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charts/chart1.xml" ContentType="application/vnd.openxmlformats-officedocument.drawingml.chart+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15.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5" r:id="rId2"/>
    <p:sldMasterId id="2147483746" r:id="rId3"/>
  </p:sldMasterIdLst>
  <p:notesMasterIdLst>
    <p:notesMasterId r:id="rId133"/>
  </p:notesMasterIdLst>
  <p:handoutMasterIdLst>
    <p:handoutMasterId r:id="rId134"/>
  </p:handoutMasterIdLst>
  <p:sldIdLst>
    <p:sldId id="360" r:id="rId4"/>
    <p:sldId id="269" r:id="rId5"/>
    <p:sldId id="365" r:id="rId6"/>
    <p:sldId id="366" r:id="rId7"/>
    <p:sldId id="367" r:id="rId8"/>
    <p:sldId id="368" r:id="rId9"/>
    <p:sldId id="369" r:id="rId10"/>
    <p:sldId id="370" r:id="rId11"/>
    <p:sldId id="371" r:id="rId12"/>
    <p:sldId id="372" r:id="rId13"/>
    <p:sldId id="361" r:id="rId14"/>
    <p:sldId id="373" r:id="rId15"/>
    <p:sldId id="374" r:id="rId16"/>
    <p:sldId id="375" r:id="rId17"/>
    <p:sldId id="376" r:id="rId18"/>
    <p:sldId id="377" r:id="rId19"/>
    <p:sldId id="378" r:id="rId20"/>
    <p:sldId id="379" r:id="rId21"/>
    <p:sldId id="380" r:id="rId22"/>
    <p:sldId id="381" r:id="rId23"/>
    <p:sldId id="382" r:id="rId24"/>
    <p:sldId id="383" r:id="rId25"/>
    <p:sldId id="384" r:id="rId26"/>
    <p:sldId id="385" r:id="rId27"/>
    <p:sldId id="386" r:id="rId28"/>
    <p:sldId id="387" r:id="rId29"/>
    <p:sldId id="388" r:id="rId30"/>
    <p:sldId id="389" r:id="rId31"/>
    <p:sldId id="390" r:id="rId32"/>
    <p:sldId id="391" r:id="rId33"/>
    <p:sldId id="392" r:id="rId34"/>
    <p:sldId id="393" r:id="rId35"/>
    <p:sldId id="394" r:id="rId36"/>
    <p:sldId id="395" r:id="rId37"/>
    <p:sldId id="396" r:id="rId38"/>
    <p:sldId id="397" r:id="rId39"/>
    <p:sldId id="398" r:id="rId40"/>
    <p:sldId id="399" r:id="rId41"/>
    <p:sldId id="400" r:id="rId42"/>
    <p:sldId id="401" r:id="rId43"/>
    <p:sldId id="402" r:id="rId44"/>
    <p:sldId id="403" r:id="rId45"/>
    <p:sldId id="404" r:id="rId46"/>
    <p:sldId id="406" r:id="rId47"/>
    <p:sldId id="407" r:id="rId48"/>
    <p:sldId id="408" r:id="rId49"/>
    <p:sldId id="409" r:id="rId50"/>
    <p:sldId id="416" r:id="rId51"/>
    <p:sldId id="507" r:id="rId52"/>
    <p:sldId id="411" r:id="rId53"/>
    <p:sldId id="412" r:id="rId54"/>
    <p:sldId id="413" r:id="rId55"/>
    <p:sldId id="414" r:id="rId56"/>
    <p:sldId id="415" r:id="rId57"/>
    <p:sldId id="488" r:id="rId58"/>
    <p:sldId id="489" r:id="rId59"/>
    <p:sldId id="492" r:id="rId60"/>
    <p:sldId id="491" r:id="rId61"/>
    <p:sldId id="537" r:id="rId62"/>
    <p:sldId id="538" r:id="rId63"/>
    <p:sldId id="539" r:id="rId64"/>
    <p:sldId id="540" r:id="rId65"/>
    <p:sldId id="541" r:id="rId66"/>
    <p:sldId id="542" r:id="rId67"/>
    <p:sldId id="543" r:id="rId68"/>
    <p:sldId id="544" r:id="rId69"/>
    <p:sldId id="545" r:id="rId70"/>
    <p:sldId id="546" r:id="rId71"/>
    <p:sldId id="547" r:id="rId72"/>
    <p:sldId id="548" r:id="rId73"/>
    <p:sldId id="549" r:id="rId74"/>
    <p:sldId id="550" r:id="rId75"/>
    <p:sldId id="551" r:id="rId76"/>
    <p:sldId id="552" r:id="rId77"/>
    <p:sldId id="553" r:id="rId78"/>
    <p:sldId id="554" r:id="rId79"/>
    <p:sldId id="555" r:id="rId80"/>
    <p:sldId id="556" r:id="rId81"/>
    <p:sldId id="557" r:id="rId82"/>
    <p:sldId id="558" r:id="rId83"/>
    <p:sldId id="559" r:id="rId84"/>
    <p:sldId id="560" r:id="rId85"/>
    <p:sldId id="561" r:id="rId86"/>
    <p:sldId id="562" r:id="rId87"/>
    <p:sldId id="563" r:id="rId88"/>
    <p:sldId id="493" r:id="rId89"/>
    <p:sldId id="494" r:id="rId90"/>
    <p:sldId id="495" r:id="rId91"/>
    <p:sldId id="496" r:id="rId92"/>
    <p:sldId id="497" r:id="rId93"/>
    <p:sldId id="498" r:id="rId94"/>
    <p:sldId id="536" r:id="rId95"/>
    <p:sldId id="499" r:id="rId96"/>
    <p:sldId id="500" r:id="rId97"/>
    <p:sldId id="501" r:id="rId98"/>
    <p:sldId id="502" r:id="rId99"/>
    <p:sldId id="503" r:id="rId100"/>
    <p:sldId id="504" r:id="rId101"/>
    <p:sldId id="505" r:id="rId102"/>
    <p:sldId id="506" r:id="rId103"/>
    <p:sldId id="508" r:id="rId104"/>
    <p:sldId id="509" r:id="rId105"/>
    <p:sldId id="510" r:id="rId106"/>
    <p:sldId id="511" r:id="rId107"/>
    <p:sldId id="512" r:id="rId108"/>
    <p:sldId id="513" r:id="rId109"/>
    <p:sldId id="514" r:id="rId110"/>
    <p:sldId id="515" r:id="rId111"/>
    <p:sldId id="516" r:id="rId112"/>
    <p:sldId id="517" r:id="rId113"/>
    <p:sldId id="518" r:id="rId114"/>
    <p:sldId id="519" r:id="rId115"/>
    <p:sldId id="520" r:id="rId116"/>
    <p:sldId id="521" r:id="rId117"/>
    <p:sldId id="522" r:id="rId118"/>
    <p:sldId id="523" r:id="rId119"/>
    <p:sldId id="524" r:id="rId120"/>
    <p:sldId id="525" r:id="rId121"/>
    <p:sldId id="526" r:id="rId122"/>
    <p:sldId id="527" r:id="rId123"/>
    <p:sldId id="528" r:id="rId124"/>
    <p:sldId id="529" r:id="rId125"/>
    <p:sldId id="530" r:id="rId126"/>
    <p:sldId id="531" r:id="rId127"/>
    <p:sldId id="532" r:id="rId128"/>
    <p:sldId id="533" r:id="rId129"/>
    <p:sldId id="534" r:id="rId130"/>
    <p:sldId id="535" r:id="rId131"/>
    <p:sldId id="405" r:id="rId1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0CBD146E-E0CA-7945-AEA3-FFD7247BA708}">
          <p14:sldIdLst>
            <p14:sldId id="360"/>
          </p14:sldIdLst>
        </p14:section>
        <p14:section name="Section Header Options" id="{4B147C32-6A0D-2E42-9F70-1AC7A4B98D7D}">
          <p14:sldIdLst>
            <p14:sldId id="269"/>
            <p14:sldId id="365"/>
            <p14:sldId id="366"/>
            <p14:sldId id="367"/>
            <p14:sldId id="368"/>
            <p14:sldId id="369"/>
            <p14:sldId id="370"/>
            <p14:sldId id="371"/>
            <p14:sldId id="372"/>
            <p14:sldId id="361"/>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6"/>
            <p14:sldId id="407"/>
            <p14:sldId id="408"/>
            <p14:sldId id="409"/>
            <p14:sldId id="416"/>
            <p14:sldId id="507"/>
            <p14:sldId id="411"/>
            <p14:sldId id="412"/>
            <p14:sldId id="413"/>
            <p14:sldId id="414"/>
            <p14:sldId id="415"/>
            <p14:sldId id="488"/>
            <p14:sldId id="489"/>
            <p14:sldId id="492"/>
            <p14:sldId id="491"/>
            <p14:sldId id="537"/>
            <p14:sldId id="538"/>
            <p14:sldId id="539"/>
            <p14:sldId id="540"/>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493"/>
            <p14:sldId id="494"/>
            <p14:sldId id="495"/>
            <p14:sldId id="496"/>
            <p14:sldId id="497"/>
            <p14:sldId id="498"/>
            <p14:sldId id="536"/>
            <p14:sldId id="499"/>
            <p14:sldId id="500"/>
            <p14:sldId id="501"/>
            <p14:sldId id="502"/>
            <p14:sldId id="503"/>
            <p14:sldId id="504"/>
            <p14:sldId id="505"/>
            <p14:sldId id="506"/>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405"/>
          </p14:sldIdLst>
        </p14:section>
        <p14:section name="Standard Samples" id="{2A023449-B219-924D-BDA0-B27826F5E3C2}">
          <p14:sldIdLst/>
        </p14:section>
        <p14:section name="Non-branded slides" id="{9193E1B8-FB73-8248-933B-97CB9F574BFB}">
          <p14:sldIdLst/>
        </p14:section>
        <p14:section name="Content Heavy Samples" id="{46574885-29A6-CB46-91D4-2A1FDC1A67CD}">
          <p14:sldIdLst/>
        </p14:section>
        <p14:section name="End" id="{6EB8F63F-D54B-BC44-9162-4F293B2F7F22}">
          <p14:sldIdLst/>
        </p14:section>
        <p14:section name="Graphic Resources" id="{C5137975-3A38-0045-AB0E-01174DE70891}">
          <p14:sldIdLst/>
        </p14:section>
      </p14:sectionLst>
    </p:ext>
    <p:ext uri="{EFAFB233-063F-42B5-8137-9DF3F51BA10A}">
      <p15:sldGuideLst xmlns:p15="http://schemas.microsoft.com/office/powerpoint/2012/main">
        <p15:guide id="1" orient="horz" pos="1056" userDrawn="1">
          <p15:clr>
            <a:srgbClr val="A4A3A4"/>
          </p15:clr>
        </p15:guide>
        <p15:guide id="2" pos="3840" userDrawn="1">
          <p15:clr>
            <a:srgbClr val="A4A3A4"/>
          </p15:clr>
        </p15:guide>
        <p15:guide id="3" orient="horz" pos="696" userDrawn="1">
          <p15:clr>
            <a:srgbClr val="A4A3A4"/>
          </p15:clr>
        </p15:guide>
        <p15:guide id="4" pos="624" userDrawn="1">
          <p15:clr>
            <a:srgbClr val="A4A3A4"/>
          </p15:clr>
        </p15:guide>
        <p15:guide id="5" pos="73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5F5"/>
    <a:srgbClr val="F4F7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10"/>
    <p:restoredTop sz="93910" autoAdjust="0"/>
  </p:normalViewPr>
  <p:slideViewPr>
    <p:cSldViewPr snapToGrid="0" snapToObjects="1" showGuides="1">
      <p:cViewPr varScale="1">
        <p:scale>
          <a:sx n="83" d="100"/>
          <a:sy n="83" d="100"/>
        </p:scale>
        <p:origin x="442" y="67"/>
      </p:cViewPr>
      <p:guideLst>
        <p:guide orient="horz" pos="1056"/>
        <p:guide pos="3840"/>
        <p:guide orient="horz" pos="696"/>
        <p:guide pos="624"/>
        <p:guide pos="7392"/>
      </p:guideLst>
    </p:cSldViewPr>
  </p:slideViewPr>
  <p:notesTextViewPr>
    <p:cViewPr>
      <p:scale>
        <a:sx n="1" d="1"/>
        <a:sy n="1" d="1"/>
      </p:scale>
      <p:origin x="0" y="0"/>
    </p:cViewPr>
  </p:notesTextViewPr>
  <p:notesViewPr>
    <p:cSldViewPr snapToGrid="0" snapToObjects="1">
      <p:cViewPr varScale="1">
        <p:scale>
          <a:sx n="116" d="100"/>
          <a:sy n="116" d="100"/>
        </p:scale>
        <p:origin x="3024"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notesMaster" Target="notesMasters/notesMaster1.xml"/><Relationship Id="rId138"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handoutMaster" Target="handoutMasters/handoutMaster1.xml"/><Relationship Id="rId139"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sha Wainscott" userId="57e353dc-4973-4a1e-9a60-e8f0f9b50e58" providerId="ADAL" clId="{FE5FC348-D550-4632-8325-38A5347A6B1E}"/>
    <pc:docChg chg="undo addSld delSld modSld sldOrd modSection">
      <pc:chgData name="Trisha Wainscott" userId="57e353dc-4973-4a1e-9a60-e8f0f9b50e58" providerId="ADAL" clId="{FE5FC348-D550-4632-8325-38A5347A6B1E}" dt="2018-03-14T19:11:44.894" v="303"/>
      <pc:docMkLst>
        <pc:docMk/>
      </pc:docMkLst>
      <pc:sldChg chg="modSp">
        <pc:chgData name="Trisha Wainscott" userId="57e353dc-4973-4a1e-9a60-e8f0f9b50e58" providerId="ADAL" clId="{FE5FC348-D550-4632-8325-38A5347A6B1E}" dt="2018-03-14T17:42:35.217" v="208" actId="20577"/>
        <pc:sldMkLst>
          <pc:docMk/>
          <pc:sldMk cId="3811537104" sldId="390"/>
        </pc:sldMkLst>
        <pc:spChg chg="mod">
          <ac:chgData name="Trisha Wainscott" userId="57e353dc-4973-4a1e-9a60-e8f0f9b50e58" providerId="ADAL" clId="{FE5FC348-D550-4632-8325-38A5347A6B1E}" dt="2018-03-14T17:42:35.217" v="208" actId="20577"/>
          <ac:spMkLst>
            <pc:docMk/>
            <pc:sldMk cId="3811537104" sldId="390"/>
            <ac:spMk id="2" creationId="{00000000-0000-0000-0000-000000000000}"/>
          </ac:spMkLst>
        </pc:spChg>
      </pc:sldChg>
      <pc:sldChg chg="modSp">
        <pc:chgData name="Trisha Wainscott" userId="57e353dc-4973-4a1e-9a60-e8f0f9b50e58" providerId="ADAL" clId="{FE5FC348-D550-4632-8325-38A5347A6B1E}" dt="2018-03-14T14:51:02.469" v="169" actId="20577"/>
        <pc:sldMkLst>
          <pc:docMk/>
          <pc:sldMk cId="924184371" sldId="491"/>
        </pc:sldMkLst>
        <pc:spChg chg="mod">
          <ac:chgData name="Trisha Wainscott" userId="57e353dc-4973-4a1e-9a60-e8f0f9b50e58" providerId="ADAL" clId="{FE5FC348-D550-4632-8325-38A5347A6B1E}" dt="2018-03-14T14:51:02.469" v="169" actId="20577"/>
          <ac:spMkLst>
            <pc:docMk/>
            <pc:sldMk cId="924184371" sldId="491"/>
            <ac:spMk id="2" creationId="{00000000-0000-0000-0000-000000000000}"/>
          </ac:spMkLst>
        </pc:spChg>
      </pc:sldChg>
      <pc:sldChg chg="modSp">
        <pc:chgData name="Trisha Wainscott" userId="57e353dc-4973-4a1e-9a60-e8f0f9b50e58" providerId="ADAL" clId="{FE5FC348-D550-4632-8325-38A5347A6B1E}" dt="2018-03-14T16:01:05.393" v="186" actId="20577"/>
        <pc:sldMkLst>
          <pc:docMk/>
          <pc:sldMk cId="3017118062" sldId="496"/>
        </pc:sldMkLst>
        <pc:spChg chg="mod">
          <ac:chgData name="Trisha Wainscott" userId="57e353dc-4973-4a1e-9a60-e8f0f9b50e58" providerId="ADAL" clId="{FE5FC348-D550-4632-8325-38A5347A6B1E}" dt="2018-03-14T16:01:05.393" v="186" actId="20577"/>
          <ac:spMkLst>
            <pc:docMk/>
            <pc:sldMk cId="3017118062" sldId="496"/>
            <ac:spMk id="2" creationId="{00000000-0000-0000-0000-000000000000}"/>
          </ac:spMkLst>
        </pc:spChg>
      </pc:sldChg>
      <pc:sldChg chg="add">
        <pc:chgData name="Trisha Wainscott" userId="57e353dc-4973-4a1e-9a60-e8f0f9b50e58" providerId="ADAL" clId="{FE5FC348-D550-4632-8325-38A5347A6B1E}" dt="2018-03-14T02:16:30.479" v="0" actId="20577"/>
        <pc:sldMkLst>
          <pc:docMk/>
          <pc:sldMk cId="968314810" sldId="508"/>
        </pc:sldMkLst>
      </pc:sldChg>
      <pc:sldChg chg="add">
        <pc:chgData name="Trisha Wainscott" userId="57e353dc-4973-4a1e-9a60-e8f0f9b50e58" providerId="ADAL" clId="{FE5FC348-D550-4632-8325-38A5347A6B1E}" dt="2018-03-14T02:16:31.877" v="1" actId="20577"/>
        <pc:sldMkLst>
          <pc:docMk/>
          <pc:sldMk cId="3365091910" sldId="509"/>
        </pc:sldMkLst>
      </pc:sldChg>
      <pc:sldChg chg="add">
        <pc:chgData name="Trisha Wainscott" userId="57e353dc-4973-4a1e-9a60-e8f0f9b50e58" providerId="ADAL" clId="{FE5FC348-D550-4632-8325-38A5347A6B1E}" dt="2018-03-14T02:16:32.803" v="2" actId="20577"/>
        <pc:sldMkLst>
          <pc:docMk/>
          <pc:sldMk cId="3516854907" sldId="510"/>
        </pc:sldMkLst>
      </pc:sldChg>
      <pc:sldChg chg="add">
        <pc:chgData name="Trisha Wainscott" userId="57e353dc-4973-4a1e-9a60-e8f0f9b50e58" providerId="ADAL" clId="{FE5FC348-D550-4632-8325-38A5347A6B1E}" dt="2018-03-14T02:16:33.847" v="3" actId="20577"/>
        <pc:sldMkLst>
          <pc:docMk/>
          <pc:sldMk cId="2048355472" sldId="511"/>
        </pc:sldMkLst>
      </pc:sldChg>
      <pc:sldChg chg="add">
        <pc:chgData name="Trisha Wainscott" userId="57e353dc-4973-4a1e-9a60-e8f0f9b50e58" providerId="ADAL" clId="{FE5FC348-D550-4632-8325-38A5347A6B1E}" dt="2018-03-14T02:16:35.050" v="4" actId="20577"/>
        <pc:sldMkLst>
          <pc:docMk/>
          <pc:sldMk cId="1177491094" sldId="512"/>
        </pc:sldMkLst>
      </pc:sldChg>
      <pc:sldChg chg="add">
        <pc:chgData name="Trisha Wainscott" userId="57e353dc-4973-4a1e-9a60-e8f0f9b50e58" providerId="ADAL" clId="{FE5FC348-D550-4632-8325-38A5347A6B1E}" dt="2018-03-14T02:16:36.148" v="5" actId="20577"/>
        <pc:sldMkLst>
          <pc:docMk/>
          <pc:sldMk cId="3567432606" sldId="513"/>
        </pc:sldMkLst>
      </pc:sldChg>
      <pc:sldChg chg="add">
        <pc:chgData name="Trisha Wainscott" userId="57e353dc-4973-4a1e-9a60-e8f0f9b50e58" providerId="ADAL" clId="{FE5FC348-D550-4632-8325-38A5347A6B1E}" dt="2018-03-14T02:16:37.302" v="6" actId="20577"/>
        <pc:sldMkLst>
          <pc:docMk/>
          <pc:sldMk cId="289825436" sldId="514"/>
        </pc:sldMkLst>
      </pc:sldChg>
      <pc:sldChg chg="add">
        <pc:chgData name="Trisha Wainscott" userId="57e353dc-4973-4a1e-9a60-e8f0f9b50e58" providerId="ADAL" clId="{FE5FC348-D550-4632-8325-38A5347A6B1E}" dt="2018-03-14T02:16:39.342" v="7" actId="20577"/>
        <pc:sldMkLst>
          <pc:docMk/>
          <pc:sldMk cId="3945556697" sldId="515"/>
        </pc:sldMkLst>
      </pc:sldChg>
      <pc:sldChg chg="add">
        <pc:chgData name="Trisha Wainscott" userId="57e353dc-4973-4a1e-9a60-e8f0f9b50e58" providerId="ADAL" clId="{FE5FC348-D550-4632-8325-38A5347A6B1E}" dt="2018-03-14T02:16:42.579" v="8" actId="20577"/>
        <pc:sldMkLst>
          <pc:docMk/>
          <pc:sldMk cId="2176581435" sldId="516"/>
        </pc:sldMkLst>
      </pc:sldChg>
      <pc:sldChg chg="add">
        <pc:chgData name="Trisha Wainscott" userId="57e353dc-4973-4a1e-9a60-e8f0f9b50e58" providerId="ADAL" clId="{FE5FC348-D550-4632-8325-38A5347A6B1E}" dt="2018-03-14T02:16:44.026" v="9" actId="20577"/>
        <pc:sldMkLst>
          <pc:docMk/>
          <pc:sldMk cId="795856267" sldId="517"/>
        </pc:sldMkLst>
      </pc:sldChg>
      <pc:sldChg chg="add">
        <pc:chgData name="Trisha Wainscott" userId="57e353dc-4973-4a1e-9a60-e8f0f9b50e58" providerId="ADAL" clId="{FE5FC348-D550-4632-8325-38A5347A6B1E}" dt="2018-03-14T02:16:45.740" v="10" actId="20577"/>
        <pc:sldMkLst>
          <pc:docMk/>
          <pc:sldMk cId="1368152656" sldId="518"/>
        </pc:sldMkLst>
      </pc:sldChg>
      <pc:sldChg chg="add">
        <pc:chgData name="Trisha Wainscott" userId="57e353dc-4973-4a1e-9a60-e8f0f9b50e58" providerId="ADAL" clId="{FE5FC348-D550-4632-8325-38A5347A6B1E}" dt="2018-03-14T02:16:46.684" v="11" actId="20577"/>
        <pc:sldMkLst>
          <pc:docMk/>
          <pc:sldMk cId="450654215" sldId="519"/>
        </pc:sldMkLst>
      </pc:sldChg>
      <pc:sldChg chg="add">
        <pc:chgData name="Trisha Wainscott" userId="57e353dc-4973-4a1e-9a60-e8f0f9b50e58" providerId="ADAL" clId="{FE5FC348-D550-4632-8325-38A5347A6B1E}" dt="2018-03-14T02:16:47.702" v="12" actId="20577"/>
        <pc:sldMkLst>
          <pc:docMk/>
          <pc:sldMk cId="3803459494" sldId="520"/>
        </pc:sldMkLst>
      </pc:sldChg>
      <pc:sldChg chg="add">
        <pc:chgData name="Trisha Wainscott" userId="57e353dc-4973-4a1e-9a60-e8f0f9b50e58" providerId="ADAL" clId="{FE5FC348-D550-4632-8325-38A5347A6B1E}" dt="2018-03-14T02:16:50.552" v="13" actId="20577"/>
        <pc:sldMkLst>
          <pc:docMk/>
          <pc:sldMk cId="1581450923" sldId="521"/>
        </pc:sldMkLst>
      </pc:sldChg>
      <pc:sldChg chg="add">
        <pc:chgData name="Trisha Wainscott" userId="57e353dc-4973-4a1e-9a60-e8f0f9b50e58" providerId="ADAL" clId="{FE5FC348-D550-4632-8325-38A5347A6B1E}" dt="2018-03-14T02:16:51.780" v="14" actId="20577"/>
        <pc:sldMkLst>
          <pc:docMk/>
          <pc:sldMk cId="4087157075" sldId="522"/>
        </pc:sldMkLst>
      </pc:sldChg>
      <pc:sldChg chg="add">
        <pc:chgData name="Trisha Wainscott" userId="57e353dc-4973-4a1e-9a60-e8f0f9b50e58" providerId="ADAL" clId="{FE5FC348-D550-4632-8325-38A5347A6B1E}" dt="2018-03-14T02:16:53.021" v="15" actId="20577"/>
        <pc:sldMkLst>
          <pc:docMk/>
          <pc:sldMk cId="108658806" sldId="523"/>
        </pc:sldMkLst>
      </pc:sldChg>
      <pc:sldChg chg="add">
        <pc:chgData name="Trisha Wainscott" userId="57e353dc-4973-4a1e-9a60-e8f0f9b50e58" providerId="ADAL" clId="{FE5FC348-D550-4632-8325-38A5347A6B1E}" dt="2018-03-14T02:16:54.132" v="16" actId="20577"/>
        <pc:sldMkLst>
          <pc:docMk/>
          <pc:sldMk cId="298305380" sldId="524"/>
        </pc:sldMkLst>
      </pc:sldChg>
      <pc:sldChg chg="add">
        <pc:chgData name="Trisha Wainscott" userId="57e353dc-4973-4a1e-9a60-e8f0f9b50e58" providerId="ADAL" clId="{FE5FC348-D550-4632-8325-38A5347A6B1E}" dt="2018-03-14T02:16:55.340" v="17" actId="20577"/>
        <pc:sldMkLst>
          <pc:docMk/>
          <pc:sldMk cId="3375586938" sldId="525"/>
        </pc:sldMkLst>
      </pc:sldChg>
      <pc:sldChg chg="add">
        <pc:chgData name="Trisha Wainscott" userId="57e353dc-4973-4a1e-9a60-e8f0f9b50e58" providerId="ADAL" clId="{FE5FC348-D550-4632-8325-38A5347A6B1E}" dt="2018-03-14T02:16:58.296" v="18" actId="20577"/>
        <pc:sldMkLst>
          <pc:docMk/>
          <pc:sldMk cId="616245676" sldId="526"/>
        </pc:sldMkLst>
      </pc:sldChg>
      <pc:sldChg chg="add">
        <pc:chgData name="Trisha Wainscott" userId="57e353dc-4973-4a1e-9a60-e8f0f9b50e58" providerId="ADAL" clId="{FE5FC348-D550-4632-8325-38A5347A6B1E}" dt="2018-03-14T02:17:00.530" v="19" actId="20577"/>
        <pc:sldMkLst>
          <pc:docMk/>
          <pc:sldMk cId="2405484303" sldId="527"/>
        </pc:sldMkLst>
      </pc:sldChg>
      <pc:sldChg chg="add">
        <pc:chgData name="Trisha Wainscott" userId="57e353dc-4973-4a1e-9a60-e8f0f9b50e58" providerId="ADAL" clId="{FE5FC348-D550-4632-8325-38A5347A6B1E}" dt="2018-03-14T02:17:01.708" v="20" actId="20577"/>
        <pc:sldMkLst>
          <pc:docMk/>
          <pc:sldMk cId="238757707" sldId="528"/>
        </pc:sldMkLst>
      </pc:sldChg>
      <pc:sldChg chg="add">
        <pc:chgData name="Trisha Wainscott" userId="57e353dc-4973-4a1e-9a60-e8f0f9b50e58" providerId="ADAL" clId="{FE5FC348-D550-4632-8325-38A5347A6B1E}" dt="2018-03-14T02:17:02.687" v="21" actId="20577"/>
        <pc:sldMkLst>
          <pc:docMk/>
          <pc:sldMk cId="1359535383" sldId="529"/>
        </pc:sldMkLst>
      </pc:sldChg>
      <pc:sldChg chg="add">
        <pc:chgData name="Trisha Wainscott" userId="57e353dc-4973-4a1e-9a60-e8f0f9b50e58" providerId="ADAL" clId="{FE5FC348-D550-4632-8325-38A5347A6B1E}" dt="2018-03-14T02:17:05.115" v="22" actId="20577"/>
        <pc:sldMkLst>
          <pc:docMk/>
          <pc:sldMk cId="2590587634" sldId="530"/>
        </pc:sldMkLst>
      </pc:sldChg>
      <pc:sldChg chg="add">
        <pc:chgData name="Trisha Wainscott" userId="57e353dc-4973-4a1e-9a60-e8f0f9b50e58" providerId="ADAL" clId="{FE5FC348-D550-4632-8325-38A5347A6B1E}" dt="2018-03-14T02:17:06.236" v="23" actId="20577"/>
        <pc:sldMkLst>
          <pc:docMk/>
          <pc:sldMk cId="767915832" sldId="531"/>
        </pc:sldMkLst>
      </pc:sldChg>
      <pc:sldChg chg="add">
        <pc:chgData name="Trisha Wainscott" userId="57e353dc-4973-4a1e-9a60-e8f0f9b50e58" providerId="ADAL" clId="{FE5FC348-D550-4632-8325-38A5347A6B1E}" dt="2018-03-14T02:17:07.467" v="24" actId="20577"/>
        <pc:sldMkLst>
          <pc:docMk/>
          <pc:sldMk cId="809440517" sldId="532"/>
        </pc:sldMkLst>
      </pc:sldChg>
      <pc:sldChg chg="add">
        <pc:chgData name="Trisha Wainscott" userId="57e353dc-4973-4a1e-9a60-e8f0f9b50e58" providerId="ADAL" clId="{FE5FC348-D550-4632-8325-38A5347A6B1E}" dt="2018-03-14T02:17:08.997" v="25" actId="20577"/>
        <pc:sldMkLst>
          <pc:docMk/>
          <pc:sldMk cId="26162553" sldId="533"/>
        </pc:sldMkLst>
      </pc:sldChg>
      <pc:sldChg chg="add">
        <pc:chgData name="Trisha Wainscott" userId="57e353dc-4973-4a1e-9a60-e8f0f9b50e58" providerId="ADAL" clId="{FE5FC348-D550-4632-8325-38A5347A6B1E}" dt="2018-03-14T02:17:13.366" v="26" actId="20577"/>
        <pc:sldMkLst>
          <pc:docMk/>
          <pc:sldMk cId="383603056" sldId="534"/>
        </pc:sldMkLst>
      </pc:sldChg>
      <pc:sldChg chg="modSp ord">
        <pc:chgData name="Trisha Wainscott" userId="57e353dc-4973-4a1e-9a60-e8f0f9b50e58" providerId="ADAL" clId="{FE5FC348-D550-4632-8325-38A5347A6B1E}" dt="2018-03-14T02:19:57.261" v="156" actId="20577"/>
        <pc:sldMkLst>
          <pc:docMk/>
          <pc:sldMk cId="794957573" sldId="535"/>
        </pc:sldMkLst>
        <pc:spChg chg="mod">
          <ac:chgData name="Trisha Wainscott" userId="57e353dc-4973-4a1e-9a60-e8f0f9b50e58" providerId="ADAL" clId="{FE5FC348-D550-4632-8325-38A5347A6B1E}" dt="2018-03-14T02:19:57.261" v="156" actId="20577"/>
          <ac:spMkLst>
            <pc:docMk/>
            <pc:sldMk cId="794957573" sldId="535"/>
            <ac:spMk id="3" creationId="{00000000-0000-0000-0000-000000000000}"/>
          </ac:spMkLst>
        </pc:spChg>
      </pc:sldChg>
      <pc:sldChg chg="del">
        <pc:chgData name="Trisha Wainscott" userId="57e353dc-4973-4a1e-9a60-e8f0f9b50e58" providerId="ADAL" clId="{FE5FC348-D550-4632-8325-38A5347A6B1E}" dt="2018-03-14T02:17:59.751" v="29" actId="20577"/>
        <pc:sldMkLst>
          <pc:docMk/>
          <pc:sldMk cId="862836238" sldId="535"/>
        </pc:sldMkLst>
      </pc:sldChg>
      <pc:sldChg chg="add del">
        <pc:chgData name="Trisha Wainscott" userId="57e353dc-4973-4a1e-9a60-e8f0f9b50e58" providerId="ADAL" clId="{FE5FC348-D550-4632-8325-38A5347A6B1E}" dt="2018-03-14T02:17:38.658" v="28" actId="20577"/>
        <pc:sldMkLst>
          <pc:docMk/>
          <pc:sldMk cId="3652944726" sldId="535"/>
        </pc:sldMkLst>
      </pc:sldChg>
      <pc:sldChg chg="add">
        <pc:chgData name="Trisha Wainscott" userId="57e353dc-4973-4a1e-9a60-e8f0f9b50e58" providerId="ADAL" clId="{FE5FC348-D550-4632-8325-38A5347A6B1E}" dt="2018-03-14T14:39:50.201" v="157" actId="20577"/>
        <pc:sldMkLst>
          <pc:docMk/>
          <pc:sldMk cId="1330156626" sldId="536"/>
        </pc:sldMkLst>
      </pc:sldChg>
      <pc:sldChg chg="add del">
        <pc:chgData name="Trisha Wainscott" userId="57e353dc-4973-4a1e-9a60-e8f0f9b50e58" providerId="ADAL" clId="{FE5FC348-D550-4632-8325-38A5347A6B1E}" dt="2018-03-14T19:08:50.263" v="249" actId="2696"/>
        <pc:sldMkLst>
          <pc:docMk/>
          <pc:sldMk cId="1010652587" sldId="537"/>
        </pc:sldMkLst>
      </pc:sldChg>
      <pc:sldChg chg="add">
        <pc:chgData name="Trisha Wainscott" userId="57e353dc-4973-4a1e-9a60-e8f0f9b50e58" providerId="ADAL" clId="{FE5FC348-D550-4632-8325-38A5347A6B1E}" dt="2018-03-14T19:10:49.707" v="277"/>
        <pc:sldMkLst>
          <pc:docMk/>
          <pc:sldMk cId="2737539079" sldId="537"/>
        </pc:sldMkLst>
      </pc:sldChg>
      <pc:sldChg chg="add del">
        <pc:chgData name="Trisha Wainscott" userId="57e353dc-4973-4a1e-9a60-e8f0f9b50e58" providerId="ADAL" clId="{FE5FC348-D550-4632-8325-38A5347A6B1E}" dt="2018-03-14T19:08:51.261" v="250" actId="2696"/>
        <pc:sldMkLst>
          <pc:docMk/>
          <pc:sldMk cId="273949156" sldId="538"/>
        </pc:sldMkLst>
      </pc:sldChg>
      <pc:sldChg chg="add">
        <pc:chgData name="Trisha Wainscott" userId="57e353dc-4973-4a1e-9a60-e8f0f9b50e58" providerId="ADAL" clId="{FE5FC348-D550-4632-8325-38A5347A6B1E}" dt="2018-03-14T19:10:51.982" v="278"/>
        <pc:sldMkLst>
          <pc:docMk/>
          <pc:sldMk cId="1873438540" sldId="538"/>
        </pc:sldMkLst>
      </pc:sldChg>
      <pc:sldChg chg="add del">
        <pc:chgData name="Trisha Wainscott" userId="57e353dc-4973-4a1e-9a60-e8f0f9b50e58" providerId="ADAL" clId="{FE5FC348-D550-4632-8325-38A5347A6B1E}" dt="2018-03-14T19:08:52.478" v="251" actId="2696"/>
        <pc:sldMkLst>
          <pc:docMk/>
          <pc:sldMk cId="2306466705" sldId="539"/>
        </pc:sldMkLst>
      </pc:sldChg>
      <pc:sldChg chg="add">
        <pc:chgData name="Trisha Wainscott" userId="57e353dc-4973-4a1e-9a60-e8f0f9b50e58" providerId="ADAL" clId="{FE5FC348-D550-4632-8325-38A5347A6B1E}" dt="2018-03-14T19:10:53.413" v="279"/>
        <pc:sldMkLst>
          <pc:docMk/>
          <pc:sldMk cId="2768983845" sldId="539"/>
        </pc:sldMkLst>
      </pc:sldChg>
      <pc:sldChg chg="add del">
        <pc:chgData name="Trisha Wainscott" userId="57e353dc-4973-4a1e-9a60-e8f0f9b50e58" providerId="ADAL" clId="{FE5FC348-D550-4632-8325-38A5347A6B1E}" dt="2018-03-14T19:08:53.757" v="252" actId="2696"/>
        <pc:sldMkLst>
          <pc:docMk/>
          <pc:sldMk cId="195908891" sldId="540"/>
        </pc:sldMkLst>
      </pc:sldChg>
      <pc:sldChg chg="add">
        <pc:chgData name="Trisha Wainscott" userId="57e353dc-4973-4a1e-9a60-e8f0f9b50e58" providerId="ADAL" clId="{FE5FC348-D550-4632-8325-38A5347A6B1E}" dt="2018-03-14T19:10:54.791" v="280"/>
        <pc:sldMkLst>
          <pc:docMk/>
          <pc:sldMk cId="1832904991" sldId="540"/>
        </pc:sldMkLst>
      </pc:sldChg>
      <pc:sldChg chg="add del">
        <pc:chgData name="Trisha Wainscott" userId="57e353dc-4973-4a1e-9a60-e8f0f9b50e58" providerId="ADAL" clId="{FE5FC348-D550-4632-8325-38A5347A6B1E}" dt="2018-03-14T19:08:55.021" v="253" actId="2696"/>
        <pc:sldMkLst>
          <pc:docMk/>
          <pc:sldMk cId="1460554157" sldId="541"/>
        </pc:sldMkLst>
      </pc:sldChg>
      <pc:sldChg chg="add">
        <pc:chgData name="Trisha Wainscott" userId="57e353dc-4973-4a1e-9a60-e8f0f9b50e58" providerId="ADAL" clId="{FE5FC348-D550-4632-8325-38A5347A6B1E}" dt="2018-03-14T19:10:56.481" v="281"/>
        <pc:sldMkLst>
          <pc:docMk/>
          <pc:sldMk cId="2924858025" sldId="541"/>
        </pc:sldMkLst>
      </pc:sldChg>
      <pc:sldChg chg="add">
        <pc:chgData name="Trisha Wainscott" userId="57e353dc-4973-4a1e-9a60-e8f0f9b50e58" providerId="ADAL" clId="{FE5FC348-D550-4632-8325-38A5347A6B1E}" dt="2018-03-14T19:10:58.391" v="282"/>
        <pc:sldMkLst>
          <pc:docMk/>
          <pc:sldMk cId="616356890" sldId="542"/>
        </pc:sldMkLst>
      </pc:sldChg>
      <pc:sldChg chg="add del">
        <pc:chgData name="Trisha Wainscott" userId="57e353dc-4973-4a1e-9a60-e8f0f9b50e58" providerId="ADAL" clId="{FE5FC348-D550-4632-8325-38A5347A6B1E}" dt="2018-03-14T19:09:00.840" v="254" actId="2696"/>
        <pc:sldMkLst>
          <pc:docMk/>
          <pc:sldMk cId="3783789046" sldId="542"/>
        </pc:sldMkLst>
      </pc:sldChg>
      <pc:sldChg chg="add del">
        <pc:chgData name="Trisha Wainscott" userId="57e353dc-4973-4a1e-9a60-e8f0f9b50e58" providerId="ADAL" clId="{FE5FC348-D550-4632-8325-38A5347A6B1E}" dt="2018-03-14T19:09:02.790" v="255" actId="2696"/>
        <pc:sldMkLst>
          <pc:docMk/>
          <pc:sldMk cId="534127884" sldId="543"/>
        </pc:sldMkLst>
      </pc:sldChg>
      <pc:sldChg chg="add">
        <pc:chgData name="Trisha Wainscott" userId="57e353dc-4973-4a1e-9a60-e8f0f9b50e58" providerId="ADAL" clId="{FE5FC348-D550-4632-8325-38A5347A6B1E}" dt="2018-03-14T19:11:00.538" v="283"/>
        <pc:sldMkLst>
          <pc:docMk/>
          <pc:sldMk cId="2396266737" sldId="543"/>
        </pc:sldMkLst>
      </pc:sldChg>
      <pc:sldChg chg="add">
        <pc:chgData name="Trisha Wainscott" userId="57e353dc-4973-4a1e-9a60-e8f0f9b50e58" providerId="ADAL" clId="{FE5FC348-D550-4632-8325-38A5347A6B1E}" dt="2018-03-14T19:11:02.476" v="284"/>
        <pc:sldMkLst>
          <pc:docMk/>
          <pc:sldMk cId="623691543" sldId="544"/>
        </pc:sldMkLst>
      </pc:sldChg>
      <pc:sldChg chg="add del">
        <pc:chgData name="Trisha Wainscott" userId="57e353dc-4973-4a1e-9a60-e8f0f9b50e58" providerId="ADAL" clId="{FE5FC348-D550-4632-8325-38A5347A6B1E}" dt="2018-03-14T19:09:04.475" v="257" actId="2696"/>
        <pc:sldMkLst>
          <pc:docMk/>
          <pc:sldMk cId="3233490599" sldId="544"/>
        </pc:sldMkLst>
      </pc:sldChg>
      <pc:sldChg chg="add del">
        <pc:chgData name="Trisha Wainscott" userId="57e353dc-4973-4a1e-9a60-e8f0f9b50e58" providerId="ADAL" clId="{FE5FC348-D550-4632-8325-38A5347A6B1E}" dt="2018-03-14T19:09:05.535" v="258" actId="2696"/>
        <pc:sldMkLst>
          <pc:docMk/>
          <pc:sldMk cId="629941768" sldId="545"/>
        </pc:sldMkLst>
      </pc:sldChg>
      <pc:sldChg chg="add">
        <pc:chgData name="Trisha Wainscott" userId="57e353dc-4973-4a1e-9a60-e8f0f9b50e58" providerId="ADAL" clId="{FE5FC348-D550-4632-8325-38A5347A6B1E}" dt="2018-03-14T19:11:07.136" v="285"/>
        <pc:sldMkLst>
          <pc:docMk/>
          <pc:sldMk cId="892420402" sldId="545"/>
        </pc:sldMkLst>
      </pc:sldChg>
      <pc:sldChg chg="add del">
        <pc:chgData name="Trisha Wainscott" userId="57e353dc-4973-4a1e-9a60-e8f0f9b50e58" providerId="ADAL" clId="{FE5FC348-D550-4632-8325-38A5347A6B1E}" dt="2018-03-14T19:09:07.205" v="259" actId="2696"/>
        <pc:sldMkLst>
          <pc:docMk/>
          <pc:sldMk cId="461638678" sldId="546"/>
        </pc:sldMkLst>
      </pc:sldChg>
      <pc:sldChg chg="add">
        <pc:chgData name="Trisha Wainscott" userId="57e353dc-4973-4a1e-9a60-e8f0f9b50e58" providerId="ADAL" clId="{FE5FC348-D550-4632-8325-38A5347A6B1E}" dt="2018-03-14T19:11:09.052" v="286"/>
        <pc:sldMkLst>
          <pc:docMk/>
          <pc:sldMk cId="1231771325" sldId="546"/>
        </pc:sldMkLst>
      </pc:sldChg>
      <pc:sldChg chg="add">
        <pc:chgData name="Trisha Wainscott" userId="57e353dc-4973-4a1e-9a60-e8f0f9b50e58" providerId="ADAL" clId="{FE5FC348-D550-4632-8325-38A5347A6B1E}" dt="2018-03-14T19:11:11.257" v="287"/>
        <pc:sldMkLst>
          <pc:docMk/>
          <pc:sldMk cId="939654209" sldId="547"/>
        </pc:sldMkLst>
      </pc:sldChg>
      <pc:sldChg chg="add del">
        <pc:chgData name="Trisha Wainscott" userId="57e353dc-4973-4a1e-9a60-e8f0f9b50e58" providerId="ADAL" clId="{FE5FC348-D550-4632-8325-38A5347A6B1E}" dt="2018-03-14T19:09:18.433" v="260" actId="2696"/>
        <pc:sldMkLst>
          <pc:docMk/>
          <pc:sldMk cId="3991358013" sldId="547"/>
        </pc:sldMkLst>
      </pc:sldChg>
      <pc:sldChg chg="add">
        <pc:chgData name="Trisha Wainscott" userId="57e353dc-4973-4a1e-9a60-e8f0f9b50e58" providerId="ADAL" clId="{FE5FC348-D550-4632-8325-38A5347A6B1E}" dt="2018-03-14T19:11:13.155" v="288"/>
        <pc:sldMkLst>
          <pc:docMk/>
          <pc:sldMk cId="3214920542" sldId="548"/>
        </pc:sldMkLst>
      </pc:sldChg>
      <pc:sldChg chg="add del">
        <pc:chgData name="Trisha Wainscott" userId="57e353dc-4973-4a1e-9a60-e8f0f9b50e58" providerId="ADAL" clId="{FE5FC348-D550-4632-8325-38A5347A6B1E}" dt="2018-03-14T19:09:20.539" v="261" actId="2696"/>
        <pc:sldMkLst>
          <pc:docMk/>
          <pc:sldMk cId="4249549570" sldId="548"/>
        </pc:sldMkLst>
      </pc:sldChg>
      <pc:sldChg chg="add del">
        <pc:chgData name="Trisha Wainscott" userId="57e353dc-4973-4a1e-9a60-e8f0f9b50e58" providerId="ADAL" clId="{FE5FC348-D550-4632-8325-38A5347A6B1E}" dt="2018-03-14T19:09:22.036" v="262" actId="2696"/>
        <pc:sldMkLst>
          <pc:docMk/>
          <pc:sldMk cId="1708076026" sldId="549"/>
        </pc:sldMkLst>
      </pc:sldChg>
      <pc:sldChg chg="add">
        <pc:chgData name="Trisha Wainscott" userId="57e353dc-4973-4a1e-9a60-e8f0f9b50e58" providerId="ADAL" clId="{FE5FC348-D550-4632-8325-38A5347A6B1E}" dt="2018-03-14T19:11:15.148" v="289"/>
        <pc:sldMkLst>
          <pc:docMk/>
          <pc:sldMk cId="3489252954" sldId="549"/>
        </pc:sldMkLst>
      </pc:sldChg>
      <pc:sldChg chg="add del">
        <pc:chgData name="Trisha Wainscott" userId="57e353dc-4973-4a1e-9a60-e8f0f9b50e58" providerId="ADAL" clId="{FE5FC348-D550-4632-8325-38A5347A6B1E}" dt="2018-03-14T19:09:24.189" v="263" actId="2696"/>
        <pc:sldMkLst>
          <pc:docMk/>
          <pc:sldMk cId="1438455469" sldId="550"/>
        </pc:sldMkLst>
      </pc:sldChg>
      <pc:sldChg chg="add">
        <pc:chgData name="Trisha Wainscott" userId="57e353dc-4973-4a1e-9a60-e8f0f9b50e58" providerId="ADAL" clId="{FE5FC348-D550-4632-8325-38A5347A6B1E}" dt="2018-03-14T19:11:18.942" v="290"/>
        <pc:sldMkLst>
          <pc:docMk/>
          <pc:sldMk cId="1826691229" sldId="550"/>
        </pc:sldMkLst>
      </pc:sldChg>
      <pc:sldChg chg="add">
        <pc:chgData name="Trisha Wainscott" userId="57e353dc-4973-4a1e-9a60-e8f0f9b50e58" providerId="ADAL" clId="{FE5FC348-D550-4632-8325-38A5347A6B1E}" dt="2018-03-14T19:11:20.160" v="291"/>
        <pc:sldMkLst>
          <pc:docMk/>
          <pc:sldMk cId="1279523336" sldId="551"/>
        </pc:sldMkLst>
      </pc:sldChg>
      <pc:sldChg chg="add del">
        <pc:chgData name="Trisha Wainscott" userId="57e353dc-4973-4a1e-9a60-e8f0f9b50e58" providerId="ADAL" clId="{FE5FC348-D550-4632-8325-38A5347A6B1E}" dt="2018-03-14T19:09:30.585" v="264" actId="2696"/>
        <pc:sldMkLst>
          <pc:docMk/>
          <pc:sldMk cId="2047253493" sldId="551"/>
        </pc:sldMkLst>
      </pc:sldChg>
      <pc:sldChg chg="add del">
        <pc:chgData name="Trisha Wainscott" userId="57e353dc-4973-4a1e-9a60-e8f0f9b50e58" providerId="ADAL" clId="{FE5FC348-D550-4632-8325-38A5347A6B1E}" dt="2018-03-14T19:09:32.067" v="265" actId="2696"/>
        <pc:sldMkLst>
          <pc:docMk/>
          <pc:sldMk cId="1273301978" sldId="552"/>
        </pc:sldMkLst>
      </pc:sldChg>
      <pc:sldChg chg="add">
        <pc:chgData name="Trisha Wainscott" userId="57e353dc-4973-4a1e-9a60-e8f0f9b50e58" providerId="ADAL" clId="{FE5FC348-D550-4632-8325-38A5347A6B1E}" dt="2018-03-14T19:11:21.709" v="292"/>
        <pc:sldMkLst>
          <pc:docMk/>
          <pc:sldMk cId="2188275174" sldId="552"/>
        </pc:sldMkLst>
      </pc:sldChg>
      <pc:sldChg chg="add">
        <pc:chgData name="Trisha Wainscott" userId="57e353dc-4973-4a1e-9a60-e8f0f9b50e58" providerId="ADAL" clId="{FE5FC348-D550-4632-8325-38A5347A6B1E}" dt="2018-03-14T19:11:23.218" v="293"/>
        <pc:sldMkLst>
          <pc:docMk/>
          <pc:sldMk cId="1721916648" sldId="553"/>
        </pc:sldMkLst>
      </pc:sldChg>
      <pc:sldChg chg="add del">
        <pc:chgData name="Trisha Wainscott" userId="57e353dc-4973-4a1e-9a60-e8f0f9b50e58" providerId="ADAL" clId="{FE5FC348-D550-4632-8325-38A5347A6B1E}" dt="2018-03-14T19:09:33.783" v="266" actId="2696"/>
        <pc:sldMkLst>
          <pc:docMk/>
          <pc:sldMk cId="2437216142" sldId="553"/>
        </pc:sldMkLst>
      </pc:sldChg>
      <pc:sldChg chg="add">
        <pc:chgData name="Trisha Wainscott" userId="57e353dc-4973-4a1e-9a60-e8f0f9b50e58" providerId="ADAL" clId="{FE5FC348-D550-4632-8325-38A5347A6B1E}" dt="2018-03-14T19:11:26.690" v="294"/>
        <pc:sldMkLst>
          <pc:docMk/>
          <pc:sldMk cId="3992503071" sldId="554"/>
        </pc:sldMkLst>
      </pc:sldChg>
      <pc:sldChg chg="add del">
        <pc:chgData name="Trisha Wainscott" userId="57e353dc-4973-4a1e-9a60-e8f0f9b50e58" providerId="ADAL" clId="{FE5FC348-D550-4632-8325-38A5347A6B1E}" dt="2018-03-14T19:09:35.468" v="267" actId="2696"/>
        <pc:sldMkLst>
          <pc:docMk/>
          <pc:sldMk cId="4280322810" sldId="554"/>
        </pc:sldMkLst>
      </pc:sldChg>
      <pc:sldChg chg="add del">
        <pc:chgData name="Trisha Wainscott" userId="57e353dc-4973-4a1e-9a60-e8f0f9b50e58" providerId="ADAL" clId="{FE5FC348-D550-4632-8325-38A5347A6B1E}" dt="2018-03-14T19:09:38.666" v="268" actId="2696"/>
        <pc:sldMkLst>
          <pc:docMk/>
          <pc:sldMk cId="1036473302" sldId="555"/>
        </pc:sldMkLst>
      </pc:sldChg>
      <pc:sldChg chg="add">
        <pc:chgData name="Trisha Wainscott" userId="57e353dc-4973-4a1e-9a60-e8f0f9b50e58" providerId="ADAL" clId="{FE5FC348-D550-4632-8325-38A5347A6B1E}" dt="2018-03-14T19:11:27.967" v="295"/>
        <pc:sldMkLst>
          <pc:docMk/>
          <pc:sldMk cId="4061530392" sldId="555"/>
        </pc:sldMkLst>
      </pc:sldChg>
      <pc:sldChg chg="add del">
        <pc:chgData name="Trisha Wainscott" userId="57e353dc-4973-4a1e-9a60-e8f0f9b50e58" providerId="ADAL" clId="{FE5FC348-D550-4632-8325-38A5347A6B1E}" dt="2018-03-14T19:09:43.081" v="269" actId="2696"/>
        <pc:sldMkLst>
          <pc:docMk/>
          <pc:sldMk cId="58921277" sldId="556"/>
        </pc:sldMkLst>
      </pc:sldChg>
      <pc:sldChg chg="add">
        <pc:chgData name="Trisha Wainscott" userId="57e353dc-4973-4a1e-9a60-e8f0f9b50e58" providerId="ADAL" clId="{FE5FC348-D550-4632-8325-38A5347A6B1E}" dt="2018-03-14T19:11:29.282" v="296"/>
        <pc:sldMkLst>
          <pc:docMk/>
          <pc:sldMk cId="262542286" sldId="556"/>
        </pc:sldMkLst>
      </pc:sldChg>
      <pc:sldChg chg="add del">
        <pc:chgData name="Trisha Wainscott" userId="57e353dc-4973-4a1e-9a60-e8f0f9b50e58" providerId="ADAL" clId="{FE5FC348-D550-4632-8325-38A5347A6B1E}" dt="2018-03-14T19:09:48.543" v="270" actId="2696"/>
        <pc:sldMkLst>
          <pc:docMk/>
          <pc:sldMk cId="2644109156" sldId="557"/>
        </pc:sldMkLst>
      </pc:sldChg>
      <pc:sldChg chg="add">
        <pc:chgData name="Trisha Wainscott" userId="57e353dc-4973-4a1e-9a60-e8f0f9b50e58" providerId="ADAL" clId="{FE5FC348-D550-4632-8325-38A5347A6B1E}" dt="2018-03-14T19:11:30.695" v="297"/>
        <pc:sldMkLst>
          <pc:docMk/>
          <pc:sldMk cId="3434710754" sldId="557"/>
        </pc:sldMkLst>
      </pc:sldChg>
      <pc:sldChg chg="add">
        <pc:chgData name="Trisha Wainscott" userId="57e353dc-4973-4a1e-9a60-e8f0f9b50e58" providerId="ADAL" clId="{FE5FC348-D550-4632-8325-38A5347A6B1E}" dt="2018-03-14T19:11:32.136" v="298"/>
        <pc:sldMkLst>
          <pc:docMk/>
          <pc:sldMk cId="2334729139" sldId="558"/>
        </pc:sldMkLst>
      </pc:sldChg>
      <pc:sldChg chg="add del">
        <pc:chgData name="Trisha Wainscott" userId="57e353dc-4973-4a1e-9a60-e8f0f9b50e58" providerId="ADAL" clId="{FE5FC348-D550-4632-8325-38A5347A6B1E}" dt="2018-03-14T19:09:50.930" v="271" actId="2696"/>
        <pc:sldMkLst>
          <pc:docMk/>
          <pc:sldMk cId="3642245829" sldId="558"/>
        </pc:sldMkLst>
      </pc:sldChg>
      <pc:sldChg chg="add">
        <pc:chgData name="Trisha Wainscott" userId="57e353dc-4973-4a1e-9a60-e8f0f9b50e58" providerId="ADAL" clId="{FE5FC348-D550-4632-8325-38A5347A6B1E}" dt="2018-03-14T19:11:37.498" v="299"/>
        <pc:sldMkLst>
          <pc:docMk/>
          <pc:sldMk cId="287694470" sldId="559"/>
        </pc:sldMkLst>
      </pc:sldChg>
      <pc:sldChg chg="add del">
        <pc:chgData name="Trisha Wainscott" userId="57e353dc-4973-4a1e-9a60-e8f0f9b50e58" providerId="ADAL" clId="{FE5FC348-D550-4632-8325-38A5347A6B1E}" dt="2018-03-14T19:09:54.908" v="272" actId="2696"/>
        <pc:sldMkLst>
          <pc:docMk/>
          <pc:sldMk cId="1697760490" sldId="559"/>
        </pc:sldMkLst>
      </pc:sldChg>
      <pc:sldChg chg="add del">
        <pc:chgData name="Trisha Wainscott" userId="57e353dc-4973-4a1e-9a60-e8f0f9b50e58" providerId="ADAL" clId="{FE5FC348-D550-4632-8325-38A5347A6B1E}" dt="2018-03-14T19:09:56.530" v="273" actId="2696"/>
        <pc:sldMkLst>
          <pc:docMk/>
          <pc:sldMk cId="2966313254" sldId="560"/>
        </pc:sldMkLst>
      </pc:sldChg>
      <pc:sldChg chg="add">
        <pc:chgData name="Trisha Wainscott" userId="57e353dc-4973-4a1e-9a60-e8f0f9b50e58" providerId="ADAL" clId="{FE5FC348-D550-4632-8325-38A5347A6B1E}" dt="2018-03-14T19:11:39.044" v="300"/>
        <pc:sldMkLst>
          <pc:docMk/>
          <pc:sldMk cId="3469182099" sldId="560"/>
        </pc:sldMkLst>
      </pc:sldChg>
      <pc:sldChg chg="add del">
        <pc:chgData name="Trisha Wainscott" userId="57e353dc-4973-4a1e-9a60-e8f0f9b50e58" providerId="ADAL" clId="{FE5FC348-D550-4632-8325-38A5347A6B1E}" dt="2018-03-14T19:10:02.567" v="274" actId="2696"/>
        <pc:sldMkLst>
          <pc:docMk/>
          <pc:sldMk cId="3108219384" sldId="561"/>
        </pc:sldMkLst>
      </pc:sldChg>
      <pc:sldChg chg="add">
        <pc:chgData name="Trisha Wainscott" userId="57e353dc-4973-4a1e-9a60-e8f0f9b50e58" providerId="ADAL" clId="{FE5FC348-D550-4632-8325-38A5347A6B1E}" dt="2018-03-14T19:11:41.189" v="301"/>
        <pc:sldMkLst>
          <pc:docMk/>
          <pc:sldMk cId="3506853529" sldId="561"/>
        </pc:sldMkLst>
      </pc:sldChg>
      <pc:sldChg chg="add">
        <pc:chgData name="Trisha Wainscott" userId="57e353dc-4973-4a1e-9a60-e8f0f9b50e58" providerId="ADAL" clId="{FE5FC348-D550-4632-8325-38A5347A6B1E}" dt="2018-03-14T19:11:43.172" v="302"/>
        <pc:sldMkLst>
          <pc:docMk/>
          <pc:sldMk cId="1533655688" sldId="562"/>
        </pc:sldMkLst>
      </pc:sldChg>
      <pc:sldChg chg="add del">
        <pc:chgData name="Trisha Wainscott" userId="57e353dc-4973-4a1e-9a60-e8f0f9b50e58" providerId="ADAL" clId="{FE5FC348-D550-4632-8325-38A5347A6B1E}" dt="2018-03-14T19:10:04.517" v="275" actId="2696"/>
        <pc:sldMkLst>
          <pc:docMk/>
          <pc:sldMk cId="4162038131" sldId="562"/>
        </pc:sldMkLst>
      </pc:sldChg>
      <pc:sldChg chg="add del">
        <pc:chgData name="Trisha Wainscott" userId="57e353dc-4973-4a1e-9a60-e8f0f9b50e58" providerId="ADAL" clId="{FE5FC348-D550-4632-8325-38A5347A6B1E}" dt="2018-03-14T19:10:07.684" v="276" actId="2696"/>
        <pc:sldMkLst>
          <pc:docMk/>
          <pc:sldMk cId="715010327" sldId="563"/>
        </pc:sldMkLst>
      </pc:sldChg>
      <pc:sldChg chg="add">
        <pc:chgData name="Trisha Wainscott" userId="57e353dc-4973-4a1e-9a60-e8f0f9b50e58" providerId="ADAL" clId="{FE5FC348-D550-4632-8325-38A5347A6B1E}" dt="2018-03-14T19:11:44.894" v="303"/>
        <pc:sldMkLst>
          <pc:docMk/>
          <pc:sldMk cId="1223753959" sldId="563"/>
        </pc:sldMkLst>
      </pc:sldChg>
      <pc:sldChg chg="add del">
        <pc:chgData name="Trisha Wainscott" userId="57e353dc-4973-4a1e-9a60-e8f0f9b50e58" providerId="ADAL" clId="{FE5FC348-D550-4632-8325-38A5347A6B1E}" dt="2018-03-14T17:56:01.549" v="241" actId="2696"/>
        <pc:sldMkLst>
          <pc:docMk/>
          <pc:sldMk cId="690587989" sldId="564"/>
        </pc:sldMkLst>
      </pc:sldChg>
      <pc:sldChg chg="add del">
        <pc:chgData name="Trisha Wainscott" userId="57e353dc-4973-4a1e-9a60-e8f0f9b50e58" providerId="ADAL" clId="{FE5FC348-D550-4632-8325-38A5347A6B1E}" dt="2018-03-14T17:56:09.823" v="242" actId="2696"/>
        <pc:sldMkLst>
          <pc:docMk/>
          <pc:sldMk cId="2140360709" sldId="565"/>
        </pc:sldMkLst>
      </pc:sldChg>
      <pc:sldChg chg="add del">
        <pc:chgData name="Trisha Wainscott" userId="57e353dc-4973-4a1e-9a60-e8f0f9b50e58" providerId="ADAL" clId="{FE5FC348-D550-4632-8325-38A5347A6B1E}" dt="2018-03-14T17:56:14.612" v="243" actId="2696"/>
        <pc:sldMkLst>
          <pc:docMk/>
          <pc:sldMk cId="3418440266" sldId="566"/>
        </pc:sldMkLst>
      </pc:sldChg>
      <pc:sldChg chg="add del">
        <pc:chgData name="Trisha Wainscott" userId="57e353dc-4973-4a1e-9a60-e8f0f9b50e58" providerId="ADAL" clId="{FE5FC348-D550-4632-8325-38A5347A6B1E}" dt="2018-03-14T17:56:17.079" v="244" actId="2696"/>
        <pc:sldMkLst>
          <pc:docMk/>
          <pc:sldMk cId="2267000220" sldId="567"/>
        </pc:sldMkLst>
      </pc:sldChg>
      <pc:sldChg chg="add del">
        <pc:chgData name="Trisha Wainscott" userId="57e353dc-4973-4a1e-9a60-e8f0f9b50e58" providerId="ADAL" clId="{FE5FC348-D550-4632-8325-38A5347A6B1E}" dt="2018-03-14T17:56:19.357" v="246" actId="2696"/>
        <pc:sldMkLst>
          <pc:docMk/>
          <pc:sldMk cId="1580865402" sldId="568"/>
        </pc:sldMkLst>
      </pc:sldChg>
      <pc:sldMasterChg chg="delSldLayout">
        <pc:chgData name="Trisha Wainscott" userId="57e353dc-4973-4a1e-9a60-e8f0f9b50e58" providerId="ADAL" clId="{FE5FC348-D550-4632-8325-38A5347A6B1E}" dt="2018-03-14T19:09:02.790" v="256" actId="2696"/>
        <pc:sldMasterMkLst>
          <pc:docMk/>
          <pc:sldMasterMk cId="681264506" sldId="2147483648"/>
        </pc:sldMasterMkLst>
        <pc:sldLayoutChg chg="del">
          <pc:chgData name="Trisha Wainscott" userId="57e353dc-4973-4a1e-9a60-e8f0f9b50e58" providerId="ADAL" clId="{FE5FC348-D550-4632-8325-38A5347A6B1E}" dt="2018-03-14T19:09:02.790" v="256" actId="2696"/>
          <pc:sldLayoutMkLst>
            <pc:docMk/>
            <pc:sldMasterMk cId="681264506" sldId="2147483648"/>
            <pc:sldLayoutMk cId="3892099581" sldId="2147483750"/>
          </pc:sldLayoutMkLst>
        </pc:sldLayoutChg>
        <pc:sldLayoutChg chg="del">
          <pc:chgData name="Trisha Wainscott" userId="57e353dc-4973-4a1e-9a60-e8f0f9b50e58" providerId="ADAL" clId="{FE5FC348-D550-4632-8325-38A5347A6B1E}" dt="2018-03-14T17:56:17.095" v="245" actId="2696"/>
          <pc:sldLayoutMkLst>
            <pc:docMk/>
            <pc:sldMasterMk cId="681264506" sldId="2147483648"/>
            <pc:sldLayoutMk cId="2929515824" sldId="2147483751"/>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hudsonkm\Desktop\ARIP%20Fi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430954007691927E-2"/>
          <c:y val="4.8834936410592181E-2"/>
          <c:w val="0.8187070885238672"/>
          <c:h val="0.81978464123777917"/>
        </c:manualLayout>
      </c:layout>
      <c:barChart>
        <c:barDir val="col"/>
        <c:grouping val="clustered"/>
        <c:varyColors val="0"/>
        <c:ser>
          <c:idx val="0"/>
          <c:order val="0"/>
          <c:tx>
            <c:strRef>
              <c:f>Sheet1!$B$1</c:f>
              <c:strCache>
                <c:ptCount val="1"/>
                <c:pt idx="0">
                  <c:v>Member Churn</c:v>
                </c:pt>
              </c:strCache>
            </c:strRef>
          </c:tx>
          <c:invertIfNegative val="0"/>
          <c:dLbls>
            <c:dLbl>
              <c:idx val="0"/>
              <c:layout>
                <c:manualLayout>
                  <c:x val="-1.3837597679742048E-17"/>
                  <c:y val="7.596678321720067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E1C-45B2-843B-7E23D3C09843}"/>
                </c:ext>
              </c:extLst>
            </c:dLbl>
            <c:dLbl>
              <c:idx val="1"/>
              <c:layout>
                <c:manualLayout>
                  <c:x val="-2.7675195359484096E-17"/>
                  <c:y val="7.596678321720067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E1C-45B2-843B-7E23D3C09843}"/>
                </c:ext>
              </c:extLst>
            </c:dLbl>
            <c:dLbl>
              <c:idx val="2"/>
              <c:layout>
                <c:manualLayout>
                  <c:x val="-5.5350390718968192E-17"/>
                  <c:y val="7.596678321720067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E1C-45B2-843B-7E23D3C09843}"/>
                </c:ext>
              </c:extLst>
            </c:dLbl>
            <c:dLbl>
              <c:idx val="3"/>
              <c:layout>
                <c:manualLayout>
                  <c:x val="0"/>
                  <c:y val="4.564119866768006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E1C-45B2-843B-7E23D3C09843}"/>
                </c:ext>
              </c:extLst>
            </c:dLbl>
            <c:dLbl>
              <c:idx val="4"/>
              <c:layout>
                <c:manualLayout>
                  <c:x val="0"/>
                  <c:y val="4.564119866768006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E1C-45B2-843B-7E23D3C09843}"/>
                </c:ext>
              </c:extLst>
            </c:dLbl>
            <c:dLbl>
              <c:idx val="5"/>
              <c:layout>
                <c:manualLayout>
                  <c:x val="0"/>
                  <c:y val="1.05812411664795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E1C-45B2-843B-7E23D3C09843}"/>
                </c:ext>
              </c:extLst>
            </c:dLbl>
            <c:dLbl>
              <c:idx val="6"/>
              <c:layout>
                <c:manualLayout>
                  <c:x val="1.5095735490383184E-3"/>
                  <c:y val="7.596678321720067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E1C-45B2-843B-7E23D3C09843}"/>
                </c:ext>
              </c:extLst>
            </c:dLbl>
            <c:dLbl>
              <c:idx val="7"/>
              <c:layout>
                <c:manualLayout>
                  <c:x val="0"/>
                  <c:y val="4.564119866768006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E1C-45B2-843B-7E23D3C09843}"/>
                </c:ext>
              </c:extLst>
            </c:dLbl>
            <c:numFmt formatCode="0.0%" sourceLinked="0"/>
            <c:spPr>
              <a:noFill/>
              <a:ln w="25414">
                <a:noFill/>
              </a:ln>
            </c:spPr>
            <c:txPr>
              <a:bodyPr/>
              <a:lstStyle/>
              <a:p>
                <a:pPr>
                  <a:defRPr sz="1001" b="0" i="0" u="none" strike="noStrike" baseline="0">
                    <a:solidFill>
                      <a:schemeClr val="tx1"/>
                    </a:solidFill>
                    <a:latin typeface="Arial"/>
                    <a:ea typeface="Arial"/>
                    <a:cs typeface="Aria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2010</c:v>
                </c:pt>
                <c:pt idx="1">
                  <c:v>2011</c:v>
                </c:pt>
                <c:pt idx="2">
                  <c:v>2012</c:v>
                </c:pt>
                <c:pt idx="3">
                  <c:v>2013</c:v>
                </c:pt>
                <c:pt idx="4">
                  <c:v>2014</c:v>
                </c:pt>
                <c:pt idx="5">
                  <c:v>2015</c:v>
                </c:pt>
                <c:pt idx="6">
                  <c:v>2016</c:v>
                </c:pt>
                <c:pt idx="7">
                  <c:v>2017</c:v>
                </c:pt>
              </c:numCache>
            </c:numRef>
          </c:cat>
          <c:val>
            <c:numRef>
              <c:f>Sheet1!$B$2:$B$9</c:f>
              <c:numCache>
                <c:formatCode>0.0%</c:formatCode>
                <c:ptCount val="8"/>
                <c:pt idx="0">
                  <c:v>3.1852809158125397E-2</c:v>
                </c:pt>
                <c:pt idx="1">
                  <c:v>2.8066456855467721E-2</c:v>
                </c:pt>
                <c:pt idx="2">
                  <c:v>2.3554604620926584E-2</c:v>
                </c:pt>
                <c:pt idx="3">
                  <c:v>2.2175347426704593E-2</c:v>
                </c:pt>
                <c:pt idx="4">
                  <c:v>2.1551093662738181E-2</c:v>
                </c:pt>
                <c:pt idx="5">
                  <c:v>2.0025933365461143E-2</c:v>
                </c:pt>
                <c:pt idx="6">
                  <c:v>2.0855161322832123E-2</c:v>
                </c:pt>
                <c:pt idx="7">
                  <c:v>2.0963703526860424E-2</c:v>
                </c:pt>
              </c:numCache>
            </c:numRef>
          </c:val>
          <c:extLst>
            <c:ext xmlns:c16="http://schemas.microsoft.com/office/drawing/2014/chart" uri="{C3380CC4-5D6E-409C-BE32-E72D297353CC}">
              <c16:uniqueId val="{00000001-A01B-46A2-AF88-21F486F6793A}"/>
            </c:ext>
          </c:extLst>
        </c:ser>
        <c:dLbls>
          <c:showLegendKey val="0"/>
          <c:showVal val="1"/>
          <c:showCatName val="0"/>
          <c:showSerName val="0"/>
          <c:showPercent val="0"/>
          <c:showBubbleSize val="0"/>
        </c:dLbls>
        <c:gapWidth val="150"/>
        <c:axId val="440983528"/>
        <c:axId val="440983920"/>
      </c:barChart>
      <c:lineChart>
        <c:grouping val="standard"/>
        <c:varyColors val="0"/>
        <c:ser>
          <c:idx val="1"/>
          <c:order val="1"/>
          <c:tx>
            <c:strRef>
              <c:f>Sheet1!$C$1</c:f>
              <c:strCache>
                <c:ptCount val="1"/>
              </c:strCache>
            </c:strRef>
          </c:tx>
          <c:marker>
            <c:symbol val="none"/>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Sheet1!$A$2:$A$9</c:f>
              <c:numCache>
                <c:formatCode>General</c:formatCode>
                <c:ptCount val="8"/>
                <c:pt idx="0">
                  <c:v>2010</c:v>
                </c:pt>
                <c:pt idx="1">
                  <c:v>2011</c:v>
                </c:pt>
                <c:pt idx="2">
                  <c:v>2012</c:v>
                </c:pt>
                <c:pt idx="3">
                  <c:v>2013</c:v>
                </c:pt>
                <c:pt idx="4">
                  <c:v>2014</c:v>
                </c:pt>
                <c:pt idx="5">
                  <c:v>2015</c:v>
                </c:pt>
                <c:pt idx="6">
                  <c:v>2016</c:v>
                </c:pt>
                <c:pt idx="7">
                  <c:v>2017</c:v>
                </c:pt>
              </c:numCache>
            </c:numRef>
          </c:cat>
          <c:val>
            <c:numRef>
              <c:f>Sheet1!$C$2:$C$9</c:f>
              <c:numCache>
                <c:formatCode>General</c:formatCode>
                <c:ptCount val="8"/>
              </c:numCache>
            </c:numRef>
          </c:val>
          <c:smooth val="0"/>
          <c:extLst>
            <c:ext xmlns:c16="http://schemas.microsoft.com/office/drawing/2014/chart" uri="{C3380CC4-5D6E-409C-BE32-E72D297353CC}">
              <c16:uniqueId val="{00000000-1309-4549-8913-12AB256A2DAB}"/>
            </c:ext>
          </c:extLst>
        </c:ser>
        <c:dLbls>
          <c:showLegendKey val="0"/>
          <c:showVal val="0"/>
          <c:showCatName val="0"/>
          <c:showSerName val="0"/>
          <c:showPercent val="0"/>
          <c:showBubbleSize val="0"/>
        </c:dLbls>
        <c:marker val="1"/>
        <c:smooth val="0"/>
        <c:axId val="452870352"/>
        <c:axId val="449307728"/>
      </c:lineChart>
      <c:catAx>
        <c:axId val="440983528"/>
        <c:scaling>
          <c:orientation val="minMax"/>
        </c:scaling>
        <c:delete val="0"/>
        <c:axPos val="b"/>
        <c:numFmt formatCode="General" sourceLinked="1"/>
        <c:majorTickMark val="none"/>
        <c:minorTickMark val="none"/>
        <c:tickLblPos val="nextTo"/>
        <c:spPr>
          <a:ln w="12706">
            <a:solidFill>
              <a:srgbClr val="808080"/>
            </a:solidFill>
            <a:prstDash val="solid"/>
          </a:ln>
        </c:spPr>
        <c:txPr>
          <a:bodyPr rot="0" vert="horz"/>
          <a:lstStyle/>
          <a:p>
            <a:pPr>
              <a:defRPr sz="1001" b="0" i="0" u="none" strike="noStrike" baseline="0">
                <a:solidFill>
                  <a:srgbClr val="AFB2A6"/>
                </a:solidFill>
                <a:latin typeface="Arial"/>
                <a:ea typeface="Arial"/>
                <a:cs typeface="Arial"/>
              </a:defRPr>
            </a:pPr>
            <a:endParaRPr lang="en-US"/>
          </a:p>
        </c:txPr>
        <c:crossAx val="440983920"/>
        <c:crosses val="autoZero"/>
        <c:auto val="1"/>
        <c:lblAlgn val="ctr"/>
        <c:lblOffset val="100"/>
        <c:noMultiLvlLbl val="0"/>
      </c:catAx>
      <c:valAx>
        <c:axId val="440983920"/>
        <c:scaling>
          <c:orientation val="minMax"/>
          <c:max val="3.4000000000000009E-2"/>
          <c:min val="1.9000000000000003E-2"/>
        </c:scaling>
        <c:delete val="0"/>
        <c:axPos val="l"/>
        <c:majorGridlines>
          <c:spPr>
            <a:ln w="3177">
              <a:solidFill>
                <a:srgbClr val="C0C0C0"/>
              </a:solidFill>
              <a:prstDash val="sysDash"/>
            </a:ln>
          </c:spPr>
        </c:majorGridlines>
        <c:title>
          <c:tx>
            <c:rich>
              <a:bodyPr/>
              <a:lstStyle/>
              <a:p>
                <a:pPr>
                  <a:defRPr/>
                </a:pPr>
                <a:r>
                  <a:rPr lang="en-US" dirty="0"/>
                  <a:t>Monthly</a:t>
                </a:r>
                <a:r>
                  <a:rPr lang="en-US" baseline="0" dirty="0"/>
                  <a:t> Churn Rate</a:t>
                </a:r>
                <a:endParaRPr lang="en-US" dirty="0"/>
              </a:p>
            </c:rich>
          </c:tx>
          <c:overlay val="0"/>
        </c:title>
        <c:numFmt formatCode="0.0%" sourceLinked="0"/>
        <c:majorTickMark val="none"/>
        <c:minorTickMark val="none"/>
        <c:tickLblPos val="nextTo"/>
        <c:spPr>
          <a:ln w="12706">
            <a:solidFill>
              <a:srgbClr val="808080"/>
            </a:solidFill>
            <a:prstDash val="solid"/>
          </a:ln>
        </c:spPr>
        <c:txPr>
          <a:bodyPr rot="0" vert="horz"/>
          <a:lstStyle/>
          <a:p>
            <a:pPr>
              <a:defRPr sz="1001" b="0" i="0" u="none" strike="noStrike" baseline="0">
                <a:solidFill>
                  <a:schemeClr val="accent6"/>
                </a:solidFill>
                <a:latin typeface="Arial"/>
                <a:ea typeface="Arial"/>
                <a:cs typeface="Arial"/>
              </a:defRPr>
            </a:pPr>
            <a:endParaRPr lang="en-US"/>
          </a:p>
        </c:txPr>
        <c:crossAx val="440983528"/>
        <c:crosses val="autoZero"/>
        <c:crossBetween val="between"/>
        <c:majorUnit val="2.0000000000000005E-3"/>
      </c:valAx>
      <c:valAx>
        <c:axId val="449307728"/>
        <c:scaling>
          <c:orientation val="minMax"/>
          <c:min val="30"/>
        </c:scaling>
        <c:delete val="1"/>
        <c:axPos val="r"/>
        <c:numFmt formatCode="General" sourceLinked="1"/>
        <c:majorTickMark val="out"/>
        <c:minorTickMark val="none"/>
        <c:tickLblPos val="nextTo"/>
        <c:crossAx val="452870352"/>
        <c:crosses val="max"/>
        <c:crossBetween val="between"/>
      </c:valAx>
      <c:catAx>
        <c:axId val="452870352"/>
        <c:scaling>
          <c:orientation val="minMax"/>
        </c:scaling>
        <c:delete val="1"/>
        <c:axPos val="b"/>
        <c:numFmt formatCode="General" sourceLinked="1"/>
        <c:majorTickMark val="out"/>
        <c:minorTickMark val="none"/>
        <c:tickLblPos val="nextTo"/>
        <c:crossAx val="449307728"/>
        <c:crosses val="autoZero"/>
        <c:auto val="1"/>
        <c:lblAlgn val="ctr"/>
        <c:lblOffset val="100"/>
        <c:noMultiLvlLbl val="0"/>
      </c:catAx>
      <c:spPr>
        <a:noFill/>
        <a:ln w="25399">
          <a:noFill/>
        </a:ln>
      </c:spPr>
    </c:plotArea>
    <c:plotVisOnly val="1"/>
    <c:dispBlanksAs val="gap"/>
    <c:showDLblsOverMax val="0"/>
  </c:chart>
  <c:spPr>
    <a:noFill/>
    <a:ln>
      <a:noFill/>
    </a:ln>
  </c:spPr>
  <c:txPr>
    <a:bodyPr/>
    <a:lstStyle/>
    <a:p>
      <a:pPr>
        <a:defRPr sz="1001" b="0"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430954007691927E-2"/>
          <c:y val="4.8834936410592181E-2"/>
          <c:w val="0.8187070885238672"/>
          <c:h val="0.81978464123777917"/>
        </c:manualLayout>
      </c:layout>
      <c:barChart>
        <c:barDir val="col"/>
        <c:grouping val="clustered"/>
        <c:varyColors val="0"/>
        <c:ser>
          <c:idx val="0"/>
          <c:order val="0"/>
          <c:tx>
            <c:strRef>
              <c:f>Sheet1!$B$1</c:f>
              <c:strCache>
                <c:ptCount val="1"/>
                <c:pt idx="0">
                  <c:v>Member Churn</c:v>
                </c:pt>
              </c:strCache>
            </c:strRef>
          </c:tx>
          <c:invertIfNegative val="0"/>
          <c:dLbls>
            <c:dLbl>
              <c:idx val="0"/>
              <c:layout>
                <c:manualLayout>
                  <c:x val="-1.3837597679742048E-17"/>
                  <c:y val="7.596678321720067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E1C-45B2-843B-7E23D3C09843}"/>
                </c:ext>
              </c:extLst>
            </c:dLbl>
            <c:dLbl>
              <c:idx val="1"/>
              <c:layout>
                <c:manualLayout>
                  <c:x val="-2.7675195359484096E-17"/>
                  <c:y val="7.596678321720067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E1C-45B2-843B-7E23D3C09843}"/>
                </c:ext>
              </c:extLst>
            </c:dLbl>
            <c:dLbl>
              <c:idx val="2"/>
              <c:layout>
                <c:manualLayout>
                  <c:x val="-5.5350390718968192E-17"/>
                  <c:y val="7.596678321720067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E1C-45B2-843B-7E23D3C09843}"/>
                </c:ext>
              </c:extLst>
            </c:dLbl>
            <c:dLbl>
              <c:idx val="3"/>
              <c:layout>
                <c:manualLayout>
                  <c:x val="0"/>
                  <c:y val="4.564119866768006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E1C-45B2-843B-7E23D3C09843}"/>
                </c:ext>
              </c:extLst>
            </c:dLbl>
            <c:dLbl>
              <c:idx val="4"/>
              <c:layout>
                <c:manualLayout>
                  <c:x val="0"/>
                  <c:y val="4.564119866768006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E1C-45B2-843B-7E23D3C09843}"/>
                </c:ext>
              </c:extLst>
            </c:dLbl>
            <c:dLbl>
              <c:idx val="5"/>
              <c:layout>
                <c:manualLayout>
                  <c:x val="0"/>
                  <c:y val="1.05812411664795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E1C-45B2-843B-7E23D3C09843}"/>
                </c:ext>
              </c:extLst>
            </c:dLbl>
            <c:dLbl>
              <c:idx val="6"/>
              <c:layout>
                <c:manualLayout>
                  <c:x val="1.5095735490383184E-3"/>
                  <c:y val="7.596678321720067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E1C-45B2-843B-7E23D3C09843}"/>
                </c:ext>
              </c:extLst>
            </c:dLbl>
            <c:dLbl>
              <c:idx val="7"/>
              <c:layout>
                <c:manualLayout>
                  <c:x val="0"/>
                  <c:y val="4.564119866768006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E1C-45B2-843B-7E23D3C09843}"/>
                </c:ext>
              </c:extLst>
            </c:dLbl>
            <c:numFmt formatCode="0.0%" sourceLinked="0"/>
            <c:spPr>
              <a:noFill/>
              <a:ln w="25414">
                <a:noFill/>
              </a:ln>
            </c:spPr>
            <c:txPr>
              <a:bodyPr/>
              <a:lstStyle/>
              <a:p>
                <a:pPr>
                  <a:defRPr sz="1001" b="0" i="0" u="none" strike="noStrike" baseline="0">
                    <a:solidFill>
                      <a:schemeClr val="tx1"/>
                    </a:solidFill>
                    <a:latin typeface="Arial"/>
                    <a:ea typeface="Arial"/>
                    <a:cs typeface="Aria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Any Training</c:v>
                </c:pt>
                <c:pt idx="1">
                  <c:v>Your Role, Your Responsibility</c:v>
                </c:pt>
              </c:strCache>
            </c:strRef>
          </c:cat>
          <c:val>
            <c:numRef>
              <c:f>Sheet1!$B$2:$B$3</c:f>
              <c:numCache>
                <c:formatCode>0.0%</c:formatCode>
                <c:ptCount val="2"/>
                <c:pt idx="0">
                  <c:v>0.03</c:v>
                </c:pt>
                <c:pt idx="1">
                  <c:v>0.2</c:v>
                </c:pt>
              </c:numCache>
            </c:numRef>
          </c:val>
          <c:extLst>
            <c:ext xmlns:c16="http://schemas.microsoft.com/office/drawing/2014/chart" uri="{C3380CC4-5D6E-409C-BE32-E72D297353CC}">
              <c16:uniqueId val="{00000001-A01B-46A2-AF88-21F486F6793A}"/>
            </c:ext>
          </c:extLst>
        </c:ser>
        <c:dLbls>
          <c:showLegendKey val="0"/>
          <c:showVal val="1"/>
          <c:showCatName val="0"/>
          <c:showSerName val="0"/>
          <c:showPercent val="0"/>
          <c:showBubbleSize val="0"/>
        </c:dLbls>
        <c:gapWidth val="150"/>
        <c:axId val="440983528"/>
        <c:axId val="440983920"/>
      </c:barChart>
      <c:lineChart>
        <c:grouping val="standard"/>
        <c:varyColors val="0"/>
        <c:ser>
          <c:idx val="1"/>
          <c:order val="1"/>
          <c:tx>
            <c:strRef>
              <c:f>Sheet1!$C$1</c:f>
              <c:strCache>
                <c:ptCount val="1"/>
              </c:strCache>
            </c:strRef>
          </c:tx>
          <c:marker>
            <c:symbol val="none"/>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Any Training</c:v>
                </c:pt>
                <c:pt idx="1">
                  <c:v>Your Role, Your Responsibility</c:v>
                </c:pt>
              </c:strCache>
            </c:strRef>
          </c:cat>
          <c:val>
            <c:numRef>
              <c:f>Sheet1!$C$2:$C$3</c:f>
              <c:numCache>
                <c:formatCode>General</c:formatCode>
                <c:ptCount val="2"/>
              </c:numCache>
            </c:numRef>
          </c:val>
          <c:smooth val="0"/>
          <c:extLst>
            <c:ext xmlns:c16="http://schemas.microsoft.com/office/drawing/2014/chart" uri="{C3380CC4-5D6E-409C-BE32-E72D297353CC}">
              <c16:uniqueId val="{00000000-1309-4549-8913-12AB256A2DAB}"/>
            </c:ext>
          </c:extLst>
        </c:ser>
        <c:dLbls>
          <c:showLegendKey val="0"/>
          <c:showVal val="0"/>
          <c:showCatName val="0"/>
          <c:showSerName val="0"/>
          <c:showPercent val="0"/>
          <c:showBubbleSize val="0"/>
        </c:dLbls>
        <c:marker val="1"/>
        <c:smooth val="0"/>
        <c:axId val="452870352"/>
        <c:axId val="449307728"/>
      </c:lineChart>
      <c:catAx>
        <c:axId val="440983528"/>
        <c:scaling>
          <c:orientation val="minMax"/>
        </c:scaling>
        <c:delete val="1"/>
        <c:axPos val="b"/>
        <c:numFmt formatCode="General" sourceLinked="1"/>
        <c:majorTickMark val="none"/>
        <c:minorTickMark val="none"/>
        <c:tickLblPos val="nextTo"/>
        <c:crossAx val="440983920"/>
        <c:crosses val="autoZero"/>
        <c:auto val="1"/>
        <c:lblAlgn val="ctr"/>
        <c:lblOffset val="100"/>
        <c:noMultiLvlLbl val="0"/>
      </c:catAx>
      <c:valAx>
        <c:axId val="440983920"/>
        <c:scaling>
          <c:orientation val="minMax"/>
          <c:max val="0.22000000000000003"/>
          <c:min val="0"/>
        </c:scaling>
        <c:delete val="0"/>
        <c:axPos val="l"/>
        <c:majorGridlines>
          <c:spPr>
            <a:ln w="3177">
              <a:solidFill>
                <a:srgbClr val="C0C0C0"/>
              </a:solidFill>
              <a:prstDash val="sysDash"/>
            </a:ln>
          </c:spPr>
        </c:majorGridlines>
        <c:title>
          <c:tx>
            <c:rich>
              <a:bodyPr/>
              <a:lstStyle/>
              <a:p>
                <a:pPr>
                  <a:defRPr/>
                </a:pPr>
                <a:r>
                  <a:rPr lang="en-US" dirty="0"/>
                  <a:t>Percentage Point</a:t>
                </a:r>
                <a:r>
                  <a:rPr lang="en-US" baseline="0" dirty="0"/>
                  <a:t> </a:t>
                </a:r>
                <a:r>
                  <a:rPr lang="en-US" dirty="0"/>
                  <a:t>Retention</a:t>
                </a:r>
                <a:r>
                  <a:rPr lang="en-US" baseline="0" dirty="0"/>
                  <a:t> Improvement </a:t>
                </a:r>
                <a:endParaRPr lang="en-US" dirty="0"/>
              </a:p>
            </c:rich>
          </c:tx>
          <c:overlay val="0"/>
        </c:title>
        <c:numFmt formatCode="0.0%" sourceLinked="0"/>
        <c:majorTickMark val="none"/>
        <c:minorTickMark val="none"/>
        <c:tickLblPos val="nextTo"/>
        <c:spPr>
          <a:ln w="12706">
            <a:solidFill>
              <a:srgbClr val="808080"/>
            </a:solidFill>
            <a:prstDash val="solid"/>
          </a:ln>
        </c:spPr>
        <c:txPr>
          <a:bodyPr rot="0" vert="horz"/>
          <a:lstStyle/>
          <a:p>
            <a:pPr>
              <a:defRPr sz="1001" b="0" i="0" u="none" strike="noStrike" baseline="0">
                <a:solidFill>
                  <a:schemeClr val="accent6"/>
                </a:solidFill>
                <a:latin typeface="Arial"/>
                <a:ea typeface="Arial"/>
                <a:cs typeface="Arial"/>
              </a:defRPr>
            </a:pPr>
            <a:endParaRPr lang="en-US"/>
          </a:p>
        </c:txPr>
        <c:crossAx val="440983528"/>
        <c:crosses val="autoZero"/>
        <c:crossBetween val="between"/>
        <c:majorUnit val="4.0000000000000008E-2"/>
      </c:valAx>
      <c:valAx>
        <c:axId val="449307728"/>
        <c:scaling>
          <c:orientation val="minMax"/>
          <c:min val="30"/>
        </c:scaling>
        <c:delete val="1"/>
        <c:axPos val="r"/>
        <c:numFmt formatCode="General" sourceLinked="1"/>
        <c:majorTickMark val="out"/>
        <c:minorTickMark val="none"/>
        <c:tickLblPos val="nextTo"/>
        <c:crossAx val="452870352"/>
        <c:crosses val="max"/>
        <c:crossBetween val="between"/>
      </c:valAx>
      <c:catAx>
        <c:axId val="452870352"/>
        <c:scaling>
          <c:orientation val="minMax"/>
        </c:scaling>
        <c:delete val="1"/>
        <c:axPos val="b"/>
        <c:numFmt formatCode="General" sourceLinked="1"/>
        <c:majorTickMark val="out"/>
        <c:minorTickMark val="none"/>
        <c:tickLblPos val="nextTo"/>
        <c:crossAx val="449307728"/>
        <c:crosses val="autoZero"/>
        <c:auto val="1"/>
        <c:lblAlgn val="ctr"/>
        <c:lblOffset val="100"/>
        <c:noMultiLvlLbl val="0"/>
      </c:catAx>
      <c:spPr>
        <a:noFill/>
        <a:ln w="25399">
          <a:noFill/>
        </a:ln>
      </c:spPr>
    </c:plotArea>
    <c:plotVisOnly val="1"/>
    <c:dispBlanksAs val="gap"/>
    <c:showDLblsOverMax val="0"/>
  </c:chart>
  <c:spPr>
    <a:noFill/>
    <a:ln>
      <a:noFill/>
    </a:ln>
  </c:spPr>
  <c:txPr>
    <a:bodyPr/>
    <a:lstStyle/>
    <a:p>
      <a:pPr>
        <a:defRPr sz="1001" b="0"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Sheet1!$F$1:$F$47</cx:f>
        <cx:lvl ptCount="47" formatCode="0.0">
          <cx:pt idx="0">80.952299999999994</cx:pt>
          <cx:pt idx="1">85.5244</cx:pt>
          <cx:pt idx="2">80.149799999999999</cx:pt>
          <cx:pt idx="3">77.720200000000006</cx:pt>
          <cx:pt idx="4">72.159999999999997</cx:pt>
          <cx:pt idx="5">76.0869</cx:pt>
          <cx:pt idx="6">77.720200000000006</cx:pt>
          <cx:pt idx="7">89.501300000000001</cx:pt>
          <cx:pt idx="8">77.855000000000004</cx:pt>
          <cx:pt idx="9">74.778700000000001</cx:pt>
          <cx:pt idx="10">76.709699999999998</cx:pt>
          <cx:pt idx="11">78.480999999999995</cx:pt>
          <cx:pt idx="12">75.502700000000004</cx:pt>
          <cx:pt idx="13">80.208299999999994</cx:pt>
          <cx:pt idx="14">73.603999999999999</cx:pt>
          <cx:pt idx="15">78.666600000000003</cx:pt>
          <cx:pt idx="16">78.378299999999996</cx:pt>
          <cx:pt idx="17">76.923000000000002</cx:pt>
          <cx:pt idx="18">78.8386</cx:pt>
          <cx:pt idx="19">76.470500000000001</cx:pt>
          <cx:pt idx="20">71.576800000000006</cx:pt>
          <cx:pt idx="21">72.727199999999996</cx:pt>
          <cx:pt idx="22">80.357100000000003</cx:pt>
          <cx:pt idx="23">76.0869</cx:pt>
          <cx:pt idx="24">71.774100000000004</cx:pt>
          <cx:pt idx="25">74.251400000000004</cx:pt>
          <cx:pt idx="26">95.238</cx:pt>
          <cx:pt idx="27">80.571399999999997</cx:pt>
          <cx:pt idx="28">79.552499999999995</cx:pt>
          <cx:pt idx="29">75.619399999999999</cx:pt>
          <cx:pt idx="30">77.483400000000003</cx:pt>
          <cx:pt idx="31">74.5762</cx:pt>
          <cx:pt idx="32">71.9559</cx:pt>
          <cx:pt idx="33">72.070999999999998</cx:pt>
          <cx:pt idx="34">71.621600000000001</cx:pt>
          <cx:pt idx="35">79.166600000000003</cx:pt>
          <cx:pt idx="36">71.973299999999995</cx:pt>
          <cx:pt idx="37">79.433199999999999</cx:pt>
          <cx:pt idx="38">70.454499999999996</cx:pt>
          <cx:pt idx="39">71.4285</cx:pt>
          <cx:pt idx="40">74.784700000000001</cx:pt>
          <cx:pt idx="41">75.390100000000004</cx:pt>
          <cx:pt idx="42">90.982799999999997</cx:pt>
          <cx:pt idx="43">84.848399999999998</cx:pt>
          <cx:pt idx="44">79.545400000000001</cx:pt>
          <cx:pt idx="45">85.476699999999994</cx:pt>
          <cx:pt idx="46">85.444400000000002</cx:pt>
        </cx:lvl>
      </cx:numDim>
    </cx:data>
  </cx:chartData>
  <cx:chart>
    <cx:title pos="t" align="ctr" overlay="0">
      <cx:tx>
        <cx:txData>
          <cx:v>Graduate Average Org Retention</cx:v>
        </cx:txData>
      </cx:tx>
      <cx:spPr>
        <a:solidFill>
          <a:schemeClr val="bg1">
            <a:lumMod val="50000"/>
          </a:schemeClr>
        </a:solidFill>
      </cx:spPr>
      <cx:txPr>
        <a:bodyPr spcFirstLastPara="1" vertOverflow="ellipsis" horzOverflow="overflow" wrap="square" lIns="0" tIns="0" rIns="0" bIns="0" anchor="ctr" anchorCtr="1"/>
        <a:lstStyle/>
        <a:p>
          <a:pPr algn="ctr" rtl="0">
            <a:defRPr/>
          </a:pPr>
          <a:r>
            <a:rPr lang="en-US" sz="1400" b="0" i="0" u="none" strike="noStrike" baseline="0" dirty="0">
              <a:solidFill>
                <a:srgbClr val="353634">
                  <a:lumMod val="65000"/>
                  <a:lumOff val="35000"/>
                </a:srgbClr>
              </a:solidFill>
              <a:latin typeface="Calibri" panose="020F0502020204030204"/>
            </a:rPr>
            <a:t>Graduate Average Org Retention</a:t>
          </a:r>
        </a:p>
      </cx:txPr>
    </cx:title>
    <cx:plotArea>
      <cx:plotAreaRegion>
        <cx:plotSurface>
          <cx:spPr>
            <a:solidFill>
              <a:schemeClr val="bg2">
                <a:lumMod val="75000"/>
              </a:schemeClr>
            </a:solidFill>
          </cx:spPr>
        </cx:plotSurface>
        <cx:series layoutId="clusteredColumn" uniqueId="{3C60C4C3-FE5E-45A7-9EDE-3ED6E4E612F5}">
          <cx:dataId val="0"/>
          <cx:layoutPr>
            <cx:binning intervalClosed="r"/>
          </cx:layoutPr>
        </cx:series>
      </cx:plotAreaRegion>
      <cx:axis id="0">
        <cx:catScaling gapWidth="0"/>
        <cx:tickLabels/>
      </cx:axis>
      <cx:axis id="1">
        <cx:valScaling/>
        <cx:majorGridlines/>
        <cx:tickLabels/>
      </cx:axis>
    </cx:plotArea>
  </cx:chart>
  <cx:spPr>
    <a:ln>
      <a:solidFill>
        <a:schemeClr val="accent1"/>
      </a:solid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2A7787-DF8D-4BF7-8416-4A75A03F5D10}" type="doc">
      <dgm:prSet loTypeId="urn:microsoft.com/office/officeart/2005/8/layout/hProcess11" loCatId="process" qsTypeId="urn:microsoft.com/office/officeart/2005/8/quickstyle/simple1" qsCatId="simple" csTypeId="urn:microsoft.com/office/officeart/2005/8/colors/accent1_2" csCatId="accent1" phldr="1"/>
      <dgm:spPr/>
    </dgm:pt>
    <dgm:pt modelId="{1DC7CC18-16F6-48DD-8E3B-B92E0E2075AF}">
      <dgm:prSet phldrT="[Text]" custT="1"/>
      <dgm:spPr/>
      <dgm:t>
        <a:bodyPr/>
        <a:lstStyle/>
        <a:p>
          <a:r>
            <a:rPr lang="en-US" sz="2800" b="1" dirty="0"/>
            <a:t>Will</a:t>
          </a:r>
        </a:p>
        <a:p>
          <a:r>
            <a:rPr lang="en-US" sz="2800" i="1" dirty="0"/>
            <a:t>March 14</a:t>
          </a:r>
        </a:p>
      </dgm:t>
    </dgm:pt>
    <dgm:pt modelId="{6F0E4E50-E9A6-4204-80CE-A7E1AC3B651C}" type="parTrans" cxnId="{7B35830B-F570-4C50-B083-6BAF8DC497E5}">
      <dgm:prSet/>
      <dgm:spPr/>
      <dgm:t>
        <a:bodyPr/>
        <a:lstStyle/>
        <a:p>
          <a:endParaRPr lang="en-US"/>
        </a:p>
      </dgm:t>
    </dgm:pt>
    <dgm:pt modelId="{698E1AF8-1018-48C6-A31F-B29762D4A107}" type="sibTrans" cxnId="{7B35830B-F570-4C50-B083-6BAF8DC497E5}">
      <dgm:prSet/>
      <dgm:spPr/>
      <dgm:t>
        <a:bodyPr/>
        <a:lstStyle/>
        <a:p>
          <a:endParaRPr lang="en-US"/>
        </a:p>
      </dgm:t>
    </dgm:pt>
    <dgm:pt modelId="{59C0E499-4C14-48C3-9805-6F59BA702A36}">
      <dgm:prSet phldrT="[Text]" custT="1"/>
      <dgm:spPr/>
      <dgm:t>
        <a:bodyPr/>
        <a:lstStyle/>
        <a:p>
          <a:r>
            <a:rPr lang="en-US" sz="2800" b="1" dirty="0"/>
            <a:t>Prenup</a:t>
          </a:r>
        </a:p>
        <a:p>
          <a:r>
            <a:rPr lang="en-US" sz="2900" i="1" dirty="0"/>
            <a:t>March 23</a:t>
          </a:r>
        </a:p>
      </dgm:t>
    </dgm:pt>
    <dgm:pt modelId="{950BB5F6-97FD-4E5A-B82D-289AB1296A12}" type="parTrans" cxnId="{EC21C622-4FCB-4F3D-80A6-A73BDA15131A}">
      <dgm:prSet/>
      <dgm:spPr/>
      <dgm:t>
        <a:bodyPr/>
        <a:lstStyle/>
        <a:p>
          <a:endParaRPr lang="en-US"/>
        </a:p>
      </dgm:t>
    </dgm:pt>
    <dgm:pt modelId="{0044D3E8-5F8D-445D-8F53-4623B74EE2F6}" type="sibTrans" cxnId="{EC21C622-4FCB-4F3D-80A6-A73BDA15131A}">
      <dgm:prSet/>
      <dgm:spPr/>
      <dgm:t>
        <a:bodyPr/>
        <a:lstStyle/>
        <a:p>
          <a:endParaRPr lang="en-US"/>
        </a:p>
      </dgm:t>
    </dgm:pt>
    <dgm:pt modelId="{BE0DF1E6-0063-44BF-A67E-09530F588DEA}">
      <dgm:prSet phldrT="[Text]" custT="1"/>
      <dgm:spPr/>
      <dgm:t>
        <a:bodyPr/>
        <a:lstStyle/>
        <a:p>
          <a:r>
            <a:rPr lang="en-US" sz="2800" b="1" dirty="0"/>
            <a:t>Bankruptcy</a:t>
          </a:r>
        </a:p>
        <a:p>
          <a:r>
            <a:rPr lang="en-US" sz="2700" i="1" dirty="0"/>
            <a:t>April 13</a:t>
          </a:r>
        </a:p>
      </dgm:t>
    </dgm:pt>
    <dgm:pt modelId="{4000057D-B80F-4B0F-8B11-65BB8D18C3C7}" type="parTrans" cxnId="{1F3B79DA-00D2-4EDB-B3B4-50F8E8B7AB24}">
      <dgm:prSet/>
      <dgm:spPr/>
      <dgm:t>
        <a:bodyPr/>
        <a:lstStyle/>
        <a:p>
          <a:endParaRPr lang="en-US"/>
        </a:p>
      </dgm:t>
    </dgm:pt>
    <dgm:pt modelId="{157C0CC6-26B9-49EA-96FA-A04F5E2CF957}" type="sibTrans" cxnId="{1F3B79DA-00D2-4EDB-B3B4-50F8E8B7AB24}">
      <dgm:prSet/>
      <dgm:spPr/>
      <dgm:t>
        <a:bodyPr/>
        <a:lstStyle/>
        <a:p>
          <a:endParaRPr lang="en-US"/>
        </a:p>
      </dgm:t>
    </dgm:pt>
    <dgm:pt modelId="{799D597E-F390-4907-8A7A-11D5DB61F181}">
      <dgm:prSet phldrT="[Text]" custT="1"/>
      <dgm:spPr/>
      <dgm:t>
        <a:bodyPr/>
        <a:lstStyle/>
        <a:p>
          <a:r>
            <a:rPr lang="en-US" sz="2800" b="1" dirty="0"/>
            <a:t>Divorce</a:t>
          </a:r>
        </a:p>
        <a:p>
          <a:r>
            <a:rPr lang="en-US" sz="2900" i="1" dirty="0"/>
            <a:t>April 13 </a:t>
          </a:r>
        </a:p>
      </dgm:t>
    </dgm:pt>
    <dgm:pt modelId="{A161BC5A-C901-4DCC-B954-7299F28B58D7}" type="parTrans" cxnId="{A4B29429-1E66-4142-A14A-70B61B0AA924}">
      <dgm:prSet/>
      <dgm:spPr/>
      <dgm:t>
        <a:bodyPr/>
        <a:lstStyle/>
        <a:p>
          <a:endParaRPr lang="en-US"/>
        </a:p>
      </dgm:t>
    </dgm:pt>
    <dgm:pt modelId="{A2BBA671-CA93-4632-A543-934130F85002}" type="sibTrans" cxnId="{A4B29429-1E66-4142-A14A-70B61B0AA924}">
      <dgm:prSet/>
      <dgm:spPr/>
      <dgm:t>
        <a:bodyPr/>
        <a:lstStyle/>
        <a:p>
          <a:endParaRPr lang="en-US"/>
        </a:p>
      </dgm:t>
    </dgm:pt>
    <dgm:pt modelId="{E35BBE72-109E-452D-9B61-CC696FC57545}" type="pres">
      <dgm:prSet presAssocID="{A82A7787-DF8D-4BF7-8416-4A75A03F5D10}" presName="Name0" presStyleCnt="0">
        <dgm:presLayoutVars>
          <dgm:dir/>
          <dgm:resizeHandles val="exact"/>
        </dgm:presLayoutVars>
      </dgm:prSet>
      <dgm:spPr/>
    </dgm:pt>
    <dgm:pt modelId="{A83A7551-F9EC-41EA-AF67-5ABCE2E88ECC}" type="pres">
      <dgm:prSet presAssocID="{A82A7787-DF8D-4BF7-8416-4A75A03F5D10}" presName="arrow" presStyleLbl="bgShp" presStyleIdx="0" presStyleCnt="1"/>
      <dgm:spPr/>
    </dgm:pt>
    <dgm:pt modelId="{B31803B9-6A1E-4C84-8B93-F9E0AFA702FC}" type="pres">
      <dgm:prSet presAssocID="{A82A7787-DF8D-4BF7-8416-4A75A03F5D10}" presName="points" presStyleCnt="0"/>
      <dgm:spPr/>
    </dgm:pt>
    <dgm:pt modelId="{4724F409-FC6C-4A92-AB91-396609A060A7}" type="pres">
      <dgm:prSet presAssocID="{1DC7CC18-16F6-48DD-8E3B-B92E0E2075AF}" presName="compositeA" presStyleCnt="0"/>
      <dgm:spPr/>
    </dgm:pt>
    <dgm:pt modelId="{2701C38A-5C0C-4E1E-B0FC-3AE77E55A652}" type="pres">
      <dgm:prSet presAssocID="{1DC7CC18-16F6-48DD-8E3B-B92E0E2075AF}" presName="textA" presStyleLbl="revTx" presStyleIdx="0" presStyleCnt="4" custScaleX="172951">
        <dgm:presLayoutVars>
          <dgm:bulletEnabled val="1"/>
        </dgm:presLayoutVars>
      </dgm:prSet>
      <dgm:spPr/>
    </dgm:pt>
    <dgm:pt modelId="{4539E106-786F-4D4E-AE14-85CC0E16B833}" type="pres">
      <dgm:prSet presAssocID="{1DC7CC18-16F6-48DD-8E3B-B92E0E2075AF}" presName="circleA" presStyleLbl="node1" presStyleIdx="0" presStyleCnt="4"/>
      <dgm:spPr/>
    </dgm:pt>
    <dgm:pt modelId="{C5E8420F-321E-4774-A389-A4304E8417F4}" type="pres">
      <dgm:prSet presAssocID="{1DC7CC18-16F6-48DD-8E3B-B92E0E2075AF}" presName="spaceA" presStyleCnt="0"/>
      <dgm:spPr/>
    </dgm:pt>
    <dgm:pt modelId="{9C388C4F-5256-417F-AD95-3DC6FD09291B}" type="pres">
      <dgm:prSet presAssocID="{698E1AF8-1018-48C6-A31F-B29762D4A107}" presName="space" presStyleCnt="0"/>
      <dgm:spPr/>
    </dgm:pt>
    <dgm:pt modelId="{0EAC79AD-F8F7-4532-BBA6-E4BCB2EF3582}" type="pres">
      <dgm:prSet presAssocID="{59C0E499-4C14-48C3-9805-6F59BA702A36}" presName="compositeB" presStyleCnt="0"/>
      <dgm:spPr/>
    </dgm:pt>
    <dgm:pt modelId="{4F6E10B3-03C4-4A26-8967-ECEF1BA80399}" type="pres">
      <dgm:prSet presAssocID="{59C0E499-4C14-48C3-9805-6F59BA702A36}" presName="textB" presStyleLbl="revTx" presStyleIdx="1" presStyleCnt="4" custScaleX="138291">
        <dgm:presLayoutVars>
          <dgm:bulletEnabled val="1"/>
        </dgm:presLayoutVars>
      </dgm:prSet>
      <dgm:spPr/>
    </dgm:pt>
    <dgm:pt modelId="{ED1F1C63-171F-470D-A3C5-4E53E3FFB074}" type="pres">
      <dgm:prSet presAssocID="{59C0E499-4C14-48C3-9805-6F59BA702A36}" presName="circleB" presStyleLbl="node1" presStyleIdx="1" presStyleCnt="4"/>
      <dgm:spPr/>
    </dgm:pt>
    <dgm:pt modelId="{EEF5BDC9-611B-4E21-B9CB-6B23C1693E2F}" type="pres">
      <dgm:prSet presAssocID="{59C0E499-4C14-48C3-9805-6F59BA702A36}" presName="spaceB" presStyleCnt="0"/>
      <dgm:spPr/>
    </dgm:pt>
    <dgm:pt modelId="{8D5C7E9A-03E1-4AFD-9ED4-CCDB7993FEDA}" type="pres">
      <dgm:prSet presAssocID="{0044D3E8-5F8D-445D-8F53-4623B74EE2F6}" presName="space" presStyleCnt="0"/>
      <dgm:spPr/>
    </dgm:pt>
    <dgm:pt modelId="{CD4DDEE8-9899-4878-92B0-4333D5BC731C}" type="pres">
      <dgm:prSet presAssocID="{BE0DF1E6-0063-44BF-A67E-09530F588DEA}" presName="compositeA" presStyleCnt="0"/>
      <dgm:spPr/>
    </dgm:pt>
    <dgm:pt modelId="{B811D029-0719-4082-85A5-9D3C856B4F65}" type="pres">
      <dgm:prSet presAssocID="{BE0DF1E6-0063-44BF-A67E-09530F588DEA}" presName="textA" presStyleLbl="revTx" presStyleIdx="2" presStyleCnt="4" custScaleX="168713">
        <dgm:presLayoutVars>
          <dgm:bulletEnabled val="1"/>
        </dgm:presLayoutVars>
      </dgm:prSet>
      <dgm:spPr/>
    </dgm:pt>
    <dgm:pt modelId="{E04A9C1A-3FD5-4A2B-8086-2931953A5E12}" type="pres">
      <dgm:prSet presAssocID="{BE0DF1E6-0063-44BF-A67E-09530F588DEA}" presName="circleA" presStyleLbl="node1" presStyleIdx="2" presStyleCnt="4"/>
      <dgm:spPr/>
    </dgm:pt>
    <dgm:pt modelId="{9CC6BDA6-E984-463B-A112-7510B0E54D96}" type="pres">
      <dgm:prSet presAssocID="{BE0DF1E6-0063-44BF-A67E-09530F588DEA}" presName="spaceA" presStyleCnt="0"/>
      <dgm:spPr/>
    </dgm:pt>
    <dgm:pt modelId="{AE53BC5A-AAD2-49AC-B70A-A7F7B405906B}" type="pres">
      <dgm:prSet presAssocID="{157C0CC6-26B9-49EA-96FA-A04F5E2CF957}" presName="space" presStyleCnt="0"/>
      <dgm:spPr/>
    </dgm:pt>
    <dgm:pt modelId="{E5F5B8DE-2344-4979-B8AE-9C4DB424EA52}" type="pres">
      <dgm:prSet presAssocID="{799D597E-F390-4907-8A7A-11D5DB61F181}" presName="compositeB" presStyleCnt="0"/>
      <dgm:spPr/>
    </dgm:pt>
    <dgm:pt modelId="{EEB52CD7-3D62-4715-B05F-AE7DBF5701C1}" type="pres">
      <dgm:prSet presAssocID="{799D597E-F390-4907-8A7A-11D5DB61F181}" presName="textB" presStyleLbl="revTx" presStyleIdx="3" presStyleCnt="4" custScaleX="140055">
        <dgm:presLayoutVars>
          <dgm:bulletEnabled val="1"/>
        </dgm:presLayoutVars>
      </dgm:prSet>
      <dgm:spPr/>
    </dgm:pt>
    <dgm:pt modelId="{5D53AF78-D9C0-4A45-9E1F-BA44CEB092C6}" type="pres">
      <dgm:prSet presAssocID="{799D597E-F390-4907-8A7A-11D5DB61F181}" presName="circleB" presStyleLbl="node1" presStyleIdx="3" presStyleCnt="4"/>
      <dgm:spPr/>
    </dgm:pt>
    <dgm:pt modelId="{57BC4321-F17B-49A4-97E9-FF52E90152D7}" type="pres">
      <dgm:prSet presAssocID="{799D597E-F390-4907-8A7A-11D5DB61F181}" presName="spaceB" presStyleCnt="0"/>
      <dgm:spPr/>
    </dgm:pt>
  </dgm:ptLst>
  <dgm:cxnLst>
    <dgm:cxn modelId="{7B35830B-F570-4C50-B083-6BAF8DC497E5}" srcId="{A82A7787-DF8D-4BF7-8416-4A75A03F5D10}" destId="{1DC7CC18-16F6-48DD-8E3B-B92E0E2075AF}" srcOrd="0" destOrd="0" parTransId="{6F0E4E50-E9A6-4204-80CE-A7E1AC3B651C}" sibTransId="{698E1AF8-1018-48C6-A31F-B29762D4A107}"/>
    <dgm:cxn modelId="{EC21C622-4FCB-4F3D-80A6-A73BDA15131A}" srcId="{A82A7787-DF8D-4BF7-8416-4A75A03F5D10}" destId="{59C0E499-4C14-48C3-9805-6F59BA702A36}" srcOrd="1" destOrd="0" parTransId="{950BB5F6-97FD-4E5A-B82D-289AB1296A12}" sibTransId="{0044D3E8-5F8D-445D-8F53-4623B74EE2F6}"/>
    <dgm:cxn modelId="{A4B29429-1E66-4142-A14A-70B61B0AA924}" srcId="{A82A7787-DF8D-4BF7-8416-4A75A03F5D10}" destId="{799D597E-F390-4907-8A7A-11D5DB61F181}" srcOrd="3" destOrd="0" parTransId="{A161BC5A-C901-4DCC-B954-7299F28B58D7}" sibTransId="{A2BBA671-CA93-4632-A543-934130F85002}"/>
    <dgm:cxn modelId="{9BD96D72-787A-4C97-9FC3-2C4BFAC62C42}" type="presOf" srcId="{59C0E499-4C14-48C3-9805-6F59BA702A36}" destId="{4F6E10B3-03C4-4A26-8967-ECEF1BA80399}" srcOrd="0" destOrd="0" presId="urn:microsoft.com/office/officeart/2005/8/layout/hProcess11"/>
    <dgm:cxn modelId="{105C0755-1299-459D-8456-EAE421D4D2CF}" type="presOf" srcId="{1DC7CC18-16F6-48DD-8E3B-B92E0E2075AF}" destId="{2701C38A-5C0C-4E1E-B0FC-3AE77E55A652}" srcOrd="0" destOrd="0" presId="urn:microsoft.com/office/officeart/2005/8/layout/hProcess11"/>
    <dgm:cxn modelId="{F7082E76-12CA-450F-B5C0-F0368139CBAF}" type="presOf" srcId="{A82A7787-DF8D-4BF7-8416-4A75A03F5D10}" destId="{E35BBE72-109E-452D-9B61-CC696FC57545}" srcOrd="0" destOrd="0" presId="urn:microsoft.com/office/officeart/2005/8/layout/hProcess11"/>
    <dgm:cxn modelId="{415BC97E-EAB3-4DDB-ADE7-A84021548885}" type="presOf" srcId="{BE0DF1E6-0063-44BF-A67E-09530F588DEA}" destId="{B811D029-0719-4082-85A5-9D3C856B4F65}" srcOrd="0" destOrd="0" presId="urn:microsoft.com/office/officeart/2005/8/layout/hProcess11"/>
    <dgm:cxn modelId="{736D729A-3148-4BDC-930D-84D44DC641CC}" type="presOf" srcId="{799D597E-F390-4907-8A7A-11D5DB61F181}" destId="{EEB52CD7-3D62-4715-B05F-AE7DBF5701C1}" srcOrd="0" destOrd="0" presId="urn:microsoft.com/office/officeart/2005/8/layout/hProcess11"/>
    <dgm:cxn modelId="{1F3B79DA-00D2-4EDB-B3B4-50F8E8B7AB24}" srcId="{A82A7787-DF8D-4BF7-8416-4A75A03F5D10}" destId="{BE0DF1E6-0063-44BF-A67E-09530F588DEA}" srcOrd="2" destOrd="0" parTransId="{4000057D-B80F-4B0F-8B11-65BB8D18C3C7}" sibTransId="{157C0CC6-26B9-49EA-96FA-A04F5E2CF957}"/>
    <dgm:cxn modelId="{D09D426B-0DF0-4893-BD40-2ECBAC2CB9A1}" type="presParOf" srcId="{E35BBE72-109E-452D-9B61-CC696FC57545}" destId="{A83A7551-F9EC-41EA-AF67-5ABCE2E88ECC}" srcOrd="0" destOrd="0" presId="urn:microsoft.com/office/officeart/2005/8/layout/hProcess11"/>
    <dgm:cxn modelId="{BCD15541-1BA1-4259-8E72-BB4727CB24D0}" type="presParOf" srcId="{E35BBE72-109E-452D-9B61-CC696FC57545}" destId="{B31803B9-6A1E-4C84-8B93-F9E0AFA702FC}" srcOrd="1" destOrd="0" presId="urn:microsoft.com/office/officeart/2005/8/layout/hProcess11"/>
    <dgm:cxn modelId="{F8E18996-F008-43C1-B3E6-9E1166569F00}" type="presParOf" srcId="{B31803B9-6A1E-4C84-8B93-F9E0AFA702FC}" destId="{4724F409-FC6C-4A92-AB91-396609A060A7}" srcOrd="0" destOrd="0" presId="urn:microsoft.com/office/officeart/2005/8/layout/hProcess11"/>
    <dgm:cxn modelId="{0F05AAFE-3E3B-41D0-9F8F-7A4E5A067380}" type="presParOf" srcId="{4724F409-FC6C-4A92-AB91-396609A060A7}" destId="{2701C38A-5C0C-4E1E-B0FC-3AE77E55A652}" srcOrd="0" destOrd="0" presId="urn:microsoft.com/office/officeart/2005/8/layout/hProcess11"/>
    <dgm:cxn modelId="{22B6F9EF-D5DA-4245-AAC7-D9C1A707BCC2}" type="presParOf" srcId="{4724F409-FC6C-4A92-AB91-396609A060A7}" destId="{4539E106-786F-4D4E-AE14-85CC0E16B833}" srcOrd="1" destOrd="0" presId="urn:microsoft.com/office/officeart/2005/8/layout/hProcess11"/>
    <dgm:cxn modelId="{032CEAB1-BA54-49A4-8D9B-77614D39135D}" type="presParOf" srcId="{4724F409-FC6C-4A92-AB91-396609A060A7}" destId="{C5E8420F-321E-4774-A389-A4304E8417F4}" srcOrd="2" destOrd="0" presId="urn:microsoft.com/office/officeart/2005/8/layout/hProcess11"/>
    <dgm:cxn modelId="{ACF1FD49-43F0-4797-A7F5-717E35C80285}" type="presParOf" srcId="{B31803B9-6A1E-4C84-8B93-F9E0AFA702FC}" destId="{9C388C4F-5256-417F-AD95-3DC6FD09291B}" srcOrd="1" destOrd="0" presId="urn:microsoft.com/office/officeart/2005/8/layout/hProcess11"/>
    <dgm:cxn modelId="{0F568256-993F-438C-B340-B9F876917E44}" type="presParOf" srcId="{B31803B9-6A1E-4C84-8B93-F9E0AFA702FC}" destId="{0EAC79AD-F8F7-4532-BBA6-E4BCB2EF3582}" srcOrd="2" destOrd="0" presId="urn:microsoft.com/office/officeart/2005/8/layout/hProcess11"/>
    <dgm:cxn modelId="{45700F42-130B-4252-850B-FA5BE39CB29B}" type="presParOf" srcId="{0EAC79AD-F8F7-4532-BBA6-E4BCB2EF3582}" destId="{4F6E10B3-03C4-4A26-8967-ECEF1BA80399}" srcOrd="0" destOrd="0" presId="urn:microsoft.com/office/officeart/2005/8/layout/hProcess11"/>
    <dgm:cxn modelId="{0B1CE855-01AF-419E-B685-74C9C3878670}" type="presParOf" srcId="{0EAC79AD-F8F7-4532-BBA6-E4BCB2EF3582}" destId="{ED1F1C63-171F-470D-A3C5-4E53E3FFB074}" srcOrd="1" destOrd="0" presId="urn:microsoft.com/office/officeart/2005/8/layout/hProcess11"/>
    <dgm:cxn modelId="{CCB0A4C6-0A82-4707-AB3E-EF46E6222FD2}" type="presParOf" srcId="{0EAC79AD-F8F7-4532-BBA6-E4BCB2EF3582}" destId="{EEF5BDC9-611B-4E21-B9CB-6B23C1693E2F}" srcOrd="2" destOrd="0" presId="urn:microsoft.com/office/officeart/2005/8/layout/hProcess11"/>
    <dgm:cxn modelId="{09319FF4-0F62-4825-9645-A9E83224A20B}" type="presParOf" srcId="{B31803B9-6A1E-4C84-8B93-F9E0AFA702FC}" destId="{8D5C7E9A-03E1-4AFD-9ED4-CCDB7993FEDA}" srcOrd="3" destOrd="0" presId="urn:microsoft.com/office/officeart/2005/8/layout/hProcess11"/>
    <dgm:cxn modelId="{42F5DA53-70F5-4AAE-A279-28F4288E0C1C}" type="presParOf" srcId="{B31803B9-6A1E-4C84-8B93-F9E0AFA702FC}" destId="{CD4DDEE8-9899-4878-92B0-4333D5BC731C}" srcOrd="4" destOrd="0" presId="urn:microsoft.com/office/officeart/2005/8/layout/hProcess11"/>
    <dgm:cxn modelId="{F2C08DCA-03AA-4267-A59B-DD960243638E}" type="presParOf" srcId="{CD4DDEE8-9899-4878-92B0-4333D5BC731C}" destId="{B811D029-0719-4082-85A5-9D3C856B4F65}" srcOrd="0" destOrd="0" presId="urn:microsoft.com/office/officeart/2005/8/layout/hProcess11"/>
    <dgm:cxn modelId="{B6DB7CC7-10DB-453C-8E61-D9B4D320B99F}" type="presParOf" srcId="{CD4DDEE8-9899-4878-92B0-4333D5BC731C}" destId="{E04A9C1A-3FD5-4A2B-8086-2931953A5E12}" srcOrd="1" destOrd="0" presId="urn:microsoft.com/office/officeart/2005/8/layout/hProcess11"/>
    <dgm:cxn modelId="{6005CBC3-20A2-4131-AB40-ADA9590677A6}" type="presParOf" srcId="{CD4DDEE8-9899-4878-92B0-4333D5BC731C}" destId="{9CC6BDA6-E984-463B-A112-7510B0E54D96}" srcOrd="2" destOrd="0" presId="urn:microsoft.com/office/officeart/2005/8/layout/hProcess11"/>
    <dgm:cxn modelId="{6668A4AA-6560-4550-9EE1-A00534085293}" type="presParOf" srcId="{B31803B9-6A1E-4C84-8B93-F9E0AFA702FC}" destId="{AE53BC5A-AAD2-49AC-B70A-A7F7B405906B}" srcOrd="5" destOrd="0" presId="urn:microsoft.com/office/officeart/2005/8/layout/hProcess11"/>
    <dgm:cxn modelId="{AE7D0ABE-28D7-4AFC-B0ED-F9F4A9EDFBFA}" type="presParOf" srcId="{B31803B9-6A1E-4C84-8B93-F9E0AFA702FC}" destId="{E5F5B8DE-2344-4979-B8AE-9C4DB424EA52}" srcOrd="6" destOrd="0" presId="urn:microsoft.com/office/officeart/2005/8/layout/hProcess11"/>
    <dgm:cxn modelId="{BE88C5F4-EC32-4BF0-867B-C688308E24DC}" type="presParOf" srcId="{E5F5B8DE-2344-4979-B8AE-9C4DB424EA52}" destId="{EEB52CD7-3D62-4715-B05F-AE7DBF5701C1}" srcOrd="0" destOrd="0" presId="urn:microsoft.com/office/officeart/2005/8/layout/hProcess11"/>
    <dgm:cxn modelId="{DC9B5440-073E-4E67-8396-AC4F534AED1B}" type="presParOf" srcId="{E5F5B8DE-2344-4979-B8AE-9C4DB424EA52}" destId="{5D53AF78-D9C0-4A45-9E1F-BA44CEB092C6}" srcOrd="1" destOrd="0" presId="urn:microsoft.com/office/officeart/2005/8/layout/hProcess11"/>
    <dgm:cxn modelId="{4FECCBFC-BB33-46B2-B84A-53B0AF25C1BB}" type="presParOf" srcId="{E5F5B8DE-2344-4979-B8AE-9C4DB424EA52}" destId="{57BC4321-F17B-49A4-97E9-FF52E90152D7}"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82A913-6390-4D43-AA82-48982556A35E}" type="doc">
      <dgm:prSet loTypeId="urn:microsoft.com/office/officeart/2005/8/layout/lProcess1" loCatId="process" qsTypeId="urn:microsoft.com/office/officeart/2005/8/quickstyle/simple1" qsCatId="simple" csTypeId="urn:microsoft.com/office/officeart/2005/8/colors/accent1_2" csCatId="accent1" phldr="1"/>
      <dgm:spPr/>
    </dgm:pt>
    <dgm:pt modelId="{141C85CB-C1A0-4801-8D16-20D051E5AA92}">
      <dgm:prSet phldrT="[Text]"/>
      <dgm:spPr/>
      <dgm:t>
        <a:bodyPr/>
        <a:lstStyle/>
        <a:p>
          <a:r>
            <a:rPr lang="en-US" dirty="0"/>
            <a:t>Mobile</a:t>
          </a:r>
        </a:p>
      </dgm:t>
    </dgm:pt>
    <dgm:pt modelId="{8B89ACF1-5D73-4B76-8E00-99AF4703B4DF}" type="parTrans" cxnId="{43EEFFEF-7515-4B4A-A733-5EF32D97D3FC}">
      <dgm:prSet/>
      <dgm:spPr/>
      <dgm:t>
        <a:bodyPr/>
        <a:lstStyle/>
        <a:p>
          <a:endParaRPr lang="en-US"/>
        </a:p>
      </dgm:t>
    </dgm:pt>
    <dgm:pt modelId="{4E1578C2-C54A-4818-BDBA-DBEABCE4EA4E}" type="sibTrans" cxnId="{43EEFFEF-7515-4B4A-A733-5EF32D97D3FC}">
      <dgm:prSet/>
      <dgm:spPr/>
      <dgm:t>
        <a:bodyPr/>
        <a:lstStyle/>
        <a:p>
          <a:endParaRPr lang="en-US"/>
        </a:p>
      </dgm:t>
    </dgm:pt>
    <dgm:pt modelId="{7CF7DE51-8EC4-4E2A-814E-81357CB25676}">
      <dgm:prSet phldrT="[Text]"/>
      <dgm:spPr/>
      <dgm:t>
        <a:bodyPr/>
        <a:lstStyle/>
        <a:p>
          <a:r>
            <a:rPr lang="en-US" dirty="0"/>
            <a:t>Web</a:t>
          </a:r>
        </a:p>
      </dgm:t>
    </dgm:pt>
    <dgm:pt modelId="{48F611F8-6778-4E81-B1A5-0956816E0C81}" type="parTrans" cxnId="{4836878A-2626-4FFD-BF6D-8AEB815CD955}">
      <dgm:prSet/>
      <dgm:spPr/>
      <dgm:t>
        <a:bodyPr/>
        <a:lstStyle/>
        <a:p>
          <a:endParaRPr lang="en-US"/>
        </a:p>
      </dgm:t>
    </dgm:pt>
    <dgm:pt modelId="{DEFDABF0-018E-4573-889B-5C9298C3BAC9}" type="sibTrans" cxnId="{4836878A-2626-4FFD-BF6D-8AEB815CD955}">
      <dgm:prSet/>
      <dgm:spPr/>
      <dgm:t>
        <a:bodyPr/>
        <a:lstStyle/>
        <a:p>
          <a:endParaRPr lang="en-US"/>
        </a:p>
      </dgm:t>
    </dgm:pt>
    <dgm:pt modelId="{9BBA7FB9-F6EC-4E0C-8A41-029E824E4A23}">
      <dgm:prSet phldrT="[Text]" custT="1"/>
      <dgm:spPr/>
      <dgm:t>
        <a:bodyPr/>
        <a:lstStyle/>
        <a:p>
          <a:r>
            <a:rPr lang="en-US" sz="2800" b="1" dirty="0"/>
            <a:t>Q2: </a:t>
          </a:r>
          <a:r>
            <a:rPr lang="en-US" sz="2500" dirty="0"/>
            <a:t>Forms by LegalShield marketing pages added to www.LegalShield.com </a:t>
          </a:r>
        </a:p>
      </dgm:t>
    </dgm:pt>
    <dgm:pt modelId="{40223626-1A7D-4836-9448-C5E33DB5450B}" type="parTrans" cxnId="{943AA88B-69B7-447A-A1F7-91C75EEFD44D}">
      <dgm:prSet/>
      <dgm:spPr/>
      <dgm:t>
        <a:bodyPr/>
        <a:lstStyle/>
        <a:p>
          <a:endParaRPr lang="en-US"/>
        </a:p>
      </dgm:t>
    </dgm:pt>
    <dgm:pt modelId="{A6398075-254B-4409-B937-A792EECBAEE0}" type="sibTrans" cxnId="{943AA88B-69B7-447A-A1F7-91C75EEFD44D}">
      <dgm:prSet/>
      <dgm:spPr/>
      <dgm:t>
        <a:bodyPr/>
        <a:lstStyle/>
        <a:p>
          <a:endParaRPr lang="en-US"/>
        </a:p>
      </dgm:t>
    </dgm:pt>
    <dgm:pt modelId="{4582C06F-DD04-4458-9D03-C312B972A3AA}">
      <dgm:prSet phldrT="[Text]" custT="1"/>
      <dgm:spPr/>
      <dgm:t>
        <a:bodyPr/>
        <a:lstStyle/>
        <a:p>
          <a:r>
            <a:rPr lang="en-US" sz="2800" b="1" dirty="0"/>
            <a:t>April: </a:t>
          </a:r>
          <a:r>
            <a:rPr lang="en-US" sz="2500" dirty="0"/>
            <a:t>Release Batch 2 Forms</a:t>
          </a:r>
        </a:p>
      </dgm:t>
    </dgm:pt>
    <dgm:pt modelId="{1A75FFCE-A324-457B-BB9F-FAAE6C98729F}" type="parTrans" cxnId="{0615B6C8-EF41-4E07-8755-9FDE91340243}">
      <dgm:prSet/>
      <dgm:spPr/>
      <dgm:t>
        <a:bodyPr/>
        <a:lstStyle/>
        <a:p>
          <a:endParaRPr lang="en-US"/>
        </a:p>
      </dgm:t>
    </dgm:pt>
    <dgm:pt modelId="{59A70CBC-9C2F-49E9-8728-1D193521B80B}" type="sibTrans" cxnId="{0615B6C8-EF41-4E07-8755-9FDE91340243}">
      <dgm:prSet/>
      <dgm:spPr/>
      <dgm:t>
        <a:bodyPr/>
        <a:lstStyle/>
        <a:p>
          <a:endParaRPr lang="en-US"/>
        </a:p>
      </dgm:t>
    </dgm:pt>
    <dgm:pt modelId="{5E51774D-3DA2-4F3C-90A1-A124E53B6519}">
      <dgm:prSet phldrT="[Text]" custT="1"/>
      <dgm:spPr/>
      <dgm:t>
        <a:bodyPr/>
        <a:lstStyle/>
        <a:p>
          <a:r>
            <a:rPr lang="en-US" sz="2800" b="1" dirty="0"/>
            <a:t>May: </a:t>
          </a:r>
          <a:r>
            <a:rPr lang="en-US" sz="2500" dirty="0"/>
            <a:t>Release Batch 3 Forms</a:t>
          </a:r>
        </a:p>
      </dgm:t>
    </dgm:pt>
    <dgm:pt modelId="{E7CB1C9D-2448-4A03-BD6F-4B0B68F93E94}" type="parTrans" cxnId="{247424C5-C037-4229-9F2B-518913F07157}">
      <dgm:prSet/>
      <dgm:spPr/>
      <dgm:t>
        <a:bodyPr/>
        <a:lstStyle/>
        <a:p>
          <a:endParaRPr lang="en-US"/>
        </a:p>
      </dgm:t>
    </dgm:pt>
    <dgm:pt modelId="{49756DDF-8F03-4CD6-86C3-8CD8E03DAC91}" type="sibTrans" cxnId="{247424C5-C037-4229-9F2B-518913F07157}">
      <dgm:prSet/>
      <dgm:spPr/>
      <dgm:t>
        <a:bodyPr/>
        <a:lstStyle/>
        <a:p>
          <a:endParaRPr lang="en-US"/>
        </a:p>
      </dgm:t>
    </dgm:pt>
    <dgm:pt modelId="{FF42A574-1CE3-4888-80A2-92F51FC4BA7A}" type="pres">
      <dgm:prSet presAssocID="{2882A913-6390-4D43-AA82-48982556A35E}" presName="Name0" presStyleCnt="0">
        <dgm:presLayoutVars>
          <dgm:dir/>
          <dgm:animLvl val="lvl"/>
          <dgm:resizeHandles val="exact"/>
        </dgm:presLayoutVars>
      </dgm:prSet>
      <dgm:spPr/>
    </dgm:pt>
    <dgm:pt modelId="{C0C681B2-2091-4C31-B993-889189B6F399}" type="pres">
      <dgm:prSet presAssocID="{141C85CB-C1A0-4801-8D16-20D051E5AA92}" presName="vertFlow" presStyleCnt="0"/>
      <dgm:spPr/>
    </dgm:pt>
    <dgm:pt modelId="{949CDB9B-F22D-478B-956F-6FBFD6F24C08}" type="pres">
      <dgm:prSet presAssocID="{141C85CB-C1A0-4801-8D16-20D051E5AA92}" presName="header" presStyleLbl="node1" presStyleIdx="0" presStyleCnt="2"/>
      <dgm:spPr/>
    </dgm:pt>
    <dgm:pt modelId="{F790A9AC-AAE9-448D-A528-9A174C66F1D4}" type="pres">
      <dgm:prSet presAssocID="{1A75FFCE-A324-457B-BB9F-FAAE6C98729F}" presName="parTrans" presStyleLbl="sibTrans2D1" presStyleIdx="0" presStyleCnt="3"/>
      <dgm:spPr/>
    </dgm:pt>
    <dgm:pt modelId="{059B4A18-787C-4E40-B47A-7283C58F8316}" type="pres">
      <dgm:prSet presAssocID="{4582C06F-DD04-4458-9D03-C312B972A3AA}" presName="child" presStyleLbl="alignAccFollowNode1" presStyleIdx="0" presStyleCnt="3">
        <dgm:presLayoutVars>
          <dgm:chMax val="0"/>
          <dgm:bulletEnabled val="1"/>
        </dgm:presLayoutVars>
      </dgm:prSet>
      <dgm:spPr/>
    </dgm:pt>
    <dgm:pt modelId="{66E7D3DB-2548-4D39-A403-1AF64AC4BA16}" type="pres">
      <dgm:prSet presAssocID="{59A70CBC-9C2F-49E9-8728-1D193521B80B}" presName="sibTrans" presStyleLbl="sibTrans2D1" presStyleIdx="1" presStyleCnt="3"/>
      <dgm:spPr/>
    </dgm:pt>
    <dgm:pt modelId="{5D8ED01A-D283-45B4-8ABB-C135E847143C}" type="pres">
      <dgm:prSet presAssocID="{5E51774D-3DA2-4F3C-90A1-A124E53B6519}" presName="child" presStyleLbl="alignAccFollowNode1" presStyleIdx="1" presStyleCnt="3">
        <dgm:presLayoutVars>
          <dgm:chMax val="0"/>
          <dgm:bulletEnabled val="1"/>
        </dgm:presLayoutVars>
      </dgm:prSet>
      <dgm:spPr/>
    </dgm:pt>
    <dgm:pt modelId="{D756B3BD-755F-422C-9D8A-181529168947}" type="pres">
      <dgm:prSet presAssocID="{141C85CB-C1A0-4801-8D16-20D051E5AA92}" presName="hSp" presStyleCnt="0"/>
      <dgm:spPr/>
    </dgm:pt>
    <dgm:pt modelId="{DEC94DEB-4318-4FC4-80E3-6844AE508D05}" type="pres">
      <dgm:prSet presAssocID="{7CF7DE51-8EC4-4E2A-814E-81357CB25676}" presName="vertFlow" presStyleCnt="0"/>
      <dgm:spPr/>
    </dgm:pt>
    <dgm:pt modelId="{93ED0FFC-E414-4626-8E5C-F05B4EC5C662}" type="pres">
      <dgm:prSet presAssocID="{7CF7DE51-8EC4-4E2A-814E-81357CB25676}" presName="header" presStyleLbl="node1" presStyleIdx="1" presStyleCnt="2"/>
      <dgm:spPr/>
    </dgm:pt>
    <dgm:pt modelId="{AC40EF65-D54B-492D-B669-A074C3562384}" type="pres">
      <dgm:prSet presAssocID="{40223626-1A7D-4836-9448-C5E33DB5450B}" presName="parTrans" presStyleLbl="sibTrans2D1" presStyleIdx="2" presStyleCnt="3"/>
      <dgm:spPr/>
    </dgm:pt>
    <dgm:pt modelId="{27999162-FB46-4048-8830-3F6AE5225DFA}" type="pres">
      <dgm:prSet presAssocID="{9BBA7FB9-F6EC-4E0C-8A41-029E824E4A23}" presName="child" presStyleLbl="alignAccFollowNode1" presStyleIdx="2" presStyleCnt="3">
        <dgm:presLayoutVars>
          <dgm:chMax val="0"/>
          <dgm:bulletEnabled val="1"/>
        </dgm:presLayoutVars>
      </dgm:prSet>
      <dgm:spPr/>
    </dgm:pt>
  </dgm:ptLst>
  <dgm:cxnLst>
    <dgm:cxn modelId="{CAC6AD3F-E39C-49DD-9C48-F5130DCA5209}" type="presOf" srcId="{9BBA7FB9-F6EC-4E0C-8A41-029E824E4A23}" destId="{27999162-FB46-4048-8830-3F6AE5225DFA}" srcOrd="0" destOrd="0" presId="urn:microsoft.com/office/officeart/2005/8/layout/lProcess1"/>
    <dgm:cxn modelId="{62CFE45D-0976-41CF-9071-D6A9401230D6}" type="presOf" srcId="{7CF7DE51-8EC4-4E2A-814E-81357CB25676}" destId="{93ED0FFC-E414-4626-8E5C-F05B4EC5C662}" srcOrd="0" destOrd="0" presId="urn:microsoft.com/office/officeart/2005/8/layout/lProcess1"/>
    <dgm:cxn modelId="{74304062-20FB-4B31-ADF2-484705585092}" type="presOf" srcId="{2882A913-6390-4D43-AA82-48982556A35E}" destId="{FF42A574-1CE3-4888-80A2-92F51FC4BA7A}" srcOrd="0" destOrd="0" presId="urn:microsoft.com/office/officeart/2005/8/layout/lProcess1"/>
    <dgm:cxn modelId="{EFF15370-E845-4912-BE59-517A98199CEB}" type="presOf" srcId="{4582C06F-DD04-4458-9D03-C312B972A3AA}" destId="{059B4A18-787C-4E40-B47A-7283C58F8316}" srcOrd="0" destOrd="0" presId="urn:microsoft.com/office/officeart/2005/8/layout/lProcess1"/>
    <dgm:cxn modelId="{88F6DC79-9116-434C-B018-95D425483CEF}" type="presOf" srcId="{59A70CBC-9C2F-49E9-8728-1D193521B80B}" destId="{66E7D3DB-2548-4D39-A403-1AF64AC4BA16}" srcOrd="0" destOrd="0" presId="urn:microsoft.com/office/officeart/2005/8/layout/lProcess1"/>
    <dgm:cxn modelId="{4836878A-2626-4FFD-BF6D-8AEB815CD955}" srcId="{2882A913-6390-4D43-AA82-48982556A35E}" destId="{7CF7DE51-8EC4-4E2A-814E-81357CB25676}" srcOrd="1" destOrd="0" parTransId="{48F611F8-6778-4E81-B1A5-0956816E0C81}" sibTransId="{DEFDABF0-018E-4573-889B-5C9298C3BAC9}"/>
    <dgm:cxn modelId="{943AA88B-69B7-447A-A1F7-91C75EEFD44D}" srcId="{7CF7DE51-8EC4-4E2A-814E-81357CB25676}" destId="{9BBA7FB9-F6EC-4E0C-8A41-029E824E4A23}" srcOrd="0" destOrd="0" parTransId="{40223626-1A7D-4836-9448-C5E33DB5450B}" sibTransId="{A6398075-254B-4409-B937-A792EECBAEE0}"/>
    <dgm:cxn modelId="{5E3B01A0-239D-4B07-8C07-830A4496BA8C}" type="presOf" srcId="{40223626-1A7D-4836-9448-C5E33DB5450B}" destId="{AC40EF65-D54B-492D-B669-A074C3562384}" srcOrd="0" destOrd="0" presId="urn:microsoft.com/office/officeart/2005/8/layout/lProcess1"/>
    <dgm:cxn modelId="{247424C5-C037-4229-9F2B-518913F07157}" srcId="{141C85CB-C1A0-4801-8D16-20D051E5AA92}" destId="{5E51774D-3DA2-4F3C-90A1-A124E53B6519}" srcOrd="1" destOrd="0" parTransId="{E7CB1C9D-2448-4A03-BD6F-4B0B68F93E94}" sibTransId="{49756DDF-8F03-4CD6-86C3-8CD8E03DAC91}"/>
    <dgm:cxn modelId="{0615B6C8-EF41-4E07-8755-9FDE91340243}" srcId="{141C85CB-C1A0-4801-8D16-20D051E5AA92}" destId="{4582C06F-DD04-4458-9D03-C312B972A3AA}" srcOrd="0" destOrd="0" parTransId="{1A75FFCE-A324-457B-BB9F-FAAE6C98729F}" sibTransId="{59A70CBC-9C2F-49E9-8728-1D193521B80B}"/>
    <dgm:cxn modelId="{77A330C9-A2EB-4ED8-B5AD-2EEC9585C817}" type="presOf" srcId="{1A75FFCE-A324-457B-BB9F-FAAE6C98729F}" destId="{F790A9AC-AAE9-448D-A528-9A174C66F1D4}" srcOrd="0" destOrd="0" presId="urn:microsoft.com/office/officeart/2005/8/layout/lProcess1"/>
    <dgm:cxn modelId="{B5FF36D0-A8EA-471F-B797-77384B042787}" type="presOf" srcId="{5E51774D-3DA2-4F3C-90A1-A124E53B6519}" destId="{5D8ED01A-D283-45B4-8ABB-C135E847143C}" srcOrd="0" destOrd="0" presId="urn:microsoft.com/office/officeart/2005/8/layout/lProcess1"/>
    <dgm:cxn modelId="{802870DF-81E8-4321-84D9-4AD024A04986}" type="presOf" srcId="{141C85CB-C1A0-4801-8D16-20D051E5AA92}" destId="{949CDB9B-F22D-478B-956F-6FBFD6F24C08}" srcOrd="0" destOrd="0" presId="urn:microsoft.com/office/officeart/2005/8/layout/lProcess1"/>
    <dgm:cxn modelId="{43EEFFEF-7515-4B4A-A733-5EF32D97D3FC}" srcId="{2882A913-6390-4D43-AA82-48982556A35E}" destId="{141C85CB-C1A0-4801-8D16-20D051E5AA92}" srcOrd="0" destOrd="0" parTransId="{8B89ACF1-5D73-4B76-8E00-99AF4703B4DF}" sibTransId="{4E1578C2-C54A-4818-BDBA-DBEABCE4EA4E}"/>
    <dgm:cxn modelId="{8A401105-BF51-4189-B57E-BF46CB983F98}" type="presParOf" srcId="{FF42A574-1CE3-4888-80A2-92F51FC4BA7A}" destId="{C0C681B2-2091-4C31-B993-889189B6F399}" srcOrd="0" destOrd="0" presId="urn:microsoft.com/office/officeart/2005/8/layout/lProcess1"/>
    <dgm:cxn modelId="{FD6A879A-B562-438F-B526-FF2FA8C67DC1}" type="presParOf" srcId="{C0C681B2-2091-4C31-B993-889189B6F399}" destId="{949CDB9B-F22D-478B-956F-6FBFD6F24C08}" srcOrd="0" destOrd="0" presId="urn:microsoft.com/office/officeart/2005/8/layout/lProcess1"/>
    <dgm:cxn modelId="{7B02F66B-BCAB-464F-9893-6386D59AABF6}" type="presParOf" srcId="{C0C681B2-2091-4C31-B993-889189B6F399}" destId="{F790A9AC-AAE9-448D-A528-9A174C66F1D4}" srcOrd="1" destOrd="0" presId="urn:microsoft.com/office/officeart/2005/8/layout/lProcess1"/>
    <dgm:cxn modelId="{C21A32C8-5BA9-4472-BBE8-A66EFE2014B1}" type="presParOf" srcId="{C0C681B2-2091-4C31-B993-889189B6F399}" destId="{059B4A18-787C-4E40-B47A-7283C58F8316}" srcOrd="2" destOrd="0" presId="urn:microsoft.com/office/officeart/2005/8/layout/lProcess1"/>
    <dgm:cxn modelId="{9B8BDB89-E33F-4940-A4F1-D72A43EC2B66}" type="presParOf" srcId="{C0C681B2-2091-4C31-B993-889189B6F399}" destId="{66E7D3DB-2548-4D39-A403-1AF64AC4BA16}" srcOrd="3" destOrd="0" presId="urn:microsoft.com/office/officeart/2005/8/layout/lProcess1"/>
    <dgm:cxn modelId="{2AFD5205-741D-4EDC-A82D-AFC38F022A4B}" type="presParOf" srcId="{C0C681B2-2091-4C31-B993-889189B6F399}" destId="{5D8ED01A-D283-45B4-8ABB-C135E847143C}" srcOrd="4" destOrd="0" presId="urn:microsoft.com/office/officeart/2005/8/layout/lProcess1"/>
    <dgm:cxn modelId="{DF23F765-E7EC-4B92-BE4C-31BD1ED3C477}" type="presParOf" srcId="{FF42A574-1CE3-4888-80A2-92F51FC4BA7A}" destId="{D756B3BD-755F-422C-9D8A-181529168947}" srcOrd="1" destOrd="0" presId="urn:microsoft.com/office/officeart/2005/8/layout/lProcess1"/>
    <dgm:cxn modelId="{D75E59FE-4B98-4C11-9AC0-14A2A5A7272F}" type="presParOf" srcId="{FF42A574-1CE3-4888-80A2-92F51FC4BA7A}" destId="{DEC94DEB-4318-4FC4-80E3-6844AE508D05}" srcOrd="2" destOrd="0" presId="urn:microsoft.com/office/officeart/2005/8/layout/lProcess1"/>
    <dgm:cxn modelId="{3A7EF51C-7C3D-4447-B2B3-1980A7BBBC79}" type="presParOf" srcId="{DEC94DEB-4318-4FC4-80E3-6844AE508D05}" destId="{93ED0FFC-E414-4626-8E5C-F05B4EC5C662}" srcOrd="0" destOrd="0" presId="urn:microsoft.com/office/officeart/2005/8/layout/lProcess1"/>
    <dgm:cxn modelId="{DE5BAC17-7FF9-40EF-AF6E-AA78D1D025FC}" type="presParOf" srcId="{DEC94DEB-4318-4FC4-80E3-6844AE508D05}" destId="{AC40EF65-D54B-492D-B669-A074C3562384}" srcOrd="1" destOrd="0" presId="urn:microsoft.com/office/officeart/2005/8/layout/lProcess1"/>
    <dgm:cxn modelId="{F87D94B4-8696-4C43-A783-F7C72BEAF59F}" type="presParOf" srcId="{DEC94DEB-4318-4FC4-80E3-6844AE508D05}" destId="{27999162-FB46-4048-8830-3F6AE5225DFA}" srcOrd="2"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82A913-6390-4D43-AA82-48982556A35E}" type="doc">
      <dgm:prSet loTypeId="urn:microsoft.com/office/officeart/2005/8/layout/chevron1" loCatId="process" qsTypeId="urn:microsoft.com/office/officeart/2005/8/quickstyle/simple1" qsCatId="simple" csTypeId="urn:microsoft.com/office/officeart/2005/8/colors/accent1_2" csCatId="accent1" phldr="1"/>
      <dgm:spPr/>
    </dgm:pt>
    <dgm:pt modelId="{141C85CB-C1A0-4801-8D16-20D051E5AA92}">
      <dgm:prSet phldrT="[Text]" custT="1"/>
      <dgm:spPr/>
      <dgm:t>
        <a:bodyPr/>
        <a:lstStyle/>
        <a:p>
          <a:r>
            <a:rPr lang="en-US" sz="4800" dirty="0"/>
            <a:t>Pricing Page</a:t>
          </a:r>
        </a:p>
      </dgm:t>
    </dgm:pt>
    <dgm:pt modelId="{8B89ACF1-5D73-4B76-8E00-99AF4703B4DF}" type="parTrans" cxnId="{43EEFFEF-7515-4B4A-A733-5EF32D97D3FC}">
      <dgm:prSet/>
      <dgm:spPr/>
      <dgm:t>
        <a:bodyPr/>
        <a:lstStyle/>
        <a:p>
          <a:endParaRPr lang="en-US"/>
        </a:p>
      </dgm:t>
    </dgm:pt>
    <dgm:pt modelId="{4E1578C2-C54A-4818-BDBA-DBEABCE4EA4E}" type="sibTrans" cxnId="{43EEFFEF-7515-4B4A-A733-5EF32D97D3FC}">
      <dgm:prSet/>
      <dgm:spPr/>
      <dgm:t>
        <a:bodyPr/>
        <a:lstStyle/>
        <a:p>
          <a:endParaRPr lang="en-US"/>
        </a:p>
      </dgm:t>
    </dgm:pt>
    <dgm:pt modelId="{7CF7DE51-8EC4-4E2A-814E-81357CB25676}">
      <dgm:prSet phldrT="[Text]" custT="1"/>
      <dgm:spPr/>
      <dgm:t>
        <a:bodyPr/>
        <a:lstStyle/>
        <a:p>
          <a:r>
            <a:rPr lang="en-US" sz="4800" dirty="0"/>
            <a:t>Firm Pages</a:t>
          </a:r>
        </a:p>
      </dgm:t>
    </dgm:pt>
    <dgm:pt modelId="{48F611F8-6778-4E81-B1A5-0956816E0C81}" type="parTrans" cxnId="{4836878A-2626-4FFD-BF6D-8AEB815CD955}">
      <dgm:prSet/>
      <dgm:spPr/>
      <dgm:t>
        <a:bodyPr/>
        <a:lstStyle/>
        <a:p>
          <a:endParaRPr lang="en-US"/>
        </a:p>
      </dgm:t>
    </dgm:pt>
    <dgm:pt modelId="{DEFDABF0-018E-4573-889B-5C9298C3BAC9}" type="sibTrans" cxnId="{4836878A-2626-4FFD-BF6D-8AEB815CD955}">
      <dgm:prSet/>
      <dgm:spPr/>
      <dgm:t>
        <a:bodyPr/>
        <a:lstStyle/>
        <a:p>
          <a:endParaRPr lang="en-US"/>
        </a:p>
      </dgm:t>
    </dgm:pt>
    <dgm:pt modelId="{9BBA7FB9-F6EC-4E0C-8A41-029E824E4A23}">
      <dgm:prSet phldrT="[Text]" custT="1"/>
      <dgm:spPr/>
      <dgm:t>
        <a:bodyPr/>
        <a:lstStyle/>
        <a:p>
          <a:pPr algn="ctr"/>
          <a:r>
            <a:rPr lang="en-US" sz="2800" b="0" dirty="0"/>
            <a:t>Add hourly rates</a:t>
          </a:r>
          <a:endParaRPr lang="en-US" sz="2500" b="0" dirty="0"/>
        </a:p>
      </dgm:t>
    </dgm:pt>
    <dgm:pt modelId="{40223626-1A7D-4836-9448-C5E33DB5450B}" type="parTrans" cxnId="{943AA88B-69B7-447A-A1F7-91C75EEFD44D}">
      <dgm:prSet/>
      <dgm:spPr/>
      <dgm:t>
        <a:bodyPr/>
        <a:lstStyle/>
        <a:p>
          <a:endParaRPr lang="en-US"/>
        </a:p>
      </dgm:t>
    </dgm:pt>
    <dgm:pt modelId="{A6398075-254B-4409-B937-A792EECBAEE0}" type="sibTrans" cxnId="{943AA88B-69B7-447A-A1F7-91C75EEFD44D}">
      <dgm:prSet/>
      <dgm:spPr/>
      <dgm:t>
        <a:bodyPr/>
        <a:lstStyle/>
        <a:p>
          <a:endParaRPr lang="en-US"/>
        </a:p>
      </dgm:t>
    </dgm:pt>
    <dgm:pt modelId="{4582C06F-DD04-4458-9D03-C312B972A3AA}">
      <dgm:prSet phldrT="[Text]" custT="1"/>
      <dgm:spPr/>
      <dgm:t>
        <a:bodyPr/>
        <a:lstStyle/>
        <a:p>
          <a:pPr algn="ctr"/>
          <a:r>
            <a:rPr lang="en-US" sz="2800" b="0" dirty="0"/>
            <a:t>Add generalist and specialist descriptions</a:t>
          </a:r>
          <a:endParaRPr lang="en-US" sz="2500" b="0" dirty="0"/>
        </a:p>
      </dgm:t>
    </dgm:pt>
    <dgm:pt modelId="{1A75FFCE-A324-457B-BB9F-FAAE6C98729F}" type="parTrans" cxnId="{0615B6C8-EF41-4E07-8755-9FDE91340243}">
      <dgm:prSet/>
      <dgm:spPr/>
      <dgm:t>
        <a:bodyPr/>
        <a:lstStyle/>
        <a:p>
          <a:endParaRPr lang="en-US"/>
        </a:p>
      </dgm:t>
    </dgm:pt>
    <dgm:pt modelId="{59A70CBC-9C2F-49E9-8728-1D193521B80B}" type="sibTrans" cxnId="{0615B6C8-EF41-4E07-8755-9FDE91340243}">
      <dgm:prSet/>
      <dgm:spPr/>
      <dgm:t>
        <a:bodyPr/>
        <a:lstStyle/>
        <a:p>
          <a:endParaRPr lang="en-US"/>
        </a:p>
      </dgm:t>
    </dgm:pt>
    <dgm:pt modelId="{46E7D6A4-8E04-4046-8B86-9085710D0919}">
      <dgm:prSet phldrT="[Text]" custT="1"/>
      <dgm:spPr/>
      <dgm:t>
        <a:bodyPr/>
        <a:lstStyle/>
        <a:p>
          <a:r>
            <a:rPr lang="en-US" sz="4800" dirty="0"/>
            <a:t>Lawyer Pages</a:t>
          </a:r>
        </a:p>
      </dgm:t>
    </dgm:pt>
    <dgm:pt modelId="{0D47AFB6-2142-4013-826E-349DC7057734}" type="parTrans" cxnId="{4246ADE8-431E-4A27-95D6-BA61DE916E3C}">
      <dgm:prSet/>
      <dgm:spPr/>
      <dgm:t>
        <a:bodyPr/>
        <a:lstStyle/>
        <a:p>
          <a:endParaRPr lang="en-US"/>
        </a:p>
      </dgm:t>
    </dgm:pt>
    <dgm:pt modelId="{2678BD12-C478-423F-A22D-5295F9188209}" type="sibTrans" cxnId="{4246ADE8-431E-4A27-95D6-BA61DE916E3C}">
      <dgm:prSet/>
      <dgm:spPr/>
      <dgm:t>
        <a:bodyPr/>
        <a:lstStyle/>
        <a:p>
          <a:endParaRPr lang="en-US"/>
        </a:p>
      </dgm:t>
    </dgm:pt>
    <dgm:pt modelId="{B6953CE3-EBDC-4BB6-8407-4CD88ACAD6D3}">
      <dgm:prSet phldrT="[Text]" custT="1"/>
      <dgm:spPr/>
      <dgm:t>
        <a:bodyPr/>
        <a:lstStyle/>
        <a:p>
          <a:pPr algn="ctr"/>
          <a:r>
            <a:rPr lang="en-US" sz="2500" b="0" dirty="0"/>
            <a:t>Add hourly rates</a:t>
          </a:r>
        </a:p>
      </dgm:t>
    </dgm:pt>
    <dgm:pt modelId="{23362E4A-D5E8-47E0-88EF-A119836CAD2A}" type="parTrans" cxnId="{C971832F-F14C-4C85-BFE8-B6E8BCD9FD06}">
      <dgm:prSet/>
      <dgm:spPr/>
      <dgm:t>
        <a:bodyPr/>
        <a:lstStyle/>
        <a:p>
          <a:endParaRPr lang="en-US"/>
        </a:p>
      </dgm:t>
    </dgm:pt>
    <dgm:pt modelId="{8CA53F3C-4F31-4F2B-AE78-E812430559A9}" type="sibTrans" cxnId="{C971832F-F14C-4C85-BFE8-B6E8BCD9FD06}">
      <dgm:prSet/>
      <dgm:spPr/>
      <dgm:t>
        <a:bodyPr/>
        <a:lstStyle/>
        <a:p>
          <a:endParaRPr lang="en-US"/>
        </a:p>
      </dgm:t>
    </dgm:pt>
    <dgm:pt modelId="{D729BBE9-002B-4D10-9D84-9C84887F3EB2}" type="pres">
      <dgm:prSet presAssocID="{2882A913-6390-4D43-AA82-48982556A35E}" presName="Name0" presStyleCnt="0">
        <dgm:presLayoutVars>
          <dgm:dir/>
          <dgm:animLvl val="lvl"/>
          <dgm:resizeHandles val="exact"/>
        </dgm:presLayoutVars>
      </dgm:prSet>
      <dgm:spPr/>
    </dgm:pt>
    <dgm:pt modelId="{DFA9E1C8-3CD9-4807-B6AF-792D688805ED}" type="pres">
      <dgm:prSet presAssocID="{141C85CB-C1A0-4801-8D16-20D051E5AA92}" presName="composite" presStyleCnt="0"/>
      <dgm:spPr/>
    </dgm:pt>
    <dgm:pt modelId="{0089BCC7-1225-4224-B316-3751878B0408}" type="pres">
      <dgm:prSet presAssocID="{141C85CB-C1A0-4801-8D16-20D051E5AA92}" presName="parTx" presStyleLbl="node1" presStyleIdx="0" presStyleCnt="3">
        <dgm:presLayoutVars>
          <dgm:chMax val="0"/>
          <dgm:chPref val="0"/>
          <dgm:bulletEnabled val="1"/>
        </dgm:presLayoutVars>
      </dgm:prSet>
      <dgm:spPr/>
    </dgm:pt>
    <dgm:pt modelId="{FA30A334-E55C-41C6-97D1-E6A6ADC1AD92}" type="pres">
      <dgm:prSet presAssocID="{141C85CB-C1A0-4801-8D16-20D051E5AA92}" presName="desTx" presStyleLbl="revTx" presStyleIdx="0" presStyleCnt="3">
        <dgm:presLayoutVars>
          <dgm:bulletEnabled val="1"/>
        </dgm:presLayoutVars>
      </dgm:prSet>
      <dgm:spPr/>
    </dgm:pt>
    <dgm:pt modelId="{5E14B7BB-499A-452A-A0BC-AA63C99D1EAD}" type="pres">
      <dgm:prSet presAssocID="{4E1578C2-C54A-4818-BDBA-DBEABCE4EA4E}" presName="space" presStyleCnt="0"/>
      <dgm:spPr/>
    </dgm:pt>
    <dgm:pt modelId="{EFDEBCD2-F658-48FD-88C7-F8E2C37ED937}" type="pres">
      <dgm:prSet presAssocID="{7CF7DE51-8EC4-4E2A-814E-81357CB25676}" presName="composite" presStyleCnt="0"/>
      <dgm:spPr/>
    </dgm:pt>
    <dgm:pt modelId="{315DC513-C417-4994-AC5B-2A280F0FA6FD}" type="pres">
      <dgm:prSet presAssocID="{7CF7DE51-8EC4-4E2A-814E-81357CB25676}" presName="parTx" presStyleLbl="node1" presStyleIdx="1" presStyleCnt="3">
        <dgm:presLayoutVars>
          <dgm:chMax val="0"/>
          <dgm:chPref val="0"/>
          <dgm:bulletEnabled val="1"/>
        </dgm:presLayoutVars>
      </dgm:prSet>
      <dgm:spPr/>
    </dgm:pt>
    <dgm:pt modelId="{59A66310-ACCE-4B38-9616-DD42832D13F5}" type="pres">
      <dgm:prSet presAssocID="{7CF7DE51-8EC4-4E2A-814E-81357CB25676}" presName="desTx" presStyleLbl="revTx" presStyleIdx="1" presStyleCnt="3">
        <dgm:presLayoutVars>
          <dgm:bulletEnabled val="1"/>
        </dgm:presLayoutVars>
      </dgm:prSet>
      <dgm:spPr/>
    </dgm:pt>
    <dgm:pt modelId="{946163E8-0082-48CC-B11D-051257B04640}" type="pres">
      <dgm:prSet presAssocID="{DEFDABF0-018E-4573-889B-5C9298C3BAC9}" presName="space" presStyleCnt="0"/>
      <dgm:spPr/>
    </dgm:pt>
    <dgm:pt modelId="{24098997-1961-4C4A-88DF-1153822C2ACB}" type="pres">
      <dgm:prSet presAssocID="{46E7D6A4-8E04-4046-8B86-9085710D0919}" presName="composite" presStyleCnt="0"/>
      <dgm:spPr/>
    </dgm:pt>
    <dgm:pt modelId="{BAE23A78-6053-4FEA-AA4A-62BB9052D27B}" type="pres">
      <dgm:prSet presAssocID="{46E7D6A4-8E04-4046-8B86-9085710D0919}" presName="parTx" presStyleLbl="node1" presStyleIdx="2" presStyleCnt="3">
        <dgm:presLayoutVars>
          <dgm:chMax val="0"/>
          <dgm:chPref val="0"/>
          <dgm:bulletEnabled val="1"/>
        </dgm:presLayoutVars>
      </dgm:prSet>
      <dgm:spPr/>
    </dgm:pt>
    <dgm:pt modelId="{C7CB4E83-B0E9-42CF-B3E1-7303BBC47DE8}" type="pres">
      <dgm:prSet presAssocID="{46E7D6A4-8E04-4046-8B86-9085710D0919}" presName="desTx" presStyleLbl="revTx" presStyleIdx="2" presStyleCnt="3">
        <dgm:presLayoutVars>
          <dgm:bulletEnabled val="1"/>
        </dgm:presLayoutVars>
      </dgm:prSet>
      <dgm:spPr/>
    </dgm:pt>
  </dgm:ptLst>
  <dgm:cxnLst>
    <dgm:cxn modelId="{F3EB852E-2723-4108-A1F8-41E07342EF5C}" type="presOf" srcId="{4582C06F-DD04-4458-9D03-C312B972A3AA}" destId="{FA30A334-E55C-41C6-97D1-E6A6ADC1AD92}" srcOrd="0" destOrd="0" presId="urn:microsoft.com/office/officeart/2005/8/layout/chevron1"/>
    <dgm:cxn modelId="{C971832F-F14C-4C85-BFE8-B6E8BCD9FD06}" srcId="{46E7D6A4-8E04-4046-8B86-9085710D0919}" destId="{B6953CE3-EBDC-4BB6-8407-4CD88ACAD6D3}" srcOrd="0" destOrd="0" parTransId="{23362E4A-D5E8-47E0-88EF-A119836CAD2A}" sibTransId="{8CA53F3C-4F31-4F2B-AE78-E812430559A9}"/>
    <dgm:cxn modelId="{578B4436-3CBB-4400-8CD2-065C2225D2A2}" type="presOf" srcId="{9BBA7FB9-F6EC-4E0C-8A41-029E824E4A23}" destId="{59A66310-ACCE-4B38-9616-DD42832D13F5}" srcOrd="0" destOrd="0" presId="urn:microsoft.com/office/officeart/2005/8/layout/chevron1"/>
    <dgm:cxn modelId="{452D4239-57F7-4543-9074-7128070FC663}" type="presOf" srcId="{2882A913-6390-4D43-AA82-48982556A35E}" destId="{D729BBE9-002B-4D10-9D84-9C84887F3EB2}" srcOrd="0" destOrd="0" presId="urn:microsoft.com/office/officeart/2005/8/layout/chevron1"/>
    <dgm:cxn modelId="{EF4D163F-BF43-4C69-BF20-5F93A97CA847}" type="presOf" srcId="{7CF7DE51-8EC4-4E2A-814E-81357CB25676}" destId="{315DC513-C417-4994-AC5B-2A280F0FA6FD}" srcOrd="0" destOrd="0" presId="urn:microsoft.com/office/officeart/2005/8/layout/chevron1"/>
    <dgm:cxn modelId="{D3C97575-5783-4153-B7D7-77F06BD86DD5}" type="presOf" srcId="{B6953CE3-EBDC-4BB6-8407-4CD88ACAD6D3}" destId="{C7CB4E83-B0E9-42CF-B3E1-7303BBC47DE8}" srcOrd="0" destOrd="0" presId="urn:microsoft.com/office/officeart/2005/8/layout/chevron1"/>
    <dgm:cxn modelId="{4836878A-2626-4FFD-BF6D-8AEB815CD955}" srcId="{2882A913-6390-4D43-AA82-48982556A35E}" destId="{7CF7DE51-8EC4-4E2A-814E-81357CB25676}" srcOrd="1" destOrd="0" parTransId="{48F611F8-6778-4E81-B1A5-0956816E0C81}" sibTransId="{DEFDABF0-018E-4573-889B-5C9298C3BAC9}"/>
    <dgm:cxn modelId="{943AA88B-69B7-447A-A1F7-91C75EEFD44D}" srcId="{7CF7DE51-8EC4-4E2A-814E-81357CB25676}" destId="{9BBA7FB9-F6EC-4E0C-8A41-029E824E4A23}" srcOrd="0" destOrd="0" parTransId="{40223626-1A7D-4836-9448-C5E33DB5450B}" sibTransId="{A6398075-254B-4409-B937-A792EECBAEE0}"/>
    <dgm:cxn modelId="{C599A8B9-36A5-420B-9878-C4487F6C9B5B}" type="presOf" srcId="{141C85CB-C1A0-4801-8D16-20D051E5AA92}" destId="{0089BCC7-1225-4224-B316-3751878B0408}" srcOrd="0" destOrd="0" presId="urn:microsoft.com/office/officeart/2005/8/layout/chevron1"/>
    <dgm:cxn modelId="{0615B6C8-EF41-4E07-8755-9FDE91340243}" srcId="{141C85CB-C1A0-4801-8D16-20D051E5AA92}" destId="{4582C06F-DD04-4458-9D03-C312B972A3AA}" srcOrd="0" destOrd="0" parTransId="{1A75FFCE-A324-457B-BB9F-FAAE6C98729F}" sibTransId="{59A70CBC-9C2F-49E9-8728-1D193521B80B}"/>
    <dgm:cxn modelId="{4246ADE8-431E-4A27-95D6-BA61DE916E3C}" srcId="{2882A913-6390-4D43-AA82-48982556A35E}" destId="{46E7D6A4-8E04-4046-8B86-9085710D0919}" srcOrd="2" destOrd="0" parTransId="{0D47AFB6-2142-4013-826E-349DC7057734}" sibTransId="{2678BD12-C478-423F-A22D-5295F9188209}"/>
    <dgm:cxn modelId="{43EEFFEF-7515-4B4A-A733-5EF32D97D3FC}" srcId="{2882A913-6390-4D43-AA82-48982556A35E}" destId="{141C85CB-C1A0-4801-8D16-20D051E5AA92}" srcOrd="0" destOrd="0" parTransId="{8B89ACF1-5D73-4B76-8E00-99AF4703B4DF}" sibTransId="{4E1578C2-C54A-4818-BDBA-DBEABCE4EA4E}"/>
    <dgm:cxn modelId="{AEB3E4FB-1B1A-4A79-B977-D506799D6656}" type="presOf" srcId="{46E7D6A4-8E04-4046-8B86-9085710D0919}" destId="{BAE23A78-6053-4FEA-AA4A-62BB9052D27B}" srcOrd="0" destOrd="0" presId="urn:microsoft.com/office/officeart/2005/8/layout/chevron1"/>
    <dgm:cxn modelId="{9B8E2137-4076-42FA-8FFD-EC03773BBB33}" type="presParOf" srcId="{D729BBE9-002B-4D10-9D84-9C84887F3EB2}" destId="{DFA9E1C8-3CD9-4807-B6AF-792D688805ED}" srcOrd="0" destOrd="0" presId="urn:microsoft.com/office/officeart/2005/8/layout/chevron1"/>
    <dgm:cxn modelId="{7B1E6AA3-A09B-4888-9D4B-6D96949B1C25}" type="presParOf" srcId="{DFA9E1C8-3CD9-4807-B6AF-792D688805ED}" destId="{0089BCC7-1225-4224-B316-3751878B0408}" srcOrd="0" destOrd="0" presId="urn:microsoft.com/office/officeart/2005/8/layout/chevron1"/>
    <dgm:cxn modelId="{7FA49137-39E4-4438-B614-1A33D8D9DD75}" type="presParOf" srcId="{DFA9E1C8-3CD9-4807-B6AF-792D688805ED}" destId="{FA30A334-E55C-41C6-97D1-E6A6ADC1AD92}" srcOrd="1" destOrd="0" presId="urn:microsoft.com/office/officeart/2005/8/layout/chevron1"/>
    <dgm:cxn modelId="{224786B3-8283-4D10-862C-00FD9162CE4A}" type="presParOf" srcId="{D729BBE9-002B-4D10-9D84-9C84887F3EB2}" destId="{5E14B7BB-499A-452A-A0BC-AA63C99D1EAD}" srcOrd="1" destOrd="0" presId="urn:microsoft.com/office/officeart/2005/8/layout/chevron1"/>
    <dgm:cxn modelId="{3D95AB2E-E1E6-4403-AAA8-7D3B618BF2BF}" type="presParOf" srcId="{D729BBE9-002B-4D10-9D84-9C84887F3EB2}" destId="{EFDEBCD2-F658-48FD-88C7-F8E2C37ED937}" srcOrd="2" destOrd="0" presId="urn:microsoft.com/office/officeart/2005/8/layout/chevron1"/>
    <dgm:cxn modelId="{3D82D15D-7A29-4F52-B366-4D2303FCB100}" type="presParOf" srcId="{EFDEBCD2-F658-48FD-88C7-F8E2C37ED937}" destId="{315DC513-C417-4994-AC5B-2A280F0FA6FD}" srcOrd="0" destOrd="0" presId="urn:microsoft.com/office/officeart/2005/8/layout/chevron1"/>
    <dgm:cxn modelId="{D6D24348-FF23-42A6-99B1-4576A9E8BE2F}" type="presParOf" srcId="{EFDEBCD2-F658-48FD-88C7-F8E2C37ED937}" destId="{59A66310-ACCE-4B38-9616-DD42832D13F5}" srcOrd="1" destOrd="0" presId="urn:microsoft.com/office/officeart/2005/8/layout/chevron1"/>
    <dgm:cxn modelId="{62CAD3F0-EB3B-4036-9E7A-D8DB0241753E}" type="presParOf" srcId="{D729BBE9-002B-4D10-9D84-9C84887F3EB2}" destId="{946163E8-0082-48CC-B11D-051257B04640}" srcOrd="3" destOrd="0" presId="urn:microsoft.com/office/officeart/2005/8/layout/chevron1"/>
    <dgm:cxn modelId="{054DB4D6-28CD-4B0E-8517-78A10425A108}" type="presParOf" srcId="{D729BBE9-002B-4D10-9D84-9C84887F3EB2}" destId="{24098997-1961-4C4A-88DF-1153822C2ACB}" srcOrd="4" destOrd="0" presId="urn:microsoft.com/office/officeart/2005/8/layout/chevron1"/>
    <dgm:cxn modelId="{858923A9-CD79-4AE6-B41C-DBCA6B6C19BE}" type="presParOf" srcId="{24098997-1961-4C4A-88DF-1153822C2ACB}" destId="{BAE23A78-6053-4FEA-AA4A-62BB9052D27B}" srcOrd="0" destOrd="0" presId="urn:microsoft.com/office/officeart/2005/8/layout/chevron1"/>
    <dgm:cxn modelId="{B54219DF-BA02-4805-8003-565865AB2E2F}" type="presParOf" srcId="{24098997-1961-4C4A-88DF-1153822C2ACB}" destId="{C7CB4E83-B0E9-42CF-B3E1-7303BBC47DE8}"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318F51-3826-44C6-B222-954485C51C5C}"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FBC1BDC1-6D77-4CFF-8B47-60B0BF5F523A}">
      <dgm:prSet phldrT="[Text]"/>
      <dgm:spPr/>
      <dgm:t>
        <a:bodyPr/>
        <a:lstStyle/>
        <a:p>
          <a:r>
            <a:rPr lang="en-US" dirty="0"/>
            <a:t>Submits Application</a:t>
          </a:r>
        </a:p>
      </dgm:t>
    </dgm:pt>
    <dgm:pt modelId="{A24C2D79-AA9B-4A23-93B4-71F0C0436A30}" type="parTrans" cxnId="{E7245F9D-1F4E-4C49-9FD7-1997C5313C14}">
      <dgm:prSet/>
      <dgm:spPr/>
      <dgm:t>
        <a:bodyPr/>
        <a:lstStyle/>
        <a:p>
          <a:endParaRPr lang="en-US"/>
        </a:p>
      </dgm:t>
    </dgm:pt>
    <dgm:pt modelId="{CB593DF6-2604-4120-807A-50D9004C2727}" type="sibTrans" cxnId="{E7245F9D-1F4E-4C49-9FD7-1997C5313C14}">
      <dgm:prSet/>
      <dgm:spPr/>
      <dgm:t>
        <a:bodyPr/>
        <a:lstStyle/>
        <a:p>
          <a:endParaRPr lang="en-US"/>
        </a:p>
      </dgm:t>
    </dgm:pt>
    <dgm:pt modelId="{19CE3E62-1FD4-444C-97C9-F6C22BFC21D2}">
      <dgm:prSet phldrT="[Text]"/>
      <dgm:spPr/>
      <dgm:t>
        <a:bodyPr/>
        <a:lstStyle/>
        <a:p>
          <a:r>
            <a:rPr lang="en-US" dirty="0"/>
            <a:t>Reviews:</a:t>
          </a:r>
        </a:p>
        <a:p>
          <a:r>
            <a:rPr lang="en-US" dirty="0"/>
            <a:t>- Licensed in State</a:t>
          </a:r>
        </a:p>
        <a:p>
          <a:r>
            <a:rPr lang="en-US" dirty="0"/>
            <a:t>- Bar Complaints</a:t>
          </a:r>
        </a:p>
      </dgm:t>
    </dgm:pt>
    <dgm:pt modelId="{058FC36A-72E7-4F42-AF83-017891B2A1C4}" type="parTrans" cxnId="{9CF48BCA-0579-4A36-B980-656754729A0B}">
      <dgm:prSet/>
      <dgm:spPr/>
      <dgm:t>
        <a:bodyPr/>
        <a:lstStyle/>
        <a:p>
          <a:endParaRPr lang="en-US" dirty="0"/>
        </a:p>
      </dgm:t>
    </dgm:pt>
    <dgm:pt modelId="{512F70E6-FAF1-4F41-8EA0-C08FA16277F9}" type="sibTrans" cxnId="{9CF48BCA-0579-4A36-B980-656754729A0B}">
      <dgm:prSet/>
      <dgm:spPr/>
      <dgm:t>
        <a:bodyPr/>
        <a:lstStyle/>
        <a:p>
          <a:endParaRPr lang="en-US"/>
        </a:p>
      </dgm:t>
    </dgm:pt>
    <dgm:pt modelId="{3F94D1D2-219B-4F18-AA10-E94B92665E9D}">
      <dgm:prSet phldrT="[Text]" custT="1"/>
      <dgm:spPr/>
      <dgm:t>
        <a:bodyPr anchor="t"/>
        <a:lstStyle/>
        <a:p>
          <a:r>
            <a:rPr lang="en-US" sz="2800" b="1" dirty="0"/>
            <a:t>Lawyer	</a:t>
          </a:r>
        </a:p>
      </dgm:t>
    </dgm:pt>
    <dgm:pt modelId="{AECA0DFE-F562-441B-8253-445562CBC89F}" type="parTrans" cxnId="{66ABF7AE-93D9-47A4-AF33-68B483475E32}">
      <dgm:prSet/>
      <dgm:spPr/>
      <dgm:t>
        <a:bodyPr/>
        <a:lstStyle/>
        <a:p>
          <a:endParaRPr lang="en-US"/>
        </a:p>
      </dgm:t>
    </dgm:pt>
    <dgm:pt modelId="{0F39A55B-29C5-489E-A69F-74C9C68FBE2E}" type="sibTrans" cxnId="{66ABF7AE-93D9-47A4-AF33-68B483475E32}">
      <dgm:prSet/>
      <dgm:spPr/>
      <dgm:t>
        <a:bodyPr/>
        <a:lstStyle/>
        <a:p>
          <a:endParaRPr lang="en-US"/>
        </a:p>
      </dgm:t>
    </dgm:pt>
    <dgm:pt modelId="{7649B558-BA77-4795-8D94-393777C13A0C}">
      <dgm:prSet phldrT="[Text]" custT="1"/>
      <dgm:spPr/>
      <dgm:t>
        <a:bodyPr anchor="t"/>
        <a:lstStyle/>
        <a:p>
          <a:r>
            <a:rPr lang="en-US" sz="2800" b="1" dirty="0"/>
            <a:t>PLF</a:t>
          </a:r>
        </a:p>
      </dgm:t>
    </dgm:pt>
    <dgm:pt modelId="{5B507F23-3EFA-4E4A-AACD-2262E560CAE6}" type="parTrans" cxnId="{DED26DC5-1F1A-47D0-8C02-2CA9EC2C7DC1}">
      <dgm:prSet/>
      <dgm:spPr/>
      <dgm:t>
        <a:bodyPr/>
        <a:lstStyle/>
        <a:p>
          <a:endParaRPr lang="en-US"/>
        </a:p>
      </dgm:t>
    </dgm:pt>
    <dgm:pt modelId="{ED72DE56-0F7D-41BD-BD16-61F5B2887B62}" type="sibTrans" cxnId="{DED26DC5-1F1A-47D0-8C02-2CA9EC2C7DC1}">
      <dgm:prSet/>
      <dgm:spPr/>
      <dgm:t>
        <a:bodyPr/>
        <a:lstStyle/>
        <a:p>
          <a:endParaRPr lang="en-US"/>
        </a:p>
      </dgm:t>
    </dgm:pt>
    <dgm:pt modelId="{2197D037-87F0-4161-8C02-1B765E4EDD08}">
      <dgm:prSet phldrT="[Text]" custT="1"/>
      <dgm:spPr/>
      <dgm:t>
        <a:bodyPr anchor="t"/>
        <a:lstStyle/>
        <a:p>
          <a:r>
            <a:rPr lang="en-US" sz="2800" b="1" dirty="0"/>
            <a:t>Provider Services</a:t>
          </a:r>
        </a:p>
      </dgm:t>
    </dgm:pt>
    <dgm:pt modelId="{FE72EC96-99BF-4600-9383-4442D46C7563}" type="parTrans" cxnId="{5CED4D89-9D08-4AA6-A35C-827924EA4BE3}">
      <dgm:prSet/>
      <dgm:spPr/>
      <dgm:t>
        <a:bodyPr/>
        <a:lstStyle/>
        <a:p>
          <a:endParaRPr lang="en-US"/>
        </a:p>
      </dgm:t>
    </dgm:pt>
    <dgm:pt modelId="{2AAF2B6E-F44C-44F8-A410-79882B9BD4EA}" type="sibTrans" cxnId="{5CED4D89-9D08-4AA6-A35C-827924EA4BE3}">
      <dgm:prSet/>
      <dgm:spPr/>
      <dgm:t>
        <a:bodyPr/>
        <a:lstStyle/>
        <a:p>
          <a:endParaRPr lang="en-US"/>
        </a:p>
      </dgm:t>
    </dgm:pt>
    <dgm:pt modelId="{24FA0AAC-F69E-410E-A10F-198B225789FA}">
      <dgm:prSet phldrT="[Text]" custT="1"/>
      <dgm:spPr/>
      <dgm:t>
        <a:bodyPr anchor="t"/>
        <a:lstStyle/>
        <a:p>
          <a:r>
            <a:rPr lang="en-US" sz="2800" b="1" dirty="0"/>
            <a:t>PrimeLegal</a:t>
          </a:r>
        </a:p>
      </dgm:t>
    </dgm:pt>
    <dgm:pt modelId="{03DCF52D-075F-451D-8A00-2794F2F7F0A5}" type="parTrans" cxnId="{EBC29F5F-E3F8-4C79-B736-DAFA6B62966B}">
      <dgm:prSet/>
      <dgm:spPr/>
      <dgm:t>
        <a:bodyPr/>
        <a:lstStyle/>
        <a:p>
          <a:endParaRPr lang="en-US"/>
        </a:p>
      </dgm:t>
    </dgm:pt>
    <dgm:pt modelId="{C3CB01DF-5CC0-45C1-8CF6-784FFB01FF46}" type="sibTrans" cxnId="{EBC29F5F-E3F8-4C79-B736-DAFA6B62966B}">
      <dgm:prSet/>
      <dgm:spPr/>
      <dgm:t>
        <a:bodyPr/>
        <a:lstStyle/>
        <a:p>
          <a:endParaRPr lang="en-US"/>
        </a:p>
      </dgm:t>
    </dgm:pt>
    <dgm:pt modelId="{8275D3B4-4B35-4D29-ADB7-DF91D1B97B03}">
      <dgm:prSet phldrT="[Text]"/>
      <dgm:spPr/>
      <dgm:t>
        <a:bodyPr/>
        <a:lstStyle/>
        <a:p>
          <a:r>
            <a:rPr lang="en-US" dirty="0"/>
            <a:t>Sends: Notification email to PLF</a:t>
          </a:r>
        </a:p>
      </dgm:t>
    </dgm:pt>
    <dgm:pt modelId="{409160FB-8F75-4DD1-8431-3BEF1873A21A}" type="parTrans" cxnId="{6DB85D81-2ED4-484B-BFEA-1ADBC187DA3D}">
      <dgm:prSet/>
      <dgm:spPr/>
      <dgm:t>
        <a:bodyPr/>
        <a:lstStyle/>
        <a:p>
          <a:endParaRPr lang="en-US" dirty="0"/>
        </a:p>
      </dgm:t>
    </dgm:pt>
    <dgm:pt modelId="{99CDD6DF-C656-487B-9822-255B563A059E}" type="sibTrans" cxnId="{6DB85D81-2ED4-484B-BFEA-1ADBC187DA3D}">
      <dgm:prSet/>
      <dgm:spPr/>
      <dgm:t>
        <a:bodyPr/>
        <a:lstStyle/>
        <a:p>
          <a:endParaRPr lang="en-US"/>
        </a:p>
      </dgm:t>
    </dgm:pt>
    <dgm:pt modelId="{FBDC1AFB-4659-42EB-9DAF-9038D36E75C9}">
      <dgm:prSet phldrT="[Text]"/>
      <dgm:spPr/>
      <dgm:t>
        <a:bodyPr/>
        <a:lstStyle/>
        <a:p>
          <a:r>
            <a:rPr lang="en-US" dirty="0"/>
            <a:t>Review &amp; insight on lawyer history       (if any)</a:t>
          </a:r>
        </a:p>
      </dgm:t>
    </dgm:pt>
    <dgm:pt modelId="{31BF14CA-4B3B-4EED-8627-FCEE7F02A864}" type="parTrans" cxnId="{6DB4353A-6FB7-41B9-A675-B62293FAB3A8}">
      <dgm:prSet/>
      <dgm:spPr/>
      <dgm:t>
        <a:bodyPr/>
        <a:lstStyle/>
        <a:p>
          <a:endParaRPr lang="en-US" dirty="0"/>
        </a:p>
      </dgm:t>
    </dgm:pt>
    <dgm:pt modelId="{10C0FC69-9CE0-481A-A05A-D4026F42A4F6}" type="sibTrans" cxnId="{6DB4353A-6FB7-41B9-A675-B62293FAB3A8}">
      <dgm:prSet/>
      <dgm:spPr/>
      <dgm:t>
        <a:bodyPr/>
        <a:lstStyle/>
        <a:p>
          <a:endParaRPr lang="en-US"/>
        </a:p>
      </dgm:t>
    </dgm:pt>
    <dgm:pt modelId="{8DD774DE-8A1B-4296-BF9F-B1A90B57E54F}">
      <dgm:prSet phldrT="[Text]"/>
      <dgm:spPr/>
      <dgm:t>
        <a:bodyPr/>
        <a:lstStyle/>
        <a:p>
          <a:r>
            <a:rPr lang="en-US" dirty="0"/>
            <a:t>Service concerns: Review &amp; contact lawyer</a:t>
          </a:r>
        </a:p>
      </dgm:t>
    </dgm:pt>
    <dgm:pt modelId="{55749E20-1F6D-4ECB-902A-1D695B04FCA5}" type="parTrans" cxnId="{EACFDE92-5AFB-4D65-86AC-F7F2114AADF4}">
      <dgm:prSet/>
      <dgm:spPr/>
      <dgm:t>
        <a:bodyPr/>
        <a:lstStyle/>
        <a:p>
          <a:endParaRPr lang="en-US" dirty="0"/>
        </a:p>
      </dgm:t>
    </dgm:pt>
    <dgm:pt modelId="{F0C17A24-5EF2-4659-AD48-CEBCF88E1836}" type="sibTrans" cxnId="{EACFDE92-5AFB-4D65-86AC-F7F2114AADF4}">
      <dgm:prSet/>
      <dgm:spPr/>
      <dgm:t>
        <a:bodyPr/>
        <a:lstStyle/>
        <a:p>
          <a:endParaRPr lang="en-US"/>
        </a:p>
      </dgm:t>
    </dgm:pt>
    <dgm:pt modelId="{FED068B0-609E-4FB8-86BD-036175EF9507}">
      <dgm:prSet phldrT="[Text]"/>
      <dgm:spPr/>
      <dgm:t>
        <a:bodyPr/>
        <a:lstStyle/>
        <a:p>
          <a:r>
            <a:rPr lang="en-US" dirty="0"/>
            <a:t>Sends: Follow up email to lawyer</a:t>
          </a:r>
        </a:p>
      </dgm:t>
    </dgm:pt>
    <dgm:pt modelId="{220288E1-A63F-4C4E-A0ED-58A7E49048CF}" type="parTrans" cxnId="{256A674A-53E3-4661-9586-5EA70DFE3207}">
      <dgm:prSet/>
      <dgm:spPr/>
      <dgm:t>
        <a:bodyPr/>
        <a:lstStyle/>
        <a:p>
          <a:endParaRPr lang="en-US" dirty="0"/>
        </a:p>
      </dgm:t>
    </dgm:pt>
    <dgm:pt modelId="{2AF95606-059B-4755-8CD2-ABAF85A8B744}" type="sibTrans" cxnId="{256A674A-53E3-4661-9586-5EA70DFE3207}">
      <dgm:prSet/>
      <dgm:spPr/>
      <dgm:t>
        <a:bodyPr/>
        <a:lstStyle/>
        <a:p>
          <a:endParaRPr lang="en-US"/>
        </a:p>
      </dgm:t>
    </dgm:pt>
    <dgm:pt modelId="{74663FED-4F1A-44D5-8046-87D9E4120DD6}" type="pres">
      <dgm:prSet presAssocID="{D4318F51-3826-44C6-B222-954485C51C5C}" presName="mainComposite" presStyleCnt="0">
        <dgm:presLayoutVars>
          <dgm:chPref val="1"/>
          <dgm:dir/>
          <dgm:animOne val="branch"/>
          <dgm:animLvl val="lvl"/>
          <dgm:resizeHandles val="exact"/>
        </dgm:presLayoutVars>
      </dgm:prSet>
      <dgm:spPr/>
    </dgm:pt>
    <dgm:pt modelId="{D7217B29-41A7-4DE2-86CE-61CFDDDE043C}" type="pres">
      <dgm:prSet presAssocID="{D4318F51-3826-44C6-B222-954485C51C5C}" presName="hierFlow" presStyleCnt="0"/>
      <dgm:spPr/>
    </dgm:pt>
    <dgm:pt modelId="{F9C64FC5-F16B-4245-BBC8-73652ECF4653}" type="pres">
      <dgm:prSet presAssocID="{D4318F51-3826-44C6-B222-954485C51C5C}" presName="firstBuf" presStyleCnt="0"/>
      <dgm:spPr/>
    </dgm:pt>
    <dgm:pt modelId="{5C12D5BF-0F83-4A7C-98E0-077C82B42656}" type="pres">
      <dgm:prSet presAssocID="{D4318F51-3826-44C6-B222-954485C51C5C}" presName="hierChild1" presStyleCnt="0">
        <dgm:presLayoutVars>
          <dgm:chPref val="1"/>
          <dgm:animOne val="branch"/>
          <dgm:animLvl val="lvl"/>
        </dgm:presLayoutVars>
      </dgm:prSet>
      <dgm:spPr/>
    </dgm:pt>
    <dgm:pt modelId="{A341D8FA-3346-4BE4-A808-7C2B5519A9EC}" type="pres">
      <dgm:prSet presAssocID="{FBC1BDC1-6D77-4CFF-8B47-60B0BF5F523A}" presName="Name17" presStyleCnt="0"/>
      <dgm:spPr/>
    </dgm:pt>
    <dgm:pt modelId="{122D0A17-1E36-4E1C-B706-44C7B952941A}" type="pres">
      <dgm:prSet presAssocID="{FBC1BDC1-6D77-4CFF-8B47-60B0BF5F523A}" presName="level1Shape" presStyleLbl="node0" presStyleIdx="0" presStyleCnt="1">
        <dgm:presLayoutVars>
          <dgm:chPref val="3"/>
        </dgm:presLayoutVars>
      </dgm:prSet>
      <dgm:spPr/>
    </dgm:pt>
    <dgm:pt modelId="{169BADD7-2824-40FA-9005-2451BADA5CAB}" type="pres">
      <dgm:prSet presAssocID="{FBC1BDC1-6D77-4CFF-8B47-60B0BF5F523A}" presName="hierChild2" presStyleCnt="0"/>
      <dgm:spPr/>
    </dgm:pt>
    <dgm:pt modelId="{94C70D75-10DF-4161-8E6E-22F8FD9AF3C1}" type="pres">
      <dgm:prSet presAssocID="{058FC36A-72E7-4F42-AF83-017891B2A1C4}" presName="Name25" presStyleLbl="parChTrans1D2" presStyleIdx="0" presStyleCnt="3"/>
      <dgm:spPr/>
    </dgm:pt>
    <dgm:pt modelId="{83623B34-BB21-4469-9E66-C83ADEA76FD4}" type="pres">
      <dgm:prSet presAssocID="{058FC36A-72E7-4F42-AF83-017891B2A1C4}" presName="connTx" presStyleLbl="parChTrans1D2" presStyleIdx="0" presStyleCnt="3"/>
      <dgm:spPr/>
    </dgm:pt>
    <dgm:pt modelId="{96F18B82-5BBD-4210-B0A8-462B4ADEE905}" type="pres">
      <dgm:prSet presAssocID="{19CE3E62-1FD4-444C-97C9-F6C22BFC21D2}" presName="Name30" presStyleCnt="0"/>
      <dgm:spPr/>
    </dgm:pt>
    <dgm:pt modelId="{21DD7431-E481-4468-B7B3-07A2035E9EF1}" type="pres">
      <dgm:prSet presAssocID="{19CE3E62-1FD4-444C-97C9-F6C22BFC21D2}" presName="level2Shape" presStyleLbl="node2" presStyleIdx="0" presStyleCnt="3"/>
      <dgm:spPr/>
    </dgm:pt>
    <dgm:pt modelId="{2044BC5C-FA1F-4468-853E-2F1C35BF6163}" type="pres">
      <dgm:prSet presAssocID="{19CE3E62-1FD4-444C-97C9-F6C22BFC21D2}" presName="hierChild3" presStyleCnt="0"/>
      <dgm:spPr/>
    </dgm:pt>
    <dgm:pt modelId="{B698AE9E-0193-411F-B768-F8D40DF4B9B7}" type="pres">
      <dgm:prSet presAssocID="{409160FB-8F75-4DD1-8431-3BEF1873A21A}" presName="Name25" presStyleLbl="parChTrans1D2" presStyleIdx="1" presStyleCnt="3"/>
      <dgm:spPr/>
    </dgm:pt>
    <dgm:pt modelId="{FF8B7179-879C-405B-BCF0-72AC088D4193}" type="pres">
      <dgm:prSet presAssocID="{409160FB-8F75-4DD1-8431-3BEF1873A21A}" presName="connTx" presStyleLbl="parChTrans1D2" presStyleIdx="1" presStyleCnt="3"/>
      <dgm:spPr/>
    </dgm:pt>
    <dgm:pt modelId="{BB91DE0D-1312-4024-9599-466A6303FF65}" type="pres">
      <dgm:prSet presAssocID="{8275D3B4-4B35-4D29-ADB7-DF91D1B97B03}" presName="Name30" presStyleCnt="0"/>
      <dgm:spPr/>
    </dgm:pt>
    <dgm:pt modelId="{F4B2AF76-8DF6-4BD0-B579-3C0A50A99E98}" type="pres">
      <dgm:prSet presAssocID="{8275D3B4-4B35-4D29-ADB7-DF91D1B97B03}" presName="level2Shape" presStyleLbl="node2" presStyleIdx="1" presStyleCnt="3"/>
      <dgm:spPr/>
    </dgm:pt>
    <dgm:pt modelId="{047BC0CF-1275-4EFF-8BA9-2976C73E399A}" type="pres">
      <dgm:prSet presAssocID="{8275D3B4-4B35-4D29-ADB7-DF91D1B97B03}" presName="hierChild3" presStyleCnt="0"/>
      <dgm:spPr/>
    </dgm:pt>
    <dgm:pt modelId="{F95ABE43-F5B0-41AE-A700-719707DEBFB3}" type="pres">
      <dgm:prSet presAssocID="{31BF14CA-4B3B-4EED-8627-FCEE7F02A864}" presName="Name25" presStyleLbl="parChTrans1D3" presStyleIdx="0" presStyleCnt="1"/>
      <dgm:spPr/>
    </dgm:pt>
    <dgm:pt modelId="{BD826590-7DCA-4A97-9C1E-315CCA2B596A}" type="pres">
      <dgm:prSet presAssocID="{31BF14CA-4B3B-4EED-8627-FCEE7F02A864}" presName="connTx" presStyleLbl="parChTrans1D3" presStyleIdx="0" presStyleCnt="1"/>
      <dgm:spPr/>
    </dgm:pt>
    <dgm:pt modelId="{E0F4A88C-F275-461F-9C56-10EC235B38CE}" type="pres">
      <dgm:prSet presAssocID="{FBDC1AFB-4659-42EB-9DAF-9038D36E75C9}" presName="Name30" presStyleCnt="0"/>
      <dgm:spPr/>
    </dgm:pt>
    <dgm:pt modelId="{F2EBA3A6-1F7B-4470-B81A-2988939CBA20}" type="pres">
      <dgm:prSet presAssocID="{FBDC1AFB-4659-42EB-9DAF-9038D36E75C9}" presName="level2Shape" presStyleLbl="node3" presStyleIdx="0" presStyleCnt="1"/>
      <dgm:spPr/>
    </dgm:pt>
    <dgm:pt modelId="{AEAEA631-E07B-40FB-B1C5-A9FFDBD1FF3E}" type="pres">
      <dgm:prSet presAssocID="{FBDC1AFB-4659-42EB-9DAF-9038D36E75C9}" presName="hierChild3" presStyleCnt="0"/>
      <dgm:spPr/>
    </dgm:pt>
    <dgm:pt modelId="{B36EBCBA-9375-4ECF-96C6-FB3751EF8C09}" type="pres">
      <dgm:prSet presAssocID="{55749E20-1F6D-4ECB-902A-1D695B04FCA5}" presName="Name25" presStyleLbl="parChTrans1D4" presStyleIdx="0" presStyleCnt="1"/>
      <dgm:spPr/>
    </dgm:pt>
    <dgm:pt modelId="{9D9572C2-BF4D-4A9E-8B9C-634E99C3F4BF}" type="pres">
      <dgm:prSet presAssocID="{55749E20-1F6D-4ECB-902A-1D695B04FCA5}" presName="connTx" presStyleLbl="parChTrans1D4" presStyleIdx="0" presStyleCnt="1"/>
      <dgm:spPr/>
    </dgm:pt>
    <dgm:pt modelId="{62725084-1FC5-4535-A9F8-3B08C6C43DBB}" type="pres">
      <dgm:prSet presAssocID="{8DD774DE-8A1B-4296-BF9F-B1A90B57E54F}" presName="Name30" presStyleCnt="0"/>
      <dgm:spPr/>
    </dgm:pt>
    <dgm:pt modelId="{8572CAE0-0B26-4B8F-9AF8-50F799014C52}" type="pres">
      <dgm:prSet presAssocID="{8DD774DE-8A1B-4296-BF9F-B1A90B57E54F}" presName="level2Shape" presStyleLbl="node4" presStyleIdx="0" presStyleCnt="1"/>
      <dgm:spPr/>
    </dgm:pt>
    <dgm:pt modelId="{BE7E1A9F-C0D2-414D-B542-099AB0B6FCFA}" type="pres">
      <dgm:prSet presAssocID="{8DD774DE-8A1B-4296-BF9F-B1A90B57E54F}" presName="hierChild3" presStyleCnt="0"/>
      <dgm:spPr/>
    </dgm:pt>
    <dgm:pt modelId="{51445432-FA7B-448B-995D-3341DEA8358B}" type="pres">
      <dgm:prSet presAssocID="{220288E1-A63F-4C4E-A0ED-58A7E49048CF}" presName="Name25" presStyleLbl="parChTrans1D2" presStyleIdx="2" presStyleCnt="3"/>
      <dgm:spPr/>
    </dgm:pt>
    <dgm:pt modelId="{1AA51A42-4A5B-4CBE-A98C-4CC15DB61D83}" type="pres">
      <dgm:prSet presAssocID="{220288E1-A63F-4C4E-A0ED-58A7E49048CF}" presName="connTx" presStyleLbl="parChTrans1D2" presStyleIdx="2" presStyleCnt="3"/>
      <dgm:spPr/>
    </dgm:pt>
    <dgm:pt modelId="{1F3ECACF-2F16-413A-ADDA-ED1B27F82DFC}" type="pres">
      <dgm:prSet presAssocID="{FED068B0-609E-4FB8-86BD-036175EF9507}" presName="Name30" presStyleCnt="0"/>
      <dgm:spPr/>
    </dgm:pt>
    <dgm:pt modelId="{3324A3D8-9D69-4562-A599-1EBC595ACFD5}" type="pres">
      <dgm:prSet presAssocID="{FED068B0-609E-4FB8-86BD-036175EF9507}" presName="level2Shape" presStyleLbl="node2" presStyleIdx="2" presStyleCnt="3"/>
      <dgm:spPr/>
    </dgm:pt>
    <dgm:pt modelId="{BD9D18B1-F7ED-4809-91E7-9E1AC38D776E}" type="pres">
      <dgm:prSet presAssocID="{FED068B0-609E-4FB8-86BD-036175EF9507}" presName="hierChild3" presStyleCnt="0"/>
      <dgm:spPr/>
    </dgm:pt>
    <dgm:pt modelId="{3F272C24-A6A0-4119-99AD-9B5CED8B3E46}" type="pres">
      <dgm:prSet presAssocID="{D4318F51-3826-44C6-B222-954485C51C5C}" presName="bgShapesFlow" presStyleCnt="0"/>
      <dgm:spPr/>
    </dgm:pt>
    <dgm:pt modelId="{66A7CA73-0347-44D5-B79F-5E1B0548A0E8}" type="pres">
      <dgm:prSet presAssocID="{3F94D1D2-219B-4F18-AA10-E94B92665E9D}" presName="rectComp" presStyleCnt="0"/>
      <dgm:spPr/>
    </dgm:pt>
    <dgm:pt modelId="{E7F31B7B-ABA0-419C-8537-E8333894FEF0}" type="pres">
      <dgm:prSet presAssocID="{3F94D1D2-219B-4F18-AA10-E94B92665E9D}" presName="bgRect" presStyleLbl="bgShp" presStyleIdx="0" presStyleCnt="4" custScaleY="41037" custLinFactNeighborX="4581" custLinFactNeighborY="-7602"/>
      <dgm:spPr/>
    </dgm:pt>
    <dgm:pt modelId="{6AAEF77C-BBE1-4221-9F0C-DBD7BFD27E56}" type="pres">
      <dgm:prSet presAssocID="{3F94D1D2-219B-4F18-AA10-E94B92665E9D}" presName="bgRectTx" presStyleLbl="bgShp" presStyleIdx="0" presStyleCnt="4">
        <dgm:presLayoutVars>
          <dgm:bulletEnabled val="1"/>
        </dgm:presLayoutVars>
      </dgm:prSet>
      <dgm:spPr/>
    </dgm:pt>
    <dgm:pt modelId="{F7D3AAAD-077A-477F-889E-74DD40916D9F}" type="pres">
      <dgm:prSet presAssocID="{3F94D1D2-219B-4F18-AA10-E94B92665E9D}" presName="spComp" presStyleCnt="0"/>
      <dgm:spPr/>
    </dgm:pt>
    <dgm:pt modelId="{C41C2C0E-90C2-4DC6-8CE9-4D722E4E2252}" type="pres">
      <dgm:prSet presAssocID="{3F94D1D2-219B-4F18-AA10-E94B92665E9D}" presName="hSp" presStyleCnt="0"/>
      <dgm:spPr/>
    </dgm:pt>
    <dgm:pt modelId="{DC4F819E-DAEB-4C56-9D95-FED2101580F5}" type="pres">
      <dgm:prSet presAssocID="{24FA0AAC-F69E-410E-A10F-198B225789FA}" presName="rectComp" presStyleCnt="0"/>
      <dgm:spPr/>
    </dgm:pt>
    <dgm:pt modelId="{796DEB11-D19A-4F62-AB30-6A6098617EC1}" type="pres">
      <dgm:prSet presAssocID="{24FA0AAC-F69E-410E-A10F-198B225789FA}" presName="bgRect" presStyleLbl="bgShp" presStyleIdx="1" presStyleCnt="4" custScaleY="41037" custLinFactNeighborX="4581" custLinFactNeighborY="-7602"/>
      <dgm:spPr/>
    </dgm:pt>
    <dgm:pt modelId="{2723A63C-2F78-44CB-BFBD-22680E04CB51}" type="pres">
      <dgm:prSet presAssocID="{24FA0AAC-F69E-410E-A10F-198B225789FA}" presName="bgRectTx" presStyleLbl="bgShp" presStyleIdx="1" presStyleCnt="4">
        <dgm:presLayoutVars>
          <dgm:bulletEnabled val="1"/>
        </dgm:presLayoutVars>
      </dgm:prSet>
      <dgm:spPr/>
    </dgm:pt>
    <dgm:pt modelId="{80B8D636-C9EB-49BE-BBB9-367D4020094C}" type="pres">
      <dgm:prSet presAssocID="{24FA0AAC-F69E-410E-A10F-198B225789FA}" presName="spComp" presStyleCnt="0"/>
      <dgm:spPr/>
    </dgm:pt>
    <dgm:pt modelId="{769FC687-4E2D-44AC-ACE5-14EE50B8D8BB}" type="pres">
      <dgm:prSet presAssocID="{24FA0AAC-F69E-410E-A10F-198B225789FA}" presName="hSp" presStyleCnt="0"/>
      <dgm:spPr/>
    </dgm:pt>
    <dgm:pt modelId="{A6E9C629-CA9C-4F70-A684-C135F0FBB759}" type="pres">
      <dgm:prSet presAssocID="{7649B558-BA77-4795-8D94-393777C13A0C}" presName="rectComp" presStyleCnt="0"/>
      <dgm:spPr/>
    </dgm:pt>
    <dgm:pt modelId="{02FE6490-6268-4B95-B820-29A44F9B0F99}" type="pres">
      <dgm:prSet presAssocID="{7649B558-BA77-4795-8D94-393777C13A0C}" presName="bgRect" presStyleLbl="bgShp" presStyleIdx="2" presStyleCnt="4" custScaleY="41037" custLinFactNeighborX="1527" custLinFactNeighborY="-7602"/>
      <dgm:spPr/>
    </dgm:pt>
    <dgm:pt modelId="{BD9C21DE-BF5D-4AF9-AA26-09CB95A7C791}" type="pres">
      <dgm:prSet presAssocID="{7649B558-BA77-4795-8D94-393777C13A0C}" presName="bgRectTx" presStyleLbl="bgShp" presStyleIdx="2" presStyleCnt="4">
        <dgm:presLayoutVars>
          <dgm:bulletEnabled val="1"/>
        </dgm:presLayoutVars>
      </dgm:prSet>
      <dgm:spPr/>
    </dgm:pt>
    <dgm:pt modelId="{BEE2BC72-192D-4BD0-A21F-7ED153688FC0}" type="pres">
      <dgm:prSet presAssocID="{7649B558-BA77-4795-8D94-393777C13A0C}" presName="spComp" presStyleCnt="0"/>
      <dgm:spPr/>
    </dgm:pt>
    <dgm:pt modelId="{79AE024D-5B10-40AF-8C3F-8ADFE73D2EF2}" type="pres">
      <dgm:prSet presAssocID="{7649B558-BA77-4795-8D94-393777C13A0C}" presName="hSp" presStyleCnt="0"/>
      <dgm:spPr/>
    </dgm:pt>
    <dgm:pt modelId="{A500F4BD-B678-4861-8861-50F79938C640}" type="pres">
      <dgm:prSet presAssocID="{2197D037-87F0-4161-8C02-1B765E4EDD08}" presName="rectComp" presStyleCnt="0"/>
      <dgm:spPr/>
    </dgm:pt>
    <dgm:pt modelId="{E5718D25-40B7-4E7F-8E61-AC00EF05A927}" type="pres">
      <dgm:prSet presAssocID="{2197D037-87F0-4161-8C02-1B765E4EDD08}" presName="bgRect" presStyleLbl="bgShp" presStyleIdx="3" presStyleCnt="4" custScaleY="41037" custLinFactNeighborY="-7602"/>
      <dgm:spPr/>
    </dgm:pt>
    <dgm:pt modelId="{0F2FE7C7-C31A-4ED7-934F-3825FB01D1A3}" type="pres">
      <dgm:prSet presAssocID="{2197D037-87F0-4161-8C02-1B765E4EDD08}" presName="bgRectTx" presStyleLbl="bgShp" presStyleIdx="3" presStyleCnt="4">
        <dgm:presLayoutVars>
          <dgm:bulletEnabled val="1"/>
        </dgm:presLayoutVars>
      </dgm:prSet>
      <dgm:spPr/>
    </dgm:pt>
  </dgm:ptLst>
  <dgm:cxnLst>
    <dgm:cxn modelId="{8DD13F03-297A-4579-825F-31D5AE3C1EBA}" type="presOf" srcId="{220288E1-A63F-4C4E-A0ED-58A7E49048CF}" destId="{1AA51A42-4A5B-4CBE-A98C-4CC15DB61D83}" srcOrd="1" destOrd="0" presId="urn:microsoft.com/office/officeart/2005/8/layout/hierarchy5"/>
    <dgm:cxn modelId="{26A8A707-5BBA-40DB-80FB-A82A0ACF6B32}" type="presOf" srcId="{FBC1BDC1-6D77-4CFF-8B47-60B0BF5F523A}" destId="{122D0A17-1E36-4E1C-B706-44C7B952941A}" srcOrd="0" destOrd="0" presId="urn:microsoft.com/office/officeart/2005/8/layout/hierarchy5"/>
    <dgm:cxn modelId="{F5F9B317-10B5-4F33-9C24-F3473FF50FA1}" type="presOf" srcId="{409160FB-8F75-4DD1-8431-3BEF1873A21A}" destId="{B698AE9E-0193-411F-B768-F8D40DF4B9B7}" srcOrd="0" destOrd="0" presId="urn:microsoft.com/office/officeart/2005/8/layout/hierarchy5"/>
    <dgm:cxn modelId="{0DFA9E19-440F-46A3-8BC9-17C982A811E6}" type="presOf" srcId="{7649B558-BA77-4795-8D94-393777C13A0C}" destId="{BD9C21DE-BF5D-4AF9-AA26-09CB95A7C791}" srcOrd="1" destOrd="0" presId="urn:microsoft.com/office/officeart/2005/8/layout/hierarchy5"/>
    <dgm:cxn modelId="{6D0CDB1E-57CC-4A1E-9590-8B904BD8BCA6}" type="presOf" srcId="{058FC36A-72E7-4F42-AF83-017891B2A1C4}" destId="{83623B34-BB21-4469-9E66-C83ADEA76FD4}" srcOrd="1" destOrd="0" presId="urn:microsoft.com/office/officeart/2005/8/layout/hierarchy5"/>
    <dgm:cxn modelId="{B08FA529-3ADD-48B7-8219-A14385075B0F}" type="presOf" srcId="{7649B558-BA77-4795-8D94-393777C13A0C}" destId="{02FE6490-6268-4B95-B820-29A44F9B0F99}" srcOrd="0" destOrd="0" presId="urn:microsoft.com/office/officeart/2005/8/layout/hierarchy5"/>
    <dgm:cxn modelId="{6DB4353A-6FB7-41B9-A675-B62293FAB3A8}" srcId="{8275D3B4-4B35-4D29-ADB7-DF91D1B97B03}" destId="{FBDC1AFB-4659-42EB-9DAF-9038D36E75C9}" srcOrd="0" destOrd="0" parTransId="{31BF14CA-4B3B-4EED-8627-FCEE7F02A864}" sibTransId="{10C0FC69-9CE0-481A-A05A-D4026F42A4F6}"/>
    <dgm:cxn modelId="{6A7AF03F-413C-4A4D-B085-3B309679B5B0}" type="presOf" srcId="{2197D037-87F0-4161-8C02-1B765E4EDD08}" destId="{0F2FE7C7-C31A-4ED7-934F-3825FB01D1A3}" srcOrd="1" destOrd="0" presId="urn:microsoft.com/office/officeart/2005/8/layout/hierarchy5"/>
    <dgm:cxn modelId="{85E86F5F-245E-4487-90A9-15399299F864}" type="presOf" srcId="{058FC36A-72E7-4F42-AF83-017891B2A1C4}" destId="{94C70D75-10DF-4161-8E6E-22F8FD9AF3C1}" srcOrd="0" destOrd="0" presId="urn:microsoft.com/office/officeart/2005/8/layout/hierarchy5"/>
    <dgm:cxn modelId="{EBC29F5F-E3F8-4C79-B736-DAFA6B62966B}" srcId="{D4318F51-3826-44C6-B222-954485C51C5C}" destId="{24FA0AAC-F69E-410E-A10F-198B225789FA}" srcOrd="2" destOrd="0" parTransId="{03DCF52D-075F-451D-8A00-2794F2F7F0A5}" sibTransId="{C3CB01DF-5CC0-45C1-8CF6-784FFB01FF46}"/>
    <dgm:cxn modelId="{26778041-8046-4783-BF12-7F3893967588}" type="presOf" srcId="{31BF14CA-4B3B-4EED-8627-FCEE7F02A864}" destId="{F95ABE43-F5B0-41AE-A700-719707DEBFB3}" srcOrd="0" destOrd="0" presId="urn:microsoft.com/office/officeart/2005/8/layout/hierarchy5"/>
    <dgm:cxn modelId="{256A674A-53E3-4661-9586-5EA70DFE3207}" srcId="{FBC1BDC1-6D77-4CFF-8B47-60B0BF5F523A}" destId="{FED068B0-609E-4FB8-86BD-036175EF9507}" srcOrd="2" destOrd="0" parTransId="{220288E1-A63F-4C4E-A0ED-58A7E49048CF}" sibTransId="{2AF95606-059B-4755-8CD2-ABAF85A8B744}"/>
    <dgm:cxn modelId="{B88D6550-F5E0-4B76-AFD9-BE9334BD49AD}" type="presOf" srcId="{FBDC1AFB-4659-42EB-9DAF-9038D36E75C9}" destId="{F2EBA3A6-1F7B-4470-B81A-2988939CBA20}" srcOrd="0" destOrd="0" presId="urn:microsoft.com/office/officeart/2005/8/layout/hierarchy5"/>
    <dgm:cxn modelId="{CAA2F452-BB2B-4F77-AC85-F98C9BBFFA44}" type="presOf" srcId="{3F94D1D2-219B-4F18-AA10-E94B92665E9D}" destId="{6AAEF77C-BBE1-4221-9F0C-DBD7BFD27E56}" srcOrd="1" destOrd="0" presId="urn:microsoft.com/office/officeart/2005/8/layout/hierarchy5"/>
    <dgm:cxn modelId="{E9F34B53-19FB-4DF8-8CFB-934904BE6705}" type="presOf" srcId="{55749E20-1F6D-4ECB-902A-1D695B04FCA5}" destId="{B36EBCBA-9375-4ECF-96C6-FB3751EF8C09}" srcOrd="0" destOrd="0" presId="urn:microsoft.com/office/officeart/2005/8/layout/hierarchy5"/>
    <dgm:cxn modelId="{FF748C7C-A9A8-44AE-853F-EE1FC271E02E}" type="presOf" srcId="{31BF14CA-4B3B-4EED-8627-FCEE7F02A864}" destId="{BD826590-7DCA-4A97-9C1E-315CCA2B596A}" srcOrd="1" destOrd="0" presId="urn:microsoft.com/office/officeart/2005/8/layout/hierarchy5"/>
    <dgm:cxn modelId="{6DB85D81-2ED4-484B-BFEA-1ADBC187DA3D}" srcId="{FBC1BDC1-6D77-4CFF-8B47-60B0BF5F523A}" destId="{8275D3B4-4B35-4D29-ADB7-DF91D1B97B03}" srcOrd="1" destOrd="0" parTransId="{409160FB-8F75-4DD1-8431-3BEF1873A21A}" sibTransId="{99CDD6DF-C656-487B-9822-255B563A059E}"/>
    <dgm:cxn modelId="{1C0F7585-8AA3-4CC9-AB94-BD3383F8338F}" type="presOf" srcId="{FED068B0-609E-4FB8-86BD-036175EF9507}" destId="{3324A3D8-9D69-4562-A599-1EBC595ACFD5}" srcOrd="0" destOrd="0" presId="urn:microsoft.com/office/officeart/2005/8/layout/hierarchy5"/>
    <dgm:cxn modelId="{5CED4D89-9D08-4AA6-A35C-827924EA4BE3}" srcId="{D4318F51-3826-44C6-B222-954485C51C5C}" destId="{2197D037-87F0-4161-8C02-1B765E4EDD08}" srcOrd="4" destOrd="0" parTransId="{FE72EC96-99BF-4600-9383-4442D46C7563}" sibTransId="{2AAF2B6E-F44C-44F8-A410-79882B9BD4EA}"/>
    <dgm:cxn modelId="{64CDD491-E441-4E50-A7E1-FB45AECA7DD4}" type="presOf" srcId="{8275D3B4-4B35-4D29-ADB7-DF91D1B97B03}" destId="{F4B2AF76-8DF6-4BD0-B579-3C0A50A99E98}" srcOrd="0" destOrd="0" presId="urn:microsoft.com/office/officeart/2005/8/layout/hierarchy5"/>
    <dgm:cxn modelId="{EACFDE92-5AFB-4D65-86AC-F7F2114AADF4}" srcId="{FBDC1AFB-4659-42EB-9DAF-9038D36E75C9}" destId="{8DD774DE-8A1B-4296-BF9F-B1A90B57E54F}" srcOrd="0" destOrd="0" parTransId="{55749E20-1F6D-4ECB-902A-1D695B04FCA5}" sibTransId="{F0C17A24-5EF2-4659-AD48-CEBCF88E1836}"/>
    <dgm:cxn modelId="{22F59193-8814-48DA-A5C4-42DEACC443D6}" type="presOf" srcId="{3F94D1D2-219B-4F18-AA10-E94B92665E9D}" destId="{E7F31B7B-ABA0-419C-8537-E8333894FEF0}" srcOrd="0" destOrd="0" presId="urn:microsoft.com/office/officeart/2005/8/layout/hierarchy5"/>
    <dgm:cxn modelId="{E7245F9D-1F4E-4C49-9FD7-1997C5313C14}" srcId="{D4318F51-3826-44C6-B222-954485C51C5C}" destId="{FBC1BDC1-6D77-4CFF-8B47-60B0BF5F523A}" srcOrd="0" destOrd="0" parTransId="{A24C2D79-AA9B-4A23-93B4-71F0C0436A30}" sibTransId="{CB593DF6-2604-4120-807A-50D9004C2727}"/>
    <dgm:cxn modelId="{DB6830AD-8C02-4982-90D6-9BE09B7EC694}" type="presOf" srcId="{D4318F51-3826-44C6-B222-954485C51C5C}" destId="{74663FED-4F1A-44D5-8046-87D9E4120DD6}" srcOrd="0" destOrd="0" presId="urn:microsoft.com/office/officeart/2005/8/layout/hierarchy5"/>
    <dgm:cxn modelId="{66ABF7AE-93D9-47A4-AF33-68B483475E32}" srcId="{D4318F51-3826-44C6-B222-954485C51C5C}" destId="{3F94D1D2-219B-4F18-AA10-E94B92665E9D}" srcOrd="1" destOrd="0" parTransId="{AECA0DFE-F562-441B-8253-445562CBC89F}" sibTransId="{0F39A55B-29C5-489E-A69F-74C9C68FBE2E}"/>
    <dgm:cxn modelId="{ECD370BD-A472-4193-8480-AC1B9CE07576}" type="presOf" srcId="{24FA0AAC-F69E-410E-A10F-198B225789FA}" destId="{2723A63C-2F78-44CB-BFBD-22680E04CB51}" srcOrd="1" destOrd="0" presId="urn:microsoft.com/office/officeart/2005/8/layout/hierarchy5"/>
    <dgm:cxn modelId="{F3CF89BE-3790-428D-BA45-4E485361EDAC}" type="presOf" srcId="{2197D037-87F0-4161-8C02-1B765E4EDD08}" destId="{E5718D25-40B7-4E7F-8E61-AC00EF05A927}" srcOrd="0" destOrd="0" presId="urn:microsoft.com/office/officeart/2005/8/layout/hierarchy5"/>
    <dgm:cxn modelId="{DED26DC5-1F1A-47D0-8C02-2CA9EC2C7DC1}" srcId="{D4318F51-3826-44C6-B222-954485C51C5C}" destId="{7649B558-BA77-4795-8D94-393777C13A0C}" srcOrd="3" destOrd="0" parTransId="{5B507F23-3EFA-4E4A-AACD-2262E560CAE6}" sibTransId="{ED72DE56-0F7D-41BD-BD16-61F5B2887B62}"/>
    <dgm:cxn modelId="{9CF48BCA-0579-4A36-B980-656754729A0B}" srcId="{FBC1BDC1-6D77-4CFF-8B47-60B0BF5F523A}" destId="{19CE3E62-1FD4-444C-97C9-F6C22BFC21D2}" srcOrd="0" destOrd="0" parTransId="{058FC36A-72E7-4F42-AF83-017891B2A1C4}" sibTransId="{512F70E6-FAF1-4F41-8EA0-C08FA16277F9}"/>
    <dgm:cxn modelId="{87405DCE-7E55-483A-B98A-79A9FD5B8CCF}" type="presOf" srcId="{55749E20-1F6D-4ECB-902A-1D695B04FCA5}" destId="{9D9572C2-BF4D-4A9E-8B9C-634E99C3F4BF}" srcOrd="1" destOrd="0" presId="urn:microsoft.com/office/officeart/2005/8/layout/hierarchy5"/>
    <dgm:cxn modelId="{95668BD0-8710-49D4-8864-C914119CC5B2}" type="presOf" srcId="{220288E1-A63F-4C4E-A0ED-58A7E49048CF}" destId="{51445432-FA7B-448B-995D-3341DEA8358B}" srcOrd="0" destOrd="0" presId="urn:microsoft.com/office/officeart/2005/8/layout/hierarchy5"/>
    <dgm:cxn modelId="{CD8522D9-7EB3-44E6-B02B-DB0C316EC391}" type="presOf" srcId="{19CE3E62-1FD4-444C-97C9-F6C22BFC21D2}" destId="{21DD7431-E481-4468-B7B3-07A2035E9EF1}" srcOrd="0" destOrd="0" presId="urn:microsoft.com/office/officeart/2005/8/layout/hierarchy5"/>
    <dgm:cxn modelId="{872FB0DF-9A72-4760-9ED0-53AC52A00CC7}" type="presOf" srcId="{8DD774DE-8A1B-4296-BF9F-B1A90B57E54F}" destId="{8572CAE0-0B26-4B8F-9AF8-50F799014C52}" srcOrd="0" destOrd="0" presId="urn:microsoft.com/office/officeart/2005/8/layout/hierarchy5"/>
    <dgm:cxn modelId="{6A8202F1-83A8-4862-A2F8-15F29670B788}" type="presOf" srcId="{409160FB-8F75-4DD1-8431-3BEF1873A21A}" destId="{FF8B7179-879C-405B-BCF0-72AC088D4193}" srcOrd="1" destOrd="0" presId="urn:microsoft.com/office/officeart/2005/8/layout/hierarchy5"/>
    <dgm:cxn modelId="{6CD251FB-4076-431F-8322-5A93C8EB8E9D}" type="presOf" srcId="{24FA0AAC-F69E-410E-A10F-198B225789FA}" destId="{796DEB11-D19A-4F62-AB30-6A6098617EC1}" srcOrd="0" destOrd="0" presId="urn:microsoft.com/office/officeart/2005/8/layout/hierarchy5"/>
    <dgm:cxn modelId="{354B5BBB-1825-45D3-A6F1-3E0AC0D8AF1B}" type="presParOf" srcId="{74663FED-4F1A-44D5-8046-87D9E4120DD6}" destId="{D7217B29-41A7-4DE2-86CE-61CFDDDE043C}" srcOrd="0" destOrd="0" presId="urn:microsoft.com/office/officeart/2005/8/layout/hierarchy5"/>
    <dgm:cxn modelId="{E4D062B8-A028-4C6F-BAAF-867D0485A008}" type="presParOf" srcId="{D7217B29-41A7-4DE2-86CE-61CFDDDE043C}" destId="{F9C64FC5-F16B-4245-BBC8-73652ECF4653}" srcOrd="0" destOrd="0" presId="urn:microsoft.com/office/officeart/2005/8/layout/hierarchy5"/>
    <dgm:cxn modelId="{49ED7100-3F9E-4549-BF45-166CBBE46EF3}" type="presParOf" srcId="{D7217B29-41A7-4DE2-86CE-61CFDDDE043C}" destId="{5C12D5BF-0F83-4A7C-98E0-077C82B42656}" srcOrd="1" destOrd="0" presId="urn:microsoft.com/office/officeart/2005/8/layout/hierarchy5"/>
    <dgm:cxn modelId="{24869E12-B572-4A29-AD43-DA0F998CCBE4}" type="presParOf" srcId="{5C12D5BF-0F83-4A7C-98E0-077C82B42656}" destId="{A341D8FA-3346-4BE4-A808-7C2B5519A9EC}" srcOrd="0" destOrd="0" presId="urn:microsoft.com/office/officeart/2005/8/layout/hierarchy5"/>
    <dgm:cxn modelId="{E8DF6CFF-86F9-4828-BE49-D8F0A7F16475}" type="presParOf" srcId="{A341D8FA-3346-4BE4-A808-7C2B5519A9EC}" destId="{122D0A17-1E36-4E1C-B706-44C7B952941A}" srcOrd="0" destOrd="0" presId="urn:microsoft.com/office/officeart/2005/8/layout/hierarchy5"/>
    <dgm:cxn modelId="{5BC7052D-7365-452A-B0B5-72D69B645782}" type="presParOf" srcId="{A341D8FA-3346-4BE4-A808-7C2B5519A9EC}" destId="{169BADD7-2824-40FA-9005-2451BADA5CAB}" srcOrd="1" destOrd="0" presId="urn:microsoft.com/office/officeart/2005/8/layout/hierarchy5"/>
    <dgm:cxn modelId="{74F7726B-6E57-4579-BBE3-27AEB0AE7F1C}" type="presParOf" srcId="{169BADD7-2824-40FA-9005-2451BADA5CAB}" destId="{94C70D75-10DF-4161-8E6E-22F8FD9AF3C1}" srcOrd="0" destOrd="0" presId="urn:microsoft.com/office/officeart/2005/8/layout/hierarchy5"/>
    <dgm:cxn modelId="{E2337AC9-2625-42D9-BDC4-AE9E1111C1E0}" type="presParOf" srcId="{94C70D75-10DF-4161-8E6E-22F8FD9AF3C1}" destId="{83623B34-BB21-4469-9E66-C83ADEA76FD4}" srcOrd="0" destOrd="0" presId="urn:microsoft.com/office/officeart/2005/8/layout/hierarchy5"/>
    <dgm:cxn modelId="{23028CC7-115E-47CC-A0BA-6A905A3ECFDB}" type="presParOf" srcId="{169BADD7-2824-40FA-9005-2451BADA5CAB}" destId="{96F18B82-5BBD-4210-B0A8-462B4ADEE905}" srcOrd="1" destOrd="0" presId="urn:microsoft.com/office/officeart/2005/8/layout/hierarchy5"/>
    <dgm:cxn modelId="{DDFA232F-4925-4978-B348-19D5DD965930}" type="presParOf" srcId="{96F18B82-5BBD-4210-B0A8-462B4ADEE905}" destId="{21DD7431-E481-4468-B7B3-07A2035E9EF1}" srcOrd="0" destOrd="0" presId="urn:microsoft.com/office/officeart/2005/8/layout/hierarchy5"/>
    <dgm:cxn modelId="{20BF0931-21E2-494D-927E-690BC11F9FE9}" type="presParOf" srcId="{96F18B82-5BBD-4210-B0A8-462B4ADEE905}" destId="{2044BC5C-FA1F-4468-853E-2F1C35BF6163}" srcOrd="1" destOrd="0" presId="urn:microsoft.com/office/officeart/2005/8/layout/hierarchy5"/>
    <dgm:cxn modelId="{2CC748EF-0FFF-4DC3-A6EA-33E7D02EBA48}" type="presParOf" srcId="{169BADD7-2824-40FA-9005-2451BADA5CAB}" destId="{B698AE9E-0193-411F-B768-F8D40DF4B9B7}" srcOrd="2" destOrd="0" presId="urn:microsoft.com/office/officeart/2005/8/layout/hierarchy5"/>
    <dgm:cxn modelId="{2199585E-48AB-4657-830F-17795BA2ABB0}" type="presParOf" srcId="{B698AE9E-0193-411F-B768-F8D40DF4B9B7}" destId="{FF8B7179-879C-405B-BCF0-72AC088D4193}" srcOrd="0" destOrd="0" presId="urn:microsoft.com/office/officeart/2005/8/layout/hierarchy5"/>
    <dgm:cxn modelId="{9509158F-D9D6-4B52-880B-A70B3BCD8236}" type="presParOf" srcId="{169BADD7-2824-40FA-9005-2451BADA5CAB}" destId="{BB91DE0D-1312-4024-9599-466A6303FF65}" srcOrd="3" destOrd="0" presId="urn:microsoft.com/office/officeart/2005/8/layout/hierarchy5"/>
    <dgm:cxn modelId="{8BB81509-A3DD-4681-A41C-A958941D1A98}" type="presParOf" srcId="{BB91DE0D-1312-4024-9599-466A6303FF65}" destId="{F4B2AF76-8DF6-4BD0-B579-3C0A50A99E98}" srcOrd="0" destOrd="0" presId="urn:microsoft.com/office/officeart/2005/8/layout/hierarchy5"/>
    <dgm:cxn modelId="{0A5C09F1-60D8-4C7C-828C-7C4363F5B492}" type="presParOf" srcId="{BB91DE0D-1312-4024-9599-466A6303FF65}" destId="{047BC0CF-1275-4EFF-8BA9-2976C73E399A}" srcOrd="1" destOrd="0" presId="urn:microsoft.com/office/officeart/2005/8/layout/hierarchy5"/>
    <dgm:cxn modelId="{47E01501-92EB-41BC-AA63-2D07C65CA919}" type="presParOf" srcId="{047BC0CF-1275-4EFF-8BA9-2976C73E399A}" destId="{F95ABE43-F5B0-41AE-A700-719707DEBFB3}" srcOrd="0" destOrd="0" presId="urn:microsoft.com/office/officeart/2005/8/layout/hierarchy5"/>
    <dgm:cxn modelId="{6546ED8F-0D3F-405C-9600-33EA0EACA931}" type="presParOf" srcId="{F95ABE43-F5B0-41AE-A700-719707DEBFB3}" destId="{BD826590-7DCA-4A97-9C1E-315CCA2B596A}" srcOrd="0" destOrd="0" presId="urn:microsoft.com/office/officeart/2005/8/layout/hierarchy5"/>
    <dgm:cxn modelId="{939AC074-7929-4AB2-91FA-8D5EA17F1FC8}" type="presParOf" srcId="{047BC0CF-1275-4EFF-8BA9-2976C73E399A}" destId="{E0F4A88C-F275-461F-9C56-10EC235B38CE}" srcOrd="1" destOrd="0" presId="urn:microsoft.com/office/officeart/2005/8/layout/hierarchy5"/>
    <dgm:cxn modelId="{A1E91BF2-B3C0-4C88-98AA-ECB755864635}" type="presParOf" srcId="{E0F4A88C-F275-461F-9C56-10EC235B38CE}" destId="{F2EBA3A6-1F7B-4470-B81A-2988939CBA20}" srcOrd="0" destOrd="0" presId="urn:microsoft.com/office/officeart/2005/8/layout/hierarchy5"/>
    <dgm:cxn modelId="{D2CA7970-21C8-4413-8F30-11993AE4A7ED}" type="presParOf" srcId="{E0F4A88C-F275-461F-9C56-10EC235B38CE}" destId="{AEAEA631-E07B-40FB-B1C5-A9FFDBD1FF3E}" srcOrd="1" destOrd="0" presId="urn:microsoft.com/office/officeart/2005/8/layout/hierarchy5"/>
    <dgm:cxn modelId="{E1B0F277-785D-4990-9B17-6617E7D84C2F}" type="presParOf" srcId="{AEAEA631-E07B-40FB-B1C5-A9FFDBD1FF3E}" destId="{B36EBCBA-9375-4ECF-96C6-FB3751EF8C09}" srcOrd="0" destOrd="0" presId="urn:microsoft.com/office/officeart/2005/8/layout/hierarchy5"/>
    <dgm:cxn modelId="{EF165923-67DD-44BA-A5A9-6DC1B3D4FB3D}" type="presParOf" srcId="{B36EBCBA-9375-4ECF-96C6-FB3751EF8C09}" destId="{9D9572C2-BF4D-4A9E-8B9C-634E99C3F4BF}" srcOrd="0" destOrd="0" presId="urn:microsoft.com/office/officeart/2005/8/layout/hierarchy5"/>
    <dgm:cxn modelId="{4DB39D51-A57A-4792-B191-FCE3F51B2140}" type="presParOf" srcId="{AEAEA631-E07B-40FB-B1C5-A9FFDBD1FF3E}" destId="{62725084-1FC5-4535-A9F8-3B08C6C43DBB}" srcOrd="1" destOrd="0" presId="urn:microsoft.com/office/officeart/2005/8/layout/hierarchy5"/>
    <dgm:cxn modelId="{156F47D0-D6AA-47AA-B752-0E46BD4F0507}" type="presParOf" srcId="{62725084-1FC5-4535-A9F8-3B08C6C43DBB}" destId="{8572CAE0-0B26-4B8F-9AF8-50F799014C52}" srcOrd="0" destOrd="0" presId="urn:microsoft.com/office/officeart/2005/8/layout/hierarchy5"/>
    <dgm:cxn modelId="{08FB532A-7D61-4CCB-AF95-BAE4385116C5}" type="presParOf" srcId="{62725084-1FC5-4535-A9F8-3B08C6C43DBB}" destId="{BE7E1A9F-C0D2-414D-B542-099AB0B6FCFA}" srcOrd="1" destOrd="0" presId="urn:microsoft.com/office/officeart/2005/8/layout/hierarchy5"/>
    <dgm:cxn modelId="{DDA91109-9669-420E-9B5C-5BFCDDBAFED3}" type="presParOf" srcId="{169BADD7-2824-40FA-9005-2451BADA5CAB}" destId="{51445432-FA7B-448B-995D-3341DEA8358B}" srcOrd="4" destOrd="0" presId="urn:microsoft.com/office/officeart/2005/8/layout/hierarchy5"/>
    <dgm:cxn modelId="{21FC6BFF-B81C-4286-8FA0-8AA514C5A988}" type="presParOf" srcId="{51445432-FA7B-448B-995D-3341DEA8358B}" destId="{1AA51A42-4A5B-4CBE-A98C-4CC15DB61D83}" srcOrd="0" destOrd="0" presId="urn:microsoft.com/office/officeart/2005/8/layout/hierarchy5"/>
    <dgm:cxn modelId="{B0DD7A7C-62A2-4ADA-8234-3079DE74BC60}" type="presParOf" srcId="{169BADD7-2824-40FA-9005-2451BADA5CAB}" destId="{1F3ECACF-2F16-413A-ADDA-ED1B27F82DFC}" srcOrd="5" destOrd="0" presId="urn:microsoft.com/office/officeart/2005/8/layout/hierarchy5"/>
    <dgm:cxn modelId="{D169E309-E8C2-4469-B017-6EDDD90369CD}" type="presParOf" srcId="{1F3ECACF-2F16-413A-ADDA-ED1B27F82DFC}" destId="{3324A3D8-9D69-4562-A599-1EBC595ACFD5}" srcOrd="0" destOrd="0" presId="urn:microsoft.com/office/officeart/2005/8/layout/hierarchy5"/>
    <dgm:cxn modelId="{914A7A78-4939-4563-B537-07D65741A7C6}" type="presParOf" srcId="{1F3ECACF-2F16-413A-ADDA-ED1B27F82DFC}" destId="{BD9D18B1-F7ED-4809-91E7-9E1AC38D776E}" srcOrd="1" destOrd="0" presId="urn:microsoft.com/office/officeart/2005/8/layout/hierarchy5"/>
    <dgm:cxn modelId="{B8DC8784-ADAA-4124-9501-4563F9C0B790}" type="presParOf" srcId="{74663FED-4F1A-44D5-8046-87D9E4120DD6}" destId="{3F272C24-A6A0-4119-99AD-9B5CED8B3E46}" srcOrd="1" destOrd="0" presId="urn:microsoft.com/office/officeart/2005/8/layout/hierarchy5"/>
    <dgm:cxn modelId="{39EC098A-F59A-4E41-94EB-84FF1A395D8C}" type="presParOf" srcId="{3F272C24-A6A0-4119-99AD-9B5CED8B3E46}" destId="{66A7CA73-0347-44D5-B79F-5E1B0548A0E8}" srcOrd="0" destOrd="0" presId="urn:microsoft.com/office/officeart/2005/8/layout/hierarchy5"/>
    <dgm:cxn modelId="{0BACEDB9-A0B1-4961-A740-893694D71BDE}" type="presParOf" srcId="{66A7CA73-0347-44D5-B79F-5E1B0548A0E8}" destId="{E7F31B7B-ABA0-419C-8537-E8333894FEF0}" srcOrd="0" destOrd="0" presId="urn:microsoft.com/office/officeart/2005/8/layout/hierarchy5"/>
    <dgm:cxn modelId="{DF3BA75C-6425-47C6-A752-FA2984417B9B}" type="presParOf" srcId="{66A7CA73-0347-44D5-B79F-5E1B0548A0E8}" destId="{6AAEF77C-BBE1-4221-9F0C-DBD7BFD27E56}" srcOrd="1" destOrd="0" presId="urn:microsoft.com/office/officeart/2005/8/layout/hierarchy5"/>
    <dgm:cxn modelId="{65250F0F-0630-4BA2-AB39-1B81C678129C}" type="presParOf" srcId="{3F272C24-A6A0-4119-99AD-9B5CED8B3E46}" destId="{F7D3AAAD-077A-477F-889E-74DD40916D9F}" srcOrd="1" destOrd="0" presId="urn:microsoft.com/office/officeart/2005/8/layout/hierarchy5"/>
    <dgm:cxn modelId="{D70944A9-FBFD-4D91-A81D-B873B9D09326}" type="presParOf" srcId="{F7D3AAAD-077A-477F-889E-74DD40916D9F}" destId="{C41C2C0E-90C2-4DC6-8CE9-4D722E4E2252}" srcOrd="0" destOrd="0" presId="urn:microsoft.com/office/officeart/2005/8/layout/hierarchy5"/>
    <dgm:cxn modelId="{89B26FB9-55DC-4548-B10D-63412D4427CE}" type="presParOf" srcId="{3F272C24-A6A0-4119-99AD-9B5CED8B3E46}" destId="{DC4F819E-DAEB-4C56-9D95-FED2101580F5}" srcOrd="2" destOrd="0" presId="urn:microsoft.com/office/officeart/2005/8/layout/hierarchy5"/>
    <dgm:cxn modelId="{8672C9DD-2867-4FB1-BF70-9C513239E63B}" type="presParOf" srcId="{DC4F819E-DAEB-4C56-9D95-FED2101580F5}" destId="{796DEB11-D19A-4F62-AB30-6A6098617EC1}" srcOrd="0" destOrd="0" presId="urn:microsoft.com/office/officeart/2005/8/layout/hierarchy5"/>
    <dgm:cxn modelId="{334263AD-BEB6-4887-98DA-D803779C27AB}" type="presParOf" srcId="{DC4F819E-DAEB-4C56-9D95-FED2101580F5}" destId="{2723A63C-2F78-44CB-BFBD-22680E04CB51}" srcOrd="1" destOrd="0" presId="urn:microsoft.com/office/officeart/2005/8/layout/hierarchy5"/>
    <dgm:cxn modelId="{71F14F1C-B23C-4FF3-A5A0-7D98A098895D}" type="presParOf" srcId="{3F272C24-A6A0-4119-99AD-9B5CED8B3E46}" destId="{80B8D636-C9EB-49BE-BBB9-367D4020094C}" srcOrd="3" destOrd="0" presId="urn:microsoft.com/office/officeart/2005/8/layout/hierarchy5"/>
    <dgm:cxn modelId="{E6F94DCD-BFEC-4FCD-9183-58BBD0274837}" type="presParOf" srcId="{80B8D636-C9EB-49BE-BBB9-367D4020094C}" destId="{769FC687-4E2D-44AC-ACE5-14EE50B8D8BB}" srcOrd="0" destOrd="0" presId="urn:microsoft.com/office/officeart/2005/8/layout/hierarchy5"/>
    <dgm:cxn modelId="{C0208EB9-BDE2-43BD-9BE6-E569FE159215}" type="presParOf" srcId="{3F272C24-A6A0-4119-99AD-9B5CED8B3E46}" destId="{A6E9C629-CA9C-4F70-A684-C135F0FBB759}" srcOrd="4" destOrd="0" presId="urn:microsoft.com/office/officeart/2005/8/layout/hierarchy5"/>
    <dgm:cxn modelId="{A9254720-AC31-4B96-816F-47D675E07527}" type="presParOf" srcId="{A6E9C629-CA9C-4F70-A684-C135F0FBB759}" destId="{02FE6490-6268-4B95-B820-29A44F9B0F99}" srcOrd="0" destOrd="0" presId="urn:microsoft.com/office/officeart/2005/8/layout/hierarchy5"/>
    <dgm:cxn modelId="{E4043C3A-04F3-486A-B8BD-F256C8885E9D}" type="presParOf" srcId="{A6E9C629-CA9C-4F70-A684-C135F0FBB759}" destId="{BD9C21DE-BF5D-4AF9-AA26-09CB95A7C791}" srcOrd="1" destOrd="0" presId="urn:microsoft.com/office/officeart/2005/8/layout/hierarchy5"/>
    <dgm:cxn modelId="{2D15C713-F958-4F92-99C3-810B8F48333C}" type="presParOf" srcId="{3F272C24-A6A0-4119-99AD-9B5CED8B3E46}" destId="{BEE2BC72-192D-4BD0-A21F-7ED153688FC0}" srcOrd="5" destOrd="0" presId="urn:microsoft.com/office/officeart/2005/8/layout/hierarchy5"/>
    <dgm:cxn modelId="{77951A72-DDEE-4868-B38D-93F87014F58D}" type="presParOf" srcId="{BEE2BC72-192D-4BD0-A21F-7ED153688FC0}" destId="{79AE024D-5B10-40AF-8C3F-8ADFE73D2EF2}" srcOrd="0" destOrd="0" presId="urn:microsoft.com/office/officeart/2005/8/layout/hierarchy5"/>
    <dgm:cxn modelId="{374394D4-22A1-47F3-BD14-D62A8A51C6A6}" type="presParOf" srcId="{3F272C24-A6A0-4119-99AD-9B5CED8B3E46}" destId="{A500F4BD-B678-4861-8861-50F79938C640}" srcOrd="6" destOrd="0" presId="urn:microsoft.com/office/officeart/2005/8/layout/hierarchy5"/>
    <dgm:cxn modelId="{E63EBF8D-7FE7-4731-B4BD-B73FB4762B40}" type="presParOf" srcId="{A500F4BD-B678-4861-8861-50F79938C640}" destId="{E5718D25-40B7-4E7F-8E61-AC00EF05A927}" srcOrd="0" destOrd="0" presId="urn:microsoft.com/office/officeart/2005/8/layout/hierarchy5"/>
    <dgm:cxn modelId="{1148900B-8902-464F-BFA5-0A0F161BDC94}" type="presParOf" srcId="{A500F4BD-B678-4861-8861-50F79938C640}" destId="{0F2FE7C7-C31A-4ED7-934F-3825FB01D1A3}"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A7551-F9EC-41EA-AF67-5ABCE2E88ECC}">
      <dsp:nvSpPr>
        <dsp:cNvPr id="0" name=""/>
        <dsp:cNvSpPr/>
      </dsp:nvSpPr>
      <dsp:spPr>
        <a:xfrm>
          <a:off x="0" y="1274921"/>
          <a:ext cx="10515600" cy="169989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01C38A-5C0C-4E1E-B0FC-3AE77E55A652}">
      <dsp:nvSpPr>
        <dsp:cNvPr id="0" name=""/>
        <dsp:cNvSpPr/>
      </dsp:nvSpPr>
      <dsp:spPr>
        <a:xfrm>
          <a:off x="214" y="0"/>
          <a:ext cx="2577504" cy="1699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n-US" sz="2800" b="1" kern="1200" dirty="0"/>
            <a:t>Will</a:t>
          </a:r>
        </a:p>
        <a:p>
          <a:pPr marL="0" lvl="0" indent="0" algn="ctr" defTabSz="1244600">
            <a:lnSpc>
              <a:spcPct val="90000"/>
            </a:lnSpc>
            <a:spcBef>
              <a:spcPct val="0"/>
            </a:spcBef>
            <a:spcAft>
              <a:spcPct val="35000"/>
            </a:spcAft>
            <a:buNone/>
          </a:pPr>
          <a:r>
            <a:rPr lang="en-US" sz="2800" i="1" kern="1200" dirty="0"/>
            <a:t>March 14</a:t>
          </a:r>
        </a:p>
      </dsp:txBody>
      <dsp:txXfrm>
        <a:off x="214" y="0"/>
        <a:ext cx="2577504" cy="1699895"/>
      </dsp:txXfrm>
    </dsp:sp>
    <dsp:sp modelId="{4539E106-786F-4D4E-AE14-85CC0E16B833}">
      <dsp:nvSpPr>
        <dsp:cNvPr id="0" name=""/>
        <dsp:cNvSpPr/>
      </dsp:nvSpPr>
      <dsp:spPr>
        <a:xfrm>
          <a:off x="1076479" y="1912382"/>
          <a:ext cx="424973" cy="4249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6E10B3-03C4-4A26-8967-ECEF1BA80399}">
      <dsp:nvSpPr>
        <dsp:cNvPr id="0" name=""/>
        <dsp:cNvSpPr/>
      </dsp:nvSpPr>
      <dsp:spPr>
        <a:xfrm>
          <a:off x="2652234" y="2549842"/>
          <a:ext cx="2060963" cy="1699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b="1" kern="1200" dirty="0"/>
            <a:t>Prenup</a:t>
          </a:r>
        </a:p>
        <a:p>
          <a:pPr marL="0" lvl="0" indent="0" algn="ctr" defTabSz="1244600">
            <a:lnSpc>
              <a:spcPct val="90000"/>
            </a:lnSpc>
            <a:spcBef>
              <a:spcPct val="0"/>
            </a:spcBef>
            <a:spcAft>
              <a:spcPct val="35000"/>
            </a:spcAft>
            <a:buNone/>
          </a:pPr>
          <a:r>
            <a:rPr lang="en-US" sz="2900" i="1" kern="1200" dirty="0"/>
            <a:t>March 23</a:t>
          </a:r>
        </a:p>
      </dsp:txBody>
      <dsp:txXfrm>
        <a:off x="2652234" y="2549842"/>
        <a:ext cx="2060963" cy="1699895"/>
      </dsp:txXfrm>
    </dsp:sp>
    <dsp:sp modelId="{ED1F1C63-171F-470D-A3C5-4E53E3FFB074}">
      <dsp:nvSpPr>
        <dsp:cNvPr id="0" name=""/>
        <dsp:cNvSpPr/>
      </dsp:nvSpPr>
      <dsp:spPr>
        <a:xfrm>
          <a:off x="3470228" y="1912382"/>
          <a:ext cx="424973" cy="4249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11D029-0719-4082-85A5-9D3C856B4F65}">
      <dsp:nvSpPr>
        <dsp:cNvPr id="0" name=""/>
        <dsp:cNvSpPr/>
      </dsp:nvSpPr>
      <dsp:spPr>
        <a:xfrm>
          <a:off x="4787712" y="0"/>
          <a:ext cx="2514345" cy="1699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n-US" sz="2800" b="1" kern="1200" dirty="0"/>
            <a:t>Bankruptcy</a:t>
          </a:r>
        </a:p>
        <a:p>
          <a:pPr marL="0" lvl="0" indent="0" algn="ctr" defTabSz="1244600">
            <a:lnSpc>
              <a:spcPct val="90000"/>
            </a:lnSpc>
            <a:spcBef>
              <a:spcPct val="0"/>
            </a:spcBef>
            <a:spcAft>
              <a:spcPct val="35000"/>
            </a:spcAft>
            <a:buNone/>
          </a:pPr>
          <a:r>
            <a:rPr lang="en-US" sz="2700" i="1" kern="1200" dirty="0"/>
            <a:t>April 13</a:t>
          </a:r>
        </a:p>
      </dsp:txBody>
      <dsp:txXfrm>
        <a:off x="4787712" y="0"/>
        <a:ext cx="2514345" cy="1699895"/>
      </dsp:txXfrm>
    </dsp:sp>
    <dsp:sp modelId="{E04A9C1A-3FD5-4A2B-8086-2931953A5E12}">
      <dsp:nvSpPr>
        <dsp:cNvPr id="0" name=""/>
        <dsp:cNvSpPr/>
      </dsp:nvSpPr>
      <dsp:spPr>
        <a:xfrm>
          <a:off x="5832398" y="1912382"/>
          <a:ext cx="424973" cy="4249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B52CD7-3D62-4715-B05F-AE7DBF5701C1}">
      <dsp:nvSpPr>
        <dsp:cNvPr id="0" name=""/>
        <dsp:cNvSpPr/>
      </dsp:nvSpPr>
      <dsp:spPr>
        <a:xfrm>
          <a:off x="7376573" y="2549842"/>
          <a:ext cx="2087252" cy="1699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b="1" kern="1200" dirty="0"/>
            <a:t>Divorce</a:t>
          </a:r>
        </a:p>
        <a:p>
          <a:pPr marL="0" lvl="0" indent="0" algn="ctr" defTabSz="1244600">
            <a:lnSpc>
              <a:spcPct val="90000"/>
            </a:lnSpc>
            <a:spcBef>
              <a:spcPct val="0"/>
            </a:spcBef>
            <a:spcAft>
              <a:spcPct val="35000"/>
            </a:spcAft>
            <a:buNone/>
          </a:pPr>
          <a:r>
            <a:rPr lang="en-US" sz="2900" i="1" kern="1200" dirty="0"/>
            <a:t>April 13 </a:t>
          </a:r>
        </a:p>
      </dsp:txBody>
      <dsp:txXfrm>
        <a:off x="7376573" y="2549842"/>
        <a:ext cx="2087252" cy="1699895"/>
      </dsp:txXfrm>
    </dsp:sp>
    <dsp:sp modelId="{5D53AF78-D9C0-4A45-9E1F-BA44CEB092C6}">
      <dsp:nvSpPr>
        <dsp:cNvPr id="0" name=""/>
        <dsp:cNvSpPr/>
      </dsp:nvSpPr>
      <dsp:spPr>
        <a:xfrm>
          <a:off x="8207712" y="1912382"/>
          <a:ext cx="424973" cy="4249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CDB9B-F22D-478B-956F-6FBFD6F24C08}">
      <dsp:nvSpPr>
        <dsp:cNvPr id="0" name=""/>
        <dsp:cNvSpPr/>
      </dsp:nvSpPr>
      <dsp:spPr>
        <a:xfrm>
          <a:off x="731129" y="1971"/>
          <a:ext cx="4589544" cy="11473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Mobile</a:t>
          </a:r>
        </a:p>
      </dsp:txBody>
      <dsp:txXfrm>
        <a:off x="764735" y="35577"/>
        <a:ext cx="4522332" cy="1080174"/>
      </dsp:txXfrm>
    </dsp:sp>
    <dsp:sp modelId="{F790A9AC-AAE9-448D-A528-9A174C66F1D4}">
      <dsp:nvSpPr>
        <dsp:cNvPr id="0" name=""/>
        <dsp:cNvSpPr/>
      </dsp:nvSpPr>
      <dsp:spPr>
        <a:xfrm rot="5400000">
          <a:off x="2925505" y="1249753"/>
          <a:ext cx="200792" cy="200792"/>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9B4A18-787C-4E40-B47A-7283C58F8316}">
      <dsp:nvSpPr>
        <dsp:cNvPr id="0" name=""/>
        <dsp:cNvSpPr/>
      </dsp:nvSpPr>
      <dsp:spPr>
        <a:xfrm>
          <a:off x="731129" y="1550942"/>
          <a:ext cx="4589544" cy="114738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April: </a:t>
          </a:r>
          <a:r>
            <a:rPr lang="en-US" sz="2500" kern="1200" dirty="0"/>
            <a:t>Release Batch 2 Forms</a:t>
          </a:r>
        </a:p>
      </dsp:txBody>
      <dsp:txXfrm>
        <a:off x="764735" y="1584548"/>
        <a:ext cx="4522332" cy="1080174"/>
      </dsp:txXfrm>
    </dsp:sp>
    <dsp:sp modelId="{66E7D3DB-2548-4D39-A403-1AF64AC4BA16}">
      <dsp:nvSpPr>
        <dsp:cNvPr id="0" name=""/>
        <dsp:cNvSpPr/>
      </dsp:nvSpPr>
      <dsp:spPr>
        <a:xfrm rot="5400000">
          <a:off x="2925505" y="2798724"/>
          <a:ext cx="200792" cy="200792"/>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8ED01A-D283-45B4-8ABB-C135E847143C}">
      <dsp:nvSpPr>
        <dsp:cNvPr id="0" name=""/>
        <dsp:cNvSpPr/>
      </dsp:nvSpPr>
      <dsp:spPr>
        <a:xfrm>
          <a:off x="731129" y="3099913"/>
          <a:ext cx="4589544" cy="114738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May: </a:t>
          </a:r>
          <a:r>
            <a:rPr lang="en-US" sz="2500" kern="1200" dirty="0"/>
            <a:t>Release Batch 3 Forms</a:t>
          </a:r>
        </a:p>
      </dsp:txBody>
      <dsp:txXfrm>
        <a:off x="764735" y="3133519"/>
        <a:ext cx="4522332" cy="1080174"/>
      </dsp:txXfrm>
    </dsp:sp>
    <dsp:sp modelId="{93ED0FFC-E414-4626-8E5C-F05B4EC5C662}">
      <dsp:nvSpPr>
        <dsp:cNvPr id="0" name=""/>
        <dsp:cNvSpPr/>
      </dsp:nvSpPr>
      <dsp:spPr>
        <a:xfrm>
          <a:off x="5963210" y="1971"/>
          <a:ext cx="4589544" cy="11473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Web</a:t>
          </a:r>
        </a:p>
      </dsp:txBody>
      <dsp:txXfrm>
        <a:off x="5996816" y="35577"/>
        <a:ext cx="4522332" cy="1080174"/>
      </dsp:txXfrm>
    </dsp:sp>
    <dsp:sp modelId="{AC40EF65-D54B-492D-B669-A074C3562384}">
      <dsp:nvSpPr>
        <dsp:cNvPr id="0" name=""/>
        <dsp:cNvSpPr/>
      </dsp:nvSpPr>
      <dsp:spPr>
        <a:xfrm rot="5400000">
          <a:off x="8157586" y="1249753"/>
          <a:ext cx="200792" cy="200792"/>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999162-FB46-4048-8830-3F6AE5225DFA}">
      <dsp:nvSpPr>
        <dsp:cNvPr id="0" name=""/>
        <dsp:cNvSpPr/>
      </dsp:nvSpPr>
      <dsp:spPr>
        <a:xfrm>
          <a:off x="5963210" y="1550942"/>
          <a:ext cx="4589544" cy="114738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Q2: </a:t>
          </a:r>
          <a:r>
            <a:rPr lang="en-US" sz="2500" kern="1200" dirty="0"/>
            <a:t>Forms by LegalShield marketing pages added to www.LegalShield.com </a:t>
          </a:r>
        </a:p>
      </dsp:txBody>
      <dsp:txXfrm>
        <a:off x="5996816" y="1584548"/>
        <a:ext cx="4522332" cy="10801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9BCC7-1225-4224-B316-3751878B0408}">
      <dsp:nvSpPr>
        <dsp:cNvPr id="0" name=""/>
        <dsp:cNvSpPr/>
      </dsp:nvSpPr>
      <dsp:spPr>
        <a:xfrm>
          <a:off x="6631" y="661938"/>
          <a:ext cx="3900873" cy="156034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64008" rIns="64008" bIns="64008" numCol="1" spcCol="1270" anchor="ctr" anchorCtr="0">
          <a:noAutofit/>
        </a:bodyPr>
        <a:lstStyle/>
        <a:p>
          <a:pPr marL="0" lvl="0" indent="0" algn="ctr" defTabSz="2133600">
            <a:lnSpc>
              <a:spcPct val="90000"/>
            </a:lnSpc>
            <a:spcBef>
              <a:spcPct val="0"/>
            </a:spcBef>
            <a:spcAft>
              <a:spcPct val="35000"/>
            </a:spcAft>
            <a:buNone/>
          </a:pPr>
          <a:r>
            <a:rPr lang="en-US" sz="4800" kern="1200" dirty="0"/>
            <a:t>Pricing Page</a:t>
          </a:r>
        </a:p>
      </dsp:txBody>
      <dsp:txXfrm>
        <a:off x="786806" y="661938"/>
        <a:ext cx="2340524" cy="1560349"/>
      </dsp:txXfrm>
    </dsp:sp>
    <dsp:sp modelId="{FA30A334-E55C-41C6-97D1-E6A6ADC1AD92}">
      <dsp:nvSpPr>
        <dsp:cNvPr id="0" name=""/>
        <dsp:cNvSpPr/>
      </dsp:nvSpPr>
      <dsp:spPr>
        <a:xfrm>
          <a:off x="6631" y="2417332"/>
          <a:ext cx="3120699"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ctr" defTabSz="1244600">
            <a:lnSpc>
              <a:spcPct val="90000"/>
            </a:lnSpc>
            <a:spcBef>
              <a:spcPct val="0"/>
            </a:spcBef>
            <a:spcAft>
              <a:spcPct val="15000"/>
            </a:spcAft>
            <a:buChar char="•"/>
          </a:pPr>
          <a:r>
            <a:rPr lang="en-US" sz="2800" b="0" kern="1200" dirty="0"/>
            <a:t>Add generalist and specialist descriptions</a:t>
          </a:r>
          <a:endParaRPr lang="en-US" sz="2500" b="0" kern="1200" dirty="0"/>
        </a:p>
      </dsp:txBody>
      <dsp:txXfrm>
        <a:off x="6631" y="2417332"/>
        <a:ext cx="3120699" cy="1170000"/>
      </dsp:txXfrm>
    </dsp:sp>
    <dsp:sp modelId="{315DC513-C417-4994-AC5B-2A280F0FA6FD}">
      <dsp:nvSpPr>
        <dsp:cNvPr id="0" name=""/>
        <dsp:cNvSpPr/>
      </dsp:nvSpPr>
      <dsp:spPr>
        <a:xfrm>
          <a:off x="3691505" y="661938"/>
          <a:ext cx="3900873" cy="156034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64008" rIns="64008" bIns="64008" numCol="1" spcCol="1270" anchor="ctr" anchorCtr="0">
          <a:noAutofit/>
        </a:bodyPr>
        <a:lstStyle/>
        <a:p>
          <a:pPr marL="0" lvl="0" indent="0" algn="ctr" defTabSz="2133600">
            <a:lnSpc>
              <a:spcPct val="90000"/>
            </a:lnSpc>
            <a:spcBef>
              <a:spcPct val="0"/>
            </a:spcBef>
            <a:spcAft>
              <a:spcPct val="35000"/>
            </a:spcAft>
            <a:buNone/>
          </a:pPr>
          <a:r>
            <a:rPr lang="en-US" sz="4800" kern="1200" dirty="0"/>
            <a:t>Firm Pages</a:t>
          </a:r>
        </a:p>
      </dsp:txBody>
      <dsp:txXfrm>
        <a:off x="4471680" y="661938"/>
        <a:ext cx="2340524" cy="1560349"/>
      </dsp:txXfrm>
    </dsp:sp>
    <dsp:sp modelId="{59A66310-ACCE-4B38-9616-DD42832D13F5}">
      <dsp:nvSpPr>
        <dsp:cNvPr id="0" name=""/>
        <dsp:cNvSpPr/>
      </dsp:nvSpPr>
      <dsp:spPr>
        <a:xfrm>
          <a:off x="3691505" y="2417332"/>
          <a:ext cx="3120699"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ctr" defTabSz="1244600">
            <a:lnSpc>
              <a:spcPct val="90000"/>
            </a:lnSpc>
            <a:spcBef>
              <a:spcPct val="0"/>
            </a:spcBef>
            <a:spcAft>
              <a:spcPct val="15000"/>
            </a:spcAft>
            <a:buChar char="•"/>
          </a:pPr>
          <a:r>
            <a:rPr lang="en-US" sz="2800" b="0" kern="1200" dirty="0"/>
            <a:t>Add hourly rates</a:t>
          </a:r>
          <a:endParaRPr lang="en-US" sz="2500" b="0" kern="1200" dirty="0"/>
        </a:p>
      </dsp:txBody>
      <dsp:txXfrm>
        <a:off x="3691505" y="2417332"/>
        <a:ext cx="3120699" cy="1170000"/>
      </dsp:txXfrm>
    </dsp:sp>
    <dsp:sp modelId="{BAE23A78-6053-4FEA-AA4A-62BB9052D27B}">
      <dsp:nvSpPr>
        <dsp:cNvPr id="0" name=""/>
        <dsp:cNvSpPr/>
      </dsp:nvSpPr>
      <dsp:spPr>
        <a:xfrm>
          <a:off x="7376378" y="661938"/>
          <a:ext cx="3900873" cy="156034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64008" rIns="64008" bIns="64008" numCol="1" spcCol="1270" anchor="ctr" anchorCtr="0">
          <a:noAutofit/>
        </a:bodyPr>
        <a:lstStyle/>
        <a:p>
          <a:pPr marL="0" lvl="0" indent="0" algn="ctr" defTabSz="2133600">
            <a:lnSpc>
              <a:spcPct val="90000"/>
            </a:lnSpc>
            <a:spcBef>
              <a:spcPct val="0"/>
            </a:spcBef>
            <a:spcAft>
              <a:spcPct val="35000"/>
            </a:spcAft>
            <a:buNone/>
          </a:pPr>
          <a:r>
            <a:rPr lang="en-US" sz="4800" kern="1200" dirty="0"/>
            <a:t>Lawyer Pages</a:t>
          </a:r>
        </a:p>
      </dsp:txBody>
      <dsp:txXfrm>
        <a:off x="8156553" y="661938"/>
        <a:ext cx="2340524" cy="1560349"/>
      </dsp:txXfrm>
    </dsp:sp>
    <dsp:sp modelId="{C7CB4E83-B0E9-42CF-B3E1-7303BBC47DE8}">
      <dsp:nvSpPr>
        <dsp:cNvPr id="0" name=""/>
        <dsp:cNvSpPr/>
      </dsp:nvSpPr>
      <dsp:spPr>
        <a:xfrm>
          <a:off x="7376378" y="2417332"/>
          <a:ext cx="3120699"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ctr" defTabSz="1111250">
            <a:lnSpc>
              <a:spcPct val="90000"/>
            </a:lnSpc>
            <a:spcBef>
              <a:spcPct val="0"/>
            </a:spcBef>
            <a:spcAft>
              <a:spcPct val="15000"/>
            </a:spcAft>
            <a:buChar char="•"/>
          </a:pPr>
          <a:r>
            <a:rPr lang="en-US" sz="2500" b="0" kern="1200" dirty="0"/>
            <a:t>Add hourly rates</a:t>
          </a:r>
        </a:p>
      </dsp:txBody>
      <dsp:txXfrm>
        <a:off x="7376378" y="2417332"/>
        <a:ext cx="3120699" cy="117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18D25-40B7-4E7F-8E61-AC00EF05A927}">
      <dsp:nvSpPr>
        <dsp:cNvPr id="0" name=""/>
        <dsp:cNvSpPr/>
      </dsp:nvSpPr>
      <dsp:spPr>
        <a:xfrm>
          <a:off x="8810608" y="608405"/>
          <a:ext cx="2513894" cy="23569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b="1" kern="1200" dirty="0"/>
            <a:t>Provider Services</a:t>
          </a:r>
        </a:p>
      </dsp:txBody>
      <dsp:txXfrm>
        <a:off x="8810608" y="608405"/>
        <a:ext cx="2513894" cy="290166"/>
      </dsp:txXfrm>
    </dsp:sp>
    <dsp:sp modelId="{02FE6490-6268-4B95-B820-29A44F9B0F99}">
      <dsp:nvSpPr>
        <dsp:cNvPr id="0" name=""/>
        <dsp:cNvSpPr/>
      </dsp:nvSpPr>
      <dsp:spPr>
        <a:xfrm>
          <a:off x="5916118" y="608405"/>
          <a:ext cx="2513894" cy="23569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b="1" kern="1200" dirty="0"/>
            <a:t>PLF</a:t>
          </a:r>
        </a:p>
      </dsp:txBody>
      <dsp:txXfrm>
        <a:off x="5916118" y="608405"/>
        <a:ext cx="2513894" cy="290166"/>
      </dsp:txXfrm>
    </dsp:sp>
    <dsp:sp modelId="{796DEB11-D19A-4F62-AB30-6A6098617EC1}">
      <dsp:nvSpPr>
        <dsp:cNvPr id="0" name=""/>
        <dsp:cNvSpPr/>
      </dsp:nvSpPr>
      <dsp:spPr>
        <a:xfrm>
          <a:off x="3060016" y="608405"/>
          <a:ext cx="2513894" cy="23569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b="1" kern="1200" dirty="0"/>
            <a:t>PrimeLegal</a:t>
          </a:r>
        </a:p>
      </dsp:txBody>
      <dsp:txXfrm>
        <a:off x="3060016" y="608405"/>
        <a:ext cx="2513894" cy="290166"/>
      </dsp:txXfrm>
    </dsp:sp>
    <dsp:sp modelId="{E7F31B7B-ABA0-419C-8537-E8333894FEF0}">
      <dsp:nvSpPr>
        <dsp:cNvPr id="0" name=""/>
        <dsp:cNvSpPr/>
      </dsp:nvSpPr>
      <dsp:spPr>
        <a:xfrm>
          <a:off x="127139" y="608405"/>
          <a:ext cx="2513894" cy="23569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b="1" kern="1200" dirty="0"/>
            <a:t>Lawyer	</a:t>
          </a:r>
        </a:p>
      </dsp:txBody>
      <dsp:txXfrm>
        <a:off x="127139" y="608405"/>
        <a:ext cx="2513894" cy="290166"/>
      </dsp:txXfrm>
    </dsp:sp>
    <dsp:sp modelId="{122D0A17-1E36-4E1C-B706-44C7B952941A}">
      <dsp:nvSpPr>
        <dsp:cNvPr id="0" name=""/>
        <dsp:cNvSpPr/>
      </dsp:nvSpPr>
      <dsp:spPr>
        <a:xfrm>
          <a:off x="221469" y="2446425"/>
          <a:ext cx="2094911" cy="10474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Submits Application</a:t>
          </a:r>
        </a:p>
      </dsp:txBody>
      <dsp:txXfrm>
        <a:off x="252148" y="2477104"/>
        <a:ext cx="2033553" cy="986097"/>
      </dsp:txXfrm>
    </dsp:sp>
    <dsp:sp modelId="{94C70D75-10DF-4161-8E6E-22F8FD9AF3C1}">
      <dsp:nvSpPr>
        <dsp:cNvPr id="0" name=""/>
        <dsp:cNvSpPr/>
      </dsp:nvSpPr>
      <dsp:spPr>
        <a:xfrm rot="18289469">
          <a:off x="2001677" y="2351452"/>
          <a:ext cx="1467373" cy="32827"/>
        </a:xfrm>
        <a:custGeom>
          <a:avLst/>
          <a:gdLst/>
          <a:ahLst/>
          <a:cxnLst/>
          <a:rect l="0" t="0" r="0" b="0"/>
          <a:pathLst>
            <a:path>
              <a:moveTo>
                <a:pt x="0" y="16413"/>
              </a:moveTo>
              <a:lnTo>
                <a:pt x="1467373" y="164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698679" y="2331181"/>
        <a:ext cx="73368" cy="73368"/>
      </dsp:txXfrm>
    </dsp:sp>
    <dsp:sp modelId="{21DD7431-E481-4468-B7B3-07A2035E9EF1}">
      <dsp:nvSpPr>
        <dsp:cNvPr id="0" name=""/>
        <dsp:cNvSpPr/>
      </dsp:nvSpPr>
      <dsp:spPr>
        <a:xfrm>
          <a:off x="3154346" y="1241850"/>
          <a:ext cx="2094911" cy="10474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Reviews:</a:t>
          </a:r>
        </a:p>
        <a:p>
          <a:pPr marL="0" lvl="0" indent="0" algn="ctr" defTabSz="844550">
            <a:lnSpc>
              <a:spcPct val="90000"/>
            </a:lnSpc>
            <a:spcBef>
              <a:spcPct val="0"/>
            </a:spcBef>
            <a:spcAft>
              <a:spcPct val="35000"/>
            </a:spcAft>
            <a:buNone/>
          </a:pPr>
          <a:r>
            <a:rPr lang="en-US" sz="1900" kern="1200" dirty="0"/>
            <a:t>- Licensed in State</a:t>
          </a:r>
        </a:p>
        <a:p>
          <a:pPr marL="0" lvl="0" indent="0" algn="ctr" defTabSz="844550">
            <a:lnSpc>
              <a:spcPct val="90000"/>
            </a:lnSpc>
            <a:spcBef>
              <a:spcPct val="0"/>
            </a:spcBef>
            <a:spcAft>
              <a:spcPct val="35000"/>
            </a:spcAft>
            <a:buNone/>
          </a:pPr>
          <a:r>
            <a:rPr lang="en-US" sz="1900" kern="1200" dirty="0"/>
            <a:t>- Bar Complaints</a:t>
          </a:r>
        </a:p>
      </dsp:txBody>
      <dsp:txXfrm>
        <a:off x="3185025" y="1272529"/>
        <a:ext cx="2033553" cy="986097"/>
      </dsp:txXfrm>
    </dsp:sp>
    <dsp:sp modelId="{B698AE9E-0193-411F-B768-F8D40DF4B9B7}">
      <dsp:nvSpPr>
        <dsp:cNvPr id="0" name=""/>
        <dsp:cNvSpPr/>
      </dsp:nvSpPr>
      <dsp:spPr>
        <a:xfrm>
          <a:off x="2316381" y="2953739"/>
          <a:ext cx="837964" cy="32827"/>
        </a:xfrm>
        <a:custGeom>
          <a:avLst/>
          <a:gdLst/>
          <a:ahLst/>
          <a:cxnLst/>
          <a:rect l="0" t="0" r="0" b="0"/>
          <a:pathLst>
            <a:path>
              <a:moveTo>
                <a:pt x="0" y="16413"/>
              </a:moveTo>
              <a:lnTo>
                <a:pt x="837964" y="164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14414" y="2949203"/>
        <a:ext cx="41898" cy="41898"/>
      </dsp:txXfrm>
    </dsp:sp>
    <dsp:sp modelId="{F4B2AF76-8DF6-4BD0-B579-3C0A50A99E98}">
      <dsp:nvSpPr>
        <dsp:cNvPr id="0" name=""/>
        <dsp:cNvSpPr/>
      </dsp:nvSpPr>
      <dsp:spPr>
        <a:xfrm>
          <a:off x="3154346" y="2446425"/>
          <a:ext cx="2094911" cy="10474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Sends: Notification email to PLF</a:t>
          </a:r>
        </a:p>
      </dsp:txBody>
      <dsp:txXfrm>
        <a:off x="3185025" y="2477104"/>
        <a:ext cx="2033553" cy="986097"/>
      </dsp:txXfrm>
    </dsp:sp>
    <dsp:sp modelId="{F95ABE43-F5B0-41AE-A700-719707DEBFB3}">
      <dsp:nvSpPr>
        <dsp:cNvPr id="0" name=""/>
        <dsp:cNvSpPr/>
      </dsp:nvSpPr>
      <dsp:spPr>
        <a:xfrm>
          <a:off x="5249258" y="2953739"/>
          <a:ext cx="837964" cy="32827"/>
        </a:xfrm>
        <a:custGeom>
          <a:avLst/>
          <a:gdLst/>
          <a:ahLst/>
          <a:cxnLst/>
          <a:rect l="0" t="0" r="0" b="0"/>
          <a:pathLst>
            <a:path>
              <a:moveTo>
                <a:pt x="0" y="16413"/>
              </a:moveTo>
              <a:lnTo>
                <a:pt x="837964" y="164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647291" y="2949203"/>
        <a:ext cx="41898" cy="41898"/>
      </dsp:txXfrm>
    </dsp:sp>
    <dsp:sp modelId="{F2EBA3A6-1F7B-4470-B81A-2988939CBA20}">
      <dsp:nvSpPr>
        <dsp:cNvPr id="0" name=""/>
        <dsp:cNvSpPr/>
      </dsp:nvSpPr>
      <dsp:spPr>
        <a:xfrm>
          <a:off x="6087222" y="2446425"/>
          <a:ext cx="2094911" cy="10474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Review &amp; insight on lawyer history       (if any)</a:t>
          </a:r>
        </a:p>
      </dsp:txBody>
      <dsp:txXfrm>
        <a:off x="6117901" y="2477104"/>
        <a:ext cx="2033553" cy="986097"/>
      </dsp:txXfrm>
    </dsp:sp>
    <dsp:sp modelId="{B36EBCBA-9375-4ECF-96C6-FB3751EF8C09}">
      <dsp:nvSpPr>
        <dsp:cNvPr id="0" name=""/>
        <dsp:cNvSpPr/>
      </dsp:nvSpPr>
      <dsp:spPr>
        <a:xfrm>
          <a:off x="8182134" y="2953739"/>
          <a:ext cx="837964" cy="32827"/>
        </a:xfrm>
        <a:custGeom>
          <a:avLst/>
          <a:gdLst/>
          <a:ahLst/>
          <a:cxnLst/>
          <a:rect l="0" t="0" r="0" b="0"/>
          <a:pathLst>
            <a:path>
              <a:moveTo>
                <a:pt x="0" y="16413"/>
              </a:moveTo>
              <a:lnTo>
                <a:pt x="837964" y="164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580168" y="2949203"/>
        <a:ext cx="41898" cy="41898"/>
      </dsp:txXfrm>
    </dsp:sp>
    <dsp:sp modelId="{8572CAE0-0B26-4B8F-9AF8-50F799014C52}">
      <dsp:nvSpPr>
        <dsp:cNvPr id="0" name=""/>
        <dsp:cNvSpPr/>
      </dsp:nvSpPr>
      <dsp:spPr>
        <a:xfrm>
          <a:off x="9020099" y="2446425"/>
          <a:ext cx="2094911" cy="10474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Service concerns: Review &amp; contact lawyer</a:t>
          </a:r>
        </a:p>
      </dsp:txBody>
      <dsp:txXfrm>
        <a:off x="9050778" y="2477104"/>
        <a:ext cx="2033553" cy="986097"/>
      </dsp:txXfrm>
    </dsp:sp>
    <dsp:sp modelId="{51445432-FA7B-448B-995D-3341DEA8358B}">
      <dsp:nvSpPr>
        <dsp:cNvPr id="0" name=""/>
        <dsp:cNvSpPr/>
      </dsp:nvSpPr>
      <dsp:spPr>
        <a:xfrm rot="3310531">
          <a:off x="2001677" y="3556026"/>
          <a:ext cx="1467373" cy="32827"/>
        </a:xfrm>
        <a:custGeom>
          <a:avLst/>
          <a:gdLst/>
          <a:ahLst/>
          <a:cxnLst/>
          <a:rect l="0" t="0" r="0" b="0"/>
          <a:pathLst>
            <a:path>
              <a:moveTo>
                <a:pt x="0" y="16413"/>
              </a:moveTo>
              <a:lnTo>
                <a:pt x="1467373" y="164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698679" y="3535755"/>
        <a:ext cx="73368" cy="73368"/>
      </dsp:txXfrm>
    </dsp:sp>
    <dsp:sp modelId="{3324A3D8-9D69-4562-A599-1EBC595ACFD5}">
      <dsp:nvSpPr>
        <dsp:cNvPr id="0" name=""/>
        <dsp:cNvSpPr/>
      </dsp:nvSpPr>
      <dsp:spPr>
        <a:xfrm>
          <a:off x="3154346" y="3650999"/>
          <a:ext cx="2094911" cy="10474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Sends: Follow up email to lawyer</a:t>
          </a:r>
        </a:p>
      </dsp:txBody>
      <dsp:txXfrm>
        <a:off x="3185025" y="3681678"/>
        <a:ext cx="2033553" cy="98609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0.63134</cdr:x>
      <cdr:y>0.18547</cdr:y>
    </cdr:from>
    <cdr:to>
      <cdr:x>0.78446</cdr:x>
      <cdr:y>0.51976</cdr:y>
    </cdr:to>
    <cdr:sp macro="" textlink="">
      <cdr:nvSpPr>
        <cdr:cNvPr id="2" name="TextBox 1">
          <a:extLst xmlns:a="http://schemas.openxmlformats.org/drawingml/2006/main">
            <a:ext uri="{FF2B5EF4-FFF2-40B4-BE49-F238E27FC236}">
              <a16:creationId xmlns:a16="http://schemas.microsoft.com/office/drawing/2014/main" id="{0555BBCA-ED39-4738-A43E-6591CDB56EC4}"/>
            </a:ext>
          </a:extLst>
        </cdr:cNvPr>
        <cdr:cNvSpPr txBox="1"/>
      </cdr:nvSpPr>
      <cdr:spPr>
        <a:xfrm xmlns:a="http://schemas.openxmlformats.org/drawingml/2006/main">
          <a:off x="5905041" y="843498"/>
          <a:ext cx="1432192" cy="152032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b="1" dirty="0">
              <a:solidFill>
                <a:schemeClr val="bg1"/>
              </a:solidFill>
            </a:rPr>
            <a:t>Video Training </a:t>
          </a:r>
        </a:p>
        <a:p xmlns:a="http://schemas.openxmlformats.org/drawingml/2006/main">
          <a:pPr algn="ctr"/>
          <a:r>
            <a:rPr lang="en-US" b="1" dirty="0">
              <a:solidFill>
                <a:schemeClr val="bg1"/>
              </a:solidFill>
            </a:rPr>
            <a:t>“Your Role, </a:t>
          </a:r>
        </a:p>
        <a:p xmlns:a="http://schemas.openxmlformats.org/drawingml/2006/main">
          <a:pPr algn="ctr"/>
          <a:r>
            <a:rPr lang="en-US" b="1" dirty="0">
              <a:solidFill>
                <a:schemeClr val="bg1"/>
              </a:solidFill>
            </a:rPr>
            <a:t>Your Responsibility”</a:t>
          </a:r>
        </a:p>
        <a:p xmlns:a="http://schemas.openxmlformats.org/drawingml/2006/main">
          <a:pPr algn="ctr"/>
          <a:endParaRPr lang="en-US" b="1" dirty="0">
            <a:solidFill>
              <a:schemeClr val="bg1"/>
            </a:solidFill>
          </a:endParaRPr>
        </a:p>
        <a:p xmlns:a="http://schemas.openxmlformats.org/drawingml/2006/main">
          <a:pPr algn="ctr"/>
          <a:r>
            <a:rPr lang="en-US" b="1" dirty="0">
              <a:solidFill>
                <a:schemeClr val="bg1"/>
              </a:solidFill>
            </a:rPr>
            <a:t>by</a:t>
          </a:r>
        </a:p>
        <a:p xmlns:a="http://schemas.openxmlformats.org/drawingml/2006/main">
          <a:pPr algn="ctr"/>
          <a:r>
            <a:rPr lang="en-US" b="1" dirty="0">
              <a:solidFill>
                <a:schemeClr val="bg1"/>
              </a:solidFill>
            </a:rPr>
            <a:t> Frank &amp; Theresa</a:t>
          </a:r>
        </a:p>
        <a:p xmlns:a="http://schemas.openxmlformats.org/drawingml/2006/main">
          <a:pPr algn="ctr"/>
          <a:r>
            <a:rPr lang="en-US" b="1" dirty="0">
              <a:solidFill>
                <a:schemeClr val="bg1"/>
              </a:solidFill>
            </a:rPr>
            <a:t> AuCoin</a:t>
          </a:r>
          <a:endParaRPr lang="en-US" sz="1100" b="1" dirty="0">
            <a:solidFill>
              <a:schemeClr val="bg1"/>
            </a:solidFill>
          </a:endParaRPr>
        </a:p>
      </cdr:txBody>
    </cdr:sp>
  </cdr:relSizeAnchor>
  <cdr:relSizeAnchor xmlns:cdr="http://schemas.openxmlformats.org/drawingml/2006/chartDrawing">
    <cdr:from>
      <cdr:x>0.24853</cdr:x>
      <cdr:y>0.78881</cdr:y>
    </cdr:from>
    <cdr:to>
      <cdr:x>0.34629</cdr:x>
      <cdr:y>0.88555</cdr:y>
    </cdr:to>
    <cdr:sp macro="" textlink="">
      <cdr:nvSpPr>
        <cdr:cNvPr id="3" name="TextBox 2">
          <a:extLst xmlns:a="http://schemas.openxmlformats.org/drawingml/2006/main">
            <a:ext uri="{FF2B5EF4-FFF2-40B4-BE49-F238E27FC236}">
              <a16:creationId xmlns:a16="http://schemas.microsoft.com/office/drawing/2014/main" id="{EAE262DF-613A-4B31-91EF-5BF0768C2ECD}"/>
            </a:ext>
          </a:extLst>
        </cdr:cNvPr>
        <cdr:cNvSpPr txBox="1"/>
      </cdr:nvSpPr>
      <cdr:spPr>
        <a:xfrm xmlns:a="http://schemas.openxmlformats.org/drawingml/2006/main">
          <a:off x="2324558" y="3587406"/>
          <a:ext cx="914400" cy="43996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solidFill>
                <a:schemeClr val="bg1"/>
              </a:solidFill>
            </a:rPr>
            <a:t>Any Training</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739714-836A-7A4A-8C0A-28416A09765E}" type="datetimeFigureOut">
              <a:rPr lang="en-US" smtClean="0"/>
              <a:t>3/14/2018</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C9588D-6C05-E349-BD9F-3848600AFC3F}" type="slidenum">
              <a:rPr lang="en-US" smtClean="0"/>
              <a:t>‹#›</a:t>
            </a:fld>
            <a:endParaRPr lang="en-US" dirty="0"/>
          </a:p>
        </p:txBody>
      </p:sp>
    </p:spTree>
    <p:extLst>
      <p:ext uri="{BB962C8B-B14F-4D97-AF65-F5344CB8AC3E}">
        <p14:creationId xmlns:p14="http://schemas.microsoft.com/office/powerpoint/2010/main" val="104340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A9C76-6627-614E-9B18-C51F183F512F}" type="datetimeFigureOut">
              <a:rPr lang="en-US" smtClean="0"/>
              <a:t>3/14/2018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BC3F17-3ADF-4241-BC2D-4FB92D1AEC73}" type="slidenum">
              <a:rPr lang="en-US" smtClean="0"/>
              <a:t>‹#›</a:t>
            </a:fld>
            <a:endParaRPr lang="en-US" dirty="0"/>
          </a:p>
        </p:txBody>
      </p:sp>
    </p:spTree>
    <p:extLst>
      <p:ext uri="{BB962C8B-B14F-4D97-AF65-F5344CB8AC3E}">
        <p14:creationId xmlns:p14="http://schemas.microsoft.com/office/powerpoint/2010/main" val="91065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BC3F17-3ADF-4241-BC2D-4FB92D1AEC73}" type="slidenum">
              <a:rPr lang="en-US" smtClean="0"/>
              <a:t>2</a:t>
            </a:fld>
            <a:endParaRPr lang="en-US" dirty="0"/>
          </a:p>
        </p:txBody>
      </p:sp>
    </p:spTree>
    <p:extLst>
      <p:ext uri="{BB962C8B-B14F-4D97-AF65-F5344CB8AC3E}">
        <p14:creationId xmlns:p14="http://schemas.microsoft.com/office/powerpoint/2010/main" val="265405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Rot="1" noChangeAspect="1" noChangeArrowheads="1" noTextEdit="1"/>
          </p:cNvSpPr>
          <p:nvPr>
            <p:ph type="sldImg"/>
          </p:nvPr>
        </p:nvSpPr>
        <p:spPr>
          <a:xfrm>
            <a:off x="406400" y="695325"/>
            <a:ext cx="6170613" cy="3471863"/>
          </a:xfrm>
          <a:ln/>
        </p:spPr>
      </p:sp>
      <p:sp>
        <p:nvSpPr>
          <p:cNvPr id="274434"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82495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Rot="1" noChangeAspect="1" noChangeArrowheads="1" noTextEdit="1"/>
          </p:cNvSpPr>
          <p:nvPr>
            <p:ph type="sldImg"/>
          </p:nvPr>
        </p:nvSpPr>
        <p:spPr>
          <a:xfrm>
            <a:off x="406400" y="695325"/>
            <a:ext cx="6170613" cy="3471863"/>
          </a:xfrm>
          <a:ln/>
        </p:spPr>
      </p:sp>
      <p:sp>
        <p:nvSpPr>
          <p:cNvPr id="274434"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3229170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Rot="1" noChangeAspect="1" noChangeArrowheads="1" noTextEdit="1"/>
          </p:cNvSpPr>
          <p:nvPr>
            <p:ph type="sldImg"/>
          </p:nvPr>
        </p:nvSpPr>
        <p:spPr>
          <a:xfrm>
            <a:off x="406400" y="695325"/>
            <a:ext cx="6170613" cy="3471863"/>
          </a:xfrm>
          <a:ln/>
        </p:spPr>
      </p:sp>
      <p:sp>
        <p:nvSpPr>
          <p:cNvPr id="274434"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381861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Rot="1" noChangeAspect="1" noChangeArrowheads="1" noTextEdit="1"/>
          </p:cNvSpPr>
          <p:nvPr>
            <p:ph type="sldImg"/>
          </p:nvPr>
        </p:nvSpPr>
        <p:spPr>
          <a:xfrm>
            <a:off x="406400" y="695325"/>
            <a:ext cx="6170613" cy="3471863"/>
          </a:xfrm>
          <a:ln/>
        </p:spPr>
      </p:sp>
      <p:sp>
        <p:nvSpPr>
          <p:cNvPr id="274434"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1460013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Rot="1" noChangeAspect="1" noChangeArrowheads="1" noTextEdit="1"/>
          </p:cNvSpPr>
          <p:nvPr>
            <p:ph type="sldImg"/>
          </p:nvPr>
        </p:nvSpPr>
        <p:spPr>
          <a:xfrm>
            <a:off x="406400" y="695325"/>
            <a:ext cx="6170613" cy="3471863"/>
          </a:xfrm>
          <a:ln/>
        </p:spPr>
      </p:sp>
      <p:sp>
        <p:nvSpPr>
          <p:cNvPr id="274434"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2606387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Rot="1" noChangeAspect="1" noChangeArrowheads="1" noTextEdit="1"/>
          </p:cNvSpPr>
          <p:nvPr>
            <p:ph type="sldImg"/>
          </p:nvPr>
        </p:nvSpPr>
        <p:spPr>
          <a:xfrm>
            <a:off x="406400" y="695325"/>
            <a:ext cx="6170613" cy="3471863"/>
          </a:xfrm>
          <a:ln/>
        </p:spPr>
      </p:sp>
      <p:sp>
        <p:nvSpPr>
          <p:cNvPr id="262146"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1013303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Rot="1" noChangeAspect="1" noChangeArrowheads="1" noTextEdit="1"/>
          </p:cNvSpPr>
          <p:nvPr>
            <p:ph type="sldImg"/>
          </p:nvPr>
        </p:nvSpPr>
        <p:spPr>
          <a:xfrm>
            <a:off x="406400" y="695325"/>
            <a:ext cx="6170613" cy="3471863"/>
          </a:xfrm>
          <a:ln/>
        </p:spPr>
      </p:sp>
      <p:sp>
        <p:nvSpPr>
          <p:cNvPr id="274434"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2053749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Rot="1" noChangeAspect="1" noChangeArrowheads="1" noTextEdit="1"/>
          </p:cNvSpPr>
          <p:nvPr>
            <p:ph type="sldImg"/>
          </p:nvPr>
        </p:nvSpPr>
        <p:spPr>
          <a:xfrm>
            <a:off x="406400" y="695325"/>
            <a:ext cx="6170613" cy="3471863"/>
          </a:xfrm>
          <a:ln/>
        </p:spPr>
      </p:sp>
      <p:sp>
        <p:nvSpPr>
          <p:cNvPr id="274434"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4196540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Rot="1" noChangeAspect="1" noChangeArrowheads="1" noTextEdit="1"/>
          </p:cNvSpPr>
          <p:nvPr>
            <p:ph type="sldImg"/>
          </p:nvPr>
        </p:nvSpPr>
        <p:spPr>
          <a:xfrm>
            <a:off x="406400" y="695325"/>
            <a:ext cx="6170613" cy="3471863"/>
          </a:xfrm>
          <a:ln/>
        </p:spPr>
      </p:sp>
      <p:sp>
        <p:nvSpPr>
          <p:cNvPr id="274434"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1257899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BC3F17-3ADF-4241-BC2D-4FB92D1AEC73}" type="slidenum">
              <a:rPr lang="en-US" smtClean="0"/>
              <a:t>50</a:t>
            </a:fld>
            <a:endParaRPr lang="en-US" dirty="0"/>
          </a:p>
        </p:txBody>
      </p:sp>
    </p:spTree>
    <p:extLst>
      <p:ext uri="{BB962C8B-B14F-4D97-AF65-F5344CB8AC3E}">
        <p14:creationId xmlns:p14="http://schemas.microsoft.com/office/powerpoint/2010/main" val="16806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BC3F17-3ADF-4241-BC2D-4FB92D1AEC73}" type="slidenum">
              <a:rPr lang="en-US" smtClean="0"/>
              <a:t>3</a:t>
            </a:fld>
            <a:endParaRPr lang="en-US" dirty="0"/>
          </a:p>
        </p:txBody>
      </p:sp>
    </p:spTree>
    <p:extLst>
      <p:ext uri="{BB962C8B-B14F-4D97-AF65-F5344CB8AC3E}">
        <p14:creationId xmlns:p14="http://schemas.microsoft.com/office/powerpoint/2010/main" val="1813398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BC3F17-3ADF-4241-BC2D-4FB92D1AEC73}" type="slidenum">
              <a:rPr lang="en-US" smtClean="0"/>
              <a:t>56</a:t>
            </a:fld>
            <a:endParaRPr lang="en-US" dirty="0"/>
          </a:p>
        </p:txBody>
      </p:sp>
    </p:spTree>
    <p:extLst>
      <p:ext uri="{BB962C8B-B14F-4D97-AF65-F5344CB8AC3E}">
        <p14:creationId xmlns:p14="http://schemas.microsoft.com/office/powerpoint/2010/main" val="3606403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BC3F17-3ADF-4241-BC2D-4FB92D1AEC73}" type="slidenum">
              <a:rPr lang="en-US" smtClean="0"/>
              <a:t>58</a:t>
            </a:fld>
            <a:endParaRPr lang="en-US" dirty="0"/>
          </a:p>
        </p:txBody>
      </p:sp>
    </p:spTree>
    <p:extLst>
      <p:ext uri="{BB962C8B-B14F-4D97-AF65-F5344CB8AC3E}">
        <p14:creationId xmlns:p14="http://schemas.microsoft.com/office/powerpoint/2010/main" val="920199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BC3F17-3ADF-4241-BC2D-4FB92D1AEC73}" type="slidenum">
              <a:rPr lang="en-US" smtClean="0"/>
              <a:t>59</a:t>
            </a:fld>
            <a:endParaRPr lang="en-US" dirty="0"/>
          </a:p>
        </p:txBody>
      </p:sp>
    </p:spTree>
    <p:extLst>
      <p:ext uri="{BB962C8B-B14F-4D97-AF65-F5344CB8AC3E}">
        <p14:creationId xmlns:p14="http://schemas.microsoft.com/office/powerpoint/2010/main" val="552669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BC3F17-3ADF-4241-BC2D-4FB92D1AEC73}" type="slidenum">
              <a:rPr lang="en-US" smtClean="0"/>
              <a:t>60</a:t>
            </a:fld>
            <a:endParaRPr lang="en-US" dirty="0"/>
          </a:p>
        </p:txBody>
      </p:sp>
    </p:spTree>
    <p:extLst>
      <p:ext uri="{BB962C8B-B14F-4D97-AF65-F5344CB8AC3E}">
        <p14:creationId xmlns:p14="http://schemas.microsoft.com/office/powerpoint/2010/main" val="1041512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Continuous improvements will be made. The member’s info will be populated in a future iteration. </a:t>
            </a:r>
          </a:p>
        </p:txBody>
      </p:sp>
      <p:sp>
        <p:nvSpPr>
          <p:cNvPr id="4" name="Slide Number Placeholder 3"/>
          <p:cNvSpPr>
            <a:spLocks noGrp="1"/>
          </p:cNvSpPr>
          <p:nvPr>
            <p:ph type="sldNum" sz="quarter" idx="10"/>
          </p:nvPr>
        </p:nvSpPr>
        <p:spPr/>
        <p:txBody>
          <a:bodyPr/>
          <a:lstStyle/>
          <a:p>
            <a:fld id="{6EBC3F17-3ADF-4241-BC2D-4FB92D1AEC73}" type="slidenum">
              <a:rPr lang="en-US" smtClean="0"/>
              <a:t>63</a:t>
            </a:fld>
            <a:endParaRPr lang="en-US" dirty="0"/>
          </a:p>
        </p:txBody>
      </p:sp>
    </p:spTree>
    <p:extLst>
      <p:ext uri="{BB962C8B-B14F-4D97-AF65-F5344CB8AC3E}">
        <p14:creationId xmlns:p14="http://schemas.microsoft.com/office/powerpoint/2010/main" val="3402291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BC3F17-3ADF-4241-BC2D-4FB92D1AEC73}" type="slidenum">
              <a:rPr lang="en-US" smtClean="0"/>
              <a:t>65</a:t>
            </a:fld>
            <a:endParaRPr lang="en-US" dirty="0"/>
          </a:p>
        </p:txBody>
      </p:sp>
    </p:spTree>
    <p:extLst>
      <p:ext uri="{BB962C8B-B14F-4D97-AF65-F5344CB8AC3E}">
        <p14:creationId xmlns:p14="http://schemas.microsoft.com/office/powerpoint/2010/main" val="779986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forms will be released in batches that fulfill a holistic need. Example – landlord/ tenant </a:t>
            </a:r>
          </a:p>
        </p:txBody>
      </p:sp>
      <p:sp>
        <p:nvSpPr>
          <p:cNvPr id="4" name="Slide Number Placeholder 3"/>
          <p:cNvSpPr>
            <a:spLocks noGrp="1"/>
          </p:cNvSpPr>
          <p:nvPr>
            <p:ph type="sldNum" sz="quarter" idx="10"/>
          </p:nvPr>
        </p:nvSpPr>
        <p:spPr/>
        <p:txBody>
          <a:bodyPr/>
          <a:lstStyle/>
          <a:p>
            <a:fld id="{6EBC3F17-3ADF-4241-BC2D-4FB92D1AEC73}" type="slidenum">
              <a:rPr lang="en-US" smtClean="0"/>
              <a:t>67</a:t>
            </a:fld>
            <a:endParaRPr lang="en-US" dirty="0"/>
          </a:p>
        </p:txBody>
      </p:sp>
    </p:spTree>
    <p:extLst>
      <p:ext uri="{BB962C8B-B14F-4D97-AF65-F5344CB8AC3E}">
        <p14:creationId xmlns:p14="http://schemas.microsoft.com/office/powerpoint/2010/main" val="665330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BC3F17-3ADF-4241-BC2D-4FB92D1AEC73}" type="slidenum">
              <a:rPr lang="en-US" smtClean="0"/>
              <a:t>70</a:t>
            </a:fld>
            <a:endParaRPr lang="en-US" dirty="0"/>
          </a:p>
        </p:txBody>
      </p:sp>
    </p:spTree>
    <p:extLst>
      <p:ext uri="{BB962C8B-B14F-4D97-AF65-F5344CB8AC3E}">
        <p14:creationId xmlns:p14="http://schemas.microsoft.com/office/powerpoint/2010/main" val="530855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BC3F17-3ADF-4241-BC2D-4FB92D1AEC73}" type="slidenum">
              <a:rPr lang="en-US" smtClean="0"/>
              <a:t>75</a:t>
            </a:fld>
            <a:endParaRPr lang="en-US" dirty="0"/>
          </a:p>
        </p:txBody>
      </p:sp>
    </p:spTree>
    <p:extLst>
      <p:ext uri="{BB962C8B-B14F-4D97-AF65-F5344CB8AC3E}">
        <p14:creationId xmlns:p14="http://schemas.microsoft.com/office/powerpoint/2010/main" val="4021128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top 15 areas of law are the options listed in the drop down </a:t>
            </a:r>
          </a:p>
          <a:p>
            <a:pPr marL="628650" lvl="1" indent="-171450">
              <a:buFontTx/>
              <a:buChar char="-"/>
            </a:pPr>
            <a:r>
              <a:rPr lang="en-US" dirty="0"/>
              <a:t>Business, Civil Litigation, Collection, Consumer/ Finance, Contract, Criminal, Employment, Estate Planning, Family Law, General Law, Immigration, Landlord Tenant, Personal Injury, Real Estate, Traffic </a:t>
            </a:r>
          </a:p>
        </p:txBody>
      </p:sp>
      <p:sp>
        <p:nvSpPr>
          <p:cNvPr id="4" name="Slide Number Placeholder 3"/>
          <p:cNvSpPr>
            <a:spLocks noGrp="1"/>
          </p:cNvSpPr>
          <p:nvPr>
            <p:ph type="sldNum" sz="quarter" idx="10"/>
          </p:nvPr>
        </p:nvSpPr>
        <p:spPr/>
        <p:txBody>
          <a:bodyPr/>
          <a:lstStyle/>
          <a:p>
            <a:fld id="{6EBC3F17-3ADF-4241-BC2D-4FB92D1AEC73}" type="slidenum">
              <a:rPr lang="en-US" smtClean="0"/>
              <a:t>76</a:t>
            </a:fld>
            <a:endParaRPr lang="en-US" dirty="0"/>
          </a:p>
        </p:txBody>
      </p:sp>
    </p:spTree>
    <p:extLst>
      <p:ext uri="{BB962C8B-B14F-4D97-AF65-F5344CB8AC3E}">
        <p14:creationId xmlns:p14="http://schemas.microsoft.com/office/powerpoint/2010/main" val="1931942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web interface fro members to responde with feedback/files; add what happens when a referral attorney is necessary (another swimlane that does the same thing); have Triage Clerk do this manually initially (MVP); long term, this should be automated completely (for later; not this conversation); focus of these flows should be only on Streamlined Intake/SR process incl electronic xchg with member</a:t>
            </a:r>
          </a:p>
        </p:txBody>
      </p:sp>
      <p:sp>
        <p:nvSpPr>
          <p:cNvPr id="4" name="Slide Number Placeholder 3"/>
          <p:cNvSpPr>
            <a:spLocks noGrp="1"/>
          </p:cNvSpPr>
          <p:nvPr>
            <p:ph type="sldNum" sz="quarter" idx="10"/>
          </p:nvPr>
        </p:nvSpPr>
        <p:spPr/>
        <p:txBody>
          <a:bodyPr/>
          <a:lstStyle/>
          <a:p>
            <a:fld id="{6EBC3F17-3ADF-4241-BC2D-4FB92D1AEC73}" type="slidenum">
              <a:rPr lang="en-US" smtClean="0"/>
              <a:t>6</a:t>
            </a:fld>
            <a:endParaRPr lang="en-US" dirty="0"/>
          </a:p>
        </p:txBody>
      </p:sp>
    </p:spTree>
    <p:extLst>
      <p:ext uri="{BB962C8B-B14F-4D97-AF65-F5344CB8AC3E}">
        <p14:creationId xmlns:p14="http://schemas.microsoft.com/office/powerpoint/2010/main" val="36316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Rates used are the rates in RAD for the provider lawyers </a:t>
            </a:r>
          </a:p>
          <a:p>
            <a:endParaRPr lang="en-US" dirty="0"/>
          </a:p>
        </p:txBody>
      </p:sp>
      <p:sp>
        <p:nvSpPr>
          <p:cNvPr id="4" name="Slide Number Placeholder 3"/>
          <p:cNvSpPr>
            <a:spLocks noGrp="1"/>
          </p:cNvSpPr>
          <p:nvPr>
            <p:ph type="sldNum" sz="quarter" idx="10"/>
          </p:nvPr>
        </p:nvSpPr>
        <p:spPr/>
        <p:txBody>
          <a:bodyPr/>
          <a:lstStyle/>
          <a:p>
            <a:fld id="{6EBC3F17-3ADF-4241-BC2D-4FB92D1AEC73}" type="slidenum">
              <a:rPr lang="en-US" smtClean="0"/>
              <a:t>77</a:t>
            </a:fld>
            <a:endParaRPr lang="en-US" dirty="0"/>
          </a:p>
        </p:txBody>
      </p:sp>
    </p:spTree>
    <p:extLst>
      <p:ext uri="{BB962C8B-B14F-4D97-AF65-F5344CB8AC3E}">
        <p14:creationId xmlns:p14="http://schemas.microsoft.com/office/powerpoint/2010/main" val="3771452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sz="1200" kern="1200" dirty="0">
                <a:solidFill>
                  <a:schemeClr val="tx1"/>
                </a:solidFill>
                <a:effectLst/>
                <a:latin typeface="+mn-lt"/>
                <a:ea typeface="+mn-ea"/>
                <a:cs typeface="+mn-cs"/>
              </a:rPr>
              <a:t>Generalist and specialist descriptions will better inform the member as to why there is a range</a:t>
            </a:r>
          </a:p>
          <a:p>
            <a:pPr marL="171450" lvl="0" indent="-171450">
              <a:buFontTx/>
              <a:buChar char="-"/>
            </a:pPr>
            <a:r>
              <a:rPr lang="en-US" sz="1200" kern="1200" dirty="0">
                <a:solidFill>
                  <a:schemeClr val="tx1"/>
                </a:solidFill>
                <a:effectLst/>
                <a:latin typeface="+mn-lt"/>
                <a:ea typeface="+mn-ea"/>
                <a:cs typeface="+mn-cs"/>
              </a:rPr>
              <a:t>Adding hourly rates to more pages of the site will continue to improve the members experience and awareness about benefit 5 </a:t>
            </a:r>
          </a:p>
        </p:txBody>
      </p:sp>
      <p:sp>
        <p:nvSpPr>
          <p:cNvPr id="4" name="Slide Number Placeholder 3"/>
          <p:cNvSpPr>
            <a:spLocks noGrp="1"/>
          </p:cNvSpPr>
          <p:nvPr>
            <p:ph type="sldNum" sz="quarter" idx="10"/>
          </p:nvPr>
        </p:nvSpPr>
        <p:spPr/>
        <p:txBody>
          <a:bodyPr/>
          <a:lstStyle/>
          <a:p>
            <a:fld id="{6EBC3F17-3ADF-4241-BC2D-4FB92D1AEC73}" type="slidenum">
              <a:rPr lang="en-US" smtClean="0"/>
              <a:t>78</a:t>
            </a:fld>
            <a:endParaRPr lang="en-US" dirty="0"/>
          </a:p>
        </p:txBody>
      </p:sp>
    </p:spTree>
    <p:extLst>
      <p:ext uri="{BB962C8B-B14F-4D97-AF65-F5344CB8AC3E}">
        <p14:creationId xmlns:p14="http://schemas.microsoft.com/office/powerpoint/2010/main" val="2235976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BC3F17-3ADF-4241-BC2D-4FB92D1AEC73}" type="slidenum">
              <a:rPr lang="en-US" smtClean="0"/>
              <a:t>79</a:t>
            </a:fld>
            <a:endParaRPr lang="en-US" dirty="0"/>
          </a:p>
        </p:txBody>
      </p:sp>
    </p:spTree>
    <p:extLst>
      <p:ext uri="{BB962C8B-B14F-4D97-AF65-F5344CB8AC3E}">
        <p14:creationId xmlns:p14="http://schemas.microsoft.com/office/powerpoint/2010/main" val="13727544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easily share this link with referral lawyers you are looking to add to the network. </a:t>
            </a:r>
          </a:p>
        </p:txBody>
      </p:sp>
      <p:sp>
        <p:nvSpPr>
          <p:cNvPr id="4" name="Slide Number Placeholder 3"/>
          <p:cNvSpPr>
            <a:spLocks noGrp="1"/>
          </p:cNvSpPr>
          <p:nvPr>
            <p:ph type="sldNum" sz="quarter" idx="10"/>
          </p:nvPr>
        </p:nvSpPr>
        <p:spPr/>
        <p:txBody>
          <a:bodyPr/>
          <a:lstStyle/>
          <a:p>
            <a:fld id="{6EBC3F17-3ADF-4241-BC2D-4FB92D1AEC73}" type="slidenum">
              <a:rPr lang="en-US" smtClean="0"/>
              <a:t>80</a:t>
            </a:fld>
            <a:endParaRPr lang="en-US" dirty="0"/>
          </a:p>
        </p:txBody>
      </p:sp>
    </p:spTree>
    <p:extLst>
      <p:ext uri="{BB962C8B-B14F-4D97-AF65-F5344CB8AC3E}">
        <p14:creationId xmlns:p14="http://schemas.microsoft.com/office/powerpoint/2010/main" val="16869139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paperwork </a:t>
            </a:r>
          </a:p>
          <a:p>
            <a:r>
              <a:rPr lang="en-US" dirty="0"/>
              <a:t>Processing is an initial screening</a:t>
            </a:r>
          </a:p>
          <a:p>
            <a:r>
              <a:rPr lang="en-US" dirty="0"/>
              <a:t>- 24 hours to review and provide approval by PLF</a:t>
            </a:r>
          </a:p>
        </p:txBody>
      </p:sp>
      <p:sp>
        <p:nvSpPr>
          <p:cNvPr id="4" name="Slide Number Placeholder 3"/>
          <p:cNvSpPr>
            <a:spLocks noGrp="1"/>
          </p:cNvSpPr>
          <p:nvPr>
            <p:ph type="sldNum" sz="quarter" idx="10"/>
          </p:nvPr>
        </p:nvSpPr>
        <p:spPr/>
        <p:txBody>
          <a:bodyPr/>
          <a:lstStyle/>
          <a:p>
            <a:fld id="{6EBC3F17-3ADF-4241-BC2D-4FB92D1AEC73}" type="slidenum">
              <a:rPr lang="en-US" smtClean="0"/>
              <a:t>81</a:t>
            </a:fld>
            <a:endParaRPr lang="en-US" dirty="0"/>
          </a:p>
        </p:txBody>
      </p:sp>
    </p:spTree>
    <p:extLst>
      <p:ext uri="{BB962C8B-B14F-4D97-AF65-F5344CB8AC3E}">
        <p14:creationId xmlns:p14="http://schemas.microsoft.com/office/powerpoint/2010/main" val="3561381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Raise a concern if previous service issues exist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ask that review happen within 24 hours upon receiving the email </a:t>
            </a:r>
          </a:p>
          <a:p>
            <a:endParaRPr lang="en-US" dirty="0"/>
          </a:p>
        </p:txBody>
      </p:sp>
      <p:sp>
        <p:nvSpPr>
          <p:cNvPr id="4" name="Slide Number Placeholder 3"/>
          <p:cNvSpPr>
            <a:spLocks noGrp="1"/>
          </p:cNvSpPr>
          <p:nvPr>
            <p:ph type="sldNum" sz="quarter" idx="10"/>
          </p:nvPr>
        </p:nvSpPr>
        <p:spPr/>
        <p:txBody>
          <a:bodyPr/>
          <a:lstStyle/>
          <a:p>
            <a:fld id="{6EBC3F17-3ADF-4241-BC2D-4FB92D1AEC73}" type="slidenum">
              <a:rPr lang="en-US" smtClean="0"/>
              <a:t>83</a:t>
            </a:fld>
            <a:endParaRPr lang="en-US" dirty="0"/>
          </a:p>
        </p:txBody>
      </p:sp>
    </p:spTree>
    <p:extLst>
      <p:ext uri="{BB962C8B-B14F-4D97-AF65-F5344CB8AC3E}">
        <p14:creationId xmlns:p14="http://schemas.microsoft.com/office/powerpoint/2010/main" val="3217367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Follow up email to lawyer to collect AOL, insurance and localities and complete their profile: AOL, bio, headshot, etc </a:t>
            </a:r>
          </a:p>
          <a:p>
            <a:endParaRPr lang="en-US" dirty="0"/>
          </a:p>
        </p:txBody>
      </p:sp>
      <p:sp>
        <p:nvSpPr>
          <p:cNvPr id="4" name="Slide Number Placeholder 3"/>
          <p:cNvSpPr>
            <a:spLocks noGrp="1"/>
          </p:cNvSpPr>
          <p:nvPr>
            <p:ph type="sldNum" sz="quarter" idx="10"/>
          </p:nvPr>
        </p:nvSpPr>
        <p:spPr/>
        <p:txBody>
          <a:bodyPr/>
          <a:lstStyle/>
          <a:p>
            <a:fld id="{6EBC3F17-3ADF-4241-BC2D-4FB92D1AEC73}" type="slidenum">
              <a:rPr lang="en-US" smtClean="0"/>
              <a:t>84</a:t>
            </a:fld>
            <a:endParaRPr lang="en-US" dirty="0"/>
          </a:p>
        </p:txBody>
      </p:sp>
    </p:spTree>
    <p:extLst>
      <p:ext uri="{BB962C8B-B14F-4D97-AF65-F5344CB8AC3E}">
        <p14:creationId xmlns:p14="http://schemas.microsoft.com/office/powerpoint/2010/main" val="2029050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 we grow, so do the needs of our members and we need to match these needs</a:t>
            </a:r>
          </a:p>
          <a:p>
            <a:pPr marL="171450" indent="-171450">
              <a:buFontTx/>
              <a:buChar char="-"/>
            </a:pPr>
            <a:r>
              <a:rPr lang="en-US" dirty="0"/>
              <a:t>As we grow, there is a potential for more conflicts of interest. Having a robust referral network can support us in these times. </a:t>
            </a:r>
          </a:p>
          <a:p>
            <a:pPr marL="171450" indent="-171450">
              <a:buFontTx/>
              <a:buChar char="-"/>
            </a:pPr>
            <a:r>
              <a:rPr lang="en-US" dirty="0"/>
              <a:t>To maintain our competitive edge, it’s important that we continuously build our referral network and have the numbers needed for marketing efforts</a:t>
            </a:r>
          </a:p>
        </p:txBody>
      </p:sp>
      <p:sp>
        <p:nvSpPr>
          <p:cNvPr id="4" name="Slide Number Placeholder 3"/>
          <p:cNvSpPr>
            <a:spLocks noGrp="1"/>
          </p:cNvSpPr>
          <p:nvPr>
            <p:ph type="sldNum" sz="quarter" idx="10"/>
          </p:nvPr>
        </p:nvSpPr>
        <p:spPr/>
        <p:txBody>
          <a:bodyPr/>
          <a:lstStyle/>
          <a:p>
            <a:fld id="{6EBC3F17-3ADF-4241-BC2D-4FB92D1AEC73}" type="slidenum">
              <a:rPr lang="en-US" smtClean="0"/>
              <a:t>85</a:t>
            </a:fld>
            <a:endParaRPr lang="en-US" dirty="0"/>
          </a:p>
        </p:txBody>
      </p:sp>
    </p:spTree>
    <p:extLst>
      <p:ext uri="{BB962C8B-B14F-4D97-AF65-F5344CB8AC3E}">
        <p14:creationId xmlns:p14="http://schemas.microsoft.com/office/powerpoint/2010/main" val="2361546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aseline="30000" dirty="0"/>
          </a:p>
          <a:p>
            <a:endParaRPr lang="en-US" sz="1200" baseline="30000" dirty="0"/>
          </a:p>
        </p:txBody>
      </p:sp>
      <p:sp>
        <p:nvSpPr>
          <p:cNvPr id="4" name="Slide Number Placeholder 3"/>
          <p:cNvSpPr>
            <a:spLocks noGrp="1"/>
          </p:cNvSpPr>
          <p:nvPr>
            <p:ph type="sldNum" sz="quarter" idx="10"/>
          </p:nvPr>
        </p:nvSpPr>
        <p:spPr/>
        <p:txBody>
          <a:bodyPr/>
          <a:lstStyle/>
          <a:p>
            <a:fld id="{6EBC3F17-3ADF-4241-BC2D-4FB92D1AEC73}" type="slidenum">
              <a:rPr lang="en-US" smtClean="0"/>
              <a:t>88</a:t>
            </a:fld>
            <a:endParaRPr lang="en-US" dirty="0"/>
          </a:p>
        </p:txBody>
      </p:sp>
    </p:spTree>
    <p:extLst>
      <p:ext uri="{BB962C8B-B14F-4D97-AF65-F5344CB8AC3E}">
        <p14:creationId xmlns:p14="http://schemas.microsoft.com/office/powerpoint/2010/main" val="2831526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our improvements is to put more members in contact with a lawyer in their time of need and eliminate the determination of detainment by focusing on the purpose Emergency Access was created…protecting your rights, freedoms and liberties. </a:t>
            </a:r>
          </a:p>
        </p:txBody>
      </p:sp>
      <p:sp>
        <p:nvSpPr>
          <p:cNvPr id="4" name="Slide Number Placeholder 3"/>
          <p:cNvSpPr>
            <a:spLocks noGrp="1"/>
          </p:cNvSpPr>
          <p:nvPr>
            <p:ph type="sldNum" sz="quarter" idx="10"/>
          </p:nvPr>
        </p:nvSpPr>
        <p:spPr/>
        <p:txBody>
          <a:bodyPr/>
          <a:lstStyle/>
          <a:p>
            <a:fld id="{6EBC3F17-3ADF-4241-BC2D-4FB92D1AEC73}" type="slidenum">
              <a:rPr lang="en-US" smtClean="0"/>
              <a:t>91</a:t>
            </a:fld>
            <a:endParaRPr lang="en-US" dirty="0"/>
          </a:p>
        </p:txBody>
      </p:sp>
    </p:spTree>
    <p:extLst>
      <p:ext uri="{BB962C8B-B14F-4D97-AF65-F5344CB8AC3E}">
        <p14:creationId xmlns:p14="http://schemas.microsoft.com/office/powerpoint/2010/main" val="450856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BC3F17-3ADF-4241-BC2D-4FB92D1AEC73}" type="slidenum">
              <a:rPr lang="en-US" smtClean="0"/>
              <a:t>26</a:t>
            </a:fld>
            <a:endParaRPr lang="en-US" dirty="0"/>
          </a:p>
        </p:txBody>
      </p:sp>
    </p:spTree>
    <p:extLst>
      <p:ext uri="{BB962C8B-B14F-4D97-AF65-F5344CB8AC3E}">
        <p14:creationId xmlns:p14="http://schemas.microsoft.com/office/powerpoint/2010/main" val="1372889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aseline="30000" dirty="0"/>
          </a:p>
          <a:p>
            <a:endParaRPr lang="en-US" sz="1200" baseline="30000" dirty="0"/>
          </a:p>
        </p:txBody>
      </p:sp>
      <p:sp>
        <p:nvSpPr>
          <p:cNvPr id="4" name="Slide Number Placeholder 3"/>
          <p:cNvSpPr>
            <a:spLocks noGrp="1"/>
          </p:cNvSpPr>
          <p:nvPr>
            <p:ph type="sldNum" sz="quarter" idx="10"/>
          </p:nvPr>
        </p:nvSpPr>
        <p:spPr/>
        <p:txBody>
          <a:bodyPr/>
          <a:lstStyle/>
          <a:p>
            <a:fld id="{6EBC3F17-3ADF-4241-BC2D-4FB92D1AEC73}" type="slidenum">
              <a:rPr lang="en-US" smtClean="0"/>
              <a:t>92</a:t>
            </a:fld>
            <a:endParaRPr lang="en-US" dirty="0"/>
          </a:p>
        </p:txBody>
      </p:sp>
    </p:spTree>
    <p:extLst>
      <p:ext uri="{BB962C8B-B14F-4D97-AF65-F5344CB8AC3E}">
        <p14:creationId xmlns:p14="http://schemas.microsoft.com/office/powerpoint/2010/main" val="1718176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more courtesy consults.</a:t>
            </a:r>
          </a:p>
        </p:txBody>
      </p:sp>
      <p:sp>
        <p:nvSpPr>
          <p:cNvPr id="4" name="Slide Number Placeholder 3"/>
          <p:cNvSpPr>
            <a:spLocks noGrp="1"/>
          </p:cNvSpPr>
          <p:nvPr>
            <p:ph type="sldNum" sz="quarter" idx="10"/>
          </p:nvPr>
        </p:nvSpPr>
        <p:spPr/>
        <p:txBody>
          <a:bodyPr/>
          <a:lstStyle/>
          <a:p>
            <a:fld id="{6EBC3F17-3ADF-4241-BC2D-4FB92D1AEC73}" type="slidenum">
              <a:rPr lang="en-US" smtClean="0"/>
              <a:t>93</a:t>
            </a:fld>
            <a:endParaRPr lang="en-US" dirty="0"/>
          </a:p>
        </p:txBody>
      </p:sp>
    </p:spTree>
    <p:extLst>
      <p:ext uri="{BB962C8B-B14F-4D97-AF65-F5344CB8AC3E}">
        <p14:creationId xmlns:p14="http://schemas.microsoft.com/office/powerpoint/2010/main" val="41073926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your mobile phone, go through the sign-up like you normally would by selecting a plan</a:t>
            </a:r>
          </a:p>
        </p:txBody>
      </p:sp>
      <p:sp>
        <p:nvSpPr>
          <p:cNvPr id="4" name="Slide Number Placeholder 3"/>
          <p:cNvSpPr>
            <a:spLocks noGrp="1"/>
          </p:cNvSpPr>
          <p:nvPr>
            <p:ph type="sldNum" sz="quarter" idx="10"/>
          </p:nvPr>
        </p:nvSpPr>
        <p:spPr/>
        <p:txBody>
          <a:bodyPr/>
          <a:lstStyle/>
          <a:p>
            <a:fld id="{6EBC3F17-3ADF-4241-BC2D-4FB92D1AEC73}" type="slidenum">
              <a:rPr lang="en-US" smtClean="0"/>
              <a:t>96</a:t>
            </a:fld>
            <a:endParaRPr lang="en-US" dirty="0"/>
          </a:p>
        </p:txBody>
      </p:sp>
    </p:spTree>
    <p:extLst>
      <p:ext uri="{BB962C8B-B14F-4D97-AF65-F5344CB8AC3E}">
        <p14:creationId xmlns:p14="http://schemas.microsoft.com/office/powerpoint/2010/main" val="15404172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this is where we’ve made the change. Members will create their username and password in checkout! </a:t>
            </a:r>
          </a:p>
        </p:txBody>
      </p:sp>
      <p:sp>
        <p:nvSpPr>
          <p:cNvPr id="4" name="Slide Number Placeholder 3"/>
          <p:cNvSpPr>
            <a:spLocks noGrp="1"/>
          </p:cNvSpPr>
          <p:nvPr>
            <p:ph type="sldNum" sz="quarter" idx="10"/>
          </p:nvPr>
        </p:nvSpPr>
        <p:spPr/>
        <p:txBody>
          <a:bodyPr/>
          <a:lstStyle/>
          <a:p>
            <a:fld id="{6EBC3F17-3ADF-4241-BC2D-4FB92D1AEC73}" type="slidenum">
              <a:rPr lang="en-US" smtClean="0"/>
              <a:t>97</a:t>
            </a:fld>
            <a:endParaRPr lang="en-US" dirty="0"/>
          </a:p>
        </p:txBody>
      </p:sp>
    </p:spTree>
    <p:extLst>
      <p:ext uri="{BB962C8B-B14F-4D97-AF65-F5344CB8AC3E}">
        <p14:creationId xmlns:p14="http://schemas.microsoft.com/office/powerpoint/2010/main" val="19615105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confirmation page, but it looks the same. How is this any different? We no longer provide the member number in the confirmation message but instead provide the member number in the email we send within 15 minutes of processing! This is important because members will no longer receive one member number in checkout and then run the risk of a different number being assigned after the membership is processed. </a:t>
            </a:r>
          </a:p>
        </p:txBody>
      </p:sp>
      <p:sp>
        <p:nvSpPr>
          <p:cNvPr id="4" name="Slide Number Placeholder 3"/>
          <p:cNvSpPr>
            <a:spLocks noGrp="1"/>
          </p:cNvSpPr>
          <p:nvPr>
            <p:ph type="sldNum" sz="quarter" idx="10"/>
          </p:nvPr>
        </p:nvSpPr>
        <p:spPr/>
        <p:txBody>
          <a:bodyPr/>
          <a:lstStyle/>
          <a:p>
            <a:fld id="{6EBC3F17-3ADF-4241-BC2D-4FB92D1AEC73}" type="slidenum">
              <a:rPr lang="en-US" smtClean="0"/>
              <a:t>98</a:t>
            </a:fld>
            <a:endParaRPr lang="en-US" dirty="0"/>
          </a:p>
        </p:txBody>
      </p:sp>
    </p:spTree>
    <p:extLst>
      <p:ext uri="{BB962C8B-B14F-4D97-AF65-F5344CB8AC3E}">
        <p14:creationId xmlns:p14="http://schemas.microsoft.com/office/powerpoint/2010/main" val="3999793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new Welcome email (mobile app version) </a:t>
            </a:r>
          </a:p>
        </p:txBody>
      </p:sp>
      <p:sp>
        <p:nvSpPr>
          <p:cNvPr id="4" name="Slide Number Placeholder 3"/>
          <p:cNvSpPr>
            <a:spLocks noGrp="1"/>
          </p:cNvSpPr>
          <p:nvPr>
            <p:ph type="sldNum" sz="quarter" idx="10"/>
          </p:nvPr>
        </p:nvSpPr>
        <p:spPr/>
        <p:txBody>
          <a:bodyPr/>
          <a:lstStyle/>
          <a:p>
            <a:fld id="{6EBC3F17-3ADF-4241-BC2D-4FB92D1AEC73}" type="slidenum">
              <a:rPr lang="en-US" smtClean="0"/>
              <a:t>99</a:t>
            </a:fld>
            <a:endParaRPr lang="en-US" dirty="0"/>
          </a:p>
        </p:txBody>
      </p:sp>
    </p:spTree>
    <p:extLst>
      <p:ext uri="{BB962C8B-B14F-4D97-AF65-F5344CB8AC3E}">
        <p14:creationId xmlns:p14="http://schemas.microsoft.com/office/powerpoint/2010/main" val="28188348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a:solidFill>
                  <a:schemeClr val="bg1"/>
                </a:solidFill>
              </a:rPr>
              <a:t>2006: After Mr. Cochran’s unfortunate passing, the firm reverted back to Imhoff &amp; Associates</a:t>
            </a:r>
          </a:p>
          <a:p>
            <a:r>
              <a:rPr lang="en-US" dirty="0">
                <a:solidFill>
                  <a:schemeClr val="bg1"/>
                </a:solidFill>
              </a:rPr>
              <a:t>(speaker notes: This is where Ron can give some comments on Vince.)</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047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BC3F17-3ADF-4241-BC2D-4FB92D1AEC73}" type="slidenum">
              <a:rPr lang="en-US" smtClean="0"/>
              <a:t>128</a:t>
            </a:fld>
            <a:endParaRPr lang="en-US" dirty="0"/>
          </a:p>
        </p:txBody>
      </p:sp>
    </p:spTree>
    <p:extLst>
      <p:ext uri="{BB962C8B-B14F-4D97-AF65-F5344CB8AC3E}">
        <p14:creationId xmlns:p14="http://schemas.microsoft.com/office/powerpoint/2010/main" val="2250563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BC3F17-3ADF-4241-BC2D-4FB92D1AEC73}" type="slidenum">
              <a:rPr lang="en-US" smtClean="0"/>
              <a:t>27</a:t>
            </a:fld>
            <a:endParaRPr lang="en-US" dirty="0"/>
          </a:p>
        </p:txBody>
      </p:sp>
    </p:spTree>
    <p:extLst>
      <p:ext uri="{BB962C8B-B14F-4D97-AF65-F5344CB8AC3E}">
        <p14:creationId xmlns:p14="http://schemas.microsoft.com/office/powerpoint/2010/main" val="4020703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Rot="1" noChangeAspect="1" noChangeArrowheads="1" noTextEdit="1"/>
          </p:cNvSpPr>
          <p:nvPr>
            <p:ph type="sldImg"/>
          </p:nvPr>
        </p:nvSpPr>
        <p:spPr>
          <a:xfrm>
            <a:off x="406400" y="695325"/>
            <a:ext cx="6170613" cy="3471863"/>
          </a:xfrm>
          <a:ln/>
        </p:spPr>
      </p:sp>
      <p:sp>
        <p:nvSpPr>
          <p:cNvPr id="274434"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1231444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Rot="1" noChangeAspect="1" noChangeArrowheads="1" noTextEdit="1"/>
          </p:cNvSpPr>
          <p:nvPr>
            <p:ph type="sldImg"/>
          </p:nvPr>
        </p:nvSpPr>
        <p:spPr>
          <a:xfrm>
            <a:off x="406400" y="695325"/>
            <a:ext cx="6170613" cy="3471863"/>
          </a:xfrm>
          <a:ln/>
        </p:spPr>
      </p:sp>
      <p:sp>
        <p:nvSpPr>
          <p:cNvPr id="262146"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130062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Rot="1" noChangeAspect="1" noChangeArrowheads="1" noTextEdit="1"/>
          </p:cNvSpPr>
          <p:nvPr>
            <p:ph type="sldImg"/>
          </p:nvPr>
        </p:nvSpPr>
        <p:spPr>
          <a:xfrm>
            <a:off x="406400" y="695325"/>
            <a:ext cx="6170613" cy="3471863"/>
          </a:xfrm>
          <a:ln/>
        </p:spPr>
      </p:sp>
      <p:sp>
        <p:nvSpPr>
          <p:cNvPr id="274434"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2656575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Rot="1" noChangeAspect="1" noChangeArrowheads="1" noTextEdit="1"/>
          </p:cNvSpPr>
          <p:nvPr>
            <p:ph type="sldImg"/>
          </p:nvPr>
        </p:nvSpPr>
        <p:spPr>
          <a:xfrm>
            <a:off x="406400" y="695325"/>
            <a:ext cx="6170613" cy="3471863"/>
          </a:xfrm>
          <a:ln/>
        </p:spPr>
      </p:sp>
      <p:sp>
        <p:nvSpPr>
          <p:cNvPr id="274434"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3467370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S Title Slide">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0" y="0"/>
            <a:ext cx="12192000" cy="6858000"/>
          </a:xfrm>
        </p:spPr>
        <p:txBody>
          <a:bodyPr/>
          <a:lstStyle/>
          <a:p>
            <a:endParaRPr lang="en-US" dirty="0"/>
          </a:p>
        </p:txBody>
      </p:sp>
      <p:sp>
        <p:nvSpPr>
          <p:cNvPr id="2" name="Title 1"/>
          <p:cNvSpPr>
            <a:spLocks noGrp="1"/>
          </p:cNvSpPr>
          <p:nvPr>
            <p:ph type="ctrTitle"/>
          </p:nvPr>
        </p:nvSpPr>
        <p:spPr>
          <a:xfrm>
            <a:off x="400593" y="1471750"/>
            <a:ext cx="5773783" cy="4030148"/>
          </a:xfrm>
        </p:spPr>
        <p:txBody>
          <a:bodyPr lIns="274320" tIns="274320" rIns="274320" bIns="274320" anchor="ctr" anchorCtr="0">
            <a:noAutofit/>
          </a:bodyPr>
          <a:lstStyle>
            <a:lvl1pPr algn="ctr">
              <a:defRPr sz="4000" b="1" cap="none" baseline="0">
                <a:solidFill>
                  <a:schemeClr val="tx2"/>
                </a:solidFill>
                <a:latin typeface="Lucida Bright" charset="0"/>
                <a:ea typeface="Lucida Bright" charset="0"/>
                <a:cs typeface="Lucida Bright" charset="0"/>
              </a:defRPr>
            </a:lvl1pPr>
          </a:lstStyle>
          <a:p>
            <a:r>
              <a:rPr lang="en-US" dirty="0"/>
              <a:t>Click to edit Master title style</a:t>
            </a:r>
          </a:p>
        </p:txBody>
      </p:sp>
      <p:sp>
        <p:nvSpPr>
          <p:cNvPr id="3" name="Subtitle 2"/>
          <p:cNvSpPr>
            <a:spLocks noGrp="1"/>
          </p:cNvSpPr>
          <p:nvPr>
            <p:ph type="subTitle" idx="1"/>
          </p:nvPr>
        </p:nvSpPr>
        <p:spPr>
          <a:xfrm>
            <a:off x="400594" y="5507037"/>
            <a:ext cx="5782492" cy="815386"/>
          </a:xfrm>
          <a:solidFill>
            <a:schemeClr val="accent2"/>
          </a:solidFill>
        </p:spPr>
        <p:txBody>
          <a:bodyPr anchor="ctr">
            <a:normAutofit/>
          </a:bodyPr>
          <a:lstStyle>
            <a:lvl1pPr marL="0" indent="0" algn="ctr">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77230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S 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1570372" y="6334025"/>
            <a:ext cx="336080" cy="408674"/>
          </a:xfrm>
          <a:prstGeom prst="rect">
            <a:avLst/>
          </a:prstGeom>
        </p:spPr>
      </p:pic>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S Title Left Content Lef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5665333" y="1"/>
            <a:ext cx="6238754" cy="6106332"/>
          </a:xfrm>
          <a:prstGeom prst="rect">
            <a:avLst/>
          </a:prstGeom>
        </p:spPr>
        <p:txBody>
          <a:bodyPr>
            <a:noAutofit/>
          </a:bodyPr>
          <a:lstStyle>
            <a:lvl1pPr algn="ctr">
              <a:defRPr sz="6000" baseline="0"/>
            </a:lvl1pPr>
          </a:lstStyle>
          <a:p>
            <a:r>
              <a:rPr lang="en-US" dirty="0"/>
              <a:t>Click to edit Master title style</a:t>
            </a:r>
          </a:p>
        </p:txBody>
      </p:sp>
      <p:sp>
        <p:nvSpPr>
          <p:cNvPr id="3" name="Content Placeholder 2"/>
          <p:cNvSpPr>
            <a:spLocks noGrp="1"/>
          </p:cNvSpPr>
          <p:nvPr>
            <p:ph idx="1"/>
          </p:nvPr>
        </p:nvSpPr>
        <p:spPr>
          <a:xfrm>
            <a:off x="361662" y="239843"/>
            <a:ext cx="5301205" cy="5866490"/>
          </a:xfrm>
        </p:spPr>
        <p:txBody>
          <a:bodyPr anchor="ctr" anchorCtr="0">
            <a:normAutofit/>
          </a:bodyPr>
          <a:lstStyle>
            <a:lvl1pPr algn="l">
              <a:defRPr sz="4400" baseline="0"/>
            </a:lvl1pPr>
            <a:lvl2pPr marL="402336">
              <a:spcAft>
                <a:spcPts val="1200"/>
              </a:spcAft>
              <a:defRPr sz="2800"/>
            </a:lvl2pPr>
          </a:lstStyle>
          <a:p>
            <a:pPr lvl="0"/>
            <a:r>
              <a:rPr lang="en-US" dirty="0"/>
              <a:t>Click to edit Master text styles</a:t>
            </a:r>
          </a:p>
          <a:p>
            <a:pPr lvl="1"/>
            <a:r>
              <a:rPr lang="en-US" dirty="0"/>
              <a:t>Two lines of topics</a:t>
            </a:r>
          </a:p>
          <a:p>
            <a:pPr lvl="1"/>
            <a:r>
              <a:rPr lang="en-US" dirty="0"/>
              <a:t>3 lines of topics</a:t>
            </a:r>
          </a:p>
        </p:txBody>
      </p:sp>
      <p:sp>
        <p:nvSpPr>
          <p:cNvPr id="4" name="Slide Number Placeholder 3"/>
          <p:cNvSpPr>
            <a:spLocks noGrp="1"/>
          </p:cNvSpPr>
          <p:nvPr>
            <p:ph type="sldNum" sz="quarter" idx="10"/>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S Title and Content Right - WITH Bullets">
    <p:spTree>
      <p:nvGrpSpPr>
        <p:cNvPr id="1" name=""/>
        <p:cNvGrpSpPr/>
        <p:nvPr/>
      </p:nvGrpSpPr>
      <p:grpSpPr>
        <a:xfrm>
          <a:off x="0" y="0"/>
          <a:ext cx="0" cy="0"/>
          <a:chOff x="0" y="0"/>
          <a:chExt cx="0" cy="0"/>
        </a:xfrm>
      </p:grpSpPr>
      <p:sp>
        <p:nvSpPr>
          <p:cNvPr id="7" name="Rectangle 6"/>
          <p:cNvSpPr/>
          <p:nvPr userDrawn="1"/>
        </p:nvSpPr>
        <p:spPr>
          <a:xfrm>
            <a:off x="0" y="6137329"/>
            <a:ext cx="12192000" cy="720671"/>
          </a:xfrm>
          <a:prstGeom prst="rect">
            <a:avLst/>
          </a:prstGeom>
          <a:solidFill>
            <a:srgbClr val="F4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p:cNvSpPr>
            <a:spLocks noGrp="1"/>
          </p:cNvSpPr>
          <p:nvPr>
            <p:ph type="pic" sz="quarter" idx="10"/>
          </p:nvPr>
        </p:nvSpPr>
        <p:spPr>
          <a:xfrm>
            <a:off x="0" y="0"/>
            <a:ext cx="5826125" cy="6858000"/>
          </a:xfrm>
        </p:spPr>
        <p:txBody>
          <a:bodyPr/>
          <a:lstStyle/>
          <a:p>
            <a:endParaRPr lang="en-US" dirty="0"/>
          </a:p>
        </p:txBody>
      </p:sp>
      <p:sp>
        <p:nvSpPr>
          <p:cNvPr id="2" name="Title 1"/>
          <p:cNvSpPr>
            <a:spLocks noGrp="1"/>
          </p:cNvSpPr>
          <p:nvPr>
            <p:ph type="title"/>
          </p:nvPr>
        </p:nvSpPr>
        <p:spPr>
          <a:xfrm>
            <a:off x="5825924" y="298764"/>
            <a:ext cx="6366076" cy="2837975"/>
          </a:xfrm>
          <a:prstGeom prst="rect">
            <a:avLst/>
          </a:prstGeom>
        </p:spPr>
        <p:txBody>
          <a:bodyPr>
            <a:noAutofit/>
          </a:bodyPr>
          <a:lstStyle>
            <a:lvl1pPr algn="ctr">
              <a:defRPr sz="6000" baseline="0"/>
            </a:lvl1pPr>
          </a:lstStyle>
          <a:p>
            <a:r>
              <a:rPr lang="en-US" dirty="0"/>
              <a:t>Click to edit Master title style</a:t>
            </a:r>
          </a:p>
        </p:txBody>
      </p:sp>
      <p:sp>
        <p:nvSpPr>
          <p:cNvPr id="3" name="Content Placeholder 2"/>
          <p:cNvSpPr>
            <a:spLocks noGrp="1"/>
          </p:cNvSpPr>
          <p:nvPr>
            <p:ph idx="1"/>
          </p:nvPr>
        </p:nvSpPr>
        <p:spPr>
          <a:xfrm>
            <a:off x="6080566" y="3148314"/>
            <a:ext cx="5856791" cy="3194613"/>
          </a:xfrm>
        </p:spPr>
        <p:txBody>
          <a:bodyPr anchor="t" anchorCtr="0">
            <a:normAutofit/>
          </a:bodyPr>
          <a:lstStyle>
            <a:lvl1pPr algn="l">
              <a:defRPr sz="4000" baseline="0"/>
            </a:lvl1pPr>
            <a:lvl2pPr>
              <a:defRPr sz="3600"/>
            </a:lvl2pPr>
          </a:lstStyle>
          <a:p>
            <a:pPr lvl="0"/>
            <a:r>
              <a:rPr lang="en-US" dirty="0"/>
              <a:t>Click to edit Master text styles</a:t>
            </a:r>
          </a:p>
          <a:p>
            <a:pPr lvl="1"/>
            <a:r>
              <a:rPr lang="en-US" dirty="0"/>
              <a:t>Two lines of topics</a:t>
            </a:r>
          </a:p>
          <a:p>
            <a:pPr lvl="1"/>
            <a:r>
              <a:rPr lang="en-US" dirty="0"/>
              <a:t>3 lines of topics</a:t>
            </a:r>
          </a:p>
        </p:txBody>
      </p:sp>
    </p:spTree>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S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41892"/>
            <a:ext cx="10515600" cy="2326511"/>
          </a:xfrm>
          <a:prstGeom prst="rect">
            <a:avLst/>
          </a:prstGeom>
        </p:spPr>
        <p:txBody>
          <a:bodyPr>
            <a:noAutofit/>
          </a:bodyPr>
          <a:lstStyle>
            <a:lvl1pPr algn="ctr">
              <a:defRPr sz="6000" baseline="0">
                <a:solidFill>
                  <a:schemeClr val="accent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660749E9-8438-6148-B851-F13E716FD972}" type="slidenum">
              <a:rPr lang="en-US" smtClean="0"/>
              <a:pPr/>
              <a:t>‹#›</a:t>
            </a:fld>
            <a:endParaRPr lang="en-US" dirty="0"/>
          </a:p>
        </p:txBody>
      </p:sp>
    </p:spTree>
    <p:extLst>
      <p:ext uri="{BB962C8B-B14F-4D97-AF65-F5344CB8AC3E}">
        <p14:creationId xmlns:p14="http://schemas.microsoft.com/office/powerpoint/2010/main" val="760289356"/>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S End_IDS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6677" y="2703443"/>
            <a:ext cx="5695622" cy="1451114"/>
          </a:xfrm>
          <a:prstGeom prst="rect">
            <a:avLst/>
          </a:prstGeom>
        </p:spPr>
      </p:pic>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S End_LogoLockup">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5100" y="2555822"/>
            <a:ext cx="8918736" cy="1596454"/>
          </a:xfrm>
          <a:prstGeom prst="rect">
            <a:avLst/>
          </a:prstGeom>
        </p:spPr>
      </p:pic>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S Single headline without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6308203"/>
          </a:xfrm>
          <a:prstGeom prst="rect">
            <a:avLst/>
          </a:prstGeom>
        </p:spPr>
        <p:txBody>
          <a:bodyPr>
            <a:noAutofit/>
          </a:bodyPr>
          <a:lstStyle>
            <a:lvl1pPr algn="ctr">
              <a:defRPr sz="7200" baseline="0"/>
            </a:lvl1pPr>
          </a:lstStyle>
          <a:p>
            <a:r>
              <a:rPr lang="en-US"/>
              <a:t>Click to edit Master title style</a:t>
            </a:r>
          </a:p>
        </p:txBody>
      </p:sp>
      <p:sp>
        <p:nvSpPr>
          <p:cNvPr id="3" name="Slide Number Placeholder 2"/>
          <p:cNvSpPr>
            <a:spLocks noGrp="1"/>
          </p:cNvSpPr>
          <p:nvPr>
            <p:ph type="sldNum" sz="quarter" idx="10"/>
          </p:nvPr>
        </p:nvSpPr>
        <p:spPr/>
        <p:txBody>
          <a:bodyPr/>
          <a:lstStyle/>
          <a:p>
            <a:fld id="{660749E9-8438-6148-B851-F13E716FD972}" type="slidenum">
              <a:rPr lang="en-US" smtClean="0"/>
              <a:pPr/>
              <a:t>‹#›</a:t>
            </a:fld>
            <a:endParaRPr lang="en-US" dirty="0"/>
          </a:p>
        </p:txBody>
      </p:sp>
    </p:spTree>
    <p:extLst>
      <p:ext uri="{BB962C8B-B14F-4D97-AF65-F5344CB8AC3E}">
        <p14:creationId xmlns:p14="http://schemas.microsoft.com/office/powerpoint/2010/main" val="2829340643"/>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LS End_LS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76701" y="2703443"/>
            <a:ext cx="7255574" cy="1451114"/>
          </a:xfrm>
          <a:prstGeom prst="rect">
            <a:avLst/>
          </a:prstGeom>
        </p:spPr>
      </p:pic>
    </p:spTree>
    <p:extLst>
      <p:ext uri="{BB962C8B-B14F-4D97-AF65-F5344CB8AC3E}">
        <p14:creationId xmlns:p14="http://schemas.microsoft.com/office/powerpoint/2010/main" val="2959336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S Title and Content Left - WITH Bullets">
    <p:spTree>
      <p:nvGrpSpPr>
        <p:cNvPr id="1" name=""/>
        <p:cNvGrpSpPr/>
        <p:nvPr/>
      </p:nvGrpSpPr>
      <p:grpSpPr>
        <a:xfrm>
          <a:off x="0" y="0"/>
          <a:ext cx="0" cy="0"/>
          <a:chOff x="0" y="0"/>
          <a:chExt cx="0" cy="0"/>
        </a:xfrm>
      </p:grpSpPr>
      <p:sp>
        <p:nvSpPr>
          <p:cNvPr id="7" name="Rectangle 6"/>
          <p:cNvSpPr/>
          <p:nvPr userDrawn="1"/>
        </p:nvSpPr>
        <p:spPr>
          <a:xfrm>
            <a:off x="0" y="6137329"/>
            <a:ext cx="12192000" cy="720671"/>
          </a:xfrm>
          <a:prstGeom prst="rect">
            <a:avLst/>
          </a:prstGeom>
          <a:solidFill>
            <a:srgbClr val="F4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p:cNvSpPr>
            <a:spLocks noGrp="1"/>
          </p:cNvSpPr>
          <p:nvPr>
            <p:ph type="pic" sz="quarter" idx="10"/>
          </p:nvPr>
        </p:nvSpPr>
        <p:spPr>
          <a:xfrm>
            <a:off x="6365875" y="0"/>
            <a:ext cx="5826125" cy="6858000"/>
          </a:xfrm>
        </p:spPr>
        <p:txBody>
          <a:bodyPr/>
          <a:lstStyle/>
          <a:p>
            <a:endParaRPr lang="en-US" dirty="0"/>
          </a:p>
        </p:txBody>
      </p:sp>
      <p:sp>
        <p:nvSpPr>
          <p:cNvPr id="2" name="Title 1"/>
          <p:cNvSpPr>
            <a:spLocks noGrp="1"/>
          </p:cNvSpPr>
          <p:nvPr>
            <p:ph type="title"/>
          </p:nvPr>
        </p:nvSpPr>
        <p:spPr>
          <a:xfrm>
            <a:off x="0" y="298764"/>
            <a:ext cx="6366076" cy="2837975"/>
          </a:xfrm>
          <a:prstGeom prst="rect">
            <a:avLst/>
          </a:prstGeom>
        </p:spPr>
        <p:txBody>
          <a:bodyPr>
            <a:noAutofit/>
          </a:bodyPr>
          <a:lstStyle>
            <a:lvl1pPr algn="ctr">
              <a:defRPr sz="6000" baseline="0"/>
            </a:lvl1pPr>
          </a:lstStyle>
          <a:p>
            <a:r>
              <a:rPr lang="en-US" dirty="0"/>
              <a:t>Click to edit Master title style</a:t>
            </a:r>
          </a:p>
        </p:txBody>
      </p:sp>
      <p:sp>
        <p:nvSpPr>
          <p:cNvPr id="3" name="Content Placeholder 2"/>
          <p:cNvSpPr>
            <a:spLocks noGrp="1"/>
          </p:cNvSpPr>
          <p:nvPr>
            <p:ph idx="1"/>
          </p:nvPr>
        </p:nvSpPr>
        <p:spPr>
          <a:xfrm>
            <a:off x="254642" y="3148314"/>
            <a:ext cx="5856791" cy="3194613"/>
          </a:xfrm>
        </p:spPr>
        <p:txBody>
          <a:bodyPr anchor="t" anchorCtr="0">
            <a:normAutofit/>
          </a:bodyPr>
          <a:lstStyle>
            <a:lvl1pPr algn="l">
              <a:defRPr sz="4000" baseline="0"/>
            </a:lvl1pPr>
            <a:lvl2pPr>
              <a:defRPr sz="3600"/>
            </a:lvl2pPr>
          </a:lstStyle>
          <a:p>
            <a:pPr lvl="0"/>
            <a:r>
              <a:rPr lang="en-US" dirty="0"/>
              <a:t>Click to edit Master text styles</a:t>
            </a:r>
          </a:p>
          <a:p>
            <a:pPr lvl="1"/>
            <a:r>
              <a:rPr lang="en-US" dirty="0"/>
              <a:t>Two lines of topics</a:t>
            </a:r>
          </a:p>
          <a:p>
            <a:pPr lvl="1"/>
            <a:r>
              <a:rPr lang="en-US" dirty="0"/>
              <a:t>3 lines of topics</a:t>
            </a:r>
          </a:p>
        </p:txBody>
      </p:sp>
      <p:sp>
        <p:nvSpPr>
          <p:cNvPr id="5" name="Slide Number Placeholder 4"/>
          <p:cNvSpPr>
            <a:spLocks noGrp="1"/>
          </p:cNvSpPr>
          <p:nvPr>
            <p:ph type="sldNum" sz="quarter" idx="11"/>
          </p:nvPr>
        </p:nvSpPr>
        <p:spPr/>
        <p:txBody>
          <a:bodyPr/>
          <a:lstStyle/>
          <a:p>
            <a:fld id="{660749E9-8438-6148-B851-F13E716FD972}" type="slidenum">
              <a:rPr lang="en-US" smtClean="0"/>
              <a:pPr/>
              <a:t>‹#›</a:t>
            </a:fld>
            <a:endParaRPr lang="en-US" dirty="0"/>
          </a:p>
        </p:txBody>
      </p:sp>
    </p:spTree>
    <p:extLst>
      <p:ext uri="{BB962C8B-B14F-4D97-AF65-F5344CB8AC3E}">
        <p14:creationId xmlns:p14="http://schemas.microsoft.com/office/powerpoint/2010/main" val="67253239"/>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Heavy-BasicSlide">
    <p:spTree>
      <p:nvGrpSpPr>
        <p:cNvPr id="1" name=""/>
        <p:cNvGrpSpPr/>
        <p:nvPr/>
      </p:nvGrpSpPr>
      <p:grpSpPr>
        <a:xfrm>
          <a:off x="0" y="0"/>
          <a:ext cx="0" cy="0"/>
          <a:chOff x="0" y="0"/>
          <a:chExt cx="0" cy="0"/>
        </a:xfrm>
      </p:grpSpPr>
      <p:sp>
        <p:nvSpPr>
          <p:cNvPr id="3" name="Title 2"/>
          <p:cNvSpPr>
            <a:spLocks noGrp="1"/>
          </p:cNvSpPr>
          <p:nvPr>
            <p:ph type="title"/>
          </p:nvPr>
        </p:nvSpPr>
        <p:spPr>
          <a:xfrm>
            <a:off x="838200" y="228600"/>
            <a:ext cx="10515600" cy="1101408"/>
          </a:xfrm>
        </p:spPr>
        <p:txBody>
          <a:bodyPr/>
          <a:lstStyle>
            <a:lvl1pPr algn="l">
              <a:defRPr/>
            </a:lvl1pPr>
          </a:lstStyle>
          <a:p>
            <a:r>
              <a:rPr lang="en-US" dirty="0"/>
              <a:t>Click to edit Master title style</a:t>
            </a:r>
          </a:p>
        </p:txBody>
      </p:sp>
      <p:sp>
        <p:nvSpPr>
          <p:cNvPr id="5" name="Content Placeholder 4"/>
          <p:cNvSpPr>
            <a:spLocks noGrp="1"/>
          </p:cNvSpPr>
          <p:nvPr>
            <p:ph sz="quarter" idx="10"/>
          </p:nvPr>
        </p:nvSpPr>
        <p:spPr>
          <a:xfrm>
            <a:off x="838200" y="1435608"/>
            <a:ext cx="10515600" cy="4733698"/>
          </a:xfrm>
          <a:noFill/>
          <a:ln>
            <a:noFill/>
          </a:ln>
        </p:spPr>
        <p:txBody>
          <a:bodyPr lIns="91440" tIns="91440" rIns="91440" bIns="91440"/>
          <a:lstStyle>
            <a:lvl1pPr>
              <a:defRPr sz="2400">
                <a:solidFill>
                  <a:schemeClr val="tx2"/>
                </a:solidFill>
              </a:defRPr>
            </a:lvl1pPr>
            <a:lvl2pPr>
              <a:defRPr sz="1800" cap="none"/>
            </a:lvl2pPr>
            <a:lvl3pPr>
              <a:defRPr sz="1800" cap="none"/>
            </a:lvl3pPr>
            <a:lvl4pPr>
              <a:defRPr sz="1800" cap="none"/>
            </a:lvl4pPr>
            <a:lvl5pPr>
              <a:defRPr sz="1800" cap="none"/>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1"/>
          </p:nvPr>
        </p:nvSpPr>
        <p:spPr/>
        <p:txBody>
          <a:bodyPr/>
          <a:lstStyle/>
          <a:p>
            <a:fld id="{660749E9-8438-6148-B851-F13E716FD972}" type="slidenum">
              <a:rPr lang="en-US" smtClean="0"/>
              <a:pPr/>
              <a:t>‹#›</a:t>
            </a:fld>
            <a:endParaRPr lang="en-US" dirty="0"/>
          </a:p>
        </p:txBody>
      </p:sp>
    </p:spTree>
    <p:extLst>
      <p:ext uri="{BB962C8B-B14F-4D97-AF65-F5344CB8AC3E}">
        <p14:creationId xmlns:p14="http://schemas.microsoft.com/office/powerpoint/2010/main" val="3372138283"/>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LS Section Header">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dirty="0"/>
          </a:p>
        </p:txBody>
      </p:sp>
      <p:sp>
        <p:nvSpPr>
          <p:cNvPr id="2" name="Title 1"/>
          <p:cNvSpPr>
            <a:spLocks noGrp="1"/>
          </p:cNvSpPr>
          <p:nvPr>
            <p:ph type="title"/>
          </p:nvPr>
        </p:nvSpPr>
        <p:spPr>
          <a:xfrm>
            <a:off x="954711" y="381965"/>
            <a:ext cx="10282578" cy="4575798"/>
          </a:xfrm>
          <a:prstGeom prst="rect">
            <a:avLst/>
          </a:prstGeom>
          <a:solidFill>
            <a:schemeClr val="bg1">
              <a:alpha val="80000"/>
            </a:schemeClr>
          </a:solidFill>
        </p:spPr>
        <p:txBody>
          <a:bodyPr tIns="2103120" bIns="365760" anchor="ctr">
            <a:noAutofit/>
          </a:bodyPr>
          <a:lstStyle>
            <a:lvl1pPr algn="ctr">
              <a:defRPr sz="480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954711" y="4929652"/>
            <a:ext cx="10282578" cy="850638"/>
          </a:xfrm>
          <a:solidFill>
            <a:schemeClr val="accent2"/>
          </a:solidFill>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61746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asic Title Only">
    <p:spTree>
      <p:nvGrpSpPr>
        <p:cNvPr id="1" name=""/>
        <p:cNvGrpSpPr/>
        <p:nvPr/>
      </p:nvGrpSpPr>
      <p:grpSpPr>
        <a:xfrm>
          <a:off x="0" y="0"/>
          <a:ext cx="0" cy="0"/>
          <a:chOff x="0" y="0"/>
          <a:chExt cx="0" cy="0"/>
        </a:xfrm>
      </p:grpSpPr>
      <p:sp>
        <p:nvSpPr>
          <p:cNvPr id="3" name="Title 2"/>
          <p:cNvSpPr>
            <a:spLocks noGrp="1"/>
          </p:cNvSpPr>
          <p:nvPr>
            <p:ph type="title"/>
          </p:nvPr>
        </p:nvSpPr>
        <p:spPr>
          <a:xfrm>
            <a:off x="838200" y="228600"/>
            <a:ext cx="10515600" cy="1101408"/>
          </a:xfrm>
        </p:spPr>
        <p:txBody>
          <a:bodyPr/>
          <a:lstStyle>
            <a:lvl1pPr algn="l">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p>
            <a:fld id="{660749E9-8438-6148-B851-F13E716FD972}" type="slidenum">
              <a:rPr lang="en-US" smtClean="0"/>
              <a:pPr/>
              <a:t>‹#›</a:t>
            </a:fld>
            <a:endParaRPr lang="en-US" dirty="0"/>
          </a:p>
        </p:txBody>
      </p:sp>
    </p:spTree>
    <p:extLst>
      <p:ext uri="{BB962C8B-B14F-4D97-AF65-F5344CB8AC3E}">
        <p14:creationId xmlns:p14="http://schemas.microsoft.com/office/powerpoint/2010/main" val="384037473"/>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S Title Left Content Righ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358815" y="1"/>
            <a:ext cx="6238754" cy="6106332"/>
          </a:xfrm>
          <a:prstGeom prst="rect">
            <a:avLst/>
          </a:prstGeom>
        </p:spPr>
        <p:txBody>
          <a:bodyPr>
            <a:noAutofit/>
          </a:bodyPr>
          <a:lstStyle>
            <a:lvl1pPr algn="ctr">
              <a:defRPr sz="6000" baseline="0"/>
            </a:lvl1pPr>
          </a:lstStyle>
          <a:p>
            <a:r>
              <a:rPr lang="en-US" dirty="0"/>
              <a:t>Click to edit Master title style</a:t>
            </a:r>
          </a:p>
        </p:txBody>
      </p:sp>
      <p:sp>
        <p:nvSpPr>
          <p:cNvPr id="3" name="Content Placeholder 2"/>
          <p:cNvSpPr>
            <a:spLocks noGrp="1"/>
          </p:cNvSpPr>
          <p:nvPr>
            <p:ph idx="1"/>
          </p:nvPr>
        </p:nvSpPr>
        <p:spPr>
          <a:xfrm>
            <a:off x="6597570" y="239843"/>
            <a:ext cx="5301205" cy="5866490"/>
          </a:xfrm>
        </p:spPr>
        <p:txBody>
          <a:bodyPr anchor="ctr" anchorCtr="0">
            <a:normAutofit/>
          </a:bodyPr>
          <a:lstStyle>
            <a:lvl1pPr algn="l">
              <a:defRPr sz="4400" baseline="0"/>
            </a:lvl1pPr>
            <a:lvl2pPr marL="402336">
              <a:spcAft>
                <a:spcPts val="1200"/>
              </a:spcAft>
              <a:defRPr sz="2800"/>
            </a:lvl2pPr>
          </a:lstStyle>
          <a:p>
            <a:pPr lvl="0"/>
            <a:r>
              <a:rPr lang="en-US" dirty="0"/>
              <a:t>Click to edit Master text styles</a:t>
            </a:r>
          </a:p>
          <a:p>
            <a:pPr lvl="1"/>
            <a:r>
              <a:rPr lang="en-US" dirty="0"/>
              <a:t>Two lines of topics</a:t>
            </a:r>
          </a:p>
          <a:p>
            <a:pPr lvl="1"/>
            <a:r>
              <a:rPr lang="en-US" dirty="0"/>
              <a:t>3 lines of topics</a:t>
            </a:r>
          </a:p>
        </p:txBody>
      </p:sp>
      <p:sp>
        <p:nvSpPr>
          <p:cNvPr id="4" name="Slide Number Placeholder 3"/>
          <p:cNvSpPr>
            <a:spLocks noGrp="1"/>
          </p:cNvSpPr>
          <p:nvPr>
            <p:ph type="sldNum" sz="quarter" idx="10"/>
          </p:nvPr>
        </p:nvSpPr>
        <p:spPr/>
        <p:txBody>
          <a:bodyPr/>
          <a:lstStyle/>
          <a:p>
            <a:fld id="{660749E9-8438-6148-B851-F13E716FD972}" type="slidenum">
              <a:rPr lang="en-US" smtClean="0"/>
              <a:pPr/>
              <a:t>‹#›</a:t>
            </a:fld>
            <a:endParaRPr lang="en-US" dirty="0"/>
          </a:p>
        </p:txBody>
      </p:sp>
    </p:spTree>
    <p:extLst>
      <p:ext uri="{BB962C8B-B14F-4D97-AF65-F5344CB8AC3E}">
        <p14:creationId xmlns:p14="http://schemas.microsoft.com/office/powerpoint/2010/main" val="3313586752"/>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DS Title Slide">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0" y="0"/>
            <a:ext cx="12192000" cy="6858000"/>
          </a:xfrm>
        </p:spPr>
        <p:txBody>
          <a:bodyPr/>
          <a:lstStyle/>
          <a:p>
            <a:endParaRPr lang="en-US" dirty="0"/>
          </a:p>
        </p:txBody>
      </p:sp>
      <p:sp>
        <p:nvSpPr>
          <p:cNvPr id="2" name="Title 1"/>
          <p:cNvSpPr>
            <a:spLocks noGrp="1"/>
          </p:cNvSpPr>
          <p:nvPr>
            <p:ph type="ctrTitle"/>
          </p:nvPr>
        </p:nvSpPr>
        <p:spPr>
          <a:xfrm>
            <a:off x="400593" y="1471750"/>
            <a:ext cx="5773783" cy="4030148"/>
          </a:xfrm>
        </p:spPr>
        <p:txBody>
          <a:bodyPr lIns="274320" tIns="274320" rIns="274320" bIns="274320" anchor="ctr" anchorCtr="0">
            <a:noAutofit/>
          </a:bodyPr>
          <a:lstStyle>
            <a:lvl1pPr algn="ctr">
              <a:defRPr sz="4000" b="1" cap="none" baseline="0">
                <a:solidFill>
                  <a:schemeClr val="tx2"/>
                </a:solidFill>
                <a:latin typeface="Lucida Bright" charset="0"/>
                <a:ea typeface="Lucida Bright" charset="0"/>
                <a:cs typeface="Lucida Bright" charset="0"/>
              </a:defRPr>
            </a:lvl1pPr>
          </a:lstStyle>
          <a:p>
            <a:r>
              <a:rPr lang="en-US" dirty="0"/>
              <a:t>Click to edit Master title style</a:t>
            </a:r>
          </a:p>
        </p:txBody>
      </p:sp>
      <p:sp>
        <p:nvSpPr>
          <p:cNvPr id="3" name="Subtitle 2"/>
          <p:cNvSpPr>
            <a:spLocks noGrp="1"/>
          </p:cNvSpPr>
          <p:nvPr>
            <p:ph type="subTitle" idx="1"/>
          </p:nvPr>
        </p:nvSpPr>
        <p:spPr>
          <a:xfrm>
            <a:off x="400594" y="5507037"/>
            <a:ext cx="5782492" cy="815386"/>
          </a:xfrm>
          <a:solidFill>
            <a:schemeClr val="accent6"/>
          </a:solidFill>
        </p:spPr>
        <p:txBody>
          <a:bodyPr anchor="ctr">
            <a:normAutofit/>
          </a:bodyPr>
          <a:lstStyle>
            <a:lvl1pPr marL="0" indent="0" algn="ctr">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DS Section Header">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dirty="0"/>
          </a:p>
        </p:txBody>
      </p:sp>
      <p:sp>
        <p:nvSpPr>
          <p:cNvPr id="2" name="Title 1"/>
          <p:cNvSpPr>
            <a:spLocks noGrp="1"/>
          </p:cNvSpPr>
          <p:nvPr>
            <p:ph type="title"/>
          </p:nvPr>
        </p:nvSpPr>
        <p:spPr>
          <a:xfrm>
            <a:off x="954711" y="381965"/>
            <a:ext cx="10282578" cy="4575798"/>
          </a:xfrm>
          <a:prstGeom prst="rect">
            <a:avLst/>
          </a:prstGeom>
          <a:solidFill>
            <a:schemeClr val="bg1">
              <a:alpha val="80000"/>
            </a:schemeClr>
          </a:solidFill>
        </p:spPr>
        <p:txBody>
          <a:bodyPr tIns="2103120" bIns="365760" anchor="ctr">
            <a:noAutofit/>
          </a:bodyPr>
          <a:lstStyle>
            <a:lvl1pPr algn="ctr">
              <a:defRPr sz="480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954711" y="4929652"/>
            <a:ext cx="10282578" cy="850638"/>
          </a:xfrm>
          <a:solidFill>
            <a:schemeClr val="accent6"/>
          </a:solidFill>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DS Basic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600200"/>
          </a:xfrm>
        </p:spPr>
        <p:txBody>
          <a:bodyPr/>
          <a:lstStyle>
            <a:lvl1pPr algn="ctr">
              <a:defRPr sz="4800"/>
            </a:lvl1pPr>
          </a:lstStyle>
          <a:p>
            <a:r>
              <a:rPr lang="en-US" dirty="0"/>
              <a:t>Click to edit Master title style</a:t>
            </a:r>
          </a:p>
        </p:txBody>
      </p:sp>
      <p:sp>
        <p:nvSpPr>
          <p:cNvPr id="3" name="Content Placeholder 2"/>
          <p:cNvSpPr>
            <a:spLocks noGrp="1"/>
          </p:cNvSpPr>
          <p:nvPr>
            <p:ph idx="1"/>
          </p:nvPr>
        </p:nvSpPr>
        <p:spPr>
          <a:xfrm>
            <a:off x="838200" y="1918447"/>
            <a:ext cx="10515600" cy="4249271"/>
          </a:xfrm>
          <a:noFill/>
        </p:spPr>
        <p:txBody>
          <a:bodyPr lIns="91440" tIns="91440" rIns="91440" bIns="91440"/>
          <a:lstStyle>
            <a:lvl1pPr>
              <a:spcBef>
                <a:spcPts val="2000"/>
              </a:spcBef>
              <a:defRPr sz="3600">
                <a:solidFill>
                  <a:schemeClr val="bg2">
                    <a:lumMod val="25000"/>
                  </a:schemeClr>
                </a:solidFill>
              </a:defRPr>
            </a:lvl1pPr>
            <a:lvl2pPr>
              <a:spcBef>
                <a:spcPts val="2000"/>
              </a:spcBef>
              <a:defRPr sz="2800">
                <a:solidFill>
                  <a:schemeClr val="bg2">
                    <a:lumMod val="25000"/>
                  </a:schemeClr>
                </a:solidFill>
              </a:defRPr>
            </a:lvl2pPr>
            <a:lvl3pPr>
              <a:spcBef>
                <a:spcPts val="2000"/>
              </a:spcBef>
              <a:defRPr sz="2800">
                <a:solidFill>
                  <a:schemeClr val="bg2">
                    <a:lumMod val="25000"/>
                  </a:schemeClr>
                </a:solidFill>
              </a:defRPr>
            </a:lvl3pPr>
            <a:lvl4pPr>
              <a:spcBef>
                <a:spcPts val="2000"/>
              </a:spcBef>
              <a:defRPr sz="2800">
                <a:solidFill>
                  <a:schemeClr val="bg2">
                    <a:lumMod val="25000"/>
                  </a:schemeClr>
                </a:solidFill>
              </a:defRPr>
            </a:lvl4pPr>
            <a:lvl5pPr>
              <a:spcBef>
                <a:spcPts val="2000"/>
              </a:spcBef>
              <a:defRPr sz="2800">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DS Basic Title Only">
    <p:spTree>
      <p:nvGrpSpPr>
        <p:cNvPr id="1" name=""/>
        <p:cNvGrpSpPr/>
        <p:nvPr/>
      </p:nvGrpSpPr>
      <p:grpSpPr>
        <a:xfrm>
          <a:off x="0" y="0"/>
          <a:ext cx="0" cy="0"/>
          <a:chOff x="0" y="0"/>
          <a:chExt cx="0" cy="0"/>
        </a:xfrm>
      </p:grpSpPr>
      <p:sp>
        <p:nvSpPr>
          <p:cNvPr id="3" name="Title 2"/>
          <p:cNvSpPr>
            <a:spLocks noGrp="1"/>
          </p:cNvSpPr>
          <p:nvPr>
            <p:ph type="title"/>
          </p:nvPr>
        </p:nvSpPr>
        <p:spPr>
          <a:xfrm>
            <a:off x="838200" y="228600"/>
            <a:ext cx="10515600" cy="1101408"/>
          </a:xfrm>
        </p:spPr>
        <p:txBody>
          <a:bodyPr/>
          <a:lstStyle>
            <a:lvl1pPr algn="l">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DS Basic Title Only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600200"/>
          </a:xfrm>
        </p:spPr>
        <p:txBody>
          <a:bodyPr/>
          <a:lstStyle>
            <a:lvl1pPr algn="ctr">
              <a:defRPr sz="4000"/>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DS ContentHeavy-BasicSlide">
    <p:spTree>
      <p:nvGrpSpPr>
        <p:cNvPr id="1" name=""/>
        <p:cNvGrpSpPr/>
        <p:nvPr/>
      </p:nvGrpSpPr>
      <p:grpSpPr>
        <a:xfrm>
          <a:off x="0" y="0"/>
          <a:ext cx="0" cy="0"/>
          <a:chOff x="0" y="0"/>
          <a:chExt cx="0" cy="0"/>
        </a:xfrm>
      </p:grpSpPr>
      <p:sp>
        <p:nvSpPr>
          <p:cNvPr id="3" name="Title 2"/>
          <p:cNvSpPr>
            <a:spLocks noGrp="1"/>
          </p:cNvSpPr>
          <p:nvPr>
            <p:ph type="title"/>
          </p:nvPr>
        </p:nvSpPr>
        <p:spPr>
          <a:xfrm>
            <a:off x="838200" y="228600"/>
            <a:ext cx="10515600" cy="1101408"/>
          </a:xfrm>
        </p:spPr>
        <p:txBody>
          <a:bodyPr/>
          <a:lstStyle>
            <a:lvl1pPr algn="l">
              <a:defRPr/>
            </a:lvl1pPr>
          </a:lstStyle>
          <a:p>
            <a:r>
              <a:rPr lang="en-US" dirty="0"/>
              <a:t>Click to edit Master title style</a:t>
            </a:r>
          </a:p>
        </p:txBody>
      </p:sp>
      <p:sp>
        <p:nvSpPr>
          <p:cNvPr id="5" name="Content Placeholder 4"/>
          <p:cNvSpPr>
            <a:spLocks noGrp="1"/>
          </p:cNvSpPr>
          <p:nvPr>
            <p:ph sz="quarter" idx="10"/>
          </p:nvPr>
        </p:nvSpPr>
        <p:spPr>
          <a:xfrm>
            <a:off x="838200" y="1435608"/>
            <a:ext cx="10515600" cy="4733698"/>
          </a:xfrm>
          <a:noFill/>
          <a:ln>
            <a:noFill/>
          </a:ln>
        </p:spPr>
        <p:txBody>
          <a:bodyPr lIns="91440" tIns="91440" rIns="91440" bIns="91440"/>
          <a:lstStyle>
            <a:lvl1pPr>
              <a:defRPr sz="2400">
                <a:solidFill>
                  <a:schemeClr val="tx2"/>
                </a:solidFill>
              </a:defRPr>
            </a:lvl1pPr>
            <a:lvl2pPr>
              <a:defRPr sz="1800" cap="none"/>
            </a:lvl2pPr>
            <a:lvl3pPr>
              <a:defRPr sz="1800" cap="none"/>
            </a:lvl3pPr>
            <a:lvl4pPr>
              <a:defRPr sz="1800" cap="none"/>
            </a:lvl4pPr>
            <a:lvl5pPr>
              <a:defRPr sz="1800" cap="none"/>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1"/>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DS ContentHeavy-BasicWithCallout">
    <p:spTree>
      <p:nvGrpSpPr>
        <p:cNvPr id="1" name=""/>
        <p:cNvGrpSpPr/>
        <p:nvPr/>
      </p:nvGrpSpPr>
      <p:grpSpPr>
        <a:xfrm>
          <a:off x="0" y="0"/>
          <a:ext cx="0" cy="0"/>
          <a:chOff x="0" y="0"/>
          <a:chExt cx="0" cy="0"/>
        </a:xfrm>
      </p:grpSpPr>
      <p:sp>
        <p:nvSpPr>
          <p:cNvPr id="3" name="Title 2"/>
          <p:cNvSpPr>
            <a:spLocks noGrp="1"/>
          </p:cNvSpPr>
          <p:nvPr>
            <p:ph type="title"/>
          </p:nvPr>
        </p:nvSpPr>
        <p:spPr>
          <a:xfrm>
            <a:off x="838200" y="228600"/>
            <a:ext cx="10515600" cy="1101408"/>
          </a:xfrm>
        </p:spPr>
        <p:txBody>
          <a:bodyPr/>
          <a:lstStyle>
            <a:lvl1pPr algn="l">
              <a:defRPr/>
            </a:lvl1pPr>
          </a:lstStyle>
          <a:p>
            <a:r>
              <a:rPr lang="en-US" dirty="0"/>
              <a:t>Click to edit Master title style</a:t>
            </a:r>
          </a:p>
        </p:txBody>
      </p:sp>
      <p:sp>
        <p:nvSpPr>
          <p:cNvPr id="5" name="Content Placeholder 4"/>
          <p:cNvSpPr>
            <a:spLocks noGrp="1"/>
          </p:cNvSpPr>
          <p:nvPr>
            <p:ph sz="quarter" idx="10"/>
          </p:nvPr>
        </p:nvSpPr>
        <p:spPr>
          <a:xfrm>
            <a:off x="838200" y="1435608"/>
            <a:ext cx="6620691" cy="4733698"/>
          </a:xfrm>
          <a:noFill/>
          <a:ln>
            <a:noFill/>
          </a:ln>
        </p:spPr>
        <p:txBody>
          <a:bodyPr lIns="91440" tIns="91440" rIns="91440" bIns="91440"/>
          <a:lstStyle>
            <a:lvl1pPr>
              <a:defRPr sz="2400">
                <a:solidFill>
                  <a:schemeClr val="tx2"/>
                </a:solidFill>
              </a:defRPr>
            </a:lvl1pPr>
            <a:lvl2pPr>
              <a:defRPr sz="1800" cap="none"/>
            </a:lvl2pPr>
            <a:lvl3pPr>
              <a:defRPr sz="1800" cap="none"/>
            </a:lvl3pPr>
            <a:lvl4pPr>
              <a:defRPr sz="1800" cap="none"/>
            </a:lvl4pPr>
            <a:lvl5pPr>
              <a:defRPr sz="1800" cap="none"/>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7694023" y="1436688"/>
            <a:ext cx="3657600" cy="4736592"/>
          </a:xfrm>
          <a:solidFill>
            <a:schemeClr val="bg1"/>
          </a:solidFill>
          <a:ln>
            <a:solidFill>
              <a:schemeClr val="bg2">
                <a:lumMod val="90000"/>
              </a:schemeClr>
            </a:solidFill>
          </a:ln>
        </p:spPr>
        <p:txBody>
          <a:bodyPr lIns="182880" tIns="182880" rIns="182880" bIns="182880"/>
          <a:lstStyle>
            <a:lvl1pPr algn="ctr">
              <a:defRPr sz="1800" b="0" cap="all" spc="50" baseline="0">
                <a:solidFill>
                  <a:schemeClr val="accent1"/>
                </a:solidFill>
              </a:defRPr>
            </a:lvl1pPr>
            <a:lvl2pPr marL="0" indent="0">
              <a:buNone/>
              <a:defRPr sz="1800"/>
            </a:lvl2pPr>
          </a:lstStyle>
          <a:p>
            <a:pPr lvl="0"/>
            <a:r>
              <a:rPr lang="en-US" dirty="0"/>
              <a:t>Click to edit Master text styles</a:t>
            </a:r>
          </a:p>
          <a:p>
            <a:pPr lvl="1"/>
            <a:r>
              <a:rPr lang="en-US" dirty="0"/>
              <a:t>Second level</a:t>
            </a:r>
          </a:p>
        </p:txBody>
      </p:sp>
      <p:sp>
        <p:nvSpPr>
          <p:cNvPr id="4" name="Slide Number Placeholder 3"/>
          <p:cNvSpPr>
            <a:spLocks noGrp="1"/>
          </p:cNvSpPr>
          <p:nvPr>
            <p:ph type="sldNum" sz="quarter" idx="14"/>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DS ContentHeavy-NoTitl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838200" y="591671"/>
            <a:ext cx="10515600" cy="5613494"/>
          </a:xfrm>
          <a:noFill/>
          <a:ln>
            <a:noFill/>
          </a:ln>
        </p:spPr>
        <p:txBody>
          <a:bodyPr lIns="91440" tIns="91440" rIns="91440" bIns="91440"/>
          <a:lstStyle>
            <a:lvl1pPr>
              <a:defRPr sz="2400">
                <a:solidFill>
                  <a:schemeClr val="tx2"/>
                </a:solidFill>
              </a:defRPr>
            </a:lvl1pPr>
            <a:lvl2pPr>
              <a:defRPr sz="1800" cap="none"/>
            </a:lvl2pPr>
            <a:lvl3pPr>
              <a:defRPr sz="1800" cap="none"/>
            </a:lvl3pPr>
            <a:lvl4pPr>
              <a:defRPr sz="1800" cap="none"/>
            </a:lvl4pPr>
            <a:lvl5pPr>
              <a:defRPr sz="1800" cap="none"/>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1"/>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S Basic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600200"/>
          </a:xfrm>
        </p:spPr>
        <p:txBody>
          <a:bodyPr/>
          <a:lstStyle>
            <a:lvl1pPr algn="ctr">
              <a:defRPr sz="4800"/>
            </a:lvl1pPr>
          </a:lstStyle>
          <a:p>
            <a:r>
              <a:rPr lang="en-US" dirty="0"/>
              <a:t>Click to edit Master title style</a:t>
            </a:r>
          </a:p>
        </p:txBody>
      </p:sp>
      <p:sp>
        <p:nvSpPr>
          <p:cNvPr id="3" name="Content Placeholder 2"/>
          <p:cNvSpPr>
            <a:spLocks noGrp="1"/>
          </p:cNvSpPr>
          <p:nvPr>
            <p:ph idx="1"/>
          </p:nvPr>
        </p:nvSpPr>
        <p:spPr>
          <a:xfrm>
            <a:off x="838200" y="1918447"/>
            <a:ext cx="10515600" cy="4249271"/>
          </a:xfrm>
          <a:noFill/>
        </p:spPr>
        <p:txBody>
          <a:bodyPr lIns="91440" tIns="91440" rIns="91440" bIns="91440"/>
          <a:lstStyle>
            <a:lvl1pPr>
              <a:spcBef>
                <a:spcPts val="2000"/>
              </a:spcBef>
              <a:defRPr sz="3600">
                <a:solidFill>
                  <a:schemeClr val="bg2">
                    <a:lumMod val="25000"/>
                  </a:schemeClr>
                </a:solidFill>
              </a:defRPr>
            </a:lvl1pPr>
            <a:lvl2pPr>
              <a:spcBef>
                <a:spcPts val="2000"/>
              </a:spcBef>
              <a:defRPr sz="2800">
                <a:solidFill>
                  <a:schemeClr val="bg2">
                    <a:lumMod val="25000"/>
                  </a:schemeClr>
                </a:solidFill>
              </a:defRPr>
            </a:lvl2pPr>
            <a:lvl3pPr>
              <a:spcBef>
                <a:spcPts val="2000"/>
              </a:spcBef>
              <a:defRPr sz="2800">
                <a:solidFill>
                  <a:schemeClr val="bg2">
                    <a:lumMod val="25000"/>
                  </a:schemeClr>
                </a:solidFill>
              </a:defRPr>
            </a:lvl3pPr>
            <a:lvl4pPr>
              <a:spcBef>
                <a:spcPts val="2000"/>
              </a:spcBef>
              <a:defRPr sz="2800">
                <a:solidFill>
                  <a:schemeClr val="bg2">
                    <a:lumMod val="25000"/>
                  </a:schemeClr>
                </a:solidFill>
              </a:defRPr>
            </a:lvl4pPr>
            <a:lvl5pPr>
              <a:spcBef>
                <a:spcPts val="2000"/>
              </a:spcBef>
              <a:defRPr sz="2800">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DS Basic Title &amp; 2 Contents">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lgn="l">
              <a:defRPr/>
            </a:lvl1pPr>
          </a:lstStyle>
          <a:p>
            <a:r>
              <a:rPr lang="en-US" dirty="0"/>
              <a:t>Click to edit Master title style</a:t>
            </a:r>
          </a:p>
        </p:txBody>
      </p:sp>
      <p:sp>
        <p:nvSpPr>
          <p:cNvPr id="5" name="Content Placeholder 4"/>
          <p:cNvSpPr>
            <a:spLocks noGrp="1"/>
          </p:cNvSpPr>
          <p:nvPr>
            <p:ph sz="quarter" idx="10"/>
          </p:nvPr>
        </p:nvSpPr>
        <p:spPr>
          <a:xfrm>
            <a:off x="838200" y="1801640"/>
            <a:ext cx="5132832" cy="4481685"/>
          </a:xfrm>
        </p:spPr>
        <p:txBody>
          <a:bodyPr/>
          <a:lstStyle>
            <a:lvl1pPr>
              <a:defRPr sz="24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4"/>
          </p:nvPr>
        </p:nvSpPr>
        <p:spPr>
          <a:xfrm>
            <a:off x="6221506" y="1434353"/>
            <a:ext cx="5144994" cy="4733085"/>
          </a:xfrm>
        </p:spPr>
        <p:txBody>
          <a:bodyPr/>
          <a:lstStyle/>
          <a:p>
            <a:endParaRPr lang="en-US" dirty="0"/>
          </a:p>
        </p:txBody>
      </p:sp>
      <p:sp>
        <p:nvSpPr>
          <p:cNvPr id="4" name="Slide Number Placeholder 3"/>
          <p:cNvSpPr>
            <a:spLocks noGrp="1"/>
          </p:cNvSpPr>
          <p:nvPr>
            <p:ph type="sldNum" sz="quarter" idx="15"/>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DS 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4682" y="0"/>
            <a:ext cx="5934636" cy="1757082"/>
          </a:xfrm>
        </p:spPr>
        <p:txBody>
          <a:bodyPr anchor="ctr"/>
          <a:lstStyle>
            <a:lvl1pPr>
              <a:defRPr sz="4000"/>
            </a:lvl1pPr>
          </a:lstStyle>
          <a:p>
            <a:r>
              <a:rPr lang="en-US" dirty="0"/>
              <a:t>Click to edit Master title style</a:t>
            </a:r>
          </a:p>
        </p:txBody>
      </p:sp>
      <p:sp>
        <p:nvSpPr>
          <p:cNvPr id="3" name="Content Placeholder 2"/>
          <p:cNvSpPr>
            <a:spLocks noGrp="1"/>
          </p:cNvSpPr>
          <p:nvPr>
            <p:ph idx="1"/>
          </p:nvPr>
        </p:nvSpPr>
        <p:spPr>
          <a:xfrm>
            <a:off x="5414682" y="1757082"/>
            <a:ext cx="5940705" cy="4500283"/>
          </a:xfrm>
        </p:spPr>
        <p:txBody>
          <a:bodyPr/>
          <a:lstStyle>
            <a:lvl1pPr>
              <a:defRPr sz="3600"/>
            </a:lvl1pPr>
            <a:lvl2pPr>
              <a:defRPr sz="3200"/>
            </a:lvl2pPr>
            <a:lvl3pPr>
              <a:defRPr sz="3200"/>
            </a:lvl3pPr>
            <a:lvl4pPr>
              <a:defRPr sz="3200"/>
            </a:lvl4pPr>
            <a:lvl5pPr>
              <a:defRPr sz="3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1" hasCustomPrompt="1"/>
          </p:nvPr>
        </p:nvSpPr>
        <p:spPr>
          <a:xfrm>
            <a:off x="1" y="1"/>
            <a:ext cx="5181600" cy="6257364"/>
          </a:xfrm>
        </p:spPr>
        <p:txBody>
          <a:bodyPr/>
          <a:lstStyle/>
          <a:p>
            <a:r>
              <a:rPr lang="en-US" dirty="0"/>
              <a:t>Graphic goes here</a:t>
            </a:r>
          </a:p>
        </p:txBody>
      </p:sp>
      <p:sp>
        <p:nvSpPr>
          <p:cNvPr id="4" name="Slide Number Placeholder 3"/>
          <p:cNvSpPr>
            <a:spLocks noGrp="1"/>
          </p:cNvSpPr>
          <p:nvPr>
            <p:ph type="sldNum" sz="quarter" idx="12"/>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DS Title Left Content Right Picture Bottom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597569" cy="4141694"/>
          </a:xfrm>
          <a:prstGeom prst="rect">
            <a:avLst/>
          </a:prstGeom>
        </p:spPr>
        <p:txBody>
          <a:bodyPr lIns="457200" tIns="274320" rIns="274320" bIns="274320">
            <a:noAutofit/>
          </a:bodyPr>
          <a:lstStyle>
            <a:lvl1pPr algn="ctr">
              <a:defRPr sz="5400" baseline="0"/>
            </a:lvl1pPr>
          </a:lstStyle>
          <a:p>
            <a:r>
              <a:rPr lang="en-US" dirty="0"/>
              <a:t>Click to edit Master title style</a:t>
            </a:r>
          </a:p>
        </p:txBody>
      </p:sp>
      <p:sp>
        <p:nvSpPr>
          <p:cNvPr id="3" name="Content Placeholder 2"/>
          <p:cNvSpPr>
            <a:spLocks noGrp="1"/>
          </p:cNvSpPr>
          <p:nvPr>
            <p:ph idx="1"/>
          </p:nvPr>
        </p:nvSpPr>
        <p:spPr>
          <a:xfrm>
            <a:off x="6597570" y="1"/>
            <a:ext cx="5594430" cy="4149524"/>
          </a:xfrm>
        </p:spPr>
        <p:txBody>
          <a:bodyPr lIns="91440" tIns="274320" rIns="274320" bIns="274320" anchor="ctr" anchorCtr="0">
            <a:normAutofit/>
          </a:bodyPr>
          <a:lstStyle>
            <a:lvl1pPr algn="l">
              <a:defRPr sz="4000" baseline="0"/>
            </a:lvl1pPr>
            <a:lvl2pPr marL="457200" indent="-301752">
              <a:defRPr sz="4000"/>
            </a:lvl2pPr>
          </a:lstStyle>
          <a:p>
            <a:pPr lvl="0"/>
            <a:r>
              <a:rPr lang="en-US" dirty="0"/>
              <a:t>Click to edit Master text styles</a:t>
            </a:r>
          </a:p>
          <a:p>
            <a:pPr lvl="1"/>
            <a:r>
              <a:rPr lang="en-US" dirty="0"/>
              <a:t>Two lines of topics</a:t>
            </a:r>
          </a:p>
          <a:p>
            <a:pPr lvl="1"/>
            <a:r>
              <a:rPr lang="en-US" dirty="0"/>
              <a:t>3 lines of topics</a:t>
            </a:r>
          </a:p>
        </p:txBody>
      </p:sp>
      <p:sp>
        <p:nvSpPr>
          <p:cNvPr id="6" name="Picture Placeholder 5"/>
          <p:cNvSpPr>
            <a:spLocks noGrp="1"/>
          </p:cNvSpPr>
          <p:nvPr>
            <p:ph type="pic" sz="quarter" idx="10"/>
          </p:nvPr>
        </p:nvSpPr>
        <p:spPr>
          <a:xfrm>
            <a:off x="0" y="4149724"/>
            <a:ext cx="12192000" cy="2708276"/>
          </a:xfrm>
        </p:spPr>
        <p:txBody>
          <a:bodyPr/>
          <a:lstStyle/>
          <a:p>
            <a:endParaRPr lang="en-US" dirty="0"/>
          </a:p>
        </p:txBody>
      </p:sp>
    </p:spTree>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DS Photo with Caption-Full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endParaRPr lang="en-US" dirty="0"/>
          </a:p>
        </p:txBody>
      </p:sp>
      <p:sp>
        <p:nvSpPr>
          <p:cNvPr id="9" name="Text Placeholder 8"/>
          <p:cNvSpPr>
            <a:spLocks noGrp="1"/>
          </p:cNvSpPr>
          <p:nvPr>
            <p:ph type="body" sz="quarter" idx="15" hasCustomPrompt="1"/>
          </p:nvPr>
        </p:nvSpPr>
        <p:spPr>
          <a:xfrm>
            <a:off x="1685132" y="2420938"/>
            <a:ext cx="8821737" cy="3908425"/>
          </a:xfrm>
          <a:solidFill>
            <a:schemeClr val="bg1">
              <a:alpha val="90000"/>
            </a:schemeClr>
          </a:solidFill>
        </p:spPr>
        <p:txBody>
          <a:bodyPr lIns="274320" tIns="274320" rIns="274320" bIns="274320"/>
          <a:lstStyle>
            <a:lvl1pPr algn="ctr">
              <a:defRPr sz="5400" b="1">
                <a:solidFill>
                  <a:schemeClr val="accent6"/>
                </a:solidFill>
                <a:latin typeface="Lucida Bright" charset="0"/>
                <a:ea typeface="Lucida Bright" charset="0"/>
                <a:cs typeface="Lucida Bright" charset="0"/>
              </a:defRPr>
            </a:lvl1pPr>
            <a:lvl2pPr marL="0" indent="0" algn="ctr">
              <a:buNone/>
              <a:defRPr sz="4000"/>
            </a:lvl2pPr>
          </a:lstStyle>
          <a:p>
            <a:pPr lvl="0"/>
            <a:r>
              <a:rPr lang="en-US" dirty="0"/>
              <a:t>Click to edit </a:t>
            </a:r>
            <a:br>
              <a:rPr lang="en-US" dirty="0"/>
            </a:br>
            <a:r>
              <a:rPr lang="en-US" dirty="0"/>
              <a:t>Master text styles</a:t>
            </a:r>
          </a:p>
          <a:p>
            <a:pPr lvl="1"/>
            <a:r>
              <a:rPr lang="en-US" dirty="0"/>
              <a:t>Second level</a:t>
            </a:r>
          </a:p>
        </p:txBody>
      </p:sp>
    </p:spTree>
    <p:extLst/>
  </p:cSld>
  <p:clrMapOvr>
    <a:masterClrMapping/>
  </p:clrMapOvr>
  <p:transitio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DS Photo-Full Slide - No Hea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192000" cy="6858000"/>
          </a:xfrm>
        </p:spPr>
        <p:txBody>
          <a:bodyPr/>
          <a:lstStyle/>
          <a:p>
            <a:endParaRPr lang="en-US" dirty="0"/>
          </a:p>
        </p:txBody>
      </p:sp>
    </p:spTree>
    <p:extLst/>
  </p:cSld>
  <p:clrMapOvr>
    <a:masterClrMapping/>
  </p:clrMapOvr>
  <p:transition spd="slow">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DS Blank">
    <p:spTree>
      <p:nvGrpSpPr>
        <p:cNvPr id="1" name=""/>
        <p:cNvGrpSpPr/>
        <p:nvPr/>
      </p:nvGrpSpPr>
      <p:grpSpPr>
        <a:xfrm>
          <a:off x="0" y="0"/>
          <a:ext cx="0" cy="0"/>
          <a:chOff x="0" y="0"/>
          <a:chExt cx="0" cy="0"/>
        </a:xfrm>
      </p:grpSpPr>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DS 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567160" y="6336792"/>
            <a:ext cx="338388" cy="411480"/>
          </a:xfrm>
          <a:prstGeom prst="rect">
            <a:avLst/>
          </a:prstGeom>
        </p:spPr>
      </p:pic>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DS Title only 2">
    <p:spTree>
      <p:nvGrpSpPr>
        <p:cNvPr id="1" name=""/>
        <p:cNvGrpSpPr/>
        <p:nvPr/>
      </p:nvGrpSpPr>
      <p:grpSpPr>
        <a:xfrm>
          <a:off x="0" y="0"/>
          <a:ext cx="0" cy="0"/>
          <a:chOff x="0" y="0"/>
          <a:chExt cx="0" cy="0"/>
        </a:xfrm>
      </p:grpSpPr>
      <p:sp>
        <p:nvSpPr>
          <p:cNvPr id="2" name="Title 1"/>
          <p:cNvSpPr>
            <a:spLocks noGrp="1"/>
          </p:cNvSpPr>
          <p:nvPr>
            <p:ph type="title"/>
          </p:nvPr>
        </p:nvSpPr>
        <p:spPr>
          <a:xfrm>
            <a:off x="838200" y="241891"/>
            <a:ext cx="10515600" cy="2326511"/>
          </a:xfrm>
          <a:prstGeom prst="rect">
            <a:avLst/>
          </a:prstGeom>
        </p:spPr>
        <p:txBody>
          <a:bodyPr>
            <a:noAutofit/>
          </a:bodyPr>
          <a:lstStyle>
            <a:lvl1pPr algn="ctr">
              <a:defRPr sz="5400" baseline="0"/>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DS Title Left Content Righ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358815" y="1"/>
            <a:ext cx="6238754" cy="6106332"/>
          </a:xfrm>
          <a:prstGeom prst="rect">
            <a:avLst/>
          </a:prstGeom>
        </p:spPr>
        <p:txBody>
          <a:bodyPr>
            <a:noAutofit/>
          </a:bodyPr>
          <a:lstStyle>
            <a:lvl1pPr algn="ctr">
              <a:defRPr sz="6000" baseline="0"/>
            </a:lvl1pPr>
          </a:lstStyle>
          <a:p>
            <a:r>
              <a:rPr lang="en-US" dirty="0"/>
              <a:t>Click to edit Master title style</a:t>
            </a:r>
          </a:p>
        </p:txBody>
      </p:sp>
      <p:sp>
        <p:nvSpPr>
          <p:cNvPr id="3" name="Content Placeholder 2"/>
          <p:cNvSpPr>
            <a:spLocks noGrp="1"/>
          </p:cNvSpPr>
          <p:nvPr>
            <p:ph idx="1"/>
          </p:nvPr>
        </p:nvSpPr>
        <p:spPr>
          <a:xfrm>
            <a:off x="6597570" y="239843"/>
            <a:ext cx="5301205" cy="5866490"/>
          </a:xfrm>
        </p:spPr>
        <p:txBody>
          <a:bodyPr anchor="ctr" anchorCtr="0">
            <a:normAutofit/>
          </a:bodyPr>
          <a:lstStyle>
            <a:lvl1pPr algn="l">
              <a:defRPr sz="4400" baseline="0"/>
            </a:lvl1pPr>
            <a:lvl2pPr marL="402336">
              <a:spcAft>
                <a:spcPts val="1200"/>
              </a:spcAft>
              <a:defRPr sz="2800"/>
            </a:lvl2pPr>
          </a:lstStyle>
          <a:p>
            <a:pPr lvl="0"/>
            <a:r>
              <a:rPr lang="en-US" dirty="0"/>
              <a:t>Click to edit Master text styles</a:t>
            </a:r>
          </a:p>
          <a:p>
            <a:pPr lvl="1"/>
            <a:r>
              <a:rPr lang="en-US" dirty="0"/>
              <a:t>Two lines of topics</a:t>
            </a:r>
          </a:p>
          <a:p>
            <a:pPr lvl="1"/>
            <a:r>
              <a:rPr lang="en-US" dirty="0"/>
              <a:t>3 lines of topics</a:t>
            </a:r>
          </a:p>
        </p:txBody>
      </p:sp>
      <p:sp>
        <p:nvSpPr>
          <p:cNvPr id="4" name="Slide Number Placeholder 3"/>
          <p:cNvSpPr>
            <a:spLocks noGrp="1"/>
          </p:cNvSpPr>
          <p:nvPr>
            <p:ph type="sldNum" sz="quarter" idx="10"/>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DS Title and Content Left - WITH Bullets">
    <p:spTree>
      <p:nvGrpSpPr>
        <p:cNvPr id="1" name=""/>
        <p:cNvGrpSpPr/>
        <p:nvPr/>
      </p:nvGrpSpPr>
      <p:grpSpPr>
        <a:xfrm>
          <a:off x="0" y="0"/>
          <a:ext cx="0" cy="0"/>
          <a:chOff x="0" y="0"/>
          <a:chExt cx="0" cy="0"/>
        </a:xfrm>
      </p:grpSpPr>
      <p:sp>
        <p:nvSpPr>
          <p:cNvPr id="7" name="Rectangle 6"/>
          <p:cNvSpPr/>
          <p:nvPr userDrawn="1"/>
        </p:nvSpPr>
        <p:spPr>
          <a:xfrm>
            <a:off x="0" y="6137329"/>
            <a:ext cx="12192000" cy="720671"/>
          </a:xfrm>
          <a:prstGeom prst="rect">
            <a:avLst/>
          </a:prstGeom>
          <a:solidFill>
            <a:srgbClr val="F4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p:cNvSpPr>
            <a:spLocks noGrp="1"/>
          </p:cNvSpPr>
          <p:nvPr>
            <p:ph type="pic" sz="quarter" idx="10"/>
          </p:nvPr>
        </p:nvSpPr>
        <p:spPr>
          <a:xfrm>
            <a:off x="6365875" y="0"/>
            <a:ext cx="5826125" cy="6858000"/>
          </a:xfrm>
        </p:spPr>
        <p:txBody>
          <a:bodyPr/>
          <a:lstStyle/>
          <a:p>
            <a:endParaRPr lang="en-US" dirty="0"/>
          </a:p>
        </p:txBody>
      </p:sp>
      <p:sp>
        <p:nvSpPr>
          <p:cNvPr id="2" name="Title 1"/>
          <p:cNvSpPr>
            <a:spLocks noGrp="1"/>
          </p:cNvSpPr>
          <p:nvPr>
            <p:ph type="title"/>
          </p:nvPr>
        </p:nvSpPr>
        <p:spPr>
          <a:xfrm>
            <a:off x="0" y="298764"/>
            <a:ext cx="6366076" cy="2837975"/>
          </a:xfrm>
          <a:prstGeom prst="rect">
            <a:avLst/>
          </a:prstGeom>
        </p:spPr>
        <p:txBody>
          <a:bodyPr>
            <a:noAutofit/>
          </a:bodyPr>
          <a:lstStyle>
            <a:lvl1pPr algn="ctr">
              <a:defRPr sz="6000" baseline="0"/>
            </a:lvl1pPr>
          </a:lstStyle>
          <a:p>
            <a:r>
              <a:rPr lang="en-US" dirty="0"/>
              <a:t>Click to edit Master title style</a:t>
            </a:r>
          </a:p>
        </p:txBody>
      </p:sp>
      <p:sp>
        <p:nvSpPr>
          <p:cNvPr id="3" name="Content Placeholder 2"/>
          <p:cNvSpPr>
            <a:spLocks noGrp="1"/>
          </p:cNvSpPr>
          <p:nvPr>
            <p:ph idx="1"/>
          </p:nvPr>
        </p:nvSpPr>
        <p:spPr>
          <a:xfrm>
            <a:off x="254642" y="3148314"/>
            <a:ext cx="5856791" cy="3194613"/>
          </a:xfrm>
        </p:spPr>
        <p:txBody>
          <a:bodyPr anchor="t" anchorCtr="0">
            <a:normAutofit/>
          </a:bodyPr>
          <a:lstStyle>
            <a:lvl1pPr algn="l">
              <a:defRPr sz="4000" baseline="0"/>
            </a:lvl1pPr>
            <a:lvl2pPr>
              <a:defRPr sz="3600"/>
            </a:lvl2pPr>
          </a:lstStyle>
          <a:p>
            <a:pPr lvl="0"/>
            <a:r>
              <a:rPr lang="en-US" dirty="0"/>
              <a:t>Click to edit Master text styles</a:t>
            </a:r>
          </a:p>
          <a:p>
            <a:pPr lvl="1"/>
            <a:r>
              <a:rPr lang="en-US" dirty="0"/>
              <a:t>Two lines of topics</a:t>
            </a:r>
          </a:p>
          <a:p>
            <a:pPr lvl="1"/>
            <a:r>
              <a:rPr lang="en-US" dirty="0"/>
              <a:t>3 lines of topics</a:t>
            </a:r>
          </a:p>
        </p:txBody>
      </p:sp>
      <p:sp>
        <p:nvSpPr>
          <p:cNvPr id="5" name="Slide Number Placeholder 4"/>
          <p:cNvSpPr>
            <a:spLocks noGrp="1"/>
          </p:cNvSpPr>
          <p:nvPr>
            <p:ph type="sldNum" sz="quarter" idx="11"/>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S Basic Title Only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600200"/>
          </a:xfrm>
        </p:spPr>
        <p:txBody>
          <a:bodyPr/>
          <a:lstStyle>
            <a:lvl1pPr algn="ctr">
              <a:defRPr sz="4000"/>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DS Quot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920" y="1069383"/>
            <a:ext cx="1856294" cy="1642820"/>
          </a:xfrm>
          <a:prstGeom prst="rect">
            <a:avLst/>
          </a:prstGeom>
        </p:spPr>
      </p:pic>
      <p:sp>
        <p:nvSpPr>
          <p:cNvPr id="4" name="Text Placeholder 3"/>
          <p:cNvSpPr>
            <a:spLocks noGrp="1"/>
          </p:cNvSpPr>
          <p:nvPr>
            <p:ph type="body" sz="quarter" idx="10" hasCustomPrompt="1"/>
          </p:nvPr>
        </p:nvSpPr>
        <p:spPr>
          <a:xfrm>
            <a:off x="1208868" y="5698069"/>
            <a:ext cx="10027403" cy="513479"/>
          </a:xfrm>
        </p:spPr>
        <p:txBody>
          <a:bodyPr>
            <a:normAutofit/>
          </a:bodyPr>
          <a:lstStyle>
            <a:lvl1pPr algn="r">
              <a:defRPr sz="2400" b="1" i="1" baseline="0">
                <a:solidFill>
                  <a:schemeClr val="bg2">
                    <a:lumMod val="50000"/>
                  </a:schemeClr>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 Quote Attribution</a:t>
            </a:r>
          </a:p>
        </p:txBody>
      </p:sp>
      <p:sp>
        <p:nvSpPr>
          <p:cNvPr id="6" name="Text Placeholder 5"/>
          <p:cNvSpPr>
            <a:spLocks noGrp="1"/>
          </p:cNvSpPr>
          <p:nvPr>
            <p:ph type="body" sz="quarter" idx="14"/>
          </p:nvPr>
        </p:nvSpPr>
        <p:spPr>
          <a:xfrm>
            <a:off x="1208088" y="758825"/>
            <a:ext cx="10012362" cy="4821238"/>
          </a:xfrm>
        </p:spPr>
        <p:txBody>
          <a:bodyPr anchor="ctr" anchorCtr="0">
            <a:normAutofit/>
          </a:bodyPr>
          <a:lstStyle>
            <a:lvl1pPr algn="l">
              <a:defRPr sz="4000" b="1">
                <a:solidFill>
                  <a:schemeClr val="accent5"/>
                </a:solidFill>
                <a:latin typeface="Lucida Bright" charset="0"/>
                <a:ea typeface="Lucida Bright" charset="0"/>
                <a:cs typeface="Lucida Bright" charset="0"/>
              </a:defRPr>
            </a:lvl1pPr>
          </a:lstStyle>
          <a:p>
            <a:pPr lvl="0"/>
            <a:r>
              <a:rPr lang="en-US" dirty="0"/>
              <a:t>Click to edit Master text styles</a:t>
            </a:r>
          </a:p>
        </p:txBody>
      </p:sp>
      <p:sp>
        <p:nvSpPr>
          <p:cNvPr id="2" name="Slide Number Placeholder 1"/>
          <p:cNvSpPr>
            <a:spLocks noGrp="1"/>
          </p:cNvSpPr>
          <p:nvPr>
            <p:ph type="sldNum" sz="quarter" idx="15"/>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DS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41892"/>
            <a:ext cx="10515600" cy="2326511"/>
          </a:xfrm>
          <a:prstGeom prst="rect">
            <a:avLst/>
          </a:prstGeom>
        </p:spPr>
        <p:txBody>
          <a:bodyPr>
            <a:noAutofit/>
          </a:bodyPr>
          <a:lstStyle>
            <a:lvl1pPr algn="ctr">
              <a:defRPr sz="6000" baseline="0">
                <a:solidFill>
                  <a:schemeClr val="accent5"/>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DS Single headline without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6308203"/>
          </a:xfrm>
          <a:prstGeom prst="rect">
            <a:avLst/>
          </a:prstGeom>
        </p:spPr>
        <p:txBody>
          <a:bodyPr>
            <a:noAutofit/>
          </a:bodyPr>
          <a:lstStyle>
            <a:lvl1pPr algn="ctr">
              <a:defRPr sz="7200" baseline="0"/>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DS Video Placehol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22075" y="1530704"/>
            <a:ext cx="6747850" cy="3796592"/>
          </a:xfrm>
          <a:prstGeom prst="rect">
            <a:avLst/>
          </a:prstGeom>
        </p:spPr>
      </p:pic>
      <p:sp>
        <p:nvSpPr>
          <p:cNvPr id="4" name="Slide Number Placeholder 3"/>
          <p:cNvSpPr>
            <a:spLocks noGrp="1"/>
          </p:cNvSpPr>
          <p:nvPr>
            <p:ph type="sldNum" sz="quarter" idx="10"/>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DS End_LS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76701" y="2703443"/>
            <a:ext cx="7255574" cy="1451114"/>
          </a:xfrm>
          <a:prstGeom prst="rect">
            <a:avLst/>
          </a:prstGeom>
        </p:spPr>
      </p:pic>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9_Cov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8D700A8-84AE-4AFA-BDAC-53D827DACE3E}"/>
              </a:ext>
            </a:extLst>
          </p:cNvPr>
          <p:cNvSpPr/>
          <p:nvPr userDrawn="1"/>
        </p:nvSpPr>
        <p:spPr>
          <a:xfrm>
            <a:off x="-2" y="0"/>
            <a:ext cx="12192002" cy="6858000"/>
          </a:xfrm>
          <a:prstGeom prst="rect">
            <a:avLst/>
          </a:prstGeom>
          <a:blipFill>
            <a:blip r:embed="rId2"/>
            <a:srcRect/>
            <a:stretch>
              <a:fillRect l="-848" r="-132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 name="Rectangle 1"/>
          <p:cNvSpPr/>
          <p:nvPr userDrawn="1"/>
        </p:nvSpPr>
        <p:spPr>
          <a:xfrm>
            <a:off x="0" y="4762500"/>
            <a:ext cx="12192001" cy="2095501"/>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6" name="Freeform: Shape 35">
            <a:extLst>
              <a:ext uri="{FF2B5EF4-FFF2-40B4-BE49-F238E27FC236}">
                <a16:creationId xmlns:a16="http://schemas.microsoft.com/office/drawing/2014/main" id="{0C1E0662-250D-4FC3-B07F-CA685A599EB0}"/>
              </a:ext>
            </a:extLst>
          </p:cNvPr>
          <p:cNvSpPr/>
          <p:nvPr userDrawn="1"/>
        </p:nvSpPr>
        <p:spPr>
          <a:xfrm>
            <a:off x="-3" y="4005944"/>
            <a:ext cx="8876452" cy="2852056"/>
          </a:xfrm>
          <a:custGeom>
            <a:avLst/>
            <a:gdLst>
              <a:gd name="connsiteX0" fmla="*/ 0 w 8876452"/>
              <a:gd name="connsiteY0" fmla="*/ 0 h 2852056"/>
              <a:gd name="connsiteX1" fmla="*/ 8876452 w 8876452"/>
              <a:gd name="connsiteY1" fmla="*/ 0 h 2852056"/>
              <a:gd name="connsiteX2" fmla="*/ 8163438 w 8876452"/>
              <a:gd name="connsiteY2" fmla="*/ 2852056 h 2852056"/>
              <a:gd name="connsiteX3" fmla="*/ 0 w 8876452"/>
              <a:gd name="connsiteY3" fmla="*/ 2852056 h 2852056"/>
            </a:gdLst>
            <a:ahLst/>
            <a:cxnLst>
              <a:cxn ang="0">
                <a:pos x="connsiteX0" y="connsiteY0"/>
              </a:cxn>
              <a:cxn ang="0">
                <a:pos x="connsiteX1" y="connsiteY1"/>
              </a:cxn>
              <a:cxn ang="0">
                <a:pos x="connsiteX2" y="connsiteY2"/>
              </a:cxn>
              <a:cxn ang="0">
                <a:pos x="connsiteX3" y="connsiteY3"/>
              </a:cxn>
            </a:cxnLst>
            <a:rect l="l" t="t" r="r" b="b"/>
            <a:pathLst>
              <a:path w="8876452" h="2852056">
                <a:moveTo>
                  <a:pt x="0" y="0"/>
                </a:moveTo>
                <a:lnTo>
                  <a:pt x="8876452" y="0"/>
                </a:lnTo>
                <a:lnTo>
                  <a:pt x="8163438" y="2852056"/>
                </a:lnTo>
                <a:lnTo>
                  <a:pt x="0" y="2852056"/>
                </a:lnTo>
                <a:close/>
              </a:path>
            </a:pathLst>
          </a:custGeom>
          <a:gradFill>
            <a:gsLst>
              <a:gs pos="100000">
                <a:schemeClr val="accent1">
                  <a:alpha val="26000"/>
                </a:schemeClr>
              </a:gs>
              <a:gs pos="56000">
                <a:schemeClr val="accent1"/>
              </a:gs>
              <a:gs pos="35000">
                <a:schemeClr val="accent1"/>
              </a:gs>
              <a:gs pos="5000">
                <a:schemeClr val="accent1">
                  <a:lumMod val="50000"/>
                </a:schemeClr>
              </a:gs>
              <a:gs pos="21000">
                <a:schemeClr val="accent1">
                  <a:lumMod val="75000"/>
                </a:schemeClr>
              </a:gs>
              <a:gs pos="89000">
                <a:schemeClr val="accent1">
                  <a:alpha val="31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5" name="Freeform: Shape 34">
            <a:extLst>
              <a:ext uri="{FF2B5EF4-FFF2-40B4-BE49-F238E27FC236}">
                <a16:creationId xmlns:a16="http://schemas.microsoft.com/office/drawing/2014/main" id="{FFF3ECA0-BA8F-4AF3-AA12-CD9BCF99CC6E}"/>
              </a:ext>
            </a:extLst>
          </p:cNvPr>
          <p:cNvSpPr/>
          <p:nvPr userDrawn="1"/>
        </p:nvSpPr>
        <p:spPr>
          <a:xfrm>
            <a:off x="-3" y="4005944"/>
            <a:ext cx="8612456" cy="2852056"/>
          </a:xfrm>
          <a:custGeom>
            <a:avLst/>
            <a:gdLst>
              <a:gd name="connsiteX0" fmla="*/ 0 w 8612456"/>
              <a:gd name="connsiteY0" fmla="*/ 0 h 2852056"/>
              <a:gd name="connsiteX1" fmla="*/ 8612456 w 8612456"/>
              <a:gd name="connsiteY1" fmla="*/ 0 h 2852056"/>
              <a:gd name="connsiteX2" fmla="*/ 7899442 w 8612456"/>
              <a:gd name="connsiteY2" fmla="*/ 2852056 h 2852056"/>
              <a:gd name="connsiteX3" fmla="*/ 0 w 8612456"/>
              <a:gd name="connsiteY3" fmla="*/ 2852056 h 2852056"/>
            </a:gdLst>
            <a:ahLst/>
            <a:cxnLst>
              <a:cxn ang="0">
                <a:pos x="connsiteX0" y="connsiteY0"/>
              </a:cxn>
              <a:cxn ang="0">
                <a:pos x="connsiteX1" y="connsiteY1"/>
              </a:cxn>
              <a:cxn ang="0">
                <a:pos x="connsiteX2" y="connsiteY2"/>
              </a:cxn>
              <a:cxn ang="0">
                <a:pos x="connsiteX3" y="connsiteY3"/>
              </a:cxn>
            </a:cxnLst>
            <a:rect l="l" t="t" r="r" b="b"/>
            <a:pathLst>
              <a:path w="8612456" h="2852056">
                <a:moveTo>
                  <a:pt x="0" y="0"/>
                </a:moveTo>
                <a:lnTo>
                  <a:pt x="8612456" y="0"/>
                </a:lnTo>
                <a:lnTo>
                  <a:pt x="7899442" y="2852056"/>
                </a:lnTo>
                <a:lnTo>
                  <a:pt x="0" y="2852056"/>
                </a:lnTo>
                <a:close/>
              </a:path>
            </a:pathLst>
          </a:custGeom>
          <a:gradFill>
            <a:gsLst>
              <a:gs pos="100000">
                <a:schemeClr val="accent1">
                  <a:alpha val="52000"/>
                </a:schemeClr>
              </a:gs>
              <a:gs pos="56000">
                <a:schemeClr val="accent1"/>
              </a:gs>
              <a:gs pos="35000">
                <a:schemeClr val="accent1"/>
              </a:gs>
              <a:gs pos="5000">
                <a:schemeClr val="accent1">
                  <a:lumMod val="50000"/>
                </a:schemeClr>
              </a:gs>
              <a:gs pos="21000">
                <a:schemeClr val="accent1">
                  <a:lumMod val="75000"/>
                </a:schemeClr>
              </a:gs>
              <a:gs pos="89000">
                <a:schemeClr val="accent1">
                  <a:alpha val="6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4" name="Freeform: Shape 33">
            <a:extLst>
              <a:ext uri="{FF2B5EF4-FFF2-40B4-BE49-F238E27FC236}">
                <a16:creationId xmlns:a16="http://schemas.microsoft.com/office/drawing/2014/main" id="{7D75259C-F793-4809-87D8-EE5D06BA41CE}"/>
              </a:ext>
            </a:extLst>
          </p:cNvPr>
          <p:cNvSpPr/>
          <p:nvPr userDrawn="1"/>
        </p:nvSpPr>
        <p:spPr>
          <a:xfrm>
            <a:off x="-3" y="4005944"/>
            <a:ext cx="8348460" cy="2852056"/>
          </a:xfrm>
          <a:custGeom>
            <a:avLst/>
            <a:gdLst>
              <a:gd name="connsiteX0" fmla="*/ 0 w 8348460"/>
              <a:gd name="connsiteY0" fmla="*/ 0 h 2852056"/>
              <a:gd name="connsiteX1" fmla="*/ 8348460 w 8348460"/>
              <a:gd name="connsiteY1" fmla="*/ 0 h 2852056"/>
              <a:gd name="connsiteX2" fmla="*/ 7635446 w 8348460"/>
              <a:gd name="connsiteY2" fmla="*/ 2852056 h 2852056"/>
              <a:gd name="connsiteX3" fmla="*/ 6120525 w 8348460"/>
              <a:gd name="connsiteY3" fmla="*/ 2852056 h 2852056"/>
              <a:gd name="connsiteX4" fmla="*/ 0 w 8348460"/>
              <a:gd name="connsiteY4" fmla="*/ 2852056 h 285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8460" h="2852056">
                <a:moveTo>
                  <a:pt x="0" y="0"/>
                </a:moveTo>
                <a:lnTo>
                  <a:pt x="8348460" y="0"/>
                </a:lnTo>
                <a:lnTo>
                  <a:pt x="7635446" y="2852056"/>
                </a:lnTo>
                <a:lnTo>
                  <a:pt x="6120525" y="2852056"/>
                </a:lnTo>
                <a:lnTo>
                  <a:pt x="0" y="2852056"/>
                </a:lnTo>
                <a:close/>
              </a:path>
            </a:pathLst>
          </a:custGeom>
          <a:gradFill>
            <a:gsLst>
              <a:gs pos="100000">
                <a:schemeClr val="accent1"/>
              </a:gs>
              <a:gs pos="56000">
                <a:schemeClr val="accent1"/>
              </a:gs>
              <a:gs pos="35000">
                <a:schemeClr val="accent1"/>
              </a:gs>
              <a:gs pos="0">
                <a:schemeClr val="accent1">
                  <a:lumMod val="50000"/>
                </a:schemeClr>
              </a:gs>
              <a:gs pos="21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104" name="Title 1"/>
          <p:cNvSpPr>
            <a:spLocks noGrp="1"/>
          </p:cNvSpPr>
          <p:nvPr userDrawn="1">
            <p:ph type="ctrTitle" hasCustomPrompt="1"/>
          </p:nvPr>
        </p:nvSpPr>
        <p:spPr>
          <a:xfrm>
            <a:off x="433376" y="4339769"/>
            <a:ext cx="7491423" cy="1625602"/>
          </a:xfrm>
          <a:prstGeom prst="rect">
            <a:avLst/>
          </a:prstGeom>
        </p:spPr>
        <p:txBody>
          <a:bodyPr lIns="0" tIns="0" rIns="0" bIns="0" anchor="b" anchorCtr="0">
            <a:noAutofit/>
          </a:bodyPr>
          <a:lstStyle>
            <a:lvl1pPr algn="l">
              <a:lnSpc>
                <a:spcPct val="100000"/>
              </a:lnSpc>
              <a:defRPr sz="3600" b="1" cap="all" baseline="0">
                <a:solidFill>
                  <a:schemeClr val="bg1"/>
                </a:solidFill>
              </a:defRPr>
            </a:lvl1pPr>
          </a:lstStyle>
          <a:p>
            <a:r>
              <a:rPr lang="en-US" dirty="0"/>
              <a:t>CLICK TO EDIT MASTER TITLE STYLE</a:t>
            </a:r>
          </a:p>
        </p:txBody>
      </p:sp>
      <p:sp>
        <p:nvSpPr>
          <p:cNvPr id="105" name="Subtitle 2"/>
          <p:cNvSpPr>
            <a:spLocks noGrp="1"/>
          </p:cNvSpPr>
          <p:nvPr userDrawn="1">
            <p:ph type="subTitle" idx="1"/>
          </p:nvPr>
        </p:nvSpPr>
        <p:spPr>
          <a:xfrm>
            <a:off x="433376" y="6170325"/>
            <a:ext cx="7491423" cy="470932"/>
          </a:xfrm>
          <a:prstGeom prst="rect">
            <a:avLst/>
          </a:prstGeom>
        </p:spPr>
        <p:txBody>
          <a:bodyPr lIns="0" tIns="0" rIns="0" bIns="0">
            <a:noAutofit/>
          </a:bodyPr>
          <a:lstStyle>
            <a:lvl1pPr marL="0" indent="0" algn="l">
              <a:lnSpc>
                <a:spcPct val="100000"/>
              </a:lnSpc>
              <a:spcBef>
                <a:spcPts val="0"/>
              </a:spcBef>
              <a:buNone/>
              <a:defRPr sz="16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cxnSp>
        <p:nvCxnSpPr>
          <p:cNvPr id="14" name="Straight Connector 13"/>
          <p:cNvCxnSpPr/>
          <p:nvPr userDrawn="1"/>
        </p:nvCxnSpPr>
        <p:spPr>
          <a:xfrm>
            <a:off x="433376" y="6073085"/>
            <a:ext cx="8620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16A280D-D863-4D41-8040-529933DDF6D0}"/>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11505" y="6175930"/>
            <a:ext cx="1867696" cy="373536"/>
          </a:xfrm>
          <a:prstGeom prst="rect">
            <a:avLst/>
          </a:prstGeom>
        </p:spPr>
      </p:pic>
      <p:sp>
        <p:nvSpPr>
          <p:cNvPr id="13" name="TextBox 12">
            <a:extLst>
              <a:ext uri="{FF2B5EF4-FFF2-40B4-BE49-F238E27FC236}">
                <a16:creationId xmlns:a16="http://schemas.microsoft.com/office/drawing/2014/main" id="{F45B3E48-C3C5-4E6D-804E-9E2055F8ACD1}"/>
              </a:ext>
            </a:extLst>
          </p:cNvPr>
          <p:cNvSpPr txBox="1"/>
          <p:nvPr userDrawn="1"/>
        </p:nvSpPr>
        <p:spPr>
          <a:xfrm>
            <a:off x="9789462" y="5727369"/>
            <a:ext cx="1311782" cy="362801"/>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3B3D"/>
                </a:solidFill>
                <a:effectLst/>
                <a:uLnTx/>
                <a:uFillTx/>
                <a:latin typeface="Open Sans"/>
                <a:ea typeface="+mn-ea"/>
                <a:cs typeface="+mn-cs"/>
              </a:rPr>
              <a:t>Joins</a:t>
            </a:r>
          </a:p>
        </p:txBody>
      </p:sp>
      <p:pic>
        <p:nvPicPr>
          <p:cNvPr id="16" name="Graphic 15">
            <a:extLst>
              <a:ext uri="{FF2B5EF4-FFF2-40B4-BE49-F238E27FC236}">
                <a16:creationId xmlns:a16="http://schemas.microsoft.com/office/drawing/2014/main" id="{3687FC87-CB0B-4C76-8208-39E45F3933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45773" y="5143500"/>
            <a:ext cx="3042122" cy="469021"/>
          </a:xfrm>
          <a:prstGeom prst="rect">
            <a:avLst/>
          </a:prstGeom>
        </p:spPr>
      </p:pic>
    </p:spTree>
    <p:extLst>
      <p:ext uri="{BB962C8B-B14F-4D97-AF65-F5344CB8AC3E}">
        <p14:creationId xmlns:p14="http://schemas.microsoft.com/office/powerpoint/2010/main" val="295259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04"/>
                                        </p:tgtEl>
                                        <p:attrNameLst>
                                          <p:attrName>style.visibility</p:attrName>
                                        </p:attrNameLst>
                                      </p:cBhvr>
                                      <p:to>
                                        <p:strVal val="visible"/>
                                      </p:to>
                                    </p:set>
                                    <p:animEffect transition="in" filter="fade">
                                      <p:cBhvr>
                                        <p:cTn id="25" dur="500"/>
                                        <p:tgtEl>
                                          <p:spTgt spid="104"/>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fade">
                                      <p:cBhvr>
                                        <p:cTn id="33" dur="500"/>
                                        <p:tgtEl>
                                          <p:spTgt spid="105"/>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 grpId="0" animBg="1"/>
      <p:bldP spid="2" grpId="1" animBg="1"/>
      <p:bldP spid="36" grpId="0" animBg="1"/>
      <p:bldP spid="36" grpId="1" animBg="1"/>
      <p:bldP spid="35" grpId="0" animBg="1"/>
      <p:bldP spid="35" grpId="1" animBg="1"/>
      <p:bldP spid="34" grpId="0" animBg="1"/>
      <p:bldP spid="34" grpId="1" animBg="1"/>
      <p:bldP spid="104" grpId="0"/>
      <p:bldP spid="105" grpId="0">
        <p:tmplLst>
          <p:tmpl>
            <p:tnLst>
              <p:par>
                <p:cTn presetID="10" presetClass="entr" presetSubtype="0" fill="hold" nodeType="afterEffect">
                  <p:stCondLst>
                    <p:cond delay="0"/>
                  </p:stCondLst>
                  <p:childTnLst>
                    <p:set>
                      <p:cBhvr>
                        <p:cTn dur="1" fill="hold">
                          <p:stCondLst>
                            <p:cond delay="0"/>
                          </p:stCondLst>
                        </p:cTn>
                        <p:tgtEl>
                          <p:spTgt spid="105"/>
                        </p:tgtEl>
                        <p:attrNameLst>
                          <p:attrName>style.visibility</p:attrName>
                        </p:attrNameLst>
                      </p:cBhvr>
                      <p:to>
                        <p:strVal val="visible"/>
                      </p:to>
                    </p:set>
                    <p:animEffect transition="in" filter="fade">
                      <p:cBhvr>
                        <p:cTn dur="500"/>
                        <p:tgtEl>
                          <p:spTgt spid="105"/>
                        </p:tgtEl>
                      </p:cBhvr>
                    </p:animEffect>
                  </p:childTnLst>
                </p:cTn>
              </p:par>
            </p:tnLst>
          </p:tmpl>
        </p:tmplLst>
      </p:bldP>
      <p:bldP spid="13" grpId="0"/>
      <p:bldP spid="13" grpId="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9_Cover Slide">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A3A7EF69-BC7A-4A69-A803-7DC7157029D1}"/>
              </a:ext>
            </a:extLst>
          </p:cNvPr>
          <p:cNvSpPr/>
          <p:nvPr userDrawn="1"/>
        </p:nvSpPr>
        <p:spPr>
          <a:xfrm>
            <a:off x="0" y="-4"/>
            <a:ext cx="12192000" cy="6857999"/>
          </a:xfrm>
          <a:prstGeom prst="rect">
            <a:avLst/>
          </a:prstGeom>
          <a:blipFill>
            <a:blip r:embed="rId2"/>
            <a:srcRect/>
            <a:stretch>
              <a:fillRect l="-7038" r="-703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6" name="Freeform: Shape 25">
            <a:extLst>
              <a:ext uri="{FF2B5EF4-FFF2-40B4-BE49-F238E27FC236}">
                <a16:creationId xmlns:a16="http://schemas.microsoft.com/office/drawing/2014/main" id="{D348FECB-807D-4CCA-B752-802DC5D3CCCF}"/>
              </a:ext>
            </a:extLst>
          </p:cNvPr>
          <p:cNvSpPr/>
          <p:nvPr userDrawn="1"/>
        </p:nvSpPr>
        <p:spPr>
          <a:xfrm flipH="1">
            <a:off x="1" y="0"/>
            <a:ext cx="12191998" cy="6858000"/>
          </a:xfrm>
          <a:custGeom>
            <a:avLst/>
            <a:gdLst>
              <a:gd name="connsiteX0" fmla="*/ 5941544 w 12191998"/>
              <a:gd name="connsiteY0" fmla="*/ 0 h 6858000"/>
              <a:gd name="connsiteX1" fmla="*/ 0 w 12191998"/>
              <a:gd name="connsiteY1" fmla="*/ 0 h 6858000"/>
              <a:gd name="connsiteX2" fmla="*/ 0 w 12191998"/>
              <a:gd name="connsiteY2" fmla="*/ 6858000 h 6858000"/>
              <a:gd name="connsiteX3" fmla="*/ 12191998 w 12191998"/>
              <a:gd name="connsiteY3" fmla="*/ 6858000 h 6858000"/>
              <a:gd name="connsiteX4" fmla="*/ 12191998 w 12191998"/>
              <a:gd name="connsiteY4" fmla="*/ 5459642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8" h="6858000">
                <a:moveTo>
                  <a:pt x="5941544" y="0"/>
                </a:moveTo>
                <a:lnTo>
                  <a:pt x="0" y="0"/>
                </a:lnTo>
                <a:lnTo>
                  <a:pt x="0" y="6858000"/>
                </a:lnTo>
                <a:lnTo>
                  <a:pt x="12191998" y="6858000"/>
                </a:lnTo>
                <a:lnTo>
                  <a:pt x="12191998" y="5459642"/>
                </a:lnTo>
                <a:close/>
              </a:path>
            </a:pathLst>
          </a:custGeom>
          <a:solidFill>
            <a:schemeClr val="accent1">
              <a:lumMod val="5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2" name="Right Triangle 31">
            <a:extLst>
              <a:ext uri="{FF2B5EF4-FFF2-40B4-BE49-F238E27FC236}">
                <a16:creationId xmlns:a16="http://schemas.microsoft.com/office/drawing/2014/main" id="{DBE05B9D-2AFD-4B5A-A431-180C2A88D914}"/>
              </a:ext>
            </a:extLst>
          </p:cNvPr>
          <p:cNvSpPr/>
          <p:nvPr userDrawn="1"/>
        </p:nvSpPr>
        <p:spPr>
          <a:xfrm flipH="1">
            <a:off x="11086994" y="5892800"/>
            <a:ext cx="1105006" cy="965200"/>
          </a:xfrm>
          <a:prstGeom prst="rtTriangl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9" name="Freeform: Shape 8">
            <a:extLst>
              <a:ext uri="{FF2B5EF4-FFF2-40B4-BE49-F238E27FC236}">
                <a16:creationId xmlns:a16="http://schemas.microsoft.com/office/drawing/2014/main" id="{1B706F55-EAB0-42A5-BA8C-D7FEBDD384C1}"/>
              </a:ext>
            </a:extLst>
          </p:cNvPr>
          <p:cNvSpPr/>
          <p:nvPr userDrawn="1"/>
        </p:nvSpPr>
        <p:spPr>
          <a:xfrm>
            <a:off x="1" y="1"/>
            <a:ext cx="6860761" cy="5992731"/>
          </a:xfrm>
          <a:custGeom>
            <a:avLst/>
            <a:gdLst>
              <a:gd name="connsiteX0" fmla="*/ 6261099 w 6860761"/>
              <a:gd name="connsiteY0" fmla="*/ 0 h 5992731"/>
              <a:gd name="connsiteX1" fmla="*/ 6860761 w 6860761"/>
              <a:gd name="connsiteY1" fmla="*/ 0 h 5992731"/>
              <a:gd name="connsiteX2" fmla="*/ 0 w 6860761"/>
              <a:gd name="connsiteY2" fmla="*/ 5992731 h 5992731"/>
              <a:gd name="connsiteX3" fmla="*/ 0 w 6860761"/>
              <a:gd name="connsiteY3" fmla="*/ 5468940 h 5992731"/>
            </a:gdLst>
            <a:ahLst/>
            <a:cxnLst>
              <a:cxn ang="0">
                <a:pos x="connsiteX0" y="connsiteY0"/>
              </a:cxn>
              <a:cxn ang="0">
                <a:pos x="connsiteX1" y="connsiteY1"/>
              </a:cxn>
              <a:cxn ang="0">
                <a:pos x="connsiteX2" y="connsiteY2"/>
              </a:cxn>
              <a:cxn ang="0">
                <a:pos x="connsiteX3" y="connsiteY3"/>
              </a:cxn>
            </a:cxnLst>
            <a:rect l="l" t="t" r="r" b="b"/>
            <a:pathLst>
              <a:path w="6860761" h="5992731">
                <a:moveTo>
                  <a:pt x="6261099" y="0"/>
                </a:moveTo>
                <a:lnTo>
                  <a:pt x="6860761" y="0"/>
                </a:lnTo>
                <a:lnTo>
                  <a:pt x="0" y="5992731"/>
                </a:lnTo>
                <a:lnTo>
                  <a:pt x="0" y="54689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Title 1">
            <a:extLst>
              <a:ext uri="{FF2B5EF4-FFF2-40B4-BE49-F238E27FC236}">
                <a16:creationId xmlns:a16="http://schemas.microsoft.com/office/drawing/2014/main" id="{D19F01BA-8E16-4DDD-8ACD-EC972D2A7571}"/>
              </a:ext>
            </a:extLst>
          </p:cNvPr>
          <p:cNvSpPr>
            <a:spLocks noGrp="1"/>
          </p:cNvSpPr>
          <p:nvPr>
            <p:ph type="ctrTitle" hasCustomPrompt="1"/>
          </p:nvPr>
        </p:nvSpPr>
        <p:spPr>
          <a:xfrm>
            <a:off x="3526970" y="2768598"/>
            <a:ext cx="8360229" cy="2510973"/>
          </a:xfrm>
          <a:prstGeom prst="rect">
            <a:avLst/>
          </a:prstGeom>
        </p:spPr>
        <p:txBody>
          <a:bodyPr lIns="0" tIns="0" rIns="0" bIns="0" anchor="b" anchorCtr="0">
            <a:noAutofit/>
          </a:bodyPr>
          <a:lstStyle>
            <a:lvl1pPr algn="r">
              <a:lnSpc>
                <a:spcPts val="4400"/>
              </a:lnSpc>
              <a:defRPr sz="4000" b="1" cap="all" baseline="0">
                <a:solidFill>
                  <a:schemeClr val="bg1"/>
                </a:solidFill>
              </a:defRPr>
            </a:lvl1pPr>
          </a:lstStyle>
          <a:p>
            <a:r>
              <a:rPr lang="en-US" dirty="0"/>
              <a:t>CLICK TO EDIT MASTER</a:t>
            </a:r>
            <a:br>
              <a:rPr lang="en-US" dirty="0"/>
            </a:br>
            <a:r>
              <a:rPr lang="en-US" dirty="0"/>
              <a:t>TITLE STYLE</a:t>
            </a:r>
          </a:p>
        </p:txBody>
      </p:sp>
      <p:sp>
        <p:nvSpPr>
          <p:cNvPr id="11" name="Subtitle 2">
            <a:extLst>
              <a:ext uri="{FF2B5EF4-FFF2-40B4-BE49-F238E27FC236}">
                <a16:creationId xmlns:a16="http://schemas.microsoft.com/office/drawing/2014/main" id="{4C4C627B-9991-4225-BC47-6795748D390A}"/>
              </a:ext>
            </a:extLst>
          </p:cNvPr>
          <p:cNvSpPr>
            <a:spLocks noGrp="1"/>
          </p:cNvSpPr>
          <p:nvPr>
            <p:ph type="subTitle" idx="1"/>
          </p:nvPr>
        </p:nvSpPr>
        <p:spPr>
          <a:xfrm>
            <a:off x="3526970" y="5424714"/>
            <a:ext cx="8360229" cy="545256"/>
          </a:xfrm>
          <a:prstGeom prst="rect">
            <a:avLst/>
          </a:prstGeom>
        </p:spPr>
        <p:txBody>
          <a:bodyPr lIns="0" tIns="0" rIns="0" bIns="0">
            <a:noAutofit/>
          </a:bodyPr>
          <a:lstStyle>
            <a:lvl1pPr marL="0" indent="0" algn="r">
              <a:lnSpc>
                <a:spcPct val="100000"/>
              </a:lnSpc>
              <a:spcBef>
                <a:spcPts val="0"/>
              </a:spcBef>
              <a:spcAft>
                <a:spcPts val="400"/>
              </a:spcAft>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AF7A378C-0DE2-44F8-B675-3C30D84247C6}"/>
              </a:ext>
            </a:extLst>
          </p:cNvPr>
          <p:cNvCxnSpPr>
            <a:cxnSpLocks/>
          </p:cNvCxnSpPr>
          <p:nvPr userDrawn="1"/>
        </p:nvCxnSpPr>
        <p:spPr>
          <a:xfrm flipV="1">
            <a:off x="10174514" y="1059543"/>
            <a:ext cx="1393372" cy="1230642"/>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229310B-7612-4A76-AA70-ACC18A8B3D61}"/>
              </a:ext>
            </a:extLst>
          </p:cNvPr>
          <p:cNvCxnSpPr>
            <a:cxnSpLocks/>
          </p:cNvCxnSpPr>
          <p:nvPr userDrawn="1"/>
        </p:nvCxnSpPr>
        <p:spPr>
          <a:xfrm flipV="1">
            <a:off x="2336800" y="6037943"/>
            <a:ext cx="928495" cy="820057"/>
          </a:xfrm>
          <a:prstGeom prst="line">
            <a:avLst/>
          </a:prstGeom>
          <a:ln>
            <a:solidFill>
              <a:schemeClr val="bg1">
                <a:alpha val="14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40ECE4-01E0-471F-B80A-63E83290618C}"/>
              </a:ext>
            </a:extLst>
          </p:cNvPr>
          <p:cNvCxnSpPr>
            <a:cxnSpLocks/>
          </p:cNvCxnSpPr>
          <p:nvPr userDrawn="1"/>
        </p:nvCxnSpPr>
        <p:spPr>
          <a:xfrm flipV="1">
            <a:off x="3033486" y="5573486"/>
            <a:ext cx="1043530" cy="921658"/>
          </a:xfrm>
          <a:prstGeom prst="line">
            <a:avLst/>
          </a:prstGeom>
          <a:ln>
            <a:solidFill>
              <a:schemeClr val="bg1">
                <a:alpha val="14000"/>
              </a:schemeClr>
            </a:solidFill>
          </a:ln>
        </p:spPr>
        <p:style>
          <a:lnRef idx="1">
            <a:schemeClr val="accent1"/>
          </a:lnRef>
          <a:fillRef idx="0">
            <a:schemeClr val="accent1"/>
          </a:fillRef>
          <a:effectRef idx="0">
            <a:schemeClr val="accent1"/>
          </a:effectRef>
          <a:fontRef idx="minor">
            <a:schemeClr val="tx1"/>
          </a:fontRef>
        </p:style>
      </p:cxnSp>
      <p:sp>
        <p:nvSpPr>
          <p:cNvPr id="16" name="Parallelogram 15">
            <a:extLst>
              <a:ext uri="{FF2B5EF4-FFF2-40B4-BE49-F238E27FC236}">
                <a16:creationId xmlns:a16="http://schemas.microsoft.com/office/drawing/2014/main" id="{517B7CC6-9C78-4865-B387-C81CC934A609}"/>
              </a:ext>
            </a:extLst>
          </p:cNvPr>
          <p:cNvSpPr/>
          <p:nvPr userDrawn="1"/>
        </p:nvSpPr>
        <p:spPr>
          <a:xfrm>
            <a:off x="9857745" y="246744"/>
            <a:ext cx="2334255" cy="1719036"/>
          </a:xfrm>
          <a:prstGeom prst="parallelogram">
            <a:avLst>
              <a:gd name="adj" fmla="val 114506"/>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17" name="Parallelogram 16">
            <a:extLst>
              <a:ext uri="{FF2B5EF4-FFF2-40B4-BE49-F238E27FC236}">
                <a16:creationId xmlns:a16="http://schemas.microsoft.com/office/drawing/2014/main" id="{13901096-B62F-4EA0-BD47-2D6C0B7B8EEC}"/>
              </a:ext>
            </a:extLst>
          </p:cNvPr>
          <p:cNvSpPr/>
          <p:nvPr userDrawn="1"/>
        </p:nvSpPr>
        <p:spPr>
          <a:xfrm>
            <a:off x="409749" y="4582271"/>
            <a:ext cx="1709337" cy="1258822"/>
          </a:xfrm>
          <a:prstGeom prst="parallelogram">
            <a:avLst>
              <a:gd name="adj" fmla="val 114506"/>
            </a:avLst>
          </a:prstGeom>
          <a:solidFill>
            <a:schemeClr val="accent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cxnSp>
        <p:nvCxnSpPr>
          <p:cNvPr id="19" name="Straight Connector 18">
            <a:extLst>
              <a:ext uri="{FF2B5EF4-FFF2-40B4-BE49-F238E27FC236}">
                <a16:creationId xmlns:a16="http://schemas.microsoft.com/office/drawing/2014/main" id="{DB3F8736-CDE7-4AAA-AA7C-07329BAF7A21}"/>
              </a:ext>
            </a:extLst>
          </p:cNvPr>
          <p:cNvCxnSpPr>
            <a:cxnSpLocks/>
          </p:cNvCxnSpPr>
          <p:nvPr userDrawn="1"/>
        </p:nvCxnSpPr>
        <p:spPr>
          <a:xfrm flipV="1">
            <a:off x="0" y="5341257"/>
            <a:ext cx="1717305" cy="1516743"/>
          </a:xfrm>
          <a:prstGeom prst="line">
            <a:avLst/>
          </a:prstGeom>
          <a:ln>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B3AC6511-0325-4893-B3FA-9909EE9E6913}"/>
              </a:ext>
            </a:extLst>
          </p:cNvPr>
          <p:cNvSpPr/>
          <p:nvPr userDrawn="1"/>
        </p:nvSpPr>
        <p:spPr>
          <a:xfrm flipV="1">
            <a:off x="0" y="-2"/>
            <a:ext cx="6275614" cy="5468941"/>
          </a:xfrm>
          <a:custGeom>
            <a:avLst/>
            <a:gdLst>
              <a:gd name="connsiteX0" fmla="*/ 0 w 6275614"/>
              <a:gd name="connsiteY0" fmla="*/ 5468941 h 5468941"/>
              <a:gd name="connsiteX1" fmla="*/ 14514 w 6275614"/>
              <a:gd name="connsiteY1" fmla="*/ 5468941 h 5468941"/>
              <a:gd name="connsiteX2" fmla="*/ 6261100 w 6275614"/>
              <a:gd name="connsiteY2" fmla="*/ 5468941 h 5468941"/>
              <a:gd name="connsiteX3" fmla="*/ 6275614 w 6275614"/>
              <a:gd name="connsiteY3" fmla="*/ 5468941 h 5468941"/>
              <a:gd name="connsiteX4" fmla="*/ 14514 w 6275614"/>
              <a:gd name="connsiteY4" fmla="*/ 0 h 5468941"/>
              <a:gd name="connsiteX5" fmla="*/ 14514 w 6275614"/>
              <a:gd name="connsiteY5" fmla="*/ 12678 h 5468941"/>
              <a:gd name="connsiteX6" fmla="*/ 0 w 6275614"/>
              <a:gd name="connsiteY6" fmla="*/ 0 h 546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5614" h="5468941">
                <a:moveTo>
                  <a:pt x="0" y="5468941"/>
                </a:moveTo>
                <a:lnTo>
                  <a:pt x="14514" y="5468941"/>
                </a:lnTo>
                <a:lnTo>
                  <a:pt x="6261100" y="5468941"/>
                </a:lnTo>
                <a:lnTo>
                  <a:pt x="6275614" y="5468941"/>
                </a:lnTo>
                <a:lnTo>
                  <a:pt x="14514" y="0"/>
                </a:lnTo>
                <a:lnTo>
                  <a:pt x="14514" y="12678"/>
                </a:lnTo>
                <a:lnTo>
                  <a:pt x="0" y="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34" name="Picture 33">
            <a:extLst>
              <a:ext uri="{FF2B5EF4-FFF2-40B4-BE49-F238E27FC236}">
                <a16:creationId xmlns:a16="http://schemas.microsoft.com/office/drawing/2014/main" id="{FC2F4862-EDC6-4A27-8624-0344F4433E6D}"/>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8254" y="1636776"/>
            <a:ext cx="2259315" cy="451860"/>
          </a:xfrm>
          <a:prstGeom prst="rect">
            <a:avLst/>
          </a:prstGeom>
        </p:spPr>
      </p:pic>
      <p:sp>
        <p:nvSpPr>
          <p:cNvPr id="39" name="Parallelogram 38">
            <a:extLst>
              <a:ext uri="{FF2B5EF4-FFF2-40B4-BE49-F238E27FC236}">
                <a16:creationId xmlns:a16="http://schemas.microsoft.com/office/drawing/2014/main" id="{CB6BD726-3BDC-465F-AAEA-F4864C560D2D}"/>
              </a:ext>
            </a:extLst>
          </p:cNvPr>
          <p:cNvSpPr/>
          <p:nvPr userDrawn="1"/>
        </p:nvSpPr>
        <p:spPr>
          <a:xfrm>
            <a:off x="3443235" y="834013"/>
            <a:ext cx="2049236" cy="1509137"/>
          </a:xfrm>
          <a:prstGeom prst="parallelogram">
            <a:avLst>
              <a:gd name="adj" fmla="val 114506"/>
            </a:avLst>
          </a:prstGeom>
          <a:solidFill>
            <a:schemeClr val="accent3">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cxnSp>
        <p:nvCxnSpPr>
          <p:cNvPr id="37" name="Straight Connector 36">
            <a:extLst>
              <a:ext uri="{FF2B5EF4-FFF2-40B4-BE49-F238E27FC236}">
                <a16:creationId xmlns:a16="http://schemas.microsoft.com/office/drawing/2014/main" id="{E2FA3732-E554-4063-94E9-B46BDE99E395}"/>
              </a:ext>
            </a:extLst>
          </p:cNvPr>
          <p:cNvCxnSpPr/>
          <p:nvPr userDrawn="1"/>
        </p:nvCxnSpPr>
        <p:spPr>
          <a:xfrm flipV="1">
            <a:off x="1553029" y="1973943"/>
            <a:ext cx="1988457" cy="1756228"/>
          </a:xfrm>
          <a:prstGeom prst="line">
            <a:avLst/>
          </a:prstGeom>
          <a:ln>
            <a:solidFill>
              <a:schemeClr val="accent1">
                <a:alpha val="12000"/>
              </a:schemeClr>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6C0B202-C619-4371-9BA1-AC9B7263C634}"/>
              </a:ext>
            </a:extLst>
          </p:cNvPr>
          <p:cNvSpPr txBox="1"/>
          <p:nvPr userDrawn="1"/>
        </p:nvSpPr>
        <p:spPr>
          <a:xfrm>
            <a:off x="1392020" y="1141967"/>
            <a:ext cx="1311782" cy="362801"/>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B3B3D"/>
                </a:solidFill>
                <a:effectLst/>
                <a:uLnTx/>
                <a:uFillTx/>
                <a:latin typeface="Open Sans"/>
                <a:ea typeface="+mn-ea"/>
                <a:cs typeface="+mn-cs"/>
              </a:rPr>
              <a:t>Joins</a:t>
            </a:r>
          </a:p>
        </p:txBody>
      </p:sp>
      <p:pic>
        <p:nvPicPr>
          <p:cNvPr id="21" name="Graphic 20">
            <a:extLst>
              <a:ext uri="{FF2B5EF4-FFF2-40B4-BE49-F238E27FC236}">
                <a16:creationId xmlns:a16="http://schemas.microsoft.com/office/drawing/2014/main" id="{8D471C8B-DA35-4F37-A270-09984C19A1B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6624" y="373284"/>
            <a:ext cx="3624896" cy="558871"/>
          </a:xfrm>
          <a:prstGeom prst="rect">
            <a:avLst/>
          </a:prstGeom>
        </p:spPr>
      </p:pic>
    </p:spTree>
    <p:extLst>
      <p:ext uri="{BB962C8B-B14F-4D97-AF65-F5344CB8AC3E}">
        <p14:creationId xmlns:p14="http://schemas.microsoft.com/office/powerpoint/2010/main" val="292481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25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1" nodeType="withEffect">
                                  <p:stCondLst>
                                    <p:cond delay="25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42" presetClass="path" presetSubtype="0" accel="50000" decel="50000" fill="hold" grpId="0" nodeType="withEffect">
                                  <p:stCondLst>
                                    <p:cond delay="250"/>
                                  </p:stCondLst>
                                  <p:childTnLst>
                                    <p:animMotion origin="layout" path="M -2.08333E-7 4.44444E-6 L -0.56706 0.88171 " pathEditMode="relative" rAng="0" ptsTypes="AA">
                                      <p:cBhvr>
                                        <p:cTn id="20" dur="1000" spd="-100000" fill="hold"/>
                                        <p:tgtEl>
                                          <p:spTgt spid="9"/>
                                        </p:tgtEl>
                                        <p:attrNameLst>
                                          <p:attrName>ppt_x</p:attrName>
                                          <p:attrName>ppt_y</p:attrName>
                                        </p:attrNameLst>
                                      </p:cBhvr>
                                      <p:rCtr x="-28346" y="44074"/>
                                    </p:animMotion>
                                  </p:childTnLst>
                                </p:cTn>
                              </p:par>
                              <p:par>
                                <p:cTn id="21" presetID="10" presetClass="entr" presetSubtype="0" fill="hold" grpId="0" nodeType="withEffect">
                                  <p:stCondLst>
                                    <p:cond delay="50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42" presetClass="path" presetSubtype="0" accel="50000" decel="50000" fill="hold" grpId="1" nodeType="withEffect">
                                  <p:stCondLst>
                                    <p:cond delay="500"/>
                                  </p:stCondLst>
                                  <p:childTnLst>
                                    <p:animMotion origin="layout" path="M 3.75E-6 -1.48148E-6 L 0.23919 -0.37963 " pathEditMode="relative" rAng="0" ptsTypes="AA">
                                      <p:cBhvr>
                                        <p:cTn id="25" dur="1000" spd="-100000" fill="hold"/>
                                        <p:tgtEl>
                                          <p:spTgt spid="39"/>
                                        </p:tgtEl>
                                        <p:attrNameLst>
                                          <p:attrName>ppt_x</p:attrName>
                                          <p:attrName>ppt_y</p:attrName>
                                        </p:attrNameLst>
                                      </p:cBhvr>
                                      <p:rCtr x="11953" y="-18981"/>
                                    </p:animMotion>
                                  </p:childTnLst>
                                </p:cTn>
                              </p:par>
                              <p:par>
                                <p:cTn id="26" presetID="22" presetClass="entr" presetSubtype="4" fill="hold" nodeType="withEffect">
                                  <p:stCondLst>
                                    <p:cond delay="75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childTnLst>
                          </p:cTn>
                        </p:par>
                        <p:par>
                          <p:cTn id="29" fill="hold">
                            <p:stCondLst>
                              <p:cond delay="2000"/>
                            </p:stCondLst>
                            <p:childTnLst>
                              <p:par>
                                <p:cTn id="30" presetID="2" presetClass="entr" presetSubtype="12"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0-#ppt_w/2"/>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par>
                                <p:cTn id="34" presetID="2" presetClass="entr" presetSubtype="3"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1+#ppt_w/2"/>
                                          </p:val>
                                        </p:tav>
                                        <p:tav tm="100000">
                                          <p:val>
                                            <p:strVal val="#ppt_x"/>
                                          </p:val>
                                        </p:tav>
                                      </p:tavLst>
                                    </p:anim>
                                    <p:anim calcmode="lin" valueType="num">
                                      <p:cBhvr additive="base">
                                        <p:cTn id="37" dur="500" fill="hold"/>
                                        <p:tgtEl>
                                          <p:spTgt spid="16"/>
                                        </p:tgtEl>
                                        <p:attrNameLst>
                                          <p:attrName>ppt_y</p:attrName>
                                        </p:attrNameLst>
                                      </p:cBhvr>
                                      <p:tavLst>
                                        <p:tav tm="0">
                                          <p:val>
                                            <p:strVal val="0-#ppt_h/2"/>
                                          </p:val>
                                        </p:tav>
                                        <p:tav tm="100000">
                                          <p:val>
                                            <p:strVal val="#ppt_y"/>
                                          </p:val>
                                        </p:tav>
                                      </p:tavLst>
                                    </p:anim>
                                  </p:childTnLst>
                                </p:cTn>
                              </p:par>
                              <p:par>
                                <p:cTn id="38" presetID="22" presetClass="entr" presetSubtype="4" fill="hold" nodeType="withEffect">
                                  <p:stCondLst>
                                    <p:cond delay="25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par>
                                <p:cTn id="41" presetID="22" presetClass="entr" presetSubtype="4" fill="hold" nodeType="withEffect">
                                  <p:stCondLst>
                                    <p:cond delay="50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par>
                                <p:cTn id="44" presetID="22" presetClass="entr" presetSubtype="4" fill="hold" nodeType="withEffect">
                                  <p:stCondLst>
                                    <p:cond delay="50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00"/>
                                        <p:tgtEl>
                                          <p:spTgt spid="15"/>
                                        </p:tgtEl>
                                      </p:cBhvr>
                                    </p:animEffect>
                                  </p:childTnLst>
                                </p:cTn>
                              </p:par>
                              <p:par>
                                <p:cTn id="47" presetID="22" presetClass="entr" presetSubtype="1" fill="hold" nodeType="withEffect">
                                  <p:stCondLst>
                                    <p:cond delay="25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par>
                                <p:cTn id="50" presetID="22" presetClass="entr" presetSubtype="4" fill="hold" grpId="0" nodeType="withEffect">
                                  <p:stCondLst>
                                    <p:cond delay="50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childTnLst>
                          </p:cTn>
                        </p:par>
                        <p:par>
                          <p:cTn id="53" fill="hold">
                            <p:stCondLst>
                              <p:cond delay="3000"/>
                            </p:stCondLst>
                            <p:childTnLst>
                              <p:par>
                                <p:cTn id="54" presetID="10" presetClass="entr" presetSubtype="0" fill="hold"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par>
                          <p:cTn id="57" fill="hold">
                            <p:stCondLst>
                              <p:cond delay="3500"/>
                            </p:stCondLst>
                            <p:childTnLst>
                              <p:par>
                                <p:cTn id="58" presetID="10" presetClass="entr" presetSubtype="0"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childTnLst>
                          </p:cTn>
                        </p:par>
                        <p:par>
                          <p:cTn id="61" fill="hold">
                            <p:stCondLst>
                              <p:cond delay="4000"/>
                            </p:stCondLst>
                            <p:childTnLst>
                              <p:par>
                                <p:cTn id="62" presetID="10" presetClass="entr" presetSubtype="0" fill="hold" nodeType="after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childTnLst>
                          </p:cTn>
                        </p:par>
                        <p:par>
                          <p:cTn id="65" fill="hold">
                            <p:stCondLst>
                              <p:cond delay="4500"/>
                            </p:stCondLst>
                            <p:childTnLst>
                              <p:par>
                                <p:cTn id="66" presetID="10" presetClass="entr" presetSubtype="0"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childTnLst>
                          </p:cTn>
                        </p:par>
                        <p:par>
                          <p:cTn id="69" fill="hold">
                            <p:stCondLst>
                              <p:cond delay="5000"/>
                            </p:stCondLst>
                            <p:childTnLst>
                              <p:par>
                                <p:cTn id="70" presetID="10" presetClass="entr" presetSubtype="0" fill="hold" grpId="0"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26" grpId="0" animBg="1"/>
      <p:bldP spid="26" grpId="1" animBg="1"/>
      <p:bldP spid="32" grpId="0" animBg="1"/>
      <p:bldP spid="32" grpId="1" animBg="1"/>
      <p:bldP spid="9" grpId="0" animBg="1"/>
      <p:bldP spid="9" grpId="1" animBg="1"/>
      <p:bldP spid="9" grpId="2" animBg="1"/>
      <p:bldP spid="9" grpId="3" animBg="1"/>
      <p:bldP spid="10" grpId="0"/>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animBg="1"/>
      <p:bldP spid="16" grpId="1" animBg="1"/>
      <p:bldP spid="17" grpId="0" animBg="1"/>
      <p:bldP spid="17" grpId="1" animBg="1"/>
      <p:bldP spid="23" grpId="0" animBg="1"/>
      <p:bldP spid="23" grpId="1" animBg="1"/>
      <p:bldP spid="39" grpId="0" animBg="1"/>
      <p:bldP spid="39" grpId="1" animBg="1"/>
      <p:bldP spid="39" grpId="2" animBg="1"/>
      <p:bldP spid="39" grpId="3" animBg="1"/>
      <p:bldP spid="40" grpId="0"/>
      <p:bldP spid="40"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4" name="Text Placeholder 5"/>
          <p:cNvSpPr>
            <a:spLocks noGrp="1"/>
          </p:cNvSpPr>
          <p:nvPr>
            <p:ph type="body" sz="quarter" idx="11" hasCustomPrompt="1"/>
          </p:nvPr>
        </p:nvSpPr>
        <p:spPr>
          <a:xfrm rot="16200000">
            <a:off x="10872342" y="3556099"/>
            <a:ext cx="2286000" cy="152767"/>
          </a:xfrm>
          <a:prstGeom prst="rect">
            <a:avLst/>
          </a:prstGeom>
        </p:spPr>
        <p:txBody>
          <a:bodyPr lIns="0" tIns="0" rIns="0" bIns="0" anchor="ctr" anchorCtr="0"/>
          <a:lstStyle>
            <a:lvl1pPr marL="0" indent="0" algn="ctr">
              <a:lnSpc>
                <a:spcPct val="100000"/>
              </a:lnSpc>
              <a:spcBef>
                <a:spcPts val="0"/>
              </a:spcBef>
              <a:buNone/>
              <a:defRPr sz="900">
                <a:solidFill>
                  <a:schemeClr val="tx2"/>
                </a:solidFill>
              </a:defRPr>
            </a:lvl1pPr>
          </a:lstStyle>
          <a:p>
            <a:r>
              <a:rPr lang="en-US" dirty="0"/>
              <a:t>Confidential</a:t>
            </a:r>
          </a:p>
        </p:txBody>
      </p:sp>
      <p:sp>
        <p:nvSpPr>
          <p:cNvPr id="3" name="Title 2"/>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8" name="Text Placeholder 9">
            <a:extLst>
              <a:ext uri="{FF2B5EF4-FFF2-40B4-BE49-F238E27FC236}">
                <a16:creationId xmlns:a16="http://schemas.microsoft.com/office/drawing/2014/main" id="{7E67534D-E0A4-4329-AAFF-F6B5638B5CA4}"/>
              </a:ext>
            </a:extLst>
          </p:cNvPr>
          <p:cNvSpPr>
            <a:spLocks noGrp="1"/>
          </p:cNvSpPr>
          <p:nvPr>
            <p:ph type="body" sz="quarter" idx="15"/>
          </p:nvPr>
        </p:nvSpPr>
        <p:spPr>
          <a:xfrm>
            <a:off x="380531" y="1052783"/>
            <a:ext cx="11430940" cy="386377"/>
          </a:xfrm>
          <a:prstGeom prst="rect">
            <a:avLst/>
          </a:prstGeom>
        </p:spPr>
        <p:txBody>
          <a:bodyPr lIns="0" tIns="0" rIns="0" bIns="0"/>
          <a:lstStyle>
            <a:lvl1pPr marL="0" indent="0">
              <a:lnSpc>
                <a:spcPct val="100000"/>
              </a:lnSpc>
              <a:spcBef>
                <a:spcPts val="0"/>
              </a:spcBef>
              <a:buNone/>
              <a:defRPr sz="2400" b="0">
                <a:solidFill>
                  <a:schemeClr val="accent3"/>
                </a:solidFill>
                <a:latin typeface="+mj-lt"/>
              </a:defRPr>
            </a:lvl1pPr>
            <a:lvl2pPr marL="457200" indent="0">
              <a:buNone/>
              <a:defRPr/>
            </a:lvl2pPr>
          </a:lstStyle>
          <a:p>
            <a:endParaRPr lang="en-US" dirty="0"/>
          </a:p>
        </p:txBody>
      </p:sp>
    </p:spTree>
    <p:extLst>
      <p:ext uri="{BB962C8B-B14F-4D97-AF65-F5344CB8AC3E}">
        <p14:creationId xmlns:p14="http://schemas.microsoft.com/office/powerpoint/2010/main" val="179147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S ContentHeavy-BasicSlide">
    <p:spTree>
      <p:nvGrpSpPr>
        <p:cNvPr id="1" name=""/>
        <p:cNvGrpSpPr/>
        <p:nvPr/>
      </p:nvGrpSpPr>
      <p:grpSpPr>
        <a:xfrm>
          <a:off x="0" y="0"/>
          <a:ext cx="0" cy="0"/>
          <a:chOff x="0" y="0"/>
          <a:chExt cx="0" cy="0"/>
        </a:xfrm>
      </p:grpSpPr>
      <p:sp>
        <p:nvSpPr>
          <p:cNvPr id="3" name="Title 2"/>
          <p:cNvSpPr>
            <a:spLocks noGrp="1"/>
          </p:cNvSpPr>
          <p:nvPr>
            <p:ph type="title"/>
          </p:nvPr>
        </p:nvSpPr>
        <p:spPr>
          <a:xfrm>
            <a:off x="838200" y="228600"/>
            <a:ext cx="10515600" cy="1101408"/>
          </a:xfrm>
        </p:spPr>
        <p:txBody>
          <a:bodyPr/>
          <a:lstStyle>
            <a:lvl1pPr algn="ctr">
              <a:defRPr/>
            </a:lvl1pPr>
          </a:lstStyle>
          <a:p>
            <a:r>
              <a:rPr lang="en-US" dirty="0"/>
              <a:t>Click to edit Master title style</a:t>
            </a:r>
          </a:p>
        </p:txBody>
      </p:sp>
      <p:sp>
        <p:nvSpPr>
          <p:cNvPr id="5" name="Content Placeholder 4"/>
          <p:cNvSpPr>
            <a:spLocks noGrp="1"/>
          </p:cNvSpPr>
          <p:nvPr>
            <p:ph sz="quarter" idx="10"/>
          </p:nvPr>
        </p:nvSpPr>
        <p:spPr>
          <a:xfrm>
            <a:off x="838200" y="1435608"/>
            <a:ext cx="10515600" cy="4733698"/>
          </a:xfrm>
          <a:noFill/>
          <a:ln>
            <a:noFill/>
          </a:ln>
        </p:spPr>
        <p:txBody>
          <a:bodyPr lIns="91440" tIns="91440" rIns="91440" bIns="91440"/>
          <a:lstStyle>
            <a:lvl1pPr>
              <a:defRPr sz="2400">
                <a:solidFill>
                  <a:schemeClr val="tx2"/>
                </a:solidFill>
              </a:defRPr>
            </a:lvl1pPr>
            <a:lvl2pPr>
              <a:defRPr sz="1800" cap="none"/>
            </a:lvl2pPr>
            <a:lvl3pPr>
              <a:defRPr sz="1800" cap="none"/>
            </a:lvl3pPr>
            <a:lvl4pPr>
              <a:defRPr sz="1800" cap="none"/>
            </a:lvl4pPr>
            <a:lvl5pPr>
              <a:defRPr sz="1800" cap="none"/>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1"/>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S ContentHeavy-BasicWithCallout">
    <p:spTree>
      <p:nvGrpSpPr>
        <p:cNvPr id="1" name=""/>
        <p:cNvGrpSpPr/>
        <p:nvPr/>
      </p:nvGrpSpPr>
      <p:grpSpPr>
        <a:xfrm>
          <a:off x="0" y="0"/>
          <a:ext cx="0" cy="0"/>
          <a:chOff x="0" y="0"/>
          <a:chExt cx="0" cy="0"/>
        </a:xfrm>
      </p:grpSpPr>
      <p:sp>
        <p:nvSpPr>
          <p:cNvPr id="3" name="Title 2"/>
          <p:cNvSpPr>
            <a:spLocks noGrp="1"/>
          </p:cNvSpPr>
          <p:nvPr>
            <p:ph type="title"/>
          </p:nvPr>
        </p:nvSpPr>
        <p:spPr>
          <a:xfrm>
            <a:off x="838200" y="228600"/>
            <a:ext cx="10515600" cy="1101408"/>
          </a:xfrm>
        </p:spPr>
        <p:txBody>
          <a:bodyPr/>
          <a:lstStyle>
            <a:lvl1pPr algn="ctr">
              <a:defRPr/>
            </a:lvl1pPr>
          </a:lstStyle>
          <a:p>
            <a:r>
              <a:rPr lang="en-US" dirty="0"/>
              <a:t>Click to edit Master title style</a:t>
            </a:r>
          </a:p>
        </p:txBody>
      </p:sp>
      <p:sp>
        <p:nvSpPr>
          <p:cNvPr id="5" name="Content Placeholder 4"/>
          <p:cNvSpPr>
            <a:spLocks noGrp="1"/>
          </p:cNvSpPr>
          <p:nvPr>
            <p:ph sz="quarter" idx="10"/>
          </p:nvPr>
        </p:nvSpPr>
        <p:spPr>
          <a:xfrm>
            <a:off x="838200" y="1435608"/>
            <a:ext cx="6620691" cy="4733698"/>
          </a:xfrm>
          <a:noFill/>
          <a:ln>
            <a:noFill/>
          </a:ln>
        </p:spPr>
        <p:txBody>
          <a:bodyPr lIns="91440" tIns="91440" rIns="91440" bIns="91440"/>
          <a:lstStyle>
            <a:lvl1pPr>
              <a:defRPr sz="2400">
                <a:solidFill>
                  <a:schemeClr val="tx2"/>
                </a:solidFill>
              </a:defRPr>
            </a:lvl1pPr>
            <a:lvl2pPr>
              <a:defRPr sz="1800" cap="none"/>
            </a:lvl2pPr>
            <a:lvl3pPr>
              <a:defRPr sz="1800" cap="none"/>
            </a:lvl3pPr>
            <a:lvl4pPr>
              <a:defRPr sz="1800" cap="none"/>
            </a:lvl4pPr>
            <a:lvl5pPr>
              <a:defRPr sz="1800" cap="none"/>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7694023" y="1436688"/>
            <a:ext cx="3657600" cy="4736592"/>
          </a:xfrm>
          <a:solidFill>
            <a:schemeClr val="bg1"/>
          </a:solidFill>
          <a:ln>
            <a:solidFill>
              <a:schemeClr val="bg2">
                <a:lumMod val="90000"/>
              </a:schemeClr>
            </a:solidFill>
          </a:ln>
        </p:spPr>
        <p:txBody>
          <a:bodyPr lIns="182880" tIns="182880" rIns="182880" bIns="182880"/>
          <a:lstStyle>
            <a:lvl1pPr algn="ctr">
              <a:defRPr sz="1800" b="0" cap="all" spc="50" baseline="0">
                <a:solidFill>
                  <a:schemeClr val="accent4"/>
                </a:solidFill>
              </a:defRPr>
            </a:lvl1pPr>
            <a:lvl2pPr marL="0" indent="0">
              <a:buNone/>
              <a:defRPr sz="1800"/>
            </a:lvl2pPr>
          </a:lstStyle>
          <a:p>
            <a:pPr lvl="0"/>
            <a:r>
              <a:rPr lang="en-US" dirty="0"/>
              <a:t>Click to edit Master text styles</a:t>
            </a:r>
          </a:p>
          <a:p>
            <a:pPr lvl="1"/>
            <a:r>
              <a:rPr lang="en-US" dirty="0"/>
              <a:t>Second level</a:t>
            </a:r>
          </a:p>
        </p:txBody>
      </p:sp>
      <p:sp>
        <p:nvSpPr>
          <p:cNvPr id="4" name="Slide Number Placeholder 3"/>
          <p:cNvSpPr>
            <a:spLocks noGrp="1"/>
          </p:cNvSpPr>
          <p:nvPr>
            <p:ph type="sldNum" sz="quarter" idx="14"/>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S ContentHeavy-NoTitl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838200" y="591671"/>
            <a:ext cx="10515600" cy="5613494"/>
          </a:xfrm>
          <a:noFill/>
          <a:ln>
            <a:noFill/>
          </a:ln>
        </p:spPr>
        <p:txBody>
          <a:bodyPr lIns="91440" tIns="91440" rIns="91440" bIns="91440"/>
          <a:lstStyle>
            <a:lvl1pPr>
              <a:defRPr sz="2400">
                <a:solidFill>
                  <a:schemeClr val="tx2"/>
                </a:solidFill>
              </a:defRPr>
            </a:lvl1pPr>
            <a:lvl2pPr>
              <a:defRPr sz="1800" cap="none"/>
            </a:lvl2pPr>
            <a:lvl3pPr>
              <a:defRPr sz="1800" cap="none"/>
            </a:lvl3pPr>
            <a:lvl4pPr>
              <a:defRPr sz="1800" cap="none"/>
            </a:lvl4pPr>
            <a:lvl5pPr>
              <a:defRPr sz="1800" cap="none"/>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1"/>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S 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4682" y="0"/>
            <a:ext cx="5934636" cy="1757082"/>
          </a:xfrm>
        </p:spPr>
        <p:txBody>
          <a:bodyPr anchor="ctr"/>
          <a:lstStyle>
            <a:lvl1pPr>
              <a:defRPr sz="4000"/>
            </a:lvl1pPr>
          </a:lstStyle>
          <a:p>
            <a:r>
              <a:rPr lang="en-US" dirty="0"/>
              <a:t>Click to edit Master title style</a:t>
            </a:r>
          </a:p>
        </p:txBody>
      </p:sp>
      <p:sp>
        <p:nvSpPr>
          <p:cNvPr id="3" name="Content Placeholder 2"/>
          <p:cNvSpPr>
            <a:spLocks noGrp="1"/>
          </p:cNvSpPr>
          <p:nvPr>
            <p:ph idx="1"/>
          </p:nvPr>
        </p:nvSpPr>
        <p:spPr>
          <a:xfrm>
            <a:off x="5414682" y="1757082"/>
            <a:ext cx="5940705" cy="4500283"/>
          </a:xfrm>
        </p:spPr>
        <p:txBody>
          <a:bodyPr/>
          <a:lstStyle>
            <a:lvl1pPr>
              <a:defRPr sz="3600"/>
            </a:lvl1pPr>
            <a:lvl2pPr>
              <a:defRPr sz="3200"/>
            </a:lvl2pPr>
            <a:lvl3pPr>
              <a:defRPr sz="3200"/>
            </a:lvl3pPr>
            <a:lvl4pPr>
              <a:defRPr sz="3200"/>
            </a:lvl4pPr>
            <a:lvl5pPr>
              <a:defRPr sz="3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1" hasCustomPrompt="1"/>
          </p:nvPr>
        </p:nvSpPr>
        <p:spPr>
          <a:xfrm>
            <a:off x="1" y="1"/>
            <a:ext cx="5181600" cy="6257364"/>
          </a:xfrm>
        </p:spPr>
        <p:txBody>
          <a:bodyPr/>
          <a:lstStyle/>
          <a:p>
            <a:r>
              <a:rPr lang="en-US" dirty="0"/>
              <a:t>Graphic goes here</a:t>
            </a:r>
          </a:p>
        </p:txBody>
      </p:sp>
      <p:sp>
        <p:nvSpPr>
          <p:cNvPr id="4" name="Slide Number Placeholder 3"/>
          <p:cNvSpPr>
            <a:spLocks noGrp="1"/>
          </p:cNvSpPr>
          <p:nvPr>
            <p:ph type="sldNum" sz="quarter" idx="12"/>
          </p:nvPr>
        </p:nvSpPr>
        <p:spPr/>
        <p:txBody>
          <a:bodyPr/>
          <a:lstStyle/>
          <a:p>
            <a:fld id="{660749E9-8438-6148-B851-F13E716FD972}" type="slidenum">
              <a:rPr lang="en-US" smtClean="0"/>
              <a:pPr/>
              <a:t>‹#›</a:t>
            </a:fld>
            <a:endParaRPr lang="en-US" dirty="0"/>
          </a:p>
        </p:txBody>
      </p:sp>
    </p:spTree>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S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774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image" Target="../media/image6.png"/><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1.jpe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theme" Target="../theme/theme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11.sv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4122295"/>
            <a:ext cx="12192000" cy="2176405"/>
          </a:xfrm>
          <a:prstGeom prst="rect">
            <a:avLst/>
          </a:prstGeom>
          <a:solidFill>
            <a:srgbClr val="F4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rotWithShape="1">
          <a:blip r:embed="rId23" cstate="screen">
            <a:extLst>
              <a:ext uri="{28A0092B-C50C-407E-A947-70E740481C1C}">
                <a14:useLocalDpi xmlns:a14="http://schemas.microsoft.com/office/drawing/2010/main"/>
              </a:ext>
            </a:extLst>
          </a:blip>
          <a:srcRect/>
          <a:stretch/>
        </p:blipFill>
        <p:spPr>
          <a:xfrm>
            <a:off x="0" y="0"/>
            <a:ext cx="12192000" cy="4366768"/>
          </a:xfrm>
          <a:prstGeom prst="rect">
            <a:avLst/>
          </a:prstGeom>
        </p:spPr>
      </p:pic>
      <p:sp>
        <p:nvSpPr>
          <p:cNvPr id="2" name="Title Placeholder 1"/>
          <p:cNvSpPr>
            <a:spLocks noGrp="1"/>
          </p:cNvSpPr>
          <p:nvPr>
            <p:ph type="title"/>
          </p:nvPr>
        </p:nvSpPr>
        <p:spPr>
          <a:xfrm>
            <a:off x="838200" y="228600"/>
            <a:ext cx="10515600" cy="110140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435608"/>
            <a:ext cx="10515600" cy="4745273"/>
          </a:xfrm>
          <a:prstGeom prst="rect">
            <a:avLst/>
          </a:prstGeom>
          <a:noFill/>
        </p:spPr>
        <p:txBody>
          <a:bodyPr vert="horz" lIns="91440" tIns="91440" rIns="91440" bIns="9144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4" cstate="screen">
            <a:alphaModFix amt="50000"/>
            <a:extLst>
              <a:ext uri="{28A0092B-C50C-407E-A947-70E740481C1C}">
                <a14:useLocalDpi xmlns:a14="http://schemas.microsoft.com/office/drawing/2010/main"/>
              </a:ext>
            </a:extLst>
          </a:blip>
          <a:stretch>
            <a:fillRect/>
          </a:stretch>
        </p:blipFill>
        <p:spPr>
          <a:xfrm>
            <a:off x="11570372" y="6334025"/>
            <a:ext cx="336080" cy="408674"/>
          </a:xfrm>
          <a:prstGeom prst="rect">
            <a:avLst/>
          </a:prstGeom>
        </p:spPr>
      </p:pic>
      <p:sp>
        <p:nvSpPr>
          <p:cNvPr id="11" name="Slide Number Placeholder 10"/>
          <p:cNvSpPr>
            <a:spLocks noGrp="1"/>
          </p:cNvSpPr>
          <p:nvPr>
            <p:ph type="sldNum" sz="quarter" idx="4"/>
          </p:nvPr>
        </p:nvSpPr>
        <p:spPr>
          <a:xfrm>
            <a:off x="29105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749E9-8438-6148-B851-F13E716FD972}" type="slidenum">
              <a:rPr lang="en-US" smtClean="0"/>
              <a:pPr/>
              <a:t>‹#›</a:t>
            </a:fld>
            <a:endParaRPr lang="en-US" dirty="0"/>
          </a:p>
        </p:txBody>
      </p:sp>
    </p:spTree>
    <p:extLst>
      <p:ext uri="{BB962C8B-B14F-4D97-AF65-F5344CB8AC3E}">
        <p14:creationId xmlns:p14="http://schemas.microsoft.com/office/powerpoint/2010/main" val="681264506"/>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709" r:id="rId3"/>
    <p:sldLayoutId id="2147483710" r:id="rId4"/>
    <p:sldLayoutId id="2147483706" r:id="rId5"/>
    <p:sldLayoutId id="2147483707" r:id="rId6"/>
    <p:sldLayoutId id="2147483708" r:id="rId7"/>
    <p:sldLayoutId id="2147483711" r:id="rId8"/>
    <p:sldLayoutId id="2147483705" r:id="rId9"/>
    <p:sldLayoutId id="2147483712" r:id="rId10"/>
    <p:sldLayoutId id="2147483740" r:id="rId11"/>
    <p:sldLayoutId id="2147483739" r:id="rId12"/>
    <p:sldLayoutId id="2147483701" r:id="rId13"/>
    <p:sldLayoutId id="2147483713" r:id="rId14"/>
    <p:sldLayoutId id="2147483714" r:id="rId15"/>
    <p:sldLayoutId id="2147483741" r:id="rId16"/>
    <p:sldLayoutId id="2147483742" r:id="rId17"/>
    <p:sldLayoutId id="2147483743" r:id="rId18"/>
    <p:sldLayoutId id="2147483744" r:id="rId19"/>
    <p:sldLayoutId id="2147483745" r:id="rId20"/>
    <p:sldLayoutId id="2147483750" r:id="rId21"/>
  </p:sldLayoutIdLst>
  <p:hf sldNum="0" hdr="0" ftr="0" dt="0"/>
  <p:txStyles>
    <p:titleStyle>
      <a:lvl1pPr algn="ctr" defTabSz="914400" rtl="0" eaLnBrk="1" latinLnBrk="0" hangingPunct="1">
        <a:lnSpc>
          <a:spcPct val="87000"/>
        </a:lnSpc>
        <a:spcBef>
          <a:spcPct val="0"/>
        </a:spcBef>
        <a:buNone/>
        <a:defRPr sz="3200" b="1" kern="1200">
          <a:solidFill>
            <a:schemeClr val="accent2"/>
          </a:solidFill>
          <a:latin typeface="Lucida Bright" charset="0"/>
          <a:ea typeface="Lucida Bright" charset="0"/>
          <a:cs typeface="Lucida Bright" charset="0"/>
        </a:defRPr>
      </a:lvl1pPr>
    </p:titleStyle>
    <p:bodyStyle>
      <a:lvl1pPr marL="0" indent="0" algn="l" defTabSz="914400" rtl="0" eaLnBrk="1" latinLnBrk="0" hangingPunct="1">
        <a:lnSpc>
          <a:spcPct val="87000"/>
        </a:lnSpc>
        <a:spcBef>
          <a:spcPts val="18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1"/>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4296697"/>
            <a:ext cx="12192000" cy="2002003"/>
          </a:xfrm>
          <a:prstGeom prst="rect">
            <a:avLst/>
          </a:prstGeom>
          <a:solidFill>
            <a:srgbClr val="F4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rotWithShape="1">
          <a:blip r:embed="rId25" cstate="screen">
            <a:extLst>
              <a:ext uri="{28A0092B-C50C-407E-A947-70E740481C1C}">
                <a14:useLocalDpi xmlns:a14="http://schemas.microsoft.com/office/drawing/2010/main"/>
              </a:ext>
            </a:extLst>
          </a:blip>
          <a:srcRect/>
          <a:stretch/>
        </p:blipFill>
        <p:spPr>
          <a:xfrm>
            <a:off x="0" y="0"/>
            <a:ext cx="12192000" cy="4366768"/>
          </a:xfrm>
          <a:prstGeom prst="rect">
            <a:avLst/>
          </a:prstGeom>
        </p:spPr>
      </p:pic>
      <p:sp>
        <p:nvSpPr>
          <p:cNvPr id="2" name="Title Placeholder 1"/>
          <p:cNvSpPr>
            <a:spLocks noGrp="1"/>
          </p:cNvSpPr>
          <p:nvPr>
            <p:ph type="title"/>
          </p:nvPr>
        </p:nvSpPr>
        <p:spPr>
          <a:xfrm>
            <a:off x="838200" y="228600"/>
            <a:ext cx="10515600" cy="110140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435608"/>
            <a:ext cx="10515600" cy="4745273"/>
          </a:xfrm>
          <a:prstGeom prst="rect">
            <a:avLst/>
          </a:prstGeom>
          <a:noFill/>
        </p:spPr>
        <p:txBody>
          <a:bodyPr vert="horz" lIns="91440" tIns="91440" rIns="91440" bIns="9144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p:cNvSpPr>
            <a:spLocks noGrp="1"/>
          </p:cNvSpPr>
          <p:nvPr>
            <p:ph type="sldNum" sz="quarter" idx="4"/>
          </p:nvPr>
        </p:nvSpPr>
        <p:spPr>
          <a:xfrm>
            <a:off x="29105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749E9-8438-6148-B851-F13E716FD972}" type="slidenum">
              <a:rPr lang="en-US" smtClean="0"/>
              <a:pPr/>
              <a:t>‹#›</a:t>
            </a:fld>
            <a:endParaRPr lang="en-US" dirty="0"/>
          </a:p>
        </p:txBody>
      </p:sp>
      <p:pic>
        <p:nvPicPr>
          <p:cNvPr id="9" name="Picture 8"/>
          <p:cNvPicPr>
            <a:picLocks noChangeAspect="1"/>
          </p:cNvPicPr>
          <p:nvPr userDrawn="1"/>
        </p:nvPicPr>
        <p:blipFill>
          <a:blip r:embed="rId26">
            <a:alphaModFix amt="50000"/>
            <a:extLst>
              <a:ext uri="{28A0092B-C50C-407E-A947-70E740481C1C}">
                <a14:useLocalDpi xmlns:a14="http://schemas.microsoft.com/office/drawing/2010/main" val="0"/>
              </a:ext>
            </a:extLst>
          </a:blip>
          <a:stretch>
            <a:fillRect/>
          </a:stretch>
        </p:blipFill>
        <p:spPr>
          <a:xfrm>
            <a:off x="11567160" y="6336792"/>
            <a:ext cx="338388" cy="411480"/>
          </a:xfrm>
          <a:prstGeom prst="rect">
            <a:avLst/>
          </a:prstGeom>
        </p:spPr>
      </p:pic>
    </p:spTree>
    <p:extLst>
      <p:ext uri="{BB962C8B-B14F-4D97-AF65-F5344CB8AC3E}">
        <p14:creationId xmlns:p14="http://schemas.microsoft.com/office/powerpoint/2010/main" val="27992858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Lst>
  <p:hf sldNum="0" hdr="0" ftr="0" dt="0"/>
  <p:txStyles>
    <p:titleStyle>
      <a:lvl1pPr algn="l" defTabSz="914400" rtl="0" eaLnBrk="1" latinLnBrk="0" hangingPunct="1">
        <a:lnSpc>
          <a:spcPct val="87000"/>
        </a:lnSpc>
        <a:spcBef>
          <a:spcPct val="0"/>
        </a:spcBef>
        <a:buNone/>
        <a:defRPr sz="3200" b="1" kern="1200">
          <a:solidFill>
            <a:schemeClr val="accent5"/>
          </a:solidFill>
          <a:latin typeface="Lucida Bright" charset="0"/>
          <a:ea typeface="Lucida Bright" charset="0"/>
          <a:cs typeface="Lucida Bright" charset="0"/>
        </a:defRPr>
      </a:lvl1pPr>
    </p:titleStyle>
    <p:bodyStyle>
      <a:lvl1pPr marL="0" indent="0" algn="l" defTabSz="914400" rtl="0" eaLnBrk="1" latinLnBrk="0" hangingPunct="1">
        <a:lnSpc>
          <a:spcPct val="87000"/>
        </a:lnSpc>
        <a:spcBef>
          <a:spcPts val="1800"/>
        </a:spcBef>
        <a:buClr>
          <a:schemeClr val="accent5"/>
        </a:buClr>
        <a:buFont typeface="Arial" charset="0"/>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800"/>
        </a:spcBef>
        <a:spcAft>
          <a:spcPts val="1200"/>
        </a:spcAft>
        <a:buClr>
          <a:schemeClr val="accent5"/>
        </a:buClr>
        <a:buFont typeface="Arial"/>
        <a:buChar char="•"/>
        <a:defRPr sz="32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spcAft>
          <a:spcPts val="1200"/>
        </a:spcAft>
        <a:buClr>
          <a:schemeClr val="accent5"/>
        </a:buClr>
        <a:buFont typeface="Arial"/>
        <a:buChar char="•"/>
        <a:defRPr sz="32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spcAft>
          <a:spcPts val="1200"/>
        </a:spcAft>
        <a:buClr>
          <a:schemeClr val="accent5"/>
        </a:buClr>
        <a:buFont typeface="Arial"/>
        <a:buChar char="•"/>
        <a:defRPr sz="32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spcAft>
          <a:spcPts val="1200"/>
        </a:spcAft>
        <a:buClr>
          <a:schemeClr val="accent5"/>
        </a:buClr>
        <a:buFont typeface="Arial"/>
        <a:buChar char="•"/>
        <a:defRPr sz="32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B20368-3771-450B-932A-7410674AB72B}"/>
              </a:ext>
            </a:extLst>
          </p:cNvPr>
          <p:cNvSpPr/>
          <p:nvPr userDrawn="1"/>
        </p:nvSpPr>
        <p:spPr>
          <a:xfrm>
            <a:off x="1" y="6426200"/>
            <a:ext cx="12192000" cy="431800"/>
          </a:xfrm>
          <a:prstGeom prst="rect">
            <a:avLst/>
          </a:prstGeom>
          <a:gradFill>
            <a:gsLst>
              <a:gs pos="10000">
                <a:schemeClr val="accent1"/>
              </a:gs>
              <a:gs pos="53000">
                <a:schemeClr val="accent1"/>
              </a:gs>
              <a:gs pos="0">
                <a:schemeClr val="accent1"/>
              </a:gs>
              <a:gs pos="100000">
                <a:schemeClr val="accent1">
                  <a:lumMod val="75000"/>
                </a:scheme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p:cNvSpPr>
            <a:spLocks noGrp="1"/>
          </p:cNvSpPr>
          <p:nvPr>
            <p:ph type="title"/>
          </p:nvPr>
        </p:nvSpPr>
        <p:spPr>
          <a:xfrm>
            <a:off x="381000" y="173736"/>
            <a:ext cx="10972800" cy="621792"/>
          </a:xfrm>
          <a:prstGeom prst="rect">
            <a:avLst/>
          </a:prstGeom>
        </p:spPr>
        <p:txBody>
          <a:bodyPr vert="horz" lIns="0" tIns="0" rIns="0" bIns="0" rtlCol="0" anchor="b" anchorCtr="0">
            <a:noAutofit/>
          </a:bodyPr>
          <a:lstStyle/>
          <a:p>
            <a:r>
              <a:rPr lang="en-US" dirty="0"/>
              <a:t>Click to edit Master title style</a:t>
            </a:r>
          </a:p>
        </p:txBody>
      </p:sp>
      <p:cxnSp>
        <p:nvCxnSpPr>
          <p:cNvPr id="20" name="Straight Connector 19"/>
          <p:cNvCxnSpPr>
            <a:cxnSpLocks/>
          </p:cNvCxnSpPr>
          <p:nvPr userDrawn="1"/>
        </p:nvCxnSpPr>
        <p:spPr>
          <a:xfrm>
            <a:off x="-10533" y="930859"/>
            <a:ext cx="11655444" cy="0"/>
          </a:xfrm>
          <a:prstGeom prst="line">
            <a:avLst/>
          </a:prstGeom>
          <a:ln w="19050">
            <a:gradFill flip="none" rotWithShape="1">
              <a:gsLst>
                <a:gs pos="0">
                  <a:schemeClr val="accent1">
                    <a:lumMod val="7500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1" name="Parallelogram 20"/>
          <p:cNvSpPr/>
          <p:nvPr userDrawn="1"/>
        </p:nvSpPr>
        <p:spPr>
          <a:xfrm>
            <a:off x="11462903" y="801714"/>
            <a:ext cx="516185" cy="258291"/>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userDrawn="1"/>
        </p:nvSpPr>
        <p:spPr>
          <a:xfrm>
            <a:off x="11497734" y="815443"/>
            <a:ext cx="446522" cy="230832"/>
          </a:xfrm>
          <a:prstGeom prst="rect">
            <a:avLst/>
          </a:prstGeom>
          <a:noFill/>
        </p:spPr>
        <p:txBody>
          <a:bodyPr wrap="square" lIns="0" tIns="0" rIns="0" bIns="0" rtlCol="0" anchor="ctr" anchorCtr="0">
            <a:noAutofit/>
          </a:bodyPr>
          <a:lstStyle/>
          <a:p>
            <a:pPr algn="ctr"/>
            <a:fld id="{996B5273-46EB-4870-A6B0-6E7F43CBD6D0}" type="slidenum">
              <a:rPr lang="en-US" sz="900" smtClean="0">
                <a:solidFill>
                  <a:schemeClr val="bg1"/>
                </a:solidFill>
              </a:rPr>
              <a:t>‹#›</a:t>
            </a:fld>
            <a:endParaRPr lang="en-US" sz="1350" dirty="0">
              <a:solidFill>
                <a:schemeClr val="bg1"/>
              </a:solidFill>
            </a:endParaRPr>
          </a:p>
        </p:txBody>
      </p:sp>
      <p:pic>
        <p:nvPicPr>
          <p:cNvPr id="4" name="Picture 3">
            <a:extLst>
              <a:ext uri="{FF2B5EF4-FFF2-40B4-BE49-F238E27FC236}">
                <a16:creationId xmlns:a16="http://schemas.microsoft.com/office/drawing/2014/main" id="{8D9E2F8A-A031-4E74-8FFD-C6AC231995AA}"/>
              </a:ext>
            </a:extLst>
          </p:cNvPr>
          <p:cNvPicPr>
            <a:picLocks noChangeAspect="1"/>
          </p:cNvPicPr>
          <p:nvPr userDrawn="1"/>
        </p:nvPicPr>
        <p:blipFill>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509775" y="6505574"/>
            <a:ext cx="1365268" cy="273052"/>
          </a:xfrm>
          <a:prstGeom prst="rect">
            <a:avLst/>
          </a:prstGeom>
        </p:spPr>
      </p:pic>
      <p:pic>
        <p:nvPicPr>
          <p:cNvPr id="15" name="Graphic 14">
            <a:extLst>
              <a:ext uri="{FF2B5EF4-FFF2-40B4-BE49-F238E27FC236}">
                <a16:creationId xmlns:a16="http://schemas.microsoft.com/office/drawing/2014/main" id="{D5EBDAC8-2325-4D29-9CCE-44A21946EDD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23847" y="6501489"/>
            <a:ext cx="1824041" cy="281223"/>
          </a:xfrm>
          <a:prstGeom prst="rect">
            <a:avLst/>
          </a:prstGeom>
        </p:spPr>
      </p:pic>
    </p:spTree>
    <p:extLst>
      <p:ext uri="{BB962C8B-B14F-4D97-AF65-F5344CB8AC3E}">
        <p14:creationId xmlns:p14="http://schemas.microsoft.com/office/powerpoint/2010/main" val="380011881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Lst>
  <p:hf sldNum="0" hdr="0" dt="0"/>
  <p:txStyles>
    <p:titleStyle>
      <a:lvl1pPr algn="l" defTabSz="914400" rtl="0" eaLnBrk="1" latinLnBrk="0" hangingPunct="1">
        <a:lnSpc>
          <a:spcPct val="100000"/>
        </a:lnSpc>
        <a:spcBef>
          <a:spcPct val="0"/>
        </a:spcBef>
        <a:buNone/>
        <a:defRPr sz="3200" b="1" kern="1200" cap="all"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0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7.xml"/></Relationships>
</file>

<file path=ppt/slides/_rels/slide10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6.xml"/><Relationship Id="rId1" Type="http://schemas.openxmlformats.org/officeDocument/2006/relationships/slideLayout" Target="../slideLayouts/slideLayout47.xml"/><Relationship Id="rId4" Type="http://schemas.openxmlformats.org/officeDocument/2006/relationships/image" Target="../media/image72.jpeg"/></Relationships>
</file>

<file path=ppt/slides/_rels/slide10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7.xml"/></Relationships>
</file>

<file path=ppt/slides/_rels/slide10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47.xml"/><Relationship Id="rId4" Type="http://schemas.openxmlformats.org/officeDocument/2006/relationships/image" Target="../media/image76.jpg"/></Relationships>
</file>

<file path=ppt/slides/_rels/slide10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7.xml"/></Relationships>
</file>

<file path=ppt/slides/_rels/slide10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svg"/><Relationship Id="rId7" Type="http://schemas.openxmlformats.org/officeDocument/2006/relationships/image" Target="../media/image84.svg"/><Relationship Id="rId2" Type="http://schemas.openxmlformats.org/officeDocument/2006/relationships/image" Target="../media/image79.png"/><Relationship Id="rId1" Type="http://schemas.openxmlformats.org/officeDocument/2006/relationships/slideLayout" Target="../slideLayouts/slideLayout47.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 Id="rId9" Type="http://schemas.openxmlformats.org/officeDocument/2006/relationships/image" Target="../media/image86.svg"/></Relationships>
</file>

<file path=ppt/slides/_rels/slide11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7.xml"/></Relationships>
</file>

<file path=ppt/slides/_rels/slide11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47.xml"/></Relationships>
</file>

<file path=ppt/slides/_rels/slide11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7.xml"/></Relationships>
</file>

<file path=ppt/slides/_rels/slide11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47.xml"/></Relationships>
</file>

<file path=ppt/slides/_rels/slide11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7.xml"/></Relationships>
</file>

<file path=ppt/slides/_rels/slide12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7.xml"/></Relationships>
</file>

<file path=ppt/slides/_rels/slide12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47.xml"/><Relationship Id="rId4" Type="http://schemas.openxmlformats.org/officeDocument/2006/relationships/image" Target="../media/image98.jpg"/></Relationships>
</file>

<file path=ppt/slides/_rels/slide125.xml.rels><?xml version="1.0" encoding="UTF-8" standalone="yes"?>
<Relationships xmlns="http://schemas.openxmlformats.org/package/2006/relationships"><Relationship Id="rId3" Type="http://schemas.openxmlformats.org/officeDocument/2006/relationships/image" Target="../media/image100.jpg"/><Relationship Id="rId7" Type="http://schemas.openxmlformats.org/officeDocument/2006/relationships/image" Target="../media/image104.jpg"/><Relationship Id="rId2" Type="http://schemas.openxmlformats.org/officeDocument/2006/relationships/image" Target="../media/image99.jpeg"/><Relationship Id="rId1" Type="http://schemas.openxmlformats.org/officeDocument/2006/relationships/slideLayout" Target="../slideLayouts/slideLayout47.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126.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0.jpg"/><Relationship Id="rId2" Type="http://schemas.openxmlformats.org/officeDocument/2006/relationships/image" Target="../media/image73.jpg"/><Relationship Id="rId1" Type="http://schemas.openxmlformats.org/officeDocument/2006/relationships/slideLayout" Target="../slideLayouts/slideLayout47.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slides/_rels/slide12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47.xml"/></Relationships>
</file>

<file path=ppt/slides/_rels/slide1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hyperlink" Target="https://www.cio.com/article/3247428/security/safeguarding-your-biggest-cybersecurity-target-executives.html" TargetMode="External"/><Relationship Id="rId2" Type="http://schemas.openxmlformats.org/officeDocument/2006/relationships/hyperlink" Target="http://www.abajournal.com/magazine/article/managing_cybersecurity_risk" TargetMode="External"/><Relationship Id="rId1" Type="http://schemas.openxmlformats.org/officeDocument/2006/relationships/slideLayout" Target="../slideLayouts/slideLayout3.xml"/><Relationship Id="rId4" Type="http://schemas.openxmlformats.org/officeDocument/2006/relationships/hyperlink" Target="https://www.cio.com/article/3212829/cyber-attacks-espionage/hackers-are-aggressively-targeting-law-firms-data.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chart" Target="../charts/chart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30.png"/><Relationship Id="rId4" Type="http://schemas.microsoft.com/office/2014/relationships/chartEx" Target="../charts/chartEx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24.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www.legalshield.com/"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www.legalshield.com/for-lawyers/apply"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67.png"/></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44"/>
          <a:stretch/>
        </p:blipFill>
        <p:spPr>
          <a:xfrm>
            <a:off x="0" y="0"/>
            <a:ext cx="12192000" cy="6848168"/>
          </a:xfrm>
        </p:spPr>
      </p:pic>
      <p:sp>
        <p:nvSpPr>
          <p:cNvPr id="9" name="Rectangle 8"/>
          <p:cNvSpPr/>
          <p:nvPr/>
        </p:nvSpPr>
        <p:spPr>
          <a:xfrm>
            <a:off x="0" y="5270090"/>
            <a:ext cx="12192000" cy="1587909"/>
          </a:xfrm>
          <a:prstGeom prst="rect">
            <a:avLst/>
          </a:prstGeom>
          <a:gradFill>
            <a:gsLst>
              <a:gs pos="48000">
                <a:schemeClr val="bg1">
                  <a:alpha val="0"/>
                </a:schemeClr>
              </a:gs>
              <a:gs pos="85000">
                <a:schemeClr val="bg1">
                  <a:alpha val="6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308" y="421588"/>
            <a:ext cx="2699654" cy="539930"/>
          </a:xfrm>
          <a:prstGeom prst="rect">
            <a:avLst/>
          </a:prstGeom>
        </p:spPr>
      </p:pic>
      <p:sp>
        <p:nvSpPr>
          <p:cNvPr id="2" name="Title 1"/>
          <p:cNvSpPr>
            <a:spLocks noGrp="1"/>
          </p:cNvSpPr>
          <p:nvPr>
            <p:ph type="ctrTitle"/>
          </p:nvPr>
        </p:nvSpPr>
        <p:spPr>
          <a:xfrm>
            <a:off x="400593" y="1244185"/>
            <a:ext cx="6749715" cy="5261546"/>
          </a:xfrm>
        </p:spPr>
        <p:txBody>
          <a:bodyPr/>
          <a:lstStyle/>
          <a:p>
            <a:pPr>
              <a:lnSpc>
                <a:spcPct val="77000"/>
              </a:lnSpc>
            </a:pPr>
            <a:r>
              <a:rPr lang="en-US" sz="5400" spc="-200" dirty="0"/>
              <a:t>Provider </a:t>
            </a:r>
            <a:br>
              <a:rPr lang="en-US" sz="5400" spc="-200" dirty="0"/>
            </a:br>
            <a:r>
              <a:rPr lang="en-US" sz="5400" spc="-200" dirty="0"/>
              <a:t>Lunch </a:t>
            </a:r>
            <a:br>
              <a:rPr lang="en-US" sz="5400" spc="-200" dirty="0"/>
            </a:br>
            <a:r>
              <a:rPr lang="en-US" sz="5400" spc="-200" dirty="0"/>
              <a:t>&amp; Learn</a:t>
            </a:r>
            <a:br>
              <a:rPr lang="en-US" sz="5400" spc="-300" dirty="0"/>
            </a:br>
            <a:endParaRPr lang="en-US" sz="5400" b="0" dirty="0">
              <a:solidFill>
                <a:schemeClr val="accent1"/>
              </a:solidFill>
              <a:latin typeface="Arial" charset="0"/>
              <a:ea typeface="Arial" charset="0"/>
              <a:cs typeface="Arial" charset="0"/>
            </a:endParaRPr>
          </a:p>
        </p:txBody>
      </p:sp>
    </p:spTree>
    <p:extLst>
      <p:ext uri="{BB962C8B-B14F-4D97-AF65-F5344CB8AC3E}">
        <p14:creationId xmlns:p14="http://schemas.microsoft.com/office/powerpoint/2010/main" val="1250646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B818-E2D0-40A2-84EE-F41545B64679}"/>
              </a:ext>
            </a:extLst>
          </p:cNvPr>
          <p:cNvSpPr>
            <a:spLocks noGrp="1"/>
          </p:cNvSpPr>
          <p:nvPr>
            <p:ph type="title"/>
          </p:nvPr>
        </p:nvSpPr>
        <p:spPr>
          <a:xfrm>
            <a:off x="838199" y="125085"/>
            <a:ext cx="10956533" cy="1600200"/>
          </a:xfrm>
        </p:spPr>
        <p:txBody>
          <a:bodyPr/>
          <a:lstStyle/>
          <a:p>
            <a:r>
              <a:rPr lang="en-US" dirty="0"/>
              <a:t>Partner Designs – Service Request</a:t>
            </a:r>
          </a:p>
        </p:txBody>
      </p:sp>
      <p:pic>
        <p:nvPicPr>
          <p:cNvPr id="8" name="Picture 7" descr="A screenshot of a cell phone&#10;&#10;Description generated with very high confidence">
            <a:extLst>
              <a:ext uri="{FF2B5EF4-FFF2-40B4-BE49-F238E27FC236}">
                <a16:creationId xmlns:a16="http://schemas.microsoft.com/office/drawing/2014/main" id="{CEC12C85-D9EB-4FAA-99B9-56418DE12C8C}"/>
              </a:ext>
            </a:extLst>
          </p:cNvPr>
          <p:cNvPicPr>
            <a:picLocks noChangeAspect="1"/>
          </p:cNvPicPr>
          <p:nvPr/>
        </p:nvPicPr>
        <p:blipFill>
          <a:blip r:embed="rId2"/>
          <a:stretch>
            <a:fillRect/>
          </a:stretch>
        </p:blipFill>
        <p:spPr>
          <a:xfrm>
            <a:off x="495300" y="1466672"/>
            <a:ext cx="5451326" cy="3429000"/>
          </a:xfrm>
          <a:prstGeom prst="rect">
            <a:avLst/>
          </a:prstGeom>
        </p:spPr>
      </p:pic>
      <p:pic>
        <p:nvPicPr>
          <p:cNvPr id="6" name="Picture 5" descr="A screenshot of a cell phone&#10;&#10;Description generated with very high confidence">
            <a:extLst>
              <a:ext uri="{FF2B5EF4-FFF2-40B4-BE49-F238E27FC236}">
                <a16:creationId xmlns:a16="http://schemas.microsoft.com/office/drawing/2014/main" id="{FAF89A60-D04B-49F7-A338-83C97500B779}"/>
              </a:ext>
            </a:extLst>
          </p:cNvPr>
          <p:cNvPicPr>
            <a:picLocks noChangeAspect="1"/>
          </p:cNvPicPr>
          <p:nvPr/>
        </p:nvPicPr>
        <p:blipFill>
          <a:blip r:embed="rId3"/>
          <a:stretch>
            <a:fillRect/>
          </a:stretch>
        </p:blipFill>
        <p:spPr>
          <a:xfrm>
            <a:off x="1801968" y="2985602"/>
            <a:ext cx="6987614" cy="3820139"/>
          </a:xfrm>
          <a:prstGeom prst="rect">
            <a:avLst/>
          </a:prstGeom>
        </p:spPr>
      </p:pic>
      <p:pic>
        <p:nvPicPr>
          <p:cNvPr id="4" name="Picture 3" descr="A screenshot of a cell phone&#10;&#10;Description generated with very high confidence">
            <a:extLst>
              <a:ext uri="{FF2B5EF4-FFF2-40B4-BE49-F238E27FC236}">
                <a16:creationId xmlns:a16="http://schemas.microsoft.com/office/drawing/2014/main" id="{56D4A066-89B4-4970-BB19-8AA444177D31}"/>
              </a:ext>
            </a:extLst>
          </p:cNvPr>
          <p:cNvPicPr>
            <a:picLocks noChangeAspect="1"/>
          </p:cNvPicPr>
          <p:nvPr/>
        </p:nvPicPr>
        <p:blipFill>
          <a:blip r:embed="rId4"/>
          <a:stretch>
            <a:fillRect/>
          </a:stretch>
        </p:blipFill>
        <p:spPr>
          <a:xfrm>
            <a:off x="6423373" y="1533436"/>
            <a:ext cx="5371359" cy="3791128"/>
          </a:xfrm>
          <a:prstGeom prst="rect">
            <a:avLst/>
          </a:prstGeom>
        </p:spPr>
      </p:pic>
    </p:spTree>
    <p:extLst>
      <p:ext uri="{BB962C8B-B14F-4D97-AF65-F5344CB8AC3E}">
        <p14:creationId xmlns:p14="http://schemas.microsoft.com/office/powerpoint/2010/main" val="1162871145"/>
      </p:ext>
    </p:extLst>
  </p:cSld>
  <p:clrMapOvr>
    <a:masterClrMapping/>
  </p:clrMapOvr>
  <p:transition spd="slow">
    <p:cove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572" y="762000"/>
            <a:ext cx="9579428" cy="4789714"/>
          </a:xfrm>
          <a:prstGeom prst="rect">
            <a:avLst/>
          </a:prstGeom>
        </p:spPr>
      </p:pic>
    </p:spTree>
    <p:extLst>
      <p:ext uri="{BB962C8B-B14F-4D97-AF65-F5344CB8AC3E}">
        <p14:creationId xmlns:p14="http://schemas.microsoft.com/office/powerpoint/2010/main" val="11227326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3376" y="4339769"/>
            <a:ext cx="7491423" cy="1054267"/>
          </a:xfrm>
        </p:spPr>
        <p:txBody>
          <a:bodyPr/>
          <a:lstStyle/>
          <a:p>
            <a:r>
              <a:rPr lang="en-US" sz="3600" cap="small" dirty="0"/>
              <a:t>Imhoff &amp; Associates, pc</a:t>
            </a:r>
            <a:r>
              <a:rPr lang="en-US" cap="small" dirty="0"/>
              <a:t> </a:t>
            </a:r>
            <a:br>
              <a:rPr lang="en-US" cap="small" dirty="0"/>
            </a:br>
            <a:r>
              <a:rPr lang="en-US" cap="small" dirty="0"/>
              <a:t>joins LegalShield</a:t>
            </a:r>
            <a:endParaRPr lang="en-US" sz="3600" cap="small" dirty="0"/>
          </a:p>
        </p:txBody>
      </p:sp>
      <p:sp>
        <p:nvSpPr>
          <p:cNvPr id="3" name="Subtitle 2"/>
          <p:cNvSpPr>
            <a:spLocks noGrp="1"/>
          </p:cNvSpPr>
          <p:nvPr>
            <p:ph type="subTitle" idx="1"/>
          </p:nvPr>
        </p:nvSpPr>
        <p:spPr>
          <a:xfrm>
            <a:off x="433376" y="6160655"/>
            <a:ext cx="7491423" cy="480602"/>
          </a:xfrm>
        </p:spPr>
        <p:txBody>
          <a:bodyPr/>
          <a:lstStyle/>
          <a:p>
            <a:r>
              <a:rPr lang="en-US" dirty="0"/>
              <a:t>Presented by Vince Imhoff</a:t>
            </a:r>
          </a:p>
          <a:p>
            <a:r>
              <a:rPr lang="en-US" dirty="0"/>
              <a:t>Introduction by Ron Miller</a:t>
            </a:r>
          </a:p>
        </p:txBody>
      </p:sp>
    </p:spTree>
    <p:extLst>
      <p:ext uri="{BB962C8B-B14F-4D97-AF65-F5344CB8AC3E}">
        <p14:creationId xmlns:p14="http://schemas.microsoft.com/office/powerpoint/2010/main" val="96831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5A74-AE68-4970-8A46-88A4A1C5FFCA}"/>
              </a:ext>
            </a:extLst>
          </p:cNvPr>
          <p:cNvSpPr>
            <a:spLocks noGrp="1"/>
          </p:cNvSpPr>
          <p:nvPr>
            <p:ph type="ctrTitle"/>
          </p:nvPr>
        </p:nvSpPr>
        <p:spPr/>
        <p:txBody>
          <a:bodyPr/>
          <a:lstStyle/>
          <a:p>
            <a:r>
              <a:rPr lang="en-US" dirty="0"/>
              <a:t>We offer Quality Criminal</a:t>
            </a:r>
            <a:br>
              <a:rPr lang="en-US" dirty="0"/>
            </a:br>
            <a:r>
              <a:rPr lang="en-US" dirty="0"/>
              <a:t>Defense Representation</a:t>
            </a:r>
            <a:br>
              <a:rPr lang="en-US" dirty="0"/>
            </a:br>
            <a:r>
              <a:rPr lang="en-US" dirty="0"/>
              <a:t>for LegalShield Clients</a:t>
            </a:r>
            <a:endParaRPr lang="en-GB" dirty="0"/>
          </a:p>
        </p:txBody>
      </p:sp>
      <p:sp>
        <p:nvSpPr>
          <p:cNvPr id="3" name="Subtitle 2">
            <a:extLst>
              <a:ext uri="{FF2B5EF4-FFF2-40B4-BE49-F238E27FC236}">
                <a16:creationId xmlns:a16="http://schemas.microsoft.com/office/drawing/2014/main" id="{990076FD-4479-45C1-9132-EFBC6BEB8DCE}"/>
              </a:ext>
            </a:extLst>
          </p:cNvPr>
          <p:cNvSpPr>
            <a:spLocks noGrp="1"/>
          </p:cNvSpPr>
          <p:nvPr>
            <p:ph type="subTitle" idx="1"/>
          </p:nvPr>
        </p:nvSpPr>
        <p:spPr/>
        <p:txBody>
          <a:bodyPr/>
          <a:lstStyle/>
          <a:p>
            <a:r>
              <a:rPr lang="en-US" dirty="0"/>
              <a:t>Presented by Vince Imhoff</a:t>
            </a:r>
          </a:p>
          <a:p>
            <a:r>
              <a:rPr lang="en-US" dirty="0"/>
              <a:t>Introduction by Ron Miller</a:t>
            </a:r>
          </a:p>
        </p:txBody>
      </p:sp>
    </p:spTree>
    <p:extLst>
      <p:ext uri="{BB962C8B-B14F-4D97-AF65-F5344CB8AC3E}">
        <p14:creationId xmlns:p14="http://schemas.microsoft.com/office/powerpoint/2010/main" val="336509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05498D-0A85-4033-B9A9-94E0EF3EF97D}"/>
              </a:ext>
            </a:extLst>
          </p:cNvPr>
          <p:cNvSpPr>
            <a:spLocks noGrp="1"/>
          </p:cNvSpPr>
          <p:nvPr>
            <p:ph type="title"/>
          </p:nvPr>
        </p:nvSpPr>
        <p:spPr>
          <a:xfrm>
            <a:off x="381000" y="173736"/>
            <a:ext cx="10972800" cy="621792"/>
          </a:xfrm>
        </p:spPr>
        <p:txBody>
          <a:bodyPr/>
          <a:lstStyle/>
          <a:p>
            <a:r>
              <a:rPr lang="en-GB" dirty="0"/>
              <a:t>Heroes Helping Heroes</a:t>
            </a:r>
          </a:p>
        </p:txBody>
      </p:sp>
      <p:sp>
        <p:nvSpPr>
          <p:cNvPr id="25" name="TextBox 24">
            <a:extLst>
              <a:ext uri="{FF2B5EF4-FFF2-40B4-BE49-F238E27FC236}">
                <a16:creationId xmlns:a16="http://schemas.microsoft.com/office/drawing/2014/main" id="{F500C6EF-3DB1-4AAC-BF9A-1D7B970988DC}"/>
              </a:ext>
            </a:extLst>
          </p:cNvPr>
          <p:cNvSpPr txBox="1"/>
          <p:nvPr/>
        </p:nvSpPr>
        <p:spPr>
          <a:xfrm>
            <a:off x="0" y="1304606"/>
            <a:ext cx="12192000" cy="622490"/>
          </a:xfrm>
          <a:prstGeom prst="rect">
            <a:avLst/>
          </a:prstGeom>
          <a:solidFill>
            <a:schemeClr val="accent2"/>
          </a:solid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a:ea typeface="+mn-ea"/>
                <a:cs typeface="+mn-cs"/>
              </a:rPr>
              <a:t>We are honored to join the LegalShield family</a:t>
            </a:r>
          </a:p>
        </p:txBody>
      </p:sp>
      <p:sp>
        <p:nvSpPr>
          <p:cNvPr id="26" name="TextBox 25">
            <a:extLst>
              <a:ext uri="{FF2B5EF4-FFF2-40B4-BE49-F238E27FC236}">
                <a16:creationId xmlns:a16="http://schemas.microsoft.com/office/drawing/2014/main" id="{FC280269-9CBF-47A8-A5BA-9D901A2AEB53}"/>
              </a:ext>
            </a:extLst>
          </p:cNvPr>
          <p:cNvSpPr txBox="1"/>
          <p:nvPr/>
        </p:nvSpPr>
        <p:spPr>
          <a:xfrm>
            <a:off x="381000" y="5667920"/>
            <a:ext cx="11427495" cy="517348"/>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3B3D"/>
                </a:solidFill>
                <a:effectLst/>
                <a:uLnTx/>
                <a:uFillTx/>
                <a:latin typeface="Open Sans"/>
                <a:ea typeface="+mn-ea"/>
                <a:cs typeface="+mn-cs"/>
              </a:rPr>
              <a:t>Our caring, competent staff will work hard to satisfy the expectations</a:t>
            </a:r>
            <a:br>
              <a:rPr kumimoji="0" lang="en-US" sz="1600" b="1" i="0" u="none" strike="noStrike" kern="1200" cap="none" spc="0" normalizeH="0" baseline="0" noProof="0" dirty="0">
                <a:ln>
                  <a:noFill/>
                </a:ln>
                <a:solidFill>
                  <a:srgbClr val="3B3B3D"/>
                </a:solidFill>
                <a:effectLst/>
                <a:uLnTx/>
                <a:uFillTx/>
                <a:latin typeface="Open Sans"/>
                <a:ea typeface="+mn-ea"/>
                <a:cs typeface="+mn-cs"/>
              </a:rPr>
            </a:br>
            <a:r>
              <a:rPr kumimoji="0" lang="en-US" sz="1600" b="1" i="0" u="none" strike="noStrike" kern="1200" cap="none" spc="0" normalizeH="0" baseline="0" noProof="0" dirty="0">
                <a:ln>
                  <a:noFill/>
                </a:ln>
                <a:solidFill>
                  <a:srgbClr val="3B3B3D"/>
                </a:solidFill>
                <a:effectLst/>
                <a:uLnTx/>
                <a:uFillTx/>
                <a:latin typeface="Open Sans"/>
                <a:ea typeface="+mn-ea"/>
                <a:cs typeface="+mn-cs"/>
              </a:rPr>
              <a:t>of LegalShield clients who have criminal defense needs</a:t>
            </a:r>
          </a:p>
        </p:txBody>
      </p:sp>
      <p:cxnSp>
        <p:nvCxnSpPr>
          <p:cNvPr id="33" name="Straight Connector 32">
            <a:extLst>
              <a:ext uri="{FF2B5EF4-FFF2-40B4-BE49-F238E27FC236}">
                <a16:creationId xmlns:a16="http://schemas.microsoft.com/office/drawing/2014/main" id="{106B4ED8-D3B0-4F0D-9E14-004359DA8DC7}"/>
              </a:ext>
            </a:extLst>
          </p:cNvPr>
          <p:cNvCxnSpPr>
            <a:cxnSpLocks/>
          </p:cNvCxnSpPr>
          <p:nvPr/>
        </p:nvCxnSpPr>
        <p:spPr>
          <a:xfrm flipH="1">
            <a:off x="381000" y="5470274"/>
            <a:ext cx="1142749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2C79D80-0837-4813-B5CB-8AB4A697D611}"/>
              </a:ext>
            </a:extLst>
          </p:cNvPr>
          <p:cNvSpPr txBox="1"/>
          <p:nvPr/>
        </p:nvSpPr>
        <p:spPr>
          <a:xfrm>
            <a:off x="381000" y="4026319"/>
            <a:ext cx="3305957" cy="1038918"/>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3B3D"/>
                </a:solidFill>
                <a:effectLst/>
                <a:uLnTx/>
                <a:uFillTx/>
                <a:latin typeface="Open Sans"/>
                <a:ea typeface="+mn-ea"/>
                <a:cs typeface="+mn-cs"/>
              </a:rPr>
              <a:t>LegalShield provides complete legal care</a:t>
            </a:r>
            <a:br>
              <a:rPr kumimoji="0" lang="en-US" sz="1200" b="0" i="0" u="none" strike="noStrike" kern="1200" cap="none" spc="0" normalizeH="0" baseline="0" noProof="0" dirty="0">
                <a:ln>
                  <a:noFill/>
                </a:ln>
                <a:solidFill>
                  <a:srgbClr val="3B3B3D"/>
                </a:solidFill>
                <a:effectLst/>
                <a:uLnTx/>
                <a:uFillTx/>
                <a:latin typeface="Open Sans"/>
                <a:ea typeface="+mn-ea"/>
                <a:cs typeface="+mn-cs"/>
              </a:rPr>
            </a:br>
            <a:r>
              <a:rPr kumimoji="0" lang="en-US" sz="1200" b="0" i="0" u="none" strike="noStrike" kern="1200" cap="none" spc="0" normalizeH="0" baseline="0" noProof="0" dirty="0">
                <a:ln>
                  <a:noFill/>
                </a:ln>
                <a:solidFill>
                  <a:srgbClr val="3B3B3D"/>
                </a:solidFill>
                <a:effectLst/>
                <a:uLnTx/>
                <a:uFillTx/>
                <a:latin typeface="Open Sans"/>
                <a:ea typeface="+mn-ea"/>
                <a:cs typeface="+mn-cs"/>
              </a:rPr>
              <a:t>to their clients across the nation</a:t>
            </a:r>
          </a:p>
        </p:txBody>
      </p:sp>
      <p:sp>
        <p:nvSpPr>
          <p:cNvPr id="16" name="TextBox 15">
            <a:extLst>
              <a:ext uri="{FF2B5EF4-FFF2-40B4-BE49-F238E27FC236}">
                <a16:creationId xmlns:a16="http://schemas.microsoft.com/office/drawing/2014/main" id="{2211243A-B9D3-4F53-B990-567CF1AD49E4}"/>
              </a:ext>
            </a:extLst>
          </p:cNvPr>
          <p:cNvSpPr txBox="1"/>
          <p:nvPr/>
        </p:nvSpPr>
        <p:spPr>
          <a:xfrm>
            <a:off x="4441769" y="4026319"/>
            <a:ext cx="3305957" cy="1038918"/>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3B3D"/>
                </a:solidFill>
                <a:effectLst/>
                <a:uLnTx/>
                <a:uFillTx/>
                <a:latin typeface="Open Sans"/>
                <a:ea typeface="+mn-ea"/>
                <a:cs typeface="+mn-cs"/>
              </a:rPr>
              <a:t>LegalShield attorneys provide accessible, affordable, full-service legal representation to LegalShield clients over a wide area while maintaining the highest levels of client satisfaction</a:t>
            </a:r>
          </a:p>
        </p:txBody>
      </p:sp>
      <p:sp>
        <p:nvSpPr>
          <p:cNvPr id="17" name="TextBox 16">
            <a:extLst>
              <a:ext uri="{FF2B5EF4-FFF2-40B4-BE49-F238E27FC236}">
                <a16:creationId xmlns:a16="http://schemas.microsoft.com/office/drawing/2014/main" id="{BB90C2BD-839C-4F1A-A137-040FB5BC08BB}"/>
              </a:ext>
            </a:extLst>
          </p:cNvPr>
          <p:cNvSpPr txBox="1"/>
          <p:nvPr/>
        </p:nvSpPr>
        <p:spPr>
          <a:xfrm>
            <a:off x="8502539" y="4026319"/>
            <a:ext cx="3305957" cy="1038918"/>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3B3D"/>
                </a:solidFill>
                <a:effectLst/>
                <a:uLnTx/>
                <a:uFillTx/>
                <a:latin typeface="Open Sans"/>
                <a:ea typeface="+mn-ea"/>
                <a:cs typeface="+mn-cs"/>
              </a:rPr>
              <a:t>Imhoff &amp; Associates is a nationwide Criminal Defense Law Firm.  We fill the gaps in your criminal defense network while maintaining the highest levels of satisfaction</a:t>
            </a:r>
            <a:br>
              <a:rPr kumimoji="0" lang="en-US" sz="1200" b="0" i="0" u="none" strike="noStrike" kern="1200" cap="none" spc="0" normalizeH="0" baseline="0" noProof="0" dirty="0">
                <a:ln>
                  <a:noFill/>
                </a:ln>
                <a:solidFill>
                  <a:srgbClr val="3B3B3D"/>
                </a:solidFill>
                <a:effectLst/>
                <a:uLnTx/>
                <a:uFillTx/>
                <a:latin typeface="Open Sans"/>
                <a:ea typeface="+mn-ea"/>
                <a:cs typeface="+mn-cs"/>
              </a:rPr>
            </a:br>
            <a:r>
              <a:rPr kumimoji="0" lang="en-US" sz="1200" b="0" i="0" u="none" strike="noStrike" kern="1200" cap="none" spc="0" normalizeH="0" baseline="0" noProof="0" dirty="0">
                <a:ln>
                  <a:noFill/>
                </a:ln>
                <a:solidFill>
                  <a:srgbClr val="3B3B3D"/>
                </a:solidFill>
                <a:effectLst/>
                <a:uLnTx/>
                <a:uFillTx/>
                <a:latin typeface="Open Sans"/>
                <a:ea typeface="+mn-ea"/>
                <a:cs typeface="+mn-cs"/>
              </a:rPr>
              <a:t>that LegalShield clients expect</a:t>
            </a:r>
          </a:p>
        </p:txBody>
      </p:sp>
      <p:cxnSp>
        <p:nvCxnSpPr>
          <p:cNvPr id="28" name="Straight Connector 27">
            <a:extLst>
              <a:ext uri="{FF2B5EF4-FFF2-40B4-BE49-F238E27FC236}">
                <a16:creationId xmlns:a16="http://schemas.microsoft.com/office/drawing/2014/main" id="{63F0B2ED-862D-4FB6-8B70-458CDFCD7769}"/>
              </a:ext>
            </a:extLst>
          </p:cNvPr>
          <p:cNvCxnSpPr>
            <a:cxnSpLocks/>
          </p:cNvCxnSpPr>
          <p:nvPr/>
        </p:nvCxnSpPr>
        <p:spPr>
          <a:xfrm>
            <a:off x="4064363" y="2209052"/>
            <a:ext cx="0" cy="297926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19D9430-8274-4D14-9343-F48347F12273}"/>
              </a:ext>
            </a:extLst>
          </p:cNvPr>
          <p:cNvCxnSpPr>
            <a:cxnSpLocks/>
          </p:cNvCxnSpPr>
          <p:nvPr/>
        </p:nvCxnSpPr>
        <p:spPr>
          <a:xfrm>
            <a:off x="8125132" y="2209052"/>
            <a:ext cx="0" cy="297926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FEA3FA1B-6979-4B69-A896-61631B2AB143}"/>
              </a:ext>
            </a:extLst>
          </p:cNvPr>
          <p:cNvGrpSpPr/>
          <p:nvPr/>
        </p:nvGrpSpPr>
        <p:grpSpPr>
          <a:xfrm>
            <a:off x="1220606" y="2291028"/>
            <a:ext cx="1431366" cy="1431366"/>
            <a:chOff x="1220606" y="2375337"/>
            <a:chExt cx="1431366" cy="1431366"/>
          </a:xfrm>
        </p:grpSpPr>
        <p:sp>
          <p:nvSpPr>
            <p:cNvPr id="11" name="Flowchart: Connector 10">
              <a:extLst>
                <a:ext uri="{FF2B5EF4-FFF2-40B4-BE49-F238E27FC236}">
                  <a16:creationId xmlns:a16="http://schemas.microsoft.com/office/drawing/2014/main" id="{B28C049C-9E00-49FB-BAA3-5AC1EE5BFDF0}"/>
                </a:ext>
              </a:extLst>
            </p:cNvPr>
            <p:cNvSpPr/>
            <p:nvPr/>
          </p:nvSpPr>
          <p:spPr>
            <a:xfrm>
              <a:off x="1220606" y="2375337"/>
              <a:ext cx="1431366" cy="1431366"/>
            </a:xfrm>
            <a:prstGeom prst="flowChartConnector">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8" name="Freeform 5">
              <a:extLst>
                <a:ext uri="{FF2B5EF4-FFF2-40B4-BE49-F238E27FC236}">
                  <a16:creationId xmlns:a16="http://schemas.microsoft.com/office/drawing/2014/main" id="{469E2CF4-E709-4D9B-AC0B-DD1A5E1CB351}"/>
                </a:ext>
              </a:extLst>
            </p:cNvPr>
            <p:cNvSpPr>
              <a:spLocks noEditPoints="1"/>
            </p:cNvSpPr>
            <p:nvPr/>
          </p:nvSpPr>
          <p:spPr bwMode="auto">
            <a:xfrm>
              <a:off x="1573878" y="2760864"/>
              <a:ext cx="724822" cy="660312"/>
            </a:xfrm>
            <a:custGeom>
              <a:avLst/>
              <a:gdLst>
                <a:gd name="T0" fmla="*/ 1802 w 2384"/>
                <a:gd name="T1" fmla="*/ 791 h 2174"/>
                <a:gd name="T2" fmla="*/ 1804 w 2384"/>
                <a:gd name="T3" fmla="*/ 304 h 2174"/>
                <a:gd name="T4" fmla="*/ 1686 w 2384"/>
                <a:gd name="T5" fmla="*/ 198 h 2174"/>
                <a:gd name="T6" fmla="*/ 1258 w 2384"/>
                <a:gd name="T7" fmla="*/ 27 h 2174"/>
                <a:gd name="T8" fmla="*/ 1123 w 2384"/>
                <a:gd name="T9" fmla="*/ 27 h 2174"/>
                <a:gd name="T10" fmla="*/ 578 w 2384"/>
                <a:gd name="T11" fmla="*/ 306 h 2174"/>
                <a:gd name="T12" fmla="*/ 578 w 2384"/>
                <a:gd name="T13" fmla="*/ 747 h 2174"/>
                <a:gd name="T14" fmla="*/ 751 w 2384"/>
                <a:gd name="T15" fmla="*/ 1148 h 2174"/>
                <a:gd name="T16" fmla="*/ 1190 w 2384"/>
                <a:gd name="T17" fmla="*/ 1403 h 2174"/>
                <a:gd name="T18" fmla="*/ 1234 w 2384"/>
                <a:gd name="T19" fmla="*/ 1393 h 2174"/>
                <a:gd name="T20" fmla="*/ 1380 w 2384"/>
                <a:gd name="T21" fmla="*/ 1324 h 2174"/>
                <a:gd name="T22" fmla="*/ 1317 w 2384"/>
                <a:gd name="T23" fmla="*/ 1197 h 2174"/>
                <a:gd name="T24" fmla="*/ 1190 w 2384"/>
                <a:gd name="T25" fmla="*/ 1253 h 2174"/>
                <a:gd name="T26" fmla="*/ 727 w 2384"/>
                <a:gd name="T27" fmla="*/ 715 h 2174"/>
                <a:gd name="T28" fmla="*/ 727 w 2384"/>
                <a:gd name="T29" fmla="*/ 343 h 2174"/>
                <a:gd name="T30" fmla="*/ 1192 w 2384"/>
                <a:gd name="T31" fmla="*/ 715 h 2174"/>
                <a:gd name="T32" fmla="*/ 1655 w 2384"/>
                <a:gd name="T33" fmla="*/ 783 h 2174"/>
                <a:gd name="T34" fmla="*/ 1317 w 2384"/>
                <a:gd name="T35" fmla="*/ 1197 h 2174"/>
                <a:gd name="T36" fmla="*/ 2 w 2384"/>
                <a:gd name="T37" fmla="*/ 703 h 2174"/>
                <a:gd name="T38" fmla="*/ 137 w 2384"/>
                <a:gd name="T39" fmla="*/ 632 h 2174"/>
                <a:gd name="T40" fmla="*/ 205 w 2384"/>
                <a:gd name="T41" fmla="*/ 1031 h 2174"/>
                <a:gd name="T42" fmla="*/ 230 w 2384"/>
                <a:gd name="T43" fmla="*/ 1146 h 2174"/>
                <a:gd name="T44" fmla="*/ 480 w 2384"/>
                <a:gd name="T45" fmla="*/ 1550 h 2174"/>
                <a:gd name="T46" fmla="*/ 519 w 2384"/>
                <a:gd name="T47" fmla="*/ 1525 h 2174"/>
                <a:gd name="T48" fmla="*/ 338 w 2384"/>
                <a:gd name="T49" fmla="*/ 1063 h 2174"/>
                <a:gd name="T50" fmla="*/ 678 w 2384"/>
                <a:gd name="T51" fmla="*/ 1373 h 2174"/>
                <a:gd name="T52" fmla="*/ 981 w 2384"/>
                <a:gd name="T53" fmla="*/ 1794 h 2174"/>
                <a:gd name="T54" fmla="*/ 984 w 2384"/>
                <a:gd name="T55" fmla="*/ 1836 h 2174"/>
                <a:gd name="T56" fmla="*/ 979 w 2384"/>
                <a:gd name="T57" fmla="*/ 1905 h 2174"/>
                <a:gd name="T58" fmla="*/ 935 w 2384"/>
                <a:gd name="T59" fmla="*/ 2174 h 2174"/>
                <a:gd name="T60" fmla="*/ 531 w 2384"/>
                <a:gd name="T61" fmla="*/ 2140 h 2174"/>
                <a:gd name="T62" fmla="*/ 166 w 2384"/>
                <a:gd name="T63" fmla="*/ 1515 h 2174"/>
                <a:gd name="T64" fmla="*/ 63 w 2384"/>
                <a:gd name="T65" fmla="*/ 1302 h 2174"/>
                <a:gd name="T66" fmla="*/ 330 w 2384"/>
                <a:gd name="T67" fmla="*/ 974 h 2174"/>
                <a:gd name="T68" fmla="*/ 294 w 2384"/>
                <a:gd name="T69" fmla="*/ 992 h 2174"/>
                <a:gd name="T70" fmla="*/ 269 w 2384"/>
                <a:gd name="T71" fmla="*/ 989 h 2174"/>
                <a:gd name="T72" fmla="*/ 225 w 2384"/>
                <a:gd name="T73" fmla="*/ 671 h 2174"/>
                <a:gd name="T74" fmla="*/ 401 w 2384"/>
                <a:gd name="T75" fmla="*/ 820 h 2174"/>
                <a:gd name="T76" fmla="*/ 389 w 2384"/>
                <a:gd name="T77" fmla="*/ 967 h 2174"/>
                <a:gd name="T78" fmla="*/ 384 w 2384"/>
                <a:gd name="T79" fmla="*/ 930 h 2174"/>
                <a:gd name="T80" fmla="*/ 401 w 2384"/>
                <a:gd name="T81" fmla="*/ 820 h 2174"/>
                <a:gd name="T82" fmla="*/ 2379 w 2384"/>
                <a:gd name="T83" fmla="*/ 703 h 2174"/>
                <a:gd name="T84" fmla="*/ 2316 w 2384"/>
                <a:gd name="T85" fmla="*/ 1324 h 2174"/>
                <a:gd name="T86" fmla="*/ 1863 w 2384"/>
                <a:gd name="T87" fmla="*/ 1944 h 2174"/>
                <a:gd name="T88" fmla="*/ 1824 w 2384"/>
                <a:gd name="T89" fmla="*/ 2171 h 2174"/>
                <a:gd name="T90" fmla="*/ 1420 w 2384"/>
                <a:gd name="T91" fmla="*/ 2142 h 2174"/>
                <a:gd name="T92" fmla="*/ 1403 w 2384"/>
                <a:gd name="T93" fmla="*/ 1836 h 2174"/>
                <a:gd name="T94" fmla="*/ 1405 w 2384"/>
                <a:gd name="T95" fmla="*/ 1794 h 2174"/>
                <a:gd name="T96" fmla="*/ 1709 w 2384"/>
                <a:gd name="T97" fmla="*/ 1373 h 2174"/>
                <a:gd name="T98" fmla="*/ 2049 w 2384"/>
                <a:gd name="T99" fmla="*/ 1063 h 2174"/>
                <a:gd name="T100" fmla="*/ 1868 w 2384"/>
                <a:gd name="T101" fmla="*/ 1528 h 2174"/>
                <a:gd name="T102" fmla="*/ 1907 w 2384"/>
                <a:gd name="T103" fmla="*/ 1552 h 2174"/>
                <a:gd name="T104" fmla="*/ 2157 w 2384"/>
                <a:gd name="T105" fmla="*/ 1148 h 2174"/>
                <a:gd name="T106" fmla="*/ 2181 w 2384"/>
                <a:gd name="T107" fmla="*/ 1033 h 2174"/>
                <a:gd name="T108" fmla="*/ 2250 w 2384"/>
                <a:gd name="T109" fmla="*/ 634 h 2174"/>
                <a:gd name="T110" fmla="*/ 2159 w 2384"/>
                <a:gd name="T111" fmla="*/ 673 h 2174"/>
                <a:gd name="T112" fmla="*/ 2115 w 2384"/>
                <a:gd name="T113" fmla="*/ 992 h 2174"/>
                <a:gd name="T114" fmla="*/ 2090 w 2384"/>
                <a:gd name="T115" fmla="*/ 994 h 2174"/>
                <a:gd name="T116" fmla="*/ 2054 w 2384"/>
                <a:gd name="T117" fmla="*/ 977 h 2174"/>
                <a:gd name="T118" fmla="*/ 2159 w 2384"/>
                <a:gd name="T119" fmla="*/ 673 h 2174"/>
                <a:gd name="T120" fmla="*/ 1941 w 2384"/>
                <a:gd name="T121" fmla="*/ 977 h 2174"/>
                <a:gd name="T122" fmla="*/ 2039 w 2384"/>
                <a:gd name="T123" fmla="*/ 759 h 2174"/>
                <a:gd name="T124" fmla="*/ 1992 w 2384"/>
                <a:gd name="T125" fmla="*/ 960 h 2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84" h="2174">
                  <a:moveTo>
                    <a:pt x="1694" y="1072"/>
                  </a:moveTo>
                  <a:cubicBezTo>
                    <a:pt x="1760" y="984"/>
                    <a:pt x="1797" y="889"/>
                    <a:pt x="1802" y="791"/>
                  </a:cubicBezTo>
                  <a:cubicBezTo>
                    <a:pt x="1804" y="725"/>
                    <a:pt x="1804" y="659"/>
                    <a:pt x="1804" y="595"/>
                  </a:cubicBezTo>
                  <a:cubicBezTo>
                    <a:pt x="1804" y="304"/>
                    <a:pt x="1804" y="304"/>
                    <a:pt x="1804" y="304"/>
                  </a:cubicBezTo>
                  <a:cubicBezTo>
                    <a:pt x="1804" y="247"/>
                    <a:pt x="1770" y="208"/>
                    <a:pt x="1711" y="201"/>
                  </a:cubicBezTo>
                  <a:cubicBezTo>
                    <a:pt x="1686" y="198"/>
                    <a:pt x="1686" y="198"/>
                    <a:pt x="1686" y="198"/>
                  </a:cubicBezTo>
                  <a:cubicBezTo>
                    <a:pt x="1652" y="193"/>
                    <a:pt x="1623" y="191"/>
                    <a:pt x="1591" y="184"/>
                  </a:cubicBezTo>
                  <a:cubicBezTo>
                    <a:pt x="1481" y="159"/>
                    <a:pt x="1376" y="110"/>
                    <a:pt x="1258" y="27"/>
                  </a:cubicBezTo>
                  <a:cubicBezTo>
                    <a:pt x="1241" y="15"/>
                    <a:pt x="1219" y="0"/>
                    <a:pt x="1190" y="0"/>
                  </a:cubicBezTo>
                  <a:cubicBezTo>
                    <a:pt x="1160" y="0"/>
                    <a:pt x="1143" y="15"/>
                    <a:pt x="1123" y="27"/>
                  </a:cubicBezTo>
                  <a:cubicBezTo>
                    <a:pt x="967" y="135"/>
                    <a:pt x="825" y="191"/>
                    <a:pt x="680" y="198"/>
                  </a:cubicBezTo>
                  <a:cubicBezTo>
                    <a:pt x="641" y="201"/>
                    <a:pt x="578" y="216"/>
                    <a:pt x="578" y="306"/>
                  </a:cubicBezTo>
                  <a:cubicBezTo>
                    <a:pt x="578" y="453"/>
                    <a:pt x="578" y="453"/>
                    <a:pt x="578" y="453"/>
                  </a:cubicBezTo>
                  <a:cubicBezTo>
                    <a:pt x="578" y="551"/>
                    <a:pt x="578" y="649"/>
                    <a:pt x="578" y="747"/>
                  </a:cubicBezTo>
                  <a:cubicBezTo>
                    <a:pt x="578" y="786"/>
                    <a:pt x="582" y="828"/>
                    <a:pt x="592" y="874"/>
                  </a:cubicBezTo>
                  <a:cubicBezTo>
                    <a:pt x="614" y="972"/>
                    <a:pt x="666" y="1063"/>
                    <a:pt x="751" y="1148"/>
                  </a:cubicBezTo>
                  <a:cubicBezTo>
                    <a:pt x="857" y="1253"/>
                    <a:pt x="986" y="1334"/>
                    <a:pt x="1155" y="1398"/>
                  </a:cubicBezTo>
                  <a:cubicBezTo>
                    <a:pt x="1168" y="1403"/>
                    <a:pt x="1177" y="1403"/>
                    <a:pt x="1190" y="1403"/>
                  </a:cubicBezTo>
                  <a:cubicBezTo>
                    <a:pt x="1190" y="1403"/>
                    <a:pt x="1190" y="1403"/>
                    <a:pt x="1190" y="1403"/>
                  </a:cubicBezTo>
                  <a:cubicBezTo>
                    <a:pt x="1207" y="1403"/>
                    <a:pt x="1224" y="1398"/>
                    <a:pt x="1234" y="1393"/>
                  </a:cubicBezTo>
                  <a:cubicBezTo>
                    <a:pt x="1275" y="1373"/>
                    <a:pt x="1275" y="1373"/>
                    <a:pt x="1275" y="1373"/>
                  </a:cubicBezTo>
                  <a:cubicBezTo>
                    <a:pt x="1310" y="1359"/>
                    <a:pt x="1346" y="1344"/>
                    <a:pt x="1380" y="1324"/>
                  </a:cubicBezTo>
                  <a:cubicBezTo>
                    <a:pt x="1518" y="1258"/>
                    <a:pt x="1618" y="1175"/>
                    <a:pt x="1694" y="1072"/>
                  </a:cubicBezTo>
                  <a:close/>
                  <a:moveTo>
                    <a:pt x="1317" y="1197"/>
                  </a:moveTo>
                  <a:cubicBezTo>
                    <a:pt x="1285" y="1214"/>
                    <a:pt x="1251" y="1227"/>
                    <a:pt x="1219" y="1241"/>
                  </a:cubicBezTo>
                  <a:cubicBezTo>
                    <a:pt x="1209" y="1246"/>
                    <a:pt x="1199" y="1249"/>
                    <a:pt x="1190" y="1253"/>
                  </a:cubicBezTo>
                  <a:cubicBezTo>
                    <a:pt x="1190" y="715"/>
                    <a:pt x="1190" y="715"/>
                    <a:pt x="1190" y="715"/>
                  </a:cubicBezTo>
                  <a:cubicBezTo>
                    <a:pt x="727" y="715"/>
                    <a:pt x="727" y="715"/>
                    <a:pt x="727" y="715"/>
                  </a:cubicBezTo>
                  <a:cubicBezTo>
                    <a:pt x="727" y="627"/>
                    <a:pt x="727" y="541"/>
                    <a:pt x="727" y="453"/>
                  </a:cubicBezTo>
                  <a:cubicBezTo>
                    <a:pt x="727" y="343"/>
                    <a:pt x="727" y="343"/>
                    <a:pt x="727" y="343"/>
                  </a:cubicBezTo>
                  <a:cubicBezTo>
                    <a:pt x="881" y="326"/>
                    <a:pt x="1030" y="267"/>
                    <a:pt x="1192" y="159"/>
                  </a:cubicBezTo>
                  <a:cubicBezTo>
                    <a:pt x="1192" y="715"/>
                    <a:pt x="1192" y="715"/>
                    <a:pt x="1192" y="715"/>
                  </a:cubicBezTo>
                  <a:cubicBezTo>
                    <a:pt x="1657" y="715"/>
                    <a:pt x="1657" y="715"/>
                    <a:pt x="1657" y="715"/>
                  </a:cubicBezTo>
                  <a:cubicBezTo>
                    <a:pt x="1657" y="737"/>
                    <a:pt x="1657" y="761"/>
                    <a:pt x="1655" y="783"/>
                  </a:cubicBezTo>
                  <a:cubicBezTo>
                    <a:pt x="1652" y="852"/>
                    <a:pt x="1625" y="918"/>
                    <a:pt x="1576" y="984"/>
                  </a:cubicBezTo>
                  <a:cubicBezTo>
                    <a:pt x="1515" y="1067"/>
                    <a:pt x="1429" y="1138"/>
                    <a:pt x="1317" y="1197"/>
                  </a:cubicBezTo>
                  <a:close/>
                  <a:moveTo>
                    <a:pt x="63" y="1302"/>
                  </a:moveTo>
                  <a:cubicBezTo>
                    <a:pt x="2" y="703"/>
                    <a:pt x="2" y="703"/>
                    <a:pt x="2" y="703"/>
                  </a:cubicBezTo>
                  <a:cubicBezTo>
                    <a:pt x="0" y="673"/>
                    <a:pt x="10" y="644"/>
                    <a:pt x="32" y="624"/>
                  </a:cubicBezTo>
                  <a:cubicBezTo>
                    <a:pt x="59" y="602"/>
                    <a:pt x="103" y="595"/>
                    <a:pt x="137" y="632"/>
                  </a:cubicBezTo>
                  <a:cubicBezTo>
                    <a:pt x="159" y="659"/>
                    <a:pt x="171" y="739"/>
                    <a:pt x="176" y="761"/>
                  </a:cubicBezTo>
                  <a:cubicBezTo>
                    <a:pt x="188" y="840"/>
                    <a:pt x="203" y="952"/>
                    <a:pt x="205" y="1031"/>
                  </a:cubicBezTo>
                  <a:cubicBezTo>
                    <a:pt x="205" y="1036"/>
                    <a:pt x="205" y="1043"/>
                    <a:pt x="205" y="1048"/>
                  </a:cubicBezTo>
                  <a:cubicBezTo>
                    <a:pt x="208" y="1082"/>
                    <a:pt x="215" y="1114"/>
                    <a:pt x="230" y="1146"/>
                  </a:cubicBezTo>
                  <a:cubicBezTo>
                    <a:pt x="311" y="1320"/>
                    <a:pt x="470" y="1537"/>
                    <a:pt x="470" y="1537"/>
                  </a:cubicBezTo>
                  <a:cubicBezTo>
                    <a:pt x="480" y="1550"/>
                    <a:pt x="480" y="1550"/>
                    <a:pt x="480" y="1550"/>
                  </a:cubicBezTo>
                  <a:cubicBezTo>
                    <a:pt x="487" y="1559"/>
                    <a:pt x="499" y="1562"/>
                    <a:pt x="509" y="1557"/>
                  </a:cubicBezTo>
                  <a:cubicBezTo>
                    <a:pt x="521" y="1550"/>
                    <a:pt x="524" y="1535"/>
                    <a:pt x="519" y="1525"/>
                  </a:cubicBezTo>
                  <a:cubicBezTo>
                    <a:pt x="306" y="1180"/>
                    <a:pt x="306" y="1180"/>
                    <a:pt x="306" y="1180"/>
                  </a:cubicBezTo>
                  <a:cubicBezTo>
                    <a:pt x="284" y="1141"/>
                    <a:pt x="296" y="1087"/>
                    <a:pt x="338" y="1063"/>
                  </a:cubicBezTo>
                  <a:cubicBezTo>
                    <a:pt x="379" y="1038"/>
                    <a:pt x="433" y="1050"/>
                    <a:pt x="458" y="1089"/>
                  </a:cubicBezTo>
                  <a:cubicBezTo>
                    <a:pt x="678" y="1373"/>
                    <a:pt x="678" y="1373"/>
                    <a:pt x="678" y="1373"/>
                  </a:cubicBezTo>
                  <a:cubicBezTo>
                    <a:pt x="693" y="1393"/>
                    <a:pt x="720" y="1420"/>
                    <a:pt x="739" y="1432"/>
                  </a:cubicBezTo>
                  <a:cubicBezTo>
                    <a:pt x="937" y="1574"/>
                    <a:pt x="964" y="1721"/>
                    <a:pt x="981" y="1794"/>
                  </a:cubicBezTo>
                  <a:cubicBezTo>
                    <a:pt x="981" y="1794"/>
                    <a:pt x="984" y="1812"/>
                    <a:pt x="984" y="1836"/>
                  </a:cubicBezTo>
                  <a:cubicBezTo>
                    <a:pt x="984" y="1836"/>
                    <a:pt x="984" y="1836"/>
                    <a:pt x="984" y="1836"/>
                  </a:cubicBezTo>
                  <a:cubicBezTo>
                    <a:pt x="984" y="1836"/>
                    <a:pt x="984" y="1836"/>
                    <a:pt x="984" y="1836"/>
                  </a:cubicBezTo>
                  <a:cubicBezTo>
                    <a:pt x="984" y="1856"/>
                    <a:pt x="984" y="1880"/>
                    <a:pt x="979" y="1905"/>
                  </a:cubicBezTo>
                  <a:cubicBezTo>
                    <a:pt x="967" y="2142"/>
                    <a:pt x="967" y="2142"/>
                    <a:pt x="967" y="2142"/>
                  </a:cubicBezTo>
                  <a:cubicBezTo>
                    <a:pt x="967" y="2159"/>
                    <a:pt x="952" y="2174"/>
                    <a:pt x="935" y="2174"/>
                  </a:cubicBezTo>
                  <a:cubicBezTo>
                    <a:pt x="563" y="2171"/>
                    <a:pt x="563" y="2171"/>
                    <a:pt x="563" y="2171"/>
                  </a:cubicBezTo>
                  <a:cubicBezTo>
                    <a:pt x="546" y="2171"/>
                    <a:pt x="531" y="2157"/>
                    <a:pt x="531" y="2140"/>
                  </a:cubicBezTo>
                  <a:cubicBezTo>
                    <a:pt x="524" y="1944"/>
                    <a:pt x="524" y="1944"/>
                    <a:pt x="524" y="1944"/>
                  </a:cubicBezTo>
                  <a:cubicBezTo>
                    <a:pt x="166" y="1515"/>
                    <a:pt x="166" y="1515"/>
                    <a:pt x="166" y="1515"/>
                  </a:cubicBezTo>
                  <a:cubicBezTo>
                    <a:pt x="115" y="1459"/>
                    <a:pt x="78" y="1398"/>
                    <a:pt x="68" y="1322"/>
                  </a:cubicBezTo>
                  <a:lnTo>
                    <a:pt x="63" y="1302"/>
                  </a:lnTo>
                  <a:close/>
                  <a:moveTo>
                    <a:pt x="284" y="734"/>
                  </a:moveTo>
                  <a:cubicBezTo>
                    <a:pt x="301" y="796"/>
                    <a:pt x="321" y="913"/>
                    <a:pt x="330" y="974"/>
                  </a:cubicBezTo>
                  <a:cubicBezTo>
                    <a:pt x="330" y="974"/>
                    <a:pt x="330" y="977"/>
                    <a:pt x="328" y="977"/>
                  </a:cubicBezTo>
                  <a:cubicBezTo>
                    <a:pt x="316" y="982"/>
                    <a:pt x="306" y="987"/>
                    <a:pt x="294" y="992"/>
                  </a:cubicBezTo>
                  <a:cubicBezTo>
                    <a:pt x="284" y="996"/>
                    <a:pt x="276" y="1004"/>
                    <a:pt x="269" y="1009"/>
                  </a:cubicBezTo>
                  <a:cubicBezTo>
                    <a:pt x="269" y="1001"/>
                    <a:pt x="269" y="996"/>
                    <a:pt x="269" y="989"/>
                  </a:cubicBezTo>
                  <a:cubicBezTo>
                    <a:pt x="267" y="923"/>
                    <a:pt x="252" y="803"/>
                    <a:pt x="240" y="734"/>
                  </a:cubicBezTo>
                  <a:cubicBezTo>
                    <a:pt x="237" y="715"/>
                    <a:pt x="232" y="693"/>
                    <a:pt x="225" y="671"/>
                  </a:cubicBezTo>
                  <a:cubicBezTo>
                    <a:pt x="257" y="683"/>
                    <a:pt x="274" y="705"/>
                    <a:pt x="284" y="734"/>
                  </a:cubicBezTo>
                  <a:close/>
                  <a:moveTo>
                    <a:pt x="401" y="820"/>
                  </a:moveTo>
                  <a:cubicBezTo>
                    <a:pt x="411" y="857"/>
                    <a:pt x="438" y="938"/>
                    <a:pt x="443" y="977"/>
                  </a:cubicBezTo>
                  <a:cubicBezTo>
                    <a:pt x="426" y="969"/>
                    <a:pt x="409" y="967"/>
                    <a:pt x="389" y="967"/>
                  </a:cubicBezTo>
                  <a:cubicBezTo>
                    <a:pt x="389" y="965"/>
                    <a:pt x="389" y="962"/>
                    <a:pt x="389" y="960"/>
                  </a:cubicBezTo>
                  <a:cubicBezTo>
                    <a:pt x="384" y="930"/>
                    <a:pt x="384" y="930"/>
                    <a:pt x="384" y="930"/>
                  </a:cubicBezTo>
                  <a:cubicBezTo>
                    <a:pt x="379" y="886"/>
                    <a:pt x="352" y="805"/>
                    <a:pt x="343" y="759"/>
                  </a:cubicBezTo>
                  <a:cubicBezTo>
                    <a:pt x="374" y="769"/>
                    <a:pt x="392" y="791"/>
                    <a:pt x="401" y="820"/>
                  </a:cubicBezTo>
                  <a:close/>
                  <a:moveTo>
                    <a:pt x="2350" y="624"/>
                  </a:moveTo>
                  <a:cubicBezTo>
                    <a:pt x="2372" y="644"/>
                    <a:pt x="2384" y="673"/>
                    <a:pt x="2379" y="703"/>
                  </a:cubicBezTo>
                  <a:cubicBezTo>
                    <a:pt x="2318" y="1302"/>
                    <a:pt x="2318" y="1302"/>
                    <a:pt x="2318" y="1302"/>
                  </a:cubicBezTo>
                  <a:cubicBezTo>
                    <a:pt x="2316" y="1324"/>
                    <a:pt x="2316" y="1324"/>
                    <a:pt x="2316" y="1324"/>
                  </a:cubicBezTo>
                  <a:cubicBezTo>
                    <a:pt x="2303" y="1400"/>
                    <a:pt x="2269" y="1462"/>
                    <a:pt x="2218" y="1518"/>
                  </a:cubicBezTo>
                  <a:cubicBezTo>
                    <a:pt x="1863" y="1944"/>
                    <a:pt x="1863" y="1944"/>
                    <a:pt x="1863" y="1944"/>
                  </a:cubicBezTo>
                  <a:cubicBezTo>
                    <a:pt x="1855" y="2140"/>
                    <a:pt x="1855" y="2140"/>
                    <a:pt x="1855" y="2140"/>
                  </a:cubicBezTo>
                  <a:cubicBezTo>
                    <a:pt x="1855" y="2157"/>
                    <a:pt x="1841" y="2171"/>
                    <a:pt x="1824" y="2171"/>
                  </a:cubicBezTo>
                  <a:cubicBezTo>
                    <a:pt x="1451" y="2174"/>
                    <a:pt x="1451" y="2174"/>
                    <a:pt x="1451" y="2174"/>
                  </a:cubicBezTo>
                  <a:cubicBezTo>
                    <a:pt x="1434" y="2174"/>
                    <a:pt x="1420" y="2159"/>
                    <a:pt x="1420" y="2142"/>
                  </a:cubicBezTo>
                  <a:cubicBezTo>
                    <a:pt x="1407" y="1905"/>
                    <a:pt x="1407" y="1905"/>
                    <a:pt x="1407" y="1905"/>
                  </a:cubicBezTo>
                  <a:cubicBezTo>
                    <a:pt x="1405" y="1880"/>
                    <a:pt x="1403" y="1856"/>
                    <a:pt x="1403" y="1836"/>
                  </a:cubicBezTo>
                  <a:cubicBezTo>
                    <a:pt x="1403" y="1836"/>
                    <a:pt x="1403" y="1836"/>
                    <a:pt x="1403" y="1836"/>
                  </a:cubicBezTo>
                  <a:cubicBezTo>
                    <a:pt x="1403" y="1812"/>
                    <a:pt x="1405" y="1794"/>
                    <a:pt x="1405" y="1794"/>
                  </a:cubicBezTo>
                  <a:cubicBezTo>
                    <a:pt x="1422" y="1721"/>
                    <a:pt x="1449" y="1574"/>
                    <a:pt x="1647" y="1432"/>
                  </a:cubicBezTo>
                  <a:cubicBezTo>
                    <a:pt x="1667" y="1417"/>
                    <a:pt x="1694" y="1391"/>
                    <a:pt x="1709" y="1373"/>
                  </a:cubicBezTo>
                  <a:cubicBezTo>
                    <a:pt x="1929" y="1089"/>
                    <a:pt x="1929" y="1089"/>
                    <a:pt x="1929" y="1089"/>
                  </a:cubicBezTo>
                  <a:cubicBezTo>
                    <a:pt x="1951" y="1050"/>
                    <a:pt x="2007" y="1038"/>
                    <a:pt x="2049" y="1063"/>
                  </a:cubicBezTo>
                  <a:cubicBezTo>
                    <a:pt x="2090" y="1087"/>
                    <a:pt x="2103" y="1143"/>
                    <a:pt x="2081" y="1180"/>
                  </a:cubicBezTo>
                  <a:cubicBezTo>
                    <a:pt x="1868" y="1528"/>
                    <a:pt x="1868" y="1528"/>
                    <a:pt x="1868" y="1528"/>
                  </a:cubicBezTo>
                  <a:cubicBezTo>
                    <a:pt x="1860" y="1540"/>
                    <a:pt x="1865" y="1555"/>
                    <a:pt x="1877" y="1559"/>
                  </a:cubicBezTo>
                  <a:cubicBezTo>
                    <a:pt x="1887" y="1564"/>
                    <a:pt x="1902" y="1562"/>
                    <a:pt x="1907" y="1552"/>
                  </a:cubicBezTo>
                  <a:cubicBezTo>
                    <a:pt x="1917" y="1540"/>
                    <a:pt x="1917" y="1540"/>
                    <a:pt x="1917" y="1540"/>
                  </a:cubicBezTo>
                  <a:cubicBezTo>
                    <a:pt x="1917" y="1540"/>
                    <a:pt x="2078" y="1320"/>
                    <a:pt x="2157" y="1148"/>
                  </a:cubicBezTo>
                  <a:cubicBezTo>
                    <a:pt x="2171" y="1116"/>
                    <a:pt x="2179" y="1085"/>
                    <a:pt x="2181" y="1050"/>
                  </a:cubicBezTo>
                  <a:cubicBezTo>
                    <a:pt x="2181" y="1045"/>
                    <a:pt x="2181" y="1038"/>
                    <a:pt x="2181" y="1033"/>
                  </a:cubicBezTo>
                  <a:cubicBezTo>
                    <a:pt x="2183" y="955"/>
                    <a:pt x="2196" y="842"/>
                    <a:pt x="2210" y="764"/>
                  </a:cubicBezTo>
                  <a:cubicBezTo>
                    <a:pt x="2215" y="742"/>
                    <a:pt x="2225" y="661"/>
                    <a:pt x="2250" y="634"/>
                  </a:cubicBezTo>
                  <a:cubicBezTo>
                    <a:pt x="2279" y="593"/>
                    <a:pt x="2323" y="602"/>
                    <a:pt x="2350" y="624"/>
                  </a:cubicBezTo>
                  <a:close/>
                  <a:moveTo>
                    <a:pt x="2159" y="673"/>
                  </a:moveTo>
                  <a:cubicBezTo>
                    <a:pt x="2152" y="695"/>
                    <a:pt x="2149" y="715"/>
                    <a:pt x="2144" y="737"/>
                  </a:cubicBezTo>
                  <a:cubicBezTo>
                    <a:pt x="2132" y="805"/>
                    <a:pt x="2117" y="928"/>
                    <a:pt x="2115" y="992"/>
                  </a:cubicBezTo>
                  <a:cubicBezTo>
                    <a:pt x="2115" y="999"/>
                    <a:pt x="2115" y="1004"/>
                    <a:pt x="2115" y="1011"/>
                  </a:cubicBezTo>
                  <a:cubicBezTo>
                    <a:pt x="2108" y="1004"/>
                    <a:pt x="2100" y="999"/>
                    <a:pt x="2090" y="994"/>
                  </a:cubicBezTo>
                  <a:cubicBezTo>
                    <a:pt x="2081" y="987"/>
                    <a:pt x="2068" y="982"/>
                    <a:pt x="2056" y="979"/>
                  </a:cubicBezTo>
                  <a:cubicBezTo>
                    <a:pt x="2056" y="979"/>
                    <a:pt x="2056" y="977"/>
                    <a:pt x="2054" y="977"/>
                  </a:cubicBezTo>
                  <a:cubicBezTo>
                    <a:pt x="2061" y="916"/>
                    <a:pt x="2083" y="798"/>
                    <a:pt x="2100" y="737"/>
                  </a:cubicBezTo>
                  <a:cubicBezTo>
                    <a:pt x="2110" y="705"/>
                    <a:pt x="2127" y="683"/>
                    <a:pt x="2159" y="673"/>
                  </a:cubicBezTo>
                  <a:close/>
                  <a:moveTo>
                    <a:pt x="1995" y="967"/>
                  </a:moveTo>
                  <a:cubicBezTo>
                    <a:pt x="1978" y="967"/>
                    <a:pt x="1958" y="972"/>
                    <a:pt x="1941" y="977"/>
                  </a:cubicBezTo>
                  <a:cubicBezTo>
                    <a:pt x="1946" y="938"/>
                    <a:pt x="1973" y="857"/>
                    <a:pt x="1983" y="820"/>
                  </a:cubicBezTo>
                  <a:cubicBezTo>
                    <a:pt x="1990" y="791"/>
                    <a:pt x="2007" y="769"/>
                    <a:pt x="2039" y="759"/>
                  </a:cubicBezTo>
                  <a:cubicBezTo>
                    <a:pt x="2029" y="803"/>
                    <a:pt x="2005" y="886"/>
                    <a:pt x="1997" y="930"/>
                  </a:cubicBezTo>
                  <a:cubicBezTo>
                    <a:pt x="1992" y="960"/>
                    <a:pt x="1992" y="960"/>
                    <a:pt x="1992" y="960"/>
                  </a:cubicBezTo>
                  <a:cubicBezTo>
                    <a:pt x="1995" y="962"/>
                    <a:pt x="1995" y="965"/>
                    <a:pt x="1995" y="9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nvGrpSpPr>
          <p:cNvPr id="44" name="Group 43">
            <a:extLst>
              <a:ext uri="{FF2B5EF4-FFF2-40B4-BE49-F238E27FC236}">
                <a16:creationId xmlns:a16="http://schemas.microsoft.com/office/drawing/2014/main" id="{8BFE7DDF-EEBC-44C1-8D94-88DDF6952913}"/>
              </a:ext>
            </a:extLst>
          </p:cNvPr>
          <p:cNvGrpSpPr/>
          <p:nvPr/>
        </p:nvGrpSpPr>
        <p:grpSpPr>
          <a:xfrm>
            <a:off x="5379064" y="2291028"/>
            <a:ext cx="1431366" cy="1431366"/>
            <a:chOff x="5379064" y="2375337"/>
            <a:chExt cx="1431366" cy="1431366"/>
          </a:xfrm>
        </p:grpSpPr>
        <p:sp>
          <p:nvSpPr>
            <p:cNvPr id="21" name="Flowchart: Connector 20">
              <a:extLst>
                <a:ext uri="{FF2B5EF4-FFF2-40B4-BE49-F238E27FC236}">
                  <a16:creationId xmlns:a16="http://schemas.microsoft.com/office/drawing/2014/main" id="{B47F93D7-65DE-470A-B52B-AA4BE6329D8E}"/>
                </a:ext>
              </a:extLst>
            </p:cNvPr>
            <p:cNvSpPr/>
            <p:nvPr/>
          </p:nvSpPr>
          <p:spPr>
            <a:xfrm>
              <a:off x="5379064" y="2375337"/>
              <a:ext cx="1431366" cy="1431366"/>
            </a:xfrm>
            <a:prstGeom prst="flowChartConnector">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43" name="Freeform 9">
              <a:extLst>
                <a:ext uri="{FF2B5EF4-FFF2-40B4-BE49-F238E27FC236}">
                  <a16:creationId xmlns:a16="http://schemas.microsoft.com/office/drawing/2014/main" id="{9DECC19B-98CE-4B87-9BD9-F9066B9BEBBA}"/>
                </a:ext>
              </a:extLst>
            </p:cNvPr>
            <p:cNvSpPr>
              <a:spLocks noEditPoints="1"/>
            </p:cNvSpPr>
            <p:nvPr/>
          </p:nvSpPr>
          <p:spPr bwMode="auto">
            <a:xfrm>
              <a:off x="5737496" y="2705100"/>
              <a:ext cx="714502" cy="771840"/>
            </a:xfrm>
            <a:custGeom>
              <a:avLst/>
              <a:gdLst>
                <a:gd name="T0" fmla="*/ 1696 w 1696"/>
                <a:gd name="T1" fmla="*/ 1256 h 1834"/>
                <a:gd name="T2" fmla="*/ 1693 w 1696"/>
                <a:gd name="T3" fmla="*/ 1250 h 1834"/>
                <a:gd name="T4" fmla="*/ 1460 w 1696"/>
                <a:gd name="T5" fmla="*/ 848 h 1834"/>
                <a:gd name="T6" fmla="*/ 1434 w 1696"/>
                <a:gd name="T7" fmla="*/ 526 h 1834"/>
                <a:gd name="T8" fmla="*/ 879 w 1696"/>
                <a:gd name="T9" fmla="*/ 257 h 1834"/>
                <a:gd name="T10" fmla="*/ 848 w 1696"/>
                <a:gd name="T11" fmla="*/ 0 h 1834"/>
                <a:gd name="T12" fmla="*/ 817 w 1696"/>
                <a:gd name="T13" fmla="*/ 257 h 1834"/>
                <a:gd name="T14" fmla="*/ 273 w 1696"/>
                <a:gd name="T15" fmla="*/ 337 h 1834"/>
                <a:gd name="T16" fmla="*/ 236 w 1696"/>
                <a:gd name="T17" fmla="*/ 367 h 1834"/>
                <a:gd name="T18" fmla="*/ 5 w 1696"/>
                <a:gd name="T19" fmla="*/ 1060 h 1834"/>
                <a:gd name="T20" fmla="*/ 0 w 1696"/>
                <a:gd name="T21" fmla="*/ 1076 h 1834"/>
                <a:gd name="T22" fmla="*/ 0 w 1696"/>
                <a:gd name="T23" fmla="*/ 1083 h 1834"/>
                <a:gd name="T24" fmla="*/ 3 w 1696"/>
                <a:gd name="T25" fmla="*/ 1091 h 1834"/>
                <a:gd name="T26" fmla="*/ 267 w 1696"/>
                <a:gd name="T27" fmla="*/ 1245 h 1834"/>
                <a:gd name="T28" fmla="*/ 530 w 1696"/>
                <a:gd name="T29" fmla="*/ 1091 h 1834"/>
                <a:gd name="T30" fmla="*/ 530 w 1696"/>
                <a:gd name="T31" fmla="*/ 1060 h 1834"/>
                <a:gd name="T32" fmla="*/ 297 w 1696"/>
                <a:gd name="T33" fmla="*/ 402 h 1834"/>
                <a:gd name="T34" fmla="*/ 817 w 1696"/>
                <a:gd name="T35" fmla="*/ 1620 h 1834"/>
                <a:gd name="T36" fmla="*/ 397 w 1696"/>
                <a:gd name="T37" fmla="*/ 1810 h 1834"/>
                <a:gd name="T38" fmla="*/ 1270 w 1696"/>
                <a:gd name="T39" fmla="*/ 1834 h 1834"/>
                <a:gd name="T40" fmla="*/ 1283 w 1696"/>
                <a:gd name="T41" fmla="*/ 1776 h 1834"/>
                <a:gd name="T42" fmla="*/ 879 w 1696"/>
                <a:gd name="T43" fmla="*/ 497 h 1834"/>
                <a:gd name="T44" fmla="*/ 1397 w 1696"/>
                <a:gd name="T45" fmla="*/ 846 h 1834"/>
                <a:gd name="T46" fmla="*/ 1160 w 1696"/>
                <a:gd name="T47" fmla="*/ 1265 h 1834"/>
                <a:gd name="T48" fmla="*/ 1166 w 1696"/>
                <a:gd name="T49" fmla="*/ 1284 h 1834"/>
                <a:gd name="T50" fmla="*/ 1579 w 1696"/>
                <a:gd name="T51" fmla="*/ 1395 h 1834"/>
                <a:gd name="T52" fmla="*/ 1690 w 1696"/>
                <a:gd name="T53" fmla="*/ 1284 h 1834"/>
                <a:gd name="T54" fmla="*/ 1693 w 1696"/>
                <a:gd name="T55" fmla="*/ 1276 h 1834"/>
                <a:gd name="T56" fmla="*/ 1694 w 1696"/>
                <a:gd name="T57" fmla="*/ 1268 h 1834"/>
                <a:gd name="T58" fmla="*/ 1696 w 1696"/>
                <a:gd name="T59" fmla="*/ 1261 h 1834"/>
                <a:gd name="T60" fmla="*/ 83 w 1696"/>
                <a:gd name="T61" fmla="*/ 1045 h 1834"/>
                <a:gd name="T62" fmla="*/ 452 w 1696"/>
                <a:gd name="T63" fmla="*/ 1045 h 1834"/>
                <a:gd name="T64" fmla="*/ 779 w 1696"/>
                <a:gd name="T65" fmla="*/ 130 h 1834"/>
                <a:gd name="T66" fmla="*/ 917 w 1696"/>
                <a:gd name="T67" fmla="*/ 130 h 1834"/>
                <a:gd name="T68" fmla="*/ 1244 w 1696"/>
                <a:gd name="T69" fmla="*/ 1233 h 1834"/>
                <a:gd name="T70" fmla="*/ 1611 w 1696"/>
                <a:gd name="T71" fmla="*/ 1233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96" h="1834">
                  <a:moveTo>
                    <a:pt x="1696" y="1261"/>
                  </a:moveTo>
                  <a:cubicBezTo>
                    <a:pt x="1696" y="1259"/>
                    <a:pt x="1696" y="1258"/>
                    <a:pt x="1696" y="1256"/>
                  </a:cubicBezTo>
                  <a:cubicBezTo>
                    <a:pt x="1696" y="1255"/>
                    <a:pt x="1694" y="1253"/>
                    <a:pt x="1694" y="1252"/>
                  </a:cubicBezTo>
                  <a:cubicBezTo>
                    <a:pt x="1694" y="1252"/>
                    <a:pt x="1694" y="1250"/>
                    <a:pt x="1693" y="1250"/>
                  </a:cubicBezTo>
                  <a:cubicBezTo>
                    <a:pt x="1693" y="1250"/>
                    <a:pt x="1693" y="1250"/>
                    <a:pt x="1693" y="1250"/>
                  </a:cubicBezTo>
                  <a:cubicBezTo>
                    <a:pt x="1460" y="848"/>
                    <a:pt x="1460" y="848"/>
                    <a:pt x="1460" y="848"/>
                  </a:cubicBezTo>
                  <a:cubicBezTo>
                    <a:pt x="1460" y="557"/>
                    <a:pt x="1460" y="557"/>
                    <a:pt x="1460" y="557"/>
                  </a:cubicBezTo>
                  <a:cubicBezTo>
                    <a:pt x="1460" y="542"/>
                    <a:pt x="1449" y="529"/>
                    <a:pt x="1434" y="526"/>
                  </a:cubicBezTo>
                  <a:cubicBezTo>
                    <a:pt x="879" y="435"/>
                    <a:pt x="879" y="435"/>
                    <a:pt x="879" y="435"/>
                  </a:cubicBezTo>
                  <a:cubicBezTo>
                    <a:pt x="879" y="257"/>
                    <a:pt x="879" y="257"/>
                    <a:pt x="879" y="257"/>
                  </a:cubicBezTo>
                  <a:cubicBezTo>
                    <a:pt x="935" y="243"/>
                    <a:pt x="978" y="191"/>
                    <a:pt x="978" y="130"/>
                  </a:cubicBezTo>
                  <a:cubicBezTo>
                    <a:pt x="978" y="58"/>
                    <a:pt x="920" y="0"/>
                    <a:pt x="848" y="0"/>
                  </a:cubicBezTo>
                  <a:cubicBezTo>
                    <a:pt x="776" y="0"/>
                    <a:pt x="718" y="58"/>
                    <a:pt x="718" y="130"/>
                  </a:cubicBezTo>
                  <a:cubicBezTo>
                    <a:pt x="718" y="191"/>
                    <a:pt x="761" y="243"/>
                    <a:pt x="817" y="257"/>
                  </a:cubicBezTo>
                  <a:cubicBezTo>
                    <a:pt x="817" y="425"/>
                    <a:pt x="817" y="425"/>
                    <a:pt x="817" y="425"/>
                  </a:cubicBezTo>
                  <a:cubicBezTo>
                    <a:pt x="273" y="337"/>
                    <a:pt x="273" y="337"/>
                    <a:pt x="273" y="337"/>
                  </a:cubicBezTo>
                  <a:cubicBezTo>
                    <a:pt x="264" y="335"/>
                    <a:pt x="254" y="338"/>
                    <a:pt x="248" y="344"/>
                  </a:cubicBezTo>
                  <a:cubicBezTo>
                    <a:pt x="241" y="349"/>
                    <a:pt x="236" y="358"/>
                    <a:pt x="236" y="367"/>
                  </a:cubicBezTo>
                  <a:cubicBezTo>
                    <a:pt x="236" y="658"/>
                    <a:pt x="236" y="658"/>
                    <a:pt x="236" y="658"/>
                  </a:cubicBezTo>
                  <a:cubicBezTo>
                    <a:pt x="5" y="1060"/>
                    <a:pt x="5" y="1060"/>
                    <a:pt x="5" y="1060"/>
                  </a:cubicBezTo>
                  <a:cubicBezTo>
                    <a:pt x="2" y="1065"/>
                    <a:pt x="0" y="1069"/>
                    <a:pt x="0" y="1076"/>
                  </a:cubicBezTo>
                  <a:cubicBezTo>
                    <a:pt x="0" y="1076"/>
                    <a:pt x="0" y="1076"/>
                    <a:pt x="0" y="1076"/>
                  </a:cubicBezTo>
                  <a:cubicBezTo>
                    <a:pt x="0" y="1077"/>
                    <a:pt x="0" y="1077"/>
                    <a:pt x="0" y="1079"/>
                  </a:cubicBezTo>
                  <a:cubicBezTo>
                    <a:pt x="0" y="1080"/>
                    <a:pt x="0" y="1082"/>
                    <a:pt x="0" y="1083"/>
                  </a:cubicBezTo>
                  <a:cubicBezTo>
                    <a:pt x="0" y="1085"/>
                    <a:pt x="2" y="1085"/>
                    <a:pt x="2" y="1086"/>
                  </a:cubicBezTo>
                  <a:cubicBezTo>
                    <a:pt x="2" y="1088"/>
                    <a:pt x="3" y="1089"/>
                    <a:pt x="3" y="1091"/>
                  </a:cubicBezTo>
                  <a:cubicBezTo>
                    <a:pt x="5" y="1094"/>
                    <a:pt x="5" y="1094"/>
                    <a:pt x="5" y="1094"/>
                  </a:cubicBezTo>
                  <a:cubicBezTo>
                    <a:pt x="60" y="1189"/>
                    <a:pt x="156" y="1245"/>
                    <a:pt x="267" y="1245"/>
                  </a:cubicBezTo>
                  <a:cubicBezTo>
                    <a:pt x="377" y="1245"/>
                    <a:pt x="473" y="1189"/>
                    <a:pt x="528" y="1094"/>
                  </a:cubicBezTo>
                  <a:cubicBezTo>
                    <a:pt x="530" y="1091"/>
                    <a:pt x="530" y="1091"/>
                    <a:pt x="530" y="1091"/>
                  </a:cubicBezTo>
                  <a:cubicBezTo>
                    <a:pt x="533" y="1086"/>
                    <a:pt x="534" y="1080"/>
                    <a:pt x="534" y="1076"/>
                  </a:cubicBezTo>
                  <a:cubicBezTo>
                    <a:pt x="534" y="1071"/>
                    <a:pt x="533" y="1065"/>
                    <a:pt x="530" y="1060"/>
                  </a:cubicBezTo>
                  <a:cubicBezTo>
                    <a:pt x="297" y="658"/>
                    <a:pt x="297" y="658"/>
                    <a:pt x="297" y="658"/>
                  </a:cubicBezTo>
                  <a:cubicBezTo>
                    <a:pt x="297" y="402"/>
                    <a:pt x="297" y="402"/>
                    <a:pt x="297" y="402"/>
                  </a:cubicBezTo>
                  <a:cubicBezTo>
                    <a:pt x="817" y="487"/>
                    <a:pt x="817" y="487"/>
                    <a:pt x="817" y="487"/>
                  </a:cubicBezTo>
                  <a:cubicBezTo>
                    <a:pt x="817" y="1620"/>
                    <a:pt x="817" y="1620"/>
                    <a:pt x="817" y="1620"/>
                  </a:cubicBezTo>
                  <a:cubicBezTo>
                    <a:pt x="415" y="1776"/>
                    <a:pt x="415" y="1776"/>
                    <a:pt x="415" y="1776"/>
                  </a:cubicBezTo>
                  <a:cubicBezTo>
                    <a:pt x="401" y="1781"/>
                    <a:pt x="394" y="1796"/>
                    <a:pt x="397" y="1810"/>
                  </a:cubicBezTo>
                  <a:cubicBezTo>
                    <a:pt x="400" y="1825"/>
                    <a:pt x="412" y="1834"/>
                    <a:pt x="427" y="1834"/>
                  </a:cubicBezTo>
                  <a:cubicBezTo>
                    <a:pt x="1270" y="1834"/>
                    <a:pt x="1270" y="1834"/>
                    <a:pt x="1270" y="1834"/>
                  </a:cubicBezTo>
                  <a:cubicBezTo>
                    <a:pt x="1286" y="1834"/>
                    <a:pt x="1298" y="1824"/>
                    <a:pt x="1301" y="1810"/>
                  </a:cubicBezTo>
                  <a:cubicBezTo>
                    <a:pt x="1304" y="1796"/>
                    <a:pt x="1296" y="1781"/>
                    <a:pt x="1283" y="1776"/>
                  </a:cubicBezTo>
                  <a:cubicBezTo>
                    <a:pt x="879" y="1620"/>
                    <a:pt x="879" y="1620"/>
                    <a:pt x="879" y="1620"/>
                  </a:cubicBezTo>
                  <a:cubicBezTo>
                    <a:pt x="879" y="497"/>
                    <a:pt x="879" y="497"/>
                    <a:pt x="879" y="497"/>
                  </a:cubicBezTo>
                  <a:cubicBezTo>
                    <a:pt x="1397" y="581"/>
                    <a:pt x="1397" y="581"/>
                    <a:pt x="1397" y="581"/>
                  </a:cubicBezTo>
                  <a:cubicBezTo>
                    <a:pt x="1397" y="846"/>
                    <a:pt x="1397" y="846"/>
                    <a:pt x="1397" y="846"/>
                  </a:cubicBezTo>
                  <a:cubicBezTo>
                    <a:pt x="1165" y="1250"/>
                    <a:pt x="1165" y="1250"/>
                    <a:pt x="1165" y="1250"/>
                  </a:cubicBezTo>
                  <a:cubicBezTo>
                    <a:pt x="1162" y="1255"/>
                    <a:pt x="1160" y="1259"/>
                    <a:pt x="1160" y="1265"/>
                  </a:cubicBezTo>
                  <a:cubicBezTo>
                    <a:pt x="1160" y="1270"/>
                    <a:pt x="1162" y="1276"/>
                    <a:pt x="1165" y="1281"/>
                  </a:cubicBezTo>
                  <a:cubicBezTo>
                    <a:pt x="1166" y="1284"/>
                    <a:pt x="1166" y="1284"/>
                    <a:pt x="1166" y="1284"/>
                  </a:cubicBezTo>
                  <a:cubicBezTo>
                    <a:pt x="1221" y="1379"/>
                    <a:pt x="1319" y="1435"/>
                    <a:pt x="1428" y="1435"/>
                  </a:cubicBezTo>
                  <a:cubicBezTo>
                    <a:pt x="1483" y="1435"/>
                    <a:pt x="1535" y="1421"/>
                    <a:pt x="1579" y="1395"/>
                  </a:cubicBezTo>
                  <a:cubicBezTo>
                    <a:pt x="1624" y="1369"/>
                    <a:pt x="1662" y="1331"/>
                    <a:pt x="1690" y="1284"/>
                  </a:cubicBezTo>
                  <a:cubicBezTo>
                    <a:pt x="1690" y="1284"/>
                    <a:pt x="1690" y="1284"/>
                    <a:pt x="1690" y="1284"/>
                  </a:cubicBezTo>
                  <a:cubicBezTo>
                    <a:pt x="1691" y="1281"/>
                    <a:pt x="1691" y="1281"/>
                    <a:pt x="1691" y="1281"/>
                  </a:cubicBezTo>
                  <a:cubicBezTo>
                    <a:pt x="1693" y="1279"/>
                    <a:pt x="1693" y="1278"/>
                    <a:pt x="1693" y="1276"/>
                  </a:cubicBezTo>
                  <a:cubicBezTo>
                    <a:pt x="1693" y="1274"/>
                    <a:pt x="1693" y="1274"/>
                    <a:pt x="1694" y="1273"/>
                  </a:cubicBezTo>
                  <a:cubicBezTo>
                    <a:pt x="1694" y="1271"/>
                    <a:pt x="1694" y="1270"/>
                    <a:pt x="1694" y="1268"/>
                  </a:cubicBezTo>
                  <a:cubicBezTo>
                    <a:pt x="1694" y="1267"/>
                    <a:pt x="1694" y="1265"/>
                    <a:pt x="1694" y="1264"/>
                  </a:cubicBezTo>
                  <a:cubicBezTo>
                    <a:pt x="1696" y="1262"/>
                    <a:pt x="1696" y="1262"/>
                    <a:pt x="1696" y="1261"/>
                  </a:cubicBezTo>
                  <a:close/>
                  <a:moveTo>
                    <a:pt x="452" y="1045"/>
                  </a:moveTo>
                  <a:cubicBezTo>
                    <a:pt x="83" y="1045"/>
                    <a:pt x="83" y="1045"/>
                    <a:pt x="83" y="1045"/>
                  </a:cubicBezTo>
                  <a:cubicBezTo>
                    <a:pt x="267" y="727"/>
                    <a:pt x="267" y="727"/>
                    <a:pt x="267" y="727"/>
                  </a:cubicBezTo>
                  <a:lnTo>
                    <a:pt x="452" y="1045"/>
                  </a:lnTo>
                  <a:close/>
                  <a:moveTo>
                    <a:pt x="848" y="199"/>
                  </a:moveTo>
                  <a:cubicBezTo>
                    <a:pt x="810" y="199"/>
                    <a:pt x="779" y="168"/>
                    <a:pt x="779" y="130"/>
                  </a:cubicBezTo>
                  <a:cubicBezTo>
                    <a:pt x="779" y="92"/>
                    <a:pt x="810" y="61"/>
                    <a:pt x="848" y="61"/>
                  </a:cubicBezTo>
                  <a:cubicBezTo>
                    <a:pt x="886" y="61"/>
                    <a:pt x="917" y="92"/>
                    <a:pt x="917" y="130"/>
                  </a:cubicBezTo>
                  <a:cubicBezTo>
                    <a:pt x="917" y="168"/>
                    <a:pt x="886" y="199"/>
                    <a:pt x="848" y="199"/>
                  </a:cubicBezTo>
                  <a:close/>
                  <a:moveTo>
                    <a:pt x="1244" y="1233"/>
                  </a:moveTo>
                  <a:cubicBezTo>
                    <a:pt x="1428" y="915"/>
                    <a:pt x="1428" y="915"/>
                    <a:pt x="1428" y="915"/>
                  </a:cubicBezTo>
                  <a:cubicBezTo>
                    <a:pt x="1611" y="1233"/>
                    <a:pt x="1611" y="1233"/>
                    <a:pt x="1611" y="1233"/>
                  </a:cubicBezTo>
                  <a:lnTo>
                    <a:pt x="1244" y="123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nvGrpSpPr>
          <p:cNvPr id="61" name="Group 60">
            <a:extLst>
              <a:ext uri="{FF2B5EF4-FFF2-40B4-BE49-F238E27FC236}">
                <a16:creationId xmlns:a16="http://schemas.microsoft.com/office/drawing/2014/main" id="{AD46E465-34C5-4CB3-884C-0EBE18088A59}"/>
              </a:ext>
            </a:extLst>
          </p:cNvPr>
          <p:cNvGrpSpPr/>
          <p:nvPr/>
        </p:nvGrpSpPr>
        <p:grpSpPr>
          <a:xfrm>
            <a:off x="9439834" y="2291028"/>
            <a:ext cx="1431366" cy="1431366"/>
            <a:chOff x="9439834" y="2375337"/>
            <a:chExt cx="1431366" cy="1431366"/>
          </a:xfrm>
        </p:grpSpPr>
        <p:sp>
          <p:nvSpPr>
            <p:cNvPr id="22" name="Flowchart: Connector 21">
              <a:extLst>
                <a:ext uri="{FF2B5EF4-FFF2-40B4-BE49-F238E27FC236}">
                  <a16:creationId xmlns:a16="http://schemas.microsoft.com/office/drawing/2014/main" id="{BFE29024-FACD-4CF1-9D51-4F7F62600A7B}"/>
                </a:ext>
              </a:extLst>
            </p:cNvPr>
            <p:cNvSpPr/>
            <p:nvPr/>
          </p:nvSpPr>
          <p:spPr>
            <a:xfrm>
              <a:off x="9439834" y="2375337"/>
              <a:ext cx="1431366" cy="1431366"/>
            </a:xfrm>
            <a:prstGeom prst="flowChartConnector">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46" name="Group 12">
              <a:extLst>
                <a:ext uri="{FF2B5EF4-FFF2-40B4-BE49-F238E27FC236}">
                  <a16:creationId xmlns:a16="http://schemas.microsoft.com/office/drawing/2014/main" id="{94EB8461-6B45-41B0-840E-DEA694269547}"/>
                </a:ext>
              </a:extLst>
            </p:cNvPr>
            <p:cNvGrpSpPr>
              <a:grpSpLocks noChangeAspect="1"/>
            </p:cNvGrpSpPr>
            <p:nvPr/>
          </p:nvGrpSpPr>
          <p:grpSpPr bwMode="auto">
            <a:xfrm>
              <a:off x="9804306" y="2768600"/>
              <a:ext cx="702422" cy="644840"/>
              <a:chOff x="1753" y="241"/>
              <a:chExt cx="4172" cy="3830"/>
            </a:xfrm>
            <a:solidFill>
              <a:schemeClr val="accent3"/>
            </a:solidFill>
          </p:grpSpPr>
          <p:sp>
            <p:nvSpPr>
              <p:cNvPr id="48" name="Freeform 13">
                <a:extLst>
                  <a:ext uri="{FF2B5EF4-FFF2-40B4-BE49-F238E27FC236}">
                    <a16:creationId xmlns:a16="http://schemas.microsoft.com/office/drawing/2014/main" id="{63F01941-C637-4645-9671-8A47CAAAA8FB}"/>
                  </a:ext>
                </a:extLst>
              </p:cNvPr>
              <p:cNvSpPr>
                <a:spLocks/>
              </p:cNvSpPr>
              <p:nvPr/>
            </p:nvSpPr>
            <p:spPr bwMode="auto">
              <a:xfrm>
                <a:off x="2959" y="760"/>
                <a:ext cx="2093" cy="2092"/>
              </a:xfrm>
              <a:custGeom>
                <a:avLst/>
                <a:gdLst>
                  <a:gd name="T0" fmla="*/ 0 w 2093"/>
                  <a:gd name="T1" fmla="*/ 960 h 2092"/>
                  <a:gd name="T2" fmla="*/ 961 w 2093"/>
                  <a:gd name="T3" fmla="*/ 0 h 2092"/>
                  <a:gd name="T4" fmla="*/ 2093 w 2093"/>
                  <a:gd name="T5" fmla="*/ 1132 h 2092"/>
                  <a:gd name="T6" fmla="*/ 1134 w 2093"/>
                  <a:gd name="T7" fmla="*/ 2092 h 2092"/>
                  <a:gd name="T8" fmla="*/ 0 w 2093"/>
                  <a:gd name="T9" fmla="*/ 960 h 2092"/>
                </a:gdLst>
                <a:ahLst/>
                <a:cxnLst>
                  <a:cxn ang="0">
                    <a:pos x="T0" y="T1"/>
                  </a:cxn>
                  <a:cxn ang="0">
                    <a:pos x="T2" y="T3"/>
                  </a:cxn>
                  <a:cxn ang="0">
                    <a:pos x="T4" y="T5"/>
                  </a:cxn>
                  <a:cxn ang="0">
                    <a:pos x="T6" y="T7"/>
                  </a:cxn>
                  <a:cxn ang="0">
                    <a:pos x="T8" y="T9"/>
                  </a:cxn>
                </a:cxnLst>
                <a:rect l="0" t="0" r="r" b="b"/>
                <a:pathLst>
                  <a:path w="2093" h="2092">
                    <a:moveTo>
                      <a:pt x="0" y="960"/>
                    </a:moveTo>
                    <a:lnTo>
                      <a:pt x="961" y="0"/>
                    </a:lnTo>
                    <a:lnTo>
                      <a:pt x="2093" y="1132"/>
                    </a:lnTo>
                    <a:lnTo>
                      <a:pt x="1134" y="2092"/>
                    </a:lnTo>
                    <a:lnTo>
                      <a:pt x="0" y="9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9" name="Freeform 14">
                <a:extLst>
                  <a:ext uri="{FF2B5EF4-FFF2-40B4-BE49-F238E27FC236}">
                    <a16:creationId xmlns:a16="http://schemas.microsoft.com/office/drawing/2014/main" id="{DBA8CCFD-7D53-487A-A567-83E1E9ABDC8A}"/>
                  </a:ext>
                </a:extLst>
              </p:cNvPr>
              <p:cNvSpPr>
                <a:spLocks/>
              </p:cNvSpPr>
              <p:nvPr/>
            </p:nvSpPr>
            <p:spPr bwMode="auto">
              <a:xfrm>
                <a:off x="4093" y="1892"/>
                <a:ext cx="1480" cy="1478"/>
              </a:xfrm>
              <a:custGeom>
                <a:avLst/>
                <a:gdLst>
                  <a:gd name="T0" fmla="*/ 203 w 787"/>
                  <a:gd name="T1" fmla="*/ 743 h 787"/>
                  <a:gd name="T2" fmla="*/ 44 w 787"/>
                  <a:gd name="T3" fmla="*/ 743 h 787"/>
                  <a:gd name="T4" fmla="*/ 44 w 787"/>
                  <a:gd name="T5" fmla="*/ 743 h 787"/>
                  <a:gd name="T6" fmla="*/ 44 w 787"/>
                  <a:gd name="T7" fmla="*/ 583 h 787"/>
                  <a:gd name="T8" fmla="*/ 583 w 787"/>
                  <a:gd name="T9" fmla="*/ 44 h 787"/>
                  <a:gd name="T10" fmla="*/ 743 w 787"/>
                  <a:gd name="T11" fmla="*/ 44 h 787"/>
                  <a:gd name="T12" fmla="*/ 743 w 787"/>
                  <a:gd name="T13" fmla="*/ 44 h 787"/>
                  <a:gd name="T14" fmla="*/ 743 w 787"/>
                  <a:gd name="T15" fmla="*/ 203 h 787"/>
                  <a:gd name="T16" fmla="*/ 203 w 787"/>
                  <a:gd name="T17" fmla="*/ 743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7" h="787">
                    <a:moveTo>
                      <a:pt x="203" y="743"/>
                    </a:moveTo>
                    <a:cubicBezTo>
                      <a:pt x="159" y="787"/>
                      <a:pt x="88" y="787"/>
                      <a:pt x="44" y="743"/>
                    </a:cubicBezTo>
                    <a:cubicBezTo>
                      <a:pt x="44" y="743"/>
                      <a:pt x="44" y="743"/>
                      <a:pt x="44" y="743"/>
                    </a:cubicBezTo>
                    <a:cubicBezTo>
                      <a:pt x="0" y="699"/>
                      <a:pt x="0" y="627"/>
                      <a:pt x="44" y="583"/>
                    </a:cubicBezTo>
                    <a:cubicBezTo>
                      <a:pt x="583" y="44"/>
                      <a:pt x="583" y="44"/>
                      <a:pt x="583" y="44"/>
                    </a:cubicBezTo>
                    <a:cubicBezTo>
                      <a:pt x="627" y="0"/>
                      <a:pt x="699" y="0"/>
                      <a:pt x="743" y="44"/>
                    </a:cubicBezTo>
                    <a:cubicBezTo>
                      <a:pt x="743" y="44"/>
                      <a:pt x="743" y="44"/>
                      <a:pt x="743" y="44"/>
                    </a:cubicBezTo>
                    <a:cubicBezTo>
                      <a:pt x="787" y="88"/>
                      <a:pt x="787" y="159"/>
                      <a:pt x="743" y="203"/>
                    </a:cubicBezTo>
                    <a:lnTo>
                      <a:pt x="203" y="7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0" name="Freeform 15">
                <a:extLst>
                  <a:ext uri="{FF2B5EF4-FFF2-40B4-BE49-F238E27FC236}">
                    <a16:creationId xmlns:a16="http://schemas.microsoft.com/office/drawing/2014/main" id="{82702CC7-68D1-4907-AD99-F25A9BE0F197}"/>
                  </a:ext>
                </a:extLst>
              </p:cNvPr>
              <p:cNvSpPr>
                <a:spLocks/>
              </p:cNvSpPr>
              <p:nvPr/>
            </p:nvSpPr>
            <p:spPr bwMode="auto">
              <a:xfrm>
                <a:off x="2440" y="241"/>
                <a:ext cx="1480" cy="1479"/>
              </a:xfrm>
              <a:custGeom>
                <a:avLst/>
                <a:gdLst>
                  <a:gd name="T0" fmla="*/ 203 w 787"/>
                  <a:gd name="T1" fmla="*/ 743 h 787"/>
                  <a:gd name="T2" fmla="*/ 44 w 787"/>
                  <a:gd name="T3" fmla="*/ 743 h 787"/>
                  <a:gd name="T4" fmla="*/ 44 w 787"/>
                  <a:gd name="T5" fmla="*/ 743 h 787"/>
                  <a:gd name="T6" fmla="*/ 44 w 787"/>
                  <a:gd name="T7" fmla="*/ 584 h 787"/>
                  <a:gd name="T8" fmla="*/ 583 w 787"/>
                  <a:gd name="T9" fmla="*/ 44 h 787"/>
                  <a:gd name="T10" fmla="*/ 743 w 787"/>
                  <a:gd name="T11" fmla="*/ 44 h 787"/>
                  <a:gd name="T12" fmla="*/ 743 w 787"/>
                  <a:gd name="T13" fmla="*/ 44 h 787"/>
                  <a:gd name="T14" fmla="*/ 743 w 787"/>
                  <a:gd name="T15" fmla="*/ 203 h 787"/>
                  <a:gd name="T16" fmla="*/ 203 w 787"/>
                  <a:gd name="T17" fmla="*/ 743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7" h="787">
                    <a:moveTo>
                      <a:pt x="203" y="743"/>
                    </a:moveTo>
                    <a:cubicBezTo>
                      <a:pt x="159" y="787"/>
                      <a:pt x="88" y="787"/>
                      <a:pt x="44" y="743"/>
                    </a:cubicBezTo>
                    <a:cubicBezTo>
                      <a:pt x="44" y="743"/>
                      <a:pt x="44" y="743"/>
                      <a:pt x="44" y="743"/>
                    </a:cubicBezTo>
                    <a:cubicBezTo>
                      <a:pt x="0" y="699"/>
                      <a:pt x="0" y="628"/>
                      <a:pt x="44" y="584"/>
                    </a:cubicBezTo>
                    <a:cubicBezTo>
                      <a:pt x="583" y="44"/>
                      <a:pt x="583" y="44"/>
                      <a:pt x="583" y="44"/>
                    </a:cubicBezTo>
                    <a:cubicBezTo>
                      <a:pt x="627" y="0"/>
                      <a:pt x="699" y="0"/>
                      <a:pt x="743" y="44"/>
                    </a:cubicBezTo>
                    <a:cubicBezTo>
                      <a:pt x="743" y="44"/>
                      <a:pt x="743" y="44"/>
                      <a:pt x="743" y="44"/>
                    </a:cubicBezTo>
                    <a:cubicBezTo>
                      <a:pt x="787" y="88"/>
                      <a:pt x="787" y="159"/>
                      <a:pt x="743" y="203"/>
                    </a:cubicBezTo>
                    <a:lnTo>
                      <a:pt x="203" y="7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1" name="Freeform 16">
                <a:extLst>
                  <a:ext uri="{FF2B5EF4-FFF2-40B4-BE49-F238E27FC236}">
                    <a16:creationId xmlns:a16="http://schemas.microsoft.com/office/drawing/2014/main" id="{D4C82394-48AD-4BB5-8E0D-5F0F2B3B6C9A}"/>
                  </a:ext>
                </a:extLst>
              </p:cNvPr>
              <p:cNvSpPr>
                <a:spLocks/>
              </p:cNvSpPr>
              <p:nvPr/>
            </p:nvSpPr>
            <p:spPr bwMode="auto">
              <a:xfrm>
                <a:off x="4375" y="1090"/>
                <a:ext cx="331" cy="348"/>
              </a:xfrm>
              <a:custGeom>
                <a:avLst/>
                <a:gdLst>
                  <a:gd name="T0" fmla="*/ 151 w 176"/>
                  <a:gd name="T1" fmla="*/ 152 h 185"/>
                  <a:gd name="T2" fmla="*/ 118 w 176"/>
                  <a:gd name="T3" fmla="*/ 185 h 185"/>
                  <a:gd name="T4" fmla="*/ 0 w 176"/>
                  <a:gd name="T5" fmla="*/ 66 h 185"/>
                  <a:gd name="T6" fmla="*/ 33 w 176"/>
                  <a:gd name="T7" fmla="*/ 33 h 185"/>
                  <a:gd name="T8" fmla="*/ 151 w 176"/>
                  <a:gd name="T9" fmla="*/ 33 h 185"/>
                  <a:gd name="T10" fmla="*/ 176 w 176"/>
                  <a:gd name="T11" fmla="*/ 93 h 185"/>
                  <a:gd name="T12" fmla="*/ 151 w 176"/>
                  <a:gd name="T13" fmla="*/ 152 h 185"/>
                </a:gdLst>
                <a:ahLst/>
                <a:cxnLst>
                  <a:cxn ang="0">
                    <a:pos x="T0" y="T1"/>
                  </a:cxn>
                  <a:cxn ang="0">
                    <a:pos x="T2" y="T3"/>
                  </a:cxn>
                  <a:cxn ang="0">
                    <a:pos x="T4" y="T5"/>
                  </a:cxn>
                  <a:cxn ang="0">
                    <a:pos x="T6" y="T7"/>
                  </a:cxn>
                  <a:cxn ang="0">
                    <a:pos x="T8" y="T9"/>
                  </a:cxn>
                  <a:cxn ang="0">
                    <a:pos x="T10" y="T11"/>
                  </a:cxn>
                  <a:cxn ang="0">
                    <a:pos x="T12" y="T13"/>
                  </a:cxn>
                </a:cxnLst>
                <a:rect l="0" t="0" r="r" b="b"/>
                <a:pathLst>
                  <a:path w="176" h="185">
                    <a:moveTo>
                      <a:pt x="151" y="152"/>
                    </a:moveTo>
                    <a:cubicBezTo>
                      <a:pt x="118" y="185"/>
                      <a:pt x="118" y="185"/>
                      <a:pt x="118" y="185"/>
                    </a:cubicBezTo>
                    <a:cubicBezTo>
                      <a:pt x="0" y="66"/>
                      <a:pt x="0" y="66"/>
                      <a:pt x="0" y="66"/>
                    </a:cubicBezTo>
                    <a:cubicBezTo>
                      <a:pt x="33" y="33"/>
                      <a:pt x="33" y="33"/>
                      <a:pt x="33" y="33"/>
                    </a:cubicBezTo>
                    <a:cubicBezTo>
                      <a:pt x="65" y="1"/>
                      <a:pt x="118" y="0"/>
                      <a:pt x="151" y="33"/>
                    </a:cubicBezTo>
                    <a:cubicBezTo>
                      <a:pt x="167" y="50"/>
                      <a:pt x="176" y="71"/>
                      <a:pt x="176" y="93"/>
                    </a:cubicBezTo>
                    <a:cubicBezTo>
                      <a:pt x="176" y="114"/>
                      <a:pt x="168" y="136"/>
                      <a:pt x="151"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2" name="Freeform 17">
                <a:extLst>
                  <a:ext uri="{FF2B5EF4-FFF2-40B4-BE49-F238E27FC236}">
                    <a16:creationId xmlns:a16="http://schemas.microsoft.com/office/drawing/2014/main" id="{21F56DDF-97AE-41A4-A0E8-182B32181A3A}"/>
                  </a:ext>
                </a:extLst>
              </p:cNvPr>
              <p:cNvSpPr>
                <a:spLocks/>
              </p:cNvSpPr>
              <p:nvPr/>
            </p:nvSpPr>
            <p:spPr bwMode="auto">
              <a:xfrm>
                <a:off x="1753" y="2174"/>
                <a:ext cx="1885" cy="1897"/>
              </a:xfrm>
              <a:custGeom>
                <a:avLst/>
                <a:gdLst>
                  <a:gd name="T0" fmla="*/ 883 w 1002"/>
                  <a:gd name="T1" fmla="*/ 0 h 1010"/>
                  <a:gd name="T2" fmla="*/ 1002 w 1002"/>
                  <a:gd name="T3" fmla="*/ 119 h 1010"/>
                  <a:gd name="T4" fmla="*/ 143 w 1002"/>
                  <a:gd name="T5" fmla="*/ 977 h 1010"/>
                  <a:gd name="T6" fmla="*/ 24 w 1002"/>
                  <a:gd name="T7" fmla="*/ 977 h 1010"/>
                  <a:gd name="T8" fmla="*/ 0 w 1002"/>
                  <a:gd name="T9" fmla="*/ 918 h 1010"/>
                  <a:gd name="T10" fmla="*/ 25 w 1002"/>
                  <a:gd name="T11" fmla="*/ 858 h 1010"/>
                  <a:gd name="T12" fmla="*/ 883 w 1002"/>
                  <a:gd name="T13" fmla="*/ 0 h 1010"/>
                </a:gdLst>
                <a:ahLst/>
                <a:cxnLst>
                  <a:cxn ang="0">
                    <a:pos x="T0" y="T1"/>
                  </a:cxn>
                  <a:cxn ang="0">
                    <a:pos x="T2" y="T3"/>
                  </a:cxn>
                  <a:cxn ang="0">
                    <a:pos x="T4" y="T5"/>
                  </a:cxn>
                  <a:cxn ang="0">
                    <a:pos x="T6" y="T7"/>
                  </a:cxn>
                  <a:cxn ang="0">
                    <a:pos x="T8" y="T9"/>
                  </a:cxn>
                  <a:cxn ang="0">
                    <a:pos x="T10" y="T11"/>
                  </a:cxn>
                  <a:cxn ang="0">
                    <a:pos x="T12" y="T13"/>
                  </a:cxn>
                </a:cxnLst>
                <a:rect l="0" t="0" r="r" b="b"/>
                <a:pathLst>
                  <a:path w="1002" h="1010">
                    <a:moveTo>
                      <a:pt x="883" y="0"/>
                    </a:moveTo>
                    <a:cubicBezTo>
                      <a:pt x="1002" y="119"/>
                      <a:pt x="1002" y="119"/>
                      <a:pt x="1002" y="119"/>
                    </a:cubicBezTo>
                    <a:cubicBezTo>
                      <a:pt x="143" y="977"/>
                      <a:pt x="143" y="977"/>
                      <a:pt x="143" y="977"/>
                    </a:cubicBezTo>
                    <a:cubicBezTo>
                      <a:pt x="110" y="1010"/>
                      <a:pt x="57" y="1009"/>
                      <a:pt x="24" y="977"/>
                    </a:cubicBezTo>
                    <a:cubicBezTo>
                      <a:pt x="8" y="960"/>
                      <a:pt x="0" y="939"/>
                      <a:pt x="0" y="918"/>
                    </a:cubicBezTo>
                    <a:cubicBezTo>
                      <a:pt x="0" y="896"/>
                      <a:pt x="8" y="875"/>
                      <a:pt x="25" y="858"/>
                    </a:cubicBezTo>
                    <a:lnTo>
                      <a:pt x="88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3" name="Freeform 18">
                <a:extLst>
                  <a:ext uri="{FF2B5EF4-FFF2-40B4-BE49-F238E27FC236}">
                    <a16:creationId xmlns:a16="http://schemas.microsoft.com/office/drawing/2014/main" id="{105993DB-2AA2-4F96-9CAD-6115925E3F16}"/>
                  </a:ext>
                </a:extLst>
              </p:cNvPr>
              <p:cNvSpPr>
                <a:spLocks/>
              </p:cNvSpPr>
              <p:nvPr/>
            </p:nvSpPr>
            <p:spPr bwMode="auto">
              <a:xfrm>
                <a:off x="3068" y="3635"/>
                <a:ext cx="2857" cy="417"/>
              </a:xfrm>
              <a:custGeom>
                <a:avLst/>
                <a:gdLst>
                  <a:gd name="T0" fmla="*/ 0 w 1519"/>
                  <a:gd name="T1" fmla="*/ 222 h 222"/>
                  <a:gd name="T2" fmla="*/ 223 w 1519"/>
                  <a:gd name="T3" fmla="*/ 0 h 222"/>
                  <a:gd name="T4" fmla="*/ 1296 w 1519"/>
                  <a:gd name="T5" fmla="*/ 0 h 222"/>
                  <a:gd name="T6" fmla="*/ 1519 w 1519"/>
                  <a:gd name="T7" fmla="*/ 222 h 222"/>
                  <a:gd name="T8" fmla="*/ 0 w 1519"/>
                  <a:gd name="T9" fmla="*/ 222 h 222"/>
                </a:gdLst>
                <a:ahLst/>
                <a:cxnLst>
                  <a:cxn ang="0">
                    <a:pos x="T0" y="T1"/>
                  </a:cxn>
                  <a:cxn ang="0">
                    <a:pos x="T2" y="T3"/>
                  </a:cxn>
                  <a:cxn ang="0">
                    <a:pos x="T4" y="T5"/>
                  </a:cxn>
                  <a:cxn ang="0">
                    <a:pos x="T6" y="T7"/>
                  </a:cxn>
                  <a:cxn ang="0">
                    <a:pos x="T8" y="T9"/>
                  </a:cxn>
                </a:cxnLst>
                <a:rect l="0" t="0" r="r" b="b"/>
                <a:pathLst>
                  <a:path w="1519" h="222">
                    <a:moveTo>
                      <a:pt x="0" y="222"/>
                    </a:moveTo>
                    <a:cubicBezTo>
                      <a:pt x="0" y="101"/>
                      <a:pt x="100" y="0"/>
                      <a:pt x="223" y="0"/>
                    </a:cubicBezTo>
                    <a:cubicBezTo>
                      <a:pt x="1296" y="0"/>
                      <a:pt x="1296" y="0"/>
                      <a:pt x="1296" y="0"/>
                    </a:cubicBezTo>
                    <a:cubicBezTo>
                      <a:pt x="1419" y="0"/>
                      <a:pt x="1519" y="101"/>
                      <a:pt x="1519" y="222"/>
                    </a:cubicBezTo>
                    <a:lnTo>
                      <a:pt x="0" y="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spTree>
    <p:extLst>
      <p:ext uri="{BB962C8B-B14F-4D97-AF65-F5344CB8AC3E}">
        <p14:creationId xmlns:p14="http://schemas.microsoft.com/office/powerpoint/2010/main" val="351685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500" fill="hold"/>
                                        <p:tgtEl>
                                          <p:spTgt spid="39"/>
                                        </p:tgtEl>
                                        <p:attrNameLst>
                                          <p:attrName>ppt_w</p:attrName>
                                        </p:attrNameLst>
                                      </p:cBhvr>
                                      <p:tavLst>
                                        <p:tav tm="0">
                                          <p:val>
                                            <p:fltVal val="0"/>
                                          </p:val>
                                        </p:tav>
                                        <p:tav tm="100000">
                                          <p:val>
                                            <p:strVal val="#ppt_w"/>
                                          </p:val>
                                        </p:tav>
                                      </p:tavLst>
                                    </p:anim>
                                    <p:anim calcmode="lin" valueType="num">
                                      <p:cBhvr>
                                        <p:cTn id="12" dur="500" fill="hold"/>
                                        <p:tgtEl>
                                          <p:spTgt spid="39"/>
                                        </p:tgtEl>
                                        <p:attrNameLst>
                                          <p:attrName>ppt_h</p:attrName>
                                        </p:attrNameLst>
                                      </p:cBhvr>
                                      <p:tavLst>
                                        <p:tav tm="0">
                                          <p:val>
                                            <p:fltVal val="0"/>
                                          </p:val>
                                        </p:tav>
                                        <p:tav tm="100000">
                                          <p:val>
                                            <p:strVal val="#ppt_h"/>
                                          </p:val>
                                        </p:tav>
                                      </p:tavLst>
                                    </p:anim>
                                    <p:animEffect transition="in" filter="fade">
                                      <p:cBhvr>
                                        <p:cTn id="13" dur="500"/>
                                        <p:tgtEl>
                                          <p:spTgt spid="39"/>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250"/>
                            </p:stCondLst>
                            <p:childTnLst>
                              <p:par>
                                <p:cTn id="18" presetID="16" presetClass="entr" presetSubtype="42"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outHorizontal)">
                                      <p:cBhvr>
                                        <p:cTn id="20" dur="500"/>
                                        <p:tgtEl>
                                          <p:spTgt spid="28"/>
                                        </p:tgtEl>
                                      </p:cBhvr>
                                    </p:animEffect>
                                  </p:childTnLst>
                                </p:cTn>
                              </p:par>
                            </p:childTnLst>
                          </p:cTn>
                        </p:par>
                        <p:par>
                          <p:cTn id="21" fill="hold">
                            <p:stCondLst>
                              <p:cond delay="1750"/>
                            </p:stCondLst>
                            <p:childTnLst>
                              <p:par>
                                <p:cTn id="22" presetID="53" presetClass="entr" presetSubtype="16"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2500"/>
                            </p:stCondLst>
                            <p:childTnLst>
                              <p:par>
                                <p:cTn id="31" presetID="16" presetClass="entr" presetSubtype="42"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outHorizontal)">
                                      <p:cBhvr>
                                        <p:cTn id="33" dur="500"/>
                                        <p:tgtEl>
                                          <p:spTgt spid="30"/>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fill="hold"/>
                                        <p:tgtEl>
                                          <p:spTgt spid="61"/>
                                        </p:tgtEl>
                                        <p:attrNameLst>
                                          <p:attrName>ppt_w</p:attrName>
                                        </p:attrNameLst>
                                      </p:cBhvr>
                                      <p:tavLst>
                                        <p:tav tm="0">
                                          <p:val>
                                            <p:fltVal val="0"/>
                                          </p:val>
                                        </p:tav>
                                        <p:tav tm="100000">
                                          <p:val>
                                            <p:strVal val="#ppt_w"/>
                                          </p:val>
                                        </p:tav>
                                      </p:tavLst>
                                    </p:anim>
                                    <p:anim calcmode="lin" valueType="num">
                                      <p:cBhvr>
                                        <p:cTn id="38" dur="500" fill="hold"/>
                                        <p:tgtEl>
                                          <p:spTgt spid="61"/>
                                        </p:tgtEl>
                                        <p:attrNameLst>
                                          <p:attrName>ppt_h</p:attrName>
                                        </p:attrNameLst>
                                      </p:cBhvr>
                                      <p:tavLst>
                                        <p:tav tm="0">
                                          <p:val>
                                            <p:fltVal val="0"/>
                                          </p:val>
                                        </p:tav>
                                        <p:tav tm="100000">
                                          <p:val>
                                            <p:strVal val="#ppt_h"/>
                                          </p:val>
                                        </p:tav>
                                      </p:tavLst>
                                    </p:anim>
                                    <p:animEffect transition="in" filter="fade">
                                      <p:cBhvr>
                                        <p:cTn id="39" dur="500"/>
                                        <p:tgtEl>
                                          <p:spTgt spid="61"/>
                                        </p:tgtEl>
                                      </p:cBhvr>
                                    </p:animEffect>
                                  </p:childTnLst>
                                </p:cTn>
                              </p:par>
                              <p:par>
                                <p:cTn id="40" presetID="10" presetClass="entr" presetSubtype="0" fill="hold" grpId="0" nodeType="withEffect">
                                  <p:stCondLst>
                                    <p:cond delay="25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par>
                          <p:cTn id="43" fill="hold">
                            <p:stCondLst>
                              <p:cond delay="3750"/>
                            </p:stCondLst>
                            <p:childTnLst>
                              <p:par>
                                <p:cTn id="44" presetID="16" presetClass="entr" presetSubtype="37" fill="hold"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outVertical)">
                                      <p:cBhvr>
                                        <p:cTn id="46" dur="500"/>
                                        <p:tgtEl>
                                          <p:spTgt spid="33"/>
                                        </p:tgtEl>
                                      </p:cBhvr>
                                    </p:animEffect>
                                  </p:childTnLst>
                                </p:cTn>
                              </p:par>
                            </p:childTnLst>
                          </p:cTn>
                        </p:par>
                        <p:par>
                          <p:cTn id="47" fill="hold">
                            <p:stCondLst>
                              <p:cond delay="4250"/>
                            </p:stCondLst>
                            <p:childTnLst>
                              <p:par>
                                <p:cTn id="48" presetID="10" presetClass="entr" presetSubtype="0"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9" grpId="0"/>
      <p:bldP spid="16" grpId="0"/>
      <p:bldP spid="1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DF095D6-1959-458F-A5A9-2C8B5D48E4EF}"/>
              </a:ext>
            </a:extLst>
          </p:cNvPr>
          <p:cNvSpPr/>
          <p:nvPr/>
        </p:nvSpPr>
        <p:spPr>
          <a:xfrm rot="5400000">
            <a:off x="-454660" y="1399540"/>
            <a:ext cx="5481319" cy="4572000"/>
          </a:xfrm>
          <a:prstGeom prst="rect">
            <a:avLst/>
          </a:prstGeom>
          <a:blipFill dpi="0" rotWithShape="0">
            <a:blip r:embed="rId2"/>
            <a:srcRect/>
            <a:stretch>
              <a:fillRect l="-29441" r="-503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 name="Title 2">
            <a:extLst>
              <a:ext uri="{FF2B5EF4-FFF2-40B4-BE49-F238E27FC236}">
                <a16:creationId xmlns:a16="http://schemas.microsoft.com/office/drawing/2014/main" id="{1ED3FB68-B980-4EC4-A93A-C21E8DA76C07}"/>
              </a:ext>
            </a:extLst>
          </p:cNvPr>
          <p:cNvSpPr>
            <a:spLocks noGrp="1"/>
          </p:cNvSpPr>
          <p:nvPr>
            <p:ph type="title"/>
          </p:nvPr>
        </p:nvSpPr>
        <p:spPr/>
        <p:txBody>
          <a:bodyPr/>
          <a:lstStyle/>
          <a:p>
            <a:r>
              <a:rPr lang="en-GB" dirty="0"/>
              <a:t>Our firm was founded to meet Client Needs</a:t>
            </a:r>
          </a:p>
        </p:txBody>
      </p:sp>
      <p:sp>
        <p:nvSpPr>
          <p:cNvPr id="9" name="Rectangle 8">
            <a:extLst>
              <a:ext uri="{FF2B5EF4-FFF2-40B4-BE49-F238E27FC236}">
                <a16:creationId xmlns:a16="http://schemas.microsoft.com/office/drawing/2014/main" id="{8A5F7F90-6974-479D-B528-EDAF515FD3FA}"/>
              </a:ext>
            </a:extLst>
          </p:cNvPr>
          <p:cNvSpPr/>
          <p:nvPr/>
        </p:nvSpPr>
        <p:spPr>
          <a:xfrm>
            <a:off x="1" y="5804404"/>
            <a:ext cx="4572000" cy="621792"/>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a:ea typeface="+mn-ea"/>
                <a:cs typeface="+mn-cs"/>
              </a:rPr>
              <a:t>⋆ Ron Miller founded the firm in 1993</a:t>
            </a:r>
          </a:p>
        </p:txBody>
      </p:sp>
      <p:sp>
        <p:nvSpPr>
          <p:cNvPr id="16" name="TextBox 15">
            <a:extLst>
              <a:ext uri="{FF2B5EF4-FFF2-40B4-BE49-F238E27FC236}">
                <a16:creationId xmlns:a16="http://schemas.microsoft.com/office/drawing/2014/main" id="{C4239912-AFAF-4E97-97F8-4919FB44603E}"/>
              </a:ext>
            </a:extLst>
          </p:cNvPr>
          <p:cNvSpPr txBox="1"/>
          <p:nvPr/>
        </p:nvSpPr>
        <p:spPr>
          <a:xfrm>
            <a:off x="4827761" y="1322308"/>
            <a:ext cx="6980735" cy="738664"/>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D"/>
                </a:solidFill>
                <a:effectLst/>
                <a:uLnTx/>
                <a:uFillTx/>
                <a:latin typeface="Open Sans"/>
                <a:ea typeface="+mn-ea"/>
                <a:cs typeface="+mn-cs"/>
              </a:rPr>
              <a:t>Ron noted the level of customer service provided by independent criminal</a:t>
            </a:r>
            <a:br>
              <a:rPr kumimoji="0" lang="en-US" sz="1600" b="0" i="0" u="none" strike="noStrike" kern="1200" cap="none" spc="0" normalizeH="0" baseline="0" noProof="0" dirty="0">
                <a:ln>
                  <a:noFill/>
                </a:ln>
                <a:solidFill>
                  <a:srgbClr val="3B3B3D"/>
                </a:solidFill>
                <a:effectLst/>
                <a:uLnTx/>
                <a:uFillTx/>
                <a:latin typeface="Open Sans"/>
                <a:ea typeface="+mn-ea"/>
                <a:cs typeface="+mn-cs"/>
              </a:rPr>
            </a:br>
            <a:r>
              <a:rPr kumimoji="0" lang="en-US" sz="1600" b="0" i="0" u="none" strike="noStrike" kern="1200" cap="none" spc="0" normalizeH="0" baseline="0" noProof="0" dirty="0">
                <a:ln>
                  <a:noFill/>
                </a:ln>
                <a:solidFill>
                  <a:srgbClr val="3B3B3D"/>
                </a:solidFill>
                <a:effectLst/>
                <a:uLnTx/>
                <a:uFillTx/>
                <a:latin typeface="Open Sans"/>
                <a:ea typeface="+mn-ea"/>
                <a:cs typeface="+mn-cs"/>
              </a:rPr>
              <a:t>defense attorneys was often not up to the quality expected by clients</a:t>
            </a:r>
            <a:br>
              <a:rPr kumimoji="0" lang="en-US" sz="1600" b="0" i="0" u="none" strike="noStrike" kern="1200" cap="none" spc="0" normalizeH="0" baseline="0" noProof="0" dirty="0">
                <a:ln>
                  <a:noFill/>
                </a:ln>
                <a:solidFill>
                  <a:srgbClr val="3B3B3D"/>
                </a:solidFill>
                <a:effectLst/>
                <a:uLnTx/>
                <a:uFillTx/>
                <a:latin typeface="Open Sans"/>
                <a:ea typeface="+mn-ea"/>
                <a:cs typeface="+mn-cs"/>
              </a:rPr>
            </a:br>
            <a:r>
              <a:rPr kumimoji="0" lang="en-US" sz="1600" b="0" i="0" u="none" strike="noStrike" kern="1200" cap="none" spc="0" normalizeH="0" baseline="0" noProof="0" dirty="0">
                <a:ln>
                  <a:noFill/>
                </a:ln>
                <a:solidFill>
                  <a:srgbClr val="3B3B3D"/>
                </a:solidFill>
                <a:effectLst/>
                <a:uLnTx/>
                <a:uFillTx/>
                <a:latin typeface="Open Sans"/>
                <a:ea typeface="+mn-ea"/>
                <a:cs typeface="+mn-cs"/>
              </a:rPr>
              <a:t>and their families</a:t>
            </a:r>
          </a:p>
        </p:txBody>
      </p:sp>
      <p:sp>
        <p:nvSpPr>
          <p:cNvPr id="17" name="TextBox 16">
            <a:extLst>
              <a:ext uri="{FF2B5EF4-FFF2-40B4-BE49-F238E27FC236}">
                <a16:creationId xmlns:a16="http://schemas.microsoft.com/office/drawing/2014/main" id="{CBF625D4-B669-4D55-829F-B68CD1E7B46E}"/>
              </a:ext>
            </a:extLst>
          </p:cNvPr>
          <p:cNvSpPr txBox="1"/>
          <p:nvPr/>
        </p:nvSpPr>
        <p:spPr>
          <a:xfrm>
            <a:off x="4827760" y="2347020"/>
            <a:ext cx="6980735" cy="778489"/>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D"/>
                </a:solidFill>
                <a:effectLst/>
                <a:uLnTx/>
                <a:uFillTx/>
                <a:latin typeface="Open Sans"/>
                <a:ea typeface="+mn-ea"/>
                <a:cs typeface="+mn-cs"/>
              </a:rPr>
              <a:t>Independent attorneys are often busy, hard to be in close contact with</a:t>
            </a:r>
            <a:br>
              <a:rPr kumimoji="0" lang="en-US" sz="1600" b="0" i="0" u="none" strike="noStrike" kern="1200" cap="none" spc="0" normalizeH="0" baseline="0" noProof="0" dirty="0">
                <a:ln>
                  <a:noFill/>
                </a:ln>
                <a:solidFill>
                  <a:srgbClr val="3B3B3D"/>
                </a:solidFill>
                <a:effectLst/>
                <a:uLnTx/>
                <a:uFillTx/>
                <a:latin typeface="Open Sans"/>
                <a:ea typeface="+mn-ea"/>
                <a:cs typeface="+mn-cs"/>
              </a:rPr>
            </a:br>
            <a:r>
              <a:rPr kumimoji="0" lang="en-US" sz="1600" b="0" i="0" u="none" strike="noStrike" kern="1200" cap="none" spc="0" normalizeH="0" baseline="0" noProof="0" dirty="0">
                <a:ln>
                  <a:noFill/>
                </a:ln>
                <a:solidFill>
                  <a:srgbClr val="3B3B3D"/>
                </a:solidFill>
                <a:effectLst/>
                <a:uLnTx/>
                <a:uFillTx/>
                <a:latin typeface="Open Sans"/>
                <a:ea typeface="+mn-ea"/>
                <a:cs typeface="+mn-cs"/>
              </a:rPr>
              <a:t>and may not possess the soft skills or staff necessary for outstanding customer support</a:t>
            </a:r>
          </a:p>
        </p:txBody>
      </p:sp>
      <p:sp>
        <p:nvSpPr>
          <p:cNvPr id="18" name="TextBox 17">
            <a:extLst>
              <a:ext uri="{FF2B5EF4-FFF2-40B4-BE49-F238E27FC236}">
                <a16:creationId xmlns:a16="http://schemas.microsoft.com/office/drawing/2014/main" id="{2D2C92AF-5D90-4A09-969F-5A6445577E3D}"/>
              </a:ext>
            </a:extLst>
          </p:cNvPr>
          <p:cNvSpPr txBox="1"/>
          <p:nvPr/>
        </p:nvSpPr>
        <p:spPr>
          <a:xfrm>
            <a:off x="4827760" y="3220859"/>
            <a:ext cx="6980735" cy="683140"/>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D"/>
                </a:solidFill>
                <a:effectLst/>
                <a:uLnTx/>
                <a:uFillTx/>
                <a:latin typeface="Open Sans"/>
                <a:ea typeface="+mn-ea"/>
                <a:cs typeface="+mn-cs"/>
              </a:rPr>
              <a:t>Our firm instead utilizes a team of case analysts, case managers and attorney supervisors working with state licensed attorneys that meets with both customer expectations and state bar ethics</a:t>
            </a:r>
          </a:p>
        </p:txBody>
      </p:sp>
      <p:sp>
        <p:nvSpPr>
          <p:cNvPr id="19" name="TextBox 18">
            <a:extLst>
              <a:ext uri="{FF2B5EF4-FFF2-40B4-BE49-F238E27FC236}">
                <a16:creationId xmlns:a16="http://schemas.microsoft.com/office/drawing/2014/main" id="{B9CCE0DF-5AA0-48F3-94D7-575403093C28}"/>
              </a:ext>
            </a:extLst>
          </p:cNvPr>
          <p:cNvSpPr txBox="1"/>
          <p:nvPr/>
        </p:nvSpPr>
        <p:spPr>
          <a:xfrm>
            <a:off x="4827761" y="4190046"/>
            <a:ext cx="6980735" cy="738664"/>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D"/>
                </a:solidFill>
                <a:effectLst/>
                <a:uLnTx/>
                <a:uFillTx/>
                <a:latin typeface="Open Sans"/>
                <a:ea typeface="+mn-ea"/>
                <a:cs typeface="+mn-cs"/>
              </a:rPr>
              <a:t>The Case Manager system helps organize the attorneys’ time and meets the emotional and informational needs of the client and their family while they are going through a difficult time</a:t>
            </a:r>
          </a:p>
        </p:txBody>
      </p:sp>
      <p:sp>
        <p:nvSpPr>
          <p:cNvPr id="20" name="TextBox 19">
            <a:extLst>
              <a:ext uri="{FF2B5EF4-FFF2-40B4-BE49-F238E27FC236}">
                <a16:creationId xmlns:a16="http://schemas.microsoft.com/office/drawing/2014/main" id="{2E81F4F6-4A79-46EC-888E-BEC17027548D}"/>
              </a:ext>
            </a:extLst>
          </p:cNvPr>
          <p:cNvSpPr txBox="1"/>
          <p:nvPr/>
        </p:nvSpPr>
        <p:spPr>
          <a:xfrm>
            <a:off x="4827761" y="5310108"/>
            <a:ext cx="6980735" cy="738664"/>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D"/>
                </a:solidFill>
                <a:effectLst/>
                <a:uLnTx/>
                <a:uFillTx/>
                <a:latin typeface="Open Sans"/>
                <a:ea typeface="+mn-ea"/>
                <a:cs typeface="+mn-cs"/>
              </a:rPr>
              <a:t>Our firm has developed and utilizes standard and unique defense strategies such as pre-file representation, in-depth case investigation, jail visits, and we make ourselves accessible to our clients.</a:t>
            </a:r>
          </a:p>
        </p:txBody>
      </p:sp>
      <p:cxnSp>
        <p:nvCxnSpPr>
          <p:cNvPr id="22" name="Straight Connector 21">
            <a:extLst>
              <a:ext uri="{FF2B5EF4-FFF2-40B4-BE49-F238E27FC236}">
                <a16:creationId xmlns:a16="http://schemas.microsoft.com/office/drawing/2014/main" id="{EB073E15-2B41-47DC-84C6-F95C09AB2D73}"/>
              </a:ext>
            </a:extLst>
          </p:cNvPr>
          <p:cNvCxnSpPr/>
          <p:nvPr/>
        </p:nvCxnSpPr>
        <p:spPr>
          <a:xfrm>
            <a:off x="4827761" y="3125509"/>
            <a:ext cx="6983708"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9FF89B2-745E-41DC-88B7-CB3C9BC2368D}"/>
              </a:ext>
            </a:extLst>
          </p:cNvPr>
          <p:cNvCxnSpPr/>
          <p:nvPr/>
        </p:nvCxnSpPr>
        <p:spPr>
          <a:xfrm>
            <a:off x="4827761" y="3999348"/>
            <a:ext cx="6983708"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33D72AD-FD4C-4BAB-96C6-451DCFDA1E35}"/>
              </a:ext>
            </a:extLst>
          </p:cNvPr>
          <p:cNvCxnSpPr/>
          <p:nvPr/>
        </p:nvCxnSpPr>
        <p:spPr>
          <a:xfrm>
            <a:off x="4827761" y="5119408"/>
            <a:ext cx="6983708"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10E96A5-B5BE-46FF-A542-32AFE94B2103}"/>
              </a:ext>
            </a:extLst>
          </p:cNvPr>
          <p:cNvCxnSpPr/>
          <p:nvPr/>
        </p:nvCxnSpPr>
        <p:spPr>
          <a:xfrm>
            <a:off x="4827761" y="2251670"/>
            <a:ext cx="6983708"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35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6" grpId="0"/>
      <p:bldP spid="17" grpId="0"/>
      <p:bldP spid="18" grpId="0"/>
      <p:bldP spid="19" grpId="0"/>
      <p:bldP spid="2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363D2F8-6A12-486B-A713-E86306157082}"/>
              </a:ext>
            </a:extLst>
          </p:cNvPr>
          <p:cNvSpPr/>
          <p:nvPr/>
        </p:nvSpPr>
        <p:spPr>
          <a:xfrm>
            <a:off x="4568704" y="1696414"/>
            <a:ext cx="7623296" cy="4729783"/>
          </a:xfrm>
          <a:prstGeom prst="rect">
            <a:avLst/>
          </a:prstGeom>
          <a:blipFill dpi="0" rotWithShape="1">
            <a:blip r:embed="rId3">
              <a:alphaModFix amt="44000"/>
              <a:duotone>
                <a:prstClr val="black"/>
                <a:schemeClr val="tx2">
                  <a:tint val="45000"/>
                  <a:satMod val="400000"/>
                </a:schemeClr>
              </a:duotone>
            </a:blip>
            <a:srcRect/>
            <a:stretch>
              <a:fillRect t="-3705" b="-37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 name="Title 2">
            <a:extLst>
              <a:ext uri="{FF2B5EF4-FFF2-40B4-BE49-F238E27FC236}">
                <a16:creationId xmlns:a16="http://schemas.microsoft.com/office/drawing/2014/main" id="{23997B26-3B5D-4B47-8B6D-C8F708825102}"/>
              </a:ext>
            </a:extLst>
          </p:cNvPr>
          <p:cNvSpPr>
            <a:spLocks noGrp="1"/>
          </p:cNvSpPr>
          <p:nvPr>
            <p:ph type="title"/>
          </p:nvPr>
        </p:nvSpPr>
        <p:spPr/>
        <p:txBody>
          <a:bodyPr/>
          <a:lstStyle/>
          <a:p>
            <a:r>
              <a:rPr lang="en-GB" dirty="0"/>
              <a:t>Introducing Vince Imhoff</a:t>
            </a:r>
          </a:p>
        </p:txBody>
      </p:sp>
      <p:sp>
        <p:nvSpPr>
          <p:cNvPr id="6" name="Text Placeholder 5">
            <a:extLst>
              <a:ext uri="{FF2B5EF4-FFF2-40B4-BE49-F238E27FC236}">
                <a16:creationId xmlns:a16="http://schemas.microsoft.com/office/drawing/2014/main" id="{AA67EA8E-8D45-4620-9892-2A9493179FEF}"/>
              </a:ext>
            </a:extLst>
          </p:cNvPr>
          <p:cNvSpPr>
            <a:spLocks noGrp="1"/>
          </p:cNvSpPr>
          <p:nvPr>
            <p:ph type="body" sz="quarter" idx="15"/>
          </p:nvPr>
        </p:nvSpPr>
        <p:spPr/>
        <p:txBody>
          <a:bodyPr/>
          <a:lstStyle/>
          <a:p>
            <a:r>
              <a:rPr lang="en-GB" dirty="0"/>
              <a:t>About Vince Imhoff</a:t>
            </a:r>
          </a:p>
        </p:txBody>
      </p:sp>
      <p:sp>
        <p:nvSpPr>
          <p:cNvPr id="12" name="Rectangle 11">
            <a:extLst>
              <a:ext uri="{FF2B5EF4-FFF2-40B4-BE49-F238E27FC236}">
                <a16:creationId xmlns:a16="http://schemas.microsoft.com/office/drawing/2014/main" id="{3A198DF0-DA03-4112-A554-B77A8D4DDC2F}"/>
              </a:ext>
            </a:extLst>
          </p:cNvPr>
          <p:cNvSpPr/>
          <p:nvPr/>
        </p:nvSpPr>
        <p:spPr>
          <a:xfrm>
            <a:off x="4568706" y="1696414"/>
            <a:ext cx="7623296" cy="4729783"/>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cxnSp>
        <p:nvCxnSpPr>
          <p:cNvPr id="23" name="Straight Connector 22">
            <a:extLst>
              <a:ext uri="{FF2B5EF4-FFF2-40B4-BE49-F238E27FC236}">
                <a16:creationId xmlns:a16="http://schemas.microsoft.com/office/drawing/2014/main" id="{C07B0190-DFBB-408C-ACD2-79703BBDF612}"/>
              </a:ext>
            </a:extLst>
          </p:cNvPr>
          <p:cNvCxnSpPr>
            <a:cxnSpLocks/>
            <a:stCxn id="24" idx="4"/>
            <a:endCxn id="39" idx="0"/>
          </p:cNvCxnSpPr>
          <p:nvPr/>
        </p:nvCxnSpPr>
        <p:spPr>
          <a:xfrm>
            <a:off x="4904067" y="2451138"/>
            <a:ext cx="0" cy="373981"/>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B612FC7-6288-43D6-9A53-F432AE847ABA}"/>
              </a:ext>
            </a:extLst>
          </p:cNvPr>
          <p:cNvSpPr txBox="1"/>
          <p:nvPr/>
        </p:nvSpPr>
        <p:spPr>
          <a:xfrm>
            <a:off x="4827764" y="1860111"/>
            <a:ext cx="6526036" cy="276999"/>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a:ea typeface="+mn-ea"/>
                <a:cs typeface="+mn-cs"/>
              </a:rPr>
              <a:t>Vince’s Background</a:t>
            </a:r>
          </a:p>
        </p:txBody>
      </p:sp>
      <p:sp>
        <p:nvSpPr>
          <p:cNvPr id="24" name="Flowchart: Connector 23">
            <a:extLst>
              <a:ext uri="{FF2B5EF4-FFF2-40B4-BE49-F238E27FC236}">
                <a16:creationId xmlns:a16="http://schemas.microsoft.com/office/drawing/2014/main" id="{56F058ED-8679-4995-A8FC-758A9DE9DAFE}"/>
              </a:ext>
            </a:extLst>
          </p:cNvPr>
          <p:cNvSpPr/>
          <p:nvPr/>
        </p:nvSpPr>
        <p:spPr>
          <a:xfrm>
            <a:off x="4859354" y="2361712"/>
            <a:ext cx="89426" cy="89426"/>
          </a:xfrm>
          <a:prstGeom prst="flowChartConnector">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5" name="Flowchart: Connector 34">
            <a:extLst>
              <a:ext uri="{FF2B5EF4-FFF2-40B4-BE49-F238E27FC236}">
                <a16:creationId xmlns:a16="http://schemas.microsoft.com/office/drawing/2014/main" id="{9A74D66E-17CF-400B-9905-43DB663821FD}"/>
              </a:ext>
            </a:extLst>
          </p:cNvPr>
          <p:cNvSpPr/>
          <p:nvPr/>
        </p:nvSpPr>
        <p:spPr>
          <a:xfrm>
            <a:off x="4859354" y="5974893"/>
            <a:ext cx="89426" cy="89426"/>
          </a:xfrm>
          <a:prstGeom prst="flowChartConnector">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9" name="Flowchart: Connector 38">
            <a:extLst>
              <a:ext uri="{FF2B5EF4-FFF2-40B4-BE49-F238E27FC236}">
                <a16:creationId xmlns:a16="http://schemas.microsoft.com/office/drawing/2014/main" id="{A974B4B4-4C7C-497F-92D6-4247FB8ED292}"/>
              </a:ext>
            </a:extLst>
          </p:cNvPr>
          <p:cNvSpPr/>
          <p:nvPr/>
        </p:nvSpPr>
        <p:spPr>
          <a:xfrm>
            <a:off x="4859354" y="2825119"/>
            <a:ext cx="89426" cy="89426"/>
          </a:xfrm>
          <a:prstGeom prst="flowChartConnector">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40" name="Flowchart: Connector 39">
            <a:extLst>
              <a:ext uri="{FF2B5EF4-FFF2-40B4-BE49-F238E27FC236}">
                <a16:creationId xmlns:a16="http://schemas.microsoft.com/office/drawing/2014/main" id="{3BCB321E-B704-44DB-9442-BF4D4C0E1A41}"/>
              </a:ext>
            </a:extLst>
          </p:cNvPr>
          <p:cNvSpPr/>
          <p:nvPr/>
        </p:nvSpPr>
        <p:spPr>
          <a:xfrm>
            <a:off x="4859354" y="3336146"/>
            <a:ext cx="89426" cy="89426"/>
          </a:xfrm>
          <a:prstGeom prst="flowChartConnector">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41" name="Flowchart: Connector 40">
            <a:extLst>
              <a:ext uri="{FF2B5EF4-FFF2-40B4-BE49-F238E27FC236}">
                <a16:creationId xmlns:a16="http://schemas.microsoft.com/office/drawing/2014/main" id="{3B59F8C2-72FC-452E-867C-6956CA026F26}"/>
              </a:ext>
            </a:extLst>
          </p:cNvPr>
          <p:cNvSpPr/>
          <p:nvPr/>
        </p:nvSpPr>
        <p:spPr>
          <a:xfrm>
            <a:off x="4859354" y="3751933"/>
            <a:ext cx="89426" cy="89426"/>
          </a:xfrm>
          <a:prstGeom prst="flowChartConnector">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42" name="Flowchart: Connector 41">
            <a:extLst>
              <a:ext uri="{FF2B5EF4-FFF2-40B4-BE49-F238E27FC236}">
                <a16:creationId xmlns:a16="http://schemas.microsoft.com/office/drawing/2014/main" id="{72F7A047-E325-4755-9005-82F3D5D5C13E}"/>
              </a:ext>
            </a:extLst>
          </p:cNvPr>
          <p:cNvSpPr/>
          <p:nvPr/>
        </p:nvSpPr>
        <p:spPr>
          <a:xfrm>
            <a:off x="4859354" y="4215340"/>
            <a:ext cx="89426" cy="89426"/>
          </a:xfrm>
          <a:prstGeom prst="flowChartConnector">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43" name="Flowchart: Connector 42">
            <a:extLst>
              <a:ext uri="{FF2B5EF4-FFF2-40B4-BE49-F238E27FC236}">
                <a16:creationId xmlns:a16="http://schemas.microsoft.com/office/drawing/2014/main" id="{4F315A97-6D93-4D08-9BCC-1B85E16FFF3B}"/>
              </a:ext>
            </a:extLst>
          </p:cNvPr>
          <p:cNvSpPr/>
          <p:nvPr/>
        </p:nvSpPr>
        <p:spPr>
          <a:xfrm>
            <a:off x="4859354" y="4771080"/>
            <a:ext cx="89426" cy="89426"/>
          </a:xfrm>
          <a:prstGeom prst="flowChartConnector">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7" name="TextBox 26">
            <a:extLst>
              <a:ext uri="{FF2B5EF4-FFF2-40B4-BE49-F238E27FC236}">
                <a16:creationId xmlns:a16="http://schemas.microsoft.com/office/drawing/2014/main" id="{FAD52B6A-B7D4-4F57-B12A-4C053AF6AFE9}"/>
              </a:ext>
            </a:extLst>
          </p:cNvPr>
          <p:cNvSpPr txBox="1"/>
          <p:nvPr/>
        </p:nvSpPr>
        <p:spPr>
          <a:xfrm>
            <a:off x="5163126" y="2314092"/>
            <a:ext cx="6648331" cy="184666"/>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a:ea typeface="+mn-ea"/>
                <a:cs typeface="+mn-cs"/>
              </a:rPr>
              <a:t>1989</a:t>
            </a:r>
            <a:r>
              <a:rPr kumimoji="0" lang="en-US" sz="1200" b="0" i="0" u="none" strike="noStrike" kern="1200" cap="none" spc="0" normalizeH="0" baseline="0" noProof="0" dirty="0">
                <a:ln>
                  <a:noFill/>
                </a:ln>
                <a:solidFill>
                  <a:srgbClr val="FFFFFF"/>
                </a:solidFill>
                <a:effectLst/>
                <a:uLnTx/>
                <a:uFillTx/>
                <a:latin typeface="Open Sans"/>
                <a:ea typeface="+mn-ea"/>
                <a:cs typeface="+mn-cs"/>
              </a:rPr>
              <a:t>: Graduated from Chicago Kent College of Law and passed the Illinois State Bar</a:t>
            </a:r>
          </a:p>
        </p:txBody>
      </p:sp>
      <p:sp>
        <p:nvSpPr>
          <p:cNvPr id="34" name="TextBox 33">
            <a:extLst>
              <a:ext uri="{FF2B5EF4-FFF2-40B4-BE49-F238E27FC236}">
                <a16:creationId xmlns:a16="http://schemas.microsoft.com/office/drawing/2014/main" id="{CFEE2CE3-AD0F-423C-8463-DFEDF567F648}"/>
              </a:ext>
            </a:extLst>
          </p:cNvPr>
          <p:cNvSpPr txBox="1"/>
          <p:nvPr/>
        </p:nvSpPr>
        <p:spPr>
          <a:xfrm>
            <a:off x="5163126" y="5927273"/>
            <a:ext cx="6648331" cy="184666"/>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a:ea typeface="+mn-ea"/>
                <a:cs typeface="+mn-cs"/>
              </a:rPr>
              <a:t>2006</a:t>
            </a:r>
            <a:r>
              <a:rPr kumimoji="0" lang="en-US" sz="1200" b="0" i="0" u="none" strike="noStrike" kern="1200" cap="none" spc="0" normalizeH="0" baseline="0" noProof="0" dirty="0">
                <a:ln>
                  <a:noFill/>
                </a:ln>
                <a:solidFill>
                  <a:srgbClr val="FFFFFF"/>
                </a:solidFill>
                <a:effectLst/>
                <a:uLnTx/>
                <a:uFillTx/>
                <a:latin typeface="Open Sans"/>
                <a:ea typeface="+mn-ea"/>
                <a:cs typeface="+mn-cs"/>
              </a:rPr>
              <a:t>: After Mr. Cochran’s unfortunate passing, the firm reverted to Imhoff &amp; Associates</a:t>
            </a:r>
          </a:p>
        </p:txBody>
      </p:sp>
      <p:sp>
        <p:nvSpPr>
          <p:cNvPr id="28" name="TextBox 27">
            <a:extLst>
              <a:ext uri="{FF2B5EF4-FFF2-40B4-BE49-F238E27FC236}">
                <a16:creationId xmlns:a16="http://schemas.microsoft.com/office/drawing/2014/main" id="{C5B61C99-4F83-421D-86E5-B982272B9609}"/>
              </a:ext>
            </a:extLst>
          </p:cNvPr>
          <p:cNvSpPr txBox="1"/>
          <p:nvPr/>
        </p:nvSpPr>
        <p:spPr>
          <a:xfrm>
            <a:off x="5163126" y="2777499"/>
            <a:ext cx="6648331" cy="184666"/>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a:ea typeface="+mn-ea"/>
                <a:cs typeface="+mn-cs"/>
              </a:rPr>
              <a:t>1990-1997</a:t>
            </a:r>
            <a:r>
              <a:rPr kumimoji="0" lang="en-US" sz="1200" b="0" i="0" u="none" strike="noStrike" kern="1200" cap="none" spc="0" normalizeH="0" baseline="0" noProof="0" dirty="0">
                <a:ln>
                  <a:noFill/>
                </a:ln>
                <a:solidFill>
                  <a:srgbClr val="FFFFFF"/>
                </a:solidFill>
                <a:effectLst/>
                <a:uLnTx/>
                <a:uFillTx/>
                <a:latin typeface="Open Sans"/>
                <a:ea typeface="+mn-ea"/>
                <a:cs typeface="+mn-cs"/>
              </a:rPr>
              <a:t>: Public Defender Cook County, IL (Chicago)</a:t>
            </a:r>
          </a:p>
        </p:txBody>
      </p:sp>
      <p:sp>
        <p:nvSpPr>
          <p:cNvPr id="29" name="TextBox 28">
            <a:extLst>
              <a:ext uri="{FF2B5EF4-FFF2-40B4-BE49-F238E27FC236}">
                <a16:creationId xmlns:a16="http://schemas.microsoft.com/office/drawing/2014/main" id="{F3C86D2F-6445-4816-ADCB-8D06074EC0D8}"/>
              </a:ext>
            </a:extLst>
          </p:cNvPr>
          <p:cNvSpPr txBox="1"/>
          <p:nvPr/>
        </p:nvSpPr>
        <p:spPr>
          <a:xfrm>
            <a:off x="5163126" y="3240906"/>
            <a:ext cx="6648331" cy="184666"/>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a:ea typeface="+mn-ea"/>
                <a:cs typeface="+mn-cs"/>
              </a:rPr>
              <a:t>1997</a:t>
            </a:r>
            <a:r>
              <a:rPr kumimoji="0" lang="en-US" sz="1200" b="0" i="0" u="none" strike="noStrike" kern="1200" cap="none" spc="0" normalizeH="0" baseline="0" noProof="0" dirty="0">
                <a:ln>
                  <a:noFill/>
                </a:ln>
                <a:solidFill>
                  <a:srgbClr val="FFFFFF"/>
                </a:solidFill>
                <a:effectLst/>
                <a:uLnTx/>
                <a:uFillTx/>
                <a:latin typeface="Open Sans"/>
                <a:ea typeface="+mn-ea"/>
                <a:cs typeface="+mn-cs"/>
              </a:rPr>
              <a:t>: Vince passed the California State Bar</a:t>
            </a:r>
          </a:p>
        </p:txBody>
      </p:sp>
      <p:sp>
        <p:nvSpPr>
          <p:cNvPr id="30" name="TextBox 29">
            <a:extLst>
              <a:ext uri="{FF2B5EF4-FFF2-40B4-BE49-F238E27FC236}">
                <a16:creationId xmlns:a16="http://schemas.microsoft.com/office/drawing/2014/main" id="{0268B6F9-7F19-4BE5-8EF1-541318A90813}"/>
              </a:ext>
            </a:extLst>
          </p:cNvPr>
          <p:cNvSpPr txBox="1"/>
          <p:nvPr/>
        </p:nvSpPr>
        <p:spPr>
          <a:xfrm>
            <a:off x="5163126" y="3704313"/>
            <a:ext cx="6648331" cy="184666"/>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a:ea typeface="+mn-ea"/>
                <a:cs typeface="+mn-cs"/>
              </a:rPr>
              <a:t>1998</a:t>
            </a:r>
            <a:r>
              <a:rPr kumimoji="0" lang="en-US" sz="1200" b="0" i="0" u="none" strike="noStrike" kern="1200" cap="none" spc="0" normalizeH="0" baseline="0" noProof="0" dirty="0">
                <a:ln>
                  <a:noFill/>
                </a:ln>
                <a:solidFill>
                  <a:srgbClr val="FFFFFF"/>
                </a:solidFill>
                <a:effectLst/>
                <a:uLnTx/>
                <a:uFillTx/>
                <a:latin typeface="Open Sans"/>
                <a:ea typeface="+mn-ea"/>
                <a:cs typeface="+mn-cs"/>
              </a:rPr>
              <a:t>: Ron hired Vince Imhoff as a northern California trial attorney</a:t>
            </a:r>
          </a:p>
        </p:txBody>
      </p:sp>
      <p:sp>
        <p:nvSpPr>
          <p:cNvPr id="31" name="TextBox 30">
            <a:extLst>
              <a:ext uri="{FF2B5EF4-FFF2-40B4-BE49-F238E27FC236}">
                <a16:creationId xmlns:a16="http://schemas.microsoft.com/office/drawing/2014/main" id="{388CAF06-3D9D-4283-94EF-B31F298EE416}"/>
              </a:ext>
            </a:extLst>
          </p:cNvPr>
          <p:cNvSpPr txBox="1"/>
          <p:nvPr/>
        </p:nvSpPr>
        <p:spPr>
          <a:xfrm>
            <a:off x="5163126" y="4167720"/>
            <a:ext cx="6648331" cy="184666"/>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a:ea typeface="+mn-ea"/>
                <a:cs typeface="+mn-cs"/>
              </a:rPr>
              <a:t>2002</a:t>
            </a:r>
            <a:r>
              <a:rPr kumimoji="0" lang="en-US" sz="1200" b="0" i="0" u="none" strike="noStrike" kern="1200" cap="none" spc="0" normalizeH="0" baseline="0" noProof="0" dirty="0">
                <a:ln>
                  <a:noFill/>
                </a:ln>
                <a:solidFill>
                  <a:srgbClr val="FFFFFF"/>
                </a:solidFill>
                <a:effectLst/>
                <a:uLnTx/>
                <a:uFillTx/>
                <a:latin typeface="Open Sans"/>
                <a:ea typeface="+mn-ea"/>
                <a:cs typeface="+mn-cs"/>
              </a:rPr>
              <a:t>: Vince Imhoff is promoted to National Director of Attorneys at Miller &amp; Associates</a:t>
            </a:r>
          </a:p>
        </p:txBody>
      </p:sp>
      <p:sp>
        <p:nvSpPr>
          <p:cNvPr id="32" name="TextBox 31">
            <a:extLst>
              <a:ext uri="{FF2B5EF4-FFF2-40B4-BE49-F238E27FC236}">
                <a16:creationId xmlns:a16="http://schemas.microsoft.com/office/drawing/2014/main" id="{E6C7C7A0-5E5C-4D65-817D-DE75ED536767}"/>
              </a:ext>
            </a:extLst>
          </p:cNvPr>
          <p:cNvSpPr txBox="1"/>
          <p:nvPr/>
        </p:nvSpPr>
        <p:spPr>
          <a:xfrm>
            <a:off x="5163126" y="4631127"/>
            <a:ext cx="6648331" cy="369332"/>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a:ea typeface="+mn-ea"/>
                <a:cs typeface="+mn-cs"/>
              </a:rPr>
              <a:t>2003</a:t>
            </a:r>
            <a:r>
              <a:rPr kumimoji="0" lang="en-US" sz="1200" b="0" i="0" u="none" strike="noStrike" kern="1200" cap="none" spc="0" normalizeH="0" baseline="0" noProof="0" dirty="0">
                <a:ln>
                  <a:noFill/>
                </a:ln>
                <a:solidFill>
                  <a:srgbClr val="FFFFFF"/>
                </a:solidFill>
                <a:effectLst/>
                <a:uLnTx/>
                <a:uFillTx/>
                <a:latin typeface="Open Sans"/>
                <a:ea typeface="+mn-ea"/>
                <a:cs typeface="+mn-cs"/>
              </a:rPr>
              <a:t>: 	Vince purchases Miller &amp; Associates, allowing Ron to pursue other entrepreneurial 	passions;  Miller &amp; Associates becomes Imhoff &amp; Associates </a:t>
            </a:r>
          </a:p>
        </p:txBody>
      </p:sp>
      <p:sp>
        <p:nvSpPr>
          <p:cNvPr id="33" name="TextBox 32">
            <a:extLst>
              <a:ext uri="{FF2B5EF4-FFF2-40B4-BE49-F238E27FC236}">
                <a16:creationId xmlns:a16="http://schemas.microsoft.com/office/drawing/2014/main" id="{D423E306-CFE4-4CEC-A1F9-71FE414B1AC5}"/>
              </a:ext>
            </a:extLst>
          </p:cNvPr>
          <p:cNvSpPr txBox="1"/>
          <p:nvPr/>
        </p:nvSpPr>
        <p:spPr>
          <a:xfrm>
            <a:off x="5163126" y="5279200"/>
            <a:ext cx="6648331" cy="369332"/>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a:ea typeface="+mn-ea"/>
                <a:cs typeface="+mn-cs"/>
              </a:rPr>
              <a:t>2004</a:t>
            </a:r>
            <a:r>
              <a:rPr kumimoji="0" lang="en-US" sz="1200" b="0" i="0" u="none" strike="noStrike" kern="1200" cap="none" spc="0" normalizeH="0" baseline="0" noProof="0" dirty="0">
                <a:ln>
                  <a:noFill/>
                </a:ln>
                <a:solidFill>
                  <a:srgbClr val="FFFFFF"/>
                </a:solidFill>
                <a:effectLst/>
                <a:uLnTx/>
                <a:uFillTx/>
                <a:latin typeface="Open Sans"/>
                <a:ea typeface="+mn-ea"/>
                <a:cs typeface="+mn-cs"/>
              </a:rPr>
              <a:t>: Mr. Imhoff partners with Johnny Cochran, and the firm is renamed</a:t>
            </a:r>
            <a:br>
              <a:rPr kumimoji="0" lang="en-US" sz="1200" b="0" i="0" u="none" strike="noStrike" kern="1200" cap="none" spc="0" normalizeH="0" baseline="0" noProof="0" dirty="0">
                <a:ln>
                  <a:noFill/>
                </a:ln>
                <a:solidFill>
                  <a:srgbClr val="FFFFFF"/>
                </a:solidFill>
                <a:effectLst/>
                <a:uLnTx/>
                <a:uFillTx/>
                <a:latin typeface="Open Sans"/>
                <a:ea typeface="+mn-ea"/>
                <a:cs typeface="+mn-cs"/>
              </a:rPr>
            </a:br>
            <a:r>
              <a:rPr kumimoji="0" lang="en-US" sz="1200" b="0" i="0" u="none" strike="noStrike" kern="1200" cap="none" spc="0" normalizeH="0" baseline="0" noProof="0" dirty="0">
                <a:ln>
                  <a:noFill/>
                </a:ln>
                <a:solidFill>
                  <a:srgbClr val="FFFFFF"/>
                </a:solidFill>
                <a:effectLst/>
                <a:uLnTx/>
                <a:uFillTx/>
                <a:latin typeface="Open Sans"/>
                <a:ea typeface="+mn-ea"/>
                <a:cs typeface="+mn-cs"/>
              </a:rPr>
              <a:t>           “The Cochran Firm, Criminal Defense Section”</a:t>
            </a:r>
          </a:p>
        </p:txBody>
      </p:sp>
      <p:sp>
        <p:nvSpPr>
          <p:cNvPr id="44" name="Flowchart: Connector 43">
            <a:extLst>
              <a:ext uri="{FF2B5EF4-FFF2-40B4-BE49-F238E27FC236}">
                <a16:creationId xmlns:a16="http://schemas.microsoft.com/office/drawing/2014/main" id="{2F2693A0-9D8B-4F8D-AD88-9D953E72F10E}"/>
              </a:ext>
            </a:extLst>
          </p:cNvPr>
          <p:cNvSpPr/>
          <p:nvPr/>
        </p:nvSpPr>
        <p:spPr>
          <a:xfrm>
            <a:off x="4859354" y="5419153"/>
            <a:ext cx="89426" cy="89426"/>
          </a:xfrm>
          <a:prstGeom prst="flowChartConnector">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cxnSp>
        <p:nvCxnSpPr>
          <p:cNvPr id="55" name="Straight Connector 54">
            <a:extLst>
              <a:ext uri="{FF2B5EF4-FFF2-40B4-BE49-F238E27FC236}">
                <a16:creationId xmlns:a16="http://schemas.microsoft.com/office/drawing/2014/main" id="{BE67A527-6C29-43B1-8DE3-3D0D2DEDF3DF}"/>
              </a:ext>
            </a:extLst>
          </p:cNvPr>
          <p:cNvCxnSpPr>
            <a:cxnSpLocks/>
            <a:stCxn id="39" idx="4"/>
            <a:endCxn id="40" idx="0"/>
          </p:cNvCxnSpPr>
          <p:nvPr/>
        </p:nvCxnSpPr>
        <p:spPr>
          <a:xfrm>
            <a:off x="4904067" y="2914545"/>
            <a:ext cx="0" cy="421601"/>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82A7756-4B7D-4B06-81E0-DFBE25DE2ABF}"/>
              </a:ext>
            </a:extLst>
          </p:cNvPr>
          <p:cNvCxnSpPr>
            <a:cxnSpLocks/>
            <a:stCxn id="40" idx="4"/>
            <a:endCxn id="41" idx="0"/>
          </p:cNvCxnSpPr>
          <p:nvPr/>
        </p:nvCxnSpPr>
        <p:spPr>
          <a:xfrm>
            <a:off x="4904067" y="3425572"/>
            <a:ext cx="0" cy="326361"/>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2FC95A3-FDC9-46F8-B476-3D420FEED7A3}"/>
              </a:ext>
            </a:extLst>
          </p:cNvPr>
          <p:cNvCxnSpPr>
            <a:cxnSpLocks/>
            <a:stCxn id="41" idx="4"/>
            <a:endCxn id="42" idx="0"/>
          </p:cNvCxnSpPr>
          <p:nvPr/>
        </p:nvCxnSpPr>
        <p:spPr>
          <a:xfrm>
            <a:off x="4904067" y="3841359"/>
            <a:ext cx="0" cy="373981"/>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CE793D9-298E-4C62-986D-A3B47A162769}"/>
              </a:ext>
            </a:extLst>
          </p:cNvPr>
          <p:cNvCxnSpPr>
            <a:cxnSpLocks/>
            <a:stCxn id="42" idx="4"/>
            <a:endCxn id="43" idx="0"/>
          </p:cNvCxnSpPr>
          <p:nvPr/>
        </p:nvCxnSpPr>
        <p:spPr>
          <a:xfrm>
            <a:off x="4904067" y="4304766"/>
            <a:ext cx="0" cy="466314"/>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340A731-B64F-4C60-8DB7-B1E61EC4B1BA}"/>
              </a:ext>
            </a:extLst>
          </p:cNvPr>
          <p:cNvCxnSpPr>
            <a:cxnSpLocks/>
            <a:stCxn id="43" idx="4"/>
            <a:endCxn id="44" idx="0"/>
          </p:cNvCxnSpPr>
          <p:nvPr/>
        </p:nvCxnSpPr>
        <p:spPr>
          <a:xfrm>
            <a:off x="4904067" y="4860506"/>
            <a:ext cx="0" cy="558647"/>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F12407D-0924-4D5C-B662-C7195EECCA42}"/>
              </a:ext>
            </a:extLst>
          </p:cNvPr>
          <p:cNvCxnSpPr>
            <a:cxnSpLocks/>
            <a:stCxn id="44" idx="4"/>
            <a:endCxn id="35" idx="0"/>
          </p:cNvCxnSpPr>
          <p:nvPr/>
        </p:nvCxnSpPr>
        <p:spPr>
          <a:xfrm>
            <a:off x="4904067" y="5508579"/>
            <a:ext cx="0" cy="466314"/>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37" name="Picture Placeholder 8">
            <a:extLst>
              <a:ext uri="{FF2B5EF4-FFF2-40B4-BE49-F238E27FC236}">
                <a16:creationId xmlns:a16="http://schemas.microsoft.com/office/drawing/2014/main" id="{356C5AE4-6A1D-4FC0-85B2-9595D4D77F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860" t="17018" r="14984" b="3331"/>
          <a:stretch/>
        </p:blipFill>
        <p:spPr>
          <a:xfrm>
            <a:off x="-2" y="1696413"/>
            <a:ext cx="4568704" cy="4729783"/>
          </a:xfrm>
          <a:prstGeom prst="rect">
            <a:avLst/>
          </a:prstGeom>
          <a:noFill/>
        </p:spPr>
      </p:pic>
    </p:spTree>
    <p:extLst>
      <p:ext uri="{BB962C8B-B14F-4D97-AF65-F5344CB8AC3E}">
        <p14:creationId xmlns:p14="http://schemas.microsoft.com/office/powerpoint/2010/main" val="117749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10" presetClass="entr" presetSubtype="0" fill="hold" grpId="0" nodeType="withEffect">
                                  <p:stCondLst>
                                    <p:cond delay="25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par>
                          <p:cTn id="33" fill="hold">
                            <p:stCondLst>
                              <p:cond delay="3250"/>
                            </p:stCondLst>
                            <p:childTnLst>
                              <p:par>
                                <p:cTn id="34" presetID="22" presetClass="entr" presetSubtype="1"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up)">
                                      <p:cBhvr>
                                        <p:cTn id="36" dur="500"/>
                                        <p:tgtEl>
                                          <p:spTgt spid="23"/>
                                        </p:tgtEl>
                                      </p:cBhvr>
                                    </p:animEffect>
                                  </p:childTnLst>
                                </p:cTn>
                              </p:par>
                            </p:childTnLst>
                          </p:cTn>
                        </p:par>
                        <p:par>
                          <p:cTn id="37" fill="hold">
                            <p:stCondLst>
                              <p:cond delay="3750"/>
                            </p:stCondLst>
                            <p:childTnLst>
                              <p:par>
                                <p:cTn id="38" presetID="53" presetClass="entr" presetSubtype="16"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500" fill="hold"/>
                                        <p:tgtEl>
                                          <p:spTgt spid="39"/>
                                        </p:tgtEl>
                                        <p:attrNameLst>
                                          <p:attrName>ppt_w</p:attrName>
                                        </p:attrNameLst>
                                      </p:cBhvr>
                                      <p:tavLst>
                                        <p:tav tm="0">
                                          <p:val>
                                            <p:fltVal val="0"/>
                                          </p:val>
                                        </p:tav>
                                        <p:tav tm="100000">
                                          <p:val>
                                            <p:strVal val="#ppt_w"/>
                                          </p:val>
                                        </p:tav>
                                      </p:tavLst>
                                    </p:anim>
                                    <p:anim calcmode="lin" valueType="num">
                                      <p:cBhvr>
                                        <p:cTn id="41" dur="500" fill="hold"/>
                                        <p:tgtEl>
                                          <p:spTgt spid="39"/>
                                        </p:tgtEl>
                                        <p:attrNameLst>
                                          <p:attrName>ppt_h</p:attrName>
                                        </p:attrNameLst>
                                      </p:cBhvr>
                                      <p:tavLst>
                                        <p:tav tm="0">
                                          <p:val>
                                            <p:fltVal val="0"/>
                                          </p:val>
                                        </p:tav>
                                        <p:tav tm="100000">
                                          <p:val>
                                            <p:strVal val="#ppt_h"/>
                                          </p:val>
                                        </p:tav>
                                      </p:tavLst>
                                    </p:anim>
                                    <p:animEffect transition="in" filter="fade">
                                      <p:cBhvr>
                                        <p:cTn id="42" dur="500"/>
                                        <p:tgtEl>
                                          <p:spTgt spid="39"/>
                                        </p:tgtEl>
                                      </p:cBhvr>
                                    </p:animEffect>
                                  </p:childTnLst>
                                </p:cTn>
                              </p:par>
                              <p:par>
                                <p:cTn id="43" presetID="10" presetClass="entr" presetSubtype="0" fill="hold" grpId="0" nodeType="withEffect">
                                  <p:stCondLst>
                                    <p:cond delay="25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par>
                          <p:cTn id="46" fill="hold">
                            <p:stCondLst>
                              <p:cond delay="4500"/>
                            </p:stCondLst>
                            <p:childTnLst>
                              <p:par>
                                <p:cTn id="47" presetID="22" presetClass="entr" presetSubtype="1" fill="hold"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ipe(up)">
                                      <p:cBhvr>
                                        <p:cTn id="49" dur="500"/>
                                        <p:tgtEl>
                                          <p:spTgt spid="55"/>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p:cTn id="53" dur="500" fill="hold"/>
                                        <p:tgtEl>
                                          <p:spTgt spid="40"/>
                                        </p:tgtEl>
                                        <p:attrNameLst>
                                          <p:attrName>ppt_w</p:attrName>
                                        </p:attrNameLst>
                                      </p:cBhvr>
                                      <p:tavLst>
                                        <p:tav tm="0">
                                          <p:val>
                                            <p:fltVal val="0"/>
                                          </p:val>
                                        </p:tav>
                                        <p:tav tm="100000">
                                          <p:val>
                                            <p:strVal val="#ppt_w"/>
                                          </p:val>
                                        </p:tav>
                                      </p:tavLst>
                                    </p:anim>
                                    <p:anim calcmode="lin" valueType="num">
                                      <p:cBhvr>
                                        <p:cTn id="54" dur="500" fill="hold"/>
                                        <p:tgtEl>
                                          <p:spTgt spid="40"/>
                                        </p:tgtEl>
                                        <p:attrNameLst>
                                          <p:attrName>ppt_h</p:attrName>
                                        </p:attrNameLst>
                                      </p:cBhvr>
                                      <p:tavLst>
                                        <p:tav tm="0">
                                          <p:val>
                                            <p:fltVal val="0"/>
                                          </p:val>
                                        </p:tav>
                                        <p:tav tm="100000">
                                          <p:val>
                                            <p:strVal val="#ppt_h"/>
                                          </p:val>
                                        </p:tav>
                                      </p:tavLst>
                                    </p:anim>
                                    <p:animEffect transition="in" filter="fade">
                                      <p:cBhvr>
                                        <p:cTn id="55" dur="500"/>
                                        <p:tgtEl>
                                          <p:spTgt spid="40"/>
                                        </p:tgtEl>
                                      </p:cBhvr>
                                    </p:animEffect>
                                  </p:childTnLst>
                                </p:cTn>
                              </p:par>
                              <p:par>
                                <p:cTn id="56" presetID="10" presetClass="entr" presetSubtype="0" fill="hold" grpId="0" nodeType="withEffect">
                                  <p:stCondLst>
                                    <p:cond delay="25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par>
                          <p:cTn id="59" fill="hold">
                            <p:stCondLst>
                              <p:cond delay="5750"/>
                            </p:stCondLst>
                            <p:childTnLst>
                              <p:par>
                                <p:cTn id="60" presetID="22" presetClass="entr" presetSubtype="1" fill="hold" nodeType="after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wipe(up)">
                                      <p:cBhvr>
                                        <p:cTn id="62" dur="500"/>
                                        <p:tgtEl>
                                          <p:spTgt spid="56"/>
                                        </p:tgtEl>
                                      </p:cBhvr>
                                    </p:animEffect>
                                  </p:childTnLst>
                                </p:cTn>
                              </p:par>
                            </p:childTnLst>
                          </p:cTn>
                        </p:par>
                        <p:par>
                          <p:cTn id="63" fill="hold">
                            <p:stCondLst>
                              <p:cond delay="6250"/>
                            </p:stCondLst>
                            <p:childTnLst>
                              <p:par>
                                <p:cTn id="64" presetID="53" presetClass="entr" presetSubtype="16" fill="hold" grpId="0" nodeType="afterEffect">
                                  <p:stCondLst>
                                    <p:cond delay="0"/>
                                  </p:stCondLst>
                                  <p:childTnLst>
                                    <p:set>
                                      <p:cBhvr>
                                        <p:cTn id="65" dur="1" fill="hold">
                                          <p:stCondLst>
                                            <p:cond delay="0"/>
                                          </p:stCondLst>
                                        </p:cTn>
                                        <p:tgtEl>
                                          <p:spTgt spid="41"/>
                                        </p:tgtEl>
                                        <p:attrNameLst>
                                          <p:attrName>style.visibility</p:attrName>
                                        </p:attrNameLst>
                                      </p:cBhvr>
                                      <p:to>
                                        <p:strVal val="visible"/>
                                      </p:to>
                                    </p:set>
                                    <p:anim calcmode="lin" valueType="num">
                                      <p:cBhvr>
                                        <p:cTn id="66" dur="500" fill="hold"/>
                                        <p:tgtEl>
                                          <p:spTgt spid="41"/>
                                        </p:tgtEl>
                                        <p:attrNameLst>
                                          <p:attrName>ppt_w</p:attrName>
                                        </p:attrNameLst>
                                      </p:cBhvr>
                                      <p:tavLst>
                                        <p:tav tm="0">
                                          <p:val>
                                            <p:fltVal val="0"/>
                                          </p:val>
                                        </p:tav>
                                        <p:tav tm="100000">
                                          <p:val>
                                            <p:strVal val="#ppt_w"/>
                                          </p:val>
                                        </p:tav>
                                      </p:tavLst>
                                    </p:anim>
                                    <p:anim calcmode="lin" valueType="num">
                                      <p:cBhvr>
                                        <p:cTn id="67" dur="500" fill="hold"/>
                                        <p:tgtEl>
                                          <p:spTgt spid="41"/>
                                        </p:tgtEl>
                                        <p:attrNameLst>
                                          <p:attrName>ppt_h</p:attrName>
                                        </p:attrNameLst>
                                      </p:cBhvr>
                                      <p:tavLst>
                                        <p:tav tm="0">
                                          <p:val>
                                            <p:fltVal val="0"/>
                                          </p:val>
                                        </p:tav>
                                        <p:tav tm="100000">
                                          <p:val>
                                            <p:strVal val="#ppt_h"/>
                                          </p:val>
                                        </p:tav>
                                      </p:tavLst>
                                    </p:anim>
                                    <p:animEffect transition="in" filter="fade">
                                      <p:cBhvr>
                                        <p:cTn id="68" dur="500"/>
                                        <p:tgtEl>
                                          <p:spTgt spid="41"/>
                                        </p:tgtEl>
                                      </p:cBhvr>
                                    </p:animEffect>
                                  </p:childTnLst>
                                </p:cTn>
                              </p:par>
                              <p:par>
                                <p:cTn id="69" presetID="10" presetClass="entr" presetSubtype="0" fill="hold" grpId="0" nodeType="withEffect">
                                  <p:stCondLst>
                                    <p:cond delay="25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childTnLst>
                          </p:cTn>
                        </p:par>
                        <p:par>
                          <p:cTn id="72" fill="hold">
                            <p:stCondLst>
                              <p:cond delay="7000"/>
                            </p:stCondLst>
                            <p:childTnLst>
                              <p:par>
                                <p:cTn id="73" presetID="22" presetClass="entr" presetSubtype="1" fill="hold" nodeType="after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wipe(up)">
                                      <p:cBhvr>
                                        <p:cTn id="75" dur="500"/>
                                        <p:tgtEl>
                                          <p:spTgt spid="57"/>
                                        </p:tgtEl>
                                      </p:cBhvr>
                                    </p:animEffect>
                                  </p:childTnLst>
                                </p:cTn>
                              </p:par>
                            </p:childTnLst>
                          </p:cTn>
                        </p:par>
                        <p:par>
                          <p:cTn id="76" fill="hold">
                            <p:stCondLst>
                              <p:cond delay="7500"/>
                            </p:stCondLst>
                            <p:childTnLst>
                              <p:par>
                                <p:cTn id="77" presetID="53" presetClass="entr" presetSubtype="16" fill="hold" grpId="0" nodeType="afterEffect">
                                  <p:stCondLst>
                                    <p:cond delay="0"/>
                                  </p:stCondLst>
                                  <p:childTnLst>
                                    <p:set>
                                      <p:cBhvr>
                                        <p:cTn id="78" dur="1" fill="hold">
                                          <p:stCondLst>
                                            <p:cond delay="0"/>
                                          </p:stCondLst>
                                        </p:cTn>
                                        <p:tgtEl>
                                          <p:spTgt spid="42"/>
                                        </p:tgtEl>
                                        <p:attrNameLst>
                                          <p:attrName>style.visibility</p:attrName>
                                        </p:attrNameLst>
                                      </p:cBhvr>
                                      <p:to>
                                        <p:strVal val="visible"/>
                                      </p:to>
                                    </p:set>
                                    <p:anim calcmode="lin" valueType="num">
                                      <p:cBhvr>
                                        <p:cTn id="79" dur="500" fill="hold"/>
                                        <p:tgtEl>
                                          <p:spTgt spid="42"/>
                                        </p:tgtEl>
                                        <p:attrNameLst>
                                          <p:attrName>ppt_w</p:attrName>
                                        </p:attrNameLst>
                                      </p:cBhvr>
                                      <p:tavLst>
                                        <p:tav tm="0">
                                          <p:val>
                                            <p:fltVal val="0"/>
                                          </p:val>
                                        </p:tav>
                                        <p:tav tm="100000">
                                          <p:val>
                                            <p:strVal val="#ppt_w"/>
                                          </p:val>
                                        </p:tav>
                                      </p:tavLst>
                                    </p:anim>
                                    <p:anim calcmode="lin" valueType="num">
                                      <p:cBhvr>
                                        <p:cTn id="80" dur="500" fill="hold"/>
                                        <p:tgtEl>
                                          <p:spTgt spid="42"/>
                                        </p:tgtEl>
                                        <p:attrNameLst>
                                          <p:attrName>ppt_h</p:attrName>
                                        </p:attrNameLst>
                                      </p:cBhvr>
                                      <p:tavLst>
                                        <p:tav tm="0">
                                          <p:val>
                                            <p:fltVal val="0"/>
                                          </p:val>
                                        </p:tav>
                                        <p:tav tm="100000">
                                          <p:val>
                                            <p:strVal val="#ppt_h"/>
                                          </p:val>
                                        </p:tav>
                                      </p:tavLst>
                                    </p:anim>
                                    <p:animEffect transition="in" filter="fade">
                                      <p:cBhvr>
                                        <p:cTn id="81" dur="500"/>
                                        <p:tgtEl>
                                          <p:spTgt spid="42"/>
                                        </p:tgtEl>
                                      </p:cBhvr>
                                    </p:animEffect>
                                  </p:childTnLst>
                                </p:cTn>
                              </p:par>
                              <p:par>
                                <p:cTn id="82" presetID="10" presetClass="entr" presetSubtype="0" fill="hold" grpId="0" nodeType="withEffect">
                                  <p:stCondLst>
                                    <p:cond delay="25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500"/>
                                        <p:tgtEl>
                                          <p:spTgt spid="31"/>
                                        </p:tgtEl>
                                      </p:cBhvr>
                                    </p:animEffect>
                                  </p:childTnLst>
                                </p:cTn>
                              </p:par>
                            </p:childTnLst>
                          </p:cTn>
                        </p:par>
                        <p:par>
                          <p:cTn id="85" fill="hold">
                            <p:stCondLst>
                              <p:cond delay="8250"/>
                            </p:stCondLst>
                            <p:childTnLst>
                              <p:par>
                                <p:cTn id="86" presetID="22" presetClass="entr" presetSubtype="1" fill="hold" nodeType="afterEffect">
                                  <p:stCondLst>
                                    <p:cond delay="0"/>
                                  </p:stCondLst>
                                  <p:childTnLst>
                                    <p:set>
                                      <p:cBhvr>
                                        <p:cTn id="87" dur="1" fill="hold">
                                          <p:stCondLst>
                                            <p:cond delay="0"/>
                                          </p:stCondLst>
                                        </p:cTn>
                                        <p:tgtEl>
                                          <p:spTgt spid="59"/>
                                        </p:tgtEl>
                                        <p:attrNameLst>
                                          <p:attrName>style.visibility</p:attrName>
                                        </p:attrNameLst>
                                      </p:cBhvr>
                                      <p:to>
                                        <p:strVal val="visible"/>
                                      </p:to>
                                    </p:set>
                                    <p:animEffect transition="in" filter="wipe(up)">
                                      <p:cBhvr>
                                        <p:cTn id="88" dur="500"/>
                                        <p:tgtEl>
                                          <p:spTgt spid="59"/>
                                        </p:tgtEl>
                                      </p:cBhvr>
                                    </p:animEffect>
                                  </p:childTnLst>
                                </p:cTn>
                              </p:par>
                            </p:childTnLst>
                          </p:cTn>
                        </p:par>
                        <p:par>
                          <p:cTn id="89" fill="hold">
                            <p:stCondLst>
                              <p:cond delay="8750"/>
                            </p:stCondLst>
                            <p:childTnLst>
                              <p:par>
                                <p:cTn id="90" presetID="53" presetClass="entr" presetSubtype="16" fill="hold" grpId="0" nodeType="afterEffect">
                                  <p:stCondLst>
                                    <p:cond delay="0"/>
                                  </p:stCondLst>
                                  <p:childTnLst>
                                    <p:set>
                                      <p:cBhvr>
                                        <p:cTn id="91" dur="1" fill="hold">
                                          <p:stCondLst>
                                            <p:cond delay="0"/>
                                          </p:stCondLst>
                                        </p:cTn>
                                        <p:tgtEl>
                                          <p:spTgt spid="43"/>
                                        </p:tgtEl>
                                        <p:attrNameLst>
                                          <p:attrName>style.visibility</p:attrName>
                                        </p:attrNameLst>
                                      </p:cBhvr>
                                      <p:to>
                                        <p:strVal val="visible"/>
                                      </p:to>
                                    </p:set>
                                    <p:anim calcmode="lin" valueType="num">
                                      <p:cBhvr>
                                        <p:cTn id="92" dur="500" fill="hold"/>
                                        <p:tgtEl>
                                          <p:spTgt spid="43"/>
                                        </p:tgtEl>
                                        <p:attrNameLst>
                                          <p:attrName>ppt_w</p:attrName>
                                        </p:attrNameLst>
                                      </p:cBhvr>
                                      <p:tavLst>
                                        <p:tav tm="0">
                                          <p:val>
                                            <p:fltVal val="0"/>
                                          </p:val>
                                        </p:tav>
                                        <p:tav tm="100000">
                                          <p:val>
                                            <p:strVal val="#ppt_w"/>
                                          </p:val>
                                        </p:tav>
                                      </p:tavLst>
                                    </p:anim>
                                    <p:anim calcmode="lin" valueType="num">
                                      <p:cBhvr>
                                        <p:cTn id="93" dur="500" fill="hold"/>
                                        <p:tgtEl>
                                          <p:spTgt spid="43"/>
                                        </p:tgtEl>
                                        <p:attrNameLst>
                                          <p:attrName>ppt_h</p:attrName>
                                        </p:attrNameLst>
                                      </p:cBhvr>
                                      <p:tavLst>
                                        <p:tav tm="0">
                                          <p:val>
                                            <p:fltVal val="0"/>
                                          </p:val>
                                        </p:tav>
                                        <p:tav tm="100000">
                                          <p:val>
                                            <p:strVal val="#ppt_h"/>
                                          </p:val>
                                        </p:tav>
                                      </p:tavLst>
                                    </p:anim>
                                    <p:animEffect transition="in" filter="fade">
                                      <p:cBhvr>
                                        <p:cTn id="94" dur="500"/>
                                        <p:tgtEl>
                                          <p:spTgt spid="43"/>
                                        </p:tgtEl>
                                      </p:cBhvr>
                                    </p:animEffect>
                                  </p:childTnLst>
                                </p:cTn>
                              </p:par>
                              <p:par>
                                <p:cTn id="95" presetID="10" presetClass="entr" presetSubtype="0" fill="hold" grpId="0" nodeType="withEffect">
                                  <p:stCondLst>
                                    <p:cond delay="25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500"/>
                                        <p:tgtEl>
                                          <p:spTgt spid="32"/>
                                        </p:tgtEl>
                                      </p:cBhvr>
                                    </p:animEffect>
                                  </p:childTnLst>
                                </p:cTn>
                              </p:par>
                            </p:childTnLst>
                          </p:cTn>
                        </p:par>
                        <p:par>
                          <p:cTn id="98" fill="hold">
                            <p:stCondLst>
                              <p:cond delay="9500"/>
                            </p:stCondLst>
                            <p:childTnLst>
                              <p:par>
                                <p:cTn id="99" presetID="22" presetClass="entr" presetSubtype="1" fill="hold" nodeType="afterEffect">
                                  <p:stCondLst>
                                    <p:cond delay="0"/>
                                  </p:stCondLst>
                                  <p:childTnLst>
                                    <p:set>
                                      <p:cBhvr>
                                        <p:cTn id="100" dur="1" fill="hold">
                                          <p:stCondLst>
                                            <p:cond delay="0"/>
                                          </p:stCondLst>
                                        </p:cTn>
                                        <p:tgtEl>
                                          <p:spTgt spid="61"/>
                                        </p:tgtEl>
                                        <p:attrNameLst>
                                          <p:attrName>style.visibility</p:attrName>
                                        </p:attrNameLst>
                                      </p:cBhvr>
                                      <p:to>
                                        <p:strVal val="visible"/>
                                      </p:to>
                                    </p:set>
                                    <p:animEffect transition="in" filter="wipe(up)">
                                      <p:cBhvr>
                                        <p:cTn id="101" dur="500"/>
                                        <p:tgtEl>
                                          <p:spTgt spid="61"/>
                                        </p:tgtEl>
                                      </p:cBhvr>
                                    </p:animEffect>
                                  </p:childTnLst>
                                </p:cTn>
                              </p:par>
                            </p:childTnLst>
                          </p:cTn>
                        </p:par>
                        <p:par>
                          <p:cTn id="102" fill="hold">
                            <p:stCondLst>
                              <p:cond delay="10000"/>
                            </p:stCondLst>
                            <p:childTnLst>
                              <p:par>
                                <p:cTn id="103" presetID="53" presetClass="entr" presetSubtype="16" fill="hold" grpId="0" nodeType="afterEffect">
                                  <p:stCondLst>
                                    <p:cond delay="0"/>
                                  </p:stCondLst>
                                  <p:childTnLst>
                                    <p:set>
                                      <p:cBhvr>
                                        <p:cTn id="104" dur="1" fill="hold">
                                          <p:stCondLst>
                                            <p:cond delay="0"/>
                                          </p:stCondLst>
                                        </p:cTn>
                                        <p:tgtEl>
                                          <p:spTgt spid="44"/>
                                        </p:tgtEl>
                                        <p:attrNameLst>
                                          <p:attrName>style.visibility</p:attrName>
                                        </p:attrNameLst>
                                      </p:cBhvr>
                                      <p:to>
                                        <p:strVal val="visible"/>
                                      </p:to>
                                    </p:set>
                                    <p:anim calcmode="lin" valueType="num">
                                      <p:cBhvr>
                                        <p:cTn id="105" dur="500" fill="hold"/>
                                        <p:tgtEl>
                                          <p:spTgt spid="44"/>
                                        </p:tgtEl>
                                        <p:attrNameLst>
                                          <p:attrName>ppt_w</p:attrName>
                                        </p:attrNameLst>
                                      </p:cBhvr>
                                      <p:tavLst>
                                        <p:tav tm="0">
                                          <p:val>
                                            <p:fltVal val="0"/>
                                          </p:val>
                                        </p:tav>
                                        <p:tav tm="100000">
                                          <p:val>
                                            <p:strVal val="#ppt_w"/>
                                          </p:val>
                                        </p:tav>
                                      </p:tavLst>
                                    </p:anim>
                                    <p:anim calcmode="lin" valueType="num">
                                      <p:cBhvr>
                                        <p:cTn id="106" dur="500" fill="hold"/>
                                        <p:tgtEl>
                                          <p:spTgt spid="44"/>
                                        </p:tgtEl>
                                        <p:attrNameLst>
                                          <p:attrName>ppt_h</p:attrName>
                                        </p:attrNameLst>
                                      </p:cBhvr>
                                      <p:tavLst>
                                        <p:tav tm="0">
                                          <p:val>
                                            <p:fltVal val="0"/>
                                          </p:val>
                                        </p:tav>
                                        <p:tav tm="100000">
                                          <p:val>
                                            <p:strVal val="#ppt_h"/>
                                          </p:val>
                                        </p:tav>
                                      </p:tavLst>
                                    </p:anim>
                                    <p:animEffect transition="in" filter="fade">
                                      <p:cBhvr>
                                        <p:cTn id="107" dur="500"/>
                                        <p:tgtEl>
                                          <p:spTgt spid="44"/>
                                        </p:tgtEl>
                                      </p:cBhvr>
                                    </p:animEffect>
                                  </p:childTnLst>
                                </p:cTn>
                              </p:par>
                              <p:par>
                                <p:cTn id="108" presetID="10" presetClass="entr" presetSubtype="0" fill="hold" grpId="0" nodeType="withEffect">
                                  <p:stCondLst>
                                    <p:cond delay="250"/>
                                  </p:stCondLst>
                                  <p:childTnLst>
                                    <p:set>
                                      <p:cBhvr>
                                        <p:cTn id="109" dur="1" fill="hold">
                                          <p:stCondLst>
                                            <p:cond delay="0"/>
                                          </p:stCondLst>
                                        </p:cTn>
                                        <p:tgtEl>
                                          <p:spTgt spid="33"/>
                                        </p:tgtEl>
                                        <p:attrNameLst>
                                          <p:attrName>style.visibility</p:attrName>
                                        </p:attrNameLst>
                                      </p:cBhvr>
                                      <p:to>
                                        <p:strVal val="visible"/>
                                      </p:to>
                                    </p:set>
                                    <p:animEffect transition="in" filter="fade">
                                      <p:cBhvr>
                                        <p:cTn id="110" dur="500"/>
                                        <p:tgtEl>
                                          <p:spTgt spid="33"/>
                                        </p:tgtEl>
                                      </p:cBhvr>
                                    </p:animEffect>
                                  </p:childTnLst>
                                </p:cTn>
                              </p:par>
                            </p:childTnLst>
                          </p:cTn>
                        </p:par>
                        <p:par>
                          <p:cTn id="111" fill="hold">
                            <p:stCondLst>
                              <p:cond delay="10750"/>
                            </p:stCondLst>
                            <p:childTnLst>
                              <p:par>
                                <p:cTn id="112" presetID="22" presetClass="entr" presetSubtype="1" fill="hold" nodeType="afterEffect">
                                  <p:stCondLst>
                                    <p:cond delay="0"/>
                                  </p:stCondLst>
                                  <p:childTnLst>
                                    <p:set>
                                      <p:cBhvr>
                                        <p:cTn id="113" dur="1" fill="hold">
                                          <p:stCondLst>
                                            <p:cond delay="0"/>
                                          </p:stCondLst>
                                        </p:cTn>
                                        <p:tgtEl>
                                          <p:spTgt spid="63"/>
                                        </p:tgtEl>
                                        <p:attrNameLst>
                                          <p:attrName>style.visibility</p:attrName>
                                        </p:attrNameLst>
                                      </p:cBhvr>
                                      <p:to>
                                        <p:strVal val="visible"/>
                                      </p:to>
                                    </p:set>
                                    <p:animEffect transition="in" filter="wipe(up)">
                                      <p:cBhvr>
                                        <p:cTn id="114" dur="500"/>
                                        <p:tgtEl>
                                          <p:spTgt spid="63"/>
                                        </p:tgtEl>
                                      </p:cBhvr>
                                    </p:animEffect>
                                  </p:childTnLst>
                                </p:cTn>
                              </p:par>
                            </p:childTnLst>
                          </p:cTn>
                        </p:par>
                        <p:par>
                          <p:cTn id="115" fill="hold">
                            <p:stCondLst>
                              <p:cond delay="11250"/>
                            </p:stCondLst>
                            <p:childTnLst>
                              <p:par>
                                <p:cTn id="116" presetID="53" presetClass="entr" presetSubtype="16" fill="hold" grpId="0" nodeType="afterEffect">
                                  <p:stCondLst>
                                    <p:cond delay="0"/>
                                  </p:stCondLst>
                                  <p:childTnLst>
                                    <p:set>
                                      <p:cBhvr>
                                        <p:cTn id="117" dur="1" fill="hold">
                                          <p:stCondLst>
                                            <p:cond delay="0"/>
                                          </p:stCondLst>
                                        </p:cTn>
                                        <p:tgtEl>
                                          <p:spTgt spid="35"/>
                                        </p:tgtEl>
                                        <p:attrNameLst>
                                          <p:attrName>style.visibility</p:attrName>
                                        </p:attrNameLst>
                                      </p:cBhvr>
                                      <p:to>
                                        <p:strVal val="visible"/>
                                      </p:to>
                                    </p:set>
                                    <p:anim calcmode="lin" valueType="num">
                                      <p:cBhvr>
                                        <p:cTn id="118" dur="500" fill="hold"/>
                                        <p:tgtEl>
                                          <p:spTgt spid="35"/>
                                        </p:tgtEl>
                                        <p:attrNameLst>
                                          <p:attrName>ppt_w</p:attrName>
                                        </p:attrNameLst>
                                      </p:cBhvr>
                                      <p:tavLst>
                                        <p:tav tm="0">
                                          <p:val>
                                            <p:fltVal val="0"/>
                                          </p:val>
                                        </p:tav>
                                        <p:tav tm="100000">
                                          <p:val>
                                            <p:strVal val="#ppt_w"/>
                                          </p:val>
                                        </p:tav>
                                      </p:tavLst>
                                    </p:anim>
                                    <p:anim calcmode="lin" valueType="num">
                                      <p:cBhvr>
                                        <p:cTn id="119" dur="500" fill="hold"/>
                                        <p:tgtEl>
                                          <p:spTgt spid="35"/>
                                        </p:tgtEl>
                                        <p:attrNameLst>
                                          <p:attrName>ppt_h</p:attrName>
                                        </p:attrNameLst>
                                      </p:cBhvr>
                                      <p:tavLst>
                                        <p:tav tm="0">
                                          <p:val>
                                            <p:fltVal val="0"/>
                                          </p:val>
                                        </p:tav>
                                        <p:tav tm="100000">
                                          <p:val>
                                            <p:strVal val="#ppt_h"/>
                                          </p:val>
                                        </p:tav>
                                      </p:tavLst>
                                    </p:anim>
                                    <p:animEffect transition="in" filter="fade">
                                      <p:cBhvr>
                                        <p:cTn id="120" dur="500"/>
                                        <p:tgtEl>
                                          <p:spTgt spid="35"/>
                                        </p:tgtEl>
                                      </p:cBhvr>
                                    </p:animEffect>
                                  </p:childTnLst>
                                </p:cTn>
                              </p:par>
                              <p:par>
                                <p:cTn id="121" presetID="10" presetClass="entr" presetSubtype="0" fill="hold" grpId="0" nodeType="withEffect">
                                  <p:stCondLst>
                                    <p:cond delay="250"/>
                                  </p:stCondLst>
                                  <p:childTnLst>
                                    <p:set>
                                      <p:cBhvr>
                                        <p:cTn id="122" dur="1" fill="hold">
                                          <p:stCondLst>
                                            <p:cond delay="0"/>
                                          </p:stCondLst>
                                        </p:cTn>
                                        <p:tgtEl>
                                          <p:spTgt spid="34"/>
                                        </p:tgtEl>
                                        <p:attrNameLst>
                                          <p:attrName>style.visibility</p:attrName>
                                        </p:attrNameLst>
                                      </p:cBhvr>
                                      <p:to>
                                        <p:strVal val="visible"/>
                                      </p:to>
                                    </p:set>
                                    <p:animEffect transition="in" filter="fade">
                                      <p:cBhvr>
                                        <p:cTn id="1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build="p"/>
      <p:bldP spid="12" grpId="0" animBg="1"/>
      <p:bldP spid="26" grpId="0"/>
      <p:bldP spid="24" grpId="0" animBg="1"/>
      <p:bldP spid="35" grpId="0" animBg="1"/>
      <p:bldP spid="39" grpId="0" animBg="1"/>
      <p:bldP spid="40" grpId="0" animBg="1"/>
      <p:bldP spid="41" grpId="0" animBg="1"/>
      <p:bldP spid="42" grpId="0" animBg="1"/>
      <p:bldP spid="43" grpId="0" animBg="1"/>
      <p:bldP spid="27" grpId="0"/>
      <p:bldP spid="34" grpId="0"/>
      <p:bldP spid="28" grpId="0"/>
      <p:bldP spid="29" grpId="0"/>
      <p:bldP spid="30" grpId="0"/>
      <p:bldP spid="31" grpId="0"/>
      <p:bldP spid="32" grpId="0"/>
      <p:bldP spid="33" grpId="0"/>
      <p:bldP spid="4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CAEABA-8087-4F65-B3CD-A9223566CF9C}"/>
              </a:ext>
            </a:extLst>
          </p:cNvPr>
          <p:cNvSpPr>
            <a:spLocks noGrp="1"/>
          </p:cNvSpPr>
          <p:nvPr>
            <p:ph type="title"/>
          </p:nvPr>
        </p:nvSpPr>
        <p:spPr/>
        <p:txBody>
          <a:bodyPr/>
          <a:lstStyle/>
          <a:p>
            <a:r>
              <a:rPr lang="en-US" dirty="0"/>
              <a:t>People Accused of Crimes Need a hero</a:t>
            </a:r>
          </a:p>
        </p:txBody>
      </p:sp>
      <p:sp>
        <p:nvSpPr>
          <p:cNvPr id="16" name="TextBox 15">
            <a:extLst>
              <a:ext uri="{FF2B5EF4-FFF2-40B4-BE49-F238E27FC236}">
                <a16:creationId xmlns:a16="http://schemas.microsoft.com/office/drawing/2014/main" id="{56A5750B-0B7D-4C88-A538-4F1F07164E4E}"/>
              </a:ext>
            </a:extLst>
          </p:cNvPr>
          <p:cNvSpPr txBox="1"/>
          <p:nvPr/>
        </p:nvSpPr>
        <p:spPr>
          <a:xfrm>
            <a:off x="0" y="1696413"/>
            <a:ext cx="12192000" cy="3933371"/>
          </a:xfrm>
          <a:prstGeom prst="rect">
            <a:avLst/>
          </a:prstGeom>
          <a:blipFill>
            <a:blip r:embed="rId2"/>
            <a:srcRect/>
            <a:stretch>
              <a:fillRect t="-20439" b="-86121"/>
            </a:stretch>
          </a:blip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7" name="TextBox 16">
            <a:extLst>
              <a:ext uri="{FF2B5EF4-FFF2-40B4-BE49-F238E27FC236}">
                <a16:creationId xmlns:a16="http://schemas.microsoft.com/office/drawing/2014/main" id="{D033FA45-DC3A-490A-931E-348046A0AD93}"/>
              </a:ext>
            </a:extLst>
          </p:cNvPr>
          <p:cNvSpPr txBox="1"/>
          <p:nvPr/>
        </p:nvSpPr>
        <p:spPr>
          <a:xfrm>
            <a:off x="0" y="1696414"/>
            <a:ext cx="12192000" cy="3933370"/>
          </a:xfrm>
          <a:prstGeom prst="rect">
            <a:avLst/>
          </a:prstGeom>
          <a:solidFill>
            <a:schemeClr val="accent2">
              <a:alpha val="80000"/>
            </a:schemeClr>
          </a:solid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Open Sans"/>
              <a:ea typeface="+mn-ea"/>
              <a:cs typeface="+mn-cs"/>
            </a:endParaRPr>
          </a:p>
        </p:txBody>
      </p:sp>
      <p:cxnSp>
        <p:nvCxnSpPr>
          <p:cNvPr id="18" name="Straight Connector 17">
            <a:extLst>
              <a:ext uri="{FF2B5EF4-FFF2-40B4-BE49-F238E27FC236}">
                <a16:creationId xmlns:a16="http://schemas.microsoft.com/office/drawing/2014/main" id="{A85118A6-F78C-48D5-A661-C609E333A353}"/>
              </a:ext>
            </a:extLst>
          </p:cNvPr>
          <p:cNvCxnSpPr>
            <a:cxnSpLocks/>
          </p:cNvCxnSpPr>
          <p:nvPr/>
        </p:nvCxnSpPr>
        <p:spPr>
          <a:xfrm>
            <a:off x="2675837" y="2168128"/>
            <a:ext cx="0" cy="2989943"/>
          </a:xfrm>
          <a:prstGeom prst="line">
            <a:avLst/>
          </a:prstGeom>
          <a:ln w="1270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0979D7A-6A69-405E-884F-DA6BCB9E384C}"/>
              </a:ext>
            </a:extLst>
          </p:cNvPr>
          <p:cNvSpPr txBox="1"/>
          <p:nvPr/>
        </p:nvSpPr>
        <p:spPr>
          <a:xfrm>
            <a:off x="3207657" y="2506435"/>
            <a:ext cx="8603810" cy="2313328"/>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Open Sans"/>
                <a:ea typeface="+mn-ea"/>
                <a:cs typeface="+mn-cs"/>
              </a:rPr>
              <a:t>Our Mission at Imhoff &amp; Associates is to enthusiastically represent everyday people who have been accused of a crime in order to give them the best possible outcome in an ethical, caring, and proficient manner</a:t>
            </a:r>
          </a:p>
        </p:txBody>
      </p:sp>
      <p:grpSp>
        <p:nvGrpSpPr>
          <p:cNvPr id="22" name="Group 4">
            <a:extLst>
              <a:ext uri="{FF2B5EF4-FFF2-40B4-BE49-F238E27FC236}">
                <a16:creationId xmlns:a16="http://schemas.microsoft.com/office/drawing/2014/main" id="{C77B015F-D9C4-4A45-B881-96735D042E09}"/>
              </a:ext>
            </a:extLst>
          </p:cNvPr>
          <p:cNvGrpSpPr>
            <a:grpSpLocks noChangeAspect="1"/>
          </p:cNvGrpSpPr>
          <p:nvPr/>
        </p:nvGrpSpPr>
        <p:grpSpPr bwMode="auto">
          <a:xfrm>
            <a:off x="696656" y="3018971"/>
            <a:ext cx="1282526" cy="1288256"/>
            <a:chOff x="1828" y="139"/>
            <a:chExt cx="4028" cy="4046"/>
          </a:xfrm>
          <a:solidFill>
            <a:schemeClr val="bg1"/>
          </a:solidFill>
        </p:grpSpPr>
        <p:sp>
          <p:nvSpPr>
            <p:cNvPr id="24" name="Freeform 5">
              <a:extLst>
                <a:ext uri="{FF2B5EF4-FFF2-40B4-BE49-F238E27FC236}">
                  <a16:creationId xmlns:a16="http://schemas.microsoft.com/office/drawing/2014/main" id="{A2429DAD-A33C-4AB7-AD39-095A902429B1}"/>
                </a:ext>
              </a:extLst>
            </p:cNvPr>
            <p:cNvSpPr>
              <a:spLocks/>
            </p:cNvSpPr>
            <p:nvPr/>
          </p:nvSpPr>
          <p:spPr bwMode="auto">
            <a:xfrm>
              <a:off x="2934" y="1794"/>
              <a:ext cx="1288" cy="1288"/>
            </a:xfrm>
            <a:custGeom>
              <a:avLst/>
              <a:gdLst>
                <a:gd name="T0" fmla="*/ 428 w 685"/>
                <a:gd name="T1" fmla="*/ 409 h 686"/>
                <a:gd name="T2" fmla="*/ 428 w 685"/>
                <a:gd name="T3" fmla="*/ 409 h 686"/>
                <a:gd name="T4" fmla="*/ 349 w 685"/>
                <a:gd name="T5" fmla="*/ 441 h 686"/>
                <a:gd name="T6" fmla="*/ 239 w 685"/>
                <a:gd name="T7" fmla="*/ 331 h 686"/>
                <a:gd name="T8" fmla="*/ 271 w 685"/>
                <a:gd name="T9" fmla="*/ 253 h 686"/>
                <a:gd name="T10" fmla="*/ 271 w 685"/>
                <a:gd name="T11" fmla="*/ 253 h 686"/>
                <a:gd name="T12" fmla="*/ 272 w 685"/>
                <a:gd name="T13" fmla="*/ 253 h 686"/>
                <a:gd name="T14" fmla="*/ 272 w 685"/>
                <a:gd name="T15" fmla="*/ 253 h 686"/>
                <a:gd name="T16" fmla="*/ 489 w 685"/>
                <a:gd name="T17" fmla="*/ 34 h 686"/>
                <a:gd name="T18" fmla="*/ 342 w 685"/>
                <a:gd name="T19" fmla="*/ 0 h 686"/>
                <a:gd name="T20" fmla="*/ 0 w 685"/>
                <a:gd name="T21" fmla="*/ 343 h 686"/>
                <a:gd name="T22" fmla="*/ 342 w 685"/>
                <a:gd name="T23" fmla="*/ 686 h 686"/>
                <a:gd name="T24" fmla="*/ 685 w 685"/>
                <a:gd name="T25" fmla="*/ 343 h 686"/>
                <a:gd name="T26" fmla="*/ 647 w 685"/>
                <a:gd name="T27" fmla="*/ 188 h 686"/>
                <a:gd name="T28" fmla="*/ 428 w 685"/>
                <a:gd name="T29" fmla="*/ 409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5" h="686">
                  <a:moveTo>
                    <a:pt x="428" y="409"/>
                  </a:moveTo>
                  <a:cubicBezTo>
                    <a:pt x="428" y="409"/>
                    <a:pt x="428" y="409"/>
                    <a:pt x="428" y="409"/>
                  </a:cubicBezTo>
                  <a:cubicBezTo>
                    <a:pt x="408" y="429"/>
                    <a:pt x="380" y="441"/>
                    <a:pt x="349" y="441"/>
                  </a:cubicBezTo>
                  <a:cubicBezTo>
                    <a:pt x="289" y="441"/>
                    <a:pt x="239" y="392"/>
                    <a:pt x="239" y="331"/>
                  </a:cubicBezTo>
                  <a:cubicBezTo>
                    <a:pt x="239" y="301"/>
                    <a:pt x="252" y="273"/>
                    <a:pt x="271" y="253"/>
                  </a:cubicBezTo>
                  <a:cubicBezTo>
                    <a:pt x="271" y="253"/>
                    <a:pt x="271" y="253"/>
                    <a:pt x="271" y="253"/>
                  </a:cubicBezTo>
                  <a:cubicBezTo>
                    <a:pt x="272" y="253"/>
                    <a:pt x="272" y="253"/>
                    <a:pt x="272" y="253"/>
                  </a:cubicBezTo>
                  <a:cubicBezTo>
                    <a:pt x="272" y="253"/>
                    <a:pt x="272" y="253"/>
                    <a:pt x="272" y="253"/>
                  </a:cubicBezTo>
                  <a:cubicBezTo>
                    <a:pt x="489" y="34"/>
                    <a:pt x="489" y="34"/>
                    <a:pt x="489" y="34"/>
                  </a:cubicBezTo>
                  <a:cubicBezTo>
                    <a:pt x="445" y="13"/>
                    <a:pt x="395" y="0"/>
                    <a:pt x="342" y="0"/>
                  </a:cubicBezTo>
                  <a:cubicBezTo>
                    <a:pt x="153" y="0"/>
                    <a:pt x="0" y="154"/>
                    <a:pt x="0" y="343"/>
                  </a:cubicBezTo>
                  <a:cubicBezTo>
                    <a:pt x="0" y="532"/>
                    <a:pt x="153" y="686"/>
                    <a:pt x="342" y="686"/>
                  </a:cubicBezTo>
                  <a:cubicBezTo>
                    <a:pt x="532" y="686"/>
                    <a:pt x="685" y="532"/>
                    <a:pt x="685" y="343"/>
                  </a:cubicBezTo>
                  <a:cubicBezTo>
                    <a:pt x="685" y="287"/>
                    <a:pt x="671" y="234"/>
                    <a:pt x="647" y="188"/>
                  </a:cubicBezTo>
                  <a:lnTo>
                    <a:pt x="428" y="4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5" name="Freeform 6">
              <a:extLst>
                <a:ext uri="{FF2B5EF4-FFF2-40B4-BE49-F238E27FC236}">
                  <a16:creationId xmlns:a16="http://schemas.microsoft.com/office/drawing/2014/main" id="{5F78156D-AB58-41B3-8843-89C41BDBEA7A}"/>
                </a:ext>
              </a:extLst>
            </p:cNvPr>
            <p:cNvSpPr>
              <a:spLocks/>
            </p:cNvSpPr>
            <p:nvPr/>
          </p:nvSpPr>
          <p:spPr bwMode="auto">
            <a:xfrm>
              <a:off x="3496" y="139"/>
              <a:ext cx="2360" cy="2370"/>
            </a:xfrm>
            <a:custGeom>
              <a:avLst/>
              <a:gdLst>
                <a:gd name="T0" fmla="*/ 1255 w 1255"/>
                <a:gd name="T1" fmla="*/ 299 h 1262"/>
                <a:gd name="T2" fmla="*/ 1029 w 1255"/>
                <a:gd name="T3" fmla="*/ 277 h 1262"/>
                <a:gd name="T4" fmla="*/ 1082 w 1255"/>
                <a:gd name="T5" fmla="*/ 223 h 1262"/>
                <a:gd name="T6" fmla="*/ 1081 w 1255"/>
                <a:gd name="T7" fmla="*/ 171 h 1262"/>
                <a:gd name="T8" fmla="*/ 1030 w 1255"/>
                <a:gd name="T9" fmla="*/ 172 h 1262"/>
                <a:gd name="T10" fmla="*/ 978 w 1255"/>
                <a:gd name="T11" fmla="*/ 224 h 1262"/>
                <a:gd name="T12" fmla="*/ 955 w 1255"/>
                <a:gd name="T13" fmla="*/ 0 h 1262"/>
                <a:gd name="T14" fmla="*/ 533 w 1255"/>
                <a:gd name="T15" fmla="*/ 422 h 1262"/>
                <a:gd name="T16" fmla="*/ 533 w 1255"/>
                <a:gd name="T17" fmla="*/ 672 h 1262"/>
                <a:gd name="T18" fmla="*/ 15 w 1255"/>
                <a:gd name="T19" fmla="*/ 1196 h 1262"/>
                <a:gd name="T20" fmla="*/ 15 w 1255"/>
                <a:gd name="T21" fmla="*/ 1248 h 1262"/>
                <a:gd name="T22" fmla="*/ 67 w 1255"/>
                <a:gd name="T23" fmla="*/ 1247 h 1262"/>
                <a:gd name="T24" fmla="*/ 588 w 1255"/>
                <a:gd name="T25" fmla="*/ 721 h 1262"/>
                <a:gd name="T26" fmla="*/ 833 w 1255"/>
                <a:gd name="T27" fmla="*/ 721 h 1262"/>
                <a:gd name="T28" fmla="*/ 1255 w 1255"/>
                <a:gd name="T29" fmla="*/ 299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5" h="1262">
                  <a:moveTo>
                    <a:pt x="1255" y="299"/>
                  </a:moveTo>
                  <a:cubicBezTo>
                    <a:pt x="1029" y="277"/>
                    <a:pt x="1029" y="277"/>
                    <a:pt x="1029" y="277"/>
                  </a:cubicBezTo>
                  <a:cubicBezTo>
                    <a:pt x="1082" y="223"/>
                    <a:pt x="1082" y="223"/>
                    <a:pt x="1082" y="223"/>
                  </a:cubicBezTo>
                  <a:cubicBezTo>
                    <a:pt x="1096" y="209"/>
                    <a:pt x="1096" y="186"/>
                    <a:pt x="1081" y="171"/>
                  </a:cubicBezTo>
                  <a:cubicBezTo>
                    <a:pt x="1067" y="157"/>
                    <a:pt x="1044" y="157"/>
                    <a:pt x="1030" y="172"/>
                  </a:cubicBezTo>
                  <a:cubicBezTo>
                    <a:pt x="978" y="224"/>
                    <a:pt x="978" y="224"/>
                    <a:pt x="978" y="224"/>
                  </a:cubicBezTo>
                  <a:cubicBezTo>
                    <a:pt x="955" y="0"/>
                    <a:pt x="955" y="0"/>
                    <a:pt x="955" y="0"/>
                  </a:cubicBezTo>
                  <a:cubicBezTo>
                    <a:pt x="533" y="422"/>
                    <a:pt x="533" y="422"/>
                    <a:pt x="533" y="422"/>
                  </a:cubicBezTo>
                  <a:cubicBezTo>
                    <a:pt x="533" y="672"/>
                    <a:pt x="533" y="672"/>
                    <a:pt x="533" y="672"/>
                  </a:cubicBezTo>
                  <a:cubicBezTo>
                    <a:pt x="15" y="1196"/>
                    <a:pt x="15" y="1196"/>
                    <a:pt x="15" y="1196"/>
                  </a:cubicBezTo>
                  <a:cubicBezTo>
                    <a:pt x="0" y="1210"/>
                    <a:pt x="1" y="1233"/>
                    <a:pt x="15" y="1248"/>
                  </a:cubicBezTo>
                  <a:cubicBezTo>
                    <a:pt x="29" y="1262"/>
                    <a:pt x="53" y="1262"/>
                    <a:pt x="67" y="1247"/>
                  </a:cubicBezTo>
                  <a:cubicBezTo>
                    <a:pt x="588" y="721"/>
                    <a:pt x="588" y="721"/>
                    <a:pt x="588" y="721"/>
                  </a:cubicBezTo>
                  <a:cubicBezTo>
                    <a:pt x="833" y="721"/>
                    <a:pt x="833" y="721"/>
                    <a:pt x="833" y="721"/>
                  </a:cubicBezTo>
                  <a:lnTo>
                    <a:pt x="1255"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6" name="Freeform 7">
              <a:extLst>
                <a:ext uri="{FF2B5EF4-FFF2-40B4-BE49-F238E27FC236}">
                  <a16:creationId xmlns:a16="http://schemas.microsoft.com/office/drawing/2014/main" id="{326721A0-9D1A-4689-9467-0C7F990452A4}"/>
                </a:ext>
              </a:extLst>
            </p:cNvPr>
            <p:cNvSpPr>
              <a:spLocks/>
            </p:cNvSpPr>
            <p:nvPr/>
          </p:nvSpPr>
          <p:spPr bwMode="auto">
            <a:xfrm>
              <a:off x="1828" y="691"/>
              <a:ext cx="3499" cy="3494"/>
            </a:xfrm>
            <a:custGeom>
              <a:avLst/>
              <a:gdLst>
                <a:gd name="T0" fmla="*/ 1750 w 1861"/>
                <a:gd name="T1" fmla="*/ 501 h 1860"/>
                <a:gd name="T2" fmla="*/ 1720 w 1861"/>
                <a:gd name="T3" fmla="*/ 501 h 1860"/>
                <a:gd name="T4" fmla="*/ 1508 w 1861"/>
                <a:gd name="T5" fmla="*/ 501 h 1860"/>
                <a:gd name="T6" fmla="*/ 1448 w 1861"/>
                <a:gd name="T7" fmla="*/ 560 h 1860"/>
                <a:gd name="T8" fmla="*/ 1567 w 1861"/>
                <a:gd name="T9" fmla="*/ 930 h 1860"/>
                <a:gd name="T10" fmla="*/ 930 w 1861"/>
                <a:gd name="T11" fmla="*/ 1567 h 1860"/>
                <a:gd name="T12" fmla="*/ 294 w 1861"/>
                <a:gd name="T13" fmla="*/ 930 h 1860"/>
                <a:gd name="T14" fmla="*/ 930 w 1861"/>
                <a:gd name="T15" fmla="*/ 294 h 1860"/>
                <a:gd name="T16" fmla="*/ 1291 w 1861"/>
                <a:gd name="T17" fmla="*/ 406 h 1860"/>
                <a:gd name="T18" fmla="*/ 1347 w 1861"/>
                <a:gd name="T19" fmla="*/ 350 h 1860"/>
                <a:gd name="T20" fmla="*/ 1347 w 1861"/>
                <a:gd name="T21" fmla="*/ 128 h 1860"/>
                <a:gd name="T22" fmla="*/ 1347 w 1861"/>
                <a:gd name="T23" fmla="*/ 98 h 1860"/>
                <a:gd name="T24" fmla="*/ 930 w 1861"/>
                <a:gd name="T25" fmla="*/ 0 h 1860"/>
                <a:gd name="T26" fmla="*/ 0 w 1861"/>
                <a:gd name="T27" fmla="*/ 930 h 1860"/>
                <a:gd name="T28" fmla="*/ 930 w 1861"/>
                <a:gd name="T29" fmla="*/ 1860 h 1860"/>
                <a:gd name="T30" fmla="*/ 1861 w 1861"/>
                <a:gd name="T31" fmla="*/ 930 h 1860"/>
                <a:gd name="T32" fmla="*/ 1754 w 1861"/>
                <a:gd name="T33" fmla="*/ 497 h 1860"/>
                <a:gd name="T34" fmla="*/ 1750 w 1861"/>
                <a:gd name="T35" fmla="*/ 501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61" h="1860">
                  <a:moveTo>
                    <a:pt x="1750" y="501"/>
                  </a:moveTo>
                  <a:cubicBezTo>
                    <a:pt x="1720" y="501"/>
                    <a:pt x="1720" y="501"/>
                    <a:pt x="1720" y="501"/>
                  </a:cubicBezTo>
                  <a:cubicBezTo>
                    <a:pt x="1508" y="501"/>
                    <a:pt x="1508" y="501"/>
                    <a:pt x="1508" y="501"/>
                  </a:cubicBezTo>
                  <a:cubicBezTo>
                    <a:pt x="1448" y="560"/>
                    <a:pt x="1448" y="560"/>
                    <a:pt x="1448" y="560"/>
                  </a:cubicBezTo>
                  <a:cubicBezTo>
                    <a:pt x="1523" y="665"/>
                    <a:pt x="1567" y="792"/>
                    <a:pt x="1567" y="930"/>
                  </a:cubicBezTo>
                  <a:cubicBezTo>
                    <a:pt x="1567" y="1282"/>
                    <a:pt x="1282" y="1567"/>
                    <a:pt x="930" y="1567"/>
                  </a:cubicBezTo>
                  <a:cubicBezTo>
                    <a:pt x="579" y="1567"/>
                    <a:pt x="294" y="1282"/>
                    <a:pt x="294" y="930"/>
                  </a:cubicBezTo>
                  <a:cubicBezTo>
                    <a:pt x="294" y="579"/>
                    <a:pt x="579" y="294"/>
                    <a:pt x="930" y="294"/>
                  </a:cubicBezTo>
                  <a:cubicBezTo>
                    <a:pt x="1064" y="294"/>
                    <a:pt x="1189" y="335"/>
                    <a:pt x="1291" y="406"/>
                  </a:cubicBezTo>
                  <a:cubicBezTo>
                    <a:pt x="1347" y="350"/>
                    <a:pt x="1347" y="350"/>
                    <a:pt x="1347" y="350"/>
                  </a:cubicBezTo>
                  <a:cubicBezTo>
                    <a:pt x="1347" y="128"/>
                    <a:pt x="1347" y="128"/>
                    <a:pt x="1347" y="128"/>
                  </a:cubicBezTo>
                  <a:cubicBezTo>
                    <a:pt x="1347" y="98"/>
                    <a:pt x="1347" y="98"/>
                    <a:pt x="1347" y="98"/>
                  </a:cubicBezTo>
                  <a:cubicBezTo>
                    <a:pt x="1222" y="35"/>
                    <a:pt x="1080" y="0"/>
                    <a:pt x="930" y="0"/>
                  </a:cubicBezTo>
                  <a:cubicBezTo>
                    <a:pt x="417" y="0"/>
                    <a:pt x="0" y="416"/>
                    <a:pt x="0" y="930"/>
                  </a:cubicBezTo>
                  <a:cubicBezTo>
                    <a:pt x="0" y="1444"/>
                    <a:pt x="417" y="1860"/>
                    <a:pt x="930" y="1860"/>
                  </a:cubicBezTo>
                  <a:cubicBezTo>
                    <a:pt x="1444" y="1860"/>
                    <a:pt x="1861" y="1444"/>
                    <a:pt x="1861" y="930"/>
                  </a:cubicBezTo>
                  <a:cubicBezTo>
                    <a:pt x="1861" y="774"/>
                    <a:pt x="1822" y="627"/>
                    <a:pt x="1754" y="497"/>
                  </a:cubicBezTo>
                  <a:lnTo>
                    <a:pt x="1750" y="5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spTree>
    <p:extLst>
      <p:ext uri="{BB962C8B-B14F-4D97-AF65-F5344CB8AC3E}">
        <p14:creationId xmlns:p14="http://schemas.microsoft.com/office/powerpoint/2010/main" val="356743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par>
                                <p:cTn id="18" presetID="16" presetClass="entr" presetSubtype="42" fill="hold" nodeType="withEffect">
                                  <p:stCondLst>
                                    <p:cond delay="250"/>
                                  </p:stCondLst>
                                  <p:childTnLst>
                                    <p:set>
                                      <p:cBhvr>
                                        <p:cTn id="19" dur="1" fill="hold">
                                          <p:stCondLst>
                                            <p:cond delay="0"/>
                                          </p:stCondLst>
                                        </p:cTn>
                                        <p:tgtEl>
                                          <p:spTgt spid="18"/>
                                        </p:tgtEl>
                                        <p:attrNameLst>
                                          <p:attrName>style.visibility</p:attrName>
                                        </p:attrNameLst>
                                      </p:cBhvr>
                                      <p:to>
                                        <p:strVal val="visible"/>
                                      </p:to>
                                    </p:set>
                                    <p:animEffect transition="in" filter="barn(outHorizontal)">
                                      <p:cBhvr>
                                        <p:cTn id="20" dur="500"/>
                                        <p:tgtEl>
                                          <p:spTgt spid="18"/>
                                        </p:tgtEl>
                                      </p:cBhvr>
                                    </p:animEffect>
                                  </p:childTnLst>
                                </p:cTn>
                              </p:par>
                            </p:childTnLst>
                          </p:cTn>
                        </p:par>
                        <p:par>
                          <p:cTn id="21" fill="hold">
                            <p:stCondLst>
                              <p:cond delay="175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29482439-69B6-4171-99DC-06F666BC9DC4}"/>
              </a:ext>
            </a:extLst>
          </p:cNvPr>
          <p:cNvCxnSpPr>
            <a:cxnSpLocks/>
          </p:cNvCxnSpPr>
          <p:nvPr/>
        </p:nvCxnSpPr>
        <p:spPr>
          <a:xfrm>
            <a:off x="3773714" y="3569991"/>
            <a:ext cx="57921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558BB1A-6036-42DA-8855-FF4BFB8FEFB1}"/>
              </a:ext>
            </a:extLst>
          </p:cNvPr>
          <p:cNvCxnSpPr>
            <a:cxnSpLocks/>
          </p:cNvCxnSpPr>
          <p:nvPr/>
        </p:nvCxnSpPr>
        <p:spPr>
          <a:xfrm>
            <a:off x="7783739" y="3569991"/>
            <a:ext cx="57921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F05AA581-B163-45D0-8467-9ABF84BC2561}"/>
              </a:ext>
            </a:extLst>
          </p:cNvPr>
          <p:cNvSpPr>
            <a:spLocks noGrp="1"/>
          </p:cNvSpPr>
          <p:nvPr>
            <p:ph type="title"/>
          </p:nvPr>
        </p:nvSpPr>
        <p:spPr>
          <a:xfrm>
            <a:off x="381000" y="173736"/>
            <a:ext cx="10972800" cy="621792"/>
          </a:xfrm>
        </p:spPr>
        <p:txBody>
          <a:bodyPr/>
          <a:lstStyle/>
          <a:p>
            <a:r>
              <a:rPr lang="en-US" dirty="0"/>
              <a:t>Our Mission is to Help People Accused of Crimes</a:t>
            </a:r>
          </a:p>
        </p:txBody>
      </p:sp>
      <p:sp>
        <p:nvSpPr>
          <p:cNvPr id="8" name="Flowchart: Connector 7">
            <a:extLst>
              <a:ext uri="{FF2B5EF4-FFF2-40B4-BE49-F238E27FC236}">
                <a16:creationId xmlns:a16="http://schemas.microsoft.com/office/drawing/2014/main" id="{3206B301-7AFD-4A08-9199-FE9CE8185483}"/>
              </a:ext>
            </a:extLst>
          </p:cNvPr>
          <p:cNvSpPr/>
          <p:nvPr/>
        </p:nvSpPr>
        <p:spPr>
          <a:xfrm>
            <a:off x="381000" y="1874393"/>
            <a:ext cx="3391196" cy="3391196"/>
          </a:xfrm>
          <a:prstGeom prst="flowChartConnector">
            <a:avLst/>
          </a:prstGeom>
          <a:blipFill>
            <a:blip r:embed="rId2"/>
            <a:srcRect/>
            <a:stretch>
              <a:fillRect l="-25852" t="-10332" r="-60132"/>
            </a:stretch>
          </a:bli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5029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B3B3D"/>
              </a:solidFill>
              <a:effectLst/>
              <a:uLnTx/>
              <a:uFillTx/>
              <a:latin typeface="Open Sans"/>
              <a:ea typeface="+mn-ea"/>
              <a:cs typeface="+mn-cs"/>
            </a:endParaRPr>
          </a:p>
        </p:txBody>
      </p:sp>
      <p:sp>
        <p:nvSpPr>
          <p:cNvPr id="15" name="Flowchart: Connector 14">
            <a:extLst>
              <a:ext uri="{FF2B5EF4-FFF2-40B4-BE49-F238E27FC236}">
                <a16:creationId xmlns:a16="http://schemas.microsoft.com/office/drawing/2014/main" id="{B7462E17-A75F-4602-AE5F-411CE6B2D9FC}"/>
              </a:ext>
            </a:extLst>
          </p:cNvPr>
          <p:cNvSpPr/>
          <p:nvPr/>
        </p:nvSpPr>
        <p:spPr>
          <a:xfrm>
            <a:off x="381000" y="1874393"/>
            <a:ext cx="3391196" cy="3391196"/>
          </a:xfrm>
          <a:prstGeom prst="flowChartConnector">
            <a:avLst/>
          </a:prstGeom>
          <a:solidFill>
            <a:schemeClr val="accent1">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a:ea typeface="+mn-ea"/>
                <a:cs typeface="+mn-cs"/>
              </a:rPr>
              <a:t>Being accused of a crime can be a frightening experience for the accused and their family and we want to help remove their fear and reassure them that they are getting quality defense and attentive support</a:t>
            </a:r>
          </a:p>
        </p:txBody>
      </p:sp>
      <p:sp>
        <p:nvSpPr>
          <p:cNvPr id="10" name="Flowchart: Connector 9">
            <a:extLst>
              <a:ext uri="{FF2B5EF4-FFF2-40B4-BE49-F238E27FC236}">
                <a16:creationId xmlns:a16="http://schemas.microsoft.com/office/drawing/2014/main" id="{10FA7E87-7F31-49F4-8333-CD1237869CEA}"/>
              </a:ext>
            </a:extLst>
          </p:cNvPr>
          <p:cNvSpPr/>
          <p:nvPr/>
        </p:nvSpPr>
        <p:spPr>
          <a:xfrm>
            <a:off x="4381470" y="1874393"/>
            <a:ext cx="3391196" cy="3391196"/>
          </a:xfrm>
          <a:prstGeom prst="flowChartConnector">
            <a:avLst/>
          </a:prstGeom>
          <a:blipFill>
            <a:blip r:embed="rId3"/>
            <a:srcRect/>
            <a:stretch>
              <a:fillRect l="-142677" t="-53921" r="-83131" b="-41563"/>
            </a:stretch>
          </a:bli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5029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B3B3D"/>
              </a:solidFill>
              <a:effectLst/>
              <a:uLnTx/>
              <a:uFillTx/>
              <a:latin typeface="Open Sans"/>
              <a:ea typeface="+mn-ea"/>
              <a:cs typeface="+mn-cs"/>
            </a:endParaRPr>
          </a:p>
        </p:txBody>
      </p:sp>
      <p:sp>
        <p:nvSpPr>
          <p:cNvPr id="16" name="Flowchart: Connector 15">
            <a:extLst>
              <a:ext uri="{FF2B5EF4-FFF2-40B4-BE49-F238E27FC236}">
                <a16:creationId xmlns:a16="http://schemas.microsoft.com/office/drawing/2014/main" id="{B9A35298-E004-467D-ADCC-2F6A1FFD071B}"/>
              </a:ext>
            </a:extLst>
          </p:cNvPr>
          <p:cNvSpPr/>
          <p:nvPr/>
        </p:nvSpPr>
        <p:spPr>
          <a:xfrm>
            <a:off x="4381470" y="1874393"/>
            <a:ext cx="3391196" cy="3391196"/>
          </a:xfrm>
          <a:prstGeom prst="flowChartConnector">
            <a:avLst/>
          </a:prstGeom>
          <a:solidFill>
            <a:schemeClr val="accent2">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743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a:ea typeface="+mn-ea"/>
                <a:cs typeface="+mn-cs"/>
              </a:rPr>
              <a:t>We help people:  </a:t>
            </a:r>
            <a:br>
              <a:rPr kumimoji="0" lang="en-US" sz="1400" b="0" i="0" u="none" strike="noStrike" kern="1200" cap="none" spc="0" normalizeH="0" baseline="0" noProof="0" dirty="0">
                <a:ln>
                  <a:noFill/>
                </a:ln>
                <a:solidFill>
                  <a:srgbClr val="FFFFFF"/>
                </a:solidFill>
                <a:effectLst/>
                <a:uLnTx/>
                <a:uFillTx/>
                <a:latin typeface="Open Sans"/>
                <a:ea typeface="+mn-ea"/>
                <a:cs typeface="+mn-cs"/>
              </a:rPr>
            </a:br>
            <a:r>
              <a:rPr kumimoji="0" lang="en-US" sz="1400" b="0" i="0" u="none" strike="noStrike" kern="1200" cap="none" spc="0" normalizeH="0" baseline="0" noProof="0" dirty="0">
                <a:ln>
                  <a:noFill/>
                </a:ln>
                <a:solidFill>
                  <a:srgbClr val="FFFFFF"/>
                </a:solidFill>
                <a:effectLst/>
                <a:uLnTx/>
                <a:uFillTx/>
                <a:latin typeface="Open Sans"/>
                <a:ea typeface="+mn-ea"/>
                <a:cs typeface="+mn-cs"/>
              </a:rPr>
              <a:t>family members, sons, daughters, husbands or wives, co-workers, friends, </a:t>
            </a:r>
            <a:br>
              <a:rPr kumimoji="0" lang="en-US" sz="1400" b="0" i="0" u="none" strike="noStrike" kern="1200" cap="none" spc="0" normalizeH="0" baseline="0" noProof="0" dirty="0">
                <a:ln>
                  <a:noFill/>
                </a:ln>
                <a:solidFill>
                  <a:srgbClr val="FFFFFF"/>
                </a:solidFill>
                <a:effectLst/>
                <a:uLnTx/>
                <a:uFillTx/>
                <a:latin typeface="Open Sans"/>
                <a:ea typeface="+mn-ea"/>
                <a:cs typeface="+mn-cs"/>
              </a:rPr>
            </a:br>
            <a:r>
              <a:rPr kumimoji="0" lang="en-US" sz="1400" b="0" i="0" u="none" strike="noStrike" kern="1200" cap="none" spc="0" normalizeH="0" baseline="0" noProof="0" dirty="0">
                <a:ln>
                  <a:noFill/>
                </a:ln>
                <a:solidFill>
                  <a:srgbClr val="FFFFFF"/>
                </a:solidFill>
                <a:effectLst/>
                <a:uLnTx/>
                <a:uFillTx/>
                <a:latin typeface="Open Sans"/>
                <a:ea typeface="+mn-ea"/>
                <a:cs typeface="+mn-cs"/>
              </a:rPr>
              <a:t>and people in your community;  Everyday people whose jobs are important to them and who are often </a:t>
            </a:r>
            <a:br>
              <a:rPr kumimoji="0" lang="en-US" sz="1400" b="0" i="0" u="none" strike="noStrike" kern="1200" cap="none" spc="0" normalizeH="0" baseline="0" noProof="0" dirty="0">
                <a:ln>
                  <a:noFill/>
                </a:ln>
                <a:solidFill>
                  <a:srgbClr val="FFFFFF"/>
                </a:solidFill>
                <a:effectLst/>
                <a:uLnTx/>
                <a:uFillTx/>
                <a:latin typeface="Open Sans"/>
                <a:ea typeface="+mn-ea"/>
                <a:cs typeface="+mn-cs"/>
              </a:rPr>
            </a:br>
            <a:r>
              <a:rPr kumimoji="0" lang="en-US" sz="1400" b="0" i="0" u="none" strike="noStrike" kern="1200" cap="none" spc="0" normalizeH="0" baseline="0" noProof="0" dirty="0">
                <a:ln>
                  <a:noFill/>
                </a:ln>
                <a:solidFill>
                  <a:srgbClr val="FFFFFF"/>
                </a:solidFill>
                <a:effectLst/>
                <a:uLnTx/>
                <a:uFillTx/>
                <a:latin typeface="Open Sans"/>
                <a:ea typeface="+mn-ea"/>
                <a:cs typeface="+mn-cs"/>
              </a:rPr>
              <a:t>on a tight schedule</a:t>
            </a:r>
          </a:p>
        </p:txBody>
      </p:sp>
      <p:sp>
        <p:nvSpPr>
          <p:cNvPr id="12" name="Flowchart: Connector 11">
            <a:extLst>
              <a:ext uri="{FF2B5EF4-FFF2-40B4-BE49-F238E27FC236}">
                <a16:creationId xmlns:a16="http://schemas.microsoft.com/office/drawing/2014/main" id="{AD6D7DB3-8A3A-4BD9-9E1A-35A286F23BFE}"/>
              </a:ext>
            </a:extLst>
          </p:cNvPr>
          <p:cNvSpPr/>
          <p:nvPr/>
        </p:nvSpPr>
        <p:spPr>
          <a:xfrm>
            <a:off x="8381940" y="1874393"/>
            <a:ext cx="3391196" cy="3391196"/>
          </a:xfrm>
          <a:prstGeom prst="flowChartConnector">
            <a:avLst/>
          </a:prstGeom>
          <a:blipFill>
            <a:blip r:embed="rId4"/>
            <a:srcRect/>
            <a:stretch>
              <a:fillRect l="-31069" r="-96231"/>
            </a:stretch>
          </a:bli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5029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B3B3D"/>
              </a:solidFill>
              <a:effectLst/>
              <a:uLnTx/>
              <a:uFillTx/>
              <a:latin typeface="Open Sans"/>
              <a:ea typeface="+mn-ea"/>
              <a:cs typeface="+mn-cs"/>
            </a:endParaRPr>
          </a:p>
        </p:txBody>
      </p:sp>
      <p:sp>
        <p:nvSpPr>
          <p:cNvPr id="17" name="Flowchart: Connector 16">
            <a:extLst>
              <a:ext uri="{FF2B5EF4-FFF2-40B4-BE49-F238E27FC236}">
                <a16:creationId xmlns:a16="http://schemas.microsoft.com/office/drawing/2014/main" id="{A41923FD-E6CE-442A-8406-10386BE3A83B}"/>
              </a:ext>
            </a:extLst>
          </p:cNvPr>
          <p:cNvSpPr/>
          <p:nvPr/>
        </p:nvSpPr>
        <p:spPr>
          <a:xfrm>
            <a:off x="8381940" y="1874393"/>
            <a:ext cx="3391196" cy="3391196"/>
          </a:xfrm>
          <a:prstGeom prst="flowChartConnector">
            <a:avLst/>
          </a:prstGeom>
          <a:solidFill>
            <a:schemeClr val="accent3">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a:ea typeface="+mn-ea"/>
                <a:cs typeface="+mn-cs"/>
              </a:rPr>
              <a:t>We help those who have been accused of crimes, and their families, achieve the best possible outcome for their case so they can get their lives back on track – to these people we are heroes</a:t>
            </a:r>
          </a:p>
        </p:txBody>
      </p:sp>
    </p:spTree>
    <p:extLst>
      <p:ext uri="{BB962C8B-B14F-4D97-AF65-F5344CB8AC3E}">
        <p14:creationId xmlns:p14="http://schemas.microsoft.com/office/powerpoint/2010/main" val="28982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0" grpId="0" animBg="1"/>
      <p:bldP spid="16" grpId="0" animBg="1"/>
      <p:bldP spid="12" grpId="0" animBg="1"/>
      <p:bldP spid="1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C76CEBB-5770-4C0E-87D0-F4258B88715C}"/>
              </a:ext>
            </a:extLst>
          </p:cNvPr>
          <p:cNvSpPr>
            <a:spLocks noGrp="1"/>
          </p:cNvSpPr>
          <p:nvPr>
            <p:ph type="body" sz="quarter" idx="11"/>
          </p:nvPr>
        </p:nvSpPr>
        <p:spPr/>
        <p:txBody>
          <a:bodyPr/>
          <a:lstStyle/>
          <a:p>
            <a:endParaRPr lang="en-GB" dirty="0"/>
          </a:p>
        </p:txBody>
      </p:sp>
      <p:sp>
        <p:nvSpPr>
          <p:cNvPr id="3" name="Title 2">
            <a:extLst>
              <a:ext uri="{FF2B5EF4-FFF2-40B4-BE49-F238E27FC236}">
                <a16:creationId xmlns:a16="http://schemas.microsoft.com/office/drawing/2014/main" id="{B3A562A4-BDA3-47ED-B50D-AB59F2671241}"/>
              </a:ext>
            </a:extLst>
          </p:cNvPr>
          <p:cNvSpPr>
            <a:spLocks noGrp="1"/>
          </p:cNvSpPr>
          <p:nvPr>
            <p:ph type="title"/>
          </p:nvPr>
        </p:nvSpPr>
        <p:spPr/>
        <p:txBody>
          <a:bodyPr/>
          <a:lstStyle/>
          <a:p>
            <a:r>
              <a:rPr lang="en-GB" dirty="0"/>
              <a:t>Heroes Have Good Ethics</a:t>
            </a:r>
          </a:p>
        </p:txBody>
      </p:sp>
      <p:sp>
        <p:nvSpPr>
          <p:cNvPr id="8" name="Text Placeholder 7">
            <a:extLst>
              <a:ext uri="{FF2B5EF4-FFF2-40B4-BE49-F238E27FC236}">
                <a16:creationId xmlns:a16="http://schemas.microsoft.com/office/drawing/2014/main" id="{03002B8F-5C5E-4478-A51A-66997B655640}"/>
              </a:ext>
            </a:extLst>
          </p:cNvPr>
          <p:cNvSpPr>
            <a:spLocks noGrp="1"/>
          </p:cNvSpPr>
          <p:nvPr>
            <p:ph type="body" sz="quarter" idx="15"/>
          </p:nvPr>
        </p:nvSpPr>
        <p:spPr/>
        <p:txBody>
          <a:bodyPr/>
          <a:lstStyle/>
          <a:p>
            <a:r>
              <a:rPr lang="en-US" dirty="0"/>
              <a:t>To our clients, who have been accused of a crime</a:t>
            </a:r>
            <a:endParaRPr lang="en-GB" dirty="0"/>
          </a:p>
        </p:txBody>
      </p:sp>
      <p:sp>
        <p:nvSpPr>
          <p:cNvPr id="11" name="TextBox 10">
            <a:extLst>
              <a:ext uri="{FF2B5EF4-FFF2-40B4-BE49-F238E27FC236}">
                <a16:creationId xmlns:a16="http://schemas.microsoft.com/office/drawing/2014/main" id="{32680829-8531-430F-8F65-E107DDFD5F9C}"/>
              </a:ext>
            </a:extLst>
          </p:cNvPr>
          <p:cNvSpPr txBox="1"/>
          <p:nvPr/>
        </p:nvSpPr>
        <p:spPr>
          <a:xfrm>
            <a:off x="380531" y="5346701"/>
            <a:ext cx="6413969" cy="916174"/>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3B3D"/>
                </a:solidFill>
                <a:effectLst/>
                <a:uLnTx/>
                <a:uFillTx/>
                <a:latin typeface="Open Sans"/>
                <a:ea typeface="+mn-ea"/>
                <a:cs typeface="+mn-cs"/>
              </a:rPr>
              <a:t>As heroes, we are expected to behave with the highest ethics and integrity and always with the best interests of our clients and communities in our hearts and on our minds</a:t>
            </a:r>
          </a:p>
        </p:txBody>
      </p:sp>
      <p:sp>
        <p:nvSpPr>
          <p:cNvPr id="12" name="TextBox 11">
            <a:extLst>
              <a:ext uri="{FF2B5EF4-FFF2-40B4-BE49-F238E27FC236}">
                <a16:creationId xmlns:a16="http://schemas.microsoft.com/office/drawing/2014/main" id="{D21A18DE-05D3-464C-847B-4217AAEFA699}"/>
              </a:ext>
            </a:extLst>
          </p:cNvPr>
          <p:cNvSpPr txBox="1"/>
          <p:nvPr/>
        </p:nvSpPr>
        <p:spPr>
          <a:xfrm>
            <a:off x="1409232" y="1886397"/>
            <a:ext cx="5385268" cy="369332"/>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D"/>
                </a:solidFill>
                <a:effectLst/>
                <a:uLnTx/>
                <a:uFillTx/>
                <a:latin typeface="Open Sans"/>
                <a:ea typeface="+mn-ea"/>
                <a:cs typeface="+mn-cs"/>
              </a:rPr>
              <a:t>We are their defenders and heroes</a:t>
            </a:r>
          </a:p>
        </p:txBody>
      </p:sp>
      <p:sp>
        <p:nvSpPr>
          <p:cNvPr id="14" name="TextBox 13">
            <a:extLst>
              <a:ext uri="{FF2B5EF4-FFF2-40B4-BE49-F238E27FC236}">
                <a16:creationId xmlns:a16="http://schemas.microsoft.com/office/drawing/2014/main" id="{66DAF5FE-770C-4CB7-A236-192584D0DF8E}"/>
              </a:ext>
            </a:extLst>
          </p:cNvPr>
          <p:cNvSpPr txBox="1"/>
          <p:nvPr/>
        </p:nvSpPr>
        <p:spPr>
          <a:xfrm>
            <a:off x="1409232" y="3172665"/>
            <a:ext cx="5385268" cy="485724"/>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D"/>
                </a:solidFill>
                <a:effectLst/>
                <a:uLnTx/>
                <a:uFillTx/>
                <a:latin typeface="Open Sans"/>
                <a:ea typeface="+mn-ea"/>
                <a:cs typeface="+mn-cs"/>
              </a:rPr>
              <a:t>We defend their lives and livelihoods and help them on their way</a:t>
            </a:r>
          </a:p>
        </p:txBody>
      </p:sp>
      <p:sp>
        <p:nvSpPr>
          <p:cNvPr id="15" name="TextBox 14">
            <a:extLst>
              <a:ext uri="{FF2B5EF4-FFF2-40B4-BE49-F238E27FC236}">
                <a16:creationId xmlns:a16="http://schemas.microsoft.com/office/drawing/2014/main" id="{3361B4F8-D94C-4019-8527-10D44D9A8D2E}"/>
              </a:ext>
            </a:extLst>
          </p:cNvPr>
          <p:cNvSpPr txBox="1"/>
          <p:nvPr/>
        </p:nvSpPr>
        <p:spPr>
          <a:xfrm>
            <a:off x="1409232" y="4299818"/>
            <a:ext cx="5385268" cy="834825"/>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D"/>
                </a:solidFill>
                <a:effectLst/>
                <a:uLnTx/>
                <a:uFillTx/>
                <a:latin typeface="Open Sans"/>
                <a:ea typeface="+mn-ea"/>
                <a:cs typeface="+mn-cs"/>
              </a:rPr>
              <a:t>We help them and their families at a difficult time when they are in need of professional counsel and legal support</a:t>
            </a:r>
          </a:p>
        </p:txBody>
      </p:sp>
      <p:cxnSp>
        <p:nvCxnSpPr>
          <p:cNvPr id="23" name="Straight Connector 22">
            <a:extLst>
              <a:ext uri="{FF2B5EF4-FFF2-40B4-BE49-F238E27FC236}">
                <a16:creationId xmlns:a16="http://schemas.microsoft.com/office/drawing/2014/main" id="{70011F19-16C6-484A-AF1C-37164CE8B6C8}"/>
              </a:ext>
            </a:extLst>
          </p:cNvPr>
          <p:cNvCxnSpPr/>
          <p:nvPr/>
        </p:nvCxnSpPr>
        <p:spPr>
          <a:xfrm>
            <a:off x="444031" y="2743295"/>
            <a:ext cx="6350469"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5EAAE00-F42C-4EE2-A3AA-57E649B95B73}"/>
              </a:ext>
            </a:extLst>
          </p:cNvPr>
          <p:cNvCxnSpPr/>
          <p:nvPr/>
        </p:nvCxnSpPr>
        <p:spPr>
          <a:xfrm>
            <a:off x="444031" y="4087759"/>
            <a:ext cx="6350469"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AF1A30DE-390B-4602-A49B-9F359F9AA274}"/>
              </a:ext>
            </a:extLst>
          </p:cNvPr>
          <p:cNvSpPr/>
          <p:nvPr/>
        </p:nvSpPr>
        <p:spPr>
          <a:xfrm>
            <a:off x="7264401" y="1696413"/>
            <a:ext cx="4927600" cy="4729786"/>
          </a:xfrm>
          <a:prstGeom prst="rect">
            <a:avLst/>
          </a:prstGeom>
          <a:blipFill>
            <a:blip r:embed="rId2"/>
            <a:srcRect/>
            <a:stretch>
              <a:fillRect l="-52200" r="-4240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74" name="Group 73">
            <a:extLst>
              <a:ext uri="{FF2B5EF4-FFF2-40B4-BE49-F238E27FC236}">
                <a16:creationId xmlns:a16="http://schemas.microsoft.com/office/drawing/2014/main" id="{0AB90F5B-3702-45AF-BE97-AA4BDEACDCB8}"/>
              </a:ext>
            </a:extLst>
          </p:cNvPr>
          <p:cNvGrpSpPr/>
          <p:nvPr/>
        </p:nvGrpSpPr>
        <p:grpSpPr>
          <a:xfrm>
            <a:off x="380531" y="1696413"/>
            <a:ext cx="749300" cy="749300"/>
            <a:chOff x="380531" y="1696413"/>
            <a:chExt cx="749300" cy="749300"/>
          </a:xfrm>
        </p:grpSpPr>
        <p:sp>
          <p:nvSpPr>
            <p:cNvPr id="16" name="Flowchart: Connector 15">
              <a:extLst>
                <a:ext uri="{FF2B5EF4-FFF2-40B4-BE49-F238E27FC236}">
                  <a16:creationId xmlns:a16="http://schemas.microsoft.com/office/drawing/2014/main" id="{4CD0DAC9-8428-4659-9C75-507F0D5F4743}"/>
                </a:ext>
              </a:extLst>
            </p:cNvPr>
            <p:cNvSpPr/>
            <p:nvPr/>
          </p:nvSpPr>
          <p:spPr>
            <a:xfrm>
              <a:off x="380531" y="1696413"/>
              <a:ext cx="749300" cy="749300"/>
            </a:xfrm>
            <a:prstGeom prst="flowChartConnector">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48" name="Group 4">
              <a:extLst>
                <a:ext uri="{FF2B5EF4-FFF2-40B4-BE49-F238E27FC236}">
                  <a16:creationId xmlns:a16="http://schemas.microsoft.com/office/drawing/2014/main" id="{37C1C260-53CA-49F8-8EE1-D56A0D9C36E6}"/>
                </a:ext>
              </a:extLst>
            </p:cNvPr>
            <p:cNvGrpSpPr>
              <a:grpSpLocks noChangeAspect="1"/>
            </p:cNvGrpSpPr>
            <p:nvPr/>
          </p:nvGrpSpPr>
          <p:grpSpPr bwMode="auto">
            <a:xfrm>
              <a:off x="626442" y="1810325"/>
              <a:ext cx="257478" cy="521476"/>
              <a:chOff x="2759" y="2"/>
              <a:chExt cx="2132" cy="4318"/>
            </a:xfrm>
            <a:solidFill>
              <a:schemeClr val="accent1"/>
            </a:solidFill>
          </p:grpSpPr>
          <p:sp>
            <p:nvSpPr>
              <p:cNvPr id="50" name="Rectangle 5">
                <a:extLst>
                  <a:ext uri="{FF2B5EF4-FFF2-40B4-BE49-F238E27FC236}">
                    <a16:creationId xmlns:a16="http://schemas.microsoft.com/office/drawing/2014/main" id="{9D37A35A-2951-4BDE-849A-7F99823F4681}"/>
                  </a:ext>
                </a:extLst>
              </p:cNvPr>
              <p:cNvSpPr>
                <a:spLocks noChangeArrowheads="1"/>
              </p:cNvSpPr>
              <p:nvPr/>
            </p:nvSpPr>
            <p:spPr bwMode="auto">
              <a:xfrm>
                <a:off x="4065" y="654"/>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1" name="Rectangle 6">
                <a:extLst>
                  <a:ext uri="{FF2B5EF4-FFF2-40B4-BE49-F238E27FC236}">
                    <a16:creationId xmlns:a16="http://schemas.microsoft.com/office/drawing/2014/main" id="{105FCA3A-AEBA-4274-B550-1D75C19CA620}"/>
                  </a:ext>
                </a:extLst>
              </p:cNvPr>
              <p:cNvSpPr>
                <a:spLocks noChangeArrowheads="1"/>
              </p:cNvSpPr>
              <p:nvPr/>
            </p:nvSpPr>
            <p:spPr bwMode="auto">
              <a:xfrm>
                <a:off x="4065" y="654"/>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2" name="Freeform 7">
                <a:extLst>
                  <a:ext uri="{FF2B5EF4-FFF2-40B4-BE49-F238E27FC236}">
                    <a16:creationId xmlns:a16="http://schemas.microsoft.com/office/drawing/2014/main" id="{EDE3D638-73BB-4D23-84C3-EA73C973FD85}"/>
                  </a:ext>
                </a:extLst>
              </p:cNvPr>
              <p:cNvSpPr>
                <a:spLocks/>
              </p:cNvSpPr>
              <p:nvPr/>
            </p:nvSpPr>
            <p:spPr bwMode="auto">
              <a:xfrm>
                <a:off x="3844" y="154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3" name="Freeform 8">
                <a:extLst>
                  <a:ext uri="{FF2B5EF4-FFF2-40B4-BE49-F238E27FC236}">
                    <a16:creationId xmlns:a16="http://schemas.microsoft.com/office/drawing/2014/main" id="{A35BAFC8-AECB-4129-8B69-0DDB09E7CD69}"/>
                  </a:ext>
                </a:extLst>
              </p:cNvPr>
              <p:cNvSpPr>
                <a:spLocks/>
              </p:cNvSpPr>
              <p:nvPr/>
            </p:nvSpPr>
            <p:spPr bwMode="auto">
              <a:xfrm>
                <a:off x="3664" y="2"/>
                <a:ext cx="589" cy="710"/>
              </a:xfrm>
              <a:custGeom>
                <a:avLst/>
                <a:gdLst>
                  <a:gd name="T0" fmla="*/ 310 w 314"/>
                  <a:gd name="T1" fmla="*/ 210 h 379"/>
                  <a:gd name="T2" fmla="*/ 306 w 314"/>
                  <a:gd name="T3" fmla="*/ 107 h 379"/>
                  <a:gd name="T4" fmla="*/ 237 w 314"/>
                  <a:gd name="T5" fmla="*/ 15 h 379"/>
                  <a:gd name="T6" fmla="*/ 157 w 314"/>
                  <a:gd name="T7" fmla="*/ 0 h 379"/>
                  <a:gd name="T8" fmla="*/ 157 w 314"/>
                  <a:gd name="T9" fmla="*/ 0 h 379"/>
                  <a:gd name="T10" fmla="*/ 157 w 314"/>
                  <a:gd name="T11" fmla="*/ 0 h 379"/>
                  <a:gd name="T12" fmla="*/ 77 w 314"/>
                  <a:gd name="T13" fmla="*/ 15 h 379"/>
                  <a:gd name="T14" fmla="*/ 8 w 314"/>
                  <a:gd name="T15" fmla="*/ 107 h 379"/>
                  <a:gd name="T16" fmla="*/ 4 w 314"/>
                  <a:gd name="T17" fmla="*/ 210 h 379"/>
                  <a:gd name="T18" fmla="*/ 31 w 314"/>
                  <a:gd name="T19" fmla="*/ 268 h 379"/>
                  <a:gd name="T20" fmla="*/ 35 w 314"/>
                  <a:gd name="T21" fmla="*/ 275 h 379"/>
                  <a:gd name="T22" fmla="*/ 157 w 314"/>
                  <a:gd name="T23" fmla="*/ 375 h 379"/>
                  <a:gd name="T24" fmla="*/ 287 w 314"/>
                  <a:gd name="T25" fmla="*/ 275 h 379"/>
                  <a:gd name="T26" fmla="*/ 291 w 314"/>
                  <a:gd name="T27" fmla="*/ 268 h 379"/>
                  <a:gd name="T28" fmla="*/ 310 w 314"/>
                  <a:gd name="T29" fmla="*/ 21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4" h="379">
                    <a:moveTo>
                      <a:pt x="310" y="210"/>
                    </a:moveTo>
                    <a:cubicBezTo>
                      <a:pt x="302" y="176"/>
                      <a:pt x="310" y="141"/>
                      <a:pt x="306" y="107"/>
                    </a:cubicBezTo>
                    <a:cubicBezTo>
                      <a:pt x="302" y="61"/>
                      <a:pt x="276" y="34"/>
                      <a:pt x="237" y="15"/>
                    </a:cubicBezTo>
                    <a:cubicBezTo>
                      <a:pt x="211" y="4"/>
                      <a:pt x="184" y="0"/>
                      <a:pt x="157" y="0"/>
                    </a:cubicBezTo>
                    <a:cubicBezTo>
                      <a:pt x="157" y="0"/>
                      <a:pt x="157" y="0"/>
                      <a:pt x="157" y="0"/>
                    </a:cubicBezTo>
                    <a:cubicBezTo>
                      <a:pt x="157" y="0"/>
                      <a:pt x="157" y="0"/>
                      <a:pt x="157" y="0"/>
                    </a:cubicBezTo>
                    <a:cubicBezTo>
                      <a:pt x="130" y="0"/>
                      <a:pt x="103" y="4"/>
                      <a:pt x="77" y="15"/>
                    </a:cubicBezTo>
                    <a:cubicBezTo>
                      <a:pt x="38" y="30"/>
                      <a:pt x="12" y="61"/>
                      <a:pt x="8" y="107"/>
                    </a:cubicBezTo>
                    <a:cubicBezTo>
                      <a:pt x="4" y="141"/>
                      <a:pt x="12" y="176"/>
                      <a:pt x="4" y="210"/>
                    </a:cubicBezTo>
                    <a:cubicBezTo>
                      <a:pt x="0" y="233"/>
                      <a:pt x="8" y="256"/>
                      <a:pt x="31" y="268"/>
                    </a:cubicBezTo>
                    <a:cubicBezTo>
                      <a:pt x="35" y="268"/>
                      <a:pt x="35" y="271"/>
                      <a:pt x="35" y="275"/>
                    </a:cubicBezTo>
                    <a:cubicBezTo>
                      <a:pt x="50" y="325"/>
                      <a:pt x="103" y="371"/>
                      <a:pt x="157" y="375"/>
                    </a:cubicBezTo>
                    <a:cubicBezTo>
                      <a:pt x="211" y="379"/>
                      <a:pt x="272" y="329"/>
                      <a:pt x="287" y="275"/>
                    </a:cubicBezTo>
                    <a:cubicBezTo>
                      <a:pt x="287" y="271"/>
                      <a:pt x="291" y="268"/>
                      <a:pt x="291" y="268"/>
                    </a:cubicBezTo>
                    <a:cubicBezTo>
                      <a:pt x="302" y="252"/>
                      <a:pt x="314" y="229"/>
                      <a:pt x="310"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4" name="Freeform 9">
                <a:extLst>
                  <a:ext uri="{FF2B5EF4-FFF2-40B4-BE49-F238E27FC236}">
                    <a16:creationId xmlns:a16="http://schemas.microsoft.com/office/drawing/2014/main" id="{1D78920B-C17F-4CDE-BD90-D918AE2F5141}"/>
                  </a:ext>
                </a:extLst>
              </p:cNvPr>
              <p:cNvSpPr>
                <a:spLocks/>
              </p:cNvSpPr>
              <p:nvPr/>
            </p:nvSpPr>
            <p:spPr bwMode="auto">
              <a:xfrm>
                <a:off x="3951" y="103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5" name="Freeform 10">
                <a:extLst>
                  <a:ext uri="{FF2B5EF4-FFF2-40B4-BE49-F238E27FC236}">
                    <a16:creationId xmlns:a16="http://schemas.microsoft.com/office/drawing/2014/main" id="{33A182D3-2D03-4732-B125-BF8E1A15AA9C}"/>
                  </a:ext>
                </a:extLst>
              </p:cNvPr>
              <p:cNvSpPr>
                <a:spLocks/>
              </p:cNvSpPr>
              <p:nvPr/>
            </p:nvSpPr>
            <p:spPr bwMode="auto">
              <a:xfrm>
                <a:off x="3923" y="103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6" name="Freeform 11">
                <a:extLst>
                  <a:ext uri="{FF2B5EF4-FFF2-40B4-BE49-F238E27FC236}">
                    <a16:creationId xmlns:a16="http://schemas.microsoft.com/office/drawing/2014/main" id="{C89BD8C4-8801-41D0-BFFB-3B3083F8F0AB}"/>
                  </a:ext>
                </a:extLst>
              </p:cNvPr>
              <p:cNvSpPr>
                <a:spLocks/>
              </p:cNvSpPr>
              <p:nvPr/>
            </p:nvSpPr>
            <p:spPr bwMode="auto">
              <a:xfrm>
                <a:off x="2759" y="833"/>
                <a:ext cx="927" cy="2721"/>
              </a:xfrm>
              <a:custGeom>
                <a:avLst/>
                <a:gdLst>
                  <a:gd name="T0" fmla="*/ 490 w 494"/>
                  <a:gd name="T1" fmla="*/ 22 h 1453"/>
                  <a:gd name="T2" fmla="*/ 490 w 494"/>
                  <a:gd name="T3" fmla="*/ 22 h 1453"/>
                  <a:gd name="T4" fmla="*/ 459 w 494"/>
                  <a:gd name="T5" fmla="*/ 38 h 1453"/>
                  <a:gd name="T6" fmla="*/ 333 w 494"/>
                  <a:gd name="T7" fmla="*/ 76 h 1453"/>
                  <a:gd name="T8" fmla="*/ 333 w 494"/>
                  <a:gd name="T9" fmla="*/ 76 h 1453"/>
                  <a:gd name="T10" fmla="*/ 295 w 494"/>
                  <a:gd name="T11" fmla="*/ 88 h 1453"/>
                  <a:gd name="T12" fmla="*/ 230 w 494"/>
                  <a:gd name="T13" fmla="*/ 187 h 1453"/>
                  <a:gd name="T14" fmla="*/ 230 w 494"/>
                  <a:gd name="T15" fmla="*/ 187 h 1453"/>
                  <a:gd name="T16" fmla="*/ 165 w 494"/>
                  <a:gd name="T17" fmla="*/ 983 h 1453"/>
                  <a:gd name="T18" fmla="*/ 161 w 494"/>
                  <a:gd name="T19" fmla="*/ 1025 h 1453"/>
                  <a:gd name="T20" fmla="*/ 165 w 494"/>
                  <a:gd name="T21" fmla="*/ 1028 h 1453"/>
                  <a:gd name="T22" fmla="*/ 325 w 494"/>
                  <a:gd name="T23" fmla="*/ 1025 h 1453"/>
                  <a:gd name="T24" fmla="*/ 329 w 494"/>
                  <a:gd name="T25" fmla="*/ 1025 h 1453"/>
                  <a:gd name="T26" fmla="*/ 329 w 494"/>
                  <a:gd name="T27" fmla="*/ 1025 h 1453"/>
                  <a:gd name="T28" fmla="*/ 345 w 494"/>
                  <a:gd name="T29" fmla="*/ 1040 h 1453"/>
                  <a:gd name="T30" fmla="*/ 345 w 494"/>
                  <a:gd name="T31" fmla="*/ 1044 h 1453"/>
                  <a:gd name="T32" fmla="*/ 348 w 494"/>
                  <a:gd name="T33" fmla="*/ 1086 h 1453"/>
                  <a:gd name="T34" fmla="*/ 348 w 494"/>
                  <a:gd name="T35" fmla="*/ 1136 h 1453"/>
                  <a:gd name="T36" fmla="*/ 352 w 494"/>
                  <a:gd name="T37" fmla="*/ 1231 h 1453"/>
                  <a:gd name="T38" fmla="*/ 352 w 494"/>
                  <a:gd name="T39" fmla="*/ 1235 h 1453"/>
                  <a:gd name="T40" fmla="*/ 352 w 494"/>
                  <a:gd name="T41" fmla="*/ 1239 h 1453"/>
                  <a:gd name="T42" fmla="*/ 352 w 494"/>
                  <a:gd name="T43" fmla="*/ 1239 h 1453"/>
                  <a:gd name="T44" fmla="*/ 360 w 494"/>
                  <a:gd name="T45" fmla="*/ 1449 h 1453"/>
                  <a:gd name="T46" fmla="*/ 356 w 494"/>
                  <a:gd name="T47" fmla="*/ 1453 h 1453"/>
                  <a:gd name="T48" fmla="*/ 58 w 494"/>
                  <a:gd name="T49" fmla="*/ 1453 h 1453"/>
                  <a:gd name="T50" fmla="*/ 35 w 494"/>
                  <a:gd name="T51" fmla="*/ 1377 h 1453"/>
                  <a:gd name="T52" fmla="*/ 46 w 494"/>
                  <a:gd name="T53" fmla="*/ 1369 h 1453"/>
                  <a:gd name="T54" fmla="*/ 65 w 494"/>
                  <a:gd name="T55" fmla="*/ 1338 h 1453"/>
                  <a:gd name="T56" fmla="*/ 165 w 494"/>
                  <a:gd name="T57" fmla="*/ 244 h 1453"/>
                  <a:gd name="T58" fmla="*/ 490 w 494"/>
                  <a:gd name="T59" fmla="*/ 15 h 1453"/>
                  <a:gd name="T60" fmla="*/ 490 w 494"/>
                  <a:gd name="T61" fmla="*/ 15 h 1453"/>
                  <a:gd name="T62" fmla="*/ 490 w 494"/>
                  <a:gd name="T63" fmla="*/ 22 h 1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4" h="1453">
                    <a:moveTo>
                      <a:pt x="490" y="22"/>
                    </a:moveTo>
                    <a:cubicBezTo>
                      <a:pt x="490" y="22"/>
                      <a:pt x="490" y="22"/>
                      <a:pt x="490" y="22"/>
                    </a:cubicBezTo>
                    <a:cubicBezTo>
                      <a:pt x="475" y="34"/>
                      <a:pt x="459" y="38"/>
                      <a:pt x="459" y="38"/>
                    </a:cubicBezTo>
                    <a:cubicBezTo>
                      <a:pt x="333" y="76"/>
                      <a:pt x="333" y="76"/>
                      <a:pt x="333" y="76"/>
                    </a:cubicBezTo>
                    <a:cubicBezTo>
                      <a:pt x="333" y="76"/>
                      <a:pt x="333" y="76"/>
                      <a:pt x="333" y="76"/>
                    </a:cubicBezTo>
                    <a:cubicBezTo>
                      <a:pt x="318" y="80"/>
                      <a:pt x="306" y="80"/>
                      <a:pt x="295" y="88"/>
                    </a:cubicBezTo>
                    <a:cubicBezTo>
                      <a:pt x="241" y="110"/>
                      <a:pt x="230" y="160"/>
                      <a:pt x="230" y="187"/>
                    </a:cubicBezTo>
                    <a:cubicBezTo>
                      <a:pt x="230" y="187"/>
                      <a:pt x="230" y="187"/>
                      <a:pt x="230" y="187"/>
                    </a:cubicBezTo>
                    <a:cubicBezTo>
                      <a:pt x="165" y="983"/>
                      <a:pt x="165" y="983"/>
                      <a:pt x="165" y="983"/>
                    </a:cubicBezTo>
                    <a:cubicBezTo>
                      <a:pt x="161" y="1025"/>
                      <a:pt x="161" y="1025"/>
                      <a:pt x="161" y="1025"/>
                    </a:cubicBezTo>
                    <a:cubicBezTo>
                      <a:pt x="161" y="1028"/>
                      <a:pt x="161" y="1028"/>
                      <a:pt x="165" y="1028"/>
                    </a:cubicBezTo>
                    <a:cubicBezTo>
                      <a:pt x="165" y="1028"/>
                      <a:pt x="318" y="1028"/>
                      <a:pt x="325" y="1025"/>
                    </a:cubicBezTo>
                    <a:cubicBezTo>
                      <a:pt x="325" y="1025"/>
                      <a:pt x="325" y="1025"/>
                      <a:pt x="329" y="1025"/>
                    </a:cubicBezTo>
                    <a:cubicBezTo>
                      <a:pt x="329" y="1025"/>
                      <a:pt x="329" y="1025"/>
                      <a:pt x="329" y="1025"/>
                    </a:cubicBezTo>
                    <a:cubicBezTo>
                      <a:pt x="337" y="1025"/>
                      <a:pt x="345" y="1032"/>
                      <a:pt x="345" y="1040"/>
                    </a:cubicBezTo>
                    <a:cubicBezTo>
                      <a:pt x="345" y="1044"/>
                      <a:pt x="345" y="1044"/>
                      <a:pt x="345" y="1044"/>
                    </a:cubicBezTo>
                    <a:cubicBezTo>
                      <a:pt x="345" y="1059"/>
                      <a:pt x="345" y="1071"/>
                      <a:pt x="348" y="1086"/>
                    </a:cubicBezTo>
                    <a:cubicBezTo>
                      <a:pt x="348" y="1101"/>
                      <a:pt x="348" y="1116"/>
                      <a:pt x="348" y="1136"/>
                    </a:cubicBezTo>
                    <a:cubicBezTo>
                      <a:pt x="348" y="1166"/>
                      <a:pt x="352" y="1201"/>
                      <a:pt x="352" y="1231"/>
                    </a:cubicBezTo>
                    <a:cubicBezTo>
                      <a:pt x="352" y="1235"/>
                      <a:pt x="352" y="1235"/>
                      <a:pt x="352" y="1235"/>
                    </a:cubicBezTo>
                    <a:cubicBezTo>
                      <a:pt x="352" y="1239"/>
                      <a:pt x="352" y="1239"/>
                      <a:pt x="352" y="1239"/>
                    </a:cubicBezTo>
                    <a:cubicBezTo>
                      <a:pt x="352" y="1239"/>
                      <a:pt x="352" y="1239"/>
                      <a:pt x="352" y="1239"/>
                    </a:cubicBezTo>
                    <a:cubicBezTo>
                      <a:pt x="356" y="1304"/>
                      <a:pt x="356" y="1380"/>
                      <a:pt x="360" y="1449"/>
                    </a:cubicBezTo>
                    <a:cubicBezTo>
                      <a:pt x="360" y="1453"/>
                      <a:pt x="360" y="1453"/>
                      <a:pt x="356" y="1453"/>
                    </a:cubicBezTo>
                    <a:cubicBezTo>
                      <a:pt x="58" y="1453"/>
                      <a:pt x="58" y="1453"/>
                      <a:pt x="58" y="1453"/>
                    </a:cubicBezTo>
                    <a:cubicBezTo>
                      <a:pt x="16" y="1453"/>
                      <a:pt x="0" y="1399"/>
                      <a:pt x="35" y="1377"/>
                    </a:cubicBezTo>
                    <a:cubicBezTo>
                      <a:pt x="46" y="1369"/>
                      <a:pt x="46" y="1369"/>
                      <a:pt x="46" y="1369"/>
                    </a:cubicBezTo>
                    <a:cubicBezTo>
                      <a:pt x="58" y="1361"/>
                      <a:pt x="65" y="1350"/>
                      <a:pt x="65" y="1338"/>
                    </a:cubicBezTo>
                    <a:cubicBezTo>
                      <a:pt x="77" y="1204"/>
                      <a:pt x="134" y="470"/>
                      <a:pt x="165" y="244"/>
                    </a:cubicBezTo>
                    <a:cubicBezTo>
                      <a:pt x="199" y="0"/>
                      <a:pt x="482" y="15"/>
                      <a:pt x="490" y="15"/>
                    </a:cubicBezTo>
                    <a:cubicBezTo>
                      <a:pt x="490" y="15"/>
                      <a:pt x="490" y="15"/>
                      <a:pt x="490" y="15"/>
                    </a:cubicBezTo>
                    <a:cubicBezTo>
                      <a:pt x="490" y="15"/>
                      <a:pt x="494" y="19"/>
                      <a:pt x="49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7" name="Freeform 12">
                <a:extLst>
                  <a:ext uri="{FF2B5EF4-FFF2-40B4-BE49-F238E27FC236}">
                    <a16:creationId xmlns:a16="http://schemas.microsoft.com/office/drawing/2014/main" id="{10EFA12F-B1CE-4AAB-B564-20EB9FD8CCAA}"/>
                  </a:ext>
                </a:extLst>
              </p:cNvPr>
              <p:cNvSpPr>
                <a:spLocks/>
              </p:cNvSpPr>
              <p:nvPr/>
            </p:nvSpPr>
            <p:spPr bwMode="auto">
              <a:xfrm>
                <a:off x="4253" y="890"/>
                <a:ext cx="638" cy="2672"/>
              </a:xfrm>
              <a:custGeom>
                <a:avLst/>
                <a:gdLst>
                  <a:gd name="T0" fmla="*/ 340 w 340"/>
                  <a:gd name="T1" fmla="*/ 1320 h 1427"/>
                  <a:gd name="T2" fmla="*/ 325 w 340"/>
                  <a:gd name="T3" fmla="*/ 1373 h 1427"/>
                  <a:gd name="T4" fmla="*/ 233 w 340"/>
                  <a:gd name="T5" fmla="*/ 1427 h 1427"/>
                  <a:gd name="T6" fmla="*/ 122 w 340"/>
                  <a:gd name="T7" fmla="*/ 1427 h 1427"/>
                  <a:gd name="T8" fmla="*/ 115 w 340"/>
                  <a:gd name="T9" fmla="*/ 1419 h 1427"/>
                  <a:gd name="T10" fmla="*/ 115 w 340"/>
                  <a:gd name="T11" fmla="*/ 1339 h 1427"/>
                  <a:gd name="T12" fmla="*/ 115 w 340"/>
                  <a:gd name="T13" fmla="*/ 1236 h 1427"/>
                  <a:gd name="T14" fmla="*/ 118 w 340"/>
                  <a:gd name="T15" fmla="*/ 1048 h 1427"/>
                  <a:gd name="T16" fmla="*/ 118 w 340"/>
                  <a:gd name="T17" fmla="*/ 1037 h 1427"/>
                  <a:gd name="T18" fmla="*/ 149 w 340"/>
                  <a:gd name="T19" fmla="*/ 1006 h 1427"/>
                  <a:gd name="T20" fmla="*/ 298 w 340"/>
                  <a:gd name="T21" fmla="*/ 1006 h 1427"/>
                  <a:gd name="T22" fmla="*/ 306 w 340"/>
                  <a:gd name="T23" fmla="*/ 998 h 1427"/>
                  <a:gd name="T24" fmla="*/ 291 w 340"/>
                  <a:gd name="T25" fmla="*/ 807 h 1427"/>
                  <a:gd name="T26" fmla="*/ 237 w 340"/>
                  <a:gd name="T27" fmla="*/ 168 h 1427"/>
                  <a:gd name="T28" fmla="*/ 237 w 340"/>
                  <a:gd name="T29" fmla="*/ 168 h 1427"/>
                  <a:gd name="T30" fmla="*/ 134 w 340"/>
                  <a:gd name="T31" fmla="*/ 58 h 1427"/>
                  <a:gd name="T32" fmla="*/ 134 w 340"/>
                  <a:gd name="T33" fmla="*/ 58 h 1427"/>
                  <a:gd name="T34" fmla="*/ 8 w 340"/>
                  <a:gd name="T35" fmla="*/ 19 h 1427"/>
                  <a:gd name="T36" fmla="*/ 8 w 340"/>
                  <a:gd name="T37" fmla="*/ 19 h 1427"/>
                  <a:gd name="T38" fmla="*/ 11 w 340"/>
                  <a:gd name="T39" fmla="*/ 4 h 1427"/>
                  <a:gd name="T40" fmla="*/ 248 w 340"/>
                  <a:gd name="T41" fmla="*/ 100 h 1427"/>
                  <a:gd name="T42" fmla="*/ 317 w 340"/>
                  <a:gd name="T43" fmla="*/ 348 h 1427"/>
                  <a:gd name="T44" fmla="*/ 336 w 340"/>
                  <a:gd name="T45" fmla="*/ 1262 h 1427"/>
                  <a:gd name="T46" fmla="*/ 340 w 340"/>
                  <a:gd name="T47" fmla="*/ 1320 h 1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0" h="1427">
                    <a:moveTo>
                      <a:pt x="340" y="1320"/>
                    </a:moveTo>
                    <a:cubicBezTo>
                      <a:pt x="340" y="1339"/>
                      <a:pt x="336" y="1358"/>
                      <a:pt x="325" y="1373"/>
                    </a:cubicBezTo>
                    <a:cubicBezTo>
                      <a:pt x="306" y="1404"/>
                      <a:pt x="271" y="1427"/>
                      <a:pt x="233" y="1427"/>
                    </a:cubicBezTo>
                    <a:cubicBezTo>
                      <a:pt x="122" y="1427"/>
                      <a:pt x="122" y="1427"/>
                      <a:pt x="122" y="1427"/>
                    </a:cubicBezTo>
                    <a:cubicBezTo>
                      <a:pt x="118" y="1427"/>
                      <a:pt x="115" y="1423"/>
                      <a:pt x="115" y="1419"/>
                    </a:cubicBezTo>
                    <a:cubicBezTo>
                      <a:pt x="115" y="1392"/>
                      <a:pt x="115" y="1366"/>
                      <a:pt x="115" y="1339"/>
                    </a:cubicBezTo>
                    <a:cubicBezTo>
                      <a:pt x="115" y="1304"/>
                      <a:pt x="115" y="1270"/>
                      <a:pt x="115" y="1236"/>
                    </a:cubicBezTo>
                    <a:cubicBezTo>
                      <a:pt x="115" y="1159"/>
                      <a:pt x="118" y="1098"/>
                      <a:pt x="118" y="1048"/>
                    </a:cubicBezTo>
                    <a:cubicBezTo>
                      <a:pt x="118" y="1037"/>
                      <a:pt x="118" y="1037"/>
                      <a:pt x="118" y="1037"/>
                    </a:cubicBezTo>
                    <a:cubicBezTo>
                      <a:pt x="118" y="1021"/>
                      <a:pt x="134" y="1006"/>
                      <a:pt x="149" y="1006"/>
                    </a:cubicBezTo>
                    <a:cubicBezTo>
                      <a:pt x="298" y="1006"/>
                      <a:pt x="298" y="1006"/>
                      <a:pt x="298" y="1006"/>
                    </a:cubicBezTo>
                    <a:cubicBezTo>
                      <a:pt x="302" y="1006"/>
                      <a:pt x="306" y="1002"/>
                      <a:pt x="306" y="998"/>
                    </a:cubicBezTo>
                    <a:cubicBezTo>
                      <a:pt x="291" y="807"/>
                      <a:pt x="291" y="807"/>
                      <a:pt x="291" y="807"/>
                    </a:cubicBezTo>
                    <a:cubicBezTo>
                      <a:pt x="237" y="168"/>
                      <a:pt x="237" y="168"/>
                      <a:pt x="237" y="168"/>
                    </a:cubicBezTo>
                    <a:cubicBezTo>
                      <a:pt x="237" y="168"/>
                      <a:pt x="237" y="168"/>
                      <a:pt x="237" y="168"/>
                    </a:cubicBezTo>
                    <a:cubicBezTo>
                      <a:pt x="237" y="138"/>
                      <a:pt x="222" y="69"/>
                      <a:pt x="134" y="58"/>
                    </a:cubicBezTo>
                    <a:cubicBezTo>
                      <a:pt x="134" y="58"/>
                      <a:pt x="134" y="58"/>
                      <a:pt x="134" y="58"/>
                    </a:cubicBezTo>
                    <a:cubicBezTo>
                      <a:pt x="8" y="19"/>
                      <a:pt x="8" y="19"/>
                      <a:pt x="8" y="19"/>
                    </a:cubicBezTo>
                    <a:cubicBezTo>
                      <a:pt x="8" y="19"/>
                      <a:pt x="8" y="19"/>
                      <a:pt x="8" y="19"/>
                    </a:cubicBezTo>
                    <a:cubicBezTo>
                      <a:pt x="0" y="15"/>
                      <a:pt x="0" y="0"/>
                      <a:pt x="11" y="4"/>
                    </a:cubicBezTo>
                    <a:cubicBezTo>
                      <a:pt x="99" y="8"/>
                      <a:pt x="183" y="23"/>
                      <a:pt x="248" y="100"/>
                    </a:cubicBezTo>
                    <a:cubicBezTo>
                      <a:pt x="306" y="168"/>
                      <a:pt x="317" y="264"/>
                      <a:pt x="317" y="348"/>
                    </a:cubicBezTo>
                    <a:cubicBezTo>
                      <a:pt x="321" y="654"/>
                      <a:pt x="329" y="956"/>
                      <a:pt x="336" y="1262"/>
                    </a:cubicBezTo>
                    <a:cubicBezTo>
                      <a:pt x="336" y="1274"/>
                      <a:pt x="340" y="1297"/>
                      <a:pt x="340" y="1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8" name="Freeform 13">
                <a:extLst>
                  <a:ext uri="{FF2B5EF4-FFF2-40B4-BE49-F238E27FC236}">
                    <a16:creationId xmlns:a16="http://schemas.microsoft.com/office/drawing/2014/main" id="{B3517680-E639-4164-BB20-25066AF3AE76}"/>
                  </a:ext>
                </a:extLst>
              </p:cNvPr>
              <p:cNvSpPr>
                <a:spLocks/>
              </p:cNvSpPr>
              <p:nvPr/>
            </p:nvSpPr>
            <p:spPr bwMode="auto">
              <a:xfrm>
                <a:off x="3793" y="839"/>
                <a:ext cx="295" cy="172"/>
              </a:xfrm>
              <a:custGeom>
                <a:avLst/>
                <a:gdLst>
                  <a:gd name="T0" fmla="*/ 42 w 157"/>
                  <a:gd name="T1" fmla="*/ 88 h 92"/>
                  <a:gd name="T2" fmla="*/ 54 w 157"/>
                  <a:gd name="T3" fmla="*/ 92 h 92"/>
                  <a:gd name="T4" fmla="*/ 80 w 157"/>
                  <a:gd name="T5" fmla="*/ 92 h 92"/>
                  <a:gd name="T6" fmla="*/ 80 w 157"/>
                  <a:gd name="T7" fmla="*/ 92 h 92"/>
                  <a:gd name="T8" fmla="*/ 80 w 157"/>
                  <a:gd name="T9" fmla="*/ 92 h 92"/>
                  <a:gd name="T10" fmla="*/ 80 w 157"/>
                  <a:gd name="T11" fmla="*/ 92 h 92"/>
                  <a:gd name="T12" fmla="*/ 80 w 157"/>
                  <a:gd name="T13" fmla="*/ 92 h 92"/>
                  <a:gd name="T14" fmla="*/ 107 w 157"/>
                  <a:gd name="T15" fmla="*/ 92 h 92"/>
                  <a:gd name="T16" fmla="*/ 119 w 157"/>
                  <a:gd name="T17" fmla="*/ 88 h 92"/>
                  <a:gd name="T18" fmla="*/ 142 w 157"/>
                  <a:gd name="T19" fmla="*/ 42 h 92"/>
                  <a:gd name="T20" fmla="*/ 80 w 157"/>
                  <a:gd name="T21" fmla="*/ 0 h 92"/>
                  <a:gd name="T22" fmla="*/ 80 w 157"/>
                  <a:gd name="T23" fmla="*/ 0 h 92"/>
                  <a:gd name="T24" fmla="*/ 80 w 157"/>
                  <a:gd name="T25" fmla="*/ 0 h 92"/>
                  <a:gd name="T26" fmla="*/ 80 w 157"/>
                  <a:gd name="T27" fmla="*/ 0 h 92"/>
                  <a:gd name="T28" fmla="*/ 80 w 157"/>
                  <a:gd name="T29" fmla="*/ 0 h 92"/>
                  <a:gd name="T30" fmla="*/ 19 w 157"/>
                  <a:gd name="T31" fmla="*/ 42 h 92"/>
                  <a:gd name="T32" fmla="*/ 42 w 157"/>
                  <a:gd name="T33" fmla="*/ 8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2">
                    <a:moveTo>
                      <a:pt x="42" y="88"/>
                    </a:moveTo>
                    <a:cubicBezTo>
                      <a:pt x="42" y="92"/>
                      <a:pt x="50" y="92"/>
                      <a:pt x="54" y="92"/>
                    </a:cubicBezTo>
                    <a:cubicBezTo>
                      <a:pt x="61" y="92"/>
                      <a:pt x="73" y="92"/>
                      <a:pt x="80" y="92"/>
                    </a:cubicBezTo>
                    <a:cubicBezTo>
                      <a:pt x="80" y="92"/>
                      <a:pt x="80" y="92"/>
                      <a:pt x="80" y="92"/>
                    </a:cubicBezTo>
                    <a:cubicBezTo>
                      <a:pt x="80" y="92"/>
                      <a:pt x="80" y="92"/>
                      <a:pt x="80" y="92"/>
                    </a:cubicBezTo>
                    <a:cubicBezTo>
                      <a:pt x="80" y="92"/>
                      <a:pt x="80" y="92"/>
                      <a:pt x="80" y="92"/>
                    </a:cubicBezTo>
                    <a:cubicBezTo>
                      <a:pt x="80" y="92"/>
                      <a:pt x="80" y="92"/>
                      <a:pt x="80" y="92"/>
                    </a:cubicBezTo>
                    <a:cubicBezTo>
                      <a:pt x="88" y="92"/>
                      <a:pt x="100" y="92"/>
                      <a:pt x="107" y="92"/>
                    </a:cubicBezTo>
                    <a:cubicBezTo>
                      <a:pt x="111" y="92"/>
                      <a:pt x="115" y="92"/>
                      <a:pt x="119" y="88"/>
                    </a:cubicBezTo>
                    <a:cubicBezTo>
                      <a:pt x="126" y="73"/>
                      <a:pt x="138" y="58"/>
                      <a:pt x="142" y="42"/>
                    </a:cubicBezTo>
                    <a:cubicBezTo>
                      <a:pt x="157" y="8"/>
                      <a:pt x="103" y="0"/>
                      <a:pt x="80" y="0"/>
                    </a:cubicBezTo>
                    <a:cubicBezTo>
                      <a:pt x="80" y="0"/>
                      <a:pt x="80" y="0"/>
                      <a:pt x="80" y="0"/>
                    </a:cubicBezTo>
                    <a:cubicBezTo>
                      <a:pt x="80" y="0"/>
                      <a:pt x="80" y="0"/>
                      <a:pt x="80" y="0"/>
                    </a:cubicBezTo>
                    <a:cubicBezTo>
                      <a:pt x="80" y="0"/>
                      <a:pt x="80" y="0"/>
                      <a:pt x="80" y="0"/>
                    </a:cubicBezTo>
                    <a:cubicBezTo>
                      <a:pt x="80" y="0"/>
                      <a:pt x="80" y="0"/>
                      <a:pt x="80" y="0"/>
                    </a:cubicBezTo>
                    <a:cubicBezTo>
                      <a:pt x="57" y="0"/>
                      <a:pt x="0" y="8"/>
                      <a:pt x="19" y="42"/>
                    </a:cubicBezTo>
                    <a:cubicBezTo>
                      <a:pt x="27" y="58"/>
                      <a:pt x="34" y="73"/>
                      <a:pt x="42"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9" name="Freeform 14">
                <a:extLst>
                  <a:ext uri="{FF2B5EF4-FFF2-40B4-BE49-F238E27FC236}">
                    <a16:creationId xmlns:a16="http://schemas.microsoft.com/office/drawing/2014/main" id="{AA474DC9-4349-4D4F-95E0-2D34774B87F3}"/>
                  </a:ext>
                </a:extLst>
              </p:cNvPr>
              <p:cNvSpPr>
                <a:spLocks/>
              </p:cNvSpPr>
              <p:nvPr/>
            </p:nvSpPr>
            <p:spPr bwMode="auto">
              <a:xfrm>
                <a:off x="3966" y="103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60" name="Freeform 15">
                <a:extLst>
                  <a:ext uri="{FF2B5EF4-FFF2-40B4-BE49-F238E27FC236}">
                    <a16:creationId xmlns:a16="http://schemas.microsoft.com/office/drawing/2014/main" id="{005D364F-C1A2-47D2-9EF8-567884C8AC43}"/>
                  </a:ext>
                </a:extLst>
              </p:cNvPr>
              <p:cNvSpPr>
                <a:spLocks/>
              </p:cNvSpPr>
              <p:nvPr/>
            </p:nvSpPr>
            <p:spPr bwMode="auto">
              <a:xfrm>
                <a:off x="3938" y="103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61" name="Freeform 16">
                <a:extLst>
                  <a:ext uri="{FF2B5EF4-FFF2-40B4-BE49-F238E27FC236}">
                    <a16:creationId xmlns:a16="http://schemas.microsoft.com/office/drawing/2014/main" id="{657FA372-9D9F-4A67-B7FC-E08CBC29DD91}"/>
                  </a:ext>
                </a:extLst>
              </p:cNvPr>
              <p:cNvSpPr>
                <a:spLocks/>
              </p:cNvSpPr>
              <p:nvPr/>
            </p:nvSpPr>
            <p:spPr bwMode="auto">
              <a:xfrm>
                <a:off x="3155" y="875"/>
                <a:ext cx="1593" cy="3445"/>
              </a:xfrm>
              <a:custGeom>
                <a:avLst/>
                <a:gdLst>
                  <a:gd name="T0" fmla="*/ 788 w 849"/>
                  <a:gd name="T1" fmla="*/ 157 h 1840"/>
                  <a:gd name="T2" fmla="*/ 711 w 849"/>
                  <a:gd name="T3" fmla="*/ 77 h 1840"/>
                  <a:gd name="T4" fmla="*/ 527 w 849"/>
                  <a:gd name="T5" fmla="*/ 4 h 1840"/>
                  <a:gd name="T6" fmla="*/ 470 w 849"/>
                  <a:gd name="T7" fmla="*/ 349 h 1840"/>
                  <a:gd name="T8" fmla="*/ 462 w 849"/>
                  <a:gd name="T9" fmla="*/ 261 h 1840"/>
                  <a:gd name="T10" fmla="*/ 436 w 849"/>
                  <a:gd name="T11" fmla="*/ 88 h 1840"/>
                  <a:gd name="T12" fmla="*/ 424 w 849"/>
                  <a:gd name="T13" fmla="*/ 88 h 1840"/>
                  <a:gd name="T14" fmla="*/ 424 w 849"/>
                  <a:gd name="T15" fmla="*/ 88 h 1840"/>
                  <a:gd name="T16" fmla="*/ 413 w 849"/>
                  <a:gd name="T17" fmla="*/ 88 h 1840"/>
                  <a:gd name="T18" fmla="*/ 413 w 849"/>
                  <a:gd name="T19" fmla="*/ 88 h 1840"/>
                  <a:gd name="T20" fmla="*/ 390 w 849"/>
                  <a:gd name="T21" fmla="*/ 261 h 1840"/>
                  <a:gd name="T22" fmla="*/ 382 w 849"/>
                  <a:gd name="T23" fmla="*/ 349 h 1840"/>
                  <a:gd name="T24" fmla="*/ 325 w 849"/>
                  <a:gd name="T25" fmla="*/ 4 h 1840"/>
                  <a:gd name="T26" fmla="*/ 141 w 849"/>
                  <a:gd name="T27" fmla="*/ 77 h 1840"/>
                  <a:gd name="T28" fmla="*/ 65 w 849"/>
                  <a:gd name="T29" fmla="*/ 153 h 1840"/>
                  <a:gd name="T30" fmla="*/ 0 w 849"/>
                  <a:gd name="T31" fmla="*/ 961 h 1840"/>
                  <a:gd name="T32" fmla="*/ 95 w 849"/>
                  <a:gd name="T33" fmla="*/ 964 h 1840"/>
                  <a:gd name="T34" fmla="*/ 183 w 849"/>
                  <a:gd name="T35" fmla="*/ 379 h 1840"/>
                  <a:gd name="T36" fmla="*/ 191 w 849"/>
                  <a:gd name="T37" fmla="*/ 746 h 1840"/>
                  <a:gd name="T38" fmla="*/ 179 w 849"/>
                  <a:gd name="T39" fmla="*/ 1022 h 1840"/>
                  <a:gd name="T40" fmla="*/ 187 w 849"/>
                  <a:gd name="T41" fmla="*/ 1205 h 1840"/>
                  <a:gd name="T42" fmla="*/ 225 w 849"/>
                  <a:gd name="T43" fmla="*/ 1840 h 1840"/>
                  <a:gd name="T44" fmla="*/ 371 w 849"/>
                  <a:gd name="T45" fmla="*/ 1814 h 1840"/>
                  <a:gd name="T46" fmla="*/ 386 w 849"/>
                  <a:gd name="T47" fmla="*/ 1102 h 1840"/>
                  <a:gd name="T48" fmla="*/ 424 w 849"/>
                  <a:gd name="T49" fmla="*/ 1075 h 1840"/>
                  <a:gd name="T50" fmla="*/ 424 w 849"/>
                  <a:gd name="T51" fmla="*/ 1075 h 1840"/>
                  <a:gd name="T52" fmla="*/ 424 w 849"/>
                  <a:gd name="T53" fmla="*/ 1075 h 1840"/>
                  <a:gd name="T54" fmla="*/ 462 w 849"/>
                  <a:gd name="T55" fmla="*/ 1102 h 1840"/>
                  <a:gd name="T56" fmla="*/ 478 w 849"/>
                  <a:gd name="T57" fmla="*/ 1814 h 1840"/>
                  <a:gd name="T58" fmla="*/ 623 w 849"/>
                  <a:gd name="T59" fmla="*/ 1840 h 1840"/>
                  <a:gd name="T60" fmla="*/ 661 w 849"/>
                  <a:gd name="T61" fmla="*/ 1205 h 1840"/>
                  <a:gd name="T62" fmla="*/ 669 w 849"/>
                  <a:gd name="T63" fmla="*/ 1022 h 1840"/>
                  <a:gd name="T64" fmla="*/ 658 w 849"/>
                  <a:gd name="T65" fmla="*/ 746 h 1840"/>
                  <a:gd name="T66" fmla="*/ 665 w 849"/>
                  <a:gd name="T67" fmla="*/ 379 h 1840"/>
                  <a:gd name="T68" fmla="*/ 753 w 849"/>
                  <a:gd name="T69" fmla="*/ 964 h 1840"/>
                  <a:gd name="T70" fmla="*/ 849 w 849"/>
                  <a:gd name="T71" fmla="*/ 961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49" h="1840">
                    <a:moveTo>
                      <a:pt x="788" y="157"/>
                    </a:moveTo>
                    <a:cubicBezTo>
                      <a:pt x="788" y="157"/>
                      <a:pt x="788" y="157"/>
                      <a:pt x="788" y="157"/>
                    </a:cubicBezTo>
                    <a:cubicBezTo>
                      <a:pt x="788" y="153"/>
                      <a:pt x="791" y="88"/>
                      <a:pt x="711" y="77"/>
                    </a:cubicBezTo>
                    <a:cubicBezTo>
                      <a:pt x="711" y="77"/>
                      <a:pt x="711" y="77"/>
                      <a:pt x="711" y="77"/>
                    </a:cubicBezTo>
                    <a:cubicBezTo>
                      <a:pt x="581" y="39"/>
                      <a:pt x="581" y="39"/>
                      <a:pt x="581" y="39"/>
                    </a:cubicBezTo>
                    <a:cubicBezTo>
                      <a:pt x="581" y="39"/>
                      <a:pt x="547" y="27"/>
                      <a:pt x="527" y="4"/>
                    </a:cubicBezTo>
                    <a:cubicBezTo>
                      <a:pt x="524" y="0"/>
                      <a:pt x="520" y="4"/>
                      <a:pt x="520" y="8"/>
                    </a:cubicBezTo>
                    <a:cubicBezTo>
                      <a:pt x="520" y="46"/>
                      <a:pt x="520" y="157"/>
                      <a:pt x="470" y="349"/>
                    </a:cubicBezTo>
                    <a:cubicBezTo>
                      <a:pt x="470" y="349"/>
                      <a:pt x="470" y="349"/>
                      <a:pt x="470" y="349"/>
                    </a:cubicBezTo>
                    <a:cubicBezTo>
                      <a:pt x="466" y="318"/>
                      <a:pt x="466" y="291"/>
                      <a:pt x="462" y="261"/>
                    </a:cubicBezTo>
                    <a:cubicBezTo>
                      <a:pt x="459" y="207"/>
                      <a:pt x="451" y="157"/>
                      <a:pt x="447" y="104"/>
                    </a:cubicBezTo>
                    <a:cubicBezTo>
                      <a:pt x="447" y="88"/>
                      <a:pt x="443" y="85"/>
                      <a:pt x="436" y="88"/>
                    </a:cubicBezTo>
                    <a:cubicBezTo>
                      <a:pt x="432" y="88"/>
                      <a:pt x="428" y="88"/>
                      <a:pt x="424" y="88"/>
                    </a:cubicBezTo>
                    <a:cubicBezTo>
                      <a:pt x="424" y="88"/>
                      <a:pt x="424" y="88"/>
                      <a:pt x="424" y="88"/>
                    </a:cubicBezTo>
                    <a:cubicBezTo>
                      <a:pt x="424" y="88"/>
                      <a:pt x="424" y="88"/>
                      <a:pt x="424" y="88"/>
                    </a:cubicBezTo>
                    <a:cubicBezTo>
                      <a:pt x="424" y="88"/>
                      <a:pt x="424" y="88"/>
                      <a:pt x="424" y="88"/>
                    </a:cubicBezTo>
                    <a:cubicBezTo>
                      <a:pt x="424" y="88"/>
                      <a:pt x="424" y="88"/>
                      <a:pt x="424" y="88"/>
                    </a:cubicBezTo>
                    <a:cubicBezTo>
                      <a:pt x="420" y="88"/>
                      <a:pt x="417" y="88"/>
                      <a:pt x="413" y="88"/>
                    </a:cubicBezTo>
                    <a:cubicBezTo>
                      <a:pt x="413" y="88"/>
                      <a:pt x="413" y="88"/>
                      <a:pt x="413" y="88"/>
                    </a:cubicBezTo>
                    <a:cubicBezTo>
                      <a:pt x="413" y="88"/>
                      <a:pt x="413" y="88"/>
                      <a:pt x="413" y="88"/>
                    </a:cubicBezTo>
                    <a:cubicBezTo>
                      <a:pt x="405" y="88"/>
                      <a:pt x="405" y="92"/>
                      <a:pt x="405" y="104"/>
                    </a:cubicBezTo>
                    <a:cubicBezTo>
                      <a:pt x="401" y="157"/>
                      <a:pt x="397" y="207"/>
                      <a:pt x="390" y="261"/>
                    </a:cubicBezTo>
                    <a:cubicBezTo>
                      <a:pt x="386" y="291"/>
                      <a:pt x="386" y="318"/>
                      <a:pt x="382" y="349"/>
                    </a:cubicBezTo>
                    <a:cubicBezTo>
                      <a:pt x="382" y="349"/>
                      <a:pt x="382" y="349"/>
                      <a:pt x="382" y="349"/>
                    </a:cubicBezTo>
                    <a:cubicBezTo>
                      <a:pt x="332" y="157"/>
                      <a:pt x="332" y="46"/>
                      <a:pt x="332" y="8"/>
                    </a:cubicBezTo>
                    <a:cubicBezTo>
                      <a:pt x="332" y="4"/>
                      <a:pt x="329" y="4"/>
                      <a:pt x="325" y="4"/>
                    </a:cubicBezTo>
                    <a:cubicBezTo>
                      <a:pt x="306" y="27"/>
                      <a:pt x="271" y="39"/>
                      <a:pt x="271" y="39"/>
                    </a:cubicBezTo>
                    <a:cubicBezTo>
                      <a:pt x="141" y="77"/>
                      <a:pt x="141" y="77"/>
                      <a:pt x="141" y="77"/>
                    </a:cubicBezTo>
                    <a:cubicBezTo>
                      <a:pt x="141" y="77"/>
                      <a:pt x="141" y="77"/>
                      <a:pt x="141" y="77"/>
                    </a:cubicBezTo>
                    <a:cubicBezTo>
                      <a:pt x="61" y="88"/>
                      <a:pt x="65" y="150"/>
                      <a:pt x="65" y="153"/>
                    </a:cubicBezTo>
                    <a:cubicBezTo>
                      <a:pt x="65" y="153"/>
                      <a:pt x="65" y="153"/>
                      <a:pt x="65" y="153"/>
                    </a:cubicBezTo>
                    <a:cubicBezTo>
                      <a:pt x="0" y="961"/>
                      <a:pt x="0" y="961"/>
                      <a:pt x="0" y="961"/>
                    </a:cubicBezTo>
                    <a:cubicBezTo>
                      <a:pt x="0" y="964"/>
                      <a:pt x="0" y="964"/>
                      <a:pt x="3" y="964"/>
                    </a:cubicBezTo>
                    <a:cubicBezTo>
                      <a:pt x="95" y="964"/>
                      <a:pt x="95" y="964"/>
                      <a:pt x="95" y="964"/>
                    </a:cubicBezTo>
                    <a:cubicBezTo>
                      <a:pt x="99" y="964"/>
                      <a:pt x="99" y="964"/>
                      <a:pt x="99" y="961"/>
                    </a:cubicBezTo>
                    <a:cubicBezTo>
                      <a:pt x="183" y="379"/>
                      <a:pt x="183" y="379"/>
                      <a:pt x="183" y="379"/>
                    </a:cubicBezTo>
                    <a:cubicBezTo>
                      <a:pt x="183" y="375"/>
                      <a:pt x="187" y="375"/>
                      <a:pt x="187" y="375"/>
                    </a:cubicBezTo>
                    <a:cubicBezTo>
                      <a:pt x="256" y="387"/>
                      <a:pt x="195" y="704"/>
                      <a:pt x="191" y="746"/>
                    </a:cubicBezTo>
                    <a:cubicBezTo>
                      <a:pt x="183" y="827"/>
                      <a:pt x="168" y="911"/>
                      <a:pt x="172" y="991"/>
                    </a:cubicBezTo>
                    <a:cubicBezTo>
                      <a:pt x="172" y="1003"/>
                      <a:pt x="176" y="1010"/>
                      <a:pt x="179" y="1022"/>
                    </a:cubicBezTo>
                    <a:cubicBezTo>
                      <a:pt x="179" y="1022"/>
                      <a:pt x="179" y="1022"/>
                      <a:pt x="179" y="1022"/>
                    </a:cubicBezTo>
                    <a:cubicBezTo>
                      <a:pt x="183" y="1083"/>
                      <a:pt x="183" y="1144"/>
                      <a:pt x="187" y="1205"/>
                    </a:cubicBezTo>
                    <a:cubicBezTo>
                      <a:pt x="195" y="1377"/>
                      <a:pt x="199" y="1638"/>
                      <a:pt x="202" y="1814"/>
                    </a:cubicBezTo>
                    <a:cubicBezTo>
                      <a:pt x="202" y="1833"/>
                      <a:pt x="210" y="1840"/>
                      <a:pt x="225" y="1840"/>
                    </a:cubicBezTo>
                    <a:cubicBezTo>
                      <a:pt x="264" y="1840"/>
                      <a:pt x="306" y="1840"/>
                      <a:pt x="344" y="1840"/>
                    </a:cubicBezTo>
                    <a:cubicBezTo>
                      <a:pt x="363" y="1840"/>
                      <a:pt x="367" y="1833"/>
                      <a:pt x="371" y="1814"/>
                    </a:cubicBezTo>
                    <a:cubicBezTo>
                      <a:pt x="371" y="1756"/>
                      <a:pt x="374" y="1703"/>
                      <a:pt x="374" y="1645"/>
                    </a:cubicBezTo>
                    <a:cubicBezTo>
                      <a:pt x="378" y="1492"/>
                      <a:pt x="382" y="1274"/>
                      <a:pt x="386" y="1102"/>
                    </a:cubicBezTo>
                    <a:cubicBezTo>
                      <a:pt x="386" y="1102"/>
                      <a:pt x="386" y="1102"/>
                      <a:pt x="386" y="1098"/>
                    </a:cubicBezTo>
                    <a:cubicBezTo>
                      <a:pt x="394" y="1087"/>
                      <a:pt x="409" y="1079"/>
                      <a:pt x="424" y="1075"/>
                    </a:cubicBezTo>
                    <a:cubicBezTo>
                      <a:pt x="424" y="1075"/>
                      <a:pt x="424" y="1075"/>
                      <a:pt x="424" y="1075"/>
                    </a:cubicBezTo>
                    <a:cubicBezTo>
                      <a:pt x="424" y="1075"/>
                      <a:pt x="424" y="1075"/>
                      <a:pt x="424" y="1075"/>
                    </a:cubicBezTo>
                    <a:cubicBezTo>
                      <a:pt x="424" y="1075"/>
                      <a:pt x="424" y="1075"/>
                      <a:pt x="424" y="1075"/>
                    </a:cubicBezTo>
                    <a:cubicBezTo>
                      <a:pt x="424" y="1075"/>
                      <a:pt x="424" y="1075"/>
                      <a:pt x="424" y="1075"/>
                    </a:cubicBezTo>
                    <a:cubicBezTo>
                      <a:pt x="440" y="1075"/>
                      <a:pt x="451" y="1087"/>
                      <a:pt x="462" y="1098"/>
                    </a:cubicBezTo>
                    <a:cubicBezTo>
                      <a:pt x="462" y="1098"/>
                      <a:pt x="462" y="1098"/>
                      <a:pt x="462" y="1102"/>
                    </a:cubicBezTo>
                    <a:cubicBezTo>
                      <a:pt x="466" y="1274"/>
                      <a:pt x="470" y="1492"/>
                      <a:pt x="474" y="1645"/>
                    </a:cubicBezTo>
                    <a:cubicBezTo>
                      <a:pt x="474" y="1703"/>
                      <a:pt x="478" y="1756"/>
                      <a:pt x="478" y="1814"/>
                    </a:cubicBezTo>
                    <a:cubicBezTo>
                      <a:pt x="478" y="1833"/>
                      <a:pt x="485" y="1840"/>
                      <a:pt x="505" y="1840"/>
                    </a:cubicBezTo>
                    <a:cubicBezTo>
                      <a:pt x="543" y="1840"/>
                      <a:pt x="585" y="1840"/>
                      <a:pt x="623" y="1840"/>
                    </a:cubicBezTo>
                    <a:cubicBezTo>
                      <a:pt x="642" y="1840"/>
                      <a:pt x="646" y="1833"/>
                      <a:pt x="646" y="1814"/>
                    </a:cubicBezTo>
                    <a:cubicBezTo>
                      <a:pt x="650" y="1641"/>
                      <a:pt x="658" y="1381"/>
                      <a:pt x="661" y="1205"/>
                    </a:cubicBezTo>
                    <a:cubicBezTo>
                      <a:pt x="665" y="1144"/>
                      <a:pt x="665" y="1083"/>
                      <a:pt x="669" y="1022"/>
                    </a:cubicBezTo>
                    <a:cubicBezTo>
                      <a:pt x="669" y="1022"/>
                      <a:pt x="669" y="1022"/>
                      <a:pt x="669" y="1022"/>
                    </a:cubicBezTo>
                    <a:cubicBezTo>
                      <a:pt x="673" y="1014"/>
                      <a:pt x="677" y="1003"/>
                      <a:pt x="677" y="991"/>
                    </a:cubicBezTo>
                    <a:cubicBezTo>
                      <a:pt x="680" y="911"/>
                      <a:pt x="665" y="827"/>
                      <a:pt x="658" y="746"/>
                    </a:cubicBezTo>
                    <a:cubicBezTo>
                      <a:pt x="654" y="704"/>
                      <a:pt x="593" y="387"/>
                      <a:pt x="661" y="375"/>
                    </a:cubicBezTo>
                    <a:cubicBezTo>
                      <a:pt x="665" y="375"/>
                      <a:pt x="665" y="375"/>
                      <a:pt x="665" y="379"/>
                    </a:cubicBezTo>
                    <a:cubicBezTo>
                      <a:pt x="749" y="961"/>
                      <a:pt x="749" y="961"/>
                      <a:pt x="749" y="961"/>
                    </a:cubicBezTo>
                    <a:cubicBezTo>
                      <a:pt x="749" y="964"/>
                      <a:pt x="753" y="964"/>
                      <a:pt x="753" y="964"/>
                    </a:cubicBezTo>
                    <a:cubicBezTo>
                      <a:pt x="845" y="964"/>
                      <a:pt x="845" y="964"/>
                      <a:pt x="845" y="964"/>
                    </a:cubicBezTo>
                    <a:cubicBezTo>
                      <a:pt x="849" y="964"/>
                      <a:pt x="849" y="961"/>
                      <a:pt x="849" y="961"/>
                    </a:cubicBezTo>
                    <a:lnTo>
                      <a:pt x="788"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grpSp>
        <p:nvGrpSpPr>
          <p:cNvPr id="75" name="Group 74">
            <a:extLst>
              <a:ext uri="{FF2B5EF4-FFF2-40B4-BE49-F238E27FC236}">
                <a16:creationId xmlns:a16="http://schemas.microsoft.com/office/drawing/2014/main" id="{0BCF3E8F-1243-4927-878E-B134896C8F7C}"/>
              </a:ext>
            </a:extLst>
          </p:cNvPr>
          <p:cNvGrpSpPr/>
          <p:nvPr/>
        </p:nvGrpSpPr>
        <p:grpSpPr>
          <a:xfrm>
            <a:off x="380531" y="3040877"/>
            <a:ext cx="749300" cy="749300"/>
            <a:chOff x="380531" y="3040877"/>
            <a:chExt cx="749300" cy="749300"/>
          </a:xfrm>
        </p:grpSpPr>
        <p:sp>
          <p:nvSpPr>
            <p:cNvPr id="17" name="Flowchart: Connector 16">
              <a:extLst>
                <a:ext uri="{FF2B5EF4-FFF2-40B4-BE49-F238E27FC236}">
                  <a16:creationId xmlns:a16="http://schemas.microsoft.com/office/drawing/2014/main" id="{75EF852D-4C29-4A9D-BC94-A6B6687BA337}"/>
                </a:ext>
              </a:extLst>
            </p:cNvPr>
            <p:cNvSpPr/>
            <p:nvPr/>
          </p:nvSpPr>
          <p:spPr>
            <a:xfrm>
              <a:off x="380531" y="3040877"/>
              <a:ext cx="749300" cy="749300"/>
            </a:xfrm>
            <a:prstGeom prst="flowChartConnector">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65" name="Freeform 20">
              <a:extLst>
                <a:ext uri="{FF2B5EF4-FFF2-40B4-BE49-F238E27FC236}">
                  <a16:creationId xmlns:a16="http://schemas.microsoft.com/office/drawing/2014/main" id="{AB98D7BC-3048-4F39-AF2A-93665F2AECF1}"/>
                </a:ext>
              </a:extLst>
            </p:cNvPr>
            <p:cNvSpPr>
              <a:spLocks noEditPoints="1"/>
            </p:cNvSpPr>
            <p:nvPr/>
          </p:nvSpPr>
          <p:spPr bwMode="auto">
            <a:xfrm>
              <a:off x="587120" y="3224800"/>
              <a:ext cx="336122" cy="381454"/>
            </a:xfrm>
            <a:custGeom>
              <a:avLst/>
              <a:gdLst>
                <a:gd name="T0" fmla="*/ 975 w 1939"/>
                <a:gd name="T1" fmla="*/ 2204 h 2204"/>
                <a:gd name="T2" fmla="*/ 0 w 1939"/>
                <a:gd name="T3" fmla="*/ 382 h 2204"/>
                <a:gd name="T4" fmla="*/ 975 w 1939"/>
                <a:gd name="T5" fmla="*/ 0 h 2204"/>
                <a:gd name="T6" fmla="*/ 1939 w 1939"/>
                <a:gd name="T7" fmla="*/ 382 h 2204"/>
                <a:gd name="T8" fmla="*/ 975 w 1939"/>
                <a:gd name="T9" fmla="*/ 2204 h 2204"/>
                <a:gd name="T10" fmla="*/ 975 w 1939"/>
                <a:gd name="T11" fmla="*/ 177 h 2204"/>
                <a:gd name="T12" fmla="*/ 975 w 1939"/>
                <a:gd name="T13" fmla="*/ 177 h 2204"/>
                <a:gd name="T14" fmla="*/ 213 w 1939"/>
                <a:gd name="T15" fmla="*/ 480 h 2204"/>
                <a:gd name="T16" fmla="*/ 382 w 1939"/>
                <a:gd name="T17" fmla="*/ 1065 h 2204"/>
                <a:gd name="T18" fmla="*/ 977 w 1939"/>
                <a:gd name="T19" fmla="*/ 1065 h 2204"/>
                <a:gd name="T20" fmla="*/ 977 w 1939"/>
                <a:gd name="T21" fmla="*/ 1922 h 2204"/>
                <a:gd name="T22" fmla="*/ 1562 w 1939"/>
                <a:gd name="T23" fmla="*/ 1065 h 2204"/>
                <a:gd name="T24" fmla="*/ 975 w 1939"/>
                <a:gd name="T25" fmla="*/ 1065 h 2204"/>
                <a:gd name="T26" fmla="*/ 975 w 1939"/>
                <a:gd name="T27" fmla="*/ 177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9" h="2204">
                  <a:moveTo>
                    <a:pt x="975" y="2204"/>
                  </a:moveTo>
                  <a:cubicBezTo>
                    <a:pt x="147" y="1491"/>
                    <a:pt x="0" y="382"/>
                    <a:pt x="0" y="382"/>
                  </a:cubicBezTo>
                  <a:cubicBezTo>
                    <a:pt x="975" y="0"/>
                    <a:pt x="975" y="0"/>
                    <a:pt x="975" y="0"/>
                  </a:cubicBezTo>
                  <a:cubicBezTo>
                    <a:pt x="1939" y="382"/>
                    <a:pt x="1939" y="382"/>
                    <a:pt x="1939" y="382"/>
                  </a:cubicBezTo>
                  <a:cubicBezTo>
                    <a:pt x="1939" y="382"/>
                    <a:pt x="1795" y="1491"/>
                    <a:pt x="975" y="2204"/>
                  </a:cubicBezTo>
                  <a:close/>
                  <a:moveTo>
                    <a:pt x="975" y="177"/>
                  </a:moveTo>
                  <a:cubicBezTo>
                    <a:pt x="975" y="177"/>
                    <a:pt x="975" y="177"/>
                    <a:pt x="975" y="177"/>
                  </a:cubicBezTo>
                  <a:cubicBezTo>
                    <a:pt x="213" y="480"/>
                    <a:pt x="213" y="480"/>
                    <a:pt x="213" y="480"/>
                  </a:cubicBezTo>
                  <a:cubicBezTo>
                    <a:pt x="213" y="480"/>
                    <a:pt x="248" y="740"/>
                    <a:pt x="382" y="1065"/>
                  </a:cubicBezTo>
                  <a:cubicBezTo>
                    <a:pt x="977" y="1065"/>
                    <a:pt x="977" y="1065"/>
                    <a:pt x="977" y="1065"/>
                  </a:cubicBezTo>
                  <a:cubicBezTo>
                    <a:pt x="977" y="1922"/>
                    <a:pt x="977" y="1922"/>
                    <a:pt x="977" y="1922"/>
                  </a:cubicBezTo>
                  <a:cubicBezTo>
                    <a:pt x="1268" y="1663"/>
                    <a:pt x="1452" y="1339"/>
                    <a:pt x="1562" y="1065"/>
                  </a:cubicBezTo>
                  <a:cubicBezTo>
                    <a:pt x="975" y="1065"/>
                    <a:pt x="975" y="1065"/>
                    <a:pt x="975" y="1065"/>
                  </a:cubicBezTo>
                  <a:lnTo>
                    <a:pt x="975" y="17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nvGrpSpPr>
          <p:cNvPr id="76" name="Group 75">
            <a:extLst>
              <a:ext uri="{FF2B5EF4-FFF2-40B4-BE49-F238E27FC236}">
                <a16:creationId xmlns:a16="http://schemas.microsoft.com/office/drawing/2014/main" id="{404D6794-32B8-4FD2-B032-601133F2F39D}"/>
              </a:ext>
            </a:extLst>
          </p:cNvPr>
          <p:cNvGrpSpPr/>
          <p:nvPr/>
        </p:nvGrpSpPr>
        <p:grpSpPr>
          <a:xfrm>
            <a:off x="380531" y="4385343"/>
            <a:ext cx="749300" cy="749300"/>
            <a:chOff x="380531" y="4385343"/>
            <a:chExt cx="749300" cy="749300"/>
          </a:xfrm>
        </p:grpSpPr>
        <p:sp>
          <p:nvSpPr>
            <p:cNvPr id="18" name="Flowchart: Connector 17">
              <a:extLst>
                <a:ext uri="{FF2B5EF4-FFF2-40B4-BE49-F238E27FC236}">
                  <a16:creationId xmlns:a16="http://schemas.microsoft.com/office/drawing/2014/main" id="{BEF5D562-906E-4043-9956-EEF10E4BDBA8}"/>
                </a:ext>
              </a:extLst>
            </p:cNvPr>
            <p:cNvSpPr/>
            <p:nvPr/>
          </p:nvSpPr>
          <p:spPr>
            <a:xfrm>
              <a:off x="380531" y="4385343"/>
              <a:ext cx="749300" cy="749300"/>
            </a:xfrm>
            <a:prstGeom prst="flowChartConnector">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67" name="Group 23">
              <a:extLst>
                <a:ext uri="{FF2B5EF4-FFF2-40B4-BE49-F238E27FC236}">
                  <a16:creationId xmlns:a16="http://schemas.microsoft.com/office/drawing/2014/main" id="{BEEA4B5D-AA09-43AA-B12A-033C1DE5EC0E}"/>
                </a:ext>
              </a:extLst>
            </p:cNvPr>
            <p:cNvGrpSpPr>
              <a:grpSpLocks noChangeAspect="1"/>
            </p:cNvGrpSpPr>
            <p:nvPr/>
          </p:nvGrpSpPr>
          <p:grpSpPr bwMode="auto">
            <a:xfrm>
              <a:off x="548337" y="4541875"/>
              <a:ext cx="413688" cy="436236"/>
              <a:chOff x="1879" y="89"/>
              <a:chExt cx="3926" cy="4140"/>
            </a:xfrm>
            <a:solidFill>
              <a:schemeClr val="accent1"/>
            </a:solidFill>
          </p:grpSpPr>
          <p:sp>
            <p:nvSpPr>
              <p:cNvPr id="69" name="Freeform 24">
                <a:extLst>
                  <a:ext uri="{FF2B5EF4-FFF2-40B4-BE49-F238E27FC236}">
                    <a16:creationId xmlns:a16="http://schemas.microsoft.com/office/drawing/2014/main" id="{0E816571-EC29-4E9A-86BD-05DA2A89622D}"/>
                  </a:ext>
                </a:extLst>
              </p:cNvPr>
              <p:cNvSpPr>
                <a:spLocks/>
              </p:cNvSpPr>
              <p:nvPr/>
            </p:nvSpPr>
            <p:spPr bwMode="auto">
              <a:xfrm>
                <a:off x="1879" y="1062"/>
                <a:ext cx="1566" cy="2224"/>
              </a:xfrm>
              <a:custGeom>
                <a:avLst/>
                <a:gdLst>
                  <a:gd name="T0" fmla="*/ 400 w 833"/>
                  <a:gd name="T1" fmla="*/ 1165 h 1184"/>
                  <a:gd name="T2" fmla="*/ 403 w 833"/>
                  <a:gd name="T3" fmla="*/ 1184 h 1184"/>
                  <a:gd name="T4" fmla="*/ 833 w 833"/>
                  <a:gd name="T5" fmla="*/ 1180 h 1184"/>
                  <a:gd name="T6" fmla="*/ 828 w 833"/>
                  <a:gd name="T7" fmla="*/ 965 h 1184"/>
                  <a:gd name="T8" fmla="*/ 786 w 833"/>
                  <a:gd name="T9" fmla="*/ 868 h 1184"/>
                  <a:gd name="T10" fmla="*/ 659 w 833"/>
                  <a:gd name="T11" fmla="*/ 740 h 1184"/>
                  <a:gd name="T12" fmla="*/ 583 w 833"/>
                  <a:gd name="T13" fmla="*/ 701 h 1184"/>
                  <a:gd name="T14" fmla="*/ 507 w 833"/>
                  <a:gd name="T15" fmla="*/ 688 h 1184"/>
                  <a:gd name="T16" fmla="*/ 504 w 833"/>
                  <a:gd name="T17" fmla="*/ 687 h 1184"/>
                  <a:gd name="T18" fmla="*/ 500 w 833"/>
                  <a:gd name="T19" fmla="*/ 685 h 1184"/>
                  <a:gd name="T20" fmla="*/ 495 w 833"/>
                  <a:gd name="T21" fmla="*/ 682 h 1184"/>
                  <a:gd name="T22" fmla="*/ 493 w 833"/>
                  <a:gd name="T23" fmla="*/ 681 h 1184"/>
                  <a:gd name="T24" fmla="*/ 300 w 833"/>
                  <a:gd name="T25" fmla="*/ 487 h 1184"/>
                  <a:gd name="T26" fmla="*/ 203 w 833"/>
                  <a:gd name="T27" fmla="*/ 487 h 1184"/>
                  <a:gd name="T28" fmla="*/ 203 w 833"/>
                  <a:gd name="T29" fmla="*/ 584 h 1184"/>
                  <a:gd name="T30" fmla="*/ 425 w 833"/>
                  <a:gd name="T31" fmla="*/ 807 h 1184"/>
                  <a:gd name="T32" fmla="*/ 425 w 833"/>
                  <a:gd name="T33" fmla="*/ 842 h 1184"/>
                  <a:gd name="T34" fmla="*/ 407 w 833"/>
                  <a:gd name="T35" fmla="*/ 849 h 1184"/>
                  <a:gd name="T36" fmla="*/ 389 w 833"/>
                  <a:gd name="T37" fmla="*/ 842 h 1184"/>
                  <a:gd name="T38" fmla="*/ 167 w 833"/>
                  <a:gd name="T39" fmla="*/ 620 h 1184"/>
                  <a:gd name="T40" fmla="*/ 167 w 833"/>
                  <a:gd name="T41" fmla="*/ 452 h 1184"/>
                  <a:gd name="T42" fmla="*/ 193 w 833"/>
                  <a:gd name="T43" fmla="*/ 433 h 1184"/>
                  <a:gd name="T44" fmla="*/ 160 w 833"/>
                  <a:gd name="T45" fmla="*/ 301 h 1184"/>
                  <a:gd name="T46" fmla="*/ 160 w 833"/>
                  <a:gd name="T47" fmla="*/ 297 h 1184"/>
                  <a:gd name="T48" fmla="*/ 159 w 833"/>
                  <a:gd name="T49" fmla="*/ 294 h 1184"/>
                  <a:gd name="T50" fmla="*/ 165 w 833"/>
                  <a:gd name="T51" fmla="*/ 122 h 1184"/>
                  <a:gd name="T52" fmla="*/ 51 w 833"/>
                  <a:gd name="T53" fmla="*/ 1 h 1184"/>
                  <a:gd name="T54" fmla="*/ 23 w 833"/>
                  <a:gd name="T55" fmla="*/ 12 h 1184"/>
                  <a:gd name="T56" fmla="*/ 11 w 833"/>
                  <a:gd name="T57" fmla="*/ 38 h 1184"/>
                  <a:gd name="T58" fmla="*/ 0 w 833"/>
                  <a:gd name="T59" fmla="*/ 386 h 1184"/>
                  <a:gd name="T60" fmla="*/ 26 w 833"/>
                  <a:gd name="T61" fmla="*/ 625 h 1184"/>
                  <a:gd name="T62" fmla="*/ 105 w 833"/>
                  <a:gd name="T63" fmla="*/ 792 h 1184"/>
                  <a:gd name="T64" fmla="*/ 320 w 833"/>
                  <a:gd name="T65" fmla="*/ 1007 h 1184"/>
                  <a:gd name="T66" fmla="*/ 400 w 833"/>
                  <a:gd name="T67" fmla="*/ 1165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3" h="1184">
                    <a:moveTo>
                      <a:pt x="400" y="1165"/>
                    </a:moveTo>
                    <a:cubicBezTo>
                      <a:pt x="403" y="1184"/>
                      <a:pt x="403" y="1184"/>
                      <a:pt x="403" y="1184"/>
                    </a:cubicBezTo>
                    <a:cubicBezTo>
                      <a:pt x="833" y="1180"/>
                      <a:pt x="833" y="1180"/>
                      <a:pt x="833" y="1180"/>
                    </a:cubicBezTo>
                    <a:cubicBezTo>
                      <a:pt x="828" y="965"/>
                      <a:pt x="828" y="965"/>
                      <a:pt x="828" y="965"/>
                    </a:cubicBezTo>
                    <a:cubicBezTo>
                      <a:pt x="827" y="928"/>
                      <a:pt x="812" y="893"/>
                      <a:pt x="786" y="868"/>
                    </a:cubicBezTo>
                    <a:cubicBezTo>
                      <a:pt x="659" y="740"/>
                      <a:pt x="659" y="740"/>
                      <a:pt x="659" y="740"/>
                    </a:cubicBezTo>
                    <a:cubicBezTo>
                      <a:pt x="638" y="720"/>
                      <a:pt x="611" y="706"/>
                      <a:pt x="583" y="701"/>
                    </a:cubicBezTo>
                    <a:cubicBezTo>
                      <a:pt x="507" y="688"/>
                      <a:pt x="507" y="688"/>
                      <a:pt x="507" y="688"/>
                    </a:cubicBezTo>
                    <a:cubicBezTo>
                      <a:pt x="506" y="688"/>
                      <a:pt x="505" y="687"/>
                      <a:pt x="504" y="687"/>
                    </a:cubicBezTo>
                    <a:cubicBezTo>
                      <a:pt x="503" y="686"/>
                      <a:pt x="501" y="686"/>
                      <a:pt x="500" y="685"/>
                    </a:cubicBezTo>
                    <a:cubicBezTo>
                      <a:pt x="498" y="684"/>
                      <a:pt x="497" y="683"/>
                      <a:pt x="495" y="682"/>
                    </a:cubicBezTo>
                    <a:cubicBezTo>
                      <a:pt x="495" y="682"/>
                      <a:pt x="494" y="681"/>
                      <a:pt x="493" y="681"/>
                    </a:cubicBezTo>
                    <a:cubicBezTo>
                      <a:pt x="300" y="487"/>
                      <a:pt x="300" y="487"/>
                      <a:pt x="300" y="487"/>
                    </a:cubicBezTo>
                    <a:cubicBezTo>
                      <a:pt x="274" y="461"/>
                      <a:pt x="229" y="461"/>
                      <a:pt x="203" y="487"/>
                    </a:cubicBezTo>
                    <a:cubicBezTo>
                      <a:pt x="176" y="514"/>
                      <a:pt x="176" y="558"/>
                      <a:pt x="203" y="584"/>
                    </a:cubicBezTo>
                    <a:cubicBezTo>
                      <a:pt x="425" y="807"/>
                      <a:pt x="425" y="807"/>
                      <a:pt x="425" y="807"/>
                    </a:cubicBezTo>
                    <a:cubicBezTo>
                      <a:pt x="435" y="816"/>
                      <a:pt x="435" y="832"/>
                      <a:pt x="425" y="842"/>
                    </a:cubicBezTo>
                    <a:cubicBezTo>
                      <a:pt x="420" y="847"/>
                      <a:pt x="414" y="849"/>
                      <a:pt x="407" y="849"/>
                    </a:cubicBezTo>
                    <a:cubicBezTo>
                      <a:pt x="401" y="849"/>
                      <a:pt x="394" y="847"/>
                      <a:pt x="389" y="842"/>
                    </a:cubicBezTo>
                    <a:cubicBezTo>
                      <a:pt x="167" y="620"/>
                      <a:pt x="167" y="620"/>
                      <a:pt x="167" y="620"/>
                    </a:cubicBezTo>
                    <a:cubicBezTo>
                      <a:pt x="121" y="574"/>
                      <a:pt x="121" y="498"/>
                      <a:pt x="167" y="452"/>
                    </a:cubicBezTo>
                    <a:cubicBezTo>
                      <a:pt x="175" y="444"/>
                      <a:pt x="184" y="438"/>
                      <a:pt x="193" y="433"/>
                    </a:cubicBezTo>
                    <a:cubicBezTo>
                      <a:pt x="160" y="301"/>
                      <a:pt x="160" y="301"/>
                      <a:pt x="160" y="301"/>
                    </a:cubicBezTo>
                    <a:cubicBezTo>
                      <a:pt x="160" y="299"/>
                      <a:pt x="160" y="298"/>
                      <a:pt x="160" y="297"/>
                    </a:cubicBezTo>
                    <a:cubicBezTo>
                      <a:pt x="160" y="296"/>
                      <a:pt x="159" y="295"/>
                      <a:pt x="159" y="294"/>
                    </a:cubicBezTo>
                    <a:cubicBezTo>
                      <a:pt x="165" y="122"/>
                      <a:pt x="165" y="122"/>
                      <a:pt x="165" y="122"/>
                    </a:cubicBezTo>
                    <a:cubicBezTo>
                      <a:pt x="167" y="58"/>
                      <a:pt x="116" y="3"/>
                      <a:pt x="51" y="1"/>
                    </a:cubicBezTo>
                    <a:cubicBezTo>
                      <a:pt x="41" y="0"/>
                      <a:pt x="30" y="5"/>
                      <a:pt x="23" y="12"/>
                    </a:cubicBezTo>
                    <a:cubicBezTo>
                      <a:pt x="16" y="19"/>
                      <a:pt x="12" y="28"/>
                      <a:pt x="11" y="38"/>
                    </a:cubicBezTo>
                    <a:cubicBezTo>
                      <a:pt x="0" y="386"/>
                      <a:pt x="0" y="386"/>
                      <a:pt x="0" y="386"/>
                    </a:cubicBezTo>
                    <a:cubicBezTo>
                      <a:pt x="26" y="625"/>
                      <a:pt x="26" y="625"/>
                      <a:pt x="26" y="625"/>
                    </a:cubicBezTo>
                    <a:cubicBezTo>
                      <a:pt x="32" y="688"/>
                      <a:pt x="60" y="747"/>
                      <a:pt x="105" y="792"/>
                    </a:cubicBezTo>
                    <a:cubicBezTo>
                      <a:pt x="320" y="1007"/>
                      <a:pt x="320" y="1007"/>
                      <a:pt x="320" y="1007"/>
                    </a:cubicBezTo>
                    <a:cubicBezTo>
                      <a:pt x="363" y="1050"/>
                      <a:pt x="391" y="1105"/>
                      <a:pt x="400" y="116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70" name="Freeform 25">
                <a:extLst>
                  <a:ext uri="{FF2B5EF4-FFF2-40B4-BE49-F238E27FC236}">
                    <a16:creationId xmlns:a16="http://schemas.microsoft.com/office/drawing/2014/main" id="{F0DB0B9F-8FE4-4C56-B066-112BE8502F67}"/>
                  </a:ext>
                </a:extLst>
              </p:cNvPr>
              <p:cNvSpPr>
                <a:spLocks noEditPoints="1"/>
              </p:cNvSpPr>
              <p:nvPr/>
            </p:nvSpPr>
            <p:spPr bwMode="auto">
              <a:xfrm>
                <a:off x="2447" y="3371"/>
                <a:ext cx="1197" cy="858"/>
              </a:xfrm>
              <a:custGeom>
                <a:avLst/>
                <a:gdLst>
                  <a:gd name="T0" fmla="*/ 608 w 637"/>
                  <a:gd name="T1" fmla="*/ 26 h 457"/>
                  <a:gd name="T2" fmla="*/ 546 w 637"/>
                  <a:gd name="T3" fmla="*/ 0 h 457"/>
                  <a:gd name="T4" fmla="*/ 87 w 637"/>
                  <a:gd name="T5" fmla="*/ 5 h 457"/>
                  <a:gd name="T6" fmla="*/ 1 w 637"/>
                  <a:gd name="T7" fmla="*/ 94 h 457"/>
                  <a:gd name="T8" fmla="*/ 4 w 637"/>
                  <a:gd name="T9" fmla="*/ 370 h 457"/>
                  <a:gd name="T10" fmla="*/ 30 w 637"/>
                  <a:gd name="T11" fmla="*/ 432 h 457"/>
                  <a:gd name="T12" fmla="*/ 92 w 637"/>
                  <a:gd name="T13" fmla="*/ 457 h 457"/>
                  <a:gd name="T14" fmla="*/ 550 w 637"/>
                  <a:gd name="T15" fmla="*/ 452 h 457"/>
                  <a:gd name="T16" fmla="*/ 612 w 637"/>
                  <a:gd name="T17" fmla="*/ 425 h 457"/>
                  <a:gd name="T18" fmla="*/ 637 w 637"/>
                  <a:gd name="T19" fmla="*/ 363 h 457"/>
                  <a:gd name="T20" fmla="*/ 634 w 637"/>
                  <a:gd name="T21" fmla="*/ 87 h 457"/>
                  <a:gd name="T22" fmla="*/ 608 w 637"/>
                  <a:gd name="T23" fmla="*/ 26 h 457"/>
                  <a:gd name="T24" fmla="*/ 105 w 637"/>
                  <a:gd name="T25" fmla="*/ 193 h 457"/>
                  <a:gd name="T26" fmla="*/ 40 w 637"/>
                  <a:gd name="T27" fmla="*/ 129 h 457"/>
                  <a:gd name="T28" fmla="*/ 104 w 637"/>
                  <a:gd name="T29" fmla="*/ 63 h 457"/>
                  <a:gd name="T30" fmla="*/ 170 w 637"/>
                  <a:gd name="T31" fmla="*/ 128 h 457"/>
                  <a:gd name="T32" fmla="*/ 105 w 637"/>
                  <a:gd name="T33" fmla="*/ 19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7" h="457">
                    <a:moveTo>
                      <a:pt x="608" y="26"/>
                    </a:moveTo>
                    <a:cubicBezTo>
                      <a:pt x="591" y="9"/>
                      <a:pt x="570" y="1"/>
                      <a:pt x="546" y="0"/>
                    </a:cubicBezTo>
                    <a:cubicBezTo>
                      <a:pt x="87" y="5"/>
                      <a:pt x="87" y="5"/>
                      <a:pt x="87" y="5"/>
                    </a:cubicBezTo>
                    <a:cubicBezTo>
                      <a:pt x="39" y="6"/>
                      <a:pt x="0" y="46"/>
                      <a:pt x="1" y="94"/>
                    </a:cubicBezTo>
                    <a:cubicBezTo>
                      <a:pt x="4" y="370"/>
                      <a:pt x="4" y="370"/>
                      <a:pt x="4" y="370"/>
                    </a:cubicBezTo>
                    <a:cubicBezTo>
                      <a:pt x="4" y="393"/>
                      <a:pt x="13" y="415"/>
                      <a:pt x="30" y="432"/>
                    </a:cubicBezTo>
                    <a:cubicBezTo>
                      <a:pt x="47" y="448"/>
                      <a:pt x="68" y="457"/>
                      <a:pt x="92" y="457"/>
                    </a:cubicBezTo>
                    <a:cubicBezTo>
                      <a:pt x="550" y="452"/>
                      <a:pt x="550" y="452"/>
                      <a:pt x="550" y="452"/>
                    </a:cubicBezTo>
                    <a:cubicBezTo>
                      <a:pt x="574" y="451"/>
                      <a:pt x="596" y="442"/>
                      <a:pt x="612" y="425"/>
                    </a:cubicBezTo>
                    <a:cubicBezTo>
                      <a:pt x="628" y="409"/>
                      <a:pt x="637" y="386"/>
                      <a:pt x="637" y="363"/>
                    </a:cubicBezTo>
                    <a:cubicBezTo>
                      <a:pt x="634" y="87"/>
                      <a:pt x="634" y="87"/>
                      <a:pt x="634" y="87"/>
                    </a:cubicBezTo>
                    <a:cubicBezTo>
                      <a:pt x="634" y="64"/>
                      <a:pt x="624" y="42"/>
                      <a:pt x="608" y="26"/>
                    </a:cubicBezTo>
                    <a:close/>
                    <a:moveTo>
                      <a:pt x="105" y="193"/>
                    </a:moveTo>
                    <a:cubicBezTo>
                      <a:pt x="69" y="194"/>
                      <a:pt x="40" y="165"/>
                      <a:pt x="40" y="129"/>
                    </a:cubicBezTo>
                    <a:cubicBezTo>
                      <a:pt x="39" y="93"/>
                      <a:pt x="68" y="64"/>
                      <a:pt x="104" y="63"/>
                    </a:cubicBezTo>
                    <a:cubicBezTo>
                      <a:pt x="140" y="63"/>
                      <a:pt x="169" y="92"/>
                      <a:pt x="170" y="128"/>
                    </a:cubicBezTo>
                    <a:cubicBezTo>
                      <a:pt x="170" y="164"/>
                      <a:pt x="141" y="193"/>
                      <a:pt x="105" y="19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71" name="Freeform 26">
                <a:extLst>
                  <a:ext uri="{FF2B5EF4-FFF2-40B4-BE49-F238E27FC236}">
                    <a16:creationId xmlns:a16="http://schemas.microsoft.com/office/drawing/2014/main" id="{AB6FAD5D-EA61-4EAD-8DC0-59B3BBB55A8F}"/>
                  </a:ext>
                </a:extLst>
              </p:cNvPr>
              <p:cNvSpPr>
                <a:spLocks/>
              </p:cNvSpPr>
              <p:nvPr/>
            </p:nvSpPr>
            <p:spPr bwMode="auto">
              <a:xfrm>
                <a:off x="4239" y="1064"/>
                <a:ext cx="1566" cy="2222"/>
              </a:xfrm>
              <a:custGeom>
                <a:avLst/>
                <a:gdLst>
                  <a:gd name="T0" fmla="*/ 810 w 833"/>
                  <a:gd name="T1" fmla="*/ 11 h 1183"/>
                  <a:gd name="T2" fmla="*/ 782 w 833"/>
                  <a:gd name="T3" fmla="*/ 0 h 1183"/>
                  <a:gd name="T4" fmla="*/ 668 w 833"/>
                  <a:gd name="T5" fmla="*/ 121 h 1183"/>
                  <a:gd name="T6" fmla="*/ 674 w 833"/>
                  <a:gd name="T7" fmla="*/ 293 h 1183"/>
                  <a:gd name="T8" fmla="*/ 673 w 833"/>
                  <a:gd name="T9" fmla="*/ 296 h 1183"/>
                  <a:gd name="T10" fmla="*/ 673 w 833"/>
                  <a:gd name="T11" fmla="*/ 300 h 1183"/>
                  <a:gd name="T12" fmla="*/ 640 w 833"/>
                  <a:gd name="T13" fmla="*/ 432 h 1183"/>
                  <a:gd name="T14" fmla="*/ 666 w 833"/>
                  <a:gd name="T15" fmla="*/ 451 h 1183"/>
                  <a:gd name="T16" fmla="*/ 666 w 833"/>
                  <a:gd name="T17" fmla="*/ 619 h 1183"/>
                  <a:gd name="T18" fmla="*/ 443 w 833"/>
                  <a:gd name="T19" fmla="*/ 841 h 1183"/>
                  <a:gd name="T20" fmla="*/ 426 w 833"/>
                  <a:gd name="T21" fmla="*/ 848 h 1183"/>
                  <a:gd name="T22" fmla="*/ 408 w 833"/>
                  <a:gd name="T23" fmla="*/ 841 h 1183"/>
                  <a:gd name="T24" fmla="*/ 408 w 833"/>
                  <a:gd name="T25" fmla="*/ 806 h 1183"/>
                  <a:gd name="T26" fmla="*/ 630 w 833"/>
                  <a:gd name="T27" fmla="*/ 583 h 1183"/>
                  <a:gd name="T28" fmla="*/ 630 w 833"/>
                  <a:gd name="T29" fmla="*/ 486 h 1183"/>
                  <a:gd name="T30" fmla="*/ 533 w 833"/>
                  <a:gd name="T31" fmla="*/ 486 h 1183"/>
                  <a:gd name="T32" fmla="*/ 340 w 833"/>
                  <a:gd name="T33" fmla="*/ 680 h 1183"/>
                  <a:gd name="T34" fmla="*/ 338 w 833"/>
                  <a:gd name="T35" fmla="*/ 681 h 1183"/>
                  <a:gd name="T36" fmla="*/ 333 w 833"/>
                  <a:gd name="T37" fmla="*/ 684 h 1183"/>
                  <a:gd name="T38" fmla="*/ 329 w 833"/>
                  <a:gd name="T39" fmla="*/ 686 h 1183"/>
                  <a:gd name="T40" fmla="*/ 326 w 833"/>
                  <a:gd name="T41" fmla="*/ 687 h 1183"/>
                  <a:gd name="T42" fmla="*/ 250 w 833"/>
                  <a:gd name="T43" fmla="*/ 700 h 1183"/>
                  <a:gd name="T44" fmla="*/ 174 w 833"/>
                  <a:gd name="T45" fmla="*/ 739 h 1183"/>
                  <a:gd name="T46" fmla="*/ 47 w 833"/>
                  <a:gd name="T47" fmla="*/ 867 h 1183"/>
                  <a:gd name="T48" fmla="*/ 5 w 833"/>
                  <a:gd name="T49" fmla="*/ 964 h 1183"/>
                  <a:gd name="T50" fmla="*/ 0 w 833"/>
                  <a:gd name="T51" fmla="*/ 1179 h 1183"/>
                  <a:gd name="T52" fmla="*/ 430 w 833"/>
                  <a:gd name="T53" fmla="*/ 1183 h 1183"/>
                  <a:gd name="T54" fmla="*/ 433 w 833"/>
                  <a:gd name="T55" fmla="*/ 1164 h 1183"/>
                  <a:gd name="T56" fmla="*/ 513 w 833"/>
                  <a:gd name="T57" fmla="*/ 1006 h 1183"/>
                  <a:gd name="T58" fmla="*/ 728 w 833"/>
                  <a:gd name="T59" fmla="*/ 791 h 1183"/>
                  <a:gd name="T60" fmla="*/ 807 w 833"/>
                  <a:gd name="T61" fmla="*/ 624 h 1183"/>
                  <a:gd name="T62" fmla="*/ 833 w 833"/>
                  <a:gd name="T63" fmla="*/ 385 h 1183"/>
                  <a:gd name="T64" fmla="*/ 822 w 833"/>
                  <a:gd name="T65" fmla="*/ 37 h 1183"/>
                  <a:gd name="T66" fmla="*/ 810 w 833"/>
                  <a:gd name="T67" fmla="*/ 11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3" h="1183">
                    <a:moveTo>
                      <a:pt x="810" y="11"/>
                    </a:moveTo>
                    <a:cubicBezTo>
                      <a:pt x="803" y="4"/>
                      <a:pt x="793" y="0"/>
                      <a:pt x="782" y="0"/>
                    </a:cubicBezTo>
                    <a:cubicBezTo>
                      <a:pt x="717" y="2"/>
                      <a:pt x="666" y="57"/>
                      <a:pt x="668" y="121"/>
                    </a:cubicBezTo>
                    <a:cubicBezTo>
                      <a:pt x="674" y="293"/>
                      <a:pt x="674" y="293"/>
                      <a:pt x="674" y="293"/>
                    </a:cubicBezTo>
                    <a:cubicBezTo>
                      <a:pt x="674" y="294"/>
                      <a:pt x="673" y="295"/>
                      <a:pt x="673" y="296"/>
                    </a:cubicBezTo>
                    <a:cubicBezTo>
                      <a:pt x="673" y="297"/>
                      <a:pt x="673" y="299"/>
                      <a:pt x="673" y="300"/>
                    </a:cubicBezTo>
                    <a:cubicBezTo>
                      <a:pt x="640" y="432"/>
                      <a:pt x="640" y="432"/>
                      <a:pt x="640" y="432"/>
                    </a:cubicBezTo>
                    <a:cubicBezTo>
                      <a:pt x="649" y="437"/>
                      <a:pt x="658" y="443"/>
                      <a:pt x="666" y="451"/>
                    </a:cubicBezTo>
                    <a:cubicBezTo>
                      <a:pt x="712" y="497"/>
                      <a:pt x="712" y="573"/>
                      <a:pt x="666" y="619"/>
                    </a:cubicBezTo>
                    <a:cubicBezTo>
                      <a:pt x="443" y="841"/>
                      <a:pt x="443" y="841"/>
                      <a:pt x="443" y="841"/>
                    </a:cubicBezTo>
                    <a:cubicBezTo>
                      <a:pt x="439" y="846"/>
                      <a:pt x="432" y="848"/>
                      <a:pt x="426" y="848"/>
                    </a:cubicBezTo>
                    <a:cubicBezTo>
                      <a:pt x="419" y="848"/>
                      <a:pt x="413" y="846"/>
                      <a:pt x="408" y="841"/>
                    </a:cubicBezTo>
                    <a:cubicBezTo>
                      <a:pt x="398" y="831"/>
                      <a:pt x="398" y="815"/>
                      <a:pt x="408" y="806"/>
                    </a:cubicBezTo>
                    <a:cubicBezTo>
                      <a:pt x="630" y="583"/>
                      <a:pt x="630" y="583"/>
                      <a:pt x="630" y="583"/>
                    </a:cubicBezTo>
                    <a:cubicBezTo>
                      <a:pt x="657" y="557"/>
                      <a:pt x="657" y="513"/>
                      <a:pt x="630" y="486"/>
                    </a:cubicBezTo>
                    <a:cubicBezTo>
                      <a:pt x="604" y="460"/>
                      <a:pt x="559" y="460"/>
                      <a:pt x="533" y="486"/>
                    </a:cubicBezTo>
                    <a:cubicBezTo>
                      <a:pt x="340" y="680"/>
                      <a:pt x="340" y="680"/>
                      <a:pt x="340" y="680"/>
                    </a:cubicBezTo>
                    <a:cubicBezTo>
                      <a:pt x="339" y="680"/>
                      <a:pt x="338" y="681"/>
                      <a:pt x="338" y="681"/>
                    </a:cubicBezTo>
                    <a:cubicBezTo>
                      <a:pt x="336" y="682"/>
                      <a:pt x="335" y="683"/>
                      <a:pt x="333" y="684"/>
                    </a:cubicBezTo>
                    <a:cubicBezTo>
                      <a:pt x="332" y="685"/>
                      <a:pt x="330" y="685"/>
                      <a:pt x="329" y="686"/>
                    </a:cubicBezTo>
                    <a:cubicBezTo>
                      <a:pt x="328" y="686"/>
                      <a:pt x="327" y="687"/>
                      <a:pt x="326" y="687"/>
                    </a:cubicBezTo>
                    <a:cubicBezTo>
                      <a:pt x="250" y="700"/>
                      <a:pt x="250" y="700"/>
                      <a:pt x="250" y="700"/>
                    </a:cubicBezTo>
                    <a:cubicBezTo>
                      <a:pt x="222" y="705"/>
                      <a:pt x="194" y="719"/>
                      <a:pt x="174" y="739"/>
                    </a:cubicBezTo>
                    <a:cubicBezTo>
                      <a:pt x="47" y="867"/>
                      <a:pt x="47" y="867"/>
                      <a:pt x="47" y="867"/>
                    </a:cubicBezTo>
                    <a:cubicBezTo>
                      <a:pt x="21" y="893"/>
                      <a:pt x="6" y="927"/>
                      <a:pt x="5" y="964"/>
                    </a:cubicBezTo>
                    <a:cubicBezTo>
                      <a:pt x="0" y="1179"/>
                      <a:pt x="0" y="1179"/>
                      <a:pt x="0" y="1179"/>
                    </a:cubicBezTo>
                    <a:cubicBezTo>
                      <a:pt x="430" y="1183"/>
                      <a:pt x="430" y="1183"/>
                      <a:pt x="430" y="1183"/>
                    </a:cubicBezTo>
                    <a:cubicBezTo>
                      <a:pt x="433" y="1164"/>
                      <a:pt x="433" y="1164"/>
                      <a:pt x="433" y="1164"/>
                    </a:cubicBezTo>
                    <a:cubicBezTo>
                      <a:pt x="442" y="1104"/>
                      <a:pt x="470" y="1049"/>
                      <a:pt x="513" y="1006"/>
                    </a:cubicBezTo>
                    <a:cubicBezTo>
                      <a:pt x="728" y="791"/>
                      <a:pt x="728" y="791"/>
                      <a:pt x="728" y="791"/>
                    </a:cubicBezTo>
                    <a:cubicBezTo>
                      <a:pt x="773" y="746"/>
                      <a:pt x="801" y="687"/>
                      <a:pt x="807" y="624"/>
                    </a:cubicBezTo>
                    <a:cubicBezTo>
                      <a:pt x="833" y="385"/>
                      <a:pt x="833" y="385"/>
                      <a:pt x="833" y="385"/>
                    </a:cubicBezTo>
                    <a:cubicBezTo>
                      <a:pt x="822" y="37"/>
                      <a:pt x="822" y="37"/>
                      <a:pt x="822" y="37"/>
                    </a:cubicBezTo>
                    <a:cubicBezTo>
                      <a:pt x="821" y="28"/>
                      <a:pt x="817" y="18"/>
                      <a:pt x="810"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72" name="Freeform 27">
                <a:extLst>
                  <a:ext uri="{FF2B5EF4-FFF2-40B4-BE49-F238E27FC236}">
                    <a16:creationId xmlns:a16="http://schemas.microsoft.com/office/drawing/2014/main" id="{2C463E01-D660-482D-A57C-128171C218D8}"/>
                  </a:ext>
                </a:extLst>
              </p:cNvPr>
              <p:cNvSpPr>
                <a:spLocks noEditPoints="1"/>
              </p:cNvSpPr>
              <p:nvPr/>
            </p:nvSpPr>
            <p:spPr bwMode="auto">
              <a:xfrm>
                <a:off x="4039" y="3371"/>
                <a:ext cx="1198" cy="858"/>
              </a:xfrm>
              <a:custGeom>
                <a:avLst/>
                <a:gdLst>
                  <a:gd name="T0" fmla="*/ 550 w 637"/>
                  <a:gd name="T1" fmla="*/ 5 h 457"/>
                  <a:gd name="T2" fmla="*/ 91 w 637"/>
                  <a:gd name="T3" fmla="*/ 0 h 457"/>
                  <a:gd name="T4" fmla="*/ 90 w 637"/>
                  <a:gd name="T5" fmla="*/ 0 h 457"/>
                  <a:gd name="T6" fmla="*/ 29 w 637"/>
                  <a:gd name="T7" fmla="*/ 26 h 457"/>
                  <a:gd name="T8" fmla="*/ 3 w 637"/>
                  <a:gd name="T9" fmla="*/ 87 h 457"/>
                  <a:gd name="T10" fmla="*/ 0 w 637"/>
                  <a:gd name="T11" fmla="*/ 363 h 457"/>
                  <a:gd name="T12" fmla="*/ 25 w 637"/>
                  <a:gd name="T13" fmla="*/ 425 h 457"/>
                  <a:gd name="T14" fmla="*/ 87 w 637"/>
                  <a:gd name="T15" fmla="*/ 452 h 457"/>
                  <a:gd name="T16" fmla="*/ 545 w 637"/>
                  <a:gd name="T17" fmla="*/ 457 h 457"/>
                  <a:gd name="T18" fmla="*/ 607 w 637"/>
                  <a:gd name="T19" fmla="*/ 432 h 457"/>
                  <a:gd name="T20" fmla="*/ 633 w 637"/>
                  <a:gd name="T21" fmla="*/ 370 h 457"/>
                  <a:gd name="T22" fmla="*/ 636 w 637"/>
                  <a:gd name="T23" fmla="*/ 94 h 457"/>
                  <a:gd name="T24" fmla="*/ 550 w 637"/>
                  <a:gd name="T25" fmla="*/ 5 h 457"/>
                  <a:gd name="T26" fmla="*/ 532 w 637"/>
                  <a:gd name="T27" fmla="*/ 193 h 457"/>
                  <a:gd name="T28" fmla="*/ 467 w 637"/>
                  <a:gd name="T29" fmla="*/ 128 h 457"/>
                  <a:gd name="T30" fmla="*/ 533 w 637"/>
                  <a:gd name="T31" fmla="*/ 63 h 457"/>
                  <a:gd name="T32" fmla="*/ 597 w 637"/>
                  <a:gd name="T33" fmla="*/ 129 h 457"/>
                  <a:gd name="T34" fmla="*/ 532 w 637"/>
                  <a:gd name="T35" fmla="*/ 19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7" h="457">
                    <a:moveTo>
                      <a:pt x="550" y="5"/>
                    </a:moveTo>
                    <a:cubicBezTo>
                      <a:pt x="91" y="0"/>
                      <a:pt x="91" y="0"/>
                      <a:pt x="91" y="0"/>
                    </a:cubicBezTo>
                    <a:cubicBezTo>
                      <a:pt x="91" y="0"/>
                      <a:pt x="91" y="0"/>
                      <a:pt x="90" y="0"/>
                    </a:cubicBezTo>
                    <a:cubicBezTo>
                      <a:pt x="68" y="0"/>
                      <a:pt x="46" y="9"/>
                      <a:pt x="29" y="26"/>
                    </a:cubicBezTo>
                    <a:cubicBezTo>
                      <a:pt x="13" y="42"/>
                      <a:pt x="3" y="64"/>
                      <a:pt x="3" y="87"/>
                    </a:cubicBezTo>
                    <a:cubicBezTo>
                      <a:pt x="0" y="363"/>
                      <a:pt x="0" y="363"/>
                      <a:pt x="0" y="363"/>
                    </a:cubicBezTo>
                    <a:cubicBezTo>
                      <a:pt x="0" y="387"/>
                      <a:pt x="9" y="409"/>
                      <a:pt x="25" y="425"/>
                    </a:cubicBezTo>
                    <a:cubicBezTo>
                      <a:pt x="41" y="442"/>
                      <a:pt x="63" y="451"/>
                      <a:pt x="87" y="452"/>
                    </a:cubicBezTo>
                    <a:cubicBezTo>
                      <a:pt x="545" y="457"/>
                      <a:pt x="545" y="457"/>
                      <a:pt x="545" y="457"/>
                    </a:cubicBezTo>
                    <a:cubicBezTo>
                      <a:pt x="568" y="457"/>
                      <a:pt x="590" y="448"/>
                      <a:pt x="607" y="432"/>
                    </a:cubicBezTo>
                    <a:cubicBezTo>
                      <a:pt x="624" y="415"/>
                      <a:pt x="633" y="393"/>
                      <a:pt x="633" y="370"/>
                    </a:cubicBezTo>
                    <a:cubicBezTo>
                      <a:pt x="636" y="94"/>
                      <a:pt x="636" y="94"/>
                      <a:pt x="636" y="94"/>
                    </a:cubicBezTo>
                    <a:cubicBezTo>
                      <a:pt x="637" y="46"/>
                      <a:pt x="598" y="6"/>
                      <a:pt x="550" y="5"/>
                    </a:cubicBezTo>
                    <a:close/>
                    <a:moveTo>
                      <a:pt x="532" y="193"/>
                    </a:moveTo>
                    <a:cubicBezTo>
                      <a:pt x="496" y="193"/>
                      <a:pt x="467" y="164"/>
                      <a:pt x="467" y="128"/>
                    </a:cubicBezTo>
                    <a:cubicBezTo>
                      <a:pt x="468" y="92"/>
                      <a:pt x="497" y="63"/>
                      <a:pt x="533" y="63"/>
                    </a:cubicBezTo>
                    <a:cubicBezTo>
                      <a:pt x="569" y="64"/>
                      <a:pt x="598" y="93"/>
                      <a:pt x="597" y="129"/>
                    </a:cubicBezTo>
                    <a:cubicBezTo>
                      <a:pt x="597" y="165"/>
                      <a:pt x="568" y="194"/>
                      <a:pt x="532" y="19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73" name="Freeform 28">
                <a:extLst>
                  <a:ext uri="{FF2B5EF4-FFF2-40B4-BE49-F238E27FC236}">
                    <a16:creationId xmlns:a16="http://schemas.microsoft.com/office/drawing/2014/main" id="{62B46C81-7DBC-44D0-8761-B270CC8BFE0C}"/>
                  </a:ext>
                </a:extLst>
              </p:cNvPr>
              <p:cNvSpPr>
                <a:spLocks noEditPoints="1"/>
              </p:cNvSpPr>
              <p:nvPr/>
            </p:nvSpPr>
            <p:spPr bwMode="auto">
              <a:xfrm>
                <a:off x="2755" y="89"/>
                <a:ext cx="2174" cy="2173"/>
              </a:xfrm>
              <a:custGeom>
                <a:avLst/>
                <a:gdLst>
                  <a:gd name="T0" fmla="*/ 695 w 1156"/>
                  <a:gd name="T1" fmla="*/ 1008 h 1157"/>
                  <a:gd name="T2" fmla="*/ 799 w 1156"/>
                  <a:gd name="T3" fmla="*/ 965 h 1157"/>
                  <a:gd name="T4" fmla="*/ 857 w 1156"/>
                  <a:gd name="T5" fmla="*/ 1023 h 1157"/>
                  <a:gd name="T6" fmla="*/ 904 w 1156"/>
                  <a:gd name="T7" fmla="*/ 1042 h 1157"/>
                  <a:gd name="T8" fmla="*/ 951 w 1156"/>
                  <a:gd name="T9" fmla="*/ 1023 h 1157"/>
                  <a:gd name="T10" fmla="*/ 1022 w 1156"/>
                  <a:gd name="T11" fmla="*/ 952 h 1157"/>
                  <a:gd name="T12" fmla="*/ 1022 w 1156"/>
                  <a:gd name="T13" fmla="*/ 857 h 1157"/>
                  <a:gd name="T14" fmla="*/ 965 w 1156"/>
                  <a:gd name="T15" fmla="*/ 799 h 1157"/>
                  <a:gd name="T16" fmla="*/ 1008 w 1156"/>
                  <a:gd name="T17" fmla="*/ 696 h 1157"/>
                  <a:gd name="T18" fmla="*/ 1089 w 1156"/>
                  <a:gd name="T19" fmla="*/ 696 h 1157"/>
                  <a:gd name="T20" fmla="*/ 1156 w 1156"/>
                  <a:gd name="T21" fmla="*/ 629 h 1157"/>
                  <a:gd name="T22" fmla="*/ 1156 w 1156"/>
                  <a:gd name="T23" fmla="*/ 528 h 1157"/>
                  <a:gd name="T24" fmla="*/ 1089 w 1156"/>
                  <a:gd name="T25" fmla="*/ 461 h 1157"/>
                  <a:gd name="T26" fmla="*/ 1008 w 1156"/>
                  <a:gd name="T27" fmla="*/ 461 h 1157"/>
                  <a:gd name="T28" fmla="*/ 965 w 1156"/>
                  <a:gd name="T29" fmla="*/ 358 h 1157"/>
                  <a:gd name="T30" fmla="*/ 1022 w 1156"/>
                  <a:gd name="T31" fmla="*/ 300 h 1157"/>
                  <a:gd name="T32" fmla="*/ 1022 w 1156"/>
                  <a:gd name="T33" fmla="*/ 205 h 1157"/>
                  <a:gd name="T34" fmla="*/ 951 w 1156"/>
                  <a:gd name="T35" fmla="*/ 134 h 1157"/>
                  <a:gd name="T36" fmla="*/ 857 w 1156"/>
                  <a:gd name="T37" fmla="*/ 134 h 1157"/>
                  <a:gd name="T38" fmla="*/ 799 w 1156"/>
                  <a:gd name="T39" fmla="*/ 192 h 1157"/>
                  <a:gd name="T40" fmla="*/ 695 w 1156"/>
                  <a:gd name="T41" fmla="*/ 149 h 1157"/>
                  <a:gd name="T42" fmla="*/ 695 w 1156"/>
                  <a:gd name="T43" fmla="*/ 68 h 1157"/>
                  <a:gd name="T44" fmla="*/ 628 w 1156"/>
                  <a:gd name="T45" fmla="*/ 0 h 1157"/>
                  <a:gd name="T46" fmla="*/ 528 w 1156"/>
                  <a:gd name="T47" fmla="*/ 0 h 1157"/>
                  <a:gd name="T48" fmla="*/ 461 w 1156"/>
                  <a:gd name="T49" fmla="*/ 68 h 1157"/>
                  <a:gd name="T50" fmla="*/ 461 w 1156"/>
                  <a:gd name="T51" fmla="*/ 149 h 1157"/>
                  <a:gd name="T52" fmla="*/ 357 w 1156"/>
                  <a:gd name="T53" fmla="*/ 192 h 1157"/>
                  <a:gd name="T54" fmla="*/ 299 w 1156"/>
                  <a:gd name="T55" fmla="*/ 134 h 1157"/>
                  <a:gd name="T56" fmla="*/ 205 w 1156"/>
                  <a:gd name="T57" fmla="*/ 134 h 1157"/>
                  <a:gd name="T58" fmla="*/ 134 w 1156"/>
                  <a:gd name="T59" fmla="*/ 205 h 1157"/>
                  <a:gd name="T60" fmla="*/ 134 w 1156"/>
                  <a:gd name="T61" fmla="*/ 300 h 1157"/>
                  <a:gd name="T62" fmla="*/ 191 w 1156"/>
                  <a:gd name="T63" fmla="*/ 358 h 1157"/>
                  <a:gd name="T64" fmla="*/ 148 w 1156"/>
                  <a:gd name="T65" fmla="*/ 461 h 1157"/>
                  <a:gd name="T66" fmla="*/ 67 w 1156"/>
                  <a:gd name="T67" fmla="*/ 461 h 1157"/>
                  <a:gd name="T68" fmla="*/ 0 w 1156"/>
                  <a:gd name="T69" fmla="*/ 528 h 1157"/>
                  <a:gd name="T70" fmla="*/ 0 w 1156"/>
                  <a:gd name="T71" fmla="*/ 629 h 1157"/>
                  <a:gd name="T72" fmla="*/ 67 w 1156"/>
                  <a:gd name="T73" fmla="*/ 696 h 1157"/>
                  <a:gd name="T74" fmla="*/ 148 w 1156"/>
                  <a:gd name="T75" fmla="*/ 696 h 1157"/>
                  <a:gd name="T76" fmla="*/ 191 w 1156"/>
                  <a:gd name="T77" fmla="*/ 799 h 1157"/>
                  <a:gd name="T78" fmla="*/ 134 w 1156"/>
                  <a:gd name="T79" fmla="*/ 857 h 1157"/>
                  <a:gd name="T80" fmla="*/ 134 w 1156"/>
                  <a:gd name="T81" fmla="*/ 952 h 1157"/>
                  <a:gd name="T82" fmla="*/ 205 w 1156"/>
                  <a:gd name="T83" fmla="*/ 1023 h 1157"/>
                  <a:gd name="T84" fmla="*/ 252 w 1156"/>
                  <a:gd name="T85" fmla="*/ 1042 h 1157"/>
                  <a:gd name="T86" fmla="*/ 299 w 1156"/>
                  <a:gd name="T87" fmla="*/ 1023 h 1157"/>
                  <a:gd name="T88" fmla="*/ 357 w 1156"/>
                  <a:gd name="T89" fmla="*/ 965 h 1157"/>
                  <a:gd name="T90" fmla="*/ 461 w 1156"/>
                  <a:gd name="T91" fmla="*/ 1008 h 1157"/>
                  <a:gd name="T92" fmla="*/ 461 w 1156"/>
                  <a:gd name="T93" fmla="*/ 1089 h 1157"/>
                  <a:gd name="T94" fmla="*/ 528 w 1156"/>
                  <a:gd name="T95" fmla="*/ 1157 h 1157"/>
                  <a:gd name="T96" fmla="*/ 628 w 1156"/>
                  <a:gd name="T97" fmla="*/ 1157 h 1157"/>
                  <a:gd name="T98" fmla="*/ 695 w 1156"/>
                  <a:gd name="T99" fmla="*/ 1089 h 1157"/>
                  <a:gd name="T100" fmla="*/ 695 w 1156"/>
                  <a:gd name="T101" fmla="*/ 1008 h 1157"/>
                  <a:gd name="T102" fmla="*/ 578 w 1156"/>
                  <a:gd name="T103" fmla="*/ 845 h 1157"/>
                  <a:gd name="T104" fmla="*/ 311 w 1156"/>
                  <a:gd name="T105" fmla="*/ 579 h 1157"/>
                  <a:gd name="T106" fmla="*/ 578 w 1156"/>
                  <a:gd name="T107" fmla="*/ 312 h 1157"/>
                  <a:gd name="T108" fmla="*/ 845 w 1156"/>
                  <a:gd name="T109" fmla="*/ 579 h 1157"/>
                  <a:gd name="T110" fmla="*/ 578 w 1156"/>
                  <a:gd name="T111" fmla="*/ 845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6" h="1157">
                    <a:moveTo>
                      <a:pt x="695" y="1008"/>
                    </a:moveTo>
                    <a:cubicBezTo>
                      <a:pt x="732" y="998"/>
                      <a:pt x="766" y="984"/>
                      <a:pt x="799" y="965"/>
                    </a:cubicBezTo>
                    <a:cubicBezTo>
                      <a:pt x="857" y="1023"/>
                      <a:pt x="857" y="1023"/>
                      <a:pt x="857" y="1023"/>
                    </a:cubicBezTo>
                    <a:cubicBezTo>
                      <a:pt x="870" y="1036"/>
                      <a:pt x="887" y="1042"/>
                      <a:pt x="904" y="1042"/>
                    </a:cubicBezTo>
                    <a:cubicBezTo>
                      <a:pt x="921" y="1042"/>
                      <a:pt x="938" y="1036"/>
                      <a:pt x="951" y="1023"/>
                    </a:cubicBezTo>
                    <a:cubicBezTo>
                      <a:pt x="1022" y="952"/>
                      <a:pt x="1022" y="952"/>
                      <a:pt x="1022" y="952"/>
                    </a:cubicBezTo>
                    <a:cubicBezTo>
                      <a:pt x="1048" y="926"/>
                      <a:pt x="1048" y="883"/>
                      <a:pt x="1022" y="857"/>
                    </a:cubicBezTo>
                    <a:cubicBezTo>
                      <a:pt x="965" y="799"/>
                      <a:pt x="965" y="799"/>
                      <a:pt x="965" y="799"/>
                    </a:cubicBezTo>
                    <a:cubicBezTo>
                      <a:pt x="983" y="767"/>
                      <a:pt x="998" y="732"/>
                      <a:pt x="1008" y="696"/>
                    </a:cubicBezTo>
                    <a:cubicBezTo>
                      <a:pt x="1089" y="696"/>
                      <a:pt x="1089" y="696"/>
                      <a:pt x="1089" y="696"/>
                    </a:cubicBezTo>
                    <a:cubicBezTo>
                      <a:pt x="1126" y="696"/>
                      <a:pt x="1156" y="666"/>
                      <a:pt x="1156" y="629"/>
                    </a:cubicBezTo>
                    <a:cubicBezTo>
                      <a:pt x="1156" y="528"/>
                      <a:pt x="1156" y="528"/>
                      <a:pt x="1156" y="528"/>
                    </a:cubicBezTo>
                    <a:cubicBezTo>
                      <a:pt x="1156" y="491"/>
                      <a:pt x="1126" y="461"/>
                      <a:pt x="1089" y="461"/>
                    </a:cubicBezTo>
                    <a:cubicBezTo>
                      <a:pt x="1008" y="461"/>
                      <a:pt x="1008" y="461"/>
                      <a:pt x="1008" y="461"/>
                    </a:cubicBezTo>
                    <a:cubicBezTo>
                      <a:pt x="998" y="425"/>
                      <a:pt x="983" y="390"/>
                      <a:pt x="965" y="358"/>
                    </a:cubicBezTo>
                    <a:cubicBezTo>
                      <a:pt x="1022" y="300"/>
                      <a:pt x="1022" y="300"/>
                      <a:pt x="1022" y="300"/>
                    </a:cubicBezTo>
                    <a:cubicBezTo>
                      <a:pt x="1048" y="274"/>
                      <a:pt x="1048" y="231"/>
                      <a:pt x="1022" y="205"/>
                    </a:cubicBezTo>
                    <a:cubicBezTo>
                      <a:pt x="951" y="134"/>
                      <a:pt x="951" y="134"/>
                      <a:pt x="951" y="134"/>
                    </a:cubicBezTo>
                    <a:cubicBezTo>
                      <a:pt x="925" y="108"/>
                      <a:pt x="883" y="108"/>
                      <a:pt x="857" y="134"/>
                    </a:cubicBezTo>
                    <a:cubicBezTo>
                      <a:pt x="799" y="192"/>
                      <a:pt x="799" y="192"/>
                      <a:pt x="799" y="192"/>
                    </a:cubicBezTo>
                    <a:cubicBezTo>
                      <a:pt x="766" y="173"/>
                      <a:pt x="732" y="159"/>
                      <a:pt x="695" y="149"/>
                    </a:cubicBezTo>
                    <a:cubicBezTo>
                      <a:pt x="695" y="68"/>
                      <a:pt x="695" y="68"/>
                      <a:pt x="695" y="68"/>
                    </a:cubicBezTo>
                    <a:cubicBezTo>
                      <a:pt x="695" y="31"/>
                      <a:pt x="665" y="0"/>
                      <a:pt x="628" y="0"/>
                    </a:cubicBezTo>
                    <a:cubicBezTo>
                      <a:pt x="528" y="0"/>
                      <a:pt x="528" y="0"/>
                      <a:pt x="528" y="0"/>
                    </a:cubicBezTo>
                    <a:cubicBezTo>
                      <a:pt x="491" y="0"/>
                      <a:pt x="461" y="31"/>
                      <a:pt x="461" y="68"/>
                    </a:cubicBezTo>
                    <a:cubicBezTo>
                      <a:pt x="461" y="149"/>
                      <a:pt x="461" y="149"/>
                      <a:pt x="461" y="149"/>
                    </a:cubicBezTo>
                    <a:cubicBezTo>
                      <a:pt x="424" y="159"/>
                      <a:pt x="390" y="173"/>
                      <a:pt x="357" y="192"/>
                    </a:cubicBezTo>
                    <a:cubicBezTo>
                      <a:pt x="299" y="134"/>
                      <a:pt x="299" y="134"/>
                      <a:pt x="299" y="134"/>
                    </a:cubicBezTo>
                    <a:cubicBezTo>
                      <a:pt x="273" y="108"/>
                      <a:pt x="231" y="108"/>
                      <a:pt x="205" y="134"/>
                    </a:cubicBezTo>
                    <a:cubicBezTo>
                      <a:pt x="134" y="205"/>
                      <a:pt x="134" y="205"/>
                      <a:pt x="134" y="205"/>
                    </a:cubicBezTo>
                    <a:cubicBezTo>
                      <a:pt x="108" y="231"/>
                      <a:pt x="108" y="274"/>
                      <a:pt x="134" y="300"/>
                    </a:cubicBezTo>
                    <a:cubicBezTo>
                      <a:pt x="191" y="358"/>
                      <a:pt x="191" y="358"/>
                      <a:pt x="191" y="358"/>
                    </a:cubicBezTo>
                    <a:cubicBezTo>
                      <a:pt x="173" y="390"/>
                      <a:pt x="158" y="425"/>
                      <a:pt x="148" y="461"/>
                    </a:cubicBezTo>
                    <a:cubicBezTo>
                      <a:pt x="67" y="461"/>
                      <a:pt x="67" y="461"/>
                      <a:pt x="67" y="461"/>
                    </a:cubicBezTo>
                    <a:cubicBezTo>
                      <a:pt x="30" y="461"/>
                      <a:pt x="0" y="491"/>
                      <a:pt x="0" y="528"/>
                    </a:cubicBezTo>
                    <a:cubicBezTo>
                      <a:pt x="0" y="629"/>
                      <a:pt x="0" y="629"/>
                      <a:pt x="0" y="629"/>
                    </a:cubicBezTo>
                    <a:cubicBezTo>
                      <a:pt x="0" y="666"/>
                      <a:pt x="30" y="696"/>
                      <a:pt x="67" y="696"/>
                    </a:cubicBezTo>
                    <a:cubicBezTo>
                      <a:pt x="148" y="696"/>
                      <a:pt x="148" y="696"/>
                      <a:pt x="148" y="696"/>
                    </a:cubicBezTo>
                    <a:cubicBezTo>
                      <a:pt x="158" y="732"/>
                      <a:pt x="173" y="767"/>
                      <a:pt x="191" y="799"/>
                    </a:cubicBezTo>
                    <a:cubicBezTo>
                      <a:pt x="134" y="857"/>
                      <a:pt x="134" y="857"/>
                      <a:pt x="134" y="857"/>
                    </a:cubicBezTo>
                    <a:cubicBezTo>
                      <a:pt x="108" y="883"/>
                      <a:pt x="108" y="926"/>
                      <a:pt x="134" y="952"/>
                    </a:cubicBezTo>
                    <a:cubicBezTo>
                      <a:pt x="205" y="1023"/>
                      <a:pt x="205" y="1023"/>
                      <a:pt x="205" y="1023"/>
                    </a:cubicBezTo>
                    <a:cubicBezTo>
                      <a:pt x="218" y="1036"/>
                      <a:pt x="235" y="1042"/>
                      <a:pt x="252" y="1042"/>
                    </a:cubicBezTo>
                    <a:cubicBezTo>
                      <a:pt x="269" y="1042"/>
                      <a:pt x="286" y="1036"/>
                      <a:pt x="299" y="1023"/>
                    </a:cubicBezTo>
                    <a:cubicBezTo>
                      <a:pt x="357" y="965"/>
                      <a:pt x="357" y="965"/>
                      <a:pt x="357" y="965"/>
                    </a:cubicBezTo>
                    <a:cubicBezTo>
                      <a:pt x="390" y="984"/>
                      <a:pt x="424" y="998"/>
                      <a:pt x="461" y="1008"/>
                    </a:cubicBezTo>
                    <a:cubicBezTo>
                      <a:pt x="461" y="1089"/>
                      <a:pt x="461" y="1089"/>
                      <a:pt x="461" y="1089"/>
                    </a:cubicBezTo>
                    <a:cubicBezTo>
                      <a:pt x="461" y="1126"/>
                      <a:pt x="491" y="1157"/>
                      <a:pt x="528" y="1157"/>
                    </a:cubicBezTo>
                    <a:cubicBezTo>
                      <a:pt x="628" y="1157"/>
                      <a:pt x="628" y="1157"/>
                      <a:pt x="628" y="1157"/>
                    </a:cubicBezTo>
                    <a:cubicBezTo>
                      <a:pt x="665" y="1157"/>
                      <a:pt x="695" y="1126"/>
                      <a:pt x="695" y="1089"/>
                    </a:cubicBezTo>
                    <a:cubicBezTo>
                      <a:pt x="695" y="1008"/>
                      <a:pt x="695" y="1008"/>
                      <a:pt x="695" y="1008"/>
                    </a:cubicBezTo>
                    <a:close/>
                    <a:moveTo>
                      <a:pt x="578" y="845"/>
                    </a:moveTo>
                    <a:cubicBezTo>
                      <a:pt x="431" y="845"/>
                      <a:pt x="311" y="726"/>
                      <a:pt x="311" y="579"/>
                    </a:cubicBezTo>
                    <a:cubicBezTo>
                      <a:pt x="311" y="432"/>
                      <a:pt x="431" y="312"/>
                      <a:pt x="578" y="312"/>
                    </a:cubicBezTo>
                    <a:cubicBezTo>
                      <a:pt x="725" y="312"/>
                      <a:pt x="845" y="431"/>
                      <a:pt x="845" y="579"/>
                    </a:cubicBezTo>
                    <a:cubicBezTo>
                      <a:pt x="845" y="725"/>
                      <a:pt x="725" y="845"/>
                      <a:pt x="578" y="84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spTree>
    <p:extLst>
      <p:ext uri="{BB962C8B-B14F-4D97-AF65-F5344CB8AC3E}">
        <p14:creationId xmlns:p14="http://schemas.microsoft.com/office/powerpoint/2010/main" val="394555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p:cTn id="15" dur="500" fill="hold"/>
                                        <p:tgtEl>
                                          <p:spTgt spid="74"/>
                                        </p:tgtEl>
                                        <p:attrNameLst>
                                          <p:attrName>ppt_w</p:attrName>
                                        </p:attrNameLst>
                                      </p:cBhvr>
                                      <p:tavLst>
                                        <p:tav tm="0">
                                          <p:val>
                                            <p:fltVal val="0"/>
                                          </p:val>
                                        </p:tav>
                                        <p:tav tm="100000">
                                          <p:val>
                                            <p:strVal val="#ppt_w"/>
                                          </p:val>
                                        </p:tav>
                                      </p:tavLst>
                                    </p:anim>
                                    <p:anim calcmode="lin" valueType="num">
                                      <p:cBhvr>
                                        <p:cTn id="16" dur="500" fill="hold"/>
                                        <p:tgtEl>
                                          <p:spTgt spid="74"/>
                                        </p:tgtEl>
                                        <p:attrNameLst>
                                          <p:attrName>ppt_h</p:attrName>
                                        </p:attrNameLst>
                                      </p:cBhvr>
                                      <p:tavLst>
                                        <p:tav tm="0">
                                          <p:val>
                                            <p:fltVal val="0"/>
                                          </p:val>
                                        </p:tav>
                                        <p:tav tm="100000">
                                          <p:val>
                                            <p:strVal val="#ppt_h"/>
                                          </p:val>
                                        </p:tav>
                                      </p:tavLst>
                                    </p:anim>
                                    <p:animEffect transition="in" filter="fade">
                                      <p:cBhvr>
                                        <p:cTn id="17" dur="500"/>
                                        <p:tgtEl>
                                          <p:spTgt spid="74"/>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1750"/>
                            </p:stCondLst>
                            <p:childTnLst>
                              <p:par>
                                <p:cTn id="22" presetID="22" presetClass="entr" presetSubtype="8"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par>
                          <p:cTn id="25" fill="hold">
                            <p:stCondLst>
                              <p:cond delay="2250"/>
                            </p:stCondLst>
                            <p:childTnLst>
                              <p:par>
                                <p:cTn id="26" presetID="53" presetClass="entr" presetSubtype="16" fill="hold" nodeType="afterEffect">
                                  <p:stCondLst>
                                    <p:cond delay="0"/>
                                  </p:stCondLst>
                                  <p:childTnLst>
                                    <p:set>
                                      <p:cBhvr>
                                        <p:cTn id="27" dur="1" fill="hold">
                                          <p:stCondLst>
                                            <p:cond delay="0"/>
                                          </p:stCondLst>
                                        </p:cTn>
                                        <p:tgtEl>
                                          <p:spTgt spid="75"/>
                                        </p:tgtEl>
                                        <p:attrNameLst>
                                          <p:attrName>style.visibility</p:attrName>
                                        </p:attrNameLst>
                                      </p:cBhvr>
                                      <p:to>
                                        <p:strVal val="visible"/>
                                      </p:to>
                                    </p:set>
                                    <p:anim calcmode="lin" valueType="num">
                                      <p:cBhvr>
                                        <p:cTn id="28" dur="500" fill="hold"/>
                                        <p:tgtEl>
                                          <p:spTgt spid="75"/>
                                        </p:tgtEl>
                                        <p:attrNameLst>
                                          <p:attrName>ppt_w</p:attrName>
                                        </p:attrNameLst>
                                      </p:cBhvr>
                                      <p:tavLst>
                                        <p:tav tm="0">
                                          <p:val>
                                            <p:fltVal val="0"/>
                                          </p:val>
                                        </p:tav>
                                        <p:tav tm="100000">
                                          <p:val>
                                            <p:strVal val="#ppt_w"/>
                                          </p:val>
                                        </p:tav>
                                      </p:tavLst>
                                    </p:anim>
                                    <p:anim calcmode="lin" valueType="num">
                                      <p:cBhvr>
                                        <p:cTn id="29" dur="500" fill="hold"/>
                                        <p:tgtEl>
                                          <p:spTgt spid="75"/>
                                        </p:tgtEl>
                                        <p:attrNameLst>
                                          <p:attrName>ppt_h</p:attrName>
                                        </p:attrNameLst>
                                      </p:cBhvr>
                                      <p:tavLst>
                                        <p:tav tm="0">
                                          <p:val>
                                            <p:fltVal val="0"/>
                                          </p:val>
                                        </p:tav>
                                        <p:tav tm="100000">
                                          <p:val>
                                            <p:strVal val="#ppt_h"/>
                                          </p:val>
                                        </p:tav>
                                      </p:tavLst>
                                    </p:anim>
                                    <p:animEffect transition="in" filter="fade">
                                      <p:cBhvr>
                                        <p:cTn id="30" dur="500"/>
                                        <p:tgtEl>
                                          <p:spTgt spid="75"/>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76"/>
                                        </p:tgtEl>
                                        <p:attrNameLst>
                                          <p:attrName>style.visibility</p:attrName>
                                        </p:attrNameLst>
                                      </p:cBhvr>
                                      <p:to>
                                        <p:strVal val="visible"/>
                                      </p:to>
                                    </p:set>
                                    <p:anim calcmode="lin" valueType="num">
                                      <p:cBhvr>
                                        <p:cTn id="41" dur="500" fill="hold"/>
                                        <p:tgtEl>
                                          <p:spTgt spid="76"/>
                                        </p:tgtEl>
                                        <p:attrNameLst>
                                          <p:attrName>ppt_w</p:attrName>
                                        </p:attrNameLst>
                                      </p:cBhvr>
                                      <p:tavLst>
                                        <p:tav tm="0">
                                          <p:val>
                                            <p:fltVal val="0"/>
                                          </p:val>
                                        </p:tav>
                                        <p:tav tm="100000">
                                          <p:val>
                                            <p:strVal val="#ppt_w"/>
                                          </p:val>
                                        </p:tav>
                                      </p:tavLst>
                                    </p:anim>
                                    <p:anim calcmode="lin" valueType="num">
                                      <p:cBhvr>
                                        <p:cTn id="42" dur="500" fill="hold"/>
                                        <p:tgtEl>
                                          <p:spTgt spid="76"/>
                                        </p:tgtEl>
                                        <p:attrNameLst>
                                          <p:attrName>ppt_h</p:attrName>
                                        </p:attrNameLst>
                                      </p:cBhvr>
                                      <p:tavLst>
                                        <p:tav tm="0">
                                          <p:val>
                                            <p:fltVal val="0"/>
                                          </p:val>
                                        </p:tav>
                                        <p:tav tm="100000">
                                          <p:val>
                                            <p:strVal val="#ppt_h"/>
                                          </p:val>
                                        </p:tav>
                                      </p:tavLst>
                                    </p:anim>
                                    <p:animEffect transition="in" filter="fade">
                                      <p:cBhvr>
                                        <p:cTn id="43" dur="500"/>
                                        <p:tgtEl>
                                          <p:spTgt spid="76"/>
                                        </p:tgtEl>
                                      </p:cBhvr>
                                    </p:animEffect>
                                  </p:childTnLst>
                                </p:cTn>
                              </p:par>
                              <p:par>
                                <p:cTn id="44" presetID="10" presetClass="entr" presetSubtype="0" fill="hold" grpId="0" nodeType="withEffect">
                                  <p:stCondLst>
                                    <p:cond delay="25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4250"/>
                            </p:stCondLst>
                            <p:childTnLst>
                              <p:par>
                                <p:cTn id="48" presetID="10"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p:bldP spid="12" grpId="0"/>
      <p:bldP spid="14" grpId="0"/>
      <p:bldP spid="15" grpId="0"/>
      <p:bldP spid="4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C40559-EA75-4918-A1B3-E1AA990DF819}"/>
              </a:ext>
            </a:extLst>
          </p:cNvPr>
          <p:cNvSpPr>
            <a:spLocks noGrp="1"/>
          </p:cNvSpPr>
          <p:nvPr>
            <p:ph type="title"/>
          </p:nvPr>
        </p:nvSpPr>
        <p:spPr/>
        <p:txBody>
          <a:bodyPr/>
          <a:lstStyle/>
          <a:p>
            <a:r>
              <a:rPr lang="en-US" dirty="0"/>
              <a:t>LegalShield Is A Hero To Their Members</a:t>
            </a:r>
          </a:p>
        </p:txBody>
      </p:sp>
      <p:sp>
        <p:nvSpPr>
          <p:cNvPr id="4" name="Text Placeholder 3">
            <a:extLst>
              <a:ext uri="{FF2B5EF4-FFF2-40B4-BE49-F238E27FC236}">
                <a16:creationId xmlns:a16="http://schemas.microsoft.com/office/drawing/2014/main" id="{3906ED89-4755-4257-9244-61ABD617E32A}"/>
              </a:ext>
            </a:extLst>
          </p:cNvPr>
          <p:cNvSpPr>
            <a:spLocks noGrp="1"/>
          </p:cNvSpPr>
          <p:nvPr>
            <p:ph type="body" sz="quarter" idx="15"/>
          </p:nvPr>
        </p:nvSpPr>
        <p:spPr/>
        <p:txBody>
          <a:bodyPr/>
          <a:lstStyle/>
          <a:p>
            <a:r>
              <a:rPr lang="en-GB" dirty="0"/>
              <a:t>Our Role at LegalShield</a:t>
            </a:r>
          </a:p>
        </p:txBody>
      </p:sp>
      <p:sp>
        <p:nvSpPr>
          <p:cNvPr id="6" name="Rectangle 5">
            <a:extLst>
              <a:ext uri="{FF2B5EF4-FFF2-40B4-BE49-F238E27FC236}">
                <a16:creationId xmlns:a16="http://schemas.microsoft.com/office/drawing/2014/main" id="{E7230026-84EC-404A-ABCC-3432E25F544B}"/>
              </a:ext>
            </a:extLst>
          </p:cNvPr>
          <p:cNvSpPr/>
          <p:nvPr/>
        </p:nvSpPr>
        <p:spPr>
          <a:xfrm>
            <a:off x="0" y="1696413"/>
            <a:ext cx="4927600" cy="4729786"/>
          </a:xfrm>
          <a:prstGeom prst="rect">
            <a:avLst/>
          </a:prstGeom>
          <a:blipFill>
            <a:blip r:embed="rId2"/>
            <a:srcRect/>
            <a:stretch>
              <a:fillRect l="-130450" r="-391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7" name="TextBox 6">
            <a:extLst>
              <a:ext uri="{FF2B5EF4-FFF2-40B4-BE49-F238E27FC236}">
                <a16:creationId xmlns:a16="http://schemas.microsoft.com/office/drawing/2014/main" id="{E73A9849-722B-4299-9417-1A62627711D0}"/>
              </a:ext>
            </a:extLst>
          </p:cNvPr>
          <p:cNvSpPr txBox="1"/>
          <p:nvPr/>
        </p:nvSpPr>
        <p:spPr>
          <a:xfrm>
            <a:off x="5245099" y="1967235"/>
            <a:ext cx="6563574" cy="492443"/>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D"/>
                </a:solidFill>
                <a:effectLst/>
                <a:uLnTx/>
                <a:uFillTx/>
                <a:latin typeface="Open Sans"/>
                <a:ea typeface="+mn-ea"/>
                <a:cs typeface="+mn-cs"/>
              </a:rPr>
              <a:t>We reduce the obligation of LegalShield local provider firms to cover criminal defense matters outside of their covered territories</a:t>
            </a:r>
          </a:p>
        </p:txBody>
      </p:sp>
      <p:cxnSp>
        <p:nvCxnSpPr>
          <p:cNvPr id="8" name="Straight Connector 7">
            <a:extLst>
              <a:ext uri="{FF2B5EF4-FFF2-40B4-BE49-F238E27FC236}">
                <a16:creationId xmlns:a16="http://schemas.microsoft.com/office/drawing/2014/main" id="{13643003-B8F9-4591-A2B1-30F0D34740C5}"/>
              </a:ext>
            </a:extLst>
          </p:cNvPr>
          <p:cNvCxnSpPr/>
          <p:nvPr/>
        </p:nvCxnSpPr>
        <p:spPr>
          <a:xfrm>
            <a:off x="5245099" y="2675419"/>
            <a:ext cx="6566369"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AEF67D7-C2F2-40BA-A4B6-7228A01AE726}"/>
              </a:ext>
            </a:extLst>
          </p:cNvPr>
          <p:cNvSpPr txBox="1"/>
          <p:nvPr/>
        </p:nvSpPr>
        <p:spPr>
          <a:xfrm>
            <a:off x="5245099" y="2891160"/>
            <a:ext cx="6563574" cy="492443"/>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D"/>
                </a:solidFill>
                <a:effectLst/>
                <a:uLnTx/>
                <a:uFillTx/>
                <a:latin typeface="Open Sans"/>
                <a:ea typeface="+mn-ea"/>
                <a:cs typeface="+mn-cs"/>
              </a:rPr>
              <a:t>We maintain the highest quality legal representation that</a:t>
            </a:r>
            <a:br>
              <a:rPr kumimoji="0" lang="en-US" sz="1600" b="0" i="0" u="none" strike="noStrike" kern="1200" cap="none" spc="0" normalizeH="0" baseline="0" noProof="0" dirty="0">
                <a:ln>
                  <a:noFill/>
                </a:ln>
                <a:solidFill>
                  <a:srgbClr val="3B3B3D"/>
                </a:solidFill>
                <a:effectLst/>
                <a:uLnTx/>
                <a:uFillTx/>
                <a:latin typeface="Open Sans"/>
                <a:ea typeface="+mn-ea"/>
                <a:cs typeface="+mn-cs"/>
              </a:rPr>
            </a:br>
            <a:r>
              <a:rPr kumimoji="0" lang="en-US" sz="1600" b="0" i="0" u="none" strike="noStrike" kern="1200" cap="none" spc="0" normalizeH="0" baseline="0" noProof="0" dirty="0">
                <a:ln>
                  <a:noFill/>
                </a:ln>
                <a:solidFill>
                  <a:srgbClr val="3B3B3D"/>
                </a:solidFill>
                <a:effectLst/>
                <a:uLnTx/>
                <a:uFillTx/>
                <a:latin typeface="Open Sans"/>
                <a:ea typeface="+mn-ea"/>
                <a:cs typeface="+mn-cs"/>
              </a:rPr>
              <a:t>LegalShield clients expect</a:t>
            </a:r>
          </a:p>
        </p:txBody>
      </p:sp>
      <p:sp>
        <p:nvSpPr>
          <p:cNvPr id="11" name="TextBox 10">
            <a:extLst>
              <a:ext uri="{FF2B5EF4-FFF2-40B4-BE49-F238E27FC236}">
                <a16:creationId xmlns:a16="http://schemas.microsoft.com/office/drawing/2014/main" id="{CFF6C12C-5392-45D8-9C46-4DD6F3B87DC7}"/>
              </a:ext>
            </a:extLst>
          </p:cNvPr>
          <p:cNvSpPr txBox="1"/>
          <p:nvPr/>
        </p:nvSpPr>
        <p:spPr>
          <a:xfrm>
            <a:off x="5245099" y="3815085"/>
            <a:ext cx="6563574" cy="492443"/>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D"/>
                </a:solidFill>
                <a:effectLst/>
                <a:uLnTx/>
                <a:uFillTx/>
                <a:latin typeface="Open Sans"/>
                <a:ea typeface="+mn-ea"/>
                <a:cs typeface="+mn-cs"/>
              </a:rPr>
              <a:t>We create an ease of transfer of your criminal clients</a:t>
            </a:r>
            <a:br>
              <a:rPr kumimoji="0" lang="en-US" sz="1600" b="0" i="0" u="none" strike="noStrike" kern="1200" cap="none" spc="0" normalizeH="0" baseline="0" noProof="0" dirty="0">
                <a:ln>
                  <a:noFill/>
                </a:ln>
                <a:solidFill>
                  <a:srgbClr val="3B3B3D"/>
                </a:solidFill>
                <a:effectLst/>
                <a:uLnTx/>
                <a:uFillTx/>
                <a:latin typeface="Open Sans"/>
                <a:ea typeface="+mn-ea"/>
                <a:cs typeface="+mn-cs"/>
              </a:rPr>
            </a:br>
            <a:r>
              <a:rPr kumimoji="0" lang="en-US" sz="1600" b="0" i="0" u="none" strike="noStrike" kern="1200" cap="none" spc="0" normalizeH="0" baseline="0" noProof="0" dirty="0">
                <a:ln>
                  <a:noFill/>
                </a:ln>
                <a:solidFill>
                  <a:srgbClr val="3B3B3D"/>
                </a:solidFill>
                <a:effectLst/>
                <a:uLnTx/>
                <a:uFillTx/>
                <a:latin typeface="Open Sans"/>
                <a:ea typeface="+mn-ea"/>
                <a:cs typeface="+mn-cs"/>
              </a:rPr>
              <a:t>to Imhoff &amp; Associates</a:t>
            </a:r>
          </a:p>
        </p:txBody>
      </p:sp>
      <p:sp>
        <p:nvSpPr>
          <p:cNvPr id="12" name="TextBox 11">
            <a:extLst>
              <a:ext uri="{FF2B5EF4-FFF2-40B4-BE49-F238E27FC236}">
                <a16:creationId xmlns:a16="http://schemas.microsoft.com/office/drawing/2014/main" id="{341A22E5-F6D1-4DAA-A5BD-B48726127976}"/>
              </a:ext>
            </a:extLst>
          </p:cNvPr>
          <p:cNvSpPr txBox="1"/>
          <p:nvPr/>
        </p:nvSpPr>
        <p:spPr>
          <a:xfrm>
            <a:off x="5245099" y="4739010"/>
            <a:ext cx="6563574" cy="492443"/>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D"/>
                </a:solidFill>
                <a:effectLst/>
                <a:uLnTx/>
                <a:uFillTx/>
                <a:latin typeface="Open Sans"/>
                <a:ea typeface="+mn-ea"/>
                <a:cs typeface="+mn-cs"/>
              </a:rPr>
              <a:t>We improve call center efficiency at your firm by reducing the time </a:t>
            </a:r>
            <a:br>
              <a:rPr kumimoji="0" lang="en-US" sz="1600" b="0" i="0" u="none" strike="noStrike" kern="1200" cap="none" spc="0" normalizeH="0" baseline="0" noProof="0" dirty="0">
                <a:ln>
                  <a:noFill/>
                </a:ln>
                <a:solidFill>
                  <a:srgbClr val="3B3B3D"/>
                </a:solidFill>
                <a:effectLst/>
                <a:uLnTx/>
                <a:uFillTx/>
                <a:latin typeface="Open Sans"/>
                <a:ea typeface="+mn-ea"/>
                <a:cs typeface="+mn-cs"/>
              </a:rPr>
            </a:br>
            <a:r>
              <a:rPr kumimoji="0" lang="en-US" sz="1600" b="0" i="0" u="none" strike="noStrike" kern="1200" cap="none" spc="0" normalizeH="0" baseline="0" noProof="0" dirty="0">
                <a:ln>
                  <a:noFill/>
                </a:ln>
                <a:solidFill>
                  <a:srgbClr val="3B3B3D"/>
                </a:solidFill>
                <a:effectLst/>
                <a:uLnTx/>
                <a:uFillTx/>
                <a:latin typeface="Open Sans"/>
                <a:ea typeface="+mn-ea"/>
                <a:cs typeface="+mn-cs"/>
              </a:rPr>
              <a:t>and resources devoted to criminal defense cases</a:t>
            </a:r>
          </a:p>
        </p:txBody>
      </p:sp>
      <p:sp>
        <p:nvSpPr>
          <p:cNvPr id="13" name="TextBox 12">
            <a:extLst>
              <a:ext uri="{FF2B5EF4-FFF2-40B4-BE49-F238E27FC236}">
                <a16:creationId xmlns:a16="http://schemas.microsoft.com/office/drawing/2014/main" id="{7EC39630-0E67-411E-93C0-9027E6C241A1}"/>
              </a:ext>
            </a:extLst>
          </p:cNvPr>
          <p:cNvSpPr txBox="1"/>
          <p:nvPr/>
        </p:nvSpPr>
        <p:spPr>
          <a:xfrm>
            <a:off x="5245099" y="5662935"/>
            <a:ext cx="6563574" cy="492443"/>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D"/>
                </a:solidFill>
                <a:effectLst/>
                <a:uLnTx/>
                <a:uFillTx/>
                <a:latin typeface="Open Sans"/>
                <a:ea typeface="+mn-ea"/>
                <a:cs typeface="+mn-cs"/>
              </a:rPr>
              <a:t>We value client satisfaction and provide complete customer service to your LegalShield clients who need criminal defense counsel</a:t>
            </a:r>
          </a:p>
        </p:txBody>
      </p:sp>
      <p:cxnSp>
        <p:nvCxnSpPr>
          <p:cNvPr id="14" name="Straight Connector 13">
            <a:extLst>
              <a:ext uri="{FF2B5EF4-FFF2-40B4-BE49-F238E27FC236}">
                <a16:creationId xmlns:a16="http://schemas.microsoft.com/office/drawing/2014/main" id="{D84C83A8-541A-4CDC-AAE6-249BC808475E}"/>
              </a:ext>
            </a:extLst>
          </p:cNvPr>
          <p:cNvCxnSpPr/>
          <p:nvPr/>
        </p:nvCxnSpPr>
        <p:spPr>
          <a:xfrm>
            <a:off x="5245099" y="3599344"/>
            <a:ext cx="6566369"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5739324-B005-49B9-9366-1D39001E99C7}"/>
              </a:ext>
            </a:extLst>
          </p:cNvPr>
          <p:cNvCxnSpPr/>
          <p:nvPr/>
        </p:nvCxnSpPr>
        <p:spPr>
          <a:xfrm>
            <a:off x="5245099" y="4523269"/>
            <a:ext cx="6566369"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AD1B2A6-44ED-4965-AF1D-FE9CC92F1167}"/>
              </a:ext>
            </a:extLst>
          </p:cNvPr>
          <p:cNvCxnSpPr/>
          <p:nvPr/>
        </p:nvCxnSpPr>
        <p:spPr>
          <a:xfrm>
            <a:off x="5245099" y="5447194"/>
            <a:ext cx="6566369"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58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P spid="7"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572" y="762000"/>
            <a:ext cx="9579428" cy="4789714"/>
          </a:xfrm>
          <a:prstGeom prst="rect">
            <a:avLst/>
          </a:prstGeom>
        </p:spPr>
      </p:pic>
    </p:spTree>
    <p:extLst>
      <p:ext uri="{BB962C8B-B14F-4D97-AF65-F5344CB8AC3E}">
        <p14:creationId xmlns:p14="http://schemas.microsoft.com/office/powerpoint/2010/main" val="8653947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0F508-20F7-4880-987E-EE43E70B519A}"/>
              </a:ext>
            </a:extLst>
          </p:cNvPr>
          <p:cNvSpPr>
            <a:spLocks noGrp="1"/>
          </p:cNvSpPr>
          <p:nvPr>
            <p:ph type="title"/>
          </p:nvPr>
        </p:nvSpPr>
        <p:spPr/>
        <p:txBody>
          <a:bodyPr/>
          <a:lstStyle/>
          <a:p>
            <a:r>
              <a:rPr lang="en-US" dirty="0"/>
              <a:t>Heroes Providing Quality Defense</a:t>
            </a:r>
          </a:p>
        </p:txBody>
      </p:sp>
      <p:sp>
        <p:nvSpPr>
          <p:cNvPr id="9" name="Text Placeholder 8">
            <a:extLst>
              <a:ext uri="{FF2B5EF4-FFF2-40B4-BE49-F238E27FC236}">
                <a16:creationId xmlns:a16="http://schemas.microsoft.com/office/drawing/2014/main" id="{C73F9C8B-D5DB-4E5B-9DC2-4F8442556111}"/>
              </a:ext>
            </a:extLst>
          </p:cNvPr>
          <p:cNvSpPr>
            <a:spLocks noGrp="1"/>
          </p:cNvSpPr>
          <p:nvPr>
            <p:ph type="body" sz="quarter" idx="15"/>
          </p:nvPr>
        </p:nvSpPr>
        <p:spPr/>
        <p:txBody>
          <a:bodyPr/>
          <a:lstStyle/>
          <a:p>
            <a:r>
              <a:rPr lang="en-US" dirty="0"/>
              <a:t> In 49 States and Puerto Rico</a:t>
            </a:r>
            <a:endParaRPr lang="en-GB" dirty="0"/>
          </a:p>
        </p:txBody>
      </p:sp>
      <p:cxnSp>
        <p:nvCxnSpPr>
          <p:cNvPr id="13" name="Straight Connector 12">
            <a:extLst>
              <a:ext uri="{FF2B5EF4-FFF2-40B4-BE49-F238E27FC236}">
                <a16:creationId xmlns:a16="http://schemas.microsoft.com/office/drawing/2014/main" id="{B0EB56BE-DD6E-483C-B5CE-22408180BF5D}"/>
              </a:ext>
            </a:extLst>
          </p:cNvPr>
          <p:cNvCxnSpPr>
            <a:cxnSpLocks/>
          </p:cNvCxnSpPr>
          <p:nvPr/>
        </p:nvCxnSpPr>
        <p:spPr>
          <a:xfrm>
            <a:off x="6096000" y="2349500"/>
            <a:ext cx="0" cy="387597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5F097CA-F620-4051-BC3E-BBDD4E846EA8}"/>
              </a:ext>
            </a:extLst>
          </p:cNvPr>
          <p:cNvSpPr txBox="1"/>
          <p:nvPr/>
        </p:nvSpPr>
        <p:spPr>
          <a:xfrm>
            <a:off x="6514867" y="2442841"/>
            <a:ext cx="5258269" cy="473005"/>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3B3D"/>
                </a:solidFill>
                <a:effectLst/>
                <a:uLnTx/>
                <a:uFillTx/>
                <a:latin typeface="Open Sans"/>
                <a:ea typeface="+mn-ea"/>
                <a:cs typeface="+mn-cs"/>
              </a:rPr>
              <a:t>We represent all types of clients and cases including but not limited to:</a:t>
            </a:r>
          </a:p>
        </p:txBody>
      </p:sp>
      <p:sp>
        <p:nvSpPr>
          <p:cNvPr id="19" name="TextBox 18">
            <a:extLst>
              <a:ext uri="{FF2B5EF4-FFF2-40B4-BE49-F238E27FC236}">
                <a16:creationId xmlns:a16="http://schemas.microsoft.com/office/drawing/2014/main" id="{54625178-E58E-4D70-8B0A-3AA5C88276CE}"/>
              </a:ext>
            </a:extLst>
          </p:cNvPr>
          <p:cNvSpPr txBox="1"/>
          <p:nvPr/>
        </p:nvSpPr>
        <p:spPr>
          <a:xfrm>
            <a:off x="418864" y="4845878"/>
            <a:ext cx="5258269" cy="72062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3B3D"/>
                </a:solidFill>
                <a:effectLst/>
                <a:uLnTx/>
                <a:uFillTx/>
                <a:latin typeface="Open Sans"/>
                <a:ea typeface="+mn-ea"/>
                <a:cs typeface="+mn-cs"/>
              </a:rPr>
              <a:t>Nationwide criminal defense</a:t>
            </a:r>
            <a:br>
              <a:rPr kumimoji="0" lang="en-US" sz="1600" b="1" i="0" u="none" strike="noStrike" kern="1200" cap="none" spc="0" normalizeH="0" baseline="0" noProof="0" dirty="0">
                <a:ln>
                  <a:noFill/>
                </a:ln>
                <a:solidFill>
                  <a:srgbClr val="3B3B3D"/>
                </a:solidFill>
                <a:effectLst/>
                <a:uLnTx/>
                <a:uFillTx/>
                <a:latin typeface="Open Sans"/>
                <a:ea typeface="+mn-ea"/>
                <a:cs typeface="+mn-cs"/>
              </a:rPr>
            </a:br>
            <a:r>
              <a:rPr kumimoji="0" lang="en-US" sz="1600" b="1" i="0" u="none" strike="noStrike" kern="1200" cap="none" spc="0" normalizeH="0" baseline="0" noProof="0" dirty="0">
                <a:ln>
                  <a:noFill/>
                </a:ln>
                <a:solidFill>
                  <a:srgbClr val="3B3B3D"/>
                </a:solidFill>
                <a:effectLst/>
                <a:uLnTx/>
                <a:uFillTx/>
                <a:latin typeface="Open Sans"/>
                <a:ea typeface="+mn-ea"/>
                <a:cs typeface="+mn-cs"/>
              </a:rPr>
              <a:t>and professional license defense</a:t>
            </a:r>
          </a:p>
        </p:txBody>
      </p:sp>
      <p:sp>
        <p:nvSpPr>
          <p:cNvPr id="16" name="TextBox 15">
            <a:extLst>
              <a:ext uri="{FF2B5EF4-FFF2-40B4-BE49-F238E27FC236}">
                <a16:creationId xmlns:a16="http://schemas.microsoft.com/office/drawing/2014/main" id="{A378FD12-DC56-4306-8957-31D7A8EDE3C3}"/>
              </a:ext>
            </a:extLst>
          </p:cNvPr>
          <p:cNvSpPr txBox="1"/>
          <p:nvPr/>
        </p:nvSpPr>
        <p:spPr>
          <a:xfrm>
            <a:off x="6514867" y="4077569"/>
            <a:ext cx="1438274" cy="295274"/>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3B3D"/>
                </a:solidFill>
                <a:effectLst/>
                <a:uLnTx/>
                <a:uFillTx/>
                <a:latin typeface="Open Sans"/>
                <a:ea typeface="+mn-ea"/>
                <a:cs typeface="+mn-cs"/>
              </a:rPr>
              <a:t>DUI</a:t>
            </a:r>
          </a:p>
        </p:txBody>
      </p:sp>
      <p:sp>
        <p:nvSpPr>
          <p:cNvPr id="23" name="TextBox 22">
            <a:extLst>
              <a:ext uri="{FF2B5EF4-FFF2-40B4-BE49-F238E27FC236}">
                <a16:creationId xmlns:a16="http://schemas.microsoft.com/office/drawing/2014/main" id="{0AA5DA7B-4DD9-459C-BCB5-ED6883E9D6FE}"/>
              </a:ext>
            </a:extLst>
          </p:cNvPr>
          <p:cNvSpPr txBox="1"/>
          <p:nvPr/>
        </p:nvSpPr>
        <p:spPr>
          <a:xfrm>
            <a:off x="8424865" y="4077569"/>
            <a:ext cx="1438274" cy="295274"/>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3B3D"/>
                </a:solidFill>
                <a:effectLst/>
                <a:uLnTx/>
                <a:uFillTx/>
                <a:latin typeface="Open Sans"/>
                <a:ea typeface="+mn-ea"/>
                <a:cs typeface="+mn-cs"/>
              </a:rPr>
              <a:t>Drug Crimes</a:t>
            </a:r>
          </a:p>
        </p:txBody>
      </p:sp>
      <p:sp>
        <p:nvSpPr>
          <p:cNvPr id="24" name="TextBox 23">
            <a:extLst>
              <a:ext uri="{FF2B5EF4-FFF2-40B4-BE49-F238E27FC236}">
                <a16:creationId xmlns:a16="http://schemas.microsoft.com/office/drawing/2014/main" id="{6361C4EE-3B54-4E04-8D27-D0C5213A582D}"/>
              </a:ext>
            </a:extLst>
          </p:cNvPr>
          <p:cNvSpPr txBox="1"/>
          <p:nvPr/>
        </p:nvSpPr>
        <p:spPr>
          <a:xfrm>
            <a:off x="10334862" y="4077569"/>
            <a:ext cx="1438274" cy="295274"/>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3B3D"/>
                </a:solidFill>
                <a:effectLst/>
                <a:uLnTx/>
                <a:uFillTx/>
                <a:latin typeface="Open Sans"/>
                <a:ea typeface="+mn-ea"/>
                <a:cs typeface="+mn-cs"/>
              </a:rPr>
              <a:t>Homicide</a:t>
            </a:r>
          </a:p>
        </p:txBody>
      </p:sp>
      <p:sp>
        <p:nvSpPr>
          <p:cNvPr id="26" name="TextBox 25">
            <a:extLst>
              <a:ext uri="{FF2B5EF4-FFF2-40B4-BE49-F238E27FC236}">
                <a16:creationId xmlns:a16="http://schemas.microsoft.com/office/drawing/2014/main" id="{60149565-D75C-4BED-8B16-14821E47E1B8}"/>
              </a:ext>
            </a:extLst>
          </p:cNvPr>
          <p:cNvSpPr txBox="1"/>
          <p:nvPr/>
        </p:nvSpPr>
        <p:spPr>
          <a:xfrm>
            <a:off x="9262169" y="5707684"/>
            <a:ext cx="1673664" cy="295274"/>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3B3D"/>
                </a:solidFill>
                <a:effectLst/>
                <a:uLnTx/>
                <a:uFillTx/>
                <a:latin typeface="Open Sans"/>
                <a:ea typeface="+mn-ea"/>
                <a:cs typeface="+mn-cs"/>
              </a:rPr>
              <a:t>Professional</a:t>
            </a:r>
            <a:br>
              <a:rPr kumimoji="0" lang="en-US" sz="1200" b="0" i="0" u="none" strike="noStrike" kern="1200" cap="none" spc="0" normalizeH="0" baseline="0" noProof="0" dirty="0">
                <a:ln>
                  <a:noFill/>
                </a:ln>
                <a:solidFill>
                  <a:srgbClr val="3B3B3D"/>
                </a:solidFill>
                <a:effectLst/>
                <a:uLnTx/>
                <a:uFillTx/>
                <a:latin typeface="Open Sans"/>
                <a:ea typeface="+mn-ea"/>
                <a:cs typeface="+mn-cs"/>
              </a:rPr>
            </a:br>
            <a:r>
              <a:rPr kumimoji="0" lang="en-US" sz="1200" b="0" i="0" u="none" strike="noStrike" kern="1200" cap="none" spc="0" normalizeH="0" baseline="0" noProof="0" dirty="0">
                <a:ln>
                  <a:noFill/>
                </a:ln>
                <a:solidFill>
                  <a:srgbClr val="3B3B3D"/>
                </a:solidFill>
                <a:effectLst/>
                <a:uLnTx/>
                <a:uFillTx/>
                <a:latin typeface="Open Sans"/>
                <a:ea typeface="+mn-ea"/>
                <a:cs typeface="+mn-cs"/>
              </a:rPr>
              <a:t>Licenses Defense</a:t>
            </a:r>
          </a:p>
        </p:txBody>
      </p:sp>
      <p:sp>
        <p:nvSpPr>
          <p:cNvPr id="38" name="TextBox 37">
            <a:extLst>
              <a:ext uri="{FF2B5EF4-FFF2-40B4-BE49-F238E27FC236}">
                <a16:creationId xmlns:a16="http://schemas.microsoft.com/office/drawing/2014/main" id="{13E9AE30-764A-4347-9714-3F787E4FF241}"/>
              </a:ext>
            </a:extLst>
          </p:cNvPr>
          <p:cNvSpPr txBox="1"/>
          <p:nvPr/>
        </p:nvSpPr>
        <p:spPr>
          <a:xfrm>
            <a:off x="7356663" y="5707684"/>
            <a:ext cx="1673664" cy="295274"/>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3B3D"/>
                </a:solidFill>
                <a:effectLst/>
                <a:uLnTx/>
                <a:uFillTx/>
                <a:latin typeface="Open Sans"/>
                <a:ea typeface="+mn-ea"/>
                <a:cs typeface="+mn-cs"/>
              </a:rPr>
              <a:t>White</a:t>
            </a:r>
            <a:br>
              <a:rPr kumimoji="0" lang="en-US" sz="1200" b="0" i="0" u="none" strike="noStrike" kern="1200" cap="none" spc="0" normalizeH="0" baseline="0" noProof="0" dirty="0">
                <a:ln>
                  <a:noFill/>
                </a:ln>
                <a:solidFill>
                  <a:srgbClr val="3B3B3D"/>
                </a:solidFill>
                <a:effectLst/>
                <a:uLnTx/>
                <a:uFillTx/>
                <a:latin typeface="Open Sans"/>
                <a:ea typeface="+mn-ea"/>
                <a:cs typeface="+mn-cs"/>
              </a:rPr>
            </a:br>
            <a:r>
              <a:rPr kumimoji="0" lang="en-US" sz="1200" b="0" i="0" u="none" strike="noStrike" kern="1200" cap="none" spc="0" normalizeH="0" baseline="0" noProof="0" dirty="0">
                <a:ln>
                  <a:noFill/>
                </a:ln>
                <a:solidFill>
                  <a:srgbClr val="3B3B3D"/>
                </a:solidFill>
                <a:effectLst/>
                <a:uLnTx/>
                <a:uFillTx/>
                <a:latin typeface="Open Sans"/>
                <a:ea typeface="+mn-ea"/>
                <a:cs typeface="+mn-cs"/>
              </a:rPr>
              <a:t>Collar Crimes</a:t>
            </a:r>
          </a:p>
        </p:txBody>
      </p:sp>
      <p:grpSp>
        <p:nvGrpSpPr>
          <p:cNvPr id="87" name="Group 86">
            <a:extLst>
              <a:ext uri="{FF2B5EF4-FFF2-40B4-BE49-F238E27FC236}">
                <a16:creationId xmlns:a16="http://schemas.microsoft.com/office/drawing/2014/main" id="{3B659BD6-7FE2-44CF-A2A4-CD27FB8981A7}"/>
              </a:ext>
            </a:extLst>
          </p:cNvPr>
          <p:cNvGrpSpPr/>
          <p:nvPr/>
        </p:nvGrpSpPr>
        <p:grpSpPr>
          <a:xfrm>
            <a:off x="2257421" y="3002163"/>
            <a:ext cx="1581154" cy="1581154"/>
            <a:chOff x="2257421" y="3166436"/>
            <a:chExt cx="1581154" cy="1581154"/>
          </a:xfrm>
        </p:grpSpPr>
        <p:sp>
          <p:nvSpPr>
            <p:cNvPr id="22" name="Flowchart: Connector 21">
              <a:extLst>
                <a:ext uri="{FF2B5EF4-FFF2-40B4-BE49-F238E27FC236}">
                  <a16:creationId xmlns:a16="http://schemas.microsoft.com/office/drawing/2014/main" id="{59FD5C92-0D99-45A2-88AA-A137CDF92D56}"/>
                </a:ext>
              </a:extLst>
            </p:cNvPr>
            <p:cNvSpPr/>
            <p:nvPr/>
          </p:nvSpPr>
          <p:spPr>
            <a:xfrm>
              <a:off x="2257421" y="3166436"/>
              <a:ext cx="1581154" cy="1581154"/>
            </a:xfrm>
            <a:prstGeom prst="flowChartConnector">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42" name="Freeform 5">
              <a:extLst>
                <a:ext uri="{FF2B5EF4-FFF2-40B4-BE49-F238E27FC236}">
                  <a16:creationId xmlns:a16="http://schemas.microsoft.com/office/drawing/2014/main" id="{159D69F8-AE90-4F19-8DB5-9DE6088B6D3F}"/>
                </a:ext>
              </a:extLst>
            </p:cNvPr>
            <p:cNvSpPr>
              <a:spLocks noEditPoints="1"/>
            </p:cNvSpPr>
            <p:nvPr/>
          </p:nvSpPr>
          <p:spPr bwMode="auto">
            <a:xfrm>
              <a:off x="2539996" y="3521984"/>
              <a:ext cx="1016004" cy="870058"/>
            </a:xfrm>
            <a:custGeom>
              <a:avLst/>
              <a:gdLst>
                <a:gd name="T0" fmla="*/ 1905 w 2306"/>
                <a:gd name="T1" fmla="*/ 191 h 1977"/>
                <a:gd name="T2" fmla="*/ 1700 w 2306"/>
                <a:gd name="T3" fmla="*/ 223 h 1977"/>
                <a:gd name="T4" fmla="*/ 1385 w 2306"/>
                <a:gd name="T5" fmla="*/ 227 h 1977"/>
                <a:gd name="T6" fmla="*/ 1181 w 2306"/>
                <a:gd name="T7" fmla="*/ 18 h 1977"/>
                <a:gd name="T8" fmla="*/ 942 w 2306"/>
                <a:gd name="T9" fmla="*/ 50 h 1977"/>
                <a:gd name="T10" fmla="*/ 745 w 2306"/>
                <a:gd name="T11" fmla="*/ 30 h 1977"/>
                <a:gd name="T12" fmla="*/ 620 w 2306"/>
                <a:gd name="T13" fmla="*/ 237 h 1977"/>
                <a:gd name="T14" fmla="*/ 469 w 2306"/>
                <a:gd name="T15" fmla="*/ 362 h 1977"/>
                <a:gd name="T16" fmla="*/ 324 w 2306"/>
                <a:gd name="T17" fmla="*/ 606 h 1977"/>
                <a:gd name="T18" fmla="*/ 0 w 2306"/>
                <a:gd name="T19" fmla="*/ 1290 h 1977"/>
                <a:gd name="T20" fmla="*/ 913 w 2306"/>
                <a:gd name="T21" fmla="*/ 1977 h 1977"/>
                <a:gd name="T22" fmla="*/ 1205 w 2306"/>
                <a:gd name="T23" fmla="*/ 1236 h 1977"/>
                <a:gd name="T24" fmla="*/ 994 w 2306"/>
                <a:gd name="T25" fmla="*/ 1814 h 1977"/>
                <a:gd name="T26" fmla="*/ 667 w 2306"/>
                <a:gd name="T27" fmla="*/ 1632 h 1977"/>
                <a:gd name="T28" fmla="*/ 545 w 2306"/>
                <a:gd name="T29" fmla="*/ 1070 h 1977"/>
                <a:gd name="T30" fmla="*/ 814 w 2306"/>
                <a:gd name="T31" fmla="*/ 836 h 1977"/>
                <a:gd name="T32" fmla="*/ 586 w 2306"/>
                <a:gd name="T33" fmla="*/ 606 h 1977"/>
                <a:gd name="T34" fmla="*/ 706 w 2306"/>
                <a:gd name="T35" fmla="*/ 401 h 1977"/>
                <a:gd name="T36" fmla="*/ 786 w 2306"/>
                <a:gd name="T37" fmla="*/ 256 h 1977"/>
                <a:gd name="T38" fmla="*/ 951 w 2306"/>
                <a:gd name="T39" fmla="*/ 162 h 1977"/>
                <a:gd name="T40" fmla="*/ 1092 w 2306"/>
                <a:gd name="T41" fmla="*/ 234 h 1977"/>
                <a:gd name="T42" fmla="*/ 1258 w 2306"/>
                <a:gd name="T43" fmla="*/ 244 h 1977"/>
                <a:gd name="T44" fmla="*/ 1198 w 2306"/>
                <a:gd name="T45" fmla="*/ 484 h 1977"/>
                <a:gd name="T46" fmla="*/ 1758 w 2306"/>
                <a:gd name="T47" fmla="*/ 1248 h 1977"/>
                <a:gd name="T48" fmla="*/ 2293 w 2306"/>
                <a:gd name="T49" fmla="*/ 710 h 1977"/>
                <a:gd name="T50" fmla="*/ 581 w 2306"/>
                <a:gd name="T51" fmla="*/ 1632 h 1977"/>
                <a:gd name="T52" fmla="*/ 544 w 2306"/>
                <a:gd name="T53" fmla="*/ 1595 h 1977"/>
                <a:gd name="T54" fmla="*/ 593 w 2306"/>
                <a:gd name="T55" fmla="*/ 854 h 1977"/>
                <a:gd name="T56" fmla="*/ 496 w 2306"/>
                <a:gd name="T57" fmla="*/ 827 h 1977"/>
                <a:gd name="T58" fmla="*/ 593 w 2306"/>
                <a:gd name="T59" fmla="*/ 774 h 1977"/>
                <a:gd name="T60" fmla="*/ 595 w 2306"/>
                <a:gd name="T61" fmla="*/ 425 h 1977"/>
                <a:gd name="T62" fmla="*/ 554 w 2306"/>
                <a:gd name="T63" fmla="*/ 398 h 1977"/>
                <a:gd name="T64" fmla="*/ 585 w 2306"/>
                <a:gd name="T65" fmla="*/ 348 h 1977"/>
                <a:gd name="T66" fmla="*/ 621 w 2306"/>
                <a:gd name="T67" fmla="*/ 366 h 1977"/>
                <a:gd name="T68" fmla="*/ 792 w 2306"/>
                <a:gd name="T69" fmla="*/ 163 h 1977"/>
                <a:gd name="T70" fmla="*/ 780 w 2306"/>
                <a:gd name="T71" fmla="*/ 115 h 1977"/>
                <a:gd name="T72" fmla="*/ 847 w 2306"/>
                <a:gd name="T73" fmla="*/ 92 h 1977"/>
                <a:gd name="T74" fmla="*/ 1196 w 2306"/>
                <a:gd name="T75" fmla="*/ 138 h 1977"/>
                <a:gd name="T76" fmla="*/ 1127 w 2306"/>
                <a:gd name="T77" fmla="*/ 149 h 1977"/>
                <a:gd name="T78" fmla="*/ 1139 w 2306"/>
                <a:gd name="T79" fmla="*/ 101 h 1977"/>
                <a:gd name="T80" fmla="*/ 1205 w 2306"/>
                <a:gd name="T81" fmla="*/ 129 h 1977"/>
                <a:gd name="T82" fmla="*/ 1495 w 2306"/>
                <a:gd name="T83" fmla="*/ 468 h 1977"/>
                <a:gd name="T84" fmla="*/ 1439 w 2306"/>
                <a:gd name="T85" fmla="*/ 342 h 1977"/>
                <a:gd name="T86" fmla="*/ 1564 w 2306"/>
                <a:gd name="T87" fmla="*/ 399 h 1977"/>
                <a:gd name="T88" fmla="*/ 2106 w 2306"/>
                <a:gd name="T89" fmla="*/ 1010 h 1977"/>
                <a:gd name="T90" fmla="*/ 2106 w 2306"/>
                <a:gd name="T91" fmla="*/ 958 h 1977"/>
                <a:gd name="T92" fmla="*/ 2085 w 2306"/>
                <a:gd name="T93" fmla="*/ 862 h 1977"/>
                <a:gd name="T94" fmla="*/ 1683 w 2306"/>
                <a:gd name="T95" fmla="*/ 587 h 1977"/>
                <a:gd name="T96" fmla="*/ 2147 w 2306"/>
                <a:gd name="T97" fmla="*/ 695 h 1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06" h="1977">
                  <a:moveTo>
                    <a:pt x="2188" y="392"/>
                  </a:moveTo>
                  <a:cubicBezTo>
                    <a:pt x="2122" y="325"/>
                    <a:pt x="2034" y="291"/>
                    <a:pt x="1940" y="286"/>
                  </a:cubicBezTo>
                  <a:cubicBezTo>
                    <a:pt x="1942" y="252"/>
                    <a:pt x="1931" y="217"/>
                    <a:pt x="1905" y="191"/>
                  </a:cubicBezTo>
                  <a:cubicBezTo>
                    <a:pt x="1857" y="143"/>
                    <a:pt x="1780" y="143"/>
                    <a:pt x="1732" y="191"/>
                  </a:cubicBezTo>
                  <a:cubicBezTo>
                    <a:pt x="1732" y="191"/>
                    <a:pt x="1732" y="191"/>
                    <a:pt x="1732" y="191"/>
                  </a:cubicBezTo>
                  <a:cubicBezTo>
                    <a:pt x="1700" y="223"/>
                    <a:pt x="1700" y="223"/>
                    <a:pt x="1700" y="223"/>
                  </a:cubicBezTo>
                  <a:cubicBezTo>
                    <a:pt x="1580" y="102"/>
                    <a:pt x="1580" y="102"/>
                    <a:pt x="1580" y="102"/>
                  </a:cubicBezTo>
                  <a:cubicBezTo>
                    <a:pt x="1561" y="83"/>
                    <a:pt x="1529" y="83"/>
                    <a:pt x="1510" y="102"/>
                  </a:cubicBezTo>
                  <a:cubicBezTo>
                    <a:pt x="1385" y="227"/>
                    <a:pt x="1385" y="227"/>
                    <a:pt x="1385" y="227"/>
                  </a:cubicBezTo>
                  <a:cubicBezTo>
                    <a:pt x="1307" y="166"/>
                    <a:pt x="1307" y="166"/>
                    <a:pt x="1307" y="166"/>
                  </a:cubicBezTo>
                  <a:cubicBezTo>
                    <a:pt x="1314" y="114"/>
                    <a:pt x="1285" y="61"/>
                    <a:pt x="1232" y="39"/>
                  </a:cubicBezTo>
                  <a:cubicBezTo>
                    <a:pt x="1181" y="18"/>
                    <a:pt x="1181" y="18"/>
                    <a:pt x="1181" y="18"/>
                  </a:cubicBezTo>
                  <a:cubicBezTo>
                    <a:pt x="1166" y="11"/>
                    <a:pt x="1149" y="8"/>
                    <a:pt x="1133" y="8"/>
                  </a:cubicBezTo>
                  <a:cubicBezTo>
                    <a:pt x="1093" y="8"/>
                    <a:pt x="1058" y="27"/>
                    <a:pt x="1036" y="57"/>
                  </a:cubicBezTo>
                  <a:cubicBezTo>
                    <a:pt x="942" y="50"/>
                    <a:pt x="942" y="50"/>
                    <a:pt x="942" y="50"/>
                  </a:cubicBezTo>
                  <a:cubicBezTo>
                    <a:pt x="920" y="19"/>
                    <a:pt x="884" y="0"/>
                    <a:pt x="844" y="0"/>
                  </a:cubicBezTo>
                  <a:cubicBezTo>
                    <a:pt x="827" y="0"/>
                    <a:pt x="811" y="3"/>
                    <a:pt x="796" y="10"/>
                  </a:cubicBezTo>
                  <a:cubicBezTo>
                    <a:pt x="745" y="30"/>
                    <a:pt x="745" y="30"/>
                    <a:pt x="745" y="30"/>
                  </a:cubicBezTo>
                  <a:cubicBezTo>
                    <a:pt x="716" y="43"/>
                    <a:pt x="692" y="65"/>
                    <a:pt x="679" y="94"/>
                  </a:cubicBezTo>
                  <a:cubicBezTo>
                    <a:pt x="667" y="120"/>
                    <a:pt x="666" y="148"/>
                    <a:pt x="674" y="175"/>
                  </a:cubicBezTo>
                  <a:cubicBezTo>
                    <a:pt x="620" y="237"/>
                    <a:pt x="620" y="237"/>
                    <a:pt x="620" y="237"/>
                  </a:cubicBezTo>
                  <a:cubicBezTo>
                    <a:pt x="614" y="236"/>
                    <a:pt x="608" y="235"/>
                    <a:pt x="602" y="235"/>
                  </a:cubicBezTo>
                  <a:cubicBezTo>
                    <a:pt x="553" y="235"/>
                    <a:pt x="509" y="265"/>
                    <a:pt x="490" y="312"/>
                  </a:cubicBezTo>
                  <a:cubicBezTo>
                    <a:pt x="469" y="362"/>
                    <a:pt x="469" y="362"/>
                    <a:pt x="469" y="362"/>
                  </a:cubicBezTo>
                  <a:cubicBezTo>
                    <a:pt x="447" y="415"/>
                    <a:pt x="464" y="474"/>
                    <a:pt x="506" y="506"/>
                  </a:cubicBezTo>
                  <a:cubicBezTo>
                    <a:pt x="494" y="606"/>
                    <a:pt x="494" y="606"/>
                    <a:pt x="494" y="606"/>
                  </a:cubicBezTo>
                  <a:cubicBezTo>
                    <a:pt x="324" y="606"/>
                    <a:pt x="324" y="606"/>
                    <a:pt x="324" y="606"/>
                  </a:cubicBezTo>
                  <a:cubicBezTo>
                    <a:pt x="296" y="606"/>
                    <a:pt x="275" y="627"/>
                    <a:pt x="275" y="655"/>
                  </a:cubicBezTo>
                  <a:cubicBezTo>
                    <a:pt x="275" y="887"/>
                    <a:pt x="275" y="887"/>
                    <a:pt x="275" y="887"/>
                  </a:cubicBezTo>
                  <a:cubicBezTo>
                    <a:pt x="111" y="967"/>
                    <a:pt x="0" y="1118"/>
                    <a:pt x="0" y="1290"/>
                  </a:cubicBezTo>
                  <a:cubicBezTo>
                    <a:pt x="0" y="1543"/>
                    <a:pt x="238" y="1749"/>
                    <a:pt x="532" y="1755"/>
                  </a:cubicBezTo>
                  <a:cubicBezTo>
                    <a:pt x="581" y="1827"/>
                    <a:pt x="644" y="1886"/>
                    <a:pt x="716" y="1925"/>
                  </a:cubicBezTo>
                  <a:cubicBezTo>
                    <a:pt x="780" y="1960"/>
                    <a:pt x="847" y="1977"/>
                    <a:pt x="913" y="1977"/>
                  </a:cubicBezTo>
                  <a:cubicBezTo>
                    <a:pt x="960" y="1977"/>
                    <a:pt x="1006" y="1968"/>
                    <a:pt x="1050" y="1950"/>
                  </a:cubicBezTo>
                  <a:cubicBezTo>
                    <a:pt x="1261" y="1862"/>
                    <a:pt x="1349" y="1586"/>
                    <a:pt x="1245" y="1333"/>
                  </a:cubicBezTo>
                  <a:cubicBezTo>
                    <a:pt x="1235" y="1309"/>
                    <a:pt x="1205" y="1236"/>
                    <a:pt x="1205" y="1236"/>
                  </a:cubicBezTo>
                  <a:cubicBezTo>
                    <a:pt x="1069" y="1291"/>
                    <a:pt x="1069" y="1291"/>
                    <a:pt x="1069" y="1291"/>
                  </a:cubicBezTo>
                  <a:cubicBezTo>
                    <a:pt x="1069" y="1291"/>
                    <a:pt x="1099" y="1365"/>
                    <a:pt x="1109" y="1389"/>
                  </a:cubicBezTo>
                  <a:cubicBezTo>
                    <a:pt x="1182" y="1567"/>
                    <a:pt x="1130" y="1758"/>
                    <a:pt x="994" y="1814"/>
                  </a:cubicBezTo>
                  <a:cubicBezTo>
                    <a:pt x="930" y="1840"/>
                    <a:pt x="857" y="1834"/>
                    <a:pt x="786" y="1796"/>
                  </a:cubicBezTo>
                  <a:cubicBezTo>
                    <a:pt x="736" y="1769"/>
                    <a:pt x="693" y="1728"/>
                    <a:pt x="658" y="1678"/>
                  </a:cubicBezTo>
                  <a:cubicBezTo>
                    <a:pt x="664" y="1664"/>
                    <a:pt x="667" y="1649"/>
                    <a:pt x="667" y="1632"/>
                  </a:cubicBezTo>
                  <a:cubicBezTo>
                    <a:pt x="667" y="1565"/>
                    <a:pt x="612" y="1510"/>
                    <a:pt x="545" y="1510"/>
                  </a:cubicBezTo>
                  <a:cubicBezTo>
                    <a:pt x="382" y="1510"/>
                    <a:pt x="245" y="1409"/>
                    <a:pt x="245" y="1290"/>
                  </a:cubicBezTo>
                  <a:cubicBezTo>
                    <a:pt x="245" y="1171"/>
                    <a:pt x="382" y="1070"/>
                    <a:pt x="545" y="1070"/>
                  </a:cubicBezTo>
                  <a:cubicBezTo>
                    <a:pt x="765" y="1070"/>
                    <a:pt x="765" y="1070"/>
                    <a:pt x="765" y="1070"/>
                  </a:cubicBezTo>
                  <a:cubicBezTo>
                    <a:pt x="833" y="1070"/>
                    <a:pt x="888" y="1015"/>
                    <a:pt x="888" y="948"/>
                  </a:cubicBezTo>
                  <a:cubicBezTo>
                    <a:pt x="888" y="898"/>
                    <a:pt x="858" y="855"/>
                    <a:pt x="814" y="836"/>
                  </a:cubicBezTo>
                  <a:cubicBezTo>
                    <a:pt x="814" y="655"/>
                    <a:pt x="814" y="655"/>
                    <a:pt x="814" y="655"/>
                  </a:cubicBezTo>
                  <a:cubicBezTo>
                    <a:pt x="814" y="628"/>
                    <a:pt x="792" y="606"/>
                    <a:pt x="765" y="606"/>
                  </a:cubicBezTo>
                  <a:cubicBezTo>
                    <a:pt x="586" y="606"/>
                    <a:pt x="586" y="606"/>
                    <a:pt x="586" y="606"/>
                  </a:cubicBezTo>
                  <a:cubicBezTo>
                    <a:pt x="596" y="526"/>
                    <a:pt x="596" y="526"/>
                    <a:pt x="596" y="526"/>
                  </a:cubicBezTo>
                  <a:cubicBezTo>
                    <a:pt x="635" y="518"/>
                    <a:pt x="669" y="491"/>
                    <a:pt x="685" y="452"/>
                  </a:cubicBezTo>
                  <a:cubicBezTo>
                    <a:pt x="706" y="401"/>
                    <a:pt x="706" y="401"/>
                    <a:pt x="706" y="401"/>
                  </a:cubicBezTo>
                  <a:cubicBezTo>
                    <a:pt x="722" y="362"/>
                    <a:pt x="718" y="320"/>
                    <a:pt x="697" y="288"/>
                  </a:cubicBezTo>
                  <a:cubicBezTo>
                    <a:pt x="735" y="245"/>
                    <a:pt x="735" y="245"/>
                    <a:pt x="735" y="245"/>
                  </a:cubicBezTo>
                  <a:cubicBezTo>
                    <a:pt x="750" y="252"/>
                    <a:pt x="768" y="256"/>
                    <a:pt x="786" y="256"/>
                  </a:cubicBezTo>
                  <a:cubicBezTo>
                    <a:pt x="803" y="256"/>
                    <a:pt x="819" y="253"/>
                    <a:pt x="835" y="247"/>
                  </a:cubicBezTo>
                  <a:cubicBezTo>
                    <a:pt x="885" y="226"/>
                    <a:pt x="885" y="226"/>
                    <a:pt x="885" y="226"/>
                  </a:cubicBezTo>
                  <a:cubicBezTo>
                    <a:pt x="915" y="213"/>
                    <a:pt x="938" y="191"/>
                    <a:pt x="951" y="162"/>
                  </a:cubicBezTo>
                  <a:cubicBezTo>
                    <a:pt x="954" y="156"/>
                    <a:pt x="956" y="150"/>
                    <a:pt x="958" y="143"/>
                  </a:cubicBezTo>
                  <a:cubicBezTo>
                    <a:pt x="1018" y="148"/>
                    <a:pt x="1018" y="148"/>
                    <a:pt x="1018" y="148"/>
                  </a:cubicBezTo>
                  <a:cubicBezTo>
                    <a:pt x="1026" y="185"/>
                    <a:pt x="1053" y="218"/>
                    <a:pt x="1092" y="234"/>
                  </a:cubicBezTo>
                  <a:cubicBezTo>
                    <a:pt x="1142" y="255"/>
                    <a:pt x="1142" y="255"/>
                    <a:pt x="1142" y="255"/>
                  </a:cubicBezTo>
                  <a:cubicBezTo>
                    <a:pt x="1158" y="261"/>
                    <a:pt x="1174" y="265"/>
                    <a:pt x="1191" y="265"/>
                  </a:cubicBezTo>
                  <a:cubicBezTo>
                    <a:pt x="1216" y="265"/>
                    <a:pt x="1239" y="257"/>
                    <a:pt x="1258" y="244"/>
                  </a:cubicBezTo>
                  <a:cubicBezTo>
                    <a:pt x="1320" y="292"/>
                    <a:pt x="1320" y="292"/>
                    <a:pt x="1320" y="292"/>
                  </a:cubicBezTo>
                  <a:cubicBezTo>
                    <a:pt x="1198" y="414"/>
                    <a:pt x="1198" y="414"/>
                    <a:pt x="1198" y="414"/>
                  </a:cubicBezTo>
                  <a:cubicBezTo>
                    <a:pt x="1179" y="433"/>
                    <a:pt x="1179" y="464"/>
                    <a:pt x="1198" y="484"/>
                  </a:cubicBezTo>
                  <a:cubicBezTo>
                    <a:pt x="1362" y="648"/>
                    <a:pt x="1362" y="648"/>
                    <a:pt x="1362" y="648"/>
                  </a:cubicBezTo>
                  <a:cubicBezTo>
                    <a:pt x="1303" y="820"/>
                    <a:pt x="1331" y="1005"/>
                    <a:pt x="1453" y="1127"/>
                  </a:cubicBezTo>
                  <a:cubicBezTo>
                    <a:pt x="1534" y="1208"/>
                    <a:pt x="1644" y="1248"/>
                    <a:pt x="1758" y="1248"/>
                  </a:cubicBezTo>
                  <a:cubicBezTo>
                    <a:pt x="1900" y="1248"/>
                    <a:pt x="2050" y="1188"/>
                    <a:pt x="2167" y="1071"/>
                  </a:cubicBezTo>
                  <a:cubicBezTo>
                    <a:pt x="2198" y="1039"/>
                    <a:pt x="2208" y="996"/>
                    <a:pt x="2199" y="956"/>
                  </a:cubicBezTo>
                  <a:cubicBezTo>
                    <a:pt x="2251" y="881"/>
                    <a:pt x="2284" y="796"/>
                    <a:pt x="2293" y="710"/>
                  </a:cubicBezTo>
                  <a:cubicBezTo>
                    <a:pt x="2306" y="585"/>
                    <a:pt x="2269" y="472"/>
                    <a:pt x="2188" y="392"/>
                  </a:cubicBezTo>
                  <a:close/>
                  <a:moveTo>
                    <a:pt x="544" y="1595"/>
                  </a:moveTo>
                  <a:cubicBezTo>
                    <a:pt x="565" y="1595"/>
                    <a:pt x="581" y="1612"/>
                    <a:pt x="581" y="1632"/>
                  </a:cubicBezTo>
                  <a:cubicBezTo>
                    <a:pt x="581" y="1653"/>
                    <a:pt x="565" y="1669"/>
                    <a:pt x="544" y="1669"/>
                  </a:cubicBezTo>
                  <a:cubicBezTo>
                    <a:pt x="524" y="1669"/>
                    <a:pt x="507" y="1653"/>
                    <a:pt x="507" y="1632"/>
                  </a:cubicBezTo>
                  <a:cubicBezTo>
                    <a:pt x="507" y="1612"/>
                    <a:pt x="524" y="1595"/>
                    <a:pt x="544" y="1595"/>
                  </a:cubicBezTo>
                  <a:close/>
                  <a:moveTo>
                    <a:pt x="593" y="774"/>
                  </a:moveTo>
                  <a:cubicBezTo>
                    <a:pt x="593" y="825"/>
                    <a:pt x="593" y="825"/>
                    <a:pt x="593" y="825"/>
                  </a:cubicBezTo>
                  <a:cubicBezTo>
                    <a:pt x="593" y="854"/>
                    <a:pt x="593" y="854"/>
                    <a:pt x="593" y="854"/>
                  </a:cubicBezTo>
                  <a:cubicBezTo>
                    <a:pt x="593" y="881"/>
                    <a:pt x="571" y="903"/>
                    <a:pt x="544" y="903"/>
                  </a:cubicBezTo>
                  <a:cubicBezTo>
                    <a:pt x="517" y="903"/>
                    <a:pt x="496" y="881"/>
                    <a:pt x="496" y="854"/>
                  </a:cubicBezTo>
                  <a:cubicBezTo>
                    <a:pt x="496" y="827"/>
                    <a:pt x="496" y="827"/>
                    <a:pt x="496" y="827"/>
                  </a:cubicBezTo>
                  <a:cubicBezTo>
                    <a:pt x="496" y="774"/>
                    <a:pt x="496" y="774"/>
                    <a:pt x="496" y="774"/>
                  </a:cubicBezTo>
                  <a:cubicBezTo>
                    <a:pt x="496" y="747"/>
                    <a:pt x="517" y="725"/>
                    <a:pt x="544" y="725"/>
                  </a:cubicBezTo>
                  <a:cubicBezTo>
                    <a:pt x="571" y="725"/>
                    <a:pt x="593" y="747"/>
                    <a:pt x="593" y="774"/>
                  </a:cubicBezTo>
                  <a:close/>
                  <a:moveTo>
                    <a:pt x="621" y="366"/>
                  </a:moveTo>
                  <a:cubicBezTo>
                    <a:pt x="600" y="417"/>
                    <a:pt x="600" y="417"/>
                    <a:pt x="600" y="417"/>
                  </a:cubicBezTo>
                  <a:cubicBezTo>
                    <a:pt x="599" y="420"/>
                    <a:pt x="597" y="423"/>
                    <a:pt x="595" y="425"/>
                  </a:cubicBezTo>
                  <a:cubicBezTo>
                    <a:pt x="588" y="416"/>
                    <a:pt x="577" y="409"/>
                    <a:pt x="564" y="407"/>
                  </a:cubicBezTo>
                  <a:cubicBezTo>
                    <a:pt x="560" y="407"/>
                    <a:pt x="556" y="407"/>
                    <a:pt x="551" y="408"/>
                  </a:cubicBezTo>
                  <a:cubicBezTo>
                    <a:pt x="552" y="404"/>
                    <a:pt x="552" y="401"/>
                    <a:pt x="554" y="398"/>
                  </a:cubicBezTo>
                  <a:cubicBezTo>
                    <a:pt x="575" y="347"/>
                    <a:pt x="575" y="347"/>
                    <a:pt x="575" y="347"/>
                  </a:cubicBezTo>
                  <a:cubicBezTo>
                    <a:pt x="576" y="345"/>
                    <a:pt x="577" y="342"/>
                    <a:pt x="579" y="340"/>
                  </a:cubicBezTo>
                  <a:cubicBezTo>
                    <a:pt x="581" y="343"/>
                    <a:pt x="583" y="345"/>
                    <a:pt x="585" y="348"/>
                  </a:cubicBezTo>
                  <a:cubicBezTo>
                    <a:pt x="594" y="355"/>
                    <a:pt x="605" y="359"/>
                    <a:pt x="615" y="359"/>
                  </a:cubicBezTo>
                  <a:cubicBezTo>
                    <a:pt x="618" y="359"/>
                    <a:pt x="621" y="358"/>
                    <a:pt x="623" y="358"/>
                  </a:cubicBezTo>
                  <a:cubicBezTo>
                    <a:pt x="623" y="361"/>
                    <a:pt x="622" y="363"/>
                    <a:pt x="621" y="366"/>
                  </a:cubicBezTo>
                  <a:close/>
                  <a:moveTo>
                    <a:pt x="850" y="141"/>
                  </a:moveTo>
                  <a:cubicBezTo>
                    <a:pt x="800" y="162"/>
                    <a:pt x="800" y="162"/>
                    <a:pt x="800" y="162"/>
                  </a:cubicBezTo>
                  <a:cubicBezTo>
                    <a:pt x="797" y="163"/>
                    <a:pt x="795" y="163"/>
                    <a:pt x="792" y="163"/>
                  </a:cubicBezTo>
                  <a:cubicBezTo>
                    <a:pt x="793" y="149"/>
                    <a:pt x="788" y="135"/>
                    <a:pt x="777" y="126"/>
                  </a:cubicBezTo>
                  <a:cubicBezTo>
                    <a:pt x="775" y="124"/>
                    <a:pt x="773" y="123"/>
                    <a:pt x="771" y="121"/>
                  </a:cubicBezTo>
                  <a:cubicBezTo>
                    <a:pt x="773" y="119"/>
                    <a:pt x="777" y="117"/>
                    <a:pt x="780" y="115"/>
                  </a:cubicBezTo>
                  <a:cubicBezTo>
                    <a:pt x="831" y="94"/>
                    <a:pt x="831" y="94"/>
                    <a:pt x="831" y="94"/>
                  </a:cubicBezTo>
                  <a:cubicBezTo>
                    <a:pt x="835" y="93"/>
                    <a:pt x="840" y="92"/>
                    <a:pt x="844" y="92"/>
                  </a:cubicBezTo>
                  <a:cubicBezTo>
                    <a:pt x="845" y="92"/>
                    <a:pt x="846" y="92"/>
                    <a:pt x="847" y="92"/>
                  </a:cubicBezTo>
                  <a:cubicBezTo>
                    <a:pt x="847" y="107"/>
                    <a:pt x="854" y="120"/>
                    <a:pt x="865" y="129"/>
                  </a:cubicBezTo>
                  <a:cubicBezTo>
                    <a:pt x="861" y="134"/>
                    <a:pt x="856" y="138"/>
                    <a:pt x="850" y="141"/>
                  </a:cubicBezTo>
                  <a:close/>
                  <a:moveTo>
                    <a:pt x="1196" y="138"/>
                  </a:moveTo>
                  <a:cubicBezTo>
                    <a:pt x="1188" y="148"/>
                    <a:pt x="1186" y="160"/>
                    <a:pt x="1187" y="172"/>
                  </a:cubicBezTo>
                  <a:cubicBezTo>
                    <a:pt x="1184" y="172"/>
                    <a:pt x="1181" y="171"/>
                    <a:pt x="1177" y="170"/>
                  </a:cubicBezTo>
                  <a:cubicBezTo>
                    <a:pt x="1127" y="149"/>
                    <a:pt x="1127" y="149"/>
                    <a:pt x="1127" y="149"/>
                  </a:cubicBezTo>
                  <a:cubicBezTo>
                    <a:pt x="1124" y="148"/>
                    <a:pt x="1122" y="146"/>
                    <a:pt x="1119" y="145"/>
                  </a:cubicBezTo>
                  <a:cubicBezTo>
                    <a:pt x="1130" y="137"/>
                    <a:pt x="1138" y="125"/>
                    <a:pt x="1139" y="111"/>
                  </a:cubicBezTo>
                  <a:cubicBezTo>
                    <a:pt x="1139" y="107"/>
                    <a:pt x="1139" y="104"/>
                    <a:pt x="1139" y="101"/>
                  </a:cubicBezTo>
                  <a:cubicBezTo>
                    <a:pt x="1141" y="102"/>
                    <a:pt x="1144" y="102"/>
                    <a:pt x="1146" y="103"/>
                  </a:cubicBezTo>
                  <a:cubicBezTo>
                    <a:pt x="1196" y="124"/>
                    <a:pt x="1196" y="124"/>
                    <a:pt x="1196" y="124"/>
                  </a:cubicBezTo>
                  <a:cubicBezTo>
                    <a:pt x="1200" y="125"/>
                    <a:pt x="1203" y="127"/>
                    <a:pt x="1205" y="129"/>
                  </a:cubicBezTo>
                  <a:cubicBezTo>
                    <a:pt x="1202" y="132"/>
                    <a:pt x="1199" y="134"/>
                    <a:pt x="1196" y="138"/>
                  </a:cubicBezTo>
                  <a:close/>
                  <a:moveTo>
                    <a:pt x="1530" y="482"/>
                  </a:moveTo>
                  <a:cubicBezTo>
                    <a:pt x="1517" y="482"/>
                    <a:pt x="1504" y="478"/>
                    <a:pt x="1495" y="468"/>
                  </a:cubicBezTo>
                  <a:cubicBezTo>
                    <a:pt x="1476" y="449"/>
                    <a:pt x="1476" y="449"/>
                    <a:pt x="1476" y="449"/>
                  </a:cubicBezTo>
                  <a:cubicBezTo>
                    <a:pt x="1439" y="412"/>
                    <a:pt x="1439" y="412"/>
                    <a:pt x="1439" y="412"/>
                  </a:cubicBezTo>
                  <a:cubicBezTo>
                    <a:pt x="1420" y="393"/>
                    <a:pt x="1420" y="361"/>
                    <a:pt x="1439" y="342"/>
                  </a:cubicBezTo>
                  <a:cubicBezTo>
                    <a:pt x="1458" y="323"/>
                    <a:pt x="1489" y="323"/>
                    <a:pt x="1508" y="342"/>
                  </a:cubicBezTo>
                  <a:cubicBezTo>
                    <a:pt x="1544" y="379"/>
                    <a:pt x="1544" y="379"/>
                    <a:pt x="1544" y="379"/>
                  </a:cubicBezTo>
                  <a:cubicBezTo>
                    <a:pt x="1564" y="399"/>
                    <a:pt x="1564" y="399"/>
                    <a:pt x="1564" y="399"/>
                  </a:cubicBezTo>
                  <a:cubicBezTo>
                    <a:pt x="1583" y="418"/>
                    <a:pt x="1583" y="449"/>
                    <a:pt x="1564" y="468"/>
                  </a:cubicBezTo>
                  <a:cubicBezTo>
                    <a:pt x="1555" y="478"/>
                    <a:pt x="1542" y="482"/>
                    <a:pt x="1530" y="482"/>
                  </a:cubicBezTo>
                  <a:close/>
                  <a:moveTo>
                    <a:pt x="2106" y="1010"/>
                  </a:moveTo>
                  <a:cubicBezTo>
                    <a:pt x="2092" y="1025"/>
                    <a:pt x="2068" y="1025"/>
                    <a:pt x="2054" y="1010"/>
                  </a:cubicBezTo>
                  <a:cubicBezTo>
                    <a:pt x="2040" y="996"/>
                    <a:pt x="2040" y="972"/>
                    <a:pt x="2054" y="958"/>
                  </a:cubicBezTo>
                  <a:cubicBezTo>
                    <a:pt x="2068" y="943"/>
                    <a:pt x="2092" y="943"/>
                    <a:pt x="2106" y="958"/>
                  </a:cubicBezTo>
                  <a:cubicBezTo>
                    <a:pt x="2121" y="972"/>
                    <a:pt x="2121" y="996"/>
                    <a:pt x="2106" y="1010"/>
                  </a:cubicBezTo>
                  <a:close/>
                  <a:moveTo>
                    <a:pt x="2147" y="695"/>
                  </a:moveTo>
                  <a:cubicBezTo>
                    <a:pt x="2141" y="753"/>
                    <a:pt x="2119" y="810"/>
                    <a:pt x="2085" y="862"/>
                  </a:cubicBezTo>
                  <a:cubicBezTo>
                    <a:pt x="2052" y="861"/>
                    <a:pt x="2019" y="872"/>
                    <a:pt x="1994" y="897"/>
                  </a:cubicBezTo>
                  <a:cubicBezTo>
                    <a:pt x="1879" y="1012"/>
                    <a:pt x="1711" y="1038"/>
                    <a:pt x="1626" y="954"/>
                  </a:cubicBezTo>
                  <a:cubicBezTo>
                    <a:pt x="1542" y="869"/>
                    <a:pt x="1568" y="701"/>
                    <a:pt x="1683" y="587"/>
                  </a:cubicBezTo>
                  <a:cubicBezTo>
                    <a:pt x="1824" y="445"/>
                    <a:pt x="1824" y="445"/>
                    <a:pt x="1824" y="445"/>
                  </a:cubicBezTo>
                  <a:cubicBezTo>
                    <a:pt x="1922" y="416"/>
                    <a:pt x="2020" y="431"/>
                    <a:pt x="2085" y="496"/>
                  </a:cubicBezTo>
                  <a:cubicBezTo>
                    <a:pt x="2133" y="544"/>
                    <a:pt x="2156" y="615"/>
                    <a:pt x="2147" y="69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nvGrpSpPr>
          <p:cNvPr id="90" name="Group 89">
            <a:extLst>
              <a:ext uri="{FF2B5EF4-FFF2-40B4-BE49-F238E27FC236}">
                <a16:creationId xmlns:a16="http://schemas.microsoft.com/office/drawing/2014/main" id="{E308DE47-5CCF-4F77-982A-49D2283A157F}"/>
              </a:ext>
            </a:extLst>
          </p:cNvPr>
          <p:cNvGrpSpPr/>
          <p:nvPr/>
        </p:nvGrpSpPr>
        <p:grpSpPr>
          <a:xfrm>
            <a:off x="6830105" y="3182506"/>
            <a:ext cx="807798" cy="807798"/>
            <a:chOff x="6830105" y="3210214"/>
            <a:chExt cx="807798" cy="807798"/>
          </a:xfrm>
        </p:grpSpPr>
        <p:sp>
          <p:nvSpPr>
            <p:cNvPr id="32" name="Flowchart: Connector 31">
              <a:extLst>
                <a:ext uri="{FF2B5EF4-FFF2-40B4-BE49-F238E27FC236}">
                  <a16:creationId xmlns:a16="http://schemas.microsoft.com/office/drawing/2014/main" id="{0341EC8D-E92A-4399-945B-EBA60F9615D0}"/>
                </a:ext>
              </a:extLst>
            </p:cNvPr>
            <p:cNvSpPr/>
            <p:nvPr/>
          </p:nvSpPr>
          <p:spPr>
            <a:xfrm>
              <a:off x="6830105" y="3210214"/>
              <a:ext cx="807798" cy="807798"/>
            </a:xfrm>
            <a:prstGeom prst="flowChartConnector">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44" name="Group 8">
              <a:extLst>
                <a:ext uri="{FF2B5EF4-FFF2-40B4-BE49-F238E27FC236}">
                  <a16:creationId xmlns:a16="http://schemas.microsoft.com/office/drawing/2014/main" id="{5B546D5B-4A87-48DF-AD31-AA386E342AFF}"/>
                </a:ext>
              </a:extLst>
            </p:cNvPr>
            <p:cNvGrpSpPr>
              <a:grpSpLocks noChangeAspect="1"/>
            </p:cNvGrpSpPr>
            <p:nvPr/>
          </p:nvGrpSpPr>
          <p:grpSpPr bwMode="auto">
            <a:xfrm>
              <a:off x="7025808" y="3467066"/>
              <a:ext cx="416392" cy="294094"/>
              <a:chOff x="2555" y="1253"/>
              <a:chExt cx="2574" cy="1818"/>
            </a:xfrm>
            <a:solidFill>
              <a:schemeClr val="accent2"/>
            </a:solidFill>
          </p:grpSpPr>
          <p:sp>
            <p:nvSpPr>
              <p:cNvPr id="46" name="Freeform 9">
                <a:extLst>
                  <a:ext uri="{FF2B5EF4-FFF2-40B4-BE49-F238E27FC236}">
                    <a16:creationId xmlns:a16="http://schemas.microsoft.com/office/drawing/2014/main" id="{D6B0DA5F-9AF7-4C03-90DF-D2DBEC547C06}"/>
                  </a:ext>
                </a:extLst>
              </p:cNvPr>
              <p:cNvSpPr>
                <a:spLocks noEditPoints="1"/>
              </p:cNvSpPr>
              <p:nvPr/>
            </p:nvSpPr>
            <p:spPr bwMode="auto">
              <a:xfrm>
                <a:off x="2555" y="1253"/>
                <a:ext cx="2574" cy="1818"/>
              </a:xfrm>
              <a:custGeom>
                <a:avLst/>
                <a:gdLst>
                  <a:gd name="T0" fmla="*/ 683 w 1367"/>
                  <a:gd name="T1" fmla="*/ 965 h 966"/>
                  <a:gd name="T2" fmla="*/ 179 w 1367"/>
                  <a:gd name="T3" fmla="*/ 965 h 966"/>
                  <a:gd name="T4" fmla="*/ 127 w 1367"/>
                  <a:gd name="T5" fmla="*/ 961 h 966"/>
                  <a:gd name="T6" fmla="*/ 0 w 1367"/>
                  <a:gd name="T7" fmla="*/ 819 h 966"/>
                  <a:gd name="T8" fmla="*/ 0 w 1367"/>
                  <a:gd name="T9" fmla="*/ 801 h 966"/>
                  <a:gd name="T10" fmla="*/ 0 w 1367"/>
                  <a:gd name="T11" fmla="*/ 158 h 966"/>
                  <a:gd name="T12" fmla="*/ 9 w 1367"/>
                  <a:gd name="T13" fmla="*/ 101 h 966"/>
                  <a:gd name="T14" fmla="*/ 104 w 1367"/>
                  <a:gd name="T15" fmla="*/ 11 h 966"/>
                  <a:gd name="T16" fmla="*/ 241 w 1367"/>
                  <a:gd name="T17" fmla="*/ 1 h 966"/>
                  <a:gd name="T18" fmla="*/ 713 w 1367"/>
                  <a:gd name="T19" fmla="*/ 0 h 966"/>
                  <a:gd name="T20" fmla="*/ 968 w 1367"/>
                  <a:gd name="T21" fmla="*/ 67 h 966"/>
                  <a:gd name="T22" fmla="*/ 1294 w 1367"/>
                  <a:gd name="T23" fmla="*/ 366 h 966"/>
                  <a:gd name="T24" fmla="*/ 1366 w 1367"/>
                  <a:gd name="T25" fmla="*/ 618 h 966"/>
                  <a:gd name="T26" fmla="*/ 1363 w 1367"/>
                  <a:gd name="T27" fmla="*/ 820 h 966"/>
                  <a:gd name="T28" fmla="*/ 1225 w 1367"/>
                  <a:gd name="T29" fmla="*/ 963 h 966"/>
                  <a:gd name="T30" fmla="*/ 1121 w 1367"/>
                  <a:gd name="T31" fmla="*/ 966 h 966"/>
                  <a:gd name="T32" fmla="*/ 683 w 1367"/>
                  <a:gd name="T33" fmla="*/ 966 h 966"/>
                  <a:gd name="T34" fmla="*/ 683 w 1367"/>
                  <a:gd name="T35" fmla="*/ 965 h 966"/>
                  <a:gd name="T36" fmla="*/ 1068 w 1367"/>
                  <a:gd name="T37" fmla="*/ 627 h 966"/>
                  <a:gd name="T38" fmla="*/ 1068 w 1367"/>
                  <a:gd name="T39" fmla="*/ 603 h 966"/>
                  <a:gd name="T40" fmla="*/ 1080 w 1367"/>
                  <a:gd name="T41" fmla="*/ 513 h 966"/>
                  <a:gd name="T42" fmla="*/ 1121 w 1367"/>
                  <a:gd name="T43" fmla="*/ 471 h 966"/>
                  <a:gd name="T44" fmla="*/ 1162 w 1367"/>
                  <a:gd name="T45" fmla="*/ 514 h 966"/>
                  <a:gd name="T46" fmla="*/ 1174 w 1367"/>
                  <a:gd name="T47" fmla="*/ 610 h 966"/>
                  <a:gd name="T48" fmla="*/ 1192 w 1367"/>
                  <a:gd name="T49" fmla="*/ 629 h 966"/>
                  <a:gd name="T50" fmla="*/ 1276 w 1367"/>
                  <a:gd name="T51" fmla="*/ 629 h 966"/>
                  <a:gd name="T52" fmla="*/ 1300 w 1367"/>
                  <a:gd name="T53" fmla="*/ 605 h 966"/>
                  <a:gd name="T54" fmla="*/ 1243 w 1367"/>
                  <a:gd name="T55" fmla="*/ 405 h 966"/>
                  <a:gd name="T56" fmla="*/ 937 w 1367"/>
                  <a:gd name="T57" fmla="*/ 115 h 966"/>
                  <a:gd name="T58" fmla="*/ 733 w 1367"/>
                  <a:gd name="T59" fmla="*/ 57 h 966"/>
                  <a:gd name="T60" fmla="*/ 369 w 1367"/>
                  <a:gd name="T61" fmla="*/ 52 h 966"/>
                  <a:gd name="T62" fmla="*/ 177 w 1367"/>
                  <a:gd name="T63" fmla="*/ 57 h 966"/>
                  <a:gd name="T64" fmla="*/ 48 w 1367"/>
                  <a:gd name="T65" fmla="*/ 168 h 966"/>
                  <a:gd name="T66" fmla="*/ 43 w 1367"/>
                  <a:gd name="T67" fmla="*/ 215 h 966"/>
                  <a:gd name="T68" fmla="*/ 42 w 1367"/>
                  <a:gd name="T69" fmla="*/ 605 h 966"/>
                  <a:gd name="T70" fmla="*/ 66 w 1367"/>
                  <a:gd name="T71" fmla="*/ 629 h 966"/>
                  <a:gd name="T72" fmla="*/ 532 w 1367"/>
                  <a:gd name="T73" fmla="*/ 628 h 966"/>
                  <a:gd name="T74" fmla="*/ 557 w 1367"/>
                  <a:gd name="T75" fmla="*/ 623 h 966"/>
                  <a:gd name="T76" fmla="*/ 688 w 1367"/>
                  <a:gd name="T77" fmla="*/ 547 h 966"/>
                  <a:gd name="T78" fmla="*/ 721 w 1367"/>
                  <a:gd name="T79" fmla="*/ 477 h 966"/>
                  <a:gd name="T80" fmla="*/ 676 w 1367"/>
                  <a:gd name="T81" fmla="*/ 376 h 966"/>
                  <a:gd name="T82" fmla="*/ 679 w 1367"/>
                  <a:gd name="T83" fmla="*/ 316 h 966"/>
                  <a:gd name="T84" fmla="*/ 751 w 1367"/>
                  <a:gd name="T85" fmla="*/ 327 h 966"/>
                  <a:gd name="T86" fmla="*/ 806 w 1367"/>
                  <a:gd name="T87" fmla="*/ 441 h 966"/>
                  <a:gd name="T88" fmla="*/ 773 w 1367"/>
                  <a:gd name="T89" fmla="*/ 615 h 966"/>
                  <a:gd name="T90" fmla="*/ 766 w 1367"/>
                  <a:gd name="T91" fmla="*/ 627 h 966"/>
                  <a:gd name="T92" fmla="*/ 1068 w 1367"/>
                  <a:gd name="T93" fmla="*/ 627 h 966"/>
                  <a:gd name="T94" fmla="*/ 223 w 1367"/>
                  <a:gd name="T95" fmla="*/ 797 h 966"/>
                  <a:gd name="T96" fmla="*/ 309 w 1367"/>
                  <a:gd name="T97" fmla="*/ 796 h 966"/>
                  <a:gd name="T98" fmla="*/ 352 w 1367"/>
                  <a:gd name="T99" fmla="*/ 753 h 966"/>
                  <a:gd name="T100" fmla="*/ 311 w 1367"/>
                  <a:gd name="T101" fmla="*/ 706 h 966"/>
                  <a:gd name="T102" fmla="*/ 135 w 1367"/>
                  <a:gd name="T103" fmla="*/ 706 h 966"/>
                  <a:gd name="T104" fmla="*/ 93 w 1367"/>
                  <a:gd name="T105" fmla="*/ 753 h 966"/>
                  <a:gd name="T106" fmla="*/ 137 w 1367"/>
                  <a:gd name="T107" fmla="*/ 796 h 966"/>
                  <a:gd name="T108" fmla="*/ 223 w 1367"/>
                  <a:gd name="T109" fmla="*/ 797 h 966"/>
                  <a:gd name="T110" fmla="*/ 1120 w 1367"/>
                  <a:gd name="T111" fmla="*/ 492 h 966"/>
                  <a:gd name="T112" fmla="*/ 1104 w 1367"/>
                  <a:gd name="T113" fmla="*/ 523 h 966"/>
                  <a:gd name="T114" fmla="*/ 1093 w 1367"/>
                  <a:gd name="T115" fmla="*/ 586 h 966"/>
                  <a:gd name="T116" fmla="*/ 1135 w 1367"/>
                  <a:gd name="T117" fmla="*/ 628 h 966"/>
                  <a:gd name="T118" fmla="*/ 1149 w 1367"/>
                  <a:gd name="T119" fmla="*/ 616 h 966"/>
                  <a:gd name="T120" fmla="*/ 1134 w 1367"/>
                  <a:gd name="T121" fmla="*/ 510 h 966"/>
                  <a:gd name="T122" fmla="*/ 1120 w 1367"/>
                  <a:gd name="T123" fmla="*/ 492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7" h="966">
                    <a:moveTo>
                      <a:pt x="683" y="965"/>
                    </a:moveTo>
                    <a:cubicBezTo>
                      <a:pt x="515" y="965"/>
                      <a:pt x="347" y="965"/>
                      <a:pt x="179" y="965"/>
                    </a:cubicBezTo>
                    <a:cubicBezTo>
                      <a:pt x="162" y="965"/>
                      <a:pt x="144" y="964"/>
                      <a:pt x="127" y="961"/>
                    </a:cubicBezTo>
                    <a:cubicBezTo>
                      <a:pt x="46" y="949"/>
                      <a:pt x="4" y="901"/>
                      <a:pt x="0" y="819"/>
                    </a:cubicBezTo>
                    <a:cubicBezTo>
                      <a:pt x="0" y="813"/>
                      <a:pt x="0" y="807"/>
                      <a:pt x="0" y="801"/>
                    </a:cubicBezTo>
                    <a:cubicBezTo>
                      <a:pt x="0" y="587"/>
                      <a:pt x="0" y="372"/>
                      <a:pt x="0" y="158"/>
                    </a:cubicBezTo>
                    <a:cubicBezTo>
                      <a:pt x="0" y="139"/>
                      <a:pt x="4" y="119"/>
                      <a:pt x="9" y="101"/>
                    </a:cubicBezTo>
                    <a:cubicBezTo>
                      <a:pt x="22" y="52"/>
                      <a:pt x="54" y="19"/>
                      <a:pt x="104" y="11"/>
                    </a:cubicBezTo>
                    <a:cubicBezTo>
                      <a:pt x="149" y="4"/>
                      <a:pt x="195" y="1"/>
                      <a:pt x="241" y="1"/>
                    </a:cubicBezTo>
                    <a:cubicBezTo>
                      <a:pt x="398" y="0"/>
                      <a:pt x="555" y="0"/>
                      <a:pt x="713" y="0"/>
                    </a:cubicBezTo>
                    <a:cubicBezTo>
                      <a:pt x="803" y="1"/>
                      <a:pt x="888" y="26"/>
                      <a:pt x="968" y="67"/>
                    </a:cubicBezTo>
                    <a:cubicBezTo>
                      <a:pt x="1104" y="137"/>
                      <a:pt x="1213" y="236"/>
                      <a:pt x="1294" y="366"/>
                    </a:cubicBezTo>
                    <a:cubicBezTo>
                      <a:pt x="1342" y="443"/>
                      <a:pt x="1366" y="527"/>
                      <a:pt x="1366" y="618"/>
                    </a:cubicBezTo>
                    <a:cubicBezTo>
                      <a:pt x="1367" y="685"/>
                      <a:pt x="1366" y="753"/>
                      <a:pt x="1363" y="820"/>
                    </a:cubicBezTo>
                    <a:cubicBezTo>
                      <a:pt x="1359" y="908"/>
                      <a:pt x="1313" y="955"/>
                      <a:pt x="1225" y="963"/>
                    </a:cubicBezTo>
                    <a:cubicBezTo>
                      <a:pt x="1190" y="966"/>
                      <a:pt x="1155" y="966"/>
                      <a:pt x="1121" y="966"/>
                    </a:cubicBezTo>
                    <a:cubicBezTo>
                      <a:pt x="975" y="966"/>
                      <a:pt x="829" y="966"/>
                      <a:pt x="683" y="966"/>
                    </a:cubicBezTo>
                    <a:cubicBezTo>
                      <a:pt x="683" y="966"/>
                      <a:pt x="683" y="965"/>
                      <a:pt x="683" y="965"/>
                    </a:cubicBezTo>
                    <a:close/>
                    <a:moveTo>
                      <a:pt x="1068" y="627"/>
                    </a:moveTo>
                    <a:cubicBezTo>
                      <a:pt x="1068" y="618"/>
                      <a:pt x="1067" y="611"/>
                      <a:pt x="1068" y="603"/>
                    </a:cubicBezTo>
                    <a:cubicBezTo>
                      <a:pt x="1072" y="573"/>
                      <a:pt x="1074" y="543"/>
                      <a:pt x="1080" y="513"/>
                    </a:cubicBezTo>
                    <a:cubicBezTo>
                      <a:pt x="1085" y="493"/>
                      <a:pt x="1096" y="473"/>
                      <a:pt x="1121" y="471"/>
                    </a:cubicBezTo>
                    <a:cubicBezTo>
                      <a:pt x="1138" y="470"/>
                      <a:pt x="1156" y="485"/>
                      <a:pt x="1162" y="514"/>
                    </a:cubicBezTo>
                    <a:cubicBezTo>
                      <a:pt x="1169" y="545"/>
                      <a:pt x="1172" y="578"/>
                      <a:pt x="1174" y="610"/>
                    </a:cubicBezTo>
                    <a:cubicBezTo>
                      <a:pt x="1175" y="624"/>
                      <a:pt x="1179" y="629"/>
                      <a:pt x="1192" y="629"/>
                    </a:cubicBezTo>
                    <a:cubicBezTo>
                      <a:pt x="1220" y="628"/>
                      <a:pt x="1248" y="628"/>
                      <a:pt x="1276" y="629"/>
                    </a:cubicBezTo>
                    <a:cubicBezTo>
                      <a:pt x="1294" y="630"/>
                      <a:pt x="1301" y="624"/>
                      <a:pt x="1300" y="605"/>
                    </a:cubicBezTo>
                    <a:cubicBezTo>
                      <a:pt x="1296" y="534"/>
                      <a:pt x="1277" y="467"/>
                      <a:pt x="1243" y="405"/>
                    </a:cubicBezTo>
                    <a:cubicBezTo>
                      <a:pt x="1173" y="275"/>
                      <a:pt x="1067" y="181"/>
                      <a:pt x="937" y="115"/>
                    </a:cubicBezTo>
                    <a:cubicBezTo>
                      <a:pt x="873" y="82"/>
                      <a:pt x="806" y="59"/>
                      <a:pt x="733" y="57"/>
                    </a:cubicBezTo>
                    <a:cubicBezTo>
                      <a:pt x="612" y="54"/>
                      <a:pt x="490" y="53"/>
                      <a:pt x="369" y="52"/>
                    </a:cubicBezTo>
                    <a:cubicBezTo>
                      <a:pt x="305" y="52"/>
                      <a:pt x="241" y="53"/>
                      <a:pt x="177" y="57"/>
                    </a:cubicBezTo>
                    <a:cubicBezTo>
                      <a:pt x="103" y="62"/>
                      <a:pt x="62" y="98"/>
                      <a:pt x="48" y="168"/>
                    </a:cubicBezTo>
                    <a:cubicBezTo>
                      <a:pt x="45" y="183"/>
                      <a:pt x="43" y="200"/>
                      <a:pt x="43" y="215"/>
                    </a:cubicBezTo>
                    <a:cubicBezTo>
                      <a:pt x="43" y="345"/>
                      <a:pt x="43" y="475"/>
                      <a:pt x="42" y="605"/>
                    </a:cubicBezTo>
                    <a:cubicBezTo>
                      <a:pt x="42" y="625"/>
                      <a:pt x="49" y="629"/>
                      <a:pt x="66" y="629"/>
                    </a:cubicBezTo>
                    <a:cubicBezTo>
                      <a:pt x="221" y="628"/>
                      <a:pt x="377" y="629"/>
                      <a:pt x="532" y="628"/>
                    </a:cubicBezTo>
                    <a:cubicBezTo>
                      <a:pt x="540" y="628"/>
                      <a:pt x="550" y="627"/>
                      <a:pt x="557" y="623"/>
                    </a:cubicBezTo>
                    <a:cubicBezTo>
                      <a:pt x="601" y="598"/>
                      <a:pt x="645" y="573"/>
                      <a:pt x="688" y="547"/>
                    </a:cubicBezTo>
                    <a:cubicBezTo>
                      <a:pt x="714" y="531"/>
                      <a:pt x="724" y="507"/>
                      <a:pt x="721" y="477"/>
                    </a:cubicBezTo>
                    <a:cubicBezTo>
                      <a:pt x="717" y="438"/>
                      <a:pt x="698" y="406"/>
                      <a:pt x="676" y="376"/>
                    </a:cubicBezTo>
                    <a:cubicBezTo>
                      <a:pt x="659" y="352"/>
                      <a:pt x="660" y="329"/>
                      <a:pt x="679" y="316"/>
                    </a:cubicBezTo>
                    <a:cubicBezTo>
                      <a:pt x="700" y="301"/>
                      <a:pt x="740" y="306"/>
                      <a:pt x="751" y="327"/>
                    </a:cubicBezTo>
                    <a:cubicBezTo>
                      <a:pt x="771" y="364"/>
                      <a:pt x="792" y="402"/>
                      <a:pt x="806" y="441"/>
                    </a:cubicBezTo>
                    <a:cubicBezTo>
                      <a:pt x="828" y="504"/>
                      <a:pt x="820" y="564"/>
                      <a:pt x="773" y="615"/>
                    </a:cubicBezTo>
                    <a:cubicBezTo>
                      <a:pt x="771" y="618"/>
                      <a:pt x="769" y="621"/>
                      <a:pt x="766" y="627"/>
                    </a:cubicBezTo>
                    <a:cubicBezTo>
                      <a:pt x="868" y="627"/>
                      <a:pt x="967" y="627"/>
                      <a:pt x="1068" y="627"/>
                    </a:cubicBezTo>
                    <a:close/>
                    <a:moveTo>
                      <a:pt x="223" y="797"/>
                    </a:moveTo>
                    <a:cubicBezTo>
                      <a:pt x="251" y="797"/>
                      <a:pt x="280" y="797"/>
                      <a:pt x="309" y="796"/>
                    </a:cubicBezTo>
                    <a:cubicBezTo>
                      <a:pt x="337" y="796"/>
                      <a:pt x="352" y="781"/>
                      <a:pt x="352" y="753"/>
                    </a:cubicBezTo>
                    <a:cubicBezTo>
                      <a:pt x="353" y="723"/>
                      <a:pt x="339" y="706"/>
                      <a:pt x="311" y="706"/>
                    </a:cubicBezTo>
                    <a:cubicBezTo>
                      <a:pt x="252" y="705"/>
                      <a:pt x="193" y="705"/>
                      <a:pt x="135" y="706"/>
                    </a:cubicBezTo>
                    <a:cubicBezTo>
                      <a:pt x="106" y="706"/>
                      <a:pt x="92" y="724"/>
                      <a:pt x="93" y="753"/>
                    </a:cubicBezTo>
                    <a:cubicBezTo>
                      <a:pt x="94" y="781"/>
                      <a:pt x="108" y="796"/>
                      <a:pt x="137" y="796"/>
                    </a:cubicBezTo>
                    <a:cubicBezTo>
                      <a:pt x="165" y="797"/>
                      <a:pt x="194" y="797"/>
                      <a:pt x="223" y="797"/>
                    </a:cubicBezTo>
                    <a:close/>
                    <a:moveTo>
                      <a:pt x="1120" y="492"/>
                    </a:moveTo>
                    <a:cubicBezTo>
                      <a:pt x="1113" y="505"/>
                      <a:pt x="1106" y="513"/>
                      <a:pt x="1104" y="523"/>
                    </a:cubicBezTo>
                    <a:cubicBezTo>
                      <a:pt x="1099" y="543"/>
                      <a:pt x="1095" y="565"/>
                      <a:pt x="1093" y="586"/>
                    </a:cubicBezTo>
                    <a:cubicBezTo>
                      <a:pt x="1089" y="625"/>
                      <a:pt x="1096" y="633"/>
                      <a:pt x="1135" y="628"/>
                    </a:cubicBezTo>
                    <a:cubicBezTo>
                      <a:pt x="1140" y="627"/>
                      <a:pt x="1148" y="620"/>
                      <a:pt x="1149" y="616"/>
                    </a:cubicBezTo>
                    <a:cubicBezTo>
                      <a:pt x="1152" y="580"/>
                      <a:pt x="1149" y="544"/>
                      <a:pt x="1134" y="510"/>
                    </a:cubicBezTo>
                    <a:cubicBezTo>
                      <a:pt x="1132" y="505"/>
                      <a:pt x="1126" y="501"/>
                      <a:pt x="1120" y="49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7" name="Freeform 10">
                <a:extLst>
                  <a:ext uri="{FF2B5EF4-FFF2-40B4-BE49-F238E27FC236}">
                    <a16:creationId xmlns:a16="http://schemas.microsoft.com/office/drawing/2014/main" id="{1EEBBE2E-001C-4633-BD59-BAA8538B00F1}"/>
                  </a:ext>
                </a:extLst>
              </p:cNvPr>
              <p:cNvSpPr>
                <a:spLocks/>
              </p:cNvSpPr>
              <p:nvPr/>
            </p:nvSpPr>
            <p:spPr bwMode="auto">
              <a:xfrm>
                <a:off x="3609" y="1447"/>
                <a:ext cx="669" cy="540"/>
              </a:xfrm>
              <a:custGeom>
                <a:avLst/>
                <a:gdLst>
                  <a:gd name="T0" fmla="*/ 291 w 355"/>
                  <a:gd name="T1" fmla="*/ 0 h 287"/>
                  <a:gd name="T2" fmla="*/ 355 w 355"/>
                  <a:gd name="T3" fmla="*/ 87 h 287"/>
                  <a:gd name="T4" fmla="*/ 354 w 355"/>
                  <a:gd name="T5" fmla="*/ 92 h 287"/>
                  <a:gd name="T6" fmla="*/ 212 w 355"/>
                  <a:gd name="T7" fmla="*/ 192 h 287"/>
                  <a:gd name="T8" fmla="*/ 189 w 355"/>
                  <a:gd name="T9" fmla="*/ 191 h 287"/>
                  <a:gd name="T10" fmla="*/ 130 w 355"/>
                  <a:gd name="T11" fmla="*/ 178 h 287"/>
                  <a:gd name="T12" fmla="*/ 87 w 355"/>
                  <a:gd name="T13" fmla="*/ 225 h 287"/>
                  <a:gd name="T14" fmla="*/ 64 w 355"/>
                  <a:gd name="T15" fmla="*/ 264 h 287"/>
                  <a:gd name="T16" fmla="*/ 28 w 355"/>
                  <a:gd name="T17" fmla="*/ 285 h 287"/>
                  <a:gd name="T18" fmla="*/ 4 w 355"/>
                  <a:gd name="T19" fmla="*/ 282 h 287"/>
                  <a:gd name="T20" fmla="*/ 5 w 355"/>
                  <a:gd name="T21" fmla="*/ 257 h 287"/>
                  <a:gd name="T22" fmla="*/ 67 w 355"/>
                  <a:gd name="T23" fmla="*/ 197 h 287"/>
                  <a:gd name="T24" fmla="*/ 105 w 355"/>
                  <a:gd name="T25" fmla="*/ 159 h 287"/>
                  <a:gd name="T26" fmla="*/ 244 w 355"/>
                  <a:gd name="T27" fmla="*/ 37 h 287"/>
                  <a:gd name="T28" fmla="*/ 291 w 355"/>
                  <a:gd name="T29"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5" h="287">
                    <a:moveTo>
                      <a:pt x="291" y="0"/>
                    </a:moveTo>
                    <a:cubicBezTo>
                      <a:pt x="314" y="31"/>
                      <a:pt x="335" y="59"/>
                      <a:pt x="355" y="87"/>
                    </a:cubicBezTo>
                    <a:cubicBezTo>
                      <a:pt x="354" y="90"/>
                      <a:pt x="355" y="91"/>
                      <a:pt x="354" y="92"/>
                    </a:cubicBezTo>
                    <a:cubicBezTo>
                      <a:pt x="307" y="126"/>
                      <a:pt x="260" y="160"/>
                      <a:pt x="212" y="192"/>
                    </a:cubicBezTo>
                    <a:cubicBezTo>
                      <a:pt x="207" y="196"/>
                      <a:pt x="195" y="195"/>
                      <a:pt x="189" y="191"/>
                    </a:cubicBezTo>
                    <a:cubicBezTo>
                      <a:pt x="171" y="179"/>
                      <a:pt x="152" y="175"/>
                      <a:pt x="130" y="178"/>
                    </a:cubicBezTo>
                    <a:cubicBezTo>
                      <a:pt x="103" y="181"/>
                      <a:pt x="87" y="198"/>
                      <a:pt x="87" y="225"/>
                    </a:cubicBezTo>
                    <a:cubicBezTo>
                      <a:pt x="86" y="243"/>
                      <a:pt x="80" y="256"/>
                      <a:pt x="64" y="264"/>
                    </a:cubicBezTo>
                    <a:cubicBezTo>
                      <a:pt x="51" y="270"/>
                      <a:pt x="41" y="280"/>
                      <a:pt x="28" y="285"/>
                    </a:cubicBezTo>
                    <a:cubicBezTo>
                      <a:pt x="21" y="287"/>
                      <a:pt x="7" y="286"/>
                      <a:pt x="4" y="282"/>
                    </a:cubicBezTo>
                    <a:cubicBezTo>
                      <a:pt x="0" y="276"/>
                      <a:pt x="1" y="262"/>
                      <a:pt x="5" y="257"/>
                    </a:cubicBezTo>
                    <a:cubicBezTo>
                      <a:pt x="25" y="236"/>
                      <a:pt x="46" y="217"/>
                      <a:pt x="67" y="197"/>
                    </a:cubicBezTo>
                    <a:cubicBezTo>
                      <a:pt x="80" y="185"/>
                      <a:pt x="94" y="173"/>
                      <a:pt x="105" y="159"/>
                    </a:cubicBezTo>
                    <a:cubicBezTo>
                      <a:pt x="143" y="108"/>
                      <a:pt x="197" y="78"/>
                      <a:pt x="244" y="37"/>
                    </a:cubicBezTo>
                    <a:cubicBezTo>
                      <a:pt x="259" y="25"/>
                      <a:pt x="274" y="14"/>
                      <a:pt x="29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8" name="Freeform 11">
                <a:extLst>
                  <a:ext uri="{FF2B5EF4-FFF2-40B4-BE49-F238E27FC236}">
                    <a16:creationId xmlns:a16="http://schemas.microsoft.com/office/drawing/2014/main" id="{4B2DAA50-53D0-46A2-924F-6E1B375CD38B}"/>
                  </a:ext>
                </a:extLst>
              </p:cNvPr>
              <p:cNvSpPr>
                <a:spLocks/>
              </p:cNvSpPr>
              <p:nvPr/>
            </p:nvSpPr>
            <p:spPr bwMode="auto">
              <a:xfrm>
                <a:off x="3237" y="1934"/>
                <a:ext cx="355" cy="354"/>
              </a:xfrm>
              <a:custGeom>
                <a:avLst/>
                <a:gdLst>
                  <a:gd name="T0" fmla="*/ 189 w 189"/>
                  <a:gd name="T1" fmla="*/ 95 h 188"/>
                  <a:gd name="T2" fmla="*/ 94 w 189"/>
                  <a:gd name="T3" fmla="*/ 188 h 188"/>
                  <a:gd name="T4" fmla="*/ 0 w 189"/>
                  <a:gd name="T5" fmla="*/ 95 h 188"/>
                  <a:gd name="T6" fmla="*/ 96 w 189"/>
                  <a:gd name="T7" fmla="*/ 1 h 188"/>
                  <a:gd name="T8" fmla="*/ 189 w 189"/>
                  <a:gd name="T9" fmla="*/ 95 h 188"/>
                </a:gdLst>
                <a:ahLst/>
                <a:cxnLst>
                  <a:cxn ang="0">
                    <a:pos x="T0" y="T1"/>
                  </a:cxn>
                  <a:cxn ang="0">
                    <a:pos x="T2" y="T3"/>
                  </a:cxn>
                  <a:cxn ang="0">
                    <a:pos x="T4" y="T5"/>
                  </a:cxn>
                  <a:cxn ang="0">
                    <a:pos x="T6" y="T7"/>
                  </a:cxn>
                  <a:cxn ang="0">
                    <a:pos x="T8" y="T9"/>
                  </a:cxn>
                </a:cxnLst>
                <a:rect l="0" t="0" r="r" b="b"/>
                <a:pathLst>
                  <a:path w="189" h="188">
                    <a:moveTo>
                      <a:pt x="189" y="95"/>
                    </a:moveTo>
                    <a:cubicBezTo>
                      <a:pt x="188" y="148"/>
                      <a:pt x="148" y="188"/>
                      <a:pt x="94" y="188"/>
                    </a:cubicBezTo>
                    <a:cubicBezTo>
                      <a:pt x="41" y="188"/>
                      <a:pt x="0" y="147"/>
                      <a:pt x="0" y="95"/>
                    </a:cubicBezTo>
                    <a:cubicBezTo>
                      <a:pt x="0" y="42"/>
                      <a:pt x="42" y="0"/>
                      <a:pt x="96" y="1"/>
                    </a:cubicBezTo>
                    <a:cubicBezTo>
                      <a:pt x="149" y="2"/>
                      <a:pt x="189" y="43"/>
                      <a:pt x="189" y="9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grpSp>
        <p:nvGrpSpPr>
          <p:cNvPr id="91" name="Group 90">
            <a:extLst>
              <a:ext uri="{FF2B5EF4-FFF2-40B4-BE49-F238E27FC236}">
                <a16:creationId xmlns:a16="http://schemas.microsoft.com/office/drawing/2014/main" id="{3095034C-2408-463F-820D-63744BD2E930}"/>
              </a:ext>
            </a:extLst>
          </p:cNvPr>
          <p:cNvGrpSpPr/>
          <p:nvPr/>
        </p:nvGrpSpPr>
        <p:grpSpPr>
          <a:xfrm>
            <a:off x="7785104" y="4711126"/>
            <a:ext cx="807798" cy="807798"/>
            <a:chOff x="7785104" y="4785014"/>
            <a:chExt cx="807798" cy="807798"/>
          </a:xfrm>
        </p:grpSpPr>
        <p:sp>
          <p:nvSpPr>
            <p:cNvPr id="36" name="Flowchart: Connector 35">
              <a:extLst>
                <a:ext uri="{FF2B5EF4-FFF2-40B4-BE49-F238E27FC236}">
                  <a16:creationId xmlns:a16="http://schemas.microsoft.com/office/drawing/2014/main" id="{FC9C15AF-8213-4047-957C-23CD4CFB5FA2}"/>
                </a:ext>
              </a:extLst>
            </p:cNvPr>
            <p:cNvSpPr/>
            <p:nvPr/>
          </p:nvSpPr>
          <p:spPr>
            <a:xfrm>
              <a:off x="7785104" y="4785014"/>
              <a:ext cx="807798" cy="807798"/>
            </a:xfrm>
            <a:prstGeom prst="flowChartConnector">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50" name="Group 14">
              <a:extLst>
                <a:ext uri="{FF2B5EF4-FFF2-40B4-BE49-F238E27FC236}">
                  <a16:creationId xmlns:a16="http://schemas.microsoft.com/office/drawing/2014/main" id="{D4F67CDC-F6C7-4C86-92FF-88558E1C97D2}"/>
                </a:ext>
              </a:extLst>
            </p:cNvPr>
            <p:cNvGrpSpPr>
              <a:grpSpLocks noChangeAspect="1"/>
            </p:cNvGrpSpPr>
            <p:nvPr/>
          </p:nvGrpSpPr>
          <p:grpSpPr bwMode="auto">
            <a:xfrm>
              <a:off x="7925478" y="4983567"/>
              <a:ext cx="527050" cy="410692"/>
              <a:chOff x="1541" y="366"/>
              <a:chExt cx="4602" cy="3586"/>
            </a:xfrm>
            <a:solidFill>
              <a:schemeClr val="accent2"/>
            </a:solidFill>
          </p:grpSpPr>
          <p:sp>
            <p:nvSpPr>
              <p:cNvPr id="52" name="Freeform 15">
                <a:extLst>
                  <a:ext uri="{FF2B5EF4-FFF2-40B4-BE49-F238E27FC236}">
                    <a16:creationId xmlns:a16="http://schemas.microsoft.com/office/drawing/2014/main" id="{7319494E-577B-4F3D-8C5D-4EAB5345E258}"/>
                  </a:ext>
                </a:extLst>
              </p:cNvPr>
              <p:cNvSpPr>
                <a:spLocks noEditPoints="1"/>
              </p:cNvSpPr>
              <p:nvPr/>
            </p:nvSpPr>
            <p:spPr bwMode="auto">
              <a:xfrm>
                <a:off x="1541" y="1011"/>
                <a:ext cx="2812" cy="2915"/>
              </a:xfrm>
              <a:custGeom>
                <a:avLst/>
                <a:gdLst>
                  <a:gd name="T0" fmla="*/ 133 w 1496"/>
                  <a:gd name="T1" fmla="*/ 580 h 1552"/>
                  <a:gd name="T2" fmla="*/ 190 w 1496"/>
                  <a:gd name="T3" fmla="*/ 1450 h 1552"/>
                  <a:gd name="T4" fmla="*/ 395 w 1496"/>
                  <a:gd name="T5" fmla="*/ 1450 h 1552"/>
                  <a:gd name="T6" fmla="*/ 433 w 1496"/>
                  <a:gd name="T7" fmla="*/ 702 h 1552"/>
                  <a:gd name="T8" fmla="*/ 536 w 1496"/>
                  <a:gd name="T9" fmla="*/ 1552 h 1552"/>
                  <a:gd name="T10" fmla="*/ 638 w 1496"/>
                  <a:gd name="T11" fmla="*/ 191 h 1552"/>
                  <a:gd name="T12" fmla="*/ 1081 w 1496"/>
                  <a:gd name="T13" fmla="*/ 522 h 1552"/>
                  <a:gd name="T14" fmla="*/ 1140 w 1496"/>
                  <a:gd name="T15" fmla="*/ 426 h 1552"/>
                  <a:gd name="T16" fmla="*/ 1192 w 1496"/>
                  <a:gd name="T17" fmla="*/ 457 h 1552"/>
                  <a:gd name="T18" fmla="*/ 1448 w 1496"/>
                  <a:gd name="T19" fmla="*/ 582 h 1552"/>
                  <a:gd name="T20" fmla="*/ 1480 w 1496"/>
                  <a:gd name="T21" fmla="*/ 509 h 1552"/>
                  <a:gd name="T22" fmla="*/ 1423 w 1496"/>
                  <a:gd name="T23" fmla="*/ 442 h 1552"/>
                  <a:gd name="T24" fmla="*/ 1250 w 1496"/>
                  <a:gd name="T25" fmla="*/ 327 h 1552"/>
                  <a:gd name="T26" fmla="*/ 1192 w 1496"/>
                  <a:gd name="T27" fmla="*/ 261 h 1552"/>
                  <a:gd name="T28" fmla="*/ 1165 w 1496"/>
                  <a:gd name="T29" fmla="*/ 261 h 1552"/>
                  <a:gd name="T30" fmla="*/ 1069 w 1496"/>
                  <a:gd name="T31" fmla="*/ 269 h 1552"/>
                  <a:gd name="T32" fmla="*/ 1103 w 1496"/>
                  <a:gd name="T33" fmla="*/ 332 h 1552"/>
                  <a:gd name="T34" fmla="*/ 630 w 1496"/>
                  <a:gd name="T35" fmla="*/ 16 h 1552"/>
                  <a:gd name="T36" fmla="*/ 453 w 1496"/>
                  <a:gd name="T37" fmla="*/ 46 h 1552"/>
                  <a:gd name="T38" fmla="*/ 254 w 1496"/>
                  <a:gd name="T39" fmla="*/ 8 h 1552"/>
                  <a:gd name="T40" fmla="*/ 183 w 1496"/>
                  <a:gd name="T41" fmla="*/ 26 h 1552"/>
                  <a:gd name="T42" fmla="*/ 0 w 1496"/>
                  <a:gd name="T43" fmla="*/ 580 h 1552"/>
                  <a:gd name="T44" fmla="*/ 71 w 1496"/>
                  <a:gd name="T45" fmla="*/ 801 h 1552"/>
                  <a:gd name="T46" fmla="*/ 137 w 1496"/>
                  <a:gd name="T47" fmla="*/ 731 h 1552"/>
                  <a:gd name="T48" fmla="*/ 1261 w 1496"/>
                  <a:gd name="T49" fmla="*/ 426 h 1552"/>
                  <a:gd name="T50" fmla="*/ 1241 w 1496"/>
                  <a:gd name="T51" fmla="*/ 418 h 1552"/>
                  <a:gd name="T52" fmla="*/ 1162 w 1496"/>
                  <a:gd name="T53" fmla="*/ 414 h 1552"/>
                  <a:gd name="T54" fmla="*/ 414 w 1496"/>
                  <a:gd name="T55" fmla="*/ 610 h 1552"/>
                  <a:gd name="T56" fmla="*/ 381 w 1496"/>
                  <a:gd name="T57" fmla="*/ 176 h 1552"/>
                  <a:gd name="T58" fmla="*/ 414 w 1496"/>
                  <a:gd name="T59" fmla="*/ 183 h 1552"/>
                  <a:gd name="T60" fmla="*/ 448 w 1496"/>
                  <a:gd name="T61" fmla="*/ 176 h 1552"/>
                  <a:gd name="T62" fmla="*/ 414 w 1496"/>
                  <a:gd name="T63" fmla="*/ 610 h 1552"/>
                  <a:gd name="T64" fmla="*/ 414 w 1496"/>
                  <a:gd name="T65" fmla="*/ 76 h 1552"/>
                  <a:gd name="T66" fmla="*/ 461 w 1496"/>
                  <a:gd name="T67" fmla="*/ 138 h 1552"/>
                  <a:gd name="T68" fmla="*/ 414 w 1496"/>
                  <a:gd name="T69" fmla="*/ 158 h 1552"/>
                  <a:gd name="T70" fmla="*/ 367 w 1496"/>
                  <a:gd name="T71" fmla="*/ 138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96" h="1552">
                    <a:moveTo>
                      <a:pt x="137" y="731"/>
                    </a:moveTo>
                    <a:cubicBezTo>
                      <a:pt x="134" y="675"/>
                      <a:pt x="133" y="625"/>
                      <a:pt x="133" y="580"/>
                    </a:cubicBezTo>
                    <a:cubicBezTo>
                      <a:pt x="132" y="379"/>
                      <a:pt x="161" y="266"/>
                      <a:pt x="190" y="208"/>
                    </a:cubicBezTo>
                    <a:cubicBezTo>
                      <a:pt x="190" y="1450"/>
                      <a:pt x="190" y="1450"/>
                      <a:pt x="190" y="1450"/>
                    </a:cubicBezTo>
                    <a:cubicBezTo>
                      <a:pt x="190" y="1507"/>
                      <a:pt x="236" y="1552"/>
                      <a:pt x="293" y="1552"/>
                    </a:cubicBezTo>
                    <a:cubicBezTo>
                      <a:pt x="349" y="1552"/>
                      <a:pt x="395" y="1507"/>
                      <a:pt x="395" y="1450"/>
                    </a:cubicBezTo>
                    <a:cubicBezTo>
                      <a:pt x="395" y="702"/>
                      <a:pt x="395" y="702"/>
                      <a:pt x="395" y="702"/>
                    </a:cubicBezTo>
                    <a:cubicBezTo>
                      <a:pt x="433" y="702"/>
                      <a:pt x="433" y="702"/>
                      <a:pt x="433" y="702"/>
                    </a:cubicBezTo>
                    <a:cubicBezTo>
                      <a:pt x="433" y="1450"/>
                      <a:pt x="433" y="1450"/>
                      <a:pt x="433" y="1450"/>
                    </a:cubicBezTo>
                    <a:cubicBezTo>
                      <a:pt x="433" y="1507"/>
                      <a:pt x="479" y="1552"/>
                      <a:pt x="536" y="1552"/>
                    </a:cubicBezTo>
                    <a:cubicBezTo>
                      <a:pt x="592" y="1552"/>
                      <a:pt x="638" y="1507"/>
                      <a:pt x="638" y="1450"/>
                    </a:cubicBezTo>
                    <a:cubicBezTo>
                      <a:pt x="638" y="191"/>
                      <a:pt x="638" y="191"/>
                      <a:pt x="638" y="191"/>
                    </a:cubicBezTo>
                    <a:cubicBezTo>
                      <a:pt x="1040" y="508"/>
                      <a:pt x="1040" y="508"/>
                      <a:pt x="1040" y="508"/>
                    </a:cubicBezTo>
                    <a:cubicBezTo>
                      <a:pt x="1053" y="518"/>
                      <a:pt x="1067" y="522"/>
                      <a:pt x="1081" y="522"/>
                    </a:cubicBezTo>
                    <a:cubicBezTo>
                      <a:pt x="1101" y="522"/>
                      <a:pt x="1120" y="514"/>
                      <a:pt x="1134" y="497"/>
                    </a:cubicBezTo>
                    <a:cubicBezTo>
                      <a:pt x="1150" y="476"/>
                      <a:pt x="1152" y="448"/>
                      <a:pt x="1140" y="426"/>
                    </a:cubicBezTo>
                    <a:cubicBezTo>
                      <a:pt x="1147" y="422"/>
                      <a:pt x="1147" y="422"/>
                      <a:pt x="1147" y="422"/>
                    </a:cubicBezTo>
                    <a:cubicBezTo>
                      <a:pt x="1192" y="457"/>
                      <a:pt x="1192" y="457"/>
                      <a:pt x="1192" y="457"/>
                    </a:cubicBezTo>
                    <a:cubicBezTo>
                      <a:pt x="1254" y="429"/>
                      <a:pt x="1254" y="429"/>
                      <a:pt x="1254" y="429"/>
                    </a:cubicBezTo>
                    <a:cubicBezTo>
                      <a:pt x="1448" y="582"/>
                      <a:pt x="1448" y="582"/>
                      <a:pt x="1448" y="582"/>
                    </a:cubicBezTo>
                    <a:cubicBezTo>
                      <a:pt x="1496" y="522"/>
                      <a:pt x="1496" y="522"/>
                      <a:pt x="1496" y="522"/>
                    </a:cubicBezTo>
                    <a:cubicBezTo>
                      <a:pt x="1480" y="509"/>
                      <a:pt x="1480" y="509"/>
                      <a:pt x="1480" y="509"/>
                    </a:cubicBezTo>
                    <a:cubicBezTo>
                      <a:pt x="1490" y="496"/>
                      <a:pt x="1490" y="496"/>
                      <a:pt x="1490" y="496"/>
                    </a:cubicBezTo>
                    <a:cubicBezTo>
                      <a:pt x="1423" y="442"/>
                      <a:pt x="1423" y="442"/>
                      <a:pt x="1423" y="442"/>
                    </a:cubicBezTo>
                    <a:cubicBezTo>
                      <a:pt x="1412" y="456"/>
                      <a:pt x="1412" y="456"/>
                      <a:pt x="1412" y="456"/>
                    </a:cubicBezTo>
                    <a:cubicBezTo>
                      <a:pt x="1250" y="327"/>
                      <a:pt x="1250" y="327"/>
                      <a:pt x="1250" y="327"/>
                    </a:cubicBezTo>
                    <a:cubicBezTo>
                      <a:pt x="1260" y="314"/>
                      <a:pt x="1260" y="314"/>
                      <a:pt x="1260" y="314"/>
                    </a:cubicBezTo>
                    <a:cubicBezTo>
                      <a:pt x="1192" y="261"/>
                      <a:pt x="1192" y="261"/>
                      <a:pt x="1192" y="261"/>
                    </a:cubicBezTo>
                    <a:cubicBezTo>
                      <a:pt x="1182" y="274"/>
                      <a:pt x="1182" y="274"/>
                      <a:pt x="1182" y="274"/>
                    </a:cubicBezTo>
                    <a:cubicBezTo>
                      <a:pt x="1165" y="261"/>
                      <a:pt x="1165" y="261"/>
                      <a:pt x="1165" y="261"/>
                    </a:cubicBezTo>
                    <a:cubicBezTo>
                      <a:pt x="1097" y="291"/>
                      <a:pt x="1097" y="291"/>
                      <a:pt x="1097" y="291"/>
                    </a:cubicBezTo>
                    <a:cubicBezTo>
                      <a:pt x="1069" y="269"/>
                      <a:pt x="1069" y="269"/>
                      <a:pt x="1069" y="269"/>
                    </a:cubicBezTo>
                    <a:cubicBezTo>
                      <a:pt x="1052" y="291"/>
                      <a:pt x="1052" y="291"/>
                      <a:pt x="1052" y="291"/>
                    </a:cubicBezTo>
                    <a:cubicBezTo>
                      <a:pt x="1103" y="332"/>
                      <a:pt x="1103" y="332"/>
                      <a:pt x="1103" y="332"/>
                    </a:cubicBezTo>
                    <a:cubicBezTo>
                      <a:pt x="1063" y="357"/>
                      <a:pt x="1063" y="357"/>
                      <a:pt x="1063" y="357"/>
                    </a:cubicBezTo>
                    <a:cubicBezTo>
                      <a:pt x="630" y="16"/>
                      <a:pt x="630" y="16"/>
                      <a:pt x="630" y="16"/>
                    </a:cubicBezTo>
                    <a:cubicBezTo>
                      <a:pt x="615" y="4"/>
                      <a:pt x="596" y="0"/>
                      <a:pt x="578" y="3"/>
                    </a:cubicBezTo>
                    <a:cubicBezTo>
                      <a:pt x="543" y="30"/>
                      <a:pt x="500" y="46"/>
                      <a:pt x="453" y="46"/>
                    </a:cubicBezTo>
                    <a:cubicBezTo>
                      <a:pt x="409" y="46"/>
                      <a:pt x="368" y="32"/>
                      <a:pt x="334" y="8"/>
                    </a:cubicBezTo>
                    <a:cubicBezTo>
                      <a:pt x="254" y="8"/>
                      <a:pt x="254" y="8"/>
                      <a:pt x="254" y="8"/>
                    </a:cubicBezTo>
                    <a:cubicBezTo>
                      <a:pt x="253" y="8"/>
                      <a:pt x="252" y="8"/>
                      <a:pt x="251" y="8"/>
                    </a:cubicBezTo>
                    <a:cubicBezTo>
                      <a:pt x="236" y="8"/>
                      <a:pt x="211" y="12"/>
                      <a:pt x="183" y="26"/>
                    </a:cubicBezTo>
                    <a:cubicBezTo>
                      <a:pt x="139" y="48"/>
                      <a:pt x="91" y="96"/>
                      <a:pt x="57" y="182"/>
                    </a:cubicBezTo>
                    <a:cubicBezTo>
                      <a:pt x="23" y="268"/>
                      <a:pt x="0" y="392"/>
                      <a:pt x="0" y="580"/>
                    </a:cubicBezTo>
                    <a:cubicBezTo>
                      <a:pt x="0" y="628"/>
                      <a:pt x="2" y="681"/>
                      <a:pt x="5" y="738"/>
                    </a:cubicBezTo>
                    <a:cubicBezTo>
                      <a:pt x="7" y="774"/>
                      <a:pt x="36" y="801"/>
                      <a:pt x="71" y="801"/>
                    </a:cubicBezTo>
                    <a:cubicBezTo>
                      <a:pt x="72" y="801"/>
                      <a:pt x="74" y="801"/>
                      <a:pt x="75" y="801"/>
                    </a:cubicBezTo>
                    <a:cubicBezTo>
                      <a:pt x="111" y="798"/>
                      <a:pt x="139" y="767"/>
                      <a:pt x="137" y="731"/>
                    </a:cubicBezTo>
                    <a:close/>
                    <a:moveTo>
                      <a:pt x="1261" y="426"/>
                    </a:moveTo>
                    <a:cubicBezTo>
                      <a:pt x="1261" y="426"/>
                      <a:pt x="1261" y="426"/>
                      <a:pt x="1261" y="426"/>
                    </a:cubicBezTo>
                    <a:close/>
                    <a:moveTo>
                      <a:pt x="1206" y="391"/>
                    </a:moveTo>
                    <a:cubicBezTo>
                      <a:pt x="1241" y="418"/>
                      <a:pt x="1241" y="418"/>
                      <a:pt x="1241" y="418"/>
                    </a:cubicBezTo>
                    <a:cubicBezTo>
                      <a:pt x="1194" y="440"/>
                      <a:pt x="1194" y="440"/>
                      <a:pt x="1194" y="440"/>
                    </a:cubicBezTo>
                    <a:cubicBezTo>
                      <a:pt x="1162" y="414"/>
                      <a:pt x="1162" y="414"/>
                      <a:pt x="1162" y="414"/>
                    </a:cubicBezTo>
                    <a:lnTo>
                      <a:pt x="1206" y="391"/>
                    </a:lnTo>
                    <a:close/>
                    <a:moveTo>
                      <a:pt x="414" y="610"/>
                    </a:moveTo>
                    <a:cubicBezTo>
                      <a:pt x="336" y="510"/>
                      <a:pt x="336" y="510"/>
                      <a:pt x="336" y="510"/>
                    </a:cubicBezTo>
                    <a:cubicBezTo>
                      <a:pt x="381" y="176"/>
                      <a:pt x="381" y="176"/>
                      <a:pt x="381" y="176"/>
                    </a:cubicBezTo>
                    <a:cubicBezTo>
                      <a:pt x="392" y="180"/>
                      <a:pt x="403" y="183"/>
                      <a:pt x="414" y="183"/>
                    </a:cubicBezTo>
                    <a:cubicBezTo>
                      <a:pt x="414" y="183"/>
                      <a:pt x="414" y="183"/>
                      <a:pt x="414" y="183"/>
                    </a:cubicBezTo>
                    <a:cubicBezTo>
                      <a:pt x="414" y="183"/>
                      <a:pt x="414" y="183"/>
                      <a:pt x="414" y="183"/>
                    </a:cubicBezTo>
                    <a:cubicBezTo>
                      <a:pt x="426" y="183"/>
                      <a:pt x="437" y="180"/>
                      <a:pt x="448" y="176"/>
                    </a:cubicBezTo>
                    <a:cubicBezTo>
                      <a:pt x="493" y="510"/>
                      <a:pt x="493" y="510"/>
                      <a:pt x="493" y="510"/>
                    </a:cubicBezTo>
                    <a:lnTo>
                      <a:pt x="414" y="610"/>
                    </a:lnTo>
                    <a:close/>
                    <a:moveTo>
                      <a:pt x="383" y="76"/>
                    </a:moveTo>
                    <a:cubicBezTo>
                      <a:pt x="414" y="76"/>
                      <a:pt x="414" y="76"/>
                      <a:pt x="414" y="76"/>
                    </a:cubicBezTo>
                    <a:cubicBezTo>
                      <a:pt x="446" y="76"/>
                      <a:pt x="446" y="76"/>
                      <a:pt x="446" y="76"/>
                    </a:cubicBezTo>
                    <a:cubicBezTo>
                      <a:pt x="461" y="138"/>
                      <a:pt x="461" y="138"/>
                      <a:pt x="461" y="138"/>
                    </a:cubicBezTo>
                    <a:cubicBezTo>
                      <a:pt x="459" y="141"/>
                      <a:pt x="459" y="141"/>
                      <a:pt x="459" y="141"/>
                    </a:cubicBezTo>
                    <a:cubicBezTo>
                      <a:pt x="446" y="152"/>
                      <a:pt x="430" y="158"/>
                      <a:pt x="414" y="158"/>
                    </a:cubicBezTo>
                    <a:cubicBezTo>
                      <a:pt x="398" y="158"/>
                      <a:pt x="382" y="152"/>
                      <a:pt x="369" y="142"/>
                    </a:cubicBezTo>
                    <a:cubicBezTo>
                      <a:pt x="367" y="138"/>
                      <a:pt x="367" y="138"/>
                      <a:pt x="367" y="138"/>
                    </a:cubicBezTo>
                    <a:lnTo>
                      <a:pt x="383" y="7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3" name="Oval 16">
                <a:extLst>
                  <a:ext uri="{FF2B5EF4-FFF2-40B4-BE49-F238E27FC236}">
                    <a16:creationId xmlns:a16="http://schemas.microsoft.com/office/drawing/2014/main" id="{91351187-F10D-4C67-9AA9-A0AD3EA8E2D2}"/>
                  </a:ext>
                </a:extLst>
              </p:cNvPr>
              <p:cNvSpPr>
                <a:spLocks noChangeArrowheads="1"/>
              </p:cNvSpPr>
              <p:nvPr/>
            </p:nvSpPr>
            <p:spPr bwMode="auto">
              <a:xfrm>
                <a:off x="2043" y="366"/>
                <a:ext cx="699" cy="701"/>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4" name="Freeform 17">
                <a:extLst>
                  <a:ext uri="{FF2B5EF4-FFF2-40B4-BE49-F238E27FC236}">
                    <a16:creationId xmlns:a16="http://schemas.microsoft.com/office/drawing/2014/main" id="{0B11EB94-D57B-4FE0-86EF-7C2E9F4F6EA2}"/>
                  </a:ext>
                </a:extLst>
              </p:cNvPr>
              <p:cNvSpPr>
                <a:spLocks/>
              </p:cNvSpPr>
              <p:nvPr/>
            </p:nvSpPr>
            <p:spPr bwMode="auto">
              <a:xfrm>
                <a:off x="3665" y="3064"/>
                <a:ext cx="701" cy="610"/>
              </a:xfrm>
              <a:custGeom>
                <a:avLst/>
                <a:gdLst>
                  <a:gd name="T0" fmla="*/ 62 w 373"/>
                  <a:gd name="T1" fmla="*/ 325 h 325"/>
                  <a:gd name="T2" fmla="*/ 86 w 373"/>
                  <a:gd name="T3" fmla="*/ 315 h 325"/>
                  <a:gd name="T4" fmla="*/ 359 w 373"/>
                  <a:gd name="T5" fmla="*/ 248 h 325"/>
                  <a:gd name="T6" fmla="*/ 370 w 373"/>
                  <a:gd name="T7" fmla="*/ 218 h 325"/>
                  <a:gd name="T8" fmla="*/ 373 w 373"/>
                  <a:gd name="T9" fmla="*/ 185 h 325"/>
                  <a:gd name="T10" fmla="*/ 185 w 373"/>
                  <a:gd name="T11" fmla="*/ 0 h 325"/>
                  <a:gd name="T12" fmla="*/ 0 w 373"/>
                  <a:gd name="T13" fmla="*/ 188 h 325"/>
                  <a:gd name="T14" fmla="*/ 62 w 373"/>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 h="325">
                    <a:moveTo>
                      <a:pt x="62" y="325"/>
                    </a:moveTo>
                    <a:cubicBezTo>
                      <a:pt x="69" y="321"/>
                      <a:pt x="77" y="317"/>
                      <a:pt x="86" y="315"/>
                    </a:cubicBezTo>
                    <a:cubicBezTo>
                      <a:pt x="359" y="248"/>
                      <a:pt x="359" y="248"/>
                      <a:pt x="359" y="248"/>
                    </a:cubicBezTo>
                    <a:cubicBezTo>
                      <a:pt x="370" y="218"/>
                      <a:pt x="370" y="218"/>
                      <a:pt x="370" y="218"/>
                    </a:cubicBezTo>
                    <a:cubicBezTo>
                      <a:pt x="372" y="207"/>
                      <a:pt x="373" y="197"/>
                      <a:pt x="373" y="185"/>
                    </a:cubicBezTo>
                    <a:cubicBezTo>
                      <a:pt x="372" y="82"/>
                      <a:pt x="288" y="0"/>
                      <a:pt x="185" y="0"/>
                    </a:cubicBezTo>
                    <a:cubicBezTo>
                      <a:pt x="82" y="1"/>
                      <a:pt x="0" y="85"/>
                      <a:pt x="0" y="188"/>
                    </a:cubicBezTo>
                    <a:cubicBezTo>
                      <a:pt x="1" y="243"/>
                      <a:pt x="24" y="291"/>
                      <a:pt x="62" y="3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5" name="Freeform 18">
                <a:extLst>
                  <a:ext uri="{FF2B5EF4-FFF2-40B4-BE49-F238E27FC236}">
                    <a16:creationId xmlns:a16="http://schemas.microsoft.com/office/drawing/2014/main" id="{FCFA7F2F-625D-4DCF-86CA-595E6ADC99DA}"/>
                  </a:ext>
                </a:extLst>
              </p:cNvPr>
              <p:cNvSpPr>
                <a:spLocks/>
              </p:cNvSpPr>
              <p:nvPr/>
            </p:nvSpPr>
            <p:spPr bwMode="auto">
              <a:xfrm>
                <a:off x="4599" y="3571"/>
                <a:ext cx="215" cy="329"/>
              </a:xfrm>
              <a:custGeom>
                <a:avLst/>
                <a:gdLst>
                  <a:gd name="T0" fmla="*/ 31 w 114"/>
                  <a:gd name="T1" fmla="*/ 0 h 175"/>
                  <a:gd name="T2" fmla="*/ 1 w 114"/>
                  <a:gd name="T3" fmla="*/ 78 h 175"/>
                  <a:gd name="T4" fmla="*/ 0 w 114"/>
                  <a:gd name="T5" fmla="*/ 79 h 175"/>
                  <a:gd name="T6" fmla="*/ 27 w 114"/>
                  <a:gd name="T7" fmla="*/ 127 h 175"/>
                  <a:gd name="T8" fmla="*/ 114 w 114"/>
                  <a:gd name="T9" fmla="*/ 175 h 175"/>
                  <a:gd name="T10" fmla="*/ 92 w 114"/>
                  <a:gd name="T11" fmla="*/ 82 h 175"/>
                  <a:gd name="T12" fmla="*/ 31 w 114"/>
                  <a:gd name="T13" fmla="*/ 0 h 175"/>
                </a:gdLst>
                <a:ahLst/>
                <a:cxnLst>
                  <a:cxn ang="0">
                    <a:pos x="T0" y="T1"/>
                  </a:cxn>
                  <a:cxn ang="0">
                    <a:pos x="T2" y="T3"/>
                  </a:cxn>
                  <a:cxn ang="0">
                    <a:pos x="T4" y="T5"/>
                  </a:cxn>
                  <a:cxn ang="0">
                    <a:pos x="T6" y="T7"/>
                  </a:cxn>
                  <a:cxn ang="0">
                    <a:pos x="T8" y="T9"/>
                  </a:cxn>
                  <a:cxn ang="0">
                    <a:pos x="T10" y="T11"/>
                  </a:cxn>
                  <a:cxn ang="0">
                    <a:pos x="T12" y="T13"/>
                  </a:cxn>
                </a:cxnLst>
                <a:rect l="0" t="0" r="r" b="b"/>
                <a:pathLst>
                  <a:path w="114" h="175">
                    <a:moveTo>
                      <a:pt x="31" y="0"/>
                    </a:moveTo>
                    <a:cubicBezTo>
                      <a:pt x="1" y="78"/>
                      <a:pt x="1" y="78"/>
                      <a:pt x="1" y="78"/>
                    </a:cubicBezTo>
                    <a:cubicBezTo>
                      <a:pt x="1" y="78"/>
                      <a:pt x="0" y="79"/>
                      <a:pt x="0" y="79"/>
                    </a:cubicBezTo>
                    <a:cubicBezTo>
                      <a:pt x="9" y="97"/>
                      <a:pt x="18" y="113"/>
                      <a:pt x="27" y="127"/>
                    </a:cubicBezTo>
                    <a:cubicBezTo>
                      <a:pt x="55" y="145"/>
                      <a:pt x="85" y="161"/>
                      <a:pt x="114" y="175"/>
                    </a:cubicBezTo>
                    <a:cubicBezTo>
                      <a:pt x="105" y="144"/>
                      <a:pt x="97" y="113"/>
                      <a:pt x="92" y="82"/>
                    </a:cubicBezTo>
                    <a:cubicBezTo>
                      <a:pt x="70" y="56"/>
                      <a:pt x="50" y="29"/>
                      <a:pt x="3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6" name="Freeform 19">
                <a:extLst>
                  <a:ext uri="{FF2B5EF4-FFF2-40B4-BE49-F238E27FC236}">
                    <a16:creationId xmlns:a16="http://schemas.microsoft.com/office/drawing/2014/main" id="{7371F114-CA33-442F-87E7-A0ED8FEE2986}"/>
                  </a:ext>
                </a:extLst>
              </p:cNvPr>
              <p:cNvSpPr>
                <a:spLocks/>
              </p:cNvSpPr>
              <p:nvPr/>
            </p:nvSpPr>
            <p:spPr bwMode="auto">
              <a:xfrm>
                <a:off x="4383" y="2750"/>
                <a:ext cx="1557" cy="1202"/>
              </a:xfrm>
              <a:custGeom>
                <a:avLst/>
                <a:gdLst>
                  <a:gd name="T0" fmla="*/ 2 w 828"/>
                  <a:gd name="T1" fmla="*/ 197 h 640"/>
                  <a:gd name="T2" fmla="*/ 1 w 828"/>
                  <a:gd name="T3" fmla="*/ 198 h 640"/>
                  <a:gd name="T4" fmla="*/ 23 w 828"/>
                  <a:gd name="T5" fmla="*/ 295 h 640"/>
                  <a:gd name="T6" fmla="*/ 77 w 828"/>
                  <a:gd name="T7" fmla="*/ 154 h 640"/>
                  <a:gd name="T8" fmla="*/ 154 w 828"/>
                  <a:gd name="T9" fmla="*/ 101 h 640"/>
                  <a:gd name="T10" fmla="*/ 184 w 828"/>
                  <a:gd name="T11" fmla="*/ 107 h 640"/>
                  <a:gd name="T12" fmla="*/ 232 w 828"/>
                  <a:gd name="T13" fmla="*/ 214 h 640"/>
                  <a:gd name="T14" fmla="*/ 192 w 828"/>
                  <a:gd name="T15" fmla="*/ 316 h 640"/>
                  <a:gd name="T16" fmla="*/ 354 w 828"/>
                  <a:gd name="T17" fmla="*/ 322 h 640"/>
                  <a:gd name="T18" fmla="*/ 260 w 828"/>
                  <a:gd name="T19" fmla="*/ 367 h 640"/>
                  <a:gd name="T20" fmla="*/ 202 w 828"/>
                  <a:gd name="T21" fmla="*/ 474 h 640"/>
                  <a:gd name="T22" fmla="*/ 286 w 828"/>
                  <a:gd name="T23" fmla="*/ 562 h 640"/>
                  <a:gd name="T24" fmla="*/ 697 w 828"/>
                  <a:gd name="T25" fmla="*/ 638 h 640"/>
                  <a:gd name="T26" fmla="*/ 716 w 828"/>
                  <a:gd name="T27" fmla="*/ 640 h 640"/>
                  <a:gd name="T28" fmla="*/ 818 w 828"/>
                  <a:gd name="T29" fmla="*/ 555 h 640"/>
                  <a:gd name="T30" fmla="*/ 735 w 828"/>
                  <a:gd name="T31" fmla="*/ 434 h 640"/>
                  <a:gd name="T32" fmla="*/ 636 w 828"/>
                  <a:gd name="T33" fmla="*/ 416 h 640"/>
                  <a:gd name="T34" fmla="*/ 680 w 828"/>
                  <a:gd name="T35" fmla="*/ 395 h 640"/>
                  <a:gd name="T36" fmla="*/ 680 w 828"/>
                  <a:gd name="T37" fmla="*/ 395 h 640"/>
                  <a:gd name="T38" fmla="*/ 720 w 828"/>
                  <a:gd name="T39" fmla="*/ 361 h 640"/>
                  <a:gd name="T40" fmla="*/ 746 w 828"/>
                  <a:gd name="T41" fmla="*/ 294 h 640"/>
                  <a:gd name="T42" fmla="*/ 646 w 828"/>
                  <a:gd name="T43" fmla="*/ 73 h 640"/>
                  <a:gd name="T44" fmla="*/ 187 w 828"/>
                  <a:gd name="T45" fmla="*/ 18 h 640"/>
                  <a:gd name="T46" fmla="*/ 2 w 828"/>
                  <a:gd name="T47" fmla="*/ 196 h 640"/>
                  <a:gd name="T48" fmla="*/ 2 w 828"/>
                  <a:gd name="T49" fmla="*/ 197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28" h="640">
                    <a:moveTo>
                      <a:pt x="2" y="197"/>
                    </a:moveTo>
                    <a:cubicBezTo>
                      <a:pt x="1" y="197"/>
                      <a:pt x="1" y="198"/>
                      <a:pt x="1" y="198"/>
                    </a:cubicBezTo>
                    <a:cubicBezTo>
                      <a:pt x="1" y="220"/>
                      <a:pt x="10" y="254"/>
                      <a:pt x="23" y="295"/>
                    </a:cubicBezTo>
                    <a:cubicBezTo>
                      <a:pt x="77" y="154"/>
                      <a:pt x="77" y="154"/>
                      <a:pt x="77" y="154"/>
                    </a:cubicBezTo>
                    <a:cubicBezTo>
                      <a:pt x="89" y="123"/>
                      <a:pt x="120" y="101"/>
                      <a:pt x="154" y="101"/>
                    </a:cubicBezTo>
                    <a:cubicBezTo>
                      <a:pt x="165" y="101"/>
                      <a:pt x="175" y="103"/>
                      <a:pt x="184" y="107"/>
                    </a:cubicBezTo>
                    <a:cubicBezTo>
                      <a:pt x="227" y="123"/>
                      <a:pt x="248" y="171"/>
                      <a:pt x="232" y="214"/>
                    </a:cubicBezTo>
                    <a:cubicBezTo>
                      <a:pt x="192" y="316"/>
                      <a:pt x="192" y="316"/>
                      <a:pt x="192" y="316"/>
                    </a:cubicBezTo>
                    <a:cubicBezTo>
                      <a:pt x="240" y="318"/>
                      <a:pt x="296" y="318"/>
                      <a:pt x="354" y="322"/>
                    </a:cubicBezTo>
                    <a:cubicBezTo>
                      <a:pt x="260" y="367"/>
                      <a:pt x="260" y="367"/>
                      <a:pt x="260" y="367"/>
                    </a:cubicBezTo>
                    <a:cubicBezTo>
                      <a:pt x="220" y="386"/>
                      <a:pt x="196" y="430"/>
                      <a:pt x="202" y="474"/>
                    </a:cubicBezTo>
                    <a:cubicBezTo>
                      <a:pt x="208" y="518"/>
                      <a:pt x="242" y="554"/>
                      <a:pt x="286" y="562"/>
                    </a:cubicBezTo>
                    <a:cubicBezTo>
                      <a:pt x="697" y="638"/>
                      <a:pt x="697" y="638"/>
                      <a:pt x="697" y="638"/>
                    </a:cubicBezTo>
                    <a:cubicBezTo>
                      <a:pt x="704" y="639"/>
                      <a:pt x="710" y="640"/>
                      <a:pt x="716" y="640"/>
                    </a:cubicBezTo>
                    <a:cubicBezTo>
                      <a:pt x="765" y="640"/>
                      <a:pt x="809" y="605"/>
                      <a:pt x="818" y="555"/>
                    </a:cubicBezTo>
                    <a:cubicBezTo>
                      <a:pt x="828" y="499"/>
                      <a:pt x="791" y="445"/>
                      <a:pt x="735" y="434"/>
                    </a:cubicBezTo>
                    <a:cubicBezTo>
                      <a:pt x="636" y="416"/>
                      <a:pt x="636" y="416"/>
                      <a:pt x="636" y="416"/>
                    </a:cubicBezTo>
                    <a:cubicBezTo>
                      <a:pt x="680" y="395"/>
                      <a:pt x="680" y="395"/>
                      <a:pt x="680" y="395"/>
                    </a:cubicBezTo>
                    <a:cubicBezTo>
                      <a:pt x="680" y="395"/>
                      <a:pt x="680" y="395"/>
                      <a:pt x="680" y="395"/>
                    </a:cubicBezTo>
                    <a:cubicBezTo>
                      <a:pt x="696" y="387"/>
                      <a:pt x="710" y="375"/>
                      <a:pt x="720" y="361"/>
                    </a:cubicBezTo>
                    <a:cubicBezTo>
                      <a:pt x="733" y="346"/>
                      <a:pt x="739" y="323"/>
                      <a:pt x="746" y="294"/>
                    </a:cubicBezTo>
                    <a:cubicBezTo>
                      <a:pt x="764" y="220"/>
                      <a:pt x="771" y="127"/>
                      <a:pt x="646" y="73"/>
                    </a:cubicBezTo>
                    <a:cubicBezTo>
                      <a:pt x="472" y="12"/>
                      <a:pt x="363" y="0"/>
                      <a:pt x="187" y="18"/>
                    </a:cubicBezTo>
                    <a:cubicBezTo>
                      <a:pt x="60" y="32"/>
                      <a:pt x="0" y="123"/>
                      <a:pt x="2" y="196"/>
                    </a:cubicBezTo>
                    <a:cubicBezTo>
                      <a:pt x="2" y="196"/>
                      <a:pt x="2" y="197"/>
                      <a:pt x="2" y="19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7" name="Freeform 20">
                <a:extLst>
                  <a:ext uri="{FF2B5EF4-FFF2-40B4-BE49-F238E27FC236}">
                    <a16:creationId xmlns:a16="http://schemas.microsoft.com/office/drawing/2014/main" id="{D6803FE0-A418-4328-9130-561283AB66BE}"/>
                  </a:ext>
                </a:extLst>
              </p:cNvPr>
              <p:cNvSpPr>
                <a:spLocks/>
              </p:cNvSpPr>
              <p:nvPr/>
            </p:nvSpPr>
            <p:spPr bwMode="auto">
              <a:xfrm>
                <a:off x="3727" y="2955"/>
                <a:ext cx="1087" cy="976"/>
              </a:xfrm>
              <a:custGeom>
                <a:avLst/>
                <a:gdLst>
                  <a:gd name="T0" fmla="*/ 565 w 578"/>
                  <a:gd name="T1" fmla="*/ 99 h 520"/>
                  <a:gd name="T2" fmla="*/ 527 w 578"/>
                  <a:gd name="T3" fmla="*/ 13 h 520"/>
                  <a:gd name="T4" fmla="*/ 442 w 578"/>
                  <a:gd name="T5" fmla="*/ 51 h 520"/>
                  <a:gd name="T6" fmla="*/ 338 w 578"/>
                  <a:gd name="T7" fmla="*/ 320 h 520"/>
                  <a:gd name="T8" fmla="*/ 57 w 578"/>
                  <a:gd name="T9" fmla="*/ 389 h 520"/>
                  <a:gd name="T10" fmla="*/ 8 w 578"/>
                  <a:gd name="T11" fmla="*/ 469 h 520"/>
                  <a:gd name="T12" fmla="*/ 73 w 578"/>
                  <a:gd name="T13" fmla="*/ 520 h 520"/>
                  <a:gd name="T14" fmla="*/ 88 w 578"/>
                  <a:gd name="T15" fmla="*/ 518 h 520"/>
                  <a:gd name="T16" fmla="*/ 403 w 578"/>
                  <a:gd name="T17" fmla="*/ 441 h 520"/>
                  <a:gd name="T18" fmla="*/ 449 w 578"/>
                  <a:gd name="T19" fmla="*/ 400 h 520"/>
                  <a:gd name="T20" fmla="*/ 565 w 578"/>
                  <a:gd name="T21" fmla="*/ 9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8" h="520">
                    <a:moveTo>
                      <a:pt x="565" y="99"/>
                    </a:moveTo>
                    <a:cubicBezTo>
                      <a:pt x="578" y="65"/>
                      <a:pt x="561" y="27"/>
                      <a:pt x="527" y="13"/>
                    </a:cubicBezTo>
                    <a:cubicBezTo>
                      <a:pt x="493" y="0"/>
                      <a:pt x="455" y="17"/>
                      <a:pt x="442" y="51"/>
                    </a:cubicBezTo>
                    <a:cubicBezTo>
                      <a:pt x="338" y="320"/>
                      <a:pt x="338" y="320"/>
                      <a:pt x="338" y="320"/>
                    </a:cubicBezTo>
                    <a:cubicBezTo>
                      <a:pt x="57" y="389"/>
                      <a:pt x="57" y="389"/>
                      <a:pt x="57" y="389"/>
                    </a:cubicBezTo>
                    <a:cubicBezTo>
                      <a:pt x="21" y="398"/>
                      <a:pt x="0" y="434"/>
                      <a:pt x="8" y="469"/>
                    </a:cubicBezTo>
                    <a:cubicBezTo>
                      <a:pt x="16" y="500"/>
                      <a:pt x="43" y="520"/>
                      <a:pt x="73" y="520"/>
                    </a:cubicBezTo>
                    <a:cubicBezTo>
                      <a:pt x="78" y="520"/>
                      <a:pt x="83" y="519"/>
                      <a:pt x="88" y="518"/>
                    </a:cubicBezTo>
                    <a:cubicBezTo>
                      <a:pt x="403" y="441"/>
                      <a:pt x="403" y="441"/>
                      <a:pt x="403" y="441"/>
                    </a:cubicBezTo>
                    <a:cubicBezTo>
                      <a:pt x="424" y="435"/>
                      <a:pt x="441" y="420"/>
                      <a:pt x="449" y="400"/>
                    </a:cubicBezTo>
                    <a:lnTo>
                      <a:pt x="565" y="9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8" name="Freeform 21">
                <a:extLst>
                  <a:ext uri="{FF2B5EF4-FFF2-40B4-BE49-F238E27FC236}">
                    <a16:creationId xmlns:a16="http://schemas.microsoft.com/office/drawing/2014/main" id="{0A588FEE-D8E5-4836-A734-0848EAB70672}"/>
                  </a:ext>
                </a:extLst>
              </p:cNvPr>
              <p:cNvSpPr>
                <a:spLocks/>
              </p:cNvSpPr>
              <p:nvPr/>
            </p:nvSpPr>
            <p:spPr bwMode="auto">
              <a:xfrm>
                <a:off x="3614" y="2992"/>
                <a:ext cx="149" cy="113"/>
              </a:xfrm>
              <a:custGeom>
                <a:avLst/>
                <a:gdLst>
                  <a:gd name="T0" fmla="*/ 58 w 79"/>
                  <a:gd name="T1" fmla="*/ 0 h 60"/>
                  <a:gd name="T2" fmla="*/ 10 w 79"/>
                  <a:gd name="T3" fmla="*/ 26 h 60"/>
                  <a:gd name="T4" fmla="*/ 1 w 79"/>
                  <a:gd name="T5" fmla="*/ 51 h 60"/>
                  <a:gd name="T6" fmla="*/ 8 w 79"/>
                  <a:gd name="T7" fmla="*/ 60 h 60"/>
                  <a:gd name="T8" fmla="*/ 9 w 79"/>
                  <a:gd name="T9" fmla="*/ 60 h 60"/>
                  <a:gd name="T10" fmla="*/ 17 w 79"/>
                  <a:gd name="T11" fmla="*/ 53 h 60"/>
                  <a:gd name="T12" fmla="*/ 18 w 79"/>
                  <a:gd name="T13" fmla="*/ 48 h 60"/>
                  <a:gd name="T14" fmla="*/ 58 w 79"/>
                  <a:gd name="T15" fmla="*/ 16 h 60"/>
                  <a:gd name="T16" fmla="*/ 68 w 79"/>
                  <a:gd name="T17" fmla="*/ 17 h 60"/>
                  <a:gd name="T18" fmla="*/ 78 w 79"/>
                  <a:gd name="T19" fmla="*/ 10 h 60"/>
                  <a:gd name="T20" fmla="*/ 71 w 79"/>
                  <a:gd name="T21" fmla="*/ 1 h 60"/>
                  <a:gd name="T22" fmla="*/ 58 w 79"/>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60">
                    <a:moveTo>
                      <a:pt x="58" y="0"/>
                    </a:moveTo>
                    <a:cubicBezTo>
                      <a:pt x="33" y="0"/>
                      <a:pt x="17" y="13"/>
                      <a:pt x="10" y="26"/>
                    </a:cubicBezTo>
                    <a:cubicBezTo>
                      <a:pt x="2" y="39"/>
                      <a:pt x="1" y="51"/>
                      <a:pt x="1" y="51"/>
                    </a:cubicBezTo>
                    <a:cubicBezTo>
                      <a:pt x="0" y="56"/>
                      <a:pt x="3" y="60"/>
                      <a:pt x="8" y="60"/>
                    </a:cubicBezTo>
                    <a:cubicBezTo>
                      <a:pt x="8" y="60"/>
                      <a:pt x="8" y="60"/>
                      <a:pt x="9" y="60"/>
                    </a:cubicBezTo>
                    <a:cubicBezTo>
                      <a:pt x="13" y="60"/>
                      <a:pt x="17" y="57"/>
                      <a:pt x="17" y="53"/>
                    </a:cubicBezTo>
                    <a:cubicBezTo>
                      <a:pt x="17" y="53"/>
                      <a:pt x="17" y="51"/>
                      <a:pt x="18" y="48"/>
                    </a:cubicBezTo>
                    <a:cubicBezTo>
                      <a:pt x="22" y="36"/>
                      <a:pt x="30" y="17"/>
                      <a:pt x="58" y="16"/>
                    </a:cubicBezTo>
                    <a:cubicBezTo>
                      <a:pt x="61" y="16"/>
                      <a:pt x="65" y="17"/>
                      <a:pt x="68" y="17"/>
                    </a:cubicBezTo>
                    <a:cubicBezTo>
                      <a:pt x="73" y="18"/>
                      <a:pt x="77" y="15"/>
                      <a:pt x="78" y="10"/>
                    </a:cubicBezTo>
                    <a:cubicBezTo>
                      <a:pt x="79" y="6"/>
                      <a:pt x="75" y="2"/>
                      <a:pt x="71" y="1"/>
                    </a:cubicBezTo>
                    <a:cubicBezTo>
                      <a:pt x="66" y="0"/>
                      <a:pt x="62" y="0"/>
                      <a:pt x="5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9" name="Freeform 22">
                <a:extLst>
                  <a:ext uri="{FF2B5EF4-FFF2-40B4-BE49-F238E27FC236}">
                    <a16:creationId xmlns:a16="http://schemas.microsoft.com/office/drawing/2014/main" id="{2E8EAC1F-FE90-436C-B1B8-3EE676F729B7}"/>
                  </a:ext>
                </a:extLst>
              </p:cNvPr>
              <p:cNvSpPr>
                <a:spLocks/>
              </p:cNvSpPr>
              <p:nvPr/>
            </p:nvSpPr>
            <p:spPr bwMode="auto">
              <a:xfrm>
                <a:off x="3549" y="2921"/>
                <a:ext cx="216" cy="150"/>
              </a:xfrm>
              <a:custGeom>
                <a:avLst/>
                <a:gdLst>
                  <a:gd name="T0" fmla="*/ 108 w 115"/>
                  <a:gd name="T1" fmla="*/ 2 h 80"/>
                  <a:gd name="T2" fmla="*/ 84 w 115"/>
                  <a:gd name="T3" fmla="*/ 0 h 80"/>
                  <a:gd name="T4" fmla="*/ 15 w 115"/>
                  <a:gd name="T5" fmla="*/ 35 h 80"/>
                  <a:gd name="T6" fmla="*/ 0 w 115"/>
                  <a:gd name="T7" fmla="*/ 70 h 80"/>
                  <a:gd name="T8" fmla="*/ 7 w 115"/>
                  <a:gd name="T9" fmla="*/ 80 h 80"/>
                  <a:gd name="T10" fmla="*/ 9 w 115"/>
                  <a:gd name="T11" fmla="*/ 80 h 80"/>
                  <a:gd name="T12" fmla="*/ 17 w 115"/>
                  <a:gd name="T13" fmla="*/ 73 h 80"/>
                  <a:gd name="T14" fmla="*/ 19 w 115"/>
                  <a:gd name="T15" fmla="*/ 64 h 80"/>
                  <a:gd name="T16" fmla="*/ 84 w 115"/>
                  <a:gd name="T17" fmla="*/ 16 h 80"/>
                  <a:gd name="T18" fmla="*/ 105 w 115"/>
                  <a:gd name="T19" fmla="*/ 18 h 80"/>
                  <a:gd name="T20" fmla="*/ 114 w 115"/>
                  <a:gd name="T21" fmla="*/ 12 h 80"/>
                  <a:gd name="T22" fmla="*/ 108 w 115"/>
                  <a:gd name="T23" fmla="*/ 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80">
                    <a:moveTo>
                      <a:pt x="108" y="2"/>
                    </a:moveTo>
                    <a:cubicBezTo>
                      <a:pt x="99" y="0"/>
                      <a:pt x="91" y="0"/>
                      <a:pt x="84" y="0"/>
                    </a:cubicBezTo>
                    <a:cubicBezTo>
                      <a:pt x="49" y="0"/>
                      <a:pt x="27" y="18"/>
                      <a:pt x="15" y="35"/>
                    </a:cubicBezTo>
                    <a:cubicBezTo>
                      <a:pt x="3" y="53"/>
                      <a:pt x="1" y="70"/>
                      <a:pt x="0" y="70"/>
                    </a:cubicBezTo>
                    <a:cubicBezTo>
                      <a:pt x="0" y="75"/>
                      <a:pt x="3" y="79"/>
                      <a:pt x="7" y="80"/>
                    </a:cubicBezTo>
                    <a:cubicBezTo>
                      <a:pt x="8" y="80"/>
                      <a:pt x="8" y="80"/>
                      <a:pt x="9" y="80"/>
                    </a:cubicBezTo>
                    <a:cubicBezTo>
                      <a:pt x="13" y="80"/>
                      <a:pt x="16" y="77"/>
                      <a:pt x="17" y="73"/>
                    </a:cubicBezTo>
                    <a:cubicBezTo>
                      <a:pt x="17" y="73"/>
                      <a:pt x="17" y="70"/>
                      <a:pt x="19" y="64"/>
                    </a:cubicBezTo>
                    <a:cubicBezTo>
                      <a:pt x="25" y="48"/>
                      <a:pt x="40" y="16"/>
                      <a:pt x="84" y="16"/>
                    </a:cubicBezTo>
                    <a:cubicBezTo>
                      <a:pt x="90" y="16"/>
                      <a:pt x="97" y="17"/>
                      <a:pt x="105" y="18"/>
                    </a:cubicBezTo>
                    <a:cubicBezTo>
                      <a:pt x="109" y="19"/>
                      <a:pt x="113" y="16"/>
                      <a:pt x="114" y="12"/>
                    </a:cubicBezTo>
                    <a:cubicBezTo>
                      <a:pt x="115" y="7"/>
                      <a:pt x="112" y="3"/>
                      <a:pt x="108" y="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60" name="Freeform 23">
                <a:extLst>
                  <a:ext uri="{FF2B5EF4-FFF2-40B4-BE49-F238E27FC236}">
                    <a16:creationId xmlns:a16="http://schemas.microsoft.com/office/drawing/2014/main" id="{474837F6-2D9D-442D-B510-E273B9CB4FA0}"/>
                  </a:ext>
                </a:extLst>
              </p:cNvPr>
              <p:cNvSpPr>
                <a:spLocks/>
              </p:cNvSpPr>
              <p:nvPr/>
            </p:nvSpPr>
            <p:spPr bwMode="auto">
              <a:xfrm>
                <a:off x="4363" y="2724"/>
                <a:ext cx="118" cy="144"/>
              </a:xfrm>
              <a:custGeom>
                <a:avLst/>
                <a:gdLst>
                  <a:gd name="T0" fmla="*/ 9 w 63"/>
                  <a:gd name="T1" fmla="*/ 26 h 77"/>
                  <a:gd name="T2" fmla="*/ 0 w 63"/>
                  <a:gd name="T3" fmla="*/ 59 h 77"/>
                  <a:gd name="T4" fmla="*/ 1 w 63"/>
                  <a:gd name="T5" fmla="*/ 71 h 77"/>
                  <a:gd name="T6" fmla="*/ 10 w 63"/>
                  <a:gd name="T7" fmla="*/ 77 h 77"/>
                  <a:gd name="T8" fmla="*/ 11 w 63"/>
                  <a:gd name="T9" fmla="*/ 77 h 77"/>
                  <a:gd name="T10" fmla="*/ 18 w 63"/>
                  <a:gd name="T11" fmla="*/ 67 h 77"/>
                  <a:gd name="T12" fmla="*/ 17 w 63"/>
                  <a:gd name="T13" fmla="*/ 65 h 77"/>
                  <a:gd name="T14" fmla="*/ 17 w 63"/>
                  <a:gd name="T15" fmla="*/ 59 h 77"/>
                  <a:gd name="T16" fmla="*/ 23 w 63"/>
                  <a:gd name="T17" fmla="*/ 35 h 77"/>
                  <a:gd name="T18" fmla="*/ 55 w 63"/>
                  <a:gd name="T19" fmla="*/ 17 h 77"/>
                  <a:gd name="T20" fmla="*/ 62 w 63"/>
                  <a:gd name="T21" fmla="*/ 8 h 77"/>
                  <a:gd name="T22" fmla="*/ 53 w 63"/>
                  <a:gd name="T23" fmla="*/ 1 h 77"/>
                  <a:gd name="T24" fmla="*/ 9 w 63"/>
                  <a:gd name="T25" fmla="*/ 2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77">
                    <a:moveTo>
                      <a:pt x="9" y="26"/>
                    </a:moveTo>
                    <a:cubicBezTo>
                      <a:pt x="2" y="38"/>
                      <a:pt x="0" y="50"/>
                      <a:pt x="0" y="59"/>
                    </a:cubicBezTo>
                    <a:cubicBezTo>
                      <a:pt x="0" y="66"/>
                      <a:pt x="1" y="70"/>
                      <a:pt x="1" y="71"/>
                    </a:cubicBezTo>
                    <a:cubicBezTo>
                      <a:pt x="2" y="75"/>
                      <a:pt x="6" y="77"/>
                      <a:pt x="10" y="77"/>
                    </a:cubicBezTo>
                    <a:cubicBezTo>
                      <a:pt x="10" y="77"/>
                      <a:pt x="11" y="77"/>
                      <a:pt x="11" y="77"/>
                    </a:cubicBezTo>
                    <a:cubicBezTo>
                      <a:pt x="16" y="76"/>
                      <a:pt x="19" y="72"/>
                      <a:pt x="18" y="67"/>
                    </a:cubicBezTo>
                    <a:cubicBezTo>
                      <a:pt x="18" y="67"/>
                      <a:pt x="17" y="67"/>
                      <a:pt x="17" y="65"/>
                    </a:cubicBezTo>
                    <a:cubicBezTo>
                      <a:pt x="17" y="64"/>
                      <a:pt x="17" y="61"/>
                      <a:pt x="17" y="59"/>
                    </a:cubicBezTo>
                    <a:cubicBezTo>
                      <a:pt x="17" y="52"/>
                      <a:pt x="18" y="43"/>
                      <a:pt x="23" y="35"/>
                    </a:cubicBezTo>
                    <a:cubicBezTo>
                      <a:pt x="29" y="27"/>
                      <a:pt x="37" y="20"/>
                      <a:pt x="55" y="17"/>
                    </a:cubicBezTo>
                    <a:cubicBezTo>
                      <a:pt x="60" y="16"/>
                      <a:pt x="63" y="12"/>
                      <a:pt x="62" y="8"/>
                    </a:cubicBezTo>
                    <a:cubicBezTo>
                      <a:pt x="61" y="3"/>
                      <a:pt x="57" y="0"/>
                      <a:pt x="53" y="1"/>
                    </a:cubicBezTo>
                    <a:cubicBezTo>
                      <a:pt x="31" y="4"/>
                      <a:pt x="17" y="14"/>
                      <a:pt x="9" y="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61" name="Freeform 24">
                <a:extLst>
                  <a:ext uri="{FF2B5EF4-FFF2-40B4-BE49-F238E27FC236}">
                    <a16:creationId xmlns:a16="http://schemas.microsoft.com/office/drawing/2014/main" id="{8EF6341F-EAA6-44A0-A2EE-D566DEDA3B03}"/>
                  </a:ext>
                </a:extLst>
              </p:cNvPr>
              <p:cNvSpPr>
                <a:spLocks/>
              </p:cNvSpPr>
              <p:nvPr/>
            </p:nvSpPr>
            <p:spPr bwMode="auto">
              <a:xfrm>
                <a:off x="4289" y="2658"/>
                <a:ext cx="173" cy="199"/>
              </a:xfrm>
              <a:custGeom>
                <a:avLst/>
                <a:gdLst>
                  <a:gd name="T0" fmla="*/ 14 w 92"/>
                  <a:gd name="T1" fmla="*/ 39 h 106"/>
                  <a:gd name="T2" fmla="*/ 0 w 92"/>
                  <a:gd name="T3" fmla="*/ 87 h 106"/>
                  <a:gd name="T4" fmla="*/ 1 w 92"/>
                  <a:gd name="T5" fmla="*/ 99 h 106"/>
                  <a:gd name="T6" fmla="*/ 9 w 92"/>
                  <a:gd name="T7" fmla="*/ 106 h 106"/>
                  <a:gd name="T8" fmla="*/ 11 w 92"/>
                  <a:gd name="T9" fmla="*/ 105 h 106"/>
                  <a:gd name="T10" fmla="*/ 18 w 92"/>
                  <a:gd name="T11" fmla="*/ 96 h 106"/>
                  <a:gd name="T12" fmla="*/ 18 w 92"/>
                  <a:gd name="T13" fmla="*/ 96 h 106"/>
                  <a:gd name="T14" fmla="*/ 17 w 92"/>
                  <a:gd name="T15" fmla="*/ 87 h 106"/>
                  <a:gd name="T16" fmla="*/ 28 w 92"/>
                  <a:gd name="T17" fmla="*/ 48 h 106"/>
                  <a:gd name="T18" fmla="*/ 84 w 92"/>
                  <a:gd name="T19" fmla="*/ 17 h 106"/>
                  <a:gd name="T20" fmla="*/ 91 w 92"/>
                  <a:gd name="T21" fmla="*/ 7 h 106"/>
                  <a:gd name="T22" fmla="*/ 82 w 92"/>
                  <a:gd name="T23" fmla="*/ 0 h 106"/>
                  <a:gd name="T24" fmla="*/ 14 w 92"/>
                  <a:gd name="T25" fmla="*/ 3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106">
                    <a:moveTo>
                      <a:pt x="14" y="39"/>
                    </a:moveTo>
                    <a:cubicBezTo>
                      <a:pt x="2" y="57"/>
                      <a:pt x="0" y="76"/>
                      <a:pt x="0" y="87"/>
                    </a:cubicBezTo>
                    <a:cubicBezTo>
                      <a:pt x="0" y="94"/>
                      <a:pt x="1" y="98"/>
                      <a:pt x="1" y="99"/>
                    </a:cubicBezTo>
                    <a:cubicBezTo>
                      <a:pt x="2" y="103"/>
                      <a:pt x="5" y="106"/>
                      <a:pt x="9" y="106"/>
                    </a:cubicBezTo>
                    <a:cubicBezTo>
                      <a:pt x="10" y="106"/>
                      <a:pt x="10" y="106"/>
                      <a:pt x="11" y="105"/>
                    </a:cubicBezTo>
                    <a:cubicBezTo>
                      <a:pt x="15" y="105"/>
                      <a:pt x="18" y="100"/>
                      <a:pt x="18" y="96"/>
                    </a:cubicBezTo>
                    <a:cubicBezTo>
                      <a:pt x="18" y="96"/>
                      <a:pt x="18" y="96"/>
                      <a:pt x="18" y="96"/>
                    </a:cubicBezTo>
                    <a:cubicBezTo>
                      <a:pt x="18" y="96"/>
                      <a:pt x="17" y="93"/>
                      <a:pt x="17" y="87"/>
                    </a:cubicBezTo>
                    <a:cubicBezTo>
                      <a:pt x="17" y="77"/>
                      <a:pt x="19" y="61"/>
                      <a:pt x="28" y="48"/>
                    </a:cubicBezTo>
                    <a:cubicBezTo>
                      <a:pt x="37" y="34"/>
                      <a:pt x="52" y="21"/>
                      <a:pt x="84" y="17"/>
                    </a:cubicBezTo>
                    <a:cubicBezTo>
                      <a:pt x="88" y="16"/>
                      <a:pt x="92" y="12"/>
                      <a:pt x="91" y="7"/>
                    </a:cubicBezTo>
                    <a:cubicBezTo>
                      <a:pt x="90" y="3"/>
                      <a:pt x="86" y="0"/>
                      <a:pt x="82" y="0"/>
                    </a:cubicBezTo>
                    <a:cubicBezTo>
                      <a:pt x="47" y="5"/>
                      <a:pt x="25" y="21"/>
                      <a:pt x="14" y="3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62" name="Freeform 25">
                <a:extLst>
                  <a:ext uri="{FF2B5EF4-FFF2-40B4-BE49-F238E27FC236}">
                    <a16:creationId xmlns:a16="http://schemas.microsoft.com/office/drawing/2014/main" id="{EFE2BCD3-8F68-45BC-AE3D-FB26C7728809}"/>
                  </a:ext>
                </a:extLst>
              </p:cNvPr>
              <p:cNvSpPr>
                <a:spLocks/>
              </p:cNvSpPr>
              <p:nvPr/>
            </p:nvSpPr>
            <p:spPr bwMode="auto">
              <a:xfrm>
                <a:off x="5771" y="2878"/>
                <a:ext cx="122" cy="139"/>
              </a:xfrm>
              <a:custGeom>
                <a:avLst/>
                <a:gdLst>
                  <a:gd name="T0" fmla="*/ 8 w 65"/>
                  <a:gd name="T1" fmla="*/ 16 h 74"/>
                  <a:gd name="T2" fmla="*/ 8 w 65"/>
                  <a:gd name="T3" fmla="*/ 16 h 74"/>
                  <a:gd name="T4" fmla="*/ 14 w 65"/>
                  <a:gd name="T5" fmla="*/ 17 h 74"/>
                  <a:gd name="T6" fmla="*/ 48 w 65"/>
                  <a:gd name="T7" fmla="*/ 60 h 74"/>
                  <a:gd name="T8" fmla="*/ 48 w 65"/>
                  <a:gd name="T9" fmla="*/ 65 h 74"/>
                  <a:gd name="T10" fmla="*/ 56 w 65"/>
                  <a:gd name="T11" fmla="*/ 73 h 74"/>
                  <a:gd name="T12" fmla="*/ 56 w 65"/>
                  <a:gd name="T13" fmla="*/ 74 h 74"/>
                  <a:gd name="T14" fmla="*/ 64 w 65"/>
                  <a:gd name="T15" fmla="*/ 66 h 74"/>
                  <a:gd name="T16" fmla="*/ 65 w 65"/>
                  <a:gd name="T17" fmla="*/ 60 h 74"/>
                  <a:gd name="T18" fmla="*/ 36 w 65"/>
                  <a:gd name="T19" fmla="*/ 8 h 74"/>
                  <a:gd name="T20" fmla="*/ 8 w 65"/>
                  <a:gd name="T21" fmla="*/ 0 h 74"/>
                  <a:gd name="T22" fmla="*/ 0 w 65"/>
                  <a:gd name="T23" fmla="*/ 8 h 74"/>
                  <a:gd name="T24" fmla="*/ 8 w 65"/>
                  <a:gd name="T25" fmla="*/ 1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4">
                    <a:moveTo>
                      <a:pt x="8" y="16"/>
                    </a:moveTo>
                    <a:cubicBezTo>
                      <a:pt x="8" y="16"/>
                      <a:pt x="8" y="16"/>
                      <a:pt x="8" y="16"/>
                    </a:cubicBezTo>
                    <a:cubicBezTo>
                      <a:pt x="8" y="16"/>
                      <a:pt x="10" y="16"/>
                      <a:pt x="14" y="17"/>
                    </a:cubicBezTo>
                    <a:cubicBezTo>
                      <a:pt x="26" y="20"/>
                      <a:pt x="48" y="27"/>
                      <a:pt x="48" y="60"/>
                    </a:cubicBezTo>
                    <a:cubicBezTo>
                      <a:pt x="48" y="61"/>
                      <a:pt x="48" y="63"/>
                      <a:pt x="48" y="65"/>
                    </a:cubicBezTo>
                    <a:cubicBezTo>
                      <a:pt x="48" y="69"/>
                      <a:pt x="51" y="73"/>
                      <a:pt x="56" y="73"/>
                    </a:cubicBezTo>
                    <a:cubicBezTo>
                      <a:pt x="56" y="73"/>
                      <a:pt x="56" y="74"/>
                      <a:pt x="56" y="74"/>
                    </a:cubicBezTo>
                    <a:cubicBezTo>
                      <a:pt x="60" y="74"/>
                      <a:pt x="64" y="70"/>
                      <a:pt x="64" y="66"/>
                    </a:cubicBezTo>
                    <a:cubicBezTo>
                      <a:pt x="64" y="64"/>
                      <a:pt x="65" y="62"/>
                      <a:pt x="65" y="60"/>
                    </a:cubicBezTo>
                    <a:cubicBezTo>
                      <a:pt x="65" y="32"/>
                      <a:pt x="50" y="15"/>
                      <a:pt x="36" y="8"/>
                    </a:cubicBezTo>
                    <a:cubicBezTo>
                      <a:pt x="22" y="0"/>
                      <a:pt x="9" y="0"/>
                      <a:pt x="8" y="0"/>
                    </a:cubicBezTo>
                    <a:cubicBezTo>
                      <a:pt x="4" y="0"/>
                      <a:pt x="0" y="3"/>
                      <a:pt x="0" y="8"/>
                    </a:cubicBezTo>
                    <a:cubicBezTo>
                      <a:pt x="0" y="12"/>
                      <a:pt x="3" y="16"/>
                      <a:pt x="8" y="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63" name="Freeform 26">
                <a:extLst>
                  <a:ext uri="{FF2B5EF4-FFF2-40B4-BE49-F238E27FC236}">
                    <a16:creationId xmlns:a16="http://schemas.microsoft.com/office/drawing/2014/main" id="{CF05EB6A-C6ED-47AB-A951-60C70307A427}"/>
                  </a:ext>
                </a:extLst>
              </p:cNvPr>
              <p:cNvSpPr>
                <a:spLocks/>
              </p:cNvSpPr>
              <p:nvPr/>
            </p:nvSpPr>
            <p:spPr bwMode="auto">
              <a:xfrm>
                <a:off x="5799" y="2808"/>
                <a:ext cx="163" cy="205"/>
              </a:xfrm>
              <a:custGeom>
                <a:avLst/>
                <a:gdLst>
                  <a:gd name="T0" fmla="*/ 8 w 87"/>
                  <a:gd name="T1" fmla="*/ 17 h 109"/>
                  <a:gd name="T2" fmla="*/ 18 w 87"/>
                  <a:gd name="T3" fmla="*/ 19 h 109"/>
                  <a:gd name="T4" fmla="*/ 70 w 87"/>
                  <a:gd name="T5" fmla="*/ 87 h 109"/>
                  <a:gd name="T6" fmla="*/ 70 w 87"/>
                  <a:gd name="T7" fmla="*/ 100 h 109"/>
                  <a:gd name="T8" fmla="*/ 77 w 87"/>
                  <a:gd name="T9" fmla="*/ 109 h 109"/>
                  <a:gd name="T10" fmla="*/ 78 w 87"/>
                  <a:gd name="T11" fmla="*/ 109 h 109"/>
                  <a:gd name="T12" fmla="*/ 86 w 87"/>
                  <a:gd name="T13" fmla="*/ 102 h 109"/>
                  <a:gd name="T14" fmla="*/ 87 w 87"/>
                  <a:gd name="T15" fmla="*/ 87 h 109"/>
                  <a:gd name="T16" fmla="*/ 48 w 87"/>
                  <a:gd name="T17" fmla="*/ 13 h 109"/>
                  <a:gd name="T18" fmla="*/ 9 w 87"/>
                  <a:gd name="T19" fmla="*/ 0 h 109"/>
                  <a:gd name="T20" fmla="*/ 0 w 87"/>
                  <a:gd name="T21" fmla="*/ 8 h 109"/>
                  <a:gd name="T22" fmla="*/ 8 w 87"/>
                  <a:gd name="T23" fmla="*/ 1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 h="109">
                    <a:moveTo>
                      <a:pt x="8" y="17"/>
                    </a:moveTo>
                    <a:cubicBezTo>
                      <a:pt x="8" y="17"/>
                      <a:pt x="12" y="17"/>
                      <a:pt x="18" y="19"/>
                    </a:cubicBezTo>
                    <a:cubicBezTo>
                      <a:pt x="36" y="24"/>
                      <a:pt x="70" y="37"/>
                      <a:pt x="70" y="87"/>
                    </a:cubicBezTo>
                    <a:cubicBezTo>
                      <a:pt x="70" y="91"/>
                      <a:pt x="70" y="95"/>
                      <a:pt x="70" y="100"/>
                    </a:cubicBezTo>
                    <a:cubicBezTo>
                      <a:pt x="69" y="104"/>
                      <a:pt x="73" y="108"/>
                      <a:pt x="77" y="109"/>
                    </a:cubicBezTo>
                    <a:cubicBezTo>
                      <a:pt x="77" y="109"/>
                      <a:pt x="78" y="109"/>
                      <a:pt x="78" y="109"/>
                    </a:cubicBezTo>
                    <a:cubicBezTo>
                      <a:pt x="82" y="109"/>
                      <a:pt x="86" y="106"/>
                      <a:pt x="86" y="102"/>
                    </a:cubicBezTo>
                    <a:cubicBezTo>
                      <a:pt x="87" y="97"/>
                      <a:pt x="87" y="92"/>
                      <a:pt x="87" y="87"/>
                    </a:cubicBezTo>
                    <a:cubicBezTo>
                      <a:pt x="87" y="48"/>
                      <a:pt x="67" y="25"/>
                      <a:pt x="48" y="13"/>
                    </a:cubicBezTo>
                    <a:cubicBezTo>
                      <a:pt x="29" y="2"/>
                      <a:pt x="10" y="0"/>
                      <a:pt x="9" y="0"/>
                    </a:cubicBezTo>
                    <a:cubicBezTo>
                      <a:pt x="5" y="0"/>
                      <a:pt x="1" y="3"/>
                      <a:pt x="0" y="8"/>
                    </a:cubicBezTo>
                    <a:cubicBezTo>
                      <a:pt x="0" y="12"/>
                      <a:pt x="4" y="16"/>
                      <a:pt x="8" y="1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64" name="Freeform 27">
                <a:extLst>
                  <a:ext uri="{FF2B5EF4-FFF2-40B4-BE49-F238E27FC236}">
                    <a16:creationId xmlns:a16="http://schemas.microsoft.com/office/drawing/2014/main" id="{88E1F223-432B-4E81-AE41-C98B1B37DAA3}"/>
                  </a:ext>
                </a:extLst>
              </p:cNvPr>
              <p:cNvSpPr>
                <a:spLocks/>
              </p:cNvSpPr>
              <p:nvPr/>
            </p:nvSpPr>
            <p:spPr bwMode="auto">
              <a:xfrm>
                <a:off x="5977" y="3614"/>
                <a:ext cx="91" cy="167"/>
              </a:xfrm>
              <a:custGeom>
                <a:avLst/>
                <a:gdLst>
                  <a:gd name="T0" fmla="*/ 6 w 48"/>
                  <a:gd name="T1" fmla="*/ 17 h 89"/>
                  <a:gd name="T2" fmla="*/ 6 w 48"/>
                  <a:gd name="T3" fmla="*/ 17 h 89"/>
                  <a:gd name="T4" fmla="*/ 10 w 48"/>
                  <a:gd name="T5" fmla="*/ 19 h 89"/>
                  <a:gd name="T6" fmla="*/ 31 w 48"/>
                  <a:gd name="T7" fmla="*/ 53 h 89"/>
                  <a:gd name="T8" fmla="*/ 25 w 48"/>
                  <a:gd name="T9" fmla="*/ 77 h 89"/>
                  <a:gd name="T10" fmla="*/ 29 w 48"/>
                  <a:gd name="T11" fmla="*/ 88 h 89"/>
                  <a:gd name="T12" fmla="*/ 32 w 48"/>
                  <a:gd name="T13" fmla="*/ 89 h 89"/>
                  <a:gd name="T14" fmla="*/ 40 w 48"/>
                  <a:gd name="T15" fmla="*/ 84 h 89"/>
                  <a:gd name="T16" fmla="*/ 48 w 48"/>
                  <a:gd name="T17" fmla="*/ 53 h 89"/>
                  <a:gd name="T18" fmla="*/ 12 w 48"/>
                  <a:gd name="T19" fmla="*/ 2 h 89"/>
                  <a:gd name="T20" fmla="*/ 2 w 48"/>
                  <a:gd name="T21" fmla="*/ 6 h 89"/>
                  <a:gd name="T22" fmla="*/ 6 w 48"/>
                  <a:gd name="T23" fmla="*/ 1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89">
                    <a:moveTo>
                      <a:pt x="6" y="17"/>
                    </a:moveTo>
                    <a:cubicBezTo>
                      <a:pt x="6" y="17"/>
                      <a:pt x="6" y="17"/>
                      <a:pt x="6" y="17"/>
                    </a:cubicBezTo>
                    <a:cubicBezTo>
                      <a:pt x="6" y="17"/>
                      <a:pt x="7" y="18"/>
                      <a:pt x="10" y="19"/>
                    </a:cubicBezTo>
                    <a:cubicBezTo>
                      <a:pt x="17" y="24"/>
                      <a:pt x="31" y="35"/>
                      <a:pt x="31" y="53"/>
                    </a:cubicBezTo>
                    <a:cubicBezTo>
                      <a:pt x="31" y="60"/>
                      <a:pt x="29" y="68"/>
                      <a:pt x="25" y="77"/>
                    </a:cubicBezTo>
                    <a:cubicBezTo>
                      <a:pt x="23" y="81"/>
                      <a:pt x="25" y="86"/>
                      <a:pt x="29" y="88"/>
                    </a:cubicBezTo>
                    <a:cubicBezTo>
                      <a:pt x="30" y="89"/>
                      <a:pt x="31" y="89"/>
                      <a:pt x="32" y="89"/>
                    </a:cubicBezTo>
                    <a:cubicBezTo>
                      <a:pt x="35" y="89"/>
                      <a:pt x="38" y="87"/>
                      <a:pt x="40" y="84"/>
                    </a:cubicBezTo>
                    <a:cubicBezTo>
                      <a:pt x="45" y="73"/>
                      <a:pt x="48" y="63"/>
                      <a:pt x="48" y="53"/>
                    </a:cubicBezTo>
                    <a:cubicBezTo>
                      <a:pt x="47" y="16"/>
                      <a:pt x="13" y="2"/>
                      <a:pt x="12" y="2"/>
                    </a:cubicBezTo>
                    <a:cubicBezTo>
                      <a:pt x="8" y="0"/>
                      <a:pt x="3" y="2"/>
                      <a:pt x="2" y="6"/>
                    </a:cubicBezTo>
                    <a:cubicBezTo>
                      <a:pt x="0" y="11"/>
                      <a:pt x="2" y="15"/>
                      <a:pt x="6" y="1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65" name="Freeform 28">
                <a:extLst>
                  <a:ext uri="{FF2B5EF4-FFF2-40B4-BE49-F238E27FC236}">
                    <a16:creationId xmlns:a16="http://schemas.microsoft.com/office/drawing/2014/main" id="{8B7F1247-D00E-49BA-A9E8-01699609BFEB}"/>
                  </a:ext>
                </a:extLst>
              </p:cNvPr>
              <p:cNvSpPr>
                <a:spLocks/>
              </p:cNvSpPr>
              <p:nvPr/>
            </p:nvSpPr>
            <p:spPr bwMode="auto">
              <a:xfrm>
                <a:off x="6030" y="3561"/>
                <a:ext cx="113" cy="243"/>
              </a:xfrm>
              <a:custGeom>
                <a:avLst/>
                <a:gdLst>
                  <a:gd name="T0" fmla="*/ 6 w 60"/>
                  <a:gd name="T1" fmla="*/ 17 h 129"/>
                  <a:gd name="T2" fmla="*/ 6 w 60"/>
                  <a:gd name="T3" fmla="*/ 17 h 129"/>
                  <a:gd name="T4" fmla="*/ 11 w 60"/>
                  <a:gd name="T5" fmla="*/ 20 h 129"/>
                  <a:gd name="T6" fmla="*/ 43 w 60"/>
                  <a:gd name="T7" fmla="*/ 76 h 129"/>
                  <a:gd name="T8" fmla="*/ 32 w 60"/>
                  <a:gd name="T9" fmla="*/ 117 h 129"/>
                  <a:gd name="T10" fmla="*/ 35 w 60"/>
                  <a:gd name="T11" fmla="*/ 128 h 129"/>
                  <a:gd name="T12" fmla="*/ 39 w 60"/>
                  <a:gd name="T13" fmla="*/ 129 h 129"/>
                  <a:gd name="T14" fmla="*/ 46 w 60"/>
                  <a:gd name="T15" fmla="*/ 125 h 129"/>
                  <a:gd name="T16" fmla="*/ 60 w 60"/>
                  <a:gd name="T17" fmla="*/ 76 h 129"/>
                  <a:gd name="T18" fmla="*/ 13 w 60"/>
                  <a:gd name="T19" fmla="*/ 2 h 129"/>
                  <a:gd name="T20" fmla="*/ 2 w 60"/>
                  <a:gd name="T21" fmla="*/ 6 h 129"/>
                  <a:gd name="T22" fmla="*/ 6 w 60"/>
                  <a:gd name="T23" fmla="*/ 1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29">
                    <a:moveTo>
                      <a:pt x="6" y="17"/>
                    </a:moveTo>
                    <a:cubicBezTo>
                      <a:pt x="6" y="17"/>
                      <a:pt x="6" y="17"/>
                      <a:pt x="6" y="17"/>
                    </a:cubicBezTo>
                    <a:cubicBezTo>
                      <a:pt x="6" y="17"/>
                      <a:pt x="8" y="18"/>
                      <a:pt x="11" y="20"/>
                    </a:cubicBezTo>
                    <a:cubicBezTo>
                      <a:pt x="22" y="28"/>
                      <a:pt x="44" y="46"/>
                      <a:pt x="43" y="76"/>
                    </a:cubicBezTo>
                    <a:cubicBezTo>
                      <a:pt x="43" y="87"/>
                      <a:pt x="40" y="101"/>
                      <a:pt x="32" y="117"/>
                    </a:cubicBezTo>
                    <a:cubicBezTo>
                      <a:pt x="30" y="121"/>
                      <a:pt x="31" y="126"/>
                      <a:pt x="35" y="128"/>
                    </a:cubicBezTo>
                    <a:cubicBezTo>
                      <a:pt x="37" y="129"/>
                      <a:pt x="38" y="129"/>
                      <a:pt x="39" y="129"/>
                    </a:cubicBezTo>
                    <a:cubicBezTo>
                      <a:pt x="42" y="129"/>
                      <a:pt x="45" y="128"/>
                      <a:pt x="46" y="125"/>
                    </a:cubicBezTo>
                    <a:cubicBezTo>
                      <a:pt x="56" y="107"/>
                      <a:pt x="60" y="90"/>
                      <a:pt x="60" y="76"/>
                    </a:cubicBezTo>
                    <a:cubicBezTo>
                      <a:pt x="59" y="25"/>
                      <a:pt x="13" y="3"/>
                      <a:pt x="13" y="2"/>
                    </a:cubicBezTo>
                    <a:cubicBezTo>
                      <a:pt x="9" y="0"/>
                      <a:pt x="4" y="2"/>
                      <a:pt x="2" y="6"/>
                    </a:cubicBezTo>
                    <a:cubicBezTo>
                      <a:pt x="0" y="10"/>
                      <a:pt x="1" y="15"/>
                      <a:pt x="6" y="1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grpSp>
        <p:nvGrpSpPr>
          <p:cNvPr id="89" name="Group 88">
            <a:extLst>
              <a:ext uri="{FF2B5EF4-FFF2-40B4-BE49-F238E27FC236}">
                <a16:creationId xmlns:a16="http://schemas.microsoft.com/office/drawing/2014/main" id="{7917ACFF-77CC-4967-8695-8260FCACC7AF}"/>
              </a:ext>
            </a:extLst>
          </p:cNvPr>
          <p:cNvGrpSpPr/>
          <p:nvPr/>
        </p:nvGrpSpPr>
        <p:grpSpPr>
          <a:xfrm>
            <a:off x="8740103" y="3182506"/>
            <a:ext cx="807798" cy="807798"/>
            <a:chOff x="8740103" y="3210214"/>
            <a:chExt cx="807798" cy="807798"/>
          </a:xfrm>
        </p:grpSpPr>
        <p:sp>
          <p:nvSpPr>
            <p:cNvPr id="33" name="Flowchart: Connector 32">
              <a:extLst>
                <a:ext uri="{FF2B5EF4-FFF2-40B4-BE49-F238E27FC236}">
                  <a16:creationId xmlns:a16="http://schemas.microsoft.com/office/drawing/2014/main" id="{FEB9F374-8515-4047-A3C3-2CC08CBE6651}"/>
                </a:ext>
              </a:extLst>
            </p:cNvPr>
            <p:cNvSpPr/>
            <p:nvPr/>
          </p:nvSpPr>
          <p:spPr>
            <a:xfrm>
              <a:off x="8740103" y="3210214"/>
              <a:ext cx="807798" cy="807798"/>
            </a:xfrm>
            <a:prstGeom prst="flowChartConnector">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67" name="Group 31">
              <a:extLst>
                <a:ext uri="{FF2B5EF4-FFF2-40B4-BE49-F238E27FC236}">
                  <a16:creationId xmlns:a16="http://schemas.microsoft.com/office/drawing/2014/main" id="{1DEA547E-CE36-41AF-8291-DDA1526F370E}"/>
                </a:ext>
              </a:extLst>
            </p:cNvPr>
            <p:cNvGrpSpPr>
              <a:grpSpLocks noChangeAspect="1"/>
            </p:cNvGrpSpPr>
            <p:nvPr/>
          </p:nvGrpSpPr>
          <p:grpSpPr bwMode="auto">
            <a:xfrm>
              <a:off x="8961285" y="3411706"/>
              <a:ext cx="365434" cy="404814"/>
              <a:chOff x="1883" y="-2"/>
              <a:chExt cx="4018" cy="4451"/>
            </a:xfrm>
            <a:solidFill>
              <a:schemeClr val="accent2"/>
            </a:solidFill>
          </p:grpSpPr>
          <p:sp>
            <p:nvSpPr>
              <p:cNvPr id="69" name="Freeform 32">
                <a:extLst>
                  <a:ext uri="{FF2B5EF4-FFF2-40B4-BE49-F238E27FC236}">
                    <a16:creationId xmlns:a16="http://schemas.microsoft.com/office/drawing/2014/main" id="{6DFF33EE-84BE-4AAD-9444-B0C4B8AA4C9E}"/>
                  </a:ext>
                </a:extLst>
              </p:cNvPr>
              <p:cNvSpPr>
                <a:spLocks/>
              </p:cNvSpPr>
              <p:nvPr/>
            </p:nvSpPr>
            <p:spPr bwMode="auto">
              <a:xfrm>
                <a:off x="2982" y="1396"/>
                <a:ext cx="2919" cy="3053"/>
              </a:xfrm>
              <a:custGeom>
                <a:avLst/>
                <a:gdLst>
                  <a:gd name="T0" fmla="*/ 1393 w 1601"/>
                  <a:gd name="T1" fmla="*/ 230 h 1677"/>
                  <a:gd name="T2" fmla="*/ 678 w 1601"/>
                  <a:gd name="T3" fmla="*/ 156 h 1677"/>
                  <a:gd name="T4" fmla="*/ 678 w 1601"/>
                  <a:gd name="T5" fmla="*/ 433 h 1677"/>
                  <a:gd name="T6" fmla="*/ 757 w 1601"/>
                  <a:gd name="T7" fmla="*/ 358 h 1677"/>
                  <a:gd name="T8" fmla="*/ 1242 w 1601"/>
                  <a:gd name="T9" fmla="*/ 372 h 1677"/>
                  <a:gd name="T10" fmla="*/ 1229 w 1601"/>
                  <a:gd name="T11" fmla="*/ 856 h 1677"/>
                  <a:gd name="T12" fmla="*/ 1011 w 1601"/>
                  <a:gd name="T13" fmla="*/ 1062 h 1677"/>
                  <a:gd name="T14" fmla="*/ 669 w 1601"/>
                  <a:gd name="T15" fmla="*/ 636 h 1677"/>
                  <a:gd name="T16" fmla="*/ 0 w 1601"/>
                  <a:gd name="T17" fmla="*/ 1242 h 1677"/>
                  <a:gd name="T18" fmla="*/ 702 w 1601"/>
                  <a:gd name="T19" fmla="*/ 1575 h 1677"/>
                  <a:gd name="T20" fmla="*/ 895 w 1601"/>
                  <a:gd name="T21" fmla="*/ 1456 h 1677"/>
                  <a:gd name="T22" fmla="*/ 1371 w 1601"/>
                  <a:gd name="T23" fmla="*/ 1007 h 1677"/>
                  <a:gd name="T24" fmla="*/ 1393 w 1601"/>
                  <a:gd name="T25" fmla="*/ 230 h 1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1677">
                    <a:moveTo>
                      <a:pt x="1393" y="230"/>
                    </a:moveTo>
                    <a:cubicBezTo>
                      <a:pt x="1205" y="32"/>
                      <a:pt x="902" y="0"/>
                      <a:pt x="678" y="156"/>
                    </a:cubicBezTo>
                    <a:cubicBezTo>
                      <a:pt x="678" y="433"/>
                      <a:pt x="678" y="433"/>
                      <a:pt x="678" y="433"/>
                    </a:cubicBezTo>
                    <a:cubicBezTo>
                      <a:pt x="757" y="358"/>
                      <a:pt x="757" y="358"/>
                      <a:pt x="757" y="358"/>
                    </a:cubicBezTo>
                    <a:cubicBezTo>
                      <a:pt x="895" y="228"/>
                      <a:pt x="1112" y="234"/>
                      <a:pt x="1242" y="372"/>
                    </a:cubicBezTo>
                    <a:cubicBezTo>
                      <a:pt x="1372" y="509"/>
                      <a:pt x="1366" y="726"/>
                      <a:pt x="1229" y="856"/>
                    </a:cubicBezTo>
                    <a:cubicBezTo>
                      <a:pt x="1011" y="1062"/>
                      <a:pt x="1011" y="1062"/>
                      <a:pt x="1011" y="1062"/>
                    </a:cubicBezTo>
                    <a:cubicBezTo>
                      <a:pt x="936" y="893"/>
                      <a:pt x="818" y="746"/>
                      <a:pt x="669" y="636"/>
                    </a:cubicBezTo>
                    <a:cubicBezTo>
                      <a:pt x="612" y="968"/>
                      <a:pt x="336" y="1218"/>
                      <a:pt x="0" y="1242"/>
                    </a:cubicBezTo>
                    <a:cubicBezTo>
                      <a:pt x="102" y="1528"/>
                      <a:pt x="416" y="1677"/>
                      <a:pt x="702" y="1575"/>
                    </a:cubicBezTo>
                    <a:cubicBezTo>
                      <a:pt x="774" y="1549"/>
                      <a:pt x="840" y="1509"/>
                      <a:pt x="895" y="1456"/>
                    </a:cubicBezTo>
                    <a:cubicBezTo>
                      <a:pt x="1371" y="1007"/>
                      <a:pt x="1371" y="1007"/>
                      <a:pt x="1371" y="1007"/>
                    </a:cubicBezTo>
                    <a:cubicBezTo>
                      <a:pt x="1591" y="798"/>
                      <a:pt x="1601" y="450"/>
                      <a:pt x="1393"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70" name="Freeform 33">
                <a:extLst>
                  <a:ext uri="{FF2B5EF4-FFF2-40B4-BE49-F238E27FC236}">
                    <a16:creationId xmlns:a16="http://schemas.microsoft.com/office/drawing/2014/main" id="{368493FA-1A54-40E8-B712-5455939CD063}"/>
                  </a:ext>
                </a:extLst>
              </p:cNvPr>
              <p:cNvSpPr>
                <a:spLocks noEditPoints="1"/>
              </p:cNvSpPr>
              <p:nvPr/>
            </p:nvSpPr>
            <p:spPr bwMode="auto">
              <a:xfrm>
                <a:off x="1883" y="-2"/>
                <a:ext cx="2005" cy="3335"/>
              </a:xfrm>
              <a:custGeom>
                <a:avLst/>
                <a:gdLst>
                  <a:gd name="T0" fmla="*/ 1100 w 1100"/>
                  <a:gd name="T1" fmla="*/ 1334 h 1832"/>
                  <a:gd name="T2" fmla="*/ 1100 w 1100"/>
                  <a:gd name="T3" fmla="*/ 601 h 1832"/>
                  <a:gd name="T4" fmla="*/ 550 w 1100"/>
                  <a:gd name="T5" fmla="*/ 0 h 1832"/>
                  <a:gd name="T6" fmla="*/ 0 w 1100"/>
                  <a:gd name="T7" fmla="*/ 601 h 1832"/>
                  <a:gd name="T8" fmla="*/ 0 w 1100"/>
                  <a:gd name="T9" fmla="*/ 1334 h 1832"/>
                  <a:gd name="T10" fmla="*/ 550 w 1100"/>
                  <a:gd name="T11" fmla="*/ 1832 h 1832"/>
                  <a:gd name="T12" fmla="*/ 1100 w 1100"/>
                  <a:gd name="T13" fmla="*/ 1334 h 1832"/>
                  <a:gd name="T14" fmla="*/ 893 w 1100"/>
                  <a:gd name="T15" fmla="*/ 1282 h 1832"/>
                  <a:gd name="T16" fmla="*/ 550 w 1100"/>
                  <a:gd name="T17" fmla="*/ 1625 h 1832"/>
                  <a:gd name="T18" fmla="*/ 533 w 1100"/>
                  <a:gd name="T19" fmla="*/ 1625 h 1832"/>
                  <a:gd name="T20" fmla="*/ 208 w 1100"/>
                  <a:gd name="T21" fmla="*/ 1323 h 1832"/>
                  <a:gd name="T22" fmla="*/ 208 w 1100"/>
                  <a:gd name="T23" fmla="*/ 601 h 1832"/>
                  <a:gd name="T24" fmla="*/ 435 w 1100"/>
                  <a:gd name="T25" fmla="*/ 228 h 1832"/>
                  <a:gd name="T26" fmla="*/ 459 w 1100"/>
                  <a:gd name="T27" fmla="*/ 224 h 1832"/>
                  <a:gd name="T28" fmla="*/ 550 w 1100"/>
                  <a:gd name="T29" fmla="*/ 314 h 1832"/>
                  <a:gd name="T30" fmla="*/ 489 w 1100"/>
                  <a:gd name="T31" fmla="*/ 400 h 1832"/>
                  <a:gd name="T32" fmla="*/ 388 w 1100"/>
                  <a:gd name="T33" fmla="*/ 551 h 1832"/>
                  <a:gd name="T34" fmla="*/ 388 w 1100"/>
                  <a:gd name="T35" fmla="*/ 945 h 1832"/>
                  <a:gd name="T36" fmla="*/ 448 w 1100"/>
                  <a:gd name="T37" fmla="*/ 1011 h 1832"/>
                  <a:gd name="T38" fmla="*/ 560 w 1100"/>
                  <a:gd name="T39" fmla="*/ 1017 h 1832"/>
                  <a:gd name="T40" fmla="*/ 893 w 1100"/>
                  <a:gd name="T41" fmla="*/ 964 h 1832"/>
                  <a:gd name="T42" fmla="*/ 893 w 1100"/>
                  <a:gd name="T43" fmla="*/ 1282 h 1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0" h="1832">
                    <a:moveTo>
                      <a:pt x="1100" y="1334"/>
                    </a:moveTo>
                    <a:cubicBezTo>
                      <a:pt x="1100" y="601"/>
                      <a:pt x="1100" y="601"/>
                      <a:pt x="1100" y="601"/>
                    </a:cubicBezTo>
                    <a:cubicBezTo>
                      <a:pt x="1100" y="246"/>
                      <a:pt x="853" y="0"/>
                      <a:pt x="550" y="0"/>
                    </a:cubicBezTo>
                    <a:cubicBezTo>
                      <a:pt x="248" y="0"/>
                      <a:pt x="0" y="246"/>
                      <a:pt x="0" y="601"/>
                    </a:cubicBezTo>
                    <a:cubicBezTo>
                      <a:pt x="0" y="1334"/>
                      <a:pt x="0" y="1334"/>
                      <a:pt x="0" y="1334"/>
                    </a:cubicBezTo>
                    <a:cubicBezTo>
                      <a:pt x="0" y="1586"/>
                      <a:pt x="247" y="1832"/>
                      <a:pt x="550" y="1832"/>
                    </a:cubicBezTo>
                    <a:cubicBezTo>
                      <a:pt x="854" y="1832"/>
                      <a:pt x="1100" y="1585"/>
                      <a:pt x="1100" y="1334"/>
                    </a:cubicBezTo>
                    <a:close/>
                    <a:moveTo>
                      <a:pt x="893" y="1282"/>
                    </a:moveTo>
                    <a:cubicBezTo>
                      <a:pt x="893" y="1472"/>
                      <a:pt x="740" y="1625"/>
                      <a:pt x="550" y="1625"/>
                    </a:cubicBezTo>
                    <a:cubicBezTo>
                      <a:pt x="533" y="1625"/>
                      <a:pt x="533" y="1625"/>
                      <a:pt x="533" y="1625"/>
                    </a:cubicBezTo>
                    <a:cubicBezTo>
                      <a:pt x="349" y="1614"/>
                      <a:pt x="208" y="1456"/>
                      <a:pt x="208" y="1323"/>
                    </a:cubicBezTo>
                    <a:cubicBezTo>
                      <a:pt x="208" y="601"/>
                      <a:pt x="208" y="601"/>
                      <a:pt x="208" y="601"/>
                    </a:cubicBezTo>
                    <a:cubicBezTo>
                      <a:pt x="208" y="401"/>
                      <a:pt x="303" y="275"/>
                      <a:pt x="435" y="228"/>
                    </a:cubicBezTo>
                    <a:cubicBezTo>
                      <a:pt x="443" y="225"/>
                      <a:pt x="451" y="224"/>
                      <a:pt x="459" y="224"/>
                    </a:cubicBezTo>
                    <a:cubicBezTo>
                      <a:pt x="509" y="224"/>
                      <a:pt x="550" y="264"/>
                      <a:pt x="550" y="314"/>
                    </a:cubicBezTo>
                    <a:cubicBezTo>
                      <a:pt x="550" y="353"/>
                      <a:pt x="526" y="387"/>
                      <a:pt x="489" y="400"/>
                    </a:cubicBezTo>
                    <a:cubicBezTo>
                      <a:pt x="428" y="424"/>
                      <a:pt x="387" y="484"/>
                      <a:pt x="388" y="551"/>
                    </a:cubicBezTo>
                    <a:cubicBezTo>
                      <a:pt x="388" y="945"/>
                      <a:pt x="388" y="945"/>
                      <a:pt x="388" y="945"/>
                    </a:cubicBezTo>
                    <a:cubicBezTo>
                      <a:pt x="388" y="979"/>
                      <a:pt x="413" y="1008"/>
                      <a:pt x="448" y="1011"/>
                    </a:cubicBezTo>
                    <a:cubicBezTo>
                      <a:pt x="485" y="1015"/>
                      <a:pt x="523" y="1017"/>
                      <a:pt x="560" y="1017"/>
                    </a:cubicBezTo>
                    <a:cubicBezTo>
                      <a:pt x="673" y="1017"/>
                      <a:pt x="786" y="999"/>
                      <a:pt x="893" y="964"/>
                    </a:cubicBezTo>
                    <a:lnTo>
                      <a:pt x="893" y="1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grpSp>
        <p:nvGrpSpPr>
          <p:cNvPr id="88" name="Group 87">
            <a:extLst>
              <a:ext uri="{FF2B5EF4-FFF2-40B4-BE49-F238E27FC236}">
                <a16:creationId xmlns:a16="http://schemas.microsoft.com/office/drawing/2014/main" id="{B28F6E69-34E3-40F4-BCAE-7C10005348D5}"/>
              </a:ext>
            </a:extLst>
          </p:cNvPr>
          <p:cNvGrpSpPr/>
          <p:nvPr/>
        </p:nvGrpSpPr>
        <p:grpSpPr>
          <a:xfrm>
            <a:off x="10650100" y="3182506"/>
            <a:ext cx="807798" cy="807798"/>
            <a:chOff x="10650100" y="3210214"/>
            <a:chExt cx="807798" cy="807798"/>
          </a:xfrm>
        </p:grpSpPr>
        <p:sp>
          <p:nvSpPr>
            <p:cNvPr id="34" name="Flowchart: Connector 33">
              <a:extLst>
                <a:ext uri="{FF2B5EF4-FFF2-40B4-BE49-F238E27FC236}">
                  <a16:creationId xmlns:a16="http://schemas.microsoft.com/office/drawing/2014/main" id="{7EBC5D70-5362-4800-BC8C-1D03B7B44D26}"/>
                </a:ext>
              </a:extLst>
            </p:cNvPr>
            <p:cNvSpPr/>
            <p:nvPr/>
          </p:nvSpPr>
          <p:spPr>
            <a:xfrm>
              <a:off x="10650100" y="3210214"/>
              <a:ext cx="807798" cy="807798"/>
            </a:xfrm>
            <a:prstGeom prst="flowChartConnector">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72" name="Group 36">
              <a:extLst>
                <a:ext uri="{FF2B5EF4-FFF2-40B4-BE49-F238E27FC236}">
                  <a16:creationId xmlns:a16="http://schemas.microsoft.com/office/drawing/2014/main" id="{77741783-DF26-43AF-84B9-237D93905301}"/>
                </a:ext>
              </a:extLst>
            </p:cNvPr>
            <p:cNvGrpSpPr>
              <a:grpSpLocks noChangeAspect="1"/>
            </p:cNvGrpSpPr>
            <p:nvPr/>
          </p:nvGrpSpPr>
          <p:grpSpPr bwMode="auto">
            <a:xfrm>
              <a:off x="10885724" y="3384907"/>
              <a:ext cx="336550" cy="458412"/>
              <a:chOff x="2308" y="60"/>
              <a:chExt cx="3060" cy="4168"/>
            </a:xfrm>
            <a:solidFill>
              <a:schemeClr val="accent2"/>
            </a:solidFill>
          </p:grpSpPr>
          <p:sp>
            <p:nvSpPr>
              <p:cNvPr id="74" name="Freeform 37">
                <a:extLst>
                  <a:ext uri="{FF2B5EF4-FFF2-40B4-BE49-F238E27FC236}">
                    <a16:creationId xmlns:a16="http://schemas.microsoft.com/office/drawing/2014/main" id="{10358F8A-7F1E-4C5D-8539-A04C4E45AC9C}"/>
                  </a:ext>
                </a:extLst>
              </p:cNvPr>
              <p:cNvSpPr>
                <a:spLocks/>
              </p:cNvSpPr>
              <p:nvPr/>
            </p:nvSpPr>
            <p:spPr bwMode="auto">
              <a:xfrm>
                <a:off x="2308" y="1480"/>
                <a:ext cx="3060" cy="2748"/>
              </a:xfrm>
              <a:custGeom>
                <a:avLst/>
                <a:gdLst>
                  <a:gd name="T0" fmla="*/ 813 w 1626"/>
                  <a:gd name="T1" fmla="*/ 1463 h 1463"/>
                  <a:gd name="T2" fmla="*/ 0 w 1626"/>
                  <a:gd name="T3" fmla="*/ 650 h 1463"/>
                  <a:gd name="T4" fmla="*/ 273 w 1626"/>
                  <a:gd name="T5" fmla="*/ 43 h 1463"/>
                  <a:gd name="T6" fmla="*/ 437 w 1626"/>
                  <a:gd name="T7" fmla="*/ 52 h 1463"/>
                  <a:gd name="T8" fmla="*/ 428 w 1626"/>
                  <a:gd name="T9" fmla="*/ 216 h 1463"/>
                  <a:gd name="T10" fmla="*/ 233 w 1626"/>
                  <a:gd name="T11" fmla="*/ 650 h 1463"/>
                  <a:gd name="T12" fmla="*/ 813 w 1626"/>
                  <a:gd name="T13" fmla="*/ 1231 h 1463"/>
                  <a:gd name="T14" fmla="*/ 1394 w 1626"/>
                  <a:gd name="T15" fmla="*/ 650 h 1463"/>
                  <a:gd name="T16" fmla="*/ 1199 w 1626"/>
                  <a:gd name="T17" fmla="*/ 216 h 1463"/>
                  <a:gd name="T18" fmla="*/ 1189 w 1626"/>
                  <a:gd name="T19" fmla="*/ 52 h 1463"/>
                  <a:gd name="T20" fmla="*/ 1353 w 1626"/>
                  <a:gd name="T21" fmla="*/ 43 h 1463"/>
                  <a:gd name="T22" fmla="*/ 1626 w 1626"/>
                  <a:gd name="T23" fmla="*/ 650 h 1463"/>
                  <a:gd name="T24" fmla="*/ 813 w 1626"/>
                  <a:gd name="T25" fmla="*/ 1463 h 1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6" h="1463">
                    <a:moveTo>
                      <a:pt x="813" y="1463"/>
                    </a:moveTo>
                    <a:cubicBezTo>
                      <a:pt x="365" y="1463"/>
                      <a:pt x="0" y="1098"/>
                      <a:pt x="0" y="650"/>
                    </a:cubicBezTo>
                    <a:cubicBezTo>
                      <a:pt x="0" y="418"/>
                      <a:pt x="100" y="197"/>
                      <a:pt x="273" y="43"/>
                    </a:cubicBezTo>
                    <a:cubicBezTo>
                      <a:pt x="321" y="0"/>
                      <a:pt x="394" y="4"/>
                      <a:pt x="437" y="52"/>
                    </a:cubicBezTo>
                    <a:cubicBezTo>
                      <a:pt x="480" y="100"/>
                      <a:pt x="475" y="173"/>
                      <a:pt x="428" y="216"/>
                    </a:cubicBezTo>
                    <a:cubicBezTo>
                      <a:pt x="304" y="326"/>
                      <a:pt x="233" y="484"/>
                      <a:pt x="233" y="650"/>
                    </a:cubicBezTo>
                    <a:cubicBezTo>
                      <a:pt x="233" y="970"/>
                      <a:pt x="493" y="1231"/>
                      <a:pt x="813" y="1231"/>
                    </a:cubicBezTo>
                    <a:cubicBezTo>
                      <a:pt x="1133" y="1231"/>
                      <a:pt x="1394" y="970"/>
                      <a:pt x="1394" y="650"/>
                    </a:cubicBezTo>
                    <a:cubicBezTo>
                      <a:pt x="1394" y="484"/>
                      <a:pt x="1323" y="326"/>
                      <a:pt x="1199" y="216"/>
                    </a:cubicBezTo>
                    <a:cubicBezTo>
                      <a:pt x="1151" y="173"/>
                      <a:pt x="1147" y="100"/>
                      <a:pt x="1189" y="52"/>
                    </a:cubicBezTo>
                    <a:cubicBezTo>
                      <a:pt x="1232" y="4"/>
                      <a:pt x="1306" y="0"/>
                      <a:pt x="1353" y="43"/>
                    </a:cubicBezTo>
                    <a:cubicBezTo>
                      <a:pt x="1527" y="197"/>
                      <a:pt x="1626" y="418"/>
                      <a:pt x="1626" y="650"/>
                    </a:cubicBezTo>
                    <a:cubicBezTo>
                      <a:pt x="1626" y="1098"/>
                      <a:pt x="1261" y="1463"/>
                      <a:pt x="813" y="1463"/>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75" name="Freeform 38">
                <a:extLst>
                  <a:ext uri="{FF2B5EF4-FFF2-40B4-BE49-F238E27FC236}">
                    <a16:creationId xmlns:a16="http://schemas.microsoft.com/office/drawing/2014/main" id="{0E59F6C6-4467-4F3D-954C-129A8249325E}"/>
                  </a:ext>
                </a:extLst>
              </p:cNvPr>
              <p:cNvSpPr>
                <a:spLocks/>
              </p:cNvSpPr>
              <p:nvPr/>
            </p:nvSpPr>
            <p:spPr bwMode="auto">
              <a:xfrm>
                <a:off x="3575" y="60"/>
                <a:ext cx="971" cy="1236"/>
              </a:xfrm>
              <a:custGeom>
                <a:avLst/>
                <a:gdLst>
                  <a:gd name="T0" fmla="*/ 18 w 516"/>
                  <a:gd name="T1" fmla="*/ 535 h 658"/>
                  <a:gd name="T2" fmla="*/ 48 w 516"/>
                  <a:gd name="T3" fmla="*/ 543 h 658"/>
                  <a:gd name="T4" fmla="*/ 49 w 516"/>
                  <a:gd name="T5" fmla="*/ 540 h 658"/>
                  <a:gd name="T6" fmla="*/ 449 w 516"/>
                  <a:gd name="T7" fmla="*/ 644 h 658"/>
                  <a:gd name="T8" fmla="*/ 449 w 516"/>
                  <a:gd name="T9" fmla="*/ 646 h 658"/>
                  <a:gd name="T10" fmla="*/ 482 w 516"/>
                  <a:gd name="T11" fmla="*/ 655 h 658"/>
                  <a:gd name="T12" fmla="*/ 504 w 516"/>
                  <a:gd name="T13" fmla="*/ 645 h 658"/>
                  <a:gd name="T14" fmla="*/ 490 w 516"/>
                  <a:gd name="T15" fmla="*/ 626 h 658"/>
                  <a:gd name="T16" fmla="*/ 489 w 516"/>
                  <a:gd name="T17" fmla="*/ 625 h 658"/>
                  <a:gd name="T18" fmla="*/ 372 w 516"/>
                  <a:gd name="T19" fmla="*/ 595 h 658"/>
                  <a:gd name="T20" fmla="*/ 498 w 516"/>
                  <a:gd name="T21" fmla="*/ 173 h 658"/>
                  <a:gd name="T22" fmla="*/ 388 w 516"/>
                  <a:gd name="T23" fmla="*/ 24 h 658"/>
                  <a:gd name="T24" fmla="*/ 215 w 516"/>
                  <a:gd name="T25" fmla="*/ 89 h 658"/>
                  <a:gd name="T26" fmla="*/ 86 w 516"/>
                  <a:gd name="T27" fmla="*/ 521 h 658"/>
                  <a:gd name="T28" fmla="*/ 25 w 516"/>
                  <a:gd name="T29" fmla="*/ 505 h 658"/>
                  <a:gd name="T30" fmla="*/ 2 w 516"/>
                  <a:gd name="T31" fmla="*/ 515 h 658"/>
                  <a:gd name="T32" fmla="*/ 18 w 516"/>
                  <a:gd name="T33" fmla="*/ 535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6" h="658">
                    <a:moveTo>
                      <a:pt x="18" y="535"/>
                    </a:moveTo>
                    <a:cubicBezTo>
                      <a:pt x="48" y="543"/>
                      <a:pt x="48" y="543"/>
                      <a:pt x="48" y="543"/>
                    </a:cubicBezTo>
                    <a:cubicBezTo>
                      <a:pt x="49" y="540"/>
                      <a:pt x="49" y="540"/>
                      <a:pt x="49" y="540"/>
                    </a:cubicBezTo>
                    <a:cubicBezTo>
                      <a:pt x="449" y="644"/>
                      <a:pt x="449" y="644"/>
                      <a:pt x="449" y="644"/>
                    </a:cubicBezTo>
                    <a:cubicBezTo>
                      <a:pt x="449" y="646"/>
                      <a:pt x="449" y="646"/>
                      <a:pt x="449" y="646"/>
                    </a:cubicBezTo>
                    <a:cubicBezTo>
                      <a:pt x="482" y="655"/>
                      <a:pt x="482" y="655"/>
                      <a:pt x="482" y="655"/>
                    </a:cubicBezTo>
                    <a:cubicBezTo>
                      <a:pt x="492" y="658"/>
                      <a:pt x="503" y="653"/>
                      <a:pt x="504" y="645"/>
                    </a:cubicBezTo>
                    <a:cubicBezTo>
                      <a:pt x="506" y="637"/>
                      <a:pt x="500" y="629"/>
                      <a:pt x="490" y="626"/>
                    </a:cubicBezTo>
                    <a:cubicBezTo>
                      <a:pt x="489" y="626"/>
                      <a:pt x="489" y="625"/>
                      <a:pt x="489" y="625"/>
                    </a:cubicBezTo>
                    <a:cubicBezTo>
                      <a:pt x="372" y="595"/>
                      <a:pt x="372" y="595"/>
                      <a:pt x="372" y="595"/>
                    </a:cubicBezTo>
                    <a:cubicBezTo>
                      <a:pt x="498" y="173"/>
                      <a:pt x="498" y="173"/>
                      <a:pt x="498" y="173"/>
                    </a:cubicBezTo>
                    <a:cubicBezTo>
                      <a:pt x="516" y="114"/>
                      <a:pt x="467" y="47"/>
                      <a:pt x="388" y="24"/>
                    </a:cubicBezTo>
                    <a:cubicBezTo>
                      <a:pt x="310" y="0"/>
                      <a:pt x="232" y="30"/>
                      <a:pt x="215" y="89"/>
                    </a:cubicBezTo>
                    <a:cubicBezTo>
                      <a:pt x="86" y="521"/>
                      <a:pt x="86" y="521"/>
                      <a:pt x="86" y="521"/>
                    </a:cubicBezTo>
                    <a:cubicBezTo>
                      <a:pt x="25" y="505"/>
                      <a:pt x="25" y="505"/>
                      <a:pt x="25" y="505"/>
                    </a:cubicBezTo>
                    <a:cubicBezTo>
                      <a:pt x="14" y="502"/>
                      <a:pt x="4" y="507"/>
                      <a:pt x="2" y="515"/>
                    </a:cubicBezTo>
                    <a:cubicBezTo>
                      <a:pt x="0" y="523"/>
                      <a:pt x="8" y="532"/>
                      <a:pt x="18" y="53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76" name="Freeform 39">
                <a:extLst>
                  <a:ext uri="{FF2B5EF4-FFF2-40B4-BE49-F238E27FC236}">
                    <a16:creationId xmlns:a16="http://schemas.microsoft.com/office/drawing/2014/main" id="{FC654C59-E982-473E-BBE3-51B029E0AE68}"/>
                  </a:ext>
                </a:extLst>
              </p:cNvPr>
              <p:cNvSpPr>
                <a:spLocks/>
              </p:cNvSpPr>
              <p:nvPr/>
            </p:nvSpPr>
            <p:spPr bwMode="auto">
              <a:xfrm>
                <a:off x="3125" y="1136"/>
                <a:ext cx="1174" cy="2020"/>
              </a:xfrm>
              <a:custGeom>
                <a:avLst/>
                <a:gdLst>
                  <a:gd name="T0" fmla="*/ 0 w 624"/>
                  <a:gd name="T1" fmla="*/ 1038 h 1075"/>
                  <a:gd name="T2" fmla="*/ 624 w 624"/>
                  <a:gd name="T3" fmla="*/ 82 h 1075"/>
                  <a:gd name="T4" fmla="*/ 309 w 624"/>
                  <a:gd name="T5" fmla="*/ 0 h 1075"/>
                  <a:gd name="T6" fmla="*/ 0 w 624"/>
                  <a:gd name="T7" fmla="*/ 1038 h 1075"/>
                </a:gdLst>
                <a:ahLst/>
                <a:cxnLst>
                  <a:cxn ang="0">
                    <a:pos x="T0" y="T1"/>
                  </a:cxn>
                  <a:cxn ang="0">
                    <a:pos x="T2" y="T3"/>
                  </a:cxn>
                  <a:cxn ang="0">
                    <a:pos x="T4" y="T5"/>
                  </a:cxn>
                  <a:cxn ang="0">
                    <a:pos x="T6" y="T7"/>
                  </a:cxn>
                </a:cxnLst>
                <a:rect l="0" t="0" r="r" b="b"/>
                <a:pathLst>
                  <a:path w="624" h="1075">
                    <a:moveTo>
                      <a:pt x="0" y="1038"/>
                    </a:moveTo>
                    <a:cubicBezTo>
                      <a:pt x="0" y="1038"/>
                      <a:pt x="325" y="1075"/>
                      <a:pt x="624" y="82"/>
                    </a:cubicBezTo>
                    <a:cubicBezTo>
                      <a:pt x="309" y="0"/>
                      <a:pt x="309" y="0"/>
                      <a:pt x="309" y="0"/>
                    </a:cubicBezTo>
                    <a:lnTo>
                      <a:pt x="0" y="103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77" name="Freeform 40">
                <a:extLst>
                  <a:ext uri="{FF2B5EF4-FFF2-40B4-BE49-F238E27FC236}">
                    <a16:creationId xmlns:a16="http://schemas.microsoft.com/office/drawing/2014/main" id="{75A702A8-6AFC-4576-B494-F3EE177FC373}"/>
                  </a:ext>
                </a:extLst>
              </p:cNvPr>
              <p:cNvSpPr>
                <a:spLocks noEditPoints="1"/>
              </p:cNvSpPr>
              <p:nvPr/>
            </p:nvSpPr>
            <p:spPr bwMode="auto">
              <a:xfrm>
                <a:off x="3398" y="2802"/>
                <a:ext cx="519" cy="757"/>
              </a:xfrm>
              <a:custGeom>
                <a:avLst/>
                <a:gdLst>
                  <a:gd name="T0" fmla="*/ 202 w 276"/>
                  <a:gd name="T1" fmla="*/ 9 h 403"/>
                  <a:gd name="T2" fmla="*/ 202 w 276"/>
                  <a:gd name="T3" fmla="*/ 9 h 403"/>
                  <a:gd name="T4" fmla="*/ 201 w 276"/>
                  <a:gd name="T5" fmla="*/ 0 h 403"/>
                  <a:gd name="T6" fmla="*/ 201 w 276"/>
                  <a:gd name="T7" fmla="*/ 0 h 403"/>
                  <a:gd name="T8" fmla="*/ 195 w 276"/>
                  <a:gd name="T9" fmla="*/ 8 h 403"/>
                  <a:gd name="T10" fmla="*/ 195 w 276"/>
                  <a:gd name="T11" fmla="*/ 8 h 403"/>
                  <a:gd name="T12" fmla="*/ 23 w 276"/>
                  <a:gd name="T13" fmla="*/ 229 h 403"/>
                  <a:gd name="T14" fmla="*/ 107 w 276"/>
                  <a:gd name="T15" fmla="*/ 388 h 403"/>
                  <a:gd name="T16" fmla="*/ 255 w 276"/>
                  <a:gd name="T17" fmla="*/ 285 h 403"/>
                  <a:gd name="T18" fmla="*/ 202 w 276"/>
                  <a:gd name="T19" fmla="*/ 9 h 403"/>
                  <a:gd name="T20" fmla="*/ 99 w 276"/>
                  <a:gd name="T21" fmla="*/ 349 h 403"/>
                  <a:gd name="T22" fmla="*/ 53 w 276"/>
                  <a:gd name="T23" fmla="*/ 317 h 403"/>
                  <a:gd name="T24" fmla="*/ 55 w 276"/>
                  <a:gd name="T25" fmla="*/ 257 h 403"/>
                  <a:gd name="T26" fmla="*/ 99 w 276"/>
                  <a:gd name="T27" fmla="*/ 292 h 403"/>
                  <a:gd name="T28" fmla="*/ 99 w 276"/>
                  <a:gd name="T29" fmla="*/ 349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6" h="403">
                    <a:moveTo>
                      <a:pt x="202" y="9"/>
                    </a:moveTo>
                    <a:cubicBezTo>
                      <a:pt x="202" y="9"/>
                      <a:pt x="202" y="9"/>
                      <a:pt x="202" y="9"/>
                    </a:cubicBezTo>
                    <a:cubicBezTo>
                      <a:pt x="202" y="9"/>
                      <a:pt x="202" y="0"/>
                      <a:pt x="201" y="0"/>
                    </a:cubicBezTo>
                    <a:cubicBezTo>
                      <a:pt x="201" y="0"/>
                      <a:pt x="201" y="0"/>
                      <a:pt x="201" y="0"/>
                    </a:cubicBezTo>
                    <a:cubicBezTo>
                      <a:pt x="199" y="0"/>
                      <a:pt x="196" y="8"/>
                      <a:pt x="195" y="8"/>
                    </a:cubicBezTo>
                    <a:cubicBezTo>
                      <a:pt x="195" y="8"/>
                      <a:pt x="195" y="8"/>
                      <a:pt x="195" y="8"/>
                    </a:cubicBezTo>
                    <a:cubicBezTo>
                      <a:pt x="122" y="95"/>
                      <a:pt x="43" y="146"/>
                      <a:pt x="23" y="229"/>
                    </a:cubicBezTo>
                    <a:cubicBezTo>
                      <a:pt x="0" y="324"/>
                      <a:pt x="46" y="373"/>
                      <a:pt x="107" y="388"/>
                    </a:cubicBezTo>
                    <a:cubicBezTo>
                      <a:pt x="169" y="403"/>
                      <a:pt x="232" y="379"/>
                      <a:pt x="255" y="285"/>
                    </a:cubicBezTo>
                    <a:cubicBezTo>
                      <a:pt x="276" y="199"/>
                      <a:pt x="219" y="118"/>
                      <a:pt x="202" y="9"/>
                    </a:cubicBezTo>
                    <a:close/>
                    <a:moveTo>
                      <a:pt x="99" y="349"/>
                    </a:moveTo>
                    <a:cubicBezTo>
                      <a:pt x="86" y="357"/>
                      <a:pt x="66" y="342"/>
                      <a:pt x="53" y="317"/>
                    </a:cubicBezTo>
                    <a:cubicBezTo>
                      <a:pt x="41" y="292"/>
                      <a:pt x="40" y="263"/>
                      <a:pt x="55" y="257"/>
                    </a:cubicBezTo>
                    <a:cubicBezTo>
                      <a:pt x="67" y="251"/>
                      <a:pt x="86" y="267"/>
                      <a:pt x="99" y="292"/>
                    </a:cubicBezTo>
                    <a:cubicBezTo>
                      <a:pt x="111" y="317"/>
                      <a:pt x="111" y="342"/>
                      <a:pt x="99" y="34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grpSp>
        <p:nvGrpSpPr>
          <p:cNvPr id="92" name="Group 91">
            <a:extLst>
              <a:ext uri="{FF2B5EF4-FFF2-40B4-BE49-F238E27FC236}">
                <a16:creationId xmlns:a16="http://schemas.microsoft.com/office/drawing/2014/main" id="{65129E25-6D90-48A0-91DD-7879DC99C504}"/>
              </a:ext>
            </a:extLst>
          </p:cNvPr>
          <p:cNvGrpSpPr/>
          <p:nvPr/>
        </p:nvGrpSpPr>
        <p:grpSpPr>
          <a:xfrm>
            <a:off x="9695102" y="4711126"/>
            <a:ext cx="807798" cy="807798"/>
            <a:chOff x="9695102" y="4785014"/>
            <a:chExt cx="807798" cy="807798"/>
          </a:xfrm>
        </p:grpSpPr>
        <p:sp>
          <p:nvSpPr>
            <p:cNvPr id="35" name="Flowchart: Connector 34">
              <a:extLst>
                <a:ext uri="{FF2B5EF4-FFF2-40B4-BE49-F238E27FC236}">
                  <a16:creationId xmlns:a16="http://schemas.microsoft.com/office/drawing/2014/main" id="{3C90E370-4F0C-487A-8514-6120414E884C}"/>
                </a:ext>
              </a:extLst>
            </p:cNvPr>
            <p:cNvSpPr/>
            <p:nvPr/>
          </p:nvSpPr>
          <p:spPr>
            <a:xfrm>
              <a:off x="9695102" y="4785014"/>
              <a:ext cx="807798" cy="807798"/>
            </a:xfrm>
            <a:prstGeom prst="flowChartConnector">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81" name="Freeform 44">
              <a:extLst>
                <a:ext uri="{FF2B5EF4-FFF2-40B4-BE49-F238E27FC236}">
                  <a16:creationId xmlns:a16="http://schemas.microsoft.com/office/drawing/2014/main" id="{76983432-009C-4090-8689-80A506DAE66E}"/>
                </a:ext>
              </a:extLst>
            </p:cNvPr>
            <p:cNvSpPr>
              <a:spLocks noEditPoints="1"/>
            </p:cNvSpPr>
            <p:nvPr/>
          </p:nvSpPr>
          <p:spPr bwMode="auto">
            <a:xfrm>
              <a:off x="9848743" y="4945232"/>
              <a:ext cx="500516" cy="487362"/>
            </a:xfrm>
            <a:custGeom>
              <a:avLst/>
              <a:gdLst>
                <a:gd name="T0" fmla="*/ 237 w 2494"/>
                <a:gd name="T1" fmla="*/ 1161 h 2431"/>
                <a:gd name="T2" fmla="*/ 0 w 2494"/>
                <a:gd name="T3" fmla="*/ 1141 h 2431"/>
                <a:gd name="T4" fmla="*/ 580 w 2494"/>
                <a:gd name="T5" fmla="*/ 221 h 2431"/>
                <a:gd name="T6" fmla="*/ 1694 w 2494"/>
                <a:gd name="T7" fmla="*/ 162 h 2431"/>
                <a:gd name="T8" fmla="*/ 1593 w 2494"/>
                <a:gd name="T9" fmla="*/ 377 h 2431"/>
                <a:gd name="T10" fmla="*/ 237 w 2494"/>
                <a:gd name="T11" fmla="*/ 1161 h 2431"/>
                <a:gd name="T12" fmla="*/ 2132 w 2494"/>
                <a:gd name="T13" fmla="*/ 1077 h 2431"/>
                <a:gd name="T14" fmla="*/ 1946 w 2494"/>
                <a:gd name="T15" fmla="*/ 1827 h 2431"/>
                <a:gd name="T16" fmla="*/ 1275 w 2494"/>
                <a:gd name="T17" fmla="*/ 2194 h 2431"/>
                <a:gd name="T18" fmla="*/ 1295 w 2494"/>
                <a:gd name="T19" fmla="*/ 2426 h 2431"/>
                <a:gd name="T20" fmla="*/ 2367 w 2494"/>
                <a:gd name="T21" fmla="*/ 1036 h 2431"/>
                <a:gd name="T22" fmla="*/ 2132 w 2494"/>
                <a:gd name="T23" fmla="*/ 1077 h 2431"/>
                <a:gd name="T24" fmla="*/ 235 w 2494"/>
                <a:gd name="T25" fmla="*/ 1327 h 2431"/>
                <a:gd name="T26" fmla="*/ 7 w 2494"/>
                <a:gd name="T27" fmla="*/ 1347 h 2431"/>
                <a:gd name="T28" fmla="*/ 1087 w 2494"/>
                <a:gd name="T29" fmla="*/ 2431 h 2431"/>
                <a:gd name="T30" fmla="*/ 1106 w 2494"/>
                <a:gd name="T31" fmla="*/ 2201 h 2431"/>
                <a:gd name="T32" fmla="*/ 235 w 2494"/>
                <a:gd name="T33" fmla="*/ 1327 h 2431"/>
                <a:gd name="T34" fmla="*/ 1948 w 2494"/>
                <a:gd name="T35" fmla="*/ 661 h 2431"/>
                <a:gd name="T36" fmla="*/ 2090 w 2494"/>
                <a:gd name="T37" fmla="*/ 916 h 2431"/>
                <a:gd name="T38" fmla="*/ 2316 w 2494"/>
                <a:gd name="T39" fmla="*/ 835 h 2431"/>
                <a:gd name="T40" fmla="*/ 1877 w 2494"/>
                <a:gd name="T41" fmla="*/ 265 h 2431"/>
                <a:gd name="T42" fmla="*/ 1740 w 2494"/>
                <a:gd name="T43" fmla="*/ 461 h 2431"/>
                <a:gd name="T44" fmla="*/ 1948 w 2494"/>
                <a:gd name="T45" fmla="*/ 661 h 2431"/>
                <a:gd name="T46" fmla="*/ 1775 w 2494"/>
                <a:gd name="T47" fmla="*/ 1753 h 2431"/>
                <a:gd name="T48" fmla="*/ 1427 w 2494"/>
                <a:gd name="T49" fmla="*/ 1538 h 2431"/>
                <a:gd name="T50" fmla="*/ 1420 w 2494"/>
                <a:gd name="T51" fmla="*/ 1525 h 2431"/>
                <a:gd name="T52" fmla="*/ 1420 w 2494"/>
                <a:gd name="T53" fmla="*/ 1256 h 2431"/>
                <a:gd name="T54" fmla="*/ 1476 w 2494"/>
                <a:gd name="T55" fmla="*/ 1151 h 2431"/>
                <a:gd name="T56" fmla="*/ 1476 w 2494"/>
                <a:gd name="T57" fmla="*/ 869 h 2431"/>
                <a:gd name="T58" fmla="*/ 1224 w 2494"/>
                <a:gd name="T59" fmla="*/ 617 h 2431"/>
                <a:gd name="T60" fmla="*/ 1192 w 2494"/>
                <a:gd name="T61" fmla="*/ 617 h 2431"/>
                <a:gd name="T62" fmla="*/ 1163 w 2494"/>
                <a:gd name="T63" fmla="*/ 617 h 2431"/>
                <a:gd name="T64" fmla="*/ 910 w 2494"/>
                <a:gd name="T65" fmla="*/ 869 h 2431"/>
                <a:gd name="T66" fmla="*/ 910 w 2494"/>
                <a:gd name="T67" fmla="*/ 1151 h 2431"/>
                <a:gd name="T68" fmla="*/ 967 w 2494"/>
                <a:gd name="T69" fmla="*/ 1256 h 2431"/>
                <a:gd name="T70" fmla="*/ 967 w 2494"/>
                <a:gd name="T71" fmla="*/ 1525 h 2431"/>
                <a:gd name="T72" fmla="*/ 959 w 2494"/>
                <a:gd name="T73" fmla="*/ 1538 h 2431"/>
                <a:gd name="T74" fmla="*/ 612 w 2494"/>
                <a:gd name="T75" fmla="*/ 1753 h 2431"/>
                <a:gd name="T76" fmla="*/ 1121 w 2494"/>
                <a:gd name="T77" fmla="*/ 2013 h 2431"/>
                <a:gd name="T78" fmla="*/ 1163 w 2494"/>
                <a:gd name="T79" fmla="*/ 1822 h 2431"/>
                <a:gd name="T80" fmla="*/ 1194 w 2494"/>
                <a:gd name="T81" fmla="*/ 1648 h 2431"/>
                <a:gd name="T82" fmla="*/ 1194 w 2494"/>
                <a:gd name="T83" fmla="*/ 1648 h 2431"/>
                <a:gd name="T84" fmla="*/ 1194 w 2494"/>
                <a:gd name="T85" fmla="*/ 1648 h 2431"/>
                <a:gd name="T86" fmla="*/ 1226 w 2494"/>
                <a:gd name="T87" fmla="*/ 1822 h 2431"/>
                <a:gd name="T88" fmla="*/ 1268 w 2494"/>
                <a:gd name="T89" fmla="*/ 2013 h 2431"/>
                <a:gd name="T90" fmla="*/ 1775 w 2494"/>
                <a:gd name="T91" fmla="*/ 1753 h 2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94" h="2431">
                  <a:moveTo>
                    <a:pt x="237" y="1161"/>
                  </a:moveTo>
                  <a:cubicBezTo>
                    <a:pt x="159" y="1153"/>
                    <a:pt x="83" y="1146"/>
                    <a:pt x="0" y="1141"/>
                  </a:cubicBezTo>
                  <a:cubicBezTo>
                    <a:pt x="49" y="740"/>
                    <a:pt x="235" y="426"/>
                    <a:pt x="580" y="221"/>
                  </a:cubicBezTo>
                  <a:cubicBezTo>
                    <a:pt x="937" y="8"/>
                    <a:pt x="1312" y="0"/>
                    <a:pt x="1694" y="162"/>
                  </a:cubicBezTo>
                  <a:cubicBezTo>
                    <a:pt x="1660" y="238"/>
                    <a:pt x="1625" y="306"/>
                    <a:pt x="1593" y="377"/>
                  </a:cubicBezTo>
                  <a:cubicBezTo>
                    <a:pt x="952" y="86"/>
                    <a:pt x="281" y="551"/>
                    <a:pt x="237" y="1161"/>
                  </a:cubicBezTo>
                  <a:close/>
                  <a:moveTo>
                    <a:pt x="2132" y="1077"/>
                  </a:moveTo>
                  <a:cubicBezTo>
                    <a:pt x="2174" y="1354"/>
                    <a:pt x="2115" y="1606"/>
                    <a:pt x="1946" y="1827"/>
                  </a:cubicBezTo>
                  <a:cubicBezTo>
                    <a:pt x="1777" y="2044"/>
                    <a:pt x="1552" y="2164"/>
                    <a:pt x="1275" y="2194"/>
                  </a:cubicBezTo>
                  <a:cubicBezTo>
                    <a:pt x="1283" y="2272"/>
                    <a:pt x="1287" y="2348"/>
                    <a:pt x="1295" y="2426"/>
                  </a:cubicBezTo>
                  <a:cubicBezTo>
                    <a:pt x="1875" y="2407"/>
                    <a:pt x="2494" y="1824"/>
                    <a:pt x="2367" y="1036"/>
                  </a:cubicBezTo>
                  <a:cubicBezTo>
                    <a:pt x="2289" y="1051"/>
                    <a:pt x="2213" y="1063"/>
                    <a:pt x="2132" y="1077"/>
                  </a:cubicBezTo>
                  <a:close/>
                  <a:moveTo>
                    <a:pt x="235" y="1327"/>
                  </a:moveTo>
                  <a:cubicBezTo>
                    <a:pt x="161" y="1334"/>
                    <a:pt x="86" y="1339"/>
                    <a:pt x="7" y="1347"/>
                  </a:cubicBezTo>
                  <a:cubicBezTo>
                    <a:pt x="24" y="1831"/>
                    <a:pt x="448" y="2377"/>
                    <a:pt x="1087" y="2431"/>
                  </a:cubicBezTo>
                  <a:cubicBezTo>
                    <a:pt x="1094" y="2353"/>
                    <a:pt x="1101" y="2275"/>
                    <a:pt x="1106" y="2201"/>
                  </a:cubicBezTo>
                  <a:cubicBezTo>
                    <a:pt x="609" y="2115"/>
                    <a:pt x="318" y="1827"/>
                    <a:pt x="235" y="1327"/>
                  </a:cubicBezTo>
                  <a:close/>
                  <a:moveTo>
                    <a:pt x="1948" y="661"/>
                  </a:moveTo>
                  <a:cubicBezTo>
                    <a:pt x="2007" y="740"/>
                    <a:pt x="2054" y="823"/>
                    <a:pt x="2090" y="916"/>
                  </a:cubicBezTo>
                  <a:cubicBezTo>
                    <a:pt x="2164" y="889"/>
                    <a:pt x="2237" y="862"/>
                    <a:pt x="2316" y="835"/>
                  </a:cubicBezTo>
                  <a:cubicBezTo>
                    <a:pt x="2228" y="600"/>
                    <a:pt x="2083" y="412"/>
                    <a:pt x="1877" y="265"/>
                  </a:cubicBezTo>
                  <a:cubicBezTo>
                    <a:pt x="1831" y="331"/>
                    <a:pt x="1787" y="394"/>
                    <a:pt x="1740" y="461"/>
                  </a:cubicBezTo>
                  <a:cubicBezTo>
                    <a:pt x="1819" y="519"/>
                    <a:pt x="1887" y="583"/>
                    <a:pt x="1948" y="661"/>
                  </a:cubicBezTo>
                  <a:close/>
                  <a:moveTo>
                    <a:pt x="1775" y="1753"/>
                  </a:moveTo>
                  <a:cubicBezTo>
                    <a:pt x="1616" y="1633"/>
                    <a:pt x="1461" y="1555"/>
                    <a:pt x="1427" y="1538"/>
                  </a:cubicBezTo>
                  <a:cubicBezTo>
                    <a:pt x="1422" y="1535"/>
                    <a:pt x="1420" y="1530"/>
                    <a:pt x="1420" y="1525"/>
                  </a:cubicBezTo>
                  <a:cubicBezTo>
                    <a:pt x="1420" y="1256"/>
                    <a:pt x="1420" y="1256"/>
                    <a:pt x="1420" y="1256"/>
                  </a:cubicBezTo>
                  <a:cubicBezTo>
                    <a:pt x="1454" y="1234"/>
                    <a:pt x="1476" y="1195"/>
                    <a:pt x="1476" y="1151"/>
                  </a:cubicBezTo>
                  <a:cubicBezTo>
                    <a:pt x="1476" y="869"/>
                    <a:pt x="1476" y="869"/>
                    <a:pt x="1476" y="869"/>
                  </a:cubicBezTo>
                  <a:cubicBezTo>
                    <a:pt x="1476" y="730"/>
                    <a:pt x="1363" y="617"/>
                    <a:pt x="1224" y="617"/>
                  </a:cubicBezTo>
                  <a:cubicBezTo>
                    <a:pt x="1192" y="617"/>
                    <a:pt x="1192" y="617"/>
                    <a:pt x="1192" y="617"/>
                  </a:cubicBezTo>
                  <a:cubicBezTo>
                    <a:pt x="1163" y="617"/>
                    <a:pt x="1163" y="617"/>
                    <a:pt x="1163" y="617"/>
                  </a:cubicBezTo>
                  <a:cubicBezTo>
                    <a:pt x="1023" y="617"/>
                    <a:pt x="910" y="730"/>
                    <a:pt x="910" y="869"/>
                  </a:cubicBezTo>
                  <a:cubicBezTo>
                    <a:pt x="910" y="1151"/>
                    <a:pt x="910" y="1151"/>
                    <a:pt x="910" y="1151"/>
                  </a:cubicBezTo>
                  <a:cubicBezTo>
                    <a:pt x="910" y="1195"/>
                    <a:pt x="933" y="1234"/>
                    <a:pt x="967" y="1256"/>
                  </a:cubicBezTo>
                  <a:cubicBezTo>
                    <a:pt x="967" y="1525"/>
                    <a:pt x="967" y="1525"/>
                    <a:pt x="967" y="1525"/>
                  </a:cubicBezTo>
                  <a:cubicBezTo>
                    <a:pt x="967" y="1530"/>
                    <a:pt x="964" y="1535"/>
                    <a:pt x="959" y="1538"/>
                  </a:cubicBezTo>
                  <a:cubicBezTo>
                    <a:pt x="925" y="1555"/>
                    <a:pt x="768" y="1633"/>
                    <a:pt x="612" y="1753"/>
                  </a:cubicBezTo>
                  <a:cubicBezTo>
                    <a:pt x="739" y="1898"/>
                    <a:pt x="918" y="1993"/>
                    <a:pt x="1121" y="2013"/>
                  </a:cubicBezTo>
                  <a:cubicBezTo>
                    <a:pt x="1163" y="1822"/>
                    <a:pt x="1163" y="1822"/>
                    <a:pt x="1163" y="1822"/>
                  </a:cubicBezTo>
                  <a:cubicBezTo>
                    <a:pt x="1045" y="1658"/>
                    <a:pt x="1172" y="1648"/>
                    <a:pt x="1194" y="1648"/>
                  </a:cubicBezTo>
                  <a:cubicBezTo>
                    <a:pt x="1194" y="1648"/>
                    <a:pt x="1194" y="1648"/>
                    <a:pt x="1194" y="1648"/>
                  </a:cubicBezTo>
                  <a:cubicBezTo>
                    <a:pt x="1194" y="1648"/>
                    <a:pt x="1194" y="1648"/>
                    <a:pt x="1194" y="1648"/>
                  </a:cubicBezTo>
                  <a:cubicBezTo>
                    <a:pt x="1216" y="1648"/>
                    <a:pt x="1344" y="1655"/>
                    <a:pt x="1226" y="1822"/>
                  </a:cubicBezTo>
                  <a:cubicBezTo>
                    <a:pt x="1268" y="2013"/>
                    <a:pt x="1268" y="2013"/>
                    <a:pt x="1268" y="2013"/>
                  </a:cubicBezTo>
                  <a:cubicBezTo>
                    <a:pt x="1466" y="1993"/>
                    <a:pt x="1647" y="1898"/>
                    <a:pt x="1775" y="175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sp>
        <p:nvSpPr>
          <p:cNvPr id="71" name="TextBox 70">
            <a:extLst>
              <a:ext uri="{FF2B5EF4-FFF2-40B4-BE49-F238E27FC236}">
                <a16:creationId xmlns:a16="http://schemas.microsoft.com/office/drawing/2014/main" id="{A170593A-F657-4CE1-9B52-D66A7B4378DC}"/>
              </a:ext>
            </a:extLst>
          </p:cNvPr>
          <p:cNvSpPr txBox="1"/>
          <p:nvPr/>
        </p:nvSpPr>
        <p:spPr>
          <a:xfrm>
            <a:off x="0" y="1696413"/>
            <a:ext cx="12192000" cy="463989"/>
          </a:xfrm>
          <a:prstGeom prst="rect">
            <a:avLst/>
          </a:prstGeom>
          <a:solidFill>
            <a:schemeClr val="accent2"/>
          </a:solid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a:ea typeface="+mn-ea"/>
                <a:cs typeface="+mn-cs"/>
              </a:rPr>
              <a:t>Who We Represent</a:t>
            </a:r>
          </a:p>
        </p:txBody>
      </p:sp>
    </p:spTree>
    <p:extLst>
      <p:ext uri="{BB962C8B-B14F-4D97-AF65-F5344CB8AC3E}">
        <p14:creationId xmlns:p14="http://schemas.microsoft.com/office/powerpoint/2010/main" val="79585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87"/>
                                        </p:tgtEl>
                                        <p:attrNameLst>
                                          <p:attrName>style.visibility</p:attrName>
                                        </p:attrNameLst>
                                      </p:cBhvr>
                                      <p:to>
                                        <p:strVal val="visible"/>
                                      </p:to>
                                    </p:set>
                                    <p:anim calcmode="lin" valueType="num">
                                      <p:cBhvr>
                                        <p:cTn id="15" dur="500" fill="hold"/>
                                        <p:tgtEl>
                                          <p:spTgt spid="87"/>
                                        </p:tgtEl>
                                        <p:attrNameLst>
                                          <p:attrName>ppt_w</p:attrName>
                                        </p:attrNameLst>
                                      </p:cBhvr>
                                      <p:tavLst>
                                        <p:tav tm="0">
                                          <p:val>
                                            <p:fltVal val="0"/>
                                          </p:val>
                                        </p:tav>
                                        <p:tav tm="100000">
                                          <p:val>
                                            <p:strVal val="#ppt_w"/>
                                          </p:val>
                                        </p:tav>
                                      </p:tavLst>
                                    </p:anim>
                                    <p:anim calcmode="lin" valueType="num">
                                      <p:cBhvr>
                                        <p:cTn id="16" dur="500" fill="hold"/>
                                        <p:tgtEl>
                                          <p:spTgt spid="87"/>
                                        </p:tgtEl>
                                        <p:attrNameLst>
                                          <p:attrName>ppt_h</p:attrName>
                                        </p:attrNameLst>
                                      </p:cBhvr>
                                      <p:tavLst>
                                        <p:tav tm="0">
                                          <p:val>
                                            <p:fltVal val="0"/>
                                          </p:val>
                                        </p:tav>
                                        <p:tav tm="100000">
                                          <p:val>
                                            <p:strVal val="#ppt_h"/>
                                          </p:val>
                                        </p:tav>
                                      </p:tavLst>
                                    </p:anim>
                                    <p:animEffect transition="in" filter="fade">
                                      <p:cBhvr>
                                        <p:cTn id="17" dur="500"/>
                                        <p:tgtEl>
                                          <p:spTgt spid="87"/>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p:stCondLst>
                              <p:cond delay="1750"/>
                            </p:stCondLst>
                            <p:childTnLst>
                              <p:par>
                                <p:cTn id="22" presetID="16" presetClass="entr" presetSubtype="42"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outHorizontal)">
                                      <p:cBhvr>
                                        <p:cTn id="24" dur="500"/>
                                        <p:tgtEl>
                                          <p:spTgt spid="13"/>
                                        </p:tgtEl>
                                      </p:cBhvr>
                                    </p:animEffect>
                                  </p:childTnLst>
                                </p:cTn>
                              </p:par>
                            </p:childTnLst>
                          </p:cTn>
                        </p:par>
                        <p:par>
                          <p:cTn id="25" fill="hold">
                            <p:stCondLst>
                              <p:cond delay="2250"/>
                            </p:stCondLst>
                            <p:childTnLst>
                              <p:par>
                                <p:cTn id="26" presetID="10"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2750"/>
                            </p:stCondLst>
                            <p:childTnLst>
                              <p:par>
                                <p:cTn id="30" presetID="53" presetClass="entr" presetSubtype="16" fill="hold" nodeType="afterEffect">
                                  <p:stCondLst>
                                    <p:cond delay="0"/>
                                  </p:stCondLst>
                                  <p:childTnLst>
                                    <p:set>
                                      <p:cBhvr>
                                        <p:cTn id="31" dur="1" fill="hold">
                                          <p:stCondLst>
                                            <p:cond delay="0"/>
                                          </p:stCondLst>
                                        </p:cTn>
                                        <p:tgtEl>
                                          <p:spTgt spid="90"/>
                                        </p:tgtEl>
                                        <p:attrNameLst>
                                          <p:attrName>style.visibility</p:attrName>
                                        </p:attrNameLst>
                                      </p:cBhvr>
                                      <p:to>
                                        <p:strVal val="visible"/>
                                      </p:to>
                                    </p:set>
                                    <p:anim calcmode="lin" valueType="num">
                                      <p:cBhvr>
                                        <p:cTn id="32" dur="500" fill="hold"/>
                                        <p:tgtEl>
                                          <p:spTgt spid="90"/>
                                        </p:tgtEl>
                                        <p:attrNameLst>
                                          <p:attrName>ppt_w</p:attrName>
                                        </p:attrNameLst>
                                      </p:cBhvr>
                                      <p:tavLst>
                                        <p:tav tm="0">
                                          <p:val>
                                            <p:fltVal val="0"/>
                                          </p:val>
                                        </p:tav>
                                        <p:tav tm="100000">
                                          <p:val>
                                            <p:strVal val="#ppt_w"/>
                                          </p:val>
                                        </p:tav>
                                      </p:tavLst>
                                    </p:anim>
                                    <p:anim calcmode="lin" valueType="num">
                                      <p:cBhvr>
                                        <p:cTn id="33" dur="500" fill="hold"/>
                                        <p:tgtEl>
                                          <p:spTgt spid="90"/>
                                        </p:tgtEl>
                                        <p:attrNameLst>
                                          <p:attrName>ppt_h</p:attrName>
                                        </p:attrNameLst>
                                      </p:cBhvr>
                                      <p:tavLst>
                                        <p:tav tm="0">
                                          <p:val>
                                            <p:fltVal val="0"/>
                                          </p:val>
                                        </p:tav>
                                        <p:tav tm="100000">
                                          <p:val>
                                            <p:strVal val="#ppt_h"/>
                                          </p:val>
                                        </p:tav>
                                      </p:tavLst>
                                    </p:anim>
                                    <p:animEffect transition="in" filter="fade">
                                      <p:cBhvr>
                                        <p:cTn id="34" dur="500"/>
                                        <p:tgtEl>
                                          <p:spTgt spid="90"/>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89"/>
                                        </p:tgtEl>
                                        <p:attrNameLst>
                                          <p:attrName>style.visibility</p:attrName>
                                        </p:attrNameLst>
                                      </p:cBhvr>
                                      <p:to>
                                        <p:strVal val="visible"/>
                                      </p:to>
                                    </p:set>
                                    <p:anim calcmode="lin" valueType="num">
                                      <p:cBhvr>
                                        <p:cTn id="41" dur="500" fill="hold"/>
                                        <p:tgtEl>
                                          <p:spTgt spid="89"/>
                                        </p:tgtEl>
                                        <p:attrNameLst>
                                          <p:attrName>ppt_w</p:attrName>
                                        </p:attrNameLst>
                                      </p:cBhvr>
                                      <p:tavLst>
                                        <p:tav tm="0">
                                          <p:val>
                                            <p:fltVal val="0"/>
                                          </p:val>
                                        </p:tav>
                                        <p:tav tm="100000">
                                          <p:val>
                                            <p:strVal val="#ppt_w"/>
                                          </p:val>
                                        </p:tav>
                                      </p:tavLst>
                                    </p:anim>
                                    <p:anim calcmode="lin" valueType="num">
                                      <p:cBhvr>
                                        <p:cTn id="42" dur="500" fill="hold"/>
                                        <p:tgtEl>
                                          <p:spTgt spid="89"/>
                                        </p:tgtEl>
                                        <p:attrNameLst>
                                          <p:attrName>ppt_h</p:attrName>
                                        </p:attrNameLst>
                                      </p:cBhvr>
                                      <p:tavLst>
                                        <p:tav tm="0">
                                          <p:val>
                                            <p:fltVal val="0"/>
                                          </p:val>
                                        </p:tav>
                                        <p:tav tm="100000">
                                          <p:val>
                                            <p:strVal val="#ppt_h"/>
                                          </p:val>
                                        </p:tav>
                                      </p:tavLst>
                                    </p:anim>
                                    <p:animEffect transition="in" filter="fade">
                                      <p:cBhvr>
                                        <p:cTn id="43" dur="500"/>
                                        <p:tgtEl>
                                          <p:spTgt spid="89"/>
                                        </p:tgtEl>
                                      </p:cBhvr>
                                    </p:animEffect>
                                  </p:childTnLst>
                                </p:cTn>
                              </p:par>
                              <p:par>
                                <p:cTn id="44" presetID="10" presetClass="entr" presetSubtype="0" fill="hold" grpId="0" nodeType="withEffect">
                                  <p:stCondLst>
                                    <p:cond delay="25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par>
                          <p:cTn id="47" fill="hold">
                            <p:stCondLst>
                              <p:cond delay="4250"/>
                            </p:stCondLst>
                            <p:childTnLst>
                              <p:par>
                                <p:cTn id="48" presetID="53" presetClass="entr" presetSubtype="16" fill="hold" nodeType="afterEffect">
                                  <p:stCondLst>
                                    <p:cond delay="0"/>
                                  </p:stCondLst>
                                  <p:childTnLst>
                                    <p:set>
                                      <p:cBhvr>
                                        <p:cTn id="49" dur="1" fill="hold">
                                          <p:stCondLst>
                                            <p:cond delay="0"/>
                                          </p:stCondLst>
                                        </p:cTn>
                                        <p:tgtEl>
                                          <p:spTgt spid="88"/>
                                        </p:tgtEl>
                                        <p:attrNameLst>
                                          <p:attrName>style.visibility</p:attrName>
                                        </p:attrNameLst>
                                      </p:cBhvr>
                                      <p:to>
                                        <p:strVal val="visible"/>
                                      </p:to>
                                    </p:set>
                                    <p:anim calcmode="lin" valueType="num">
                                      <p:cBhvr>
                                        <p:cTn id="50" dur="500" fill="hold"/>
                                        <p:tgtEl>
                                          <p:spTgt spid="88"/>
                                        </p:tgtEl>
                                        <p:attrNameLst>
                                          <p:attrName>ppt_w</p:attrName>
                                        </p:attrNameLst>
                                      </p:cBhvr>
                                      <p:tavLst>
                                        <p:tav tm="0">
                                          <p:val>
                                            <p:fltVal val="0"/>
                                          </p:val>
                                        </p:tav>
                                        <p:tav tm="100000">
                                          <p:val>
                                            <p:strVal val="#ppt_w"/>
                                          </p:val>
                                        </p:tav>
                                      </p:tavLst>
                                    </p:anim>
                                    <p:anim calcmode="lin" valueType="num">
                                      <p:cBhvr>
                                        <p:cTn id="51" dur="500" fill="hold"/>
                                        <p:tgtEl>
                                          <p:spTgt spid="88"/>
                                        </p:tgtEl>
                                        <p:attrNameLst>
                                          <p:attrName>ppt_h</p:attrName>
                                        </p:attrNameLst>
                                      </p:cBhvr>
                                      <p:tavLst>
                                        <p:tav tm="0">
                                          <p:val>
                                            <p:fltVal val="0"/>
                                          </p:val>
                                        </p:tav>
                                        <p:tav tm="100000">
                                          <p:val>
                                            <p:strVal val="#ppt_h"/>
                                          </p:val>
                                        </p:tav>
                                      </p:tavLst>
                                    </p:anim>
                                    <p:animEffect transition="in" filter="fade">
                                      <p:cBhvr>
                                        <p:cTn id="52" dur="500"/>
                                        <p:tgtEl>
                                          <p:spTgt spid="88"/>
                                        </p:tgtEl>
                                      </p:cBhvr>
                                    </p:animEffect>
                                  </p:childTnLst>
                                </p:cTn>
                              </p:par>
                              <p:par>
                                <p:cTn id="53" presetID="10" presetClass="entr" presetSubtype="0" fill="hold" grpId="0" nodeType="withEffect">
                                  <p:stCondLst>
                                    <p:cond delay="25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par>
                          <p:cTn id="56" fill="hold">
                            <p:stCondLst>
                              <p:cond delay="5000"/>
                            </p:stCondLst>
                            <p:childTnLst>
                              <p:par>
                                <p:cTn id="57" presetID="53" presetClass="entr" presetSubtype="16" fill="hold" nodeType="afterEffect">
                                  <p:stCondLst>
                                    <p:cond delay="0"/>
                                  </p:stCondLst>
                                  <p:childTnLst>
                                    <p:set>
                                      <p:cBhvr>
                                        <p:cTn id="58" dur="1" fill="hold">
                                          <p:stCondLst>
                                            <p:cond delay="0"/>
                                          </p:stCondLst>
                                        </p:cTn>
                                        <p:tgtEl>
                                          <p:spTgt spid="91"/>
                                        </p:tgtEl>
                                        <p:attrNameLst>
                                          <p:attrName>style.visibility</p:attrName>
                                        </p:attrNameLst>
                                      </p:cBhvr>
                                      <p:to>
                                        <p:strVal val="visible"/>
                                      </p:to>
                                    </p:set>
                                    <p:anim calcmode="lin" valueType="num">
                                      <p:cBhvr>
                                        <p:cTn id="59" dur="500" fill="hold"/>
                                        <p:tgtEl>
                                          <p:spTgt spid="91"/>
                                        </p:tgtEl>
                                        <p:attrNameLst>
                                          <p:attrName>ppt_w</p:attrName>
                                        </p:attrNameLst>
                                      </p:cBhvr>
                                      <p:tavLst>
                                        <p:tav tm="0">
                                          <p:val>
                                            <p:fltVal val="0"/>
                                          </p:val>
                                        </p:tav>
                                        <p:tav tm="100000">
                                          <p:val>
                                            <p:strVal val="#ppt_w"/>
                                          </p:val>
                                        </p:tav>
                                      </p:tavLst>
                                    </p:anim>
                                    <p:anim calcmode="lin" valueType="num">
                                      <p:cBhvr>
                                        <p:cTn id="60" dur="500" fill="hold"/>
                                        <p:tgtEl>
                                          <p:spTgt spid="91"/>
                                        </p:tgtEl>
                                        <p:attrNameLst>
                                          <p:attrName>ppt_h</p:attrName>
                                        </p:attrNameLst>
                                      </p:cBhvr>
                                      <p:tavLst>
                                        <p:tav tm="0">
                                          <p:val>
                                            <p:fltVal val="0"/>
                                          </p:val>
                                        </p:tav>
                                        <p:tav tm="100000">
                                          <p:val>
                                            <p:strVal val="#ppt_h"/>
                                          </p:val>
                                        </p:tav>
                                      </p:tavLst>
                                    </p:anim>
                                    <p:animEffect transition="in" filter="fade">
                                      <p:cBhvr>
                                        <p:cTn id="61" dur="500"/>
                                        <p:tgtEl>
                                          <p:spTgt spid="91"/>
                                        </p:tgtEl>
                                      </p:cBhvr>
                                    </p:animEffect>
                                  </p:childTnLst>
                                </p:cTn>
                              </p:par>
                              <p:par>
                                <p:cTn id="62" presetID="10" presetClass="entr" presetSubtype="0" fill="hold" grpId="0" nodeType="withEffect">
                                  <p:stCondLst>
                                    <p:cond delay="25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500"/>
                                        <p:tgtEl>
                                          <p:spTgt spid="38"/>
                                        </p:tgtEl>
                                      </p:cBhvr>
                                    </p:animEffect>
                                  </p:childTnLst>
                                </p:cTn>
                              </p:par>
                            </p:childTnLst>
                          </p:cTn>
                        </p:par>
                        <p:par>
                          <p:cTn id="65" fill="hold">
                            <p:stCondLst>
                              <p:cond delay="5750"/>
                            </p:stCondLst>
                            <p:childTnLst>
                              <p:par>
                                <p:cTn id="66" presetID="53" presetClass="entr" presetSubtype="16" fill="hold" nodeType="afterEffect">
                                  <p:stCondLst>
                                    <p:cond delay="0"/>
                                  </p:stCondLst>
                                  <p:childTnLst>
                                    <p:set>
                                      <p:cBhvr>
                                        <p:cTn id="67" dur="1" fill="hold">
                                          <p:stCondLst>
                                            <p:cond delay="0"/>
                                          </p:stCondLst>
                                        </p:cTn>
                                        <p:tgtEl>
                                          <p:spTgt spid="92"/>
                                        </p:tgtEl>
                                        <p:attrNameLst>
                                          <p:attrName>style.visibility</p:attrName>
                                        </p:attrNameLst>
                                      </p:cBhvr>
                                      <p:to>
                                        <p:strVal val="visible"/>
                                      </p:to>
                                    </p:set>
                                    <p:anim calcmode="lin" valueType="num">
                                      <p:cBhvr>
                                        <p:cTn id="68" dur="500" fill="hold"/>
                                        <p:tgtEl>
                                          <p:spTgt spid="92"/>
                                        </p:tgtEl>
                                        <p:attrNameLst>
                                          <p:attrName>ppt_w</p:attrName>
                                        </p:attrNameLst>
                                      </p:cBhvr>
                                      <p:tavLst>
                                        <p:tav tm="0">
                                          <p:val>
                                            <p:fltVal val="0"/>
                                          </p:val>
                                        </p:tav>
                                        <p:tav tm="100000">
                                          <p:val>
                                            <p:strVal val="#ppt_w"/>
                                          </p:val>
                                        </p:tav>
                                      </p:tavLst>
                                    </p:anim>
                                    <p:anim calcmode="lin" valueType="num">
                                      <p:cBhvr>
                                        <p:cTn id="69" dur="500" fill="hold"/>
                                        <p:tgtEl>
                                          <p:spTgt spid="92"/>
                                        </p:tgtEl>
                                        <p:attrNameLst>
                                          <p:attrName>ppt_h</p:attrName>
                                        </p:attrNameLst>
                                      </p:cBhvr>
                                      <p:tavLst>
                                        <p:tav tm="0">
                                          <p:val>
                                            <p:fltVal val="0"/>
                                          </p:val>
                                        </p:tav>
                                        <p:tav tm="100000">
                                          <p:val>
                                            <p:strVal val="#ppt_h"/>
                                          </p:val>
                                        </p:tav>
                                      </p:tavLst>
                                    </p:anim>
                                    <p:animEffect transition="in" filter="fade">
                                      <p:cBhvr>
                                        <p:cTn id="70" dur="500"/>
                                        <p:tgtEl>
                                          <p:spTgt spid="92"/>
                                        </p:tgtEl>
                                      </p:cBhvr>
                                    </p:animEffect>
                                  </p:childTnLst>
                                </p:cTn>
                              </p:par>
                              <p:par>
                                <p:cTn id="71" presetID="10" presetClass="entr" presetSubtype="0" fill="hold" grpId="0" nodeType="withEffect">
                                  <p:stCondLst>
                                    <p:cond delay="25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5" grpId="0"/>
      <p:bldP spid="19" grpId="0"/>
      <p:bldP spid="16" grpId="0"/>
      <p:bldP spid="23" grpId="0"/>
      <p:bldP spid="24" grpId="0"/>
      <p:bldP spid="26" grpId="0"/>
      <p:bldP spid="38" grpId="0"/>
      <p:bldP spid="7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FB3354-AD17-4DD8-BE7C-1BBC3ED5FE63}"/>
              </a:ext>
            </a:extLst>
          </p:cNvPr>
          <p:cNvSpPr>
            <a:spLocks noGrp="1"/>
          </p:cNvSpPr>
          <p:nvPr>
            <p:ph type="title"/>
          </p:nvPr>
        </p:nvSpPr>
        <p:spPr/>
        <p:txBody>
          <a:bodyPr/>
          <a:lstStyle/>
          <a:p>
            <a:r>
              <a:rPr lang="en-GB" dirty="0"/>
              <a:t>Heroes are available anywhere, anytime</a:t>
            </a:r>
          </a:p>
        </p:txBody>
      </p:sp>
      <p:sp>
        <p:nvSpPr>
          <p:cNvPr id="4" name="Text Placeholder 3">
            <a:extLst>
              <a:ext uri="{FF2B5EF4-FFF2-40B4-BE49-F238E27FC236}">
                <a16:creationId xmlns:a16="http://schemas.microsoft.com/office/drawing/2014/main" id="{55B8F47E-8741-4C74-867D-DE289A8EE5F0}"/>
              </a:ext>
            </a:extLst>
          </p:cNvPr>
          <p:cNvSpPr>
            <a:spLocks noGrp="1"/>
          </p:cNvSpPr>
          <p:nvPr>
            <p:ph type="body" sz="quarter" idx="15"/>
          </p:nvPr>
        </p:nvSpPr>
        <p:spPr>
          <a:xfrm>
            <a:off x="537549" y="1929220"/>
            <a:ext cx="11430940" cy="375524"/>
          </a:xfrm>
        </p:spPr>
        <p:txBody>
          <a:bodyPr/>
          <a:lstStyle/>
          <a:p>
            <a:r>
              <a:rPr lang="en-US" sz="2000" dirty="0"/>
              <a:t>    * Our client may live in one state and be arrested in another state.  We cover that!</a:t>
            </a:r>
            <a:endParaRPr lang="en-GB" sz="2000" dirty="0"/>
          </a:p>
        </p:txBody>
      </p:sp>
      <p:sp>
        <p:nvSpPr>
          <p:cNvPr id="6" name="TextBox 5">
            <a:extLst>
              <a:ext uri="{FF2B5EF4-FFF2-40B4-BE49-F238E27FC236}">
                <a16:creationId xmlns:a16="http://schemas.microsoft.com/office/drawing/2014/main" id="{251B3381-13A5-498C-B461-29D6DC4531F0}"/>
              </a:ext>
            </a:extLst>
          </p:cNvPr>
          <p:cNvSpPr txBox="1"/>
          <p:nvPr/>
        </p:nvSpPr>
        <p:spPr>
          <a:xfrm>
            <a:off x="381000" y="5275350"/>
            <a:ext cx="3305957" cy="677272"/>
          </a:xfrm>
          <a:prstGeom prst="rect">
            <a:avLst/>
          </a:prstGeom>
          <a:noFill/>
        </p:spPr>
        <p:txBody>
          <a:bodyPr wrap="square" lIns="0" tIns="0" rIns="0" bIns="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We make attorney reassignments</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when necessary</a:t>
            </a:r>
          </a:p>
        </p:txBody>
      </p:sp>
      <p:sp>
        <p:nvSpPr>
          <p:cNvPr id="7" name="TextBox 6">
            <a:extLst>
              <a:ext uri="{FF2B5EF4-FFF2-40B4-BE49-F238E27FC236}">
                <a16:creationId xmlns:a16="http://schemas.microsoft.com/office/drawing/2014/main" id="{6F7837C4-78D9-4EA4-BAD3-1E4603C7F5A7}"/>
              </a:ext>
            </a:extLst>
          </p:cNvPr>
          <p:cNvSpPr txBox="1"/>
          <p:nvPr/>
        </p:nvSpPr>
        <p:spPr>
          <a:xfrm>
            <a:off x="8505514" y="5275350"/>
            <a:ext cx="3305957" cy="677272"/>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Client satisfaction with their attorney</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is our #1 priority</a:t>
            </a:r>
          </a:p>
        </p:txBody>
      </p:sp>
      <p:sp>
        <p:nvSpPr>
          <p:cNvPr id="8" name="TextBox 7">
            <a:extLst>
              <a:ext uri="{FF2B5EF4-FFF2-40B4-BE49-F238E27FC236}">
                <a16:creationId xmlns:a16="http://schemas.microsoft.com/office/drawing/2014/main" id="{088412E7-E434-4DEF-A872-5E62BD5B87AC}"/>
              </a:ext>
            </a:extLst>
          </p:cNvPr>
          <p:cNvSpPr txBox="1"/>
          <p:nvPr/>
        </p:nvSpPr>
        <p:spPr>
          <a:xfrm>
            <a:off x="381000" y="2595650"/>
            <a:ext cx="3305957" cy="677272"/>
          </a:xfrm>
          <a:prstGeom prst="rect">
            <a:avLst/>
          </a:prstGeom>
          <a:noFill/>
        </p:spPr>
        <p:txBody>
          <a:bodyPr wrap="square" lIns="0" tIns="0" rIns="0" bIns="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Attorney assignment based on location and unique case circumstances</a:t>
            </a:r>
          </a:p>
        </p:txBody>
      </p:sp>
      <p:sp>
        <p:nvSpPr>
          <p:cNvPr id="9" name="TextBox 8">
            <a:extLst>
              <a:ext uri="{FF2B5EF4-FFF2-40B4-BE49-F238E27FC236}">
                <a16:creationId xmlns:a16="http://schemas.microsoft.com/office/drawing/2014/main" id="{63F76C34-40DB-4305-9ED3-40AE9EB8A15A}"/>
              </a:ext>
            </a:extLst>
          </p:cNvPr>
          <p:cNvSpPr txBox="1"/>
          <p:nvPr/>
        </p:nvSpPr>
        <p:spPr>
          <a:xfrm>
            <a:off x="8505514" y="2595650"/>
            <a:ext cx="3305957" cy="677272"/>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Client and attorney compatibility</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is important</a:t>
            </a:r>
          </a:p>
        </p:txBody>
      </p:sp>
      <p:grpSp>
        <p:nvGrpSpPr>
          <p:cNvPr id="61" name="Group 60">
            <a:extLst>
              <a:ext uri="{FF2B5EF4-FFF2-40B4-BE49-F238E27FC236}">
                <a16:creationId xmlns:a16="http://schemas.microsoft.com/office/drawing/2014/main" id="{E2D4A554-8EE6-496C-9E42-993F1D229B97}"/>
              </a:ext>
            </a:extLst>
          </p:cNvPr>
          <p:cNvGrpSpPr/>
          <p:nvPr/>
        </p:nvGrpSpPr>
        <p:grpSpPr>
          <a:xfrm>
            <a:off x="3825874" y="2928435"/>
            <a:ext cx="1393826" cy="472576"/>
            <a:chOff x="3825874" y="2928435"/>
            <a:chExt cx="1393826" cy="472576"/>
          </a:xfrm>
        </p:grpSpPr>
        <p:cxnSp>
          <p:nvCxnSpPr>
            <p:cNvPr id="20" name="Straight Connector 19">
              <a:extLst>
                <a:ext uri="{FF2B5EF4-FFF2-40B4-BE49-F238E27FC236}">
                  <a16:creationId xmlns:a16="http://schemas.microsoft.com/office/drawing/2014/main" id="{EF63372D-B60A-4848-98E4-94F892D38341}"/>
                </a:ext>
              </a:extLst>
            </p:cNvPr>
            <p:cNvCxnSpPr>
              <a:cxnSpLocks/>
            </p:cNvCxnSpPr>
            <p:nvPr/>
          </p:nvCxnSpPr>
          <p:spPr>
            <a:xfrm>
              <a:off x="3825874" y="2934286"/>
              <a:ext cx="1038226" cy="0"/>
            </a:xfrm>
            <a:prstGeom prst="line">
              <a:avLst/>
            </a:prstGeom>
            <a:ln w="127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4215455-AAE3-46D0-B206-99E74F9E0D16}"/>
                </a:ext>
              </a:extLst>
            </p:cNvPr>
            <p:cNvCxnSpPr>
              <a:cxnSpLocks/>
            </p:cNvCxnSpPr>
            <p:nvPr/>
          </p:nvCxnSpPr>
          <p:spPr>
            <a:xfrm>
              <a:off x="4858605" y="2928435"/>
              <a:ext cx="361095" cy="472576"/>
            </a:xfrm>
            <a:prstGeom prst="line">
              <a:avLst/>
            </a:prstGeom>
            <a:ln w="127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7C3581E8-B704-4DEA-9391-9901909B3D21}"/>
              </a:ext>
            </a:extLst>
          </p:cNvPr>
          <p:cNvGrpSpPr/>
          <p:nvPr/>
        </p:nvGrpSpPr>
        <p:grpSpPr>
          <a:xfrm>
            <a:off x="6972302" y="2928435"/>
            <a:ext cx="1393826" cy="472576"/>
            <a:chOff x="6972302" y="2928435"/>
            <a:chExt cx="1393826" cy="472576"/>
          </a:xfrm>
        </p:grpSpPr>
        <p:cxnSp>
          <p:nvCxnSpPr>
            <p:cNvPr id="31" name="Straight Connector 30">
              <a:extLst>
                <a:ext uri="{FF2B5EF4-FFF2-40B4-BE49-F238E27FC236}">
                  <a16:creationId xmlns:a16="http://schemas.microsoft.com/office/drawing/2014/main" id="{416612E5-D4D9-4682-9D29-28DE6A0E95B5}"/>
                </a:ext>
              </a:extLst>
            </p:cNvPr>
            <p:cNvCxnSpPr>
              <a:cxnSpLocks/>
            </p:cNvCxnSpPr>
            <p:nvPr/>
          </p:nvCxnSpPr>
          <p:spPr>
            <a:xfrm flipH="1">
              <a:off x="7327902" y="2934286"/>
              <a:ext cx="1038226" cy="0"/>
            </a:xfrm>
            <a:prstGeom prst="line">
              <a:avLst/>
            </a:prstGeom>
            <a:ln w="127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5F69071-0FE4-4518-BD67-C913CDA7D7B1}"/>
                </a:ext>
              </a:extLst>
            </p:cNvPr>
            <p:cNvCxnSpPr>
              <a:cxnSpLocks/>
            </p:cNvCxnSpPr>
            <p:nvPr/>
          </p:nvCxnSpPr>
          <p:spPr>
            <a:xfrm flipH="1">
              <a:off x="6972302" y="2928435"/>
              <a:ext cx="361095" cy="472576"/>
            </a:xfrm>
            <a:prstGeom prst="line">
              <a:avLst/>
            </a:prstGeom>
            <a:ln w="127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E04B0EE0-5A5B-405F-AF45-35CFACA30735}"/>
              </a:ext>
            </a:extLst>
          </p:cNvPr>
          <p:cNvGrpSpPr/>
          <p:nvPr/>
        </p:nvGrpSpPr>
        <p:grpSpPr>
          <a:xfrm>
            <a:off x="3825874" y="5141409"/>
            <a:ext cx="1393826" cy="472576"/>
            <a:chOff x="3825874" y="5141409"/>
            <a:chExt cx="1393826" cy="472576"/>
          </a:xfrm>
        </p:grpSpPr>
        <p:cxnSp>
          <p:nvCxnSpPr>
            <p:cNvPr id="34" name="Straight Connector 33">
              <a:extLst>
                <a:ext uri="{FF2B5EF4-FFF2-40B4-BE49-F238E27FC236}">
                  <a16:creationId xmlns:a16="http://schemas.microsoft.com/office/drawing/2014/main" id="{D9CFA8E4-C184-430D-9C28-A2912B9AE9F5}"/>
                </a:ext>
              </a:extLst>
            </p:cNvPr>
            <p:cNvCxnSpPr>
              <a:cxnSpLocks/>
            </p:cNvCxnSpPr>
            <p:nvPr/>
          </p:nvCxnSpPr>
          <p:spPr>
            <a:xfrm flipV="1">
              <a:off x="3825874" y="5608134"/>
              <a:ext cx="1038226" cy="0"/>
            </a:xfrm>
            <a:prstGeom prst="line">
              <a:avLst/>
            </a:prstGeom>
            <a:ln w="127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C93374B-3CC4-483F-9B14-A7548D90530E}"/>
                </a:ext>
              </a:extLst>
            </p:cNvPr>
            <p:cNvCxnSpPr>
              <a:cxnSpLocks/>
            </p:cNvCxnSpPr>
            <p:nvPr/>
          </p:nvCxnSpPr>
          <p:spPr>
            <a:xfrm flipV="1">
              <a:off x="4858605" y="5141409"/>
              <a:ext cx="361095" cy="472576"/>
            </a:xfrm>
            <a:prstGeom prst="line">
              <a:avLst/>
            </a:prstGeom>
            <a:ln w="127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7D0C6F48-5B70-45C9-A4DF-8914BBFE1F02}"/>
              </a:ext>
            </a:extLst>
          </p:cNvPr>
          <p:cNvGrpSpPr/>
          <p:nvPr/>
        </p:nvGrpSpPr>
        <p:grpSpPr>
          <a:xfrm>
            <a:off x="6972302" y="5141409"/>
            <a:ext cx="1393826" cy="472576"/>
            <a:chOff x="6972302" y="5141409"/>
            <a:chExt cx="1393826" cy="472576"/>
          </a:xfrm>
        </p:grpSpPr>
        <p:cxnSp>
          <p:nvCxnSpPr>
            <p:cNvPr id="37" name="Straight Connector 36">
              <a:extLst>
                <a:ext uri="{FF2B5EF4-FFF2-40B4-BE49-F238E27FC236}">
                  <a16:creationId xmlns:a16="http://schemas.microsoft.com/office/drawing/2014/main" id="{3564088C-3000-47C5-B3F2-6269B8287913}"/>
                </a:ext>
              </a:extLst>
            </p:cNvPr>
            <p:cNvCxnSpPr>
              <a:cxnSpLocks/>
            </p:cNvCxnSpPr>
            <p:nvPr/>
          </p:nvCxnSpPr>
          <p:spPr>
            <a:xfrm flipH="1" flipV="1">
              <a:off x="7327902" y="5608134"/>
              <a:ext cx="1038226" cy="0"/>
            </a:xfrm>
            <a:prstGeom prst="line">
              <a:avLst/>
            </a:prstGeom>
            <a:ln w="127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4FA1FF9-A930-4BDB-A977-1E3F6EE43AE0}"/>
                </a:ext>
              </a:extLst>
            </p:cNvPr>
            <p:cNvCxnSpPr>
              <a:cxnSpLocks/>
            </p:cNvCxnSpPr>
            <p:nvPr/>
          </p:nvCxnSpPr>
          <p:spPr>
            <a:xfrm flipH="1" flipV="1">
              <a:off x="6972302" y="5141409"/>
              <a:ext cx="361095" cy="472576"/>
            </a:xfrm>
            <a:prstGeom prst="line">
              <a:avLst/>
            </a:prstGeom>
            <a:ln w="127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47" name="Flowchart: Connector 46">
            <a:extLst>
              <a:ext uri="{FF2B5EF4-FFF2-40B4-BE49-F238E27FC236}">
                <a16:creationId xmlns:a16="http://schemas.microsoft.com/office/drawing/2014/main" id="{E9F8C0FC-B561-46ED-95E7-95A697FD0A41}"/>
              </a:ext>
            </a:extLst>
          </p:cNvPr>
          <p:cNvSpPr/>
          <p:nvPr/>
        </p:nvSpPr>
        <p:spPr>
          <a:xfrm>
            <a:off x="3810734" y="2864768"/>
            <a:ext cx="157562" cy="157562"/>
          </a:xfrm>
          <a:prstGeom prst="flowChartConnector">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48" name="Flowchart: Connector 47">
            <a:extLst>
              <a:ext uri="{FF2B5EF4-FFF2-40B4-BE49-F238E27FC236}">
                <a16:creationId xmlns:a16="http://schemas.microsoft.com/office/drawing/2014/main" id="{59314A71-A35D-4CF1-8C67-5F873A943AD7}"/>
              </a:ext>
            </a:extLst>
          </p:cNvPr>
          <p:cNvSpPr/>
          <p:nvPr/>
        </p:nvSpPr>
        <p:spPr>
          <a:xfrm>
            <a:off x="8247980" y="2864768"/>
            <a:ext cx="157562" cy="157562"/>
          </a:xfrm>
          <a:prstGeom prst="flowChartConnector">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49" name="Flowchart: Connector 48">
            <a:extLst>
              <a:ext uri="{FF2B5EF4-FFF2-40B4-BE49-F238E27FC236}">
                <a16:creationId xmlns:a16="http://schemas.microsoft.com/office/drawing/2014/main" id="{277ED61E-677E-40B7-9F6B-DCB0EF92A773}"/>
              </a:ext>
            </a:extLst>
          </p:cNvPr>
          <p:cNvSpPr/>
          <p:nvPr/>
        </p:nvSpPr>
        <p:spPr>
          <a:xfrm>
            <a:off x="3810734" y="5530965"/>
            <a:ext cx="157562" cy="157562"/>
          </a:xfrm>
          <a:prstGeom prst="flowChartConnector">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50" name="Flowchart: Connector 49">
            <a:extLst>
              <a:ext uri="{FF2B5EF4-FFF2-40B4-BE49-F238E27FC236}">
                <a16:creationId xmlns:a16="http://schemas.microsoft.com/office/drawing/2014/main" id="{AC6D2D0B-B2BC-40CB-97F2-26BEE9640326}"/>
              </a:ext>
            </a:extLst>
          </p:cNvPr>
          <p:cNvSpPr/>
          <p:nvPr/>
        </p:nvSpPr>
        <p:spPr>
          <a:xfrm>
            <a:off x="8247980" y="5530965"/>
            <a:ext cx="157562" cy="157562"/>
          </a:xfrm>
          <a:prstGeom prst="flowChartConnector">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53" name="TextBox 52">
            <a:extLst>
              <a:ext uri="{FF2B5EF4-FFF2-40B4-BE49-F238E27FC236}">
                <a16:creationId xmlns:a16="http://schemas.microsoft.com/office/drawing/2014/main" id="{113DE5F1-A0AC-47C9-B2DC-8A24271CA533}"/>
              </a:ext>
            </a:extLst>
          </p:cNvPr>
          <p:cNvSpPr txBox="1"/>
          <p:nvPr/>
        </p:nvSpPr>
        <p:spPr>
          <a:xfrm>
            <a:off x="0" y="1150531"/>
            <a:ext cx="12192000" cy="463989"/>
          </a:xfrm>
          <a:prstGeom prst="rect">
            <a:avLst/>
          </a:prstGeom>
          <a:solidFill>
            <a:schemeClr val="accent2"/>
          </a:solid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a:ea typeface="+mn-ea"/>
                <a:cs typeface="+mn-cs"/>
              </a:rPr>
              <a:t>We Have Attorneys Throughout the Nation</a:t>
            </a:r>
          </a:p>
        </p:txBody>
      </p:sp>
      <p:grpSp>
        <p:nvGrpSpPr>
          <p:cNvPr id="59" name="Group 58">
            <a:extLst>
              <a:ext uri="{FF2B5EF4-FFF2-40B4-BE49-F238E27FC236}">
                <a16:creationId xmlns:a16="http://schemas.microsoft.com/office/drawing/2014/main" id="{BCC11DC6-207B-4F5A-A1F5-5B25A8AF7066}"/>
              </a:ext>
            </a:extLst>
          </p:cNvPr>
          <p:cNvGrpSpPr/>
          <p:nvPr/>
        </p:nvGrpSpPr>
        <p:grpSpPr>
          <a:xfrm>
            <a:off x="4869513" y="3047649"/>
            <a:ext cx="2452974" cy="2452974"/>
            <a:chOff x="4869513" y="3047649"/>
            <a:chExt cx="2452974" cy="2452974"/>
          </a:xfrm>
        </p:grpSpPr>
        <p:sp>
          <p:nvSpPr>
            <p:cNvPr id="5" name="Flowchart: Connector 4">
              <a:extLst>
                <a:ext uri="{FF2B5EF4-FFF2-40B4-BE49-F238E27FC236}">
                  <a16:creationId xmlns:a16="http://schemas.microsoft.com/office/drawing/2014/main" id="{9607BD70-0AF1-4CF9-BA9D-50C0DED08817}"/>
                </a:ext>
              </a:extLst>
            </p:cNvPr>
            <p:cNvSpPr/>
            <p:nvPr/>
          </p:nvSpPr>
          <p:spPr>
            <a:xfrm>
              <a:off x="4869513" y="3047649"/>
              <a:ext cx="2452974" cy="2452974"/>
            </a:xfrm>
            <a:prstGeom prst="flowChartConnector">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55" name="Group 4">
              <a:extLst>
                <a:ext uri="{FF2B5EF4-FFF2-40B4-BE49-F238E27FC236}">
                  <a16:creationId xmlns:a16="http://schemas.microsoft.com/office/drawing/2014/main" id="{14A959C9-4C2F-498A-AFBF-A26E972E2ACE}"/>
                </a:ext>
              </a:extLst>
            </p:cNvPr>
            <p:cNvGrpSpPr>
              <a:grpSpLocks noChangeAspect="1"/>
            </p:cNvGrpSpPr>
            <p:nvPr/>
          </p:nvGrpSpPr>
          <p:grpSpPr bwMode="auto">
            <a:xfrm>
              <a:off x="5565594" y="3662494"/>
              <a:ext cx="1060812" cy="1223284"/>
              <a:chOff x="2272" y="352"/>
              <a:chExt cx="3134" cy="3614"/>
            </a:xfrm>
            <a:solidFill>
              <a:schemeClr val="accent1"/>
            </a:solidFill>
          </p:grpSpPr>
          <p:sp>
            <p:nvSpPr>
              <p:cNvPr id="57" name="Freeform 5">
                <a:extLst>
                  <a:ext uri="{FF2B5EF4-FFF2-40B4-BE49-F238E27FC236}">
                    <a16:creationId xmlns:a16="http://schemas.microsoft.com/office/drawing/2014/main" id="{F8CBFA8A-130D-4512-BCF1-73B0BDE0A950}"/>
                  </a:ext>
                </a:extLst>
              </p:cNvPr>
              <p:cNvSpPr>
                <a:spLocks noEditPoints="1"/>
              </p:cNvSpPr>
              <p:nvPr/>
            </p:nvSpPr>
            <p:spPr bwMode="auto">
              <a:xfrm>
                <a:off x="2850" y="352"/>
                <a:ext cx="1979" cy="2786"/>
              </a:xfrm>
              <a:custGeom>
                <a:avLst/>
                <a:gdLst>
                  <a:gd name="T0" fmla="*/ 1010 w 1052"/>
                  <a:gd name="T1" fmla="*/ 321 h 1483"/>
                  <a:gd name="T2" fmla="*/ 898 w 1052"/>
                  <a:gd name="T3" fmla="*/ 154 h 1483"/>
                  <a:gd name="T4" fmla="*/ 731 w 1052"/>
                  <a:gd name="T5" fmla="*/ 41 h 1483"/>
                  <a:gd name="T6" fmla="*/ 526 w 1052"/>
                  <a:gd name="T7" fmla="*/ 0 h 1483"/>
                  <a:gd name="T8" fmla="*/ 321 w 1052"/>
                  <a:gd name="T9" fmla="*/ 41 h 1483"/>
                  <a:gd name="T10" fmla="*/ 154 w 1052"/>
                  <a:gd name="T11" fmla="*/ 154 h 1483"/>
                  <a:gd name="T12" fmla="*/ 42 w 1052"/>
                  <a:gd name="T13" fmla="*/ 321 h 1483"/>
                  <a:gd name="T14" fmla="*/ 0 w 1052"/>
                  <a:gd name="T15" fmla="*/ 525 h 1483"/>
                  <a:gd name="T16" fmla="*/ 251 w 1052"/>
                  <a:gd name="T17" fmla="*/ 1096 h 1483"/>
                  <a:gd name="T18" fmla="*/ 498 w 1052"/>
                  <a:gd name="T19" fmla="*/ 1447 h 1483"/>
                  <a:gd name="T20" fmla="*/ 526 w 1052"/>
                  <a:gd name="T21" fmla="*/ 1483 h 1483"/>
                  <a:gd name="T22" fmla="*/ 554 w 1052"/>
                  <a:gd name="T23" fmla="*/ 1447 h 1483"/>
                  <a:gd name="T24" fmla="*/ 801 w 1052"/>
                  <a:gd name="T25" fmla="*/ 1096 h 1483"/>
                  <a:gd name="T26" fmla="*/ 1052 w 1052"/>
                  <a:gd name="T27" fmla="*/ 525 h 1483"/>
                  <a:gd name="T28" fmla="*/ 1010 w 1052"/>
                  <a:gd name="T29" fmla="*/ 321 h 1483"/>
                  <a:gd name="T30" fmla="*/ 526 w 1052"/>
                  <a:gd name="T31" fmla="*/ 706 h 1483"/>
                  <a:gd name="T32" fmla="*/ 322 w 1052"/>
                  <a:gd name="T33" fmla="*/ 502 h 1483"/>
                  <a:gd name="T34" fmla="*/ 526 w 1052"/>
                  <a:gd name="T35" fmla="*/ 298 h 1483"/>
                  <a:gd name="T36" fmla="*/ 730 w 1052"/>
                  <a:gd name="T37" fmla="*/ 502 h 1483"/>
                  <a:gd name="T38" fmla="*/ 526 w 1052"/>
                  <a:gd name="T39" fmla="*/ 706 h 1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2" h="1483">
                    <a:moveTo>
                      <a:pt x="1010" y="321"/>
                    </a:moveTo>
                    <a:cubicBezTo>
                      <a:pt x="984" y="258"/>
                      <a:pt x="946" y="202"/>
                      <a:pt x="898" y="154"/>
                    </a:cubicBezTo>
                    <a:cubicBezTo>
                      <a:pt x="849" y="105"/>
                      <a:pt x="793" y="68"/>
                      <a:pt x="731" y="41"/>
                    </a:cubicBezTo>
                    <a:cubicBezTo>
                      <a:pt x="666" y="14"/>
                      <a:pt x="597" y="0"/>
                      <a:pt x="526" y="0"/>
                    </a:cubicBezTo>
                    <a:cubicBezTo>
                      <a:pt x="455" y="0"/>
                      <a:pt x="386" y="14"/>
                      <a:pt x="321" y="41"/>
                    </a:cubicBezTo>
                    <a:cubicBezTo>
                      <a:pt x="259" y="68"/>
                      <a:pt x="203" y="105"/>
                      <a:pt x="154" y="154"/>
                    </a:cubicBezTo>
                    <a:cubicBezTo>
                      <a:pt x="106" y="202"/>
                      <a:pt x="68" y="258"/>
                      <a:pt x="42" y="321"/>
                    </a:cubicBezTo>
                    <a:cubicBezTo>
                      <a:pt x="14" y="386"/>
                      <a:pt x="0" y="454"/>
                      <a:pt x="0" y="525"/>
                    </a:cubicBezTo>
                    <a:cubicBezTo>
                      <a:pt x="0" y="644"/>
                      <a:pt x="85" y="836"/>
                      <a:pt x="251" y="1096"/>
                    </a:cubicBezTo>
                    <a:cubicBezTo>
                      <a:pt x="373" y="1286"/>
                      <a:pt x="496" y="1445"/>
                      <a:pt x="498" y="1447"/>
                    </a:cubicBezTo>
                    <a:cubicBezTo>
                      <a:pt x="526" y="1483"/>
                      <a:pt x="526" y="1483"/>
                      <a:pt x="526" y="1483"/>
                    </a:cubicBezTo>
                    <a:cubicBezTo>
                      <a:pt x="554" y="1447"/>
                      <a:pt x="554" y="1447"/>
                      <a:pt x="554" y="1447"/>
                    </a:cubicBezTo>
                    <a:cubicBezTo>
                      <a:pt x="556" y="1445"/>
                      <a:pt x="679" y="1286"/>
                      <a:pt x="801" y="1096"/>
                    </a:cubicBezTo>
                    <a:cubicBezTo>
                      <a:pt x="967" y="836"/>
                      <a:pt x="1052" y="644"/>
                      <a:pt x="1052" y="525"/>
                    </a:cubicBezTo>
                    <a:cubicBezTo>
                      <a:pt x="1052" y="454"/>
                      <a:pt x="1038" y="386"/>
                      <a:pt x="1010" y="321"/>
                    </a:cubicBezTo>
                    <a:close/>
                    <a:moveTo>
                      <a:pt x="526" y="706"/>
                    </a:moveTo>
                    <a:cubicBezTo>
                      <a:pt x="414" y="706"/>
                      <a:pt x="322" y="614"/>
                      <a:pt x="322" y="502"/>
                    </a:cubicBezTo>
                    <a:cubicBezTo>
                      <a:pt x="322" y="389"/>
                      <a:pt x="414" y="298"/>
                      <a:pt x="526" y="298"/>
                    </a:cubicBezTo>
                    <a:cubicBezTo>
                      <a:pt x="639" y="298"/>
                      <a:pt x="730" y="389"/>
                      <a:pt x="730" y="502"/>
                    </a:cubicBezTo>
                    <a:cubicBezTo>
                      <a:pt x="730" y="614"/>
                      <a:pt x="639" y="706"/>
                      <a:pt x="526" y="7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8" name="Freeform 6">
                <a:extLst>
                  <a:ext uri="{FF2B5EF4-FFF2-40B4-BE49-F238E27FC236}">
                    <a16:creationId xmlns:a16="http://schemas.microsoft.com/office/drawing/2014/main" id="{58E81D4A-08E2-4AE9-BA69-5C225AE18AFD}"/>
                  </a:ext>
                </a:extLst>
              </p:cNvPr>
              <p:cNvSpPr>
                <a:spLocks/>
              </p:cNvSpPr>
              <p:nvPr/>
            </p:nvSpPr>
            <p:spPr bwMode="auto">
              <a:xfrm>
                <a:off x="2272" y="2375"/>
                <a:ext cx="3134" cy="1591"/>
              </a:xfrm>
              <a:custGeom>
                <a:avLst/>
                <a:gdLst>
                  <a:gd name="T0" fmla="*/ 1278 w 1666"/>
                  <a:gd name="T1" fmla="*/ 0 h 847"/>
                  <a:gd name="T2" fmla="*/ 1202 w 1666"/>
                  <a:gd name="T3" fmla="*/ 127 h 847"/>
                  <a:gd name="T4" fmla="*/ 1521 w 1666"/>
                  <a:gd name="T5" fmla="*/ 389 h 847"/>
                  <a:gd name="T6" fmla="*/ 833 w 1666"/>
                  <a:gd name="T7" fmla="*/ 702 h 847"/>
                  <a:gd name="T8" fmla="*/ 145 w 1666"/>
                  <a:gd name="T9" fmla="*/ 389 h 847"/>
                  <a:gd name="T10" fmla="*/ 464 w 1666"/>
                  <a:gd name="T11" fmla="*/ 127 h 847"/>
                  <a:gd name="T12" fmla="*/ 388 w 1666"/>
                  <a:gd name="T13" fmla="*/ 0 h 847"/>
                  <a:gd name="T14" fmla="*/ 0 w 1666"/>
                  <a:gd name="T15" fmla="*/ 389 h 847"/>
                  <a:gd name="T16" fmla="*/ 833 w 1666"/>
                  <a:gd name="T17" fmla="*/ 847 h 847"/>
                  <a:gd name="T18" fmla="*/ 1666 w 1666"/>
                  <a:gd name="T19" fmla="*/ 389 h 847"/>
                  <a:gd name="T20" fmla="*/ 1278 w 1666"/>
                  <a:gd name="T21" fmla="*/ 0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6" h="847">
                    <a:moveTo>
                      <a:pt x="1278" y="0"/>
                    </a:moveTo>
                    <a:cubicBezTo>
                      <a:pt x="1253" y="43"/>
                      <a:pt x="1228" y="85"/>
                      <a:pt x="1202" y="127"/>
                    </a:cubicBezTo>
                    <a:cubicBezTo>
                      <a:pt x="1400" y="188"/>
                      <a:pt x="1521" y="292"/>
                      <a:pt x="1521" y="389"/>
                    </a:cubicBezTo>
                    <a:cubicBezTo>
                      <a:pt x="1521" y="537"/>
                      <a:pt x="1238" y="702"/>
                      <a:pt x="833" y="702"/>
                    </a:cubicBezTo>
                    <a:cubicBezTo>
                      <a:pt x="428" y="702"/>
                      <a:pt x="145" y="537"/>
                      <a:pt x="145" y="389"/>
                    </a:cubicBezTo>
                    <a:cubicBezTo>
                      <a:pt x="145" y="292"/>
                      <a:pt x="266" y="188"/>
                      <a:pt x="464" y="127"/>
                    </a:cubicBezTo>
                    <a:cubicBezTo>
                      <a:pt x="438" y="85"/>
                      <a:pt x="413" y="43"/>
                      <a:pt x="388" y="0"/>
                    </a:cubicBezTo>
                    <a:cubicBezTo>
                      <a:pt x="154" y="80"/>
                      <a:pt x="0" y="223"/>
                      <a:pt x="0" y="389"/>
                    </a:cubicBezTo>
                    <a:cubicBezTo>
                      <a:pt x="0" y="646"/>
                      <a:pt x="366" y="847"/>
                      <a:pt x="833" y="847"/>
                    </a:cubicBezTo>
                    <a:cubicBezTo>
                      <a:pt x="1300" y="847"/>
                      <a:pt x="1666" y="646"/>
                      <a:pt x="1666" y="389"/>
                    </a:cubicBezTo>
                    <a:cubicBezTo>
                      <a:pt x="1666" y="223"/>
                      <a:pt x="1513" y="80"/>
                      <a:pt x="127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spTree>
    <p:extLst>
      <p:ext uri="{BB962C8B-B14F-4D97-AF65-F5344CB8AC3E}">
        <p14:creationId xmlns:p14="http://schemas.microsoft.com/office/powerpoint/2010/main" val="136815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fltVal val="0"/>
                                          </p:val>
                                        </p:tav>
                                        <p:tav tm="100000">
                                          <p:val>
                                            <p:strVal val="#ppt_h"/>
                                          </p:val>
                                        </p:tav>
                                      </p:tavLst>
                                    </p:anim>
                                    <p:animEffect transition="in" filter="fade">
                                      <p:cBhvr>
                                        <p:cTn id="17" dur="500"/>
                                        <p:tgtEl>
                                          <p:spTgt spid="59"/>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right)">
                                      <p:cBhvr>
                                        <p:cTn id="21" dur="500"/>
                                        <p:tgtEl>
                                          <p:spTgt spid="61"/>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p:cTn id="25" dur="500" fill="hold"/>
                                        <p:tgtEl>
                                          <p:spTgt spid="47"/>
                                        </p:tgtEl>
                                        <p:attrNameLst>
                                          <p:attrName>ppt_w</p:attrName>
                                        </p:attrNameLst>
                                      </p:cBhvr>
                                      <p:tavLst>
                                        <p:tav tm="0">
                                          <p:val>
                                            <p:fltVal val="0"/>
                                          </p:val>
                                        </p:tav>
                                        <p:tav tm="100000">
                                          <p:val>
                                            <p:strVal val="#ppt_w"/>
                                          </p:val>
                                        </p:tav>
                                      </p:tavLst>
                                    </p:anim>
                                    <p:anim calcmode="lin" valueType="num">
                                      <p:cBhvr>
                                        <p:cTn id="26" dur="500" fill="hold"/>
                                        <p:tgtEl>
                                          <p:spTgt spid="47"/>
                                        </p:tgtEl>
                                        <p:attrNameLst>
                                          <p:attrName>ppt_h</p:attrName>
                                        </p:attrNameLst>
                                      </p:cBhvr>
                                      <p:tavLst>
                                        <p:tav tm="0">
                                          <p:val>
                                            <p:fltVal val="0"/>
                                          </p:val>
                                        </p:tav>
                                        <p:tav tm="100000">
                                          <p:val>
                                            <p:strVal val="#ppt_h"/>
                                          </p:val>
                                        </p:tav>
                                      </p:tavLst>
                                    </p:anim>
                                    <p:animEffect transition="in" filter="fade">
                                      <p:cBhvr>
                                        <p:cTn id="27" dur="500"/>
                                        <p:tgtEl>
                                          <p:spTgt spid="47"/>
                                        </p:tgtEl>
                                      </p:cBhvr>
                                    </p:animEffect>
                                  </p:childTnLst>
                                </p:cTn>
                              </p:par>
                              <p:par>
                                <p:cTn id="28" presetID="10" presetClass="entr" presetSubtype="0" fill="hold" grpId="0" nodeType="withEffect">
                                  <p:stCondLst>
                                    <p:cond delay="25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2750"/>
                            </p:stCondLst>
                            <p:childTnLst>
                              <p:par>
                                <p:cTn id="32" presetID="22" presetClass="entr" presetSubtype="8" fill="hold"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wipe(left)">
                                      <p:cBhvr>
                                        <p:cTn id="34" dur="500"/>
                                        <p:tgtEl>
                                          <p:spTgt spid="62"/>
                                        </p:tgtEl>
                                      </p:cBhvr>
                                    </p:animEffect>
                                  </p:childTnLst>
                                </p:cTn>
                              </p:par>
                            </p:childTnLst>
                          </p:cTn>
                        </p:par>
                        <p:par>
                          <p:cTn id="35" fill="hold">
                            <p:stCondLst>
                              <p:cond delay="3250"/>
                            </p:stCondLst>
                            <p:childTnLst>
                              <p:par>
                                <p:cTn id="36" presetID="53" presetClass="entr" presetSubtype="16"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 calcmode="lin" valueType="num">
                                      <p:cBhvr>
                                        <p:cTn id="38" dur="500" fill="hold"/>
                                        <p:tgtEl>
                                          <p:spTgt spid="48"/>
                                        </p:tgtEl>
                                        <p:attrNameLst>
                                          <p:attrName>ppt_w</p:attrName>
                                        </p:attrNameLst>
                                      </p:cBhvr>
                                      <p:tavLst>
                                        <p:tav tm="0">
                                          <p:val>
                                            <p:fltVal val="0"/>
                                          </p:val>
                                        </p:tav>
                                        <p:tav tm="100000">
                                          <p:val>
                                            <p:strVal val="#ppt_w"/>
                                          </p:val>
                                        </p:tav>
                                      </p:tavLst>
                                    </p:anim>
                                    <p:anim calcmode="lin" valueType="num">
                                      <p:cBhvr>
                                        <p:cTn id="39" dur="500" fill="hold"/>
                                        <p:tgtEl>
                                          <p:spTgt spid="48"/>
                                        </p:tgtEl>
                                        <p:attrNameLst>
                                          <p:attrName>ppt_h</p:attrName>
                                        </p:attrNameLst>
                                      </p:cBhvr>
                                      <p:tavLst>
                                        <p:tav tm="0">
                                          <p:val>
                                            <p:fltVal val="0"/>
                                          </p:val>
                                        </p:tav>
                                        <p:tav tm="100000">
                                          <p:val>
                                            <p:strVal val="#ppt_h"/>
                                          </p:val>
                                        </p:tav>
                                      </p:tavLst>
                                    </p:anim>
                                    <p:animEffect transition="in" filter="fade">
                                      <p:cBhvr>
                                        <p:cTn id="40" dur="500"/>
                                        <p:tgtEl>
                                          <p:spTgt spid="48"/>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par>
                          <p:cTn id="44" fill="hold">
                            <p:stCondLst>
                              <p:cond delay="4000"/>
                            </p:stCondLst>
                            <p:childTnLst>
                              <p:par>
                                <p:cTn id="45" presetID="22" presetClass="entr" presetSubtype="2" fill="hold" nodeType="after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wipe(right)">
                                      <p:cBhvr>
                                        <p:cTn id="47" dur="500"/>
                                        <p:tgtEl>
                                          <p:spTgt spid="63"/>
                                        </p:tgtEl>
                                      </p:cBhvr>
                                    </p:animEffect>
                                  </p:childTnLst>
                                </p:cTn>
                              </p:par>
                            </p:childTnLst>
                          </p:cTn>
                        </p:par>
                        <p:par>
                          <p:cTn id="48" fill="hold">
                            <p:stCondLst>
                              <p:cond delay="4500"/>
                            </p:stCondLst>
                            <p:childTnLst>
                              <p:par>
                                <p:cTn id="49" presetID="53" presetClass="entr" presetSubtype="16" fill="hold" grpId="0" nodeType="afterEffect">
                                  <p:stCondLst>
                                    <p:cond delay="0"/>
                                  </p:stCondLst>
                                  <p:childTnLst>
                                    <p:set>
                                      <p:cBhvr>
                                        <p:cTn id="50" dur="1" fill="hold">
                                          <p:stCondLst>
                                            <p:cond delay="0"/>
                                          </p:stCondLst>
                                        </p:cTn>
                                        <p:tgtEl>
                                          <p:spTgt spid="49"/>
                                        </p:tgtEl>
                                        <p:attrNameLst>
                                          <p:attrName>style.visibility</p:attrName>
                                        </p:attrNameLst>
                                      </p:cBhvr>
                                      <p:to>
                                        <p:strVal val="visible"/>
                                      </p:to>
                                    </p:set>
                                    <p:anim calcmode="lin" valueType="num">
                                      <p:cBhvr>
                                        <p:cTn id="51" dur="500" fill="hold"/>
                                        <p:tgtEl>
                                          <p:spTgt spid="49"/>
                                        </p:tgtEl>
                                        <p:attrNameLst>
                                          <p:attrName>ppt_w</p:attrName>
                                        </p:attrNameLst>
                                      </p:cBhvr>
                                      <p:tavLst>
                                        <p:tav tm="0">
                                          <p:val>
                                            <p:fltVal val="0"/>
                                          </p:val>
                                        </p:tav>
                                        <p:tav tm="100000">
                                          <p:val>
                                            <p:strVal val="#ppt_w"/>
                                          </p:val>
                                        </p:tav>
                                      </p:tavLst>
                                    </p:anim>
                                    <p:anim calcmode="lin" valueType="num">
                                      <p:cBhvr>
                                        <p:cTn id="52" dur="500" fill="hold"/>
                                        <p:tgtEl>
                                          <p:spTgt spid="49"/>
                                        </p:tgtEl>
                                        <p:attrNameLst>
                                          <p:attrName>ppt_h</p:attrName>
                                        </p:attrNameLst>
                                      </p:cBhvr>
                                      <p:tavLst>
                                        <p:tav tm="0">
                                          <p:val>
                                            <p:fltVal val="0"/>
                                          </p:val>
                                        </p:tav>
                                        <p:tav tm="100000">
                                          <p:val>
                                            <p:strVal val="#ppt_h"/>
                                          </p:val>
                                        </p:tav>
                                      </p:tavLst>
                                    </p:anim>
                                    <p:animEffect transition="in" filter="fade">
                                      <p:cBhvr>
                                        <p:cTn id="53" dur="500"/>
                                        <p:tgtEl>
                                          <p:spTgt spid="49"/>
                                        </p:tgtEl>
                                      </p:cBhvr>
                                    </p:animEffect>
                                  </p:childTnLst>
                                </p:cTn>
                              </p:par>
                              <p:par>
                                <p:cTn id="54" presetID="10" presetClass="entr" presetSubtype="0" fill="hold" grpId="0" nodeType="withEffect">
                                  <p:stCondLst>
                                    <p:cond delay="25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par>
                          <p:cTn id="57" fill="hold">
                            <p:stCondLst>
                              <p:cond delay="5250"/>
                            </p:stCondLst>
                            <p:childTnLst>
                              <p:par>
                                <p:cTn id="58" presetID="22" presetClass="entr" presetSubtype="8" fill="hold" nodeType="after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wipe(left)">
                                      <p:cBhvr>
                                        <p:cTn id="60" dur="500"/>
                                        <p:tgtEl>
                                          <p:spTgt spid="64"/>
                                        </p:tgtEl>
                                      </p:cBhvr>
                                    </p:animEffect>
                                  </p:childTnLst>
                                </p:cTn>
                              </p:par>
                            </p:childTnLst>
                          </p:cTn>
                        </p:par>
                        <p:par>
                          <p:cTn id="61" fill="hold">
                            <p:stCondLst>
                              <p:cond delay="5750"/>
                            </p:stCondLst>
                            <p:childTnLst>
                              <p:par>
                                <p:cTn id="62" presetID="53" presetClass="entr" presetSubtype="16" fill="hold" grpId="0" nodeType="afterEffect">
                                  <p:stCondLst>
                                    <p:cond delay="0"/>
                                  </p:stCondLst>
                                  <p:childTnLst>
                                    <p:set>
                                      <p:cBhvr>
                                        <p:cTn id="63" dur="1" fill="hold">
                                          <p:stCondLst>
                                            <p:cond delay="0"/>
                                          </p:stCondLst>
                                        </p:cTn>
                                        <p:tgtEl>
                                          <p:spTgt spid="50"/>
                                        </p:tgtEl>
                                        <p:attrNameLst>
                                          <p:attrName>style.visibility</p:attrName>
                                        </p:attrNameLst>
                                      </p:cBhvr>
                                      <p:to>
                                        <p:strVal val="visible"/>
                                      </p:to>
                                    </p:set>
                                    <p:anim calcmode="lin" valueType="num">
                                      <p:cBhvr>
                                        <p:cTn id="64" dur="500" fill="hold"/>
                                        <p:tgtEl>
                                          <p:spTgt spid="50"/>
                                        </p:tgtEl>
                                        <p:attrNameLst>
                                          <p:attrName>ppt_w</p:attrName>
                                        </p:attrNameLst>
                                      </p:cBhvr>
                                      <p:tavLst>
                                        <p:tav tm="0">
                                          <p:val>
                                            <p:fltVal val="0"/>
                                          </p:val>
                                        </p:tav>
                                        <p:tav tm="100000">
                                          <p:val>
                                            <p:strVal val="#ppt_w"/>
                                          </p:val>
                                        </p:tav>
                                      </p:tavLst>
                                    </p:anim>
                                    <p:anim calcmode="lin" valueType="num">
                                      <p:cBhvr>
                                        <p:cTn id="65" dur="500" fill="hold"/>
                                        <p:tgtEl>
                                          <p:spTgt spid="50"/>
                                        </p:tgtEl>
                                        <p:attrNameLst>
                                          <p:attrName>ppt_h</p:attrName>
                                        </p:attrNameLst>
                                      </p:cBhvr>
                                      <p:tavLst>
                                        <p:tav tm="0">
                                          <p:val>
                                            <p:fltVal val="0"/>
                                          </p:val>
                                        </p:tav>
                                        <p:tav tm="100000">
                                          <p:val>
                                            <p:strVal val="#ppt_h"/>
                                          </p:val>
                                        </p:tav>
                                      </p:tavLst>
                                    </p:anim>
                                    <p:animEffect transition="in" filter="fade">
                                      <p:cBhvr>
                                        <p:cTn id="66" dur="500"/>
                                        <p:tgtEl>
                                          <p:spTgt spid="50"/>
                                        </p:tgtEl>
                                      </p:cBhvr>
                                    </p:animEffect>
                                  </p:childTnLst>
                                </p:cTn>
                              </p:par>
                              <p:par>
                                <p:cTn id="67" presetID="10" presetClass="entr" presetSubtype="0" fill="hold" grpId="0" nodeType="withEffect">
                                  <p:stCondLst>
                                    <p:cond delay="25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7" grpId="0"/>
      <p:bldP spid="8" grpId="0"/>
      <p:bldP spid="9" grpId="0"/>
      <p:bldP spid="47" grpId="0" animBg="1"/>
      <p:bldP spid="48" grpId="0" animBg="1"/>
      <p:bldP spid="49" grpId="0" animBg="1"/>
      <p:bldP spid="50" grpId="0" animBg="1"/>
      <p:bldP spid="5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D8FB58-FA4F-4E3B-B287-432B3DE79D4C}"/>
              </a:ext>
            </a:extLst>
          </p:cNvPr>
          <p:cNvSpPr>
            <a:spLocks noGrp="1"/>
          </p:cNvSpPr>
          <p:nvPr>
            <p:ph type="title"/>
          </p:nvPr>
        </p:nvSpPr>
        <p:spPr/>
        <p:txBody>
          <a:bodyPr/>
          <a:lstStyle/>
          <a:p>
            <a:r>
              <a:rPr lang="en-US" dirty="0"/>
              <a:t>We Are a National Criminal Defense Law Firm</a:t>
            </a:r>
          </a:p>
        </p:txBody>
      </p:sp>
      <p:sp>
        <p:nvSpPr>
          <p:cNvPr id="4" name="Text Placeholder 3">
            <a:extLst>
              <a:ext uri="{FF2B5EF4-FFF2-40B4-BE49-F238E27FC236}">
                <a16:creationId xmlns:a16="http://schemas.microsoft.com/office/drawing/2014/main" id="{E02FCED2-1227-4A3D-86B5-9860651F6340}"/>
              </a:ext>
            </a:extLst>
          </p:cNvPr>
          <p:cNvSpPr>
            <a:spLocks noGrp="1"/>
          </p:cNvSpPr>
          <p:nvPr>
            <p:ph type="body" sz="quarter" idx="15"/>
          </p:nvPr>
        </p:nvSpPr>
        <p:spPr/>
        <p:txBody>
          <a:bodyPr/>
          <a:lstStyle/>
          <a:p>
            <a:r>
              <a:rPr lang="en-US" dirty="0"/>
              <a:t>I&amp;A is a Leading National Law Firm. We Are Not a Referral Service.</a:t>
            </a:r>
          </a:p>
        </p:txBody>
      </p:sp>
      <p:sp>
        <p:nvSpPr>
          <p:cNvPr id="21" name="TextBox 20">
            <a:extLst>
              <a:ext uri="{FF2B5EF4-FFF2-40B4-BE49-F238E27FC236}">
                <a16:creationId xmlns:a16="http://schemas.microsoft.com/office/drawing/2014/main" id="{49610D5F-FEF3-49B8-9600-87772E0280A3}"/>
              </a:ext>
            </a:extLst>
          </p:cNvPr>
          <p:cNvSpPr txBox="1"/>
          <p:nvPr/>
        </p:nvSpPr>
        <p:spPr>
          <a:xfrm>
            <a:off x="380531" y="4273265"/>
            <a:ext cx="2335924" cy="914685"/>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National leading criminal defense law firm with a network of 659 attorneys and growing </a:t>
            </a:r>
          </a:p>
        </p:txBody>
      </p:sp>
      <p:sp>
        <p:nvSpPr>
          <p:cNvPr id="22" name="TextBox 21">
            <a:extLst>
              <a:ext uri="{FF2B5EF4-FFF2-40B4-BE49-F238E27FC236}">
                <a16:creationId xmlns:a16="http://schemas.microsoft.com/office/drawing/2014/main" id="{1091FD7E-056C-48EB-8E01-075C006D1822}"/>
              </a:ext>
            </a:extLst>
          </p:cNvPr>
          <p:cNvSpPr txBox="1"/>
          <p:nvPr/>
        </p:nvSpPr>
        <p:spPr>
          <a:xfrm>
            <a:off x="3412203" y="4273265"/>
            <a:ext cx="2335924" cy="1130008"/>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We fully comply with all state bar rules as we understand the value of regulations in protecting customers</a:t>
            </a:r>
          </a:p>
        </p:txBody>
      </p:sp>
      <p:sp>
        <p:nvSpPr>
          <p:cNvPr id="27" name="TextBox 26">
            <a:extLst>
              <a:ext uri="{FF2B5EF4-FFF2-40B4-BE49-F238E27FC236}">
                <a16:creationId xmlns:a16="http://schemas.microsoft.com/office/drawing/2014/main" id="{4239BCD9-638F-4292-B84E-DA7F59AC880A}"/>
              </a:ext>
            </a:extLst>
          </p:cNvPr>
          <p:cNvSpPr txBox="1"/>
          <p:nvPr/>
        </p:nvSpPr>
        <p:spPr>
          <a:xfrm>
            <a:off x="6443875" y="4273265"/>
            <a:ext cx="2335924" cy="914685"/>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Our teams always include  attorneys licensed in the states where we do  business, and we have  attorney  partners in </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49 states and Puerto Rico</a:t>
            </a:r>
          </a:p>
        </p:txBody>
      </p:sp>
      <p:sp>
        <p:nvSpPr>
          <p:cNvPr id="28" name="TextBox 27">
            <a:extLst>
              <a:ext uri="{FF2B5EF4-FFF2-40B4-BE49-F238E27FC236}">
                <a16:creationId xmlns:a16="http://schemas.microsoft.com/office/drawing/2014/main" id="{5883BECD-D6D5-409C-8481-1D73C1E9D35E}"/>
              </a:ext>
            </a:extLst>
          </p:cNvPr>
          <p:cNvSpPr txBox="1"/>
          <p:nvPr/>
        </p:nvSpPr>
        <p:spPr>
          <a:xfrm>
            <a:off x="9475547" y="4273265"/>
            <a:ext cx="2335924" cy="914685"/>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Our attorneys use our business cards, welcome letters, letter head, and closing letters, maintaining the law firm’s national image in local communities</a:t>
            </a:r>
          </a:p>
        </p:txBody>
      </p:sp>
      <p:cxnSp>
        <p:nvCxnSpPr>
          <p:cNvPr id="32" name="Straight Connector 31">
            <a:extLst>
              <a:ext uri="{FF2B5EF4-FFF2-40B4-BE49-F238E27FC236}">
                <a16:creationId xmlns:a16="http://schemas.microsoft.com/office/drawing/2014/main" id="{CC2BD0B0-FBB0-485F-8C46-B114C5F50CD4}"/>
              </a:ext>
            </a:extLst>
          </p:cNvPr>
          <p:cNvCxnSpPr>
            <a:cxnSpLocks/>
          </p:cNvCxnSpPr>
          <p:nvPr/>
        </p:nvCxnSpPr>
        <p:spPr>
          <a:xfrm>
            <a:off x="3064329" y="2051050"/>
            <a:ext cx="0" cy="363855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F534242-6168-46C2-AD1E-5487D8F71D38}"/>
              </a:ext>
            </a:extLst>
          </p:cNvPr>
          <p:cNvCxnSpPr>
            <a:cxnSpLocks/>
          </p:cNvCxnSpPr>
          <p:nvPr/>
        </p:nvCxnSpPr>
        <p:spPr>
          <a:xfrm>
            <a:off x="6096001" y="2051050"/>
            <a:ext cx="0" cy="363931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B6AAD7F-D5A4-4DE2-B30E-B27C312D9FE6}"/>
              </a:ext>
            </a:extLst>
          </p:cNvPr>
          <p:cNvCxnSpPr>
            <a:cxnSpLocks/>
          </p:cNvCxnSpPr>
          <p:nvPr/>
        </p:nvCxnSpPr>
        <p:spPr>
          <a:xfrm>
            <a:off x="9127673" y="2051050"/>
            <a:ext cx="0" cy="363931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7338EAC2-79F0-4E10-B04C-D32216AD4C80}"/>
              </a:ext>
            </a:extLst>
          </p:cNvPr>
          <p:cNvGrpSpPr/>
          <p:nvPr/>
        </p:nvGrpSpPr>
        <p:grpSpPr>
          <a:xfrm>
            <a:off x="3844474" y="2525133"/>
            <a:ext cx="1471382" cy="1471382"/>
            <a:chOff x="3844474" y="2315583"/>
            <a:chExt cx="1471382" cy="1471382"/>
          </a:xfrm>
        </p:grpSpPr>
        <p:sp>
          <p:nvSpPr>
            <p:cNvPr id="29" name="Flowchart: Connector 28">
              <a:extLst>
                <a:ext uri="{FF2B5EF4-FFF2-40B4-BE49-F238E27FC236}">
                  <a16:creationId xmlns:a16="http://schemas.microsoft.com/office/drawing/2014/main" id="{12CD6374-55F9-4809-B2B1-A84B4A6B092D}"/>
                </a:ext>
              </a:extLst>
            </p:cNvPr>
            <p:cNvSpPr/>
            <p:nvPr/>
          </p:nvSpPr>
          <p:spPr>
            <a:xfrm>
              <a:off x="3844474" y="2315583"/>
              <a:ext cx="1471382" cy="1471382"/>
            </a:xfrm>
            <a:prstGeom prst="flowChartConnector">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5" name="Graphic 4">
              <a:extLst>
                <a:ext uri="{FF2B5EF4-FFF2-40B4-BE49-F238E27FC236}">
                  <a16:creationId xmlns:a16="http://schemas.microsoft.com/office/drawing/2014/main" id="{99194E98-64BA-4AC5-9663-647E706BFC6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030" t="6343" r="7795" b="26766"/>
            <a:stretch/>
          </p:blipFill>
          <p:spPr>
            <a:xfrm>
              <a:off x="4214480" y="2666404"/>
              <a:ext cx="731370" cy="693540"/>
            </a:xfrm>
            <a:prstGeom prst="rect">
              <a:avLst/>
            </a:prstGeom>
          </p:spPr>
        </p:pic>
      </p:grpSp>
      <p:grpSp>
        <p:nvGrpSpPr>
          <p:cNvPr id="41" name="Group 40">
            <a:extLst>
              <a:ext uri="{FF2B5EF4-FFF2-40B4-BE49-F238E27FC236}">
                <a16:creationId xmlns:a16="http://schemas.microsoft.com/office/drawing/2014/main" id="{F26C5099-AEB8-40DD-86D9-150ECECB7411}"/>
              </a:ext>
            </a:extLst>
          </p:cNvPr>
          <p:cNvGrpSpPr/>
          <p:nvPr/>
        </p:nvGrpSpPr>
        <p:grpSpPr>
          <a:xfrm>
            <a:off x="6876147" y="2525133"/>
            <a:ext cx="1471382" cy="1471382"/>
            <a:chOff x="6876147" y="2315583"/>
            <a:chExt cx="1471382" cy="1471382"/>
          </a:xfrm>
        </p:grpSpPr>
        <p:sp>
          <p:nvSpPr>
            <p:cNvPr id="30" name="Flowchart: Connector 29">
              <a:extLst>
                <a:ext uri="{FF2B5EF4-FFF2-40B4-BE49-F238E27FC236}">
                  <a16:creationId xmlns:a16="http://schemas.microsoft.com/office/drawing/2014/main" id="{9BF41E28-862A-416C-B28B-F0BB4C0B7EE2}"/>
                </a:ext>
              </a:extLst>
            </p:cNvPr>
            <p:cNvSpPr/>
            <p:nvPr/>
          </p:nvSpPr>
          <p:spPr>
            <a:xfrm>
              <a:off x="6876147" y="2315583"/>
              <a:ext cx="1471382" cy="1471382"/>
            </a:xfrm>
            <a:prstGeom prst="flowChartConnector">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7" name="Graphic 6">
              <a:extLst>
                <a:ext uri="{FF2B5EF4-FFF2-40B4-BE49-F238E27FC236}">
                  <a16:creationId xmlns:a16="http://schemas.microsoft.com/office/drawing/2014/main" id="{583BA3A9-ACFD-4944-BEED-9CA2264C76B9}"/>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07" b="21943"/>
            <a:stretch/>
          </p:blipFill>
          <p:spPr>
            <a:xfrm>
              <a:off x="7255404" y="2673448"/>
              <a:ext cx="712866" cy="679452"/>
            </a:xfrm>
            <a:prstGeom prst="rect">
              <a:avLst/>
            </a:prstGeom>
          </p:spPr>
        </p:pic>
      </p:grpSp>
      <p:grpSp>
        <p:nvGrpSpPr>
          <p:cNvPr id="42" name="Group 41">
            <a:extLst>
              <a:ext uri="{FF2B5EF4-FFF2-40B4-BE49-F238E27FC236}">
                <a16:creationId xmlns:a16="http://schemas.microsoft.com/office/drawing/2014/main" id="{101E2771-9CEE-443F-AE5A-8F4C39EA9410}"/>
              </a:ext>
            </a:extLst>
          </p:cNvPr>
          <p:cNvGrpSpPr/>
          <p:nvPr/>
        </p:nvGrpSpPr>
        <p:grpSpPr>
          <a:xfrm>
            <a:off x="9907818" y="2525133"/>
            <a:ext cx="1471382" cy="1471382"/>
            <a:chOff x="9907818" y="2315583"/>
            <a:chExt cx="1471382" cy="1471382"/>
          </a:xfrm>
        </p:grpSpPr>
        <p:sp>
          <p:nvSpPr>
            <p:cNvPr id="31" name="Flowchart: Connector 30">
              <a:extLst>
                <a:ext uri="{FF2B5EF4-FFF2-40B4-BE49-F238E27FC236}">
                  <a16:creationId xmlns:a16="http://schemas.microsoft.com/office/drawing/2014/main" id="{D1779B96-CAA7-4E03-9AAB-ACD229455DEA}"/>
                </a:ext>
              </a:extLst>
            </p:cNvPr>
            <p:cNvSpPr/>
            <p:nvPr/>
          </p:nvSpPr>
          <p:spPr>
            <a:xfrm>
              <a:off x="9907818" y="2315583"/>
              <a:ext cx="1471382" cy="1471382"/>
            </a:xfrm>
            <a:prstGeom prst="flowChartConnector">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36" name="Graphic 35">
              <a:extLst>
                <a:ext uri="{FF2B5EF4-FFF2-40B4-BE49-F238E27FC236}">
                  <a16:creationId xmlns:a16="http://schemas.microsoft.com/office/drawing/2014/main" id="{DF74D820-6A2E-4757-8A02-D2A6DAF138E1}"/>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000" t="20658" r="13250" b="36542"/>
            <a:stretch/>
          </p:blipFill>
          <p:spPr>
            <a:xfrm>
              <a:off x="10292275" y="2796480"/>
              <a:ext cx="702469" cy="509588"/>
            </a:xfrm>
            <a:prstGeom prst="rect">
              <a:avLst/>
            </a:prstGeom>
          </p:spPr>
        </p:pic>
      </p:grpSp>
      <p:grpSp>
        <p:nvGrpSpPr>
          <p:cNvPr id="39" name="Group 38">
            <a:extLst>
              <a:ext uri="{FF2B5EF4-FFF2-40B4-BE49-F238E27FC236}">
                <a16:creationId xmlns:a16="http://schemas.microsoft.com/office/drawing/2014/main" id="{4EAD5021-251D-4913-B138-D0F1B8AF5B04}"/>
              </a:ext>
            </a:extLst>
          </p:cNvPr>
          <p:cNvGrpSpPr/>
          <p:nvPr/>
        </p:nvGrpSpPr>
        <p:grpSpPr>
          <a:xfrm>
            <a:off x="812802" y="2525133"/>
            <a:ext cx="1471382" cy="1471382"/>
            <a:chOff x="812802" y="2315583"/>
            <a:chExt cx="1471382" cy="1471382"/>
          </a:xfrm>
        </p:grpSpPr>
        <p:sp>
          <p:nvSpPr>
            <p:cNvPr id="20" name="Flowchart: Connector 19">
              <a:extLst>
                <a:ext uri="{FF2B5EF4-FFF2-40B4-BE49-F238E27FC236}">
                  <a16:creationId xmlns:a16="http://schemas.microsoft.com/office/drawing/2014/main" id="{832095CD-F640-436A-9FD1-A36E6BA23E05}"/>
                </a:ext>
              </a:extLst>
            </p:cNvPr>
            <p:cNvSpPr/>
            <p:nvPr/>
          </p:nvSpPr>
          <p:spPr>
            <a:xfrm>
              <a:off x="812802" y="2315583"/>
              <a:ext cx="1471382" cy="1471382"/>
            </a:xfrm>
            <a:prstGeom prst="flowChartConnector">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38" name="Graphic 37">
              <a:extLst>
                <a:ext uri="{FF2B5EF4-FFF2-40B4-BE49-F238E27FC236}">
                  <a16:creationId xmlns:a16="http://schemas.microsoft.com/office/drawing/2014/main" id="{785E5A2B-98F6-4AEF-B68A-FB4ECC8F76C4}"/>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6876" b="27203"/>
            <a:stretch/>
          </p:blipFill>
          <p:spPr>
            <a:xfrm>
              <a:off x="1135555" y="2711012"/>
              <a:ext cx="825876" cy="680524"/>
            </a:xfrm>
            <a:prstGeom prst="rect">
              <a:avLst/>
            </a:prstGeom>
          </p:spPr>
        </p:pic>
      </p:grpSp>
    </p:spTree>
    <p:extLst>
      <p:ext uri="{BB962C8B-B14F-4D97-AF65-F5344CB8AC3E}">
        <p14:creationId xmlns:p14="http://schemas.microsoft.com/office/powerpoint/2010/main" val="45065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10" presetClass="entr" presetSubtype="0" fill="hold" grpId="0" nodeType="with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750"/>
                            </p:stCondLst>
                            <p:childTnLst>
                              <p:par>
                                <p:cTn id="14" presetID="16" presetClass="entr" presetSubtype="42"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outHorizontal)">
                                      <p:cBhvr>
                                        <p:cTn id="16" dur="500"/>
                                        <p:tgtEl>
                                          <p:spTgt spid="32"/>
                                        </p:tgtEl>
                                      </p:cBhvr>
                                    </p:animEffect>
                                  </p:childTnLst>
                                </p:cTn>
                              </p:par>
                            </p:childTnLst>
                          </p:cTn>
                        </p:par>
                        <p:par>
                          <p:cTn id="17" fill="hold">
                            <p:stCondLst>
                              <p:cond delay="1250"/>
                            </p:stCondLst>
                            <p:childTnLst>
                              <p:par>
                                <p:cTn id="18" presetID="53" presetClass="entr" presetSubtype="16"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p:cTn id="20" dur="500" fill="hold"/>
                                        <p:tgtEl>
                                          <p:spTgt spid="40"/>
                                        </p:tgtEl>
                                        <p:attrNameLst>
                                          <p:attrName>ppt_w</p:attrName>
                                        </p:attrNameLst>
                                      </p:cBhvr>
                                      <p:tavLst>
                                        <p:tav tm="0">
                                          <p:val>
                                            <p:fltVal val="0"/>
                                          </p:val>
                                        </p:tav>
                                        <p:tav tm="100000">
                                          <p:val>
                                            <p:strVal val="#ppt_w"/>
                                          </p:val>
                                        </p:tav>
                                      </p:tavLst>
                                    </p:anim>
                                    <p:anim calcmode="lin" valueType="num">
                                      <p:cBhvr>
                                        <p:cTn id="21" dur="500" fill="hold"/>
                                        <p:tgtEl>
                                          <p:spTgt spid="40"/>
                                        </p:tgtEl>
                                        <p:attrNameLst>
                                          <p:attrName>ppt_h</p:attrName>
                                        </p:attrNameLst>
                                      </p:cBhvr>
                                      <p:tavLst>
                                        <p:tav tm="0">
                                          <p:val>
                                            <p:fltVal val="0"/>
                                          </p:val>
                                        </p:tav>
                                        <p:tav tm="100000">
                                          <p:val>
                                            <p:strVal val="#ppt_h"/>
                                          </p:val>
                                        </p:tav>
                                      </p:tavLst>
                                    </p:anim>
                                    <p:animEffect transition="in" filter="fade">
                                      <p:cBhvr>
                                        <p:cTn id="22" dur="500"/>
                                        <p:tgtEl>
                                          <p:spTgt spid="40"/>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par>
                          <p:cTn id="26" fill="hold">
                            <p:stCondLst>
                              <p:cond delay="2000"/>
                            </p:stCondLst>
                            <p:childTnLst>
                              <p:par>
                                <p:cTn id="27" presetID="16" presetClass="entr" presetSubtype="42"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outHorizontal)">
                                      <p:cBhvr>
                                        <p:cTn id="29" dur="500"/>
                                        <p:tgtEl>
                                          <p:spTgt spid="33"/>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cBhvr>
                                        <p:cTn id="33" dur="500" fill="hold"/>
                                        <p:tgtEl>
                                          <p:spTgt spid="41"/>
                                        </p:tgtEl>
                                        <p:attrNameLst>
                                          <p:attrName>ppt_w</p:attrName>
                                        </p:attrNameLst>
                                      </p:cBhvr>
                                      <p:tavLst>
                                        <p:tav tm="0">
                                          <p:val>
                                            <p:fltVal val="0"/>
                                          </p:val>
                                        </p:tav>
                                        <p:tav tm="100000">
                                          <p:val>
                                            <p:strVal val="#ppt_w"/>
                                          </p:val>
                                        </p:tav>
                                      </p:tavLst>
                                    </p:anim>
                                    <p:anim calcmode="lin" valueType="num">
                                      <p:cBhvr>
                                        <p:cTn id="34" dur="500" fill="hold"/>
                                        <p:tgtEl>
                                          <p:spTgt spid="41"/>
                                        </p:tgtEl>
                                        <p:attrNameLst>
                                          <p:attrName>ppt_h</p:attrName>
                                        </p:attrNameLst>
                                      </p:cBhvr>
                                      <p:tavLst>
                                        <p:tav tm="0">
                                          <p:val>
                                            <p:fltVal val="0"/>
                                          </p:val>
                                        </p:tav>
                                        <p:tav tm="100000">
                                          <p:val>
                                            <p:strVal val="#ppt_h"/>
                                          </p:val>
                                        </p:tav>
                                      </p:tavLst>
                                    </p:anim>
                                    <p:animEffect transition="in" filter="fade">
                                      <p:cBhvr>
                                        <p:cTn id="35" dur="500"/>
                                        <p:tgtEl>
                                          <p:spTgt spid="41"/>
                                        </p:tgtEl>
                                      </p:cBhvr>
                                    </p:animEffect>
                                  </p:childTnLst>
                                </p:cTn>
                              </p:par>
                              <p:par>
                                <p:cTn id="36" presetID="10" presetClass="entr" presetSubtype="0" fill="hold" grpId="0" nodeType="withEffect">
                                  <p:stCondLst>
                                    <p:cond delay="25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par>
                          <p:cTn id="39" fill="hold">
                            <p:stCondLst>
                              <p:cond delay="3250"/>
                            </p:stCondLst>
                            <p:childTnLst>
                              <p:par>
                                <p:cTn id="40" presetID="16" presetClass="entr" presetSubtype="42" fill="hold"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arn(outHorizontal)">
                                      <p:cBhvr>
                                        <p:cTn id="42" dur="500"/>
                                        <p:tgtEl>
                                          <p:spTgt spid="34"/>
                                        </p:tgtEl>
                                      </p:cBhvr>
                                    </p:animEffect>
                                  </p:childTnLst>
                                </p:cTn>
                              </p:par>
                            </p:childTnLst>
                          </p:cTn>
                        </p:par>
                        <p:par>
                          <p:cTn id="43" fill="hold">
                            <p:stCondLst>
                              <p:cond delay="3750"/>
                            </p:stCondLst>
                            <p:childTnLst>
                              <p:par>
                                <p:cTn id="44" presetID="53" presetClass="entr" presetSubtype="16"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p:cTn id="46" dur="500" fill="hold"/>
                                        <p:tgtEl>
                                          <p:spTgt spid="42"/>
                                        </p:tgtEl>
                                        <p:attrNameLst>
                                          <p:attrName>ppt_w</p:attrName>
                                        </p:attrNameLst>
                                      </p:cBhvr>
                                      <p:tavLst>
                                        <p:tav tm="0">
                                          <p:val>
                                            <p:fltVal val="0"/>
                                          </p:val>
                                        </p:tav>
                                        <p:tav tm="100000">
                                          <p:val>
                                            <p:strVal val="#ppt_w"/>
                                          </p:val>
                                        </p:tav>
                                      </p:tavLst>
                                    </p:anim>
                                    <p:anim calcmode="lin" valueType="num">
                                      <p:cBhvr>
                                        <p:cTn id="47" dur="500" fill="hold"/>
                                        <p:tgtEl>
                                          <p:spTgt spid="42"/>
                                        </p:tgtEl>
                                        <p:attrNameLst>
                                          <p:attrName>ppt_h</p:attrName>
                                        </p:attrNameLst>
                                      </p:cBhvr>
                                      <p:tavLst>
                                        <p:tav tm="0">
                                          <p:val>
                                            <p:fltVal val="0"/>
                                          </p:val>
                                        </p:tav>
                                        <p:tav tm="100000">
                                          <p:val>
                                            <p:strVal val="#ppt_h"/>
                                          </p:val>
                                        </p:tav>
                                      </p:tavLst>
                                    </p:anim>
                                    <p:animEffect transition="in" filter="fade">
                                      <p:cBhvr>
                                        <p:cTn id="48" dur="500"/>
                                        <p:tgtEl>
                                          <p:spTgt spid="42"/>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7" grpId="0"/>
      <p:bldP spid="2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6F0C32-CC10-49EC-955C-F5973F342955}"/>
              </a:ext>
            </a:extLst>
          </p:cNvPr>
          <p:cNvSpPr>
            <a:spLocks noGrp="1"/>
          </p:cNvSpPr>
          <p:nvPr>
            <p:ph type="title"/>
          </p:nvPr>
        </p:nvSpPr>
        <p:spPr/>
        <p:txBody>
          <a:bodyPr/>
          <a:lstStyle/>
          <a:p>
            <a:r>
              <a:rPr lang="en-US" dirty="0"/>
              <a:t>We Know How to Satisfy Employers And Clients</a:t>
            </a:r>
          </a:p>
        </p:txBody>
      </p:sp>
      <p:sp>
        <p:nvSpPr>
          <p:cNvPr id="5" name="Rectangle 4">
            <a:extLst>
              <a:ext uri="{FF2B5EF4-FFF2-40B4-BE49-F238E27FC236}">
                <a16:creationId xmlns:a16="http://schemas.microsoft.com/office/drawing/2014/main" id="{10F6D809-030D-429A-B671-FBFAED5EFDAE}"/>
              </a:ext>
            </a:extLst>
          </p:cNvPr>
          <p:cNvSpPr/>
          <p:nvPr/>
        </p:nvSpPr>
        <p:spPr>
          <a:xfrm rot="5400000">
            <a:off x="-454660" y="1399540"/>
            <a:ext cx="5481319" cy="4572000"/>
          </a:xfrm>
          <a:prstGeom prst="rect">
            <a:avLst/>
          </a:prstGeom>
          <a:blipFill dpi="0" rotWithShape="0">
            <a:blip r:embed="rId2"/>
            <a:srcRect/>
            <a:stretch>
              <a:fillRect l="-35155" r="-446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8" name="TextBox 7">
            <a:extLst>
              <a:ext uri="{FF2B5EF4-FFF2-40B4-BE49-F238E27FC236}">
                <a16:creationId xmlns:a16="http://schemas.microsoft.com/office/drawing/2014/main" id="{054324EF-8FF4-4A51-903D-B120E3ECA7B6}"/>
              </a:ext>
            </a:extLst>
          </p:cNvPr>
          <p:cNvSpPr txBox="1"/>
          <p:nvPr/>
        </p:nvSpPr>
        <p:spPr>
          <a:xfrm>
            <a:off x="5043638" y="1361116"/>
            <a:ext cx="6767833" cy="463989"/>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B3B3D"/>
                </a:solidFill>
                <a:effectLst/>
                <a:uLnTx/>
                <a:uFillTx/>
                <a:latin typeface="Open Sans"/>
                <a:ea typeface="+mn-ea"/>
                <a:cs typeface="+mn-cs"/>
              </a:rPr>
              <a:t>We Have a Proven Track Record Servicing Large Providers Including Employee Assistance Programs (EAP’s):</a:t>
            </a:r>
          </a:p>
        </p:txBody>
      </p:sp>
      <p:sp>
        <p:nvSpPr>
          <p:cNvPr id="47" name="TextBox 46">
            <a:extLst>
              <a:ext uri="{FF2B5EF4-FFF2-40B4-BE49-F238E27FC236}">
                <a16:creationId xmlns:a16="http://schemas.microsoft.com/office/drawing/2014/main" id="{BF45922A-B972-43BC-93DE-C15796AB56D1}"/>
              </a:ext>
            </a:extLst>
          </p:cNvPr>
          <p:cNvSpPr txBox="1"/>
          <p:nvPr/>
        </p:nvSpPr>
        <p:spPr>
          <a:xfrm>
            <a:off x="5043638" y="3512017"/>
            <a:ext cx="2098307" cy="41318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Attorney Search Network</a:t>
            </a:r>
          </a:p>
        </p:txBody>
      </p:sp>
      <p:sp>
        <p:nvSpPr>
          <p:cNvPr id="48" name="TextBox 47">
            <a:extLst>
              <a:ext uri="{FF2B5EF4-FFF2-40B4-BE49-F238E27FC236}">
                <a16:creationId xmlns:a16="http://schemas.microsoft.com/office/drawing/2014/main" id="{8E4D0DAB-C454-44B9-9BE6-B31270370A8E}"/>
              </a:ext>
            </a:extLst>
          </p:cNvPr>
          <p:cNvSpPr txBox="1"/>
          <p:nvPr/>
        </p:nvSpPr>
        <p:spPr>
          <a:xfrm>
            <a:off x="7378401" y="3512017"/>
            <a:ext cx="2098307" cy="41318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CLC</a:t>
            </a:r>
          </a:p>
        </p:txBody>
      </p:sp>
      <p:sp>
        <p:nvSpPr>
          <p:cNvPr id="49" name="TextBox 48">
            <a:extLst>
              <a:ext uri="{FF2B5EF4-FFF2-40B4-BE49-F238E27FC236}">
                <a16:creationId xmlns:a16="http://schemas.microsoft.com/office/drawing/2014/main" id="{DE46C3D6-F5E2-4B8D-B35E-CB22E73CFD3E}"/>
              </a:ext>
            </a:extLst>
          </p:cNvPr>
          <p:cNvSpPr txBox="1"/>
          <p:nvPr/>
        </p:nvSpPr>
        <p:spPr>
          <a:xfrm>
            <a:off x="9713164" y="3512017"/>
            <a:ext cx="2098307" cy="41318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Lawpoint</a:t>
            </a:r>
          </a:p>
        </p:txBody>
      </p:sp>
      <p:sp>
        <p:nvSpPr>
          <p:cNvPr id="53" name="TextBox 52">
            <a:extLst>
              <a:ext uri="{FF2B5EF4-FFF2-40B4-BE49-F238E27FC236}">
                <a16:creationId xmlns:a16="http://schemas.microsoft.com/office/drawing/2014/main" id="{BACF91D7-102C-43E4-BBFA-29441CB5D699}"/>
              </a:ext>
            </a:extLst>
          </p:cNvPr>
          <p:cNvSpPr txBox="1"/>
          <p:nvPr/>
        </p:nvSpPr>
        <p:spPr>
          <a:xfrm>
            <a:off x="5043638" y="5458324"/>
            <a:ext cx="2098307" cy="621136"/>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Legal Access Plans</a:t>
            </a:r>
          </a:p>
        </p:txBody>
      </p:sp>
      <p:sp>
        <p:nvSpPr>
          <p:cNvPr id="54" name="TextBox 53">
            <a:extLst>
              <a:ext uri="{FF2B5EF4-FFF2-40B4-BE49-F238E27FC236}">
                <a16:creationId xmlns:a16="http://schemas.microsoft.com/office/drawing/2014/main" id="{743021F1-87B8-4E78-9344-A59A942F9277}"/>
              </a:ext>
            </a:extLst>
          </p:cNvPr>
          <p:cNvSpPr txBox="1"/>
          <p:nvPr/>
        </p:nvSpPr>
        <p:spPr>
          <a:xfrm>
            <a:off x="7378401" y="5458324"/>
            <a:ext cx="2098307" cy="621136"/>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Legal Club of America</a:t>
            </a:r>
          </a:p>
        </p:txBody>
      </p:sp>
      <p:sp>
        <p:nvSpPr>
          <p:cNvPr id="55" name="TextBox 54">
            <a:extLst>
              <a:ext uri="{FF2B5EF4-FFF2-40B4-BE49-F238E27FC236}">
                <a16:creationId xmlns:a16="http://schemas.microsoft.com/office/drawing/2014/main" id="{B77B2AE8-A1DC-4E7F-A158-BD03AD60C35B}"/>
              </a:ext>
            </a:extLst>
          </p:cNvPr>
          <p:cNvSpPr txBox="1"/>
          <p:nvPr/>
        </p:nvSpPr>
        <p:spPr>
          <a:xfrm>
            <a:off x="9713164" y="5458324"/>
            <a:ext cx="2098307" cy="621136"/>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Workplace Solutions</a:t>
            </a:r>
          </a:p>
        </p:txBody>
      </p:sp>
      <p:grpSp>
        <p:nvGrpSpPr>
          <p:cNvPr id="84" name="Group 83">
            <a:extLst>
              <a:ext uri="{FF2B5EF4-FFF2-40B4-BE49-F238E27FC236}">
                <a16:creationId xmlns:a16="http://schemas.microsoft.com/office/drawing/2014/main" id="{485705D4-EC99-41CA-A45F-33822D787D4B}"/>
              </a:ext>
            </a:extLst>
          </p:cNvPr>
          <p:cNvGrpSpPr/>
          <p:nvPr/>
        </p:nvGrpSpPr>
        <p:grpSpPr>
          <a:xfrm>
            <a:off x="5577405" y="2362345"/>
            <a:ext cx="1030773" cy="1030773"/>
            <a:chOff x="5577405" y="2362345"/>
            <a:chExt cx="1030773" cy="1030773"/>
          </a:xfrm>
        </p:grpSpPr>
        <p:sp>
          <p:nvSpPr>
            <p:cNvPr id="44" name="Flowchart: Connector 43">
              <a:extLst>
                <a:ext uri="{FF2B5EF4-FFF2-40B4-BE49-F238E27FC236}">
                  <a16:creationId xmlns:a16="http://schemas.microsoft.com/office/drawing/2014/main" id="{05C9C82A-BD4C-4906-9D7E-01E7B805BF22}"/>
                </a:ext>
              </a:extLst>
            </p:cNvPr>
            <p:cNvSpPr/>
            <p:nvPr/>
          </p:nvSpPr>
          <p:spPr>
            <a:xfrm>
              <a:off x="5577405" y="2362345"/>
              <a:ext cx="1030773" cy="1030773"/>
            </a:xfrm>
            <a:prstGeom prst="flowChartConnector">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64" name="Group 4">
              <a:extLst>
                <a:ext uri="{FF2B5EF4-FFF2-40B4-BE49-F238E27FC236}">
                  <a16:creationId xmlns:a16="http://schemas.microsoft.com/office/drawing/2014/main" id="{C7A2885B-83F1-46B2-8081-7520E751683D}"/>
                </a:ext>
              </a:extLst>
            </p:cNvPr>
            <p:cNvGrpSpPr>
              <a:grpSpLocks noChangeAspect="1"/>
            </p:cNvGrpSpPr>
            <p:nvPr/>
          </p:nvGrpSpPr>
          <p:grpSpPr bwMode="auto">
            <a:xfrm>
              <a:off x="5842188" y="2627360"/>
              <a:ext cx="501206" cy="500742"/>
              <a:chOff x="1611" y="-67"/>
              <a:chExt cx="4330" cy="4326"/>
            </a:xfrm>
            <a:solidFill>
              <a:schemeClr val="accent1"/>
            </a:solidFill>
          </p:grpSpPr>
          <p:sp>
            <p:nvSpPr>
              <p:cNvPr id="66" name="Freeform 5">
                <a:extLst>
                  <a:ext uri="{FF2B5EF4-FFF2-40B4-BE49-F238E27FC236}">
                    <a16:creationId xmlns:a16="http://schemas.microsoft.com/office/drawing/2014/main" id="{D2CE2F3B-8121-4A85-BF9F-2E4348BE5947}"/>
                  </a:ext>
                </a:extLst>
              </p:cNvPr>
              <p:cNvSpPr>
                <a:spLocks noEditPoints="1"/>
              </p:cNvSpPr>
              <p:nvPr/>
            </p:nvSpPr>
            <p:spPr bwMode="auto">
              <a:xfrm>
                <a:off x="1611" y="-67"/>
                <a:ext cx="4330" cy="4326"/>
              </a:xfrm>
              <a:custGeom>
                <a:avLst/>
                <a:gdLst>
                  <a:gd name="T0" fmla="*/ 2236 w 2303"/>
                  <a:gd name="T1" fmla="*/ 1992 h 2303"/>
                  <a:gd name="T2" fmla="*/ 1887 w 2303"/>
                  <a:gd name="T3" fmla="*/ 1643 h 2303"/>
                  <a:gd name="T4" fmla="*/ 1677 w 2303"/>
                  <a:gd name="T5" fmla="*/ 1616 h 2303"/>
                  <a:gd name="T6" fmla="*/ 1570 w 2303"/>
                  <a:gd name="T7" fmla="*/ 1509 h 2303"/>
                  <a:gd name="T8" fmla="*/ 1540 w 2303"/>
                  <a:gd name="T9" fmla="*/ 333 h 2303"/>
                  <a:gd name="T10" fmla="*/ 333 w 2303"/>
                  <a:gd name="T11" fmla="*/ 333 h 2303"/>
                  <a:gd name="T12" fmla="*/ 333 w 2303"/>
                  <a:gd name="T13" fmla="*/ 1540 h 2303"/>
                  <a:gd name="T14" fmla="*/ 1509 w 2303"/>
                  <a:gd name="T15" fmla="*/ 1570 h 2303"/>
                  <a:gd name="T16" fmla="*/ 1616 w 2303"/>
                  <a:gd name="T17" fmla="*/ 1677 h 2303"/>
                  <a:gd name="T18" fmla="*/ 1643 w 2303"/>
                  <a:gd name="T19" fmla="*/ 1887 h 2303"/>
                  <a:gd name="T20" fmla="*/ 1992 w 2303"/>
                  <a:gd name="T21" fmla="*/ 2236 h 2303"/>
                  <a:gd name="T22" fmla="*/ 2236 w 2303"/>
                  <a:gd name="T23" fmla="*/ 2236 h 2303"/>
                  <a:gd name="T24" fmla="*/ 2236 w 2303"/>
                  <a:gd name="T25" fmla="*/ 1992 h 2303"/>
                  <a:gd name="T26" fmla="*/ 1359 w 2303"/>
                  <a:gd name="T27" fmla="*/ 1359 h 2303"/>
                  <a:gd name="T28" fmla="*/ 514 w 2303"/>
                  <a:gd name="T29" fmla="*/ 1359 h 2303"/>
                  <a:gd name="T30" fmla="*/ 514 w 2303"/>
                  <a:gd name="T31" fmla="*/ 514 h 2303"/>
                  <a:gd name="T32" fmla="*/ 1359 w 2303"/>
                  <a:gd name="T33" fmla="*/ 514 h 2303"/>
                  <a:gd name="T34" fmla="*/ 1359 w 2303"/>
                  <a:gd name="T35" fmla="*/ 1359 h 2303"/>
                  <a:gd name="T36" fmla="*/ 1704 w 2303"/>
                  <a:gd name="T37" fmla="*/ 1704 h 2303"/>
                  <a:gd name="T38" fmla="*/ 1800 w 2303"/>
                  <a:gd name="T39" fmla="*/ 1687 h 2303"/>
                  <a:gd name="T40" fmla="*/ 1687 w 2303"/>
                  <a:gd name="T41" fmla="*/ 1800 h 2303"/>
                  <a:gd name="T42" fmla="*/ 1704 w 2303"/>
                  <a:gd name="T43" fmla="*/ 1704 h 2303"/>
                  <a:gd name="T44" fmla="*/ 1725 w 2303"/>
                  <a:gd name="T45" fmla="*/ 1846 h 2303"/>
                  <a:gd name="T46" fmla="*/ 1846 w 2303"/>
                  <a:gd name="T47" fmla="*/ 1725 h 2303"/>
                  <a:gd name="T48" fmla="*/ 1922 w 2303"/>
                  <a:gd name="T49" fmla="*/ 1801 h 2303"/>
                  <a:gd name="T50" fmla="*/ 1801 w 2303"/>
                  <a:gd name="T51" fmla="*/ 1922 h 2303"/>
                  <a:gd name="T52" fmla="*/ 1725 w 2303"/>
                  <a:gd name="T53" fmla="*/ 1846 h 2303"/>
                  <a:gd name="T54" fmla="*/ 1843 w 2303"/>
                  <a:gd name="T55" fmla="*/ 1964 h 2303"/>
                  <a:gd name="T56" fmla="*/ 1964 w 2303"/>
                  <a:gd name="T57" fmla="*/ 1843 h 2303"/>
                  <a:gd name="T58" fmla="*/ 2040 w 2303"/>
                  <a:gd name="T59" fmla="*/ 1918 h 2303"/>
                  <a:gd name="T60" fmla="*/ 1918 w 2303"/>
                  <a:gd name="T61" fmla="*/ 2040 h 2303"/>
                  <a:gd name="T62" fmla="*/ 1843 w 2303"/>
                  <a:gd name="T63" fmla="*/ 1964 h 2303"/>
                  <a:gd name="T64" fmla="*/ 1961 w 2303"/>
                  <a:gd name="T65" fmla="*/ 2082 h 2303"/>
                  <a:gd name="T66" fmla="*/ 2082 w 2303"/>
                  <a:gd name="T67" fmla="*/ 1961 h 2303"/>
                  <a:gd name="T68" fmla="*/ 2158 w 2303"/>
                  <a:gd name="T69" fmla="*/ 2036 h 2303"/>
                  <a:gd name="T70" fmla="*/ 2036 w 2303"/>
                  <a:gd name="T71" fmla="*/ 2158 h 2303"/>
                  <a:gd name="T72" fmla="*/ 1961 w 2303"/>
                  <a:gd name="T73" fmla="*/ 2082 h 2303"/>
                  <a:gd name="T74" fmla="*/ 2175 w 2303"/>
                  <a:gd name="T75" fmla="*/ 2175 h 2303"/>
                  <a:gd name="T76" fmla="*/ 2084 w 2303"/>
                  <a:gd name="T77" fmla="*/ 2194 h 2303"/>
                  <a:gd name="T78" fmla="*/ 2194 w 2303"/>
                  <a:gd name="T79" fmla="*/ 2084 h 2303"/>
                  <a:gd name="T80" fmla="*/ 2175 w 2303"/>
                  <a:gd name="T81" fmla="*/ 2175 h 2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03" h="2303">
                    <a:moveTo>
                      <a:pt x="2236" y="1992"/>
                    </a:moveTo>
                    <a:cubicBezTo>
                      <a:pt x="1887" y="1643"/>
                      <a:pt x="1887" y="1643"/>
                      <a:pt x="1887" y="1643"/>
                    </a:cubicBezTo>
                    <a:cubicBezTo>
                      <a:pt x="1830" y="1586"/>
                      <a:pt x="1743" y="1577"/>
                      <a:pt x="1677" y="1616"/>
                    </a:cubicBezTo>
                    <a:cubicBezTo>
                      <a:pt x="1570" y="1509"/>
                      <a:pt x="1570" y="1509"/>
                      <a:pt x="1570" y="1509"/>
                    </a:cubicBezTo>
                    <a:cubicBezTo>
                      <a:pt x="1873" y="1174"/>
                      <a:pt x="1863" y="655"/>
                      <a:pt x="1540" y="333"/>
                    </a:cubicBezTo>
                    <a:cubicBezTo>
                      <a:pt x="1207" y="0"/>
                      <a:pt x="666" y="0"/>
                      <a:pt x="333" y="333"/>
                    </a:cubicBezTo>
                    <a:cubicBezTo>
                      <a:pt x="0" y="666"/>
                      <a:pt x="0" y="1207"/>
                      <a:pt x="333" y="1540"/>
                    </a:cubicBezTo>
                    <a:cubicBezTo>
                      <a:pt x="655" y="1863"/>
                      <a:pt x="1174" y="1873"/>
                      <a:pt x="1509" y="1570"/>
                    </a:cubicBezTo>
                    <a:cubicBezTo>
                      <a:pt x="1616" y="1677"/>
                      <a:pt x="1616" y="1677"/>
                      <a:pt x="1616" y="1677"/>
                    </a:cubicBezTo>
                    <a:cubicBezTo>
                      <a:pt x="1577" y="1743"/>
                      <a:pt x="1586" y="1830"/>
                      <a:pt x="1643" y="1887"/>
                    </a:cubicBezTo>
                    <a:cubicBezTo>
                      <a:pt x="1992" y="2236"/>
                      <a:pt x="1992" y="2236"/>
                      <a:pt x="1992" y="2236"/>
                    </a:cubicBezTo>
                    <a:cubicBezTo>
                      <a:pt x="2059" y="2303"/>
                      <a:pt x="2169" y="2303"/>
                      <a:pt x="2236" y="2236"/>
                    </a:cubicBezTo>
                    <a:cubicBezTo>
                      <a:pt x="2303" y="2169"/>
                      <a:pt x="2303" y="2059"/>
                      <a:pt x="2236" y="1992"/>
                    </a:cubicBezTo>
                    <a:close/>
                    <a:moveTo>
                      <a:pt x="1359" y="1359"/>
                    </a:moveTo>
                    <a:cubicBezTo>
                      <a:pt x="1126" y="1592"/>
                      <a:pt x="747" y="1592"/>
                      <a:pt x="514" y="1359"/>
                    </a:cubicBezTo>
                    <a:cubicBezTo>
                      <a:pt x="281" y="1126"/>
                      <a:pt x="281" y="747"/>
                      <a:pt x="514" y="514"/>
                    </a:cubicBezTo>
                    <a:cubicBezTo>
                      <a:pt x="747" y="281"/>
                      <a:pt x="1126" y="281"/>
                      <a:pt x="1359" y="514"/>
                    </a:cubicBezTo>
                    <a:cubicBezTo>
                      <a:pt x="1592" y="747"/>
                      <a:pt x="1592" y="1126"/>
                      <a:pt x="1359" y="1359"/>
                    </a:cubicBezTo>
                    <a:close/>
                    <a:moveTo>
                      <a:pt x="1704" y="1704"/>
                    </a:moveTo>
                    <a:cubicBezTo>
                      <a:pt x="1730" y="1678"/>
                      <a:pt x="1769" y="1672"/>
                      <a:pt x="1800" y="1687"/>
                    </a:cubicBezTo>
                    <a:cubicBezTo>
                      <a:pt x="1687" y="1800"/>
                      <a:pt x="1687" y="1800"/>
                      <a:pt x="1687" y="1800"/>
                    </a:cubicBezTo>
                    <a:cubicBezTo>
                      <a:pt x="1672" y="1769"/>
                      <a:pt x="1678" y="1730"/>
                      <a:pt x="1704" y="1704"/>
                    </a:cubicBezTo>
                    <a:close/>
                    <a:moveTo>
                      <a:pt x="1725" y="1846"/>
                    </a:moveTo>
                    <a:cubicBezTo>
                      <a:pt x="1846" y="1725"/>
                      <a:pt x="1846" y="1725"/>
                      <a:pt x="1846" y="1725"/>
                    </a:cubicBezTo>
                    <a:cubicBezTo>
                      <a:pt x="1922" y="1801"/>
                      <a:pt x="1922" y="1801"/>
                      <a:pt x="1922" y="1801"/>
                    </a:cubicBezTo>
                    <a:cubicBezTo>
                      <a:pt x="1801" y="1922"/>
                      <a:pt x="1801" y="1922"/>
                      <a:pt x="1801" y="1922"/>
                    </a:cubicBezTo>
                    <a:lnTo>
                      <a:pt x="1725" y="1846"/>
                    </a:lnTo>
                    <a:close/>
                    <a:moveTo>
                      <a:pt x="1843" y="1964"/>
                    </a:moveTo>
                    <a:cubicBezTo>
                      <a:pt x="1964" y="1843"/>
                      <a:pt x="1964" y="1843"/>
                      <a:pt x="1964" y="1843"/>
                    </a:cubicBezTo>
                    <a:cubicBezTo>
                      <a:pt x="2040" y="1918"/>
                      <a:pt x="2040" y="1918"/>
                      <a:pt x="2040" y="1918"/>
                    </a:cubicBezTo>
                    <a:cubicBezTo>
                      <a:pt x="1918" y="2040"/>
                      <a:pt x="1918" y="2040"/>
                      <a:pt x="1918" y="2040"/>
                    </a:cubicBezTo>
                    <a:lnTo>
                      <a:pt x="1843" y="1964"/>
                    </a:lnTo>
                    <a:close/>
                    <a:moveTo>
                      <a:pt x="1961" y="2082"/>
                    </a:moveTo>
                    <a:cubicBezTo>
                      <a:pt x="2082" y="1961"/>
                      <a:pt x="2082" y="1961"/>
                      <a:pt x="2082" y="1961"/>
                    </a:cubicBezTo>
                    <a:cubicBezTo>
                      <a:pt x="2158" y="2036"/>
                      <a:pt x="2158" y="2036"/>
                      <a:pt x="2158" y="2036"/>
                    </a:cubicBezTo>
                    <a:cubicBezTo>
                      <a:pt x="2036" y="2158"/>
                      <a:pt x="2036" y="2158"/>
                      <a:pt x="2036" y="2158"/>
                    </a:cubicBezTo>
                    <a:lnTo>
                      <a:pt x="1961" y="2082"/>
                    </a:lnTo>
                    <a:close/>
                    <a:moveTo>
                      <a:pt x="2175" y="2175"/>
                    </a:moveTo>
                    <a:cubicBezTo>
                      <a:pt x="2150" y="2199"/>
                      <a:pt x="2115" y="2206"/>
                      <a:pt x="2084" y="2194"/>
                    </a:cubicBezTo>
                    <a:cubicBezTo>
                      <a:pt x="2194" y="2084"/>
                      <a:pt x="2194" y="2084"/>
                      <a:pt x="2194" y="2084"/>
                    </a:cubicBezTo>
                    <a:cubicBezTo>
                      <a:pt x="2206" y="2115"/>
                      <a:pt x="2199" y="2150"/>
                      <a:pt x="2175" y="21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67" name="Freeform 6">
                <a:extLst>
                  <a:ext uri="{FF2B5EF4-FFF2-40B4-BE49-F238E27FC236}">
                    <a16:creationId xmlns:a16="http://schemas.microsoft.com/office/drawing/2014/main" id="{E49908BE-CE94-41F9-B673-32EF4218B274}"/>
                  </a:ext>
                </a:extLst>
              </p:cNvPr>
              <p:cNvSpPr>
                <a:spLocks/>
              </p:cNvSpPr>
              <p:nvPr/>
            </p:nvSpPr>
            <p:spPr bwMode="auto">
              <a:xfrm>
                <a:off x="2388" y="709"/>
                <a:ext cx="1030" cy="1029"/>
              </a:xfrm>
              <a:custGeom>
                <a:avLst/>
                <a:gdLst>
                  <a:gd name="T0" fmla="*/ 25 w 548"/>
                  <a:gd name="T1" fmla="*/ 548 h 548"/>
                  <a:gd name="T2" fmla="*/ 0 w 548"/>
                  <a:gd name="T3" fmla="*/ 524 h 548"/>
                  <a:gd name="T4" fmla="*/ 153 w 548"/>
                  <a:gd name="T5" fmla="*/ 153 h 548"/>
                  <a:gd name="T6" fmla="*/ 524 w 548"/>
                  <a:gd name="T7" fmla="*/ 0 h 548"/>
                  <a:gd name="T8" fmla="*/ 548 w 548"/>
                  <a:gd name="T9" fmla="*/ 25 h 548"/>
                  <a:gd name="T10" fmla="*/ 524 w 548"/>
                  <a:gd name="T11" fmla="*/ 49 h 548"/>
                  <a:gd name="T12" fmla="*/ 188 w 548"/>
                  <a:gd name="T13" fmla="*/ 188 h 548"/>
                  <a:gd name="T14" fmla="*/ 49 w 548"/>
                  <a:gd name="T15" fmla="*/ 524 h 548"/>
                  <a:gd name="T16" fmla="*/ 25 w 548"/>
                  <a:gd name="T17" fmla="*/ 548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8" h="548">
                    <a:moveTo>
                      <a:pt x="25" y="548"/>
                    </a:moveTo>
                    <a:cubicBezTo>
                      <a:pt x="11" y="548"/>
                      <a:pt x="0" y="537"/>
                      <a:pt x="0" y="524"/>
                    </a:cubicBezTo>
                    <a:cubicBezTo>
                      <a:pt x="0" y="384"/>
                      <a:pt x="55" y="252"/>
                      <a:pt x="153" y="153"/>
                    </a:cubicBezTo>
                    <a:cubicBezTo>
                      <a:pt x="252" y="55"/>
                      <a:pt x="384" y="0"/>
                      <a:pt x="524" y="0"/>
                    </a:cubicBezTo>
                    <a:cubicBezTo>
                      <a:pt x="537" y="0"/>
                      <a:pt x="548" y="11"/>
                      <a:pt x="548" y="25"/>
                    </a:cubicBezTo>
                    <a:cubicBezTo>
                      <a:pt x="548" y="38"/>
                      <a:pt x="537" y="49"/>
                      <a:pt x="524" y="49"/>
                    </a:cubicBezTo>
                    <a:cubicBezTo>
                      <a:pt x="397" y="49"/>
                      <a:pt x="278" y="98"/>
                      <a:pt x="188" y="188"/>
                    </a:cubicBezTo>
                    <a:cubicBezTo>
                      <a:pt x="99" y="278"/>
                      <a:pt x="49" y="397"/>
                      <a:pt x="49" y="524"/>
                    </a:cubicBezTo>
                    <a:cubicBezTo>
                      <a:pt x="49" y="537"/>
                      <a:pt x="38" y="548"/>
                      <a:pt x="25" y="5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grpSp>
        <p:nvGrpSpPr>
          <p:cNvPr id="83" name="Group 82">
            <a:extLst>
              <a:ext uri="{FF2B5EF4-FFF2-40B4-BE49-F238E27FC236}">
                <a16:creationId xmlns:a16="http://schemas.microsoft.com/office/drawing/2014/main" id="{8FE96AB6-92DA-431B-BC4E-BC255CD322C4}"/>
              </a:ext>
            </a:extLst>
          </p:cNvPr>
          <p:cNvGrpSpPr/>
          <p:nvPr/>
        </p:nvGrpSpPr>
        <p:grpSpPr>
          <a:xfrm>
            <a:off x="7912168" y="2362345"/>
            <a:ext cx="1030773" cy="1030773"/>
            <a:chOff x="7912168" y="2362345"/>
            <a:chExt cx="1030773" cy="1030773"/>
          </a:xfrm>
        </p:grpSpPr>
        <p:sp>
          <p:nvSpPr>
            <p:cNvPr id="45" name="Flowchart: Connector 44">
              <a:extLst>
                <a:ext uri="{FF2B5EF4-FFF2-40B4-BE49-F238E27FC236}">
                  <a16:creationId xmlns:a16="http://schemas.microsoft.com/office/drawing/2014/main" id="{58F4E30D-B841-4C80-A686-9294DE313AF4}"/>
                </a:ext>
              </a:extLst>
            </p:cNvPr>
            <p:cNvSpPr/>
            <p:nvPr/>
          </p:nvSpPr>
          <p:spPr>
            <a:xfrm>
              <a:off x="7912168" y="2362345"/>
              <a:ext cx="1030773" cy="1030773"/>
            </a:xfrm>
            <a:prstGeom prst="flowChartConnector">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69" name="Group 9">
              <a:extLst>
                <a:ext uri="{FF2B5EF4-FFF2-40B4-BE49-F238E27FC236}">
                  <a16:creationId xmlns:a16="http://schemas.microsoft.com/office/drawing/2014/main" id="{A28C57B8-367C-4C3D-B758-7A50C41894AC}"/>
                </a:ext>
              </a:extLst>
            </p:cNvPr>
            <p:cNvGrpSpPr>
              <a:grpSpLocks noChangeAspect="1"/>
            </p:cNvGrpSpPr>
            <p:nvPr/>
          </p:nvGrpSpPr>
          <p:grpSpPr bwMode="auto">
            <a:xfrm>
              <a:off x="8164937" y="2610015"/>
              <a:ext cx="525234" cy="535432"/>
              <a:chOff x="1667" y="-26"/>
              <a:chExt cx="4326" cy="4410"/>
            </a:xfrm>
            <a:solidFill>
              <a:schemeClr val="accent2"/>
            </a:solidFill>
          </p:grpSpPr>
          <p:sp>
            <p:nvSpPr>
              <p:cNvPr id="71" name="Freeform 10">
                <a:extLst>
                  <a:ext uri="{FF2B5EF4-FFF2-40B4-BE49-F238E27FC236}">
                    <a16:creationId xmlns:a16="http://schemas.microsoft.com/office/drawing/2014/main" id="{E9444450-F460-4BBD-9127-9EB90624D0E0}"/>
                  </a:ext>
                </a:extLst>
              </p:cNvPr>
              <p:cNvSpPr>
                <a:spLocks/>
              </p:cNvSpPr>
              <p:nvPr/>
            </p:nvSpPr>
            <p:spPr bwMode="auto">
              <a:xfrm>
                <a:off x="2368" y="408"/>
                <a:ext cx="3625" cy="3976"/>
              </a:xfrm>
              <a:custGeom>
                <a:avLst/>
                <a:gdLst>
                  <a:gd name="T0" fmla="*/ 1923 w 1927"/>
                  <a:gd name="T1" fmla="*/ 1940 h 2117"/>
                  <a:gd name="T2" fmla="*/ 1828 w 1927"/>
                  <a:gd name="T3" fmla="*/ 1733 h 2117"/>
                  <a:gd name="T4" fmla="*/ 974 w 1927"/>
                  <a:gd name="T5" fmla="*/ 816 h 2117"/>
                  <a:gd name="T6" fmla="*/ 951 w 1927"/>
                  <a:gd name="T7" fmla="*/ 790 h 2117"/>
                  <a:gd name="T8" fmla="*/ 1089 w 1927"/>
                  <a:gd name="T9" fmla="*/ 581 h 2117"/>
                  <a:gd name="T10" fmla="*/ 1076 w 1927"/>
                  <a:gd name="T11" fmla="*/ 481 h 2117"/>
                  <a:gd name="T12" fmla="*/ 688 w 1927"/>
                  <a:gd name="T13" fmla="*/ 40 h 2117"/>
                  <a:gd name="T14" fmla="*/ 600 w 1927"/>
                  <a:gd name="T15" fmla="*/ 17 h 2117"/>
                  <a:gd name="T16" fmla="*/ 384 w 1927"/>
                  <a:gd name="T17" fmla="*/ 131 h 2117"/>
                  <a:gd name="T18" fmla="*/ 20 w 1927"/>
                  <a:gd name="T19" fmla="*/ 520 h 2117"/>
                  <a:gd name="T20" fmla="*/ 34 w 1927"/>
                  <a:gd name="T21" fmla="*/ 624 h 2117"/>
                  <a:gd name="T22" fmla="*/ 418 w 1927"/>
                  <a:gd name="T23" fmla="*/ 1061 h 2117"/>
                  <a:gd name="T24" fmla="*/ 510 w 1927"/>
                  <a:gd name="T25" fmla="*/ 1086 h 2117"/>
                  <a:gd name="T26" fmla="*/ 738 w 1927"/>
                  <a:gd name="T27" fmla="*/ 977 h 2117"/>
                  <a:gd name="T28" fmla="*/ 992 w 1927"/>
                  <a:gd name="T29" fmla="*/ 1283 h 2117"/>
                  <a:gd name="T30" fmla="*/ 1562 w 1927"/>
                  <a:gd name="T31" fmla="*/ 1974 h 2117"/>
                  <a:gd name="T32" fmla="*/ 1599 w 1927"/>
                  <a:gd name="T33" fmla="*/ 2016 h 2117"/>
                  <a:gd name="T34" fmla="*/ 1900 w 1927"/>
                  <a:gd name="T35" fmla="*/ 1983 h 2117"/>
                  <a:gd name="T36" fmla="*/ 1917 w 1927"/>
                  <a:gd name="T37" fmla="*/ 1961 h 2117"/>
                  <a:gd name="T38" fmla="*/ 1923 w 1927"/>
                  <a:gd name="T39" fmla="*/ 1940 h 2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7" h="2117">
                    <a:moveTo>
                      <a:pt x="1923" y="1940"/>
                    </a:moveTo>
                    <a:cubicBezTo>
                      <a:pt x="1927" y="1855"/>
                      <a:pt x="1883" y="1792"/>
                      <a:pt x="1828" y="1733"/>
                    </a:cubicBezTo>
                    <a:cubicBezTo>
                      <a:pt x="1543" y="1428"/>
                      <a:pt x="1259" y="1122"/>
                      <a:pt x="974" y="816"/>
                    </a:cubicBezTo>
                    <a:cubicBezTo>
                      <a:pt x="965" y="806"/>
                      <a:pt x="957" y="796"/>
                      <a:pt x="951" y="790"/>
                    </a:cubicBezTo>
                    <a:cubicBezTo>
                      <a:pt x="998" y="719"/>
                      <a:pt x="1043" y="650"/>
                      <a:pt x="1089" y="581"/>
                    </a:cubicBezTo>
                    <a:cubicBezTo>
                      <a:pt x="1112" y="544"/>
                      <a:pt x="1107" y="515"/>
                      <a:pt x="1076" y="481"/>
                    </a:cubicBezTo>
                    <a:cubicBezTo>
                      <a:pt x="945" y="336"/>
                      <a:pt x="816" y="189"/>
                      <a:pt x="688" y="40"/>
                    </a:cubicBezTo>
                    <a:cubicBezTo>
                      <a:pt x="661" y="9"/>
                      <a:pt x="634" y="0"/>
                      <a:pt x="600" y="17"/>
                    </a:cubicBezTo>
                    <a:cubicBezTo>
                      <a:pt x="527" y="53"/>
                      <a:pt x="450" y="84"/>
                      <a:pt x="384" y="131"/>
                    </a:cubicBezTo>
                    <a:cubicBezTo>
                      <a:pt x="238" y="236"/>
                      <a:pt x="104" y="355"/>
                      <a:pt x="20" y="520"/>
                    </a:cubicBezTo>
                    <a:cubicBezTo>
                      <a:pt x="0" y="560"/>
                      <a:pt x="2" y="588"/>
                      <a:pt x="34" y="624"/>
                    </a:cubicBezTo>
                    <a:cubicBezTo>
                      <a:pt x="164" y="768"/>
                      <a:pt x="292" y="914"/>
                      <a:pt x="418" y="1061"/>
                    </a:cubicBezTo>
                    <a:cubicBezTo>
                      <a:pt x="446" y="1094"/>
                      <a:pt x="474" y="1103"/>
                      <a:pt x="510" y="1086"/>
                    </a:cubicBezTo>
                    <a:cubicBezTo>
                      <a:pt x="584" y="1052"/>
                      <a:pt x="657" y="1016"/>
                      <a:pt x="738" y="977"/>
                    </a:cubicBezTo>
                    <a:cubicBezTo>
                      <a:pt x="819" y="1075"/>
                      <a:pt x="905" y="1179"/>
                      <a:pt x="992" y="1283"/>
                    </a:cubicBezTo>
                    <a:cubicBezTo>
                      <a:pt x="1182" y="1514"/>
                      <a:pt x="1372" y="1744"/>
                      <a:pt x="1562" y="1974"/>
                    </a:cubicBezTo>
                    <a:cubicBezTo>
                      <a:pt x="1574" y="1989"/>
                      <a:pt x="1586" y="2003"/>
                      <a:pt x="1599" y="2016"/>
                    </a:cubicBezTo>
                    <a:cubicBezTo>
                      <a:pt x="1697" y="2117"/>
                      <a:pt x="1824" y="2103"/>
                      <a:pt x="1900" y="1983"/>
                    </a:cubicBezTo>
                    <a:cubicBezTo>
                      <a:pt x="1905" y="1976"/>
                      <a:pt x="1911" y="1969"/>
                      <a:pt x="1917" y="1961"/>
                    </a:cubicBezTo>
                    <a:cubicBezTo>
                      <a:pt x="1919" y="1954"/>
                      <a:pt x="1921" y="1947"/>
                      <a:pt x="1923" y="19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72" name="Freeform 11">
                <a:extLst>
                  <a:ext uri="{FF2B5EF4-FFF2-40B4-BE49-F238E27FC236}">
                    <a16:creationId xmlns:a16="http://schemas.microsoft.com/office/drawing/2014/main" id="{7BC1A1DE-8B8B-404D-A1F4-9B2F4E460F21}"/>
                  </a:ext>
                </a:extLst>
              </p:cNvPr>
              <p:cNvSpPr>
                <a:spLocks/>
              </p:cNvSpPr>
              <p:nvPr/>
            </p:nvSpPr>
            <p:spPr bwMode="auto">
              <a:xfrm>
                <a:off x="3694" y="-26"/>
                <a:ext cx="1249" cy="1333"/>
              </a:xfrm>
              <a:custGeom>
                <a:avLst/>
                <a:gdLst>
                  <a:gd name="T0" fmla="*/ 51 w 664"/>
                  <a:gd name="T1" fmla="*/ 246 h 710"/>
                  <a:gd name="T2" fmla="*/ 406 w 664"/>
                  <a:gd name="T3" fmla="*/ 647 h 710"/>
                  <a:gd name="T4" fmla="*/ 602 w 664"/>
                  <a:gd name="T5" fmla="*/ 659 h 710"/>
                  <a:gd name="T6" fmla="*/ 614 w 664"/>
                  <a:gd name="T7" fmla="*/ 463 h 710"/>
                  <a:gd name="T8" fmla="*/ 258 w 664"/>
                  <a:gd name="T9" fmla="*/ 63 h 710"/>
                  <a:gd name="T10" fmla="*/ 63 w 664"/>
                  <a:gd name="T11" fmla="*/ 51 h 710"/>
                  <a:gd name="T12" fmla="*/ 51 w 664"/>
                  <a:gd name="T13" fmla="*/ 246 h 710"/>
                </a:gdLst>
                <a:ahLst/>
                <a:cxnLst>
                  <a:cxn ang="0">
                    <a:pos x="T0" y="T1"/>
                  </a:cxn>
                  <a:cxn ang="0">
                    <a:pos x="T2" y="T3"/>
                  </a:cxn>
                  <a:cxn ang="0">
                    <a:pos x="T4" y="T5"/>
                  </a:cxn>
                  <a:cxn ang="0">
                    <a:pos x="T6" y="T7"/>
                  </a:cxn>
                  <a:cxn ang="0">
                    <a:pos x="T8" y="T9"/>
                  </a:cxn>
                  <a:cxn ang="0">
                    <a:pos x="T10" y="T11"/>
                  </a:cxn>
                  <a:cxn ang="0">
                    <a:pos x="T12" y="T13"/>
                  </a:cxn>
                </a:cxnLst>
                <a:rect l="0" t="0" r="r" b="b"/>
                <a:pathLst>
                  <a:path w="664" h="710">
                    <a:moveTo>
                      <a:pt x="51" y="246"/>
                    </a:moveTo>
                    <a:cubicBezTo>
                      <a:pt x="406" y="647"/>
                      <a:pt x="406" y="647"/>
                      <a:pt x="406" y="647"/>
                    </a:cubicBezTo>
                    <a:cubicBezTo>
                      <a:pt x="457" y="704"/>
                      <a:pt x="545" y="710"/>
                      <a:pt x="602" y="659"/>
                    </a:cubicBezTo>
                    <a:cubicBezTo>
                      <a:pt x="659" y="608"/>
                      <a:pt x="664" y="521"/>
                      <a:pt x="614" y="463"/>
                    </a:cubicBezTo>
                    <a:cubicBezTo>
                      <a:pt x="258" y="63"/>
                      <a:pt x="258" y="63"/>
                      <a:pt x="258" y="63"/>
                    </a:cubicBezTo>
                    <a:cubicBezTo>
                      <a:pt x="208" y="5"/>
                      <a:pt x="120" y="0"/>
                      <a:pt x="63" y="51"/>
                    </a:cubicBezTo>
                    <a:cubicBezTo>
                      <a:pt x="6" y="102"/>
                      <a:pt x="0" y="189"/>
                      <a:pt x="51" y="2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73" name="Freeform 12">
                <a:extLst>
                  <a:ext uri="{FF2B5EF4-FFF2-40B4-BE49-F238E27FC236}">
                    <a16:creationId xmlns:a16="http://schemas.microsoft.com/office/drawing/2014/main" id="{CE5FE65E-850D-4192-9F0F-25E7B3781135}"/>
                  </a:ext>
                </a:extLst>
              </p:cNvPr>
              <p:cNvSpPr>
                <a:spLocks/>
              </p:cNvSpPr>
              <p:nvPr/>
            </p:nvSpPr>
            <p:spPr bwMode="auto">
              <a:xfrm>
                <a:off x="1877" y="1583"/>
                <a:ext cx="1249" cy="1332"/>
              </a:xfrm>
              <a:custGeom>
                <a:avLst/>
                <a:gdLst>
                  <a:gd name="T0" fmla="*/ 51 w 664"/>
                  <a:gd name="T1" fmla="*/ 246 h 709"/>
                  <a:gd name="T2" fmla="*/ 406 w 664"/>
                  <a:gd name="T3" fmla="*/ 647 h 709"/>
                  <a:gd name="T4" fmla="*/ 602 w 664"/>
                  <a:gd name="T5" fmla="*/ 658 h 709"/>
                  <a:gd name="T6" fmla="*/ 614 w 664"/>
                  <a:gd name="T7" fmla="*/ 463 h 709"/>
                  <a:gd name="T8" fmla="*/ 258 w 664"/>
                  <a:gd name="T9" fmla="*/ 62 h 709"/>
                  <a:gd name="T10" fmla="*/ 63 w 664"/>
                  <a:gd name="T11" fmla="*/ 50 h 709"/>
                  <a:gd name="T12" fmla="*/ 51 w 664"/>
                  <a:gd name="T13" fmla="*/ 246 h 709"/>
                </a:gdLst>
                <a:ahLst/>
                <a:cxnLst>
                  <a:cxn ang="0">
                    <a:pos x="T0" y="T1"/>
                  </a:cxn>
                  <a:cxn ang="0">
                    <a:pos x="T2" y="T3"/>
                  </a:cxn>
                  <a:cxn ang="0">
                    <a:pos x="T4" y="T5"/>
                  </a:cxn>
                  <a:cxn ang="0">
                    <a:pos x="T6" y="T7"/>
                  </a:cxn>
                  <a:cxn ang="0">
                    <a:pos x="T8" y="T9"/>
                  </a:cxn>
                  <a:cxn ang="0">
                    <a:pos x="T10" y="T11"/>
                  </a:cxn>
                  <a:cxn ang="0">
                    <a:pos x="T12" y="T13"/>
                  </a:cxn>
                </a:cxnLst>
                <a:rect l="0" t="0" r="r" b="b"/>
                <a:pathLst>
                  <a:path w="664" h="709">
                    <a:moveTo>
                      <a:pt x="51" y="246"/>
                    </a:moveTo>
                    <a:cubicBezTo>
                      <a:pt x="406" y="647"/>
                      <a:pt x="406" y="647"/>
                      <a:pt x="406" y="647"/>
                    </a:cubicBezTo>
                    <a:cubicBezTo>
                      <a:pt x="457" y="704"/>
                      <a:pt x="545" y="709"/>
                      <a:pt x="602" y="658"/>
                    </a:cubicBezTo>
                    <a:cubicBezTo>
                      <a:pt x="659" y="608"/>
                      <a:pt x="664" y="520"/>
                      <a:pt x="614" y="463"/>
                    </a:cubicBezTo>
                    <a:cubicBezTo>
                      <a:pt x="258" y="62"/>
                      <a:pt x="258" y="62"/>
                      <a:pt x="258" y="62"/>
                    </a:cubicBezTo>
                    <a:cubicBezTo>
                      <a:pt x="208" y="5"/>
                      <a:pt x="120" y="0"/>
                      <a:pt x="63" y="50"/>
                    </a:cubicBezTo>
                    <a:cubicBezTo>
                      <a:pt x="6" y="101"/>
                      <a:pt x="0" y="189"/>
                      <a:pt x="51" y="2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74" name="Freeform 13">
                <a:extLst>
                  <a:ext uri="{FF2B5EF4-FFF2-40B4-BE49-F238E27FC236}">
                    <a16:creationId xmlns:a16="http://schemas.microsoft.com/office/drawing/2014/main" id="{E060BC82-CA0D-4749-ADEB-B15C2044E744}"/>
                  </a:ext>
                </a:extLst>
              </p:cNvPr>
              <p:cNvSpPr>
                <a:spLocks/>
              </p:cNvSpPr>
              <p:nvPr/>
            </p:nvSpPr>
            <p:spPr bwMode="auto">
              <a:xfrm>
                <a:off x="1667" y="3766"/>
                <a:ext cx="2358" cy="541"/>
              </a:xfrm>
              <a:custGeom>
                <a:avLst/>
                <a:gdLst>
                  <a:gd name="T0" fmla="*/ 626 w 1254"/>
                  <a:gd name="T1" fmla="*/ 288 h 288"/>
                  <a:gd name="T2" fmla="*/ 161 w 1254"/>
                  <a:gd name="T3" fmla="*/ 288 h 288"/>
                  <a:gd name="T4" fmla="*/ 17 w 1254"/>
                  <a:gd name="T5" fmla="*/ 118 h 288"/>
                  <a:gd name="T6" fmla="*/ 43 w 1254"/>
                  <a:gd name="T7" fmla="*/ 47 h 288"/>
                  <a:gd name="T8" fmla="*/ 142 w 1254"/>
                  <a:gd name="T9" fmla="*/ 1 h 288"/>
                  <a:gd name="T10" fmla="*/ 579 w 1254"/>
                  <a:gd name="T11" fmla="*/ 1 h 288"/>
                  <a:gd name="T12" fmla="*/ 1091 w 1254"/>
                  <a:gd name="T13" fmla="*/ 0 h 288"/>
                  <a:gd name="T14" fmla="*/ 1236 w 1254"/>
                  <a:gd name="T15" fmla="*/ 174 h 288"/>
                  <a:gd name="T16" fmla="*/ 1146 w 1254"/>
                  <a:gd name="T17" fmla="*/ 284 h 288"/>
                  <a:gd name="T18" fmla="*/ 1104 w 1254"/>
                  <a:gd name="T19" fmla="*/ 288 h 288"/>
                  <a:gd name="T20" fmla="*/ 626 w 1254"/>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4" h="288">
                    <a:moveTo>
                      <a:pt x="626" y="288"/>
                    </a:moveTo>
                    <a:cubicBezTo>
                      <a:pt x="471" y="288"/>
                      <a:pt x="316" y="288"/>
                      <a:pt x="161" y="288"/>
                    </a:cubicBezTo>
                    <a:cubicBezTo>
                      <a:pt x="55" y="288"/>
                      <a:pt x="0" y="224"/>
                      <a:pt x="17" y="118"/>
                    </a:cubicBezTo>
                    <a:cubicBezTo>
                      <a:pt x="21" y="94"/>
                      <a:pt x="30" y="68"/>
                      <a:pt x="43" y="47"/>
                    </a:cubicBezTo>
                    <a:cubicBezTo>
                      <a:pt x="65" y="11"/>
                      <a:pt x="102" y="1"/>
                      <a:pt x="142" y="1"/>
                    </a:cubicBezTo>
                    <a:cubicBezTo>
                      <a:pt x="288" y="1"/>
                      <a:pt x="433" y="1"/>
                      <a:pt x="579" y="1"/>
                    </a:cubicBezTo>
                    <a:cubicBezTo>
                      <a:pt x="750" y="1"/>
                      <a:pt x="920" y="0"/>
                      <a:pt x="1091" y="0"/>
                    </a:cubicBezTo>
                    <a:cubicBezTo>
                      <a:pt x="1198" y="0"/>
                      <a:pt x="1254" y="67"/>
                      <a:pt x="1236" y="174"/>
                    </a:cubicBezTo>
                    <a:cubicBezTo>
                      <a:pt x="1227" y="228"/>
                      <a:pt x="1204" y="270"/>
                      <a:pt x="1146" y="284"/>
                    </a:cubicBezTo>
                    <a:cubicBezTo>
                      <a:pt x="1133" y="288"/>
                      <a:pt x="1118" y="288"/>
                      <a:pt x="1104" y="288"/>
                    </a:cubicBezTo>
                    <a:cubicBezTo>
                      <a:pt x="944" y="288"/>
                      <a:pt x="785" y="288"/>
                      <a:pt x="626"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75" name="Freeform 14">
                <a:extLst>
                  <a:ext uri="{FF2B5EF4-FFF2-40B4-BE49-F238E27FC236}">
                    <a16:creationId xmlns:a16="http://schemas.microsoft.com/office/drawing/2014/main" id="{7FB0C72E-F487-4A03-9AA1-36015E48C587}"/>
                  </a:ext>
                </a:extLst>
              </p:cNvPr>
              <p:cNvSpPr>
                <a:spLocks/>
              </p:cNvSpPr>
              <p:nvPr/>
            </p:nvSpPr>
            <p:spPr bwMode="auto">
              <a:xfrm>
                <a:off x="2033" y="3291"/>
                <a:ext cx="1618" cy="379"/>
              </a:xfrm>
              <a:custGeom>
                <a:avLst/>
                <a:gdLst>
                  <a:gd name="T0" fmla="*/ 429 w 860"/>
                  <a:gd name="T1" fmla="*/ 201 h 202"/>
                  <a:gd name="T2" fmla="*/ 89 w 860"/>
                  <a:gd name="T3" fmla="*/ 201 h 202"/>
                  <a:gd name="T4" fmla="*/ 5 w 860"/>
                  <a:gd name="T5" fmla="*/ 131 h 202"/>
                  <a:gd name="T6" fmla="*/ 14 w 860"/>
                  <a:gd name="T7" fmla="*/ 41 h 202"/>
                  <a:gd name="T8" fmla="*/ 74 w 860"/>
                  <a:gd name="T9" fmla="*/ 0 h 202"/>
                  <a:gd name="T10" fmla="*/ 104 w 860"/>
                  <a:gd name="T11" fmla="*/ 0 h 202"/>
                  <a:gd name="T12" fmla="*/ 770 w 860"/>
                  <a:gd name="T13" fmla="*/ 0 h 202"/>
                  <a:gd name="T14" fmla="*/ 859 w 860"/>
                  <a:gd name="T15" fmla="*/ 81 h 202"/>
                  <a:gd name="T16" fmla="*/ 855 w 860"/>
                  <a:gd name="T17" fmla="*/ 141 h 202"/>
                  <a:gd name="T18" fmla="*/ 779 w 860"/>
                  <a:gd name="T19" fmla="*/ 201 h 202"/>
                  <a:gd name="T20" fmla="*/ 429 w 860"/>
                  <a:gd name="T21" fmla="*/ 20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0" h="202">
                    <a:moveTo>
                      <a:pt x="429" y="201"/>
                    </a:moveTo>
                    <a:cubicBezTo>
                      <a:pt x="316" y="201"/>
                      <a:pt x="202" y="201"/>
                      <a:pt x="89" y="201"/>
                    </a:cubicBezTo>
                    <a:cubicBezTo>
                      <a:pt x="39" y="201"/>
                      <a:pt x="13" y="180"/>
                      <a:pt x="5" y="131"/>
                    </a:cubicBezTo>
                    <a:cubicBezTo>
                      <a:pt x="0" y="101"/>
                      <a:pt x="0" y="70"/>
                      <a:pt x="14" y="41"/>
                    </a:cubicBezTo>
                    <a:cubicBezTo>
                      <a:pt x="26" y="15"/>
                      <a:pt x="46" y="2"/>
                      <a:pt x="74" y="0"/>
                    </a:cubicBezTo>
                    <a:cubicBezTo>
                      <a:pt x="84" y="0"/>
                      <a:pt x="94" y="0"/>
                      <a:pt x="104" y="0"/>
                    </a:cubicBezTo>
                    <a:cubicBezTo>
                      <a:pt x="326" y="0"/>
                      <a:pt x="548" y="0"/>
                      <a:pt x="770" y="0"/>
                    </a:cubicBezTo>
                    <a:cubicBezTo>
                      <a:pt x="827" y="0"/>
                      <a:pt x="855" y="25"/>
                      <a:pt x="859" y="81"/>
                    </a:cubicBezTo>
                    <a:cubicBezTo>
                      <a:pt x="860" y="101"/>
                      <a:pt x="859" y="122"/>
                      <a:pt x="855" y="141"/>
                    </a:cubicBezTo>
                    <a:cubicBezTo>
                      <a:pt x="846" y="182"/>
                      <a:pt x="821" y="201"/>
                      <a:pt x="779" y="201"/>
                    </a:cubicBezTo>
                    <a:cubicBezTo>
                      <a:pt x="662" y="202"/>
                      <a:pt x="546" y="201"/>
                      <a:pt x="429"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grpSp>
        <p:nvGrpSpPr>
          <p:cNvPr id="82" name="Group 81">
            <a:extLst>
              <a:ext uri="{FF2B5EF4-FFF2-40B4-BE49-F238E27FC236}">
                <a16:creationId xmlns:a16="http://schemas.microsoft.com/office/drawing/2014/main" id="{CA2D30DB-519A-48AB-93FA-B146147EAB0A}"/>
              </a:ext>
            </a:extLst>
          </p:cNvPr>
          <p:cNvGrpSpPr/>
          <p:nvPr/>
        </p:nvGrpSpPr>
        <p:grpSpPr>
          <a:xfrm>
            <a:off x="10246931" y="2362345"/>
            <a:ext cx="1030773" cy="1030773"/>
            <a:chOff x="10246931" y="2362345"/>
            <a:chExt cx="1030773" cy="1030773"/>
          </a:xfrm>
        </p:grpSpPr>
        <p:sp>
          <p:nvSpPr>
            <p:cNvPr id="46" name="Flowchart: Connector 45">
              <a:extLst>
                <a:ext uri="{FF2B5EF4-FFF2-40B4-BE49-F238E27FC236}">
                  <a16:creationId xmlns:a16="http://schemas.microsoft.com/office/drawing/2014/main" id="{B74D2668-2EE0-4A02-B27E-AE3DB3AF8C47}"/>
                </a:ext>
              </a:extLst>
            </p:cNvPr>
            <p:cNvSpPr/>
            <p:nvPr/>
          </p:nvSpPr>
          <p:spPr>
            <a:xfrm>
              <a:off x="10246931" y="2362345"/>
              <a:ext cx="1030773" cy="1030773"/>
            </a:xfrm>
            <a:prstGeom prst="flowChartConnector">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77" name="Group 17">
              <a:extLst>
                <a:ext uri="{FF2B5EF4-FFF2-40B4-BE49-F238E27FC236}">
                  <a16:creationId xmlns:a16="http://schemas.microsoft.com/office/drawing/2014/main" id="{A8E78731-CF3B-4D40-8323-9BF2D9A444E4}"/>
                </a:ext>
              </a:extLst>
            </p:cNvPr>
            <p:cNvGrpSpPr>
              <a:grpSpLocks noChangeAspect="1"/>
            </p:cNvGrpSpPr>
            <p:nvPr/>
          </p:nvGrpSpPr>
          <p:grpSpPr bwMode="auto">
            <a:xfrm>
              <a:off x="10499473" y="2581105"/>
              <a:ext cx="525688" cy="593252"/>
              <a:chOff x="1925" y="-2"/>
              <a:chExt cx="3828" cy="4320"/>
            </a:xfrm>
            <a:solidFill>
              <a:schemeClr val="accent3"/>
            </a:solidFill>
          </p:grpSpPr>
          <p:sp>
            <p:nvSpPr>
              <p:cNvPr id="79" name="Freeform 18">
                <a:extLst>
                  <a:ext uri="{FF2B5EF4-FFF2-40B4-BE49-F238E27FC236}">
                    <a16:creationId xmlns:a16="http://schemas.microsoft.com/office/drawing/2014/main" id="{D3396C79-8D9C-4B62-BE3C-4BD859E20BB3}"/>
                  </a:ext>
                </a:extLst>
              </p:cNvPr>
              <p:cNvSpPr>
                <a:spLocks/>
              </p:cNvSpPr>
              <p:nvPr/>
            </p:nvSpPr>
            <p:spPr bwMode="auto">
              <a:xfrm>
                <a:off x="1925" y="2123"/>
                <a:ext cx="3828" cy="2195"/>
              </a:xfrm>
              <a:custGeom>
                <a:avLst/>
                <a:gdLst>
                  <a:gd name="T0" fmla="*/ 0 w 2066"/>
                  <a:gd name="T1" fmla="*/ 0 h 1186"/>
                  <a:gd name="T2" fmla="*/ 0 w 2066"/>
                  <a:gd name="T3" fmla="*/ 995 h 1186"/>
                  <a:gd name="T4" fmla="*/ 727 w 2066"/>
                  <a:gd name="T5" fmla="*/ 995 h 1186"/>
                  <a:gd name="T6" fmla="*/ 957 w 2066"/>
                  <a:gd name="T7" fmla="*/ 1186 h 1186"/>
                  <a:gd name="T8" fmla="*/ 1110 w 2066"/>
                  <a:gd name="T9" fmla="*/ 1186 h 1186"/>
                  <a:gd name="T10" fmla="*/ 1339 w 2066"/>
                  <a:gd name="T11" fmla="*/ 995 h 1186"/>
                  <a:gd name="T12" fmla="*/ 2066 w 2066"/>
                  <a:gd name="T13" fmla="*/ 995 h 1186"/>
                  <a:gd name="T14" fmla="*/ 2066 w 2066"/>
                  <a:gd name="T15" fmla="*/ 0 h 1186"/>
                  <a:gd name="T16" fmla="*/ 1980 w 2066"/>
                  <a:gd name="T17" fmla="*/ 0 h 1186"/>
                  <a:gd name="T18" fmla="*/ 1980 w 2066"/>
                  <a:gd name="T19" fmla="*/ 908 h 1186"/>
                  <a:gd name="T20" fmla="*/ 1263 w 2066"/>
                  <a:gd name="T21" fmla="*/ 908 h 1186"/>
                  <a:gd name="T22" fmla="*/ 1034 w 2066"/>
                  <a:gd name="T23" fmla="*/ 1066 h 1186"/>
                  <a:gd name="T24" fmla="*/ 804 w 2066"/>
                  <a:gd name="T25" fmla="*/ 908 h 1186"/>
                  <a:gd name="T26" fmla="*/ 86 w 2066"/>
                  <a:gd name="T27" fmla="*/ 908 h 1186"/>
                  <a:gd name="T28" fmla="*/ 86 w 2066"/>
                  <a:gd name="T29" fmla="*/ 0 h 1186"/>
                  <a:gd name="T30" fmla="*/ 0 w 2066"/>
                  <a:gd name="T31" fmla="*/ 0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66" h="1186">
                    <a:moveTo>
                      <a:pt x="0" y="0"/>
                    </a:moveTo>
                    <a:cubicBezTo>
                      <a:pt x="0" y="995"/>
                      <a:pt x="0" y="995"/>
                      <a:pt x="0" y="995"/>
                    </a:cubicBezTo>
                    <a:cubicBezTo>
                      <a:pt x="727" y="995"/>
                      <a:pt x="727" y="995"/>
                      <a:pt x="727" y="995"/>
                    </a:cubicBezTo>
                    <a:cubicBezTo>
                      <a:pt x="854" y="995"/>
                      <a:pt x="957" y="1071"/>
                      <a:pt x="957" y="1186"/>
                    </a:cubicBezTo>
                    <a:cubicBezTo>
                      <a:pt x="1110" y="1186"/>
                      <a:pt x="1110" y="1186"/>
                      <a:pt x="1110" y="1186"/>
                    </a:cubicBezTo>
                    <a:cubicBezTo>
                      <a:pt x="1110" y="1071"/>
                      <a:pt x="1212" y="995"/>
                      <a:pt x="1339" y="995"/>
                    </a:cubicBezTo>
                    <a:cubicBezTo>
                      <a:pt x="2066" y="995"/>
                      <a:pt x="2066" y="995"/>
                      <a:pt x="2066" y="995"/>
                    </a:cubicBezTo>
                    <a:cubicBezTo>
                      <a:pt x="2066" y="0"/>
                      <a:pt x="2066" y="0"/>
                      <a:pt x="2066" y="0"/>
                    </a:cubicBezTo>
                    <a:cubicBezTo>
                      <a:pt x="1980" y="0"/>
                      <a:pt x="1980" y="0"/>
                      <a:pt x="1980" y="0"/>
                    </a:cubicBezTo>
                    <a:cubicBezTo>
                      <a:pt x="1980" y="908"/>
                      <a:pt x="1980" y="908"/>
                      <a:pt x="1980" y="908"/>
                    </a:cubicBezTo>
                    <a:cubicBezTo>
                      <a:pt x="1263" y="908"/>
                      <a:pt x="1263" y="908"/>
                      <a:pt x="1263" y="908"/>
                    </a:cubicBezTo>
                    <a:cubicBezTo>
                      <a:pt x="1104" y="927"/>
                      <a:pt x="1035" y="1057"/>
                      <a:pt x="1034" y="1066"/>
                    </a:cubicBezTo>
                    <a:cubicBezTo>
                      <a:pt x="1034" y="975"/>
                      <a:pt x="894" y="908"/>
                      <a:pt x="804" y="908"/>
                    </a:cubicBezTo>
                    <a:cubicBezTo>
                      <a:pt x="86" y="908"/>
                      <a:pt x="86" y="908"/>
                      <a:pt x="86" y="908"/>
                    </a:cubicBezTo>
                    <a:cubicBezTo>
                      <a:pt x="86" y="0"/>
                      <a:pt x="86" y="0"/>
                      <a:pt x="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80" name="Freeform 19">
                <a:extLst>
                  <a:ext uri="{FF2B5EF4-FFF2-40B4-BE49-F238E27FC236}">
                    <a16:creationId xmlns:a16="http://schemas.microsoft.com/office/drawing/2014/main" id="{89B43480-852B-4AD1-B174-8852E36F65B8}"/>
                  </a:ext>
                </a:extLst>
              </p:cNvPr>
              <p:cNvSpPr>
                <a:spLocks noEditPoints="1"/>
              </p:cNvSpPr>
              <p:nvPr/>
            </p:nvSpPr>
            <p:spPr bwMode="auto">
              <a:xfrm>
                <a:off x="2208" y="1769"/>
                <a:ext cx="3262" cy="2101"/>
              </a:xfrm>
              <a:custGeom>
                <a:avLst/>
                <a:gdLst>
                  <a:gd name="T0" fmla="*/ 0 w 1760"/>
                  <a:gd name="T1" fmla="*/ 0 h 1135"/>
                  <a:gd name="T2" fmla="*/ 0 w 1760"/>
                  <a:gd name="T3" fmla="*/ 1033 h 1135"/>
                  <a:gd name="T4" fmla="*/ 651 w 1760"/>
                  <a:gd name="T5" fmla="*/ 1033 h 1135"/>
                  <a:gd name="T6" fmla="*/ 842 w 1760"/>
                  <a:gd name="T7" fmla="*/ 1135 h 1135"/>
                  <a:gd name="T8" fmla="*/ 842 w 1760"/>
                  <a:gd name="T9" fmla="*/ 103 h 1135"/>
                  <a:gd name="T10" fmla="*/ 651 w 1760"/>
                  <a:gd name="T11" fmla="*/ 0 h 1135"/>
                  <a:gd name="T12" fmla="*/ 0 w 1760"/>
                  <a:gd name="T13" fmla="*/ 0 h 1135"/>
                  <a:gd name="T14" fmla="*/ 1110 w 1760"/>
                  <a:gd name="T15" fmla="*/ 0 h 1135"/>
                  <a:gd name="T16" fmla="*/ 918 w 1760"/>
                  <a:gd name="T17" fmla="*/ 103 h 1135"/>
                  <a:gd name="T18" fmla="*/ 918 w 1760"/>
                  <a:gd name="T19" fmla="*/ 1135 h 1135"/>
                  <a:gd name="T20" fmla="*/ 1110 w 1760"/>
                  <a:gd name="T21" fmla="*/ 1033 h 1135"/>
                  <a:gd name="T22" fmla="*/ 1760 w 1760"/>
                  <a:gd name="T23" fmla="*/ 1033 h 1135"/>
                  <a:gd name="T24" fmla="*/ 1760 w 1760"/>
                  <a:gd name="T25" fmla="*/ 0 h 1135"/>
                  <a:gd name="T26" fmla="*/ 1110 w 1760"/>
                  <a:gd name="T27"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60" h="1135">
                    <a:moveTo>
                      <a:pt x="0" y="0"/>
                    </a:moveTo>
                    <a:cubicBezTo>
                      <a:pt x="0" y="1033"/>
                      <a:pt x="0" y="1033"/>
                      <a:pt x="0" y="1033"/>
                    </a:cubicBezTo>
                    <a:cubicBezTo>
                      <a:pt x="651" y="1033"/>
                      <a:pt x="651" y="1033"/>
                      <a:pt x="651" y="1033"/>
                    </a:cubicBezTo>
                    <a:cubicBezTo>
                      <a:pt x="730" y="1033"/>
                      <a:pt x="801" y="1073"/>
                      <a:pt x="842" y="1135"/>
                    </a:cubicBezTo>
                    <a:cubicBezTo>
                      <a:pt x="842" y="103"/>
                      <a:pt x="842" y="103"/>
                      <a:pt x="842" y="103"/>
                    </a:cubicBezTo>
                    <a:cubicBezTo>
                      <a:pt x="801" y="41"/>
                      <a:pt x="730" y="0"/>
                      <a:pt x="651" y="0"/>
                    </a:cubicBezTo>
                    <a:lnTo>
                      <a:pt x="0" y="0"/>
                    </a:lnTo>
                    <a:close/>
                    <a:moveTo>
                      <a:pt x="1110" y="0"/>
                    </a:moveTo>
                    <a:cubicBezTo>
                      <a:pt x="1030" y="0"/>
                      <a:pt x="959" y="41"/>
                      <a:pt x="918" y="103"/>
                    </a:cubicBezTo>
                    <a:cubicBezTo>
                      <a:pt x="918" y="1135"/>
                      <a:pt x="918" y="1135"/>
                      <a:pt x="918" y="1135"/>
                    </a:cubicBezTo>
                    <a:cubicBezTo>
                      <a:pt x="959" y="1073"/>
                      <a:pt x="1030" y="1033"/>
                      <a:pt x="1110" y="1033"/>
                    </a:cubicBezTo>
                    <a:cubicBezTo>
                      <a:pt x="1760" y="1033"/>
                      <a:pt x="1760" y="1033"/>
                      <a:pt x="1760" y="1033"/>
                    </a:cubicBezTo>
                    <a:cubicBezTo>
                      <a:pt x="1760" y="0"/>
                      <a:pt x="1760" y="0"/>
                      <a:pt x="1760" y="0"/>
                    </a:cubicBezTo>
                    <a:lnTo>
                      <a:pt x="11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81" name="Freeform 20">
                <a:extLst>
                  <a:ext uri="{FF2B5EF4-FFF2-40B4-BE49-F238E27FC236}">
                    <a16:creationId xmlns:a16="http://schemas.microsoft.com/office/drawing/2014/main" id="{B7720B35-6225-4870-82F6-C7988F456D32}"/>
                  </a:ext>
                </a:extLst>
              </p:cNvPr>
              <p:cNvSpPr>
                <a:spLocks noEditPoints="1"/>
              </p:cNvSpPr>
              <p:nvPr/>
            </p:nvSpPr>
            <p:spPr bwMode="auto">
              <a:xfrm>
                <a:off x="2635" y="-2"/>
                <a:ext cx="2409" cy="1418"/>
              </a:xfrm>
              <a:custGeom>
                <a:avLst/>
                <a:gdLst>
                  <a:gd name="T0" fmla="*/ 649 w 1300"/>
                  <a:gd name="T1" fmla="*/ 1 h 766"/>
                  <a:gd name="T2" fmla="*/ 612 w 1300"/>
                  <a:gd name="T3" fmla="*/ 39 h 766"/>
                  <a:gd name="T4" fmla="*/ 612 w 1300"/>
                  <a:gd name="T5" fmla="*/ 77 h 766"/>
                  <a:gd name="T6" fmla="*/ 191 w 1300"/>
                  <a:gd name="T7" fmla="*/ 77 h 766"/>
                  <a:gd name="T8" fmla="*/ 155 w 1300"/>
                  <a:gd name="T9" fmla="*/ 101 h 766"/>
                  <a:gd name="T10" fmla="*/ 2 w 1300"/>
                  <a:gd name="T11" fmla="*/ 484 h 766"/>
                  <a:gd name="T12" fmla="*/ 0 w 1300"/>
                  <a:gd name="T13" fmla="*/ 499 h 766"/>
                  <a:gd name="T14" fmla="*/ 192 w 1300"/>
                  <a:gd name="T15" fmla="*/ 688 h 766"/>
                  <a:gd name="T16" fmla="*/ 192 w 1300"/>
                  <a:gd name="T17" fmla="*/ 688 h 766"/>
                  <a:gd name="T18" fmla="*/ 382 w 1300"/>
                  <a:gd name="T19" fmla="*/ 497 h 766"/>
                  <a:gd name="T20" fmla="*/ 380 w 1300"/>
                  <a:gd name="T21" fmla="*/ 483 h 766"/>
                  <a:gd name="T22" fmla="*/ 248 w 1300"/>
                  <a:gd name="T23" fmla="*/ 153 h 766"/>
                  <a:gd name="T24" fmla="*/ 612 w 1300"/>
                  <a:gd name="T25" fmla="*/ 153 h 766"/>
                  <a:gd name="T26" fmla="*/ 612 w 1300"/>
                  <a:gd name="T27" fmla="*/ 689 h 766"/>
                  <a:gd name="T28" fmla="*/ 459 w 1300"/>
                  <a:gd name="T29" fmla="*/ 689 h 766"/>
                  <a:gd name="T30" fmla="*/ 459 w 1300"/>
                  <a:gd name="T31" fmla="*/ 765 h 766"/>
                  <a:gd name="T32" fmla="*/ 647 w 1300"/>
                  <a:gd name="T33" fmla="*/ 765 h 766"/>
                  <a:gd name="T34" fmla="*/ 653 w 1300"/>
                  <a:gd name="T35" fmla="*/ 765 h 766"/>
                  <a:gd name="T36" fmla="*/ 841 w 1300"/>
                  <a:gd name="T37" fmla="*/ 765 h 766"/>
                  <a:gd name="T38" fmla="*/ 841 w 1300"/>
                  <a:gd name="T39" fmla="*/ 689 h 766"/>
                  <a:gd name="T40" fmla="*/ 688 w 1300"/>
                  <a:gd name="T41" fmla="*/ 689 h 766"/>
                  <a:gd name="T42" fmla="*/ 688 w 1300"/>
                  <a:gd name="T43" fmla="*/ 153 h 766"/>
                  <a:gd name="T44" fmla="*/ 1053 w 1300"/>
                  <a:gd name="T45" fmla="*/ 153 h 766"/>
                  <a:gd name="T46" fmla="*/ 920 w 1300"/>
                  <a:gd name="T47" fmla="*/ 484 h 766"/>
                  <a:gd name="T48" fmla="*/ 918 w 1300"/>
                  <a:gd name="T49" fmla="*/ 499 h 766"/>
                  <a:gd name="T50" fmla="*/ 1110 w 1300"/>
                  <a:gd name="T51" fmla="*/ 688 h 766"/>
                  <a:gd name="T52" fmla="*/ 1110 w 1300"/>
                  <a:gd name="T53" fmla="*/ 688 h 766"/>
                  <a:gd name="T54" fmla="*/ 1300 w 1300"/>
                  <a:gd name="T55" fmla="*/ 497 h 766"/>
                  <a:gd name="T56" fmla="*/ 1298 w 1300"/>
                  <a:gd name="T57" fmla="*/ 483 h 766"/>
                  <a:gd name="T58" fmla="*/ 1145 w 1300"/>
                  <a:gd name="T59" fmla="*/ 101 h 766"/>
                  <a:gd name="T60" fmla="*/ 1109 w 1300"/>
                  <a:gd name="T61" fmla="*/ 77 h 766"/>
                  <a:gd name="T62" fmla="*/ 688 w 1300"/>
                  <a:gd name="T63" fmla="*/ 77 h 766"/>
                  <a:gd name="T64" fmla="*/ 688 w 1300"/>
                  <a:gd name="T65" fmla="*/ 39 h 766"/>
                  <a:gd name="T66" fmla="*/ 649 w 1300"/>
                  <a:gd name="T67" fmla="*/ 1 h 766"/>
                  <a:gd name="T68" fmla="*/ 191 w 1300"/>
                  <a:gd name="T69" fmla="*/ 218 h 766"/>
                  <a:gd name="T70" fmla="*/ 287 w 1300"/>
                  <a:gd name="T71" fmla="*/ 459 h 766"/>
                  <a:gd name="T72" fmla="*/ 95 w 1300"/>
                  <a:gd name="T73" fmla="*/ 459 h 766"/>
                  <a:gd name="T74" fmla="*/ 191 w 1300"/>
                  <a:gd name="T75" fmla="*/ 218 h 766"/>
                  <a:gd name="T76" fmla="*/ 1109 w 1300"/>
                  <a:gd name="T77" fmla="*/ 218 h 766"/>
                  <a:gd name="T78" fmla="*/ 1205 w 1300"/>
                  <a:gd name="T79" fmla="*/ 459 h 766"/>
                  <a:gd name="T80" fmla="*/ 1013 w 1300"/>
                  <a:gd name="T81" fmla="*/ 459 h 766"/>
                  <a:gd name="T82" fmla="*/ 1109 w 1300"/>
                  <a:gd name="T83" fmla="*/ 218 h 766"/>
                  <a:gd name="T84" fmla="*/ 85 w 1300"/>
                  <a:gd name="T85" fmla="*/ 535 h 766"/>
                  <a:gd name="T86" fmla="*/ 297 w 1300"/>
                  <a:gd name="T87" fmla="*/ 535 h 766"/>
                  <a:gd name="T88" fmla="*/ 192 w 1300"/>
                  <a:gd name="T89" fmla="*/ 612 h 766"/>
                  <a:gd name="T90" fmla="*/ 85 w 1300"/>
                  <a:gd name="T91" fmla="*/ 535 h 766"/>
                  <a:gd name="T92" fmla="*/ 1003 w 1300"/>
                  <a:gd name="T93" fmla="*/ 535 h 766"/>
                  <a:gd name="T94" fmla="*/ 1215 w 1300"/>
                  <a:gd name="T95" fmla="*/ 535 h 766"/>
                  <a:gd name="T96" fmla="*/ 1110 w 1300"/>
                  <a:gd name="T97" fmla="*/ 612 h 766"/>
                  <a:gd name="T98" fmla="*/ 1003 w 1300"/>
                  <a:gd name="T99" fmla="*/ 535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00" h="766">
                    <a:moveTo>
                      <a:pt x="649" y="1"/>
                    </a:moveTo>
                    <a:cubicBezTo>
                      <a:pt x="628" y="1"/>
                      <a:pt x="611" y="18"/>
                      <a:pt x="612" y="39"/>
                    </a:cubicBezTo>
                    <a:cubicBezTo>
                      <a:pt x="612" y="77"/>
                      <a:pt x="612" y="77"/>
                      <a:pt x="612" y="77"/>
                    </a:cubicBezTo>
                    <a:cubicBezTo>
                      <a:pt x="471" y="77"/>
                      <a:pt x="331" y="77"/>
                      <a:pt x="191" y="77"/>
                    </a:cubicBezTo>
                    <a:cubicBezTo>
                      <a:pt x="175" y="77"/>
                      <a:pt x="161" y="87"/>
                      <a:pt x="155" y="101"/>
                    </a:cubicBezTo>
                    <a:cubicBezTo>
                      <a:pt x="2" y="484"/>
                      <a:pt x="2" y="484"/>
                      <a:pt x="2" y="484"/>
                    </a:cubicBezTo>
                    <a:cubicBezTo>
                      <a:pt x="1" y="489"/>
                      <a:pt x="0" y="494"/>
                      <a:pt x="0" y="499"/>
                    </a:cubicBezTo>
                    <a:cubicBezTo>
                      <a:pt x="1" y="604"/>
                      <a:pt x="87" y="688"/>
                      <a:pt x="192" y="688"/>
                    </a:cubicBezTo>
                    <a:cubicBezTo>
                      <a:pt x="192" y="688"/>
                      <a:pt x="192" y="688"/>
                      <a:pt x="192" y="688"/>
                    </a:cubicBezTo>
                    <a:cubicBezTo>
                      <a:pt x="297" y="688"/>
                      <a:pt x="382" y="602"/>
                      <a:pt x="382" y="497"/>
                    </a:cubicBezTo>
                    <a:cubicBezTo>
                      <a:pt x="382" y="492"/>
                      <a:pt x="381" y="487"/>
                      <a:pt x="380" y="483"/>
                    </a:cubicBezTo>
                    <a:cubicBezTo>
                      <a:pt x="248" y="153"/>
                      <a:pt x="248" y="153"/>
                      <a:pt x="248" y="153"/>
                    </a:cubicBezTo>
                    <a:cubicBezTo>
                      <a:pt x="612" y="153"/>
                      <a:pt x="612" y="153"/>
                      <a:pt x="612" y="153"/>
                    </a:cubicBezTo>
                    <a:cubicBezTo>
                      <a:pt x="612" y="689"/>
                      <a:pt x="612" y="689"/>
                      <a:pt x="612" y="689"/>
                    </a:cubicBezTo>
                    <a:cubicBezTo>
                      <a:pt x="459" y="689"/>
                      <a:pt x="459" y="689"/>
                      <a:pt x="459" y="689"/>
                    </a:cubicBezTo>
                    <a:cubicBezTo>
                      <a:pt x="408" y="688"/>
                      <a:pt x="408" y="766"/>
                      <a:pt x="459" y="765"/>
                    </a:cubicBezTo>
                    <a:cubicBezTo>
                      <a:pt x="647" y="765"/>
                      <a:pt x="647" y="765"/>
                      <a:pt x="647" y="765"/>
                    </a:cubicBezTo>
                    <a:cubicBezTo>
                      <a:pt x="649" y="765"/>
                      <a:pt x="651" y="765"/>
                      <a:pt x="653" y="765"/>
                    </a:cubicBezTo>
                    <a:cubicBezTo>
                      <a:pt x="841" y="765"/>
                      <a:pt x="841" y="765"/>
                      <a:pt x="841" y="765"/>
                    </a:cubicBezTo>
                    <a:cubicBezTo>
                      <a:pt x="893" y="766"/>
                      <a:pt x="893" y="688"/>
                      <a:pt x="841" y="689"/>
                    </a:cubicBezTo>
                    <a:cubicBezTo>
                      <a:pt x="688" y="689"/>
                      <a:pt x="688" y="689"/>
                      <a:pt x="688" y="689"/>
                    </a:cubicBezTo>
                    <a:cubicBezTo>
                      <a:pt x="688" y="153"/>
                      <a:pt x="688" y="153"/>
                      <a:pt x="688" y="153"/>
                    </a:cubicBezTo>
                    <a:cubicBezTo>
                      <a:pt x="1053" y="153"/>
                      <a:pt x="1053" y="153"/>
                      <a:pt x="1053" y="153"/>
                    </a:cubicBezTo>
                    <a:cubicBezTo>
                      <a:pt x="920" y="484"/>
                      <a:pt x="920" y="484"/>
                      <a:pt x="920" y="484"/>
                    </a:cubicBezTo>
                    <a:cubicBezTo>
                      <a:pt x="919" y="489"/>
                      <a:pt x="918" y="494"/>
                      <a:pt x="918" y="499"/>
                    </a:cubicBezTo>
                    <a:cubicBezTo>
                      <a:pt x="919" y="604"/>
                      <a:pt x="1005" y="688"/>
                      <a:pt x="1110" y="688"/>
                    </a:cubicBezTo>
                    <a:cubicBezTo>
                      <a:pt x="1110" y="688"/>
                      <a:pt x="1110" y="688"/>
                      <a:pt x="1110" y="688"/>
                    </a:cubicBezTo>
                    <a:cubicBezTo>
                      <a:pt x="1215" y="688"/>
                      <a:pt x="1300" y="602"/>
                      <a:pt x="1300" y="497"/>
                    </a:cubicBezTo>
                    <a:cubicBezTo>
                      <a:pt x="1300" y="492"/>
                      <a:pt x="1299" y="487"/>
                      <a:pt x="1298" y="483"/>
                    </a:cubicBezTo>
                    <a:cubicBezTo>
                      <a:pt x="1145" y="101"/>
                      <a:pt x="1145" y="101"/>
                      <a:pt x="1145" y="101"/>
                    </a:cubicBezTo>
                    <a:cubicBezTo>
                      <a:pt x="1139" y="87"/>
                      <a:pt x="1125" y="77"/>
                      <a:pt x="1109" y="77"/>
                    </a:cubicBezTo>
                    <a:cubicBezTo>
                      <a:pt x="969" y="77"/>
                      <a:pt x="829" y="77"/>
                      <a:pt x="688" y="77"/>
                    </a:cubicBezTo>
                    <a:cubicBezTo>
                      <a:pt x="688" y="39"/>
                      <a:pt x="688" y="39"/>
                      <a:pt x="688" y="39"/>
                    </a:cubicBezTo>
                    <a:cubicBezTo>
                      <a:pt x="689" y="18"/>
                      <a:pt x="671" y="0"/>
                      <a:pt x="649" y="1"/>
                    </a:cubicBezTo>
                    <a:close/>
                    <a:moveTo>
                      <a:pt x="191" y="218"/>
                    </a:moveTo>
                    <a:cubicBezTo>
                      <a:pt x="287" y="459"/>
                      <a:pt x="287" y="459"/>
                      <a:pt x="287" y="459"/>
                    </a:cubicBezTo>
                    <a:cubicBezTo>
                      <a:pt x="95" y="459"/>
                      <a:pt x="95" y="459"/>
                      <a:pt x="95" y="459"/>
                    </a:cubicBezTo>
                    <a:lnTo>
                      <a:pt x="191" y="218"/>
                    </a:lnTo>
                    <a:close/>
                    <a:moveTo>
                      <a:pt x="1109" y="218"/>
                    </a:moveTo>
                    <a:cubicBezTo>
                      <a:pt x="1205" y="459"/>
                      <a:pt x="1205" y="459"/>
                      <a:pt x="1205" y="459"/>
                    </a:cubicBezTo>
                    <a:cubicBezTo>
                      <a:pt x="1013" y="459"/>
                      <a:pt x="1013" y="459"/>
                      <a:pt x="1013" y="459"/>
                    </a:cubicBezTo>
                    <a:lnTo>
                      <a:pt x="1109" y="218"/>
                    </a:lnTo>
                    <a:close/>
                    <a:moveTo>
                      <a:pt x="85" y="535"/>
                    </a:moveTo>
                    <a:cubicBezTo>
                      <a:pt x="297" y="535"/>
                      <a:pt x="297" y="535"/>
                      <a:pt x="297" y="535"/>
                    </a:cubicBezTo>
                    <a:cubicBezTo>
                      <a:pt x="282" y="580"/>
                      <a:pt x="241" y="612"/>
                      <a:pt x="192" y="612"/>
                    </a:cubicBezTo>
                    <a:cubicBezTo>
                      <a:pt x="141" y="612"/>
                      <a:pt x="100" y="580"/>
                      <a:pt x="85" y="535"/>
                    </a:cubicBezTo>
                    <a:close/>
                    <a:moveTo>
                      <a:pt x="1003" y="535"/>
                    </a:moveTo>
                    <a:cubicBezTo>
                      <a:pt x="1215" y="535"/>
                      <a:pt x="1215" y="535"/>
                      <a:pt x="1215" y="535"/>
                    </a:cubicBezTo>
                    <a:cubicBezTo>
                      <a:pt x="1200" y="580"/>
                      <a:pt x="1159" y="612"/>
                      <a:pt x="1110" y="612"/>
                    </a:cubicBezTo>
                    <a:cubicBezTo>
                      <a:pt x="1059" y="612"/>
                      <a:pt x="1018" y="580"/>
                      <a:pt x="1003" y="5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grpSp>
        <p:nvGrpSpPr>
          <p:cNvPr id="102" name="Group 101">
            <a:extLst>
              <a:ext uri="{FF2B5EF4-FFF2-40B4-BE49-F238E27FC236}">
                <a16:creationId xmlns:a16="http://schemas.microsoft.com/office/drawing/2014/main" id="{965C23B6-6C8D-4B53-90FA-393C74FDCDF8}"/>
              </a:ext>
            </a:extLst>
          </p:cNvPr>
          <p:cNvGrpSpPr/>
          <p:nvPr/>
        </p:nvGrpSpPr>
        <p:grpSpPr>
          <a:xfrm>
            <a:off x="5577405" y="4202774"/>
            <a:ext cx="1030773" cy="1030773"/>
            <a:chOff x="5577405" y="4202774"/>
            <a:chExt cx="1030773" cy="1030773"/>
          </a:xfrm>
        </p:grpSpPr>
        <p:sp>
          <p:nvSpPr>
            <p:cNvPr id="50" name="Flowchart: Connector 49">
              <a:extLst>
                <a:ext uri="{FF2B5EF4-FFF2-40B4-BE49-F238E27FC236}">
                  <a16:creationId xmlns:a16="http://schemas.microsoft.com/office/drawing/2014/main" id="{AE61CD51-7C83-419A-9F9E-F9F09F8CA181}"/>
                </a:ext>
              </a:extLst>
            </p:cNvPr>
            <p:cNvSpPr/>
            <p:nvPr/>
          </p:nvSpPr>
          <p:spPr>
            <a:xfrm>
              <a:off x="5577405" y="4202774"/>
              <a:ext cx="1030773" cy="1030773"/>
            </a:xfrm>
            <a:prstGeom prst="flowChartConnector">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86" name="Group 23">
              <a:extLst>
                <a:ext uri="{FF2B5EF4-FFF2-40B4-BE49-F238E27FC236}">
                  <a16:creationId xmlns:a16="http://schemas.microsoft.com/office/drawing/2014/main" id="{588C9A38-1605-4A84-89D5-09B097EB1628}"/>
                </a:ext>
              </a:extLst>
            </p:cNvPr>
            <p:cNvGrpSpPr>
              <a:grpSpLocks noChangeAspect="1"/>
            </p:cNvGrpSpPr>
            <p:nvPr/>
          </p:nvGrpSpPr>
          <p:grpSpPr bwMode="auto">
            <a:xfrm>
              <a:off x="5830832" y="4455655"/>
              <a:ext cx="523918" cy="525010"/>
              <a:chOff x="1681" y="-5"/>
              <a:chExt cx="4318" cy="4327"/>
            </a:xfrm>
            <a:solidFill>
              <a:schemeClr val="accent1"/>
            </a:solidFill>
          </p:grpSpPr>
          <p:sp>
            <p:nvSpPr>
              <p:cNvPr id="88" name="Freeform 24">
                <a:extLst>
                  <a:ext uri="{FF2B5EF4-FFF2-40B4-BE49-F238E27FC236}">
                    <a16:creationId xmlns:a16="http://schemas.microsoft.com/office/drawing/2014/main" id="{F65114E0-9BFB-4DC4-BF62-F2E7AB4F1BD7}"/>
                  </a:ext>
                </a:extLst>
              </p:cNvPr>
              <p:cNvSpPr>
                <a:spLocks/>
              </p:cNvSpPr>
              <p:nvPr/>
            </p:nvSpPr>
            <p:spPr bwMode="auto">
              <a:xfrm>
                <a:off x="2229" y="3748"/>
                <a:ext cx="1249" cy="101"/>
              </a:xfrm>
              <a:custGeom>
                <a:avLst/>
                <a:gdLst>
                  <a:gd name="T0" fmla="*/ 677 w 707"/>
                  <a:gd name="T1" fmla="*/ 0 h 57"/>
                  <a:gd name="T2" fmla="*/ 30 w 707"/>
                  <a:gd name="T3" fmla="*/ 0 h 57"/>
                  <a:gd name="T4" fmla="*/ 0 w 707"/>
                  <a:gd name="T5" fmla="*/ 30 h 57"/>
                  <a:gd name="T6" fmla="*/ 30 w 707"/>
                  <a:gd name="T7" fmla="*/ 57 h 57"/>
                  <a:gd name="T8" fmla="*/ 677 w 707"/>
                  <a:gd name="T9" fmla="*/ 57 h 57"/>
                  <a:gd name="T10" fmla="*/ 707 w 707"/>
                  <a:gd name="T11" fmla="*/ 27 h 57"/>
                  <a:gd name="T12" fmla="*/ 677 w 707"/>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707" h="57">
                    <a:moveTo>
                      <a:pt x="677" y="0"/>
                    </a:moveTo>
                    <a:cubicBezTo>
                      <a:pt x="30" y="0"/>
                      <a:pt x="30" y="0"/>
                      <a:pt x="30" y="0"/>
                    </a:cubicBezTo>
                    <a:cubicBezTo>
                      <a:pt x="15" y="0"/>
                      <a:pt x="0" y="11"/>
                      <a:pt x="0" y="30"/>
                    </a:cubicBezTo>
                    <a:cubicBezTo>
                      <a:pt x="0" y="50"/>
                      <a:pt x="15" y="57"/>
                      <a:pt x="30" y="57"/>
                    </a:cubicBezTo>
                    <a:cubicBezTo>
                      <a:pt x="677" y="57"/>
                      <a:pt x="677" y="57"/>
                      <a:pt x="677" y="57"/>
                    </a:cubicBezTo>
                    <a:cubicBezTo>
                      <a:pt x="692" y="57"/>
                      <a:pt x="707" y="46"/>
                      <a:pt x="707" y="27"/>
                    </a:cubicBezTo>
                    <a:cubicBezTo>
                      <a:pt x="707" y="8"/>
                      <a:pt x="692" y="0"/>
                      <a:pt x="67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89" name="Freeform 25">
                <a:extLst>
                  <a:ext uri="{FF2B5EF4-FFF2-40B4-BE49-F238E27FC236}">
                    <a16:creationId xmlns:a16="http://schemas.microsoft.com/office/drawing/2014/main" id="{35B81C8D-42F2-46C8-ADE9-EFB6D04A03D0}"/>
                  </a:ext>
                </a:extLst>
              </p:cNvPr>
              <p:cNvSpPr>
                <a:spLocks noEditPoints="1"/>
              </p:cNvSpPr>
              <p:nvPr/>
            </p:nvSpPr>
            <p:spPr bwMode="auto">
              <a:xfrm>
                <a:off x="2316" y="2864"/>
                <a:ext cx="1121" cy="789"/>
              </a:xfrm>
              <a:custGeom>
                <a:avLst/>
                <a:gdLst>
                  <a:gd name="T0" fmla="*/ 509 w 635"/>
                  <a:gd name="T1" fmla="*/ 386 h 447"/>
                  <a:gd name="T2" fmla="*/ 486 w 635"/>
                  <a:gd name="T3" fmla="*/ 386 h 447"/>
                  <a:gd name="T4" fmla="*/ 471 w 635"/>
                  <a:gd name="T5" fmla="*/ 398 h 447"/>
                  <a:gd name="T6" fmla="*/ 467 w 635"/>
                  <a:gd name="T7" fmla="*/ 424 h 447"/>
                  <a:gd name="T8" fmla="*/ 494 w 635"/>
                  <a:gd name="T9" fmla="*/ 428 h 447"/>
                  <a:gd name="T10" fmla="*/ 501 w 635"/>
                  <a:gd name="T11" fmla="*/ 424 h 447"/>
                  <a:gd name="T12" fmla="*/ 540 w 635"/>
                  <a:gd name="T13" fmla="*/ 436 h 447"/>
                  <a:gd name="T14" fmla="*/ 601 w 635"/>
                  <a:gd name="T15" fmla="*/ 409 h 447"/>
                  <a:gd name="T16" fmla="*/ 620 w 635"/>
                  <a:gd name="T17" fmla="*/ 302 h 447"/>
                  <a:gd name="T18" fmla="*/ 524 w 635"/>
                  <a:gd name="T19" fmla="*/ 222 h 447"/>
                  <a:gd name="T20" fmla="*/ 413 w 635"/>
                  <a:gd name="T21" fmla="*/ 283 h 447"/>
                  <a:gd name="T22" fmla="*/ 402 w 635"/>
                  <a:gd name="T23" fmla="*/ 325 h 447"/>
                  <a:gd name="T24" fmla="*/ 394 w 635"/>
                  <a:gd name="T25" fmla="*/ 352 h 447"/>
                  <a:gd name="T26" fmla="*/ 364 w 635"/>
                  <a:gd name="T27" fmla="*/ 382 h 447"/>
                  <a:gd name="T28" fmla="*/ 345 w 635"/>
                  <a:gd name="T29" fmla="*/ 371 h 447"/>
                  <a:gd name="T30" fmla="*/ 291 w 635"/>
                  <a:gd name="T31" fmla="*/ 317 h 447"/>
                  <a:gd name="T32" fmla="*/ 306 w 635"/>
                  <a:gd name="T33" fmla="*/ 287 h 447"/>
                  <a:gd name="T34" fmla="*/ 329 w 635"/>
                  <a:gd name="T35" fmla="*/ 80 h 447"/>
                  <a:gd name="T36" fmla="*/ 280 w 635"/>
                  <a:gd name="T37" fmla="*/ 4 h 447"/>
                  <a:gd name="T38" fmla="*/ 215 w 635"/>
                  <a:gd name="T39" fmla="*/ 57 h 447"/>
                  <a:gd name="T40" fmla="*/ 241 w 635"/>
                  <a:gd name="T41" fmla="*/ 317 h 447"/>
                  <a:gd name="T42" fmla="*/ 31 w 635"/>
                  <a:gd name="T43" fmla="*/ 394 h 447"/>
                  <a:gd name="T44" fmla="*/ 4 w 635"/>
                  <a:gd name="T45" fmla="*/ 405 h 447"/>
                  <a:gd name="T46" fmla="*/ 20 w 635"/>
                  <a:gd name="T47" fmla="*/ 428 h 447"/>
                  <a:gd name="T48" fmla="*/ 260 w 635"/>
                  <a:gd name="T49" fmla="*/ 348 h 447"/>
                  <a:gd name="T50" fmla="*/ 314 w 635"/>
                  <a:gd name="T51" fmla="*/ 401 h 447"/>
                  <a:gd name="T52" fmla="*/ 352 w 635"/>
                  <a:gd name="T53" fmla="*/ 421 h 447"/>
                  <a:gd name="T54" fmla="*/ 421 w 635"/>
                  <a:gd name="T55" fmla="*/ 367 h 447"/>
                  <a:gd name="T56" fmla="*/ 429 w 635"/>
                  <a:gd name="T57" fmla="*/ 336 h 447"/>
                  <a:gd name="T58" fmla="*/ 436 w 635"/>
                  <a:gd name="T59" fmla="*/ 302 h 447"/>
                  <a:gd name="T60" fmla="*/ 509 w 635"/>
                  <a:gd name="T61" fmla="*/ 264 h 447"/>
                  <a:gd name="T62" fmla="*/ 574 w 635"/>
                  <a:gd name="T63" fmla="*/ 321 h 447"/>
                  <a:gd name="T64" fmla="*/ 563 w 635"/>
                  <a:gd name="T65" fmla="*/ 390 h 447"/>
                  <a:gd name="T66" fmla="*/ 509 w 635"/>
                  <a:gd name="T67" fmla="*/ 386 h 447"/>
                  <a:gd name="T68" fmla="*/ 260 w 635"/>
                  <a:gd name="T69" fmla="*/ 279 h 447"/>
                  <a:gd name="T70" fmla="*/ 245 w 635"/>
                  <a:gd name="T71" fmla="*/ 69 h 447"/>
                  <a:gd name="T72" fmla="*/ 268 w 635"/>
                  <a:gd name="T73" fmla="*/ 38 h 447"/>
                  <a:gd name="T74" fmla="*/ 268 w 635"/>
                  <a:gd name="T75" fmla="*/ 38 h 447"/>
                  <a:gd name="T76" fmla="*/ 283 w 635"/>
                  <a:gd name="T77" fmla="*/ 80 h 447"/>
                  <a:gd name="T78" fmla="*/ 264 w 635"/>
                  <a:gd name="T79" fmla="*/ 271 h 447"/>
                  <a:gd name="T80" fmla="*/ 260 w 635"/>
                  <a:gd name="T81" fmla="*/ 279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5" h="447">
                    <a:moveTo>
                      <a:pt x="509" y="386"/>
                    </a:moveTo>
                    <a:cubicBezTo>
                      <a:pt x="501" y="378"/>
                      <a:pt x="494" y="378"/>
                      <a:pt x="486" y="386"/>
                    </a:cubicBezTo>
                    <a:cubicBezTo>
                      <a:pt x="471" y="398"/>
                      <a:pt x="471" y="398"/>
                      <a:pt x="471" y="398"/>
                    </a:cubicBezTo>
                    <a:cubicBezTo>
                      <a:pt x="463" y="405"/>
                      <a:pt x="459" y="417"/>
                      <a:pt x="467" y="424"/>
                    </a:cubicBezTo>
                    <a:cubicBezTo>
                      <a:pt x="475" y="432"/>
                      <a:pt x="486" y="436"/>
                      <a:pt x="494" y="428"/>
                    </a:cubicBezTo>
                    <a:cubicBezTo>
                      <a:pt x="501" y="424"/>
                      <a:pt x="501" y="424"/>
                      <a:pt x="501" y="424"/>
                    </a:cubicBezTo>
                    <a:cubicBezTo>
                      <a:pt x="513" y="432"/>
                      <a:pt x="524" y="436"/>
                      <a:pt x="540" y="436"/>
                    </a:cubicBezTo>
                    <a:cubicBezTo>
                      <a:pt x="563" y="436"/>
                      <a:pt x="586" y="428"/>
                      <a:pt x="601" y="409"/>
                    </a:cubicBezTo>
                    <a:cubicBezTo>
                      <a:pt x="628" y="382"/>
                      <a:pt x="635" y="340"/>
                      <a:pt x="620" y="302"/>
                    </a:cubicBezTo>
                    <a:cubicBezTo>
                      <a:pt x="605" y="260"/>
                      <a:pt x="566" y="225"/>
                      <a:pt x="524" y="222"/>
                    </a:cubicBezTo>
                    <a:cubicBezTo>
                      <a:pt x="479" y="214"/>
                      <a:pt x="433" y="241"/>
                      <a:pt x="413" y="283"/>
                    </a:cubicBezTo>
                    <a:cubicBezTo>
                      <a:pt x="406" y="298"/>
                      <a:pt x="406" y="313"/>
                      <a:pt x="402" y="325"/>
                    </a:cubicBezTo>
                    <a:cubicBezTo>
                      <a:pt x="402" y="333"/>
                      <a:pt x="398" y="344"/>
                      <a:pt x="394" y="352"/>
                    </a:cubicBezTo>
                    <a:cubicBezTo>
                      <a:pt x="391" y="367"/>
                      <a:pt x="375" y="382"/>
                      <a:pt x="364" y="382"/>
                    </a:cubicBezTo>
                    <a:cubicBezTo>
                      <a:pt x="356" y="382"/>
                      <a:pt x="348" y="378"/>
                      <a:pt x="345" y="371"/>
                    </a:cubicBezTo>
                    <a:cubicBezTo>
                      <a:pt x="326" y="356"/>
                      <a:pt x="306" y="336"/>
                      <a:pt x="291" y="317"/>
                    </a:cubicBezTo>
                    <a:cubicBezTo>
                      <a:pt x="299" y="306"/>
                      <a:pt x="303" y="298"/>
                      <a:pt x="306" y="287"/>
                    </a:cubicBezTo>
                    <a:cubicBezTo>
                      <a:pt x="333" y="222"/>
                      <a:pt x="333" y="145"/>
                      <a:pt x="329" y="80"/>
                    </a:cubicBezTo>
                    <a:cubicBezTo>
                      <a:pt x="329" y="34"/>
                      <a:pt x="310" y="7"/>
                      <a:pt x="280" y="4"/>
                    </a:cubicBezTo>
                    <a:cubicBezTo>
                      <a:pt x="253" y="0"/>
                      <a:pt x="226" y="19"/>
                      <a:pt x="215" y="57"/>
                    </a:cubicBezTo>
                    <a:cubicBezTo>
                      <a:pt x="184" y="141"/>
                      <a:pt x="195" y="241"/>
                      <a:pt x="241" y="317"/>
                    </a:cubicBezTo>
                    <a:cubicBezTo>
                      <a:pt x="192" y="378"/>
                      <a:pt x="107" y="409"/>
                      <a:pt x="31" y="394"/>
                    </a:cubicBezTo>
                    <a:cubicBezTo>
                      <a:pt x="20" y="390"/>
                      <a:pt x="8" y="394"/>
                      <a:pt x="4" y="405"/>
                    </a:cubicBezTo>
                    <a:cubicBezTo>
                      <a:pt x="0" y="417"/>
                      <a:pt x="8" y="424"/>
                      <a:pt x="20" y="428"/>
                    </a:cubicBezTo>
                    <a:cubicBezTo>
                      <a:pt x="107" y="447"/>
                      <a:pt x="199" y="413"/>
                      <a:pt x="260" y="348"/>
                    </a:cubicBezTo>
                    <a:cubicBezTo>
                      <a:pt x="276" y="367"/>
                      <a:pt x="295" y="386"/>
                      <a:pt x="314" y="401"/>
                    </a:cubicBezTo>
                    <a:cubicBezTo>
                      <a:pt x="326" y="409"/>
                      <a:pt x="337" y="417"/>
                      <a:pt x="352" y="421"/>
                    </a:cubicBezTo>
                    <a:cubicBezTo>
                      <a:pt x="387" y="424"/>
                      <a:pt x="413" y="394"/>
                      <a:pt x="421" y="367"/>
                    </a:cubicBezTo>
                    <a:cubicBezTo>
                      <a:pt x="425" y="356"/>
                      <a:pt x="425" y="348"/>
                      <a:pt x="429" y="336"/>
                    </a:cubicBezTo>
                    <a:cubicBezTo>
                      <a:pt x="433" y="325"/>
                      <a:pt x="433" y="313"/>
                      <a:pt x="436" y="302"/>
                    </a:cubicBezTo>
                    <a:cubicBezTo>
                      <a:pt x="448" y="275"/>
                      <a:pt x="479" y="260"/>
                      <a:pt x="509" y="264"/>
                    </a:cubicBezTo>
                    <a:cubicBezTo>
                      <a:pt x="540" y="268"/>
                      <a:pt x="566" y="290"/>
                      <a:pt x="574" y="321"/>
                    </a:cubicBezTo>
                    <a:cubicBezTo>
                      <a:pt x="582" y="348"/>
                      <a:pt x="578" y="375"/>
                      <a:pt x="563" y="390"/>
                    </a:cubicBezTo>
                    <a:cubicBezTo>
                      <a:pt x="551" y="398"/>
                      <a:pt x="521" y="401"/>
                      <a:pt x="509" y="386"/>
                    </a:cubicBezTo>
                    <a:close/>
                    <a:moveTo>
                      <a:pt x="260" y="279"/>
                    </a:moveTo>
                    <a:cubicBezTo>
                      <a:pt x="230" y="214"/>
                      <a:pt x="222" y="137"/>
                      <a:pt x="245" y="69"/>
                    </a:cubicBezTo>
                    <a:cubicBezTo>
                      <a:pt x="249" y="53"/>
                      <a:pt x="260" y="38"/>
                      <a:pt x="268" y="38"/>
                    </a:cubicBezTo>
                    <a:cubicBezTo>
                      <a:pt x="268" y="38"/>
                      <a:pt x="268" y="38"/>
                      <a:pt x="268" y="38"/>
                    </a:cubicBezTo>
                    <a:cubicBezTo>
                      <a:pt x="280" y="38"/>
                      <a:pt x="283" y="61"/>
                      <a:pt x="283" y="80"/>
                    </a:cubicBezTo>
                    <a:cubicBezTo>
                      <a:pt x="287" y="141"/>
                      <a:pt x="287" y="210"/>
                      <a:pt x="264" y="271"/>
                    </a:cubicBezTo>
                    <a:cubicBezTo>
                      <a:pt x="264" y="271"/>
                      <a:pt x="264" y="275"/>
                      <a:pt x="260" y="2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90" name="Freeform 26">
                <a:extLst>
                  <a:ext uri="{FF2B5EF4-FFF2-40B4-BE49-F238E27FC236}">
                    <a16:creationId xmlns:a16="http://schemas.microsoft.com/office/drawing/2014/main" id="{76B9648E-0954-4235-9BCC-1D2BA7A022B1}"/>
                  </a:ext>
                </a:extLst>
              </p:cNvPr>
              <p:cNvSpPr>
                <a:spLocks/>
              </p:cNvSpPr>
              <p:nvPr/>
            </p:nvSpPr>
            <p:spPr bwMode="auto">
              <a:xfrm>
                <a:off x="5518" y="-5"/>
                <a:ext cx="251" cy="277"/>
              </a:xfrm>
              <a:custGeom>
                <a:avLst/>
                <a:gdLst>
                  <a:gd name="T0" fmla="*/ 85 w 142"/>
                  <a:gd name="T1" fmla="*/ 12 h 157"/>
                  <a:gd name="T2" fmla="*/ 58 w 142"/>
                  <a:gd name="T3" fmla="*/ 12 h 157"/>
                  <a:gd name="T4" fmla="*/ 0 w 142"/>
                  <a:gd name="T5" fmla="*/ 157 h 157"/>
                  <a:gd name="T6" fmla="*/ 142 w 142"/>
                  <a:gd name="T7" fmla="*/ 157 h 157"/>
                  <a:gd name="T8" fmla="*/ 85 w 142"/>
                  <a:gd name="T9" fmla="*/ 12 h 157"/>
                </a:gdLst>
                <a:ahLst/>
                <a:cxnLst>
                  <a:cxn ang="0">
                    <a:pos x="T0" y="T1"/>
                  </a:cxn>
                  <a:cxn ang="0">
                    <a:pos x="T2" y="T3"/>
                  </a:cxn>
                  <a:cxn ang="0">
                    <a:pos x="T4" y="T5"/>
                  </a:cxn>
                  <a:cxn ang="0">
                    <a:pos x="T6" y="T7"/>
                  </a:cxn>
                  <a:cxn ang="0">
                    <a:pos x="T8" y="T9"/>
                  </a:cxn>
                </a:cxnLst>
                <a:rect l="0" t="0" r="r" b="b"/>
                <a:pathLst>
                  <a:path w="142" h="157">
                    <a:moveTo>
                      <a:pt x="85" y="12"/>
                    </a:moveTo>
                    <a:cubicBezTo>
                      <a:pt x="81" y="0"/>
                      <a:pt x="62" y="0"/>
                      <a:pt x="58" y="12"/>
                    </a:cubicBezTo>
                    <a:cubicBezTo>
                      <a:pt x="0" y="157"/>
                      <a:pt x="0" y="157"/>
                      <a:pt x="0" y="157"/>
                    </a:cubicBezTo>
                    <a:cubicBezTo>
                      <a:pt x="142" y="157"/>
                      <a:pt x="142" y="157"/>
                      <a:pt x="142" y="157"/>
                    </a:cubicBezTo>
                    <a:lnTo>
                      <a:pt x="8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91" name="Freeform 27">
                <a:extLst>
                  <a:ext uri="{FF2B5EF4-FFF2-40B4-BE49-F238E27FC236}">
                    <a16:creationId xmlns:a16="http://schemas.microsoft.com/office/drawing/2014/main" id="{AB2AF7C8-0E75-4302-AF94-80DF37923A37}"/>
                  </a:ext>
                </a:extLst>
              </p:cNvPr>
              <p:cNvSpPr>
                <a:spLocks noEditPoints="1"/>
              </p:cNvSpPr>
              <p:nvPr/>
            </p:nvSpPr>
            <p:spPr bwMode="auto">
              <a:xfrm>
                <a:off x="5296" y="372"/>
                <a:ext cx="696" cy="3240"/>
              </a:xfrm>
              <a:custGeom>
                <a:avLst/>
                <a:gdLst>
                  <a:gd name="T0" fmla="*/ 291 w 394"/>
                  <a:gd name="T1" fmla="*/ 0 h 1836"/>
                  <a:gd name="T2" fmla="*/ 103 w 394"/>
                  <a:gd name="T3" fmla="*/ 0 h 1836"/>
                  <a:gd name="T4" fmla="*/ 0 w 394"/>
                  <a:gd name="T5" fmla="*/ 257 h 1836"/>
                  <a:gd name="T6" fmla="*/ 0 w 394"/>
                  <a:gd name="T7" fmla="*/ 1836 h 1836"/>
                  <a:gd name="T8" fmla="*/ 394 w 394"/>
                  <a:gd name="T9" fmla="*/ 1836 h 1836"/>
                  <a:gd name="T10" fmla="*/ 394 w 394"/>
                  <a:gd name="T11" fmla="*/ 257 h 1836"/>
                  <a:gd name="T12" fmla="*/ 291 w 394"/>
                  <a:gd name="T13" fmla="*/ 0 h 1836"/>
                  <a:gd name="T14" fmla="*/ 249 w 394"/>
                  <a:gd name="T15" fmla="*/ 1366 h 1836"/>
                  <a:gd name="T16" fmla="*/ 199 w 394"/>
                  <a:gd name="T17" fmla="*/ 1416 h 1836"/>
                  <a:gd name="T18" fmla="*/ 149 w 394"/>
                  <a:gd name="T19" fmla="*/ 1366 h 1836"/>
                  <a:gd name="T20" fmla="*/ 149 w 394"/>
                  <a:gd name="T21" fmla="*/ 654 h 1836"/>
                  <a:gd name="T22" fmla="*/ 199 w 394"/>
                  <a:gd name="T23" fmla="*/ 605 h 1836"/>
                  <a:gd name="T24" fmla="*/ 249 w 394"/>
                  <a:gd name="T25" fmla="*/ 654 h 1836"/>
                  <a:gd name="T26" fmla="*/ 249 w 394"/>
                  <a:gd name="T27" fmla="*/ 1366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4" h="1836">
                    <a:moveTo>
                      <a:pt x="291" y="0"/>
                    </a:moveTo>
                    <a:cubicBezTo>
                      <a:pt x="103" y="0"/>
                      <a:pt x="103" y="0"/>
                      <a:pt x="103" y="0"/>
                    </a:cubicBezTo>
                    <a:cubicBezTo>
                      <a:pt x="0" y="257"/>
                      <a:pt x="0" y="257"/>
                      <a:pt x="0" y="257"/>
                    </a:cubicBezTo>
                    <a:cubicBezTo>
                      <a:pt x="0" y="1836"/>
                      <a:pt x="0" y="1836"/>
                      <a:pt x="0" y="1836"/>
                    </a:cubicBezTo>
                    <a:cubicBezTo>
                      <a:pt x="394" y="1836"/>
                      <a:pt x="394" y="1836"/>
                      <a:pt x="394" y="1836"/>
                    </a:cubicBezTo>
                    <a:cubicBezTo>
                      <a:pt x="394" y="257"/>
                      <a:pt x="394" y="257"/>
                      <a:pt x="394" y="257"/>
                    </a:cubicBezTo>
                    <a:lnTo>
                      <a:pt x="291" y="0"/>
                    </a:lnTo>
                    <a:close/>
                    <a:moveTo>
                      <a:pt x="249" y="1366"/>
                    </a:moveTo>
                    <a:cubicBezTo>
                      <a:pt x="249" y="1393"/>
                      <a:pt x="226" y="1416"/>
                      <a:pt x="199" y="1416"/>
                    </a:cubicBezTo>
                    <a:cubicBezTo>
                      <a:pt x="172" y="1416"/>
                      <a:pt x="149" y="1393"/>
                      <a:pt x="149" y="1366"/>
                    </a:cubicBezTo>
                    <a:cubicBezTo>
                      <a:pt x="149" y="654"/>
                      <a:pt x="149" y="654"/>
                      <a:pt x="149" y="654"/>
                    </a:cubicBezTo>
                    <a:cubicBezTo>
                      <a:pt x="149" y="628"/>
                      <a:pt x="172" y="605"/>
                      <a:pt x="199" y="605"/>
                    </a:cubicBezTo>
                    <a:cubicBezTo>
                      <a:pt x="226" y="605"/>
                      <a:pt x="249" y="628"/>
                      <a:pt x="249" y="654"/>
                    </a:cubicBezTo>
                    <a:lnTo>
                      <a:pt x="249" y="13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92" name="Freeform 28">
                <a:extLst>
                  <a:ext uri="{FF2B5EF4-FFF2-40B4-BE49-F238E27FC236}">
                    <a16:creationId xmlns:a16="http://schemas.microsoft.com/office/drawing/2014/main" id="{D151178B-8C6D-4E04-AF86-D40DA559FDCA}"/>
                  </a:ext>
                </a:extLst>
              </p:cNvPr>
              <p:cNvSpPr>
                <a:spLocks/>
              </p:cNvSpPr>
              <p:nvPr/>
            </p:nvSpPr>
            <p:spPr bwMode="auto">
              <a:xfrm>
                <a:off x="5303" y="3715"/>
                <a:ext cx="696" cy="607"/>
              </a:xfrm>
              <a:custGeom>
                <a:avLst/>
                <a:gdLst>
                  <a:gd name="T0" fmla="*/ 0 w 394"/>
                  <a:gd name="T1" fmla="*/ 222 h 344"/>
                  <a:gd name="T2" fmla="*/ 122 w 394"/>
                  <a:gd name="T3" fmla="*/ 344 h 344"/>
                  <a:gd name="T4" fmla="*/ 272 w 394"/>
                  <a:gd name="T5" fmla="*/ 344 h 344"/>
                  <a:gd name="T6" fmla="*/ 394 w 394"/>
                  <a:gd name="T7" fmla="*/ 222 h 344"/>
                  <a:gd name="T8" fmla="*/ 394 w 394"/>
                  <a:gd name="T9" fmla="*/ 0 h 344"/>
                  <a:gd name="T10" fmla="*/ 0 w 394"/>
                  <a:gd name="T11" fmla="*/ 0 h 344"/>
                  <a:gd name="T12" fmla="*/ 0 w 394"/>
                  <a:gd name="T13" fmla="*/ 222 h 344"/>
                </a:gdLst>
                <a:ahLst/>
                <a:cxnLst>
                  <a:cxn ang="0">
                    <a:pos x="T0" y="T1"/>
                  </a:cxn>
                  <a:cxn ang="0">
                    <a:pos x="T2" y="T3"/>
                  </a:cxn>
                  <a:cxn ang="0">
                    <a:pos x="T4" y="T5"/>
                  </a:cxn>
                  <a:cxn ang="0">
                    <a:pos x="T6" y="T7"/>
                  </a:cxn>
                  <a:cxn ang="0">
                    <a:pos x="T8" y="T9"/>
                  </a:cxn>
                  <a:cxn ang="0">
                    <a:pos x="T10" y="T11"/>
                  </a:cxn>
                  <a:cxn ang="0">
                    <a:pos x="T12" y="T13"/>
                  </a:cxn>
                </a:cxnLst>
                <a:rect l="0" t="0" r="r" b="b"/>
                <a:pathLst>
                  <a:path w="394" h="344">
                    <a:moveTo>
                      <a:pt x="0" y="222"/>
                    </a:moveTo>
                    <a:cubicBezTo>
                      <a:pt x="0" y="287"/>
                      <a:pt x="54" y="344"/>
                      <a:pt x="122" y="344"/>
                    </a:cubicBezTo>
                    <a:cubicBezTo>
                      <a:pt x="272" y="344"/>
                      <a:pt x="272" y="344"/>
                      <a:pt x="272" y="344"/>
                    </a:cubicBezTo>
                    <a:cubicBezTo>
                      <a:pt x="337" y="344"/>
                      <a:pt x="394" y="290"/>
                      <a:pt x="394" y="222"/>
                    </a:cubicBezTo>
                    <a:cubicBezTo>
                      <a:pt x="394" y="0"/>
                      <a:pt x="394" y="0"/>
                      <a:pt x="394" y="0"/>
                    </a:cubicBezTo>
                    <a:cubicBezTo>
                      <a:pt x="0" y="0"/>
                      <a:pt x="0" y="0"/>
                      <a:pt x="0" y="0"/>
                    </a:cubicBezTo>
                    <a:lnTo>
                      <a:pt x="0" y="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93" name="Freeform 29">
                <a:extLst>
                  <a:ext uri="{FF2B5EF4-FFF2-40B4-BE49-F238E27FC236}">
                    <a16:creationId xmlns:a16="http://schemas.microsoft.com/office/drawing/2014/main" id="{1014F8DC-4849-4EC5-B84B-C99EFFE17E9E}"/>
                  </a:ext>
                </a:extLst>
              </p:cNvPr>
              <p:cNvSpPr>
                <a:spLocks noEditPoints="1"/>
              </p:cNvSpPr>
              <p:nvPr/>
            </p:nvSpPr>
            <p:spPr bwMode="auto">
              <a:xfrm>
                <a:off x="1681" y="21"/>
                <a:ext cx="3351" cy="4246"/>
              </a:xfrm>
              <a:custGeom>
                <a:avLst/>
                <a:gdLst>
                  <a:gd name="T0" fmla="*/ 1346 w 1897"/>
                  <a:gd name="T1" fmla="*/ 16 h 2406"/>
                  <a:gd name="T2" fmla="*/ 1308 w 1897"/>
                  <a:gd name="T3" fmla="*/ 0 h 2406"/>
                  <a:gd name="T4" fmla="*/ 206 w 1897"/>
                  <a:gd name="T5" fmla="*/ 0 h 2406"/>
                  <a:gd name="T6" fmla="*/ 0 w 1897"/>
                  <a:gd name="T7" fmla="*/ 207 h 2406"/>
                  <a:gd name="T8" fmla="*/ 0 w 1897"/>
                  <a:gd name="T9" fmla="*/ 2200 h 2406"/>
                  <a:gd name="T10" fmla="*/ 206 w 1897"/>
                  <a:gd name="T11" fmla="*/ 2406 h 2406"/>
                  <a:gd name="T12" fmla="*/ 1690 w 1897"/>
                  <a:gd name="T13" fmla="*/ 2406 h 2406"/>
                  <a:gd name="T14" fmla="*/ 1897 w 1897"/>
                  <a:gd name="T15" fmla="*/ 2200 h 2406"/>
                  <a:gd name="T16" fmla="*/ 1897 w 1897"/>
                  <a:gd name="T17" fmla="*/ 586 h 2406"/>
                  <a:gd name="T18" fmla="*/ 1882 w 1897"/>
                  <a:gd name="T19" fmla="*/ 547 h 2406"/>
                  <a:gd name="T20" fmla="*/ 1346 w 1897"/>
                  <a:gd name="T21" fmla="*/ 16 h 2406"/>
                  <a:gd name="T22" fmla="*/ 1786 w 1897"/>
                  <a:gd name="T23" fmla="*/ 2200 h 2406"/>
                  <a:gd name="T24" fmla="*/ 1690 w 1897"/>
                  <a:gd name="T25" fmla="*/ 2295 h 2406"/>
                  <a:gd name="T26" fmla="*/ 206 w 1897"/>
                  <a:gd name="T27" fmla="*/ 2295 h 2406"/>
                  <a:gd name="T28" fmla="*/ 111 w 1897"/>
                  <a:gd name="T29" fmla="*/ 2200 h 2406"/>
                  <a:gd name="T30" fmla="*/ 111 w 1897"/>
                  <a:gd name="T31" fmla="*/ 207 h 2406"/>
                  <a:gd name="T32" fmla="*/ 206 w 1897"/>
                  <a:gd name="T33" fmla="*/ 111 h 2406"/>
                  <a:gd name="T34" fmla="*/ 1277 w 1897"/>
                  <a:gd name="T35" fmla="*/ 111 h 2406"/>
                  <a:gd name="T36" fmla="*/ 1277 w 1897"/>
                  <a:gd name="T37" fmla="*/ 490 h 2406"/>
                  <a:gd name="T38" fmla="*/ 1407 w 1897"/>
                  <a:gd name="T39" fmla="*/ 620 h 2406"/>
                  <a:gd name="T40" fmla="*/ 1786 w 1897"/>
                  <a:gd name="T41" fmla="*/ 620 h 2406"/>
                  <a:gd name="T42" fmla="*/ 1786 w 1897"/>
                  <a:gd name="T43" fmla="*/ 2200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7" h="2406">
                    <a:moveTo>
                      <a:pt x="1346" y="16"/>
                    </a:moveTo>
                    <a:cubicBezTo>
                      <a:pt x="1335" y="4"/>
                      <a:pt x="1319" y="0"/>
                      <a:pt x="1308" y="0"/>
                    </a:cubicBezTo>
                    <a:cubicBezTo>
                      <a:pt x="206" y="0"/>
                      <a:pt x="206" y="0"/>
                      <a:pt x="206" y="0"/>
                    </a:cubicBezTo>
                    <a:cubicBezTo>
                      <a:pt x="92" y="0"/>
                      <a:pt x="0" y="92"/>
                      <a:pt x="0" y="207"/>
                    </a:cubicBezTo>
                    <a:cubicBezTo>
                      <a:pt x="0" y="2200"/>
                      <a:pt x="0" y="2200"/>
                      <a:pt x="0" y="2200"/>
                    </a:cubicBezTo>
                    <a:cubicBezTo>
                      <a:pt x="0" y="2315"/>
                      <a:pt x="92" y="2406"/>
                      <a:pt x="206" y="2406"/>
                    </a:cubicBezTo>
                    <a:cubicBezTo>
                      <a:pt x="1690" y="2406"/>
                      <a:pt x="1690" y="2406"/>
                      <a:pt x="1690" y="2406"/>
                    </a:cubicBezTo>
                    <a:cubicBezTo>
                      <a:pt x="1805" y="2406"/>
                      <a:pt x="1897" y="2315"/>
                      <a:pt x="1897" y="2200"/>
                    </a:cubicBezTo>
                    <a:cubicBezTo>
                      <a:pt x="1897" y="586"/>
                      <a:pt x="1897" y="586"/>
                      <a:pt x="1897" y="586"/>
                    </a:cubicBezTo>
                    <a:cubicBezTo>
                      <a:pt x="1897" y="570"/>
                      <a:pt x="1889" y="555"/>
                      <a:pt x="1882" y="547"/>
                    </a:cubicBezTo>
                    <a:lnTo>
                      <a:pt x="1346" y="16"/>
                    </a:lnTo>
                    <a:close/>
                    <a:moveTo>
                      <a:pt x="1786" y="2200"/>
                    </a:moveTo>
                    <a:cubicBezTo>
                      <a:pt x="1786" y="2253"/>
                      <a:pt x="1744" y="2295"/>
                      <a:pt x="1690" y="2295"/>
                    </a:cubicBezTo>
                    <a:cubicBezTo>
                      <a:pt x="206" y="2295"/>
                      <a:pt x="206" y="2295"/>
                      <a:pt x="206" y="2295"/>
                    </a:cubicBezTo>
                    <a:cubicBezTo>
                      <a:pt x="153" y="2295"/>
                      <a:pt x="111" y="2253"/>
                      <a:pt x="111" y="2200"/>
                    </a:cubicBezTo>
                    <a:cubicBezTo>
                      <a:pt x="111" y="207"/>
                      <a:pt x="111" y="207"/>
                      <a:pt x="111" y="207"/>
                    </a:cubicBezTo>
                    <a:cubicBezTo>
                      <a:pt x="111" y="153"/>
                      <a:pt x="153" y="111"/>
                      <a:pt x="206" y="111"/>
                    </a:cubicBezTo>
                    <a:cubicBezTo>
                      <a:pt x="1277" y="111"/>
                      <a:pt x="1277" y="111"/>
                      <a:pt x="1277" y="111"/>
                    </a:cubicBezTo>
                    <a:cubicBezTo>
                      <a:pt x="1277" y="490"/>
                      <a:pt x="1277" y="490"/>
                      <a:pt x="1277" y="490"/>
                    </a:cubicBezTo>
                    <a:cubicBezTo>
                      <a:pt x="1277" y="563"/>
                      <a:pt x="1335" y="620"/>
                      <a:pt x="1407" y="620"/>
                    </a:cubicBezTo>
                    <a:cubicBezTo>
                      <a:pt x="1786" y="620"/>
                      <a:pt x="1786" y="620"/>
                      <a:pt x="1786" y="620"/>
                    </a:cubicBezTo>
                    <a:cubicBezTo>
                      <a:pt x="1786" y="2200"/>
                      <a:pt x="1786" y="2200"/>
                      <a:pt x="1786" y="22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94" name="Freeform 30">
                <a:extLst>
                  <a:ext uri="{FF2B5EF4-FFF2-40B4-BE49-F238E27FC236}">
                    <a16:creationId xmlns:a16="http://schemas.microsoft.com/office/drawing/2014/main" id="{510E8FC2-4831-4F10-A8CC-DC862B0FBF64}"/>
                  </a:ext>
                </a:extLst>
              </p:cNvPr>
              <p:cNvSpPr>
                <a:spLocks noEditPoints="1"/>
              </p:cNvSpPr>
              <p:nvPr/>
            </p:nvSpPr>
            <p:spPr bwMode="auto">
              <a:xfrm>
                <a:off x="3911" y="2938"/>
                <a:ext cx="777" cy="763"/>
              </a:xfrm>
              <a:custGeom>
                <a:avLst/>
                <a:gdLst>
                  <a:gd name="T0" fmla="*/ 295 w 440"/>
                  <a:gd name="T1" fmla="*/ 15 h 432"/>
                  <a:gd name="T2" fmla="*/ 249 w 440"/>
                  <a:gd name="T3" fmla="*/ 19 h 432"/>
                  <a:gd name="T4" fmla="*/ 245 w 440"/>
                  <a:gd name="T5" fmla="*/ 15 h 432"/>
                  <a:gd name="T6" fmla="*/ 210 w 440"/>
                  <a:gd name="T7" fmla="*/ 0 h 432"/>
                  <a:gd name="T8" fmla="*/ 172 w 440"/>
                  <a:gd name="T9" fmla="*/ 15 h 432"/>
                  <a:gd name="T10" fmla="*/ 153 w 440"/>
                  <a:gd name="T11" fmla="*/ 11 h 432"/>
                  <a:gd name="T12" fmla="*/ 138 w 440"/>
                  <a:gd name="T13" fmla="*/ 15 h 432"/>
                  <a:gd name="T14" fmla="*/ 111 w 440"/>
                  <a:gd name="T15" fmla="*/ 42 h 432"/>
                  <a:gd name="T16" fmla="*/ 107 w 440"/>
                  <a:gd name="T17" fmla="*/ 42 h 432"/>
                  <a:gd name="T18" fmla="*/ 77 w 440"/>
                  <a:gd name="T19" fmla="*/ 53 h 432"/>
                  <a:gd name="T20" fmla="*/ 57 w 440"/>
                  <a:gd name="T21" fmla="*/ 88 h 432"/>
                  <a:gd name="T22" fmla="*/ 27 w 440"/>
                  <a:gd name="T23" fmla="*/ 111 h 432"/>
                  <a:gd name="T24" fmla="*/ 23 w 440"/>
                  <a:gd name="T25" fmla="*/ 149 h 432"/>
                  <a:gd name="T26" fmla="*/ 4 w 440"/>
                  <a:gd name="T27" fmla="*/ 180 h 432"/>
                  <a:gd name="T28" fmla="*/ 15 w 440"/>
                  <a:gd name="T29" fmla="*/ 218 h 432"/>
                  <a:gd name="T30" fmla="*/ 8 w 440"/>
                  <a:gd name="T31" fmla="*/ 245 h 432"/>
                  <a:gd name="T32" fmla="*/ 8 w 440"/>
                  <a:gd name="T33" fmla="*/ 252 h 432"/>
                  <a:gd name="T34" fmla="*/ 31 w 440"/>
                  <a:gd name="T35" fmla="*/ 287 h 432"/>
                  <a:gd name="T36" fmla="*/ 31 w 440"/>
                  <a:gd name="T37" fmla="*/ 298 h 432"/>
                  <a:gd name="T38" fmla="*/ 38 w 440"/>
                  <a:gd name="T39" fmla="*/ 321 h 432"/>
                  <a:gd name="T40" fmla="*/ 69 w 440"/>
                  <a:gd name="T41" fmla="*/ 344 h 432"/>
                  <a:gd name="T42" fmla="*/ 88 w 440"/>
                  <a:gd name="T43" fmla="*/ 379 h 432"/>
                  <a:gd name="T44" fmla="*/ 126 w 440"/>
                  <a:gd name="T45" fmla="*/ 390 h 432"/>
                  <a:gd name="T46" fmla="*/ 153 w 440"/>
                  <a:gd name="T47" fmla="*/ 417 h 432"/>
                  <a:gd name="T48" fmla="*/ 188 w 440"/>
                  <a:gd name="T49" fmla="*/ 417 h 432"/>
                  <a:gd name="T50" fmla="*/ 222 w 440"/>
                  <a:gd name="T51" fmla="*/ 432 h 432"/>
                  <a:gd name="T52" fmla="*/ 256 w 440"/>
                  <a:gd name="T53" fmla="*/ 417 h 432"/>
                  <a:gd name="T54" fmla="*/ 295 w 440"/>
                  <a:gd name="T55" fmla="*/ 421 h 432"/>
                  <a:gd name="T56" fmla="*/ 321 w 440"/>
                  <a:gd name="T57" fmla="*/ 394 h 432"/>
                  <a:gd name="T58" fmla="*/ 360 w 440"/>
                  <a:gd name="T59" fmla="*/ 382 h 432"/>
                  <a:gd name="T60" fmla="*/ 379 w 440"/>
                  <a:gd name="T61" fmla="*/ 348 h 432"/>
                  <a:gd name="T62" fmla="*/ 409 w 440"/>
                  <a:gd name="T63" fmla="*/ 325 h 432"/>
                  <a:gd name="T64" fmla="*/ 413 w 440"/>
                  <a:gd name="T65" fmla="*/ 287 h 432"/>
                  <a:gd name="T66" fmla="*/ 436 w 440"/>
                  <a:gd name="T67" fmla="*/ 252 h 432"/>
                  <a:gd name="T68" fmla="*/ 428 w 440"/>
                  <a:gd name="T69" fmla="*/ 214 h 432"/>
                  <a:gd name="T70" fmla="*/ 440 w 440"/>
                  <a:gd name="T71" fmla="*/ 176 h 432"/>
                  <a:gd name="T72" fmla="*/ 421 w 440"/>
                  <a:gd name="T73" fmla="*/ 145 h 432"/>
                  <a:gd name="T74" fmla="*/ 417 w 440"/>
                  <a:gd name="T75" fmla="*/ 107 h 432"/>
                  <a:gd name="T76" fmla="*/ 386 w 440"/>
                  <a:gd name="T77" fmla="*/ 84 h 432"/>
                  <a:gd name="T78" fmla="*/ 367 w 440"/>
                  <a:gd name="T79" fmla="*/ 50 h 432"/>
                  <a:gd name="T80" fmla="*/ 329 w 440"/>
                  <a:gd name="T81" fmla="*/ 38 h 432"/>
                  <a:gd name="T82" fmla="*/ 295 w 440"/>
                  <a:gd name="T83" fmla="*/ 15 h 432"/>
                  <a:gd name="T84" fmla="*/ 218 w 440"/>
                  <a:gd name="T85" fmla="*/ 359 h 432"/>
                  <a:gd name="T86" fmla="*/ 80 w 440"/>
                  <a:gd name="T87" fmla="*/ 218 h 432"/>
                  <a:gd name="T88" fmla="*/ 218 w 440"/>
                  <a:gd name="T89" fmla="*/ 80 h 432"/>
                  <a:gd name="T90" fmla="*/ 360 w 440"/>
                  <a:gd name="T91" fmla="*/ 218 h 432"/>
                  <a:gd name="T92" fmla="*/ 218 w 440"/>
                  <a:gd name="T93" fmla="*/ 359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0" h="432">
                    <a:moveTo>
                      <a:pt x="295" y="15"/>
                    </a:moveTo>
                    <a:cubicBezTo>
                      <a:pt x="279" y="11"/>
                      <a:pt x="264" y="11"/>
                      <a:pt x="249" y="19"/>
                    </a:cubicBezTo>
                    <a:cubicBezTo>
                      <a:pt x="249" y="19"/>
                      <a:pt x="249" y="15"/>
                      <a:pt x="245" y="15"/>
                    </a:cubicBezTo>
                    <a:cubicBezTo>
                      <a:pt x="237" y="8"/>
                      <a:pt x="222" y="0"/>
                      <a:pt x="210" y="0"/>
                    </a:cubicBezTo>
                    <a:cubicBezTo>
                      <a:pt x="195" y="0"/>
                      <a:pt x="184" y="8"/>
                      <a:pt x="172" y="15"/>
                    </a:cubicBezTo>
                    <a:cubicBezTo>
                      <a:pt x="165" y="11"/>
                      <a:pt x="157" y="11"/>
                      <a:pt x="153" y="11"/>
                    </a:cubicBezTo>
                    <a:cubicBezTo>
                      <a:pt x="149" y="11"/>
                      <a:pt x="142" y="11"/>
                      <a:pt x="138" y="15"/>
                    </a:cubicBezTo>
                    <a:cubicBezTo>
                      <a:pt x="122" y="19"/>
                      <a:pt x="115" y="30"/>
                      <a:pt x="111" y="42"/>
                    </a:cubicBezTo>
                    <a:cubicBezTo>
                      <a:pt x="107" y="42"/>
                      <a:pt x="107" y="42"/>
                      <a:pt x="107" y="42"/>
                    </a:cubicBezTo>
                    <a:cubicBezTo>
                      <a:pt x="96" y="42"/>
                      <a:pt x="84" y="46"/>
                      <a:pt x="77" y="53"/>
                    </a:cubicBezTo>
                    <a:cubicBezTo>
                      <a:pt x="65" y="61"/>
                      <a:pt x="61" y="76"/>
                      <a:pt x="57" y="88"/>
                    </a:cubicBezTo>
                    <a:cubicBezTo>
                      <a:pt x="46" y="92"/>
                      <a:pt x="35" y="99"/>
                      <a:pt x="27" y="111"/>
                    </a:cubicBezTo>
                    <a:cubicBezTo>
                      <a:pt x="19" y="122"/>
                      <a:pt x="19" y="138"/>
                      <a:pt x="23" y="149"/>
                    </a:cubicBezTo>
                    <a:cubicBezTo>
                      <a:pt x="12" y="157"/>
                      <a:pt x="4" y="168"/>
                      <a:pt x="4" y="180"/>
                    </a:cubicBezTo>
                    <a:cubicBezTo>
                      <a:pt x="0" y="195"/>
                      <a:pt x="4" y="206"/>
                      <a:pt x="15" y="218"/>
                    </a:cubicBezTo>
                    <a:cubicBezTo>
                      <a:pt x="12" y="226"/>
                      <a:pt x="8" y="237"/>
                      <a:pt x="8" y="245"/>
                    </a:cubicBezTo>
                    <a:cubicBezTo>
                      <a:pt x="8" y="248"/>
                      <a:pt x="8" y="248"/>
                      <a:pt x="8" y="252"/>
                    </a:cubicBezTo>
                    <a:cubicBezTo>
                      <a:pt x="12" y="268"/>
                      <a:pt x="19" y="279"/>
                      <a:pt x="31" y="287"/>
                    </a:cubicBezTo>
                    <a:cubicBezTo>
                      <a:pt x="31" y="291"/>
                      <a:pt x="31" y="294"/>
                      <a:pt x="31" y="298"/>
                    </a:cubicBezTo>
                    <a:cubicBezTo>
                      <a:pt x="31" y="306"/>
                      <a:pt x="35" y="314"/>
                      <a:pt x="38" y="321"/>
                    </a:cubicBezTo>
                    <a:cubicBezTo>
                      <a:pt x="46" y="333"/>
                      <a:pt x="57" y="340"/>
                      <a:pt x="69" y="344"/>
                    </a:cubicBezTo>
                    <a:cubicBezTo>
                      <a:pt x="69" y="356"/>
                      <a:pt x="77" y="367"/>
                      <a:pt x="88" y="379"/>
                    </a:cubicBezTo>
                    <a:cubicBezTo>
                      <a:pt x="100" y="386"/>
                      <a:pt x="115" y="390"/>
                      <a:pt x="126" y="390"/>
                    </a:cubicBezTo>
                    <a:cubicBezTo>
                      <a:pt x="130" y="401"/>
                      <a:pt x="142" y="409"/>
                      <a:pt x="153" y="417"/>
                    </a:cubicBezTo>
                    <a:cubicBezTo>
                      <a:pt x="165" y="421"/>
                      <a:pt x="176" y="421"/>
                      <a:pt x="188" y="417"/>
                    </a:cubicBezTo>
                    <a:cubicBezTo>
                      <a:pt x="195" y="424"/>
                      <a:pt x="207" y="432"/>
                      <a:pt x="222" y="432"/>
                    </a:cubicBezTo>
                    <a:cubicBezTo>
                      <a:pt x="237" y="432"/>
                      <a:pt x="249" y="428"/>
                      <a:pt x="256" y="417"/>
                    </a:cubicBezTo>
                    <a:cubicBezTo>
                      <a:pt x="268" y="424"/>
                      <a:pt x="283" y="424"/>
                      <a:pt x="295" y="421"/>
                    </a:cubicBezTo>
                    <a:cubicBezTo>
                      <a:pt x="306" y="417"/>
                      <a:pt x="318" y="405"/>
                      <a:pt x="321" y="394"/>
                    </a:cubicBezTo>
                    <a:cubicBezTo>
                      <a:pt x="333" y="394"/>
                      <a:pt x="348" y="394"/>
                      <a:pt x="360" y="382"/>
                    </a:cubicBezTo>
                    <a:cubicBezTo>
                      <a:pt x="371" y="375"/>
                      <a:pt x="375" y="363"/>
                      <a:pt x="379" y="348"/>
                    </a:cubicBezTo>
                    <a:cubicBezTo>
                      <a:pt x="390" y="344"/>
                      <a:pt x="406" y="336"/>
                      <a:pt x="409" y="325"/>
                    </a:cubicBezTo>
                    <a:cubicBezTo>
                      <a:pt x="417" y="314"/>
                      <a:pt x="417" y="298"/>
                      <a:pt x="413" y="287"/>
                    </a:cubicBezTo>
                    <a:cubicBezTo>
                      <a:pt x="425" y="279"/>
                      <a:pt x="432" y="268"/>
                      <a:pt x="436" y="252"/>
                    </a:cubicBezTo>
                    <a:cubicBezTo>
                      <a:pt x="440" y="237"/>
                      <a:pt x="436" y="226"/>
                      <a:pt x="428" y="214"/>
                    </a:cubicBezTo>
                    <a:cubicBezTo>
                      <a:pt x="436" y="203"/>
                      <a:pt x="440" y="191"/>
                      <a:pt x="440" y="176"/>
                    </a:cubicBezTo>
                    <a:cubicBezTo>
                      <a:pt x="436" y="161"/>
                      <a:pt x="428" y="153"/>
                      <a:pt x="421" y="145"/>
                    </a:cubicBezTo>
                    <a:cubicBezTo>
                      <a:pt x="425" y="134"/>
                      <a:pt x="425" y="118"/>
                      <a:pt x="417" y="107"/>
                    </a:cubicBezTo>
                    <a:cubicBezTo>
                      <a:pt x="409" y="95"/>
                      <a:pt x="398" y="88"/>
                      <a:pt x="386" y="84"/>
                    </a:cubicBezTo>
                    <a:cubicBezTo>
                      <a:pt x="386" y="73"/>
                      <a:pt x="379" y="57"/>
                      <a:pt x="367" y="50"/>
                    </a:cubicBezTo>
                    <a:cubicBezTo>
                      <a:pt x="356" y="42"/>
                      <a:pt x="344" y="38"/>
                      <a:pt x="329" y="38"/>
                    </a:cubicBezTo>
                    <a:cubicBezTo>
                      <a:pt x="321" y="30"/>
                      <a:pt x="310" y="19"/>
                      <a:pt x="295" y="15"/>
                    </a:cubicBezTo>
                    <a:close/>
                    <a:moveTo>
                      <a:pt x="218" y="359"/>
                    </a:moveTo>
                    <a:cubicBezTo>
                      <a:pt x="142" y="359"/>
                      <a:pt x="80" y="298"/>
                      <a:pt x="80" y="218"/>
                    </a:cubicBezTo>
                    <a:cubicBezTo>
                      <a:pt x="80" y="141"/>
                      <a:pt x="142" y="80"/>
                      <a:pt x="218" y="80"/>
                    </a:cubicBezTo>
                    <a:cubicBezTo>
                      <a:pt x="295" y="80"/>
                      <a:pt x="360" y="141"/>
                      <a:pt x="360" y="218"/>
                    </a:cubicBezTo>
                    <a:cubicBezTo>
                      <a:pt x="360" y="298"/>
                      <a:pt x="295" y="359"/>
                      <a:pt x="218" y="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95" name="Freeform 31">
                <a:extLst>
                  <a:ext uri="{FF2B5EF4-FFF2-40B4-BE49-F238E27FC236}">
                    <a16:creationId xmlns:a16="http://schemas.microsoft.com/office/drawing/2014/main" id="{857A8099-3BF9-45FD-A731-CB70B5847815}"/>
                  </a:ext>
                </a:extLst>
              </p:cNvPr>
              <p:cNvSpPr>
                <a:spLocks/>
              </p:cNvSpPr>
              <p:nvPr/>
            </p:nvSpPr>
            <p:spPr bwMode="auto">
              <a:xfrm>
                <a:off x="4329" y="3701"/>
                <a:ext cx="204" cy="203"/>
              </a:xfrm>
              <a:custGeom>
                <a:avLst/>
                <a:gdLst>
                  <a:gd name="T0" fmla="*/ 84 w 115"/>
                  <a:gd name="T1" fmla="*/ 0 h 115"/>
                  <a:gd name="T2" fmla="*/ 58 w 115"/>
                  <a:gd name="T3" fmla="*/ 15 h 115"/>
                  <a:gd name="T4" fmla="*/ 35 w 115"/>
                  <a:gd name="T5" fmla="*/ 19 h 115"/>
                  <a:gd name="T6" fmla="*/ 16 w 115"/>
                  <a:gd name="T7" fmla="*/ 15 h 115"/>
                  <a:gd name="T8" fmla="*/ 0 w 115"/>
                  <a:gd name="T9" fmla="*/ 23 h 115"/>
                  <a:gd name="T10" fmla="*/ 31 w 115"/>
                  <a:gd name="T11" fmla="*/ 100 h 115"/>
                  <a:gd name="T12" fmla="*/ 61 w 115"/>
                  <a:gd name="T13" fmla="*/ 111 h 115"/>
                  <a:gd name="T14" fmla="*/ 100 w 115"/>
                  <a:gd name="T15" fmla="*/ 96 h 115"/>
                  <a:gd name="T16" fmla="*/ 111 w 115"/>
                  <a:gd name="T17" fmla="*/ 65 h 115"/>
                  <a:gd name="T18" fmla="*/ 84 w 115"/>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15">
                    <a:moveTo>
                      <a:pt x="84" y="0"/>
                    </a:moveTo>
                    <a:cubicBezTo>
                      <a:pt x="77" y="8"/>
                      <a:pt x="69" y="12"/>
                      <a:pt x="58" y="15"/>
                    </a:cubicBezTo>
                    <a:cubicBezTo>
                      <a:pt x="50" y="19"/>
                      <a:pt x="42" y="19"/>
                      <a:pt x="35" y="19"/>
                    </a:cubicBezTo>
                    <a:cubicBezTo>
                      <a:pt x="27" y="19"/>
                      <a:pt x="23" y="19"/>
                      <a:pt x="16" y="15"/>
                    </a:cubicBezTo>
                    <a:cubicBezTo>
                      <a:pt x="12" y="19"/>
                      <a:pt x="4" y="19"/>
                      <a:pt x="0" y="23"/>
                    </a:cubicBezTo>
                    <a:cubicBezTo>
                      <a:pt x="31" y="100"/>
                      <a:pt x="31" y="100"/>
                      <a:pt x="31" y="100"/>
                    </a:cubicBezTo>
                    <a:cubicBezTo>
                      <a:pt x="35" y="111"/>
                      <a:pt x="50" y="115"/>
                      <a:pt x="61" y="111"/>
                    </a:cubicBezTo>
                    <a:cubicBezTo>
                      <a:pt x="100" y="96"/>
                      <a:pt x="100" y="96"/>
                      <a:pt x="100" y="96"/>
                    </a:cubicBezTo>
                    <a:cubicBezTo>
                      <a:pt x="111" y="92"/>
                      <a:pt x="115" y="77"/>
                      <a:pt x="111" y="65"/>
                    </a:cubicBezTo>
                    <a:lnTo>
                      <a:pt x="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96" name="Freeform 32">
                <a:extLst>
                  <a:ext uri="{FF2B5EF4-FFF2-40B4-BE49-F238E27FC236}">
                    <a16:creationId xmlns:a16="http://schemas.microsoft.com/office/drawing/2014/main" id="{4A06C700-CCFD-4D5E-8B4E-7575873955A8}"/>
                  </a:ext>
                </a:extLst>
              </p:cNvPr>
              <p:cNvSpPr>
                <a:spLocks/>
              </p:cNvSpPr>
              <p:nvPr/>
            </p:nvSpPr>
            <p:spPr bwMode="auto">
              <a:xfrm>
                <a:off x="4066" y="3694"/>
                <a:ext cx="203" cy="210"/>
              </a:xfrm>
              <a:custGeom>
                <a:avLst/>
                <a:gdLst>
                  <a:gd name="T0" fmla="*/ 77 w 115"/>
                  <a:gd name="T1" fmla="*/ 19 h 119"/>
                  <a:gd name="T2" fmla="*/ 54 w 115"/>
                  <a:gd name="T3" fmla="*/ 16 h 119"/>
                  <a:gd name="T4" fmla="*/ 31 w 115"/>
                  <a:gd name="T5" fmla="*/ 0 h 119"/>
                  <a:gd name="T6" fmla="*/ 4 w 115"/>
                  <a:gd name="T7" fmla="*/ 69 h 119"/>
                  <a:gd name="T8" fmla="*/ 15 w 115"/>
                  <a:gd name="T9" fmla="*/ 100 h 119"/>
                  <a:gd name="T10" fmla="*/ 54 w 115"/>
                  <a:gd name="T11" fmla="*/ 115 h 119"/>
                  <a:gd name="T12" fmla="*/ 84 w 115"/>
                  <a:gd name="T13" fmla="*/ 104 h 119"/>
                  <a:gd name="T14" fmla="*/ 115 w 115"/>
                  <a:gd name="T15" fmla="*/ 31 h 119"/>
                  <a:gd name="T16" fmla="*/ 92 w 115"/>
                  <a:gd name="T17" fmla="*/ 19 h 119"/>
                  <a:gd name="T18" fmla="*/ 77 w 115"/>
                  <a:gd name="T19" fmla="*/ 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19">
                    <a:moveTo>
                      <a:pt x="77" y="19"/>
                    </a:moveTo>
                    <a:cubicBezTo>
                      <a:pt x="69" y="19"/>
                      <a:pt x="61" y="19"/>
                      <a:pt x="54" y="16"/>
                    </a:cubicBezTo>
                    <a:cubicBezTo>
                      <a:pt x="46" y="12"/>
                      <a:pt x="34" y="8"/>
                      <a:pt x="31" y="0"/>
                    </a:cubicBezTo>
                    <a:cubicBezTo>
                      <a:pt x="4" y="69"/>
                      <a:pt x="4" y="69"/>
                      <a:pt x="4" y="69"/>
                    </a:cubicBezTo>
                    <a:cubicBezTo>
                      <a:pt x="0" y="81"/>
                      <a:pt x="4" y="92"/>
                      <a:pt x="15" y="100"/>
                    </a:cubicBezTo>
                    <a:cubicBezTo>
                      <a:pt x="54" y="115"/>
                      <a:pt x="54" y="115"/>
                      <a:pt x="54" y="115"/>
                    </a:cubicBezTo>
                    <a:cubicBezTo>
                      <a:pt x="65" y="119"/>
                      <a:pt x="80" y="115"/>
                      <a:pt x="84" y="104"/>
                    </a:cubicBezTo>
                    <a:cubicBezTo>
                      <a:pt x="115" y="31"/>
                      <a:pt x="115" y="31"/>
                      <a:pt x="115" y="31"/>
                    </a:cubicBezTo>
                    <a:cubicBezTo>
                      <a:pt x="107" y="31"/>
                      <a:pt x="100" y="27"/>
                      <a:pt x="92" y="19"/>
                    </a:cubicBezTo>
                    <a:cubicBezTo>
                      <a:pt x="84" y="19"/>
                      <a:pt x="80" y="19"/>
                      <a:pt x="77"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97" name="Freeform 33">
                <a:extLst>
                  <a:ext uri="{FF2B5EF4-FFF2-40B4-BE49-F238E27FC236}">
                    <a16:creationId xmlns:a16="http://schemas.microsoft.com/office/drawing/2014/main" id="{6B57413B-42A2-425D-84C3-386F5FAA000D}"/>
                  </a:ext>
                </a:extLst>
              </p:cNvPr>
              <p:cNvSpPr>
                <a:spLocks/>
              </p:cNvSpPr>
              <p:nvPr/>
            </p:nvSpPr>
            <p:spPr bwMode="auto">
              <a:xfrm>
                <a:off x="2234" y="568"/>
                <a:ext cx="1258" cy="163"/>
              </a:xfrm>
              <a:custGeom>
                <a:avLst/>
                <a:gdLst>
                  <a:gd name="T0" fmla="*/ 46 w 712"/>
                  <a:gd name="T1" fmla="*/ 92 h 92"/>
                  <a:gd name="T2" fmla="*/ 666 w 712"/>
                  <a:gd name="T3" fmla="*/ 92 h 92"/>
                  <a:gd name="T4" fmla="*/ 712 w 712"/>
                  <a:gd name="T5" fmla="*/ 46 h 92"/>
                  <a:gd name="T6" fmla="*/ 666 w 712"/>
                  <a:gd name="T7" fmla="*/ 0 h 92"/>
                  <a:gd name="T8" fmla="*/ 46 w 712"/>
                  <a:gd name="T9" fmla="*/ 0 h 92"/>
                  <a:gd name="T10" fmla="*/ 0 w 712"/>
                  <a:gd name="T11" fmla="*/ 46 h 92"/>
                  <a:gd name="T12" fmla="*/ 46 w 712"/>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712" h="92">
                    <a:moveTo>
                      <a:pt x="46" y="92"/>
                    </a:moveTo>
                    <a:cubicBezTo>
                      <a:pt x="666" y="92"/>
                      <a:pt x="666" y="92"/>
                      <a:pt x="666" y="92"/>
                    </a:cubicBezTo>
                    <a:cubicBezTo>
                      <a:pt x="693" y="92"/>
                      <a:pt x="712" y="73"/>
                      <a:pt x="712" y="46"/>
                    </a:cubicBezTo>
                    <a:cubicBezTo>
                      <a:pt x="712" y="19"/>
                      <a:pt x="693" y="0"/>
                      <a:pt x="666" y="0"/>
                    </a:cubicBezTo>
                    <a:cubicBezTo>
                      <a:pt x="46" y="0"/>
                      <a:pt x="46" y="0"/>
                      <a:pt x="46" y="0"/>
                    </a:cubicBezTo>
                    <a:cubicBezTo>
                      <a:pt x="20" y="0"/>
                      <a:pt x="0" y="19"/>
                      <a:pt x="0" y="46"/>
                    </a:cubicBezTo>
                    <a:cubicBezTo>
                      <a:pt x="0" y="73"/>
                      <a:pt x="20" y="92"/>
                      <a:pt x="46"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98" name="Freeform 34">
                <a:extLst>
                  <a:ext uri="{FF2B5EF4-FFF2-40B4-BE49-F238E27FC236}">
                    <a16:creationId xmlns:a16="http://schemas.microsoft.com/office/drawing/2014/main" id="{63C2A5F6-2F73-421D-A9D9-E0B45B5C3D80}"/>
                  </a:ext>
                </a:extLst>
              </p:cNvPr>
              <p:cNvSpPr>
                <a:spLocks/>
              </p:cNvSpPr>
              <p:nvPr/>
            </p:nvSpPr>
            <p:spPr bwMode="auto">
              <a:xfrm>
                <a:off x="2234" y="974"/>
                <a:ext cx="1258" cy="163"/>
              </a:xfrm>
              <a:custGeom>
                <a:avLst/>
                <a:gdLst>
                  <a:gd name="T0" fmla="*/ 46 w 712"/>
                  <a:gd name="T1" fmla="*/ 92 h 92"/>
                  <a:gd name="T2" fmla="*/ 666 w 712"/>
                  <a:gd name="T3" fmla="*/ 92 h 92"/>
                  <a:gd name="T4" fmla="*/ 712 w 712"/>
                  <a:gd name="T5" fmla="*/ 46 h 92"/>
                  <a:gd name="T6" fmla="*/ 666 w 712"/>
                  <a:gd name="T7" fmla="*/ 0 h 92"/>
                  <a:gd name="T8" fmla="*/ 46 w 712"/>
                  <a:gd name="T9" fmla="*/ 0 h 92"/>
                  <a:gd name="T10" fmla="*/ 0 w 712"/>
                  <a:gd name="T11" fmla="*/ 46 h 92"/>
                  <a:gd name="T12" fmla="*/ 46 w 712"/>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712" h="92">
                    <a:moveTo>
                      <a:pt x="46" y="92"/>
                    </a:moveTo>
                    <a:cubicBezTo>
                      <a:pt x="666" y="92"/>
                      <a:pt x="666" y="92"/>
                      <a:pt x="666" y="92"/>
                    </a:cubicBezTo>
                    <a:cubicBezTo>
                      <a:pt x="693" y="92"/>
                      <a:pt x="712" y="72"/>
                      <a:pt x="712" y="46"/>
                    </a:cubicBezTo>
                    <a:cubicBezTo>
                      <a:pt x="712" y="19"/>
                      <a:pt x="693" y="0"/>
                      <a:pt x="666" y="0"/>
                    </a:cubicBezTo>
                    <a:cubicBezTo>
                      <a:pt x="46" y="0"/>
                      <a:pt x="46" y="0"/>
                      <a:pt x="46" y="0"/>
                    </a:cubicBezTo>
                    <a:cubicBezTo>
                      <a:pt x="20" y="0"/>
                      <a:pt x="0" y="19"/>
                      <a:pt x="0" y="46"/>
                    </a:cubicBezTo>
                    <a:cubicBezTo>
                      <a:pt x="0" y="72"/>
                      <a:pt x="20" y="92"/>
                      <a:pt x="46"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99" name="Freeform 35">
                <a:extLst>
                  <a:ext uri="{FF2B5EF4-FFF2-40B4-BE49-F238E27FC236}">
                    <a16:creationId xmlns:a16="http://schemas.microsoft.com/office/drawing/2014/main" id="{94219A6F-97D5-4551-AA47-2C1540A8C47B}"/>
                  </a:ext>
                </a:extLst>
              </p:cNvPr>
              <p:cNvSpPr>
                <a:spLocks/>
              </p:cNvSpPr>
              <p:nvPr/>
            </p:nvSpPr>
            <p:spPr bwMode="auto">
              <a:xfrm>
                <a:off x="2234" y="1555"/>
                <a:ext cx="2251" cy="162"/>
              </a:xfrm>
              <a:custGeom>
                <a:avLst/>
                <a:gdLst>
                  <a:gd name="T0" fmla="*/ 0 w 1274"/>
                  <a:gd name="T1" fmla="*/ 46 h 92"/>
                  <a:gd name="T2" fmla="*/ 46 w 1274"/>
                  <a:gd name="T3" fmla="*/ 92 h 92"/>
                  <a:gd name="T4" fmla="*/ 1228 w 1274"/>
                  <a:gd name="T5" fmla="*/ 92 h 92"/>
                  <a:gd name="T6" fmla="*/ 1274 w 1274"/>
                  <a:gd name="T7" fmla="*/ 46 h 92"/>
                  <a:gd name="T8" fmla="*/ 1228 w 1274"/>
                  <a:gd name="T9" fmla="*/ 0 h 92"/>
                  <a:gd name="T10" fmla="*/ 46 w 1274"/>
                  <a:gd name="T11" fmla="*/ 0 h 92"/>
                  <a:gd name="T12" fmla="*/ 0 w 1274"/>
                  <a:gd name="T13" fmla="*/ 46 h 92"/>
                </a:gdLst>
                <a:ahLst/>
                <a:cxnLst>
                  <a:cxn ang="0">
                    <a:pos x="T0" y="T1"/>
                  </a:cxn>
                  <a:cxn ang="0">
                    <a:pos x="T2" y="T3"/>
                  </a:cxn>
                  <a:cxn ang="0">
                    <a:pos x="T4" y="T5"/>
                  </a:cxn>
                  <a:cxn ang="0">
                    <a:pos x="T6" y="T7"/>
                  </a:cxn>
                  <a:cxn ang="0">
                    <a:pos x="T8" y="T9"/>
                  </a:cxn>
                  <a:cxn ang="0">
                    <a:pos x="T10" y="T11"/>
                  </a:cxn>
                  <a:cxn ang="0">
                    <a:pos x="T12" y="T13"/>
                  </a:cxn>
                </a:cxnLst>
                <a:rect l="0" t="0" r="r" b="b"/>
                <a:pathLst>
                  <a:path w="1274" h="92">
                    <a:moveTo>
                      <a:pt x="0" y="46"/>
                    </a:moveTo>
                    <a:cubicBezTo>
                      <a:pt x="0" y="72"/>
                      <a:pt x="20" y="92"/>
                      <a:pt x="46" y="92"/>
                    </a:cubicBezTo>
                    <a:cubicBezTo>
                      <a:pt x="1228" y="92"/>
                      <a:pt x="1228" y="92"/>
                      <a:pt x="1228" y="92"/>
                    </a:cubicBezTo>
                    <a:cubicBezTo>
                      <a:pt x="1255" y="92"/>
                      <a:pt x="1274" y="72"/>
                      <a:pt x="1274" y="46"/>
                    </a:cubicBezTo>
                    <a:cubicBezTo>
                      <a:pt x="1274" y="19"/>
                      <a:pt x="1255" y="0"/>
                      <a:pt x="1228" y="0"/>
                    </a:cubicBezTo>
                    <a:cubicBezTo>
                      <a:pt x="46" y="0"/>
                      <a:pt x="46" y="0"/>
                      <a:pt x="46" y="0"/>
                    </a:cubicBezTo>
                    <a:cubicBezTo>
                      <a:pt x="20" y="0"/>
                      <a:pt x="0" y="19"/>
                      <a:pt x="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00" name="Freeform 36">
                <a:extLst>
                  <a:ext uri="{FF2B5EF4-FFF2-40B4-BE49-F238E27FC236}">
                    <a16:creationId xmlns:a16="http://schemas.microsoft.com/office/drawing/2014/main" id="{FE210BBF-2199-44A2-B9FF-89093A8098BB}"/>
                  </a:ext>
                </a:extLst>
              </p:cNvPr>
              <p:cNvSpPr>
                <a:spLocks/>
              </p:cNvSpPr>
              <p:nvPr/>
            </p:nvSpPr>
            <p:spPr bwMode="auto">
              <a:xfrm>
                <a:off x="2234" y="2061"/>
                <a:ext cx="1724" cy="161"/>
              </a:xfrm>
              <a:custGeom>
                <a:avLst/>
                <a:gdLst>
                  <a:gd name="T0" fmla="*/ 46 w 976"/>
                  <a:gd name="T1" fmla="*/ 91 h 91"/>
                  <a:gd name="T2" fmla="*/ 930 w 976"/>
                  <a:gd name="T3" fmla="*/ 91 h 91"/>
                  <a:gd name="T4" fmla="*/ 976 w 976"/>
                  <a:gd name="T5" fmla="*/ 46 h 91"/>
                  <a:gd name="T6" fmla="*/ 930 w 976"/>
                  <a:gd name="T7" fmla="*/ 0 h 91"/>
                  <a:gd name="T8" fmla="*/ 46 w 976"/>
                  <a:gd name="T9" fmla="*/ 0 h 91"/>
                  <a:gd name="T10" fmla="*/ 0 w 976"/>
                  <a:gd name="T11" fmla="*/ 46 h 91"/>
                  <a:gd name="T12" fmla="*/ 46 w 976"/>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976" h="91">
                    <a:moveTo>
                      <a:pt x="46" y="91"/>
                    </a:moveTo>
                    <a:cubicBezTo>
                      <a:pt x="930" y="91"/>
                      <a:pt x="930" y="91"/>
                      <a:pt x="930" y="91"/>
                    </a:cubicBezTo>
                    <a:cubicBezTo>
                      <a:pt x="957" y="91"/>
                      <a:pt x="976" y="72"/>
                      <a:pt x="976" y="46"/>
                    </a:cubicBezTo>
                    <a:cubicBezTo>
                      <a:pt x="976" y="19"/>
                      <a:pt x="957" y="0"/>
                      <a:pt x="930" y="0"/>
                    </a:cubicBezTo>
                    <a:cubicBezTo>
                      <a:pt x="46" y="0"/>
                      <a:pt x="46" y="0"/>
                      <a:pt x="46" y="0"/>
                    </a:cubicBezTo>
                    <a:cubicBezTo>
                      <a:pt x="20" y="0"/>
                      <a:pt x="0" y="19"/>
                      <a:pt x="0" y="46"/>
                    </a:cubicBezTo>
                    <a:cubicBezTo>
                      <a:pt x="0" y="72"/>
                      <a:pt x="20" y="91"/>
                      <a:pt x="46"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01" name="Freeform 37">
                <a:extLst>
                  <a:ext uri="{FF2B5EF4-FFF2-40B4-BE49-F238E27FC236}">
                    <a16:creationId xmlns:a16="http://schemas.microsoft.com/office/drawing/2014/main" id="{DAFFFFD3-2C8D-4FF7-99CE-D632B0C2CB61}"/>
                  </a:ext>
                </a:extLst>
              </p:cNvPr>
              <p:cNvSpPr>
                <a:spLocks/>
              </p:cNvSpPr>
              <p:nvPr/>
            </p:nvSpPr>
            <p:spPr bwMode="auto">
              <a:xfrm>
                <a:off x="2234" y="2573"/>
                <a:ext cx="1988" cy="162"/>
              </a:xfrm>
              <a:custGeom>
                <a:avLst/>
                <a:gdLst>
                  <a:gd name="T0" fmla="*/ 46 w 1125"/>
                  <a:gd name="T1" fmla="*/ 92 h 92"/>
                  <a:gd name="T2" fmla="*/ 1079 w 1125"/>
                  <a:gd name="T3" fmla="*/ 92 h 92"/>
                  <a:gd name="T4" fmla="*/ 1125 w 1125"/>
                  <a:gd name="T5" fmla="*/ 46 h 92"/>
                  <a:gd name="T6" fmla="*/ 1079 w 1125"/>
                  <a:gd name="T7" fmla="*/ 0 h 92"/>
                  <a:gd name="T8" fmla="*/ 46 w 1125"/>
                  <a:gd name="T9" fmla="*/ 0 h 92"/>
                  <a:gd name="T10" fmla="*/ 0 w 1125"/>
                  <a:gd name="T11" fmla="*/ 46 h 92"/>
                  <a:gd name="T12" fmla="*/ 46 w 1125"/>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1125" h="92">
                    <a:moveTo>
                      <a:pt x="46" y="92"/>
                    </a:moveTo>
                    <a:cubicBezTo>
                      <a:pt x="1079" y="92"/>
                      <a:pt x="1079" y="92"/>
                      <a:pt x="1079" y="92"/>
                    </a:cubicBezTo>
                    <a:cubicBezTo>
                      <a:pt x="1106" y="92"/>
                      <a:pt x="1125" y="73"/>
                      <a:pt x="1125" y="46"/>
                    </a:cubicBezTo>
                    <a:cubicBezTo>
                      <a:pt x="1125" y="19"/>
                      <a:pt x="1106" y="0"/>
                      <a:pt x="1079" y="0"/>
                    </a:cubicBezTo>
                    <a:cubicBezTo>
                      <a:pt x="46" y="0"/>
                      <a:pt x="46" y="0"/>
                      <a:pt x="46" y="0"/>
                    </a:cubicBezTo>
                    <a:cubicBezTo>
                      <a:pt x="20" y="0"/>
                      <a:pt x="0" y="19"/>
                      <a:pt x="0" y="46"/>
                    </a:cubicBezTo>
                    <a:cubicBezTo>
                      <a:pt x="0" y="69"/>
                      <a:pt x="20" y="92"/>
                      <a:pt x="46"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grpSp>
        <p:nvGrpSpPr>
          <p:cNvPr id="121" name="Group 120">
            <a:extLst>
              <a:ext uri="{FF2B5EF4-FFF2-40B4-BE49-F238E27FC236}">
                <a16:creationId xmlns:a16="http://schemas.microsoft.com/office/drawing/2014/main" id="{A4A7CFE1-04E2-4EB0-9EB6-B65407A32860}"/>
              </a:ext>
            </a:extLst>
          </p:cNvPr>
          <p:cNvGrpSpPr/>
          <p:nvPr/>
        </p:nvGrpSpPr>
        <p:grpSpPr>
          <a:xfrm>
            <a:off x="10246931" y="4202774"/>
            <a:ext cx="1030773" cy="1030773"/>
            <a:chOff x="10246931" y="4202774"/>
            <a:chExt cx="1030773" cy="1030773"/>
          </a:xfrm>
        </p:grpSpPr>
        <p:sp>
          <p:nvSpPr>
            <p:cNvPr id="52" name="Flowchart: Connector 51">
              <a:extLst>
                <a:ext uri="{FF2B5EF4-FFF2-40B4-BE49-F238E27FC236}">
                  <a16:creationId xmlns:a16="http://schemas.microsoft.com/office/drawing/2014/main" id="{BAF61756-383E-4256-BF3C-79301193CC36}"/>
                </a:ext>
              </a:extLst>
            </p:cNvPr>
            <p:cNvSpPr/>
            <p:nvPr/>
          </p:nvSpPr>
          <p:spPr>
            <a:xfrm>
              <a:off x="10246931" y="4202774"/>
              <a:ext cx="1030773" cy="1030773"/>
            </a:xfrm>
            <a:prstGeom prst="flowChartConnector">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106" name="Freeform 41">
              <a:extLst>
                <a:ext uri="{FF2B5EF4-FFF2-40B4-BE49-F238E27FC236}">
                  <a16:creationId xmlns:a16="http://schemas.microsoft.com/office/drawing/2014/main" id="{B919EA8E-4B96-49BE-9754-6FA7BD9CF680}"/>
                </a:ext>
              </a:extLst>
            </p:cNvPr>
            <p:cNvSpPr>
              <a:spLocks noEditPoints="1"/>
            </p:cNvSpPr>
            <p:nvPr/>
          </p:nvSpPr>
          <p:spPr bwMode="auto">
            <a:xfrm>
              <a:off x="10481347" y="4470400"/>
              <a:ext cx="561940" cy="495520"/>
            </a:xfrm>
            <a:custGeom>
              <a:avLst/>
              <a:gdLst>
                <a:gd name="T0" fmla="*/ 32 w 2384"/>
                <a:gd name="T1" fmla="*/ 553 h 2105"/>
                <a:gd name="T2" fmla="*/ 205 w 2384"/>
                <a:gd name="T3" fmla="*/ 960 h 2105"/>
                <a:gd name="T4" fmla="*/ 470 w 2384"/>
                <a:gd name="T5" fmla="*/ 1469 h 2105"/>
                <a:gd name="T6" fmla="*/ 519 w 2384"/>
                <a:gd name="T7" fmla="*/ 1456 h 2105"/>
                <a:gd name="T8" fmla="*/ 458 w 2384"/>
                <a:gd name="T9" fmla="*/ 1021 h 2105"/>
                <a:gd name="T10" fmla="*/ 981 w 2384"/>
                <a:gd name="T11" fmla="*/ 1726 h 2105"/>
                <a:gd name="T12" fmla="*/ 984 w 2384"/>
                <a:gd name="T13" fmla="*/ 1767 h 2105"/>
                <a:gd name="T14" fmla="*/ 935 w 2384"/>
                <a:gd name="T15" fmla="*/ 2105 h 2105"/>
                <a:gd name="T16" fmla="*/ 524 w 2384"/>
                <a:gd name="T17" fmla="*/ 1875 h 2105"/>
                <a:gd name="T18" fmla="*/ 63 w 2384"/>
                <a:gd name="T19" fmla="*/ 1231 h 2105"/>
                <a:gd name="T20" fmla="*/ 269 w 2384"/>
                <a:gd name="T21" fmla="*/ 920 h 2105"/>
                <a:gd name="T22" fmla="*/ 328 w 2384"/>
                <a:gd name="T23" fmla="*/ 908 h 2105"/>
                <a:gd name="T24" fmla="*/ 225 w 2384"/>
                <a:gd name="T25" fmla="*/ 602 h 2105"/>
                <a:gd name="T26" fmla="*/ 392 w 2384"/>
                <a:gd name="T27" fmla="*/ 889 h 2105"/>
                <a:gd name="T28" fmla="*/ 404 w 2384"/>
                <a:gd name="T29" fmla="*/ 749 h 2105"/>
                <a:gd name="T30" fmla="*/ 2208 w 2384"/>
                <a:gd name="T31" fmla="*/ 690 h 2105"/>
                <a:gd name="T32" fmla="*/ 2154 w 2384"/>
                <a:gd name="T33" fmla="*/ 1075 h 2105"/>
                <a:gd name="T34" fmla="*/ 1875 w 2384"/>
                <a:gd name="T35" fmla="*/ 1488 h 2105"/>
                <a:gd name="T36" fmla="*/ 2046 w 2384"/>
                <a:gd name="T37" fmla="*/ 994 h 2105"/>
                <a:gd name="T38" fmla="*/ 1645 w 2384"/>
                <a:gd name="T39" fmla="*/ 1363 h 2105"/>
                <a:gd name="T40" fmla="*/ 1400 w 2384"/>
                <a:gd name="T41" fmla="*/ 1767 h 2105"/>
                <a:gd name="T42" fmla="*/ 1449 w 2384"/>
                <a:gd name="T43" fmla="*/ 2105 h 2105"/>
                <a:gd name="T44" fmla="*/ 1860 w 2384"/>
                <a:gd name="T45" fmla="*/ 1875 h 2105"/>
                <a:gd name="T46" fmla="*/ 2321 w 2384"/>
                <a:gd name="T47" fmla="*/ 1231 h 2105"/>
                <a:gd name="T48" fmla="*/ 2247 w 2384"/>
                <a:gd name="T49" fmla="*/ 561 h 2105"/>
                <a:gd name="T50" fmla="*/ 2144 w 2384"/>
                <a:gd name="T51" fmla="*/ 666 h 2105"/>
                <a:gd name="T52" fmla="*/ 2056 w 2384"/>
                <a:gd name="T53" fmla="*/ 906 h 2105"/>
                <a:gd name="T54" fmla="*/ 2115 w 2384"/>
                <a:gd name="T55" fmla="*/ 940 h 2105"/>
                <a:gd name="T56" fmla="*/ 1983 w 2384"/>
                <a:gd name="T57" fmla="*/ 749 h 2105"/>
                <a:gd name="T58" fmla="*/ 1995 w 2384"/>
                <a:gd name="T59" fmla="*/ 889 h 2105"/>
                <a:gd name="T60" fmla="*/ 1623 w 2384"/>
                <a:gd name="T61" fmla="*/ 401 h 2105"/>
                <a:gd name="T62" fmla="*/ 1838 w 2384"/>
                <a:gd name="T63" fmla="*/ 600 h 2105"/>
                <a:gd name="T64" fmla="*/ 1799 w 2384"/>
                <a:gd name="T65" fmla="*/ 769 h 2105"/>
                <a:gd name="T66" fmla="*/ 1694 w 2384"/>
                <a:gd name="T67" fmla="*/ 1021 h 2105"/>
                <a:gd name="T68" fmla="*/ 1601 w 2384"/>
                <a:gd name="T69" fmla="*/ 1170 h 2105"/>
                <a:gd name="T70" fmla="*/ 1312 w 2384"/>
                <a:gd name="T71" fmla="*/ 1158 h 2105"/>
                <a:gd name="T72" fmla="*/ 1185 w 2384"/>
                <a:gd name="T73" fmla="*/ 1319 h 2105"/>
                <a:gd name="T74" fmla="*/ 1057 w 2384"/>
                <a:gd name="T75" fmla="*/ 1160 h 2105"/>
                <a:gd name="T76" fmla="*/ 761 w 2384"/>
                <a:gd name="T77" fmla="*/ 1175 h 2105"/>
                <a:gd name="T78" fmla="*/ 671 w 2384"/>
                <a:gd name="T79" fmla="*/ 1023 h 2105"/>
                <a:gd name="T80" fmla="*/ 563 w 2384"/>
                <a:gd name="T81" fmla="*/ 771 h 2105"/>
                <a:gd name="T82" fmla="*/ 524 w 2384"/>
                <a:gd name="T83" fmla="*/ 602 h 2105"/>
                <a:gd name="T84" fmla="*/ 739 w 2384"/>
                <a:gd name="T85" fmla="*/ 404 h 2105"/>
                <a:gd name="T86" fmla="*/ 715 w 2384"/>
                <a:gd name="T87" fmla="*/ 196 h 2105"/>
                <a:gd name="T88" fmla="*/ 920 w 2384"/>
                <a:gd name="T89" fmla="*/ 218 h 2105"/>
                <a:gd name="T90" fmla="*/ 1121 w 2384"/>
                <a:gd name="T91" fmla="*/ 0 h 2105"/>
                <a:gd name="T92" fmla="*/ 1290 w 2384"/>
                <a:gd name="T93" fmla="*/ 39 h 2105"/>
                <a:gd name="T94" fmla="*/ 1542 w 2384"/>
                <a:gd name="T95" fmla="*/ 144 h 2105"/>
                <a:gd name="T96" fmla="*/ 1691 w 2384"/>
                <a:gd name="T97" fmla="*/ 237 h 2105"/>
                <a:gd name="T98" fmla="*/ 1339 w 2384"/>
                <a:gd name="T99" fmla="*/ 453 h 2105"/>
                <a:gd name="T100" fmla="*/ 923 w 2384"/>
                <a:gd name="T101" fmla="*/ 678 h 2105"/>
                <a:gd name="T102" fmla="*/ 1212 w 2384"/>
                <a:gd name="T103" fmla="*/ 773 h 2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84" h="2105">
                  <a:moveTo>
                    <a:pt x="63" y="1231"/>
                  </a:moveTo>
                  <a:cubicBezTo>
                    <a:pt x="2" y="631"/>
                    <a:pt x="2" y="631"/>
                    <a:pt x="2" y="631"/>
                  </a:cubicBezTo>
                  <a:cubicBezTo>
                    <a:pt x="0" y="602"/>
                    <a:pt x="10" y="573"/>
                    <a:pt x="32" y="553"/>
                  </a:cubicBezTo>
                  <a:cubicBezTo>
                    <a:pt x="59" y="531"/>
                    <a:pt x="103" y="524"/>
                    <a:pt x="137" y="561"/>
                  </a:cubicBezTo>
                  <a:cubicBezTo>
                    <a:pt x="159" y="587"/>
                    <a:pt x="171" y="668"/>
                    <a:pt x="176" y="690"/>
                  </a:cubicBezTo>
                  <a:cubicBezTo>
                    <a:pt x="188" y="769"/>
                    <a:pt x="203" y="881"/>
                    <a:pt x="205" y="960"/>
                  </a:cubicBezTo>
                  <a:cubicBezTo>
                    <a:pt x="205" y="964"/>
                    <a:pt x="205" y="972"/>
                    <a:pt x="205" y="977"/>
                  </a:cubicBezTo>
                  <a:cubicBezTo>
                    <a:pt x="208" y="1011"/>
                    <a:pt x="215" y="1043"/>
                    <a:pt x="230" y="1075"/>
                  </a:cubicBezTo>
                  <a:cubicBezTo>
                    <a:pt x="311" y="1248"/>
                    <a:pt x="470" y="1469"/>
                    <a:pt x="470" y="1469"/>
                  </a:cubicBezTo>
                  <a:cubicBezTo>
                    <a:pt x="480" y="1481"/>
                    <a:pt x="480" y="1481"/>
                    <a:pt x="480" y="1481"/>
                  </a:cubicBezTo>
                  <a:cubicBezTo>
                    <a:pt x="487" y="1491"/>
                    <a:pt x="499" y="1493"/>
                    <a:pt x="509" y="1488"/>
                  </a:cubicBezTo>
                  <a:cubicBezTo>
                    <a:pt x="521" y="1481"/>
                    <a:pt x="524" y="1466"/>
                    <a:pt x="519" y="1456"/>
                  </a:cubicBezTo>
                  <a:cubicBezTo>
                    <a:pt x="306" y="1111"/>
                    <a:pt x="306" y="1111"/>
                    <a:pt x="306" y="1111"/>
                  </a:cubicBezTo>
                  <a:cubicBezTo>
                    <a:pt x="284" y="1072"/>
                    <a:pt x="296" y="1018"/>
                    <a:pt x="338" y="994"/>
                  </a:cubicBezTo>
                  <a:cubicBezTo>
                    <a:pt x="379" y="969"/>
                    <a:pt x="433" y="982"/>
                    <a:pt x="458" y="1021"/>
                  </a:cubicBezTo>
                  <a:cubicBezTo>
                    <a:pt x="678" y="1305"/>
                    <a:pt x="678" y="1305"/>
                    <a:pt x="678" y="1305"/>
                  </a:cubicBezTo>
                  <a:cubicBezTo>
                    <a:pt x="693" y="1324"/>
                    <a:pt x="720" y="1351"/>
                    <a:pt x="739" y="1363"/>
                  </a:cubicBezTo>
                  <a:cubicBezTo>
                    <a:pt x="937" y="1505"/>
                    <a:pt x="964" y="1652"/>
                    <a:pt x="981" y="1726"/>
                  </a:cubicBezTo>
                  <a:cubicBezTo>
                    <a:pt x="981" y="1726"/>
                    <a:pt x="984" y="1743"/>
                    <a:pt x="984" y="1767"/>
                  </a:cubicBezTo>
                  <a:cubicBezTo>
                    <a:pt x="984" y="1767"/>
                    <a:pt x="984" y="1767"/>
                    <a:pt x="984" y="1767"/>
                  </a:cubicBezTo>
                  <a:cubicBezTo>
                    <a:pt x="984" y="1767"/>
                    <a:pt x="984" y="1767"/>
                    <a:pt x="984" y="1767"/>
                  </a:cubicBezTo>
                  <a:cubicBezTo>
                    <a:pt x="984" y="1787"/>
                    <a:pt x="984" y="1811"/>
                    <a:pt x="979" y="1836"/>
                  </a:cubicBezTo>
                  <a:cubicBezTo>
                    <a:pt x="967" y="2073"/>
                    <a:pt x="967" y="2073"/>
                    <a:pt x="967" y="2073"/>
                  </a:cubicBezTo>
                  <a:cubicBezTo>
                    <a:pt x="967" y="2091"/>
                    <a:pt x="952" y="2105"/>
                    <a:pt x="935" y="2105"/>
                  </a:cubicBezTo>
                  <a:cubicBezTo>
                    <a:pt x="563" y="2103"/>
                    <a:pt x="563" y="2103"/>
                    <a:pt x="563" y="2103"/>
                  </a:cubicBezTo>
                  <a:cubicBezTo>
                    <a:pt x="546" y="2103"/>
                    <a:pt x="531" y="2088"/>
                    <a:pt x="531" y="2071"/>
                  </a:cubicBezTo>
                  <a:cubicBezTo>
                    <a:pt x="524" y="1875"/>
                    <a:pt x="524" y="1875"/>
                    <a:pt x="524" y="1875"/>
                  </a:cubicBezTo>
                  <a:cubicBezTo>
                    <a:pt x="166" y="1447"/>
                    <a:pt x="166" y="1447"/>
                    <a:pt x="166" y="1447"/>
                  </a:cubicBezTo>
                  <a:cubicBezTo>
                    <a:pt x="115" y="1390"/>
                    <a:pt x="78" y="1329"/>
                    <a:pt x="68" y="1253"/>
                  </a:cubicBezTo>
                  <a:lnTo>
                    <a:pt x="63" y="1231"/>
                  </a:lnTo>
                  <a:close/>
                  <a:moveTo>
                    <a:pt x="225" y="602"/>
                  </a:moveTo>
                  <a:cubicBezTo>
                    <a:pt x="232" y="624"/>
                    <a:pt x="235" y="644"/>
                    <a:pt x="240" y="666"/>
                  </a:cubicBezTo>
                  <a:cubicBezTo>
                    <a:pt x="252" y="734"/>
                    <a:pt x="267" y="857"/>
                    <a:pt x="269" y="920"/>
                  </a:cubicBezTo>
                  <a:cubicBezTo>
                    <a:pt x="269" y="928"/>
                    <a:pt x="269" y="933"/>
                    <a:pt x="269" y="940"/>
                  </a:cubicBezTo>
                  <a:cubicBezTo>
                    <a:pt x="276" y="933"/>
                    <a:pt x="284" y="928"/>
                    <a:pt x="294" y="923"/>
                  </a:cubicBezTo>
                  <a:cubicBezTo>
                    <a:pt x="303" y="915"/>
                    <a:pt x="316" y="911"/>
                    <a:pt x="328" y="908"/>
                  </a:cubicBezTo>
                  <a:cubicBezTo>
                    <a:pt x="328" y="908"/>
                    <a:pt x="328" y="906"/>
                    <a:pt x="330" y="906"/>
                  </a:cubicBezTo>
                  <a:cubicBezTo>
                    <a:pt x="323" y="844"/>
                    <a:pt x="301" y="727"/>
                    <a:pt x="284" y="666"/>
                  </a:cubicBezTo>
                  <a:cubicBezTo>
                    <a:pt x="274" y="634"/>
                    <a:pt x="257" y="612"/>
                    <a:pt x="225" y="602"/>
                  </a:cubicBezTo>
                  <a:close/>
                  <a:moveTo>
                    <a:pt x="345" y="688"/>
                  </a:moveTo>
                  <a:cubicBezTo>
                    <a:pt x="355" y="732"/>
                    <a:pt x="379" y="815"/>
                    <a:pt x="387" y="859"/>
                  </a:cubicBezTo>
                  <a:cubicBezTo>
                    <a:pt x="392" y="889"/>
                    <a:pt x="392" y="889"/>
                    <a:pt x="392" y="889"/>
                  </a:cubicBezTo>
                  <a:cubicBezTo>
                    <a:pt x="392" y="891"/>
                    <a:pt x="392" y="893"/>
                    <a:pt x="392" y="896"/>
                  </a:cubicBezTo>
                  <a:cubicBezTo>
                    <a:pt x="409" y="896"/>
                    <a:pt x="428" y="901"/>
                    <a:pt x="445" y="906"/>
                  </a:cubicBezTo>
                  <a:cubicBezTo>
                    <a:pt x="440" y="867"/>
                    <a:pt x="414" y="786"/>
                    <a:pt x="404" y="749"/>
                  </a:cubicBezTo>
                  <a:cubicBezTo>
                    <a:pt x="392" y="720"/>
                    <a:pt x="374" y="698"/>
                    <a:pt x="345" y="688"/>
                  </a:cubicBezTo>
                  <a:close/>
                  <a:moveTo>
                    <a:pt x="2247" y="561"/>
                  </a:moveTo>
                  <a:cubicBezTo>
                    <a:pt x="2225" y="587"/>
                    <a:pt x="2213" y="668"/>
                    <a:pt x="2208" y="690"/>
                  </a:cubicBezTo>
                  <a:cubicBezTo>
                    <a:pt x="2196" y="769"/>
                    <a:pt x="2181" y="881"/>
                    <a:pt x="2179" y="960"/>
                  </a:cubicBezTo>
                  <a:cubicBezTo>
                    <a:pt x="2179" y="964"/>
                    <a:pt x="2179" y="972"/>
                    <a:pt x="2179" y="977"/>
                  </a:cubicBezTo>
                  <a:cubicBezTo>
                    <a:pt x="2176" y="1011"/>
                    <a:pt x="2169" y="1043"/>
                    <a:pt x="2154" y="1075"/>
                  </a:cubicBezTo>
                  <a:cubicBezTo>
                    <a:pt x="2073" y="1248"/>
                    <a:pt x="1914" y="1469"/>
                    <a:pt x="1914" y="1469"/>
                  </a:cubicBezTo>
                  <a:cubicBezTo>
                    <a:pt x="1904" y="1481"/>
                    <a:pt x="1904" y="1481"/>
                    <a:pt x="1904" y="1481"/>
                  </a:cubicBezTo>
                  <a:cubicBezTo>
                    <a:pt x="1897" y="1491"/>
                    <a:pt x="1885" y="1493"/>
                    <a:pt x="1875" y="1488"/>
                  </a:cubicBezTo>
                  <a:cubicBezTo>
                    <a:pt x="1863" y="1481"/>
                    <a:pt x="1860" y="1466"/>
                    <a:pt x="1865" y="1456"/>
                  </a:cubicBezTo>
                  <a:cubicBezTo>
                    <a:pt x="2078" y="1111"/>
                    <a:pt x="2078" y="1111"/>
                    <a:pt x="2078" y="1111"/>
                  </a:cubicBezTo>
                  <a:cubicBezTo>
                    <a:pt x="2100" y="1072"/>
                    <a:pt x="2088" y="1018"/>
                    <a:pt x="2046" y="994"/>
                  </a:cubicBezTo>
                  <a:cubicBezTo>
                    <a:pt x="2005" y="969"/>
                    <a:pt x="1951" y="982"/>
                    <a:pt x="1926" y="1021"/>
                  </a:cubicBezTo>
                  <a:cubicBezTo>
                    <a:pt x="1706" y="1305"/>
                    <a:pt x="1706" y="1305"/>
                    <a:pt x="1706" y="1305"/>
                  </a:cubicBezTo>
                  <a:cubicBezTo>
                    <a:pt x="1691" y="1324"/>
                    <a:pt x="1664" y="1351"/>
                    <a:pt x="1645" y="1363"/>
                  </a:cubicBezTo>
                  <a:cubicBezTo>
                    <a:pt x="1447" y="1505"/>
                    <a:pt x="1420" y="1652"/>
                    <a:pt x="1403" y="1726"/>
                  </a:cubicBezTo>
                  <a:cubicBezTo>
                    <a:pt x="1403" y="1726"/>
                    <a:pt x="1400" y="1743"/>
                    <a:pt x="1400" y="1767"/>
                  </a:cubicBezTo>
                  <a:cubicBezTo>
                    <a:pt x="1400" y="1767"/>
                    <a:pt x="1400" y="1767"/>
                    <a:pt x="1400" y="1767"/>
                  </a:cubicBezTo>
                  <a:cubicBezTo>
                    <a:pt x="1400" y="1787"/>
                    <a:pt x="1400" y="1811"/>
                    <a:pt x="1405" y="1836"/>
                  </a:cubicBezTo>
                  <a:cubicBezTo>
                    <a:pt x="1417" y="2073"/>
                    <a:pt x="1417" y="2073"/>
                    <a:pt x="1417" y="2073"/>
                  </a:cubicBezTo>
                  <a:cubicBezTo>
                    <a:pt x="1417" y="2091"/>
                    <a:pt x="1432" y="2105"/>
                    <a:pt x="1449" y="2105"/>
                  </a:cubicBezTo>
                  <a:cubicBezTo>
                    <a:pt x="1821" y="2103"/>
                    <a:pt x="1821" y="2103"/>
                    <a:pt x="1821" y="2103"/>
                  </a:cubicBezTo>
                  <a:cubicBezTo>
                    <a:pt x="1838" y="2103"/>
                    <a:pt x="1853" y="2088"/>
                    <a:pt x="1853" y="2071"/>
                  </a:cubicBezTo>
                  <a:cubicBezTo>
                    <a:pt x="1860" y="1875"/>
                    <a:pt x="1860" y="1875"/>
                    <a:pt x="1860" y="1875"/>
                  </a:cubicBezTo>
                  <a:cubicBezTo>
                    <a:pt x="2218" y="1447"/>
                    <a:pt x="2218" y="1447"/>
                    <a:pt x="2218" y="1447"/>
                  </a:cubicBezTo>
                  <a:cubicBezTo>
                    <a:pt x="2269" y="1390"/>
                    <a:pt x="2306" y="1329"/>
                    <a:pt x="2318" y="1253"/>
                  </a:cubicBezTo>
                  <a:cubicBezTo>
                    <a:pt x="2321" y="1231"/>
                    <a:pt x="2321" y="1231"/>
                    <a:pt x="2321" y="1231"/>
                  </a:cubicBezTo>
                  <a:cubicBezTo>
                    <a:pt x="2382" y="631"/>
                    <a:pt x="2382" y="631"/>
                    <a:pt x="2382" y="631"/>
                  </a:cubicBezTo>
                  <a:cubicBezTo>
                    <a:pt x="2384" y="602"/>
                    <a:pt x="2374" y="573"/>
                    <a:pt x="2352" y="553"/>
                  </a:cubicBezTo>
                  <a:cubicBezTo>
                    <a:pt x="2323" y="531"/>
                    <a:pt x="2279" y="524"/>
                    <a:pt x="2247" y="561"/>
                  </a:cubicBezTo>
                  <a:close/>
                  <a:moveTo>
                    <a:pt x="2115" y="940"/>
                  </a:moveTo>
                  <a:cubicBezTo>
                    <a:pt x="2115" y="933"/>
                    <a:pt x="2115" y="928"/>
                    <a:pt x="2115" y="920"/>
                  </a:cubicBezTo>
                  <a:cubicBezTo>
                    <a:pt x="2117" y="854"/>
                    <a:pt x="2132" y="734"/>
                    <a:pt x="2144" y="666"/>
                  </a:cubicBezTo>
                  <a:cubicBezTo>
                    <a:pt x="2147" y="646"/>
                    <a:pt x="2152" y="624"/>
                    <a:pt x="2159" y="602"/>
                  </a:cubicBezTo>
                  <a:cubicBezTo>
                    <a:pt x="2127" y="612"/>
                    <a:pt x="2110" y="634"/>
                    <a:pt x="2103" y="666"/>
                  </a:cubicBezTo>
                  <a:cubicBezTo>
                    <a:pt x="2086" y="727"/>
                    <a:pt x="2066" y="844"/>
                    <a:pt x="2056" y="906"/>
                  </a:cubicBezTo>
                  <a:cubicBezTo>
                    <a:pt x="2056" y="906"/>
                    <a:pt x="2056" y="908"/>
                    <a:pt x="2059" y="908"/>
                  </a:cubicBezTo>
                  <a:cubicBezTo>
                    <a:pt x="2071" y="913"/>
                    <a:pt x="2081" y="918"/>
                    <a:pt x="2093" y="923"/>
                  </a:cubicBezTo>
                  <a:cubicBezTo>
                    <a:pt x="2100" y="928"/>
                    <a:pt x="2108" y="933"/>
                    <a:pt x="2115" y="940"/>
                  </a:cubicBezTo>
                  <a:close/>
                  <a:moveTo>
                    <a:pt x="1997" y="859"/>
                  </a:moveTo>
                  <a:cubicBezTo>
                    <a:pt x="2002" y="815"/>
                    <a:pt x="2029" y="734"/>
                    <a:pt x="2039" y="688"/>
                  </a:cubicBezTo>
                  <a:cubicBezTo>
                    <a:pt x="2010" y="698"/>
                    <a:pt x="1992" y="720"/>
                    <a:pt x="1983" y="749"/>
                  </a:cubicBezTo>
                  <a:cubicBezTo>
                    <a:pt x="1973" y="786"/>
                    <a:pt x="1946" y="867"/>
                    <a:pt x="1941" y="906"/>
                  </a:cubicBezTo>
                  <a:cubicBezTo>
                    <a:pt x="1958" y="898"/>
                    <a:pt x="1975" y="896"/>
                    <a:pt x="1995" y="896"/>
                  </a:cubicBezTo>
                  <a:cubicBezTo>
                    <a:pt x="1995" y="893"/>
                    <a:pt x="1995" y="891"/>
                    <a:pt x="1995" y="889"/>
                  </a:cubicBezTo>
                  <a:lnTo>
                    <a:pt x="1997" y="859"/>
                  </a:lnTo>
                  <a:close/>
                  <a:moveTo>
                    <a:pt x="1694" y="301"/>
                  </a:moveTo>
                  <a:cubicBezTo>
                    <a:pt x="1623" y="401"/>
                    <a:pt x="1623" y="401"/>
                    <a:pt x="1623" y="401"/>
                  </a:cubicBezTo>
                  <a:cubicBezTo>
                    <a:pt x="1647" y="443"/>
                    <a:pt x="1667" y="487"/>
                    <a:pt x="1677" y="534"/>
                  </a:cubicBezTo>
                  <a:cubicBezTo>
                    <a:pt x="1799" y="553"/>
                    <a:pt x="1799" y="553"/>
                    <a:pt x="1799" y="553"/>
                  </a:cubicBezTo>
                  <a:cubicBezTo>
                    <a:pt x="1821" y="558"/>
                    <a:pt x="1838" y="578"/>
                    <a:pt x="1838" y="600"/>
                  </a:cubicBezTo>
                  <a:cubicBezTo>
                    <a:pt x="1838" y="661"/>
                    <a:pt x="1838" y="661"/>
                    <a:pt x="1838" y="661"/>
                  </a:cubicBezTo>
                  <a:cubicBezTo>
                    <a:pt x="1838" y="722"/>
                    <a:pt x="1838" y="722"/>
                    <a:pt x="1838" y="722"/>
                  </a:cubicBezTo>
                  <a:cubicBezTo>
                    <a:pt x="1838" y="744"/>
                    <a:pt x="1821" y="764"/>
                    <a:pt x="1799" y="769"/>
                  </a:cubicBezTo>
                  <a:cubicBezTo>
                    <a:pt x="1677" y="788"/>
                    <a:pt x="1677" y="788"/>
                    <a:pt x="1677" y="788"/>
                  </a:cubicBezTo>
                  <a:cubicBezTo>
                    <a:pt x="1664" y="835"/>
                    <a:pt x="1647" y="879"/>
                    <a:pt x="1623" y="920"/>
                  </a:cubicBezTo>
                  <a:cubicBezTo>
                    <a:pt x="1694" y="1021"/>
                    <a:pt x="1694" y="1021"/>
                    <a:pt x="1694" y="1021"/>
                  </a:cubicBezTo>
                  <a:cubicBezTo>
                    <a:pt x="1706" y="1040"/>
                    <a:pt x="1704" y="1065"/>
                    <a:pt x="1689" y="1082"/>
                  </a:cubicBezTo>
                  <a:cubicBezTo>
                    <a:pt x="1645" y="1126"/>
                    <a:pt x="1645" y="1126"/>
                    <a:pt x="1645" y="1126"/>
                  </a:cubicBezTo>
                  <a:cubicBezTo>
                    <a:pt x="1601" y="1170"/>
                    <a:pt x="1601" y="1170"/>
                    <a:pt x="1601" y="1170"/>
                  </a:cubicBezTo>
                  <a:cubicBezTo>
                    <a:pt x="1584" y="1187"/>
                    <a:pt x="1559" y="1190"/>
                    <a:pt x="1540" y="1175"/>
                  </a:cubicBezTo>
                  <a:cubicBezTo>
                    <a:pt x="1439" y="1104"/>
                    <a:pt x="1439" y="1104"/>
                    <a:pt x="1439" y="1104"/>
                  </a:cubicBezTo>
                  <a:cubicBezTo>
                    <a:pt x="1400" y="1128"/>
                    <a:pt x="1356" y="1146"/>
                    <a:pt x="1312" y="1158"/>
                  </a:cubicBezTo>
                  <a:cubicBezTo>
                    <a:pt x="1292" y="1280"/>
                    <a:pt x="1292" y="1280"/>
                    <a:pt x="1292" y="1280"/>
                  </a:cubicBezTo>
                  <a:cubicBezTo>
                    <a:pt x="1287" y="1302"/>
                    <a:pt x="1268" y="1319"/>
                    <a:pt x="1246" y="1319"/>
                  </a:cubicBezTo>
                  <a:cubicBezTo>
                    <a:pt x="1185" y="1319"/>
                    <a:pt x="1185" y="1319"/>
                    <a:pt x="1185" y="1319"/>
                  </a:cubicBezTo>
                  <a:cubicBezTo>
                    <a:pt x="1123" y="1319"/>
                    <a:pt x="1123" y="1319"/>
                    <a:pt x="1123" y="1319"/>
                  </a:cubicBezTo>
                  <a:cubicBezTo>
                    <a:pt x="1101" y="1319"/>
                    <a:pt x="1082" y="1302"/>
                    <a:pt x="1077" y="1280"/>
                  </a:cubicBezTo>
                  <a:cubicBezTo>
                    <a:pt x="1057" y="1160"/>
                    <a:pt x="1057" y="1160"/>
                    <a:pt x="1057" y="1160"/>
                  </a:cubicBezTo>
                  <a:cubicBezTo>
                    <a:pt x="1011" y="1148"/>
                    <a:pt x="967" y="1131"/>
                    <a:pt x="925" y="1106"/>
                  </a:cubicBezTo>
                  <a:cubicBezTo>
                    <a:pt x="822" y="1180"/>
                    <a:pt x="822" y="1180"/>
                    <a:pt x="822" y="1180"/>
                  </a:cubicBezTo>
                  <a:cubicBezTo>
                    <a:pt x="803" y="1192"/>
                    <a:pt x="778" y="1190"/>
                    <a:pt x="761" y="1175"/>
                  </a:cubicBezTo>
                  <a:cubicBezTo>
                    <a:pt x="720" y="1128"/>
                    <a:pt x="720" y="1128"/>
                    <a:pt x="720" y="1128"/>
                  </a:cubicBezTo>
                  <a:cubicBezTo>
                    <a:pt x="675" y="1084"/>
                    <a:pt x="675" y="1084"/>
                    <a:pt x="675" y="1084"/>
                  </a:cubicBezTo>
                  <a:cubicBezTo>
                    <a:pt x="658" y="1067"/>
                    <a:pt x="656" y="1043"/>
                    <a:pt x="671" y="1023"/>
                  </a:cubicBezTo>
                  <a:cubicBezTo>
                    <a:pt x="742" y="923"/>
                    <a:pt x="742" y="923"/>
                    <a:pt x="742" y="923"/>
                  </a:cubicBezTo>
                  <a:cubicBezTo>
                    <a:pt x="717" y="881"/>
                    <a:pt x="698" y="837"/>
                    <a:pt x="685" y="791"/>
                  </a:cubicBezTo>
                  <a:cubicBezTo>
                    <a:pt x="563" y="771"/>
                    <a:pt x="563" y="771"/>
                    <a:pt x="563" y="771"/>
                  </a:cubicBezTo>
                  <a:cubicBezTo>
                    <a:pt x="541" y="766"/>
                    <a:pt x="524" y="747"/>
                    <a:pt x="524" y="725"/>
                  </a:cubicBezTo>
                  <a:cubicBezTo>
                    <a:pt x="524" y="663"/>
                    <a:pt x="524" y="663"/>
                    <a:pt x="524" y="663"/>
                  </a:cubicBezTo>
                  <a:cubicBezTo>
                    <a:pt x="524" y="602"/>
                    <a:pt x="524" y="602"/>
                    <a:pt x="524" y="602"/>
                  </a:cubicBezTo>
                  <a:cubicBezTo>
                    <a:pt x="524" y="580"/>
                    <a:pt x="541" y="561"/>
                    <a:pt x="563" y="556"/>
                  </a:cubicBezTo>
                  <a:cubicBezTo>
                    <a:pt x="685" y="536"/>
                    <a:pt x="685" y="536"/>
                    <a:pt x="685" y="536"/>
                  </a:cubicBezTo>
                  <a:cubicBezTo>
                    <a:pt x="698" y="490"/>
                    <a:pt x="715" y="445"/>
                    <a:pt x="739" y="404"/>
                  </a:cubicBezTo>
                  <a:cubicBezTo>
                    <a:pt x="666" y="301"/>
                    <a:pt x="666" y="301"/>
                    <a:pt x="666" y="301"/>
                  </a:cubicBezTo>
                  <a:cubicBezTo>
                    <a:pt x="653" y="281"/>
                    <a:pt x="656" y="257"/>
                    <a:pt x="671" y="240"/>
                  </a:cubicBezTo>
                  <a:cubicBezTo>
                    <a:pt x="715" y="196"/>
                    <a:pt x="715" y="196"/>
                    <a:pt x="715" y="196"/>
                  </a:cubicBezTo>
                  <a:cubicBezTo>
                    <a:pt x="759" y="152"/>
                    <a:pt x="759" y="152"/>
                    <a:pt x="759" y="152"/>
                  </a:cubicBezTo>
                  <a:cubicBezTo>
                    <a:pt x="776" y="135"/>
                    <a:pt x="800" y="132"/>
                    <a:pt x="820" y="147"/>
                  </a:cubicBezTo>
                  <a:cubicBezTo>
                    <a:pt x="920" y="218"/>
                    <a:pt x="920" y="218"/>
                    <a:pt x="920" y="218"/>
                  </a:cubicBezTo>
                  <a:cubicBezTo>
                    <a:pt x="962" y="191"/>
                    <a:pt x="1008" y="174"/>
                    <a:pt x="1055" y="161"/>
                  </a:cubicBezTo>
                  <a:cubicBezTo>
                    <a:pt x="1074" y="39"/>
                    <a:pt x="1074" y="39"/>
                    <a:pt x="1074" y="39"/>
                  </a:cubicBezTo>
                  <a:cubicBezTo>
                    <a:pt x="1079" y="17"/>
                    <a:pt x="1099" y="0"/>
                    <a:pt x="1121" y="0"/>
                  </a:cubicBezTo>
                  <a:cubicBezTo>
                    <a:pt x="1182" y="0"/>
                    <a:pt x="1182" y="0"/>
                    <a:pt x="1182" y="0"/>
                  </a:cubicBezTo>
                  <a:cubicBezTo>
                    <a:pt x="1243" y="0"/>
                    <a:pt x="1243" y="0"/>
                    <a:pt x="1243" y="0"/>
                  </a:cubicBezTo>
                  <a:cubicBezTo>
                    <a:pt x="1265" y="0"/>
                    <a:pt x="1285" y="17"/>
                    <a:pt x="1290" y="39"/>
                  </a:cubicBezTo>
                  <a:cubicBezTo>
                    <a:pt x="1310" y="161"/>
                    <a:pt x="1310" y="161"/>
                    <a:pt x="1310" y="161"/>
                  </a:cubicBezTo>
                  <a:cubicBezTo>
                    <a:pt x="1356" y="174"/>
                    <a:pt x="1400" y="191"/>
                    <a:pt x="1442" y="215"/>
                  </a:cubicBezTo>
                  <a:cubicBezTo>
                    <a:pt x="1542" y="144"/>
                    <a:pt x="1542" y="144"/>
                    <a:pt x="1542" y="144"/>
                  </a:cubicBezTo>
                  <a:cubicBezTo>
                    <a:pt x="1559" y="132"/>
                    <a:pt x="1586" y="135"/>
                    <a:pt x="1603" y="149"/>
                  </a:cubicBezTo>
                  <a:cubicBezTo>
                    <a:pt x="1647" y="193"/>
                    <a:pt x="1647" y="193"/>
                    <a:pt x="1647" y="193"/>
                  </a:cubicBezTo>
                  <a:cubicBezTo>
                    <a:pt x="1691" y="237"/>
                    <a:pt x="1691" y="237"/>
                    <a:pt x="1691" y="237"/>
                  </a:cubicBezTo>
                  <a:cubicBezTo>
                    <a:pt x="1704" y="257"/>
                    <a:pt x="1706" y="281"/>
                    <a:pt x="1694" y="301"/>
                  </a:cubicBezTo>
                  <a:close/>
                  <a:moveTo>
                    <a:pt x="1437" y="551"/>
                  </a:moveTo>
                  <a:cubicBezTo>
                    <a:pt x="1339" y="453"/>
                    <a:pt x="1339" y="453"/>
                    <a:pt x="1339" y="453"/>
                  </a:cubicBezTo>
                  <a:cubicBezTo>
                    <a:pt x="1114" y="676"/>
                    <a:pt x="1114" y="676"/>
                    <a:pt x="1114" y="676"/>
                  </a:cubicBezTo>
                  <a:cubicBezTo>
                    <a:pt x="1021" y="580"/>
                    <a:pt x="1021" y="580"/>
                    <a:pt x="1021" y="580"/>
                  </a:cubicBezTo>
                  <a:cubicBezTo>
                    <a:pt x="923" y="678"/>
                    <a:pt x="923" y="678"/>
                    <a:pt x="923" y="678"/>
                  </a:cubicBezTo>
                  <a:cubicBezTo>
                    <a:pt x="1016" y="773"/>
                    <a:pt x="1016" y="773"/>
                    <a:pt x="1016" y="773"/>
                  </a:cubicBezTo>
                  <a:cubicBezTo>
                    <a:pt x="1114" y="871"/>
                    <a:pt x="1114" y="871"/>
                    <a:pt x="1114" y="871"/>
                  </a:cubicBezTo>
                  <a:cubicBezTo>
                    <a:pt x="1212" y="773"/>
                    <a:pt x="1212" y="773"/>
                    <a:pt x="1212" y="773"/>
                  </a:cubicBezTo>
                  <a:lnTo>
                    <a:pt x="1437" y="55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nvGrpSpPr>
          <p:cNvPr id="120" name="Group 119">
            <a:extLst>
              <a:ext uri="{FF2B5EF4-FFF2-40B4-BE49-F238E27FC236}">
                <a16:creationId xmlns:a16="http://schemas.microsoft.com/office/drawing/2014/main" id="{7C9AACDB-38CD-4070-828C-F62AEDE18DFB}"/>
              </a:ext>
            </a:extLst>
          </p:cNvPr>
          <p:cNvGrpSpPr/>
          <p:nvPr/>
        </p:nvGrpSpPr>
        <p:grpSpPr>
          <a:xfrm>
            <a:off x="7912168" y="4202774"/>
            <a:ext cx="1030773" cy="1030773"/>
            <a:chOff x="7912168" y="4202774"/>
            <a:chExt cx="1030773" cy="1030773"/>
          </a:xfrm>
        </p:grpSpPr>
        <p:sp>
          <p:nvSpPr>
            <p:cNvPr id="51" name="Flowchart: Connector 50">
              <a:extLst>
                <a:ext uri="{FF2B5EF4-FFF2-40B4-BE49-F238E27FC236}">
                  <a16:creationId xmlns:a16="http://schemas.microsoft.com/office/drawing/2014/main" id="{F4B0020A-A519-43E6-BB5E-36907D8A8689}"/>
                </a:ext>
              </a:extLst>
            </p:cNvPr>
            <p:cNvSpPr/>
            <p:nvPr/>
          </p:nvSpPr>
          <p:spPr>
            <a:xfrm>
              <a:off x="7912168" y="4202774"/>
              <a:ext cx="1030773" cy="1030773"/>
            </a:xfrm>
            <a:prstGeom prst="flowChartConnector">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108" name="Group 44">
              <a:extLst>
                <a:ext uri="{FF2B5EF4-FFF2-40B4-BE49-F238E27FC236}">
                  <a16:creationId xmlns:a16="http://schemas.microsoft.com/office/drawing/2014/main" id="{3BF10818-D654-493D-9835-627069D03DA7}"/>
                </a:ext>
              </a:extLst>
            </p:cNvPr>
            <p:cNvGrpSpPr>
              <a:grpSpLocks noChangeAspect="1"/>
            </p:cNvGrpSpPr>
            <p:nvPr/>
          </p:nvGrpSpPr>
          <p:grpSpPr bwMode="auto">
            <a:xfrm>
              <a:off x="8121167" y="4496542"/>
              <a:ext cx="612774" cy="443236"/>
              <a:chOff x="1880" y="742"/>
              <a:chExt cx="3918" cy="2834"/>
            </a:xfrm>
            <a:solidFill>
              <a:schemeClr val="accent2"/>
            </a:solidFill>
          </p:grpSpPr>
          <p:sp>
            <p:nvSpPr>
              <p:cNvPr id="110" name="Oval 45">
                <a:extLst>
                  <a:ext uri="{FF2B5EF4-FFF2-40B4-BE49-F238E27FC236}">
                    <a16:creationId xmlns:a16="http://schemas.microsoft.com/office/drawing/2014/main" id="{7F50035A-4409-4570-9D34-23D7206D9F79}"/>
                  </a:ext>
                </a:extLst>
              </p:cNvPr>
              <p:cNvSpPr>
                <a:spLocks noChangeArrowheads="1"/>
              </p:cNvSpPr>
              <p:nvPr/>
            </p:nvSpPr>
            <p:spPr bwMode="auto">
              <a:xfrm>
                <a:off x="2828" y="742"/>
                <a:ext cx="626" cy="6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11" name="Freeform 46">
                <a:extLst>
                  <a:ext uri="{FF2B5EF4-FFF2-40B4-BE49-F238E27FC236}">
                    <a16:creationId xmlns:a16="http://schemas.microsoft.com/office/drawing/2014/main" id="{42CA4AD4-E2A6-49DF-812B-5E32FAA68A86}"/>
                  </a:ext>
                </a:extLst>
              </p:cNvPr>
              <p:cNvSpPr>
                <a:spLocks/>
              </p:cNvSpPr>
              <p:nvPr/>
            </p:nvSpPr>
            <p:spPr bwMode="auto">
              <a:xfrm>
                <a:off x="2819" y="1597"/>
                <a:ext cx="690" cy="1156"/>
              </a:xfrm>
              <a:custGeom>
                <a:avLst/>
                <a:gdLst>
                  <a:gd name="T0" fmla="*/ 225 w 367"/>
                  <a:gd name="T1" fmla="*/ 615 h 615"/>
                  <a:gd name="T2" fmla="*/ 348 w 367"/>
                  <a:gd name="T3" fmla="*/ 519 h 615"/>
                  <a:gd name="T4" fmla="*/ 252 w 367"/>
                  <a:gd name="T5" fmla="*/ 304 h 615"/>
                  <a:gd name="T6" fmla="*/ 367 w 367"/>
                  <a:gd name="T7" fmla="*/ 74 h 615"/>
                  <a:gd name="T8" fmla="*/ 171 w 367"/>
                  <a:gd name="T9" fmla="*/ 0 h 615"/>
                  <a:gd name="T10" fmla="*/ 83 w 367"/>
                  <a:gd name="T11" fmla="*/ 13 h 615"/>
                  <a:gd name="T12" fmla="*/ 95 w 367"/>
                  <a:gd name="T13" fmla="*/ 93 h 615"/>
                  <a:gd name="T14" fmla="*/ 0 w 367"/>
                  <a:gd name="T15" fmla="*/ 309 h 615"/>
                  <a:gd name="T16" fmla="*/ 225 w 367"/>
                  <a:gd name="T17"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7" h="615">
                    <a:moveTo>
                      <a:pt x="225" y="615"/>
                    </a:moveTo>
                    <a:cubicBezTo>
                      <a:pt x="259" y="576"/>
                      <a:pt x="301" y="544"/>
                      <a:pt x="348" y="519"/>
                    </a:cubicBezTo>
                    <a:cubicBezTo>
                      <a:pt x="289" y="465"/>
                      <a:pt x="252" y="390"/>
                      <a:pt x="252" y="304"/>
                    </a:cubicBezTo>
                    <a:cubicBezTo>
                      <a:pt x="252" y="208"/>
                      <a:pt x="299" y="125"/>
                      <a:pt x="367" y="74"/>
                    </a:cubicBezTo>
                    <a:cubicBezTo>
                      <a:pt x="313" y="30"/>
                      <a:pt x="245" y="0"/>
                      <a:pt x="171" y="0"/>
                    </a:cubicBezTo>
                    <a:cubicBezTo>
                      <a:pt x="140" y="0"/>
                      <a:pt x="110" y="5"/>
                      <a:pt x="83" y="13"/>
                    </a:cubicBezTo>
                    <a:cubicBezTo>
                      <a:pt x="91" y="40"/>
                      <a:pt x="95" y="66"/>
                      <a:pt x="95" y="93"/>
                    </a:cubicBezTo>
                    <a:cubicBezTo>
                      <a:pt x="95" y="179"/>
                      <a:pt x="59" y="255"/>
                      <a:pt x="0" y="309"/>
                    </a:cubicBezTo>
                    <a:cubicBezTo>
                      <a:pt x="115" y="372"/>
                      <a:pt x="201" y="483"/>
                      <a:pt x="225" y="6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12" name="Oval 47">
                <a:extLst>
                  <a:ext uri="{FF2B5EF4-FFF2-40B4-BE49-F238E27FC236}">
                    <a16:creationId xmlns:a16="http://schemas.microsoft.com/office/drawing/2014/main" id="{A344B8F0-AC1F-44B8-AB28-6981890C6690}"/>
                  </a:ext>
                </a:extLst>
              </p:cNvPr>
              <p:cNvSpPr>
                <a:spLocks noChangeArrowheads="1"/>
              </p:cNvSpPr>
              <p:nvPr/>
            </p:nvSpPr>
            <p:spPr bwMode="auto">
              <a:xfrm>
                <a:off x="4218" y="742"/>
                <a:ext cx="626" cy="6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13" name="Freeform 48">
                <a:extLst>
                  <a:ext uri="{FF2B5EF4-FFF2-40B4-BE49-F238E27FC236}">
                    <a16:creationId xmlns:a16="http://schemas.microsoft.com/office/drawing/2014/main" id="{64E35A8E-DE02-4AF0-A683-7B2EFF31C953}"/>
                  </a:ext>
                </a:extLst>
              </p:cNvPr>
              <p:cNvSpPr>
                <a:spLocks/>
              </p:cNvSpPr>
              <p:nvPr/>
            </p:nvSpPr>
            <p:spPr bwMode="auto">
              <a:xfrm>
                <a:off x="4167" y="1607"/>
                <a:ext cx="691" cy="1140"/>
              </a:xfrm>
              <a:custGeom>
                <a:avLst/>
                <a:gdLst>
                  <a:gd name="T0" fmla="*/ 115 w 367"/>
                  <a:gd name="T1" fmla="*/ 301 h 607"/>
                  <a:gd name="T2" fmla="*/ 20 w 367"/>
                  <a:gd name="T3" fmla="*/ 517 h 607"/>
                  <a:gd name="T4" fmla="*/ 140 w 367"/>
                  <a:gd name="T5" fmla="*/ 607 h 607"/>
                  <a:gd name="T6" fmla="*/ 367 w 367"/>
                  <a:gd name="T7" fmla="*/ 309 h 607"/>
                  <a:gd name="T8" fmla="*/ 272 w 367"/>
                  <a:gd name="T9" fmla="*/ 93 h 607"/>
                  <a:gd name="T10" fmla="*/ 284 w 367"/>
                  <a:gd name="T11" fmla="*/ 12 h 607"/>
                  <a:gd name="T12" fmla="*/ 196 w 367"/>
                  <a:gd name="T13" fmla="*/ 0 h 607"/>
                  <a:gd name="T14" fmla="*/ 0 w 367"/>
                  <a:gd name="T15" fmla="*/ 71 h 607"/>
                  <a:gd name="T16" fmla="*/ 115 w 367"/>
                  <a:gd name="T17" fmla="*/ 301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7" h="607">
                    <a:moveTo>
                      <a:pt x="115" y="301"/>
                    </a:moveTo>
                    <a:cubicBezTo>
                      <a:pt x="115" y="387"/>
                      <a:pt x="79" y="463"/>
                      <a:pt x="20" y="517"/>
                    </a:cubicBezTo>
                    <a:cubicBezTo>
                      <a:pt x="66" y="539"/>
                      <a:pt x="106" y="571"/>
                      <a:pt x="140" y="607"/>
                    </a:cubicBezTo>
                    <a:cubicBezTo>
                      <a:pt x="167" y="475"/>
                      <a:pt x="252" y="367"/>
                      <a:pt x="367" y="309"/>
                    </a:cubicBezTo>
                    <a:cubicBezTo>
                      <a:pt x="309" y="255"/>
                      <a:pt x="272" y="179"/>
                      <a:pt x="272" y="93"/>
                    </a:cubicBezTo>
                    <a:cubicBezTo>
                      <a:pt x="272" y="64"/>
                      <a:pt x="277" y="37"/>
                      <a:pt x="284" y="12"/>
                    </a:cubicBezTo>
                    <a:cubicBezTo>
                      <a:pt x="255" y="3"/>
                      <a:pt x="225" y="0"/>
                      <a:pt x="196" y="0"/>
                    </a:cubicBezTo>
                    <a:cubicBezTo>
                      <a:pt x="123" y="0"/>
                      <a:pt x="54" y="27"/>
                      <a:pt x="0" y="71"/>
                    </a:cubicBezTo>
                    <a:cubicBezTo>
                      <a:pt x="69" y="120"/>
                      <a:pt x="115" y="206"/>
                      <a:pt x="115" y="3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14" name="Oval 49">
                <a:extLst>
                  <a:ext uri="{FF2B5EF4-FFF2-40B4-BE49-F238E27FC236}">
                    <a16:creationId xmlns:a16="http://schemas.microsoft.com/office/drawing/2014/main" id="{E4714814-66B1-4822-A097-90420E84B2FA}"/>
                  </a:ext>
                </a:extLst>
              </p:cNvPr>
              <p:cNvSpPr>
                <a:spLocks noChangeArrowheads="1"/>
              </p:cNvSpPr>
              <p:nvPr/>
            </p:nvSpPr>
            <p:spPr bwMode="auto">
              <a:xfrm>
                <a:off x="3528" y="1860"/>
                <a:ext cx="626" cy="6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15" name="Freeform 50">
                <a:extLst>
                  <a:ext uri="{FF2B5EF4-FFF2-40B4-BE49-F238E27FC236}">
                    <a16:creationId xmlns:a16="http://schemas.microsoft.com/office/drawing/2014/main" id="{5CEF8EC3-EBBF-4D10-A7C2-B384C7203E6C}"/>
                  </a:ext>
                </a:extLst>
              </p:cNvPr>
              <p:cNvSpPr>
                <a:spLocks/>
              </p:cNvSpPr>
              <p:nvPr/>
            </p:nvSpPr>
            <p:spPr bwMode="auto">
              <a:xfrm>
                <a:off x="3265" y="2721"/>
                <a:ext cx="1151" cy="855"/>
              </a:xfrm>
              <a:custGeom>
                <a:avLst/>
                <a:gdLst>
                  <a:gd name="T0" fmla="*/ 306 w 612"/>
                  <a:gd name="T1" fmla="*/ 0 h 455"/>
                  <a:gd name="T2" fmla="*/ 0 w 612"/>
                  <a:gd name="T3" fmla="*/ 306 h 455"/>
                  <a:gd name="T4" fmla="*/ 0 w 612"/>
                  <a:gd name="T5" fmla="*/ 391 h 455"/>
                  <a:gd name="T6" fmla="*/ 306 w 612"/>
                  <a:gd name="T7" fmla="*/ 455 h 455"/>
                  <a:gd name="T8" fmla="*/ 612 w 612"/>
                  <a:gd name="T9" fmla="*/ 391 h 455"/>
                  <a:gd name="T10" fmla="*/ 612 w 612"/>
                  <a:gd name="T11" fmla="*/ 306 h 455"/>
                  <a:gd name="T12" fmla="*/ 306 w 612"/>
                  <a:gd name="T13" fmla="*/ 0 h 455"/>
                </a:gdLst>
                <a:ahLst/>
                <a:cxnLst>
                  <a:cxn ang="0">
                    <a:pos x="T0" y="T1"/>
                  </a:cxn>
                  <a:cxn ang="0">
                    <a:pos x="T2" y="T3"/>
                  </a:cxn>
                  <a:cxn ang="0">
                    <a:pos x="T4" y="T5"/>
                  </a:cxn>
                  <a:cxn ang="0">
                    <a:pos x="T6" y="T7"/>
                  </a:cxn>
                  <a:cxn ang="0">
                    <a:pos x="T8" y="T9"/>
                  </a:cxn>
                  <a:cxn ang="0">
                    <a:pos x="T10" y="T11"/>
                  </a:cxn>
                  <a:cxn ang="0">
                    <a:pos x="T12" y="T13"/>
                  </a:cxn>
                </a:cxnLst>
                <a:rect l="0" t="0" r="r" b="b"/>
                <a:pathLst>
                  <a:path w="612" h="455">
                    <a:moveTo>
                      <a:pt x="306" y="0"/>
                    </a:moveTo>
                    <a:cubicBezTo>
                      <a:pt x="138" y="0"/>
                      <a:pt x="0" y="137"/>
                      <a:pt x="0" y="306"/>
                    </a:cubicBezTo>
                    <a:cubicBezTo>
                      <a:pt x="0" y="391"/>
                      <a:pt x="0" y="391"/>
                      <a:pt x="0" y="391"/>
                    </a:cubicBezTo>
                    <a:cubicBezTo>
                      <a:pt x="74" y="431"/>
                      <a:pt x="186" y="455"/>
                      <a:pt x="306" y="455"/>
                    </a:cubicBezTo>
                    <a:cubicBezTo>
                      <a:pt x="426" y="455"/>
                      <a:pt x="537" y="431"/>
                      <a:pt x="612" y="391"/>
                    </a:cubicBezTo>
                    <a:cubicBezTo>
                      <a:pt x="612" y="306"/>
                      <a:pt x="612" y="306"/>
                      <a:pt x="612" y="306"/>
                    </a:cubicBezTo>
                    <a:cubicBezTo>
                      <a:pt x="612" y="137"/>
                      <a:pt x="475" y="0"/>
                      <a:pt x="30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16" name="Oval 51">
                <a:extLst>
                  <a:ext uri="{FF2B5EF4-FFF2-40B4-BE49-F238E27FC236}">
                    <a16:creationId xmlns:a16="http://schemas.microsoft.com/office/drawing/2014/main" id="{20FAEA51-BA33-4330-9CF2-0F438D2F890F}"/>
                  </a:ext>
                </a:extLst>
              </p:cNvPr>
              <p:cNvSpPr>
                <a:spLocks noChangeArrowheads="1"/>
              </p:cNvSpPr>
              <p:nvPr/>
            </p:nvSpPr>
            <p:spPr bwMode="auto">
              <a:xfrm>
                <a:off x="2138" y="1469"/>
                <a:ext cx="626" cy="6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17" name="Freeform 52">
                <a:extLst>
                  <a:ext uri="{FF2B5EF4-FFF2-40B4-BE49-F238E27FC236}">
                    <a16:creationId xmlns:a16="http://schemas.microsoft.com/office/drawing/2014/main" id="{4DDE2017-C2C0-4A6D-8F3B-9998512A4289}"/>
                  </a:ext>
                </a:extLst>
              </p:cNvPr>
              <p:cNvSpPr>
                <a:spLocks/>
              </p:cNvSpPr>
              <p:nvPr/>
            </p:nvSpPr>
            <p:spPr bwMode="auto">
              <a:xfrm>
                <a:off x="1880" y="2330"/>
                <a:ext cx="1146" cy="855"/>
              </a:xfrm>
              <a:custGeom>
                <a:avLst/>
                <a:gdLst>
                  <a:gd name="T0" fmla="*/ 609 w 609"/>
                  <a:gd name="T1" fmla="*/ 391 h 455"/>
                  <a:gd name="T2" fmla="*/ 609 w 609"/>
                  <a:gd name="T3" fmla="*/ 306 h 455"/>
                  <a:gd name="T4" fmla="*/ 303 w 609"/>
                  <a:gd name="T5" fmla="*/ 0 h 455"/>
                  <a:gd name="T6" fmla="*/ 0 w 609"/>
                  <a:gd name="T7" fmla="*/ 306 h 455"/>
                  <a:gd name="T8" fmla="*/ 0 w 609"/>
                  <a:gd name="T9" fmla="*/ 391 h 455"/>
                  <a:gd name="T10" fmla="*/ 306 w 609"/>
                  <a:gd name="T11" fmla="*/ 455 h 455"/>
                  <a:gd name="T12" fmla="*/ 609 w 609"/>
                  <a:gd name="T13" fmla="*/ 391 h 455"/>
                </a:gdLst>
                <a:ahLst/>
                <a:cxnLst>
                  <a:cxn ang="0">
                    <a:pos x="T0" y="T1"/>
                  </a:cxn>
                  <a:cxn ang="0">
                    <a:pos x="T2" y="T3"/>
                  </a:cxn>
                  <a:cxn ang="0">
                    <a:pos x="T4" y="T5"/>
                  </a:cxn>
                  <a:cxn ang="0">
                    <a:pos x="T6" y="T7"/>
                  </a:cxn>
                  <a:cxn ang="0">
                    <a:pos x="T8" y="T9"/>
                  </a:cxn>
                  <a:cxn ang="0">
                    <a:pos x="T10" y="T11"/>
                  </a:cxn>
                  <a:cxn ang="0">
                    <a:pos x="T12" y="T13"/>
                  </a:cxn>
                </a:cxnLst>
                <a:rect l="0" t="0" r="r" b="b"/>
                <a:pathLst>
                  <a:path w="609" h="455">
                    <a:moveTo>
                      <a:pt x="609" y="391"/>
                    </a:moveTo>
                    <a:cubicBezTo>
                      <a:pt x="609" y="306"/>
                      <a:pt x="609" y="306"/>
                      <a:pt x="609" y="306"/>
                    </a:cubicBezTo>
                    <a:cubicBezTo>
                      <a:pt x="609" y="137"/>
                      <a:pt x="472" y="0"/>
                      <a:pt x="303" y="0"/>
                    </a:cubicBezTo>
                    <a:cubicBezTo>
                      <a:pt x="134" y="0"/>
                      <a:pt x="0" y="137"/>
                      <a:pt x="0" y="306"/>
                    </a:cubicBezTo>
                    <a:cubicBezTo>
                      <a:pt x="0" y="391"/>
                      <a:pt x="0" y="391"/>
                      <a:pt x="0" y="391"/>
                    </a:cubicBezTo>
                    <a:cubicBezTo>
                      <a:pt x="73" y="430"/>
                      <a:pt x="186" y="455"/>
                      <a:pt x="306" y="455"/>
                    </a:cubicBezTo>
                    <a:cubicBezTo>
                      <a:pt x="426" y="455"/>
                      <a:pt x="536" y="430"/>
                      <a:pt x="609" y="3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18" name="Oval 53">
                <a:extLst>
                  <a:ext uri="{FF2B5EF4-FFF2-40B4-BE49-F238E27FC236}">
                    <a16:creationId xmlns:a16="http://schemas.microsoft.com/office/drawing/2014/main" id="{28C79324-9C04-4C25-B58B-210D807BB7B8}"/>
                  </a:ext>
                </a:extLst>
              </p:cNvPr>
              <p:cNvSpPr>
                <a:spLocks noChangeArrowheads="1"/>
              </p:cNvSpPr>
              <p:nvPr/>
            </p:nvSpPr>
            <p:spPr bwMode="auto">
              <a:xfrm>
                <a:off x="4908" y="1469"/>
                <a:ext cx="627" cy="6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19" name="Freeform 54">
                <a:extLst>
                  <a:ext uri="{FF2B5EF4-FFF2-40B4-BE49-F238E27FC236}">
                    <a16:creationId xmlns:a16="http://schemas.microsoft.com/office/drawing/2014/main" id="{90E9180B-E57A-406F-8246-E05534783897}"/>
                  </a:ext>
                </a:extLst>
              </p:cNvPr>
              <p:cNvSpPr>
                <a:spLocks/>
              </p:cNvSpPr>
              <p:nvPr/>
            </p:nvSpPr>
            <p:spPr bwMode="auto">
              <a:xfrm>
                <a:off x="4647" y="2330"/>
                <a:ext cx="1151" cy="855"/>
              </a:xfrm>
              <a:custGeom>
                <a:avLst/>
                <a:gdLst>
                  <a:gd name="T0" fmla="*/ 0 w 612"/>
                  <a:gd name="T1" fmla="*/ 306 h 455"/>
                  <a:gd name="T2" fmla="*/ 0 w 612"/>
                  <a:gd name="T3" fmla="*/ 391 h 455"/>
                  <a:gd name="T4" fmla="*/ 306 w 612"/>
                  <a:gd name="T5" fmla="*/ 455 h 455"/>
                  <a:gd name="T6" fmla="*/ 612 w 612"/>
                  <a:gd name="T7" fmla="*/ 391 h 455"/>
                  <a:gd name="T8" fmla="*/ 612 w 612"/>
                  <a:gd name="T9" fmla="*/ 306 h 455"/>
                  <a:gd name="T10" fmla="*/ 306 w 612"/>
                  <a:gd name="T11" fmla="*/ 0 h 455"/>
                  <a:gd name="T12" fmla="*/ 0 w 612"/>
                  <a:gd name="T13" fmla="*/ 306 h 455"/>
                </a:gdLst>
                <a:ahLst/>
                <a:cxnLst>
                  <a:cxn ang="0">
                    <a:pos x="T0" y="T1"/>
                  </a:cxn>
                  <a:cxn ang="0">
                    <a:pos x="T2" y="T3"/>
                  </a:cxn>
                  <a:cxn ang="0">
                    <a:pos x="T4" y="T5"/>
                  </a:cxn>
                  <a:cxn ang="0">
                    <a:pos x="T6" y="T7"/>
                  </a:cxn>
                  <a:cxn ang="0">
                    <a:pos x="T8" y="T9"/>
                  </a:cxn>
                  <a:cxn ang="0">
                    <a:pos x="T10" y="T11"/>
                  </a:cxn>
                  <a:cxn ang="0">
                    <a:pos x="T12" y="T13"/>
                  </a:cxn>
                </a:cxnLst>
                <a:rect l="0" t="0" r="r" b="b"/>
                <a:pathLst>
                  <a:path w="612" h="455">
                    <a:moveTo>
                      <a:pt x="0" y="306"/>
                    </a:moveTo>
                    <a:cubicBezTo>
                      <a:pt x="0" y="391"/>
                      <a:pt x="0" y="391"/>
                      <a:pt x="0" y="391"/>
                    </a:cubicBezTo>
                    <a:cubicBezTo>
                      <a:pt x="73" y="430"/>
                      <a:pt x="186" y="455"/>
                      <a:pt x="306" y="455"/>
                    </a:cubicBezTo>
                    <a:cubicBezTo>
                      <a:pt x="426" y="455"/>
                      <a:pt x="536" y="430"/>
                      <a:pt x="612" y="391"/>
                    </a:cubicBezTo>
                    <a:cubicBezTo>
                      <a:pt x="612" y="306"/>
                      <a:pt x="612" y="306"/>
                      <a:pt x="612" y="306"/>
                    </a:cubicBezTo>
                    <a:cubicBezTo>
                      <a:pt x="612" y="137"/>
                      <a:pt x="475" y="0"/>
                      <a:pt x="306" y="0"/>
                    </a:cubicBezTo>
                    <a:cubicBezTo>
                      <a:pt x="137" y="0"/>
                      <a:pt x="0" y="137"/>
                      <a:pt x="0" y="3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spTree>
    <p:extLst>
      <p:ext uri="{BB962C8B-B14F-4D97-AF65-F5344CB8AC3E}">
        <p14:creationId xmlns:p14="http://schemas.microsoft.com/office/powerpoint/2010/main" val="380345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84"/>
                                        </p:tgtEl>
                                        <p:attrNameLst>
                                          <p:attrName>style.visibility</p:attrName>
                                        </p:attrNameLst>
                                      </p:cBhvr>
                                      <p:to>
                                        <p:strVal val="visible"/>
                                      </p:to>
                                    </p:set>
                                    <p:anim calcmode="lin" valueType="num">
                                      <p:cBhvr>
                                        <p:cTn id="15" dur="500" fill="hold"/>
                                        <p:tgtEl>
                                          <p:spTgt spid="84"/>
                                        </p:tgtEl>
                                        <p:attrNameLst>
                                          <p:attrName>ppt_w</p:attrName>
                                        </p:attrNameLst>
                                      </p:cBhvr>
                                      <p:tavLst>
                                        <p:tav tm="0">
                                          <p:val>
                                            <p:fltVal val="0"/>
                                          </p:val>
                                        </p:tav>
                                        <p:tav tm="100000">
                                          <p:val>
                                            <p:strVal val="#ppt_w"/>
                                          </p:val>
                                        </p:tav>
                                      </p:tavLst>
                                    </p:anim>
                                    <p:anim calcmode="lin" valueType="num">
                                      <p:cBhvr>
                                        <p:cTn id="16" dur="500" fill="hold"/>
                                        <p:tgtEl>
                                          <p:spTgt spid="84"/>
                                        </p:tgtEl>
                                        <p:attrNameLst>
                                          <p:attrName>ppt_h</p:attrName>
                                        </p:attrNameLst>
                                      </p:cBhvr>
                                      <p:tavLst>
                                        <p:tav tm="0">
                                          <p:val>
                                            <p:fltVal val="0"/>
                                          </p:val>
                                        </p:tav>
                                        <p:tav tm="100000">
                                          <p:val>
                                            <p:strVal val="#ppt_h"/>
                                          </p:val>
                                        </p:tav>
                                      </p:tavLst>
                                    </p:anim>
                                    <p:animEffect transition="in" filter="fade">
                                      <p:cBhvr>
                                        <p:cTn id="17" dur="500"/>
                                        <p:tgtEl>
                                          <p:spTgt spid="8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83"/>
                                        </p:tgtEl>
                                        <p:attrNameLst>
                                          <p:attrName>style.visibility</p:attrName>
                                        </p:attrNameLst>
                                      </p:cBhvr>
                                      <p:to>
                                        <p:strVal val="visible"/>
                                      </p:to>
                                    </p:set>
                                    <p:anim calcmode="lin" valueType="num">
                                      <p:cBhvr>
                                        <p:cTn id="24" dur="500" fill="hold"/>
                                        <p:tgtEl>
                                          <p:spTgt spid="83"/>
                                        </p:tgtEl>
                                        <p:attrNameLst>
                                          <p:attrName>ppt_w</p:attrName>
                                        </p:attrNameLst>
                                      </p:cBhvr>
                                      <p:tavLst>
                                        <p:tav tm="0">
                                          <p:val>
                                            <p:fltVal val="0"/>
                                          </p:val>
                                        </p:tav>
                                        <p:tav tm="100000">
                                          <p:val>
                                            <p:strVal val="#ppt_w"/>
                                          </p:val>
                                        </p:tav>
                                      </p:tavLst>
                                    </p:anim>
                                    <p:anim calcmode="lin" valueType="num">
                                      <p:cBhvr>
                                        <p:cTn id="25" dur="500" fill="hold"/>
                                        <p:tgtEl>
                                          <p:spTgt spid="83"/>
                                        </p:tgtEl>
                                        <p:attrNameLst>
                                          <p:attrName>ppt_h</p:attrName>
                                        </p:attrNameLst>
                                      </p:cBhvr>
                                      <p:tavLst>
                                        <p:tav tm="0">
                                          <p:val>
                                            <p:fltVal val="0"/>
                                          </p:val>
                                        </p:tav>
                                        <p:tav tm="100000">
                                          <p:val>
                                            <p:strVal val="#ppt_h"/>
                                          </p:val>
                                        </p:tav>
                                      </p:tavLst>
                                    </p:anim>
                                    <p:animEffect transition="in" filter="fade">
                                      <p:cBhvr>
                                        <p:cTn id="26" dur="500"/>
                                        <p:tgtEl>
                                          <p:spTgt spid="8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82"/>
                                        </p:tgtEl>
                                        <p:attrNameLst>
                                          <p:attrName>style.visibility</p:attrName>
                                        </p:attrNameLst>
                                      </p:cBhvr>
                                      <p:to>
                                        <p:strVal val="visible"/>
                                      </p:to>
                                    </p:set>
                                    <p:anim calcmode="lin" valueType="num">
                                      <p:cBhvr>
                                        <p:cTn id="33" dur="500" fill="hold"/>
                                        <p:tgtEl>
                                          <p:spTgt spid="82"/>
                                        </p:tgtEl>
                                        <p:attrNameLst>
                                          <p:attrName>ppt_w</p:attrName>
                                        </p:attrNameLst>
                                      </p:cBhvr>
                                      <p:tavLst>
                                        <p:tav tm="0">
                                          <p:val>
                                            <p:fltVal val="0"/>
                                          </p:val>
                                        </p:tav>
                                        <p:tav tm="100000">
                                          <p:val>
                                            <p:strVal val="#ppt_w"/>
                                          </p:val>
                                        </p:tav>
                                      </p:tavLst>
                                    </p:anim>
                                    <p:anim calcmode="lin" valueType="num">
                                      <p:cBhvr>
                                        <p:cTn id="34" dur="500" fill="hold"/>
                                        <p:tgtEl>
                                          <p:spTgt spid="82"/>
                                        </p:tgtEl>
                                        <p:attrNameLst>
                                          <p:attrName>ppt_h</p:attrName>
                                        </p:attrNameLst>
                                      </p:cBhvr>
                                      <p:tavLst>
                                        <p:tav tm="0">
                                          <p:val>
                                            <p:fltVal val="0"/>
                                          </p:val>
                                        </p:tav>
                                        <p:tav tm="100000">
                                          <p:val>
                                            <p:strVal val="#ppt_h"/>
                                          </p:val>
                                        </p:tav>
                                      </p:tavLst>
                                    </p:anim>
                                    <p:animEffect transition="in" filter="fade">
                                      <p:cBhvr>
                                        <p:cTn id="35" dur="500"/>
                                        <p:tgtEl>
                                          <p:spTgt spid="82"/>
                                        </p:tgtEl>
                                      </p:cBhvr>
                                    </p:animEffect>
                                  </p:childTnLst>
                                </p:cTn>
                              </p:par>
                              <p:par>
                                <p:cTn id="36" presetID="10" presetClass="entr" presetSubtype="0" fill="hold" grpId="0" nodeType="withEffect">
                                  <p:stCondLst>
                                    <p:cond delay="25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childTnLst>
                          </p:cTn>
                        </p:par>
                        <p:par>
                          <p:cTn id="39" fill="hold">
                            <p:stCondLst>
                              <p:cond delay="2750"/>
                            </p:stCondLst>
                            <p:childTnLst>
                              <p:par>
                                <p:cTn id="40" presetID="53" presetClass="entr" presetSubtype="16" fill="hold" nodeType="afterEffect">
                                  <p:stCondLst>
                                    <p:cond delay="0"/>
                                  </p:stCondLst>
                                  <p:childTnLst>
                                    <p:set>
                                      <p:cBhvr>
                                        <p:cTn id="41" dur="1" fill="hold">
                                          <p:stCondLst>
                                            <p:cond delay="0"/>
                                          </p:stCondLst>
                                        </p:cTn>
                                        <p:tgtEl>
                                          <p:spTgt spid="102"/>
                                        </p:tgtEl>
                                        <p:attrNameLst>
                                          <p:attrName>style.visibility</p:attrName>
                                        </p:attrNameLst>
                                      </p:cBhvr>
                                      <p:to>
                                        <p:strVal val="visible"/>
                                      </p:to>
                                    </p:set>
                                    <p:anim calcmode="lin" valueType="num">
                                      <p:cBhvr>
                                        <p:cTn id="42" dur="500" fill="hold"/>
                                        <p:tgtEl>
                                          <p:spTgt spid="102"/>
                                        </p:tgtEl>
                                        <p:attrNameLst>
                                          <p:attrName>ppt_w</p:attrName>
                                        </p:attrNameLst>
                                      </p:cBhvr>
                                      <p:tavLst>
                                        <p:tav tm="0">
                                          <p:val>
                                            <p:fltVal val="0"/>
                                          </p:val>
                                        </p:tav>
                                        <p:tav tm="100000">
                                          <p:val>
                                            <p:strVal val="#ppt_w"/>
                                          </p:val>
                                        </p:tav>
                                      </p:tavLst>
                                    </p:anim>
                                    <p:anim calcmode="lin" valueType="num">
                                      <p:cBhvr>
                                        <p:cTn id="43" dur="500" fill="hold"/>
                                        <p:tgtEl>
                                          <p:spTgt spid="102"/>
                                        </p:tgtEl>
                                        <p:attrNameLst>
                                          <p:attrName>ppt_h</p:attrName>
                                        </p:attrNameLst>
                                      </p:cBhvr>
                                      <p:tavLst>
                                        <p:tav tm="0">
                                          <p:val>
                                            <p:fltVal val="0"/>
                                          </p:val>
                                        </p:tav>
                                        <p:tav tm="100000">
                                          <p:val>
                                            <p:strVal val="#ppt_h"/>
                                          </p:val>
                                        </p:tav>
                                      </p:tavLst>
                                    </p:anim>
                                    <p:animEffect transition="in" filter="fade">
                                      <p:cBhvr>
                                        <p:cTn id="44" dur="500"/>
                                        <p:tgtEl>
                                          <p:spTgt spid="10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childTnLst>
                          </p:cTn>
                        </p:par>
                        <p:par>
                          <p:cTn id="48" fill="hold">
                            <p:stCondLst>
                              <p:cond delay="3250"/>
                            </p:stCondLst>
                            <p:childTnLst>
                              <p:par>
                                <p:cTn id="49" presetID="53" presetClass="entr" presetSubtype="16" fill="hold" nodeType="afterEffect">
                                  <p:stCondLst>
                                    <p:cond delay="0"/>
                                  </p:stCondLst>
                                  <p:childTnLst>
                                    <p:set>
                                      <p:cBhvr>
                                        <p:cTn id="50" dur="1" fill="hold">
                                          <p:stCondLst>
                                            <p:cond delay="0"/>
                                          </p:stCondLst>
                                        </p:cTn>
                                        <p:tgtEl>
                                          <p:spTgt spid="120"/>
                                        </p:tgtEl>
                                        <p:attrNameLst>
                                          <p:attrName>style.visibility</p:attrName>
                                        </p:attrNameLst>
                                      </p:cBhvr>
                                      <p:to>
                                        <p:strVal val="visible"/>
                                      </p:to>
                                    </p:set>
                                    <p:anim calcmode="lin" valueType="num">
                                      <p:cBhvr>
                                        <p:cTn id="51" dur="500" fill="hold"/>
                                        <p:tgtEl>
                                          <p:spTgt spid="120"/>
                                        </p:tgtEl>
                                        <p:attrNameLst>
                                          <p:attrName>ppt_w</p:attrName>
                                        </p:attrNameLst>
                                      </p:cBhvr>
                                      <p:tavLst>
                                        <p:tav tm="0">
                                          <p:val>
                                            <p:fltVal val="0"/>
                                          </p:val>
                                        </p:tav>
                                        <p:tav tm="100000">
                                          <p:val>
                                            <p:strVal val="#ppt_w"/>
                                          </p:val>
                                        </p:tav>
                                      </p:tavLst>
                                    </p:anim>
                                    <p:anim calcmode="lin" valueType="num">
                                      <p:cBhvr>
                                        <p:cTn id="52" dur="500" fill="hold"/>
                                        <p:tgtEl>
                                          <p:spTgt spid="120"/>
                                        </p:tgtEl>
                                        <p:attrNameLst>
                                          <p:attrName>ppt_h</p:attrName>
                                        </p:attrNameLst>
                                      </p:cBhvr>
                                      <p:tavLst>
                                        <p:tav tm="0">
                                          <p:val>
                                            <p:fltVal val="0"/>
                                          </p:val>
                                        </p:tav>
                                        <p:tav tm="100000">
                                          <p:val>
                                            <p:strVal val="#ppt_h"/>
                                          </p:val>
                                        </p:tav>
                                      </p:tavLst>
                                    </p:anim>
                                    <p:animEffect transition="in" filter="fade">
                                      <p:cBhvr>
                                        <p:cTn id="53" dur="500"/>
                                        <p:tgtEl>
                                          <p:spTgt spid="12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fade">
                                      <p:cBhvr>
                                        <p:cTn id="56" dur="500"/>
                                        <p:tgtEl>
                                          <p:spTgt spid="54"/>
                                        </p:tgtEl>
                                      </p:cBhvr>
                                    </p:animEffect>
                                  </p:childTnLst>
                                </p:cTn>
                              </p:par>
                            </p:childTnLst>
                          </p:cTn>
                        </p:par>
                        <p:par>
                          <p:cTn id="57" fill="hold">
                            <p:stCondLst>
                              <p:cond delay="3750"/>
                            </p:stCondLst>
                            <p:childTnLst>
                              <p:par>
                                <p:cTn id="58" presetID="53" presetClass="entr" presetSubtype="16" fill="hold" nodeType="afterEffect">
                                  <p:stCondLst>
                                    <p:cond delay="0"/>
                                  </p:stCondLst>
                                  <p:childTnLst>
                                    <p:set>
                                      <p:cBhvr>
                                        <p:cTn id="59" dur="1" fill="hold">
                                          <p:stCondLst>
                                            <p:cond delay="0"/>
                                          </p:stCondLst>
                                        </p:cTn>
                                        <p:tgtEl>
                                          <p:spTgt spid="121"/>
                                        </p:tgtEl>
                                        <p:attrNameLst>
                                          <p:attrName>style.visibility</p:attrName>
                                        </p:attrNameLst>
                                      </p:cBhvr>
                                      <p:to>
                                        <p:strVal val="visible"/>
                                      </p:to>
                                    </p:set>
                                    <p:anim calcmode="lin" valueType="num">
                                      <p:cBhvr>
                                        <p:cTn id="60" dur="500" fill="hold"/>
                                        <p:tgtEl>
                                          <p:spTgt spid="121"/>
                                        </p:tgtEl>
                                        <p:attrNameLst>
                                          <p:attrName>ppt_w</p:attrName>
                                        </p:attrNameLst>
                                      </p:cBhvr>
                                      <p:tavLst>
                                        <p:tav tm="0">
                                          <p:val>
                                            <p:fltVal val="0"/>
                                          </p:val>
                                        </p:tav>
                                        <p:tav tm="100000">
                                          <p:val>
                                            <p:strVal val="#ppt_w"/>
                                          </p:val>
                                        </p:tav>
                                      </p:tavLst>
                                    </p:anim>
                                    <p:anim calcmode="lin" valueType="num">
                                      <p:cBhvr>
                                        <p:cTn id="61" dur="500" fill="hold"/>
                                        <p:tgtEl>
                                          <p:spTgt spid="121"/>
                                        </p:tgtEl>
                                        <p:attrNameLst>
                                          <p:attrName>ppt_h</p:attrName>
                                        </p:attrNameLst>
                                      </p:cBhvr>
                                      <p:tavLst>
                                        <p:tav tm="0">
                                          <p:val>
                                            <p:fltVal val="0"/>
                                          </p:val>
                                        </p:tav>
                                        <p:tav tm="100000">
                                          <p:val>
                                            <p:strVal val="#ppt_h"/>
                                          </p:val>
                                        </p:tav>
                                      </p:tavLst>
                                    </p:anim>
                                    <p:animEffect transition="in" filter="fade">
                                      <p:cBhvr>
                                        <p:cTn id="62" dur="500"/>
                                        <p:tgtEl>
                                          <p:spTgt spid="12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fade">
                                      <p:cBhvr>
                                        <p:cTn id="6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47" grpId="0"/>
      <p:bldP spid="48" grpId="0"/>
      <p:bldP spid="49" grpId="0"/>
      <p:bldP spid="53" grpId="0"/>
      <p:bldP spid="54" grpId="0"/>
      <p:bldP spid="5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0C9774-778C-471B-907C-9538E4BD5B5E}"/>
              </a:ext>
            </a:extLst>
          </p:cNvPr>
          <p:cNvSpPr>
            <a:spLocks noGrp="1"/>
          </p:cNvSpPr>
          <p:nvPr>
            <p:ph type="title"/>
          </p:nvPr>
        </p:nvSpPr>
        <p:spPr/>
        <p:txBody>
          <a:bodyPr/>
          <a:lstStyle/>
          <a:p>
            <a:r>
              <a:rPr lang="en-GB" dirty="0"/>
              <a:t>Staffing – Training – Quality Assurance</a:t>
            </a:r>
          </a:p>
        </p:txBody>
      </p:sp>
      <p:sp>
        <p:nvSpPr>
          <p:cNvPr id="5" name="Rectangle 4">
            <a:extLst>
              <a:ext uri="{FF2B5EF4-FFF2-40B4-BE49-F238E27FC236}">
                <a16:creationId xmlns:a16="http://schemas.microsoft.com/office/drawing/2014/main" id="{1FA818EF-AF5D-4622-9958-5DCEE7526C98}"/>
              </a:ext>
            </a:extLst>
          </p:cNvPr>
          <p:cNvSpPr/>
          <p:nvPr/>
        </p:nvSpPr>
        <p:spPr>
          <a:xfrm rot="5400000">
            <a:off x="-454660" y="1399540"/>
            <a:ext cx="5481319" cy="4572000"/>
          </a:xfrm>
          <a:prstGeom prst="rect">
            <a:avLst/>
          </a:prstGeom>
          <a:blipFill dpi="0" rotWithShape="0">
            <a:blip r:embed="rId2"/>
            <a:srcRect/>
            <a:stretch>
              <a:fillRect l="-11028" r="-6880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7" name="TextBox 6">
            <a:extLst>
              <a:ext uri="{FF2B5EF4-FFF2-40B4-BE49-F238E27FC236}">
                <a16:creationId xmlns:a16="http://schemas.microsoft.com/office/drawing/2014/main" id="{D461B392-EAA0-40C0-B0CD-D4B1AAAADDCB}"/>
              </a:ext>
            </a:extLst>
          </p:cNvPr>
          <p:cNvSpPr txBox="1"/>
          <p:nvPr/>
        </p:nvSpPr>
        <p:spPr>
          <a:xfrm>
            <a:off x="5043638" y="1361116"/>
            <a:ext cx="6767833" cy="463989"/>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B3B3D"/>
                </a:solidFill>
                <a:effectLst/>
                <a:uLnTx/>
                <a:uFillTx/>
                <a:latin typeface="Open Sans"/>
                <a:ea typeface="+mn-ea"/>
                <a:cs typeface="+mn-cs"/>
              </a:rPr>
              <a:t>Practice Makes Perfect</a:t>
            </a:r>
          </a:p>
        </p:txBody>
      </p:sp>
      <p:sp>
        <p:nvSpPr>
          <p:cNvPr id="17" name="TextBox 16">
            <a:extLst>
              <a:ext uri="{FF2B5EF4-FFF2-40B4-BE49-F238E27FC236}">
                <a16:creationId xmlns:a16="http://schemas.microsoft.com/office/drawing/2014/main" id="{5361E954-9D6B-450F-A7C2-BA504CB86D1A}"/>
              </a:ext>
            </a:extLst>
          </p:cNvPr>
          <p:cNvSpPr txBox="1"/>
          <p:nvPr/>
        </p:nvSpPr>
        <p:spPr>
          <a:xfrm>
            <a:off x="5043638" y="5458324"/>
            <a:ext cx="2098307" cy="621136"/>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Quality Service Points (QSP) protocols</a:t>
            </a:r>
          </a:p>
        </p:txBody>
      </p:sp>
      <p:sp>
        <p:nvSpPr>
          <p:cNvPr id="18" name="TextBox 17">
            <a:extLst>
              <a:ext uri="{FF2B5EF4-FFF2-40B4-BE49-F238E27FC236}">
                <a16:creationId xmlns:a16="http://schemas.microsoft.com/office/drawing/2014/main" id="{E391506C-F112-4A75-A99D-9095C8AF29E7}"/>
              </a:ext>
            </a:extLst>
          </p:cNvPr>
          <p:cNvSpPr txBox="1"/>
          <p:nvPr/>
        </p:nvSpPr>
        <p:spPr>
          <a:xfrm>
            <a:off x="7378401" y="5458324"/>
            <a:ext cx="2098307" cy="621136"/>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Follow-up </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training and quality </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improvement feedback</a:t>
            </a:r>
          </a:p>
        </p:txBody>
      </p:sp>
      <p:sp>
        <p:nvSpPr>
          <p:cNvPr id="19" name="TextBox 18">
            <a:extLst>
              <a:ext uri="{FF2B5EF4-FFF2-40B4-BE49-F238E27FC236}">
                <a16:creationId xmlns:a16="http://schemas.microsoft.com/office/drawing/2014/main" id="{56692C95-C69A-4E51-858D-2370B798D473}"/>
              </a:ext>
            </a:extLst>
          </p:cNvPr>
          <p:cNvSpPr txBox="1"/>
          <p:nvPr/>
        </p:nvSpPr>
        <p:spPr>
          <a:xfrm>
            <a:off x="9713164" y="5458324"/>
            <a:ext cx="2098307" cy="621136"/>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We work with provider </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to quantify and increase customer satisfaction</a:t>
            </a:r>
          </a:p>
        </p:txBody>
      </p:sp>
      <p:sp>
        <p:nvSpPr>
          <p:cNvPr id="27" name="TextBox 26">
            <a:extLst>
              <a:ext uri="{FF2B5EF4-FFF2-40B4-BE49-F238E27FC236}">
                <a16:creationId xmlns:a16="http://schemas.microsoft.com/office/drawing/2014/main" id="{E55407FA-30D0-4A5C-BAAC-9CB7AF976A78}"/>
              </a:ext>
            </a:extLst>
          </p:cNvPr>
          <p:cNvSpPr txBox="1"/>
          <p:nvPr/>
        </p:nvSpPr>
        <p:spPr>
          <a:xfrm>
            <a:off x="5043638" y="3512017"/>
            <a:ext cx="2098307" cy="41318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Recruiting</a:t>
            </a:r>
          </a:p>
        </p:txBody>
      </p:sp>
      <p:sp>
        <p:nvSpPr>
          <p:cNvPr id="28" name="TextBox 27">
            <a:extLst>
              <a:ext uri="{FF2B5EF4-FFF2-40B4-BE49-F238E27FC236}">
                <a16:creationId xmlns:a16="http://schemas.microsoft.com/office/drawing/2014/main" id="{22FCBE5F-B6DC-427B-A692-769DB5353135}"/>
              </a:ext>
            </a:extLst>
          </p:cNvPr>
          <p:cNvSpPr txBox="1"/>
          <p:nvPr/>
        </p:nvSpPr>
        <p:spPr>
          <a:xfrm>
            <a:off x="7378401" y="3512017"/>
            <a:ext cx="2098307" cy="41318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Training</a:t>
            </a:r>
          </a:p>
        </p:txBody>
      </p:sp>
      <p:sp>
        <p:nvSpPr>
          <p:cNvPr id="29" name="TextBox 28">
            <a:extLst>
              <a:ext uri="{FF2B5EF4-FFF2-40B4-BE49-F238E27FC236}">
                <a16:creationId xmlns:a16="http://schemas.microsoft.com/office/drawing/2014/main" id="{4BEE87D4-9555-4826-AFF7-0CE0601CEAAD}"/>
              </a:ext>
            </a:extLst>
          </p:cNvPr>
          <p:cNvSpPr txBox="1"/>
          <p:nvPr/>
        </p:nvSpPr>
        <p:spPr>
          <a:xfrm>
            <a:off x="9713164" y="3512017"/>
            <a:ext cx="2098307" cy="41318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Call monitoring</a:t>
            </a:r>
          </a:p>
        </p:txBody>
      </p:sp>
      <p:grpSp>
        <p:nvGrpSpPr>
          <p:cNvPr id="55" name="Group 54">
            <a:extLst>
              <a:ext uri="{FF2B5EF4-FFF2-40B4-BE49-F238E27FC236}">
                <a16:creationId xmlns:a16="http://schemas.microsoft.com/office/drawing/2014/main" id="{26A21EED-6A9A-4C2F-8179-E1E058AFA144}"/>
              </a:ext>
            </a:extLst>
          </p:cNvPr>
          <p:cNvGrpSpPr/>
          <p:nvPr/>
        </p:nvGrpSpPr>
        <p:grpSpPr>
          <a:xfrm>
            <a:off x="5577405" y="2362345"/>
            <a:ext cx="1030773" cy="1030773"/>
            <a:chOff x="5577405" y="2362345"/>
            <a:chExt cx="1030773" cy="1030773"/>
          </a:xfrm>
        </p:grpSpPr>
        <p:sp>
          <p:nvSpPr>
            <p:cNvPr id="24" name="Flowchart: Connector 23">
              <a:extLst>
                <a:ext uri="{FF2B5EF4-FFF2-40B4-BE49-F238E27FC236}">
                  <a16:creationId xmlns:a16="http://schemas.microsoft.com/office/drawing/2014/main" id="{79B7803D-1C45-4E17-9CBC-CC910D1C8AE4}"/>
                </a:ext>
              </a:extLst>
            </p:cNvPr>
            <p:cNvSpPr/>
            <p:nvPr/>
          </p:nvSpPr>
          <p:spPr>
            <a:xfrm>
              <a:off x="5577405" y="2362345"/>
              <a:ext cx="1030773" cy="1030773"/>
            </a:xfrm>
            <a:prstGeom prst="flowChartConnector">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33" name="Group 4">
              <a:extLst>
                <a:ext uri="{FF2B5EF4-FFF2-40B4-BE49-F238E27FC236}">
                  <a16:creationId xmlns:a16="http://schemas.microsoft.com/office/drawing/2014/main" id="{9810515D-CDEB-417F-B3A3-B5C44C0E791A}"/>
                </a:ext>
              </a:extLst>
            </p:cNvPr>
            <p:cNvGrpSpPr>
              <a:grpSpLocks noChangeAspect="1"/>
            </p:cNvGrpSpPr>
            <p:nvPr/>
          </p:nvGrpSpPr>
          <p:grpSpPr bwMode="auto">
            <a:xfrm>
              <a:off x="5819915" y="2605135"/>
              <a:ext cx="545753" cy="545193"/>
              <a:chOff x="1889" y="215"/>
              <a:chExt cx="3922" cy="3918"/>
            </a:xfrm>
            <a:solidFill>
              <a:schemeClr val="accent1"/>
            </a:solidFill>
          </p:grpSpPr>
          <p:sp>
            <p:nvSpPr>
              <p:cNvPr id="35" name="Freeform 5">
                <a:extLst>
                  <a:ext uri="{FF2B5EF4-FFF2-40B4-BE49-F238E27FC236}">
                    <a16:creationId xmlns:a16="http://schemas.microsoft.com/office/drawing/2014/main" id="{26C1B08F-5745-435B-BEFE-5FAAC14811BF}"/>
                  </a:ext>
                </a:extLst>
              </p:cNvPr>
              <p:cNvSpPr>
                <a:spLocks/>
              </p:cNvSpPr>
              <p:nvPr/>
            </p:nvSpPr>
            <p:spPr bwMode="auto">
              <a:xfrm>
                <a:off x="4142" y="2469"/>
                <a:ext cx="1669" cy="1664"/>
              </a:xfrm>
              <a:custGeom>
                <a:avLst/>
                <a:gdLst>
                  <a:gd name="T0" fmla="*/ 841 w 888"/>
                  <a:gd name="T1" fmla="*/ 597 h 886"/>
                  <a:gd name="T2" fmla="*/ 309 w 888"/>
                  <a:gd name="T3" fmla="*/ 0 h 886"/>
                  <a:gd name="T4" fmla="*/ 0 w 888"/>
                  <a:gd name="T5" fmla="*/ 305 h 886"/>
                  <a:gd name="T6" fmla="*/ 599 w 888"/>
                  <a:gd name="T7" fmla="*/ 839 h 886"/>
                  <a:gd name="T8" fmla="*/ 782 w 888"/>
                  <a:gd name="T9" fmla="*/ 833 h 886"/>
                  <a:gd name="T10" fmla="*/ 836 w 888"/>
                  <a:gd name="T11" fmla="*/ 780 h 886"/>
                  <a:gd name="T12" fmla="*/ 841 w 888"/>
                  <a:gd name="T13" fmla="*/ 597 h 886"/>
                </a:gdLst>
                <a:ahLst/>
                <a:cxnLst>
                  <a:cxn ang="0">
                    <a:pos x="T0" y="T1"/>
                  </a:cxn>
                  <a:cxn ang="0">
                    <a:pos x="T2" y="T3"/>
                  </a:cxn>
                  <a:cxn ang="0">
                    <a:pos x="T4" y="T5"/>
                  </a:cxn>
                  <a:cxn ang="0">
                    <a:pos x="T6" y="T7"/>
                  </a:cxn>
                  <a:cxn ang="0">
                    <a:pos x="T8" y="T9"/>
                  </a:cxn>
                  <a:cxn ang="0">
                    <a:pos x="T10" y="T11"/>
                  </a:cxn>
                  <a:cxn ang="0">
                    <a:pos x="T12" y="T13"/>
                  </a:cxn>
                </a:cxnLst>
                <a:rect l="0" t="0" r="r" b="b"/>
                <a:pathLst>
                  <a:path w="888" h="886">
                    <a:moveTo>
                      <a:pt x="841" y="597"/>
                    </a:moveTo>
                    <a:cubicBezTo>
                      <a:pt x="309" y="0"/>
                      <a:pt x="309" y="0"/>
                      <a:pt x="309" y="0"/>
                    </a:cubicBezTo>
                    <a:cubicBezTo>
                      <a:pt x="236" y="128"/>
                      <a:pt x="129" y="234"/>
                      <a:pt x="0" y="305"/>
                    </a:cubicBezTo>
                    <a:cubicBezTo>
                      <a:pt x="599" y="839"/>
                      <a:pt x="599" y="839"/>
                      <a:pt x="599" y="839"/>
                    </a:cubicBezTo>
                    <a:cubicBezTo>
                      <a:pt x="652" y="886"/>
                      <a:pt x="732" y="883"/>
                      <a:pt x="782" y="833"/>
                    </a:cubicBezTo>
                    <a:cubicBezTo>
                      <a:pt x="836" y="780"/>
                      <a:pt x="836" y="780"/>
                      <a:pt x="836" y="780"/>
                    </a:cubicBezTo>
                    <a:cubicBezTo>
                      <a:pt x="886" y="730"/>
                      <a:pt x="888" y="649"/>
                      <a:pt x="841" y="5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6" name="Freeform 6">
                <a:extLst>
                  <a:ext uri="{FF2B5EF4-FFF2-40B4-BE49-F238E27FC236}">
                    <a16:creationId xmlns:a16="http://schemas.microsoft.com/office/drawing/2014/main" id="{BFF644BB-36A5-4C89-B00B-7471626A24C2}"/>
                  </a:ext>
                </a:extLst>
              </p:cNvPr>
              <p:cNvSpPr>
                <a:spLocks/>
              </p:cNvSpPr>
              <p:nvPr/>
            </p:nvSpPr>
            <p:spPr bwMode="auto">
              <a:xfrm>
                <a:off x="3138" y="782"/>
                <a:ext cx="494" cy="675"/>
              </a:xfrm>
              <a:custGeom>
                <a:avLst/>
                <a:gdLst>
                  <a:gd name="T0" fmla="*/ 0 w 263"/>
                  <a:gd name="T1" fmla="*/ 168 h 359"/>
                  <a:gd name="T2" fmla="*/ 131 w 263"/>
                  <a:gd name="T3" fmla="*/ 0 h 359"/>
                  <a:gd name="T4" fmla="*/ 263 w 263"/>
                  <a:gd name="T5" fmla="*/ 168 h 359"/>
                  <a:gd name="T6" fmla="*/ 130 w 263"/>
                  <a:gd name="T7" fmla="*/ 359 h 359"/>
                  <a:gd name="T8" fmla="*/ 0 w 263"/>
                  <a:gd name="T9" fmla="*/ 168 h 359"/>
                </a:gdLst>
                <a:ahLst/>
                <a:cxnLst>
                  <a:cxn ang="0">
                    <a:pos x="T0" y="T1"/>
                  </a:cxn>
                  <a:cxn ang="0">
                    <a:pos x="T2" y="T3"/>
                  </a:cxn>
                  <a:cxn ang="0">
                    <a:pos x="T4" y="T5"/>
                  </a:cxn>
                  <a:cxn ang="0">
                    <a:pos x="T6" y="T7"/>
                  </a:cxn>
                  <a:cxn ang="0">
                    <a:pos x="T8" y="T9"/>
                  </a:cxn>
                </a:cxnLst>
                <a:rect l="0" t="0" r="r" b="b"/>
                <a:pathLst>
                  <a:path w="263" h="359">
                    <a:moveTo>
                      <a:pt x="0" y="168"/>
                    </a:moveTo>
                    <a:cubicBezTo>
                      <a:pt x="0" y="25"/>
                      <a:pt x="39" y="0"/>
                      <a:pt x="131" y="0"/>
                    </a:cubicBezTo>
                    <a:cubicBezTo>
                      <a:pt x="224" y="0"/>
                      <a:pt x="263" y="26"/>
                      <a:pt x="263" y="168"/>
                    </a:cubicBezTo>
                    <a:cubicBezTo>
                      <a:pt x="263" y="266"/>
                      <a:pt x="214" y="359"/>
                      <a:pt x="130" y="359"/>
                    </a:cubicBezTo>
                    <a:cubicBezTo>
                      <a:pt x="49" y="359"/>
                      <a:pt x="0" y="289"/>
                      <a:pt x="0"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7" name="Freeform 7">
                <a:extLst>
                  <a:ext uri="{FF2B5EF4-FFF2-40B4-BE49-F238E27FC236}">
                    <a16:creationId xmlns:a16="http://schemas.microsoft.com/office/drawing/2014/main" id="{0F41CA06-1B04-4BC7-B76E-8F7D18F5D2D7}"/>
                  </a:ext>
                </a:extLst>
              </p:cNvPr>
              <p:cNvSpPr>
                <a:spLocks noEditPoints="1"/>
              </p:cNvSpPr>
              <p:nvPr/>
            </p:nvSpPr>
            <p:spPr bwMode="auto">
              <a:xfrm>
                <a:off x="1889" y="215"/>
                <a:ext cx="2928" cy="2925"/>
              </a:xfrm>
              <a:custGeom>
                <a:avLst/>
                <a:gdLst>
                  <a:gd name="T0" fmla="*/ 779 w 1557"/>
                  <a:gd name="T1" fmla="*/ 1557 h 1557"/>
                  <a:gd name="T2" fmla="*/ 0 w 1557"/>
                  <a:gd name="T3" fmla="*/ 779 h 1557"/>
                  <a:gd name="T4" fmla="*/ 779 w 1557"/>
                  <a:gd name="T5" fmla="*/ 0 h 1557"/>
                  <a:gd name="T6" fmla="*/ 1557 w 1557"/>
                  <a:gd name="T7" fmla="*/ 779 h 1557"/>
                  <a:gd name="T8" fmla="*/ 779 w 1557"/>
                  <a:gd name="T9" fmla="*/ 1557 h 1557"/>
                  <a:gd name="T10" fmla="*/ 779 w 1557"/>
                  <a:gd name="T11" fmla="*/ 205 h 1557"/>
                  <a:gd name="T12" fmla="*/ 205 w 1557"/>
                  <a:gd name="T13" fmla="*/ 779 h 1557"/>
                  <a:gd name="T14" fmla="*/ 779 w 1557"/>
                  <a:gd name="T15" fmla="*/ 1352 h 1557"/>
                  <a:gd name="T16" fmla="*/ 1352 w 1557"/>
                  <a:gd name="T17" fmla="*/ 779 h 1557"/>
                  <a:gd name="T18" fmla="*/ 779 w 1557"/>
                  <a:gd name="T19" fmla="*/ 205 h 1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7" h="1557">
                    <a:moveTo>
                      <a:pt x="779" y="1557"/>
                    </a:moveTo>
                    <a:cubicBezTo>
                      <a:pt x="349" y="1557"/>
                      <a:pt x="0" y="1208"/>
                      <a:pt x="0" y="779"/>
                    </a:cubicBezTo>
                    <a:cubicBezTo>
                      <a:pt x="0" y="349"/>
                      <a:pt x="349" y="0"/>
                      <a:pt x="779" y="0"/>
                    </a:cubicBezTo>
                    <a:cubicBezTo>
                      <a:pt x="1208" y="0"/>
                      <a:pt x="1557" y="349"/>
                      <a:pt x="1557" y="779"/>
                    </a:cubicBezTo>
                    <a:cubicBezTo>
                      <a:pt x="1557" y="1208"/>
                      <a:pt x="1208" y="1557"/>
                      <a:pt x="779" y="1557"/>
                    </a:cubicBezTo>
                    <a:close/>
                    <a:moveTo>
                      <a:pt x="779" y="205"/>
                    </a:moveTo>
                    <a:cubicBezTo>
                      <a:pt x="462" y="205"/>
                      <a:pt x="205" y="462"/>
                      <a:pt x="205" y="779"/>
                    </a:cubicBezTo>
                    <a:cubicBezTo>
                      <a:pt x="205" y="1095"/>
                      <a:pt x="462" y="1352"/>
                      <a:pt x="779" y="1352"/>
                    </a:cubicBezTo>
                    <a:cubicBezTo>
                      <a:pt x="1095" y="1352"/>
                      <a:pt x="1352" y="1095"/>
                      <a:pt x="1352" y="779"/>
                    </a:cubicBezTo>
                    <a:cubicBezTo>
                      <a:pt x="1352" y="462"/>
                      <a:pt x="1095" y="205"/>
                      <a:pt x="779"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8" name="Freeform 8">
                <a:extLst>
                  <a:ext uri="{FF2B5EF4-FFF2-40B4-BE49-F238E27FC236}">
                    <a16:creationId xmlns:a16="http://schemas.microsoft.com/office/drawing/2014/main" id="{F7545263-9145-4B3F-B1DE-0AEFFC1DC858}"/>
                  </a:ext>
                </a:extLst>
              </p:cNvPr>
              <p:cNvSpPr>
                <a:spLocks/>
              </p:cNvSpPr>
              <p:nvPr/>
            </p:nvSpPr>
            <p:spPr bwMode="auto">
              <a:xfrm>
                <a:off x="2690" y="1545"/>
                <a:ext cx="1390" cy="1074"/>
              </a:xfrm>
              <a:custGeom>
                <a:avLst/>
                <a:gdLst>
                  <a:gd name="T0" fmla="*/ 621 w 739"/>
                  <a:gd name="T1" fmla="*/ 1 h 572"/>
                  <a:gd name="T2" fmla="*/ 524 w 739"/>
                  <a:gd name="T3" fmla="*/ 0 h 572"/>
                  <a:gd name="T4" fmla="*/ 419 w 739"/>
                  <a:gd name="T5" fmla="*/ 193 h 572"/>
                  <a:gd name="T6" fmla="*/ 405 w 739"/>
                  <a:gd name="T7" fmla="*/ 96 h 572"/>
                  <a:gd name="T8" fmla="*/ 421 w 739"/>
                  <a:gd name="T9" fmla="*/ 63 h 572"/>
                  <a:gd name="T10" fmla="*/ 398 w 739"/>
                  <a:gd name="T11" fmla="*/ 0 h 572"/>
                  <a:gd name="T12" fmla="*/ 341 w 739"/>
                  <a:gd name="T13" fmla="*/ 0 h 572"/>
                  <a:gd name="T14" fmla="*/ 317 w 739"/>
                  <a:gd name="T15" fmla="*/ 63 h 572"/>
                  <a:gd name="T16" fmla="*/ 334 w 739"/>
                  <a:gd name="T17" fmla="*/ 96 h 572"/>
                  <a:gd name="T18" fmla="*/ 320 w 739"/>
                  <a:gd name="T19" fmla="*/ 193 h 572"/>
                  <a:gd name="T20" fmla="*/ 215 w 739"/>
                  <a:gd name="T21" fmla="*/ 0 h 572"/>
                  <a:gd name="T22" fmla="*/ 111 w 739"/>
                  <a:gd name="T23" fmla="*/ 1 h 572"/>
                  <a:gd name="T24" fmla="*/ 0 w 739"/>
                  <a:gd name="T25" fmla="*/ 96 h 572"/>
                  <a:gd name="T26" fmla="*/ 0 w 739"/>
                  <a:gd name="T27" fmla="*/ 426 h 572"/>
                  <a:gd name="T28" fmla="*/ 353 w 739"/>
                  <a:gd name="T29" fmla="*/ 572 h 572"/>
                  <a:gd name="T30" fmla="*/ 738 w 739"/>
                  <a:gd name="T31" fmla="*/ 390 h 572"/>
                  <a:gd name="T32" fmla="*/ 739 w 739"/>
                  <a:gd name="T33" fmla="*/ 95 h 572"/>
                  <a:gd name="T34" fmla="*/ 621 w 739"/>
                  <a:gd name="T35" fmla="*/ 1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9" h="572">
                    <a:moveTo>
                      <a:pt x="621" y="1"/>
                    </a:moveTo>
                    <a:cubicBezTo>
                      <a:pt x="524" y="0"/>
                      <a:pt x="524" y="0"/>
                      <a:pt x="524" y="0"/>
                    </a:cubicBezTo>
                    <a:cubicBezTo>
                      <a:pt x="419" y="193"/>
                      <a:pt x="419" y="193"/>
                      <a:pt x="419" y="193"/>
                    </a:cubicBezTo>
                    <a:cubicBezTo>
                      <a:pt x="405" y="96"/>
                      <a:pt x="405" y="96"/>
                      <a:pt x="405" y="96"/>
                    </a:cubicBezTo>
                    <a:cubicBezTo>
                      <a:pt x="421" y="63"/>
                      <a:pt x="421" y="63"/>
                      <a:pt x="421" y="63"/>
                    </a:cubicBezTo>
                    <a:cubicBezTo>
                      <a:pt x="439" y="28"/>
                      <a:pt x="415" y="0"/>
                      <a:pt x="398" y="0"/>
                    </a:cubicBezTo>
                    <a:cubicBezTo>
                      <a:pt x="341" y="0"/>
                      <a:pt x="341" y="0"/>
                      <a:pt x="341" y="0"/>
                    </a:cubicBezTo>
                    <a:cubicBezTo>
                      <a:pt x="324" y="0"/>
                      <a:pt x="300" y="28"/>
                      <a:pt x="317" y="63"/>
                    </a:cubicBezTo>
                    <a:cubicBezTo>
                      <a:pt x="334" y="96"/>
                      <a:pt x="334" y="96"/>
                      <a:pt x="334" y="96"/>
                    </a:cubicBezTo>
                    <a:cubicBezTo>
                      <a:pt x="320" y="193"/>
                      <a:pt x="320" y="193"/>
                      <a:pt x="320" y="193"/>
                    </a:cubicBezTo>
                    <a:cubicBezTo>
                      <a:pt x="215" y="0"/>
                      <a:pt x="215" y="0"/>
                      <a:pt x="215" y="0"/>
                    </a:cubicBezTo>
                    <a:cubicBezTo>
                      <a:pt x="111" y="1"/>
                      <a:pt x="111" y="1"/>
                      <a:pt x="111" y="1"/>
                    </a:cubicBezTo>
                    <a:cubicBezTo>
                      <a:pt x="51" y="1"/>
                      <a:pt x="6" y="36"/>
                      <a:pt x="0" y="96"/>
                    </a:cubicBezTo>
                    <a:cubicBezTo>
                      <a:pt x="0" y="426"/>
                      <a:pt x="0" y="426"/>
                      <a:pt x="0" y="426"/>
                    </a:cubicBezTo>
                    <a:cubicBezTo>
                      <a:pt x="91" y="516"/>
                      <a:pt x="215" y="572"/>
                      <a:pt x="353" y="572"/>
                    </a:cubicBezTo>
                    <a:cubicBezTo>
                      <a:pt x="508" y="572"/>
                      <a:pt x="646" y="501"/>
                      <a:pt x="738" y="390"/>
                    </a:cubicBezTo>
                    <a:cubicBezTo>
                      <a:pt x="739" y="95"/>
                      <a:pt x="739" y="95"/>
                      <a:pt x="739" y="95"/>
                    </a:cubicBezTo>
                    <a:cubicBezTo>
                      <a:pt x="731" y="38"/>
                      <a:pt x="679" y="1"/>
                      <a:pt x="6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grpSp>
        <p:nvGrpSpPr>
          <p:cNvPr id="54" name="Group 53">
            <a:extLst>
              <a:ext uri="{FF2B5EF4-FFF2-40B4-BE49-F238E27FC236}">
                <a16:creationId xmlns:a16="http://schemas.microsoft.com/office/drawing/2014/main" id="{929C8FF5-2E70-4E1F-97E7-C343789B8586}"/>
              </a:ext>
            </a:extLst>
          </p:cNvPr>
          <p:cNvGrpSpPr/>
          <p:nvPr/>
        </p:nvGrpSpPr>
        <p:grpSpPr>
          <a:xfrm>
            <a:off x="7912168" y="2362345"/>
            <a:ext cx="1030773" cy="1030773"/>
            <a:chOff x="7912168" y="2362345"/>
            <a:chExt cx="1030773" cy="1030773"/>
          </a:xfrm>
        </p:grpSpPr>
        <p:sp>
          <p:nvSpPr>
            <p:cNvPr id="25" name="Flowchart: Connector 24">
              <a:extLst>
                <a:ext uri="{FF2B5EF4-FFF2-40B4-BE49-F238E27FC236}">
                  <a16:creationId xmlns:a16="http://schemas.microsoft.com/office/drawing/2014/main" id="{C9736DCD-CE12-47BE-A26D-E982525BF38C}"/>
                </a:ext>
              </a:extLst>
            </p:cNvPr>
            <p:cNvSpPr/>
            <p:nvPr/>
          </p:nvSpPr>
          <p:spPr>
            <a:xfrm>
              <a:off x="7912168" y="2362345"/>
              <a:ext cx="1030773" cy="1030773"/>
            </a:xfrm>
            <a:prstGeom prst="flowChartConnector">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40" name="Group 11">
              <a:extLst>
                <a:ext uri="{FF2B5EF4-FFF2-40B4-BE49-F238E27FC236}">
                  <a16:creationId xmlns:a16="http://schemas.microsoft.com/office/drawing/2014/main" id="{F154B34D-9DB4-404D-9558-17E6993E8D0B}"/>
                </a:ext>
              </a:extLst>
            </p:cNvPr>
            <p:cNvGrpSpPr>
              <a:grpSpLocks noChangeAspect="1"/>
            </p:cNvGrpSpPr>
            <p:nvPr/>
          </p:nvGrpSpPr>
          <p:grpSpPr bwMode="auto">
            <a:xfrm>
              <a:off x="8127956" y="2685143"/>
              <a:ext cx="599196" cy="385176"/>
              <a:chOff x="1812" y="859"/>
              <a:chExt cx="4054" cy="2606"/>
            </a:xfrm>
            <a:solidFill>
              <a:schemeClr val="accent2"/>
            </a:solidFill>
          </p:grpSpPr>
          <p:sp>
            <p:nvSpPr>
              <p:cNvPr id="42" name="Oval 12">
                <a:extLst>
                  <a:ext uri="{FF2B5EF4-FFF2-40B4-BE49-F238E27FC236}">
                    <a16:creationId xmlns:a16="http://schemas.microsoft.com/office/drawing/2014/main" id="{176238BD-55F0-41B9-B868-21AFC4B6CFC9}"/>
                  </a:ext>
                </a:extLst>
              </p:cNvPr>
              <p:cNvSpPr>
                <a:spLocks noChangeArrowheads="1"/>
              </p:cNvSpPr>
              <p:nvPr/>
            </p:nvSpPr>
            <p:spPr bwMode="auto">
              <a:xfrm>
                <a:off x="4266" y="1679"/>
                <a:ext cx="521" cy="5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3" name="Freeform 13">
                <a:extLst>
                  <a:ext uri="{FF2B5EF4-FFF2-40B4-BE49-F238E27FC236}">
                    <a16:creationId xmlns:a16="http://schemas.microsoft.com/office/drawing/2014/main" id="{E8206E6F-79F6-4F45-A23B-7817A9FB1705}"/>
                  </a:ext>
                </a:extLst>
              </p:cNvPr>
              <p:cNvSpPr>
                <a:spLocks noEditPoints="1"/>
              </p:cNvSpPr>
              <p:nvPr/>
            </p:nvSpPr>
            <p:spPr bwMode="auto">
              <a:xfrm>
                <a:off x="4751" y="996"/>
                <a:ext cx="1115" cy="1081"/>
              </a:xfrm>
              <a:custGeom>
                <a:avLst/>
                <a:gdLst>
                  <a:gd name="T0" fmla="*/ 421 w 593"/>
                  <a:gd name="T1" fmla="*/ 0 h 575"/>
                  <a:gd name="T2" fmla="*/ 172 w 593"/>
                  <a:gd name="T3" fmla="*/ 0 h 575"/>
                  <a:gd name="T4" fmla="*/ 0 w 593"/>
                  <a:gd name="T5" fmla="*/ 173 h 575"/>
                  <a:gd name="T6" fmla="*/ 0 w 593"/>
                  <a:gd name="T7" fmla="*/ 266 h 575"/>
                  <a:gd name="T8" fmla="*/ 157 w 593"/>
                  <a:gd name="T9" fmla="*/ 437 h 575"/>
                  <a:gd name="T10" fmla="*/ 120 w 593"/>
                  <a:gd name="T11" fmla="*/ 575 h 575"/>
                  <a:gd name="T12" fmla="*/ 329 w 593"/>
                  <a:gd name="T13" fmla="*/ 438 h 575"/>
                  <a:gd name="T14" fmla="*/ 421 w 593"/>
                  <a:gd name="T15" fmla="*/ 438 h 575"/>
                  <a:gd name="T16" fmla="*/ 593 w 593"/>
                  <a:gd name="T17" fmla="*/ 266 h 575"/>
                  <a:gd name="T18" fmla="*/ 593 w 593"/>
                  <a:gd name="T19" fmla="*/ 173 h 575"/>
                  <a:gd name="T20" fmla="*/ 421 w 593"/>
                  <a:gd name="T21" fmla="*/ 0 h 575"/>
                  <a:gd name="T22" fmla="*/ 167 w 593"/>
                  <a:gd name="T23" fmla="*/ 263 h 575"/>
                  <a:gd name="T24" fmla="*/ 120 w 593"/>
                  <a:gd name="T25" fmla="*/ 215 h 575"/>
                  <a:gd name="T26" fmla="*/ 167 w 593"/>
                  <a:gd name="T27" fmla="*/ 168 h 575"/>
                  <a:gd name="T28" fmla="*/ 214 w 593"/>
                  <a:gd name="T29" fmla="*/ 215 h 575"/>
                  <a:gd name="T30" fmla="*/ 167 w 593"/>
                  <a:gd name="T31" fmla="*/ 263 h 575"/>
                  <a:gd name="T32" fmla="*/ 296 w 593"/>
                  <a:gd name="T33" fmla="*/ 263 h 575"/>
                  <a:gd name="T34" fmla="*/ 249 w 593"/>
                  <a:gd name="T35" fmla="*/ 215 h 575"/>
                  <a:gd name="T36" fmla="*/ 296 w 593"/>
                  <a:gd name="T37" fmla="*/ 168 h 575"/>
                  <a:gd name="T38" fmla="*/ 344 w 593"/>
                  <a:gd name="T39" fmla="*/ 215 h 575"/>
                  <a:gd name="T40" fmla="*/ 296 w 593"/>
                  <a:gd name="T41" fmla="*/ 263 h 575"/>
                  <a:gd name="T42" fmla="*/ 426 w 593"/>
                  <a:gd name="T43" fmla="*/ 263 h 575"/>
                  <a:gd name="T44" fmla="*/ 378 w 593"/>
                  <a:gd name="T45" fmla="*/ 215 h 575"/>
                  <a:gd name="T46" fmla="*/ 426 w 593"/>
                  <a:gd name="T47" fmla="*/ 168 h 575"/>
                  <a:gd name="T48" fmla="*/ 473 w 593"/>
                  <a:gd name="T49" fmla="*/ 215 h 575"/>
                  <a:gd name="T50" fmla="*/ 426 w 593"/>
                  <a:gd name="T51" fmla="*/ 263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3" h="575">
                    <a:moveTo>
                      <a:pt x="421" y="0"/>
                    </a:moveTo>
                    <a:cubicBezTo>
                      <a:pt x="172" y="0"/>
                      <a:pt x="172" y="0"/>
                      <a:pt x="172" y="0"/>
                    </a:cubicBezTo>
                    <a:cubicBezTo>
                      <a:pt x="77" y="0"/>
                      <a:pt x="0" y="77"/>
                      <a:pt x="0" y="173"/>
                    </a:cubicBezTo>
                    <a:cubicBezTo>
                      <a:pt x="0" y="266"/>
                      <a:pt x="0" y="266"/>
                      <a:pt x="0" y="266"/>
                    </a:cubicBezTo>
                    <a:cubicBezTo>
                      <a:pt x="0" y="356"/>
                      <a:pt x="69" y="430"/>
                      <a:pt x="157" y="437"/>
                    </a:cubicBezTo>
                    <a:cubicBezTo>
                      <a:pt x="120" y="575"/>
                      <a:pt x="120" y="575"/>
                      <a:pt x="120" y="575"/>
                    </a:cubicBezTo>
                    <a:cubicBezTo>
                      <a:pt x="329" y="438"/>
                      <a:pt x="329" y="438"/>
                      <a:pt x="329" y="438"/>
                    </a:cubicBezTo>
                    <a:cubicBezTo>
                      <a:pt x="421" y="438"/>
                      <a:pt x="421" y="438"/>
                      <a:pt x="421" y="438"/>
                    </a:cubicBezTo>
                    <a:cubicBezTo>
                      <a:pt x="516" y="438"/>
                      <a:pt x="593" y="361"/>
                      <a:pt x="593" y="266"/>
                    </a:cubicBezTo>
                    <a:cubicBezTo>
                      <a:pt x="593" y="173"/>
                      <a:pt x="593" y="173"/>
                      <a:pt x="593" y="173"/>
                    </a:cubicBezTo>
                    <a:cubicBezTo>
                      <a:pt x="593" y="77"/>
                      <a:pt x="516" y="0"/>
                      <a:pt x="421" y="0"/>
                    </a:cubicBezTo>
                    <a:close/>
                    <a:moveTo>
                      <a:pt x="167" y="263"/>
                    </a:moveTo>
                    <a:cubicBezTo>
                      <a:pt x="141" y="263"/>
                      <a:pt x="120" y="241"/>
                      <a:pt x="120" y="215"/>
                    </a:cubicBezTo>
                    <a:cubicBezTo>
                      <a:pt x="120" y="189"/>
                      <a:pt x="141" y="168"/>
                      <a:pt x="167" y="168"/>
                    </a:cubicBezTo>
                    <a:cubicBezTo>
                      <a:pt x="193" y="168"/>
                      <a:pt x="214" y="189"/>
                      <a:pt x="214" y="215"/>
                    </a:cubicBezTo>
                    <a:cubicBezTo>
                      <a:pt x="214" y="241"/>
                      <a:pt x="193" y="263"/>
                      <a:pt x="167" y="263"/>
                    </a:cubicBezTo>
                    <a:close/>
                    <a:moveTo>
                      <a:pt x="296" y="263"/>
                    </a:moveTo>
                    <a:cubicBezTo>
                      <a:pt x="270" y="263"/>
                      <a:pt x="249" y="241"/>
                      <a:pt x="249" y="215"/>
                    </a:cubicBezTo>
                    <a:cubicBezTo>
                      <a:pt x="249" y="189"/>
                      <a:pt x="270" y="168"/>
                      <a:pt x="296" y="168"/>
                    </a:cubicBezTo>
                    <a:cubicBezTo>
                      <a:pt x="322" y="168"/>
                      <a:pt x="344" y="189"/>
                      <a:pt x="344" y="215"/>
                    </a:cubicBezTo>
                    <a:cubicBezTo>
                      <a:pt x="344" y="241"/>
                      <a:pt x="322" y="263"/>
                      <a:pt x="296" y="263"/>
                    </a:cubicBezTo>
                    <a:close/>
                    <a:moveTo>
                      <a:pt x="426" y="263"/>
                    </a:moveTo>
                    <a:cubicBezTo>
                      <a:pt x="399" y="263"/>
                      <a:pt x="378" y="241"/>
                      <a:pt x="378" y="215"/>
                    </a:cubicBezTo>
                    <a:cubicBezTo>
                      <a:pt x="378" y="189"/>
                      <a:pt x="399" y="168"/>
                      <a:pt x="426" y="168"/>
                    </a:cubicBezTo>
                    <a:cubicBezTo>
                      <a:pt x="452" y="168"/>
                      <a:pt x="473" y="189"/>
                      <a:pt x="473" y="215"/>
                    </a:cubicBezTo>
                    <a:cubicBezTo>
                      <a:pt x="473" y="241"/>
                      <a:pt x="452" y="263"/>
                      <a:pt x="426"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4" name="Freeform 14">
                <a:extLst>
                  <a:ext uri="{FF2B5EF4-FFF2-40B4-BE49-F238E27FC236}">
                    <a16:creationId xmlns:a16="http://schemas.microsoft.com/office/drawing/2014/main" id="{B1F31B59-9421-479B-B954-13B9F86F61FE}"/>
                  </a:ext>
                </a:extLst>
              </p:cNvPr>
              <p:cNvSpPr>
                <a:spLocks/>
              </p:cNvSpPr>
              <p:nvPr/>
            </p:nvSpPr>
            <p:spPr bwMode="auto">
              <a:xfrm>
                <a:off x="3704" y="3185"/>
                <a:ext cx="786" cy="280"/>
              </a:xfrm>
              <a:custGeom>
                <a:avLst/>
                <a:gdLst>
                  <a:gd name="T0" fmla="*/ 209 w 418"/>
                  <a:gd name="T1" fmla="*/ 0 h 149"/>
                  <a:gd name="T2" fmla="*/ 0 w 418"/>
                  <a:gd name="T3" fmla="*/ 149 h 149"/>
                  <a:gd name="T4" fmla="*/ 418 w 418"/>
                  <a:gd name="T5" fmla="*/ 149 h 149"/>
                  <a:gd name="T6" fmla="*/ 209 w 418"/>
                  <a:gd name="T7" fmla="*/ 0 h 149"/>
                </a:gdLst>
                <a:ahLst/>
                <a:cxnLst>
                  <a:cxn ang="0">
                    <a:pos x="T0" y="T1"/>
                  </a:cxn>
                  <a:cxn ang="0">
                    <a:pos x="T2" y="T3"/>
                  </a:cxn>
                  <a:cxn ang="0">
                    <a:pos x="T4" y="T5"/>
                  </a:cxn>
                  <a:cxn ang="0">
                    <a:pos x="T6" y="T7"/>
                  </a:cxn>
                </a:cxnLst>
                <a:rect l="0" t="0" r="r" b="b"/>
                <a:pathLst>
                  <a:path w="418" h="149">
                    <a:moveTo>
                      <a:pt x="209" y="0"/>
                    </a:moveTo>
                    <a:cubicBezTo>
                      <a:pt x="112" y="0"/>
                      <a:pt x="30" y="62"/>
                      <a:pt x="0" y="149"/>
                    </a:cubicBezTo>
                    <a:cubicBezTo>
                      <a:pt x="418" y="149"/>
                      <a:pt x="418" y="149"/>
                      <a:pt x="418" y="149"/>
                    </a:cubicBezTo>
                    <a:cubicBezTo>
                      <a:pt x="388" y="62"/>
                      <a:pt x="306" y="0"/>
                      <a:pt x="2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5" name="Oval 15">
                <a:extLst>
                  <a:ext uri="{FF2B5EF4-FFF2-40B4-BE49-F238E27FC236}">
                    <a16:creationId xmlns:a16="http://schemas.microsoft.com/office/drawing/2014/main" id="{0B258FF7-4C4A-4D64-890E-DA4DA1390121}"/>
                  </a:ext>
                </a:extLst>
              </p:cNvPr>
              <p:cNvSpPr>
                <a:spLocks noChangeArrowheads="1"/>
              </p:cNvSpPr>
              <p:nvPr/>
            </p:nvSpPr>
            <p:spPr bwMode="auto">
              <a:xfrm>
                <a:off x="3837" y="2598"/>
                <a:ext cx="521" cy="5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6" name="Freeform 16">
                <a:extLst>
                  <a:ext uri="{FF2B5EF4-FFF2-40B4-BE49-F238E27FC236}">
                    <a16:creationId xmlns:a16="http://schemas.microsoft.com/office/drawing/2014/main" id="{EAE1156E-3B87-411D-85B7-75D9A7EFDE56}"/>
                  </a:ext>
                </a:extLst>
              </p:cNvPr>
              <p:cNvSpPr>
                <a:spLocks/>
              </p:cNvSpPr>
              <p:nvPr/>
            </p:nvSpPr>
            <p:spPr bwMode="auto">
              <a:xfrm>
                <a:off x="2826" y="3185"/>
                <a:ext cx="786" cy="280"/>
              </a:xfrm>
              <a:custGeom>
                <a:avLst/>
                <a:gdLst>
                  <a:gd name="T0" fmla="*/ 209 w 418"/>
                  <a:gd name="T1" fmla="*/ 0 h 149"/>
                  <a:gd name="T2" fmla="*/ 0 w 418"/>
                  <a:gd name="T3" fmla="*/ 149 h 149"/>
                  <a:gd name="T4" fmla="*/ 418 w 418"/>
                  <a:gd name="T5" fmla="*/ 149 h 149"/>
                  <a:gd name="T6" fmla="*/ 209 w 418"/>
                  <a:gd name="T7" fmla="*/ 0 h 149"/>
                </a:gdLst>
                <a:ahLst/>
                <a:cxnLst>
                  <a:cxn ang="0">
                    <a:pos x="T0" y="T1"/>
                  </a:cxn>
                  <a:cxn ang="0">
                    <a:pos x="T2" y="T3"/>
                  </a:cxn>
                  <a:cxn ang="0">
                    <a:pos x="T4" y="T5"/>
                  </a:cxn>
                  <a:cxn ang="0">
                    <a:pos x="T6" y="T7"/>
                  </a:cxn>
                </a:cxnLst>
                <a:rect l="0" t="0" r="r" b="b"/>
                <a:pathLst>
                  <a:path w="418" h="149">
                    <a:moveTo>
                      <a:pt x="209" y="0"/>
                    </a:moveTo>
                    <a:cubicBezTo>
                      <a:pt x="112" y="0"/>
                      <a:pt x="30" y="62"/>
                      <a:pt x="0" y="149"/>
                    </a:cubicBezTo>
                    <a:cubicBezTo>
                      <a:pt x="418" y="149"/>
                      <a:pt x="418" y="149"/>
                      <a:pt x="418" y="149"/>
                    </a:cubicBezTo>
                    <a:cubicBezTo>
                      <a:pt x="388" y="62"/>
                      <a:pt x="306" y="0"/>
                      <a:pt x="2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7" name="Oval 17">
                <a:extLst>
                  <a:ext uri="{FF2B5EF4-FFF2-40B4-BE49-F238E27FC236}">
                    <a16:creationId xmlns:a16="http://schemas.microsoft.com/office/drawing/2014/main" id="{7CEC31A0-A321-4345-A21F-25DB928EE923}"/>
                  </a:ext>
                </a:extLst>
              </p:cNvPr>
              <p:cNvSpPr>
                <a:spLocks noChangeArrowheads="1"/>
              </p:cNvSpPr>
              <p:nvPr/>
            </p:nvSpPr>
            <p:spPr bwMode="auto">
              <a:xfrm>
                <a:off x="2957" y="2598"/>
                <a:ext cx="523" cy="5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8" name="Oval 18">
                <a:extLst>
                  <a:ext uri="{FF2B5EF4-FFF2-40B4-BE49-F238E27FC236}">
                    <a16:creationId xmlns:a16="http://schemas.microsoft.com/office/drawing/2014/main" id="{BAB48209-1B72-4C62-87DC-AE6D2987D7F7}"/>
                  </a:ext>
                </a:extLst>
              </p:cNvPr>
              <p:cNvSpPr>
                <a:spLocks noChangeArrowheads="1"/>
              </p:cNvSpPr>
              <p:nvPr/>
            </p:nvSpPr>
            <p:spPr bwMode="auto">
              <a:xfrm>
                <a:off x="2079" y="2598"/>
                <a:ext cx="521" cy="5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9" name="Freeform 19">
                <a:extLst>
                  <a:ext uri="{FF2B5EF4-FFF2-40B4-BE49-F238E27FC236}">
                    <a16:creationId xmlns:a16="http://schemas.microsoft.com/office/drawing/2014/main" id="{32A0C786-8207-4F2C-9977-987FF6FAD333}"/>
                  </a:ext>
                </a:extLst>
              </p:cNvPr>
              <p:cNvSpPr>
                <a:spLocks/>
              </p:cNvSpPr>
              <p:nvPr/>
            </p:nvSpPr>
            <p:spPr bwMode="auto">
              <a:xfrm>
                <a:off x="1947" y="3185"/>
                <a:ext cx="786" cy="280"/>
              </a:xfrm>
              <a:custGeom>
                <a:avLst/>
                <a:gdLst>
                  <a:gd name="T0" fmla="*/ 209 w 418"/>
                  <a:gd name="T1" fmla="*/ 0 h 149"/>
                  <a:gd name="T2" fmla="*/ 0 w 418"/>
                  <a:gd name="T3" fmla="*/ 149 h 149"/>
                  <a:gd name="T4" fmla="*/ 418 w 418"/>
                  <a:gd name="T5" fmla="*/ 149 h 149"/>
                  <a:gd name="T6" fmla="*/ 209 w 418"/>
                  <a:gd name="T7" fmla="*/ 0 h 149"/>
                </a:gdLst>
                <a:ahLst/>
                <a:cxnLst>
                  <a:cxn ang="0">
                    <a:pos x="T0" y="T1"/>
                  </a:cxn>
                  <a:cxn ang="0">
                    <a:pos x="T2" y="T3"/>
                  </a:cxn>
                  <a:cxn ang="0">
                    <a:pos x="T4" y="T5"/>
                  </a:cxn>
                  <a:cxn ang="0">
                    <a:pos x="T6" y="T7"/>
                  </a:cxn>
                </a:cxnLst>
                <a:rect l="0" t="0" r="r" b="b"/>
                <a:pathLst>
                  <a:path w="418" h="149">
                    <a:moveTo>
                      <a:pt x="209" y="0"/>
                    </a:moveTo>
                    <a:cubicBezTo>
                      <a:pt x="112" y="0"/>
                      <a:pt x="30" y="62"/>
                      <a:pt x="0" y="149"/>
                    </a:cubicBezTo>
                    <a:cubicBezTo>
                      <a:pt x="418" y="149"/>
                      <a:pt x="418" y="149"/>
                      <a:pt x="418" y="149"/>
                    </a:cubicBezTo>
                    <a:cubicBezTo>
                      <a:pt x="388" y="62"/>
                      <a:pt x="306" y="0"/>
                      <a:pt x="2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0" name="Freeform 20">
                <a:extLst>
                  <a:ext uri="{FF2B5EF4-FFF2-40B4-BE49-F238E27FC236}">
                    <a16:creationId xmlns:a16="http://schemas.microsoft.com/office/drawing/2014/main" id="{B4A3FD90-4241-47FE-9C73-18B93A2CBEE5}"/>
                  </a:ext>
                </a:extLst>
              </p:cNvPr>
              <p:cNvSpPr>
                <a:spLocks/>
              </p:cNvSpPr>
              <p:nvPr/>
            </p:nvSpPr>
            <p:spPr bwMode="auto">
              <a:xfrm>
                <a:off x="4132" y="2265"/>
                <a:ext cx="811" cy="561"/>
              </a:xfrm>
              <a:custGeom>
                <a:avLst/>
                <a:gdLst>
                  <a:gd name="T0" fmla="*/ 209 w 431"/>
                  <a:gd name="T1" fmla="*/ 0 h 298"/>
                  <a:gd name="T2" fmla="*/ 0 w 431"/>
                  <a:gd name="T3" fmla="*/ 149 h 298"/>
                  <a:gd name="T4" fmla="*/ 150 w 431"/>
                  <a:gd name="T5" fmla="*/ 298 h 298"/>
                  <a:gd name="T6" fmla="*/ 431 w 431"/>
                  <a:gd name="T7" fmla="*/ 298 h 298"/>
                  <a:gd name="T8" fmla="*/ 431 w 431"/>
                  <a:gd name="T9" fmla="*/ 222 h 298"/>
                  <a:gd name="T10" fmla="*/ 209 w 431"/>
                  <a:gd name="T11" fmla="*/ 0 h 298"/>
                </a:gdLst>
                <a:ahLst/>
                <a:cxnLst>
                  <a:cxn ang="0">
                    <a:pos x="T0" y="T1"/>
                  </a:cxn>
                  <a:cxn ang="0">
                    <a:pos x="T2" y="T3"/>
                  </a:cxn>
                  <a:cxn ang="0">
                    <a:pos x="T4" y="T5"/>
                  </a:cxn>
                  <a:cxn ang="0">
                    <a:pos x="T6" y="T7"/>
                  </a:cxn>
                  <a:cxn ang="0">
                    <a:pos x="T8" y="T9"/>
                  </a:cxn>
                  <a:cxn ang="0">
                    <a:pos x="T10" y="T11"/>
                  </a:cxn>
                </a:cxnLst>
                <a:rect l="0" t="0" r="r" b="b"/>
                <a:pathLst>
                  <a:path w="431" h="298">
                    <a:moveTo>
                      <a:pt x="209" y="0"/>
                    </a:moveTo>
                    <a:cubicBezTo>
                      <a:pt x="112" y="0"/>
                      <a:pt x="30" y="62"/>
                      <a:pt x="0" y="149"/>
                    </a:cubicBezTo>
                    <a:cubicBezTo>
                      <a:pt x="81" y="151"/>
                      <a:pt x="147" y="216"/>
                      <a:pt x="150" y="298"/>
                    </a:cubicBezTo>
                    <a:cubicBezTo>
                      <a:pt x="431" y="298"/>
                      <a:pt x="431" y="298"/>
                      <a:pt x="431" y="298"/>
                    </a:cubicBezTo>
                    <a:cubicBezTo>
                      <a:pt x="431" y="222"/>
                      <a:pt x="431" y="222"/>
                      <a:pt x="431" y="222"/>
                    </a:cubicBezTo>
                    <a:cubicBezTo>
                      <a:pt x="431" y="99"/>
                      <a:pt x="332" y="0"/>
                      <a:pt x="2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1" name="Freeform 21">
                <a:extLst>
                  <a:ext uri="{FF2B5EF4-FFF2-40B4-BE49-F238E27FC236}">
                    <a16:creationId xmlns:a16="http://schemas.microsoft.com/office/drawing/2014/main" id="{A66490C2-9A3A-481C-BA56-D81F265AAB79}"/>
                  </a:ext>
                </a:extLst>
              </p:cNvPr>
              <p:cNvSpPr>
                <a:spLocks/>
              </p:cNvSpPr>
              <p:nvPr/>
            </p:nvSpPr>
            <p:spPr bwMode="auto">
              <a:xfrm>
                <a:off x="1812" y="859"/>
                <a:ext cx="2871" cy="2102"/>
              </a:xfrm>
              <a:custGeom>
                <a:avLst/>
                <a:gdLst>
                  <a:gd name="T0" fmla="*/ 186 w 2871"/>
                  <a:gd name="T1" fmla="*/ 1967 h 2102"/>
                  <a:gd name="T2" fmla="*/ 135 w 2871"/>
                  <a:gd name="T3" fmla="*/ 1967 h 2102"/>
                  <a:gd name="T4" fmla="*/ 135 w 2871"/>
                  <a:gd name="T5" fmla="*/ 135 h 2102"/>
                  <a:gd name="T6" fmla="*/ 2736 w 2871"/>
                  <a:gd name="T7" fmla="*/ 135 h 2102"/>
                  <a:gd name="T8" fmla="*/ 2736 w 2871"/>
                  <a:gd name="T9" fmla="*/ 743 h 2102"/>
                  <a:gd name="T10" fmla="*/ 2871 w 2871"/>
                  <a:gd name="T11" fmla="*/ 743 h 2102"/>
                  <a:gd name="T12" fmla="*/ 2871 w 2871"/>
                  <a:gd name="T13" fmla="*/ 0 h 2102"/>
                  <a:gd name="T14" fmla="*/ 0 w 2871"/>
                  <a:gd name="T15" fmla="*/ 0 h 2102"/>
                  <a:gd name="T16" fmla="*/ 0 w 2871"/>
                  <a:gd name="T17" fmla="*/ 2102 h 2102"/>
                  <a:gd name="T18" fmla="*/ 186 w 2871"/>
                  <a:gd name="T19" fmla="*/ 2102 h 2102"/>
                  <a:gd name="T20" fmla="*/ 186 w 2871"/>
                  <a:gd name="T21" fmla="*/ 1967 h 2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71" h="2102">
                    <a:moveTo>
                      <a:pt x="186" y="1967"/>
                    </a:moveTo>
                    <a:lnTo>
                      <a:pt x="135" y="1967"/>
                    </a:lnTo>
                    <a:lnTo>
                      <a:pt x="135" y="135"/>
                    </a:lnTo>
                    <a:lnTo>
                      <a:pt x="2736" y="135"/>
                    </a:lnTo>
                    <a:lnTo>
                      <a:pt x="2736" y="743"/>
                    </a:lnTo>
                    <a:lnTo>
                      <a:pt x="2871" y="743"/>
                    </a:lnTo>
                    <a:lnTo>
                      <a:pt x="2871" y="0"/>
                    </a:lnTo>
                    <a:lnTo>
                      <a:pt x="0" y="0"/>
                    </a:lnTo>
                    <a:lnTo>
                      <a:pt x="0" y="2102"/>
                    </a:lnTo>
                    <a:lnTo>
                      <a:pt x="186" y="2102"/>
                    </a:lnTo>
                    <a:lnTo>
                      <a:pt x="186" y="19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2" name="Rectangle 22">
                <a:extLst>
                  <a:ext uri="{FF2B5EF4-FFF2-40B4-BE49-F238E27FC236}">
                    <a16:creationId xmlns:a16="http://schemas.microsoft.com/office/drawing/2014/main" id="{84031FC9-D298-4ECD-83CA-F62FFFFE9730}"/>
                  </a:ext>
                </a:extLst>
              </p:cNvPr>
              <p:cNvSpPr>
                <a:spLocks noChangeArrowheads="1"/>
              </p:cNvSpPr>
              <p:nvPr/>
            </p:nvSpPr>
            <p:spPr bwMode="auto">
              <a:xfrm>
                <a:off x="2651" y="2826"/>
                <a:ext cx="257" cy="1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3" name="Rectangle 23">
                <a:extLst>
                  <a:ext uri="{FF2B5EF4-FFF2-40B4-BE49-F238E27FC236}">
                    <a16:creationId xmlns:a16="http://schemas.microsoft.com/office/drawing/2014/main" id="{04C723BB-0896-4655-AE7B-972980464D77}"/>
                  </a:ext>
                </a:extLst>
              </p:cNvPr>
              <p:cNvSpPr>
                <a:spLocks noChangeArrowheads="1"/>
              </p:cNvSpPr>
              <p:nvPr/>
            </p:nvSpPr>
            <p:spPr bwMode="auto">
              <a:xfrm>
                <a:off x="3529" y="2826"/>
                <a:ext cx="257" cy="1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grpSp>
        <p:nvGrpSpPr>
          <p:cNvPr id="60" name="Group 59">
            <a:extLst>
              <a:ext uri="{FF2B5EF4-FFF2-40B4-BE49-F238E27FC236}">
                <a16:creationId xmlns:a16="http://schemas.microsoft.com/office/drawing/2014/main" id="{6B9D84C9-EA18-4D76-9BD9-CAFB91B57C82}"/>
              </a:ext>
            </a:extLst>
          </p:cNvPr>
          <p:cNvGrpSpPr/>
          <p:nvPr/>
        </p:nvGrpSpPr>
        <p:grpSpPr>
          <a:xfrm>
            <a:off x="10246931" y="2362345"/>
            <a:ext cx="1030773" cy="1030773"/>
            <a:chOff x="10246931" y="2362345"/>
            <a:chExt cx="1030773" cy="1030773"/>
          </a:xfrm>
        </p:grpSpPr>
        <p:sp>
          <p:nvSpPr>
            <p:cNvPr id="26" name="Flowchart: Connector 25">
              <a:extLst>
                <a:ext uri="{FF2B5EF4-FFF2-40B4-BE49-F238E27FC236}">
                  <a16:creationId xmlns:a16="http://schemas.microsoft.com/office/drawing/2014/main" id="{99801F3E-91B0-4229-8AF9-8F5A5A4E0265}"/>
                </a:ext>
              </a:extLst>
            </p:cNvPr>
            <p:cNvSpPr/>
            <p:nvPr/>
          </p:nvSpPr>
          <p:spPr>
            <a:xfrm>
              <a:off x="10246931" y="2362345"/>
              <a:ext cx="1030773" cy="1030773"/>
            </a:xfrm>
            <a:prstGeom prst="flowChartConnector">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59" name="Freeform 27">
              <a:extLst>
                <a:ext uri="{FF2B5EF4-FFF2-40B4-BE49-F238E27FC236}">
                  <a16:creationId xmlns:a16="http://schemas.microsoft.com/office/drawing/2014/main" id="{A99C3305-DC47-4A10-A84A-5AEF1F46D66D}"/>
                </a:ext>
              </a:extLst>
            </p:cNvPr>
            <p:cNvSpPr>
              <a:spLocks noEditPoints="1"/>
            </p:cNvSpPr>
            <p:nvPr/>
          </p:nvSpPr>
          <p:spPr bwMode="auto">
            <a:xfrm>
              <a:off x="10493777" y="2630819"/>
              <a:ext cx="537080" cy="493824"/>
            </a:xfrm>
            <a:custGeom>
              <a:avLst/>
              <a:gdLst>
                <a:gd name="T0" fmla="*/ 1931 w 2443"/>
                <a:gd name="T1" fmla="*/ 2129 h 2249"/>
                <a:gd name="T2" fmla="*/ 1996 w 2443"/>
                <a:gd name="T3" fmla="*/ 2249 h 2249"/>
                <a:gd name="T4" fmla="*/ 447 w 2443"/>
                <a:gd name="T5" fmla="*/ 2249 h 2249"/>
                <a:gd name="T6" fmla="*/ 512 w 2443"/>
                <a:gd name="T7" fmla="*/ 2129 h 2249"/>
                <a:gd name="T8" fmla="*/ 1022 w 2443"/>
                <a:gd name="T9" fmla="*/ 1933 h 2249"/>
                <a:gd name="T10" fmla="*/ 1022 w 2443"/>
                <a:gd name="T11" fmla="*/ 1795 h 2249"/>
                <a:gd name="T12" fmla="*/ 1422 w 2443"/>
                <a:gd name="T13" fmla="*/ 1795 h 2249"/>
                <a:gd name="T14" fmla="*/ 1422 w 2443"/>
                <a:gd name="T15" fmla="*/ 1933 h 2249"/>
                <a:gd name="T16" fmla="*/ 1931 w 2443"/>
                <a:gd name="T17" fmla="*/ 2129 h 2249"/>
                <a:gd name="T18" fmla="*/ 1235 w 2443"/>
                <a:gd name="T19" fmla="*/ 615 h 2249"/>
                <a:gd name="T20" fmla="*/ 1249 w 2443"/>
                <a:gd name="T21" fmla="*/ 526 h 2249"/>
                <a:gd name="T22" fmla="*/ 1502 w 2443"/>
                <a:gd name="T23" fmla="*/ 889 h 2249"/>
                <a:gd name="T24" fmla="*/ 1419 w 2443"/>
                <a:gd name="T25" fmla="*/ 875 h 2249"/>
                <a:gd name="T26" fmla="*/ 1235 w 2443"/>
                <a:gd name="T27" fmla="*/ 615 h 2249"/>
                <a:gd name="T28" fmla="*/ 957 w 2443"/>
                <a:gd name="T29" fmla="*/ 726 h 2249"/>
                <a:gd name="T30" fmla="*/ 1076 w 2443"/>
                <a:gd name="T31" fmla="*/ 660 h 2249"/>
                <a:gd name="T32" fmla="*/ 967 w 2443"/>
                <a:gd name="T33" fmla="*/ 451 h 2249"/>
                <a:gd name="T34" fmla="*/ 763 w 2443"/>
                <a:gd name="T35" fmla="*/ 660 h 2249"/>
                <a:gd name="T36" fmla="*/ 1264 w 2443"/>
                <a:gd name="T37" fmla="*/ 1322 h 2249"/>
                <a:gd name="T38" fmla="*/ 1502 w 2443"/>
                <a:gd name="T39" fmla="*/ 1194 h 2249"/>
                <a:gd name="T40" fmla="*/ 1332 w 2443"/>
                <a:gd name="T41" fmla="*/ 1016 h 2249"/>
                <a:gd name="T42" fmla="*/ 1237 w 2443"/>
                <a:gd name="T43" fmla="*/ 1106 h 2249"/>
                <a:gd name="T44" fmla="*/ 957 w 2443"/>
                <a:gd name="T45" fmla="*/ 726 h 2249"/>
                <a:gd name="T46" fmla="*/ 1594 w 2443"/>
                <a:gd name="T47" fmla="*/ 902 h 2249"/>
                <a:gd name="T48" fmla="*/ 1678 w 2443"/>
                <a:gd name="T49" fmla="*/ 915 h 2249"/>
                <a:gd name="T50" fmla="*/ 1274 w 2443"/>
                <a:gd name="T51" fmla="*/ 354 h 2249"/>
                <a:gd name="T52" fmla="*/ 1263 w 2443"/>
                <a:gd name="T53" fmla="*/ 433 h 2249"/>
                <a:gd name="T54" fmla="*/ 1594 w 2443"/>
                <a:gd name="T55" fmla="*/ 902 h 2249"/>
                <a:gd name="T56" fmla="*/ 1322 w 2443"/>
                <a:gd name="T57" fmla="*/ 803 h 2249"/>
                <a:gd name="T58" fmla="*/ 1267 w 2443"/>
                <a:gd name="T59" fmla="*/ 727 h 2249"/>
                <a:gd name="T60" fmla="*/ 1192 w 2443"/>
                <a:gd name="T61" fmla="*/ 783 h 2249"/>
                <a:gd name="T62" fmla="*/ 1247 w 2443"/>
                <a:gd name="T63" fmla="*/ 859 h 2249"/>
                <a:gd name="T64" fmla="*/ 1322 w 2443"/>
                <a:gd name="T65" fmla="*/ 803 h 2249"/>
                <a:gd name="T66" fmla="*/ 2370 w 2443"/>
                <a:gd name="T67" fmla="*/ 1687 h 2249"/>
                <a:gd name="T68" fmla="*/ 2443 w 2443"/>
                <a:gd name="T69" fmla="*/ 1613 h 2249"/>
                <a:gd name="T70" fmla="*/ 2443 w 2443"/>
                <a:gd name="T71" fmla="*/ 73 h 2249"/>
                <a:gd name="T72" fmla="*/ 2370 w 2443"/>
                <a:gd name="T73" fmla="*/ 0 h 2249"/>
                <a:gd name="T74" fmla="*/ 73 w 2443"/>
                <a:gd name="T75" fmla="*/ 0 h 2249"/>
                <a:gd name="T76" fmla="*/ 0 w 2443"/>
                <a:gd name="T77" fmla="*/ 73 h 2249"/>
                <a:gd name="T78" fmla="*/ 0 w 2443"/>
                <a:gd name="T79" fmla="*/ 1613 h 2249"/>
                <a:gd name="T80" fmla="*/ 73 w 2443"/>
                <a:gd name="T81" fmla="*/ 1687 h 2249"/>
                <a:gd name="T82" fmla="*/ 2370 w 2443"/>
                <a:gd name="T83" fmla="*/ 1687 h 2249"/>
                <a:gd name="T84" fmla="*/ 2299 w 2443"/>
                <a:gd name="T85" fmla="*/ 1480 h 2249"/>
                <a:gd name="T86" fmla="*/ 2299 w 2443"/>
                <a:gd name="T87" fmla="*/ 148 h 2249"/>
                <a:gd name="T88" fmla="*/ 144 w 2443"/>
                <a:gd name="T89" fmla="*/ 148 h 2249"/>
                <a:gd name="T90" fmla="*/ 144 w 2443"/>
                <a:gd name="T91" fmla="*/ 1480 h 2249"/>
                <a:gd name="T92" fmla="*/ 2299 w 2443"/>
                <a:gd name="T93" fmla="*/ 1480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43" h="2249">
                  <a:moveTo>
                    <a:pt x="1931" y="2129"/>
                  </a:moveTo>
                  <a:cubicBezTo>
                    <a:pt x="2003" y="2129"/>
                    <a:pt x="1996" y="2201"/>
                    <a:pt x="1996" y="2249"/>
                  </a:cubicBezTo>
                  <a:cubicBezTo>
                    <a:pt x="447" y="2249"/>
                    <a:pt x="447" y="2249"/>
                    <a:pt x="447" y="2249"/>
                  </a:cubicBezTo>
                  <a:cubicBezTo>
                    <a:pt x="447" y="2201"/>
                    <a:pt x="440" y="2129"/>
                    <a:pt x="512" y="2129"/>
                  </a:cubicBezTo>
                  <a:cubicBezTo>
                    <a:pt x="722" y="2129"/>
                    <a:pt x="919" y="2049"/>
                    <a:pt x="1022" y="1933"/>
                  </a:cubicBezTo>
                  <a:cubicBezTo>
                    <a:pt x="1022" y="1795"/>
                    <a:pt x="1022" y="1795"/>
                    <a:pt x="1022" y="1795"/>
                  </a:cubicBezTo>
                  <a:cubicBezTo>
                    <a:pt x="1422" y="1795"/>
                    <a:pt x="1422" y="1795"/>
                    <a:pt x="1422" y="1795"/>
                  </a:cubicBezTo>
                  <a:cubicBezTo>
                    <a:pt x="1422" y="1933"/>
                    <a:pt x="1422" y="1933"/>
                    <a:pt x="1422" y="1933"/>
                  </a:cubicBezTo>
                  <a:cubicBezTo>
                    <a:pt x="1551" y="2049"/>
                    <a:pt x="1721" y="2129"/>
                    <a:pt x="1931" y="2129"/>
                  </a:cubicBezTo>
                  <a:close/>
                  <a:moveTo>
                    <a:pt x="1235" y="615"/>
                  </a:moveTo>
                  <a:cubicBezTo>
                    <a:pt x="1240" y="582"/>
                    <a:pt x="1245" y="556"/>
                    <a:pt x="1249" y="526"/>
                  </a:cubicBezTo>
                  <a:cubicBezTo>
                    <a:pt x="1444" y="575"/>
                    <a:pt x="1523" y="695"/>
                    <a:pt x="1502" y="889"/>
                  </a:cubicBezTo>
                  <a:cubicBezTo>
                    <a:pt x="1474" y="884"/>
                    <a:pt x="1446" y="880"/>
                    <a:pt x="1419" y="875"/>
                  </a:cubicBezTo>
                  <a:cubicBezTo>
                    <a:pt x="1436" y="721"/>
                    <a:pt x="1365" y="642"/>
                    <a:pt x="1235" y="615"/>
                  </a:cubicBezTo>
                  <a:close/>
                  <a:moveTo>
                    <a:pt x="957" y="726"/>
                  </a:moveTo>
                  <a:cubicBezTo>
                    <a:pt x="1005" y="719"/>
                    <a:pt x="1046" y="700"/>
                    <a:pt x="1076" y="660"/>
                  </a:cubicBezTo>
                  <a:cubicBezTo>
                    <a:pt x="1062" y="580"/>
                    <a:pt x="1017" y="506"/>
                    <a:pt x="967" y="451"/>
                  </a:cubicBezTo>
                  <a:cubicBezTo>
                    <a:pt x="873" y="451"/>
                    <a:pt x="739" y="554"/>
                    <a:pt x="763" y="660"/>
                  </a:cubicBezTo>
                  <a:cubicBezTo>
                    <a:pt x="802" y="832"/>
                    <a:pt x="1079" y="1253"/>
                    <a:pt x="1264" y="1322"/>
                  </a:cubicBezTo>
                  <a:cubicBezTo>
                    <a:pt x="1373" y="1362"/>
                    <a:pt x="1452" y="1281"/>
                    <a:pt x="1502" y="1194"/>
                  </a:cubicBezTo>
                  <a:cubicBezTo>
                    <a:pt x="1496" y="1129"/>
                    <a:pt x="1352" y="1009"/>
                    <a:pt x="1332" y="1016"/>
                  </a:cubicBezTo>
                  <a:cubicBezTo>
                    <a:pt x="1287" y="1030"/>
                    <a:pt x="1253" y="1060"/>
                    <a:pt x="1237" y="1106"/>
                  </a:cubicBezTo>
                  <a:cubicBezTo>
                    <a:pt x="957" y="726"/>
                    <a:pt x="957" y="726"/>
                    <a:pt x="957" y="726"/>
                  </a:cubicBezTo>
                  <a:close/>
                  <a:moveTo>
                    <a:pt x="1594" y="902"/>
                  </a:moveTo>
                  <a:cubicBezTo>
                    <a:pt x="1622" y="907"/>
                    <a:pt x="1650" y="911"/>
                    <a:pt x="1678" y="915"/>
                  </a:cubicBezTo>
                  <a:cubicBezTo>
                    <a:pt x="1713" y="612"/>
                    <a:pt x="1553" y="413"/>
                    <a:pt x="1274" y="354"/>
                  </a:cubicBezTo>
                  <a:cubicBezTo>
                    <a:pt x="1270" y="380"/>
                    <a:pt x="1266" y="407"/>
                    <a:pt x="1263" y="433"/>
                  </a:cubicBezTo>
                  <a:cubicBezTo>
                    <a:pt x="1490" y="479"/>
                    <a:pt x="1629" y="663"/>
                    <a:pt x="1594" y="902"/>
                  </a:cubicBezTo>
                  <a:close/>
                  <a:moveTo>
                    <a:pt x="1322" y="803"/>
                  </a:moveTo>
                  <a:cubicBezTo>
                    <a:pt x="1327" y="766"/>
                    <a:pt x="1303" y="732"/>
                    <a:pt x="1267" y="727"/>
                  </a:cubicBezTo>
                  <a:cubicBezTo>
                    <a:pt x="1231" y="722"/>
                    <a:pt x="1197" y="747"/>
                    <a:pt x="1192" y="783"/>
                  </a:cubicBezTo>
                  <a:cubicBezTo>
                    <a:pt x="1186" y="819"/>
                    <a:pt x="1211" y="853"/>
                    <a:pt x="1247" y="859"/>
                  </a:cubicBezTo>
                  <a:cubicBezTo>
                    <a:pt x="1283" y="864"/>
                    <a:pt x="1316" y="839"/>
                    <a:pt x="1322" y="803"/>
                  </a:cubicBezTo>
                  <a:close/>
                  <a:moveTo>
                    <a:pt x="2370" y="1687"/>
                  </a:moveTo>
                  <a:cubicBezTo>
                    <a:pt x="2410" y="1687"/>
                    <a:pt x="2443" y="1654"/>
                    <a:pt x="2443" y="1613"/>
                  </a:cubicBezTo>
                  <a:cubicBezTo>
                    <a:pt x="2443" y="73"/>
                    <a:pt x="2443" y="73"/>
                    <a:pt x="2443" y="73"/>
                  </a:cubicBezTo>
                  <a:cubicBezTo>
                    <a:pt x="2443" y="33"/>
                    <a:pt x="2410" y="0"/>
                    <a:pt x="2370" y="0"/>
                  </a:cubicBezTo>
                  <a:cubicBezTo>
                    <a:pt x="73" y="0"/>
                    <a:pt x="73" y="0"/>
                    <a:pt x="73" y="0"/>
                  </a:cubicBezTo>
                  <a:cubicBezTo>
                    <a:pt x="33" y="0"/>
                    <a:pt x="0" y="33"/>
                    <a:pt x="0" y="73"/>
                  </a:cubicBezTo>
                  <a:cubicBezTo>
                    <a:pt x="0" y="1613"/>
                    <a:pt x="0" y="1613"/>
                    <a:pt x="0" y="1613"/>
                  </a:cubicBezTo>
                  <a:cubicBezTo>
                    <a:pt x="0" y="1654"/>
                    <a:pt x="33" y="1687"/>
                    <a:pt x="73" y="1687"/>
                  </a:cubicBezTo>
                  <a:cubicBezTo>
                    <a:pt x="2370" y="1687"/>
                    <a:pt x="2370" y="1687"/>
                    <a:pt x="2370" y="1687"/>
                  </a:cubicBezTo>
                  <a:close/>
                  <a:moveTo>
                    <a:pt x="2299" y="1480"/>
                  </a:moveTo>
                  <a:cubicBezTo>
                    <a:pt x="2299" y="148"/>
                    <a:pt x="2299" y="148"/>
                    <a:pt x="2299" y="148"/>
                  </a:cubicBezTo>
                  <a:cubicBezTo>
                    <a:pt x="144" y="148"/>
                    <a:pt x="144" y="148"/>
                    <a:pt x="144" y="148"/>
                  </a:cubicBezTo>
                  <a:cubicBezTo>
                    <a:pt x="144" y="1480"/>
                    <a:pt x="144" y="1480"/>
                    <a:pt x="144" y="1480"/>
                  </a:cubicBezTo>
                  <a:lnTo>
                    <a:pt x="2299" y="148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nvGrpSpPr>
          <p:cNvPr id="74" name="Group 73">
            <a:extLst>
              <a:ext uri="{FF2B5EF4-FFF2-40B4-BE49-F238E27FC236}">
                <a16:creationId xmlns:a16="http://schemas.microsoft.com/office/drawing/2014/main" id="{EA1B4376-1992-49BB-8E25-1E592AC37650}"/>
              </a:ext>
            </a:extLst>
          </p:cNvPr>
          <p:cNvGrpSpPr/>
          <p:nvPr/>
        </p:nvGrpSpPr>
        <p:grpSpPr>
          <a:xfrm>
            <a:off x="5577405" y="4202774"/>
            <a:ext cx="1030773" cy="1030773"/>
            <a:chOff x="5577405" y="4202774"/>
            <a:chExt cx="1030773" cy="1030773"/>
          </a:xfrm>
        </p:grpSpPr>
        <p:sp>
          <p:nvSpPr>
            <p:cNvPr id="14" name="Flowchart: Connector 13">
              <a:extLst>
                <a:ext uri="{FF2B5EF4-FFF2-40B4-BE49-F238E27FC236}">
                  <a16:creationId xmlns:a16="http://schemas.microsoft.com/office/drawing/2014/main" id="{5580CC17-01E9-4187-AF85-5DFDA88C1779}"/>
                </a:ext>
              </a:extLst>
            </p:cNvPr>
            <p:cNvSpPr/>
            <p:nvPr/>
          </p:nvSpPr>
          <p:spPr>
            <a:xfrm>
              <a:off x="5577405" y="4202774"/>
              <a:ext cx="1030773" cy="1030773"/>
            </a:xfrm>
            <a:prstGeom prst="flowChartConnector">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66" name="Group 34">
              <a:extLst>
                <a:ext uri="{FF2B5EF4-FFF2-40B4-BE49-F238E27FC236}">
                  <a16:creationId xmlns:a16="http://schemas.microsoft.com/office/drawing/2014/main" id="{06CA3FAF-5BBD-46D1-BD0C-613A76116ACB}"/>
                </a:ext>
              </a:extLst>
            </p:cNvPr>
            <p:cNvGrpSpPr>
              <a:grpSpLocks noChangeAspect="1"/>
            </p:cNvGrpSpPr>
            <p:nvPr/>
          </p:nvGrpSpPr>
          <p:grpSpPr bwMode="auto">
            <a:xfrm>
              <a:off x="5803995" y="4484914"/>
              <a:ext cx="577592" cy="466492"/>
              <a:chOff x="1584" y="342"/>
              <a:chExt cx="4549" cy="3674"/>
            </a:xfrm>
            <a:solidFill>
              <a:schemeClr val="accent1"/>
            </a:solidFill>
          </p:grpSpPr>
          <p:sp>
            <p:nvSpPr>
              <p:cNvPr id="68" name="Freeform 35">
                <a:extLst>
                  <a:ext uri="{FF2B5EF4-FFF2-40B4-BE49-F238E27FC236}">
                    <a16:creationId xmlns:a16="http://schemas.microsoft.com/office/drawing/2014/main" id="{F0426F81-5A29-4F53-8EC2-C56A3F941A5D}"/>
                  </a:ext>
                </a:extLst>
              </p:cNvPr>
              <p:cNvSpPr>
                <a:spLocks noEditPoints="1"/>
              </p:cNvSpPr>
              <p:nvPr/>
            </p:nvSpPr>
            <p:spPr bwMode="auto">
              <a:xfrm>
                <a:off x="4112" y="853"/>
                <a:ext cx="1294" cy="1292"/>
              </a:xfrm>
              <a:custGeom>
                <a:avLst/>
                <a:gdLst>
                  <a:gd name="T0" fmla="*/ 632 w 688"/>
                  <a:gd name="T1" fmla="*/ 171 h 688"/>
                  <a:gd name="T2" fmla="*/ 580 w 688"/>
                  <a:gd name="T3" fmla="*/ 191 h 688"/>
                  <a:gd name="T4" fmla="*/ 509 w 688"/>
                  <a:gd name="T5" fmla="*/ 120 h 688"/>
                  <a:gd name="T6" fmla="*/ 534 w 688"/>
                  <a:gd name="T7" fmla="*/ 61 h 688"/>
                  <a:gd name="T8" fmla="*/ 534 w 688"/>
                  <a:gd name="T9" fmla="*/ 49 h 688"/>
                  <a:gd name="T10" fmla="*/ 524 w 688"/>
                  <a:gd name="T11" fmla="*/ 39 h 688"/>
                  <a:gd name="T12" fmla="*/ 446 w 688"/>
                  <a:gd name="T13" fmla="*/ 5 h 688"/>
                  <a:gd name="T14" fmla="*/ 423 w 688"/>
                  <a:gd name="T15" fmla="*/ 14 h 688"/>
                  <a:gd name="T16" fmla="*/ 397 w 688"/>
                  <a:gd name="T17" fmla="*/ 73 h 688"/>
                  <a:gd name="T18" fmla="*/ 306 w 688"/>
                  <a:gd name="T19" fmla="*/ 73 h 688"/>
                  <a:gd name="T20" fmla="*/ 284 w 688"/>
                  <a:gd name="T21" fmla="*/ 17 h 688"/>
                  <a:gd name="T22" fmla="*/ 262 w 688"/>
                  <a:gd name="T23" fmla="*/ 7 h 688"/>
                  <a:gd name="T24" fmla="*/ 181 w 688"/>
                  <a:gd name="T25" fmla="*/ 39 h 688"/>
                  <a:gd name="T26" fmla="*/ 171 w 688"/>
                  <a:gd name="T27" fmla="*/ 61 h 688"/>
                  <a:gd name="T28" fmla="*/ 193 w 688"/>
                  <a:gd name="T29" fmla="*/ 115 h 688"/>
                  <a:gd name="T30" fmla="*/ 125 w 688"/>
                  <a:gd name="T31" fmla="*/ 178 h 688"/>
                  <a:gd name="T32" fmla="*/ 59 w 688"/>
                  <a:gd name="T33" fmla="*/ 151 h 688"/>
                  <a:gd name="T34" fmla="*/ 37 w 688"/>
                  <a:gd name="T35" fmla="*/ 161 h 688"/>
                  <a:gd name="T36" fmla="*/ 2 w 688"/>
                  <a:gd name="T37" fmla="*/ 242 h 688"/>
                  <a:gd name="T38" fmla="*/ 2 w 688"/>
                  <a:gd name="T39" fmla="*/ 254 h 688"/>
                  <a:gd name="T40" fmla="*/ 12 w 688"/>
                  <a:gd name="T41" fmla="*/ 264 h 688"/>
                  <a:gd name="T42" fmla="*/ 76 w 688"/>
                  <a:gd name="T43" fmla="*/ 291 h 688"/>
                  <a:gd name="T44" fmla="*/ 73 w 688"/>
                  <a:gd name="T45" fmla="*/ 394 h 688"/>
                  <a:gd name="T46" fmla="*/ 22 w 688"/>
                  <a:gd name="T47" fmla="*/ 413 h 688"/>
                  <a:gd name="T48" fmla="*/ 12 w 688"/>
                  <a:gd name="T49" fmla="*/ 435 h 688"/>
                  <a:gd name="T50" fmla="*/ 44 w 688"/>
                  <a:gd name="T51" fmla="*/ 516 h 688"/>
                  <a:gd name="T52" fmla="*/ 66 w 688"/>
                  <a:gd name="T53" fmla="*/ 526 h 688"/>
                  <a:gd name="T54" fmla="*/ 117 w 688"/>
                  <a:gd name="T55" fmla="*/ 506 h 688"/>
                  <a:gd name="T56" fmla="*/ 181 w 688"/>
                  <a:gd name="T57" fmla="*/ 572 h 688"/>
                  <a:gd name="T58" fmla="*/ 157 w 688"/>
                  <a:gd name="T59" fmla="*/ 629 h 688"/>
                  <a:gd name="T60" fmla="*/ 157 w 688"/>
                  <a:gd name="T61" fmla="*/ 641 h 688"/>
                  <a:gd name="T62" fmla="*/ 166 w 688"/>
                  <a:gd name="T63" fmla="*/ 651 h 688"/>
                  <a:gd name="T64" fmla="*/ 247 w 688"/>
                  <a:gd name="T65" fmla="*/ 685 h 688"/>
                  <a:gd name="T66" fmla="*/ 259 w 688"/>
                  <a:gd name="T67" fmla="*/ 685 h 688"/>
                  <a:gd name="T68" fmla="*/ 269 w 688"/>
                  <a:gd name="T69" fmla="*/ 675 h 688"/>
                  <a:gd name="T70" fmla="*/ 294 w 688"/>
                  <a:gd name="T71" fmla="*/ 619 h 688"/>
                  <a:gd name="T72" fmla="*/ 397 w 688"/>
                  <a:gd name="T73" fmla="*/ 621 h 688"/>
                  <a:gd name="T74" fmla="*/ 416 w 688"/>
                  <a:gd name="T75" fmla="*/ 668 h 688"/>
                  <a:gd name="T76" fmla="*/ 438 w 688"/>
                  <a:gd name="T77" fmla="*/ 678 h 688"/>
                  <a:gd name="T78" fmla="*/ 519 w 688"/>
                  <a:gd name="T79" fmla="*/ 646 h 688"/>
                  <a:gd name="T80" fmla="*/ 529 w 688"/>
                  <a:gd name="T81" fmla="*/ 624 h 688"/>
                  <a:gd name="T82" fmla="*/ 509 w 688"/>
                  <a:gd name="T83" fmla="*/ 575 h 688"/>
                  <a:gd name="T84" fmla="*/ 580 w 688"/>
                  <a:gd name="T85" fmla="*/ 504 h 688"/>
                  <a:gd name="T86" fmla="*/ 627 w 688"/>
                  <a:gd name="T87" fmla="*/ 524 h 688"/>
                  <a:gd name="T88" fmla="*/ 639 w 688"/>
                  <a:gd name="T89" fmla="*/ 524 h 688"/>
                  <a:gd name="T90" fmla="*/ 649 w 688"/>
                  <a:gd name="T91" fmla="*/ 514 h 688"/>
                  <a:gd name="T92" fmla="*/ 683 w 688"/>
                  <a:gd name="T93" fmla="*/ 433 h 688"/>
                  <a:gd name="T94" fmla="*/ 683 w 688"/>
                  <a:gd name="T95" fmla="*/ 421 h 688"/>
                  <a:gd name="T96" fmla="*/ 673 w 688"/>
                  <a:gd name="T97" fmla="*/ 411 h 688"/>
                  <a:gd name="T98" fmla="*/ 624 w 688"/>
                  <a:gd name="T99" fmla="*/ 389 h 688"/>
                  <a:gd name="T100" fmla="*/ 624 w 688"/>
                  <a:gd name="T101" fmla="*/ 296 h 688"/>
                  <a:gd name="T102" fmla="*/ 676 w 688"/>
                  <a:gd name="T103" fmla="*/ 276 h 688"/>
                  <a:gd name="T104" fmla="*/ 685 w 688"/>
                  <a:gd name="T105" fmla="*/ 254 h 688"/>
                  <a:gd name="T106" fmla="*/ 654 w 688"/>
                  <a:gd name="T107" fmla="*/ 173 h 688"/>
                  <a:gd name="T108" fmla="*/ 632 w 688"/>
                  <a:gd name="T109" fmla="*/ 171 h 688"/>
                  <a:gd name="T110" fmla="*/ 411 w 688"/>
                  <a:gd name="T111" fmla="*/ 511 h 688"/>
                  <a:gd name="T112" fmla="*/ 186 w 688"/>
                  <a:gd name="T113" fmla="*/ 416 h 688"/>
                  <a:gd name="T114" fmla="*/ 282 w 688"/>
                  <a:gd name="T115" fmla="*/ 191 h 688"/>
                  <a:gd name="T116" fmla="*/ 507 w 688"/>
                  <a:gd name="T117" fmla="*/ 286 h 688"/>
                  <a:gd name="T118" fmla="*/ 411 w 688"/>
                  <a:gd name="T119" fmla="*/ 51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88" h="688">
                    <a:moveTo>
                      <a:pt x="632" y="171"/>
                    </a:moveTo>
                    <a:cubicBezTo>
                      <a:pt x="580" y="191"/>
                      <a:pt x="580" y="191"/>
                      <a:pt x="580" y="191"/>
                    </a:cubicBezTo>
                    <a:cubicBezTo>
                      <a:pt x="561" y="161"/>
                      <a:pt x="536" y="139"/>
                      <a:pt x="509" y="120"/>
                    </a:cubicBezTo>
                    <a:cubicBezTo>
                      <a:pt x="534" y="61"/>
                      <a:pt x="534" y="61"/>
                      <a:pt x="534" y="61"/>
                    </a:cubicBezTo>
                    <a:cubicBezTo>
                      <a:pt x="536" y="56"/>
                      <a:pt x="536" y="51"/>
                      <a:pt x="534" y="49"/>
                    </a:cubicBezTo>
                    <a:cubicBezTo>
                      <a:pt x="531" y="44"/>
                      <a:pt x="529" y="41"/>
                      <a:pt x="524" y="39"/>
                    </a:cubicBezTo>
                    <a:cubicBezTo>
                      <a:pt x="446" y="5"/>
                      <a:pt x="446" y="5"/>
                      <a:pt x="446" y="5"/>
                    </a:cubicBezTo>
                    <a:cubicBezTo>
                      <a:pt x="436" y="0"/>
                      <a:pt x="426" y="5"/>
                      <a:pt x="423" y="14"/>
                    </a:cubicBezTo>
                    <a:cubicBezTo>
                      <a:pt x="397" y="73"/>
                      <a:pt x="397" y="73"/>
                      <a:pt x="397" y="73"/>
                    </a:cubicBezTo>
                    <a:cubicBezTo>
                      <a:pt x="367" y="68"/>
                      <a:pt x="335" y="68"/>
                      <a:pt x="306" y="73"/>
                    </a:cubicBezTo>
                    <a:cubicBezTo>
                      <a:pt x="284" y="17"/>
                      <a:pt x="284" y="17"/>
                      <a:pt x="284" y="17"/>
                    </a:cubicBezTo>
                    <a:cubicBezTo>
                      <a:pt x="282" y="7"/>
                      <a:pt x="269" y="5"/>
                      <a:pt x="262" y="7"/>
                    </a:cubicBezTo>
                    <a:cubicBezTo>
                      <a:pt x="181" y="39"/>
                      <a:pt x="181" y="39"/>
                      <a:pt x="181" y="39"/>
                    </a:cubicBezTo>
                    <a:cubicBezTo>
                      <a:pt x="171" y="41"/>
                      <a:pt x="169" y="53"/>
                      <a:pt x="171" y="61"/>
                    </a:cubicBezTo>
                    <a:cubicBezTo>
                      <a:pt x="193" y="115"/>
                      <a:pt x="193" y="115"/>
                      <a:pt x="193" y="115"/>
                    </a:cubicBezTo>
                    <a:cubicBezTo>
                      <a:pt x="166" y="132"/>
                      <a:pt x="144" y="154"/>
                      <a:pt x="125" y="178"/>
                    </a:cubicBezTo>
                    <a:cubicBezTo>
                      <a:pt x="59" y="151"/>
                      <a:pt x="59" y="151"/>
                      <a:pt x="59" y="151"/>
                    </a:cubicBezTo>
                    <a:cubicBezTo>
                      <a:pt x="49" y="147"/>
                      <a:pt x="39" y="151"/>
                      <a:pt x="37" y="161"/>
                    </a:cubicBezTo>
                    <a:cubicBezTo>
                      <a:pt x="2" y="242"/>
                      <a:pt x="2" y="242"/>
                      <a:pt x="2" y="242"/>
                    </a:cubicBezTo>
                    <a:cubicBezTo>
                      <a:pt x="0" y="247"/>
                      <a:pt x="0" y="252"/>
                      <a:pt x="2" y="254"/>
                    </a:cubicBezTo>
                    <a:cubicBezTo>
                      <a:pt x="5" y="257"/>
                      <a:pt x="7" y="262"/>
                      <a:pt x="12" y="264"/>
                    </a:cubicBezTo>
                    <a:cubicBezTo>
                      <a:pt x="76" y="291"/>
                      <a:pt x="76" y="291"/>
                      <a:pt x="76" y="291"/>
                    </a:cubicBezTo>
                    <a:cubicBezTo>
                      <a:pt x="69" y="325"/>
                      <a:pt x="69" y="359"/>
                      <a:pt x="73" y="394"/>
                    </a:cubicBezTo>
                    <a:cubicBezTo>
                      <a:pt x="22" y="413"/>
                      <a:pt x="22" y="413"/>
                      <a:pt x="22" y="413"/>
                    </a:cubicBezTo>
                    <a:cubicBezTo>
                      <a:pt x="12" y="416"/>
                      <a:pt x="10" y="428"/>
                      <a:pt x="12" y="435"/>
                    </a:cubicBezTo>
                    <a:cubicBezTo>
                      <a:pt x="44" y="516"/>
                      <a:pt x="44" y="516"/>
                      <a:pt x="44" y="516"/>
                    </a:cubicBezTo>
                    <a:cubicBezTo>
                      <a:pt x="46" y="526"/>
                      <a:pt x="59" y="528"/>
                      <a:pt x="66" y="526"/>
                    </a:cubicBezTo>
                    <a:cubicBezTo>
                      <a:pt x="117" y="506"/>
                      <a:pt x="117" y="506"/>
                      <a:pt x="117" y="506"/>
                    </a:cubicBezTo>
                    <a:cubicBezTo>
                      <a:pt x="135" y="533"/>
                      <a:pt x="157" y="555"/>
                      <a:pt x="181" y="572"/>
                    </a:cubicBezTo>
                    <a:cubicBezTo>
                      <a:pt x="157" y="629"/>
                      <a:pt x="157" y="629"/>
                      <a:pt x="157" y="629"/>
                    </a:cubicBezTo>
                    <a:cubicBezTo>
                      <a:pt x="154" y="634"/>
                      <a:pt x="154" y="639"/>
                      <a:pt x="157" y="641"/>
                    </a:cubicBezTo>
                    <a:cubicBezTo>
                      <a:pt x="159" y="646"/>
                      <a:pt x="162" y="648"/>
                      <a:pt x="166" y="651"/>
                    </a:cubicBezTo>
                    <a:cubicBezTo>
                      <a:pt x="247" y="685"/>
                      <a:pt x="247" y="685"/>
                      <a:pt x="247" y="685"/>
                    </a:cubicBezTo>
                    <a:cubicBezTo>
                      <a:pt x="252" y="688"/>
                      <a:pt x="257" y="688"/>
                      <a:pt x="259" y="685"/>
                    </a:cubicBezTo>
                    <a:cubicBezTo>
                      <a:pt x="264" y="683"/>
                      <a:pt x="267" y="680"/>
                      <a:pt x="269" y="675"/>
                    </a:cubicBezTo>
                    <a:cubicBezTo>
                      <a:pt x="294" y="619"/>
                      <a:pt x="294" y="619"/>
                      <a:pt x="294" y="619"/>
                    </a:cubicBezTo>
                    <a:cubicBezTo>
                      <a:pt x="328" y="626"/>
                      <a:pt x="362" y="626"/>
                      <a:pt x="397" y="621"/>
                    </a:cubicBezTo>
                    <a:cubicBezTo>
                      <a:pt x="416" y="668"/>
                      <a:pt x="416" y="668"/>
                      <a:pt x="416" y="668"/>
                    </a:cubicBezTo>
                    <a:cubicBezTo>
                      <a:pt x="419" y="678"/>
                      <a:pt x="431" y="680"/>
                      <a:pt x="438" y="678"/>
                    </a:cubicBezTo>
                    <a:cubicBezTo>
                      <a:pt x="519" y="646"/>
                      <a:pt x="519" y="646"/>
                      <a:pt x="519" y="646"/>
                    </a:cubicBezTo>
                    <a:cubicBezTo>
                      <a:pt x="529" y="643"/>
                      <a:pt x="531" y="631"/>
                      <a:pt x="529" y="624"/>
                    </a:cubicBezTo>
                    <a:cubicBezTo>
                      <a:pt x="509" y="575"/>
                      <a:pt x="509" y="575"/>
                      <a:pt x="509" y="575"/>
                    </a:cubicBezTo>
                    <a:cubicBezTo>
                      <a:pt x="536" y="555"/>
                      <a:pt x="561" y="531"/>
                      <a:pt x="580" y="504"/>
                    </a:cubicBezTo>
                    <a:cubicBezTo>
                      <a:pt x="627" y="524"/>
                      <a:pt x="627" y="524"/>
                      <a:pt x="627" y="524"/>
                    </a:cubicBezTo>
                    <a:cubicBezTo>
                      <a:pt x="632" y="526"/>
                      <a:pt x="636" y="526"/>
                      <a:pt x="639" y="524"/>
                    </a:cubicBezTo>
                    <a:cubicBezTo>
                      <a:pt x="644" y="521"/>
                      <a:pt x="646" y="519"/>
                      <a:pt x="649" y="514"/>
                    </a:cubicBezTo>
                    <a:cubicBezTo>
                      <a:pt x="683" y="433"/>
                      <a:pt x="683" y="433"/>
                      <a:pt x="683" y="433"/>
                    </a:cubicBezTo>
                    <a:cubicBezTo>
                      <a:pt x="685" y="428"/>
                      <a:pt x="685" y="423"/>
                      <a:pt x="683" y="421"/>
                    </a:cubicBezTo>
                    <a:cubicBezTo>
                      <a:pt x="681" y="416"/>
                      <a:pt x="678" y="413"/>
                      <a:pt x="673" y="411"/>
                    </a:cubicBezTo>
                    <a:cubicBezTo>
                      <a:pt x="624" y="389"/>
                      <a:pt x="624" y="389"/>
                      <a:pt x="624" y="389"/>
                    </a:cubicBezTo>
                    <a:cubicBezTo>
                      <a:pt x="629" y="359"/>
                      <a:pt x="629" y="328"/>
                      <a:pt x="624" y="296"/>
                    </a:cubicBezTo>
                    <a:cubicBezTo>
                      <a:pt x="676" y="276"/>
                      <a:pt x="676" y="276"/>
                      <a:pt x="676" y="276"/>
                    </a:cubicBezTo>
                    <a:cubicBezTo>
                      <a:pt x="685" y="274"/>
                      <a:pt x="688" y="262"/>
                      <a:pt x="685" y="254"/>
                    </a:cubicBezTo>
                    <a:cubicBezTo>
                      <a:pt x="654" y="173"/>
                      <a:pt x="654" y="173"/>
                      <a:pt x="654" y="173"/>
                    </a:cubicBezTo>
                    <a:cubicBezTo>
                      <a:pt x="651" y="173"/>
                      <a:pt x="639" y="169"/>
                      <a:pt x="632" y="171"/>
                    </a:cubicBezTo>
                    <a:close/>
                    <a:moveTo>
                      <a:pt x="411" y="511"/>
                    </a:moveTo>
                    <a:cubicBezTo>
                      <a:pt x="323" y="546"/>
                      <a:pt x="223" y="504"/>
                      <a:pt x="186" y="416"/>
                    </a:cubicBezTo>
                    <a:cubicBezTo>
                      <a:pt x="152" y="328"/>
                      <a:pt x="193" y="227"/>
                      <a:pt x="282" y="191"/>
                    </a:cubicBezTo>
                    <a:cubicBezTo>
                      <a:pt x="370" y="154"/>
                      <a:pt x="470" y="198"/>
                      <a:pt x="507" y="286"/>
                    </a:cubicBezTo>
                    <a:cubicBezTo>
                      <a:pt x="543" y="374"/>
                      <a:pt x="499" y="475"/>
                      <a:pt x="411" y="5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69" name="Line 36">
                <a:extLst>
                  <a:ext uri="{FF2B5EF4-FFF2-40B4-BE49-F238E27FC236}">
                    <a16:creationId xmlns:a16="http://schemas.microsoft.com/office/drawing/2014/main" id="{1EC1144C-2EFF-415D-9EEE-AD8515F1D781}"/>
                  </a:ext>
                </a:extLst>
              </p:cNvPr>
              <p:cNvSpPr>
                <a:spLocks noChangeShapeType="1"/>
              </p:cNvSpPr>
              <p:nvPr/>
            </p:nvSpPr>
            <p:spPr bwMode="auto">
              <a:xfrm>
                <a:off x="4700" y="323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70" name="Line 37">
                <a:extLst>
                  <a:ext uri="{FF2B5EF4-FFF2-40B4-BE49-F238E27FC236}">
                    <a16:creationId xmlns:a16="http://schemas.microsoft.com/office/drawing/2014/main" id="{6FBFD362-5743-4215-B8E3-97CC319FACA6}"/>
                  </a:ext>
                </a:extLst>
              </p:cNvPr>
              <p:cNvSpPr>
                <a:spLocks noChangeShapeType="1"/>
              </p:cNvSpPr>
              <p:nvPr/>
            </p:nvSpPr>
            <p:spPr bwMode="auto">
              <a:xfrm>
                <a:off x="4700" y="323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71" name="Freeform 38">
                <a:extLst>
                  <a:ext uri="{FF2B5EF4-FFF2-40B4-BE49-F238E27FC236}">
                    <a16:creationId xmlns:a16="http://schemas.microsoft.com/office/drawing/2014/main" id="{2EE0739B-C148-435D-B584-09175C664C23}"/>
                  </a:ext>
                </a:extLst>
              </p:cNvPr>
              <p:cNvSpPr>
                <a:spLocks/>
              </p:cNvSpPr>
              <p:nvPr/>
            </p:nvSpPr>
            <p:spPr bwMode="auto">
              <a:xfrm>
                <a:off x="1584" y="2218"/>
                <a:ext cx="4549" cy="1798"/>
              </a:xfrm>
              <a:custGeom>
                <a:avLst/>
                <a:gdLst>
                  <a:gd name="T0" fmla="*/ 2208 w 2419"/>
                  <a:gd name="T1" fmla="*/ 342 h 957"/>
                  <a:gd name="T2" fmla="*/ 1726 w 2419"/>
                  <a:gd name="T3" fmla="*/ 479 h 957"/>
                  <a:gd name="T4" fmla="*/ 1726 w 2419"/>
                  <a:gd name="T5" fmla="*/ 482 h 957"/>
                  <a:gd name="T6" fmla="*/ 1706 w 2419"/>
                  <a:gd name="T7" fmla="*/ 626 h 957"/>
                  <a:gd name="T8" fmla="*/ 1584 w 2419"/>
                  <a:gd name="T9" fmla="*/ 719 h 957"/>
                  <a:gd name="T10" fmla="*/ 1432 w 2419"/>
                  <a:gd name="T11" fmla="*/ 702 h 957"/>
                  <a:gd name="T12" fmla="*/ 1155 w 2419"/>
                  <a:gd name="T13" fmla="*/ 546 h 957"/>
                  <a:gd name="T14" fmla="*/ 1182 w 2419"/>
                  <a:gd name="T15" fmla="*/ 499 h 957"/>
                  <a:gd name="T16" fmla="*/ 1459 w 2419"/>
                  <a:gd name="T17" fmla="*/ 656 h 957"/>
                  <a:gd name="T18" fmla="*/ 1569 w 2419"/>
                  <a:gd name="T19" fmla="*/ 668 h 957"/>
                  <a:gd name="T20" fmla="*/ 1655 w 2419"/>
                  <a:gd name="T21" fmla="*/ 599 h 957"/>
                  <a:gd name="T22" fmla="*/ 1672 w 2419"/>
                  <a:gd name="T23" fmla="*/ 543 h 957"/>
                  <a:gd name="T24" fmla="*/ 1616 w 2419"/>
                  <a:gd name="T25" fmla="*/ 421 h 957"/>
                  <a:gd name="T26" fmla="*/ 945 w 2419"/>
                  <a:gd name="T27" fmla="*/ 46 h 957"/>
                  <a:gd name="T28" fmla="*/ 778 w 2419"/>
                  <a:gd name="T29" fmla="*/ 27 h 957"/>
                  <a:gd name="T30" fmla="*/ 776 w 2419"/>
                  <a:gd name="T31" fmla="*/ 27 h 957"/>
                  <a:gd name="T32" fmla="*/ 2 w 2419"/>
                  <a:gd name="T33" fmla="*/ 247 h 957"/>
                  <a:gd name="T34" fmla="*/ 0 w 2419"/>
                  <a:gd name="T35" fmla="*/ 247 h 957"/>
                  <a:gd name="T36" fmla="*/ 149 w 2419"/>
                  <a:gd name="T37" fmla="*/ 766 h 957"/>
                  <a:gd name="T38" fmla="*/ 634 w 2419"/>
                  <a:gd name="T39" fmla="*/ 626 h 957"/>
                  <a:gd name="T40" fmla="*/ 1099 w 2419"/>
                  <a:gd name="T41" fmla="*/ 910 h 957"/>
                  <a:gd name="T42" fmla="*/ 1305 w 2419"/>
                  <a:gd name="T43" fmla="*/ 925 h 957"/>
                  <a:gd name="T44" fmla="*/ 2294 w 2419"/>
                  <a:gd name="T45" fmla="*/ 644 h 957"/>
                  <a:gd name="T46" fmla="*/ 2392 w 2419"/>
                  <a:gd name="T47" fmla="*/ 440 h 957"/>
                  <a:gd name="T48" fmla="*/ 2208 w 2419"/>
                  <a:gd name="T49" fmla="*/ 342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9" h="957">
                    <a:moveTo>
                      <a:pt x="2208" y="342"/>
                    </a:moveTo>
                    <a:cubicBezTo>
                      <a:pt x="1726" y="479"/>
                      <a:pt x="1726" y="479"/>
                      <a:pt x="1726" y="479"/>
                    </a:cubicBezTo>
                    <a:cubicBezTo>
                      <a:pt x="1726" y="482"/>
                      <a:pt x="1726" y="482"/>
                      <a:pt x="1726" y="482"/>
                    </a:cubicBezTo>
                    <a:cubicBezTo>
                      <a:pt x="1738" y="531"/>
                      <a:pt x="1731" y="580"/>
                      <a:pt x="1706" y="626"/>
                    </a:cubicBezTo>
                    <a:cubicBezTo>
                      <a:pt x="1679" y="673"/>
                      <a:pt x="1638" y="707"/>
                      <a:pt x="1584" y="719"/>
                    </a:cubicBezTo>
                    <a:cubicBezTo>
                      <a:pt x="1532" y="734"/>
                      <a:pt x="1479" y="727"/>
                      <a:pt x="1432" y="702"/>
                    </a:cubicBezTo>
                    <a:cubicBezTo>
                      <a:pt x="1155" y="546"/>
                      <a:pt x="1155" y="546"/>
                      <a:pt x="1155" y="546"/>
                    </a:cubicBezTo>
                    <a:cubicBezTo>
                      <a:pt x="1182" y="499"/>
                      <a:pt x="1182" y="499"/>
                      <a:pt x="1182" y="499"/>
                    </a:cubicBezTo>
                    <a:cubicBezTo>
                      <a:pt x="1459" y="656"/>
                      <a:pt x="1459" y="656"/>
                      <a:pt x="1459" y="656"/>
                    </a:cubicBezTo>
                    <a:cubicBezTo>
                      <a:pt x="1493" y="675"/>
                      <a:pt x="1532" y="680"/>
                      <a:pt x="1569" y="668"/>
                    </a:cubicBezTo>
                    <a:cubicBezTo>
                      <a:pt x="1606" y="658"/>
                      <a:pt x="1638" y="634"/>
                      <a:pt x="1655" y="599"/>
                    </a:cubicBezTo>
                    <a:cubicBezTo>
                      <a:pt x="1665" y="582"/>
                      <a:pt x="1670" y="563"/>
                      <a:pt x="1672" y="543"/>
                    </a:cubicBezTo>
                    <a:cubicBezTo>
                      <a:pt x="1679" y="494"/>
                      <a:pt x="1657" y="448"/>
                      <a:pt x="1616" y="421"/>
                    </a:cubicBezTo>
                    <a:cubicBezTo>
                      <a:pt x="945" y="46"/>
                      <a:pt x="945" y="46"/>
                      <a:pt x="945" y="46"/>
                    </a:cubicBezTo>
                    <a:cubicBezTo>
                      <a:pt x="945" y="46"/>
                      <a:pt x="874" y="0"/>
                      <a:pt x="778" y="27"/>
                    </a:cubicBezTo>
                    <a:cubicBezTo>
                      <a:pt x="778" y="27"/>
                      <a:pt x="778" y="27"/>
                      <a:pt x="776" y="27"/>
                    </a:cubicBezTo>
                    <a:cubicBezTo>
                      <a:pt x="759" y="29"/>
                      <a:pt x="34" y="237"/>
                      <a:pt x="2" y="247"/>
                    </a:cubicBezTo>
                    <a:cubicBezTo>
                      <a:pt x="0" y="247"/>
                      <a:pt x="0" y="247"/>
                      <a:pt x="0" y="247"/>
                    </a:cubicBezTo>
                    <a:cubicBezTo>
                      <a:pt x="149" y="766"/>
                      <a:pt x="149" y="766"/>
                      <a:pt x="149" y="766"/>
                    </a:cubicBezTo>
                    <a:cubicBezTo>
                      <a:pt x="634" y="626"/>
                      <a:pt x="634" y="626"/>
                      <a:pt x="634" y="626"/>
                    </a:cubicBezTo>
                    <a:cubicBezTo>
                      <a:pt x="683" y="656"/>
                      <a:pt x="1053" y="886"/>
                      <a:pt x="1099" y="910"/>
                    </a:cubicBezTo>
                    <a:cubicBezTo>
                      <a:pt x="1180" y="957"/>
                      <a:pt x="1283" y="932"/>
                      <a:pt x="1305" y="925"/>
                    </a:cubicBezTo>
                    <a:cubicBezTo>
                      <a:pt x="1307" y="925"/>
                      <a:pt x="2294" y="644"/>
                      <a:pt x="2294" y="644"/>
                    </a:cubicBezTo>
                    <a:cubicBezTo>
                      <a:pt x="2362" y="624"/>
                      <a:pt x="2419" y="533"/>
                      <a:pt x="2392" y="440"/>
                    </a:cubicBezTo>
                    <a:cubicBezTo>
                      <a:pt x="2370" y="367"/>
                      <a:pt x="2289" y="320"/>
                      <a:pt x="2208" y="3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72" name="Freeform 39">
                <a:extLst>
                  <a:ext uri="{FF2B5EF4-FFF2-40B4-BE49-F238E27FC236}">
                    <a16:creationId xmlns:a16="http://schemas.microsoft.com/office/drawing/2014/main" id="{3983DFD2-1E7C-441F-A6BE-FD98C36D56B7}"/>
                  </a:ext>
                </a:extLst>
              </p:cNvPr>
              <p:cNvSpPr>
                <a:spLocks/>
              </p:cNvSpPr>
              <p:nvPr/>
            </p:nvSpPr>
            <p:spPr bwMode="auto">
              <a:xfrm>
                <a:off x="3800" y="511"/>
                <a:ext cx="1923" cy="1923"/>
              </a:xfrm>
              <a:custGeom>
                <a:avLst/>
                <a:gdLst>
                  <a:gd name="T0" fmla="*/ 925 w 1023"/>
                  <a:gd name="T1" fmla="*/ 813 h 1024"/>
                  <a:gd name="T2" fmla="*/ 1020 w 1023"/>
                  <a:gd name="T3" fmla="*/ 517 h 1024"/>
                  <a:gd name="T4" fmla="*/ 873 w 1023"/>
                  <a:gd name="T5" fmla="*/ 152 h 1024"/>
                  <a:gd name="T6" fmla="*/ 511 w 1023"/>
                  <a:gd name="T7" fmla="*/ 0 h 1024"/>
                  <a:gd name="T8" fmla="*/ 0 w 1023"/>
                  <a:gd name="T9" fmla="*/ 512 h 1024"/>
                  <a:gd name="T10" fmla="*/ 511 w 1023"/>
                  <a:gd name="T11" fmla="*/ 1024 h 1024"/>
                  <a:gd name="T12" fmla="*/ 653 w 1023"/>
                  <a:gd name="T13" fmla="*/ 1004 h 1024"/>
                  <a:gd name="T14" fmla="*/ 643 w 1023"/>
                  <a:gd name="T15" fmla="*/ 955 h 1024"/>
                  <a:gd name="T16" fmla="*/ 511 w 1023"/>
                  <a:gd name="T17" fmla="*/ 975 h 1024"/>
                  <a:gd name="T18" fmla="*/ 48 w 1023"/>
                  <a:gd name="T19" fmla="*/ 515 h 1024"/>
                  <a:gd name="T20" fmla="*/ 509 w 1023"/>
                  <a:gd name="T21" fmla="*/ 54 h 1024"/>
                  <a:gd name="T22" fmla="*/ 969 w 1023"/>
                  <a:gd name="T23" fmla="*/ 515 h 1024"/>
                  <a:gd name="T24" fmla="*/ 881 w 1023"/>
                  <a:gd name="T25" fmla="*/ 786 h 1024"/>
                  <a:gd name="T26" fmla="*/ 925 w 1023"/>
                  <a:gd name="T27" fmla="*/ 813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3" h="1024">
                    <a:moveTo>
                      <a:pt x="925" y="813"/>
                    </a:moveTo>
                    <a:cubicBezTo>
                      <a:pt x="986" y="728"/>
                      <a:pt x="1020" y="625"/>
                      <a:pt x="1020" y="517"/>
                    </a:cubicBezTo>
                    <a:cubicBezTo>
                      <a:pt x="1023" y="380"/>
                      <a:pt x="969" y="250"/>
                      <a:pt x="873" y="152"/>
                    </a:cubicBezTo>
                    <a:cubicBezTo>
                      <a:pt x="778" y="54"/>
                      <a:pt x="648" y="0"/>
                      <a:pt x="511" y="0"/>
                    </a:cubicBezTo>
                    <a:cubicBezTo>
                      <a:pt x="230" y="0"/>
                      <a:pt x="0" y="231"/>
                      <a:pt x="0" y="512"/>
                    </a:cubicBezTo>
                    <a:cubicBezTo>
                      <a:pt x="0" y="794"/>
                      <a:pt x="230" y="1024"/>
                      <a:pt x="511" y="1024"/>
                    </a:cubicBezTo>
                    <a:cubicBezTo>
                      <a:pt x="560" y="1024"/>
                      <a:pt x="607" y="1016"/>
                      <a:pt x="653" y="1004"/>
                    </a:cubicBezTo>
                    <a:cubicBezTo>
                      <a:pt x="643" y="955"/>
                      <a:pt x="643" y="955"/>
                      <a:pt x="643" y="955"/>
                    </a:cubicBezTo>
                    <a:cubicBezTo>
                      <a:pt x="599" y="967"/>
                      <a:pt x="555" y="975"/>
                      <a:pt x="511" y="975"/>
                    </a:cubicBezTo>
                    <a:cubicBezTo>
                      <a:pt x="254" y="975"/>
                      <a:pt x="48" y="769"/>
                      <a:pt x="48" y="515"/>
                    </a:cubicBezTo>
                    <a:cubicBezTo>
                      <a:pt x="48" y="260"/>
                      <a:pt x="254" y="54"/>
                      <a:pt x="509" y="54"/>
                    </a:cubicBezTo>
                    <a:cubicBezTo>
                      <a:pt x="763" y="54"/>
                      <a:pt x="969" y="260"/>
                      <a:pt x="969" y="515"/>
                    </a:cubicBezTo>
                    <a:cubicBezTo>
                      <a:pt x="969" y="612"/>
                      <a:pt x="940" y="706"/>
                      <a:pt x="881" y="786"/>
                    </a:cubicBezTo>
                    <a:lnTo>
                      <a:pt x="925" y="8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73" name="Freeform 40">
                <a:extLst>
                  <a:ext uri="{FF2B5EF4-FFF2-40B4-BE49-F238E27FC236}">
                    <a16:creationId xmlns:a16="http://schemas.microsoft.com/office/drawing/2014/main" id="{DC0105A5-C4CC-451C-9DF0-9DA2A143676B}"/>
                  </a:ext>
                </a:extLst>
              </p:cNvPr>
              <p:cNvSpPr>
                <a:spLocks/>
              </p:cNvSpPr>
              <p:nvPr/>
            </p:nvSpPr>
            <p:spPr bwMode="auto">
              <a:xfrm>
                <a:off x="3606" y="342"/>
                <a:ext cx="2302" cy="2289"/>
              </a:xfrm>
              <a:custGeom>
                <a:avLst/>
                <a:gdLst>
                  <a:gd name="T0" fmla="*/ 1045 w 1224"/>
                  <a:gd name="T1" fmla="*/ 179 h 1219"/>
                  <a:gd name="T2" fmla="*/ 612 w 1224"/>
                  <a:gd name="T3" fmla="*/ 0 h 1219"/>
                  <a:gd name="T4" fmla="*/ 448 w 1224"/>
                  <a:gd name="T5" fmla="*/ 22 h 1219"/>
                  <a:gd name="T6" fmla="*/ 457 w 1224"/>
                  <a:gd name="T7" fmla="*/ 68 h 1219"/>
                  <a:gd name="T8" fmla="*/ 612 w 1224"/>
                  <a:gd name="T9" fmla="*/ 46 h 1219"/>
                  <a:gd name="T10" fmla="*/ 1175 w 1224"/>
                  <a:gd name="T11" fmla="*/ 609 h 1219"/>
                  <a:gd name="T12" fmla="*/ 612 w 1224"/>
                  <a:gd name="T13" fmla="*/ 1172 h 1219"/>
                  <a:gd name="T14" fmla="*/ 49 w 1224"/>
                  <a:gd name="T15" fmla="*/ 609 h 1219"/>
                  <a:gd name="T16" fmla="*/ 151 w 1224"/>
                  <a:gd name="T17" fmla="*/ 284 h 1219"/>
                  <a:gd name="T18" fmla="*/ 110 w 1224"/>
                  <a:gd name="T19" fmla="*/ 259 h 1219"/>
                  <a:gd name="T20" fmla="*/ 0 w 1224"/>
                  <a:gd name="T21" fmla="*/ 609 h 1219"/>
                  <a:gd name="T22" fmla="*/ 609 w 1224"/>
                  <a:gd name="T23" fmla="*/ 1219 h 1219"/>
                  <a:gd name="T24" fmla="*/ 1221 w 1224"/>
                  <a:gd name="T25" fmla="*/ 609 h 1219"/>
                  <a:gd name="T26" fmla="*/ 1045 w 1224"/>
                  <a:gd name="T27" fmla="*/ 17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24" h="1219">
                    <a:moveTo>
                      <a:pt x="1045" y="179"/>
                    </a:moveTo>
                    <a:cubicBezTo>
                      <a:pt x="930" y="64"/>
                      <a:pt x="776" y="0"/>
                      <a:pt x="612" y="0"/>
                    </a:cubicBezTo>
                    <a:cubicBezTo>
                      <a:pt x="555" y="0"/>
                      <a:pt x="499" y="7"/>
                      <a:pt x="448" y="22"/>
                    </a:cubicBezTo>
                    <a:cubicBezTo>
                      <a:pt x="457" y="68"/>
                      <a:pt x="457" y="68"/>
                      <a:pt x="457" y="68"/>
                    </a:cubicBezTo>
                    <a:cubicBezTo>
                      <a:pt x="509" y="54"/>
                      <a:pt x="560" y="46"/>
                      <a:pt x="612" y="46"/>
                    </a:cubicBezTo>
                    <a:cubicBezTo>
                      <a:pt x="923" y="46"/>
                      <a:pt x="1175" y="299"/>
                      <a:pt x="1175" y="609"/>
                    </a:cubicBezTo>
                    <a:cubicBezTo>
                      <a:pt x="1175" y="920"/>
                      <a:pt x="923" y="1172"/>
                      <a:pt x="612" y="1172"/>
                    </a:cubicBezTo>
                    <a:cubicBezTo>
                      <a:pt x="301" y="1170"/>
                      <a:pt x="49" y="918"/>
                      <a:pt x="49" y="609"/>
                    </a:cubicBezTo>
                    <a:cubicBezTo>
                      <a:pt x="49" y="492"/>
                      <a:pt x="85" y="379"/>
                      <a:pt x="151" y="284"/>
                    </a:cubicBezTo>
                    <a:cubicBezTo>
                      <a:pt x="110" y="259"/>
                      <a:pt x="110" y="259"/>
                      <a:pt x="110" y="259"/>
                    </a:cubicBezTo>
                    <a:cubicBezTo>
                      <a:pt x="36" y="362"/>
                      <a:pt x="0" y="482"/>
                      <a:pt x="0" y="609"/>
                    </a:cubicBezTo>
                    <a:cubicBezTo>
                      <a:pt x="0" y="945"/>
                      <a:pt x="274" y="1219"/>
                      <a:pt x="609" y="1219"/>
                    </a:cubicBezTo>
                    <a:cubicBezTo>
                      <a:pt x="947" y="1219"/>
                      <a:pt x="1221" y="945"/>
                      <a:pt x="1221" y="609"/>
                    </a:cubicBezTo>
                    <a:cubicBezTo>
                      <a:pt x="1224" y="445"/>
                      <a:pt x="1160" y="294"/>
                      <a:pt x="1045" y="1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grpSp>
        <p:nvGrpSpPr>
          <p:cNvPr id="79" name="Group 78">
            <a:extLst>
              <a:ext uri="{FF2B5EF4-FFF2-40B4-BE49-F238E27FC236}">
                <a16:creationId xmlns:a16="http://schemas.microsoft.com/office/drawing/2014/main" id="{0EB5AD24-68C8-4863-ABEE-F5E42FF7E5E9}"/>
              </a:ext>
            </a:extLst>
          </p:cNvPr>
          <p:cNvGrpSpPr/>
          <p:nvPr/>
        </p:nvGrpSpPr>
        <p:grpSpPr>
          <a:xfrm>
            <a:off x="7912168" y="4202774"/>
            <a:ext cx="1030773" cy="1030773"/>
            <a:chOff x="7912168" y="4202774"/>
            <a:chExt cx="1030773" cy="1030773"/>
          </a:xfrm>
        </p:grpSpPr>
        <p:sp>
          <p:nvSpPr>
            <p:cNvPr id="15" name="Flowchart: Connector 14">
              <a:extLst>
                <a:ext uri="{FF2B5EF4-FFF2-40B4-BE49-F238E27FC236}">
                  <a16:creationId xmlns:a16="http://schemas.microsoft.com/office/drawing/2014/main" id="{499F0839-0321-48C2-BE18-9ADC7984C2FA}"/>
                </a:ext>
              </a:extLst>
            </p:cNvPr>
            <p:cNvSpPr/>
            <p:nvPr/>
          </p:nvSpPr>
          <p:spPr>
            <a:xfrm>
              <a:off x="7912168" y="4202774"/>
              <a:ext cx="1030773" cy="1030773"/>
            </a:xfrm>
            <a:prstGeom prst="flowChartConnector">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78" name="Freeform 44">
              <a:extLst>
                <a:ext uri="{FF2B5EF4-FFF2-40B4-BE49-F238E27FC236}">
                  <a16:creationId xmlns:a16="http://schemas.microsoft.com/office/drawing/2014/main" id="{AC0DD717-31C7-45E6-9588-A88D2001576E}"/>
                </a:ext>
              </a:extLst>
            </p:cNvPr>
            <p:cNvSpPr>
              <a:spLocks noEditPoints="1"/>
            </p:cNvSpPr>
            <p:nvPr/>
          </p:nvSpPr>
          <p:spPr bwMode="auto">
            <a:xfrm>
              <a:off x="8059451" y="4402152"/>
              <a:ext cx="736206" cy="632016"/>
            </a:xfrm>
            <a:custGeom>
              <a:avLst/>
              <a:gdLst>
                <a:gd name="T0" fmla="*/ 470 w 2390"/>
                <a:gd name="T1" fmla="*/ 1751 h 2054"/>
                <a:gd name="T2" fmla="*/ 86 w 2390"/>
                <a:gd name="T3" fmla="*/ 1156 h 2054"/>
                <a:gd name="T4" fmla="*/ 169 w 2390"/>
                <a:gd name="T5" fmla="*/ 901 h 2054"/>
                <a:gd name="T6" fmla="*/ 230 w 2390"/>
                <a:gd name="T7" fmla="*/ 842 h 2054"/>
                <a:gd name="T8" fmla="*/ 289 w 2390"/>
                <a:gd name="T9" fmla="*/ 901 h 2054"/>
                <a:gd name="T10" fmla="*/ 372 w 2390"/>
                <a:gd name="T11" fmla="*/ 1156 h 2054"/>
                <a:gd name="T12" fmla="*/ 1195 w 2390"/>
                <a:gd name="T13" fmla="*/ 1932 h 2054"/>
                <a:gd name="T14" fmla="*/ 1256 w 2390"/>
                <a:gd name="T15" fmla="*/ 2054 h 2054"/>
                <a:gd name="T16" fmla="*/ 1134 w 2390"/>
                <a:gd name="T17" fmla="*/ 0 h 2054"/>
                <a:gd name="T18" fmla="*/ 1195 w 2390"/>
                <a:gd name="T19" fmla="*/ 123 h 2054"/>
                <a:gd name="T20" fmla="*/ 2018 w 2390"/>
                <a:gd name="T21" fmla="*/ 896 h 2054"/>
                <a:gd name="T22" fmla="*/ 2101 w 2390"/>
                <a:gd name="T23" fmla="*/ 1151 h 2054"/>
                <a:gd name="T24" fmla="*/ 2160 w 2390"/>
                <a:gd name="T25" fmla="*/ 1210 h 2054"/>
                <a:gd name="T26" fmla="*/ 2221 w 2390"/>
                <a:gd name="T27" fmla="*/ 1151 h 2054"/>
                <a:gd name="T28" fmla="*/ 2304 w 2390"/>
                <a:gd name="T29" fmla="*/ 896 h 2054"/>
                <a:gd name="T30" fmla="*/ 1922 w 2390"/>
                <a:gd name="T31" fmla="*/ 301 h 2054"/>
                <a:gd name="T32" fmla="*/ 1134 w 2390"/>
                <a:gd name="T33" fmla="*/ 0 h 2054"/>
                <a:gd name="T34" fmla="*/ 1325 w 2390"/>
                <a:gd name="T35" fmla="*/ 896 h 2054"/>
                <a:gd name="T36" fmla="*/ 1063 w 2390"/>
                <a:gd name="T37" fmla="*/ 1158 h 2054"/>
                <a:gd name="T38" fmla="*/ 1139 w 2390"/>
                <a:gd name="T39" fmla="*/ 397 h 2054"/>
                <a:gd name="T40" fmla="*/ 1293 w 2390"/>
                <a:gd name="T41" fmla="*/ 438 h 2054"/>
                <a:gd name="T42" fmla="*/ 1474 w 2390"/>
                <a:gd name="T43" fmla="*/ 607 h 2054"/>
                <a:gd name="T44" fmla="*/ 1599 w 2390"/>
                <a:gd name="T45" fmla="*/ 541 h 2054"/>
                <a:gd name="T46" fmla="*/ 1680 w 2390"/>
                <a:gd name="T47" fmla="*/ 681 h 2054"/>
                <a:gd name="T48" fmla="*/ 1689 w 2390"/>
                <a:gd name="T49" fmla="*/ 928 h 2054"/>
                <a:gd name="T50" fmla="*/ 1824 w 2390"/>
                <a:gd name="T51" fmla="*/ 970 h 2054"/>
                <a:gd name="T52" fmla="*/ 1783 w 2390"/>
                <a:gd name="T53" fmla="*/ 1124 h 2054"/>
                <a:gd name="T54" fmla="*/ 1614 w 2390"/>
                <a:gd name="T55" fmla="*/ 1305 h 2054"/>
                <a:gd name="T56" fmla="*/ 1680 w 2390"/>
                <a:gd name="T57" fmla="*/ 1430 h 2054"/>
                <a:gd name="T58" fmla="*/ 1540 w 2390"/>
                <a:gd name="T59" fmla="*/ 1511 h 2054"/>
                <a:gd name="T60" fmla="*/ 1293 w 2390"/>
                <a:gd name="T61" fmla="*/ 1520 h 2054"/>
                <a:gd name="T62" fmla="*/ 1251 w 2390"/>
                <a:gd name="T63" fmla="*/ 1655 h 2054"/>
                <a:gd name="T64" fmla="*/ 1097 w 2390"/>
                <a:gd name="T65" fmla="*/ 1614 h 2054"/>
                <a:gd name="T66" fmla="*/ 916 w 2390"/>
                <a:gd name="T67" fmla="*/ 1445 h 2054"/>
                <a:gd name="T68" fmla="*/ 791 w 2390"/>
                <a:gd name="T69" fmla="*/ 1511 h 2054"/>
                <a:gd name="T70" fmla="*/ 710 w 2390"/>
                <a:gd name="T71" fmla="*/ 1371 h 2054"/>
                <a:gd name="T72" fmla="*/ 701 w 2390"/>
                <a:gd name="T73" fmla="*/ 1124 h 2054"/>
                <a:gd name="T74" fmla="*/ 566 w 2390"/>
                <a:gd name="T75" fmla="*/ 1082 h 2054"/>
                <a:gd name="T76" fmla="*/ 607 w 2390"/>
                <a:gd name="T77" fmla="*/ 928 h 2054"/>
                <a:gd name="T78" fmla="*/ 776 w 2390"/>
                <a:gd name="T79" fmla="*/ 747 h 2054"/>
                <a:gd name="T80" fmla="*/ 710 w 2390"/>
                <a:gd name="T81" fmla="*/ 622 h 2054"/>
                <a:gd name="T82" fmla="*/ 850 w 2390"/>
                <a:gd name="T83" fmla="*/ 541 h 2054"/>
                <a:gd name="T84" fmla="*/ 1097 w 2390"/>
                <a:gd name="T85" fmla="*/ 532 h 2054"/>
                <a:gd name="T86" fmla="*/ 1139 w 2390"/>
                <a:gd name="T87" fmla="*/ 397 h 2054"/>
                <a:gd name="T88" fmla="*/ 987 w 2390"/>
                <a:gd name="T89" fmla="*/ 1232 h 2054"/>
                <a:gd name="T90" fmla="*/ 1401 w 2390"/>
                <a:gd name="T91" fmla="*/ 81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0" h="2054">
                  <a:moveTo>
                    <a:pt x="1195" y="2052"/>
                  </a:moveTo>
                  <a:cubicBezTo>
                    <a:pt x="911" y="2052"/>
                    <a:pt x="656" y="1937"/>
                    <a:pt x="470" y="1751"/>
                  </a:cubicBezTo>
                  <a:cubicBezTo>
                    <a:pt x="294" y="1577"/>
                    <a:pt x="182" y="1337"/>
                    <a:pt x="169" y="1073"/>
                  </a:cubicBezTo>
                  <a:cubicBezTo>
                    <a:pt x="86" y="1156"/>
                    <a:pt x="86" y="1156"/>
                    <a:pt x="86" y="1156"/>
                  </a:cubicBezTo>
                  <a:cubicBezTo>
                    <a:pt x="0" y="1070"/>
                    <a:pt x="0" y="1070"/>
                    <a:pt x="0" y="1070"/>
                  </a:cubicBezTo>
                  <a:cubicBezTo>
                    <a:pt x="169" y="901"/>
                    <a:pt x="169" y="901"/>
                    <a:pt x="169" y="901"/>
                  </a:cubicBezTo>
                  <a:cubicBezTo>
                    <a:pt x="172" y="901"/>
                    <a:pt x="172" y="901"/>
                    <a:pt x="172" y="901"/>
                  </a:cubicBezTo>
                  <a:cubicBezTo>
                    <a:pt x="230" y="842"/>
                    <a:pt x="230" y="842"/>
                    <a:pt x="230" y="842"/>
                  </a:cubicBezTo>
                  <a:cubicBezTo>
                    <a:pt x="287" y="899"/>
                    <a:pt x="287" y="899"/>
                    <a:pt x="287" y="899"/>
                  </a:cubicBezTo>
                  <a:cubicBezTo>
                    <a:pt x="289" y="901"/>
                    <a:pt x="289" y="901"/>
                    <a:pt x="289" y="901"/>
                  </a:cubicBezTo>
                  <a:cubicBezTo>
                    <a:pt x="458" y="1070"/>
                    <a:pt x="458" y="1070"/>
                    <a:pt x="458" y="1070"/>
                  </a:cubicBezTo>
                  <a:cubicBezTo>
                    <a:pt x="372" y="1156"/>
                    <a:pt x="372" y="1156"/>
                    <a:pt x="372" y="1156"/>
                  </a:cubicBezTo>
                  <a:cubicBezTo>
                    <a:pt x="292" y="1075"/>
                    <a:pt x="292" y="1075"/>
                    <a:pt x="292" y="1075"/>
                  </a:cubicBezTo>
                  <a:cubicBezTo>
                    <a:pt x="316" y="1552"/>
                    <a:pt x="713" y="1932"/>
                    <a:pt x="1195" y="1932"/>
                  </a:cubicBezTo>
                  <a:cubicBezTo>
                    <a:pt x="1256" y="1932"/>
                    <a:pt x="1256" y="1932"/>
                    <a:pt x="1256" y="1932"/>
                  </a:cubicBezTo>
                  <a:cubicBezTo>
                    <a:pt x="1256" y="2054"/>
                    <a:pt x="1256" y="2054"/>
                    <a:pt x="1256" y="2054"/>
                  </a:cubicBezTo>
                  <a:lnTo>
                    <a:pt x="1195" y="2052"/>
                  </a:lnTo>
                  <a:close/>
                  <a:moveTo>
                    <a:pt x="1134" y="0"/>
                  </a:moveTo>
                  <a:cubicBezTo>
                    <a:pt x="1134" y="123"/>
                    <a:pt x="1134" y="123"/>
                    <a:pt x="1134" y="123"/>
                  </a:cubicBezTo>
                  <a:cubicBezTo>
                    <a:pt x="1195" y="123"/>
                    <a:pt x="1195" y="123"/>
                    <a:pt x="1195" y="123"/>
                  </a:cubicBezTo>
                  <a:cubicBezTo>
                    <a:pt x="1677" y="123"/>
                    <a:pt x="2071" y="502"/>
                    <a:pt x="2098" y="977"/>
                  </a:cubicBezTo>
                  <a:cubicBezTo>
                    <a:pt x="2018" y="896"/>
                    <a:pt x="2018" y="896"/>
                    <a:pt x="2018" y="896"/>
                  </a:cubicBezTo>
                  <a:cubicBezTo>
                    <a:pt x="1932" y="982"/>
                    <a:pt x="1932" y="982"/>
                    <a:pt x="1932" y="982"/>
                  </a:cubicBezTo>
                  <a:cubicBezTo>
                    <a:pt x="2101" y="1151"/>
                    <a:pt x="2101" y="1151"/>
                    <a:pt x="2101" y="1151"/>
                  </a:cubicBezTo>
                  <a:cubicBezTo>
                    <a:pt x="2103" y="1153"/>
                    <a:pt x="2103" y="1153"/>
                    <a:pt x="2103" y="1153"/>
                  </a:cubicBezTo>
                  <a:cubicBezTo>
                    <a:pt x="2160" y="1210"/>
                    <a:pt x="2160" y="1210"/>
                    <a:pt x="2160" y="1210"/>
                  </a:cubicBezTo>
                  <a:cubicBezTo>
                    <a:pt x="2218" y="1151"/>
                    <a:pt x="2218" y="1151"/>
                    <a:pt x="2218" y="1151"/>
                  </a:cubicBezTo>
                  <a:cubicBezTo>
                    <a:pt x="2221" y="1151"/>
                    <a:pt x="2221" y="1151"/>
                    <a:pt x="2221" y="1151"/>
                  </a:cubicBezTo>
                  <a:cubicBezTo>
                    <a:pt x="2390" y="982"/>
                    <a:pt x="2390" y="982"/>
                    <a:pt x="2390" y="982"/>
                  </a:cubicBezTo>
                  <a:cubicBezTo>
                    <a:pt x="2304" y="896"/>
                    <a:pt x="2304" y="896"/>
                    <a:pt x="2304" y="896"/>
                  </a:cubicBezTo>
                  <a:cubicBezTo>
                    <a:pt x="2221" y="979"/>
                    <a:pt x="2221" y="979"/>
                    <a:pt x="2221" y="979"/>
                  </a:cubicBezTo>
                  <a:cubicBezTo>
                    <a:pt x="2208" y="715"/>
                    <a:pt x="2096" y="478"/>
                    <a:pt x="1922" y="301"/>
                  </a:cubicBezTo>
                  <a:cubicBezTo>
                    <a:pt x="1736" y="115"/>
                    <a:pt x="1479" y="0"/>
                    <a:pt x="1195" y="0"/>
                  </a:cubicBezTo>
                  <a:lnTo>
                    <a:pt x="1134" y="0"/>
                  </a:lnTo>
                  <a:close/>
                  <a:moveTo>
                    <a:pt x="1325" y="1158"/>
                  </a:moveTo>
                  <a:cubicBezTo>
                    <a:pt x="1398" y="1085"/>
                    <a:pt x="1398" y="967"/>
                    <a:pt x="1325" y="896"/>
                  </a:cubicBezTo>
                  <a:cubicBezTo>
                    <a:pt x="1251" y="823"/>
                    <a:pt x="1134" y="823"/>
                    <a:pt x="1063" y="896"/>
                  </a:cubicBezTo>
                  <a:cubicBezTo>
                    <a:pt x="989" y="970"/>
                    <a:pt x="989" y="1087"/>
                    <a:pt x="1063" y="1158"/>
                  </a:cubicBezTo>
                  <a:cubicBezTo>
                    <a:pt x="1136" y="1229"/>
                    <a:pt x="1254" y="1229"/>
                    <a:pt x="1325" y="1158"/>
                  </a:cubicBezTo>
                  <a:close/>
                  <a:moveTo>
                    <a:pt x="1139" y="397"/>
                  </a:moveTo>
                  <a:cubicBezTo>
                    <a:pt x="1251" y="397"/>
                    <a:pt x="1251" y="397"/>
                    <a:pt x="1251" y="397"/>
                  </a:cubicBezTo>
                  <a:cubicBezTo>
                    <a:pt x="1273" y="397"/>
                    <a:pt x="1293" y="416"/>
                    <a:pt x="1293" y="438"/>
                  </a:cubicBezTo>
                  <a:cubicBezTo>
                    <a:pt x="1293" y="532"/>
                    <a:pt x="1293" y="532"/>
                    <a:pt x="1293" y="532"/>
                  </a:cubicBezTo>
                  <a:cubicBezTo>
                    <a:pt x="1357" y="544"/>
                    <a:pt x="1418" y="568"/>
                    <a:pt x="1474" y="607"/>
                  </a:cubicBezTo>
                  <a:cubicBezTo>
                    <a:pt x="1540" y="541"/>
                    <a:pt x="1540" y="541"/>
                    <a:pt x="1540" y="541"/>
                  </a:cubicBezTo>
                  <a:cubicBezTo>
                    <a:pt x="1557" y="524"/>
                    <a:pt x="1582" y="524"/>
                    <a:pt x="1599" y="541"/>
                  </a:cubicBezTo>
                  <a:cubicBezTo>
                    <a:pt x="1680" y="622"/>
                    <a:pt x="1680" y="622"/>
                    <a:pt x="1680" y="622"/>
                  </a:cubicBezTo>
                  <a:cubicBezTo>
                    <a:pt x="1697" y="639"/>
                    <a:pt x="1697" y="664"/>
                    <a:pt x="1680" y="681"/>
                  </a:cubicBezTo>
                  <a:cubicBezTo>
                    <a:pt x="1614" y="747"/>
                    <a:pt x="1614" y="747"/>
                    <a:pt x="1614" y="747"/>
                  </a:cubicBezTo>
                  <a:cubicBezTo>
                    <a:pt x="1650" y="803"/>
                    <a:pt x="1677" y="864"/>
                    <a:pt x="1689" y="928"/>
                  </a:cubicBezTo>
                  <a:cubicBezTo>
                    <a:pt x="1783" y="928"/>
                    <a:pt x="1783" y="928"/>
                    <a:pt x="1783" y="928"/>
                  </a:cubicBezTo>
                  <a:cubicBezTo>
                    <a:pt x="1805" y="928"/>
                    <a:pt x="1824" y="948"/>
                    <a:pt x="1824" y="970"/>
                  </a:cubicBezTo>
                  <a:cubicBezTo>
                    <a:pt x="1824" y="1082"/>
                    <a:pt x="1824" y="1082"/>
                    <a:pt x="1824" y="1082"/>
                  </a:cubicBezTo>
                  <a:cubicBezTo>
                    <a:pt x="1824" y="1104"/>
                    <a:pt x="1805" y="1124"/>
                    <a:pt x="1783" y="1124"/>
                  </a:cubicBezTo>
                  <a:cubicBezTo>
                    <a:pt x="1689" y="1124"/>
                    <a:pt x="1689" y="1124"/>
                    <a:pt x="1689" y="1124"/>
                  </a:cubicBezTo>
                  <a:cubicBezTo>
                    <a:pt x="1677" y="1188"/>
                    <a:pt x="1653" y="1249"/>
                    <a:pt x="1614" y="1305"/>
                  </a:cubicBezTo>
                  <a:cubicBezTo>
                    <a:pt x="1680" y="1371"/>
                    <a:pt x="1680" y="1371"/>
                    <a:pt x="1680" y="1371"/>
                  </a:cubicBezTo>
                  <a:cubicBezTo>
                    <a:pt x="1697" y="1388"/>
                    <a:pt x="1697" y="1413"/>
                    <a:pt x="1680" y="1430"/>
                  </a:cubicBezTo>
                  <a:cubicBezTo>
                    <a:pt x="1599" y="1511"/>
                    <a:pt x="1599" y="1511"/>
                    <a:pt x="1599" y="1511"/>
                  </a:cubicBezTo>
                  <a:cubicBezTo>
                    <a:pt x="1582" y="1528"/>
                    <a:pt x="1557" y="1528"/>
                    <a:pt x="1540" y="1511"/>
                  </a:cubicBezTo>
                  <a:cubicBezTo>
                    <a:pt x="1474" y="1445"/>
                    <a:pt x="1474" y="1445"/>
                    <a:pt x="1474" y="1445"/>
                  </a:cubicBezTo>
                  <a:cubicBezTo>
                    <a:pt x="1418" y="1481"/>
                    <a:pt x="1357" y="1508"/>
                    <a:pt x="1293" y="1520"/>
                  </a:cubicBezTo>
                  <a:cubicBezTo>
                    <a:pt x="1293" y="1614"/>
                    <a:pt x="1293" y="1614"/>
                    <a:pt x="1293" y="1614"/>
                  </a:cubicBezTo>
                  <a:cubicBezTo>
                    <a:pt x="1293" y="1636"/>
                    <a:pt x="1273" y="1655"/>
                    <a:pt x="1251" y="1655"/>
                  </a:cubicBezTo>
                  <a:cubicBezTo>
                    <a:pt x="1139" y="1655"/>
                    <a:pt x="1139" y="1655"/>
                    <a:pt x="1139" y="1655"/>
                  </a:cubicBezTo>
                  <a:cubicBezTo>
                    <a:pt x="1114" y="1655"/>
                    <a:pt x="1097" y="1638"/>
                    <a:pt x="1097" y="1614"/>
                  </a:cubicBezTo>
                  <a:cubicBezTo>
                    <a:pt x="1097" y="1520"/>
                    <a:pt x="1097" y="1520"/>
                    <a:pt x="1097" y="1520"/>
                  </a:cubicBezTo>
                  <a:cubicBezTo>
                    <a:pt x="1033" y="1508"/>
                    <a:pt x="972" y="1484"/>
                    <a:pt x="916" y="1445"/>
                  </a:cubicBezTo>
                  <a:cubicBezTo>
                    <a:pt x="850" y="1511"/>
                    <a:pt x="850" y="1511"/>
                    <a:pt x="850" y="1511"/>
                  </a:cubicBezTo>
                  <a:cubicBezTo>
                    <a:pt x="833" y="1528"/>
                    <a:pt x="808" y="1528"/>
                    <a:pt x="791" y="1511"/>
                  </a:cubicBezTo>
                  <a:cubicBezTo>
                    <a:pt x="710" y="1430"/>
                    <a:pt x="710" y="1430"/>
                    <a:pt x="710" y="1430"/>
                  </a:cubicBezTo>
                  <a:cubicBezTo>
                    <a:pt x="693" y="1413"/>
                    <a:pt x="693" y="1388"/>
                    <a:pt x="710" y="1371"/>
                  </a:cubicBezTo>
                  <a:cubicBezTo>
                    <a:pt x="776" y="1305"/>
                    <a:pt x="776" y="1305"/>
                    <a:pt x="776" y="1305"/>
                  </a:cubicBezTo>
                  <a:cubicBezTo>
                    <a:pt x="740" y="1249"/>
                    <a:pt x="713" y="1188"/>
                    <a:pt x="701" y="1124"/>
                  </a:cubicBezTo>
                  <a:cubicBezTo>
                    <a:pt x="607" y="1124"/>
                    <a:pt x="607" y="1124"/>
                    <a:pt x="607" y="1124"/>
                  </a:cubicBezTo>
                  <a:cubicBezTo>
                    <a:pt x="585" y="1124"/>
                    <a:pt x="566" y="1104"/>
                    <a:pt x="566" y="1082"/>
                  </a:cubicBezTo>
                  <a:cubicBezTo>
                    <a:pt x="566" y="970"/>
                    <a:pt x="566" y="970"/>
                    <a:pt x="566" y="970"/>
                  </a:cubicBezTo>
                  <a:cubicBezTo>
                    <a:pt x="566" y="948"/>
                    <a:pt x="585" y="928"/>
                    <a:pt x="607" y="928"/>
                  </a:cubicBezTo>
                  <a:cubicBezTo>
                    <a:pt x="701" y="928"/>
                    <a:pt x="701" y="928"/>
                    <a:pt x="701" y="928"/>
                  </a:cubicBezTo>
                  <a:cubicBezTo>
                    <a:pt x="713" y="864"/>
                    <a:pt x="737" y="803"/>
                    <a:pt x="776" y="747"/>
                  </a:cubicBezTo>
                  <a:cubicBezTo>
                    <a:pt x="710" y="681"/>
                    <a:pt x="710" y="681"/>
                    <a:pt x="710" y="681"/>
                  </a:cubicBezTo>
                  <a:cubicBezTo>
                    <a:pt x="693" y="664"/>
                    <a:pt x="693" y="639"/>
                    <a:pt x="710" y="622"/>
                  </a:cubicBezTo>
                  <a:cubicBezTo>
                    <a:pt x="791" y="541"/>
                    <a:pt x="791" y="541"/>
                    <a:pt x="791" y="541"/>
                  </a:cubicBezTo>
                  <a:cubicBezTo>
                    <a:pt x="808" y="524"/>
                    <a:pt x="833" y="524"/>
                    <a:pt x="850" y="541"/>
                  </a:cubicBezTo>
                  <a:cubicBezTo>
                    <a:pt x="916" y="607"/>
                    <a:pt x="916" y="607"/>
                    <a:pt x="916" y="607"/>
                  </a:cubicBezTo>
                  <a:cubicBezTo>
                    <a:pt x="972" y="571"/>
                    <a:pt x="1033" y="544"/>
                    <a:pt x="1097" y="532"/>
                  </a:cubicBezTo>
                  <a:cubicBezTo>
                    <a:pt x="1097" y="438"/>
                    <a:pt x="1097" y="438"/>
                    <a:pt x="1097" y="438"/>
                  </a:cubicBezTo>
                  <a:cubicBezTo>
                    <a:pt x="1097" y="414"/>
                    <a:pt x="1114" y="397"/>
                    <a:pt x="1139" y="397"/>
                  </a:cubicBezTo>
                  <a:close/>
                  <a:moveTo>
                    <a:pt x="987" y="818"/>
                  </a:moveTo>
                  <a:cubicBezTo>
                    <a:pt x="872" y="933"/>
                    <a:pt x="872" y="1119"/>
                    <a:pt x="987" y="1232"/>
                  </a:cubicBezTo>
                  <a:cubicBezTo>
                    <a:pt x="1102" y="1347"/>
                    <a:pt x="1288" y="1347"/>
                    <a:pt x="1401" y="1232"/>
                  </a:cubicBezTo>
                  <a:cubicBezTo>
                    <a:pt x="1516" y="1117"/>
                    <a:pt x="1516" y="931"/>
                    <a:pt x="1401" y="818"/>
                  </a:cubicBezTo>
                  <a:cubicBezTo>
                    <a:pt x="1288" y="703"/>
                    <a:pt x="1102" y="703"/>
                    <a:pt x="987" y="81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nvGrpSpPr>
          <p:cNvPr id="85" name="Group 84">
            <a:extLst>
              <a:ext uri="{FF2B5EF4-FFF2-40B4-BE49-F238E27FC236}">
                <a16:creationId xmlns:a16="http://schemas.microsoft.com/office/drawing/2014/main" id="{C2C71AE9-842A-4F06-B20B-5A3933580FF9}"/>
              </a:ext>
            </a:extLst>
          </p:cNvPr>
          <p:cNvGrpSpPr/>
          <p:nvPr/>
        </p:nvGrpSpPr>
        <p:grpSpPr>
          <a:xfrm>
            <a:off x="10246931" y="4202774"/>
            <a:ext cx="1030773" cy="1030773"/>
            <a:chOff x="10246931" y="4202774"/>
            <a:chExt cx="1030773" cy="1030773"/>
          </a:xfrm>
        </p:grpSpPr>
        <p:sp>
          <p:nvSpPr>
            <p:cNvPr id="16" name="Flowchart: Connector 15">
              <a:extLst>
                <a:ext uri="{FF2B5EF4-FFF2-40B4-BE49-F238E27FC236}">
                  <a16:creationId xmlns:a16="http://schemas.microsoft.com/office/drawing/2014/main" id="{1D1F1544-635A-4BB3-9B19-D45882C66E11}"/>
                </a:ext>
              </a:extLst>
            </p:cNvPr>
            <p:cNvSpPr/>
            <p:nvPr/>
          </p:nvSpPr>
          <p:spPr>
            <a:xfrm>
              <a:off x="10246931" y="4202774"/>
              <a:ext cx="1030773" cy="1030773"/>
            </a:xfrm>
            <a:prstGeom prst="flowChartConnector">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81" name="Group 47">
              <a:extLst>
                <a:ext uri="{FF2B5EF4-FFF2-40B4-BE49-F238E27FC236}">
                  <a16:creationId xmlns:a16="http://schemas.microsoft.com/office/drawing/2014/main" id="{D0B703FF-D08C-4F8E-B172-82FBCBA8FFBB}"/>
                </a:ext>
              </a:extLst>
            </p:cNvPr>
            <p:cNvGrpSpPr>
              <a:grpSpLocks noChangeAspect="1"/>
            </p:cNvGrpSpPr>
            <p:nvPr/>
          </p:nvGrpSpPr>
          <p:grpSpPr bwMode="auto">
            <a:xfrm>
              <a:off x="10532810" y="4497731"/>
              <a:ext cx="459014" cy="440858"/>
              <a:chOff x="1610" y="0"/>
              <a:chExt cx="4500" cy="4322"/>
            </a:xfrm>
            <a:solidFill>
              <a:schemeClr val="accent3"/>
            </a:solidFill>
          </p:grpSpPr>
          <p:sp>
            <p:nvSpPr>
              <p:cNvPr id="83" name="Freeform 48">
                <a:extLst>
                  <a:ext uri="{FF2B5EF4-FFF2-40B4-BE49-F238E27FC236}">
                    <a16:creationId xmlns:a16="http://schemas.microsoft.com/office/drawing/2014/main" id="{D0F8D017-B3C2-41E7-B3E9-2B5B511C4041}"/>
                  </a:ext>
                </a:extLst>
              </p:cNvPr>
              <p:cNvSpPr>
                <a:spLocks/>
              </p:cNvSpPr>
              <p:nvPr/>
            </p:nvSpPr>
            <p:spPr bwMode="auto">
              <a:xfrm>
                <a:off x="3117" y="0"/>
                <a:ext cx="2993" cy="4123"/>
              </a:xfrm>
              <a:custGeom>
                <a:avLst/>
                <a:gdLst>
                  <a:gd name="T0" fmla="*/ 1575 w 1642"/>
                  <a:gd name="T1" fmla="*/ 1302 h 2265"/>
                  <a:gd name="T2" fmla="*/ 1619 w 1642"/>
                  <a:gd name="T3" fmla="*/ 1126 h 2265"/>
                  <a:gd name="T4" fmla="*/ 1383 w 1642"/>
                  <a:gd name="T5" fmla="*/ 921 h 2265"/>
                  <a:gd name="T6" fmla="*/ 1058 w 1642"/>
                  <a:gd name="T7" fmla="*/ 921 h 2265"/>
                  <a:gd name="T8" fmla="*/ 945 w 1642"/>
                  <a:gd name="T9" fmla="*/ 850 h 2265"/>
                  <a:gd name="T10" fmla="*/ 1056 w 1642"/>
                  <a:gd name="T11" fmla="*/ 663 h 2265"/>
                  <a:gd name="T12" fmla="*/ 1164 w 1642"/>
                  <a:gd name="T13" fmla="*/ 321 h 2265"/>
                  <a:gd name="T14" fmla="*/ 950 w 1642"/>
                  <a:gd name="T15" fmla="*/ 0 h 2265"/>
                  <a:gd name="T16" fmla="*/ 762 w 1642"/>
                  <a:gd name="T17" fmla="*/ 329 h 2265"/>
                  <a:gd name="T18" fmla="*/ 413 w 1642"/>
                  <a:gd name="T19" fmla="*/ 719 h 2265"/>
                  <a:gd name="T20" fmla="*/ 121 w 1642"/>
                  <a:gd name="T21" fmla="*/ 1145 h 2265"/>
                  <a:gd name="T22" fmla="*/ 0 w 1642"/>
                  <a:gd name="T23" fmla="*/ 1145 h 2265"/>
                  <a:gd name="T24" fmla="*/ 0 w 1642"/>
                  <a:gd name="T25" fmla="*/ 1172 h 2265"/>
                  <a:gd name="T26" fmla="*/ 1 w 1642"/>
                  <a:gd name="T27" fmla="*/ 1182 h 2265"/>
                  <a:gd name="T28" fmla="*/ 1 w 1642"/>
                  <a:gd name="T29" fmla="*/ 2172 h 2265"/>
                  <a:gd name="T30" fmla="*/ 0 w 1642"/>
                  <a:gd name="T31" fmla="*/ 2185 h 2265"/>
                  <a:gd name="T32" fmla="*/ 0 w 1642"/>
                  <a:gd name="T33" fmla="*/ 2193 h 2265"/>
                  <a:gd name="T34" fmla="*/ 48 w 1642"/>
                  <a:gd name="T35" fmla="*/ 2203 h 2265"/>
                  <a:gd name="T36" fmla="*/ 191 w 1642"/>
                  <a:gd name="T37" fmla="*/ 2265 h 2265"/>
                  <a:gd name="T38" fmla="*/ 1286 w 1642"/>
                  <a:gd name="T39" fmla="*/ 2265 h 2265"/>
                  <a:gd name="T40" fmla="*/ 1482 w 1642"/>
                  <a:gd name="T41" fmla="*/ 2017 h 2265"/>
                  <a:gd name="T42" fmla="*/ 1489 w 1642"/>
                  <a:gd name="T43" fmla="*/ 1953 h 2265"/>
                  <a:gd name="T44" fmla="*/ 1545 w 1642"/>
                  <a:gd name="T45" fmla="*/ 1731 h 2265"/>
                  <a:gd name="T46" fmla="*/ 1550 w 1642"/>
                  <a:gd name="T47" fmla="*/ 1649 h 2265"/>
                  <a:gd name="T48" fmla="*/ 1574 w 1642"/>
                  <a:gd name="T49" fmla="*/ 1385 h 2265"/>
                  <a:gd name="T50" fmla="*/ 1575 w 1642"/>
                  <a:gd name="T51" fmla="*/ 1302 h 2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42" h="2265">
                    <a:moveTo>
                      <a:pt x="1575" y="1302"/>
                    </a:moveTo>
                    <a:cubicBezTo>
                      <a:pt x="1601" y="1277"/>
                      <a:pt x="1624" y="1233"/>
                      <a:pt x="1619" y="1126"/>
                    </a:cubicBezTo>
                    <a:cubicBezTo>
                      <a:pt x="1615" y="1019"/>
                      <a:pt x="1477" y="921"/>
                      <a:pt x="1383" y="921"/>
                    </a:cubicBezTo>
                    <a:cubicBezTo>
                      <a:pt x="1274" y="921"/>
                      <a:pt x="1138" y="921"/>
                      <a:pt x="1058" y="921"/>
                    </a:cubicBezTo>
                    <a:cubicBezTo>
                      <a:pt x="997" y="921"/>
                      <a:pt x="945" y="918"/>
                      <a:pt x="945" y="850"/>
                    </a:cubicBezTo>
                    <a:cubicBezTo>
                      <a:pt x="945" y="796"/>
                      <a:pt x="1007" y="741"/>
                      <a:pt x="1056" y="663"/>
                    </a:cubicBezTo>
                    <a:cubicBezTo>
                      <a:pt x="1114" y="571"/>
                      <a:pt x="1164" y="481"/>
                      <a:pt x="1164" y="321"/>
                    </a:cubicBezTo>
                    <a:cubicBezTo>
                      <a:pt x="1164" y="204"/>
                      <a:pt x="1096" y="0"/>
                      <a:pt x="950" y="0"/>
                    </a:cubicBezTo>
                    <a:cubicBezTo>
                      <a:pt x="815" y="0"/>
                      <a:pt x="812" y="208"/>
                      <a:pt x="762" y="329"/>
                    </a:cubicBezTo>
                    <a:cubicBezTo>
                      <a:pt x="690" y="504"/>
                      <a:pt x="484" y="612"/>
                      <a:pt x="413" y="719"/>
                    </a:cubicBezTo>
                    <a:cubicBezTo>
                      <a:pt x="367" y="789"/>
                      <a:pt x="171" y="1145"/>
                      <a:pt x="121" y="1145"/>
                    </a:cubicBezTo>
                    <a:cubicBezTo>
                      <a:pt x="88" y="1145"/>
                      <a:pt x="41" y="1145"/>
                      <a:pt x="0" y="1145"/>
                    </a:cubicBezTo>
                    <a:cubicBezTo>
                      <a:pt x="0" y="1172"/>
                      <a:pt x="0" y="1172"/>
                      <a:pt x="0" y="1172"/>
                    </a:cubicBezTo>
                    <a:cubicBezTo>
                      <a:pt x="1" y="1175"/>
                      <a:pt x="1" y="1179"/>
                      <a:pt x="1" y="1182"/>
                    </a:cubicBezTo>
                    <a:cubicBezTo>
                      <a:pt x="1" y="2172"/>
                      <a:pt x="1" y="2172"/>
                      <a:pt x="1" y="2172"/>
                    </a:cubicBezTo>
                    <a:cubicBezTo>
                      <a:pt x="1" y="2176"/>
                      <a:pt x="1" y="2180"/>
                      <a:pt x="0" y="2185"/>
                    </a:cubicBezTo>
                    <a:cubicBezTo>
                      <a:pt x="0" y="2193"/>
                      <a:pt x="0" y="2193"/>
                      <a:pt x="0" y="2193"/>
                    </a:cubicBezTo>
                    <a:cubicBezTo>
                      <a:pt x="23" y="2194"/>
                      <a:pt x="42" y="2196"/>
                      <a:pt x="48" y="2203"/>
                    </a:cubicBezTo>
                    <a:cubicBezTo>
                      <a:pt x="65" y="2220"/>
                      <a:pt x="105" y="2265"/>
                      <a:pt x="191" y="2265"/>
                    </a:cubicBezTo>
                    <a:cubicBezTo>
                      <a:pt x="276" y="2265"/>
                      <a:pt x="1192" y="2265"/>
                      <a:pt x="1286" y="2265"/>
                    </a:cubicBezTo>
                    <a:cubicBezTo>
                      <a:pt x="1472" y="2265"/>
                      <a:pt x="1512" y="2083"/>
                      <a:pt x="1482" y="2017"/>
                    </a:cubicBezTo>
                    <a:cubicBezTo>
                      <a:pt x="1469" y="1988"/>
                      <a:pt x="1462" y="1967"/>
                      <a:pt x="1489" y="1953"/>
                    </a:cubicBezTo>
                    <a:cubicBezTo>
                      <a:pt x="1551" y="1921"/>
                      <a:pt x="1579" y="1793"/>
                      <a:pt x="1545" y="1731"/>
                    </a:cubicBezTo>
                    <a:cubicBezTo>
                      <a:pt x="1526" y="1694"/>
                      <a:pt x="1523" y="1673"/>
                      <a:pt x="1550" y="1649"/>
                    </a:cubicBezTo>
                    <a:cubicBezTo>
                      <a:pt x="1611" y="1596"/>
                      <a:pt x="1642" y="1468"/>
                      <a:pt x="1574" y="1385"/>
                    </a:cubicBezTo>
                    <a:cubicBezTo>
                      <a:pt x="1551" y="1356"/>
                      <a:pt x="1550" y="1328"/>
                      <a:pt x="1575" y="13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84" name="Freeform 49">
                <a:extLst>
                  <a:ext uri="{FF2B5EF4-FFF2-40B4-BE49-F238E27FC236}">
                    <a16:creationId xmlns:a16="http://schemas.microsoft.com/office/drawing/2014/main" id="{28460579-60AA-48CF-B20C-7E570A6D8077}"/>
                  </a:ext>
                </a:extLst>
              </p:cNvPr>
              <p:cNvSpPr>
                <a:spLocks noEditPoints="1"/>
              </p:cNvSpPr>
              <p:nvPr/>
            </p:nvSpPr>
            <p:spPr bwMode="auto">
              <a:xfrm>
                <a:off x="1610" y="1879"/>
                <a:ext cx="1391" cy="2443"/>
              </a:xfrm>
              <a:custGeom>
                <a:avLst/>
                <a:gdLst>
                  <a:gd name="T0" fmla="*/ 0 w 763"/>
                  <a:gd name="T1" fmla="*/ 0 h 1342"/>
                  <a:gd name="T2" fmla="*/ 0 w 763"/>
                  <a:gd name="T3" fmla="*/ 1342 h 1342"/>
                  <a:gd name="T4" fmla="*/ 763 w 763"/>
                  <a:gd name="T5" fmla="*/ 1342 h 1342"/>
                  <a:gd name="T6" fmla="*/ 763 w 763"/>
                  <a:gd name="T7" fmla="*/ 0 h 1342"/>
                  <a:gd name="T8" fmla="*/ 0 w 763"/>
                  <a:gd name="T9" fmla="*/ 0 h 1342"/>
                  <a:gd name="T10" fmla="*/ 382 w 763"/>
                  <a:gd name="T11" fmla="*/ 1167 h 1342"/>
                  <a:gd name="T12" fmla="*/ 247 w 763"/>
                  <a:gd name="T13" fmla="*/ 1032 h 1342"/>
                  <a:gd name="T14" fmla="*/ 382 w 763"/>
                  <a:gd name="T15" fmla="*/ 897 h 1342"/>
                  <a:gd name="T16" fmla="*/ 516 w 763"/>
                  <a:gd name="T17" fmla="*/ 1032 h 1342"/>
                  <a:gd name="T18" fmla="*/ 382 w 763"/>
                  <a:gd name="T19" fmla="*/ 1167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3" h="1342">
                    <a:moveTo>
                      <a:pt x="0" y="0"/>
                    </a:moveTo>
                    <a:cubicBezTo>
                      <a:pt x="0" y="1342"/>
                      <a:pt x="0" y="1342"/>
                      <a:pt x="0" y="1342"/>
                    </a:cubicBezTo>
                    <a:cubicBezTo>
                      <a:pt x="763" y="1342"/>
                      <a:pt x="763" y="1342"/>
                      <a:pt x="763" y="1342"/>
                    </a:cubicBezTo>
                    <a:cubicBezTo>
                      <a:pt x="763" y="0"/>
                      <a:pt x="763" y="0"/>
                      <a:pt x="763" y="0"/>
                    </a:cubicBezTo>
                    <a:lnTo>
                      <a:pt x="0" y="0"/>
                    </a:lnTo>
                    <a:close/>
                    <a:moveTo>
                      <a:pt x="382" y="1167"/>
                    </a:moveTo>
                    <a:cubicBezTo>
                      <a:pt x="307" y="1167"/>
                      <a:pt x="247" y="1106"/>
                      <a:pt x="247" y="1032"/>
                    </a:cubicBezTo>
                    <a:cubicBezTo>
                      <a:pt x="247" y="958"/>
                      <a:pt x="307" y="897"/>
                      <a:pt x="382" y="897"/>
                    </a:cubicBezTo>
                    <a:cubicBezTo>
                      <a:pt x="456" y="897"/>
                      <a:pt x="516" y="958"/>
                      <a:pt x="516" y="1032"/>
                    </a:cubicBezTo>
                    <a:cubicBezTo>
                      <a:pt x="516" y="1106"/>
                      <a:pt x="456" y="1167"/>
                      <a:pt x="382" y="11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spTree>
    <p:extLst>
      <p:ext uri="{BB962C8B-B14F-4D97-AF65-F5344CB8AC3E}">
        <p14:creationId xmlns:p14="http://schemas.microsoft.com/office/powerpoint/2010/main" val="158145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p:cTn id="15" dur="500" fill="hold"/>
                                        <p:tgtEl>
                                          <p:spTgt spid="55"/>
                                        </p:tgtEl>
                                        <p:attrNameLst>
                                          <p:attrName>ppt_w</p:attrName>
                                        </p:attrNameLst>
                                      </p:cBhvr>
                                      <p:tavLst>
                                        <p:tav tm="0">
                                          <p:val>
                                            <p:fltVal val="0"/>
                                          </p:val>
                                        </p:tav>
                                        <p:tav tm="100000">
                                          <p:val>
                                            <p:strVal val="#ppt_w"/>
                                          </p:val>
                                        </p:tav>
                                      </p:tavLst>
                                    </p:anim>
                                    <p:anim calcmode="lin" valueType="num">
                                      <p:cBhvr>
                                        <p:cTn id="16" dur="500" fill="hold"/>
                                        <p:tgtEl>
                                          <p:spTgt spid="55"/>
                                        </p:tgtEl>
                                        <p:attrNameLst>
                                          <p:attrName>ppt_h</p:attrName>
                                        </p:attrNameLst>
                                      </p:cBhvr>
                                      <p:tavLst>
                                        <p:tav tm="0">
                                          <p:val>
                                            <p:fltVal val="0"/>
                                          </p:val>
                                        </p:tav>
                                        <p:tav tm="100000">
                                          <p:val>
                                            <p:strVal val="#ppt_h"/>
                                          </p:val>
                                        </p:tav>
                                      </p:tavLst>
                                    </p:anim>
                                    <p:animEffect transition="in" filter="fade">
                                      <p:cBhvr>
                                        <p:cTn id="17" dur="500"/>
                                        <p:tgtEl>
                                          <p:spTgt spid="5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p:cTn id="24" dur="500" fill="hold"/>
                                        <p:tgtEl>
                                          <p:spTgt spid="54"/>
                                        </p:tgtEl>
                                        <p:attrNameLst>
                                          <p:attrName>ppt_w</p:attrName>
                                        </p:attrNameLst>
                                      </p:cBhvr>
                                      <p:tavLst>
                                        <p:tav tm="0">
                                          <p:val>
                                            <p:fltVal val="0"/>
                                          </p:val>
                                        </p:tav>
                                        <p:tav tm="100000">
                                          <p:val>
                                            <p:strVal val="#ppt_w"/>
                                          </p:val>
                                        </p:tav>
                                      </p:tavLst>
                                    </p:anim>
                                    <p:anim calcmode="lin" valueType="num">
                                      <p:cBhvr>
                                        <p:cTn id="25" dur="500" fill="hold"/>
                                        <p:tgtEl>
                                          <p:spTgt spid="54"/>
                                        </p:tgtEl>
                                        <p:attrNameLst>
                                          <p:attrName>ppt_h</p:attrName>
                                        </p:attrNameLst>
                                      </p:cBhvr>
                                      <p:tavLst>
                                        <p:tav tm="0">
                                          <p:val>
                                            <p:fltVal val="0"/>
                                          </p:val>
                                        </p:tav>
                                        <p:tav tm="100000">
                                          <p:val>
                                            <p:strVal val="#ppt_h"/>
                                          </p:val>
                                        </p:tav>
                                      </p:tavLst>
                                    </p:anim>
                                    <p:animEffect transition="in" filter="fade">
                                      <p:cBhvr>
                                        <p:cTn id="26" dur="500"/>
                                        <p:tgtEl>
                                          <p:spTgt spid="5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500" fill="hold"/>
                                        <p:tgtEl>
                                          <p:spTgt spid="60"/>
                                        </p:tgtEl>
                                        <p:attrNameLst>
                                          <p:attrName>ppt_w</p:attrName>
                                        </p:attrNameLst>
                                      </p:cBhvr>
                                      <p:tavLst>
                                        <p:tav tm="0">
                                          <p:val>
                                            <p:fltVal val="0"/>
                                          </p:val>
                                        </p:tav>
                                        <p:tav tm="100000">
                                          <p:val>
                                            <p:strVal val="#ppt_w"/>
                                          </p:val>
                                        </p:tav>
                                      </p:tavLst>
                                    </p:anim>
                                    <p:anim calcmode="lin" valueType="num">
                                      <p:cBhvr>
                                        <p:cTn id="34" dur="500" fill="hold"/>
                                        <p:tgtEl>
                                          <p:spTgt spid="60"/>
                                        </p:tgtEl>
                                        <p:attrNameLst>
                                          <p:attrName>ppt_h</p:attrName>
                                        </p:attrNameLst>
                                      </p:cBhvr>
                                      <p:tavLst>
                                        <p:tav tm="0">
                                          <p:val>
                                            <p:fltVal val="0"/>
                                          </p:val>
                                        </p:tav>
                                        <p:tav tm="100000">
                                          <p:val>
                                            <p:strVal val="#ppt_h"/>
                                          </p:val>
                                        </p:tav>
                                      </p:tavLst>
                                    </p:anim>
                                    <p:animEffect transition="in" filter="fade">
                                      <p:cBhvr>
                                        <p:cTn id="35" dur="500"/>
                                        <p:tgtEl>
                                          <p:spTgt spid="60"/>
                                        </p:tgtEl>
                                      </p:cBhvr>
                                    </p:animEffect>
                                  </p:childTnLst>
                                </p:cTn>
                              </p:par>
                              <p:par>
                                <p:cTn id="36" presetID="10" presetClass="entr" presetSubtype="0" fill="hold" grpId="0" nodeType="withEffect">
                                  <p:stCondLst>
                                    <p:cond delay="25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par>
                          <p:cTn id="39" fill="hold">
                            <p:stCondLst>
                              <p:cond delay="2750"/>
                            </p:stCondLst>
                            <p:childTnLst>
                              <p:par>
                                <p:cTn id="40" presetID="53" presetClass="entr" presetSubtype="16" fill="hold" nodeType="afterEffect">
                                  <p:stCondLst>
                                    <p:cond delay="0"/>
                                  </p:stCondLst>
                                  <p:childTnLst>
                                    <p:set>
                                      <p:cBhvr>
                                        <p:cTn id="41" dur="1" fill="hold">
                                          <p:stCondLst>
                                            <p:cond delay="0"/>
                                          </p:stCondLst>
                                        </p:cTn>
                                        <p:tgtEl>
                                          <p:spTgt spid="74"/>
                                        </p:tgtEl>
                                        <p:attrNameLst>
                                          <p:attrName>style.visibility</p:attrName>
                                        </p:attrNameLst>
                                      </p:cBhvr>
                                      <p:to>
                                        <p:strVal val="visible"/>
                                      </p:to>
                                    </p:set>
                                    <p:anim calcmode="lin" valueType="num">
                                      <p:cBhvr>
                                        <p:cTn id="42" dur="500" fill="hold"/>
                                        <p:tgtEl>
                                          <p:spTgt spid="74"/>
                                        </p:tgtEl>
                                        <p:attrNameLst>
                                          <p:attrName>ppt_w</p:attrName>
                                        </p:attrNameLst>
                                      </p:cBhvr>
                                      <p:tavLst>
                                        <p:tav tm="0">
                                          <p:val>
                                            <p:fltVal val="0"/>
                                          </p:val>
                                        </p:tav>
                                        <p:tav tm="100000">
                                          <p:val>
                                            <p:strVal val="#ppt_w"/>
                                          </p:val>
                                        </p:tav>
                                      </p:tavLst>
                                    </p:anim>
                                    <p:anim calcmode="lin" valueType="num">
                                      <p:cBhvr>
                                        <p:cTn id="43" dur="500" fill="hold"/>
                                        <p:tgtEl>
                                          <p:spTgt spid="74"/>
                                        </p:tgtEl>
                                        <p:attrNameLst>
                                          <p:attrName>ppt_h</p:attrName>
                                        </p:attrNameLst>
                                      </p:cBhvr>
                                      <p:tavLst>
                                        <p:tav tm="0">
                                          <p:val>
                                            <p:fltVal val="0"/>
                                          </p:val>
                                        </p:tav>
                                        <p:tav tm="100000">
                                          <p:val>
                                            <p:strVal val="#ppt_h"/>
                                          </p:val>
                                        </p:tav>
                                      </p:tavLst>
                                    </p:anim>
                                    <p:animEffect transition="in" filter="fade">
                                      <p:cBhvr>
                                        <p:cTn id="44" dur="500"/>
                                        <p:tgtEl>
                                          <p:spTgt spid="7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par>
                          <p:cTn id="48" fill="hold">
                            <p:stCondLst>
                              <p:cond delay="3250"/>
                            </p:stCondLst>
                            <p:childTnLst>
                              <p:par>
                                <p:cTn id="49" presetID="53" presetClass="entr" presetSubtype="16" fill="hold" nodeType="afterEffect">
                                  <p:stCondLst>
                                    <p:cond delay="0"/>
                                  </p:stCondLst>
                                  <p:childTnLst>
                                    <p:set>
                                      <p:cBhvr>
                                        <p:cTn id="50" dur="1" fill="hold">
                                          <p:stCondLst>
                                            <p:cond delay="0"/>
                                          </p:stCondLst>
                                        </p:cTn>
                                        <p:tgtEl>
                                          <p:spTgt spid="79"/>
                                        </p:tgtEl>
                                        <p:attrNameLst>
                                          <p:attrName>style.visibility</p:attrName>
                                        </p:attrNameLst>
                                      </p:cBhvr>
                                      <p:to>
                                        <p:strVal val="visible"/>
                                      </p:to>
                                    </p:set>
                                    <p:anim calcmode="lin" valueType="num">
                                      <p:cBhvr>
                                        <p:cTn id="51" dur="500" fill="hold"/>
                                        <p:tgtEl>
                                          <p:spTgt spid="79"/>
                                        </p:tgtEl>
                                        <p:attrNameLst>
                                          <p:attrName>ppt_w</p:attrName>
                                        </p:attrNameLst>
                                      </p:cBhvr>
                                      <p:tavLst>
                                        <p:tav tm="0">
                                          <p:val>
                                            <p:fltVal val="0"/>
                                          </p:val>
                                        </p:tav>
                                        <p:tav tm="100000">
                                          <p:val>
                                            <p:strVal val="#ppt_w"/>
                                          </p:val>
                                        </p:tav>
                                      </p:tavLst>
                                    </p:anim>
                                    <p:anim calcmode="lin" valueType="num">
                                      <p:cBhvr>
                                        <p:cTn id="52" dur="500" fill="hold"/>
                                        <p:tgtEl>
                                          <p:spTgt spid="79"/>
                                        </p:tgtEl>
                                        <p:attrNameLst>
                                          <p:attrName>ppt_h</p:attrName>
                                        </p:attrNameLst>
                                      </p:cBhvr>
                                      <p:tavLst>
                                        <p:tav tm="0">
                                          <p:val>
                                            <p:fltVal val="0"/>
                                          </p:val>
                                        </p:tav>
                                        <p:tav tm="100000">
                                          <p:val>
                                            <p:strVal val="#ppt_h"/>
                                          </p:val>
                                        </p:tav>
                                      </p:tavLst>
                                    </p:anim>
                                    <p:animEffect transition="in" filter="fade">
                                      <p:cBhvr>
                                        <p:cTn id="53" dur="500"/>
                                        <p:tgtEl>
                                          <p:spTgt spid="7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3750"/>
                            </p:stCondLst>
                            <p:childTnLst>
                              <p:par>
                                <p:cTn id="58" presetID="53" presetClass="entr" presetSubtype="16" fill="hold" nodeType="afterEffect">
                                  <p:stCondLst>
                                    <p:cond delay="0"/>
                                  </p:stCondLst>
                                  <p:childTnLst>
                                    <p:set>
                                      <p:cBhvr>
                                        <p:cTn id="59" dur="1" fill="hold">
                                          <p:stCondLst>
                                            <p:cond delay="0"/>
                                          </p:stCondLst>
                                        </p:cTn>
                                        <p:tgtEl>
                                          <p:spTgt spid="85"/>
                                        </p:tgtEl>
                                        <p:attrNameLst>
                                          <p:attrName>style.visibility</p:attrName>
                                        </p:attrNameLst>
                                      </p:cBhvr>
                                      <p:to>
                                        <p:strVal val="visible"/>
                                      </p:to>
                                    </p:set>
                                    <p:anim calcmode="lin" valueType="num">
                                      <p:cBhvr>
                                        <p:cTn id="60" dur="500" fill="hold"/>
                                        <p:tgtEl>
                                          <p:spTgt spid="85"/>
                                        </p:tgtEl>
                                        <p:attrNameLst>
                                          <p:attrName>ppt_w</p:attrName>
                                        </p:attrNameLst>
                                      </p:cBhvr>
                                      <p:tavLst>
                                        <p:tav tm="0">
                                          <p:val>
                                            <p:fltVal val="0"/>
                                          </p:val>
                                        </p:tav>
                                        <p:tav tm="100000">
                                          <p:val>
                                            <p:strVal val="#ppt_w"/>
                                          </p:val>
                                        </p:tav>
                                      </p:tavLst>
                                    </p:anim>
                                    <p:anim calcmode="lin" valueType="num">
                                      <p:cBhvr>
                                        <p:cTn id="61" dur="500" fill="hold"/>
                                        <p:tgtEl>
                                          <p:spTgt spid="85"/>
                                        </p:tgtEl>
                                        <p:attrNameLst>
                                          <p:attrName>ppt_h</p:attrName>
                                        </p:attrNameLst>
                                      </p:cBhvr>
                                      <p:tavLst>
                                        <p:tav tm="0">
                                          <p:val>
                                            <p:fltVal val="0"/>
                                          </p:val>
                                        </p:tav>
                                        <p:tav tm="100000">
                                          <p:val>
                                            <p:strVal val="#ppt_h"/>
                                          </p:val>
                                        </p:tav>
                                      </p:tavLst>
                                    </p:anim>
                                    <p:animEffect transition="in" filter="fade">
                                      <p:cBhvr>
                                        <p:cTn id="62" dur="500"/>
                                        <p:tgtEl>
                                          <p:spTgt spid="8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7" grpId="0"/>
      <p:bldP spid="18" grpId="0"/>
      <p:bldP spid="19" grpId="0"/>
      <p:bldP spid="27" grpId="0"/>
      <p:bldP spid="28" grpId="0"/>
      <p:bldP spid="29"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81F33F-6A38-4C9B-8645-C735AF1CDC66}"/>
              </a:ext>
            </a:extLst>
          </p:cNvPr>
          <p:cNvSpPr>
            <a:spLocks noGrp="1"/>
          </p:cNvSpPr>
          <p:nvPr>
            <p:ph type="title"/>
          </p:nvPr>
        </p:nvSpPr>
        <p:spPr/>
        <p:txBody>
          <a:bodyPr/>
          <a:lstStyle/>
          <a:p>
            <a:r>
              <a:rPr lang="en-US" dirty="0"/>
              <a:t>25% Discount for LegalShield Clients</a:t>
            </a:r>
          </a:p>
        </p:txBody>
      </p:sp>
      <p:sp>
        <p:nvSpPr>
          <p:cNvPr id="4" name="Text Placeholder 3">
            <a:extLst>
              <a:ext uri="{FF2B5EF4-FFF2-40B4-BE49-F238E27FC236}">
                <a16:creationId xmlns:a16="http://schemas.microsoft.com/office/drawing/2014/main" id="{8FF84FE8-4E20-4C49-A65D-80D3F67CDD07}"/>
              </a:ext>
            </a:extLst>
          </p:cNvPr>
          <p:cNvSpPr>
            <a:spLocks noGrp="1"/>
          </p:cNvSpPr>
          <p:nvPr>
            <p:ph type="body" sz="quarter" idx="15"/>
          </p:nvPr>
        </p:nvSpPr>
        <p:spPr/>
        <p:txBody>
          <a:bodyPr/>
          <a:lstStyle/>
          <a:p>
            <a:r>
              <a:rPr lang="en-US" dirty="0"/>
              <a:t>What We Offer Our LegalShield Clients</a:t>
            </a:r>
          </a:p>
        </p:txBody>
      </p:sp>
      <p:sp>
        <p:nvSpPr>
          <p:cNvPr id="17" name="Rectangle 16">
            <a:extLst>
              <a:ext uri="{FF2B5EF4-FFF2-40B4-BE49-F238E27FC236}">
                <a16:creationId xmlns:a16="http://schemas.microsoft.com/office/drawing/2014/main" id="{3113CFB9-C604-420C-80CE-D6F92C8920EF}"/>
              </a:ext>
            </a:extLst>
          </p:cNvPr>
          <p:cNvSpPr/>
          <p:nvPr/>
        </p:nvSpPr>
        <p:spPr>
          <a:xfrm>
            <a:off x="7264401" y="1696413"/>
            <a:ext cx="4927600" cy="4729786"/>
          </a:xfrm>
          <a:prstGeom prst="rect">
            <a:avLst/>
          </a:prstGeom>
          <a:blipFill>
            <a:blip r:embed="rId2"/>
            <a:srcRect/>
            <a:stretch>
              <a:fillRect l="-8741" r="-35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cxnSp>
        <p:nvCxnSpPr>
          <p:cNvPr id="16" name="Straight Connector 15">
            <a:extLst>
              <a:ext uri="{FF2B5EF4-FFF2-40B4-BE49-F238E27FC236}">
                <a16:creationId xmlns:a16="http://schemas.microsoft.com/office/drawing/2014/main" id="{AA69D186-4E35-4806-B323-AAB2D3B52760}"/>
              </a:ext>
            </a:extLst>
          </p:cNvPr>
          <p:cNvCxnSpPr/>
          <p:nvPr/>
        </p:nvCxnSpPr>
        <p:spPr>
          <a:xfrm>
            <a:off x="444031" y="2258549"/>
            <a:ext cx="6350469"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D24474C-F1D2-42B4-87B5-55C4AE677180}"/>
              </a:ext>
            </a:extLst>
          </p:cNvPr>
          <p:cNvSpPr txBox="1"/>
          <p:nvPr/>
        </p:nvSpPr>
        <p:spPr>
          <a:xfrm>
            <a:off x="444031" y="1854909"/>
            <a:ext cx="6350469" cy="215444"/>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Free consultations (as many as the client wants)</a:t>
            </a:r>
          </a:p>
        </p:txBody>
      </p:sp>
      <p:sp>
        <p:nvSpPr>
          <p:cNvPr id="35" name="TextBox 34">
            <a:extLst>
              <a:ext uri="{FF2B5EF4-FFF2-40B4-BE49-F238E27FC236}">
                <a16:creationId xmlns:a16="http://schemas.microsoft.com/office/drawing/2014/main" id="{B1CCEF62-5561-48A5-AE6E-7A5FEEB71F5B}"/>
              </a:ext>
            </a:extLst>
          </p:cNvPr>
          <p:cNvSpPr txBox="1"/>
          <p:nvPr/>
        </p:nvSpPr>
        <p:spPr>
          <a:xfrm>
            <a:off x="444031" y="2446745"/>
            <a:ext cx="6350469" cy="215444"/>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24 hour emergency service</a:t>
            </a:r>
          </a:p>
        </p:txBody>
      </p:sp>
      <p:sp>
        <p:nvSpPr>
          <p:cNvPr id="36" name="TextBox 35">
            <a:extLst>
              <a:ext uri="{FF2B5EF4-FFF2-40B4-BE49-F238E27FC236}">
                <a16:creationId xmlns:a16="http://schemas.microsoft.com/office/drawing/2014/main" id="{5047DDAC-8EC3-4E20-846D-DDF2D0C3B5F2}"/>
              </a:ext>
            </a:extLst>
          </p:cNvPr>
          <p:cNvSpPr txBox="1"/>
          <p:nvPr/>
        </p:nvSpPr>
        <p:spPr>
          <a:xfrm>
            <a:off x="444031" y="3038581"/>
            <a:ext cx="6350469" cy="215444"/>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We facilitate ease of communication between attorney and client</a:t>
            </a:r>
          </a:p>
        </p:txBody>
      </p:sp>
      <p:sp>
        <p:nvSpPr>
          <p:cNvPr id="37" name="TextBox 36">
            <a:extLst>
              <a:ext uri="{FF2B5EF4-FFF2-40B4-BE49-F238E27FC236}">
                <a16:creationId xmlns:a16="http://schemas.microsoft.com/office/drawing/2014/main" id="{3C6F993D-9BB8-4DAD-8E07-18A477F8E0EF}"/>
              </a:ext>
            </a:extLst>
          </p:cNvPr>
          <p:cNvSpPr txBox="1"/>
          <p:nvPr/>
        </p:nvSpPr>
        <p:spPr>
          <a:xfrm>
            <a:off x="444031" y="3630417"/>
            <a:ext cx="6350469" cy="215444"/>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A commitment to excellence and quality service</a:t>
            </a:r>
          </a:p>
        </p:txBody>
      </p:sp>
      <p:sp>
        <p:nvSpPr>
          <p:cNvPr id="38" name="TextBox 37">
            <a:extLst>
              <a:ext uri="{FF2B5EF4-FFF2-40B4-BE49-F238E27FC236}">
                <a16:creationId xmlns:a16="http://schemas.microsoft.com/office/drawing/2014/main" id="{500EF476-7103-41D3-BAEC-33B15C47B774}"/>
              </a:ext>
            </a:extLst>
          </p:cNvPr>
          <p:cNvSpPr txBox="1"/>
          <p:nvPr/>
        </p:nvSpPr>
        <p:spPr>
          <a:xfrm>
            <a:off x="444031" y="4222253"/>
            <a:ext cx="6350469" cy="430887"/>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We address their anxiety as well as their actual police and</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incarceration problems</a:t>
            </a:r>
          </a:p>
        </p:txBody>
      </p:sp>
      <p:sp>
        <p:nvSpPr>
          <p:cNvPr id="39" name="TextBox 38">
            <a:extLst>
              <a:ext uri="{FF2B5EF4-FFF2-40B4-BE49-F238E27FC236}">
                <a16:creationId xmlns:a16="http://schemas.microsoft.com/office/drawing/2014/main" id="{FDAEEA44-AD8A-42DC-802B-DF79D69DECE8}"/>
              </a:ext>
            </a:extLst>
          </p:cNvPr>
          <p:cNvSpPr txBox="1"/>
          <p:nvPr/>
        </p:nvSpPr>
        <p:spPr>
          <a:xfrm>
            <a:off x="444031" y="5029532"/>
            <a:ext cx="6350469" cy="430887"/>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Team approach including local state-licensed attorneys and</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attorney supervisors  in our corporate office</a:t>
            </a:r>
          </a:p>
        </p:txBody>
      </p:sp>
      <p:sp>
        <p:nvSpPr>
          <p:cNvPr id="40" name="TextBox 39">
            <a:extLst>
              <a:ext uri="{FF2B5EF4-FFF2-40B4-BE49-F238E27FC236}">
                <a16:creationId xmlns:a16="http://schemas.microsoft.com/office/drawing/2014/main" id="{4EF34E15-20C3-4F2A-A108-6F96600045A2}"/>
              </a:ext>
            </a:extLst>
          </p:cNvPr>
          <p:cNvSpPr txBox="1"/>
          <p:nvPr/>
        </p:nvSpPr>
        <p:spPr>
          <a:xfrm>
            <a:off x="444031" y="5836816"/>
            <a:ext cx="6350469" cy="430887"/>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Highly accessible staff – We address our clients needs immediately so that they do not need to call anywhere else, including the referring source</a:t>
            </a:r>
          </a:p>
        </p:txBody>
      </p:sp>
      <p:cxnSp>
        <p:nvCxnSpPr>
          <p:cNvPr id="45" name="Straight Connector 44">
            <a:extLst>
              <a:ext uri="{FF2B5EF4-FFF2-40B4-BE49-F238E27FC236}">
                <a16:creationId xmlns:a16="http://schemas.microsoft.com/office/drawing/2014/main" id="{17B6570E-5860-4118-9742-0D1B7FB78D4B}"/>
              </a:ext>
            </a:extLst>
          </p:cNvPr>
          <p:cNvCxnSpPr/>
          <p:nvPr/>
        </p:nvCxnSpPr>
        <p:spPr>
          <a:xfrm>
            <a:off x="444031" y="2850385"/>
            <a:ext cx="6350469"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36406B3-DFCD-4DD1-B839-FDB1320F63BF}"/>
              </a:ext>
            </a:extLst>
          </p:cNvPr>
          <p:cNvCxnSpPr/>
          <p:nvPr/>
        </p:nvCxnSpPr>
        <p:spPr>
          <a:xfrm>
            <a:off x="444031" y="3442221"/>
            <a:ext cx="6350469"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A2FA5A5-15B4-468D-A8FE-814BF759417C}"/>
              </a:ext>
            </a:extLst>
          </p:cNvPr>
          <p:cNvCxnSpPr/>
          <p:nvPr/>
        </p:nvCxnSpPr>
        <p:spPr>
          <a:xfrm>
            <a:off x="444031" y="4034057"/>
            <a:ext cx="6350469"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BC7CC6E-A637-4E2D-A99F-B1B14FC346F1}"/>
              </a:ext>
            </a:extLst>
          </p:cNvPr>
          <p:cNvCxnSpPr/>
          <p:nvPr/>
        </p:nvCxnSpPr>
        <p:spPr>
          <a:xfrm>
            <a:off x="444031" y="4841336"/>
            <a:ext cx="6350469"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02BB4A2-499D-45E8-90F8-88681DDFDDF8}"/>
              </a:ext>
            </a:extLst>
          </p:cNvPr>
          <p:cNvCxnSpPr/>
          <p:nvPr/>
        </p:nvCxnSpPr>
        <p:spPr>
          <a:xfrm>
            <a:off x="444031" y="5648615"/>
            <a:ext cx="6350469"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15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left)">
                                      <p:cBhvr>
                                        <p:cTn id="27" dur="500"/>
                                        <p:tgtEl>
                                          <p:spTgt spid="4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left)">
                                      <p:cBhvr>
                                        <p:cTn id="35" dur="500"/>
                                        <p:tgtEl>
                                          <p:spTgt spid="4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500"/>
                                        <p:tgtEl>
                                          <p:spTgt spid="4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wipe(left)">
                                      <p:cBhvr>
                                        <p:cTn id="51" dur="500"/>
                                        <p:tgtEl>
                                          <p:spTgt spid="48"/>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left)">
                                      <p:cBhvr>
                                        <p:cTn id="59" dur="500"/>
                                        <p:tgtEl>
                                          <p:spTgt spid="49"/>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7" grpId="0" animBg="1"/>
      <p:bldP spid="15" grpId="0"/>
      <p:bldP spid="35" grpId="0"/>
      <p:bldP spid="36" grpId="0"/>
      <p:bldP spid="37" grpId="0"/>
      <p:bldP spid="38" grpId="0"/>
      <p:bldP spid="39" grpId="0"/>
      <p:bldP spid="40"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C63819-6B3F-4D3A-83BF-35BA0E0DD930}"/>
              </a:ext>
            </a:extLst>
          </p:cNvPr>
          <p:cNvSpPr>
            <a:spLocks noGrp="1"/>
          </p:cNvSpPr>
          <p:nvPr>
            <p:ph type="title"/>
          </p:nvPr>
        </p:nvSpPr>
        <p:spPr/>
        <p:txBody>
          <a:bodyPr/>
          <a:lstStyle/>
          <a:p>
            <a:r>
              <a:rPr lang="en-US" dirty="0"/>
              <a:t>The First Point of Contact With a Client</a:t>
            </a:r>
          </a:p>
        </p:txBody>
      </p:sp>
      <p:sp>
        <p:nvSpPr>
          <p:cNvPr id="6" name="Text Placeholder 5">
            <a:extLst>
              <a:ext uri="{FF2B5EF4-FFF2-40B4-BE49-F238E27FC236}">
                <a16:creationId xmlns:a16="http://schemas.microsoft.com/office/drawing/2014/main" id="{7C3BB79C-D6C1-4D81-AB6D-D1483F4FC44B}"/>
              </a:ext>
            </a:extLst>
          </p:cNvPr>
          <p:cNvSpPr>
            <a:spLocks noGrp="1"/>
          </p:cNvSpPr>
          <p:nvPr>
            <p:ph type="body" sz="quarter" idx="15"/>
          </p:nvPr>
        </p:nvSpPr>
        <p:spPr>
          <a:xfrm>
            <a:off x="380531" y="1052783"/>
            <a:ext cx="11430940" cy="386377"/>
          </a:xfrm>
        </p:spPr>
        <p:txBody>
          <a:bodyPr/>
          <a:lstStyle/>
          <a:p>
            <a:r>
              <a:rPr lang="en-GB" dirty="0"/>
              <a:t>Call Flow</a:t>
            </a:r>
          </a:p>
        </p:txBody>
      </p:sp>
      <p:sp>
        <p:nvSpPr>
          <p:cNvPr id="7" name="TextBox 6">
            <a:extLst>
              <a:ext uri="{FF2B5EF4-FFF2-40B4-BE49-F238E27FC236}">
                <a16:creationId xmlns:a16="http://schemas.microsoft.com/office/drawing/2014/main" id="{238C3FAC-353F-4DCD-B261-1631B27C8D77}"/>
              </a:ext>
            </a:extLst>
          </p:cNvPr>
          <p:cNvSpPr txBox="1"/>
          <p:nvPr/>
        </p:nvSpPr>
        <p:spPr>
          <a:xfrm>
            <a:off x="380531" y="3784314"/>
            <a:ext cx="1211802" cy="1961593"/>
          </a:xfrm>
          <a:prstGeom prst="rect">
            <a:avLst/>
          </a:prstGeom>
          <a:noFill/>
        </p:spPr>
        <p:txBody>
          <a:bodyPr wrap="square" lIns="0" tIns="0" rIns="0" bIns="0" rtlCol="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LegalShield client calls LegalShield</a:t>
            </a:r>
          </a:p>
        </p:txBody>
      </p:sp>
      <p:sp>
        <p:nvSpPr>
          <p:cNvPr id="18" name="Arrow: Chevron 17">
            <a:extLst>
              <a:ext uri="{FF2B5EF4-FFF2-40B4-BE49-F238E27FC236}">
                <a16:creationId xmlns:a16="http://schemas.microsoft.com/office/drawing/2014/main" id="{F25551B3-7B73-4D10-8AA3-F7E4EF81DE15}"/>
              </a:ext>
            </a:extLst>
          </p:cNvPr>
          <p:cNvSpPr/>
          <p:nvPr/>
        </p:nvSpPr>
        <p:spPr>
          <a:xfrm>
            <a:off x="380531" y="3308929"/>
            <a:ext cx="1482198" cy="259443"/>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9" name="Arrow: Chevron 18">
            <a:extLst>
              <a:ext uri="{FF2B5EF4-FFF2-40B4-BE49-F238E27FC236}">
                <a16:creationId xmlns:a16="http://schemas.microsoft.com/office/drawing/2014/main" id="{F88CA750-1863-4BFB-96FA-033CFAEF9945}"/>
              </a:ext>
            </a:extLst>
          </p:cNvPr>
          <p:cNvSpPr/>
          <p:nvPr/>
        </p:nvSpPr>
        <p:spPr>
          <a:xfrm>
            <a:off x="1801780" y="3311568"/>
            <a:ext cx="1482198" cy="259443"/>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0" name="Arrow: Chevron 19">
            <a:extLst>
              <a:ext uri="{FF2B5EF4-FFF2-40B4-BE49-F238E27FC236}">
                <a16:creationId xmlns:a16="http://schemas.microsoft.com/office/drawing/2014/main" id="{2CE58AA4-13F5-419C-9853-E6AD7FB6E66C}"/>
              </a:ext>
            </a:extLst>
          </p:cNvPr>
          <p:cNvSpPr/>
          <p:nvPr/>
        </p:nvSpPr>
        <p:spPr>
          <a:xfrm>
            <a:off x="3223029" y="3311568"/>
            <a:ext cx="1482198" cy="259443"/>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1" name="Arrow: Chevron 20">
            <a:extLst>
              <a:ext uri="{FF2B5EF4-FFF2-40B4-BE49-F238E27FC236}">
                <a16:creationId xmlns:a16="http://schemas.microsoft.com/office/drawing/2014/main" id="{50B0EEBA-4BC9-407C-8012-591B482C290E}"/>
              </a:ext>
            </a:extLst>
          </p:cNvPr>
          <p:cNvSpPr/>
          <p:nvPr/>
        </p:nvSpPr>
        <p:spPr>
          <a:xfrm>
            <a:off x="4644278" y="3311568"/>
            <a:ext cx="1482198" cy="259443"/>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2" name="Arrow: Chevron 21">
            <a:extLst>
              <a:ext uri="{FF2B5EF4-FFF2-40B4-BE49-F238E27FC236}">
                <a16:creationId xmlns:a16="http://schemas.microsoft.com/office/drawing/2014/main" id="{1D9624D9-6284-48CE-B8B5-A57F06D58B52}"/>
              </a:ext>
            </a:extLst>
          </p:cNvPr>
          <p:cNvSpPr/>
          <p:nvPr/>
        </p:nvSpPr>
        <p:spPr>
          <a:xfrm>
            <a:off x="6065527" y="3311568"/>
            <a:ext cx="1482198" cy="259443"/>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3" name="Arrow: Chevron 22">
            <a:extLst>
              <a:ext uri="{FF2B5EF4-FFF2-40B4-BE49-F238E27FC236}">
                <a16:creationId xmlns:a16="http://schemas.microsoft.com/office/drawing/2014/main" id="{BFEC59A7-5579-4FDF-96BA-98B3CC03469A}"/>
              </a:ext>
            </a:extLst>
          </p:cNvPr>
          <p:cNvSpPr/>
          <p:nvPr/>
        </p:nvSpPr>
        <p:spPr>
          <a:xfrm>
            <a:off x="7486776" y="3311568"/>
            <a:ext cx="1482198" cy="259443"/>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4" name="Arrow: Chevron 23">
            <a:extLst>
              <a:ext uri="{FF2B5EF4-FFF2-40B4-BE49-F238E27FC236}">
                <a16:creationId xmlns:a16="http://schemas.microsoft.com/office/drawing/2014/main" id="{4A61D56F-875A-4094-A13F-1A98CF52479D}"/>
              </a:ext>
            </a:extLst>
          </p:cNvPr>
          <p:cNvSpPr/>
          <p:nvPr/>
        </p:nvSpPr>
        <p:spPr>
          <a:xfrm>
            <a:off x="8908025" y="3311568"/>
            <a:ext cx="1482198" cy="259443"/>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5" name="Arrow: Chevron 24">
            <a:extLst>
              <a:ext uri="{FF2B5EF4-FFF2-40B4-BE49-F238E27FC236}">
                <a16:creationId xmlns:a16="http://schemas.microsoft.com/office/drawing/2014/main" id="{E0864BBD-CA9B-4916-9C91-C58EE01C4672}"/>
              </a:ext>
            </a:extLst>
          </p:cNvPr>
          <p:cNvSpPr/>
          <p:nvPr/>
        </p:nvSpPr>
        <p:spPr>
          <a:xfrm>
            <a:off x="10329273" y="3311568"/>
            <a:ext cx="1482198" cy="259443"/>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6" name="TextBox 35">
            <a:extLst>
              <a:ext uri="{FF2B5EF4-FFF2-40B4-BE49-F238E27FC236}">
                <a16:creationId xmlns:a16="http://schemas.microsoft.com/office/drawing/2014/main" id="{BD7C98D8-74CE-4D4F-A8D9-8D4DFD1D7E57}"/>
              </a:ext>
            </a:extLst>
          </p:cNvPr>
          <p:cNvSpPr txBox="1"/>
          <p:nvPr/>
        </p:nvSpPr>
        <p:spPr>
          <a:xfrm>
            <a:off x="1801780" y="3784314"/>
            <a:ext cx="1211802" cy="1961593"/>
          </a:xfrm>
          <a:prstGeom prst="rect">
            <a:avLst/>
          </a:prstGeom>
          <a:noFill/>
        </p:spPr>
        <p:txBody>
          <a:bodyPr wrap="square" lIns="0" tIns="0" rIns="0" bIns="0" rtlCol="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Client is transferred to provider firm in appropriate state</a:t>
            </a:r>
          </a:p>
        </p:txBody>
      </p:sp>
      <p:sp>
        <p:nvSpPr>
          <p:cNvPr id="37" name="TextBox 36">
            <a:extLst>
              <a:ext uri="{FF2B5EF4-FFF2-40B4-BE49-F238E27FC236}">
                <a16:creationId xmlns:a16="http://schemas.microsoft.com/office/drawing/2014/main" id="{70CEB42F-BCAB-478E-8393-2FAADD4E2015}"/>
              </a:ext>
            </a:extLst>
          </p:cNvPr>
          <p:cNvSpPr txBox="1"/>
          <p:nvPr/>
        </p:nvSpPr>
        <p:spPr>
          <a:xfrm>
            <a:off x="3223029" y="3784314"/>
            <a:ext cx="1211802" cy="1961593"/>
          </a:xfrm>
          <a:prstGeom prst="rect">
            <a:avLst/>
          </a:prstGeom>
          <a:noFill/>
        </p:spPr>
        <p:txBody>
          <a:bodyPr wrap="square" lIns="0" tIns="0" rIns="0" bIns="0" rtlCol="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Client’s case</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is identified</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as criminal</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in nature</a:t>
            </a:r>
          </a:p>
        </p:txBody>
      </p:sp>
      <p:sp>
        <p:nvSpPr>
          <p:cNvPr id="38" name="TextBox 37">
            <a:extLst>
              <a:ext uri="{FF2B5EF4-FFF2-40B4-BE49-F238E27FC236}">
                <a16:creationId xmlns:a16="http://schemas.microsoft.com/office/drawing/2014/main" id="{3D00807A-9675-4CE3-843D-3ECFEB41793E}"/>
              </a:ext>
            </a:extLst>
          </p:cNvPr>
          <p:cNvSpPr txBox="1"/>
          <p:nvPr/>
        </p:nvSpPr>
        <p:spPr>
          <a:xfrm>
            <a:off x="4644278" y="3784314"/>
            <a:ext cx="1211802" cy="1961593"/>
          </a:xfrm>
          <a:prstGeom prst="rect">
            <a:avLst/>
          </a:prstGeom>
          <a:noFill/>
        </p:spPr>
        <p:txBody>
          <a:bodyPr wrap="square" lIns="0" tIns="0" rIns="0" bIns="0" rtlCol="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Client is transferred to Imhoff &amp; Associates</a:t>
            </a:r>
          </a:p>
        </p:txBody>
      </p:sp>
      <p:sp>
        <p:nvSpPr>
          <p:cNvPr id="39" name="TextBox 38">
            <a:extLst>
              <a:ext uri="{FF2B5EF4-FFF2-40B4-BE49-F238E27FC236}">
                <a16:creationId xmlns:a16="http://schemas.microsoft.com/office/drawing/2014/main" id="{34EA2A70-256A-47CF-BAFE-7C925F009857}"/>
              </a:ext>
            </a:extLst>
          </p:cNvPr>
          <p:cNvSpPr txBox="1"/>
          <p:nvPr/>
        </p:nvSpPr>
        <p:spPr>
          <a:xfrm>
            <a:off x="6065527" y="3784314"/>
            <a:ext cx="1211802" cy="1961593"/>
          </a:xfrm>
          <a:prstGeom prst="rect">
            <a:avLst/>
          </a:prstGeom>
          <a:noFill/>
        </p:spPr>
        <p:txBody>
          <a:bodyPr wrap="square" lIns="0" tIns="0" rIns="0" bIns="0" rtlCol="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Imhoff &amp; Associates </a:t>
            </a:r>
            <a:r>
              <a:rPr kumimoji="0" lang="en-US" sz="1400" b="1" i="0" u="none" strike="noStrike" kern="1200" cap="none" spc="0" normalizeH="0" baseline="0" noProof="0" dirty="0">
                <a:ln>
                  <a:noFill/>
                </a:ln>
                <a:solidFill>
                  <a:srgbClr val="3B3B3D"/>
                </a:solidFill>
                <a:effectLst/>
                <a:uLnTx/>
                <a:uFillTx/>
                <a:latin typeface="Open Sans"/>
                <a:ea typeface="+mn-ea"/>
                <a:cs typeface="+mn-cs"/>
              </a:rPr>
              <a:t>Case Analyst </a:t>
            </a:r>
            <a:r>
              <a:rPr kumimoji="0" lang="en-US" sz="1400" b="0" i="0" u="none" strike="noStrike" kern="1200" cap="none" spc="0" normalizeH="0" baseline="0" noProof="0" dirty="0">
                <a:ln>
                  <a:noFill/>
                </a:ln>
                <a:solidFill>
                  <a:srgbClr val="3B3B3D"/>
                </a:solidFill>
                <a:effectLst/>
                <a:uLnTx/>
                <a:uFillTx/>
                <a:latin typeface="Open Sans"/>
                <a:ea typeface="+mn-ea"/>
                <a:cs typeface="+mn-cs"/>
              </a:rPr>
              <a:t>answers</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the phone</a:t>
            </a:r>
          </a:p>
        </p:txBody>
      </p:sp>
      <p:sp>
        <p:nvSpPr>
          <p:cNvPr id="40" name="TextBox 39">
            <a:extLst>
              <a:ext uri="{FF2B5EF4-FFF2-40B4-BE49-F238E27FC236}">
                <a16:creationId xmlns:a16="http://schemas.microsoft.com/office/drawing/2014/main" id="{A8335848-47DD-4915-8573-99DB23745520}"/>
              </a:ext>
            </a:extLst>
          </p:cNvPr>
          <p:cNvSpPr txBox="1"/>
          <p:nvPr/>
        </p:nvSpPr>
        <p:spPr>
          <a:xfrm>
            <a:off x="7486776" y="3784314"/>
            <a:ext cx="1211802" cy="1961593"/>
          </a:xfrm>
          <a:prstGeom prst="rect">
            <a:avLst/>
          </a:prstGeom>
          <a:noFill/>
        </p:spPr>
        <p:txBody>
          <a:bodyPr wrap="square" lIns="0" tIns="0" rIns="0" bIns="0" rtlCol="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Client is transferred</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to an Imhoff</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&amp; Associates </a:t>
            </a:r>
            <a:r>
              <a:rPr kumimoji="0" lang="en-US" sz="1400" b="1" i="0" u="none" strike="noStrike" kern="1200" cap="none" spc="0" normalizeH="0" baseline="0" noProof="0" dirty="0">
                <a:ln>
                  <a:noFill/>
                </a:ln>
                <a:solidFill>
                  <a:srgbClr val="3B3B3D"/>
                </a:solidFill>
                <a:effectLst/>
                <a:uLnTx/>
                <a:uFillTx/>
                <a:latin typeface="Open Sans"/>
                <a:ea typeface="+mn-ea"/>
                <a:cs typeface="+mn-cs"/>
              </a:rPr>
              <a:t>Case Manager</a:t>
            </a:r>
          </a:p>
        </p:txBody>
      </p:sp>
      <p:sp>
        <p:nvSpPr>
          <p:cNvPr id="41" name="TextBox 40">
            <a:extLst>
              <a:ext uri="{FF2B5EF4-FFF2-40B4-BE49-F238E27FC236}">
                <a16:creationId xmlns:a16="http://schemas.microsoft.com/office/drawing/2014/main" id="{62BEF682-6D26-4697-BCE0-789680DB5CBA}"/>
              </a:ext>
            </a:extLst>
          </p:cNvPr>
          <p:cNvSpPr txBox="1"/>
          <p:nvPr/>
        </p:nvSpPr>
        <p:spPr>
          <a:xfrm>
            <a:off x="8908025" y="3784314"/>
            <a:ext cx="1211802" cy="1961593"/>
          </a:xfrm>
          <a:prstGeom prst="rect">
            <a:avLst/>
          </a:prstGeom>
          <a:noFill/>
        </p:spPr>
        <p:txBody>
          <a:bodyPr wrap="square" lIns="0" tIns="0" rIns="0" bIns="0" rtlCol="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Imhoff &amp; Associates facilitates attorney consultation with appropriately licensed attorney</a:t>
            </a:r>
          </a:p>
        </p:txBody>
      </p:sp>
      <p:sp>
        <p:nvSpPr>
          <p:cNvPr id="42" name="TextBox 41">
            <a:extLst>
              <a:ext uri="{FF2B5EF4-FFF2-40B4-BE49-F238E27FC236}">
                <a16:creationId xmlns:a16="http://schemas.microsoft.com/office/drawing/2014/main" id="{9208D108-6679-4694-9105-E68E8B2CE1A3}"/>
              </a:ext>
            </a:extLst>
          </p:cNvPr>
          <p:cNvSpPr txBox="1"/>
          <p:nvPr/>
        </p:nvSpPr>
        <p:spPr>
          <a:xfrm>
            <a:off x="10329273" y="3784314"/>
            <a:ext cx="1211802" cy="1961593"/>
          </a:xfrm>
          <a:prstGeom prst="rect">
            <a:avLst/>
          </a:prstGeom>
          <a:noFill/>
        </p:spPr>
        <p:txBody>
          <a:bodyPr wrap="square" lIns="0" tIns="0" rIns="0" bIns="0" rtlCol="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Client retained or given direct I&amp;A contact information should they decide to retain us in</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the future</a:t>
            </a:r>
          </a:p>
        </p:txBody>
      </p:sp>
      <p:cxnSp>
        <p:nvCxnSpPr>
          <p:cNvPr id="66" name="Straight Connector 65">
            <a:extLst>
              <a:ext uri="{FF2B5EF4-FFF2-40B4-BE49-F238E27FC236}">
                <a16:creationId xmlns:a16="http://schemas.microsoft.com/office/drawing/2014/main" id="{92786722-C3DD-4E84-95C5-E97C68A5A3DE}"/>
              </a:ext>
            </a:extLst>
          </p:cNvPr>
          <p:cNvCxnSpPr>
            <a:cxnSpLocks/>
          </p:cNvCxnSpPr>
          <p:nvPr/>
        </p:nvCxnSpPr>
        <p:spPr>
          <a:xfrm>
            <a:off x="867630" y="3308929"/>
            <a:ext cx="508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8551F68-BF84-4227-A222-552B1ABA2F22}"/>
              </a:ext>
            </a:extLst>
          </p:cNvPr>
          <p:cNvCxnSpPr/>
          <p:nvPr/>
        </p:nvCxnSpPr>
        <p:spPr>
          <a:xfrm>
            <a:off x="2288879" y="3308929"/>
            <a:ext cx="508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5FCD33B-198F-4C38-9135-2E5668863F6A}"/>
              </a:ext>
            </a:extLst>
          </p:cNvPr>
          <p:cNvCxnSpPr/>
          <p:nvPr/>
        </p:nvCxnSpPr>
        <p:spPr>
          <a:xfrm>
            <a:off x="3710128" y="3308929"/>
            <a:ext cx="50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D4E1BB5-BB6E-441A-9D4E-0B06062C963B}"/>
              </a:ext>
            </a:extLst>
          </p:cNvPr>
          <p:cNvCxnSpPr/>
          <p:nvPr/>
        </p:nvCxnSpPr>
        <p:spPr>
          <a:xfrm>
            <a:off x="5131377" y="3308929"/>
            <a:ext cx="508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C764367-5CB4-43A8-9E04-B0069EC9DD81}"/>
              </a:ext>
            </a:extLst>
          </p:cNvPr>
          <p:cNvCxnSpPr/>
          <p:nvPr/>
        </p:nvCxnSpPr>
        <p:spPr>
          <a:xfrm>
            <a:off x="6552626" y="3308929"/>
            <a:ext cx="50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1348D55-3541-4E4A-8446-F90894F0566E}"/>
              </a:ext>
            </a:extLst>
          </p:cNvPr>
          <p:cNvCxnSpPr/>
          <p:nvPr/>
        </p:nvCxnSpPr>
        <p:spPr>
          <a:xfrm>
            <a:off x="7973875" y="3308929"/>
            <a:ext cx="508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AB8B277-EF5E-4960-A5F7-9E1C4BD152C6}"/>
              </a:ext>
            </a:extLst>
          </p:cNvPr>
          <p:cNvCxnSpPr/>
          <p:nvPr/>
        </p:nvCxnSpPr>
        <p:spPr>
          <a:xfrm>
            <a:off x="9395124" y="3308929"/>
            <a:ext cx="508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F8BA786-360E-4B91-931A-F732E63C1882}"/>
              </a:ext>
            </a:extLst>
          </p:cNvPr>
          <p:cNvCxnSpPr/>
          <p:nvPr/>
        </p:nvCxnSpPr>
        <p:spPr>
          <a:xfrm>
            <a:off x="10816372" y="3308929"/>
            <a:ext cx="508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84A1C4D-17E8-46F4-843D-563360A8F252}"/>
              </a:ext>
            </a:extLst>
          </p:cNvPr>
          <p:cNvCxnSpPr>
            <a:cxnSpLocks/>
          </p:cNvCxnSpPr>
          <p:nvPr/>
        </p:nvCxnSpPr>
        <p:spPr>
          <a:xfrm>
            <a:off x="1121630" y="2662384"/>
            <a:ext cx="0" cy="62807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4DDE13D-118A-4F53-8F51-DE0EEB7C774A}"/>
              </a:ext>
            </a:extLst>
          </p:cNvPr>
          <p:cNvCxnSpPr>
            <a:cxnSpLocks/>
          </p:cNvCxnSpPr>
          <p:nvPr/>
        </p:nvCxnSpPr>
        <p:spPr>
          <a:xfrm>
            <a:off x="2542879" y="2662384"/>
            <a:ext cx="0" cy="62807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F0E4741-178F-4FE7-B14F-3BD18B468CEB}"/>
              </a:ext>
            </a:extLst>
          </p:cNvPr>
          <p:cNvCxnSpPr>
            <a:cxnSpLocks/>
          </p:cNvCxnSpPr>
          <p:nvPr/>
        </p:nvCxnSpPr>
        <p:spPr>
          <a:xfrm>
            <a:off x="3964128" y="2662384"/>
            <a:ext cx="0" cy="62807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2BBEF24-2459-447D-8ED4-2B50F265E4CC}"/>
              </a:ext>
            </a:extLst>
          </p:cNvPr>
          <p:cNvCxnSpPr>
            <a:cxnSpLocks/>
          </p:cNvCxnSpPr>
          <p:nvPr/>
        </p:nvCxnSpPr>
        <p:spPr>
          <a:xfrm>
            <a:off x="5385377" y="2662384"/>
            <a:ext cx="0" cy="62807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CC62551-C07B-432C-A483-814FB64377D0}"/>
              </a:ext>
            </a:extLst>
          </p:cNvPr>
          <p:cNvCxnSpPr>
            <a:cxnSpLocks/>
          </p:cNvCxnSpPr>
          <p:nvPr/>
        </p:nvCxnSpPr>
        <p:spPr>
          <a:xfrm>
            <a:off x="6806626" y="2662384"/>
            <a:ext cx="0" cy="62807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4A1A20D-2E5F-465C-8CE8-87B4C97CD2C9}"/>
              </a:ext>
            </a:extLst>
          </p:cNvPr>
          <p:cNvCxnSpPr>
            <a:cxnSpLocks/>
          </p:cNvCxnSpPr>
          <p:nvPr/>
        </p:nvCxnSpPr>
        <p:spPr>
          <a:xfrm>
            <a:off x="8227875" y="2662384"/>
            <a:ext cx="0" cy="62807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E544DE9-29B9-417B-8A76-CEDE8DCFE4B3}"/>
              </a:ext>
            </a:extLst>
          </p:cNvPr>
          <p:cNvCxnSpPr>
            <a:cxnSpLocks/>
          </p:cNvCxnSpPr>
          <p:nvPr/>
        </p:nvCxnSpPr>
        <p:spPr>
          <a:xfrm>
            <a:off x="9649124" y="2662384"/>
            <a:ext cx="0" cy="62807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DA517F8-D1B1-4B86-A986-5467CB48F408}"/>
              </a:ext>
            </a:extLst>
          </p:cNvPr>
          <p:cNvCxnSpPr>
            <a:cxnSpLocks/>
          </p:cNvCxnSpPr>
          <p:nvPr/>
        </p:nvCxnSpPr>
        <p:spPr>
          <a:xfrm>
            <a:off x="11070372" y="2662384"/>
            <a:ext cx="0" cy="62807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CEBDE9B8-8CF4-483E-806D-3262FFAE26EB}"/>
              </a:ext>
            </a:extLst>
          </p:cNvPr>
          <p:cNvGrpSpPr/>
          <p:nvPr/>
        </p:nvGrpSpPr>
        <p:grpSpPr>
          <a:xfrm>
            <a:off x="734280" y="1889224"/>
            <a:ext cx="774700" cy="774700"/>
            <a:chOff x="734280" y="1945506"/>
            <a:chExt cx="774700" cy="774700"/>
          </a:xfrm>
        </p:grpSpPr>
        <p:sp>
          <p:nvSpPr>
            <p:cNvPr id="44" name="Flowchart: Connector 43">
              <a:extLst>
                <a:ext uri="{FF2B5EF4-FFF2-40B4-BE49-F238E27FC236}">
                  <a16:creationId xmlns:a16="http://schemas.microsoft.com/office/drawing/2014/main" id="{7A14D6C1-DB12-4C6C-8E66-BABD3CA23C93}"/>
                </a:ext>
              </a:extLst>
            </p:cNvPr>
            <p:cNvSpPr/>
            <p:nvPr/>
          </p:nvSpPr>
          <p:spPr>
            <a:xfrm>
              <a:off x="734280" y="1945506"/>
              <a:ext cx="774700" cy="774700"/>
            </a:xfrm>
            <a:prstGeom prst="flowChartConnector">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93" name="Group 4">
              <a:extLst>
                <a:ext uri="{FF2B5EF4-FFF2-40B4-BE49-F238E27FC236}">
                  <a16:creationId xmlns:a16="http://schemas.microsoft.com/office/drawing/2014/main" id="{D13D7709-D791-47D9-A0FE-17A464E2EBA2}"/>
                </a:ext>
              </a:extLst>
            </p:cNvPr>
            <p:cNvGrpSpPr>
              <a:grpSpLocks noChangeAspect="1"/>
            </p:cNvGrpSpPr>
            <p:nvPr/>
          </p:nvGrpSpPr>
          <p:grpSpPr bwMode="auto">
            <a:xfrm>
              <a:off x="933404" y="2144736"/>
              <a:ext cx="376452" cy="376240"/>
              <a:chOff x="1980" y="475"/>
              <a:chExt cx="3545" cy="3543"/>
            </a:xfrm>
            <a:solidFill>
              <a:schemeClr val="accent1"/>
            </a:solidFill>
          </p:grpSpPr>
          <p:sp>
            <p:nvSpPr>
              <p:cNvPr id="95" name="Freeform 5">
                <a:extLst>
                  <a:ext uri="{FF2B5EF4-FFF2-40B4-BE49-F238E27FC236}">
                    <a16:creationId xmlns:a16="http://schemas.microsoft.com/office/drawing/2014/main" id="{5BFC1AAE-BB43-4B26-BC44-9004F8B537B7}"/>
                  </a:ext>
                </a:extLst>
              </p:cNvPr>
              <p:cNvSpPr>
                <a:spLocks/>
              </p:cNvSpPr>
              <p:nvPr/>
            </p:nvSpPr>
            <p:spPr bwMode="auto">
              <a:xfrm>
                <a:off x="1980" y="981"/>
                <a:ext cx="3041" cy="3037"/>
              </a:xfrm>
              <a:custGeom>
                <a:avLst/>
                <a:gdLst>
                  <a:gd name="T0" fmla="*/ 999 w 1616"/>
                  <a:gd name="T1" fmla="*/ 1129 h 1616"/>
                  <a:gd name="T2" fmla="*/ 654 w 1616"/>
                  <a:gd name="T3" fmla="*/ 961 h 1616"/>
                  <a:gd name="T4" fmla="*/ 487 w 1616"/>
                  <a:gd name="T5" fmla="*/ 617 h 1616"/>
                  <a:gd name="T6" fmla="*/ 719 w 1616"/>
                  <a:gd name="T7" fmla="*/ 385 h 1616"/>
                  <a:gd name="T8" fmla="*/ 333 w 1616"/>
                  <a:gd name="T9" fmla="*/ 0 h 1616"/>
                  <a:gd name="T10" fmla="*/ 141 w 1616"/>
                  <a:gd name="T11" fmla="*/ 192 h 1616"/>
                  <a:gd name="T12" fmla="*/ 526 w 1616"/>
                  <a:gd name="T13" fmla="*/ 1089 h 1616"/>
                  <a:gd name="T14" fmla="*/ 1424 w 1616"/>
                  <a:gd name="T15" fmla="*/ 1474 h 1616"/>
                  <a:gd name="T16" fmla="*/ 1616 w 1616"/>
                  <a:gd name="T17" fmla="*/ 1282 h 1616"/>
                  <a:gd name="T18" fmla="*/ 1231 w 1616"/>
                  <a:gd name="T19" fmla="*/ 897 h 1616"/>
                  <a:gd name="T20" fmla="*/ 999 w 1616"/>
                  <a:gd name="T21" fmla="*/ 1129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6" h="1616">
                    <a:moveTo>
                      <a:pt x="999" y="1129"/>
                    </a:moveTo>
                    <a:cubicBezTo>
                      <a:pt x="950" y="1178"/>
                      <a:pt x="796" y="1103"/>
                      <a:pt x="654" y="961"/>
                    </a:cubicBezTo>
                    <a:cubicBezTo>
                      <a:pt x="513" y="820"/>
                      <a:pt x="438" y="666"/>
                      <a:pt x="487" y="617"/>
                    </a:cubicBezTo>
                    <a:cubicBezTo>
                      <a:pt x="719" y="385"/>
                      <a:pt x="719" y="385"/>
                      <a:pt x="719" y="385"/>
                    </a:cubicBezTo>
                    <a:cubicBezTo>
                      <a:pt x="333" y="0"/>
                      <a:pt x="333" y="0"/>
                      <a:pt x="333" y="0"/>
                    </a:cubicBezTo>
                    <a:cubicBezTo>
                      <a:pt x="141" y="192"/>
                      <a:pt x="141" y="192"/>
                      <a:pt x="141" y="192"/>
                    </a:cubicBezTo>
                    <a:cubicBezTo>
                      <a:pt x="0" y="333"/>
                      <a:pt x="172" y="736"/>
                      <a:pt x="526" y="1089"/>
                    </a:cubicBezTo>
                    <a:cubicBezTo>
                      <a:pt x="880" y="1444"/>
                      <a:pt x="1282" y="1616"/>
                      <a:pt x="1424" y="1474"/>
                    </a:cubicBezTo>
                    <a:cubicBezTo>
                      <a:pt x="1616" y="1282"/>
                      <a:pt x="1616" y="1282"/>
                      <a:pt x="1616" y="1282"/>
                    </a:cubicBezTo>
                    <a:cubicBezTo>
                      <a:pt x="1231" y="897"/>
                      <a:pt x="1231" y="897"/>
                      <a:pt x="1231" y="897"/>
                    </a:cubicBezTo>
                    <a:lnTo>
                      <a:pt x="999" y="1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96" name="Freeform 6">
                <a:extLst>
                  <a:ext uri="{FF2B5EF4-FFF2-40B4-BE49-F238E27FC236}">
                    <a16:creationId xmlns:a16="http://schemas.microsoft.com/office/drawing/2014/main" id="{B5F5EAE5-638B-4E8E-857D-3B74088DBD0F}"/>
                  </a:ext>
                </a:extLst>
              </p:cNvPr>
              <p:cNvSpPr>
                <a:spLocks/>
              </p:cNvSpPr>
              <p:nvPr/>
            </p:nvSpPr>
            <p:spPr bwMode="auto">
              <a:xfrm>
                <a:off x="3839" y="475"/>
                <a:ext cx="1686" cy="1684"/>
              </a:xfrm>
              <a:custGeom>
                <a:avLst/>
                <a:gdLst>
                  <a:gd name="T0" fmla="*/ 0 w 896"/>
                  <a:gd name="T1" fmla="*/ 0 h 896"/>
                  <a:gd name="T2" fmla="*/ 0 w 896"/>
                  <a:gd name="T3" fmla="*/ 179 h 896"/>
                  <a:gd name="T4" fmla="*/ 717 w 896"/>
                  <a:gd name="T5" fmla="*/ 896 h 896"/>
                  <a:gd name="T6" fmla="*/ 896 w 896"/>
                  <a:gd name="T7" fmla="*/ 896 h 896"/>
                  <a:gd name="T8" fmla="*/ 0 w 896"/>
                  <a:gd name="T9" fmla="*/ 0 h 896"/>
                </a:gdLst>
                <a:ahLst/>
                <a:cxnLst>
                  <a:cxn ang="0">
                    <a:pos x="T0" y="T1"/>
                  </a:cxn>
                  <a:cxn ang="0">
                    <a:pos x="T2" y="T3"/>
                  </a:cxn>
                  <a:cxn ang="0">
                    <a:pos x="T4" y="T5"/>
                  </a:cxn>
                  <a:cxn ang="0">
                    <a:pos x="T6" y="T7"/>
                  </a:cxn>
                  <a:cxn ang="0">
                    <a:pos x="T8" y="T9"/>
                  </a:cxn>
                </a:cxnLst>
                <a:rect l="0" t="0" r="r" b="b"/>
                <a:pathLst>
                  <a:path w="896" h="896">
                    <a:moveTo>
                      <a:pt x="0" y="0"/>
                    </a:moveTo>
                    <a:cubicBezTo>
                      <a:pt x="0" y="179"/>
                      <a:pt x="0" y="179"/>
                      <a:pt x="0" y="179"/>
                    </a:cubicBezTo>
                    <a:cubicBezTo>
                      <a:pt x="395" y="179"/>
                      <a:pt x="717" y="501"/>
                      <a:pt x="717" y="896"/>
                    </a:cubicBezTo>
                    <a:cubicBezTo>
                      <a:pt x="896" y="896"/>
                      <a:pt x="896" y="896"/>
                      <a:pt x="896" y="896"/>
                    </a:cubicBezTo>
                    <a:cubicBezTo>
                      <a:pt x="896" y="401"/>
                      <a:pt x="495"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97" name="Freeform 7">
                <a:extLst>
                  <a:ext uri="{FF2B5EF4-FFF2-40B4-BE49-F238E27FC236}">
                    <a16:creationId xmlns:a16="http://schemas.microsoft.com/office/drawing/2014/main" id="{A6E7634D-5618-4A4B-A3C1-6B181857DEE5}"/>
                  </a:ext>
                </a:extLst>
              </p:cNvPr>
              <p:cNvSpPr>
                <a:spLocks/>
              </p:cNvSpPr>
              <p:nvPr/>
            </p:nvSpPr>
            <p:spPr bwMode="auto">
              <a:xfrm>
                <a:off x="3839" y="1148"/>
                <a:ext cx="1012" cy="1011"/>
              </a:xfrm>
              <a:custGeom>
                <a:avLst/>
                <a:gdLst>
                  <a:gd name="T0" fmla="*/ 359 w 538"/>
                  <a:gd name="T1" fmla="*/ 538 h 538"/>
                  <a:gd name="T2" fmla="*/ 538 w 538"/>
                  <a:gd name="T3" fmla="*/ 538 h 538"/>
                  <a:gd name="T4" fmla="*/ 0 w 538"/>
                  <a:gd name="T5" fmla="*/ 0 h 538"/>
                  <a:gd name="T6" fmla="*/ 0 w 538"/>
                  <a:gd name="T7" fmla="*/ 179 h 538"/>
                  <a:gd name="T8" fmla="*/ 359 w 538"/>
                  <a:gd name="T9" fmla="*/ 538 h 538"/>
                </a:gdLst>
                <a:ahLst/>
                <a:cxnLst>
                  <a:cxn ang="0">
                    <a:pos x="T0" y="T1"/>
                  </a:cxn>
                  <a:cxn ang="0">
                    <a:pos x="T2" y="T3"/>
                  </a:cxn>
                  <a:cxn ang="0">
                    <a:pos x="T4" y="T5"/>
                  </a:cxn>
                  <a:cxn ang="0">
                    <a:pos x="T6" y="T7"/>
                  </a:cxn>
                  <a:cxn ang="0">
                    <a:pos x="T8" y="T9"/>
                  </a:cxn>
                </a:cxnLst>
                <a:rect l="0" t="0" r="r" b="b"/>
                <a:pathLst>
                  <a:path w="538" h="538">
                    <a:moveTo>
                      <a:pt x="359" y="538"/>
                    </a:moveTo>
                    <a:cubicBezTo>
                      <a:pt x="538" y="538"/>
                      <a:pt x="538" y="538"/>
                      <a:pt x="538" y="538"/>
                    </a:cubicBezTo>
                    <a:cubicBezTo>
                      <a:pt x="538" y="242"/>
                      <a:pt x="296" y="0"/>
                      <a:pt x="0" y="0"/>
                    </a:cubicBezTo>
                    <a:cubicBezTo>
                      <a:pt x="0" y="179"/>
                      <a:pt x="0" y="179"/>
                      <a:pt x="0" y="179"/>
                    </a:cubicBezTo>
                    <a:cubicBezTo>
                      <a:pt x="198" y="179"/>
                      <a:pt x="359" y="340"/>
                      <a:pt x="359" y="5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grpSp>
        <p:nvGrpSpPr>
          <p:cNvPr id="56" name="Group 55">
            <a:extLst>
              <a:ext uri="{FF2B5EF4-FFF2-40B4-BE49-F238E27FC236}">
                <a16:creationId xmlns:a16="http://schemas.microsoft.com/office/drawing/2014/main" id="{F392E710-F42A-4E0F-B94F-8FDEE917974B}"/>
              </a:ext>
            </a:extLst>
          </p:cNvPr>
          <p:cNvGrpSpPr/>
          <p:nvPr/>
        </p:nvGrpSpPr>
        <p:grpSpPr>
          <a:xfrm>
            <a:off x="2155529" y="1889224"/>
            <a:ext cx="774700" cy="774700"/>
            <a:chOff x="2155529" y="1945506"/>
            <a:chExt cx="774700" cy="774700"/>
          </a:xfrm>
        </p:grpSpPr>
        <p:sp>
          <p:nvSpPr>
            <p:cNvPr id="58" name="Flowchart: Connector 57">
              <a:extLst>
                <a:ext uri="{FF2B5EF4-FFF2-40B4-BE49-F238E27FC236}">
                  <a16:creationId xmlns:a16="http://schemas.microsoft.com/office/drawing/2014/main" id="{765DE944-8849-43F5-AE66-0BAB767907D0}"/>
                </a:ext>
              </a:extLst>
            </p:cNvPr>
            <p:cNvSpPr/>
            <p:nvPr/>
          </p:nvSpPr>
          <p:spPr>
            <a:xfrm>
              <a:off x="2155529" y="1945506"/>
              <a:ext cx="774700" cy="774700"/>
            </a:xfrm>
            <a:prstGeom prst="flowChartConnector">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8" name="Freeform 5">
              <a:extLst>
                <a:ext uri="{FF2B5EF4-FFF2-40B4-BE49-F238E27FC236}">
                  <a16:creationId xmlns:a16="http://schemas.microsoft.com/office/drawing/2014/main" id="{B34C4448-B761-4364-BEDB-C016C38ED7ED}"/>
                </a:ext>
              </a:extLst>
            </p:cNvPr>
            <p:cNvSpPr>
              <a:spLocks noEditPoints="1"/>
            </p:cNvSpPr>
            <p:nvPr/>
          </p:nvSpPr>
          <p:spPr bwMode="auto">
            <a:xfrm>
              <a:off x="2316066" y="2143943"/>
              <a:ext cx="453626" cy="377826"/>
            </a:xfrm>
            <a:custGeom>
              <a:avLst/>
              <a:gdLst>
                <a:gd name="T0" fmla="*/ 2762 w 3866"/>
                <a:gd name="T1" fmla="*/ 0 h 3220"/>
                <a:gd name="T2" fmla="*/ 2762 w 3866"/>
                <a:gd name="T3" fmla="*/ 690 h 3220"/>
                <a:gd name="T4" fmla="*/ 1472 w 3866"/>
                <a:gd name="T5" fmla="*/ 690 h 3220"/>
                <a:gd name="T6" fmla="*/ 1472 w 3866"/>
                <a:gd name="T7" fmla="*/ 1426 h 3220"/>
                <a:gd name="T8" fmla="*/ 2762 w 3866"/>
                <a:gd name="T9" fmla="*/ 1426 h 3220"/>
                <a:gd name="T10" fmla="*/ 2762 w 3866"/>
                <a:gd name="T11" fmla="*/ 2115 h 3220"/>
                <a:gd name="T12" fmla="*/ 3866 w 3866"/>
                <a:gd name="T13" fmla="*/ 1058 h 3220"/>
                <a:gd name="T14" fmla="*/ 2762 w 3866"/>
                <a:gd name="T15" fmla="*/ 0 h 3220"/>
                <a:gd name="T16" fmla="*/ 1104 w 3866"/>
                <a:gd name="T17" fmla="*/ 1105 h 3220"/>
                <a:gd name="T18" fmla="*/ 0 w 3866"/>
                <a:gd name="T19" fmla="*/ 2162 h 3220"/>
                <a:gd name="T20" fmla="*/ 1104 w 3866"/>
                <a:gd name="T21" fmla="*/ 3220 h 3220"/>
                <a:gd name="T22" fmla="*/ 1104 w 3866"/>
                <a:gd name="T23" fmla="*/ 2531 h 3220"/>
                <a:gd name="T24" fmla="*/ 2394 w 3866"/>
                <a:gd name="T25" fmla="*/ 2531 h 3220"/>
                <a:gd name="T26" fmla="*/ 2394 w 3866"/>
                <a:gd name="T27" fmla="*/ 1794 h 3220"/>
                <a:gd name="T28" fmla="*/ 1104 w 3866"/>
                <a:gd name="T29" fmla="*/ 1794 h 3220"/>
                <a:gd name="T30" fmla="*/ 1104 w 3866"/>
                <a:gd name="T31" fmla="*/ 1105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66" h="3220">
                  <a:moveTo>
                    <a:pt x="2762" y="0"/>
                  </a:moveTo>
                  <a:lnTo>
                    <a:pt x="2762" y="690"/>
                  </a:lnTo>
                  <a:lnTo>
                    <a:pt x="1472" y="690"/>
                  </a:lnTo>
                  <a:lnTo>
                    <a:pt x="1472" y="1426"/>
                  </a:lnTo>
                  <a:lnTo>
                    <a:pt x="2762" y="1426"/>
                  </a:lnTo>
                  <a:lnTo>
                    <a:pt x="2762" y="2115"/>
                  </a:lnTo>
                  <a:lnTo>
                    <a:pt x="3866" y="1058"/>
                  </a:lnTo>
                  <a:lnTo>
                    <a:pt x="2762" y="0"/>
                  </a:lnTo>
                  <a:close/>
                  <a:moveTo>
                    <a:pt x="1104" y="1105"/>
                  </a:moveTo>
                  <a:lnTo>
                    <a:pt x="0" y="2162"/>
                  </a:lnTo>
                  <a:lnTo>
                    <a:pt x="1104" y="3220"/>
                  </a:lnTo>
                  <a:lnTo>
                    <a:pt x="1104" y="2531"/>
                  </a:lnTo>
                  <a:lnTo>
                    <a:pt x="2394" y="2531"/>
                  </a:lnTo>
                  <a:lnTo>
                    <a:pt x="2394" y="1794"/>
                  </a:lnTo>
                  <a:lnTo>
                    <a:pt x="1104" y="1794"/>
                  </a:lnTo>
                  <a:lnTo>
                    <a:pt x="1104" y="110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nvGrpSpPr>
          <p:cNvPr id="57" name="Group 56">
            <a:extLst>
              <a:ext uri="{FF2B5EF4-FFF2-40B4-BE49-F238E27FC236}">
                <a16:creationId xmlns:a16="http://schemas.microsoft.com/office/drawing/2014/main" id="{A4C2A35A-ADFA-4E6D-A128-E58AB042AAF1}"/>
              </a:ext>
            </a:extLst>
          </p:cNvPr>
          <p:cNvGrpSpPr/>
          <p:nvPr/>
        </p:nvGrpSpPr>
        <p:grpSpPr>
          <a:xfrm>
            <a:off x="3576778" y="1889224"/>
            <a:ext cx="774700" cy="774700"/>
            <a:chOff x="3576778" y="1945506"/>
            <a:chExt cx="774700" cy="774700"/>
          </a:xfrm>
        </p:grpSpPr>
        <p:sp>
          <p:nvSpPr>
            <p:cNvPr id="59" name="Flowchart: Connector 58">
              <a:extLst>
                <a:ext uri="{FF2B5EF4-FFF2-40B4-BE49-F238E27FC236}">
                  <a16:creationId xmlns:a16="http://schemas.microsoft.com/office/drawing/2014/main" id="{A489A1C2-42E0-46F7-B340-5D578A896943}"/>
                </a:ext>
              </a:extLst>
            </p:cNvPr>
            <p:cNvSpPr/>
            <p:nvPr/>
          </p:nvSpPr>
          <p:spPr>
            <a:xfrm>
              <a:off x="3576778" y="1945506"/>
              <a:ext cx="774700" cy="774700"/>
            </a:xfrm>
            <a:prstGeom prst="flowChartConnector">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12" name="Freeform 9">
              <a:extLst>
                <a:ext uri="{FF2B5EF4-FFF2-40B4-BE49-F238E27FC236}">
                  <a16:creationId xmlns:a16="http://schemas.microsoft.com/office/drawing/2014/main" id="{1C7AB5D1-A24C-4A7A-B2F0-88FA4BA1A5FF}"/>
                </a:ext>
              </a:extLst>
            </p:cNvPr>
            <p:cNvSpPr>
              <a:spLocks noEditPoints="1"/>
            </p:cNvSpPr>
            <p:nvPr/>
          </p:nvSpPr>
          <p:spPr bwMode="auto">
            <a:xfrm>
              <a:off x="3749816" y="2114209"/>
              <a:ext cx="428624" cy="437294"/>
            </a:xfrm>
            <a:custGeom>
              <a:avLst/>
              <a:gdLst>
                <a:gd name="T0" fmla="*/ 1645 w 1682"/>
                <a:gd name="T1" fmla="*/ 1454 h 1718"/>
                <a:gd name="T2" fmla="*/ 1383 w 1682"/>
                <a:gd name="T3" fmla="*/ 1192 h 1718"/>
                <a:gd name="T4" fmla="*/ 1293 w 1682"/>
                <a:gd name="T5" fmla="*/ 1155 h 1718"/>
                <a:gd name="T6" fmla="*/ 1215 w 1682"/>
                <a:gd name="T7" fmla="*/ 1182 h 1718"/>
                <a:gd name="T8" fmla="*/ 1095 w 1682"/>
                <a:gd name="T9" fmla="*/ 1062 h 1718"/>
                <a:gd name="T10" fmla="*/ 1264 w 1682"/>
                <a:gd name="T11" fmla="*/ 631 h 1718"/>
                <a:gd name="T12" fmla="*/ 632 w 1682"/>
                <a:gd name="T13" fmla="*/ 0 h 1718"/>
                <a:gd name="T14" fmla="*/ 0 w 1682"/>
                <a:gd name="T15" fmla="*/ 631 h 1718"/>
                <a:gd name="T16" fmla="*/ 632 w 1682"/>
                <a:gd name="T17" fmla="*/ 1263 h 1718"/>
                <a:gd name="T18" fmla="*/ 1026 w 1682"/>
                <a:gd name="T19" fmla="*/ 1126 h 1718"/>
                <a:gd name="T20" fmla="*/ 1148 w 1682"/>
                <a:gd name="T21" fmla="*/ 1248 h 1718"/>
                <a:gd name="T22" fmla="*/ 1153 w 1682"/>
                <a:gd name="T23" fmla="*/ 1420 h 1718"/>
                <a:gd name="T24" fmla="*/ 1415 w 1682"/>
                <a:gd name="T25" fmla="*/ 1682 h 1718"/>
                <a:gd name="T26" fmla="*/ 1506 w 1682"/>
                <a:gd name="T27" fmla="*/ 1718 h 1718"/>
                <a:gd name="T28" fmla="*/ 1596 w 1682"/>
                <a:gd name="T29" fmla="*/ 1684 h 1718"/>
                <a:gd name="T30" fmla="*/ 1645 w 1682"/>
                <a:gd name="T31" fmla="*/ 1635 h 1718"/>
                <a:gd name="T32" fmla="*/ 1682 w 1682"/>
                <a:gd name="T33" fmla="*/ 1544 h 1718"/>
                <a:gd name="T34" fmla="*/ 1645 w 1682"/>
                <a:gd name="T35" fmla="*/ 1454 h 1718"/>
                <a:gd name="T36" fmla="*/ 96 w 1682"/>
                <a:gd name="T37" fmla="*/ 631 h 1718"/>
                <a:gd name="T38" fmla="*/ 632 w 1682"/>
                <a:gd name="T39" fmla="*/ 95 h 1718"/>
                <a:gd name="T40" fmla="*/ 1168 w 1682"/>
                <a:gd name="T41" fmla="*/ 631 h 1718"/>
                <a:gd name="T42" fmla="*/ 632 w 1682"/>
                <a:gd name="T43" fmla="*/ 1167 h 1718"/>
                <a:gd name="T44" fmla="*/ 96 w 1682"/>
                <a:gd name="T45" fmla="*/ 631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2" h="1718">
                  <a:moveTo>
                    <a:pt x="1645" y="1454"/>
                  </a:moveTo>
                  <a:cubicBezTo>
                    <a:pt x="1383" y="1192"/>
                    <a:pt x="1383" y="1192"/>
                    <a:pt x="1383" y="1192"/>
                  </a:cubicBezTo>
                  <a:cubicBezTo>
                    <a:pt x="1359" y="1167"/>
                    <a:pt x="1327" y="1155"/>
                    <a:pt x="1293" y="1155"/>
                  </a:cubicBezTo>
                  <a:cubicBezTo>
                    <a:pt x="1264" y="1155"/>
                    <a:pt x="1237" y="1165"/>
                    <a:pt x="1215" y="1182"/>
                  </a:cubicBezTo>
                  <a:cubicBezTo>
                    <a:pt x="1095" y="1062"/>
                    <a:pt x="1095" y="1062"/>
                    <a:pt x="1095" y="1062"/>
                  </a:cubicBezTo>
                  <a:cubicBezTo>
                    <a:pt x="1200" y="950"/>
                    <a:pt x="1264" y="798"/>
                    <a:pt x="1264" y="631"/>
                  </a:cubicBezTo>
                  <a:cubicBezTo>
                    <a:pt x="1264" y="284"/>
                    <a:pt x="980" y="0"/>
                    <a:pt x="632" y="0"/>
                  </a:cubicBezTo>
                  <a:cubicBezTo>
                    <a:pt x="284" y="0"/>
                    <a:pt x="0" y="284"/>
                    <a:pt x="0" y="631"/>
                  </a:cubicBezTo>
                  <a:cubicBezTo>
                    <a:pt x="0" y="979"/>
                    <a:pt x="284" y="1263"/>
                    <a:pt x="632" y="1263"/>
                  </a:cubicBezTo>
                  <a:cubicBezTo>
                    <a:pt x="781" y="1263"/>
                    <a:pt x="918" y="1212"/>
                    <a:pt x="1026" y="1126"/>
                  </a:cubicBezTo>
                  <a:cubicBezTo>
                    <a:pt x="1148" y="1248"/>
                    <a:pt x="1148" y="1248"/>
                    <a:pt x="1148" y="1248"/>
                  </a:cubicBezTo>
                  <a:cubicBezTo>
                    <a:pt x="1104" y="1297"/>
                    <a:pt x="1107" y="1373"/>
                    <a:pt x="1153" y="1420"/>
                  </a:cubicBezTo>
                  <a:cubicBezTo>
                    <a:pt x="1415" y="1682"/>
                    <a:pt x="1415" y="1682"/>
                    <a:pt x="1415" y="1682"/>
                  </a:cubicBezTo>
                  <a:cubicBezTo>
                    <a:pt x="1442" y="1706"/>
                    <a:pt x="1474" y="1718"/>
                    <a:pt x="1506" y="1718"/>
                  </a:cubicBezTo>
                  <a:cubicBezTo>
                    <a:pt x="1538" y="1718"/>
                    <a:pt x="1570" y="1704"/>
                    <a:pt x="1596" y="1684"/>
                  </a:cubicBezTo>
                  <a:cubicBezTo>
                    <a:pt x="1645" y="1635"/>
                    <a:pt x="1645" y="1635"/>
                    <a:pt x="1645" y="1635"/>
                  </a:cubicBezTo>
                  <a:cubicBezTo>
                    <a:pt x="1670" y="1611"/>
                    <a:pt x="1682" y="1579"/>
                    <a:pt x="1682" y="1544"/>
                  </a:cubicBezTo>
                  <a:cubicBezTo>
                    <a:pt x="1682" y="1510"/>
                    <a:pt x="1670" y="1478"/>
                    <a:pt x="1645" y="1454"/>
                  </a:cubicBezTo>
                  <a:close/>
                  <a:moveTo>
                    <a:pt x="96" y="631"/>
                  </a:moveTo>
                  <a:cubicBezTo>
                    <a:pt x="96" y="335"/>
                    <a:pt x="336" y="95"/>
                    <a:pt x="632" y="95"/>
                  </a:cubicBezTo>
                  <a:cubicBezTo>
                    <a:pt x="926" y="95"/>
                    <a:pt x="1168" y="335"/>
                    <a:pt x="1168" y="631"/>
                  </a:cubicBezTo>
                  <a:cubicBezTo>
                    <a:pt x="1168" y="928"/>
                    <a:pt x="928" y="1167"/>
                    <a:pt x="632" y="1167"/>
                  </a:cubicBezTo>
                  <a:cubicBezTo>
                    <a:pt x="336" y="1167"/>
                    <a:pt x="96" y="928"/>
                    <a:pt x="96" y="63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nvGrpSpPr>
          <p:cNvPr id="65" name="Group 64">
            <a:extLst>
              <a:ext uri="{FF2B5EF4-FFF2-40B4-BE49-F238E27FC236}">
                <a16:creationId xmlns:a16="http://schemas.microsoft.com/office/drawing/2014/main" id="{F3EC1FBD-AE78-4C83-8DFA-862D22FC0306}"/>
              </a:ext>
            </a:extLst>
          </p:cNvPr>
          <p:cNvGrpSpPr/>
          <p:nvPr/>
        </p:nvGrpSpPr>
        <p:grpSpPr>
          <a:xfrm>
            <a:off x="4998027" y="1889224"/>
            <a:ext cx="774700" cy="774700"/>
            <a:chOff x="4998027" y="1945506"/>
            <a:chExt cx="774700" cy="774700"/>
          </a:xfrm>
        </p:grpSpPr>
        <p:sp>
          <p:nvSpPr>
            <p:cNvPr id="60" name="Flowchart: Connector 59">
              <a:extLst>
                <a:ext uri="{FF2B5EF4-FFF2-40B4-BE49-F238E27FC236}">
                  <a16:creationId xmlns:a16="http://schemas.microsoft.com/office/drawing/2014/main" id="{FF3F2C34-90CD-4539-8958-CB5F81A44B33}"/>
                </a:ext>
              </a:extLst>
            </p:cNvPr>
            <p:cNvSpPr/>
            <p:nvPr/>
          </p:nvSpPr>
          <p:spPr>
            <a:xfrm>
              <a:off x="4998027" y="1945506"/>
              <a:ext cx="774700" cy="774700"/>
            </a:xfrm>
            <a:prstGeom prst="flowChartConnector">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16" name="Freeform 13">
              <a:extLst>
                <a:ext uri="{FF2B5EF4-FFF2-40B4-BE49-F238E27FC236}">
                  <a16:creationId xmlns:a16="http://schemas.microsoft.com/office/drawing/2014/main" id="{87641E57-B232-419D-B5A6-F5DC4D0984D5}"/>
                </a:ext>
              </a:extLst>
            </p:cNvPr>
            <p:cNvSpPr>
              <a:spLocks noEditPoints="1"/>
            </p:cNvSpPr>
            <p:nvPr/>
          </p:nvSpPr>
          <p:spPr bwMode="auto">
            <a:xfrm>
              <a:off x="5195454" y="2227742"/>
              <a:ext cx="379846" cy="210228"/>
            </a:xfrm>
            <a:custGeom>
              <a:avLst/>
              <a:gdLst>
                <a:gd name="T0" fmla="*/ 1999 w 2448"/>
                <a:gd name="T1" fmla="*/ 3 h 1355"/>
                <a:gd name="T2" fmla="*/ 1989 w 2448"/>
                <a:gd name="T3" fmla="*/ 25 h 1355"/>
                <a:gd name="T4" fmla="*/ 1989 w 2448"/>
                <a:gd name="T5" fmla="*/ 216 h 1355"/>
                <a:gd name="T6" fmla="*/ 0 w 2448"/>
                <a:gd name="T7" fmla="*/ 216 h 1355"/>
                <a:gd name="T8" fmla="*/ 0 w 2448"/>
                <a:gd name="T9" fmla="*/ 445 h 1355"/>
                <a:gd name="T10" fmla="*/ 1989 w 2448"/>
                <a:gd name="T11" fmla="*/ 445 h 1355"/>
                <a:gd name="T12" fmla="*/ 1989 w 2448"/>
                <a:gd name="T13" fmla="*/ 637 h 1355"/>
                <a:gd name="T14" fmla="*/ 2020 w 2448"/>
                <a:gd name="T15" fmla="*/ 651 h 1355"/>
                <a:gd name="T16" fmla="*/ 2417 w 2448"/>
                <a:gd name="T17" fmla="*/ 355 h 1355"/>
                <a:gd name="T18" fmla="*/ 2417 w 2448"/>
                <a:gd name="T19" fmla="*/ 307 h 1355"/>
                <a:gd name="T20" fmla="*/ 2020 w 2448"/>
                <a:gd name="T21" fmla="*/ 10 h 1355"/>
                <a:gd name="T22" fmla="*/ 1999 w 2448"/>
                <a:gd name="T23" fmla="*/ 3 h 1355"/>
                <a:gd name="T24" fmla="*/ 440 w 2448"/>
                <a:gd name="T25" fmla="*/ 692 h 1355"/>
                <a:gd name="T26" fmla="*/ 428 w 2448"/>
                <a:gd name="T27" fmla="*/ 699 h 1355"/>
                <a:gd name="T28" fmla="*/ 31 w 2448"/>
                <a:gd name="T29" fmla="*/ 995 h 1355"/>
                <a:gd name="T30" fmla="*/ 31 w 2448"/>
                <a:gd name="T31" fmla="*/ 1043 h 1355"/>
                <a:gd name="T32" fmla="*/ 428 w 2448"/>
                <a:gd name="T33" fmla="*/ 1340 h 1355"/>
                <a:gd name="T34" fmla="*/ 459 w 2448"/>
                <a:gd name="T35" fmla="*/ 1325 h 1355"/>
                <a:gd name="T36" fmla="*/ 459 w 2448"/>
                <a:gd name="T37" fmla="*/ 1134 h 1355"/>
                <a:gd name="T38" fmla="*/ 2448 w 2448"/>
                <a:gd name="T39" fmla="*/ 1134 h 1355"/>
                <a:gd name="T40" fmla="*/ 2448 w 2448"/>
                <a:gd name="T41" fmla="*/ 904 h 1355"/>
                <a:gd name="T42" fmla="*/ 459 w 2448"/>
                <a:gd name="T43" fmla="*/ 904 h 1355"/>
                <a:gd name="T44" fmla="*/ 459 w 2448"/>
                <a:gd name="T45" fmla="*/ 713 h 1355"/>
                <a:gd name="T46" fmla="*/ 440 w 2448"/>
                <a:gd name="T47" fmla="*/ 692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48" h="1355">
                  <a:moveTo>
                    <a:pt x="1999" y="3"/>
                  </a:moveTo>
                  <a:cubicBezTo>
                    <a:pt x="1993" y="6"/>
                    <a:pt x="1989" y="13"/>
                    <a:pt x="1989" y="25"/>
                  </a:cubicBezTo>
                  <a:cubicBezTo>
                    <a:pt x="1989" y="216"/>
                    <a:pt x="1989" y="216"/>
                    <a:pt x="1989" y="216"/>
                  </a:cubicBezTo>
                  <a:cubicBezTo>
                    <a:pt x="0" y="216"/>
                    <a:pt x="0" y="216"/>
                    <a:pt x="0" y="216"/>
                  </a:cubicBezTo>
                  <a:cubicBezTo>
                    <a:pt x="0" y="445"/>
                    <a:pt x="0" y="445"/>
                    <a:pt x="0" y="445"/>
                  </a:cubicBezTo>
                  <a:cubicBezTo>
                    <a:pt x="1989" y="445"/>
                    <a:pt x="1989" y="445"/>
                    <a:pt x="1989" y="445"/>
                  </a:cubicBezTo>
                  <a:cubicBezTo>
                    <a:pt x="1989" y="637"/>
                    <a:pt x="1989" y="637"/>
                    <a:pt x="1989" y="637"/>
                  </a:cubicBezTo>
                  <a:cubicBezTo>
                    <a:pt x="1989" y="660"/>
                    <a:pt x="2005" y="666"/>
                    <a:pt x="2020" y="651"/>
                  </a:cubicBezTo>
                  <a:cubicBezTo>
                    <a:pt x="2417" y="355"/>
                    <a:pt x="2417" y="355"/>
                    <a:pt x="2417" y="355"/>
                  </a:cubicBezTo>
                  <a:cubicBezTo>
                    <a:pt x="2432" y="339"/>
                    <a:pt x="2432" y="322"/>
                    <a:pt x="2417" y="307"/>
                  </a:cubicBezTo>
                  <a:cubicBezTo>
                    <a:pt x="2020" y="10"/>
                    <a:pt x="2020" y="10"/>
                    <a:pt x="2020" y="10"/>
                  </a:cubicBezTo>
                  <a:cubicBezTo>
                    <a:pt x="2012" y="3"/>
                    <a:pt x="2004" y="0"/>
                    <a:pt x="1999" y="3"/>
                  </a:cubicBezTo>
                  <a:close/>
                  <a:moveTo>
                    <a:pt x="440" y="692"/>
                  </a:moveTo>
                  <a:cubicBezTo>
                    <a:pt x="436" y="693"/>
                    <a:pt x="432" y="695"/>
                    <a:pt x="428" y="699"/>
                  </a:cubicBezTo>
                  <a:cubicBezTo>
                    <a:pt x="31" y="995"/>
                    <a:pt x="31" y="995"/>
                    <a:pt x="31" y="995"/>
                  </a:cubicBezTo>
                  <a:cubicBezTo>
                    <a:pt x="16" y="1011"/>
                    <a:pt x="16" y="1028"/>
                    <a:pt x="31" y="1043"/>
                  </a:cubicBezTo>
                  <a:cubicBezTo>
                    <a:pt x="428" y="1340"/>
                    <a:pt x="428" y="1340"/>
                    <a:pt x="428" y="1340"/>
                  </a:cubicBezTo>
                  <a:cubicBezTo>
                    <a:pt x="443" y="1355"/>
                    <a:pt x="459" y="1348"/>
                    <a:pt x="459" y="1325"/>
                  </a:cubicBezTo>
                  <a:cubicBezTo>
                    <a:pt x="459" y="1134"/>
                    <a:pt x="459" y="1134"/>
                    <a:pt x="459" y="1134"/>
                  </a:cubicBezTo>
                  <a:cubicBezTo>
                    <a:pt x="2448" y="1134"/>
                    <a:pt x="2448" y="1134"/>
                    <a:pt x="2448" y="1134"/>
                  </a:cubicBezTo>
                  <a:cubicBezTo>
                    <a:pt x="2448" y="904"/>
                    <a:pt x="2448" y="904"/>
                    <a:pt x="2448" y="904"/>
                  </a:cubicBezTo>
                  <a:cubicBezTo>
                    <a:pt x="459" y="904"/>
                    <a:pt x="459" y="904"/>
                    <a:pt x="459" y="904"/>
                  </a:cubicBezTo>
                  <a:cubicBezTo>
                    <a:pt x="459" y="713"/>
                    <a:pt x="459" y="713"/>
                    <a:pt x="459" y="713"/>
                  </a:cubicBezTo>
                  <a:cubicBezTo>
                    <a:pt x="459" y="696"/>
                    <a:pt x="451" y="689"/>
                    <a:pt x="440" y="69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nvGrpSpPr>
          <p:cNvPr id="75" name="Group 74">
            <a:extLst>
              <a:ext uri="{FF2B5EF4-FFF2-40B4-BE49-F238E27FC236}">
                <a16:creationId xmlns:a16="http://schemas.microsoft.com/office/drawing/2014/main" id="{C9D476BF-2917-4129-B8AE-2523DAA5A17B}"/>
              </a:ext>
            </a:extLst>
          </p:cNvPr>
          <p:cNvGrpSpPr/>
          <p:nvPr/>
        </p:nvGrpSpPr>
        <p:grpSpPr>
          <a:xfrm>
            <a:off x="6419276" y="1889224"/>
            <a:ext cx="774700" cy="774700"/>
            <a:chOff x="6419276" y="1945506"/>
            <a:chExt cx="774700" cy="774700"/>
          </a:xfrm>
        </p:grpSpPr>
        <p:sp>
          <p:nvSpPr>
            <p:cNvPr id="61" name="Flowchart: Connector 60">
              <a:extLst>
                <a:ext uri="{FF2B5EF4-FFF2-40B4-BE49-F238E27FC236}">
                  <a16:creationId xmlns:a16="http://schemas.microsoft.com/office/drawing/2014/main" id="{C4D31D50-00D5-4D75-BB22-9BF919678AC2}"/>
                </a:ext>
              </a:extLst>
            </p:cNvPr>
            <p:cNvSpPr/>
            <p:nvPr/>
          </p:nvSpPr>
          <p:spPr>
            <a:xfrm>
              <a:off x="6419276" y="1945506"/>
              <a:ext cx="774700" cy="774700"/>
            </a:xfrm>
            <a:prstGeom prst="flowChartConnector">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26" name="Group 16">
              <a:extLst>
                <a:ext uri="{FF2B5EF4-FFF2-40B4-BE49-F238E27FC236}">
                  <a16:creationId xmlns:a16="http://schemas.microsoft.com/office/drawing/2014/main" id="{B8076869-65E9-4998-A367-342743B4C3C5}"/>
                </a:ext>
              </a:extLst>
            </p:cNvPr>
            <p:cNvGrpSpPr>
              <a:grpSpLocks noChangeAspect="1"/>
            </p:cNvGrpSpPr>
            <p:nvPr/>
          </p:nvGrpSpPr>
          <p:grpSpPr bwMode="auto">
            <a:xfrm>
              <a:off x="6599683" y="2133600"/>
              <a:ext cx="413886" cy="398512"/>
              <a:chOff x="1614" y="82"/>
              <a:chExt cx="4307" cy="4147"/>
            </a:xfrm>
            <a:solidFill>
              <a:schemeClr val="accent1"/>
            </a:solidFill>
          </p:grpSpPr>
          <p:sp>
            <p:nvSpPr>
              <p:cNvPr id="28" name="Freeform 17">
                <a:extLst>
                  <a:ext uri="{FF2B5EF4-FFF2-40B4-BE49-F238E27FC236}">
                    <a16:creationId xmlns:a16="http://schemas.microsoft.com/office/drawing/2014/main" id="{0CC5346F-B198-4289-BD25-2F4646A4371C}"/>
                  </a:ext>
                </a:extLst>
              </p:cNvPr>
              <p:cNvSpPr>
                <a:spLocks/>
              </p:cNvSpPr>
              <p:nvPr/>
            </p:nvSpPr>
            <p:spPr bwMode="auto">
              <a:xfrm>
                <a:off x="2368" y="82"/>
                <a:ext cx="1162" cy="1519"/>
              </a:xfrm>
              <a:custGeom>
                <a:avLst/>
                <a:gdLst>
                  <a:gd name="T0" fmla="*/ 596 w 618"/>
                  <a:gd name="T1" fmla="*/ 694 h 809"/>
                  <a:gd name="T2" fmla="*/ 606 w 618"/>
                  <a:gd name="T3" fmla="*/ 633 h 809"/>
                  <a:gd name="T4" fmla="*/ 231 w 618"/>
                  <a:gd name="T5" fmla="*/ 27 h 809"/>
                  <a:gd name="T6" fmla="*/ 177 w 618"/>
                  <a:gd name="T7" fmla="*/ 7 h 809"/>
                  <a:gd name="T8" fmla="*/ 0 w 618"/>
                  <a:gd name="T9" fmla="*/ 64 h 809"/>
                  <a:gd name="T10" fmla="*/ 454 w 618"/>
                  <a:gd name="T11" fmla="*/ 809 h 809"/>
                  <a:gd name="T12" fmla="*/ 596 w 618"/>
                  <a:gd name="T13" fmla="*/ 694 h 809"/>
                </a:gdLst>
                <a:ahLst/>
                <a:cxnLst>
                  <a:cxn ang="0">
                    <a:pos x="T0" y="T1"/>
                  </a:cxn>
                  <a:cxn ang="0">
                    <a:pos x="T2" y="T3"/>
                  </a:cxn>
                  <a:cxn ang="0">
                    <a:pos x="T4" y="T5"/>
                  </a:cxn>
                  <a:cxn ang="0">
                    <a:pos x="T6" y="T7"/>
                  </a:cxn>
                  <a:cxn ang="0">
                    <a:pos x="T8" y="T9"/>
                  </a:cxn>
                  <a:cxn ang="0">
                    <a:pos x="T10" y="T11"/>
                  </a:cxn>
                  <a:cxn ang="0">
                    <a:pos x="T12" y="T13"/>
                  </a:cxn>
                </a:cxnLst>
                <a:rect l="0" t="0" r="r" b="b"/>
                <a:pathLst>
                  <a:path w="618" h="809">
                    <a:moveTo>
                      <a:pt x="596" y="694"/>
                    </a:moveTo>
                    <a:cubicBezTo>
                      <a:pt x="614" y="680"/>
                      <a:pt x="618" y="653"/>
                      <a:pt x="606" y="633"/>
                    </a:cubicBezTo>
                    <a:cubicBezTo>
                      <a:pt x="231" y="27"/>
                      <a:pt x="231" y="27"/>
                      <a:pt x="231" y="27"/>
                    </a:cubicBezTo>
                    <a:cubicBezTo>
                      <a:pt x="220" y="8"/>
                      <a:pt x="198" y="0"/>
                      <a:pt x="177" y="7"/>
                    </a:cubicBezTo>
                    <a:cubicBezTo>
                      <a:pt x="0" y="64"/>
                      <a:pt x="0" y="64"/>
                      <a:pt x="0" y="64"/>
                    </a:cubicBezTo>
                    <a:cubicBezTo>
                      <a:pt x="454" y="809"/>
                      <a:pt x="454" y="809"/>
                      <a:pt x="454" y="809"/>
                    </a:cubicBezTo>
                    <a:lnTo>
                      <a:pt x="596" y="69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9" name="Freeform 18">
                <a:extLst>
                  <a:ext uri="{FF2B5EF4-FFF2-40B4-BE49-F238E27FC236}">
                    <a16:creationId xmlns:a16="http://schemas.microsoft.com/office/drawing/2014/main" id="{074EAA44-1D60-4981-AFD2-1AAD51E7DDFE}"/>
                  </a:ext>
                </a:extLst>
              </p:cNvPr>
              <p:cNvSpPr>
                <a:spLocks/>
              </p:cNvSpPr>
              <p:nvPr/>
            </p:nvSpPr>
            <p:spPr bwMode="auto">
              <a:xfrm>
                <a:off x="1614" y="269"/>
                <a:ext cx="4119" cy="3960"/>
              </a:xfrm>
              <a:custGeom>
                <a:avLst/>
                <a:gdLst>
                  <a:gd name="T0" fmla="*/ 1427 w 2191"/>
                  <a:gd name="T1" fmla="*/ 1424 h 2108"/>
                  <a:gd name="T2" fmla="*/ 1375 w 2191"/>
                  <a:gd name="T3" fmla="*/ 1489 h 2108"/>
                  <a:gd name="T4" fmla="*/ 987 w 2191"/>
                  <a:gd name="T5" fmla="*/ 1204 h 2108"/>
                  <a:gd name="T6" fmla="*/ 703 w 2191"/>
                  <a:gd name="T7" fmla="*/ 806 h 2108"/>
                  <a:gd name="T8" fmla="*/ 766 w 2191"/>
                  <a:gd name="T9" fmla="*/ 763 h 2108"/>
                  <a:gd name="T10" fmla="*/ 776 w 2191"/>
                  <a:gd name="T11" fmla="*/ 760 h 2108"/>
                  <a:gd name="T12" fmla="*/ 313 w 2191"/>
                  <a:gd name="T13" fmla="*/ 0 h 2108"/>
                  <a:gd name="T14" fmla="*/ 105 w 2191"/>
                  <a:gd name="T15" fmla="*/ 307 h 2108"/>
                  <a:gd name="T16" fmla="*/ 674 w 2191"/>
                  <a:gd name="T17" fmla="*/ 1517 h 2108"/>
                  <a:gd name="T18" fmla="*/ 1729 w 2191"/>
                  <a:gd name="T19" fmla="*/ 2108 h 2108"/>
                  <a:gd name="T20" fmla="*/ 1884 w 2191"/>
                  <a:gd name="T21" fmla="*/ 2085 h 2108"/>
                  <a:gd name="T22" fmla="*/ 2191 w 2191"/>
                  <a:gd name="T23" fmla="*/ 1877 h 2108"/>
                  <a:gd name="T24" fmla="*/ 1431 w 2191"/>
                  <a:gd name="T25" fmla="*/ 1415 h 2108"/>
                  <a:gd name="T26" fmla="*/ 1427 w 2191"/>
                  <a:gd name="T27" fmla="*/ 1424 h 2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1" h="2108">
                    <a:moveTo>
                      <a:pt x="1427" y="1424"/>
                    </a:moveTo>
                    <a:cubicBezTo>
                      <a:pt x="1409" y="1473"/>
                      <a:pt x="1399" y="1489"/>
                      <a:pt x="1375" y="1489"/>
                    </a:cubicBezTo>
                    <a:cubicBezTo>
                      <a:pt x="1337" y="1489"/>
                      <a:pt x="1235" y="1452"/>
                      <a:pt x="987" y="1204"/>
                    </a:cubicBezTo>
                    <a:cubicBezTo>
                      <a:pt x="712" y="929"/>
                      <a:pt x="697" y="834"/>
                      <a:pt x="703" y="806"/>
                    </a:cubicBezTo>
                    <a:cubicBezTo>
                      <a:pt x="707" y="787"/>
                      <a:pt x="732" y="776"/>
                      <a:pt x="766" y="763"/>
                    </a:cubicBezTo>
                    <a:cubicBezTo>
                      <a:pt x="770" y="762"/>
                      <a:pt x="773" y="761"/>
                      <a:pt x="776" y="760"/>
                    </a:cubicBezTo>
                    <a:cubicBezTo>
                      <a:pt x="313" y="0"/>
                      <a:pt x="313" y="0"/>
                      <a:pt x="313" y="0"/>
                    </a:cubicBezTo>
                    <a:cubicBezTo>
                      <a:pt x="214" y="61"/>
                      <a:pt x="142" y="193"/>
                      <a:pt x="105" y="307"/>
                    </a:cubicBezTo>
                    <a:cubicBezTo>
                      <a:pt x="68" y="421"/>
                      <a:pt x="0" y="844"/>
                      <a:pt x="674" y="1517"/>
                    </a:cubicBezTo>
                    <a:cubicBezTo>
                      <a:pt x="1162" y="2005"/>
                      <a:pt x="1517" y="2108"/>
                      <a:pt x="1729" y="2108"/>
                    </a:cubicBezTo>
                    <a:cubicBezTo>
                      <a:pt x="1800" y="2108"/>
                      <a:pt x="1853" y="2095"/>
                      <a:pt x="1884" y="2085"/>
                    </a:cubicBezTo>
                    <a:cubicBezTo>
                      <a:pt x="1998" y="2048"/>
                      <a:pt x="2129" y="1976"/>
                      <a:pt x="2191" y="1877"/>
                    </a:cubicBezTo>
                    <a:cubicBezTo>
                      <a:pt x="1431" y="1415"/>
                      <a:pt x="1431" y="1415"/>
                      <a:pt x="1431" y="1415"/>
                    </a:cubicBezTo>
                    <a:cubicBezTo>
                      <a:pt x="1430" y="1418"/>
                      <a:pt x="1429" y="1421"/>
                      <a:pt x="1427" y="14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0" name="Freeform 19">
                <a:extLst>
                  <a:ext uri="{FF2B5EF4-FFF2-40B4-BE49-F238E27FC236}">
                    <a16:creationId xmlns:a16="http://schemas.microsoft.com/office/drawing/2014/main" id="{3CA88CE4-902F-4171-9235-A4D06BDE9A9A}"/>
                  </a:ext>
                </a:extLst>
              </p:cNvPr>
              <p:cNvSpPr>
                <a:spLocks/>
              </p:cNvSpPr>
              <p:nvPr/>
            </p:nvSpPr>
            <p:spPr bwMode="auto">
              <a:xfrm>
                <a:off x="4398" y="2469"/>
                <a:ext cx="1523" cy="1163"/>
              </a:xfrm>
              <a:custGeom>
                <a:avLst/>
                <a:gdLst>
                  <a:gd name="T0" fmla="*/ 783 w 810"/>
                  <a:gd name="T1" fmla="*/ 387 h 619"/>
                  <a:gd name="T2" fmla="*/ 176 w 810"/>
                  <a:gd name="T3" fmla="*/ 13 h 619"/>
                  <a:gd name="T4" fmla="*/ 115 w 810"/>
                  <a:gd name="T5" fmla="*/ 23 h 619"/>
                  <a:gd name="T6" fmla="*/ 0 w 810"/>
                  <a:gd name="T7" fmla="*/ 165 h 619"/>
                  <a:gd name="T8" fmla="*/ 746 w 810"/>
                  <a:gd name="T9" fmla="*/ 619 h 619"/>
                  <a:gd name="T10" fmla="*/ 803 w 810"/>
                  <a:gd name="T11" fmla="*/ 441 h 619"/>
                  <a:gd name="T12" fmla="*/ 783 w 810"/>
                  <a:gd name="T13" fmla="*/ 387 h 619"/>
                </a:gdLst>
                <a:ahLst/>
                <a:cxnLst>
                  <a:cxn ang="0">
                    <a:pos x="T0" y="T1"/>
                  </a:cxn>
                  <a:cxn ang="0">
                    <a:pos x="T2" y="T3"/>
                  </a:cxn>
                  <a:cxn ang="0">
                    <a:pos x="T4" y="T5"/>
                  </a:cxn>
                  <a:cxn ang="0">
                    <a:pos x="T6" y="T7"/>
                  </a:cxn>
                  <a:cxn ang="0">
                    <a:pos x="T8" y="T9"/>
                  </a:cxn>
                  <a:cxn ang="0">
                    <a:pos x="T10" y="T11"/>
                  </a:cxn>
                  <a:cxn ang="0">
                    <a:pos x="T12" y="T13"/>
                  </a:cxn>
                </a:cxnLst>
                <a:rect l="0" t="0" r="r" b="b"/>
                <a:pathLst>
                  <a:path w="810" h="619">
                    <a:moveTo>
                      <a:pt x="783" y="387"/>
                    </a:moveTo>
                    <a:cubicBezTo>
                      <a:pt x="176" y="13"/>
                      <a:pt x="176" y="13"/>
                      <a:pt x="176" y="13"/>
                    </a:cubicBezTo>
                    <a:cubicBezTo>
                      <a:pt x="156" y="0"/>
                      <a:pt x="130" y="5"/>
                      <a:pt x="115" y="23"/>
                    </a:cubicBezTo>
                    <a:cubicBezTo>
                      <a:pt x="0" y="165"/>
                      <a:pt x="0" y="165"/>
                      <a:pt x="0" y="165"/>
                    </a:cubicBezTo>
                    <a:cubicBezTo>
                      <a:pt x="746" y="619"/>
                      <a:pt x="746" y="619"/>
                      <a:pt x="746" y="619"/>
                    </a:cubicBezTo>
                    <a:cubicBezTo>
                      <a:pt x="803" y="441"/>
                      <a:pt x="803" y="441"/>
                      <a:pt x="803" y="441"/>
                    </a:cubicBezTo>
                    <a:cubicBezTo>
                      <a:pt x="810" y="421"/>
                      <a:pt x="801" y="399"/>
                      <a:pt x="783" y="38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grpSp>
        <p:nvGrpSpPr>
          <p:cNvPr id="76" name="Group 75">
            <a:extLst>
              <a:ext uri="{FF2B5EF4-FFF2-40B4-BE49-F238E27FC236}">
                <a16:creationId xmlns:a16="http://schemas.microsoft.com/office/drawing/2014/main" id="{AD55FBC0-1F84-48BF-9407-E2EEDAF80261}"/>
              </a:ext>
            </a:extLst>
          </p:cNvPr>
          <p:cNvGrpSpPr/>
          <p:nvPr/>
        </p:nvGrpSpPr>
        <p:grpSpPr>
          <a:xfrm>
            <a:off x="7840525" y="1889224"/>
            <a:ext cx="774700" cy="774700"/>
            <a:chOff x="7840525" y="1945506"/>
            <a:chExt cx="774700" cy="774700"/>
          </a:xfrm>
        </p:grpSpPr>
        <p:sp>
          <p:nvSpPr>
            <p:cNvPr id="62" name="Flowchart: Connector 61">
              <a:extLst>
                <a:ext uri="{FF2B5EF4-FFF2-40B4-BE49-F238E27FC236}">
                  <a16:creationId xmlns:a16="http://schemas.microsoft.com/office/drawing/2014/main" id="{7376F0C1-EFF9-419B-B8C8-78FD22352F49}"/>
                </a:ext>
              </a:extLst>
            </p:cNvPr>
            <p:cNvSpPr/>
            <p:nvPr/>
          </p:nvSpPr>
          <p:spPr>
            <a:xfrm>
              <a:off x="7840525" y="1945506"/>
              <a:ext cx="774700" cy="774700"/>
            </a:xfrm>
            <a:prstGeom prst="flowChartConnector">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32" name="Group 22">
              <a:extLst>
                <a:ext uri="{FF2B5EF4-FFF2-40B4-BE49-F238E27FC236}">
                  <a16:creationId xmlns:a16="http://schemas.microsoft.com/office/drawing/2014/main" id="{CCF5ACF3-4EBE-4773-8066-8ECA514E86AD}"/>
                </a:ext>
              </a:extLst>
            </p:cNvPr>
            <p:cNvGrpSpPr>
              <a:grpSpLocks noChangeAspect="1"/>
            </p:cNvGrpSpPr>
            <p:nvPr/>
          </p:nvGrpSpPr>
          <p:grpSpPr bwMode="auto">
            <a:xfrm>
              <a:off x="8043192" y="2144738"/>
              <a:ext cx="369366" cy="376236"/>
              <a:chOff x="1715" y="-5"/>
              <a:chExt cx="4248" cy="4327"/>
            </a:xfrm>
            <a:solidFill>
              <a:schemeClr val="accent2"/>
            </a:solidFill>
          </p:grpSpPr>
          <p:sp>
            <p:nvSpPr>
              <p:cNvPr id="34" name="Freeform 23">
                <a:extLst>
                  <a:ext uri="{FF2B5EF4-FFF2-40B4-BE49-F238E27FC236}">
                    <a16:creationId xmlns:a16="http://schemas.microsoft.com/office/drawing/2014/main" id="{76F22BAD-4C79-4C27-910A-F0F2417D07F1}"/>
                  </a:ext>
                </a:extLst>
              </p:cNvPr>
              <p:cNvSpPr>
                <a:spLocks/>
              </p:cNvSpPr>
              <p:nvPr/>
            </p:nvSpPr>
            <p:spPr bwMode="auto">
              <a:xfrm>
                <a:off x="3503" y="2336"/>
                <a:ext cx="2460" cy="1986"/>
              </a:xfrm>
              <a:custGeom>
                <a:avLst/>
                <a:gdLst>
                  <a:gd name="T0" fmla="*/ 787 w 1382"/>
                  <a:gd name="T1" fmla="*/ 86 h 1117"/>
                  <a:gd name="T2" fmla="*/ 766 w 1382"/>
                  <a:gd name="T3" fmla="*/ 83 h 1117"/>
                  <a:gd name="T4" fmla="*/ 754 w 1382"/>
                  <a:gd name="T5" fmla="*/ 102 h 1117"/>
                  <a:gd name="T6" fmla="*/ 754 w 1382"/>
                  <a:gd name="T7" fmla="*/ 430 h 1117"/>
                  <a:gd name="T8" fmla="*/ 515 w 1382"/>
                  <a:gd name="T9" fmla="*/ 430 h 1117"/>
                  <a:gd name="T10" fmla="*/ 206 w 1382"/>
                  <a:gd name="T11" fmla="*/ 0 h 1117"/>
                  <a:gd name="T12" fmla="*/ 0 w 1382"/>
                  <a:gd name="T13" fmla="*/ 287 h 1117"/>
                  <a:gd name="T14" fmla="*/ 293 w 1382"/>
                  <a:gd name="T15" fmla="*/ 695 h 1117"/>
                  <a:gd name="T16" fmla="*/ 429 w 1382"/>
                  <a:gd name="T17" fmla="*/ 765 h 1117"/>
                  <a:gd name="T18" fmla="*/ 754 w 1382"/>
                  <a:gd name="T19" fmla="*/ 765 h 1117"/>
                  <a:gd name="T20" fmla="*/ 754 w 1382"/>
                  <a:gd name="T21" fmla="*/ 1095 h 1117"/>
                  <a:gd name="T22" fmla="*/ 766 w 1382"/>
                  <a:gd name="T23" fmla="*/ 1114 h 1117"/>
                  <a:gd name="T24" fmla="*/ 787 w 1382"/>
                  <a:gd name="T25" fmla="*/ 1111 h 1117"/>
                  <a:gd name="T26" fmla="*/ 1374 w 1382"/>
                  <a:gd name="T27" fmla="*/ 614 h 1117"/>
                  <a:gd name="T28" fmla="*/ 1382 w 1382"/>
                  <a:gd name="T29" fmla="*/ 598 h 1117"/>
                  <a:gd name="T30" fmla="*/ 1374 w 1382"/>
                  <a:gd name="T31" fmla="*/ 583 h 1117"/>
                  <a:gd name="T32" fmla="*/ 787 w 1382"/>
                  <a:gd name="T33" fmla="*/ 86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82" h="1117">
                    <a:moveTo>
                      <a:pt x="787" y="86"/>
                    </a:moveTo>
                    <a:cubicBezTo>
                      <a:pt x="781" y="81"/>
                      <a:pt x="773" y="80"/>
                      <a:pt x="766" y="83"/>
                    </a:cubicBezTo>
                    <a:cubicBezTo>
                      <a:pt x="759" y="87"/>
                      <a:pt x="754" y="94"/>
                      <a:pt x="754" y="102"/>
                    </a:cubicBezTo>
                    <a:cubicBezTo>
                      <a:pt x="754" y="430"/>
                      <a:pt x="754" y="430"/>
                      <a:pt x="754" y="430"/>
                    </a:cubicBezTo>
                    <a:cubicBezTo>
                      <a:pt x="515" y="430"/>
                      <a:pt x="515" y="430"/>
                      <a:pt x="515" y="430"/>
                    </a:cubicBezTo>
                    <a:cubicBezTo>
                      <a:pt x="206" y="0"/>
                      <a:pt x="206" y="0"/>
                      <a:pt x="206" y="0"/>
                    </a:cubicBezTo>
                    <a:cubicBezTo>
                      <a:pt x="0" y="287"/>
                      <a:pt x="0" y="287"/>
                      <a:pt x="0" y="287"/>
                    </a:cubicBezTo>
                    <a:cubicBezTo>
                      <a:pt x="293" y="695"/>
                      <a:pt x="293" y="695"/>
                      <a:pt x="293" y="695"/>
                    </a:cubicBezTo>
                    <a:cubicBezTo>
                      <a:pt x="324" y="739"/>
                      <a:pt x="376" y="765"/>
                      <a:pt x="429" y="765"/>
                    </a:cubicBezTo>
                    <a:cubicBezTo>
                      <a:pt x="754" y="765"/>
                      <a:pt x="754" y="765"/>
                      <a:pt x="754" y="765"/>
                    </a:cubicBezTo>
                    <a:cubicBezTo>
                      <a:pt x="754" y="1095"/>
                      <a:pt x="754" y="1095"/>
                      <a:pt x="754" y="1095"/>
                    </a:cubicBezTo>
                    <a:cubicBezTo>
                      <a:pt x="754" y="1103"/>
                      <a:pt x="759" y="1110"/>
                      <a:pt x="766" y="1114"/>
                    </a:cubicBezTo>
                    <a:cubicBezTo>
                      <a:pt x="773" y="1117"/>
                      <a:pt x="781" y="1116"/>
                      <a:pt x="787" y="1111"/>
                    </a:cubicBezTo>
                    <a:cubicBezTo>
                      <a:pt x="1374" y="614"/>
                      <a:pt x="1374" y="614"/>
                      <a:pt x="1374" y="614"/>
                    </a:cubicBezTo>
                    <a:cubicBezTo>
                      <a:pt x="1379" y="610"/>
                      <a:pt x="1382" y="604"/>
                      <a:pt x="1382" y="598"/>
                    </a:cubicBezTo>
                    <a:cubicBezTo>
                      <a:pt x="1382" y="593"/>
                      <a:pt x="1379" y="587"/>
                      <a:pt x="1374" y="583"/>
                    </a:cubicBezTo>
                    <a:lnTo>
                      <a:pt x="787" y="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5" name="Freeform 24">
                <a:extLst>
                  <a:ext uri="{FF2B5EF4-FFF2-40B4-BE49-F238E27FC236}">
                    <a16:creationId xmlns:a16="http://schemas.microsoft.com/office/drawing/2014/main" id="{8B6767E0-281A-4B55-836A-1724F3E9934A}"/>
                  </a:ext>
                </a:extLst>
              </p:cNvPr>
              <p:cNvSpPr>
                <a:spLocks/>
              </p:cNvSpPr>
              <p:nvPr/>
            </p:nvSpPr>
            <p:spPr bwMode="auto">
              <a:xfrm>
                <a:off x="1730" y="-5"/>
                <a:ext cx="4231" cy="3701"/>
              </a:xfrm>
              <a:custGeom>
                <a:avLst/>
                <a:gdLst>
                  <a:gd name="T0" fmla="*/ 1750 w 2377"/>
                  <a:gd name="T1" fmla="*/ 686 h 2082"/>
                  <a:gd name="T2" fmla="*/ 1750 w 2377"/>
                  <a:gd name="T3" fmla="*/ 1016 h 2082"/>
                  <a:gd name="T4" fmla="*/ 1762 w 2377"/>
                  <a:gd name="T5" fmla="*/ 1034 h 2082"/>
                  <a:gd name="T6" fmla="*/ 1783 w 2377"/>
                  <a:gd name="T7" fmla="*/ 1031 h 2082"/>
                  <a:gd name="T8" fmla="*/ 2370 w 2377"/>
                  <a:gd name="T9" fmla="*/ 534 h 2082"/>
                  <a:gd name="T10" fmla="*/ 2377 w 2377"/>
                  <a:gd name="T11" fmla="*/ 519 h 2082"/>
                  <a:gd name="T12" fmla="*/ 2370 w 2377"/>
                  <a:gd name="T13" fmla="*/ 504 h 2082"/>
                  <a:gd name="T14" fmla="*/ 1783 w 2377"/>
                  <a:gd name="T15" fmla="*/ 7 h 2082"/>
                  <a:gd name="T16" fmla="*/ 1762 w 2377"/>
                  <a:gd name="T17" fmla="*/ 4 h 2082"/>
                  <a:gd name="T18" fmla="*/ 1750 w 2377"/>
                  <a:gd name="T19" fmla="*/ 22 h 2082"/>
                  <a:gd name="T20" fmla="*/ 1750 w 2377"/>
                  <a:gd name="T21" fmla="*/ 351 h 2082"/>
                  <a:gd name="T22" fmla="*/ 1417 w 2377"/>
                  <a:gd name="T23" fmla="*/ 351 h 2082"/>
                  <a:gd name="T24" fmla="*/ 1281 w 2377"/>
                  <a:gd name="T25" fmla="*/ 420 h 2082"/>
                  <a:gd name="T26" fmla="*/ 328 w 2377"/>
                  <a:gd name="T27" fmla="*/ 1747 h 2082"/>
                  <a:gd name="T28" fmla="*/ 0 w 2377"/>
                  <a:gd name="T29" fmla="*/ 1747 h 2082"/>
                  <a:gd name="T30" fmla="*/ 0 w 2377"/>
                  <a:gd name="T31" fmla="*/ 2082 h 2082"/>
                  <a:gd name="T32" fmla="*/ 414 w 2377"/>
                  <a:gd name="T33" fmla="*/ 2082 h 2082"/>
                  <a:gd name="T34" fmla="*/ 550 w 2377"/>
                  <a:gd name="T35" fmla="*/ 2012 h 2082"/>
                  <a:gd name="T36" fmla="*/ 1503 w 2377"/>
                  <a:gd name="T37" fmla="*/ 686 h 2082"/>
                  <a:gd name="T38" fmla="*/ 1750 w 2377"/>
                  <a:gd name="T39" fmla="*/ 686 h 2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77" h="2082">
                    <a:moveTo>
                      <a:pt x="1750" y="686"/>
                    </a:moveTo>
                    <a:cubicBezTo>
                      <a:pt x="1750" y="1016"/>
                      <a:pt x="1750" y="1016"/>
                      <a:pt x="1750" y="1016"/>
                    </a:cubicBezTo>
                    <a:cubicBezTo>
                      <a:pt x="1750" y="1024"/>
                      <a:pt x="1755" y="1031"/>
                      <a:pt x="1762" y="1034"/>
                    </a:cubicBezTo>
                    <a:cubicBezTo>
                      <a:pt x="1769" y="1037"/>
                      <a:pt x="1777" y="1036"/>
                      <a:pt x="1783" y="1031"/>
                    </a:cubicBezTo>
                    <a:cubicBezTo>
                      <a:pt x="2370" y="534"/>
                      <a:pt x="2370" y="534"/>
                      <a:pt x="2370" y="534"/>
                    </a:cubicBezTo>
                    <a:cubicBezTo>
                      <a:pt x="2375" y="530"/>
                      <a:pt x="2377" y="525"/>
                      <a:pt x="2377" y="519"/>
                    </a:cubicBezTo>
                    <a:cubicBezTo>
                      <a:pt x="2377" y="513"/>
                      <a:pt x="2375" y="507"/>
                      <a:pt x="2370" y="504"/>
                    </a:cubicBezTo>
                    <a:cubicBezTo>
                      <a:pt x="1783" y="7"/>
                      <a:pt x="1783" y="7"/>
                      <a:pt x="1783" y="7"/>
                    </a:cubicBezTo>
                    <a:cubicBezTo>
                      <a:pt x="1777" y="1"/>
                      <a:pt x="1769" y="0"/>
                      <a:pt x="1762" y="4"/>
                    </a:cubicBezTo>
                    <a:cubicBezTo>
                      <a:pt x="1755" y="7"/>
                      <a:pt x="1750" y="14"/>
                      <a:pt x="1750" y="22"/>
                    </a:cubicBezTo>
                    <a:cubicBezTo>
                      <a:pt x="1750" y="351"/>
                      <a:pt x="1750" y="351"/>
                      <a:pt x="1750" y="351"/>
                    </a:cubicBezTo>
                    <a:cubicBezTo>
                      <a:pt x="1417" y="351"/>
                      <a:pt x="1417" y="351"/>
                      <a:pt x="1417" y="351"/>
                    </a:cubicBezTo>
                    <a:cubicBezTo>
                      <a:pt x="1363" y="351"/>
                      <a:pt x="1312" y="377"/>
                      <a:pt x="1281" y="420"/>
                    </a:cubicBezTo>
                    <a:cubicBezTo>
                      <a:pt x="328" y="1747"/>
                      <a:pt x="328" y="1747"/>
                      <a:pt x="328" y="1747"/>
                    </a:cubicBezTo>
                    <a:cubicBezTo>
                      <a:pt x="0" y="1747"/>
                      <a:pt x="0" y="1747"/>
                      <a:pt x="0" y="1747"/>
                    </a:cubicBezTo>
                    <a:cubicBezTo>
                      <a:pt x="0" y="2082"/>
                      <a:pt x="0" y="2082"/>
                      <a:pt x="0" y="2082"/>
                    </a:cubicBezTo>
                    <a:cubicBezTo>
                      <a:pt x="414" y="2082"/>
                      <a:pt x="414" y="2082"/>
                      <a:pt x="414" y="2082"/>
                    </a:cubicBezTo>
                    <a:cubicBezTo>
                      <a:pt x="467" y="2082"/>
                      <a:pt x="518" y="2056"/>
                      <a:pt x="550" y="2012"/>
                    </a:cubicBezTo>
                    <a:cubicBezTo>
                      <a:pt x="1503" y="686"/>
                      <a:pt x="1503" y="686"/>
                      <a:pt x="1503" y="686"/>
                    </a:cubicBezTo>
                    <a:cubicBezTo>
                      <a:pt x="1750" y="686"/>
                      <a:pt x="1750" y="686"/>
                      <a:pt x="1750" y="68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3" name="Freeform 25">
                <a:extLst>
                  <a:ext uri="{FF2B5EF4-FFF2-40B4-BE49-F238E27FC236}">
                    <a16:creationId xmlns:a16="http://schemas.microsoft.com/office/drawing/2014/main" id="{E1A71E78-79B9-4568-B432-71DD5AF6A6B3}"/>
                  </a:ext>
                </a:extLst>
              </p:cNvPr>
              <p:cNvSpPr>
                <a:spLocks/>
              </p:cNvSpPr>
              <p:nvPr/>
            </p:nvSpPr>
            <p:spPr bwMode="auto">
              <a:xfrm>
                <a:off x="1715" y="619"/>
                <a:ext cx="1510" cy="1330"/>
              </a:xfrm>
              <a:custGeom>
                <a:avLst/>
                <a:gdLst>
                  <a:gd name="T0" fmla="*/ 641 w 848"/>
                  <a:gd name="T1" fmla="*/ 748 h 748"/>
                  <a:gd name="T2" fmla="*/ 848 w 848"/>
                  <a:gd name="T3" fmla="*/ 461 h 748"/>
                  <a:gd name="T4" fmla="*/ 566 w 848"/>
                  <a:gd name="T5" fmla="*/ 69 h 748"/>
                  <a:gd name="T6" fmla="*/ 430 w 848"/>
                  <a:gd name="T7" fmla="*/ 0 h 748"/>
                  <a:gd name="T8" fmla="*/ 0 w 848"/>
                  <a:gd name="T9" fmla="*/ 0 h 748"/>
                  <a:gd name="T10" fmla="*/ 0 w 848"/>
                  <a:gd name="T11" fmla="*/ 335 h 748"/>
                  <a:gd name="T12" fmla="*/ 344 w 848"/>
                  <a:gd name="T13" fmla="*/ 335 h 748"/>
                  <a:gd name="T14" fmla="*/ 641 w 848"/>
                  <a:gd name="T15" fmla="*/ 748 h 7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8" h="748">
                    <a:moveTo>
                      <a:pt x="641" y="748"/>
                    </a:moveTo>
                    <a:cubicBezTo>
                      <a:pt x="848" y="461"/>
                      <a:pt x="848" y="461"/>
                      <a:pt x="848" y="461"/>
                    </a:cubicBezTo>
                    <a:cubicBezTo>
                      <a:pt x="566" y="69"/>
                      <a:pt x="566" y="69"/>
                      <a:pt x="566" y="69"/>
                    </a:cubicBezTo>
                    <a:cubicBezTo>
                      <a:pt x="535" y="26"/>
                      <a:pt x="484" y="0"/>
                      <a:pt x="430" y="0"/>
                    </a:cubicBezTo>
                    <a:cubicBezTo>
                      <a:pt x="0" y="0"/>
                      <a:pt x="0" y="0"/>
                      <a:pt x="0" y="0"/>
                    </a:cubicBezTo>
                    <a:cubicBezTo>
                      <a:pt x="0" y="335"/>
                      <a:pt x="0" y="335"/>
                      <a:pt x="0" y="335"/>
                    </a:cubicBezTo>
                    <a:cubicBezTo>
                      <a:pt x="344" y="335"/>
                      <a:pt x="344" y="335"/>
                      <a:pt x="344" y="335"/>
                    </a:cubicBezTo>
                    <a:lnTo>
                      <a:pt x="641" y="74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grpSp>
        <p:nvGrpSpPr>
          <p:cNvPr id="82" name="Group 81">
            <a:extLst>
              <a:ext uri="{FF2B5EF4-FFF2-40B4-BE49-F238E27FC236}">
                <a16:creationId xmlns:a16="http://schemas.microsoft.com/office/drawing/2014/main" id="{30AACAFC-06CF-40BF-8A3C-B33A2189672B}"/>
              </a:ext>
            </a:extLst>
          </p:cNvPr>
          <p:cNvGrpSpPr/>
          <p:nvPr/>
        </p:nvGrpSpPr>
        <p:grpSpPr>
          <a:xfrm>
            <a:off x="9261774" y="1889224"/>
            <a:ext cx="774700" cy="774700"/>
            <a:chOff x="9261774" y="1945506"/>
            <a:chExt cx="774700" cy="774700"/>
          </a:xfrm>
        </p:grpSpPr>
        <p:sp>
          <p:nvSpPr>
            <p:cNvPr id="63" name="Flowchart: Connector 62">
              <a:extLst>
                <a:ext uri="{FF2B5EF4-FFF2-40B4-BE49-F238E27FC236}">
                  <a16:creationId xmlns:a16="http://schemas.microsoft.com/office/drawing/2014/main" id="{134E7F5F-A340-4A01-BE57-959333715F0F}"/>
                </a:ext>
              </a:extLst>
            </p:cNvPr>
            <p:cNvSpPr/>
            <p:nvPr/>
          </p:nvSpPr>
          <p:spPr>
            <a:xfrm>
              <a:off x="9261774" y="1945506"/>
              <a:ext cx="774700" cy="774700"/>
            </a:xfrm>
            <a:prstGeom prst="flowChartConnector">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50" name="Freeform 29">
              <a:extLst>
                <a:ext uri="{FF2B5EF4-FFF2-40B4-BE49-F238E27FC236}">
                  <a16:creationId xmlns:a16="http://schemas.microsoft.com/office/drawing/2014/main" id="{2A7AE978-4BA4-4466-96EC-C6C58C60507B}"/>
                </a:ext>
              </a:extLst>
            </p:cNvPr>
            <p:cNvSpPr>
              <a:spLocks noEditPoints="1"/>
            </p:cNvSpPr>
            <p:nvPr/>
          </p:nvSpPr>
          <p:spPr bwMode="auto">
            <a:xfrm>
              <a:off x="9422257" y="2120900"/>
              <a:ext cx="453734" cy="423912"/>
            </a:xfrm>
            <a:custGeom>
              <a:avLst/>
              <a:gdLst>
                <a:gd name="T0" fmla="*/ 1506 w 2411"/>
                <a:gd name="T1" fmla="*/ 1761 h 2255"/>
                <a:gd name="T2" fmla="*/ 1205 w 2411"/>
                <a:gd name="T3" fmla="*/ 1579 h 2255"/>
                <a:gd name="T4" fmla="*/ 850 w 2411"/>
                <a:gd name="T5" fmla="*/ 1731 h 2255"/>
                <a:gd name="T6" fmla="*/ 1138 w 2411"/>
                <a:gd name="T7" fmla="*/ 1464 h 2255"/>
                <a:gd name="T8" fmla="*/ 1227 w 2411"/>
                <a:gd name="T9" fmla="*/ 1078 h 2255"/>
                <a:gd name="T10" fmla="*/ 1271 w 2411"/>
                <a:gd name="T11" fmla="*/ 1462 h 2255"/>
                <a:gd name="T12" fmla="*/ 1569 w 2411"/>
                <a:gd name="T13" fmla="*/ 1714 h 2255"/>
                <a:gd name="T14" fmla="*/ 815 w 2411"/>
                <a:gd name="T15" fmla="*/ 710 h 2255"/>
                <a:gd name="T16" fmla="*/ 786 w 2411"/>
                <a:gd name="T17" fmla="*/ 894 h 2255"/>
                <a:gd name="T18" fmla="*/ 1263 w 2411"/>
                <a:gd name="T19" fmla="*/ 894 h 2255"/>
                <a:gd name="T20" fmla="*/ 1631 w 2411"/>
                <a:gd name="T21" fmla="*/ 774 h 2255"/>
                <a:gd name="T22" fmla="*/ 1354 w 2411"/>
                <a:gd name="T23" fmla="*/ 551 h 2255"/>
                <a:gd name="T24" fmla="*/ 1349 w 2411"/>
                <a:gd name="T25" fmla="*/ 461 h 2255"/>
                <a:gd name="T26" fmla="*/ 1408 w 2411"/>
                <a:gd name="T27" fmla="*/ 336 h 2255"/>
                <a:gd name="T28" fmla="*/ 1398 w 2411"/>
                <a:gd name="T29" fmla="*/ 238 h 2255"/>
                <a:gd name="T30" fmla="*/ 1295 w 2411"/>
                <a:gd name="T31" fmla="*/ 25 h 2255"/>
                <a:gd name="T32" fmla="*/ 1156 w 2411"/>
                <a:gd name="T33" fmla="*/ 10 h 2255"/>
                <a:gd name="T34" fmla="*/ 1112 w 2411"/>
                <a:gd name="T35" fmla="*/ 32 h 2255"/>
                <a:gd name="T36" fmla="*/ 1019 w 2411"/>
                <a:gd name="T37" fmla="*/ 155 h 2255"/>
                <a:gd name="T38" fmla="*/ 1019 w 2411"/>
                <a:gd name="T39" fmla="*/ 238 h 2255"/>
                <a:gd name="T40" fmla="*/ 1009 w 2411"/>
                <a:gd name="T41" fmla="*/ 336 h 2255"/>
                <a:gd name="T42" fmla="*/ 1067 w 2411"/>
                <a:gd name="T43" fmla="*/ 461 h 2255"/>
                <a:gd name="T44" fmla="*/ 1063 w 2411"/>
                <a:gd name="T45" fmla="*/ 551 h 2255"/>
                <a:gd name="T46" fmla="*/ 2130 w 2411"/>
                <a:gd name="T47" fmla="*/ 1905 h 2255"/>
                <a:gd name="T48" fmla="*/ 2154 w 2411"/>
                <a:gd name="T49" fmla="*/ 1756 h 2255"/>
                <a:gd name="T50" fmla="*/ 2172 w 2411"/>
                <a:gd name="T51" fmla="*/ 1626 h 2255"/>
                <a:gd name="T52" fmla="*/ 2125 w 2411"/>
                <a:gd name="T53" fmla="*/ 1430 h 2255"/>
                <a:gd name="T54" fmla="*/ 1976 w 2411"/>
                <a:gd name="T55" fmla="*/ 1364 h 2255"/>
                <a:gd name="T56" fmla="*/ 1937 w 2411"/>
                <a:gd name="T57" fmla="*/ 1371 h 2255"/>
                <a:gd name="T58" fmla="*/ 1848 w 2411"/>
                <a:gd name="T59" fmla="*/ 1430 h 2255"/>
                <a:gd name="T60" fmla="*/ 1799 w 2411"/>
                <a:gd name="T61" fmla="*/ 1599 h 2255"/>
                <a:gd name="T62" fmla="*/ 1807 w 2411"/>
                <a:gd name="T63" fmla="*/ 1626 h 2255"/>
                <a:gd name="T64" fmla="*/ 1824 w 2411"/>
                <a:gd name="T65" fmla="*/ 1756 h 2255"/>
                <a:gd name="T66" fmla="*/ 1848 w 2411"/>
                <a:gd name="T67" fmla="*/ 1905 h 2255"/>
                <a:gd name="T68" fmla="*/ 1596 w 2411"/>
                <a:gd name="T69" fmla="*/ 2071 h 2255"/>
                <a:gd name="T70" fmla="*/ 1567 w 2411"/>
                <a:gd name="T71" fmla="*/ 2255 h 2255"/>
                <a:gd name="T72" fmla="*/ 2044 w 2411"/>
                <a:gd name="T73" fmla="*/ 2255 h 2255"/>
                <a:gd name="T74" fmla="*/ 2411 w 2411"/>
                <a:gd name="T75" fmla="*/ 2135 h 2255"/>
                <a:gd name="T76" fmla="*/ 2135 w 2411"/>
                <a:gd name="T77" fmla="*/ 1912 h 2255"/>
                <a:gd name="T78" fmla="*/ 563 w 2411"/>
                <a:gd name="T79" fmla="*/ 1905 h 2255"/>
                <a:gd name="T80" fmla="*/ 588 w 2411"/>
                <a:gd name="T81" fmla="*/ 1756 h 2255"/>
                <a:gd name="T82" fmla="*/ 605 w 2411"/>
                <a:gd name="T83" fmla="*/ 1626 h 2255"/>
                <a:gd name="T84" fmla="*/ 558 w 2411"/>
                <a:gd name="T85" fmla="*/ 1430 h 2255"/>
                <a:gd name="T86" fmla="*/ 409 w 2411"/>
                <a:gd name="T87" fmla="*/ 1364 h 2255"/>
                <a:gd name="T88" fmla="*/ 370 w 2411"/>
                <a:gd name="T89" fmla="*/ 1371 h 2255"/>
                <a:gd name="T90" fmla="*/ 282 w 2411"/>
                <a:gd name="T91" fmla="*/ 1430 h 2255"/>
                <a:gd name="T92" fmla="*/ 233 w 2411"/>
                <a:gd name="T93" fmla="*/ 1599 h 2255"/>
                <a:gd name="T94" fmla="*/ 240 w 2411"/>
                <a:gd name="T95" fmla="*/ 1626 h 2255"/>
                <a:gd name="T96" fmla="*/ 257 w 2411"/>
                <a:gd name="T97" fmla="*/ 1756 h 2255"/>
                <a:gd name="T98" fmla="*/ 282 w 2411"/>
                <a:gd name="T99" fmla="*/ 1905 h 2255"/>
                <a:gd name="T100" fmla="*/ 30 w 2411"/>
                <a:gd name="T101" fmla="*/ 2071 h 2255"/>
                <a:gd name="T102" fmla="*/ 0 w 2411"/>
                <a:gd name="T103" fmla="*/ 2255 h 2255"/>
                <a:gd name="T104" fmla="*/ 477 w 2411"/>
                <a:gd name="T105" fmla="*/ 2255 h 2255"/>
                <a:gd name="T106" fmla="*/ 845 w 2411"/>
                <a:gd name="T107" fmla="*/ 2135 h 2255"/>
                <a:gd name="T108" fmla="*/ 568 w 2411"/>
                <a:gd name="T109" fmla="*/ 1912 h 2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11" h="2255">
                  <a:moveTo>
                    <a:pt x="1569" y="1714"/>
                  </a:moveTo>
                  <a:cubicBezTo>
                    <a:pt x="1560" y="1743"/>
                    <a:pt x="1535" y="1761"/>
                    <a:pt x="1506" y="1761"/>
                  </a:cubicBezTo>
                  <a:cubicBezTo>
                    <a:pt x="1493" y="1761"/>
                    <a:pt x="1481" y="1756"/>
                    <a:pt x="1469" y="1751"/>
                  </a:cubicBezTo>
                  <a:cubicBezTo>
                    <a:pt x="1205" y="1579"/>
                    <a:pt x="1205" y="1579"/>
                    <a:pt x="1205" y="1579"/>
                  </a:cubicBezTo>
                  <a:cubicBezTo>
                    <a:pt x="940" y="1751"/>
                    <a:pt x="940" y="1751"/>
                    <a:pt x="940" y="1751"/>
                  </a:cubicBezTo>
                  <a:cubicBezTo>
                    <a:pt x="911" y="1770"/>
                    <a:pt x="869" y="1761"/>
                    <a:pt x="850" y="1731"/>
                  </a:cubicBezTo>
                  <a:cubicBezTo>
                    <a:pt x="830" y="1702"/>
                    <a:pt x="837" y="1660"/>
                    <a:pt x="869" y="1641"/>
                  </a:cubicBezTo>
                  <a:cubicBezTo>
                    <a:pt x="1138" y="1464"/>
                    <a:pt x="1138" y="1464"/>
                    <a:pt x="1138" y="1464"/>
                  </a:cubicBezTo>
                  <a:cubicBezTo>
                    <a:pt x="1138" y="1141"/>
                    <a:pt x="1138" y="1141"/>
                    <a:pt x="1138" y="1141"/>
                  </a:cubicBezTo>
                  <a:cubicBezTo>
                    <a:pt x="1138" y="1097"/>
                    <a:pt x="1180" y="1065"/>
                    <a:pt x="1227" y="1078"/>
                  </a:cubicBezTo>
                  <a:cubicBezTo>
                    <a:pt x="1254" y="1087"/>
                    <a:pt x="1271" y="1114"/>
                    <a:pt x="1271" y="1141"/>
                  </a:cubicBezTo>
                  <a:cubicBezTo>
                    <a:pt x="1271" y="1462"/>
                    <a:pt x="1271" y="1462"/>
                    <a:pt x="1271" y="1462"/>
                  </a:cubicBezTo>
                  <a:cubicBezTo>
                    <a:pt x="1537" y="1636"/>
                    <a:pt x="1537" y="1636"/>
                    <a:pt x="1537" y="1636"/>
                  </a:cubicBezTo>
                  <a:cubicBezTo>
                    <a:pt x="1567" y="1655"/>
                    <a:pt x="1579" y="1687"/>
                    <a:pt x="1569" y="1714"/>
                  </a:cubicBezTo>
                  <a:close/>
                  <a:moveTo>
                    <a:pt x="1063" y="551"/>
                  </a:moveTo>
                  <a:cubicBezTo>
                    <a:pt x="1038" y="564"/>
                    <a:pt x="923" y="622"/>
                    <a:pt x="815" y="710"/>
                  </a:cubicBezTo>
                  <a:cubicBezTo>
                    <a:pt x="796" y="725"/>
                    <a:pt x="786" y="750"/>
                    <a:pt x="786" y="774"/>
                  </a:cubicBezTo>
                  <a:cubicBezTo>
                    <a:pt x="786" y="894"/>
                    <a:pt x="786" y="894"/>
                    <a:pt x="786" y="894"/>
                  </a:cubicBezTo>
                  <a:cubicBezTo>
                    <a:pt x="1153" y="894"/>
                    <a:pt x="1153" y="894"/>
                    <a:pt x="1153" y="894"/>
                  </a:cubicBezTo>
                  <a:cubicBezTo>
                    <a:pt x="1263" y="894"/>
                    <a:pt x="1263" y="894"/>
                    <a:pt x="1263" y="894"/>
                  </a:cubicBezTo>
                  <a:cubicBezTo>
                    <a:pt x="1631" y="894"/>
                    <a:pt x="1631" y="894"/>
                    <a:pt x="1631" y="894"/>
                  </a:cubicBezTo>
                  <a:cubicBezTo>
                    <a:pt x="1631" y="774"/>
                    <a:pt x="1631" y="774"/>
                    <a:pt x="1631" y="774"/>
                  </a:cubicBezTo>
                  <a:cubicBezTo>
                    <a:pt x="1631" y="750"/>
                    <a:pt x="1621" y="725"/>
                    <a:pt x="1601" y="710"/>
                  </a:cubicBezTo>
                  <a:cubicBezTo>
                    <a:pt x="1493" y="622"/>
                    <a:pt x="1376" y="564"/>
                    <a:pt x="1354" y="551"/>
                  </a:cubicBezTo>
                  <a:cubicBezTo>
                    <a:pt x="1351" y="549"/>
                    <a:pt x="1349" y="546"/>
                    <a:pt x="1349" y="544"/>
                  </a:cubicBezTo>
                  <a:cubicBezTo>
                    <a:pt x="1349" y="461"/>
                    <a:pt x="1349" y="461"/>
                    <a:pt x="1349" y="461"/>
                  </a:cubicBezTo>
                  <a:cubicBezTo>
                    <a:pt x="1361" y="439"/>
                    <a:pt x="1371" y="417"/>
                    <a:pt x="1373" y="395"/>
                  </a:cubicBezTo>
                  <a:cubicBezTo>
                    <a:pt x="1383" y="395"/>
                    <a:pt x="1395" y="380"/>
                    <a:pt x="1408" y="336"/>
                  </a:cubicBezTo>
                  <a:cubicBezTo>
                    <a:pt x="1425" y="272"/>
                    <a:pt x="1408" y="262"/>
                    <a:pt x="1391" y="265"/>
                  </a:cubicBezTo>
                  <a:cubicBezTo>
                    <a:pt x="1393" y="255"/>
                    <a:pt x="1395" y="248"/>
                    <a:pt x="1398" y="238"/>
                  </a:cubicBezTo>
                  <a:cubicBezTo>
                    <a:pt x="1425" y="74"/>
                    <a:pt x="1344" y="69"/>
                    <a:pt x="1344" y="69"/>
                  </a:cubicBezTo>
                  <a:cubicBezTo>
                    <a:pt x="1344" y="69"/>
                    <a:pt x="1332" y="45"/>
                    <a:pt x="1295" y="25"/>
                  </a:cubicBezTo>
                  <a:cubicBezTo>
                    <a:pt x="1271" y="10"/>
                    <a:pt x="1239" y="0"/>
                    <a:pt x="1195" y="3"/>
                  </a:cubicBezTo>
                  <a:cubicBezTo>
                    <a:pt x="1180" y="3"/>
                    <a:pt x="1168" y="5"/>
                    <a:pt x="1156" y="10"/>
                  </a:cubicBezTo>
                  <a:cubicBezTo>
                    <a:pt x="1156" y="10"/>
                    <a:pt x="1156" y="10"/>
                    <a:pt x="1156" y="10"/>
                  </a:cubicBezTo>
                  <a:cubicBezTo>
                    <a:pt x="1141" y="15"/>
                    <a:pt x="1126" y="23"/>
                    <a:pt x="1112" y="32"/>
                  </a:cubicBezTo>
                  <a:cubicBezTo>
                    <a:pt x="1094" y="42"/>
                    <a:pt x="1080" y="54"/>
                    <a:pt x="1067" y="69"/>
                  </a:cubicBezTo>
                  <a:cubicBezTo>
                    <a:pt x="1045" y="91"/>
                    <a:pt x="1028" y="118"/>
                    <a:pt x="1019" y="155"/>
                  </a:cubicBezTo>
                  <a:cubicBezTo>
                    <a:pt x="1011" y="182"/>
                    <a:pt x="1014" y="209"/>
                    <a:pt x="1019" y="238"/>
                  </a:cubicBezTo>
                  <a:cubicBezTo>
                    <a:pt x="1019" y="238"/>
                    <a:pt x="1019" y="238"/>
                    <a:pt x="1019" y="238"/>
                  </a:cubicBezTo>
                  <a:cubicBezTo>
                    <a:pt x="1021" y="248"/>
                    <a:pt x="1023" y="255"/>
                    <a:pt x="1026" y="265"/>
                  </a:cubicBezTo>
                  <a:cubicBezTo>
                    <a:pt x="1009" y="262"/>
                    <a:pt x="992" y="272"/>
                    <a:pt x="1009" y="336"/>
                  </a:cubicBezTo>
                  <a:cubicBezTo>
                    <a:pt x="1021" y="382"/>
                    <a:pt x="1033" y="395"/>
                    <a:pt x="1043" y="395"/>
                  </a:cubicBezTo>
                  <a:cubicBezTo>
                    <a:pt x="1045" y="417"/>
                    <a:pt x="1055" y="439"/>
                    <a:pt x="1067" y="461"/>
                  </a:cubicBezTo>
                  <a:cubicBezTo>
                    <a:pt x="1067" y="544"/>
                    <a:pt x="1067" y="544"/>
                    <a:pt x="1067" y="544"/>
                  </a:cubicBezTo>
                  <a:cubicBezTo>
                    <a:pt x="1067" y="546"/>
                    <a:pt x="1065" y="549"/>
                    <a:pt x="1063" y="551"/>
                  </a:cubicBezTo>
                  <a:close/>
                  <a:moveTo>
                    <a:pt x="2135" y="1912"/>
                  </a:moveTo>
                  <a:cubicBezTo>
                    <a:pt x="2132" y="1910"/>
                    <a:pt x="2130" y="1907"/>
                    <a:pt x="2130" y="1905"/>
                  </a:cubicBezTo>
                  <a:cubicBezTo>
                    <a:pt x="2130" y="1822"/>
                    <a:pt x="2130" y="1822"/>
                    <a:pt x="2130" y="1822"/>
                  </a:cubicBezTo>
                  <a:cubicBezTo>
                    <a:pt x="2142" y="1800"/>
                    <a:pt x="2152" y="1778"/>
                    <a:pt x="2154" y="1756"/>
                  </a:cubicBezTo>
                  <a:cubicBezTo>
                    <a:pt x="2164" y="1756"/>
                    <a:pt x="2176" y="1741"/>
                    <a:pt x="2189" y="1697"/>
                  </a:cubicBezTo>
                  <a:cubicBezTo>
                    <a:pt x="2206" y="1633"/>
                    <a:pt x="2189" y="1623"/>
                    <a:pt x="2172" y="1626"/>
                  </a:cubicBezTo>
                  <a:cubicBezTo>
                    <a:pt x="2174" y="1616"/>
                    <a:pt x="2176" y="1609"/>
                    <a:pt x="2179" y="1599"/>
                  </a:cubicBezTo>
                  <a:cubicBezTo>
                    <a:pt x="2206" y="1435"/>
                    <a:pt x="2125" y="1430"/>
                    <a:pt x="2125" y="1430"/>
                  </a:cubicBezTo>
                  <a:cubicBezTo>
                    <a:pt x="2125" y="1430"/>
                    <a:pt x="2113" y="1406"/>
                    <a:pt x="2076" y="1386"/>
                  </a:cubicBezTo>
                  <a:cubicBezTo>
                    <a:pt x="2052" y="1371"/>
                    <a:pt x="2020" y="1362"/>
                    <a:pt x="1976" y="1364"/>
                  </a:cubicBezTo>
                  <a:cubicBezTo>
                    <a:pt x="1961" y="1364"/>
                    <a:pt x="1949" y="1366"/>
                    <a:pt x="1937" y="1371"/>
                  </a:cubicBezTo>
                  <a:cubicBezTo>
                    <a:pt x="1937" y="1371"/>
                    <a:pt x="1937" y="1371"/>
                    <a:pt x="1937" y="1371"/>
                  </a:cubicBezTo>
                  <a:cubicBezTo>
                    <a:pt x="1922" y="1376"/>
                    <a:pt x="1907" y="1384"/>
                    <a:pt x="1892" y="1393"/>
                  </a:cubicBezTo>
                  <a:cubicBezTo>
                    <a:pt x="1875" y="1403"/>
                    <a:pt x="1861" y="1415"/>
                    <a:pt x="1848" y="1430"/>
                  </a:cubicBezTo>
                  <a:cubicBezTo>
                    <a:pt x="1826" y="1452"/>
                    <a:pt x="1809" y="1479"/>
                    <a:pt x="1799" y="1516"/>
                  </a:cubicBezTo>
                  <a:cubicBezTo>
                    <a:pt x="1792" y="1543"/>
                    <a:pt x="1795" y="1570"/>
                    <a:pt x="1799" y="1599"/>
                  </a:cubicBezTo>
                  <a:cubicBezTo>
                    <a:pt x="1799" y="1599"/>
                    <a:pt x="1799" y="1599"/>
                    <a:pt x="1799" y="1599"/>
                  </a:cubicBezTo>
                  <a:cubicBezTo>
                    <a:pt x="1802" y="1609"/>
                    <a:pt x="1804" y="1616"/>
                    <a:pt x="1807" y="1626"/>
                  </a:cubicBezTo>
                  <a:cubicBezTo>
                    <a:pt x="1790" y="1623"/>
                    <a:pt x="1772" y="1633"/>
                    <a:pt x="1790" y="1697"/>
                  </a:cubicBezTo>
                  <a:cubicBezTo>
                    <a:pt x="1802" y="1743"/>
                    <a:pt x="1814" y="1756"/>
                    <a:pt x="1824" y="1756"/>
                  </a:cubicBezTo>
                  <a:cubicBezTo>
                    <a:pt x="1826" y="1778"/>
                    <a:pt x="1836" y="1800"/>
                    <a:pt x="1848" y="1822"/>
                  </a:cubicBezTo>
                  <a:cubicBezTo>
                    <a:pt x="1848" y="1905"/>
                    <a:pt x="1848" y="1905"/>
                    <a:pt x="1848" y="1905"/>
                  </a:cubicBezTo>
                  <a:cubicBezTo>
                    <a:pt x="1848" y="1907"/>
                    <a:pt x="1846" y="1910"/>
                    <a:pt x="1843" y="1912"/>
                  </a:cubicBezTo>
                  <a:cubicBezTo>
                    <a:pt x="1819" y="1925"/>
                    <a:pt x="1704" y="1983"/>
                    <a:pt x="1596" y="2071"/>
                  </a:cubicBezTo>
                  <a:cubicBezTo>
                    <a:pt x="1577" y="2086"/>
                    <a:pt x="1567" y="2111"/>
                    <a:pt x="1567" y="2135"/>
                  </a:cubicBezTo>
                  <a:cubicBezTo>
                    <a:pt x="1567" y="2255"/>
                    <a:pt x="1567" y="2255"/>
                    <a:pt x="1567" y="2255"/>
                  </a:cubicBezTo>
                  <a:cubicBezTo>
                    <a:pt x="1934" y="2255"/>
                    <a:pt x="1934" y="2255"/>
                    <a:pt x="1934" y="2255"/>
                  </a:cubicBezTo>
                  <a:cubicBezTo>
                    <a:pt x="2044" y="2255"/>
                    <a:pt x="2044" y="2255"/>
                    <a:pt x="2044" y="2255"/>
                  </a:cubicBezTo>
                  <a:cubicBezTo>
                    <a:pt x="2411" y="2255"/>
                    <a:pt x="2411" y="2255"/>
                    <a:pt x="2411" y="2255"/>
                  </a:cubicBezTo>
                  <a:cubicBezTo>
                    <a:pt x="2411" y="2135"/>
                    <a:pt x="2411" y="2135"/>
                    <a:pt x="2411" y="2135"/>
                  </a:cubicBezTo>
                  <a:cubicBezTo>
                    <a:pt x="2411" y="2111"/>
                    <a:pt x="2402" y="2086"/>
                    <a:pt x="2382" y="2071"/>
                  </a:cubicBezTo>
                  <a:cubicBezTo>
                    <a:pt x="2274" y="1983"/>
                    <a:pt x="2159" y="1925"/>
                    <a:pt x="2135" y="1912"/>
                  </a:cubicBezTo>
                  <a:close/>
                  <a:moveTo>
                    <a:pt x="568" y="1912"/>
                  </a:moveTo>
                  <a:cubicBezTo>
                    <a:pt x="566" y="1910"/>
                    <a:pt x="563" y="1907"/>
                    <a:pt x="563" y="1905"/>
                  </a:cubicBezTo>
                  <a:cubicBezTo>
                    <a:pt x="563" y="1822"/>
                    <a:pt x="563" y="1822"/>
                    <a:pt x="563" y="1822"/>
                  </a:cubicBezTo>
                  <a:cubicBezTo>
                    <a:pt x="575" y="1800"/>
                    <a:pt x="585" y="1778"/>
                    <a:pt x="588" y="1756"/>
                  </a:cubicBezTo>
                  <a:cubicBezTo>
                    <a:pt x="597" y="1756"/>
                    <a:pt x="610" y="1741"/>
                    <a:pt x="622" y="1697"/>
                  </a:cubicBezTo>
                  <a:cubicBezTo>
                    <a:pt x="639" y="1633"/>
                    <a:pt x="622" y="1623"/>
                    <a:pt x="605" y="1626"/>
                  </a:cubicBezTo>
                  <a:cubicBezTo>
                    <a:pt x="607" y="1616"/>
                    <a:pt x="610" y="1609"/>
                    <a:pt x="612" y="1599"/>
                  </a:cubicBezTo>
                  <a:cubicBezTo>
                    <a:pt x="639" y="1435"/>
                    <a:pt x="558" y="1430"/>
                    <a:pt x="558" y="1430"/>
                  </a:cubicBezTo>
                  <a:cubicBezTo>
                    <a:pt x="558" y="1430"/>
                    <a:pt x="546" y="1406"/>
                    <a:pt x="509" y="1386"/>
                  </a:cubicBezTo>
                  <a:cubicBezTo>
                    <a:pt x="485" y="1371"/>
                    <a:pt x="453" y="1362"/>
                    <a:pt x="409" y="1364"/>
                  </a:cubicBezTo>
                  <a:cubicBezTo>
                    <a:pt x="394" y="1364"/>
                    <a:pt x="382" y="1366"/>
                    <a:pt x="370" y="1371"/>
                  </a:cubicBezTo>
                  <a:cubicBezTo>
                    <a:pt x="370" y="1371"/>
                    <a:pt x="370" y="1371"/>
                    <a:pt x="370" y="1371"/>
                  </a:cubicBezTo>
                  <a:cubicBezTo>
                    <a:pt x="355" y="1376"/>
                    <a:pt x="340" y="1384"/>
                    <a:pt x="326" y="1393"/>
                  </a:cubicBezTo>
                  <a:cubicBezTo>
                    <a:pt x="309" y="1403"/>
                    <a:pt x="294" y="1415"/>
                    <a:pt x="282" y="1430"/>
                  </a:cubicBezTo>
                  <a:cubicBezTo>
                    <a:pt x="260" y="1452"/>
                    <a:pt x="242" y="1479"/>
                    <a:pt x="233" y="1516"/>
                  </a:cubicBezTo>
                  <a:cubicBezTo>
                    <a:pt x="225" y="1543"/>
                    <a:pt x="228" y="1570"/>
                    <a:pt x="233" y="1599"/>
                  </a:cubicBezTo>
                  <a:cubicBezTo>
                    <a:pt x="233" y="1599"/>
                    <a:pt x="233" y="1599"/>
                    <a:pt x="233" y="1599"/>
                  </a:cubicBezTo>
                  <a:cubicBezTo>
                    <a:pt x="235" y="1609"/>
                    <a:pt x="238" y="1616"/>
                    <a:pt x="240" y="1626"/>
                  </a:cubicBezTo>
                  <a:cubicBezTo>
                    <a:pt x="223" y="1623"/>
                    <a:pt x="206" y="1633"/>
                    <a:pt x="223" y="1697"/>
                  </a:cubicBezTo>
                  <a:cubicBezTo>
                    <a:pt x="235" y="1743"/>
                    <a:pt x="247" y="1756"/>
                    <a:pt x="257" y="1756"/>
                  </a:cubicBezTo>
                  <a:cubicBezTo>
                    <a:pt x="260" y="1778"/>
                    <a:pt x="269" y="1800"/>
                    <a:pt x="282" y="1822"/>
                  </a:cubicBezTo>
                  <a:cubicBezTo>
                    <a:pt x="282" y="1905"/>
                    <a:pt x="282" y="1905"/>
                    <a:pt x="282" y="1905"/>
                  </a:cubicBezTo>
                  <a:cubicBezTo>
                    <a:pt x="282" y="1907"/>
                    <a:pt x="279" y="1910"/>
                    <a:pt x="277" y="1912"/>
                  </a:cubicBezTo>
                  <a:cubicBezTo>
                    <a:pt x="252" y="1925"/>
                    <a:pt x="137" y="1983"/>
                    <a:pt x="30" y="2071"/>
                  </a:cubicBezTo>
                  <a:cubicBezTo>
                    <a:pt x="10" y="2086"/>
                    <a:pt x="0" y="2111"/>
                    <a:pt x="0" y="2135"/>
                  </a:cubicBezTo>
                  <a:cubicBezTo>
                    <a:pt x="0" y="2255"/>
                    <a:pt x="0" y="2255"/>
                    <a:pt x="0" y="2255"/>
                  </a:cubicBezTo>
                  <a:cubicBezTo>
                    <a:pt x="367" y="2255"/>
                    <a:pt x="367" y="2255"/>
                    <a:pt x="367" y="2255"/>
                  </a:cubicBezTo>
                  <a:cubicBezTo>
                    <a:pt x="477" y="2255"/>
                    <a:pt x="477" y="2255"/>
                    <a:pt x="477" y="2255"/>
                  </a:cubicBezTo>
                  <a:cubicBezTo>
                    <a:pt x="845" y="2255"/>
                    <a:pt x="845" y="2255"/>
                    <a:pt x="845" y="2255"/>
                  </a:cubicBezTo>
                  <a:cubicBezTo>
                    <a:pt x="845" y="2135"/>
                    <a:pt x="845" y="2135"/>
                    <a:pt x="845" y="2135"/>
                  </a:cubicBezTo>
                  <a:cubicBezTo>
                    <a:pt x="845" y="2111"/>
                    <a:pt x="835" y="2086"/>
                    <a:pt x="815" y="2071"/>
                  </a:cubicBezTo>
                  <a:cubicBezTo>
                    <a:pt x="708" y="1983"/>
                    <a:pt x="593" y="1925"/>
                    <a:pt x="568" y="19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nvGrpSpPr>
          <p:cNvPr id="83" name="Group 82">
            <a:extLst>
              <a:ext uri="{FF2B5EF4-FFF2-40B4-BE49-F238E27FC236}">
                <a16:creationId xmlns:a16="http://schemas.microsoft.com/office/drawing/2014/main" id="{EEE8A9A9-B940-43AB-B5C1-8108851E133F}"/>
              </a:ext>
            </a:extLst>
          </p:cNvPr>
          <p:cNvGrpSpPr/>
          <p:nvPr/>
        </p:nvGrpSpPr>
        <p:grpSpPr>
          <a:xfrm>
            <a:off x="10683022" y="1889224"/>
            <a:ext cx="774700" cy="774700"/>
            <a:chOff x="10683022" y="1945506"/>
            <a:chExt cx="774700" cy="774700"/>
          </a:xfrm>
        </p:grpSpPr>
        <p:sp>
          <p:nvSpPr>
            <p:cNvPr id="64" name="Flowchart: Connector 63">
              <a:extLst>
                <a:ext uri="{FF2B5EF4-FFF2-40B4-BE49-F238E27FC236}">
                  <a16:creationId xmlns:a16="http://schemas.microsoft.com/office/drawing/2014/main" id="{F125A510-DE0E-47D5-A09C-D4A59A564550}"/>
                </a:ext>
              </a:extLst>
            </p:cNvPr>
            <p:cNvSpPr/>
            <p:nvPr/>
          </p:nvSpPr>
          <p:spPr>
            <a:xfrm>
              <a:off x="10683022" y="1945506"/>
              <a:ext cx="774700" cy="774700"/>
            </a:xfrm>
            <a:prstGeom prst="flowChartConnector">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54" name="Freeform 33">
              <a:extLst>
                <a:ext uri="{FF2B5EF4-FFF2-40B4-BE49-F238E27FC236}">
                  <a16:creationId xmlns:a16="http://schemas.microsoft.com/office/drawing/2014/main" id="{57E52465-78EF-4D05-A00A-7795BA5CF17B}"/>
                </a:ext>
              </a:extLst>
            </p:cNvPr>
            <p:cNvSpPr>
              <a:spLocks/>
            </p:cNvSpPr>
            <p:nvPr/>
          </p:nvSpPr>
          <p:spPr bwMode="auto">
            <a:xfrm>
              <a:off x="10903685" y="2148073"/>
              <a:ext cx="333374" cy="369566"/>
            </a:xfrm>
            <a:custGeom>
              <a:avLst/>
              <a:gdLst>
                <a:gd name="T0" fmla="*/ 1599 w 1714"/>
                <a:gd name="T1" fmla="*/ 617 h 1902"/>
                <a:gd name="T2" fmla="*/ 1386 w 1714"/>
                <a:gd name="T3" fmla="*/ 739 h 1902"/>
                <a:gd name="T4" fmla="*/ 1469 w 1714"/>
                <a:gd name="T5" fmla="*/ 1045 h 1902"/>
                <a:gd name="T6" fmla="*/ 857 w 1714"/>
                <a:gd name="T7" fmla="*/ 1657 h 1902"/>
                <a:gd name="T8" fmla="*/ 245 w 1714"/>
                <a:gd name="T9" fmla="*/ 1045 h 1902"/>
                <a:gd name="T10" fmla="*/ 820 w 1714"/>
                <a:gd name="T11" fmla="*/ 433 h 1902"/>
                <a:gd name="T12" fmla="*/ 820 w 1714"/>
                <a:gd name="T13" fmla="*/ 506 h 1902"/>
                <a:gd name="T14" fmla="*/ 820 w 1714"/>
                <a:gd name="T15" fmla="*/ 573 h 1902"/>
                <a:gd name="T16" fmla="*/ 906 w 1714"/>
                <a:gd name="T17" fmla="*/ 621 h 1902"/>
                <a:gd name="T18" fmla="*/ 1038 w 1714"/>
                <a:gd name="T19" fmla="*/ 546 h 1902"/>
                <a:gd name="T20" fmla="*/ 1207 w 1714"/>
                <a:gd name="T21" fmla="*/ 448 h 1902"/>
                <a:gd name="T22" fmla="*/ 1339 w 1714"/>
                <a:gd name="T23" fmla="*/ 372 h 1902"/>
                <a:gd name="T24" fmla="*/ 1339 w 1714"/>
                <a:gd name="T25" fmla="*/ 274 h 1902"/>
                <a:gd name="T26" fmla="*/ 1207 w 1714"/>
                <a:gd name="T27" fmla="*/ 198 h 1902"/>
                <a:gd name="T28" fmla="*/ 1038 w 1714"/>
                <a:gd name="T29" fmla="*/ 100 h 1902"/>
                <a:gd name="T30" fmla="*/ 906 w 1714"/>
                <a:gd name="T31" fmla="*/ 27 h 1902"/>
                <a:gd name="T32" fmla="*/ 820 w 1714"/>
                <a:gd name="T33" fmla="*/ 71 h 1902"/>
                <a:gd name="T34" fmla="*/ 820 w 1714"/>
                <a:gd name="T35" fmla="*/ 188 h 1902"/>
                <a:gd name="T36" fmla="*/ 0 w 1714"/>
                <a:gd name="T37" fmla="*/ 1045 h 1902"/>
                <a:gd name="T38" fmla="*/ 857 w 1714"/>
                <a:gd name="T39" fmla="*/ 1902 h 1902"/>
                <a:gd name="T40" fmla="*/ 1714 w 1714"/>
                <a:gd name="T41" fmla="*/ 1045 h 1902"/>
                <a:gd name="T42" fmla="*/ 1599 w 1714"/>
                <a:gd name="T43" fmla="*/ 617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14" h="1902">
                  <a:moveTo>
                    <a:pt x="1599" y="617"/>
                  </a:moveTo>
                  <a:cubicBezTo>
                    <a:pt x="1386" y="739"/>
                    <a:pt x="1386" y="739"/>
                    <a:pt x="1386" y="739"/>
                  </a:cubicBezTo>
                  <a:cubicBezTo>
                    <a:pt x="1440" y="830"/>
                    <a:pt x="1469" y="935"/>
                    <a:pt x="1469" y="1045"/>
                  </a:cubicBezTo>
                  <a:cubicBezTo>
                    <a:pt x="1469" y="1383"/>
                    <a:pt x="1195" y="1657"/>
                    <a:pt x="857" y="1657"/>
                  </a:cubicBezTo>
                  <a:cubicBezTo>
                    <a:pt x="519" y="1657"/>
                    <a:pt x="245" y="1383"/>
                    <a:pt x="245" y="1045"/>
                  </a:cubicBezTo>
                  <a:cubicBezTo>
                    <a:pt x="245" y="719"/>
                    <a:pt x="500" y="453"/>
                    <a:pt x="820" y="433"/>
                  </a:cubicBezTo>
                  <a:cubicBezTo>
                    <a:pt x="820" y="457"/>
                    <a:pt x="820" y="482"/>
                    <a:pt x="820" y="506"/>
                  </a:cubicBezTo>
                  <a:cubicBezTo>
                    <a:pt x="820" y="573"/>
                    <a:pt x="820" y="573"/>
                    <a:pt x="820" y="573"/>
                  </a:cubicBezTo>
                  <a:cubicBezTo>
                    <a:pt x="820" y="626"/>
                    <a:pt x="859" y="648"/>
                    <a:pt x="906" y="621"/>
                  </a:cubicBezTo>
                  <a:cubicBezTo>
                    <a:pt x="1038" y="546"/>
                    <a:pt x="1038" y="546"/>
                    <a:pt x="1038" y="546"/>
                  </a:cubicBezTo>
                  <a:cubicBezTo>
                    <a:pt x="1085" y="519"/>
                    <a:pt x="1161" y="475"/>
                    <a:pt x="1207" y="448"/>
                  </a:cubicBezTo>
                  <a:cubicBezTo>
                    <a:pt x="1339" y="372"/>
                    <a:pt x="1339" y="372"/>
                    <a:pt x="1339" y="372"/>
                  </a:cubicBezTo>
                  <a:cubicBezTo>
                    <a:pt x="1386" y="345"/>
                    <a:pt x="1386" y="301"/>
                    <a:pt x="1339" y="274"/>
                  </a:cubicBezTo>
                  <a:cubicBezTo>
                    <a:pt x="1207" y="198"/>
                    <a:pt x="1207" y="198"/>
                    <a:pt x="1207" y="198"/>
                  </a:cubicBezTo>
                  <a:cubicBezTo>
                    <a:pt x="1161" y="171"/>
                    <a:pt x="1085" y="127"/>
                    <a:pt x="1038" y="100"/>
                  </a:cubicBezTo>
                  <a:cubicBezTo>
                    <a:pt x="906" y="27"/>
                    <a:pt x="906" y="27"/>
                    <a:pt x="906" y="27"/>
                  </a:cubicBezTo>
                  <a:cubicBezTo>
                    <a:pt x="859" y="0"/>
                    <a:pt x="820" y="19"/>
                    <a:pt x="820" y="71"/>
                  </a:cubicBezTo>
                  <a:cubicBezTo>
                    <a:pt x="820" y="105"/>
                    <a:pt x="820" y="149"/>
                    <a:pt x="820" y="188"/>
                  </a:cubicBezTo>
                  <a:cubicBezTo>
                    <a:pt x="365" y="208"/>
                    <a:pt x="0" y="585"/>
                    <a:pt x="0" y="1045"/>
                  </a:cubicBezTo>
                  <a:cubicBezTo>
                    <a:pt x="0" y="1517"/>
                    <a:pt x="385" y="1902"/>
                    <a:pt x="857" y="1902"/>
                  </a:cubicBezTo>
                  <a:cubicBezTo>
                    <a:pt x="1329" y="1902"/>
                    <a:pt x="1714" y="1517"/>
                    <a:pt x="1714" y="1045"/>
                  </a:cubicBezTo>
                  <a:cubicBezTo>
                    <a:pt x="1714" y="888"/>
                    <a:pt x="1672" y="744"/>
                    <a:pt x="1599" y="6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spTree>
    <p:extLst>
      <p:ext uri="{BB962C8B-B14F-4D97-AF65-F5344CB8AC3E}">
        <p14:creationId xmlns:p14="http://schemas.microsoft.com/office/powerpoint/2010/main" val="10865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500"/>
                                        <p:tgtEl>
                                          <p:spTgt spid="66"/>
                                        </p:tgtEl>
                                      </p:cBhvr>
                                    </p:animEffect>
                                  </p:childTnLst>
                                </p:cTn>
                              </p:par>
                              <p:par>
                                <p:cTn id="16" presetID="22" presetClass="entr" presetSubtype="4" fill="hold" nodeType="withEffect">
                                  <p:stCondLst>
                                    <p:cond delay="250"/>
                                  </p:stCondLst>
                                  <p:childTnLst>
                                    <p:set>
                                      <p:cBhvr>
                                        <p:cTn id="17" dur="1" fill="hold">
                                          <p:stCondLst>
                                            <p:cond delay="0"/>
                                          </p:stCondLst>
                                        </p:cTn>
                                        <p:tgtEl>
                                          <p:spTgt spid="74"/>
                                        </p:tgtEl>
                                        <p:attrNameLst>
                                          <p:attrName>style.visibility</p:attrName>
                                        </p:attrNameLst>
                                      </p:cBhvr>
                                      <p:to>
                                        <p:strVal val="visible"/>
                                      </p:to>
                                    </p:set>
                                    <p:animEffect transition="in" filter="wipe(down)">
                                      <p:cBhvr>
                                        <p:cTn id="18" dur="500"/>
                                        <p:tgtEl>
                                          <p:spTgt spid="74"/>
                                        </p:tgtEl>
                                      </p:cBhvr>
                                    </p:animEffect>
                                  </p:childTnLst>
                                </p:cTn>
                              </p:par>
                            </p:childTnLst>
                          </p:cTn>
                        </p:par>
                        <p:par>
                          <p:cTn id="19" fill="hold">
                            <p:stCondLst>
                              <p:cond delay="1750"/>
                            </p:stCondLst>
                            <p:childTnLst>
                              <p:par>
                                <p:cTn id="20" presetID="53" presetClass="entr" presetSubtype="16"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p:cTn id="22" dur="500" fill="hold"/>
                                        <p:tgtEl>
                                          <p:spTgt spid="55"/>
                                        </p:tgtEl>
                                        <p:attrNameLst>
                                          <p:attrName>ppt_w</p:attrName>
                                        </p:attrNameLst>
                                      </p:cBhvr>
                                      <p:tavLst>
                                        <p:tav tm="0">
                                          <p:val>
                                            <p:fltVal val="0"/>
                                          </p:val>
                                        </p:tav>
                                        <p:tav tm="100000">
                                          <p:val>
                                            <p:strVal val="#ppt_w"/>
                                          </p:val>
                                        </p:tav>
                                      </p:tavLst>
                                    </p:anim>
                                    <p:anim calcmode="lin" valueType="num">
                                      <p:cBhvr>
                                        <p:cTn id="23" dur="500" fill="hold"/>
                                        <p:tgtEl>
                                          <p:spTgt spid="55"/>
                                        </p:tgtEl>
                                        <p:attrNameLst>
                                          <p:attrName>ppt_h</p:attrName>
                                        </p:attrNameLst>
                                      </p:cBhvr>
                                      <p:tavLst>
                                        <p:tav tm="0">
                                          <p:val>
                                            <p:fltVal val="0"/>
                                          </p:val>
                                        </p:tav>
                                        <p:tav tm="100000">
                                          <p:val>
                                            <p:strVal val="#ppt_h"/>
                                          </p:val>
                                        </p:tav>
                                      </p:tavLst>
                                    </p:anim>
                                    <p:animEffect transition="in" filter="fade">
                                      <p:cBhvr>
                                        <p:cTn id="24" dur="500"/>
                                        <p:tgtEl>
                                          <p:spTgt spid="55"/>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3000"/>
                            </p:stCondLst>
                            <p:childTnLst>
                              <p:par>
                                <p:cTn id="33" presetID="16" presetClass="entr" presetSubtype="37" fill="hold" nodeType="after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barn(outVertical)">
                                      <p:cBhvr>
                                        <p:cTn id="35" dur="500"/>
                                        <p:tgtEl>
                                          <p:spTgt spid="67"/>
                                        </p:tgtEl>
                                      </p:cBhvr>
                                    </p:animEffect>
                                  </p:childTnLst>
                                </p:cTn>
                              </p:par>
                              <p:par>
                                <p:cTn id="36" presetID="22" presetClass="entr" presetSubtype="4" fill="hold" nodeType="withEffect">
                                  <p:stCondLst>
                                    <p:cond delay="250"/>
                                  </p:stCondLst>
                                  <p:childTnLst>
                                    <p:set>
                                      <p:cBhvr>
                                        <p:cTn id="37" dur="1" fill="hold">
                                          <p:stCondLst>
                                            <p:cond delay="0"/>
                                          </p:stCondLst>
                                        </p:cTn>
                                        <p:tgtEl>
                                          <p:spTgt spid="77"/>
                                        </p:tgtEl>
                                        <p:attrNameLst>
                                          <p:attrName>style.visibility</p:attrName>
                                        </p:attrNameLst>
                                      </p:cBhvr>
                                      <p:to>
                                        <p:strVal val="visible"/>
                                      </p:to>
                                    </p:set>
                                    <p:animEffect transition="in" filter="wipe(down)">
                                      <p:cBhvr>
                                        <p:cTn id="38" dur="500"/>
                                        <p:tgtEl>
                                          <p:spTgt spid="77"/>
                                        </p:tgtEl>
                                      </p:cBhvr>
                                    </p:animEffect>
                                  </p:childTnLst>
                                </p:cTn>
                              </p:par>
                            </p:childTnLst>
                          </p:cTn>
                        </p:par>
                        <p:par>
                          <p:cTn id="39" fill="hold">
                            <p:stCondLst>
                              <p:cond delay="3750"/>
                            </p:stCondLst>
                            <p:childTnLst>
                              <p:par>
                                <p:cTn id="40" presetID="53" presetClass="entr" presetSubtype="16" fill="hold" nodeType="afterEffect">
                                  <p:stCondLst>
                                    <p:cond delay="0"/>
                                  </p:stCondLst>
                                  <p:childTnLst>
                                    <p:set>
                                      <p:cBhvr>
                                        <p:cTn id="41" dur="1" fill="hold">
                                          <p:stCondLst>
                                            <p:cond delay="0"/>
                                          </p:stCondLst>
                                        </p:cTn>
                                        <p:tgtEl>
                                          <p:spTgt spid="56"/>
                                        </p:tgtEl>
                                        <p:attrNameLst>
                                          <p:attrName>style.visibility</p:attrName>
                                        </p:attrNameLst>
                                      </p:cBhvr>
                                      <p:to>
                                        <p:strVal val="visible"/>
                                      </p:to>
                                    </p:set>
                                    <p:anim calcmode="lin" valueType="num">
                                      <p:cBhvr>
                                        <p:cTn id="42" dur="500" fill="hold"/>
                                        <p:tgtEl>
                                          <p:spTgt spid="56"/>
                                        </p:tgtEl>
                                        <p:attrNameLst>
                                          <p:attrName>ppt_w</p:attrName>
                                        </p:attrNameLst>
                                      </p:cBhvr>
                                      <p:tavLst>
                                        <p:tav tm="0">
                                          <p:val>
                                            <p:fltVal val="0"/>
                                          </p:val>
                                        </p:tav>
                                        <p:tav tm="100000">
                                          <p:val>
                                            <p:strVal val="#ppt_w"/>
                                          </p:val>
                                        </p:tav>
                                      </p:tavLst>
                                    </p:anim>
                                    <p:anim calcmode="lin" valueType="num">
                                      <p:cBhvr>
                                        <p:cTn id="43" dur="500" fill="hold"/>
                                        <p:tgtEl>
                                          <p:spTgt spid="56"/>
                                        </p:tgtEl>
                                        <p:attrNameLst>
                                          <p:attrName>ppt_h</p:attrName>
                                        </p:attrNameLst>
                                      </p:cBhvr>
                                      <p:tavLst>
                                        <p:tav tm="0">
                                          <p:val>
                                            <p:fltVal val="0"/>
                                          </p:val>
                                        </p:tav>
                                        <p:tav tm="100000">
                                          <p:val>
                                            <p:strVal val="#ppt_h"/>
                                          </p:val>
                                        </p:tav>
                                      </p:tavLst>
                                    </p:anim>
                                    <p:animEffect transition="in" filter="fade">
                                      <p:cBhvr>
                                        <p:cTn id="44" dur="500"/>
                                        <p:tgtEl>
                                          <p:spTgt spid="56"/>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par>
                          <p:cTn id="52" fill="hold">
                            <p:stCondLst>
                              <p:cond delay="5000"/>
                            </p:stCondLst>
                            <p:childTnLst>
                              <p:par>
                                <p:cTn id="53" presetID="16" presetClass="entr" presetSubtype="37" fill="hold" nodeType="after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barn(outVertical)">
                                      <p:cBhvr>
                                        <p:cTn id="55" dur="500"/>
                                        <p:tgtEl>
                                          <p:spTgt spid="68"/>
                                        </p:tgtEl>
                                      </p:cBhvr>
                                    </p:animEffect>
                                  </p:childTnLst>
                                </p:cTn>
                              </p:par>
                              <p:par>
                                <p:cTn id="56" presetID="22" presetClass="entr" presetSubtype="4" fill="hold" nodeType="withEffect">
                                  <p:stCondLst>
                                    <p:cond delay="250"/>
                                  </p:stCondLst>
                                  <p:childTnLst>
                                    <p:set>
                                      <p:cBhvr>
                                        <p:cTn id="57" dur="1" fill="hold">
                                          <p:stCondLst>
                                            <p:cond delay="0"/>
                                          </p:stCondLst>
                                        </p:cTn>
                                        <p:tgtEl>
                                          <p:spTgt spid="78"/>
                                        </p:tgtEl>
                                        <p:attrNameLst>
                                          <p:attrName>style.visibility</p:attrName>
                                        </p:attrNameLst>
                                      </p:cBhvr>
                                      <p:to>
                                        <p:strVal val="visible"/>
                                      </p:to>
                                    </p:set>
                                    <p:animEffect transition="in" filter="wipe(down)">
                                      <p:cBhvr>
                                        <p:cTn id="58" dur="500"/>
                                        <p:tgtEl>
                                          <p:spTgt spid="78"/>
                                        </p:tgtEl>
                                      </p:cBhvr>
                                    </p:animEffect>
                                  </p:childTnLst>
                                </p:cTn>
                              </p:par>
                            </p:childTnLst>
                          </p:cTn>
                        </p:par>
                        <p:par>
                          <p:cTn id="59" fill="hold">
                            <p:stCondLst>
                              <p:cond delay="5750"/>
                            </p:stCondLst>
                            <p:childTnLst>
                              <p:par>
                                <p:cTn id="60" presetID="53" presetClass="entr" presetSubtype="16" fill="hold" nodeType="after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par>
                                <p:cTn id="65" presetID="10" presetClass="entr" presetSubtype="0" fill="hold" grpId="0" nodeType="withEffect">
                                  <p:stCondLst>
                                    <p:cond delay="25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childTnLst>
                          </p:cTn>
                        </p:par>
                        <p:par>
                          <p:cTn id="68" fill="hold">
                            <p:stCondLst>
                              <p:cond delay="6500"/>
                            </p:stCondLst>
                            <p:childTnLst>
                              <p:par>
                                <p:cTn id="69" presetID="10" presetClass="entr" presetSubtype="0"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childTnLst>
                          </p:cTn>
                        </p:par>
                        <p:par>
                          <p:cTn id="72" fill="hold">
                            <p:stCondLst>
                              <p:cond delay="7000"/>
                            </p:stCondLst>
                            <p:childTnLst>
                              <p:par>
                                <p:cTn id="73" presetID="16" presetClass="entr" presetSubtype="37" fill="hold" nodeType="afterEffect">
                                  <p:stCondLst>
                                    <p:cond delay="0"/>
                                  </p:stCondLst>
                                  <p:childTnLst>
                                    <p:set>
                                      <p:cBhvr>
                                        <p:cTn id="74" dur="1" fill="hold">
                                          <p:stCondLst>
                                            <p:cond delay="0"/>
                                          </p:stCondLst>
                                        </p:cTn>
                                        <p:tgtEl>
                                          <p:spTgt spid="69"/>
                                        </p:tgtEl>
                                        <p:attrNameLst>
                                          <p:attrName>style.visibility</p:attrName>
                                        </p:attrNameLst>
                                      </p:cBhvr>
                                      <p:to>
                                        <p:strVal val="visible"/>
                                      </p:to>
                                    </p:set>
                                    <p:animEffect transition="in" filter="barn(outVertical)">
                                      <p:cBhvr>
                                        <p:cTn id="75" dur="500"/>
                                        <p:tgtEl>
                                          <p:spTgt spid="69"/>
                                        </p:tgtEl>
                                      </p:cBhvr>
                                    </p:animEffect>
                                  </p:childTnLst>
                                </p:cTn>
                              </p:par>
                              <p:par>
                                <p:cTn id="76" presetID="22" presetClass="entr" presetSubtype="4" fill="hold" nodeType="withEffect">
                                  <p:stCondLst>
                                    <p:cond delay="250"/>
                                  </p:stCondLst>
                                  <p:childTnLst>
                                    <p:set>
                                      <p:cBhvr>
                                        <p:cTn id="77" dur="1" fill="hold">
                                          <p:stCondLst>
                                            <p:cond delay="0"/>
                                          </p:stCondLst>
                                        </p:cTn>
                                        <p:tgtEl>
                                          <p:spTgt spid="79"/>
                                        </p:tgtEl>
                                        <p:attrNameLst>
                                          <p:attrName>style.visibility</p:attrName>
                                        </p:attrNameLst>
                                      </p:cBhvr>
                                      <p:to>
                                        <p:strVal val="visible"/>
                                      </p:to>
                                    </p:set>
                                    <p:animEffect transition="in" filter="wipe(down)">
                                      <p:cBhvr>
                                        <p:cTn id="78" dur="500"/>
                                        <p:tgtEl>
                                          <p:spTgt spid="79"/>
                                        </p:tgtEl>
                                      </p:cBhvr>
                                    </p:animEffect>
                                  </p:childTnLst>
                                </p:cTn>
                              </p:par>
                            </p:childTnLst>
                          </p:cTn>
                        </p:par>
                        <p:par>
                          <p:cTn id="79" fill="hold">
                            <p:stCondLst>
                              <p:cond delay="7750"/>
                            </p:stCondLst>
                            <p:childTnLst>
                              <p:par>
                                <p:cTn id="80" presetID="53" presetClass="entr" presetSubtype="16" fill="hold" nodeType="afterEffect">
                                  <p:stCondLst>
                                    <p:cond delay="0"/>
                                  </p:stCondLst>
                                  <p:childTnLst>
                                    <p:set>
                                      <p:cBhvr>
                                        <p:cTn id="81" dur="1" fill="hold">
                                          <p:stCondLst>
                                            <p:cond delay="0"/>
                                          </p:stCondLst>
                                        </p:cTn>
                                        <p:tgtEl>
                                          <p:spTgt spid="65"/>
                                        </p:tgtEl>
                                        <p:attrNameLst>
                                          <p:attrName>style.visibility</p:attrName>
                                        </p:attrNameLst>
                                      </p:cBhvr>
                                      <p:to>
                                        <p:strVal val="visible"/>
                                      </p:to>
                                    </p:set>
                                    <p:anim calcmode="lin" valueType="num">
                                      <p:cBhvr>
                                        <p:cTn id="82" dur="500" fill="hold"/>
                                        <p:tgtEl>
                                          <p:spTgt spid="65"/>
                                        </p:tgtEl>
                                        <p:attrNameLst>
                                          <p:attrName>ppt_w</p:attrName>
                                        </p:attrNameLst>
                                      </p:cBhvr>
                                      <p:tavLst>
                                        <p:tav tm="0">
                                          <p:val>
                                            <p:fltVal val="0"/>
                                          </p:val>
                                        </p:tav>
                                        <p:tav tm="100000">
                                          <p:val>
                                            <p:strVal val="#ppt_w"/>
                                          </p:val>
                                        </p:tav>
                                      </p:tavLst>
                                    </p:anim>
                                    <p:anim calcmode="lin" valueType="num">
                                      <p:cBhvr>
                                        <p:cTn id="83" dur="500" fill="hold"/>
                                        <p:tgtEl>
                                          <p:spTgt spid="65"/>
                                        </p:tgtEl>
                                        <p:attrNameLst>
                                          <p:attrName>ppt_h</p:attrName>
                                        </p:attrNameLst>
                                      </p:cBhvr>
                                      <p:tavLst>
                                        <p:tav tm="0">
                                          <p:val>
                                            <p:fltVal val="0"/>
                                          </p:val>
                                        </p:tav>
                                        <p:tav tm="100000">
                                          <p:val>
                                            <p:strVal val="#ppt_h"/>
                                          </p:val>
                                        </p:tav>
                                      </p:tavLst>
                                    </p:anim>
                                    <p:animEffect transition="in" filter="fade">
                                      <p:cBhvr>
                                        <p:cTn id="84" dur="500"/>
                                        <p:tgtEl>
                                          <p:spTgt spid="65"/>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500"/>
                                        <p:tgtEl>
                                          <p:spTgt spid="38"/>
                                        </p:tgtEl>
                                      </p:cBhvr>
                                    </p:animEffect>
                                  </p:childTnLst>
                                </p:cTn>
                              </p:par>
                            </p:childTnLst>
                          </p:cTn>
                        </p:par>
                        <p:par>
                          <p:cTn id="88" fill="hold">
                            <p:stCondLst>
                              <p:cond delay="8500"/>
                            </p:stCondLst>
                            <p:childTnLst>
                              <p:par>
                                <p:cTn id="89" presetID="10" presetClass="entr" presetSubtype="0" fill="hold" grpId="0" nodeType="after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500"/>
                                        <p:tgtEl>
                                          <p:spTgt spid="22"/>
                                        </p:tgtEl>
                                      </p:cBhvr>
                                    </p:animEffect>
                                  </p:childTnLst>
                                </p:cTn>
                              </p:par>
                            </p:childTnLst>
                          </p:cTn>
                        </p:par>
                        <p:par>
                          <p:cTn id="92" fill="hold">
                            <p:stCondLst>
                              <p:cond delay="9000"/>
                            </p:stCondLst>
                            <p:childTnLst>
                              <p:par>
                                <p:cTn id="93" presetID="16" presetClass="entr" presetSubtype="37" fill="hold" nodeType="afterEffect">
                                  <p:stCondLst>
                                    <p:cond delay="0"/>
                                  </p:stCondLst>
                                  <p:childTnLst>
                                    <p:set>
                                      <p:cBhvr>
                                        <p:cTn id="94" dur="1" fill="hold">
                                          <p:stCondLst>
                                            <p:cond delay="0"/>
                                          </p:stCondLst>
                                        </p:cTn>
                                        <p:tgtEl>
                                          <p:spTgt spid="70"/>
                                        </p:tgtEl>
                                        <p:attrNameLst>
                                          <p:attrName>style.visibility</p:attrName>
                                        </p:attrNameLst>
                                      </p:cBhvr>
                                      <p:to>
                                        <p:strVal val="visible"/>
                                      </p:to>
                                    </p:set>
                                    <p:animEffect transition="in" filter="barn(outVertical)">
                                      <p:cBhvr>
                                        <p:cTn id="95" dur="500"/>
                                        <p:tgtEl>
                                          <p:spTgt spid="70"/>
                                        </p:tgtEl>
                                      </p:cBhvr>
                                    </p:animEffect>
                                  </p:childTnLst>
                                </p:cTn>
                              </p:par>
                              <p:par>
                                <p:cTn id="96" presetID="22" presetClass="entr" presetSubtype="4" fill="hold" nodeType="withEffect">
                                  <p:stCondLst>
                                    <p:cond delay="250"/>
                                  </p:stCondLst>
                                  <p:childTnLst>
                                    <p:set>
                                      <p:cBhvr>
                                        <p:cTn id="97" dur="1" fill="hold">
                                          <p:stCondLst>
                                            <p:cond delay="0"/>
                                          </p:stCondLst>
                                        </p:cTn>
                                        <p:tgtEl>
                                          <p:spTgt spid="80"/>
                                        </p:tgtEl>
                                        <p:attrNameLst>
                                          <p:attrName>style.visibility</p:attrName>
                                        </p:attrNameLst>
                                      </p:cBhvr>
                                      <p:to>
                                        <p:strVal val="visible"/>
                                      </p:to>
                                    </p:set>
                                    <p:animEffect transition="in" filter="wipe(down)">
                                      <p:cBhvr>
                                        <p:cTn id="98" dur="500"/>
                                        <p:tgtEl>
                                          <p:spTgt spid="80"/>
                                        </p:tgtEl>
                                      </p:cBhvr>
                                    </p:animEffect>
                                  </p:childTnLst>
                                </p:cTn>
                              </p:par>
                            </p:childTnLst>
                          </p:cTn>
                        </p:par>
                        <p:par>
                          <p:cTn id="99" fill="hold">
                            <p:stCondLst>
                              <p:cond delay="9750"/>
                            </p:stCondLst>
                            <p:childTnLst>
                              <p:par>
                                <p:cTn id="100" presetID="53" presetClass="entr" presetSubtype="16" fill="hold" nodeType="afterEffect">
                                  <p:stCondLst>
                                    <p:cond delay="0"/>
                                  </p:stCondLst>
                                  <p:childTnLst>
                                    <p:set>
                                      <p:cBhvr>
                                        <p:cTn id="101" dur="1" fill="hold">
                                          <p:stCondLst>
                                            <p:cond delay="0"/>
                                          </p:stCondLst>
                                        </p:cTn>
                                        <p:tgtEl>
                                          <p:spTgt spid="75"/>
                                        </p:tgtEl>
                                        <p:attrNameLst>
                                          <p:attrName>style.visibility</p:attrName>
                                        </p:attrNameLst>
                                      </p:cBhvr>
                                      <p:to>
                                        <p:strVal val="visible"/>
                                      </p:to>
                                    </p:set>
                                    <p:anim calcmode="lin" valueType="num">
                                      <p:cBhvr>
                                        <p:cTn id="102" dur="500" fill="hold"/>
                                        <p:tgtEl>
                                          <p:spTgt spid="75"/>
                                        </p:tgtEl>
                                        <p:attrNameLst>
                                          <p:attrName>ppt_w</p:attrName>
                                        </p:attrNameLst>
                                      </p:cBhvr>
                                      <p:tavLst>
                                        <p:tav tm="0">
                                          <p:val>
                                            <p:fltVal val="0"/>
                                          </p:val>
                                        </p:tav>
                                        <p:tav tm="100000">
                                          <p:val>
                                            <p:strVal val="#ppt_w"/>
                                          </p:val>
                                        </p:tav>
                                      </p:tavLst>
                                    </p:anim>
                                    <p:anim calcmode="lin" valueType="num">
                                      <p:cBhvr>
                                        <p:cTn id="103" dur="500" fill="hold"/>
                                        <p:tgtEl>
                                          <p:spTgt spid="75"/>
                                        </p:tgtEl>
                                        <p:attrNameLst>
                                          <p:attrName>ppt_h</p:attrName>
                                        </p:attrNameLst>
                                      </p:cBhvr>
                                      <p:tavLst>
                                        <p:tav tm="0">
                                          <p:val>
                                            <p:fltVal val="0"/>
                                          </p:val>
                                        </p:tav>
                                        <p:tav tm="100000">
                                          <p:val>
                                            <p:strVal val="#ppt_h"/>
                                          </p:val>
                                        </p:tav>
                                      </p:tavLst>
                                    </p:anim>
                                    <p:animEffect transition="in" filter="fade">
                                      <p:cBhvr>
                                        <p:cTn id="104" dur="500"/>
                                        <p:tgtEl>
                                          <p:spTgt spid="75"/>
                                        </p:tgtEl>
                                      </p:cBhvr>
                                    </p:animEffect>
                                  </p:childTnLst>
                                </p:cTn>
                              </p:par>
                              <p:par>
                                <p:cTn id="105" presetID="10" presetClass="entr" presetSubtype="0" fill="hold" grpId="0" nodeType="withEffect">
                                  <p:stCondLst>
                                    <p:cond delay="25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500"/>
                                        <p:tgtEl>
                                          <p:spTgt spid="39"/>
                                        </p:tgtEl>
                                      </p:cBhvr>
                                    </p:animEffect>
                                  </p:childTnLst>
                                </p:cTn>
                              </p:par>
                            </p:childTnLst>
                          </p:cTn>
                        </p:par>
                        <p:par>
                          <p:cTn id="108" fill="hold">
                            <p:stCondLst>
                              <p:cond delay="10500"/>
                            </p:stCondLst>
                            <p:childTnLst>
                              <p:par>
                                <p:cTn id="109" presetID="10" presetClass="entr" presetSubtype="0" fill="hold" grpId="0" nodeType="after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fade">
                                      <p:cBhvr>
                                        <p:cTn id="111" dur="500"/>
                                        <p:tgtEl>
                                          <p:spTgt spid="23"/>
                                        </p:tgtEl>
                                      </p:cBhvr>
                                    </p:animEffect>
                                  </p:childTnLst>
                                </p:cTn>
                              </p:par>
                            </p:childTnLst>
                          </p:cTn>
                        </p:par>
                        <p:par>
                          <p:cTn id="112" fill="hold">
                            <p:stCondLst>
                              <p:cond delay="11000"/>
                            </p:stCondLst>
                            <p:childTnLst>
                              <p:par>
                                <p:cTn id="113" presetID="16" presetClass="entr" presetSubtype="37" fill="hold" nodeType="afterEffect">
                                  <p:stCondLst>
                                    <p:cond delay="0"/>
                                  </p:stCondLst>
                                  <p:childTnLst>
                                    <p:set>
                                      <p:cBhvr>
                                        <p:cTn id="114" dur="1" fill="hold">
                                          <p:stCondLst>
                                            <p:cond delay="0"/>
                                          </p:stCondLst>
                                        </p:cTn>
                                        <p:tgtEl>
                                          <p:spTgt spid="71"/>
                                        </p:tgtEl>
                                        <p:attrNameLst>
                                          <p:attrName>style.visibility</p:attrName>
                                        </p:attrNameLst>
                                      </p:cBhvr>
                                      <p:to>
                                        <p:strVal val="visible"/>
                                      </p:to>
                                    </p:set>
                                    <p:animEffect transition="in" filter="barn(outVertical)">
                                      <p:cBhvr>
                                        <p:cTn id="115" dur="500"/>
                                        <p:tgtEl>
                                          <p:spTgt spid="71"/>
                                        </p:tgtEl>
                                      </p:cBhvr>
                                    </p:animEffect>
                                  </p:childTnLst>
                                </p:cTn>
                              </p:par>
                              <p:par>
                                <p:cTn id="116" presetID="22" presetClass="entr" presetSubtype="4" fill="hold" nodeType="withEffect">
                                  <p:stCondLst>
                                    <p:cond delay="250"/>
                                  </p:stCondLst>
                                  <p:childTnLst>
                                    <p:set>
                                      <p:cBhvr>
                                        <p:cTn id="117" dur="1" fill="hold">
                                          <p:stCondLst>
                                            <p:cond delay="0"/>
                                          </p:stCondLst>
                                        </p:cTn>
                                        <p:tgtEl>
                                          <p:spTgt spid="81"/>
                                        </p:tgtEl>
                                        <p:attrNameLst>
                                          <p:attrName>style.visibility</p:attrName>
                                        </p:attrNameLst>
                                      </p:cBhvr>
                                      <p:to>
                                        <p:strVal val="visible"/>
                                      </p:to>
                                    </p:set>
                                    <p:animEffect transition="in" filter="wipe(down)">
                                      <p:cBhvr>
                                        <p:cTn id="118" dur="500"/>
                                        <p:tgtEl>
                                          <p:spTgt spid="81"/>
                                        </p:tgtEl>
                                      </p:cBhvr>
                                    </p:animEffect>
                                  </p:childTnLst>
                                </p:cTn>
                              </p:par>
                            </p:childTnLst>
                          </p:cTn>
                        </p:par>
                        <p:par>
                          <p:cTn id="119" fill="hold">
                            <p:stCondLst>
                              <p:cond delay="11750"/>
                            </p:stCondLst>
                            <p:childTnLst>
                              <p:par>
                                <p:cTn id="120" presetID="53" presetClass="entr" presetSubtype="16" fill="hold" nodeType="afterEffect">
                                  <p:stCondLst>
                                    <p:cond delay="0"/>
                                  </p:stCondLst>
                                  <p:childTnLst>
                                    <p:set>
                                      <p:cBhvr>
                                        <p:cTn id="121" dur="1" fill="hold">
                                          <p:stCondLst>
                                            <p:cond delay="0"/>
                                          </p:stCondLst>
                                        </p:cTn>
                                        <p:tgtEl>
                                          <p:spTgt spid="76"/>
                                        </p:tgtEl>
                                        <p:attrNameLst>
                                          <p:attrName>style.visibility</p:attrName>
                                        </p:attrNameLst>
                                      </p:cBhvr>
                                      <p:to>
                                        <p:strVal val="visible"/>
                                      </p:to>
                                    </p:set>
                                    <p:anim calcmode="lin" valueType="num">
                                      <p:cBhvr>
                                        <p:cTn id="122" dur="500" fill="hold"/>
                                        <p:tgtEl>
                                          <p:spTgt spid="76"/>
                                        </p:tgtEl>
                                        <p:attrNameLst>
                                          <p:attrName>ppt_w</p:attrName>
                                        </p:attrNameLst>
                                      </p:cBhvr>
                                      <p:tavLst>
                                        <p:tav tm="0">
                                          <p:val>
                                            <p:fltVal val="0"/>
                                          </p:val>
                                        </p:tav>
                                        <p:tav tm="100000">
                                          <p:val>
                                            <p:strVal val="#ppt_w"/>
                                          </p:val>
                                        </p:tav>
                                      </p:tavLst>
                                    </p:anim>
                                    <p:anim calcmode="lin" valueType="num">
                                      <p:cBhvr>
                                        <p:cTn id="123" dur="500" fill="hold"/>
                                        <p:tgtEl>
                                          <p:spTgt spid="76"/>
                                        </p:tgtEl>
                                        <p:attrNameLst>
                                          <p:attrName>ppt_h</p:attrName>
                                        </p:attrNameLst>
                                      </p:cBhvr>
                                      <p:tavLst>
                                        <p:tav tm="0">
                                          <p:val>
                                            <p:fltVal val="0"/>
                                          </p:val>
                                        </p:tav>
                                        <p:tav tm="100000">
                                          <p:val>
                                            <p:strVal val="#ppt_h"/>
                                          </p:val>
                                        </p:tav>
                                      </p:tavLst>
                                    </p:anim>
                                    <p:animEffect transition="in" filter="fade">
                                      <p:cBhvr>
                                        <p:cTn id="124" dur="500"/>
                                        <p:tgtEl>
                                          <p:spTgt spid="76"/>
                                        </p:tgtEl>
                                      </p:cBhvr>
                                    </p:animEffect>
                                  </p:childTnLst>
                                </p:cTn>
                              </p:par>
                              <p:par>
                                <p:cTn id="125" presetID="10" presetClass="entr" presetSubtype="0" fill="hold" grpId="0" nodeType="withEffect">
                                  <p:stCondLst>
                                    <p:cond delay="250"/>
                                  </p:stCondLst>
                                  <p:childTnLst>
                                    <p:set>
                                      <p:cBhvr>
                                        <p:cTn id="126" dur="1" fill="hold">
                                          <p:stCondLst>
                                            <p:cond delay="0"/>
                                          </p:stCondLst>
                                        </p:cTn>
                                        <p:tgtEl>
                                          <p:spTgt spid="40"/>
                                        </p:tgtEl>
                                        <p:attrNameLst>
                                          <p:attrName>style.visibility</p:attrName>
                                        </p:attrNameLst>
                                      </p:cBhvr>
                                      <p:to>
                                        <p:strVal val="visible"/>
                                      </p:to>
                                    </p:set>
                                    <p:animEffect transition="in" filter="fade">
                                      <p:cBhvr>
                                        <p:cTn id="127" dur="500"/>
                                        <p:tgtEl>
                                          <p:spTgt spid="40"/>
                                        </p:tgtEl>
                                      </p:cBhvr>
                                    </p:animEffect>
                                  </p:childTnLst>
                                </p:cTn>
                              </p:par>
                            </p:childTnLst>
                          </p:cTn>
                        </p:par>
                        <p:par>
                          <p:cTn id="128" fill="hold">
                            <p:stCondLst>
                              <p:cond delay="12500"/>
                            </p:stCondLst>
                            <p:childTnLst>
                              <p:par>
                                <p:cTn id="129" presetID="10" presetClass="entr" presetSubtype="0" fill="hold" grpId="0" nodeType="afterEffect">
                                  <p:stCondLst>
                                    <p:cond delay="0"/>
                                  </p:stCondLst>
                                  <p:childTnLst>
                                    <p:set>
                                      <p:cBhvr>
                                        <p:cTn id="130" dur="1" fill="hold">
                                          <p:stCondLst>
                                            <p:cond delay="0"/>
                                          </p:stCondLst>
                                        </p:cTn>
                                        <p:tgtEl>
                                          <p:spTgt spid="24"/>
                                        </p:tgtEl>
                                        <p:attrNameLst>
                                          <p:attrName>style.visibility</p:attrName>
                                        </p:attrNameLst>
                                      </p:cBhvr>
                                      <p:to>
                                        <p:strVal val="visible"/>
                                      </p:to>
                                    </p:set>
                                    <p:animEffect transition="in" filter="fade">
                                      <p:cBhvr>
                                        <p:cTn id="131" dur="500"/>
                                        <p:tgtEl>
                                          <p:spTgt spid="24"/>
                                        </p:tgtEl>
                                      </p:cBhvr>
                                    </p:animEffect>
                                  </p:childTnLst>
                                </p:cTn>
                              </p:par>
                            </p:childTnLst>
                          </p:cTn>
                        </p:par>
                        <p:par>
                          <p:cTn id="132" fill="hold">
                            <p:stCondLst>
                              <p:cond delay="13000"/>
                            </p:stCondLst>
                            <p:childTnLst>
                              <p:par>
                                <p:cTn id="133" presetID="16" presetClass="entr" presetSubtype="37" fill="hold" nodeType="afterEffect">
                                  <p:stCondLst>
                                    <p:cond delay="0"/>
                                  </p:stCondLst>
                                  <p:childTnLst>
                                    <p:set>
                                      <p:cBhvr>
                                        <p:cTn id="134" dur="1" fill="hold">
                                          <p:stCondLst>
                                            <p:cond delay="0"/>
                                          </p:stCondLst>
                                        </p:cTn>
                                        <p:tgtEl>
                                          <p:spTgt spid="72"/>
                                        </p:tgtEl>
                                        <p:attrNameLst>
                                          <p:attrName>style.visibility</p:attrName>
                                        </p:attrNameLst>
                                      </p:cBhvr>
                                      <p:to>
                                        <p:strVal val="visible"/>
                                      </p:to>
                                    </p:set>
                                    <p:animEffect transition="in" filter="barn(outVertical)">
                                      <p:cBhvr>
                                        <p:cTn id="135" dur="500"/>
                                        <p:tgtEl>
                                          <p:spTgt spid="72"/>
                                        </p:tgtEl>
                                      </p:cBhvr>
                                    </p:animEffect>
                                  </p:childTnLst>
                                </p:cTn>
                              </p:par>
                              <p:par>
                                <p:cTn id="136" presetID="22" presetClass="entr" presetSubtype="4" fill="hold" nodeType="withEffect">
                                  <p:stCondLst>
                                    <p:cond delay="250"/>
                                  </p:stCondLst>
                                  <p:childTnLst>
                                    <p:set>
                                      <p:cBhvr>
                                        <p:cTn id="137" dur="1" fill="hold">
                                          <p:stCondLst>
                                            <p:cond delay="0"/>
                                          </p:stCondLst>
                                        </p:cTn>
                                        <p:tgtEl>
                                          <p:spTgt spid="84"/>
                                        </p:tgtEl>
                                        <p:attrNameLst>
                                          <p:attrName>style.visibility</p:attrName>
                                        </p:attrNameLst>
                                      </p:cBhvr>
                                      <p:to>
                                        <p:strVal val="visible"/>
                                      </p:to>
                                    </p:set>
                                    <p:animEffect transition="in" filter="wipe(down)">
                                      <p:cBhvr>
                                        <p:cTn id="138" dur="500"/>
                                        <p:tgtEl>
                                          <p:spTgt spid="84"/>
                                        </p:tgtEl>
                                      </p:cBhvr>
                                    </p:animEffect>
                                  </p:childTnLst>
                                </p:cTn>
                              </p:par>
                            </p:childTnLst>
                          </p:cTn>
                        </p:par>
                        <p:par>
                          <p:cTn id="139" fill="hold">
                            <p:stCondLst>
                              <p:cond delay="13750"/>
                            </p:stCondLst>
                            <p:childTnLst>
                              <p:par>
                                <p:cTn id="140" presetID="53" presetClass="entr" presetSubtype="16" fill="hold" nodeType="afterEffect">
                                  <p:stCondLst>
                                    <p:cond delay="0"/>
                                  </p:stCondLst>
                                  <p:childTnLst>
                                    <p:set>
                                      <p:cBhvr>
                                        <p:cTn id="141" dur="1" fill="hold">
                                          <p:stCondLst>
                                            <p:cond delay="0"/>
                                          </p:stCondLst>
                                        </p:cTn>
                                        <p:tgtEl>
                                          <p:spTgt spid="82"/>
                                        </p:tgtEl>
                                        <p:attrNameLst>
                                          <p:attrName>style.visibility</p:attrName>
                                        </p:attrNameLst>
                                      </p:cBhvr>
                                      <p:to>
                                        <p:strVal val="visible"/>
                                      </p:to>
                                    </p:set>
                                    <p:anim calcmode="lin" valueType="num">
                                      <p:cBhvr>
                                        <p:cTn id="142" dur="500" fill="hold"/>
                                        <p:tgtEl>
                                          <p:spTgt spid="82"/>
                                        </p:tgtEl>
                                        <p:attrNameLst>
                                          <p:attrName>ppt_w</p:attrName>
                                        </p:attrNameLst>
                                      </p:cBhvr>
                                      <p:tavLst>
                                        <p:tav tm="0">
                                          <p:val>
                                            <p:fltVal val="0"/>
                                          </p:val>
                                        </p:tav>
                                        <p:tav tm="100000">
                                          <p:val>
                                            <p:strVal val="#ppt_w"/>
                                          </p:val>
                                        </p:tav>
                                      </p:tavLst>
                                    </p:anim>
                                    <p:anim calcmode="lin" valueType="num">
                                      <p:cBhvr>
                                        <p:cTn id="143" dur="500" fill="hold"/>
                                        <p:tgtEl>
                                          <p:spTgt spid="82"/>
                                        </p:tgtEl>
                                        <p:attrNameLst>
                                          <p:attrName>ppt_h</p:attrName>
                                        </p:attrNameLst>
                                      </p:cBhvr>
                                      <p:tavLst>
                                        <p:tav tm="0">
                                          <p:val>
                                            <p:fltVal val="0"/>
                                          </p:val>
                                        </p:tav>
                                        <p:tav tm="100000">
                                          <p:val>
                                            <p:strVal val="#ppt_h"/>
                                          </p:val>
                                        </p:tav>
                                      </p:tavLst>
                                    </p:anim>
                                    <p:animEffect transition="in" filter="fade">
                                      <p:cBhvr>
                                        <p:cTn id="144" dur="500"/>
                                        <p:tgtEl>
                                          <p:spTgt spid="82"/>
                                        </p:tgtEl>
                                      </p:cBhvr>
                                    </p:animEffect>
                                  </p:childTnLst>
                                </p:cTn>
                              </p:par>
                              <p:par>
                                <p:cTn id="145" presetID="10" presetClass="entr" presetSubtype="0" fill="hold" grpId="0" nodeType="withEffect">
                                  <p:stCondLst>
                                    <p:cond delay="250"/>
                                  </p:stCondLst>
                                  <p:childTnLst>
                                    <p:set>
                                      <p:cBhvr>
                                        <p:cTn id="146" dur="1" fill="hold">
                                          <p:stCondLst>
                                            <p:cond delay="0"/>
                                          </p:stCondLst>
                                        </p:cTn>
                                        <p:tgtEl>
                                          <p:spTgt spid="41"/>
                                        </p:tgtEl>
                                        <p:attrNameLst>
                                          <p:attrName>style.visibility</p:attrName>
                                        </p:attrNameLst>
                                      </p:cBhvr>
                                      <p:to>
                                        <p:strVal val="visible"/>
                                      </p:to>
                                    </p:set>
                                    <p:animEffect transition="in" filter="fade">
                                      <p:cBhvr>
                                        <p:cTn id="147" dur="500"/>
                                        <p:tgtEl>
                                          <p:spTgt spid="41"/>
                                        </p:tgtEl>
                                      </p:cBhvr>
                                    </p:animEffect>
                                  </p:childTnLst>
                                </p:cTn>
                              </p:par>
                            </p:childTnLst>
                          </p:cTn>
                        </p:par>
                        <p:par>
                          <p:cTn id="148" fill="hold">
                            <p:stCondLst>
                              <p:cond delay="14500"/>
                            </p:stCondLst>
                            <p:childTnLst>
                              <p:par>
                                <p:cTn id="149" presetID="10" presetClass="entr" presetSubtype="0" fill="hold" grpId="0" nodeType="afterEffect">
                                  <p:stCondLst>
                                    <p:cond delay="0"/>
                                  </p:stCondLst>
                                  <p:childTnLst>
                                    <p:set>
                                      <p:cBhvr>
                                        <p:cTn id="150" dur="1" fill="hold">
                                          <p:stCondLst>
                                            <p:cond delay="0"/>
                                          </p:stCondLst>
                                        </p:cTn>
                                        <p:tgtEl>
                                          <p:spTgt spid="25"/>
                                        </p:tgtEl>
                                        <p:attrNameLst>
                                          <p:attrName>style.visibility</p:attrName>
                                        </p:attrNameLst>
                                      </p:cBhvr>
                                      <p:to>
                                        <p:strVal val="visible"/>
                                      </p:to>
                                    </p:set>
                                    <p:animEffect transition="in" filter="fade">
                                      <p:cBhvr>
                                        <p:cTn id="151" dur="500"/>
                                        <p:tgtEl>
                                          <p:spTgt spid="25"/>
                                        </p:tgtEl>
                                      </p:cBhvr>
                                    </p:animEffect>
                                  </p:childTnLst>
                                </p:cTn>
                              </p:par>
                            </p:childTnLst>
                          </p:cTn>
                        </p:par>
                        <p:par>
                          <p:cTn id="152" fill="hold">
                            <p:stCondLst>
                              <p:cond delay="15000"/>
                            </p:stCondLst>
                            <p:childTnLst>
                              <p:par>
                                <p:cTn id="153" presetID="16" presetClass="entr" presetSubtype="37" fill="hold" nodeType="afterEffect">
                                  <p:stCondLst>
                                    <p:cond delay="0"/>
                                  </p:stCondLst>
                                  <p:childTnLst>
                                    <p:set>
                                      <p:cBhvr>
                                        <p:cTn id="154" dur="1" fill="hold">
                                          <p:stCondLst>
                                            <p:cond delay="0"/>
                                          </p:stCondLst>
                                        </p:cTn>
                                        <p:tgtEl>
                                          <p:spTgt spid="73"/>
                                        </p:tgtEl>
                                        <p:attrNameLst>
                                          <p:attrName>style.visibility</p:attrName>
                                        </p:attrNameLst>
                                      </p:cBhvr>
                                      <p:to>
                                        <p:strVal val="visible"/>
                                      </p:to>
                                    </p:set>
                                    <p:animEffect transition="in" filter="barn(outVertical)">
                                      <p:cBhvr>
                                        <p:cTn id="155" dur="500"/>
                                        <p:tgtEl>
                                          <p:spTgt spid="73"/>
                                        </p:tgtEl>
                                      </p:cBhvr>
                                    </p:animEffect>
                                  </p:childTnLst>
                                </p:cTn>
                              </p:par>
                              <p:par>
                                <p:cTn id="156" presetID="22" presetClass="entr" presetSubtype="4" fill="hold" nodeType="withEffect">
                                  <p:stCondLst>
                                    <p:cond delay="250"/>
                                  </p:stCondLst>
                                  <p:childTnLst>
                                    <p:set>
                                      <p:cBhvr>
                                        <p:cTn id="157" dur="1" fill="hold">
                                          <p:stCondLst>
                                            <p:cond delay="0"/>
                                          </p:stCondLst>
                                        </p:cTn>
                                        <p:tgtEl>
                                          <p:spTgt spid="85"/>
                                        </p:tgtEl>
                                        <p:attrNameLst>
                                          <p:attrName>style.visibility</p:attrName>
                                        </p:attrNameLst>
                                      </p:cBhvr>
                                      <p:to>
                                        <p:strVal val="visible"/>
                                      </p:to>
                                    </p:set>
                                    <p:animEffect transition="in" filter="wipe(down)">
                                      <p:cBhvr>
                                        <p:cTn id="158" dur="500"/>
                                        <p:tgtEl>
                                          <p:spTgt spid="85"/>
                                        </p:tgtEl>
                                      </p:cBhvr>
                                    </p:animEffect>
                                  </p:childTnLst>
                                </p:cTn>
                              </p:par>
                            </p:childTnLst>
                          </p:cTn>
                        </p:par>
                        <p:par>
                          <p:cTn id="159" fill="hold">
                            <p:stCondLst>
                              <p:cond delay="15750"/>
                            </p:stCondLst>
                            <p:childTnLst>
                              <p:par>
                                <p:cTn id="160" presetID="53" presetClass="entr" presetSubtype="16" fill="hold" nodeType="afterEffect">
                                  <p:stCondLst>
                                    <p:cond delay="0"/>
                                  </p:stCondLst>
                                  <p:childTnLst>
                                    <p:set>
                                      <p:cBhvr>
                                        <p:cTn id="161" dur="1" fill="hold">
                                          <p:stCondLst>
                                            <p:cond delay="0"/>
                                          </p:stCondLst>
                                        </p:cTn>
                                        <p:tgtEl>
                                          <p:spTgt spid="83"/>
                                        </p:tgtEl>
                                        <p:attrNameLst>
                                          <p:attrName>style.visibility</p:attrName>
                                        </p:attrNameLst>
                                      </p:cBhvr>
                                      <p:to>
                                        <p:strVal val="visible"/>
                                      </p:to>
                                    </p:set>
                                    <p:anim calcmode="lin" valueType="num">
                                      <p:cBhvr>
                                        <p:cTn id="162" dur="500" fill="hold"/>
                                        <p:tgtEl>
                                          <p:spTgt spid="83"/>
                                        </p:tgtEl>
                                        <p:attrNameLst>
                                          <p:attrName>ppt_w</p:attrName>
                                        </p:attrNameLst>
                                      </p:cBhvr>
                                      <p:tavLst>
                                        <p:tav tm="0">
                                          <p:val>
                                            <p:fltVal val="0"/>
                                          </p:val>
                                        </p:tav>
                                        <p:tav tm="100000">
                                          <p:val>
                                            <p:strVal val="#ppt_w"/>
                                          </p:val>
                                        </p:tav>
                                      </p:tavLst>
                                    </p:anim>
                                    <p:anim calcmode="lin" valueType="num">
                                      <p:cBhvr>
                                        <p:cTn id="163" dur="500" fill="hold"/>
                                        <p:tgtEl>
                                          <p:spTgt spid="83"/>
                                        </p:tgtEl>
                                        <p:attrNameLst>
                                          <p:attrName>ppt_h</p:attrName>
                                        </p:attrNameLst>
                                      </p:cBhvr>
                                      <p:tavLst>
                                        <p:tav tm="0">
                                          <p:val>
                                            <p:fltVal val="0"/>
                                          </p:val>
                                        </p:tav>
                                        <p:tav tm="100000">
                                          <p:val>
                                            <p:strVal val="#ppt_h"/>
                                          </p:val>
                                        </p:tav>
                                      </p:tavLst>
                                    </p:anim>
                                    <p:animEffect transition="in" filter="fade">
                                      <p:cBhvr>
                                        <p:cTn id="164" dur="500"/>
                                        <p:tgtEl>
                                          <p:spTgt spid="83"/>
                                        </p:tgtEl>
                                      </p:cBhvr>
                                    </p:animEffect>
                                  </p:childTnLst>
                                </p:cTn>
                              </p:par>
                              <p:par>
                                <p:cTn id="165" presetID="10" presetClass="entr" presetSubtype="0" fill="hold" grpId="0" nodeType="withEffect">
                                  <p:stCondLst>
                                    <p:cond delay="250"/>
                                  </p:stCondLst>
                                  <p:childTnLst>
                                    <p:set>
                                      <p:cBhvr>
                                        <p:cTn id="166" dur="1" fill="hold">
                                          <p:stCondLst>
                                            <p:cond delay="0"/>
                                          </p:stCondLst>
                                        </p:cTn>
                                        <p:tgtEl>
                                          <p:spTgt spid="42"/>
                                        </p:tgtEl>
                                        <p:attrNameLst>
                                          <p:attrName>style.visibility</p:attrName>
                                        </p:attrNameLst>
                                      </p:cBhvr>
                                      <p:to>
                                        <p:strVal val="visible"/>
                                      </p:to>
                                    </p:set>
                                    <p:animEffect transition="in" filter="fade">
                                      <p:cBhvr>
                                        <p:cTn id="16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18" grpId="0" animBg="1"/>
      <p:bldP spid="19" grpId="0" animBg="1"/>
      <p:bldP spid="20" grpId="0" animBg="1"/>
      <p:bldP spid="21" grpId="0" animBg="1"/>
      <p:bldP spid="22" grpId="0" animBg="1"/>
      <p:bldP spid="23" grpId="0" animBg="1"/>
      <p:bldP spid="24" grpId="0" animBg="1"/>
      <p:bldP spid="25" grpId="0" animBg="1"/>
      <p:bldP spid="36" grpId="0"/>
      <p:bldP spid="37" grpId="0"/>
      <p:bldP spid="38" grpId="0"/>
      <p:bldP spid="39" grpId="0"/>
      <p:bldP spid="40" grpId="0"/>
      <p:bldP spid="41" grpId="0"/>
      <p:bldP spid="42"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D9069F-EEF1-4ECD-80AA-ED1C8BBFF0F7}"/>
              </a:ext>
            </a:extLst>
          </p:cNvPr>
          <p:cNvSpPr>
            <a:spLocks noGrp="1"/>
          </p:cNvSpPr>
          <p:nvPr>
            <p:ph type="title"/>
          </p:nvPr>
        </p:nvSpPr>
        <p:spPr/>
        <p:txBody>
          <a:bodyPr/>
          <a:lstStyle/>
          <a:p>
            <a:r>
              <a:rPr lang="en-US" dirty="0"/>
              <a:t>First Point of Contact at Imhoff &amp; Associates</a:t>
            </a:r>
          </a:p>
        </p:txBody>
      </p:sp>
      <p:sp>
        <p:nvSpPr>
          <p:cNvPr id="4" name="Text Placeholder 3">
            <a:extLst>
              <a:ext uri="{FF2B5EF4-FFF2-40B4-BE49-F238E27FC236}">
                <a16:creationId xmlns:a16="http://schemas.microsoft.com/office/drawing/2014/main" id="{173B2301-A090-4CE3-A5EF-7807541E66AF}"/>
              </a:ext>
            </a:extLst>
          </p:cNvPr>
          <p:cNvSpPr>
            <a:spLocks noGrp="1"/>
          </p:cNvSpPr>
          <p:nvPr>
            <p:ph type="body" sz="quarter" idx="15"/>
          </p:nvPr>
        </p:nvSpPr>
        <p:spPr>
          <a:xfrm>
            <a:off x="380531" y="1052783"/>
            <a:ext cx="11430940" cy="386377"/>
          </a:xfrm>
        </p:spPr>
        <p:txBody>
          <a:bodyPr/>
          <a:lstStyle/>
          <a:p>
            <a:r>
              <a:rPr lang="en-GB" dirty="0"/>
              <a:t>Imhoff &amp; Associates Case Analysts</a:t>
            </a:r>
          </a:p>
        </p:txBody>
      </p:sp>
      <p:sp>
        <p:nvSpPr>
          <p:cNvPr id="62" name="Rectangle 61">
            <a:extLst>
              <a:ext uri="{FF2B5EF4-FFF2-40B4-BE49-F238E27FC236}">
                <a16:creationId xmlns:a16="http://schemas.microsoft.com/office/drawing/2014/main" id="{6546CCEC-6B23-4131-A6D2-81178113952A}"/>
              </a:ext>
            </a:extLst>
          </p:cNvPr>
          <p:cNvSpPr/>
          <p:nvPr/>
        </p:nvSpPr>
        <p:spPr>
          <a:xfrm>
            <a:off x="0" y="1696413"/>
            <a:ext cx="12192001" cy="1787016"/>
          </a:xfrm>
          <a:prstGeom prst="rect">
            <a:avLst/>
          </a:prstGeom>
          <a:blipFill>
            <a:blip r:embed="rId2"/>
            <a:srcRect/>
            <a:stretch>
              <a:fillRect t="-153126" b="-2021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63" name="TextBox 62">
            <a:extLst>
              <a:ext uri="{FF2B5EF4-FFF2-40B4-BE49-F238E27FC236}">
                <a16:creationId xmlns:a16="http://schemas.microsoft.com/office/drawing/2014/main" id="{69CD4676-6571-491B-BAB8-795DC3A78EBE}"/>
              </a:ext>
            </a:extLst>
          </p:cNvPr>
          <p:cNvSpPr txBox="1"/>
          <p:nvPr/>
        </p:nvSpPr>
        <p:spPr>
          <a:xfrm>
            <a:off x="8505514" y="3814850"/>
            <a:ext cx="3305957" cy="54125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Analyze the call for routing</a:t>
            </a:r>
          </a:p>
        </p:txBody>
      </p:sp>
      <p:sp>
        <p:nvSpPr>
          <p:cNvPr id="64" name="TextBox 63">
            <a:extLst>
              <a:ext uri="{FF2B5EF4-FFF2-40B4-BE49-F238E27FC236}">
                <a16:creationId xmlns:a16="http://schemas.microsoft.com/office/drawing/2014/main" id="{2DAB238A-C91C-4E6B-AEDB-69128055087D}"/>
              </a:ext>
            </a:extLst>
          </p:cNvPr>
          <p:cNvSpPr txBox="1"/>
          <p:nvPr/>
        </p:nvSpPr>
        <p:spPr>
          <a:xfrm>
            <a:off x="380531" y="3814850"/>
            <a:ext cx="3305957" cy="54125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Answer the phones and general emails</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at Imhoff &amp; Associates</a:t>
            </a:r>
          </a:p>
        </p:txBody>
      </p:sp>
      <p:sp>
        <p:nvSpPr>
          <p:cNvPr id="65" name="TextBox 64">
            <a:extLst>
              <a:ext uri="{FF2B5EF4-FFF2-40B4-BE49-F238E27FC236}">
                <a16:creationId xmlns:a16="http://schemas.microsoft.com/office/drawing/2014/main" id="{EF2E1D7E-5DEF-49F4-850D-956464D8FC52}"/>
              </a:ext>
            </a:extLst>
          </p:cNvPr>
          <p:cNvSpPr txBox="1"/>
          <p:nvPr/>
        </p:nvSpPr>
        <p:spPr>
          <a:xfrm>
            <a:off x="4443022" y="3814850"/>
            <a:ext cx="3305957" cy="54125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Incorporate compassion and</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empathy with all callers</a:t>
            </a:r>
          </a:p>
        </p:txBody>
      </p:sp>
      <p:sp>
        <p:nvSpPr>
          <p:cNvPr id="66" name="TextBox 65">
            <a:extLst>
              <a:ext uri="{FF2B5EF4-FFF2-40B4-BE49-F238E27FC236}">
                <a16:creationId xmlns:a16="http://schemas.microsoft.com/office/drawing/2014/main" id="{CF608F08-6BD0-436C-B56F-F90D3961A9FC}"/>
              </a:ext>
            </a:extLst>
          </p:cNvPr>
          <p:cNvSpPr txBox="1"/>
          <p:nvPr/>
        </p:nvSpPr>
        <p:spPr>
          <a:xfrm>
            <a:off x="8505514" y="4678450"/>
            <a:ext cx="3305957" cy="54125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Decide which Case Manager should get the call based on unique case attributes</a:t>
            </a:r>
          </a:p>
        </p:txBody>
      </p:sp>
      <p:sp>
        <p:nvSpPr>
          <p:cNvPr id="67" name="TextBox 66">
            <a:extLst>
              <a:ext uri="{FF2B5EF4-FFF2-40B4-BE49-F238E27FC236}">
                <a16:creationId xmlns:a16="http://schemas.microsoft.com/office/drawing/2014/main" id="{FEEDEADA-57A1-46C5-82BD-17ADE3E8B599}"/>
              </a:ext>
            </a:extLst>
          </p:cNvPr>
          <p:cNvSpPr txBox="1"/>
          <p:nvPr/>
        </p:nvSpPr>
        <p:spPr>
          <a:xfrm>
            <a:off x="358619" y="4678450"/>
            <a:ext cx="3349782" cy="54125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Answer and return all calls promptly</a:t>
            </a:r>
          </a:p>
        </p:txBody>
      </p:sp>
      <p:sp>
        <p:nvSpPr>
          <p:cNvPr id="68" name="TextBox 67">
            <a:extLst>
              <a:ext uri="{FF2B5EF4-FFF2-40B4-BE49-F238E27FC236}">
                <a16:creationId xmlns:a16="http://schemas.microsoft.com/office/drawing/2014/main" id="{04842C35-EB86-4EBA-BA4F-531791B95DAD}"/>
              </a:ext>
            </a:extLst>
          </p:cNvPr>
          <p:cNvSpPr txBox="1"/>
          <p:nvPr/>
        </p:nvSpPr>
        <p:spPr>
          <a:xfrm>
            <a:off x="4443022" y="4597862"/>
            <a:ext cx="3305957" cy="702426"/>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Quality Service Points: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Our internal training and evaluation system for Case Analysts</a:t>
            </a:r>
          </a:p>
        </p:txBody>
      </p:sp>
      <p:sp>
        <p:nvSpPr>
          <p:cNvPr id="69" name="TextBox 68">
            <a:extLst>
              <a:ext uri="{FF2B5EF4-FFF2-40B4-BE49-F238E27FC236}">
                <a16:creationId xmlns:a16="http://schemas.microsoft.com/office/drawing/2014/main" id="{CC5F0132-2E88-475C-864B-202F0072CA0A}"/>
              </a:ext>
            </a:extLst>
          </p:cNvPr>
          <p:cNvSpPr txBox="1"/>
          <p:nvPr/>
        </p:nvSpPr>
        <p:spPr>
          <a:xfrm>
            <a:off x="8505514" y="5542050"/>
            <a:ext cx="3305957" cy="54125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Bilingual agents always available</a:t>
            </a:r>
          </a:p>
        </p:txBody>
      </p:sp>
      <p:sp>
        <p:nvSpPr>
          <p:cNvPr id="70" name="TextBox 69">
            <a:extLst>
              <a:ext uri="{FF2B5EF4-FFF2-40B4-BE49-F238E27FC236}">
                <a16:creationId xmlns:a16="http://schemas.microsoft.com/office/drawing/2014/main" id="{6F2568BE-B436-485D-8B30-FF3686BD92A0}"/>
              </a:ext>
            </a:extLst>
          </p:cNvPr>
          <p:cNvSpPr txBox="1"/>
          <p:nvPr/>
        </p:nvSpPr>
        <p:spPr>
          <a:xfrm>
            <a:off x="380531" y="5542050"/>
            <a:ext cx="3305957" cy="54125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After-hours answering</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service available for emergencies</a:t>
            </a:r>
          </a:p>
        </p:txBody>
      </p:sp>
      <p:sp>
        <p:nvSpPr>
          <p:cNvPr id="71" name="TextBox 70">
            <a:extLst>
              <a:ext uri="{FF2B5EF4-FFF2-40B4-BE49-F238E27FC236}">
                <a16:creationId xmlns:a16="http://schemas.microsoft.com/office/drawing/2014/main" id="{134A4C54-3F98-450B-A21B-79D894A8BD28}"/>
              </a:ext>
            </a:extLst>
          </p:cNvPr>
          <p:cNvSpPr txBox="1"/>
          <p:nvPr/>
        </p:nvSpPr>
        <p:spPr>
          <a:xfrm>
            <a:off x="4443021" y="5455529"/>
            <a:ext cx="3305957" cy="683421"/>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Trained to minimize the need for client to repeat details of case</a:t>
            </a:r>
          </a:p>
        </p:txBody>
      </p:sp>
      <p:cxnSp>
        <p:nvCxnSpPr>
          <p:cNvPr id="72" name="Straight Connector 71">
            <a:extLst>
              <a:ext uri="{FF2B5EF4-FFF2-40B4-BE49-F238E27FC236}">
                <a16:creationId xmlns:a16="http://schemas.microsoft.com/office/drawing/2014/main" id="{6AFBE65D-82BF-43E9-88E3-870104FEA048}"/>
              </a:ext>
            </a:extLst>
          </p:cNvPr>
          <p:cNvCxnSpPr>
            <a:cxnSpLocks/>
          </p:cNvCxnSpPr>
          <p:nvPr/>
        </p:nvCxnSpPr>
        <p:spPr>
          <a:xfrm>
            <a:off x="4064755" y="3686252"/>
            <a:ext cx="0" cy="2539219"/>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E8AEA05-139D-4C78-8C4E-CB7FCA835B3C}"/>
              </a:ext>
            </a:extLst>
          </p:cNvPr>
          <p:cNvCxnSpPr>
            <a:cxnSpLocks/>
          </p:cNvCxnSpPr>
          <p:nvPr/>
        </p:nvCxnSpPr>
        <p:spPr>
          <a:xfrm>
            <a:off x="8127246" y="3686252"/>
            <a:ext cx="0" cy="2539219"/>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70D3B03-4086-4181-853C-908937DA738E}"/>
              </a:ext>
            </a:extLst>
          </p:cNvPr>
          <p:cNvCxnSpPr>
            <a:cxnSpLocks/>
          </p:cNvCxnSpPr>
          <p:nvPr/>
        </p:nvCxnSpPr>
        <p:spPr>
          <a:xfrm rot="5400000">
            <a:off x="2031424" y="2862211"/>
            <a:ext cx="0" cy="331012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A3FB475-65EE-4F63-8010-964B2E3DEE57}"/>
              </a:ext>
            </a:extLst>
          </p:cNvPr>
          <p:cNvCxnSpPr>
            <a:cxnSpLocks/>
          </p:cNvCxnSpPr>
          <p:nvPr/>
        </p:nvCxnSpPr>
        <p:spPr>
          <a:xfrm rot="5400000">
            <a:off x="2031424" y="3725811"/>
            <a:ext cx="0" cy="331012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A1A1538-9F68-4081-97AC-1E9282FF996B}"/>
              </a:ext>
            </a:extLst>
          </p:cNvPr>
          <p:cNvCxnSpPr>
            <a:cxnSpLocks/>
          </p:cNvCxnSpPr>
          <p:nvPr/>
        </p:nvCxnSpPr>
        <p:spPr>
          <a:xfrm rot="5400000">
            <a:off x="6093916" y="2862211"/>
            <a:ext cx="0" cy="331012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AA69ECB-4835-4CB2-9EEB-8BEF0361FDF8}"/>
              </a:ext>
            </a:extLst>
          </p:cNvPr>
          <p:cNvCxnSpPr>
            <a:cxnSpLocks/>
          </p:cNvCxnSpPr>
          <p:nvPr/>
        </p:nvCxnSpPr>
        <p:spPr>
          <a:xfrm rot="5400000">
            <a:off x="6093916" y="3725811"/>
            <a:ext cx="0" cy="331012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748F75C-DC39-4C42-A608-7AC0499BDE30}"/>
              </a:ext>
            </a:extLst>
          </p:cNvPr>
          <p:cNvCxnSpPr>
            <a:cxnSpLocks/>
          </p:cNvCxnSpPr>
          <p:nvPr/>
        </p:nvCxnSpPr>
        <p:spPr>
          <a:xfrm rot="5400000">
            <a:off x="10156407" y="2862211"/>
            <a:ext cx="0" cy="331012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210DCA8-D9B2-43A0-B556-EC645E777E5C}"/>
              </a:ext>
            </a:extLst>
          </p:cNvPr>
          <p:cNvCxnSpPr>
            <a:cxnSpLocks/>
          </p:cNvCxnSpPr>
          <p:nvPr/>
        </p:nvCxnSpPr>
        <p:spPr>
          <a:xfrm rot="5400000">
            <a:off x="10156407" y="3725811"/>
            <a:ext cx="0" cy="331012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0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500"/>
                                        <p:tgtEl>
                                          <p:spTgt spid="6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barn(outVertical)">
                                      <p:cBhvr>
                                        <p:cTn id="19" dur="500"/>
                                        <p:tgtEl>
                                          <p:spTgt spid="7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barn(outVertical)">
                                      <p:cBhvr>
                                        <p:cTn id="27" dur="500"/>
                                        <p:tgtEl>
                                          <p:spTgt spid="7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fade">
                                      <p:cBhvr>
                                        <p:cTn id="31" dur="500"/>
                                        <p:tgtEl>
                                          <p:spTgt spid="70"/>
                                        </p:tgtEl>
                                      </p:cBhvr>
                                    </p:animEffect>
                                  </p:childTnLst>
                                </p:cTn>
                              </p:par>
                            </p:childTnLst>
                          </p:cTn>
                        </p:par>
                        <p:par>
                          <p:cTn id="32" fill="hold">
                            <p:stCondLst>
                              <p:cond delay="3500"/>
                            </p:stCondLst>
                            <p:childTnLst>
                              <p:par>
                                <p:cTn id="33" presetID="16" presetClass="entr" presetSubtype="42" fill="hold"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barn(outHorizontal)">
                                      <p:cBhvr>
                                        <p:cTn id="35" dur="500"/>
                                        <p:tgtEl>
                                          <p:spTgt spid="7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childTnLst>
                          </p:cTn>
                        </p:par>
                        <p:par>
                          <p:cTn id="40" fill="hold">
                            <p:stCondLst>
                              <p:cond delay="4500"/>
                            </p:stCondLst>
                            <p:childTnLst>
                              <p:par>
                                <p:cTn id="41" presetID="16" presetClass="entr" presetSubtype="37" fill="hold" nodeType="afterEffect">
                                  <p:stCondLst>
                                    <p:cond delay="0"/>
                                  </p:stCondLst>
                                  <p:childTnLst>
                                    <p:set>
                                      <p:cBhvr>
                                        <p:cTn id="42" dur="1" fill="hold">
                                          <p:stCondLst>
                                            <p:cond delay="0"/>
                                          </p:stCondLst>
                                        </p:cTn>
                                        <p:tgtEl>
                                          <p:spTgt spid="77"/>
                                        </p:tgtEl>
                                        <p:attrNameLst>
                                          <p:attrName>style.visibility</p:attrName>
                                        </p:attrNameLst>
                                      </p:cBhvr>
                                      <p:to>
                                        <p:strVal val="visible"/>
                                      </p:to>
                                    </p:set>
                                    <p:animEffect transition="in" filter="barn(outVertical)">
                                      <p:cBhvr>
                                        <p:cTn id="43" dur="500"/>
                                        <p:tgtEl>
                                          <p:spTgt spid="7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500"/>
                                        <p:tgtEl>
                                          <p:spTgt spid="68"/>
                                        </p:tgtEl>
                                      </p:cBhvr>
                                    </p:animEffect>
                                  </p:childTnLst>
                                </p:cTn>
                              </p:par>
                            </p:childTnLst>
                          </p:cTn>
                        </p:par>
                        <p:par>
                          <p:cTn id="48" fill="hold">
                            <p:stCondLst>
                              <p:cond delay="5500"/>
                            </p:stCondLst>
                            <p:childTnLst>
                              <p:par>
                                <p:cTn id="49" presetID="16" presetClass="entr" presetSubtype="37" fill="hold" nodeType="after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barn(outVertical)">
                                      <p:cBhvr>
                                        <p:cTn id="51" dur="500"/>
                                        <p:tgtEl>
                                          <p:spTgt spid="78"/>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fade">
                                      <p:cBhvr>
                                        <p:cTn id="55" dur="500"/>
                                        <p:tgtEl>
                                          <p:spTgt spid="71"/>
                                        </p:tgtEl>
                                      </p:cBhvr>
                                    </p:animEffect>
                                  </p:childTnLst>
                                </p:cTn>
                              </p:par>
                            </p:childTnLst>
                          </p:cTn>
                        </p:par>
                        <p:par>
                          <p:cTn id="56" fill="hold">
                            <p:stCondLst>
                              <p:cond delay="6500"/>
                            </p:stCondLst>
                            <p:childTnLst>
                              <p:par>
                                <p:cTn id="57" presetID="16" presetClass="entr" presetSubtype="42" fill="hold" nodeType="afterEffect">
                                  <p:stCondLst>
                                    <p:cond delay="0"/>
                                  </p:stCondLst>
                                  <p:childTnLst>
                                    <p:set>
                                      <p:cBhvr>
                                        <p:cTn id="58" dur="1" fill="hold">
                                          <p:stCondLst>
                                            <p:cond delay="0"/>
                                          </p:stCondLst>
                                        </p:cTn>
                                        <p:tgtEl>
                                          <p:spTgt spid="73"/>
                                        </p:tgtEl>
                                        <p:attrNameLst>
                                          <p:attrName>style.visibility</p:attrName>
                                        </p:attrNameLst>
                                      </p:cBhvr>
                                      <p:to>
                                        <p:strVal val="visible"/>
                                      </p:to>
                                    </p:set>
                                    <p:animEffect transition="in" filter="barn(outHorizontal)">
                                      <p:cBhvr>
                                        <p:cTn id="59" dur="500"/>
                                        <p:tgtEl>
                                          <p:spTgt spid="73"/>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fade">
                                      <p:cBhvr>
                                        <p:cTn id="63" dur="500"/>
                                        <p:tgtEl>
                                          <p:spTgt spid="63"/>
                                        </p:tgtEl>
                                      </p:cBhvr>
                                    </p:animEffect>
                                  </p:childTnLst>
                                </p:cTn>
                              </p:par>
                            </p:childTnLst>
                          </p:cTn>
                        </p:par>
                        <p:par>
                          <p:cTn id="64" fill="hold">
                            <p:stCondLst>
                              <p:cond delay="7500"/>
                            </p:stCondLst>
                            <p:childTnLst>
                              <p:par>
                                <p:cTn id="65" presetID="16" presetClass="entr" presetSubtype="37" fill="hold" nodeType="after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barn(outVertical)">
                                      <p:cBhvr>
                                        <p:cTn id="67" dur="500"/>
                                        <p:tgtEl>
                                          <p:spTgt spid="79"/>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66"/>
                                        </p:tgtEl>
                                        <p:attrNameLst>
                                          <p:attrName>style.visibility</p:attrName>
                                        </p:attrNameLst>
                                      </p:cBhvr>
                                      <p:to>
                                        <p:strVal val="visible"/>
                                      </p:to>
                                    </p:set>
                                    <p:animEffect transition="in" filter="fade">
                                      <p:cBhvr>
                                        <p:cTn id="71" dur="500"/>
                                        <p:tgtEl>
                                          <p:spTgt spid="66"/>
                                        </p:tgtEl>
                                      </p:cBhvr>
                                    </p:animEffect>
                                  </p:childTnLst>
                                </p:cTn>
                              </p:par>
                            </p:childTnLst>
                          </p:cTn>
                        </p:par>
                        <p:par>
                          <p:cTn id="72" fill="hold">
                            <p:stCondLst>
                              <p:cond delay="8500"/>
                            </p:stCondLst>
                            <p:childTnLst>
                              <p:par>
                                <p:cTn id="73" presetID="16" presetClass="entr" presetSubtype="37" fill="hold" nodeType="afterEffect">
                                  <p:stCondLst>
                                    <p:cond delay="0"/>
                                  </p:stCondLst>
                                  <p:childTnLst>
                                    <p:set>
                                      <p:cBhvr>
                                        <p:cTn id="74" dur="1" fill="hold">
                                          <p:stCondLst>
                                            <p:cond delay="0"/>
                                          </p:stCondLst>
                                        </p:cTn>
                                        <p:tgtEl>
                                          <p:spTgt spid="80"/>
                                        </p:tgtEl>
                                        <p:attrNameLst>
                                          <p:attrName>style.visibility</p:attrName>
                                        </p:attrNameLst>
                                      </p:cBhvr>
                                      <p:to>
                                        <p:strVal val="visible"/>
                                      </p:to>
                                    </p:set>
                                    <p:animEffect transition="in" filter="barn(outVertical)">
                                      <p:cBhvr>
                                        <p:cTn id="75" dur="500"/>
                                        <p:tgtEl>
                                          <p:spTgt spid="80"/>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fade">
                                      <p:cBhvr>
                                        <p:cTn id="7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2" grpId="0" animBg="1"/>
      <p:bldP spid="63" grpId="0"/>
      <p:bldP spid="64" grpId="0"/>
      <p:bldP spid="65" grpId="0"/>
      <p:bldP spid="66" grpId="0"/>
      <p:bldP spid="67" grpId="0"/>
      <p:bldP spid="68" grpId="0"/>
      <p:bldP spid="69" grpId="0"/>
      <p:bldP spid="70" grpId="0"/>
      <p:bldP spid="71"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60835A-8599-4B1B-A79A-C6D667EA20C8}"/>
              </a:ext>
            </a:extLst>
          </p:cNvPr>
          <p:cNvSpPr>
            <a:spLocks noGrp="1"/>
          </p:cNvSpPr>
          <p:nvPr>
            <p:ph type="title"/>
          </p:nvPr>
        </p:nvSpPr>
        <p:spPr>
          <a:xfrm>
            <a:off x="381000" y="173736"/>
            <a:ext cx="10972800" cy="621792"/>
          </a:xfrm>
        </p:spPr>
        <p:txBody>
          <a:bodyPr/>
          <a:lstStyle/>
          <a:p>
            <a:r>
              <a:rPr lang="en-US" dirty="0"/>
              <a:t>Case Managers</a:t>
            </a:r>
          </a:p>
        </p:txBody>
      </p:sp>
      <p:sp>
        <p:nvSpPr>
          <p:cNvPr id="4" name="Text Placeholder 3">
            <a:extLst>
              <a:ext uri="{FF2B5EF4-FFF2-40B4-BE49-F238E27FC236}">
                <a16:creationId xmlns:a16="http://schemas.microsoft.com/office/drawing/2014/main" id="{CE72C437-1B9B-4C0A-B366-E53B8A2F9029}"/>
              </a:ext>
            </a:extLst>
          </p:cNvPr>
          <p:cNvSpPr>
            <a:spLocks noGrp="1"/>
          </p:cNvSpPr>
          <p:nvPr>
            <p:ph type="body" sz="quarter" idx="15"/>
          </p:nvPr>
        </p:nvSpPr>
        <p:spPr/>
        <p:txBody>
          <a:bodyPr/>
          <a:lstStyle/>
          <a:p>
            <a:r>
              <a:rPr lang="en-US" dirty="0"/>
              <a:t>Trained to meet the emotional needs of clients</a:t>
            </a:r>
            <a:endParaRPr lang="en-GB" dirty="0"/>
          </a:p>
        </p:txBody>
      </p:sp>
      <p:sp>
        <p:nvSpPr>
          <p:cNvPr id="31" name="Flowchart: Connector 30">
            <a:extLst>
              <a:ext uri="{FF2B5EF4-FFF2-40B4-BE49-F238E27FC236}">
                <a16:creationId xmlns:a16="http://schemas.microsoft.com/office/drawing/2014/main" id="{1263D86F-A3BC-4821-B934-56398F4E9F05}"/>
              </a:ext>
            </a:extLst>
          </p:cNvPr>
          <p:cNvSpPr/>
          <p:nvPr/>
        </p:nvSpPr>
        <p:spPr>
          <a:xfrm>
            <a:off x="7924800" y="1739726"/>
            <a:ext cx="2247900" cy="2247898"/>
          </a:xfrm>
          <a:prstGeom prst="flowChartConnector">
            <a:avLst/>
          </a:prstGeom>
          <a:blipFill>
            <a:blip r:embed="rId2"/>
            <a:srcRect/>
            <a:stretch>
              <a:fillRect l="-3602" r="-64618"/>
            </a:stretch>
          </a:bli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2" name="Flowchart: Connector 31">
            <a:extLst>
              <a:ext uri="{FF2B5EF4-FFF2-40B4-BE49-F238E27FC236}">
                <a16:creationId xmlns:a16="http://schemas.microsoft.com/office/drawing/2014/main" id="{0B68BF55-3C82-4833-A10B-21E4DFB2D45D}"/>
              </a:ext>
            </a:extLst>
          </p:cNvPr>
          <p:cNvSpPr/>
          <p:nvPr/>
        </p:nvSpPr>
        <p:spPr>
          <a:xfrm>
            <a:off x="7924800" y="1739726"/>
            <a:ext cx="2247900" cy="2247898"/>
          </a:xfrm>
          <a:prstGeom prst="flowChartConnector">
            <a:avLst/>
          </a:prstGeom>
          <a:solidFill>
            <a:schemeClr val="accent2">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a:ea typeface="+mn-ea"/>
                <a:cs typeface="+mn-cs"/>
              </a:rPr>
              <a:t>Case Managers</a:t>
            </a:r>
            <a:endParaRPr kumimoji="0" lang="en-GB" sz="18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9" name="Flowchart: Connector 18">
            <a:extLst>
              <a:ext uri="{FF2B5EF4-FFF2-40B4-BE49-F238E27FC236}">
                <a16:creationId xmlns:a16="http://schemas.microsoft.com/office/drawing/2014/main" id="{220E9328-8AE6-4E41-82FD-105005083CBF}"/>
              </a:ext>
            </a:extLst>
          </p:cNvPr>
          <p:cNvSpPr/>
          <p:nvPr/>
        </p:nvSpPr>
        <p:spPr>
          <a:xfrm>
            <a:off x="2019300" y="1739726"/>
            <a:ext cx="2247900" cy="2247898"/>
          </a:xfrm>
          <a:prstGeom prst="flowChartConnector">
            <a:avLst/>
          </a:prstGeom>
          <a:blipFill>
            <a:blip r:embed="rId3"/>
            <a:srcRect/>
            <a:stretch>
              <a:fillRect l="-25490" r="-25490"/>
            </a:stretch>
          </a:bli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0" name="Flowchart: Connector 19">
            <a:extLst>
              <a:ext uri="{FF2B5EF4-FFF2-40B4-BE49-F238E27FC236}">
                <a16:creationId xmlns:a16="http://schemas.microsoft.com/office/drawing/2014/main" id="{2230BB17-AC7D-49DB-BF99-5D07FBDE7B49}"/>
              </a:ext>
            </a:extLst>
          </p:cNvPr>
          <p:cNvSpPr/>
          <p:nvPr/>
        </p:nvSpPr>
        <p:spPr>
          <a:xfrm>
            <a:off x="2019300" y="1739726"/>
            <a:ext cx="2247900" cy="2247898"/>
          </a:xfrm>
          <a:prstGeom prst="flowChartConnector">
            <a:avLst/>
          </a:prstGeom>
          <a:solidFill>
            <a:schemeClr val="accent1">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a:ea typeface="+mn-ea"/>
                <a:cs typeface="+mn-cs"/>
              </a:rPr>
              <a:t>Attorneys</a:t>
            </a:r>
            <a:endParaRPr kumimoji="0" lang="en-GB" sz="1800" b="1" i="0" u="none" strike="noStrike" kern="1200" cap="none" spc="0" normalizeH="0" baseline="0" noProof="0" dirty="0">
              <a:ln>
                <a:noFill/>
              </a:ln>
              <a:solidFill>
                <a:srgbClr val="FFFFFF"/>
              </a:solidFill>
              <a:effectLst/>
              <a:uLnTx/>
              <a:uFillTx/>
              <a:latin typeface="Open Sans"/>
              <a:ea typeface="+mn-ea"/>
              <a:cs typeface="+mn-cs"/>
            </a:endParaRPr>
          </a:p>
        </p:txBody>
      </p:sp>
      <p:cxnSp>
        <p:nvCxnSpPr>
          <p:cNvPr id="21" name="Straight Connector 20">
            <a:extLst>
              <a:ext uri="{FF2B5EF4-FFF2-40B4-BE49-F238E27FC236}">
                <a16:creationId xmlns:a16="http://schemas.microsoft.com/office/drawing/2014/main" id="{159B9774-4D2F-42DA-9ABC-0BF2666A374D}"/>
              </a:ext>
            </a:extLst>
          </p:cNvPr>
          <p:cNvCxnSpPr>
            <a:cxnSpLocks/>
          </p:cNvCxnSpPr>
          <p:nvPr/>
        </p:nvCxnSpPr>
        <p:spPr>
          <a:xfrm>
            <a:off x="6096000" y="1739726"/>
            <a:ext cx="0" cy="448574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1BE15FD-D252-41A3-9677-113D36A1B86F}"/>
              </a:ext>
            </a:extLst>
          </p:cNvPr>
          <p:cNvSpPr txBox="1"/>
          <p:nvPr/>
        </p:nvSpPr>
        <p:spPr>
          <a:xfrm>
            <a:off x="381000" y="4436534"/>
            <a:ext cx="5385268" cy="1020940"/>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3B3D"/>
                </a:solidFill>
                <a:effectLst/>
                <a:uLnTx/>
                <a:uFillTx/>
                <a:latin typeface="Open Sans"/>
                <a:ea typeface="+mn-ea"/>
                <a:cs typeface="+mn-cs"/>
              </a:rPr>
              <a:t>Busy, frequently in court, strategy-oriented,</a:t>
            </a:r>
            <a:br>
              <a:rPr kumimoji="0" lang="en-US" sz="1200" b="0" i="0" u="none" strike="noStrike" kern="1200" cap="none" spc="0" normalizeH="0" baseline="0" noProof="0" dirty="0">
                <a:ln>
                  <a:noFill/>
                </a:ln>
                <a:solidFill>
                  <a:srgbClr val="3B3B3D"/>
                </a:solidFill>
                <a:effectLst/>
                <a:uLnTx/>
                <a:uFillTx/>
                <a:latin typeface="Open Sans"/>
                <a:ea typeface="+mn-ea"/>
                <a:cs typeface="+mn-cs"/>
              </a:rPr>
            </a:br>
            <a:r>
              <a:rPr kumimoji="0" lang="en-US" sz="1200" b="0" i="0" u="none" strike="noStrike" kern="1200" cap="none" spc="0" normalizeH="0" baseline="0" noProof="0" dirty="0">
                <a:ln>
                  <a:noFill/>
                </a:ln>
                <a:solidFill>
                  <a:srgbClr val="3B3B3D"/>
                </a:solidFill>
                <a:effectLst/>
                <a:uLnTx/>
                <a:uFillTx/>
                <a:latin typeface="Open Sans"/>
                <a:ea typeface="+mn-ea"/>
                <a:cs typeface="+mn-cs"/>
              </a:rPr>
              <a:t>less verbal, less emotional</a:t>
            </a:r>
          </a:p>
        </p:txBody>
      </p:sp>
      <p:sp>
        <p:nvSpPr>
          <p:cNvPr id="24" name="TextBox 23">
            <a:extLst>
              <a:ext uri="{FF2B5EF4-FFF2-40B4-BE49-F238E27FC236}">
                <a16:creationId xmlns:a16="http://schemas.microsoft.com/office/drawing/2014/main" id="{532A36E1-79F1-4474-B4CF-25455285100B}"/>
              </a:ext>
            </a:extLst>
          </p:cNvPr>
          <p:cNvSpPr txBox="1"/>
          <p:nvPr/>
        </p:nvSpPr>
        <p:spPr>
          <a:xfrm>
            <a:off x="6357621" y="4360334"/>
            <a:ext cx="2472053" cy="486096"/>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3B3D"/>
                </a:solidFill>
                <a:effectLst/>
                <a:uLnTx/>
                <a:uFillTx/>
                <a:latin typeface="Open Sans"/>
                <a:ea typeface="+mn-ea"/>
                <a:cs typeface="+mn-cs"/>
              </a:rPr>
              <a:t>Facilitators of communication between attorneys and clients</a:t>
            </a:r>
          </a:p>
        </p:txBody>
      </p:sp>
      <p:cxnSp>
        <p:nvCxnSpPr>
          <p:cNvPr id="28" name="Straight Connector 27">
            <a:extLst>
              <a:ext uri="{FF2B5EF4-FFF2-40B4-BE49-F238E27FC236}">
                <a16:creationId xmlns:a16="http://schemas.microsoft.com/office/drawing/2014/main" id="{2960E3E0-2258-455B-B2C9-1E0555FFAA7D}"/>
              </a:ext>
            </a:extLst>
          </p:cNvPr>
          <p:cNvCxnSpPr>
            <a:cxnSpLocks/>
          </p:cNvCxnSpPr>
          <p:nvPr/>
        </p:nvCxnSpPr>
        <p:spPr>
          <a:xfrm flipH="1">
            <a:off x="6357620" y="5066403"/>
            <a:ext cx="247205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Flowchart: Connector 29">
            <a:extLst>
              <a:ext uri="{FF2B5EF4-FFF2-40B4-BE49-F238E27FC236}">
                <a16:creationId xmlns:a16="http://schemas.microsoft.com/office/drawing/2014/main" id="{F09330EB-6C68-4675-A866-E2E01EE342A3}"/>
              </a:ext>
            </a:extLst>
          </p:cNvPr>
          <p:cNvSpPr/>
          <p:nvPr/>
        </p:nvSpPr>
        <p:spPr>
          <a:xfrm>
            <a:off x="5645325" y="2413000"/>
            <a:ext cx="901350" cy="901350"/>
          </a:xfrm>
          <a:prstGeom prst="flowChartConnector">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B3B3D"/>
                </a:solidFill>
                <a:effectLst/>
                <a:uLnTx/>
                <a:uFillTx/>
                <a:latin typeface="Open Sans"/>
                <a:ea typeface="+mn-ea"/>
                <a:cs typeface="+mn-cs"/>
              </a:rPr>
              <a:t>VS.</a:t>
            </a:r>
            <a:endParaRPr kumimoji="0" lang="en-GB" sz="1800" b="1" i="0" u="none" strike="noStrike" kern="1200" cap="none" spc="0" normalizeH="0" baseline="0" noProof="0" dirty="0">
              <a:ln>
                <a:noFill/>
              </a:ln>
              <a:solidFill>
                <a:srgbClr val="3B3B3D"/>
              </a:solidFill>
              <a:effectLst/>
              <a:uLnTx/>
              <a:uFillTx/>
              <a:latin typeface="Open Sans"/>
              <a:ea typeface="+mn-ea"/>
              <a:cs typeface="+mn-cs"/>
            </a:endParaRPr>
          </a:p>
        </p:txBody>
      </p:sp>
      <p:sp>
        <p:nvSpPr>
          <p:cNvPr id="34" name="TextBox 33">
            <a:extLst>
              <a:ext uri="{FF2B5EF4-FFF2-40B4-BE49-F238E27FC236}">
                <a16:creationId xmlns:a16="http://schemas.microsoft.com/office/drawing/2014/main" id="{6110C50C-C3EB-4D55-A7EB-E5A1B363C5C4}"/>
              </a:ext>
            </a:extLst>
          </p:cNvPr>
          <p:cNvSpPr txBox="1"/>
          <p:nvPr/>
        </p:nvSpPr>
        <p:spPr>
          <a:xfrm>
            <a:off x="9342115" y="4360334"/>
            <a:ext cx="2468880" cy="486096"/>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3B3D"/>
                </a:solidFill>
                <a:effectLst/>
                <a:uLnTx/>
                <a:uFillTx/>
                <a:latin typeface="Open Sans"/>
                <a:ea typeface="+mn-ea"/>
                <a:cs typeface="+mn-cs"/>
              </a:rPr>
              <a:t>Available after hours to</a:t>
            </a:r>
            <a:br>
              <a:rPr kumimoji="0" lang="en-US" sz="1200" b="0" i="0" u="none" strike="noStrike" kern="1200" cap="none" spc="0" normalizeH="0" baseline="0" noProof="0" dirty="0">
                <a:ln>
                  <a:noFill/>
                </a:ln>
                <a:solidFill>
                  <a:srgbClr val="3B3B3D"/>
                </a:solidFill>
                <a:effectLst/>
                <a:uLnTx/>
                <a:uFillTx/>
                <a:latin typeface="Open Sans"/>
                <a:ea typeface="+mn-ea"/>
                <a:cs typeface="+mn-cs"/>
              </a:rPr>
            </a:br>
            <a:r>
              <a:rPr kumimoji="0" lang="en-US" sz="1200" b="0" i="0" u="none" strike="noStrike" kern="1200" cap="none" spc="0" normalizeH="0" baseline="0" noProof="0" dirty="0">
                <a:ln>
                  <a:noFill/>
                </a:ln>
                <a:solidFill>
                  <a:srgbClr val="3B3B3D"/>
                </a:solidFill>
                <a:effectLst/>
                <a:uLnTx/>
                <a:uFillTx/>
                <a:latin typeface="Open Sans"/>
                <a:ea typeface="+mn-ea"/>
                <a:cs typeface="+mn-cs"/>
              </a:rPr>
              <a:t>care for clients’ needs</a:t>
            </a:r>
          </a:p>
        </p:txBody>
      </p:sp>
      <p:sp>
        <p:nvSpPr>
          <p:cNvPr id="33" name="TextBox 32">
            <a:extLst>
              <a:ext uri="{FF2B5EF4-FFF2-40B4-BE49-F238E27FC236}">
                <a16:creationId xmlns:a16="http://schemas.microsoft.com/office/drawing/2014/main" id="{2E2D4891-DA7E-4634-BD86-D4CA1F258D9A}"/>
              </a:ext>
            </a:extLst>
          </p:cNvPr>
          <p:cNvSpPr txBox="1"/>
          <p:nvPr/>
        </p:nvSpPr>
        <p:spPr>
          <a:xfrm>
            <a:off x="6357621" y="5286375"/>
            <a:ext cx="2472054" cy="939098"/>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3B3D"/>
                </a:solidFill>
                <a:effectLst/>
                <a:uLnTx/>
                <a:uFillTx/>
                <a:latin typeface="Open Sans"/>
                <a:ea typeface="+mn-ea"/>
                <a:cs typeface="+mn-cs"/>
              </a:rPr>
              <a:t>At their desk, available, communicative, empathetic,</a:t>
            </a:r>
            <a:br>
              <a:rPr kumimoji="0" lang="en-US" sz="1200" b="0" i="0" u="none" strike="noStrike" kern="1200" cap="none" spc="0" normalizeH="0" baseline="0" noProof="0" dirty="0">
                <a:ln>
                  <a:noFill/>
                </a:ln>
                <a:solidFill>
                  <a:srgbClr val="3B3B3D"/>
                </a:solidFill>
                <a:effectLst/>
                <a:uLnTx/>
                <a:uFillTx/>
                <a:latin typeface="Open Sans"/>
                <a:ea typeface="+mn-ea"/>
                <a:cs typeface="+mn-cs"/>
              </a:rPr>
            </a:br>
            <a:r>
              <a:rPr kumimoji="0" lang="en-US" sz="1200" b="0" i="0" u="none" strike="noStrike" kern="1200" cap="none" spc="0" normalizeH="0" baseline="0" noProof="0" dirty="0">
                <a:ln>
                  <a:noFill/>
                </a:ln>
                <a:solidFill>
                  <a:srgbClr val="3B3B3D"/>
                </a:solidFill>
                <a:effectLst/>
                <a:uLnTx/>
                <a:uFillTx/>
                <a:latin typeface="Open Sans"/>
                <a:ea typeface="+mn-ea"/>
                <a:cs typeface="+mn-cs"/>
              </a:rPr>
              <a:t>more emotionally oriented, more verbal, “people persons”</a:t>
            </a:r>
          </a:p>
        </p:txBody>
      </p:sp>
      <p:sp>
        <p:nvSpPr>
          <p:cNvPr id="35" name="TextBox 34">
            <a:extLst>
              <a:ext uri="{FF2B5EF4-FFF2-40B4-BE49-F238E27FC236}">
                <a16:creationId xmlns:a16="http://schemas.microsoft.com/office/drawing/2014/main" id="{DC595C40-CE12-4244-B738-D5DC40589D9C}"/>
              </a:ext>
            </a:extLst>
          </p:cNvPr>
          <p:cNvSpPr txBox="1"/>
          <p:nvPr/>
        </p:nvSpPr>
        <p:spPr>
          <a:xfrm>
            <a:off x="9342115" y="5286375"/>
            <a:ext cx="2468880" cy="939098"/>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3B3D"/>
                </a:solidFill>
                <a:effectLst/>
                <a:uLnTx/>
                <a:uFillTx/>
                <a:latin typeface="Open Sans"/>
                <a:ea typeface="+mn-ea"/>
                <a:cs typeface="+mn-cs"/>
              </a:rPr>
              <a:t>May be attorneys, paralegals, former law enforcements officers or specially trained client service professionals</a:t>
            </a:r>
          </a:p>
        </p:txBody>
      </p:sp>
      <p:cxnSp>
        <p:nvCxnSpPr>
          <p:cNvPr id="36" name="Straight Connector 35">
            <a:extLst>
              <a:ext uri="{FF2B5EF4-FFF2-40B4-BE49-F238E27FC236}">
                <a16:creationId xmlns:a16="http://schemas.microsoft.com/office/drawing/2014/main" id="{55C451F6-AE9B-4CB5-80BD-493F7EAB05D4}"/>
              </a:ext>
            </a:extLst>
          </p:cNvPr>
          <p:cNvCxnSpPr>
            <a:cxnSpLocks/>
          </p:cNvCxnSpPr>
          <p:nvPr/>
        </p:nvCxnSpPr>
        <p:spPr>
          <a:xfrm>
            <a:off x="9048750" y="4333875"/>
            <a:ext cx="0" cy="189159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1D1B139-911B-49D8-B1EE-DF89E79D37C7}"/>
              </a:ext>
            </a:extLst>
          </p:cNvPr>
          <p:cNvCxnSpPr>
            <a:cxnSpLocks/>
          </p:cNvCxnSpPr>
          <p:nvPr/>
        </p:nvCxnSpPr>
        <p:spPr>
          <a:xfrm flipH="1">
            <a:off x="9338940" y="5066403"/>
            <a:ext cx="247205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558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750"/>
                            </p:stCondLst>
                            <p:childTnLst>
                              <p:par>
                                <p:cTn id="22" presetID="16" presetClass="entr" presetSubtype="42"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outHorizontal)">
                                      <p:cBhvr>
                                        <p:cTn id="24" dur="500"/>
                                        <p:tgtEl>
                                          <p:spTgt spid="21"/>
                                        </p:tgtEl>
                                      </p:cBhvr>
                                    </p:animEffect>
                                  </p:childTnLst>
                                </p:cTn>
                              </p:par>
                            </p:childTnLst>
                          </p:cTn>
                        </p:par>
                        <p:par>
                          <p:cTn id="25" fill="hold">
                            <p:stCondLst>
                              <p:cond delay="2250"/>
                            </p:stCondLst>
                            <p:childTnLst>
                              <p:par>
                                <p:cTn id="26" presetID="53" presetClass="entr" presetSubtype="16"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par>
                          <p:cTn id="31" fill="hold">
                            <p:stCondLst>
                              <p:cond delay="2750"/>
                            </p:stCondLst>
                            <p:childTnLst>
                              <p:par>
                                <p:cTn id="32" presetID="53" presetClass="entr" presetSubtype="16"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childTnLst>
                          </p:cTn>
                        </p:par>
                        <p:par>
                          <p:cTn id="37" fill="hold">
                            <p:stCondLst>
                              <p:cond delay="3250"/>
                            </p:stCondLst>
                            <p:childTnLst>
                              <p:par>
                                <p:cTn id="38" presetID="10" presetClass="entr" presetSubtype="0"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3750"/>
                            </p:stCondLst>
                            <p:childTnLst>
                              <p:par>
                                <p:cTn id="42" presetID="10" presetClass="entr" presetSubtype="0"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par>
                          <p:cTn id="45" fill="hold">
                            <p:stCondLst>
                              <p:cond delay="4250"/>
                            </p:stCondLst>
                            <p:childTnLst>
                              <p:par>
                                <p:cTn id="46" presetID="16" presetClass="entr" presetSubtype="37"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outVertical)">
                                      <p:cBhvr>
                                        <p:cTn id="48" dur="500"/>
                                        <p:tgtEl>
                                          <p:spTgt spid="28"/>
                                        </p:tgtEl>
                                      </p:cBhvr>
                                    </p:animEffect>
                                  </p:childTnLst>
                                </p:cTn>
                              </p:par>
                            </p:childTnLst>
                          </p:cTn>
                        </p:par>
                        <p:par>
                          <p:cTn id="49" fill="hold">
                            <p:stCondLst>
                              <p:cond delay="4750"/>
                            </p:stCondLst>
                            <p:childTnLst>
                              <p:par>
                                <p:cTn id="50" presetID="10" presetClass="entr" presetSubtype="0"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par>
                          <p:cTn id="53" fill="hold">
                            <p:stCondLst>
                              <p:cond delay="5250"/>
                            </p:stCondLst>
                            <p:childTnLst>
                              <p:par>
                                <p:cTn id="54" presetID="16" presetClass="entr" presetSubtype="42" fill="hold"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barn(outHorizontal)">
                                      <p:cBhvr>
                                        <p:cTn id="56" dur="500"/>
                                        <p:tgtEl>
                                          <p:spTgt spid="36"/>
                                        </p:tgtEl>
                                      </p:cBhvr>
                                    </p:animEffect>
                                  </p:childTnLst>
                                </p:cTn>
                              </p:par>
                            </p:childTnLst>
                          </p:cTn>
                        </p:par>
                        <p:par>
                          <p:cTn id="57" fill="hold">
                            <p:stCondLst>
                              <p:cond delay="5750"/>
                            </p:stCondLst>
                            <p:childTnLst>
                              <p:par>
                                <p:cTn id="58" presetID="10" presetClass="entr" presetSubtype="0" fill="hold" grpId="0"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par>
                          <p:cTn id="61" fill="hold">
                            <p:stCondLst>
                              <p:cond delay="6250"/>
                            </p:stCondLst>
                            <p:childTnLst>
                              <p:par>
                                <p:cTn id="62" presetID="16" presetClass="entr" presetSubtype="37" fill="hold" nodeType="after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barn(outVertical)">
                                      <p:cBhvr>
                                        <p:cTn id="64" dur="500"/>
                                        <p:tgtEl>
                                          <p:spTgt spid="38"/>
                                        </p:tgtEl>
                                      </p:cBhvr>
                                    </p:animEffect>
                                  </p:childTnLst>
                                </p:cTn>
                              </p:par>
                            </p:childTnLst>
                          </p:cTn>
                        </p:par>
                        <p:par>
                          <p:cTn id="65" fill="hold">
                            <p:stCondLst>
                              <p:cond delay="6750"/>
                            </p:stCondLst>
                            <p:childTnLst>
                              <p:par>
                                <p:cTn id="66" presetID="10" presetClass="entr" presetSubtype="0"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1" grpId="0" animBg="1"/>
      <p:bldP spid="32" grpId="0" animBg="1"/>
      <p:bldP spid="19" grpId="0" animBg="1"/>
      <p:bldP spid="20" grpId="0" animBg="1"/>
      <p:bldP spid="22" grpId="0"/>
      <p:bldP spid="24" grpId="0"/>
      <p:bldP spid="30" grpId="0" animBg="1"/>
      <p:bldP spid="34" grpId="0"/>
      <p:bldP spid="33" grpId="0"/>
      <p:bldP spid="3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FB01196-A31A-4B25-AD5C-A24E15B380E2}"/>
              </a:ext>
            </a:extLst>
          </p:cNvPr>
          <p:cNvSpPr/>
          <p:nvPr/>
        </p:nvSpPr>
        <p:spPr>
          <a:xfrm flipH="1">
            <a:off x="0" y="1696417"/>
            <a:ext cx="12192002" cy="4729785"/>
          </a:xfrm>
          <a:custGeom>
            <a:avLst/>
            <a:gdLst>
              <a:gd name="connsiteX0" fmla="*/ 0 w 12192002"/>
              <a:gd name="connsiteY0" fmla="*/ 0 h 4729785"/>
              <a:gd name="connsiteX1" fmla="*/ 12192002 w 12192002"/>
              <a:gd name="connsiteY1" fmla="*/ 0 h 4729785"/>
              <a:gd name="connsiteX2" fmla="*/ 12192002 w 12192002"/>
              <a:gd name="connsiteY2" fmla="*/ 4729785 h 4729785"/>
              <a:gd name="connsiteX3" fmla="*/ 0 w 12192002"/>
              <a:gd name="connsiteY3" fmla="*/ 4729785 h 4729785"/>
            </a:gdLst>
            <a:ahLst/>
            <a:cxnLst>
              <a:cxn ang="0">
                <a:pos x="connsiteX0" y="connsiteY0"/>
              </a:cxn>
              <a:cxn ang="0">
                <a:pos x="connsiteX1" y="connsiteY1"/>
              </a:cxn>
              <a:cxn ang="0">
                <a:pos x="connsiteX2" y="connsiteY2"/>
              </a:cxn>
              <a:cxn ang="0">
                <a:pos x="connsiteX3" y="connsiteY3"/>
              </a:cxn>
            </a:cxnLst>
            <a:rect l="l" t="t" r="r" b="b"/>
            <a:pathLst>
              <a:path w="12192002" h="4729785">
                <a:moveTo>
                  <a:pt x="0" y="0"/>
                </a:moveTo>
                <a:lnTo>
                  <a:pt x="12192002" y="0"/>
                </a:lnTo>
                <a:lnTo>
                  <a:pt x="12192002" y="4729785"/>
                </a:lnTo>
                <a:lnTo>
                  <a:pt x="0" y="4729785"/>
                </a:lnTo>
                <a:close/>
              </a:path>
            </a:pathLst>
          </a:custGeom>
          <a:blipFill>
            <a:blip r:embed="rId2"/>
            <a:srcRect/>
            <a:stretch>
              <a:fillRect l="2" t="-49461" r="-24689" b="-6499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 name="Title 2">
            <a:extLst>
              <a:ext uri="{FF2B5EF4-FFF2-40B4-BE49-F238E27FC236}">
                <a16:creationId xmlns:a16="http://schemas.microsoft.com/office/drawing/2014/main" id="{FE31981D-D1CF-4E11-B288-3B6AEF7AEE3D}"/>
              </a:ext>
            </a:extLst>
          </p:cNvPr>
          <p:cNvSpPr>
            <a:spLocks noGrp="1"/>
          </p:cNvSpPr>
          <p:nvPr>
            <p:ph type="title"/>
          </p:nvPr>
        </p:nvSpPr>
        <p:spPr/>
        <p:txBody>
          <a:bodyPr/>
          <a:lstStyle/>
          <a:p>
            <a:r>
              <a:rPr lang="en-US" dirty="0"/>
              <a:t>I&amp;A Case Managers</a:t>
            </a:r>
          </a:p>
        </p:txBody>
      </p:sp>
      <p:sp>
        <p:nvSpPr>
          <p:cNvPr id="4" name="Text Placeholder 3">
            <a:extLst>
              <a:ext uri="{FF2B5EF4-FFF2-40B4-BE49-F238E27FC236}">
                <a16:creationId xmlns:a16="http://schemas.microsoft.com/office/drawing/2014/main" id="{E426FB71-F093-40ED-A26E-747279204A76}"/>
              </a:ext>
            </a:extLst>
          </p:cNvPr>
          <p:cNvSpPr>
            <a:spLocks noGrp="1"/>
          </p:cNvSpPr>
          <p:nvPr>
            <p:ph type="body" sz="quarter" idx="15"/>
          </p:nvPr>
        </p:nvSpPr>
        <p:spPr>
          <a:xfrm>
            <a:off x="380531" y="1052783"/>
            <a:ext cx="11430940" cy="386377"/>
          </a:xfrm>
        </p:spPr>
        <p:txBody>
          <a:bodyPr/>
          <a:lstStyle/>
          <a:p>
            <a:r>
              <a:rPr lang="en-US" dirty="0"/>
              <a:t>By Your Side Through the Entire Case</a:t>
            </a:r>
            <a:endParaRPr lang="en-GB" dirty="0"/>
          </a:p>
        </p:txBody>
      </p:sp>
      <p:sp>
        <p:nvSpPr>
          <p:cNvPr id="19" name="Rectangle 18">
            <a:extLst>
              <a:ext uri="{FF2B5EF4-FFF2-40B4-BE49-F238E27FC236}">
                <a16:creationId xmlns:a16="http://schemas.microsoft.com/office/drawing/2014/main" id="{7180372A-4AB1-4B00-8C30-26928559D6FE}"/>
              </a:ext>
            </a:extLst>
          </p:cNvPr>
          <p:cNvSpPr/>
          <p:nvPr/>
        </p:nvSpPr>
        <p:spPr>
          <a:xfrm>
            <a:off x="4568706" y="1696414"/>
            <a:ext cx="7623296" cy="4729783"/>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6" name="TextBox 5">
            <a:extLst>
              <a:ext uri="{FF2B5EF4-FFF2-40B4-BE49-F238E27FC236}">
                <a16:creationId xmlns:a16="http://schemas.microsoft.com/office/drawing/2014/main" id="{EABCDE72-2E39-48EE-B15C-A745BB34BE28}"/>
              </a:ext>
            </a:extLst>
          </p:cNvPr>
          <p:cNvSpPr txBox="1"/>
          <p:nvPr/>
        </p:nvSpPr>
        <p:spPr>
          <a:xfrm>
            <a:off x="4827761" y="1874215"/>
            <a:ext cx="6980735" cy="463989"/>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a:ea typeface="+mn-ea"/>
                <a:cs typeface="+mn-cs"/>
              </a:rPr>
              <a:t>Case Managers</a:t>
            </a:r>
          </a:p>
        </p:txBody>
      </p:sp>
      <p:sp>
        <p:nvSpPr>
          <p:cNvPr id="8" name="TextBox 7">
            <a:extLst>
              <a:ext uri="{FF2B5EF4-FFF2-40B4-BE49-F238E27FC236}">
                <a16:creationId xmlns:a16="http://schemas.microsoft.com/office/drawing/2014/main" id="{6646CDCE-00CF-45E5-9568-3FC0D7484EAF}"/>
              </a:ext>
            </a:extLst>
          </p:cNvPr>
          <p:cNvSpPr txBox="1"/>
          <p:nvPr/>
        </p:nvSpPr>
        <p:spPr>
          <a:xfrm>
            <a:off x="4827761" y="2477486"/>
            <a:ext cx="6980735" cy="246221"/>
          </a:xfrm>
          <a:prstGeom prst="rect">
            <a:avLst/>
          </a:prstGeom>
          <a:noFill/>
        </p:spPr>
        <p:txBody>
          <a:bodyPr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Act as a liaison between the client and assigned attorney</a:t>
            </a:r>
          </a:p>
        </p:txBody>
      </p:sp>
      <p:sp>
        <p:nvSpPr>
          <p:cNvPr id="9" name="TextBox 8">
            <a:extLst>
              <a:ext uri="{FF2B5EF4-FFF2-40B4-BE49-F238E27FC236}">
                <a16:creationId xmlns:a16="http://schemas.microsoft.com/office/drawing/2014/main" id="{4A15FC5E-7658-48EE-827A-850850C4257E}"/>
              </a:ext>
            </a:extLst>
          </p:cNvPr>
          <p:cNvSpPr txBox="1"/>
          <p:nvPr/>
        </p:nvSpPr>
        <p:spPr>
          <a:xfrm>
            <a:off x="4827761" y="3104297"/>
            <a:ext cx="6980735" cy="246221"/>
          </a:xfrm>
          <a:prstGeom prst="rect">
            <a:avLst/>
          </a:prstGeom>
          <a:noFill/>
        </p:spPr>
        <p:txBody>
          <a:bodyPr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Incorporate tactful compassion and empathy in all client interactions</a:t>
            </a:r>
          </a:p>
        </p:txBody>
      </p:sp>
      <p:sp>
        <p:nvSpPr>
          <p:cNvPr id="10" name="TextBox 9">
            <a:extLst>
              <a:ext uri="{FF2B5EF4-FFF2-40B4-BE49-F238E27FC236}">
                <a16:creationId xmlns:a16="http://schemas.microsoft.com/office/drawing/2014/main" id="{48071C98-4AA1-47A1-BA46-15773A5CFFE2}"/>
              </a:ext>
            </a:extLst>
          </p:cNvPr>
          <p:cNvSpPr txBox="1"/>
          <p:nvPr/>
        </p:nvSpPr>
        <p:spPr>
          <a:xfrm>
            <a:off x="4827761" y="3731108"/>
            <a:ext cx="6980735" cy="246221"/>
          </a:xfrm>
          <a:prstGeom prst="rect">
            <a:avLst/>
          </a:prstGeom>
          <a:noFill/>
        </p:spPr>
        <p:txBody>
          <a:bodyPr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Are trained and evaluated on their client interaction skills</a:t>
            </a:r>
          </a:p>
        </p:txBody>
      </p:sp>
      <p:sp>
        <p:nvSpPr>
          <p:cNvPr id="13" name="TextBox 12">
            <a:extLst>
              <a:ext uri="{FF2B5EF4-FFF2-40B4-BE49-F238E27FC236}">
                <a16:creationId xmlns:a16="http://schemas.microsoft.com/office/drawing/2014/main" id="{E4065DD0-ACE4-4FB6-94FA-0DECE9287417}"/>
              </a:ext>
            </a:extLst>
          </p:cNvPr>
          <p:cNvSpPr txBox="1"/>
          <p:nvPr/>
        </p:nvSpPr>
        <p:spPr>
          <a:xfrm>
            <a:off x="4827761" y="4481030"/>
            <a:ext cx="6980735" cy="246221"/>
          </a:xfrm>
          <a:prstGeom prst="rect">
            <a:avLst/>
          </a:prstGeom>
          <a:noFill/>
        </p:spPr>
        <p:txBody>
          <a:bodyPr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Remain on cases of clients throughout representation</a:t>
            </a:r>
          </a:p>
        </p:txBody>
      </p:sp>
      <p:sp>
        <p:nvSpPr>
          <p:cNvPr id="15" name="TextBox 14">
            <a:extLst>
              <a:ext uri="{FF2B5EF4-FFF2-40B4-BE49-F238E27FC236}">
                <a16:creationId xmlns:a16="http://schemas.microsoft.com/office/drawing/2014/main" id="{45139FA1-2911-42AE-AF2F-623FC9198AAE}"/>
              </a:ext>
            </a:extLst>
          </p:cNvPr>
          <p:cNvSpPr txBox="1"/>
          <p:nvPr/>
        </p:nvSpPr>
        <p:spPr>
          <a:xfrm>
            <a:off x="4827761" y="5230952"/>
            <a:ext cx="6980735" cy="246221"/>
          </a:xfrm>
          <a:prstGeom prst="rect">
            <a:avLst/>
          </a:prstGeom>
          <a:noFill/>
        </p:spPr>
        <p:txBody>
          <a:bodyPr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Become familiar point of contact for client</a:t>
            </a:r>
          </a:p>
        </p:txBody>
      </p:sp>
      <p:sp>
        <p:nvSpPr>
          <p:cNvPr id="17" name="TextBox 16">
            <a:extLst>
              <a:ext uri="{FF2B5EF4-FFF2-40B4-BE49-F238E27FC236}">
                <a16:creationId xmlns:a16="http://schemas.microsoft.com/office/drawing/2014/main" id="{58FA83F8-2233-4769-941C-7D9F23F74FC0}"/>
              </a:ext>
            </a:extLst>
          </p:cNvPr>
          <p:cNvSpPr txBox="1"/>
          <p:nvPr/>
        </p:nvSpPr>
        <p:spPr>
          <a:xfrm>
            <a:off x="4827761" y="5857761"/>
            <a:ext cx="6980735" cy="246221"/>
          </a:xfrm>
          <a:prstGeom prst="rect">
            <a:avLst/>
          </a:prstGeom>
          <a:noFill/>
        </p:spPr>
        <p:txBody>
          <a:bodyPr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Always available to client via phone, text or email</a:t>
            </a:r>
          </a:p>
        </p:txBody>
      </p:sp>
      <p:cxnSp>
        <p:nvCxnSpPr>
          <p:cNvPr id="11" name="Straight Connector 10">
            <a:extLst>
              <a:ext uri="{FF2B5EF4-FFF2-40B4-BE49-F238E27FC236}">
                <a16:creationId xmlns:a16="http://schemas.microsoft.com/office/drawing/2014/main" id="{A0718CCE-139F-4154-AF43-7A5C10095648}"/>
              </a:ext>
            </a:extLst>
          </p:cNvPr>
          <p:cNvCxnSpPr/>
          <p:nvPr/>
        </p:nvCxnSpPr>
        <p:spPr>
          <a:xfrm>
            <a:off x="4827761" y="3540813"/>
            <a:ext cx="6983708" cy="0"/>
          </a:xfrm>
          <a:prstGeom prst="line">
            <a:avLst/>
          </a:prstGeom>
          <a:ln w="1270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D80C1B-ABBA-4C81-88D8-4FA5AA97470A}"/>
              </a:ext>
            </a:extLst>
          </p:cNvPr>
          <p:cNvCxnSpPr/>
          <p:nvPr/>
        </p:nvCxnSpPr>
        <p:spPr>
          <a:xfrm>
            <a:off x="4827761" y="2914002"/>
            <a:ext cx="6983708" cy="0"/>
          </a:xfrm>
          <a:prstGeom prst="line">
            <a:avLst/>
          </a:prstGeom>
          <a:ln w="1270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6F8AC5B-1255-4654-9D25-AFD40039CB43}"/>
              </a:ext>
            </a:extLst>
          </p:cNvPr>
          <p:cNvCxnSpPr/>
          <p:nvPr/>
        </p:nvCxnSpPr>
        <p:spPr>
          <a:xfrm>
            <a:off x="4827761" y="4167624"/>
            <a:ext cx="6983708" cy="0"/>
          </a:xfrm>
          <a:prstGeom prst="line">
            <a:avLst/>
          </a:prstGeom>
          <a:ln w="1270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070100-FA2D-4996-80A3-EAB56E00AA66}"/>
              </a:ext>
            </a:extLst>
          </p:cNvPr>
          <p:cNvCxnSpPr/>
          <p:nvPr/>
        </p:nvCxnSpPr>
        <p:spPr>
          <a:xfrm>
            <a:off x="4827761" y="5040657"/>
            <a:ext cx="6983708" cy="0"/>
          </a:xfrm>
          <a:prstGeom prst="line">
            <a:avLst/>
          </a:prstGeom>
          <a:ln w="1270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338B65-E9BD-4C21-8C13-FA24464A1CFE}"/>
              </a:ext>
            </a:extLst>
          </p:cNvPr>
          <p:cNvCxnSpPr/>
          <p:nvPr/>
        </p:nvCxnSpPr>
        <p:spPr>
          <a:xfrm>
            <a:off x="4827761" y="5667468"/>
            <a:ext cx="6983708" cy="0"/>
          </a:xfrm>
          <a:prstGeom prst="line">
            <a:avLst/>
          </a:prstGeom>
          <a:ln w="1270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24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build="p"/>
      <p:bldP spid="19" grpId="0" animBg="1"/>
      <p:bldP spid="6" grpId="0"/>
      <p:bldP spid="8" grpId="0"/>
      <p:bldP spid="9" grpId="0"/>
      <p:bldP spid="10" grpId="0"/>
      <p:bldP spid="13" grpId="0"/>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44"/>
          <a:stretch/>
        </p:blipFill>
        <p:spPr>
          <a:xfrm>
            <a:off x="0" y="0"/>
            <a:ext cx="12192000" cy="6848168"/>
          </a:xfrm>
        </p:spPr>
      </p:pic>
      <p:sp>
        <p:nvSpPr>
          <p:cNvPr id="9" name="Rectangle 8"/>
          <p:cNvSpPr/>
          <p:nvPr/>
        </p:nvSpPr>
        <p:spPr>
          <a:xfrm>
            <a:off x="0" y="5270090"/>
            <a:ext cx="12192000" cy="1587909"/>
          </a:xfrm>
          <a:prstGeom prst="rect">
            <a:avLst/>
          </a:prstGeom>
          <a:gradFill>
            <a:gsLst>
              <a:gs pos="48000">
                <a:schemeClr val="bg1">
                  <a:alpha val="0"/>
                </a:schemeClr>
              </a:gs>
              <a:gs pos="85000">
                <a:schemeClr val="bg1">
                  <a:alpha val="6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308" y="421588"/>
            <a:ext cx="2699654" cy="539930"/>
          </a:xfrm>
          <a:prstGeom prst="rect">
            <a:avLst/>
          </a:prstGeom>
        </p:spPr>
      </p:pic>
      <p:sp>
        <p:nvSpPr>
          <p:cNvPr id="2" name="Title 1"/>
          <p:cNvSpPr>
            <a:spLocks noGrp="1"/>
          </p:cNvSpPr>
          <p:nvPr>
            <p:ph type="ctrTitle"/>
          </p:nvPr>
        </p:nvSpPr>
        <p:spPr>
          <a:xfrm>
            <a:off x="400593" y="1244185"/>
            <a:ext cx="6143082" cy="5261546"/>
          </a:xfrm>
        </p:spPr>
        <p:txBody>
          <a:bodyPr/>
          <a:lstStyle/>
          <a:p>
            <a:pPr>
              <a:lnSpc>
                <a:spcPct val="77000"/>
              </a:lnSpc>
            </a:pPr>
            <a:r>
              <a:rPr lang="en-US" sz="5400" dirty="0"/>
              <a:t>Security Planning</a:t>
            </a:r>
            <a:br>
              <a:rPr lang="en-US" sz="5400" dirty="0"/>
            </a:br>
            <a:endParaRPr lang="en-US" sz="5400" b="0" dirty="0">
              <a:solidFill>
                <a:schemeClr val="accent1"/>
              </a:solidFill>
              <a:latin typeface="Arial" charset="0"/>
              <a:ea typeface="Arial" charset="0"/>
              <a:cs typeface="Arial" charset="0"/>
            </a:endParaRPr>
          </a:p>
        </p:txBody>
      </p:sp>
      <p:sp>
        <p:nvSpPr>
          <p:cNvPr id="8" name="TextBox 7">
            <a:extLst>
              <a:ext uri="{FF2B5EF4-FFF2-40B4-BE49-F238E27FC236}">
                <a16:creationId xmlns:a16="http://schemas.microsoft.com/office/drawing/2014/main" id="{8956AC12-2BF7-4653-A132-BDC207DA8E72}"/>
              </a:ext>
            </a:extLst>
          </p:cNvPr>
          <p:cNvSpPr txBox="1"/>
          <p:nvPr/>
        </p:nvSpPr>
        <p:spPr>
          <a:xfrm>
            <a:off x="1286246" y="4633224"/>
            <a:ext cx="4346225" cy="954107"/>
          </a:xfrm>
          <a:prstGeom prst="rect">
            <a:avLst/>
          </a:prstGeom>
          <a:noFill/>
        </p:spPr>
        <p:txBody>
          <a:bodyPr wrap="square" rtlCol="0">
            <a:spAutoFit/>
          </a:bodyPr>
          <a:lstStyle/>
          <a:p>
            <a:pPr algn="ctr"/>
            <a:r>
              <a:rPr lang="en-US" sz="3200" b="1" dirty="0">
                <a:solidFill>
                  <a:schemeClr val="bg2">
                    <a:lumMod val="25000"/>
                  </a:schemeClr>
                </a:solidFill>
                <a:latin typeface="Lucida Bright" panose="02040602050505020304" pitchFamily="18" charset="77"/>
                <a:ea typeface="Arial" charset="0"/>
                <a:cs typeface="Arial" charset="0"/>
              </a:rPr>
              <a:t>Jack Goldenberg</a:t>
            </a:r>
          </a:p>
          <a:p>
            <a:pPr algn="ctr"/>
            <a:r>
              <a:rPr lang="en-US" sz="2400" dirty="0">
                <a:solidFill>
                  <a:schemeClr val="bg2">
                    <a:lumMod val="25000"/>
                  </a:schemeClr>
                </a:solidFill>
                <a:latin typeface="Lucida Bright" panose="02040602050505020304" pitchFamily="18" charset="77"/>
                <a:ea typeface="Arial" charset="0"/>
                <a:cs typeface="Arial" charset="0"/>
              </a:rPr>
              <a:t>Chief Technology Officer</a:t>
            </a:r>
          </a:p>
        </p:txBody>
      </p:sp>
    </p:spTree>
    <p:extLst>
      <p:ext uri="{BB962C8B-B14F-4D97-AF65-F5344CB8AC3E}">
        <p14:creationId xmlns:p14="http://schemas.microsoft.com/office/powerpoint/2010/main" val="22567988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BB67D4-D888-48E0-BD02-C97140545D8F}"/>
              </a:ext>
            </a:extLst>
          </p:cNvPr>
          <p:cNvSpPr>
            <a:spLocks noGrp="1"/>
          </p:cNvSpPr>
          <p:nvPr>
            <p:ph type="title"/>
          </p:nvPr>
        </p:nvSpPr>
        <p:spPr/>
        <p:txBody>
          <a:bodyPr/>
          <a:lstStyle/>
          <a:p>
            <a:r>
              <a:rPr lang="en-US" dirty="0"/>
              <a:t>Attorney Management Team</a:t>
            </a:r>
          </a:p>
        </p:txBody>
      </p:sp>
      <p:sp>
        <p:nvSpPr>
          <p:cNvPr id="4" name="Text Placeholder 3">
            <a:extLst>
              <a:ext uri="{FF2B5EF4-FFF2-40B4-BE49-F238E27FC236}">
                <a16:creationId xmlns:a16="http://schemas.microsoft.com/office/drawing/2014/main" id="{50D845CD-4B73-4F00-9E97-4367B144B8DE}"/>
              </a:ext>
            </a:extLst>
          </p:cNvPr>
          <p:cNvSpPr>
            <a:spLocks noGrp="1"/>
          </p:cNvSpPr>
          <p:nvPr>
            <p:ph type="body" sz="quarter" idx="15"/>
          </p:nvPr>
        </p:nvSpPr>
        <p:spPr/>
        <p:txBody>
          <a:bodyPr/>
          <a:lstStyle/>
          <a:p>
            <a:r>
              <a:rPr lang="en-US" dirty="0"/>
              <a:t>Ensures Ethical Compliance In All States</a:t>
            </a:r>
            <a:endParaRPr lang="en-GB" dirty="0"/>
          </a:p>
        </p:txBody>
      </p:sp>
      <p:sp>
        <p:nvSpPr>
          <p:cNvPr id="9" name="TextBox 8">
            <a:extLst>
              <a:ext uri="{FF2B5EF4-FFF2-40B4-BE49-F238E27FC236}">
                <a16:creationId xmlns:a16="http://schemas.microsoft.com/office/drawing/2014/main" id="{E6F5F5F4-7195-4CB8-B3F6-E2BF2F856D59}"/>
              </a:ext>
            </a:extLst>
          </p:cNvPr>
          <p:cNvSpPr txBox="1"/>
          <p:nvPr/>
        </p:nvSpPr>
        <p:spPr>
          <a:xfrm>
            <a:off x="380531" y="4063715"/>
            <a:ext cx="2335924" cy="914685"/>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All attorneys are appropriately licensed</a:t>
            </a:r>
          </a:p>
        </p:txBody>
      </p:sp>
      <p:sp>
        <p:nvSpPr>
          <p:cNvPr id="11" name="TextBox 10">
            <a:extLst>
              <a:ext uri="{FF2B5EF4-FFF2-40B4-BE49-F238E27FC236}">
                <a16:creationId xmlns:a16="http://schemas.microsoft.com/office/drawing/2014/main" id="{49540E61-6ECC-42BA-B524-7EBBBC83D5D7}"/>
              </a:ext>
            </a:extLst>
          </p:cNvPr>
          <p:cNvSpPr txBox="1"/>
          <p:nvPr/>
        </p:nvSpPr>
        <p:spPr>
          <a:xfrm>
            <a:off x="3412203" y="4063715"/>
            <a:ext cx="2335924" cy="914685"/>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All attorneys conduct themselves with the highest values and ethics</a:t>
            </a:r>
          </a:p>
        </p:txBody>
      </p:sp>
      <p:sp>
        <p:nvSpPr>
          <p:cNvPr id="12" name="TextBox 11">
            <a:extLst>
              <a:ext uri="{FF2B5EF4-FFF2-40B4-BE49-F238E27FC236}">
                <a16:creationId xmlns:a16="http://schemas.microsoft.com/office/drawing/2014/main" id="{9C0E82A8-675A-471B-AF20-43A52C9D938B}"/>
              </a:ext>
            </a:extLst>
          </p:cNvPr>
          <p:cNvSpPr txBox="1"/>
          <p:nvPr/>
        </p:nvSpPr>
        <p:spPr>
          <a:xfrm>
            <a:off x="6443875" y="4063715"/>
            <a:ext cx="2335924" cy="914685"/>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All attorneys are</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vetted for demeanor,</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experience and results</a:t>
            </a:r>
          </a:p>
        </p:txBody>
      </p:sp>
      <p:sp>
        <p:nvSpPr>
          <p:cNvPr id="13" name="TextBox 12">
            <a:extLst>
              <a:ext uri="{FF2B5EF4-FFF2-40B4-BE49-F238E27FC236}">
                <a16:creationId xmlns:a16="http://schemas.microsoft.com/office/drawing/2014/main" id="{ABB932C6-C119-441C-9D7F-B250F229B8ED}"/>
              </a:ext>
            </a:extLst>
          </p:cNvPr>
          <p:cNvSpPr txBox="1"/>
          <p:nvPr/>
        </p:nvSpPr>
        <p:spPr>
          <a:xfrm>
            <a:off x="9475547" y="4063715"/>
            <a:ext cx="2335924" cy="914685"/>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Most have a minimum</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of 5 years experience</a:t>
            </a:r>
          </a:p>
        </p:txBody>
      </p:sp>
      <p:sp>
        <p:nvSpPr>
          <p:cNvPr id="30" name="TextBox 29">
            <a:extLst>
              <a:ext uri="{FF2B5EF4-FFF2-40B4-BE49-F238E27FC236}">
                <a16:creationId xmlns:a16="http://schemas.microsoft.com/office/drawing/2014/main" id="{BF524236-14D4-4E2D-B969-F1B23C3A3885}"/>
              </a:ext>
            </a:extLst>
          </p:cNvPr>
          <p:cNvSpPr txBox="1"/>
          <p:nvPr/>
        </p:nvSpPr>
        <p:spPr>
          <a:xfrm>
            <a:off x="0" y="5702301"/>
            <a:ext cx="12192000" cy="733296"/>
          </a:xfrm>
          <a:prstGeom prst="rect">
            <a:avLst/>
          </a:prstGeom>
          <a:solidFill>
            <a:schemeClr val="accent2"/>
          </a:solid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a:ea typeface="+mn-ea"/>
                <a:cs typeface="+mn-cs"/>
              </a:rPr>
              <a:t>Out Nationwide Network of Attorneys is Managed by Our Attorney Management Team</a:t>
            </a:r>
          </a:p>
        </p:txBody>
      </p:sp>
      <p:cxnSp>
        <p:nvCxnSpPr>
          <p:cNvPr id="31" name="Straight Connector 30">
            <a:extLst>
              <a:ext uri="{FF2B5EF4-FFF2-40B4-BE49-F238E27FC236}">
                <a16:creationId xmlns:a16="http://schemas.microsoft.com/office/drawing/2014/main" id="{9372C281-0C6E-440D-A6C4-FAD76F0FB144}"/>
              </a:ext>
            </a:extLst>
          </p:cNvPr>
          <p:cNvCxnSpPr>
            <a:cxnSpLocks/>
          </p:cNvCxnSpPr>
          <p:nvPr/>
        </p:nvCxnSpPr>
        <p:spPr>
          <a:xfrm>
            <a:off x="3064329" y="2019300"/>
            <a:ext cx="0" cy="328930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0F1DC04-731D-4949-82B9-3E55B3DF7F9B}"/>
              </a:ext>
            </a:extLst>
          </p:cNvPr>
          <p:cNvCxnSpPr>
            <a:cxnSpLocks/>
          </p:cNvCxnSpPr>
          <p:nvPr/>
        </p:nvCxnSpPr>
        <p:spPr>
          <a:xfrm>
            <a:off x="6096001" y="2019300"/>
            <a:ext cx="0" cy="328930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513426B-AA18-4090-947E-EB672EC23F77}"/>
              </a:ext>
            </a:extLst>
          </p:cNvPr>
          <p:cNvCxnSpPr>
            <a:cxnSpLocks/>
          </p:cNvCxnSpPr>
          <p:nvPr/>
        </p:nvCxnSpPr>
        <p:spPr>
          <a:xfrm>
            <a:off x="9127673" y="2019300"/>
            <a:ext cx="0" cy="328930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A7E860A8-9F99-4D93-B805-B1D60C0CE685}"/>
              </a:ext>
            </a:extLst>
          </p:cNvPr>
          <p:cNvGrpSpPr/>
          <p:nvPr/>
        </p:nvGrpSpPr>
        <p:grpSpPr>
          <a:xfrm>
            <a:off x="812802" y="2315583"/>
            <a:ext cx="1471382" cy="1471382"/>
            <a:chOff x="812802" y="2315583"/>
            <a:chExt cx="1471382" cy="1471382"/>
          </a:xfrm>
        </p:grpSpPr>
        <p:sp>
          <p:nvSpPr>
            <p:cNvPr id="7" name="Flowchart: Connector 6">
              <a:extLst>
                <a:ext uri="{FF2B5EF4-FFF2-40B4-BE49-F238E27FC236}">
                  <a16:creationId xmlns:a16="http://schemas.microsoft.com/office/drawing/2014/main" id="{E49A7FB7-5B35-454D-9DAD-3C41DB10BEBD}"/>
                </a:ext>
              </a:extLst>
            </p:cNvPr>
            <p:cNvSpPr/>
            <p:nvPr/>
          </p:nvSpPr>
          <p:spPr>
            <a:xfrm>
              <a:off x="812802" y="2315583"/>
              <a:ext cx="1471382" cy="1471382"/>
            </a:xfrm>
            <a:prstGeom prst="flowChartConnector">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40" name="Freeform 5">
              <a:extLst>
                <a:ext uri="{FF2B5EF4-FFF2-40B4-BE49-F238E27FC236}">
                  <a16:creationId xmlns:a16="http://schemas.microsoft.com/office/drawing/2014/main" id="{0AC243BB-C037-4FF3-82EE-9DC389C8C109}"/>
                </a:ext>
              </a:extLst>
            </p:cNvPr>
            <p:cNvSpPr>
              <a:spLocks noEditPoints="1"/>
            </p:cNvSpPr>
            <p:nvPr/>
          </p:nvSpPr>
          <p:spPr bwMode="auto">
            <a:xfrm>
              <a:off x="1136139" y="2796140"/>
              <a:ext cx="824708" cy="510268"/>
            </a:xfrm>
            <a:custGeom>
              <a:avLst/>
              <a:gdLst>
                <a:gd name="T0" fmla="*/ 314 w 2204"/>
                <a:gd name="T1" fmla="*/ 420 h 1364"/>
                <a:gd name="T2" fmla="*/ 1154 w 2204"/>
                <a:gd name="T3" fmla="*/ 420 h 1364"/>
                <a:gd name="T4" fmla="*/ 1745 w 2204"/>
                <a:gd name="T5" fmla="*/ 25 h 1364"/>
                <a:gd name="T6" fmla="*/ 1484 w 2204"/>
                <a:gd name="T7" fmla="*/ 403 h 1364"/>
                <a:gd name="T8" fmla="*/ 1419 w 2204"/>
                <a:gd name="T9" fmla="*/ 420 h 1364"/>
                <a:gd name="T10" fmla="*/ 1286 w 2204"/>
                <a:gd name="T11" fmla="*/ 759 h 1364"/>
                <a:gd name="T12" fmla="*/ 1554 w 2204"/>
                <a:gd name="T13" fmla="*/ 859 h 1364"/>
                <a:gd name="T14" fmla="*/ 1621 w 2204"/>
                <a:gd name="T15" fmla="*/ 759 h 1364"/>
                <a:gd name="T16" fmla="*/ 1706 w 2204"/>
                <a:gd name="T17" fmla="*/ 354 h 1364"/>
                <a:gd name="T18" fmla="*/ 1580 w 2204"/>
                <a:gd name="T19" fmla="*/ 1360 h 1364"/>
                <a:gd name="T20" fmla="*/ 1819 w 2204"/>
                <a:gd name="T21" fmla="*/ 654 h 1364"/>
                <a:gd name="T22" fmla="*/ 1991 w 2204"/>
                <a:gd name="T23" fmla="*/ 260 h 1364"/>
                <a:gd name="T24" fmla="*/ 1868 w 2204"/>
                <a:gd name="T25" fmla="*/ 572 h 1364"/>
                <a:gd name="T26" fmla="*/ 2135 w 2204"/>
                <a:gd name="T27" fmla="*/ 672 h 1364"/>
                <a:gd name="T28" fmla="*/ 2204 w 2204"/>
                <a:gd name="T29" fmla="*/ 576 h 1364"/>
                <a:gd name="T30" fmla="*/ 2204 w 2204"/>
                <a:gd name="T31" fmla="*/ 572 h 1364"/>
                <a:gd name="T32" fmla="*/ 2069 w 2204"/>
                <a:gd name="T33" fmla="*/ 225 h 1364"/>
                <a:gd name="T34" fmla="*/ 2027 w 2204"/>
                <a:gd name="T35" fmla="*/ 207 h 1364"/>
                <a:gd name="T36" fmla="*/ 1778 w 2204"/>
                <a:gd name="T37" fmla="*/ 306 h 1364"/>
                <a:gd name="T38" fmla="*/ 2066 w 2204"/>
                <a:gd name="T39" fmla="*/ 256 h 1364"/>
                <a:gd name="T40" fmla="*/ 1886 w 2204"/>
                <a:gd name="T41" fmla="*/ 572 h 1364"/>
                <a:gd name="T42" fmla="*/ 2045 w 2204"/>
                <a:gd name="T43" fmla="*/ 273 h 1364"/>
                <a:gd name="T44" fmla="*/ 1484 w 2204"/>
                <a:gd name="T45" fmla="*/ 439 h 1364"/>
                <a:gd name="T46" fmla="*/ 1304 w 2204"/>
                <a:gd name="T47" fmla="*/ 759 h 1364"/>
                <a:gd name="T48" fmla="*/ 1463 w 2204"/>
                <a:gd name="T49" fmla="*/ 454 h 1364"/>
                <a:gd name="T50" fmla="*/ 472 w 2204"/>
                <a:gd name="T51" fmla="*/ 825 h 1364"/>
                <a:gd name="T52" fmla="*/ 0 w 2204"/>
                <a:gd name="T53" fmla="*/ 1360 h 1364"/>
                <a:gd name="T54" fmla="*/ 1332 w 2204"/>
                <a:gd name="T55" fmla="*/ 1004 h 1364"/>
                <a:gd name="T56" fmla="*/ 945 w 2204"/>
                <a:gd name="T57" fmla="*/ 852 h 1364"/>
                <a:gd name="T58" fmla="*/ 797 w 2204"/>
                <a:gd name="T59" fmla="*/ 1046 h 1364"/>
                <a:gd name="T60" fmla="*/ 734 w 2204"/>
                <a:gd name="T61" fmla="*/ 897 h 1364"/>
                <a:gd name="T62" fmla="*/ 669 w 2204"/>
                <a:gd name="T63" fmla="*/ 1045 h 1364"/>
                <a:gd name="T64" fmla="*/ 522 w 2204"/>
                <a:gd name="T65" fmla="*/ 852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04" h="1364">
                  <a:moveTo>
                    <a:pt x="734" y="0"/>
                  </a:moveTo>
                  <a:cubicBezTo>
                    <a:pt x="502" y="0"/>
                    <a:pt x="314" y="189"/>
                    <a:pt x="314" y="420"/>
                  </a:cubicBezTo>
                  <a:cubicBezTo>
                    <a:pt x="314" y="652"/>
                    <a:pt x="502" y="840"/>
                    <a:pt x="734" y="840"/>
                  </a:cubicBezTo>
                  <a:cubicBezTo>
                    <a:pt x="966" y="840"/>
                    <a:pt x="1154" y="652"/>
                    <a:pt x="1154" y="420"/>
                  </a:cubicBezTo>
                  <a:cubicBezTo>
                    <a:pt x="1154" y="189"/>
                    <a:pt x="966" y="0"/>
                    <a:pt x="734" y="0"/>
                  </a:cubicBezTo>
                  <a:close/>
                  <a:moveTo>
                    <a:pt x="1745" y="25"/>
                  </a:moveTo>
                  <a:cubicBezTo>
                    <a:pt x="1709" y="328"/>
                    <a:pt x="1709" y="328"/>
                    <a:pt x="1709" y="328"/>
                  </a:cubicBezTo>
                  <a:cubicBezTo>
                    <a:pt x="1484" y="403"/>
                    <a:pt x="1484" y="403"/>
                    <a:pt x="1484" y="403"/>
                  </a:cubicBezTo>
                  <a:cubicBezTo>
                    <a:pt x="1476" y="390"/>
                    <a:pt x="1460" y="384"/>
                    <a:pt x="1445" y="388"/>
                  </a:cubicBezTo>
                  <a:cubicBezTo>
                    <a:pt x="1430" y="392"/>
                    <a:pt x="1419" y="405"/>
                    <a:pt x="1419" y="420"/>
                  </a:cubicBezTo>
                  <a:cubicBezTo>
                    <a:pt x="1289" y="759"/>
                    <a:pt x="1289" y="759"/>
                    <a:pt x="1289" y="759"/>
                  </a:cubicBezTo>
                  <a:cubicBezTo>
                    <a:pt x="1286" y="759"/>
                    <a:pt x="1286" y="759"/>
                    <a:pt x="1286" y="759"/>
                  </a:cubicBezTo>
                  <a:cubicBezTo>
                    <a:pt x="1286" y="815"/>
                    <a:pt x="1316" y="859"/>
                    <a:pt x="1354" y="859"/>
                  </a:cubicBezTo>
                  <a:cubicBezTo>
                    <a:pt x="1554" y="859"/>
                    <a:pt x="1554" y="859"/>
                    <a:pt x="1554" y="859"/>
                  </a:cubicBezTo>
                  <a:cubicBezTo>
                    <a:pt x="1591" y="859"/>
                    <a:pt x="1622" y="815"/>
                    <a:pt x="1622" y="759"/>
                  </a:cubicBezTo>
                  <a:cubicBezTo>
                    <a:pt x="1621" y="759"/>
                    <a:pt x="1621" y="759"/>
                    <a:pt x="1621" y="759"/>
                  </a:cubicBezTo>
                  <a:cubicBezTo>
                    <a:pt x="1493" y="425"/>
                    <a:pt x="1493" y="425"/>
                    <a:pt x="1493" y="425"/>
                  </a:cubicBezTo>
                  <a:cubicBezTo>
                    <a:pt x="1706" y="354"/>
                    <a:pt x="1706" y="354"/>
                    <a:pt x="1706" y="354"/>
                  </a:cubicBezTo>
                  <a:cubicBezTo>
                    <a:pt x="1671" y="654"/>
                    <a:pt x="1671" y="654"/>
                    <a:pt x="1671" y="654"/>
                  </a:cubicBezTo>
                  <a:cubicBezTo>
                    <a:pt x="1727" y="735"/>
                    <a:pt x="1717" y="1364"/>
                    <a:pt x="1580" y="1360"/>
                  </a:cubicBezTo>
                  <a:cubicBezTo>
                    <a:pt x="1910" y="1360"/>
                    <a:pt x="1910" y="1360"/>
                    <a:pt x="1910" y="1360"/>
                  </a:cubicBezTo>
                  <a:cubicBezTo>
                    <a:pt x="1773" y="1364"/>
                    <a:pt x="1762" y="735"/>
                    <a:pt x="1819" y="654"/>
                  </a:cubicBezTo>
                  <a:cubicBezTo>
                    <a:pt x="1781" y="330"/>
                    <a:pt x="1781" y="330"/>
                    <a:pt x="1781" y="330"/>
                  </a:cubicBezTo>
                  <a:cubicBezTo>
                    <a:pt x="1991" y="260"/>
                    <a:pt x="1991" y="260"/>
                    <a:pt x="1991" y="260"/>
                  </a:cubicBezTo>
                  <a:cubicBezTo>
                    <a:pt x="1872" y="572"/>
                    <a:pt x="1872" y="572"/>
                    <a:pt x="1872" y="572"/>
                  </a:cubicBezTo>
                  <a:cubicBezTo>
                    <a:pt x="1868" y="572"/>
                    <a:pt x="1868" y="572"/>
                    <a:pt x="1868" y="572"/>
                  </a:cubicBezTo>
                  <a:cubicBezTo>
                    <a:pt x="1868" y="627"/>
                    <a:pt x="1898" y="672"/>
                    <a:pt x="1936" y="672"/>
                  </a:cubicBezTo>
                  <a:cubicBezTo>
                    <a:pt x="2135" y="672"/>
                    <a:pt x="2135" y="672"/>
                    <a:pt x="2135" y="672"/>
                  </a:cubicBezTo>
                  <a:cubicBezTo>
                    <a:pt x="2172" y="672"/>
                    <a:pt x="2202" y="630"/>
                    <a:pt x="2203" y="577"/>
                  </a:cubicBezTo>
                  <a:cubicBezTo>
                    <a:pt x="2204" y="576"/>
                    <a:pt x="2204" y="576"/>
                    <a:pt x="2204" y="576"/>
                  </a:cubicBezTo>
                  <a:cubicBezTo>
                    <a:pt x="2203" y="576"/>
                    <a:pt x="2203" y="576"/>
                    <a:pt x="2203" y="576"/>
                  </a:cubicBezTo>
                  <a:cubicBezTo>
                    <a:pt x="2203" y="575"/>
                    <a:pt x="2204" y="573"/>
                    <a:pt x="2204" y="572"/>
                  </a:cubicBezTo>
                  <a:cubicBezTo>
                    <a:pt x="2202" y="572"/>
                    <a:pt x="2202" y="572"/>
                    <a:pt x="2202" y="572"/>
                  </a:cubicBezTo>
                  <a:cubicBezTo>
                    <a:pt x="2069" y="225"/>
                    <a:pt x="2069" y="225"/>
                    <a:pt x="2069" y="225"/>
                  </a:cubicBezTo>
                  <a:cubicBezTo>
                    <a:pt x="2068" y="225"/>
                    <a:pt x="2068" y="225"/>
                    <a:pt x="2068" y="225"/>
                  </a:cubicBezTo>
                  <a:cubicBezTo>
                    <a:pt x="2061" y="210"/>
                    <a:pt x="2044" y="202"/>
                    <a:pt x="2027" y="207"/>
                  </a:cubicBezTo>
                  <a:cubicBezTo>
                    <a:pt x="2014" y="210"/>
                    <a:pt x="2005" y="220"/>
                    <a:pt x="2001" y="232"/>
                  </a:cubicBezTo>
                  <a:cubicBezTo>
                    <a:pt x="1778" y="306"/>
                    <a:pt x="1778" y="306"/>
                    <a:pt x="1778" y="306"/>
                  </a:cubicBezTo>
                  <a:cubicBezTo>
                    <a:pt x="1745" y="25"/>
                    <a:pt x="1745" y="25"/>
                    <a:pt x="1745" y="25"/>
                  </a:cubicBezTo>
                  <a:close/>
                  <a:moveTo>
                    <a:pt x="2066" y="256"/>
                  </a:moveTo>
                  <a:cubicBezTo>
                    <a:pt x="2187" y="572"/>
                    <a:pt x="2187" y="572"/>
                    <a:pt x="2187" y="572"/>
                  </a:cubicBezTo>
                  <a:cubicBezTo>
                    <a:pt x="1886" y="572"/>
                    <a:pt x="1886" y="572"/>
                    <a:pt x="1886" y="572"/>
                  </a:cubicBezTo>
                  <a:cubicBezTo>
                    <a:pt x="2006" y="259"/>
                    <a:pt x="2006" y="259"/>
                    <a:pt x="2006" y="259"/>
                  </a:cubicBezTo>
                  <a:cubicBezTo>
                    <a:pt x="2014" y="271"/>
                    <a:pt x="2029" y="277"/>
                    <a:pt x="2045" y="273"/>
                  </a:cubicBezTo>
                  <a:cubicBezTo>
                    <a:pt x="2054" y="271"/>
                    <a:pt x="2062" y="264"/>
                    <a:pt x="2066" y="256"/>
                  </a:cubicBezTo>
                  <a:close/>
                  <a:moveTo>
                    <a:pt x="1484" y="439"/>
                  </a:moveTo>
                  <a:cubicBezTo>
                    <a:pt x="1606" y="759"/>
                    <a:pt x="1606" y="759"/>
                    <a:pt x="1606" y="759"/>
                  </a:cubicBezTo>
                  <a:cubicBezTo>
                    <a:pt x="1304" y="759"/>
                    <a:pt x="1304" y="759"/>
                    <a:pt x="1304" y="759"/>
                  </a:cubicBezTo>
                  <a:cubicBezTo>
                    <a:pt x="1425" y="442"/>
                    <a:pt x="1425" y="442"/>
                    <a:pt x="1425" y="442"/>
                  </a:cubicBezTo>
                  <a:cubicBezTo>
                    <a:pt x="1433" y="453"/>
                    <a:pt x="1448" y="458"/>
                    <a:pt x="1463" y="454"/>
                  </a:cubicBezTo>
                  <a:cubicBezTo>
                    <a:pt x="1472" y="452"/>
                    <a:pt x="1479" y="446"/>
                    <a:pt x="1484" y="439"/>
                  </a:cubicBezTo>
                  <a:close/>
                  <a:moveTo>
                    <a:pt x="472" y="825"/>
                  </a:moveTo>
                  <a:cubicBezTo>
                    <a:pt x="380" y="856"/>
                    <a:pt x="210" y="919"/>
                    <a:pt x="135" y="1004"/>
                  </a:cubicBezTo>
                  <a:cubicBezTo>
                    <a:pt x="63" y="1086"/>
                    <a:pt x="0" y="1360"/>
                    <a:pt x="0" y="1360"/>
                  </a:cubicBezTo>
                  <a:cubicBezTo>
                    <a:pt x="1467" y="1360"/>
                    <a:pt x="1467" y="1360"/>
                    <a:pt x="1467" y="1360"/>
                  </a:cubicBezTo>
                  <a:cubicBezTo>
                    <a:pt x="1467" y="1360"/>
                    <a:pt x="1405" y="1086"/>
                    <a:pt x="1332" y="1004"/>
                  </a:cubicBezTo>
                  <a:cubicBezTo>
                    <a:pt x="1257" y="919"/>
                    <a:pt x="1088" y="856"/>
                    <a:pt x="995" y="825"/>
                  </a:cubicBezTo>
                  <a:cubicBezTo>
                    <a:pt x="979" y="835"/>
                    <a:pt x="962" y="844"/>
                    <a:pt x="945" y="852"/>
                  </a:cubicBezTo>
                  <a:cubicBezTo>
                    <a:pt x="849" y="1221"/>
                    <a:pt x="849" y="1221"/>
                    <a:pt x="849" y="1221"/>
                  </a:cubicBezTo>
                  <a:cubicBezTo>
                    <a:pt x="797" y="1046"/>
                    <a:pt x="797" y="1046"/>
                    <a:pt x="797" y="1046"/>
                  </a:cubicBezTo>
                  <a:cubicBezTo>
                    <a:pt x="819" y="1030"/>
                    <a:pt x="832" y="1007"/>
                    <a:pt x="832" y="981"/>
                  </a:cubicBezTo>
                  <a:cubicBezTo>
                    <a:pt x="832" y="935"/>
                    <a:pt x="835" y="897"/>
                    <a:pt x="734" y="897"/>
                  </a:cubicBezTo>
                  <a:cubicBezTo>
                    <a:pt x="636" y="897"/>
                    <a:pt x="635" y="935"/>
                    <a:pt x="635" y="981"/>
                  </a:cubicBezTo>
                  <a:cubicBezTo>
                    <a:pt x="635" y="1007"/>
                    <a:pt x="648" y="1030"/>
                    <a:pt x="669" y="1045"/>
                  </a:cubicBezTo>
                  <a:cubicBezTo>
                    <a:pt x="620" y="1215"/>
                    <a:pt x="620" y="1215"/>
                    <a:pt x="620" y="1215"/>
                  </a:cubicBezTo>
                  <a:cubicBezTo>
                    <a:pt x="522" y="852"/>
                    <a:pt x="522" y="852"/>
                    <a:pt x="522" y="852"/>
                  </a:cubicBezTo>
                  <a:cubicBezTo>
                    <a:pt x="505" y="844"/>
                    <a:pt x="488" y="835"/>
                    <a:pt x="472" y="82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nvGrpSpPr>
          <p:cNvPr id="48" name="Group 47">
            <a:extLst>
              <a:ext uri="{FF2B5EF4-FFF2-40B4-BE49-F238E27FC236}">
                <a16:creationId xmlns:a16="http://schemas.microsoft.com/office/drawing/2014/main" id="{964F6984-D09F-42EA-9A25-D9F15B9DFDDF}"/>
              </a:ext>
            </a:extLst>
          </p:cNvPr>
          <p:cNvGrpSpPr/>
          <p:nvPr/>
        </p:nvGrpSpPr>
        <p:grpSpPr>
          <a:xfrm>
            <a:off x="3844474" y="2315583"/>
            <a:ext cx="1471382" cy="1471382"/>
            <a:chOff x="3844474" y="2315583"/>
            <a:chExt cx="1471382" cy="1471382"/>
          </a:xfrm>
        </p:grpSpPr>
        <p:sp>
          <p:nvSpPr>
            <p:cNvPr id="21" name="Flowchart: Connector 20">
              <a:extLst>
                <a:ext uri="{FF2B5EF4-FFF2-40B4-BE49-F238E27FC236}">
                  <a16:creationId xmlns:a16="http://schemas.microsoft.com/office/drawing/2014/main" id="{80A7F9CE-8D2E-495E-894B-D1691A1F8A22}"/>
                </a:ext>
              </a:extLst>
            </p:cNvPr>
            <p:cNvSpPr/>
            <p:nvPr/>
          </p:nvSpPr>
          <p:spPr>
            <a:xfrm>
              <a:off x="3844474" y="2315583"/>
              <a:ext cx="1471382" cy="1471382"/>
            </a:xfrm>
            <a:prstGeom prst="flowChartConnector">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43" name="Group 8">
              <a:extLst>
                <a:ext uri="{FF2B5EF4-FFF2-40B4-BE49-F238E27FC236}">
                  <a16:creationId xmlns:a16="http://schemas.microsoft.com/office/drawing/2014/main" id="{EC0BE437-179F-41A0-AEFC-34C55307A988}"/>
                </a:ext>
              </a:extLst>
            </p:cNvPr>
            <p:cNvGrpSpPr>
              <a:grpSpLocks noChangeAspect="1"/>
            </p:cNvGrpSpPr>
            <p:nvPr/>
          </p:nvGrpSpPr>
          <p:grpSpPr bwMode="auto">
            <a:xfrm>
              <a:off x="4305982" y="2730974"/>
              <a:ext cx="548366" cy="640600"/>
              <a:chOff x="1992" y="0"/>
              <a:chExt cx="3698" cy="4320"/>
            </a:xfrm>
            <a:solidFill>
              <a:schemeClr val="accent2"/>
            </a:solidFill>
          </p:grpSpPr>
          <p:sp>
            <p:nvSpPr>
              <p:cNvPr id="45" name="Freeform 9">
                <a:extLst>
                  <a:ext uri="{FF2B5EF4-FFF2-40B4-BE49-F238E27FC236}">
                    <a16:creationId xmlns:a16="http://schemas.microsoft.com/office/drawing/2014/main" id="{326C34BE-F01B-4883-AAFC-4018FACE771A}"/>
                  </a:ext>
                </a:extLst>
              </p:cNvPr>
              <p:cNvSpPr>
                <a:spLocks noEditPoints="1"/>
              </p:cNvSpPr>
              <p:nvPr/>
            </p:nvSpPr>
            <p:spPr bwMode="auto">
              <a:xfrm>
                <a:off x="1992" y="0"/>
                <a:ext cx="3698" cy="4320"/>
              </a:xfrm>
              <a:custGeom>
                <a:avLst/>
                <a:gdLst>
                  <a:gd name="T0" fmla="*/ 1944 w 1993"/>
                  <a:gd name="T1" fmla="*/ 0 h 2331"/>
                  <a:gd name="T2" fmla="*/ 1907 w 1993"/>
                  <a:gd name="T3" fmla="*/ 0 h 2331"/>
                  <a:gd name="T4" fmla="*/ 306 w 1993"/>
                  <a:gd name="T5" fmla="*/ 0 h 2331"/>
                  <a:gd name="T6" fmla="*/ 220 w 1993"/>
                  <a:gd name="T7" fmla="*/ 0 h 2331"/>
                  <a:gd name="T8" fmla="*/ 180 w 1993"/>
                  <a:gd name="T9" fmla="*/ 22 h 2331"/>
                  <a:gd name="T10" fmla="*/ 24 w 1993"/>
                  <a:gd name="T11" fmla="*/ 252 h 2331"/>
                  <a:gd name="T12" fmla="*/ 0 w 1993"/>
                  <a:gd name="T13" fmla="*/ 294 h 2331"/>
                  <a:gd name="T14" fmla="*/ 0 w 1993"/>
                  <a:gd name="T15" fmla="*/ 2282 h 2331"/>
                  <a:gd name="T16" fmla="*/ 49 w 1993"/>
                  <a:gd name="T17" fmla="*/ 2331 h 2331"/>
                  <a:gd name="T18" fmla="*/ 1687 w 1993"/>
                  <a:gd name="T19" fmla="*/ 2331 h 2331"/>
                  <a:gd name="T20" fmla="*/ 1736 w 1993"/>
                  <a:gd name="T21" fmla="*/ 2238 h 2331"/>
                  <a:gd name="T22" fmla="*/ 1736 w 1993"/>
                  <a:gd name="T23" fmla="*/ 2240 h 2331"/>
                  <a:gd name="T24" fmla="*/ 1944 w 1993"/>
                  <a:gd name="T25" fmla="*/ 2240 h 2331"/>
                  <a:gd name="T26" fmla="*/ 1979 w 1993"/>
                  <a:gd name="T27" fmla="*/ 2226 h 2331"/>
                  <a:gd name="T28" fmla="*/ 1993 w 1993"/>
                  <a:gd name="T29" fmla="*/ 2194 h 2331"/>
                  <a:gd name="T30" fmla="*/ 1993 w 1993"/>
                  <a:gd name="T31" fmla="*/ 49 h 2331"/>
                  <a:gd name="T32" fmla="*/ 1944 w 1993"/>
                  <a:gd name="T33" fmla="*/ 0 h 2331"/>
                  <a:gd name="T34" fmla="*/ 1155 w 1993"/>
                  <a:gd name="T35" fmla="*/ 1774 h 2331"/>
                  <a:gd name="T36" fmla="*/ 931 w 1993"/>
                  <a:gd name="T37" fmla="*/ 1603 h 2331"/>
                  <a:gd name="T38" fmla="*/ 1097 w 1993"/>
                  <a:gd name="T39" fmla="*/ 1144 h 2331"/>
                  <a:gd name="T40" fmla="*/ 641 w 1993"/>
                  <a:gd name="T41" fmla="*/ 1144 h 2331"/>
                  <a:gd name="T42" fmla="*/ 803 w 1993"/>
                  <a:gd name="T43" fmla="*/ 1603 h 2331"/>
                  <a:gd name="T44" fmla="*/ 579 w 1993"/>
                  <a:gd name="T45" fmla="*/ 1774 h 2331"/>
                  <a:gd name="T46" fmla="*/ 353 w 1993"/>
                  <a:gd name="T47" fmla="*/ 1601 h 2331"/>
                  <a:gd name="T48" fmla="*/ 582 w 1993"/>
                  <a:gd name="T49" fmla="*/ 1051 h 2331"/>
                  <a:gd name="T50" fmla="*/ 810 w 1993"/>
                  <a:gd name="T51" fmla="*/ 1049 h 2331"/>
                  <a:gd name="T52" fmla="*/ 810 w 1993"/>
                  <a:gd name="T53" fmla="*/ 795 h 2331"/>
                  <a:gd name="T54" fmla="*/ 924 w 1993"/>
                  <a:gd name="T55" fmla="*/ 795 h 2331"/>
                  <a:gd name="T56" fmla="*/ 924 w 1993"/>
                  <a:gd name="T57" fmla="*/ 1049 h 2331"/>
                  <a:gd name="T58" fmla="*/ 1152 w 1993"/>
                  <a:gd name="T59" fmla="*/ 1051 h 2331"/>
                  <a:gd name="T60" fmla="*/ 1381 w 1993"/>
                  <a:gd name="T61" fmla="*/ 1601 h 2331"/>
                  <a:gd name="T62" fmla="*/ 1155 w 1993"/>
                  <a:gd name="T63" fmla="*/ 1774 h 2331"/>
                  <a:gd name="T64" fmla="*/ 1858 w 1993"/>
                  <a:gd name="T65" fmla="*/ 2124 h 2331"/>
                  <a:gd name="T66" fmla="*/ 1736 w 1993"/>
                  <a:gd name="T67" fmla="*/ 2168 h 2331"/>
                  <a:gd name="T68" fmla="*/ 1736 w 1993"/>
                  <a:gd name="T69" fmla="*/ 265 h 2331"/>
                  <a:gd name="T70" fmla="*/ 1687 w 1993"/>
                  <a:gd name="T71" fmla="*/ 216 h 2331"/>
                  <a:gd name="T72" fmla="*/ 290 w 1993"/>
                  <a:gd name="T73" fmla="*/ 216 h 2331"/>
                  <a:gd name="T74" fmla="*/ 333 w 1993"/>
                  <a:gd name="T75" fmla="*/ 130 h 2331"/>
                  <a:gd name="T76" fmla="*/ 332 w 1993"/>
                  <a:gd name="T77" fmla="*/ 127 h 2331"/>
                  <a:gd name="T78" fmla="*/ 1858 w 1993"/>
                  <a:gd name="T79" fmla="*/ 127 h 2331"/>
                  <a:gd name="T80" fmla="*/ 1858 w 1993"/>
                  <a:gd name="T81" fmla="*/ 2124 h 2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93" h="2331">
                    <a:moveTo>
                      <a:pt x="1944" y="0"/>
                    </a:moveTo>
                    <a:cubicBezTo>
                      <a:pt x="1907" y="0"/>
                      <a:pt x="1907" y="0"/>
                      <a:pt x="1907" y="0"/>
                    </a:cubicBezTo>
                    <a:cubicBezTo>
                      <a:pt x="306" y="0"/>
                      <a:pt x="306" y="0"/>
                      <a:pt x="306" y="0"/>
                    </a:cubicBezTo>
                    <a:cubicBezTo>
                      <a:pt x="220" y="0"/>
                      <a:pt x="220" y="0"/>
                      <a:pt x="220" y="0"/>
                    </a:cubicBezTo>
                    <a:cubicBezTo>
                      <a:pt x="204" y="0"/>
                      <a:pt x="189" y="8"/>
                      <a:pt x="180" y="22"/>
                    </a:cubicBezTo>
                    <a:cubicBezTo>
                      <a:pt x="24" y="252"/>
                      <a:pt x="24" y="252"/>
                      <a:pt x="24" y="252"/>
                    </a:cubicBezTo>
                    <a:cubicBezTo>
                      <a:pt x="10" y="261"/>
                      <a:pt x="0" y="276"/>
                      <a:pt x="0" y="294"/>
                    </a:cubicBezTo>
                    <a:cubicBezTo>
                      <a:pt x="0" y="2282"/>
                      <a:pt x="0" y="2282"/>
                      <a:pt x="0" y="2282"/>
                    </a:cubicBezTo>
                    <a:cubicBezTo>
                      <a:pt x="0" y="2309"/>
                      <a:pt x="22" y="2331"/>
                      <a:pt x="49" y="2331"/>
                    </a:cubicBezTo>
                    <a:cubicBezTo>
                      <a:pt x="1687" y="2331"/>
                      <a:pt x="1687" y="2331"/>
                      <a:pt x="1687" y="2331"/>
                    </a:cubicBezTo>
                    <a:cubicBezTo>
                      <a:pt x="1732" y="2331"/>
                      <a:pt x="1736" y="2265"/>
                      <a:pt x="1736" y="2238"/>
                    </a:cubicBezTo>
                    <a:cubicBezTo>
                      <a:pt x="1736" y="2240"/>
                      <a:pt x="1736" y="2240"/>
                      <a:pt x="1736" y="2240"/>
                    </a:cubicBezTo>
                    <a:cubicBezTo>
                      <a:pt x="1944" y="2240"/>
                      <a:pt x="1944" y="2240"/>
                      <a:pt x="1944" y="2240"/>
                    </a:cubicBezTo>
                    <a:cubicBezTo>
                      <a:pt x="1957" y="2240"/>
                      <a:pt x="1970" y="2235"/>
                      <a:pt x="1979" y="2226"/>
                    </a:cubicBezTo>
                    <a:cubicBezTo>
                      <a:pt x="1989" y="2217"/>
                      <a:pt x="1993" y="2210"/>
                      <a:pt x="1993" y="2194"/>
                    </a:cubicBezTo>
                    <a:cubicBezTo>
                      <a:pt x="1993" y="49"/>
                      <a:pt x="1993" y="49"/>
                      <a:pt x="1993" y="49"/>
                    </a:cubicBezTo>
                    <a:cubicBezTo>
                      <a:pt x="1993" y="22"/>
                      <a:pt x="1971" y="0"/>
                      <a:pt x="1944" y="0"/>
                    </a:cubicBezTo>
                    <a:close/>
                    <a:moveTo>
                      <a:pt x="1155" y="1774"/>
                    </a:moveTo>
                    <a:cubicBezTo>
                      <a:pt x="1053" y="1774"/>
                      <a:pt x="977" y="1717"/>
                      <a:pt x="931" y="1603"/>
                    </a:cubicBezTo>
                    <a:cubicBezTo>
                      <a:pt x="1097" y="1144"/>
                      <a:pt x="1097" y="1144"/>
                      <a:pt x="1097" y="1144"/>
                    </a:cubicBezTo>
                    <a:cubicBezTo>
                      <a:pt x="641" y="1144"/>
                      <a:pt x="641" y="1144"/>
                      <a:pt x="641" y="1144"/>
                    </a:cubicBezTo>
                    <a:cubicBezTo>
                      <a:pt x="803" y="1603"/>
                      <a:pt x="803" y="1603"/>
                      <a:pt x="803" y="1603"/>
                    </a:cubicBezTo>
                    <a:cubicBezTo>
                      <a:pt x="757" y="1717"/>
                      <a:pt x="681" y="1774"/>
                      <a:pt x="579" y="1774"/>
                    </a:cubicBezTo>
                    <a:cubicBezTo>
                      <a:pt x="477" y="1774"/>
                      <a:pt x="401" y="1717"/>
                      <a:pt x="353" y="1601"/>
                    </a:cubicBezTo>
                    <a:cubicBezTo>
                      <a:pt x="582" y="1051"/>
                      <a:pt x="582" y="1051"/>
                      <a:pt x="582" y="1051"/>
                    </a:cubicBezTo>
                    <a:cubicBezTo>
                      <a:pt x="596" y="1049"/>
                      <a:pt x="810" y="1051"/>
                      <a:pt x="810" y="1049"/>
                    </a:cubicBezTo>
                    <a:cubicBezTo>
                      <a:pt x="810" y="795"/>
                      <a:pt x="810" y="795"/>
                      <a:pt x="810" y="795"/>
                    </a:cubicBezTo>
                    <a:cubicBezTo>
                      <a:pt x="808" y="723"/>
                      <a:pt x="926" y="723"/>
                      <a:pt x="924" y="795"/>
                    </a:cubicBezTo>
                    <a:cubicBezTo>
                      <a:pt x="924" y="1049"/>
                      <a:pt x="924" y="1049"/>
                      <a:pt x="924" y="1049"/>
                    </a:cubicBezTo>
                    <a:cubicBezTo>
                      <a:pt x="924" y="1051"/>
                      <a:pt x="1150" y="1051"/>
                      <a:pt x="1152" y="1051"/>
                    </a:cubicBezTo>
                    <a:cubicBezTo>
                      <a:pt x="1381" y="1601"/>
                      <a:pt x="1381" y="1601"/>
                      <a:pt x="1381" y="1601"/>
                    </a:cubicBezTo>
                    <a:cubicBezTo>
                      <a:pt x="1333" y="1717"/>
                      <a:pt x="1257" y="1774"/>
                      <a:pt x="1155" y="1774"/>
                    </a:cubicBezTo>
                    <a:close/>
                    <a:moveTo>
                      <a:pt x="1858" y="2124"/>
                    </a:moveTo>
                    <a:cubicBezTo>
                      <a:pt x="1736" y="2168"/>
                      <a:pt x="1736" y="2168"/>
                      <a:pt x="1736" y="2168"/>
                    </a:cubicBezTo>
                    <a:cubicBezTo>
                      <a:pt x="1736" y="265"/>
                      <a:pt x="1736" y="265"/>
                      <a:pt x="1736" y="265"/>
                    </a:cubicBezTo>
                    <a:cubicBezTo>
                      <a:pt x="1736" y="238"/>
                      <a:pt x="1714" y="216"/>
                      <a:pt x="1687" y="216"/>
                    </a:cubicBezTo>
                    <a:cubicBezTo>
                      <a:pt x="290" y="216"/>
                      <a:pt x="290" y="216"/>
                      <a:pt x="290" y="216"/>
                    </a:cubicBezTo>
                    <a:cubicBezTo>
                      <a:pt x="330" y="199"/>
                      <a:pt x="372" y="172"/>
                      <a:pt x="333" y="130"/>
                    </a:cubicBezTo>
                    <a:cubicBezTo>
                      <a:pt x="332" y="127"/>
                      <a:pt x="332" y="127"/>
                      <a:pt x="332" y="127"/>
                    </a:cubicBezTo>
                    <a:cubicBezTo>
                      <a:pt x="1858" y="127"/>
                      <a:pt x="1858" y="127"/>
                      <a:pt x="1858" y="127"/>
                    </a:cubicBezTo>
                    <a:lnTo>
                      <a:pt x="1858" y="2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6" name="Freeform 10">
                <a:extLst>
                  <a:ext uri="{FF2B5EF4-FFF2-40B4-BE49-F238E27FC236}">
                    <a16:creationId xmlns:a16="http://schemas.microsoft.com/office/drawing/2014/main" id="{D2A6B795-2B2D-4F62-A7ED-02AE49E9D800}"/>
                  </a:ext>
                </a:extLst>
              </p:cNvPr>
              <p:cNvSpPr>
                <a:spLocks/>
              </p:cNvSpPr>
              <p:nvPr/>
            </p:nvSpPr>
            <p:spPr bwMode="auto">
              <a:xfrm>
                <a:off x="3896" y="2332"/>
                <a:ext cx="471" cy="622"/>
              </a:xfrm>
              <a:custGeom>
                <a:avLst/>
                <a:gdLst>
                  <a:gd name="T0" fmla="*/ 114 w 254"/>
                  <a:gd name="T1" fmla="*/ 17 h 336"/>
                  <a:gd name="T2" fmla="*/ 5 w 254"/>
                  <a:gd name="T3" fmla="*/ 336 h 336"/>
                  <a:gd name="T4" fmla="*/ 254 w 254"/>
                  <a:gd name="T5" fmla="*/ 336 h 336"/>
                  <a:gd name="T6" fmla="*/ 133 w 254"/>
                  <a:gd name="T7" fmla="*/ 17 h 336"/>
                  <a:gd name="T8" fmla="*/ 114 w 254"/>
                  <a:gd name="T9" fmla="*/ 17 h 336"/>
                </a:gdLst>
                <a:ahLst/>
                <a:cxnLst>
                  <a:cxn ang="0">
                    <a:pos x="T0" y="T1"/>
                  </a:cxn>
                  <a:cxn ang="0">
                    <a:pos x="T2" y="T3"/>
                  </a:cxn>
                  <a:cxn ang="0">
                    <a:pos x="T4" y="T5"/>
                  </a:cxn>
                  <a:cxn ang="0">
                    <a:pos x="T6" y="T7"/>
                  </a:cxn>
                  <a:cxn ang="0">
                    <a:pos x="T8" y="T9"/>
                  </a:cxn>
                </a:cxnLst>
                <a:rect l="0" t="0" r="r" b="b"/>
                <a:pathLst>
                  <a:path w="254" h="336">
                    <a:moveTo>
                      <a:pt x="114" y="17"/>
                    </a:moveTo>
                    <a:cubicBezTo>
                      <a:pt x="40" y="219"/>
                      <a:pt x="0" y="336"/>
                      <a:pt x="5" y="336"/>
                    </a:cubicBezTo>
                    <a:cubicBezTo>
                      <a:pt x="254" y="336"/>
                      <a:pt x="254" y="336"/>
                      <a:pt x="254" y="336"/>
                    </a:cubicBezTo>
                    <a:cubicBezTo>
                      <a:pt x="254" y="335"/>
                      <a:pt x="252" y="328"/>
                      <a:pt x="133" y="17"/>
                    </a:cubicBezTo>
                    <a:cubicBezTo>
                      <a:pt x="126" y="0"/>
                      <a:pt x="121" y="0"/>
                      <a:pt x="11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7" name="Freeform 11">
                <a:extLst>
                  <a:ext uri="{FF2B5EF4-FFF2-40B4-BE49-F238E27FC236}">
                    <a16:creationId xmlns:a16="http://schemas.microsoft.com/office/drawing/2014/main" id="{CC1642C8-1D58-4A15-923D-6CA0C85C23C6}"/>
                  </a:ext>
                </a:extLst>
              </p:cNvPr>
              <p:cNvSpPr>
                <a:spLocks/>
              </p:cNvSpPr>
              <p:nvPr/>
            </p:nvSpPr>
            <p:spPr bwMode="auto">
              <a:xfrm>
                <a:off x="2829" y="2332"/>
                <a:ext cx="471" cy="639"/>
              </a:xfrm>
              <a:custGeom>
                <a:avLst/>
                <a:gdLst>
                  <a:gd name="T0" fmla="*/ 124 w 254"/>
                  <a:gd name="T1" fmla="*/ 20 h 345"/>
                  <a:gd name="T2" fmla="*/ 2 w 254"/>
                  <a:gd name="T3" fmla="*/ 343 h 345"/>
                  <a:gd name="T4" fmla="*/ 254 w 254"/>
                  <a:gd name="T5" fmla="*/ 345 h 345"/>
                  <a:gd name="T6" fmla="*/ 143 w 254"/>
                  <a:gd name="T7" fmla="*/ 20 h 345"/>
                  <a:gd name="T8" fmla="*/ 124 w 254"/>
                  <a:gd name="T9" fmla="*/ 20 h 345"/>
                </a:gdLst>
                <a:ahLst/>
                <a:cxnLst>
                  <a:cxn ang="0">
                    <a:pos x="T0" y="T1"/>
                  </a:cxn>
                  <a:cxn ang="0">
                    <a:pos x="T2" y="T3"/>
                  </a:cxn>
                  <a:cxn ang="0">
                    <a:pos x="T4" y="T5"/>
                  </a:cxn>
                  <a:cxn ang="0">
                    <a:pos x="T6" y="T7"/>
                  </a:cxn>
                  <a:cxn ang="0">
                    <a:pos x="T8" y="T9"/>
                  </a:cxn>
                </a:cxnLst>
                <a:rect l="0" t="0" r="r" b="b"/>
                <a:pathLst>
                  <a:path w="254" h="345">
                    <a:moveTo>
                      <a:pt x="124" y="20"/>
                    </a:moveTo>
                    <a:cubicBezTo>
                      <a:pt x="124" y="20"/>
                      <a:pt x="5" y="340"/>
                      <a:pt x="2" y="343"/>
                    </a:cubicBezTo>
                    <a:cubicBezTo>
                      <a:pt x="0" y="345"/>
                      <a:pt x="252" y="345"/>
                      <a:pt x="254" y="345"/>
                    </a:cubicBezTo>
                    <a:cubicBezTo>
                      <a:pt x="143" y="20"/>
                      <a:pt x="143" y="20"/>
                      <a:pt x="143" y="20"/>
                    </a:cubicBezTo>
                    <a:cubicBezTo>
                      <a:pt x="136" y="0"/>
                      <a:pt x="131" y="0"/>
                      <a:pt x="12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grpSp>
        <p:nvGrpSpPr>
          <p:cNvPr id="53" name="Group 52">
            <a:extLst>
              <a:ext uri="{FF2B5EF4-FFF2-40B4-BE49-F238E27FC236}">
                <a16:creationId xmlns:a16="http://schemas.microsoft.com/office/drawing/2014/main" id="{D0EECAF5-4BBD-4B61-84E7-20DBC1DE9660}"/>
              </a:ext>
            </a:extLst>
          </p:cNvPr>
          <p:cNvGrpSpPr/>
          <p:nvPr/>
        </p:nvGrpSpPr>
        <p:grpSpPr>
          <a:xfrm>
            <a:off x="9907818" y="2315583"/>
            <a:ext cx="1471382" cy="1471382"/>
            <a:chOff x="9907818" y="2315583"/>
            <a:chExt cx="1471382" cy="1471382"/>
          </a:xfrm>
        </p:grpSpPr>
        <p:sp>
          <p:nvSpPr>
            <p:cNvPr id="28" name="Flowchart: Connector 27">
              <a:extLst>
                <a:ext uri="{FF2B5EF4-FFF2-40B4-BE49-F238E27FC236}">
                  <a16:creationId xmlns:a16="http://schemas.microsoft.com/office/drawing/2014/main" id="{B376871C-AC9B-4097-866A-EDCBD043AD94}"/>
                </a:ext>
              </a:extLst>
            </p:cNvPr>
            <p:cNvSpPr/>
            <p:nvPr/>
          </p:nvSpPr>
          <p:spPr>
            <a:xfrm>
              <a:off x="9907818" y="2315583"/>
              <a:ext cx="1471382" cy="1471382"/>
            </a:xfrm>
            <a:prstGeom prst="flowChartConnector">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52" name="Freeform 15">
              <a:extLst>
                <a:ext uri="{FF2B5EF4-FFF2-40B4-BE49-F238E27FC236}">
                  <a16:creationId xmlns:a16="http://schemas.microsoft.com/office/drawing/2014/main" id="{6DEAE785-44CB-41F5-8F47-6A64FCEC2388}"/>
                </a:ext>
              </a:extLst>
            </p:cNvPr>
            <p:cNvSpPr>
              <a:spLocks noEditPoints="1"/>
            </p:cNvSpPr>
            <p:nvPr/>
          </p:nvSpPr>
          <p:spPr bwMode="auto">
            <a:xfrm>
              <a:off x="10270997" y="2786743"/>
              <a:ext cx="745024" cy="529062"/>
            </a:xfrm>
            <a:custGeom>
              <a:avLst/>
              <a:gdLst>
                <a:gd name="T0" fmla="*/ 437 w 2448"/>
                <a:gd name="T1" fmla="*/ 906 h 1739"/>
                <a:gd name="T2" fmla="*/ 624 w 2448"/>
                <a:gd name="T3" fmla="*/ 817 h 1739"/>
                <a:gd name="T4" fmla="*/ 714 w 2448"/>
                <a:gd name="T5" fmla="*/ 906 h 1739"/>
                <a:gd name="T6" fmla="*/ 1735 w 2448"/>
                <a:gd name="T7" fmla="*/ 906 h 1739"/>
                <a:gd name="T8" fmla="*/ 1921 w 2448"/>
                <a:gd name="T9" fmla="*/ 817 h 1739"/>
                <a:gd name="T10" fmla="*/ 2011 w 2448"/>
                <a:gd name="T11" fmla="*/ 906 h 1739"/>
                <a:gd name="T12" fmla="*/ 2448 w 2448"/>
                <a:gd name="T13" fmla="*/ 906 h 1739"/>
                <a:gd name="T14" fmla="*/ 2448 w 2448"/>
                <a:gd name="T15" fmla="*/ 281 h 1739"/>
                <a:gd name="T16" fmla="*/ 2399 w 2448"/>
                <a:gd name="T17" fmla="*/ 232 h 1739"/>
                <a:gd name="T18" fmla="*/ 2399 w 2448"/>
                <a:gd name="T19" fmla="*/ 232 h 1739"/>
                <a:gd name="T20" fmla="*/ 1603 w 2448"/>
                <a:gd name="T21" fmla="*/ 232 h 1739"/>
                <a:gd name="T22" fmla="*/ 1360 w 2448"/>
                <a:gd name="T23" fmla="*/ 1 h 1739"/>
                <a:gd name="T24" fmla="*/ 1091 w 2448"/>
                <a:gd name="T25" fmla="*/ 1 h 1739"/>
                <a:gd name="T26" fmla="*/ 846 w 2448"/>
                <a:gd name="T27" fmla="*/ 231 h 1739"/>
                <a:gd name="T28" fmla="*/ 49 w 2448"/>
                <a:gd name="T29" fmla="*/ 231 h 1739"/>
                <a:gd name="T30" fmla="*/ 0 w 2448"/>
                <a:gd name="T31" fmla="*/ 280 h 1739"/>
                <a:gd name="T32" fmla="*/ 0 w 2448"/>
                <a:gd name="T33" fmla="*/ 280 h 1739"/>
                <a:gd name="T34" fmla="*/ 0 w 2448"/>
                <a:gd name="T35" fmla="*/ 905 h 1739"/>
                <a:gd name="T36" fmla="*/ 437 w 2448"/>
                <a:gd name="T37" fmla="*/ 906 h 1739"/>
                <a:gd name="T38" fmla="*/ 1090 w 2448"/>
                <a:gd name="T39" fmla="*/ 99 h 1739"/>
                <a:gd name="T40" fmla="*/ 1360 w 2448"/>
                <a:gd name="T41" fmla="*/ 99 h 1739"/>
                <a:gd name="T42" fmla="*/ 1506 w 2448"/>
                <a:gd name="T43" fmla="*/ 231 h 1739"/>
                <a:gd name="T44" fmla="*/ 943 w 2448"/>
                <a:gd name="T45" fmla="*/ 231 h 1739"/>
                <a:gd name="T46" fmla="*/ 1089 w 2448"/>
                <a:gd name="T47" fmla="*/ 99 h 1739"/>
                <a:gd name="T48" fmla="*/ 1090 w 2448"/>
                <a:gd name="T49" fmla="*/ 99 h 1739"/>
                <a:gd name="T50" fmla="*/ 2448 w 2448"/>
                <a:gd name="T51" fmla="*/ 1004 h 1739"/>
                <a:gd name="T52" fmla="*/ 2448 w 2448"/>
                <a:gd name="T53" fmla="*/ 1690 h 1739"/>
                <a:gd name="T54" fmla="*/ 2399 w 2448"/>
                <a:gd name="T55" fmla="*/ 1739 h 1739"/>
                <a:gd name="T56" fmla="*/ 2399 w 2448"/>
                <a:gd name="T57" fmla="*/ 1739 h 1739"/>
                <a:gd name="T58" fmla="*/ 49 w 2448"/>
                <a:gd name="T59" fmla="*/ 1739 h 1739"/>
                <a:gd name="T60" fmla="*/ 0 w 2448"/>
                <a:gd name="T61" fmla="*/ 1690 h 1739"/>
                <a:gd name="T62" fmla="*/ 0 w 2448"/>
                <a:gd name="T63" fmla="*/ 1004 h 1739"/>
                <a:gd name="T64" fmla="*/ 437 w 2448"/>
                <a:gd name="T65" fmla="*/ 1004 h 1739"/>
                <a:gd name="T66" fmla="*/ 624 w 2448"/>
                <a:gd name="T67" fmla="*/ 1094 h 1739"/>
                <a:gd name="T68" fmla="*/ 714 w 2448"/>
                <a:gd name="T69" fmla="*/ 1004 h 1739"/>
                <a:gd name="T70" fmla="*/ 1735 w 2448"/>
                <a:gd name="T71" fmla="*/ 1004 h 1739"/>
                <a:gd name="T72" fmla="*/ 1921 w 2448"/>
                <a:gd name="T73" fmla="*/ 1094 h 1739"/>
                <a:gd name="T74" fmla="*/ 2011 w 2448"/>
                <a:gd name="T75" fmla="*/ 1004 h 1739"/>
                <a:gd name="T76" fmla="*/ 2448 w 2448"/>
                <a:gd name="T77" fmla="*/ 1004 h 1739"/>
                <a:gd name="T78" fmla="*/ 1873 w 2448"/>
                <a:gd name="T79" fmla="*/ 906 h 1739"/>
                <a:gd name="T80" fmla="*/ 1922 w 2448"/>
                <a:gd name="T81" fmla="*/ 955 h 1739"/>
                <a:gd name="T82" fmla="*/ 1873 w 2448"/>
                <a:gd name="T83" fmla="*/ 1004 h 1739"/>
                <a:gd name="T84" fmla="*/ 1824 w 2448"/>
                <a:gd name="T85" fmla="*/ 955 h 1739"/>
                <a:gd name="T86" fmla="*/ 1873 w 2448"/>
                <a:gd name="T87" fmla="*/ 906 h 1739"/>
                <a:gd name="T88" fmla="*/ 575 w 2448"/>
                <a:gd name="T89" fmla="*/ 906 h 1739"/>
                <a:gd name="T90" fmla="*/ 624 w 2448"/>
                <a:gd name="T91" fmla="*/ 955 h 1739"/>
                <a:gd name="T92" fmla="*/ 575 w 2448"/>
                <a:gd name="T93" fmla="*/ 1004 h 1739"/>
                <a:gd name="T94" fmla="*/ 526 w 2448"/>
                <a:gd name="T95" fmla="*/ 955 h 1739"/>
                <a:gd name="T96" fmla="*/ 526 w 2448"/>
                <a:gd name="T97" fmla="*/ 955 h 1739"/>
                <a:gd name="T98" fmla="*/ 575 w 2448"/>
                <a:gd name="T99" fmla="*/ 906 h 1739"/>
                <a:gd name="T100" fmla="*/ 575 w 2448"/>
                <a:gd name="T101" fmla="*/ 906 h 1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48" h="1739">
                  <a:moveTo>
                    <a:pt x="437" y="906"/>
                  </a:moveTo>
                  <a:cubicBezTo>
                    <a:pt x="464" y="830"/>
                    <a:pt x="548" y="790"/>
                    <a:pt x="624" y="817"/>
                  </a:cubicBezTo>
                  <a:cubicBezTo>
                    <a:pt x="666" y="832"/>
                    <a:pt x="699" y="865"/>
                    <a:pt x="714" y="906"/>
                  </a:cubicBezTo>
                  <a:cubicBezTo>
                    <a:pt x="1735" y="906"/>
                    <a:pt x="1735" y="906"/>
                    <a:pt x="1735" y="906"/>
                  </a:cubicBezTo>
                  <a:cubicBezTo>
                    <a:pt x="1761" y="830"/>
                    <a:pt x="1845" y="790"/>
                    <a:pt x="1921" y="817"/>
                  </a:cubicBezTo>
                  <a:cubicBezTo>
                    <a:pt x="1963" y="832"/>
                    <a:pt x="1996" y="865"/>
                    <a:pt x="2011" y="906"/>
                  </a:cubicBezTo>
                  <a:cubicBezTo>
                    <a:pt x="2448" y="906"/>
                    <a:pt x="2448" y="906"/>
                    <a:pt x="2448" y="906"/>
                  </a:cubicBezTo>
                  <a:cubicBezTo>
                    <a:pt x="2448" y="281"/>
                    <a:pt x="2448" y="281"/>
                    <a:pt x="2448" y="281"/>
                  </a:cubicBezTo>
                  <a:cubicBezTo>
                    <a:pt x="2448" y="254"/>
                    <a:pt x="2426" y="232"/>
                    <a:pt x="2399" y="232"/>
                  </a:cubicBezTo>
                  <a:cubicBezTo>
                    <a:pt x="2399" y="232"/>
                    <a:pt x="2399" y="232"/>
                    <a:pt x="2399" y="232"/>
                  </a:cubicBezTo>
                  <a:cubicBezTo>
                    <a:pt x="1603" y="232"/>
                    <a:pt x="1603" y="232"/>
                    <a:pt x="1603" y="232"/>
                  </a:cubicBezTo>
                  <a:cubicBezTo>
                    <a:pt x="1595" y="103"/>
                    <a:pt x="1489" y="2"/>
                    <a:pt x="1360" y="1"/>
                  </a:cubicBezTo>
                  <a:cubicBezTo>
                    <a:pt x="1091" y="1"/>
                    <a:pt x="1091" y="1"/>
                    <a:pt x="1091" y="1"/>
                  </a:cubicBezTo>
                  <a:cubicBezTo>
                    <a:pt x="961" y="0"/>
                    <a:pt x="854" y="101"/>
                    <a:pt x="846" y="231"/>
                  </a:cubicBezTo>
                  <a:cubicBezTo>
                    <a:pt x="49" y="231"/>
                    <a:pt x="49" y="231"/>
                    <a:pt x="49" y="231"/>
                  </a:cubicBezTo>
                  <a:cubicBezTo>
                    <a:pt x="22" y="231"/>
                    <a:pt x="0" y="253"/>
                    <a:pt x="0" y="280"/>
                  </a:cubicBezTo>
                  <a:cubicBezTo>
                    <a:pt x="0" y="280"/>
                    <a:pt x="0" y="280"/>
                    <a:pt x="0" y="280"/>
                  </a:cubicBezTo>
                  <a:cubicBezTo>
                    <a:pt x="0" y="905"/>
                    <a:pt x="0" y="905"/>
                    <a:pt x="0" y="905"/>
                  </a:cubicBezTo>
                  <a:lnTo>
                    <a:pt x="437" y="906"/>
                  </a:lnTo>
                  <a:close/>
                  <a:moveTo>
                    <a:pt x="1090" y="99"/>
                  </a:moveTo>
                  <a:cubicBezTo>
                    <a:pt x="1360" y="99"/>
                    <a:pt x="1360" y="99"/>
                    <a:pt x="1360" y="99"/>
                  </a:cubicBezTo>
                  <a:cubicBezTo>
                    <a:pt x="1435" y="99"/>
                    <a:pt x="1498" y="156"/>
                    <a:pt x="1506" y="231"/>
                  </a:cubicBezTo>
                  <a:cubicBezTo>
                    <a:pt x="943" y="231"/>
                    <a:pt x="943" y="231"/>
                    <a:pt x="943" y="231"/>
                  </a:cubicBezTo>
                  <a:cubicBezTo>
                    <a:pt x="951" y="156"/>
                    <a:pt x="1014" y="99"/>
                    <a:pt x="1089" y="99"/>
                  </a:cubicBezTo>
                  <a:lnTo>
                    <a:pt x="1090" y="99"/>
                  </a:lnTo>
                  <a:close/>
                  <a:moveTo>
                    <a:pt x="2448" y="1004"/>
                  </a:moveTo>
                  <a:cubicBezTo>
                    <a:pt x="2448" y="1690"/>
                    <a:pt x="2448" y="1690"/>
                    <a:pt x="2448" y="1690"/>
                  </a:cubicBezTo>
                  <a:cubicBezTo>
                    <a:pt x="2448" y="1717"/>
                    <a:pt x="2426" y="1739"/>
                    <a:pt x="2399" y="1739"/>
                  </a:cubicBezTo>
                  <a:cubicBezTo>
                    <a:pt x="2399" y="1739"/>
                    <a:pt x="2399" y="1739"/>
                    <a:pt x="2399" y="1739"/>
                  </a:cubicBezTo>
                  <a:cubicBezTo>
                    <a:pt x="49" y="1739"/>
                    <a:pt x="49" y="1739"/>
                    <a:pt x="49" y="1739"/>
                  </a:cubicBezTo>
                  <a:cubicBezTo>
                    <a:pt x="22" y="1739"/>
                    <a:pt x="0" y="1717"/>
                    <a:pt x="0" y="1690"/>
                  </a:cubicBezTo>
                  <a:cubicBezTo>
                    <a:pt x="0" y="1004"/>
                    <a:pt x="0" y="1004"/>
                    <a:pt x="0" y="1004"/>
                  </a:cubicBezTo>
                  <a:cubicBezTo>
                    <a:pt x="437" y="1004"/>
                    <a:pt x="437" y="1004"/>
                    <a:pt x="437" y="1004"/>
                  </a:cubicBezTo>
                  <a:cubicBezTo>
                    <a:pt x="464" y="1081"/>
                    <a:pt x="548" y="1121"/>
                    <a:pt x="624" y="1094"/>
                  </a:cubicBezTo>
                  <a:cubicBezTo>
                    <a:pt x="666" y="1079"/>
                    <a:pt x="699" y="1046"/>
                    <a:pt x="714" y="1004"/>
                  </a:cubicBezTo>
                  <a:cubicBezTo>
                    <a:pt x="1735" y="1004"/>
                    <a:pt x="1735" y="1004"/>
                    <a:pt x="1735" y="1004"/>
                  </a:cubicBezTo>
                  <a:cubicBezTo>
                    <a:pt x="1761" y="1081"/>
                    <a:pt x="1845" y="1121"/>
                    <a:pt x="1921" y="1094"/>
                  </a:cubicBezTo>
                  <a:cubicBezTo>
                    <a:pt x="1963" y="1079"/>
                    <a:pt x="1996" y="1046"/>
                    <a:pt x="2011" y="1004"/>
                  </a:cubicBezTo>
                  <a:lnTo>
                    <a:pt x="2448" y="1004"/>
                  </a:lnTo>
                  <a:close/>
                  <a:moveTo>
                    <a:pt x="1873" y="906"/>
                  </a:moveTo>
                  <a:cubicBezTo>
                    <a:pt x="1900" y="906"/>
                    <a:pt x="1922" y="928"/>
                    <a:pt x="1922" y="955"/>
                  </a:cubicBezTo>
                  <a:cubicBezTo>
                    <a:pt x="1922" y="982"/>
                    <a:pt x="1900" y="1004"/>
                    <a:pt x="1873" y="1004"/>
                  </a:cubicBezTo>
                  <a:cubicBezTo>
                    <a:pt x="1846" y="1004"/>
                    <a:pt x="1824" y="982"/>
                    <a:pt x="1824" y="955"/>
                  </a:cubicBezTo>
                  <a:cubicBezTo>
                    <a:pt x="1824" y="928"/>
                    <a:pt x="1846" y="906"/>
                    <a:pt x="1873" y="906"/>
                  </a:cubicBezTo>
                  <a:close/>
                  <a:moveTo>
                    <a:pt x="575" y="906"/>
                  </a:moveTo>
                  <a:cubicBezTo>
                    <a:pt x="602" y="906"/>
                    <a:pt x="624" y="928"/>
                    <a:pt x="624" y="955"/>
                  </a:cubicBezTo>
                  <a:cubicBezTo>
                    <a:pt x="624" y="982"/>
                    <a:pt x="602" y="1004"/>
                    <a:pt x="575" y="1004"/>
                  </a:cubicBezTo>
                  <a:cubicBezTo>
                    <a:pt x="548" y="1004"/>
                    <a:pt x="526" y="982"/>
                    <a:pt x="526" y="955"/>
                  </a:cubicBezTo>
                  <a:cubicBezTo>
                    <a:pt x="526" y="955"/>
                    <a:pt x="526" y="955"/>
                    <a:pt x="526" y="955"/>
                  </a:cubicBezTo>
                  <a:cubicBezTo>
                    <a:pt x="526" y="928"/>
                    <a:pt x="548" y="906"/>
                    <a:pt x="575" y="906"/>
                  </a:cubicBezTo>
                  <a:cubicBezTo>
                    <a:pt x="575" y="906"/>
                    <a:pt x="575" y="906"/>
                    <a:pt x="575" y="90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nvGrpSpPr>
          <p:cNvPr id="58" name="Group 57">
            <a:extLst>
              <a:ext uri="{FF2B5EF4-FFF2-40B4-BE49-F238E27FC236}">
                <a16:creationId xmlns:a16="http://schemas.microsoft.com/office/drawing/2014/main" id="{B30EB5ED-38BD-4D22-8BC7-B040A1E330D0}"/>
              </a:ext>
            </a:extLst>
          </p:cNvPr>
          <p:cNvGrpSpPr/>
          <p:nvPr/>
        </p:nvGrpSpPr>
        <p:grpSpPr>
          <a:xfrm>
            <a:off x="6876147" y="2315583"/>
            <a:ext cx="1471382" cy="1471382"/>
            <a:chOff x="6876147" y="2315583"/>
            <a:chExt cx="1471382" cy="1471382"/>
          </a:xfrm>
        </p:grpSpPr>
        <p:sp>
          <p:nvSpPr>
            <p:cNvPr id="25" name="Flowchart: Connector 24">
              <a:extLst>
                <a:ext uri="{FF2B5EF4-FFF2-40B4-BE49-F238E27FC236}">
                  <a16:creationId xmlns:a16="http://schemas.microsoft.com/office/drawing/2014/main" id="{53ADE46D-32C5-4CF5-818A-0430352FA875}"/>
                </a:ext>
              </a:extLst>
            </p:cNvPr>
            <p:cNvSpPr/>
            <p:nvPr/>
          </p:nvSpPr>
          <p:spPr>
            <a:xfrm>
              <a:off x="6876147" y="2315583"/>
              <a:ext cx="1471382" cy="1471382"/>
            </a:xfrm>
            <a:prstGeom prst="flowChartConnector">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57" name="Freeform 19">
              <a:extLst>
                <a:ext uri="{FF2B5EF4-FFF2-40B4-BE49-F238E27FC236}">
                  <a16:creationId xmlns:a16="http://schemas.microsoft.com/office/drawing/2014/main" id="{C94D2D64-2D73-495E-B14B-2F57ED3B487B}"/>
                </a:ext>
              </a:extLst>
            </p:cNvPr>
            <p:cNvSpPr>
              <a:spLocks noEditPoints="1"/>
            </p:cNvSpPr>
            <p:nvPr/>
          </p:nvSpPr>
          <p:spPr bwMode="auto">
            <a:xfrm>
              <a:off x="7335955" y="2569029"/>
              <a:ext cx="551766" cy="964490"/>
            </a:xfrm>
            <a:custGeom>
              <a:avLst/>
              <a:gdLst>
                <a:gd name="T0" fmla="*/ 859 w 866"/>
                <a:gd name="T1" fmla="*/ 903 h 1517"/>
                <a:gd name="T2" fmla="*/ 7 w 866"/>
                <a:gd name="T3" fmla="*/ 783 h 1517"/>
                <a:gd name="T4" fmla="*/ 286 w 866"/>
                <a:gd name="T5" fmla="*/ 555 h 1517"/>
                <a:gd name="T6" fmla="*/ 291 w 866"/>
                <a:gd name="T7" fmla="*/ 484 h 1517"/>
                <a:gd name="T8" fmla="*/ 225 w 866"/>
                <a:gd name="T9" fmla="*/ 337 h 1517"/>
                <a:gd name="T10" fmla="*/ 237 w 866"/>
                <a:gd name="T11" fmla="*/ 164 h 1517"/>
                <a:gd name="T12" fmla="*/ 335 w 866"/>
                <a:gd name="T13" fmla="*/ 36 h 1517"/>
                <a:gd name="T14" fmla="*/ 382 w 866"/>
                <a:gd name="T15" fmla="*/ 12 h 1517"/>
                <a:gd name="T16" fmla="*/ 528 w 866"/>
                <a:gd name="T17" fmla="*/ 27 h 1517"/>
                <a:gd name="T18" fmla="*/ 631 w 866"/>
                <a:gd name="T19" fmla="*/ 274 h 1517"/>
                <a:gd name="T20" fmla="*/ 595 w 866"/>
                <a:gd name="T21" fmla="*/ 406 h 1517"/>
                <a:gd name="T22" fmla="*/ 573 w 866"/>
                <a:gd name="T23" fmla="*/ 548 h 1517"/>
                <a:gd name="T24" fmla="*/ 827 w 866"/>
                <a:gd name="T25" fmla="*/ 717 h 1517"/>
                <a:gd name="T26" fmla="*/ 487 w 866"/>
                <a:gd name="T27" fmla="*/ 1251 h 1517"/>
                <a:gd name="T28" fmla="*/ 506 w 866"/>
                <a:gd name="T29" fmla="*/ 1236 h 1517"/>
                <a:gd name="T30" fmla="*/ 541 w 866"/>
                <a:gd name="T31" fmla="*/ 1133 h 1517"/>
                <a:gd name="T32" fmla="*/ 470 w 866"/>
                <a:gd name="T33" fmla="*/ 1104 h 1517"/>
                <a:gd name="T34" fmla="*/ 433 w 866"/>
                <a:gd name="T35" fmla="*/ 1038 h 1517"/>
                <a:gd name="T36" fmla="*/ 396 w 866"/>
                <a:gd name="T37" fmla="*/ 1104 h 1517"/>
                <a:gd name="T38" fmla="*/ 325 w 866"/>
                <a:gd name="T39" fmla="*/ 1133 h 1517"/>
                <a:gd name="T40" fmla="*/ 360 w 866"/>
                <a:gd name="T41" fmla="*/ 1236 h 1517"/>
                <a:gd name="T42" fmla="*/ 379 w 866"/>
                <a:gd name="T43" fmla="*/ 1251 h 1517"/>
                <a:gd name="T44" fmla="*/ 487 w 866"/>
                <a:gd name="T45" fmla="*/ 1251 h 1517"/>
                <a:gd name="T46" fmla="*/ 63 w 866"/>
                <a:gd name="T47" fmla="*/ 1251 h 1517"/>
                <a:gd name="T48" fmla="*/ 171 w 866"/>
                <a:gd name="T49" fmla="*/ 1251 h 1517"/>
                <a:gd name="T50" fmla="*/ 191 w 866"/>
                <a:gd name="T51" fmla="*/ 1236 h 1517"/>
                <a:gd name="T52" fmla="*/ 225 w 866"/>
                <a:gd name="T53" fmla="*/ 1133 h 1517"/>
                <a:gd name="T54" fmla="*/ 154 w 866"/>
                <a:gd name="T55" fmla="*/ 1104 h 1517"/>
                <a:gd name="T56" fmla="*/ 117 w 866"/>
                <a:gd name="T57" fmla="*/ 1038 h 1517"/>
                <a:gd name="T58" fmla="*/ 80 w 866"/>
                <a:gd name="T59" fmla="*/ 1104 h 1517"/>
                <a:gd name="T60" fmla="*/ 9 w 866"/>
                <a:gd name="T61" fmla="*/ 1133 h 1517"/>
                <a:gd name="T62" fmla="*/ 44 w 866"/>
                <a:gd name="T63" fmla="*/ 1236 h 1517"/>
                <a:gd name="T64" fmla="*/ 849 w 866"/>
                <a:gd name="T65" fmla="*/ 1109 h 1517"/>
                <a:gd name="T66" fmla="*/ 761 w 866"/>
                <a:gd name="T67" fmla="*/ 1045 h 1517"/>
                <a:gd name="T68" fmla="*/ 737 w 866"/>
                <a:gd name="T69" fmla="*/ 1045 h 1517"/>
                <a:gd name="T70" fmla="*/ 648 w 866"/>
                <a:gd name="T71" fmla="*/ 1109 h 1517"/>
                <a:gd name="T72" fmla="*/ 690 w 866"/>
                <a:gd name="T73" fmla="*/ 1175 h 1517"/>
                <a:gd name="T74" fmla="*/ 688 w 866"/>
                <a:gd name="T75" fmla="*/ 1253 h 1517"/>
                <a:gd name="T76" fmla="*/ 749 w 866"/>
                <a:gd name="T77" fmla="*/ 1216 h 1517"/>
                <a:gd name="T78" fmla="*/ 810 w 866"/>
                <a:gd name="T79" fmla="*/ 1253 h 1517"/>
                <a:gd name="T80" fmla="*/ 808 w 866"/>
                <a:gd name="T81" fmla="*/ 1175 h 1517"/>
                <a:gd name="T82" fmla="*/ 849 w 866"/>
                <a:gd name="T83" fmla="*/ 1109 h 1517"/>
                <a:gd name="T84" fmla="*/ 313 w 866"/>
                <a:gd name="T85" fmla="*/ 1368 h 1517"/>
                <a:gd name="T86" fmla="*/ 276 w 866"/>
                <a:gd name="T87" fmla="*/ 1300 h 1517"/>
                <a:gd name="T88" fmla="*/ 240 w 866"/>
                <a:gd name="T89" fmla="*/ 1366 h 1517"/>
                <a:gd name="T90" fmla="*/ 166 w 866"/>
                <a:gd name="T91" fmla="*/ 1397 h 1517"/>
                <a:gd name="T92" fmla="*/ 200 w 866"/>
                <a:gd name="T93" fmla="*/ 1500 h 1517"/>
                <a:gd name="T94" fmla="*/ 220 w 866"/>
                <a:gd name="T95" fmla="*/ 1515 h 1517"/>
                <a:gd name="T96" fmla="*/ 328 w 866"/>
                <a:gd name="T97" fmla="*/ 1515 h 1517"/>
                <a:gd name="T98" fmla="*/ 347 w 866"/>
                <a:gd name="T99" fmla="*/ 1500 h 1517"/>
                <a:gd name="T100" fmla="*/ 382 w 866"/>
                <a:gd name="T101" fmla="*/ 1397 h 1517"/>
                <a:gd name="T102" fmla="*/ 692 w 866"/>
                <a:gd name="T103" fmla="*/ 1373 h 1517"/>
                <a:gd name="T104" fmla="*/ 604 w 866"/>
                <a:gd name="T105" fmla="*/ 1309 h 1517"/>
                <a:gd name="T106" fmla="*/ 580 w 866"/>
                <a:gd name="T107" fmla="*/ 1309 h 1517"/>
                <a:gd name="T108" fmla="*/ 489 w 866"/>
                <a:gd name="T109" fmla="*/ 1373 h 1517"/>
                <a:gd name="T110" fmla="*/ 531 w 866"/>
                <a:gd name="T111" fmla="*/ 1439 h 1517"/>
                <a:gd name="T112" fmla="*/ 528 w 866"/>
                <a:gd name="T113" fmla="*/ 1517 h 1517"/>
                <a:gd name="T114" fmla="*/ 590 w 866"/>
                <a:gd name="T115" fmla="*/ 1481 h 1517"/>
                <a:gd name="T116" fmla="*/ 651 w 866"/>
                <a:gd name="T117" fmla="*/ 1517 h 1517"/>
                <a:gd name="T118" fmla="*/ 648 w 866"/>
                <a:gd name="T119" fmla="*/ 1439 h 1517"/>
                <a:gd name="T120" fmla="*/ 692 w 866"/>
                <a:gd name="T121" fmla="*/ 1373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6" h="1517">
                  <a:moveTo>
                    <a:pt x="859" y="783"/>
                  </a:moveTo>
                  <a:cubicBezTo>
                    <a:pt x="859" y="903"/>
                    <a:pt x="859" y="903"/>
                    <a:pt x="859" y="903"/>
                  </a:cubicBezTo>
                  <a:cubicBezTo>
                    <a:pt x="7" y="903"/>
                    <a:pt x="7" y="903"/>
                    <a:pt x="7" y="903"/>
                  </a:cubicBezTo>
                  <a:cubicBezTo>
                    <a:pt x="7" y="783"/>
                    <a:pt x="7" y="783"/>
                    <a:pt x="7" y="783"/>
                  </a:cubicBezTo>
                  <a:cubicBezTo>
                    <a:pt x="7" y="759"/>
                    <a:pt x="19" y="734"/>
                    <a:pt x="36" y="717"/>
                  </a:cubicBezTo>
                  <a:cubicBezTo>
                    <a:pt x="144" y="626"/>
                    <a:pt x="262" y="568"/>
                    <a:pt x="286" y="555"/>
                  </a:cubicBezTo>
                  <a:cubicBezTo>
                    <a:pt x="289" y="553"/>
                    <a:pt x="291" y="550"/>
                    <a:pt x="291" y="548"/>
                  </a:cubicBezTo>
                  <a:cubicBezTo>
                    <a:pt x="291" y="484"/>
                    <a:pt x="291" y="484"/>
                    <a:pt x="291" y="484"/>
                  </a:cubicBezTo>
                  <a:cubicBezTo>
                    <a:pt x="274" y="457"/>
                    <a:pt x="267" y="426"/>
                    <a:pt x="262" y="399"/>
                  </a:cubicBezTo>
                  <a:cubicBezTo>
                    <a:pt x="252" y="399"/>
                    <a:pt x="240" y="384"/>
                    <a:pt x="225" y="337"/>
                  </a:cubicBezTo>
                  <a:cubicBezTo>
                    <a:pt x="205" y="271"/>
                    <a:pt x="225" y="262"/>
                    <a:pt x="242" y="264"/>
                  </a:cubicBezTo>
                  <a:cubicBezTo>
                    <a:pt x="230" y="230"/>
                    <a:pt x="230" y="196"/>
                    <a:pt x="237" y="164"/>
                  </a:cubicBezTo>
                  <a:cubicBezTo>
                    <a:pt x="247" y="127"/>
                    <a:pt x="267" y="98"/>
                    <a:pt x="289" y="76"/>
                  </a:cubicBezTo>
                  <a:cubicBezTo>
                    <a:pt x="303" y="61"/>
                    <a:pt x="318" y="49"/>
                    <a:pt x="335" y="36"/>
                  </a:cubicBezTo>
                  <a:cubicBezTo>
                    <a:pt x="350" y="27"/>
                    <a:pt x="364" y="19"/>
                    <a:pt x="382" y="12"/>
                  </a:cubicBezTo>
                  <a:cubicBezTo>
                    <a:pt x="382" y="12"/>
                    <a:pt x="382" y="12"/>
                    <a:pt x="382" y="12"/>
                  </a:cubicBezTo>
                  <a:cubicBezTo>
                    <a:pt x="394" y="7"/>
                    <a:pt x="409" y="5"/>
                    <a:pt x="423" y="5"/>
                  </a:cubicBezTo>
                  <a:cubicBezTo>
                    <a:pt x="470" y="0"/>
                    <a:pt x="504" y="12"/>
                    <a:pt x="528" y="27"/>
                  </a:cubicBezTo>
                  <a:cubicBezTo>
                    <a:pt x="565" y="46"/>
                    <a:pt x="580" y="73"/>
                    <a:pt x="580" y="73"/>
                  </a:cubicBezTo>
                  <a:cubicBezTo>
                    <a:pt x="580" y="73"/>
                    <a:pt x="673" y="80"/>
                    <a:pt x="631" y="274"/>
                  </a:cubicBezTo>
                  <a:cubicBezTo>
                    <a:pt x="644" y="279"/>
                    <a:pt x="653" y="296"/>
                    <a:pt x="639" y="347"/>
                  </a:cubicBezTo>
                  <a:cubicBezTo>
                    <a:pt x="621" y="411"/>
                    <a:pt x="604" y="413"/>
                    <a:pt x="595" y="406"/>
                  </a:cubicBezTo>
                  <a:cubicBezTo>
                    <a:pt x="590" y="428"/>
                    <a:pt x="585" y="453"/>
                    <a:pt x="573" y="475"/>
                  </a:cubicBezTo>
                  <a:cubicBezTo>
                    <a:pt x="573" y="506"/>
                    <a:pt x="573" y="536"/>
                    <a:pt x="573" y="548"/>
                  </a:cubicBezTo>
                  <a:cubicBezTo>
                    <a:pt x="573" y="550"/>
                    <a:pt x="575" y="553"/>
                    <a:pt x="577" y="555"/>
                  </a:cubicBezTo>
                  <a:cubicBezTo>
                    <a:pt x="602" y="568"/>
                    <a:pt x="719" y="626"/>
                    <a:pt x="827" y="717"/>
                  </a:cubicBezTo>
                  <a:cubicBezTo>
                    <a:pt x="849" y="734"/>
                    <a:pt x="859" y="756"/>
                    <a:pt x="859" y="783"/>
                  </a:cubicBezTo>
                  <a:close/>
                  <a:moveTo>
                    <a:pt x="487" y="1251"/>
                  </a:moveTo>
                  <a:cubicBezTo>
                    <a:pt x="489" y="1253"/>
                    <a:pt x="492" y="1253"/>
                    <a:pt x="494" y="1253"/>
                  </a:cubicBezTo>
                  <a:cubicBezTo>
                    <a:pt x="502" y="1253"/>
                    <a:pt x="509" y="1246"/>
                    <a:pt x="506" y="1236"/>
                  </a:cubicBezTo>
                  <a:cubicBezTo>
                    <a:pt x="492" y="1175"/>
                    <a:pt x="492" y="1175"/>
                    <a:pt x="492" y="1175"/>
                  </a:cubicBezTo>
                  <a:cubicBezTo>
                    <a:pt x="541" y="1133"/>
                    <a:pt x="541" y="1133"/>
                    <a:pt x="541" y="1133"/>
                  </a:cubicBezTo>
                  <a:cubicBezTo>
                    <a:pt x="551" y="1126"/>
                    <a:pt x="546" y="1111"/>
                    <a:pt x="533" y="1109"/>
                  </a:cubicBezTo>
                  <a:cubicBezTo>
                    <a:pt x="470" y="1104"/>
                    <a:pt x="470" y="1104"/>
                    <a:pt x="470" y="1104"/>
                  </a:cubicBezTo>
                  <a:cubicBezTo>
                    <a:pt x="445" y="1045"/>
                    <a:pt x="445" y="1045"/>
                    <a:pt x="445" y="1045"/>
                  </a:cubicBezTo>
                  <a:cubicBezTo>
                    <a:pt x="443" y="1040"/>
                    <a:pt x="438" y="1038"/>
                    <a:pt x="433" y="1038"/>
                  </a:cubicBezTo>
                  <a:cubicBezTo>
                    <a:pt x="428" y="1038"/>
                    <a:pt x="423" y="1040"/>
                    <a:pt x="421" y="1045"/>
                  </a:cubicBezTo>
                  <a:cubicBezTo>
                    <a:pt x="396" y="1104"/>
                    <a:pt x="396" y="1104"/>
                    <a:pt x="396" y="1104"/>
                  </a:cubicBezTo>
                  <a:cubicBezTo>
                    <a:pt x="333" y="1109"/>
                    <a:pt x="333" y="1109"/>
                    <a:pt x="333" y="1109"/>
                  </a:cubicBezTo>
                  <a:cubicBezTo>
                    <a:pt x="320" y="1109"/>
                    <a:pt x="315" y="1123"/>
                    <a:pt x="325" y="1133"/>
                  </a:cubicBezTo>
                  <a:cubicBezTo>
                    <a:pt x="374" y="1175"/>
                    <a:pt x="374" y="1175"/>
                    <a:pt x="374" y="1175"/>
                  </a:cubicBezTo>
                  <a:cubicBezTo>
                    <a:pt x="360" y="1236"/>
                    <a:pt x="360" y="1236"/>
                    <a:pt x="360" y="1236"/>
                  </a:cubicBezTo>
                  <a:cubicBezTo>
                    <a:pt x="357" y="1246"/>
                    <a:pt x="364" y="1253"/>
                    <a:pt x="372" y="1253"/>
                  </a:cubicBezTo>
                  <a:cubicBezTo>
                    <a:pt x="374" y="1253"/>
                    <a:pt x="377" y="1253"/>
                    <a:pt x="379" y="1251"/>
                  </a:cubicBezTo>
                  <a:cubicBezTo>
                    <a:pt x="433" y="1216"/>
                    <a:pt x="433" y="1216"/>
                    <a:pt x="433" y="1216"/>
                  </a:cubicBezTo>
                  <a:lnTo>
                    <a:pt x="487" y="1251"/>
                  </a:lnTo>
                  <a:close/>
                  <a:moveTo>
                    <a:pt x="56" y="1253"/>
                  </a:moveTo>
                  <a:cubicBezTo>
                    <a:pt x="58" y="1253"/>
                    <a:pt x="61" y="1253"/>
                    <a:pt x="63" y="1251"/>
                  </a:cubicBezTo>
                  <a:cubicBezTo>
                    <a:pt x="117" y="1216"/>
                    <a:pt x="117" y="1216"/>
                    <a:pt x="117" y="1216"/>
                  </a:cubicBezTo>
                  <a:cubicBezTo>
                    <a:pt x="171" y="1251"/>
                    <a:pt x="171" y="1251"/>
                    <a:pt x="171" y="1251"/>
                  </a:cubicBezTo>
                  <a:cubicBezTo>
                    <a:pt x="174" y="1253"/>
                    <a:pt x="176" y="1253"/>
                    <a:pt x="178" y="1253"/>
                  </a:cubicBezTo>
                  <a:cubicBezTo>
                    <a:pt x="186" y="1253"/>
                    <a:pt x="193" y="1246"/>
                    <a:pt x="191" y="1236"/>
                  </a:cubicBezTo>
                  <a:cubicBezTo>
                    <a:pt x="176" y="1175"/>
                    <a:pt x="176" y="1175"/>
                    <a:pt x="176" y="1175"/>
                  </a:cubicBezTo>
                  <a:cubicBezTo>
                    <a:pt x="225" y="1133"/>
                    <a:pt x="225" y="1133"/>
                    <a:pt x="225" y="1133"/>
                  </a:cubicBezTo>
                  <a:cubicBezTo>
                    <a:pt x="235" y="1126"/>
                    <a:pt x="230" y="1111"/>
                    <a:pt x="218" y="1109"/>
                  </a:cubicBezTo>
                  <a:cubicBezTo>
                    <a:pt x="154" y="1104"/>
                    <a:pt x="154" y="1104"/>
                    <a:pt x="154" y="1104"/>
                  </a:cubicBezTo>
                  <a:cubicBezTo>
                    <a:pt x="129" y="1045"/>
                    <a:pt x="129" y="1045"/>
                    <a:pt x="129" y="1045"/>
                  </a:cubicBezTo>
                  <a:cubicBezTo>
                    <a:pt x="127" y="1040"/>
                    <a:pt x="122" y="1038"/>
                    <a:pt x="117" y="1038"/>
                  </a:cubicBezTo>
                  <a:cubicBezTo>
                    <a:pt x="112" y="1038"/>
                    <a:pt x="107" y="1040"/>
                    <a:pt x="105" y="1045"/>
                  </a:cubicBezTo>
                  <a:cubicBezTo>
                    <a:pt x="80" y="1104"/>
                    <a:pt x="80" y="1104"/>
                    <a:pt x="80" y="1104"/>
                  </a:cubicBezTo>
                  <a:cubicBezTo>
                    <a:pt x="17" y="1109"/>
                    <a:pt x="17" y="1109"/>
                    <a:pt x="17" y="1109"/>
                  </a:cubicBezTo>
                  <a:cubicBezTo>
                    <a:pt x="5" y="1109"/>
                    <a:pt x="0" y="1123"/>
                    <a:pt x="9" y="1133"/>
                  </a:cubicBezTo>
                  <a:cubicBezTo>
                    <a:pt x="58" y="1175"/>
                    <a:pt x="58" y="1175"/>
                    <a:pt x="58" y="1175"/>
                  </a:cubicBezTo>
                  <a:cubicBezTo>
                    <a:pt x="44" y="1236"/>
                    <a:pt x="44" y="1236"/>
                    <a:pt x="44" y="1236"/>
                  </a:cubicBezTo>
                  <a:cubicBezTo>
                    <a:pt x="41" y="1246"/>
                    <a:pt x="49" y="1253"/>
                    <a:pt x="56" y="1253"/>
                  </a:cubicBezTo>
                  <a:close/>
                  <a:moveTo>
                    <a:pt x="849" y="1109"/>
                  </a:moveTo>
                  <a:cubicBezTo>
                    <a:pt x="786" y="1104"/>
                    <a:pt x="786" y="1104"/>
                    <a:pt x="786" y="1104"/>
                  </a:cubicBezTo>
                  <a:cubicBezTo>
                    <a:pt x="761" y="1045"/>
                    <a:pt x="761" y="1045"/>
                    <a:pt x="761" y="1045"/>
                  </a:cubicBezTo>
                  <a:cubicBezTo>
                    <a:pt x="759" y="1040"/>
                    <a:pt x="754" y="1038"/>
                    <a:pt x="749" y="1038"/>
                  </a:cubicBezTo>
                  <a:cubicBezTo>
                    <a:pt x="744" y="1038"/>
                    <a:pt x="739" y="1040"/>
                    <a:pt x="737" y="1045"/>
                  </a:cubicBezTo>
                  <a:cubicBezTo>
                    <a:pt x="712" y="1104"/>
                    <a:pt x="712" y="1104"/>
                    <a:pt x="712" y="1104"/>
                  </a:cubicBezTo>
                  <a:cubicBezTo>
                    <a:pt x="648" y="1109"/>
                    <a:pt x="648" y="1109"/>
                    <a:pt x="648" y="1109"/>
                  </a:cubicBezTo>
                  <a:cubicBezTo>
                    <a:pt x="636" y="1109"/>
                    <a:pt x="631" y="1123"/>
                    <a:pt x="641" y="1133"/>
                  </a:cubicBezTo>
                  <a:cubicBezTo>
                    <a:pt x="690" y="1175"/>
                    <a:pt x="690" y="1175"/>
                    <a:pt x="690" y="1175"/>
                  </a:cubicBezTo>
                  <a:cubicBezTo>
                    <a:pt x="675" y="1236"/>
                    <a:pt x="675" y="1236"/>
                    <a:pt x="675" y="1236"/>
                  </a:cubicBezTo>
                  <a:cubicBezTo>
                    <a:pt x="673" y="1246"/>
                    <a:pt x="680" y="1253"/>
                    <a:pt x="688" y="1253"/>
                  </a:cubicBezTo>
                  <a:cubicBezTo>
                    <a:pt x="690" y="1253"/>
                    <a:pt x="692" y="1253"/>
                    <a:pt x="695" y="1251"/>
                  </a:cubicBezTo>
                  <a:cubicBezTo>
                    <a:pt x="749" y="1216"/>
                    <a:pt x="749" y="1216"/>
                    <a:pt x="749" y="1216"/>
                  </a:cubicBezTo>
                  <a:cubicBezTo>
                    <a:pt x="803" y="1251"/>
                    <a:pt x="803" y="1251"/>
                    <a:pt x="803" y="1251"/>
                  </a:cubicBezTo>
                  <a:cubicBezTo>
                    <a:pt x="805" y="1253"/>
                    <a:pt x="808" y="1253"/>
                    <a:pt x="810" y="1253"/>
                  </a:cubicBezTo>
                  <a:cubicBezTo>
                    <a:pt x="817" y="1253"/>
                    <a:pt x="825" y="1246"/>
                    <a:pt x="822" y="1236"/>
                  </a:cubicBezTo>
                  <a:cubicBezTo>
                    <a:pt x="808" y="1175"/>
                    <a:pt x="808" y="1175"/>
                    <a:pt x="808" y="1175"/>
                  </a:cubicBezTo>
                  <a:cubicBezTo>
                    <a:pt x="857" y="1133"/>
                    <a:pt x="857" y="1133"/>
                    <a:pt x="857" y="1133"/>
                  </a:cubicBezTo>
                  <a:cubicBezTo>
                    <a:pt x="866" y="1126"/>
                    <a:pt x="861" y="1111"/>
                    <a:pt x="849" y="1109"/>
                  </a:cubicBezTo>
                  <a:close/>
                  <a:moveTo>
                    <a:pt x="377" y="1373"/>
                  </a:moveTo>
                  <a:cubicBezTo>
                    <a:pt x="313" y="1368"/>
                    <a:pt x="313" y="1368"/>
                    <a:pt x="313" y="1368"/>
                  </a:cubicBezTo>
                  <a:cubicBezTo>
                    <a:pt x="289" y="1309"/>
                    <a:pt x="289" y="1309"/>
                    <a:pt x="289" y="1309"/>
                  </a:cubicBezTo>
                  <a:cubicBezTo>
                    <a:pt x="286" y="1302"/>
                    <a:pt x="281" y="1300"/>
                    <a:pt x="276" y="1300"/>
                  </a:cubicBezTo>
                  <a:cubicBezTo>
                    <a:pt x="271" y="1300"/>
                    <a:pt x="267" y="1302"/>
                    <a:pt x="264" y="1307"/>
                  </a:cubicBezTo>
                  <a:cubicBezTo>
                    <a:pt x="240" y="1366"/>
                    <a:pt x="240" y="1366"/>
                    <a:pt x="240" y="1366"/>
                  </a:cubicBezTo>
                  <a:cubicBezTo>
                    <a:pt x="174" y="1373"/>
                    <a:pt x="174" y="1373"/>
                    <a:pt x="174" y="1373"/>
                  </a:cubicBezTo>
                  <a:cubicBezTo>
                    <a:pt x="161" y="1373"/>
                    <a:pt x="156" y="1388"/>
                    <a:pt x="166" y="1397"/>
                  </a:cubicBezTo>
                  <a:cubicBezTo>
                    <a:pt x="215" y="1439"/>
                    <a:pt x="215" y="1439"/>
                    <a:pt x="215" y="1439"/>
                  </a:cubicBezTo>
                  <a:cubicBezTo>
                    <a:pt x="200" y="1500"/>
                    <a:pt x="200" y="1500"/>
                    <a:pt x="200" y="1500"/>
                  </a:cubicBezTo>
                  <a:cubicBezTo>
                    <a:pt x="198" y="1510"/>
                    <a:pt x="205" y="1517"/>
                    <a:pt x="213" y="1517"/>
                  </a:cubicBezTo>
                  <a:cubicBezTo>
                    <a:pt x="215" y="1517"/>
                    <a:pt x="218" y="1517"/>
                    <a:pt x="220" y="1515"/>
                  </a:cubicBezTo>
                  <a:cubicBezTo>
                    <a:pt x="274" y="1481"/>
                    <a:pt x="274" y="1481"/>
                    <a:pt x="274" y="1481"/>
                  </a:cubicBezTo>
                  <a:cubicBezTo>
                    <a:pt x="328" y="1515"/>
                    <a:pt x="328" y="1515"/>
                    <a:pt x="328" y="1515"/>
                  </a:cubicBezTo>
                  <a:cubicBezTo>
                    <a:pt x="330" y="1517"/>
                    <a:pt x="333" y="1517"/>
                    <a:pt x="335" y="1517"/>
                  </a:cubicBezTo>
                  <a:cubicBezTo>
                    <a:pt x="342" y="1517"/>
                    <a:pt x="350" y="1510"/>
                    <a:pt x="347" y="1500"/>
                  </a:cubicBezTo>
                  <a:cubicBezTo>
                    <a:pt x="333" y="1439"/>
                    <a:pt x="333" y="1439"/>
                    <a:pt x="333" y="1439"/>
                  </a:cubicBezTo>
                  <a:cubicBezTo>
                    <a:pt x="382" y="1397"/>
                    <a:pt x="382" y="1397"/>
                    <a:pt x="382" y="1397"/>
                  </a:cubicBezTo>
                  <a:cubicBezTo>
                    <a:pt x="394" y="1388"/>
                    <a:pt x="389" y="1373"/>
                    <a:pt x="377" y="1373"/>
                  </a:cubicBezTo>
                  <a:close/>
                  <a:moveTo>
                    <a:pt x="692" y="1373"/>
                  </a:moveTo>
                  <a:cubicBezTo>
                    <a:pt x="629" y="1368"/>
                    <a:pt x="629" y="1368"/>
                    <a:pt x="629" y="1368"/>
                  </a:cubicBezTo>
                  <a:cubicBezTo>
                    <a:pt x="604" y="1309"/>
                    <a:pt x="604" y="1309"/>
                    <a:pt x="604" y="1309"/>
                  </a:cubicBezTo>
                  <a:cubicBezTo>
                    <a:pt x="602" y="1304"/>
                    <a:pt x="597" y="1302"/>
                    <a:pt x="592" y="1302"/>
                  </a:cubicBezTo>
                  <a:cubicBezTo>
                    <a:pt x="587" y="1302"/>
                    <a:pt x="582" y="1304"/>
                    <a:pt x="580" y="1309"/>
                  </a:cubicBezTo>
                  <a:cubicBezTo>
                    <a:pt x="555" y="1368"/>
                    <a:pt x="555" y="1368"/>
                    <a:pt x="555" y="1368"/>
                  </a:cubicBezTo>
                  <a:cubicBezTo>
                    <a:pt x="489" y="1373"/>
                    <a:pt x="489" y="1373"/>
                    <a:pt x="489" y="1373"/>
                  </a:cubicBezTo>
                  <a:cubicBezTo>
                    <a:pt x="477" y="1373"/>
                    <a:pt x="472" y="1388"/>
                    <a:pt x="482" y="1397"/>
                  </a:cubicBezTo>
                  <a:cubicBezTo>
                    <a:pt x="531" y="1439"/>
                    <a:pt x="531" y="1439"/>
                    <a:pt x="531" y="1439"/>
                  </a:cubicBezTo>
                  <a:cubicBezTo>
                    <a:pt x="516" y="1500"/>
                    <a:pt x="516" y="1500"/>
                    <a:pt x="516" y="1500"/>
                  </a:cubicBezTo>
                  <a:cubicBezTo>
                    <a:pt x="514" y="1510"/>
                    <a:pt x="521" y="1517"/>
                    <a:pt x="528" y="1517"/>
                  </a:cubicBezTo>
                  <a:cubicBezTo>
                    <a:pt x="531" y="1517"/>
                    <a:pt x="533" y="1517"/>
                    <a:pt x="536" y="1515"/>
                  </a:cubicBezTo>
                  <a:cubicBezTo>
                    <a:pt x="590" y="1481"/>
                    <a:pt x="590" y="1481"/>
                    <a:pt x="590" y="1481"/>
                  </a:cubicBezTo>
                  <a:cubicBezTo>
                    <a:pt x="644" y="1515"/>
                    <a:pt x="644" y="1515"/>
                    <a:pt x="644" y="1515"/>
                  </a:cubicBezTo>
                  <a:cubicBezTo>
                    <a:pt x="646" y="1517"/>
                    <a:pt x="648" y="1517"/>
                    <a:pt x="651" y="1517"/>
                  </a:cubicBezTo>
                  <a:cubicBezTo>
                    <a:pt x="658" y="1517"/>
                    <a:pt x="666" y="1510"/>
                    <a:pt x="663" y="1500"/>
                  </a:cubicBezTo>
                  <a:cubicBezTo>
                    <a:pt x="648" y="1439"/>
                    <a:pt x="648" y="1439"/>
                    <a:pt x="648" y="1439"/>
                  </a:cubicBezTo>
                  <a:cubicBezTo>
                    <a:pt x="697" y="1397"/>
                    <a:pt x="697" y="1397"/>
                    <a:pt x="697" y="1397"/>
                  </a:cubicBezTo>
                  <a:cubicBezTo>
                    <a:pt x="707" y="1388"/>
                    <a:pt x="702" y="1373"/>
                    <a:pt x="692" y="137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spTree>
    <p:extLst>
      <p:ext uri="{BB962C8B-B14F-4D97-AF65-F5344CB8AC3E}">
        <p14:creationId xmlns:p14="http://schemas.microsoft.com/office/powerpoint/2010/main" val="240548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ppt_w</p:attrName>
                                        </p:attrNameLst>
                                      </p:cBhvr>
                                      <p:tavLst>
                                        <p:tav tm="0">
                                          <p:val>
                                            <p:fltVal val="0"/>
                                          </p:val>
                                        </p:tav>
                                        <p:tav tm="100000">
                                          <p:val>
                                            <p:strVal val="#ppt_w"/>
                                          </p:val>
                                        </p:tav>
                                      </p:tavLst>
                                    </p:anim>
                                    <p:anim calcmode="lin" valueType="num">
                                      <p:cBhvr>
                                        <p:cTn id="12" dur="500" fill="hold"/>
                                        <p:tgtEl>
                                          <p:spTgt spid="41"/>
                                        </p:tgtEl>
                                        <p:attrNameLst>
                                          <p:attrName>ppt_h</p:attrName>
                                        </p:attrNameLst>
                                      </p:cBhvr>
                                      <p:tavLst>
                                        <p:tav tm="0">
                                          <p:val>
                                            <p:fltVal val="0"/>
                                          </p:val>
                                        </p:tav>
                                        <p:tav tm="100000">
                                          <p:val>
                                            <p:strVal val="#ppt_h"/>
                                          </p:val>
                                        </p:tav>
                                      </p:tavLst>
                                    </p:anim>
                                    <p:animEffect transition="in" filter="fade">
                                      <p:cBhvr>
                                        <p:cTn id="13" dur="500"/>
                                        <p:tgtEl>
                                          <p:spTgt spid="41"/>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250"/>
                            </p:stCondLst>
                            <p:childTnLst>
                              <p:par>
                                <p:cTn id="18" presetID="16" presetClass="entr" presetSubtype="42"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Horizontal)">
                                      <p:cBhvr>
                                        <p:cTn id="20" dur="500"/>
                                        <p:tgtEl>
                                          <p:spTgt spid="31"/>
                                        </p:tgtEl>
                                      </p:cBhvr>
                                    </p:animEffect>
                                  </p:childTnLst>
                                </p:cTn>
                              </p:par>
                            </p:childTnLst>
                          </p:cTn>
                        </p:par>
                        <p:par>
                          <p:cTn id="21" fill="hold">
                            <p:stCondLst>
                              <p:cond delay="1750"/>
                            </p:stCondLst>
                            <p:childTnLst>
                              <p:par>
                                <p:cTn id="22" presetID="53" presetClass="entr" presetSubtype="16"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p:cTn id="24" dur="500" fill="hold"/>
                                        <p:tgtEl>
                                          <p:spTgt spid="48"/>
                                        </p:tgtEl>
                                        <p:attrNameLst>
                                          <p:attrName>ppt_w</p:attrName>
                                        </p:attrNameLst>
                                      </p:cBhvr>
                                      <p:tavLst>
                                        <p:tav tm="0">
                                          <p:val>
                                            <p:fltVal val="0"/>
                                          </p:val>
                                        </p:tav>
                                        <p:tav tm="100000">
                                          <p:val>
                                            <p:strVal val="#ppt_w"/>
                                          </p:val>
                                        </p:tav>
                                      </p:tavLst>
                                    </p:anim>
                                    <p:anim calcmode="lin" valueType="num">
                                      <p:cBhvr>
                                        <p:cTn id="25" dur="500" fill="hold"/>
                                        <p:tgtEl>
                                          <p:spTgt spid="48"/>
                                        </p:tgtEl>
                                        <p:attrNameLst>
                                          <p:attrName>ppt_h</p:attrName>
                                        </p:attrNameLst>
                                      </p:cBhvr>
                                      <p:tavLst>
                                        <p:tav tm="0">
                                          <p:val>
                                            <p:fltVal val="0"/>
                                          </p:val>
                                        </p:tav>
                                        <p:tav tm="100000">
                                          <p:val>
                                            <p:strVal val="#ppt_h"/>
                                          </p:val>
                                        </p:tav>
                                      </p:tavLst>
                                    </p:anim>
                                    <p:animEffect transition="in" filter="fade">
                                      <p:cBhvr>
                                        <p:cTn id="26" dur="500"/>
                                        <p:tgtEl>
                                          <p:spTgt spid="48"/>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500"/>
                            </p:stCondLst>
                            <p:childTnLst>
                              <p:par>
                                <p:cTn id="31" presetID="16" presetClass="entr" presetSubtype="42"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arn(outHorizontal)">
                                      <p:cBhvr>
                                        <p:cTn id="33" dur="500"/>
                                        <p:tgtEl>
                                          <p:spTgt spid="34"/>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58"/>
                                        </p:tgtEl>
                                        <p:attrNameLst>
                                          <p:attrName>style.visibility</p:attrName>
                                        </p:attrNameLst>
                                      </p:cBhvr>
                                      <p:to>
                                        <p:strVal val="visible"/>
                                      </p:to>
                                    </p:set>
                                    <p:anim calcmode="lin" valueType="num">
                                      <p:cBhvr>
                                        <p:cTn id="37" dur="500" fill="hold"/>
                                        <p:tgtEl>
                                          <p:spTgt spid="58"/>
                                        </p:tgtEl>
                                        <p:attrNameLst>
                                          <p:attrName>ppt_w</p:attrName>
                                        </p:attrNameLst>
                                      </p:cBhvr>
                                      <p:tavLst>
                                        <p:tav tm="0">
                                          <p:val>
                                            <p:fltVal val="0"/>
                                          </p:val>
                                        </p:tav>
                                        <p:tav tm="100000">
                                          <p:val>
                                            <p:strVal val="#ppt_w"/>
                                          </p:val>
                                        </p:tav>
                                      </p:tavLst>
                                    </p:anim>
                                    <p:anim calcmode="lin" valueType="num">
                                      <p:cBhvr>
                                        <p:cTn id="38" dur="500" fill="hold"/>
                                        <p:tgtEl>
                                          <p:spTgt spid="58"/>
                                        </p:tgtEl>
                                        <p:attrNameLst>
                                          <p:attrName>ppt_h</p:attrName>
                                        </p:attrNameLst>
                                      </p:cBhvr>
                                      <p:tavLst>
                                        <p:tav tm="0">
                                          <p:val>
                                            <p:fltVal val="0"/>
                                          </p:val>
                                        </p:tav>
                                        <p:tav tm="100000">
                                          <p:val>
                                            <p:strVal val="#ppt_h"/>
                                          </p:val>
                                        </p:tav>
                                      </p:tavLst>
                                    </p:anim>
                                    <p:animEffect transition="in" filter="fade">
                                      <p:cBhvr>
                                        <p:cTn id="39" dur="500"/>
                                        <p:tgtEl>
                                          <p:spTgt spid="58"/>
                                        </p:tgtEl>
                                      </p:cBhvr>
                                    </p:animEffect>
                                  </p:childTnLst>
                                </p:cTn>
                              </p:par>
                              <p:par>
                                <p:cTn id="40" presetID="10" presetClass="entr" presetSubtype="0" fill="hold" grpId="0" nodeType="withEffect">
                                  <p:stCondLst>
                                    <p:cond delay="25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par>
                          <p:cTn id="43" fill="hold">
                            <p:stCondLst>
                              <p:cond delay="3750"/>
                            </p:stCondLst>
                            <p:childTnLst>
                              <p:par>
                                <p:cTn id="44" presetID="16" presetClass="entr" presetSubtype="42" fill="hold"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outHorizontal)">
                                      <p:cBhvr>
                                        <p:cTn id="46" dur="500"/>
                                        <p:tgtEl>
                                          <p:spTgt spid="35"/>
                                        </p:tgtEl>
                                      </p:cBhvr>
                                    </p:animEffect>
                                  </p:childTnLst>
                                </p:cTn>
                              </p:par>
                            </p:childTnLst>
                          </p:cTn>
                        </p:par>
                        <p:par>
                          <p:cTn id="47" fill="hold">
                            <p:stCondLst>
                              <p:cond delay="4250"/>
                            </p:stCondLst>
                            <p:childTnLst>
                              <p:par>
                                <p:cTn id="48" presetID="53" presetClass="entr" presetSubtype="16" fill="hold" nodeType="afterEffect">
                                  <p:stCondLst>
                                    <p:cond delay="0"/>
                                  </p:stCondLst>
                                  <p:childTnLst>
                                    <p:set>
                                      <p:cBhvr>
                                        <p:cTn id="49" dur="1" fill="hold">
                                          <p:stCondLst>
                                            <p:cond delay="0"/>
                                          </p:stCondLst>
                                        </p:cTn>
                                        <p:tgtEl>
                                          <p:spTgt spid="53"/>
                                        </p:tgtEl>
                                        <p:attrNameLst>
                                          <p:attrName>style.visibility</p:attrName>
                                        </p:attrNameLst>
                                      </p:cBhvr>
                                      <p:to>
                                        <p:strVal val="visible"/>
                                      </p:to>
                                    </p:set>
                                    <p:anim calcmode="lin" valueType="num">
                                      <p:cBhvr>
                                        <p:cTn id="50" dur="500" fill="hold"/>
                                        <p:tgtEl>
                                          <p:spTgt spid="53"/>
                                        </p:tgtEl>
                                        <p:attrNameLst>
                                          <p:attrName>ppt_w</p:attrName>
                                        </p:attrNameLst>
                                      </p:cBhvr>
                                      <p:tavLst>
                                        <p:tav tm="0">
                                          <p:val>
                                            <p:fltVal val="0"/>
                                          </p:val>
                                        </p:tav>
                                        <p:tav tm="100000">
                                          <p:val>
                                            <p:strVal val="#ppt_w"/>
                                          </p:val>
                                        </p:tav>
                                      </p:tavLst>
                                    </p:anim>
                                    <p:anim calcmode="lin" valueType="num">
                                      <p:cBhvr>
                                        <p:cTn id="51" dur="500" fill="hold"/>
                                        <p:tgtEl>
                                          <p:spTgt spid="53"/>
                                        </p:tgtEl>
                                        <p:attrNameLst>
                                          <p:attrName>ppt_h</p:attrName>
                                        </p:attrNameLst>
                                      </p:cBhvr>
                                      <p:tavLst>
                                        <p:tav tm="0">
                                          <p:val>
                                            <p:fltVal val="0"/>
                                          </p:val>
                                        </p:tav>
                                        <p:tav tm="100000">
                                          <p:val>
                                            <p:strVal val="#ppt_h"/>
                                          </p:val>
                                        </p:tav>
                                      </p:tavLst>
                                    </p:anim>
                                    <p:animEffect transition="in" filter="fade">
                                      <p:cBhvr>
                                        <p:cTn id="52" dur="500"/>
                                        <p:tgtEl>
                                          <p:spTgt spid="53"/>
                                        </p:tgtEl>
                                      </p:cBhvr>
                                    </p:animEffect>
                                  </p:childTnLst>
                                </p:cTn>
                              </p:par>
                              <p:par>
                                <p:cTn id="53" presetID="10" presetClass="entr" presetSubtype="0" fill="hold" grpId="0" nodeType="withEffect">
                                  <p:stCondLst>
                                    <p:cond delay="25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P spid="11" grpId="0"/>
      <p:bldP spid="12" grpId="0"/>
      <p:bldP spid="13" grpId="0"/>
      <p:bldP spid="30"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BB67D4-D888-48E0-BD02-C97140545D8F}"/>
              </a:ext>
            </a:extLst>
          </p:cNvPr>
          <p:cNvSpPr>
            <a:spLocks noGrp="1"/>
          </p:cNvSpPr>
          <p:nvPr>
            <p:ph type="title"/>
          </p:nvPr>
        </p:nvSpPr>
        <p:spPr/>
        <p:txBody>
          <a:bodyPr/>
          <a:lstStyle/>
          <a:p>
            <a:r>
              <a:rPr lang="en-US" dirty="0"/>
              <a:t>Attorney Management Team</a:t>
            </a:r>
          </a:p>
        </p:txBody>
      </p:sp>
      <p:sp>
        <p:nvSpPr>
          <p:cNvPr id="4" name="Text Placeholder 3">
            <a:extLst>
              <a:ext uri="{FF2B5EF4-FFF2-40B4-BE49-F238E27FC236}">
                <a16:creationId xmlns:a16="http://schemas.microsoft.com/office/drawing/2014/main" id="{50D845CD-4B73-4F00-9E97-4367B144B8DE}"/>
              </a:ext>
            </a:extLst>
          </p:cNvPr>
          <p:cNvSpPr>
            <a:spLocks noGrp="1"/>
          </p:cNvSpPr>
          <p:nvPr>
            <p:ph type="body" sz="quarter" idx="15"/>
          </p:nvPr>
        </p:nvSpPr>
        <p:spPr/>
        <p:txBody>
          <a:bodyPr/>
          <a:lstStyle/>
          <a:p>
            <a:r>
              <a:rPr lang="en-US" dirty="0"/>
              <a:t>Ensures Ethical Compliance In All States</a:t>
            </a:r>
            <a:endParaRPr lang="en-GB" dirty="0"/>
          </a:p>
        </p:txBody>
      </p:sp>
      <p:cxnSp>
        <p:nvCxnSpPr>
          <p:cNvPr id="10" name="Straight Connector 9">
            <a:extLst>
              <a:ext uri="{FF2B5EF4-FFF2-40B4-BE49-F238E27FC236}">
                <a16:creationId xmlns:a16="http://schemas.microsoft.com/office/drawing/2014/main" id="{EEBB66D1-452C-41A0-835F-2D0A9538FACB}"/>
              </a:ext>
            </a:extLst>
          </p:cNvPr>
          <p:cNvCxnSpPr>
            <a:cxnSpLocks/>
          </p:cNvCxnSpPr>
          <p:nvPr/>
        </p:nvCxnSpPr>
        <p:spPr>
          <a:xfrm>
            <a:off x="6096000" y="2349500"/>
            <a:ext cx="0" cy="387597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DD55A01-62D7-4293-A97A-4D12B4FD6BBE}"/>
              </a:ext>
            </a:extLst>
          </p:cNvPr>
          <p:cNvSpPr txBox="1"/>
          <p:nvPr/>
        </p:nvSpPr>
        <p:spPr>
          <a:xfrm>
            <a:off x="418863" y="4138054"/>
            <a:ext cx="5258269" cy="2087418"/>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3B3D"/>
                </a:solidFill>
                <a:effectLst/>
                <a:uLnTx/>
                <a:uFillTx/>
                <a:latin typeface="Open Sans"/>
                <a:ea typeface="+mn-ea"/>
                <a:cs typeface="+mn-cs"/>
              </a:rPr>
              <a:t>We incentivize our attorneys to insure provision</a:t>
            </a:r>
            <a:br>
              <a:rPr kumimoji="0" lang="en-US" sz="1600" b="1" i="0" u="none" strike="noStrike" kern="1200" cap="none" spc="0" normalizeH="0" baseline="0" noProof="0" dirty="0">
                <a:ln>
                  <a:noFill/>
                </a:ln>
                <a:solidFill>
                  <a:srgbClr val="3B3B3D"/>
                </a:solidFill>
                <a:effectLst/>
                <a:uLnTx/>
                <a:uFillTx/>
                <a:latin typeface="Open Sans"/>
                <a:ea typeface="+mn-ea"/>
                <a:cs typeface="+mn-cs"/>
              </a:rPr>
            </a:br>
            <a:r>
              <a:rPr kumimoji="0" lang="en-US" sz="1600" b="1" i="0" u="none" strike="noStrike" kern="1200" cap="none" spc="0" normalizeH="0" baseline="0" noProof="0" dirty="0">
                <a:ln>
                  <a:noFill/>
                </a:ln>
                <a:solidFill>
                  <a:srgbClr val="3B3B3D"/>
                </a:solidFill>
                <a:effectLst/>
                <a:uLnTx/>
                <a:uFillTx/>
                <a:latin typeface="Open Sans"/>
                <a:ea typeface="+mn-ea"/>
                <a:cs typeface="+mn-cs"/>
              </a:rPr>
              <a:t>of value-added customer services that may sometimes be overlooked by other attorneys such as filing complex motions, providing jail visits or after-hours office visits, retaining private investigators and taking other measures</a:t>
            </a:r>
            <a:br>
              <a:rPr kumimoji="0" lang="en-US" sz="1600" b="1" i="0" u="none" strike="noStrike" kern="1200" cap="none" spc="0" normalizeH="0" baseline="0" noProof="0" dirty="0">
                <a:ln>
                  <a:noFill/>
                </a:ln>
                <a:solidFill>
                  <a:srgbClr val="3B3B3D"/>
                </a:solidFill>
                <a:effectLst/>
                <a:uLnTx/>
                <a:uFillTx/>
                <a:latin typeface="Open Sans"/>
                <a:ea typeface="+mn-ea"/>
                <a:cs typeface="+mn-cs"/>
              </a:rPr>
            </a:br>
            <a:r>
              <a:rPr kumimoji="0" lang="en-US" sz="1600" b="1" i="0" u="none" strike="noStrike" kern="1200" cap="none" spc="0" normalizeH="0" baseline="0" noProof="0" dirty="0">
                <a:ln>
                  <a:noFill/>
                </a:ln>
                <a:solidFill>
                  <a:srgbClr val="3B3B3D"/>
                </a:solidFill>
                <a:effectLst/>
                <a:uLnTx/>
                <a:uFillTx/>
                <a:latin typeface="Open Sans"/>
                <a:ea typeface="+mn-ea"/>
                <a:cs typeface="+mn-cs"/>
              </a:rPr>
              <a:t>to provide the client with a team approach that gives them the best outcome for their case.</a:t>
            </a:r>
          </a:p>
        </p:txBody>
      </p:sp>
      <p:sp>
        <p:nvSpPr>
          <p:cNvPr id="23" name="TextBox 22">
            <a:extLst>
              <a:ext uri="{FF2B5EF4-FFF2-40B4-BE49-F238E27FC236}">
                <a16:creationId xmlns:a16="http://schemas.microsoft.com/office/drawing/2014/main" id="{9B6F5A97-9D5F-415D-8D53-CF86F11FAA69}"/>
              </a:ext>
            </a:extLst>
          </p:cNvPr>
          <p:cNvSpPr txBox="1"/>
          <p:nvPr/>
        </p:nvSpPr>
        <p:spPr>
          <a:xfrm>
            <a:off x="0" y="1696413"/>
            <a:ext cx="12192000" cy="463989"/>
          </a:xfrm>
          <a:prstGeom prst="rect">
            <a:avLst/>
          </a:prstGeom>
          <a:solidFill>
            <a:schemeClr val="accent2"/>
          </a:solid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a:ea typeface="+mn-ea"/>
                <a:cs typeface="+mn-cs"/>
              </a:rPr>
              <a:t>I&amp;A Attorneys Managed by Our Attorney Management Team</a:t>
            </a:r>
          </a:p>
        </p:txBody>
      </p:sp>
      <p:sp>
        <p:nvSpPr>
          <p:cNvPr id="13" name="TextBox 12">
            <a:extLst>
              <a:ext uri="{FF2B5EF4-FFF2-40B4-BE49-F238E27FC236}">
                <a16:creationId xmlns:a16="http://schemas.microsoft.com/office/drawing/2014/main" id="{DE1E008E-405B-4FEE-8D15-3C69BC8746F8}"/>
              </a:ext>
            </a:extLst>
          </p:cNvPr>
          <p:cNvSpPr txBox="1"/>
          <p:nvPr/>
        </p:nvSpPr>
        <p:spPr>
          <a:xfrm>
            <a:off x="6517038" y="4181508"/>
            <a:ext cx="2400529" cy="295274"/>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3B3D"/>
                </a:solidFill>
                <a:effectLst/>
                <a:uLnTx/>
                <a:uFillTx/>
                <a:latin typeface="Open Sans"/>
                <a:ea typeface="+mn-ea"/>
                <a:cs typeface="+mn-cs"/>
              </a:rPr>
              <a:t>Case updates</a:t>
            </a:r>
            <a:br>
              <a:rPr kumimoji="0" lang="en-US" sz="1200" b="0" i="0" u="none" strike="noStrike" kern="1200" cap="none" spc="0" normalizeH="0" baseline="0" noProof="0" dirty="0">
                <a:ln>
                  <a:noFill/>
                </a:ln>
                <a:solidFill>
                  <a:srgbClr val="3B3B3D"/>
                </a:solidFill>
                <a:effectLst/>
                <a:uLnTx/>
                <a:uFillTx/>
                <a:latin typeface="Open Sans"/>
                <a:ea typeface="+mn-ea"/>
                <a:cs typeface="+mn-cs"/>
              </a:rPr>
            </a:br>
            <a:r>
              <a:rPr kumimoji="0" lang="en-US" sz="1200" b="0" i="0" u="none" strike="noStrike" kern="1200" cap="none" spc="0" normalizeH="0" baseline="0" noProof="0" dirty="0">
                <a:ln>
                  <a:noFill/>
                </a:ln>
                <a:solidFill>
                  <a:srgbClr val="3B3B3D"/>
                </a:solidFill>
                <a:effectLst/>
                <a:uLnTx/>
                <a:uFillTx/>
                <a:latin typeface="Open Sans"/>
                <a:ea typeface="+mn-ea"/>
                <a:cs typeface="+mn-cs"/>
              </a:rPr>
              <a:t>submitted regularly </a:t>
            </a:r>
          </a:p>
        </p:txBody>
      </p:sp>
      <p:sp>
        <p:nvSpPr>
          <p:cNvPr id="25" name="TextBox 24">
            <a:extLst>
              <a:ext uri="{FF2B5EF4-FFF2-40B4-BE49-F238E27FC236}">
                <a16:creationId xmlns:a16="http://schemas.microsoft.com/office/drawing/2014/main" id="{FC7AE1AF-6DA3-4708-896A-53390A1446C8}"/>
              </a:ext>
            </a:extLst>
          </p:cNvPr>
          <p:cNvSpPr txBox="1"/>
          <p:nvPr/>
        </p:nvSpPr>
        <p:spPr>
          <a:xfrm>
            <a:off x="9372607" y="4181508"/>
            <a:ext cx="2400529" cy="295274"/>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3B3D"/>
                </a:solidFill>
                <a:effectLst/>
                <a:uLnTx/>
                <a:uFillTx/>
                <a:latin typeface="Open Sans"/>
                <a:ea typeface="+mn-ea"/>
                <a:cs typeface="+mn-cs"/>
              </a:rPr>
              <a:t>Attorneys are monitored</a:t>
            </a:r>
            <a:br>
              <a:rPr kumimoji="0" lang="en-US" sz="1200" b="0" i="0" u="none" strike="noStrike" kern="1200" cap="none" spc="0" normalizeH="0" baseline="0" noProof="0" dirty="0">
                <a:ln>
                  <a:noFill/>
                </a:ln>
                <a:solidFill>
                  <a:srgbClr val="3B3B3D"/>
                </a:solidFill>
                <a:effectLst/>
                <a:uLnTx/>
                <a:uFillTx/>
                <a:latin typeface="Open Sans"/>
                <a:ea typeface="+mn-ea"/>
                <a:cs typeface="+mn-cs"/>
              </a:rPr>
            </a:br>
            <a:r>
              <a:rPr kumimoji="0" lang="en-US" sz="1200" b="0" i="0" u="none" strike="noStrike" kern="1200" cap="none" spc="0" normalizeH="0" baseline="0" noProof="0" dirty="0">
                <a:ln>
                  <a:noFill/>
                </a:ln>
                <a:solidFill>
                  <a:srgbClr val="3B3B3D"/>
                </a:solidFill>
                <a:effectLst/>
                <a:uLnTx/>
                <a:uFillTx/>
                <a:latin typeface="Open Sans"/>
                <a:ea typeface="+mn-ea"/>
                <a:cs typeface="+mn-cs"/>
              </a:rPr>
              <a:t>and reviewed annually</a:t>
            </a:r>
          </a:p>
        </p:txBody>
      </p:sp>
      <p:sp>
        <p:nvSpPr>
          <p:cNvPr id="35" name="TextBox 34">
            <a:extLst>
              <a:ext uri="{FF2B5EF4-FFF2-40B4-BE49-F238E27FC236}">
                <a16:creationId xmlns:a16="http://schemas.microsoft.com/office/drawing/2014/main" id="{369B2FDF-F304-4D3A-B1ED-B7D17866A2B5}"/>
              </a:ext>
            </a:extLst>
          </p:cNvPr>
          <p:cNvSpPr txBox="1"/>
          <p:nvPr/>
        </p:nvSpPr>
        <p:spPr>
          <a:xfrm>
            <a:off x="6514866" y="5753100"/>
            <a:ext cx="2400529" cy="396172"/>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3B3D"/>
                </a:solidFill>
                <a:effectLst/>
                <a:uLnTx/>
                <a:uFillTx/>
                <a:latin typeface="Open Sans"/>
                <a:ea typeface="+mn-ea"/>
                <a:cs typeface="+mn-cs"/>
              </a:rPr>
              <a:t>We conduct onsite meetings and trainings at our attorneys’ offices</a:t>
            </a:r>
          </a:p>
        </p:txBody>
      </p:sp>
      <p:sp>
        <p:nvSpPr>
          <p:cNvPr id="37" name="TextBox 36">
            <a:extLst>
              <a:ext uri="{FF2B5EF4-FFF2-40B4-BE49-F238E27FC236}">
                <a16:creationId xmlns:a16="http://schemas.microsoft.com/office/drawing/2014/main" id="{097F9A39-54EC-4AEA-A448-B32B247303A5}"/>
              </a:ext>
            </a:extLst>
          </p:cNvPr>
          <p:cNvSpPr txBox="1"/>
          <p:nvPr/>
        </p:nvSpPr>
        <p:spPr>
          <a:xfrm>
            <a:off x="9372607" y="5753100"/>
            <a:ext cx="2400529" cy="396172"/>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3B3D"/>
                </a:solidFill>
                <a:effectLst/>
                <a:uLnTx/>
                <a:uFillTx/>
                <a:latin typeface="Open Sans"/>
                <a:ea typeface="+mn-ea"/>
                <a:cs typeface="+mn-cs"/>
              </a:rPr>
              <a:t>We constantly strive for improved quality in servicing clients</a:t>
            </a:r>
          </a:p>
        </p:txBody>
      </p:sp>
      <p:cxnSp>
        <p:nvCxnSpPr>
          <p:cNvPr id="49" name="Straight Connector 48">
            <a:extLst>
              <a:ext uri="{FF2B5EF4-FFF2-40B4-BE49-F238E27FC236}">
                <a16:creationId xmlns:a16="http://schemas.microsoft.com/office/drawing/2014/main" id="{F64378DF-429C-4404-8B33-CCAA9F3129F0}"/>
              </a:ext>
            </a:extLst>
          </p:cNvPr>
          <p:cNvCxnSpPr>
            <a:cxnSpLocks/>
          </p:cNvCxnSpPr>
          <p:nvPr/>
        </p:nvCxnSpPr>
        <p:spPr>
          <a:xfrm>
            <a:off x="9144001" y="3143250"/>
            <a:ext cx="0" cy="308222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6C5F1A5-97DF-49F1-A464-8B44823BEC27}"/>
              </a:ext>
            </a:extLst>
          </p:cNvPr>
          <p:cNvCxnSpPr>
            <a:cxnSpLocks/>
          </p:cNvCxnSpPr>
          <p:nvPr/>
        </p:nvCxnSpPr>
        <p:spPr>
          <a:xfrm flipH="1">
            <a:off x="6514866" y="4663215"/>
            <a:ext cx="2404872"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FBE05E9-C4A8-46CA-88B3-C8C72D164AF7}"/>
              </a:ext>
            </a:extLst>
          </p:cNvPr>
          <p:cNvCxnSpPr>
            <a:cxnSpLocks/>
          </p:cNvCxnSpPr>
          <p:nvPr/>
        </p:nvCxnSpPr>
        <p:spPr>
          <a:xfrm flipH="1">
            <a:off x="9368264" y="4663215"/>
            <a:ext cx="2404872"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123F8258-1F3E-40CB-AAA2-B3A407F91B65}"/>
              </a:ext>
            </a:extLst>
          </p:cNvPr>
          <p:cNvSpPr txBox="1"/>
          <p:nvPr/>
        </p:nvSpPr>
        <p:spPr>
          <a:xfrm>
            <a:off x="6514867" y="2437961"/>
            <a:ext cx="5258269" cy="476689"/>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3B3D"/>
                </a:solidFill>
                <a:effectLst/>
                <a:uLnTx/>
                <a:uFillTx/>
                <a:latin typeface="Open Sans"/>
                <a:ea typeface="+mn-ea"/>
                <a:cs typeface="+mn-cs"/>
              </a:rPr>
              <a:t>Our attorneys and cases are monitored</a:t>
            </a:r>
            <a:br>
              <a:rPr kumimoji="0" lang="en-US" sz="1600" b="1" i="0" u="none" strike="noStrike" kern="1200" cap="none" spc="0" normalizeH="0" baseline="0" noProof="0" dirty="0">
                <a:ln>
                  <a:noFill/>
                </a:ln>
                <a:solidFill>
                  <a:srgbClr val="3B3B3D"/>
                </a:solidFill>
                <a:effectLst/>
                <a:uLnTx/>
                <a:uFillTx/>
                <a:latin typeface="Open Sans"/>
                <a:ea typeface="+mn-ea"/>
                <a:cs typeface="+mn-cs"/>
              </a:rPr>
            </a:br>
            <a:r>
              <a:rPr kumimoji="0" lang="en-US" sz="1600" b="1" i="0" u="none" strike="noStrike" kern="1200" cap="none" spc="0" normalizeH="0" baseline="0" noProof="0" dirty="0">
                <a:ln>
                  <a:noFill/>
                </a:ln>
                <a:solidFill>
                  <a:srgbClr val="3B3B3D"/>
                </a:solidFill>
                <a:effectLst/>
                <a:uLnTx/>
                <a:uFillTx/>
                <a:latin typeface="Open Sans"/>
                <a:ea typeface="+mn-ea"/>
                <a:cs typeface="+mn-cs"/>
              </a:rPr>
              <a:t>by in-house supervising attorneys and staff</a:t>
            </a:r>
          </a:p>
        </p:txBody>
      </p:sp>
      <p:grpSp>
        <p:nvGrpSpPr>
          <p:cNvPr id="63" name="Group 62">
            <a:extLst>
              <a:ext uri="{FF2B5EF4-FFF2-40B4-BE49-F238E27FC236}">
                <a16:creationId xmlns:a16="http://schemas.microsoft.com/office/drawing/2014/main" id="{078670F5-8936-431D-86E6-AA44F8B4D19C}"/>
              </a:ext>
            </a:extLst>
          </p:cNvPr>
          <p:cNvGrpSpPr/>
          <p:nvPr/>
        </p:nvGrpSpPr>
        <p:grpSpPr>
          <a:xfrm>
            <a:off x="2257421" y="2444932"/>
            <a:ext cx="1581154" cy="1581154"/>
            <a:chOff x="2257421" y="2595763"/>
            <a:chExt cx="1581154" cy="1581154"/>
          </a:xfrm>
        </p:grpSpPr>
        <p:sp>
          <p:nvSpPr>
            <p:cNvPr id="15" name="Flowchart: Connector 14">
              <a:extLst>
                <a:ext uri="{FF2B5EF4-FFF2-40B4-BE49-F238E27FC236}">
                  <a16:creationId xmlns:a16="http://schemas.microsoft.com/office/drawing/2014/main" id="{FE1E3065-5FD5-4D76-81AB-685E8C9D8441}"/>
                </a:ext>
              </a:extLst>
            </p:cNvPr>
            <p:cNvSpPr/>
            <p:nvPr/>
          </p:nvSpPr>
          <p:spPr>
            <a:xfrm>
              <a:off x="2257421" y="2595763"/>
              <a:ext cx="1581154" cy="1581154"/>
            </a:xfrm>
            <a:prstGeom prst="flowChartConnector">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62" name="Freeform 5">
              <a:extLst>
                <a:ext uri="{FF2B5EF4-FFF2-40B4-BE49-F238E27FC236}">
                  <a16:creationId xmlns:a16="http://schemas.microsoft.com/office/drawing/2014/main" id="{0469030D-C2C0-489E-A589-FBE87E2796EE}"/>
                </a:ext>
              </a:extLst>
            </p:cNvPr>
            <p:cNvSpPr>
              <a:spLocks noEditPoints="1"/>
            </p:cNvSpPr>
            <p:nvPr/>
          </p:nvSpPr>
          <p:spPr bwMode="auto">
            <a:xfrm>
              <a:off x="2565709" y="3019711"/>
              <a:ext cx="964578" cy="733258"/>
            </a:xfrm>
            <a:custGeom>
              <a:avLst/>
              <a:gdLst>
                <a:gd name="T0" fmla="*/ 2249 w 2298"/>
                <a:gd name="T1" fmla="*/ 560 h 1747"/>
                <a:gd name="T2" fmla="*/ 2189 w 2298"/>
                <a:gd name="T3" fmla="*/ 475 h 1747"/>
                <a:gd name="T4" fmla="*/ 2086 w 2298"/>
                <a:gd name="T5" fmla="*/ 342 h 1747"/>
                <a:gd name="T6" fmla="*/ 1994 w 2298"/>
                <a:gd name="T7" fmla="*/ 317 h 1747"/>
                <a:gd name="T8" fmla="*/ 1896 w 2298"/>
                <a:gd name="T9" fmla="*/ 277 h 1747"/>
                <a:gd name="T10" fmla="*/ 1790 w 2298"/>
                <a:gd name="T11" fmla="*/ 277 h 1747"/>
                <a:gd name="T12" fmla="*/ 1693 w 2298"/>
                <a:gd name="T13" fmla="*/ 316 h 1747"/>
                <a:gd name="T14" fmla="*/ 1598 w 2298"/>
                <a:gd name="T15" fmla="*/ 342 h 1747"/>
                <a:gd name="T16" fmla="*/ 1498 w 2298"/>
                <a:gd name="T17" fmla="*/ 473 h 1747"/>
                <a:gd name="T18" fmla="*/ 1437 w 2298"/>
                <a:gd name="T19" fmla="*/ 557 h 1747"/>
                <a:gd name="T20" fmla="*/ 1413 w 2298"/>
                <a:gd name="T21" fmla="*/ 660 h 1747"/>
                <a:gd name="T22" fmla="*/ 1430 w 2298"/>
                <a:gd name="T23" fmla="*/ 763 h 1747"/>
                <a:gd name="T24" fmla="*/ 1467 w 2298"/>
                <a:gd name="T25" fmla="*/ 927 h 1747"/>
                <a:gd name="T26" fmla="*/ 1538 w 2298"/>
                <a:gd name="T27" fmla="*/ 990 h 1747"/>
                <a:gd name="T28" fmla="*/ 1606 w 2298"/>
                <a:gd name="T29" fmla="*/ 1068 h 1747"/>
                <a:gd name="T30" fmla="*/ 1703 w 2298"/>
                <a:gd name="T31" fmla="*/ 1116 h 1747"/>
                <a:gd name="T32" fmla="*/ 1807 w 2298"/>
                <a:gd name="T33" fmla="*/ 1122 h 1747"/>
                <a:gd name="T34" fmla="*/ 1976 w 2298"/>
                <a:gd name="T35" fmla="*/ 1122 h 1747"/>
                <a:gd name="T36" fmla="*/ 2053 w 2298"/>
                <a:gd name="T37" fmla="*/ 1067 h 1747"/>
                <a:gd name="T38" fmla="*/ 2144 w 2298"/>
                <a:gd name="T39" fmla="*/ 1015 h 1747"/>
                <a:gd name="T40" fmla="*/ 2209 w 2298"/>
                <a:gd name="T41" fmla="*/ 933 h 1747"/>
                <a:gd name="T42" fmla="*/ 2239 w 2298"/>
                <a:gd name="T43" fmla="*/ 832 h 1747"/>
                <a:gd name="T44" fmla="*/ 2276 w 2298"/>
                <a:gd name="T45" fmla="*/ 668 h 1747"/>
                <a:gd name="T46" fmla="*/ 1866 w 2298"/>
                <a:gd name="T47" fmla="*/ 787 h 1747"/>
                <a:gd name="T48" fmla="*/ 1656 w 2298"/>
                <a:gd name="T49" fmla="*/ 718 h 1747"/>
                <a:gd name="T50" fmla="*/ 1959 w 2298"/>
                <a:gd name="T51" fmla="*/ 553 h 1747"/>
                <a:gd name="T52" fmla="*/ 1931 w 2298"/>
                <a:gd name="T53" fmla="*/ 1296 h 1747"/>
                <a:gd name="T54" fmla="*/ 1207 w 2298"/>
                <a:gd name="T55" fmla="*/ 825 h 1747"/>
                <a:gd name="T56" fmla="*/ 943 w 2298"/>
                <a:gd name="T57" fmla="*/ 641 h 1747"/>
                <a:gd name="T58" fmla="*/ 811 w 2298"/>
                <a:gd name="T59" fmla="*/ 763 h 1747"/>
                <a:gd name="T60" fmla="*/ 902 w 2298"/>
                <a:gd name="T61" fmla="*/ 537 h 1747"/>
                <a:gd name="T62" fmla="*/ 950 w 2298"/>
                <a:gd name="T63" fmla="*/ 309 h 1747"/>
                <a:gd name="T64" fmla="*/ 840 w 2298"/>
                <a:gd name="T65" fmla="*/ 28 h 1747"/>
                <a:gd name="T66" fmla="*/ 677 w 2298"/>
                <a:gd name="T67" fmla="*/ 13 h 1747"/>
                <a:gd name="T68" fmla="*/ 517 w 2298"/>
                <a:gd name="T69" fmla="*/ 182 h 1747"/>
                <a:gd name="T70" fmla="*/ 525 w 2298"/>
                <a:gd name="T71" fmla="*/ 310 h 1747"/>
                <a:gd name="T72" fmla="*/ 574 w 2298"/>
                <a:gd name="T73" fmla="*/ 539 h 1747"/>
                <a:gd name="T74" fmla="*/ 665 w 2298"/>
                <a:gd name="T75" fmla="*/ 764 h 1747"/>
                <a:gd name="T76" fmla="*/ 537 w 2298"/>
                <a:gd name="T77" fmla="*/ 642 h 1747"/>
                <a:gd name="T78" fmla="*/ 109 w 2298"/>
                <a:gd name="T79" fmla="*/ 1123 h 1747"/>
                <a:gd name="T80" fmla="*/ 235 w 2298"/>
                <a:gd name="T81" fmla="*/ 1747 h 1747"/>
                <a:gd name="T82" fmla="*/ 1288 w 2298"/>
                <a:gd name="T83" fmla="*/ 1414 h 1747"/>
                <a:gd name="T84" fmla="*/ 1991 w 2298"/>
                <a:gd name="T85" fmla="*/ 1357 h 1747"/>
                <a:gd name="T86" fmla="*/ 246 w 2298"/>
                <a:gd name="T87" fmla="*/ 1396 h 1747"/>
                <a:gd name="T88" fmla="*/ 399 w 2298"/>
                <a:gd name="T89" fmla="*/ 1649 h 1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98" h="1747">
                  <a:moveTo>
                    <a:pt x="2255" y="648"/>
                  </a:moveTo>
                  <a:cubicBezTo>
                    <a:pt x="2236" y="631"/>
                    <a:pt x="2230" y="604"/>
                    <a:pt x="2240" y="581"/>
                  </a:cubicBezTo>
                  <a:cubicBezTo>
                    <a:pt x="2249" y="560"/>
                    <a:pt x="2249" y="560"/>
                    <a:pt x="2249" y="560"/>
                  </a:cubicBezTo>
                  <a:cubicBezTo>
                    <a:pt x="2262" y="530"/>
                    <a:pt x="2248" y="496"/>
                    <a:pt x="2218" y="483"/>
                  </a:cubicBezTo>
                  <a:cubicBezTo>
                    <a:pt x="2216" y="482"/>
                    <a:pt x="2214" y="482"/>
                    <a:pt x="2211" y="481"/>
                  </a:cubicBezTo>
                  <a:cubicBezTo>
                    <a:pt x="2189" y="475"/>
                    <a:pt x="2189" y="475"/>
                    <a:pt x="2189" y="475"/>
                  </a:cubicBezTo>
                  <a:cubicBezTo>
                    <a:pt x="2165" y="468"/>
                    <a:pt x="2148" y="446"/>
                    <a:pt x="2147" y="421"/>
                  </a:cubicBezTo>
                  <a:cubicBezTo>
                    <a:pt x="2147" y="398"/>
                    <a:pt x="2147" y="398"/>
                    <a:pt x="2147" y="398"/>
                  </a:cubicBezTo>
                  <a:cubicBezTo>
                    <a:pt x="2145" y="366"/>
                    <a:pt x="2118" y="341"/>
                    <a:pt x="2086" y="342"/>
                  </a:cubicBezTo>
                  <a:cubicBezTo>
                    <a:pt x="2083" y="342"/>
                    <a:pt x="2081" y="343"/>
                    <a:pt x="2078" y="343"/>
                  </a:cubicBezTo>
                  <a:cubicBezTo>
                    <a:pt x="2055" y="347"/>
                    <a:pt x="2055" y="347"/>
                    <a:pt x="2055" y="347"/>
                  </a:cubicBezTo>
                  <a:cubicBezTo>
                    <a:pt x="2031" y="351"/>
                    <a:pt x="2006" y="339"/>
                    <a:pt x="1994" y="317"/>
                  </a:cubicBezTo>
                  <a:cubicBezTo>
                    <a:pt x="1981" y="297"/>
                    <a:pt x="1981" y="297"/>
                    <a:pt x="1981" y="297"/>
                  </a:cubicBezTo>
                  <a:cubicBezTo>
                    <a:pt x="1966" y="268"/>
                    <a:pt x="1930" y="258"/>
                    <a:pt x="1902" y="273"/>
                  </a:cubicBezTo>
                  <a:cubicBezTo>
                    <a:pt x="1900" y="274"/>
                    <a:pt x="1898" y="276"/>
                    <a:pt x="1896" y="277"/>
                  </a:cubicBezTo>
                  <a:cubicBezTo>
                    <a:pt x="1877" y="290"/>
                    <a:pt x="1877" y="290"/>
                    <a:pt x="1877" y="290"/>
                  </a:cubicBezTo>
                  <a:cubicBezTo>
                    <a:pt x="1857" y="305"/>
                    <a:pt x="1829" y="305"/>
                    <a:pt x="1809" y="290"/>
                  </a:cubicBezTo>
                  <a:cubicBezTo>
                    <a:pt x="1790" y="277"/>
                    <a:pt x="1790" y="277"/>
                    <a:pt x="1790" y="277"/>
                  </a:cubicBezTo>
                  <a:cubicBezTo>
                    <a:pt x="1764" y="258"/>
                    <a:pt x="1727" y="264"/>
                    <a:pt x="1708" y="290"/>
                  </a:cubicBezTo>
                  <a:cubicBezTo>
                    <a:pt x="1707" y="292"/>
                    <a:pt x="1706" y="294"/>
                    <a:pt x="1704" y="296"/>
                  </a:cubicBezTo>
                  <a:cubicBezTo>
                    <a:pt x="1693" y="316"/>
                    <a:pt x="1693" y="316"/>
                    <a:pt x="1693" y="316"/>
                  </a:cubicBezTo>
                  <a:cubicBezTo>
                    <a:pt x="1681" y="338"/>
                    <a:pt x="1656" y="350"/>
                    <a:pt x="1632" y="346"/>
                  </a:cubicBezTo>
                  <a:cubicBezTo>
                    <a:pt x="1609" y="342"/>
                    <a:pt x="1609" y="342"/>
                    <a:pt x="1609" y="342"/>
                  </a:cubicBezTo>
                  <a:cubicBezTo>
                    <a:pt x="1605" y="341"/>
                    <a:pt x="1602" y="341"/>
                    <a:pt x="1598" y="342"/>
                  </a:cubicBezTo>
                  <a:cubicBezTo>
                    <a:pt x="1568" y="342"/>
                    <a:pt x="1543" y="366"/>
                    <a:pt x="1541" y="396"/>
                  </a:cubicBezTo>
                  <a:cubicBezTo>
                    <a:pt x="1541" y="419"/>
                    <a:pt x="1541" y="419"/>
                    <a:pt x="1541" y="419"/>
                  </a:cubicBezTo>
                  <a:cubicBezTo>
                    <a:pt x="1539" y="444"/>
                    <a:pt x="1522" y="466"/>
                    <a:pt x="1498" y="473"/>
                  </a:cubicBezTo>
                  <a:cubicBezTo>
                    <a:pt x="1476" y="479"/>
                    <a:pt x="1476" y="479"/>
                    <a:pt x="1476" y="479"/>
                  </a:cubicBezTo>
                  <a:cubicBezTo>
                    <a:pt x="1444" y="487"/>
                    <a:pt x="1426" y="519"/>
                    <a:pt x="1435" y="551"/>
                  </a:cubicBezTo>
                  <a:cubicBezTo>
                    <a:pt x="1435" y="553"/>
                    <a:pt x="1436" y="555"/>
                    <a:pt x="1437" y="557"/>
                  </a:cubicBezTo>
                  <a:cubicBezTo>
                    <a:pt x="1445" y="578"/>
                    <a:pt x="1445" y="578"/>
                    <a:pt x="1445" y="578"/>
                  </a:cubicBezTo>
                  <a:cubicBezTo>
                    <a:pt x="1455" y="601"/>
                    <a:pt x="1449" y="628"/>
                    <a:pt x="1430" y="645"/>
                  </a:cubicBezTo>
                  <a:cubicBezTo>
                    <a:pt x="1413" y="660"/>
                    <a:pt x="1413" y="660"/>
                    <a:pt x="1413" y="660"/>
                  </a:cubicBezTo>
                  <a:cubicBezTo>
                    <a:pt x="1388" y="681"/>
                    <a:pt x="1386" y="718"/>
                    <a:pt x="1408" y="742"/>
                  </a:cubicBezTo>
                  <a:cubicBezTo>
                    <a:pt x="1409" y="744"/>
                    <a:pt x="1411" y="746"/>
                    <a:pt x="1413" y="747"/>
                  </a:cubicBezTo>
                  <a:cubicBezTo>
                    <a:pt x="1430" y="763"/>
                    <a:pt x="1430" y="763"/>
                    <a:pt x="1430" y="763"/>
                  </a:cubicBezTo>
                  <a:cubicBezTo>
                    <a:pt x="1449" y="779"/>
                    <a:pt x="1455" y="806"/>
                    <a:pt x="1445" y="829"/>
                  </a:cubicBezTo>
                  <a:cubicBezTo>
                    <a:pt x="1436" y="851"/>
                    <a:pt x="1436" y="851"/>
                    <a:pt x="1436" y="851"/>
                  </a:cubicBezTo>
                  <a:cubicBezTo>
                    <a:pt x="1423" y="880"/>
                    <a:pt x="1437" y="915"/>
                    <a:pt x="1467" y="927"/>
                  </a:cubicBezTo>
                  <a:cubicBezTo>
                    <a:pt x="1469" y="928"/>
                    <a:pt x="1471" y="929"/>
                    <a:pt x="1474" y="930"/>
                  </a:cubicBezTo>
                  <a:cubicBezTo>
                    <a:pt x="1496" y="936"/>
                    <a:pt x="1496" y="936"/>
                    <a:pt x="1496" y="936"/>
                  </a:cubicBezTo>
                  <a:cubicBezTo>
                    <a:pt x="1520" y="943"/>
                    <a:pt x="1537" y="964"/>
                    <a:pt x="1538" y="990"/>
                  </a:cubicBezTo>
                  <a:cubicBezTo>
                    <a:pt x="1538" y="1013"/>
                    <a:pt x="1538" y="1013"/>
                    <a:pt x="1538" y="1013"/>
                  </a:cubicBezTo>
                  <a:cubicBezTo>
                    <a:pt x="1539" y="1044"/>
                    <a:pt x="1565" y="1068"/>
                    <a:pt x="1596" y="1068"/>
                  </a:cubicBezTo>
                  <a:cubicBezTo>
                    <a:pt x="1600" y="1069"/>
                    <a:pt x="1603" y="1069"/>
                    <a:pt x="1606" y="1068"/>
                  </a:cubicBezTo>
                  <a:cubicBezTo>
                    <a:pt x="1629" y="1064"/>
                    <a:pt x="1629" y="1064"/>
                    <a:pt x="1629" y="1064"/>
                  </a:cubicBezTo>
                  <a:cubicBezTo>
                    <a:pt x="1655" y="1060"/>
                    <a:pt x="1680" y="1072"/>
                    <a:pt x="1692" y="1095"/>
                  </a:cubicBezTo>
                  <a:cubicBezTo>
                    <a:pt x="1703" y="1116"/>
                    <a:pt x="1703" y="1116"/>
                    <a:pt x="1703" y="1116"/>
                  </a:cubicBezTo>
                  <a:cubicBezTo>
                    <a:pt x="1718" y="1144"/>
                    <a:pt x="1754" y="1155"/>
                    <a:pt x="1782" y="1139"/>
                  </a:cubicBezTo>
                  <a:cubicBezTo>
                    <a:pt x="1784" y="1138"/>
                    <a:pt x="1786" y="1137"/>
                    <a:pt x="1788" y="1135"/>
                  </a:cubicBezTo>
                  <a:cubicBezTo>
                    <a:pt x="1807" y="1122"/>
                    <a:pt x="1807" y="1122"/>
                    <a:pt x="1807" y="1122"/>
                  </a:cubicBezTo>
                  <a:cubicBezTo>
                    <a:pt x="1828" y="1107"/>
                    <a:pt x="1855" y="1107"/>
                    <a:pt x="1876" y="1122"/>
                  </a:cubicBezTo>
                  <a:cubicBezTo>
                    <a:pt x="1894" y="1135"/>
                    <a:pt x="1894" y="1135"/>
                    <a:pt x="1894" y="1135"/>
                  </a:cubicBezTo>
                  <a:cubicBezTo>
                    <a:pt x="1920" y="1154"/>
                    <a:pt x="1957" y="1149"/>
                    <a:pt x="1976" y="1122"/>
                  </a:cubicBezTo>
                  <a:cubicBezTo>
                    <a:pt x="1977" y="1120"/>
                    <a:pt x="1979" y="1118"/>
                    <a:pt x="1980" y="1116"/>
                  </a:cubicBezTo>
                  <a:cubicBezTo>
                    <a:pt x="1991" y="1096"/>
                    <a:pt x="1991" y="1096"/>
                    <a:pt x="1991" y="1096"/>
                  </a:cubicBezTo>
                  <a:cubicBezTo>
                    <a:pt x="2003" y="1074"/>
                    <a:pt x="2028" y="1062"/>
                    <a:pt x="2053" y="1067"/>
                  </a:cubicBezTo>
                  <a:cubicBezTo>
                    <a:pt x="2075" y="1071"/>
                    <a:pt x="2075" y="1071"/>
                    <a:pt x="2075" y="1071"/>
                  </a:cubicBezTo>
                  <a:cubicBezTo>
                    <a:pt x="2079" y="1071"/>
                    <a:pt x="2082" y="1071"/>
                    <a:pt x="2086" y="1071"/>
                  </a:cubicBezTo>
                  <a:cubicBezTo>
                    <a:pt x="2117" y="1071"/>
                    <a:pt x="2143" y="1046"/>
                    <a:pt x="2144" y="1015"/>
                  </a:cubicBezTo>
                  <a:cubicBezTo>
                    <a:pt x="2144" y="992"/>
                    <a:pt x="2144" y="992"/>
                    <a:pt x="2144" y="992"/>
                  </a:cubicBezTo>
                  <a:cubicBezTo>
                    <a:pt x="2145" y="967"/>
                    <a:pt x="2163" y="946"/>
                    <a:pt x="2187" y="939"/>
                  </a:cubicBezTo>
                  <a:cubicBezTo>
                    <a:pt x="2209" y="933"/>
                    <a:pt x="2209" y="933"/>
                    <a:pt x="2209" y="933"/>
                  </a:cubicBezTo>
                  <a:cubicBezTo>
                    <a:pt x="2240" y="924"/>
                    <a:pt x="2259" y="892"/>
                    <a:pt x="2250" y="861"/>
                  </a:cubicBezTo>
                  <a:cubicBezTo>
                    <a:pt x="2249" y="858"/>
                    <a:pt x="2248" y="856"/>
                    <a:pt x="2247" y="854"/>
                  </a:cubicBezTo>
                  <a:cubicBezTo>
                    <a:pt x="2239" y="832"/>
                    <a:pt x="2239" y="832"/>
                    <a:pt x="2239" y="832"/>
                  </a:cubicBezTo>
                  <a:cubicBezTo>
                    <a:pt x="2229" y="809"/>
                    <a:pt x="2235" y="782"/>
                    <a:pt x="2254" y="766"/>
                  </a:cubicBezTo>
                  <a:cubicBezTo>
                    <a:pt x="2271" y="751"/>
                    <a:pt x="2271" y="751"/>
                    <a:pt x="2271" y="751"/>
                  </a:cubicBezTo>
                  <a:cubicBezTo>
                    <a:pt x="2296" y="729"/>
                    <a:pt x="2298" y="692"/>
                    <a:pt x="2276" y="668"/>
                  </a:cubicBezTo>
                  <a:cubicBezTo>
                    <a:pt x="2275" y="666"/>
                    <a:pt x="2273" y="665"/>
                    <a:pt x="2271" y="663"/>
                  </a:cubicBezTo>
                  <a:lnTo>
                    <a:pt x="2255" y="648"/>
                  </a:lnTo>
                  <a:close/>
                  <a:moveTo>
                    <a:pt x="1866" y="787"/>
                  </a:moveTo>
                  <a:cubicBezTo>
                    <a:pt x="1795" y="858"/>
                    <a:pt x="1795" y="858"/>
                    <a:pt x="1795" y="858"/>
                  </a:cubicBezTo>
                  <a:cubicBezTo>
                    <a:pt x="1724" y="786"/>
                    <a:pt x="1724" y="786"/>
                    <a:pt x="1724" y="786"/>
                  </a:cubicBezTo>
                  <a:cubicBezTo>
                    <a:pt x="1656" y="718"/>
                    <a:pt x="1656" y="718"/>
                    <a:pt x="1656" y="718"/>
                  </a:cubicBezTo>
                  <a:cubicBezTo>
                    <a:pt x="1727" y="647"/>
                    <a:pt x="1727" y="647"/>
                    <a:pt x="1727" y="647"/>
                  </a:cubicBezTo>
                  <a:cubicBezTo>
                    <a:pt x="1795" y="716"/>
                    <a:pt x="1795" y="716"/>
                    <a:pt x="1795" y="716"/>
                  </a:cubicBezTo>
                  <a:cubicBezTo>
                    <a:pt x="1959" y="553"/>
                    <a:pt x="1959" y="553"/>
                    <a:pt x="1959" y="553"/>
                  </a:cubicBezTo>
                  <a:cubicBezTo>
                    <a:pt x="2030" y="625"/>
                    <a:pt x="2030" y="625"/>
                    <a:pt x="2030" y="625"/>
                  </a:cubicBezTo>
                  <a:lnTo>
                    <a:pt x="1866" y="787"/>
                  </a:lnTo>
                  <a:close/>
                  <a:moveTo>
                    <a:pt x="1931" y="1296"/>
                  </a:moveTo>
                  <a:cubicBezTo>
                    <a:pt x="1451" y="1257"/>
                    <a:pt x="1451" y="1257"/>
                    <a:pt x="1451" y="1257"/>
                  </a:cubicBezTo>
                  <a:cubicBezTo>
                    <a:pt x="1280" y="929"/>
                    <a:pt x="1280" y="929"/>
                    <a:pt x="1280" y="929"/>
                  </a:cubicBezTo>
                  <a:cubicBezTo>
                    <a:pt x="1260" y="891"/>
                    <a:pt x="1236" y="856"/>
                    <a:pt x="1207" y="825"/>
                  </a:cubicBezTo>
                  <a:cubicBezTo>
                    <a:pt x="1207" y="825"/>
                    <a:pt x="1207" y="825"/>
                    <a:pt x="1207" y="825"/>
                  </a:cubicBezTo>
                  <a:cubicBezTo>
                    <a:pt x="1190" y="808"/>
                    <a:pt x="1172" y="791"/>
                    <a:pt x="1153" y="776"/>
                  </a:cubicBezTo>
                  <a:cubicBezTo>
                    <a:pt x="1086" y="726"/>
                    <a:pt x="1016" y="681"/>
                    <a:pt x="943" y="641"/>
                  </a:cubicBezTo>
                  <a:cubicBezTo>
                    <a:pt x="830" y="1180"/>
                    <a:pt x="830" y="1180"/>
                    <a:pt x="830" y="1180"/>
                  </a:cubicBezTo>
                  <a:cubicBezTo>
                    <a:pt x="773" y="824"/>
                    <a:pt x="773" y="824"/>
                    <a:pt x="773" y="824"/>
                  </a:cubicBezTo>
                  <a:cubicBezTo>
                    <a:pt x="811" y="763"/>
                    <a:pt x="811" y="763"/>
                    <a:pt x="811" y="763"/>
                  </a:cubicBezTo>
                  <a:cubicBezTo>
                    <a:pt x="755" y="692"/>
                    <a:pt x="755" y="692"/>
                    <a:pt x="755" y="692"/>
                  </a:cubicBezTo>
                  <a:cubicBezTo>
                    <a:pt x="902" y="598"/>
                    <a:pt x="902" y="598"/>
                    <a:pt x="902" y="598"/>
                  </a:cubicBezTo>
                  <a:cubicBezTo>
                    <a:pt x="902" y="537"/>
                    <a:pt x="902" y="537"/>
                    <a:pt x="902" y="537"/>
                  </a:cubicBezTo>
                  <a:cubicBezTo>
                    <a:pt x="916" y="514"/>
                    <a:pt x="926" y="488"/>
                    <a:pt x="930" y="462"/>
                  </a:cubicBezTo>
                  <a:cubicBezTo>
                    <a:pt x="941" y="462"/>
                    <a:pt x="955" y="446"/>
                    <a:pt x="971" y="392"/>
                  </a:cubicBezTo>
                  <a:cubicBezTo>
                    <a:pt x="991" y="318"/>
                    <a:pt x="969" y="307"/>
                    <a:pt x="950" y="309"/>
                  </a:cubicBezTo>
                  <a:cubicBezTo>
                    <a:pt x="954" y="299"/>
                    <a:pt x="957" y="289"/>
                    <a:pt x="959" y="279"/>
                  </a:cubicBezTo>
                  <a:cubicBezTo>
                    <a:pt x="990" y="88"/>
                    <a:pt x="896" y="81"/>
                    <a:pt x="896" y="81"/>
                  </a:cubicBezTo>
                  <a:cubicBezTo>
                    <a:pt x="883" y="59"/>
                    <a:pt x="863" y="41"/>
                    <a:pt x="840" y="28"/>
                  </a:cubicBezTo>
                  <a:cubicBezTo>
                    <a:pt x="805" y="8"/>
                    <a:pt x="764" y="0"/>
                    <a:pt x="724" y="4"/>
                  </a:cubicBezTo>
                  <a:cubicBezTo>
                    <a:pt x="708" y="5"/>
                    <a:pt x="692" y="8"/>
                    <a:pt x="677" y="13"/>
                  </a:cubicBezTo>
                  <a:cubicBezTo>
                    <a:pt x="677" y="13"/>
                    <a:pt x="677" y="13"/>
                    <a:pt x="677" y="13"/>
                  </a:cubicBezTo>
                  <a:cubicBezTo>
                    <a:pt x="659" y="19"/>
                    <a:pt x="642" y="28"/>
                    <a:pt x="626" y="39"/>
                  </a:cubicBezTo>
                  <a:cubicBezTo>
                    <a:pt x="607" y="51"/>
                    <a:pt x="590" y="66"/>
                    <a:pt x="574" y="82"/>
                  </a:cubicBezTo>
                  <a:cubicBezTo>
                    <a:pt x="546" y="110"/>
                    <a:pt x="527" y="144"/>
                    <a:pt x="517" y="182"/>
                  </a:cubicBezTo>
                  <a:cubicBezTo>
                    <a:pt x="510" y="214"/>
                    <a:pt x="510" y="247"/>
                    <a:pt x="517" y="280"/>
                  </a:cubicBezTo>
                  <a:cubicBezTo>
                    <a:pt x="517" y="280"/>
                    <a:pt x="517" y="280"/>
                    <a:pt x="517" y="280"/>
                  </a:cubicBezTo>
                  <a:cubicBezTo>
                    <a:pt x="519" y="290"/>
                    <a:pt x="522" y="300"/>
                    <a:pt x="525" y="310"/>
                  </a:cubicBezTo>
                  <a:cubicBezTo>
                    <a:pt x="507" y="308"/>
                    <a:pt x="485" y="319"/>
                    <a:pt x="505" y="393"/>
                  </a:cubicBezTo>
                  <a:cubicBezTo>
                    <a:pt x="521" y="447"/>
                    <a:pt x="535" y="462"/>
                    <a:pt x="546" y="463"/>
                  </a:cubicBezTo>
                  <a:cubicBezTo>
                    <a:pt x="550" y="490"/>
                    <a:pt x="560" y="516"/>
                    <a:pt x="574" y="539"/>
                  </a:cubicBezTo>
                  <a:cubicBezTo>
                    <a:pt x="574" y="598"/>
                    <a:pt x="574" y="598"/>
                    <a:pt x="574" y="598"/>
                  </a:cubicBezTo>
                  <a:cubicBezTo>
                    <a:pt x="721" y="693"/>
                    <a:pt x="721" y="693"/>
                    <a:pt x="721" y="693"/>
                  </a:cubicBezTo>
                  <a:cubicBezTo>
                    <a:pt x="665" y="764"/>
                    <a:pt x="665" y="764"/>
                    <a:pt x="665" y="764"/>
                  </a:cubicBezTo>
                  <a:cubicBezTo>
                    <a:pt x="703" y="825"/>
                    <a:pt x="703" y="825"/>
                    <a:pt x="703" y="825"/>
                  </a:cubicBezTo>
                  <a:cubicBezTo>
                    <a:pt x="648" y="1182"/>
                    <a:pt x="648" y="1182"/>
                    <a:pt x="648" y="1182"/>
                  </a:cubicBezTo>
                  <a:cubicBezTo>
                    <a:pt x="537" y="642"/>
                    <a:pt x="537" y="642"/>
                    <a:pt x="537" y="642"/>
                  </a:cubicBezTo>
                  <a:cubicBezTo>
                    <a:pt x="465" y="681"/>
                    <a:pt x="396" y="725"/>
                    <a:pt x="331" y="774"/>
                  </a:cubicBezTo>
                  <a:cubicBezTo>
                    <a:pt x="272" y="819"/>
                    <a:pt x="225" y="878"/>
                    <a:pt x="193" y="945"/>
                  </a:cubicBezTo>
                  <a:cubicBezTo>
                    <a:pt x="109" y="1123"/>
                    <a:pt x="109" y="1123"/>
                    <a:pt x="109" y="1123"/>
                  </a:cubicBezTo>
                  <a:cubicBezTo>
                    <a:pt x="17" y="1319"/>
                    <a:pt x="17" y="1319"/>
                    <a:pt x="17" y="1319"/>
                  </a:cubicBezTo>
                  <a:cubicBezTo>
                    <a:pt x="0" y="1354"/>
                    <a:pt x="3" y="1394"/>
                    <a:pt x="23" y="1427"/>
                  </a:cubicBezTo>
                  <a:cubicBezTo>
                    <a:pt x="235" y="1747"/>
                    <a:pt x="235" y="1747"/>
                    <a:pt x="235" y="1747"/>
                  </a:cubicBezTo>
                  <a:cubicBezTo>
                    <a:pt x="1097" y="1747"/>
                    <a:pt x="1097" y="1747"/>
                    <a:pt x="1097" y="1747"/>
                  </a:cubicBezTo>
                  <a:cubicBezTo>
                    <a:pt x="1122" y="1194"/>
                    <a:pt x="1122" y="1194"/>
                    <a:pt x="1122" y="1194"/>
                  </a:cubicBezTo>
                  <a:cubicBezTo>
                    <a:pt x="1288" y="1414"/>
                    <a:pt x="1288" y="1414"/>
                    <a:pt x="1288" y="1414"/>
                  </a:cubicBezTo>
                  <a:cubicBezTo>
                    <a:pt x="1314" y="1449"/>
                    <a:pt x="1357" y="1469"/>
                    <a:pt x="1401" y="1466"/>
                  </a:cubicBezTo>
                  <a:cubicBezTo>
                    <a:pt x="1930" y="1426"/>
                    <a:pt x="1930" y="1426"/>
                    <a:pt x="1930" y="1426"/>
                  </a:cubicBezTo>
                  <a:cubicBezTo>
                    <a:pt x="1966" y="1424"/>
                    <a:pt x="1993" y="1393"/>
                    <a:pt x="1991" y="1357"/>
                  </a:cubicBezTo>
                  <a:cubicBezTo>
                    <a:pt x="1989" y="1325"/>
                    <a:pt x="1963" y="1299"/>
                    <a:pt x="1930" y="1297"/>
                  </a:cubicBezTo>
                  <a:lnTo>
                    <a:pt x="1931" y="1296"/>
                  </a:lnTo>
                  <a:close/>
                  <a:moveTo>
                    <a:pt x="246" y="1396"/>
                  </a:moveTo>
                  <a:cubicBezTo>
                    <a:pt x="239" y="1384"/>
                    <a:pt x="239" y="1368"/>
                    <a:pt x="246" y="1356"/>
                  </a:cubicBezTo>
                  <a:cubicBezTo>
                    <a:pt x="372" y="1169"/>
                    <a:pt x="372" y="1169"/>
                    <a:pt x="372" y="1169"/>
                  </a:cubicBezTo>
                  <a:cubicBezTo>
                    <a:pt x="399" y="1649"/>
                    <a:pt x="399" y="1649"/>
                    <a:pt x="399" y="1649"/>
                  </a:cubicBezTo>
                  <a:lnTo>
                    <a:pt x="246" y="139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nvGrpSpPr>
          <p:cNvPr id="68" name="Group 67">
            <a:extLst>
              <a:ext uri="{FF2B5EF4-FFF2-40B4-BE49-F238E27FC236}">
                <a16:creationId xmlns:a16="http://schemas.microsoft.com/office/drawing/2014/main" id="{E993D1B2-0524-4E77-B984-7A10BCA73CF2}"/>
              </a:ext>
            </a:extLst>
          </p:cNvPr>
          <p:cNvGrpSpPr/>
          <p:nvPr/>
        </p:nvGrpSpPr>
        <p:grpSpPr>
          <a:xfrm>
            <a:off x="7311231" y="3214256"/>
            <a:ext cx="807798" cy="807798"/>
            <a:chOff x="7311231" y="3214256"/>
            <a:chExt cx="807798" cy="807798"/>
          </a:xfrm>
        </p:grpSpPr>
        <p:sp>
          <p:nvSpPr>
            <p:cNvPr id="18" name="Flowchart: Connector 17">
              <a:extLst>
                <a:ext uri="{FF2B5EF4-FFF2-40B4-BE49-F238E27FC236}">
                  <a16:creationId xmlns:a16="http://schemas.microsoft.com/office/drawing/2014/main" id="{A255EF55-F2B6-47A9-A2B5-CEF5427A9B54}"/>
                </a:ext>
              </a:extLst>
            </p:cNvPr>
            <p:cNvSpPr/>
            <p:nvPr/>
          </p:nvSpPr>
          <p:spPr>
            <a:xfrm>
              <a:off x="7311231" y="3214256"/>
              <a:ext cx="807798" cy="807798"/>
            </a:xfrm>
            <a:prstGeom prst="flowChartConnector">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67" name="Freeform 9">
              <a:extLst>
                <a:ext uri="{FF2B5EF4-FFF2-40B4-BE49-F238E27FC236}">
                  <a16:creationId xmlns:a16="http://schemas.microsoft.com/office/drawing/2014/main" id="{A6BF73B3-F883-4810-B172-A200DDCD4074}"/>
                </a:ext>
              </a:extLst>
            </p:cNvPr>
            <p:cNvSpPr>
              <a:spLocks noEditPoints="1"/>
            </p:cNvSpPr>
            <p:nvPr/>
          </p:nvSpPr>
          <p:spPr bwMode="auto">
            <a:xfrm>
              <a:off x="7557885" y="3408893"/>
              <a:ext cx="314490" cy="418524"/>
            </a:xfrm>
            <a:custGeom>
              <a:avLst/>
              <a:gdLst>
                <a:gd name="T0" fmla="*/ 220 w 1542"/>
                <a:gd name="T1" fmla="*/ 0 h 2056"/>
                <a:gd name="T2" fmla="*/ 220 w 1542"/>
                <a:gd name="T3" fmla="*/ 1811 h 2056"/>
                <a:gd name="T4" fmla="*/ 1542 w 1542"/>
                <a:gd name="T5" fmla="*/ 1811 h 2056"/>
                <a:gd name="T6" fmla="*/ 1542 w 1542"/>
                <a:gd name="T7" fmla="*/ 440 h 2056"/>
                <a:gd name="T8" fmla="*/ 1175 w 1542"/>
                <a:gd name="T9" fmla="*/ 440 h 2056"/>
                <a:gd name="T10" fmla="*/ 1126 w 1542"/>
                <a:gd name="T11" fmla="*/ 392 h 2056"/>
                <a:gd name="T12" fmla="*/ 1126 w 1542"/>
                <a:gd name="T13" fmla="*/ 0 h 2056"/>
                <a:gd name="T14" fmla="*/ 220 w 1542"/>
                <a:gd name="T15" fmla="*/ 0 h 2056"/>
                <a:gd name="T16" fmla="*/ 1224 w 1542"/>
                <a:gd name="T17" fmla="*/ 23 h 2056"/>
                <a:gd name="T18" fmla="*/ 1224 w 1542"/>
                <a:gd name="T19" fmla="*/ 343 h 2056"/>
                <a:gd name="T20" fmla="*/ 1540 w 1542"/>
                <a:gd name="T21" fmla="*/ 343 h 2056"/>
                <a:gd name="T22" fmla="*/ 1224 w 1542"/>
                <a:gd name="T23" fmla="*/ 23 h 2056"/>
                <a:gd name="T24" fmla="*/ 0 w 1542"/>
                <a:gd name="T25" fmla="*/ 245 h 2056"/>
                <a:gd name="T26" fmla="*/ 0 w 1542"/>
                <a:gd name="T27" fmla="*/ 2056 h 2056"/>
                <a:gd name="T28" fmla="*/ 1322 w 1542"/>
                <a:gd name="T29" fmla="*/ 2056 h 2056"/>
                <a:gd name="T30" fmla="*/ 1322 w 1542"/>
                <a:gd name="T31" fmla="*/ 1909 h 2056"/>
                <a:gd name="T32" fmla="*/ 122 w 1542"/>
                <a:gd name="T33" fmla="*/ 1909 h 2056"/>
                <a:gd name="T34" fmla="*/ 122 w 1542"/>
                <a:gd name="T35" fmla="*/ 245 h 2056"/>
                <a:gd name="T36" fmla="*/ 0 w 1542"/>
                <a:gd name="T37" fmla="*/ 245 h 2056"/>
                <a:gd name="T38" fmla="*/ 409 w 1542"/>
                <a:gd name="T39" fmla="*/ 587 h 2056"/>
                <a:gd name="T40" fmla="*/ 411 w 1542"/>
                <a:gd name="T41" fmla="*/ 587 h 2056"/>
                <a:gd name="T42" fmla="*/ 416 w 1542"/>
                <a:gd name="T43" fmla="*/ 587 h 2056"/>
                <a:gd name="T44" fmla="*/ 905 w 1542"/>
                <a:gd name="T45" fmla="*/ 587 h 2056"/>
                <a:gd name="T46" fmla="*/ 955 w 1542"/>
                <a:gd name="T47" fmla="*/ 636 h 2056"/>
                <a:gd name="T48" fmla="*/ 907 w 1542"/>
                <a:gd name="T49" fmla="*/ 685 h 2056"/>
                <a:gd name="T50" fmla="*/ 905 w 1542"/>
                <a:gd name="T51" fmla="*/ 685 h 2056"/>
                <a:gd name="T52" fmla="*/ 416 w 1542"/>
                <a:gd name="T53" fmla="*/ 685 h 2056"/>
                <a:gd name="T54" fmla="*/ 363 w 1542"/>
                <a:gd name="T55" fmla="*/ 640 h 2056"/>
                <a:gd name="T56" fmla="*/ 409 w 1542"/>
                <a:gd name="T57" fmla="*/ 587 h 2056"/>
                <a:gd name="T58" fmla="*/ 409 w 1542"/>
                <a:gd name="T59" fmla="*/ 857 h 2056"/>
                <a:gd name="T60" fmla="*/ 411 w 1542"/>
                <a:gd name="T61" fmla="*/ 857 h 2056"/>
                <a:gd name="T62" fmla="*/ 416 w 1542"/>
                <a:gd name="T63" fmla="*/ 857 h 2056"/>
                <a:gd name="T64" fmla="*/ 1346 w 1542"/>
                <a:gd name="T65" fmla="*/ 857 h 2056"/>
                <a:gd name="T66" fmla="*/ 1396 w 1542"/>
                <a:gd name="T67" fmla="*/ 905 h 2056"/>
                <a:gd name="T68" fmla="*/ 1347 w 1542"/>
                <a:gd name="T69" fmla="*/ 955 h 2056"/>
                <a:gd name="T70" fmla="*/ 1346 w 1542"/>
                <a:gd name="T71" fmla="*/ 955 h 2056"/>
                <a:gd name="T72" fmla="*/ 416 w 1542"/>
                <a:gd name="T73" fmla="*/ 955 h 2056"/>
                <a:gd name="T74" fmla="*/ 363 w 1542"/>
                <a:gd name="T75" fmla="*/ 909 h 2056"/>
                <a:gd name="T76" fmla="*/ 409 w 1542"/>
                <a:gd name="T77" fmla="*/ 857 h 2056"/>
                <a:gd name="T78" fmla="*/ 409 w 1542"/>
                <a:gd name="T79" fmla="*/ 1126 h 2056"/>
                <a:gd name="T80" fmla="*/ 411 w 1542"/>
                <a:gd name="T81" fmla="*/ 1126 h 2056"/>
                <a:gd name="T82" fmla="*/ 416 w 1542"/>
                <a:gd name="T83" fmla="*/ 1126 h 2056"/>
                <a:gd name="T84" fmla="*/ 1346 w 1542"/>
                <a:gd name="T85" fmla="*/ 1126 h 2056"/>
                <a:gd name="T86" fmla="*/ 1396 w 1542"/>
                <a:gd name="T87" fmla="*/ 1174 h 2056"/>
                <a:gd name="T88" fmla="*/ 1347 w 1542"/>
                <a:gd name="T89" fmla="*/ 1224 h 2056"/>
                <a:gd name="T90" fmla="*/ 1346 w 1542"/>
                <a:gd name="T91" fmla="*/ 1224 h 2056"/>
                <a:gd name="T92" fmla="*/ 416 w 1542"/>
                <a:gd name="T93" fmla="*/ 1224 h 2056"/>
                <a:gd name="T94" fmla="*/ 363 w 1542"/>
                <a:gd name="T95" fmla="*/ 1178 h 2056"/>
                <a:gd name="T96" fmla="*/ 409 w 1542"/>
                <a:gd name="T97" fmla="*/ 1126 h 2056"/>
                <a:gd name="T98" fmla="*/ 409 w 1542"/>
                <a:gd name="T99" fmla="*/ 1395 h 2056"/>
                <a:gd name="T100" fmla="*/ 411 w 1542"/>
                <a:gd name="T101" fmla="*/ 1395 h 2056"/>
                <a:gd name="T102" fmla="*/ 416 w 1542"/>
                <a:gd name="T103" fmla="*/ 1395 h 2056"/>
                <a:gd name="T104" fmla="*/ 1346 w 1542"/>
                <a:gd name="T105" fmla="*/ 1395 h 2056"/>
                <a:gd name="T106" fmla="*/ 1396 w 1542"/>
                <a:gd name="T107" fmla="*/ 1443 h 2056"/>
                <a:gd name="T108" fmla="*/ 1347 w 1542"/>
                <a:gd name="T109" fmla="*/ 1493 h 2056"/>
                <a:gd name="T110" fmla="*/ 1346 w 1542"/>
                <a:gd name="T111" fmla="*/ 1493 h 2056"/>
                <a:gd name="T112" fmla="*/ 416 w 1542"/>
                <a:gd name="T113" fmla="*/ 1493 h 2056"/>
                <a:gd name="T114" fmla="*/ 363 w 1542"/>
                <a:gd name="T115" fmla="*/ 1448 h 2056"/>
                <a:gd name="T116" fmla="*/ 409 w 1542"/>
                <a:gd name="T117" fmla="*/ 1395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42" h="2056">
                  <a:moveTo>
                    <a:pt x="220" y="0"/>
                  </a:moveTo>
                  <a:cubicBezTo>
                    <a:pt x="220" y="1811"/>
                    <a:pt x="220" y="1811"/>
                    <a:pt x="220" y="1811"/>
                  </a:cubicBezTo>
                  <a:cubicBezTo>
                    <a:pt x="1542" y="1811"/>
                    <a:pt x="1542" y="1811"/>
                    <a:pt x="1542" y="1811"/>
                  </a:cubicBezTo>
                  <a:cubicBezTo>
                    <a:pt x="1542" y="440"/>
                    <a:pt x="1542" y="440"/>
                    <a:pt x="1542" y="440"/>
                  </a:cubicBezTo>
                  <a:cubicBezTo>
                    <a:pt x="1175" y="440"/>
                    <a:pt x="1175" y="440"/>
                    <a:pt x="1175" y="440"/>
                  </a:cubicBezTo>
                  <a:cubicBezTo>
                    <a:pt x="1148" y="440"/>
                    <a:pt x="1126" y="419"/>
                    <a:pt x="1126" y="392"/>
                  </a:cubicBezTo>
                  <a:cubicBezTo>
                    <a:pt x="1126" y="0"/>
                    <a:pt x="1126" y="0"/>
                    <a:pt x="1126" y="0"/>
                  </a:cubicBezTo>
                  <a:lnTo>
                    <a:pt x="220" y="0"/>
                  </a:lnTo>
                  <a:close/>
                  <a:moveTo>
                    <a:pt x="1224" y="23"/>
                  </a:moveTo>
                  <a:cubicBezTo>
                    <a:pt x="1224" y="343"/>
                    <a:pt x="1224" y="343"/>
                    <a:pt x="1224" y="343"/>
                  </a:cubicBezTo>
                  <a:cubicBezTo>
                    <a:pt x="1540" y="343"/>
                    <a:pt x="1540" y="343"/>
                    <a:pt x="1540" y="343"/>
                  </a:cubicBezTo>
                  <a:lnTo>
                    <a:pt x="1224" y="23"/>
                  </a:lnTo>
                  <a:close/>
                  <a:moveTo>
                    <a:pt x="0" y="245"/>
                  </a:moveTo>
                  <a:cubicBezTo>
                    <a:pt x="0" y="2056"/>
                    <a:pt x="0" y="2056"/>
                    <a:pt x="0" y="2056"/>
                  </a:cubicBezTo>
                  <a:cubicBezTo>
                    <a:pt x="1322" y="2056"/>
                    <a:pt x="1322" y="2056"/>
                    <a:pt x="1322" y="2056"/>
                  </a:cubicBezTo>
                  <a:cubicBezTo>
                    <a:pt x="1322" y="1909"/>
                    <a:pt x="1322" y="1909"/>
                    <a:pt x="1322" y="1909"/>
                  </a:cubicBezTo>
                  <a:cubicBezTo>
                    <a:pt x="122" y="1909"/>
                    <a:pt x="122" y="1909"/>
                    <a:pt x="122" y="1909"/>
                  </a:cubicBezTo>
                  <a:cubicBezTo>
                    <a:pt x="122" y="245"/>
                    <a:pt x="122" y="245"/>
                    <a:pt x="122" y="245"/>
                  </a:cubicBezTo>
                  <a:lnTo>
                    <a:pt x="0" y="245"/>
                  </a:lnTo>
                  <a:close/>
                  <a:moveTo>
                    <a:pt x="409" y="587"/>
                  </a:moveTo>
                  <a:cubicBezTo>
                    <a:pt x="410" y="587"/>
                    <a:pt x="410" y="587"/>
                    <a:pt x="411" y="587"/>
                  </a:cubicBezTo>
                  <a:cubicBezTo>
                    <a:pt x="413" y="587"/>
                    <a:pt x="414" y="587"/>
                    <a:pt x="416" y="587"/>
                  </a:cubicBezTo>
                  <a:cubicBezTo>
                    <a:pt x="905" y="587"/>
                    <a:pt x="905" y="587"/>
                    <a:pt x="905" y="587"/>
                  </a:cubicBezTo>
                  <a:cubicBezTo>
                    <a:pt x="932" y="587"/>
                    <a:pt x="955" y="609"/>
                    <a:pt x="955" y="636"/>
                  </a:cubicBezTo>
                  <a:cubicBezTo>
                    <a:pt x="955" y="663"/>
                    <a:pt x="934" y="685"/>
                    <a:pt x="907" y="685"/>
                  </a:cubicBezTo>
                  <a:cubicBezTo>
                    <a:pt x="906" y="685"/>
                    <a:pt x="906" y="685"/>
                    <a:pt x="905" y="685"/>
                  </a:cubicBezTo>
                  <a:cubicBezTo>
                    <a:pt x="416" y="685"/>
                    <a:pt x="416" y="685"/>
                    <a:pt x="416" y="685"/>
                  </a:cubicBezTo>
                  <a:cubicBezTo>
                    <a:pt x="389" y="687"/>
                    <a:pt x="365" y="667"/>
                    <a:pt x="363" y="640"/>
                  </a:cubicBezTo>
                  <a:cubicBezTo>
                    <a:pt x="361" y="613"/>
                    <a:pt x="382" y="589"/>
                    <a:pt x="409" y="587"/>
                  </a:cubicBezTo>
                  <a:close/>
                  <a:moveTo>
                    <a:pt x="409" y="857"/>
                  </a:moveTo>
                  <a:cubicBezTo>
                    <a:pt x="410" y="857"/>
                    <a:pt x="410" y="857"/>
                    <a:pt x="411" y="857"/>
                  </a:cubicBezTo>
                  <a:cubicBezTo>
                    <a:pt x="413" y="857"/>
                    <a:pt x="414" y="857"/>
                    <a:pt x="416" y="857"/>
                  </a:cubicBezTo>
                  <a:cubicBezTo>
                    <a:pt x="1346" y="857"/>
                    <a:pt x="1346" y="857"/>
                    <a:pt x="1346" y="857"/>
                  </a:cubicBezTo>
                  <a:cubicBezTo>
                    <a:pt x="1373" y="856"/>
                    <a:pt x="1395" y="878"/>
                    <a:pt x="1396" y="905"/>
                  </a:cubicBezTo>
                  <a:cubicBezTo>
                    <a:pt x="1396" y="932"/>
                    <a:pt x="1374" y="954"/>
                    <a:pt x="1347" y="955"/>
                  </a:cubicBezTo>
                  <a:cubicBezTo>
                    <a:pt x="1347" y="955"/>
                    <a:pt x="1347" y="955"/>
                    <a:pt x="1346" y="955"/>
                  </a:cubicBezTo>
                  <a:cubicBezTo>
                    <a:pt x="416" y="955"/>
                    <a:pt x="416" y="955"/>
                    <a:pt x="416" y="955"/>
                  </a:cubicBezTo>
                  <a:cubicBezTo>
                    <a:pt x="389" y="956"/>
                    <a:pt x="365" y="936"/>
                    <a:pt x="363" y="909"/>
                  </a:cubicBezTo>
                  <a:cubicBezTo>
                    <a:pt x="361" y="882"/>
                    <a:pt x="382" y="859"/>
                    <a:pt x="409" y="857"/>
                  </a:cubicBezTo>
                  <a:close/>
                  <a:moveTo>
                    <a:pt x="409" y="1126"/>
                  </a:moveTo>
                  <a:cubicBezTo>
                    <a:pt x="410" y="1126"/>
                    <a:pt x="410" y="1126"/>
                    <a:pt x="411" y="1126"/>
                  </a:cubicBezTo>
                  <a:cubicBezTo>
                    <a:pt x="413" y="1126"/>
                    <a:pt x="414" y="1126"/>
                    <a:pt x="416" y="1126"/>
                  </a:cubicBezTo>
                  <a:cubicBezTo>
                    <a:pt x="1346" y="1126"/>
                    <a:pt x="1346" y="1126"/>
                    <a:pt x="1346" y="1126"/>
                  </a:cubicBezTo>
                  <a:cubicBezTo>
                    <a:pt x="1373" y="1126"/>
                    <a:pt x="1395" y="1147"/>
                    <a:pt x="1396" y="1174"/>
                  </a:cubicBezTo>
                  <a:cubicBezTo>
                    <a:pt x="1396" y="1201"/>
                    <a:pt x="1374" y="1223"/>
                    <a:pt x="1347" y="1224"/>
                  </a:cubicBezTo>
                  <a:cubicBezTo>
                    <a:pt x="1347" y="1224"/>
                    <a:pt x="1347" y="1224"/>
                    <a:pt x="1346" y="1224"/>
                  </a:cubicBezTo>
                  <a:cubicBezTo>
                    <a:pt x="416" y="1224"/>
                    <a:pt x="416" y="1224"/>
                    <a:pt x="416" y="1224"/>
                  </a:cubicBezTo>
                  <a:cubicBezTo>
                    <a:pt x="389" y="1226"/>
                    <a:pt x="365" y="1205"/>
                    <a:pt x="363" y="1178"/>
                  </a:cubicBezTo>
                  <a:cubicBezTo>
                    <a:pt x="361" y="1151"/>
                    <a:pt x="382" y="1128"/>
                    <a:pt x="409" y="1126"/>
                  </a:cubicBezTo>
                  <a:close/>
                  <a:moveTo>
                    <a:pt x="409" y="1395"/>
                  </a:moveTo>
                  <a:cubicBezTo>
                    <a:pt x="410" y="1395"/>
                    <a:pt x="410" y="1395"/>
                    <a:pt x="411" y="1395"/>
                  </a:cubicBezTo>
                  <a:cubicBezTo>
                    <a:pt x="413" y="1395"/>
                    <a:pt x="414" y="1395"/>
                    <a:pt x="416" y="1395"/>
                  </a:cubicBezTo>
                  <a:cubicBezTo>
                    <a:pt x="1346" y="1395"/>
                    <a:pt x="1346" y="1395"/>
                    <a:pt x="1346" y="1395"/>
                  </a:cubicBezTo>
                  <a:cubicBezTo>
                    <a:pt x="1373" y="1395"/>
                    <a:pt x="1395" y="1416"/>
                    <a:pt x="1396" y="1443"/>
                  </a:cubicBezTo>
                  <a:cubicBezTo>
                    <a:pt x="1396" y="1471"/>
                    <a:pt x="1374" y="1493"/>
                    <a:pt x="1347" y="1493"/>
                  </a:cubicBezTo>
                  <a:cubicBezTo>
                    <a:pt x="1347" y="1493"/>
                    <a:pt x="1347" y="1493"/>
                    <a:pt x="1346" y="1493"/>
                  </a:cubicBezTo>
                  <a:cubicBezTo>
                    <a:pt x="416" y="1493"/>
                    <a:pt x="416" y="1493"/>
                    <a:pt x="416" y="1493"/>
                  </a:cubicBezTo>
                  <a:cubicBezTo>
                    <a:pt x="389" y="1495"/>
                    <a:pt x="365" y="1475"/>
                    <a:pt x="363" y="1448"/>
                  </a:cubicBezTo>
                  <a:cubicBezTo>
                    <a:pt x="361" y="1421"/>
                    <a:pt x="382" y="1397"/>
                    <a:pt x="409" y="139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nvGrpSpPr>
          <p:cNvPr id="74" name="Group 73">
            <a:extLst>
              <a:ext uri="{FF2B5EF4-FFF2-40B4-BE49-F238E27FC236}">
                <a16:creationId xmlns:a16="http://schemas.microsoft.com/office/drawing/2014/main" id="{76AC1591-6CA8-4E28-83F2-661308AE2D72}"/>
              </a:ext>
            </a:extLst>
          </p:cNvPr>
          <p:cNvGrpSpPr/>
          <p:nvPr/>
        </p:nvGrpSpPr>
        <p:grpSpPr>
          <a:xfrm>
            <a:off x="10168972" y="3188368"/>
            <a:ext cx="807798" cy="807798"/>
            <a:chOff x="10168972" y="3188368"/>
            <a:chExt cx="807798" cy="807798"/>
          </a:xfrm>
        </p:grpSpPr>
        <p:sp>
          <p:nvSpPr>
            <p:cNvPr id="27" name="Flowchart: Connector 26">
              <a:extLst>
                <a:ext uri="{FF2B5EF4-FFF2-40B4-BE49-F238E27FC236}">
                  <a16:creationId xmlns:a16="http://schemas.microsoft.com/office/drawing/2014/main" id="{10AE763C-AA94-4F6E-984C-1643EB207D0C}"/>
                </a:ext>
              </a:extLst>
            </p:cNvPr>
            <p:cNvSpPr/>
            <p:nvPr/>
          </p:nvSpPr>
          <p:spPr>
            <a:xfrm>
              <a:off x="10168972" y="3188368"/>
              <a:ext cx="807798" cy="807798"/>
            </a:xfrm>
            <a:prstGeom prst="flowChartConnector">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70" name="Group 12">
              <a:extLst>
                <a:ext uri="{FF2B5EF4-FFF2-40B4-BE49-F238E27FC236}">
                  <a16:creationId xmlns:a16="http://schemas.microsoft.com/office/drawing/2014/main" id="{AF3F684A-ABB0-4C0E-B554-7B10AEE17D42}"/>
                </a:ext>
              </a:extLst>
            </p:cNvPr>
            <p:cNvGrpSpPr>
              <a:grpSpLocks noChangeAspect="1"/>
            </p:cNvGrpSpPr>
            <p:nvPr/>
          </p:nvGrpSpPr>
          <p:grpSpPr bwMode="auto">
            <a:xfrm>
              <a:off x="10427323" y="3354810"/>
              <a:ext cx="291096" cy="474914"/>
              <a:chOff x="2623" y="188"/>
              <a:chExt cx="2415" cy="3940"/>
            </a:xfrm>
            <a:solidFill>
              <a:schemeClr val="accent2"/>
            </a:solidFill>
          </p:grpSpPr>
          <p:sp>
            <p:nvSpPr>
              <p:cNvPr id="72" name="Oval 13">
                <a:extLst>
                  <a:ext uri="{FF2B5EF4-FFF2-40B4-BE49-F238E27FC236}">
                    <a16:creationId xmlns:a16="http://schemas.microsoft.com/office/drawing/2014/main" id="{28E9C6FD-4590-41B2-B48B-87DB2E283E96}"/>
                  </a:ext>
                </a:extLst>
              </p:cNvPr>
              <p:cNvSpPr>
                <a:spLocks noChangeArrowheads="1"/>
              </p:cNvSpPr>
              <p:nvPr/>
            </p:nvSpPr>
            <p:spPr bwMode="auto">
              <a:xfrm>
                <a:off x="3476" y="1013"/>
                <a:ext cx="724" cy="7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73" name="Freeform 14">
                <a:extLst>
                  <a:ext uri="{FF2B5EF4-FFF2-40B4-BE49-F238E27FC236}">
                    <a16:creationId xmlns:a16="http://schemas.microsoft.com/office/drawing/2014/main" id="{6271D676-0065-4BD1-8AAE-F87F914A2E41}"/>
                  </a:ext>
                </a:extLst>
              </p:cNvPr>
              <p:cNvSpPr>
                <a:spLocks noEditPoints="1"/>
              </p:cNvSpPr>
              <p:nvPr/>
            </p:nvSpPr>
            <p:spPr bwMode="auto">
              <a:xfrm>
                <a:off x="2623" y="188"/>
                <a:ext cx="2415" cy="3940"/>
              </a:xfrm>
              <a:custGeom>
                <a:avLst/>
                <a:gdLst>
                  <a:gd name="T0" fmla="*/ 1116 w 1283"/>
                  <a:gd name="T1" fmla="*/ 211 h 2097"/>
                  <a:gd name="T2" fmla="*/ 683 w 1283"/>
                  <a:gd name="T3" fmla="*/ 2 h 2097"/>
                  <a:gd name="T4" fmla="*/ 646 w 1283"/>
                  <a:gd name="T5" fmla="*/ 0 h 2097"/>
                  <a:gd name="T6" fmla="*/ 19 w 1283"/>
                  <a:gd name="T7" fmla="*/ 592 h 2097"/>
                  <a:gd name="T8" fmla="*/ 559 w 1283"/>
                  <a:gd name="T9" fmla="*/ 1251 h 2097"/>
                  <a:gd name="T10" fmla="*/ 500 w 1283"/>
                  <a:gd name="T11" fmla="*/ 1949 h 2097"/>
                  <a:gd name="T12" fmla="*/ 648 w 1283"/>
                  <a:gd name="T13" fmla="*/ 2097 h 2097"/>
                  <a:gd name="T14" fmla="*/ 796 w 1283"/>
                  <a:gd name="T15" fmla="*/ 1949 h 2097"/>
                  <a:gd name="T16" fmla="*/ 737 w 1283"/>
                  <a:gd name="T17" fmla="*/ 1250 h 2097"/>
                  <a:gd name="T18" fmla="*/ 1274 w 1283"/>
                  <a:gd name="T19" fmla="*/ 666 h 2097"/>
                  <a:gd name="T20" fmla="*/ 1116 w 1283"/>
                  <a:gd name="T21" fmla="*/ 211 h 2097"/>
                  <a:gd name="T22" fmla="*/ 675 w 1283"/>
                  <a:gd name="T23" fmla="*/ 144 h 2097"/>
                  <a:gd name="T24" fmla="*/ 993 w 1283"/>
                  <a:gd name="T25" fmla="*/ 289 h 2097"/>
                  <a:gd name="T26" fmla="*/ 648 w 1283"/>
                  <a:gd name="T27" fmla="*/ 224 h 2097"/>
                  <a:gd name="T28" fmla="*/ 647 w 1283"/>
                  <a:gd name="T29" fmla="*/ 224 h 2097"/>
                  <a:gd name="T30" fmla="*/ 303 w 1283"/>
                  <a:gd name="T31" fmla="*/ 285 h 2097"/>
                  <a:gd name="T32" fmla="*/ 646 w 1283"/>
                  <a:gd name="T33" fmla="*/ 143 h 2097"/>
                  <a:gd name="T34" fmla="*/ 675 w 1283"/>
                  <a:gd name="T35" fmla="*/ 144 h 2097"/>
                  <a:gd name="T36" fmla="*/ 627 w 1283"/>
                  <a:gd name="T37" fmla="*/ 938 h 2097"/>
                  <a:gd name="T38" fmla="*/ 416 w 1283"/>
                  <a:gd name="T39" fmla="*/ 836 h 2097"/>
                  <a:gd name="T40" fmla="*/ 339 w 1283"/>
                  <a:gd name="T41" fmla="*/ 614 h 2097"/>
                  <a:gd name="T42" fmla="*/ 645 w 1283"/>
                  <a:gd name="T43" fmla="*/ 324 h 2097"/>
                  <a:gd name="T44" fmla="*/ 663 w 1283"/>
                  <a:gd name="T45" fmla="*/ 325 h 2097"/>
                  <a:gd name="T46" fmla="*/ 952 w 1283"/>
                  <a:gd name="T47" fmla="*/ 650 h 2097"/>
                  <a:gd name="T48" fmla="*/ 627 w 1283"/>
                  <a:gd name="T49" fmla="*/ 938 h 2097"/>
                  <a:gd name="T50" fmla="*/ 161 w 1283"/>
                  <a:gd name="T51" fmla="*/ 600 h 2097"/>
                  <a:gd name="T52" fmla="*/ 237 w 1283"/>
                  <a:gd name="T53" fmla="*/ 367 h 2097"/>
                  <a:gd name="T54" fmla="*/ 580 w 1283"/>
                  <a:gd name="T55" fmla="*/ 279 h 2097"/>
                  <a:gd name="T56" fmla="*/ 287 w 1283"/>
                  <a:gd name="T57" fmla="*/ 610 h 2097"/>
                  <a:gd name="T58" fmla="*/ 377 w 1283"/>
                  <a:gd name="T59" fmla="*/ 870 h 2097"/>
                  <a:gd name="T60" fmla="*/ 508 w 1283"/>
                  <a:gd name="T61" fmla="*/ 963 h 2097"/>
                  <a:gd name="T62" fmla="*/ 239 w 1283"/>
                  <a:gd name="T63" fmla="*/ 894 h 2097"/>
                  <a:gd name="T64" fmla="*/ 161 w 1283"/>
                  <a:gd name="T65" fmla="*/ 600 h 2097"/>
                  <a:gd name="T66" fmla="*/ 647 w 1283"/>
                  <a:gd name="T67" fmla="*/ 1115 h 2097"/>
                  <a:gd name="T68" fmla="*/ 618 w 1283"/>
                  <a:gd name="T69" fmla="*/ 1114 h 2097"/>
                  <a:gd name="T70" fmla="*/ 299 w 1283"/>
                  <a:gd name="T71" fmla="*/ 969 h 2097"/>
                  <a:gd name="T72" fmla="*/ 653 w 1283"/>
                  <a:gd name="T73" fmla="*/ 1027 h 2097"/>
                  <a:gd name="T74" fmla="*/ 698 w 1283"/>
                  <a:gd name="T75" fmla="*/ 1026 h 2097"/>
                  <a:gd name="T76" fmla="*/ 999 w 1283"/>
                  <a:gd name="T77" fmla="*/ 963 h 2097"/>
                  <a:gd name="T78" fmla="*/ 647 w 1283"/>
                  <a:gd name="T79" fmla="*/ 1115 h 2097"/>
                  <a:gd name="T80" fmla="*/ 1131 w 1283"/>
                  <a:gd name="T81" fmla="*/ 657 h 2097"/>
                  <a:gd name="T82" fmla="*/ 1062 w 1283"/>
                  <a:gd name="T83" fmla="*/ 880 h 2097"/>
                  <a:gd name="T84" fmla="*/ 776 w 1283"/>
                  <a:gd name="T85" fmla="*/ 966 h 2097"/>
                  <a:gd name="T86" fmla="*/ 1004 w 1283"/>
                  <a:gd name="T87" fmla="*/ 653 h 2097"/>
                  <a:gd name="T88" fmla="*/ 708 w 1283"/>
                  <a:gd name="T89" fmla="*/ 278 h 2097"/>
                  <a:gd name="T90" fmla="*/ 1059 w 1283"/>
                  <a:gd name="T91" fmla="*/ 372 h 2097"/>
                  <a:gd name="T92" fmla="*/ 1131 w 1283"/>
                  <a:gd name="T93" fmla="*/ 657 h 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3" h="2097">
                    <a:moveTo>
                      <a:pt x="1116" y="211"/>
                    </a:moveTo>
                    <a:cubicBezTo>
                      <a:pt x="1004" y="86"/>
                      <a:pt x="851" y="11"/>
                      <a:pt x="683" y="2"/>
                    </a:cubicBezTo>
                    <a:cubicBezTo>
                      <a:pt x="671" y="1"/>
                      <a:pt x="658" y="0"/>
                      <a:pt x="646" y="0"/>
                    </a:cubicBezTo>
                    <a:cubicBezTo>
                      <a:pt x="314" y="0"/>
                      <a:pt x="39" y="260"/>
                      <a:pt x="19" y="592"/>
                    </a:cubicBezTo>
                    <a:cubicBezTo>
                      <a:pt x="0" y="921"/>
                      <a:pt x="238" y="1206"/>
                      <a:pt x="559" y="1251"/>
                    </a:cubicBezTo>
                    <a:cubicBezTo>
                      <a:pt x="500" y="1949"/>
                      <a:pt x="500" y="1949"/>
                      <a:pt x="500" y="1949"/>
                    </a:cubicBezTo>
                    <a:cubicBezTo>
                      <a:pt x="500" y="2031"/>
                      <a:pt x="567" y="2097"/>
                      <a:pt x="648" y="2097"/>
                    </a:cubicBezTo>
                    <a:cubicBezTo>
                      <a:pt x="730" y="2097"/>
                      <a:pt x="796" y="2031"/>
                      <a:pt x="796" y="1949"/>
                    </a:cubicBezTo>
                    <a:cubicBezTo>
                      <a:pt x="737" y="1250"/>
                      <a:pt x="737" y="1250"/>
                      <a:pt x="737" y="1250"/>
                    </a:cubicBezTo>
                    <a:cubicBezTo>
                      <a:pt x="1027" y="1208"/>
                      <a:pt x="1256" y="967"/>
                      <a:pt x="1274" y="666"/>
                    </a:cubicBezTo>
                    <a:cubicBezTo>
                      <a:pt x="1283" y="498"/>
                      <a:pt x="1227" y="337"/>
                      <a:pt x="1116" y="211"/>
                    </a:cubicBezTo>
                    <a:close/>
                    <a:moveTo>
                      <a:pt x="675" y="144"/>
                    </a:moveTo>
                    <a:cubicBezTo>
                      <a:pt x="796" y="151"/>
                      <a:pt x="909" y="202"/>
                      <a:pt x="993" y="289"/>
                    </a:cubicBezTo>
                    <a:cubicBezTo>
                      <a:pt x="904" y="256"/>
                      <a:pt x="783" y="224"/>
                      <a:pt x="648" y="224"/>
                    </a:cubicBezTo>
                    <a:cubicBezTo>
                      <a:pt x="648" y="224"/>
                      <a:pt x="647" y="224"/>
                      <a:pt x="647" y="224"/>
                    </a:cubicBezTo>
                    <a:cubicBezTo>
                      <a:pt x="512" y="224"/>
                      <a:pt x="392" y="254"/>
                      <a:pt x="303" y="285"/>
                    </a:cubicBezTo>
                    <a:cubicBezTo>
                      <a:pt x="391" y="197"/>
                      <a:pt x="513" y="143"/>
                      <a:pt x="646" y="143"/>
                    </a:cubicBezTo>
                    <a:cubicBezTo>
                      <a:pt x="655" y="143"/>
                      <a:pt x="665" y="143"/>
                      <a:pt x="675" y="144"/>
                    </a:cubicBezTo>
                    <a:close/>
                    <a:moveTo>
                      <a:pt x="627" y="938"/>
                    </a:moveTo>
                    <a:cubicBezTo>
                      <a:pt x="545" y="933"/>
                      <a:pt x="470" y="897"/>
                      <a:pt x="416" y="836"/>
                    </a:cubicBezTo>
                    <a:cubicBezTo>
                      <a:pt x="361" y="774"/>
                      <a:pt x="334" y="695"/>
                      <a:pt x="339" y="614"/>
                    </a:cubicBezTo>
                    <a:cubicBezTo>
                      <a:pt x="348" y="451"/>
                      <a:pt x="483" y="324"/>
                      <a:pt x="645" y="324"/>
                    </a:cubicBezTo>
                    <a:cubicBezTo>
                      <a:pt x="651" y="324"/>
                      <a:pt x="657" y="325"/>
                      <a:pt x="663" y="325"/>
                    </a:cubicBezTo>
                    <a:cubicBezTo>
                      <a:pt x="832" y="335"/>
                      <a:pt x="962" y="480"/>
                      <a:pt x="952" y="650"/>
                    </a:cubicBezTo>
                    <a:cubicBezTo>
                      <a:pt x="942" y="818"/>
                      <a:pt x="797" y="948"/>
                      <a:pt x="627" y="938"/>
                    </a:cubicBezTo>
                    <a:close/>
                    <a:moveTo>
                      <a:pt x="161" y="600"/>
                    </a:moveTo>
                    <a:cubicBezTo>
                      <a:pt x="166" y="514"/>
                      <a:pt x="193" y="435"/>
                      <a:pt x="237" y="367"/>
                    </a:cubicBezTo>
                    <a:cubicBezTo>
                      <a:pt x="309" y="335"/>
                      <a:pt x="433" y="290"/>
                      <a:pt x="580" y="279"/>
                    </a:cubicBezTo>
                    <a:cubicBezTo>
                      <a:pt x="421" y="308"/>
                      <a:pt x="297" y="443"/>
                      <a:pt x="287" y="610"/>
                    </a:cubicBezTo>
                    <a:cubicBezTo>
                      <a:pt x="281" y="706"/>
                      <a:pt x="313" y="798"/>
                      <a:pt x="377" y="870"/>
                    </a:cubicBezTo>
                    <a:cubicBezTo>
                      <a:pt x="414" y="911"/>
                      <a:pt x="458" y="943"/>
                      <a:pt x="508" y="963"/>
                    </a:cubicBezTo>
                    <a:cubicBezTo>
                      <a:pt x="378" y="943"/>
                      <a:pt x="268" y="905"/>
                      <a:pt x="239" y="894"/>
                    </a:cubicBezTo>
                    <a:cubicBezTo>
                      <a:pt x="184" y="810"/>
                      <a:pt x="155" y="708"/>
                      <a:pt x="161" y="600"/>
                    </a:cubicBezTo>
                    <a:close/>
                    <a:moveTo>
                      <a:pt x="647" y="1115"/>
                    </a:moveTo>
                    <a:cubicBezTo>
                      <a:pt x="637" y="1115"/>
                      <a:pt x="627" y="1114"/>
                      <a:pt x="618" y="1114"/>
                    </a:cubicBezTo>
                    <a:cubicBezTo>
                      <a:pt x="492" y="1106"/>
                      <a:pt x="381" y="1052"/>
                      <a:pt x="299" y="969"/>
                    </a:cubicBezTo>
                    <a:cubicBezTo>
                      <a:pt x="384" y="994"/>
                      <a:pt x="518" y="1027"/>
                      <a:pt x="653" y="1027"/>
                    </a:cubicBezTo>
                    <a:cubicBezTo>
                      <a:pt x="668" y="1027"/>
                      <a:pt x="683" y="1026"/>
                      <a:pt x="698" y="1026"/>
                    </a:cubicBezTo>
                    <a:cubicBezTo>
                      <a:pt x="822" y="1019"/>
                      <a:pt x="927" y="989"/>
                      <a:pt x="999" y="963"/>
                    </a:cubicBezTo>
                    <a:cubicBezTo>
                      <a:pt x="910" y="1057"/>
                      <a:pt x="785" y="1115"/>
                      <a:pt x="647" y="1115"/>
                    </a:cubicBezTo>
                    <a:close/>
                    <a:moveTo>
                      <a:pt x="1131" y="657"/>
                    </a:moveTo>
                    <a:cubicBezTo>
                      <a:pt x="1127" y="739"/>
                      <a:pt x="1102" y="814"/>
                      <a:pt x="1062" y="880"/>
                    </a:cubicBezTo>
                    <a:cubicBezTo>
                      <a:pt x="1028" y="897"/>
                      <a:pt x="920" y="945"/>
                      <a:pt x="776" y="966"/>
                    </a:cubicBezTo>
                    <a:cubicBezTo>
                      <a:pt x="903" y="916"/>
                      <a:pt x="995" y="796"/>
                      <a:pt x="1004" y="653"/>
                    </a:cubicBezTo>
                    <a:cubicBezTo>
                      <a:pt x="1014" y="469"/>
                      <a:pt x="885" y="309"/>
                      <a:pt x="708" y="278"/>
                    </a:cubicBezTo>
                    <a:cubicBezTo>
                      <a:pt x="858" y="289"/>
                      <a:pt x="986" y="338"/>
                      <a:pt x="1059" y="372"/>
                    </a:cubicBezTo>
                    <a:cubicBezTo>
                      <a:pt x="1112" y="457"/>
                      <a:pt x="1137" y="556"/>
                      <a:pt x="1131" y="6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grpSp>
        <p:nvGrpSpPr>
          <p:cNvPr id="83" name="Group 82">
            <a:extLst>
              <a:ext uri="{FF2B5EF4-FFF2-40B4-BE49-F238E27FC236}">
                <a16:creationId xmlns:a16="http://schemas.microsoft.com/office/drawing/2014/main" id="{BF1F5FB6-1A23-4F56-BE36-13D3F8774EF8}"/>
              </a:ext>
            </a:extLst>
          </p:cNvPr>
          <p:cNvGrpSpPr/>
          <p:nvPr/>
        </p:nvGrpSpPr>
        <p:grpSpPr>
          <a:xfrm>
            <a:off x="10168972" y="4825585"/>
            <a:ext cx="807798" cy="807798"/>
            <a:chOff x="10168972" y="4825585"/>
            <a:chExt cx="807798" cy="807798"/>
          </a:xfrm>
        </p:grpSpPr>
        <p:sp>
          <p:nvSpPr>
            <p:cNvPr id="39" name="Flowchart: Connector 38">
              <a:extLst>
                <a:ext uri="{FF2B5EF4-FFF2-40B4-BE49-F238E27FC236}">
                  <a16:creationId xmlns:a16="http://schemas.microsoft.com/office/drawing/2014/main" id="{96C4FB46-3A6A-4653-971E-2FDBA02CA436}"/>
                </a:ext>
              </a:extLst>
            </p:cNvPr>
            <p:cNvSpPr/>
            <p:nvPr/>
          </p:nvSpPr>
          <p:spPr>
            <a:xfrm>
              <a:off x="10168972" y="4825585"/>
              <a:ext cx="807798" cy="807798"/>
            </a:xfrm>
            <a:prstGeom prst="flowChartConnector">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76" name="Group 17">
              <a:extLst>
                <a:ext uri="{FF2B5EF4-FFF2-40B4-BE49-F238E27FC236}">
                  <a16:creationId xmlns:a16="http://schemas.microsoft.com/office/drawing/2014/main" id="{5A565D6B-FB9F-451A-87DF-E2A1D65AF4B3}"/>
                </a:ext>
              </a:extLst>
            </p:cNvPr>
            <p:cNvGrpSpPr>
              <a:grpSpLocks noChangeAspect="1"/>
            </p:cNvGrpSpPr>
            <p:nvPr/>
          </p:nvGrpSpPr>
          <p:grpSpPr bwMode="auto">
            <a:xfrm>
              <a:off x="10392759" y="5029200"/>
              <a:ext cx="360224" cy="400568"/>
              <a:chOff x="2338" y="499"/>
              <a:chExt cx="2991" cy="3326"/>
            </a:xfrm>
            <a:solidFill>
              <a:schemeClr val="accent2"/>
            </a:solidFill>
          </p:grpSpPr>
          <p:sp>
            <p:nvSpPr>
              <p:cNvPr id="78" name="Rectangle 18">
                <a:extLst>
                  <a:ext uri="{FF2B5EF4-FFF2-40B4-BE49-F238E27FC236}">
                    <a16:creationId xmlns:a16="http://schemas.microsoft.com/office/drawing/2014/main" id="{4D0BFCEB-C756-41F7-9A8D-7BE1700FDBED}"/>
                  </a:ext>
                </a:extLst>
              </p:cNvPr>
              <p:cNvSpPr>
                <a:spLocks noChangeArrowheads="1"/>
              </p:cNvSpPr>
              <p:nvPr/>
            </p:nvSpPr>
            <p:spPr bwMode="auto">
              <a:xfrm>
                <a:off x="2421" y="2895"/>
                <a:ext cx="598" cy="9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79" name="Rectangle 19">
                <a:extLst>
                  <a:ext uri="{FF2B5EF4-FFF2-40B4-BE49-F238E27FC236}">
                    <a16:creationId xmlns:a16="http://schemas.microsoft.com/office/drawing/2014/main" id="{63F9ED4C-8528-432D-96DB-2D90A55D3D9D}"/>
                  </a:ext>
                </a:extLst>
              </p:cNvPr>
              <p:cNvSpPr>
                <a:spLocks noChangeArrowheads="1"/>
              </p:cNvSpPr>
              <p:nvPr/>
            </p:nvSpPr>
            <p:spPr bwMode="auto">
              <a:xfrm>
                <a:off x="3196" y="2562"/>
                <a:ext cx="598" cy="1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80" name="Rectangle 20">
                <a:extLst>
                  <a:ext uri="{FF2B5EF4-FFF2-40B4-BE49-F238E27FC236}">
                    <a16:creationId xmlns:a16="http://schemas.microsoft.com/office/drawing/2014/main" id="{9A977A33-0E29-451B-982B-ECF96EEC8BF1}"/>
                  </a:ext>
                </a:extLst>
              </p:cNvPr>
              <p:cNvSpPr>
                <a:spLocks noChangeArrowheads="1"/>
              </p:cNvSpPr>
              <p:nvPr/>
            </p:nvSpPr>
            <p:spPr bwMode="auto">
              <a:xfrm>
                <a:off x="3956" y="2072"/>
                <a:ext cx="596" cy="17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81" name="Rectangle 21">
                <a:extLst>
                  <a:ext uri="{FF2B5EF4-FFF2-40B4-BE49-F238E27FC236}">
                    <a16:creationId xmlns:a16="http://schemas.microsoft.com/office/drawing/2014/main" id="{EAB07989-D282-4890-8C6F-F870059C9187}"/>
                  </a:ext>
                </a:extLst>
              </p:cNvPr>
              <p:cNvSpPr>
                <a:spLocks noChangeArrowheads="1"/>
              </p:cNvSpPr>
              <p:nvPr/>
            </p:nvSpPr>
            <p:spPr bwMode="auto">
              <a:xfrm>
                <a:off x="4731" y="1534"/>
                <a:ext cx="598" cy="229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82" name="Freeform 22">
                <a:extLst>
                  <a:ext uri="{FF2B5EF4-FFF2-40B4-BE49-F238E27FC236}">
                    <a16:creationId xmlns:a16="http://schemas.microsoft.com/office/drawing/2014/main" id="{FBD295E6-D7DA-49ED-995B-C5A8BA12C149}"/>
                  </a:ext>
                </a:extLst>
              </p:cNvPr>
              <p:cNvSpPr>
                <a:spLocks/>
              </p:cNvSpPr>
              <p:nvPr/>
            </p:nvSpPr>
            <p:spPr bwMode="auto">
              <a:xfrm>
                <a:off x="2338" y="499"/>
                <a:ext cx="2807" cy="2069"/>
              </a:xfrm>
              <a:custGeom>
                <a:avLst/>
                <a:gdLst>
                  <a:gd name="T0" fmla="*/ 1492 w 1492"/>
                  <a:gd name="T1" fmla="*/ 61 h 1101"/>
                  <a:gd name="T2" fmla="*/ 1492 w 1492"/>
                  <a:gd name="T3" fmla="*/ 273 h 1101"/>
                  <a:gd name="T4" fmla="*/ 1431 w 1492"/>
                  <a:gd name="T5" fmla="*/ 334 h 1101"/>
                  <a:gd name="T6" fmla="*/ 1370 w 1492"/>
                  <a:gd name="T7" fmla="*/ 273 h 1101"/>
                  <a:gd name="T8" fmla="*/ 1370 w 1492"/>
                  <a:gd name="T9" fmla="*/ 224 h 1101"/>
                  <a:gd name="T10" fmla="*/ 87 w 1492"/>
                  <a:gd name="T11" fmla="*/ 1099 h 1101"/>
                  <a:gd name="T12" fmla="*/ 68 w 1492"/>
                  <a:gd name="T13" fmla="*/ 1101 h 1101"/>
                  <a:gd name="T14" fmla="*/ 10 w 1492"/>
                  <a:gd name="T15" fmla="*/ 1059 h 1101"/>
                  <a:gd name="T16" fmla="*/ 50 w 1492"/>
                  <a:gd name="T17" fmla="*/ 982 h 1101"/>
                  <a:gd name="T18" fmla="*/ 1297 w 1492"/>
                  <a:gd name="T19" fmla="*/ 122 h 1101"/>
                  <a:gd name="T20" fmla="*/ 1219 w 1492"/>
                  <a:gd name="T21" fmla="*/ 122 h 1101"/>
                  <a:gd name="T22" fmla="*/ 1158 w 1492"/>
                  <a:gd name="T23" fmla="*/ 61 h 1101"/>
                  <a:gd name="T24" fmla="*/ 1219 w 1492"/>
                  <a:gd name="T25" fmla="*/ 0 h 1101"/>
                  <a:gd name="T26" fmla="*/ 1431 w 1492"/>
                  <a:gd name="T27" fmla="*/ 0 h 1101"/>
                  <a:gd name="T28" fmla="*/ 1440 w 1492"/>
                  <a:gd name="T29" fmla="*/ 1 h 1101"/>
                  <a:gd name="T30" fmla="*/ 1443 w 1492"/>
                  <a:gd name="T31" fmla="*/ 1 h 1101"/>
                  <a:gd name="T32" fmla="*/ 1492 w 1492"/>
                  <a:gd name="T33" fmla="*/ 61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2" h="1101">
                    <a:moveTo>
                      <a:pt x="1492" y="61"/>
                    </a:moveTo>
                    <a:cubicBezTo>
                      <a:pt x="1492" y="273"/>
                      <a:pt x="1492" y="273"/>
                      <a:pt x="1492" y="273"/>
                    </a:cubicBezTo>
                    <a:cubicBezTo>
                      <a:pt x="1492" y="307"/>
                      <a:pt x="1465" y="334"/>
                      <a:pt x="1431" y="334"/>
                    </a:cubicBezTo>
                    <a:cubicBezTo>
                      <a:pt x="1397" y="334"/>
                      <a:pt x="1370" y="307"/>
                      <a:pt x="1370" y="273"/>
                    </a:cubicBezTo>
                    <a:cubicBezTo>
                      <a:pt x="1370" y="224"/>
                      <a:pt x="1370" y="224"/>
                      <a:pt x="1370" y="224"/>
                    </a:cubicBezTo>
                    <a:cubicBezTo>
                      <a:pt x="775" y="875"/>
                      <a:pt x="116" y="1089"/>
                      <a:pt x="87" y="1099"/>
                    </a:cubicBezTo>
                    <a:cubicBezTo>
                      <a:pt x="81" y="1100"/>
                      <a:pt x="74" y="1101"/>
                      <a:pt x="68" y="1101"/>
                    </a:cubicBezTo>
                    <a:cubicBezTo>
                      <a:pt x="42" y="1101"/>
                      <a:pt x="18" y="1085"/>
                      <a:pt x="10" y="1059"/>
                    </a:cubicBezTo>
                    <a:cubicBezTo>
                      <a:pt x="0" y="1027"/>
                      <a:pt x="17" y="992"/>
                      <a:pt x="50" y="982"/>
                    </a:cubicBezTo>
                    <a:cubicBezTo>
                      <a:pt x="57" y="980"/>
                      <a:pt x="719" y="763"/>
                      <a:pt x="1297" y="122"/>
                    </a:cubicBezTo>
                    <a:cubicBezTo>
                      <a:pt x="1219" y="122"/>
                      <a:pt x="1219" y="122"/>
                      <a:pt x="1219" y="122"/>
                    </a:cubicBezTo>
                    <a:cubicBezTo>
                      <a:pt x="1185" y="122"/>
                      <a:pt x="1158" y="95"/>
                      <a:pt x="1158" y="61"/>
                    </a:cubicBezTo>
                    <a:cubicBezTo>
                      <a:pt x="1158" y="27"/>
                      <a:pt x="1185" y="0"/>
                      <a:pt x="1219" y="0"/>
                    </a:cubicBezTo>
                    <a:cubicBezTo>
                      <a:pt x="1431" y="0"/>
                      <a:pt x="1431" y="0"/>
                      <a:pt x="1431" y="0"/>
                    </a:cubicBezTo>
                    <a:cubicBezTo>
                      <a:pt x="1434" y="0"/>
                      <a:pt x="1437" y="0"/>
                      <a:pt x="1440" y="1"/>
                    </a:cubicBezTo>
                    <a:cubicBezTo>
                      <a:pt x="1441" y="1"/>
                      <a:pt x="1442" y="1"/>
                      <a:pt x="1443" y="1"/>
                    </a:cubicBezTo>
                    <a:cubicBezTo>
                      <a:pt x="1471" y="7"/>
                      <a:pt x="1492" y="31"/>
                      <a:pt x="149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grpSp>
        <p:nvGrpSpPr>
          <p:cNvPr id="88" name="Group 87">
            <a:extLst>
              <a:ext uri="{FF2B5EF4-FFF2-40B4-BE49-F238E27FC236}">
                <a16:creationId xmlns:a16="http://schemas.microsoft.com/office/drawing/2014/main" id="{C685E0FD-D388-4991-9053-EF3DAD3F3864}"/>
              </a:ext>
            </a:extLst>
          </p:cNvPr>
          <p:cNvGrpSpPr/>
          <p:nvPr/>
        </p:nvGrpSpPr>
        <p:grpSpPr>
          <a:xfrm>
            <a:off x="7311231" y="4825585"/>
            <a:ext cx="807798" cy="807798"/>
            <a:chOff x="7311231" y="4825585"/>
            <a:chExt cx="807798" cy="807798"/>
          </a:xfrm>
        </p:grpSpPr>
        <p:sp>
          <p:nvSpPr>
            <p:cNvPr id="44" name="Flowchart: Connector 43">
              <a:extLst>
                <a:ext uri="{FF2B5EF4-FFF2-40B4-BE49-F238E27FC236}">
                  <a16:creationId xmlns:a16="http://schemas.microsoft.com/office/drawing/2014/main" id="{B883FDD6-629B-4FEE-B20A-87ED1D5E9D00}"/>
                </a:ext>
              </a:extLst>
            </p:cNvPr>
            <p:cNvSpPr/>
            <p:nvPr/>
          </p:nvSpPr>
          <p:spPr>
            <a:xfrm>
              <a:off x="7311231" y="4825585"/>
              <a:ext cx="807798" cy="807798"/>
            </a:xfrm>
            <a:prstGeom prst="flowChartConnector">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87" name="Freeform 26">
              <a:extLst>
                <a:ext uri="{FF2B5EF4-FFF2-40B4-BE49-F238E27FC236}">
                  <a16:creationId xmlns:a16="http://schemas.microsoft.com/office/drawing/2014/main" id="{73905428-D225-408F-9B8D-44DCBBACE234}"/>
                </a:ext>
              </a:extLst>
            </p:cNvPr>
            <p:cNvSpPr>
              <a:spLocks noEditPoints="1"/>
            </p:cNvSpPr>
            <p:nvPr/>
          </p:nvSpPr>
          <p:spPr bwMode="auto">
            <a:xfrm>
              <a:off x="7465355" y="5065957"/>
              <a:ext cx="499550" cy="327054"/>
            </a:xfrm>
            <a:custGeom>
              <a:avLst/>
              <a:gdLst>
                <a:gd name="T0" fmla="*/ 1387 w 1925"/>
                <a:gd name="T1" fmla="*/ 1177 h 1260"/>
                <a:gd name="T2" fmla="*/ 812 w 1925"/>
                <a:gd name="T3" fmla="*/ 1250 h 1260"/>
                <a:gd name="T4" fmla="*/ 527 w 1925"/>
                <a:gd name="T5" fmla="*/ 1159 h 1260"/>
                <a:gd name="T6" fmla="*/ 558 w 1925"/>
                <a:gd name="T7" fmla="*/ 873 h 1260"/>
                <a:gd name="T8" fmla="*/ 778 w 1925"/>
                <a:gd name="T9" fmla="*/ 769 h 1260"/>
                <a:gd name="T10" fmla="*/ 877 w 1925"/>
                <a:gd name="T11" fmla="*/ 718 h 1260"/>
                <a:gd name="T12" fmla="*/ 1047 w 1925"/>
                <a:gd name="T13" fmla="*/ 718 h 1260"/>
                <a:gd name="T14" fmla="*/ 1141 w 1925"/>
                <a:gd name="T15" fmla="*/ 767 h 1260"/>
                <a:gd name="T16" fmla="*/ 1355 w 1925"/>
                <a:gd name="T17" fmla="*/ 850 h 1260"/>
                <a:gd name="T18" fmla="*/ 1395 w 1925"/>
                <a:gd name="T19" fmla="*/ 1020 h 1260"/>
                <a:gd name="T20" fmla="*/ 0 w 1925"/>
                <a:gd name="T21" fmla="*/ 980 h 1260"/>
                <a:gd name="T22" fmla="*/ 466 w 1925"/>
                <a:gd name="T23" fmla="*/ 932 h 1260"/>
                <a:gd name="T24" fmla="*/ 0 w 1925"/>
                <a:gd name="T25" fmla="*/ 890 h 1260"/>
                <a:gd name="T26" fmla="*/ 1439 w 1925"/>
                <a:gd name="T27" fmla="*/ 850 h 1260"/>
                <a:gd name="T28" fmla="*/ 1468 w 1925"/>
                <a:gd name="T29" fmla="*/ 1020 h 1260"/>
                <a:gd name="T30" fmla="*/ 1925 w 1925"/>
                <a:gd name="T31" fmla="*/ 980 h 1260"/>
                <a:gd name="T32" fmla="*/ 547 w 1925"/>
                <a:gd name="T33" fmla="*/ 343 h 1260"/>
                <a:gd name="T34" fmla="*/ 375 w 1925"/>
                <a:gd name="T35" fmla="*/ 171 h 1260"/>
                <a:gd name="T36" fmla="*/ 555 w 1925"/>
                <a:gd name="T37" fmla="*/ 766 h 1260"/>
                <a:gd name="T38" fmla="*/ 756 w 1925"/>
                <a:gd name="T39" fmla="*/ 697 h 1260"/>
                <a:gd name="T40" fmla="*/ 690 w 1925"/>
                <a:gd name="T41" fmla="*/ 470 h 1260"/>
                <a:gd name="T42" fmla="*/ 654 w 1925"/>
                <a:gd name="T43" fmla="*/ 422 h 1260"/>
                <a:gd name="T44" fmla="*/ 585 w 1925"/>
                <a:gd name="T45" fmla="*/ 659 h 1260"/>
                <a:gd name="T46" fmla="*/ 576 w 1925"/>
                <a:gd name="T47" fmla="*/ 493 h 1260"/>
                <a:gd name="T48" fmla="*/ 518 w 1925"/>
                <a:gd name="T49" fmla="*/ 447 h 1260"/>
                <a:gd name="T50" fmla="*/ 517 w 1925"/>
                <a:gd name="T51" fmla="*/ 500 h 1260"/>
                <a:gd name="T52" fmla="*/ 504 w 1925"/>
                <a:gd name="T53" fmla="*/ 657 h 1260"/>
                <a:gd name="T54" fmla="*/ 433 w 1925"/>
                <a:gd name="T55" fmla="*/ 423 h 1260"/>
                <a:gd name="T56" fmla="*/ 180 w 1925"/>
                <a:gd name="T57" fmla="*/ 592 h 1260"/>
                <a:gd name="T58" fmla="*/ 874 w 1925"/>
                <a:gd name="T59" fmla="*/ 636 h 1260"/>
                <a:gd name="T60" fmla="*/ 919 w 1925"/>
                <a:gd name="T61" fmla="*/ 652 h 1260"/>
                <a:gd name="T62" fmla="*/ 1043 w 1925"/>
                <a:gd name="T63" fmla="*/ 641 h 1260"/>
                <a:gd name="T64" fmla="*/ 1162 w 1925"/>
                <a:gd name="T65" fmla="*/ 458 h 1260"/>
                <a:gd name="T66" fmla="*/ 963 w 1925"/>
                <a:gd name="T67" fmla="*/ 261 h 1260"/>
                <a:gd name="T68" fmla="*/ 764 w 1925"/>
                <a:gd name="T69" fmla="*/ 457 h 1260"/>
                <a:gd name="T70" fmla="*/ 874 w 1925"/>
                <a:gd name="T71" fmla="*/ 636 h 1260"/>
                <a:gd name="T72" fmla="*/ 1422 w 1925"/>
                <a:gd name="T73" fmla="*/ 659 h 1260"/>
                <a:gd name="T74" fmla="*/ 1412 w 1925"/>
                <a:gd name="T75" fmla="*/ 493 h 1260"/>
                <a:gd name="T76" fmla="*/ 1354 w 1925"/>
                <a:gd name="T77" fmla="*/ 447 h 1260"/>
                <a:gd name="T78" fmla="*/ 1353 w 1925"/>
                <a:gd name="T79" fmla="*/ 499 h 1260"/>
                <a:gd name="T80" fmla="*/ 1341 w 1925"/>
                <a:gd name="T81" fmla="*/ 657 h 1260"/>
                <a:gd name="T82" fmla="*/ 1269 w 1925"/>
                <a:gd name="T83" fmla="*/ 423 h 1260"/>
                <a:gd name="T84" fmla="*/ 1235 w 1925"/>
                <a:gd name="T85" fmla="*/ 470 h 1260"/>
                <a:gd name="T86" fmla="*/ 1166 w 1925"/>
                <a:gd name="T87" fmla="*/ 696 h 1260"/>
                <a:gd name="T88" fmla="*/ 1339 w 1925"/>
                <a:gd name="T89" fmla="*/ 750 h 1260"/>
                <a:gd name="T90" fmla="*/ 1757 w 1925"/>
                <a:gd name="T91" fmla="*/ 742 h 1260"/>
                <a:gd name="T92" fmla="*/ 1736 w 1925"/>
                <a:gd name="T93" fmla="*/ 540 h 1260"/>
                <a:gd name="T94" fmla="*/ 1490 w 1925"/>
                <a:gd name="T95" fmla="*/ 421 h 1260"/>
                <a:gd name="T96" fmla="*/ 1552 w 1925"/>
                <a:gd name="T97" fmla="*/ 171 h 1260"/>
                <a:gd name="T98" fmla="*/ 1381 w 1925"/>
                <a:gd name="T99" fmla="*/ 343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25" h="1260">
                  <a:moveTo>
                    <a:pt x="1399" y="1152"/>
                  </a:moveTo>
                  <a:cubicBezTo>
                    <a:pt x="1403" y="1162"/>
                    <a:pt x="1398" y="1172"/>
                    <a:pt x="1389" y="1176"/>
                  </a:cubicBezTo>
                  <a:cubicBezTo>
                    <a:pt x="1388" y="1176"/>
                    <a:pt x="1387" y="1177"/>
                    <a:pt x="1387" y="1177"/>
                  </a:cubicBezTo>
                  <a:cubicBezTo>
                    <a:pt x="1342" y="1199"/>
                    <a:pt x="1296" y="1216"/>
                    <a:pt x="1247" y="1227"/>
                  </a:cubicBezTo>
                  <a:cubicBezTo>
                    <a:pt x="1180" y="1243"/>
                    <a:pt x="1112" y="1253"/>
                    <a:pt x="1043" y="1255"/>
                  </a:cubicBezTo>
                  <a:cubicBezTo>
                    <a:pt x="966" y="1260"/>
                    <a:pt x="889" y="1258"/>
                    <a:pt x="812" y="1250"/>
                  </a:cubicBezTo>
                  <a:cubicBezTo>
                    <a:pt x="729" y="1242"/>
                    <a:pt x="647" y="1223"/>
                    <a:pt x="570" y="1191"/>
                  </a:cubicBezTo>
                  <a:cubicBezTo>
                    <a:pt x="558" y="1186"/>
                    <a:pt x="547" y="1180"/>
                    <a:pt x="535" y="1174"/>
                  </a:cubicBezTo>
                  <a:cubicBezTo>
                    <a:pt x="529" y="1171"/>
                    <a:pt x="526" y="1165"/>
                    <a:pt x="527" y="1159"/>
                  </a:cubicBezTo>
                  <a:cubicBezTo>
                    <a:pt x="527" y="1125"/>
                    <a:pt x="529" y="1069"/>
                    <a:pt x="532" y="1020"/>
                  </a:cubicBezTo>
                  <a:cubicBezTo>
                    <a:pt x="533" y="995"/>
                    <a:pt x="535" y="971"/>
                    <a:pt x="539" y="946"/>
                  </a:cubicBezTo>
                  <a:cubicBezTo>
                    <a:pt x="544" y="922"/>
                    <a:pt x="550" y="897"/>
                    <a:pt x="558" y="873"/>
                  </a:cubicBezTo>
                  <a:cubicBezTo>
                    <a:pt x="561" y="865"/>
                    <a:pt x="565" y="858"/>
                    <a:pt x="570" y="851"/>
                  </a:cubicBezTo>
                  <a:cubicBezTo>
                    <a:pt x="578" y="838"/>
                    <a:pt x="591" y="829"/>
                    <a:pt x="606" y="824"/>
                  </a:cubicBezTo>
                  <a:cubicBezTo>
                    <a:pt x="664" y="806"/>
                    <a:pt x="721" y="787"/>
                    <a:pt x="778" y="769"/>
                  </a:cubicBezTo>
                  <a:cubicBezTo>
                    <a:pt x="784" y="767"/>
                    <a:pt x="784" y="767"/>
                    <a:pt x="784" y="767"/>
                  </a:cubicBezTo>
                  <a:cubicBezTo>
                    <a:pt x="794" y="764"/>
                    <a:pt x="805" y="761"/>
                    <a:pt x="816" y="759"/>
                  </a:cubicBezTo>
                  <a:cubicBezTo>
                    <a:pt x="816" y="742"/>
                    <a:pt x="841" y="727"/>
                    <a:pt x="877" y="718"/>
                  </a:cubicBezTo>
                  <a:cubicBezTo>
                    <a:pt x="877" y="718"/>
                    <a:pt x="877" y="718"/>
                    <a:pt x="877" y="718"/>
                  </a:cubicBezTo>
                  <a:cubicBezTo>
                    <a:pt x="891" y="723"/>
                    <a:pt x="905" y="727"/>
                    <a:pt x="920" y="729"/>
                  </a:cubicBezTo>
                  <a:cubicBezTo>
                    <a:pt x="962" y="735"/>
                    <a:pt x="1006" y="732"/>
                    <a:pt x="1047" y="718"/>
                  </a:cubicBezTo>
                  <a:cubicBezTo>
                    <a:pt x="1082" y="727"/>
                    <a:pt x="1106" y="743"/>
                    <a:pt x="1107" y="758"/>
                  </a:cubicBezTo>
                  <a:cubicBezTo>
                    <a:pt x="1119" y="761"/>
                    <a:pt x="1130" y="764"/>
                    <a:pt x="1141" y="767"/>
                  </a:cubicBezTo>
                  <a:cubicBezTo>
                    <a:pt x="1141" y="767"/>
                    <a:pt x="1141" y="767"/>
                    <a:pt x="1141" y="767"/>
                  </a:cubicBezTo>
                  <a:cubicBezTo>
                    <a:pt x="1194" y="783"/>
                    <a:pt x="1194" y="783"/>
                    <a:pt x="1194" y="783"/>
                  </a:cubicBezTo>
                  <a:cubicBezTo>
                    <a:pt x="1234" y="796"/>
                    <a:pt x="1274" y="810"/>
                    <a:pt x="1314" y="823"/>
                  </a:cubicBezTo>
                  <a:cubicBezTo>
                    <a:pt x="1330" y="827"/>
                    <a:pt x="1345" y="836"/>
                    <a:pt x="1355" y="850"/>
                  </a:cubicBezTo>
                  <a:cubicBezTo>
                    <a:pt x="1363" y="861"/>
                    <a:pt x="1369" y="873"/>
                    <a:pt x="1372" y="886"/>
                  </a:cubicBezTo>
                  <a:cubicBezTo>
                    <a:pt x="1383" y="922"/>
                    <a:pt x="1390" y="958"/>
                    <a:pt x="1393" y="995"/>
                  </a:cubicBezTo>
                  <a:cubicBezTo>
                    <a:pt x="1393" y="1002"/>
                    <a:pt x="1393" y="1010"/>
                    <a:pt x="1395" y="1020"/>
                  </a:cubicBezTo>
                  <a:cubicBezTo>
                    <a:pt x="1397" y="1061"/>
                    <a:pt x="1398" y="1124"/>
                    <a:pt x="1399" y="1152"/>
                  </a:cubicBezTo>
                  <a:close/>
                  <a:moveTo>
                    <a:pt x="0" y="890"/>
                  </a:moveTo>
                  <a:cubicBezTo>
                    <a:pt x="0" y="980"/>
                    <a:pt x="0" y="980"/>
                    <a:pt x="0" y="980"/>
                  </a:cubicBezTo>
                  <a:cubicBezTo>
                    <a:pt x="0" y="1002"/>
                    <a:pt x="19" y="1020"/>
                    <a:pt x="41" y="1020"/>
                  </a:cubicBezTo>
                  <a:cubicBezTo>
                    <a:pt x="457" y="1020"/>
                    <a:pt x="457" y="1020"/>
                    <a:pt x="457" y="1020"/>
                  </a:cubicBezTo>
                  <a:cubicBezTo>
                    <a:pt x="458" y="990"/>
                    <a:pt x="461" y="961"/>
                    <a:pt x="466" y="932"/>
                  </a:cubicBezTo>
                  <a:cubicBezTo>
                    <a:pt x="471" y="904"/>
                    <a:pt x="478" y="876"/>
                    <a:pt x="487" y="849"/>
                  </a:cubicBezTo>
                  <a:cubicBezTo>
                    <a:pt x="41" y="849"/>
                    <a:pt x="41" y="849"/>
                    <a:pt x="41" y="849"/>
                  </a:cubicBezTo>
                  <a:cubicBezTo>
                    <a:pt x="18" y="849"/>
                    <a:pt x="0" y="867"/>
                    <a:pt x="0" y="890"/>
                  </a:cubicBezTo>
                  <a:cubicBezTo>
                    <a:pt x="0" y="890"/>
                    <a:pt x="0" y="890"/>
                    <a:pt x="0" y="890"/>
                  </a:cubicBezTo>
                  <a:close/>
                  <a:moveTo>
                    <a:pt x="1885" y="850"/>
                  </a:moveTo>
                  <a:cubicBezTo>
                    <a:pt x="1439" y="850"/>
                    <a:pt x="1439" y="850"/>
                    <a:pt x="1439" y="850"/>
                  </a:cubicBezTo>
                  <a:cubicBezTo>
                    <a:pt x="1441" y="855"/>
                    <a:pt x="1442" y="860"/>
                    <a:pt x="1444" y="865"/>
                  </a:cubicBezTo>
                  <a:cubicBezTo>
                    <a:pt x="1456" y="906"/>
                    <a:pt x="1464" y="948"/>
                    <a:pt x="1467" y="990"/>
                  </a:cubicBezTo>
                  <a:cubicBezTo>
                    <a:pt x="1467" y="998"/>
                    <a:pt x="1467" y="1008"/>
                    <a:pt x="1468" y="1020"/>
                  </a:cubicBezTo>
                  <a:cubicBezTo>
                    <a:pt x="1884" y="1020"/>
                    <a:pt x="1884" y="1020"/>
                    <a:pt x="1884" y="1020"/>
                  </a:cubicBezTo>
                  <a:cubicBezTo>
                    <a:pt x="1907" y="1020"/>
                    <a:pt x="1925" y="1002"/>
                    <a:pt x="1925" y="980"/>
                  </a:cubicBezTo>
                  <a:cubicBezTo>
                    <a:pt x="1925" y="980"/>
                    <a:pt x="1925" y="980"/>
                    <a:pt x="1925" y="980"/>
                  </a:cubicBezTo>
                  <a:cubicBezTo>
                    <a:pt x="1925" y="890"/>
                    <a:pt x="1925" y="890"/>
                    <a:pt x="1925" y="890"/>
                  </a:cubicBezTo>
                  <a:cubicBezTo>
                    <a:pt x="1925" y="868"/>
                    <a:pt x="1907" y="850"/>
                    <a:pt x="1885" y="850"/>
                  </a:cubicBezTo>
                  <a:close/>
                  <a:moveTo>
                    <a:pt x="547" y="343"/>
                  </a:moveTo>
                  <a:cubicBezTo>
                    <a:pt x="641" y="343"/>
                    <a:pt x="718" y="266"/>
                    <a:pt x="718" y="171"/>
                  </a:cubicBezTo>
                  <a:cubicBezTo>
                    <a:pt x="718" y="77"/>
                    <a:pt x="641" y="0"/>
                    <a:pt x="547" y="0"/>
                  </a:cubicBezTo>
                  <a:cubicBezTo>
                    <a:pt x="452" y="0"/>
                    <a:pt x="375" y="77"/>
                    <a:pt x="375" y="171"/>
                  </a:cubicBezTo>
                  <a:cubicBezTo>
                    <a:pt x="375" y="266"/>
                    <a:pt x="452" y="343"/>
                    <a:pt x="547" y="343"/>
                  </a:cubicBezTo>
                  <a:close/>
                  <a:moveTo>
                    <a:pt x="192" y="766"/>
                  </a:moveTo>
                  <a:cubicBezTo>
                    <a:pt x="555" y="766"/>
                    <a:pt x="555" y="766"/>
                    <a:pt x="555" y="766"/>
                  </a:cubicBezTo>
                  <a:cubicBezTo>
                    <a:pt x="564" y="760"/>
                    <a:pt x="574" y="756"/>
                    <a:pt x="584" y="752"/>
                  </a:cubicBezTo>
                  <a:cubicBezTo>
                    <a:pt x="630" y="738"/>
                    <a:pt x="677" y="723"/>
                    <a:pt x="723" y="708"/>
                  </a:cubicBezTo>
                  <a:cubicBezTo>
                    <a:pt x="756" y="697"/>
                    <a:pt x="756" y="697"/>
                    <a:pt x="756" y="697"/>
                  </a:cubicBezTo>
                  <a:cubicBezTo>
                    <a:pt x="769" y="694"/>
                    <a:pt x="769" y="694"/>
                    <a:pt x="769" y="694"/>
                  </a:cubicBezTo>
                  <a:cubicBezTo>
                    <a:pt x="776" y="686"/>
                    <a:pt x="785" y="678"/>
                    <a:pt x="794" y="672"/>
                  </a:cubicBezTo>
                  <a:cubicBezTo>
                    <a:pt x="731" y="623"/>
                    <a:pt x="694" y="549"/>
                    <a:pt x="690" y="470"/>
                  </a:cubicBezTo>
                  <a:cubicBezTo>
                    <a:pt x="690" y="466"/>
                    <a:pt x="690" y="462"/>
                    <a:pt x="690" y="458"/>
                  </a:cubicBezTo>
                  <a:cubicBezTo>
                    <a:pt x="690" y="450"/>
                    <a:pt x="690" y="442"/>
                    <a:pt x="690" y="434"/>
                  </a:cubicBezTo>
                  <a:cubicBezTo>
                    <a:pt x="654" y="422"/>
                    <a:pt x="654" y="422"/>
                    <a:pt x="654" y="422"/>
                  </a:cubicBezTo>
                  <a:cubicBezTo>
                    <a:pt x="645" y="420"/>
                    <a:pt x="645" y="420"/>
                    <a:pt x="643" y="431"/>
                  </a:cubicBezTo>
                  <a:cubicBezTo>
                    <a:pt x="628" y="504"/>
                    <a:pt x="610" y="574"/>
                    <a:pt x="590" y="644"/>
                  </a:cubicBezTo>
                  <a:cubicBezTo>
                    <a:pt x="590" y="648"/>
                    <a:pt x="587" y="653"/>
                    <a:pt x="585" y="659"/>
                  </a:cubicBezTo>
                  <a:cubicBezTo>
                    <a:pt x="585" y="658"/>
                    <a:pt x="585" y="657"/>
                    <a:pt x="585" y="655"/>
                  </a:cubicBezTo>
                  <a:cubicBezTo>
                    <a:pt x="581" y="612"/>
                    <a:pt x="576" y="569"/>
                    <a:pt x="572" y="526"/>
                  </a:cubicBezTo>
                  <a:cubicBezTo>
                    <a:pt x="570" y="515"/>
                    <a:pt x="571" y="503"/>
                    <a:pt x="576" y="493"/>
                  </a:cubicBezTo>
                  <a:cubicBezTo>
                    <a:pt x="578" y="487"/>
                    <a:pt x="580" y="482"/>
                    <a:pt x="582" y="476"/>
                  </a:cubicBezTo>
                  <a:cubicBezTo>
                    <a:pt x="586" y="465"/>
                    <a:pt x="582" y="453"/>
                    <a:pt x="572" y="447"/>
                  </a:cubicBezTo>
                  <a:cubicBezTo>
                    <a:pt x="554" y="447"/>
                    <a:pt x="536" y="447"/>
                    <a:pt x="518" y="447"/>
                  </a:cubicBezTo>
                  <a:cubicBezTo>
                    <a:pt x="516" y="447"/>
                    <a:pt x="514" y="448"/>
                    <a:pt x="513" y="450"/>
                  </a:cubicBezTo>
                  <a:cubicBezTo>
                    <a:pt x="507" y="459"/>
                    <a:pt x="505" y="470"/>
                    <a:pt x="509" y="479"/>
                  </a:cubicBezTo>
                  <a:cubicBezTo>
                    <a:pt x="512" y="486"/>
                    <a:pt x="514" y="493"/>
                    <a:pt x="517" y="500"/>
                  </a:cubicBezTo>
                  <a:cubicBezTo>
                    <a:pt x="519" y="507"/>
                    <a:pt x="520" y="514"/>
                    <a:pt x="519" y="521"/>
                  </a:cubicBezTo>
                  <a:cubicBezTo>
                    <a:pt x="516" y="552"/>
                    <a:pt x="512" y="583"/>
                    <a:pt x="509" y="615"/>
                  </a:cubicBezTo>
                  <a:cubicBezTo>
                    <a:pt x="508" y="629"/>
                    <a:pt x="506" y="643"/>
                    <a:pt x="504" y="657"/>
                  </a:cubicBezTo>
                  <a:cubicBezTo>
                    <a:pt x="504" y="657"/>
                    <a:pt x="504" y="657"/>
                    <a:pt x="504" y="657"/>
                  </a:cubicBezTo>
                  <a:cubicBezTo>
                    <a:pt x="481" y="580"/>
                    <a:pt x="461" y="501"/>
                    <a:pt x="445" y="421"/>
                  </a:cubicBezTo>
                  <a:cubicBezTo>
                    <a:pt x="441" y="421"/>
                    <a:pt x="437" y="422"/>
                    <a:pt x="433" y="423"/>
                  </a:cubicBezTo>
                  <a:cubicBezTo>
                    <a:pt x="238" y="486"/>
                    <a:pt x="238" y="486"/>
                    <a:pt x="238" y="486"/>
                  </a:cubicBezTo>
                  <a:cubicBezTo>
                    <a:pt x="218" y="492"/>
                    <a:pt x="202" y="508"/>
                    <a:pt x="196" y="528"/>
                  </a:cubicBezTo>
                  <a:cubicBezTo>
                    <a:pt x="189" y="549"/>
                    <a:pt x="184" y="571"/>
                    <a:pt x="180" y="592"/>
                  </a:cubicBezTo>
                  <a:cubicBezTo>
                    <a:pt x="173" y="642"/>
                    <a:pt x="170" y="692"/>
                    <a:pt x="170" y="743"/>
                  </a:cubicBezTo>
                  <a:cubicBezTo>
                    <a:pt x="170" y="755"/>
                    <a:pt x="179" y="765"/>
                    <a:pt x="192" y="766"/>
                  </a:cubicBezTo>
                  <a:close/>
                  <a:moveTo>
                    <a:pt x="874" y="636"/>
                  </a:moveTo>
                  <a:cubicBezTo>
                    <a:pt x="882" y="640"/>
                    <a:pt x="882" y="640"/>
                    <a:pt x="882" y="640"/>
                  </a:cubicBezTo>
                  <a:cubicBezTo>
                    <a:pt x="882" y="640"/>
                    <a:pt x="882" y="640"/>
                    <a:pt x="882" y="640"/>
                  </a:cubicBezTo>
                  <a:cubicBezTo>
                    <a:pt x="894" y="645"/>
                    <a:pt x="906" y="650"/>
                    <a:pt x="919" y="652"/>
                  </a:cubicBezTo>
                  <a:cubicBezTo>
                    <a:pt x="933" y="656"/>
                    <a:pt x="948" y="658"/>
                    <a:pt x="963" y="658"/>
                  </a:cubicBezTo>
                  <a:cubicBezTo>
                    <a:pt x="978" y="658"/>
                    <a:pt x="993" y="656"/>
                    <a:pt x="1007" y="652"/>
                  </a:cubicBezTo>
                  <a:cubicBezTo>
                    <a:pt x="1020" y="650"/>
                    <a:pt x="1032" y="646"/>
                    <a:pt x="1043" y="641"/>
                  </a:cubicBezTo>
                  <a:cubicBezTo>
                    <a:pt x="1052" y="637"/>
                    <a:pt x="1052" y="637"/>
                    <a:pt x="1052" y="637"/>
                  </a:cubicBezTo>
                  <a:cubicBezTo>
                    <a:pt x="1117" y="604"/>
                    <a:pt x="1159" y="538"/>
                    <a:pt x="1162" y="465"/>
                  </a:cubicBezTo>
                  <a:cubicBezTo>
                    <a:pt x="1162" y="463"/>
                    <a:pt x="1162" y="460"/>
                    <a:pt x="1162" y="458"/>
                  </a:cubicBezTo>
                  <a:cubicBezTo>
                    <a:pt x="1162" y="457"/>
                    <a:pt x="1162" y="457"/>
                    <a:pt x="1162" y="457"/>
                  </a:cubicBezTo>
                  <a:cubicBezTo>
                    <a:pt x="1161" y="365"/>
                    <a:pt x="1097" y="285"/>
                    <a:pt x="1007" y="264"/>
                  </a:cubicBezTo>
                  <a:cubicBezTo>
                    <a:pt x="993" y="262"/>
                    <a:pt x="978" y="260"/>
                    <a:pt x="963" y="261"/>
                  </a:cubicBezTo>
                  <a:cubicBezTo>
                    <a:pt x="948" y="261"/>
                    <a:pt x="933" y="262"/>
                    <a:pt x="919" y="266"/>
                  </a:cubicBezTo>
                  <a:cubicBezTo>
                    <a:pt x="856" y="280"/>
                    <a:pt x="804" y="324"/>
                    <a:pt x="780" y="383"/>
                  </a:cubicBezTo>
                  <a:cubicBezTo>
                    <a:pt x="770" y="406"/>
                    <a:pt x="765" y="431"/>
                    <a:pt x="764" y="457"/>
                  </a:cubicBezTo>
                  <a:cubicBezTo>
                    <a:pt x="764" y="459"/>
                    <a:pt x="764" y="459"/>
                    <a:pt x="764" y="459"/>
                  </a:cubicBezTo>
                  <a:cubicBezTo>
                    <a:pt x="764" y="461"/>
                    <a:pt x="764" y="463"/>
                    <a:pt x="764" y="466"/>
                  </a:cubicBezTo>
                  <a:cubicBezTo>
                    <a:pt x="767" y="538"/>
                    <a:pt x="809" y="604"/>
                    <a:pt x="874" y="636"/>
                  </a:cubicBezTo>
                  <a:close/>
                  <a:moveTo>
                    <a:pt x="1479" y="430"/>
                  </a:moveTo>
                  <a:cubicBezTo>
                    <a:pt x="1465" y="504"/>
                    <a:pt x="1447" y="573"/>
                    <a:pt x="1427" y="644"/>
                  </a:cubicBezTo>
                  <a:cubicBezTo>
                    <a:pt x="1425" y="648"/>
                    <a:pt x="1424" y="653"/>
                    <a:pt x="1422" y="659"/>
                  </a:cubicBezTo>
                  <a:cubicBezTo>
                    <a:pt x="1421" y="658"/>
                    <a:pt x="1421" y="656"/>
                    <a:pt x="1422" y="655"/>
                  </a:cubicBezTo>
                  <a:cubicBezTo>
                    <a:pt x="1417" y="612"/>
                    <a:pt x="1413" y="569"/>
                    <a:pt x="1408" y="526"/>
                  </a:cubicBezTo>
                  <a:cubicBezTo>
                    <a:pt x="1406" y="514"/>
                    <a:pt x="1408" y="503"/>
                    <a:pt x="1412" y="493"/>
                  </a:cubicBezTo>
                  <a:cubicBezTo>
                    <a:pt x="1415" y="487"/>
                    <a:pt x="1417" y="482"/>
                    <a:pt x="1419" y="476"/>
                  </a:cubicBezTo>
                  <a:cubicBezTo>
                    <a:pt x="1423" y="465"/>
                    <a:pt x="1418" y="453"/>
                    <a:pt x="1408" y="447"/>
                  </a:cubicBezTo>
                  <a:cubicBezTo>
                    <a:pt x="1390" y="447"/>
                    <a:pt x="1372" y="447"/>
                    <a:pt x="1354" y="447"/>
                  </a:cubicBezTo>
                  <a:cubicBezTo>
                    <a:pt x="1352" y="447"/>
                    <a:pt x="1350" y="448"/>
                    <a:pt x="1349" y="450"/>
                  </a:cubicBezTo>
                  <a:cubicBezTo>
                    <a:pt x="1343" y="458"/>
                    <a:pt x="1342" y="469"/>
                    <a:pt x="1345" y="479"/>
                  </a:cubicBezTo>
                  <a:cubicBezTo>
                    <a:pt x="1348" y="486"/>
                    <a:pt x="1350" y="493"/>
                    <a:pt x="1353" y="499"/>
                  </a:cubicBezTo>
                  <a:cubicBezTo>
                    <a:pt x="1356" y="506"/>
                    <a:pt x="1356" y="514"/>
                    <a:pt x="1355" y="521"/>
                  </a:cubicBezTo>
                  <a:cubicBezTo>
                    <a:pt x="1352" y="552"/>
                    <a:pt x="1349" y="583"/>
                    <a:pt x="1345" y="614"/>
                  </a:cubicBezTo>
                  <a:cubicBezTo>
                    <a:pt x="1344" y="629"/>
                    <a:pt x="1342" y="643"/>
                    <a:pt x="1341" y="657"/>
                  </a:cubicBezTo>
                  <a:cubicBezTo>
                    <a:pt x="1339" y="657"/>
                    <a:pt x="1339" y="657"/>
                    <a:pt x="1339" y="657"/>
                  </a:cubicBezTo>
                  <a:cubicBezTo>
                    <a:pt x="1316" y="580"/>
                    <a:pt x="1297" y="501"/>
                    <a:pt x="1281" y="421"/>
                  </a:cubicBezTo>
                  <a:cubicBezTo>
                    <a:pt x="1277" y="421"/>
                    <a:pt x="1273" y="422"/>
                    <a:pt x="1269" y="423"/>
                  </a:cubicBezTo>
                  <a:cubicBezTo>
                    <a:pt x="1235" y="434"/>
                    <a:pt x="1235" y="434"/>
                    <a:pt x="1235" y="434"/>
                  </a:cubicBezTo>
                  <a:cubicBezTo>
                    <a:pt x="1235" y="442"/>
                    <a:pt x="1235" y="450"/>
                    <a:pt x="1235" y="458"/>
                  </a:cubicBezTo>
                  <a:cubicBezTo>
                    <a:pt x="1235" y="462"/>
                    <a:pt x="1235" y="466"/>
                    <a:pt x="1235" y="470"/>
                  </a:cubicBezTo>
                  <a:cubicBezTo>
                    <a:pt x="1232" y="549"/>
                    <a:pt x="1194" y="623"/>
                    <a:pt x="1132" y="672"/>
                  </a:cubicBezTo>
                  <a:cubicBezTo>
                    <a:pt x="1141" y="678"/>
                    <a:pt x="1149" y="685"/>
                    <a:pt x="1156" y="693"/>
                  </a:cubicBezTo>
                  <a:cubicBezTo>
                    <a:pt x="1166" y="696"/>
                    <a:pt x="1166" y="696"/>
                    <a:pt x="1166" y="696"/>
                  </a:cubicBezTo>
                  <a:cubicBezTo>
                    <a:pt x="1219" y="712"/>
                    <a:pt x="1219" y="712"/>
                    <a:pt x="1219" y="712"/>
                  </a:cubicBezTo>
                  <a:cubicBezTo>
                    <a:pt x="1268" y="728"/>
                    <a:pt x="1268" y="728"/>
                    <a:pt x="1268" y="728"/>
                  </a:cubicBezTo>
                  <a:cubicBezTo>
                    <a:pt x="1339" y="750"/>
                    <a:pt x="1339" y="750"/>
                    <a:pt x="1339" y="750"/>
                  </a:cubicBezTo>
                  <a:cubicBezTo>
                    <a:pt x="1350" y="754"/>
                    <a:pt x="1361" y="759"/>
                    <a:pt x="1371" y="765"/>
                  </a:cubicBezTo>
                  <a:cubicBezTo>
                    <a:pt x="1734" y="765"/>
                    <a:pt x="1734" y="765"/>
                    <a:pt x="1734" y="765"/>
                  </a:cubicBezTo>
                  <a:cubicBezTo>
                    <a:pt x="1747" y="765"/>
                    <a:pt x="1757" y="755"/>
                    <a:pt x="1757" y="742"/>
                  </a:cubicBezTo>
                  <a:cubicBezTo>
                    <a:pt x="1757" y="742"/>
                    <a:pt x="1757" y="742"/>
                    <a:pt x="1757" y="742"/>
                  </a:cubicBezTo>
                  <a:cubicBezTo>
                    <a:pt x="1757" y="706"/>
                    <a:pt x="1755" y="658"/>
                    <a:pt x="1753" y="635"/>
                  </a:cubicBezTo>
                  <a:cubicBezTo>
                    <a:pt x="1751" y="603"/>
                    <a:pt x="1745" y="571"/>
                    <a:pt x="1736" y="540"/>
                  </a:cubicBezTo>
                  <a:cubicBezTo>
                    <a:pt x="1730" y="514"/>
                    <a:pt x="1712" y="493"/>
                    <a:pt x="1687" y="484"/>
                  </a:cubicBezTo>
                  <a:cubicBezTo>
                    <a:pt x="1652" y="473"/>
                    <a:pt x="1617" y="461"/>
                    <a:pt x="1583" y="450"/>
                  </a:cubicBezTo>
                  <a:cubicBezTo>
                    <a:pt x="1490" y="421"/>
                    <a:pt x="1490" y="421"/>
                    <a:pt x="1490" y="421"/>
                  </a:cubicBezTo>
                  <a:cubicBezTo>
                    <a:pt x="1481" y="419"/>
                    <a:pt x="1481" y="420"/>
                    <a:pt x="1479" y="430"/>
                  </a:cubicBezTo>
                  <a:close/>
                  <a:moveTo>
                    <a:pt x="1381" y="343"/>
                  </a:moveTo>
                  <a:cubicBezTo>
                    <a:pt x="1476" y="343"/>
                    <a:pt x="1552" y="266"/>
                    <a:pt x="1552" y="171"/>
                  </a:cubicBezTo>
                  <a:cubicBezTo>
                    <a:pt x="1552" y="77"/>
                    <a:pt x="1476" y="0"/>
                    <a:pt x="1381" y="0"/>
                  </a:cubicBezTo>
                  <a:cubicBezTo>
                    <a:pt x="1286" y="0"/>
                    <a:pt x="1210" y="77"/>
                    <a:pt x="1210" y="171"/>
                  </a:cubicBezTo>
                  <a:cubicBezTo>
                    <a:pt x="1210" y="266"/>
                    <a:pt x="1286" y="342"/>
                    <a:pt x="1381" y="34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a:ea typeface="+mn-ea"/>
                <a:cs typeface="+mn-cs"/>
              </a:endParaRPr>
            </a:p>
          </p:txBody>
        </p:sp>
      </p:grpSp>
    </p:spTree>
    <p:extLst>
      <p:ext uri="{BB962C8B-B14F-4D97-AF65-F5344CB8AC3E}">
        <p14:creationId xmlns:p14="http://schemas.microsoft.com/office/powerpoint/2010/main" val="23875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 calcmode="lin" valueType="num">
                                      <p:cBhvr>
                                        <p:cTn id="15" dur="500" fill="hold"/>
                                        <p:tgtEl>
                                          <p:spTgt spid="63"/>
                                        </p:tgtEl>
                                        <p:attrNameLst>
                                          <p:attrName>ppt_w</p:attrName>
                                        </p:attrNameLst>
                                      </p:cBhvr>
                                      <p:tavLst>
                                        <p:tav tm="0">
                                          <p:val>
                                            <p:fltVal val="0"/>
                                          </p:val>
                                        </p:tav>
                                        <p:tav tm="100000">
                                          <p:val>
                                            <p:strVal val="#ppt_w"/>
                                          </p:val>
                                        </p:tav>
                                      </p:tavLst>
                                    </p:anim>
                                    <p:anim calcmode="lin" valueType="num">
                                      <p:cBhvr>
                                        <p:cTn id="16" dur="500" fill="hold"/>
                                        <p:tgtEl>
                                          <p:spTgt spid="63"/>
                                        </p:tgtEl>
                                        <p:attrNameLst>
                                          <p:attrName>ppt_h</p:attrName>
                                        </p:attrNameLst>
                                      </p:cBhvr>
                                      <p:tavLst>
                                        <p:tav tm="0">
                                          <p:val>
                                            <p:fltVal val="0"/>
                                          </p:val>
                                        </p:tav>
                                        <p:tav tm="100000">
                                          <p:val>
                                            <p:strVal val="#ppt_h"/>
                                          </p:val>
                                        </p:tav>
                                      </p:tavLst>
                                    </p:anim>
                                    <p:animEffect transition="in" filter="fade">
                                      <p:cBhvr>
                                        <p:cTn id="17" dur="500"/>
                                        <p:tgtEl>
                                          <p:spTgt spid="63"/>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1750"/>
                            </p:stCondLst>
                            <p:childTnLst>
                              <p:par>
                                <p:cTn id="22" presetID="16" presetClass="entr" presetSubtype="42"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outHorizontal)">
                                      <p:cBhvr>
                                        <p:cTn id="24" dur="500"/>
                                        <p:tgtEl>
                                          <p:spTgt spid="10"/>
                                        </p:tgtEl>
                                      </p:cBhvr>
                                    </p:animEffect>
                                  </p:childTnLst>
                                </p:cTn>
                              </p:par>
                            </p:childTnLst>
                          </p:cTn>
                        </p:par>
                        <p:par>
                          <p:cTn id="25" fill="hold">
                            <p:stCondLst>
                              <p:cond delay="2250"/>
                            </p:stCondLst>
                            <p:childTnLst>
                              <p:par>
                                <p:cTn id="26" presetID="10" presetClass="entr" presetSubtype="0" fill="hold" grpId="0" nodeType="after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childTnLst>
                          </p:cTn>
                        </p:par>
                        <p:par>
                          <p:cTn id="29" fill="hold">
                            <p:stCondLst>
                              <p:cond delay="2750"/>
                            </p:stCondLst>
                            <p:childTnLst>
                              <p:par>
                                <p:cTn id="30" presetID="53" presetClass="entr" presetSubtype="16" fill="hold" nodeType="afterEffect">
                                  <p:stCondLst>
                                    <p:cond delay="0"/>
                                  </p:stCondLst>
                                  <p:childTnLst>
                                    <p:set>
                                      <p:cBhvr>
                                        <p:cTn id="31" dur="1" fill="hold">
                                          <p:stCondLst>
                                            <p:cond delay="0"/>
                                          </p:stCondLst>
                                        </p:cTn>
                                        <p:tgtEl>
                                          <p:spTgt spid="68"/>
                                        </p:tgtEl>
                                        <p:attrNameLst>
                                          <p:attrName>style.visibility</p:attrName>
                                        </p:attrNameLst>
                                      </p:cBhvr>
                                      <p:to>
                                        <p:strVal val="visible"/>
                                      </p:to>
                                    </p:set>
                                    <p:anim calcmode="lin" valueType="num">
                                      <p:cBhvr>
                                        <p:cTn id="32" dur="500" fill="hold"/>
                                        <p:tgtEl>
                                          <p:spTgt spid="68"/>
                                        </p:tgtEl>
                                        <p:attrNameLst>
                                          <p:attrName>ppt_w</p:attrName>
                                        </p:attrNameLst>
                                      </p:cBhvr>
                                      <p:tavLst>
                                        <p:tav tm="0">
                                          <p:val>
                                            <p:fltVal val="0"/>
                                          </p:val>
                                        </p:tav>
                                        <p:tav tm="100000">
                                          <p:val>
                                            <p:strVal val="#ppt_w"/>
                                          </p:val>
                                        </p:tav>
                                      </p:tavLst>
                                    </p:anim>
                                    <p:anim calcmode="lin" valueType="num">
                                      <p:cBhvr>
                                        <p:cTn id="33" dur="500" fill="hold"/>
                                        <p:tgtEl>
                                          <p:spTgt spid="68"/>
                                        </p:tgtEl>
                                        <p:attrNameLst>
                                          <p:attrName>ppt_h</p:attrName>
                                        </p:attrNameLst>
                                      </p:cBhvr>
                                      <p:tavLst>
                                        <p:tav tm="0">
                                          <p:val>
                                            <p:fltVal val="0"/>
                                          </p:val>
                                        </p:tav>
                                        <p:tav tm="100000">
                                          <p:val>
                                            <p:strVal val="#ppt_h"/>
                                          </p:val>
                                        </p:tav>
                                      </p:tavLst>
                                    </p:anim>
                                    <p:animEffect transition="in" filter="fade">
                                      <p:cBhvr>
                                        <p:cTn id="34" dur="500"/>
                                        <p:tgtEl>
                                          <p:spTgt spid="68"/>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par>
                          <p:cTn id="38" fill="hold">
                            <p:stCondLst>
                              <p:cond delay="3500"/>
                            </p:stCondLst>
                            <p:childTnLst>
                              <p:par>
                                <p:cTn id="39" presetID="16" presetClass="entr" presetSubtype="37" fill="hold" nodeType="after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barn(outVertical)">
                                      <p:cBhvr>
                                        <p:cTn id="41" dur="500"/>
                                        <p:tgtEl>
                                          <p:spTgt spid="51"/>
                                        </p:tgtEl>
                                      </p:cBhvr>
                                    </p:animEffect>
                                  </p:childTnLst>
                                </p:cTn>
                              </p:par>
                            </p:childTnLst>
                          </p:cTn>
                        </p:par>
                        <p:par>
                          <p:cTn id="42" fill="hold">
                            <p:stCondLst>
                              <p:cond delay="4000"/>
                            </p:stCondLst>
                            <p:childTnLst>
                              <p:par>
                                <p:cTn id="43" presetID="53" presetClass="entr" presetSubtype="16" fill="hold" nodeType="afterEffect">
                                  <p:stCondLst>
                                    <p:cond delay="0"/>
                                  </p:stCondLst>
                                  <p:childTnLst>
                                    <p:set>
                                      <p:cBhvr>
                                        <p:cTn id="44" dur="1" fill="hold">
                                          <p:stCondLst>
                                            <p:cond delay="0"/>
                                          </p:stCondLst>
                                        </p:cTn>
                                        <p:tgtEl>
                                          <p:spTgt spid="88"/>
                                        </p:tgtEl>
                                        <p:attrNameLst>
                                          <p:attrName>style.visibility</p:attrName>
                                        </p:attrNameLst>
                                      </p:cBhvr>
                                      <p:to>
                                        <p:strVal val="visible"/>
                                      </p:to>
                                    </p:set>
                                    <p:anim calcmode="lin" valueType="num">
                                      <p:cBhvr>
                                        <p:cTn id="45" dur="500" fill="hold"/>
                                        <p:tgtEl>
                                          <p:spTgt spid="88"/>
                                        </p:tgtEl>
                                        <p:attrNameLst>
                                          <p:attrName>ppt_w</p:attrName>
                                        </p:attrNameLst>
                                      </p:cBhvr>
                                      <p:tavLst>
                                        <p:tav tm="0">
                                          <p:val>
                                            <p:fltVal val="0"/>
                                          </p:val>
                                        </p:tav>
                                        <p:tav tm="100000">
                                          <p:val>
                                            <p:strVal val="#ppt_w"/>
                                          </p:val>
                                        </p:tav>
                                      </p:tavLst>
                                    </p:anim>
                                    <p:anim calcmode="lin" valueType="num">
                                      <p:cBhvr>
                                        <p:cTn id="46" dur="500" fill="hold"/>
                                        <p:tgtEl>
                                          <p:spTgt spid="88"/>
                                        </p:tgtEl>
                                        <p:attrNameLst>
                                          <p:attrName>ppt_h</p:attrName>
                                        </p:attrNameLst>
                                      </p:cBhvr>
                                      <p:tavLst>
                                        <p:tav tm="0">
                                          <p:val>
                                            <p:fltVal val="0"/>
                                          </p:val>
                                        </p:tav>
                                        <p:tav tm="100000">
                                          <p:val>
                                            <p:strVal val="#ppt_h"/>
                                          </p:val>
                                        </p:tav>
                                      </p:tavLst>
                                    </p:anim>
                                    <p:animEffect transition="in" filter="fade">
                                      <p:cBhvr>
                                        <p:cTn id="47" dur="500"/>
                                        <p:tgtEl>
                                          <p:spTgt spid="88"/>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childTnLst>
                          </p:cTn>
                        </p:par>
                        <p:par>
                          <p:cTn id="51" fill="hold">
                            <p:stCondLst>
                              <p:cond delay="4750"/>
                            </p:stCondLst>
                            <p:childTnLst>
                              <p:par>
                                <p:cTn id="52" presetID="16" presetClass="entr" presetSubtype="42" fill="hold" nodeType="after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barn(outHorizontal)">
                                      <p:cBhvr>
                                        <p:cTn id="54" dur="500"/>
                                        <p:tgtEl>
                                          <p:spTgt spid="49"/>
                                        </p:tgtEl>
                                      </p:cBhvr>
                                    </p:animEffect>
                                  </p:childTnLst>
                                </p:cTn>
                              </p:par>
                            </p:childTnLst>
                          </p:cTn>
                        </p:par>
                        <p:par>
                          <p:cTn id="55" fill="hold">
                            <p:stCondLst>
                              <p:cond delay="5250"/>
                            </p:stCondLst>
                            <p:childTnLst>
                              <p:par>
                                <p:cTn id="56" presetID="53" presetClass="entr" presetSubtype="16" fill="hold" nodeType="afterEffect">
                                  <p:stCondLst>
                                    <p:cond delay="0"/>
                                  </p:stCondLst>
                                  <p:childTnLst>
                                    <p:set>
                                      <p:cBhvr>
                                        <p:cTn id="57" dur="1" fill="hold">
                                          <p:stCondLst>
                                            <p:cond delay="0"/>
                                          </p:stCondLst>
                                        </p:cTn>
                                        <p:tgtEl>
                                          <p:spTgt spid="74"/>
                                        </p:tgtEl>
                                        <p:attrNameLst>
                                          <p:attrName>style.visibility</p:attrName>
                                        </p:attrNameLst>
                                      </p:cBhvr>
                                      <p:to>
                                        <p:strVal val="visible"/>
                                      </p:to>
                                    </p:set>
                                    <p:anim calcmode="lin" valueType="num">
                                      <p:cBhvr>
                                        <p:cTn id="58" dur="500" fill="hold"/>
                                        <p:tgtEl>
                                          <p:spTgt spid="74"/>
                                        </p:tgtEl>
                                        <p:attrNameLst>
                                          <p:attrName>ppt_w</p:attrName>
                                        </p:attrNameLst>
                                      </p:cBhvr>
                                      <p:tavLst>
                                        <p:tav tm="0">
                                          <p:val>
                                            <p:fltVal val="0"/>
                                          </p:val>
                                        </p:tav>
                                        <p:tav tm="100000">
                                          <p:val>
                                            <p:strVal val="#ppt_w"/>
                                          </p:val>
                                        </p:tav>
                                      </p:tavLst>
                                    </p:anim>
                                    <p:anim calcmode="lin" valueType="num">
                                      <p:cBhvr>
                                        <p:cTn id="59" dur="500" fill="hold"/>
                                        <p:tgtEl>
                                          <p:spTgt spid="74"/>
                                        </p:tgtEl>
                                        <p:attrNameLst>
                                          <p:attrName>ppt_h</p:attrName>
                                        </p:attrNameLst>
                                      </p:cBhvr>
                                      <p:tavLst>
                                        <p:tav tm="0">
                                          <p:val>
                                            <p:fltVal val="0"/>
                                          </p:val>
                                        </p:tav>
                                        <p:tav tm="100000">
                                          <p:val>
                                            <p:strVal val="#ppt_h"/>
                                          </p:val>
                                        </p:tav>
                                      </p:tavLst>
                                    </p:anim>
                                    <p:animEffect transition="in" filter="fade">
                                      <p:cBhvr>
                                        <p:cTn id="60" dur="500"/>
                                        <p:tgtEl>
                                          <p:spTgt spid="74"/>
                                        </p:tgtEl>
                                      </p:cBhvr>
                                    </p:animEffect>
                                  </p:childTnLst>
                                </p:cTn>
                              </p:par>
                              <p:par>
                                <p:cTn id="61" presetID="10" presetClass="entr" presetSubtype="0" fill="hold" grpId="0" nodeType="withEffect">
                                  <p:stCondLst>
                                    <p:cond delay="25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par>
                          <p:cTn id="64" fill="hold">
                            <p:stCondLst>
                              <p:cond delay="6000"/>
                            </p:stCondLst>
                            <p:childTnLst>
                              <p:par>
                                <p:cTn id="65" presetID="16" presetClass="entr" presetSubtype="37"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barn(outVertical)">
                                      <p:cBhvr>
                                        <p:cTn id="67" dur="500"/>
                                        <p:tgtEl>
                                          <p:spTgt spid="53"/>
                                        </p:tgtEl>
                                      </p:cBhvr>
                                    </p:animEffect>
                                  </p:childTnLst>
                                </p:cTn>
                              </p:par>
                            </p:childTnLst>
                          </p:cTn>
                        </p:par>
                        <p:par>
                          <p:cTn id="68" fill="hold">
                            <p:stCondLst>
                              <p:cond delay="6500"/>
                            </p:stCondLst>
                            <p:childTnLst>
                              <p:par>
                                <p:cTn id="69" presetID="53" presetClass="entr" presetSubtype="16" fill="hold" nodeType="afterEffect">
                                  <p:stCondLst>
                                    <p:cond delay="0"/>
                                  </p:stCondLst>
                                  <p:childTnLst>
                                    <p:set>
                                      <p:cBhvr>
                                        <p:cTn id="70" dur="1" fill="hold">
                                          <p:stCondLst>
                                            <p:cond delay="0"/>
                                          </p:stCondLst>
                                        </p:cTn>
                                        <p:tgtEl>
                                          <p:spTgt spid="83"/>
                                        </p:tgtEl>
                                        <p:attrNameLst>
                                          <p:attrName>style.visibility</p:attrName>
                                        </p:attrNameLst>
                                      </p:cBhvr>
                                      <p:to>
                                        <p:strVal val="visible"/>
                                      </p:to>
                                    </p:set>
                                    <p:anim calcmode="lin" valueType="num">
                                      <p:cBhvr>
                                        <p:cTn id="71" dur="500" fill="hold"/>
                                        <p:tgtEl>
                                          <p:spTgt spid="83"/>
                                        </p:tgtEl>
                                        <p:attrNameLst>
                                          <p:attrName>ppt_w</p:attrName>
                                        </p:attrNameLst>
                                      </p:cBhvr>
                                      <p:tavLst>
                                        <p:tav tm="0">
                                          <p:val>
                                            <p:fltVal val="0"/>
                                          </p:val>
                                        </p:tav>
                                        <p:tav tm="100000">
                                          <p:val>
                                            <p:strVal val="#ppt_w"/>
                                          </p:val>
                                        </p:tav>
                                      </p:tavLst>
                                    </p:anim>
                                    <p:anim calcmode="lin" valueType="num">
                                      <p:cBhvr>
                                        <p:cTn id="72" dur="500" fill="hold"/>
                                        <p:tgtEl>
                                          <p:spTgt spid="83"/>
                                        </p:tgtEl>
                                        <p:attrNameLst>
                                          <p:attrName>ppt_h</p:attrName>
                                        </p:attrNameLst>
                                      </p:cBhvr>
                                      <p:tavLst>
                                        <p:tav tm="0">
                                          <p:val>
                                            <p:fltVal val="0"/>
                                          </p:val>
                                        </p:tav>
                                        <p:tav tm="100000">
                                          <p:val>
                                            <p:strVal val="#ppt_h"/>
                                          </p:val>
                                        </p:tav>
                                      </p:tavLst>
                                    </p:anim>
                                    <p:animEffect transition="in" filter="fade">
                                      <p:cBhvr>
                                        <p:cTn id="73" dur="500"/>
                                        <p:tgtEl>
                                          <p:spTgt spid="83"/>
                                        </p:tgtEl>
                                      </p:cBhvr>
                                    </p:animEffect>
                                  </p:childTnLst>
                                </p:cTn>
                              </p:par>
                              <p:par>
                                <p:cTn id="74" presetID="10" presetClass="entr" presetSubtype="0" fill="hold" grpId="0" nodeType="withEffect">
                                  <p:stCondLst>
                                    <p:cond delay="25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2" grpId="0"/>
      <p:bldP spid="23" grpId="0" animBg="1"/>
      <p:bldP spid="13" grpId="0"/>
      <p:bldP spid="25" grpId="0"/>
      <p:bldP spid="35" grpId="0"/>
      <p:bldP spid="37" grpId="0"/>
      <p:bldP spid="5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CD02507C-8DF4-494B-B64C-6A0B9BD24FD5}"/>
              </a:ext>
            </a:extLst>
          </p:cNvPr>
          <p:cNvSpPr/>
          <p:nvPr/>
        </p:nvSpPr>
        <p:spPr>
          <a:xfrm flipH="1">
            <a:off x="0" y="1696417"/>
            <a:ext cx="12192002" cy="4729785"/>
          </a:xfrm>
          <a:custGeom>
            <a:avLst/>
            <a:gdLst>
              <a:gd name="connsiteX0" fmla="*/ 0 w 12192002"/>
              <a:gd name="connsiteY0" fmla="*/ 0 h 4729785"/>
              <a:gd name="connsiteX1" fmla="*/ 12192002 w 12192002"/>
              <a:gd name="connsiteY1" fmla="*/ 0 h 4729785"/>
              <a:gd name="connsiteX2" fmla="*/ 12192002 w 12192002"/>
              <a:gd name="connsiteY2" fmla="*/ 4729785 h 4729785"/>
              <a:gd name="connsiteX3" fmla="*/ 0 w 12192002"/>
              <a:gd name="connsiteY3" fmla="*/ 4729785 h 4729785"/>
            </a:gdLst>
            <a:ahLst/>
            <a:cxnLst>
              <a:cxn ang="0">
                <a:pos x="connsiteX0" y="connsiteY0"/>
              </a:cxn>
              <a:cxn ang="0">
                <a:pos x="connsiteX1" y="connsiteY1"/>
              </a:cxn>
              <a:cxn ang="0">
                <a:pos x="connsiteX2" y="connsiteY2"/>
              </a:cxn>
              <a:cxn ang="0">
                <a:pos x="connsiteX3" y="connsiteY3"/>
              </a:cxn>
            </a:cxnLst>
            <a:rect l="l" t="t" r="r" b="b"/>
            <a:pathLst>
              <a:path w="12192002" h="4729785">
                <a:moveTo>
                  <a:pt x="0" y="0"/>
                </a:moveTo>
                <a:lnTo>
                  <a:pt x="12192002" y="0"/>
                </a:lnTo>
                <a:lnTo>
                  <a:pt x="12192002" y="4729785"/>
                </a:lnTo>
                <a:lnTo>
                  <a:pt x="0" y="4729785"/>
                </a:lnTo>
                <a:close/>
              </a:path>
            </a:pathLst>
          </a:custGeom>
          <a:blipFill>
            <a:blip r:embed="rId2"/>
            <a:srcRect/>
            <a:stretch>
              <a:fillRect l="14" t="-13312" r="-10312" b="-761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 name="Title 2">
            <a:extLst>
              <a:ext uri="{FF2B5EF4-FFF2-40B4-BE49-F238E27FC236}">
                <a16:creationId xmlns:a16="http://schemas.microsoft.com/office/drawing/2014/main" id="{5642F5EF-BACC-48E5-B35B-1BC599CFBF6E}"/>
              </a:ext>
            </a:extLst>
          </p:cNvPr>
          <p:cNvSpPr>
            <a:spLocks noGrp="1"/>
          </p:cNvSpPr>
          <p:nvPr>
            <p:ph type="title"/>
          </p:nvPr>
        </p:nvSpPr>
        <p:spPr/>
        <p:txBody>
          <a:bodyPr/>
          <a:lstStyle/>
          <a:p>
            <a:r>
              <a:rPr lang="en-US" dirty="0"/>
              <a:t>Heroes don’t have hidden fees</a:t>
            </a:r>
          </a:p>
        </p:txBody>
      </p:sp>
      <p:sp>
        <p:nvSpPr>
          <p:cNvPr id="4" name="Text Placeholder 3">
            <a:extLst>
              <a:ext uri="{FF2B5EF4-FFF2-40B4-BE49-F238E27FC236}">
                <a16:creationId xmlns:a16="http://schemas.microsoft.com/office/drawing/2014/main" id="{32094AED-1CEE-45CC-9145-E08E5AE9160D}"/>
              </a:ext>
            </a:extLst>
          </p:cNvPr>
          <p:cNvSpPr>
            <a:spLocks noGrp="1"/>
          </p:cNvSpPr>
          <p:nvPr>
            <p:ph type="body" sz="quarter" idx="15"/>
          </p:nvPr>
        </p:nvSpPr>
        <p:spPr/>
        <p:txBody>
          <a:bodyPr/>
          <a:lstStyle/>
          <a:p>
            <a:r>
              <a:rPr lang="en-US" dirty="0"/>
              <a:t>One Time, Flat Rate Fee – No Hidden Charges</a:t>
            </a:r>
          </a:p>
        </p:txBody>
      </p:sp>
      <p:sp>
        <p:nvSpPr>
          <p:cNvPr id="6" name="Rectangle 5">
            <a:extLst>
              <a:ext uri="{FF2B5EF4-FFF2-40B4-BE49-F238E27FC236}">
                <a16:creationId xmlns:a16="http://schemas.microsoft.com/office/drawing/2014/main" id="{91929806-A378-42AA-94B9-324D709CFE24}"/>
              </a:ext>
            </a:extLst>
          </p:cNvPr>
          <p:cNvSpPr/>
          <p:nvPr/>
        </p:nvSpPr>
        <p:spPr>
          <a:xfrm>
            <a:off x="4568706" y="1696414"/>
            <a:ext cx="7623296" cy="4729783"/>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8" name="TextBox 7">
            <a:extLst>
              <a:ext uri="{FF2B5EF4-FFF2-40B4-BE49-F238E27FC236}">
                <a16:creationId xmlns:a16="http://schemas.microsoft.com/office/drawing/2014/main" id="{00C608F3-92FF-400A-88C9-0D611B336AE5}"/>
              </a:ext>
            </a:extLst>
          </p:cNvPr>
          <p:cNvSpPr txBox="1"/>
          <p:nvPr/>
        </p:nvSpPr>
        <p:spPr>
          <a:xfrm>
            <a:off x="4827761" y="2131607"/>
            <a:ext cx="6980735" cy="492443"/>
          </a:xfrm>
          <a:prstGeom prst="rect">
            <a:avLst/>
          </a:prstGeom>
          <a:noFill/>
        </p:spPr>
        <p:txBody>
          <a:bodyPr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25% discount for LegalShield members (unique case factors</a:t>
            </a:r>
            <a:br>
              <a:rPr kumimoji="0" lang="en-US" sz="1600" b="0" i="0" u="none" strike="noStrike" kern="1200" cap="none" spc="0" normalizeH="0" baseline="0" noProof="0" dirty="0">
                <a:ln>
                  <a:noFill/>
                </a:ln>
                <a:solidFill>
                  <a:srgbClr val="FFFFFF"/>
                </a:solidFill>
                <a:effectLst/>
                <a:uLnTx/>
                <a:uFillTx/>
                <a:latin typeface="Open Sans"/>
                <a:ea typeface="+mn-ea"/>
                <a:cs typeface="+mn-cs"/>
              </a:rPr>
            </a:br>
            <a:r>
              <a:rPr kumimoji="0" lang="en-US" sz="1600" b="0" i="0" u="none" strike="noStrike" kern="1200" cap="none" spc="0" normalizeH="0" baseline="0" noProof="0" dirty="0">
                <a:ln>
                  <a:noFill/>
                </a:ln>
                <a:solidFill>
                  <a:srgbClr val="FFFFFF"/>
                </a:solidFill>
                <a:effectLst/>
                <a:uLnTx/>
                <a:uFillTx/>
                <a:latin typeface="Open Sans"/>
                <a:ea typeface="+mn-ea"/>
                <a:cs typeface="+mn-cs"/>
              </a:rPr>
              <a:t>considered in quote)</a:t>
            </a:r>
          </a:p>
        </p:txBody>
      </p:sp>
      <p:sp>
        <p:nvSpPr>
          <p:cNvPr id="9" name="TextBox 8">
            <a:extLst>
              <a:ext uri="{FF2B5EF4-FFF2-40B4-BE49-F238E27FC236}">
                <a16:creationId xmlns:a16="http://schemas.microsoft.com/office/drawing/2014/main" id="{41D0967C-DA41-4540-B84F-A66349C3AA67}"/>
              </a:ext>
            </a:extLst>
          </p:cNvPr>
          <p:cNvSpPr txBox="1"/>
          <p:nvPr/>
        </p:nvSpPr>
        <p:spPr>
          <a:xfrm>
            <a:off x="4827761" y="3219568"/>
            <a:ext cx="6980735" cy="246221"/>
          </a:xfrm>
          <a:prstGeom prst="rect">
            <a:avLst/>
          </a:prstGeom>
          <a:noFill/>
        </p:spPr>
        <p:txBody>
          <a:bodyPr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Flat fee covers the entire case, including jury trial</a:t>
            </a:r>
          </a:p>
        </p:txBody>
      </p:sp>
      <p:sp>
        <p:nvSpPr>
          <p:cNvPr id="10" name="TextBox 9">
            <a:extLst>
              <a:ext uri="{FF2B5EF4-FFF2-40B4-BE49-F238E27FC236}">
                <a16:creationId xmlns:a16="http://schemas.microsoft.com/office/drawing/2014/main" id="{F1EB1376-9D17-41B0-82A0-088F4A64830E}"/>
              </a:ext>
            </a:extLst>
          </p:cNvPr>
          <p:cNvSpPr txBox="1"/>
          <p:nvPr/>
        </p:nvSpPr>
        <p:spPr>
          <a:xfrm>
            <a:off x="4827761" y="4061307"/>
            <a:ext cx="6980735" cy="246221"/>
          </a:xfrm>
          <a:prstGeom prst="rect">
            <a:avLst/>
          </a:prstGeom>
          <a:noFill/>
        </p:spPr>
        <p:txBody>
          <a:bodyPr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No additional fee for a jury trial if necessary</a:t>
            </a:r>
          </a:p>
        </p:txBody>
      </p:sp>
      <p:sp>
        <p:nvSpPr>
          <p:cNvPr id="13" name="TextBox 12">
            <a:extLst>
              <a:ext uri="{FF2B5EF4-FFF2-40B4-BE49-F238E27FC236}">
                <a16:creationId xmlns:a16="http://schemas.microsoft.com/office/drawing/2014/main" id="{46094CFD-D5A7-4B9F-ACFF-8D4512AA3E62}"/>
              </a:ext>
            </a:extLst>
          </p:cNvPr>
          <p:cNvSpPr txBox="1"/>
          <p:nvPr/>
        </p:nvSpPr>
        <p:spPr>
          <a:xfrm>
            <a:off x="4827761" y="4903046"/>
            <a:ext cx="6980735" cy="246221"/>
          </a:xfrm>
          <a:prstGeom prst="rect">
            <a:avLst/>
          </a:prstGeom>
          <a:noFill/>
        </p:spPr>
        <p:txBody>
          <a:bodyPr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Removes financial pressure on client to plead guilty</a:t>
            </a:r>
          </a:p>
        </p:txBody>
      </p:sp>
      <p:sp>
        <p:nvSpPr>
          <p:cNvPr id="15" name="TextBox 14">
            <a:extLst>
              <a:ext uri="{FF2B5EF4-FFF2-40B4-BE49-F238E27FC236}">
                <a16:creationId xmlns:a16="http://schemas.microsoft.com/office/drawing/2014/main" id="{513A7422-4FD8-454B-AF63-FDFCF4468020}"/>
              </a:ext>
            </a:extLst>
          </p:cNvPr>
          <p:cNvSpPr txBox="1"/>
          <p:nvPr/>
        </p:nvSpPr>
        <p:spPr>
          <a:xfrm>
            <a:off x="4827761" y="5744783"/>
            <a:ext cx="6980735" cy="246221"/>
          </a:xfrm>
          <a:prstGeom prst="rect">
            <a:avLst/>
          </a:prstGeom>
          <a:noFill/>
        </p:spPr>
        <p:txBody>
          <a:bodyPr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Flat fee retainer provides client’s family’s peace of mind</a:t>
            </a:r>
          </a:p>
        </p:txBody>
      </p:sp>
      <p:cxnSp>
        <p:nvCxnSpPr>
          <p:cNvPr id="11" name="Straight Connector 10">
            <a:extLst>
              <a:ext uri="{FF2B5EF4-FFF2-40B4-BE49-F238E27FC236}">
                <a16:creationId xmlns:a16="http://schemas.microsoft.com/office/drawing/2014/main" id="{E00C7BF4-980F-4A73-9BA4-19C30BD0D4D6}"/>
              </a:ext>
            </a:extLst>
          </p:cNvPr>
          <p:cNvCxnSpPr/>
          <p:nvPr/>
        </p:nvCxnSpPr>
        <p:spPr>
          <a:xfrm>
            <a:off x="4827761" y="3763548"/>
            <a:ext cx="6983708" cy="0"/>
          </a:xfrm>
          <a:prstGeom prst="line">
            <a:avLst/>
          </a:prstGeom>
          <a:ln w="1270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F40D3B-8D19-4BB1-83E8-4E914F5171DC}"/>
              </a:ext>
            </a:extLst>
          </p:cNvPr>
          <p:cNvCxnSpPr/>
          <p:nvPr/>
        </p:nvCxnSpPr>
        <p:spPr>
          <a:xfrm>
            <a:off x="4827761" y="2921809"/>
            <a:ext cx="6983708" cy="0"/>
          </a:xfrm>
          <a:prstGeom prst="line">
            <a:avLst/>
          </a:prstGeom>
          <a:ln w="1270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B3A0F82-A993-4273-A9D3-05A4F27621E8}"/>
              </a:ext>
            </a:extLst>
          </p:cNvPr>
          <p:cNvCxnSpPr/>
          <p:nvPr/>
        </p:nvCxnSpPr>
        <p:spPr>
          <a:xfrm>
            <a:off x="4827761" y="4605287"/>
            <a:ext cx="6983708" cy="0"/>
          </a:xfrm>
          <a:prstGeom prst="line">
            <a:avLst/>
          </a:prstGeom>
          <a:ln w="1270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29A775D-D284-4278-BBA1-46166F1CA8D7}"/>
              </a:ext>
            </a:extLst>
          </p:cNvPr>
          <p:cNvCxnSpPr/>
          <p:nvPr/>
        </p:nvCxnSpPr>
        <p:spPr>
          <a:xfrm>
            <a:off x="4827761" y="5447026"/>
            <a:ext cx="6983708" cy="0"/>
          </a:xfrm>
          <a:prstGeom prst="line">
            <a:avLst/>
          </a:prstGeom>
          <a:ln w="1270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53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build="p"/>
      <p:bldP spid="6" grpId="0" animBg="1"/>
      <p:bldP spid="8" grpId="0"/>
      <p:bldP spid="9" grpId="0"/>
      <p:bldP spid="10" grpId="0"/>
      <p:bldP spid="13" grpId="0"/>
      <p:bldP spid="1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7B0ACA-2D94-4D3A-829C-38EAD52F4EA7}"/>
              </a:ext>
            </a:extLst>
          </p:cNvPr>
          <p:cNvSpPr>
            <a:spLocks noGrp="1"/>
          </p:cNvSpPr>
          <p:nvPr>
            <p:ph type="title"/>
          </p:nvPr>
        </p:nvSpPr>
        <p:spPr/>
        <p:txBody>
          <a:bodyPr/>
          <a:lstStyle/>
          <a:p>
            <a:r>
              <a:rPr lang="en-US" dirty="0"/>
              <a:t>Our goal</a:t>
            </a:r>
          </a:p>
        </p:txBody>
      </p:sp>
      <p:sp>
        <p:nvSpPr>
          <p:cNvPr id="4" name="Text Placeholder 3">
            <a:extLst>
              <a:ext uri="{FF2B5EF4-FFF2-40B4-BE49-F238E27FC236}">
                <a16:creationId xmlns:a16="http://schemas.microsoft.com/office/drawing/2014/main" id="{A2B02857-7A4C-4FE5-AF6E-747F19F37F38}"/>
              </a:ext>
            </a:extLst>
          </p:cNvPr>
          <p:cNvSpPr>
            <a:spLocks noGrp="1"/>
          </p:cNvSpPr>
          <p:nvPr>
            <p:ph type="body" sz="quarter" idx="15"/>
          </p:nvPr>
        </p:nvSpPr>
        <p:spPr>
          <a:xfrm>
            <a:off x="376360" y="1052783"/>
            <a:ext cx="11430940" cy="386377"/>
          </a:xfrm>
        </p:spPr>
        <p:txBody>
          <a:bodyPr/>
          <a:lstStyle/>
          <a:p>
            <a:r>
              <a:rPr lang="en-US" dirty="0"/>
              <a:t>Our attorneys and team are always available to our clients</a:t>
            </a:r>
            <a:endParaRPr lang="en-GB" dirty="0"/>
          </a:p>
        </p:txBody>
      </p:sp>
      <p:sp>
        <p:nvSpPr>
          <p:cNvPr id="8" name="Rectangle 7">
            <a:extLst>
              <a:ext uri="{FF2B5EF4-FFF2-40B4-BE49-F238E27FC236}">
                <a16:creationId xmlns:a16="http://schemas.microsoft.com/office/drawing/2014/main" id="{F29C20A1-A2B0-4212-B977-E3C3A3C120D1}"/>
              </a:ext>
            </a:extLst>
          </p:cNvPr>
          <p:cNvSpPr/>
          <p:nvPr/>
        </p:nvSpPr>
        <p:spPr>
          <a:xfrm>
            <a:off x="0" y="1696413"/>
            <a:ext cx="12192001" cy="1732587"/>
          </a:xfrm>
          <a:prstGeom prst="rect">
            <a:avLst/>
          </a:prstGeom>
          <a:blipFill>
            <a:blip r:embed="rId2"/>
            <a:srcRect/>
            <a:stretch>
              <a:fillRect t="-138" b="-13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cxnSp>
        <p:nvCxnSpPr>
          <p:cNvPr id="18" name="Straight Connector 17">
            <a:extLst>
              <a:ext uri="{FF2B5EF4-FFF2-40B4-BE49-F238E27FC236}">
                <a16:creationId xmlns:a16="http://schemas.microsoft.com/office/drawing/2014/main" id="{BD17506C-CED5-40AD-958A-2861E8BCA485}"/>
              </a:ext>
            </a:extLst>
          </p:cNvPr>
          <p:cNvCxnSpPr>
            <a:cxnSpLocks/>
          </p:cNvCxnSpPr>
          <p:nvPr/>
        </p:nvCxnSpPr>
        <p:spPr>
          <a:xfrm>
            <a:off x="6096000" y="3686252"/>
            <a:ext cx="0" cy="2539219"/>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9ED0E60-30C5-43D8-BA77-A3ABEF364FE2}"/>
              </a:ext>
            </a:extLst>
          </p:cNvPr>
          <p:cNvSpPr txBox="1"/>
          <p:nvPr/>
        </p:nvSpPr>
        <p:spPr>
          <a:xfrm>
            <a:off x="376360" y="3814850"/>
            <a:ext cx="5212080" cy="54125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Imhoff &amp; Associates office hours:  6:00 am – 6:00 pm PST</a:t>
            </a:r>
          </a:p>
        </p:txBody>
      </p:sp>
      <p:sp>
        <p:nvSpPr>
          <p:cNvPr id="13" name="TextBox 12">
            <a:extLst>
              <a:ext uri="{FF2B5EF4-FFF2-40B4-BE49-F238E27FC236}">
                <a16:creationId xmlns:a16="http://schemas.microsoft.com/office/drawing/2014/main" id="{BBC021E9-BC1D-4B80-817C-2E91D6263BC8}"/>
              </a:ext>
            </a:extLst>
          </p:cNvPr>
          <p:cNvSpPr txBox="1"/>
          <p:nvPr/>
        </p:nvSpPr>
        <p:spPr>
          <a:xfrm>
            <a:off x="376360" y="4678450"/>
            <a:ext cx="5212080" cy="54125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After-hours call service can transfer clients and</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reach attorneys or Case Managers</a:t>
            </a:r>
          </a:p>
        </p:txBody>
      </p:sp>
      <p:sp>
        <p:nvSpPr>
          <p:cNvPr id="16" name="TextBox 15">
            <a:extLst>
              <a:ext uri="{FF2B5EF4-FFF2-40B4-BE49-F238E27FC236}">
                <a16:creationId xmlns:a16="http://schemas.microsoft.com/office/drawing/2014/main" id="{374DF9ED-29D0-4383-A9DF-48C0A44BBA09}"/>
              </a:ext>
            </a:extLst>
          </p:cNvPr>
          <p:cNvSpPr txBox="1"/>
          <p:nvPr/>
        </p:nvSpPr>
        <p:spPr>
          <a:xfrm>
            <a:off x="376360" y="5600107"/>
            <a:ext cx="5212080" cy="54125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If call center can’t reach Case Manager on call,</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they have 2 back-up numbers for a Senior Case Manager</a:t>
            </a:r>
            <a:br>
              <a:rPr kumimoji="0" lang="en-US" sz="1400" b="0" i="0" u="none" strike="noStrike" kern="1200" cap="none" spc="0" normalizeH="0" baseline="0" noProof="0" dirty="0">
                <a:ln>
                  <a:noFill/>
                </a:ln>
                <a:solidFill>
                  <a:srgbClr val="3B3B3D"/>
                </a:solidFill>
                <a:effectLst/>
                <a:uLnTx/>
                <a:uFillTx/>
                <a:latin typeface="Open Sans"/>
                <a:ea typeface="+mn-ea"/>
                <a:cs typeface="+mn-cs"/>
              </a:rPr>
            </a:br>
            <a:r>
              <a:rPr kumimoji="0" lang="en-US" sz="1400" b="0" i="0" u="none" strike="noStrike" kern="1200" cap="none" spc="0" normalizeH="0" baseline="0" noProof="0" dirty="0">
                <a:ln>
                  <a:noFill/>
                </a:ln>
                <a:solidFill>
                  <a:srgbClr val="3B3B3D"/>
                </a:solidFill>
                <a:effectLst/>
                <a:uLnTx/>
                <a:uFillTx/>
                <a:latin typeface="Open Sans"/>
                <a:ea typeface="+mn-ea"/>
                <a:cs typeface="+mn-cs"/>
              </a:rPr>
              <a:t>and National Director of Client Services</a:t>
            </a:r>
          </a:p>
        </p:txBody>
      </p:sp>
      <p:cxnSp>
        <p:nvCxnSpPr>
          <p:cNvPr id="20" name="Straight Connector 19">
            <a:extLst>
              <a:ext uri="{FF2B5EF4-FFF2-40B4-BE49-F238E27FC236}">
                <a16:creationId xmlns:a16="http://schemas.microsoft.com/office/drawing/2014/main" id="{71989730-3268-496D-B1B2-03856A5FC2B5}"/>
              </a:ext>
            </a:extLst>
          </p:cNvPr>
          <p:cNvCxnSpPr>
            <a:cxnSpLocks/>
          </p:cNvCxnSpPr>
          <p:nvPr/>
        </p:nvCxnSpPr>
        <p:spPr>
          <a:xfrm rot="5400000">
            <a:off x="2982400" y="1911235"/>
            <a:ext cx="0" cy="521208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A31B46E-C06A-4AB5-BE6B-296D85DB1A98}"/>
              </a:ext>
            </a:extLst>
          </p:cNvPr>
          <p:cNvCxnSpPr>
            <a:cxnSpLocks/>
          </p:cNvCxnSpPr>
          <p:nvPr/>
        </p:nvCxnSpPr>
        <p:spPr>
          <a:xfrm rot="5400000">
            <a:off x="2982400" y="2774835"/>
            <a:ext cx="0" cy="521208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D8197C4-52C8-499D-8FD5-182947F8BF0C}"/>
              </a:ext>
            </a:extLst>
          </p:cNvPr>
          <p:cNvSpPr txBox="1"/>
          <p:nvPr/>
        </p:nvSpPr>
        <p:spPr>
          <a:xfrm>
            <a:off x="6595220" y="3814850"/>
            <a:ext cx="5212080" cy="54125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We return client calls within 4 hours at a minimum.  </a:t>
            </a:r>
          </a:p>
        </p:txBody>
      </p:sp>
      <p:sp>
        <p:nvSpPr>
          <p:cNvPr id="14" name="TextBox 13">
            <a:extLst>
              <a:ext uri="{FF2B5EF4-FFF2-40B4-BE49-F238E27FC236}">
                <a16:creationId xmlns:a16="http://schemas.microsoft.com/office/drawing/2014/main" id="{266D33D3-D57F-48A3-8398-B84263E7D6E6}"/>
              </a:ext>
            </a:extLst>
          </p:cNvPr>
          <p:cNvSpPr txBox="1"/>
          <p:nvPr/>
        </p:nvSpPr>
        <p:spPr>
          <a:xfrm>
            <a:off x="6595220" y="4678450"/>
            <a:ext cx="5212080" cy="54125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Being accessible to our clients is important to us and one of the reasons clients retain us over independent attorneys</a:t>
            </a:r>
          </a:p>
        </p:txBody>
      </p:sp>
      <p:sp>
        <p:nvSpPr>
          <p:cNvPr id="17" name="TextBox 16">
            <a:extLst>
              <a:ext uri="{FF2B5EF4-FFF2-40B4-BE49-F238E27FC236}">
                <a16:creationId xmlns:a16="http://schemas.microsoft.com/office/drawing/2014/main" id="{3C7A235F-3D01-489F-8284-9D6EF06A856F}"/>
              </a:ext>
            </a:extLst>
          </p:cNvPr>
          <p:cNvSpPr txBox="1"/>
          <p:nvPr/>
        </p:nvSpPr>
        <p:spPr>
          <a:xfrm>
            <a:off x="6595220" y="5542050"/>
            <a:ext cx="5212080" cy="54125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D"/>
                </a:solidFill>
                <a:effectLst/>
                <a:uLnTx/>
                <a:uFillTx/>
                <a:latin typeface="Open Sans"/>
                <a:ea typeface="+mn-ea"/>
                <a:cs typeface="+mn-cs"/>
              </a:rPr>
              <a:t>National Director of Client Services and Senior Case Manager monitor after-hours calls and emails sent to the firm</a:t>
            </a:r>
          </a:p>
        </p:txBody>
      </p:sp>
      <p:cxnSp>
        <p:nvCxnSpPr>
          <p:cNvPr id="30" name="Straight Connector 29">
            <a:extLst>
              <a:ext uri="{FF2B5EF4-FFF2-40B4-BE49-F238E27FC236}">
                <a16:creationId xmlns:a16="http://schemas.microsoft.com/office/drawing/2014/main" id="{BCB08D6E-0B88-48EE-90E5-FB43FD8CAEFF}"/>
              </a:ext>
            </a:extLst>
          </p:cNvPr>
          <p:cNvCxnSpPr>
            <a:cxnSpLocks/>
          </p:cNvCxnSpPr>
          <p:nvPr/>
        </p:nvCxnSpPr>
        <p:spPr>
          <a:xfrm rot="5400000">
            <a:off x="9201260" y="1911236"/>
            <a:ext cx="0" cy="521208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7074F80-CCF3-46E4-94E3-18BFBC4D2498}"/>
              </a:ext>
            </a:extLst>
          </p:cNvPr>
          <p:cNvCxnSpPr>
            <a:cxnSpLocks/>
          </p:cNvCxnSpPr>
          <p:nvPr/>
        </p:nvCxnSpPr>
        <p:spPr>
          <a:xfrm rot="5400000">
            <a:off x="9201260" y="2774836"/>
            <a:ext cx="0" cy="521208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072C278-521D-4008-8220-E07D7993A623}"/>
              </a:ext>
            </a:extLst>
          </p:cNvPr>
          <p:cNvSpPr/>
          <p:nvPr/>
        </p:nvSpPr>
        <p:spPr>
          <a:xfrm>
            <a:off x="0" y="1696413"/>
            <a:ext cx="12192001" cy="1732587"/>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a:ea typeface="+mn-ea"/>
                <a:cs typeface="+mn-cs"/>
              </a:rPr>
              <a:t>When You Need to Reach Us – We Are Accessible to You</a:t>
            </a:r>
          </a:p>
        </p:txBody>
      </p:sp>
    </p:spTree>
    <p:extLst>
      <p:ext uri="{BB962C8B-B14F-4D97-AF65-F5344CB8AC3E}">
        <p14:creationId xmlns:p14="http://schemas.microsoft.com/office/powerpoint/2010/main" val="259058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outVertical)">
                                      <p:cBhvr>
                                        <p:cTn id="23" dur="500"/>
                                        <p:tgtEl>
                                          <p:spTgt spid="2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16" presetClass="entr" presetSubtype="37"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outVertical)">
                                      <p:cBhvr>
                                        <p:cTn id="31" dur="500"/>
                                        <p:tgtEl>
                                          <p:spTgt spid="2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4000"/>
                            </p:stCondLst>
                            <p:childTnLst>
                              <p:par>
                                <p:cTn id="37" presetID="16" presetClass="entr" presetSubtype="42"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outHorizontal)">
                                      <p:cBhvr>
                                        <p:cTn id="39" dur="500"/>
                                        <p:tgtEl>
                                          <p:spTgt spid="18"/>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5000"/>
                            </p:stCondLst>
                            <p:childTnLst>
                              <p:par>
                                <p:cTn id="45" presetID="16" presetClass="entr" presetSubtype="37"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arn(outVertical)">
                                      <p:cBhvr>
                                        <p:cTn id="47" dur="500"/>
                                        <p:tgtEl>
                                          <p:spTgt spid="30"/>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par>
                          <p:cTn id="52" fill="hold">
                            <p:stCondLst>
                              <p:cond delay="6000"/>
                            </p:stCondLst>
                            <p:childTnLst>
                              <p:par>
                                <p:cTn id="53" presetID="16" presetClass="entr" presetSubtype="37"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outVertical)">
                                      <p:cBhvr>
                                        <p:cTn id="55" dur="500"/>
                                        <p:tgtEl>
                                          <p:spTgt spid="31"/>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P spid="10" grpId="0"/>
      <p:bldP spid="13" grpId="0"/>
      <p:bldP spid="16" grpId="0"/>
      <p:bldP spid="11" grpId="0"/>
      <p:bldP spid="14" grpId="0"/>
      <p:bldP spid="17" grpId="0"/>
      <p:bldP spid="3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B5C96F-A01B-4D86-AF36-423B11C22A2D}"/>
              </a:ext>
            </a:extLst>
          </p:cNvPr>
          <p:cNvSpPr>
            <a:spLocks noGrp="1"/>
          </p:cNvSpPr>
          <p:nvPr>
            <p:ph type="title"/>
          </p:nvPr>
        </p:nvSpPr>
        <p:spPr/>
        <p:txBody>
          <a:bodyPr/>
          <a:lstStyle/>
          <a:p>
            <a:r>
              <a:rPr lang="en-US" dirty="0"/>
              <a:t>We Care About Your Clients</a:t>
            </a:r>
          </a:p>
        </p:txBody>
      </p:sp>
      <p:cxnSp>
        <p:nvCxnSpPr>
          <p:cNvPr id="5" name="Straight Connector 4">
            <a:extLst>
              <a:ext uri="{FF2B5EF4-FFF2-40B4-BE49-F238E27FC236}">
                <a16:creationId xmlns:a16="http://schemas.microsoft.com/office/drawing/2014/main" id="{4789D603-296B-45DC-BFA8-D74B6FC21223}"/>
              </a:ext>
            </a:extLst>
          </p:cNvPr>
          <p:cNvCxnSpPr>
            <a:cxnSpLocks/>
          </p:cNvCxnSpPr>
          <p:nvPr/>
        </p:nvCxnSpPr>
        <p:spPr>
          <a:xfrm>
            <a:off x="3773714" y="3569991"/>
            <a:ext cx="57921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C732D6-5D6E-443E-833B-B2607A3C4A37}"/>
              </a:ext>
            </a:extLst>
          </p:cNvPr>
          <p:cNvCxnSpPr>
            <a:cxnSpLocks/>
          </p:cNvCxnSpPr>
          <p:nvPr/>
        </p:nvCxnSpPr>
        <p:spPr>
          <a:xfrm>
            <a:off x="7783739" y="3569991"/>
            <a:ext cx="57921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Flowchart: Connector 6">
            <a:extLst>
              <a:ext uri="{FF2B5EF4-FFF2-40B4-BE49-F238E27FC236}">
                <a16:creationId xmlns:a16="http://schemas.microsoft.com/office/drawing/2014/main" id="{E58D614D-468C-460C-AF5A-0266B177A225}"/>
              </a:ext>
            </a:extLst>
          </p:cNvPr>
          <p:cNvSpPr/>
          <p:nvPr/>
        </p:nvSpPr>
        <p:spPr>
          <a:xfrm>
            <a:off x="381000" y="1874393"/>
            <a:ext cx="3391196" cy="3391196"/>
          </a:xfrm>
          <a:prstGeom prst="flowChartConnector">
            <a:avLst/>
          </a:prstGeom>
          <a:blipFill>
            <a:blip r:embed="rId2"/>
            <a:srcRect/>
            <a:stretch>
              <a:fillRect l="-1115" t="-1206" r="-1115" b="-1206"/>
            </a:stretch>
          </a:bli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5029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B3B3D"/>
              </a:solidFill>
              <a:effectLst/>
              <a:uLnTx/>
              <a:uFillTx/>
              <a:latin typeface="Open Sans"/>
              <a:ea typeface="+mn-ea"/>
              <a:cs typeface="+mn-cs"/>
            </a:endParaRPr>
          </a:p>
        </p:txBody>
      </p:sp>
      <p:sp>
        <p:nvSpPr>
          <p:cNvPr id="8" name="Flowchart: Connector 7">
            <a:extLst>
              <a:ext uri="{FF2B5EF4-FFF2-40B4-BE49-F238E27FC236}">
                <a16:creationId xmlns:a16="http://schemas.microsoft.com/office/drawing/2014/main" id="{A7DFA5F8-14BA-4E6B-8E5E-7BF92C1B8A71}"/>
              </a:ext>
            </a:extLst>
          </p:cNvPr>
          <p:cNvSpPr/>
          <p:nvPr/>
        </p:nvSpPr>
        <p:spPr>
          <a:xfrm>
            <a:off x="381000" y="1874393"/>
            <a:ext cx="3391196" cy="3391196"/>
          </a:xfrm>
          <a:prstGeom prst="flowChartConnector">
            <a:avLst/>
          </a:prstGeom>
          <a:solidFill>
            <a:schemeClr val="accent1">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a:ea typeface="+mn-ea"/>
                <a:cs typeface="+mn-cs"/>
              </a:rPr>
              <a:t>With 14 years of service, and over 15,000 cases, our integrity and commitment to our clients has been put to the test</a:t>
            </a:r>
          </a:p>
        </p:txBody>
      </p:sp>
      <p:sp>
        <p:nvSpPr>
          <p:cNvPr id="9" name="Flowchart: Connector 8">
            <a:extLst>
              <a:ext uri="{FF2B5EF4-FFF2-40B4-BE49-F238E27FC236}">
                <a16:creationId xmlns:a16="http://schemas.microsoft.com/office/drawing/2014/main" id="{BFDC62D0-C39F-412E-8AC5-6EE1D46511EA}"/>
              </a:ext>
            </a:extLst>
          </p:cNvPr>
          <p:cNvSpPr/>
          <p:nvPr/>
        </p:nvSpPr>
        <p:spPr>
          <a:xfrm>
            <a:off x="4381470" y="1874393"/>
            <a:ext cx="3391196" cy="3391196"/>
          </a:xfrm>
          <a:prstGeom prst="flowChartConnector">
            <a:avLst/>
          </a:prstGeom>
          <a:blipFill>
            <a:blip r:embed="rId3"/>
            <a:srcRect/>
            <a:stretch>
              <a:fillRect l="-25000" r="-25000"/>
            </a:stretch>
          </a:bli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5029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B3B3D"/>
              </a:solidFill>
              <a:effectLst/>
              <a:uLnTx/>
              <a:uFillTx/>
              <a:latin typeface="Open Sans"/>
              <a:ea typeface="+mn-ea"/>
              <a:cs typeface="+mn-cs"/>
            </a:endParaRPr>
          </a:p>
        </p:txBody>
      </p:sp>
      <p:sp>
        <p:nvSpPr>
          <p:cNvPr id="10" name="Flowchart: Connector 9">
            <a:extLst>
              <a:ext uri="{FF2B5EF4-FFF2-40B4-BE49-F238E27FC236}">
                <a16:creationId xmlns:a16="http://schemas.microsoft.com/office/drawing/2014/main" id="{24848104-6C5D-48F0-AD7E-FE745A2417A7}"/>
              </a:ext>
            </a:extLst>
          </p:cNvPr>
          <p:cNvSpPr/>
          <p:nvPr/>
        </p:nvSpPr>
        <p:spPr>
          <a:xfrm>
            <a:off x="4381470" y="1874393"/>
            <a:ext cx="3391196" cy="3391196"/>
          </a:xfrm>
          <a:prstGeom prst="flowChartConnector">
            <a:avLst/>
          </a:prstGeom>
          <a:solidFill>
            <a:schemeClr val="accent2">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a:ea typeface="+mn-ea"/>
                <a:cs typeface="+mn-cs"/>
              </a:rPr>
              <a:t>Our providers value their clients and want to feel secure in sending their clients to other law firms</a:t>
            </a:r>
          </a:p>
        </p:txBody>
      </p:sp>
      <p:sp>
        <p:nvSpPr>
          <p:cNvPr id="11" name="Flowchart: Connector 10">
            <a:extLst>
              <a:ext uri="{FF2B5EF4-FFF2-40B4-BE49-F238E27FC236}">
                <a16:creationId xmlns:a16="http://schemas.microsoft.com/office/drawing/2014/main" id="{8B3B95DF-1837-4C20-98F2-77C01898567E}"/>
              </a:ext>
            </a:extLst>
          </p:cNvPr>
          <p:cNvSpPr/>
          <p:nvPr/>
        </p:nvSpPr>
        <p:spPr>
          <a:xfrm>
            <a:off x="8381940" y="1874393"/>
            <a:ext cx="3391196" cy="3391196"/>
          </a:xfrm>
          <a:prstGeom prst="flowChartConnector">
            <a:avLst/>
          </a:prstGeom>
          <a:blipFill>
            <a:blip r:embed="rId4"/>
            <a:srcRect/>
            <a:stretch>
              <a:fillRect l="-61845" t="-8085" r="-283" b="1"/>
            </a:stretch>
          </a:bli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5029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B3B3D"/>
              </a:solidFill>
              <a:effectLst/>
              <a:uLnTx/>
              <a:uFillTx/>
              <a:latin typeface="Open Sans"/>
              <a:ea typeface="+mn-ea"/>
              <a:cs typeface="+mn-cs"/>
            </a:endParaRPr>
          </a:p>
        </p:txBody>
      </p:sp>
      <p:sp>
        <p:nvSpPr>
          <p:cNvPr id="12" name="Flowchart: Connector 11">
            <a:extLst>
              <a:ext uri="{FF2B5EF4-FFF2-40B4-BE49-F238E27FC236}">
                <a16:creationId xmlns:a16="http://schemas.microsoft.com/office/drawing/2014/main" id="{9182EC70-B070-4E82-8BEF-D02622FE80CD}"/>
              </a:ext>
            </a:extLst>
          </p:cNvPr>
          <p:cNvSpPr/>
          <p:nvPr/>
        </p:nvSpPr>
        <p:spPr>
          <a:xfrm>
            <a:off x="8381940" y="1874393"/>
            <a:ext cx="3391196" cy="3391196"/>
          </a:xfrm>
          <a:prstGeom prst="flowChartConnector">
            <a:avLst/>
          </a:prstGeom>
          <a:solidFill>
            <a:schemeClr val="accent3">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a:ea typeface="+mn-ea"/>
                <a:cs typeface="+mn-cs"/>
              </a:rPr>
              <a:t>That’s why when we have client complaints or issues we always work towards an outcome that is client-centric and values the referral source</a:t>
            </a:r>
          </a:p>
        </p:txBody>
      </p:sp>
    </p:spTree>
    <p:extLst>
      <p:ext uri="{BB962C8B-B14F-4D97-AF65-F5344CB8AC3E}">
        <p14:creationId xmlns:p14="http://schemas.microsoft.com/office/powerpoint/2010/main" val="76791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E07360-431E-4F20-9CC0-02EFB30FD20E}"/>
              </a:ext>
            </a:extLst>
          </p:cNvPr>
          <p:cNvSpPr>
            <a:spLocks noGrp="1"/>
          </p:cNvSpPr>
          <p:nvPr>
            <p:ph type="title"/>
          </p:nvPr>
        </p:nvSpPr>
        <p:spPr/>
        <p:txBody>
          <a:bodyPr/>
          <a:lstStyle/>
          <a:p>
            <a:r>
              <a:rPr lang="en-US" dirty="0"/>
              <a:t>Our doors are open</a:t>
            </a:r>
          </a:p>
        </p:txBody>
      </p:sp>
      <p:sp>
        <p:nvSpPr>
          <p:cNvPr id="4" name="Text Placeholder 3">
            <a:extLst>
              <a:ext uri="{FF2B5EF4-FFF2-40B4-BE49-F238E27FC236}">
                <a16:creationId xmlns:a16="http://schemas.microsoft.com/office/drawing/2014/main" id="{FA260625-0B0F-4378-886A-02418C0FFBC7}"/>
              </a:ext>
            </a:extLst>
          </p:cNvPr>
          <p:cNvSpPr>
            <a:spLocks noGrp="1"/>
          </p:cNvSpPr>
          <p:nvPr>
            <p:ph type="body" sz="quarter" idx="15"/>
          </p:nvPr>
        </p:nvSpPr>
        <p:spPr>
          <a:xfrm>
            <a:off x="380531" y="1052783"/>
            <a:ext cx="11430940" cy="386377"/>
          </a:xfrm>
        </p:spPr>
        <p:txBody>
          <a:bodyPr/>
          <a:lstStyle/>
          <a:p>
            <a:r>
              <a:rPr lang="en-GB" dirty="0"/>
              <a:t>Introducing Our Management Team</a:t>
            </a:r>
          </a:p>
        </p:txBody>
      </p:sp>
      <p:sp>
        <p:nvSpPr>
          <p:cNvPr id="32" name="TextBox 31">
            <a:extLst>
              <a:ext uri="{FF2B5EF4-FFF2-40B4-BE49-F238E27FC236}">
                <a16:creationId xmlns:a16="http://schemas.microsoft.com/office/drawing/2014/main" id="{C665EF34-28A5-4DAF-95D8-3FCDC826DF37}"/>
              </a:ext>
            </a:extLst>
          </p:cNvPr>
          <p:cNvSpPr txBox="1"/>
          <p:nvPr/>
        </p:nvSpPr>
        <p:spPr>
          <a:xfrm>
            <a:off x="0" y="2741730"/>
            <a:ext cx="12192000" cy="3684469"/>
          </a:xfrm>
          <a:prstGeom prst="rect">
            <a:avLst/>
          </a:prstGeom>
          <a:blipFill>
            <a:blip r:embed="rId2"/>
            <a:srcRect/>
            <a:stretch>
              <a:fillRect t="-97127" b="-23475"/>
            </a:stretch>
          </a:blip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31" name="TextBox 30">
            <a:extLst>
              <a:ext uri="{FF2B5EF4-FFF2-40B4-BE49-F238E27FC236}">
                <a16:creationId xmlns:a16="http://schemas.microsoft.com/office/drawing/2014/main" id="{758C5AD4-50AE-48EA-A587-DB5A39BEEE50}"/>
              </a:ext>
            </a:extLst>
          </p:cNvPr>
          <p:cNvSpPr txBox="1"/>
          <p:nvPr/>
        </p:nvSpPr>
        <p:spPr>
          <a:xfrm>
            <a:off x="0" y="2741730"/>
            <a:ext cx="12192000" cy="3684468"/>
          </a:xfrm>
          <a:prstGeom prst="rect">
            <a:avLst/>
          </a:prstGeom>
          <a:solidFill>
            <a:schemeClr val="accent2">
              <a:alpha val="80000"/>
            </a:schemeClr>
          </a:solid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101" name="Group 100">
            <a:extLst>
              <a:ext uri="{FF2B5EF4-FFF2-40B4-BE49-F238E27FC236}">
                <a16:creationId xmlns:a16="http://schemas.microsoft.com/office/drawing/2014/main" id="{70D2DF54-BEEE-4583-B09E-930C649A4466}"/>
              </a:ext>
            </a:extLst>
          </p:cNvPr>
          <p:cNvGrpSpPr/>
          <p:nvPr/>
        </p:nvGrpSpPr>
        <p:grpSpPr>
          <a:xfrm>
            <a:off x="380532" y="3644900"/>
            <a:ext cx="1701798" cy="1041400"/>
            <a:chOff x="380532" y="3644900"/>
            <a:chExt cx="1701798" cy="1041400"/>
          </a:xfrm>
        </p:grpSpPr>
        <p:sp>
          <p:nvSpPr>
            <p:cNvPr id="10" name="TextBox 9">
              <a:extLst>
                <a:ext uri="{FF2B5EF4-FFF2-40B4-BE49-F238E27FC236}">
                  <a16:creationId xmlns:a16="http://schemas.microsoft.com/office/drawing/2014/main" id="{6FD98DB1-2F71-4650-831C-6D109B022819}"/>
                </a:ext>
              </a:extLst>
            </p:cNvPr>
            <p:cNvSpPr txBox="1"/>
            <p:nvPr/>
          </p:nvSpPr>
          <p:spPr>
            <a:xfrm>
              <a:off x="380532" y="3644900"/>
              <a:ext cx="1701798" cy="40640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Open Sans"/>
                  <a:ea typeface="+mn-ea"/>
                  <a:cs typeface="+mn-cs"/>
                </a:rPr>
                <a:t>Vince Imhoff </a:t>
              </a:r>
            </a:p>
          </p:txBody>
        </p:sp>
        <p:sp>
          <p:nvSpPr>
            <p:cNvPr id="22" name="TextBox 21">
              <a:extLst>
                <a:ext uri="{FF2B5EF4-FFF2-40B4-BE49-F238E27FC236}">
                  <a16:creationId xmlns:a16="http://schemas.microsoft.com/office/drawing/2014/main" id="{3CCE796C-7182-4B64-A757-798E0B7448CF}"/>
                </a:ext>
              </a:extLst>
            </p:cNvPr>
            <p:cNvSpPr txBox="1"/>
            <p:nvPr/>
          </p:nvSpPr>
          <p:spPr>
            <a:xfrm>
              <a:off x="380532" y="4102100"/>
              <a:ext cx="1701798" cy="584200"/>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a:ea typeface="+mn-ea"/>
                  <a:cs typeface="+mn-cs"/>
                </a:rPr>
                <a:t>Managing Director</a:t>
              </a:r>
            </a:p>
          </p:txBody>
        </p:sp>
      </p:grpSp>
      <p:grpSp>
        <p:nvGrpSpPr>
          <p:cNvPr id="102" name="Group 101">
            <a:extLst>
              <a:ext uri="{FF2B5EF4-FFF2-40B4-BE49-F238E27FC236}">
                <a16:creationId xmlns:a16="http://schemas.microsoft.com/office/drawing/2014/main" id="{D50B8549-72A4-4669-AC88-E78FCEDD9325}"/>
              </a:ext>
            </a:extLst>
          </p:cNvPr>
          <p:cNvGrpSpPr/>
          <p:nvPr/>
        </p:nvGrpSpPr>
        <p:grpSpPr>
          <a:xfrm>
            <a:off x="2313566" y="3644900"/>
            <a:ext cx="1727490" cy="1041400"/>
            <a:chOff x="2313566" y="3644900"/>
            <a:chExt cx="1727490" cy="1041400"/>
          </a:xfrm>
        </p:grpSpPr>
        <p:sp>
          <p:nvSpPr>
            <p:cNvPr id="11" name="TextBox 10">
              <a:extLst>
                <a:ext uri="{FF2B5EF4-FFF2-40B4-BE49-F238E27FC236}">
                  <a16:creationId xmlns:a16="http://schemas.microsoft.com/office/drawing/2014/main" id="{A00F7FFE-410D-48CC-AED4-1BDE36E976E9}"/>
                </a:ext>
              </a:extLst>
            </p:cNvPr>
            <p:cNvSpPr txBox="1"/>
            <p:nvPr/>
          </p:nvSpPr>
          <p:spPr>
            <a:xfrm>
              <a:off x="2339258" y="3644900"/>
              <a:ext cx="1701798" cy="40640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Open Sans"/>
                  <a:ea typeface="+mn-ea"/>
                  <a:cs typeface="+mn-cs"/>
                </a:rPr>
                <a:t>Sarah Small </a:t>
              </a:r>
            </a:p>
          </p:txBody>
        </p:sp>
        <p:sp>
          <p:nvSpPr>
            <p:cNvPr id="23" name="TextBox 22">
              <a:extLst>
                <a:ext uri="{FF2B5EF4-FFF2-40B4-BE49-F238E27FC236}">
                  <a16:creationId xmlns:a16="http://schemas.microsoft.com/office/drawing/2014/main" id="{8C4E0870-0DB4-487F-8F85-258BB16E7AA7}"/>
                </a:ext>
              </a:extLst>
            </p:cNvPr>
            <p:cNvSpPr txBox="1"/>
            <p:nvPr/>
          </p:nvSpPr>
          <p:spPr>
            <a:xfrm>
              <a:off x="2313566" y="4102100"/>
              <a:ext cx="1701798" cy="584200"/>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a:ea typeface="+mn-ea"/>
                  <a:cs typeface="+mn-cs"/>
                </a:rPr>
                <a:t>National Director</a:t>
              </a:r>
              <a:br>
                <a:rPr kumimoji="0" lang="en-US" sz="1200" b="0" i="0" u="none" strike="noStrike" kern="1200" cap="none" spc="0" normalizeH="0" baseline="0" noProof="0" dirty="0">
                  <a:ln>
                    <a:noFill/>
                  </a:ln>
                  <a:solidFill>
                    <a:srgbClr val="FFFFFF"/>
                  </a:solidFill>
                  <a:effectLst/>
                  <a:uLnTx/>
                  <a:uFillTx/>
                  <a:latin typeface="Open Sans"/>
                  <a:ea typeface="+mn-ea"/>
                  <a:cs typeface="+mn-cs"/>
                </a:rPr>
              </a:br>
              <a:r>
                <a:rPr kumimoji="0" lang="en-US" sz="1200" b="0" i="0" u="none" strike="noStrike" kern="1200" cap="none" spc="0" normalizeH="0" baseline="0" noProof="0" dirty="0">
                  <a:ln>
                    <a:noFill/>
                  </a:ln>
                  <a:solidFill>
                    <a:srgbClr val="FFFFFF"/>
                  </a:solidFill>
                  <a:effectLst/>
                  <a:uLnTx/>
                  <a:uFillTx/>
                  <a:latin typeface="Open Sans"/>
                  <a:ea typeface="+mn-ea"/>
                  <a:cs typeface="+mn-cs"/>
                </a:rPr>
                <a:t>of Attorneys </a:t>
              </a:r>
            </a:p>
          </p:txBody>
        </p:sp>
      </p:grpSp>
      <p:grpSp>
        <p:nvGrpSpPr>
          <p:cNvPr id="103" name="Group 102">
            <a:extLst>
              <a:ext uri="{FF2B5EF4-FFF2-40B4-BE49-F238E27FC236}">
                <a16:creationId xmlns:a16="http://schemas.microsoft.com/office/drawing/2014/main" id="{E87D6DC5-9618-4245-926A-9C0CF7FA7746}"/>
              </a:ext>
            </a:extLst>
          </p:cNvPr>
          <p:cNvGrpSpPr/>
          <p:nvPr/>
        </p:nvGrpSpPr>
        <p:grpSpPr>
          <a:xfrm>
            <a:off x="4246600" y="3644900"/>
            <a:ext cx="1753182" cy="1041400"/>
            <a:chOff x="4246600" y="3644900"/>
            <a:chExt cx="1753182" cy="1041400"/>
          </a:xfrm>
        </p:grpSpPr>
        <p:sp>
          <p:nvSpPr>
            <p:cNvPr id="12" name="TextBox 11">
              <a:extLst>
                <a:ext uri="{FF2B5EF4-FFF2-40B4-BE49-F238E27FC236}">
                  <a16:creationId xmlns:a16="http://schemas.microsoft.com/office/drawing/2014/main" id="{BB333C92-48F8-4409-9427-D1614FF2B720}"/>
                </a:ext>
              </a:extLst>
            </p:cNvPr>
            <p:cNvSpPr txBox="1"/>
            <p:nvPr/>
          </p:nvSpPr>
          <p:spPr>
            <a:xfrm>
              <a:off x="4297984" y="3644900"/>
              <a:ext cx="1701798" cy="40640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Open Sans"/>
                  <a:ea typeface="+mn-ea"/>
                  <a:cs typeface="+mn-cs"/>
                </a:rPr>
                <a:t>Tom Lawson </a:t>
              </a:r>
            </a:p>
          </p:txBody>
        </p:sp>
        <p:sp>
          <p:nvSpPr>
            <p:cNvPr id="24" name="TextBox 23">
              <a:extLst>
                <a:ext uri="{FF2B5EF4-FFF2-40B4-BE49-F238E27FC236}">
                  <a16:creationId xmlns:a16="http://schemas.microsoft.com/office/drawing/2014/main" id="{BEA60082-505B-48ED-8728-E73E458A5D62}"/>
                </a:ext>
              </a:extLst>
            </p:cNvPr>
            <p:cNvSpPr txBox="1"/>
            <p:nvPr/>
          </p:nvSpPr>
          <p:spPr>
            <a:xfrm>
              <a:off x="4246600" y="4102100"/>
              <a:ext cx="1701798" cy="584200"/>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a:ea typeface="+mn-ea"/>
                  <a:cs typeface="+mn-cs"/>
                </a:rPr>
                <a:t>Director of</a:t>
              </a:r>
              <a:br>
                <a:rPr kumimoji="0" lang="en-US" sz="1200" b="0" i="0" u="none" strike="noStrike" kern="1200" cap="none" spc="0" normalizeH="0" baseline="0" noProof="0" dirty="0">
                  <a:ln>
                    <a:noFill/>
                  </a:ln>
                  <a:solidFill>
                    <a:srgbClr val="FFFFFF"/>
                  </a:solidFill>
                  <a:effectLst/>
                  <a:uLnTx/>
                  <a:uFillTx/>
                  <a:latin typeface="Open Sans"/>
                  <a:ea typeface="+mn-ea"/>
                  <a:cs typeface="+mn-cs"/>
                </a:rPr>
              </a:br>
              <a:r>
                <a:rPr kumimoji="0" lang="en-US" sz="1200" b="0" i="0" u="none" strike="noStrike" kern="1200" cap="none" spc="0" normalizeH="0" baseline="0" noProof="0" dirty="0">
                  <a:ln>
                    <a:noFill/>
                  </a:ln>
                  <a:solidFill>
                    <a:srgbClr val="FFFFFF"/>
                  </a:solidFill>
                  <a:effectLst/>
                  <a:uLnTx/>
                  <a:uFillTx/>
                  <a:latin typeface="Open Sans"/>
                  <a:ea typeface="+mn-ea"/>
                  <a:cs typeface="+mn-cs"/>
                </a:rPr>
                <a:t>Client Services </a:t>
              </a:r>
            </a:p>
          </p:txBody>
        </p:sp>
      </p:grpSp>
      <p:grpSp>
        <p:nvGrpSpPr>
          <p:cNvPr id="104" name="Group 103">
            <a:extLst>
              <a:ext uri="{FF2B5EF4-FFF2-40B4-BE49-F238E27FC236}">
                <a16:creationId xmlns:a16="http://schemas.microsoft.com/office/drawing/2014/main" id="{353CBD59-ECC3-495B-8F63-A00CD59C1D73}"/>
              </a:ext>
            </a:extLst>
          </p:cNvPr>
          <p:cNvGrpSpPr/>
          <p:nvPr/>
        </p:nvGrpSpPr>
        <p:grpSpPr>
          <a:xfrm>
            <a:off x="6128246" y="3644900"/>
            <a:ext cx="1753186" cy="1041400"/>
            <a:chOff x="6128246" y="3644900"/>
            <a:chExt cx="1753186" cy="1041400"/>
          </a:xfrm>
        </p:grpSpPr>
        <p:sp>
          <p:nvSpPr>
            <p:cNvPr id="13" name="TextBox 12">
              <a:extLst>
                <a:ext uri="{FF2B5EF4-FFF2-40B4-BE49-F238E27FC236}">
                  <a16:creationId xmlns:a16="http://schemas.microsoft.com/office/drawing/2014/main" id="{8184CE9F-567D-4678-A8E9-EB46172C8E9A}"/>
                </a:ext>
              </a:extLst>
            </p:cNvPr>
            <p:cNvSpPr txBox="1"/>
            <p:nvPr/>
          </p:nvSpPr>
          <p:spPr>
            <a:xfrm>
              <a:off x="6128246" y="3644900"/>
              <a:ext cx="1701798" cy="40640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Open Sans"/>
                  <a:ea typeface="+mn-ea"/>
                  <a:cs typeface="+mn-cs"/>
                </a:rPr>
                <a:t>Jesy Martinez </a:t>
              </a:r>
            </a:p>
          </p:txBody>
        </p:sp>
        <p:sp>
          <p:nvSpPr>
            <p:cNvPr id="25" name="TextBox 24">
              <a:extLst>
                <a:ext uri="{FF2B5EF4-FFF2-40B4-BE49-F238E27FC236}">
                  <a16:creationId xmlns:a16="http://schemas.microsoft.com/office/drawing/2014/main" id="{E4B72AB2-4D45-4276-A730-205B7AD50180}"/>
                </a:ext>
              </a:extLst>
            </p:cNvPr>
            <p:cNvSpPr txBox="1"/>
            <p:nvPr/>
          </p:nvSpPr>
          <p:spPr>
            <a:xfrm>
              <a:off x="6179634" y="4102100"/>
              <a:ext cx="1701798" cy="584200"/>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a:ea typeface="+mn-ea"/>
                  <a:cs typeface="+mn-cs"/>
                </a:rPr>
                <a:t>Case Analysts </a:t>
              </a:r>
              <a:br>
                <a:rPr kumimoji="0" lang="en-US" sz="1200" b="0" i="0" u="none" strike="noStrike" kern="1200" cap="none" spc="0" normalizeH="0" baseline="0" noProof="0" dirty="0">
                  <a:ln>
                    <a:noFill/>
                  </a:ln>
                  <a:solidFill>
                    <a:srgbClr val="FFFFFF"/>
                  </a:solidFill>
                  <a:effectLst/>
                  <a:uLnTx/>
                  <a:uFillTx/>
                  <a:latin typeface="Open Sans"/>
                  <a:ea typeface="+mn-ea"/>
                  <a:cs typeface="+mn-cs"/>
                </a:rPr>
              </a:br>
              <a:r>
                <a:rPr kumimoji="0" lang="en-US" sz="1200" b="0" i="0" u="none" strike="noStrike" kern="1200" cap="none" spc="0" normalizeH="0" baseline="0" noProof="0" dirty="0">
                  <a:ln>
                    <a:noFill/>
                  </a:ln>
                  <a:solidFill>
                    <a:srgbClr val="FFFFFF"/>
                  </a:solidFill>
                  <a:effectLst/>
                  <a:uLnTx/>
                  <a:uFillTx/>
                  <a:latin typeface="Open Sans"/>
                  <a:ea typeface="+mn-ea"/>
                  <a:cs typeface="+mn-cs"/>
                </a:rPr>
                <a:t>Manager </a:t>
              </a:r>
            </a:p>
          </p:txBody>
        </p:sp>
      </p:grpSp>
      <p:grpSp>
        <p:nvGrpSpPr>
          <p:cNvPr id="105" name="Group 104">
            <a:extLst>
              <a:ext uri="{FF2B5EF4-FFF2-40B4-BE49-F238E27FC236}">
                <a16:creationId xmlns:a16="http://schemas.microsoft.com/office/drawing/2014/main" id="{0C01645F-C0E4-4781-B6AD-2C864180D8AB}"/>
              </a:ext>
            </a:extLst>
          </p:cNvPr>
          <p:cNvGrpSpPr/>
          <p:nvPr/>
        </p:nvGrpSpPr>
        <p:grpSpPr>
          <a:xfrm>
            <a:off x="8086972" y="3644900"/>
            <a:ext cx="1727494" cy="1041400"/>
            <a:chOff x="8086972" y="3644900"/>
            <a:chExt cx="1727494" cy="1041400"/>
          </a:xfrm>
        </p:grpSpPr>
        <p:sp>
          <p:nvSpPr>
            <p:cNvPr id="14" name="TextBox 13">
              <a:extLst>
                <a:ext uri="{FF2B5EF4-FFF2-40B4-BE49-F238E27FC236}">
                  <a16:creationId xmlns:a16="http://schemas.microsoft.com/office/drawing/2014/main" id="{909FA4D0-EDFE-4DDF-8B87-A6655CA9F659}"/>
                </a:ext>
              </a:extLst>
            </p:cNvPr>
            <p:cNvSpPr txBox="1"/>
            <p:nvPr/>
          </p:nvSpPr>
          <p:spPr>
            <a:xfrm>
              <a:off x="8086972" y="3644900"/>
              <a:ext cx="1701798" cy="40640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Open Sans"/>
                  <a:ea typeface="+mn-ea"/>
                  <a:cs typeface="+mn-cs"/>
                </a:rPr>
                <a:t>Shawnna King </a:t>
              </a:r>
            </a:p>
          </p:txBody>
        </p:sp>
        <p:sp>
          <p:nvSpPr>
            <p:cNvPr id="26" name="TextBox 25">
              <a:extLst>
                <a:ext uri="{FF2B5EF4-FFF2-40B4-BE49-F238E27FC236}">
                  <a16:creationId xmlns:a16="http://schemas.microsoft.com/office/drawing/2014/main" id="{9D34B245-4CEE-4F7E-86EE-61C8AD772477}"/>
                </a:ext>
              </a:extLst>
            </p:cNvPr>
            <p:cNvSpPr txBox="1"/>
            <p:nvPr/>
          </p:nvSpPr>
          <p:spPr>
            <a:xfrm>
              <a:off x="8112668" y="4102100"/>
              <a:ext cx="1701798" cy="584200"/>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a:ea typeface="+mn-ea"/>
                  <a:cs typeface="+mn-cs"/>
                </a:rPr>
                <a:t>Director of HR </a:t>
              </a:r>
            </a:p>
          </p:txBody>
        </p:sp>
      </p:grpSp>
      <p:sp>
        <p:nvSpPr>
          <p:cNvPr id="38" name="TextBox 37">
            <a:extLst>
              <a:ext uri="{FF2B5EF4-FFF2-40B4-BE49-F238E27FC236}">
                <a16:creationId xmlns:a16="http://schemas.microsoft.com/office/drawing/2014/main" id="{B8AFA40E-8602-4F2D-AFD6-A72D76DC80C6}"/>
              </a:ext>
            </a:extLst>
          </p:cNvPr>
          <p:cNvSpPr txBox="1"/>
          <p:nvPr/>
        </p:nvSpPr>
        <p:spPr>
          <a:xfrm>
            <a:off x="380532" y="5599198"/>
            <a:ext cx="11430940" cy="43044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a:ea typeface="+mn-ea"/>
                <a:cs typeface="+mn-cs"/>
              </a:rPr>
              <a:t>Legal Shield is always welcome to communicate with our team:  Call (800) 887-0000</a:t>
            </a:r>
          </a:p>
        </p:txBody>
      </p:sp>
      <p:cxnSp>
        <p:nvCxnSpPr>
          <p:cNvPr id="62" name="Straight Connector 61">
            <a:extLst>
              <a:ext uri="{FF2B5EF4-FFF2-40B4-BE49-F238E27FC236}">
                <a16:creationId xmlns:a16="http://schemas.microsoft.com/office/drawing/2014/main" id="{A92DD42D-7F06-472B-85E7-C89BB1737FD9}"/>
              </a:ext>
            </a:extLst>
          </p:cNvPr>
          <p:cNvCxnSpPr>
            <a:cxnSpLocks/>
          </p:cNvCxnSpPr>
          <p:nvPr/>
        </p:nvCxnSpPr>
        <p:spPr>
          <a:xfrm flipH="1">
            <a:off x="1" y="5202638"/>
            <a:ext cx="12179299" cy="0"/>
          </a:xfrm>
          <a:prstGeom prst="line">
            <a:avLst/>
          </a:prstGeom>
          <a:ln w="1270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70D9B8F3-4AA9-4A2A-BF64-B9E844867D50}"/>
              </a:ext>
            </a:extLst>
          </p:cNvPr>
          <p:cNvGrpSpPr/>
          <p:nvPr/>
        </p:nvGrpSpPr>
        <p:grpSpPr>
          <a:xfrm>
            <a:off x="534402" y="2044701"/>
            <a:ext cx="1394060" cy="1394058"/>
            <a:chOff x="534402" y="2044701"/>
            <a:chExt cx="1394060" cy="1394058"/>
          </a:xfrm>
        </p:grpSpPr>
        <p:sp>
          <p:nvSpPr>
            <p:cNvPr id="40" name="Flowchart: Connector 39">
              <a:extLst>
                <a:ext uri="{FF2B5EF4-FFF2-40B4-BE49-F238E27FC236}">
                  <a16:creationId xmlns:a16="http://schemas.microsoft.com/office/drawing/2014/main" id="{20104A79-D10F-4367-A002-A50C20AD70E9}"/>
                </a:ext>
              </a:extLst>
            </p:cNvPr>
            <p:cNvSpPr/>
            <p:nvPr/>
          </p:nvSpPr>
          <p:spPr>
            <a:xfrm>
              <a:off x="534402" y="2044701"/>
              <a:ext cx="1394060" cy="1394058"/>
            </a:xfrm>
            <a:prstGeom prst="flowChartConnector">
              <a:avLst/>
            </a:prstGeom>
            <a:blipFill>
              <a:blip r:embed="rId3"/>
              <a:srcRect/>
              <a:stretch>
                <a:fillRect l="-37059" t="-18352" r="-110113" b="-46430"/>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77" name="Group 76">
              <a:extLst>
                <a:ext uri="{FF2B5EF4-FFF2-40B4-BE49-F238E27FC236}">
                  <a16:creationId xmlns:a16="http://schemas.microsoft.com/office/drawing/2014/main" id="{F61DD593-4B0A-4F23-8B88-877A5A37671C}"/>
                </a:ext>
              </a:extLst>
            </p:cNvPr>
            <p:cNvGrpSpPr/>
            <p:nvPr/>
          </p:nvGrpSpPr>
          <p:grpSpPr>
            <a:xfrm>
              <a:off x="534402" y="2044701"/>
              <a:ext cx="1394060" cy="1394058"/>
              <a:chOff x="534402" y="2044701"/>
              <a:chExt cx="1394060" cy="1394058"/>
            </a:xfrm>
          </p:grpSpPr>
          <p:sp>
            <p:nvSpPr>
              <p:cNvPr id="72" name="Flowchart: Connector 71">
                <a:extLst>
                  <a:ext uri="{FF2B5EF4-FFF2-40B4-BE49-F238E27FC236}">
                    <a16:creationId xmlns:a16="http://schemas.microsoft.com/office/drawing/2014/main" id="{FA2ED21E-8661-41EF-928F-C039365C4CB9}"/>
                  </a:ext>
                </a:extLst>
              </p:cNvPr>
              <p:cNvSpPr/>
              <p:nvPr/>
            </p:nvSpPr>
            <p:spPr>
              <a:xfrm>
                <a:off x="534402" y="2741730"/>
                <a:ext cx="1394060" cy="697029"/>
              </a:xfrm>
              <a:custGeom>
                <a:avLst/>
                <a:gdLst>
                  <a:gd name="connsiteX0" fmla="*/ 0 w 1394060"/>
                  <a:gd name="connsiteY0" fmla="*/ 697029 h 1394058"/>
                  <a:gd name="connsiteX1" fmla="*/ 697030 w 1394060"/>
                  <a:gd name="connsiteY1" fmla="*/ 0 h 1394058"/>
                  <a:gd name="connsiteX2" fmla="*/ 1394060 w 1394060"/>
                  <a:gd name="connsiteY2" fmla="*/ 697029 h 1394058"/>
                  <a:gd name="connsiteX3" fmla="*/ 697030 w 1394060"/>
                  <a:gd name="connsiteY3" fmla="*/ 1394058 h 1394058"/>
                  <a:gd name="connsiteX4" fmla="*/ 0 w 1394060"/>
                  <a:gd name="connsiteY4" fmla="*/ 697029 h 1394058"/>
                  <a:gd name="connsiteX0" fmla="*/ 697030 w 1394060"/>
                  <a:gd name="connsiteY0" fmla="*/ 0 h 1394058"/>
                  <a:gd name="connsiteX1" fmla="*/ 1394060 w 1394060"/>
                  <a:gd name="connsiteY1" fmla="*/ 697029 h 1394058"/>
                  <a:gd name="connsiteX2" fmla="*/ 697030 w 1394060"/>
                  <a:gd name="connsiteY2" fmla="*/ 1394058 h 1394058"/>
                  <a:gd name="connsiteX3" fmla="*/ 0 w 1394060"/>
                  <a:gd name="connsiteY3" fmla="*/ 697029 h 1394058"/>
                  <a:gd name="connsiteX4" fmla="*/ 788470 w 1394060"/>
                  <a:gd name="connsiteY4" fmla="*/ 91440 h 1394058"/>
                  <a:gd name="connsiteX0" fmla="*/ 697030 w 1394060"/>
                  <a:gd name="connsiteY0" fmla="*/ 0 h 1394058"/>
                  <a:gd name="connsiteX1" fmla="*/ 1394060 w 1394060"/>
                  <a:gd name="connsiteY1" fmla="*/ 697029 h 1394058"/>
                  <a:gd name="connsiteX2" fmla="*/ 697030 w 1394060"/>
                  <a:gd name="connsiteY2" fmla="*/ 1394058 h 1394058"/>
                  <a:gd name="connsiteX3" fmla="*/ 0 w 1394060"/>
                  <a:gd name="connsiteY3" fmla="*/ 697029 h 1394058"/>
                  <a:gd name="connsiteX0" fmla="*/ 1394060 w 1394060"/>
                  <a:gd name="connsiteY0" fmla="*/ 0 h 697029"/>
                  <a:gd name="connsiteX1" fmla="*/ 697030 w 1394060"/>
                  <a:gd name="connsiteY1" fmla="*/ 697029 h 697029"/>
                  <a:gd name="connsiteX2" fmla="*/ 0 w 1394060"/>
                  <a:gd name="connsiteY2" fmla="*/ 0 h 697029"/>
                </a:gdLst>
                <a:ahLst/>
                <a:cxnLst>
                  <a:cxn ang="0">
                    <a:pos x="connsiteX0" y="connsiteY0"/>
                  </a:cxn>
                  <a:cxn ang="0">
                    <a:pos x="connsiteX1" y="connsiteY1"/>
                  </a:cxn>
                  <a:cxn ang="0">
                    <a:pos x="connsiteX2" y="connsiteY2"/>
                  </a:cxn>
                </a:cxnLst>
                <a:rect l="l" t="t" r="r" b="b"/>
                <a:pathLst>
                  <a:path w="1394060" h="697029">
                    <a:moveTo>
                      <a:pt x="1394060" y="0"/>
                    </a:moveTo>
                    <a:cubicBezTo>
                      <a:pt x="1394060" y="384958"/>
                      <a:pt x="1081989" y="697029"/>
                      <a:pt x="697030" y="697029"/>
                    </a:cubicBezTo>
                    <a:cubicBezTo>
                      <a:pt x="312071" y="697029"/>
                      <a:pt x="0" y="384958"/>
                      <a:pt x="0" y="0"/>
                    </a:cubicBezTo>
                  </a:path>
                </a:pathLst>
              </a:custGeom>
              <a:noFill/>
              <a:ln w="19050">
                <a:solidFill>
                  <a:schemeClr val="accent2">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76" name="Flowchart: Connector 71">
                <a:extLst>
                  <a:ext uri="{FF2B5EF4-FFF2-40B4-BE49-F238E27FC236}">
                    <a16:creationId xmlns:a16="http://schemas.microsoft.com/office/drawing/2014/main" id="{9823E4D2-8185-4D87-86C2-9942C5CA7E30}"/>
                  </a:ext>
                </a:extLst>
              </p:cNvPr>
              <p:cNvSpPr/>
              <p:nvPr/>
            </p:nvSpPr>
            <p:spPr>
              <a:xfrm flipV="1">
                <a:off x="534402" y="2044701"/>
                <a:ext cx="1394060" cy="697029"/>
              </a:xfrm>
              <a:custGeom>
                <a:avLst/>
                <a:gdLst>
                  <a:gd name="connsiteX0" fmla="*/ 0 w 1394060"/>
                  <a:gd name="connsiteY0" fmla="*/ 697029 h 1394058"/>
                  <a:gd name="connsiteX1" fmla="*/ 697030 w 1394060"/>
                  <a:gd name="connsiteY1" fmla="*/ 0 h 1394058"/>
                  <a:gd name="connsiteX2" fmla="*/ 1394060 w 1394060"/>
                  <a:gd name="connsiteY2" fmla="*/ 697029 h 1394058"/>
                  <a:gd name="connsiteX3" fmla="*/ 697030 w 1394060"/>
                  <a:gd name="connsiteY3" fmla="*/ 1394058 h 1394058"/>
                  <a:gd name="connsiteX4" fmla="*/ 0 w 1394060"/>
                  <a:gd name="connsiteY4" fmla="*/ 697029 h 1394058"/>
                  <a:gd name="connsiteX0" fmla="*/ 697030 w 1394060"/>
                  <a:gd name="connsiteY0" fmla="*/ 0 h 1394058"/>
                  <a:gd name="connsiteX1" fmla="*/ 1394060 w 1394060"/>
                  <a:gd name="connsiteY1" fmla="*/ 697029 h 1394058"/>
                  <a:gd name="connsiteX2" fmla="*/ 697030 w 1394060"/>
                  <a:gd name="connsiteY2" fmla="*/ 1394058 h 1394058"/>
                  <a:gd name="connsiteX3" fmla="*/ 0 w 1394060"/>
                  <a:gd name="connsiteY3" fmla="*/ 697029 h 1394058"/>
                  <a:gd name="connsiteX4" fmla="*/ 788470 w 1394060"/>
                  <a:gd name="connsiteY4" fmla="*/ 91440 h 1394058"/>
                  <a:gd name="connsiteX0" fmla="*/ 697030 w 1394060"/>
                  <a:gd name="connsiteY0" fmla="*/ 0 h 1394058"/>
                  <a:gd name="connsiteX1" fmla="*/ 1394060 w 1394060"/>
                  <a:gd name="connsiteY1" fmla="*/ 697029 h 1394058"/>
                  <a:gd name="connsiteX2" fmla="*/ 697030 w 1394060"/>
                  <a:gd name="connsiteY2" fmla="*/ 1394058 h 1394058"/>
                  <a:gd name="connsiteX3" fmla="*/ 0 w 1394060"/>
                  <a:gd name="connsiteY3" fmla="*/ 697029 h 1394058"/>
                  <a:gd name="connsiteX0" fmla="*/ 1394060 w 1394060"/>
                  <a:gd name="connsiteY0" fmla="*/ 0 h 697029"/>
                  <a:gd name="connsiteX1" fmla="*/ 697030 w 1394060"/>
                  <a:gd name="connsiteY1" fmla="*/ 697029 h 697029"/>
                  <a:gd name="connsiteX2" fmla="*/ 0 w 1394060"/>
                  <a:gd name="connsiteY2" fmla="*/ 0 h 697029"/>
                </a:gdLst>
                <a:ahLst/>
                <a:cxnLst>
                  <a:cxn ang="0">
                    <a:pos x="connsiteX0" y="connsiteY0"/>
                  </a:cxn>
                  <a:cxn ang="0">
                    <a:pos x="connsiteX1" y="connsiteY1"/>
                  </a:cxn>
                  <a:cxn ang="0">
                    <a:pos x="connsiteX2" y="connsiteY2"/>
                  </a:cxn>
                </a:cxnLst>
                <a:rect l="l" t="t" r="r" b="b"/>
                <a:pathLst>
                  <a:path w="1394060" h="697029">
                    <a:moveTo>
                      <a:pt x="1394060" y="0"/>
                    </a:moveTo>
                    <a:cubicBezTo>
                      <a:pt x="1394060" y="384958"/>
                      <a:pt x="1081989" y="697029"/>
                      <a:pt x="697030" y="697029"/>
                    </a:cubicBezTo>
                    <a:cubicBezTo>
                      <a:pt x="312071" y="697029"/>
                      <a:pt x="0" y="384958"/>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grpSp>
      <p:grpSp>
        <p:nvGrpSpPr>
          <p:cNvPr id="96" name="Group 95">
            <a:extLst>
              <a:ext uri="{FF2B5EF4-FFF2-40B4-BE49-F238E27FC236}">
                <a16:creationId xmlns:a16="http://schemas.microsoft.com/office/drawing/2014/main" id="{59CFDBAD-B29E-4A03-B7A7-766EE0574944}"/>
              </a:ext>
            </a:extLst>
          </p:cNvPr>
          <p:cNvGrpSpPr/>
          <p:nvPr/>
        </p:nvGrpSpPr>
        <p:grpSpPr>
          <a:xfrm>
            <a:off x="2473833" y="2044701"/>
            <a:ext cx="1394060" cy="1394058"/>
            <a:chOff x="2473833" y="2044701"/>
            <a:chExt cx="1394060" cy="1394058"/>
          </a:xfrm>
        </p:grpSpPr>
        <p:sp>
          <p:nvSpPr>
            <p:cNvPr id="41" name="Flowchart: Connector 40">
              <a:extLst>
                <a:ext uri="{FF2B5EF4-FFF2-40B4-BE49-F238E27FC236}">
                  <a16:creationId xmlns:a16="http://schemas.microsoft.com/office/drawing/2014/main" id="{29458420-78E5-4CA4-A58D-E6EBB445D973}"/>
                </a:ext>
              </a:extLst>
            </p:cNvPr>
            <p:cNvSpPr/>
            <p:nvPr/>
          </p:nvSpPr>
          <p:spPr>
            <a:xfrm>
              <a:off x="2473833" y="2044701"/>
              <a:ext cx="1394060" cy="1394058"/>
            </a:xfrm>
            <a:prstGeom prst="flowChartConnector">
              <a:avLst/>
            </a:prstGeom>
            <a:blipFill>
              <a:blip r:embed="rId4"/>
              <a:srcRect/>
              <a:stretch>
                <a:fillRect l="-14419" t="2620" r="-18693" b="-35732"/>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78" name="Group 77">
              <a:extLst>
                <a:ext uri="{FF2B5EF4-FFF2-40B4-BE49-F238E27FC236}">
                  <a16:creationId xmlns:a16="http://schemas.microsoft.com/office/drawing/2014/main" id="{1012432E-6979-4CFF-9FE0-D9BDE39A13FC}"/>
                </a:ext>
              </a:extLst>
            </p:cNvPr>
            <p:cNvGrpSpPr/>
            <p:nvPr/>
          </p:nvGrpSpPr>
          <p:grpSpPr>
            <a:xfrm>
              <a:off x="2473833" y="2044701"/>
              <a:ext cx="1394060" cy="1394058"/>
              <a:chOff x="534402" y="2044701"/>
              <a:chExt cx="1394060" cy="1394058"/>
            </a:xfrm>
          </p:grpSpPr>
          <p:sp>
            <p:nvSpPr>
              <p:cNvPr id="79" name="Flowchart: Connector 71">
                <a:extLst>
                  <a:ext uri="{FF2B5EF4-FFF2-40B4-BE49-F238E27FC236}">
                    <a16:creationId xmlns:a16="http://schemas.microsoft.com/office/drawing/2014/main" id="{1A971775-592E-41C7-A957-7C7D774F3777}"/>
                  </a:ext>
                </a:extLst>
              </p:cNvPr>
              <p:cNvSpPr/>
              <p:nvPr/>
            </p:nvSpPr>
            <p:spPr>
              <a:xfrm>
                <a:off x="534402" y="2741730"/>
                <a:ext cx="1394060" cy="697029"/>
              </a:xfrm>
              <a:custGeom>
                <a:avLst/>
                <a:gdLst>
                  <a:gd name="connsiteX0" fmla="*/ 0 w 1394060"/>
                  <a:gd name="connsiteY0" fmla="*/ 697029 h 1394058"/>
                  <a:gd name="connsiteX1" fmla="*/ 697030 w 1394060"/>
                  <a:gd name="connsiteY1" fmla="*/ 0 h 1394058"/>
                  <a:gd name="connsiteX2" fmla="*/ 1394060 w 1394060"/>
                  <a:gd name="connsiteY2" fmla="*/ 697029 h 1394058"/>
                  <a:gd name="connsiteX3" fmla="*/ 697030 w 1394060"/>
                  <a:gd name="connsiteY3" fmla="*/ 1394058 h 1394058"/>
                  <a:gd name="connsiteX4" fmla="*/ 0 w 1394060"/>
                  <a:gd name="connsiteY4" fmla="*/ 697029 h 1394058"/>
                  <a:gd name="connsiteX0" fmla="*/ 697030 w 1394060"/>
                  <a:gd name="connsiteY0" fmla="*/ 0 h 1394058"/>
                  <a:gd name="connsiteX1" fmla="*/ 1394060 w 1394060"/>
                  <a:gd name="connsiteY1" fmla="*/ 697029 h 1394058"/>
                  <a:gd name="connsiteX2" fmla="*/ 697030 w 1394060"/>
                  <a:gd name="connsiteY2" fmla="*/ 1394058 h 1394058"/>
                  <a:gd name="connsiteX3" fmla="*/ 0 w 1394060"/>
                  <a:gd name="connsiteY3" fmla="*/ 697029 h 1394058"/>
                  <a:gd name="connsiteX4" fmla="*/ 788470 w 1394060"/>
                  <a:gd name="connsiteY4" fmla="*/ 91440 h 1394058"/>
                  <a:gd name="connsiteX0" fmla="*/ 697030 w 1394060"/>
                  <a:gd name="connsiteY0" fmla="*/ 0 h 1394058"/>
                  <a:gd name="connsiteX1" fmla="*/ 1394060 w 1394060"/>
                  <a:gd name="connsiteY1" fmla="*/ 697029 h 1394058"/>
                  <a:gd name="connsiteX2" fmla="*/ 697030 w 1394060"/>
                  <a:gd name="connsiteY2" fmla="*/ 1394058 h 1394058"/>
                  <a:gd name="connsiteX3" fmla="*/ 0 w 1394060"/>
                  <a:gd name="connsiteY3" fmla="*/ 697029 h 1394058"/>
                  <a:gd name="connsiteX0" fmla="*/ 1394060 w 1394060"/>
                  <a:gd name="connsiteY0" fmla="*/ 0 h 697029"/>
                  <a:gd name="connsiteX1" fmla="*/ 697030 w 1394060"/>
                  <a:gd name="connsiteY1" fmla="*/ 697029 h 697029"/>
                  <a:gd name="connsiteX2" fmla="*/ 0 w 1394060"/>
                  <a:gd name="connsiteY2" fmla="*/ 0 h 697029"/>
                </a:gdLst>
                <a:ahLst/>
                <a:cxnLst>
                  <a:cxn ang="0">
                    <a:pos x="connsiteX0" y="connsiteY0"/>
                  </a:cxn>
                  <a:cxn ang="0">
                    <a:pos x="connsiteX1" y="connsiteY1"/>
                  </a:cxn>
                  <a:cxn ang="0">
                    <a:pos x="connsiteX2" y="connsiteY2"/>
                  </a:cxn>
                </a:cxnLst>
                <a:rect l="l" t="t" r="r" b="b"/>
                <a:pathLst>
                  <a:path w="1394060" h="697029">
                    <a:moveTo>
                      <a:pt x="1394060" y="0"/>
                    </a:moveTo>
                    <a:cubicBezTo>
                      <a:pt x="1394060" y="384958"/>
                      <a:pt x="1081989" y="697029"/>
                      <a:pt x="697030" y="697029"/>
                    </a:cubicBezTo>
                    <a:cubicBezTo>
                      <a:pt x="312071" y="697029"/>
                      <a:pt x="0" y="384958"/>
                      <a:pt x="0" y="0"/>
                    </a:cubicBezTo>
                  </a:path>
                </a:pathLst>
              </a:custGeom>
              <a:noFill/>
              <a:ln w="19050">
                <a:solidFill>
                  <a:schemeClr val="accent3">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80" name="Flowchart: Connector 71">
                <a:extLst>
                  <a:ext uri="{FF2B5EF4-FFF2-40B4-BE49-F238E27FC236}">
                    <a16:creationId xmlns:a16="http://schemas.microsoft.com/office/drawing/2014/main" id="{00E00D07-30E4-4570-9303-285CC64CF036}"/>
                  </a:ext>
                </a:extLst>
              </p:cNvPr>
              <p:cNvSpPr/>
              <p:nvPr/>
            </p:nvSpPr>
            <p:spPr>
              <a:xfrm flipV="1">
                <a:off x="534402" y="2044701"/>
                <a:ext cx="1394060" cy="697029"/>
              </a:xfrm>
              <a:custGeom>
                <a:avLst/>
                <a:gdLst>
                  <a:gd name="connsiteX0" fmla="*/ 0 w 1394060"/>
                  <a:gd name="connsiteY0" fmla="*/ 697029 h 1394058"/>
                  <a:gd name="connsiteX1" fmla="*/ 697030 w 1394060"/>
                  <a:gd name="connsiteY1" fmla="*/ 0 h 1394058"/>
                  <a:gd name="connsiteX2" fmla="*/ 1394060 w 1394060"/>
                  <a:gd name="connsiteY2" fmla="*/ 697029 h 1394058"/>
                  <a:gd name="connsiteX3" fmla="*/ 697030 w 1394060"/>
                  <a:gd name="connsiteY3" fmla="*/ 1394058 h 1394058"/>
                  <a:gd name="connsiteX4" fmla="*/ 0 w 1394060"/>
                  <a:gd name="connsiteY4" fmla="*/ 697029 h 1394058"/>
                  <a:gd name="connsiteX0" fmla="*/ 697030 w 1394060"/>
                  <a:gd name="connsiteY0" fmla="*/ 0 h 1394058"/>
                  <a:gd name="connsiteX1" fmla="*/ 1394060 w 1394060"/>
                  <a:gd name="connsiteY1" fmla="*/ 697029 h 1394058"/>
                  <a:gd name="connsiteX2" fmla="*/ 697030 w 1394060"/>
                  <a:gd name="connsiteY2" fmla="*/ 1394058 h 1394058"/>
                  <a:gd name="connsiteX3" fmla="*/ 0 w 1394060"/>
                  <a:gd name="connsiteY3" fmla="*/ 697029 h 1394058"/>
                  <a:gd name="connsiteX4" fmla="*/ 788470 w 1394060"/>
                  <a:gd name="connsiteY4" fmla="*/ 91440 h 1394058"/>
                  <a:gd name="connsiteX0" fmla="*/ 697030 w 1394060"/>
                  <a:gd name="connsiteY0" fmla="*/ 0 h 1394058"/>
                  <a:gd name="connsiteX1" fmla="*/ 1394060 w 1394060"/>
                  <a:gd name="connsiteY1" fmla="*/ 697029 h 1394058"/>
                  <a:gd name="connsiteX2" fmla="*/ 697030 w 1394060"/>
                  <a:gd name="connsiteY2" fmla="*/ 1394058 h 1394058"/>
                  <a:gd name="connsiteX3" fmla="*/ 0 w 1394060"/>
                  <a:gd name="connsiteY3" fmla="*/ 697029 h 1394058"/>
                  <a:gd name="connsiteX0" fmla="*/ 1394060 w 1394060"/>
                  <a:gd name="connsiteY0" fmla="*/ 0 h 697029"/>
                  <a:gd name="connsiteX1" fmla="*/ 697030 w 1394060"/>
                  <a:gd name="connsiteY1" fmla="*/ 697029 h 697029"/>
                  <a:gd name="connsiteX2" fmla="*/ 0 w 1394060"/>
                  <a:gd name="connsiteY2" fmla="*/ 0 h 697029"/>
                </a:gdLst>
                <a:ahLst/>
                <a:cxnLst>
                  <a:cxn ang="0">
                    <a:pos x="connsiteX0" y="connsiteY0"/>
                  </a:cxn>
                  <a:cxn ang="0">
                    <a:pos x="connsiteX1" y="connsiteY1"/>
                  </a:cxn>
                  <a:cxn ang="0">
                    <a:pos x="connsiteX2" y="connsiteY2"/>
                  </a:cxn>
                </a:cxnLst>
                <a:rect l="l" t="t" r="r" b="b"/>
                <a:pathLst>
                  <a:path w="1394060" h="697029">
                    <a:moveTo>
                      <a:pt x="1394060" y="0"/>
                    </a:moveTo>
                    <a:cubicBezTo>
                      <a:pt x="1394060" y="384958"/>
                      <a:pt x="1081989" y="697029"/>
                      <a:pt x="697030" y="697029"/>
                    </a:cubicBezTo>
                    <a:cubicBezTo>
                      <a:pt x="312071" y="697029"/>
                      <a:pt x="0" y="384958"/>
                      <a:pt x="0" y="0"/>
                    </a:cubicBez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grpSp>
      <p:grpSp>
        <p:nvGrpSpPr>
          <p:cNvPr id="97" name="Group 96">
            <a:extLst>
              <a:ext uri="{FF2B5EF4-FFF2-40B4-BE49-F238E27FC236}">
                <a16:creationId xmlns:a16="http://schemas.microsoft.com/office/drawing/2014/main" id="{36A5D3D8-6D19-42FF-B8AA-16AB4C357B28}"/>
              </a:ext>
            </a:extLst>
          </p:cNvPr>
          <p:cNvGrpSpPr/>
          <p:nvPr/>
        </p:nvGrpSpPr>
        <p:grpSpPr>
          <a:xfrm>
            <a:off x="4413264" y="2044701"/>
            <a:ext cx="1394060" cy="1394058"/>
            <a:chOff x="4413264" y="2044701"/>
            <a:chExt cx="1394060" cy="1394058"/>
          </a:xfrm>
        </p:grpSpPr>
        <p:sp>
          <p:nvSpPr>
            <p:cNvPr id="42" name="Flowchart: Connector 41">
              <a:extLst>
                <a:ext uri="{FF2B5EF4-FFF2-40B4-BE49-F238E27FC236}">
                  <a16:creationId xmlns:a16="http://schemas.microsoft.com/office/drawing/2014/main" id="{D262A272-8A19-4702-9092-1EAB05A2C42D}"/>
                </a:ext>
              </a:extLst>
            </p:cNvPr>
            <p:cNvSpPr/>
            <p:nvPr/>
          </p:nvSpPr>
          <p:spPr>
            <a:xfrm>
              <a:off x="4413264" y="2044701"/>
              <a:ext cx="1394060" cy="1394058"/>
            </a:xfrm>
            <a:prstGeom prst="flowChartConnector">
              <a:avLst/>
            </a:prstGeom>
            <a:blipFill>
              <a:blip r:embed="rId5"/>
              <a:srcRect/>
              <a:stretch>
                <a:fillRect l="-22539" t="-4905" r="-22539" b="-55237"/>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81" name="Group 80">
              <a:extLst>
                <a:ext uri="{FF2B5EF4-FFF2-40B4-BE49-F238E27FC236}">
                  <a16:creationId xmlns:a16="http://schemas.microsoft.com/office/drawing/2014/main" id="{93A83D01-D667-4C14-A9CB-1CCDD693D515}"/>
                </a:ext>
              </a:extLst>
            </p:cNvPr>
            <p:cNvGrpSpPr/>
            <p:nvPr/>
          </p:nvGrpSpPr>
          <p:grpSpPr>
            <a:xfrm>
              <a:off x="4413264" y="2044701"/>
              <a:ext cx="1394060" cy="1394058"/>
              <a:chOff x="534402" y="2044701"/>
              <a:chExt cx="1394060" cy="1394058"/>
            </a:xfrm>
          </p:grpSpPr>
          <p:sp>
            <p:nvSpPr>
              <p:cNvPr id="82" name="Flowchart: Connector 71">
                <a:extLst>
                  <a:ext uri="{FF2B5EF4-FFF2-40B4-BE49-F238E27FC236}">
                    <a16:creationId xmlns:a16="http://schemas.microsoft.com/office/drawing/2014/main" id="{27A23BDE-D3C6-4F04-A7CF-DD6DAFF4CCE4}"/>
                  </a:ext>
                </a:extLst>
              </p:cNvPr>
              <p:cNvSpPr/>
              <p:nvPr/>
            </p:nvSpPr>
            <p:spPr>
              <a:xfrm>
                <a:off x="534402" y="2741730"/>
                <a:ext cx="1394060" cy="697029"/>
              </a:xfrm>
              <a:custGeom>
                <a:avLst/>
                <a:gdLst>
                  <a:gd name="connsiteX0" fmla="*/ 0 w 1394060"/>
                  <a:gd name="connsiteY0" fmla="*/ 697029 h 1394058"/>
                  <a:gd name="connsiteX1" fmla="*/ 697030 w 1394060"/>
                  <a:gd name="connsiteY1" fmla="*/ 0 h 1394058"/>
                  <a:gd name="connsiteX2" fmla="*/ 1394060 w 1394060"/>
                  <a:gd name="connsiteY2" fmla="*/ 697029 h 1394058"/>
                  <a:gd name="connsiteX3" fmla="*/ 697030 w 1394060"/>
                  <a:gd name="connsiteY3" fmla="*/ 1394058 h 1394058"/>
                  <a:gd name="connsiteX4" fmla="*/ 0 w 1394060"/>
                  <a:gd name="connsiteY4" fmla="*/ 697029 h 1394058"/>
                  <a:gd name="connsiteX0" fmla="*/ 697030 w 1394060"/>
                  <a:gd name="connsiteY0" fmla="*/ 0 h 1394058"/>
                  <a:gd name="connsiteX1" fmla="*/ 1394060 w 1394060"/>
                  <a:gd name="connsiteY1" fmla="*/ 697029 h 1394058"/>
                  <a:gd name="connsiteX2" fmla="*/ 697030 w 1394060"/>
                  <a:gd name="connsiteY2" fmla="*/ 1394058 h 1394058"/>
                  <a:gd name="connsiteX3" fmla="*/ 0 w 1394060"/>
                  <a:gd name="connsiteY3" fmla="*/ 697029 h 1394058"/>
                  <a:gd name="connsiteX4" fmla="*/ 788470 w 1394060"/>
                  <a:gd name="connsiteY4" fmla="*/ 91440 h 1394058"/>
                  <a:gd name="connsiteX0" fmla="*/ 697030 w 1394060"/>
                  <a:gd name="connsiteY0" fmla="*/ 0 h 1394058"/>
                  <a:gd name="connsiteX1" fmla="*/ 1394060 w 1394060"/>
                  <a:gd name="connsiteY1" fmla="*/ 697029 h 1394058"/>
                  <a:gd name="connsiteX2" fmla="*/ 697030 w 1394060"/>
                  <a:gd name="connsiteY2" fmla="*/ 1394058 h 1394058"/>
                  <a:gd name="connsiteX3" fmla="*/ 0 w 1394060"/>
                  <a:gd name="connsiteY3" fmla="*/ 697029 h 1394058"/>
                  <a:gd name="connsiteX0" fmla="*/ 1394060 w 1394060"/>
                  <a:gd name="connsiteY0" fmla="*/ 0 h 697029"/>
                  <a:gd name="connsiteX1" fmla="*/ 697030 w 1394060"/>
                  <a:gd name="connsiteY1" fmla="*/ 697029 h 697029"/>
                  <a:gd name="connsiteX2" fmla="*/ 0 w 1394060"/>
                  <a:gd name="connsiteY2" fmla="*/ 0 h 697029"/>
                </a:gdLst>
                <a:ahLst/>
                <a:cxnLst>
                  <a:cxn ang="0">
                    <a:pos x="connsiteX0" y="connsiteY0"/>
                  </a:cxn>
                  <a:cxn ang="0">
                    <a:pos x="connsiteX1" y="connsiteY1"/>
                  </a:cxn>
                  <a:cxn ang="0">
                    <a:pos x="connsiteX2" y="connsiteY2"/>
                  </a:cxn>
                </a:cxnLst>
                <a:rect l="l" t="t" r="r" b="b"/>
                <a:pathLst>
                  <a:path w="1394060" h="697029">
                    <a:moveTo>
                      <a:pt x="1394060" y="0"/>
                    </a:moveTo>
                    <a:cubicBezTo>
                      <a:pt x="1394060" y="384958"/>
                      <a:pt x="1081989" y="697029"/>
                      <a:pt x="697030" y="697029"/>
                    </a:cubicBezTo>
                    <a:cubicBezTo>
                      <a:pt x="312071" y="697029"/>
                      <a:pt x="0" y="384958"/>
                      <a:pt x="0" y="0"/>
                    </a:cubicBezTo>
                  </a:path>
                </a:pathLst>
              </a:custGeom>
              <a:noFill/>
              <a:ln w="19050">
                <a:solidFill>
                  <a:schemeClr val="accent2">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83" name="Flowchart: Connector 71">
                <a:extLst>
                  <a:ext uri="{FF2B5EF4-FFF2-40B4-BE49-F238E27FC236}">
                    <a16:creationId xmlns:a16="http://schemas.microsoft.com/office/drawing/2014/main" id="{C71BFA8E-DFE0-4062-80C6-888C55FF6CFC}"/>
                  </a:ext>
                </a:extLst>
              </p:cNvPr>
              <p:cNvSpPr/>
              <p:nvPr/>
            </p:nvSpPr>
            <p:spPr>
              <a:xfrm flipV="1">
                <a:off x="534402" y="2044701"/>
                <a:ext cx="1394060" cy="697029"/>
              </a:xfrm>
              <a:custGeom>
                <a:avLst/>
                <a:gdLst>
                  <a:gd name="connsiteX0" fmla="*/ 0 w 1394060"/>
                  <a:gd name="connsiteY0" fmla="*/ 697029 h 1394058"/>
                  <a:gd name="connsiteX1" fmla="*/ 697030 w 1394060"/>
                  <a:gd name="connsiteY1" fmla="*/ 0 h 1394058"/>
                  <a:gd name="connsiteX2" fmla="*/ 1394060 w 1394060"/>
                  <a:gd name="connsiteY2" fmla="*/ 697029 h 1394058"/>
                  <a:gd name="connsiteX3" fmla="*/ 697030 w 1394060"/>
                  <a:gd name="connsiteY3" fmla="*/ 1394058 h 1394058"/>
                  <a:gd name="connsiteX4" fmla="*/ 0 w 1394060"/>
                  <a:gd name="connsiteY4" fmla="*/ 697029 h 1394058"/>
                  <a:gd name="connsiteX0" fmla="*/ 697030 w 1394060"/>
                  <a:gd name="connsiteY0" fmla="*/ 0 h 1394058"/>
                  <a:gd name="connsiteX1" fmla="*/ 1394060 w 1394060"/>
                  <a:gd name="connsiteY1" fmla="*/ 697029 h 1394058"/>
                  <a:gd name="connsiteX2" fmla="*/ 697030 w 1394060"/>
                  <a:gd name="connsiteY2" fmla="*/ 1394058 h 1394058"/>
                  <a:gd name="connsiteX3" fmla="*/ 0 w 1394060"/>
                  <a:gd name="connsiteY3" fmla="*/ 697029 h 1394058"/>
                  <a:gd name="connsiteX4" fmla="*/ 788470 w 1394060"/>
                  <a:gd name="connsiteY4" fmla="*/ 91440 h 1394058"/>
                  <a:gd name="connsiteX0" fmla="*/ 697030 w 1394060"/>
                  <a:gd name="connsiteY0" fmla="*/ 0 h 1394058"/>
                  <a:gd name="connsiteX1" fmla="*/ 1394060 w 1394060"/>
                  <a:gd name="connsiteY1" fmla="*/ 697029 h 1394058"/>
                  <a:gd name="connsiteX2" fmla="*/ 697030 w 1394060"/>
                  <a:gd name="connsiteY2" fmla="*/ 1394058 h 1394058"/>
                  <a:gd name="connsiteX3" fmla="*/ 0 w 1394060"/>
                  <a:gd name="connsiteY3" fmla="*/ 697029 h 1394058"/>
                  <a:gd name="connsiteX0" fmla="*/ 1394060 w 1394060"/>
                  <a:gd name="connsiteY0" fmla="*/ 0 h 697029"/>
                  <a:gd name="connsiteX1" fmla="*/ 697030 w 1394060"/>
                  <a:gd name="connsiteY1" fmla="*/ 697029 h 697029"/>
                  <a:gd name="connsiteX2" fmla="*/ 0 w 1394060"/>
                  <a:gd name="connsiteY2" fmla="*/ 0 h 697029"/>
                </a:gdLst>
                <a:ahLst/>
                <a:cxnLst>
                  <a:cxn ang="0">
                    <a:pos x="connsiteX0" y="connsiteY0"/>
                  </a:cxn>
                  <a:cxn ang="0">
                    <a:pos x="connsiteX1" y="connsiteY1"/>
                  </a:cxn>
                  <a:cxn ang="0">
                    <a:pos x="connsiteX2" y="connsiteY2"/>
                  </a:cxn>
                </a:cxnLst>
                <a:rect l="l" t="t" r="r" b="b"/>
                <a:pathLst>
                  <a:path w="1394060" h="697029">
                    <a:moveTo>
                      <a:pt x="1394060" y="0"/>
                    </a:moveTo>
                    <a:cubicBezTo>
                      <a:pt x="1394060" y="384958"/>
                      <a:pt x="1081989" y="697029"/>
                      <a:pt x="697030" y="697029"/>
                    </a:cubicBezTo>
                    <a:cubicBezTo>
                      <a:pt x="312071" y="697029"/>
                      <a:pt x="0" y="384958"/>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grpSp>
      <p:grpSp>
        <p:nvGrpSpPr>
          <p:cNvPr id="98" name="Group 97">
            <a:extLst>
              <a:ext uri="{FF2B5EF4-FFF2-40B4-BE49-F238E27FC236}">
                <a16:creationId xmlns:a16="http://schemas.microsoft.com/office/drawing/2014/main" id="{BF52C1AE-9D15-46C7-99E2-EA92327B0573}"/>
              </a:ext>
            </a:extLst>
          </p:cNvPr>
          <p:cNvGrpSpPr/>
          <p:nvPr/>
        </p:nvGrpSpPr>
        <p:grpSpPr>
          <a:xfrm>
            <a:off x="6352695" y="2044701"/>
            <a:ext cx="1394060" cy="1394058"/>
            <a:chOff x="6352695" y="2044701"/>
            <a:chExt cx="1394060" cy="1394058"/>
          </a:xfrm>
        </p:grpSpPr>
        <p:sp>
          <p:nvSpPr>
            <p:cNvPr id="43" name="Flowchart: Connector 42">
              <a:extLst>
                <a:ext uri="{FF2B5EF4-FFF2-40B4-BE49-F238E27FC236}">
                  <a16:creationId xmlns:a16="http://schemas.microsoft.com/office/drawing/2014/main" id="{63C68F42-D884-4826-B789-904DDDAF9D40}"/>
                </a:ext>
              </a:extLst>
            </p:cNvPr>
            <p:cNvSpPr/>
            <p:nvPr/>
          </p:nvSpPr>
          <p:spPr>
            <a:xfrm>
              <a:off x="6352695" y="2044701"/>
              <a:ext cx="1394060" cy="1394058"/>
            </a:xfrm>
            <a:prstGeom prst="flowChartConnector">
              <a:avLst/>
            </a:prstGeom>
            <a:blipFill>
              <a:blip r:embed="rId6"/>
              <a:srcRect/>
              <a:stretch>
                <a:fillRect l="-15090" t="-2966" r="-15090" b="-27214"/>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84" name="Group 83">
              <a:extLst>
                <a:ext uri="{FF2B5EF4-FFF2-40B4-BE49-F238E27FC236}">
                  <a16:creationId xmlns:a16="http://schemas.microsoft.com/office/drawing/2014/main" id="{8C91F77D-4A37-417C-9D7B-FF63815FF74A}"/>
                </a:ext>
              </a:extLst>
            </p:cNvPr>
            <p:cNvGrpSpPr/>
            <p:nvPr/>
          </p:nvGrpSpPr>
          <p:grpSpPr>
            <a:xfrm>
              <a:off x="6352695" y="2044701"/>
              <a:ext cx="1394060" cy="1394058"/>
              <a:chOff x="534402" y="2044701"/>
              <a:chExt cx="1394060" cy="1394058"/>
            </a:xfrm>
          </p:grpSpPr>
          <p:sp>
            <p:nvSpPr>
              <p:cNvPr id="85" name="Flowchart: Connector 71">
                <a:extLst>
                  <a:ext uri="{FF2B5EF4-FFF2-40B4-BE49-F238E27FC236}">
                    <a16:creationId xmlns:a16="http://schemas.microsoft.com/office/drawing/2014/main" id="{9A53BFF7-57FC-4654-8125-FC742FF2BC27}"/>
                  </a:ext>
                </a:extLst>
              </p:cNvPr>
              <p:cNvSpPr/>
              <p:nvPr/>
            </p:nvSpPr>
            <p:spPr>
              <a:xfrm>
                <a:off x="534402" y="2741730"/>
                <a:ext cx="1394060" cy="697029"/>
              </a:xfrm>
              <a:custGeom>
                <a:avLst/>
                <a:gdLst>
                  <a:gd name="connsiteX0" fmla="*/ 0 w 1394060"/>
                  <a:gd name="connsiteY0" fmla="*/ 697029 h 1394058"/>
                  <a:gd name="connsiteX1" fmla="*/ 697030 w 1394060"/>
                  <a:gd name="connsiteY1" fmla="*/ 0 h 1394058"/>
                  <a:gd name="connsiteX2" fmla="*/ 1394060 w 1394060"/>
                  <a:gd name="connsiteY2" fmla="*/ 697029 h 1394058"/>
                  <a:gd name="connsiteX3" fmla="*/ 697030 w 1394060"/>
                  <a:gd name="connsiteY3" fmla="*/ 1394058 h 1394058"/>
                  <a:gd name="connsiteX4" fmla="*/ 0 w 1394060"/>
                  <a:gd name="connsiteY4" fmla="*/ 697029 h 1394058"/>
                  <a:gd name="connsiteX0" fmla="*/ 697030 w 1394060"/>
                  <a:gd name="connsiteY0" fmla="*/ 0 h 1394058"/>
                  <a:gd name="connsiteX1" fmla="*/ 1394060 w 1394060"/>
                  <a:gd name="connsiteY1" fmla="*/ 697029 h 1394058"/>
                  <a:gd name="connsiteX2" fmla="*/ 697030 w 1394060"/>
                  <a:gd name="connsiteY2" fmla="*/ 1394058 h 1394058"/>
                  <a:gd name="connsiteX3" fmla="*/ 0 w 1394060"/>
                  <a:gd name="connsiteY3" fmla="*/ 697029 h 1394058"/>
                  <a:gd name="connsiteX4" fmla="*/ 788470 w 1394060"/>
                  <a:gd name="connsiteY4" fmla="*/ 91440 h 1394058"/>
                  <a:gd name="connsiteX0" fmla="*/ 697030 w 1394060"/>
                  <a:gd name="connsiteY0" fmla="*/ 0 h 1394058"/>
                  <a:gd name="connsiteX1" fmla="*/ 1394060 w 1394060"/>
                  <a:gd name="connsiteY1" fmla="*/ 697029 h 1394058"/>
                  <a:gd name="connsiteX2" fmla="*/ 697030 w 1394060"/>
                  <a:gd name="connsiteY2" fmla="*/ 1394058 h 1394058"/>
                  <a:gd name="connsiteX3" fmla="*/ 0 w 1394060"/>
                  <a:gd name="connsiteY3" fmla="*/ 697029 h 1394058"/>
                  <a:gd name="connsiteX0" fmla="*/ 1394060 w 1394060"/>
                  <a:gd name="connsiteY0" fmla="*/ 0 h 697029"/>
                  <a:gd name="connsiteX1" fmla="*/ 697030 w 1394060"/>
                  <a:gd name="connsiteY1" fmla="*/ 697029 h 697029"/>
                  <a:gd name="connsiteX2" fmla="*/ 0 w 1394060"/>
                  <a:gd name="connsiteY2" fmla="*/ 0 h 697029"/>
                </a:gdLst>
                <a:ahLst/>
                <a:cxnLst>
                  <a:cxn ang="0">
                    <a:pos x="connsiteX0" y="connsiteY0"/>
                  </a:cxn>
                  <a:cxn ang="0">
                    <a:pos x="connsiteX1" y="connsiteY1"/>
                  </a:cxn>
                  <a:cxn ang="0">
                    <a:pos x="connsiteX2" y="connsiteY2"/>
                  </a:cxn>
                </a:cxnLst>
                <a:rect l="l" t="t" r="r" b="b"/>
                <a:pathLst>
                  <a:path w="1394060" h="697029">
                    <a:moveTo>
                      <a:pt x="1394060" y="0"/>
                    </a:moveTo>
                    <a:cubicBezTo>
                      <a:pt x="1394060" y="384958"/>
                      <a:pt x="1081989" y="697029"/>
                      <a:pt x="697030" y="697029"/>
                    </a:cubicBezTo>
                    <a:cubicBezTo>
                      <a:pt x="312071" y="697029"/>
                      <a:pt x="0" y="384958"/>
                      <a:pt x="0" y="0"/>
                    </a:cubicBez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86" name="Flowchart: Connector 71">
                <a:extLst>
                  <a:ext uri="{FF2B5EF4-FFF2-40B4-BE49-F238E27FC236}">
                    <a16:creationId xmlns:a16="http://schemas.microsoft.com/office/drawing/2014/main" id="{5B643588-0B8B-483E-8F18-25673F1C9679}"/>
                  </a:ext>
                </a:extLst>
              </p:cNvPr>
              <p:cNvSpPr/>
              <p:nvPr/>
            </p:nvSpPr>
            <p:spPr>
              <a:xfrm flipV="1">
                <a:off x="534402" y="2044701"/>
                <a:ext cx="1394060" cy="697029"/>
              </a:xfrm>
              <a:custGeom>
                <a:avLst/>
                <a:gdLst>
                  <a:gd name="connsiteX0" fmla="*/ 0 w 1394060"/>
                  <a:gd name="connsiteY0" fmla="*/ 697029 h 1394058"/>
                  <a:gd name="connsiteX1" fmla="*/ 697030 w 1394060"/>
                  <a:gd name="connsiteY1" fmla="*/ 0 h 1394058"/>
                  <a:gd name="connsiteX2" fmla="*/ 1394060 w 1394060"/>
                  <a:gd name="connsiteY2" fmla="*/ 697029 h 1394058"/>
                  <a:gd name="connsiteX3" fmla="*/ 697030 w 1394060"/>
                  <a:gd name="connsiteY3" fmla="*/ 1394058 h 1394058"/>
                  <a:gd name="connsiteX4" fmla="*/ 0 w 1394060"/>
                  <a:gd name="connsiteY4" fmla="*/ 697029 h 1394058"/>
                  <a:gd name="connsiteX0" fmla="*/ 697030 w 1394060"/>
                  <a:gd name="connsiteY0" fmla="*/ 0 h 1394058"/>
                  <a:gd name="connsiteX1" fmla="*/ 1394060 w 1394060"/>
                  <a:gd name="connsiteY1" fmla="*/ 697029 h 1394058"/>
                  <a:gd name="connsiteX2" fmla="*/ 697030 w 1394060"/>
                  <a:gd name="connsiteY2" fmla="*/ 1394058 h 1394058"/>
                  <a:gd name="connsiteX3" fmla="*/ 0 w 1394060"/>
                  <a:gd name="connsiteY3" fmla="*/ 697029 h 1394058"/>
                  <a:gd name="connsiteX4" fmla="*/ 788470 w 1394060"/>
                  <a:gd name="connsiteY4" fmla="*/ 91440 h 1394058"/>
                  <a:gd name="connsiteX0" fmla="*/ 697030 w 1394060"/>
                  <a:gd name="connsiteY0" fmla="*/ 0 h 1394058"/>
                  <a:gd name="connsiteX1" fmla="*/ 1394060 w 1394060"/>
                  <a:gd name="connsiteY1" fmla="*/ 697029 h 1394058"/>
                  <a:gd name="connsiteX2" fmla="*/ 697030 w 1394060"/>
                  <a:gd name="connsiteY2" fmla="*/ 1394058 h 1394058"/>
                  <a:gd name="connsiteX3" fmla="*/ 0 w 1394060"/>
                  <a:gd name="connsiteY3" fmla="*/ 697029 h 1394058"/>
                  <a:gd name="connsiteX0" fmla="*/ 1394060 w 1394060"/>
                  <a:gd name="connsiteY0" fmla="*/ 0 h 697029"/>
                  <a:gd name="connsiteX1" fmla="*/ 697030 w 1394060"/>
                  <a:gd name="connsiteY1" fmla="*/ 697029 h 697029"/>
                  <a:gd name="connsiteX2" fmla="*/ 0 w 1394060"/>
                  <a:gd name="connsiteY2" fmla="*/ 0 h 697029"/>
                </a:gdLst>
                <a:ahLst/>
                <a:cxnLst>
                  <a:cxn ang="0">
                    <a:pos x="connsiteX0" y="connsiteY0"/>
                  </a:cxn>
                  <a:cxn ang="0">
                    <a:pos x="connsiteX1" y="connsiteY1"/>
                  </a:cxn>
                  <a:cxn ang="0">
                    <a:pos x="connsiteX2" y="connsiteY2"/>
                  </a:cxn>
                </a:cxnLst>
                <a:rect l="l" t="t" r="r" b="b"/>
                <a:pathLst>
                  <a:path w="1394060" h="697029">
                    <a:moveTo>
                      <a:pt x="1394060" y="0"/>
                    </a:moveTo>
                    <a:cubicBezTo>
                      <a:pt x="1394060" y="384958"/>
                      <a:pt x="1081989" y="697029"/>
                      <a:pt x="697030" y="697029"/>
                    </a:cubicBezTo>
                    <a:cubicBezTo>
                      <a:pt x="312071" y="697029"/>
                      <a:pt x="0" y="384958"/>
                      <a:pt x="0" y="0"/>
                    </a:cubicBez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grpSp>
      <p:grpSp>
        <p:nvGrpSpPr>
          <p:cNvPr id="99" name="Group 98">
            <a:extLst>
              <a:ext uri="{FF2B5EF4-FFF2-40B4-BE49-F238E27FC236}">
                <a16:creationId xmlns:a16="http://schemas.microsoft.com/office/drawing/2014/main" id="{DFE24F9B-2A05-4C58-BE21-0F54187E76CC}"/>
              </a:ext>
            </a:extLst>
          </p:cNvPr>
          <p:cNvGrpSpPr/>
          <p:nvPr/>
        </p:nvGrpSpPr>
        <p:grpSpPr>
          <a:xfrm>
            <a:off x="8292126" y="2044701"/>
            <a:ext cx="1394060" cy="1394058"/>
            <a:chOff x="8292126" y="2044701"/>
            <a:chExt cx="1394060" cy="1394058"/>
          </a:xfrm>
        </p:grpSpPr>
        <p:sp>
          <p:nvSpPr>
            <p:cNvPr id="44" name="Flowchart: Connector 43">
              <a:extLst>
                <a:ext uri="{FF2B5EF4-FFF2-40B4-BE49-F238E27FC236}">
                  <a16:creationId xmlns:a16="http://schemas.microsoft.com/office/drawing/2014/main" id="{B34A4DE8-2E87-4637-9EB4-8438532A0036}"/>
                </a:ext>
              </a:extLst>
            </p:cNvPr>
            <p:cNvSpPr/>
            <p:nvPr/>
          </p:nvSpPr>
          <p:spPr>
            <a:xfrm>
              <a:off x="8292126" y="2044701"/>
              <a:ext cx="1394060" cy="1394058"/>
            </a:xfrm>
            <a:prstGeom prst="flowChartConnector">
              <a:avLst/>
            </a:prstGeom>
            <a:blipFill>
              <a:blip r:embed="rId7"/>
              <a:srcRect/>
              <a:stretch>
                <a:fillRect l="-6092" t="-1286" r="-6092" b="-10898"/>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87" name="Group 86">
              <a:extLst>
                <a:ext uri="{FF2B5EF4-FFF2-40B4-BE49-F238E27FC236}">
                  <a16:creationId xmlns:a16="http://schemas.microsoft.com/office/drawing/2014/main" id="{56E23FF5-0AD3-47B5-B079-49C0F0B8D0C8}"/>
                </a:ext>
              </a:extLst>
            </p:cNvPr>
            <p:cNvGrpSpPr/>
            <p:nvPr/>
          </p:nvGrpSpPr>
          <p:grpSpPr>
            <a:xfrm>
              <a:off x="8292126" y="2044701"/>
              <a:ext cx="1394060" cy="1394058"/>
              <a:chOff x="534402" y="2044701"/>
              <a:chExt cx="1394060" cy="1394058"/>
            </a:xfrm>
          </p:grpSpPr>
          <p:sp>
            <p:nvSpPr>
              <p:cNvPr id="88" name="Flowchart: Connector 71">
                <a:extLst>
                  <a:ext uri="{FF2B5EF4-FFF2-40B4-BE49-F238E27FC236}">
                    <a16:creationId xmlns:a16="http://schemas.microsoft.com/office/drawing/2014/main" id="{4503697B-A55D-4A7F-8CA6-8712F2A7A3FC}"/>
                  </a:ext>
                </a:extLst>
              </p:cNvPr>
              <p:cNvSpPr/>
              <p:nvPr/>
            </p:nvSpPr>
            <p:spPr>
              <a:xfrm>
                <a:off x="534402" y="2741730"/>
                <a:ext cx="1394060" cy="697029"/>
              </a:xfrm>
              <a:custGeom>
                <a:avLst/>
                <a:gdLst>
                  <a:gd name="connsiteX0" fmla="*/ 0 w 1394060"/>
                  <a:gd name="connsiteY0" fmla="*/ 697029 h 1394058"/>
                  <a:gd name="connsiteX1" fmla="*/ 697030 w 1394060"/>
                  <a:gd name="connsiteY1" fmla="*/ 0 h 1394058"/>
                  <a:gd name="connsiteX2" fmla="*/ 1394060 w 1394060"/>
                  <a:gd name="connsiteY2" fmla="*/ 697029 h 1394058"/>
                  <a:gd name="connsiteX3" fmla="*/ 697030 w 1394060"/>
                  <a:gd name="connsiteY3" fmla="*/ 1394058 h 1394058"/>
                  <a:gd name="connsiteX4" fmla="*/ 0 w 1394060"/>
                  <a:gd name="connsiteY4" fmla="*/ 697029 h 1394058"/>
                  <a:gd name="connsiteX0" fmla="*/ 697030 w 1394060"/>
                  <a:gd name="connsiteY0" fmla="*/ 0 h 1394058"/>
                  <a:gd name="connsiteX1" fmla="*/ 1394060 w 1394060"/>
                  <a:gd name="connsiteY1" fmla="*/ 697029 h 1394058"/>
                  <a:gd name="connsiteX2" fmla="*/ 697030 w 1394060"/>
                  <a:gd name="connsiteY2" fmla="*/ 1394058 h 1394058"/>
                  <a:gd name="connsiteX3" fmla="*/ 0 w 1394060"/>
                  <a:gd name="connsiteY3" fmla="*/ 697029 h 1394058"/>
                  <a:gd name="connsiteX4" fmla="*/ 788470 w 1394060"/>
                  <a:gd name="connsiteY4" fmla="*/ 91440 h 1394058"/>
                  <a:gd name="connsiteX0" fmla="*/ 697030 w 1394060"/>
                  <a:gd name="connsiteY0" fmla="*/ 0 h 1394058"/>
                  <a:gd name="connsiteX1" fmla="*/ 1394060 w 1394060"/>
                  <a:gd name="connsiteY1" fmla="*/ 697029 h 1394058"/>
                  <a:gd name="connsiteX2" fmla="*/ 697030 w 1394060"/>
                  <a:gd name="connsiteY2" fmla="*/ 1394058 h 1394058"/>
                  <a:gd name="connsiteX3" fmla="*/ 0 w 1394060"/>
                  <a:gd name="connsiteY3" fmla="*/ 697029 h 1394058"/>
                  <a:gd name="connsiteX0" fmla="*/ 1394060 w 1394060"/>
                  <a:gd name="connsiteY0" fmla="*/ 0 h 697029"/>
                  <a:gd name="connsiteX1" fmla="*/ 697030 w 1394060"/>
                  <a:gd name="connsiteY1" fmla="*/ 697029 h 697029"/>
                  <a:gd name="connsiteX2" fmla="*/ 0 w 1394060"/>
                  <a:gd name="connsiteY2" fmla="*/ 0 h 697029"/>
                </a:gdLst>
                <a:ahLst/>
                <a:cxnLst>
                  <a:cxn ang="0">
                    <a:pos x="connsiteX0" y="connsiteY0"/>
                  </a:cxn>
                  <a:cxn ang="0">
                    <a:pos x="connsiteX1" y="connsiteY1"/>
                  </a:cxn>
                  <a:cxn ang="0">
                    <a:pos x="connsiteX2" y="connsiteY2"/>
                  </a:cxn>
                </a:cxnLst>
                <a:rect l="l" t="t" r="r" b="b"/>
                <a:pathLst>
                  <a:path w="1394060" h="697029">
                    <a:moveTo>
                      <a:pt x="1394060" y="0"/>
                    </a:moveTo>
                    <a:cubicBezTo>
                      <a:pt x="1394060" y="384958"/>
                      <a:pt x="1081989" y="697029"/>
                      <a:pt x="697030" y="697029"/>
                    </a:cubicBezTo>
                    <a:cubicBezTo>
                      <a:pt x="312071" y="697029"/>
                      <a:pt x="0" y="384958"/>
                      <a:pt x="0" y="0"/>
                    </a:cubicBezTo>
                  </a:path>
                </a:pathLst>
              </a:custGeom>
              <a:noFill/>
              <a:ln w="19050">
                <a:solidFill>
                  <a:schemeClr val="accent2">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89" name="Flowchart: Connector 71">
                <a:extLst>
                  <a:ext uri="{FF2B5EF4-FFF2-40B4-BE49-F238E27FC236}">
                    <a16:creationId xmlns:a16="http://schemas.microsoft.com/office/drawing/2014/main" id="{C010BF69-D8CB-428B-BF18-53D85D188076}"/>
                  </a:ext>
                </a:extLst>
              </p:cNvPr>
              <p:cNvSpPr/>
              <p:nvPr/>
            </p:nvSpPr>
            <p:spPr>
              <a:xfrm flipV="1">
                <a:off x="534402" y="2044701"/>
                <a:ext cx="1394060" cy="697029"/>
              </a:xfrm>
              <a:custGeom>
                <a:avLst/>
                <a:gdLst>
                  <a:gd name="connsiteX0" fmla="*/ 0 w 1394060"/>
                  <a:gd name="connsiteY0" fmla="*/ 697029 h 1394058"/>
                  <a:gd name="connsiteX1" fmla="*/ 697030 w 1394060"/>
                  <a:gd name="connsiteY1" fmla="*/ 0 h 1394058"/>
                  <a:gd name="connsiteX2" fmla="*/ 1394060 w 1394060"/>
                  <a:gd name="connsiteY2" fmla="*/ 697029 h 1394058"/>
                  <a:gd name="connsiteX3" fmla="*/ 697030 w 1394060"/>
                  <a:gd name="connsiteY3" fmla="*/ 1394058 h 1394058"/>
                  <a:gd name="connsiteX4" fmla="*/ 0 w 1394060"/>
                  <a:gd name="connsiteY4" fmla="*/ 697029 h 1394058"/>
                  <a:gd name="connsiteX0" fmla="*/ 697030 w 1394060"/>
                  <a:gd name="connsiteY0" fmla="*/ 0 h 1394058"/>
                  <a:gd name="connsiteX1" fmla="*/ 1394060 w 1394060"/>
                  <a:gd name="connsiteY1" fmla="*/ 697029 h 1394058"/>
                  <a:gd name="connsiteX2" fmla="*/ 697030 w 1394060"/>
                  <a:gd name="connsiteY2" fmla="*/ 1394058 h 1394058"/>
                  <a:gd name="connsiteX3" fmla="*/ 0 w 1394060"/>
                  <a:gd name="connsiteY3" fmla="*/ 697029 h 1394058"/>
                  <a:gd name="connsiteX4" fmla="*/ 788470 w 1394060"/>
                  <a:gd name="connsiteY4" fmla="*/ 91440 h 1394058"/>
                  <a:gd name="connsiteX0" fmla="*/ 697030 w 1394060"/>
                  <a:gd name="connsiteY0" fmla="*/ 0 h 1394058"/>
                  <a:gd name="connsiteX1" fmla="*/ 1394060 w 1394060"/>
                  <a:gd name="connsiteY1" fmla="*/ 697029 h 1394058"/>
                  <a:gd name="connsiteX2" fmla="*/ 697030 w 1394060"/>
                  <a:gd name="connsiteY2" fmla="*/ 1394058 h 1394058"/>
                  <a:gd name="connsiteX3" fmla="*/ 0 w 1394060"/>
                  <a:gd name="connsiteY3" fmla="*/ 697029 h 1394058"/>
                  <a:gd name="connsiteX0" fmla="*/ 1394060 w 1394060"/>
                  <a:gd name="connsiteY0" fmla="*/ 0 h 697029"/>
                  <a:gd name="connsiteX1" fmla="*/ 697030 w 1394060"/>
                  <a:gd name="connsiteY1" fmla="*/ 697029 h 697029"/>
                  <a:gd name="connsiteX2" fmla="*/ 0 w 1394060"/>
                  <a:gd name="connsiteY2" fmla="*/ 0 h 697029"/>
                </a:gdLst>
                <a:ahLst/>
                <a:cxnLst>
                  <a:cxn ang="0">
                    <a:pos x="connsiteX0" y="connsiteY0"/>
                  </a:cxn>
                  <a:cxn ang="0">
                    <a:pos x="connsiteX1" y="connsiteY1"/>
                  </a:cxn>
                  <a:cxn ang="0">
                    <a:pos x="connsiteX2" y="connsiteY2"/>
                  </a:cxn>
                </a:cxnLst>
                <a:rect l="l" t="t" r="r" b="b"/>
                <a:pathLst>
                  <a:path w="1394060" h="697029">
                    <a:moveTo>
                      <a:pt x="1394060" y="0"/>
                    </a:moveTo>
                    <a:cubicBezTo>
                      <a:pt x="1394060" y="384958"/>
                      <a:pt x="1081989" y="697029"/>
                      <a:pt x="697030" y="697029"/>
                    </a:cubicBezTo>
                    <a:cubicBezTo>
                      <a:pt x="312071" y="697029"/>
                      <a:pt x="0" y="384958"/>
                      <a:pt x="0" y="0"/>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grpSp>
      </p:grpSp>
    </p:spTree>
    <p:extLst>
      <p:ext uri="{BB962C8B-B14F-4D97-AF65-F5344CB8AC3E}">
        <p14:creationId xmlns:p14="http://schemas.microsoft.com/office/powerpoint/2010/main" val="80944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95"/>
                                        </p:tgtEl>
                                        <p:attrNameLst>
                                          <p:attrName>style.visibility</p:attrName>
                                        </p:attrNameLst>
                                      </p:cBhvr>
                                      <p:to>
                                        <p:strVal val="visible"/>
                                      </p:to>
                                    </p:set>
                                    <p:anim calcmode="lin" valueType="num">
                                      <p:cBhvr>
                                        <p:cTn id="19" dur="500" fill="hold"/>
                                        <p:tgtEl>
                                          <p:spTgt spid="95"/>
                                        </p:tgtEl>
                                        <p:attrNameLst>
                                          <p:attrName>ppt_w</p:attrName>
                                        </p:attrNameLst>
                                      </p:cBhvr>
                                      <p:tavLst>
                                        <p:tav tm="0">
                                          <p:val>
                                            <p:fltVal val="0"/>
                                          </p:val>
                                        </p:tav>
                                        <p:tav tm="100000">
                                          <p:val>
                                            <p:strVal val="#ppt_w"/>
                                          </p:val>
                                        </p:tav>
                                      </p:tavLst>
                                    </p:anim>
                                    <p:anim calcmode="lin" valueType="num">
                                      <p:cBhvr>
                                        <p:cTn id="20" dur="500" fill="hold"/>
                                        <p:tgtEl>
                                          <p:spTgt spid="95"/>
                                        </p:tgtEl>
                                        <p:attrNameLst>
                                          <p:attrName>ppt_h</p:attrName>
                                        </p:attrNameLst>
                                      </p:cBhvr>
                                      <p:tavLst>
                                        <p:tav tm="0">
                                          <p:val>
                                            <p:fltVal val="0"/>
                                          </p:val>
                                        </p:tav>
                                        <p:tav tm="100000">
                                          <p:val>
                                            <p:strVal val="#ppt_h"/>
                                          </p:val>
                                        </p:tav>
                                      </p:tavLst>
                                    </p:anim>
                                    <p:animEffect transition="in" filter="fade">
                                      <p:cBhvr>
                                        <p:cTn id="21" dur="500"/>
                                        <p:tgtEl>
                                          <p:spTgt spid="95"/>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01"/>
                                        </p:tgtEl>
                                        <p:attrNameLst>
                                          <p:attrName>style.visibility</p:attrName>
                                        </p:attrNameLst>
                                      </p:cBhvr>
                                      <p:to>
                                        <p:strVal val="visible"/>
                                      </p:to>
                                    </p:set>
                                    <p:animEffect transition="in" filter="fade">
                                      <p:cBhvr>
                                        <p:cTn id="25" dur="500"/>
                                        <p:tgtEl>
                                          <p:spTgt spid="101"/>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96"/>
                                        </p:tgtEl>
                                        <p:attrNameLst>
                                          <p:attrName>style.visibility</p:attrName>
                                        </p:attrNameLst>
                                      </p:cBhvr>
                                      <p:to>
                                        <p:strVal val="visible"/>
                                      </p:to>
                                    </p:set>
                                    <p:anim calcmode="lin" valueType="num">
                                      <p:cBhvr>
                                        <p:cTn id="29" dur="500" fill="hold"/>
                                        <p:tgtEl>
                                          <p:spTgt spid="96"/>
                                        </p:tgtEl>
                                        <p:attrNameLst>
                                          <p:attrName>ppt_w</p:attrName>
                                        </p:attrNameLst>
                                      </p:cBhvr>
                                      <p:tavLst>
                                        <p:tav tm="0">
                                          <p:val>
                                            <p:fltVal val="0"/>
                                          </p:val>
                                        </p:tav>
                                        <p:tav tm="100000">
                                          <p:val>
                                            <p:strVal val="#ppt_w"/>
                                          </p:val>
                                        </p:tav>
                                      </p:tavLst>
                                    </p:anim>
                                    <p:anim calcmode="lin" valueType="num">
                                      <p:cBhvr>
                                        <p:cTn id="30" dur="500" fill="hold"/>
                                        <p:tgtEl>
                                          <p:spTgt spid="96"/>
                                        </p:tgtEl>
                                        <p:attrNameLst>
                                          <p:attrName>ppt_h</p:attrName>
                                        </p:attrNameLst>
                                      </p:cBhvr>
                                      <p:tavLst>
                                        <p:tav tm="0">
                                          <p:val>
                                            <p:fltVal val="0"/>
                                          </p:val>
                                        </p:tav>
                                        <p:tav tm="100000">
                                          <p:val>
                                            <p:strVal val="#ppt_h"/>
                                          </p:val>
                                        </p:tav>
                                      </p:tavLst>
                                    </p:anim>
                                    <p:animEffect transition="in" filter="fade">
                                      <p:cBhvr>
                                        <p:cTn id="31" dur="500"/>
                                        <p:tgtEl>
                                          <p:spTgt spid="96"/>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102"/>
                                        </p:tgtEl>
                                        <p:attrNameLst>
                                          <p:attrName>style.visibility</p:attrName>
                                        </p:attrNameLst>
                                      </p:cBhvr>
                                      <p:to>
                                        <p:strVal val="visible"/>
                                      </p:to>
                                    </p:set>
                                    <p:animEffect transition="in" filter="fade">
                                      <p:cBhvr>
                                        <p:cTn id="35" dur="500"/>
                                        <p:tgtEl>
                                          <p:spTgt spid="102"/>
                                        </p:tgtEl>
                                      </p:cBhvr>
                                    </p:animEffect>
                                  </p:childTnLst>
                                </p:cTn>
                              </p:par>
                            </p:childTnLst>
                          </p:cTn>
                        </p:par>
                        <p:par>
                          <p:cTn id="36" fill="hold">
                            <p:stCondLst>
                              <p:cond delay="3500"/>
                            </p:stCondLst>
                            <p:childTnLst>
                              <p:par>
                                <p:cTn id="37" presetID="53" presetClass="entr" presetSubtype="16" fill="hold" nodeType="afterEffect">
                                  <p:stCondLst>
                                    <p:cond delay="0"/>
                                  </p:stCondLst>
                                  <p:childTnLst>
                                    <p:set>
                                      <p:cBhvr>
                                        <p:cTn id="38" dur="1" fill="hold">
                                          <p:stCondLst>
                                            <p:cond delay="0"/>
                                          </p:stCondLst>
                                        </p:cTn>
                                        <p:tgtEl>
                                          <p:spTgt spid="97"/>
                                        </p:tgtEl>
                                        <p:attrNameLst>
                                          <p:attrName>style.visibility</p:attrName>
                                        </p:attrNameLst>
                                      </p:cBhvr>
                                      <p:to>
                                        <p:strVal val="visible"/>
                                      </p:to>
                                    </p:set>
                                    <p:anim calcmode="lin" valueType="num">
                                      <p:cBhvr>
                                        <p:cTn id="39" dur="500" fill="hold"/>
                                        <p:tgtEl>
                                          <p:spTgt spid="97"/>
                                        </p:tgtEl>
                                        <p:attrNameLst>
                                          <p:attrName>ppt_w</p:attrName>
                                        </p:attrNameLst>
                                      </p:cBhvr>
                                      <p:tavLst>
                                        <p:tav tm="0">
                                          <p:val>
                                            <p:fltVal val="0"/>
                                          </p:val>
                                        </p:tav>
                                        <p:tav tm="100000">
                                          <p:val>
                                            <p:strVal val="#ppt_w"/>
                                          </p:val>
                                        </p:tav>
                                      </p:tavLst>
                                    </p:anim>
                                    <p:anim calcmode="lin" valueType="num">
                                      <p:cBhvr>
                                        <p:cTn id="40" dur="500" fill="hold"/>
                                        <p:tgtEl>
                                          <p:spTgt spid="97"/>
                                        </p:tgtEl>
                                        <p:attrNameLst>
                                          <p:attrName>ppt_h</p:attrName>
                                        </p:attrNameLst>
                                      </p:cBhvr>
                                      <p:tavLst>
                                        <p:tav tm="0">
                                          <p:val>
                                            <p:fltVal val="0"/>
                                          </p:val>
                                        </p:tav>
                                        <p:tav tm="100000">
                                          <p:val>
                                            <p:strVal val="#ppt_h"/>
                                          </p:val>
                                        </p:tav>
                                      </p:tavLst>
                                    </p:anim>
                                    <p:animEffect transition="in" filter="fade">
                                      <p:cBhvr>
                                        <p:cTn id="41" dur="500"/>
                                        <p:tgtEl>
                                          <p:spTgt spid="97"/>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103"/>
                                        </p:tgtEl>
                                        <p:attrNameLst>
                                          <p:attrName>style.visibility</p:attrName>
                                        </p:attrNameLst>
                                      </p:cBhvr>
                                      <p:to>
                                        <p:strVal val="visible"/>
                                      </p:to>
                                    </p:set>
                                    <p:animEffect transition="in" filter="fade">
                                      <p:cBhvr>
                                        <p:cTn id="45" dur="500"/>
                                        <p:tgtEl>
                                          <p:spTgt spid="103"/>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98"/>
                                        </p:tgtEl>
                                        <p:attrNameLst>
                                          <p:attrName>style.visibility</p:attrName>
                                        </p:attrNameLst>
                                      </p:cBhvr>
                                      <p:to>
                                        <p:strVal val="visible"/>
                                      </p:to>
                                    </p:set>
                                    <p:anim calcmode="lin" valueType="num">
                                      <p:cBhvr>
                                        <p:cTn id="49" dur="500" fill="hold"/>
                                        <p:tgtEl>
                                          <p:spTgt spid="98"/>
                                        </p:tgtEl>
                                        <p:attrNameLst>
                                          <p:attrName>ppt_w</p:attrName>
                                        </p:attrNameLst>
                                      </p:cBhvr>
                                      <p:tavLst>
                                        <p:tav tm="0">
                                          <p:val>
                                            <p:fltVal val="0"/>
                                          </p:val>
                                        </p:tav>
                                        <p:tav tm="100000">
                                          <p:val>
                                            <p:strVal val="#ppt_w"/>
                                          </p:val>
                                        </p:tav>
                                      </p:tavLst>
                                    </p:anim>
                                    <p:anim calcmode="lin" valueType="num">
                                      <p:cBhvr>
                                        <p:cTn id="50" dur="500" fill="hold"/>
                                        <p:tgtEl>
                                          <p:spTgt spid="98"/>
                                        </p:tgtEl>
                                        <p:attrNameLst>
                                          <p:attrName>ppt_h</p:attrName>
                                        </p:attrNameLst>
                                      </p:cBhvr>
                                      <p:tavLst>
                                        <p:tav tm="0">
                                          <p:val>
                                            <p:fltVal val="0"/>
                                          </p:val>
                                        </p:tav>
                                        <p:tav tm="100000">
                                          <p:val>
                                            <p:strVal val="#ppt_h"/>
                                          </p:val>
                                        </p:tav>
                                      </p:tavLst>
                                    </p:anim>
                                    <p:animEffect transition="in" filter="fade">
                                      <p:cBhvr>
                                        <p:cTn id="51" dur="500"/>
                                        <p:tgtEl>
                                          <p:spTgt spid="98"/>
                                        </p:tgtEl>
                                      </p:cBhvr>
                                    </p:animEffect>
                                  </p:childTnLst>
                                </p:cTn>
                              </p:par>
                            </p:childTnLst>
                          </p:cTn>
                        </p:par>
                        <p:par>
                          <p:cTn id="52" fill="hold">
                            <p:stCondLst>
                              <p:cond delay="5000"/>
                            </p:stCondLst>
                            <p:childTnLst>
                              <p:par>
                                <p:cTn id="53" presetID="10" presetClass="entr" presetSubtype="0" fill="hold" nodeType="afterEffect">
                                  <p:stCondLst>
                                    <p:cond delay="0"/>
                                  </p:stCondLst>
                                  <p:childTnLst>
                                    <p:set>
                                      <p:cBhvr>
                                        <p:cTn id="54" dur="1" fill="hold">
                                          <p:stCondLst>
                                            <p:cond delay="0"/>
                                          </p:stCondLst>
                                        </p:cTn>
                                        <p:tgtEl>
                                          <p:spTgt spid="104"/>
                                        </p:tgtEl>
                                        <p:attrNameLst>
                                          <p:attrName>style.visibility</p:attrName>
                                        </p:attrNameLst>
                                      </p:cBhvr>
                                      <p:to>
                                        <p:strVal val="visible"/>
                                      </p:to>
                                    </p:set>
                                    <p:animEffect transition="in" filter="fade">
                                      <p:cBhvr>
                                        <p:cTn id="55" dur="500"/>
                                        <p:tgtEl>
                                          <p:spTgt spid="104"/>
                                        </p:tgtEl>
                                      </p:cBhvr>
                                    </p:animEffect>
                                  </p:childTnLst>
                                </p:cTn>
                              </p:par>
                            </p:childTnLst>
                          </p:cTn>
                        </p:par>
                        <p:par>
                          <p:cTn id="56" fill="hold">
                            <p:stCondLst>
                              <p:cond delay="5500"/>
                            </p:stCondLst>
                            <p:childTnLst>
                              <p:par>
                                <p:cTn id="57" presetID="53" presetClass="entr" presetSubtype="16" fill="hold" nodeType="afterEffect">
                                  <p:stCondLst>
                                    <p:cond delay="0"/>
                                  </p:stCondLst>
                                  <p:childTnLst>
                                    <p:set>
                                      <p:cBhvr>
                                        <p:cTn id="58" dur="1" fill="hold">
                                          <p:stCondLst>
                                            <p:cond delay="0"/>
                                          </p:stCondLst>
                                        </p:cTn>
                                        <p:tgtEl>
                                          <p:spTgt spid="99"/>
                                        </p:tgtEl>
                                        <p:attrNameLst>
                                          <p:attrName>style.visibility</p:attrName>
                                        </p:attrNameLst>
                                      </p:cBhvr>
                                      <p:to>
                                        <p:strVal val="visible"/>
                                      </p:to>
                                    </p:set>
                                    <p:anim calcmode="lin" valueType="num">
                                      <p:cBhvr>
                                        <p:cTn id="59" dur="500" fill="hold"/>
                                        <p:tgtEl>
                                          <p:spTgt spid="99"/>
                                        </p:tgtEl>
                                        <p:attrNameLst>
                                          <p:attrName>ppt_w</p:attrName>
                                        </p:attrNameLst>
                                      </p:cBhvr>
                                      <p:tavLst>
                                        <p:tav tm="0">
                                          <p:val>
                                            <p:fltVal val="0"/>
                                          </p:val>
                                        </p:tav>
                                        <p:tav tm="100000">
                                          <p:val>
                                            <p:strVal val="#ppt_w"/>
                                          </p:val>
                                        </p:tav>
                                      </p:tavLst>
                                    </p:anim>
                                    <p:anim calcmode="lin" valueType="num">
                                      <p:cBhvr>
                                        <p:cTn id="60" dur="500" fill="hold"/>
                                        <p:tgtEl>
                                          <p:spTgt spid="99"/>
                                        </p:tgtEl>
                                        <p:attrNameLst>
                                          <p:attrName>ppt_h</p:attrName>
                                        </p:attrNameLst>
                                      </p:cBhvr>
                                      <p:tavLst>
                                        <p:tav tm="0">
                                          <p:val>
                                            <p:fltVal val="0"/>
                                          </p:val>
                                        </p:tav>
                                        <p:tav tm="100000">
                                          <p:val>
                                            <p:strVal val="#ppt_h"/>
                                          </p:val>
                                        </p:tav>
                                      </p:tavLst>
                                    </p:anim>
                                    <p:animEffect transition="in" filter="fade">
                                      <p:cBhvr>
                                        <p:cTn id="61" dur="500"/>
                                        <p:tgtEl>
                                          <p:spTgt spid="99"/>
                                        </p:tgtEl>
                                      </p:cBhvr>
                                    </p:animEffect>
                                  </p:childTnLst>
                                </p:cTn>
                              </p:par>
                            </p:childTnLst>
                          </p:cTn>
                        </p:par>
                        <p:par>
                          <p:cTn id="62" fill="hold">
                            <p:stCondLst>
                              <p:cond delay="6000"/>
                            </p:stCondLst>
                            <p:childTnLst>
                              <p:par>
                                <p:cTn id="63" presetID="10" presetClass="entr" presetSubtype="0" fill="hold" nodeType="afterEffect">
                                  <p:stCondLst>
                                    <p:cond delay="0"/>
                                  </p:stCondLst>
                                  <p:childTnLst>
                                    <p:set>
                                      <p:cBhvr>
                                        <p:cTn id="64" dur="1" fill="hold">
                                          <p:stCondLst>
                                            <p:cond delay="0"/>
                                          </p:stCondLst>
                                        </p:cTn>
                                        <p:tgtEl>
                                          <p:spTgt spid="105"/>
                                        </p:tgtEl>
                                        <p:attrNameLst>
                                          <p:attrName>style.visibility</p:attrName>
                                        </p:attrNameLst>
                                      </p:cBhvr>
                                      <p:to>
                                        <p:strVal val="visible"/>
                                      </p:to>
                                    </p:set>
                                    <p:animEffect transition="in" filter="fade">
                                      <p:cBhvr>
                                        <p:cTn id="65" dur="500"/>
                                        <p:tgtEl>
                                          <p:spTgt spid="105"/>
                                        </p:tgtEl>
                                      </p:cBhvr>
                                    </p:animEffect>
                                  </p:childTnLst>
                                </p:cTn>
                              </p:par>
                            </p:childTnLst>
                          </p:cTn>
                        </p:par>
                        <p:par>
                          <p:cTn id="66" fill="hold">
                            <p:stCondLst>
                              <p:cond delay="6500"/>
                            </p:stCondLst>
                            <p:childTnLst>
                              <p:par>
                                <p:cTn id="67" presetID="16" presetClass="entr" presetSubtype="37" fill="hold" nodeType="afterEffect">
                                  <p:stCondLst>
                                    <p:cond delay="0"/>
                                  </p:stCondLst>
                                  <p:childTnLst>
                                    <p:set>
                                      <p:cBhvr>
                                        <p:cTn id="68" dur="1" fill="hold">
                                          <p:stCondLst>
                                            <p:cond delay="0"/>
                                          </p:stCondLst>
                                        </p:cTn>
                                        <p:tgtEl>
                                          <p:spTgt spid="62"/>
                                        </p:tgtEl>
                                        <p:attrNameLst>
                                          <p:attrName>style.visibility</p:attrName>
                                        </p:attrNameLst>
                                      </p:cBhvr>
                                      <p:to>
                                        <p:strVal val="visible"/>
                                      </p:to>
                                    </p:set>
                                    <p:animEffect transition="in" filter="barn(outVertical)">
                                      <p:cBhvr>
                                        <p:cTn id="69" dur="500"/>
                                        <p:tgtEl>
                                          <p:spTgt spid="62"/>
                                        </p:tgtEl>
                                      </p:cBhvr>
                                    </p:animEffect>
                                  </p:childTnLst>
                                </p:cTn>
                              </p:par>
                            </p:childTnLst>
                          </p:cTn>
                        </p:par>
                        <p:par>
                          <p:cTn id="70" fill="hold">
                            <p:stCondLst>
                              <p:cond delay="7000"/>
                            </p:stCondLst>
                            <p:childTnLst>
                              <p:par>
                                <p:cTn id="71" presetID="10" presetClass="entr" presetSubtype="0"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2" grpId="0" animBg="1"/>
      <p:bldP spid="31" grpId="0" animBg="1"/>
      <p:bldP spid="38"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985D4B0-C7BC-4216-A526-830FA29E32A7}"/>
              </a:ext>
            </a:extLst>
          </p:cNvPr>
          <p:cNvSpPr txBox="1"/>
          <p:nvPr/>
        </p:nvSpPr>
        <p:spPr>
          <a:xfrm>
            <a:off x="2351314" y="1899237"/>
            <a:ext cx="9840686" cy="3905980"/>
          </a:xfrm>
          <a:prstGeom prst="rect">
            <a:avLst/>
          </a:prstGeom>
          <a:blipFill>
            <a:blip r:embed="rId2"/>
            <a:srcRect/>
            <a:stretch>
              <a:fillRect t="-12000" b="-55894"/>
            </a:stretch>
          </a:blip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23" name="TextBox 22">
            <a:extLst>
              <a:ext uri="{FF2B5EF4-FFF2-40B4-BE49-F238E27FC236}">
                <a16:creationId xmlns:a16="http://schemas.microsoft.com/office/drawing/2014/main" id="{67CE0C70-B6F9-4746-98A7-D4027EBC41D8}"/>
              </a:ext>
            </a:extLst>
          </p:cNvPr>
          <p:cNvSpPr txBox="1"/>
          <p:nvPr/>
        </p:nvSpPr>
        <p:spPr>
          <a:xfrm>
            <a:off x="2351314" y="1899238"/>
            <a:ext cx="9840686" cy="3905979"/>
          </a:xfrm>
          <a:prstGeom prst="rect">
            <a:avLst/>
          </a:prstGeom>
          <a:solidFill>
            <a:schemeClr val="accent2">
              <a:alpha val="80000"/>
            </a:schemeClr>
          </a:solid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3" name="Title 2">
            <a:extLst>
              <a:ext uri="{FF2B5EF4-FFF2-40B4-BE49-F238E27FC236}">
                <a16:creationId xmlns:a16="http://schemas.microsoft.com/office/drawing/2014/main" id="{8F735B5B-0259-4ECF-94B6-18B0B573A04D}"/>
              </a:ext>
            </a:extLst>
          </p:cNvPr>
          <p:cNvSpPr>
            <a:spLocks noGrp="1"/>
          </p:cNvSpPr>
          <p:nvPr>
            <p:ph type="title"/>
          </p:nvPr>
        </p:nvSpPr>
        <p:spPr/>
        <p:txBody>
          <a:bodyPr/>
          <a:lstStyle/>
          <a:p>
            <a:r>
              <a:rPr lang="en-US" dirty="0"/>
              <a:t>We are here for you</a:t>
            </a:r>
          </a:p>
        </p:txBody>
      </p:sp>
      <p:sp>
        <p:nvSpPr>
          <p:cNvPr id="4" name="Text Placeholder 3">
            <a:extLst>
              <a:ext uri="{FF2B5EF4-FFF2-40B4-BE49-F238E27FC236}">
                <a16:creationId xmlns:a16="http://schemas.microsoft.com/office/drawing/2014/main" id="{5DE16A5D-7FDA-4E30-B3B6-2C65750342BD}"/>
              </a:ext>
            </a:extLst>
          </p:cNvPr>
          <p:cNvSpPr>
            <a:spLocks noGrp="1"/>
          </p:cNvSpPr>
          <p:nvPr>
            <p:ph type="body" sz="quarter" idx="15"/>
          </p:nvPr>
        </p:nvSpPr>
        <p:spPr>
          <a:xfrm>
            <a:off x="380531" y="1052783"/>
            <a:ext cx="11430940" cy="386377"/>
          </a:xfrm>
        </p:spPr>
        <p:txBody>
          <a:bodyPr/>
          <a:lstStyle/>
          <a:p>
            <a:r>
              <a:rPr lang="en-US" dirty="0"/>
              <a:t>Our Managing Director – Vincent Imhoff</a:t>
            </a:r>
          </a:p>
        </p:txBody>
      </p:sp>
      <p:sp>
        <p:nvSpPr>
          <p:cNvPr id="6" name="TextBox 5">
            <a:extLst>
              <a:ext uri="{FF2B5EF4-FFF2-40B4-BE49-F238E27FC236}">
                <a16:creationId xmlns:a16="http://schemas.microsoft.com/office/drawing/2014/main" id="{884B5AA1-F4B2-4D9F-8CE9-74D19D167D6E}"/>
              </a:ext>
            </a:extLst>
          </p:cNvPr>
          <p:cNvSpPr txBox="1"/>
          <p:nvPr/>
        </p:nvSpPr>
        <p:spPr>
          <a:xfrm>
            <a:off x="5543550" y="3631314"/>
            <a:ext cx="5353522" cy="463989"/>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800-887-0000 x 123</a:t>
            </a:r>
          </a:p>
        </p:txBody>
      </p:sp>
      <p:sp>
        <p:nvSpPr>
          <p:cNvPr id="7" name="TextBox 6">
            <a:extLst>
              <a:ext uri="{FF2B5EF4-FFF2-40B4-BE49-F238E27FC236}">
                <a16:creationId xmlns:a16="http://schemas.microsoft.com/office/drawing/2014/main" id="{64EF2756-379B-4341-A089-6149AD02B8E1}"/>
              </a:ext>
            </a:extLst>
          </p:cNvPr>
          <p:cNvSpPr txBox="1"/>
          <p:nvPr/>
        </p:nvSpPr>
        <p:spPr>
          <a:xfrm>
            <a:off x="4876800" y="2635918"/>
            <a:ext cx="6020271" cy="463989"/>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a:ea typeface="+mn-ea"/>
                <a:cs typeface="+mn-cs"/>
              </a:rPr>
              <a:t>Contact Info</a:t>
            </a:r>
          </a:p>
        </p:txBody>
      </p:sp>
      <p:cxnSp>
        <p:nvCxnSpPr>
          <p:cNvPr id="8" name="Straight Connector 7">
            <a:extLst>
              <a:ext uri="{FF2B5EF4-FFF2-40B4-BE49-F238E27FC236}">
                <a16:creationId xmlns:a16="http://schemas.microsoft.com/office/drawing/2014/main" id="{32B3F921-6818-4FDB-B11B-5DF4A1D09122}"/>
              </a:ext>
            </a:extLst>
          </p:cNvPr>
          <p:cNvCxnSpPr>
            <a:cxnSpLocks/>
          </p:cNvCxnSpPr>
          <p:nvPr/>
        </p:nvCxnSpPr>
        <p:spPr>
          <a:xfrm flipH="1">
            <a:off x="4876800" y="3298639"/>
            <a:ext cx="4905829" cy="0"/>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B0789BE-82B1-416E-8F3D-26C7C18446D3}"/>
              </a:ext>
            </a:extLst>
          </p:cNvPr>
          <p:cNvSpPr txBox="1"/>
          <p:nvPr/>
        </p:nvSpPr>
        <p:spPr>
          <a:xfrm>
            <a:off x="5543550" y="4415862"/>
            <a:ext cx="5353522" cy="463989"/>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a:ea typeface="+mn-ea"/>
                <a:cs typeface="+mn-cs"/>
              </a:rPr>
              <a:t>vinceimhoff@criminalattorney.com</a:t>
            </a:r>
          </a:p>
        </p:txBody>
      </p:sp>
      <p:pic>
        <p:nvPicPr>
          <p:cNvPr id="27" name="Graphic 26">
            <a:extLst>
              <a:ext uri="{FF2B5EF4-FFF2-40B4-BE49-F238E27FC236}">
                <a16:creationId xmlns:a16="http://schemas.microsoft.com/office/drawing/2014/main" id="{B8013548-46BB-4612-82F4-8674FC00C0C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15173" b="16027"/>
          <a:stretch/>
        </p:blipFill>
        <p:spPr>
          <a:xfrm rot="16200000" flipV="1">
            <a:off x="4791860" y="3676004"/>
            <a:ext cx="544489" cy="374609"/>
          </a:xfrm>
          <a:prstGeom prst="rect">
            <a:avLst/>
          </a:prstGeom>
        </p:spPr>
      </p:pic>
      <p:pic>
        <p:nvPicPr>
          <p:cNvPr id="29" name="Graphic 28">
            <a:extLst>
              <a:ext uri="{FF2B5EF4-FFF2-40B4-BE49-F238E27FC236}">
                <a16:creationId xmlns:a16="http://schemas.microsoft.com/office/drawing/2014/main" id="{223F19BC-4AEB-4563-9CB2-DA2857870327}"/>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12584" b="33016"/>
          <a:stretch/>
        </p:blipFill>
        <p:spPr>
          <a:xfrm>
            <a:off x="4783958" y="4442609"/>
            <a:ext cx="560292" cy="380998"/>
          </a:xfrm>
          <a:prstGeom prst="rect">
            <a:avLst/>
          </a:prstGeom>
        </p:spPr>
      </p:pic>
      <p:sp>
        <p:nvSpPr>
          <p:cNvPr id="31" name="Rectangle 30">
            <a:extLst>
              <a:ext uri="{FF2B5EF4-FFF2-40B4-BE49-F238E27FC236}">
                <a16:creationId xmlns:a16="http://schemas.microsoft.com/office/drawing/2014/main" id="{E78367C3-6253-484A-B35E-E5E0737102CF}"/>
              </a:ext>
            </a:extLst>
          </p:cNvPr>
          <p:cNvSpPr/>
          <p:nvPr/>
        </p:nvSpPr>
        <p:spPr>
          <a:xfrm>
            <a:off x="0" y="1899237"/>
            <a:ext cx="2190750" cy="3905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5" name="Flowchart: Connector 4">
            <a:extLst>
              <a:ext uri="{FF2B5EF4-FFF2-40B4-BE49-F238E27FC236}">
                <a16:creationId xmlns:a16="http://schemas.microsoft.com/office/drawing/2014/main" id="{28B26353-6AA9-4E6E-B068-449D235C4F25}"/>
              </a:ext>
            </a:extLst>
          </p:cNvPr>
          <p:cNvSpPr/>
          <p:nvPr/>
        </p:nvSpPr>
        <p:spPr>
          <a:xfrm>
            <a:off x="380531" y="1899237"/>
            <a:ext cx="3908647" cy="3908647"/>
          </a:xfrm>
          <a:prstGeom prst="flowChartConnector">
            <a:avLst/>
          </a:prstGeom>
          <a:blipFill>
            <a:blip r:embed="rId7"/>
            <a:srcRect/>
            <a:stretch>
              <a:fillRect l="-27860" t="-17690" r="-94879" b="-30802"/>
            </a:stretch>
          </a:bli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2616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 presetClass="entr" presetSubtype="8" decel="10000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0-#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par>
                          <p:cTn id="40" fill="hold">
                            <p:stCondLst>
                              <p:cond delay="3750"/>
                            </p:stCondLst>
                            <p:childTnLst>
                              <p:par>
                                <p:cTn id="41" presetID="53" presetClass="entr" presetSubtype="16"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ppt_w</p:attrName>
                                        </p:attrNameLst>
                                      </p:cBhvr>
                                      <p:tavLst>
                                        <p:tav tm="0">
                                          <p:val>
                                            <p:fltVal val="0"/>
                                          </p:val>
                                        </p:tav>
                                        <p:tav tm="100000">
                                          <p:val>
                                            <p:strVal val="#ppt_w"/>
                                          </p:val>
                                        </p:tav>
                                      </p:tavLst>
                                    </p:anim>
                                    <p:anim calcmode="lin" valueType="num">
                                      <p:cBhvr>
                                        <p:cTn id="44" dur="500" fill="hold"/>
                                        <p:tgtEl>
                                          <p:spTgt spid="29"/>
                                        </p:tgtEl>
                                        <p:attrNameLst>
                                          <p:attrName>ppt_h</p:attrName>
                                        </p:attrNameLst>
                                      </p:cBhvr>
                                      <p:tavLst>
                                        <p:tav tm="0">
                                          <p:val>
                                            <p:fltVal val="0"/>
                                          </p:val>
                                        </p:tav>
                                        <p:tav tm="100000">
                                          <p:val>
                                            <p:strVal val="#ppt_h"/>
                                          </p:val>
                                        </p:tav>
                                      </p:tavLst>
                                    </p:anim>
                                    <p:animEffect transition="in" filter="fade">
                                      <p:cBhvr>
                                        <p:cTn id="45" dur="500"/>
                                        <p:tgtEl>
                                          <p:spTgt spid="29"/>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4" grpId="0" build="p"/>
      <p:bldP spid="6" grpId="0"/>
      <p:bldP spid="7" grpId="0"/>
      <p:bldP spid="9" grpId="0"/>
      <p:bldP spid="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17CA6-E2F6-4558-B447-BBEFE4E0E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2" y="1330961"/>
            <a:ext cx="8940798" cy="4653278"/>
          </a:xfrm>
          <a:prstGeom prst="rect">
            <a:avLst/>
          </a:prstGeom>
        </p:spPr>
      </p:pic>
      <p:sp>
        <p:nvSpPr>
          <p:cNvPr id="2" name="Title 1"/>
          <p:cNvSpPr>
            <a:spLocks noGrp="1"/>
          </p:cNvSpPr>
          <p:nvPr>
            <p:ph type="title"/>
          </p:nvPr>
        </p:nvSpPr>
        <p:spPr/>
        <p:txBody>
          <a:bodyPr/>
          <a:lstStyle/>
          <a:p>
            <a:r>
              <a:rPr lang="en-US" dirty="0"/>
              <a:t>Imhoff And Associates:</a:t>
            </a:r>
          </a:p>
        </p:txBody>
      </p:sp>
    </p:spTree>
    <p:extLst>
      <p:ext uri="{BB962C8B-B14F-4D97-AF65-F5344CB8AC3E}">
        <p14:creationId xmlns:p14="http://schemas.microsoft.com/office/powerpoint/2010/main" val="38360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2566" r="13799"/>
          <a:stretch/>
        </p:blipFill>
        <p:spPr>
          <a:solidFill>
            <a:srgbClr val="F4F5F5"/>
          </a:solidFill>
        </p:spPr>
      </p:pic>
      <p:sp>
        <p:nvSpPr>
          <p:cNvPr id="2" name="Title 1"/>
          <p:cNvSpPr>
            <a:spLocks noGrp="1"/>
          </p:cNvSpPr>
          <p:nvPr>
            <p:ph type="title"/>
          </p:nvPr>
        </p:nvSpPr>
        <p:spPr/>
        <p:txBody>
          <a:bodyPr/>
          <a:lstStyle/>
          <a:p>
            <a:r>
              <a:rPr lang="en-US" sz="9600" dirty="0"/>
              <a:t>Q&amp;A</a:t>
            </a:r>
          </a:p>
        </p:txBody>
      </p:sp>
      <p:sp>
        <p:nvSpPr>
          <p:cNvPr id="3" name="Text Placeholder 2"/>
          <p:cNvSpPr>
            <a:spLocks noGrp="1"/>
          </p:cNvSpPr>
          <p:nvPr>
            <p:ph type="body" idx="1"/>
          </p:nvPr>
        </p:nvSpPr>
        <p:spPr/>
        <p:txBody>
          <a:bodyPr/>
          <a:lstStyle/>
          <a:p>
            <a:r>
              <a:rPr lang="en-US" b="1" dirty="0"/>
              <a:t>Blake Turney, Nic Carlsson, Mariam Ballard, Jeannie Forneris, Lori Owens &amp; Keri Norris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174" y="857294"/>
            <a:ext cx="3142224" cy="1571112"/>
          </a:xfrm>
          <a:prstGeom prst="rect">
            <a:avLst/>
          </a:prstGeom>
        </p:spPr>
      </p:pic>
    </p:spTree>
    <p:extLst>
      <p:ext uri="{BB962C8B-B14F-4D97-AF65-F5344CB8AC3E}">
        <p14:creationId xmlns:p14="http://schemas.microsoft.com/office/powerpoint/2010/main" val="79495757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692789"/>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a:t>If you fail to plan, </a:t>
            </a:r>
            <a:br>
              <a:rPr lang="en-US" sz="6600" dirty="0"/>
            </a:br>
            <a:r>
              <a:rPr lang="en-US" sz="6600" dirty="0"/>
              <a:t>then plan to fail!</a:t>
            </a:r>
          </a:p>
        </p:txBody>
      </p:sp>
    </p:spTree>
    <p:extLst>
      <p:ext uri="{BB962C8B-B14F-4D97-AF65-F5344CB8AC3E}">
        <p14:creationId xmlns:p14="http://schemas.microsoft.com/office/powerpoint/2010/main" val="3900969776"/>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174"/>
            <a:ext cx="10515600" cy="1677425"/>
          </a:xfrm>
        </p:spPr>
        <p:txBody>
          <a:bodyPr/>
          <a:lstStyle/>
          <a:p>
            <a:r>
              <a:rPr lang="en-US" dirty="0"/>
              <a:t>Industry Trends</a:t>
            </a:r>
          </a:p>
        </p:txBody>
      </p:sp>
      <p:sp>
        <p:nvSpPr>
          <p:cNvPr id="3" name="Content Placeholder 2"/>
          <p:cNvSpPr>
            <a:spLocks noGrp="1"/>
          </p:cNvSpPr>
          <p:nvPr>
            <p:ph idx="1"/>
          </p:nvPr>
        </p:nvSpPr>
        <p:spPr>
          <a:xfrm>
            <a:off x="990600" y="1676400"/>
            <a:ext cx="10520845" cy="4656894"/>
          </a:xfrm>
        </p:spPr>
        <p:txBody>
          <a:bodyPr>
            <a:normAutofit fontScale="62500" lnSpcReduction="20000"/>
          </a:bodyPr>
          <a:lstStyle/>
          <a:p>
            <a:pPr marL="571500" indent="-571500">
              <a:lnSpc>
                <a:spcPct val="120000"/>
              </a:lnSpc>
              <a:spcBef>
                <a:spcPts val="0"/>
              </a:spcBef>
              <a:spcAft>
                <a:spcPts val="1200"/>
              </a:spcAft>
              <a:buFont typeface="Arial" charset="0"/>
              <a:buChar char="•"/>
            </a:pPr>
            <a:r>
              <a:rPr lang="en-US" sz="4500" dirty="0"/>
              <a:t>Smaller firms (not just law firms) are targets because of low spend vs. high value of assets</a:t>
            </a:r>
          </a:p>
          <a:p>
            <a:pPr marL="569913">
              <a:lnSpc>
                <a:spcPct val="120000"/>
              </a:lnSpc>
              <a:spcBef>
                <a:spcPts val="0"/>
              </a:spcBef>
              <a:spcAft>
                <a:spcPts val="1200"/>
              </a:spcAft>
            </a:pPr>
            <a:r>
              <a:rPr lang="en-US" sz="2900" dirty="0">
                <a:hlinkClick r:id="rId2"/>
              </a:rPr>
              <a:t>http://www.abajournal.com/magazine/article/managing_cybersecurity_risk</a:t>
            </a:r>
            <a:endParaRPr lang="en-US" sz="4500" dirty="0"/>
          </a:p>
          <a:p>
            <a:pPr marL="571500" indent="-571500">
              <a:lnSpc>
                <a:spcPct val="120000"/>
              </a:lnSpc>
              <a:spcBef>
                <a:spcPts val="0"/>
              </a:spcBef>
              <a:spcAft>
                <a:spcPts val="1200"/>
              </a:spcAft>
              <a:buFont typeface="Arial" charset="0"/>
              <a:buChar char="•"/>
            </a:pPr>
            <a:r>
              <a:rPr lang="en-US" sz="4500" dirty="0"/>
              <a:t>Executive teams are targets because they have access to more assets</a:t>
            </a:r>
          </a:p>
          <a:p>
            <a:pPr marL="569913">
              <a:lnSpc>
                <a:spcPct val="120000"/>
              </a:lnSpc>
              <a:spcBef>
                <a:spcPts val="0"/>
              </a:spcBef>
              <a:spcAft>
                <a:spcPts val="1200"/>
              </a:spcAft>
            </a:pPr>
            <a:r>
              <a:rPr lang="en-US" sz="2900" dirty="0">
                <a:hlinkClick r:id="rId3"/>
              </a:rPr>
              <a:t>https://www.cio.com/article/3247428/security/safeguarding-your-biggest-cybersecurity-target-executives.html</a:t>
            </a:r>
            <a:endParaRPr lang="en-US" sz="2900" dirty="0"/>
          </a:p>
          <a:p>
            <a:pPr marL="571500" indent="-571500">
              <a:lnSpc>
                <a:spcPct val="120000"/>
              </a:lnSpc>
              <a:spcBef>
                <a:spcPts val="0"/>
              </a:spcBef>
              <a:spcAft>
                <a:spcPts val="1200"/>
              </a:spcAft>
              <a:buFont typeface="Arial" charset="0"/>
              <a:buChar char="•"/>
            </a:pPr>
            <a:r>
              <a:rPr lang="en-US" sz="4500" dirty="0"/>
              <a:t>Hackers are aggressively targeting law firms’ data</a:t>
            </a:r>
          </a:p>
          <a:p>
            <a:pPr marL="569913">
              <a:lnSpc>
                <a:spcPct val="120000"/>
              </a:lnSpc>
              <a:spcBef>
                <a:spcPts val="0"/>
              </a:spcBef>
              <a:spcAft>
                <a:spcPts val="1200"/>
              </a:spcAft>
            </a:pPr>
            <a:r>
              <a:rPr lang="en-US" sz="2900" dirty="0">
                <a:hlinkClick r:id="rId4"/>
              </a:rPr>
              <a:t>https://www.cio.com/article/3212829/cyber-attacks-espionage/hackers-are-aggressively-targeting-law-firms-data.html</a:t>
            </a:r>
            <a:endParaRPr lang="en-US" dirty="0"/>
          </a:p>
        </p:txBody>
      </p:sp>
    </p:spTree>
    <p:extLst>
      <p:ext uri="{BB962C8B-B14F-4D97-AF65-F5344CB8AC3E}">
        <p14:creationId xmlns:p14="http://schemas.microsoft.com/office/powerpoint/2010/main" val="2754503383"/>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371600"/>
          </a:xfrm>
        </p:spPr>
        <p:txBody>
          <a:bodyPr/>
          <a:lstStyle/>
          <a:p>
            <a:r>
              <a:rPr lang="en-US" dirty="0"/>
              <a:t>Current State</a:t>
            </a:r>
          </a:p>
        </p:txBody>
      </p:sp>
      <p:sp>
        <p:nvSpPr>
          <p:cNvPr id="4" name="Content Placeholder 2">
            <a:extLst>
              <a:ext uri="{FF2B5EF4-FFF2-40B4-BE49-F238E27FC236}">
                <a16:creationId xmlns:a16="http://schemas.microsoft.com/office/drawing/2014/main" id="{5C7F69B9-73FE-4066-992F-DBA3123367D5}"/>
              </a:ext>
            </a:extLst>
          </p:cNvPr>
          <p:cNvSpPr txBox="1">
            <a:spLocks/>
          </p:cNvSpPr>
          <p:nvPr/>
        </p:nvSpPr>
        <p:spPr>
          <a:xfrm>
            <a:off x="990600" y="1676400"/>
            <a:ext cx="10363200" cy="4952999"/>
          </a:xfrm>
          <a:prstGeom prst="rect">
            <a:avLst/>
          </a:prstGeom>
          <a:noFill/>
        </p:spPr>
        <p:txBody>
          <a:bodyPr vert="horz" lIns="91440" tIns="91440" rIns="91440" bIns="91440" rtlCol="0" anchor="t" anchorCtr="0">
            <a:normAutofit/>
          </a:bodyPr>
          <a:lstStyle>
            <a:lvl1pPr marL="0" indent="0" algn="l" defTabSz="914400" rtl="0" eaLnBrk="1" latinLnBrk="0" hangingPunct="1">
              <a:lnSpc>
                <a:spcPct val="87000"/>
              </a:lnSpc>
              <a:spcBef>
                <a:spcPts val="20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2000"/>
              </a:spcBef>
              <a:spcAft>
                <a:spcPts val="1200"/>
              </a:spcAft>
              <a:buClr>
                <a:schemeClr val="accent1"/>
              </a:buClr>
              <a:buFont typeface="Arial"/>
              <a:buChar char="•"/>
              <a:defRPr sz="28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2000"/>
              </a:spcBef>
              <a:spcAft>
                <a:spcPts val="1200"/>
              </a:spcAft>
              <a:buClr>
                <a:schemeClr val="accent1"/>
              </a:buClr>
              <a:buFont typeface="Arial"/>
              <a:buChar char="•"/>
              <a:defRPr sz="28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2000"/>
              </a:spcBef>
              <a:spcAft>
                <a:spcPts val="1200"/>
              </a:spcAft>
              <a:buClr>
                <a:schemeClr val="accent1"/>
              </a:buClr>
              <a:buFont typeface="Arial"/>
              <a:buChar char="•"/>
              <a:defRPr sz="28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2000"/>
              </a:spcBef>
              <a:spcAft>
                <a:spcPts val="1200"/>
              </a:spcAft>
              <a:buClr>
                <a:schemeClr val="accent1"/>
              </a:buClr>
              <a:buFont typeface="Arial"/>
              <a:buChar char="•"/>
              <a:defRPr sz="28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1200"/>
              </a:spcAft>
            </a:pPr>
            <a:r>
              <a:rPr lang="en-US" sz="3200" b="1" dirty="0"/>
              <a:t>Phishing</a:t>
            </a:r>
          </a:p>
          <a:p>
            <a:pPr marL="873252" lvl="1" indent="-571500">
              <a:spcBef>
                <a:spcPts val="0"/>
              </a:spcBef>
              <a:buFont typeface="Arial" panose="020B0604020202020204" pitchFamily="34" charset="0"/>
              <a:buChar char="•"/>
            </a:pPr>
            <a:r>
              <a:rPr lang="en-US" sz="2400" dirty="0"/>
              <a:t>For account credentials</a:t>
            </a:r>
          </a:p>
          <a:p>
            <a:pPr marL="873252" lvl="1" indent="-571500">
              <a:spcBef>
                <a:spcPts val="0"/>
              </a:spcBef>
              <a:buFont typeface="Arial" panose="020B0604020202020204" pitchFamily="34" charset="0"/>
              <a:buChar char="•"/>
            </a:pPr>
            <a:r>
              <a:rPr lang="en-US" sz="2400" dirty="0"/>
              <a:t>Ransomware</a:t>
            </a:r>
          </a:p>
          <a:p>
            <a:pPr>
              <a:spcBef>
                <a:spcPts val="0"/>
              </a:spcBef>
              <a:spcAft>
                <a:spcPts val="1200"/>
              </a:spcAft>
            </a:pPr>
            <a:endParaRPr lang="en-US" sz="1000" b="1" dirty="0"/>
          </a:p>
          <a:p>
            <a:pPr>
              <a:spcBef>
                <a:spcPts val="0"/>
              </a:spcBef>
              <a:spcAft>
                <a:spcPts val="1200"/>
              </a:spcAft>
            </a:pPr>
            <a:r>
              <a:rPr lang="en-US" sz="3200" b="1" dirty="0"/>
              <a:t>Impersonation for money</a:t>
            </a:r>
          </a:p>
          <a:p>
            <a:pPr>
              <a:spcBef>
                <a:spcPts val="0"/>
              </a:spcBef>
              <a:spcAft>
                <a:spcPts val="1200"/>
              </a:spcAft>
            </a:pPr>
            <a:endParaRPr lang="en-US" dirty="0"/>
          </a:p>
        </p:txBody>
      </p:sp>
    </p:spTree>
    <p:extLst>
      <p:ext uri="{BB962C8B-B14F-4D97-AF65-F5344CB8AC3E}">
        <p14:creationId xmlns:p14="http://schemas.microsoft.com/office/powerpoint/2010/main" val="391247871"/>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371600"/>
          </a:xfrm>
        </p:spPr>
        <p:txBody>
          <a:bodyPr/>
          <a:lstStyle/>
          <a:p>
            <a:r>
              <a:rPr lang="en-US" dirty="0"/>
              <a:t>Multi Factor Authentication</a:t>
            </a:r>
          </a:p>
        </p:txBody>
      </p:sp>
      <p:sp>
        <p:nvSpPr>
          <p:cNvPr id="3" name="Content Placeholder 2"/>
          <p:cNvSpPr>
            <a:spLocks noGrp="1"/>
          </p:cNvSpPr>
          <p:nvPr>
            <p:ph idx="1"/>
          </p:nvPr>
        </p:nvSpPr>
        <p:spPr>
          <a:xfrm>
            <a:off x="990600" y="1676400"/>
            <a:ext cx="10363200" cy="4952999"/>
          </a:xfrm>
        </p:spPr>
        <p:txBody>
          <a:bodyPr anchor="t" anchorCtr="0">
            <a:normAutofit/>
          </a:bodyPr>
          <a:lstStyle/>
          <a:p>
            <a:pPr>
              <a:spcBef>
                <a:spcPts val="0"/>
              </a:spcBef>
              <a:spcAft>
                <a:spcPts val="1200"/>
              </a:spcAft>
            </a:pPr>
            <a:r>
              <a:rPr lang="en-US" sz="3200" b="1" dirty="0"/>
              <a:t>Becoming a standard at many instituions</a:t>
            </a:r>
          </a:p>
          <a:p>
            <a:pPr marL="873252" lvl="1" indent="-571500">
              <a:spcBef>
                <a:spcPts val="0"/>
              </a:spcBef>
              <a:buFont typeface="Arial" panose="020B0604020202020204" pitchFamily="34" charset="0"/>
              <a:buChar char="•"/>
            </a:pPr>
            <a:r>
              <a:rPr lang="en-US" sz="2400" dirty="0"/>
              <a:t>Banking, medical, etc.</a:t>
            </a:r>
          </a:p>
          <a:p>
            <a:pPr marL="873252" lvl="1" indent="-571500">
              <a:spcBef>
                <a:spcPts val="0"/>
              </a:spcBef>
              <a:buFont typeface="Arial" panose="020B0604020202020204" pitchFamily="34" charset="0"/>
              <a:buChar char="•"/>
            </a:pPr>
            <a:r>
              <a:rPr lang="en-US" sz="2400" dirty="0"/>
              <a:t>Will ultimately be a requirement for members and associates</a:t>
            </a:r>
          </a:p>
          <a:p>
            <a:pPr>
              <a:spcBef>
                <a:spcPts val="0"/>
              </a:spcBef>
              <a:spcAft>
                <a:spcPts val="1200"/>
              </a:spcAft>
            </a:pPr>
            <a:endParaRPr lang="en-US" sz="1000" b="1" dirty="0"/>
          </a:p>
          <a:p>
            <a:pPr>
              <a:spcBef>
                <a:spcPts val="0"/>
              </a:spcBef>
              <a:spcAft>
                <a:spcPts val="1200"/>
              </a:spcAft>
            </a:pPr>
            <a:r>
              <a:rPr lang="en-US" sz="3200" b="1" dirty="0"/>
              <a:t>Requires 2</a:t>
            </a:r>
            <a:r>
              <a:rPr lang="en-US" sz="3200" b="1" baseline="30000" dirty="0"/>
              <a:t>nd</a:t>
            </a:r>
            <a:r>
              <a:rPr lang="en-US" sz="3200" b="1" dirty="0"/>
              <a:t> device to complete login</a:t>
            </a:r>
          </a:p>
          <a:p>
            <a:pPr marL="873252" lvl="1" indent="-571500">
              <a:spcBef>
                <a:spcPts val="0"/>
              </a:spcBef>
              <a:buFont typeface="Arial" panose="020B0604020202020204" pitchFamily="34" charset="0"/>
              <a:buChar char="•"/>
            </a:pPr>
            <a:r>
              <a:rPr lang="en-US" sz="2400" dirty="0"/>
              <a:t>Will be required to access LegalShield Information Systems</a:t>
            </a:r>
          </a:p>
          <a:p>
            <a:pPr marL="873252" lvl="1" indent="-571500">
              <a:spcBef>
                <a:spcPts val="0"/>
              </a:spcBef>
              <a:buFont typeface="Arial" panose="020B0604020202020204" pitchFamily="34" charset="0"/>
              <a:buChar char="•"/>
            </a:pPr>
            <a:r>
              <a:rPr lang="en-US" sz="2400" dirty="0"/>
              <a:t>Will be required for authentication on provider owned systems</a:t>
            </a:r>
          </a:p>
          <a:p>
            <a:pPr marL="571500" indent="-571500">
              <a:spcBef>
                <a:spcPts val="0"/>
              </a:spcBef>
              <a:spcAft>
                <a:spcPts val="1200"/>
              </a:spcAft>
              <a:buFont typeface="Arial" panose="020B0604020202020204" pitchFamily="34" charset="0"/>
              <a:buChar char="•"/>
            </a:pPr>
            <a:endParaRPr lang="en-US" dirty="0"/>
          </a:p>
        </p:txBody>
      </p:sp>
    </p:spTree>
    <p:extLst>
      <p:ext uri="{BB962C8B-B14F-4D97-AF65-F5344CB8AC3E}">
        <p14:creationId xmlns:p14="http://schemas.microsoft.com/office/powerpoint/2010/main" val="3041722133"/>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381125"/>
          </a:xfrm>
        </p:spPr>
        <p:txBody>
          <a:bodyPr/>
          <a:lstStyle/>
          <a:p>
            <a:r>
              <a:rPr lang="en-US" dirty="0"/>
              <a:t>Email Filtering</a:t>
            </a:r>
          </a:p>
        </p:txBody>
      </p:sp>
      <p:sp>
        <p:nvSpPr>
          <p:cNvPr id="3" name="Content Placeholder 2"/>
          <p:cNvSpPr>
            <a:spLocks noGrp="1"/>
          </p:cNvSpPr>
          <p:nvPr>
            <p:ph idx="1"/>
          </p:nvPr>
        </p:nvSpPr>
        <p:spPr>
          <a:xfrm>
            <a:off x="990600" y="1676400"/>
            <a:ext cx="10363200" cy="4657725"/>
          </a:xfrm>
        </p:spPr>
        <p:txBody>
          <a:bodyPr anchor="t" anchorCtr="0">
            <a:normAutofit lnSpcReduction="10000"/>
          </a:bodyPr>
          <a:lstStyle/>
          <a:p>
            <a:pPr marL="571500" indent="-571500">
              <a:buFont typeface="Arial" panose="020B0604020202020204" pitchFamily="34" charset="0"/>
              <a:buChar char="•"/>
            </a:pPr>
            <a:r>
              <a:rPr lang="en-US" sz="3000" b="1" dirty="0"/>
              <a:t>Quarantines suspicious emails</a:t>
            </a:r>
          </a:p>
          <a:p>
            <a:pPr marL="1714500" lvl="2" indent="-571500">
              <a:spcBef>
                <a:spcPts val="0"/>
              </a:spcBef>
              <a:buFont typeface="Wingdings" panose="05000000000000000000" pitchFamily="2" charset="2"/>
              <a:buChar char="ü"/>
            </a:pPr>
            <a:r>
              <a:rPr lang="en-US" sz="2400" dirty="0"/>
              <a:t>Scans the email for suspect content</a:t>
            </a:r>
          </a:p>
          <a:p>
            <a:pPr marL="1714500" lvl="2" indent="-571500">
              <a:spcBef>
                <a:spcPts val="0"/>
              </a:spcBef>
              <a:buFont typeface="Wingdings" panose="05000000000000000000" pitchFamily="2" charset="2"/>
              <a:buChar char="ü"/>
            </a:pPr>
            <a:r>
              <a:rPr lang="en-US" sz="2400" dirty="0"/>
              <a:t>Leverages collective intelligence from the Ecosystem</a:t>
            </a:r>
          </a:p>
          <a:p>
            <a:pPr marL="571500" indent="-571500">
              <a:buFont typeface="Arial" panose="020B0604020202020204" pitchFamily="34" charset="0"/>
              <a:buChar char="•"/>
            </a:pPr>
            <a:r>
              <a:rPr lang="en-US" sz="3000" b="1" dirty="0"/>
              <a:t>LegalShield implementing Proofpoint</a:t>
            </a:r>
          </a:p>
          <a:p>
            <a:pPr marL="571500" indent="-571500">
              <a:buFont typeface="Arial" panose="020B0604020202020204" pitchFamily="34" charset="0"/>
              <a:buChar char="•"/>
            </a:pPr>
            <a:r>
              <a:rPr lang="en-US" sz="3000" b="1" dirty="0"/>
              <a:t>Email filtering will be required on your email systems</a:t>
            </a:r>
          </a:p>
          <a:p>
            <a:pPr marL="571500" indent="-571500">
              <a:buFont typeface="Arial" panose="020B0604020202020204" pitchFamily="34" charset="0"/>
              <a:buChar char="•"/>
            </a:pPr>
            <a:r>
              <a:rPr lang="en-US" sz="3000" b="1" dirty="0"/>
              <a:t>LegalShield can help negotiate or even manage your emails if desired </a:t>
            </a:r>
          </a:p>
          <a:p>
            <a:pPr marL="1714500" lvl="2" indent="-571500">
              <a:spcBef>
                <a:spcPts val="0"/>
              </a:spcBef>
              <a:buFont typeface="Wingdings" panose="05000000000000000000" pitchFamily="2" charset="2"/>
              <a:buChar char="ü"/>
            </a:pPr>
            <a:r>
              <a:rPr lang="en-US" sz="2400" dirty="0"/>
              <a:t>What business model is preferred?</a:t>
            </a:r>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528085931"/>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F15B5-E3DE-495D-A424-8DBF238CA472}"/>
              </a:ext>
            </a:extLst>
          </p:cNvPr>
          <p:cNvSpPr>
            <a:spLocks noGrp="1"/>
          </p:cNvSpPr>
          <p:nvPr>
            <p:ph type="title"/>
          </p:nvPr>
        </p:nvSpPr>
        <p:spPr>
          <a:xfrm>
            <a:off x="838200" y="228600"/>
            <a:ext cx="10515600" cy="1371600"/>
          </a:xfrm>
        </p:spPr>
        <p:txBody>
          <a:bodyPr/>
          <a:lstStyle/>
          <a:p>
            <a:r>
              <a:rPr lang="en-US" dirty="0"/>
              <a:t>Quarantine Folders</a:t>
            </a:r>
          </a:p>
        </p:txBody>
      </p:sp>
      <p:pic>
        <p:nvPicPr>
          <p:cNvPr id="7" name="Content Placeholder 6">
            <a:extLst>
              <a:ext uri="{FF2B5EF4-FFF2-40B4-BE49-F238E27FC236}">
                <a16:creationId xmlns:a16="http://schemas.microsoft.com/office/drawing/2014/main" id="{BCD492AE-5D38-4B61-8E2E-365E22B6A5C4}"/>
              </a:ext>
            </a:extLst>
          </p:cNvPr>
          <p:cNvPicPr>
            <a:picLocks noGrp="1" noChangeAspect="1"/>
          </p:cNvPicPr>
          <p:nvPr>
            <p:ph idx="1"/>
          </p:nvPr>
        </p:nvPicPr>
        <p:blipFill>
          <a:blip r:embed="rId2"/>
          <a:stretch>
            <a:fillRect/>
          </a:stretch>
        </p:blipFill>
        <p:spPr>
          <a:xfrm>
            <a:off x="265815" y="1456661"/>
            <a:ext cx="11674548" cy="2466754"/>
          </a:xfrm>
          <a:prstGeom prst="rect">
            <a:avLst/>
          </a:prstGeom>
        </p:spPr>
      </p:pic>
      <p:pic>
        <p:nvPicPr>
          <p:cNvPr id="9" name="Picture 8">
            <a:extLst>
              <a:ext uri="{FF2B5EF4-FFF2-40B4-BE49-F238E27FC236}">
                <a16:creationId xmlns:a16="http://schemas.microsoft.com/office/drawing/2014/main" id="{DE5574F3-E23F-4331-B107-7F336B669F1E}"/>
              </a:ext>
            </a:extLst>
          </p:cNvPr>
          <p:cNvPicPr>
            <a:picLocks noChangeAspect="1"/>
          </p:cNvPicPr>
          <p:nvPr/>
        </p:nvPicPr>
        <p:blipFill>
          <a:blip r:embed="rId3"/>
          <a:stretch>
            <a:fillRect/>
          </a:stretch>
        </p:blipFill>
        <p:spPr>
          <a:xfrm>
            <a:off x="265815" y="3923416"/>
            <a:ext cx="11674547" cy="1127050"/>
          </a:xfrm>
          <a:prstGeom prst="rect">
            <a:avLst/>
          </a:prstGeom>
        </p:spPr>
      </p:pic>
      <p:pic>
        <p:nvPicPr>
          <p:cNvPr id="11" name="Picture 10">
            <a:extLst>
              <a:ext uri="{FF2B5EF4-FFF2-40B4-BE49-F238E27FC236}">
                <a16:creationId xmlns:a16="http://schemas.microsoft.com/office/drawing/2014/main" id="{C9EB3A19-0964-4D74-B16D-94C2CF24D528}"/>
              </a:ext>
            </a:extLst>
          </p:cNvPr>
          <p:cNvPicPr>
            <a:picLocks noChangeAspect="1"/>
          </p:cNvPicPr>
          <p:nvPr/>
        </p:nvPicPr>
        <p:blipFill>
          <a:blip r:embed="rId4"/>
          <a:stretch>
            <a:fillRect/>
          </a:stretch>
        </p:blipFill>
        <p:spPr>
          <a:xfrm>
            <a:off x="265814" y="5050466"/>
            <a:ext cx="12078585" cy="1334384"/>
          </a:xfrm>
          <a:prstGeom prst="rect">
            <a:avLst/>
          </a:prstGeom>
        </p:spPr>
      </p:pic>
    </p:spTree>
    <p:extLst>
      <p:ext uri="{BB962C8B-B14F-4D97-AF65-F5344CB8AC3E}">
        <p14:creationId xmlns:p14="http://schemas.microsoft.com/office/powerpoint/2010/main" val="2349750064"/>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F15B5-E3DE-495D-A424-8DBF238CA472}"/>
              </a:ext>
            </a:extLst>
          </p:cNvPr>
          <p:cNvSpPr>
            <a:spLocks noGrp="1"/>
          </p:cNvSpPr>
          <p:nvPr>
            <p:ph type="title"/>
          </p:nvPr>
        </p:nvSpPr>
        <p:spPr>
          <a:xfrm>
            <a:off x="838200" y="104775"/>
            <a:ext cx="10515600" cy="1600200"/>
          </a:xfrm>
        </p:spPr>
        <p:txBody>
          <a:bodyPr/>
          <a:lstStyle/>
          <a:p>
            <a:r>
              <a:rPr lang="en-US" dirty="0"/>
              <a:t>URL Defense</a:t>
            </a:r>
          </a:p>
        </p:txBody>
      </p:sp>
      <p:pic>
        <p:nvPicPr>
          <p:cNvPr id="4" name="Picture 4" descr="A screenshot of a cell phone&#10;&#10;Description generated with very high confidence">
            <a:extLst>
              <a:ext uri="{FF2B5EF4-FFF2-40B4-BE49-F238E27FC236}">
                <a16:creationId xmlns:a16="http://schemas.microsoft.com/office/drawing/2014/main" id="{DE9E7091-4E4D-4860-8AEF-359D3D13993D}"/>
              </a:ext>
            </a:extLst>
          </p:cNvPr>
          <p:cNvPicPr>
            <a:picLocks noGrp="1" noChangeAspect="1"/>
          </p:cNvPicPr>
          <p:nvPr>
            <p:ph idx="1"/>
          </p:nvPr>
        </p:nvPicPr>
        <p:blipFill>
          <a:blip r:embed="rId2"/>
          <a:stretch>
            <a:fillRect/>
          </a:stretch>
        </p:blipFill>
        <p:spPr>
          <a:xfrm>
            <a:off x="1694562" y="1676400"/>
            <a:ext cx="8802875" cy="4248150"/>
          </a:xfrm>
          <a:prstGeom prst="rect">
            <a:avLst/>
          </a:prstGeom>
        </p:spPr>
      </p:pic>
    </p:spTree>
    <p:extLst>
      <p:ext uri="{BB962C8B-B14F-4D97-AF65-F5344CB8AC3E}">
        <p14:creationId xmlns:p14="http://schemas.microsoft.com/office/powerpoint/2010/main" val="3258428543"/>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sz="8800" dirty="0"/>
              <a:t>Welcome</a:t>
            </a:r>
          </a:p>
        </p:txBody>
      </p:sp>
      <p:sp>
        <p:nvSpPr>
          <p:cNvPr id="3" name="Text Placeholder 2"/>
          <p:cNvSpPr>
            <a:spLocks noGrp="1"/>
          </p:cNvSpPr>
          <p:nvPr>
            <p:ph type="body" idx="1"/>
          </p:nvPr>
        </p:nvSpPr>
        <p:spPr/>
        <p:txBody>
          <a:bodyPr/>
          <a:lstStyle/>
          <a:p>
            <a:r>
              <a:rPr lang="en-US" dirty="0"/>
              <a:t>Lori Owens – Sr. Director, Provider Services</a:t>
            </a:r>
          </a:p>
        </p:txBody>
      </p:sp>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8016" y="617451"/>
            <a:ext cx="2662540" cy="1331270"/>
          </a:xfrm>
          <a:prstGeom prst="rect">
            <a:avLst/>
          </a:prstGeom>
        </p:spPr>
      </p:pic>
    </p:spTree>
    <p:extLst>
      <p:ext uri="{BB962C8B-B14F-4D97-AF65-F5344CB8AC3E}">
        <p14:creationId xmlns:p14="http://schemas.microsoft.com/office/powerpoint/2010/main" val="17351290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F15B5-E3DE-495D-A424-8DBF238CA472}"/>
              </a:ext>
            </a:extLst>
          </p:cNvPr>
          <p:cNvSpPr>
            <a:spLocks noGrp="1"/>
          </p:cNvSpPr>
          <p:nvPr>
            <p:ph type="title"/>
          </p:nvPr>
        </p:nvSpPr>
        <p:spPr>
          <a:xfrm>
            <a:off x="838200" y="95250"/>
            <a:ext cx="10515600" cy="1600200"/>
          </a:xfrm>
        </p:spPr>
        <p:txBody>
          <a:bodyPr/>
          <a:lstStyle/>
          <a:p>
            <a:r>
              <a:rPr lang="en-US" dirty="0"/>
              <a:t>URL Blocked</a:t>
            </a:r>
          </a:p>
        </p:txBody>
      </p:sp>
      <p:pic>
        <p:nvPicPr>
          <p:cNvPr id="7" name="Content Placeholder 6">
            <a:extLst>
              <a:ext uri="{FF2B5EF4-FFF2-40B4-BE49-F238E27FC236}">
                <a16:creationId xmlns:a16="http://schemas.microsoft.com/office/drawing/2014/main" id="{C0394C1A-F7C6-4B8D-AF2B-1E869A3E9F98}"/>
              </a:ext>
            </a:extLst>
          </p:cNvPr>
          <p:cNvPicPr>
            <a:picLocks noGrp="1" noChangeAspect="1"/>
          </p:cNvPicPr>
          <p:nvPr>
            <p:ph idx="1"/>
          </p:nvPr>
        </p:nvPicPr>
        <p:blipFill>
          <a:blip r:embed="rId2"/>
          <a:stretch>
            <a:fillRect/>
          </a:stretch>
        </p:blipFill>
        <p:spPr>
          <a:xfrm>
            <a:off x="3099734" y="1695450"/>
            <a:ext cx="5992532" cy="4249738"/>
          </a:xfrm>
          <a:prstGeom prst="rect">
            <a:avLst/>
          </a:prstGeom>
        </p:spPr>
      </p:pic>
    </p:spTree>
    <p:extLst>
      <p:ext uri="{BB962C8B-B14F-4D97-AF65-F5344CB8AC3E}">
        <p14:creationId xmlns:p14="http://schemas.microsoft.com/office/powerpoint/2010/main" val="2086374695"/>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3350"/>
            <a:ext cx="10515600" cy="1600200"/>
          </a:xfrm>
        </p:spPr>
        <p:txBody>
          <a:bodyPr/>
          <a:lstStyle/>
          <a:p>
            <a:r>
              <a:rPr lang="en-US" dirty="0"/>
              <a:t>Incident Response Plan</a:t>
            </a:r>
          </a:p>
        </p:txBody>
      </p:sp>
      <p:sp>
        <p:nvSpPr>
          <p:cNvPr id="3" name="Content Placeholder 2"/>
          <p:cNvSpPr>
            <a:spLocks noGrp="1"/>
          </p:cNvSpPr>
          <p:nvPr>
            <p:ph idx="1"/>
          </p:nvPr>
        </p:nvSpPr>
        <p:spPr>
          <a:xfrm>
            <a:off x="990599" y="1904999"/>
            <a:ext cx="10323689" cy="5009445"/>
          </a:xfrm>
        </p:spPr>
        <p:txBody>
          <a:bodyPr anchor="t" anchorCtr="0">
            <a:normAutofit/>
          </a:bodyPr>
          <a:lstStyle/>
          <a:p>
            <a:r>
              <a:rPr lang="en-US" sz="3000" b="1" dirty="0"/>
              <a:t>LegalShield has updated its incident reponse plan in the event of all security incidents</a:t>
            </a:r>
          </a:p>
          <a:p>
            <a:endParaRPr lang="en-US" sz="1000" b="1" dirty="0"/>
          </a:p>
          <a:p>
            <a:pPr marL="873252" lvl="1" indent="-571500">
              <a:spcBef>
                <a:spcPts val="0"/>
              </a:spcBef>
              <a:buFont typeface="Arial" panose="020B0604020202020204" pitchFamily="34" charset="0"/>
              <a:buChar char="•"/>
            </a:pPr>
            <a:r>
              <a:rPr lang="en-US" sz="2400" dirty="0"/>
              <a:t>Clear roles and responsibilities of key staff to manage the incident</a:t>
            </a:r>
          </a:p>
          <a:p>
            <a:pPr marL="873252" lvl="1" indent="-571500">
              <a:spcBef>
                <a:spcPts val="0"/>
              </a:spcBef>
              <a:buFont typeface="Arial" panose="020B0604020202020204" pitchFamily="34" charset="0"/>
              <a:buChar char="•"/>
            </a:pPr>
            <a:r>
              <a:rPr lang="en-US" sz="2400" dirty="0"/>
              <a:t>Technical recovery clearly defined</a:t>
            </a:r>
          </a:p>
          <a:p>
            <a:pPr marL="873252" lvl="1" indent="-571500">
              <a:spcBef>
                <a:spcPts val="0"/>
              </a:spcBef>
              <a:buFont typeface="Arial" panose="020B0604020202020204" pitchFamily="34" charset="0"/>
              <a:buChar char="•"/>
            </a:pPr>
            <a:r>
              <a:rPr lang="en-US" sz="2400" dirty="0"/>
              <a:t>Clear and consistent communication during the incident</a:t>
            </a:r>
          </a:p>
          <a:p>
            <a:pPr marL="1714500" lvl="2" indent="-571500">
              <a:spcBef>
                <a:spcPts val="0"/>
              </a:spcBef>
              <a:buFont typeface="Wingdings" panose="05000000000000000000" pitchFamily="2" charset="2"/>
              <a:buChar char="ü"/>
            </a:pPr>
            <a:r>
              <a:rPr lang="en-US" sz="2000" dirty="0"/>
              <a:t>Will include local and federal law enforcement as part of the process</a:t>
            </a:r>
          </a:p>
          <a:p>
            <a:pPr lvl="1" indent="0">
              <a:spcBef>
                <a:spcPts val="0"/>
              </a:spcBef>
              <a:buNone/>
            </a:pPr>
            <a:endParaRPr lang="en-US" sz="1000" b="1" dirty="0"/>
          </a:p>
          <a:p>
            <a:pPr lvl="1" indent="0">
              <a:spcBef>
                <a:spcPts val="0"/>
              </a:spcBef>
              <a:buNone/>
            </a:pPr>
            <a:r>
              <a:rPr lang="en-US" sz="3000" b="1" dirty="0"/>
              <a:t>You must have a plan like this</a:t>
            </a:r>
            <a:endParaRPr lang="en-US" b="1" dirty="0"/>
          </a:p>
        </p:txBody>
      </p:sp>
    </p:spTree>
    <p:extLst>
      <p:ext uri="{BB962C8B-B14F-4D97-AF65-F5344CB8AC3E}">
        <p14:creationId xmlns:p14="http://schemas.microsoft.com/office/powerpoint/2010/main" val="3750488001"/>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775"/>
            <a:ext cx="10515600" cy="1600200"/>
          </a:xfrm>
        </p:spPr>
        <p:txBody>
          <a:bodyPr/>
          <a:lstStyle/>
          <a:p>
            <a:r>
              <a:rPr lang="en-US" dirty="0"/>
              <a:t>Security Assessment</a:t>
            </a:r>
          </a:p>
        </p:txBody>
      </p:sp>
      <p:sp>
        <p:nvSpPr>
          <p:cNvPr id="3" name="Content Placeholder 2"/>
          <p:cNvSpPr>
            <a:spLocks noGrp="1"/>
          </p:cNvSpPr>
          <p:nvPr>
            <p:ph idx="1"/>
          </p:nvPr>
        </p:nvSpPr>
        <p:spPr>
          <a:xfrm>
            <a:off x="990600" y="1905000"/>
            <a:ext cx="10744200" cy="4076700"/>
          </a:xfrm>
        </p:spPr>
        <p:txBody>
          <a:bodyPr anchor="ctr" anchorCtr="0">
            <a:normAutofit/>
          </a:bodyPr>
          <a:lstStyle/>
          <a:p>
            <a:pPr marL="457200" indent="-457200">
              <a:buFont typeface="Arial" panose="020B0604020202020204" pitchFamily="34" charset="0"/>
              <a:buChar char="•"/>
            </a:pPr>
            <a:r>
              <a:rPr lang="en-US" sz="3000" b="1" dirty="0"/>
              <a:t>Use of a 3</a:t>
            </a:r>
            <a:r>
              <a:rPr lang="en-US" sz="3000" b="1" baseline="30000" dirty="0"/>
              <a:t>rd</a:t>
            </a:r>
            <a:r>
              <a:rPr lang="en-US" sz="3000" b="1" dirty="0"/>
              <a:t> party reviewer to assess your security risks</a:t>
            </a:r>
          </a:p>
          <a:p>
            <a:pPr marL="457200" indent="-457200">
              <a:buFont typeface="Arial" panose="020B0604020202020204" pitchFamily="34" charset="0"/>
              <a:buChar char="•"/>
            </a:pPr>
            <a:r>
              <a:rPr lang="en-US" sz="3000" b="1" dirty="0"/>
              <a:t>LegalShield utilizes Kroll and IBM for annual testing</a:t>
            </a:r>
          </a:p>
          <a:p>
            <a:pPr lvl="1" indent="0">
              <a:buNone/>
            </a:pPr>
            <a:r>
              <a:rPr lang="en-US" sz="2400" i="1" dirty="0"/>
              <a:t>	Produces a list of exposures and severity</a:t>
            </a:r>
          </a:p>
          <a:p>
            <a:pPr marL="457200" indent="-457200">
              <a:buFont typeface="Arial" panose="020B0604020202020204" pitchFamily="34" charset="0"/>
              <a:buChar char="•"/>
            </a:pPr>
            <a:r>
              <a:rPr lang="en-US" sz="3000" b="1" dirty="0"/>
              <a:t>This will be required of each firm with disclosure to LegalShield </a:t>
            </a:r>
          </a:p>
          <a:p>
            <a:pPr marL="1600200" lvl="2" indent="-457200">
              <a:spcBef>
                <a:spcPts val="0"/>
              </a:spcBef>
              <a:spcAft>
                <a:spcPts val="300"/>
              </a:spcAft>
              <a:buFont typeface="Wingdings" panose="05000000000000000000" pitchFamily="2" charset="2"/>
              <a:buChar char="ü"/>
            </a:pPr>
            <a:r>
              <a:rPr lang="en-US" sz="2400" dirty="0"/>
              <a:t>Technical</a:t>
            </a:r>
          </a:p>
          <a:p>
            <a:pPr marL="1600200" lvl="2" indent="-457200">
              <a:spcBef>
                <a:spcPts val="0"/>
              </a:spcBef>
              <a:spcAft>
                <a:spcPts val="300"/>
              </a:spcAft>
              <a:buFont typeface="Wingdings" panose="05000000000000000000" pitchFamily="2" charset="2"/>
              <a:buChar char="ü"/>
            </a:pPr>
            <a:r>
              <a:rPr lang="en-US" sz="2400" dirty="0"/>
              <a:t>Social</a:t>
            </a:r>
          </a:p>
        </p:txBody>
      </p:sp>
    </p:spTree>
    <p:extLst>
      <p:ext uri="{BB962C8B-B14F-4D97-AF65-F5344CB8AC3E}">
        <p14:creationId xmlns:p14="http://schemas.microsoft.com/office/powerpoint/2010/main" val="1466864463"/>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3350"/>
            <a:ext cx="10515600" cy="1600200"/>
          </a:xfrm>
        </p:spPr>
        <p:txBody>
          <a:bodyPr/>
          <a:lstStyle/>
          <a:p>
            <a:r>
              <a:rPr lang="en-US" dirty="0"/>
              <a:t>Engagement with Vendors</a:t>
            </a:r>
          </a:p>
        </p:txBody>
      </p:sp>
      <p:sp>
        <p:nvSpPr>
          <p:cNvPr id="3" name="Content Placeholder 2"/>
          <p:cNvSpPr>
            <a:spLocks noGrp="1"/>
          </p:cNvSpPr>
          <p:nvPr>
            <p:ph idx="1"/>
          </p:nvPr>
        </p:nvSpPr>
        <p:spPr>
          <a:xfrm>
            <a:off x="990600" y="1904999"/>
            <a:ext cx="10255955" cy="3571875"/>
          </a:xfrm>
        </p:spPr>
        <p:txBody>
          <a:bodyPr anchor="t" anchorCtr="0">
            <a:normAutofit/>
          </a:bodyPr>
          <a:lstStyle/>
          <a:p>
            <a:r>
              <a:rPr lang="en-US" sz="3000" b="1" dirty="0"/>
              <a:t>How can LegalShield help you?</a:t>
            </a:r>
          </a:p>
          <a:p>
            <a:endParaRPr lang="en-US" sz="1000" b="1" dirty="0"/>
          </a:p>
          <a:p>
            <a:pPr marL="873252" lvl="1" indent="-571500">
              <a:spcBef>
                <a:spcPts val="0"/>
              </a:spcBef>
              <a:buFont typeface="Arial" panose="020B0604020202020204" pitchFamily="34" charset="0"/>
              <a:buChar char="•"/>
            </a:pPr>
            <a:r>
              <a:rPr lang="en-US" sz="2400" dirty="0"/>
              <a:t>We can introduce you to vendors</a:t>
            </a:r>
          </a:p>
          <a:p>
            <a:pPr marL="873252" lvl="1" indent="-571500">
              <a:spcBef>
                <a:spcPts val="0"/>
              </a:spcBef>
              <a:buFont typeface="Arial" panose="020B0604020202020204" pitchFamily="34" charset="0"/>
              <a:buChar char="•"/>
            </a:pPr>
            <a:r>
              <a:rPr lang="en-US" sz="2400" dirty="0"/>
              <a:t>Manage on your behalf</a:t>
            </a:r>
          </a:p>
          <a:p>
            <a:pPr marL="873252" lvl="1" indent="-571500">
              <a:spcBef>
                <a:spcPts val="0"/>
              </a:spcBef>
              <a:buFont typeface="Arial" panose="020B0604020202020204" pitchFamily="34" charset="0"/>
              <a:buChar char="•"/>
            </a:pPr>
            <a:r>
              <a:rPr lang="en-US" sz="2400" dirty="0"/>
              <a:t>Mix of both</a:t>
            </a:r>
          </a:p>
          <a:p>
            <a:pPr marL="873252" lvl="1" indent="-571500">
              <a:spcBef>
                <a:spcPts val="0"/>
              </a:spcBef>
              <a:buFont typeface="Arial" panose="020B0604020202020204" pitchFamily="34" charset="0"/>
              <a:buChar char="•"/>
            </a:pPr>
            <a:r>
              <a:rPr lang="en-US" sz="2400" dirty="0"/>
              <a:t>Any suggestions</a:t>
            </a:r>
          </a:p>
        </p:txBody>
      </p:sp>
    </p:spTree>
    <p:extLst>
      <p:ext uri="{BB962C8B-B14F-4D97-AF65-F5344CB8AC3E}">
        <p14:creationId xmlns:p14="http://schemas.microsoft.com/office/powerpoint/2010/main" val="1722325326"/>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775"/>
            <a:ext cx="10515600" cy="1600200"/>
          </a:xfrm>
        </p:spPr>
        <p:txBody>
          <a:bodyPr/>
          <a:lstStyle/>
          <a:p>
            <a:r>
              <a:rPr lang="en-US" dirty="0"/>
              <a:t>LegalShield/Provider Agreement</a:t>
            </a:r>
          </a:p>
        </p:txBody>
      </p:sp>
      <p:sp>
        <p:nvSpPr>
          <p:cNvPr id="3" name="Content Placeholder 2"/>
          <p:cNvSpPr>
            <a:spLocks noGrp="1"/>
          </p:cNvSpPr>
          <p:nvPr>
            <p:ph idx="1"/>
          </p:nvPr>
        </p:nvSpPr>
        <p:spPr>
          <a:xfrm>
            <a:off x="1013178" y="1904294"/>
            <a:ext cx="10515600" cy="4560712"/>
          </a:xfrm>
        </p:spPr>
        <p:txBody>
          <a:bodyPr anchor="t" anchorCtr="0">
            <a:normAutofit/>
          </a:bodyPr>
          <a:lstStyle/>
          <a:p>
            <a:r>
              <a:rPr lang="en-US" sz="3000" b="1" dirty="0"/>
              <a:t>Will be modified to require by Sept. 1, 2018</a:t>
            </a:r>
          </a:p>
          <a:p>
            <a:endParaRPr lang="en-US" sz="1000" b="1" dirty="0"/>
          </a:p>
          <a:p>
            <a:pPr marL="873252" lvl="1" indent="-571500">
              <a:spcBef>
                <a:spcPts val="0"/>
              </a:spcBef>
              <a:buFont typeface="Arial" panose="020B0604020202020204" pitchFamily="34" charset="0"/>
              <a:buChar char="•"/>
            </a:pPr>
            <a:r>
              <a:rPr lang="en-US" sz="2400" dirty="0"/>
              <a:t>Multi Factor Authentication to access provider systems</a:t>
            </a:r>
          </a:p>
          <a:p>
            <a:pPr marL="873252" lvl="1" indent="-571500">
              <a:spcBef>
                <a:spcPts val="0"/>
              </a:spcBef>
              <a:buFont typeface="Arial" panose="020B0604020202020204" pitchFamily="34" charset="0"/>
              <a:buChar char="•"/>
            </a:pPr>
            <a:r>
              <a:rPr lang="en-US" sz="2400" dirty="0"/>
              <a:t>Email filtering (Phishing detection)</a:t>
            </a:r>
          </a:p>
          <a:p>
            <a:pPr marL="873252" lvl="1" indent="-571500">
              <a:spcBef>
                <a:spcPts val="0"/>
              </a:spcBef>
              <a:buFont typeface="Arial" panose="020B0604020202020204" pitchFamily="34" charset="0"/>
              <a:buChar char="•"/>
            </a:pPr>
            <a:r>
              <a:rPr lang="en-US" sz="2400" dirty="0"/>
              <a:t>Minimum of Annual Security Assessment </a:t>
            </a:r>
          </a:p>
          <a:p>
            <a:pPr marL="873252" lvl="1" indent="-571500">
              <a:spcBef>
                <a:spcPts val="0"/>
              </a:spcBef>
              <a:buFont typeface="Arial" panose="020B0604020202020204" pitchFamily="34" charset="0"/>
              <a:buChar char="•"/>
            </a:pPr>
            <a:r>
              <a:rPr lang="en-US" sz="2400" dirty="0"/>
              <a:t>Documentation of Incident Response Plan</a:t>
            </a:r>
          </a:p>
          <a:p>
            <a:pPr marL="873252" lvl="1" indent="-571500">
              <a:spcBef>
                <a:spcPts val="0"/>
              </a:spcBef>
              <a:buFont typeface="Arial" panose="020B0604020202020204" pitchFamily="34" charset="0"/>
              <a:buChar char="•"/>
            </a:pPr>
            <a:r>
              <a:rPr lang="en-US" sz="2400" dirty="0"/>
              <a:t>Disclosure to LegalShield of all security related incidents and any investigation results</a:t>
            </a:r>
          </a:p>
          <a:p>
            <a:pPr marL="914400" lvl="2" indent="228600">
              <a:spcBef>
                <a:spcPts val="0"/>
              </a:spcBef>
              <a:buFont typeface="Arial" panose="020B0604020202020204" pitchFamily="34" charset="0"/>
              <a:buChar char="•"/>
            </a:pPr>
            <a:r>
              <a:rPr lang="en-US" sz="2000" i="1" dirty="0"/>
              <a:t>Designed to increase awareness for our whole network</a:t>
            </a:r>
            <a:endParaRPr lang="en-US" i="1" dirty="0"/>
          </a:p>
        </p:txBody>
      </p:sp>
    </p:spTree>
    <p:extLst>
      <p:ext uri="{BB962C8B-B14F-4D97-AF65-F5344CB8AC3E}">
        <p14:creationId xmlns:p14="http://schemas.microsoft.com/office/powerpoint/2010/main" val="3824814514"/>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572" y="762000"/>
            <a:ext cx="9579428" cy="4789714"/>
          </a:xfrm>
          <a:prstGeom prst="rect">
            <a:avLst/>
          </a:prstGeom>
        </p:spPr>
      </p:pic>
    </p:spTree>
    <p:extLst>
      <p:ext uri="{BB962C8B-B14F-4D97-AF65-F5344CB8AC3E}">
        <p14:creationId xmlns:p14="http://schemas.microsoft.com/office/powerpoint/2010/main" val="4452623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2566" r="13799"/>
          <a:stretch/>
        </p:blipFill>
        <p:spPr>
          <a:solidFill>
            <a:srgbClr val="F4F5F5"/>
          </a:solidFill>
        </p:spPr>
      </p:pic>
      <p:sp>
        <p:nvSpPr>
          <p:cNvPr id="2" name="Title 1"/>
          <p:cNvSpPr>
            <a:spLocks noGrp="1"/>
          </p:cNvSpPr>
          <p:nvPr>
            <p:ph type="title"/>
          </p:nvPr>
        </p:nvSpPr>
        <p:spPr/>
        <p:txBody>
          <a:bodyPr/>
          <a:lstStyle/>
          <a:p>
            <a:r>
              <a:rPr lang="en-US" sz="9600" dirty="0"/>
              <a:t>Q&amp;A</a:t>
            </a:r>
          </a:p>
        </p:txBody>
      </p:sp>
      <p:sp>
        <p:nvSpPr>
          <p:cNvPr id="3" name="Text Placeholder 2"/>
          <p:cNvSpPr>
            <a:spLocks noGrp="1"/>
          </p:cNvSpPr>
          <p:nvPr>
            <p:ph type="body" idx="1"/>
          </p:nvPr>
        </p:nvSpPr>
        <p:spPr/>
        <p:txBody>
          <a:bodyPr/>
          <a:lstStyle/>
          <a:p>
            <a:r>
              <a:rPr lang="en-US" b="1" dirty="0"/>
              <a:t>Jerred Wilson, Kathy Pinson, Jack Goldenberg &amp; Keri Norris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174" y="857294"/>
            <a:ext cx="3142224" cy="1571112"/>
          </a:xfrm>
          <a:prstGeom prst="rect">
            <a:avLst/>
          </a:prstGeom>
        </p:spPr>
      </p:pic>
    </p:spTree>
    <p:extLst>
      <p:ext uri="{BB962C8B-B14F-4D97-AF65-F5344CB8AC3E}">
        <p14:creationId xmlns:p14="http://schemas.microsoft.com/office/powerpoint/2010/main" val="17602482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dirty="0"/>
              <a:t>Opportunities for Success LawPAK</a:t>
            </a:r>
          </a:p>
        </p:txBody>
      </p:sp>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8016" y="617451"/>
            <a:ext cx="2662540" cy="1331270"/>
          </a:xfrm>
          <a:prstGeom prst="rect">
            <a:avLst/>
          </a:prstGeom>
        </p:spPr>
      </p:pic>
      <p:sp>
        <p:nvSpPr>
          <p:cNvPr id="8" name="Text Placeholder 2">
            <a:extLst>
              <a:ext uri="{FF2B5EF4-FFF2-40B4-BE49-F238E27FC236}">
                <a16:creationId xmlns:a16="http://schemas.microsoft.com/office/drawing/2014/main" id="{5A011C27-0FA9-4C78-93D1-C07993B034FE}"/>
              </a:ext>
            </a:extLst>
          </p:cNvPr>
          <p:cNvSpPr txBox="1">
            <a:spLocks/>
          </p:cNvSpPr>
          <p:nvPr/>
        </p:nvSpPr>
        <p:spPr>
          <a:xfrm>
            <a:off x="954711" y="4929652"/>
            <a:ext cx="10282578" cy="850638"/>
          </a:xfrm>
          <a:prstGeom prst="rect">
            <a:avLst/>
          </a:prstGeom>
          <a:solidFill>
            <a:schemeClr val="accent2"/>
          </a:solidFill>
        </p:spPr>
        <p:txBody>
          <a:bodyPr vert="horz" lIns="91440" tIns="91440" rIns="91440" bIns="91440" rtlCol="0" anchor="ctr">
            <a:normAutofit/>
          </a:bodyPr>
          <a:lstStyle>
            <a:lvl1pPr marL="0" indent="0" algn="ctr" defTabSz="914400" rtl="0" eaLnBrk="1" latinLnBrk="0" hangingPunct="1">
              <a:lnSpc>
                <a:spcPct val="87000"/>
              </a:lnSpc>
              <a:spcBef>
                <a:spcPts val="1800"/>
              </a:spcBef>
              <a:buClr>
                <a:schemeClr val="accent1"/>
              </a:buClr>
              <a:buFont typeface="Arial"/>
              <a:buNone/>
              <a:defRPr sz="2400" kern="1200">
                <a:solidFill>
                  <a:schemeClr val="bg1"/>
                </a:solidFill>
                <a:latin typeface="+mn-lt"/>
                <a:ea typeface="+mn-ea"/>
                <a:cs typeface="+mn-cs"/>
              </a:defRPr>
            </a:lvl1pPr>
            <a:lvl2pPr marL="457200" indent="0" algn="l" defTabSz="914400" rtl="0" eaLnBrk="1" latinLnBrk="0" hangingPunct="1">
              <a:lnSpc>
                <a:spcPct val="87000"/>
              </a:lnSpc>
              <a:spcBef>
                <a:spcPts val="800"/>
              </a:spcBef>
              <a:spcAft>
                <a:spcPts val="1200"/>
              </a:spcAft>
              <a:buClr>
                <a:schemeClr val="accent1"/>
              </a:buClr>
              <a:buFont typeface="Arial"/>
              <a:buNone/>
              <a:defRPr sz="2000" i="0" kern="1200" cap="none" spc="50" baseline="0">
                <a:solidFill>
                  <a:schemeClr val="tx1">
                    <a:tint val="75000"/>
                  </a:schemeClr>
                </a:solidFill>
                <a:latin typeface="Arial" charset="0"/>
                <a:ea typeface="Arial" charset="0"/>
                <a:cs typeface="Arial" charset="0"/>
              </a:defRPr>
            </a:lvl2pPr>
            <a:lvl3pPr marL="914400" indent="0" algn="l" defTabSz="914400" rtl="0" eaLnBrk="1" latinLnBrk="0" hangingPunct="1">
              <a:lnSpc>
                <a:spcPct val="87000"/>
              </a:lnSpc>
              <a:spcBef>
                <a:spcPts val="800"/>
              </a:spcBef>
              <a:spcAft>
                <a:spcPts val="1200"/>
              </a:spcAft>
              <a:buClr>
                <a:schemeClr val="accent1"/>
              </a:buClr>
              <a:buFont typeface="Arial"/>
              <a:buNone/>
              <a:defRPr sz="1800" i="0" kern="1200" cap="none" spc="50" baseline="0">
                <a:solidFill>
                  <a:schemeClr val="tx1">
                    <a:tint val="75000"/>
                  </a:schemeClr>
                </a:solidFill>
                <a:latin typeface="Arial" charset="0"/>
                <a:ea typeface="Arial" charset="0"/>
                <a:cs typeface="Arial" charset="0"/>
              </a:defRPr>
            </a:lvl3pPr>
            <a:lvl4pPr marL="1371600" indent="0" algn="l" defTabSz="914400" rtl="0" eaLnBrk="1" latinLnBrk="0" hangingPunct="1">
              <a:lnSpc>
                <a:spcPct val="87000"/>
              </a:lnSpc>
              <a:spcBef>
                <a:spcPts val="800"/>
              </a:spcBef>
              <a:spcAft>
                <a:spcPts val="1200"/>
              </a:spcAft>
              <a:buClr>
                <a:schemeClr val="accent1"/>
              </a:buClr>
              <a:buFont typeface="Arial"/>
              <a:buNone/>
              <a:defRPr sz="1600" i="0" kern="1200" cap="none" spc="50" baseline="0">
                <a:solidFill>
                  <a:schemeClr val="tx1">
                    <a:tint val="75000"/>
                  </a:schemeClr>
                </a:solidFill>
                <a:latin typeface="Arial" charset="0"/>
                <a:ea typeface="Arial" charset="0"/>
                <a:cs typeface="Arial" charset="0"/>
              </a:defRPr>
            </a:lvl4pPr>
            <a:lvl5pPr marL="1828800" indent="0" algn="l" defTabSz="914400" rtl="0" eaLnBrk="1" latinLnBrk="0" hangingPunct="1">
              <a:lnSpc>
                <a:spcPct val="87000"/>
              </a:lnSpc>
              <a:spcBef>
                <a:spcPts val="800"/>
              </a:spcBef>
              <a:spcAft>
                <a:spcPts val="1200"/>
              </a:spcAft>
              <a:buClr>
                <a:schemeClr val="accent1"/>
              </a:buClr>
              <a:buFont typeface="Arial"/>
              <a:buNone/>
              <a:defRPr sz="1600" i="0" kern="1200" cap="none" spc="50" baseline="0">
                <a:solidFill>
                  <a:schemeClr val="tx1">
                    <a:tint val="75000"/>
                  </a:schemeClr>
                </a:solidFill>
                <a:latin typeface="Arial" charset="0"/>
                <a:ea typeface="Arial" charset="0"/>
                <a:cs typeface="Arial" charset="0"/>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a:spcBef>
                <a:spcPts val="0"/>
              </a:spcBef>
            </a:pPr>
            <a:r>
              <a:rPr lang="en-US" b="1" dirty="0"/>
              <a:t>Keri Norris </a:t>
            </a:r>
            <a:r>
              <a:rPr lang="en-US" dirty="0"/>
              <a:t>– SVP, Legal &amp; Regulatory Affairs, Chief Legal Officer</a:t>
            </a:r>
          </a:p>
          <a:p>
            <a:pPr>
              <a:spcBef>
                <a:spcPts val="0"/>
              </a:spcBef>
            </a:pPr>
            <a:r>
              <a:rPr lang="en-US" b="1" dirty="0"/>
              <a:t>Michael Flanagan </a:t>
            </a:r>
            <a:r>
              <a:rPr lang="en-US" dirty="0"/>
              <a:t>– Senior Executive at SafeLaw</a:t>
            </a:r>
          </a:p>
        </p:txBody>
      </p:sp>
      <p:sp>
        <p:nvSpPr>
          <p:cNvPr id="14" name="Text Placeholder 13">
            <a:extLst>
              <a:ext uri="{FF2B5EF4-FFF2-40B4-BE49-F238E27FC236}">
                <a16:creationId xmlns:a16="http://schemas.microsoft.com/office/drawing/2014/main" id="{305BFDB2-4C7E-4F48-AEB3-C61AB9FC72AF}"/>
              </a:ext>
            </a:extLst>
          </p:cNvPr>
          <p:cNvSpPr>
            <a:spLocks noGrp="1"/>
          </p:cNvSpPr>
          <p:nvPr>
            <p:ph type="body" idx="1"/>
          </p:nvPr>
        </p:nvSpPr>
        <p:spPr/>
        <p:txBody>
          <a:bodyPr/>
          <a:lstStyle/>
          <a:p>
            <a:pPr>
              <a:spcBef>
                <a:spcPts val="0"/>
              </a:spcBef>
            </a:pPr>
            <a:r>
              <a:rPr lang="en-US" b="1" dirty="0"/>
              <a:t>Keri Norris </a:t>
            </a:r>
            <a:r>
              <a:rPr lang="en-US" dirty="0"/>
              <a:t>– SVP, Legal &amp; Regulatory Affairs, Chief Legal Officer</a:t>
            </a:r>
          </a:p>
          <a:p>
            <a:pPr>
              <a:spcBef>
                <a:spcPts val="0"/>
              </a:spcBef>
            </a:pPr>
            <a:r>
              <a:rPr lang="en-US" b="1" dirty="0"/>
              <a:t>Michael Flanagan </a:t>
            </a:r>
            <a:r>
              <a:rPr lang="en-US" dirty="0"/>
              <a:t>– Senior Executive at SafeLaw</a:t>
            </a:r>
          </a:p>
        </p:txBody>
      </p:sp>
    </p:spTree>
    <p:extLst>
      <p:ext uri="{BB962C8B-B14F-4D97-AF65-F5344CB8AC3E}">
        <p14:creationId xmlns:p14="http://schemas.microsoft.com/office/powerpoint/2010/main" val="24188232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572" y="762000"/>
            <a:ext cx="9579428" cy="4789714"/>
          </a:xfrm>
          <a:prstGeom prst="rect">
            <a:avLst/>
          </a:prstGeom>
        </p:spPr>
      </p:pic>
    </p:spTree>
    <p:extLst>
      <p:ext uri="{BB962C8B-B14F-4D97-AF65-F5344CB8AC3E}">
        <p14:creationId xmlns:p14="http://schemas.microsoft.com/office/powerpoint/2010/main" val="20489737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44"/>
          <a:stretch/>
        </p:blipFill>
        <p:spPr>
          <a:xfrm>
            <a:off x="0" y="0"/>
            <a:ext cx="12192000" cy="6848168"/>
          </a:xfrm>
        </p:spPr>
      </p:pic>
      <p:sp>
        <p:nvSpPr>
          <p:cNvPr id="9" name="Rectangle 8"/>
          <p:cNvSpPr/>
          <p:nvPr/>
        </p:nvSpPr>
        <p:spPr>
          <a:xfrm>
            <a:off x="0" y="5270090"/>
            <a:ext cx="12192000" cy="1587909"/>
          </a:xfrm>
          <a:prstGeom prst="rect">
            <a:avLst/>
          </a:prstGeom>
          <a:gradFill>
            <a:gsLst>
              <a:gs pos="48000">
                <a:schemeClr val="bg1">
                  <a:alpha val="0"/>
                </a:schemeClr>
              </a:gs>
              <a:gs pos="85000">
                <a:schemeClr val="bg1">
                  <a:alpha val="6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308" y="421588"/>
            <a:ext cx="2699654" cy="539930"/>
          </a:xfrm>
          <a:prstGeom prst="rect">
            <a:avLst/>
          </a:prstGeom>
        </p:spPr>
      </p:pic>
      <p:sp>
        <p:nvSpPr>
          <p:cNvPr id="2" name="Title 1"/>
          <p:cNvSpPr>
            <a:spLocks noGrp="1"/>
          </p:cNvSpPr>
          <p:nvPr>
            <p:ph type="ctrTitle"/>
          </p:nvPr>
        </p:nvSpPr>
        <p:spPr>
          <a:xfrm>
            <a:off x="84502" y="871648"/>
            <a:ext cx="6749715" cy="5261546"/>
          </a:xfrm>
        </p:spPr>
        <p:txBody>
          <a:bodyPr/>
          <a:lstStyle/>
          <a:p>
            <a:pPr>
              <a:lnSpc>
                <a:spcPct val="77000"/>
              </a:lnSpc>
            </a:pPr>
            <a:r>
              <a:rPr lang="en-US" sz="5400" dirty="0"/>
              <a:t>New Retention Program </a:t>
            </a:r>
            <a:endParaRPr lang="en-US" sz="3600" b="0" dirty="0">
              <a:solidFill>
                <a:schemeClr val="accent1"/>
              </a:solidFill>
              <a:latin typeface="Arial" charset="0"/>
              <a:ea typeface="Arial" charset="0"/>
              <a:cs typeface="Arial" charset="0"/>
            </a:endParaRPr>
          </a:p>
        </p:txBody>
      </p:sp>
      <p:sp>
        <p:nvSpPr>
          <p:cNvPr id="4" name="TextBox 3">
            <a:extLst>
              <a:ext uri="{FF2B5EF4-FFF2-40B4-BE49-F238E27FC236}">
                <a16:creationId xmlns:a16="http://schemas.microsoft.com/office/drawing/2014/main" id="{250B92E5-FBEA-E049-9704-DEDC8003252A}"/>
              </a:ext>
            </a:extLst>
          </p:cNvPr>
          <p:cNvSpPr txBox="1"/>
          <p:nvPr/>
        </p:nvSpPr>
        <p:spPr>
          <a:xfrm>
            <a:off x="1286246" y="4633224"/>
            <a:ext cx="4346225" cy="954107"/>
          </a:xfrm>
          <a:prstGeom prst="rect">
            <a:avLst/>
          </a:prstGeom>
          <a:noFill/>
        </p:spPr>
        <p:txBody>
          <a:bodyPr wrap="square" rtlCol="0">
            <a:spAutoFit/>
          </a:bodyPr>
          <a:lstStyle/>
          <a:p>
            <a:pPr algn="ctr"/>
            <a:r>
              <a:rPr lang="en-US" sz="3200" b="1" dirty="0">
                <a:solidFill>
                  <a:schemeClr val="bg2">
                    <a:lumMod val="25000"/>
                  </a:schemeClr>
                </a:solidFill>
                <a:latin typeface="Lucida Bright" panose="02040602050505020304" pitchFamily="18" charset="77"/>
                <a:ea typeface="Arial" charset="0"/>
                <a:cs typeface="Arial" charset="0"/>
              </a:rPr>
              <a:t>Steve Williamson</a:t>
            </a:r>
          </a:p>
          <a:p>
            <a:pPr algn="ctr"/>
            <a:r>
              <a:rPr lang="en-US" sz="2400" dirty="0">
                <a:solidFill>
                  <a:schemeClr val="bg2">
                    <a:lumMod val="25000"/>
                  </a:schemeClr>
                </a:solidFill>
                <a:latin typeface="Lucida Bright" panose="02040602050505020304" pitchFamily="18" charset="77"/>
                <a:ea typeface="Arial" charset="0"/>
                <a:cs typeface="Arial" charset="0"/>
              </a:rPr>
              <a:t>CFO</a:t>
            </a:r>
          </a:p>
        </p:txBody>
      </p:sp>
    </p:spTree>
    <p:extLst>
      <p:ext uri="{BB962C8B-B14F-4D97-AF65-F5344CB8AC3E}">
        <p14:creationId xmlns:p14="http://schemas.microsoft.com/office/powerpoint/2010/main" val="3811537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2566" r="13799"/>
          <a:stretch/>
        </p:blipFill>
        <p:spPr>
          <a:solidFill>
            <a:srgbClr val="F4F5F5"/>
          </a:solidFill>
        </p:spPr>
      </p:pic>
      <p:sp>
        <p:nvSpPr>
          <p:cNvPr id="2" name="Title 1"/>
          <p:cNvSpPr>
            <a:spLocks noGrp="1"/>
          </p:cNvSpPr>
          <p:nvPr>
            <p:ph type="title"/>
          </p:nvPr>
        </p:nvSpPr>
        <p:spPr/>
        <p:txBody>
          <a:bodyPr/>
          <a:lstStyle/>
          <a:p>
            <a:r>
              <a:rPr lang="en-US" sz="6600" dirty="0"/>
              <a:t>Adonis </a:t>
            </a:r>
            <a:br>
              <a:rPr lang="en-US" sz="6600" dirty="0"/>
            </a:br>
            <a:r>
              <a:rPr lang="en-US" sz="6600" dirty="0"/>
              <a:t>Provider Update</a:t>
            </a:r>
          </a:p>
        </p:txBody>
      </p:sp>
      <p:sp>
        <p:nvSpPr>
          <p:cNvPr id="3" name="Text Placeholder 2"/>
          <p:cNvSpPr>
            <a:spLocks noGrp="1"/>
          </p:cNvSpPr>
          <p:nvPr>
            <p:ph type="body" idx="1"/>
          </p:nvPr>
        </p:nvSpPr>
        <p:spPr/>
        <p:txBody>
          <a:bodyPr/>
          <a:lstStyle/>
          <a:p>
            <a:r>
              <a:rPr lang="en-US" dirty="0"/>
              <a:t>Jerred L. Wilson – VP of Engineering, Information Technology </a:t>
            </a:r>
          </a:p>
        </p:txBody>
      </p:sp>
      <p:pic>
        <p:nvPicPr>
          <p:cNvPr id="16" name="Picture 15"/>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5829734" y="1000397"/>
            <a:ext cx="901706" cy="1096476"/>
          </a:xfrm>
          <a:prstGeom prst="rect">
            <a:avLst/>
          </a:prstGeom>
        </p:spPr>
      </p:pic>
    </p:spTree>
    <p:extLst>
      <p:ext uri="{BB962C8B-B14F-4D97-AF65-F5344CB8AC3E}">
        <p14:creationId xmlns:p14="http://schemas.microsoft.com/office/powerpoint/2010/main" val="322323312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575707" y="1562100"/>
            <a:ext cx="10091056" cy="4853075"/>
          </a:xfrm>
          <a:prstGeom prst="rect">
            <a:avLst/>
          </a:prstGeom>
          <a:noFill/>
          <a:ln w="9525">
            <a:noFill/>
            <a:miter lim="800000"/>
            <a:headEnd/>
            <a:tailEnd/>
          </a:ln>
        </p:spPr>
        <p:txBody>
          <a:bodyPr lIns="91427" tIns="45714" rIns="91427" bIns="45714"/>
          <a:lstStyle/>
          <a:p>
            <a:pPr lvl="1" eaLnBrk="0" hangingPunct="0">
              <a:buClr>
                <a:schemeClr val="accent1"/>
              </a:buClr>
            </a:pPr>
            <a:r>
              <a:rPr lang="en-US" sz="3200" b="1" dirty="0">
                <a:solidFill>
                  <a:schemeClr val="tx1"/>
                </a:solidFill>
              </a:rPr>
              <a:t>Historically</a:t>
            </a:r>
            <a:r>
              <a:rPr lang="en-US" sz="2400" b="0" dirty="0">
                <a:solidFill>
                  <a:schemeClr val="tx1"/>
                </a:solidFill>
              </a:rPr>
              <a:t>	</a:t>
            </a:r>
          </a:p>
          <a:p>
            <a:pPr marL="1206500" lvl="2" indent="-292100" eaLnBrk="0" hangingPunct="0">
              <a:buClr>
                <a:schemeClr val="accent1"/>
              </a:buClr>
              <a:buFont typeface="Arial"/>
              <a:buChar char="•"/>
            </a:pPr>
            <a:r>
              <a:rPr lang="en-US" sz="2400" b="1" dirty="0">
                <a:solidFill>
                  <a:schemeClr val="accent1"/>
                </a:solidFill>
                <a:latin typeface="Lucida Bright" panose="02040602050505020304" pitchFamily="18" charset="0"/>
              </a:rPr>
              <a:t>Focused on Operational Improvements</a:t>
            </a:r>
          </a:p>
          <a:p>
            <a:pPr marL="1663700" lvl="3" indent="-292100" eaLnBrk="0" hangingPunct="0">
              <a:buClr>
                <a:schemeClr val="accent1"/>
              </a:buClr>
              <a:buFont typeface="Arial"/>
              <a:buChar char="•"/>
            </a:pPr>
            <a:r>
              <a:rPr lang="en-US" sz="2000" b="0" dirty="0">
                <a:solidFill>
                  <a:schemeClr val="tx1"/>
                </a:solidFill>
              </a:rPr>
              <a:t>More credit card resubmits at better times</a:t>
            </a:r>
          </a:p>
          <a:p>
            <a:pPr marL="1663700" lvl="3" indent="-292100" eaLnBrk="0" hangingPunct="0">
              <a:buClr>
                <a:schemeClr val="accent1"/>
              </a:buClr>
              <a:buFont typeface="Arial"/>
              <a:buChar char="•"/>
            </a:pPr>
            <a:r>
              <a:rPr lang="en-US" sz="2000" b="0" dirty="0">
                <a:solidFill>
                  <a:schemeClr val="tx1"/>
                </a:solidFill>
              </a:rPr>
              <a:t>Increased saves calls made at better times</a:t>
            </a:r>
          </a:p>
          <a:p>
            <a:pPr marL="1663700" lvl="3" indent="-292100" eaLnBrk="0" hangingPunct="0">
              <a:buClr>
                <a:schemeClr val="accent1"/>
              </a:buClr>
              <a:buFont typeface="Arial"/>
              <a:buChar char="•"/>
            </a:pPr>
            <a:r>
              <a:rPr lang="en-US" sz="2000" b="0" dirty="0">
                <a:solidFill>
                  <a:schemeClr val="tx1"/>
                </a:solidFill>
              </a:rPr>
              <a:t>Processing payments on “better days”</a:t>
            </a:r>
          </a:p>
          <a:p>
            <a:pPr marL="1663700" lvl="3" indent="-292100" eaLnBrk="0" hangingPunct="0">
              <a:buClr>
                <a:schemeClr val="accent1"/>
              </a:buClr>
              <a:buFont typeface="Arial"/>
              <a:buChar char="•"/>
            </a:pPr>
            <a:r>
              <a:rPr lang="en-US" sz="2000" b="0" dirty="0">
                <a:solidFill>
                  <a:schemeClr val="tx1"/>
                </a:solidFill>
              </a:rPr>
              <a:t>Reduced commissions for pre-paid credit cards</a:t>
            </a:r>
          </a:p>
          <a:p>
            <a:pPr lvl="1" eaLnBrk="0" hangingPunct="0">
              <a:buClr>
                <a:schemeClr val="accent1"/>
              </a:buClr>
            </a:pPr>
            <a:endParaRPr lang="en-US" sz="3200" b="1" dirty="0">
              <a:solidFill>
                <a:schemeClr val="tx1"/>
              </a:solidFill>
            </a:endParaRPr>
          </a:p>
          <a:p>
            <a:pPr lvl="1" eaLnBrk="0" hangingPunct="0">
              <a:buClr>
                <a:schemeClr val="accent1"/>
              </a:buClr>
            </a:pPr>
            <a:r>
              <a:rPr lang="en-US" sz="3200" b="1" dirty="0">
                <a:solidFill>
                  <a:schemeClr val="tx1"/>
                </a:solidFill>
              </a:rPr>
              <a:t>The Future</a:t>
            </a:r>
            <a:r>
              <a:rPr lang="en-US" sz="2400" b="0" dirty="0">
                <a:solidFill>
                  <a:schemeClr val="tx1"/>
                </a:solidFill>
              </a:rPr>
              <a:t>	</a:t>
            </a:r>
          </a:p>
          <a:p>
            <a:pPr marL="1206500" lvl="2" indent="-292100" eaLnBrk="0" hangingPunct="0">
              <a:buClr>
                <a:schemeClr val="accent1"/>
              </a:buClr>
              <a:buFont typeface="Arial"/>
              <a:buChar char="•"/>
            </a:pPr>
            <a:r>
              <a:rPr lang="en-US" sz="2400" b="1" dirty="0">
                <a:solidFill>
                  <a:schemeClr val="accent1"/>
                </a:solidFill>
                <a:latin typeface="Lucida Bright" panose="02040602050505020304" pitchFamily="18" charset="0"/>
              </a:rPr>
              <a:t>Focused on Early Intervention and Education</a:t>
            </a:r>
          </a:p>
          <a:p>
            <a:pPr marL="1663700" lvl="3" indent="-292100" eaLnBrk="0" hangingPunct="0">
              <a:buClr>
                <a:schemeClr val="accent1"/>
              </a:buClr>
              <a:buFont typeface="Arial"/>
              <a:buChar char="•"/>
            </a:pPr>
            <a:r>
              <a:rPr lang="en-US" sz="2000" b="0" dirty="0">
                <a:solidFill>
                  <a:schemeClr val="tx1"/>
                </a:solidFill>
              </a:rPr>
              <a:t>Associate Retention Improvement Program (ARIP)</a:t>
            </a:r>
          </a:p>
          <a:p>
            <a:pPr marL="1663700" lvl="3" indent="-292100" eaLnBrk="0" hangingPunct="0">
              <a:buClr>
                <a:schemeClr val="accent1"/>
              </a:buClr>
              <a:buFont typeface="Arial"/>
              <a:buChar char="•"/>
            </a:pPr>
            <a:r>
              <a:rPr lang="en-US" sz="2000" b="0" dirty="0">
                <a:solidFill>
                  <a:schemeClr val="tx1"/>
                </a:solidFill>
              </a:rPr>
              <a:t>Early warning indicators</a:t>
            </a:r>
            <a:endParaRPr lang="en-US" sz="2800" b="0" dirty="0">
              <a:solidFill>
                <a:schemeClr val="tx1"/>
              </a:solidFill>
            </a:endParaRPr>
          </a:p>
        </p:txBody>
      </p:sp>
      <p:sp>
        <p:nvSpPr>
          <p:cNvPr id="5" name="Rectangle 3"/>
          <p:cNvSpPr txBox="1">
            <a:spLocks noChangeArrowheads="1"/>
          </p:cNvSpPr>
          <p:nvPr/>
        </p:nvSpPr>
        <p:spPr bwMode="auto">
          <a:xfrm>
            <a:off x="0" y="250416"/>
            <a:ext cx="12192000" cy="1167958"/>
          </a:xfrm>
          <a:prstGeom prst="rect">
            <a:avLst/>
          </a:prstGeom>
          <a:noFill/>
          <a:ln w="9525">
            <a:noFill/>
            <a:miter lim="800000"/>
            <a:headEnd/>
            <a:tailEnd/>
          </a:ln>
        </p:spPr>
        <p:txBody>
          <a:bodyPr vert="horz" wrap="square" lIns="28566" tIns="57123" rIns="28566" bIns="57123" numCol="1" anchor="b" anchorCtr="0" compatLnSpc="1">
            <a:prstTxWarp prst="textNoShape">
              <a:avLst/>
            </a:prstTxWarp>
            <a:spAutoFit/>
          </a:bodyPr>
          <a:lstStyle>
            <a:lvl1pPr algn="l" rtl="0" eaLnBrk="0" fontAlgn="base" hangingPunct="0">
              <a:lnSpc>
                <a:spcPct val="90000"/>
              </a:lnSpc>
              <a:spcBef>
                <a:spcPct val="0"/>
              </a:spcBef>
              <a:spcAft>
                <a:spcPct val="0"/>
              </a:spcAft>
              <a:defRPr sz="2400" b="1">
                <a:solidFill>
                  <a:schemeClr val="accent1"/>
                </a:solidFill>
                <a:latin typeface="+mj-lt"/>
                <a:ea typeface="+mj-ea"/>
                <a:cs typeface="+mj-cs"/>
              </a:defRPr>
            </a:lvl1pPr>
            <a:lvl2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2pPr>
            <a:lvl3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3pPr>
            <a:lvl4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4pPr>
            <a:lvl5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5pPr>
            <a:lvl6pPr marL="457200" algn="l" rtl="0" fontAlgn="base">
              <a:lnSpc>
                <a:spcPct val="90000"/>
              </a:lnSpc>
              <a:spcBef>
                <a:spcPct val="0"/>
              </a:spcBef>
              <a:spcAft>
                <a:spcPct val="0"/>
              </a:spcAft>
              <a:defRPr sz="2400" b="1">
                <a:solidFill>
                  <a:schemeClr val="accent1"/>
                </a:solidFill>
                <a:latin typeface="Arial" pitchFamily="34" charset="0"/>
                <a:cs typeface="Arial" pitchFamily="34" charset="0"/>
              </a:defRPr>
            </a:lvl6pPr>
            <a:lvl7pPr marL="914400" algn="l" rtl="0" fontAlgn="base">
              <a:lnSpc>
                <a:spcPct val="90000"/>
              </a:lnSpc>
              <a:spcBef>
                <a:spcPct val="0"/>
              </a:spcBef>
              <a:spcAft>
                <a:spcPct val="0"/>
              </a:spcAft>
              <a:defRPr sz="2400" b="1">
                <a:solidFill>
                  <a:schemeClr val="accent1"/>
                </a:solidFill>
                <a:latin typeface="Arial" pitchFamily="34" charset="0"/>
                <a:cs typeface="Arial" pitchFamily="34" charset="0"/>
              </a:defRPr>
            </a:lvl7pPr>
            <a:lvl8pPr marL="1371600" algn="l" rtl="0" fontAlgn="base">
              <a:lnSpc>
                <a:spcPct val="90000"/>
              </a:lnSpc>
              <a:spcBef>
                <a:spcPct val="0"/>
              </a:spcBef>
              <a:spcAft>
                <a:spcPct val="0"/>
              </a:spcAft>
              <a:defRPr sz="2400" b="1">
                <a:solidFill>
                  <a:schemeClr val="accent1"/>
                </a:solidFill>
                <a:latin typeface="Arial" pitchFamily="34" charset="0"/>
                <a:cs typeface="Arial" pitchFamily="34" charset="0"/>
              </a:defRPr>
            </a:lvl8pPr>
            <a:lvl9pPr marL="1828800" algn="l" rtl="0" fontAlgn="base">
              <a:lnSpc>
                <a:spcPct val="90000"/>
              </a:lnSpc>
              <a:spcBef>
                <a:spcPct val="0"/>
              </a:spcBef>
              <a:spcAft>
                <a:spcPct val="0"/>
              </a:spcAft>
              <a:defRPr sz="2400" b="1">
                <a:solidFill>
                  <a:schemeClr val="accent1"/>
                </a:solidFill>
                <a:latin typeface="Arial" pitchFamily="34" charset="0"/>
                <a:cs typeface="Arial" pitchFamily="34" charset="0"/>
              </a:defRPr>
            </a:lvl9pPr>
          </a:lstStyle>
          <a:p>
            <a:pPr algn="ctr" eaLnBrk="1" hangingPunct="1"/>
            <a:r>
              <a:rPr lang="en-US" sz="4800" kern="0" dirty="0">
                <a:latin typeface="Lucida Bright" panose="02040602050505020304" pitchFamily="18" charset="0"/>
              </a:rPr>
              <a:t>Retention Improvements</a:t>
            </a:r>
          </a:p>
          <a:p>
            <a:pPr algn="ctr" eaLnBrk="1" hangingPunct="1"/>
            <a:r>
              <a:rPr lang="en-US" sz="2000" kern="0" dirty="0">
                <a:solidFill>
                  <a:schemeClr val="bg1">
                    <a:lumMod val="50000"/>
                  </a:schemeClr>
                </a:solidFill>
              </a:rPr>
              <a:t>THE BIG PICTURE</a:t>
            </a:r>
            <a:r>
              <a:rPr lang="en-US" sz="2800" kern="0" dirty="0">
                <a:solidFill>
                  <a:schemeClr val="bg1">
                    <a:lumMod val="50000"/>
                  </a:schemeClr>
                </a:solidFill>
              </a:rPr>
              <a:t>	</a:t>
            </a:r>
          </a:p>
        </p:txBody>
      </p:sp>
    </p:spTree>
    <p:custDataLst>
      <p:tags r:id="rId1"/>
    </p:custDataLst>
    <p:extLst>
      <p:ext uri="{BB962C8B-B14F-4D97-AF65-F5344CB8AC3E}">
        <p14:creationId xmlns:p14="http://schemas.microsoft.com/office/powerpoint/2010/main" val="411429846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Object 2"/>
          <p:cNvGraphicFramePr>
            <a:graphicFrameLocks noChangeAspect="1"/>
          </p:cNvGraphicFramePr>
          <p:nvPr>
            <p:extLst/>
          </p:nvPr>
        </p:nvGraphicFramePr>
        <p:xfrm>
          <a:off x="1913716" y="1527261"/>
          <a:ext cx="8412972" cy="4187883"/>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8F133192-5993-4FDC-BD71-F132609197EB}"/>
              </a:ext>
            </a:extLst>
          </p:cNvPr>
          <p:cNvSpPr/>
          <p:nvPr/>
        </p:nvSpPr>
        <p:spPr>
          <a:xfrm>
            <a:off x="0" y="496525"/>
            <a:ext cx="12192000" cy="830997"/>
          </a:xfrm>
          <a:prstGeom prst="rect">
            <a:avLst/>
          </a:prstGeom>
        </p:spPr>
        <p:txBody>
          <a:bodyPr wrap="square">
            <a:spAutoFit/>
          </a:bodyPr>
          <a:lstStyle/>
          <a:p>
            <a:pPr algn="ctr"/>
            <a:r>
              <a:rPr lang="en-US" sz="4800" b="1" dirty="0">
                <a:solidFill>
                  <a:srgbClr val="70468C"/>
                </a:solidFill>
                <a:latin typeface="Lucida Bright" charset="0"/>
              </a:rPr>
              <a:t>Membership Churn</a:t>
            </a:r>
            <a:endParaRPr lang="en-US" sz="1400" dirty="0"/>
          </a:p>
        </p:txBody>
      </p:sp>
    </p:spTree>
    <p:custDataLst>
      <p:tags r:id="rId1"/>
    </p:custDataLst>
    <p:extLst>
      <p:ext uri="{BB962C8B-B14F-4D97-AF65-F5344CB8AC3E}">
        <p14:creationId xmlns:p14="http://schemas.microsoft.com/office/powerpoint/2010/main" val="172838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624693" y="1562100"/>
            <a:ext cx="9584871" cy="4761824"/>
          </a:xfrm>
          <a:prstGeom prst="rect">
            <a:avLst/>
          </a:prstGeom>
          <a:noFill/>
          <a:ln w="9525">
            <a:noFill/>
            <a:miter lim="800000"/>
            <a:headEnd/>
            <a:tailEnd/>
          </a:ln>
        </p:spPr>
        <p:txBody>
          <a:bodyPr lIns="91427" tIns="45714" rIns="91427" bIns="45714"/>
          <a:lstStyle/>
          <a:p>
            <a:pPr lvl="1" eaLnBrk="0" hangingPunct="0">
              <a:spcBef>
                <a:spcPts val="800"/>
              </a:spcBef>
              <a:spcAft>
                <a:spcPts val="800"/>
              </a:spcAft>
              <a:buClr>
                <a:schemeClr val="accent1"/>
              </a:buClr>
            </a:pPr>
            <a:r>
              <a:rPr lang="en-US" sz="2400" b="1" dirty="0">
                <a:solidFill>
                  <a:schemeClr val="tx1"/>
                </a:solidFill>
              </a:rPr>
              <a:t>When: </a:t>
            </a:r>
            <a:r>
              <a:rPr lang="en-US" sz="2400" b="0" dirty="0">
                <a:solidFill>
                  <a:schemeClr val="tx1"/>
                </a:solidFill>
              </a:rPr>
              <a:t>	Program began November 2017.</a:t>
            </a:r>
          </a:p>
          <a:p>
            <a:pPr lvl="1" eaLnBrk="0" hangingPunct="0">
              <a:spcBef>
                <a:spcPts val="800"/>
              </a:spcBef>
              <a:spcAft>
                <a:spcPts val="800"/>
              </a:spcAft>
              <a:buClr>
                <a:schemeClr val="accent1"/>
              </a:buClr>
            </a:pPr>
            <a:r>
              <a:rPr lang="en-US" sz="2400" b="1" dirty="0">
                <a:solidFill>
                  <a:schemeClr val="tx1"/>
                </a:solidFill>
              </a:rPr>
              <a:t>What:</a:t>
            </a:r>
            <a:r>
              <a:rPr lang="en-US" sz="2400" b="0" dirty="0">
                <a:solidFill>
                  <a:schemeClr val="tx1"/>
                </a:solidFill>
              </a:rPr>
              <a:t>	A monthly analysis of organizational retention for 			every sales associate.</a:t>
            </a:r>
          </a:p>
          <a:p>
            <a:pPr lvl="1" eaLnBrk="0" hangingPunct="0">
              <a:spcBef>
                <a:spcPts val="800"/>
              </a:spcBef>
              <a:spcAft>
                <a:spcPts val="800"/>
              </a:spcAft>
              <a:buClr>
                <a:schemeClr val="accent1"/>
              </a:buClr>
            </a:pPr>
            <a:r>
              <a:rPr lang="en-US" sz="2400" b="1" dirty="0">
                <a:solidFill>
                  <a:schemeClr val="tx1"/>
                </a:solidFill>
              </a:rPr>
              <a:t>Who:</a:t>
            </a:r>
            <a:r>
              <a:rPr lang="en-US" sz="2400" b="0" dirty="0">
                <a:solidFill>
                  <a:schemeClr val="tx1"/>
                </a:solidFill>
              </a:rPr>
              <a:t>	Associates with 50+ LTM organizational counters 			who have retention below acceptable level.</a:t>
            </a:r>
          </a:p>
          <a:p>
            <a:pPr lvl="1" eaLnBrk="0" hangingPunct="0">
              <a:spcBef>
                <a:spcPts val="800"/>
              </a:spcBef>
              <a:spcAft>
                <a:spcPts val="800"/>
              </a:spcAft>
              <a:buClr>
                <a:schemeClr val="accent1"/>
              </a:buClr>
            </a:pPr>
            <a:r>
              <a:rPr lang="en-US" sz="2400" b="1" dirty="0">
                <a:solidFill>
                  <a:schemeClr val="tx1"/>
                </a:solidFill>
              </a:rPr>
              <a:t>How:</a:t>
            </a:r>
            <a:r>
              <a:rPr lang="en-US" sz="2400" b="0" dirty="0">
                <a:solidFill>
                  <a:schemeClr val="tx1"/>
                </a:solidFill>
              </a:rPr>
              <a:t>	Managed by Jeannie Forneris, Quality Department 			and supported by Kristi Hudson, Analytics.</a:t>
            </a:r>
          </a:p>
          <a:p>
            <a:pPr lvl="1" eaLnBrk="0" hangingPunct="0">
              <a:spcBef>
                <a:spcPts val="800"/>
              </a:spcBef>
              <a:spcAft>
                <a:spcPts val="800"/>
              </a:spcAft>
              <a:buClr>
                <a:schemeClr val="accent1"/>
              </a:buClr>
            </a:pPr>
            <a:r>
              <a:rPr lang="en-US" sz="2400" b="1" dirty="0">
                <a:solidFill>
                  <a:schemeClr val="tx1"/>
                </a:solidFill>
              </a:rPr>
              <a:t>Goal: </a:t>
            </a:r>
            <a:r>
              <a:rPr lang="en-US" sz="2400" b="0" dirty="0">
                <a:solidFill>
                  <a:schemeClr val="tx1"/>
                </a:solidFill>
              </a:rPr>
              <a:t>	To work with and encourage associates to adopt 			better business practices to improve their 				organizational retention.</a:t>
            </a:r>
          </a:p>
        </p:txBody>
      </p:sp>
      <p:sp>
        <p:nvSpPr>
          <p:cNvPr id="7" name="Rectangle 3">
            <a:extLst>
              <a:ext uri="{FF2B5EF4-FFF2-40B4-BE49-F238E27FC236}">
                <a16:creationId xmlns:a16="http://schemas.microsoft.com/office/drawing/2014/main" id="{E4AE2991-B2FB-4F51-867A-49BCAEF7EA0F}"/>
              </a:ext>
            </a:extLst>
          </p:cNvPr>
          <p:cNvSpPr txBox="1">
            <a:spLocks noChangeArrowheads="1"/>
          </p:cNvSpPr>
          <p:nvPr/>
        </p:nvSpPr>
        <p:spPr bwMode="auto">
          <a:xfrm>
            <a:off x="0" y="472016"/>
            <a:ext cx="12192000" cy="946358"/>
          </a:xfrm>
          <a:prstGeom prst="rect">
            <a:avLst/>
          </a:prstGeom>
          <a:noFill/>
          <a:ln w="9525">
            <a:noFill/>
            <a:miter lim="800000"/>
            <a:headEnd/>
            <a:tailEnd/>
          </a:ln>
        </p:spPr>
        <p:txBody>
          <a:bodyPr vert="horz" wrap="square" lIns="28566" tIns="57123" rIns="28566" bIns="57123" numCol="1" anchor="b" anchorCtr="0" compatLnSpc="1">
            <a:prstTxWarp prst="textNoShape">
              <a:avLst/>
            </a:prstTxWarp>
            <a:spAutoFit/>
          </a:bodyPr>
          <a:lstStyle>
            <a:lvl1pPr algn="l" rtl="0" eaLnBrk="0" fontAlgn="base" hangingPunct="0">
              <a:lnSpc>
                <a:spcPct val="90000"/>
              </a:lnSpc>
              <a:spcBef>
                <a:spcPct val="0"/>
              </a:spcBef>
              <a:spcAft>
                <a:spcPct val="0"/>
              </a:spcAft>
              <a:defRPr sz="2400" b="1">
                <a:solidFill>
                  <a:schemeClr val="accent1"/>
                </a:solidFill>
                <a:latin typeface="+mj-lt"/>
                <a:ea typeface="+mj-ea"/>
                <a:cs typeface="+mj-cs"/>
              </a:defRPr>
            </a:lvl1pPr>
            <a:lvl2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2pPr>
            <a:lvl3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3pPr>
            <a:lvl4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4pPr>
            <a:lvl5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5pPr>
            <a:lvl6pPr marL="457200" algn="l" rtl="0" fontAlgn="base">
              <a:lnSpc>
                <a:spcPct val="90000"/>
              </a:lnSpc>
              <a:spcBef>
                <a:spcPct val="0"/>
              </a:spcBef>
              <a:spcAft>
                <a:spcPct val="0"/>
              </a:spcAft>
              <a:defRPr sz="2400" b="1">
                <a:solidFill>
                  <a:schemeClr val="accent1"/>
                </a:solidFill>
                <a:latin typeface="Arial" pitchFamily="34" charset="0"/>
                <a:cs typeface="Arial" pitchFamily="34" charset="0"/>
              </a:defRPr>
            </a:lvl6pPr>
            <a:lvl7pPr marL="914400" algn="l" rtl="0" fontAlgn="base">
              <a:lnSpc>
                <a:spcPct val="90000"/>
              </a:lnSpc>
              <a:spcBef>
                <a:spcPct val="0"/>
              </a:spcBef>
              <a:spcAft>
                <a:spcPct val="0"/>
              </a:spcAft>
              <a:defRPr sz="2400" b="1">
                <a:solidFill>
                  <a:schemeClr val="accent1"/>
                </a:solidFill>
                <a:latin typeface="Arial" pitchFamily="34" charset="0"/>
                <a:cs typeface="Arial" pitchFamily="34" charset="0"/>
              </a:defRPr>
            </a:lvl7pPr>
            <a:lvl8pPr marL="1371600" algn="l" rtl="0" fontAlgn="base">
              <a:lnSpc>
                <a:spcPct val="90000"/>
              </a:lnSpc>
              <a:spcBef>
                <a:spcPct val="0"/>
              </a:spcBef>
              <a:spcAft>
                <a:spcPct val="0"/>
              </a:spcAft>
              <a:defRPr sz="2400" b="1">
                <a:solidFill>
                  <a:schemeClr val="accent1"/>
                </a:solidFill>
                <a:latin typeface="Arial" pitchFamily="34" charset="0"/>
                <a:cs typeface="Arial" pitchFamily="34" charset="0"/>
              </a:defRPr>
            </a:lvl8pPr>
            <a:lvl9pPr marL="1828800" algn="l" rtl="0" fontAlgn="base">
              <a:lnSpc>
                <a:spcPct val="90000"/>
              </a:lnSpc>
              <a:spcBef>
                <a:spcPct val="0"/>
              </a:spcBef>
              <a:spcAft>
                <a:spcPct val="0"/>
              </a:spcAft>
              <a:defRPr sz="2400" b="1">
                <a:solidFill>
                  <a:schemeClr val="accent1"/>
                </a:solidFill>
                <a:latin typeface="Arial" pitchFamily="34" charset="0"/>
                <a:cs typeface="Arial" pitchFamily="34" charset="0"/>
              </a:defRPr>
            </a:lvl9pPr>
          </a:lstStyle>
          <a:p>
            <a:pPr algn="ctr" eaLnBrk="1" hangingPunct="1"/>
            <a:r>
              <a:rPr lang="en-US" sz="4000" kern="0" dirty="0">
                <a:latin typeface="Lucida Bright" panose="02040602050505020304" pitchFamily="18" charset="0"/>
              </a:rPr>
              <a:t>Associate Retention Improvement Program</a:t>
            </a:r>
          </a:p>
          <a:p>
            <a:pPr algn="ctr" eaLnBrk="1" hangingPunct="1"/>
            <a:r>
              <a:rPr lang="en-US" sz="2000" kern="0" dirty="0">
                <a:solidFill>
                  <a:schemeClr val="bg1">
                    <a:lumMod val="50000"/>
                  </a:schemeClr>
                </a:solidFill>
              </a:rPr>
              <a:t>ANALYSIS, IDENTIFY, COACHING/TRAINING</a:t>
            </a:r>
            <a:endParaRPr lang="en-US" sz="2800" kern="0" dirty="0">
              <a:solidFill>
                <a:schemeClr val="bg1">
                  <a:lumMod val="50000"/>
                </a:schemeClr>
              </a:solidFill>
            </a:endParaRPr>
          </a:p>
        </p:txBody>
      </p:sp>
    </p:spTree>
    <p:custDataLst>
      <p:tags r:id="rId1"/>
    </p:custDataLst>
    <p:extLst>
      <p:ext uri="{BB962C8B-B14F-4D97-AF65-F5344CB8AC3E}">
        <p14:creationId xmlns:p14="http://schemas.microsoft.com/office/powerpoint/2010/main" val="49044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38B492-B63E-40CA-A53F-C0C0C2938DED}"/>
              </a:ext>
            </a:extLst>
          </p:cNvPr>
          <p:cNvPicPr>
            <a:picLocks noChangeAspect="1"/>
          </p:cNvPicPr>
          <p:nvPr/>
        </p:nvPicPr>
        <p:blipFill>
          <a:blip r:embed="rId4"/>
          <a:stretch>
            <a:fillRect/>
          </a:stretch>
        </p:blipFill>
        <p:spPr>
          <a:xfrm>
            <a:off x="2920168" y="4049879"/>
            <a:ext cx="6351663" cy="2035861"/>
          </a:xfrm>
          <a:prstGeom prst="rect">
            <a:avLst/>
          </a:prstGeom>
        </p:spPr>
      </p:pic>
      <p:sp>
        <p:nvSpPr>
          <p:cNvPr id="8" name="Content Placeholder 2">
            <a:extLst>
              <a:ext uri="{FF2B5EF4-FFF2-40B4-BE49-F238E27FC236}">
                <a16:creationId xmlns:a16="http://schemas.microsoft.com/office/drawing/2014/main" id="{38A421FF-F1AA-4BE4-B32F-87607F06E6C6}"/>
              </a:ext>
            </a:extLst>
          </p:cNvPr>
          <p:cNvSpPr txBox="1">
            <a:spLocks/>
          </p:cNvSpPr>
          <p:nvPr/>
        </p:nvSpPr>
        <p:spPr>
          <a:xfrm>
            <a:off x="2022947" y="1563757"/>
            <a:ext cx="7953809" cy="2306114"/>
          </a:xfrm>
          <a:prstGeom prst="rect">
            <a:avLst/>
          </a:prstGeom>
        </p:spPr>
        <p:txBody>
          <a:bodyPr>
            <a:noAutofit/>
          </a:bodyPr>
          <a:lstStyle>
            <a:lvl1pPr marL="257175" indent="-257175" algn="l" rtl="0" eaLnBrk="0" fontAlgn="base" hangingPunct="0">
              <a:lnSpc>
                <a:spcPct val="110000"/>
              </a:lnSpc>
              <a:spcBef>
                <a:spcPct val="50000"/>
              </a:spcBef>
              <a:spcAft>
                <a:spcPct val="0"/>
              </a:spcAft>
              <a:buClr>
                <a:schemeClr val="accent1"/>
              </a:buClr>
              <a:buFont typeface="Wingdings" pitchFamily="2" charset="2"/>
              <a:buChar char="l"/>
              <a:defRPr sz="1400">
                <a:solidFill>
                  <a:schemeClr val="tx1"/>
                </a:solidFill>
                <a:latin typeface="+mn-lt"/>
                <a:ea typeface="+mn-ea"/>
                <a:cs typeface="+mn-cs"/>
              </a:defRPr>
            </a:lvl1pPr>
            <a:lvl2pPr marL="569913" indent="-311150" algn="l" rtl="0" eaLnBrk="0" fontAlgn="base" hangingPunct="0">
              <a:lnSpc>
                <a:spcPct val="110000"/>
              </a:lnSpc>
              <a:spcBef>
                <a:spcPct val="35000"/>
              </a:spcBef>
              <a:spcAft>
                <a:spcPct val="0"/>
              </a:spcAft>
              <a:buClr>
                <a:schemeClr val="hlink"/>
              </a:buClr>
              <a:buFont typeface="HelveticaNeue LT 45 Lt"/>
              <a:buChar char="—"/>
              <a:defRPr sz="1400">
                <a:solidFill>
                  <a:schemeClr val="tx1"/>
                </a:solidFill>
                <a:latin typeface="+mn-lt"/>
                <a:cs typeface="+mn-cs"/>
              </a:defRPr>
            </a:lvl2pPr>
            <a:lvl3pPr marL="814388" indent="-242888" algn="l" rtl="0" eaLnBrk="0" fontAlgn="base" hangingPunct="0">
              <a:lnSpc>
                <a:spcPct val="110000"/>
              </a:lnSpc>
              <a:spcBef>
                <a:spcPct val="35000"/>
              </a:spcBef>
              <a:spcAft>
                <a:spcPct val="0"/>
              </a:spcAft>
              <a:buClr>
                <a:schemeClr val="hlink"/>
              </a:buClr>
              <a:buSzPct val="80000"/>
              <a:buFont typeface="Wingdings" pitchFamily="2" charset="2"/>
              <a:buChar char="l"/>
              <a:defRPr sz="1400">
                <a:solidFill>
                  <a:schemeClr val="tx1"/>
                </a:solidFill>
                <a:latin typeface="+mn-lt"/>
                <a:cs typeface="+mn-cs"/>
              </a:defRPr>
            </a:lvl3pPr>
            <a:lvl4pPr marL="1025525" indent="-209550" algn="l" rtl="0" eaLnBrk="0" fontAlgn="base" hangingPunct="0">
              <a:lnSpc>
                <a:spcPct val="110000"/>
              </a:lnSpc>
              <a:spcBef>
                <a:spcPct val="35000"/>
              </a:spcBef>
              <a:spcAft>
                <a:spcPct val="0"/>
              </a:spcAft>
              <a:buClr>
                <a:schemeClr val="tx1"/>
              </a:buClr>
              <a:buFont typeface="Wingdings" pitchFamily="2" charset="2"/>
              <a:buChar char="w"/>
              <a:defRPr sz="1400">
                <a:solidFill>
                  <a:schemeClr val="tx1"/>
                </a:solidFill>
                <a:latin typeface="+mn-lt"/>
                <a:cs typeface="+mn-cs"/>
              </a:defRPr>
            </a:lvl4pPr>
            <a:lvl5pPr marL="1854200" indent="-827088" algn="l" rtl="0" eaLnBrk="0" fontAlgn="base" hangingPunct="0">
              <a:lnSpc>
                <a:spcPct val="110000"/>
              </a:lnSpc>
              <a:spcBef>
                <a:spcPct val="15000"/>
              </a:spcBef>
              <a:spcAft>
                <a:spcPct val="0"/>
              </a:spcAft>
              <a:buClr>
                <a:srgbClr val="9CBCEC"/>
              </a:buClr>
              <a:buFont typeface="Myriad Pro" pitchFamily="34" charset="0"/>
              <a:buChar char="–"/>
              <a:defRPr sz="1200">
                <a:solidFill>
                  <a:schemeClr val="tx1"/>
                </a:solidFill>
                <a:latin typeface="+mn-lt"/>
                <a:cs typeface="+mn-cs"/>
              </a:defRPr>
            </a:lvl5pPr>
            <a:lvl6pPr marL="2311400" indent="-827088" algn="l" rtl="0" fontAlgn="base">
              <a:lnSpc>
                <a:spcPct val="110000"/>
              </a:lnSpc>
              <a:spcBef>
                <a:spcPct val="15000"/>
              </a:spcBef>
              <a:spcAft>
                <a:spcPct val="0"/>
              </a:spcAft>
              <a:buClr>
                <a:srgbClr val="9CBCEC"/>
              </a:buClr>
              <a:buFont typeface="Myriad Pro" pitchFamily="34" charset="0"/>
              <a:buChar char="–"/>
              <a:defRPr sz="1200">
                <a:solidFill>
                  <a:schemeClr val="tx1"/>
                </a:solidFill>
                <a:latin typeface="+mn-lt"/>
                <a:cs typeface="+mn-cs"/>
              </a:defRPr>
            </a:lvl6pPr>
            <a:lvl7pPr marL="2768600" indent="-827088" algn="l" rtl="0" fontAlgn="base">
              <a:lnSpc>
                <a:spcPct val="110000"/>
              </a:lnSpc>
              <a:spcBef>
                <a:spcPct val="15000"/>
              </a:spcBef>
              <a:spcAft>
                <a:spcPct val="0"/>
              </a:spcAft>
              <a:buClr>
                <a:srgbClr val="9CBCEC"/>
              </a:buClr>
              <a:buFont typeface="Myriad Pro" pitchFamily="34" charset="0"/>
              <a:buChar char="–"/>
              <a:defRPr sz="1200">
                <a:solidFill>
                  <a:schemeClr val="tx1"/>
                </a:solidFill>
                <a:latin typeface="+mn-lt"/>
                <a:cs typeface="+mn-cs"/>
              </a:defRPr>
            </a:lvl7pPr>
            <a:lvl8pPr marL="3225800" indent="-827088" algn="l" rtl="0" fontAlgn="base">
              <a:lnSpc>
                <a:spcPct val="110000"/>
              </a:lnSpc>
              <a:spcBef>
                <a:spcPct val="15000"/>
              </a:spcBef>
              <a:spcAft>
                <a:spcPct val="0"/>
              </a:spcAft>
              <a:buClr>
                <a:srgbClr val="9CBCEC"/>
              </a:buClr>
              <a:buFont typeface="Myriad Pro" pitchFamily="34" charset="0"/>
              <a:buChar char="–"/>
              <a:defRPr sz="1200">
                <a:solidFill>
                  <a:schemeClr val="tx1"/>
                </a:solidFill>
                <a:latin typeface="+mn-lt"/>
                <a:cs typeface="+mn-cs"/>
              </a:defRPr>
            </a:lvl8pPr>
            <a:lvl9pPr marL="3683000" indent="-827088" algn="l" rtl="0" fontAlgn="base">
              <a:lnSpc>
                <a:spcPct val="110000"/>
              </a:lnSpc>
              <a:spcBef>
                <a:spcPct val="15000"/>
              </a:spcBef>
              <a:spcAft>
                <a:spcPct val="0"/>
              </a:spcAft>
              <a:buClr>
                <a:srgbClr val="9CBCEC"/>
              </a:buClr>
              <a:buFont typeface="Myriad Pro" pitchFamily="34" charset="0"/>
              <a:buChar char="–"/>
              <a:defRPr sz="1200">
                <a:solidFill>
                  <a:schemeClr val="tx1"/>
                </a:solidFill>
                <a:latin typeface="+mn-lt"/>
                <a:cs typeface="+mn-cs"/>
              </a:defRPr>
            </a:lvl9pPr>
          </a:lstStyle>
          <a:p>
            <a:pPr marL="285750" indent="-285750">
              <a:buFont typeface="Arial" panose="020B0604020202020204" pitchFamily="34" charset="0"/>
              <a:buChar char="•"/>
            </a:pPr>
            <a:endParaRPr lang="en-US" sz="1600" b="0" kern="0" dirty="0"/>
          </a:p>
          <a:p>
            <a:pPr marL="285750" indent="-285750">
              <a:buFont typeface="Arial" panose="020B0604020202020204" pitchFamily="34" charset="0"/>
              <a:buChar char="•"/>
            </a:pPr>
            <a:r>
              <a:rPr lang="en-US" sz="1800" b="1" kern="0" dirty="0">
                <a:latin typeface="+mj-lt"/>
              </a:rPr>
              <a:t>All email </a:t>
            </a:r>
            <a:r>
              <a:rPr lang="en-US" sz="1800" kern="0" dirty="0">
                <a:latin typeface="+mj-lt"/>
              </a:rPr>
              <a:t>communication to associates include copies to their ED and Platinum</a:t>
            </a:r>
          </a:p>
          <a:p>
            <a:pPr marL="285750" indent="-285750">
              <a:buFont typeface="Arial" panose="020B0604020202020204" pitchFamily="34" charset="0"/>
              <a:buChar char="•"/>
            </a:pPr>
            <a:r>
              <a:rPr lang="en-US" sz="1800" b="1" kern="0" dirty="0">
                <a:latin typeface="+mj-lt"/>
              </a:rPr>
              <a:t>First 30 days:	</a:t>
            </a:r>
            <a:r>
              <a:rPr lang="en-US" sz="1800" b="0" kern="0" dirty="0">
                <a:latin typeface="+mj-lt"/>
              </a:rPr>
              <a:t>Must improve retention or could have advances lowered</a:t>
            </a:r>
          </a:p>
          <a:p>
            <a:pPr marL="285750" indent="-285750">
              <a:buFont typeface="Arial" panose="020B0604020202020204" pitchFamily="34" charset="0"/>
              <a:buChar char="•"/>
            </a:pPr>
            <a:r>
              <a:rPr lang="en-US" sz="1800" b="1" kern="0" dirty="0">
                <a:latin typeface="+mj-lt"/>
              </a:rPr>
              <a:t>Next 90 days: </a:t>
            </a:r>
            <a:r>
              <a:rPr lang="en-US" sz="1800" b="0" kern="0" dirty="0">
                <a:latin typeface="+mj-lt"/>
              </a:rPr>
              <a:t>	Review again to determine if retention improved equal to, 		or greater than, advances</a:t>
            </a:r>
          </a:p>
        </p:txBody>
      </p:sp>
      <p:sp>
        <p:nvSpPr>
          <p:cNvPr id="7" name="Rectangle 3">
            <a:extLst>
              <a:ext uri="{FF2B5EF4-FFF2-40B4-BE49-F238E27FC236}">
                <a16:creationId xmlns:a16="http://schemas.microsoft.com/office/drawing/2014/main" id="{5C662CFA-6C31-44FF-850F-678CCA31599B}"/>
              </a:ext>
            </a:extLst>
          </p:cNvPr>
          <p:cNvSpPr txBox="1">
            <a:spLocks noChangeArrowheads="1"/>
          </p:cNvSpPr>
          <p:nvPr/>
        </p:nvSpPr>
        <p:spPr bwMode="auto">
          <a:xfrm>
            <a:off x="0" y="472016"/>
            <a:ext cx="12192000" cy="946358"/>
          </a:xfrm>
          <a:prstGeom prst="rect">
            <a:avLst/>
          </a:prstGeom>
          <a:noFill/>
          <a:ln w="9525">
            <a:noFill/>
            <a:miter lim="800000"/>
            <a:headEnd/>
            <a:tailEnd/>
          </a:ln>
        </p:spPr>
        <p:txBody>
          <a:bodyPr vert="horz" wrap="square" lIns="28566" tIns="57123" rIns="28566" bIns="57123" numCol="1" anchor="b" anchorCtr="0" compatLnSpc="1">
            <a:prstTxWarp prst="textNoShape">
              <a:avLst/>
            </a:prstTxWarp>
            <a:spAutoFit/>
          </a:bodyPr>
          <a:lstStyle>
            <a:lvl1pPr algn="l" rtl="0" eaLnBrk="0" fontAlgn="base" hangingPunct="0">
              <a:lnSpc>
                <a:spcPct val="90000"/>
              </a:lnSpc>
              <a:spcBef>
                <a:spcPct val="0"/>
              </a:spcBef>
              <a:spcAft>
                <a:spcPct val="0"/>
              </a:spcAft>
              <a:defRPr sz="2400" b="1">
                <a:solidFill>
                  <a:schemeClr val="accent1"/>
                </a:solidFill>
                <a:latin typeface="+mj-lt"/>
                <a:ea typeface="+mj-ea"/>
                <a:cs typeface="+mj-cs"/>
              </a:defRPr>
            </a:lvl1pPr>
            <a:lvl2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2pPr>
            <a:lvl3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3pPr>
            <a:lvl4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4pPr>
            <a:lvl5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5pPr>
            <a:lvl6pPr marL="457200" algn="l" rtl="0" fontAlgn="base">
              <a:lnSpc>
                <a:spcPct val="90000"/>
              </a:lnSpc>
              <a:spcBef>
                <a:spcPct val="0"/>
              </a:spcBef>
              <a:spcAft>
                <a:spcPct val="0"/>
              </a:spcAft>
              <a:defRPr sz="2400" b="1">
                <a:solidFill>
                  <a:schemeClr val="accent1"/>
                </a:solidFill>
                <a:latin typeface="Arial" pitchFamily="34" charset="0"/>
                <a:cs typeface="Arial" pitchFamily="34" charset="0"/>
              </a:defRPr>
            </a:lvl6pPr>
            <a:lvl7pPr marL="914400" algn="l" rtl="0" fontAlgn="base">
              <a:lnSpc>
                <a:spcPct val="90000"/>
              </a:lnSpc>
              <a:spcBef>
                <a:spcPct val="0"/>
              </a:spcBef>
              <a:spcAft>
                <a:spcPct val="0"/>
              </a:spcAft>
              <a:defRPr sz="2400" b="1">
                <a:solidFill>
                  <a:schemeClr val="accent1"/>
                </a:solidFill>
                <a:latin typeface="Arial" pitchFamily="34" charset="0"/>
                <a:cs typeface="Arial" pitchFamily="34" charset="0"/>
              </a:defRPr>
            </a:lvl7pPr>
            <a:lvl8pPr marL="1371600" algn="l" rtl="0" fontAlgn="base">
              <a:lnSpc>
                <a:spcPct val="90000"/>
              </a:lnSpc>
              <a:spcBef>
                <a:spcPct val="0"/>
              </a:spcBef>
              <a:spcAft>
                <a:spcPct val="0"/>
              </a:spcAft>
              <a:defRPr sz="2400" b="1">
                <a:solidFill>
                  <a:schemeClr val="accent1"/>
                </a:solidFill>
                <a:latin typeface="Arial" pitchFamily="34" charset="0"/>
                <a:cs typeface="Arial" pitchFamily="34" charset="0"/>
              </a:defRPr>
            </a:lvl8pPr>
            <a:lvl9pPr marL="1828800" algn="l" rtl="0" fontAlgn="base">
              <a:lnSpc>
                <a:spcPct val="90000"/>
              </a:lnSpc>
              <a:spcBef>
                <a:spcPct val="0"/>
              </a:spcBef>
              <a:spcAft>
                <a:spcPct val="0"/>
              </a:spcAft>
              <a:defRPr sz="2400" b="1">
                <a:solidFill>
                  <a:schemeClr val="accent1"/>
                </a:solidFill>
                <a:latin typeface="Arial" pitchFamily="34" charset="0"/>
                <a:cs typeface="Arial" pitchFamily="34" charset="0"/>
              </a:defRPr>
            </a:lvl9pPr>
          </a:lstStyle>
          <a:p>
            <a:pPr algn="ctr" eaLnBrk="1" hangingPunct="1"/>
            <a:r>
              <a:rPr lang="en-US" sz="4000" kern="0" dirty="0">
                <a:latin typeface="Lucida Bright" panose="02040602050505020304" pitchFamily="18" charset="0"/>
              </a:rPr>
              <a:t>Associate Retention Improvement Program</a:t>
            </a:r>
          </a:p>
          <a:p>
            <a:pPr algn="ctr" eaLnBrk="1" hangingPunct="1"/>
            <a:r>
              <a:rPr lang="en-US" sz="2000" kern="0" dirty="0">
                <a:solidFill>
                  <a:schemeClr val="bg1">
                    <a:lumMod val="50000"/>
                  </a:schemeClr>
                </a:solidFill>
              </a:rPr>
              <a:t>COMMUNICATION</a:t>
            </a:r>
            <a:endParaRPr lang="en-US" sz="2800" kern="0" dirty="0">
              <a:solidFill>
                <a:schemeClr val="bg1">
                  <a:lumMod val="50000"/>
                </a:schemeClr>
              </a:solidFill>
            </a:endParaRPr>
          </a:p>
        </p:txBody>
      </p:sp>
    </p:spTree>
    <p:custDataLst>
      <p:tags r:id="rId1"/>
    </p:custDataLst>
    <p:extLst>
      <p:ext uri="{BB962C8B-B14F-4D97-AF65-F5344CB8AC3E}">
        <p14:creationId xmlns:p14="http://schemas.microsoft.com/office/powerpoint/2010/main" val="30477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4AEED2F6-D303-4429-8E7F-A490D8D27C6C}"/>
              </a:ext>
            </a:extLst>
          </p:cNvPr>
          <p:cNvGraphicFramePr>
            <a:graphicFrameLocks noGrp="1"/>
          </p:cNvGraphicFramePr>
          <p:nvPr>
            <p:extLst/>
          </p:nvPr>
        </p:nvGraphicFramePr>
        <p:xfrm>
          <a:off x="3065275" y="2281314"/>
          <a:ext cx="5963477" cy="3865898"/>
        </p:xfrm>
        <a:graphic>
          <a:graphicData uri="http://schemas.openxmlformats.org/drawingml/2006/table">
            <a:tbl>
              <a:tblPr firstRow="1" bandRow="1">
                <a:tableStyleId>{5C22544A-7EE6-4342-B048-85BDC9FD1C3A}</a:tableStyleId>
              </a:tblPr>
              <a:tblGrid>
                <a:gridCol w="3038794">
                  <a:extLst>
                    <a:ext uri="{9D8B030D-6E8A-4147-A177-3AD203B41FA5}">
                      <a16:colId xmlns:a16="http://schemas.microsoft.com/office/drawing/2014/main" val="3572849197"/>
                    </a:ext>
                  </a:extLst>
                </a:gridCol>
                <a:gridCol w="2924683">
                  <a:extLst>
                    <a:ext uri="{9D8B030D-6E8A-4147-A177-3AD203B41FA5}">
                      <a16:colId xmlns:a16="http://schemas.microsoft.com/office/drawing/2014/main" val="3023971116"/>
                    </a:ext>
                  </a:extLst>
                </a:gridCol>
              </a:tblGrid>
              <a:tr h="764683">
                <a:tc>
                  <a:txBody>
                    <a:bodyPr/>
                    <a:lstStyle/>
                    <a:p>
                      <a:r>
                        <a:rPr lang="en-US" sz="1200" dirty="0"/>
                        <a:t>Retention Rate </a:t>
                      </a:r>
                    </a:p>
                  </a:txBody>
                  <a:tcPr/>
                </a:tc>
                <a:tc>
                  <a:txBody>
                    <a:bodyPr/>
                    <a:lstStyle/>
                    <a:p>
                      <a:r>
                        <a:rPr lang="en-US" sz="1200" dirty="0"/>
                        <a:t>November Enrollment -  </a:t>
                      </a:r>
                    </a:p>
                    <a:p>
                      <a:r>
                        <a:rPr lang="en-US" sz="1200" dirty="0"/>
                        <a:t>% of Total Enrollees</a:t>
                      </a:r>
                    </a:p>
                  </a:txBody>
                  <a:tcPr/>
                </a:tc>
                <a:extLst>
                  <a:ext uri="{0D108BD9-81ED-4DB2-BD59-A6C34878D82A}">
                    <a16:rowId xmlns:a16="http://schemas.microsoft.com/office/drawing/2014/main" val="3384524940"/>
                  </a:ext>
                </a:extLst>
              </a:tr>
              <a:tr h="620243">
                <a:tc>
                  <a:txBody>
                    <a:bodyPr/>
                    <a:lstStyle/>
                    <a:p>
                      <a:r>
                        <a:rPr lang="en-US" sz="1200" dirty="0"/>
                        <a:t>66-70%</a:t>
                      </a:r>
                    </a:p>
                  </a:txBody>
                  <a:tcPr/>
                </a:tc>
                <a:tc>
                  <a:txBody>
                    <a:bodyPr/>
                    <a:lstStyle/>
                    <a:p>
                      <a:r>
                        <a:rPr lang="en-US" sz="1200" dirty="0"/>
                        <a:t>50%</a:t>
                      </a:r>
                    </a:p>
                  </a:txBody>
                  <a:tcPr/>
                </a:tc>
                <a:extLst>
                  <a:ext uri="{0D108BD9-81ED-4DB2-BD59-A6C34878D82A}">
                    <a16:rowId xmlns:a16="http://schemas.microsoft.com/office/drawing/2014/main" val="2717372742"/>
                  </a:ext>
                </a:extLst>
              </a:tr>
              <a:tr h="620243">
                <a:tc>
                  <a:txBody>
                    <a:bodyPr/>
                    <a:lstStyle/>
                    <a:p>
                      <a:r>
                        <a:rPr lang="en-US" sz="1200" dirty="0"/>
                        <a:t>61-65%</a:t>
                      </a:r>
                    </a:p>
                  </a:txBody>
                  <a:tcPr/>
                </a:tc>
                <a:tc>
                  <a:txBody>
                    <a:bodyPr/>
                    <a:lstStyle/>
                    <a:p>
                      <a:r>
                        <a:rPr lang="en-US" sz="1200" dirty="0"/>
                        <a:t>7%</a:t>
                      </a:r>
                    </a:p>
                  </a:txBody>
                  <a:tcPr/>
                </a:tc>
                <a:extLst>
                  <a:ext uri="{0D108BD9-81ED-4DB2-BD59-A6C34878D82A}">
                    <a16:rowId xmlns:a16="http://schemas.microsoft.com/office/drawing/2014/main" val="3373035062"/>
                  </a:ext>
                </a:extLst>
              </a:tr>
              <a:tr h="620243">
                <a:tc>
                  <a:txBody>
                    <a:bodyPr/>
                    <a:lstStyle/>
                    <a:p>
                      <a:r>
                        <a:rPr lang="en-US" sz="1200" dirty="0"/>
                        <a:t>56-60%</a:t>
                      </a:r>
                    </a:p>
                  </a:txBody>
                  <a:tcPr/>
                </a:tc>
                <a:tc>
                  <a:txBody>
                    <a:bodyPr/>
                    <a:lstStyle/>
                    <a:p>
                      <a:r>
                        <a:rPr lang="en-US" sz="1200" dirty="0"/>
                        <a:t>12%</a:t>
                      </a:r>
                    </a:p>
                  </a:txBody>
                  <a:tcPr/>
                </a:tc>
                <a:extLst>
                  <a:ext uri="{0D108BD9-81ED-4DB2-BD59-A6C34878D82A}">
                    <a16:rowId xmlns:a16="http://schemas.microsoft.com/office/drawing/2014/main" val="4196073186"/>
                  </a:ext>
                </a:extLst>
              </a:tr>
              <a:tr h="620243">
                <a:tc>
                  <a:txBody>
                    <a:bodyPr/>
                    <a:lstStyle/>
                    <a:p>
                      <a:r>
                        <a:rPr lang="en-US" sz="1200" dirty="0"/>
                        <a:t>51-55%</a:t>
                      </a:r>
                    </a:p>
                  </a:txBody>
                  <a:tcPr/>
                </a:tc>
                <a:tc>
                  <a:txBody>
                    <a:bodyPr/>
                    <a:lstStyle/>
                    <a:p>
                      <a:r>
                        <a:rPr lang="en-US" sz="1200" dirty="0"/>
                        <a:t>16%</a:t>
                      </a:r>
                    </a:p>
                  </a:txBody>
                  <a:tcPr/>
                </a:tc>
                <a:extLst>
                  <a:ext uri="{0D108BD9-81ED-4DB2-BD59-A6C34878D82A}">
                    <a16:rowId xmlns:a16="http://schemas.microsoft.com/office/drawing/2014/main" val="1118495390"/>
                  </a:ext>
                </a:extLst>
              </a:tr>
              <a:tr h="620243">
                <a:tc>
                  <a:txBody>
                    <a:bodyPr/>
                    <a:lstStyle/>
                    <a:p>
                      <a:r>
                        <a:rPr lang="en-US" sz="1200" dirty="0"/>
                        <a:t>50% and below</a:t>
                      </a:r>
                    </a:p>
                  </a:txBody>
                  <a:tcPr/>
                </a:tc>
                <a:tc>
                  <a:txBody>
                    <a:bodyPr/>
                    <a:lstStyle/>
                    <a:p>
                      <a:r>
                        <a:rPr lang="en-US" sz="1200" dirty="0"/>
                        <a:t>15%</a:t>
                      </a:r>
                    </a:p>
                  </a:txBody>
                  <a:tcPr/>
                </a:tc>
                <a:extLst>
                  <a:ext uri="{0D108BD9-81ED-4DB2-BD59-A6C34878D82A}">
                    <a16:rowId xmlns:a16="http://schemas.microsoft.com/office/drawing/2014/main" val="3978017346"/>
                  </a:ext>
                </a:extLst>
              </a:tr>
            </a:tbl>
          </a:graphicData>
        </a:graphic>
      </p:graphicFrame>
      <p:sp>
        <p:nvSpPr>
          <p:cNvPr id="9" name="TextBox 8">
            <a:extLst>
              <a:ext uri="{FF2B5EF4-FFF2-40B4-BE49-F238E27FC236}">
                <a16:creationId xmlns:a16="http://schemas.microsoft.com/office/drawing/2014/main" id="{6E87688C-421D-4CDD-ACFC-69B1697CFDBB}"/>
              </a:ext>
            </a:extLst>
          </p:cNvPr>
          <p:cNvSpPr txBox="1"/>
          <p:nvPr/>
        </p:nvSpPr>
        <p:spPr>
          <a:xfrm>
            <a:off x="1524000" y="1715103"/>
            <a:ext cx="9144000" cy="400110"/>
          </a:xfrm>
          <a:prstGeom prst="rect">
            <a:avLst/>
          </a:prstGeom>
          <a:noFill/>
        </p:spPr>
        <p:txBody>
          <a:bodyPr wrap="square" rtlCol="0">
            <a:spAutoFit/>
          </a:bodyPr>
          <a:lstStyle/>
          <a:p>
            <a:pPr algn="ctr"/>
            <a:r>
              <a:rPr lang="en-US" sz="2000" dirty="0">
                <a:solidFill>
                  <a:schemeClr val="tx1"/>
                </a:solidFill>
                <a:latin typeface="Lucida Bright" panose="02040602050505020304" pitchFamily="18" charset="0"/>
              </a:rPr>
              <a:t>There are 1,022 associate enrolled, less than 1% of associates</a:t>
            </a:r>
            <a:endParaRPr lang="en-US" sz="2000" dirty="0">
              <a:latin typeface="Lucida Bright" panose="02040602050505020304" pitchFamily="18" charset="0"/>
            </a:endParaRPr>
          </a:p>
        </p:txBody>
      </p:sp>
      <p:sp>
        <p:nvSpPr>
          <p:cNvPr id="8" name="Rectangle 3">
            <a:extLst>
              <a:ext uri="{FF2B5EF4-FFF2-40B4-BE49-F238E27FC236}">
                <a16:creationId xmlns:a16="http://schemas.microsoft.com/office/drawing/2014/main" id="{06CF5276-14BD-4622-A02E-FFB4E1B90EB6}"/>
              </a:ext>
            </a:extLst>
          </p:cNvPr>
          <p:cNvSpPr txBox="1">
            <a:spLocks noChangeArrowheads="1"/>
          </p:cNvSpPr>
          <p:nvPr/>
        </p:nvSpPr>
        <p:spPr bwMode="auto">
          <a:xfrm>
            <a:off x="0" y="472016"/>
            <a:ext cx="12192000" cy="946358"/>
          </a:xfrm>
          <a:prstGeom prst="rect">
            <a:avLst/>
          </a:prstGeom>
          <a:noFill/>
          <a:ln w="9525">
            <a:noFill/>
            <a:miter lim="800000"/>
            <a:headEnd/>
            <a:tailEnd/>
          </a:ln>
        </p:spPr>
        <p:txBody>
          <a:bodyPr vert="horz" wrap="square" lIns="28566" tIns="57123" rIns="28566" bIns="57123" numCol="1" anchor="b" anchorCtr="0" compatLnSpc="1">
            <a:prstTxWarp prst="textNoShape">
              <a:avLst/>
            </a:prstTxWarp>
            <a:spAutoFit/>
          </a:bodyPr>
          <a:lstStyle>
            <a:lvl1pPr algn="l" rtl="0" eaLnBrk="0" fontAlgn="base" hangingPunct="0">
              <a:lnSpc>
                <a:spcPct val="90000"/>
              </a:lnSpc>
              <a:spcBef>
                <a:spcPct val="0"/>
              </a:spcBef>
              <a:spcAft>
                <a:spcPct val="0"/>
              </a:spcAft>
              <a:defRPr sz="2400" b="1">
                <a:solidFill>
                  <a:schemeClr val="accent1"/>
                </a:solidFill>
                <a:latin typeface="+mj-lt"/>
                <a:ea typeface="+mj-ea"/>
                <a:cs typeface="+mj-cs"/>
              </a:defRPr>
            </a:lvl1pPr>
            <a:lvl2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2pPr>
            <a:lvl3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3pPr>
            <a:lvl4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4pPr>
            <a:lvl5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5pPr>
            <a:lvl6pPr marL="457200" algn="l" rtl="0" fontAlgn="base">
              <a:lnSpc>
                <a:spcPct val="90000"/>
              </a:lnSpc>
              <a:spcBef>
                <a:spcPct val="0"/>
              </a:spcBef>
              <a:spcAft>
                <a:spcPct val="0"/>
              </a:spcAft>
              <a:defRPr sz="2400" b="1">
                <a:solidFill>
                  <a:schemeClr val="accent1"/>
                </a:solidFill>
                <a:latin typeface="Arial" pitchFamily="34" charset="0"/>
                <a:cs typeface="Arial" pitchFamily="34" charset="0"/>
              </a:defRPr>
            </a:lvl6pPr>
            <a:lvl7pPr marL="914400" algn="l" rtl="0" fontAlgn="base">
              <a:lnSpc>
                <a:spcPct val="90000"/>
              </a:lnSpc>
              <a:spcBef>
                <a:spcPct val="0"/>
              </a:spcBef>
              <a:spcAft>
                <a:spcPct val="0"/>
              </a:spcAft>
              <a:defRPr sz="2400" b="1">
                <a:solidFill>
                  <a:schemeClr val="accent1"/>
                </a:solidFill>
                <a:latin typeface="Arial" pitchFamily="34" charset="0"/>
                <a:cs typeface="Arial" pitchFamily="34" charset="0"/>
              </a:defRPr>
            </a:lvl7pPr>
            <a:lvl8pPr marL="1371600" algn="l" rtl="0" fontAlgn="base">
              <a:lnSpc>
                <a:spcPct val="90000"/>
              </a:lnSpc>
              <a:spcBef>
                <a:spcPct val="0"/>
              </a:spcBef>
              <a:spcAft>
                <a:spcPct val="0"/>
              </a:spcAft>
              <a:defRPr sz="2400" b="1">
                <a:solidFill>
                  <a:schemeClr val="accent1"/>
                </a:solidFill>
                <a:latin typeface="Arial" pitchFamily="34" charset="0"/>
                <a:cs typeface="Arial" pitchFamily="34" charset="0"/>
              </a:defRPr>
            </a:lvl8pPr>
            <a:lvl9pPr marL="1828800" algn="l" rtl="0" fontAlgn="base">
              <a:lnSpc>
                <a:spcPct val="90000"/>
              </a:lnSpc>
              <a:spcBef>
                <a:spcPct val="0"/>
              </a:spcBef>
              <a:spcAft>
                <a:spcPct val="0"/>
              </a:spcAft>
              <a:defRPr sz="2400" b="1">
                <a:solidFill>
                  <a:schemeClr val="accent1"/>
                </a:solidFill>
                <a:latin typeface="Arial" pitchFamily="34" charset="0"/>
                <a:cs typeface="Arial" pitchFamily="34" charset="0"/>
              </a:defRPr>
            </a:lvl9pPr>
          </a:lstStyle>
          <a:p>
            <a:pPr algn="ctr" eaLnBrk="1" hangingPunct="1"/>
            <a:r>
              <a:rPr lang="en-US" sz="4000" kern="0" dirty="0">
                <a:latin typeface="Lucida Bright" panose="02040602050505020304" pitchFamily="18" charset="0"/>
              </a:rPr>
              <a:t>Associate Retention Improvement Program</a:t>
            </a:r>
          </a:p>
          <a:p>
            <a:pPr algn="ctr" eaLnBrk="1" hangingPunct="1"/>
            <a:r>
              <a:rPr lang="en-US" sz="2000" kern="0" dirty="0">
                <a:solidFill>
                  <a:schemeClr val="bg1">
                    <a:lumMod val="50000"/>
                  </a:schemeClr>
                </a:solidFill>
              </a:rPr>
              <a:t>STATS</a:t>
            </a:r>
            <a:endParaRPr lang="en-US" sz="2800" kern="0" dirty="0">
              <a:solidFill>
                <a:schemeClr val="bg1">
                  <a:lumMod val="50000"/>
                </a:schemeClr>
              </a:solidFill>
            </a:endParaRPr>
          </a:p>
        </p:txBody>
      </p:sp>
    </p:spTree>
    <p:custDataLst>
      <p:tags r:id="rId1"/>
    </p:custDataLst>
    <p:extLst>
      <p:ext uri="{BB962C8B-B14F-4D97-AF65-F5344CB8AC3E}">
        <p14:creationId xmlns:p14="http://schemas.microsoft.com/office/powerpoint/2010/main" val="52512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4F1D97-EA8F-42F2-BB1C-3E43CCCB55FF}"/>
              </a:ext>
            </a:extLst>
          </p:cNvPr>
          <p:cNvSpPr txBox="1"/>
          <p:nvPr/>
        </p:nvSpPr>
        <p:spPr>
          <a:xfrm>
            <a:off x="2390141" y="5647320"/>
            <a:ext cx="7299875" cy="923330"/>
          </a:xfrm>
          <a:prstGeom prst="rect">
            <a:avLst/>
          </a:prstGeom>
          <a:noFill/>
        </p:spPr>
        <p:txBody>
          <a:bodyPr wrap="square" rtlCol="0">
            <a:spAutoFit/>
          </a:bodyPr>
          <a:lstStyle/>
          <a:p>
            <a:r>
              <a:rPr lang="en-US" dirty="0">
                <a:solidFill>
                  <a:schemeClr val="tx1"/>
                </a:solidFill>
                <a:latin typeface="Lucida Bright" panose="02040602050505020304" pitchFamily="18" charset="0"/>
              </a:rPr>
              <a:t>New Retention Training (added Feb):</a:t>
            </a:r>
          </a:p>
          <a:p>
            <a:r>
              <a:rPr lang="en-US" dirty="0">
                <a:solidFill>
                  <a:schemeClr val="tx1"/>
                </a:solidFill>
                <a:latin typeface="Lucida Bright" panose="02040602050505020304" pitchFamily="18" charset="0"/>
              </a:rPr>
              <a:t>LMS Course 720: How to Contact Pre-Cancel Members</a:t>
            </a:r>
          </a:p>
          <a:p>
            <a:endParaRPr lang="en-US" dirty="0">
              <a:solidFill>
                <a:schemeClr val="tx1"/>
              </a:solidFill>
              <a:latin typeface="Lucida Bright" panose="02040602050505020304" pitchFamily="18" charset="0"/>
            </a:endParaRPr>
          </a:p>
        </p:txBody>
      </p:sp>
      <p:sp>
        <p:nvSpPr>
          <p:cNvPr id="7" name="Rectangle 3">
            <a:extLst>
              <a:ext uri="{FF2B5EF4-FFF2-40B4-BE49-F238E27FC236}">
                <a16:creationId xmlns:a16="http://schemas.microsoft.com/office/drawing/2014/main" id="{08B5DF8B-D117-4790-B8CB-26E54B42DAFF}"/>
              </a:ext>
            </a:extLst>
          </p:cNvPr>
          <p:cNvSpPr txBox="1">
            <a:spLocks noChangeArrowheads="1"/>
          </p:cNvSpPr>
          <p:nvPr/>
        </p:nvSpPr>
        <p:spPr bwMode="auto">
          <a:xfrm>
            <a:off x="0" y="472016"/>
            <a:ext cx="12192000" cy="946358"/>
          </a:xfrm>
          <a:prstGeom prst="rect">
            <a:avLst/>
          </a:prstGeom>
          <a:noFill/>
          <a:ln w="9525">
            <a:noFill/>
            <a:miter lim="800000"/>
            <a:headEnd/>
            <a:tailEnd/>
          </a:ln>
        </p:spPr>
        <p:txBody>
          <a:bodyPr vert="horz" wrap="square" lIns="28566" tIns="57123" rIns="28566" bIns="57123" numCol="1" anchor="b" anchorCtr="0" compatLnSpc="1">
            <a:prstTxWarp prst="textNoShape">
              <a:avLst/>
            </a:prstTxWarp>
            <a:spAutoFit/>
          </a:bodyPr>
          <a:lstStyle>
            <a:lvl1pPr algn="l" rtl="0" eaLnBrk="0" fontAlgn="base" hangingPunct="0">
              <a:lnSpc>
                <a:spcPct val="90000"/>
              </a:lnSpc>
              <a:spcBef>
                <a:spcPct val="0"/>
              </a:spcBef>
              <a:spcAft>
                <a:spcPct val="0"/>
              </a:spcAft>
              <a:defRPr sz="2400" b="1">
                <a:solidFill>
                  <a:schemeClr val="accent1"/>
                </a:solidFill>
                <a:latin typeface="+mj-lt"/>
                <a:ea typeface="+mj-ea"/>
                <a:cs typeface="+mj-cs"/>
              </a:defRPr>
            </a:lvl1pPr>
            <a:lvl2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2pPr>
            <a:lvl3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3pPr>
            <a:lvl4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4pPr>
            <a:lvl5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5pPr>
            <a:lvl6pPr marL="457200" algn="l" rtl="0" fontAlgn="base">
              <a:lnSpc>
                <a:spcPct val="90000"/>
              </a:lnSpc>
              <a:spcBef>
                <a:spcPct val="0"/>
              </a:spcBef>
              <a:spcAft>
                <a:spcPct val="0"/>
              </a:spcAft>
              <a:defRPr sz="2400" b="1">
                <a:solidFill>
                  <a:schemeClr val="accent1"/>
                </a:solidFill>
                <a:latin typeface="Arial" pitchFamily="34" charset="0"/>
                <a:cs typeface="Arial" pitchFamily="34" charset="0"/>
              </a:defRPr>
            </a:lvl6pPr>
            <a:lvl7pPr marL="914400" algn="l" rtl="0" fontAlgn="base">
              <a:lnSpc>
                <a:spcPct val="90000"/>
              </a:lnSpc>
              <a:spcBef>
                <a:spcPct val="0"/>
              </a:spcBef>
              <a:spcAft>
                <a:spcPct val="0"/>
              </a:spcAft>
              <a:defRPr sz="2400" b="1">
                <a:solidFill>
                  <a:schemeClr val="accent1"/>
                </a:solidFill>
                <a:latin typeface="Arial" pitchFamily="34" charset="0"/>
                <a:cs typeface="Arial" pitchFamily="34" charset="0"/>
              </a:defRPr>
            </a:lvl7pPr>
            <a:lvl8pPr marL="1371600" algn="l" rtl="0" fontAlgn="base">
              <a:lnSpc>
                <a:spcPct val="90000"/>
              </a:lnSpc>
              <a:spcBef>
                <a:spcPct val="0"/>
              </a:spcBef>
              <a:spcAft>
                <a:spcPct val="0"/>
              </a:spcAft>
              <a:defRPr sz="2400" b="1">
                <a:solidFill>
                  <a:schemeClr val="accent1"/>
                </a:solidFill>
                <a:latin typeface="Arial" pitchFamily="34" charset="0"/>
                <a:cs typeface="Arial" pitchFamily="34" charset="0"/>
              </a:defRPr>
            </a:lvl8pPr>
            <a:lvl9pPr marL="1828800" algn="l" rtl="0" fontAlgn="base">
              <a:lnSpc>
                <a:spcPct val="90000"/>
              </a:lnSpc>
              <a:spcBef>
                <a:spcPct val="0"/>
              </a:spcBef>
              <a:spcAft>
                <a:spcPct val="0"/>
              </a:spcAft>
              <a:defRPr sz="2400" b="1">
                <a:solidFill>
                  <a:schemeClr val="accent1"/>
                </a:solidFill>
                <a:latin typeface="Arial" pitchFamily="34" charset="0"/>
                <a:cs typeface="Arial" pitchFamily="34" charset="0"/>
              </a:defRPr>
            </a:lvl9pPr>
          </a:lstStyle>
          <a:p>
            <a:pPr algn="ctr" eaLnBrk="1" hangingPunct="1"/>
            <a:r>
              <a:rPr lang="en-US" sz="4000" kern="0" dirty="0">
                <a:latin typeface="Lucida Bright" panose="02040602050505020304" pitchFamily="18" charset="0"/>
              </a:rPr>
              <a:t>Associate Retention Improvement Program</a:t>
            </a:r>
          </a:p>
          <a:p>
            <a:pPr algn="ctr" eaLnBrk="1" hangingPunct="1"/>
            <a:r>
              <a:rPr lang="en-US" sz="2000" kern="0" dirty="0">
                <a:solidFill>
                  <a:schemeClr val="bg1">
                    <a:lumMod val="50000"/>
                  </a:schemeClr>
                </a:solidFill>
              </a:rPr>
              <a:t>TRAINING</a:t>
            </a:r>
            <a:endParaRPr lang="en-US" sz="2800" kern="0" dirty="0">
              <a:solidFill>
                <a:schemeClr val="bg1">
                  <a:lumMod val="50000"/>
                </a:schemeClr>
              </a:solidFill>
            </a:endParaRPr>
          </a:p>
        </p:txBody>
      </p:sp>
      <p:pic>
        <p:nvPicPr>
          <p:cNvPr id="5" name="Picture 4">
            <a:extLst>
              <a:ext uri="{FF2B5EF4-FFF2-40B4-BE49-F238E27FC236}">
                <a16:creationId xmlns:a16="http://schemas.microsoft.com/office/drawing/2014/main" id="{536DBC93-38C1-4399-93DA-5BDB98A2BBB6}"/>
              </a:ext>
            </a:extLst>
          </p:cNvPr>
          <p:cNvPicPr>
            <a:picLocks noChangeAspect="1"/>
          </p:cNvPicPr>
          <p:nvPr/>
        </p:nvPicPr>
        <p:blipFill>
          <a:blip r:embed="rId4"/>
          <a:stretch>
            <a:fillRect/>
          </a:stretch>
        </p:blipFill>
        <p:spPr>
          <a:xfrm>
            <a:off x="2368369" y="1562100"/>
            <a:ext cx="7461430" cy="4009614"/>
          </a:xfrm>
          <a:prstGeom prst="rect">
            <a:avLst/>
          </a:prstGeom>
          <a:ln>
            <a:solidFill>
              <a:schemeClr val="accent1"/>
            </a:solidFill>
          </a:ln>
        </p:spPr>
      </p:pic>
    </p:spTree>
    <p:custDataLst>
      <p:tags r:id="rId1"/>
    </p:custDataLst>
    <p:extLst>
      <p:ext uri="{BB962C8B-B14F-4D97-AF65-F5344CB8AC3E}">
        <p14:creationId xmlns:p14="http://schemas.microsoft.com/office/powerpoint/2010/main" val="250595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69C82E-DE99-4379-8BCF-93EFA9B5E9C3}"/>
              </a:ext>
            </a:extLst>
          </p:cNvPr>
          <p:cNvPicPr>
            <a:picLocks noChangeAspect="1"/>
          </p:cNvPicPr>
          <p:nvPr/>
        </p:nvPicPr>
        <p:blipFill>
          <a:blip r:embed="rId4"/>
          <a:stretch>
            <a:fillRect/>
          </a:stretch>
        </p:blipFill>
        <p:spPr>
          <a:xfrm>
            <a:off x="6771622" y="1562099"/>
            <a:ext cx="3119454" cy="4975399"/>
          </a:xfrm>
          <a:prstGeom prst="rect">
            <a:avLst/>
          </a:prstGeom>
        </p:spPr>
      </p:pic>
      <p:sp>
        <p:nvSpPr>
          <p:cNvPr id="8" name="Rectangle 3">
            <a:extLst>
              <a:ext uri="{FF2B5EF4-FFF2-40B4-BE49-F238E27FC236}">
                <a16:creationId xmlns:a16="http://schemas.microsoft.com/office/drawing/2014/main" id="{7CA4CE69-7241-4C5C-9AB4-9AFC2457B61D}"/>
              </a:ext>
            </a:extLst>
          </p:cNvPr>
          <p:cNvSpPr txBox="1">
            <a:spLocks noChangeArrowheads="1"/>
          </p:cNvSpPr>
          <p:nvPr/>
        </p:nvSpPr>
        <p:spPr bwMode="auto">
          <a:xfrm>
            <a:off x="0" y="472016"/>
            <a:ext cx="12192000" cy="946358"/>
          </a:xfrm>
          <a:prstGeom prst="rect">
            <a:avLst/>
          </a:prstGeom>
          <a:noFill/>
          <a:ln w="9525">
            <a:noFill/>
            <a:miter lim="800000"/>
            <a:headEnd/>
            <a:tailEnd/>
          </a:ln>
        </p:spPr>
        <p:txBody>
          <a:bodyPr vert="horz" wrap="square" lIns="28566" tIns="57123" rIns="28566" bIns="57123" numCol="1" anchor="b" anchorCtr="0" compatLnSpc="1">
            <a:prstTxWarp prst="textNoShape">
              <a:avLst/>
            </a:prstTxWarp>
            <a:spAutoFit/>
          </a:bodyPr>
          <a:lstStyle>
            <a:lvl1pPr algn="l" rtl="0" eaLnBrk="0" fontAlgn="base" hangingPunct="0">
              <a:lnSpc>
                <a:spcPct val="90000"/>
              </a:lnSpc>
              <a:spcBef>
                <a:spcPct val="0"/>
              </a:spcBef>
              <a:spcAft>
                <a:spcPct val="0"/>
              </a:spcAft>
              <a:defRPr sz="2400" b="1">
                <a:solidFill>
                  <a:schemeClr val="accent1"/>
                </a:solidFill>
                <a:latin typeface="+mj-lt"/>
                <a:ea typeface="+mj-ea"/>
                <a:cs typeface="+mj-cs"/>
              </a:defRPr>
            </a:lvl1pPr>
            <a:lvl2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2pPr>
            <a:lvl3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3pPr>
            <a:lvl4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4pPr>
            <a:lvl5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5pPr>
            <a:lvl6pPr marL="457200" algn="l" rtl="0" fontAlgn="base">
              <a:lnSpc>
                <a:spcPct val="90000"/>
              </a:lnSpc>
              <a:spcBef>
                <a:spcPct val="0"/>
              </a:spcBef>
              <a:spcAft>
                <a:spcPct val="0"/>
              </a:spcAft>
              <a:defRPr sz="2400" b="1">
                <a:solidFill>
                  <a:schemeClr val="accent1"/>
                </a:solidFill>
                <a:latin typeface="Arial" pitchFamily="34" charset="0"/>
                <a:cs typeface="Arial" pitchFamily="34" charset="0"/>
              </a:defRPr>
            </a:lvl6pPr>
            <a:lvl7pPr marL="914400" algn="l" rtl="0" fontAlgn="base">
              <a:lnSpc>
                <a:spcPct val="90000"/>
              </a:lnSpc>
              <a:spcBef>
                <a:spcPct val="0"/>
              </a:spcBef>
              <a:spcAft>
                <a:spcPct val="0"/>
              </a:spcAft>
              <a:defRPr sz="2400" b="1">
                <a:solidFill>
                  <a:schemeClr val="accent1"/>
                </a:solidFill>
                <a:latin typeface="Arial" pitchFamily="34" charset="0"/>
                <a:cs typeface="Arial" pitchFamily="34" charset="0"/>
              </a:defRPr>
            </a:lvl7pPr>
            <a:lvl8pPr marL="1371600" algn="l" rtl="0" fontAlgn="base">
              <a:lnSpc>
                <a:spcPct val="90000"/>
              </a:lnSpc>
              <a:spcBef>
                <a:spcPct val="0"/>
              </a:spcBef>
              <a:spcAft>
                <a:spcPct val="0"/>
              </a:spcAft>
              <a:defRPr sz="2400" b="1">
                <a:solidFill>
                  <a:schemeClr val="accent1"/>
                </a:solidFill>
                <a:latin typeface="Arial" pitchFamily="34" charset="0"/>
                <a:cs typeface="Arial" pitchFamily="34" charset="0"/>
              </a:defRPr>
            </a:lvl8pPr>
            <a:lvl9pPr marL="1828800" algn="l" rtl="0" fontAlgn="base">
              <a:lnSpc>
                <a:spcPct val="90000"/>
              </a:lnSpc>
              <a:spcBef>
                <a:spcPct val="0"/>
              </a:spcBef>
              <a:spcAft>
                <a:spcPct val="0"/>
              </a:spcAft>
              <a:defRPr sz="2400" b="1">
                <a:solidFill>
                  <a:schemeClr val="accent1"/>
                </a:solidFill>
                <a:latin typeface="Arial" pitchFamily="34" charset="0"/>
                <a:cs typeface="Arial" pitchFamily="34" charset="0"/>
              </a:defRPr>
            </a:lvl9pPr>
          </a:lstStyle>
          <a:p>
            <a:pPr algn="ctr" eaLnBrk="1" hangingPunct="1"/>
            <a:r>
              <a:rPr lang="en-US" sz="4000" kern="0" dirty="0">
                <a:latin typeface="Lucida Bright" panose="02040602050505020304" pitchFamily="18" charset="0"/>
              </a:rPr>
              <a:t>Associate Retention Improvement Program</a:t>
            </a:r>
          </a:p>
          <a:p>
            <a:pPr algn="ctr" eaLnBrk="1" hangingPunct="1"/>
            <a:r>
              <a:rPr lang="en-US" sz="2000" kern="0" dirty="0">
                <a:solidFill>
                  <a:schemeClr val="bg1">
                    <a:lumMod val="50000"/>
                  </a:schemeClr>
                </a:solidFill>
              </a:rPr>
              <a:t>LS ENGAGE REPORTING</a:t>
            </a:r>
            <a:endParaRPr lang="en-US" sz="2800" kern="0" dirty="0">
              <a:solidFill>
                <a:schemeClr val="bg1">
                  <a:lumMod val="50000"/>
                </a:schemeClr>
              </a:solidFill>
            </a:endParaRPr>
          </a:p>
        </p:txBody>
      </p:sp>
      <p:sp>
        <p:nvSpPr>
          <p:cNvPr id="11" name="Rectangle 10">
            <a:extLst>
              <a:ext uri="{FF2B5EF4-FFF2-40B4-BE49-F238E27FC236}">
                <a16:creationId xmlns:a16="http://schemas.microsoft.com/office/drawing/2014/main" id="{5909AC61-97F9-4B3E-BFEA-55A562FA88AC}"/>
              </a:ext>
            </a:extLst>
          </p:cNvPr>
          <p:cNvSpPr/>
          <p:nvPr/>
        </p:nvSpPr>
        <p:spPr>
          <a:xfrm>
            <a:off x="930391" y="2137702"/>
            <a:ext cx="5165609" cy="1877437"/>
          </a:xfrm>
          <a:prstGeom prst="rect">
            <a:avLst/>
          </a:prstGeom>
        </p:spPr>
        <p:txBody>
          <a:bodyPr wrap="square">
            <a:spAutoFit/>
          </a:bodyPr>
          <a:lstStyle/>
          <a:p>
            <a:pPr algn="ctr"/>
            <a:r>
              <a:rPr lang="en-US" sz="2800" b="1" dirty="0">
                <a:solidFill>
                  <a:schemeClr val="tx1"/>
                </a:solidFill>
                <a:latin typeface="+mj-lt"/>
                <a:ea typeface="Lucida Bright" charset="0"/>
                <a:cs typeface="Lucida Bright" charset="0"/>
              </a:rPr>
              <a:t>LS Engage Reports – Performance Club: </a:t>
            </a:r>
          </a:p>
          <a:p>
            <a:pPr marL="342900" indent="-342900" algn="ctr">
              <a:buFont typeface="Arial" panose="020B0604020202020204" pitchFamily="34" charset="0"/>
              <a:buChar char="•"/>
            </a:pPr>
            <a:r>
              <a:rPr lang="en-US" sz="2000" dirty="0">
                <a:solidFill>
                  <a:schemeClr val="tx1"/>
                </a:solidFill>
                <a:latin typeface="Lucida Bright" panose="02040602050505020304" pitchFamily="18" charset="0"/>
                <a:ea typeface="Lucida Bright" charset="0"/>
                <a:cs typeface="Lucida Bright" charset="0"/>
              </a:rPr>
              <a:t>Current and previous month</a:t>
            </a:r>
          </a:p>
          <a:p>
            <a:pPr marL="342900" indent="-342900" algn="ctr">
              <a:buFont typeface="Arial" panose="020B0604020202020204" pitchFamily="34" charset="0"/>
              <a:buChar char="•"/>
            </a:pPr>
            <a:r>
              <a:rPr lang="en-US" sz="2000" dirty="0">
                <a:solidFill>
                  <a:schemeClr val="tx1"/>
                </a:solidFill>
                <a:latin typeface="Lucida Bright" panose="02040602050505020304" pitchFamily="18" charset="0"/>
              </a:rPr>
              <a:t>Quarterly personal and organizational retention data</a:t>
            </a:r>
            <a:endParaRPr lang="en-US" dirty="0">
              <a:solidFill>
                <a:schemeClr val="tx1"/>
              </a:solidFill>
              <a:latin typeface="Lucida Bright" panose="02040602050505020304" pitchFamily="18" charset="0"/>
            </a:endParaRPr>
          </a:p>
        </p:txBody>
      </p:sp>
    </p:spTree>
    <p:custDataLst>
      <p:tags r:id="rId1"/>
    </p:custDataLst>
    <p:extLst>
      <p:ext uri="{BB962C8B-B14F-4D97-AF65-F5344CB8AC3E}">
        <p14:creationId xmlns:p14="http://schemas.microsoft.com/office/powerpoint/2010/main" val="151621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8A8E7-5EFC-4E28-9197-CB9325D41192}"/>
              </a:ext>
            </a:extLst>
          </p:cNvPr>
          <p:cNvPicPr>
            <a:picLocks noChangeAspect="1"/>
          </p:cNvPicPr>
          <p:nvPr/>
        </p:nvPicPr>
        <p:blipFill>
          <a:blip r:embed="rId4"/>
          <a:stretch>
            <a:fillRect/>
          </a:stretch>
        </p:blipFill>
        <p:spPr>
          <a:xfrm>
            <a:off x="4363953" y="1562100"/>
            <a:ext cx="6879571" cy="4400741"/>
          </a:xfrm>
          <a:prstGeom prst="rect">
            <a:avLst/>
          </a:prstGeom>
        </p:spPr>
      </p:pic>
      <p:sp>
        <p:nvSpPr>
          <p:cNvPr id="11" name="Rectangle 10">
            <a:extLst>
              <a:ext uri="{FF2B5EF4-FFF2-40B4-BE49-F238E27FC236}">
                <a16:creationId xmlns:a16="http://schemas.microsoft.com/office/drawing/2014/main" id="{0773B985-221F-41D1-8A57-5A0AD361F86A}"/>
              </a:ext>
            </a:extLst>
          </p:cNvPr>
          <p:cNvSpPr/>
          <p:nvPr/>
        </p:nvSpPr>
        <p:spPr>
          <a:xfrm>
            <a:off x="930391" y="2137702"/>
            <a:ext cx="2718707" cy="2185214"/>
          </a:xfrm>
          <a:prstGeom prst="rect">
            <a:avLst/>
          </a:prstGeom>
        </p:spPr>
        <p:txBody>
          <a:bodyPr wrap="square">
            <a:spAutoFit/>
          </a:bodyPr>
          <a:lstStyle/>
          <a:p>
            <a:pPr algn="ctr"/>
            <a:r>
              <a:rPr lang="en-US" sz="2800" b="1" dirty="0">
                <a:solidFill>
                  <a:schemeClr val="tx1"/>
                </a:solidFill>
                <a:latin typeface="+mj-lt"/>
                <a:ea typeface="Lucida Bright" charset="0"/>
                <a:cs typeface="Lucida Bright" charset="0"/>
              </a:rPr>
              <a:t>LS Engage Reports: </a:t>
            </a:r>
          </a:p>
          <a:p>
            <a:pPr algn="ctr"/>
            <a:r>
              <a:rPr lang="en-US" sz="2000" dirty="0">
                <a:solidFill>
                  <a:schemeClr val="tx1"/>
                </a:solidFill>
                <a:latin typeface="Lucida Bright" panose="02040602050505020304" pitchFamily="18" charset="0"/>
                <a:ea typeface="Lucida Bright" charset="0"/>
                <a:cs typeface="Lucida Bright" charset="0"/>
              </a:rPr>
              <a:t>Detail of Associate Downline with Search, Email and Export </a:t>
            </a:r>
            <a:endParaRPr lang="en-US" dirty="0">
              <a:solidFill>
                <a:schemeClr val="tx1"/>
              </a:solidFill>
              <a:latin typeface="Lucida Bright" panose="02040602050505020304" pitchFamily="18" charset="0"/>
            </a:endParaRPr>
          </a:p>
        </p:txBody>
      </p:sp>
      <p:sp>
        <p:nvSpPr>
          <p:cNvPr id="7" name="Rectangle 3">
            <a:extLst>
              <a:ext uri="{FF2B5EF4-FFF2-40B4-BE49-F238E27FC236}">
                <a16:creationId xmlns:a16="http://schemas.microsoft.com/office/drawing/2014/main" id="{58DDCCC3-4D2F-49C6-A92C-B856A27EAE0E}"/>
              </a:ext>
            </a:extLst>
          </p:cNvPr>
          <p:cNvSpPr txBox="1">
            <a:spLocks noChangeArrowheads="1"/>
          </p:cNvSpPr>
          <p:nvPr/>
        </p:nvSpPr>
        <p:spPr bwMode="auto">
          <a:xfrm>
            <a:off x="0" y="472016"/>
            <a:ext cx="12192000" cy="946358"/>
          </a:xfrm>
          <a:prstGeom prst="rect">
            <a:avLst/>
          </a:prstGeom>
          <a:noFill/>
          <a:ln w="9525">
            <a:noFill/>
            <a:miter lim="800000"/>
            <a:headEnd/>
            <a:tailEnd/>
          </a:ln>
        </p:spPr>
        <p:txBody>
          <a:bodyPr vert="horz" wrap="square" lIns="28566" tIns="57123" rIns="28566" bIns="57123" numCol="1" anchor="b" anchorCtr="0" compatLnSpc="1">
            <a:prstTxWarp prst="textNoShape">
              <a:avLst/>
            </a:prstTxWarp>
            <a:spAutoFit/>
          </a:bodyPr>
          <a:lstStyle>
            <a:lvl1pPr algn="l" rtl="0" eaLnBrk="0" fontAlgn="base" hangingPunct="0">
              <a:lnSpc>
                <a:spcPct val="90000"/>
              </a:lnSpc>
              <a:spcBef>
                <a:spcPct val="0"/>
              </a:spcBef>
              <a:spcAft>
                <a:spcPct val="0"/>
              </a:spcAft>
              <a:defRPr sz="2400" b="1">
                <a:solidFill>
                  <a:schemeClr val="accent1"/>
                </a:solidFill>
                <a:latin typeface="+mj-lt"/>
                <a:ea typeface="+mj-ea"/>
                <a:cs typeface="+mj-cs"/>
              </a:defRPr>
            </a:lvl1pPr>
            <a:lvl2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2pPr>
            <a:lvl3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3pPr>
            <a:lvl4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4pPr>
            <a:lvl5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5pPr>
            <a:lvl6pPr marL="457200" algn="l" rtl="0" fontAlgn="base">
              <a:lnSpc>
                <a:spcPct val="90000"/>
              </a:lnSpc>
              <a:spcBef>
                <a:spcPct val="0"/>
              </a:spcBef>
              <a:spcAft>
                <a:spcPct val="0"/>
              </a:spcAft>
              <a:defRPr sz="2400" b="1">
                <a:solidFill>
                  <a:schemeClr val="accent1"/>
                </a:solidFill>
                <a:latin typeface="Arial" pitchFamily="34" charset="0"/>
                <a:cs typeface="Arial" pitchFamily="34" charset="0"/>
              </a:defRPr>
            </a:lvl6pPr>
            <a:lvl7pPr marL="914400" algn="l" rtl="0" fontAlgn="base">
              <a:lnSpc>
                <a:spcPct val="90000"/>
              </a:lnSpc>
              <a:spcBef>
                <a:spcPct val="0"/>
              </a:spcBef>
              <a:spcAft>
                <a:spcPct val="0"/>
              </a:spcAft>
              <a:defRPr sz="2400" b="1">
                <a:solidFill>
                  <a:schemeClr val="accent1"/>
                </a:solidFill>
                <a:latin typeface="Arial" pitchFamily="34" charset="0"/>
                <a:cs typeface="Arial" pitchFamily="34" charset="0"/>
              </a:defRPr>
            </a:lvl7pPr>
            <a:lvl8pPr marL="1371600" algn="l" rtl="0" fontAlgn="base">
              <a:lnSpc>
                <a:spcPct val="90000"/>
              </a:lnSpc>
              <a:spcBef>
                <a:spcPct val="0"/>
              </a:spcBef>
              <a:spcAft>
                <a:spcPct val="0"/>
              </a:spcAft>
              <a:defRPr sz="2400" b="1">
                <a:solidFill>
                  <a:schemeClr val="accent1"/>
                </a:solidFill>
                <a:latin typeface="Arial" pitchFamily="34" charset="0"/>
                <a:cs typeface="Arial" pitchFamily="34" charset="0"/>
              </a:defRPr>
            </a:lvl8pPr>
            <a:lvl9pPr marL="1828800" algn="l" rtl="0" fontAlgn="base">
              <a:lnSpc>
                <a:spcPct val="90000"/>
              </a:lnSpc>
              <a:spcBef>
                <a:spcPct val="0"/>
              </a:spcBef>
              <a:spcAft>
                <a:spcPct val="0"/>
              </a:spcAft>
              <a:defRPr sz="2400" b="1">
                <a:solidFill>
                  <a:schemeClr val="accent1"/>
                </a:solidFill>
                <a:latin typeface="Arial" pitchFamily="34" charset="0"/>
                <a:cs typeface="Arial" pitchFamily="34" charset="0"/>
              </a:defRPr>
            </a:lvl9pPr>
          </a:lstStyle>
          <a:p>
            <a:pPr algn="ctr" eaLnBrk="1" hangingPunct="1"/>
            <a:r>
              <a:rPr lang="en-US" sz="4000" kern="0" dirty="0">
                <a:latin typeface="Lucida Bright" panose="02040602050505020304" pitchFamily="18" charset="0"/>
              </a:rPr>
              <a:t>Associate Retention Improvement Program</a:t>
            </a:r>
          </a:p>
          <a:p>
            <a:pPr algn="ctr" eaLnBrk="1" hangingPunct="1"/>
            <a:r>
              <a:rPr lang="en-US" sz="2000" kern="0" dirty="0">
                <a:solidFill>
                  <a:schemeClr val="bg1">
                    <a:lumMod val="50000"/>
                  </a:schemeClr>
                </a:solidFill>
              </a:rPr>
              <a:t>LS ENGAGE REPORTING</a:t>
            </a:r>
            <a:endParaRPr lang="en-US" sz="2800" kern="0" dirty="0">
              <a:solidFill>
                <a:schemeClr val="bg1">
                  <a:lumMod val="50000"/>
                </a:schemeClr>
              </a:solidFill>
            </a:endParaRPr>
          </a:p>
        </p:txBody>
      </p:sp>
    </p:spTree>
    <p:custDataLst>
      <p:tags r:id="rId1"/>
    </p:custDataLst>
    <p:extLst>
      <p:ext uri="{BB962C8B-B14F-4D97-AF65-F5344CB8AC3E}">
        <p14:creationId xmlns:p14="http://schemas.microsoft.com/office/powerpoint/2010/main" val="380536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73B985-221F-41D1-8A57-5A0AD361F86A}"/>
              </a:ext>
            </a:extLst>
          </p:cNvPr>
          <p:cNvSpPr/>
          <p:nvPr/>
        </p:nvSpPr>
        <p:spPr>
          <a:xfrm>
            <a:off x="2510661" y="2134958"/>
            <a:ext cx="7335915" cy="523220"/>
          </a:xfrm>
          <a:prstGeom prst="rect">
            <a:avLst/>
          </a:prstGeom>
        </p:spPr>
        <p:txBody>
          <a:bodyPr wrap="square">
            <a:spAutoFit/>
          </a:bodyPr>
          <a:lstStyle/>
          <a:p>
            <a:pPr algn="ctr"/>
            <a:r>
              <a:rPr lang="en-US" sz="2800" b="1" dirty="0">
                <a:solidFill>
                  <a:schemeClr val="tx1"/>
                </a:solidFill>
              </a:rPr>
              <a:t>47 Associates are ARIP Graduates</a:t>
            </a:r>
          </a:p>
        </p:txBody>
      </p:sp>
      <mc:AlternateContent xmlns:mc="http://schemas.openxmlformats.org/markup-compatibility/2006" xmlns:cx1="http://schemas.microsoft.com/office/drawing/2015/9/8/chartex">
        <mc:Choice Requires="cx1">
          <p:graphicFrame>
            <p:nvGraphicFramePr>
              <p:cNvPr id="6" name="Chart 5">
                <a:extLst>
                  <a:ext uri="{FF2B5EF4-FFF2-40B4-BE49-F238E27FC236}">
                    <a16:creationId xmlns:a16="http://schemas.microsoft.com/office/drawing/2014/main" id="{0EEEE4AB-BDAC-47F1-B5BA-91339DE4A56A}"/>
                  </a:ext>
                </a:extLst>
              </p:cNvPr>
              <p:cNvGraphicFramePr/>
              <p:nvPr>
                <p:extLst/>
              </p:nvPr>
            </p:nvGraphicFramePr>
            <p:xfrm>
              <a:off x="3595688" y="3814082"/>
              <a:ext cx="5000624" cy="2400300"/>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6" name="Chart 5">
                <a:extLst>
                  <a:ext uri="{FF2B5EF4-FFF2-40B4-BE49-F238E27FC236}">
                    <a16:creationId xmlns:a16="http://schemas.microsoft.com/office/drawing/2014/main" id="{0EEEE4AB-BDAC-47F1-B5BA-91339DE4A56A}"/>
                  </a:ext>
                </a:extLst>
              </p:cNvPr>
              <p:cNvPicPr>
                <a:picLocks noGrp="1" noRot="1" noChangeAspect="1" noMove="1" noResize="1" noEditPoints="1" noAdjustHandles="1" noChangeArrowheads="1" noChangeShapeType="1"/>
              </p:cNvPicPr>
              <p:nvPr/>
            </p:nvPicPr>
            <p:blipFill>
              <a:blip r:embed="rId5"/>
              <a:stretch>
                <a:fillRect/>
              </a:stretch>
            </p:blipFill>
            <p:spPr>
              <a:xfrm>
                <a:off x="3595688" y="3814082"/>
                <a:ext cx="5000624" cy="2400300"/>
              </a:xfrm>
              <a:prstGeom prst="rect">
                <a:avLst/>
              </a:prstGeom>
            </p:spPr>
          </p:pic>
        </mc:Fallback>
      </mc:AlternateContent>
      <p:sp>
        <p:nvSpPr>
          <p:cNvPr id="7" name="TextBox 6">
            <a:extLst>
              <a:ext uri="{FF2B5EF4-FFF2-40B4-BE49-F238E27FC236}">
                <a16:creationId xmlns:a16="http://schemas.microsoft.com/office/drawing/2014/main" id="{DE1905CF-AEAA-4133-977A-F47D3B6CE619}"/>
              </a:ext>
            </a:extLst>
          </p:cNvPr>
          <p:cNvSpPr txBox="1"/>
          <p:nvPr/>
        </p:nvSpPr>
        <p:spPr>
          <a:xfrm>
            <a:off x="2023195" y="2820631"/>
            <a:ext cx="8177152" cy="830997"/>
          </a:xfrm>
          <a:prstGeom prst="rect">
            <a:avLst/>
          </a:prstGeom>
          <a:noFill/>
        </p:spPr>
        <p:txBody>
          <a:bodyPr wrap="square" rtlCol="0">
            <a:spAutoFit/>
          </a:bodyPr>
          <a:lstStyle/>
          <a:p>
            <a:pPr algn="ctr"/>
            <a:r>
              <a:rPr lang="en-US" sz="2400" dirty="0">
                <a:solidFill>
                  <a:schemeClr val="tx1"/>
                </a:solidFill>
                <a:latin typeface="Lucida Bright" panose="02040602050505020304" pitchFamily="18" charset="0"/>
              </a:rPr>
              <a:t>Organizational retention of the 47 associates who were eligible to move out of the program</a:t>
            </a:r>
            <a:r>
              <a:rPr lang="en-US" sz="2400" dirty="0">
                <a:latin typeface="Lucida Bright" panose="02040602050505020304" pitchFamily="18" charset="0"/>
              </a:rPr>
              <a:t>. </a:t>
            </a:r>
          </a:p>
        </p:txBody>
      </p:sp>
      <p:sp>
        <p:nvSpPr>
          <p:cNvPr id="8" name="Rectangle 3">
            <a:extLst>
              <a:ext uri="{FF2B5EF4-FFF2-40B4-BE49-F238E27FC236}">
                <a16:creationId xmlns:a16="http://schemas.microsoft.com/office/drawing/2014/main" id="{C21EBFA5-8B45-46DA-B397-B6644605209A}"/>
              </a:ext>
            </a:extLst>
          </p:cNvPr>
          <p:cNvSpPr txBox="1">
            <a:spLocks noChangeArrowheads="1"/>
          </p:cNvSpPr>
          <p:nvPr/>
        </p:nvSpPr>
        <p:spPr bwMode="auto">
          <a:xfrm>
            <a:off x="0" y="472016"/>
            <a:ext cx="12192000" cy="946358"/>
          </a:xfrm>
          <a:prstGeom prst="rect">
            <a:avLst/>
          </a:prstGeom>
          <a:noFill/>
          <a:ln w="9525">
            <a:noFill/>
            <a:miter lim="800000"/>
            <a:headEnd/>
            <a:tailEnd/>
          </a:ln>
        </p:spPr>
        <p:txBody>
          <a:bodyPr vert="horz" wrap="square" lIns="28566" tIns="57123" rIns="28566" bIns="57123" numCol="1" anchor="b" anchorCtr="0" compatLnSpc="1">
            <a:prstTxWarp prst="textNoShape">
              <a:avLst/>
            </a:prstTxWarp>
            <a:spAutoFit/>
          </a:bodyPr>
          <a:lstStyle>
            <a:lvl1pPr algn="l" rtl="0" eaLnBrk="0" fontAlgn="base" hangingPunct="0">
              <a:lnSpc>
                <a:spcPct val="90000"/>
              </a:lnSpc>
              <a:spcBef>
                <a:spcPct val="0"/>
              </a:spcBef>
              <a:spcAft>
                <a:spcPct val="0"/>
              </a:spcAft>
              <a:defRPr sz="2400" b="1">
                <a:solidFill>
                  <a:schemeClr val="accent1"/>
                </a:solidFill>
                <a:latin typeface="+mj-lt"/>
                <a:ea typeface="+mj-ea"/>
                <a:cs typeface="+mj-cs"/>
              </a:defRPr>
            </a:lvl1pPr>
            <a:lvl2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2pPr>
            <a:lvl3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3pPr>
            <a:lvl4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4pPr>
            <a:lvl5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5pPr>
            <a:lvl6pPr marL="457200" algn="l" rtl="0" fontAlgn="base">
              <a:lnSpc>
                <a:spcPct val="90000"/>
              </a:lnSpc>
              <a:spcBef>
                <a:spcPct val="0"/>
              </a:spcBef>
              <a:spcAft>
                <a:spcPct val="0"/>
              </a:spcAft>
              <a:defRPr sz="2400" b="1">
                <a:solidFill>
                  <a:schemeClr val="accent1"/>
                </a:solidFill>
                <a:latin typeface="Arial" pitchFamily="34" charset="0"/>
                <a:cs typeface="Arial" pitchFamily="34" charset="0"/>
              </a:defRPr>
            </a:lvl6pPr>
            <a:lvl7pPr marL="914400" algn="l" rtl="0" fontAlgn="base">
              <a:lnSpc>
                <a:spcPct val="90000"/>
              </a:lnSpc>
              <a:spcBef>
                <a:spcPct val="0"/>
              </a:spcBef>
              <a:spcAft>
                <a:spcPct val="0"/>
              </a:spcAft>
              <a:defRPr sz="2400" b="1">
                <a:solidFill>
                  <a:schemeClr val="accent1"/>
                </a:solidFill>
                <a:latin typeface="Arial" pitchFamily="34" charset="0"/>
                <a:cs typeface="Arial" pitchFamily="34" charset="0"/>
              </a:defRPr>
            </a:lvl7pPr>
            <a:lvl8pPr marL="1371600" algn="l" rtl="0" fontAlgn="base">
              <a:lnSpc>
                <a:spcPct val="90000"/>
              </a:lnSpc>
              <a:spcBef>
                <a:spcPct val="0"/>
              </a:spcBef>
              <a:spcAft>
                <a:spcPct val="0"/>
              </a:spcAft>
              <a:defRPr sz="2400" b="1">
                <a:solidFill>
                  <a:schemeClr val="accent1"/>
                </a:solidFill>
                <a:latin typeface="Arial" pitchFamily="34" charset="0"/>
                <a:cs typeface="Arial" pitchFamily="34" charset="0"/>
              </a:defRPr>
            </a:lvl8pPr>
            <a:lvl9pPr marL="1828800" algn="l" rtl="0" fontAlgn="base">
              <a:lnSpc>
                <a:spcPct val="90000"/>
              </a:lnSpc>
              <a:spcBef>
                <a:spcPct val="0"/>
              </a:spcBef>
              <a:spcAft>
                <a:spcPct val="0"/>
              </a:spcAft>
              <a:defRPr sz="2400" b="1">
                <a:solidFill>
                  <a:schemeClr val="accent1"/>
                </a:solidFill>
                <a:latin typeface="Arial" pitchFamily="34" charset="0"/>
                <a:cs typeface="Arial" pitchFamily="34" charset="0"/>
              </a:defRPr>
            </a:lvl9pPr>
          </a:lstStyle>
          <a:p>
            <a:pPr algn="ctr" eaLnBrk="1" hangingPunct="1"/>
            <a:r>
              <a:rPr lang="en-US" sz="4000" kern="0" dirty="0">
                <a:latin typeface="Lucida Bright" panose="02040602050505020304" pitchFamily="18" charset="0"/>
              </a:rPr>
              <a:t>Associate Retention Improvement Program</a:t>
            </a:r>
          </a:p>
          <a:p>
            <a:pPr algn="ctr" eaLnBrk="1" hangingPunct="1"/>
            <a:r>
              <a:rPr lang="en-US" sz="2000" kern="0" dirty="0">
                <a:solidFill>
                  <a:schemeClr val="bg1">
                    <a:lumMod val="50000"/>
                  </a:schemeClr>
                </a:solidFill>
              </a:rPr>
              <a:t>RESULTS</a:t>
            </a:r>
            <a:endParaRPr lang="en-US" sz="2800" kern="0" dirty="0">
              <a:solidFill>
                <a:schemeClr val="bg1">
                  <a:lumMod val="50000"/>
                </a:schemeClr>
              </a:solidFill>
            </a:endParaRPr>
          </a:p>
        </p:txBody>
      </p:sp>
    </p:spTree>
    <p:custDataLst>
      <p:tags r:id="rId1"/>
    </p:custDataLst>
    <p:extLst>
      <p:ext uri="{BB962C8B-B14F-4D97-AF65-F5344CB8AC3E}">
        <p14:creationId xmlns:p14="http://schemas.microsoft.com/office/powerpoint/2010/main" val="21438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Object 2"/>
          <p:cNvGraphicFramePr>
            <a:graphicFrameLocks noChangeAspect="1"/>
          </p:cNvGraphicFramePr>
          <p:nvPr>
            <p:extLst/>
          </p:nvPr>
        </p:nvGraphicFramePr>
        <p:xfrm>
          <a:off x="1377109" y="1635297"/>
          <a:ext cx="9353192" cy="454787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8F133192-5993-4FDC-BD71-F132609197EB}"/>
              </a:ext>
            </a:extLst>
          </p:cNvPr>
          <p:cNvSpPr/>
          <p:nvPr/>
        </p:nvSpPr>
        <p:spPr>
          <a:xfrm>
            <a:off x="0" y="496525"/>
            <a:ext cx="12192000" cy="1138773"/>
          </a:xfrm>
          <a:prstGeom prst="rect">
            <a:avLst/>
          </a:prstGeom>
        </p:spPr>
        <p:txBody>
          <a:bodyPr wrap="square">
            <a:spAutoFit/>
          </a:bodyPr>
          <a:lstStyle/>
          <a:p>
            <a:pPr algn="ctr"/>
            <a:r>
              <a:rPr lang="en-US" sz="4800" b="1" dirty="0">
                <a:solidFill>
                  <a:srgbClr val="70468C"/>
                </a:solidFill>
                <a:latin typeface="Lucida Bright" charset="0"/>
              </a:rPr>
              <a:t>Retention Training Results</a:t>
            </a:r>
          </a:p>
          <a:p>
            <a:pPr algn="ctr"/>
            <a:r>
              <a:rPr lang="en-US" sz="2000" b="1" dirty="0">
                <a:solidFill>
                  <a:srgbClr val="70468C"/>
                </a:solidFill>
                <a:latin typeface="Lucida Bright" charset="0"/>
              </a:rPr>
              <a:t>Retention Improvement 30 Days Post Training</a:t>
            </a:r>
            <a:endParaRPr lang="en-US" sz="2000" dirty="0"/>
          </a:p>
        </p:txBody>
      </p:sp>
    </p:spTree>
    <p:custDataLst>
      <p:tags r:id="rId1"/>
    </p:custDataLst>
    <p:extLst>
      <p:ext uri="{BB962C8B-B14F-4D97-AF65-F5344CB8AC3E}">
        <p14:creationId xmlns:p14="http://schemas.microsoft.com/office/powerpoint/2010/main" val="112067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1217C-87FF-4DA1-8A54-EB5DB87F322D}"/>
              </a:ext>
            </a:extLst>
          </p:cNvPr>
          <p:cNvSpPr>
            <a:spLocks noGrp="1"/>
          </p:cNvSpPr>
          <p:nvPr>
            <p:ph type="title"/>
          </p:nvPr>
        </p:nvSpPr>
        <p:spPr>
          <a:xfrm>
            <a:off x="838200" y="366621"/>
            <a:ext cx="10515600" cy="1101408"/>
          </a:xfrm>
        </p:spPr>
        <p:txBody>
          <a:bodyPr/>
          <a:lstStyle/>
          <a:p>
            <a:r>
              <a:rPr lang="en-US" sz="4800" dirty="0"/>
              <a:t>Responding to Market Demands</a:t>
            </a:r>
          </a:p>
        </p:txBody>
      </p:sp>
      <p:sp>
        <p:nvSpPr>
          <p:cNvPr id="3" name="Content Placeholder 2">
            <a:extLst>
              <a:ext uri="{FF2B5EF4-FFF2-40B4-BE49-F238E27FC236}">
                <a16:creationId xmlns:a16="http://schemas.microsoft.com/office/drawing/2014/main" id="{9D151257-59B3-4656-99DC-A0C374D11D0B}"/>
              </a:ext>
            </a:extLst>
          </p:cNvPr>
          <p:cNvSpPr>
            <a:spLocks noGrp="1"/>
          </p:cNvSpPr>
          <p:nvPr>
            <p:ph sz="quarter" idx="10"/>
          </p:nvPr>
        </p:nvSpPr>
        <p:spPr>
          <a:xfrm>
            <a:off x="838200" y="1682743"/>
            <a:ext cx="10515600" cy="4733698"/>
          </a:xfrm>
        </p:spPr>
        <p:txBody>
          <a:bodyPr>
            <a:normAutofit/>
          </a:bodyPr>
          <a:lstStyle/>
          <a:p>
            <a:pPr marL="342900" indent="-342900">
              <a:buFont typeface="Arial" panose="020B0604020202020204" pitchFamily="34" charset="0"/>
              <a:buChar char="•"/>
            </a:pPr>
            <a:r>
              <a:rPr lang="en-US" sz="2800" dirty="0"/>
              <a:t>Improve member engagement with a streamlined electronic intake process (service requests)</a:t>
            </a:r>
          </a:p>
          <a:p>
            <a:pPr marL="342900" indent="-342900">
              <a:buFont typeface="Arial" panose="020B0604020202020204" pitchFamily="34" charset="0"/>
              <a:buChar char="•"/>
            </a:pPr>
            <a:r>
              <a:rPr lang="en-US" sz="2800" dirty="0"/>
              <a:t>Service requests will drive up user adoption of our solutions (and, therefore, revenue)</a:t>
            </a:r>
          </a:p>
          <a:p>
            <a:pPr marL="342900" indent="-342900">
              <a:buFont typeface="Arial" panose="020B0604020202020204" pitchFamily="34" charset="0"/>
              <a:buChar char="•"/>
            </a:pPr>
            <a:r>
              <a:rPr lang="en-US" sz="2800" dirty="0"/>
              <a:t>Increase our focus on mobile support, driving members to mobile whenever possible (while still supporting phone and web)</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p:txBody>
      </p:sp>
    </p:spTree>
    <p:extLst>
      <p:ext uri="{BB962C8B-B14F-4D97-AF65-F5344CB8AC3E}">
        <p14:creationId xmlns:p14="http://schemas.microsoft.com/office/powerpoint/2010/main" val="2956549908"/>
      </p:ext>
    </p:extLst>
  </p:cSld>
  <p:clrMapOvr>
    <a:masterClrMapping/>
  </p:clrMapOvr>
  <p:transitio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885639" y="1758007"/>
            <a:ext cx="9782486" cy="4582622"/>
          </a:xfrm>
          <a:prstGeom prst="rect">
            <a:avLst/>
          </a:prstGeom>
          <a:noFill/>
          <a:ln w="9525">
            <a:noFill/>
            <a:miter lim="800000"/>
            <a:headEnd/>
            <a:tailEnd/>
          </a:ln>
        </p:spPr>
        <p:txBody>
          <a:bodyPr lIns="91427" tIns="45714" rIns="91427" bIns="45714"/>
          <a:lstStyle/>
          <a:p>
            <a:pPr lvl="1" eaLnBrk="0" hangingPunct="0">
              <a:spcBef>
                <a:spcPts val="800"/>
              </a:spcBef>
              <a:spcAft>
                <a:spcPts val="800"/>
              </a:spcAft>
              <a:buClr>
                <a:schemeClr val="accent1"/>
              </a:buClr>
            </a:pPr>
            <a:r>
              <a:rPr lang="en-US" sz="2400" b="1" dirty="0">
                <a:solidFill>
                  <a:schemeClr val="tx1"/>
                </a:solidFill>
              </a:rPr>
              <a:t>When: </a:t>
            </a:r>
            <a:r>
              <a:rPr lang="en-US" sz="2400" b="0" dirty="0">
                <a:solidFill>
                  <a:schemeClr val="tx1"/>
                </a:solidFill>
              </a:rPr>
              <a:t>	Program began January 2018.</a:t>
            </a:r>
          </a:p>
          <a:p>
            <a:pPr lvl="1" eaLnBrk="0" hangingPunct="0">
              <a:spcBef>
                <a:spcPts val="800"/>
              </a:spcBef>
              <a:spcAft>
                <a:spcPts val="800"/>
              </a:spcAft>
              <a:buClr>
                <a:schemeClr val="accent1"/>
              </a:buClr>
            </a:pPr>
            <a:r>
              <a:rPr lang="en-US" sz="2400" b="1" dirty="0">
                <a:solidFill>
                  <a:schemeClr val="tx1"/>
                </a:solidFill>
              </a:rPr>
              <a:t>What:</a:t>
            </a:r>
            <a:r>
              <a:rPr lang="en-US" sz="2400" b="0" dirty="0">
                <a:solidFill>
                  <a:schemeClr val="tx1"/>
                </a:solidFill>
              </a:rPr>
              <a:t>	A monthly analysis of all member data by 				associates with six identified metrics that are 				predictive of low/high retention.</a:t>
            </a:r>
          </a:p>
          <a:p>
            <a:pPr lvl="1" eaLnBrk="0" hangingPunct="0">
              <a:spcBef>
                <a:spcPts val="800"/>
              </a:spcBef>
              <a:spcAft>
                <a:spcPts val="800"/>
              </a:spcAft>
              <a:buClr>
                <a:schemeClr val="accent1"/>
              </a:buClr>
            </a:pPr>
            <a:r>
              <a:rPr lang="en-US" sz="2400" b="1" dirty="0">
                <a:solidFill>
                  <a:schemeClr val="tx1"/>
                </a:solidFill>
              </a:rPr>
              <a:t>Who:</a:t>
            </a:r>
            <a:r>
              <a:rPr lang="en-US" sz="2400" b="0" dirty="0">
                <a:solidFill>
                  <a:schemeClr val="tx1"/>
                </a:solidFill>
              </a:rPr>
              <a:t>	Associates with five organizational counters in the                           		last three months with several elevated metrics.</a:t>
            </a:r>
          </a:p>
          <a:p>
            <a:pPr lvl="1" eaLnBrk="0" hangingPunct="0">
              <a:spcBef>
                <a:spcPts val="800"/>
              </a:spcBef>
              <a:spcAft>
                <a:spcPts val="800"/>
              </a:spcAft>
              <a:buClr>
                <a:schemeClr val="accent1"/>
              </a:buClr>
            </a:pPr>
            <a:r>
              <a:rPr lang="en-US" sz="2400" b="1" dirty="0">
                <a:solidFill>
                  <a:schemeClr val="tx1"/>
                </a:solidFill>
              </a:rPr>
              <a:t>Goal: </a:t>
            </a:r>
            <a:r>
              <a:rPr lang="en-US" sz="2400" b="0" dirty="0">
                <a:solidFill>
                  <a:schemeClr val="tx1"/>
                </a:solidFill>
              </a:rPr>
              <a:t>	To identify new associates with potential low/high 			retention in their first few months and engage with 			them to correct the negative metrics or promote 			those with high levels.</a:t>
            </a:r>
          </a:p>
          <a:p>
            <a:pPr marL="749300" lvl="1" indent="-292100" eaLnBrk="0" hangingPunct="0">
              <a:spcBef>
                <a:spcPts val="800"/>
              </a:spcBef>
              <a:spcAft>
                <a:spcPts val="800"/>
              </a:spcAft>
              <a:buClr>
                <a:schemeClr val="accent1"/>
              </a:buClr>
              <a:buFont typeface="Arial"/>
              <a:buChar char="•"/>
            </a:pPr>
            <a:endParaRPr lang="en-US" sz="2400" b="0" dirty="0">
              <a:solidFill>
                <a:schemeClr val="tx1"/>
              </a:solidFill>
            </a:endParaRPr>
          </a:p>
          <a:p>
            <a:pPr marL="749300" lvl="1" indent="-292100" eaLnBrk="0" hangingPunct="0">
              <a:spcBef>
                <a:spcPts val="800"/>
              </a:spcBef>
              <a:spcAft>
                <a:spcPts val="800"/>
              </a:spcAft>
              <a:buClr>
                <a:schemeClr val="accent1"/>
              </a:buClr>
              <a:buFont typeface="Arial"/>
              <a:buChar char="•"/>
            </a:pPr>
            <a:endParaRPr lang="en-US" sz="2400" b="0" dirty="0">
              <a:solidFill>
                <a:schemeClr val="tx1"/>
              </a:solidFill>
            </a:endParaRPr>
          </a:p>
          <a:p>
            <a:pPr marL="292100" indent="-292100" eaLnBrk="0" hangingPunct="0">
              <a:spcBef>
                <a:spcPts val="800"/>
              </a:spcBef>
              <a:buClr>
                <a:schemeClr val="accent1"/>
              </a:buClr>
              <a:buFont typeface="Arial"/>
              <a:buChar char="•"/>
            </a:pPr>
            <a:endParaRPr lang="en-US" sz="2400" b="0" dirty="0">
              <a:solidFill>
                <a:schemeClr val="tx1"/>
              </a:solidFill>
            </a:endParaRPr>
          </a:p>
        </p:txBody>
      </p:sp>
      <p:sp>
        <p:nvSpPr>
          <p:cNvPr id="7" name="Rectangle 3">
            <a:extLst>
              <a:ext uri="{FF2B5EF4-FFF2-40B4-BE49-F238E27FC236}">
                <a16:creationId xmlns:a16="http://schemas.microsoft.com/office/drawing/2014/main" id="{E65E53F1-843B-4A10-AAF1-5ED0E9434A6B}"/>
              </a:ext>
            </a:extLst>
          </p:cNvPr>
          <p:cNvSpPr txBox="1">
            <a:spLocks noChangeArrowheads="1"/>
          </p:cNvSpPr>
          <p:nvPr/>
        </p:nvSpPr>
        <p:spPr bwMode="auto">
          <a:xfrm>
            <a:off x="0" y="250416"/>
            <a:ext cx="12192000" cy="1167958"/>
          </a:xfrm>
          <a:prstGeom prst="rect">
            <a:avLst/>
          </a:prstGeom>
          <a:noFill/>
          <a:ln w="9525">
            <a:noFill/>
            <a:miter lim="800000"/>
            <a:headEnd/>
            <a:tailEnd/>
          </a:ln>
        </p:spPr>
        <p:txBody>
          <a:bodyPr vert="horz" wrap="square" lIns="28566" tIns="57123" rIns="28566" bIns="57123" numCol="1" anchor="b" anchorCtr="0" compatLnSpc="1">
            <a:prstTxWarp prst="textNoShape">
              <a:avLst/>
            </a:prstTxWarp>
            <a:spAutoFit/>
          </a:bodyPr>
          <a:lstStyle>
            <a:lvl1pPr algn="l" rtl="0" eaLnBrk="0" fontAlgn="base" hangingPunct="0">
              <a:lnSpc>
                <a:spcPct val="90000"/>
              </a:lnSpc>
              <a:spcBef>
                <a:spcPct val="0"/>
              </a:spcBef>
              <a:spcAft>
                <a:spcPct val="0"/>
              </a:spcAft>
              <a:defRPr sz="2400" b="1">
                <a:solidFill>
                  <a:schemeClr val="accent1"/>
                </a:solidFill>
                <a:latin typeface="+mj-lt"/>
                <a:ea typeface="+mj-ea"/>
                <a:cs typeface="+mj-cs"/>
              </a:defRPr>
            </a:lvl1pPr>
            <a:lvl2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2pPr>
            <a:lvl3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3pPr>
            <a:lvl4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4pPr>
            <a:lvl5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5pPr>
            <a:lvl6pPr marL="457200" algn="l" rtl="0" fontAlgn="base">
              <a:lnSpc>
                <a:spcPct val="90000"/>
              </a:lnSpc>
              <a:spcBef>
                <a:spcPct val="0"/>
              </a:spcBef>
              <a:spcAft>
                <a:spcPct val="0"/>
              </a:spcAft>
              <a:defRPr sz="2400" b="1">
                <a:solidFill>
                  <a:schemeClr val="accent1"/>
                </a:solidFill>
                <a:latin typeface="Arial" pitchFamily="34" charset="0"/>
                <a:cs typeface="Arial" pitchFamily="34" charset="0"/>
              </a:defRPr>
            </a:lvl6pPr>
            <a:lvl7pPr marL="914400" algn="l" rtl="0" fontAlgn="base">
              <a:lnSpc>
                <a:spcPct val="90000"/>
              </a:lnSpc>
              <a:spcBef>
                <a:spcPct val="0"/>
              </a:spcBef>
              <a:spcAft>
                <a:spcPct val="0"/>
              </a:spcAft>
              <a:defRPr sz="2400" b="1">
                <a:solidFill>
                  <a:schemeClr val="accent1"/>
                </a:solidFill>
                <a:latin typeface="Arial" pitchFamily="34" charset="0"/>
                <a:cs typeface="Arial" pitchFamily="34" charset="0"/>
              </a:defRPr>
            </a:lvl7pPr>
            <a:lvl8pPr marL="1371600" algn="l" rtl="0" fontAlgn="base">
              <a:lnSpc>
                <a:spcPct val="90000"/>
              </a:lnSpc>
              <a:spcBef>
                <a:spcPct val="0"/>
              </a:spcBef>
              <a:spcAft>
                <a:spcPct val="0"/>
              </a:spcAft>
              <a:defRPr sz="2400" b="1">
                <a:solidFill>
                  <a:schemeClr val="accent1"/>
                </a:solidFill>
                <a:latin typeface="Arial" pitchFamily="34" charset="0"/>
                <a:cs typeface="Arial" pitchFamily="34" charset="0"/>
              </a:defRPr>
            </a:lvl8pPr>
            <a:lvl9pPr marL="1828800" algn="l" rtl="0" fontAlgn="base">
              <a:lnSpc>
                <a:spcPct val="90000"/>
              </a:lnSpc>
              <a:spcBef>
                <a:spcPct val="0"/>
              </a:spcBef>
              <a:spcAft>
                <a:spcPct val="0"/>
              </a:spcAft>
              <a:defRPr sz="2400" b="1">
                <a:solidFill>
                  <a:schemeClr val="accent1"/>
                </a:solidFill>
                <a:latin typeface="Arial" pitchFamily="34" charset="0"/>
                <a:cs typeface="Arial" pitchFamily="34" charset="0"/>
              </a:defRPr>
            </a:lvl9pPr>
          </a:lstStyle>
          <a:p>
            <a:pPr algn="ctr" eaLnBrk="1" hangingPunct="1"/>
            <a:r>
              <a:rPr lang="en-US" sz="4800" kern="0" dirty="0">
                <a:latin typeface="Lucida Bright" panose="02040602050505020304" pitchFamily="18" charset="0"/>
              </a:rPr>
              <a:t>Early Warning System</a:t>
            </a:r>
          </a:p>
          <a:p>
            <a:pPr algn="ctr" eaLnBrk="1" hangingPunct="1"/>
            <a:r>
              <a:rPr lang="en-US" sz="2000" kern="0" dirty="0">
                <a:solidFill>
                  <a:schemeClr val="bg1">
                    <a:lumMod val="50000"/>
                  </a:schemeClr>
                </a:solidFill>
              </a:rPr>
              <a:t>IDENTIFY LOW &amp; HIGH RETENTION ASSOCIATES SOONER</a:t>
            </a:r>
            <a:r>
              <a:rPr lang="en-US" sz="2800" kern="0" dirty="0">
                <a:solidFill>
                  <a:schemeClr val="bg1">
                    <a:lumMod val="50000"/>
                  </a:schemeClr>
                </a:solidFill>
              </a:rPr>
              <a:t>	</a:t>
            </a:r>
          </a:p>
        </p:txBody>
      </p:sp>
    </p:spTree>
    <p:custDataLst>
      <p:tags r:id="rId1"/>
    </p:custDataLst>
    <p:extLst>
      <p:ext uri="{BB962C8B-B14F-4D97-AF65-F5344CB8AC3E}">
        <p14:creationId xmlns:p14="http://schemas.microsoft.com/office/powerpoint/2010/main" val="87431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885638" y="1433508"/>
            <a:ext cx="7855930" cy="4774787"/>
          </a:xfrm>
          <a:prstGeom prst="rect">
            <a:avLst/>
          </a:prstGeom>
          <a:noFill/>
          <a:ln w="9525">
            <a:noFill/>
            <a:miter lim="800000"/>
            <a:headEnd/>
            <a:tailEnd/>
          </a:ln>
        </p:spPr>
        <p:txBody>
          <a:bodyPr lIns="91427" tIns="45714" rIns="91427" bIns="45714"/>
          <a:lstStyle/>
          <a:p>
            <a:pPr lvl="1" eaLnBrk="0" hangingPunct="0">
              <a:buClr>
                <a:schemeClr val="accent1"/>
              </a:buClr>
            </a:pPr>
            <a:r>
              <a:rPr lang="en-US" sz="3200" b="1" dirty="0">
                <a:solidFill>
                  <a:schemeClr val="tx1"/>
                </a:solidFill>
              </a:rPr>
              <a:t>The Factors</a:t>
            </a:r>
          </a:p>
          <a:p>
            <a:pPr lvl="2" eaLnBrk="0" hangingPunct="0">
              <a:buClr>
                <a:schemeClr val="accent1"/>
              </a:buClr>
            </a:pPr>
            <a:r>
              <a:rPr lang="en-US" sz="2400" b="0" dirty="0">
                <a:solidFill>
                  <a:schemeClr val="tx1"/>
                </a:solidFill>
              </a:rPr>
              <a:t>1.	High pre-cancel percent</a:t>
            </a:r>
          </a:p>
          <a:p>
            <a:pPr lvl="2" eaLnBrk="0" hangingPunct="0">
              <a:buClr>
                <a:schemeClr val="accent1"/>
              </a:buClr>
            </a:pPr>
            <a:r>
              <a:rPr lang="en-US" sz="2400" b="0" dirty="0">
                <a:solidFill>
                  <a:schemeClr val="tx1"/>
                </a:solidFill>
              </a:rPr>
              <a:t>2. 	High percent of pre-paid credit cards</a:t>
            </a:r>
          </a:p>
          <a:p>
            <a:pPr lvl="2" eaLnBrk="0" hangingPunct="0">
              <a:buClr>
                <a:schemeClr val="accent1"/>
              </a:buClr>
            </a:pPr>
            <a:r>
              <a:rPr lang="en-US" sz="2400" b="0" dirty="0">
                <a:solidFill>
                  <a:schemeClr val="tx1"/>
                </a:solidFill>
              </a:rPr>
              <a:t>3. 	High complaint ratio</a:t>
            </a:r>
          </a:p>
          <a:p>
            <a:pPr lvl="2" eaLnBrk="0" hangingPunct="0">
              <a:buClr>
                <a:schemeClr val="accent1"/>
              </a:buClr>
            </a:pPr>
            <a:r>
              <a:rPr lang="en-US" sz="2400" b="0" dirty="0">
                <a:solidFill>
                  <a:schemeClr val="tx1"/>
                </a:solidFill>
              </a:rPr>
              <a:t>4.	High non-taken ratio</a:t>
            </a:r>
          </a:p>
          <a:p>
            <a:pPr lvl="2" eaLnBrk="0" hangingPunct="0">
              <a:buClr>
                <a:schemeClr val="accent1"/>
              </a:buClr>
            </a:pPr>
            <a:r>
              <a:rPr lang="en-US" sz="2400" b="0" dirty="0">
                <a:solidFill>
                  <a:schemeClr val="tx1"/>
                </a:solidFill>
              </a:rPr>
              <a:t>5.	High percent of reinstatements</a:t>
            </a:r>
          </a:p>
          <a:p>
            <a:pPr lvl="2" eaLnBrk="0" hangingPunct="0">
              <a:buClr>
                <a:schemeClr val="accent1"/>
              </a:buClr>
            </a:pPr>
            <a:r>
              <a:rPr lang="en-US" sz="2400" b="0" dirty="0">
                <a:solidFill>
                  <a:schemeClr val="tx1"/>
                </a:solidFill>
              </a:rPr>
              <a:t>6.	</a:t>
            </a:r>
            <a:r>
              <a:rPr lang="en-US" sz="2400" dirty="0"/>
              <a:t>Associate’s membership cancelled</a:t>
            </a:r>
            <a:endParaRPr lang="en-US" sz="2400" b="0" dirty="0">
              <a:solidFill>
                <a:schemeClr val="tx1"/>
              </a:solidFill>
            </a:endParaRPr>
          </a:p>
          <a:p>
            <a:pPr lvl="1" eaLnBrk="0" hangingPunct="0">
              <a:buClr>
                <a:schemeClr val="accent1"/>
              </a:buClr>
            </a:pPr>
            <a:endParaRPr lang="en-US" sz="2400" b="1" dirty="0">
              <a:solidFill>
                <a:schemeClr val="tx1"/>
              </a:solidFill>
            </a:endParaRPr>
          </a:p>
          <a:p>
            <a:pPr lvl="1" eaLnBrk="0" hangingPunct="0">
              <a:buClr>
                <a:schemeClr val="accent1"/>
              </a:buClr>
            </a:pPr>
            <a:r>
              <a:rPr lang="en-US" sz="3200" b="1" dirty="0">
                <a:solidFill>
                  <a:schemeClr val="tx1"/>
                </a:solidFill>
              </a:rPr>
              <a:t>First Month</a:t>
            </a:r>
            <a:r>
              <a:rPr lang="en-US" sz="3600" b="1" dirty="0">
                <a:solidFill>
                  <a:schemeClr val="tx1"/>
                </a:solidFill>
              </a:rPr>
              <a:t>: </a:t>
            </a:r>
            <a:r>
              <a:rPr lang="en-US" sz="2400" b="0" dirty="0">
                <a:solidFill>
                  <a:schemeClr val="tx1"/>
                </a:solidFill>
              </a:rPr>
              <a:t>In January 2018, we identified the 10 associates that needed the most help. Engaged to advise/correct practices.</a:t>
            </a:r>
          </a:p>
          <a:p>
            <a:pPr marL="292100" indent="-292100" eaLnBrk="0" hangingPunct="0">
              <a:buClr>
                <a:schemeClr val="accent1"/>
              </a:buClr>
              <a:buFont typeface="Arial"/>
              <a:buChar char="•"/>
            </a:pPr>
            <a:endParaRPr lang="en-US" sz="2000" b="0" dirty="0">
              <a:solidFill>
                <a:schemeClr val="tx1"/>
              </a:solidFill>
            </a:endParaRPr>
          </a:p>
        </p:txBody>
      </p:sp>
      <p:sp>
        <p:nvSpPr>
          <p:cNvPr id="7" name="Rectangle 3">
            <a:extLst>
              <a:ext uri="{FF2B5EF4-FFF2-40B4-BE49-F238E27FC236}">
                <a16:creationId xmlns:a16="http://schemas.microsoft.com/office/drawing/2014/main" id="{1F4CDFB1-16B7-4134-8502-FD5BCB9F115B}"/>
              </a:ext>
            </a:extLst>
          </p:cNvPr>
          <p:cNvSpPr txBox="1">
            <a:spLocks noChangeArrowheads="1"/>
          </p:cNvSpPr>
          <p:nvPr/>
        </p:nvSpPr>
        <p:spPr bwMode="auto">
          <a:xfrm>
            <a:off x="0" y="250416"/>
            <a:ext cx="12192000" cy="1167958"/>
          </a:xfrm>
          <a:prstGeom prst="rect">
            <a:avLst/>
          </a:prstGeom>
          <a:noFill/>
          <a:ln w="9525">
            <a:noFill/>
            <a:miter lim="800000"/>
            <a:headEnd/>
            <a:tailEnd/>
          </a:ln>
        </p:spPr>
        <p:txBody>
          <a:bodyPr vert="horz" wrap="square" lIns="28566" tIns="57123" rIns="28566" bIns="57123" numCol="1" anchor="b" anchorCtr="0" compatLnSpc="1">
            <a:prstTxWarp prst="textNoShape">
              <a:avLst/>
            </a:prstTxWarp>
            <a:spAutoFit/>
          </a:bodyPr>
          <a:lstStyle>
            <a:lvl1pPr algn="l" rtl="0" eaLnBrk="0" fontAlgn="base" hangingPunct="0">
              <a:lnSpc>
                <a:spcPct val="90000"/>
              </a:lnSpc>
              <a:spcBef>
                <a:spcPct val="0"/>
              </a:spcBef>
              <a:spcAft>
                <a:spcPct val="0"/>
              </a:spcAft>
              <a:defRPr sz="2400" b="1">
                <a:solidFill>
                  <a:schemeClr val="accent1"/>
                </a:solidFill>
                <a:latin typeface="+mj-lt"/>
                <a:ea typeface="+mj-ea"/>
                <a:cs typeface="+mj-cs"/>
              </a:defRPr>
            </a:lvl1pPr>
            <a:lvl2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2pPr>
            <a:lvl3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3pPr>
            <a:lvl4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4pPr>
            <a:lvl5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5pPr>
            <a:lvl6pPr marL="457200" algn="l" rtl="0" fontAlgn="base">
              <a:lnSpc>
                <a:spcPct val="90000"/>
              </a:lnSpc>
              <a:spcBef>
                <a:spcPct val="0"/>
              </a:spcBef>
              <a:spcAft>
                <a:spcPct val="0"/>
              </a:spcAft>
              <a:defRPr sz="2400" b="1">
                <a:solidFill>
                  <a:schemeClr val="accent1"/>
                </a:solidFill>
                <a:latin typeface="Arial" pitchFamily="34" charset="0"/>
                <a:cs typeface="Arial" pitchFamily="34" charset="0"/>
              </a:defRPr>
            </a:lvl6pPr>
            <a:lvl7pPr marL="914400" algn="l" rtl="0" fontAlgn="base">
              <a:lnSpc>
                <a:spcPct val="90000"/>
              </a:lnSpc>
              <a:spcBef>
                <a:spcPct val="0"/>
              </a:spcBef>
              <a:spcAft>
                <a:spcPct val="0"/>
              </a:spcAft>
              <a:defRPr sz="2400" b="1">
                <a:solidFill>
                  <a:schemeClr val="accent1"/>
                </a:solidFill>
                <a:latin typeface="Arial" pitchFamily="34" charset="0"/>
                <a:cs typeface="Arial" pitchFamily="34" charset="0"/>
              </a:defRPr>
            </a:lvl7pPr>
            <a:lvl8pPr marL="1371600" algn="l" rtl="0" fontAlgn="base">
              <a:lnSpc>
                <a:spcPct val="90000"/>
              </a:lnSpc>
              <a:spcBef>
                <a:spcPct val="0"/>
              </a:spcBef>
              <a:spcAft>
                <a:spcPct val="0"/>
              </a:spcAft>
              <a:defRPr sz="2400" b="1">
                <a:solidFill>
                  <a:schemeClr val="accent1"/>
                </a:solidFill>
                <a:latin typeface="Arial" pitchFamily="34" charset="0"/>
                <a:cs typeface="Arial" pitchFamily="34" charset="0"/>
              </a:defRPr>
            </a:lvl8pPr>
            <a:lvl9pPr marL="1828800" algn="l" rtl="0" fontAlgn="base">
              <a:lnSpc>
                <a:spcPct val="90000"/>
              </a:lnSpc>
              <a:spcBef>
                <a:spcPct val="0"/>
              </a:spcBef>
              <a:spcAft>
                <a:spcPct val="0"/>
              </a:spcAft>
              <a:defRPr sz="2400" b="1">
                <a:solidFill>
                  <a:schemeClr val="accent1"/>
                </a:solidFill>
                <a:latin typeface="Arial" pitchFamily="34" charset="0"/>
                <a:cs typeface="Arial" pitchFamily="34" charset="0"/>
              </a:defRPr>
            </a:lvl9pPr>
          </a:lstStyle>
          <a:p>
            <a:pPr algn="ctr" eaLnBrk="1" hangingPunct="1"/>
            <a:r>
              <a:rPr lang="en-US" sz="4800" kern="0" dirty="0">
                <a:latin typeface="Lucida Bright" panose="02040602050505020304" pitchFamily="18" charset="0"/>
              </a:rPr>
              <a:t>Early Warning System</a:t>
            </a:r>
          </a:p>
          <a:p>
            <a:pPr algn="ctr" eaLnBrk="1" hangingPunct="1"/>
            <a:r>
              <a:rPr lang="en-US" sz="2000" kern="0" dirty="0">
                <a:solidFill>
                  <a:schemeClr val="bg1">
                    <a:lumMod val="50000"/>
                  </a:schemeClr>
                </a:solidFill>
              </a:rPr>
              <a:t>IDENTIFY LOW RETENTION ASSOCIATES SOONER</a:t>
            </a:r>
            <a:r>
              <a:rPr lang="en-US" sz="2800" kern="0" dirty="0">
                <a:solidFill>
                  <a:schemeClr val="bg1">
                    <a:lumMod val="50000"/>
                  </a:schemeClr>
                </a:solidFill>
              </a:rPr>
              <a:t>	</a:t>
            </a:r>
          </a:p>
        </p:txBody>
      </p:sp>
    </p:spTree>
    <p:custDataLst>
      <p:tags r:id="rId1"/>
    </p:custDataLst>
    <p:extLst>
      <p:ext uri="{BB962C8B-B14F-4D97-AF65-F5344CB8AC3E}">
        <p14:creationId xmlns:p14="http://schemas.microsoft.com/office/powerpoint/2010/main" val="127200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779374" y="1132624"/>
            <a:ext cx="9250576" cy="5062231"/>
          </a:xfrm>
          <a:prstGeom prst="rect">
            <a:avLst/>
          </a:prstGeom>
          <a:noFill/>
          <a:ln w="9525">
            <a:noFill/>
            <a:miter lim="800000"/>
            <a:headEnd/>
            <a:tailEnd/>
          </a:ln>
        </p:spPr>
        <p:txBody>
          <a:bodyPr lIns="91427" tIns="45714" rIns="91427" bIns="45714"/>
          <a:lstStyle/>
          <a:p>
            <a:pPr marL="749300" lvl="1" indent="-292100" eaLnBrk="0" hangingPunct="0">
              <a:buClr>
                <a:schemeClr val="accent1"/>
              </a:buClr>
              <a:buFont typeface="Arial"/>
              <a:buChar char="•"/>
            </a:pPr>
            <a:endParaRPr lang="en-US" sz="2400" b="0" dirty="0">
              <a:solidFill>
                <a:schemeClr val="tx1"/>
              </a:solidFill>
            </a:endParaRPr>
          </a:p>
          <a:p>
            <a:pPr lvl="1" eaLnBrk="0" hangingPunct="0">
              <a:buClr>
                <a:schemeClr val="accent1"/>
              </a:buClr>
            </a:pPr>
            <a:r>
              <a:rPr lang="en-US" sz="3600" b="1" dirty="0">
                <a:solidFill>
                  <a:schemeClr val="tx1"/>
                </a:solidFill>
              </a:rPr>
              <a:t>We have come a long way</a:t>
            </a:r>
          </a:p>
          <a:p>
            <a:pPr marL="1206500" lvl="2" indent="-292100" eaLnBrk="0" hangingPunct="0">
              <a:buClr>
                <a:schemeClr val="accent1"/>
              </a:buClr>
              <a:buFont typeface="Arial"/>
              <a:buChar char="•"/>
            </a:pPr>
            <a:r>
              <a:rPr lang="en-US" sz="2400" b="0" dirty="0">
                <a:solidFill>
                  <a:schemeClr val="tx1"/>
                </a:solidFill>
              </a:rPr>
              <a:t>Churn Rate improved from 3.2% to 2.1%</a:t>
            </a:r>
          </a:p>
          <a:p>
            <a:pPr marL="749300" lvl="1" indent="-292100" eaLnBrk="0" hangingPunct="0">
              <a:buClr>
                <a:schemeClr val="accent1"/>
              </a:buClr>
              <a:buFont typeface="Arial"/>
              <a:buChar char="•"/>
            </a:pPr>
            <a:endParaRPr lang="en-US" sz="2000" b="0" dirty="0">
              <a:solidFill>
                <a:schemeClr val="tx1"/>
              </a:solidFill>
            </a:endParaRPr>
          </a:p>
          <a:p>
            <a:pPr marL="749300" lvl="1" indent="-292100" eaLnBrk="0" hangingPunct="0">
              <a:buClr>
                <a:schemeClr val="accent1"/>
              </a:buClr>
              <a:buFont typeface="Arial"/>
              <a:buChar char="•"/>
            </a:pPr>
            <a:endParaRPr lang="en-US" sz="2000" b="0" dirty="0">
              <a:solidFill>
                <a:schemeClr val="tx1"/>
              </a:solidFill>
            </a:endParaRPr>
          </a:p>
          <a:p>
            <a:pPr lvl="1" eaLnBrk="0" hangingPunct="0">
              <a:buClr>
                <a:schemeClr val="accent1"/>
              </a:buClr>
            </a:pPr>
            <a:r>
              <a:rPr lang="en-US" sz="3600" b="1" dirty="0">
                <a:solidFill>
                  <a:schemeClr val="tx1"/>
                </a:solidFill>
              </a:rPr>
              <a:t>We are excited about our future </a:t>
            </a:r>
          </a:p>
          <a:p>
            <a:pPr marL="1206500" lvl="2" indent="-292100" eaLnBrk="0" hangingPunct="0">
              <a:buClr>
                <a:schemeClr val="accent1"/>
              </a:buClr>
              <a:buFont typeface="Arial"/>
              <a:buChar char="•"/>
            </a:pPr>
            <a:r>
              <a:rPr lang="en-US" sz="2400" b="0" dirty="0">
                <a:solidFill>
                  <a:schemeClr val="tx1"/>
                </a:solidFill>
              </a:rPr>
              <a:t>ARIP is already making an impact</a:t>
            </a:r>
          </a:p>
          <a:p>
            <a:pPr marL="1206500" lvl="2" indent="-292100" eaLnBrk="0" hangingPunct="0">
              <a:buClr>
                <a:schemeClr val="accent1"/>
              </a:buClr>
              <a:buFont typeface="Arial"/>
              <a:buChar char="•"/>
            </a:pPr>
            <a:r>
              <a:rPr lang="en-US" sz="2400" b="0" dirty="0">
                <a:solidFill>
                  <a:schemeClr val="tx1"/>
                </a:solidFill>
              </a:rPr>
              <a:t>Early Warning System has great possibilities</a:t>
            </a:r>
          </a:p>
          <a:p>
            <a:pPr marL="749300" lvl="1" indent="-292100" eaLnBrk="0" hangingPunct="0">
              <a:buClr>
                <a:schemeClr val="accent1"/>
              </a:buClr>
              <a:buFont typeface="Arial"/>
              <a:buChar char="•"/>
            </a:pPr>
            <a:endParaRPr lang="en-US" sz="2000" b="0" dirty="0">
              <a:solidFill>
                <a:schemeClr val="tx1"/>
              </a:solidFill>
            </a:endParaRPr>
          </a:p>
          <a:p>
            <a:pPr marL="749300" lvl="1" indent="-292100" eaLnBrk="0" hangingPunct="0">
              <a:buClr>
                <a:schemeClr val="accent1"/>
              </a:buClr>
              <a:buFont typeface="Arial"/>
              <a:buChar char="•"/>
            </a:pPr>
            <a:endParaRPr lang="en-US" sz="2000" b="0" dirty="0">
              <a:solidFill>
                <a:schemeClr val="tx1"/>
              </a:solidFill>
            </a:endParaRPr>
          </a:p>
          <a:p>
            <a:pPr marL="292100" indent="-292100" eaLnBrk="0" hangingPunct="0">
              <a:buClr>
                <a:schemeClr val="accent1"/>
              </a:buClr>
              <a:buFont typeface="Arial"/>
              <a:buChar char="•"/>
            </a:pPr>
            <a:endParaRPr lang="en-US" sz="2000" b="0" dirty="0">
              <a:solidFill>
                <a:schemeClr val="tx1"/>
              </a:solidFill>
            </a:endParaRPr>
          </a:p>
        </p:txBody>
      </p:sp>
      <p:sp>
        <p:nvSpPr>
          <p:cNvPr id="8" name="Rectangle 3">
            <a:extLst>
              <a:ext uri="{FF2B5EF4-FFF2-40B4-BE49-F238E27FC236}">
                <a16:creationId xmlns:a16="http://schemas.microsoft.com/office/drawing/2014/main" id="{E9BEDDF9-F3D2-4855-8C1B-6EB7A1EB7A82}"/>
              </a:ext>
            </a:extLst>
          </p:cNvPr>
          <p:cNvSpPr txBox="1">
            <a:spLocks noChangeArrowheads="1"/>
          </p:cNvSpPr>
          <p:nvPr/>
        </p:nvSpPr>
        <p:spPr bwMode="auto">
          <a:xfrm>
            <a:off x="0" y="444315"/>
            <a:ext cx="12192000" cy="780159"/>
          </a:xfrm>
          <a:prstGeom prst="rect">
            <a:avLst/>
          </a:prstGeom>
          <a:noFill/>
          <a:ln w="9525">
            <a:noFill/>
            <a:miter lim="800000"/>
            <a:headEnd/>
            <a:tailEnd/>
          </a:ln>
        </p:spPr>
        <p:txBody>
          <a:bodyPr vert="horz" wrap="square" lIns="28566" tIns="57123" rIns="28566" bIns="57123" numCol="1" anchor="ctr" anchorCtr="0" compatLnSpc="1">
            <a:prstTxWarp prst="textNoShape">
              <a:avLst/>
            </a:prstTxWarp>
            <a:spAutoFit/>
          </a:bodyPr>
          <a:lstStyle>
            <a:lvl1pPr algn="l" rtl="0" eaLnBrk="0" fontAlgn="base" hangingPunct="0">
              <a:lnSpc>
                <a:spcPct val="90000"/>
              </a:lnSpc>
              <a:spcBef>
                <a:spcPct val="0"/>
              </a:spcBef>
              <a:spcAft>
                <a:spcPct val="0"/>
              </a:spcAft>
              <a:defRPr sz="2400" b="1">
                <a:solidFill>
                  <a:schemeClr val="accent1"/>
                </a:solidFill>
                <a:latin typeface="+mj-lt"/>
                <a:ea typeface="+mj-ea"/>
                <a:cs typeface="+mj-cs"/>
              </a:defRPr>
            </a:lvl1pPr>
            <a:lvl2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2pPr>
            <a:lvl3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3pPr>
            <a:lvl4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4pPr>
            <a:lvl5pPr algn="l" rtl="0" eaLnBrk="0" fontAlgn="base" hangingPunct="0">
              <a:lnSpc>
                <a:spcPct val="90000"/>
              </a:lnSpc>
              <a:spcBef>
                <a:spcPct val="0"/>
              </a:spcBef>
              <a:spcAft>
                <a:spcPct val="0"/>
              </a:spcAft>
              <a:defRPr sz="2400" b="1">
                <a:solidFill>
                  <a:schemeClr val="accent1"/>
                </a:solidFill>
                <a:latin typeface="Arial" pitchFamily="34" charset="0"/>
                <a:cs typeface="Arial" pitchFamily="34" charset="0"/>
              </a:defRPr>
            </a:lvl5pPr>
            <a:lvl6pPr marL="457200" algn="l" rtl="0" fontAlgn="base">
              <a:lnSpc>
                <a:spcPct val="90000"/>
              </a:lnSpc>
              <a:spcBef>
                <a:spcPct val="0"/>
              </a:spcBef>
              <a:spcAft>
                <a:spcPct val="0"/>
              </a:spcAft>
              <a:defRPr sz="2400" b="1">
                <a:solidFill>
                  <a:schemeClr val="accent1"/>
                </a:solidFill>
                <a:latin typeface="Arial" pitchFamily="34" charset="0"/>
                <a:cs typeface="Arial" pitchFamily="34" charset="0"/>
              </a:defRPr>
            </a:lvl6pPr>
            <a:lvl7pPr marL="914400" algn="l" rtl="0" fontAlgn="base">
              <a:lnSpc>
                <a:spcPct val="90000"/>
              </a:lnSpc>
              <a:spcBef>
                <a:spcPct val="0"/>
              </a:spcBef>
              <a:spcAft>
                <a:spcPct val="0"/>
              </a:spcAft>
              <a:defRPr sz="2400" b="1">
                <a:solidFill>
                  <a:schemeClr val="accent1"/>
                </a:solidFill>
                <a:latin typeface="Arial" pitchFamily="34" charset="0"/>
                <a:cs typeface="Arial" pitchFamily="34" charset="0"/>
              </a:defRPr>
            </a:lvl7pPr>
            <a:lvl8pPr marL="1371600" algn="l" rtl="0" fontAlgn="base">
              <a:lnSpc>
                <a:spcPct val="90000"/>
              </a:lnSpc>
              <a:spcBef>
                <a:spcPct val="0"/>
              </a:spcBef>
              <a:spcAft>
                <a:spcPct val="0"/>
              </a:spcAft>
              <a:defRPr sz="2400" b="1">
                <a:solidFill>
                  <a:schemeClr val="accent1"/>
                </a:solidFill>
                <a:latin typeface="Arial" pitchFamily="34" charset="0"/>
                <a:cs typeface="Arial" pitchFamily="34" charset="0"/>
              </a:defRPr>
            </a:lvl8pPr>
            <a:lvl9pPr marL="1828800" algn="l" rtl="0" fontAlgn="base">
              <a:lnSpc>
                <a:spcPct val="90000"/>
              </a:lnSpc>
              <a:spcBef>
                <a:spcPct val="0"/>
              </a:spcBef>
              <a:spcAft>
                <a:spcPct val="0"/>
              </a:spcAft>
              <a:defRPr sz="2400" b="1">
                <a:solidFill>
                  <a:schemeClr val="accent1"/>
                </a:solidFill>
                <a:latin typeface="Arial" pitchFamily="34" charset="0"/>
                <a:cs typeface="Arial" pitchFamily="34" charset="0"/>
              </a:defRPr>
            </a:lvl9pPr>
          </a:lstStyle>
          <a:p>
            <a:pPr algn="ctr" eaLnBrk="1" hangingPunct="1"/>
            <a:r>
              <a:rPr lang="en-US" sz="4800" kern="0" dirty="0">
                <a:latin typeface="Lucida Bright" panose="02040602050505020304" pitchFamily="18" charset="0"/>
              </a:rPr>
              <a:t>Conclusion</a:t>
            </a:r>
            <a:r>
              <a:rPr lang="en-US" sz="2800" kern="0" dirty="0"/>
              <a:t>  </a:t>
            </a:r>
            <a:endParaRPr lang="en-US" sz="2800" kern="0" dirty="0">
              <a:solidFill>
                <a:schemeClr val="bg1">
                  <a:lumMod val="50000"/>
                </a:schemeClr>
              </a:solidFill>
            </a:endParaRPr>
          </a:p>
        </p:txBody>
      </p:sp>
    </p:spTree>
    <p:custDataLst>
      <p:tags r:id="rId1"/>
    </p:custDataLst>
    <p:extLst>
      <p:ext uri="{BB962C8B-B14F-4D97-AF65-F5344CB8AC3E}">
        <p14:creationId xmlns:p14="http://schemas.microsoft.com/office/powerpoint/2010/main" val="339648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572" y="762000"/>
            <a:ext cx="9579428" cy="4789714"/>
          </a:xfrm>
          <a:prstGeom prst="rect">
            <a:avLst/>
          </a:prstGeom>
        </p:spPr>
      </p:pic>
    </p:spTree>
    <p:extLst>
      <p:ext uri="{BB962C8B-B14F-4D97-AF65-F5344CB8AC3E}">
        <p14:creationId xmlns:p14="http://schemas.microsoft.com/office/powerpoint/2010/main" val="9813491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44"/>
          <a:stretch/>
        </p:blipFill>
        <p:spPr>
          <a:xfrm>
            <a:off x="0" y="0"/>
            <a:ext cx="12192000" cy="6848168"/>
          </a:xfrm>
        </p:spPr>
      </p:pic>
      <p:sp>
        <p:nvSpPr>
          <p:cNvPr id="9" name="Rectangle 8"/>
          <p:cNvSpPr/>
          <p:nvPr/>
        </p:nvSpPr>
        <p:spPr>
          <a:xfrm>
            <a:off x="0" y="5270090"/>
            <a:ext cx="12192000" cy="1587909"/>
          </a:xfrm>
          <a:prstGeom prst="rect">
            <a:avLst/>
          </a:prstGeom>
          <a:gradFill>
            <a:gsLst>
              <a:gs pos="48000">
                <a:schemeClr val="bg1">
                  <a:alpha val="0"/>
                </a:schemeClr>
              </a:gs>
              <a:gs pos="85000">
                <a:schemeClr val="bg1">
                  <a:alpha val="6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308" y="421588"/>
            <a:ext cx="2699654" cy="539930"/>
          </a:xfrm>
          <a:prstGeom prst="rect">
            <a:avLst/>
          </a:prstGeom>
        </p:spPr>
      </p:pic>
      <p:sp>
        <p:nvSpPr>
          <p:cNvPr id="6" name="Title 1">
            <a:extLst>
              <a:ext uri="{FF2B5EF4-FFF2-40B4-BE49-F238E27FC236}">
                <a16:creationId xmlns:a16="http://schemas.microsoft.com/office/drawing/2014/main" id="{35A53738-55D1-4AE4-A03D-56873CFC951E}"/>
              </a:ext>
            </a:extLst>
          </p:cNvPr>
          <p:cNvSpPr txBox="1">
            <a:spLocks/>
          </p:cNvSpPr>
          <p:nvPr/>
        </p:nvSpPr>
        <p:spPr>
          <a:xfrm>
            <a:off x="400594" y="1244185"/>
            <a:ext cx="6066882" cy="5261546"/>
          </a:xfrm>
          <a:prstGeom prst="rect">
            <a:avLst/>
          </a:prstGeom>
        </p:spPr>
        <p:txBody>
          <a:bodyPr vert="horz" lIns="274320" tIns="274320" rIns="274320" bIns="274320" rtlCol="0" anchor="ctr" anchorCtr="0">
            <a:noAutofit/>
          </a:bodyPr>
          <a:lstStyle>
            <a:lvl1pPr algn="ctr" defTabSz="914400" rtl="0" eaLnBrk="1" latinLnBrk="0" hangingPunct="1">
              <a:lnSpc>
                <a:spcPct val="87000"/>
              </a:lnSpc>
              <a:spcBef>
                <a:spcPct val="0"/>
              </a:spcBef>
              <a:buNone/>
              <a:defRPr sz="4000" b="1" kern="1200" cap="none" baseline="0">
                <a:solidFill>
                  <a:schemeClr val="tx2"/>
                </a:solidFill>
                <a:latin typeface="Lucida Bright" charset="0"/>
                <a:ea typeface="Lucida Bright" charset="0"/>
                <a:cs typeface="Lucida Bright" charset="0"/>
              </a:defRPr>
            </a:lvl1pPr>
          </a:lstStyle>
          <a:p>
            <a:pPr>
              <a:lnSpc>
                <a:spcPct val="77000"/>
              </a:lnSpc>
            </a:pPr>
            <a:r>
              <a:rPr lang="en-US" sz="5400" dirty="0"/>
              <a:t>Launch by LegalShield</a:t>
            </a:r>
            <a:endParaRPr lang="en-US" sz="5400" b="0" dirty="0">
              <a:solidFill>
                <a:schemeClr val="accent1"/>
              </a:solidFill>
              <a:latin typeface="Arial" charset="0"/>
              <a:ea typeface="Arial" charset="0"/>
              <a:cs typeface="Arial" charset="0"/>
            </a:endParaRPr>
          </a:p>
        </p:txBody>
      </p:sp>
      <p:sp>
        <p:nvSpPr>
          <p:cNvPr id="7" name="TextBox 6">
            <a:extLst>
              <a:ext uri="{FF2B5EF4-FFF2-40B4-BE49-F238E27FC236}">
                <a16:creationId xmlns:a16="http://schemas.microsoft.com/office/drawing/2014/main" id="{63ED3705-2929-4379-A95A-87F652F02EC3}"/>
              </a:ext>
            </a:extLst>
          </p:cNvPr>
          <p:cNvSpPr txBox="1"/>
          <p:nvPr/>
        </p:nvSpPr>
        <p:spPr>
          <a:xfrm>
            <a:off x="1286246" y="4633224"/>
            <a:ext cx="4346225" cy="1323439"/>
          </a:xfrm>
          <a:prstGeom prst="rect">
            <a:avLst/>
          </a:prstGeom>
          <a:noFill/>
        </p:spPr>
        <p:txBody>
          <a:bodyPr wrap="square" rtlCol="0">
            <a:spAutoFit/>
          </a:bodyPr>
          <a:lstStyle/>
          <a:p>
            <a:pPr algn="ctr"/>
            <a:r>
              <a:rPr lang="en-US" sz="3200" b="1" dirty="0">
                <a:solidFill>
                  <a:schemeClr val="bg2">
                    <a:lumMod val="25000"/>
                  </a:schemeClr>
                </a:solidFill>
                <a:latin typeface="Lucida Bright" panose="02040602050505020304" pitchFamily="18" charset="77"/>
                <a:ea typeface="Arial" charset="0"/>
                <a:cs typeface="Arial" charset="0"/>
              </a:rPr>
              <a:t>Blake Turney</a:t>
            </a:r>
          </a:p>
          <a:p>
            <a:pPr algn="ctr"/>
            <a:r>
              <a:rPr lang="en-US" sz="2400" dirty="0">
                <a:solidFill>
                  <a:schemeClr val="bg2">
                    <a:lumMod val="25000"/>
                  </a:schemeClr>
                </a:solidFill>
                <a:latin typeface="Lucida Bright" panose="02040602050505020304" pitchFamily="18" charset="77"/>
                <a:ea typeface="Arial" charset="0"/>
                <a:cs typeface="Arial" charset="0"/>
              </a:rPr>
              <a:t>Manager of Operations</a:t>
            </a:r>
          </a:p>
          <a:p>
            <a:pPr algn="ctr"/>
            <a:r>
              <a:rPr lang="en-US" sz="2400" dirty="0">
                <a:solidFill>
                  <a:schemeClr val="bg2">
                    <a:lumMod val="25000"/>
                  </a:schemeClr>
                </a:solidFill>
                <a:latin typeface="Lucida Bright" panose="02040602050505020304" pitchFamily="18" charset="77"/>
                <a:ea typeface="Arial" charset="0"/>
                <a:cs typeface="Arial" charset="0"/>
              </a:rPr>
              <a:t>Launch</a:t>
            </a:r>
          </a:p>
        </p:txBody>
      </p:sp>
    </p:spTree>
    <p:extLst>
      <p:ext uri="{BB962C8B-B14F-4D97-AF65-F5344CB8AC3E}">
        <p14:creationId xmlns:p14="http://schemas.microsoft.com/office/powerpoint/2010/main" val="2913822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825"/>
            <a:ext cx="10515600" cy="1600200"/>
          </a:xfrm>
        </p:spPr>
        <p:txBody>
          <a:bodyPr/>
          <a:lstStyle/>
          <a:p>
            <a:r>
              <a:rPr lang="en-US" dirty="0"/>
              <a:t>Launch Process Today</a:t>
            </a:r>
          </a:p>
        </p:txBody>
      </p:sp>
      <p:sp>
        <p:nvSpPr>
          <p:cNvPr id="3" name="Content Placeholder 2"/>
          <p:cNvSpPr>
            <a:spLocks noGrp="1"/>
          </p:cNvSpPr>
          <p:nvPr>
            <p:ph idx="1"/>
          </p:nvPr>
        </p:nvSpPr>
        <p:spPr>
          <a:xfrm>
            <a:off x="838200" y="1905000"/>
            <a:ext cx="9725025" cy="4249271"/>
          </a:xfrm>
        </p:spPr>
        <p:txBody>
          <a:bodyPr anchor="ctr" anchorCtr="0">
            <a:normAutofit/>
          </a:bodyPr>
          <a:lstStyle/>
          <a:p>
            <a:r>
              <a:rPr lang="en-US" dirty="0"/>
              <a:t>There are several issues that exist with the Launch process today. </a:t>
            </a:r>
          </a:p>
          <a:p>
            <a:pPr marL="571500" indent="-571500">
              <a:buFont typeface="Arial" panose="020B0604020202020204" pitchFamily="34" charset="0"/>
              <a:buChar char="•"/>
            </a:pPr>
            <a:r>
              <a:rPr lang="en-US" dirty="0"/>
              <a:t>UPL concerns</a:t>
            </a:r>
          </a:p>
          <a:p>
            <a:pPr marL="571500" indent="-571500">
              <a:buFont typeface="Arial" panose="020B0604020202020204" pitchFamily="34" charset="0"/>
              <a:buChar char="•"/>
            </a:pPr>
            <a:r>
              <a:rPr lang="en-US" dirty="0"/>
              <a:t>Less than ideal customer experience</a:t>
            </a:r>
          </a:p>
          <a:p>
            <a:pPr marL="571500" indent="-571500">
              <a:buFont typeface="Arial" panose="020B0604020202020204" pitchFamily="34" charset="0"/>
              <a:buChar char="•"/>
            </a:pPr>
            <a:r>
              <a:rPr lang="en-US" dirty="0"/>
              <a:t>Several opportunities for error</a:t>
            </a:r>
          </a:p>
          <a:p>
            <a:pPr marL="571500" indent="-571500">
              <a:buFont typeface="Arial" panose="020B0604020202020204" pitchFamily="34" charset="0"/>
              <a:buChar char="•"/>
            </a:pPr>
            <a:r>
              <a:rPr lang="en-US" dirty="0"/>
              <a:t>Not scalable  </a:t>
            </a:r>
          </a:p>
        </p:txBody>
      </p:sp>
    </p:spTree>
    <p:extLst>
      <p:ext uri="{BB962C8B-B14F-4D97-AF65-F5344CB8AC3E}">
        <p14:creationId xmlns:p14="http://schemas.microsoft.com/office/powerpoint/2010/main" val="1164774231"/>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825"/>
            <a:ext cx="10515600" cy="1600200"/>
          </a:xfrm>
        </p:spPr>
        <p:txBody>
          <a:bodyPr/>
          <a:lstStyle/>
          <a:p>
            <a:r>
              <a:rPr lang="en-US" dirty="0"/>
              <a:t>Launch Version 3 </a:t>
            </a:r>
            <a:r>
              <a:rPr lang="en-US" b="0" i="1" dirty="0"/>
              <a:t>(coming soon)</a:t>
            </a:r>
          </a:p>
        </p:txBody>
      </p:sp>
      <p:sp>
        <p:nvSpPr>
          <p:cNvPr id="3" name="Content Placeholder 2"/>
          <p:cNvSpPr>
            <a:spLocks noGrp="1"/>
          </p:cNvSpPr>
          <p:nvPr>
            <p:ph idx="1"/>
          </p:nvPr>
        </p:nvSpPr>
        <p:spPr/>
        <p:txBody>
          <a:bodyPr>
            <a:normAutofit/>
          </a:bodyPr>
          <a:lstStyle/>
          <a:p>
            <a:pPr marL="571500" indent="-571500">
              <a:buFont typeface="Arial" charset="0"/>
              <a:buChar char="•"/>
            </a:pPr>
            <a:r>
              <a:rPr lang="en-US" sz="3200" dirty="0"/>
              <a:t>Customers will answer less than 10 questions on the website, pay and submit. </a:t>
            </a:r>
          </a:p>
          <a:p>
            <a:pPr marL="571500" indent="-571500">
              <a:buFont typeface="Arial" charset="0"/>
              <a:buChar char="•"/>
            </a:pPr>
            <a:r>
              <a:rPr lang="en-US" sz="3200" dirty="0"/>
              <a:t>Attorney provider receives notification and will contact the new customer within 4 business hours and discuss their business formation needs.</a:t>
            </a:r>
          </a:p>
          <a:p>
            <a:pPr marL="571500" indent="-571500">
              <a:buFont typeface="Arial" charset="0"/>
              <a:buChar char="•"/>
            </a:pPr>
            <a:r>
              <a:rPr lang="en-US" sz="3200" b="1" dirty="0">
                <a:solidFill>
                  <a:schemeClr val="accent2"/>
                </a:solidFill>
              </a:rPr>
              <a:t>Provider will do the rest.</a:t>
            </a:r>
          </a:p>
        </p:txBody>
      </p:sp>
    </p:spTree>
    <p:extLst>
      <p:ext uri="{BB962C8B-B14F-4D97-AF65-F5344CB8AC3E}">
        <p14:creationId xmlns:p14="http://schemas.microsoft.com/office/powerpoint/2010/main" val="2590269546"/>
      </p:ext>
    </p:extLst>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825"/>
            <a:ext cx="10515600" cy="1600200"/>
          </a:xfrm>
        </p:spPr>
        <p:txBody>
          <a:bodyPr/>
          <a:lstStyle/>
          <a:p>
            <a:r>
              <a:rPr lang="en-US" dirty="0"/>
              <a:t>What Does This Mean for You?</a:t>
            </a:r>
          </a:p>
        </p:txBody>
      </p:sp>
      <p:sp>
        <p:nvSpPr>
          <p:cNvPr id="3" name="Content Placeholder 2"/>
          <p:cNvSpPr>
            <a:spLocks noGrp="1"/>
          </p:cNvSpPr>
          <p:nvPr>
            <p:ph idx="1"/>
          </p:nvPr>
        </p:nvSpPr>
        <p:spPr/>
        <p:txBody>
          <a:bodyPr>
            <a:normAutofit lnSpcReduction="10000"/>
          </a:bodyPr>
          <a:lstStyle/>
          <a:p>
            <a:pPr marL="571500" indent="-571500">
              <a:buFont typeface="Arial" charset="0"/>
              <a:buChar char="•"/>
            </a:pPr>
            <a:r>
              <a:rPr lang="en-US" sz="3200" dirty="0"/>
              <a:t>UPL concerns go away</a:t>
            </a:r>
          </a:p>
          <a:p>
            <a:pPr marL="571500" indent="-571500">
              <a:buFont typeface="Arial" charset="0"/>
              <a:buChar char="•"/>
            </a:pPr>
            <a:r>
              <a:rPr lang="en-US" sz="3200" dirty="0"/>
              <a:t>Issues with incorrect plans will be dramatically lessened or eliminated (members will be assigned a SmallBiz 10 plan in cases where it is needed)</a:t>
            </a:r>
          </a:p>
          <a:p>
            <a:pPr marL="571500" indent="-571500">
              <a:buFont typeface="Arial" charset="0"/>
              <a:buChar char="•"/>
            </a:pPr>
            <a:r>
              <a:rPr lang="en-US" sz="3200" dirty="0"/>
              <a:t>You’ll have the opportunity to serve as the Registered Agent for the business and will collect and keep the fees</a:t>
            </a:r>
          </a:p>
          <a:p>
            <a:pPr marL="571500" indent="-571500">
              <a:buFont typeface="Arial" charset="0"/>
              <a:buChar char="•"/>
            </a:pPr>
            <a:r>
              <a:rPr lang="en-US" sz="3200" dirty="0"/>
              <a:t>You’ll have happier and better served members</a:t>
            </a:r>
          </a:p>
        </p:txBody>
      </p:sp>
    </p:spTree>
    <p:extLst>
      <p:ext uri="{BB962C8B-B14F-4D97-AF65-F5344CB8AC3E}">
        <p14:creationId xmlns:p14="http://schemas.microsoft.com/office/powerpoint/2010/main" val="2214194088"/>
      </p:ext>
    </p:extLst>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572" y="762000"/>
            <a:ext cx="9579428" cy="4789714"/>
          </a:xfrm>
          <a:prstGeom prst="rect">
            <a:avLst/>
          </a:prstGeom>
        </p:spPr>
      </p:pic>
    </p:spTree>
    <p:extLst>
      <p:ext uri="{BB962C8B-B14F-4D97-AF65-F5344CB8AC3E}">
        <p14:creationId xmlns:p14="http://schemas.microsoft.com/office/powerpoint/2010/main" val="29718742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44"/>
          <a:stretch/>
        </p:blipFill>
        <p:spPr>
          <a:xfrm>
            <a:off x="0" y="0"/>
            <a:ext cx="12192000" cy="6848168"/>
          </a:xfrm>
        </p:spPr>
      </p:pic>
      <p:sp>
        <p:nvSpPr>
          <p:cNvPr id="9" name="Rectangle 8"/>
          <p:cNvSpPr/>
          <p:nvPr/>
        </p:nvSpPr>
        <p:spPr>
          <a:xfrm>
            <a:off x="0" y="5270090"/>
            <a:ext cx="12192000" cy="1587909"/>
          </a:xfrm>
          <a:prstGeom prst="rect">
            <a:avLst/>
          </a:prstGeom>
          <a:gradFill>
            <a:gsLst>
              <a:gs pos="48000">
                <a:schemeClr val="bg1">
                  <a:alpha val="0"/>
                </a:schemeClr>
              </a:gs>
              <a:gs pos="85000">
                <a:schemeClr val="bg1">
                  <a:alpha val="6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308" y="421588"/>
            <a:ext cx="2699654" cy="539930"/>
          </a:xfrm>
          <a:prstGeom prst="rect">
            <a:avLst/>
          </a:prstGeom>
        </p:spPr>
      </p:pic>
      <p:sp>
        <p:nvSpPr>
          <p:cNvPr id="6" name="Title 1">
            <a:extLst>
              <a:ext uri="{FF2B5EF4-FFF2-40B4-BE49-F238E27FC236}">
                <a16:creationId xmlns:a16="http://schemas.microsoft.com/office/drawing/2014/main" id="{37ED2666-3D4C-4B6B-A293-24E8AE2C5EC8}"/>
              </a:ext>
            </a:extLst>
          </p:cNvPr>
          <p:cNvSpPr txBox="1">
            <a:spLocks/>
          </p:cNvSpPr>
          <p:nvPr/>
        </p:nvSpPr>
        <p:spPr>
          <a:xfrm>
            <a:off x="400594" y="1244185"/>
            <a:ext cx="6066882" cy="5261546"/>
          </a:xfrm>
          <a:prstGeom prst="rect">
            <a:avLst/>
          </a:prstGeom>
        </p:spPr>
        <p:txBody>
          <a:bodyPr vert="horz" lIns="274320" tIns="274320" rIns="274320" bIns="274320" rtlCol="0" anchor="ctr" anchorCtr="0">
            <a:noAutofit/>
          </a:bodyPr>
          <a:lstStyle>
            <a:lvl1pPr algn="ctr" defTabSz="914400" rtl="0" eaLnBrk="1" latinLnBrk="0" hangingPunct="1">
              <a:lnSpc>
                <a:spcPct val="87000"/>
              </a:lnSpc>
              <a:spcBef>
                <a:spcPct val="0"/>
              </a:spcBef>
              <a:buNone/>
              <a:defRPr sz="4000" b="1" kern="1200" cap="none" baseline="0">
                <a:solidFill>
                  <a:schemeClr val="tx2"/>
                </a:solidFill>
                <a:latin typeface="Lucida Bright" charset="0"/>
                <a:ea typeface="Lucida Bright" charset="0"/>
                <a:cs typeface="Lucida Bright" charset="0"/>
              </a:defRPr>
            </a:lvl1pPr>
          </a:lstStyle>
          <a:p>
            <a:pPr>
              <a:lnSpc>
                <a:spcPct val="77000"/>
              </a:lnSpc>
            </a:pPr>
            <a:r>
              <a:rPr lang="en-US" sz="5400" dirty="0"/>
              <a:t>Biz Box by Office Depot</a:t>
            </a:r>
            <a:endParaRPr lang="en-US" sz="5400" b="0" dirty="0">
              <a:solidFill>
                <a:schemeClr val="accent1"/>
              </a:solidFill>
              <a:latin typeface="Arial" charset="0"/>
              <a:ea typeface="Arial" charset="0"/>
              <a:cs typeface="Arial" charset="0"/>
            </a:endParaRPr>
          </a:p>
        </p:txBody>
      </p:sp>
      <p:sp>
        <p:nvSpPr>
          <p:cNvPr id="7" name="TextBox 6">
            <a:extLst>
              <a:ext uri="{FF2B5EF4-FFF2-40B4-BE49-F238E27FC236}">
                <a16:creationId xmlns:a16="http://schemas.microsoft.com/office/drawing/2014/main" id="{364B55B0-2B0D-4DAD-B68F-57214DA663E4}"/>
              </a:ext>
            </a:extLst>
          </p:cNvPr>
          <p:cNvSpPr txBox="1"/>
          <p:nvPr/>
        </p:nvSpPr>
        <p:spPr>
          <a:xfrm>
            <a:off x="1286246" y="4633224"/>
            <a:ext cx="4346225" cy="1323439"/>
          </a:xfrm>
          <a:prstGeom prst="rect">
            <a:avLst/>
          </a:prstGeom>
          <a:noFill/>
        </p:spPr>
        <p:txBody>
          <a:bodyPr wrap="square" rtlCol="0">
            <a:spAutoFit/>
          </a:bodyPr>
          <a:lstStyle/>
          <a:p>
            <a:pPr algn="ctr"/>
            <a:r>
              <a:rPr lang="en-US" sz="3200" b="1" dirty="0">
                <a:solidFill>
                  <a:schemeClr val="bg2">
                    <a:lumMod val="25000"/>
                  </a:schemeClr>
                </a:solidFill>
                <a:latin typeface="Lucida Bright" panose="02040602050505020304" pitchFamily="18" charset="77"/>
                <a:ea typeface="Arial" charset="0"/>
                <a:cs typeface="Arial" charset="0"/>
              </a:rPr>
              <a:t>Niclas Carlsson</a:t>
            </a:r>
          </a:p>
          <a:p>
            <a:pPr algn="ctr"/>
            <a:r>
              <a:rPr lang="en-US" sz="2400" dirty="0">
                <a:solidFill>
                  <a:schemeClr val="bg2">
                    <a:lumMod val="25000"/>
                  </a:schemeClr>
                </a:solidFill>
                <a:latin typeface="Lucida Bright" panose="02040602050505020304" pitchFamily="18" charset="77"/>
                <a:ea typeface="Arial" charset="0"/>
                <a:cs typeface="Arial" charset="0"/>
              </a:rPr>
              <a:t>Sr. Director/Assistant Controller</a:t>
            </a:r>
          </a:p>
        </p:txBody>
      </p:sp>
    </p:spTree>
    <p:extLst>
      <p:ext uri="{BB962C8B-B14F-4D97-AF65-F5344CB8AC3E}">
        <p14:creationId xmlns:p14="http://schemas.microsoft.com/office/powerpoint/2010/main" val="2756928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BC993B1-BDBC-48B4-A3F1-386B0FB78948}"/>
              </a:ext>
            </a:extLst>
          </p:cNvPr>
          <p:cNvPicPr>
            <a:picLocks noChangeAspect="1"/>
          </p:cNvPicPr>
          <p:nvPr/>
        </p:nvPicPr>
        <p:blipFill>
          <a:blip r:embed="rId2"/>
          <a:stretch>
            <a:fillRect/>
          </a:stretch>
        </p:blipFill>
        <p:spPr>
          <a:xfrm>
            <a:off x="1393321" y="1893403"/>
            <a:ext cx="9525000" cy="3848100"/>
          </a:xfrm>
          <a:prstGeom prst="rect">
            <a:avLst/>
          </a:prstGeom>
        </p:spPr>
      </p:pic>
      <p:sp>
        <p:nvSpPr>
          <p:cNvPr id="28" name="Title 1">
            <a:extLst>
              <a:ext uri="{FF2B5EF4-FFF2-40B4-BE49-F238E27FC236}">
                <a16:creationId xmlns:a16="http://schemas.microsoft.com/office/drawing/2014/main" id="{F7E7A846-C04A-46B0-8B5A-38A26814843D}"/>
              </a:ext>
            </a:extLst>
          </p:cNvPr>
          <p:cNvSpPr>
            <a:spLocks noGrp="1"/>
          </p:cNvSpPr>
          <p:nvPr>
            <p:ph type="title"/>
          </p:nvPr>
        </p:nvSpPr>
        <p:spPr>
          <a:xfrm>
            <a:off x="313037" y="228600"/>
            <a:ext cx="11813059" cy="1361303"/>
          </a:xfrm>
        </p:spPr>
        <p:txBody>
          <a:bodyPr vert="horz" lIns="91440" tIns="45720" rIns="91440" bIns="45720" rtlCol="0" anchor="ctr">
            <a:noAutofit/>
          </a:bodyPr>
          <a:lstStyle/>
          <a:p>
            <a:r>
              <a:rPr lang="en-US" dirty="0">
                <a:solidFill>
                  <a:schemeClr val="accent2"/>
                </a:solidFill>
              </a:rPr>
              <a:t>What </a:t>
            </a:r>
            <a:r>
              <a:rPr lang="en-US" u="sng" dirty="0">
                <a:solidFill>
                  <a:schemeClr val="accent2"/>
                </a:solidFill>
              </a:rPr>
              <a:t>Exactly</a:t>
            </a:r>
            <a:r>
              <a:rPr lang="en-US" dirty="0">
                <a:solidFill>
                  <a:schemeClr val="accent2"/>
                </a:solidFill>
              </a:rPr>
              <a:t> Are We Doing?</a:t>
            </a:r>
          </a:p>
        </p:txBody>
      </p:sp>
    </p:spTree>
    <p:extLst>
      <p:ext uri="{BB962C8B-B14F-4D97-AF65-F5344CB8AC3E}">
        <p14:creationId xmlns:p14="http://schemas.microsoft.com/office/powerpoint/2010/main" val="27171452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sz="4000" dirty="0"/>
              <a:t>Exciting News with the New LegalShield/Office Depot Partnership and the New Biz Box Concept</a:t>
            </a:r>
          </a:p>
        </p:txBody>
      </p:sp>
      <p:sp>
        <p:nvSpPr>
          <p:cNvPr id="3" name="Text Placeholder 2"/>
          <p:cNvSpPr>
            <a:spLocks noGrp="1"/>
          </p:cNvSpPr>
          <p:nvPr>
            <p:ph type="body" idx="1"/>
          </p:nvPr>
        </p:nvSpPr>
        <p:spPr/>
        <p:txBody>
          <a:bodyPr/>
          <a:lstStyle/>
          <a:p>
            <a:r>
              <a:rPr lang="en-US" dirty="0"/>
              <a:t>FY18</a:t>
            </a:r>
          </a:p>
        </p:txBody>
      </p:sp>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8016" y="617451"/>
            <a:ext cx="2662540" cy="1331270"/>
          </a:xfrm>
          <a:prstGeom prst="rect">
            <a:avLst/>
          </a:prstGeom>
        </p:spPr>
      </p:pic>
    </p:spTree>
    <p:extLst>
      <p:ext uri="{BB962C8B-B14F-4D97-AF65-F5344CB8AC3E}">
        <p14:creationId xmlns:p14="http://schemas.microsoft.com/office/powerpoint/2010/main" val="29344653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0"/>
            <a:ext cx="10515600" cy="1600200"/>
          </a:xfrm>
        </p:spPr>
        <p:txBody>
          <a:bodyPr/>
          <a:lstStyle/>
          <a:p>
            <a:r>
              <a:rPr lang="en-US" dirty="0"/>
              <a:t>Office Depot at a Glance</a:t>
            </a:r>
          </a:p>
        </p:txBody>
      </p:sp>
      <p:sp>
        <p:nvSpPr>
          <p:cNvPr id="3" name="Content Placeholder 2"/>
          <p:cNvSpPr>
            <a:spLocks noGrp="1"/>
          </p:cNvSpPr>
          <p:nvPr>
            <p:ph idx="1"/>
          </p:nvPr>
        </p:nvSpPr>
        <p:spPr/>
        <p:txBody>
          <a:bodyPr>
            <a:normAutofit/>
          </a:bodyPr>
          <a:lstStyle/>
          <a:p>
            <a:pPr marL="571500" indent="-571500">
              <a:buFont typeface="Arial" charset="0"/>
              <a:buChar char="•"/>
            </a:pPr>
            <a:r>
              <a:rPr lang="en-US" sz="2800" dirty="0"/>
              <a:t>Annual sales of approximately $14 billion.</a:t>
            </a:r>
          </a:p>
          <a:p>
            <a:pPr marL="571500" indent="-571500">
              <a:buFont typeface="Arial" charset="0"/>
              <a:buChar char="•"/>
            </a:pPr>
            <a:r>
              <a:rPr lang="en-US" sz="2800" dirty="0"/>
              <a:t>Employs about 66,000 associates.</a:t>
            </a:r>
          </a:p>
          <a:p>
            <a:pPr marL="571500" indent="-571500">
              <a:buFont typeface="Arial" charset="0"/>
              <a:buChar char="•"/>
            </a:pPr>
            <a:r>
              <a:rPr lang="en-US" sz="2800" dirty="0"/>
              <a:t>206 million visitors in stores annually.</a:t>
            </a:r>
          </a:p>
          <a:p>
            <a:pPr marL="571500" indent="-571500">
              <a:buFont typeface="Arial" charset="0"/>
              <a:buChar char="•"/>
            </a:pPr>
            <a:r>
              <a:rPr lang="en-US" sz="2800" dirty="0"/>
              <a:t>OfficeDepot.com has 250MM visitors annually.</a:t>
            </a:r>
          </a:p>
          <a:p>
            <a:pPr marL="571500" indent="-571500">
              <a:buFont typeface="Arial" charset="0"/>
              <a:buChar char="•"/>
            </a:pPr>
            <a:r>
              <a:rPr lang="en-US" sz="2800" b="1" dirty="0">
                <a:solidFill>
                  <a:schemeClr val="accent2"/>
                </a:solidFill>
              </a:rPr>
              <a:t>They operate 2,200 retail outlets under various brand names (roughly 1,700 are branded Office Depot).</a:t>
            </a:r>
            <a:endParaRPr lang="en-US" sz="2800" dirty="0"/>
          </a:p>
        </p:txBody>
      </p:sp>
    </p:spTree>
    <p:extLst>
      <p:ext uri="{BB962C8B-B14F-4D97-AF65-F5344CB8AC3E}">
        <p14:creationId xmlns:p14="http://schemas.microsoft.com/office/powerpoint/2010/main" val="1262923993"/>
      </p:ext>
    </p:extLst>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14376"/>
            <a:ext cx="6080568" cy="2324100"/>
          </a:xfrm>
        </p:spPr>
        <p:txBody>
          <a:bodyPr/>
          <a:lstStyle/>
          <a:p>
            <a:r>
              <a:rPr lang="en-US" dirty="0"/>
              <a:t>Biz Box New Concept</a:t>
            </a:r>
          </a:p>
        </p:txBody>
      </p:sp>
      <p:sp>
        <p:nvSpPr>
          <p:cNvPr id="4" name="Content Placeholder 3"/>
          <p:cNvSpPr>
            <a:spLocks noGrp="1"/>
          </p:cNvSpPr>
          <p:nvPr>
            <p:ph idx="1"/>
          </p:nvPr>
        </p:nvSpPr>
        <p:spPr>
          <a:xfrm>
            <a:off x="495300" y="3148314"/>
            <a:ext cx="5616133" cy="3194613"/>
          </a:xfrm>
        </p:spPr>
        <p:txBody>
          <a:bodyPr>
            <a:normAutofit fontScale="92500" lnSpcReduction="10000"/>
          </a:bodyPr>
          <a:lstStyle/>
          <a:p>
            <a:pPr lvl="1">
              <a:lnSpc>
                <a:spcPct val="120000"/>
              </a:lnSpc>
              <a:spcBef>
                <a:spcPts val="600"/>
              </a:spcBef>
              <a:spcAft>
                <a:spcPts val="0"/>
              </a:spcAft>
            </a:pPr>
            <a:r>
              <a:rPr lang="en-US" sz="1800" b="1" spc="0" dirty="0">
                <a:solidFill>
                  <a:schemeClr val="accent1"/>
                </a:solidFill>
              </a:rPr>
              <a:t>Rebranding started in January FY18</a:t>
            </a:r>
          </a:p>
          <a:p>
            <a:pPr lvl="1">
              <a:lnSpc>
                <a:spcPct val="120000"/>
              </a:lnSpc>
              <a:spcBef>
                <a:spcPts val="600"/>
              </a:spcBef>
              <a:spcAft>
                <a:spcPts val="0"/>
              </a:spcAft>
            </a:pPr>
            <a:r>
              <a:rPr lang="en-US" sz="1800" b="1" spc="0" dirty="0">
                <a:solidFill>
                  <a:schemeClr val="accent1"/>
                </a:solidFill>
              </a:rPr>
              <a:t>Our Launch product will be sold at all Biz Box locations.</a:t>
            </a:r>
            <a:endParaRPr lang="en-US" sz="1800" spc="0" dirty="0"/>
          </a:p>
          <a:p>
            <a:pPr lvl="1">
              <a:lnSpc>
                <a:spcPct val="120000"/>
              </a:lnSpc>
              <a:spcBef>
                <a:spcPts val="600"/>
              </a:spcBef>
              <a:spcAft>
                <a:spcPts val="0"/>
              </a:spcAft>
            </a:pPr>
            <a:r>
              <a:rPr lang="en-US" sz="1800" b="1" spc="0" dirty="0">
                <a:solidFill>
                  <a:schemeClr val="accent1"/>
                </a:solidFill>
              </a:rPr>
              <a:t>14 stores in Austin currently being rebranded, then nationwide. Our products will be sold in 1,700 stores.</a:t>
            </a:r>
          </a:p>
          <a:p>
            <a:pPr lvl="1">
              <a:lnSpc>
                <a:spcPct val="120000"/>
              </a:lnSpc>
              <a:spcBef>
                <a:spcPts val="600"/>
              </a:spcBef>
              <a:spcAft>
                <a:spcPts val="0"/>
              </a:spcAft>
            </a:pPr>
            <a:r>
              <a:rPr lang="en-US" sz="1800" b="1" spc="0" dirty="0">
                <a:solidFill>
                  <a:schemeClr val="accent1"/>
                </a:solidFill>
              </a:rPr>
              <a:t>$250MM Marketing Plan for FY18.</a:t>
            </a:r>
          </a:p>
          <a:p>
            <a:pPr lvl="1">
              <a:lnSpc>
                <a:spcPct val="120000"/>
              </a:lnSpc>
              <a:spcBef>
                <a:spcPts val="600"/>
              </a:spcBef>
              <a:spcAft>
                <a:spcPts val="0"/>
              </a:spcAft>
            </a:pPr>
            <a:r>
              <a:rPr lang="en-US" sz="1800" b="1" spc="0" dirty="0">
                <a:solidFill>
                  <a:schemeClr val="accent1"/>
                </a:solidFill>
              </a:rPr>
              <a:t>We will have access to 25,000 sales reps.</a:t>
            </a:r>
          </a:p>
          <a:p>
            <a:pPr lvl="1">
              <a:lnSpc>
                <a:spcPct val="120000"/>
              </a:lnSpc>
              <a:spcBef>
                <a:spcPts val="600"/>
              </a:spcBef>
              <a:spcAft>
                <a:spcPts val="0"/>
              </a:spcAft>
            </a:pPr>
            <a:r>
              <a:rPr lang="en-US" sz="1800" b="1" spc="0" dirty="0">
                <a:solidFill>
                  <a:schemeClr val="accent1"/>
                </a:solidFill>
              </a:rPr>
              <a:t>We will also be featured on their website.</a:t>
            </a:r>
            <a:endParaRPr lang="en-US" sz="1800" spc="0" dirty="0"/>
          </a:p>
        </p:txBody>
      </p:sp>
      <p:pic>
        <p:nvPicPr>
          <p:cNvPr id="8" name="Picture Placeholder 7"/>
          <p:cNvPicPr>
            <a:picLocks noGrp="1" noChangeAspect="1"/>
          </p:cNvPicPr>
          <p:nvPr>
            <p:ph type="pic" sz="quarter" idx="10"/>
          </p:nvPr>
        </p:nvPicPr>
        <p:blipFill>
          <a:blip r:embed="rId2"/>
          <a:stretch>
            <a:fillRect/>
          </a:stretch>
        </p:blipFill>
        <p:spPr>
          <a:xfrm>
            <a:off x="6111433" y="1104900"/>
            <a:ext cx="5826125" cy="4369593"/>
          </a:xfrm>
        </p:spPr>
      </p:pic>
    </p:spTree>
    <p:extLst>
      <p:ext uri="{BB962C8B-B14F-4D97-AF65-F5344CB8AC3E}">
        <p14:creationId xmlns:p14="http://schemas.microsoft.com/office/powerpoint/2010/main" val="2473399184"/>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92599" y="431012"/>
            <a:ext cx="6366076" cy="2837975"/>
          </a:xfrm>
        </p:spPr>
        <p:txBody>
          <a:bodyPr/>
          <a:lstStyle/>
          <a:p>
            <a:r>
              <a:rPr lang="en-US" dirty="0"/>
              <a:t>Biz Box Store Layout</a:t>
            </a:r>
          </a:p>
        </p:txBody>
      </p:sp>
      <p:sp>
        <p:nvSpPr>
          <p:cNvPr id="4" name="Content Placeholder 3"/>
          <p:cNvSpPr>
            <a:spLocks noGrp="1"/>
          </p:cNvSpPr>
          <p:nvPr>
            <p:ph idx="1"/>
          </p:nvPr>
        </p:nvSpPr>
        <p:spPr>
          <a:xfrm>
            <a:off x="6518716" y="3148314"/>
            <a:ext cx="5856791" cy="3194613"/>
          </a:xfrm>
        </p:spPr>
        <p:txBody>
          <a:bodyPr/>
          <a:lstStyle/>
          <a:p>
            <a:pPr lvl="1"/>
            <a:r>
              <a:rPr lang="en-US" sz="3400" b="1" dirty="0">
                <a:solidFill>
                  <a:schemeClr val="accent1"/>
                </a:solidFill>
              </a:rPr>
              <a:t>One stop shop for anything business</a:t>
            </a:r>
            <a:endParaRPr lang="en-US" dirty="0"/>
          </a:p>
          <a:p>
            <a:pPr lvl="1"/>
            <a:r>
              <a:rPr lang="en-US" sz="3400" b="1" dirty="0">
                <a:solidFill>
                  <a:schemeClr val="accent1"/>
                </a:solidFill>
              </a:rPr>
              <a:t>Modern design</a:t>
            </a:r>
          </a:p>
          <a:p>
            <a:pPr lvl="1"/>
            <a:r>
              <a:rPr lang="en-US" sz="3400" b="1" dirty="0">
                <a:solidFill>
                  <a:schemeClr val="accent1"/>
                </a:solidFill>
              </a:rPr>
              <a:t>Customer focus</a:t>
            </a:r>
            <a:endParaRPr lang="en-US" dirty="0"/>
          </a:p>
          <a:p>
            <a:pPr lvl="1"/>
            <a:endParaRPr lang="en-US" dirty="0"/>
          </a:p>
        </p:txBody>
      </p:sp>
      <p:pic>
        <p:nvPicPr>
          <p:cNvPr id="14" name="Picture Placeholder 13"/>
          <p:cNvPicPr>
            <a:picLocks noGrp="1" noChangeAspect="1"/>
          </p:cNvPicPr>
          <p:nvPr>
            <p:ph type="pic" sz="quarter" idx="10"/>
          </p:nvPr>
        </p:nvPicPr>
        <p:blipFill>
          <a:blip r:embed="rId2"/>
          <a:stretch>
            <a:fillRect/>
          </a:stretch>
        </p:blipFill>
        <p:spPr>
          <a:xfrm>
            <a:off x="254441" y="1104900"/>
            <a:ext cx="5826125" cy="4369593"/>
          </a:xfrm>
        </p:spPr>
      </p:pic>
    </p:spTree>
    <p:extLst>
      <p:ext uri="{BB962C8B-B14F-4D97-AF65-F5344CB8AC3E}">
        <p14:creationId xmlns:p14="http://schemas.microsoft.com/office/powerpoint/2010/main" val="89147539"/>
      </p:ext>
    </p:extLst>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1600200"/>
          </a:xfrm>
        </p:spPr>
        <p:txBody>
          <a:bodyPr/>
          <a:lstStyle/>
          <a:p>
            <a:r>
              <a:rPr lang="en-US" sz="4400" dirty="0"/>
              <a:t>This New LegalShield/Office Depot Partnership Will Increase Sales of Launch</a:t>
            </a:r>
          </a:p>
        </p:txBody>
      </p:sp>
      <p:sp>
        <p:nvSpPr>
          <p:cNvPr id="3" name="Content Placeholder 2"/>
          <p:cNvSpPr>
            <a:spLocks noGrp="1"/>
          </p:cNvSpPr>
          <p:nvPr>
            <p:ph idx="1"/>
          </p:nvPr>
        </p:nvSpPr>
        <p:spPr/>
        <p:txBody>
          <a:bodyPr anchor="ctr" anchorCtr="0"/>
          <a:lstStyle/>
          <a:p>
            <a:pPr marL="571500" indent="-571500" algn="ctr">
              <a:buFont typeface="Arial" panose="020B0604020202020204" pitchFamily="34" charset="0"/>
              <a:buChar char="•"/>
            </a:pPr>
            <a:r>
              <a:rPr lang="en-US" dirty="0"/>
              <a:t>Sales are estimated to grow quickly in FY18-19.</a:t>
            </a:r>
          </a:p>
          <a:p>
            <a:pPr marL="571500" indent="-571500" algn="ctr">
              <a:buFont typeface="Arial" panose="020B0604020202020204" pitchFamily="34" charset="0"/>
              <a:buChar char="•"/>
            </a:pPr>
            <a:r>
              <a:rPr lang="en-US" dirty="0"/>
              <a:t>A collaborative marketing plan between LegalShield/Office Depot is underway.</a:t>
            </a:r>
          </a:p>
          <a:p>
            <a:pPr marL="571500" indent="-571500" algn="ctr">
              <a:buFont typeface="Arial" panose="020B0604020202020204" pitchFamily="34" charset="0"/>
              <a:buChar char="•"/>
            </a:pPr>
            <a:r>
              <a:rPr lang="en-US" dirty="0"/>
              <a:t>More clients will be introduced to provider firms, which in turn will lead to increased business.</a:t>
            </a:r>
          </a:p>
          <a:p>
            <a:pPr algn="ctr"/>
            <a:endParaRPr lang="en-US" dirty="0"/>
          </a:p>
        </p:txBody>
      </p:sp>
    </p:spTree>
    <p:extLst>
      <p:ext uri="{BB962C8B-B14F-4D97-AF65-F5344CB8AC3E}">
        <p14:creationId xmlns:p14="http://schemas.microsoft.com/office/powerpoint/2010/main" val="1289447286"/>
      </p:ext>
    </p:extLst>
  </p:cSld>
  <p:clrMapOvr>
    <a:masterClrMapping/>
  </p:clrMapOvr>
  <p:transition spd="med">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572" y="762000"/>
            <a:ext cx="9579428" cy="4789714"/>
          </a:xfrm>
          <a:prstGeom prst="rect">
            <a:avLst/>
          </a:prstGeom>
        </p:spPr>
      </p:pic>
    </p:spTree>
    <p:extLst>
      <p:ext uri="{BB962C8B-B14F-4D97-AF65-F5344CB8AC3E}">
        <p14:creationId xmlns:p14="http://schemas.microsoft.com/office/powerpoint/2010/main" val="8230090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dirty="0"/>
              <a:t>Member Resolution </a:t>
            </a:r>
            <a:br>
              <a:rPr lang="en-US" dirty="0"/>
            </a:br>
            <a:r>
              <a:rPr lang="en-US" dirty="0"/>
              <a:t>Process Changes</a:t>
            </a:r>
          </a:p>
        </p:txBody>
      </p:sp>
      <p:sp>
        <p:nvSpPr>
          <p:cNvPr id="3" name="Text Placeholder 2"/>
          <p:cNvSpPr>
            <a:spLocks noGrp="1"/>
          </p:cNvSpPr>
          <p:nvPr>
            <p:ph type="body" idx="1"/>
          </p:nvPr>
        </p:nvSpPr>
        <p:spPr/>
        <p:txBody>
          <a:bodyPr/>
          <a:lstStyle/>
          <a:p>
            <a:r>
              <a:rPr lang="en-US" b="1" dirty="0"/>
              <a:t>Jeannie Forneris </a:t>
            </a:r>
            <a:r>
              <a:rPr lang="en-US" dirty="0"/>
              <a:t>– Sr. Director, Quality Services,                              Quality – Member Resolution </a:t>
            </a:r>
          </a:p>
        </p:txBody>
      </p:sp>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8016" y="617451"/>
            <a:ext cx="2662540" cy="1331270"/>
          </a:xfrm>
          <a:prstGeom prst="rect">
            <a:avLst/>
          </a:prstGeom>
        </p:spPr>
      </p:pic>
    </p:spTree>
    <p:extLst>
      <p:ext uri="{BB962C8B-B14F-4D97-AF65-F5344CB8AC3E}">
        <p14:creationId xmlns:p14="http://schemas.microsoft.com/office/powerpoint/2010/main" val="37336527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572" y="762000"/>
            <a:ext cx="9579428" cy="4789714"/>
          </a:xfrm>
          <a:prstGeom prst="rect">
            <a:avLst/>
          </a:prstGeom>
        </p:spPr>
      </p:pic>
    </p:spTree>
    <p:extLst>
      <p:ext uri="{BB962C8B-B14F-4D97-AF65-F5344CB8AC3E}">
        <p14:creationId xmlns:p14="http://schemas.microsoft.com/office/powerpoint/2010/main" val="12925238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n-US" dirty="0"/>
              <a:t>Questionnaires &amp; Forms / Enhance by LegalShield</a:t>
            </a:r>
            <a:br>
              <a:rPr lang="en-US" dirty="0"/>
            </a:br>
            <a:endParaRPr lang="en-US" dirty="0"/>
          </a:p>
        </p:txBody>
      </p:sp>
      <p:sp>
        <p:nvSpPr>
          <p:cNvPr id="3" name="Text Placeholder 2"/>
          <p:cNvSpPr>
            <a:spLocks noGrp="1"/>
          </p:cNvSpPr>
          <p:nvPr>
            <p:ph type="body" idx="1"/>
          </p:nvPr>
        </p:nvSpPr>
        <p:spPr/>
        <p:txBody>
          <a:bodyPr/>
          <a:lstStyle/>
          <a:p>
            <a:r>
              <a:rPr lang="en-US" b="1" dirty="0"/>
              <a:t>Mariam Ballard </a:t>
            </a:r>
            <a:r>
              <a:rPr lang="en-US" dirty="0"/>
              <a:t>– Product Manager, Enhance, Provider Services </a:t>
            </a:r>
          </a:p>
        </p:txBody>
      </p:sp>
      <p:cxnSp>
        <p:nvCxnSpPr>
          <p:cNvPr id="18" name="Straight Connector 17"/>
          <p:cNvCxnSpPr/>
          <p:nvPr/>
        </p:nvCxnSpPr>
        <p:spPr>
          <a:xfrm>
            <a:off x="2588217" y="2216258"/>
            <a:ext cx="70207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8016" y="617451"/>
            <a:ext cx="2662540" cy="1331270"/>
          </a:xfrm>
          <a:prstGeom prst="rect">
            <a:avLst/>
          </a:prstGeom>
        </p:spPr>
      </p:pic>
    </p:spTree>
    <p:extLst>
      <p:ext uri="{BB962C8B-B14F-4D97-AF65-F5344CB8AC3E}">
        <p14:creationId xmlns:p14="http://schemas.microsoft.com/office/powerpoint/2010/main" val="9241843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2566" r="13799"/>
          <a:stretch/>
        </p:blipFill>
        <p:spPr>
          <a:solidFill>
            <a:srgbClr val="F4F5F5"/>
          </a:solidFill>
        </p:spPr>
      </p:pic>
      <p:sp>
        <p:nvSpPr>
          <p:cNvPr id="2" name="Title 1"/>
          <p:cNvSpPr>
            <a:spLocks noGrp="1"/>
          </p:cNvSpPr>
          <p:nvPr>
            <p:ph type="title"/>
          </p:nvPr>
        </p:nvSpPr>
        <p:spPr/>
        <p:txBody>
          <a:bodyPr/>
          <a:lstStyle/>
          <a:p>
            <a:r>
              <a:rPr lang="en-US" dirty="0"/>
              <a:t>Questionnaires &amp; Forms</a:t>
            </a:r>
          </a:p>
        </p:txBody>
      </p:sp>
      <p:sp>
        <p:nvSpPr>
          <p:cNvPr id="3" name="Text Placeholder 2"/>
          <p:cNvSpPr>
            <a:spLocks noGrp="1"/>
          </p:cNvSpPr>
          <p:nvPr>
            <p:ph type="body" idx="1"/>
          </p:nvPr>
        </p:nvSpPr>
        <p:spPr/>
        <p:txBody>
          <a:bodyPr/>
          <a:lstStyle/>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174" y="857294"/>
            <a:ext cx="3142224" cy="1571112"/>
          </a:xfrm>
          <a:prstGeom prst="rect">
            <a:avLst/>
          </a:prstGeom>
        </p:spPr>
      </p:pic>
    </p:spTree>
    <p:extLst>
      <p:ext uri="{BB962C8B-B14F-4D97-AF65-F5344CB8AC3E}">
        <p14:creationId xmlns:p14="http://schemas.microsoft.com/office/powerpoint/2010/main" val="27375390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037" y="116461"/>
            <a:ext cx="11813059" cy="1600200"/>
          </a:xfrm>
        </p:spPr>
        <p:txBody>
          <a:bodyPr/>
          <a:lstStyle/>
          <a:p>
            <a:r>
              <a:rPr lang="en-US" dirty="0"/>
              <a:t>LegalShield Adonis Business Process</a:t>
            </a:r>
          </a:p>
        </p:txBody>
      </p:sp>
      <p:pic>
        <p:nvPicPr>
          <p:cNvPr id="4" name="Picture 3">
            <a:extLst>
              <a:ext uri="{FF2B5EF4-FFF2-40B4-BE49-F238E27FC236}">
                <a16:creationId xmlns:a16="http://schemas.microsoft.com/office/drawing/2014/main" id="{818976E4-1E9C-437A-9DBB-1871B473DC38}"/>
              </a:ext>
            </a:extLst>
          </p:cNvPr>
          <p:cNvPicPr>
            <a:picLocks noChangeAspect="1"/>
          </p:cNvPicPr>
          <p:nvPr/>
        </p:nvPicPr>
        <p:blipFill>
          <a:blip r:embed="rId3"/>
          <a:stretch>
            <a:fillRect/>
          </a:stretch>
        </p:blipFill>
        <p:spPr>
          <a:xfrm>
            <a:off x="479524" y="1563237"/>
            <a:ext cx="11232951" cy="3930389"/>
          </a:xfrm>
          <a:prstGeom prst="rect">
            <a:avLst/>
          </a:prstGeom>
        </p:spPr>
      </p:pic>
    </p:spTree>
    <p:extLst>
      <p:ext uri="{BB962C8B-B14F-4D97-AF65-F5344CB8AC3E}">
        <p14:creationId xmlns:p14="http://schemas.microsoft.com/office/powerpoint/2010/main" val="1073672008"/>
      </p:ext>
    </p:extLst>
  </p:cSld>
  <p:clrMapOvr>
    <a:masterClrMapping/>
  </p:clrMapOvr>
  <p:transition spd="med">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App: Questionnaires</a:t>
            </a: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97650" y="523081"/>
            <a:ext cx="5300663" cy="5300663"/>
          </a:xfrm>
        </p:spPr>
      </p:pic>
    </p:spTree>
    <p:extLst>
      <p:ext uri="{BB962C8B-B14F-4D97-AF65-F5344CB8AC3E}">
        <p14:creationId xmlns:p14="http://schemas.microsoft.com/office/powerpoint/2010/main" val="1873438540"/>
      </p:ext>
    </p:extLst>
  </p:cSld>
  <p:clrMapOvr>
    <a:masterClrMapping/>
  </p:clrMapOvr>
  <p:transition spd="med">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88E67-243D-43D0-B66C-D7EF7CD7F5A2}"/>
              </a:ext>
            </a:extLst>
          </p:cNvPr>
          <p:cNvSpPr>
            <a:spLocks noGrp="1"/>
          </p:cNvSpPr>
          <p:nvPr>
            <p:ph type="title"/>
          </p:nvPr>
        </p:nvSpPr>
        <p:spPr/>
        <p:txBody>
          <a:bodyPr/>
          <a:lstStyle/>
          <a:p>
            <a:r>
              <a:rPr lang="en-US" dirty="0"/>
              <a:t>Questionnaires: Roadmap</a:t>
            </a:r>
          </a:p>
        </p:txBody>
      </p:sp>
      <p:graphicFrame>
        <p:nvGraphicFramePr>
          <p:cNvPr id="6" name="Content Placeholder 5">
            <a:extLst>
              <a:ext uri="{FF2B5EF4-FFF2-40B4-BE49-F238E27FC236}">
                <a16:creationId xmlns:a16="http://schemas.microsoft.com/office/drawing/2014/main" id="{78E89E86-A652-4E5C-9C55-C9650B8CF6B8}"/>
              </a:ext>
            </a:extLst>
          </p:cNvPr>
          <p:cNvGraphicFramePr>
            <a:graphicFrameLocks noGrp="1"/>
          </p:cNvGraphicFramePr>
          <p:nvPr>
            <p:ph idx="1"/>
            <p:extLst/>
          </p:nvPr>
        </p:nvGraphicFramePr>
        <p:xfrm>
          <a:off x="838200" y="1917700"/>
          <a:ext cx="10515600" cy="4249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8983845"/>
      </p:ext>
    </p:extLst>
  </p:cSld>
  <p:clrMapOvr>
    <a:masterClrMapping/>
  </p:clrMapOvr>
  <p:transition spd="slow">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0DAEF-857E-41B5-8B65-72D4F49DD0F2}"/>
              </a:ext>
            </a:extLst>
          </p:cNvPr>
          <p:cNvSpPr>
            <a:spLocks noGrp="1"/>
          </p:cNvSpPr>
          <p:nvPr>
            <p:ph type="title"/>
          </p:nvPr>
        </p:nvSpPr>
        <p:spPr/>
        <p:txBody>
          <a:bodyPr/>
          <a:lstStyle/>
          <a:p>
            <a:r>
              <a:rPr lang="en-US" dirty="0"/>
              <a:t>Improved Will Questionnaire</a:t>
            </a:r>
          </a:p>
        </p:txBody>
      </p:sp>
      <p:graphicFrame>
        <p:nvGraphicFramePr>
          <p:cNvPr id="4" name="Content Placeholder 3">
            <a:extLst>
              <a:ext uri="{FF2B5EF4-FFF2-40B4-BE49-F238E27FC236}">
                <a16:creationId xmlns:a16="http://schemas.microsoft.com/office/drawing/2014/main" id="{3B7DC6FA-13C6-49B0-92CA-359B4CDB7B65}"/>
              </a:ext>
            </a:extLst>
          </p:cNvPr>
          <p:cNvGraphicFramePr>
            <a:graphicFrameLocks noGrp="1"/>
          </p:cNvGraphicFramePr>
          <p:nvPr>
            <p:ph idx="1"/>
            <p:extLst/>
          </p:nvPr>
        </p:nvGraphicFramePr>
        <p:xfrm>
          <a:off x="838200" y="1917699"/>
          <a:ext cx="10719062" cy="3465006"/>
        </p:xfrm>
        <a:graphic>
          <a:graphicData uri="http://schemas.openxmlformats.org/drawingml/2006/table">
            <a:tbl>
              <a:tblPr firstRow="1" bandRow="1">
                <a:tableStyleId>{5C22544A-7EE6-4342-B048-85BDC9FD1C3A}</a:tableStyleId>
              </a:tblPr>
              <a:tblGrid>
                <a:gridCol w="5359531">
                  <a:extLst>
                    <a:ext uri="{9D8B030D-6E8A-4147-A177-3AD203B41FA5}">
                      <a16:colId xmlns:a16="http://schemas.microsoft.com/office/drawing/2014/main" val="1415306322"/>
                    </a:ext>
                  </a:extLst>
                </a:gridCol>
                <a:gridCol w="5359531">
                  <a:extLst>
                    <a:ext uri="{9D8B030D-6E8A-4147-A177-3AD203B41FA5}">
                      <a16:colId xmlns:a16="http://schemas.microsoft.com/office/drawing/2014/main" val="2344562633"/>
                    </a:ext>
                  </a:extLst>
                </a:gridCol>
              </a:tblGrid>
              <a:tr h="1032129">
                <a:tc gridSpan="2">
                  <a:txBody>
                    <a:bodyPr/>
                    <a:lstStyle/>
                    <a:p>
                      <a:pPr algn="ctr"/>
                      <a:r>
                        <a:rPr lang="en-US" sz="3600" dirty="0"/>
                        <a:t>What’s Changing?</a:t>
                      </a:r>
                    </a:p>
                  </a:txBody>
                  <a:tcPr anchor="ctr"/>
                </a:tc>
                <a:tc hMerge="1">
                  <a:txBody>
                    <a:bodyPr/>
                    <a:lstStyle/>
                    <a:p>
                      <a:endParaRPr lang="en-US" dirty="0"/>
                    </a:p>
                  </a:txBody>
                  <a:tcPr/>
                </a:tc>
                <a:extLst>
                  <a:ext uri="{0D108BD9-81ED-4DB2-BD59-A6C34878D82A}">
                    <a16:rowId xmlns:a16="http://schemas.microsoft.com/office/drawing/2014/main" val="3730172835"/>
                  </a:ext>
                </a:extLst>
              </a:tr>
              <a:tr h="638937">
                <a:tc>
                  <a:txBody>
                    <a:bodyPr/>
                    <a:lstStyle/>
                    <a:p>
                      <a:pPr algn="ctr"/>
                      <a:r>
                        <a:rPr lang="en-US" sz="2800" b="1" dirty="0"/>
                        <a:t>Member</a:t>
                      </a:r>
                    </a:p>
                  </a:txBody>
                  <a:tcPr anchor="ctr"/>
                </a:tc>
                <a:tc>
                  <a:txBody>
                    <a:bodyPr/>
                    <a:lstStyle/>
                    <a:p>
                      <a:pPr algn="ctr"/>
                      <a:r>
                        <a:rPr lang="en-US" sz="2800" b="1" dirty="0"/>
                        <a:t>Provider</a:t>
                      </a:r>
                    </a:p>
                  </a:txBody>
                  <a:tcPr anchor="ctr"/>
                </a:tc>
                <a:extLst>
                  <a:ext uri="{0D108BD9-81ED-4DB2-BD59-A6C34878D82A}">
                    <a16:rowId xmlns:a16="http://schemas.microsoft.com/office/drawing/2014/main" val="499640552"/>
                  </a:ext>
                </a:extLst>
              </a:tr>
              <a:tr h="597980">
                <a:tc>
                  <a:txBody>
                    <a:bodyPr/>
                    <a:lstStyle/>
                    <a:p>
                      <a:r>
                        <a:rPr lang="en-US" dirty="0"/>
                        <a:t>Brand new design</a:t>
                      </a:r>
                    </a:p>
                  </a:txBody>
                  <a:tcPr/>
                </a:tc>
                <a:tc>
                  <a:txBody>
                    <a:bodyPr/>
                    <a:lstStyle/>
                    <a:p>
                      <a:r>
                        <a:rPr lang="en-US" dirty="0"/>
                        <a:t>New formatting for the questionnaire report </a:t>
                      </a:r>
                    </a:p>
                  </a:txBody>
                  <a:tcPr/>
                </a:tc>
                <a:extLst>
                  <a:ext uri="{0D108BD9-81ED-4DB2-BD59-A6C34878D82A}">
                    <a16:rowId xmlns:a16="http://schemas.microsoft.com/office/drawing/2014/main" val="887014683"/>
                  </a:ext>
                </a:extLst>
              </a:tr>
              <a:tr h="597980">
                <a:tc>
                  <a:txBody>
                    <a:bodyPr/>
                    <a:lstStyle/>
                    <a:p>
                      <a:r>
                        <a:rPr lang="en-US" dirty="0"/>
                        <a:t>Provide more information</a:t>
                      </a:r>
                    </a:p>
                  </a:txBody>
                  <a:tcPr/>
                </a:tc>
                <a:tc>
                  <a:txBody>
                    <a:bodyPr/>
                    <a:lstStyle/>
                    <a:p>
                      <a:r>
                        <a:rPr lang="en-US" dirty="0"/>
                        <a:t>Timestamps per question and response</a:t>
                      </a:r>
                    </a:p>
                  </a:txBody>
                  <a:tcPr/>
                </a:tc>
                <a:extLst>
                  <a:ext uri="{0D108BD9-81ED-4DB2-BD59-A6C34878D82A}">
                    <a16:rowId xmlns:a16="http://schemas.microsoft.com/office/drawing/2014/main" val="2045075596"/>
                  </a:ext>
                </a:extLst>
              </a:tr>
              <a:tr h="597980">
                <a:tc>
                  <a:txBody>
                    <a:bodyPr/>
                    <a:lstStyle/>
                    <a:p>
                      <a:r>
                        <a:rPr lang="en-US" dirty="0"/>
                        <a:t>Save as you go</a:t>
                      </a:r>
                    </a:p>
                  </a:txBody>
                  <a:tcPr/>
                </a:tc>
                <a:tc>
                  <a:txBody>
                    <a:bodyPr/>
                    <a:lstStyle/>
                    <a:p>
                      <a:endParaRPr lang="en-US" dirty="0"/>
                    </a:p>
                  </a:txBody>
                  <a:tcPr/>
                </a:tc>
                <a:extLst>
                  <a:ext uri="{0D108BD9-81ED-4DB2-BD59-A6C34878D82A}">
                    <a16:rowId xmlns:a16="http://schemas.microsoft.com/office/drawing/2014/main" val="3715778210"/>
                  </a:ext>
                </a:extLst>
              </a:tr>
            </a:tbl>
          </a:graphicData>
        </a:graphic>
      </p:graphicFrame>
    </p:spTree>
    <p:extLst>
      <p:ext uri="{BB962C8B-B14F-4D97-AF65-F5344CB8AC3E}">
        <p14:creationId xmlns:p14="http://schemas.microsoft.com/office/powerpoint/2010/main" val="1832904991"/>
      </p:ext>
    </p:extLst>
  </p:cSld>
  <p:clrMapOvr>
    <a:masterClrMapping/>
  </p:clrMapOvr>
  <p:transition spd="slow">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DC6D-06E8-4B68-ACBB-23552C6B6D84}"/>
              </a:ext>
            </a:extLst>
          </p:cNvPr>
          <p:cNvSpPr>
            <a:spLocks noGrp="1"/>
          </p:cNvSpPr>
          <p:nvPr>
            <p:ph type="title"/>
          </p:nvPr>
        </p:nvSpPr>
        <p:spPr>
          <a:xfrm>
            <a:off x="838200" y="181465"/>
            <a:ext cx="10515600" cy="912043"/>
          </a:xfrm>
        </p:spPr>
        <p:txBody>
          <a:bodyPr/>
          <a:lstStyle/>
          <a:p>
            <a:r>
              <a:rPr lang="en-US" sz="4000" dirty="0"/>
              <a:t>Member Experience: Will</a:t>
            </a:r>
          </a:p>
        </p:txBody>
      </p:sp>
      <p:pic>
        <p:nvPicPr>
          <p:cNvPr id="1026" name="Picture 2" descr="https://lh3.googleusercontent.com/QQT4VrnDr_YqAxGlu5ZzhHpGahA34mbqwxziz2jTy70wen2vYQwMQdMAn-xR1sOzc1M6DUoURxUtInHcInOHWtG-dVp9bwQoigs7H9GIm5hbGhfDcxhUHXuPJGizuXFXKETtjiII">
            <a:extLst>
              <a:ext uri="{FF2B5EF4-FFF2-40B4-BE49-F238E27FC236}">
                <a16:creationId xmlns:a16="http://schemas.microsoft.com/office/drawing/2014/main" id="{267D184D-1FD9-4CE5-90A5-23AC13F9441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617301" y="1141060"/>
            <a:ext cx="2339659" cy="50655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6.googleusercontent.com/DKmBzaPV2sd5XVnDpFw1ykfc_GAJ5MeKsNVlLT5IYaKb-FGJ9WcWjN7AlX14wfi98yncSOwwzHNWAYWbPVqAefVJ3PMEybZo1ZD7rKT0ryz1AVQqplHG2iiReoJ9QxCuK_DnWfng">
            <a:extLst>
              <a:ext uri="{FF2B5EF4-FFF2-40B4-BE49-F238E27FC236}">
                <a16:creationId xmlns:a16="http://schemas.microsoft.com/office/drawing/2014/main" id="{6BD8F400-831C-400E-9580-F464538B6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5589" y="1140643"/>
            <a:ext cx="2339661" cy="5061258"/>
          </a:xfrm>
          <a:prstGeom prst="rect">
            <a:avLst/>
          </a:prstGeom>
          <a:noFill/>
          <a:extLst>
            <a:ext uri="{909E8E84-426E-40DD-AFC4-6F175D3DCCD1}">
              <a14:hiddenFill xmlns:a14="http://schemas.microsoft.com/office/drawing/2010/main">
                <a:solidFill>
                  <a:srgbClr val="FFFFFF"/>
                </a:solidFill>
              </a14:hiddenFill>
            </a:ext>
          </a:extLst>
        </p:spPr>
      </p:pic>
      <p:pic>
        <p:nvPicPr>
          <p:cNvPr id="8" name="wals_will_quest_2">
            <a:hlinkClick r:id="" action="ppaction://media"/>
            <a:extLst>
              <a:ext uri="{FF2B5EF4-FFF2-40B4-BE49-F238E27FC236}">
                <a16:creationId xmlns:a16="http://schemas.microsoft.com/office/drawing/2014/main" id="{268ED789-0383-439B-9A82-B19B0E242CA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75766" y="1141060"/>
            <a:ext cx="3020646" cy="5370036"/>
          </a:xfrm>
          <a:prstGeom prst="rect">
            <a:avLst/>
          </a:prstGeom>
        </p:spPr>
      </p:pic>
    </p:spTree>
    <p:extLst>
      <p:ext uri="{BB962C8B-B14F-4D97-AF65-F5344CB8AC3E}">
        <p14:creationId xmlns:p14="http://schemas.microsoft.com/office/powerpoint/2010/main" val="2924858025"/>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2F63359-2D38-4EAC-ADAF-A1EA32982EAE}"/>
              </a:ext>
            </a:extLst>
          </p:cNvPr>
          <p:cNvPicPr>
            <a:picLocks noChangeAspect="1"/>
          </p:cNvPicPr>
          <p:nvPr/>
        </p:nvPicPr>
        <p:blipFill>
          <a:blip r:embed="rId2"/>
          <a:stretch>
            <a:fillRect/>
          </a:stretch>
        </p:blipFill>
        <p:spPr>
          <a:xfrm>
            <a:off x="445534" y="1138414"/>
            <a:ext cx="6796376" cy="5010321"/>
          </a:xfrm>
          <a:prstGeom prst="rect">
            <a:avLst/>
          </a:prstGeom>
          <a:ln w="19050">
            <a:solidFill>
              <a:schemeClr val="accent1"/>
            </a:solidFill>
          </a:ln>
        </p:spPr>
      </p:pic>
      <p:pic>
        <p:nvPicPr>
          <p:cNvPr id="7" name="Content Placeholder 6">
            <a:extLst>
              <a:ext uri="{FF2B5EF4-FFF2-40B4-BE49-F238E27FC236}">
                <a16:creationId xmlns:a16="http://schemas.microsoft.com/office/drawing/2014/main" id="{6136CB22-9C7A-409D-B677-C85EE387E103}"/>
              </a:ext>
            </a:extLst>
          </p:cNvPr>
          <p:cNvPicPr>
            <a:picLocks noGrp="1" noChangeAspect="1"/>
          </p:cNvPicPr>
          <p:nvPr>
            <p:ph sz="quarter" idx="10"/>
          </p:nvPr>
        </p:nvPicPr>
        <p:blipFill>
          <a:blip r:embed="rId3"/>
          <a:stretch>
            <a:fillRect/>
          </a:stretch>
        </p:blipFill>
        <p:spPr>
          <a:xfrm>
            <a:off x="5073416" y="1702008"/>
            <a:ext cx="6330640" cy="4927392"/>
          </a:xfrm>
          <a:prstGeom prst="rect">
            <a:avLst/>
          </a:prstGeom>
          <a:ln w="19050">
            <a:solidFill>
              <a:schemeClr val="accent1"/>
            </a:solidFill>
          </a:ln>
        </p:spPr>
      </p:pic>
      <p:sp>
        <p:nvSpPr>
          <p:cNvPr id="8" name="Rectangle 7">
            <a:extLst>
              <a:ext uri="{FF2B5EF4-FFF2-40B4-BE49-F238E27FC236}">
                <a16:creationId xmlns:a16="http://schemas.microsoft.com/office/drawing/2014/main" id="{5E50216F-1A30-496A-B90C-B2B22972B4F5}"/>
              </a:ext>
            </a:extLst>
          </p:cNvPr>
          <p:cNvSpPr/>
          <p:nvPr/>
        </p:nvSpPr>
        <p:spPr>
          <a:xfrm>
            <a:off x="7646271" y="2560813"/>
            <a:ext cx="2677506" cy="33099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EF4704D8-94A4-4023-B4FF-48A32D240121}"/>
              </a:ext>
            </a:extLst>
          </p:cNvPr>
          <p:cNvSpPr txBox="1">
            <a:spLocks/>
          </p:cNvSpPr>
          <p:nvPr/>
        </p:nvSpPr>
        <p:spPr>
          <a:xfrm>
            <a:off x="838200" y="228600"/>
            <a:ext cx="10515600" cy="1600200"/>
          </a:xfrm>
          <a:prstGeom prst="rect">
            <a:avLst/>
          </a:prstGeom>
        </p:spPr>
        <p:txBody>
          <a:bodyPr/>
          <a:lstStyle>
            <a:lvl1pPr algn="ctr" defTabSz="914400" rtl="0" eaLnBrk="1" latinLnBrk="0" hangingPunct="1">
              <a:lnSpc>
                <a:spcPct val="87000"/>
              </a:lnSpc>
              <a:spcBef>
                <a:spcPct val="0"/>
              </a:spcBef>
              <a:buNone/>
              <a:defRPr sz="3200" b="1" kern="1200">
                <a:solidFill>
                  <a:schemeClr val="accent2"/>
                </a:solidFill>
                <a:latin typeface="Lucida Bright" charset="0"/>
                <a:ea typeface="Lucida Bright" charset="0"/>
                <a:cs typeface="Lucida Bright" charset="0"/>
              </a:defRPr>
            </a:lvl1pPr>
          </a:lstStyle>
          <a:p>
            <a:r>
              <a:rPr lang="en-US" sz="4800" dirty="0"/>
              <a:t>Provider Experience: Will</a:t>
            </a:r>
          </a:p>
        </p:txBody>
      </p:sp>
    </p:spTree>
    <p:extLst>
      <p:ext uri="{BB962C8B-B14F-4D97-AF65-F5344CB8AC3E}">
        <p14:creationId xmlns:p14="http://schemas.microsoft.com/office/powerpoint/2010/main" val="616356890"/>
      </p:ext>
    </p:extLst>
  </p:cSld>
  <p:clrMapOvr>
    <a:masterClrMapping/>
  </p:clrMapOvr>
  <p:transition spd="slow">
    <p:cove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App: Forms</a:t>
            </a: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97650" y="523081"/>
            <a:ext cx="5300663" cy="5300663"/>
          </a:xfrm>
        </p:spPr>
      </p:pic>
    </p:spTree>
    <p:extLst>
      <p:ext uri="{BB962C8B-B14F-4D97-AF65-F5344CB8AC3E}">
        <p14:creationId xmlns:p14="http://schemas.microsoft.com/office/powerpoint/2010/main" val="2396266737"/>
      </p:ext>
    </p:extLst>
  </p:cSld>
  <p:clrMapOvr>
    <a:masterClrMapping/>
  </p:clrMapOvr>
  <p:transition spd="med">
    <p:pull/>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34D29-A6D9-4D53-86C6-D0468E20EE1E}"/>
              </a:ext>
            </a:extLst>
          </p:cNvPr>
          <p:cNvSpPr>
            <a:spLocks noGrp="1"/>
          </p:cNvSpPr>
          <p:nvPr>
            <p:ph type="title"/>
          </p:nvPr>
        </p:nvSpPr>
        <p:spPr>
          <a:xfrm>
            <a:off x="838200" y="228601"/>
            <a:ext cx="10515600" cy="1029224"/>
          </a:xfrm>
        </p:spPr>
        <p:txBody>
          <a:bodyPr/>
          <a:lstStyle/>
          <a:p>
            <a:r>
              <a:rPr lang="en-US" dirty="0"/>
              <a:t>Forms: Roadmap</a:t>
            </a:r>
          </a:p>
        </p:txBody>
      </p:sp>
      <p:graphicFrame>
        <p:nvGraphicFramePr>
          <p:cNvPr id="6" name="Content Placeholder 5">
            <a:extLst>
              <a:ext uri="{FF2B5EF4-FFF2-40B4-BE49-F238E27FC236}">
                <a16:creationId xmlns:a16="http://schemas.microsoft.com/office/drawing/2014/main" id="{67A0F333-1EE4-403A-9948-5A97FDBC4358}"/>
              </a:ext>
            </a:extLst>
          </p:cNvPr>
          <p:cNvGraphicFramePr>
            <a:graphicFrameLocks noGrp="1"/>
          </p:cNvGraphicFramePr>
          <p:nvPr>
            <p:ph idx="1"/>
            <p:extLst/>
          </p:nvPr>
        </p:nvGraphicFramePr>
        <p:xfrm>
          <a:off x="838200" y="1257824"/>
          <a:ext cx="10515600" cy="54559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15931865"/>
                    </a:ext>
                  </a:extLst>
                </a:gridCol>
                <a:gridCol w="5257800">
                  <a:extLst>
                    <a:ext uri="{9D8B030D-6E8A-4147-A177-3AD203B41FA5}">
                      <a16:colId xmlns:a16="http://schemas.microsoft.com/office/drawing/2014/main" val="3805170304"/>
                    </a:ext>
                  </a:extLst>
                </a:gridCol>
              </a:tblGrid>
              <a:tr h="448890">
                <a:tc gridSpan="2">
                  <a:txBody>
                    <a:bodyPr/>
                    <a:lstStyle/>
                    <a:p>
                      <a:pPr algn="ctr"/>
                      <a:r>
                        <a:rPr lang="en-US" sz="2800" dirty="0"/>
                        <a:t>Forms by LegalShield (All States/ Provinces)</a:t>
                      </a:r>
                    </a:p>
                    <a:p>
                      <a:pPr algn="ctr"/>
                      <a:endParaRPr lang="en-US" sz="2400" dirty="0"/>
                    </a:p>
                  </a:txBody>
                  <a:tcPr anchor="ctr"/>
                </a:tc>
                <a:tc hMerge="1">
                  <a:txBody>
                    <a:bodyPr/>
                    <a:lstStyle/>
                    <a:p>
                      <a:pPr algn="ctr"/>
                      <a:endParaRPr lang="en-US" sz="2400" dirty="0"/>
                    </a:p>
                  </a:txBody>
                  <a:tcPr/>
                </a:tc>
                <a:extLst>
                  <a:ext uri="{0D108BD9-81ED-4DB2-BD59-A6C34878D82A}">
                    <a16:rowId xmlns:a16="http://schemas.microsoft.com/office/drawing/2014/main" val="2161729224"/>
                  </a:ext>
                </a:extLst>
              </a:tr>
              <a:tr h="776543">
                <a:tc>
                  <a:txBody>
                    <a:bodyPr/>
                    <a:lstStyle/>
                    <a:p>
                      <a:pPr algn="ctr"/>
                      <a:r>
                        <a:rPr lang="en-US" sz="2400" b="1" dirty="0"/>
                        <a:t>Live in App </a:t>
                      </a:r>
                    </a:p>
                    <a:p>
                      <a:pPr algn="ctr"/>
                      <a:r>
                        <a:rPr lang="en-US" sz="2400" dirty="0"/>
                        <a:t>(Batch 1)</a:t>
                      </a:r>
                    </a:p>
                  </a:txBody>
                  <a:tcPr/>
                </a:tc>
                <a:tc>
                  <a:txBody>
                    <a:bodyPr/>
                    <a:lstStyle/>
                    <a:p>
                      <a:pPr algn="ctr"/>
                      <a:r>
                        <a:rPr lang="en-US" sz="2400" b="1" dirty="0"/>
                        <a:t>In Development </a:t>
                      </a:r>
                    </a:p>
                    <a:p>
                      <a:pPr algn="ctr"/>
                      <a:r>
                        <a:rPr lang="en-US" sz="2400" dirty="0"/>
                        <a:t>(Batch 2)</a:t>
                      </a:r>
                    </a:p>
                  </a:txBody>
                  <a:tcPr/>
                </a:tc>
                <a:extLst>
                  <a:ext uri="{0D108BD9-81ED-4DB2-BD59-A6C34878D82A}">
                    <a16:rowId xmlns:a16="http://schemas.microsoft.com/office/drawing/2014/main" val="3323277658"/>
                  </a:ext>
                </a:extLst>
              </a:tr>
              <a:tr h="3710152">
                <a:tc>
                  <a:txBody>
                    <a:bodyPr/>
                    <a:lstStyle/>
                    <a:p>
                      <a:pPr marL="285750" indent="-285750">
                        <a:buFont typeface="Arial" panose="020B0604020202020204" pitchFamily="34" charset="0"/>
                        <a:buChar char="•"/>
                      </a:pPr>
                      <a:r>
                        <a:rPr lang="en-US" sz="2000" dirty="0"/>
                        <a:t>Health Care Power of Attorney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Bill of Sale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Living Will/ Advance Directive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Notice to Quit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Non-disclosure Agreement/ Confidentiality Agreement</a:t>
                      </a:r>
                    </a:p>
                    <a:p>
                      <a:pPr marL="0" indent="0">
                        <a:buFont typeface="Arial" panose="020B0604020202020204" pitchFamily="34" charset="0"/>
                        <a:buNone/>
                      </a:pPr>
                      <a:endParaRPr lang="en-US" sz="2000" dirty="0"/>
                    </a:p>
                  </a:txBody>
                  <a:tcPr/>
                </a:tc>
                <a:tc>
                  <a:txBody>
                    <a:bodyPr/>
                    <a:lstStyle/>
                    <a:p>
                      <a:pPr marL="285750" indent="-285750">
                        <a:buFont typeface="Arial" panose="020B0604020202020204" pitchFamily="34" charset="0"/>
                        <a:buChar char="•"/>
                      </a:pPr>
                      <a:r>
                        <a:rPr lang="en-US" sz="2000" dirty="0"/>
                        <a:t>Promissory Note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Warranty Deed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Quit Claim Deed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Residential Lease Agreement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Affidavit of Surviving Joint Team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POA for Minors (Delegation of Parental Powers, Medical Treatment for Minors)</a:t>
                      </a:r>
                    </a:p>
                  </a:txBody>
                  <a:tcPr/>
                </a:tc>
                <a:extLst>
                  <a:ext uri="{0D108BD9-81ED-4DB2-BD59-A6C34878D82A}">
                    <a16:rowId xmlns:a16="http://schemas.microsoft.com/office/drawing/2014/main" val="1889475127"/>
                  </a:ext>
                </a:extLst>
              </a:tr>
            </a:tbl>
          </a:graphicData>
        </a:graphic>
      </p:graphicFrame>
    </p:spTree>
    <p:extLst>
      <p:ext uri="{BB962C8B-B14F-4D97-AF65-F5344CB8AC3E}">
        <p14:creationId xmlns:p14="http://schemas.microsoft.com/office/powerpoint/2010/main" val="623691543"/>
      </p:ext>
    </p:extLst>
  </p:cSld>
  <p:clrMapOvr>
    <a:masterClrMapping/>
  </p:clrMapOvr>
  <p:transition spd="slow">
    <p:cove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34D29-A6D9-4D53-86C6-D0468E20EE1E}"/>
              </a:ext>
            </a:extLst>
          </p:cNvPr>
          <p:cNvSpPr>
            <a:spLocks noGrp="1"/>
          </p:cNvSpPr>
          <p:nvPr>
            <p:ph type="title"/>
          </p:nvPr>
        </p:nvSpPr>
        <p:spPr>
          <a:xfrm>
            <a:off x="838200" y="228600"/>
            <a:ext cx="10515600" cy="1053445"/>
          </a:xfrm>
        </p:spPr>
        <p:txBody>
          <a:bodyPr/>
          <a:lstStyle/>
          <a:p>
            <a:r>
              <a:rPr lang="en-US" dirty="0"/>
              <a:t>Forms: Roadmap</a:t>
            </a:r>
          </a:p>
        </p:txBody>
      </p:sp>
      <p:graphicFrame>
        <p:nvGraphicFramePr>
          <p:cNvPr id="6" name="Content Placeholder 5">
            <a:extLst>
              <a:ext uri="{FF2B5EF4-FFF2-40B4-BE49-F238E27FC236}">
                <a16:creationId xmlns:a16="http://schemas.microsoft.com/office/drawing/2014/main" id="{67A0F333-1EE4-403A-9948-5A97FDBC4358}"/>
              </a:ext>
            </a:extLst>
          </p:cNvPr>
          <p:cNvGraphicFramePr>
            <a:graphicFrameLocks noGrp="1"/>
          </p:cNvGraphicFramePr>
          <p:nvPr>
            <p:ph idx="1"/>
            <p:extLst/>
          </p:nvPr>
        </p:nvGraphicFramePr>
        <p:xfrm>
          <a:off x="1356674" y="1370947"/>
          <a:ext cx="9663260" cy="4870680"/>
        </p:xfrm>
        <a:graphic>
          <a:graphicData uri="http://schemas.openxmlformats.org/drawingml/2006/table">
            <a:tbl>
              <a:tblPr firstRow="1" bandRow="1">
                <a:tableStyleId>{5C22544A-7EE6-4342-B048-85BDC9FD1C3A}</a:tableStyleId>
              </a:tblPr>
              <a:tblGrid>
                <a:gridCol w="9663260">
                  <a:extLst>
                    <a:ext uri="{9D8B030D-6E8A-4147-A177-3AD203B41FA5}">
                      <a16:colId xmlns:a16="http://schemas.microsoft.com/office/drawing/2014/main" val="1854510866"/>
                    </a:ext>
                  </a:extLst>
                </a:gridCol>
              </a:tblGrid>
              <a:tr h="8172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Forms by LegalShield (All States/ Provinces)</a:t>
                      </a:r>
                    </a:p>
                  </a:txBody>
                  <a:tcPr anchor="ctr"/>
                </a:tc>
                <a:extLst>
                  <a:ext uri="{0D108BD9-81ED-4DB2-BD59-A6C34878D82A}">
                    <a16:rowId xmlns:a16="http://schemas.microsoft.com/office/drawing/2014/main" val="2161729224"/>
                  </a:ext>
                </a:extLst>
              </a:tr>
              <a:tr h="793597">
                <a:tc>
                  <a:txBody>
                    <a:bodyPr/>
                    <a:lstStyle/>
                    <a:p>
                      <a:pPr algn="ctr"/>
                      <a:r>
                        <a:rPr lang="en-US" sz="2400" b="1" dirty="0"/>
                        <a:t>Need to Collect</a:t>
                      </a:r>
                    </a:p>
                    <a:p>
                      <a:pPr algn="ctr"/>
                      <a:r>
                        <a:rPr lang="en-US" sz="2400" dirty="0"/>
                        <a:t>(Batch 3)</a:t>
                      </a:r>
                    </a:p>
                  </a:txBody>
                  <a:tcPr/>
                </a:tc>
                <a:extLst>
                  <a:ext uri="{0D108BD9-81ED-4DB2-BD59-A6C34878D82A}">
                    <a16:rowId xmlns:a16="http://schemas.microsoft.com/office/drawing/2014/main" val="3323277658"/>
                  </a:ext>
                </a:extLst>
              </a:tr>
              <a:tr h="3230510">
                <a:tc>
                  <a:txBody>
                    <a:bodyPr/>
                    <a:lstStyle/>
                    <a:p>
                      <a:pPr marL="742950" lvl="1" indent="-285750">
                        <a:buFont typeface="Arial" panose="020B0604020202020204" pitchFamily="34" charset="0"/>
                        <a:buChar char="•"/>
                      </a:pPr>
                      <a:r>
                        <a:rPr lang="en-US" sz="2000" dirty="0"/>
                        <a:t>Lease modification</a:t>
                      </a:r>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US" sz="2000" dirty="0"/>
                        <a:t>Notice to Terminate Tenancy/ Eviction Notice</a:t>
                      </a:r>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US" sz="2000" dirty="0"/>
                        <a:t>Roommate Agreement</a:t>
                      </a:r>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US" sz="2000" dirty="0"/>
                        <a:t>Tenant Move In/ Out Agreement</a:t>
                      </a:r>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US" sz="2000" dirty="0"/>
                        <a:t>Termination of Lease</a:t>
                      </a:r>
                    </a:p>
                  </a:txBody>
                  <a:tcPr/>
                </a:tc>
                <a:extLst>
                  <a:ext uri="{0D108BD9-81ED-4DB2-BD59-A6C34878D82A}">
                    <a16:rowId xmlns:a16="http://schemas.microsoft.com/office/drawing/2014/main" val="1889475127"/>
                  </a:ext>
                </a:extLst>
              </a:tr>
            </a:tbl>
          </a:graphicData>
        </a:graphic>
      </p:graphicFrame>
    </p:spTree>
    <p:extLst>
      <p:ext uri="{BB962C8B-B14F-4D97-AF65-F5344CB8AC3E}">
        <p14:creationId xmlns:p14="http://schemas.microsoft.com/office/powerpoint/2010/main" val="892420402"/>
      </p:ext>
    </p:extLst>
  </p:cSld>
  <p:clrMapOvr>
    <a:masterClrMapping/>
  </p:clrMapOvr>
  <p:transition spd="slow">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A06B86-F116-409C-A259-32B97E2C336D}"/>
              </a:ext>
            </a:extLst>
          </p:cNvPr>
          <p:cNvSpPr>
            <a:spLocks noGrp="1"/>
          </p:cNvSpPr>
          <p:nvPr>
            <p:ph type="title"/>
          </p:nvPr>
        </p:nvSpPr>
        <p:spPr>
          <a:xfrm>
            <a:off x="838200" y="228600"/>
            <a:ext cx="10515600" cy="940324"/>
          </a:xfrm>
        </p:spPr>
        <p:txBody>
          <a:bodyPr/>
          <a:lstStyle/>
          <a:p>
            <a:r>
              <a:rPr lang="en-US" dirty="0"/>
              <a:t>Freemium Experience: Forms</a:t>
            </a:r>
          </a:p>
        </p:txBody>
      </p:sp>
      <p:pic>
        <p:nvPicPr>
          <p:cNvPr id="6" name="Picture 5">
            <a:extLst>
              <a:ext uri="{FF2B5EF4-FFF2-40B4-BE49-F238E27FC236}">
                <a16:creationId xmlns:a16="http://schemas.microsoft.com/office/drawing/2014/main" id="{C5D7D5B2-A438-4FAE-93CE-65FF07A8F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4608" y="1385744"/>
            <a:ext cx="2737566" cy="4866783"/>
          </a:xfrm>
          <a:prstGeom prst="rect">
            <a:avLst/>
          </a:prstGeom>
          <a:ln>
            <a:solidFill>
              <a:schemeClr val="tx1"/>
            </a:solidFill>
          </a:ln>
        </p:spPr>
      </p:pic>
      <p:pic>
        <p:nvPicPr>
          <p:cNvPr id="7" name="Picture 3" descr="db78255b-7071-476d-90ec-746fa548b09f@namprd16">
            <a:extLst>
              <a:ext uri="{FF2B5EF4-FFF2-40B4-BE49-F238E27FC236}">
                <a16:creationId xmlns:a16="http://schemas.microsoft.com/office/drawing/2014/main" id="{A1379E1B-3DED-4FB6-9CB4-3DDAFB5CF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1799" y="1385745"/>
            <a:ext cx="2742088" cy="48667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b44bdff9-ae6d-48dd-b944-e51f6f9b6586@namprd16">
            <a:extLst>
              <a:ext uri="{FF2B5EF4-FFF2-40B4-BE49-F238E27FC236}">
                <a16:creationId xmlns:a16="http://schemas.microsoft.com/office/drawing/2014/main" id="{7A2E58B6-3961-4673-B67B-9DED9B5FF4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895" y="1385744"/>
            <a:ext cx="2742089" cy="48667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771325"/>
      </p:ext>
    </p:extLst>
  </p:cSld>
  <p:clrMapOvr>
    <a:masterClrMapping/>
  </p:clrMapOvr>
  <p:transition spd="slow">
    <p:cove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12E9E-7516-49F6-A1E2-EE255D4578F6}"/>
              </a:ext>
            </a:extLst>
          </p:cNvPr>
          <p:cNvSpPr>
            <a:spLocks noGrp="1"/>
          </p:cNvSpPr>
          <p:nvPr>
            <p:ph type="title"/>
          </p:nvPr>
        </p:nvSpPr>
        <p:spPr/>
        <p:txBody>
          <a:bodyPr/>
          <a:lstStyle/>
          <a:p>
            <a:r>
              <a:rPr lang="en-US" dirty="0"/>
              <a:t>Forms: What’s Next</a:t>
            </a:r>
          </a:p>
        </p:txBody>
      </p:sp>
      <p:sp>
        <p:nvSpPr>
          <p:cNvPr id="3" name="Content Placeholder 2">
            <a:extLst>
              <a:ext uri="{FF2B5EF4-FFF2-40B4-BE49-F238E27FC236}">
                <a16:creationId xmlns:a16="http://schemas.microsoft.com/office/drawing/2014/main" id="{C6957173-E250-467D-B6E5-7642F1100509}"/>
              </a:ext>
            </a:extLst>
          </p:cNvPr>
          <p:cNvSpPr>
            <a:spLocks noGrp="1"/>
          </p:cNvSpPr>
          <p:nvPr>
            <p:ph idx="1"/>
          </p:nvPr>
        </p:nvSpPr>
        <p:spPr/>
        <p:txBody>
          <a:bodyPr/>
          <a:lstStyle/>
          <a:p>
            <a:endParaRPr lang="en-US" dirty="0"/>
          </a:p>
          <a:p>
            <a:pPr marL="571500" indent="-571500">
              <a:buFont typeface="Arial" panose="020B0604020202020204" pitchFamily="34" charset="0"/>
              <a:buChar char="•"/>
            </a:pPr>
            <a:endParaRPr lang="en-US" dirty="0"/>
          </a:p>
        </p:txBody>
      </p:sp>
      <p:graphicFrame>
        <p:nvGraphicFramePr>
          <p:cNvPr id="4" name="Diagram 3">
            <a:extLst>
              <a:ext uri="{FF2B5EF4-FFF2-40B4-BE49-F238E27FC236}">
                <a16:creationId xmlns:a16="http://schemas.microsoft.com/office/drawing/2014/main" id="{E2AB7A3F-1BCB-450C-9C14-412FD9D7F46D}"/>
              </a:ext>
            </a:extLst>
          </p:cNvPr>
          <p:cNvGraphicFramePr/>
          <p:nvPr>
            <p:extLst/>
          </p:nvPr>
        </p:nvGraphicFramePr>
        <p:xfrm>
          <a:off x="546755" y="1828800"/>
          <a:ext cx="11283884" cy="4249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9654209"/>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nSpc>
                <a:spcPct val="90000"/>
              </a:lnSpc>
            </a:pPr>
            <a:r>
              <a:rPr lang="en-US" sz="2200" kern="1200" dirty="0">
                <a:solidFill>
                  <a:schemeClr val="bg1"/>
                </a:solidFill>
                <a:latin typeface="+mj-lt"/>
                <a:ea typeface="+mj-ea"/>
                <a:cs typeface="+mj-cs"/>
              </a:rPr>
              <a:t>LS US MVP Functional Architecture</a:t>
            </a:r>
          </a:p>
        </p:txBody>
      </p:sp>
      <p:pic>
        <p:nvPicPr>
          <p:cNvPr id="3" name="Picture 2">
            <a:extLst>
              <a:ext uri="{FF2B5EF4-FFF2-40B4-BE49-F238E27FC236}">
                <a16:creationId xmlns:a16="http://schemas.microsoft.com/office/drawing/2014/main" id="{A0116FD8-3F84-4E35-BEDF-348E8147E28E}"/>
              </a:ext>
            </a:extLst>
          </p:cNvPr>
          <p:cNvPicPr>
            <a:picLocks noChangeAspect="1"/>
          </p:cNvPicPr>
          <p:nvPr/>
        </p:nvPicPr>
        <p:blipFill>
          <a:blip r:embed="rId2"/>
          <a:stretch>
            <a:fillRect/>
          </a:stretch>
        </p:blipFill>
        <p:spPr>
          <a:xfrm>
            <a:off x="3255355" y="615296"/>
            <a:ext cx="8479445" cy="5371475"/>
          </a:xfrm>
          <a:prstGeom prst="rect">
            <a:avLst/>
          </a:prstGeom>
        </p:spPr>
      </p:pic>
    </p:spTree>
    <p:extLst>
      <p:ext uri="{BB962C8B-B14F-4D97-AF65-F5344CB8AC3E}">
        <p14:creationId xmlns:p14="http://schemas.microsoft.com/office/powerpoint/2010/main" val="4197908718"/>
      </p:ext>
    </p:extLst>
  </p:cSld>
  <p:clrMapOvr>
    <a:masterClrMapping/>
  </p:clrMapOvr>
  <p:transition spd="med">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2566" r="13799"/>
          <a:stretch/>
        </p:blipFill>
        <p:spPr>
          <a:solidFill>
            <a:srgbClr val="F4F5F5"/>
          </a:solidFill>
        </p:spPr>
      </p:pic>
      <p:sp>
        <p:nvSpPr>
          <p:cNvPr id="2" name="Title 1"/>
          <p:cNvSpPr>
            <a:spLocks noGrp="1"/>
          </p:cNvSpPr>
          <p:nvPr>
            <p:ph type="title"/>
          </p:nvPr>
        </p:nvSpPr>
        <p:spPr/>
        <p:txBody>
          <a:bodyPr/>
          <a:lstStyle/>
          <a:p>
            <a:r>
              <a:rPr lang="en-US" dirty="0"/>
              <a:t>Enhance: Identity </a:t>
            </a:r>
          </a:p>
        </p:txBody>
      </p:sp>
      <p:sp>
        <p:nvSpPr>
          <p:cNvPr id="3" name="Text Placeholder 2"/>
          <p:cNvSpPr>
            <a:spLocks noGrp="1"/>
          </p:cNvSpPr>
          <p:nvPr>
            <p:ph type="body" idx="1"/>
          </p:nvPr>
        </p:nvSpPr>
        <p:spPr/>
        <p:txBody>
          <a:bodyPr/>
          <a:lstStyle/>
          <a:p>
            <a:r>
              <a:rPr lang="en-US" dirty="0"/>
              <a:t>Lawyer and AOL Directory</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174" y="857294"/>
            <a:ext cx="3142224" cy="1571112"/>
          </a:xfrm>
          <a:prstGeom prst="rect">
            <a:avLst/>
          </a:prstGeom>
        </p:spPr>
      </p:pic>
    </p:spTree>
    <p:extLst>
      <p:ext uri="{BB962C8B-B14F-4D97-AF65-F5344CB8AC3E}">
        <p14:creationId xmlns:p14="http://schemas.microsoft.com/office/powerpoint/2010/main" val="32149205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978031"/>
          </a:xfrm>
        </p:spPr>
        <p:txBody>
          <a:bodyPr/>
          <a:lstStyle/>
          <a:p>
            <a:r>
              <a:rPr lang="en-US" dirty="0"/>
              <a:t>Identity: Directory</a:t>
            </a:r>
          </a:p>
        </p:txBody>
      </p:sp>
      <p:pic>
        <p:nvPicPr>
          <p:cNvPr id="6" name="Content Placeholder 5">
            <a:extLst>
              <a:ext uri="{FF2B5EF4-FFF2-40B4-BE49-F238E27FC236}">
                <a16:creationId xmlns:a16="http://schemas.microsoft.com/office/drawing/2014/main" id="{9552DBBF-4A80-47E6-952B-3689022DB6EB}"/>
              </a:ext>
            </a:extLst>
          </p:cNvPr>
          <p:cNvPicPr>
            <a:picLocks noGrp="1" noChangeAspect="1"/>
          </p:cNvPicPr>
          <p:nvPr>
            <p:ph idx="1"/>
          </p:nvPr>
        </p:nvPicPr>
        <p:blipFill>
          <a:blip r:embed="rId2"/>
          <a:stretch>
            <a:fillRect/>
          </a:stretch>
        </p:blipFill>
        <p:spPr>
          <a:xfrm>
            <a:off x="1762812" y="1116725"/>
            <a:ext cx="8276733" cy="5665245"/>
          </a:xfrm>
          <a:prstGeom prst="rect">
            <a:avLst/>
          </a:prstGeom>
          <a:ln>
            <a:solidFill>
              <a:schemeClr val="accent1"/>
            </a:solidFill>
          </a:ln>
        </p:spPr>
      </p:pic>
    </p:spTree>
    <p:extLst>
      <p:ext uri="{BB962C8B-B14F-4D97-AF65-F5344CB8AC3E}">
        <p14:creationId xmlns:p14="http://schemas.microsoft.com/office/powerpoint/2010/main" val="3489252954"/>
      </p:ext>
    </p:extLst>
  </p:cSld>
  <p:clrMapOvr>
    <a:masterClrMapping/>
  </p:clrMapOvr>
  <p:transition spd="med">
    <p:pull/>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165060"/>
          </a:xfrm>
        </p:spPr>
        <p:txBody>
          <a:bodyPr/>
          <a:lstStyle/>
          <a:p>
            <a:r>
              <a:rPr lang="en-US" sz="4400" dirty="0"/>
              <a:t>Identity: Directory – AOL/ Location</a:t>
            </a:r>
          </a:p>
        </p:txBody>
      </p:sp>
      <p:pic>
        <p:nvPicPr>
          <p:cNvPr id="6" name="Content Placeholder 5">
            <a:extLst>
              <a:ext uri="{FF2B5EF4-FFF2-40B4-BE49-F238E27FC236}">
                <a16:creationId xmlns:a16="http://schemas.microsoft.com/office/drawing/2014/main" id="{406819B3-CF83-499F-BC14-D584EC65D42B}"/>
              </a:ext>
            </a:extLst>
          </p:cNvPr>
          <p:cNvPicPr>
            <a:picLocks noGrp="1" noChangeAspect="1"/>
          </p:cNvPicPr>
          <p:nvPr>
            <p:ph idx="1"/>
          </p:nvPr>
        </p:nvPicPr>
        <p:blipFill rotWithShape="1">
          <a:blip r:embed="rId2"/>
          <a:srcRect b="21495"/>
          <a:stretch/>
        </p:blipFill>
        <p:spPr>
          <a:xfrm>
            <a:off x="2743199" y="1179818"/>
            <a:ext cx="7173799" cy="5611534"/>
          </a:xfrm>
          <a:prstGeom prst="rect">
            <a:avLst/>
          </a:prstGeom>
          <a:ln>
            <a:solidFill>
              <a:schemeClr val="accent1"/>
            </a:solidFill>
          </a:ln>
        </p:spPr>
      </p:pic>
    </p:spTree>
    <p:extLst>
      <p:ext uri="{BB962C8B-B14F-4D97-AF65-F5344CB8AC3E}">
        <p14:creationId xmlns:p14="http://schemas.microsoft.com/office/powerpoint/2010/main" val="1826691229"/>
      </p:ext>
    </p:extLst>
  </p:cSld>
  <p:clrMapOvr>
    <a:masterClrMapping/>
  </p:clrMapOvr>
  <p:transition spd="med">
    <p:pull/>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3E477-CA6A-4E5F-B38C-4D9BFAE41906}"/>
              </a:ext>
            </a:extLst>
          </p:cNvPr>
          <p:cNvSpPr>
            <a:spLocks noGrp="1"/>
          </p:cNvSpPr>
          <p:nvPr>
            <p:ph type="title"/>
          </p:nvPr>
        </p:nvSpPr>
        <p:spPr>
          <a:xfrm>
            <a:off x="838200" y="228600"/>
            <a:ext cx="10515600" cy="968604"/>
          </a:xfrm>
        </p:spPr>
        <p:txBody>
          <a:bodyPr/>
          <a:lstStyle/>
          <a:p>
            <a:r>
              <a:rPr lang="en-US" dirty="0"/>
              <a:t>Identity: Area of Law Pages</a:t>
            </a:r>
          </a:p>
        </p:txBody>
      </p:sp>
      <p:pic>
        <p:nvPicPr>
          <p:cNvPr id="4" name="Content Placeholder 3">
            <a:extLst>
              <a:ext uri="{FF2B5EF4-FFF2-40B4-BE49-F238E27FC236}">
                <a16:creationId xmlns:a16="http://schemas.microsoft.com/office/drawing/2014/main" id="{FC6CEAC2-B6C7-456F-9ED5-F143DFEB99E5}"/>
              </a:ext>
            </a:extLst>
          </p:cNvPr>
          <p:cNvPicPr>
            <a:picLocks noGrp="1" noChangeAspect="1"/>
          </p:cNvPicPr>
          <p:nvPr>
            <p:ph idx="1"/>
          </p:nvPr>
        </p:nvPicPr>
        <p:blipFill>
          <a:blip r:embed="rId2"/>
          <a:stretch>
            <a:fillRect/>
          </a:stretch>
        </p:blipFill>
        <p:spPr>
          <a:xfrm>
            <a:off x="2132029" y="1315638"/>
            <a:ext cx="8284590" cy="5168573"/>
          </a:xfrm>
          <a:prstGeom prst="rect">
            <a:avLst/>
          </a:prstGeom>
          <a:ln>
            <a:solidFill>
              <a:schemeClr val="accent1"/>
            </a:solidFill>
          </a:ln>
        </p:spPr>
      </p:pic>
    </p:spTree>
    <p:extLst>
      <p:ext uri="{BB962C8B-B14F-4D97-AF65-F5344CB8AC3E}">
        <p14:creationId xmlns:p14="http://schemas.microsoft.com/office/powerpoint/2010/main" val="1279523336"/>
      </p:ext>
    </p:extLst>
  </p:cSld>
  <p:clrMapOvr>
    <a:masterClrMapping/>
  </p:clrMapOvr>
  <p:transition spd="slow">
    <p:cove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2DC65-F23C-4905-A2BB-F65385D5B519}"/>
              </a:ext>
            </a:extLst>
          </p:cNvPr>
          <p:cNvSpPr>
            <a:spLocks noGrp="1"/>
          </p:cNvSpPr>
          <p:nvPr>
            <p:ph type="title"/>
          </p:nvPr>
        </p:nvSpPr>
        <p:spPr>
          <a:xfrm>
            <a:off x="518474" y="228600"/>
            <a:ext cx="11255604" cy="1204274"/>
          </a:xfrm>
        </p:spPr>
        <p:txBody>
          <a:bodyPr/>
          <a:lstStyle/>
          <a:p>
            <a:r>
              <a:rPr lang="en-US" sz="4400" dirty="0"/>
              <a:t>Identity: Lawyers by Location &amp; AOL</a:t>
            </a:r>
          </a:p>
        </p:txBody>
      </p:sp>
      <p:pic>
        <p:nvPicPr>
          <p:cNvPr id="10" name="Content Placeholder 9">
            <a:extLst>
              <a:ext uri="{FF2B5EF4-FFF2-40B4-BE49-F238E27FC236}">
                <a16:creationId xmlns:a16="http://schemas.microsoft.com/office/drawing/2014/main" id="{633D3089-08EB-4FD9-841F-2D0D33263A9F}"/>
              </a:ext>
            </a:extLst>
          </p:cNvPr>
          <p:cNvPicPr>
            <a:picLocks noGrp="1" noChangeAspect="1"/>
          </p:cNvPicPr>
          <p:nvPr>
            <p:ph idx="1"/>
          </p:nvPr>
        </p:nvPicPr>
        <p:blipFill>
          <a:blip r:embed="rId2"/>
          <a:stretch>
            <a:fillRect/>
          </a:stretch>
        </p:blipFill>
        <p:spPr>
          <a:xfrm>
            <a:off x="2366127" y="1260333"/>
            <a:ext cx="7731025" cy="5226147"/>
          </a:xfrm>
          <a:prstGeom prst="rect">
            <a:avLst/>
          </a:prstGeom>
          <a:ln>
            <a:solidFill>
              <a:schemeClr val="accent1"/>
            </a:solidFill>
          </a:ln>
        </p:spPr>
      </p:pic>
    </p:spTree>
    <p:extLst>
      <p:ext uri="{BB962C8B-B14F-4D97-AF65-F5344CB8AC3E}">
        <p14:creationId xmlns:p14="http://schemas.microsoft.com/office/powerpoint/2010/main" val="2188275174"/>
      </p:ext>
    </p:extLst>
  </p:cSld>
  <p:clrMapOvr>
    <a:masterClrMapping/>
  </p:clrMapOvr>
  <p:transition spd="slow">
    <p:cove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2566" r="13799"/>
          <a:stretch/>
        </p:blipFill>
        <p:spPr>
          <a:solidFill>
            <a:srgbClr val="F4F5F5"/>
          </a:solidFill>
        </p:spPr>
      </p:pic>
      <p:sp>
        <p:nvSpPr>
          <p:cNvPr id="2" name="Title 1"/>
          <p:cNvSpPr>
            <a:spLocks noGrp="1"/>
          </p:cNvSpPr>
          <p:nvPr>
            <p:ph type="title"/>
          </p:nvPr>
        </p:nvSpPr>
        <p:spPr/>
        <p:txBody>
          <a:bodyPr/>
          <a:lstStyle/>
          <a:p>
            <a:r>
              <a:rPr lang="en-US" dirty="0"/>
              <a:t>Enhance: Discounted Hourly Rates </a:t>
            </a:r>
          </a:p>
        </p:txBody>
      </p:sp>
      <p:sp>
        <p:nvSpPr>
          <p:cNvPr id="3" name="Text Placeholder 2"/>
          <p:cNvSpPr>
            <a:spLocks noGrp="1"/>
          </p:cNvSpPr>
          <p:nvPr>
            <p:ph type="body" idx="1"/>
          </p:nvPr>
        </p:nvSpPr>
        <p:spPr/>
        <p:txBody>
          <a:bodyPr/>
          <a:lstStyle/>
          <a:p>
            <a:r>
              <a:rPr lang="en-US" dirty="0">
                <a:hlinkClick r:id="rId4"/>
              </a:rPr>
              <a:t>www.legalshield.com</a:t>
            </a:r>
            <a:r>
              <a:rPr lang="en-US" dirty="0"/>
              <a:t>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174" y="857294"/>
            <a:ext cx="3142224" cy="1571112"/>
          </a:xfrm>
          <a:prstGeom prst="rect">
            <a:avLst/>
          </a:prstGeom>
        </p:spPr>
      </p:pic>
    </p:spTree>
    <p:extLst>
      <p:ext uri="{BB962C8B-B14F-4D97-AF65-F5344CB8AC3E}">
        <p14:creationId xmlns:p14="http://schemas.microsoft.com/office/powerpoint/2010/main" val="172191664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A45C716-0FCE-4B22-A93F-130D7114D843}"/>
              </a:ext>
            </a:extLst>
          </p:cNvPr>
          <p:cNvPicPr>
            <a:picLocks noGrp="1" noChangeAspect="1"/>
          </p:cNvPicPr>
          <p:nvPr>
            <p:ph sz="quarter" idx="10"/>
          </p:nvPr>
        </p:nvPicPr>
        <p:blipFill>
          <a:blip r:embed="rId3"/>
          <a:stretch>
            <a:fillRect/>
          </a:stretch>
        </p:blipFill>
        <p:spPr>
          <a:xfrm>
            <a:off x="838200" y="647151"/>
            <a:ext cx="10515600" cy="5503373"/>
          </a:xfrm>
          <a:prstGeom prst="rect">
            <a:avLst/>
          </a:prstGeom>
        </p:spPr>
      </p:pic>
    </p:spTree>
    <p:extLst>
      <p:ext uri="{BB962C8B-B14F-4D97-AF65-F5344CB8AC3E}">
        <p14:creationId xmlns:p14="http://schemas.microsoft.com/office/powerpoint/2010/main" val="3992503071"/>
      </p:ext>
    </p:extLst>
  </p:cSld>
  <p:clrMapOvr>
    <a:masterClrMapping/>
  </p:clrMapOvr>
  <p:transition spd="slow">
    <p:cove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08C42F9-EA37-4474-8529-5A49735D9070}"/>
              </a:ext>
            </a:extLst>
          </p:cNvPr>
          <p:cNvPicPr>
            <a:picLocks noGrp="1" noChangeAspect="1"/>
          </p:cNvPicPr>
          <p:nvPr>
            <p:ph sz="quarter" idx="10"/>
          </p:nvPr>
        </p:nvPicPr>
        <p:blipFill>
          <a:blip r:embed="rId3"/>
          <a:stretch>
            <a:fillRect/>
          </a:stretch>
        </p:blipFill>
        <p:spPr>
          <a:xfrm>
            <a:off x="838200" y="650728"/>
            <a:ext cx="10515600" cy="5496220"/>
          </a:xfrm>
          <a:prstGeom prst="rect">
            <a:avLst/>
          </a:prstGeom>
        </p:spPr>
      </p:pic>
    </p:spTree>
    <p:extLst>
      <p:ext uri="{BB962C8B-B14F-4D97-AF65-F5344CB8AC3E}">
        <p14:creationId xmlns:p14="http://schemas.microsoft.com/office/powerpoint/2010/main" val="4061530392"/>
      </p:ext>
    </p:extLst>
  </p:cSld>
  <p:clrMapOvr>
    <a:masterClrMapping/>
  </p:clrMapOvr>
  <p:transition spd="slow">
    <p:cove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12E9E-7516-49F6-A1E2-EE255D4578F6}"/>
              </a:ext>
            </a:extLst>
          </p:cNvPr>
          <p:cNvSpPr>
            <a:spLocks noGrp="1"/>
          </p:cNvSpPr>
          <p:nvPr>
            <p:ph type="title"/>
          </p:nvPr>
        </p:nvSpPr>
        <p:spPr/>
        <p:txBody>
          <a:bodyPr/>
          <a:lstStyle/>
          <a:p>
            <a:r>
              <a:rPr lang="en-US" dirty="0"/>
              <a:t>Hourly Rates: What’s Next</a:t>
            </a:r>
          </a:p>
        </p:txBody>
      </p:sp>
      <p:sp>
        <p:nvSpPr>
          <p:cNvPr id="3" name="Content Placeholder 2">
            <a:extLst>
              <a:ext uri="{FF2B5EF4-FFF2-40B4-BE49-F238E27FC236}">
                <a16:creationId xmlns:a16="http://schemas.microsoft.com/office/drawing/2014/main" id="{C6957173-E250-467D-B6E5-7642F1100509}"/>
              </a:ext>
            </a:extLst>
          </p:cNvPr>
          <p:cNvSpPr>
            <a:spLocks noGrp="1"/>
          </p:cNvSpPr>
          <p:nvPr>
            <p:ph idx="1"/>
          </p:nvPr>
        </p:nvSpPr>
        <p:spPr/>
        <p:txBody>
          <a:bodyPr/>
          <a:lstStyle/>
          <a:p>
            <a:endParaRPr lang="en-US" dirty="0"/>
          </a:p>
          <a:p>
            <a:pPr marL="571500" indent="-571500">
              <a:buFont typeface="Arial" panose="020B0604020202020204" pitchFamily="34" charset="0"/>
              <a:buChar char="•"/>
            </a:pPr>
            <a:endParaRPr lang="en-US" dirty="0"/>
          </a:p>
        </p:txBody>
      </p:sp>
      <p:graphicFrame>
        <p:nvGraphicFramePr>
          <p:cNvPr id="4" name="Diagram 3">
            <a:extLst>
              <a:ext uri="{FF2B5EF4-FFF2-40B4-BE49-F238E27FC236}">
                <a16:creationId xmlns:a16="http://schemas.microsoft.com/office/drawing/2014/main" id="{E2AB7A3F-1BCB-450C-9C14-412FD9D7F46D}"/>
              </a:ext>
            </a:extLst>
          </p:cNvPr>
          <p:cNvGraphicFramePr/>
          <p:nvPr>
            <p:extLst/>
          </p:nvPr>
        </p:nvGraphicFramePr>
        <p:xfrm>
          <a:off x="546755" y="1828800"/>
          <a:ext cx="11283884" cy="42492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542286"/>
      </p:ext>
    </p:extLst>
  </p:cSld>
  <p:clrMapOvr>
    <a:masterClrMapping/>
  </p:clrMapOvr>
  <p:transition spd="slow">
    <p:cove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2566" r="13799"/>
          <a:stretch/>
        </p:blipFill>
        <p:spPr>
          <a:solidFill>
            <a:srgbClr val="F4F5F5"/>
          </a:solidFill>
        </p:spPr>
      </p:pic>
      <p:sp>
        <p:nvSpPr>
          <p:cNvPr id="2" name="Title 1"/>
          <p:cNvSpPr>
            <a:spLocks noGrp="1"/>
          </p:cNvSpPr>
          <p:nvPr>
            <p:ph type="title"/>
          </p:nvPr>
        </p:nvSpPr>
        <p:spPr/>
        <p:txBody>
          <a:bodyPr/>
          <a:lstStyle/>
          <a:p>
            <a:r>
              <a:rPr lang="en-US" dirty="0"/>
              <a:t>Enhance: Referral Lawyers</a:t>
            </a:r>
          </a:p>
        </p:txBody>
      </p:sp>
      <p:sp>
        <p:nvSpPr>
          <p:cNvPr id="3" name="Text Placeholder 2"/>
          <p:cNvSpPr>
            <a:spLocks noGrp="1"/>
          </p:cNvSpPr>
          <p:nvPr>
            <p:ph type="body" idx="1"/>
          </p:nvPr>
        </p:nvSpPr>
        <p:spPr/>
        <p:txBody>
          <a:bodyPr/>
          <a:lstStyle/>
          <a:p>
            <a:r>
              <a:rPr lang="en-US" dirty="0"/>
              <a:t>Referral Attorney – Digital Application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174" y="857294"/>
            <a:ext cx="3142224" cy="1571112"/>
          </a:xfrm>
          <a:prstGeom prst="rect">
            <a:avLst/>
          </a:prstGeom>
        </p:spPr>
      </p:pic>
    </p:spTree>
    <p:extLst>
      <p:ext uri="{BB962C8B-B14F-4D97-AF65-F5344CB8AC3E}">
        <p14:creationId xmlns:p14="http://schemas.microsoft.com/office/powerpoint/2010/main" val="34347107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B818-E2D0-40A2-84EE-F41545B64679}"/>
              </a:ext>
            </a:extLst>
          </p:cNvPr>
          <p:cNvSpPr>
            <a:spLocks noGrp="1"/>
          </p:cNvSpPr>
          <p:nvPr>
            <p:ph type="title"/>
          </p:nvPr>
        </p:nvSpPr>
        <p:spPr>
          <a:xfrm>
            <a:off x="838200" y="125085"/>
            <a:ext cx="10515600" cy="1600200"/>
          </a:xfrm>
        </p:spPr>
        <p:txBody>
          <a:bodyPr/>
          <a:lstStyle/>
          <a:p>
            <a:r>
              <a:rPr lang="en-US" dirty="0"/>
              <a:t>Member Designs (Paywall)</a:t>
            </a:r>
          </a:p>
        </p:txBody>
      </p:sp>
      <p:pic>
        <p:nvPicPr>
          <p:cNvPr id="4" name="Picture 3" descr="A screenshot of a cell phone&#10;&#10;Description generated with very high confidence">
            <a:extLst>
              <a:ext uri="{FF2B5EF4-FFF2-40B4-BE49-F238E27FC236}">
                <a16:creationId xmlns:a16="http://schemas.microsoft.com/office/drawing/2014/main" id="{FCDA6AD1-4C6B-4016-9DD8-3C63129DCD7F}"/>
              </a:ext>
            </a:extLst>
          </p:cNvPr>
          <p:cNvPicPr>
            <a:picLocks noChangeAspect="1"/>
          </p:cNvPicPr>
          <p:nvPr/>
        </p:nvPicPr>
        <p:blipFill>
          <a:blip r:embed="rId2"/>
          <a:stretch>
            <a:fillRect/>
          </a:stretch>
        </p:blipFill>
        <p:spPr>
          <a:xfrm>
            <a:off x="508050" y="1664898"/>
            <a:ext cx="1861476" cy="4712380"/>
          </a:xfrm>
          <a:prstGeom prst="rect">
            <a:avLst/>
          </a:prstGeom>
        </p:spPr>
      </p:pic>
      <p:pic>
        <p:nvPicPr>
          <p:cNvPr id="6" name="Picture 5" descr="A screenshot of a cell phone&#10;&#10;Description generated with very high confidence">
            <a:extLst>
              <a:ext uri="{FF2B5EF4-FFF2-40B4-BE49-F238E27FC236}">
                <a16:creationId xmlns:a16="http://schemas.microsoft.com/office/drawing/2014/main" id="{F17060A0-DFB1-47C5-87A6-BED5528F05A6}"/>
              </a:ext>
            </a:extLst>
          </p:cNvPr>
          <p:cNvPicPr>
            <a:picLocks noChangeAspect="1"/>
          </p:cNvPicPr>
          <p:nvPr/>
        </p:nvPicPr>
        <p:blipFill>
          <a:blip r:embed="rId3"/>
          <a:stretch>
            <a:fillRect/>
          </a:stretch>
        </p:blipFill>
        <p:spPr>
          <a:xfrm>
            <a:off x="2589307" y="1664898"/>
            <a:ext cx="1784186" cy="4712380"/>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6074B255-306F-42F6-8338-4877FC3F1C66}"/>
              </a:ext>
            </a:extLst>
          </p:cNvPr>
          <p:cNvPicPr>
            <a:picLocks noChangeAspect="1"/>
          </p:cNvPicPr>
          <p:nvPr/>
        </p:nvPicPr>
        <p:blipFill>
          <a:blip r:embed="rId4"/>
          <a:stretch>
            <a:fillRect/>
          </a:stretch>
        </p:blipFill>
        <p:spPr>
          <a:xfrm>
            <a:off x="4507769" y="1664898"/>
            <a:ext cx="2415802" cy="4712380"/>
          </a:xfrm>
          <a:prstGeom prst="rect">
            <a:avLst/>
          </a:prstGeom>
        </p:spPr>
      </p:pic>
      <p:pic>
        <p:nvPicPr>
          <p:cNvPr id="10" name="Picture 9" descr="A screenshot of a cell phone&#10;&#10;Description generated with very high confidence">
            <a:extLst>
              <a:ext uri="{FF2B5EF4-FFF2-40B4-BE49-F238E27FC236}">
                <a16:creationId xmlns:a16="http://schemas.microsoft.com/office/drawing/2014/main" id="{668D5241-828A-4D8F-98E0-E96AB24688B6}"/>
              </a:ext>
            </a:extLst>
          </p:cNvPr>
          <p:cNvPicPr>
            <a:picLocks noChangeAspect="1"/>
          </p:cNvPicPr>
          <p:nvPr/>
        </p:nvPicPr>
        <p:blipFill>
          <a:blip r:embed="rId5"/>
          <a:stretch>
            <a:fillRect/>
          </a:stretch>
        </p:blipFill>
        <p:spPr>
          <a:xfrm>
            <a:off x="7057848" y="1664898"/>
            <a:ext cx="4676952" cy="4420680"/>
          </a:xfrm>
          <a:prstGeom prst="rect">
            <a:avLst/>
          </a:prstGeom>
        </p:spPr>
      </p:pic>
    </p:spTree>
    <p:extLst>
      <p:ext uri="{BB962C8B-B14F-4D97-AF65-F5344CB8AC3E}">
        <p14:creationId xmlns:p14="http://schemas.microsoft.com/office/powerpoint/2010/main" val="3879723452"/>
      </p:ext>
    </p:extLst>
  </p:cSld>
  <p:clrMapOvr>
    <a:masterClrMapping/>
  </p:clrMapOvr>
  <p:transition spd="slow">
    <p:cove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3683-FD1E-4B3A-8F1C-B748E41D913B}"/>
              </a:ext>
            </a:extLst>
          </p:cNvPr>
          <p:cNvSpPr>
            <a:spLocks noGrp="1"/>
          </p:cNvSpPr>
          <p:nvPr>
            <p:ph type="title"/>
          </p:nvPr>
        </p:nvSpPr>
        <p:spPr>
          <a:xfrm>
            <a:off x="612742" y="228601"/>
            <a:ext cx="11085922" cy="761214"/>
          </a:xfrm>
        </p:spPr>
        <p:txBody>
          <a:bodyPr/>
          <a:lstStyle/>
          <a:p>
            <a:r>
              <a:rPr lang="en-US" sz="4400" dirty="0"/>
              <a:t>Referral Lawyer: Online Application (Beta Testing)</a:t>
            </a:r>
          </a:p>
        </p:txBody>
      </p:sp>
      <p:pic>
        <p:nvPicPr>
          <p:cNvPr id="4" name="Content Placeholder 3">
            <a:extLst>
              <a:ext uri="{FF2B5EF4-FFF2-40B4-BE49-F238E27FC236}">
                <a16:creationId xmlns:a16="http://schemas.microsoft.com/office/drawing/2014/main" id="{483A8580-D392-4C27-82AD-EFEE959F7B65}"/>
              </a:ext>
            </a:extLst>
          </p:cNvPr>
          <p:cNvPicPr>
            <a:picLocks noGrp="1" noChangeAspect="1"/>
          </p:cNvPicPr>
          <p:nvPr>
            <p:ph idx="1"/>
          </p:nvPr>
        </p:nvPicPr>
        <p:blipFill rotWithShape="1">
          <a:blip r:embed="rId3"/>
          <a:srcRect r="45520" b="43567"/>
          <a:stretch/>
        </p:blipFill>
        <p:spPr>
          <a:xfrm>
            <a:off x="2019164" y="1334535"/>
            <a:ext cx="8435162" cy="4873263"/>
          </a:xfrm>
          <a:prstGeom prst="rect">
            <a:avLst/>
          </a:prstGeom>
          <a:ln>
            <a:solidFill>
              <a:schemeClr val="accent1"/>
            </a:solidFill>
          </a:ln>
        </p:spPr>
      </p:pic>
      <p:sp>
        <p:nvSpPr>
          <p:cNvPr id="5" name="TextBox 4">
            <a:extLst>
              <a:ext uri="{FF2B5EF4-FFF2-40B4-BE49-F238E27FC236}">
                <a16:creationId xmlns:a16="http://schemas.microsoft.com/office/drawing/2014/main" id="{A8623F40-7D77-4C80-83EF-1D63F3B8DEAE}"/>
              </a:ext>
            </a:extLst>
          </p:cNvPr>
          <p:cNvSpPr txBox="1"/>
          <p:nvPr/>
        </p:nvSpPr>
        <p:spPr>
          <a:xfrm>
            <a:off x="329939" y="6297952"/>
            <a:ext cx="11698663" cy="830997"/>
          </a:xfrm>
          <a:prstGeom prst="rect">
            <a:avLst/>
          </a:prstGeom>
          <a:noFill/>
        </p:spPr>
        <p:txBody>
          <a:bodyPr wrap="square" rtlCol="0" anchor="b">
            <a:spAutoFit/>
          </a:bodyPr>
          <a:lstStyle/>
          <a:p>
            <a:pPr algn="ctr"/>
            <a:r>
              <a:rPr lang="en-US" sz="2400" b="1" dirty="0">
                <a:hlinkClick r:id="rId4"/>
              </a:rPr>
              <a:t>https://www.legalshield.com/for-lawyers/apply</a:t>
            </a:r>
            <a:r>
              <a:rPr lang="en-US" sz="2400" b="1" dirty="0"/>
              <a:t> </a:t>
            </a:r>
          </a:p>
          <a:p>
            <a:pPr algn="ctr"/>
            <a:endParaRPr lang="en-US" sz="2400" b="1" dirty="0"/>
          </a:p>
        </p:txBody>
      </p:sp>
    </p:spTree>
    <p:extLst>
      <p:ext uri="{BB962C8B-B14F-4D97-AF65-F5344CB8AC3E}">
        <p14:creationId xmlns:p14="http://schemas.microsoft.com/office/powerpoint/2010/main" val="2334729139"/>
      </p:ext>
    </p:extLst>
  </p:cSld>
  <p:clrMapOvr>
    <a:masterClrMapping/>
  </p:clrMapOvr>
  <p:transition spd="slow">
    <p:cove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E078A-9513-4E8F-A34E-082E0D72675A}"/>
              </a:ext>
            </a:extLst>
          </p:cNvPr>
          <p:cNvSpPr>
            <a:spLocks noGrp="1"/>
          </p:cNvSpPr>
          <p:nvPr>
            <p:ph type="title"/>
          </p:nvPr>
        </p:nvSpPr>
        <p:spPr>
          <a:xfrm>
            <a:off x="838200" y="228600"/>
            <a:ext cx="10515600" cy="930897"/>
          </a:xfrm>
        </p:spPr>
        <p:txBody>
          <a:bodyPr/>
          <a:lstStyle/>
          <a:p>
            <a:r>
              <a:rPr lang="en-US" sz="4400" dirty="0"/>
              <a:t>It Takes About 5 Minutes</a:t>
            </a:r>
          </a:p>
        </p:txBody>
      </p:sp>
      <p:pic>
        <p:nvPicPr>
          <p:cNvPr id="4" name="Content Placeholder 3">
            <a:extLst>
              <a:ext uri="{FF2B5EF4-FFF2-40B4-BE49-F238E27FC236}">
                <a16:creationId xmlns:a16="http://schemas.microsoft.com/office/drawing/2014/main" id="{40E5BCB1-6FE6-438E-A11C-1108807CA502}"/>
              </a:ext>
            </a:extLst>
          </p:cNvPr>
          <p:cNvPicPr>
            <a:picLocks noGrp="1" noChangeAspect="1"/>
          </p:cNvPicPr>
          <p:nvPr>
            <p:ph idx="1"/>
          </p:nvPr>
        </p:nvPicPr>
        <p:blipFill>
          <a:blip r:embed="rId3"/>
          <a:stretch>
            <a:fillRect/>
          </a:stretch>
        </p:blipFill>
        <p:spPr>
          <a:xfrm>
            <a:off x="1573592" y="1272618"/>
            <a:ext cx="9346473" cy="5212885"/>
          </a:xfrm>
          <a:prstGeom prst="rect">
            <a:avLst/>
          </a:prstGeom>
          <a:ln>
            <a:solidFill>
              <a:schemeClr val="accent1"/>
            </a:solidFill>
          </a:ln>
        </p:spPr>
      </p:pic>
    </p:spTree>
    <p:extLst>
      <p:ext uri="{BB962C8B-B14F-4D97-AF65-F5344CB8AC3E}">
        <p14:creationId xmlns:p14="http://schemas.microsoft.com/office/powerpoint/2010/main" val="287694470"/>
      </p:ext>
    </p:extLst>
  </p:cSld>
  <p:clrMapOvr>
    <a:masterClrMapping/>
  </p:clrMapOvr>
  <p:transition spd="slow">
    <p:cove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E3F3C-4214-4885-9AE0-CEF6AA87C41D}"/>
              </a:ext>
            </a:extLst>
          </p:cNvPr>
          <p:cNvSpPr>
            <a:spLocks noGrp="1"/>
          </p:cNvSpPr>
          <p:nvPr>
            <p:ph type="title"/>
          </p:nvPr>
        </p:nvSpPr>
        <p:spPr/>
        <p:txBody>
          <a:bodyPr/>
          <a:lstStyle/>
          <a:p>
            <a:r>
              <a:rPr lang="en-US" dirty="0"/>
              <a:t>Lawyer: Follow Up Email </a:t>
            </a:r>
          </a:p>
        </p:txBody>
      </p:sp>
      <p:pic>
        <p:nvPicPr>
          <p:cNvPr id="7" name="Content Placeholder 6">
            <a:extLst>
              <a:ext uri="{FF2B5EF4-FFF2-40B4-BE49-F238E27FC236}">
                <a16:creationId xmlns:a16="http://schemas.microsoft.com/office/drawing/2014/main" id="{AB8EE9E6-4FF0-4794-9F3B-306EB55ED6A7}"/>
              </a:ext>
            </a:extLst>
          </p:cNvPr>
          <p:cNvPicPr>
            <a:picLocks noGrp="1" noChangeAspect="1"/>
          </p:cNvPicPr>
          <p:nvPr>
            <p:ph idx="1"/>
          </p:nvPr>
        </p:nvPicPr>
        <p:blipFill>
          <a:blip r:embed="rId2"/>
          <a:stretch>
            <a:fillRect/>
          </a:stretch>
        </p:blipFill>
        <p:spPr>
          <a:xfrm>
            <a:off x="289560" y="1911928"/>
            <a:ext cx="11612880" cy="3543393"/>
          </a:xfrm>
        </p:spPr>
      </p:pic>
    </p:spTree>
    <p:extLst>
      <p:ext uri="{BB962C8B-B14F-4D97-AF65-F5344CB8AC3E}">
        <p14:creationId xmlns:p14="http://schemas.microsoft.com/office/powerpoint/2010/main" val="3469182099"/>
      </p:ext>
    </p:extLst>
  </p:cSld>
  <p:clrMapOvr>
    <a:masterClrMapping/>
  </p:clrMapOvr>
  <p:transition spd="slow">
    <p:cove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E3F3C-4214-4885-9AE0-CEF6AA87C41D}"/>
              </a:ext>
            </a:extLst>
          </p:cNvPr>
          <p:cNvSpPr>
            <a:spLocks noGrp="1"/>
          </p:cNvSpPr>
          <p:nvPr>
            <p:ph type="title"/>
          </p:nvPr>
        </p:nvSpPr>
        <p:spPr/>
        <p:txBody>
          <a:bodyPr/>
          <a:lstStyle/>
          <a:p>
            <a:r>
              <a:rPr lang="en-US" dirty="0"/>
              <a:t>PLF: Applicant Notification Email</a:t>
            </a:r>
          </a:p>
        </p:txBody>
      </p:sp>
      <p:pic>
        <p:nvPicPr>
          <p:cNvPr id="6" name="Content Placeholder 5">
            <a:extLst>
              <a:ext uri="{FF2B5EF4-FFF2-40B4-BE49-F238E27FC236}">
                <a16:creationId xmlns:a16="http://schemas.microsoft.com/office/drawing/2014/main" id="{7834D121-26F6-482D-94DA-57AF8E3254F9}"/>
              </a:ext>
            </a:extLst>
          </p:cNvPr>
          <p:cNvPicPr>
            <a:picLocks noGrp="1" noChangeAspect="1"/>
          </p:cNvPicPr>
          <p:nvPr>
            <p:ph idx="1"/>
          </p:nvPr>
        </p:nvPicPr>
        <p:blipFill>
          <a:blip r:embed="rId3"/>
          <a:stretch>
            <a:fillRect/>
          </a:stretch>
        </p:blipFill>
        <p:spPr>
          <a:xfrm>
            <a:off x="393098" y="1574070"/>
            <a:ext cx="11631249" cy="4068194"/>
          </a:xfrm>
        </p:spPr>
      </p:pic>
    </p:spTree>
    <p:extLst>
      <p:ext uri="{BB962C8B-B14F-4D97-AF65-F5344CB8AC3E}">
        <p14:creationId xmlns:p14="http://schemas.microsoft.com/office/powerpoint/2010/main" val="3506853529"/>
      </p:ext>
    </p:extLst>
  </p:cSld>
  <p:clrMapOvr>
    <a:masterClrMapping/>
  </p:clrMapOvr>
  <p:transition spd="slow">
    <p:cove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B3588-33BA-487C-AA89-5799B0DDEE93}"/>
              </a:ext>
            </a:extLst>
          </p:cNvPr>
          <p:cNvSpPr>
            <a:spLocks noGrp="1"/>
          </p:cNvSpPr>
          <p:nvPr>
            <p:ph type="title"/>
          </p:nvPr>
        </p:nvSpPr>
        <p:spPr>
          <a:xfrm>
            <a:off x="838200" y="633846"/>
            <a:ext cx="10515600" cy="657320"/>
          </a:xfrm>
        </p:spPr>
        <p:txBody>
          <a:bodyPr/>
          <a:lstStyle/>
          <a:p>
            <a:r>
              <a:rPr lang="en-US" dirty="0"/>
              <a:t>Process Flow</a:t>
            </a:r>
          </a:p>
        </p:txBody>
      </p:sp>
      <p:graphicFrame>
        <p:nvGraphicFramePr>
          <p:cNvPr id="5" name="Diagram 4">
            <a:extLst>
              <a:ext uri="{FF2B5EF4-FFF2-40B4-BE49-F238E27FC236}">
                <a16:creationId xmlns:a16="http://schemas.microsoft.com/office/drawing/2014/main" id="{B9CBC958-6720-4FE9-B897-9C71C2853256}"/>
              </a:ext>
            </a:extLst>
          </p:cNvPr>
          <p:cNvGraphicFramePr/>
          <p:nvPr>
            <p:extLst/>
          </p:nvPr>
        </p:nvGraphicFramePr>
        <p:xfrm>
          <a:off x="519545" y="1169167"/>
          <a:ext cx="11336481" cy="5743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3655688"/>
      </p:ext>
    </p:extLst>
  </p:cSld>
  <p:clrMapOvr>
    <a:masterClrMapping/>
  </p:clrMapOvr>
  <p:transition spd="slow">
    <p:cove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DB83F-653C-43C2-95B6-69F88B40C654}"/>
              </a:ext>
            </a:extLst>
          </p:cNvPr>
          <p:cNvSpPr>
            <a:spLocks noGrp="1"/>
          </p:cNvSpPr>
          <p:nvPr>
            <p:ph type="title"/>
          </p:nvPr>
        </p:nvSpPr>
        <p:spPr/>
        <p:txBody>
          <a:bodyPr/>
          <a:lstStyle/>
          <a:p>
            <a:r>
              <a:rPr lang="en-US" dirty="0"/>
              <a:t>Why We’re Doing This</a:t>
            </a:r>
          </a:p>
        </p:txBody>
      </p:sp>
      <p:sp>
        <p:nvSpPr>
          <p:cNvPr id="3" name="Content Placeholder 2">
            <a:extLst>
              <a:ext uri="{FF2B5EF4-FFF2-40B4-BE49-F238E27FC236}">
                <a16:creationId xmlns:a16="http://schemas.microsoft.com/office/drawing/2014/main" id="{56792DB8-7E23-4DC2-9DF5-DC50BD32586F}"/>
              </a:ext>
            </a:extLst>
          </p:cNvPr>
          <p:cNvSpPr>
            <a:spLocks noGrp="1"/>
          </p:cNvSpPr>
          <p:nvPr>
            <p:ph idx="1"/>
          </p:nvPr>
        </p:nvSpPr>
        <p:spPr/>
        <p:txBody>
          <a:bodyPr/>
          <a:lstStyle/>
          <a:p>
            <a:pPr marL="571500" indent="-571500">
              <a:buFont typeface="Arial" panose="020B0604020202020204" pitchFamily="34" charset="0"/>
              <a:buChar char="•"/>
            </a:pPr>
            <a:r>
              <a:rPr lang="en-US" dirty="0"/>
              <a:t>Bolster the network of referral lawyers</a:t>
            </a:r>
          </a:p>
          <a:p>
            <a:pPr marL="571500" indent="-571500">
              <a:buFont typeface="Arial" panose="020B0604020202020204" pitchFamily="34" charset="0"/>
              <a:buChar char="•"/>
            </a:pPr>
            <a:r>
              <a:rPr lang="en-US" dirty="0"/>
              <a:t>Provide better member experience</a:t>
            </a:r>
          </a:p>
          <a:p>
            <a:pPr marL="571500" indent="-571500">
              <a:buFont typeface="Arial" panose="020B0604020202020204" pitchFamily="34" charset="0"/>
              <a:buChar char="•"/>
            </a:pPr>
            <a:r>
              <a:rPr lang="en-US" dirty="0"/>
              <a:t>Marketing and promotion </a:t>
            </a:r>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1223753959"/>
      </p:ext>
    </p:extLst>
  </p:cSld>
  <p:clrMapOvr>
    <a:masterClrMapping/>
  </p:clrMapOvr>
  <p:transition spd="slow">
    <p:cove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572" y="762000"/>
            <a:ext cx="9579428" cy="4789714"/>
          </a:xfrm>
          <a:prstGeom prst="rect">
            <a:avLst/>
          </a:prstGeom>
        </p:spPr>
      </p:pic>
    </p:spTree>
    <p:extLst>
      <p:ext uri="{BB962C8B-B14F-4D97-AF65-F5344CB8AC3E}">
        <p14:creationId xmlns:p14="http://schemas.microsoft.com/office/powerpoint/2010/main" val="38258031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44"/>
          <a:stretch/>
        </p:blipFill>
        <p:spPr>
          <a:xfrm>
            <a:off x="0" y="0"/>
            <a:ext cx="12192000" cy="6848168"/>
          </a:xfrm>
        </p:spPr>
      </p:pic>
      <p:sp>
        <p:nvSpPr>
          <p:cNvPr id="9" name="Rectangle 8"/>
          <p:cNvSpPr/>
          <p:nvPr/>
        </p:nvSpPr>
        <p:spPr>
          <a:xfrm>
            <a:off x="0" y="5270090"/>
            <a:ext cx="12192000" cy="1587909"/>
          </a:xfrm>
          <a:prstGeom prst="rect">
            <a:avLst/>
          </a:prstGeom>
          <a:gradFill>
            <a:gsLst>
              <a:gs pos="48000">
                <a:schemeClr val="bg1">
                  <a:alpha val="0"/>
                </a:schemeClr>
              </a:gs>
              <a:gs pos="85000">
                <a:schemeClr val="bg1">
                  <a:alpha val="6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308" y="421588"/>
            <a:ext cx="2699654" cy="539930"/>
          </a:xfrm>
          <a:prstGeom prst="rect">
            <a:avLst/>
          </a:prstGeom>
        </p:spPr>
      </p:pic>
      <p:sp>
        <p:nvSpPr>
          <p:cNvPr id="6" name="Title 1">
            <a:extLst>
              <a:ext uri="{FF2B5EF4-FFF2-40B4-BE49-F238E27FC236}">
                <a16:creationId xmlns:a16="http://schemas.microsoft.com/office/drawing/2014/main" id="{DC529758-0994-4FB1-86A4-1E6AFA611957}"/>
              </a:ext>
            </a:extLst>
          </p:cNvPr>
          <p:cNvSpPr txBox="1">
            <a:spLocks/>
          </p:cNvSpPr>
          <p:nvPr/>
        </p:nvSpPr>
        <p:spPr>
          <a:xfrm>
            <a:off x="400594" y="1244185"/>
            <a:ext cx="6066882" cy="5261546"/>
          </a:xfrm>
          <a:prstGeom prst="rect">
            <a:avLst/>
          </a:prstGeom>
        </p:spPr>
        <p:txBody>
          <a:bodyPr vert="horz" lIns="274320" tIns="274320" rIns="274320" bIns="274320" rtlCol="0" anchor="ctr" anchorCtr="0">
            <a:noAutofit/>
          </a:bodyPr>
          <a:lstStyle>
            <a:lvl1pPr algn="ctr" defTabSz="914400" rtl="0" eaLnBrk="1" latinLnBrk="0" hangingPunct="1">
              <a:lnSpc>
                <a:spcPct val="87000"/>
              </a:lnSpc>
              <a:spcBef>
                <a:spcPct val="0"/>
              </a:spcBef>
              <a:buNone/>
              <a:defRPr sz="4000" b="1" kern="1200" cap="none" baseline="0">
                <a:solidFill>
                  <a:schemeClr val="tx2"/>
                </a:solidFill>
                <a:latin typeface="Lucida Bright" charset="0"/>
                <a:ea typeface="Lucida Bright" charset="0"/>
                <a:cs typeface="Lucida Bright" charset="0"/>
              </a:defRPr>
            </a:lvl1pPr>
          </a:lstStyle>
          <a:p>
            <a:pPr>
              <a:lnSpc>
                <a:spcPct val="77000"/>
              </a:lnSpc>
            </a:pPr>
            <a:r>
              <a:rPr lang="en-US" sz="5400" dirty="0"/>
              <a:t>Plans &amp; Products</a:t>
            </a:r>
            <a:endParaRPr lang="en-US" sz="5400" b="0" dirty="0">
              <a:solidFill>
                <a:schemeClr val="accent1"/>
              </a:solidFill>
              <a:latin typeface="Arial" charset="0"/>
              <a:ea typeface="Arial" charset="0"/>
              <a:cs typeface="Arial" charset="0"/>
            </a:endParaRPr>
          </a:p>
        </p:txBody>
      </p:sp>
      <p:sp>
        <p:nvSpPr>
          <p:cNvPr id="7" name="TextBox 6">
            <a:extLst>
              <a:ext uri="{FF2B5EF4-FFF2-40B4-BE49-F238E27FC236}">
                <a16:creationId xmlns:a16="http://schemas.microsoft.com/office/drawing/2014/main" id="{A6993DA5-77CD-45F1-A450-01A9EA25D7F2}"/>
              </a:ext>
            </a:extLst>
          </p:cNvPr>
          <p:cNvSpPr txBox="1"/>
          <p:nvPr/>
        </p:nvSpPr>
        <p:spPr>
          <a:xfrm>
            <a:off x="1286246" y="4633224"/>
            <a:ext cx="4346225" cy="1323439"/>
          </a:xfrm>
          <a:prstGeom prst="rect">
            <a:avLst/>
          </a:prstGeom>
          <a:noFill/>
        </p:spPr>
        <p:txBody>
          <a:bodyPr wrap="square" rtlCol="0">
            <a:spAutoFit/>
          </a:bodyPr>
          <a:lstStyle/>
          <a:p>
            <a:pPr algn="ctr"/>
            <a:r>
              <a:rPr lang="en-US" sz="3200" b="1" dirty="0">
                <a:solidFill>
                  <a:schemeClr val="bg2">
                    <a:lumMod val="25000"/>
                  </a:schemeClr>
                </a:solidFill>
                <a:latin typeface="Lucida Bright" panose="02040602050505020304" pitchFamily="18" charset="77"/>
                <a:ea typeface="Arial" charset="0"/>
                <a:cs typeface="Arial" charset="0"/>
              </a:rPr>
              <a:t>Lori Owens</a:t>
            </a:r>
          </a:p>
          <a:p>
            <a:pPr algn="ctr"/>
            <a:r>
              <a:rPr lang="en-US" sz="2400" dirty="0">
                <a:solidFill>
                  <a:schemeClr val="bg2">
                    <a:lumMod val="25000"/>
                  </a:schemeClr>
                </a:solidFill>
                <a:latin typeface="Lucida Bright" panose="02040602050505020304" pitchFamily="18" charset="77"/>
                <a:ea typeface="Arial" charset="0"/>
                <a:cs typeface="Arial" charset="0"/>
              </a:rPr>
              <a:t>Sr. Director, Provider Services</a:t>
            </a:r>
          </a:p>
        </p:txBody>
      </p:sp>
    </p:spTree>
    <p:extLst>
      <p:ext uri="{BB962C8B-B14F-4D97-AF65-F5344CB8AC3E}">
        <p14:creationId xmlns:p14="http://schemas.microsoft.com/office/powerpoint/2010/main" val="18824995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5817433" cy="1600200"/>
          </a:xfrm>
        </p:spPr>
        <p:txBody>
          <a:bodyPr/>
          <a:lstStyle/>
          <a:p>
            <a:r>
              <a:rPr lang="en-US" dirty="0"/>
              <a:t>Gun Owners Supplement</a:t>
            </a:r>
          </a:p>
        </p:txBody>
      </p:sp>
      <p:sp>
        <p:nvSpPr>
          <p:cNvPr id="4" name="Text Placeholder 3"/>
          <p:cNvSpPr txBox="1">
            <a:spLocks/>
          </p:cNvSpPr>
          <p:nvPr/>
        </p:nvSpPr>
        <p:spPr>
          <a:xfrm>
            <a:off x="7373287" y="1664276"/>
            <a:ext cx="4366207" cy="3933825"/>
          </a:xfrm>
          <a:prstGeom prst="rect">
            <a:avLst/>
          </a:prstGeom>
          <a:solidFill>
            <a:schemeClr val="bg1"/>
          </a:solidFill>
          <a:ln>
            <a:solidFill>
              <a:schemeClr val="tx2">
                <a:lumMod val="20000"/>
                <a:lumOff val="80000"/>
              </a:schemeClr>
            </a:solidFill>
          </a:ln>
        </p:spPr>
        <p:txBody>
          <a:bodyPr lIns="274320" tIns="274320" rIns="274320" bIns="274320"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228600" algn="ctr">
              <a:lnSpc>
                <a:spcPct val="100000"/>
              </a:lnSpc>
              <a:spcBef>
                <a:spcPts val="0"/>
              </a:spcBef>
            </a:pPr>
            <a:r>
              <a:rPr lang="en-US" sz="3600" b="1" dirty="0">
                <a:solidFill>
                  <a:schemeClr val="accent1"/>
                </a:solidFill>
              </a:rPr>
              <a:t>Available on </a:t>
            </a:r>
          </a:p>
          <a:p>
            <a:pPr indent="-228600" algn="ctr">
              <a:lnSpc>
                <a:spcPct val="100000"/>
              </a:lnSpc>
              <a:spcBef>
                <a:spcPts val="0"/>
              </a:spcBef>
            </a:pPr>
            <a:r>
              <a:rPr lang="en-US" sz="3600" b="1" dirty="0">
                <a:solidFill>
                  <a:schemeClr val="accent1"/>
                </a:solidFill>
              </a:rPr>
              <a:t>March 17, 2018</a:t>
            </a:r>
          </a:p>
          <a:p>
            <a:pPr indent="-228600" algn="ctr">
              <a:lnSpc>
                <a:spcPct val="100000"/>
              </a:lnSpc>
              <a:spcBef>
                <a:spcPts val="0"/>
              </a:spcBef>
            </a:pPr>
            <a:r>
              <a:rPr lang="en-US" sz="3600" b="1" dirty="0">
                <a:solidFill>
                  <a:schemeClr val="accent1"/>
                </a:solidFill>
              </a:rPr>
              <a:t>in all states </a:t>
            </a:r>
          </a:p>
          <a:p>
            <a:pPr indent="-228600" algn="ctr">
              <a:lnSpc>
                <a:spcPct val="100000"/>
              </a:lnSpc>
              <a:spcBef>
                <a:spcPts val="0"/>
              </a:spcBef>
            </a:pPr>
            <a:r>
              <a:rPr lang="en-US" sz="2000" dirty="0">
                <a:solidFill>
                  <a:schemeClr val="accent1"/>
                </a:solidFill>
              </a:rPr>
              <a:t>(except MA, NC, NV, NY </a:t>
            </a:r>
          </a:p>
          <a:p>
            <a:pPr indent="-228600" algn="ctr">
              <a:lnSpc>
                <a:spcPct val="100000"/>
              </a:lnSpc>
              <a:spcBef>
                <a:spcPts val="0"/>
              </a:spcBef>
            </a:pPr>
            <a:r>
              <a:rPr lang="en-US" sz="2000" dirty="0">
                <a:solidFill>
                  <a:schemeClr val="accent1"/>
                </a:solidFill>
              </a:rPr>
              <a:t>and Canada)</a:t>
            </a:r>
          </a:p>
        </p:txBody>
      </p:sp>
      <p:sp>
        <p:nvSpPr>
          <p:cNvPr id="7" name="Text Placeholder 3"/>
          <p:cNvSpPr txBox="1">
            <a:spLocks/>
          </p:cNvSpPr>
          <p:nvPr/>
        </p:nvSpPr>
        <p:spPr>
          <a:xfrm>
            <a:off x="7373287" y="1079659"/>
            <a:ext cx="4366207" cy="1013242"/>
          </a:xfrm>
          <a:prstGeom prst="rect">
            <a:avLst/>
          </a:prstGeom>
          <a:solidFill>
            <a:schemeClr val="accent2"/>
          </a:solidFill>
          <a:ln>
            <a:solidFill>
              <a:schemeClr val="tx2">
                <a:lumMod val="20000"/>
                <a:lumOff val="80000"/>
              </a:schemeClr>
            </a:solidFill>
          </a:ln>
        </p:spPr>
        <p:txBody>
          <a:bodyPr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600" cap="all" dirty="0">
                <a:solidFill>
                  <a:schemeClr val="bg1"/>
                </a:solidFill>
              </a:rPr>
              <a:t>Gun Owners Supplement</a:t>
            </a:r>
          </a:p>
        </p:txBody>
      </p:sp>
      <p:sp>
        <p:nvSpPr>
          <p:cNvPr id="6" name="Content Placeholder 2">
            <a:extLst>
              <a:ext uri="{FF2B5EF4-FFF2-40B4-BE49-F238E27FC236}">
                <a16:creationId xmlns:a16="http://schemas.microsoft.com/office/drawing/2014/main" id="{C097EDF9-379F-4052-86A4-4993DCD118DE}"/>
              </a:ext>
            </a:extLst>
          </p:cNvPr>
          <p:cNvSpPr txBox="1">
            <a:spLocks/>
          </p:cNvSpPr>
          <p:nvPr/>
        </p:nvSpPr>
        <p:spPr>
          <a:xfrm>
            <a:off x="479372" y="1689259"/>
            <a:ext cx="6535087" cy="5062819"/>
          </a:xfrm>
          <a:prstGeom prst="rect">
            <a:avLst/>
          </a:prstGeom>
          <a:noFill/>
        </p:spPr>
        <p:txBody>
          <a:bodyPr vert="horz" lIns="91440" tIns="91440" rIns="91440" bIns="91440" rtlCol="0" anchor="t" anchorCtr="0">
            <a:normAutofit/>
          </a:bodyPr>
          <a:lstStyle>
            <a:lvl1pPr marL="0" indent="0" algn="l" defTabSz="914400" rtl="0" eaLnBrk="1" latinLnBrk="0" hangingPunct="1">
              <a:lnSpc>
                <a:spcPct val="87000"/>
              </a:lnSpc>
              <a:spcBef>
                <a:spcPts val="2000"/>
              </a:spcBef>
              <a:buClr>
                <a:schemeClr val="accent1"/>
              </a:buClr>
              <a:buFont typeface="Arial"/>
              <a:buNone/>
              <a:defRPr sz="3600" kern="1200">
                <a:solidFill>
                  <a:schemeClr val="bg2">
                    <a:lumMod val="25000"/>
                  </a:schemeClr>
                </a:solidFill>
                <a:latin typeface="+mn-lt"/>
                <a:ea typeface="+mn-ea"/>
                <a:cs typeface="+mn-cs"/>
              </a:defRPr>
            </a:lvl1pPr>
            <a:lvl2pPr marL="301752" indent="-301752" algn="l" defTabSz="914400" rtl="0" eaLnBrk="1" latinLnBrk="0" hangingPunct="1">
              <a:lnSpc>
                <a:spcPct val="87000"/>
              </a:lnSpc>
              <a:spcBef>
                <a:spcPts val="2000"/>
              </a:spcBef>
              <a:spcAft>
                <a:spcPts val="1200"/>
              </a:spcAft>
              <a:buClr>
                <a:schemeClr val="accent1"/>
              </a:buClr>
              <a:buFont typeface="Arial"/>
              <a:buChar char="•"/>
              <a:defRPr sz="28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2000"/>
              </a:spcBef>
              <a:spcAft>
                <a:spcPts val="1200"/>
              </a:spcAft>
              <a:buClr>
                <a:schemeClr val="accent1"/>
              </a:buClr>
              <a:buFont typeface="Arial"/>
              <a:buChar char="•"/>
              <a:defRPr sz="28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2000"/>
              </a:spcBef>
              <a:spcAft>
                <a:spcPts val="1200"/>
              </a:spcAft>
              <a:buClr>
                <a:schemeClr val="accent1"/>
              </a:buClr>
              <a:buFont typeface="Arial"/>
              <a:buChar char="•"/>
              <a:defRPr sz="28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2000"/>
              </a:spcBef>
              <a:spcAft>
                <a:spcPts val="1200"/>
              </a:spcAft>
              <a:buClr>
                <a:schemeClr val="accent1"/>
              </a:buClr>
              <a:buFont typeface="Arial"/>
              <a:buChar char="•"/>
              <a:defRPr sz="28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100000"/>
              </a:lnSpc>
              <a:spcBef>
                <a:spcPts val="0"/>
              </a:spcBef>
              <a:buFont typeface="Arial" panose="020B0604020202020204" pitchFamily="34" charset="0"/>
              <a:buChar char="•"/>
            </a:pPr>
            <a:r>
              <a:rPr lang="en-US" sz="2400" b="1" dirty="0"/>
              <a:t>Must be 18 years of age or older to purchase</a:t>
            </a:r>
          </a:p>
          <a:p>
            <a:pPr marL="342900" indent="-342900">
              <a:lnSpc>
                <a:spcPct val="100000"/>
              </a:lnSpc>
              <a:spcBef>
                <a:spcPts val="0"/>
              </a:spcBef>
              <a:buFont typeface="Arial" panose="020B0604020202020204" pitchFamily="34" charset="0"/>
              <a:buChar char="•"/>
            </a:pPr>
            <a:r>
              <a:rPr lang="en-US" sz="2400" b="1" dirty="0"/>
              <a:t>Supplement is for member and member’s spouse</a:t>
            </a:r>
          </a:p>
          <a:p>
            <a:pPr marL="342900" indent="-342900">
              <a:lnSpc>
                <a:spcPct val="100000"/>
              </a:lnSpc>
              <a:spcBef>
                <a:spcPts val="0"/>
              </a:spcBef>
              <a:buFont typeface="Arial" panose="020B0604020202020204" pitchFamily="34" charset="0"/>
              <a:buChar char="•"/>
            </a:pPr>
            <a:r>
              <a:rPr lang="en-US" sz="2400" b="1" dirty="0"/>
              <a:t>Services include:</a:t>
            </a:r>
          </a:p>
          <a:p>
            <a:pPr marL="873252" lvl="1" indent="-571500">
              <a:lnSpc>
                <a:spcPct val="100000"/>
              </a:lnSpc>
              <a:spcBef>
                <a:spcPts val="0"/>
              </a:spcBef>
              <a:spcAft>
                <a:spcPts val="0"/>
              </a:spcAft>
              <a:buFont typeface="Wingdings" panose="05000000000000000000" pitchFamily="2" charset="2"/>
              <a:buChar char="ü"/>
            </a:pPr>
            <a:r>
              <a:rPr lang="en-US" sz="1800" dirty="0"/>
              <a:t>Advice</a:t>
            </a:r>
          </a:p>
          <a:p>
            <a:pPr marL="873252" lvl="1" indent="-571500">
              <a:lnSpc>
                <a:spcPct val="100000"/>
              </a:lnSpc>
              <a:spcBef>
                <a:spcPts val="0"/>
              </a:spcBef>
              <a:spcAft>
                <a:spcPts val="0"/>
              </a:spcAft>
              <a:buFont typeface="Wingdings" panose="05000000000000000000" pitchFamily="2" charset="2"/>
              <a:buChar char="ü"/>
            </a:pPr>
            <a:r>
              <a:rPr lang="en-US" sz="1800" dirty="0"/>
              <a:t>24/7 Emergency Access after the use of a firearm where legally permitted to carry</a:t>
            </a:r>
          </a:p>
          <a:p>
            <a:pPr marL="873252" lvl="1" indent="-571500">
              <a:lnSpc>
                <a:spcPct val="100000"/>
              </a:lnSpc>
              <a:spcBef>
                <a:spcPts val="0"/>
              </a:spcBef>
              <a:spcAft>
                <a:spcPts val="0"/>
              </a:spcAft>
              <a:buFont typeface="Wingdings" panose="05000000000000000000" pitchFamily="2" charset="2"/>
              <a:buChar char="ü"/>
            </a:pPr>
            <a:r>
              <a:rPr lang="en-US" sz="1800" dirty="0"/>
              <a:t>Trial Defense</a:t>
            </a:r>
          </a:p>
          <a:p>
            <a:pPr marL="873252" lvl="1" indent="-571500">
              <a:lnSpc>
                <a:spcPct val="100000"/>
              </a:lnSpc>
              <a:spcBef>
                <a:spcPts val="0"/>
              </a:spcBef>
              <a:spcAft>
                <a:spcPts val="0"/>
              </a:spcAft>
              <a:buFont typeface="Wingdings" panose="05000000000000000000" pitchFamily="2" charset="2"/>
              <a:buChar char="ü"/>
            </a:pPr>
            <a:r>
              <a:rPr lang="en-US" sz="1800" dirty="0"/>
              <a:t>NFA Gun Trust Services at a flat fee of $250</a:t>
            </a:r>
          </a:p>
          <a:p>
            <a:pPr marL="873252" lvl="1" indent="-571500">
              <a:lnSpc>
                <a:spcPct val="100000"/>
              </a:lnSpc>
              <a:spcBef>
                <a:spcPts val="0"/>
              </a:spcBef>
              <a:spcAft>
                <a:spcPts val="0"/>
              </a:spcAft>
              <a:buFont typeface="Wingdings" panose="05000000000000000000" pitchFamily="2" charset="2"/>
              <a:buChar char="ü"/>
            </a:pPr>
            <a:r>
              <a:rPr lang="en-US" sz="1800" dirty="0"/>
              <a:t>25% Discount</a:t>
            </a:r>
          </a:p>
        </p:txBody>
      </p:sp>
    </p:spTree>
    <p:extLst>
      <p:ext uri="{BB962C8B-B14F-4D97-AF65-F5344CB8AC3E}">
        <p14:creationId xmlns:p14="http://schemas.microsoft.com/office/powerpoint/2010/main" val="2562540299"/>
      </p:ext>
    </p:extLst>
  </p:cSld>
  <p:clrMapOvr>
    <a:masterClrMapping/>
  </p:clrMapOvr>
  <p:transition spd="med">
    <p:pull/>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44"/>
          <a:stretch/>
        </p:blipFill>
        <p:spPr>
          <a:xfrm>
            <a:off x="0" y="0"/>
            <a:ext cx="12192000" cy="6848168"/>
          </a:xfrm>
        </p:spPr>
      </p:pic>
      <p:sp>
        <p:nvSpPr>
          <p:cNvPr id="9" name="Rectangle 8"/>
          <p:cNvSpPr/>
          <p:nvPr/>
        </p:nvSpPr>
        <p:spPr>
          <a:xfrm>
            <a:off x="0" y="5270090"/>
            <a:ext cx="12192000" cy="1587909"/>
          </a:xfrm>
          <a:prstGeom prst="rect">
            <a:avLst/>
          </a:prstGeom>
          <a:gradFill>
            <a:gsLst>
              <a:gs pos="48000">
                <a:schemeClr val="bg1">
                  <a:alpha val="0"/>
                </a:schemeClr>
              </a:gs>
              <a:gs pos="85000">
                <a:schemeClr val="bg1">
                  <a:alpha val="6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308" y="421588"/>
            <a:ext cx="2699654" cy="539930"/>
          </a:xfrm>
          <a:prstGeom prst="rect">
            <a:avLst/>
          </a:prstGeom>
        </p:spPr>
      </p:pic>
      <p:sp>
        <p:nvSpPr>
          <p:cNvPr id="2" name="Title 1"/>
          <p:cNvSpPr>
            <a:spLocks noGrp="1"/>
          </p:cNvSpPr>
          <p:nvPr>
            <p:ph type="ctrTitle"/>
          </p:nvPr>
        </p:nvSpPr>
        <p:spPr>
          <a:xfrm>
            <a:off x="400593" y="1244185"/>
            <a:ext cx="7475046" cy="5261546"/>
          </a:xfrm>
        </p:spPr>
        <p:txBody>
          <a:bodyPr anchor="t"/>
          <a:lstStyle/>
          <a:p>
            <a:pPr lvl="0" algn="l">
              <a:lnSpc>
                <a:spcPct val="150000"/>
              </a:lnSpc>
              <a:spcBef>
                <a:spcPts val="2000"/>
              </a:spcBef>
              <a:buClr>
                <a:srgbClr val="70468C"/>
              </a:buClr>
            </a:pPr>
            <a:r>
              <a:rPr lang="en-US" sz="4800" dirty="0">
                <a:solidFill>
                  <a:srgbClr val="472C59"/>
                </a:solidFill>
              </a:rPr>
              <a:t>2018 Roadmap</a:t>
            </a:r>
            <a:br>
              <a:rPr lang="en-US" sz="4800" dirty="0">
                <a:solidFill>
                  <a:srgbClr val="472C59"/>
                </a:solidFill>
              </a:rPr>
            </a:br>
            <a:r>
              <a:rPr lang="en-US" sz="2400" dirty="0">
                <a:solidFill>
                  <a:srgbClr val="70468C"/>
                </a:solidFill>
                <a:latin typeface="Arial" charset="0"/>
                <a:ea typeface="Arial" charset="0"/>
                <a:cs typeface="Arial" charset="0"/>
              </a:rPr>
              <a:t>New Plans - Supplements</a:t>
            </a:r>
            <a:br>
              <a:rPr lang="en-US" sz="4800" dirty="0">
                <a:solidFill>
                  <a:srgbClr val="472C59"/>
                </a:solidFill>
              </a:rPr>
            </a:br>
            <a:r>
              <a:rPr lang="en-US" sz="2400" dirty="0">
                <a:solidFill>
                  <a:schemeClr val="tx1"/>
                </a:solidFill>
                <a:latin typeface="Arial" charset="0"/>
                <a:ea typeface="Arial" charset="0"/>
                <a:cs typeface="Arial" charset="0"/>
              </a:rPr>
              <a:t>2 Axle (Uber) 			Sept. 2017</a:t>
            </a:r>
            <a:br>
              <a:rPr lang="en-US" sz="2400" dirty="0">
                <a:solidFill>
                  <a:schemeClr val="tx1"/>
                </a:solidFill>
                <a:latin typeface="Arial" charset="0"/>
                <a:ea typeface="Arial" charset="0"/>
                <a:cs typeface="Arial" charset="0"/>
              </a:rPr>
            </a:br>
            <a:r>
              <a:rPr lang="en-US" sz="2400" dirty="0">
                <a:solidFill>
                  <a:schemeClr val="tx1"/>
                </a:solidFill>
                <a:latin typeface="Arial" charset="0"/>
                <a:ea typeface="Arial" charset="0"/>
                <a:cs typeface="Arial" charset="0"/>
              </a:rPr>
              <a:t>Arbitration/Administrative 	Jan. 1, 2019</a:t>
            </a:r>
            <a:br>
              <a:rPr lang="en-US" sz="2400" dirty="0">
                <a:solidFill>
                  <a:schemeClr val="tx1"/>
                </a:solidFill>
                <a:latin typeface="Arial" charset="0"/>
                <a:ea typeface="Arial" charset="0"/>
                <a:cs typeface="Arial" charset="0"/>
              </a:rPr>
            </a:br>
            <a:r>
              <a:rPr lang="en-US" sz="2400" dirty="0">
                <a:solidFill>
                  <a:schemeClr val="tx1"/>
                </a:solidFill>
                <a:latin typeface="Arial" charset="0"/>
                <a:ea typeface="Arial" charset="0"/>
                <a:cs typeface="Arial" charset="0"/>
              </a:rPr>
              <a:t>Non profit 				Jan. 1, 2019</a:t>
            </a:r>
            <a:br>
              <a:rPr lang="en-US" sz="2400" b="0" dirty="0">
                <a:solidFill>
                  <a:srgbClr val="D7D7D7">
                    <a:lumMod val="25000"/>
                  </a:srgbClr>
                </a:solidFill>
                <a:latin typeface="Arial" panose="020B0604020202020204"/>
                <a:ea typeface="+mn-ea"/>
                <a:cs typeface="+mn-cs"/>
              </a:rPr>
            </a:br>
            <a:br>
              <a:rPr lang="en-US" sz="2400" b="0" dirty="0">
                <a:solidFill>
                  <a:srgbClr val="D7D7D7">
                    <a:lumMod val="25000"/>
                  </a:srgbClr>
                </a:solidFill>
                <a:latin typeface="Arial" panose="020B0604020202020204"/>
                <a:ea typeface="+mn-ea"/>
                <a:cs typeface="+mn-cs"/>
              </a:rPr>
            </a:br>
            <a:endParaRPr lang="en-US" sz="3200" b="0" dirty="0">
              <a:solidFill>
                <a:schemeClr val="accent1"/>
              </a:solidFill>
              <a:latin typeface="Arial" charset="0"/>
              <a:ea typeface="Arial" charset="0"/>
              <a:cs typeface="Arial" charset="0"/>
            </a:endParaRPr>
          </a:p>
        </p:txBody>
      </p:sp>
    </p:spTree>
    <p:extLst>
      <p:ext uri="{BB962C8B-B14F-4D97-AF65-F5344CB8AC3E}">
        <p14:creationId xmlns:p14="http://schemas.microsoft.com/office/powerpoint/2010/main" val="3017118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B818-E2D0-40A2-84EE-F41545B64679}"/>
              </a:ext>
            </a:extLst>
          </p:cNvPr>
          <p:cNvSpPr>
            <a:spLocks noGrp="1"/>
          </p:cNvSpPr>
          <p:nvPr>
            <p:ph type="title"/>
          </p:nvPr>
        </p:nvSpPr>
        <p:spPr>
          <a:xfrm>
            <a:off x="838199" y="116454"/>
            <a:ext cx="10868247" cy="1600200"/>
          </a:xfrm>
        </p:spPr>
        <p:txBody>
          <a:bodyPr/>
          <a:lstStyle/>
          <a:p>
            <a:r>
              <a:rPr lang="en-US" dirty="0"/>
              <a:t>Member Designs (Service Request)</a:t>
            </a:r>
          </a:p>
        </p:txBody>
      </p:sp>
      <p:pic>
        <p:nvPicPr>
          <p:cNvPr id="5" name="Picture 4" descr="A screenshot of a cell phone&#10;&#10;Description generated with very high confidence">
            <a:extLst>
              <a:ext uri="{FF2B5EF4-FFF2-40B4-BE49-F238E27FC236}">
                <a16:creationId xmlns:a16="http://schemas.microsoft.com/office/drawing/2014/main" id="{52C10367-8921-43FE-8043-1B8BF2403BB1}"/>
              </a:ext>
            </a:extLst>
          </p:cNvPr>
          <p:cNvPicPr>
            <a:picLocks noChangeAspect="1"/>
          </p:cNvPicPr>
          <p:nvPr/>
        </p:nvPicPr>
        <p:blipFill>
          <a:blip r:embed="rId2"/>
          <a:stretch>
            <a:fillRect/>
          </a:stretch>
        </p:blipFill>
        <p:spPr>
          <a:xfrm>
            <a:off x="490276" y="1601503"/>
            <a:ext cx="4625362" cy="3982796"/>
          </a:xfrm>
          <a:prstGeom prst="rect">
            <a:avLst/>
          </a:prstGeom>
        </p:spPr>
      </p:pic>
      <p:pic>
        <p:nvPicPr>
          <p:cNvPr id="7" name="Picture 6" descr="A screenshot of a cell phone&#10;&#10;Description generated with very high confidence">
            <a:extLst>
              <a:ext uri="{FF2B5EF4-FFF2-40B4-BE49-F238E27FC236}">
                <a16:creationId xmlns:a16="http://schemas.microsoft.com/office/drawing/2014/main" id="{870A28DF-BB13-4FE8-9919-611105871345}"/>
              </a:ext>
            </a:extLst>
          </p:cNvPr>
          <p:cNvPicPr>
            <a:picLocks noChangeAspect="1"/>
          </p:cNvPicPr>
          <p:nvPr/>
        </p:nvPicPr>
        <p:blipFill>
          <a:blip r:embed="rId3"/>
          <a:stretch>
            <a:fillRect/>
          </a:stretch>
        </p:blipFill>
        <p:spPr>
          <a:xfrm>
            <a:off x="5350490" y="1601502"/>
            <a:ext cx="6384310" cy="3982795"/>
          </a:xfrm>
          <a:prstGeom prst="rect">
            <a:avLst/>
          </a:prstGeom>
        </p:spPr>
      </p:pic>
    </p:spTree>
    <p:extLst>
      <p:ext uri="{BB962C8B-B14F-4D97-AF65-F5344CB8AC3E}">
        <p14:creationId xmlns:p14="http://schemas.microsoft.com/office/powerpoint/2010/main" val="2262098026"/>
      </p:ext>
    </p:extLst>
  </p:cSld>
  <p:clrMapOvr>
    <a:masterClrMapping/>
  </p:clrMapOvr>
  <p:transition spd="slow">
    <p:cove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44"/>
          <a:stretch/>
        </p:blipFill>
        <p:spPr>
          <a:xfrm>
            <a:off x="0" y="0"/>
            <a:ext cx="12192000" cy="6848168"/>
          </a:xfrm>
        </p:spPr>
      </p:pic>
      <p:sp>
        <p:nvSpPr>
          <p:cNvPr id="9" name="Rectangle 8"/>
          <p:cNvSpPr/>
          <p:nvPr/>
        </p:nvSpPr>
        <p:spPr>
          <a:xfrm>
            <a:off x="0" y="5270090"/>
            <a:ext cx="12192000" cy="1587909"/>
          </a:xfrm>
          <a:prstGeom prst="rect">
            <a:avLst/>
          </a:prstGeom>
          <a:gradFill>
            <a:gsLst>
              <a:gs pos="48000">
                <a:schemeClr val="bg1">
                  <a:alpha val="0"/>
                </a:schemeClr>
              </a:gs>
              <a:gs pos="85000">
                <a:schemeClr val="bg1">
                  <a:alpha val="6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308" y="421588"/>
            <a:ext cx="2699654" cy="539930"/>
          </a:xfrm>
          <a:prstGeom prst="rect">
            <a:avLst/>
          </a:prstGeom>
        </p:spPr>
      </p:pic>
      <p:sp>
        <p:nvSpPr>
          <p:cNvPr id="2" name="Title 1"/>
          <p:cNvSpPr>
            <a:spLocks noGrp="1"/>
          </p:cNvSpPr>
          <p:nvPr>
            <p:ph type="ctrTitle"/>
          </p:nvPr>
        </p:nvSpPr>
        <p:spPr>
          <a:xfrm>
            <a:off x="400593" y="1244185"/>
            <a:ext cx="7475046" cy="5261546"/>
          </a:xfrm>
        </p:spPr>
        <p:txBody>
          <a:bodyPr anchor="t"/>
          <a:lstStyle/>
          <a:p>
            <a:pPr lvl="0" algn="l">
              <a:lnSpc>
                <a:spcPct val="150000"/>
              </a:lnSpc>
              <a:spcBef>
                <a:spcPts val="2000"/>
              </a:spcBef>
              <a:buClr>
                <a:srgbClr val="70468C"/>
              </a:buClr>
            </a:pPr>
            <a:r>
              <a:rPr lang="en-US" sz="4800" dirty="0">
                <a:solidFill>
                  <a:srgbClr val="472C59"/>
                </a:solidFill>
              </a:rPr>
              <a:t>National Plan</a:t>
            </a:r>
            <a:br>
              <a:rPr lang="en-US" sz="5400" b="0" dirty="0">
                <a:solidFill>
                  <a:schemeClr val="accent1"/>
                </a:solidFill>
                <a:latin typeface="Arial" charset="0"/>
                <a:ea typeface="Arial" charset="0"/>
                <a:cs typeface="Arial" charset="0"/>
              </a:rPr>
            </a:br>
            <a:r>
              <a:rPr lang="en-US" sz="2400" dirty="0">
                <a:solidFill>
                  <a:schemeClr val="accent1"/>
                </a:solidFill>
                <a:latin typeface="Arial" charset="0"/>
                <a:ea typeface="Arial" charset="0"/>
                <a:cs typeface="Arial" charset="0"/>
              </a:rPr>
              <a:t>200+ Employee Marketplace</a:t>
            </a:r>
            <a:br>
              <a:rPr lang="en-US" sz="3200" b="0" dirty="0">
                <a:solidFill>
                  <a:schemeClr val="accent1"/>
                </a:solidFill>
                <a:latin typeface="Arial" charset="0"/>
                <a:ea typeface="Arial" charset="0"/>
                <a:cs typeface="Arial" charset="0"/>
              </a:rPr>
            </a:br>
            <a:r>
              <a:rPr lang="en-US" sz="2400" b="0" dirty="0">
                <a:solidFill>
                  <a:srgbClr val="D7D7D7">
                    <a:lumMod val="25000"/>
                  </a:srgbClr>
                </a:solidFill>
                <a:latin typeface="Arial" panose="020B0604020202020204"/>
                <a:ea typeface="+mn-ea"/>
                <a:cs typeface="+mn-cs"/>
              </a:rPr>
              <a:t>A must to compete with the competition</a:t>
            </a:r>
            <a:br>
              <a:rPr lang="en-US" sz="2400" b="0" dirty="0">
                <a:solidFill>
                  <a:srgbClr val="D7D7D7">
                    <a:lumMod val="25000"/>
                  </a:srgbClr>
                </a:solidFill>
                <a:latin typeface="Arial" panose="020B0604020202020204"/>
                <a:ea typeface="+mn-ea"/>
                <a:cs typeface="+mn-cs"/>
              </a:rPr>
            </a:br>
            <a:r>
              <a:rPr lang="en-US" sz="2400" b="0" dirty="0">
                <a:solidFill>
                  <a:srgbClr val="D7D7D7">
                    <a:lumMod val="25000"/>
                  </a:srgbClr>
                </a:solidFill>
                <a:latin typeface="Arial" panose="020B0604020202020204"/>
                <a:ea typeface="+mn-ea"/>
                <a:cs typeface="+mn-cs"/>
              </a:rPr>
              <a:t>Top 80 brokers assistance is required </a:t>
            </a:r>
            <a:br>
              <a:rPr lang="en-US" sz="2400" b="0" dirty="0">
                <a:solidFill>
                  <a:srgbClr val="D7D7D7">
                    <a:lumMod val="25000"/>
                  </a:srgbClr>
                </a:solidFill>
                <a:latin typeface="Arial" panose="020B0604020202020204"/>
                <a:ea typeface="+mn-ea"/>
                <a:cs typeface="+mn-cs"/>
              </a:rPr>
            </a:br>
            <a:r>
              <a:rPr lang="en-US" sz="2400" b="0" dirty="0">
                <a:solidFill>
                  <a:srgbClr val="D7D7D7">
                    <a:lumMod val="25000"/>
                  </a:srgbClr>
                </a:solidFill>
                <a:latin typeface="Arial" panose="020B0604020202020204"/>
                <a:ea typeface="+mn-ea"/>
                <a:cs typeface="+mn-cs"/>
              </a:rPr>
              <a:t>No changes to plan or benefits</a:t>
            </a:r>
            <a:br>
              <a:rPr lang="en-US" sz="2400" b="0" dirty="0">
                <a:solidFill>
                  <a:srgbClr val="D7D7D7">
                    <a:lumMod val="25000"/>
                  </a:srgbClr>
                </a:solidFill>
                <a:latin typeface="Arial" panose="020B0604020202020204"/>
                <a:ea typeface="+mn-ea"/>
                <a:cs typeface="+mn-cs"/>
              </a:rPr>
            </a:br>
            <a:r>
              <a:rPr lang="en-US" sz="2400" b="0" dirty="0">
                <a:solidFill>
                  <a:srgbClr val="D7D7D7">
                    <a:lumMod val="25000"/>
                  </a:srgbClr>
                </a:solidFill>
                <a:latin typeface="Arial" panose="020B0604020202020204"/>
                <a:ea typeface="+mn-ea"/>
                <a:cs typeface="+mn-cs"/>
              </a:rPr>
              <a:t>Per capita based on 500 group price rates</a:t>
            </a:r>
            <a:endParaRPr lang="en-US" sz="3200" b="0" dirty="0">
              <a:solidFill>
                <a:schemeClr val="accent1"/>
              </a:solidFill>
              <a:latin typeface="Arial" charset="0"/>
              <a:ea typeface="Arial" charset="0"/>
              <a:cs typeface="Arial" charset="0"/>
            </a:endParaRPr>
          </a:p>
        </p:txBody>
      </p:sp>
    </p:spTree>
    <p:extLst>
      <p:ext uri="{BB962C8B-B14F-4D97-AF65-F5344CB8AC3E}">
        <p14:creationId xmlns:p14="http://schemas.microsoft.com/office/powerpoint/2010/main" val="31726052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1104899"/>
            <a:ext cx="6535087" cy="5062819"/>
          </a:xfrm>
        </p:spPr>
        <p:txBody>
          <a:bodyPr anchor="t" anchorCtr="0">
            <a:normAutofit lnSpcReduction="10000"/>
          </a:bodyPr>
          <a:lstStyle/>
          <a:p>
            <a:pPr marL="571500" indent="-571500">
              <a:lnSpc>
                <a:spcPct val="100000"/>
              </a:lnSpc>
              <a:spcBef>
                <a:spcPts val="0"/>
              </a:spcBef>
              <a:spcAft>
                <a:spcPts val="1200"/>
              </a:spcAft>
              <a:buFont typeface="Arial" panose="020B0604020202020204" pitchFamily="34" charset="0"/>
              <a:buChar char="•"/>
            </a:pPr>
            <a:r>
              <a:rPr lang="en-US" sz="2400" dirty="0"/>
              <a:t>Anytime in the presence of a law enforcement officer that may place you under arrest or take away your rights, freedoms or liberties.</a:t>
            </a:r>
          </a:p>
          <a:p>
            <a:pPr marL="571500" indent="-571500">
              <a:lnSpc>
                <a:spcPct val="100000"/>
              </a:lnSpc>
              <a:spcBef>
                <a:spcPts val="0"/>
              </a:spcBef>
              <a:spcAft>
                <a:spcPts val="1200"/>
              </a:spcAft>
              <a:buFont typeface="Arial" panose="020B0604020202020204" pitchFamily="34" charset="0"/>
              <a:buChar char="•"/>
            </a:pPr>
            <a:r>
              <a:rPr lang="en-US" sz="2400" dirty="0"/>
              <a:t>Anytime in the presence of an executive branch official who is attempting to take away your children.</a:t>
            </a:r>
          </a:p>
          <a:p>
            <a:pPr marL="571500" indent="-571500">
              <a:lnSpc>
                <a:spcPct val="100000"/>
              </a:lnSpc>
              <a:spcBef>
                <a:spcPts val="0"/>
              </a:spcBef>
              <a:spcAft>
                <a:spcPts val="1200"/>
              </a:spcAft>
              <a:buFont typeface="Arial" panose="020B0604020202020204" pitchFamily="34" charset="0"/>
              <a:buChar char="•"/>
            </a:pPr>
            <a:r>
              <a:rPr lang="en-US" sz="2400" dirty="0"/>
              <a:t>If you were injured and are being asked to sign a document that would forfeit or waive your rights, freedoms or liberties. This benefit is not to be used for matters when you wish to take legal action against another party.</a:t>
            </a:r>
          </a:p>
        </p:txBody>
      </p:sp>
      <p:grpSp>
        <p:nvGrpSpPr>
          <p:cNvPr id="8" name="Group 7"/>
          <p:cNvGrpSpPr/>
          <p:nvPr/>
        </p:nvGrpSpPr>
        <p:grpSpPr>
          <a:xfrm>
            <a:off x="7315200" y="1638300"/>
            <a:ext cx="4366207" cy="4648200"/>
            <a:chOff x="7315200" y="1963711"/>
            <a:chExt cx="4366207" cy="4209568"/>
          </a:xfrm>
        </p:grpSpPr>
        <p:sp>
          <p:nvSpPr>
            <p:cNvPr id="4" name="Text Placeholder 3"/>
            <p:cNvSpPr txBox="1">
              <a:spLocks/>
            </p:cNvSpPr>
            <p:nvPr/>
          </p:nvSpPr>
          <p:spPr>
            <a:xfrm>
              <a:off x="7315200" y="2638268"/>
              <a:ext cx="4366207" cy="3535011"/>
            </a:xfrm>
            <a:prstGeom prst="rect">
              <a:avLst/>
            </a:prstGeom>
            <a:solidFill>
              <a:schemeClr val="bg1"/>
            </a:solidFill>
            <a:ln>
              <a:solidFill>
                <a:schemeClr val="tx2">
                  <a:lumMod val="20000"/>
                  <a:lumOff val="80000"/>
                </a:schemeClr>
              </a:solidFill>
            </a:ln>
          </p:spPr>
          <p:txBody>
            <a:bodyPr lIns="274320" tIns="274320" rIns="274320" bIns="274320"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228600" algn="ctr">
                <a:lnSpc>
                  <a:spcPct val="100000"/>
                </a:lnSpc>
                <a:spcBef>
                  <a:spcPts val="0"/>
                </a:spcBef>
              </a:pPr>
              <a:r>
                <a:rPr lang="en-US" sz="2300" b="1" dirty="0">
                  <a:solidFill>
                    <a:schemeClr val="accent1"/>
                  </a:solidFill>
                </a:rPr>
                <a:t>If your rights, freedoms or liberties are being denied or threatened, you have the right to speak to an emergency access lawyer. We do everything we can to have a lawyer on the phone in 15 minutes </a:t>
              </a:r>
            </a:p>
            <a:p>
              <a:pPr indent="-228600" algn="ctr">
                <a:lnSpc>
                  <a:spcPct val="100000"/>
                </a:lnSpc>
                <a:spcBef>
                  <a:spcPts val="0"/>
                </a:spcBef>
              </a:pPr>
              <a:r>
                <a:rPr lang="en-US" sz="2300" b="1" dirty="0">
                  <a:solidFill>
                    <a:schemeClr val="accent1"/>
                  </a:solidFill>
                </a:rPr>
                <a:t>or less.</a:t>
              </a:r>
            </a:p>
          </p:txBody>
        </p:sp>
        <p:sp>
          <p:nvSpPr>
            <p:cNvPr id="7" name="Text Placeholder 3"/>
            <p:cNvSpPr txBox="1">
              <a:spLocks/>
            </p:cNvSpPr>
            <p:nvPr/>
          </p:nvSpPr>
          <p:spPr>
            <a:xfrm>
              <a:off x="7315200" y="1963711"/>
              <a:ext cx="4366207" cy="689548"/>
            </a:xfrm>
            <a:prstGeom prst="rect">
              <a:avLst/>
            </a:prstGeom>
            <a:solidFill>
              <a:schemeClr val="accent2"/>
            </a:solidFill>
            <a:ln>
              <a:solidFill>
                <a:schemeClr val="tx2">
                  <a:lumMod val="20000"/>
                  <a:lumOff val="80000"/>
                </a:schemeClr>
              </a:solidFill>
            </a:ln>
          </p:spPr>
          <p:txBody>
            <a:bodyPr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600" cap="all" dirty="0">
                  <a:solidFill>
                    <a:schemeClr val="bg1"/>
                  </a:solidFill>
                </a:rPr>
                <a:t>Emergency Access</a:t>
              </a:r>
            </a:p>
          </p:txBody>
        </p:sp>
      </p:grpSp>
      <p:sp>
        <p:nvSpPr>
          <p:cNvPr id="9" name="Title 1">
            <a:extLst>
              <a:ext uri="{FF2B5EF4-FFF2-40B4-BE49-F238E27FC236}">
                <a16:creationId xmlns:a16="http://schemas.microsoft.com/office/drawing/2014/main" id="{AD6E5AB5-C4A3-4191-A16E-59158C8D5BE1}"/>
              </a:ext>
            </a:extLst>
          </p:cNvPr>
          <p:cNvSpPr txBox="1">
            <a:spLocks/>
          </p:cNvSpPr>
          <p:nvPr/>
        </p:nvSpPr>
        <p:spPr>
          <a:xfrm>
            <a:off x="495300" y="123092"/>
            <a:ext cx="11239500" cy="981807"/>
          </a:xfrm>
          <a:prstGeom prst="rect">
            <a:avLst/>
          </a:prstGeom>
        </p:spPr>
        <p:txBody>
          <a:bodyPr vert="horz" lIns="91440" tIns="45720" rIns="91440" bIns="45720" rtlCol="0" anchor="ctr">
            <a:noAutofit/>
          </a:bodyPr>
          <a:lstStyle>
            <a:lvl1pPr algn="l" defTabSz="914400" rtl="0" eaLnBrk="1" latinLnBrk="0" hangingPunct="1">
              <a:lnSpc>
                <a:spcPct val="87000"/>
              </a:lnSpc>
              <a:spcBef>
                <a:spcPct val="0"/>
              </a:spcBef>
              <a:buNone/>
              <a:defRPr sz="3200" b="1" kern="1200">
                <a:solidFill>
                  <a:schemeClr val="accent2"/>
                </a:solidFill>
                <a:latin typeface="Lucida Bright" charset="0"/>
                <a:ea typeface="Lucida Bright" charset="0"/>
                <a:cs typeface="Lucida Bright" charset="0"/>
              </a:defRPr>
            </a:lvl1pPr>
          </a:lstStyle>
          <a:p>
            <a:pPr algn="ctr"/>
            <a:r>
              <a:rPr lang="en-US" sz="3600" dirty="0"/>
              <a:t>Emergency Access Improvement</a:t>
            </a:r>
          </a:p>
        </p:txBody>
      </p:sp>
    </p:spTree>
    <p:extLst>
      <p:ext uri="{BB962C8B-B14F-4D97-AF65-F5344CB8AC3E}">
        <p14:creationId xmlns:p14="http://schemas.microsoft.com/office/powerpoint/2010/main" val="3173105570"/>
      </p:ext>
    </p:extLst>
  </p:cSld>
  <p:clrMapOvr>
    <a:masterClrMapping/>
  </p:clrMapOvr>
  <p:transition spd="med">
    <p:pull/>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5817433" cy="1600200"/>
          </a:xfrm>
        </p:spPr>
        <p:txBody>
          <a:bodyPr/>
          <a:lstStyle/>
          <a:p>
            <a:r>
              <a:rPr lang="en-US" dirty="0"/>
              <a:t>Emergency Access</a:t>
            </a:r>
          </a:p>
        </p:txBody>
      </p:sp>
      <p:sp>
        <p:nvSpPr>
          <p:cNvPr id="3" name="Content Placeholder 2"/>
          <p:cNvSpPr>
            <a:spLocks noGrp="1"/>
          </p:cNvSpPr>
          <p:nvPr>
            <p:ph idx="1"/>
          </p:nvPr>
        </p:nvSpPr>
        <p:spPr>
          <a:xfrm>
            <a:off x="838201" y="1648919"/>
            <a:ext cx="6192186" cy="4518800"/>
          </a:xfrm>
        </p:spPr>
        <p:txBody>
          <a:bodyPr anchor="ctr" anchorCtr="0">
            <a:normAutofit/>
          </a:bodyPr>
          <a:lstStyle/>
          <a:p>
            <a:r>
              <a:rPr lang="en-US" sz="2400" dirty="0"/>
              <a:t>Prospects can access the EA button from the mobile app.</a:t>
            </a:r>
          </a:p>
          <a:p>
            <a:r>
              <a:rPr lang="en-US" sz="2400" dirty="0"/>
              <a:t>Prospects get a message to sign up.</a:t>
            </a:r>
          </a:p>
          <a:p>
            <a:r>
              <a:rPr lang="en-US" sz="2400" dirty="0"/>
              <a:t>Prospect signs up, the EA button is active to connect the new member to the EA line.</a:t>
            </a:r>
          </a:p>
          <a:p>
            <a:r>
              <a:rPr lang="en-US" sz="2400" dirty="0"/>
              <a:t>Prospects who call to sign up are directed to the Inside Sales Team to be signed up over the phone. </a:t>
            </a:r>
          </a:p>
        </p:txBody>
      </p:sp>
      <p:sp>
        <p:nvSpPr>
          <p:cNvPr id="4" name="Text Placeholder 3"/>
          <p:cNvSpPr txBox="1">
            <a:spLocks/>
          </p:cNvSpPr>
          <p:nvPr/>
        </p:nvSpPr>
        <p:spPr>
          <a:xfrm>
            <a:off x="7315200" y="329784"/>
            <a:ext cx="4366207" cy="4518442"/>
          </a:xfrm>
          <a:prstGeom prst="rect">
            <a:avLst/>
          </a:prstGeom>
          <a:solidFill>
            <a:schemeClr val="bg1"/>
          </a:solidFill>
          <a:ln>
            <a:solidFill>
              <a:schemeClr val="tx2">
                <a:lumMod val="20000"/>
                <a:lumOff val="80000"/>
              </a:schemeClr>
            </a:solidFill>
          </a:ln>
        </p:spPr>
        <p:txBody>
          <a:bodyPr lIns="274320" tIns="274320" rIns="274320" bIns="274320"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228600" algn="ctr"/>
            <a:r>
              <a:rPr lang="en-US" dirty="0">
                <a:solidFill>
                  <a:schemeClr val="accent1"/>
                </a:solidFill>
              </a:rPr>
              <a:t>Available on March 17, 2018</a:t>
            </a:r>
          </a:p>
          <a:p>
            <a:pPr indent="-228600" algn="ctr"/>
            <a:r>
              <a:rPr lang="en-US" dirty="0">
                <a:solidFill>
                  <a:schemeClr val="accent1"/>
                </a:solidFill>
              </a:rPr>
              <a:t>in all states except </a:t>
            </a:r>
          </a:p>
          <a:p>
            <a:pPr indent="-228600" algn="ctr"/>
            <a:r>
              <a:rPr lang="en-US" dirty="0">
                <a:solidFill>
                  <a:schemeClr val="accent1"/>
                </a:solidFill>
              </a:rPr>
              <a:t>MA, NC, NV, NY, MA </a:t>
            </a:r>
          </a:p>
          <a:p>
            <a:pPr indent="-228600" algn="ctr"/>
            <a:r>
              <a:rPr lang="en-US" dirty="0">
                <a:solidFill>
                  <a:schemeClr val="accent1"/>
                </a:solidFill>
              </a:rPr>
              <a:t>and Canada </a:t>
            </a:r>
          </a:p>
        </p:txBody>
      </p:sp>
      <p:sp>
        <p:nvSpPr>
          <p:cNvPr id="7" name="Text Placeholder 3"/>
          <p:cNvSpPr txBox="1">
            <a:spLocks/>
          </p:cNvSpPr>
          <p:nvPr/>
        </p:nvSpPr>
        <p:spPr>
          <a:xfrm>
            <a:off x="7315200" y="329783"/>
            <a:ext cx="4366207" cy="1013242"/>
          </a:xfrm>
          <a:prstGeom prst="rect">
            <a:avLst/>
          </a:prstGeom>
          <a:solidFill>
            <a:schemeClr val="accent2"/>
          </a:solidFill>
          <a:ln>
            <a:solidFill>
              <a:schemeClr val="tx2">
                <a:lumMod val="20000"/>
                <a:lumOff val="80000"/>
              </a:schemeClr>
            </a:solidFill>
          </a:ln>
        </p:spPr>
        <p:txBody>
          <a:bodyPr anchor="ctr" anchorCtr="0"/>
          <a:lstStyle>
            <a:lvl1pPr marL="0" indent="0" algn="l" defTabSz="914400" rtl="0" eaLnBrk="1" latinLnBrk="0" hangingPunct="1">
              <a:lnSpc>
                <a:spcPct val="87000"/>
              </a:lnSpc>
              <a:spcBef>
                <a:spcPts val="1800"/>
              </a:spcBef>
              <a:buClr>
                <a:schemeClr val="accent1"/>
              </a:buClr>
              <a:buFont typeface="Arial"/>
              <a:buNone/>
              <a:defRPr sz="2800" kern="1200">
                <a:solidFill>
                  <a:schemeClr val="bg2">
                    <a:lumMod val="25000"/>
                  </a:schemeClr>
                </a:solidFill>
                <a:latin typeface="+mn-lt"/>
                <a:ea typeface="+mn-ea"/>
                <a:cs typeface="+mn-cs"/>
              </a:defRPr>
            </a:lvl1pPr>
            <a:lvl2pPr marL="6858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2pPr>
            <a:lvl3pPr marL="11430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3pPr>
            <a:lvl4pPr marL="16002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4pPr>
            <a:lvl5pPr marL="2057400" indent="-228600" algn="l" defTabSz="914400" rtl="0" eaLnBrk="1" latinLnBrk="0" hangingPunct="1">
              <a:lnSpc>
                <a:spcPct val="87000"/>
              </a:lnSpc>
              <a:spcBef>
                <a:spcPts val="800"/>
              </a:spcBef>
              <a:buClr>
                <a:schemeClr val="accent4"/>
              </a:buClr>
              <a:buFont typeface="Arial"/>
              <a:buChar char="•"/>
              <a:defRPr sz="2400" i="0" kern="1200" cap="none" spc="5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600" cap="all" dirty="0">
                <a:solidFill>
                  <a:schemeClr val="bg1"/>
                </a:solidFill>
              </a:rPr>
              <a:t>Gun Owners Supplement</a:t>
            </a:r>
          </a:p>
        </p:txBody>
      </p:sp>
      <p:pic>
        <p:nvPicPr>
          <p:cNvPr id="6" name="Picture 5">
            <a:extLst>
              <a:ext uri="{FF2B5EF4-FFF2-40B4-BE49-F238E27FC236}">
                <a16:creationId xmlns:a16="http://schemas.microsoft.com/office/drawing/2014/main" id="{EFB08B46-6531-4236-A6E2-2400E83B9824}"/>
              </a:ext>
            </a:extLst>
          </p:cNvPr>
          <p:cNvPicPr>
            <a:picLocks noChangeAspect="1"/>
          </p:cNvPicPr>
          <p:nvPr/>
        </p:nvPicPr>
        <p:blipFill>
          <a:blip r:embed="rId3"/>
          <a:stretch>
            <a:fillRect/>
          </a:stretch>
        </p:blipFill>
        <p:spPr>
          <a:xfrm>
            <a:off x="7315200" y="329782"/>
            <a:ext cx="4366207" cy="6454475"/>
          </a:xfrm>
          <a:prstGeom prst="rect">
            <a:avLst/>
          </a:prstGeom>
        </p:spPr>
      </p:pic>
    </p:spTree>
    <p:extLst>
      <p:ext uri="{BB962C8B-B14F-4D97-AF65-F5344CB8AC3E}">
        <p14:creationId xmlns:p14="http://schemas.microsoft.com/office/powerpoint/2010/main" val="1330156626"/>
      </p:ext>
    </p:extLst>
  </p:cSld>
  <p:clrMapOvr>
    <a:masterClrMapping/>
  </p:clrMapOvr>
  <p:transition spd="med">
    <p:pull/>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0"/>
            <p:extLst/>
          </p:nvPr>
        </p:nvGraphicFramePr>
        <p:xfrm>
          <a:off x="723901" y="1456132"/>
          <a:ext cx="10515600" cy="4001460"/>
        </p:xfrm>
        <a:graphic>
          <a:graphicData uri="http://schemas.openxmlformats.org/drawingml/2006/table">
            <a:tbl>
              <a:tblPr firstRow="1" bandRow="1">
                <a:tableStyleId>{5C22544A-7EE6-4342-B048-85BDC9FD1C3A}</a:tableStyleId>
              </a:tblPr>
              <a:tblGrid>
                <a:gridCol w="4147038">
                  <a:extLst>
                    <a:ext uri="{9D8B030D-6E8A-4147-A177-3AD203B41FA5}">
                      <a16:colId xmlns:a16="http://schemas.microsoft.com/office/drawing/2014/main" val="20000"/>
                    </a:ext>
                  </a:extLst>
                </a:gridCol>
                <a:gridCol w="3182816">
                  <a:extLst>
                    <a:ext uri="{9D8B030D-6E8A-4147-A177-3AD203B41FA5}">
                      <a16:colId xmlns:a16="http://schemas.microsoft.com/office/drawing/2014/main" val="20001"/>
                    </a:ext>
                  </a:extLst>
                </a:gridCol>
                <a:gridCol w="3185746">
                  <a:extLst>
                    <a:ext uri="{9D8B030D-6E8A-4147-A177-3AD203B41FA5}">
                      <a16:colId xmlns:a16="http://schemas.microsoft.com/office/drawing/2014/main" val="20002"/>
                    </a:ext>
                  </a:extLst>
                </a:gridCol>
              </a:tblGrid>
              <a:tr h="800292">
                <a:tc>
                  <a:txBody>
                    <a:bodyPr/>
                    <a:lstStyle/>
                    <a:p>
                      <a:pPr algn="ctr"/>
                      <a:r>
                        <a:rPr lang="en-US" dirty="0"/>
                        <a:t>Summary  </a:t>
                      </a:r>
                    </a:p>
                  </a:txBody>
                  <a:tcPr anchor="ctr"/>
                </a:tc>
                <a:tc>
                  <a:txBody>
                    <a:bodyPr/>
                    <a:lstStyle/>
                    <a:p>
                      <a:pPr algn="ctr"/>
                      <a:r>
                        <a:rPr lang="en-US" dirty="0"/>
                        <a:t>Current Processing Time</a:t>
                      </a:r>
                    </a:p>
                  </a:txBody>
                  <a:tcPr anchor="ctr"/>
                </a:tc>
                <a:tc>
                  <a:txBody>
                    <a:bodyPr/>
                    <a:lstStyle/>
                    <a:p>
                      <a:pPr algn="ctr"/>
                      <a:r>
                        <a:rPr lang="en-US" dirty="0"/>
                        <a:t>Immediate Activation Processing Time</a:t>
                      </a:r>
                    </a:p>
                  </a:txBody>
                  <a:tcPr anchor="ctr"/>
                </a:tc>
                <a:extLst>
                  <a:ext uri="{0D108BD9-81ED-4DB2-BD59-A6C34878D82A}">
                    <a16:rowId xmlns:a16="http://schemas.microsoft.com/office/drawing/2014/main" val="10000"/>
                  </a:ext>
                </a:extLst>
              </a:tr>
              <a:tr h="800292">
                <a:tc>
                  <a:txBody>
                    <a:bodyPr/>
                    <a:lstStyle/>
                    <a:p>
                      <a:pPr algn="ctr"/>
                      <a:r>
                        <a:rPr lang="en-US" i="1" dirty="0"/>
                        <a:t>Membership Account Created</a:t>
                      </a:r>
                    </a:p>
                  </a:txBody>
                  <a:tcPr anchor="ctr"/>
                </a:tc>
                <a:tc>
                  <a:txBody>
                    <a:bodyPr/>
                    <a:lstStyle/>
                    <a:p>
                      <a:pPr algn="ctr"/>
                      <a:r>
                        <a:rPr lang="en-US" i="1" dirty="0"/>
                        <a:t>24-48 Hours</a:t>
                      </a:r>
                    </a:p>
                  </a:txBody>
                  <a:tcPr anchor="ctr"/>
                </a:tc>
                <a:tc>
                  <a:txBody>
                    <a:bodyPr/>
                    <a:lstStyle/>
                    <a:p>
                      <a:pPr algn="ctr"/>
                      <a:r>
                        <a:rPr lang="en-US" i="1" dirty="0"/>
                        <a:t>15 Minutes</a:t>
                      </a:r>
                    </a:p>
                  </a:txBody>
                  <a:tcPr anchor="ctr"/>
                </a:tc>
                <a:extLst>
                  <a:ext uri="{0D108BD9-81ED-4DB2-BD59-A6C34878D82A}">
                    <a16:rowId xmlns:a16="http://schemas.microsoft.com/office/drawing/2014/main" val="10001"/>
                  </a:ext>
                </a:extLst>
              </a:tr>
              <a:tr h="800292">
                <a:tc>
                  <a:txBody>
                    <a:bodyPr/>
                    <a:lstStyle/>
                    <a:p>
                      <a:pPr algn="ctr"/>
                      <a:r>
                        <a:rPr lang="en-US" i="1" dirty="0"/>
                        <a:t>Welcome Email Received </a:t>
                      </a:r>
                    </a:p>
                  </a:txBody>
                  <a:tcPr anchor="ctr"/>
                </a:tc>
                <a:tc>
                  <a:txBody>
                    <a:bodyPr/>
                    <a:lstStyle/>
                    <a:p>
                      <a:pPr algn="ctr"/>
                      <a:r>
                        <a:rPr lang="en-US" i="1" dirty="0"/>
                        <a:t>24-48 Hours</a:t>
                      </a:r>
                    </a:p>
                  </a:txBody>
                  <a:tcPr anchor="ctr"/>
                </a:tc>
                <a:tc>
                  <a:txBody>
                    <a:bodyPr/>
                    <a:lstStyle/>
                    <a:p>
                      <a:pPr algn="ctr"/>
                      <a:r>
                        <a:rPr lang="en-US" i="1" dirty="0"/>
                        <a:t>15 Minutes</a:t>
                      </a:r>
                    </a:p>
                  </a:txBody>
                  <a:tcPr anchor="ctr"/>
                </a:tc>
                <a:extLst>
                  <a:ext uri="{0D108BD9-81ED-4DB2-BD59-A6C34878D82A}">
                    <a16:rowId xmlns:a16="http://schemas.microsoft.com/office/drawing/2014/main" val="10002"/>
                  </a:ext>
                </a:extLst>
              </a:tr>
              <a:tr h="800292">
                <a:tc>
                  <a:txBody>
                    <a:bodyPr/>
                    <a:lstStyle/>
                    <a:p>
                      <a:pPr algn="ctr"/>
                      <a:r>
                        <a:rPr lang="en-US" i="1" dirty="0"/>
                        <a:t>Contact Provider Attorney  </a:t>
                      </a:r>
                    </a:p>
                  </a:txBody>
                  <a:tcPr anchor="ctr"/>
                </a:tc>
                <a:tc>
                  <a:txBody>
                    <a:bodyPr/>
                    <a:lstStyle/>
                    <a:p>
                      <a:pPr algn="ctr"/>
                      <a:r>
                        <a:rPr lang="en-US" i="1" dirty="0"/>
                        <a:t>24-48 Hours </a:t>
                      </a:r>
                    </a:p>
                  </a:txBody>
                  <a:tcPr anchor="ctr"/>
                </a:tc>
                <a:tc>
                  <a:txBody>
                    <a:bodyPr/>
                    <a:lstStyle/>
                    <a:p>
                      <a:pPr algn="ctr"/>
                      <a:r>
                        <a:rPr lang="en-US" i="1" dirty="0"/>
                        <a:t>15 Minutes </a:t>
                      </a:r>
                    </a:p>
                  </a:txBody>
                  <a:tcPr anchor="ctr"/>
                </a:tc>
                <a:extLst>
                  <a:ext uri="{0D108BD9-81ED-4DB2-BD59-A6C34878D82A}">
                    <a16:rowId xmlns:a16="http://schemas.microsoft.com/office/drawing/2014/main" val="10003"/>
                  </a:ext>
                </a:extLst>
              </a:tr>
              <a:tr h="800292">
                <a:tc>
                  <a:txBody>
                    <a:bodyPr/>
                    <a:lstStyle/>
                    <a:p>
                      <a:pPr algn="ctr"/>
                      <a:r>
                        <a:rPr lang="en-US" i="1" dirty="0"/>
                        <a:t>Setup Online User Accounts</a:t>
                      </a:r>
                    </a:p>
                  </a:txBody>
                  <a:tcPr anchor="ctr"/>
                </a:tc>
                <a:tc>
                  <a:txBody>
                    <a:bodyPr/>
                    <a:lstStyle/>
                    <a:p>
                      <a:pPr algn="ctr"/>
                      <a:r>
                        <a:rPr lang="en-US" i="1" dirty="0"/>
                        <a:t>24-48 Hours</a:t>
                      </a:r>
                    </a:p>
                  </a:txBody>
                  <a:tcPr anchor="ctr"/>
                </a:tc>
                <a:tc>
                  <a:txBody>
                    <a:bodyPr/>
                    <a:lstStyle/>
                    <a:p>
                      <a:pPr algn="ctr"/>
                      <a:r>
                        <a:rPr lang="en-US" i="1" dirty="0"/>
                        <a:t>15 Minutes</a:t>
                      </a:r>
                    </a:p>
                  </a:txBody>
                  <a:tcPr anchor="ctr"/>
                </a:tc>
                <a:extLst>
                  <a:ext uri="{0D108BD9-81ED-4DB2-BD59-A6C34878D82A}">
                    <a16:rowId xmlns:a16="http://schemas.microsoft.com/office/drawing/2014/main" val="10004"/>
                  </a:ext>
                </a:extLst>
              </a:tr>
            </a:tbl>
          </a:graphicData>
        </a:graphic>
      </p:graphicFrame>
      <p:sp>
        <p:nvSpPr>
          <p:cNvPr id="5" name="Title 1">
            <a:extLst>
              <a:ext uri="{FF2B5EF4-FFF2-40B4-BE49-F238E27FC236}">
                <a16:creationId xmlns:a16="http://schemas.microsoft.com/office/drawing/2014/main" id="{A49450CE-2679-4A6B-985A-22DEB98E99B8}"/>
              </a:ext>
            </a:extLst>
          </p:cNvPr>
          <p:cNvSpPr txBox="1">
            <a:spLocks/>
          </p:cNvSpPr>
          <p:nvPr/>
        </p:nvSpPr>
        <p:spPr>
          <a:xfrm>
            <a:off x="495300" y="123092"/>
            <a:ext cx="11239500" cy="981807"/>
          </a:xfrm>
          <a:prstGeom prst="rect">
            <a:avLst/>
          </a:prstGeom>
        </p:spPr>
        <p:txBody>
          <a:bodyPr vert="horz" lIns="91440" tIns="45720" rIns="91440" bIns="45720" rtlCol="0" anchor="ctr">
            <a:noAutofit/>
          </a:bodyPr>
          <a:lstStyle>
            <a:lvl1pPr algn="l" defTabSz="914400" rtl="0" eaLnBrk="1" latinLnBrk="0" hangingPunct="1">
              <a:lnSpc>
                <a:spcPct val="87000"/>
              </a:lnSpc>
              <a:spcBef>
                <a:spcPct val="0"/>
              </a:spcBef>
              <a:buNone/>
              <a:defRPr sz="3200" b="1" kern="1200">
                <a:solidFill>
                  <a:schemeClr val="accent2"/>
                </a:solidFill>
                <a:latin typeface="Lucida Bright" charset="0"/>
                <a:ea typeface="Lucida Bright" charset="0"/>
                <a:cs typeface="Lucida Bright" charset="0"/>
              </a:defRPr>
            </a:lvl1pPr>
          </a:lstStyle>
          <a:p>
            <a:pPr algn="ctr"/>
            <a:r>
              <a:rPr lang="en-US" sz="3600" dirty="0"/>
              <a:t>Member Immediate Activation</a:t>
            </a:r>
          </a:p>
        </p:txBody>
      </p:sp>
    </p:spTree>
    <p:extLst>
      <p:ext uri="{BB962C8B-B14F-4D97-AF65-F5344CB8AC3E}">
        <p14:creationId xmlns:p14="http://schemas.microsoft.com/office/powerpoint/2010/main" val="691544982"/>
      </p:ext>
    </p:extLst>
  </p:cSld>
  <p:clrMapOvr>
    <a:masterClrMapping/>
  </p:clrMapOvr>
  <p:transition spd="med">
    <p:pull/>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0" y="0"/>
            <a:ext cx="12192000" cy="6858000"/>
          </a:xfrm>
          <a:solidFill>
            <a:schemeClr val="accent2"/>
          </a:solidFill>
        </p:spPr>
        <p:txBody>
          <a:bodyPr lIns="2286000" rIns="2286000" anchor="ctr">
            <a:noAutofit/>
          </a:bodyPr>
          <a:lstStyle/>
          <a:p>
            <a:r>
              <a:rPr lang="en-US" sz="4400" b="1" dirty="0">
                <a:solidFill>
                  <a:schemeClr val="bg2"/>
                </a:solidFill>
              </a:rPr>
              <a:t>What is Immediately Activated?</a:t>
            </a:r>
          </a:p>
          <a:p>
            <a:pPr marL="342900" indent="-342900">
              <a:buClr>
                <a:schemeClr val="accent3"/>
              </a:buClr>
              <a:buFont typeface="Arial" panose="020B0604020202020204" pitchFamily="34" charset="0"/>
              <a:buChar char="•"/>
            </a:pPr>
            <a:r>
              <a:rPr lang="en-US" b="1" dirty="0">
                <a:solidFill>
                  <a:schemeClr val="bg1"/>
                </a:solidFill>
              </a:rPr>
              <a:t>Only New Enrollments Are Immediately Activated (all new processable business).</a:t>
            </a:r>
          </a:p>
          <a:p>
            <a:pPr marL="342900" indent="-342900">
              <a:buClr>
                <a:schemeClr val="accent3"/>
              </a:buClr>
              <a:buFont typeface="Arial" panose="020B0604020202020204" pitchFamily="34" charset="0"/>
              <a:buChar char="•"/>
            </a:pPr>
            <a:r>
              <a:rPr lang="en-US" b="1" dirty="0">
                <a:solidFill>
                  <a:schemeClr val="bg1"/>
                </a:solidFill>
              </a:rPr>
              <a:t>What Is Not Immediately Activated?</a:t>
            </a:r>
          </a:p>
          <a:p>
            <a:pPr marL="342900" indent="-342900">
              <a:buClr>
                <a:schemeClr val="accent3"/>
              </a:buClr>
              <a:buFont typeface="Arial" panose="020B0604020202020204" pitchFamily="34" charset="0"/>
              <a:buChar char="•"/>
            </a:pPr>
            <a:r>
              <a:rPr lang="en-US" b="1" dirty="0">
                <a:solidFill>
                  <a:schemeClr val="bg1"/>
                </a:solidFill>
              </a:rPr>
              <a:t>Reinstatements</a:t>
            </a:r>
          </a:p>
          <a:p>
            <a:pPr marL="342900" indent="-342900">
              <a:buClr>
                <a:schemeClr val="accent3"/>
              </a:buClr>
              <a:buFont typeface="Arial" panose="020B0604020202020204" pitchFamily="34" charset="0"/>
              <a:buChar char="•"/>
            </a:pPr>
            <a:r>
              <a:rPr lang="en-US" b="1" dirty="0">
                <a:solidFill>
                  <a:schemeClr val="bg1"/>
                </a:solidFill>
              </a:rPr>
              <a:t>Future Effective Dates (for group business)</a:t>
            </a:r>
          </a:p>
          <a:p>
            <a:pPr marL="342900" indent="-342900">
              <a:buClr>
                <a:schemeClr val="accent3"/>
              </a:buClr>
              <a:buFont typeface="Arial" panose="020B0604020202020204" pitchFamily="34" charset="0"/>
              <a:buChar char="•"/>
            </a:pPr>
            <a:r>
              <a:rPr lang="en-US" b="1" dirty="0">
                <a:solidFill>
                  <a:schemeClr val="bg1"/>
                </a:solidFill>
              </a:rPr>
              <a:t>Plan Changes </a:t>
            </a:r>
          </a:p>
          <a:p>
            <a:pPr marL="342900" indent="-342900">
              <a:buClr>
                <a:schemeClr val="accent3"/>
              </a:buClr>
              <a:buFont typeface="Arial" panose="020B0604020202020204" pitchFamily="34" charset="0"/>
              <a:buChar char="•"/>
            </a:pPr>
            <a:r>
              <a:rPr lang="en-US" b="1" dirty="0">
                <a:solidFill>
                  <a:schemeClr val="bg1"/>
                </a:solidFill>
              </a:rPr>
              <a:t>Any Other Non-processable Business</a:t>
            </a:r>
          </a:p>
        </p:txBody>
      </p:sp>
    </p:spTree>
    <p:extLst>
      <p:ext uri="{BB962C8B-B14F-4D97-AF65-F5344CB8AC3E}">
        <p14:creationId xmlns:p14="http://schemas.microsoft.com/office/powerpoint/2010/main" val="3420264727"/>
      </p:ext>
    </p:extLst>
  </p:cSld>
  <p:clrMapOvr>
    <a:masterClrMapping/>
  </p:clrMapOvr>
  <p:transition spd="slow">
    <p:cove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0" y="0"/>
            <a:ext cx="12192000" cy="6858000"/>
          </a:xfrm>
          <a:solidFill>
            <a:schemeClr val="accent2"/>
          </a:solidFill>
        </p:spPr>
        <p:txBody>
          <a:bodyPr lIns="2286000" rIns="2286000" anchor="ctr">
            <a:noAutofit/>
          </a:bodyPr>
          <a:lstStyle/>
          <a:p>
            <a:r>
              <a:rPr lang="en-US" sz="4400" b="1" dirty="0">
                <a:solidFill>
                  <a:schemeClr val="bg2"/>
                </a:solidFill>
              </a:rPr>
              <a:t>Who Gets What?</a:t>
            </a:r>
          </a:p>
          <a:p>
            <a:pPr marL="342900" indent="-342900">
              <a:buClr>
                <a:schemeClr val="accent3"/>
              </a:buClr>
              <a:buFont typeface="Arial" panose="020B0604020202020204" pitchFamily="34" charset="0"/>
              <a:buChar char="•"/>
            </a:pPr>
            <a:r>
              <a:rPr lang="en-US" b="1" dirty="0">
                <a:solidFill>
                  <a:schemeClr val="bg1"/>
                </a:solidFill>
              </a:rPr>
              <a:t>All enrollments processed will receive the new welcome email</a:t>
            </a:r>
          </a:p>
          <a:p>
            <a:pPr marL="342900" indent="-342900">
              <a:buClr>
                <a:schemeClr val="accent3"/>
              </a:buClr>
              <a:buFont typeface="Arial" panose="020B0604020202020204" pitchFamily="34" charset="0"/>
              <a:buChar char="•"/>
            </a:pPr>
            <a:r>
              <a:rPr lang="en-US" b="1" dirty="0">
                <a:solidFill>
                  <a:schemeClr val="bg1"/>
                </a:solidFill>
              </a:rPr>
              <a:t>Immediate Activation covers all plan types:</a:t>
            </a:r>
          </a:p>
          <a:p>
            <a:pPr marL="644652" lvl="1" indent="-342900">
              <a:lnSpc>
                <a:spcPct val="100000"/>
              </a:lnSpc>
              <a:spcBef>
                <a:spcPts val="0"/>
              </a:spcBef>
              <a:spcAft>
                <a:spcPts val="0"/>
              </a:spcAft>
              <a:buClr>
                <a:schemeClr val="accent3"/>
              </a:buClr>
              <a:buFont typeface="Wingdings" panose="05000000000000000000" pitchFamily="2" charset="2"/>
              <a:buChar char="ü"/>
            </a:pPr>
            <a:r>
              <a:rPr lang="en-US" dirty="0">
                <a:solidFill>
                  <a:schemeClr val="bg1"/>
                </a:solidFill>
              </a:rPr>
              <a:t>Legal</a:t>
            </a:r>
          </a:p>
          <a:p>
            <a:pPr marL="644652" lvl="1" indent="-342900">
              <a:lnSpc>
                <a:spcPct val="100000"/>
              </a:lnSpc>
              <a:spcBef>
                <a:spcPts val="0"/>
              </a:spcBef>
              <a:spcAft>
                <a:spcPts val="0"/>
              </a:spcAft>
              <a:buClr>
                <a:schemeClr val="accent3"/>
              </a:buClr>
              <a:buFont typeface="Wingdings" panose="05000000000000000000" pitchFamily="2" charset="2"/>
              <a:buChar char="ü"/>
            </a:pPr>
            <a:r>
              <a:rPr lang="en-US" dirty="0">
                <a:solidFill>
                  <a:schemeClr val="bg1"/>
                </a:solidFill>
              </a:rPr>
              <a:t>IDS</a:t>
            </a:r>
          </a:p>
          <a:p>
            <a:pPr marL="644652" lvl="1" indent="-342900">
              <a:lnSpc>
                <a:spcPct val="100000"/>
              </a:lnSpc>
              <a:spcBef>
                <a:spcPts val="0"/>
              </a:spcBef>
              <a:spcAft>
                <a:spcPts val="0"/>
              </a:spcAft>
              <a:buClr>
                <a:schemeClr val="accent3"/>
              </a:buClr>
              <a:buFont typeface="Wingdings" panose="05000000000000000000" pitchFamily="2" charset="2"/>
              <a:buChar char="ü"/>
            </a:pPr>
            <a:r>
              <a:rPr lang="en-US" dirty="0">
                <a:solidFill>
                  <a:schemeClr val="bg1"/>
                </a:solidFill>
              </a:rPr>
              <a:t>CDL</a:t>
            </a:r>
          </a:p>
          <a:p>
            <a:pPr marL="644652" lvl="1" indent="-342900">
              <a:lnSpc>
                <a:spcPct val="100000"/>
              </a:lnSpc>
              <a:spcBef>
                <a:spcPts val="0"/>
              </a:spcBef>
              <a:spcAft>
                <a:spcPts val="0"/>
              </a:spcAft>
              <a:buClr>
                <a:schemeClr val="accent3"/>
              </a:buClr>
              <a:buFont typeface="Wingdings" panose="05000000000000000000" pitchFamily="2" charset="2"/>
              <a:buChar char="ü"/>
            </a:pPr>
            <a:r>
              <a:rPr lang="en-US" dirty="0">
                <a:solidFill>
                  <a:schemeClr val="bg1"/>
                </a:solidFill>
              </a:rPr>
              <a:t>Business</a:t>
            </a:r>
          </a:p>
          <a:p>
            <a:pPr marL="342900" indent="-342900">
              <a:buClr>
                <a:schemeClr val="accent3"/>
              </a:buClr>
              <a:buFont typeface="Arial" panose="020B0604020202020204" pitchFamily="34" charset="0"/>
              <a:buChar char="•"/>
            </a:pPr>
            <a:r>
              <a:rPr lang="en-US" b="1" dirty="0">
                <a:solidFill>
                  <a:schemeClr val="bg1"/>
                </a:solidFill>
              </a:rPr>
              <a:t>Immediate Activation includes all channels</a:t>
            </a:r>
          </a:p>
          <a:p>
            <a:pPr marL="644652" lvl="1" indent="-342900">
              <a:lnSpc>
                <a:spcPct val="100000"/>
              </a:lnSpc>
              <a:spcBef>
                <a:spcPts val="0"/>
              </a:spcBef>
              <a:spcAft>
                <a:spcPts val="0"/>
              </a:spcAft>
              <a:buClr>
                <a:schemeClr val="accent3"/>
              </a:buClr>
              <a:buFont typeface="Wingdings" panose="05000000000000000000" pitchFamily="2" charset="2"/>
              <a:buChar char="ü"/>
            </a:pPr>
            <a:r>
              <a:rPr lang="en-US" dirty="0">
                <a:solidFill>
                  <a:schemeClr val="bg1"/>
                </a:solidFill>
              </a:rPr>
              <a:t>Network</a:t>
            </a:r>
          </a:p>
          <a:p>
            <a:pPr marL="644652" lvl="1" indent="-342900">
              <a:lnSpc>
                <a:spcPct val="100000"/>
              </a:lnSpc>
              <a:spcBef>
                <a:spcPts val="0"/>
              </a:spcBef>
              <a:spcAft>
                <a:spcPts val="0"/>
              </a:spcAft>
              <a:buClr>
                <a:schemeClr val="accent3"/>
              </a:buClr>
              <a:buFont typeface="Wingdings" panose="05000000000000000000" pitchFamily="2" charset="2"/>
              <a:buChar char="ü"/>
            </a:pPr>
            <a:r>
              <a:rPr lang="en-US" dirty="0">
                <a:solidFill>
                  <a:schemeClr val="bg1"/>
                </a:solidFill>
              </a:rPr>
              <a:t>Broker</a:t>
            </a:r>
          </a:p>
          <a:p>
            <a:pPr marL="644652" lvl="1" indent="-342900">
              <a:lnSpc>
                <a:spcPct val="100000"/>
              </a:lnSpc>
              <a:spcBef>
                <a:spcPts val="0"/>
              </a:spcBef>
              <a:spcAft>
                <a:spcPts val="0"/>
              </a:spcAft>
              <a:buClr>
                <a:schemeClr val="accent3"/>
              </a:buClr>
              <a:buFont typeface="Wingdings" panose="05000000000000000000" pitchFamily="2" charset="2"/>
              <a:buChar char="ü"/>
            </a:pPr>
            <a:r>
              <a:rPr lang="en-US" dirty="0">
                <a:solidFill>
                  <a:schemeClr val="bg1"/>
                </a:solidFill>
              </a:rPr>
              <a:t>Group</a:t>
            </a:r>
          </a:p>
        </p:txBody>
      </p:sp>
    </p:spTree>
    <p:extLst>
      <p:ext uri="{BB962C8B-B14F-4D97-AF65-F5344CB8AC3E}">
        <p14:creationId xmlns:p14="http://schemas.microsoft.com/office/powerpoint/2010/main" val="2411410061"/>
      </p:ext>
    </p:extLst>
  </p:cSld>
  <p:clrMapOvr>
    <a:masterClrMapping/>
  </p:clrMapOvr>
  <p:transition spd="slow">
    <p:cove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6A30AF3-BEFB-4CA2-893D-B16C27E62A3A}"/>
              </a:ext>
            </a:extLst>
          </p:cNvPr>
          <p:cNvGrpSpPr/>
          <p:nvPr/>
        </p:nvGrpSpPr>
        <p:grpSpPr>
          <a:xfrm>
            <a:off x="4219406" y="984739"/>
            <a:ext cx="3429442" cy="5559655"/>
            <a:chOff x="342731" y="984739"/>
            <a:chExt cx="3429442" cy="5559655"/>
          </a:xfrm>
        </p:grpSpPr>
        <p:pic>
          <p:nvPicPr>
            <p:cNvPr id="6" name="Picture 5">
              <a:extLst>
                <a:ext uri="{FF2B5EF4-FFF2-40B4-BE49-F238E27FC236}">
                  <a16:creationId xmlns:a16="http://schemas.microsoft.com/office/drawing/2014/main" id="{61AFDB74-A301-44B6-AEEE-8FE99DB4D982}"/>
                </a:ext>
              </a:extLst>
            </p:cNvPr>
            <p:cNvPicPr>
              <a:picLocks noChangeAspect="1"/>
            </p:cNvPicPr>
            <p:nvPr/>
          </p:nvPicPr>
          <p:blipFill>
            <a:blip r:embed="rId3"/>
            <a:stretch>
              <a:fillRect/>
            </a:stretch>
          </p:blipFill>
          <p:spPr>
            <a:xfrm>
              <a:off x="342731" y="984739"/>
              <a:ext cx="3429442" cy="55596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Connector 7">
              <a:extLst>
                <a:ext uri="{FF2B5EF4-FFF2-40B4-BE49-F238E27FC236}">
                  <a16:creationId xmlns:a16="http://schemas.microsoft.com/office/drawing/2014/main" id="{7267B5F5-5C56-4662-B639-82509A990FFD}"/>
                </a:ext>
              </a:extLst>
            </p:cNvPr>
            <p:cNvCxnSpPr>
              <a:cxnSpLocks/>
            </p:cNvCxnSpPr>
            <p:nvPr/>
          </p:nvCxnSpPr>
          <p:spPr>
            <a:xfrm flipV="1">
              <a:off x="2022230" y="2567354"/>
              <a:ext cx="0" cy="808892"/>
            </a:xfrm>
            <a:prstGeom prst="line">
              <a:avLst/>
            </a:prstGeom>
            <a:noFill/>
            <a:ln w="57150" cap="flat" cmpd="sng" algn="ctr">
              <a:solidFill>
                <a:schemeClr val="bg1"/>
              </a:solidFill>
              <a:prstDash val="solid"/>
              <a:miter lim="800000"/>
              <a:headEnd type="none" w="med" len="med"/>
              <a:tailEnd type="triangle" w="med" len="med"/>
            </a:ln>
            <a:effectLst/>
          </p:spPr>
        </p:cxnSp>
        <p:sp>
          <p:nvSpPr>
            <p:cNvPr id="13" name="Title 1">
              <a:extLst>
                <a:ext uri="{FF2B5EF4-FFF2-40B4-BE49-F238E27FC236}">
                  <a16:creationId xmlns:a16="http://schemas.microsoft.com/office/drawing/2014/main" id="{750CB48F-A10D-4F09-8162-C921E68C7B41}"/>
                </a:ext>
              </a:extLst>
            </p:cNvPr>
            <p:cNvSpPr txBox="1">
              <a:spLocks/>
            </p:cNvSpPr>
            <p:nvPr/>
          </p:nvSpPr>
          <p:spPr>
            <a:xfrm>
              <a:off x="955431" y="3414347"/>
              <a:ext cx="2139461" cy="624254"/>
            </a:xfrm>
            <a:prstGeom prst="rect">
              <a:avLst/>
            </a:prstGeom>
          </p:spPr>
          <p:txBody>
            <a:bodyPr vert="horz" lIns="91440" tIns="45720" rIns="91440" bIns="45720" rtlCol="0" anchor="ctr">
              <a:noAutofit/>
            </a:bodyPr>
            <a:lstStyle>
              <a:lvl1pPr algn="l" defTabSz="914400" rtl="0" eaLnBrk="1" latinLnBrk="0" hangingPunct="1">
                <a:lnSpc>
                  <a:spcPct val="87000"/>
                </a:lnSpc>
                <a:spcBef>
                  <a:spcPct val="0"/>
                </a:spcBef>
                <a:buNone/>
                <a:defRPr sz="3200" b="1" kern="1200">
                  <a:solidFill>
                    <a:schemeClr val="accent2"/>
                  </a:solidFill>
                  <a:latin typeface="Lucida Bright" charset="0"/>
                  <a:ea typeface="Lucida Bright" charset="0"/>
                  <a:cs typeface="Lucida Bright" charset="0"/>
                </a:defRPr>
              </a:lvl1pPr>
            </a:lstStyle>
            <a:p>
              <a:pPr algn="just"/>
              <a:r>
                <a:rPr lang="en-US" sz="2400" dirty="0">
                  <a:solidFill>
                    <a:schemeClr val="bg1"/>
                  </a:solidFill>
                </a:rPr>
                <a:t>Select Plans </a:t>
              </a:r>
            </a:p>
          </p:txBody>
        </p:sp>
      </p:grpSp>
      <p:sp>
        <p:nvSpPr>
          <p:cNvPr id="9" name="Title 1">
            <a:extLst>
              <a:ext uri="{FF2B5EF4-FFF2-40B4-BE49-F238E27FC236}">
                <a16:creationId xmlns:a16="http://schemas.microsoft.com/office/drawing/2014/main" id="{1AE822B5-B3CC-41E2-B05B-B8DA1B6FBF74}"/>
              </a:ext>
            </a:extLst>
          </p:cNvPr>
          <p:cNvSpPr txBox="1">
            <a:spLocks/>
          </p:cNvSpPr>
          <p:nvPr/>
        </p:nvSpPr>
        <p:spPr>
          <a:xfrm>
            <a:off x="495300" y="123092"/>
            <a:ext cx="11239500" cy="981807"/>
          </a:xfrm>
          <a:prstGeom prst="rect">
            <a:avLst/>
          </a:prstGeom>
        </p:spPr>
        <p:txBody>
          <a:bodyPr vert="horz" lIns="91440" tIns="45720" rIns="91440" bIns="45720" rtlCol="0" anchor="ctr">
            <a:noAutofit/>
          </a:bodyPr>
          <a:lstStyle>
            <a:lvl1pPr algn="l" defTabSz="914400" rtl="0" eaLnBrk="1" latinLnBrk="0" hangingPunct="1">
              <a:lnSpc>
                <a:spcPct val="87000"/>
              </a:lnSpc>
              <a:spcBef>
                <a:spcPct val="0"/>
              </a:spcBef>
              <a:buNone/>
              <a:defRPr sz="3200" b="1" kern="1200">
                <a:solidFill>
                  <a:schemeClr val="accent2"/>
                </a:solidFill>
                <a:latin typeface="Lucida Bright" charset="0"/>
                <a:ea typeface="Lucida Bright" charset="0"/>
                <a:cs typeface="Lucida Bright" charset="0"/>
              </a:defRPr>
            </a:lvl1pPr>
          </a:lstStyle>
          <a:p>
            <a:pPr algn="ctr"/>
            <a:r>
              <a:rPr lang="en-US" sz="3600" dirty="0"/>
              <a:t>Mobile App Enrollment</a:t>
            </a:r>
          </a:p>
        </p:txBody>
      </p:sp>
    </p:spTree>
    <p:extLst>
      <p:ext uri="{BB962C8B-B14F-4D97-AF65-F5344CB8AC3E}">
        <p14:creationId xmlns:p14="http://schemas.microsoft.com/office/powerpoint/2010/main" val="3295626640"/>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58DF72-786F-4DA5-B29E-D33CFD0063DB}"/>
              </a:ext>
            </a:extLst>
          </p:cNvPr>
          <p:cNvPicPr>
            <a:picLocks noChangeAspect="1"/>
          </p:cNvPicPr>
          <p:nvPr/>
        </p:nvPicPr>
        <p:blipFill>
          <a:blip r:embed="rId3"/>
          <a:stretch>
            <a:fillRect/>
          </a:stretch>
        </p:blipFill>
        <p:spPr>
          <a:xfrm>
            <a:off x="1211199" y="1189894"/>
            <a:ext cx="3573354" cy="4211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7" name="Group 16">
            <a:extLst>
              <a:ext uri="{FF2B5EF4-FFF2-40B4-BE49-F238E27FC236}">
                <a16:creationId xmlns:a16="http://schemas.microsoft.com/office/drawing/2014/main" id="{F0D6DE1F-B17D-4888-85B5-39AF9A4671E1}"/>
              </a:ext>
            </a:extLst>
          </p:cNvPr>
          <p:cNvGrpSpPr/>
          <p:nvPr/>
        </p:nvGrpSpPr>
        <p:grpSpPr>
          <a:xfrm>
            <a:off x="1298848" y="4859214"/>
            <a:ext cx="2816469" cy="1579685"/>
            <a:chOff x="4516316" y="5023338"/>
            <a:chExt cx="2816469" cy="1579685"/>
          </a:xfrm>
        </p:grpSpPr>
        <p:sp>
          <p:nvSpPr>
            <p:cNvPr id="15" name="Title 1">
              <a:extLst>
                <a:ext uri="{FF2B5EF4-FFF2-40B4-BE49-F238E27FC236}">
                  <a16:creationId xmlns:a16="http://schemas.microsoft.com/office/drawing/2014/main" id="{BA151CB4-7AE2-415C-90A9-34DCAFAD9C76}"/>
                </a:ext>
              </a:extLst>
            </p:cNvPr>
            <p:cNvSpPr txBox="1">
              <a:spLocks/>
            </p:cNvSpPr>
            <p:nvPr/>
          </p:nvSpPr>
          <p:spPr>
            <a:xfrm>
              <a:off x="4516316" y="5849815"/>
              <a:ext cx="2816469" cy="753208"/>
            </a:xfrm>
            <a:prstGeom prst="rect">
              <a:avLst/>
            </a:prstGeom>
          </p:spPr>
          <p:txBody>
            <a:bodyPr vert="horz" lIns="91440" tIns="45720" rIns="91440" bIns="45720" rtlCol="0" anchor="ctr">
              <a:noAutofit/>
            </a:bodyPr>
            <a:lstStyle>
              <a:lvl1pPr algn="l" defTabSz="914400" rtl="0" eaLnBrk="1" latinLnBrk="0" hangingPunct="1">
                <a:lnSpc>
                  <a:spcPct val="87000"/>
                </a:lnSpc>
                <a:spcBef>
                  <a:spcPct val="0"/>
                </a:spcBef>
                <a:buNone/>
                <a:defRPr sz="3200" b="1" kern="1200">
                  <a:solidFill>
                    <a:schemeClr val="accent2"/>
                  </a:solidFill>
                  <a:latin typeface="Lucida Bright" charset="0"/>
                  <a:ea typeface="Lucida Bright" charset="0"/>
                  <a:cs typeface="Lucida Bright" charset="0"/>
                </a:defRPr>
              </a:lvl1pPr>
            </a:lstStyle>
            <a:p>
              <a:r>
                <a:rPr lang="en-US" sz="2400" dirty="0"/>
                <a:t>Create Username and Password</a:t>
              </a:r>
            </a:p>
          </p:txBody>
        </p:sp>
        <p:cxnSp>
          <p:nvCxnSpPr>
            <p:cNvPr id="16" name="Straight Connector 15">
              <a:extLst>
                <a:ext uri="{FF2B5EF4-FFF2-40B4-BE49-F238E27FC236}">
                  <a16:creationId xmlns:a16="http://schemas.microsoft.com/office/drawing/2014/main" id="{423ABE8A-6D0E-4882-91E4-191EE5C14FAE}"/>
                </a:ext>
              </a:extLst>
            </p:cNvPr>
            <p:cNvCxnSpPr>
              <a:cxnSpLocks/>
            </p:cNvCxnSpPr>
            <p:nvPr/>
          </p:nvCxnSpPr>
          <p:spPr>
            <a:xfrm flipV="1">
              <a:off x="5832230" y="5023338"/>
              <a:ext cx="0" cy="808892"/>
            </a:xfrm>
            <a:prstGeom prst="line">
              <a:avLst/>
            </a:prstGeom>
            <a:noFill/>
            <a:ln w="57150" cap="flat" cmpd="sng" algn="ctr">
              <a:solidFill>
                <a:schemeClr val="accent2"/>
              </a:solidFill>
              <a:prstDash val="solid"/>
              <a:miter lim="800000"/>
              <a:headEnd type="none" w="med" len="med"/>
              <a:tailEnd type="triangle" w="med" len="med"/>
            </a:ln>
            <a:effectLst/>
          </p:spPr>
        </p:cxnSp>
      </p:grpSp>
      <p:pic>
        <p:nvPicPr>
          <p:cNvPr id="4" name="Picture 3">
            <a:extLst>
              <a:ext uri="{FF2B5EF4-FFF2-40B4-BE49-F238E27FC236}">
                <a16:creationId xmlns:a16="http://schemas.microsoft.com/office/drawing/2014/main" id="{1A7CDAAA-7BC8-40B1-B9DB-2F6EB6FCD684}"/>
              </a:ext>
            </a:extLst>
          </p:cNvPr>
          <p:cNvPicPr>
            <a:picLocks noChangeAspect="1"/>
          </p:cNvPicPr>
          <p:nvPr/>
        </p:nvPicPr>
        <p:blipFill>
          <a:blip r:embed="rId4"/>
          <a:stretch>
            <a:fillRect/>
          </a:stretch>
        </p:blipFill>
        <p:spPr>
          <a:xfrm>
            <a:off x="7416048" y="1104900"/>
            <a:ext cx="3098029" cy="54811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2" name="Group 21">
            <a:extLst>
              <a:ext uri="{FF2B5EF4-FFF2-40B4-BE49-F238E27FC236}">
                <a16:creationId xmlns:a16="http://schemas.microsoft.com/office/drawing/2014/main" id="{FDF64301-67B3-4686-902D-9D281FCADB51}"/>
              </a:ext>
            </a:extLst>
          </p:cNvPr>
          <p:cNvGrpSpPr/>
          <p:nvPr/>
        </p:nvGrpSpPr>
        <p:grpSpPr>
          <a:xfrm>
            <a:off x="7562861" y="4846645"/>
            <a:ext cx="2951215" cy="1331416"/>
            <a:chOff x="7487179" y="4809625"/>
            <a:chExt cx="3033272" cy="1368435"/>
          </a:xfrm>
        </p:grpSpPr>
        <p:sp>
          <p:nvSpPr>
            <p:cNvPr id="19" name="Title 1">
              <a:extLst>
                <a:ext uri="{FF2B5EF4-FFF2-40B4-BE49-F238E27FC236}">
                  <a16:creationId xmlns:a16="http://schemas.microsoft.com/office/drawing/2014/main" id="{F1501DF2-FD72-440E-AEFA-783D9056157E}"/>
                </a:ext>
              </a:extLst>
            </p:cNvPr>
            <p:cNvSpPr txBox="1">
              <a:spLocks/>
            </p:cNvSpPr>
            <p:nvPr/>
          </p:nvSpPr>
          <p:spPr>
            <a:xfrm>
              <a:off x="7487179" y="5424852"/>
              <a:ext cx="3033272" cy="75320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87000"/>
                </a:lnSpc>
                <a:spcBef>
                  <a:spcPct val="0"/>
                </a:spcBef>
                <a:buNone/>
                <a:defRPr sz="3200" b="1" kern="1200">
                  <a:solidFill>
                    <a:schemeClr val="accent2"/>
                  </a:solidFill>
                  <a:latin typeface="Lucida Bright" charset="0"/>
                  <a:ea typeface="Lucida Bright" charset="0"/>
                  <a:cs typeface="Lucida Bright" charset="0"/>
                </a:defRPr>
              </a:lvl1pPr>
            </a:lstStyle>
            <a:p>
              <a:r>
                <a:rPr lang="en-US" sz="2400" dirty="0"/>
                <a:t>Enter Personal Information</a:t>
              </a:r>
            </a:p>
          </p:txBody>
        </p:sp>
        <p:cxnSp>
          <p:nvCxnSpPr>
            <p:cNvPr id="20" name="Straight Connector 19">
              <a:extLst>
                <a:ext uri="{FF2B5EF4-FFF2-40B4-BE49-F238E27FC236}">
                  <a16:creationId xmlns:a16="http://schemas.microsoft.com/office/drawing/2014/main" id="{E96F0365-330A-43F6-8143-309570434862}"/>
                </a:ext>
              </a:extLst>
            </p:cNvPr>
            <p:cNvCxnSpPr>
              <a:cxnSpLocks/>
            </p:cNvCxnSpPr>
            <p:nvPr/>
          </p:nvCxnSpPr>
          <p:spPr>
            <a:xfrm flipV="1">
              <a:off x="10041247" y="4809625"/>
              <a:ext cx="0" cy="808892"/>
            </a:xfrm>
            <a:prstGeom prst="line">
              <a:avLst/>
            </a:prstGeom>
            <a:noFill/>
            <a:ln w="57150" cap="flat" cmpd="sng" algn="ctr">
              <a:solidFill>
                <a:schemeClr val="accent2"/>
              </a:solidFill>
              <a:prstDash val="solid"/>
              <a:miter lim="800000"/>
              <a:headEnd type="none" w="med" len="med"/>
              <a:tailEnd type="triangle" w="med" len="med"/>
            </a:ln>
            <a:effectLst/>
          </p:spPr>
        </p:cxnSp>
      </p:grpSp>
      <p:sp>
        <p:nvSpPr>
          <p:cNvPr id="11" name="Title 1">
            <a:extLst>
              <a:ext uri="{FF2B5EF4-FFF2-40B4-BE49-F238E27FC236}">
                <a16:creationId xmlns:a16="http://schemas.microsoft.com/office/drawing/2014/main" id="{83F92F3C-27A9-4B54-B8E3-3BD84542C38F}"/>
              </a:ext>
            </a:extLst>
          </p:cNvPr>
          <p:cNvSpPr txBox="1">
            <a:spLocks/>
          </p:cNvSpPr>
          <p:nvPr/>
        </p:nvSpPr>
        <p:spPr>
          <a:xfrm>
            <a:off x="495300" y="123092"/>
            <a:ext cx="11239500" cy="981807"/>
          </a:xfrm>
          <a:prstGeom prst="rect">
            <a:avLst/>
          </a:prstGeom>
        </p:spPr>
        <p:txBody>
          <a:bodyPr vert="horz" lIns="91440" tIns="45720" rIns="91440" bIns="45720" rtlCol="0" anchor="ctr">
            <a:noAutofit/>
          </a:bodyPr>
          <a:lstStyle>
            <a:lvl1pPr algn="l" defTabSz="914400" rtl="0" eaLnBrk="1" latinLnBrk="0" hangingPunct="1">
              <a:lnSpc>
                <a:spcPct val="87000"/>
              </a:lnSpc>
              <a:spcBef>
                <a:spcPct val="0"/>
              </a:spcBef>
              <a:buNone/>
              <a:defRPr sz="3200" b="1" kern="1200">
                <a:solidFill>
                  <a:schemeClr val="accent2"/>
                </a:solidFill>
                <a:latin typeface="Lucida Bright" charset="0"/>
                <a:ea typeface="Lucida Bright" charset="0"/>
                <a:cs typeface="Lucida Bright" charset="0"/>
              </a:defRPr>
            </a:lvl1pPr>
          </a:lstStyle>
          <a:p>
            <a:pPr algn="ctr"/>
            <a:r>
              <a:rPr lang="en-US" sz="3600" dirty="0"/>
              <a:t>Mobile App Enrollment</a:t>
            </a:r>
          </a:p>
        </p:txBody>
      </p:sp>
    </p:spTree>
    <p:extLst>
      <p:ext uri="{BB962C8B-B14F-4D97-AF65-F5344CB8AC3E}">
        <p14:creationId xmlns:p14="http://schemas.microsoft.com/office/powerpoint/2010/main" val="2665330159"/>
      </p:ext>
    </p:extLst>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23092"/>
            <a:ext cx="11239500" cy="981807"/>
          </a:xfrm>
        </p:spPr>
        <p:txBody>
          <a:bodyPr/>
          <a:lstStyle/>
          <a:p>
            <a:pPr algn="ctr"/>
            <a:r>
              <a:rPr lang="en-US" sz="3600" dirty="0"/>
              <a:t>New Checkout Confirmation Message  </a:t>
            </a:r>
          </a:p>
        </p:txBody>
      </p:sp>
      <p:pic>
        <p:nvPicPr>
          <p:cNvPr id="5" name="Picture 4">
            <a:extLst>
              <a:ext uri="{FF2B5EF4-FFF2-40B4-BE49-F238E27FC236}">
                <a16:creationId xmlns:a16="http://schemas.microsoft.com/office/drawing/2014/main" id="{633DBE19-2595-4A2D-A14F-83A686E0927F}"/>
              </a:ext>
            </a:extLst>
          </p:cNvPr>
          <p:cNvPicPr>
            <a:picLocks noChangeAspect="1"/>
          </p:cNvPicPr>
          <p:nvPr/>
        </p:nvPicPr>
        <p:blipFill>
          <a:blip r:embed="rId3"/>
          <a:stretch>
            <a:fillRect/>
          </a:stretch>
        </p:blipFill>
        <p:spPr>
          <a:xfrm>
            <a:off x="3698672" y="1104900"/>
            <a:ext cx="4809854" cy="5408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A51B661D-0936-4661-A13E-B5D8E780C456}"/>
              </a:ext>
            </a:extLst>
          </p:cNvPr>
          <p:cNvSpPr txBox="1">
            <a:spLocks/>
          </p:cNvSpPr>
          <p:nvPr/>
        </p:nvSpPr>
        <p:spPr>
          <a:xfrm>
            <a:off x="873368" y="1752619"/>
            <a:ext cx="2722682" cy="612530"/>
          </a:xfrm>
          <a:prstGeom prst="rect">
            <a:avLst/>
          </a:prstGeom>
        </p:spPr>
        <p:txBody>
          <a:bodyPr vert="horz" lIns="91440" tIns="45720" rIns="91440" bIns="45720" rtlCol="0" anchor="ctr">
            <a:noAutofit/>
          </a:bodyPr>
          <a:lstStyle>
            <a:lvl1pPr algn="l" defTabSz="914400" rtl="0" eaLnBrk="1" latinLnBrk="0" hangingPunct="1">
              <a:lnSpc>
                <a:spcPct val="87000"/>
              </a:lnSpc>
              <a:spcBef>
                <a:spcPct val="0"/>
              </a:spcBef>
              <a:buNone/>
              <a:defRPr sz="3200" b="1" kern="1200">
                <a:solidFill>
                  <a:schemeClr val="accent2"/>
                </a:solidFill>
                <a:latin typeface="Lucida Bright" charset="0"/>
                <a:ea typeface="Lucida Bright" charset="0"/>
                <a:cs typeface="Lucida Bright" charset="0"/>
              </a:defRPr>
            </a:lvl1pPr>
          </a:lstStyle>
          <a:p>
            <a:r>
              <a:rPr lang="en-US" sz="2400" dirty="0">
                <a:solidFill>
                  <a:schemeClr val="bg1">
                    <a:lumMod val="50000"/>
                  </a:schemeClr>
                </a:solidFill>
                <a:latin typeface="+mn-lt"/>
              </a:rPr>
              <a:t>Provider Info</a:t>
            </a:r>
          </a:p>
        </p:txBody>
      </p:sp>
      <p:cxnSp>
        <p:nvCxnSpPr>
          <p:cNvPr id="12" name="Straight Connector 11">
            <a:extLst>
              <a:ext uri="{FF2B5EF4-FFF2-40B4-BE49-F238E27FC236}">
                <a16:creationId xmlns:a16="http://schemas.microsoft.com/office/drawing/2014/main" id="{E02158DF-9DD5-4551-8697-8D2D4745E310}"/>
              </a:ext>
            </a:extLst>
          </p:cNvPr>
          <p:cNvCxnSpPr>
            <a:cxnSpLocks/>
          </p:cNvCxnSpPr>
          <p:nvPr/>
        </p:nvCxnSpPr>
        <p:spPr>
          <a:xfrm>
            <a:off x="3001107" y="2065251"/>
            <a:ext cx="762001" cy="0"/>
          </a:xfrm>
          <a:prstGeom prst="line">
            <a:avLst/>
          </a:prstGeom>
          <a:noFill/>
          <a:ln w="57150" cap="flat" cmpd="sng" algn="ctr">
            <a:solidFill>
              <a:schemeClr val="accent2"/>
            </a:solidFill>
            <a:prstDash val="solid"/>
            <a:miter lim="800000"/>
            <a:headEnd type="none" w="med" len="med"/>
            <a:tailEnd type="triangle" w="med" len="med"/>
          </a:ln>
          <a:effectLst/>
        </p:spPr>
      </p:cxnSp>
      <p:cxnSp>
        <p:nvCxnSpPr>
          <p:cNvPr id="13" name="Straight Connector 12">
            <a:extLst>
              <a:ext uri="{FF2B5EF4-FFF2-40B4-BE49-F238E27FC236}">
                <a16:creationId xmlns:a16="http://schemas.microsoft.com/office/drawing/2014/main" id="{0CC34824-F4E6-41E3-93EA-2EF617DB8C35}"/>
              </a:ext>
            </a:extLst>
          </p:cNvPr>
          <p:cNvCxnSpPr>
            <a:cxnSpLocks/>
          </p:cNvCxnSpPr>
          <p:nvPr/>
        </p:nvCxnSpPr>
        <p:spPr>
          <a:xfrm>
            <a:off x="2951284" y="4419598"/>
            <a:ext cx="762001" cy="0"/>
          </a:xfrm>
          <a:prstGeom prst="line">
            <a:avLst/>
          </a:prstGeom>
          <a:noFill/>
          <a:ln w="57150" cap="flat" cmpd="sng" algn="ctr">
            <a:solidFill>
              <a:schemeClr val="accent2"/>
            </a:solidFill>
            <a:prstDash val="solid"/>
            <a:miter lim="800000"/>
            <a:headEnd type="none" w="med" len="med"/>
            <a:tailEnd type="triangle" w="med" len="med"/>
          </a:ln>
          <a:effectLst/>
        </p:spPr>
      </p:cxnSp>
      <p:cxnSp>
        <p:nvCxnSpPr>
          <p:cNvPr id="14" name="Straight Connector 13">
            <a:extLst>
              <a:ext uri="{FF2B5EF4-FFF2-40B4-BE49-F238E27FC236}">
                <a16:creationId xmlns:a16="http://schemas.microsoft.com/office/drawing/2014/main" id="{DEBB2822-FD33-4D20-BBCE-7E51A53B2D03}"/>
              </a:ext>
            </a:extLst>
          </p:cNvPr>
          <p:cNvCxnSpPr>
            <a:cxnSpLocks/>
          </p:cNvCxnSpPr>
          <p:nvPr/>
        </p:nvCxnSpPr>
        <p:spPr>
          <a:xfrm flipH="1">
            <a:off x="8229601" y="2256551"/>
            <a:ext cx="700453" cy="0"/>
          </a:xfrm>
          <a:prstGeom prst="line">
            <a:avLst/>
          </a:prstGeom>
          <a:noFill/>
          <a:ln w="57150" cap="flat" cmpd="sng" algn="ctr">
            <a:solidFill>
              <a:schemeClr val="accent2"/>
            </a:solidFill>
            <a:prstDash val="solid"/>
            <a:miter lim="800000"/>
            <a:headEnd type="none" w="med" len="med"/>
            <a:tailEnd type="triangle" w="med" len="med"/>
          </a:ln>
          <a:effectLst/>
        </p:spPr>
      </p:cxnSp>
      <p:cxnSp>
        <p:nvCxnSpPr>
          <p:cNvPr id="15" name="Straight Connector 14">
            <a:extLst>
              <a:ext uri="{FF2B5EF4-FFF2-40B4-BE49-F238E27FC236}">
                <a16:creationId xmlns:a16="http://schemas.microsoft.com/office/drawing/2014/main" id="{E5382719-220B-4C89-B066-AA564E7C7B4D}"/>
              </a:ext>
            </a:extLst>
          </p:cNvPr>
          <p:cNvCxnSpPr>
            <a:cxnSpLocks/>
          </p:cNvCxnSpPr>
          <p:nvPr/>
        </p:nvCxnSpPr>
        <p:spPr>
          <a:xfrm flipH="1" flipV="1">
            <a:off x="8223738" y="3172418"/>
            <a:ext cx="706316" cy="149467"/>
          </a:xfrm>
          <a:prstGeom prst="line">
            <a:avLst/>
          </a:prstGeom>
          <a:noFill/>
          <a:ln w="57150" cap="flat" cmpd="sng" algn="ctr">
            <a:solidFill>
              <a:schemeClr val="accent2"/>
            </a:solidFill>
            <a:prstDash val="solid"/>
            <a:miter lim="800000"/>
            <a:headEnd type="none" w="med" len="med"/>
            <a:tailEnd type="triangle" w="med" len="med"/>
          </a:ln>
          <a:effectLst/>
        </p:spPr>
      </p:cxnSp>
      <p:sp>
        <p:nvSpPr>
          <p:cNvPr id="16" name="Title 1">
            <a:extLst>
              <a:ext uri="{FF2B5EF4-FFF2-40B4-BE49-F238E27FC236}">
                <a16:creationId xmlns:a16="http://schemas.microsoft.com/office/drawing/2014/main" id="{4C3D36B1-BD0A-49E6-AA8C-F3E141A6C9A8}"/>
              </a:ext>
            </a:extLst>
          </p:cNvPr>
          <p:cNvSpPr txBox="1">
            <a:spLocks/>
          </p:cNvSpPr>
          <p:nvPr/>
        </p:nvSpPr>
        <p:spPr>
          <a:xfrm>
            <a:off x="463064" y="4240823"/>
            <a:ext cx="2722682" cy="612530"/>
          </a:xfrm>
          <a:prstGeom prst="rect">
            <a:avLst/>
          </a:prstGeom>
        </p:spPr>
        <p:txBody>
          <a:bodyPr vert="horz" lIns="91440" tIns="45720" rIns="91440" bIns="45720" rtlCol="0" anchor="ctr">
            <a:noAutofit/>
          </a:bodyPr>
          <a:lstStyle>
            <a:lvl1pPr algn="l" defTabSz="914400" rtl="0" eaLnBrk="1" latinLnBrk="0" hangingPunct="1">
              <a:lnSpc>
                <a:spcPct val="87000"/>
              </a:lnSpc>
              <a:spcBef>
                <a:spcPct val="0"/>
              </a:spcBef>
              <a:buNone/>
              <a:defRPr sz="3200" b="1" kern="1200">
                <a:solidFill>
                  <a:schemeClr val="accent2"/>
                </a:solidFill>
                <a:latin typeface="Lucida Bright" charset="0"/>
                <a:ea typeface="Lucida Bright" charset="0"/>
                <a:cs typeface="Lucida Bright" charset="0"/>
              </a:defRPr>
            </a:lvl1pPr>
          </a:lstStyle>
          <a:p>
            <a:r>
              <a:rPr lang="en-US" sz="2400" dirty="0">
                <a:solidFill>
                  <a:schemeClr val="bg1">
                    <a:lumMod val="50000"/>
                  </a:schemeClr>
                </a:solidFill>
                <a:latin typeface="+mn-lt"/>
              </a:rPr>
              <a:t>Order Summary</a:t>
            </a:r>
          </a:p>
        </p:txBody>
      </p:sp>
      <p:sp>
        <p:nvSpPr>
          <p:cNvPr id="17" name="Title 1">
            <a:extLst>
              <a:ext uri="{FF2B5EF4-FFF2-40B4-BE49-F238E27FC236}">
                <a16:creationId xmlns:a16="http://schemas.microsoft.com/office/drawing/2014/main" id="{E60D0F74-37FE-4B34-8D2E-B2FE6A108B4E}"/>
              </a:ext>
            </a:extLst>
          </p:cNvPr>
          <p:cNvSpPr txBox="1">
            <a:spLocks/>
          </p:cNvSpPr>
          <p:nvPr/>
        </p:nvSpPr>
        <p:spPr>
          <a:xfrm>
            <a:off x="8989216" y="1950286"/>
            <a:ext cx="2722682" cy="612530"/>
          </a:xfrm>
          <a:prstGeom prst="rect">
            <a:avLst/>
          </a:prstGeom>
        </p:spPr>
        <p:txBody>
          <a:bodyPr vert="horz" lIns="91440" tIns="45720" rIns="91440" bIns="45720" rtlCol="0" anchor="ctr">
            <a:noAutofit/>
          </a:bodyPr>
          <a:lstStyle>
            <a:lvl1pPr algn="l" defTabSz="914400" rtl="0" eaLnBrk="1" latinLnBrk="0" hangingPunct="1">
              <a:lnSpc>
                <a:spcPct val="87000"/>
              </a:lnSpc>
              <a:spcBef>
                <a:spcPct val="0"/>
              </a:spcBef>
              <a:buNone/>
              <a:defRPr sz="3200" b="1" kern="1200">
                <a:solidFill>
                  <a:schemeClr val="accent2"/>
                </a:solidFill>
                <a:latin typeface="Lucida Bright" charset="0"/>
                <a:ea typeface="Lucida Bright" charset="0"/>
                <a:cs typeface="Lucida Bright" charset="0"/>
              </a:defRPr>
            </a:lvl1pPr>
          </a:lstStyle>
          <a:p>
            <a:r>
              <a:rPr lang="en-US" sz="2400" dirty="0">
                <a:solidFill>
                  <a:schemeClr val="bg1">
                    <a:lumMod val="50000"/>
                  </a:schemeClr>
                </a:solidFill>
                <a:latin typeface="+mn-lt"/>
              </a:rPr>
              <a:t>IDS Activate</a:t>
            </a:r>
          </a:p>
        </p:txBody>
      </p:sp>
      <p:sp>
        <p:nvSpPr>
          <p:cNvPr id="18" name="Title 1">
            <a:extLst>
              <a:ext uri="{FF2B5EF4-FFF2-40B4-BE49-F238E27FC236}">
                <a16:creationId xmlns:a16="http://schemas.microsoft.com/office/drawing/2014/main" id="{A87F6B32-4A2B-4C47-9929-C9565829E78C}"/>
              </a:ext>
            </a:extLst>
          </p:cNvPr>
          <p:cNvSpPr txBox="1">
            <a:spLocks/>
          </p:cNvSpPr>
          <p:nvPr/>
        </p:nvSpPr>
        <p:spPr>
          <a:xfrm>
            <a:off x="8989216" y="3055854"/>
            <a:ext cx="2722682" cy="612530"/>
          </a:xfrm>
          <a:prstGeom prst="rect">
            <a:avLst/>
          </a:prstGeom>
        </p:spPr>
        <p:txBody>
          <a:bodyPr vert="horz" lIns="91440" tIns="45720" rIns="91440" bIns="45720" rtlCol="0" anchor="ctr">
            <a:noAutofit/>
          </a:bodyPr>
          <a:lstStyle>
            <a:lvl1pPr algn="l" defTabSz="914400" rtl="0" eaLnBrk="1" latinLnBrk="0" hangingPunct="1">
              <a:lnSpc>
                <a:spcPct val="87000"/>
              </a:lnSpc>
              <a:spcBef>
                <a:spcPct val="0"/>
              </a:spcBef>
              <a:buNone/>
              <a:defRPr sz="3200" b="1" kern="1200">
                <a:solidFill>
                  <a:schemeClr val="accent2"/>
                </a:solidFill>
                <a:latin typeface="Lucida Bright" charset="0"/>
                <a:ea typeface="Lucida Bright" charset="0"/>
                <a:cs typeface="Lucida Bright" charset="0"/>
              </a:defRPr>
            </a:lvl1pPr>
          </a:lstStyle>
          <a:p>
            <a:r>
              <a:rPr lang="en-US" sz="2400" dirty="0">
                <a:solidFill>
                  <a:schemeClr val="bg1">
                    <a:lumMod val="50000"/>
                  </a:schemeClr>
                </a:solidFill>
                <a:latin typeface="+mn-lt"/>
              </a:rPr>
              <a:t>Mobile App</a:t>
            </a:r>
          </a:p>
          <a:p>
            <a:r>
              <a:rPr lang="en-US" sz="2400" dirty="0">
                <a:solidFill>
                  <a:schemeClr val="bg1">
                    <a:lumMod val="50000"/>
                  </a:schemeClr>
                </a:solidFill>
                <a:latin typeface="+mn-lt"/>
              </a:rPr>
              <a:t>Download</a:t>
            </a:r>
          </a:p>
        </p:txBody>
      </p:sp>
    </p:spTree>
    <p:extLst>
      <p:ext uri="{BB962C8B-B14F-4D97-AF65-F5344CB8AC3E}">
        <p14:creationId xmlns:p14="http://schemas.microsoft.com/office/powerpoint/2010/main" val="4074192844"/>
      </p:ext>
    </p:extLst>
  </p:cSld>
  <p:clrMapOvr>
    <a:masterClrMapping/>
  </p:clrMapOvr>
  <p:transition spd="med">
    <p:pull/>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67725" y="2738895"/>
            <a:ext cx="5256550" cy="461665"/>
          </a:xfrm>
          <a:prstGeom prst="rect">
            <a:avLst/>
          </a:prstGeom>
          <a:noFill/>
        </p:spPr>
        <p:txBody>
          <a:bodyPr wrap="square" rtlCol="0">
            <a:spAutoFit/>
          </a:bodyPr>
          <a:lstStyle/>
          <a:p>
            <a:pPr algn="ctr"/>
            <a:endParaRPr lang="en-US" sz="2400" dirty="0"/>
          </a:p>
        </p:txBody>
      </p:sp>
      <p:pic>
        <p:nvPicPr>
          <p:cNvPr id="3" name="Picture 2" descr="A screenshot of a cell phone&#10;&#10;Description generated with very high confidence">
            <a:extLst>
              <a:ext uri="{FF2B5EF4-FFF2-40B4-BE49-F238E27FC236}">
                <a16:creationId xmlns:a16="http://schemas.microsoft.com/office/drawing/2014/main" id="{5404543E-7F10-4D3A-AC76-4E47294B1575}"/>
              </a:ext>
            </a:extLst>
          </p:cNvPr>
          <p:cNvPicPr>
            <a:picLocks noChangeAspect="1"/>
          </p:cNvPicPr>
          <p:nvPr/>
        </p:nvPicPr>
        <p:blipFill rotWithShape="1">
          <a:blip r:embed="rId3"/>
          <a:srcRect b="66579"/>
          <a:stretch/>
        </p:blipFill>
        <p:spPr>
          <a:xfrm>
            <a:off x="495300" y="866115"/>
            <a:ext cx="3571336" cy="4247693"/>
          </a:xfrm>
          <a:prstGeom prst="rect">
            <a:avLst/>
          </a:prstGeom>
        </p:spPr>
      </p:pic>
      <p:pic>
        <p:nvPicPr>
          <p:cNvPr id="4" name="Picture 3" descr="A screenshot of a cell phone&#10;&#10;Description generated with very high confidence">
            <a:extLst>
              <a:ext uri="{FF2B5EF4-FFF2-40B4-BE49-F238E27FC236}">
                <a16:creationId xmlns:a16="http://schemas.microsoft.com/office/drawing/2014/main" id="{199769ED-EB84-4E1B-BEA1-3F50811A8F49}"/>
              </a:ext>
            </a:extLst>
          </p:cNvPr>
          <p:cNvPicPr>
            <a:picLocks noChangeAspect="1"/>
          </p:cNvPicPr>
          <p:nvPr/>
        </p:nvPicPr>
        <p:blipFill rotWithShape="1">
          <a:blip r:embed="rId3"/>
          <a:srcRect t="65986" b="4974"/>
          <a:stretch/>
        </p:blipFill>
        <p:spPr>
          <a:xfrm>
            <a:off x="8163464" y="1355107"/>
            <a:ext cx="3571336" cy="3690905"/>
          </a:xfrm>
          <a:prstGeom prst="rect">
            <a:avLst/>
          </a:prstGeom>
        </p:spPr>
      </p:pic>
      <p:pic>
        <p:nvPicPr>
          <p:cNvPr id="5" name="Picture 4" descr="A screenshot of a cell phone&#10;&#10;Description generated with very high confidence">
            <a:extLst>
              <a:ext uri="{FF2B5EF4-FFF2-40B4-BE49-F238E27FC236}">
                <a16:creationId xmlns:a16="http://schemas.microsoft.com/office/drawing/2014/main" id="{1228412B-C846-46AE-99AE-585393EEC6A2}"/>
              </a:ext>
            </a:extLst>
          </p:cNvPr>
          <p:cNvPicPr>
            <a:picLocks noChangeAspect="1"/>
          </p:cNvPicPr>
          <p:nvPr/>
        </p:nvPicPr>
        <p:blipFill rotWithShape="1">
          <a:blip r:embed="rId3"/>
          <a:srcRect t="33421" b="33904"/>
          <a:stretch/>
        </p:blipFill>
        <p:spPr>
          <a:xfrm>
            <a:off x="4310332" y="1104900"/>
            <a:ext cx="3571336" cy="4152900"/>
          </a:xfrm>
          <a:prstGeom prst="rect">
            <a:avLst/>
          </a:prstGeom>
        </p:spPr>
      </p:pic>
    </p:spTree>
    <p:extLst>
      <p:ext uri="{BB962C8B-B14F-4D97-AF65-F5344CB8AC3E}">
        <p14:creationId xmlns:p14="http://schemas.microsoft.com/office/powerpoint/2010/main" val="2899929616"/>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ZZZJOB6/8/2011 5:42:14 PM" val="0EBC997"/>
  <p:tag name="ZZZJOB4/10/2013 5:15:12 PM" val="W8GB005"/>
  <p:tag name="STYLE" val="IBD"/>
  <p:tag name="JOB" val="NA"/>
</p:tagLst>
</file>

<file path=ppt/tags/tag10.xml><?xml version="1.0" encoding="utf-8"?>
<p:tagLst xmlns:a="http://schemas.openxmlformats.org/drawingml/2006/main" xmlns:r="http://schemas.openxmlformats.org/officeDocument/2006/relationships" xmlns:p="http://schemas.openxmlformats.org/presentationml/2006/main">
  <p:tag name="STYLE" val="IBD"/>
  <p:tag name="JOB" val="NA"/>
</p:tagLst>
</file>

<file path=ppt/tags/tag11.xml><?xml version="1.0" encoding="utf-8"?>
<p:tagLst xmlns:a="http://schemas.openxmlformats.org/drawingml/2006/main" xmlns:r="http://schemas.openxmlformats.org/officeDocument/2006/relationships" xmlns:p="http://schemas.openxmlformats.org/presentationml/2006/main">
  <p:tag name="ZZZJOB6/8/2011 5:42:14 PM" val="0EBC997"/>
  <p:tag name="ZZZJOB4/10/2013 5:15:12 PM" val="W8GB005"/>
  <p:tag name="STYLE" val="IBD"/>
  <p:tag name="JOB" val="NA"/>
</p:tagLst>
</file>

<file path=ppt/tags/tag12.xml><?xml version="1.0" encoding="utf-8"?>
<p:tagLst xmlns:a="http://schemas.openxmlformats.org/drawingml/2006/main" xmlns:r="http://schemas.openxmlformats.org/officeDocument/2006/relationships" xmlns:p="http://schemas.openxmlformats.org/presentationml/2006/main">
  <p:tag name="ZZZJOB6/8/2011 5:42:14 PM" val="0EBC997"/>
  <p:tag name="ZZZJOB4/10/2013 5:15:12 PM" val="W8GB005"/>
  <p:tag name="STYLE" val="IBD"/>
  <p:tag name="JOB" val="NA"/>
</p:tagLst>
</file>

<file path=ppt/tags/tag13.xml><?xml version="1.0" encoding="utf-8"?>
<p:tagLst xmlns:a="http://schemas.openxmlformats.org/drawingml/2006/main" xmlns:r="http://schemas.openxmlformats.org/officeDocument/2006/relationships" xmlns:p="http://schemas.openxmlformats.org/presentationml/2006/main">
  <p:tag name="ZZZJOB6/8/2011 5:42:14 PM" val="0EBC997"/>
  <p:tag name="ZZZJOB4/10/2013 5:15:12 PM" val="W8GB005"/>
  <p:tag name="STYLE" val="IBD"/>
  <p:tag name="JOB" val="NA"/>
</p:tagLst>
</file>

<file path=ppt/tags/tag2.xml><?xml version="1.0" encoding="utf-8"?>
<p:tagLst xmlns:a="http://schemas.openxmlformats.org/drawingml/2006/main" xmlns:r="http://schemas.openxmlformats.org/officeDocument/2006/relationships" xmlns:p="http://schemas.openxmlformats.org/presentationml/2006/main">
  <p:tag name="STYLE" val="IBD"/>
  <p:tag name="JOB" val="NA"/>
</p:tagLst>
</file>

<file path=ppt/tags/tag3.xml><?xml version="1.0" encoding="utf-8"?>
<p:tagLst xmlns:a="http://schemas.openxmlformats.org/drawingml/2006/main" xmlns:r="http://schemas.openxmlformats.org/officeDocument/2006/relationships" xmlns:p="http://schemas.openxmlformats.org/presentationml/2006/main">
  <p:tag name="ZZZJOB6/8/2011 5:42:14 PM" val="0EBC997"/>
  <p:tag name="ZZZJOB4/10/2013 5:15:12 PM" val="W8GB005"/>
  <p:tag name="STYLE" val="IBD"/>
  <p:tag name="JOB" val="NA"/>
</p:tagLst>
</file>

<file path=ppt/tags/tag4.xml><?xml version="1.0" encoding="utf-8"?>
<p:tagLst xmlns:a="http://schemas.openxmlformats.org/drawingml/2006/main" xmlns:r="http://schemas.openxmlformats.org/officeDocument/2006/relationships" xmlns:p="http://schemas.openxmlformats.org/presentationml/2006/main">
  <p:tag name="ZZZJOB6/8/2011 5:42:14 PM" val="0EBC997"/>
  <p:tag name="ZZZJOB4/10/2013 5:15:12 PM" val="W8GB005"/>
  <p:tag name="STYLE" val="IBD"/>
  <p:tag name="JOB" val="NA"/>
</p:tagLst>
</file>

<file path=ppt/tags/tag5.xml><?xml version="1.0" encoding="utf-8"?>
<p:tagLst xmlns:a="http://schemas.openxmlformats.org/drawingml/2006/main" xmlns:r="http://schemas.openxmlformats.org/officeDocument/2006/relationships" xmlns:p="http://schemas.openxmlformats.org/presentationml/2006/main">
  <p:tag name="ZZZJOB6/8/2011 5:42:14 PM" val="0EBC997"/>
  <p:tag name="ZZZJOB4/10/2013 5:15:12 PM" val="W8GB005"/>
  <p:tag name="STYLE" val="IBD"/>
  <p:tag name="JOB" val="NA"/>
</p:tagLst>
</file>

<file path=ppt/tags/tag6.xml><?xml version="1.0" encoding="utf-8"?>
<p:tagLst xmlns:a="http://schemas.openxmlformats.org/drawingml/2006/main" xmlns:r="http://schemas.openxmlformats.org/officeDocument/2006/relationships" xmlns:p="http://schemas.openxmlformats.org/presentationml/2006/main">
  <p:tag name="ZZZJOB6/8/2011 5:42:14 PM" val="0EBC997"/>
  <p:tag name="ZZZJOB4/10/2013 5:15:12 PM" val="W8GB005"/>
  <p:tag name="STYLE" val="IBD"/>
  <p:tag name="JOB" val="NA"/>
</p:tagLst>
</file>

<file path=ppt/tags/tag7.xml><?xml version="1.0" encoding="utf-8"?>
<p:tagLst xmlns:a="http://schemas.openxmlformats.org/drawingml/2006/main" xmlns:r="http://schemas.openxmlformats.org/officeDocument/2006/relationships" xmlns:p="http://schemas.openxmlformats.org/presentationml/2006/main">
  <p:tag name="ZZZJOB6/8/2011 5:42:14 PM" val="0EBC997"/>
  <p:tag name="ZZZJOB4/10/2013 5:15:12 PM" val="W8GB005"/>
  <p:tag name="STYLE" val="IBD"/>
  <p:tag name="JOB" val="NA"/>
</p:tagLst>
</file>

<file path=ppt/tags/tag8.xml><?xml version="1.0" encoding="utf-8"?>
<p:tagLst xmlns:a="http://schemas.openxmlformats.org/drawingml/2006/main" xmlns:r="http://schemas.openxmlformats.org/officeDocument/2006/relationships" xmlns:p="http://schemas.openxmlformats.org/presentationml/2006/main">
  <p:tag name="ZZZJOB6/8/2011 5:42:14 PM" val="0EBC997"/>
  <p:tag name="ZZZJOB4/10/2013 5:15:12 PM" val="W8GB005"/>
  <p:tag name="STYLE" val="IBD"/>
  <p:tag name="JOB" val="NA"/>
</p:tagLst>
</file>

<file path=ppt/tags/tag9.xml><?xml version="1.0" encoding="utf-8"?>
<p:tagLst xmlns:a="http://schemas.openxmlformats.org/drawingml/2006/main" xmlns:r="http://schemas.openxmlformats.org/officeDocument/2006/relationships" xmlns:p="http://schemas.openxmlformats.org/presentationml/2006/main">
  <p:tag name="ZZZJOB6/8/2011 5:42:14 PM" val="0EBC997"/>
  <p:tag name="ZZZJOB4/10/2013 5:15:12 PM" val="W8GB005"/>
  <p:tag name="STYLE" val="IBD"/>
  <p:tag name="JOB" val="NA"/>
</p:tagLst>
</file>

<file path=ppt/theme/theme1.xml><?xml version="1.0" encoding="utf-8"?>
<a:theme xmlns:a="http://schemas.openxmlformats.org/drawingml/2006/main" name="LegalShield Corporate Template">
  <a:themeElements>
    <a:clrScheme name="NewLSBrand2">
      <a:dk1>
        <a:srgbClr val="353634"/>
      </a:dk1>
      <a:lt1>
        <a:srgbClr val="FFFFFF"/>
      </a:lt1>
      <a:dk2>
        <a:srgbClr val="363636"/>
      </a:dk2>
      <a:lt2>
        <a:srgbClr val="D7D7D7"/>
      </a:lt2>
      <a:accent1>
        <a:srgbClr val="70468C"/>
      </a:accent1>
      <a:accent2>
        <a:srgbClr val="472C59"/>
      </a:accent2>
      <a:accent3>
        <a:srgbClr val="FFA540"/>
      </a:accent3>
      <a:accent4>
        <a:srgbClr val="FF3800"/>
      </a:accent4>
      <a:accent5>
        <a:srgbClr val="2575B7"/>
      </a:accent5>
      <a:accent6>
        <a:srgbClr val="234C92"/>
      </a:accent6>
      <a:hlink>
        <a:srgbClr val="FF3800"/>
      </a:hlink>
      <a:folHlink>
        <a:srgbClr val="D7D7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DShield Corporate Template">
  <a:themeElements>
    <a:clrScheme name="NewLSBrand2">
      <a:dk1>
        <a:srgbClr val="353634"/>
      </a:dk1>
      <a:lt1>
        <a:srgbClr val="FFFFFF"/>
      </a:lt1>
      <a:dk2>
        <a:srgbClr val="363636"/>
      </a:dk2>
      <a:lt2>
        <a:srgbClr val="D7D7D7"/>
      </a:lt2>
      <a:accent1>
        <a:srgbClr val="70468C"/>
      </a:accent1>
      <a:accent2>
        <a:srgbClr val="472C59"/>
      </a:accent2>
      <a:accent3>
        <a:srgbClr val="FFA540"/>
      </a:accent3>
      <a:accent4>
        <a:srgbClr val="FF3800"/>
      </a:accent4>
      <a:accent5>
        <a:srgbClr val="2575B7"/>
      </a:accent5>
      <a:accent6>
        <a:srgbClr val="234C92"/>
      </a:accent6>
      <a:hlink>
        <a:srgbClr val="FF3800"/>
      </a:hlink>
      <a:folHlink>
        <a:srgbClr val="D7D7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rgbClr val="000000"/>
      </a:dk1>
      <a:lt1>
        <a:srgbClr val="FFFFFF"/>
      </a:lt1>
      <a:dk2>
        <a:srgbClr val="3B3B3D"/>
      </a:dk2>
      <a:lt2>
        <a:srgbClr val="7E7E82"/>
      </a:lt2>
      <a:accent1>
        <a:srgbClr val="004E8B"/>
      </a:accent1>
      <a:accent2>
        <a:srgbClr val="C61D23"/>
      </a:accent2>
      <a:accent3>
        <a:srgbClr val="06A1D8"/>
      </a:accent3>
      <a:accent4>
        <a:srgbClr val="195B6B"/>
      </a:accent4>
      <a:accent5>
        <a:srgbClr val="647E9B"/>
      </a:accent5>
      <a:accent6>
        <a:srgbClr val="660307"/>
      </a:accent6>
      <a:hlink>
        <a:srgbClr val="C61D23"/>
      </a:hlink>
      <a:folHlink>
        <a:srgbClr val="660307"/>
      </a:folHlink>
    </a:clrScheme>
    <a:fontScheme name="Custom 2">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3285</TotalTime>
  <Words>4330</Words>
  <Application>Microsoft Office PowerPoint</Application>
  <PresentationFormat>Widescreen</PresentationFormat>
  <Paragraphs>696</Paragraphs>
  <Slides>129</Slides>
  <Notes>47</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129</vt:i4>
      </vt:variant>
    </vt:vector>
  </HeadingPairs>
  <TitlesOfParts>
    <vt:vector size="137" baseType="lpstr">
      <vt:lpstr>Arial</vt:lpstr>
      <vt:lpstr>Calibri</vt:lpstr>
      <vt:lpstr>Lucida Bright</vt:lpstr>
      <vt:lpstr>Open Sans</vt:lpstr>
      <vt:lpstr>Wingdings</vt:lpstr>
      <vt:lpstr>LegalShield Corporate Template</vt:lpstr>
      <vt:lpstr>IDShield Corporate Template</vt:lpstr>
      <vt:lpstr>Office Theme</vt:lpstr>
      <vt:lpstr>Provider  Lunch  &amp; Learn </vt:lpstr>
      <vt:lpstr>Welcome</vt:lpstr>
      <vt:lpstr>Adonis  Provider Update</vt:lpstr>
      <vt:lpstr>Responding to Market Demands</vt:lpstr>
      <vt:lpstr>What Exactly Are We Doing?</vt:lpstr>
      <vt:lpstr>LegalShield Adonis Business Process</vt:lpstr>
      <vt:lpstr>LS US MVP Functional Architecture</vt:lpstr>
      <vt:lpstr>Member Designs (Paywall)</vt:lpstr>
      <vt:lpstr>Member Designs (Service Request)</vt:lpstr>
      <vt:lpstr>Partner Designs – Service Request</vt:lpstr>
      <vt:lpstr>PowerPoint Presentation</vt:lpstr>
      <vt:lpstr>Security Planning </vt:lpstr>
      <vt:lpstr>If you fail to plan,  then plan to fail!</vt:lpstr>
      <vt:lpstr>Industry Trends</vt:lpstr>
      <vt:lpstr>Current State</vt:lpstr>
      <vt:lpstr>Multi Factor Authentication</vt:lpstr>
      <vt:lpstr>Email Filtering</vt:lpstr>
      <vt:lpstr>Quarantine Folders</vt:lpstr>
      <vt:lpstr>URL Defense</vt:lpstr>
      <vt:lpstr>URL Blocked</vt:lpstr>
      <vt:lpstr>Incident Response Plan</vt:lpstr>
      <vt:lpstr>Security Assessment</vt:lpstr>
      <vt:lpstr>Engagement with Vendors</vt:lpstr>
      <vt:lpstr>LegalShield/Provider Agreement</vt:lpstr>
      <vt:lpstr>PowerPoint Presentation</vt:lpstr>
      <vt:lpstr>Q&amp;A</vt:lpstr>
      <vt:lpstr>Opportunities for Success LawPAK</vt:lpstr>
      <vt:lpstr>PowerPoint Presentation</vt:lpstr>
      <vt:lpstr>New Retention Program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Launch Process Today</vt:lpstr>
      <vt:lpstr>Launch Version 3 (coming soon)</vt:lpstr>
      <vt:lpstr>What Does This Mean for You?</vt:lpstr>
      <vt:lpstr>PowerPoint Presentation</vt:lpstr>
      <vt:lpstr>PowerPoint Presentation</vt:lpstr>
      <vt:lpstr>Exciting News with the New LegalShield/Office Depot Partnership and the New Biz Box Concept</vt:lpstr>
      <vt:lpstr>Office Depot at a Glance</vt:lpstr>
      <vt:lpstr>Biz Box New Concept</vt:lpstr>
      <vt:lpstr>Biz Box Store Layout</vt:lpstr>
      <vt:lpstr>This New LegalShield/Office Depot Partnership Will Increase Sales of Launch</vt:lpstr>
      <vt:lpstr>PowerPoint Presentation</vt:lpstr>
      <vt:lpstr>Member Resolution  Process Changes</vt:lpstr>
      <vt:lpstr>PowerPoint Presentation</vt:lpstr>
      <vt:lpstr>Questionnaires &amp; Forms / Enhance by LegalShield </vt:lpstr>
      <vt:lpstr>Questionnaires &amp; Forms</vt:lpstr>
      <vt:lpstr>Mobile App: Questionnaires</vt:lpstr>
      <vt:lpstr>Questionnaires: Roadmap</vt:lpstr>
      <vt:lpstr>Improved Will Questionnaire</vt:lpstr>
      <vt:lpstr>Member Experience: Will</vt:lpstr>
      <vt:lpstr>PowerPoint Presentation</vt:lpstr>
      <vt:lpstr>Mobile App: Forms</vt:lpstr>
      <vt:lpstr>Forms: Roadmap</vt:lpstr>
      <vt:lpstr>Forms: Roadmap</vt:lpstr>
      <vt:lpstr>Freemium Experience: Forms</vt:lpstr>
      <vt:lpstr>Forms: What’s Next</vt:lpstr>
      <vt:lpstr>Enhance: Identity </vt:lpstr>
      <vt:lpstr>Identity: Directory</vt:lpstr>
      <vt:lpstr>Identity: Directory – AOL/ Location</vt:lpstr>
      <vt:lpstr>Identity: Area of Law Pages</vt:lpstr>
      <vt:lpstr>Identity: Lawyers by Location &amp; AOL</vt:lpstr>
      <vt:lpstr>Enhance: Discounted Hourly Rates </vt:lpstr>
      <vt:lpstr>PowerPoint Presentation</vt:lpstr>
      <vt:lpstr>PowerPoint Presentation</vt:lpstr>
      <vt:lpstr>Hourly Rates: What’s Next</vt:lpstr>
      <vt:lpstr>Enhance: Referral Lawyers</vt:lpstr>
      <vt:lpstr>Referral Lawyer: Online Application (Beta Testing)</vt:lpstr>
      <vt:lpstr>It Takes About 5 Minutes</vt:lpstr>
      <vt:lpstr>Lawyer: Follow Up Email </vt:lpstr>
      <vt:lpstr>PLF: Applicant Notification Email</vt:lpstr>
      <vt:lpstr>Process Flow</vt:lpstr>
      <vt:lpstr>Why We’re Doing This</vt:lpstr>
      <vt:lpstr>PowerPoint Presentation</vt:lpstr>
      <vt:lpstr>PowerPoint Presentation</vt:lpstr>
      <vt:lpstr>Gun Owners Supplement</vt:lpstr>
      <vt:lpstr>2018 Roadmap New Plans - Supplements 2 Axle (Uber)    Sept. 2017 Arbitration/Administrative  Jan. 1, 2019 Non profit     Jan. 1, 2019  </vt:lpstr>
      <vt:lpstr>National Plan 200+ Employee Marketplace A must to compete with the competition Top 80 brokers assistance is required  No changes to plan or benefits Per capita based on 500 group price rates</vt:lpstr>
      <vt:lpstr>PowerPoint Presentation</vt:lpstr>
      <vt:lpstr>Emergency Access</vt:lpstr>
      <vt:lpstr>PowerPoint Presentation</vt:lpstr>
      <vt:lpstr>PowerPoint Presentation</vt:lpstr>
      <vt:lpstr>PowerPoint Presentation</vt:lpstr>
      <vt:lpstr>PowerPoint Presentation</vt:lpstr>
      <vt:lpstr>PowerPoint Presentation</vt:lpstr>
      <vt:lpstr>New Checkout Confirmation Message  </vt:lpstr>
      <vt:lpstr>PowerPoint Presentation</vt:lpstr>
      <vt:lpstr>PowerPoint Presentation</vt:lpstr>
      <vt:lpstr>Imhoff &amp; Associates, pc  joins LegalShield</vt:lpstr>
      <vt:lpstr>We offer Quality Criminal Defense Representation for LegalShield Clients</vt:lpstr>
      <vt:lpstr>Heroes Helping Heroes</vt:lpstr>
      <vt:lpstr>Our firm was founded to meet Client Needs</vt:lpstr>
      <vt:lpstr>Introducing Vince Imhoff</vt:lpstr>
      <vt:lpstr>People Accused of Crimes Need a hero</vt:lpstr>
      <vt:lpstr>Our Mission is to Help People Accused of Crimes</vt:lpstr>
      <vt:lpstr>Heroes Have Good Ethics</vt:lpstr>
      <vt:lpstr>LegalShield Is A Hero To Their Members</vt:lpstr>
      <vt:lpstr>Heroes Providing Quality Defense</vt:lpstr>
      <vt:lpstr>Heroes are available anywhere, anytime</vt:lpstr>
      <vt:lpstr>We Are a National Criminal Defense Law Firm</vt:lpstr>
      <vt:lpstr>We Know How to Satisfy Employers And Clients</vt:lpstr>
      <vt:lpstr>Staffing – Training – Quality Assurance</vt:lpstr>
      <vt:lpstr>25% Discount for LegalShield Clients</vt:lpstr>
      <vt:lpstr>The First Point of Contact With a Client</vt:lpstr>
      <vt:lpstr>First Point of Contact at Imhoff &amp; Associates</vt:lpstr>
      <vt:lpstr>Case Managers</vt:lpstr>
      <vt:lpstr>I&amp;A Case Managers</vt:lpstr>
      <vt:lpstr>Attorney Management Team</vt:lpstr>
      <vt:lpstr>Attorney Management Team</vt:lpstr>
      <vt:lpstr>Heroes don’t have hidden fees</vt:lpstr>
      <vt:lpstr>Our goal</vt:lpstr>
      <vt:lpstr>We Care About Your Clients</vt:lpstr>
      <vt:lpstr>Our doors are open</vt:lpstr>
      <vt:lpstr>We are here for you</vt:lpstr>
      <vt:lpstr>Imhoff And Associates:</vt:lpstr>
      <vt:lpstr>Q&amp;A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South</dc:creator>
  <cp:lastModifiedBy>Trisha Wainscott</cp:lastModifiedBy>
  <cp:revision>256</cp:revision>
  <dcterms:created xsi:type="dcterms:W3CDTF">2017-08-17T16:34:25Z</dcterms:created>
  <dcterms:modified xsi:type="dcterms:W3CDTF">2018-03-14T19:28:06Z</dcterms:modified>
</cp:coreProperties>
</file>