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69" r:id="rId2"/>
    <p:sldId id="340" r:id="rId3"/>
    <p:sldId id="346" r:id="rId4"/>
    <p:sldId id="350" r:id="rId5"/>
    <p:sldId id="358" r:id="rId6"/>
    <p:sldId id="278" r:id="rId7"/>
    <p:sldId id="351" r:id="rId8"/>
    <p:sldId id="352" r:id="rId9"/>
    <p:sldId id="353" r:id="rId10"/>
    <p:sldId id="357" r:id="rId11"/>
    <p:sldId id="355" r:id="rId12"/>
    <p:sldId id="356" r:id="rId13"/>
    <p:sldId id="349" r:id="rId14"/>
    <p:sldId id="347" r:id="rId15"/>
    <p:sldId id="359" r:id="rId16"/>
    <p:sldId id="367" r:id="rId17"/>
    <p:sldId id="300" r:id="rId18"/>
    <p:sldId id="371" r:id="rId19"/>
    <p:sldId id="372" r:id="rId20"/>
    <p:sldId id="373" r:id="rId21"/>
    <p:sldId id="366" r:id="rId22"/>
    <p:sldId id="374" r:id="rId23"/>
    <p:sldId id="375" r:id="rId24"/>
    <p:sldId id="343" r:id="rId25"/>
    <p:sldId id="361" r:id="rId26"/>
    <p:sldId id="334" r:id="rId27"/>
    <p:sldId id="368" r:id="rId28"/>
    <p:sldId id="382" r:id="rId29"/>
    <p:sldId id="360" r:id="rId30"/>
    <p:sldId id="348" r:id="rId31"/>
    <p:sldId id="296" r:id="rId32"/>
    <p:sldId id="376" r:id="rId33"/>
    <p:sldId id="378" r:id="rId34"/>
    <p:sldId id="381" r:id="rId35"/>
    <p:sldId id="344" r:id="rId36"/>
    <p:sldId id="384" r:id="rId37"/>
    <p:sldId id="280"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0CBD146E-E0CA-7945-AEA3-FFD7247BA708}">
          <p14:sldIdLst>
            <p14:sldId id="269"/>
          </p14:sldIdLst>
        </p14:section>
        <p14:section name="Section Header" id="{4B147C32-6A0D-2E42-9F70-1AC7A4B98D7D}">
          <p14:sldIdLst/>
        </p14:section>
        <p14:section name="Content Heavy Samples" id="{46574885-29A6-CB46-91D4-2A1FDC1A67CD}">
          <p14:sldIdLst>
            <p14:sldId id="340"/>
            <p14:sldId id="346"/>
            <p14:sldId id="350"/>
            <p14:sldId id="358"/>
            <p14:sldId id="278"/>
            <p14:sldId id="351"/>
            <p14:sldId id="352"/>
            <p14:sldId id="353"/>
            <p14:sldId id="357"/>
            <p14:sldId id="355"/>
            <p14:sldId id="356"/>
            <p14:sldId id="349"/>
            <p14:sldId id="347"/>
            <p14:sldId id="359"/>
            <p14:sldId id="367"/>
            <p14:sldId id="300"/>
            <p14:sldId id="371"/>
            <p14:sldId id="372"/>
            <p14:sldId id="373"/>
            <p14:sldId id="366"/>
            <p14:sldId id="374"/>
            <p14:sldId id="375"/>
            <p14:sldId id="343"/>
            <p14:sldId id="361"/>
            <p14:sldId id="334"/>
            <p14:sldId id="368"/>
            <p14:sldId id="382"/>
            <p14:sldId id="360"/>
            <p14:sldId id="348"/>
            <p14:sldId id="296"/>
            <p14:sldId id="376"/>
            <p14:sldId id="378"/>
            <p14:sldId id="381"/>
            <p14:sldId id="344"/>
          </p14:sldIdLst>
        </p14:section>
        <p14:section name="Standard slides" id="{2A023449-B219-924D-BDA0-B27826F5E3C2}">
          <p14:sldIdLst>
            <p14:sldId id="384"/>
            <p14:sldId id="280"/>
            <p14:sldId id="291"/>
          </p14:sldIdLst>
        </p14:section>
        <p14:section name="End" id="{6EB8F63F-D54B-BC44-9162-4F293B2F7F22}">
          <p14:sldIdLst/>
        </p14:section>
        <p14:section name="Graphic Resources" id="{C5137975-3A38-0045-AB0E-01174DE708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5F5"/>
    <a:srgbClr val="F4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46" autoAdjust="0"/>
  </p:normalViewPr>
  <p:slideViewPr>
    <p:cSldViewPr snapToGrid="0">
      <p:cViewPr varScale="1">
        <p:scale>
          <a:sx n="75" d="100"/>
          <a:sy n="75" d="100"/>
        </p:scale>
        <p:origin x="461"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3578C-603C-4DBF-9BA2-1E56D8E8472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36EB61FF-06C6-4C87-8391-193EFDC82253}">
      <dgm:prSet phldrT="[Text]"/>
      <dgm:spPr/>
      <dgm:t>
        <a:bodyPr/>
        <a:lstStyle/>
        <a:p>
          <a:r>
            <a:rPr lang="en-US"/>
            <a:t>Online App – Referral Lawyers</a:t>
          </a:r>
        </a:p>
      </dgm:t>
    </dgm:pt>
    <dgm:pt modelId="{6CB82E8E-54FE-4329-A545-89CB9E986152}" type="parTrans" cxnId="{36E8229B-95DA-4BA3-AB56-4B29BF062DF3}">
      <dgm:prSet/>
      <dgm:spPr/>
      <dgm:t>
        <a:bodyPr/>
        <a:lstStyle/>
        <a:p>
          <a:endParaRPr lang="en-US"/>
        </a:p>
      </dgm:t>
    </dgm:pt>
    <dgm:pt modelId="{1129E308-19F2-4018-A97F-A404124745BB}" type="sibTrans" cxnId="{36E8229B-95DA-4BA3-AB56-4B29BF062DF3}">
      <dgm:prSet/>
      <dgm:spPr/>
      <dgm:t>
        <a:bodyPr/>
        <a:lstStyle/>
        <a:p>
          <a:endParaRPr lang="en-US"/>
        </a:p>
      </dgm:t>
    </dgm:pt>
    <dgm:pt modelId="{62745F12-D85F-4A20-891D-8A780BB8E987}">
      <dgm:prSet phldrT="[Text]"/>
      <dgm:spPr/>
      <dgm:t>
        <a:bodyPr/>
        <a:lstStyle/>
        <a:p>
          <a:r>
            <a:rPr lang="en-US"/>
            <a:t>Lawyer Ratings</a:t>
          </a:r>
        </a:p>
      </dgm:t>
    </dgm:pt>
    <dgm:pt modelId="{8BEAB4CB-F1BF-4F18-AA34-685EB8A3DF9D}" type="parTrans" cxnId="{4510610E-6B9D-47BA-A8AE-85DBB6C208DD}">
      <dgm:prSet/>
      <dgm:spPr/>
      <dgm:t>
        <a:bodyPr/>
        <a:lstStyle/>
        <a:p>
          <a:endParaRPr lang="en-US"/>
        </a:p>
      </dgm:t>
    </dgm:pt>
    <dgm:pt modelId="{B9CADDA3-F0A2-42E2-A5ED-467A55122BFA}" type="sibTrans" cxnId="{4510610E-6B9D-47BA-A8AE-85DBB6C208DD}">
      <dgm:prSet/>
      <dgm:spPr/>
      <dgm:t>
        <a:bodyPr/>
        <a:lstStyle/>
        <a:p>
          <a:endParaRPr lang="en-US"/>
        </a:p>
      </dgm:t>
    </dgm:pt>
    <dgm:pt modelId="{83FB1301-EBA0-4B79-A484-201458A4364D}">
      <dgm:prSet phldrT="[Text]"/>
      <dgm:spPr/>
      <dgm:t>
        <a:bodyPr/>
        <a:lstStyle/>
        <a:p>
          <a:r>
            <a:rPr lang="en-US"/>
            <a:t>Referral Lawyer Profiles</a:t>
          </a:r>
        </a:p>
      </dgm:t>
    </dgm:pt>
    <dgm:pt modelId="{6B22814D-FA8F-4D85-8FDA-74D90DCCB455}" type="parTrans" cxnId="{88318D59-03AF-4702-B3BA-3942DAA96C03}">
      <dgm:prSet/>
      <dgm:spPr/>
      <dgm:t>
        <a:bodyPr/>
        <a:lstStyle/>
        <a:p>
          <a:endParaRPr lang="en-US"/>
        </a:p>
      </dgm:t>
    </dgm:pt>
    <dgm:pt modelId="{63102B10-E5CF-489A-80E4-282D16283CCD}" type="sibTrans" cxnId="{88318D59-03AF-4702-B3BA-3942DAA96C03}">
      <dgm:prSet/>
      <dgm:spPr/>
      <dgm:t>
        <a:bodyPr/>
        <a:lstStyle/>
        <a:p>
          <a:endParaRPr lang="en-US"/>
        </a:p>
      </dgm:t>
    </dgm:pt>
    <dgm:pt modelId="{E98D36CA-8644-4F4A-A633-6576041909CA}" type="pres">
      <dgm:prSet presAssocID="{1DF3578C-603C-4DBF-9BA2-1E56D8E84723}" presName="Name0" presStyleCnt="0">
        <dgm:presLayoutVars>
          <dgm:dir/>
          <dgm:animLvl val="lvl"/>
          <dgm:resizeHandles val="exact"/>
        </dgm:presLayoutVars>
      </dgm:prSet>
      <dgm:spPr/>
    </dgm:pt>
    <dgm:pt modelId="{EDABD408-290B-4CE1-AACF-946738BBC33F}" type="pres">
      <dgm:prSet presAssocID="{83FB1301-EBA0-4B79-A484-201458A4364D}" presName="parTxOnly" presStyleLbl="node1" presStyleIdx="0" presStyleCnt="3">
        <dgm:presLayoutVars>
          <dgm:chMax val="0"/>
          <dgm:chPref val="0"/>
          <dgm:bulletEnabled val="1"/>
        </dgm:presLayoutVars>
      </dgm:prSet>
      <dgm:spPr/>
    </dgm:pt>
    <dgm:pt modelId="{080ACAEA-E480-42AC-AF95-5D6CDDAA3833}" type="pres">
      <dgm:prSet presAssocID="{63102B10-E5CF-489A-80E4-282D16283CCD}" presName="parTxOnlySpace" presStyleCnt="0"/>
      <dgm:spPr/>
    </dgm:pt>
    <dgm:pt modelId="{FEC6BBE1-B349-4446-9E11-CAA3276C5057}" type="pres">
      <dgm:prSet presAssocID="{36EB61FF-06C6-4C87-8391-193EFDC82253}" presName="parTxOnly" presStyleLbl="node1" presStyleIdx="1" presStyleCnt="3">
        <dgm:presLayoutVars>
          <dgm:chMax val="0"/>
          <dgm:chPref val="0"/>
          <dgm:bulletEnabled val="1"/>
        </dgm:presLayoutVars>
      </dgm:prSet>
      <dgm:spPr/>
    </dgm:pt>
    <dgm:pt modelId="{81E1E171-5A60-4B2D-98E9-3C460F441BCA}" type="pres">
      <dgm:prSet presAssocID="{1129E308-19F2-4018-A97F-A404124745BB}" presName="parTxOnlySpace" presStyleCnt="0"/>
      <dgm:spPr/>
    </dgm:pt>
    <dgm:pt modelId="{11BF0118-89E9-4124-AEEB-B9511D6902E8}" type="pres">
      <dgm:prSet presAssocID="{62745F12-D85F-4A20-891D-8A780BB8E987}" presName="parTxOnly" presStyleLbl="node1" presStyleIdx="2" presStyleCnt="3">
        <dgm:presLayoutVars>
          <dgm:chMax val="0"/>
          <dgm:chPref val="0"/>
          <dgm:bulletEnabled val="1"/>
        </dgm:presLayoutVars>
      </dgm:prSet>
      <dgm:spPr/>
    </dgm:pt>
  </dgm:ptLst>
  <dgm:cxnLst>
    <dgm:cxn modelId="{E6F8B907-211B-4566-B384-E5E2405139FB}" type="presOf" srcId="{36EB61FF-06C6-4C87-8391-193EFDC82253}" destId="{FEC6BBE1-B349-4446-9E11-CAA3276C5057}" srcOrd="0" destOrd="0" presId="urn:microsoft.com/office/officeart/2005/8/layout/chevron1"/>
    <dgm:cxn modelId="{4510610E-6B9D-47BA-A8AE-85DBB6C208DD}" srcId="{1DF3578C-603C-4DBF-9BA2-1E56D8E84723}" destId="{62745F12-D85F-4A20-891D-8A780BB8E987}" srcOrd="2" destOrd="0" parTransId="{8BEAB4CB-F1BF-4F18-AA34-685EB8A3DF9D}" sibTransId="{B9CADDA3-F0A2-42E2-A5ED-467A55122BFA}"/>
    <dgm:cxn modelId="{F839AF2E-0478-46F1-8444-7BFC74C29EA0}" type="presOf" srcId="{1DF3578C-603C-4DBF-9BA2-1E56D8E84723}" destId="{E98D36CA-8644-4F4A-A633-6576041909CA}" srcOrd="0" destOrd="0" presId="urn:microsoft.com/office/officeart/2005/8/layout/chevron1"/>
    <dgm:cxn modelId="{88318D59-03AF-4702-B3BA-3942DAA96C03}" srcId="{1DF3578C-603C-4DBF-9BA2-1E56D8E84723}" destId="{83FB1301-EBA0-4B79-A484-201458A4364D}" srcOrd="0" destOrd="0" parTransId="{6B22814D-FA8F-4D85-8FDA-74D90DCCB455}" sibTransId="{63102B10-E5CF-489A-80E4-282D16283CCD}"/>
    <dgm:cxn modelId="{36E8229B-95DA-4BA3-AB56-4B29BF062DF3}" srcId="{1DF3578C-603C-4DBF-9BA2-1E56D8E84723}" destId="{36EB61FF-06C6-4C87-8391-193EFDC82253}" srcOrd="1" destOrd="0" parTransId="{6CB82E8E-54FE-4329-A545-89CB9E986152}" sibTransId="{1129E308-19F2-4018-A97F-A404124745BB}"/>
    <dgm:cxn modelId="{A579879D-7B09-4EF8-9AD3-1B477FE7DC6C}" type="presOf" srcId="{83FB1301-EBA0-4B79-A484-201458A4364D}" destId="{EDABD408-290B-4CE1-AACF-946738BBC33F}" srcOrd="0" destOrd="0" presId="urn:microsoft.com/office/officeart/2005/8/layout/chevron1"/>
    <dgm:cxn modelId="{13FBE1BD-E968-4542-A755-DA623C8E99E9}" type="presOf" srcId="{62745F12-D85F-4A20-891D-8A780BB8E987}" destId="{11BF0118-89E9-4124-AEEB-B9511D6902E8}" srcOrd="0" destOrd="0" presId="urn:microsoft.com/office/officeart/2005/8/layout/chevron1"/>
    <dgm:cxn modelId="{3B213B32-F726-4365-9616-040ABB8FDF4D}" type="presParOf" srcId="{E98D36CA-8644-4F4A-A633-6576041909CA}" destId="{EDABD408-290B-4CE1-AACF-946738BBC33F}" srcOrd="0" destOrd="0" presId="urn:microsoft.com/office/officeart/2005/8/layout/chevron1"/>
    <dgm:cxn modelId="{14BC3106-93FA-48E5-A62E-170ED1D67092}" type="presParOf" srcId="{E98D36CA-8644-4F4A-A633-6576041909CA}" destId="{080ACAEA-E480-42AC-AF95-5D6CDDAA3833}" srcOrd="1" destOrd="0" presId="urn:microsoft.com/office/officeart/2005/8/layout/chevron1"/>
    <dgm:cxn modelId="{58E99BF7-D5DC-4CE9-9990-6E69EB7914E5}" type="presParOf" srcId="{E98D36CA-8644-4F4A-A633-6576041909CA}" destId="{FEC6BBE1-B349-4446-9E11-CAA3276C5057}" srcOrd="2" destOrd="0" presId="urn:microsoft.com/office/officeart/2005/8/layout/chevron1"/>
    <dgm:cxn modelId="{1F078248-1525-4BF9-A0F5-1E00DCA24540}" type="presParOf" srcId="{E98D36CA-8644-4F4A-A633-6576041909CA}" destId="{81E1E171-5A60-4B2D-98E9-3C460F441BCA}" srcOrd="3" destOrd="0" presId="urn:microsoft.com/office/officeart/2005/8/layout/chevron1"/>
    <dgm:cxn modelId="{8347E1B9-6709-4B1D-AB44-F4367E6BA8CB}" type="presParOf" srcId="{E98D36CA-8644-4F4A-A633-6576041909CA}" destId="{11BF0118-89E9-4124-AEEB-B9511D6902E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F3578C-603C-4DBF-9BA2-1E56D8E8472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36EB61FF-06C6-4C87-8391-193EFDC82253}">
      <dgm:prSet phldrT="[Text]"/>
      <dgm:spPr/>
      <dgm:t>
        <a:bodyPr/>
        <a:lstStyle/>
        <a:p>
          <a:r>
            <a:rPr lang="en-US"/>
            <a:t>Expand to Referral Lawyers</a:t>
          </a:r>
        </a:p>
      </dgm:t>
    </dgm:pt>
    <dgm:pt modelId="{6CB82E8E-54FE-4329-A545-89CB9E986152}" type="parTrans" cxnId="{36E8229B-95DA-4BA3-AB56-4B29BF062DF3}">
      <dgm:prSet/>
      <dgm:spPr/>
      <dgm:t>
        <a:bodyPr/>
        <a:lstStyle/>
        <a:p>
          <a:endParaRPr lang="en-US"/>
        </a:p>
      </dgm:t>
    </dgm:pt>
    <dgm:pt modelId="{1129E308-19F2-4018-A97F-A404124745BB}" type="sibTrans" cxnId="{36E8229B-95DA-4BA3-AB56-4B29BF062DF3}">
      <dgm:prSet/>
      <dgm:spPr/>
      <dgm:t>
        <a:bodyPr/>
        <a:lstStyle/>
        <a:p>
          <a:endParaRPr lang="en-US"/>
        </a:p>
      </dgm:t>
    </dgm:pt>
    <dgm:pt modelId="{83FB1301-EBA0-4B79-A484-201458A4364D}">
      <dgm:prSet phldrT="[Text]"/>
      <dgm:spPr/>
      <dgm:t>
        <a:bodyPr/>
        <a:lstStyle/>
        <a:p>
          <a:r>
            <a:rPr lang="en-US" dirty="0"/>
            <a:t>LMS Platform</a:t>
          </a:r>
        </a:p>
      </dgm:t>
    </dgm:pt>
    <dgm:pt modelId="{6B22814D-FA8F-4D85-8FDA-74D90DCCB455}" type="parTrans" cxnId="{88318D59-03AF-4702-B3BA-3942DAA96C03}">
      <dgm:prSet/>
      <dgm:spPr/>
      <dgm:t>
        <a:bodyPr/>
        <a:lstStyle/>
        <a:p>
          <a:endParaRPr lang="en-US"/>
        </a:p>
      </dgm:t>
    </dgm:pt>
    <dgm:pt modelId="{63102B10-E5CF-489A-80E4-282D16283CCD}" type="sibTrans" cxnId="{88318D59-03AF-4702-B3BA-3942DAA96C03}">
      <dgm:prSet/>
      <dgm:spPr/>
      <dgm:t>
        <a:bodyPr/>
        <a:lstStyle/>
        <a:p>
          <a:endParaRPr lang="en-US"/>
        </a:p>
      </dgm:t>
    </dgm:pt>
    <dgm:pt modelId="{DA41E691-3F30-4A9B-8F07-805587BDBD17}">
      <dgm:prSet phldrT="[Text]"/>
      <dgm:spPr/>
      <dgm:t>
        <a:bodyPr/>
        <a:lstStyle/>
        <a:p>
          <a:r>
            <a:rPr lang="en-US" dirty="0"/>
            <a:t>Improve Courses</a:t>
          </a:r>
        </a:p>
      </dgm:t>
    </dgm:pt>
    <dgm:pt modelId="{C8703CF0-5B45-484A-86B4-4E97B7D14F56}" type="parTrans" cxnId="{49DFCEA6-0AC6-45F8-998F-CDD220C063E8}">
      <dgm:prSet/>
      <dgm:spPr/>
      <dgm:t>
        <a:bodyPr/>
        <a:lstStyle/>
        <a:p>
          <a:endParaRPr lang="en-US"/>
        </a:p>
      </dgm:t>
    </dgm:pt>
    <dgm:pt modelId="{A9C452F0-696F-4CE4-B42A-00DC31484A27}" type="sibTrans" cxnId="{49DFCEA6-0AC6-45F8-998F-CDD220C063E8}">
      <dgm:prSet/>
      <dgm:spPr/>
      <dgm:t>
        <a:bodyPr/>
        <a:lstStyle/>
        <a:p>
          <a:endParaRPr lang="en-US"/>
        </a:p>
      </dgm:t>
    </dgm:pt>
    <dgm:pt modelId="{E98D36CA-8644-4F4A-A633-6576041909CA}" type="pres">
      <dgm:prSet presAssocID="{1DF3578C-603C-4DBF-9BA2-1E56D8E84723}" presName="Name0" presStyleCnt="0">
        <dgm:presLayoutVars>
          <dgm:dir/>
          <dgm:animLvl val="lvl"/>
          <dgm:resizeHandles val="exact"/>
        </dgm:presLayoutVars>
      </dgm:prSet>
      <dgm:spPr/>
    </dgm:pt>
    <dgm:pt modelId="{0581CCA3-55D6-4F68-8FF8-25A8BC876BD5}" type="pres">
      <dgm:prSet presAssocID="{DA41E691-3F30-4A9B-8F07-805587BDBD17}" presName="parTxOnly" presStyleLbl="node1" presStyleIdx="0" presStyleCnt="3">
        <dgm:presLayoutVars>
          <dgm:chMax val="0"/>
          <dgm:chPref val="0"/>
          <dgm:bulletEnabled val="1"/>
        </dgm:presLayoutVars>
      </dgm:prSet>
      <dgm:spPr/>
    </dgm:pt>
    <dgm:pt modelId="{9946E151-1718-447E-8BBD-E7B8014C87F9}" type="pres">
      <dgm:prSet presAssocID="{A9C452F0-696F-4CE4-B42A-00DC31484A27}" presName="parTxOnlySpace" presStyleCnt="0"/>
      <dgm:spPr/>
    </dgm:pt>
    <dgm:pt modelId="{85406A7B-6883-4A83-8791-20A51C388388}" type="pres">
      <dgm:prSet presAssocID="{83FB1301-EBA0-4B79-A484-201458A4364D}" presName="parTxOnly" presStyleLbl="node1" presStyleIdx="1" presStyleCnt="3">
        <dgm:presLayoutVars>
          <dgm:chMax val="0"/>
          <dgm:chPref val="0"/>
          <dgm:bulletEnabled val="1"/>
        </dgm:presLayoutVars>
      </dgm:prSet>
      <dgm:spPr/>
    </dgm:pt>
    <dgm:pt modelId="{4BB2DFD9-C1AB-497F-BD54-5F2EB2EAAA6C}" type="pres">
      <dgm:prSet presAssocID="{63102B10-E5CF-489A-80E4-282D16283CCD}" presName="parTxOnlySpace" presStyleCnt="0"/>
      <dgm:spPr/>
    </dgm:pt>
    <dgm:pt modelId="{FEE85689-4971-42EE-9F3C-8051EEF0F556}" type="pres">
      <dgm:prSet presAssocID="{36EB61FF-06C6-4C87-8391-193EFDC82253}" presName="parTxOnly" presStyleLbl="node1" presStyleIdx="2" presStyleCnt="3">
        <dgm:presLayoutVars>
          <dgm:chMax val="0"/>
          <dgm:chPref val="0"/>
          <dgm:bulletEnabled val="1"/>
        </dgm:presLayoutVars>
      </dgm:prSet>
      <dgm:spPr/>
    </dgm:pt>
  </dgm:ptLst>
  <dgm:cxnLst>
    <dgm:cxn modelId="{B8A0622E-FC46-4707-BFFD-C75C96C63F67}" type="presOf" srcId="{36EB61FF-06C6-4C87-8391-193EFDC82253}" destId="{FEE85689-4971-42EE-9F3C-8051EEF0F556}" srcOrd="0" destOrd="0" presId="urn:microsoft.com/office/officeart/2005/8/layout/chevron1"/>
    <dgm:cxn modelId="{F839AF2E-0478-46F1-8444-7BFC74C29EA0}" type="presOf" srcId="{1DF3578C-603C-4DBF-9BA2-1E56D8E84723}" destId="{E98D36CA-8644-4F4A-A633-6576041909CA}" srcOrd="0" destOrd="0" presId="urn:microsoft.com/office/officeart/2005/8/layout/chevron1"/>
    <dgm:cxn modelId="{88318D59-03AF-4702-B3BA-3942DAA96C03}" srcId="{1DF3578C-603C-4DBF-9BA2-1E56D8E84723}" destId="{83FB1301-EBA0-4B79-A484-201458A4364D}" srcOrd="1" destOrd="0" parTransId="{6B22814D-FA8F-4D85-8FDA-74D90DCCB455}" sibTransId="{63102B10-E5CF-489A-80E4-282D16283CCD}"/>
    <dgm:cxn modelId="{36E8229B-95DA-4BA3-AB56-4B29BF062DF3}" srcId="{1DF3578C-603C-4DBF-9BA2-1E56D8E84723}" destId="{36EB61FF-06C6-4C87-8391-193EFDC82253}" srcOrd="2" destOrd="0" parTransId="{6CB82E8E-54FE-4329-A545-89CB9E986152}" sibTransId="{1129E308-19F2-4018-A97F-A404124745BB}"/>
    <dgm:cxn modelId="{49DFCEA6-0AC6-45F8-998F-CDD220C063E8}" srcId="{1DF3578C-603C-4DBF-9BA2-1E56D8E84723}" destId="{DA41E691-3F30-4A9B-8F07-805587BDBD17}" srcOrd="0" destOrd="0" parTransId="{C8703CF0-5B45-484A-86B4-4E97B7D14F56}" sibTransId="{A9C452F0-696F-4CE4-B42A-00DC31484A27}"/>
    <dgm:cxn modelId="{4180FEB8-B911-4B85-81D8-26395A878117}" type="presOf" srcId="{83FB1301-EBA0-4B79-A484-201458A4364D}" destId="{85406A7B-6883-4A83-8791-20A51C388388}" srcOrd="0" destOrd="0" presId="urn:microsoft.com/office/officeart/2005/8/layout/chevron1"/>
    <dgm:cxn modelId="{71C369C2-423E-4809-B24A-092E26B2F907}" type="presOf" srcId="{DA41E691-3F30-4A9B-8F07-805587BDBD17}" destId="{0581CCA3-55D6-4F68-8FF8-25A8BC876BD5}" srcOrd="0" destOrd="0" presId="urn:microsoft.com/office/officeart/2005/8/layout/chevron1"/>
    <dgm:cxn modelId="{BA541C86-0CD3-49E5-A8E6-F1AE1EE5277C}" type="presParOf" srcId="{E98D36CA-8644-4F4A-A633-6576041909CA}" destId="{0581CCA3-55D6-4F68-8FF8-25A8BC876BD5}" srcOrd="0" destOrd="0" presId="urn:microsoft.com/office/officeart/2005/8/layout/chevron1"/>
    <dgm:cxn modelId="{E4967FC7-1436-4CA7-A1BD-7051B819D79E}" type="presParOf" srcId="{E98D36CA-8644-4F4A-A633-6576041909CA}" destId="{9946E151-1718-447E-8BBD-E7B8014C87F9}" srcOrd="1" destOrd="0" presId="urn:microsoft.com/office/officeart/2005/8/layout/chevron1"/>
    <dgm:cxn modelId="{7C66AAF7-C3D6-4CC3-A1F6-B56F5CC7864C}" type="presParOf" srcId="{E98D36CA-8644-4F4A-A633-6576041909CA}" destId="{85406A7B-6883-4A83-8791-20A51C388388}" srcOrd="2" destOrd="0" presId="urn:microsoft.com/office/officeart/2005/8/layout/chevron1"/>
    <dgm:cxn modelId="{A413A312-B8E5-4FF5-B8C0-D006039FA6E4}" type="presParOf" srcId="{E98D36CA-8644-4F4A-A633-6576041909CA}" destId="{4BB2DFD9-C1AB-497F-BD54-5F2EB2EAAA6C}" srcOrd="3" destOrd="0" presId="urn:microsoft.com/office/officeart/2005/8/layout/chevron1"/>
    <dgm:cxn modelId="{7253B1EF-43F5-4EB1-8BC7-B1ACDC4CF291}" type="presParOf" srcId="{E98D36CA-8644-4F4A-A633-6576041909CA}" destId="{FEE85689-4971-42EE-9F3C-8051EEF0F55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BD408-290B-4CE1-AACF-946738BBC33F}">
      <dsp:nvSpPr>
        <dsp:cNvPr id="0" name=""/>
        <dsp:cNvSpPr/>
      </dsp:nvSpPr>
      <dsp:spPr>
        <a:xfrm>
          <a:off x="3206" y="1667025"/>
          <a:ext cx="3906032" cy="15624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a:t>Referral Lawyer Profiles</a:t>
          </a:r>
        </a:p>
      </dsp:txBody>
      <dsp:txXfrm>
        <a:off x="784412" y="1667025"/>
        <a:ext cx="2343620" cy="1562412"/>
      </dsp:txXfrm>
    </dsp:sp>
    <dsp:sp modelId="{FEC6BBE1-B349-4446-9E11-CAA3276C5057}">
      <dsp:nvSpPr>
        <dsp:cNvPr id="0" name=""/>
        <dsp:cNvSpPr/>
      </dsp:nvSpPr>
      <dsp:spPr>
        <a:xfrm>
          <a:off x="3518635" y="1667025"/>
          <a:ext cx="3906032" cy="15624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a:t>Online App – Referral Lawyers</a:t>
          </a:r>
        </a:p>
      </dsp:txBody>
      <dsp:txXfrm>
        <a:off x="4299841" y="1667025"/>
        <a:ext cx="2343620" cy="1562412"/>
      </dsp:txXfrm>
    </dsp:sp>
    <dsp:sp modelId="{11BF0118-89E9-4124-AEEB-B9511D6902E8}">
      <dsp:nvSpPr>
        <dsp:cNvPr id="0" name=""/>
        <dsp:cNvSpPr/>
      </dsp:nvSpPr>
      <dsp:spPr>
        <a:xfrm>
          <a:off x="7034064" y="1667025"/>
          <a:ext cx="3906032" cy="15624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a:t>Lawyer Ratings</a:t>
          </a:r>
        </a:p>
      </dsp:txBody>
      <dsp:txXfrm>
        <a:off x="7815270" y="1667025"/>
        <a:ext cx="2343620" cy="156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1CCA3-55D6-4F68-8FF8-25A8BC876BD5}">
      <dsp:nvSpPr>
        <dsp:cNvPr id="0" name=""/>
        <dsp:cNvSpPr/>
      </dsp:nvSpPr>
      <dsp:spPr>
        <a:xfrm>
          <a:off x="3206" y="1667025"/>
          <a:ext cx="3906032" cy="15624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Improve Courses</a:t>
          </a:r>
        </a:p>
      </dsp:txBody>
      <dsp:txXfrm>
        <a:off x="784412" y="1667025"/>
        <a:ext cx="2343620" cy="1562412"/>
      </dsp:txXfrm>
    </dsp:sp>
    <dsp:sp modelId="{85406A7B-6883-4A83-8791-20A51C388388}">
      <dsp:nvSpPr>
        <dsp:cNvPr id="0" name=""/>
        <dsp:cNvSpPr/>
      </dsp:nvSpPr>
      <dsp:spPr>
        <a:xfrm>
          <a:off x="3518635" y="1667025"/>
          <a:ext cx="3906032" cy="15624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LMS Platform</a:t>
          </a:r>
        </a:p>
      </dsp:txBody>
      <dsp:txXfrm>
        <a:off x="4299841" y="1667025"/>
        <a:ext cx="2343620" cy="1562412"/>
      </dsp:txXfrm>
    </dsp:sp>
    <dsp:sp modelId="{FEE85689-4971-42EE-9F3C-8051EEF0F556}">
      <dsp:nvSpPr>
        <dsp:cNvPr id="0" name=""/>
        <dsp:cNvSpPr/>
      </dsp:nvSpPr>
      <dsp:spPr>
        <a:xfrm>
          <a:off x="7034064" y="1667025"/>
          <a:ext cx="3906032" cy="15624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a:t>Expand to Referral Lawyers</a:t>
          </a:r>
        </a:p>
      </dsp:txBody>
      <dsp:txXfrm>
        <a:off x="7815270" y="1667025"/>
        <a:ext cx="2343620" cy="15624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739714-836A-7A4A-8C0A-28416A09765E}" type="datetimeFigureOut">
              <a:rPr lang="en-US" smtClean="0"/>
              <a:t>11/3/2017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C9588D-6C05-E349-BD9F-3848600AFC3F}" type="slidenum">
              <a:rPr lang="en-US" smtClean="0"/>
              <a:t>‹#›</a:t>
            </a:fld>
            <a:endParaRPr lang="en-US"/>
          </a:p>
        </p:txBody>
      </p:sp>
    </p:spTree>
    <p:extLst>
      <p:ext uri="{BB962C8B-B14F-4D97-AF65-F5344CB8AC3E}">
        <p14:creationId xmlns:p14="http://schemas.microsoft.com/office/powerpoint/2010/main" val="1043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A9C76-6627-614E-9B18-C51F183F512F}"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C3F17-3ADF-4241-BC2D-4FB92D1AEC73}" type="slidenum">
              <a:rPr lang="en-US" smtClean="0"/>
              <a:t>‹#›</a:t>
            </a:fld>
            <a:endParaRPr lang="en-US"/>
          </a:p>
        </p:txBody>
      </p:sp>
    </p:spTree>
    <p:extLst>
      <p:ext uri="{BB962C8B-B14F-4D97-AF65-F5344CB8AC3E}">
        <p14:creationId xmlns:p14="http://schemas.microsoft.com/office/powerpoint/2010/main" val="91065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1</a:t>
            </a:fld>
            <a:endParaRPr lang="en-US"/>
          </a:p>
        </p:txBody>
      </p:sp>
    </p:spTree>
    <p:extLst>
      <p:ext uri="{BB962C8B-B14F-4D97-AF65-F5344CB8AC3E}">
        <p14:creationId xmlns:p14="http://schemas.microsoft.com/office/powerpoint/2010/main" val="26540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Data responses to each question are tracked individually to calculate the NPS for LegalShield and Provider </a:t>
            </a:r>
          </a:p>
        </p:txBody>
      </p:sp>
      <p:sp>
        <p:nvSpPr>
          <p:cNvPr id="4" name="Slide Number Placeholder 3"/>
          <p:cNvSpPr>
            <a:spLocks noGrp="1"/>
          </p:cNvSpPr>
          <p:nvPr>
            <p:ph type="sldNum" sz="quarter" idx="10"/>
          </p:nvPr>
        </p:nvSpPr>
        <p:spPr/>
        <p:txBody>
          <a:bodyPr/>
          <a:lstStyle/>
          <a:p>
            <a:fld id="{6EBC3F17-3ADF-4241-BC2D-4FB92D1AEC73}" type="slidenum">
              <a:rPr lang="en-US" smtClean="0"/>
              <a:t>16</a:t>
            </a:fld>
            <a:endParaRPr lang="en-US"/>
          </a:p>
        </p:txBody>
      </p:sp>
    </p:spTree>
    <p:extLst>
      <p:ext uri="{BB962C8B-B14F-4D97-AF65-F5344CB8AC3E}">
        <p14:creationId xmlns:p14="http://schemas.microsoft.com/office/powerpoint/2010/main" val="373245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Data responses to the referral law firm question is tracked individually to calculate the NPS for referral lawyers </a:t>
            </a:r>
          </a:p>
          <a:p>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21</a:t>
            </a:fld>
            <a:endParaRPr lang="en-US"/>
          </a:p>
        </p:txBody>
      </p:sp>
    </p:spTree>
    <p:extLst>
      <p:ext uri="{BB962C8B-B14F-4D97-AF65-F5344CB8AC3E}">
        <p14:creationId xmlns:p14="http://schemas.microsoft.com/office/powerpoint/2010/main" val="3365112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23</a:t>
            </a:fld>
            <a:endParaRPr lang="en-US"/>
          </a:p>
        </p:txBody>
      </p:sp>
    </p:spTree>
    <p:extLst>
      <p:ext uri="{BB962C8B-B14F-4D97-AF65-F5344CB8AC3E}">
        <p14:creationId xmlns:p14="http://schemas.microsoft.com/office/powerpoint/2010/main" val="2404162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list is a summary from 2016-2017</a:t>
            </a:r>
          </a:p>
          <a:p>
            <a:pPr marL="171450" indent="-171450">
              <a:buFontTx/>
              <a:buChar char="-"/>
            </a:pPr>
            <a:r>
              <a:rPr lang="en-US"/>
              <a:t>These are the course categories that are most commonly identified as an area of improvement from surveys </a:t>
            </a:r>
          </a:p>
          <a:p>
            <a:pPr marL="171450" indent="-171450">
              <a:buFontTx/>
              <a:buChar char="-"/>
            </a:pPr>
            <a:r>
              <a:rPr lang="en-US"/>
              <a:t>60% are related to timeliness and explanation </a:t>
            </a:r>
          </a:p>
          <a:p>
            <a:pPr marL="171450" indent="-171450">
              <a:buFontTx/>
              <a:buChar char="-"/>
            </a:pPr>
            <a:endParaRPr lang="en-US"/>
          </a:p>
          <a:p>
            <a:pPr marL="0" indent="0">
              <a:buFontTx/>
              <a:buNone/>
            </a:pPr>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24</a:t>
            </a:fld>
            <a:endParaRPr lang="en-US"/>
          </a:p>
        </p:txBody>
      </p:sp>
    </p:spTree>
    <p:extLst>
      <p:ext uri="{BB962C8B-B14F-4D97-AF65-F5344CB8AC3E}">
        <p14:creationId xmlns:p14="http://schemas.microsoft.com/office/powerpoint/2010/main" val="309932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Listening to all of your feedback to improve courses, get them shorter and get more into the LMS </a:t>
            </a:r>
          </a:p>
          <a:p>
            <a:pPr marL="171450" indent="-171450">
              <a:buFontTx/>
              <a:buChar char="-"/>
            </a:pPr>
            <a:r>
              <a:rPr lang="en-US"/>
              <a:t>New design is more interactive to provide more visuals and contextual examples </a:t>
            </a:r>
          </a:p>
          <a:p>
            <a:pPr marL="171450" indent="-171450">
              <a:buFontTx/>
              <a:buChar char="-"/>
            </a:pPr>
            <a:r>
              <a:rPr lang="en-US"/>
              <a:t>Will be integrating different mediums with not only slides, but also videos</a:t>
            </a:r>
          </a:p>
          <a:p>
            <a:pPr marL="171450" indent="-171450">
              <a:buFontTx/>
              <a:buChar char="-"/>
            </a:pPr>
            <a:r>
              <a:rPr lang="en-US"/>
              <a:t>All courses will be anywhere from 5-8 minutes long </a:t>
            </a:r>
          </a:p>
          <a:p>
            <a:pPr marL="171450" indent="-171450">
              <a:buFontTx/>
              <a:buChar char="-"/>
            </a:pPr>
            <a:r>
              <a:rPr lang="en-US"/>
              <a:t>We will be asking for you, our providers, to help create courses, film them and share them.  You know best what works.  And what doesn't.</a:t>
            </a:r>
          </a:p>
          <a:p>
            <a:pPr marL="171450" indent="-171450">
              <a:buFontTx/>
              <a:buChar char="-"/>
            </a:pPr>
            <a:r>
              <a:rPr lang="en-US"/>
              <a:t>Evaluating options for an LMS that will support our vision to grow and scale </a:t>
            </a:r>
          </a:p>
        </p:txBody>
      </p:sp>
      <p:sp>
        <p:nvSpPr>
          <p:cNvPr id="4" name="Slide Number Placeholder 3"/>
          <p:cNvSpPr>
            <a:spLocks noGrp="1"/>
          </p:cNvSpPr>
          <p:nvPr>
            <p:ph type="sldNum" sz="quarter" idx="10"/>
          </p:nvPr>
        </p:nvSpPr>
        <p:spPr/>
        <p:txBody>
          <a:bodyPr/>
          <a:lstStyle/>
          <a:p>
            <a:fld id="{6EBC3F17-3ADF-4241-BC2D-4FB92D1AEC73}" type="slidenum">
              <a:rPr lang="en-US" smtClean="0"/>
              <a:t>25</a:t>
            </a:fld>
            <a:endParaRPr lang="en-US"/>
          </a:p>
        </p:txBody>
      </p:sp>
    </p:spTree>
    <p:extLst>
      <p:ext uri="{BB962C8B-B14F-4D97-AF65-F5344CB8AC3E}">
        <p14:creationId xmlns:p14="http://schemas.microsoft.com/office/powerpoint/2010/main" val="3991356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Currently, working on plans to test different survey designs that will better engage members</a:t>
            </a:r>
          </a:p>
          <a:p>
            <a:pPr marL="171450" indent="-171450">
              <a:buFontTx/>
              <a:buChar char="-"/>
            </a:pPr>
            <a:r>
              <a:rPr lang="en-US"/>
              <a:t>Identify question biases to improve survey design/ copy </a:t>
            </a:r>
          </a:p>
          <a:p>
            <a:pPr marL="171450" indent="-171450">
              <a:buFontTx/>
              <a:buChar char="-"/>
            </a:pPr>
            <a:r>
              <a:rPr lang="en-US"/>
              <a:t>All efforts are to reduce barriers that prevent members from submitting a survey</a:t>
            </a:r>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26</a:t>
            </a:fld>
            <a:endParaRPr lang="en-US"/>
          </a:p>
        </p:txBody>
      </p:sp>
    </p:spTree>
    <p:extLst>
      <p:ext uri="{BB962C8B-B14F-4D97-AF65-F5344CB8AC3E}">
        <p14:creationId xmlns:p14="http://schemas.microsoft.com/office/powerpoint/2010/main" val="364479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ARIP will go live in Q4 </a:t>
            </a:r>
          </a:p>
          <a:p>
            <a:pPr marL="171450" indent="-171450">
              <a:buFontTx/>
              <a:buChar char="-"/>
            </a:pPr>
            <a:r>
              <a:rPr lang="en-US" sz="1200" kern="1200" dirty="0">
                <a:solidFill>
                  <a:schemeClr val="tx1"/>
                </a:solidFill>
                <a:effectLst/>
                <a:latin typeface="+mn-lt"/>
                <a:ea typeface="+mn-ea"/>
                <a:cs typeface="+mn-cs"/>
              </a:rPr>
              <a:t>We monitored and saw that with new members - high cancellation is correlated with high levels of complaints in the first 6 months. </a:t>
            </a:r>
          </a:p>
          <a:p>
            <a:pPr marL="171450" indent="-171450">
              <a:buFontTx/>
              <a:buChar char="-"/>
            </a:pPr>
            <a:r>
              <a:rPr lang="en-US" sz="1200" kern="1200" dirty="0">
                <a:solidFill>
                  <a:schemeClr val="tx1"/>
                </a:solidFill>
                <a:effectLst/>
                <a:latin typeface="+mn-lt"/>
                <a:ea typeface="+mn-ea"/>
                <a:cs typeface="+mn-cs"/>
              </a:rPr>
              <a:t>Upon investigation this is largely due to poor explanation of the membership or worse yet, misrepresentation of the membership.</a:t>
            </a:r>
          </a:p>
          <a:p>
            <a:pPr marL="171450" indent="-171450">
              <a:buFontTx/>
              <a:buChar char="-"/>
            </a:pPr>
            <a:r>
              <a:rPr lang="en-US" sz="1200" kern="1200" dirty="0">
                <a:solidFill>
                  <a:schemeClr val="tx1"/>
                </a:solidFill>
                <a:effectLst/>
                <a:latin typeface="+mn-lt"/>
                <a:ea typeface="+mn-ea"/>
                <a:cs typeface="+mn-cs"/>
              </a:rPr>
              <a:t>The surveys also track the customer sentiment and comments related to this through the following questions:</a:t>
            </a:r>
          </a:p>
          <a:p>
            <a:pPr marL="628650" lvl="1" indent="-171450">
              <a:buFontTx/>
              <a:buChar char="-"/>
            </a:pPr>
            <a:r>
              <a:rPr lang="en-US" sz="1200" kern="1200" dirty="0">
                <a:solidFill>
                  <a:schemeClr val="tx1"/>
                </a:solidFill>
                <a:effectLst/>
                <a:latin typeface="+mn-lt"/>
                <a:ea typeface="+mn-ea"/>
                <a:cs typeface="+mn-cs"/>
              </a:rPr>
              <a:t>Did your LegalShield benefits meet your expectations?  (Benefits Expectations)</a:t>
            </a:r>
          </a:p>
          <a:p>
            <a:pPr marL="628650" lvl="1" indent="-171450">
              <a:buFontTx/>
              <a:buChar char="-"/>
            </a:pPr>
            <a:r>
              <a:rPr lang="en-US" sz="1200" kern="1200" dirty="0">
                <a:solidFill>
                  <a:schemeClr val="tx1"/>
                </a:solidFill>
                <a:effectLst/>
                <a:latin typeface="+mn-lt"/>
                <a:ea typeface="+mn-ea"/>
                <a:cs typeface="+mn-cs"/>
              </a:rPr>
              <a:t>Are you satisfied that the explanation of your benefits was consistent with your recent experience? (Benefits Consistency) </a:t>
            </a:r>
            <a:endParaRPr lang="en-US" dirty="0"/>
          </a:p>
        </p:txBody>
      </p:sp>
      <p:sp>
        <p:nvSpPr>
          <p:cNvPr id="4" name="Slide Number Placeholder 3"/>
          <p:cNvSpPr>
            <a:spLocks noGrp="1"/>
          </p:cNvSpPr>
          <p:nvPr>
            <p:ph type="sldNum" sz="quarter" idx="10"/>
          </p:nvPr>
        </p:nvSpPr>
        <p:spPr/>
        <p:txBody>
          <a:bodyPr/>
          <a:lstStyle/>
          <a:p>
            <a:fld id="{6EBC3F17-3ADF-4241-BC2D-4FB92D1AEC73}" type="slidenum">
              <a:rPr lang="en-US" smtClean="0"/>
              <a:t>27</a:t>
            </a:fld>
            <a:endParaRPr lang="en-US"/>
          </a:p>
        </p:txBody>
      </p:sp>
    </p:spTree>
    <p:extLst>
      <p:ext uri="{BB962C8B-B14F-4D97-AF65-F5344CB8AC3E}">
        <p14:creationId xmlns:p14="http://schemas.microsoft.com/office/powerpoint/2010/main" val="29702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Constantly listening to the voice of the customer comments</a:t>
            </a:r>
          </a:p>
          <a:p>
            <a:pPr marL="171450" lvl="0" indent="-171450">
              <a:buFontTx/>
              <a:buChar char="-"/>
            </a:pPr>
            <a:r>
              <a:rPr lang="en-US"/>
              <a:t>Identify ways to improve operational processes and procedures</a:t>
            </a:r>
          </a:p>
          <a:p>
            <a:pPr marL="171450" lvl="0" indent="-171450">
              <a:buFontTx/>
              <a:buChar char="-"/>
            </a:pPr>
            <a:r>
              <a:rPr lang="en-US"/>
              <a:t>Helps us build better products</a:t>
            </a:r>
          </a:p>
        </p:txBody>
      </p:sp>
      <p:sp>
        <p:nvSpPr>
          <p:cNvPr id="4" name="Slide Number Placeholder 3"/>
          <p:cNvSpPr>
            <a:spLocks noGrp="1"/>
          </p:cNvSpPr>
          <p:nvPr>
            <p:ph type="sldNum" sz="quarter" idx="10"/>
          </p:nvPr>
        </p:nvSpPr>
        <p:spPr/>
        <p:txBody>
          <a:bodyPr/>
          <a:lstStyle/>
          <a:p>
            <a:fld id="{6EBC3F17-3ADF-4241-BC2D-4FB92D1AEC73}" type="slidenum">
              <a:rPr lang="en-US" smtClean="0"/>
              <a:t>28</a:t>
            </a:fld>
            <a:endParaRPr lang="en-US"/>
          </a:p>
        </p:txBody>
      </p:sp>
    </p:spTree>
    <p:extLst>
      <p:ext uri="{BB962C8B-B14F-4D97-AF65-F5344CB8AC3E}">
        <p14:creationId xmlns:p14="http://schemas.microsoft.com/office/powerpoint/2010/main" val="881436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LMS – investigating new platforms to improve the experience </a:t>
            </a:r>
          </a:p>
        </p:txBody>
      </p:sp>
      <p:sp>
        <p:nvSpPr>
          <p:cNvPr id="4" name="Slide Number Placeholder 3"/>
          <p:cNvSpPr>
            <a:spLocks noGrp="1"/>
          </p:cNvSpPr>
          <p:nvPr>
            <p:ph type="sldNum" sz="quarter" idx="10"/>
          </p:nvPr>
        </p:nvSpPr>
        <p:spPr/>
        <p:txBody>
          <a:bodyPr/>
          <a:lstStyle/>
          <a:p>
            <a:fld id="{6EBC3F17-3ADF-4241-BC2D-4FB92D1AEC73}" type="slidenum">
              <a:rPr lang="en-US" smtClean="0"/>
              <a:t>29</a:t>
            </a:fld>
            <a:endParaRPr lang="en-US"/>
          </a:p>
        </p:txBody>
      </p:sp>
    </p:spTree>
    <p:extLst>
      <p:ext uri="{BB962C8B-B14F-4D97-AF65-F5344CB8AC3E}">
        <p14:creationId xmlns:p14="http://schemas.microsoft.com/office/powerpoint/2010/main" val="254143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Trending topics in the legal industry</a:t>
            </a:r>
          </a:p>
          <a:p>
            <a:pPr marL="171450" indent="-171450">
              <a:buFontTx/>
              <a:buChar char="-"/>
            </a:pPr>
            <a:r>
              <a:rPr lang="en-US" dirty="0"/>
              <a:t>Technology in the legal industry today </a:t>
            </a:r>
          </a:p>
        </p:txBody>
      </p:sp>
      <p:sp>
        <p:nvSpPr>
          <p:cNvPr id="4" name="Slide Number Placeholder 3"/>
          <p:cNvSpPr>
            <a:spLocks noGrp="1"/>
          </p:cNvSpPr>
          <p:nvPr>
            <p:ph type="sldNum" sz="quarter" idx="10"/>
          </p:nvPr>
        </p:nvSpPr>
        <p:spPr/>
        <p:txBody>
          <a:bodyPr/>
          <a:lstStyle/>
          <a:p>
            <a:fld id="{6EBC3F17-3ADF-4241-BC2D-4FB92D1AEC73}" type="slidenum">
              <a:rPr lang="en-US" smtClean="0"/>
              <a:t>34</a:t>
            </a:fld>
            <a:endParaRPr lang="en-US"/>
          </a:p>
        </p:txBody>
      </p:sp>
    </p:spTree>
    <p:extLst>
      <p:ext uri="{BB962C8B-B14F-4D97-AF65-F5344CB8AC3E}">
        <p14:creationId xmlns:p14="http://schemas.microsoft.com/office/powerpoint/2010/main" val="283959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As Jerred mentioned, our focus is to ensure user involvement as we develop new things. This also means considering not only the provider experience, but the member experience and interactions as well. </a:t>
            </a:r>
          </a:p>
        </p:txBody>
      </p:sp>
      <p:sp>
        <p:nvSpPr>
          <p:cNvPr id="4" name="Slide Number Placeholder 3"/>
          <p:cNvSpPr>
            <a:spLocks noGrp="1"/>
          </p:cNvSpPr>
          <p:nvPr>
            <p:ph type="sldNum" sz="quarter" idx="10"/>
          </p:nvPr>
        </p:nvSpPr>
        <p:spPr/>
        <p:txBody>
          <a:bodyPr/>
          <a:lstStyle/>
          <a:p>
            <a:fld id="{6EBC3F17-3ADF-4241-BC2D-4FB92D1AEC73}" type="slidenum">
              <a:rPr lang="en-US" smtClean="0"/>
              <a:t>2</a:t>
            </a:fld>
            <a:endParaRPr lang="en-US"/>
          </a:p>
        </p:txBody>
      </p:sp>
    </p:spTree>
    <p:extLst>
      <p:ext uri="{BB962C8B-B14F-4D97-AF65-F5344CB8AC3E}">
        <p14:creationId xmlns:p14="http://schemas.microsoft.com/office/powerpoint/2010/main" val="3347349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C3F17-3ADF-4241-BC2D-4FB92D1AEC73}" type="slidenum">
              <a:rPr lang="en-US" smtClean="0"/>
              <a:t>35</a:t>
            </a:fld>
            <a:endParaRPr lang="en-US"/>
          </a:p>
        </p:txBody>
      </p:sp>
    </p:spTree>
    <p:extLst>
      <p:ext uri="{BB962C8B-B14F-4D97-AF65-F5344CB8AC3E}">
        <p14:creationId xmlns:p14="http://schemas.microsoft.com/office/powerpoint/2010/main" val="659517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here’s a product feature overview for Enhance and what we envision </a:t>
            </a:r>
          </a:p>
          <a:p>
            <a:pPr marL="0" indent="0">
              <a:buFontTx/>
              <a:buNone/>
            </a:pPr>
            <a:endParaRPr lang="en-US" dirty="0"/>
          </a:p>
        </p:txBody>
      </p:sp>
      <p:sp>
        <p:nvSpPr>
          <p:cNvPr id="4" name="Slide Number Placeholder 3"/>
          <p:cNvSpPr>
            <a:spLocks noGrp="1"/>
          </p:cNvSpPr>
          <p:nvPr>
            <p:ph type="sldNum" sz="quarter" idx="10"/>
          </p:nvPr>
        </p:nvSpPr>
        <p:spPr/>
        <p:txBody>
          <a:bodyPr/>
          <a:lstStyle/>
          <a:p>
            <a:fld id="{6EBC3F17-3ADF-4241-BC2D-4FB92D1AEC73}" type="slidenum">
              <a:rPr lang="en-US" smtClean="0"/>
              <a:t>36</a:t>
            </a:fld>
            <a:endParaRPr lang="en-US"/>
          </a:p>
        </p:txBody>
      </p:sp>
    </p:spTree>
    <p:extLst>
      <p:ext uri="{BB962C8B-B14F-4D97-AF65-F5344CB8AC3E}">
        <p14:creationId xmlns:p14="http://schemas.microsoft.com/office/powerpoint/2010/main" val="991001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EBC3F17-3ADF-4241-BC2D-4FB92D1AEC73}" type="slidenum">
              <a:rPr lang="en-US" smtClean="0"/>
              <a:t>37</a:t>
            </a:fld>
            <a:endParaRPr lang="en-US"/>
          </a:p>
        </p:txBody>
      </p:sp>
    </p:spTree>
    <p:extLst>
      <p:ext uri="{BB962C8B-B14F-4D97-AF65-F5344CB8AC3E}">
        <p14:creationId xmlns:p14="http://schemas.microsoft.com/office/powerpoint/2010/main" val="419778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Our first dive into better connecting the members with our providers, was the launch of law firm and lawyer profile pages on legalshield.com </a:t>
            </a:r>
          </a:p>
        </p:txBody>
      </p:sp>
      <p:sp>
        <p:nvSpPr>
          <p:cNvPr id="4" name="Slide Number Placeholder 3"/>
          <p:cNvSpPr>
            <a:spLocks noGrp="1"/>
          </p:cNvSpPr>
          <p:nvPr>
            <p:ph type="sldNum" sz="quarter" idx="10"/>
          </p:nvPr>
        </p:nvSpPr>
        <p:spPr/>
        <p:txBody>
          <a:bodyPr/>
          <a:lstStyle/>
          <a:p>
            <a:fld id="{6EBC3F17-3ADF-4241-BC2D-4FB92D1AEC73}" type="slidenum">
              <a:rPr lang="en-US" smtClean="0"/>
              <a:t>4</a:t>
            </a:fld>
            <a:endParaRPr lang="en-US"/>
          </a:p>
        </p:txBody>
      </p:sp>
    </p:spTree>
    <p:extLst>
      <p:ext uri="{BB962C8B-B14F-4D97-AF65-F5344CB8AC3E}">
        <p14:creationId xmlns:p14="http://schemas.microsoft.com/office/powerpoint/2010/main" val="25339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We learned a lot and we unveiled the new site design in September </a:t>
            </a:r>
          </a:p>
        </p:txBody>
      </p:sp>
      <p:sp>
        <p:nvSpPr>
          <p:cNvPr id="4" name="Slide Number Placeholder 3"/>
          <p:cNvSpPr>
            <a:spLocks noGrp="1"/>
          </p:cNvSpPr>
          <p:nvPr>
            <p:ph type="sldNum" sz="quarter" idx="10"/>
          </p:nvPr>
        </p:nvSpPr>
        <p:spPr/>
        <p:txBody>
          <a:bodyPr/>
          <a:lstStyle/>
          <a:p>
            <a:fld id="{6EBC3F17-3ADF-4241-BC2D-4FB92D1AEC73}" type="slidenum">
              <a:rPr lang="en-US" smtClean="0"/>
              <a:t>5</a:t>
            </a:fld>
            <a:endParaRPr lang="en-US"/>
          </a:p>
        </p:txBody>
      </p:sp>
    </p:spTree>
    <p:extLst>
      <p:ext uri="{BB962C8B-B14F-4D97-AF65-F5344CB8AC3E}">
        <p14:creationId xmlns:p14="http://schemas.microsoft.com/office/powerpoint/2010/main" val="124548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Here’s the overall experience</a:t>
            </a:r>
          </a:p>
        </p:txBody>
      </p:sp>
      <p:sp>
        <p:nvSpPr>
          <p:cNvPr id="4" name="Slide Number Placeholder 3"/>
          <p:cNvSpPr>
            <a:spLocks noGrp="1"/>
          </p:cNvSpPr>
          <p:nvPr>
            <p:ph type="sldNum" sz="quarter" idx="10"/>
          </p:nvPr>
        </p:nvSpPr>
        <p:spPr/>
        <p:txBody>
          <a:bodyPr/>
          <a:lstStyle/>
          <a:p>
            <a:fld id="{6EBC3F17-3ADF-4241-BC2D-4FB92D1AEC73}" type="slidenum">
              <a:rPr lang="en-US" smtClean="0"/>
              <a:t>7</a:t>
            </a:fld>
            <a:endParaRPr lang="en-US"/>
          </a:p>
        </p:txBody>
      </p:sp>
    </p:spTree>
    <p:extLst>
      <p:ext uri="{BB962C8B-B14F-4D97-AF65-F5344CB8AC3E}">
        <p14:creationId xmlns:p14="http://schemas.microsoft.com/office/powerpoint/2010/main" val="1839224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Leveraged RAD, an existing platform = goal was to get user involvement early </a:t>
            </a:r>
          </a:p>
          <a:p>
            <a:pPr marL="171450" indent="-171450">
              <a:buFontTx/>
              <a:buChar char="-"/>
            </a:pPr>
            <a:r>
              <a:rPr lang="en-US"/>
              <a:t>And Reduce another system/ tool for providers to learn/ login to</a:t>
            </a:r>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11</a:t>
            </a:fld>
            <a:endParaRPr lang="en-US"/>
          </a:p>
        </p:txBody>
      </p:sp>
    </p:spTree>
    <p:extLst>
      <p:ext uri="{BB962C8B-B14F-4D97-AF65-F5344CB8AC3E}">
        <p14:creationId xmlns:p14="http://schemas.microsoft.com/office/powerpoint/2010/main" val="322910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Communications will be streamlined and aligned with business goals and changing market needs</a:t>
            </a:r>
          </a:p>
          <a:p>
            <a:pPr marL="171450" indent="-171450">
              <a:buFontTx/>
              <a:buChar char="-"/>
            </a:pPr>
            <a:r>
              <a:rPr lang="en-US"/>
              <a:t>And to ensure content is maintained and current to provide the best SEO results to turn clicks into acquisitions </a:t>
            </a:r>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12</a:t>
            </a:fld>
            <a:endParaRPr lang="en-US"/>
          </a:p>
        </p:txBody>
      </p:sp>
    </p:spTree>
    <p:extLst>
      <p:ext uri="{BB962C8B-B14F-4D97-AF65-F5344CB8AC3E}">
        <p14:creationId xmlns:p14="http://schemas.microsoft.com/office/powerpoint/2010/main" val="267355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Add referral lawyers profiles to legalshield.com </a:t>
            </a:r>
          </a:p>
          <a:p>
            <a:pPr marL="628650" lvl="1" indent="-171450">
              <a:buFontTx/>
              <a:buChar char="-"/>
            </a:pPr>
            <a:r>
              <a:rPr lang="en-US" dirty="0"/>
              <a:t>Another way to increase transparency and explain the product benefits </a:t>
            </a:r>
          </a:p>
          <a:p>
            <a:pPr marL="171450" indent="-171450">
              <a:buFontTx/>
              <a:buChar char="-"/>
            </a:pPr>
            <a:r>
              <a:rPr lang="en-US" dirty="0"/>
              <a:t>Develop online application for referral lawyers</a:t>
            </a:r>
          </a:p>
          <a:p>
            <a:pPr marL="628650" lvl="1" indent="-171450">
              <a:buFontTx/>
              <a:buChar char="-"/>
            </a:pPr>
            <a:r>
              <a:rPr lang="en-US" dirty="0"/>
              <a:t>Adds digital app requirement – eliminating paper and manual processes</a:t>
            </a:r>
          </a:p>
          <a:p>
            <a:pPr marL="628650" lvl="1" indent="-171450">
              <a:buFontTx/>
              <a:buChar char="-"/>
            </a:pPr>
            <a:r>
              <a:rPr lang="en-US" dirty="0"/>
              <a:t>Information entered will automatically populate the digital profile in RAD</a:t>
            </a:r>
          </a:p>
          <a:p>
            <a:pPr marL="628650" lvl="1" indent="-171450">
              <a:buFontTx/>
              <a:buChar char="-"/>
            </a:pPr>
            <a:r>
              <a:rPr lang="en-US" dirty="0"/>
              <a:t>Goal is to increase lawyers in the network and improve their onboarding experience</a:t>
            </a:r>
          </a:p>
          <a:p>
            <a:pPr marL="171450" lvl="0" indent="-171450">
              <a:buFontTx/>
              <a:buChar char="-"/>
            </a:pPr>
            <a:r>
              <a:rPr lang="en-US" dirty="0"/>
              <a:t>Ratings</a:t>
            </a:r>
          </a:p>
          <a:p>
            <a:pPr marL="628650" lvl="1" indent="-171450">
              <a:buFontTx/>
              <a:buChar char="-"/>
            </a:pPr>
            <a:r>
              <a:rPr lang="en-US" dirty="0"/>
              <a:t>Will be based on NPS data</a:t>
            </a:r>
          </a:p>
          <a:p>
            <a:pPr marL="628650" lvl="1" indent="-171450">
              <a:buFontTx/>
              <a:buChar char="-"/>
            </a:pPr>
            <a:r>
              <a:rPr lang="en-US" dirty="0"/>
              <a:t>Are another way to provide transparency and educate members on the type of service they can expect </a:t>
            </a:r>
          </a:p>
          <a:p>
            <a:pPr marL="628650" lvl="1" indent="-171450">
              <a:buFontTx/>
              <a:buChar char="-"/>
            </a:pPr>
            <a:endParaRPr lang="en-US" dirty="0"/>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6EBC3F17-3ADF-4241-BC2D-4FB92D1AEC73}" type="slidenum">
              <a:rPr lang="en-US" smtClean="0"/>
              <a:t>13</a:t>
            </a:fld>
            <a:endParaRPr lang="en-US"/>
          </a:p>
        </p:txBody>
      </p:sp>
    </p:spTree>
    <p:extLst>
      <p:ext uri="{BB962C8B-B14F-4D97-AF65-F5344CB8AC3E}">
        <p14:creationId xmlns:p14="http://schemas.microsoft.com/office/powerpoint/2010/main" val="3421466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reminder on how NPS is calculated. </a:t>
            </a:r>
          </a:p>
        </p:txBody>
      </p:sp>
      <p:sp>
        <p:nvSpPr>
          <p:cNvPr id="4" name="Slide Number Placeholder 3"/>
          <p:cNvSpPr>
            <a:spLocks noGrp="1"/>
          </p:cNvSpPr>
          <p:nvPr>
            <p:ph type="sldNum" sz="quarter" idx="10"/>
          </p:nvPr>
        </p:nvSpPr>
        <p:spPr/>
        <p:txBody>
          <a:bodyPr/>
          <a:lstStyle/>
          <a:p>
            <a:fld id="{6EBC3F17-3ADF-4241-BC2D-4FB92D1AEC73}" type="slidenum">
              <a:rPr lang="en-US" smtClean="0"/>
              <a:t>15</a:t>
            </a:fld>
            <a:endParaRPr lang="en-US"/>
          </a:p>
        </p:txBody>
      </p:sp>
    </p:spTree>
    <p:extLst>
      <p:ext uri="{BB962C8B-B14F-4D97-AF65-F5344CB8AC3E}">
        <p14:creationId xmlns:p14="http://schemas.microsoft.com/office/powerpoint/2010/main" val="223691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ctrTitle"/>
          </p:nvPr>
        </p:nvSpPr>
        <p:spPr>
          <a:xfrm>
            <a:off x="400593" y="1471750"/>
            <a:ext cx="5773783" cy="4030148"/>
          </a:xfrm>
        </p:spPr>
        <p:txBody>
          <a:bodyPr lIns="274320" tIns="274320" rIns="274320" bIns="274320" anchor="ctr" anchorCtr="0">
            <a:noAutofit/>
          </a:bodyPr>
          <a:lstStyle>
            <a:lvl1pPr algn="ctr">
              <a:defRPr sz="4000" b="1" cap="none" baseline="0">
                <a:solidFill>
                  <a:schemeClr val="tx2"/>
                </a:solidFill>
                <a:latin typeface="Lucida Bright" charset="0"/>
                <a:ea typeface="Lucida Bright" charset="0"/>
                <a:cs typeface="Lucida Bright" charset="0"/>
              </a:defRPr>
            </a:lvl1pPr>
          </a:lstStyle>
          <a:p>
            <a:r>
              <a:rPr lang="en-US"/>
              <a:t>Click to edit Master title style</a:t>
            </a:r>
          </a:p>
        </p:txBody>
      </p:sp>
      <p:sp>
        <p:nvSpPr>
          <p:cNvPr id="3" name="Subtitle 2"/>
          <p:cNvSpPr>
            <a:spLocks noGrp="1"/>
          </p:cNvSpPr>
          <p:nvPr>
            <p:ph type="subTitle" idx="1"/>
          </p:nvPr>
        </p:nvSpPr>
        <p:spPr>
          <a:xfrm>
            <a:off x="400594" y="5507037"/>
            <a:ext cx="5782492" cy="815386"/>
          </a:xfrm>
          <a:solidFill>
            <a:schemeClr val="accent2"/>
          </a:solidFill>
        </p:spPr>
        <p:txBody>
          <a:bodyPr anchor="ctr">
            <a:normAutofit/>
          </a:bodyPr>
          <a:lstStyle>
            <a:lvl1pPr marL="0" indent="0" algn="ctr">
              <a:buNone/>
              <a:defRPr sz="18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7723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4682" y="0"/>
            <a:ext cx="5934636" cy="1757082"/>
          </a:xfrm>
        </p:spPr>
        <p:txBody>
          <a:bodyPr anchor="ctr"/>
          <a:lstStyle>
            <a:lvl1pPr>
              <a:defRPr sz="4000"/>
            </a:lvl1pPr>
          </a:lstStyle>
          <a:p>
            <a:r>
              <a:rPr lang="en-US"/>
              <a:t>Click to edit Master title style</a:t>
            </a:r>
          </a:p>
        </p:txBody>
      </p:sp>
      <p:sp>
        <p:nvSpPr>
          <p:cNvPr id="3" name="Content Placeholder 2"/>
          <p:cNvSpPr>
            <a:spLocks noGrp="1"/>
          </p:cNvSpPr>
          <p:nvPr>
            <p:ph idx="1"/>
          </p:nvPr>
        </p:nvSpPr>
        <p:spPr>
          <a:xfrm>
            <a:off x="5414682" y="1757082"/>
            <a:ext cx="5940705" cy="4500283"/>
          </a:xfrm>
        </p:spPr>
        <p:txBody>
          <a:bodyPr/>
          <a:lstStyle>
            <a:lvl1pPr>
              <a:defRPr sz="36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1" hasCustomPrompt="1"/>
          </p:nvPr>
        </p:nvSpPr>
        <p:spPr>
          <a:xfrm>
            <a:off x="1" y="1"/>
            <a:ext cx="5181600" cy="6257364"/>
          </a:xfrm>
        </p:spPr>
        <p:txBody>
          <a:bodyPr/>
          <a:lstStyle/>
          <a:p>
            <a:r>
              <a:rPr lang="en-US"/>
              <a:t>Graphic goes here</a:t>
            </a:r>
          </a:p>
        </p:txBody>
      </p:sp>
      <p:sp>
        <p:nvSpPr>
          <p:cNvPr id="4" name="Slide Number Placeholder 3"/>
          <p:cNvSpPr>
            <a:spLocks noGrp="1"/>
          </p:cNvSpPr>
          <p:nvPr>
            <p:ph type="sldNum" sz="quarter" idx="12"/>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Left Content Right Picture Bottom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97569" cy="4141694"/>
          </a:xfrm>
          <a:prstGeom prst="rect">
            <a:avLst/>
          </a:prstGeom>
        </p:spPr>
        <p:txBody>
          <a:bodyPr lIns="457200" tIns="274320" rIns="274320" bIns="274320">
            <a:noAutofit/>
          </a:bodyPr>
          <a:lstStyle>
            <a:lvl1pPr algn="ctr">
              <a:defRPr sz="5400" baseline="0"/>
            </a:lvl1pPr>
          </a:lstStyle>
          <a:p>
            <a:r>
              <a:rPr lang="en-US"/>
              <a:t>Click to edit Master title style</a:t>
            </a:r>
          </a:p>
        </p:txBody>
      </p:sp>
      <p:sp>
        <p:nvSpPr>
          <p:cNvPr id="3" name="Content Placeholder 2"/>
          <p:cNvSpPr>
            <a:spLocks noGrp="1"/>
          </p:cNvSpPr>
          <p:nvPr>
            <p:ph idx="1"/>
          </p:nvPr>
        </p:nvSpPr>
        <p:spPr>
          <a:xfrm>
            <a:off x="6597570" y="1"/>
            <a:ext cx="5594430" cy="4149524"/>
          </a:xfrm>
        </p:spPr>
        <p:txBody>
          <a:bodyPr lIns="91440" tIns="274320" rIns="274320" bIns="274320" anchor="ctr" anchorCtr="0">
            <a:normAutofit/>
          </a:bodyPr>
          <a:lstStyle>
            <a:lvl1pPr algn="l">
              <a:defRPr sz="4000" baseline="0"/>
            </a:lvl1pPr>
            <a:lvl2pPr marL="457200" indent="-301752">
              <a:defRPr sz="4000"/>
            </a:lvl2pPr>
          </a:lstStyle>
          <a:p>
            <a:pPr lvl="0"/>
            <a:r>
              <a:rPr lang="en-US"/>
              <a:t>Click to edit Master text styles</a:t>
            </a:r>
          </a:p>
          <a:p>
            <a:pPr lvl="1"/>
            <a:r>
              <a:rPr lang="en-US"/>
              <a:t>Two lines of topics</a:t>
            </a:r>
          </a:p>
          <a:p>
            <a:pPr lvl="1"/>
            <a:r>
              <a:rPr lang="en-US"/>
              <a:t>3 lines of topics</a:t>
            </a:r>
          </a:p>
        </p:txBody>
      </p:sp>
      <p:sp>
        <p:nvSpPr>
          <p:cNvPr id="6" name="Picture Placeholder 5"/>
          <p:cNvSpPr>
            <a:spLocks noGrp="1"/>
          </p:cNvSpPr>
          <p:nvPr>
            <p:ph type="pic" sz="quarter" idx="10"/>
          </p:nvPr>
        </p:nvSpPr>
        <p:spPr>
          <a:xfrm>
            <a:off x="0" y="4149724"/>
            <a:ext cx="12192000" cy="2708276"/>
          </a:xfrm>
        </p:spPr>
        <p:txBody>
          <a:bodyPr/>
          <a:lstStyle/>
          <a:p>
            <a:endParaRPr lang="en-US"/>
          </a:p>
        </p:txBody>
      </p:sp>
    </p:spTree>
    <p:extLst>
      <p:ext uri="{BB962C8B-B14F-4D97-AF65-F5344CB8AC3E}">
        <p14:creationId xmlns:p14="http://schemas.microsoft.com/office/powerpoint/2010/main" val="1383669860"/>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hoto with Caption-Full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
        <p:nvSpPr>
          <p:cNvPr id="9" name="Text Placeholder 8"/>
          <p:cNvSpPr>
            <a:spLocks noGrp="1"/>
          </p:cNvSpPr>
          <p:nvPr>
            <p:ph type="body" sz="quarter" idx="15" hasCustomPrompt="1"/>
          </p:nvPr>
        </p:nvSpPr>
        <p:spPr>
          <a:xfrm>
            <a:off x="1595438" y="2420938"/>
            <a:ext cx="8821737" cy="3908425"/>
          </a:xfrm>
          <a:solidFill>
            <a:schemeClr val="bg1">
              <a:alpha val="90000"/>
            </a:schemeClr>
          </a:solidFill>
        </p:spPr>
        <p:txBody>
          <a:bodyPr lIns="274320" tIns="274320" rIns="274320" bIns="274320"/>
          <a:lstStyle>
            <a:lvl1pPr algn="ctr">
              <a:defRPr sz="5400" b="1">
                <a:solidFill>
                  <a:schemeClr val="accent2"/>
                </a:solidFill>
                <a:latin typeface="Lucida Bright" charset="0"/>
                <a:ea typeface="Lucida Bright" charset="0"/>
                <a:cs typeface="Lucida Bright" charset="0"/>
              </a:defRPr>
            </a:lvl1pPr>
            <a:lvl2pPr marL="0" indent="0" algn="ctr">
              <a:buNone/>
              <a:defRPr sz="4000"/>
            </a:lvl2pPr>
          </a:lstStyle>
          <a:p>
            <a:pPr lvl="0"/>
            <a:r>
              <a:rPr lang="en-US"/>
              <a:t>Click to edit </a:t>
            </a:r>
            <a:br>
              <a:rPr lang="en-US"/>
            </a:br>
            <a:r>
              <a:rPr lang="en-US"/>
              <a:t>Master text styles</a:t>
            </a:r>
          </a:p>
          <a:p>
            <a:pPr lvl="1"/>
            <a:r>
              <a:rPr lang="en-US"/>
              <a:t>Second level</a:t>
            </a:r>
          </a:p>
        </p:txBody>
      </p:sp>
    </p:spTree>
    <p:extLst>
      <p:ext uri="{BB962C8B-B14F-4D97-AF65-F5344CB8AC3E}">
        <p14:creationId xmlns:p14="http://schemas.microsoft.com/office/powerpoint/2010/main" val="1942966956"/>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Photo-Full Slide - No Hea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2192000" cy="6858000"/>
          </a:xfrm>
        </p:spPr>
        <p:txBody>
          <a:bodyPr/>
          <a:lstStyle/>
          <a:p>
            <a:endParaRPr lang="en-US"/>
          </a:p>
        </p:txBody>
      </p:sp>
    </p:spTree>
    <p:extLst>
      <p:ext uri="{BB962C8B-B14F-4D97-AF65-F5344CB8AC3E}">
        <p14:creationId xmlns:p14="http://schemas.microsoft.com/office/powerpoint/2010/main" val="1777044019"/>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774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11570372" y="6334025"/>
            <a:ext cx="336080" cy="408674"/>
          </a:xfrm>
          <a:prstGeom prst="rect">
            <a:avLst/>
          </a:prstGeom>
        </p:spPr>
      </p:pic>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Left - WITH Bullets">
    <p:spTree>
      <p:nvGrpSpPr>
        <p:cNvPr id="1" name=""/>
        <p:cNvGrpSpPr/>
        <p:nvPr/>
      </p:nvGrpSpPr>
      <p:grpSpPr>
        <a:xfrm>
          <a:off x="0" y="0"/>
          <a:ext cx="0" cy="0"/>
          <a:chOff x="0" y="0"/>
          <a:chExt cx="0" cy="0"/>
        </a:xfrm>
      </p:grpSpPr>
      <p:sp>
        <p:nvSpPr>
          <p:cNvPr id="7" name="Rectangle 6"/>
          <p:cNvSpPr/>
          <p:nvPr userDrawn="1"/>
        </p:nvSpPr>
        <p:spPr>
          <a:xfrm>
            <a:off x="0" y="6137329"/>
            <a:ext cx="12192000" cy="720671"/>
          </a:xfrm>
          <a:prstGeom prst="rect">
            <a:avLst/>
          </a:prstGeom>
          <a:solidFill>
            <a:srgbClr val="F4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6365875" y="0"/>
            <a:ext cx="5826125" cy="6858000"/>
          </a:xfrm>
        </p:spPr>
        <p:txBody>
          <a:bodyPr/>
          <a:lstStyle/>
          <a:p>
            <a:endParaRPr lang="en-US"/>
          </a:p>
        </p:txBody>
      </p:sp>
      <p:sp>
        <p:nvSpPr>
          <p:cNvPr id="2" name="Title 1"/>
          <p:cNvSpPr>
            <a:spLocks noGrp="1"/>
          </p:cNvSpPr>
          <p:nvPr>
            <p:ph type="title"/>
          </p:nvPr>
        </p:nvSpPr>
        <p:spPr>
          <a:xfrm>
            <a:off x="0" y="298764"/>
            <a:ext cx="6366076" cy="2837975"/>
          </a:xfrm>
          <a:prstGeom prst="rect">
            <a:avLst/>
          </a:prstGeom>
        </p:spPr>
        <p:txBody>
          <a:bodyPr>
            <a:noAutofit/>
          </a:bodyPr>
          <a:lstStyle>
            <a:lvl1pPr algn="ctr">
              <a:defRPr sz="6000" baseline="0"/>
            </a:lvl1pPr>
          </a:lstStyle>
          <a:p>
            <a:r>
              <a:rPr lang="en-US"/>
              <a:t>Click to edit Master title style</a:t>
            </a:r>
          </a:p>
        </p:txBody>
      </p:sp>
      <p:sp>
        <p:nvSpPr>
          <p:cNvPr id="3" name="Content Placeholder 2"/>
          <p:cNvSpPr>
            <a:spLocks noGrp="1"/>
          </p:cNvSpPr>
          <p:nvPr>
            <p:ph idx="1"/>
          </p:nvPr>
        </p:nvSpPr>
        <p:spPr>
          <a:xfrm>
            <a:off x="254642" y="3148314"/>
            <a:ext cx="5856791" cy="3194613"/>
          </a:xfrm>
        </p:spPr>
        <p:txBody>
          <a:bodyPr anchor="t" anchorCtr="0">
            <a:normAutofit/>
          </a:bodyPr>
          <a:lstStyle>
            <a:lvl1pPr algn="l">
              <a:defRPr sz="4000" baseline="0"/>
            </a:lvl1pPr>
            <a:lvl2pPr>
              <a:defRPr sz="3600"/>
            </a:lvl2pPr>
          </a:lstStyle>
          <a:p>
            <a:pPr lvl="0"/>
            <a:r>
              <a:rPr lang="en-US"/>
              <a:t>Click to edit Master text styles</a:t>
            </a:r>
          </a:p>
          <a:p>
            <a:pPr lvl="1"/>
            <a:r>
              <a:rPr lang="en-US"/>
              <a:t>Two lines of topics</a:t>
            </a:r>
          </a:p>
          <a:p>
            <a:pPr lvl="1"/>
            <a:r>
              <a:rPr lang="en-US"/>
              <a:t>3 lines of topics</a:t>
            </a:r>
          </a:p>
        </p:txBody>
      </p:sp>
      <p:sp>
        <p:nvSpPr>
          <p:cNvPr id="5" name="Slide Number Placeholder 4"/>
          <p:cNvSpPr>
            <a:spLocks noGrp="1"/>
          </p:cNvSpPr>
          <p:nvPr>
            <p:ph type="sldNum" sz="quarter" idx="11"/>
          </p:nvPr>
        </p:nvSpPr>
        <p:spPr/>
        <p:txBody>
          <a:bodyPr/>
          <a:lstStyle/>
          <a:p>
            <a:fld id="{660749E9-8438-6148-B851-F13E716FD972}" type="slidenum">
              <a:rPr lang="en-US" smtClean="0"/>
              <a:pPr/>
              <a:t>‹#›</a:t>
            </a:fld>
            <a:endParaRPr lang="en-US"/>
          </a:p>
        </p:txBody>
      </p:sp>
    </p:spTree>
    <p:extLst>
      <p:ext uri="{BB962C8B-B14F-4D97-AF65-F5344CB8AC3E}">
        <p14:creationId xmlns:p14="http://schemas.microsoft.com/office/powerpoint/2010/main" val="1763029534"/>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41892"/>
            <a:ext cx="10515600" cy="2326511"/>
          </a:xfrm>
          <a:prstGeom prst="rect">
            <a:avLst/>
          </a:prstGeom>
        </p:spPr>
        <p:txBody>
          <a:bodyPr>
            <a:noAutofit/>
          </a:bodyPr>
          <a:lstStyle>
            <a:lvl1pPr algn="ctr">
              <a:defRPr sz="6000" baseline="0">
                <a:solidFill>
                  <a:schemeClr val="accent2"/>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a:p>
        </p:txBody>
      </p:sp>
    </p:spTree>
    <p:extLst>
      <p:ext uri="{BB962C8B-B14F-4D97-AF65-F5344CB8AC3E}">
        <p14:creationId xmlns:p14="http://schemas.microsoft.com/office/powerpoint/2010/main" val="760289356"/>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End_LS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76701" y="2703443"/>
            <a:ext cx="7255574" cy="1451114"/>
          </a:xfrm>
          <a:prstGeom prst="rect">
            <a:avLst/>
          </a:prstGeom>
        </p:spPr>
      </p:pic>
    </p:spTree>
    <p:extLst>
      <p:ext uri="{BB962C8B-B14F-4D97-AF65-F5344CB8AC3E}">
        <p14:creationId xmlns:p14="http://schemas.microsoft.com/office/powerpoint/2010/main" val="2072276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_IDS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677" y="2703443"/>
            <a:ext cx="5695622" cy="1451114"/>
          </a:xfrm>
          <a:prstGeom prst="rect">
            <a:avLst/>
          </a:prstGeom>
        </p:spPr>
      </p:pic>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title"/>
          </p:nvPr>
        </p:nvSpPr>
        <p:spPr>
          <a:xfrm>
            <a:off x="954711" y="381965"/>
            <a:ext cx="10282578" cy="4575798"/>
          </a:xfrm>
          <a:prstGeom prst="rect">
            <a:avLst/>
          </a:prstGeom>
          <a:solidFill>
            <a:schemeClr val="bg1">
              <a:alpha val="80000"/>
            </a:schemeClr>
          </a:solidFill>
        </p:spPr>
        <p:txBody>
          <a:bodyPr tIns="2103120" bIns="365760" anchor="ctr">
            <a:noAutofit/>
          </a:bodyPr>
          <a:lstStyle>
            <a:lvl1pPr algn="ctr">
              <a:defRPr sz="48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954711" y="4929652"/>
            <a:ext cx="10282578" cy="850638"/>
          </a:xfrm>
          <a:solidFill>
            <a:schemeClr val="accent2"/>
          </a:solidFill>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61746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_LogoLocku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5100" y="2555822"/>
            <a:ext cx="8918736" cy="1596454"/>
          </a:xfrm>
          <a:prstGeom prst="rect">
            <a:avLst/>
          </a:prstGeom>
        </p:spPr>
      </p:pic>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600200"/>
          </a:xfrm>
        </p:spPr>
        <p:txBody>
          <a:bodyPr/>
          <a:lstStyle>
            <a:lvl1pPr algn="ctr">
              <a:defRPr sz="4800"/>
            </a:lvl1pPr>
          </a:lstStyle>
          <a:p>
            <a:r>
              <a:rPr lang="en-US"/>
              <a:t>Click to edit Master title style</a:t>
            </a:r>
          </a:p>
        </p:txBody>
      </p:sp>
      <p:sp>
        <p:nvSpPr>
          <p:cNvPr id="3" name="Content Placeholder 2"/>
          <p:cNvSpPr>
            <a:spLocks noGrp="1"/>
          </p:cNvSpPr>
          <p:nvPr>
            <p:ph idx="1"/>
          </p:nvPr>
        </p:nvSpPr>
        <p:spPr>
          <a:xfrm>
            <a:off x="838200" y="1918447"/>
            <a:ext cx="10515600" cy="4249271"/>
          </a:xfrm>
          <a:noFill/>
        </p:spPr>
        <p:txBody>
          <a:bodyPr lIns="91440" tIns="91440" rIns="91440" bIns="91440"/>
          <a:lstStyle>
            <a:lvl1pPr>
              <a:spcBef>
                <a:spcPts val="2000"/>
              </a:spcBef>
              <a:defRPr sz="3600">
                <a:solidFill>
                  <a:schemeClr val="bg2">
                    <a:lumMod val="25000"/>
                  </a:schemeClr>
                </a:solidFill>
              </a:defRPr>
            </a:lvl1pPr>
            <a:lvl2pPr>
              <a:spcBef>
                <a:spcPts val="2000"/>
              </a:spcBef>
              <a:defRPr sz="2800">
                <a:solidFill>
                  <a:schemeClr val="bg2">
                    <a:lumMod val="25000"/>
                  </a:schemeClr>
                </a:solidFill>
              </a:defRPr>
            </a:lvl2pPr>
            <a:lvl3pPr>
              <a:spcBef>
                <a:spcPts val="2000"/>
              </a:spcBef>
              <a:defRPr sz="2800">
                <a:solidFill>
                  <a:schemeClr val="bg2">
                    <a:lumMod val="25000"/>
                  </a:schemeClr>
                </a:solidFill>
              </a:defRPr>
            </a:lvl3pPr>
            <a:lvl4pPr>
              <a:spcBef>
                <a:spcPts val="2000"/>
              </a:spcBef>
              <a:defRPr sz="2800">
                <a:solidFill>
                  <a:schemeClr val="bg2">
                    <a:lumMod val="25000"/>
                  </a:schemeClr>
                </a:solidFill>
              </a:defRPr>
            </a:lvl4pPr>
            <a:lvl5pPr>
              <a:spcBef>
                <a:spcPts val="2000"/>
              </a:spcBef>
              <a:defRPr sz="28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sic Title Only">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a:p>
        </p:txBody>
      </p:sp>
    </p:spTree>
    <p:extLst>
      <p:ext uri="{BB962C8B-B14F-4D97-AF65-F5344CB8AC3E}">
        <p14:creationId xmlns:p14="http://schemas.microsoft.com/office/powerpoint/2010/main" val="1634156210"/>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Title Only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600200"/>
          </a:xfrm>
        </p:spPr>
        <p:txBody>
          <a:bodyPr/>
          <a:lstStyle>
            <a:lvl1pPr algn="ctr">
              <a:defRPr sz="4000"/>
            </a:lvl1pPr>
          </a:lstStyle>
          <a:p>
            <a:r>
              <a:rPr lang="en-US"/>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Heavy-BasicSlide">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a:t>Click to edit Master title style</a:t>
            </a:r>
          </a:p>
        </p:txBody>
      </p:sp>
      <p:sp>
        <p:nvSpPr>
          <p:cNvPr id="5" name="Content Placeholder 4"/>
          <p:cNvSpPr>
            <a:spLocks noGrp="1"/>
          </p:cNvSpPr>
          <p:nvPr>
            <p:ph sz="quarter" idx="10"/>
          </p:nvPr>
        </p:nvSpPr>
        <p:spPr>
          <a:xfrm>
            <a:off x="838200" y="1435608"/>
            <a:ext cx="10515600" cy="4733698"/>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1"/>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Heavy-BasicWithCallout">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a:t>Click to edit Master title style</a:t>
            </a:r>
          </a:p>
        </p:txBody>
      </p:sp>
      <p:sp>
        <p:nvSpPr>
          <p:cNvPr id="5" name="Content Placeholder 4"/>
          <p:cNvSpPr>
            <a:spLocks noGrp="1"/>
          </p:cNvSpPr>
          <p:nvPr>
            <p:ph sz="quarter" idx="10"/>
          </p:nvPr>
        </p:nvSpPr>
        <p:spPr>
          <a:xfrm>
            <a:off x="838200" y="1435608"/>
            <a:ext cx="6620691" cy="4733698"/>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7694023" y="1436688"/>
            <a:ext cx="3657600" cy="4736592"/>
          </a:xfrm>
          <a:solidFill>
            <a:schemeClr val="bg1"/>
          </a:solidFill>
          <a:ln>
            <a:solidFill>
              <a:schemeClr val="bg2">
                <a:lumMod val="90000"/>
              </a:schemeClr>
            </a:solidFill>
          </a:ln>
        </p:spPr>
        <p:txBody>
          <a:bodyPr lIns="182880" tIns="182880" rIns="182880" bIns="182880"/>
          <a:lstStyle>
            <a:lvl1pPr algn="ctr">
              <a:defRPr sz="1800" b="0" cap="all" spc="50" baseline="0">
                <a:solidFill>
                  <a:schemeClr val="accent4"/>
                </a:solidFill>
              </a:defRPr>
            </a:lvl1pPr>
            <a:lvl2pPr marL="0" indent="0">
              <a:buNone/>
              <a:defRPr sz="1800"/>
            </a:lvl2pPr>
          </a:lstStyle>
          <a:p>
            <a:pPr lvl="0"/>
            <a:r>
              <a:rPr lang="en-US"/>
              <a:t>Click to edit Master text styles</a:t>
            </a:r>
          </a:p>
          <a:p>
            <a:pPr lvl="1"/>
            <a:r>
              <a:rPr lang="en-US"/>
              <a:t>Second level</a:t>
            </a:r>
          </a:p>
        </p:txBody>
      </p:sp>
      <p:sp>
        <p:nvSpPr>
          <p:cNvPr id="4" name="Slide Number Placeholder 3"/>
          <p:cNvSpPr>
            <a:spLocks noGrp="1"/>
          </p:cNvSpPr>
          <p:nvPr>
            <p:ph type="sldNum" sz="quarter" idx="14"/>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Heavy-NoTitl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838200" y="591671"/>
            <a:ext cx="10515600" cy="5613494"/>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1"/>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ic Title &amp; 2 Content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gn="l">
              <a:defRPr/>
            </a:lvl1pPr>
          </a:lstStyle>
          <a:p>
            <a:r>
              <a:rPr lang="en-US"/>
              <a:t>Click to edit Master title style</a:t>
            </a:r>
          </a:p>
        </p:txBody>
      </p:sp>
      <p:sp>
        <p:nvSpPr>
          <p:cNvPr id="5" name="Content Placeholder 4"/>
          <p:cNvSpPr>
            <a:spLocks noGrp="1"/>
          </p:cNvSpPr>
          <p:nvPr>
            <p:ph sz="quarter" idx="10"/>
          </p:nvPr>
        </p:nvSpPr>
        <p:spPr>
          <a:xfrm>
            <a:off x="838200" y="1801640"/>
            <a:ext cx="5132832" cy="4481685"/>
          </a:xfr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6221506" y="1434353"/>
            <a:ext cx="5144994" cy="4733085"/>
          </a:xfrm>
        </p:spPr>
        <p:txBody>
          <a:bodyPr/>
          <a:lstStyle/>
          <a:p>
            <a:endParaRPr lang="en-US"/>
          </a:p>
        </p:txBody>
      </p:sp>
      <p:sp>
        <p:nvSpPr>
          <p:cNvPr id="4" name="Slide Number Placeholder 3"/>
          <p:cNvSpPr>
            <a:spLocks noGrp="1"/>
          </p:cNvSpPr>
          <p:nvPr>
            <p:ph type="sldNum" sz="quarter" idx="15"/>
          </p:nvPr>
        </p:nvSpPr>
        <p:spPr/>
        <p:txBody>
          <a:bodyPr/>
          <a:lstStyle/>
          <a:p>
            <a:fld id="{660749E9-8438-6148-B851-F13E716FD972}" type="slidenum">
              <a:rPr lang="en-US" smtClean="0"/>
              <a:pPr/>
              <a:t>‹#›</a:t>
            </a:fld>
            <a:endParaRPr lang="en-US"/>
          </a:p>
        </p:txBody>
      </p:sp>
    </p:spTree>
    <p:extLst>
      <p:ext uri="{BB962C8B-B14F-4D97-AF65-F5344CB8AC3E}">
        <p14:creationId xmlns:p14="http://schemas.microsoft.com/office/powerpoint/2010/main" val="157618684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4378460"/>
            <a:ext cx="12192000" cy="1920240"/>
          </a:xfrm>
          <a:prstGeom prst="rect">
            <a:avLst/>
          </a:prstGeom>
          <a:solidFill>
            <a:srgbClr val="F4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0" y="0"/>
            <a:ext cx="12192000" cy="4366768"/>
          </a:xfrm>
          <a:prstGeom prst="rect">
            <a:avLst/>
          </a:prstGeom>
        </p:spPr>
      </p:pic>
      <p:sp>
        <p:nvSpPr>
          <p:cNvPr id="2" name="Title Placeholder 1"/>
          <p:cNvSpPr>
            <a:spLocks noGrp="1"/>
          </p:cNvSpPr>
          <p:nvPr>
            <p:ph type="title"/>
          </p:nvPr>
        </p:nvSpPr>
        <p:spPr>
          <a:xfrm>
            <a:off x="838200" y="228600"/>
            <a:ext cx="10515600" cy="110140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435608"/>
            <a:ext cx="10515600" cy="4745273"/>
          </a:xfrm>
          <a:prstGeom prst="rect">
            <a:avLst/>
          </a:prstGeom>
          <a:noFill/>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3" cstate="screen">
            <a:alphaModFix amt="50000"/>
            <a:extLst>
              <a:ext uri="{28A0092B-C50C-407E-A947-70E740481C1C}">
                <a14:useLocalDpi xmlns:a14="http://schemas.microsoft.com/office/drawing/2010/main"/>
              </a:ext>
            </a:extLst>
          </a:blip>
          <a:stretch>
            <a:fillRect/>
          </a:stretch>
        </p:blipFill>
        <p:spPr>
          <a:xfrm>
            <a:off x="11570372" y="6334025"/>
            <a:ext cx="336080" cy="408674"/>
          </a:xfrm>
          <a:prstGeom prst="rect">
            <a:avLst/>
          </a:prstGeom>
        </p:spPr>
      </p:pic>
      <p:sp>
        <p:nvSpPr>
          <p:cNvPr id="11" name="Slide Number Placeholder 10"/>
          <p:cNvSpPr>
            <a:spLocks noGrp="1"/>
          </p:cNvSpPr>
          <p:nvPr>
            <p:ph type="sldNum" sz="quarter" idx="4"/>
          </p:nvPr>
        </p:nvSpPr>
        <p:spPr>
          <a:xfrm>
            <a:off x="29105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749E9-8438-6148-B851-F13E716FD972}" type="slidenum">
              <a:rPr lang="en-US" smtClean="0"/>
              <a:pPr/>
              <a:t>‹#›</a:t>
            </a:fld>
            <a:endParaRPr lang="en-US"/>
          </a:p>
        </p:txBody>
      </p:sp>
    </p:spTree>
    <p:extLst>
      <p:ext uri="{BB962C8B-B14F-4D97-AF65-F5344CB8AC3E}">
        <p14:creationId xmlns:p14="http://schemas.microsoft.com/office/powerpoint/2010/main" val="681264506"/>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9" r:id="rId3"/>
    <p:sldLayoutId id="2147483689" r:id="rId4"/>
    <p:sldLayoutId id="2147483710" r:id="rId5"/>
    <p:sldLayoutId id="2147483706" r:id="rId6"/>
    <p:sldLayoutId id="2147483707" r:id="rId7"/>
    <p:sldLayoutId id="2147483708" r:id="rId8"/>
    <p:sldLayoutId id="2147483692" r:id="rId9"/>
    <p:sldLayoutId id="2147483711" r:id="rId10"/>
    <p:sldLayoutId id="2147483694" r:id="rId11"/>
    <p:sldLayoutId id="2147483695" r:id="rId12"/>
    <p:sldLayoutId id="2147483696" r:id="rId13"/>
    <p:sldLayoutId id="2147483705" r:id="rId14"/>
    <p:sldLayoutId id="2147483712" r:id="rId15"/>
    <p:sldLayoutId id="2147483699" r:id="rId16"/>
    <p:sldLayoutId id="2147483701" r:id="rId17"/>
    <p:sldLayoutId id="2147483704" r:id="rId18"/>
    <p:sldLayoutId id="2147483713" r:id="rId19"/>
    <p:sldLayoutId id="2147483714" r:id="rId20"/>
  </p:sldLayoutIdLst>
  <p:hf sldNum="0" hdr="0" ftr="0" dt="0"/>
  <p:txStyles>
    <p:titleStyle>
      <a:lvl1pPr algn="l" defTabSz="914400" rtl="0" eaLnBrk="1" latinLnBrk="0" hangingPunct="1">
        <a:lnSpc>
          <a:spcPct val="87000"/>
        </a:lnSpc>
        <a:spcBef>
          <a:spcPct val="0"/>
        </a:spcBef>
        <a:buNone/>
        <a:defRPr sz="3200" b="1" kern="1200">
          <a:solidFill>
            <a:schemeClr val="accent2"/>
          </a:solidFill>
          <a:latin typeface="Lucida Bright" charset="0"/>
          <a:ea typeface="Lucida Bright" charset="0"/>
          <a:cs typeface="Lucida Bright" charset="0"/>
        </a:defRPr>
      </a:lvl1pPr>
    </p:titleStyle>
    <p:bodyStyle>
      <a:lvl1pPr marL="0" indent="0" algn="l" defTabSz="914400" rtl="0" eaLnBrk="1" latinLnBrk="0" hangingPunct="1">
        <a:lnSpc>
          <a:spcPct val="87000"/>
        </a:lnSpc>
        <a:spcBef>
          <a:spcPts val="1800"/>
        </a:spcBef>
        <a:buClr>
          <a:schemeClr val="accent1"/>
        </a:buClr>
        <a:buFont typeface="Arial"/>
        <a:buNone/>
        <a:defRPr sz="3600" kern="1200">
          <a:solidFill>
            <a:schemeClr val="bg2">
              <a:lumMod val="25000"/>
            </a:schemeClr>
          </a:solidFill>
          <a:latin typeface="+mn-lt"/>
          <a:ea typeface="+mn-ea"/>
          <a:cs typeface="+mn-cs"/>
        </a:defRPr>
      </a:lvl1pPr>
      <a:lvl2pPr marL="301752" indent="-301752"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fairdocument.com/logi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elevate2018.eventbrite.com/" TargetMode="Externa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levate2018.eventbrite.com/" TargetMode="Externa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2" name="Title 1"/>
          <p:cNvSpPr>
            <a:spLocks noGrp="1"/>
          </p:cNvSpPr>
          <p:nvPr>
            <p:ph type="title"/>
          </p:nvPr>
        </p:nvSpPr>
        <p:spPr/>
        <p:txBody>
          <a:bodyPr/>
          <a:lstStyle/>
          <a:p>
            <a:r>
              <a:rPr lang="en-US"/>
              <a:t>Enhancing the Provider Experience</a:t>
            </a:r>
          </a:p>
        </p:txBody>
      </p:sp>
      <p:sp>
        <p:nvSpPr>
          <p:cNvPr id="3" name="Text Placeholder 2"/>
          <p:cNvSpPr>
            <a:spLocks noGrp="1"/>
          </p:cNvSpPr>
          <p:nvPr>
            <p:ph type="body" idx="1"/>
          </p:nvPr>
        </p:nvSpPr>
        <p:spPr/>
        <p:txBody>
          <a:bodyPr/>
          <a:lstStyle/>
          <a:p>
            <a:r>
              <a:rPr lang="en-US"/>
              <a:t>Mariam Ballard – Product Director, Enhance</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0228" y="1035994"/>
            <a:ext cx="3731544" cy="746312"/>
          </a:xfrm>
          <a:prstGeom prst="rect">
            <a:avLst/>
          </a:prstGeom>
        </p:spPr>
      </p:pic>
      <p:cxnSp>
        <p:nvCxnSpPr>
          <p:cNvPr id="18" name="Straight Connector 17"/>
          <p:cNvCxnSpPr/>
          <p:nvPr/>
        </p:nvCxnSpPr>
        <p:spPr>
          <a:xfrm>
            <a:off x="2588217" y="2216258"/>
            <a:ext cx="70207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129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E0F9F6-638E-4851-B61F-F5CB84CACBA7}"/>
              </a:ext>
            </a:extLst>
          </p:cNvPr>
          <p:cNvPicPr>
            <a:picLocks noChangeAspect="1"/>
          </p:cNvPicPr>
          <p:nvPr/>
        </p:nvPicPr>
        <p:blipFill rotWithShape="1">
          <a:blip r:embed="rId2"/>
          <a:srcRect l="1098"/>
          <a:stretch/>
        </p:blipFill>
        <p:spPr>
          <a:xfrm>
            <a:off x="218484" y="0"/>
            <a:ext cx="11887035" cy="6858000"/>
          </a:xfrm>
          <a:prstGeom prst="rect">
            <a:avLst/>
          </a:prstGeom>
        </p:spPr>
      </p:pic>
    </p:spTree>
    <p:extLst>
      <p:ext uri="{BB962C8B-B14F-4D97-AF65-F5344CB8AC3E}">
        <p14:creationId xmlns:p14="http://schemas.microsoft.com/office/powerpoint/2010/main" val="45990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55537F-ED8B-41BB-A01E-EC94939796B8}"/>
              </a:ext>
            </a:extLst>
          </p:cNvPr>
          <p:cNvPicPr>
            <a:picLocks noChangeAspect="1"/>
          </p:cNvPicPr>
          <p:nvPr/>
        </p:nvPicPr>
        <p:blipFill>
          <a:blip r:embed="rId3"/>
          <a:stretch>
            <a:fillRect/>
          </a:stretch>
        </p:blipFill>
        <p:spPr>
          <a:xfrm>
            <a:off x="265471" y="1807221"/>
            <a:ext cx="6192876" cy="4038055"/>
          </a:xfrm>
          <a:prstGeom prst="rect">
            <a:avLst/>
          </a:prstGeom>
        </p:spPr>
      </p:pic>
      <p:sp>
        <p:nvSpPr>
          <p:cNvPr id="3" name="Title 2">
            <a:extLst>
              <a:ext uri="{FF2B5EF4-FFF2-40B4-BE49-F238E27FC236}">
                <a16:creationId xmlns:a16="http://schemas.microsoft.com/office/drawing/2014/main" id="{BBC481A0-2C1E-402C-8DD6-E734DC6B3581}"/>
              </a:ext>
            </a:extLst>
          </p:cNvPr>
          <p:cNvSpPr>
            <a:spLocks noGrp="1"/>
          </p:cNvSpPr>
          <p:nvPr>
            <p:ph type="title"/>
          </p:nvPr>
        </p:nvSpPr>
        <p:spPr/>
        <p:txBody>
          <a:bodyPr/>
          <a:lstStyle/>
          <a:p>
            <a:pPr algn="ctr"/>
            <a:r>
              <a:rPr lang="en-US"/>
              <a:t>Keeping it Updated</a:t>
            </a:r>
          </a:p>
        </p:txBody>
      </p:sp>
      <p:sp>
        <p:nvSpPr>
          <p:cNvPr id="5" name="Content Placeholder 4">
            <a:extLst>
              <a:ext uri="{FF2B5EF4-FFF2-40B4-BE49-F238E27FC236}">
                <a16:creationId xmlns:a16="http://schemas.microsoft.com/office/drawing/2014/main" id="{1D1978E1-A7F8-4627-89B0-B4961563762D}"/>
              </a:ext>
            </a:extLst>
          </p:cNvPr>
          <p:cNvSpPr>
            <a:spLocks noGrp="1"/>
          </p:cNvSpPr>
          <p:nvPr>
            <p:ph idx="1"/>
          </p:nvPr>
        </p:nvSpPr>
        <p:spPr>
          <a:xfrm>
            <a:off x="7207044" y="1828801"/>
            <a:ext cx="4316362" cy="4016476"/>
          </a:xfrm>
        </p:spPr>
        <p:txBody>
          <a:bodyPr>
            <a:normAutofit/>
          </a:bodyPr>
          <a:lstStyle/>
          <a:p>
            <a:pPr marL="571500" indent="-571500">
              <a:buFont typeface="Arial" panose="020B0604020202020204" pitchFamily="34" charset="0"/>
              <a:buChar char="•"/>
            </a:pPr>
            <a:r>
              <a:rPr lang="en-US" sz="2400" dirty="0"/>
              <a:t>Login: </a:t>
            </a:r>
            <a:r>
              <a:rPr lang="en-US" sz="2400" dirty="0">
                <a:hlinkClick r:id="rId4"/>
              </a:rPr>
              <a:t>https://www.fairdocument.com/login</a:t>
            </a:r>
            <a:r>
              <a:rPr lang="en-US" sz="2400" dirty="0"/>
              <a:t> </a:t>
            </a:r>
          </a:p>
          <a:p>
            <a:pPr marL="571500" indent="-571500">
              <a:buFont typeface="Arial" panose="020B0604020202020204" pitchFamily="34" charset="0"/>
              <a:buChar char="•"/>
            </a:pPr>
            <a:r>
              <a:rPr lang="en-US" sz="2400" dirty="0"/>
              <a:t>Profile edit functionality added to RAD</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endParaRPr lang="en-US" sz="2400" dirty="0"/>
          </a:p>
        </p:txBody>
      </p:sp>
    </p:spTree>
    <p:extLst>
      <p:ext uri="{BB962C8B-B14F-4D97-AF65-F5344CB8AC3E}">
        <p14:creationId xmlns:p14="http://schemas.microsoft.com/office/powerpoint/2010/main" val="247373637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5B4C95-92B2-4BDD-BE95-7D3F196A1B64}"/>
              </a:ext>
            </a:extLst>
          </p:cNvPr>
          <p:cNvPicPr>
            <a:picLocks noChangeAspect="1"/>
          </p:cNvPicPr>
          <p:nvPr/>
        </p:nvPicPr>
        <p:blipFill>
          <a:blip r:embed="rId3"/>
          <a:stretch>
            <a:fillRect/>
          </a:stretch>
        </p:blipFill>
        <p:spPr>
          <a:xfrm>
            <a:off x="406254" y="1582993"/>
            <a:ext cx="6360100" cy="4395019"/>
          </a:xfrm>
          <a:prstGeom prst="rect">
            <a:avLst/>
          </a:prstGeom>
        </p:spPr>
      </p:pic>
      <p:sp>
        <p:nvSpPr>
          <p:cNvPr id="5" name="Title 4">
            <a:extLst>
              <a:ext uri="{FF2B5EF4-FFF2-40B4-BE49-F238E27FC236}">
                <a16:creationId xmlns:a16="http://schemas.microsoft.com/office/drawing/2014/main" id="{A5565264-6A11-41F4-A1EC-BBC6BC00BEF5}"/>
              </a:ext>
            </a:extLst>
          </p:cNvPr>
          <p:cNvSpPr>
            <a:spLocks noGrp="1"/>
          </p:cNvSpPr>
          <p:nvPr>
            <p:ph type="title"/>
          </p:nvPr>
        </p:nvSpPr>
        <p:spPr/>
        <p:txBody>
          <a:bodyPr/>
          <a:lstStyle/>
          <a:p>
            <a:r>
              <a:rPr lang="en-US"/>
              <a:t>Keeping it Fresh</a:t>
            </a:r>
          </a:p>
        </p:txBody>
      </p:sp>
      <p:sp>
        <p:nvSpPr>
          <p:cNvPr id="6" name="Content Placeholder 5">
            <a:extLst>
              <a:ext uri="{FF2B5EF4-FFF2-40B4-BE49-F238E27FC236}">
                <a16:creationId xmlns:a16="http://schemas.microsoft.com/office/drawing/2014/main" id="{E4D5AE96-3230-433B-8223-2CA22B80365F}"/>
              </a:ext>
            </a:extLst>
          </p:cNvPr>
          <p:cNvSpPr>
            <a:spLocks noGrp="1"/>
          </p:cNvSpPr>
          <p:nvPr>
            <p:ph idx="1"/>
          </p:nvPr>
        </p:nvSpPr>
        <p:spPr>
          <a:xfrm>
            <a:off x="7334866" y="1582993"/>
            <a:ext cx="4018934" cy="4395019"/>
          </a:xfrm>
        </p:spPr>
        <p:txBody>
          <a:bodyPr>
            <a:normAutofit/>
          </a:bodyPr>
          <a:lstStyle/>
          <a:p>
            <a:pPr marL="342900" indent="-342900">
              <a:buFont typeface="Arial" panose="020B0604020202020204" pitchFamily="34" charset="0"/>
              <a:buChar char="•"/>
            </a:pPr>
            <a:r>
              <a:rPr lang="en-US" sz="2400"/>
              <a:t>Monthly reminders </a:t>
            </a:r>
          </a:p>
          <a:p>
            <a:pPr marL="342900" indent="-342900">
              <a:buFont typeface="Arial" panose="020B0604020202020204" pitchFamily="34" charset="0"/>
              <a:buChar char="•"/>
            </a:pPr>
            <a:r>
              <a:rPr lang="en-US" sz="2400"/>
              <a:t>Requests will align with:</a:t>
            </a:r>
          </a:p>
          <a:p>
            <a:pPr marL="644652" lvl="1" indent="-342900">
              <a:buFont typeface="Arial" panose="020B0604020202020204" pitchFamily="34" charset="0"/>
              <a:buChar char="•"/>
            </a:pPr>
            <a:r>
              <a:rPr lang="en-US" sz="1600"/>
              <a:t>Business Goals</a:t>
            </a:r>
          </a:p>
          <a:p>
            <a:pPr marL="644652" lvl="1" indent="-342900">
              <a:buFont typeface="Arial" panose="020B0604020202020204" pitchFamily="34" charset="0"/>
              <a:buChar char="•"/>
            </a:pPr>
            <a:r>
              <a:rPr lang="en-US" sz="1600"/>
              <a:t>Changing Market Needs</a:t>
            </a:r>
          </a:p>
          <a:p>
            <a:pPr marL="342900" indent="-342900">
              <a:buFont typeface="Arial" panose="020B0604020202020204" pitchFamily="34" charset="0"/>
              <a:buChar char="•"/>
            </a:pPr>
            <a:endParaRPr lang="en-US" sz="2400"/>
          </a:p>
        </p:txBody>
      </p:sp>
    </p:spTree>
    <p:extLst>
      <p:ext uri="{BB962C8B-B14F-4D97-AF65-F5344CB8AC3E}">
        <p14:creationId xmlns:p14="http://schemas.microsoft.com/office/powerpoint/2010/main" val="10405325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3A1426-31E1-462B-9F50-5BD09BF1B4AB}"/>
              </a:ext>
            </a:extLst>
          </p:cNvPr>
          <p:cNvSpPr>
            <a:spLocks noGrp="1"/>
          </p:cNvSpPr>
          <p:nvPr>
            <p:ph type="title"/>
          </p:nvPr>
        </p:nvSpPr>
        <p:spPr/>
        <p:txBody>
          <a:bodyPr/>
          <a:lstStyle/>
          <a:p>
            <a:pPr algn="ctr"/>
            <a:r>
              <a:rPr lang="en-US" sz="4800"/>
              <a:t>Identity - What’s Next?</a:t>
            </a:r>
          </a:p>
        </p:txBody>
      </p:sp>
      <p:graphicFrame>
        <p:nvGraphicFramePr>
          <p:cNvPr id="11" name="Diagram 10">
            <a:extLst>
              <a:ext uri="{FF2B5EF4-FFF2-40B4-BE49-F238E27FC236}">
                <a16:creationId xmlns:a16="http://schemas.microsoft.com/office/drawing/2014/main" id="{7082D517-243A-4EB5-9AFA-499025100F84}"/>
              </a:ext>
            </a:extLst>
          </p:cNvPr>
          <p:cNvGraphicFramePr/>
          <p:nvPr>
            <p:extLst>
              <p:ext uri="{D42A27DB-BD31-4B8C-83A1-F6EECF244321}">
                <p14:modId xmlns:p14="http://schemas.microsoft.com/office/powerpoint/2010/main" val="309842180"/>
              </p:ext>
            </p:extLst>
          </p:nvPr>
        </p:nvGraphicFramePr>
        <p:xfrm>
          <a:off x="707922" y="1170039"/>
          <a:ext cx="10943303" cy="489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3648379"/>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DFCE07A-7B1D-48F3-9BBF-97019496FA9A}"/>
              </a:ext>
            </a:extLst>
          </p:cNvPr>
          <p:cNvSpPr>
            <a:spLocks noGrp="1"/>
          </p:cNvSpPr>
          <p:nvPr>
            <p:ph type="pic" sz="quarter" idx="10"/>
          </p:nvPr>
        </p:nvSpPr>
        <p:spPr/>
      </p:sp>
      <p:sp>
        <p:nvSpPr>
          <p:cNvPr id="8" name="Title 7">
            <a:extLst>
              <a:ext uri="{FF2B5EF4-FFF2-40B4-BE49-F238E27FC236}">
                <a16:creationId xmlns:a16="http://schemas.microsoft.com/office/drawing/2014/main" id="{AF840FBE-86D2-4C3B-AAF4-15B98D7983C7}"/>
              </a:ext>
            </a:extLst>
          </p:cNvPr>
          <p:cNvSpPr>
            <a:spLocks noGrp="1"/>
          </p:cNvSpPr>
          <p:nvPr>
            <p:ph type="title"/>
          </p:nvPr>
        </p:nvSpPr>
        <p:spPr/>
        <p:txBody>
          <a:bodyPr/>
          <a:lstStyle/>
          <a:p>
            <a:r>
              <a:rPr lang="en-US"/>
              <a:t>Insight </a:t>
            </a:r>
          </a:p>
        </p:txBody>
      </p:sp>
      <p:sp>
        <p:nvSpPr>
          <p:cNvPr id="9" name="Text Placeholder 8">
            <a:extLst>
              <a:ext uri="{FF2B5EF4-FFF2-40B4-BE49-F238E27FC236}">
                <a16:creationId xmlns:a16="http://schemas.microsoft.com/office/drawing/2014/main" id="{A67F00FB-5D7E-4920-8137-163D6881CB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57880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BA4B-76E7-4C5F-B4A7-4246D9AA2A0D}"/>
              </a:ext>
            </a:extLst>
          </p:cNvPr>
          <p:cNvSpPr>
            <a:spLocks noGrp="1"/>
          </p:cNvSpPr>
          <p:nvPr>
            <p:ph type="title"/>
          </p:nvPr>
        </p:nvSpPr>
        <p:spPr/>
        <p:txBody>
          <a:bodyPr/>
          <a:lstStyle/>
          <a:p>
            <a:r>
              <a:rPr lang="en-US"/>
              <a:t>Calculating NPS</a:t>
            </a:r>
          </a:p>
        </p:txBody>
      </p:sp>
      <p:sp>
        <p:nvSpPr>
          <p:cNvPr id="3" name="Content Placeholder 2">
            <a:extLst>
              <a:ext uri="{FF2B5EF4-FFF2-40B4-BE49-F238E27FC236}">
                <a16:creationId xmlns:a16="http://schemas.microsoft.com/office/drawing/2014/main" id="{BDEB8846-D9DC-4C13-A5E1-EF0C57FA1B1F}"/>
              </a:ext>
            </a:extLst>
          </p:cNvPr>
          <p:cNvSpPr>
            <a:spLocks noGrp="1"/>
          </p:cNvSpPr>
          <p:nvPr>
            <p:ph idx="1"/>
          </p:nvPr>
        </p:nvSpPr>
        <p:spPr/>
        <p:txBody>
          <a:bodyPr>
            <a:normAutofit lnSpcReduction="10000"/>
          </a:bodyPr>
          <a:lstStyle/>
          <a:p>
            <a:pPr algn="ctr"/>
            <a:r>
              <a:rPr lang="en-US"/>
              <a:t>% of Promoters - % of Detractors = NPS</a:t>
            </a:r>
          </a:p>
          <a:p>
            <a:pPr algn="ctr"/>
            <a:endParaRPr lang="en-US"/>
          </a:p>
          <a:p>
            <a:pPr algn="ctr"/>
            <a:endParaRPr lang="en-US"/>
          </a:p>
          <a:p>
            <a:pPr algn="ctr"/>
            <a:r>
              <a:rPr lang="en-US"/>
              <a:t>Example: 67% Promoters – 16% Detractors = 51 </a:t>
            </a:r>
          </a:p>
          <a:p>
            <a:pPr algn="ctr"/>
            <a:endParaRPr lang="en-US"/>
          </a:p>
          <a:p>
            <a:pPr marL="571500" indent="-571500" algn="ctr">
              <a:buFont typeface="Arial" panose="020B0604020202020204" pitchFamily="34" charset="0"/>
              <a:buChar char="•"/>
            </a:pPr>
            <a:r>
              <a:rPr lang="en-US" sz="3200" i="1">
                <a:solidFill>
                  <a:schemeClr val="tx1"/>
                </a:solidFill>
              </a:rPr>
              <a:t>Passives are not calculated into the NPS</a:t>
            </a:r>
          </a:p>
        </p:txBody>
      </p:sp>
      <p:sp>
        <p:nvSpPr>
          <p:cNvPr id="4" name="TextBox 3">
            <a:extLst>
              <a:ext uri="{FF2B5EF4-FFF2-40B4-BE49-F238E27FC236}">
                <a16:creationId xmlns:a16="http://schemas.microsoft.com/office/drawing/2014/main" id="{04C5D8D7-D0AB-4D35-8463-356A122134AB}"/>
              </a:ext>
            </a:extLst>
          </p:cNvPr>
          <p:cNvSpPr txBox="1"/>
          <p:nvPr/>
        </p:nvSpPr>
        <p:spPr>
          <a:xfrm>
            <a:off x="2047285" y="2548991"/>
            <a:ext cx="3091158" cy="369332"/>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a:t>Promoters = 9-10 scores</a:t>
            </a:r>
          </a:p>
        </p:txBody>
      </p:sp>
      <p:sp>
        <p:nvSpPr>
          <p:cNvPr id="5" name="TextBox 4">
            <a:extLst>
              <a:ext uri="{FF2B5EF4-FFF2-40B4-BE49-F238E27FC236}">
                <a16:creationId xmlns:a16="http://schemas.microsoft.com/office/drawing/2014/main" id="{ABC18EAA-7F9B-4EB4-8D51-C53777DC70D5}"/>
              </a:ext>
            </a:extLst>
          </p:cNvPr>
          <p:cNvSpPr txBox="1"/>
          <p:nvPr/>
        </p:nvSpPr>
        <p:spPr>
          <a:xfrm>
            <a:off x="5646894" y="2548991"/>
            <a:ext cx="3027768" cy="369332"/>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a:t>Detractors = 6-0 scores</a:t>
            </a:r>
          </a:p>
        </p:txBody>
      </p:sp>
    </p:spTree>
    <p:extLst>
      <p:ext uri="{BB962C8B-B14F-4D97-AF65-F5344CB8AC3E}">
        <p14:creationId xmlns:p14="http://schemas.microsoft.com/office/powerpoint/2010/main" val="1865303607"/>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7A76-9BBB-4788-AC95-0A24A37365AB}"/>
              </a:ext>
            </a:extLst>
          </p:cNvPr>
          <p:cNvSpPr>
            <a:spLocks noGrp="1"/>
          </p:cNvSpPr>
          <p:nvPr>
            <p:ph type="title"/>
          </p:nvPr>
        </p:nvSpPr>
        <p:spPr/>
        <p:txBody>
          <a:bodyPr/>
          <a:lstStyle/>
          <a:p>
            <a:r>
              <a:rPr lang="en-US"/>
              <a:t>What Tracks LegalShield and Provider NPS?</a:t>
            </a:r>
          </a:p>
        </p:txBody>
      </p:sp>
      <p:pic>
        <p:nvPicPr>
          <p:cNvPr id="4" name="Content Placeholder 3">
            <a:extLst>
              <a:ext uri="{FF2B5EF4-FFF2-40B4-BE49-F238E27FC236}">
                <a16:creationId xmlns:a16="http://schemas.microsoft.com/office/drawing/2014/main" id="{51DA8E81-2E3D-4AFF-8EA3-49986302F401}"/>
              </a:ext>
            </a:extLst>
          </p:cNvPr>
          <p:cNvPicPr>
            <a:picLocks noGrp="1" noChangeAspect="1"/>
          </p:cNvPicPr>
          <p:nvPr>
            <p:ph idx="1"/>
          </p:nvPr>
        </p:nvPicPr>
        <p:blipFill>
          <a:blip r:embed="rId3"/>
          <a:stretch>
            <a:fillRect/>
          </a:stretch>
        </p:blipFill>
        <p:spPr>
          <a:xfrm>
            <a:off x="838200" y="2450181"/>
            <a:ext cx="10515600" cy="3184775"/>
          </a:xfrm>
          <a:prstGeom prst="rect">
            <a:avLst/>
          </a:prstGeom>
        </p:spPr>
      </p:pic>
    </p:spTree>
    <p:extLst>
      <p:ext uri="{BB962C8B-B14F-4D97-AF65-F5344CB8AC3E}">
        <p14:creationId xmlns:p14="http://schemas.microsoft.com/office/powerpoint/2010/main" val="1688181435"/>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2017 LegalShield: NPS</a:t>
            </a:r>
          </a:p>
        </p:txBody>
      </p:sp>
      <p:grpSp>
        <p:nvGrpSpPr>
          <p:cNvPr id="8" name="Group 7"/>
          <p:cNvGrpSpPr/>
          <p:nvPr/>
        </p:nvGrpSpPr>
        <p:grpSpPr>
          <a:xfrm>
            <a:off x="7315200" y="1963711"/>
            <a:ext cx="4366207" cy="4209568"/>
            <a:chOff x="7315200" y="1963711"/>
            <a:chExt cx="4366207" cy="4209568"/>
          </a:xfrm>
        </p:grpSpPr>
        <p:sp>
          <p:nvSpPr>
            <p:cNvPr id="4" name="Text Placeholder 3"/>
            <p:cNvSpPr txBox="1">
              <a:spLocks/>
            </p:cNvSpPr>
            <p:nvPr/>
          </p:nvSpPr>
          <p:spPr>
            <a:xfrm>
              <a:off x="7315200" y="2638268"/>
              <a:ext cx="4366207" cy="3535011"/>
            </a:xfrm>
            <a:prstGeom prst="rect">
              <a:avLst/>
            </a:prstGeom>
            <a:solidFill>
              <a:schemeClr val="bg1"/>
            </a:solidFill>
            <a:ln>
              <a:solidFill>
                <a:schemeClr val="tx2">
                  <a:lumMod val="20000"/>
                  <a:lumOff val="80000"/>
                </a:schemeClr>
              </a:solidFill>
            </a:ln>
          </p:spPr>
          <p:txBody>
            <a:bodyPr lIns="274320" tIns="274320" rIns="274320" bIns="274320" anchor="ctr" anchorCtr="0"/>
            <a:lstStyle>
              <a:lvl1pPr marL="0" indent="0" algn="l" defTabSz="914400" rtl="0" eaLnBrk="1" latinLnBrk="0" hangingPunct="1">
                <a:lnSpc>
                  <a:spcPct val="87000"/>
                </a:lnSpc>
                <a:spcBef>
                  <a:spcPts val="1800"/>
                </a:spcBef>
                <a:buClr>
                  <a:schemeClr val="accent1"/>
                </a:buClr>
                <a:buFont typeface="Arial"/>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chemeClr val="accent1"/>
                  </a:solidFill>
                </a:rPr>
                <a:t>2017 NPS = 56</a:t>
              </a:r>
            </a:p>
            <a:p>
              <a:pPr algn="ctr"/>
              <a:r>
                <a:rPr lang="en-US">
                  <a:solidFill>
                    <a:schemeClr val="accent1"/>
                  </a:solidFill>
                </a:rPr>
                <a:t>Sept is the 4</a:t>
              </a:r>
              <a:r>
                <a:rPr lang="en-US" baseline="30000">
                  <a:solidFill>
                    <a:schemeClr val="accent1"/>
                  </a:solidFill>
                </a:rPr>
                <a:t>th</a:t>
              </a:r>
              <a:r>
                <a:rPr lang="en-US">
                  <a:solidFill>
                    <a:schemeClr val="accent1"/>
                  </a:solidFill>
                </a:rPr>
                <a:t> consecutive month, LS NPS has been equal to or greater than 2016 scores</a:t>
              </a:r>
            </a:p>
          </p:txBody>
        </p:sp>
        <p:sp>
          <p:nvSpPr>
            <p:cNvPr id="7" name="Text Placeholder 3"/>
            <p:cNvSpPr txBox="1">
              <a:spLocks/>
            </p:cNvSpPr>
            <p:nvPr/>
          </p:nvSpPr>
          <p:spPr>
            <a:xfrm>
              <a:off x="7315200" y="1963711"/>
              <a:ext cx="4366207" cy="689548"/>
            </a:xfrm>
            <a:prstGeom prst="rect">
              <a:avLst/>
            </a:prstGeom>
            <a:solidFill>
              <a:schemeClr val="accent2"/>
            </a:solidFill>
            <a:ln>
              <a:solidFill>
                <a:schemeClr val="tx2">
                  <a:lumMod val="20000"/>
                  <a:lumOff val="80000"/>
                </a:schemeClr>
              </a:solidFill>
            </a:ln>
          </p:spPr>
          <p:txBody>
            <a:bodyPr anchor="ctr" anchorCtr="0"/>
            <a:lstStyle>
              <a:lvl1pPr marL="0" indent="0" algn="l" defTabSz="914400" rtl="0" eaLnBrk="1" latinLnBrk="0" hangingPunct="1">
                <a:lnSpc>
                  <a:spcPct val="87000"/>
                </a:lnSpc>
                <a:spcBef>
                  <a:spcPts val="1800"/>
                </a:spcBef>
                <a:buClr>
                  <a:schemeClr val="accent1"/>
                </a:buClr>
                <a:buFont typeface="Arial"/>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600" cap="all">
                  <a:solidFill>
                    <a:schemeClr val="bg1"/>
                  </a:solidFill>
                </a:rPr>
                <a:t>Key takeaway</a:t>
              </a:r>
            </a:p>
          </p:txBody>
        </p:sp>
      </p:grpSp>
      <p:pic>
        <p:nvPicPr>
          <p:cNvPr id="9" name="Content Placeholder 4">
            <a:extLst>
              <a:ext uri="{FF2B5EF4-FFF2-40B4-BE49-F238E27FC236}">
                <a16:creationId xmlns:a16="http://schemas.microsoft.com/office/drawing/2014/main" id="{941F0F44-FD45-47DA-A938-843ACDA14002}"/>
              </a:ext>
            </a:extLst>
          </p:cNvPr>
          <p:cNvPicPr>
            <a:picLocks noGrp="1" noChangeAspect="1"/>
          </p:cNvPicPr>
          <p:nvPr>
            <p:ph idx="1"/>
          </p:nvPr>
        </p:nvPicPr>
        <p:blipFill>
          <a:blip r:embed="rId2"/>
          <a:stretch>
            <a:fillRect/>
          </a:stretch>
        </p:blipFill>
        <p:spPr>
          <a:xfrm>
            <a:off x="185260" y="2752165"/>
            <a:ext cx="6845778" cy="2356088"/>
          </a:xfrm>
        </p:spPr>
      </p:pic>
    </p:spTree>
    <p:extLst>
      <p:ext uri="{BB962C8B-B14F-4D97-AF65-F5344CB8AC3E}">
        <p14:creationId xmlns:p14="http://schemas.microsoft.com/office/powerpoint/2010/main" val="48565922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2017 LegalShield: </a:t>
            </a:r>
            <a:br>
              <a:rPr lang="en-US">
                <a:solidFill>
                  <a:schemeClr val="accent1"/>
                </a:solidFill>
              </a:rPr>
            </a:br>
            <a:r>
              <a:rPr lang="en-US">
                <a:solidFill>
                  <a:schemeClr val="accent1"/>
                </a:solidFill>
              </a:rPr>
              <a:t>Score Distributions</a:t>
            </a:r>
          </a:p>
        </p:txBody>
      </p:sp>
      <p:grpSp>
        <p:nvGrpSpPr>
          <p:cNvPr id="8" name="Group 7"/>
          <p:cNvGrpSpPr/>
          <p:nvPr/>
        </p:nvGrpSpPr>
        <p:grpSpPr>
          <a:xfrm>
            <a:off x="7315200" y="1963711"/>
            <a:ext cx="4366207" cy="4209568"/>
            <a:chOff x="7315200" y="1963711"/>
            <a:chExt cx="4366207" cy="4209568"/>
          </a:xfrm>
        </p:grpSpPr>
        <p:sp>
          <p:nvSpPr>
            <p:cNvPr id="4" name="Text Placeholder 3"/>
            <p:cNvSpPr txBox="1">
              <a:spLocks/>
            </p:cNvSpPr>
            <p:nvPr/>
          </p:nvSpPr>
          <p:spPr>
            <a:xfrm>
              <a:off x="7315200" y="2638268"/>
              <a:ext cx="4366207" cy="3535011"/>
            </a:xfrm>
            <a:prstGeom prst="rect">
              <a:avLst/>
            </a:prstGeom>
            <a:solidFill>
              <a:schemeClr val="bg1"/>
            </a:solidFill>
            <a:ln>
              <a:solidFill>
                <a:schemeClr val="tx2">
                  <a:lumMod val="20000"/>
                  <a:lumOff val="80000"/>
                </a:schemeClr>
              </a:solidFill>
            </a:ln>
          </p:spPr>
          <p:txBody>
            <a:bodyPr lIns="274320" tIns="274320" rIns="274320" bIns="274320" anchor="ctr" anchorCtr="0"/>
            <a:lstStyle>
              <a:lvl1pPr marL="0" indent="0" algn="l" defTabSz="914400" rtl="0" eaLnBrk="1" latinLnBrk="0" hangingPunct="1">
                <a:lnSpc>
                  <a:spcPct val="87000"/>
                </a:lnSpc>
                <a:spcBef>
                  <a:spcPts val="1800"/>
                </a:spcBef>
                <a:buClr>
                  <a:schemeClr val="accent1"/>
                </a:buClr>
                <a:buFont typeface="Arial"/>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a:solidFill>
                    <a:schemeClr val="accent1"/>
                  </a:solidFill>
                </a:rPr>
                <a:t>Promoters </a:t>
              </a:r>
              <a:r>
                <a:rPr lang="en-US">
                  <a:solidFill>
                    <a:schemeClr val="accent1"/>
                  </a:solidFill>
                  <a:latin typeface="Arial" panose="020B0604020202020204" pitchFamily="34" charset="0"/>
                  <a:cs typeface="Arial" panose="020B0604020202020204" pitchFamily="34" charset="0"/>
                </a:rPr>
                <a:t>≈ 70%</a:t>
              </a:r>
              <a:endParaRPr lang="en-US">
                <a:solidFill>
                  <a:schemeClr val="accent1"/>
                </a:solidFill>
              </a:endParaRPr>
            </a:p>
            <a:p>
              <a:pPr marL="457200" indent="-457200">
                <a:buFont typeface="Arial" panose="020B0604020202020204" pitchFamily="34" charset="0"/>
                <a:buChar char="•"/>
              </a:pPr>
              <a:r>
                <a:rPr lang="en-US">
                  <a:solidFill>
                    <a:schemeClr val="accent1"/>
                  </a:solidFill>
                </a:rPr>
                <a:t>Passives </a:t>
              </a:r>
              <a:r>
                <a:rPr lang="en-US">
                  <a:solidFill>
                    <a:schemeClr val="accent1"/>
                  </a:solidFill>
                  <a:latin typeface="Arial" panose="020B0604020202020204" pitchFamily="34" charset="0"/>
                  <a:cs typeface="Arial" panose="020B0604020202020204" pitchFamily="34" charset="0"/>
                </a:rPr>
                <a:t>≈ 16%</a:t>
              </a:r>
              <a:endParaRPr lang="en-US">
                <a:solidFill>
                  <a:schemeClr val="accent1"/>
                </a:solidFill>
              </a:endParaRPr>
            </a:p>
            <a:p>
              <a:pPr marL="457200" indent="-457200">
                <a:buFont typeface="Arial" panose="020B0604020202020204" pitchFamily="34" charset="0"/>
                <a:buChar char="•"/>
              </a:pPr>
              <a:r>
                <a:rPr lang="en-US">
                  <a:solidFill>
                    <a:schemeClr val="accent1"/>
                  </a:solidFill>
                </a:rPr>
                <a:t>Detractors </a:t>
              </a:r>
              <a:r>
                <a:rPr lang="en-US">
                  <a:solidFill>
                    <a:schemeClr val="accent1"/>
                  </a:solidFill>
                  <a:latin typeface="Arial" panose="020B0604020202020204" pitchFamily="34" charset="0"/>
                  <a:cs typeface="Arial" panose="020B0604020202020204" pitchFamily="34" charset="0"/>
                </a:rPr>
                <a:t>≈ 14%</a:t>
              </a:r>
              <a:endParaRPr lang="en-US">
                <a:solidFill>
                  <a:schemeClr val="accent1"/>
                </a:solidFill>
              </a:endParaRPr>
            </a:p>
          </p:txBody>
        </p:sp>
        <p:sp>
          <p:nvSpPr>
            <p:cNvPr id="7" name="Text Placeholder 3"/>
            <p:cNvSpPr txBox="1">
              <a:spLocks/>
            </p:cNvSpPr>
            <p:nvPr/>
          </p:nvSpPr>
          <p:spPr>
            <a:xfrm>
              <a:off x="7315200" y="1963711"/>
              <a:ext cx="4366207" cy="689548"/>
            </a:xfrm>
            <a:prstGeom prst="rect">
              <a:avLst/>
            </a:prstGeom>
            <a:solidFill>
              <a:schemeClr val="accent2"/>
            </a:solidFill>
            <a:ln>
              <a:solidFill>
                <a:schemeClr val="tx2">
                  <a:lumMod val="20000"/>
                  <a:lumOff val="80000"/>
                </a:schemeClr>
              </a:solidFill>
            </a:ln>
          </p:spPr>
          <p:txBody>
            <a:bodyPr anchor="ctr" anchorCtr="0"/>
            <a:lstStyle>
              <a:lvl1pPr marL="0" indent="0" algn="l" defTabSz="914400" rtl="0" eaLnBrk="1" latinLnBrk="0" hangingPunct="1">
                <a:lnSpc>
                  <a:spcPct val="87000"/>
                </a:lnSpc>
                <a:spcBef>
                  <a:spcPts val="1800"/>
                </a:spcBef>
                <a:buClr>
                  <a:schemeClr val="accent1"/>
                </a:buClr>
                <a:buFont typeface="Arial"/>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600" cap="all">
                  <a:solidFill>
                    <a:schemeClr val="bg1"/>
                  </a:solidFill>
                </a:rPr>
                <a:t>Key takeaways</a:t>
              </a:r>
            </a:p>
          </p:txBody>
        </p:sp>
      </p:grpSp>
      <p:pic>
        <p:nvPicPr>
          <p:cNvPr id="10" name="Content Placeholder 4">
            <a:extLst>
              <a:ext uri="{FF2B5EF4-FFF2-40B4-BE49-F238E27FC236}">
                <a16:creationId xmlns:a16="http://schemas.microsoft.com/office/drawing/2014/main" id="{9AB79C70-563E-4D83-846C-4ACD3DA7130C}"/>
              </a:ext>
            </a:extLst>
          </p:cNvPr>
          <p:cNvPicPr>
            <a:picLocks noGrp="1" noChangeAspect="1"/>
          </p:cNvPicPr>
          <p:nvPr>
            <p:ph idx="1"/>
          </p:nvPr>
        </p:nvPicPr>
        <p:blipFill rotWithShape="1">
          <a:blip r:embed="rId2"/>
          <a:srcRect b="40105"/>
          <a:stretch/>
        </p:blipFill>
        <p:spPr>
          <a:xfrm>
            <a:off x="180767" y="3083112"/>
            <a:ext cx="6857553" cy="2053665"/>
          </a:xfrm>
        </p:spPr>
      </p:pic>
    </p:spTree>
    <p:extLst>
      <p:ext uri="{BB962C8B-B14F-4D97-AF65-F5344CB8AC3E}">
        <p14:creationId xmlns:p14="http://schemas.microsoft.com/office/powerpoint/2010/main" val="171958827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2017 Provider: NPS</a:t>
            </a:r>
          </a:p>
        </p:txBody>
      </p:sp>
      <p:grpSp>
        <p:nvGrpSpPr>
          <p:cNvPr id="8" name="Group 7"/>
          <p:cNvGrpSpPr/>
          <p:nvPr/>
        </p:nvGrpSpPr>
        <p:grpSpPr>
          <a:xfrm>
            <a:off x="7315200" y="1963711"/>
            <a:ext cx="4366207" cy="4209568"/>
            <a:chOff x="7315200" y="1963711"/>
            <a:chExt cx="4366207" cy="4209568"/>
          </a:xfrm>
        </p:grpSpPr>
        <p:sp>
          <p:nvSpPr>
            <p:cNvPr id="4" name="Text Placeholder 3"/>
            <p:cNvSpPr txBox="1">
              <a:spLocks/>
            </p:cNvSpPr>
            <p:nvPr/>
          </p:nvSpPr>
          <p:spPr>
            <a:xfrm>
              <a:off x="7315200" y="2638268"/>
              <a:ext cx="4366207" cy="3535011"/>
            </a:xfrm>
            <a:prstGeom prst="rect">
              <a:avLst/>
            </a:prstGeom>
            <a:solidFill>
              <a:schemeClr val="bg1"/>
            </a:solidFill>
            <a:ln>
              <a:solidFill>
                <a:schemeClr val="tx2">
                  <a:lumMod val="20000"/>
                  <a:lumOff val="80000"/>
                </a:schemeClr>
              </a:solidFill>
            </a:ln>
          </p:spPr>
          <p:txBody>
            <a:bodyPr lIns="274320" tIns="274320" rIns="274320" bIns="274320" anchor="ctr" anchorCtr="0"/>
            <a:lstStyle>
              <a:lvl1pPr marL="0" indent="0" algn="l" defTabSz="914400" rtl="0" eaLnBrk="1" latinLnBrk="0" hangingPunct="1">
                <a:lnSpc>
                  <a:spcPct val="87000"/>
                </a:lnSpc>
                <a:spcBef>
                  <a:spcPts val="1800"/>
                </a:spcBef>
                <a:buClr>
                  <a:schemeClr val="accent1"/>
                </a:buClr>
                <a:buFont typeface="Arial"/>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chemeClr val="accent1"/>
                  </a:solidFill>
                </a:rPr>
                <a:t>2017 NPS = 52</a:t>
              </a:r>
            </a:p>
            <a:p>
              <a:pPr algn="ctr"/>
              <a:r>
                <a:rPr lang="en-US">
                  <a:solidFill>
                    <a:schemeClr val="accent1"/>
                  </a:solidFill>
                </a:rPr>
                <a:t>Sept is the 9</a:t>
              </a:r>
              <a:r>
                <a:rPr lang="en-US" baseline="30000">
                  <a:solidFill>
                    <a:schemeClr val="accent1"/>
                  </a:solidFill>
                </a:rPr>
                <a:t>th</a:t>
              </a:r>
              <a:r>
                <a:rPr lang="en-US">
                  <a:solidFill>
                    <a:schemeClr val="accent1"/>
                  </a:solidFill>
                </a:rPr>
                <a:t> consecutive month, Provider NPS has been equal to or greater than 2016 scores</a:t>
              </a:r>
            </a:p>
          </p:txBody>
        </p:sp>
        <p:sp>
          <p:nvSpPr>
            <p:cNvPr id="7" name="Text Placeholder 3"/>
            <p:cNvSpPr txBox="1">
              <a:spLocks/>
            </p:cNvSpPr>
            <p:nvPr/>
          </p:nvSpPr>
          <p:spPr>
            <a:xfrm>
              <a:off x="7315200" y="1963711"/>
              <a:ext cx="4366207" cy="689548"/>
            </a:xfrm>
            <a:prstGeom prst="rect">
              <a:avLst/>
            </a:prstGeom>
            <a:solidFill>
              <a:schemeClr val="accent2"/>
            </a:solidFill>
            <a:ln>
              <a:solidFill>
                <a:schemeClr val="tx2">
                  <a:lumMod val="20000"/>
                  <a:lumOff val="80000"/>
                </a:schemeClr>
              </a:solidFill>
            </a:ln>
          </p:spPr>
          <p:txBody>
            <a:bodyPr anchor="ctr" anchorCtr="0"/>
            <a:lstStyle>
              <a:lvl1pPr marL="0" indent="0" algn="l" defTabSz="914400" rtl="0" eaLnBrk="1" latinLnBrk="0" hangingPunct="1">
                <a:lnSpc>
                  <a:spcPct val="87000"/>
                </a:lnSpc>
                <a:spcBef>
                  <a:spcPts val="1800"/>
                </a:spcBef>
                <a:buClr>
                  <a:schemeClr val="accent1"/>
                </a:buClr>
                <a:buFont typeface="Arial"/>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600" cap="all">
                  <a:solidFill>
                    <a:schemeClr val="bg1"/>
                  </a:solidFill>
                </a:rPr>
                <a:t>Key takeaway</a:t>
              </a:r>
            </a:p>
          </p:txBody>
        </p:sp>
      </p:grpSp>
      <p:pic>
        <p:nvPicPr>
          <p:cNvPr id="12" name="Content Placeholder 4">
            <a:extLst>
              <a:ext uri="{FF2B5EF4-FFF2-40B4-BE49-F238E27FC236}">
                <a16:creationId xmlns:a16="http://schemas.microsoft.com/office/drawing/2014/main" id="{C15B1F95-C462-40E4-A828-670968B0C7E0}"/>
              </a:ext>
            </a:extLst>
          </p:cNvPr>
          <p:cNvPicPr>
            <a:picLocks noGrp="1" noChangeAspect="1"/>
          </p:cNvPicPr>
          <p:nvPr>
            <p:ph idx="1"/>
          </p:nvPr>
        </p:nvPicPr>
        <p:blipFill>
          <a:blip r:embed="rId2"/>
          <a:stretch>
            <a:fillRect/>
          </a:stretch>
        </p:blipFill>
        <p:spPr>
          <a:xfrm>
            <a:off x="239106" y="2653259"/>
            <a:ext cx="6978432" cy="2401743"/>
          </a:xfrm>
        </p:spPr>
      </p:pic>
    </p:spTree>
    <p:extLst>
      <p:ext uri="{BB962C8B-B14F-4D97-AF65-F5344CB8AC3E}">
        <p14:creationId xmlns:p14="http://schemas.microsoft.com/office/powerpoint/2010/main" val="123135523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9BC-BD4F-4EF1-9FC0-5EECCAB95576}"/>
              </a:ext>
            </a:extLst>
          </p:cNvPr>
          <p:cNvSpPr>
            <a:spLocks noGrp="1"/>
          </p:cNvSpPr>
          <p:nvPr>
            <p:ph type="title"/>
          </p:nvPr>
        </p:nvSpPr>
        <p:spPr/>
        <p:txBody>
          <a:bodyPr/>
          <a:lstStyle/>
          <a:p>
            <a:r>
              <a:rPr lang="en-US"/>
              <a:t>Enhanced Experience</a:t>
            </a:r>
          </a:p>
        </p:txBody>
      </p:sp>
      <p:sp>
        <p:nvSpPr>
          <p:cNvPr id="5" name="Content Placeholder 4">
            <a:extLst>
              <a:ext uri="{FF2B5EF4-FFF2-40B4-BE49-F238E27FC236}">
                <a16:creationId xmlns:a16="http://schemas.microsoft.com/office/drawing/2014/main" id="{D3877D84-8C29-4850-A44C-5972772D66F3}"/>
              </a:ext>
            </a:extLst>
          </p:cNvPr>
          <p:cNvSpPr>
            <a:spLocks noGrp="1"/>
          </p:cNvSpPr>
          <p:nvPr>
            <p:ph idx="1"/>
          </p:nvPr>
        </p:nvSpPr>
        <p:spPr/>
        <p:txBody>
          <a:bodyPr/>
          <a:lstStyle/>
          <a:p>
            <a:r>
              <a:rPr lang="en-US" dirty="0"/>
              <a:t>We want Enhance to integrate with the ideal technology to create an easy to use user experience for both members and providers.</a:t>
            </a:r>
          </a:p>
          <a:p>
            <a:pPr marL="571500" indent="-571500">
              <a:buFont typeface="Arial" panose="020B0604020202020204" pitchFamily="34" charset="0"/>
              <a:buChar char="•"/>
            </a:pPr>
            <a:r>
              <a:rPr lang="en-US" dirty="0"/>
              <a:t>Identity (Profiles)</a:t>
            </a:r>
          </a:p>
          <a:p>
            <a:pPr marL="571500" indent="-571500">
              <a:buFont typeface="Arial" panose="020B0604020202020204" pitchFamily="34" charset="0"/>
              <a:buChar char="•"/>
            </a:pPr>
            <a:r>
              <a:rPr lang="en-US" dirty="0"/>
              <a:t>Insight</a:t>
            </a:r>
          </a:p>
          <a:p>
            <a:pPr marL="571500" indent="-571500">
              <a:buFont typeface="Arial" panose="020B0604020202020204" pitchFamily="34" charset="0"/>
              <a:buChar char="•"/>
            </a:pPr>
            <a:r>
              <a:rPr lang="en-US" dirty="0"/>
              <a:t>Elevate </a:t>
            </a:r>
          </a:p>
          <a:p>
            <a:pPr algn="ctr"/>
            <a:endParaRPr lang="en-US" dirty="0"/>
          </a:p>
        </p:txBody>
      </p:sp>
    </p:spTree>
    <p:extLst>
      <p:ext uri="{BB962C8B-B14F-4D97-AF65-F5344CB8AC3E}">
        <p14:creationId xmlns:p14="http://schemas.microsoft.com/office/powerpoint/2010/main" val="1271594911"/>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2017 Provider: </a:t>
            </a:r>
            <a:br>
              <a:rPr lang="en-US">
                <a:solidFill>
                  <a:schemeClr val="accent1"/>
                </a:solidFill>
              </a:rPr>
            </a:br>
            <a:r>
              <a:rPr lang="en-US">
                <a:solidFill>
                  <a:schemeClr val="accent1"/>
                </a:solidFill>
              </a:rPr>
              <a:t>Score Distributions</a:t>
            </a:r>
          </a:p>
        </p:txBody>
      </p:sp>
      <p:grpSp>
        <p:nvGrpSpPr>
          <p:cNvPr id="8" name="Group 7"/>
          <p:cNvGrpSpPr/>
          <p:nvPr/>
        </p:nvGrpSpPr>
        <p:grpSpPr>
          <a:xfrm>
            <a:off x="7315200" y="1963711"/>
            <a:ext cx="4366207" cy="4209568"/>
            <a:chOff x="7315200" y="1963711"/>
            <a:chExt cx="4366207" cy="4209568"/>
          </a:xfrm>
        </p:grpSpPr>
        <p:sp>
          <p:nvSpPr>
            <p:cNvPr id="4" name="Text Placeholder 3"/>
            <p:cNvSpPr txBox="1">
              <a:spLocks/>
            </p:cNvSpPr>
            <p:nvPr/>
          </p:nvSpPr>
          <p:spPr>
            <a:xfrm>
              <a:off x="7315200" y="2638268"/>
              <a:ext cx="4366207" cy="3535011"/>
            </a:xfrm>
            <a:prstGeom prst="rect">
              <a:avLst/>
            </a:prstGeom>
            <a:solidFill>
              <a:schemeClr val="bg1"/>
            </a:solidFill>
            <a:ln>
              <a:solidFill>
                <a:schemeClr val="tx2">
                  <a:lumMod val="20000"/>
                  <a:lumOff val="80000"/>
                </a:schemeClr>
              </a:solidFill>
            </a:ln>
          </p:spPr>
          <p:txBody>
            <a:bodyPr lIns="274320" tIns="274320" rIns="274320" bIns="274320" anchor="ctr" anchorCtr="0"/>
            <a:lstStyle>
              <a:lvl1pPr marL="0" indent="0" algn="l" defTabSz="914400" rtl="0" eaLnBrk="1" latinLnBrk="0" hangingPunct="1">
                <a:lnSpc>
                  <a:spcPct val="87000"/>
                </a:lnSpc>
                <a:spcBef>
                  <a:spcPts val="1800"/>
                </a:spcBef>
                <a:buClr>
                  <a:schemeClr val="accent1"/>
                </a:buClr>
                <a:buFont typeface="Arial"/>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a:solidFill>
                    <a:schemeClr val="accent1"/>
                  </a:solidFill>
                </a:rPr>
                <a:t>Promoters </a:t>
              </a:r>
              <a:r>
                <a:rPr lang="en-US">
                  <a:solidFill>
                    <a:schemeClr val="accent1"/>
                  </a:solidFill>
                  <a:latin typeface="Arial" panose="020B0604020202020204" pitchFamily="34" charset="0"/>
                  <a:cs typeface="Arial" panose="020B0604020202020204" pitchFamily="34" charset="0"/>
                </a:rPr>
                <a:t>≈ 68%</a:t>
              </a:r>
              <a:endParaRPr lang="en-US">
                <a:solidFill>
                  <a:schemeClr val="accent1"/>
                </a:solidFill>
              </a:endParaRPr>
            </a:p>
            <a:p>
              <a:pPr marL="457200" indent="-457200">
                <a:buFont typeface="Arial" panose="020B0604020202020204" pitchFamily="34" charset="0"/>
                <a:buChar char="•"/>
              </a:pPr>
              <a:r>
                <a:rPr lang="en-US">
                  <a:solidFill>
                    <a:schemeClr val="accent1"/>
                  </a:solidFill>
                </a:rPr>
                <a:t>Passives </a:t>
              </a:r>
              <a:r>
                <a:rPr lang="en-US">
                  <a:solidFill>
                    <a:schemeClr val="accent1"/>
                  </a:solidFill>
                  <a:latin typeface="Arial" panose="020B0604020202020204" pitchFamily="34" charset="0"/>
                  <a:cs typeface="Arial" panose="020B0604020202020204" pitchFamily="34" charset="0"/>
                </a:rPr>
                <a:t>≈ 16%</a:t>
              </a:r>
              <a:endParaRPr lang="en-US">
                <a:solidFill>
                  <a:schemeClr val="accent1"/>
                </a:solidFill>
              </a:endParaRPr>
            </a:p>
            <a:p>
              <a:pPr marL="457200" indent="-457200">
                <a:buFont typeface="Arial" panose="020B0604020202020204" pitchFamily="34" charset="0"/>
                <a:buChar char="•"/>
              </a:pPr>
              <a:r>
                <a:rPr lang="en-US">
                  <a:solidFill>
                    <a:schemeClr val="accent1"/>
                  </a:solidFill>
                </a:rPr>
                <a:t>Detractors </a:t>
              </a:r>
              <a:r>
                <a:rPr lang="en-US">
                  <a:solidFill>
                    <a:schemeClr val="accent1"/>
                  </a:solidFill>
                  <a:latin typeface="Arial" panose="020B0604020202020204" pitchFamily="34" charset="0"/>
                  <a:cs typeface="Arial" panose="020B0604020202020204" pitchFamily="34" charset="0"/>
                </a:rPr>
                <a:t>≈ 16%</a:t>
              </a:r>
              <a:endParaRPr lang="en-US">
                <a:solidFill>
                  <a:schemeClr val="accent1"/>
                </a:solidFill>
              </a:endParaRPr>
            </a:p>
          </p:txBody>
        </p:sp>
        <p:sp>
          <p:nvSpPr>
            <p:cNvPr id="7" name="Text Placeholder 3"/>
            <p:cNvSpPr txBox="1">
              <a:spLocks/>
            </p:cNvSpPr>
            <p:nvPr/>
          </p:nvSpPr>
          <p:spPr>
            <a:xfrm>
              <a:off x="7315200" y="1963711"/>
              <a:ext cx="4366207" cy="689548"/>
            </a:xfrm>
            <a:prstGeom prst="rect">
              <a:avLst/>
            </a:prstGeom>
            <a:solidFill>
              <a:schemeClr val="accent2"/>
            </a:solidFill>
            <a:ln>
              <a:solidFill>
                <a:schemeClr val="tx2">
                  <a:lumMod val="20000"/>
                  <a:lumOff val="80000"/>
                </a:schemeClr>
              </a:solidFill>
            </a:ln>
          </p:spPr>
          <p:txBody>
            <a:bodyPr anchor="ctr" anchorCtr="0"/>
            <a:lstStyle>
              <a:lvl1pPr marL="0" indent="0" algn="l" defTabSz="914400" rtl="0" eaLnBrk="1" latinLnBrk="0" hangingPunct="1">
                <a:lnSpc>
                  <a:spcPct val="87000"/>
                </a:lnSpc>
                <a:spcBef>
                  <a:spcPts val="1800"/>
                </a:spcBef>
                <a:buClr>
                  <a:schemeClr val="accent1"/>
                </a:buClr>
                <a:buFont typeface="Arial"/>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600" cap="all">
                  <a:solidFill>
                    <a:schemeClr val="bg1"/>
                  </a:solidFill>
                </a:rPr>
                <a:t>Key takeaways</a:t>
              </a:r>
            </a:p>
          </p:txBody>
        </p:sp>
      </p:grpSp>
      <p:pic>
        <p:nvPicPr>
          <p:cNvPr id="9" name="Content Placeholder 4">
            <a:extLst>
              <a:ext uri="{FF2B5EF4-FFF2-40B4-BE49-F238E27FC236}">
                <a16:creationId xmlns:a16="http://schemas.microsoft.com/office/drawing/2014/main" id="{F67F617B-1FB2-4C44-844B-FFD188DC8281}"/>
              </a:ext>
            </a:extLst>
          </p:cNvPr>
          <p:cNvPicPr>
            <a:picLocks noGrp="1" noChangeAspect="1"/>
          </p:cNvPicPr>
          <p:nvPr>
            <p:ph idx="1"/>
          </p:nvPr>
        </p:nvPicPr>
        <p:blipFill rotWithShape="1">
          <a:blip r:embed="rId2"/>
          <a:srcRect r="744" b="42816"/>
          <a:stretch/>
        </p:blipFill>
        <p:spPr>
          <a:xfrm>
            <a:off x="160897" y="3065635"/>
            <a:ext cx="7034259" cy="2026317"/>
          </a:xfrm>
        </p:spPr>
      </p:pic>
    </p:spTree>
    <p:extLst>
      <p:ext uri="{BB962C8B-B14F-4D97-AF65-F5344CB8AC3E}">
        <p14:creationId xmlns:p14="http://schemas.microsoft.com/office/powerpoint/2010/main" val="2153416771"/>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1AFE-786F-4566-B28F-6AC8A1EF9A26}"/>
              </a:ext>
            </a:extLst>
          </p:cNvPr>
          <p:cNvSpPr>
            <a:spLocks noGrp="1"/>
          </p:cNvSpPr>
          <p:nvPr>
            <p:ph type="title"/>
          </p:nvPr>
        </p:nvSpPr>
        <p:spPr/>
        <p:txBody>
          <a:bodyPr/>
          <a:lstStyle/>
          <a:p>
            <a:r>
              <a:rPr lang="en-US"/>
              <a:t>What Tracks Referral NPS?</a:t>
            </a:r>
          </a:p>
        </p:txBody>
      </p:sp>
      <p:pic>
        <p:nvPicPr>
          <p:cNvPr id="4" name="Content Placeholder 3">
            <a:extLst>
              <a:ext uri="{FF2B5EF4-FFF2-40B4-BE49-F238E27FC236}">
                <a16:creationId xmlns:a16="http://schemas.microsoft.com/office/drawing/2014/main" id="{596AF30F-D3BE-473F-BCDB-2F99ECCA670C}"/>
              </a:ext>
            </a:extLst>
          </p:cNvPr>
          <p:cNvPicPr>
            <a:picLocks noGrp="1" noChangeAspect="1"/>
          </p:cNvPicPr>
          <p:nvPr>
            <p:ph idx="1"/>
          </p:nvPr>
        </p:nvPicPr>
        <p:blipFill>
          <a:blip r:embed="rId3"/>
          <a:stretch>
            <a:fillRect/>
          </a:stretch>
        </p:blipFill>
        <p:spPr>
          <a:xfrm>
            <a:off x="838200" y="2025694"/>
            <a:ext cx="10515600" cy="4033750"/>
          </a:xfrm>
          <a:prstGeom prst="rect">
            <a:avLst/>
          </a:prstGeom>
        </p:spPr>
      </p:pic>
      <p:sp>
        <p:nvSpPr>
          <p:cNvPr id="3" name="Rectangle 2">
            <a:extLst>
              <a:ext uri="{FF2B5EF4-FFF2-40B4-BE49-F238E27FC236}">
                <a16:creationId xmlns:a16="http://schemas.microsoft.com/office/drawing/2014/main" id="{35FB501B-D20E-4E3F-8681-E402B4A40B80}"/>
              </a:ext>
            </a:extLst>
          </p:cNvPr>
          <p:cNvSpPr/>
          <p:nvPr/>
        </p:nvSpPr>
        <p:spPr>
          <a:xfrm>
            <a:off x="681318" y="4554071"/>
            <a:ext cx="10847294" cy="16495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49937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2017 Referral: NPS</a:t>
            </a:r>
          </a:p>
        </p:txBody>
      </p:sp>
      <p:grpSp>
        <p:nvGrpSpPr>
          <p:cNvPr id="8" name="Group 7"/>
          <p:cNvGrpSpPr/>
          <p:nvPr/>
        </p:nvGrpSpPr>
        <p:grpSpPr>
          <a:xfrm>
            <a:off x="7315200" y="1963711"/>
            <a:ext cx="4366207" cy="4209568"/>
            <a:chOff x="7315200" y="1963711"/>
            <a:chExt cx="4366207" cy="4209568"/>
          </a:xfrm>
        </p:grpSpPr>
        <p:sp>
          <p:nvSpPr>
            <p:cNvPr id="4" name="Text Placeholder 3"/>
            <p:cNvSpPr txBox="1">
              <a:spLocks/>
            </p:cNvSpPr>
            <p:nvPr/>
          </p:nvSpPr>
          <p:spPr>
            <a:xfrm>
              <a:off x="7315200" y="2638268"/>
              <a:ext cx="4366207" cy="3535011"/>
            </a:xfrm>
            <a:prstGeom prst="rect">
              <a:avLst/>
            </a:prstGeom>
            <a:solidFill>
              <a:schemeClr val="bg1"/>
            </a:solidFill>
            <a:ln>
              <a:solidFill>
                <a:schemeClr val="tx2">
                  <a:lumMod val="20000"/>
                  <a:lumOff val="80000"/>
                </a:schemeClr>
              </a:solidFill>
            </a:ln>
          </p:spPr>
          <p:txBody>
            <a:bodyPr lIns="274320" tIns="274320" rIns="274320" bIns="274320" anchor="ctr" anchorCtr="0"/>
            <a:lstStyle>
              <a:lvl1pPr marL="0" indent="0" algn="l" defTabSz="914400" rtl="0" eaLnBrk="1" latinLnBrk="0" hangingPunct="1">
                <a:lnSpc>
                  <a:spcPct val="87000"/>
                </a:lnSpc>
                <a:spcBef>
                  <a:spcPts val="1800"/>
                </a:spcBef>
                <a:buClr>
                  <a:schemeClr val="accent1"/>
                </a:buClr>
                <a:buFont typeface="Arial"/>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chemeClr val="accent1"/>
                  </a:solidFill>
                </a:rPr>
                <a:t>2017 NPS = 27</a:t>
              </a:r>
            </a:p>
            <a:p>
              <a:pPr algn="ctr"/>
              <a:r>
                <a:rPr lang="en-US">
                  <a:solidFill>
                    <a:schemeClr val="accent1"/>
                  </a:solidFill>
                </a:rPr>
                <a:t>Sept is the 3</a:t>
              </a:r>
              <a:r>
                <a:rPr lang="en-US" baseline="30000">
                  <a:solidFill>
                    <a:schemeClr val="accent1"/>
                  </a:solidFill>
                </a:rPr>
                <a:t>rd</a:t>
              </a:r>
              <a:r>
                <a:rPr lang="en-US">
                  <a:solidFill>
                    <a:schemeClr val="accent1"/>
                  </a:solidFill>
                </a:rPr>
                <a:t>  consecutive month, Provider NPS has been equal to or greater than 2016 scores</a:t>
              </a:r>
            </a:p>
          </p:txBody>
        </p:sp>
        <p:sp>
          <p:nvSpPr>
            <p:cNvPr id="7" name="Text Placeholder 3"/>
            <p:cNvSpPr txBox="1">
              <a:spLocks/>
            </p:cNvSpPr>
            <p:nvPr/>
          </p:nvSpPr>
          <p:spPr>
            <a:xfrm>
              <a:off x="7315200" y="1963711"/>
              <a:ext cx="4366207" cy="689548"/>
            </a:xfrm>
            <a:prstGeom prst="rect">
              <a:avLst/>
            </a:prstGeom>
            <a:solidFill>
              <a:schemeClr val="accent2"/>
            </a:solidFill>
            <a:ln>
              <a:solidFill>
                <a:schemeClr val="tx2">
                  <a:lumMod val="20000"/>
                  <a:lumOff val="80000"/>
                </a:schemeClr>
              </a:solidFill>
            </a:ln>
          </p:spPr>
          <p:txBody>
            <a:bodyPr anchor="ctr" anchorCtr="0"/>
            <a:lstStyle>
              <a:lvl1pPr marL="0" indent="0" algn="l" defTabSz="914400" rtl="0" eaLnBrk="1" latinLnBrk="0" hangingPunct="1">
                <a:lnSpc>
                  <a:spcPct val="87000"/>
                </a:lnSpc>
                <a:spcBef>
                  <a:spcPts val="1800"/>
                </a:spcBef>
                <a:buClr>
                  <a:schemeClr val="accent1"/>
                </a:buClr>
                <a:buFont typeface="Arial"/>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600" cap="all">
                  <a:solidFill>
                    <a:schemeClr val="bg1"/>
                  </a:solidFill>
                </a:rPr>
                <a:t>Key takeaway</a:t>
              </a:r>
            </a:p>
          </p:txBody>
        </p:sp>
      </p:grpSp>
      <p:pic>
        <p:nvPicPr>
          <p:cNvPr id="9" name="Content Placeholder 8">
            <a:extLst>
              <a:ext uri="{FF2B5EF4-FFF2-40B4-BE49-F238E27FC236}">
                <a16:creationId xmlns:a16="http://schemas.microsoft.com/office/drawing/2014/main" id="{C24E53CD-14D2-4BBA-83ED-761276638ABD}"/>
              </a:ext>
            </a:extLst>
          </p:cNvPr>
          <p:cNvPicPr>
            <a:picLocks noGrp="1" noChangeAspect="1"/>
          </p:cNvPicPr>
          <p:nvPr>
            <p:ph idx="1"/>
          </p:nvPr>
        </p:nvPicPr>
        <p:blipFill>
          <a:blip r:embed="rId2"/>
          <a:stretch>
            <a:fillRect/>
          </a:stretch>
        </p:blipFill>
        <p:spPr>
          <a:xfrm>
            <a:off x="282388" y="2638268"/>
            <a:ext cx="6738638" cy="2319214"/>
          </a:xfrm>
        </p:spPr>
      </p:pic>
    </p:spTree>
    <p:extLst>
      <p:ext uri="{BB962C8B-B14F-4D97-AF65-F5344CB8AC3E}">
        <p14:creationId xmlns:p14="http://schemas.microsoft.com/office/powerpoint/2010/main" val="82809520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2017 Referral: </a:t>
            </a:r>
            <a:br>
              <a:rPr lang="en-US">
                <a:solidFill>
                  <a:schemeClr val="accent1"/>
                </a:solidFill>
              </a:rPr>
            </a:br>
            <a:r>
              <a:rPr lang="en-US">
                <a:solidFill>
                  <a:schemeClr val="accent1"/>
                </a:solidFill>
              </a:rPr>
              <a:t>Score Distributions</a:t>
            </a:r>
          </a:p>
        </p:txBody>
      </p:sp>
      <p:grpSp>
        <p:nvGrpSpPr>
          <p:cNvPr id="8" name="Group 7"/>
          <p:cNvGrpSpPr/>
          <p:nvPr/>
        </p:nvGrpSpPr>
        <p:grpSpPr>
          <a:xfrm>
            <a:off x="7315200" y="1963711"/>
            <a:ext cx="4366207" cy="4209568"/>
            <a:chOff x="7315200" y="1963711"/>
            <a:chExt cx="4366207" cy="4209568"/>
          </a:xfrm>
        </p:grpSpPr>
        <p:sp>
          <p:nvSpPr>
            <p:cNvPr id="4" name="Text Placeholder 3"/>
            <p:cNvSpPr txBox="1">
              <a:spLocks/>
            </p:cNvSpPr>
            <p:nvPr/>
          </p:nvSpPr>
          <p:spPr>
            <a:xfrm>
              <a:off x="7315200" y="2638268"/>
              <a:ext cx="4366207" cy="3535011"/>
            </a:xfrm>
            <a:prstGeom prst="rect">
              <a:avLst/>
            </a:prstGeom>
            <a:solidFill>
              <a:schemeClr val="bg1"/>
            </a:solidFill>
            <a:ln>
              <a:solidFill>
                <a:schemeClr val="tx2">
                  <a:lumMod val="20000"/>
                  <a:lumOff val="80000"/>
                </a:schemeClr>
              </a:solidFill>
            </a:ln>
          </p:spPr>
          <p:txBody>
            <a:bodyPr lIns="274320" tIns="274320" rIns="274320" bIns="274320" anchor="ctr" anchorCtr="0"/>
            <a:lstStyle>
              <a:lvl1pPr marL="0" indent="0" algn="l" defTabSz="914400" rtl="0" eaLnBrk="1" latinLnBrk="0" hangingPunct="1">
                <a:lnSpc>
                  <a:spcPct val="87000"/>
                </a:lnSpc>
                <a:spcBef>
                  <a:spcPts val="1800"/>
                </a:spcBef>
                <a:buClr>
                  <a:schemeClr val="accent1"/>
                </a:buClr>
                <a:buFont typeface="Arial"/>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a:solidFill>
                    <a:schemeClr val="accent1"/>
                  </a:solidFill>
                </a:rPr>
                <a:t>Promoters </a:t>
              </a:r>
              <a:r>
                <a:rPr lang="en-US">
                  <a:solidFill>
                    <a:schemeClr val="accent1"/>
                  </a:solidFill>
                  <a:latin typeface="Arial" panose="020B0604020202020204" pitchFamily="34" charset="0"/>
                  <a:cs typeface="Arial" panose="020B0604020202020204" pitchFamily="34" charset="0"/>
                </a:rPr>
                <a:t>≈ 55%</a:t>
              </a:r>
              <a:endParaRPr lang="en-US">
                <a:solidFill>
                  <a:schemeClr val="accent1"/>
                </a:solidFill>
              </a:endParaRPr>
            </a:p>
            <a:p>
              <a:pPr marL="457200" indent="-457200">
                <a:buFont typeface="Arial" panose="020B0604020202020204" pitchFamily="34" charset="0"/>
                <a:buChar char="•"/>
              </a:pPr>
              <a:r>
                <a:rPr lang="en-US">
                  <a:solidFill>
                    <a:schemeClr val="accent1"/>
                  </a:solidFill>
                </a:rPr>
                <a:t>Passives </a:t>
              </a:r>
              <a:r>
                <a:rPr lang="en-US">
                  <a:solidFill>
                    <a:schemeClr val="accent1"/>
                  </a:solidFill>
                  <a:latin typeface="Arial" panose="020B0604020202020204" pitchFamily="34" charset="0"/>
                  <a:cs typeface="Arial" panose="020B0604020202020204" pitchFamily="34" charset="0"/>
                </a:rPr>
                <a:t>≈ 17%</a:t>
              </a:r>
              <a:endParaRPr lang="en-US">
                <a:solidFill>
                  <a:schemeClr val="accent1"/>
                </a:solidFill>
              </a:endParaRPr>
            </a:p>
            <a:p>
              <a:pPr marL="457200" indent="-457200">
                <a:buFont typeface="Arial" panose="020B0604020202020204" pitchFamily="34" charset="0"/>
                <a:buChar char="•"/>
              </a:pPr>
              <a:r>
                <a:rPr lang="en-US">
                  <a:solidFill>
                    <a:schemeClr val="accent1"/>
                  </a:solidFill>
                </a:rPr>
                <a:t>Detractors </a:t>
              </a:r>
              <a:r>
                <a:rPr lang="en-US">
                  <a:solidFill>
                    <a:schemeClr val="accent1"/>
                  </a:solidFill>
                  <a:latin typeface="Arial" panose="020B0604020202020204" pitchFamily="34" charset="0"/>
                  <a:cs typeface="Arial" panose="020B0604020202020204" pitchFamily="34" charset="0"/>
                </a:rPr>
                <a:t>≈ 27%</a:t>
              </a:r>
              <a:endParaRPr lang="en-US">
                <a:solidFill>
                  <a:schemeClr val="accent1"/>
                </a:solidFill>
              </a:endParaRPr>
            </a:p>
          </p:txBody>
        </p:sp>
        <p:sp>
          <p:nvSpPr>
            <p:cNvPr id="7" name="Text Placeholder 3"/>
            <p:cNvSpPr txBox="1">
              <a:spLocks/>
            </p:cNvSpPr>
            <p:nvPr/>
          </p:nvSpPr>
          <p:spPr>
            <a:xfrm>
              <a:off x="7315200" y="1963711"/>
              <a:ext cx="4366207" cy="689548"/>
            </a:xfrm>
            <a:prstGeom prst="rect">
              <a:avLst/>
            </a:prstGeom>
            <a:solidFill>
              <a:schemeClr val="accent2"/>
            </a:solidFill>
            <a:ln>
              <a:solidFill>
                <a:schemeClr val="tx2">
                  <a:lumMod val="20000"/>
                  <a:lumOff val="80000"/>
                </a:schemeClr>
              </a:solidFill>
            </a:ln>
          </p:spPr>
          <p:txBody>
            <a:bodyPr anchor="ctr" anchorCtr="0"/>
            <a:lstStyle>
              <a:lvl1pPr marL="0" indent="0" algn="l" defTabSz="914400" rtl="0" eaLnBrk="1" latinLnBrk="0" hangingPunct="1">
                <a:lnSpc>
                  <a:spcPct val="87000"/>
                </a:lnSpc>
                <a:spcBef>
                  <a:spcPts val="1800"/>
                </a:spcBef>
                <a:buClr>
                  <a:schemeClr val="accent1"/>
                </a:buClr>
                <a:buFont typeface="Arial"/>
                <a:buNone/>
                <a:defRPr sz="2800" kern="1200">
                  <a:solidFill>
                    <a:schemeClr val="bg2">
                      <a:lumMod val="25000"/>
                    </a:schemeClr>
                  </a:solidFill>
                  <a:latin typeface="+mn-lt"/>
                  <a:ea typeface="+mn-ea"/>
                  <a:cs typeface="+mn-cs"/>
                </a:defRPr>
              </a:lvl1pPr>
              <a:lvl2pPr marL="6858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buClr>
                  <a:schemeClr val="accent4"/>
                </a:buClr>
                <a:buFont typeface="Arial"/>
                <a:buChar char="•"/>
                <a:defRPr sz="24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600" cap="all">
                  <a:solidFill>
                    <a:schemeClr val="bg1"/>
                  </a:solidFill>
                </a:rPr>
                <a:t>Key takeaways</a:t>
              </a:r>
            </a:p>
          </p:txBody>
        </p:sp>
      </p:grpSp>
      <p:pic>
        <p:nvPicPr>
          <p:cNvPr id="10" name="Content Placeholder 9">
            <a:extLst>
              <a:ext uri="{FF2B5EF4-FFF2-40B4-BE49-F238E27FC236}">
                <a16:creationId xmlns:a16="http://schemas.microsoft.com/office/drawing/2014/main" id="{A09DED46-5650-489E-8C0F-0AA68ADD713B}"/>
              </a:ext>
            </a:extLst>
          </p:cNvPr>
          <p:cNvPicPr>
            <a:picLocks noGrp="1" noChangeAspect="1"/>
          </p:cNvPicPr>
          <p:nvPr>
            <p:ph idx="1"/>
          </p:nvPr>
        </p:nvPicPr>
        <p:blipFill rotWithShape="1">
          <a:blip r:embed="rId3"/>
          <a:srcRect r="744" b="40917"/>
          <a:stretch/>
        </p:blipFill>
        <p:spPr>
          <a:xfrm>
            <a:off x="259510" y="3110460"/>
            <a:ext cx="6838345" cy="2035282"/>
          </a:xfrm>
        </p:spPr>
      </p:pic>
    </p:spTree>
    <p:extLst>
      <p:ext uri="{BB962C8B-B14F-4D97-AF65-F5344CB8AC3E}">
        <p14:creationId xmlns:p14="http://schemas.microsoft.com/office/powerpoint/2010/main" val="4137061970"/>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2FF3B-E067-4DAB-B4FB-0E4E80512058}"/>
              </a:ext>
            </a:extLst>
          </p:cNvPr>
          <p:cNvSpPr>
            <a:spLocks noGrp="1"/>
          </p:cNvSpPr>
          <p:nvPr>
            <p:ph type="title"/>
          </p:nvPr>
        </p:nvSpPr>
        <p:spPr/>
        <p:txBody>
          <a:bodyPr/>
          <a:lstStyle/>
          <a:p>
            <a:r>
              <a:rPr lang="en-US"/>
              <a:t>Insight – Courses: </a:t>
            </a:r>
            <a:br>
              <a:rPr lang="en-US"/>
            </a:br>
            <a:r>
              <a:rPr lang="en-US"/>
              <a:t>Areas of Emphasis</a:t>
            </a:r>
          </a:p>
        </p:txBody>
      </p:sp>
      <p:graphicFrame>
        <p:nvGraphicFramePr>
          <p:cNvPr id="4" name="Content Placeholder 3">
            <a:extLst>
              <a:ext uri="{FF2B5EF4-FFF2-40B4-BE49-F238E27FC236}">
                <a16:creationId xmlns:a16="http://schemas.microsoft.com/office/drawing/2014/main" id="{248209AF-E13F-422B-823D-873D2543CA0A}"/>
              </a:ext>
            </a:extLst>
          </p:cNvPr>
          <p:cNvGraphicFramePr>
            <a:graphicFrameLocks noGrp="1"/>
          </p:cNvGraphicFramePr>
          <p:nvPr>
            <p:ph idx="1"/>
            <p:extLst>
              <p:ext uri="{D42A27DB-BD31-4B8C-83A1-F6EECF244321}">
                <p14:modId xmlns:p14="http://schemas.microsoft.com/office/powerpoint/2010/main" val="784954645"/>
              </p:ext>
            </p:extLst>
          </p:nvPr>
        </p:nvGraphicFramePr>
        <p:xfrm>
          <a:off x="838200" y="2305627"/>
          <a:ext cx="10652761" cy="4086860"/>
        </p:xfrm>
        <a:graphic>
          <a:graphicData uri="http://schemas.openxmlformats.org/drawingml/2006/table">
            <a:tbl>
              <a:tblPr firstRow="1" bandRow="1">
                <a:tableStyleId>{5C22544A-7EE6-4342-B048-85BDC9FD1C3A}</a:tableStyleId>
              </a:tblPr>
              <a:tblGrid>
                <a:gridCol w="1521823">
                  <a:extLst>
                    <a:ext uri="{9D8B030D-6E8A-4147-A177-3AD203B41FA5}">
                      <a16:colId xmlns:a16="http://schemas.microsoft.com/office/drawing/2014/main" val="1438231840"/>
                    </a:ext>
                  </a:extLst>
                </a:gridCol>
                <a:gridCol w="1521823">
                  <a:extLst>
                    <a:ext uri="{9D8B030D-6E8A-4147-A177-3AD203B41FA5}">
                      <a16:colId xmlns:a16="http://schemas.microsoft.com/office/drawing/2014/main" val="34171402"/>
                    </a:ext>
                  </a:extLst>
                </a:gridCol>
                <a:gridCol w="1521823">
                  <a:extLst>
                    <a:ext uri="{9D8B030D-6E8A-4147-A177-3AD203B41FA5}">
                      <a16:colId xmlns:a16="http://schemas.microsoft.com/office/drawing/2014/main" val="3244545287"/>
                    </a:ext>
                  </a:extLst>
                </a:gridCol>
                <a:gridCol w="1521823">
                  <a:extLst>
                    <a:ext uri="{9D8B030D-6E8A-4147-A177-3AD203B41FA5}">
                      <a16:colId xmlns:a16="http://schemas.microsoft.com/office/drawing/2014/main" val="2782195491"/>
                    </a:ext>
                  </a:extLst>
                </a:gridCol>
                <a:gridCol w="1521823">
                  <a:extLst>
                    <a:ext uri="{9D8B030D-6E8A-4147-A177-3AD203B41FA5}">
                      <a16:colId xmlns:a16="http://schemas.microsoft.com/office/drawing/2014/main" val="1233339942"/>
                    </a:ext>
                  </a:extLst>
                </a:gridCol>
                <a:gridCol w="1521823">
                  <a:extLst>
                    <a:ext uri="{9D8B030D-6E8A-4147-A177-3AD203B41FA5}">
                      <a16:colId xmlns:a16="http://schemas.microsoft.com/office/drawing/2014/main" val="2231472285"/>
                    </a:ext>
                  </a:extLst>
                </a:gridCol>
                <a:gridCol w="1521823">
                  <a:extLst>
                    <a:ext uri="{9D8B030D-6E8A-4147-A177-3AD203B41FA5}">
                      <a16:colId xmlns:a16="http://schemas.microsoft.com/office/drawing/2014/main" val="1034201914"/>
                    </a:ext>
                  </a:extLst>
                </a:gridCol>
              </a:tblGrid>
              <a:tr h="695871">
                <a:tc>
                  <a:txBody>
                    <a:bodyPr/>
                    <a:lstStyle/>
                    <a:p>
                      <a:r>
                        <a:rPr lang="en-US"/>
                        <a:t>2016-2017</a:t>
                      </a:r>
                    </a:p>
                  </a:txBody>
                  <a:tcPr/>
                </a:tc>
                <a:tc>
                  <a:txBody>
                    <a:bodyPr/>
                    <a:lstStyle/>
                    <a:p>
                      <a:pPr algn="ctr"/>
                      <a:r>
                        <a:rPr lang="en-US"/>
                        <a:t>Timeliness</a:t>
                      </a:r>
                    </a:p>
                  </a:txBody>
                  <a:tcPr/>
                </a:tc>
                <a:tc>
                  <a:txBody>
                    <a:bodyPr/>
                    <a:lstStyle/>
                    <a:p>
                      <a:pPr algn="ctr"/>
                      <a:r>
                        <a:rPr lang="en-US"/>
                        <a:t>Explanation</a:t>
                      </a:r>
                    </a:p>
                  </a:txBody>
                  <a:tcPr/>
                </a:tc>
                <a:tc>
                  <a:txBody>
                    <a:bodyPr/>
                    <a:lstStyle/>
                    <a:p>
                      <a:pPr algn="ctr"/>
                      <a:r>
                        <a:rPr lang="en-US"/>
                        <a:t>Update</a:t>
                      </a:r>
                    </a:p>
                  </a:txBody>
                  <a:tcPr/>
                </a:tc>
                <a:tc>
                  <a:txBody>
                    <a:bodyPr/>
                    <a:lstStyle/>
                    <a:p>
                      <a:pPr algn="ctr"/>
                      <a:r>
                        <a:rPr lang="en-US"/>
                        <a:t>Listening</a:t>
                      </a:r>
                    </a:p>
                  </a:txBody>
                  <a:tcPr/>
                </a:tc>
                <a:tc>
                  <a:txBody>
                    <a:bodyPr/>
                    <a:lstStyle/>
                    <a:p>
                      <a:pPr algn="ctr"/>
                      <a:r>
                        <a:rPr lang="en-US"/>
                        <a:t>Knowledge</a:t>
                      </a:r>
                    </a:p>
                  </a:txBody>
                  <a:tcPr/>
                </a:tc>
                <a:tc>
                  <a:txBody>
                    <a:bodyPr/>
                    <a:lstStyle/>
                    <a:p>
                      <a:pPr algn="ctr"/>
                      <a:r>
                        <a:rPr lang="en-US"/>
                        <a:t>Politeness</a:t>
                      </a:r>
                    </a:p>
                  </a:txBody>
                  <a:tcPr/>
                </a:tc>
                <a:extLst>
                  <a:ext uri="{0D108BD9-81ED-4DB2-BD59-A6C34878D82A}">
                    <a16:rowId xmlns:a16="http://schemas.microsoft.com/office/drawing/2014/main" val="3119103764"/>
                  </a:ext>
                </a:extLst>
              </a:tr>
              <a:tr h="994101">
                <a:tc>
                  <a:txBody>
                    <a:bodyPr/>
                    <a:lstStyle/>
                    <a:p>
                      <a:r>
                        <a:rPr lang="en-US"/>
                        <a:t>Total Attorneys</a:t>
                      </a:r>
                    </a:p>
                  </a:txBody>
                  <a:tcPr/>
                </a:tc>
                <a:tc>
                  <a:txBody>
                    <a:bodyPr/>
                    <a:lstStyle/>
                    <a:p>
                      <a:pPr algn="ctr"/>
                      <a:r>
                        <a:rPr lang="en-US"/>
                        <a:t>1542</a:t>
                      </a:r>
                    </a:p>
                  </a:txBody>
                  <a:tcPr/>
                </a:tc>
                <a:tc>
                  <a:txBody>
                    <a:bodyPr/>
                    <a:lstStyle/>
                    <a:p>
                      <a:pPr algn="ctr"/>
                      <a:r>
                        <a:rPr lang="en-US"/>
                        <a:t>1496</a:t>
                      </a:r>
                    </a:p>
                  </a:txBody>
                  <a:tcPr/>
                </a:tc>
                <a:tc>
                  <a:txBody>
                    <a:bodyPr/>
                    <a:lstStyle/>
                    <a:p>
                      <a:pPr algn="ctr"/>
                      <a:r>
                        <a:rPr lang="en-US"/>
                        <a:t>751</a:t>
                      </a:r>
                    </a:p>
                  </a:txBody>
                  <a:tcPr/>
                </a:tc>
                <a:tc>
                  <a:txBody>
                    <a:bodyPr/>
                    <a:lstStyle/>
                    <a:p>
                      <a:pPr algn="ctr"/>
                      <a:r>
                        <a:rPr lang="en-US"/>
                        <a:t>650</a:t>
                      </a:r>
                    </a:p>
                  </a:txBody>
                  <a:tcPr/>
                </a:tc>
                <a:tc>
                  <a:txBody>
                    <a:bodyPr/>
                    <a:lstStyle/>
                    <a:p>
                      <a:pPr algn="ctr"/>
                      <a:r>
                        <a:rPr lang="en-US"/>
                        <a:t>552</a:t>
                      </a:r>
                    </a:p>
                  </a:txBody>
                  <a:tcPr/>
                </a:tc>
                <a:tc>
                  <a:txBody>
                    <a:bodyPr/>
                    <a:lstStyle/>
                    <a:p>
                      <a:pPr algn="ctr"/>
                      <a:r>
                        <a:rPr lang="en-US"/>
                        <a:t>292</a:t>
                      </a:r>
                    </a:p>
                  </a:txBody>
                  <a:tcPr/>
                </a:tc>
                <a:extLst>
                  <a:ext uri="{0D108BD9-81ED-4DB2-BD59-A6C34878D82A}">
                    <a16:rowId xmlns:a16="http://schemas.microsoft.com/office/drawing/2014/main" val="791567627"/>
                  </a:ext>
                </a:extLst>
              </a:tr>
              <a:tr h="1590562">
                <a:tc>
                  <a:txBody>
                    <a:bodyPr/>
                    <a:lstStyle/>
                    <a:p>
                      <a:r>
                        <a:rPr lang="en-US"/>
                        <a:t>Total Insight Courses Taken</a:t>
                      </a:r>
                    </a:p>
                  </a:txBody>
                  <a:tcPr/>
                </a:tc>
                <a:tc>
                  <a:txBody>
                    <a:bodyPr/>
                    <a:lstStyle/>
                    <a:p>
                      <a:pPr algn="ctr"/>
                      <a:r>
                        <a:rPr lang="en-US"/>
                        <a:t>4807</a:t>
                      </a:r>
                    </a:p>
                  </a:txBody>
                  <a:tcPr/>
                </a:tc>
                <a:tc>
                  <a:txBody>
                    <a:bodyPr/>
                    <a:lstStyle/>
                    <a:p>
                      <a:pPr algn="ctr"/>
                      <a:r>
                        <a:rPr lang="en-US"/>
                        <a:t>5273</a:t>
                      </a:r>
                    </a:p>
                  </a:txBody>
                  <a:tcPr/>
                </a:tc>
                <a:tc>
                  <a:txBody>
                    <a:bodyPr/>
                    <a:lstStyle/>
                    <a:p>
                      <a:pPr algn="ctr"/>
                      <a:r>
                        <a:rPr lang="en-US"/>
                        <a:t>5273</a:t>
                      </a:r>
                    </a:p>
                  </a:txBody>
                  <a:tcPr/>
                </a:tc>
                <a:tc>
                  <a:txBody>
                    <a:bodyPr/>
                    <a:lstStyle/>
                    <a:p>
                      <a:pPr algn="ctr"/>
                      <a:r>
                        <a:rPr lang="en-US"/>
                        <a:t>5273</a:t>
                      </a:r>
                    </a:p>
                  </a:txBody>
                  <a:tcPr/>
                </a:tc>
                <a:tc>
                  <a:txBody>
                    <a:bodyPr/>
                    <a:lstStyle/>
                    <a:p>
                      <a:pPr algn="ctr"/>
                      <a:r>
                        <a:rPr lang="en-US"/>
                        <a:t>4807</a:t>
                      </a:r>
                    </a:p>
                  </a:txBody>
                  <a:tcPr/>
                </a:tc>
                <a:tc>
                  <a:txBody>
                    <a:bodyPr/>
                    <a:lstStyle/>
                    <a:p>
                      <a:pPr algn="ctr"/>
                      <a:r>
                        <a:rPr lang="en-US"/>
                        <a:t>5273</a:t>
                      </a:r>
                    </a:p>
                  </a:txBody>
                  <a:tcPr/>
                </a:tc>
                <a:extLst>
                  <a:ext uri="{0D108BD9-81ED-4DB2-BD59-A6C34878D82A}">
                    <a16:rowId xmlns:a16="http://schemas.microsoft.com/office/drawing/2014/main" val="3432198093"/>
                  </a:ext>
                </a:extLst>
              </a:tr>
              <a:tr h="403163">
                <a:tc>
                  <a:txBody>
                    <a:bodyPr/>
                    <a:lstStyle/>
                    <a:p>
                      <a:endParaRPr lang="en-US"/>
                    </a:p>
                  </a:txBody>
                  <a:tcPr/>
                </a:tc>
                <a:tc>
                  <a:txBody>
                    <a:bodyPr/>
                    <a:lstStyle/>
                    <a:p>
                      <a:pPr algn="ctr"/>
                      <a:r>
                        <a:rPr lang="en-US"/>
                        <a:t>32%</a:t>
                      </a:r>
                    </a:p>
                  </a:txBody>
                  <a:tcPr/>
                </a:tc>
                <a:tc>
                  <a:txBody>
                    <a:bodyPr/>
                    <a:lstStyle/>
                    <a:p>
                      <a:pPr algn="ctr"/>
                      <a:r>
                        <a:rPr lang="en-US"/>
                        <a:t>28%</a:t>
                      </a:r>
                    </a:p>
                  </a:txBody>
                  <a:tcPr/>
                </a:tc>
                <a:tc>
                  <a:txBody>
                    <a:bodyPr/>
                    <a:lstStyle/>
                    <a:p>
                      <a:pPr algn="ctr"/>
                      <a:r>
                        <a:rPr lang="en-US"/>
                        <a:t>14%</a:t>
                      </a:r>
                    </a:p>
                  </a:txBody>
                  <a:tcPr/>
                </a:tc>
                <a:tc>
                  <a:txBody>
                    <a:bodyPr/>
                    <a:lstStyle/>
                    <a:p>
                      <a:pPr algn="ctr"/>
                      <a:r>
                        <a:rPr lang="en-US"/>
                        <a:t>12%</a:t>
                      </a:r>
                    </a:p>
                  </a:txBody>
                  <a:tcPr/>
                </a:tc>
                <a:tc>
                  <a:txBody>
                    <a:bodyPr/>
                    <a:lstStyle/>
                    <a:p>
                      <a:pPr algn="ctr"/>
                      <a:r>
                        <a:rPr lang="en-US"/>
                        <a:t>11%</a:t>
                      </a:r>
                    </a:p>
                  </a:txBody>
                  <a:tcPr/>
                </a:tc>
                <a:tc>
                  <a:txBody>
                    <a:bodyPr/>
                    <a:lstStyle/>
                    <a:p>
                      <a:pPr algn="ctr"/>
                      <a:r>
                        <a:rPr lang="en-US"/>
                        <a:t>6%</a:t>
                      </a:r>
                    </a:p>
                  </a:txBody>
                  <a:tcPr/>
                </a:tc>
                <a:extLst>
                  <a:ext uri="{0D108BD9-81ED-4DB2-BD59-A6C34878D82A}">
                    <a16:rowId xmlns:a16="http://schemas.microsoft.com/office/drawing/2014/main" val="1657757752"/>
                  </a:ext>
                </a:extLst>
              </a:tr>
              <a:tr h="403163">
                <a:tc>
                  <a:txBody>
                    <a:bodyPr/>
                    <a:lstStyle/>
                    <a:p>
                      <a:endParaRPr lang="en-US"/>
                    </a:p>
                  </a:txBody>
                  <a:tcPr/>
                </a:tc>
                <a:tc gridSpan="2">
                  <a:txBody>
                    <a:bodyPr/>
                    <a:lstStyle/>
                    <a:p>
                      <a:pPr algn="ctr"/>
                      <a:r>
                        <a:rPr lang="en-US" sz="2000" b="1"/>
                        <a:t>60%</a:t>
                      </a:r>
                    </a:p>
                  </a:txBody>
                  <a:tcPr/>
                </a:tc>
                <a:tc hMerge="1">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213870685"/>
                  </a:ext>
                </a:extLst>
              </a:tr>
            </a:tbl>
          </a:graphicData>
        </a:graphic>
      </p:graphicFrame>
      <p:sp>
        <p:nvSpPr>
          <p:cNvPr id="5" name="Rectangle 4">
            <a:extLst>
              <a:ext uri="{FF2B5EF4-FFF2-40B4-BE49-F238E27FC236}">
                <a16:creationId xmlns:a16="http://schemas.microsoft.com/office/drawing/2014/main" id="{43CE1EDA-8F91-409F-98DE-64771D7F5DC6}"/>
              </a:ext>
            </a:extLst>
          </p:cNvPr>
          <p:cNvSpPr/>
          <p:nvPr/>
        </p:nvSpPr>
        <p:spPr>
          <a:xfrm>
            <a:off x="2380735" y="2092410"/>
            <a:ext cx="3015049" cy="443195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49427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B4BB-8254-4D47-B5A3-E82291569509}"/>
              </a:ext>
            </a:extLst>
          </p:cNvPr>
          <p:cNvSpPr>
            <a:spLocks noGrp="1"/>
          </p:cNvSpPr>
          <p:nvPr>
            <p:ph type="title"/>
          </p:nvPr>
        </p:nvSpPr>
        <p:spPr/>
        <p:txBody>
          <a:bodyPr/>
          <a:lstStyle/>
          <a:p>
            <a:r>
              <a:rPr lang="en-US"/>
              <a:t>Insight – Courses:</a:t>
            </a:r>
            <a:br>
              <a:rPr lang="en-US"/>
            </a:br>
            <a:r>
              <a:rPr lang="en-US"/>
              <a:t>Areas for Improvement</a:t>
            </a:r>
          </a:p>
        </p:txBody>
      </p:sp>
      <p:sp>
        <p:nvSpPr>
          <p:cNvPr id="3" name="Content Placeholder 2">
            <a:extLst>
              <a:ext uri="{FF2B5EF4-FFF2-40B4-BE49-F238E27FC236}">
                <a16:creationId xmlns:a16="http://schemas.microsoft.com/office/drawing/2014/main" id="{672DE553-AAAA-40A6-AE1C-932A4F7E1562}"/>
              </a:ext>
            </a:extLst>
          </p:cNvPr>
          <p:cNvSpPr>
            <a:spLocks noGrp="1"/>
          </p:cNvSpPr>
          <p:nvPr>
            <p:ph idx="1"/>
          </p:nvPr>
        </p:nvSpPr>
        <p:spPr/>
        <p:txBody>
          <a:bodyPr>
            <a:normAutofit/>
          </a:bodyPr>
          <a:lstStyle/>
          <a:p>
            <a:pPr marL="571500" indent="-571500">
              <a:buFont typeface="Arial" panose="020B0604020202020204" pitchFamily="34" charset="0"/>
              <a:buChar char="•"/>
            </a:pPr>
            <a:r>
              <a:rPr lang="en-US"/>
              <a:t>New Courses</a:t>
            </a:r>
          </a:p>
          <a:p>
            <a:pPr marL="873252" lvl="1" indent="-571500">
              <a:buFont typeface="Arial" panose="020B0604020202020204" pitchFamily="34" charset="0"/>
              <a:buChar char="•"/>
            </a:pPr>
            <a:r>
              <a:rPr lang="en-US"/>
              <a:t>New design</a:t>
            </a:r>
          </a:p>
          <a:p>
            <a:pPr marL="873252" lvl="1" indent="-571500">
              <a:buFont typeface="Arial" panose="020B0604020202020204" pitchFamily="34" charset="0"/>
              <a:buChar char="•"/>
            </a:pPr>
            <a:r>
              <a:rPr lang="en-US"/>
              <a:t>Different mediums </a:t>
            </a:r>
          </a:p>
          <a:p>
            <a:pPr marL="873252" lvl="1" indent="-571500">
              <a:buFont typeface="Arial" panose="020B0604020202020204" pitchFamily="34" charset="0"/>
              <a:buChar char="•"/>
            </a:pPr>
            <a:r>
              <a:rPr lang="en-US"/>
              <a:t>Reduce length</a:t>
            </a:r>
          </a:p>
          <a:p>
            <a:pPr marL="571500" indent="-571500">
              <a:buFont typeface="Arial" panose="020B0604020202020204" pitchFamily="34" charset="0"/>
              <a:buChar char="•"/>
            </a:pPr>
            <a:r>
              <a:rPr lang="en-US"/>
              <a:t>Learning Management System (LMS) Platform</a:t>
            </a:r>
          </a:p>
          <a:p>
            <a:pPr marL="873252" lvl="1" indent="-571500">
              <a:buFont typeface="Arial" panose="020B0604020202020204" pitchFamily="34" charset="0"/>
              <a:buChar char="•"/>
            </a:pPr>
            <a:endParaRPr lang="en-US"/>
          </a:p>
          <a:p>
            <a:pPr marL="873252" lvl="1" indent="-571500">
              <a:buFont typeface="Arial" panose="020B0604020202020204" pitchFamily="34" charset="0"/>
              <a:buChar char="•"/>
            </a:pPr>
            <a:endParaRPr lang="en-US"/>
          </a:p>
          <a:p>
            <a:pPr lvl="1" indent="0">
              <a:buNone/>
            </a:pPr>
            <a:endParaRPr lang="en-US"/>
          </a:p>
        </p:txBody>
      </p:sp>
    </p:spTree>
    <p:extLst>
      <p:ext uri="{BB962C8B-B14F-4D97-AF65-F5344CB8AC3E}">
        <p14:creationId xmlns:p14="http://schemas.microsoft.com/office/powerpoint/2010/main" val="2798450374"/>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1A1B-A9F8-43E0-A364-4477B481F228}"/>
              </a:ext>
            </a:extLst>
          </p:cNvPr>
          <p:cNvSpPr>
            <a:spLocks noGrp="1"/>
          </p:cNvSpPr>
          <p:nvPr>
            <p:ph type="title"/>
          </p:nvPr>
        </p:nvSpPr>
        <p:spPr/>
        <p:txBody>
          <a:bodyPr/>
          <a:lstStyle/>
          <a:p>
            <a:pPr algn="ctr"/>
            <a:r>
              <a:rPr lang="en-US" sz="4800"/>
              <a:t>Insight – NPS Survey:</a:t>
            </a:r>
            <a:br>
              <a:rPr lang="en-US" sz="4800"/>
            </a:br>
            <a:r>
              <a:rPr lang="en-US" sz="4800"/>
              <a:t>Improvements </a:t>
            </a:r>
          </a:p>
        </p:txBody>
      </p:sp>
      <p:sp>
        <p:nvSpPr>
          <p:cNvPr id="3" name="Content Placeholder 2">
            <a:extLst>
              <a:ext uri="{FF2B5EF4-FFF2-40B4-BE49-F238E27FC236}">
                <a16:creationId xmlns:a16="http://schemas.microsoft.com/office/drawing/2014/main" id="{D9C32304-69FF-422C-B2B4-216DC4571285}"/>
              </a:ext>
            </a:extLst>
          </p:cNvPr>
          <p:cNvSpPr>
            <a:spLocks noGrp="1"/>
          </p:cNvSpPr>
          <p:nvPr>
            <p:ph sz="quarter" idx="10"/>
          </p:nvPr>
        </p:nvSpPr>
        <p:spPr>
          <a:xfrm>
            <a:off x="6906491" y="1734143"/>
            <a:ext cx="5132832" cy="4481685"/>
          </a:xfrm>
        </p:spPr>
        <p:txBody>
          <a:bodyPr anchor="ctr"/>
          <a:lstStyle/>
          <a:p>
            <a:pPr marL="571500" indent="-571500">
              <a:buFont typeface="Arial" panose="020B0604020202020204" pitchFamily="34" charset="0"/>
              <a:buChar char="•"/>
            </a:pPr>
            <a:r>
              <a:rPr lang="en-US"/>
              <a:t>Implement tests</a:t>
            </a:r>
          </a:p>
          <a:p>
            <a:pPr marL="571500" indent="-571500">
              <a:buFont typeface="Arial" panose="020B0604020202020204" pitchFamily="34" charset="0"/>
              <a:buChar char="•"/>
            </a:pPr>
            <a:r>
              <a:rPr lang="en-US"/>
              <a:t>Consistent survey audits </a:t>
            </a:r>
          </a:p>
          <a:p>
            <a:pPr marL="571500" indent="-571500">
              <a:buFont typeface="Arial" panose="020B0604020202020204" pitchFamily="34" charset="0"/>
              <a:buChar char="•"/>
            </a:pPr>
            <a:endParaRPr lang="en-US"/>
          </a:p>
        </p:txBody>
      </p:sp>
      <p:pic>
        <p:nvPicPr>
          <p:cNvPr id="5" name="Picture Placeholder 4">
            <a:extLst>
              <a:ext uri="{FF2B5EF4-FFF2-40B4-BE49-F238E27FC236}">
                <a16:creationId xmlns:a16="http://schemas.microsoft.com/office/drawing/2014/main" id="{ECF70785-3A1F-4B1B-B18A-01939E1B4DEF}"/>
              </a:ext>
            </a:extLst>
          </p:cNvPr>
          <p:cNvPicPr>
            <a:picLocks noGrp="1" noChangeAspect="1"/>
          </p:cNvPicPr>
          <p:nvPr>
            <p:ph type="pic" sz="quarter" idx="14"/>
          </p:nvPr>
        </p:nvPicPr>
        <p:blipFill>
          <a:blip r:embed="rId3"/>
          <a:stretch>
            <a:fillRect/>
          </a:stretch>
        </p:blipFill>
        <p:spPr>
          <a:xfrm>
            <a:off x="415637" y="1728801"/>
            <a:ext cx="6188364" cy="4326778"/>
          </a:xfrm>
          <a:prstGeom prst="rect">
            <a:avLst/>
          </a:prstGeom>
          <a:ln>
            <a:solidFill>
              <a:schemeClr val="accent1"/>
            </a:solidFill>
          </a:ln>
        </p:spPr>
      </p:pic>
    </p:spTree>
    <p:extLst>
      <p:ext uri="{BB962C8B-B14F-4D97-AF65-F5344CB8AC3E}">
        <p14:creationId xmlns:p14="http://schemas.microsoft.com/office/powerpoint/2010/main" val="336416670"/>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B4BB-8254-4D47-B5A3-E82291569509}"/>
              </a:ext>
            </a:extLst>
          </p:cNvPr>
          <p:cNvSpPr>
            <a:spLocks noGrp="1"/>
          </p:cNvSpPr>
          <p:nvPr>
            <p:ph type="title"/>
          </p:nvPr>
        </p:nvSpPr>
        <p:spPr/>
        <p:txBody>
          <a:bodyPr/>
          <a:lstStyle/>
          <a:p>
            <a:r>
              <a:rPr lang="en-US"/>
              <a:t>Insight – Associates:</a:t>
            </a:r>
            <a:br>
              <a:rPr lang="en-US"/>
            </a:br>
            <a:r>
              <a:rPr lang="en-US"/>
              <a:t>Areas for Improvement</a:t>
            </a:r>
          </a:p>
        </p:txBody>
      </p:sp>
      <p:sp>
        <p:nvSpPr>
          <p:cNvPr id="3" name="Content Placeholder 2">
            <a:extLst>
              <a:ext uri="{FF2B5EF4-FFF2-40B4-BE49-F238E27FC236}">
                <a16:creationId xmlns:a16="http://schemas.microsoft.com/office/drawing/2014/main" id="{672DE553-AAAA-40A6-AE1C-932A4F7E1562}"/>
              </a:ext>
            </a:extLst>
          </p:cNvPr>
          <p:cNvSpPr>
            <a:spLocks noGrp="1"/>
          </p:cNvSpPr>
          <p:nvPr>
            <p:ph idx="1"/>
          </p:nvPr>
        </p:nvSpPr>
        <p:spPr/>
        <p:txBody>
          <a:bodyPr>
            <a:normAutofit/>
          </a:bodyPr>
          <a:lstStyle/>
          <a:p>
            <a:pPr marL="571500" indent="-571500">
              <a:buFont typeface="Arial" panose="020B0604020202020204" pitchFamily="34" charset="0"/>
              <a:buChar char="•"/>
            </a:pPr>
            <a:r>
              <a:rPr lang="en-US"/>
              <a:t>Associate Retention Improvement Program (ARIP)</a:t>
            </a:r>
          </a:p>
          <a:p>
            <a:pPr marL="873252" lvl="1" indent="-571500">
              <a:buFont typeface="Arial" panose="020B0604020202020204" pitchFamily="34" charset="0"/>
              <a:buChar char="•"/>
            </a:pPr>
            <a:r>
              <a:rPr lang="en-US"/>
              <a:t>Impact on Benefit Expectations &amp; Benefits Consistency</a:t>
            </a:r>
          </a:p>
          <a:p>
            <a:pPr marL="873252" lvl="1" indent="-571500">
              <a:buFont typeface="Arial" panose="020B0604020202020204" pitchFamily="34" charset="0"/>
              <a:buChar char="•"/>
            </a:pPr>
            <a:r>
              <a:rPr lang="en-US"/>
              <a:t>Monitor NPS and comments from members </a:t>
            </a:r>
          </a:p>
          <a:p>
            <a:pPr marL="873252" lvl="1" indent="-571500">
              <a:buFont typeface="Arial" panose="020B0604020202020204" pitchFamily="34" charset="0"/>
              <a:buChar char="•"/>
            </a:pPr>
            <a:endParaRPr lang="en-US"/>
          </a:p>
        </p:txBody>
      </p:sp>
    </p:spTree>
    <p:extLst>
      <p:ext uri="{BB962C8B-B14F-4D97-AF65-F5344CB8AC3E}">
        <p14:creationId xmlns:p14="http://schemas.microsoft.com/office/powerpoint/2010/main" val="2731685599"/>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6C8C-33A0-43DE-AC1E-ED8D2F470F62}"/>
              </a:ext>
            </a:extLst>
          </p:cNvPr>
          <p:cNvSpPr>
            <a:spLocks noGrp="1"/>
          </p:cNvSpPr>
          <p:nvPr>
            <p:ph type="title"/>
          </p:nvPr>
        </p:nvSpPr>
        <p:spPr/>
        <p:txBody>
          <a:bodyPr/>
          <a:lstStyle/>
          <a:p>
            <a:r>
              <a:rPr lang="en-US"/>
              <a:t>Insight – Operations: </a:t>
            </a:r>
            <a:br>
              <a:rPr lang="en-US"/>
            </a:br>
            <a:r>
              <a:rPr lang="en-US"/>
              <a:t>Areas for Improvement</a:t>
            </a:r>
          </a:p>
        </p:txBody>
      </p:sp>
      <p:sp>
        <p:nvSpPr>
          <p:cNvPr id="3" name="Content Placeholder 2">
            <a:extLst>
              <a:ext uri="{FF2B5EF4-FFF2-40B4-BE49-F238E27FC236}">
                <a16:creationId xmlns:a16="http://schemas.microsoft.com/office/drawing/2014/main" id="{0FB79DB3-4AF9-4E84-9233-A5208B3061A1}"/>
              </a:ext>
            </a:extLst>
          </p:cNvPr>
          <p:cNvSpPr>
            <a:spLocks noGrp="1"/>
          </p:cNvSpPr>
          <p:nvPr>
            <p:ph idx="1"/>
          </p:nvPr>
        </p:nvSpPr>
        <p:spPr/>
        <p:txBody>
          <a:bodyPr/>
          <a:lstStyle/>
          <a:p>
            <a:pPr marL="571500" indent="-571500">
              <a:buFont typeface="Arial" panose="020B0604020202020204" pitchFamily="34" charset="0"/>
              <a:buChar char="•"/>
            </a:pPr>
            <a:r>
              <a:rPr lang="en-US" dirty="0"/>
              <a:t>Voice of the Customer</a:t>
            </a:r>
          </a:p>
          <a:p>
            <a:pPr marL="873252" lvl="1" indent="-571500">
              <a:buFont typeface="Arial" panose="020B0604020202020204" pitchFamily="34" charset="0"/>
              <a:buChar char="•"/>
            </a:pPr>
            <a:r>
              <a:rPr lang="en-US" dirty="0"/>
              <a:t>Improve operational procedures</a:t>
            </a:r>
          </a:p>
          <a:p>
            <a:pPr marL="873252" lvl="1" indent="-571500">
              <a:buFont typeface="Arial" panose="020B0604020202020204" pitchFamily="34" charset="0"/>
              <a:buChar char="•"/>
            </a:pPr>
            <a:r>
              <a:rPr lang="en-US" dirty="0"/>
              <a:t>Streamline processes</a:t>
            </a:r>
          </a:p>
          <a:p>
            <a:pPr marL="873252" lvl="1" indent="-571500">
              <a:buFont typeface="Arial" panose="020B0604020202020204" pitchFamily="34" charset="0"/>
              <a:buChar char="•"/>
            </a:pPr>
            <a:r>
              <a:rPr lang="en-US" dirty="0"/>
              <a:t>Build Better Products</a:t>
            </a:r>
          </a:p>
        </p:txBody>
      </p:sp>
    </p:spTree>
    <p:extLst>
      <p:ext uri="{BB962C8B-B14F-4D97-AF65-F5344CB8AC3E}">
        <p14:creationId xmlns:p14="http://schemas.microsoft.com/office/powerpoint/2010/main" val="60979343"/>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3A1426-31E1-462B-9F50-5BD09BF1B4AB}"/>
              </a:ext>
            </a:extLst>
          </p:cNvPr>
          <p:cNvSpPr>
            <a:spLocks noGrp="1"/>
          </p:cNvSpPr>
          <p:nvPr>
            <p:ph type="title"/>
          </p:nvPr>
        </p:nvSpPr>
        <p:spPr/>
        <p:txBody>
          <a:bodyPr/>
          <a:lstStyle/>
          <a:p>
            <a:pPr algn="ctr"/>
            <a:r>
              <a:rPr lang="en-US" sz="4800" dirty="0"/>
              <a:t>Insight - What’s Next?</a:t>
            </a:r>
          </a:p>
        </p:txBody>
      </p:sp>
      <p:graphicFrame>
        <p:nvGraphicFramePr>
          <p:cNvPr id="11" name="Diagram 10">
            <a:extLst>
              <a:ext uri="{FF2B5EF4-FFF2-40B4-BE49-F238E27FC236}">
                <a16:creationId xmlns:a16="http://schemas.microsoft.com/office/drawing/2014/main" id="{7082D517-243A-4EB5-9AFA-499025100F84}"/>
              </a:ext>
            </a:extLst>
          </p:cNvPr>
          <p:cNvGraphicFramePr/>
          <p:nvPr>
            <p:extLst>
              <p:ext uri="{D42A27DB-BD31-4B8C-83A1-F6EECF244321}">
                <p14:modId xmlns:p14="http://schemas.microsoft.com/office/powerpoint/2010/main" val="4142854479"/>
              </p:ext>
            </p:extLst>
          </p:nvPr>
        </p:nvGraphicFramePr>
        <p:xfrm>
          <a:off x="707922" y="1170039"/>
          <a:ext cx="10943303" cy="489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025582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DFCE07A-7B1D-48F3-9BBF-97019496FA9A}"/>
              </a:ext>
            </a:extLst>
          </p:cNvPr>
          <p:cNvSpPr>
            <a:spLocks noGrp="1"/>
          </p:cNvSpPr>
          <p:nvPr>
            <p:ph type="pic" sz="quarter" idx="10"/>
          </p:nvPr>
        </p:nvSpPr>
        <p:spPr/>
      </p:sp>
      <p:sp>
        <p:nvSpPr>
          <p:cNvPr id="8" name="Title 7">
            <a:extLst>
              <a:ext uri="{FF2B5EF4-FFF2-40B4-BE49-F238E27FC236}">
                <a16:creationId xmlns:a16="http://schemas.microsoft.com/office/drawing/2014/main" id="{AF840FBE-86D2-4C3B-AAF4-15B98D7983C7}"/>
              </a:ext>
            </a:extLst>
          </p:cNvPr>
          <p:cNvSpPr>
            <a:spLocks noGrp="1"/>
          </p:cNvSpPr>
          <p:nvPr>
            <p:ph type="title"/>
          </p:nvPr>
        </p:nvSpPr>
        <p:spPr/>
        <p:txBody>
          <a:bodyPr/>
          <a:lstStyle/>
          <a:p>
            <a:r>
              <a:rPr lang="en-US"/>
              <a:t>Identity – Lawyer Profiles </a:t>
            </a:r>
          </a:p>
        </p:txBody>
      </p:sp>
      <p:sp>
        <p:nvSpPr>
          <p:cNvPr id="9" name="Text Placeholder 8">
            <a:extLst>
              <a:ext uri="{FF2B5EF4-FFF2-40B4-BE49-F238E27FC236}">
                <a16:creationId xmlns:a16="http://schemas.microsoft.com/office/drawing/2014/main" id="{A67F00FB-5D7E-4920-8137-163D6881CB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394385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DFCE07A-7B1D-48F3-9BBF-97019496FA9A}"/>
              </a:ext>
            </a:extLst>
          </p:cNvPr>
          <p:cNvSpPr>
            <a:spLocks noGrp="1"/>
          </p:cNvSpPr>
          <p:nvPr>
            <p:ph type="pic" sz="quarter" idx="10"/>
          </p:nvPr>
        </p:nvSpPr>
        <p:spPr/>
      </p:sp>
      <p:sp>
        <p:nvSpPr>
          <p:cNvPr id="8" name="Title 7">
            <a:extLst>
              <a:ext uri="{FF2B5EF4-FFF2-40B4-BE49-F238E27FC236}">
                <a16:creationId xmlns:a16="http://schemas.microsoft.com/office/drawing/2014/main" id="{AF840FBE-86D2-4C3B-AAF4-15B98D7983C7}"/>
              </a:ext>
            </a:extLst>
          </p:cNvPr>
          <p:cNvSpPr>
            <a:spLocks noGrp="1"/>
          </p:cNvSpPr>
          <p:nvPr>
            <p:ph type="title"/>
          </p:nvPr>
        </p:nvSpPr>
        <p:spPr/>
        <p:txBody>
          <a:bodyPr/>
          <a:lstStyle/>
          <a:p>
            <a:r>
              <a:rPr lang="en-US"/>
              <a:t>Elevate</a:t>
            </a:r>
          </a:p>
        </p:txBody>
      </p:sp>
      <p:sp>
        <p:nvSpPr>
          <p:cNvPr id="9" name="Text Placeholder 8">
            <a:extLst>
              <a:ext uri="{FF2B5EF4-FFF2-40B4-BE49-F238E27FC236}">
                <a16:creationId xmlns:a16="http://schemas.microsoft.com/office/drawing/2014/main" id="{A67F00FB-5D7E-4920-8137-163D6881CB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251210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onte Vedra Resort">
            <a:extLst>
              <a:ext uri="{FF2B5EF4-FFF2-40B4-BE49-F238E27FC236}">
                <a16:creationId xmlns:a16="http://schemas.microsoft.com/office/drawing/2014/main" id="{1A965C2B-6DBD-4704-96AA-ECF8363C6D9E}"/>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9441" b="944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5"/>
          </p:nvPr>
        </p:nvSpPr>
        <p:spPr>
          <a:xfrm>
            <a:off x="1685132" y="2878138"/>
            <a:ext cx="8821737" cy="3379787"/>
          </a:xfrm>
        </p:spPr>
        <p:txBody>
          <a:bodyPr anchor="ctr" anchorCtr="0">
            <a:normAutofit fontScale="92500" lnSpcReduction="10000"/>
          </a:bodyPr>
          <a:lstStyle/>
          <a:p>
            <a:r>
              <a:rPr lang="en-US">
                <a:solidFill>
                  <a:schemeClr val="accent6"/>
                </a:solidFill>
              </a:rPr>
              <a:t>Elevate 2018</a:t>
            </a:r>
            <a:endParaRPr lang="en-US" sz="1200">
              <a:solidFill>
                <a:schemeClr val="accent6"/>
              </a:solidFill>
            </a:endParaRPr>
          </a:p>
          <a:p>
            <a:endParaRPr lang="en-US" sz="1200">
              <a:solidFill>
                <a:schemeClr val="accent6"/>
              </a:solidFill>
            </a:endParaRPr>
          </a:p>
          <a:p>
            <a:pPr lvl="1"/>
            <a:r>
              <a:rPr lang="en-US" sz="3600" b="1"/>
              <a:t>June 28-30, 2018</a:t>
            </a:r>
          </a:p>
          <a:p>
            <a:pPr lvl="1"/>
            <a:r>
              <a:rPr lang="en-US" sz="3600"/>
              <a:t>Sawgrass Marriott Golf Resort &amp; Spa </a:t>
            </a:r>
          </a:p>
          <a:p>
            <a:pPr lvl="1"/>
            <a:r>
              <a:rPr lang="en-US" sz="3600"/>
              <a:t>Ponte </a:t>
            </a:r>
            <a:r>
              <a:rPr lang="en-US" sz="3600" err="1"/>
              <a:t>Vedra</a:t>
            </a:r>
            <a:r>
              <a:rPr lang="en-US" sz="3600"/>
              <a:t> Beach, Florida</a:t>
            </a:r>
          </a:p>
        </p:txBody>
      </p:sp>
    </p:spTree>
    <p:extLst>
      <p:ext uri="{BB962C8B-B14F-4D97-AF65-F5344CB8AC3E}">
        <p14:creationId xmlns:p14="http://schemas.microsoft.com/office/powerpoint/2010/main" val="685067100"/>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Elevate 2018</a:t>
            </a:r>
          </a:p>
        </p:txBody>
      </p:sp>
      <p:sp>
        <p:nvSpPr>
          <p:cNvPr id="4" name="Content Placeholder 3"/>
          <p:cNvSpPr>
            <a:spLocks noGrp="1"/>
          </p:cNvSpPr>
          <p:nvPr>
            <p:ph idx="1"/>
          </p:nvPr>
        </p:nvSpPr>
        <p:spPr/>
        <p:txBody>
          <a:bodyPr>
            <a:normAutofit/>
          </a:bodyPr>
          <a:lstStyle/>
          <a:p>
            <a:pPr lvl="1">
              <a:buClr>
                <a:schemeClr val="accent3"/>
              </a:buClr>
            </a:pPr>
            <a:r>
              <a:rPr lang="en-US" b="1">
                <a:solidFill>
                  <a:schemeClr val="accent3">
                    <a:lumMod val="75000"/>
                  </a:schemeClr>
                </a:solidFill>
              </a:rPr>
              <a:t>Early Bird Rate = $99!</a:t>
            </a:r>
            <a:endParaRPr lang="en-US" b="1">
              <a:solidFill>
                <a:schemeClr val="accent3"/>
              </a:solidFill>
            </a:endParaRPr>
          </a:p>
          <a:p>
            <a:pPr lvl="2">
              <a:buClr>
                <a:schemeClr val="accent3"/>
              </a:buClr>
            </a:pPr>
            <a:r>
              <a:rPr lang="en-US"/>
              <a:t>Ends October 31</a:t>
            </a:r>
            <a:r>
              <a:rPr lang="en-US" baseline="30000"/>
              <a:t>st</a:t>
            </a:r>
          </a:p>
          <a:p>
            <a:pPr marL="914400" lvl="2" indent="0">
              <a:buClr>
                <a:schemeClr val="accent3"/>
              </a:buClr>
              <a:buNone/>
            </a:pPr>
            <a:endParaRPr lang="en-US" baseline="30000"/>
          </a:p>
          <a:p>
            <a:pPr marL="73152" lvl="1" indent="0" algn="ctr">
              <a:buClr>
                <a:schemeClr val="accent3"/>
              </a:buClr>
              <a:buNone/>
            </a:pPr>
            <a:r>
              <a:rPr lang="en-US" sz="2400" u="sng">
                <a:solidFill>
                  <a:schemeClr val="accent2"/>
                </a:solidFill>
                <a:hlinkClick r:id="rId2"/>
              </a:rPr>
              <a:t>https://elevate2018.eventbrite.com</a:t>
            </a:r>
            <a:endParaRPr lang="en-US" sz="2400">
              <a:solidFill>
                <a:schemeClr val="accent2"/>
              </a:solidFill>
            </a:endParaRPr>
          </a:p>
          <a:p>
            <a:pPr lvl="1">
              <a:buClr>
                <a:schemeClr val="accent3"/>
              </a:buClr>
            </a:pPr>
            <a:endParaRPr lang="en-US" b="1">
              <a:solidFill>
                <a:schemeClr val="accent3">
                  <a:lumMod val="75000"/>
                </a:schemeClr>
              </a:solidFill>
            </a:endParaRPr>
          </a:p>
          <a:p>
            <a:pPr lvl="2">
              <a:buClr>
                <a:schemeClr val="accent3"/>
              </a:buClr>
            </a:pPr>
            <a:endParaRPr lang="en-US"/>
          </a:p>
        </p:txBody>
      </p:sp>
      <p:pic>
        <p:nvPicPr>
          <p:cNvPr id="2050" name="Picture 2" descr="http://cache.marriott.com/propertyimages/j/jaxsw/phototour/jaxsw_phototour284.jpg?interpolation=progressive-bilinear&amp;downsize=*:423px">
            <a:extLst>
              <a:ext uri="{FF2B5EF4-FFF2-40B4-BE49-F238E27FC236}">
                <a16:creationId xmlns:a16="http://schemas.microsoft.com/office/drawing/2014/main" id="{C1F016F6-65E1-4A3B-9E8B-EC6CA5D76877}"/>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0545" r="2054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045456"/>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Elevate 2018</a:t>
            </a:r>
          </a:p>
        </p:txBody>
      </p:sp>
      <p:sp>
        <p:nvSpPr>
          <p:cNvPr id="4" name="Content Placeholder 3"/>
          <p:cNvSpPr>
            <a:spLocks noGrp="1"/>
          </p:cNvSpPr>
          <p:nvPr>
            <p:ph idx="1"/>
          </p:nvPr>
        </p:nvSpPr>
        <p:spPr/>
        <p:txBody>
          <a:bodyPr>
            <a:normAutofit fontScale="92500" lnSpcReduction="10000"/>
          </a:bodyPr>
          <a:lstStyle/>
          <a:p>
            <a:pPr lvl="1">
              <a:buClr>
                <a:schemeClr val="accent3"/>
              </a:buClr>
            </a:pPr>
            <a:r>
              <a:rPr lang="en-US" b="1">
                <a:solidFill>
                  <a:schemeClr val="accent3">
                    <a:lumMod val="75000"/>
                  </a:schemeClr>
                </a:solidFill>
              </a:rPr>
              <a:t>CLE Speakers</a:t>
            </a:r>
            <a:endParaRPr lang="en-US" b="1">
              <a:solidFill>
                <a:schemeClr val="accent3"/>
              </a:solidFill>
            </a:endParaRPr>
          </a:p>
          <a:p>
            <a:pPr lvl="2">
              <a:buClr>
                <a:schemeClr val="accent3"/>
              </a:buClr>
            </a:pPr>
            <a:r>
              <a:rPr lang="en-US"/>
              <a:t>Entries due December 8</a:t>
            </a:r>
            <a:r>
              <a:rPr lang="en-US" baseline="30000"/>
              <a:t>th</a:t>
            </a:r>
            <a:endParaRPr lang="en-US"/>
          </a:p>
          <a:p>
            <a:pPr lvl="2">
              <a:buClr>
                <a:schemeClr val="accent3"/>
              </a:buClr>
            </a:pPr>
            <a:r>
              <a:rPr lang="en-US" baseline="30000"/>
              <a:t>Speakers announced by December 20th </a:t>
            </a:r>
          </a:p>
          <a:p>
            <a:pPr marL="914400" lvl="2" indent="0">
              <a:buClr>
                <a:schemeClr val="accent3"/>
              </a:buClr>
              <a:buNone/>
            </a:pPr>
            <a:endParaRPr lang="en-US" baseline="30000"/>
          </a:p>
          <a:p>
            <a:pPr marL="73152" lvl="1" indent="0" algn="ctr">
              <a:buClr>
                <a:schemeClr val="accent3"/>
              </a:buClr>
              <a:buNone/>
            </a:pPr>
            <a:r>
              <a:rPr lang="en-US" sz="2400" u="sng">
                <a:solidFill>
                  <a:schemeClr val="accent2"/>
                </a:solidFill>
                <a:hlinkClick r:id="rId2"/>
              </a:rPr>
              <a:t>https://elevate2018.eventbrite.com</a:t>
            </a:r>
            <a:endParaRPr lang="en-US" sz="2400">
              <a:solidFill>
                <a:schemeClr val="accent2"/>
              </a:solidFill>
            </a:endParaRPr>
          </a:p>
          <a:p>
            <a:pPr lvl="1">
              <a:buClr>
                <a:schemeClr val="accent3"/>
              </a:buClr>
            </a:pPr>
            <a:endParaRPr lang="en-US" b="1">
              <a:solidFill>
                <a:schemeClr val="accent3">
                  <a:lumMod val="75000"/>
                </a:schemeClr>
              </a:solidFill>
            </a:endParaRPr>
          </a:p>
          <a:p>
            <a:pPr lvl="2">
              <a:buClr>
                <a:schemeClr val="accent3"/>
              </a:buClr>
            </a:pPr>
            <a:endParaRPr lang="en-US"/>
          </a:p>
        </p:txBody>
      </p:sp>
      <p:pic>
        <p:nvPicPr>
          <p:cNvPr id="12" name="Picture Placeholder 11">
            <a:extLst>
              <a:ext uri="{FF2B5EF4-FFF2-40B4-BE49-F238E27FC236}">
                <a16:creationId xmlns:a16="http://schemas.microsoft.com/office/drawing/2014/main" id="{ABCEC6A1-2339-49D1-AAA3-2FF4177F4E4D}"/>
              </a:ext>
            </a:extLst>
          </p:cNvPr>
          <p:cNvPicPr>
            <a:picLocks noGrp="1" noChangeAspect="1"/>
          </p:cNvPicPr>
          <p:nvPr>
            <p:ph type="pic" sz="quarter" idx="10"/>
          </p:nvPr>
        </p:nvPicPr>
        <p:blipFill>
          <a:blip r:embed="rId3"/>
          <a:srcRect t="5858" b="5858"/>
          <a:stretch>
            <a:fillRect/>
          </a:stretch>
        </p:blipFill>
        <p:spPr>
          <a:prstGeom prst="rect">
            <a:avLst/>
          </a:prstGeom>
        </p:spPr>
      </p:pic>
    </p:spTree>
    <p:extLst>
      <p:ext uri="{BB962C8B-B14F-4D97-AF65-F5344CB8AC3E}">
        <p14:creationId xmlns:p14="http://schemas.microsoft.com/office/powerpoint/2010/main" val="163852077"/>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E1A51-055F-4335-A9DF-3A1EA779F5E9}"/>
              </a:ext>
            </a:extLst>
          </p:cNvPr>
          <p:cNvSpPr>
            <a:spLocks noGrp="1"/>
          </p:cNvSpPr>
          <p:nvPr>
            <p:ph type="title"/>
          </p:nvPr>
        </p:nvSpPr>
        <p:spPr/>
        <p:txBody>
          <a:bodyPr/>
          <a:lstStyle/>
          <a:p>
            <a:r>
              <a:rPr lang="en-US"/>
              <a:t>Elevate 2018: Speaker Topics</a:t>
            </a:r>
          </a:p>
        </p:txBody>
      </p:sp>
      <p:sp>
        <p:nvSpPr>
          <p:cNvPr id="3" name="Content Placeholder 2">
            <a:extLst>
              <a:ext uri="{FF2B5EF4-FFF2-40B4-BE49-F238E27FC236}">
                <a16:creationId xmlns:a16="http://schemas.microsoft.com/office/drawing/2014/main" id="{B80882DE-5B5A-4A1C-AAB4-EC38D9A7D213}"/>
              </a:ext>
            </a:extLst>
          </p:cNvPr>
          <p:cNvSpPr>
            <a:spLocks noGrp="1"/>
          </p:cNvSpPr>
          <p:nvPr>
            <p:ph idx="1"/>
          </p:nvPr>
        </p:nvSpPr>
        <p:spPr/>
        <p:txBody>
          <a:bodyPr>
            <a:normAutofit/>
          </a:bodyPr>
          <a:lstStyle/>
          <a:p>
            <a:pPr marL="571500" indent="-571500">
              <a:buFont typeface="Arial" panose="020B0604020202020204" pitchFamily="34" charset="0"/>
              <a:buChar char="•"/>
            </a:pPr>
            <a:r>
              <a:rPr lang="en-US" dirty="0"/>
              <a:t>Topics of Interest</a:t>
            </a:r>
          </a:p>
          <a:p>
            <a:pPr marL="873252" lvl="1" indent="-571500">
              <a:buFont typeface="Arial" panose="020B0604020202020204" pitchFamily="34" charset="0"/>
              <a:buChar char="•"/>
            </a:pPr>
            <a:r>
              <a:rPr lang="en-US" dirty="0"/>
              <a:t>Increase focus on topics relevant for B1 attorneys</a:t>
            </a:r>
          </a:p>
          <a:p>
            <a:pPr marL="873252" lvl="1" indent="-571500">
              <a:buFont typeface="Arial" panose="020B0604020202020204" pitchFamily="34" charset="0"/>
              <a:buChar char="•"/>
            </a:pPr>
            <a:r>
              <a:rPr lang="en-US" dirty="0"/>
              <a:t>Federal law surrounding consumer issues</a:t>
            </a:r>
          </a:p>
          <a:p>
            <a:pPr marL="873252" lvl="1" indent="-571500">
              <a:buFont typeface="Arial" panose="020B0604020202020204" pitchFamily="34" charset="0"/>
              <a:buChar char="•"/>
            </a:pPr>
            <a:endParaRPr lang="en-US" dirty="0"/>
          </a:p>
          <a:p>
            <a:pPr marL="873252" lvl="1" indent="-571500">
              <a:buFont typeface="Arial" panose="020B0604020202020204" pitchFamily="34" charset="0"/>
              <a:buChar char="•"/>
            </a:pPr>
            <a:endParaRPr lang="en-US" dirty="0"/>
          </a:p>
        </p:txBody>
      </p:sp>
    </p:spTree>
    <p:extLst>
      <p:ext uri="{BB962C8B-B14F-4D97-AF65-F5344CB8AC3E}">
        <p14:creationId xmlns:p14="http://schemas.microsoft.com/office/powerpoint/2010/main" val="122622858"/>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E1A51-055F-4335-A9DF-3A1EA779F5E9}"/>
              </a:ext>
            </a:extLst>
          </p:cNvPr>
          <p:cNvSpPr>
            <a:spLocks noGrp="1"/>
          </p:cNvSpPr>
          <p:nvPr>
            <p:ph type="title"/>
          </p:nvPr>
        </p:nvSpPr>
        <p:spPr/>
        <p:txBody>
          <a:bodyPr/>
          <a:lstStyle/>
          <a:p>
            <a:r>
              <a:rPr lang="en-US"/>
              <a:t>Elevate 2018: Incentives</a:t>
            </a:r>
          </a:p>
        </p:txBody>
      </p:sp>
      <p:sp>
        <p:nvSpPr>
          <p:cNvPr id="3" name="Content Placeholder 2">
            <a:extLst>
              <a:ext uri="{FF2B5EF4-FFF2-40B4-BE49-F238E27FC236}">
                <a16:creationId xmlns:a16="http://schemas.microsoft.com/office/drawing/2014/main" id="{B80882DE-5B5A-4A1C-AAB4-EC38D9A7D213}"/>
              </a:ext>
            </a:extLst>
          </p:cNvPr>
          <p:cNvSpPr>
            <a:spLocks noGrp="1"/>
          </p:cNvSpPr>
          <p:nvPr>
            <p:ph idx="1"/>
          </p:nvPr>
        </p:nvSpPr>
        <p:spPr/>
        <p:txBody>
          <a:bodyPr>
            <a:normAutofit fontScale="85000" lnSpcReduction="20000"/>
          </a:bodyPr>
          <a:lstStyle/>
          <a:p>
            <a:pPr marL="571500" indent="-571500">
              <a:buFont typeface="Arial" panose="020B0604020202020204" pitchFamily="34" charset="0"/>
              <a:buChar char="•"/>
            </a:pPr>
            <a:r>
              <a:rPr lang="en-US"/>
              <a:t>B1 Attorney Attendees</a:t>
            </a:r>
          </a:p>
          <a:p>
            <a:pPr marL="873252" lvl="1" indent="-571500">
              <a:buFont typeface="Arial" panose="020B0604020202020204" pitchFamily="34" charset="0"/>
              <a:buChar char="•"/>
            </a:pPr>
            <a:r>
              <a:rPr lang="en-US"/>
              <a:t>Training/ development opportunity</a:t>
            </a:r>
          </a:p>
          <a:p>
            <a:pPr marL="873252" lvl="1" indent="-571500">
              <a:buFont typeface="Arial" panose="020B0604020202020204" pitchFamily="34" charset="0"/>
              <a:buChar char="•"/>
            </a:pPr>
            <a:r>
              <a:rPr lang="en-US"/>
              <a:t>Reward for performance </a:t>
            </a:r>
          </a:p>
          <a:p>
            <a:pPr marL="571500" indent="-571500">
              <a:buFont typeface="Arial" panose="020B0604020202020204" pitchFamily="34" charset="0"/>
              <a:buChar char="•"/>
            </a:pPr>
            <a:r>
              <a:rPr lang="en-US"/>
              <a:t>Top Attendance </a:t>
            </a:r>
          </a:p>
          <a:p>
            <a:pPr marL="873252" lvl="1" indent="-571500">
              <a:buFont typeface="Arial" panose="020B0604020202020204" pitchFamily="34" charset="0"/>
              <a:buChar char="•"/>
            </a:pPr>
            <a:r>
              <a:rPr lang="en-US"/>
              <a:t>Firm with the highest percentage of firm and referral lawyer attendance will be specially recognized </a:t>
            </a:r>
          </a:p>
          <a:p>
            <a:pPr marL="873252" lvl="1" indent="-571500">
              <a:buFont typeface="Arial" panose="020B0604020202020204" pitchFamily="34" charset="0"/>
              <a:buChar char="•"/>
            </a:pPr>
            <a:r>
              <a:rPr lang="en-US"/>
              <a:t>Firm will receive a suite upgrade at no cost to them for the March International Convention </a:t>
            </a:r>
          </a:p>
          <a:p>
            <a:pPr marL="873252" lvl="1" indent="-571500">
              <a:buFont typeface="Arial" panose="020B0604020202020204" pitchFamily="34" charset="0"/>
              <a:buChar char="•"/>
            </a:pPr>
            <a:endParaRPr lang="en-US"/>
          </a:p>
          <a:p>
            <a:pPr marL="873252" lvl="1" indent="-571500">
              <a:buFont typeface="Arial" panose="020B0604020202020204" pitchFamily="34" charset="0"/>
              <a:buChar char="•"/>
            </a:pPr>
            <a:endParaRPr lang="en-US"/>
          </a:p>
        </p:txBody>
      </p:sp>
    </p:spTree>
    <p:extLst>
      <p:ext uri="{BB962C8B-B14F-4D97-AF65-F5344CB8AC3E}">
        <p14:creationId xmlns:p14="http://schemas.microsoft.com/office/powerpoint/2010/main" val="2145587181"/>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42D4A8-3CE1-4DF7-8101-6397B32BDDBE}"/>
              </a:ext>
            </a:extLst>
          </p:cNvPr>
          <p:cNvGraphicFramePr>
            <a:graphicFrameLocks noGrp="1"/>
          </p:cNvGraphicFramePr>
          <p:nvPr>
            <p:ph sz="quarter" idx="10"/>
            <p:extLst>
              <p:ext uri="{D42A27DB-BD31-4B8C-83A1-F6EECF244321}">
                <p14:modId xmlns:p14="http://schemas.microsoft.com/office/powerpoint/2010/main" val="3394681407"/>
              </p:ext>
            </p:extLst>
          </p:nvPr>
        </p:nvGraphicFramePr>
        <p:xfrm>
          <a:off x="223933" y="144268"/>
          <a:ext cx="11756573" cy="6127470"/>
        </p:xfrm>
        <a:graphic>
          <a:graphicData uri="http://schemas.openxmlformats.org/drawingml/2006/table">
            <a:tbl>
              <a:tblPr firstRow="1" bandRow="1">
                <a:tableStyleId>{5C22544A-7EE6-4342-B048-85BDC9FD1C3A}</a:tableStyleId>
              </a:tblPr>
              <a:tblGrid>
                <a:gridCol w="5542917">
                  <a:extLst>
                    <a:ext uri="{9D8B030D-6E8A-4147-A177-3AD203B41FA5}">
                      <a16:colId xmlns:a16="http://schemas.microsoft.com/office/drawing/2014/main" val="4294809548"/>
                    </a:ext>
                  </a:extLst>
                </a:gridCol>
                <a:gridCol w="2915853">
                  <a:extLst>
                    <a:ext uri="{9D8B030D-6E8A-4147-A177-3AD203B41FA5}">
                      <a16:colId xmlns:a16="http://schemas.microsoft.com/office/drawing/2014/main" val="1218145030"/>
                    </a:ext>
                  </a:extLst>
                </a:gridCol>
                <a:gridCol w="3297803">
                  <a:extLst>
                    <a:ext uri="{9D8B030D-6E8A-4147-A177-3AD203B41FA5}">
                      <a16:colId xmlns:a16="http://schemas.microsoft.com/office/drawing/2014/main" val="3749539522"/>
                    </a:ext>
                  </a:extLst>
                </a:gridCol>
              </a:tblGrid>
              <a:tr h="350048">
                <a:tc>
                  <a:txBody>
                    <a:bodyPr/>
                    <a:lstStyle/>
                    <a:p>
                      <a:pPr algn="ctr"/>
                      <a:r>
                        <a:rPr lang="en-US" dirty="0"/>
                        <a:t>Enhance Features</a:t>
                      </a:r>
                    </a:p>
                  </a:txBody>
                  <a:tcPr/>
                </a:tc>
                <a:tc>
                  <a:txBody>
                    <a:bodyPr/>
                    <a:lstStyle/>
                    <a:p>
                      <a:pPr algn="ctr"/>
                      <a:r>
                        <a:rPr lang="en-US" dirty="0"/>
                        <a:t>Provider</a:t>
                      </a:r>
                    </a:p>
                  </a:txBody>
                  <a:tcPr/>
                </a:tc>
                <a:tc>
                  <a:txBody>
                    <a:bodyPr/>
                    <a:lstStyle/>
                    <a:p>
                      <a:pPr algn="ctr"/>
                      <a:r>
                        <a:rPr lang="en-US" dirty="0"/>
                        <a:t>Referral</a:t>
                      </a:r>
                    </a:p>
                  </a:txBody>
                  <a:tcPr/>
                </a:tc>
                <a:extLst>
                  <a:ext uri="{0D108BD9-81ED-4DB2-BD59-A6C34878D82A}">
                    <a16:rowId xmlns:a16="http://schemas.microsoft.com/office/drawing/2014/main" val="3031276837"/>
                  </a:ext>
                </a:extLst>
              </a:tr>
              <a:tr h="318156">
                <a:tc gridSpan="3">
                  <a:txBody>
                    <a:bodyPr/>
                    <a:lstStyle/>
                    <a:p>
                      <a:r>
                        <a:rPr lang="en-US" sz="1400" b="1" dirty="0"/>
                        <a:t>IDENTITY</a:t>
                      </a:r>
                    </a:p>
                  </a:txBody>
                  <a:tcPr>
                    <a:solidFill>
                      <a:schemeClr val="accent3"/>
                    </a:solidFill>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670434387"/>
                  </a:ext>
                </a:extLst>
              </a:tr>
              <a:tr h="309558">
                <a:tc>
                  <a:txBody>
                    <a:bodyPr/>
                    <a:lstStyle/>
                    <a:p>
                      <a:r>
                        <a:rPr lang="en-US" sz="1400" b="1" dirty="0">
                          <a:solidFill>
                            <a:schemeClr val="accent3">
                              <a:lumMod val="75000"/>
                            </a:schemeClr>
                          </a:solidFill>
                        </a:rPr>
                        <a:t>Lawyer “Back Office” (Replaces AS400)</a:t>
                      </a:r>
                    </a:p>
                    <a:p>
                      <a:pPr marL="285750" indent="-285750">
                        <a:buFont typeface="Arial" panose="020B0604020202020204" pitchFamily="34" charset="0"/>
                        <a:buChar char="•"/>
                      </a:pPr>
                      <a:r>
                        <a:rPr lang="en-US" sz="1400" dirty="0">
                          <a:solidFill>
                            <a:schemeClr val="accent3">
                              <a:lumMod val="75000"/>
                            </a:schemeClr>
                          </a:solidFill>
                        </a:rPr>
                        <a:t>Client Intake Management</a:t>
                      </a:r>
                    </a:p>
                    <a:p>
                      <a:pPr marL="285750" indent="-285750">
                        <a:buFont typeface="Arial" panose="020B0604020202020204" pitchFamily="34" charset="0"/>
                        <a:buChar char="•"/>
                      </a:pPr>
                      <a:r>
                        <a:rPr lang="en-US" sz="1400" dirty="0">
                          <a:solidFill>
                            <a:schemeClr val="accent3">
                              <a:lumMod val="75000"/>
                            </a:schemeClr>
                          </a:solidFill>
                        </a:rPr>
                        <a:t>Document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accent3">
                              <a:lumMod val="75000"/>
                            </a:schemeClr>
                          </a:solidFill>
                        </a:rPr>
                        <a:t>Enhanced Referral Management </a:t>
                      </a:r>
                    </a:p>
                    <a:p>
                      <a:pPr marL="285750" indent="-285750">
                        <a:buFont typeface="Arial" panose="020B0604020202020204" pitchFamily="34" charset="0"/>
                        <a:buChar char="•"/>
                      </a:pPr>
                      <a:r>
                        <a:rPr lang="en-US" sz="1400" dirty="0">
                          <a:solidFill>
                            <a:schemeClr val="accent3">
                              <a:lumMod val="75000"/>
                            </a:schemeClr>
                          </a:solidFill>
                        </a:rPr>
                        <a:t>Collaboration Platforms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3">
                              <a:lumMod val="75000"/>
                            </a:schemeClr>
                          </a:solidFill>
                          <a:effectLst>
                            <a:outerShdw blurRad="38100" dist="38100" dir="2700000" algn="tl">
                              <a:srgbClr val="000000">
                                <a:alpha val="43137"/>
                              </a:srgbClr>
                            </a:outerShdw>
                          </a:effectLst>
                          <a:latin typeface="Webdings" panose="05030102010509060703" pitchFamily="18" charset="2"/>
                        </a:rPr>
                        <a:t>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3">
                              <a:lumMod val="75000"/>
                            </a:schemeClr>
                          </a:solidFill>
                          <a:effectLst>
                            <a:outerShdw blurRad="38100" dist="38100" dir="2700000" algn="tl">
                              <a:srgbClr val="000000">
                                <a:alpha val="43137"/>
                              </a:srgbClr>
                            </a:outerShdw>
                          </a:effectLst>
                          <a:latin typeface="Webdings" panose="05030102010509060703" pitchFamily="18" charset="2"/>
                        </a:rPr>
                        <a:t>a</a:t>
                      </a:r>
                    </a:p>
                  </a:txBody>
                  <a:tcPr anchor="ctr"/>
                </a:tc>
                <a:extLst>
                  <a:ext uri="{0D108BD9-81ED-4DB2-BD59-A6C34878D82A}">
                    <a16:rowId xmlns:a16="http://schemas.microsoft.com/office/drawing/2014/main" val="3951879449"/>
                  </a:ext>
                </a:extLst>
              </a:tr>
              <a:tr h="309558">
                <a:tc>
                  <a:txBody>
                    <a:bodyPr/>
                    <a:lstStyle/>
                    <a:p>
                      <a:r>
                        <a:rPr lang="en-US" sz="1400" dirty="0"/>
                        <a:t>Profile Management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Webdings" panose="05030102010509060703" pitchFamily="18" charset="2"/>
                          <a:ea typeface="+mn-ea"/>
                          <a:cs typeface="+mn-cs"/>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00B0F0"/>
                          </a:solidFill>
                          <a:effectLst>
                            <a:outerShdw blurRad="38100" dist="38100" dir="2700000" algn="tl">
                              <a:srgbClr val="000000">
                                <a:alpha val="43137"/>
                              </a:srgbClr>
                            </a:outerShdw>
                          </a:effectLst>
                          <a:latin typeface="Webdings" panose="05030102010509060703" pitchFamily="18" charset="2"/>
                        </a:rPr>
                        <a:t>a</a:t>
                      </a:r>
                    </a:p>
                  </a:txBody>
                  <a:tcPr/>
                </a:tc>
                <a:extLst>
                  <a:ext uri="{0D108BD9-81ED-4DB2-BD59-A6C34878D82A}">
                    <a16:rowId xmlns:a16="http://schemas.microsoft.com/office/drawing/2014/main" val="1607596212"/>
                  </a:ext>
                </a:extLst>
              </a:tr>
              <a:tr h="309558">
                <a:tc>
                  <a:txBody>
                    <a:bodyPr/>
                    <a:lstStyle/>
                    <a:p>
                      <a:r>
                        <a:rPr lang="en-US" sz="1400" dirty="0"/>
                        <a:t>Web presence/ SEO Management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Webdings" panose="05030102010509060703" pitchFamily="18" charset="2"/>
                          <a:ea typeface="+mn-ea"/>
                          <a:cs typeface="+mn-cs"/>
                        </a:rPr>
                        <a:t>a</a:t>
                      </a:r>
                      <a:endParaRPr kumimoji="0" 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Webdings" panose="05030102010509060703" pitchFamily="18" charset="2"/>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00B0F0"/>
                          </a:solidFill>
                          <a:effectLst>
                            <a:outerShdw blurRad="38100" dist="38100" dir="2700000" algn="tl">
                              <a:srgbClr val="000000">
                                <a:alpha val="43137"/>
                              </a:srgbClr>
                            </a:outerShdw>
                          </a:effectLst>
                          <a:latin typeface="Webdings" panose="05030102010509060703" pitchFamily="18" charset="2"/>
                        </a:rPr>
                        <a:t>a</a:t>
                      </a:r>
                    </a:p>
                  </a:txBody>
                  <a:tcPr/>
                </a:tc>
                <a:extLst>
                  <a:ext uri="{0D108BD9-81ED-4DB2-BD59-A6C34878D82A}">
                    <a16:rowId xmlns:a16="http://schemas.microsoft.com/office/drawing/2014/main" val="2721479961"/>
                  </a:ext>
                </a:extLst>
              </a:tr>
              <a:tr h="309558">
                <a:tc>
                  <a:txBody>
                    <a:bodyPr/>
                    <a:lstStyle/>
                    <a:p>
                      <a:pPr marL="742950" lvl="1" indent="-285750">
                        <a:buFont typeface="Arial" panose="020B0604020202020204" pitchFamily="34" charset="0"/>
                        <a:buChar char="•"/>
                      </a:pPr>
                      <a:r>
                        <a:rPr lang="en-US" sz="1400" dirty="0"/>
                        <a:t>Lawyer Profile Page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Webdings" panose="05030102010509060703" pitchFamily="18" charset="2"/>
                          <a:ea typeface="+mn-ea"/>
                          <a:cs typeface="+mn-cs"/>
                        </a:rPr>
                        <a:t>a</a:t>
                      </a:r>
                      <a:endParaRPr kumimoji="0" 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Webdings" panose="05030102010509060703" pitchFamily="18" charset="2"/>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00B0F0"/>
                          </a:solidFill>
                          <a:effectLst>
                            <a:outerShdw blurRad="38100" dist="38100" dir="2700000" algn="tl">
                              <a:srgbClr val="000000">
                                <a:alpha val="43137"/>
                              </a:srgbClr>
                            </a:outerShdw>
                          </a:effectLst>
                          <a:latin typeface="Webdings" panose="05030102010509060703" pitchFamily="18" charset="2"/>
                        </a:rPr>
                        <a:t>a</a:t>
                      </a:r>
                    </a:p>
                  </a:txBody>
                  <a:tcPr/>
                </a:tc>
                <a:extLst>
                  <a:ext uri="{0D108BD9-81ED-4DB2-BD59-A6C34878D82A}">
                    <a16:rowId xmlns:a16="http://schemas.microsoft.com/office/drawing/2014/main" val="3200544899"/>
                  </a:ext>
                </a:extLst>
              </a:tr>
              <a:tr h="309558">
                <a:tc>
                  <a:txBody>
                    <a:bodyPr/>
                    <a:lstStyle/>
                    <a:p>
                      <a:pPr marL="742950" lvl="1" indent="-285750">
                        <a:buFont typeface="Arial" panose="020B0604020202020204" pitchFamily="34" charset="0"/>
                        <a:buChar char="•"/>
                      </a:pPr>
                      <a:r>
                        <a:rPr lang="en-US" sz="1400" dirty="0"/>
                        <a:t>Law Firm Landing Page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Webdings" panose="05030102010509060703" pitchFamily="18" charset="2"/>
                          <a:ea typeface="+mn-ea"/>
                          <a:cs typeface="+mn-cs"/>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latin typeface="Webdings" panose="05030102010509060703" pitchFamily="18" charset="2"/>
                      </a:endParaRPr>
                    </a:p>
                  </a:txBody>
                  <a:tcPr/>
                </a:tc>
                <a:extLst>
                  <a:ext uri="{0D108BD9-81ED-4DB2-BD59-A6C34878D82A}">
                    <a16:rowId xmlns:a16="http://schemas.microsoft.com/office/drawing/2014/main" val="4176046691"/>
                  </a:ext>
                </a:extLst>
              </a:tr>
              <a:tr h="318156">
                <a:tc gridSpan="3">
                  <a:txBody>
                    <a:bodyPr/>
                    <a:lstStyle/>
                    <a:p>
                      <a:r>
                        <a:rPr lang="en-US" sz="1400" b="1" dirty="0">
                          <a:effectLst/>
                        </a:rPr>
                        <a:t>INSIGHT</a:t>
                      </a:r>
                    </a:p>
                  </a:txBody>
                  <a:tcPr>
                    <a:solidFill>
                      <a:schemeClr val="accent3"/>
                    </a:solidFill>
                  </a:tcPr>
                </a:tc>
                <a:tc hMerge="1">
                  <a:txBody>
                    <a:bodyPr/>
                    <a:lstStyle/>
                    <a:p>
                      <a:endParaRPr lang="en-US" sz="1400" b="1" dirty="0"/>
                    </a:p>
                  </a:txBody>
                  <a:tcPr/>
                </a:tc>
                <a:tc hMerge="1">
                  <a:txBody>
                    <a:bodyPr/>
                    <a:lstStyle/>
                    <a:p>
                      <a:endParaRPr lang="en-US" sz="1400" b="1" dirty="0"/>
                    </a:p>
                  </a:txBody>
                  <a:tcPr/>
                </a:tc>
                <a:extLst>
                  <a:ext uri="{0D108BD9-81ED-4DB2-BD59-A6C34878D82A}">
                    <a16:rowId xmlns:a16="http://schemas.microsoft.com/office/drawing/2014/main" val="2726739107"/>
                  </a:ext>
                </a:extLst>
              </a:tr>
              <a:tr h="309558">
                <a:tc>
                  <a:txBody>
                    <a:bodyPr/>
                    <a:lstStyle/>
                    <a:p>
                      <a:r>
                        <a:rPr lang="en-US" sz="1400" dirty="0"/>
                        <a:t>Customized Training Program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Webdings" panose="05030102010509060703" pitchFamily="18" charset="2"/>
                          <a:ea typeface="+mn-ea"/>
                          <a:cs typeface="+mn-cs"/>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3">
                              <a:lumMod val="75000"/>
                            </a:schemeClr>
                          </a:solidFill>
                          <a:effectLst>
                            <a:outerShdw blurRad="38100" dist="38100" dir="2700000" algn="tl">
                              <a:srgbClr val="000000">
                                <a:alpha val="43137"/>
                              </a:srgbClr>
                            </a:outerShdw>
                          </a:effectLst>
                          <a:latin typeface="Webdings" panose="05030102010509060703" pitchFamily="18" charset="2"/>
                        </a:rPr>
                        <a:t>a</a:t>
                      </a:r>
                    </a:p>
                  </a:txBody>
                  <a:tcPr/>
                </a:tc>
                <a:extLst>
                  <a:ext uri="{0D108BD9-81ED-4DB2-BD59-A6C34878D82A}">
                    <a16:rowId xmlns:a16="http://schemas.microsoft.com/office/drawing/2014/main" val="2289495371"/>
                  </a:ext>
                </a:extLst>
              </a:tr>
              <a:tr h="309558">
                <a:tc>
                  <a:txBody>
                    <a:bodyPr/>
                    <a:lstStyle/>
                    <a:p>
                      <a:r>
                        <a:rPr lang="en-US" sz="1400" dirty="0"/>
                        <a:t>NPS Rating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Webdings" panose="05030102010509060703" pitchFamily="18" charset="2"/>
                          <a:ea typeface="+mn-ea"/>
                          <a:cs typeface="+mn-cs"/>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Webdings" panose="05030102010509060703" pitchFamily="18" charset="2"/>
                          <a:ea typeface="+mn-ea"/>
                          <a:cs typeface="+mn-cs"/>
                        </a:rPr>
                        <a:t>a</a:t>
                      </a:r>
                    </a:p>
                  </a:txBody>
                  <a:tcPr/>
                </a:tc>
                <a:extLst>
                  <a:ext uri="{0D108BD9-81ED-4DB2-BD59-A6C34878D82A}">
                    <a16:rowId xmlns:a16="http://schemas.microsoft.com/office/drawing/2014/main" val="3975374444"/>
                  </a:ext>
                </a:extLst>
              </a:tr>
              <a:tr h="309558">
                <a:tc>
                  <a:txBody>
                    <a:bodyPr/>
                    <a:lstStyle/>
                    <a:p>
                      <a:r>
                        <a:rPr lang="en-US" sz="1400" dirty="0"/>
                        <a:t>Newsletters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Webdings" panose="05030102010509060703" pitchFamily="18" charset="2"/>
                          <a:ea typeface="+mn-ea"/>
                          <a:cs typeface="+mn-cs"/>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Webdings" panose="05030102010509060703" pitchFamily="18" charset="2"/>
                          <a:ea typeface="+mn-ea"/>
                          <a:cs typeface="+mn-cs"/>
                        </a:rPr>
                        <a:t>a</a:t>
                      </a:r>
                    </a:p>
                  </a:txBody>
                  <a:tcPr/>
                </a:tc>
                <a:extLst>
                  <a:ext uri="{0D108BD9-81ED-4DB2-BD59-A6C34878D82A}">
                    <a16:rowId xmlns:a16="http://schemas.microsoft.com/office/drawing/2014/main" val="3946256644"/>
                  </a:ext>
                </a:extLst>
              </a:tr>
              <a:tr h="309558">
                <a:tc>
                  <a:txBody>
                    <a:bodyPr/>
                    <a:lstStyle/>
                    <a:p>
                      <a:r>
                        <a:rPr lang="en-US" sz="1400" dirty="0"/>
                        <a:t>Online Badge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3">
                              <a:lumMod val="75000"/>
                            </a:schemeClr>
                          </a:solidFill>
                          <a:effectLst>
                            <a:outerShdw blurRad="38100" dist="38100" dir="2700000" algn="tl">
                              <a:srgbClr val="000000">
                                <a:alpha val="43137"/>
                              </a:srgbClr>
                            </a:outerShdw>
                          </a:effectLst>
                          <a:latin typeface="Webdings" panose="05030102010509060703" pitchFamily="18" charset="2"/>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3">
                              <a:lumMod val="75000"/>
                            </a:schemeClr>
                          </a:solidFill>
                          <a:effectLst>
                            <a:outerShdw blurRad="38100" dist="38100" dir="2700000" algn="tl">
                              <a:srgbClr val="000000">
                                <a:alpha val="43137"/>
                              </a:srgbClr>
                            </a:outerShdw>
                          </a:effectLst>
                          <a:latin typeface="Webdings" panose="05030102010509060703" pitchFamily="18" charset="2"/>
                        </a:rPr>
                        <a:t>a</a:t>
                      </a:r>
                    </a:p>
                  </a:txBody>
                  <a:tcPr/>
                </a:tc>
                <a:extLst>
                  <a:ext uri="{0D108BD9-81ED-4DB2-BD59-A6C34878D82A}">
                    <a16:rowId xmlns:a16="http://schemas.microsoft.com/office/drawing/2014/main" val="3398716687"/>
                  </a:ext>
                </a:extLst>
              </a:tr>
              <a:tr h="309558">
                <a:tc>
                  <a:txBody>
                    <a:bodyPr/>
                    <a:lstStyle/>
                    <a:p>
                      <a:r>
                        <a:rPr lang="en-US" sz="1400" dirty="0"/>
                        <a:t>Eventbrite Event Support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Webdings" panose="05030102010509060703" pitchFamily="18" charset="2"/>
                          <a:ea typeface="+mn-ea"/>
                          <a:cs typeface="+mn-cs"/>
                        </a:rPr>
                        <a:t>a</a:t>
                      </a:r>
                    </a:p>
                  </a:txBody>
                  <a:tcPr/>
                </a:tc>
                <a:tc>
                  <a:txBody>
                    <a:bodyPr/>
                    <a:lstStyle/>
                    <a:p>
                      <a:pPr algn="ctr"/>
                      <a:endParaRPr lang="en-US" sz="1800" dirty="0"/>
                    </a:p>
                  </a:txBody>
                  <a:tcPr/>
                </a:tc>
                <a:extLst>
                  <a:ext uri="{0D108BD9-81ED-4DB2-BD59-A6C34878D82A}">
                    <a16:rowId xmlns:a16="http://schemas.microsoft.com/office/drawing/2014/main" val="432528727"/>
                  </a:ext>
                </a:extLst>
              </a:tr>
              <a:tr h="309558">
                <a:tc gridSpan="3">
                  <a:txBody>
                    <a:bodyPr/>
                    <a:lstStyle/>
                    <a:p>
                      <a:r>
                        <a:rPr lang="en-US" sz="1400" b="1" dirty="0"/>
                        <a:t>ELEVATE</a:t>
                      </a:r>
                    </a:p>
                  </a:txBody>
                  <a:tcPr>
                    <a:solidFill>
                      <a:schemeClr val="accent3"/>
                    </a:solidFill>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22302111"/>
                  </a:ext>
                </a:extLst>
              </a:tr>
              <a:tr h="309558">
                <a:tc>
                  <a:txBody>
                    <a:bodyPr/>
                    <a:lstStyle/>
                    <a:p>
                      <a:r>
                        <a:rPr lang="en-US" sz="1400" dirty="0"/>
                        <a:t>Conference – focused on CLE and trending legal industry topics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Webdings" panose="05030102010509060703" pitchFamily="18" charset="2"/>
                          <a:ea typeface="+mn-ea"/>
                          <a:cs typeface="+mn-cs"/>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Webdings" panose="05030102010509060703" pitchFamily="18" charset="2"/>
                          <a:ea typeface="+mn-ea"/>
                          <a:cs typeface="+mn-cs"/>
                        </a:rPr>
                        <a:t>a</a:t>
                      </a:r>
                    </a:p>
                  </a:txBody>
                  <a:tcPr/>
                </a:tc>
                <a:extLst>
                  <a:ext uri="{0D108BD9-81ED-4DB2-BD59-A6C34878D82A}">
                    <a16:rowId xmlns:a16="http://schemas.microsoft.com/office/drawing/2014/main" val="3819170917"/>
                  </a:ext>
                </a:extLst>
              </a:tr>
            </a:tbl>
          </a:graphicData>
        </a:graphic>
      </p:graphicFrame>
      <p:sp>
        <p:nvSpPr>
          <p:cNvPr id="5" name="TextBox 4">
            <a:extLst>
              <a:ext uri="{FF2B5EF4-FFF2-40B4-BE49-F238E27FC236}">
                <a16:creationId xmlns:a16="http://schemas.microsoft.com/office/drawing/2014/main" id="{7236EB9E-0816-4418-BCB1-0A618D5E4E45}"/>
              </a:ext>
            </a:extLst>
          </p:cNvPr>
          <p:cNvSpPr txBox="1"/>
          <p:nvPr/>
        </p:nvSpPr>
        <p:spPr>
          <a:xfrm>
            <a:off x="2360303" y="6451876"/>
            <a:ext cx="8178387" cy="338554"/>
          </a:xfrm>
          <a:prstGeom prst="rect">
            <a:avLst/>
          </a:prstGeom>
          <a:noFill/>
        </p:spPr>
        <p:txBody>
          <a:bodyPr wrap="square" rtlCol="0">
            <a:spAutoFit/>
          </a:bodyPr>
          <a:lstStyle/>
          <a:p>
            <a:pPr algn="ctr"/>
            <a:r>
              <a:rPr lang="en-US" sz="1600" dirty="0"/>
              <a:t>BLACK – Existing | </a:t>
            </a:r>
            <a:r>
              <a:rPr lang="en-US" sz="1600" dirty="0">
                <a:solidFill>
                  <a:srgbClr val="00B0F0"/>
                </a:solidFill>
              </a:rPr>
              <a:t>BLUE – In Progress </a:t>
            </a:r>
            <a:r>
              <a:rPr lang="en-US" sz="1600" dirty="0"/>
              <a:t>| </a:t>
            </a:r>
            <a:r>
              <a:rPr lang="en-US" sz="1600" dirty="0">
                <a:solidFill>
                  <a:schemeClr val="accent3">
                    <a:lumMod val="75000"/>
                  </a:schemeClr>
                </a:solidFill>
              </a:rPr>
              <a:t>ORANGE – In Discovery</a:t>
            </a:r>
          </a:p>
        </p:txBody>
      </p:sp>
    </p:spTree>
    <p:extLst>
      <p:ext uri="{BB962C8B-B14F-4D97-AF65-F5344CB8AC3E}">
        <p14:creationId xmlns:p14="http://schemas.microsoft.com/office/powerpoint/2010/main" val="642122116"/>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4533" t="2542"/>
          <a:stretch/>
        </p:blipFill>
        <p:spPr>
          <a:xfrm>
            <a:off x="0" y="-1"/>
            <a:ext cx="12192000" cy="6858001"/>
          </a:xfrm>
        </p:spPr>
      </p:pic>
      <p:sp>
        <p:nvSpPr>
          <p:cNvPr id="2" name="TextBox 1"/>
          <p:cNvSpPr txBox="1"/>
          <p:nvPr/>
        </p:nvSpPr>
        <p:spPr>
          <a:xfrm>
            <a:off x="1850968" y="1309718"/>
            <a:ext cx="9265920" cy="2184400"/>
          </a:xfrm>
          <a:prstGeom prst="roundRect">
            <a:avLst>
              <a:gd name="adj" fmla="val 50000"/>
            </a:avLst>
          </a:prstGeom>
          <a:solidFill>
            <a:schemeClr val="accent1"/>
          </a:solidFill>
        </p:spPr>
        <p:txBody>
          <a:bodyPr wrap="square" rtlCol="0" anchor="ctr" anchorCtr="0">
            <a:noAutofit/>
          </a:bodyPr>
          <a:lstStyle/>
          <a:p>
            <a:pPr algn="ctr"/>
            <a:r>
              <a:rPr lang="en-US" b="1" dirty="0">
                <a:solidFill>
                  <a:schemeClr val="bg1"/>
                </a:solidFill>
              </a:rPr>
              <a:t>Man improves himself as he follows his path; if he stands still, waiting to improve before he makes a decision, he'll never move. </a:t>
            </a:r>
            <a:endParaRPr lang="en-US" dirty="0">
              <a:solidFill>
                <a:schemeClr val="bg1"/>
              </a:solidFill>
            </a:endParaRPr>
          </a:p>
          <a:p>
            <a:pPr algn="ctr"/>
            <a:r>
              <a:rPr lang="en-US" dirty="0">
                <a:solidFill>
                  <a:schemeClr val="bg1"/>
                </a:solidFill>
              </a:rPr>
              <a:t> </a:t>
            </a:r>
          </a:p>
          <a:p>
            <a:pPr algn="ctr"/>
            <a:r>
              <a:rPr lang="en-US" i="1" dirty="0">
                <a:solidFill>
                  <a:schemeClr val="bg1"/>
                </a:solidFill>
              </a:rPr>
              <a:t>-- Paulo Coelho </a:t>
            </a:r>
            <a:endParaRPr lang="en-US" dirty="0">
              <a:solidFill>
                <a:schemeClr val="bg1"/>
              </a:solidFill>
            </a:endParaRPr>
          </a:p>
        </p:txBody>
      </p:sp>
    </p:spTree>
    <p:extLst>
      <p:ext uri="{BB962C8B-B14F-4D97-AF65-F5344CB8AC3E}">
        <p14:creationId xmlns:p14="http://schemas.microsoft.com/office/powerpoint/2010/main" val="1723748504"/>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709722"/>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15DE9D-DD37-496C-8D06-E57B18F9FA4D}"/>
              </a:ext>
            </a:extLst>
          </p:cNvPr>
          <p:cNvSpPr>
            <a:spLocks noGrp="1"/>
          </p:cNvSpPr>
          <p:nvPr>
            <p:ph type="title"/>
          </p:nvPr>
        </p:nvSpPr>
        <p:spPr/>
        <p:txBody>
          <a:bodyPr/>
          <a:lstStyle/>
          <a:p>
            <a:pPr algn="ctr"/>
            <a:r>
              <a:rPr lang="en-US" sz="4800"/>
              <a:t>Then…</a:t>
            </a:r>
          </a:p>
        </p:txBody>
      </p:sp>
      <p:pic>
        <p:nvPicPr>
          <p:cNvPr id="8" name="Picture 7">
            <a:extLst>
              <a:ext uri="{FF2B5EF4-FFF2-40B4-BE49-F238E27FC236}">
                <a16:creationId xmlns:a16="http://schemas.microsoft.com/office/drawing/2014/main" id="{FB37BCD9-D9CF-4154-ADAA-2131C512C6CF}"/>
              </a:ext>
            </a:extLst>
          </p:cNvPr>
          <p:cNvPicPr>
            <a:picLocks noChangeAspect="1"/>
          </p:cNvPicPr>
          <p:nvPr/>
        </p:nvPicPr>
        <p:blipFill>
          <a:blip r:embed="rId3"/>
          <a:stretch>
            <a:fillRect/>
          </a:stretch>
        </p:blipFill>
        <p:spPr>
          <a:xfrm>
            <a:off x="213149" y="1246239"/>
            <a:ext cx="5253586" cy="3048956"/>
          </a:xfrm>
          <a:prstGeom prst="rect">
            <a:avLst/>
          </a:prstGeom>
        </p:spPr>
      </p:pic>
      <p:pic>
        <p:nvPicPr>
          <p:cNvPr id="6" name="Picture 5">
            <a:extLst>
              <a:ext uri="{FF2B5EF4-FFF2-40B4-BE49-F238E27FC236}">
                <a16:creationId xmlns:a16="http://schemas.microsoft.com/office/drawing/2014/main" id="{B1BAB8E6-3753-447C-B23C-C25E8B2AE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017" y="1138084"/>
            <a:ext cx="5684834" cy="3812183"/>
          </a:xfrm>
          <a:prstGeom prst="rect">
            <a:avLst/>
          </a:prstGeom>
        </p:spPr>
      </p:pic>
      <p:pic>
        <p:nvPicPr>
          <p:cNvPr id="10" name="Picture 9">
            <a:extLst>
              <a:ext uri="{FF2B5EF4-FFF2-40B4-BE49-F238E27FC236}">
                <a16:creationId xmlns:a16="http://schemas.microsoft.com/office/drawing/2014/main" id="{99ED58BA-1A3F-4246-883D-E0D147CFA50A}"/>
              </a:ext>
            </a:extLst>
          </p:cNvPr>
          <p:cNvPicPr>
            <a:picLocks noChangeAspect="1"/>
          </p:cNvPicPr>
          <p:nvPr/>
        </p:nvPicPr>
        <p:blipFill rotWithShape="1">
          <a:blip r:embed="rId5"/>
          <a:srcRect t="6022" b="6750"/>
          <a:stretch/>
        </p:blipFill>
        <p:spPr>
          <a:xfrm>
            <a:off x="4035314" y="3044175"/>
            <a:ext cx="5367814" cy="3199633"/>
          </a:xfrm>
          <a:prstGeom prst="rect">
            <a:avLst/>
          </a:prstGeom>
        </p:spPr>
      </p:pic>
    </p:spTree>
    <p:extLst>
      <p:ext uri="{BB962C8B-B14F-4D97-AF65-F5344CB8AC3E}">
        <p14:creationId xmlns:p14="http://schemas.microsoft.com/office/powerpoint/2010/main" val="298696361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2B244F-9166-448C-B24D-F542BB8AB16C}"/>
              </a:ext>
            </a:extLst>
          </p:cNvPr>
          <p:cNvPicPr>
            <a:picLocks noChangeAspect="1"/>
          </p:cNvPicPr>
          <p:nvPr/>
        </p:nvPicPr>
        <p:blipFill>
          <a:blip r:embed="rId3"/>
          <a:stretch>
            <a:fillRect/>
          </a:stretch>
        </p:blipFill>
        <p:spPr>
          <a:xfrm>
            <a:off x="838200" y="1130440"/>
            <a:ext cx="9935418" cy="5662824"/>
          </a:xfrm>
          <a:prstGeom prst="rect">
            <a:avLst/>
          </a:prstGeom>
        </p:spPr>
      </p:pic>
      <p:sp>
        <p:nvSpPr>
          <p:cNvPr id="5" name="Title 4">
            <a:extLst>
              <a:ext uri="{FF2B5EF4-FFF2-40B4-BE49-F238E27FC236}">
                <a16:creationId xmlns:a16="http://schemas.microsoft.com/office/drawing/2014/main" id="{8E813748-5703-4FAB-9D6D-3A436A1AE0B9}"/>
              </a:ext>
            </a:extLst>
          </p:cNvPr>
          <p:cNvSpPr>
            <a:spLocks noGrp="1"/>
          </p:cNvSpPr>
          <p:nvPr>
            <p:ph type="title"/>
          </p:nvPr>
        </p:nvSpPr>
        <p:spPr/>
        <p:txBody>
          <a:bodyPr/>
          <a:lstStyle/>
          <a:p>
            <a:pPr algn="ctr"/>
            <a:r>
              <a:rPr lang="en-US" sz="4800"/>
              <a:t>Now…</a:t>
            </a:r>
          </a:p>
        </p:txBody>
      </p:sp>
    </p:spTree>
    <p:extLst>
      <p:ext uri="{BB962C8B-B14F-4D97-AF65-F5344CB8AC3E}">
        <p14:creationId xmlns:p14="http://schemas.microsoft.com/office/powerpoint/2010/main" val="72751747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97569" cy="3123526"/>
          </a:xfrm>
        </p:spPr>
        <p:txBody>
          <a:bodyPr/>
          <a:lstStyle/>
          <a:p>
            <a:r>
              <a:rPr lang="en-US"/>
              <a:t>What’s Improved?</a:t>
            </a:r>
          </a:p>
        </p:txBody>
      </p:sp>
      <p:sp>
        <p:nvSpPr>
          <p:cNvPr id="3" name="Content Placeholder 2"/>
          <p:cNvSpPr>
            <a:spLocks noGrp="1"/>
          </p:cNvSpPr>
          <p:nvPr>
            <p:ph idx="1"/>
          </p:nvPr>
        </p:nvSpPr>
        <p:spPr>
          <a:xfrm>
            <a:off x="6443822" y="420786"/>
            <a:ext cx="5594430" cy="5874817"/>
          </a:xfrm>
        </p:spPr>
        <p:txBody>
          <a:bodyPr>
            <a:normAutofit/>
          </a:bodyPr>
          <a:lstStyle/>
          <a:p>
            <a:pPr marL="571500" indent="-571500">
              <a:buFont typeface="Arial" panose="020B0604020202020204" pitchFamily="34" charset="0"/>
              <a:buChar char="•"/>
            </a:pPr>
            <a:r>
              <a:rPr lang="en-US"/>
              <a:t>Simplified design</a:t>
            </a:r>
          </a:p>
          <a:p>
            <a:pPr marL="571500" indent="-571500">
              <a:buFont typeface="Arial" panose="020B0604020202020204" pitchFamily="34" charset="0"/>
              <a:buChar char="•"/>
            </a:pPr>
            <a:r>
              <a:rPr lang="en-US"/>
              <a:t>Easier navigation</a:t>
            </a:r>
          </a:p>
          <a:p>
            <a:pPr marL="571500" indent="-571500">
              <a:buFont typeface="Arial" panose="020B0604020202020204" pitchFamily="34" charset="0"/>
              <a:buChar char="•"/>
            </a:pPr>
            <a:r>
              <a:rPr lang="en-US"/>
              <a:t>New checkout design </a:t>
            </a:r>
          </a:p>
          <a:p>
            <a:pPr marL="571500" indent="-571500">
              <a:buFont typeface="Arial" panose="020B0604020202020204" pitchFamily="34" charset="0"/>
              <a:buChar char="•"/>
            </a:pPr>
            <a:r>
              <a:rPr lang="en-US"/>
              <a:t>Better mobile compatibility </a:t>
            </a:r>
          </a:p>
          <a:p>
            <a:pPr marL="571500" indent="-571500">
              <a:buFont typeface="Arial" panose="020B0604020202020204" pitchFamily="34" charset="0"/>
              <a:buChar char="•"/>
            </a:pPr>
            <a:r>
              <a:rPr lang="en-US"/>
              <a:t>Messaging is more about benefits </a:t>
            </a:r>
          </a:p>
        </p:txBody>
      </p:sp>
      <p:pic>
        <p:nvPicPr>
          <p:cNvPr id="15" name="Picture Placeholder 14"/>
          <p:cNvPicPr>
            <a:picLocks noGrp="1" noChangeAspect="1"/>
          </p:cNvPicPr>
          <p:nvPr>
            <p:ph type="pic" sz="quarter" idx="10"/>
          </p:nvPr>
        </p:nvPicPr>
        <p:blipFill rotWithShape="1">
          <a:blip r:embed="rId2"/>
          <a:srcRect l="1807" t="2018" b="2636"/>
          <a:stretch/>
        </p:blipFill>
        <p:spPr>
          <a:xfrm>
            <a:off x="105196" y="2686556"/>
            <a:ext cx="6338626" cy="3511943"/>
          </a:xfrm>
        </p:spPr>
      </p:pic>
    </p:spTree>
    <p:extLst>
      <p:ext uri="{BB962C8B-B14F-4D97-AF65-F5344CB8AC3E}">
        <p14:creationId xmlns:p14="http://schemas.microsoft.com/office/powerpoint/2010/main" val="23892365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F607D-AAD1-4BFF-933F-F8497BB9FF4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9483651-4821-4FB5-AB47-9B805CBAA1BE}"/>
              </a:ext>
            </a:extLst>
          </p:cNvPr>
          <p:cNvPicPr>
            <a:picLocks noChangeAspect="1"/>
          </p:cNvPicPr>
          <p:nvPr/>
        </p:nvPicPr>
        <p:blipFill>
          <a:blip r:embed="rId3"/>
          <a:stretch>
            <a:fillRect/>
          </a:stretch>
        </p:blipFill>
        <p:spPr>
          <a:xfrm>
            <a:off x="79823" y="0"/>
            <a:ext cx="12032353" cy="6858000"/>
          </a:xfrm>
          <a:prstGeom prst="rect">
            <a:avLst/>
          </a:prstGeom>
        </p:spPr>
      </p:pic>
    </p:spTree>
    <p:extLst>
      <p:ext uri="{BB962C8B-B14F-4D97-AF65-F5344CB8AC3E}">
        <p14:creationId xmlns:p14="http://schemas.microsoft.com/office/powerpoint/2010/main" val="178666041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416A97-A354-4197-817F-D36A128CF321}"/>
              </a:ext>
            </a:extLst>
          </p:cNvPr>
          <p:cNvPicPr>
            <a:picLocks noChangeAspect="1"/>
          </p:cNvPicPr>
          <p:nvPr/>
        </p:nvPicPr>
        <p:blipFill>
          <a:blip r:embed="rId2"/>
          <a:stretch>
            <a:fillRect/>
          </a:stretch>
        </p:blipFill>
        <p:spPr>
          <a:xfrm>
            <a:off x="79823" y="0"/>
            <a:ext cx="12032353" cy="6858000"/>
          </a:xfrm>
          <a:prstGeom prst="rect">
            <a:avLst/>
          </a:prstGeom>
        </p:spPr>
      </p:pic>
    </p:spTree>
    <p:extLst>
      <p:ext uri="{BB962C8B-B14F-4D97-AF65-F5344CB8AC3E}">
        <p14:creationId xmlns:p14="http://schemas.microsoft.com/office/powerpoint/2010/main" val="410032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BF9665-656B-41E5-A645-076EEF2AE1DE}"/>
              </a:ext>
            </a:extLst>
          </p:cNvPr>
          <p:cNvPicPr>
            <a:picLocks noChangeAspect="1"/>
          </p:cNvPicPr>
          <p:nvPr/>
        </p:nvPicPr>
        <p:blipFill rotWithShape="1">
          <a:blip r:embed="rId2"/>
          <a:srcRect r="404" b="1371"/>
          <a:stretch/>
        </p:blipFill>
        <p:spPr>
          <a:xfrm>
            <a:off x="79823" y="-1"/>
            <a:ext cx="11985402" cy="6764943"/>
          </a:xfrm>
          <a:prstGeom prst="rect">
            <a:avLst/>
          </a:prstGeom>
        </p:spPr>
      </p:pic>
    </p:spTree>
    <p:extLst>
      <p:ext uri="{BB962C8B-B14F-4D97-AF65-F5344CB8AC3E}">
        <p14:creationId xmlns:p14="http://schemas.microsoft.com/office/powerpoint/2010/main" val="3550353903"/>
      </p:ext>
    </p:extLst>
  </p:cSld>
  <p:clrMapOvr>
    <a:masterClrMapping/>
  </p:clrMapOvr>
</p:sld>
</file>

<file path=ppt/theme/theme1.xml><?xml version="1.0" encoding="utf-8"?>
<a:theme xmlns:a="http://schemas.openxmlformats.org/drawingml/2006/main" name="LegalShield Corporate Template">
  <a:themeElements>
    <a:clrScheme name="NewLSBrand2">
      <a:dk1>
        <a:srgbClr val="353634"/>
      </a:dk1>
      <a:lt1>
        <a:srgbClr val="FFFFFF"/>
      </a:lt1>
      <a:dk2>
        <a:srgbClr val="363636"/>
      </a:dk2>
      <a:lt2>
        <a:srgbClr val="D7D7D7"/>
      </a:lt2>
      <a:accent1>
        <a:srgbClr val="70468C"/>
      </a:accent1>
      <a:accent2>
        <a:srgbClr val="472C59"/>
      </a:accent2>
      <a:accent3>
        <a:srgbClr val="FFA540"/>
      </a:accent3>
      <a:accent4>
        <a:srgbClr val="FF3800"/>
      </a:accent4>
      <a:accent5>
        <a:srgbClr val="2575B7"/>
      </a:accent5>
      <a:accent6>
        <a:srgbClr val="234C92"/>
      </a:accent6>
      <a:hlink>
        <a:srgbClr val="FF3800"/>
      </a:hlink>
      <a:folHlink>
        <a:srgbClr val="D7D7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1146</Words>
  <Application>Microsoft Office PowerPoint</Application>
  <PresentationFormat>Widescreen</PresentationFormat>
  <Paragraphs>260</Paragraphs>
  <Slides>38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Lucida Bright</vt:lpstr>
      <vt:lpstr>Webdings</vt:lpstr>
      <vt:lpstr>LegalShield Corporate Template</vt:lpstr>
      <vt:lpstr>Enhancing the Provider Experience</vt:lpstr>
      <vt:lpstr>Enhanced Experience</vt:lpstr>
      <vt:lpstr>Identity – Lawyer Profiles </vt:lpstr>
      <vt:lpstr>Then…</vt:lpstr>
      <vt:lpstr>Now…</vt:lpstr>
      <vt:lpstr>What’s Improved?</vt:lpstr>
      <vt:lpstr>PowerPoint Presentation</vt:lpstr>
      <vt:lpstr>PowerPoint Presentation</vt:lpstr>
      <vt:lpstr>PowerPoint Presentation</vt:lpstr>
      <vt:lpstr>PowerPoint Presentation</vt:lpstr>
      <vt:lpstr>Keeping it Updated</vt:lpstr>
      <vt:lpstr>Keeping it Fresh</vt:lpstr>
      <vt:lpstr>Identity - What’s Next?</vt:lpstr>
      <vt:lpstr>Insight </vt:lpstr>
      <vt:lpstr>Calculating NPS</vt:lpstr>
      <vt:lpstr>What Tracks LegalShield and Provider NPS?</vt:lpstr>
      <vt:lpstr>2017 LegalShield: NPS</vt:lpstr>
      <vt:lpstr>2017 LegalShield:  Score Distributions</vt:lpstr>
      <vt:lpstr>2017 Provider: NPS</vt:lpstr>
      <vt:lpstr>2017 Provider:  Score Distributions</vt:lpstr>
      <vt:lpstr>What Tracks Referral NPS?</vt:lpstr>
      <vt:lpstr>2017 Referral: NPS</vt:lpstr>
      <vt:lpstr>2017 Referral:  Score Distributions</vt:lpstr>
      <vt:lpstr>Insight – Courses:  Areas of Emphasis</vt:lpstr>
      <vt:lpstr>Insight – Courses: Areas for Improvement</vt:lpstr>
      <vt:lpstr>Insight – NPS Survey: Improvements </vt:lpstr>
      <vt:lpstr>Insight – Associates: Areas for Improvement</vt:lpstr>
      <vt:lpstr>Insight – Operations:  Areas for Improvement</vt:lpstr>
      <vt:lpstr>Insight - What’s Next?</vt:lpstr>
      <vt:lpstr>Elevate</vt:lpstr>
      <vt:lpstr>PowerPoint Presentation</vt:lpstr>
      <vt:lpstr>Elevate 2018</vt:lpstr>
      <vt:lpstr>Elevate 2018</vt:lpstr>
      <vt:lpstr>Elevate 2018: Speaker Topics</vt:lpstr>
      <vt:lpstr>Elevate 2018: Incentives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the Provider Experience</dc:title>
  <dc:creator>Mariam C. Ballard</dc:creator>
  <cp:lastModifiedBy>Trisha Wainscott</cp:lastModifiedBy>
  <cp:revision>17</cp:revision>
  <dcterms:modified xsi:type="dcterms:W3CDTF">2017-11-03T14:51:13Z</dcterms:modified>
</cp:coreProperties>
</file>