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5.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6.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312" r:id="rId6"/>
    <p:sldId id="258" r:id="rId7"/>
    <p:sldId id="261" r:id="rId8"/>
    <p:sldId id="262" r:id="rId9"/>
    <p:sldId id="319" r:id="rId10"/>
    <p:sldId id="264" r:id="rId11"/>
    <p:sldId id="263" r:id="rId12"/>
    <p:sldId id="311" r:id="rId13"/>
    <p:sldId id="309" r:id="rId14"/>
    <p:sldId id="310" r:id="rId15"/>
    <p:sldId id="320" r:id="rId16"/>
    <p:sldId id="265" r:id="rId17"/>
    <p:sldId id="266" r:id="rId18"/>
    <p:sldId id="267" r:id="rId19"/>
    <p:sldId id="268" r:id="rId20"/>
    <p:sldId id="269" r:id="rId21"/>
    <p:sldId id="270" r:id="rId22"/>
    <p:sldId id="271" r:id="rId23"/>
    <p:sldId id="272" r:id="rId24"/>
    <p:sldId id="273" r:id="rId25"/>
    <p:sldId id="274" r:id="rId26"/>
    <p:sldId id="276" r:id="rId27"/>
    <p:sldId id="275" r:id="rId28"/>
    <p:sldId id="277" r:id="rId29"/>
    <p:sldId id="278" r:id="rId30"/>
    <p:sldId id="289" r:id="rId31"/>
    <p:sldId id="279" r:id="rId32"/>
    <p:sldId id="280" r:id="rId33"/>
    <p:sldId id="321" r:id="rId34"/>
    <p:sldId id="281" r:id="rId35"/>
    <p:sldId id="302" r:id="rId36"/>
    <p:sldId id="290" r:id="rId37"/>
    <p:sldId id="293" r:id="rId38"/>
    <p:sldId id="291" r:id="rId39"/>
    <p:sldId id="292" r:id="rId40"/>
    <p:sldId id="299" r:id="rId41"/>
    <p:sldId id="283" r:id="rId42"/>
    <p:sldId id="284" r:id="rId43"/>
    <p:sldId id="294" r:id="rId44"/>
    <p:sldId id="301" r:id="rId45"/>
    <p:sldId id="316" r:id="rId46"/>
    <p:sldId id="317" r:id="rId47"/>
    <p:sldId id="318" r:id="rId48"/>
    <p:sldId id="296" r:id="rId49"/>
    <p:sldId id="297" r:id="rId50"/>
    <p:sldId id="298" r:id="rId51"/>
    <p:sldId id="303" r:id="rId52"/>
    <p:sldId id="315" r:id="rId53"/>
    <p:sldId id="323" r:id="rId54"/>
    <p:sldId id="314" r:id="rId55"/>
    <p:sldId id="304" r:id="rId56"/>
    <p:sldId id="308" r:id="rId57"/>
    <p:sldId id="305" r:id="rId58"/>
    <p:sldId id="306" r:id="rId59"/>
    <p:sldId id="307" r:id="rId60"/>
    <p:sldId id="259" r:id="rId61"/>
    <p:sldId id="285" r:id="rId62"/>
    <p:sldId id="257" r:id="rId63"/>
    <p:sldId id="322" r:id="rId64"/>
    <p:sldId id="300" r:id="rId65"/>
    <p:sldId id="313"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BAE328C-57C8-4586-9A78-FEAECA870348}">
          <p14:sldIdLst>
            <p14:sldId id="256"/>
            <p14:sldId id="312"/>
            <p14:sldId id="258"/>
            <p14:sldId id="261"/>
            <p14:sldId id="262"/>
            <p14:sldId id="319"/>
            <p14:sldId id="264"/>
            <p14:sldId id="263"/>
            <p14:sldId id="311"/>
            <p14:sldId id="309"/>
            <p14:sldId id="310"/>
            <p14:sldId id="320"/>
            <p14:sldId id="265"/>
            <p14:sldId id="266"/>
            <p14:sldId id="267"/>
            <p14:sldId id="268"/>
            <p14:sldId id="269"/>
            <p14:sldId id="270"/>
            <p14:sldId id="271"/>
            <p14:sldId id="272"/>
            <p14:sldId id="273"/>
            <p14:sldId id="274"/>
            <p14:sldId id="276"/>
            <p14:sldId id="275"/>
            <p14:sldId id="277"/>
            <p14:sldId id="278"/>
            <p14:sldId id="289"/>
            <p14:sldId id="279"/>
            <p14:sldId id="280"/>
            <p14:sldId id="321"/>
            <p14:sldId id="281"/>
            <p14:sldId id="302"/>
            <p14:sldId id="290"/>
            <p14:sldId id="293"/>
            <p14:sldId id="291"/>
            <p14:sldId id="292"/>
            <p14:sldId id="299"/>
            <p14:sldId id="283"/>
            <p14:sldId id="284"/>
            <p14:sldId id="294"/>
            <p14:sldId id="301"/>
            <p14:sldId id="316"/>
            <p14:sldId id="317"/>
            <p14:sldId id="318"/>
            <p14:sldId id="296"/>
            <p14:sldId id="297"/>
            <p14:sldId id="298"/>
            <p14:sldId id="303"/>
            <p14:sldId id="315"/>
            <p14:sldId id="323"/>
            <p14:sldId id="314"/>
            <p14:sldId id="304"/>
            <p14:sldId id="308"/>
            <p14:sldId id="305"/>
            <p14:sldId id="306"/>
            <p14:sldId id="307"/>
            <p14:sldId id="259"/>
            <p14:sldId id="285"/>
            <p14:sldId id="257"/>
            <p14:sldId id="322"/>
            <p14:sldId id="300"/>
            <p14:sldId id="313"/>
          </p14:sldIdLst>
        </p14:section>
      </p14:sectionLst>
    </p:ext>
    <p:ext uri="{EFAFB233-063F-42B5-8137-9DF3F51BA10A}">
      <p15:sldGuideLst xmlns:p15="http://schemas.microsoft.com/office/powerpoint/2012/main">
        <p15:guide id="1" pos="7469" userDrawn="1">
          <p15:clr>
            <a:srgbClr val="A4A3A4"/>
          </p15:clr>
        </p15:guide>
        <p15:guide id="2" orient="horz" pos="1366" userDrawn="1">
          <p15:clr>
            <a:srgbClr val="A4A3A4"/>
          </p15:clr>
        </p15:guide>
        <p15:guide id="3" orient="horz" pos="2863" userDrawn="1">
          <p15:clr>
            <a:srgbClr val="A4A3A4"/>
          </p15:clr>
        </p15:guide>
        <p15:guide id="4" pos="3840" userDrawn="1">
          <p15:clr>
            <a:srgbClr val="A4A3A4"/>
          </p15:clr>
        </p15:guide>
        <p15:guide id="5" pos="2162" userDrawn="1">
          <p15:clr>
            <a:srgbClr val="A4A3A4"/>
          </p15:clr>
        </p15:guide>
        <p15:guide id="6" pos="5496" userDrawn="1">
          <p15:clr>
            <a:srgbClr val="A4A3A4"/>
          </p15:clr>
        </p15:guide>
        <p15:guide id="7" pos="688" userDrawn="1">
          <p15:clr>
            <a:srgbClr val="A4A3A4"/>
          </p15:clr>
        </p15:guide>
        <p15:guide id="8" orient="horz" pos="618" userDrawn="1">
          <p15:clr>
            <a:srgbClr val="A4A3A4"/>
          </p15:clr>
        </p15:guide>
        <p15:guide id="9" pos="7038" userDrawn="1">
          <p15:clr>
            <a:srgbClr val="A4A3A4"/>
          </p15:clr>
        </p15:guide>
        <p15:guide id="10" orient="horz" pos="4042" userDrawn="1">
          <p15:clr>
            <a:srgbClr val="A4A3A4"/>
          </p15:clr>
        </p15:guide>
        <p15:guide id="11" pos="5790" userDrawn="1">
          <p15:clr>
            <a:srgbClr val="A4A3A4"/>
          </p15:clr>
        </p15:guide>
        <p15:guide id="12" pos="347" userDrawn="1">
          <p15:clr>
            <a:srgbClr val="A4A3A4"/>
          </p15:clr>
        </p15:guide>
        <p15:guide id="13" orient="horz" pos="3317" userDrawn="1">
          <p15:clr>
            <a:srgbClr val="A4A3A4"/>
          </p15:clr>
        </p15:guide>
        <p15:guide id="14" orient="horz" pos="142" userDrawn="1">
          <p15:clr>
            <a:srgbClr val="A4A3A4"/>
          </p15:clr>
        </p15:guide>
        <p15:guide id="15" orient="horz" pos="9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tras, Jean-Sébastien" initials="JJ" lastIdx="1" clrIdx="0">
    <p:extLst>
      <p:ext uri="{19B8F6BF-5375-455C-9EA6-DF929625EA0E}">
        <p15:presenceInfo xmlns:p15="http://schemas.microsoft.com/office/powerpoint/2012/main" userId="S-1-5-21-11087255-664367160-1361462980-155658" providerId="AD"/>
      </p:ext>
    </p:extLst>
  </p:cmAuthor>
  <p:cmAuthor id="2" name="Kinnear, Caitlin" initials="KC" lastIdx="1" clrIdx="1">
    <p:extLst>
      <p:ext uri="{19B8F6BF-5375-455C-9EA6-DF929625EA0E}">
        <p15:presenceInfo xmlns:p15="http://schemas.microsoft.com/office/powerpoint/2012/main" userId="S-1-5-21-1000817172-2644039-487470036-14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D6D"/>
    <a:srgbClr val="8BE3EE"/>
    <a:srgbClr val="8F9A9F"/>
    <a:srgbClr val="ACBC00"/>
    <a:srgbClr val="52BAE9"/>
    <a:srgbClr val="1536FB"/>
    <a:srgbClr val="74A2C6"/>
    <a:srgbClr val="062497"/>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FF516-57BD-45DF-802E-1286DB547531}" v="19" dt="2020-04-17T12:03:48.1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8" d="100"/>
          <a:sy n="108" d="100"/>
        </p:scale>
        <p:origin x="132" y="246"/>
      </p:cViewPr>
      <p:guideLst>
        <p:guide pos="7469"/>
        <p:guide orient="horz" pos="1366"/>
        <p:guide orient="horz" pos="2863"/>
        <p:guide pos="3840"/>
        <p:guide pos="2162"/>
        <p:guide pos="5496"/>
        <p:guide pos="688"/>
        <p:guide orient="horz" pos="618"/>
        <p:guide pos="7038"/>
        <p:guide orient="horz" pos="4042"/>
        <p:guide pos="5790"/>
        <p:guide pos="347"/>
        <p:guide orient="horz" pos="3317"/>
        <p:guide orient="horz" pos="142"/>
        <p:guide orient="horz" pos="9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tras, Jean-Sébastien" userId="85cac818-70ea-43f5-ae54-16a04240fc28" providerId="ADAL" clId="{7C1FF516-57BD-45DF-802E-1286DB547531}"/>
    <pc:docChg chg="custSel modSld">
      <pc:chgData name="Jutras, Jean-Sébastien" userId="85cac818-70ea-43f5-ae54-16a04240fc28" providerId="ADAL" clId="{7C1FF516-57BD-45DF-802E-1286DB547531}" dt="2020-04-17T12:03:48.137" v="17"/>
      <pc:docMkLst>
        <pc:docMk/>
      </pc:docMkLst>
      <pc:sldChg chg="delCm modCm">
        <pc:chgData name="Jutras, Jean-Sébastien" userId="85cac818-70ea-43f5-ae54-16a04240fc28" providerId="ADAL" clId="{7C1FF516-57BD-45DF-802E-1286DB547531}" dt="2020-04-17T12:03:48.137" v="17"/>
        <pc:sldMkLst>
          <pc:docMk/>
          <pc:sldMk cId="1776445130" sldId="263"/>
        </pc:sldMkLst>
      </pc:sldChg>
      <pc:sldChg chg="delSp modSp">
        <pc:chgData name="Jutras, Jean-Sébastien" userId="85cac818-70ea-43f5-ae54-16a04240fc28" providerId="ADAL" clId="{7C1FF516-57BD-45DF-802E-1286DB547531}" dt="2020-04-17T11:57:41.613" v="15" actId="123"/>
        <pc:sldMkLst>
          <pc:docMk/>
          <pc:sldMk cId="3306192900" sldId="264"/>
        </pc:sldMkLst>
        <pc:spChg chg="del">
          <ac:chgData name="Jutras, Jean-Sébastien" userId="85cac818-70ea-43f5-ae54-16a04240fc28" providerId="ADAL" clId="{7C1FF516-57BD-45DF-802E-1286DB547531}" dt="2020-04-17T11:55:48.845" v="1" actId="478"/>
          <ac:spMkLst>
            <pc:docMk/>
            <pc:sldMk cId="3306192900" sldId="264"/>
            <ac:spMk id="2" creationId="{F866B69F-8A93-46DA-9E28-B0018D308535}"/>
          </ac:spMkLst>
        </pc:spChg>
        <pc:spChg chg="mod">
          <ac:chgData name="Jutras, Jean-Sébastien" userId="85cac818-70ea-43f5-ae54-16a04240fc28" providerId="ADAL" clId="{7C1FF516-57BD-45DF-802E-1286DB547531}" dt="2020-04-17T11:57:41.613" v="15" actId="123"/>
          <ac:spMkLst>
            <pc:docMk/>
            <pc:sldMk cId="3306192900" sldId="264"/>
            <ac:spMk id="14" creationId="{3B15F0FE-2D8A-46C8-9371-812C014692AB}"/>
          </ac:spMkLst>
        </pc:spChg>
      </pc:sldChg>
      <pc:sldChg chg="delSp">
        <pc:chgData name="Jutras, Jean-Sébastien" userId="85cac818-70ea-43f5-ae54-16a04240fc28" providerId="ADAL" clId="{7C1FF516-57BD-45DF-802E-1286DB547531}" dt="2020-04-17T11:55:43.264" v="0" actId="478"/>
        <pc:sldMkLst>
          <pc:docMk/>
          <pc:sldMk cId="2159534047" sldId="319"/>
        </pc:sldMkLst>
        <pc:spChg chg="del">
          <ac:chgData name="Jutras, Jean-Sébastien" userId="85cac818-70ea-43f5-ae54-16a04240fc28" providerId="ADAL" clId="{7C1FF516-57BD-45DF-802E-1286DB547531}" dt="2020-04-17T11:55:43.264" v="0" actId="478"/>
          <ac:spMkLst>
            <pc:docMk/>
            <pc:sldMk cId="2159534047" sldId="319"/>
            <ac:spMk id="2" creationId="{F866B69F-8A93-46DA-9E28-B0018D308535}"/>
          </ac:spMkLst>
        </pc:spChg>
      </pc:sldChg>
    </pc:docChg>
  </pc:docChgLst>
  <pc:docChgLst>
    <pc:chgData name="Parent, Christophe" userId="2a0478ac-fea8-4ba1-bf48-117fd788ff50" providerId="ADAL" clId="{762F0C77-6943-43ED-8A18-00E027CD4CC1}"/>
    <pc:docChg chg="modSld">
      <pc:chgData name="Parent, Christophe" userId="2a0478ac-fea8-4ba1-bf48-117fd788ff50" providerId="ADAL" clId="{762F0C77-6943-43ED-8A18-00E027CD4CC1}" dt="2020-04-14T17:47:27.952" v="0"/>
      <pc:docMkLst>
        <pc:docMk/>
      </pc:docMkLst>
      <pc:sldChg chg="modCm">
        <pc:chgData name="Parent, Christophe" userId="2a0478ac-fea8-4ba1-bf48-117fd788ff50" providerId="ADAL" clId="{762F0C77-6943-43ED-8A18-00E027CD4CC1}" dt="2020-04-14T17:47:27.952" v="0"/>
        <pc:sldMkLst>
          <pc:docMk/>
          <pc:sldMk cId="177644513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58F47-97A4-4A8F-BA32-692966F23A62}" type="datetimeFigureOut">
              <a:rPr lang="fr-CA" smtClean="0"/>
              <a:t>2020-04-17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42390-A741-41C4-BF65-2FE98BA26D13}" type="slidenum">
              <a:rPr lang="fr-CA" smtClean="0"/>
              <a:t>‹N°›</a:t>
            </a:fld>
            <a:endParaRPr lang="fr-CA"/>
          </a:p>
        </p:txBody>
      </p:sp>
    </p:spTree>
    <p:extLst>
      <p:ext uri="{BB962C8B-B14F-4D97-AF65-F5344CB8AC3E}">
        <p14:creationId xmlns:p14="http://schemas.microsoft.com/office/powerpoint/2010/main" val="23336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4E42390-A741-41C4-BF65-2FE98BA26D13}" type="slidenum">
              <a:rPr lang="fr-CA" smtClean="0"/>
              <a:t>6</a:t>
            </a:fld>
            <a:endParaRPr lang="fr-CA"/>
          </a:p>
        </p:txBody>
      </p:sp>
    </p:spTree>
    <p:extLst>
      <p:ext uri="{BB962C8B-B14F-4D97-AF65-F5344CB8AC3E}">
        <p14:creationId xmlns:p14="http://schemas.microsoft.com/office/powerpoint/2010/main" val="130999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4E42390-A741-41C4-BF65-2FE98BA26D13}" type="slidenum">
              <a:rPr lang="fr-CA" smtClean="0"/>
              <a:t>7</a:t>
            </a:fld>
            <a:endParaRPr lang="fr-CA"/>
          </a:p>
        </p:txBody>
      </p:sp>
    </p:spTree>
    <p:extLst>
      <p:ext uri="{BB962C8B-B14F-4D97-AF65-F5344CB8AC3E}">
        <p14:creationId xmlns:p14="http://schemas.microsoft.com/office/powerpoint/2010/main" val="21744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42390-A741-41C4-BF65-2FE98BA26D13}"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31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E42390-A741-41C4-BF65-2FE98BA26D13}"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1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4E42390-A741-41C4-BF65-2FE98BA26D13}" type="slidenum">
              <a:rPr lang="fr-CA" smtClean="0"/>
              <a:t>32</a:t>
            </a:fld>
            <a:endParaRPr lang="fr-CA"/>
          </a:p>
        </p:txBody>
      </p:sp>
    </p:spTree>
    <p:extLst>
      <p:ext uri="{BB962C8B-B14F-4D97-AF65-F5344CB8AC3E}">
        <p14:creationId xmlns:p14="http://schemas.microsoft.com/office/powerpoint/2010/main" val="374786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4E42390-A741-41C4-BF65-2FE98BA26D13}" type="slidenum">
              <a:rPr lang="fr-CA" smtClean="0"/>
              <a:t>34</a:t>
            </a:fld>
            <a:endParaRPr lang="fr-CA"/>
          </a:p>
        </p:txBody>
      </p:sp>
    </p:spTree>
    <p:extLst>
      <p:ext uri="{BB962C8B-B14F-4D97-AF65-F5344CB8AC3E}">
        <p14:creationId xmlns:p14="http://schemas.microsoft.com/office/powerpoint/2010/main" val="6714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92C12-F889-4616-9BE5-FBC8E6BAFC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934E359C-2B07-4BF2-AF6E-D2085A73E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8F810B9-D982-4EB5-88D7-19677EA325F2}"/>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E3176C14-E611-43B5-AC46-49BC7751C55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C6A502F-8AEB-4F87-BAB3-422C8EACAF68}"/>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14623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D1C8D-21B5-4CF2-B135-3FF49B47CB7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3D29B01-C649-4CEA-922B-7BC7E6FFFCE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BD3B2-6BAD-46F3-892B-93F7C8A82FB1}"/>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B7CD0DD6-B69E-47FC-9B1B-AB0E014C8EA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E531E9A-A201-4F88-B440-CB4A3BC16CAE}"/>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134712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C49FDA-84C4-4EE8-88B4-9A1056839FD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1AFF2AD-1C74-4663-9495-52BBB3F48EE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1576A56-AC26-4E3F-9807-91CD729834B5}"/>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C0E31873-F02F-4C0D-A9B6-4288A11733F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D43197C-24C4-419F-9BEC-F559B33A60DE}"/>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282175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9AF32-20DB-4ABC-B1BD-81DDD5641F9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8FB3D50-5D3B-4458-9EAF-4A29EC28692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C8740ED-1FE2-4A94-99A2-ECC2CE2DB6E8}"/>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F01EAFD5-8165-4F24-97DC-16CFE724BEE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45420E-7DF7-42CE-953D-043B2DD9F750}"/>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317143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F3500-57E3-4BD1-9CE1-7CB82E99E9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2D30CFE-0F6E-49C9-8285-D9B66F806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2F182BB-C166-4303-A6FA-A04BC64DC3D6}"/>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A918BE82-14F5-43FA-BD99-9374E51BE4F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D2D8424-A57C-41F7-A1F0-57AC07275C00}"/>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250385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6C8CF-C038-4CA7-8F9B-407A0797EBA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0BF51A9-0C62-49BE-BECF-DF374D0A966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6A05BAA-BAE0-42A5-BB7D-E6507FC1591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818D0BCA-CD30-49F5-9D60-19D3EFE48841}"/>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6" name="Espace réservé du pied de page 5">
            <a:extLst>
              <a:ext uri="{FF2B5EF4-FFF2-40B4-BE49-F238E27FC236}">
                <a16:creationId xmlns:a16="http://schemas.microsoft.com/office/drawing/2014/main" id="{E789F82A-5DFB-43E7-80CC-F8608C76DC5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7926B14-AEE4-4D58-85D9-F588453167C9}"/>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139543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76E284-E7C2-40B3-B6D0-1A3313D2703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01026F8-7684-4498-A3DC-63DF14AC9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4E5AB6E-78EB-4DB3-88FF-89C0693B3B4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B78740C-59C9-483A-BE65-B55B1CE71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5367D6F-6AD2-4AD6-9B11-08B4E035B18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D023196-35EA-44A0-9E07-4941E0765E2E}"/>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8" name="Espace réservé du pied de page 7">
            <a:extLst>
              <a:ext uri="{FF2B5EF4-FFF2-40B4-BE49-F238E27FC236}">
                <a16:creationId xmlns:a16="http://schemas.microsoft.com/office/drawing/2014/main" id="{5160E6C0-0801-4F70-97BD-13864EA8AE9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75EE6EC-4E3C-48F8-8F35-370023D8F365}"/>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378023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A6F23-1AE7-4CD6-A6DB-152D9AF80E4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111830D-23D6-4A91-838A-85085339F9F4}"/>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4" name="Espace réservé du pied de page 3">
            <a:extLst>
              <a:ext uri="{FF2B5EF4-FFF2-40B4-BE49-F238E27FC236}">
                <a16:creationId xmlns:a16="http://schemas.microsoft.com/office/drawing/2014/main" id="{4FAA30D2-4022-4F22-B4E1-F8BFF6618BF2}"/>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F1611E7-BF49-4689-9CCA-FB12FDF71A06}"/>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321620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F3CD2B-200C-44E8-A75A-6E924B7614A6}"/>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3" name="Espace réservé du pied de page 2">
            <a:extLst>
              <a:ext uri="{FF2B5EF4-FFF2-40B4-BE49-F238E27FC236}">
                <a16:creationId xmlns:a16="http://schemas.microsoft.com/office/drawing/2014/main" id="{EB0E89CD-28E5-43CD-97B0-EE9E3B61901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930A2B7-3ECF-4236-9681-4966382A1F3A}"/>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421552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A7479-7473-4091-902B-0E3A2DE08A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DC2770B-943E-4AC1-AF48-B1FB2D3CA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5C0F585-74D8-4376-BF22-E401EB9FA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82DC0E7-F49B-4874-AB2E-B3153EA0095A}"/>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6" name="Espace réservé du pied de page 5">
            <a:extLst>
              <a:ext uri="{FF2B5EF4-FFF2-40B4-BE49-F238E27FC236}">
                <a16:creationId xmlns:a16="http://schemas.microsoft.com/office/drawing/2014/main" id="{411BFA50-17DA-4632-A58D-AF6AFCA15A1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D00A208-23F5-48FF-8B75-FF9827703141}"/>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395898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C5DCE-ADB1-4772-8FBC-E397A121DA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D394E7EF-BB63-4C80-8C55-4CFB1908E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7632993B-2F15-40EE-B5C3-8D367E8DA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C9FDC57-9AE0-44B8-9DD7-90A5555B4F9E}"/>
              </a:ext>
            </a:extLst>
          </p:cNvPr>
          <p:cNvSpPr>
            <a:spLocks noGrp="1"/>
          </p:cNvSpPr>
          <p:nvPr>
            <p:ph type="dt" sz="half" idx="10"/>
          </p:nvPr>
        </p:nvSpPr>
        <p:spPr/>
        <p:txBody>
          <a:bodyPr/>
          <a:lstStyle/>
          <a:p>
            <a:fld id="{5DBB4BA5-9B21-482C-AD5B-F7C6549DD4BB}" type="datetimeFigureOut">
              <a:rPr lang="fr-CA" smtClean="0"/>
              <a:t>2020-04-17</a:t>
            </a:fld>
            <a:endParaRPr lang="fr-CA"/>
          </a:p>
        </p:txBody>
      </p:sp>
      <p:sp>
        <p:nvSpPr>
          <p:cNvPr id="6" name="Espace réservé du pied de page 5">
            <a:extLst>
              <a:ext uri="{FF2B5EF4-FFF2-40B4-BE49-F238E27FC236}">
                <a16:creationId xmlns:a16="http://schemas.microsoft.com/office/drawing/2014/main" id="{584C65B1-4A0A-48A9-8952-C3AE20DEB63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87A179E-F22D-40E7-99BD-5BD33CDADCF8}"/>
              </a:ext>
            </a:extLst>
          </p:cNvPr>
          <p:cNvSpPr>
            <a:spLocks noGrp="1"/>
          </p:cNvSpPr>
          <p:nvPr>
            <p:ph type="sldNum" sz="quarter" idx="12"/>
          </p:nvPr>
        </p:nvSpPr>
        <p:spPr/>
        <p:txBody>
          <a:bodyPr/>
          <a:lstStyle/>
          <a:p>
            <a:fld id="{2DE1E5A0-3F99-48BC-A8DE-124FEBF6F021}" type="slidenum">
              <a:rPr lang="fr-CA" smtClean="0"/>
              <a:t>‹N°›</a:t>
            </a:fld>
            <a:endParaRPr lang="fr-CA"/>
          </a:p>
        </p:txBody>
      </p:sp>
    </p:spTree>
    <p:extLst>
      <p:ext uri="{BB962C8B-B14F-4D97-AF65-F5344CB8AC3E}">
        <p14:creationId xmlns:p14="http://schemas.microsoft.com/office/powerpoint/2010/main" val="41904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A0FE69-6FC7-459E-86A3-C0DE07266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9348233-2194-43AF-AC5D-F9167FBBE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7A45733-5293-4F38-8C07-09002246B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B4BA5-9B21-482C-AD5B-F7C6549DD4BB}" type="datetimeFigureOut">
              <a:rPr lang="fr-CA" smtClean="0"/>
              <a:t>2020-04-17</a:t>
            </a:fld>
            <a:endParaRPr lang="fr-CA"/>
          </a:p>
        </p:txBody>
      </p:sp>
      <p:sp>
        <p:nvSpPr>
          <p:cNvPr id="5" name="Espace réservé du pied de page 4">
            <a:extLst>
              <a:ext uri="{FF2B5EF4-FFF2-40B4-BE49-F238E27FC236}">
                <a16:creationId xmlns:a16="http://schemas.microsoft.com/office/drawing/2014/main" id="{1B56EAA2-9682-4E90-9F21-A7DA7ADA3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2525B2E-33F6-495F-9CA8-A92D2B1B8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1E5A0-3F99-48BC-A8DE-124FEBF6F021}" type="slidenum">
              <a:rPr lang="fr-CA" smtClean="0"/>
              <a:t>‹N°›</a:t>
            </a:fld>
            <a:endParaRPr lang="fr-CA"/>
          </a:p>
        </p:txBody>
      </p:sp>
    </p:spTree>
    <p:extLst>
      <p:ext uri="{BB962C8B-B14F-4D97-AF65-F5344CB8AC3E}">
        <p14:creationId xmlns:p14="http://schemas.microsoft.com/office/powerpoint/2010/main" val="1385026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www.raymondchabot.com/en/articles-and-advice/covid-19/covid-19-tax-and-economic-assistance-for-individuals/" TargetMode="External"/><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hyperlink" Target="https://ia.ca/mises-a-jour-covid-19" TargetMode="External"/><Relationship Id="rId5" Type="http://schemas.openxmlformats.org/officeDocument/2006/relationships/tags" Target="../tags/tag5.xml"/><Relationship Id="rId10" Type="http://schemas.openxmlformats.org/officeDocument/2006/relationships/slide" Target="slide2.xml"/><Relationship Id="rId4" Type="http://schemas.openxmlformats.org/officeDocument/2006/relationships/tags" Target="../tags/tag4.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75.xml"/><Relationship Id="rId16" Type="http://schemas.openxmlformats.org/officeDocument/2006/relationships/image" Target="../media/image5.pn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slide" Target="slide13.xml"/><Relationship Id="rId5" Type="http://schemas.openxmlformats.org/officeDocument/2006/relationships/tags" Target="../tags/tag78.xml"/><Relationship Id="rId15" Type="http://schemas.openxmlformats.org/officeDocument/2006/relationships/slide" Target="slide62.xml"/><Relationship Id="rId10" Type="http://schemas.openxmlformats.org/officeDocument/2006/relationships/slide" Target="slide11.xml"/><Relationship Id="rId4" Type="http://schemas.openxmlformats.org/officeDocument/2006/relationships/tags" Target="../tags/tag77.xml"/><Relationship Id="rId9" Type="http://schemas.openxmlformats.org/officeDocument/2006/relationships/image" Target="../media/image4.png"/><Relationship Id="rId1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hyperlink" Target="https://www.revenuquebec.ca/en/press-room/news/details/167331/2020-04-03/" TargetMode="External"/><Relationship Id="rId18" Type="http://schemas.openxmlformats.org/officeDocument/2006/relationships/image" Target="../media/image6.png"/><Relationship Id="rId3" Type="http://schemas.openxmlformats.org/officeDocument/2006/relationships/tags" Target="../tags/tag83.xml"/><Relationship Id="rId21" Type="http://schemas.openxmlformats.org/officeDocument/2006/relationships/image" Target="../media/image10.svg"/><Relationship Id="rId7" Type="http://schemas.openxmlformats.org/officeDocument/2006/relationships/tags" Target="../tags/tag87.xml"/><Relationship Id="rId12" Type="http://schemas.openxmlformats.org/officeDocument/2006/relationships/slide" Target="slide13.xml"/><Relationship Id="rId17" Type="http://schemas.openxmlformats.org/officeDocument/2006/relationships/slide" Target="slide57.xml"/><Relationship Id="rId2" Type="http://schemas.openxmlformats.org/officeDocument/2006/relationships/tags" Target="../tags/tag8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4.png"/><Relationship Id="rId5" Type="http://schemas.openxmlformats.org/officeDocument/2006/relationships/tags" Target="../tags/tag85.xml"/><Relationship Id="rId15" Type="http://schemas.openxmlformats.org/officeDocument/2006/relationships/slide" Target="slide62.xml"/><Relationship Id="rId10" Type="http://schemas.openxmlformats.org/officeDocument/2006/relationships/notesSlide" Target="../notesSlides/notesSlide3.xml"/><Relationship Id="rId19" Type="http://schemas.openxmlformats.org/officeDocument/2006/relationships/slide" Target="slide12.xml"/><Relationship Id="rId4" Type="http://schemas.openxmlformats.org/officeDocument/2006/relationships/tags" Target="../tags/tag84.xml"/><Relationship Id="rId9" Type="http://schemas.openxmlformats.org/officeDocument/2006/relationships/slideLayout" Target="../slideLayouts/slideLayout1.xml"/><Relationship Id="rId1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hyperlink" Target="https://www.revenuquebec.ca/en/press-room/news/details/167331/2020-04-03/" TargetMode="External"/><Relationship Id="rId18" Type="http://schemas.openxmlformats.org/officeDocument/2006/relationships/image" Target="../media/image6.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slide" Target="slide13.xml"/><Relationship Id="rId17" Type="http://schemas.openxmlformats.org/officeDocument/2006/relationships/slide" Target="slide57.xml"/><Relationship Id="rId2" Type="http://schemas.openxmlformats.org/officeDocument/2006/relationships/tags" Target="../tags/tag90.xml"/><Relationship Id="rId16" Type="http://schemas.openxmlformats.org/officeDocument/2006/relationships/image" Target="../media/image5.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4.png"/><Relationship Id="rId5" Type="http://schemas.openxmlformats.org/officeDocument/2006/relationships/tags" Target="../tags/tag93.xml"/><Relationship Id="rId15" Type="http://schemas.openxmlformats.org/officeDocument/2006/relationships/slide" Target="slide62.xml"/><Relationship Id="rId10" Type="http://schemas.openxmlformats.org/officeDocument/2006/relationships/notesSlide" Target="../notesSlides/notesSlide4.xml"/><Relationship Id="rId4" Type="http://schemas.openxmlformats.org/officeDocument/2006/relationships/tags" Target="../tags/tag92.xml"/><Relationship Id="rId9" Type="http://schemas.openxmlformats.org/officeDocument/2006/relationships/slideLayout" Target="../slideLayouts/slideLayout1.xml"/><Relationship Id="rId1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1.xml"/><Relationship Id="rId18" Type="http://schemas.openxmlformats.org/officeDocument/2006/relationships/image" Target="../media/image8.svg"/><Relationship Id="rId3" Type="http://schemas.openxmlformats.org/officeDocument/2006/relationships/tags" Target="../tags/tag99.xml"/><Relationship Id="rId21" Type="http://schemas.openxmlformats.org/officeDocument/2006/relationships/slide" Target="slide62.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image" Target="../media/image7.png"/><Relationship Id="rId2" Type="http://schemas.openxmlformats.org/officeDocument/2006/relationships/tags" Target="../tags/tag98.xml"/><Relationship Id="rId16" Type="http://schemas.openxmlformats.org/officeDocument/2006/relationships/slide" Target="slide15.xml"/><Relationship Id="rId20" Type="http://schemas.openxmlformats.org/officeDocument/2006/relationships/slide" Target="slide11.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image" Target="../media/image6.png"/><Relationship Id="rId5" Type="http://schemas.openxmlformats.org/officeDocument/2006/relationships/tags" Target="../tags/tag101.xml"/><Relationship Id="rId15" Type="http://schemas.openxmlformats.org/officeDocument/2006/relationships/slide" Target="slide14.xml"/><Relationship Id="rId23" Type="http://schemas.openxmlformats.org/officeDocument/2006/relationships/slide" Target="slide57.xml"/><Relationship Id="rId10" Type="http://schemas.openxmlformats.org/officeDocument/2006/relationships/tags" Target="../tags/tag106.xml"/><Relationship Id="rId19" Type="http://schemas.openxmlformats.org/officeDocument/2006/relationships/hyperlink" Target="https://www.canada.ca/en/revenue-agency/campaigns/covid-19-update/covid-19-filing-payment-dates.html" TargetMode="Externa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11.png"/><Relationship Id="rId22"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hyperlink" Target="https://www.canada.ca/en/revenue-agency/campaigns/covid-19-update/covid-19-filing-payment-dates.html" TargetMode="Externa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slide" Target="slide15.xml"/><Relationship Id="rId17" Type="http://schemas.openxmlformats.org/officeDocument/2006/relationships/image" Target="../media/image6.png"/><Relationship Id="rId2" Type="http://schemas.openxmlformats.org/officeDocument/2006/relationships/tags" Target="../tags/tag110.xml"/><Relationship Id="rId16" Type="http://schemas.openxmlformats.org/officeDocument/2006/relationships/slide" Target="slide5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 Target="slide13.xml"/><Relationship Id="rId5" Type="http://schemas.openxmlformats.org/officeDocument/2006/relationships/tags" Target="../tags/tag113.xml"/><Relationship Id="rId1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tags" Target="../tags/tag112.xml"/><Relationship Id="rId9" Type="http://schemas.openxmlformats.org/officeDocument/2006/relationships/slideLayout" Target="../slideLayouts/slideLayout1.xml"/><Relationship Id="rId14" Type="http://schemas.openxmlformats.org/officeDocument/2006/relationships/slide" Target="slide6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118.xml"/><Relationship Id="rId16" Type="http://schemas.openxmlformats.org/officeDocument/2006/relationships/image" Target="../media/image5.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 Target="slide17.xml"/><Relationship Id="rId5" Type="http://schemas.openxmlformats.org/officeDocument/2006/relationships/tags" Target="../tags/tag121.xml"/><Relationship Id="rId15" Type="http://schemas.openxmlformats.org/officeDocument/2006/relationships/slide" Target="slide62.xml"/><Relationship Id="rId10" Type="http://schemas.openxmlformats.org/officeDocument/2006/relationships/slide" Target="slide16.xml"/><Relationship Id="rId4" Type="http://schemas.openxmlformats.org/officeDocument/2006/relationships/tags" Target="../tags/tag120.xml"/><Relationship Id="rId9" Type="http://schemas.openxmlformats.org/officeDocument/2006/relationships/image" Target="../media/image11.png"/><Relationship Id="rId14"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slide" Target="slide17.xml"/><Relationship Id="rId18" Type="http://schemas.openxmlformats.org/officeDocument/2006/relationships/image" Target="../media/image5.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hyperlink" Target="https://www.canada.ca/en/department-finance/economic-response-plan.html/#eased_rules_registered_retirement_income_funds" TargetMode="External"/><Relationship Id="rId17" Type="http://schemas.openxmlformats.org/officeDocument/2006/relationships/slide" Target="slide62.xml"/><Relationship Id="rId2" Type="http://schemas.openxmlformats.org/officeDocument/2006/relationships/tags" Target="../tags/tag125.xml"/><Relationship Id="rId16" Type="http://schemas.openxmlformats.org/officeDocument/2006/relationships/slide" Target="slide15.xml"/><Relationship Id="rId20" Type="http://schemas.openxmlformats.org/officeDocument/2006/relationships/image" Target="../media/image6.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11.png"/><Relationship Id="rId5" Type="http://schemas.openxmlformats.org/officeDocument/2006/relationships/tags" Target="../tags/tag128.xml"/><Relationship Id="rId15" Type="http://schemas.openxmlformats.org/officeDocument/2006/relationships/image" Target="../media/image8.svg"/><Relationship Id="rId10" Type="http://schemas.openxmlformats.org/officeDocument/2006/relationships/slideLayout" Target="../slideLayouts/slideLayout1.xml"/><Relationship Id="rId19" Type="http://schemas.openxmlformats.org/officeDocument/2006/relationships/slide" Target="slide57.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134.xml"/><Relationship Id="rId16" Type="http://schemas.openxmlformats.org/officeDocument/2006/relationships/image" Target="../media/image5.png"/><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 Target="slide20.xml"/><Relationship Id="rId5" Type="http://schemas.openxmlformats.org/officeDocument/2006/relationships/tags" Target="../tags/tag137.xml"/><Relationship Id="rId15" Type="http://schemas.openxmlformats.org/officeDocument/2006/relationships/slide" Target="slide62.xml"/><Relationship Id="rId10" Type="http://schemas.openxmlformats.org/officeDocument/2006/relationships/slide" Target="slide18.xml"/><Relationship Id="rId4" Type="http://schemas.openxmlformats.org/officeDocument/2006/relationships/tags" Target="../tags/tag136.xml"/><Relationship Id="rId9" Type="http://schemas.openxmlformats.org/officeDocument/2006/relationships/image" Target="../media/image11.png"/><Relationship Id="rId14"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slideLayout" Target="../slideLayouts/slideLayout1.xml"/><Relationship Id="rId18" Type="http://schemas.openxmlformats.org/officeDocument/2006/relationships/image" Target="../media/image7.png"/><Relationship Id="rId3" Type="http://schemas.openxmlformats.org/officeDocument/2006/relationships/tags" Target="../tags/tag142.xml"/><Relationship Id="rId21" Type="http://schemas.openxmlformats.org/officeDocument/2006/relationships/slide" Target="slide6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hyperlink" Target="https://www.canada.ca/en/department-finance/economic-response-plan.html/" TargetMode="External"/><Relationship Id="rId2" Type="http://schemas.openxmlformats.org/officeDocument/2006/relationships/tags" Target="../tags/tag141.xml"/><Relationship Id="rId16" Type="http://schemas.openxmlformats.org/officeDocument/2006/relationships/slide" Target="slide19.xml"/><Relationship Id="rId20" Type="http://schemas.openxmlformats.org/officeDocument/2006/relationships/slide" Target="slide17.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image" Target="../media/image6.png"/><Relationship Id="rId5" Type="http://schemas.openxmlformats.org/officeDocument/2006/relationships/tags" Target="../tags/tag144.xml"/><Relationship Id="rId15" Type="http://schemas.openxmlformats.org/officeDocument/2006/relationships/slide" Target="slide20.xml"/><Relationship Id="rId23" Type="http://schemas.openxmlformats.org/officeDocument/2006/relationships/slide" Target="slide57.xml"/><Relationship Id="rId10" Type="http://schemas.openxmlformats.org/officeDocument/2006/relationships/tags" Target="../tags/tag149.xml"/><Relationship Id="rId19" Type="http://schemas.openxmlformats.org/officeDocument/2006/relationships/image" Target="../media/image8.sv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1.png"/><Relationship Id="rId22"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4.xml"/><Relationship Id="rId7" Type="http://schemas.openxmlformats.org/officeDocument/2006/relationships/slideLayout" Target="../slideLayouts/slideLayout1.xml"/><Relationship Id="rId12" Type="http://schemas.openxmlformats.org/officeDocument/2006/relationships/image" Target="../media/image12.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hyperlink" Target="Source%20:%20CFFP" TargetMode="External"/><Relationship Id="rId5" Type="http://schemas.openxmlformats.org/officeDocument/2006/relationships/tags" Target="../tags/tag156.xml"/><Relationship Id="rId10" Type="http://schemas.openxmlformats.org/officeDocument/2006/relationships/slide" Target="slide18.xml"/><Relationship Id="rId4" Type="http://schemas.openxmlformats.org/officeDocument/2006/relationships/tags" Target="../tags/tag155.xml"/><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11" Type="http://schemas.openxmlformats.org/officeDocument/2006/relationships/hyperlink" Target="https://www.raymondchabot.com/en/articles-and-advice/covid-19/covid-19-tax-and-economic-assistance-for-individuals/" TargetMode="External"/><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hyperlink" Target="https://ia.ca/mises-a-jour-covid-19" TargetMode="Externa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159.xml"/><Relationship Id="rId16" Type="http://schemas.openxmlformats.org/officeDocument/2006/relationships/image" Target="../media/image5.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slide" Target="slide25.xml"/><Relationship Id="rId5" Type="http://schemas.openxmlformats.org/officeDocument/2006/relationships/tags" Target="../tags/tag162.xml"/><Relationship Id="rId15" Type="http://schemas.openxmlformats.org/officeDocument/2006/relationships/slide" Target="slide62.xml"/><Relationship Id="rId10" Type="http://schemas.openxmlformats.org/officeDocument/2006/relationships/slide" Target="slide21.xml"/><Relationship Id="rId4" Type="http://schemas.openxmlformats.org/officeDocument/2006/relationships/tags" Target="../tags/tag161.xml"/><Relationship Id="rId9" Type="http://schemas.openxmlformats.org/officeDocument/2006/relationships/image" Target="../media/image11.png"/><Relationship Id="rId1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slideLayout" Target="../slideLayouts/slideLayout1.xml"/><Relationship Id="rId18" Type="http://schemas.openxmlformats.org/officeDocument/2006/relationships/image" Target="../media/image7.png"/><Relationship Id="rId3" Type="http://schemas.openxmlformats.org/officeDocument/2006/relationships/tags" Target="../tags/tag167.xml"/><Relationship Id="rId21" Type="http://schemas.openxmlformats.org/officeDocument/2006/relationships/slide" Target="slide62.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hyperlink" Target="https://www.canada.ca/en/revenue-agency/services/child-family-benefits/covid-19-gsthstc-increase.html" TargetMode="External"/><Relationship Id="rId2" Type="http://schemas.openxmlformats.org/officeDocument/2006/relationships/tags" Target="../tags/tag166.xml"/><Relationship Id="rId16" Type="http://schemas.openxmlformats.org/officeDocument/2006/relationships/slide" Target="slide22.xml"/><Relationship Id="rId20" Type="http://schemas.openxmlformats.org/officeDocument/2006/relationships/slide" Target="slide20.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image" Target="../media/image6.png"/><Relationship Id="rId5" Type="http://schemas.openxmlformats.org/officeDocument/2006/relationships/tags" Target="../tags/tag169.xml"/><Relationship Id="rId15" Type="http://schemas.openxmlformats.org/officeDocument/2006/relationships/slide" Target="slide25.xml"/><Relationship Id="rId23" Type="http://schemas.openxmlformats.org/officeDocument/2006/relationships/slide" Target="slide57.xml"/><Relationship Id="rId10" Type="http://schemas.openxmlformats.org/officeDocument/2006/relationships/tags" Target="../tags/tag174.xml"/><Relationship Id="rId19" Type="http://schemas.openxmlformats.org/officeDocument/2006/relationships/image" Target="../media/image8.sv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11.png"/><Relationship Id="rId22"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slide" Target="slide21.xml"/><Relationship Id="rId18" Type="http://schemas.openxmlformats.org/officeDocument/2006/relationships/image" Target="../media/image13.pn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slide" Target="slide25.xml"/><Relationship Id="rId17" Type="http://schemas.openxmlformats.org/officeDocument/2006/relationships/hyperlink" Target="https://cffp.recherche.usherbrooke.ca/outils-ressources/guide-mesures-fiscales/credit-impot-tps-tvh/" TargetMode="External"/><Relationship Id="rId2" Type="http://schemas.openxmlformats.org/officeDocument/2006/relationships/tags" Target="../tags/tag178.xml"/><Relationship Id="rId16" Type="http://schemas.openxmlformats.org/officeDocument/2006/relationships/slide" Target="slide23.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11.png"/><Relationship Id="rId5" Type="http://schemas.openxmlformats.org/officeDocument/2006/relationships/tags" Target="../tags/tag181.xml"/><Relationship Id="rId15" Type="http://schemas.openxmlformats.org/officeDocument/2006/relationships/slide" Target="slide24.xml"/><Relationship Id="rId10" Type="http://schemas.openxmlformats.org/officeDocument/2006/relationships/slideLayout" Target="../slideLayouts/slideLayout1.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slide" Target="slide21.xml"/><Relationship Id="rId18" Type="http://schemas.openxmlformats.org/officeDocument/2006/relationships/image" Target="../media/image14.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slide" Target="slide25.xml"/><Relationship Id="rId17" Type="http://schemas.openxmlformats.org/officeDocument/2006/relationships/hyperlink" Target="https://cffp.recherche.usherbrooke.ca/outils-ressources/guide-mesures-fiscales/credit-impot-tps-tvh/" TargetMode="External"/><Relationship Id="rId2" Type="http://schemas.openxmlformats.org/officeDocument/2006/relationships/tags" Target="../tags/tag187.xml"/><Relationship Id="rId16" Type="http://schemas.openxmlformats.org/officeDocument/2006/relationships/slide" Target="slide23.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11.png"/><Relationship Id="rId5" Type="http://schemas.openxmlformats.org/officeDocument/2006/relationships/tags" Target="../tags/tag190.xml"/><Relationship Id="rId15" Type="http://schemas.openxmlformats.org/officeDocument/2006/relationships/slide" Target="slide24.xml"/><Relationship Id="rId10" Type="http://schemas.openxmlformats.org/officeDocument/2006/relationships/slideLayout" Target="../slideLayouts/slideLayout1.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slide" Target="slide21.xml"/><Relationship Id="rId18" Type="http://schemas.openxmlformats.org/officeDocument/2006/relationships/image" Target="../media/image15.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slide" Target="slide25.xml"/><Relationship Id="rId17" Type="http://schemas.openxmlformats.org/officeDocument/2006/relationships/hyperlink" Target="https://cffp.recherche.usherbrooke.ca/outils-ressources/guide-mesures-fiscales/credit-impot-tps-tvh/" TargetMode="External"/><Relationship Id="rId2" Type="http://schemas.openxmlformats.org/officeDocument/2006/relationships/tags" Target="../tags/tag196.xml"/><Relationship Id="rId16" Type="http://schemas.openxmlformats.org/officeDocument/2006/relationships/slide" Target="slide23.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11.png"/><Relationship Id="rId5" Type="http://schemas.openxmlformats.org/officeDocument/2006/relationships/tags" Target="../tags/tag199.xml"/><Relationship Id="rId15" Type="http://schemas.openxmlformats.org/officeDocument/2006/relationships/slide" Target="slide24.xml"/><Relationship Id="rId10" Type="http://schemas.openxmlformats.org/officeDocument/2006/relationships/slideLayout" Target="../slideLayouts/slideLayout1.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slide" Target="slide2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205.xml"/><Relationship Id="rId16" Type="http://schemas.openxmlformats.org/officeDocument/2006/relationships/image" Target="../media/image5.pn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28.xml"/><Relationship Id="rId5" Type="http://schemas.openxmlformats.org/officeDocument/2006/relationships/tags" Target="../tags/tag208.xml"/><Relationship Id="rId15" Type="http://schemas.openxmlformats.org/officeDocument/2006/relationships/slide" Target="slide62.xml"/><Relationship Id="rId10" Type="http://schemas.openxmlformats.org/officeDocument/2006/relationships/slide" Target="slide26.xml"/><Relationship Id="rId4" Type="http://schemas.openxmlformats.org/officeDocument/2006/relationships/tags" Target="../tags/tag207.xml"/><Relationship Id="rId9" Type="http://schemas.openxmlformats.org/officeDocument/2006/relationships/image" Target="../media/image11.png"/><Relationship Id="rId14" Type="http://schemas.openxmlformats.org/officeDocument/2006/relationships/slide" Target="slide20.xml"/></Relationships>
</file>

<file path=ppt/slides/_rels/slide26.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 Target="slide28.xml"/><Relationship Id="rId18" Type="http://schemas.openxmlformats.org/officeDocument/2006/relationships/slide" Target="slide25.xml"/><Relationship Id="rId3" Type="http://schemas.openxmlformats.org/officeDocument/2006/relationships/tags" Target="../tags/tag213.xml"/><Relationship Id="rId21" Type="http://schemas.openxmlformats.org/officeDocument/2006/relationships/slide" Target="slide57.xml"/><Relationship Id="rId7" Type="http://schemas.openxmlformats.org/officeDocument/2006/relationships/tags" Target="../tags/tag217.xml"/><Relationship Id="rId12" Type="http://schemas.openxmlformats.org/officeDocument/2006/relationships/image" Target="../media/image11.png"/><Relationship Id="rId17" Type="http://schemas.openxmlformats.org/officeDocument/2006/relationships/image" Target="../media/image8.svg"/><Relationship Id="rId2" Type="http://schemas.openxmlformats.org/officeDocument/2006/relationships/tags" Target="../tags/tag212.xml"/><Relationship Id="rId16" Type="http://schemas.openxmlformats.org/officeDocument/2006/relationships/image" Target="../media/image7.png"/><Relationship Id="rId20" Type="http://schemas.openxmlformats.org/officeDocument/2006/relationships/image" Target="../media/image5.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slideLayout" Target="../slideLayouts/slideLayout1.xml"/><Relationship Id="rId5" Type="http://schemas.openxmlformats.org/officeDocument/2006/relationships/tags" Target="../tags/tag215.xml"/><Relationship Id="rId15" Type="http://schemas.openxmlformats.org/officeDocument/2006/relationships/slide" Target="slide27.xml"/><Relationship Id="rId10" Type="http://schemas.openxmlformats.org/officeDocument/2006/relationships/tags" Target="../tags/tag220.xml"/><Relationship Id="rId19" Type="http://schemas.openxmlformats.org/officeDocument/2006/relationships/slide" Target="slide62.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hyperlink" Target="https://www.quebec.ca/en/education/student-financial-assistance/repayment/" TargetMode="External"/><Relationship Id="rId22"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financial-calculators.ca/#/savings" TargetMode="External"/><Relationship Id="rId3" Type="http://schemas.openxmlformats.org/officeDocument/2006/relationships/tags" Target="../tags/tag223.xml"/><Relationship Id="rId7" Type="http://schemas.openxmlformats.org/officeDocument/2006/relationships/slideLayout" Target="../slideLayouts/slideLayout1.xml"/><Relationship Id="rId12" Type="http://schemas.openxmlformats.org/officeDocument/2006/relationships/image" Target="../media/image8.sv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7.png"/><Relationship Id="rId5" Type="http://schemas.openxmlformats.org/officeDocument/2006/relationships/tags" Target="../tags/tag225.xml"/><Relationship Id="rId15" Type="http://schemas.openxmlformats.org/officeDocument/2006/relationships/image" Target="../media/image17.png"/><Relationship Id="rId10" Type="http://schemas.openxmlformats.org/officeDocument/2006/relationships/slide" Target="slide26.xml"/><Relationship Id="rId4" Type="http://schemas.openxmlformats.org/officeDocument/2006/relationships/tags" Target="../tags/tag224.xml"/><Relationship Id="rId9" Type="http://schemas.openxmlformats.org/officeDocument/2006/relationships/slide" Target="slide28.xml"/><Relationship Id="rId1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228.xml"/><Relationship Id="rId16" Type="http://schemas.openxmlformats.org/officeDocument/2006/relationships/image" Target="../media/image5.png"/><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38.xml"/><Relationship Id="rId5" Type="http://schemas.openxmlformats.org/officeDocument/2006/relationships/tags" Target="../tags/tag231.xml"/><Relationship Id="rId15" Type="http://schemas.openxmlformats.org/officeDocument/2006/relationships/slide" Target="slide62.xml"/><Relationship Id="rId10" Type="http://schemas.openxmlformats.org/officeDocument/2006/relationships/slide" Target="slide29.xml"/><Relationship Id="rId4" Type="http://schemas.openxmlformats.org/officeDocument/2006/relationships/tags" Target="../tags/tag230.xml"/><Relationship Id="rId9" Type="http://schemas.openxmlformats.org/officeDocument/2006/relationships/image" Target="../media/image18.png"/><Relationship Id="rId14"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slideLayout" Target="../slideLayouts/slideLayout1.xml"/><Relationship Id="rId18" Type="http://schemas.openxmlformats.org/officeDocument/2006/relationships/image" Target="../media/image7.png"/><Relationship Id="rId3" Type="http://schemas.openxmlformats.org/officeDocument/2006/relationships/tags" Target="../tags/tag236.xml"/><Relationship Id="rId21" Type="http://schemas.openxmlformats.org/officeDocument/2006/relationships/slide" Target="slide62.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slide" Target="slide32.xml"/><Relationship Id="rId25" Type="http://schemas.openxmlformats.org/officeDocument/2006/relationships/slide" Target="slide30.xml"/><Relationship Id="rId2" Type="http://schemas.openxmlformats.org/officeDocument/2006/relationships/tags" Target="../tags/tag235.xml"/><Relationship Id="rId16" Type="http://schemas.openxmlformats.org/officeDocument/2006/relationships/slide" Target="slide31.xml"/><Relationship Id="rId20" Type="http://schemas.openxmlformats.org/officeDocument/2006/relationships/slide" Target="slide28.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image" Target="../media/image6.png"/><Relationship Id="rId5" Type="http://schemas.openxmlformats.org/officeDocument/2006/relationships/tags" Target="../tags/tag238.xml"/><Relationship Id="rId15" Type="http://schemas.openxmlformats.org/officeDocument/2006/relationships/slide" Target="slide33.xml"/><Relationship Id="rId23" Type="http://schemas.openxmlformats.org/officeDocument/2006/relationships/slide" Target="slide57.xml"/><Relationship Id="rId10" Type="http://schemas.openxmlformats.org/officeDocument/2006/relationships/tags" Target="../tags/tag243.xml"/><Relationship Id="rId19" Type="http://schemas.openxmlformats.org/officeDocument/2006/relationships/image" Target="../media/image8.svg"/><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image" Target="../media/image18.png"/><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12.xml"/><Relationship Id="rId16" Type="http://schemas.openxmlformats.org/officeDocument/2006/relationships/image" Target="../media/image5.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 Target="slide4.xml"/><Relationship Id="rId5" Type="http://schemas.openxmlformats.org/officeDocument/2006/relationships/tags" Target="../tags/tag15.xml"/><Relationship Id="rId15" Type="http://schemas.openxmlformats.org/officeDocument/2006/relationships/slide" Target="slide62.xml"/><Relationship Id="rId10" Type="http://schemas.openxmlformats.org/officeDocument/2006/relationships/slide" Target="slide5.xml"/><Relationship Id="rId4" Type="http://schemas.openxmlformats.org/officeDocument/2006/relationships/tags" Target="../tags/tag14.xml"/><Relationship Id="rId9" Type="http://schemas.openxmlformats.org/officeDocument/2006/relationships/image" Target="../media/image4.png"/><Relationship Id="rId1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slide" Target="slide62.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slide" Target="slide29.xml"/><Relationship Id="rId2" Type="http://schemas.openxmlformats.org/officeDocument/2006/relationships/tags" Target="../tags/tag247.xml"/><Relationship Id="rId16" Type="http://schemas.openxmlformats.org/officeDocument/2006/relationships/image" Target="../media/image6.png"/><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slide" Target="slide33.xml"/><Relationship Id="rId5" Type="http://schemas.openxmlformats.org/officeDocument/2006/relationships/tags" Target="../tags/tag250.xml"/><Relationship Id="rId15" Type="http://schemas.openxmlformats.org/officeDocument/2006/relationships/slide" Target="slide57.xml"/><Relationship Id="rId10" Type="http://schemas.openxmlformats.org/officeDocument/2006/relationships/image" Target="../media/image18.png"/><Relationship Id="rId4" Type="http://schemas.openxmlformats.org/officeDocument/2006/relationships/tags" Target="../tags/tag249.xml"/><Relationship Id="rId9" Type="http://schemas.openxmlformats.org/officeDocument/2006/relationships/slideLayout" Target="../slideLayouts/slideLayout1.xml"/><Relationship Id="rId1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256.xml"/><Relationship Id="rId7" Type="http://schemas.openxmlformats.org/officeDocument/2006/relationships/slide" Target="slide33.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18.png"/><Relationship Id="rId5" Type="http://schemas.openxmlformats.org/officeDocument/2006/relationships/slideLayout" Target="../slideLayouts/slideLayout1.xml"/><Relationship Id="rId4" Type="http://schemas.openxmlformats.org/officeDocument/2006/relationships/tags" Target="../tags/tag257.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60.xml"/><Relationship Id="rId7" Type="http://schemas.openxmlformats.org/officeDocument/2006/relationships/notesSlide" Target="../notesSlides/notesSlide5.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1.xml"/><Relationship Id="rId5" Type="http://schemas.openxmlformats.org/officeDocument/2006/relationships/tags" Target="../tags/tag262.xml"/><Relationship Id="rId10" Type="http://schemas.openxmlformats.org/officeDocument/2006/relationships/slide" Target="slide29.xml"/><Relationship Id="rId4" Type="http://schemas.openxmlformats.org/officeDocument/2006/relationships/tags" Target="../tags/tag261.xml"/><Relationship Id="rId9"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hyperlink" Target="https://ia.ca/mises-a-jour-covid-19" TargetMode="External"/><Relationship Id="rId18" Type="http://schemas.openxmlformats.org/officeDocument/2006/relationships/slide" Target="slide57.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slide" Target="slide38.xml"/><Relationship Id="rId17" Type="http://schemas.openxmlformats.org/officeDocument/2006/relationships/image" Target="../media/image5.png"/><Relationship Id="rId2" Type="http://schemas.openxmlformats.org/officeDocument/2006/relationships/tags" Target="../tags/tag264.xml"/><Relationship Id="rId16" Type="http://schemas.openxmlformats.org/officeDocument/2006/relationships/slide" Target="slide62.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slide" Target="slide34.xml"/><Relationship Id="rId5" Type="http://schemas.openxmlformats.org/officeDocument/2006/relationships/tags" Target="../tags/tag267.xml"/><Relationship Id="rId15" Type="http://schemas.openxmlformats.org/officeDocument/2006/relationships/slide" Target="slide28.xml"/><Relationship Id="rId10" Type="http://schemas.openxmlformats.org/officeDocument/2006/relationships/image" Target="../media/image18.png"/><Relationship Id="rId19" Type="http://schemas.openxmlformats.org/officeDocument/2006/relationships/image" Target="../media/image6.png"/><Relationship Id="rId4" Type="http://schemas.openxmlformats.org/officeDocument/2006/relationships/tags" Target="../tags/tag266.xml"/><Relationship Id="rId9" Type="http://schemas.openxmlformats.org/officeDocument/2006/relationships/slideLayout" Target="../slideLayouts/slideLayout1.xml"/><Relationship Id="rId1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272.xml"/><Relationship Id="rId16" Type="http://schemas.openxmlformats.org/officeDocument/2006/relationships/image" Target="../media/image5.png"/><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slide" Target="slide35.xml"/><Relationship Id="rId5" Type="http://schemas.openxmlformats.org/officeDocument/2006/relationships/tags" Target="../tags/tag275.xml"/><Relationship Id="rId15" Type="http://schemas.openxmlformats.org/officeDocument/2006/relationships/slide" Target="slide62.xml"/><Relationship Id="rId10" Type="http://schemas.openxmlformats.org/officeDocument/2006/relationships/image" Target="../media/image18.png"/><Relationship Id="rId4" Type="http://schemas.openxmlformats.org/officeDocument/2006/relationships/tags" Target="../tags/tag274.xml"/><Relationship Id="rId9" Type="http://schemas.openxmlformats.org/officeDocument/2006/relationships/notesSlide" Target="../notesSlides/notesSlide6.xml"/><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279.xml"/><Relationship Id="rId16" Type="http://schemas.openxmlformats.org/officeDocument/2006/relationships/image" Target="../media/image5.png"/><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slide" Target="slide36.xml"/><Relationship Id="rId5" Type="http://schemas.openxmlformats.org/officeDocument/2006/relationships/tags" Target="../tags/tag282.xml"/><Relationship Id="rId15" Type="http://schemas.openxmlformats.org/officeDocument/2006/relationships/slide" Target="slide62.xml"/><Relationship Id="rId10" Type="http://schemas.openxmlformats.org/officeDocument/2006/relationships/image" Target="../media/image18.png"/><Relationship Id="rId4" Type="http://schemas.openxmlformats.org/officeDocument/2006/relationships/tags" Target="../tags/tag281.xml"/><Relationship Id="rId9" Type="http://schemas.openxmlformats.org/officeDocument/2006/relationships/slideLayout" Target="../slideLayouts/slideLayout1.xml"/><Relationship Id="rId14" Type="http://schemas.openxmlformats.org/officeDocument/2006/relationships/slide" Target="slide33.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5.png"/><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slide" Target="slide62.xml"/><Relationship Id="rId2" Type="http://schemas.openxmlformats.org/officeDocument/2006/relationships/tags" Target="../tags/tag287.xml"/><Relationship Id="rId16" Type="http://schemas.openxmlformats.org/officeDocument/2006/relationships/image" Target="../media/image19.png"/><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slide" Target="slide35.xml"/><Relationship Id="rId5" Type="http://schemas.openxmlformats.org/officeDocument/2006/relationships/tags" Target="../tags/tag290.xml"/><Relationship Id="rId15" Type="http://schemas.openxmlformats.org/officeDocument/2006/relationships/image" Target="../media/image6.png"/><Relationship Id="rId10" Type="http://schemas.openxmlformats.org/officeDocument/2006/relationships/slide" Target="slide37.xml"/><Relationship Id="rId4" Type="http://schemas.openxmlformats.org/officeDocument/2006/relationships/tags" Target="../tags/tag289.xml"/><Relationship Id="rId9" Type="http://schemas.openxmlformats.org/officeDocument/2006/relationships/image" Target="../media/image18.png"/><Relationship Id="rId14" Type="http://schemas.openxmlformats.org/officeDocument/2006/relationships/slide" Target="slide57.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5.pn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slide" Target="slide62.xml"/><Relationship Id="rId2" Type="http://schemas.openxmlformats.org/officeDocument/2006/relationships/tags" Target="../tags/tag294.xml"/><Relationship Id="rId16" Type="http://schemas.openxmlformats.org/officeDocument/2006/relationships/image" Target="../media/image20.png"/><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slide" Target="slide36.xml"/><Relationship Id="rId5" Type="http://schemas.openxmlformats.org/officeDocument/2006/relationships/tags" Target="../tags/tag297.xml"/><Relationship Id="rId15" Type="http://schemas.openxmlformats.org/officeDocument/2006/relationships/image" Target="../media/image6.png"/><Relationship Id="rId10" Type="http://schemas.openxmlformats.org/officeDocument/2006/relationships/slide" Target="slide38.xml"/><Relationship Id="rId4" Type="http://schemas.openxmlformats.org/officeDocument/2006/relationships/tags" Target="../tags/tag296.xml"/><Relationship Id="rId9" Type="http://schemas.openxmlformats.org/officeDocument/2006/relationships/image" Target="../media/image18.png"/><Relationship Id="rId14" Type="http://schemas.openxmlformats.org/officeDocument/2006/relationships/slide" Target="slide57.xml"/></Relationships>
</file>

<file path=ppt/slides/_rels/slide38.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hyperlink" Target="https://www.ville.quebec.qc.ca/en/covid19/index.aspx" TargetMode="External"/><Relationship Id="rId18" Type="http://schemas.openxmlformats.org/officeDocument/2006/relationships/slide" Target="slide33.xml"/><Relationship Id="rId3" Type="http://schemas.openxmlformats.org/officeDocument/2006/relationships/tags" Target="../tags/tag302.xml"/><Relationship Id="rId21" Type="http://schemas.openxmlformats.org/officeDocument/2006/relationships/slide" Target="slide57.xml"/><Relationship Id="rId7" Type="http://schemas.openxmlformats.org/officeDocument/2006/relationships/tags" Target="../tags/tag306.xml"/><Relationship Id="rId12" Type="http://schemas.openxmlformats.org/officeDocument/2006/relationships/slide" Target="slide40.xml"/><Relationship Id="rId17" Type="http://schemas.openxmlformats.org/officeDocument/2006/relationships/image" Target="../media/image8.svg"/><Relationship Id="rId2" Type="http://schemas.openxmlformats.org/officeDocument/2006/relationships/tags" Target="../tags/tag301.xml"/><Relationship Id="rId16" Type="http://schemas.openxmlformats.org/officeDocument/2006/relationships/image" Target="../media/image7.png"/><Relationship Id="rId20" Type="http://schemas.openxmlformats.org/officeDocument/2006/relationships/image" Target="../media/image5.png"/><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18.png"/><Relationship Id="rId5" Type="http://schemas.openxmlformats.org/officeDocument/2006/relationships/tags" Target="../tags/tag304.xml"/><Relationship Id="rId15" Type="http://schemas.openxmlformats.org/officeDocument/2006/relationships/slide" Target="slide39.xml"/><Relationship Id="rId10" Type="http://schemas.openxmlformats.org/officeDocument/2006/relationships/slideLayout" Target="../slideLayouts/slideLayout1.xml"/><Relationship Id="rId19" Type="http://schemas.openxmlformats.org/officeDocument/2006/relationships/slide" Target="slide62.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hyperlink" Target="https://montreal.ca/en/municipal-taxes" TargetMode="External"/><Relationship Id="rId22"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 Type="http://schemas.openxmlformats.org/officeDocument/2006/relationships/tags" Target="../tags/tag311.xml"/><Relationship Id="rId21" Type="http://schemas.openxmlformats.org/officeDocument/2006/relationships/tags" Target="../tags/tag329.xml"/><Relationship Id="rId34" Type="http://schemas.openxmlformats.org/officeDocument/2006/relationships/slide" Target="slide62.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slide" Target="slide38.xml"/><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29" Type="http://schemas.openxmlformats.org/officeDocument/2006/relationships/tags" Target="../tags/tag337.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slide" Target="slide40.xml"/><Relationship Id="rId37" Type="http://schemas.openxmlformats.org/officeDocument/2006/relationships/image" Target="../media/image6.png"/><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slide" Target="slide57.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image" Target="../media/image18.png"/><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slideLayout" Target="../slideLayouts/slideLayout1.xml"/><Relationship Id="rId35"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slide" Target="slide3.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tags" Target="../tags/tag19.xml"/><Relationship Id="rId16" Type="http://schemas.openxmlformats.org/officeDocument/2006/relationships/slide" Target="slide5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hyperlink" Target="https://ia.ca/mises-a-jour-covid-19" TargetMode="External"/><Relationship Id="rId5" Type="http://schemas.openxmlformats.org/officeDocument/2006/relationships/tags" Target="../tags/tag22.xml"/><Relationship Id="rId15" Type="http://schemas.openxmlformats.org/officeDocument/2006/relationships/image" Target="../media/image5.png"/><Relationship Id="rId10" Type="http://schemas.openxmlformats.org/officeDocument/2006/relationships/slide" Target="slide5.xml"/><Relationship Id="rId4" Type="http://schemas.openxmlformats.org/officeDocument/2006/relationships/tags" Target="../tags/tag21.xml"/><Relationship Id="rId9" Type="http://schemas.openxmlformats.org/officeDocument/2006/relationships/image" Target="../media/image4.png"/><Relationship Id="rId14" Type="http://schemas.openxmlformats.org/officeDocument/2006/relationships/slide" Target="slide62.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hyperlink" Target="https://ia.ca/mises-a-jour-covid-19" TargetMode="External"/><Relationship Id="rId17" Type="http://schemas.openxmlformats.org/officeDocument/2006/relationships/image" Target="../media/image6.png"/><Relationship Id="rId2" Type="http://schemas.openxmlformats.org/officeDocument/2006/relationships/tags" Target="../tags/tag339.xml"/><Relationship Id="rId16" Type="http://schemas.openxmlformats.org/officeDocument/2006/relationships/image" Target="../media/image5.png"/><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slide" Target="slide57.xml"/><Relationship Id="rId5" Type="http://schemas.openxmlformats.org/officeDocument/2006/relationships/tags" Target="../tags/tag342.xml"/><Relationship Id="rId15" Type="http://schemas.openxmlformats.org/officeDocument/2006/relationships/slide" Target="slide62.xml"/><Relationship Id="rId10" Type="http://schemas.openxmlformats.org/officeDocument/2006/relationships/slide" Target="slide41.xml"/><Relationship Id="rId4" Type="http://schemas.openxmlformats.org/officeDocument/2006/relationships/tags" Target="../tags/tag341.xml"/><Relationship Id="rId9" Type="http://schemas.openxmlformats.org/officeDocument/2006/relationships/image" Target="../media/image18.png"/><Relationship Id="rId14"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image" Target="../media/image8.svg"/><Relationship Id="rId18" Type="http://schemas.openxmlformats.org/officeDocument/2006/relationships/image" Target="../media/image6.png"/><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image" Target="../media/image7.png"/><Relationship Id="rId17" Type="http://schemas.openxmlformats.org/officeDocument/2006/relationships/slide" Target="slide57.xml"/><Relationship Id="rId2" Type="http://schemas.openxmlformats.org/officeDocument/2006/relationships/tags" Target="../tags/tag346.xml"/><Relationship Id="rId16" Type="http://schemas.openxmlformats.org/officeDocument/2006/relationships/image" Target="../media/image5.png"/><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slide" Target="slide42.xml"/><Relationship Id="rId5" Type="http://schemas.openxmlformats.org/officeDocument/2006/relationships/tags" Target="../tags/tag349.xml"/><Relationship Id="rId15" Type="http://schemas.openxmlformats.org/officeDocument/2006/relationships/slide" Target="slide62.xml"/><Relationship Id="rId10" Type="http://schemas.openxmlformats.org/officeDocument/2006/relationships/image" Target="../media/image18.png"/><Relationship Id="rId4" Type="http://schemas.openxmlformats.org/officeDocument/2006/relationships/tags" Target="../tags/tag348.xml"/><Relationship Id="rId9" Type="http://schemas.openxmlformats.org/officeDocument/2006/relationships/slideLayout" Target="../slideLayouts/slideLayout1.xml"/><Relationship Id="rId1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354.xml"/><Relationship Id="rId16" Type="http://schemas.openxmlformats.org/officeDocument/2006/relationships/image" Target="../media/image5.png"/><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slide" Target="slide44.xml"/><Relationship Id="rId5" Type="http://schemas.openxmlformats.org/officeDocument/2006/relationships/tags" Target="../tags/tag357.xml"/><Relationship Id="rId15" Type="http://schemas.openxmlformats.org/officeDocument/2006/relationships/slide" Target="slide62.xml"/><Relationship Id="rId10" Type="http://schemas.openxmlformats.org/officeDocument/2006/relationships/slide" Target="slide43.xml"/><Relationship Id="rId4" Type="http://schemas.openxmlformats.org/officeDocument/2006/relationships/tags" Target="../tags/tag356.xml"/><Relationship Id="rId9" Type="http://schemas.openxmlformats.org/officeDocument/2006/relationships/image" Target="../media/image18.png"/><Relationship Id="rId14"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62.xml"/><Relationship Id="rId3" Type="http://schemas.openxmlformats.org/officeDocument/2006/relationships/tags" Target="../tags/tag362.xml"/><Relationship Id="rId7" Type="http://schemas.openxmlformats.org/officeDocument/2006/relationships/slideLayout" Target="../slideLayouts/slideLayout1.xml"/><Relationship Id="rId12" Type="http://schemas.openxmlformats.org/officeDocument/2006/relationships/slide" Target="slide42.xml"/><Relationship Id="rId2" Type="http://schemas.openxmlformats.org/officeDocument/2006/relationships/tags" Target="../tags/tag361.xml"/><Relationship Id="rId16" Type="http://schemas.openxmlformats.org/officeDocument/2006/relationships/image" Target="../media/image6.png"/><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image" Target="../media/image3.png"/><Relationship Id="rId5" Type="http://schemas.openxmlformats.org/officeDocument/2006/relationships/tags" Target="../tags/tag364.xml"/><Relationship Id="rId15" Type="http://schemas.openxmlformats.org/officeDocument/2006/relationships/slide" Target="slide57.xml"/><Relationship Id="rId10" Type="http://schemas.openxmlformats.org/officeDocument/2006/relationships/hyperlink" Target="https://ia.ca/mises-a-jour-covid-19" TargetMode="External"/><Relationship Id="rId4" Type="http://schemas.openxmlformats.org/officeDocument/2006/relationships/tags" Target="../tags/tag363.xml"/><Relationship Id="rId9" Type="http://schemas.openxmlformats.org/officeDocument/2006/relationships/slide" Target="slide44.xml"/><Relationship Id="rId1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slide" Target="slide42.xml"/><Relationship Id="rId18" Type="http://schemas.openxmlformats.org/officeDocument/2006/relationships/hyperlink" Target="https://www.educaloi.qc.ca/en/capsules/wills" TargetMode="Externa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tags" Target="../tags/tag367.xml"/><Relationship Id="rId16" Type="http://schemas.openxmlformats.org/officeDocument/2006/relationships/slide" Target="slide57.xml"/><Relationship Id="rId20" Type="http://schemas.openxmlformats.org/officeDocument/2006/relationships/image" Target="../media/image8.svg"/><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hyperlink" Target="https://ia.ca/mises-a-jour-covid-19" TargetMode="External"/><Relationship Id="rId5" Type="http://schemas.openxmlformats.org/officeDocument/2006/relationships/tags" Target="../tags/tag370.xml"/><Relationship Id="rId15" Type="http://schemas.openxmlformats.org/officeDocument/2006/relationships/image" Target="../media/image5.png"/><Relationship Id="rId10" Type="http://schemas.openxmlformats.org/officeDocument/2006/relationships/slide" Target="slide45.xml"/><Relationship Id="rId19" Type="http://schemas.openxmlformats.org/officeDocument/2006/relationships/image" Target="../media/image7.png"/><Relationship Id="rId4" Type="http://schemas.openxmlformats.org/officeDocument/2006/relationships/tags" Target="../tags/tag369.xml"/><Relationship Id="rId9" Type="http://schemas.openxmlformats.org/officeDocument/2006/relationships/image" Target="../media/image18.png"/><Relationship Id="rId14" Type="http://schemas.openxmlformats.org/officeDocument/2006/relationships/slide" Target="slide62.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22.svg"/><Relationship Id="rId18" Type="http://schemas.openxmlformats.org/officeDocument/2006/relationships/image" Target="../media/image6.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media/image21.png"/><Relationship Id="rId17" Type="http://schemas.openxmlformats.org/officeDocument/2006/relationships/slide" Target="slide57.xml"/><Relationship Id="rId2" Type="http://schemas.openxmlformats.org/officeDocument/2006/relationships/tags" Target="../tags/tag374.xml"/><Relationship Id="rId16" Type="http://schemas.openxmlformats.org/officeDocument/2006/relationships/image" Target="../media/image5.png"/><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slide" Target="slide38.xml"/><Relationship Id="rId5" Type="http://schemas.openxmlformats.org/officeDocument/2006/relationships/tags" Target="../tags/tag377.xml"/><Relationship Id="rId15" Type="http://schemas.openxmlformats.org/officeDocument/2006/relationships/slide" Target="slide62.xml"/><Relationship Id="rId10" Type="http://schemas.openxmlformats.org/officeDocument/2006/relationships/slide" Target="slide46.xml"/><Relationship Id="rId4" Type="http://schemas.openxmlformats.org/officeDocument/2006/relationships/tags" Target="../tags/tag376.xml"/><Relationship Id="rId9" Type="http://schemas.openxmlformats.org/officeDocument/2006/relationships/image" Target="../media/image18.png"/><Relationship Id="rId14" Type="http://schemas.openxmlformats.org/officeDocument/2006/relationships/slide" Target="slide42.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slide" Target="slide45.xml"/><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tags" Target="../tags/tag381.xml"/><Relationship Id="rId16" Type="http://schemas.openxmlformats.org/officeDocument/2006/relationships/slide" Target="slide57.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hyperlink" Target="https://ia.ca/mises-a-jour-covid-19" TargetMode="External"/><Relationship Id="rId5" Type="http://schemas.openxmlformats.org/officeDocument/2006/relationships/tags" Target="../tags/tag384.xml"/><Relationship Id="rId15" Type="http://schemas.openxmlformats.org/officeDocument/2006/relationships/image" Target="../media/image5.png"/><Relationship Id="rId10" Type="http://schemas.openxmlformats.org/officeDocument/2006/relationships/slide" Target="slide47.xml"/><Relationship Id="rId4" Type="http://schemas.openxmlformats.org/officeDocument/2006/relationships/tags" Target="../tags/tag383.xml"/><Relationship Id="rId9" Type="http://schemas.openxmlformats.org/officeDocument/2006/relationships/image" Target="../media/image18.png"/><Relationship Id="rId14" Type="http://schemas.openxmlformats.org/officeDocument/2006/relationships/slide" Target="slide62.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slide" Target="slide46.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tags" Target="../tags/tag388.xml"/><Relationship Id="rId16" Type="http://schemas.openxmlformats.org/officeDocument/2006/relationships/slide" Target="slide57.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hyperlink" Target="https://ia.ca/mises-a-jour-covid-19" TargetMode="External"/><Relationship Id="rId5" Type="http://schemas.openxmlformats.org/officeDocument/2006/relationships/tags" Target="../tags/tag391.xml"/><Relationship Id="rId15" Type="http://schemas.openxmlformats.org/officeDocument/2006/relationships/image" Target="../media/image5.png"/><Relationship Id="rId10" Type="http://schemas.openxmlformats.org/officeDocument/2006/relationships/slide" Target="slide48.xml"/><Relationship Id="rId4" Type="http://schemas.openxmlformats.org/officeDocument/2006/relationships/tags" Target="../tags/tag390.xml"/><Relationship Id="rId9" Type="http://schemas.openxmlformats.org/officeDocument/2006/relationships/image" Target="../media/image18.png"/><Relationship Id="rId14" Type="http://schemas.openxmlformats.org/officeDocument/2006/relationships/slide" Target="slide62.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395.xml"/><Relationship Id="rId16" Type="http://schemas.openxmlformats.org/officeDocument/2006/relationships/image" Target="../media/image5.png"/><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slide" Target="slide50.xml"/><Relationship Id="rId5" Type="http://schemas.openxmlformats.org/officeDocument/2006/relationships/tags" Target="../tags/tag398.xml"/><Relationship Id="rId15" Type="http://schemas.openxmlformats.org/officeDocument/2006/relationships/slide" Target="slide62.xml"/><Relationship Id="rId10" Type="http://schemas.openxmlformats.org/officeDocument/2006/relationships/slide" Target="slide49.xml"/><Relationship Id="rId4" Type="http://schemas.openxmlformats.org/officeDocument/2006/relationships/tags" Target="../tags/tag397.xml"/><Relationship Id="rId9" Type="http://schemas.openxmlformats.org/officeDocument/2006/relationships/image" Target="../media/image18.png"/><Relationship Id="rId1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slide" Target="slide48.xml"/><Relationship Id="rId18" Type="http://schemas.openxmlformats.org/officeDocument/2006/relationships/slide" Target="slide51.xml"/><Relationship Id="rId3" Type="http://schemas.openxmlformats.org/officeDocument/2006/relationships/tags" Target="../tags/tag403.xml"/><Relationship Id="rId7" Type="http://schemas.openxmlformats.org/officeDocument/2006/relationships/tags" Target="../tags/tag407.xml"/><Relationship Id="rId12" Type="http://schemas.openxmlformats.org/officeDocument/2006/relationships/image" Target="../media/image3.png"/><Relationship Id="rId17" Type="http://schemas.openxmlformats.org/officeDocument/2006/relationships/image" Target="../media/image6.png"/><Relationship Id="rId2" Type="http://schemas.openxmlformats.org/officeDocument/2006/relationships/tags" Target="../tags/tag402.xml"/><Relationship Id="rId16" Type="http://schemas.openxmlformats.org/officeDocument/2006/relationships/slide" Target="slide57.xml"/><Relationship Id="rId20" Type="http://schemas.openxmlformats.org/officeDocument/2006/relationships/image" Target="../media/image8.sv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hyperlink" Target="https://ia.ca/mises-a-jour-covid-19" TargetMode="External"/><Relationship Id="rId5" Type="http://schemas.openxmlformats.org/officeDocument/2006/relationships/tags" Target="../tags/tag405.xml"/><Relationship Id="rId15" Type="http://schemas.openxmlformats.org/officeDocument/2006/relationships/image" Target="../media/image5.png"/><Relationship Id="rId10" Type="http://schemas.openxmlformats.org/officeDocument/2006/relationships/image" Target="../media/image18.png"/><Relationship Id="rId19" Type="http://schemas.openxmlformats.org/officeDocument/2006/relationships/image" Target="../media/image7.png"/><Relationship Id="rId4" Type="http://schemas.openxmlformats.org/officeDocument/2006/relationships/tags" Target="../tags/tag404.xml"/><Relationship Id="rId9" Type="http://schemas.openxmlformats.org/officeDocument/2006/relationships/slideLayout" Target="../slideLayouts/slideLayout1.xml"/><Relationship Id="rId14" Type="http://schemas.openxmlformats.org/officeDocument/2006/relationships/slide" Target="slide6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26.xml"/><Relationship Id="rId16" Type="http://schemas.openxmlformats.org/officeDocument/2006/relationships/image" Target="../media/image5.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 Target="slide6.xml"/><Relationship Id="rId5" Type="http://schemas.openxmlformats.org/officeDocument/2006/relationships/tags" Target="../tags/tag29.xml"/><Relationship Id="rId15" Type="http://schemas.openxmlformats.org/officeDocument/2006/relationships/slide" Target="slide62.xml"/><Relationship Id="rId10" Type="http://schemas.openxmlformats.org/officeDocument/2006/relationships/slide" Target="slide58.xml"/><Relationship Id="rId4" Type="http://schemas.openxmlformats.org/officeDocument/2006/relationships/tags" Target="../tags/tag28.xml"/><Relationship Id="rId9" Type="http://schemas.openxmlformats.org/officeDocument/2006/relationships/image" Target="../media/image4.png"/><Relationship Id="rId14" Type="http://schemas.openxmlformats.org/officeDocument/2006/relationships/slide" Target="slide4.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slide" Target="slide62.xml"/><Relationship Id="rId18" Type="http://schemas.openxmlformats.org/officeDocument/2006/relationships/image" Target="../media/image7.png"/><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slide" Target="slide48.xml"/><Relationship Id="rId17" Type="http://schemas.openxmlformats.org/officeDocument/2006/relationships/slide" Target="slide51.xml"/><Relationship Id="rId2" Type="http://schemas.openxmlformats.org/officeDocument/2006/relationships/tags" Target="../tags/tag410.xml"/><Relationship Id="rId16" Type="http://schemas.openxmlformats.org/officeDocument/2006/relationships/image" Target="../media/image6.png"/><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image" Target="../media/image3.png"/><Relationship Id="rId5" Type="http://schemas.openxmlformats.org/officeDocument/2006/relationships/tags" Target="../tags/tag413.xml"/><Relationship Id="rId15" Type="http://schemas.openxmlformats.org/officeDocument/2006/relationships/slide" Target="slide57.xml"/><Relationship Id="rId10" Type="http://schemas.openxmlformats.org/officeDocument/2006/relationships/hyperlink" Target="https://ia.ca/mises-a-jour-covid-19" TargetMode="External"/><Relationship Id="rId19" Type="http://schemas.openxmlformats.org/officeDocument/2006/relationships/image" Target="../media/image8.svg"/><Relationship Id="rId4" Type="http://schemas.openxmlformats.org/officeDocument/2006/relationships/tags" Target="../tags/tag412.xml"/><Relationship Id="rId9" Type="http://schemas.openxmlformats.org/officeDocument/2006/relationships/image" Target="../media/image18.png"/><Relationship Id="rId1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3.png"/><Relationship Id="rId3" Type="http://schemas.openxmlformats.org/officeDocument/2006/relationships/tags" Target="../tags/tag418.xml"/><Relationship Id="rId7" Type="http://schemas.openxmlformats.org/officeDocument/2006/relationships/tags" Target="../tags/tag422.xml"/><Relationship Id="rId12" Type="http://schemas.openxmlformats.org/officeDocument/2006/relationships/hyperlink" Target="https://ia.ca/mises-a-jour-covid-19" TargetMode="External"/><Relationship Id="rId17" Type="http://schemas.openxmlformats.org/officeDocument/2006/relationships/image" Target="../media/image6.png"/><Relationship Id="rId2" Type="http://schemas.openxmlformats.org/officeDocument/2006/relationships/tags" Target="../tags/tag417.xml"/><Relationship Id="rId16" Type="http://schemas.openxmlformats.org/officeDocument/2006/relationships/image" Target="../media/image5.png"/><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slide" Target="slide57.xml"/><Relationship Id="rId5" Type="http://schemas.openxmlformats.org/officeDocument/2006/relationships/tags" Target="../tags/tag420.xml"/><Relationship Id="rId15" Type="http://schemas.openxmlformats.org/officeDocument/2006/relationships/slide" Target="slide62.xml"/><Relationship Id="rId10" Type="http://schemas.openxmlformats.org/officeDocument/2006/relationships/slide" Target="slide52.xml"/><Relationship Id="rId4" Type="http://schemas.openxmlformats.org/officeDocument/2006/relationships/tags" Target="../tags/tag419.xml"/><Relationship Id="rId9" Type="http://schemas.openxmlformats.org/officeDocument/2006/relationships/image" Target="../media/image18.png"/><Relationship Id="rId14" Type="http://schemas.openxmlformats.org/officeDocument/2006/relationships/slide" Target="slide48.xml"/></Relationships>
</file>

<file path=ppt/slides/_rels/slide52.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image" Target="../media/image3.png"/><Relationship Id="rId18" Type="http://schemas.openxmlformats.org/officeDocument/2006/relationships/image" Target="../media/image6.png"/><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hyperlink" Target="https://ia.ca/mises-a-jour-covid-19" TargetMode="External"/><Relationship Id="rId17" Type="http://schemas.openxmlformats.org/officeDocument/2006/relationships/slide" Target="slide57.xml"/><Relationship Id="rId2" Type="http://schemas.openxmlformats.org/officeDocument/2006/relationships/tags" Target="../tags/tag424.xml"/><Relationship Id="rId16" Type="http://schemas.openxmlformats.org/officeDocument/2006/relationships/image" Target="../media/image5.png"/><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slide" Target="slide53.xml"/><Relationship Id="rId5" Type="http://schemas.openxmlformats.org/officeDocument/2006/relationships/tags" Target="../tags/tag427.xml"/><Relationship Id="rId15" Type="http://schemas.openxmlformats.org/officeDocument/2006/relationships/slide" Target="slide62.xml"/><Relationship Id="rId10" Type="http://schemas.openxmlformats.org/officeDocument/2006/relationships/image" Target="../media/image18.png"/><Relationship Id="rId4" Type="http://schemas.openxmlformats.org/officeDocument/2006/relationships/tags" Target="../tags/tag426.xml"/><Relationship Id="rId9" Type="http://schemas.openxmlformats.org/officeDocument/2006/relationships/slideLayout" Target="../slideLayouts/slideLayout1.xml"/><Relationship Id="rId14" Type="http://schemas.openxmlformats.org/officeDocument/2006/relationships/slide" Target="slide51.xml"/></Relationships>
</file>

<file path=ppt/slides/_rels/slide53.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slide" Target="slide54.xml"/><Relationship Id="rId18" Type="http://schemas.openxmlformats.org/officeDocument/2006/relationships/slide" Target="slide62.xml"/><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image" Target="../media/image18.png"/><Relationship Id="rId17" Type="http://schemas.openxmlformats.org/officeDocument/2006/relationships/slide" Target="slide52.xml"/><Relationship Id="rId2" Type="http://schemas.openxmlformats.org/officeDocument/2006/relationships/tags" Target="../tags/tag432.xml"/><Relationship Id="rId16" Type="http://schemas.openxmlformats.org/officeDocument/2006/relationships/slide" Target="slide57.xml"/><Relationship Id="rId20" Type="http://schemas.openxmlformats.org/officeDocument/2006/relationships/image" Target="../media/image6.png"/><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slideLayout" Target="../slideLayouts/slideLayout1.xml"/><Relationship Id="rId5" Type="http://schemas.openxmlformats.org/officeDocument/2006/relationships/tags" Target="../tags/tag435.xml"/><Relationship Id="rId15" Type="http://schemas.openxmlformats.org/officeDocument/2006/relationships/slide" Target="slide56.xml"/><Relationship Id="rId10" Type="http://schemas.openxmlformats.org/officeDocument/2006/relationships/tags" Target="../tags/tag440.xml"/><Relationship Id="rId19" Type="http://schemas.openxmlformats.org/officeDocument/2006/relationships/image" Target="../media/image5.png"/><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slide" Target="slide55.xml"/></Relationships>
</file>

<file path=ppt/slides/_rels/slide54.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image" Target="../media/image18.png"/><Relationship Id="rId18" Type="http://schemas.openxmlformats.org/officeDocument/2006/relationships/image" Target="../media/image6.png"/><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442.xml"/><Relationship Id="rId16" Type="http://schemas.openxmlformats.org/officeDocument/2006/relationships/slide" Target="slide62.xml"/><Relationship Id="rId20" Type="http://schemas.openxmlformats.org/officeDocument/2006/relationships/slide" Target="slide56.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5" Type="http://schemas.openxmlformats.org/officeDocument/2006/relationships/slide" Target="slide48.xml"/><Relationship Id="rId10" Type="http://schemas.openxmlformats.org/officeDocument/2006/relationships/tags" Target="../tags/tag450.xml"/><Relationship Id="rId19" Type="http://schemas.openxmlformats.org/officeDocument/2006/relationships/slide" Target="slide55.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slide" Target="slide57.xml"/></Relationships>
</file>

<file path=ppt/slides/_rels/slide55.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image" Target="../media/image18.png"/><Relationship Id="rId18" Type="http://schemas.openxmlformats.org/officeDocument/2006/relationships/image" Target="../media/image6.png"/><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453.xml"/><Relationship Id="rId16" Type="http://schemas.openxmlformats.org/officeDocument/2006/relationships/slide" Target="slide62.xml"/><Relationship Id="rId20" Type="http://schemas.openxmlformats.org/officeDocument/2006/relationships/slide" Target="slide56.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tags" Target="../tags/tag462.xml"/><Relationship Id="rId5" Type="http://schemas.openxmlformats.org/officeDocument/2006/relationships/tags" Target="../tags/tag456.xml"/><Relationship Id="rId15" Type="http://schemas.openxmlformats.org/officeDocument/2006/relationships/slide" Target="slide52.xml"/><Relationship Id="rId10" Type="http://schemas.openxmlformats.org/officeDocument/2006/relationships/tags" Target="../tags/tag461.xml"/><Relationship Id="rId19" Type="http://schemas.openxmlformats.org/officeDocument/2006/relationships/slide" Target="slide54.xml"/><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slide" Target="slide57.xml"/></Relationships>
</file>

<file path=ppt/slides/_rels/slide56.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image" Target="../media/image18.png"/><Relationship Id="rId18" Type="http://schemas.openxmlformats.org/officeDocument/2006/relationships/image" Target="../media/image6.png"/><Relationship Id="rId3" Type="http://schemas.openxmlformats.org/officeDocument/2006/relationships/tags" Target="../tags/tag465.xml"/><Relationship Id="rId7" Type="http://schemas.openxmlformats.org/officeDocument/2006/relationships/tags" Target="../tags/tag469.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464.xml"/><Relationship Id="rId16" Type="http://schemas.openxmlformats.org/officeDocument/2006/relationships/slide" Target="slide62.xml"/><Relationship Id="rId20" Type="http://schemas.openxmlformats.org/officeDocument/2006/relationships/slide" Target="slide55.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5" Type="http://schemas.openxmlformats.org/officeDocument/2006/relationships/tags" Target="../tags/tag467.xml"/><Relationship Id="rId15" Type="http://schemas.openxmlformats.org/officeDocument/2006/relationships/slide" Target="slide52.xml"/><Relationship Id="rId10" Type="http://schemas.openxmlformats.org/officeDocument/2006/relationships/tags" Target="../tags/tag472.xml"/><Relationship Id="rId19" Type="http://schemas.openxmlformats.org/officeDocument/2006/relationships/slide" Target="slide54.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slide" Target="slide57.xml"/></Relationships>
</file>

<file path=ppt/slides/_rels/slide57.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tags" Target="../tags/tag476.xml"/><Relationship Id="rId7" Type="http://schemas.openxmlformats.org/officeDocument/2006/relationships/image" Target="../media/image18.png"/><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478.xml"/><Relationship Id="rId10" Type="http://schemas.openxmlformats.org/officeDocument/2006/relationships/slide" Target="slide62.xml"/><Relationship Id="rId4" Type="http://schemas.openxmlformats.org/officeDocument/2006/relationships/tags" Target="../tags/tag477.xml"/><Relationship Id="rId9" Type="http://schemas.openxmlformats.org/officeDocument/2006/relationships/slide" Target="slide59.xml"/></Relationships>
</file>

<file path=ppt/slides/_rels/slide58.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slide" Target="slide16.xml"/><Relationship Id="rId26" Type="http://schemas.openxmlformats.org/officeDocument/2006/relationships/slide" Target="slide5.xml"/><Relationship Id="rId3" Type="http://schemas.openxmlformats.org/officeDocument/2006/relationships/tags" Target="../tags/tag481.xml"/><Relationship Id="rId21" Type="http://schemas.openxmlformats.org/officeDocument/2006/relationships/slide" Target="slide29.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slide" Target="slide13.xml"/><Relationship Id="rId25" Type="http://schemas.openxmlformats.org/officeDocument/2006/relationships/slide" Target="slide11.xml"/><Relationship Id="rId2" Type="http://schemas.openxmlformats.org/officeDocument/2006/relationships/tags" Target="../tags/tag480.xml"/><Relationship Id="rId16" Type="http://schemas.openxmlformats.org/officeDocument/2006/relationships/slide" Target="slide59.xml"/><Relationship Id="rId20" Type="http://schemas.openxmlformats.org/officeDocument/2006/relationships/slide" Target="slide26.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slide" Target="slide7.xml"/><Relationship Id="rId5" Type="http://schemas.openxmlformats.org/officeDocument/2006/relationships/tags" Target="../tags/tag483.xml"/><Relationship Id="rId15" Type="http://schemas.openxmlformats.org/officeDocument/2006/relationships/image" Target="../media/image18.png"/><Relationship Id="rId23" Type="http://schemas.openxmlformats.org/officeDocument/2006/relationships/slide" Target="slide21.xml"/><Relationship Id="rId10" Type="http://schemas.openxmlformats.org/officeDocument/2006/relationships/tags" Target="../tags/tag488.xml"/><Relationship Id="rId19" Type="http://schemas.openxmlformats.org/officeDocument/2006/relationships/slide" Target="slide18.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slideLayout" Target="../slideLayouts/slideLayout1.xml"/><Relationship Id="rId22" Type="http://schemas.openxmlformats.org/officeDocument/2006/relationships/slide" Target="slide38.xml"/><Relationship Id="rId27" Type="http://schemas.openxmlformats.org/officeDocument/2006/relationships/slide" Target="slide41.xml"/></Relationships>
</file>

<file path=ppt/slides/_rels/slide59.xml.rels><?xml version="1.0" encoding="UTF-8" standalone="yes"?>
<Relationships xmlns="http://schemas.openxmlformats.org/package/2006/relationships"><Relationship Id="rId8" Type="http://schemas.openxmlformats.org/officeDocument/2006/relationships/tags" Target="../tags/tag499.xml"/><Relationship Id="rId13" Type="http://schemas.openxmlformats.org/officeDocument/2006/relationships/image" Target="../media/image5.png"/><Relationship Id="rId3" Type="http://schemas.openxmlformats.org/officeDocument/2006/relationships/tags" Target="../tags/tag494.xml"/><Relationship Id="rId7" Type="http://schemas.openxmlformats.org/officeDocument/2006/relationships/tags" Target="../tags/tag498.xml"/><Relationship Id="rId12" Type="http://schemas.openxmlformats.org/officeDocument/2006/relationships/slide" Target="slide62.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slide" Target="slide61.xml"/><Relationship Id="rId5" Type="http://schemas.openxmlformats.org/officeDocument/2006/relationships/tags" Target="../tags/tag496.xml"/><Relationship Id="rId10" Type="http://schemas.openxmlformats.org/officeDocument/2006/relationships/image" Target="../media/image18.png"/><Relationship Id="rId4" Type="http://schemas.openxmlformats.org/officeDocument/2006/relationships/tags" Target="../tags/tag495.xml"/><Relationship Id="rId9" Type="http://schemas.openxmlformats.org/officeDocument/2006/relationships/slideLayout" Target="../slideLayouts/slideLayout2.xml"/><Relationship Id="rId14" Type="http://schemas.openxmlformats.org/officeDocument/2006/relationships/slide" Target="slide60.xml"/></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 Target="slide8.xml"/><Relationship Id="rId26" Type="http://schemas.openxmlformats.org/officeDocument/2006/relationships/slide" Target="slide57.xml"/><Relationship Id="rId3" Type="http://schemas.openxmlformats.org/officeDocument/2006/relationships/tags" Target="../tags/tag34.xml"/><Relationship Id="rId21" Type="http://schemas.openxmlformats.org/officeDocument/2006/relationships/image" Target="../media/image8.sv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image" Target="../media/image4.png"/><Relationship Id="rId25" Type="http://schemas.openxmlformats.org/officeDocument/2006/relationships/image" Target="../media/image5.png"/><Relationship Id="rId2" Type="http://schemas.openxmlformats.org/officeDocument/2006/relationships/tags" Target="../tags/tag33.xml"/><Relationship Id="rId16" Type="http://schemas.openxmlformats.org/officeDocument/2006/relationships/notesSlide" Target="../notesSlides/notesSlide1.xml"/><Relationship Id="rId20" Type="http://schemas.openxmlformats.org/officeDocument/2006/relationships/image" Target="../media/image7.png"/><Relationship Id="rId29" Type="http://schemas.openxmlformats.org/officeDocument/2006/relationships/image" Target="../media/image9.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slide" Target="slide62.xml"/><Relationship Id="rId5" Type="http://schemas.openxmlformats.org/officeDocument/2006/relationships/tags" Target="../tags/tag36.xml"/><Relationship Id="rId15" Type="http://schemas.openxmlformats.org/officeDocument/2006/relationships/slideLayout" Target="../slideLayouts/slideLayout1.xml"/><Relationship Id="rId23" Type="http://schemas.openxmlformats.org/officeDocument/2006/relationships/slide" Target="slide5.xml"/><Relationship Id="rId28" Type="http://schemas.openxmlformats.org/officeDocument/2006/relationships/slide" Target="slide7.xml"/><Relationship Id="rId10" Type="http://schemas.openxmlformats.org/officeDocument/2006/relationships/tags" Target="../tags/tag41.xml"/><Relationship Id="rId19" Type="http://schemas.openxmlformats.org/officeDocument/2006/relationships/slide" Target="slide1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hyperlink" Target="https://www.canada.ca/en/services/benefits/ei/cerb-application.html" TargetMode="External"/><Relationship Id="rId27" Type="http://schemas.openxmlformats.org/officeDocument/2006/relationships/image" Target="../media/image6.png"/><Relationship Id="rId30" Type="http://schemas.openxmlformats.org/officeDocument/2006/relationships/image" Target="../media/image10.svg"/></Relationships>
</file>

<file path=ppt/slides/_rels/slide60.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image" Target="../media/image18.png"/><Relationship Id="rId18" Type="http://schemas.openxmlformats.org/officeDocument/2006/relationships/image" Target="../media/image6.png"/><Relationship Id="rId3" Type="http://schemas.openxmlformats.org/officeDocument/2006/relationships/tags" Target="../tags/tag502.xml"/><Relationship Id="rId7" Type="http://schemas.openxmlformats.org/officeDocument/2006/relationships/tags" Target="../tags/tag506.xml"/><Relationship Id="rId12" Type="http://schemas.openxmlformats.org/officeDocument/2006/relationships/slideLayout" Target="../slideLayouts/slideLayout2.xml"/><Relationship Id="rId17" Type="http://schemas.openxmlformats.org/officeDocument/2006/relationships/slide" Target="slide57.xml"/><Relationship Id="rId2" Type="http://schemas.openxmlformats.org/officeDocument/2006/relationships/tags" Target="../tags/tag501.xml"/><Relationship Id="rId16" Type="http://schemas.openxmlformats.org/officeDocument/2006/relationships/slide" Target="slide59.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5" Type="http://schemas.openxmlformats.org/officeDocument/2006/relationships/tags" Target="../tags/tag504.xml"/><Relationship Id="rId15" Type="http://schemas.openxmlformats.org/officeDocument/2006/relationships/image" Target="../media/image5.png"/><Relationship Id="rId10" Type="http://schemas.openxmlformats.org/officeDocument/2006/relationships/tags" Target="../tags/tag509.xml"/><Relationship Id="rId19" Type="http://schemas.openxmlformats.org/officeDocument/2006/relationships/slide" Target="slide61.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image" Target="../media/image3.png"/><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hyperlink" Target="https://ia.ca/mises-a-jour-covid-19" TargetMode="External"/><Relationship Id="rId2" Type="http://schemas.openxmlformats.org/officeDocument/2006/relationships/tags" Target="../tags/tag512.xml"/><Relationship Id="rId16" Type="http://schemas.openxmlformats.org/officeDocument/2006/relationships/slide" Target="slide59.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image" Target="../media/image18.png"/><Relationship Id="rId5" Type="http://schemas.openxmlformats.org/officeDocument/2006/relationships/tags" Target="../tags/tag515.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slide" Target="slide62.xml"/></Relationships>
</file>

<file path=ppt/slides/_rels/slide62.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slideLayout" Target="../slideLayouts/slideLayout1.xml"/><Relationship Id="rId18" Type="http://schemas.openxmlformats.org/officeDocument/2006/relationships/slide" Target="slide26.xml"/><Relationship Id="rId3" Type="http://schemas.openxmlformats.org/officeDocument/2006/relationships/tags" Target="../tags/tag522.xml"/><Relationship Id="rId21" Type="http://schemas.openxmlformats.org/officeDocument/2006/relationships/slide" Target="slide21.xml"/><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slide" Target="slide18.xml"/><Relationship Id="rId25" Type="http://schemas.openxmlformats.org/officeDocument/2006/relationships/slide" Target="slide2.xml"/><Relationship Id="rId2" Type="http://schemas.openxmlformats.org/officeDocument/2006/relationships/tags" Target="../tags/tag521.xml"/><Relationship Id="rId16" Type="http://schemas.openxmlformats.org/officeDocument/2006/relationships/slide" Target="slide16.xml"/><Relationship Id="rId20" Type="http://schemas.openxmlformats.org/officeDocument/2006/relationships/slide" Target="slide38.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24" Type="http://schemas.openxmlformats.org/officeDocument/2006/relationships/slide" Target="slide41.xml"/><Relationship Id="rId5" Type="http://schemas.openxmlformats.org/officeDocument/2006/relationships/tags" Target="../tags/tag524.xml"/><Relationship Id="rId15" Type="http://schemas.openxmlformats.org/officeDocument/2006/relationships/slide" Target="slide13.xml"/><Relationship Id="rId23" Type="http://schemas.openxmlformats.org/officeDocument/2006/relationships/slide" Target="slide11.xml"/><Relationship Id="rId10" Type="http://schemas.openxmlformats.org/officeDocument/2006/relationships/tags" Target="../tags/tag529.xml"/><Relationship Id="rId19" Type="http://schemas.openxmlformats.org/officeDocument/2006/relationships/slide" Target="slide29.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image" Target="../media/image18.png"/><Relationship Id="rId22"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slide" Target="slide8.xml"/><Relationship Id="rId26" Type="http://schemas.openxmlformats.org/officeDocument/2006/relationships/slide" Target="slide57.xml"/><Relationship Id="rId3" Type="http://schemas.openxmlformats.org/officeDocument/2006/relationships/tags" Target="../tags/tag48.xml"/><Relationship Id="rId21" Type="http://schemas.openxmlformats.org/officeDocument/2006/relationships/image" Target="../media/image8.sv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4.png"/><Relationship Id="rId25" Type="http://schemas.openxmlformats.org/officeDocument/2006/relationships/image" Target="../media/image5.png"/><Relationship Id="rId2" Type="http://schemas.openxmlformats.org/officeDocument/2006/relationships/tags" Target="../tags/tag47.xml"/><Relationship Id="rId16" Type="http://schemas.openxmlformats.org/officeDocument/2006/relationships/notesSlide" Target="../notesSlides/notesSlide2.xml"/><Relationship Id="rId20" Type="http://schemas.openxmlformats.org/officeDocument/2006/relationships/image" Target="../media/image7.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slide" Target="slide62.xml"/><Relationship Id="rId5" Type="http://schemas.openxmlformats.org/officeDocument/2006/relationships/tags" Target="../tags/tag50.xml"/><Relationship Id="rId15" Type="http://schemas.openxmlformats.org/officeDocument/2006/relationships/slideLayout" Target="../slideLayouts/slideLayout1.xml"/><Relationship Id="rId23" Type="http://schemas.openxmlformats.org/officeDocument/2006/relationships/slide" Target="slide5.xml"/><Relationship Id="rId10" Type="http://schemas.openxmlformats.org/officeDocument/2006/relationships/tags" Target="../tags/tag55.xml"/><Relationship Id="rId19" Type="http://schemas.openxmlformats.org/officeDocument/2006/relationships/slide" Target="slide10.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hyperlink" Target="https://www.canada.ca/en/services/benefits/ei/cerb-application.html" TargetMode="External"/><Relationship Id="rId27"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hyperlink" Target="https://www.canada.ca/en/services/benefits/ei/cerb-application.html" TargetMode="Externa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 Target="slide9.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 Target="slide10.xml"/><Relationship Id="rId5" Type="http://schemas.openxmlformats.org/officeDocument/2006/relationships/tags" Target="../tags/tag64.xml"/><Relationship Id="rId10" Type="http://schemas.openxmlformats.org/officeDocument/2006/relationships/slide" Target="slide7.xml"/><Relationship Id="rId4" Type="http://schemas.openxmlformats.org/officeDocument/2006/relationships/tags" Target="../tags/tag63.xml"/><Relationship Id="rId9" Type="http://schemas.openxmlformats.org/officeDocument/2006/relationships/image" Target="../media/image11.png"/><Relationship Id="rId14" Type="http://schemas.openxmlformats.org/officeDocument/2006/relationships/hyperlink" Target="https://www.ctvnews.ca/health/coronavirus/why-some-people-who-applied-for-federal-aid-received-more-money-than-expected-1.4888721" TargetMode="Externa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hyperlink" Target="https://www.canada.ca/en/revenue-agency/services/benefits/apply-for-cerb-with-cra.html"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 Target="slide10.xml"/><Relationship Id="rId5" Type="http://schemas.openxmlformats.org/officeDocument/2006/relationships/tags" Target="../tags/tag71.xml"/><Relationship Id="rId10" Type="http://schemas.openxmlformats.org/officeDocument/2006/relationships/slide" Target="slide7.xml"/><Relationship Id="rId4" Type="http://schemas.openxmlformats.org/officeDocument/2006/relationships/tags" Target="../tags/tag70.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5315A9-ED45-4F17-BBDE-2A22C00659D8}"/>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56000"/>
                    </a14:imgEffect>
                  </a14:imgLayer>
                </a14:imgProps>
              </a:ext>
              <a:ext uri="{28A0092B-C50C-407E-A947-70E740481C1C}">
                <a14:useLocalDpi xmlns:a14="http://schemas.microsoft.com/office/drawing/2010/main" val="0"/>
              </a:ext>
            </a:extLst>
          </a:blip>
          <a:srcRect l="9969" t="2331" r="460" b="7664"/>
          <a:stretch/>
        </p:blipFill>
        <p:spPr>
          <a:xfrm>
            <a:off x="-12577" y="4480"/>
            <a:ext cx="12192000" cy="6853520"/>
          </a:xfrm>
          <a:prstGeom prst="rect">
            <a:avLst/>
          </a:prstGeom>
        </p:spPr>
      </p:pic>
      <p:sp>
        <p:nvSpPr>
          <p:cNvPr id="9" name="Rectangle 8">
            <a:extLst>
              <a:ext uri="{FF2B5EF4-FFF2-40B4-BE49-F238E27FC236}">
                <a16:creationId xmlns:a16="http://schemas.microsoft.com/office/drawing/2014/main" id="{8055AFEA-20FB-422F-A83E-43A5AF3816DD}"/>
              </a:ext>
            </a:extLst>
          </p:cNvPr>
          <p:cNvSpPr/>
          <p:nvPr/>
        </p:nvSpPr>
        <p:spPr>
          <a:xfrm>
            <a:off x="-50275" y="0"/>
            <a:ext cx="12242275" cy="6853520"/>
          </a:xfrm>
          <a:prstGeom prst="rect">
            <a:avLst/>
          </a:prstGeom>
          <a:solidFill>
            <a:srgbClr val="142B73">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2901066" y="1773448"/>
            <a:ext cx="8368004" cy="923330"/>
          </a:xfrm>
          <a:prstGeom prst="rect">
            <a:avLst/>
          </a:prstGeom>
          <a:noFill/>
        </p:spPr>
        <p:txBody>
          <a:bodyPr wrap="square" rtlCol="0">
            <a:spAutoFit/>
          </a:bodyPr>
          <a:lstStyle/>
          <a:p>
            <a:pPr algn="r"/>
            <a:r>
              <a:rPr lang="en-CA" sz="3000" b="1" dirty="0">
                <a:solidFill>
                  <a:srgbClr val="8BE3EE"/>
                </a:solidFill>
              </a:rPr>
              <a:t>Situation Analysis – COVID 19</a:t>
            </a:r>
            <a:br>
              <a:rPr lang="en-CA" sz="4500" b="1" dirty="0">
                <a:solidFill>
                  <a:srgbClr val="8BE3EE"/>
                </a:solidFill>
              </a:rPr>
            </a:br>
            <a:r>
              <a:rPr lang="en-CA" sz="2400" dirty="0">
                <a:solidFill>
                  <a:schemeClr val="bg1"/>
                </a:solidFill>
              </a:rPr>
              <a:t>concerns and assistance programs</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8519312" y="5265738"/>
            <a:ext cx="2654682" cy="942391"/>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31D6D"/>
                </a:solidFill>
              </a:rPr>
              <a:t>START ANALYSIS</a:t>
            </a:r>
          </a:p>
        </p:txBody>
      </p:sp>
      <p:sp>
        <p:nvSpPr>
          <p:cNvPr id="6" name="ZoneTexte 5">
            <a:extLst>
              <a:ext uri="{FF2B5EF4-FFF2-40B4-BE49-F238E27FC236}">
                <a16:creationId xmlns:a16="http://schemas.microsoft.com/office/drawing/2014/main" id="{31417A97-FDCD-4F3A-B738-589B502BD1C8}"/>
              </a:ext>
            </a:extLst>
          </p:cNvPr>
          <p:cNvSpPr txBox="1"/>
          <p:nvPr>
            <p:custDataLst>
              <p:tags r:id="rId3"/>
            </p:custDataLst>
          </p:nvPr>
        </p:nvSpPr>
        <p:spPr>
          <a:xfrm flipH="1">
            <a:off x="7103908" y="6561132"/>
            <a:ext cx="4158574" cy="292388"/>
          </a:xfrm>
          <a:prstGeom prst="rect">
            <a:avLst/>
          </a:prstGeom>
          <a:noFill/>
        </p:spPr>
        <p:txBody>
          <a:bodyPr wrap="square" rtlCol="0">
            <a:spAutoFit/>
          </a:bodyPr>
          <a:lstStyle/>
          <a:p>
            <a:r>
              <a:rPr lang="en-CA" sz="1300" b="1">
                <a:solidFill>
                  <a:schemeClr val="bg1"/>
                </a:solidFill>
              </a:rPr>
              <a:t>Source: Raymond Chabot Grant Thornton; April 9, 2020</a:t>
            </a:r>
          </a:p>
        </p:txBody>
      </p:sp>
      <p:pic>
        <p:nvPicPr>
          <p:cNvPr id="7" name="Image 6">
            <a:hlinkClick r:id="rId11"/>
            <a:extLst>
              <a:ext uri="{FF2B5EF4-FFF2-40B4-BE49-F238E27FC236}">
                <a16:creationId xmlns:a16="http://schemas.microsoft.com/office/drawing/2014/main" id="{D90F4C97-61E7-4A8F-876C-2A05E081B8BC}"/>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2" name="Rectangle 1">
            <a:extLst>
              <a:ext uri="{FF2B5EF4-FFF2-40B4-BE49-F238E27FC236}">
                <a16:creationId xmlns:a16="http://schemas.microsoft.com/office/drawing/2014/main" id="{A5EE8EA2-32DE-46FB-9B53-78B3A13FEE88}"/>
              </a:ext>
            </a:extLst>
          </p:cNvPr>
          <p:cNvSpPr/>
          <p:nvPr>
            <p:custDataLst>
              <p:tags r:id="rId5"/>
            </p:custDataLst>
          </p:nvPr>
        </p:nvSpPr>
        <p:spPr>
          <a:xfrm>
            <a:off x="11076103" y="6488668"/>
            <a:ext cx="6096000" cy="369332"/>
          </a:xfrm>
          <a:prstGeom prst="rect">
            <a:avLst/>
          </a:prstGeom>
        </p:spPr>
        <p:txBody>
          <a:bodyPr>
            <a:spAutoFit/>
          </a:bodyPr>
          <a:lstStyle/>
          <a:p>
            <a:r>
              <a:rPr lang="en-CA" b="1">
                <a:solidFill>
                  <a:srgbClr val="8BE3EE"/>
                </a:solidFill>
                <a:hlinkClick r:id="rId13"/>
              </a:rPr>
              <a:t>The Tool</a:t>
            </a:r>
            <a:endParaRPr lang="en-CA" b="1">
              <a:solidFill>
                <a:srgbClr val="8BE3EE"/>
              </a:solidFill>
            </a:endParaRPr>
          </a:p>
        </p:txBody>
      </p:sp>
    </p:spTree>
    <p:extLst>
      <p:ext uri="{BB962C8B-B14F-4D97-AF65-F5344CB8AC3E}">
        <p14:creationId xmlns:p14="http://schemas.microsoft.com/office/powerpoint/2010/main" val="336633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191440" y="1678482"/>
            <a:ext cx="98091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3600" b="1" dirty="0">
                <a:solidFill>
                  <a:srgbClr val="8BE3EE"/>
                </a:solidFill>
                <a:latin typeface="Calibri" panose="020F0502020204030204"/>
              </a:rPr>
              <a:t>Do you work in an “essential”  sector and earn gross wages less $550 per week</a:t>
            </a:r>
            <a:r>
              <a:rPr kumimoji="0" lang="en-CA" sz="3600" b="1" i="0" u="none" strike="noStrike" kern="1200" cap="none" spc="0" normalizeH="0" baseline="0" noProof="0" dirty="0">
                <a:ln>
                  <a:noFill/>
                </a:ln>
                <a:solidFill>
                  <a:srgbClr val="8BE3EE"/>
                </a:solidFill>
                <a:effectLst/>
                <a:uLnTx/>
                <a:uFillTx/>
                <a:latin typeface="Calibri" panose="020F0502020204030204"/>
                <a:ea typeface="+mn-ea"/>
                <a:cs typeface="+mn-cs"/>
              </a:rPr>
              <a:t>?</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YES</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3"/>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NO</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pic>
        <p:nvPicPr>
          <p:cNvPr id="8" name="Image 7">
            <a:hlinkClick r:id="rId12"/>
            <a:extLst>
              <a:ext uri="{FF2B5EF4-FFF2-40B4-BE49-F238E27FC236}">
                <a16:creationId xmlns:a16="http://schemas.microsoft.com/office/drawing/2014/main" id="{B2E24C00-3796-4208-9C70-3AFC7B9A85B1}"/>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01D710CD-C9B4-4340-8A25-0D143A30DFE3}"/>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B6DA61B3-1AF3-4E08-B13A-C1936658C8D9}"/>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527F95CC-DD2B-4D95-857F-7126FC4B83C2}"/>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348117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12"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a:ln>
                  <a:noFill/>
                </a:ln>
                <a:solidFill>
                  <a:srgbClr val="031D6D"/>
                </a:solidFill>
                <a:effectLst/>
                <a:uLnTx/>
                <a:uFillTx/>
                <a:latin typeface="Calibri" panose="020F0502020204030204"/>
                <a:ea typeface="+mn-ea"/>
                <a:cs typeface="+mn-cs"/>
              </a:rPr>
              <a:t>NEXT MEASURE</a:t>
            </a:r>
          </a:p>
        </p:txBody>
      </p:sp>
      <p:sp>
        <p:nvSpPr>
          <p:cNvPr id="2" name="Rectangle 1">
            <a:extLst>
              <a:ext uri="{FF2B5EF4-FFF2-40B4-BE49-F238E27FC236}">
                <a16:creationId xmlns:a16="http://schemas.microsoft.com/office/drawing/2014/main" id="{2990EEFD-7441-418D-9EE2-C1D3D993E8F4}"/>
              </a:ext>
            </a:extLst>
          </p:cNvPr>
          <p:cNvSpPr/>
          <p:nvPr>
            <p:custDataLst>
              <p:tags r:id="rId2"/>
            </p:custDataLst>
          </p:nvPr>
        </p:nvSpPr>
        <p:spPr>
          <a:xfrm>
            <a:off x="298782" y="2533804"/>
            <a:ext cx="11756994" cy="2062103"/>
          </a:xfrm>
          <a:prstGeom prst="rect">
            <a:avLst/>
          </a:prstGeom>
        </p:spPr>
        <p:txBody>
          <a:bodyPr wrap="square" anchor="t">
            <a:spAutoFit/>
          </a:bodyPr>
          <a:lstStyle/>
          <a:p>
            <a:endParaRPr lang="en-CA" dirty="0">
              <a:solidFill>
                <a:schemeClr val="bg1"/>
              </a:solidFill>
            </a:endParaRPr>
          </a:p>
          <a:p>
            <a:pPr algn="ctr"/>
            <a:r>
              <a:rPr lang="en-CA" sz="4000" dirty="0">
                <a:solidFill>
                  <a:schemeClr val="bg1"/>
                </a:solidFill>
              </a:rPr>
              <a:t>Additional benefit of $100 for low-income employees working in essential services</a:t>
            </a:r>
          </a:p>
          <a:p>
            <a:pPr algn="ctr"/>
            <a:r>
              <a:rPr lang="en-CA" sz="1200" b="1" dirty="0">
                <a:solidFill>
                  <a:srgbClr val="8BE3EE"/>
                </a:solidFill>
                <a:hlinkClick r:id="rId13"/>
              </a:rPr>
              <a:t>IPREW: WEBSITE - Click here</a:t>
            </a:r>
            <a:endParaRPr lang="en-CA" sz="1200" b="1" dirty="0">
              <a:solidFill>
                <a:srgbClr val="8BE3EE"/>
              </a:solidFill>
            </a:endParaRPr>
          </a:p>
          <a:p>
            <a:pPr algn="ctr"/>
            <a:endParaRPr lang="en-CA" dirty="0">
              <a:solidFill>
                <a:schemeClr val="bg1"/>
              </a:solidFill>
            </a:endParaRPr>
          </a:p>
        </p:txBody>
      </p:sp>
      <p:sp>
        <p:nvSpPr>
          <p:cNvPr id="6" name="Rectangle 5">
            <a:extLst>
              <a:ext uri="{FF2B5EF4-FFF2-40B4-BE49-F238E27FC236}">
                <a16:creationId xmlns:a16="http://schemas.microsoft.com/office/drawing/2014/main" id="{ED358555-E66D-47DB-AFF4-37758CC10DB5}"/>
              </a:ext>
            </a:extLst>
          </p:cNvPr>
          <p:cNvSpPr/>
          <p:nvPr>
            <p:custDataLst>
              <p:tags r:id="rId3"/>
            </p:custDataLst>
          </p:nvPr>
        </p:nvSpPr>
        <p:spPr>
          <a:xfrm>
            <a:off x="442864" y="566814"/>
            <a:ext cx="11949343" cy="569387"/>
          </a:xfrm>
          <a:prstGeom prst="rect">
            <a:avLst/>
          </a:prstGeom>
        </p:spPr>
        <p:txBody>
          <a:bodyPr wrap="square">
            <a:spAutoFit/>
          </a:bodyPr>
          <a:lstStyle/>
          <a:p>
            <a:r>
              <a:rPr lang="en-CA" sz="3100" b="1" dirty="0">
                <a:solidFill>
                  <a:srgbClr val="8BE3EE"/>
                </a:solidFill>
              </a:rPr>
              <a:t>Incentive Program to Retain Essential Workers (IPREW)</a:t>
            </a:r>
          </a:p>
        </p:txBody>
      </p:sp>
      <p:sp>
        <p:nvSpPr>
          <p:cNvPr id="9" name="Rectangle 8">
            <a:hlinkClick r:id="rId14" action="ppaction://hlinksldjump"/>
            <a:extLst>
              <a:ext uri="{FF2B5EF4-FFF2-40B4-BE49-F238E27FC236}">
                <a16:creationId xmlns:a16="http://schemas.microsoft.com/office/drawing/2014/main" id="{C0F712B5-5CCA-46AB-95B4-0E4785190A71}"/>
              </a:ext>
            </a:extLst>
          </p:cNvPr>
          <p:cNvSpPr/>
          <p:nvPr>
            <p:custDataLst>
              <p:tags r:id="rId4"/>
            </p:custDataLst>
          </p:nvPr>
        </p:nvSpPr>
        <p:spPr>
          <a:xfrm>
            <a:off x="550863" y="22033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C277A6B1-8702-44F5-948E-850754771BE0}"/>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019285" y="19649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2E226CB1-4469-4483-91F8-49D1096379AF}"/>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1488044" y="217834"/>
            <a:ext cx="384081" cy="310923"/>
          </a:xfrm>
          <a:prstGeom prst="rect">
            <a:avLst/>
          </a:prstGeom>
        </p:spPr>
      </p:pic>
      <p:pic>
        <p:nvPicPr>
          <p:cNvPr id="12" name="Graphique 11" descr="Aide">
            <a:hlinkClick r:id="rId19" action="ppaction://hlinksldjump"/>
            <a:extLst>
              <a:ext uri="{FF2B5EF4-FFF2-40B4-BE49-F238E27FC236}">
                <a16:creationId xmlns:a16="http://schemas.microsoft.com/office/drawing/2014/main" id="{A6619DD6-34BD-4DA4-8C33-534282C9984A}"/>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38800" y="1693991"/>
            <a:ext cx="914400" cy="914400"/>
          </a:xfrm>
          <a:prstGeom prst="rect">
            <a:avLst/>
          </a:prstGeom>
        </p:spPr>
      </p:pic>
      <p:sp>
        <p:nvSpPr>
          <p:cNvPr id="13" name="ZoneTexte 12">
            <a:extLst>
              <a:ext uri="{FF2B5EF4-FFF2-40B4-BE49-F238E27FC236}">
                <a16:creationId xmlns:a16="http://schemas.microsoft.com/office/drawing/2014/main" id="{7076D754-DE96-4D16-8110-0EE0FFFDB7D0}"/>
              </a:ext>
            </a:extLst>
          </p:cNvPr>
          <p:cNvSpPr txBox="1"/>
          <p:nvPr>
            <p:custDataLst>
              <p:tags r:id="rId8"/>
            </p:custDataLst>
          </p:nvPr>
        </p:nvSpPr>
        <p:spPr>
          <a:xfrm flipH="1">
            <a:off x="10093910" y="6562897"/>
            <a:ext cx="1837578" cy="246221"/>
          </a:xfrm>
          <a:prstGeom prst="rect">
            <a:avLst/>
          </a:prstGeom>
          <a:noFill/>
        </p:spPr>
        <p:txBody>
          <a:bodyPr wrap="square" rtlCol="0">
            <a:spAutoFit/>
          </a:bodyPr>
          <a:lstStyle/>
          <a:p>
            <a:pPr algn="r"/>
            <a:r>
              <a:rPr lang="en-CA" sz="1000" b="1" dirty="0">
                <a:solidFill>
                  <a:srgbClr val="8BE3EE"/>
                </a:solidFill>
              </a:rPr>
              <a:t>As of April 8, 2020</a:t>
            </a:r>
          </a:p>
        </p:txBody>
      </p:sp>
    </p:spTree>
    <p:extLst>
      <p:ext uri="{BB962C8B-B14F-4D97-AF65-F5344CB8AC3E}">
        <p14:creationId xmlns:p14="http://schemas.microsoft.com/office/powerpoint/2010/main" val="413113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9248230" y="6611779"/>
            <a:ext cx="2677887"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a:ln>
                  <a:noFill/>
                </a:ln>
                <a:solidFill>
                  <a:srgbClr val="8BE3EE"/>
                </a:solidFill>
                <a:effectLst/>
                <a:uLnTx/>
                <a:uFillTx/>
                <a:latin typeface="Calibri" panose="020F0502020204030204"/>
                <a:ea typeface="+mn-ea"/>
                <a:cs typeface="+mn-cs"/>
              </a:rPr>
              <a:t>As of April 5, 2020</a:t>
            </a:r>
          </a:p>
        </p:txBody>
      </p:sp>
      <p:sp>
        <p:nvSpPr>
          <p:cNvPr id="16" name="Rectangle 15">
            <a:hlinkClick r:id="rId12" action="ppaction://hlinksldjump"/>
            <a:extLst>
              <a:ext uri="{FF2B5EF4-FFF2-40B4-BE49-F238E27FC236}">
                <a16:creationId xmlns:a16="http://schemas.microsoft.com/office/drawing/2014/main" id="{A5A9C5F6-33EB-4392-9247-A1C544492C26}"/>
              </a:ext>
            </a:extLst>
          </p:cNvPr>
          <p:cNvSpPr/>
          <p:nvPr>
            <p:custDataLst>
              <p:tags r:id="rId2"/>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a:ln>
                  <a:noFill/>
                </a:ln>
                <a:solidFill>
                  <a:srgbClr val="031D6D"/>
                </a:solidFill>
                <a:effectLst/>
                <a:uLnTx/>
                <a:uFillTx/>
                <a:latin typeface="Calibri" panose="020F0502020204030204"/>
                <a:ea typeface="+mn-ea"/>
                <a:cs typeface="+mn-cs"/>
              </a:rPr>
              <a:t>NEXT MEASURE</a:t>
            </a:r>
          </a:p>
        </p:txBody>
      </p:sp>
      <p:sp>
        <p:nvSpPr>
          <p:cNvPr id="2" name="Rectangle 1">
            <a:extLst>
              <a:ext uri="{FF2B5EF4-FFF2-40B4-BE49-F238E27FC236}">
                <a16:creationId xmlns:a16="http://schemas.microsoft.com/office/drawing/2014/main" id="{2990EEFD-7441-418D-9EE2-C1D3D993E8F4}"/>
              </a:ext>
            </a:extLst>
          </p:cNvPr>
          <p:cNvSpPr/>
          <p:nvPr>
            <p:custDataLst>
              <p:tags r:id="rId3"/>
            </p:custDataLst>
          </p:nvPr>
        </p:nvSpPr>
        <p:spPr>
          <a:xfrm>
            <a:off x="298782" y="1093386"/>
            <a:ext cx="11756994" cy="3970318"/>
          </a:xfrm>
          <a:prstGeom prst="rect">
            <a:avLst/>
          </a:prstGeom>
        </p:spPr>
        <p:txBody>
          <a:bodyPr wrap="square" anchor="t">
            <a:spAutoFit/>
          </a:bodyPr>
          <a:lstStyle/>
          <a:p>
            <a:endParaRPr lang="en-CA" dirty="0">
              <a:solidFill>
                <a:schemeClr val="bg1"/>
              </a:solidFill>
            </a:endParaRPr>
          </a:p>
          <a:p>
            <a:r>
              <a:rPr lang="en-CA" dirty="0">
                <a:solidFill>
                  <a:schemeClr val="bg1"/>
                </a:solidFill>
              </a:rPr>
              <a:t>Benefit of $100 per week for low-income employees working full-time or part-time in essential services.</a:t>
            </a:r>
          </a:p>
          <a:p>
            <a:endParaRPr lang="en-CA" dirty="0">
              <a:solidFill>
                <a:schemeClr val="bg1"/>
              </a:solidFill>
            </a:endParaRPr>
          </a:p>
          <a:p>
            <a:r>
              <a:rPr lang="en-CA" dirty="0">
                <a:solidFill>
                  <a:schemeClr val="bg1"/>
                </a:solidFill>
              </a:rPr>
              <a:t>Paid retroactively from March 15, for a maximum of sixteen (16) weeks.</a:t>
            </a:r>
          </a:p>
          <a:p>
            <a:r>
              <a:rPr lang="en-CA" dirty="0">
                <a:solidFill>
                  <a:schemeClr val="bg1"/>
                </a:solidFill>
              </a:rPr>
              <a:t>The benefit is taxable.</a:t>
            </a:r>
          </a:p>
          <a:p>
            <a:endParaRPr lang="en-CA" dirty="0">
              <a:solidFill>
                <a:schemeClr val="bg1"/>
              </a:solidFill>
            </a:endParaRPr>
          </a:p>
          <a:p>
            <a:r>
              <a:rPr lang="en-CA" b="1" dirty="0">
                <a:solidFill>
                  <a:srgbClr val="8BE3EE"/>
                </a:solidFill>
              </a:rPr>
              <a:t>Eligibility:</a:t>
            </a:r>
          </a:p>
          <a:p>
            <a:pPr marL="285750" indent="-285750">
              <a:buFont typeface="Arial" panose="020B0604020202020204" pitchFamily="34" charset="0"/>
              <a:buChar char="•"/>
            </a:pPr>
            <a:r>
              <a:rPr lang="en-CA" dirty="0">
                <a:solidFill>
                  <a:schemeClr val="bg1"/>
                </a:solidFill>
              </a:rPr>
              <a:t>Work in one of the essential service sectors during the program period</a:t>
            </a:r>
          </a:p>
          <a:p>
            <a:pPr marL="285750" indent="-285750">
              <a:buFont typeface="Arial" panose="020B0604020202020204" pitchFamily="34" charset="0"/>
              <a:buChar char="•"/>
            </a:pPr>
            <a:r>
              <a:rPr lang="en-CA" dirty="0">
                <a:solidFill>
                  <a:schemeClr val="bg1"/>
                </a:solidFill>
              </a:rPr>
              <a:t>Receive gross wages of $550 or less per week</a:t>
            </a:r>
          </a:p>
          <a:p>
            <a:pPr marL="285750" indent="-285750">
              <a:buFont typeface="Arial" panose="020B0604020202020204" pitchFamily="34" charset="0"/>
              <a:buChar char="•"/>
            </a:pPr>
            <a:r>
              <a:rPr lang="en-CA" dirty="0">
                <a:solidFill>
                  <a:schemeClr val="bg1"/>
                </a:solidFill>
              </a:rPr>
              <a:t>Have an annual employment income of at least $5,000 and a total annual income of no more than $28,600, calculated before the benefit</a:t>
            </a:r>
          </a:p>
          <a:p>
            <a:endParaRPr lang="en-CA" dirty="0">
              <a:solidFill>
                <a:schemeClr val="bg1"/>
              </a:solidFill>
            </a:endParaRPr>
          </a:p>
          <a:p>
            <a:r>
              <a:rPr lang="en-CA" dirty="0">
                <a:solidFill>
                  <a:schemeClr val="bg1"/>
                </a:solidFill>
              </a:rPr>
              <a:t>Apply: You can apply using the </a:t>
            </a:r>
            <a:r>
              <a:rPr lang="en-CA" dirty="0" err="1">
                <a:solidFill>
                  <a:schemeClr val="bg1"/>
                </a:solidFill>
              </a:rPr>
              <a:t>Revenu</a:t>
            </a:r>
            <a:r>
              <a:rPr lang="en-CA" dirty="0">
                <a:solidFill>
                  <a:schemeClr val="bg1"/>
                </a:solidFill>
              </a:rPr>
              <a:t> Québec online form available starting May 19 and the benefit will be paid by direct deposit starting May 27</a:t>
            </a:r>
            <a:endParaRPr lang="en-CA" dirty="0">
              <a:solidFill>
                <a:schemeClr val="bg1"/>
              </a:solidFill>
              <a:cs typeface="Calibri"/>
            </a:endParaRPr>
          </a:p>
        </p:txBody>
      </p:sp>
      <p:sp>
        <p:nvSpPr>
          <p:cNvPr id="6" name="Rectangle 5">
            <a:extLst>
              <a:ext uri="{FF2B5EF4-FFF2-40B4-BE49-F238E27FC236}">
                <a16:creationId xmlns:a16="http://schemas.microsoft.com/office/drawing/2014/main" id="{ED358555-E66D-47DB-AFF4-37758CC10DB5}"/>
              </a:ext>
            </a:extLst>
          </p:cNvPr>
          <p:cNvSpPr/>
          <p:nvPr>
            <p:custDataLst>
              <p:tags r:id="rId4"/>
            </p:custDataLst>
          </p:nvPr>
        </p:nvSpPr>
        <p:spPr>
          <a:xfrm>
            <a:off x="442863" y="567129"/>
            <a:ext cx="11949343" cy="569387"/>
          </a:xfrm>
          <a:prstGeom prst="rect">
            <a:avLst/>
          </a:prstGeom>
        </p:spPr>
        <p:txBody>
          <a:bodyPr wrap="square">
            <a:spAutoFit/>
          </a:bodyPr>
          <a:lstStyle/>
          <a:p>
            <a:r>
              <a:rPr lang="en-CA" sz="3100" b="1" dirty="0">
                <a:solidFill>
                  <a:srgbClr val="8BE3EE"/>
                </a:solidFill>
              </a:rPr>
              <a:t>Incentive Program to Retain Essential Workers (IPREW)</a:t>
            </a:r>
          </a:p>
        </p:txBody>
      </p:sp>
      <p:sp>
        <p:nvSpPr>
          <p:cNvPr id="7" name="Rectangle 6">
            <a:extLst>
              <a:ext uri="{FF2B5EF4-FFF2-40B4-BE49-F238E27FC236}">
                <a16:creationId xmlns:a16="http://schemas.microsoft.com/office/drawing/2014/main" id="{FB3D284B-BCE3-4CF7-A27E-7619365404E6}"/>
              </a:ext>
            </a:extLst>
          </p:cNvPr>
          <p:cNvSpPr/>
          <p:nvPr>
            <p:custDataLst>
              <p:tags r:id="rId5"/>
            </p:custDataLst>
          </p:nvPr>
        </p:nvSpPr>
        <p:spPr>
          <a:xfrm>
            <a:off x="298782" y="5358725"/>
            <a:ext cx="8182252" cy="276999"/>
          </a:xfrm>
          <a:prstGeom prst="rect">
            <a:avLst/>
          </a:prstGeom>
        </p:spPr>
        <p:txBody>
          <a:bodyPr wrap="square">
            <a:spAutoFit/>
          </a:bodyPr>
          <a:lstStyle/>
          <a:p>
            <a:r>
              <a:rPr lang="en-CA" sz="1200" b="1">
                <a:solidFill>
                  <a:srgbClr val="8BE3EE"/>
                </a:solidFill>
                <a:hlinkClick r:id="rId13"/>
              </a:rPr>
              <a:t>IPREW: WEBSITE - Click here</a:t>
            </a:r>
            <a:endParaRPr lang="en-CA" sz="1200" b="1">
              <a:solidFill>
                <a:srgbClr val="8BE3EE"/>
              </a:solidFill>
            </a:endParaRPr>
          </a:p>
        </p:txBody>
      </p:sp>
      <p:sp>
        <p:nvSpPr>
          <p:cNvPr id="9" name="Rectangle 8">
            <a:hlinkClick r:id="rId14" action="ppaction://hlinksldjump"/>
            <a:extLst>
              <a:ext uri="{FF2B5EF4-FFF2-40B4-BE49-F238E27FC236}">
                <a16:creationId xmlns:a16="http://schemas.microsoft.com/office/drawing/2014/main" id="{C0F712B5-5CCA-46AB-95B4-0E4785190A71}"/>
              </a:ext>
            </a:extLst>
          </p:cNvPr>
          <p:cNvSpPr/>
          <p:nvPr>
            <p:custDataLst>
              <p:tags r:id="rId6"/>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C277A6B1-8702-44F5-948E-850754771BE0}"/>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2E226CB1-4469-4483-91F8-49D1096379AF}"/>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388810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895EA-9031-498E-ACE9-C07C2C239F67}"/>
              </a:ext>
            </a:extLst>
          </p:cNvPr>
          <p:cNvSpPr/>
          <p:nvPr>
            <p:custDataLst>
              <p:tags r:id="rId1"/>
            </p:custDataLst>
          </p:nvPr>
        </p:nvSpPr>
        <p:spPr>
          <a:xfrm>
            <a:off x="423653" y="492564"/>
            <a:ext cx="10749062" cy="646331"/>
          </a:xfrm>
          <a:prstGeom prst="rect">
            <a:avLst/>
          </a:prstGeom>
        </p:spPr>
        <p:txBody>
          <a:bodyPr wrap="square">
            <a:spAutoFit/>
          </a:bodyPr>
          <a:lstStyle/>
          <a:p>
            <a:pPr fontAlgn="base"/>
            <a:r>
              <a:rPr lang="en-CA" sz="3600" b="1" dirty="0">
                <a:solidFill>
                  <a:srgbClr val="8BE3EE"/>
                </a:solidFill>
              </a:rPr>
              <a:t>Extension of the Tax Filing Deadlines</a:t>
            </a:r>
          </a:p>
        </p:txBody>
      </p:sp>
      <p:sp>
        <p:nvSpPr>
          <p:cNvPr id="15" name="Rectangle 14">
            <a:hlinkClick r:id="rId15" action="ppaction://hlinksldjump"/>
            <a:extLst>
              <a:ext uri="{FF2B5EF4-FFF2-40B4-BE49-F238E27FC236}">
                <a16:creationId xmlns:a16="http://schemas.microsoft.com/office/drawing/2014/main" id="{DEFC4DE2-7ACE-46C7-BCEA-1D02C63F3DE9}"/>
              </a:ext>
            </a:extLst>
          </p:cNvPr>
          <p:cNvSpPr/>
          <p:nvPr>
            <p:custDataLst>
              <p:tags r:id="rId2"/>
            </p:custDataLst>
          </p:nvPr>
        </p:nvSpPr>
        <p:spPr>
          <a:xfrm>
            <a:off x="6821649" y="589269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31D6D"/>
                </a:solidFill>
              </a:rPr>
              <a:t>MORE INFORMATION</a:t>
            </a:r>
          </a:p>
        </p:txBody>
      </p:sp>
      <p:sp>
        <p:nvSpPr>
          <p:cNvPr id="16" name="Rectangle 15">
            <a:hlinkClick r:id="rId16" action="ppaction://hlinksldjump"/>
            <a:extLst>
              <a:ext uri="{FF2B5EF4-FFF2-40B4-BE49-F238E27FC236}">
                <a16:creationId xmlns:a16="http://schemas.microsoft.com/office/drawing/2014/main" id="{A5A9C5F6-33EB-4392-9247-A1C544492C26}"/>
              </a:ext>
            </a:extLst>
          </p:cNvPr>
          <p:cNvSpPr/>
          <p:nvPr>
            <p:custDataLst>
              <p:tags r:id="rId3"/>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rgbClr val="031D6D"/>
                </a:solidFill>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4"/>
            </p:custDataLst>
          </p:nvPr>
        </p:nvSpPr>
        <p:spPr>
          <a:xfrm>
            <a:off x="1098446" y="5277902"/>
            <a:ext cx="4997554" cy="1138773"/>
          </a:xfrm>
          <a:prstGeom prst="rect">
            <a:avLst/>
          </a:prstGeom>
          <a:ln w="28575">
            <a:solidFill>
              <a:srgbClr val="ACBC00"/>
            </a:solidFill>
            <a:prstDash val="sysDash"/>
          </a:ln>
        </p:spPr>
        <p:txBody>
          <a:bodyPr wrap="square">
            <a:spAutoFit/>
          </a:bodyPr>
          <a:lstStyle/>
          <a:p>
            <a:pPr fontAlgn="base"/>
            <a:r>
              <a:rPr lang="en-CA" sz="1700" dirty="0">
                <a:solidFill>
                  <a:srgbClr val="8BE3EE"/>
                </a:solidFill>
              </a:rPr>
              <a:t>1- If you think you’re going to get a refund, file your taxes quickly. </a:t>
            </a:r>
          </a:p>
          <a:p>
            <a:pPr fontAlgn="base"/>
            <a:r>
              <a:rPr lang="en-CA" sz="1700" dirty="0">
                <a:solidFill>
                  <a:srgbClr val="8BE3EE"/>
                </a:solidFill>
              </a:rPr>
              <a:t> 2- If you have a balance to pay, don’t rush to send your payment before the September 1 deadline. </a:t>
            </a:r>
          </a:p>
        </p:txBody>
      </p:sp>
      <p:pic>
        <p:nvPicPr>
          <p:cNvPr id="10" name="Graphique 9" descr="Informations">
            <a:extLst>
              <a:ext uri="{FF2B5EF4-FFF2-40B4-BE49-F238E27FC236}">
                <a16:creationId xmlns:a16="http://schemas.microsoft.com/office/drawing/2014/main" id="{44B70E04-4137-4166-9AD9-B7A9884FDF7F}"/>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216" y="5536265"/>
            <a:ext cx="914400" cy="914400"/>
          </a:xfrm>
          <a:prstGeom prst="rect">
            <a:avLst/>
          </a:prstGeom>
        </p:spPr>
      </p:pic>
      <p:sp>
        <p:nvSpPr>
          <p:cNvPr id="2" name="ZoneTexte 1">
            <a:extLst>
              <a:ext uri="{FF2B5EF4-FFF2-40B4-BE49-F238E27FC236}">
                <a16:creationId xmlns:a16="http://schemas.microsoft.com/office/drawing/2014/main" id="{0999F424-CB0F-4F83-8C32-DFACAC34458A}"/>
              </a:ext>
            </a:extLst>
          </p:cNvPr>
          <p:cNvSpPr txBox="1"/>
          <p:nvPr>
            <p:custDataLst>
              <p:tags r:id="rId6"/>
            </p:custDataLst>
          </p:nvPr>
        </p:nvSpPr>
        <p:spPr>
          <a:xfrm>
            <a:off x="457200" y="1939146"/>
            <a:ext cx="10621962" cy="2308324"/>
          </a:xfrm>
          <a:prstGeom prst="rect">
            <a:avLst/>
          </a:prstGeom>
          <a:noFill/>
        </p:spPr>
        <p:txBody>
          <a:bodyPr wrap="square" rtlCol="0">
            <a:spAutoFit/>
          </a:bodyPr>
          <a:lstStyle/>
          <a:p>
            <a:pPr fontAlgn="base"/>
            <a:endParaRPr lang="en-CA" b="1" dirty="0">
              <a:solidFill>
                <a:schemeClr val="bg1"/>
              </a:solidFill>
            </a:endParaRPr>
          </a:p>
          <a:p>
            <a:pPr fontAlgn="base"/>
            <a:r>
              <a:rPr lang="en-CA" b="1" dirty="0">
                <a:solidFill>
                  <a:schemeClr val="bg1"/>
                </a:solidFill>
              </a:rPr>
              <a:t>Filing extended to June 1, 2020 (April 30 before this measure)</a:t>
            </a:r>
            <a:endParaRPr lang="en-CA" b="1" dirty="0">
              <a:solidFill>
                <a:srgbClr val="003DA5"/>
              </a:solidFill>
            </a:endParaRPr>
          </a:p>
          <a:p>
            <a:pPr fontAlgn="base"/>
            <a:r>
              <a:rPr lang="en-CA" b="1" dirty="0">
                <a:solidFill>
                  <a:schemeClr val="bg1"/>
                </a:solidFill>
              </a:rPr>
              <a:t>Payment date extended to September 1, 2020 without interest (April 30 before this measure)</a:t>
            </a:r>
          </a:p>
          <a:p>
            <a:pPr fontAlgn="base"/>
            <a:endParaRPr lang="en-CA" b="1" u="sng" dirty="0">
              <a:solidFill>
                <a:srgbClr val="8BE3EE"/>
              </a:solidFill>
            </a:endParaRPr>
          </a:p>
          <a:p>
            <a:pPr fontAlgn="base"/>
            <a:r>
              <a:rPr lang="en-CA" b="1" u="sng" dirty="0">
                <a:solidFill>
                  <a:srgbClr val="8BE3EE"/>
                </a:solidFill>
              </a:rPr>
              <a:t>Self-employed </a:t>
            </a:r>
          </a:p>
          <a:p>
            <a:pPr fontAlgn="base"/>
            <a:r>
              <a:rPr lang="en-CA" b="1" dirty="0">
                <a:solidFill>
                  <a:schemeClr val="bg1"/>
                </a:solidFill>
              </a:rPr>
              <a:t>Filing extended to June 15, 2020</a:t>
            </a:r>
            <a:endParaRPr lang="en-CA" b="1" dirty="0">
              <a:solidFill>
                <a:srgbClr val="003DA5"/>
              </a:solidFill>
            </a:endParaRPr>
          </a:p>
          <a:p>
            <a:pPr fontAlgn="base"/>
            <a:r>
              <a:rPr lang="en-CA" b="1" dirty="0">
                <a:solidFill>
                  <a:schemeClr val="bg1"/>
                </a:solidFill>
              </a:rPr>
              <a:t>Payment date extended to September 1, 2020 without interest (April 30 before this measure)</a:t>
            </a:r>
          </a:p>
          <a:p>
            <a:endParaRPr lang="en-CA" dirty="0"/>
          </a:p>
        </p:txBody>
      </p:sp>
      <p:sp>
        <p:nvSpPr>
          <p:cNvPr id="11" name="ZoneTexte 10">
            <a:extLst>
              <a:ext uri="{FF2B5EF4-FFF2-40B4-BE49-F238E27FC236}">
                <a16:creationId xmlns:a16="http://schemas.microsoft.com/office/drawing/2014/main" id="{05A5650B-A854-4563-AF3D-04086E9B9B4B}"/>
              </a:ext>
            </a:extLst>
          </p:cNvPr>
          <p:cNvSpPr txBox="1"/>
          <p:nvPr>
            <p:custDataLst>
              <p:tags r:id="rId7"/>
            </p:custDataLst>
          </p:nvPr>
        </p:nvSpPr>
        <p:spPr>
          <a:xfrm>
            <a:off x="457200" y="1767541"/>
            <a:ext cx="10621962" cy="677108"/>
          </a:xfrm>
          <a:prstGeom prst="rect">
            <a:avLst/>
          </a:prstGeom>
          <a:noFill/>
        </p:spPr>
        <p:txBody>
          <a:bodyPr wrap="square" rtlCol="0">
            <a:spAutoFit/>
          </a:bodyPr>
          <a:lstStyle/>
          <a:p>
            <a:pPr fontAlgn="base"/>
            <a:r>
              <a:rPr lang="en-CA" sz="2000" b="1" u="sng">
                <a:solidFill>
                  <a:srgbClr val="8BE3EE"/>
                </a:solidFill>
              </a:rPr>
              <a:t>Individuals</a:t>
            </a:r>
          </a:p>
          <a:p>
            <a:endParaRPr lang="en-CA"/>
          </a:p>
        </p:txBody>
      </p:sp>
      <p:sp>
        <p:nvSpPr>
          <p:cNvPr id="4" name="Rectangle 3">
            <a:extLst>
              <a:ext uri="{FF2B5EF4-FFF2-40B4-BE49-F238E27FC236}">
                <a16:creationId xmlns:a16="http://schemas.microsoft.com/office/drawing/2014/main" id="{02924EF0-3CFB-406A-AEF1-FE90126273B6}"/>
              </a:ext>
            </a:extLst>
          </p:cNvPr>
          <p:cNvSpPr/>
          <p:nvPr>
            <p:custDataLst>
              <p:tags r:id="rId8"/>
            </p:custDataLst>
          </p:nvPr>
        </p:nvSpPr>
        <p:spPr>
          <a:xfrm>
            <a:off x="550416" y="989470"/>
            <a:ext cx="2578526" cy="369332"/>
          </a:xfrm>
          <a:prstGeom prst="rect">
            <a:avLst/>
          </a:prstGeom>
        </p:spPr>
        <p:txBody>
          <a:bodyPr wrap="none">
            <a:spAutoFit/>
          </a:bodyPr>
          <a:lstStyle/>
          <a:p>
            <a:pPr fontAlgn="base"/>
            <a:r>
              <a:rPr lang="en-CA" b="1" dirty="0">
                <a:solidFill>
                  <a:srgbClr val="8BE3EE"/>
                </a:solidFill>
                <a:latin typeface="GT-Walsheim"/>
                <a:hlinkClick r:id="rId19"/>
              </a:rPr>
              <a:t>To learn more, click here.</a:t>
            </a:r>
            <a:endParaRPr lang="en-CA" b="1" dirty="0">
              <a:solidFill>
                <a:srgbClr val="8BE3EE"/>
              </a:solidFill>
              <a:latin typeface="GT-Walsheim"/>
            </a:endParaRPr>
          </a:p>
        </p:txBody>
      </p:sp>
      <p:sp>
        <p:nvSpPr>
          <p:cNvPr id="20" name="Rectangle 19">
            <a:hlinkClick r:id="rId20" action="ppaction://hlinksldjump"/>
            <a:extLst>
              <a:ext uri="{FF2B5EF4-FFF2-40B4-BE49-F238E27FC236}">
                <a16:creationId xmlns:a16="http://schemas.microsoft.com/office/drawing/2014/main" id="{82D7BBE4-1B8E-43E9-B85B-5CD4C14F77EF}"/>
              </a:ext>
            </a:extLst>
          </p:cNvPr>
          <p:cNvSpPr/>
          <p:nvPr>
            <p:custDataLst>
              <p:tags r:id="rId9"/>
            </p:custDataLst>
          </p:nvPr>
        </p:nvSpPr>
        <p:spPr>
          <a:xfrm>
            <a:off x="550863" y="215282"/>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22" name="Image 21">
            <a:hlinkClick r:id="rId21" action="ppaction://hlinksldjump" tooltip="Les mesures d'aide"/>
            <a:extLst>
              <a:ext uri="{FF2B5EF4-FFF2-40B4-BE49-F238E27FC236}">
                <a16:creationId xmlns:a16="http://schemas.microsoft.com/office/drawing/2014/main" id="{254CF001-8FB3-4F7E-AA49-21ADC7FCF460}"/>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019285" y="191444"/>
            <a:ext cx="384081" cy="353599"/>
          </a:xfrm>
          <a:prstGeom prst="rect">
            <a:avLst/>
          </a:prstGeom>
        </p:spPr>
      </p:pic>
      <p:pic>
        <p:nvPicPr>
          <p:cNvPr id="19" name="Image 18">
            <a:hlinkClick r:id="rId23" action="ppaction://hlinksldjump"/>
            <a:extLst>
              <a:ext uri="{FF2B5EF4-FFF2-40B4-BE49-F238E27FC236}">
                <a16:creationId xmlns:a16="http://schemas.microsoft.com/office/drawing/2014/main" id="{C6068E64-AF17-4CCC-B899-06144B3EF311}"/>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1488044" y="212781"/>
            <a:ext cx="384081" cy="310923"/>
          </a:xfrm>
          <a:prstGeom prst="rect">
            <a:avLst/>
          </a:prstGeom>
        </p:spPr>
      </p:pic>
      <p:sp>
        <p:nvSpPr>
          <p:cNvPr id="21" name="ZoneTexte 20">
            <a:extLst>
              <a:ext uri="{FF2B5EF4-FFF2-40B4-BE49-F238E27FC236}">
                <a16:creationId xmlns:a16="http://schemas.microsoft.com/office/drawing/2014/main" id="{94E2606B-CAC9-406F-9170-98FAA44D4169}"/>
              </a:ext>
            </a:extLst>
          </p:cNvPr>
          <p:cNvSpPr txBox="1"/>
          <p:nvPr>
            <p:custDataLst>
              <p:tags r:id="rId12"/>
            </p:custDataLst>
          </p:nvPr>
        </p:nvSpPr>
        <p:spPr>
          <a:xfrm flipH="1">
            <a:off x="7203234" y="6476656"/>
            <a:ext cx="4891356" cy="338554"/>
          </a:xfrm>
          <a:prstGeom prst="rect">
            <a:avLst/>
          </a:prstGeom>
          <a:noFill/>
        </p:spPr>
        <p:txBody>
          <a:bodyPr wrap="square" rtlCol="0">
            <a:spAutoFit/>
          </a:bodyPr>
          <a:lstStyle/>
          <a:p>
            <a:pPr lvl="0" algn="r">
              <a:defRPr/>
            </a:pPr>
            <a:r>
              <a:rPr lang="en-CA" sz="1600" b="1">
                <a:solidFill>
                  <a:srgbClr val="8BE3EE"/>
                </a:solidFill>
              </a:rPr>
              <a:t>As of April 5, 2020</a:t>
            </a:r>
          </a:p>
        </p:txBody>
      </p:sp>
    </p:spTree>
    <p:extLst>
      <p:ext uri="{BB962C8B-B14F-4D97-AF65-F5344CB8AC3E}">
        <p14:creationId xmlns:p14="http://schemas.microsoft.com/office/powerpoint/2010/main" val="199726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7203234" y="6449026"/>
            <a:ext cx="7567126" cy="323165"/>
          </a:xfrm>
          <a:prstGeom prst="rect">
            <a:avLst/>
          </a:prstGeom>
          <a:noFill/>
        </p:spPr>
        <p:txBody>
          <a:bodyPr wrap="square" rtlCol="0">
            <a:spAutoFit/>
          </a:bodyPr>
          <a:lstStyle/>
          <a:p>
            <a:pPr algn="ctr"/>
            <a:r>
              <a:rPr lang="en-CA" sz="1500" b="1" dirty="0">
                <a:solidFill>
                  <a:srgbClr val="8BE3EE"/>
                </a:solidFill>
              </a:rPr>
              <a:t>As of April 8, 2020</a:t>
            </a:r>
            <a:endParaRPr lang="fr-CA" sz="1500" b="1" dirty="0">
              <a:solidFill>
                <a:srgbClr val="8BE3EE"/>
              </a:solidFill>
            </a:endParaRPr>
          </a:p>
        </p:txBody>
      </p:sp>
      <p:sp>
        <p:nvSpPr>
          <p:cNvPr id="3" name="Rectangle 2">
            <a:extLst>
              <a:ext uri="{FF2B5EF4-FFF2-40B4-BE49-F238E27FC236}">
                <a16:creationId xmlns:a16="http://schemas.microsoft.com/office/drawing/2014/main" id="{6A2895EA-9031-498E-ACE9-C07C2C239F67}"/>
              </a:ext>
            </a:extLst>
          </p:cNvPr>
          <p:cNvSpPr/>
          <p:nvPr>
            <p:custDataLst>
              <p:tags r:id="rId2"/>
            </p:custDataLst>
          </p:nvPr>
        </p:nvSpPr>
        <p:spPr>
          <a:xfrm>
            <a:off x="472392" y="511231"/>
            <a:ext cx="1939185" cy="646331"/>
          </a:xfrm>
          <a:prstGeom prst="rect">
            <a:avLst/>
          </a:prstGeom>
        </p:spPr>
        <p:txBody>
          <a:bodyPr wrap="none">
            <a:spAutoFit/>
          </a:bodyPr>
          <a:lstStyle/>
          <a:p>
            <a:pPr fontAlgn="base"/>
            <a:r>
              <a:rPr lang="en-CA" sz="3600" b="1" dirty="0">
                <a:solidFill>
                  <a:srgbClr val="8BE3EE"/>
                </a:solidFill>
              </a:rPr>
              <a:t>Tax Filing</a:t>
            </a:r>
            <a:endParaRPr lang="fr-CA" sz="3600" b="1" dirty="0">
              <a:solidFill>
                <a:srgbClr val="8BE3EE"/>
              </a:solidFill>
            </a:endParaRPr>
          </a:p>
        </p:txBody>
      </p:sp>
      <p:sp>
        <p:nvSpPr>
          <p:cNvPr id="8" name="Rectangle 7">
            <a:hlinkClick r:id="rId11" action="ppaction://hlinksldjump"/>
            <a:extLst>
              <a:ext uri="{FF2B5EF4-FFF2-40B4-BE49-F238E27FC236}">
                <a16:creationId xmlns:a16="http://schemas.microsoft.com/office/drawing/2014/main" id="{C80A1D87-FFAF-43D2-BB8D-CAF2141E34F8}"/>
              </a:ext>
            </a:extLst>
          </p:cNvPr>
          <p:cNvSpPr/>
          <p:nvPr>
            <p:custDataLst>
              <p:tags r:id="rId3"/>
            </p:custDataLst>
          </p:nvPr>
        </p:nvSpPr>
        <p:spPr>
          <a:xfrm>
            <a:off x="6821649" y="5909684"/>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BACK</a:t>
            </a:r>
          </a:p>
        </p:txBody>
      </p:sp>
      <p:sp>
        <p:nvSpPr>
          <p:cNvPr id="9" name="Rectangle 8">
            <a:hlinkClick r:id="rId12" action="ppaction://hlinksldjump"/>
            <a:extLst>
              <a:ext uri="{FF2B5EF4-FFF2-40B4-BE49-F238E27FC236}">
                <a16:creationId xmlns:a16="http://schemas.microsoft.com/office/drawing/2014/main" id="{B0123474-1AC8-46A1-AD3B-234A5EDF0C55}"/>
              </a:ext>
            </a:extLst>
          </p:cNvPr>
          <p:cNvSpPr/>
          <p:nvPr>
            <p:custDataLst>
              <p:tags r:id="rId4"/>
            </p:custDataLst>
          </p:nvPr>
        </p:nvSpPr>
        <p:spPr>
          <a:xfrm>
            <a:off x="9487062" y="5909684"/>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NEXT MEASURE</a:t>
            </a:r>
          </a:p>
        </p:txBody>
      </p:sp>
      <p:sp>
        <p:nvSpPr>
          <p:cNvPr id="5" name="Rectangle 4">
            <a:extLst>
              <a:ext uri="{FF2B5EF4-FFF2-40B4-BE49-F238E27FC236}">
                <a16:creationId xmlns:a16="http://schemas.microsoft.com/office/drawing/2014/main" id="{3577A354-6013-45D1-92B3-2FC411F0CBA0}"/>
              </a:ext>
            </a:extLst>
          </p:cNvPr>
          <p:cNvSpPr/>
          <p:nvPr>
            <p:custDataLst>
              <p:tags r:id="rId5"/>
            </p:custDataLst>
          </p:nvPr>
        </p:nvSpPr>
        <p:spPr>
          <a:xfrm>
            <a:off x="550863" y="981074"/>
            <a:ext cx="10621961" cy="3139321"/>
          </a:xfrm>
          <a:prstGeom prst="rect">
            <a:avLst/>
          </a:prstGeom>
        </p:spPr>
        <p:txBody>
          <a:bodyPr wrap="square">
            <a:spAutoFit/>
          </a:bodyPr>
          <a:lstStyle/>
          <a:p>
            <a:pPr fontAlgn="base"/>
            <a:endParaRPr lang="fr-CA" b="0" i="0" dirty="0">
              <a:solidFill>
                <a:schemeClr val="bg1"/>
              </a:solidFill>
              <a:effectLst/>
              <a:latin typeface="GT-Walsheim"/>
            </a:endParaRPr>
          </a:p>
          <a:p>
            <a:pPr fontAlgn="base"/>
            <a:endParaRPr lang="en-CA" dirty="0">
              <a:solidFill>
                <a:schemeClr val="bg1"/>
              </a:solidFill>
              <a:latin typeface="GT-Walsheim"/>
            </a:endParaRPr>
          </a:p>
          <a:p>
            <a:pPr fontAlgn="base"/>
            <a:r>
              <a:rPr lang="en-CA" dirty="0">
                <a:solidFill>
                  <a:schemeClr val="bg1"/>
                </a:solidFill>
                <a:latin typeface="GT-Walsheim"/>
              </a:rPr>
              <a:t>Canada Revenue Agency: increasing flexibility for citizens (filing tax returns)</a:t>
            </a:r>
          </a:p>
          <a:p>
            <a:pPr fontAlgn="base"/>
            <a:endParaRPr lang="en-CA" dirty="0">
              <a:solidFill>
                <a:schemeClr val="bg1"/>
              </a:solidFill>
              <a:latin typeface="GT-Walsheim"/>
            </a:endParaRPr>
          </a:p>
          <a:p>
            <a:pPr fontAlgn="base"/>
            <a:r>
              <a:rPr lang="en-CA" dirty="0">
                <a:solidFill>
                  <a:schemeClr val="bg1"/>
                </a:solidFill>
                <a:latin typeface="GT-Walsheim"/>
              </a:rPr>
              <a:t>The deadline to file tax returns for 2019 has been extended to June 1, 2020.</a:t>
            </a:r>
          </a:p>
          <a:p>
            <a:pPr fontAlgn="base"/>
            <a:endParaRPr lang="en-CA" dirty="0">
              <a:solidFill>
                <a:schemeClr val="bg1"/>
              </a:solidFill>
              <a:latin typeface="GT-Walsheim"/>
            </a:endParaRPr>
          </a:p>
          <a:p>
            <a:pPr fontAlgn="base"/>
            <a:r>
              <a:rPr lang="en-CA" dirty="0">
                <a:solidFill>
                  <a:schemeClr val="bg1"/>
                </a:solidFill>
                <a:latin typeface="GT-Walsheim"/>
              </a:rPr>
              <a:t>The deadline for payment of any balances due for your income tax and benefit return for 2019 has been postponed from April 30, 2020 to September 1, 2020. This means that you will not incur any penalties or interest if your balance owing is paid before September 1, 2020.</a:t>
            </a:r>
          </a:p>
          <a:p>
            <a:pPr fontAlgn="base"/>
            <a:endParaRPr lang="fr-CA" b="0" i="0" dirty="0">
              <a:solidFill>
                <a:schemeClr val="bg1"/>
              </a:solidFill>
              <a:effectLst/>
              <a:latin typeface="GT-Walsheim"/>
            </a:endParaRPr>
          </a:p>
          <a:p>
            <a:pPr fontAlgn="base"/>
            <a:r>
              <a:rPr lang="en-CA" b="1" i="0" dirty="0">
                <a:solidFill>
                  <a:srgbClr val="8BE3EE"/>
                </a:solidFill>
                <a:effectLst/>
                <a:latin typeface="GT-Walsheim"/>
                <a:hlinkClick r:id="rId13"/>
              </a:rPr>
              <a:t>To learn more, click here.</a:t>
            </a:r>
            <a:endParaRPr lang="fr-CA" b="1" i="0" dirty="0">
              <a:solidFill>
                <a:srgbClr val="8BE3EE"/>
              </a:solidFill>
              <a:effectLst/>
              <a:latin typeface="GT-Walsheim"/>
            </a:endParaRPr>
          </a:p>
        </p:txBody>
      </p:sp>
      <p:sp>
        <p:nvSpPr>
          <p:cNvPr id="7" name="Rectangle 6">
            <a:hlinkClick r:id="rId11" action="ppaction://hlinksldjump"/>
            <a:extLst>
              <a:ext uri="{FF2B5EF4-FFF2-40B4-BE49-F238E27FC236}">
                <a16:creationId xmlns:a16="http://schemas.microsoft.com/office/drawing/2014/main" id="{7BFCBC55-A3BE-4162-A52F-C4296D0D2038}"/>
              </a:ext>
            </a:extLst>
          </p:cNvPr>
          <p:cNvSpPr/>
          <p:nvPr>
            <p:custDataLst>
              <p:tags r:id="rId6"/>
            </p:custDataLst>
          </p:nvPr>
        </p:nvSpPr>
        <p:spPr>
          <a:xfrm>
            <a:off x="550863" y="230800"/>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0" name="Image 9">
            <a:hlinkClick r:id="rId14" action="ppaction://hlinksldjump" tooltip="Les mesures d'aide"/>
            <a:extLst>
              <a:ext uri="{FF2B5EF4-FFF2-40B4-BE49-F238E27FC236}">
                <a16:creationId xmlns:a16="http://schemas.microsoft.com/office/drawing/2014/main" id="{B2DAC7C0-5CA6-4AF5-80ED-85B8D12070B8}"/>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019285" y="206962"/>
            <a:ext cx="384081" cy="353599"/>
          </a:xfrm>
          <a:prstGeom prst="rect">
            <a:avLst/>
          </a:prstGeom>
        </p:spPr>
      </p:pic>
      <p:pic>
        <p:nvPicPr>
          <p:cNvPr id="11" name="Image 10">
            <a:hlinkClick r:id="rId16" action="ppaction://hlinksldjump"/>
            <a:extLst>
              <a:ext uri="{FF2B5EF4-FFF2-40B4-BE49-F238E27FC236}">
                <a16:creationId xmlns:a16="http://schemas.microsoft.com/office/drawing/2014/main" id="{2FAAFCCB-5953-490C-8FC2-4E5BEF92103A}"/>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1488044" y="228299"/>
            <a:ext cx="384081" cy="310923"/>
          </a:xfrm>
          <a:prstGeom prst="rect">
            <a:avLst/>
          </a:prstGeom>
        </p:spPr>
      </p:pic>
    </p:spTree>
    <p:extLst>
      <p:ext uri="{BB962C8B-B14F-4D97-AF65-F5344CB8AC3E}">
        <p14:creationId xmlns:p14="http://schemas.microsoft.com/office/powerpoint/2010/main" val="277547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2067659" y="1684114"/>
            <a:ext cx="8056681" cy="1200329"/>
          </a:xfrm>
          <a:prstGeom prst="rect">
            <a:avLst/>
          </a:prstGeom>
          <a:noFill/>
        </p:spPr>
        <p:txBody>
          <a:bodyPr wrap="square" rtlCol="0">
            <a:spAutoFit/>
          </a:bodyPr>
          <a:lstStyle/>
          <a:p>
            <a:pPr lvl="0" algn="ctr">
              <a:defRPr/>
            </a:pPr>
            <a:r>
              <a:rPr lang="en-CA" sz="3600" b="1" dirty="0">
                <a:solidFill>
                  <a:srgbClr val="8BE3EE"/>
                </a:solidFill>
              </a:rPr>
              <a:t>Are you currently making withdrawals from a RRIF (retirement savings)?</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5019FD3E-56A3-415D-8F00-EE4C49841498}"/>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3E976E2F-EF2A-4697-8F52-BF22F9DA3FA9}"/>
              </a:ext>
            </a:extLst>
          </p:cNvPr>
          <p:cNvSpPr/>
          <p:nvPr>
            <p:custDataLst>
              <p:tags r:id="rId5"/>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419C7EE6-584D-40B9-B00C-BB51993A4C58}"/>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9A785D38-F6AB-481A-B9D5-AB5E624FA2E3}"/>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373462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15F0FE-2D8A-46C8-9371-812C014692AB}"/>
              </a:ext>
            </a:extLst>
          </p:cNvPr>
          <p:cNvSpPr/>
          <p:nvPr>
            <p:custDataLst>
              <p:tags r:id="rId1"/>
            </p:custDataLst>
          </p:nvPr>
        </p:nvSpPr>
        <p:spPr>
          <a:xfrm>
            <a:off x="550863" y="1028911"/>
            <a:ext cx="10621962" cy="2585323"/>
          </a:xfrm>
          <a:prstGeom prst="rect">
            <a:avLst/>
          </a:prstGeom>
        </p:spPr>
        <p:txBody>
          <a:bodyPr wrap="square">
            <a:spAutoFit/>
          </a:bodyPr>
          <a:lstStyle/>
          <a:p>
            <a:pPr fontAlgn="base"/>
            <a:endParaRPr lang="en-CA" b="1">
              <a:solidFill>
                <a:schemeClr val="bg1"/>
              </a:solidFill>
            </a:endParaRPr>
          </a:p>
          <a:p>
            <a:pPr algn="just" fontAlgn="base"/>
            <a:r>
              <a:rPr lang="en-CA" b="1">
                <a:solidFill>
                  <a:schemeClr val="bg1"/>
                </a:solidFill>
              </a:rPr>
              <a:t>R</a:t>
            </a:r>
            <a:r>
              <a:rPr lang="en-CA">
                <a:solidFill>
                  <a:schemeClr val="bg1"/>
                </a:solidFill>
              </a:rPr>
              <a:t>equired minimum withdrawals from Registered Retirement Income Funds (RRIFs) are reduced by 25% for 2020, given the volatile market conditions and their impact on many seniors’ retirement savings. This will provide flexibility for seniors who are concerned that they may be required to liquidate their RRIF assets to meet minimum withdrawal requirements.</a:t>
            </a:r>
          </a:p>
          <a:p>
            <a:pPr algn="just" fontAlgn="base"/>
            <a:endParaRPr lang="en-CA">
              <a:solidFill>
                <a:schemeClr val="bg1"/>
              </a:solidFill>
            </a:endParaRPr>
          </a:p>
          <a:p>
            <a:pPr algn="just" fontAlgn="base"/>
            <a:r>
              <a:rPr lang="en-CA">
                <a:solidFill>
                  <a:schemeClr val="bg1"/>
                </a:solidFill>
              </a:rPr>
              <a:t>Similar rules would apply to individuals receiving variable benefit payments under a defined contribution Registered Pension Plan.</a:t>
            </a:r>
          </a:p>
          <a:p>
            <a:pPr fontAlgn="base"/>
            <a:r>
              <a:rPr lang="en-CA">
                <a:solidFill>
                  <a:schemeClr val="bg1"/>
                </a:solidFill>
              </a:rPr>
              <a:t>To learn more, click </a:t>
            </a:r>
            <a:r>
              <a:rPr lang="en-CA">
                <a:solidFill>
                  <a:schemeClr val="bg1"/>
                </a:solidFill>
                <a:hlinkClick r:id="rId12"/>
              </a:rPr>
              <a:t>here.</a:t>
            </a:r>
            <a:endParaRPr lang="en-CA">
              <a:solidFill>
                <a:schemeClr val="bg1"/>
              </a:solidFill>
            </a:endParaRPr>
          </a:p>
        </p:txBody>
      </p:sp>
      <p:sp>
        <p:nvSpPr>
          <p:cNvPr id="16" name="Rectangle 15">
            <a:hlinkClick r:id="rId13" action="ppaction://hlinksldjump"/>
            <a:extLst>
              <a:ext uri="{FF2B5EF4-FFF2-40B4-BE49-F238E27FC236}">
                <a16:creationId xmlns:a16="http://schemas.microsoft.com/office/drawing/2014/main" id="{A5A9C5F6-33EB-4392-9247-A1C544492C26}"/>
              </a:ext>
            </a:extLst>
          </p:cNvPr>
          <p:cNvSpPr/>
          <p:nvPr>
            <p:custDataLst>
              <p:tags r:id="rId2"/>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a:ln>
                  <a:noFill/>
                </a:ln>
                <a:solidFill>
                  <a:srgbClr val="031D6D"/>
                </a:solidFill>
                <a:effectLst/>
                <a:uLnTx/>
                <a:uFillTx/>
                <a:latin typeface="Calibri" panose="020F0502020204030204"/>
                <a:ea typeface="+mn-ea"/>
                <a:cs typeface="+mn-cs"/>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3"/>
            </p:custDataLst>
          </p:nvPr>
        </p:nvSpPr>
        <p:spPr>
          <a:xfrm>
            <a:off x="1092200" y="5539512"/>
            <a:ext cx="5003800" cy="87716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If you don't need the minimum, reducing your withdrawals could save you a lot of money on your taxes. </a:t>
            </a:r>
          </a:p>
        </p:txBody>
      </p:sp>
      <p:sp>
        <p:nvSpPr>
          <p:cNvPr id="2" name="Rectangle 1">
            <a:extLst>
              <a:ext uri="{FF2B5EF4-FFF2-40B4-BE49-F238E27FC236}">
                <a16:creationId xmlns:a16="http://schemas.microsoft.com/office/drawing/2014/main" id="{76838E5D-20EF-4D9E-80DE-664D5C30B95C}"/>
              </a:ext>
            </a:extLst>
          </p:cNvPr>
          <p:cNvSpPr/>
          <p:nvPr>
            <p:custDataLst>
              <p:tags r:id="rId4"/>
            </p:custDataLst>
          </p:nvPr>
        </p:nvSpPr>
        <p:spPr>
          <a:xfrm>
            <a:off x="471934" y="495766"/>
            <a:ext cx="5130122" cy="646331"/>
          </a:xfrm>
          <a:prstGeom prst="rect">
            <a:avLst/>
          </a:prstGeom>
        </p:spPr>
        <p:txBody>
          <a:bodyPr wrap="none">
            <a:spAutoFit/>
          </a:bodyPr>
          <a:lstStyle/>
          <a:p>
            <a:pPr fontAlgn="base"/>
            <a:r>
              <a:rPr lang="en-CA" sz="3600" b="1" dirty="0">
                <a:solidFill>
                  <a:srgbClr val="8BE3EE"/>
                </a:solidFill>
              </a:rPr>
              <a:t>Support for Seniors (RRIF)</a:t>
            </a:r>
          </a:p>
        </p:txBody>
      </p:sp>
      <p:pic>
        <p:nvPicPr>
          <p:cNvPr id="10" name="Graphique 9" descr="Informations">
            <a:extLst>
              <a:ext uri="{FF2B5EF4-FFF2-40B4-BE49-F238E27FC236}">
                <a16:creationId xmlns:a16="http://schemas.microsoft.com/office/drawing/2014/main" id="{32D87041-307C-4183-B6E3-720C28CD48C3}"/>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420" y="5542225"/>
            <a:ext cx="914400" cy="914400"/>
          </a:xfrm>
          <a:prstGeom prst="rect">
            <a:avLst/>
          </a:prstGeom>
        </p:spPr>
      </p:pic>
      <p:sp>
        <p:nvSpPr>
          <p:cNvPr id="11" name="Rectangle 10">
            <a:hlinkClick r:id="rId16" action="ppaction://hlinksldjump"/>
            <a:extLst>
              <a:ext uri="{FF2B5EF4-FFF2-40B4-BE49-F238E27FC236}">
                <a16:creationId xmlns:a16="http://schemas.microsoft.com/office/drawing/2014/main" id="{3FBF2974-5062-4CBD-BAC3-3F50480758BA}"/>
              </a:ext>
            </a:extLst>
          </p:cNvPr>
          <p:cNvSpPr/>
          <p:nvPr>
            <p:custDataLst>
              <p:tags r:id="rId6"/>
            </p:custDataLst>
          </p:nvPr>
        </p:nvSpPr>
        <p:spPr>
          <a:xfrm>
            <a:off x="558650"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3" name="Image 12">
            <a:hlinkClick r:id="rId17" action="ppaction://hlinksldjump" tooltip="Les mesures d'aide"/>
            <a:extLst>
              <a:ext uri="{FF2B5EF4-FFF2-40B4-BE49-F238E27FC236}">
                <a16:creationId xmlns:a16="http://schemas.microsoft.com/office/drawing/2014/main" id="{62CDABC3-E20D-4317-AC5F-A01608422A6C}"/>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027072" y="208173"/>
            <a:ext cx="384081" cy="353599"/>
          </a:xfrm>
          <a:prstGeom prst="rect">
            <a:avLst/>
          </a:prstGeom>
        </p:spPr>
      </p:pic>
      <p:pic>
        <p:nvPicPr>
          <p:cNvPr id="12" name="Image 11">
            <a:hlinkClick r:id="rId19" action="ppaction://hlinksldjump"/>
            <a:extLst>
              <a:ext uri="{FF2B5EF4-FFF2-40B4-BE49-F238E27FC236}">
                <a16:creationId xmlns:a16="http://schemas.microsoft.com/office/drawing/2014/main" id="{E88CFB38-8A9E-4BE3-9C6C-E3342D7A78DA}"/>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1495831" y="229510"/>
            <a:ext cx="384081" cy="310923"/>
          </a:xfrm>
          <a:prstGeom prst="rect">
            <a:avLst/>
          </a:prstGeom>
        </p:spPr>
      </p:pic>
      <p:sp>
        <p:nvSpPr>
          <p:cNvPr id="15" name="ZoneTexte 14">
            <a:extLst>
              <a:ext uri="{FF2B5EF4-FFF2-40B4-BE49-F238E27FC236}">
                <a16:creationId xmlns:a16="http://schemas.microsoft.com/office/drawing/2014/main" id="{B631F731-D874-4E6B-8D4C-C8C9BE8C93F1}"/>
              </a:ext>
            </a:extLst>
          </p:cNvPr>
          <p:cNvSpPr txBox="1"/>
          <p:nvPr>
            <p:custDataLst>
              <p:tags r:id="rId9"/>
            </p:custDataLst>
          </p:nvPr>
        </p:nvSpPr>
        <p:spPr>
          <a:xfrm flipH="1">
            <a:off x="10093910" y="6562897"/>
            <a:ext cx="1837578" cy="246221"/>
          </a:xfrm>
          <a:prstGeom prst="rect">
            <a:avLst/>
          </a:prstGeom>
          <a:noFill/>
        </p:spPr>
        <p:txBody>
          <a:bodyPr wrap="square" rtlCol="0">
            <a:spAutoFit/>
          </a:bodyPr>
          <a:lstStyle/>
          <a:p>
            <a:pPr algn="r"/>
            <a:r>
              <a:rPr lang="en-CA" sz="1000" b="1">
                <a:solidFill>
                  <a:srgbClr val="8BE3EE"/>
                </a:solidFill>
              </a:rPr>
              <a:t>As of April 8, 2020</a:t>
            </a:r>
          </a:p>
        </p:txBody>
      </p:sp>
    </p:spTree>
    <p:extLst>
      <p:ext uri="{BB962C8B-B14F-4D97-AF65-F5344CB8AC3E}">
        <p14:creationId xmlns:p14="http://schemas.microsoft.com/office/powerpoint/2010/main" val="233428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583018" y="1689839"/>
            <a:ext cx="11025964" cy="1200329"/>
          </a:xfrm>
          <a:prstGeom prst="rect">
            <a:avLst/>
          </a:prstGeom>
          <a:noFill/>
        </p:spPr>
        <p:txBody>
          <a:bodyPr wrap="square" rtlCol="0">
            <a:spAutoFit/>
          </a:bodyPr>
          <a:lstStyle/>
          <a:p>
            <a:pPr lvl="0" algn="ctr">
              <a:defRPr/>
            </a:pPr>
            <a:r>
              <a:rPr lang="en-CA" sz="3600" b="1" dirty="0">
                <a:solidFill>
                  <a:srgbClr val="8BE3EE"/>
                </a:solidFill>
              </a:rPr>
              <a:t>Do you have children and currently receive </a:t>
            </a:r>
            <a:br>
              <a:rPr lang="en-CA" sz="3600" b="1" dirty="0">
                <a:solidFill>
                  <a:srgbClr val="8BE3EE"/>
                </a:solidFill>
              </a:rPr>
            </a:br>
            <a:r>
              <a:rPr lang="en-CA" sz="3600" b="1" dirty="0">
                <a:solidFill>
                  <a:srgbClr val="8BE3EE"/>
                </a:solidFill>
              </a:rPr>
              <a:t>the Canada Child Benefit?</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5C60B8EB-F966-4FBA-8AF7-648457458A32}"/>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B19BC8CF-1386-4F80-BCFA-F4C45A4F7302}"/>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A8DEAE93-2229-4AC5-AB44-AED5031E055A}"/>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C78B5E2E-14DA-4B1F-8670-C4E32AED7FCF}"/>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116822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15"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2"/>
            </p:custDataLst>
          </p:nvPr>
        </p:nvSpPr>
        <p:spPr>
          <a:xfrm>
            <a:off x="1092200" y="5528592"/>
            <a:ext cx="5003800" cy="87716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You could use this benefit to maximize your children’s RESPs or for an emergency fund with a guaranteed return</a:t>
            </a:r>
          </a:p>
        </p:txBody>
      </p:sp>
      <p:sp>
        <p:nvSpPr>
          <p:cNvPr id="2" name="Rectangle 1">
            <a:extLst>
              <a:ext uri="{FF2B5EF4-FFF2-40B4-BE49-F238E27FC236}">
                <a16:creationId xmlns:a16="http://schemas.microsoft.com/office/drawing/2014/main" id="{76838E5D-20EF-4D9E-80DE-664D5C30B95C}"/>
              </a:ext>
            </a:extLst>
          </p:cNvPr>
          <p:cNvSpPr/>
          <p:nvPr>
            <p:custDataLst>
              <p:tags r:id="rId3"/>
            </p:custDataLst>
          </p:nvPr>
        </p:nvSpPr>
        <p:spPr>
          <a:xfrm>
            <a:off x="456512" y="507105"/>
            <a:ext cx="6230616" cy="646331"/>
          </a:xfrm>
          <a:prstGeom prst="rect">
            <a:avLst/>
          </a:prstGeom>
        </p:spPr>
        <p:txBody>
          <a:bodyPr wrap="none">
            <a:spAutoFit/>
          </a:bodyPr>
          <a:lstStyle/>
          <a:p>
            <a:pPr lvl="0" fontAlgn="base">
              <a:defRPr/>
            </a:pPr>
            <a:r>
              <a:rPr lang="en-CA" sz="3600" b="1" dirty="0">
                <a:solidFill>
                  <a:srgbClr val="8BE3EE"/>
                </a:solidFill>
              </a:rPr>
              <a:t>Increased Canada Child Benefit </a:t>
            </a:r>
          </a:p>
        </p:txBody>
      </p:sp>
      <p:sp>
        <p:nvSpPr>
          <p:cNvPr id="7" name="Rectangle 6">
            <a:extLst>
              <a:ext uri="{FF2B5EF4-FFF2-40B4-BE49-F238E27FC236}">
                <a16:creationId xmlns:a16="http://schemas.microsoft.com/office/drawing/2014/main" id="{FB412587-93B1-43AC-BD03-E44901B2F154}"/>
              </a:ext>
            </a:extLst>
          </p:cNvPr>
          <p:cNvSpPr/>
          <p:nvPr>
            <p:custDataLst>
              <p:tags r:id="rId4"/>
            </p:custDataLst>
          </p:nvPr>
        </p:nvSpPr>
        <p:spPr>
          <a:xfrm>
            <a:off x="3867473" y="1859987"/>
            <a:ext cx="4457054" cy="553998"/>
          </a:xfrm>
          <a:prstGeom prst="rect">
            <a:avLst/>
          </a:prstGeom>
        </p:spPr>
        <p:txBody>
          <a:bodyPr wrap="none">
            <a:spAutoFit/>
          </a:bodyPr>
          <a:lstStyle/>
          <a:p>
            <a:pPr algn="ctr" fontAlgn="base"/>
            <a:r>
              <a:rPr lang="en-CA" sz="3000" b="1" dirty="0">
                <a:solidFill>
                  <a:schemeClr val="bg1"/>
                </a:solidFill>
              </a:rPr>
              <a:t>Canada Child Benefit (CCB)</a:t>
            </a:r>
          </a:p>
        </p:txBody>
      </p:sp>
      <p:sp>
        <p:nvSpPr>
          <p:cNvPr id="8" name="Rectangle 7">
            <a:extLst>
              <a:ext uri="{FF2B5EF4-FFF2-40B4-BE49-F238E27FC236}">
                <a16:creationId xmlns:a16="http://schemas.microsoft.com/office/drawing/2014/main" id="{3A16463B-D60C-4C44-A512-C5FF5D1CB478}"/>
              </a:ext>
            </a:extLst>
          </p:cNvPr>
          <p:cNvSpPr/>
          <p:nvPr>
            <p:custDataLst>
              <p:tags r:id="rId5"/>
            </p:custDataLst>
          </p:nvPr>
        </p:nvSpPr>
        <p:spPr>
          <a:xfrm>
            <a:off x="4295774" y="2614699"/>
            <a:ext cx="3600450" cy="1323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b="1" dirty="0">
                <a:solidFill>
                  <a:prstClr val="white"/>
                </a:solidFill>
              </a:rPr>
              <a:t>Up to $300 more per child</a:t>
            </a:r>
          </a:p>
        </p:txBody>
      </p:sp>
      <p:sp>
        <p:nvSpPr>
          <p:cNvPr id="9" name="Rectangle 8">
            <a:hlinkClick r:id="rId16" action="ppaction://hlinksldjump"/>
            <a:extLst>
              <a:ext uri="{FF2B5EF4-FFF2-40B4-BE49-F238E27FC236}">
                <a16:creationId xmlns:a16="http://schemas.microsoft.com/office/drawing/2014/main" id="{4893F6C8-A72F-43AD-9A28-A1ABAC549876}"/>
              </a:ext>
            </a:extLst>
          </p:cNvPr>
          <p:cNvSpPr/>
          <p:nvPr>
            <p:custDataLst>
              <p:tags r:id="rId6"/>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WHAT’S THE CCB</a:t>
            </a:r>
          </a:p>
        </p:txBody>
      </p:sp>
      <p:sp>
        <p:nvSpPr>
          <p:cNvPr id="3" name="Rectangle 2">
            <a:extLst>
              <a:ext uri="{FF2B5EF4-FFF2-40B4-BE49-F238E27FC236}">
                <a16:creationId xmlns:a16="http://schemas.microsoft.com/office/drawing/2014/main" id="{564BBAA9-7126-41DE-8AE4-B4869B71C4A8}"/>
              </a:ext>
            </a:extLst>
          </p:cNvPr>
          <p:cNvSpPr/>
          <p:nvPr>
            <p:custDataLst>
              <p:tags r:id="rId7"/>
            </p:custDataLst>
          </p:nvPr>
        </p:nvSpPr>
        <p:spPr>
          <a:xfrm>
            <a:off x="4895318" y="4243301"/>
            <a:ext cx="2578526" cy="369332"/>
          </a:xfrm>
          <a:prstGeom prst="rect">
            <a:avLst/>
          </a:prstGeom>
        </p:spPr>
        <p:txBody>
          <a:bodyPr wrap="none">
            <a:spAutoFit/>
          </a:bodyPr>
          <a:lstStyle/>
          <a:p>
            <a:pPr fontAlgn="base"/>
            <a:r>
              <a:rPr lang="en-CA" b="1" dirty="0">
                <a:solidFill>
                  <a:srgbClr val="8BE3EE"/>
                </a:solidFill>
                <a:latin typeface="GT-Walsheim"/>
                <a:hlinkClick r:id="rId17"/>
              </a:rPr>
              <a:t>To learn more, click here.</a:t>
            </a:r>
            <a:endParaRPr lang="fr-CA" b="1" dirty="0">
              <a:solidFill>
                <a:srgbClr val="8BE3EE"/>
              </a:solidFill>
              <a:latin typeface="GT-Walsheim"/>
            </a:endParaRPr>
          </a:p>
        </p:txBody>
      </p:sp>
      <p:pic>
        <p:nvPicPr>
          <p:cNvPr id="12" name="Graphique 11" descr="Informations">
            <a:extLst>
              <a:ext uri="{FF2B5EF4-FFF2-40B4-BE49-F238E27FC236}">
                <a16:creationId xmlns:a16="http://schemas.microsoft.com/office/drawing/2014/main" id="{2C777A69-552C-4C0F-89A8-89A2E5A05D9B}"/>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775" y="5491355"/>
            <a:ext cx="914400" cy="914400"/>
          </a:xfrm>
          <a:prstGeom prst="rect">
            <a:avLst/>
          </a:prstGeom>
        </p:spPr>
      </p:pic>
      <p:sp>
        <p:nvSpPr>
          <p:cNvPr id="14" name="Rectangle 13">
            <a:hlinkClick r:id="rId20" action="ppaction://hlinksldjump"/>
            <a:extLst>
              <a:ext uri="{FF2B5EF4-FFF2-40B4-BE49-F238E27FC236}">
                <a16:creationId xmlns:a16="http://schemas.microsoft.com/office/drawing/2014/main" id="{F4EB9F88-69E7-46DA-9781-EEDCF4A67B5C}"/>
              </a:ext>
            </a:extLst>
          </p:cNvPr>
          <p:cNvSpPr/>
          <p:nvPr>
            <p:custDataLst>
              <p:tags r:id="rId9"/>
            </p:custDataLst>
          </p:nvPr>
        </p:nvSpPr>
        <p:spPr>
          <a:xfrm>
            <a:off x="550753" y="213719"/>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8" name="Image 17">
            <a:hlinkClick r:id="rId21" action="ppaction://hlinksldjump" tooltip="Les mesures d'aide"/>
            <a:extLst>
              <a:ext uri="{FF2B5EF4-FFF2-40B4-BE49-F238E27FC236}">
                <a16:creationId xmlns:a16="http://schemas.microsoft.com/office/drawing/2014/main" id="{D6561001-A24E-4AAB-8B30-7008097B1DC1}"/>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019175" y="189881"/>
            <a:ext cx="384081" cy="353599"/>
          </a:xfrm>
          <a:prstGeom prst="rect">
            <a:avLst/>
          </a:prstGeom>
        </p:spPr>
      </p:pic>
      <p:pic>
        <p:nvPicPr>
          <p:cNvPr id="13" name="Image 12">
            <a:hlinkClick r:id="rId23" action="ppaction://hlinksldjump"/>
            <a:extLst>
              <a:ext uri="{FF2B5EF4-FFF2-40B4-BE49-F238E27FC236}">
                <a16:creationId xmlns:a16="http://schemas.microsoft.com/office/drawing/2014/main" id="{D76E5913-49D3-4D6A-AC09-773E1CF6225D}"/>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1487934" y="211218"/>
            <a:ext cx="384081" cy="310923"/>
          </a:xfrm>
          <a:prstGeom prst="rect">
            <a:avLst/>
          </a:prstGeom>
        </p:spPr>
      </p:pic>
      <p:sp>
        <p:nvSpPr>
          <p:cNvPr id="15" name="ZoneTexte 14">
            <a:extLst>
              <a:ext uri="{FF2B5EF4-FFF2-40B4-BE49-F238E27FC236}">
                <a16:creationId xmlns:a16="http://schemas.microsoft.com/office/drawing/2014/main" id="{4E82BF7E-258D-4FCA-AF32-4359E6EEFBD1}"/>
              </a:ext>
            </a:extLst>
          </p:cNvPr>
          <p:cNvSpPr txBox="1"/>
          <p:nvPr>
            <p:custDataLst>
              <p:tags r:id="rId12"/>
            </p:custDataLst>
          </p:nvPr>
        </p:nvSpPr>
        <p:spPr>
          <a:xfrm flipH="1">
            <a:off x="10093910" y="6562897"/>
            <a:ext cx="1837578" cy="246221"/>
          </a:xfrm>
          <a:prstGeom prst="rect">
            <a:avLst/>
          </a:prstGeom>
          <a:noFill/>
        </p:spPr>
        <p:txBody>
          <a:bodyPr wrap="square" rtlCol="0">
            <a:spAutoFit/>
          </a:bodyPr>
          <a:lstStyle/>
          <a:p>
            <a:pPr algn="r"/>
            <a:r>
              <a:rPr lang="en-CA" sz="1000" b="1" dirty="0">
                <a:solidFill>
                  <a:srgbClr val="8BE3EE"/>
                </a:solidFill>
              </a:rPr>
              <a:t>As of April 8, 2020</a:t>
            </a:r>
            <a:endParaRPr lang="fr-CA" sz="1000" b="1" dirty="0">
              <a:solidFill>
                <a:srgbClr val="8BE3EE"/>
              </a:solidFill>
            </a:endParaRPr>
          </a:p>
        </p:txBody>
      </p:sp>
    </p:spTree>
    <p:extLst>
      <p:ext uri="{BB962C8B-B14F-4D97-AF65-F5344CB8AC3E}">
        <p14:creationId xmlns:p14="http://schemas.microsoft.com/office/powerpoint/2010/main" val="1274640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35015" y="506599"/>
            <a:ext cx="7516673" cy="646331"/>
          </a:xfrm>
          <a:prstGeom prst="rect">
            <a:avLst/>
          </a:prstGeom>
        </p:spPr>
        <p:txBody>
          <a:bodyPr wrap="none">
            <a:spAutoFit/>
          </a:bodyPr>
          <a:lstStyle/>
          <a:p>
            <a:pPr lvl="0" fontAlgn="base">
              <a:defRPr/>
            </a:pPr>
            <a:r>
              <a:rPr lang="en-CA" sz="3600" b="1" dirty="0">
                <a:solidFill>
                  <a:srgbClr val="8BE3EE"/>
                </a:solidFill>
              </a:rPr>
              <a:t>Canada Child Benefit (before increase)</a:t>
            </a:r>
          </a:p>
        </p:txBody>
      </p:sp>
      <p:sp>
        <p:nvSpPr>
          <p:cNvPr id="10" name="Rectangle 9">
            <a:hlinkClick r:id="rId9" action="ppaction://hlinksldjump"/>
            <a:extLst>
              <a:ext uri="{FF2B5EF4-FFF2-40B4-BE49-F238E27FC236}">
                <a16:creationId xmlns:a16="http://schemas.microsoft.com/office/drawing/2014/main" id="{7483FCA1-5244-4EA1-8F9C-443EC8372321}"/>
              </a:ext>
            </a:extLst>
          </p:cNvPr>
          <p:cNvSpPr/>
          <p:nvPr>
            <p:custDataLst>
              <p:tags r:id="rId2"/>
            </p:custDataLst>
          </p:nvPr>
        </p:nvSpPr>
        <p:spPr>
          <a:xfrm>
            <a:off x="9487062" y="5900832"/>
            <a:ext cx="2369976" cy="539342"/>
          </a:xfrm>
          <a:prstGeom prst="rect">
            <a:avLst/>
          </a:prstGeom>
          <a:solidFill>
            <a:srgbClr val="ACB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1" name="Rectangle 10">
            <a:hlinkClick r:id="rId10" action="ppaction://hlinksldjump"/>
            <a:extLst>
              <a:ext uri="{FF2B5EF4-FFF2-40B4-BE49-F238E27FC236}">
                <a16:creationId xmlns:a16="http://schemas.microsoft.com/office/drawing/2014/main" id="{16658131-91AB-461D-8162-F8E75722452A}"/>
              </a:ext>
            </a:extLst>
          </p:cNvPr>
          <p:cNvSpPr/>
          <p:nvPr>
            <p:custDataLst>
              <p:tags r:id="rId3"/>
            </p:custDataLst>
          </p:nvPr>
        </p:nvSpPr>
        <p:spPr>
          <a:xfrm>
            <a:off x="6821649" y="5900832"/>
            <a:ext cx="2369976" cy="539342"/>
          </a:xfrm>
          <a:prstGeom prst="rect">
            <a:avLst/>
          </a:prstGeom>
          <a:solidFill>
            <a:srgbClr val="8F9A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BACK</a:t>
            </a:r>
          </a:p>
        </p:txBody>
      </p:sp>
      <p:sp>
        <p:nvSpPr>
          <p:cNvPr id="5" name="Rectangle 4">
            <a:extLst>
              <a:ext uri="{FF2B5EF4-FFF2-40B4-BE49-F238E27FC236}">
                <a16:creationId xmlns:a16="http://schemas.microsoft.com/office/drawing/2014/main" id="{445C8A1A-A32F-457F-B094-2F23F61DFD13}"/>
              </a:ext>
            </a:extLst>
          </p:cNvPr>
          <p:cNvSpPr/>
          <p:nvPr>
            <p:custDataLst>
              <p:tags r:id="rId4"/>
            </p:custDataLst>
          </p:nvPr>
        </p:nvSpPr>
        <p:spPr>
          <a:xfrm>
            <a:off x="622665" y="981075"/>
            <a:ext cx="7329023" cy="784830"/>
          </a:xfrm>
          <a:prstGeom prst="rect">
            <a:avLst/>
          </a:prstGeom>
        </p:spPr>
        <p:txBody>
          <a:bodyPr wrap="square">
            <a:spAutoFit/>
          </a:bodyPr>
          <a:lstStyle/>
          <a:p>
            <a:endParaRPr lang="en-CA" sz="1500" b="1" dirty="0">
              <a:solidFill>
                <a:srgbClr val="8F9A9F"/>
              </a:solidFill>
              <a:latin typeface="Roboto Slab" pitchFamily="2" charset="0"/>
            </a:endParaRPr>
          </a:p>
          <a:p>
            <a:r>
              <a:rPr lang="en-CA" sz="1500" b="1" dirty="0">
                <a:solidFill>
                  <a:srgbClr val="8F9A9F"/>
                </a:solidFill>
                <a:latin typeface="Roboto Slab" pitchFamily="2" charset="0"/>
              </a:rPr>
              <a:t>Annual Canada Child Benefit paid to families with one or two children under 6 years old, 2020-2021 benefit year</a:t>
            </a:r>
            <a:endParaRPr lang="en-CA" sz="1500" dirty="0">
              <a:solidFill>
                <a:srgbClr val="8F9A9F"/>
              </a:solidFill>
            </a:endParaRPr>
          </a:p>
        </p:txBody>
      </p:sp>
      <p:sp>
        <p:nvSpPr>
          <p:cNvPr id="3" name="Rectangle 2">
            <a:extLst>
              <a:ext uri="{FF2B5EF4-FFF2-40B4-BE49-F238E27FC236}">
                <a16:creationId xmlns:a16="http://schemas.microsoft.com/office/drawing/2014/main" id="{4FF727CD-6B59-4608-9DEA-A67F493292E1}"/>
              </a:ext>
            </a:extLst>
          </p:cNvPr>
          <p:cNvSpPr/>
          <p:nvPr>
            <p:custDataLst>
              <p:tags r:id="rId5"/>
            </p:custDataLst>
          </p:nvPr>
        </p:nvSpPr>
        <p:spPr>
          <a:xfrm>
            <a:off x="528839" y="5635820"/>
            <a:ext cx="6501689" cy="276999"/>
          </a:xfrm>
          <a:prstGeom prst="rect">
            <a:avLst/>
          </a:prstGeom>
        </p:spPr>
        <p:txBody>
          <a:bodyPr wrap="square">
            <a:spAutoFit/>
          </a:bodyPr>
          <a:lstStyle/>
          <a:p>
            <a:r>
              <a:rPr lang="fr-CA" sz="1200" b="1" dirty="0">
                <a:solidFill>
                  <a:srgbClr val="8BE3EE"/>
                </a:solidFill>
                <a:hlinkClick r:id="rId11">
                  <a:extLst>
                    <a:ext uri="{A12FA001-AC4F-418D-AE19-62706E023703}">
                      <ahyp:hlinkClr xmlns:ahyp="http://schemas.microsoft.com/office/drawing/2018/hyperlinkcolor" val="tx"/>
                    </a:ext>
                  </a:extLst>
                </a:hlinkClick>
              </a:rPr>
              <a:t>Source: CFFP</a:t>
            </a:r>
            <a:endParaRPr lang="fr-CA" sz="1200" b="1" dirty="0">
              <a:solidFill>
                <a:srgbClr val="8BE3EE"/>
              </a:solidFill>
            </a:endParaRPr>
          </a:p>
        </p:txBody>
      </p:sp>
      <p:sp>
        <p:nvSpPr>
          <p:cNvPr id="9" name="ZoneTexte 8">
            <a:extLst>
              <a:ext uri="{FF2B5EF4-FFF2-40B4-BE49-F238E27FC236}">
                <a16:creationId xmlns:a16="http://schemas.microsoft.com/office/drawing/2014/main" id="{36F6B74A-2B50-4CD6-96C2-92114DFD11D9}"/>
              </a:ext>
            </a:extLst>
          </p:cNvPr>
          <p:cNvSpPr txBox="1"/>
          <p:nvPr>
            <p:custDataLst>
              <p:tags r:id="rId6"/>
            </p:custDataLst>
          </p:nvPr>
        </p:nvSpPr>
        <p:spPr>
          <a:xfrm flipH="1">
            <a:off x="10093910" y="6562897"/>
            <a:ext cx="1837578" cy="246221"/>
          </a:xfrm>
          <a:prstGeom prst="rect">
            <a:avLst/>
          </a:prstGeom>
          <a:noFill/>
        </p:spPr>
        <p:txBody>
          <a:bodyPr wrap="square" rtlCol="0">
            <a:spAutoFit/>
          </a:bodyPr>
          <a:lstStyle/>
          <a:p>
            <a:pPr algn="r"/>
            <a:r>
              <a:rPr lang="en-CA" sz="1000" b="1" dirty="0">
                <a:solidFill>
                  <a:srgbClr val="8BE3EE"/>
                </a:solidFill>
              </a:rPr>
              <a:t>As of April 8, 2020</a:t>
            </a:r>
            <a:endParaRPr lang="fr-CA" sz="1000" b="1" dirty="0">
              <a:solidFill>
                <a:srgbClr val="8BE3EE"/>
              </a:solidFill>
            </a:endParaRPr>
          </a:p>
        </p:txBody>
      </p:sp>
      <p:pic>
        <p:nvPicPr>
          <p:cNvPr id="12" name="Image 11">
            <a:extLst>
              <a:ext uri="{FF2B5EF4-FFF2-40B4-BE49-F238E27FC236}">
                <a16:creationId xmlns:a16="http://schemas.microsoft.com/office/drawing/2014/main" id="{6509382E-A928-4891-9DF7-B95F2642BCDE}"/>
              </a:ext>
            </a:extLst>
          </p:cNvPr>
          <p:cNvPicPr>
            <a:picLocks noChangeAspect="1"/>
          </p:cNvPicPr>
          <p:nvPr/>
        </p:nvPicPr>
        <p:blipFill>
          <a:blip r:embed="rId12"/>
          <a:stretch>
            <a:fillRect/>
          </a:stretch>
        </p:blipFill>
        <p:spPr>
          <a:xfrm>
            <a:off x="550863" y="1953847"/>
            <a:ext cx="4824003" cy="3306310"/>
          </a:xfrm>
          <a:prstGeom prst="rect">
            <a:avLst/>
          </a:prstGeom>
        </p:spPr>
      </p:pic>
    </p:spTree>
    <p:extLst>
      <p:ext uri="{BB962C8B-B14F-4D97-AF65-F5344CB8AC3E}">
        <p14:creationId xmlns:p14="http://schemas.microsoft.com/office/powerpoint/2010/main" val="7312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654618" y="1303599"/>
            <a:ext cx="10607864" cy="3785652"/>
          </a:xfrm>
          <a:prstGeom prst="rect">
            <a:avLst/>
          </a:prstGeom>
          <a:noFill/>
        </p:spPr>
        <p:txBody>
          <a:bodyPr wrap="square" rtlCol="0" anchor="t">
            <a:spAutoFit/>
          </a:bodyPr>
          <a:lstStyle/>
          <a:p>
            <a:pPr algn="just">
              <a:defRPr/>
            </a:pPr>
            <a:r>
              <a:rPr kumimoji="0" lang="en-CA" sz="3000" b="0" i="0" u="none" strike="noStrike" kern="1200" cap="none" spc="0" normalizeH="0" baseline="0" noProof="0" dirty="0">
                <a:ln>
                  <a:noFill/>
                </a:ln>
                <a:solidFill>
                  <a:srgbClr val="8BE3EE"/>
                </a:solidFill>
                <a:effectLst/>
                <a:uLnTx/>
                <a:uFillTx/>
                <a:latin typeface="Calibri" panose="020F0502020204030204"/>
                <a:ea typeface="+mn-ea"/>
                <a:cs typeface="+mn-cs"/>
              </a:rPr>
              <a:t>This tool was created to help explain the assistance programs that have been announced by the different levels of government. The information in this tool comes from various sources and represents an overview of the information available to date. Therefore, we are providing this tool for information purposes, and it does constitute legal advice, tax advice or other. As much as possible</a:t>
            </a:r>
            <a:r>
              <a:rPr lang="en-CA" sz="3000" dirty="0">
                <a:solidFill>
                  <a:srgbClr val="8BE3EE"/>
                </a:solidFill>
                <a:latin typeface="Calibri" panose="020F0502020204030204"/>
              </a:rPr>
              <a:t>, </a:t>
            </a:r>
            <a:r>
              <a:rPr lang="en-CA" sz="3000" dirty="0">
                <a:solidFill>
                  <a:srgbClr val="8BE3EE"/>
                </a:solidFill>
              </a:rPr>
              <a:t>we will endeavour to update the information within this tool as the situation evolves. </a:t>
            </a:r>
            <a:endParaRPr kumimoji="0" lang="en-CA" sz="3000" b="0" i="0" u="none" strike="noStrike" kern="1200" cap="none" spc="0" normalizeH="0" baseline="0" noProof="0" dirty="0">
              <a:ln>
                <a:noFill/>
              </a:ln>
              <a:solidFill>
                <a:srgbClr val="8BE3EE"/>
              </a:solidFill>
              <a:effectLst/>
              <a:uLnTx/>
              <a:uFillTx/>
              <a:latin typeface="Calibri" panose="020F0502020204030204"/>
              <a:ea typeface="+mn-ea"/>
              <a:cs typeface="+mn-cs"/>
            </a:endParaRPr>
          </a:p>
        </p:txBody>
      </p:sp>
      <p:sp>
        <p:nvSpPr>
          <p:cNvPr id="5" name="Rectangle 4">
            <a:hlinkClick r:id="rId8"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8724900" y="5265738"/>
            <a:ext cx="2449093" cy="942391"/>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31D6D"/>
                </a:solidFill>
                <a:effectLst/>
                <a:uLnTx/>
                <a:uFillTx/>
                <a:latin typeface="Calibri" panose="020F0502020204030204"/>
                <a:ea typeface="+mn-ea"/>
                <a:cs typeface="+mn-cs"/>
              </a:rPr>
              <a:t>START </a:t>
            </a:r>
            <a:endParaRPr kumimoji="0" lang="en-CA" sz="18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1417A97-FDCD-4F3A-B738-589B502BD1C8}"/>
              </a:ext>
            </a:extLst>
          </p:cNvPr>
          <p:cNvSpPr txBox="1"/>
          <p:nvPr>
            <p:custDataLst>
              <p:tags r:id="rId3"/>
            </p:custDataLst>
          </p:nvPr>
        </p:nvSpPr>
        <p:spPr>
          <a:xfrm flipH="1">
            <a:off x="7103908" y="6561132"/>
            <a:ext cx="4158574" cy="292388"/>
          </a:xfrm>
          <a:prstGeom prst="rect">
            <a:avLst/>
          </a:prstGeom>
          <a:noFill/>
        </p:spPr>
        <p:txBody>
          <a:bodyPr wrap="square" rtlCol="0">
            <a:spAutoFit/>
          </a:bodyPr>
          <a:lstStyle/>
          <a:p>
            <a:r>
              <a:rPr lang="en-CA" sz="1300" b="1">
                <a:solidFill>
                  <a:schemeClr val="bg1"/>
                </a:solidFill>
              </a:rPr>
              <a:t>Source: Raymond Chabot Grant Thornton; April 9, 2020</a:t>
            </a:r>
            <a:endParaRPr lang="en-CA" sz="1300" b="1" dirty="0">
              <a:solidFill>
                <a:schemeClr val="bg1"/>
              </a:solidFill>
            </a:endParaRPr>
          </a:p>
        </p:txBody>
      </p:sp>
      <p:pic>
        <p:nvPicPr>
          <p:cNvPr id="7" name="Image 6">
            <a:hlinkClick r:id="rId9"/>
            <a:extLst>
              <a:ext uri="{FF2B5EF4-FFF2-40B4-BE49-F238E27FC236}">
                <a16:creationId xmlns:a16="http://schemas.microsoft.com/office/drawing/2014/main" id="{D90F4C97-61E7-4A8F-876C-2A05E081B8BC}"/>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2" name="Rectangle 1">
            <a:extLst>
              <a:ext uri="{FF2B5EF4-FFF2-40B4-BE49-F238E27FC236}">
                <a16:creationId xmlns:a16="http://schemas.microsoft.com/office/drawing/2014/main" id="{A5EE8EA2-32DE-46FB-9B53-78B3A13FEE88}"/>
              </a:ext>
            </a:extLst>
          </p:cNvPr>
          <p:cNvSpPr/>
          <p:nvPr>
            <p:custDataLst>
              <p:tags r:id="rId5"/>
            </p:custDataLst>
          </p:nvPr>
        </p:nvSpPr>
        <p:spPr>
          <a:xfrm>
            <a:off x="11076103" y="6488668"/>
            <a:ext cx="6096000" cy="369332"/>
          </a:xfrm>
          <a:prstGeom prst="rect">
            <a:avLst/>
          </a:prstGeom>
        </p:spPr>
        <p:txBody>
          <a:bodyPr>
            <a:spAutoFit/>
          </a:bodyPr>
          <a:lstStyle/>
          <a:p>
            <a:r>
              <a:rPr lang="en-CA" b="1">
                <a:solidFill>
                  <a:srgbClr val="8BE3EE"/>
                </a:solidFill>
                <a:hlinkClick r:id="rId11"/>
              </a:rPr>
              <a:t>The Tool</a:t>
            </a:r>
            <a:endParaRPr lang="en-CA" b="1" dirty="0">
              <a:solidFill>
                <a:srgbClr val="8BE3EE"/>
              </a:solidFill>
            </a:endParaRPr>
          </a:p>
        </p:txBody>
      </p:sp>
    </p:spTree>
    <p:extLst>
      <p:ext uri="{BB962C8B-B14F-4D97-AF65-F5344CB8AC3E}">
        <p14:creationId xmlns:p14="http://schemas.microsoft.com/office/powerpoint/2010/main" val="240630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273376" y="1696489"/>
            <a:ext cx="9645248" cy="646331"/>
          </a:xfrm>
          <a:prstGeom prst="rect">
            <a:avLst/>
          </a:prstGeom>
          <a:noFill/>
        </p:spPr>
        <p:txBody>
          <a:bodyPr wrap="square" rtlCol="0">
            <a:spAutoFit/>
          </a:bodyPr>
          <a:lstStyle/>
          <a:p>
            <a:pPr lvl="0" algn="ctr">
              <a:defRPr/>
            </a:pPr>
            <a:r>
              <a:rPr lang="en-CA" sz="3600" b="1" dirty="0">
                <a:solidFill>
                  <a:srgbClr val="8BE3EE"/>
                </a:solidFill>
              </a:rPr>
              <a:t>Are you eligible for the GST credit?</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61126" y="3602621"/>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7EEED897-6469-4D16-9B66-D547B6872DDB}"/>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1F93E0DB-7CDD-4B71-96A6-0DC928315889}"/>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86D7C322-C26C-41CD-AB9C-BB4A5A3B80CB}"/>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ED3FCB30-933A-4D21-B959-CDA84A45298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390339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15"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508155"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2"/>
            </p:custDataLst>
          </p:nvPr>
        </p:nvSpPr>
        <p:spPr>
          <a:xfrm>
            <a:off x="1092200" y="5801122"/>
            <a:ext cx="5003800" cy="61555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Average increase of $400 for single individuals and $600 for couples</a:t>
            </a:r>
          </a:p>
        </p:txBody>
      </p:sp>
      <p:sp>
        <p:nvSpPr>
          <p:cNvPr id="2" name="Rectangle 1">
            <a:extLst>
              <a:ext uri="{FF2B5EF4-FFF2-40B4-BE49-F238E27FC236}">
                <a16:creationId xmlns:a16="http://schemas.microsoft.com/office/drawing/2014/main" id="{76838E5D-20EF-4D9E-80DE-664D5C30B95C}"/>
              </a:ext>
            </a:extLst>
          </p:cNvPr>
          <p:cNvSpPr/>
          <p:nvPr>
            <p:custDataLst>
              <p:tags r:id="rId3"/>
            </p:custDataLst>
          </p:nvPr>
        </p:nvSpPr>
        <p:spPr>
          <a:xfrm>
            <a:off x="443876" y="505332"/>
            <a:ext cx="4137223" cy="646331"/>
          </a:xfrm>
          <a:prstGeom prst="rect">
            <a:avLst/>
          </a:prstGeom>
        </p:spPr>
        <p:txBody>
          <a:bodyPr wrap="none">
            <a:spAutoFit/>
          </a:bodyPr>
          <a:lstStyle/>
          <a:p>
            <a:pPr lvl="0" fontAlgn="base">
              <a:defRPr/>
            </a:pPr>
            <a:r>
              <a:rPr lang="en-CA" sz="3600" b="1" dirty="0">
                <a:solidFill>
                  <a:srgbClr val="8BE3EE"/>
                </a:solidFill>
              </a:rPr>
              <a:t>Increased GST Credit</a:t>
            </a:r>
          </a:p>
        </p:txBody>
      </p:sp>
      <p:sp>
        <p:nvSpPr>
          <p:cNvPr id="7" name="Rectangle 6">
            <a:extLst>
              <a:ext uri="{FF2B5EF4-FFF2-40B4-BE49-F238E27FC236}">
                <a16:creationId xmlns:a16="http://schemas.microsoft.com/office/drawing/2014/main" id="{FB412587-93B1-43AC-BD03-E44901B2F154}"/>
              </a:ext>
            </a:extLst>
          </p:cNvPr>
          <p:cNvSpPr/>
          <p:nvPr>
            <p:custDataLst>
              <p:tags r:id="rId4"/>
            </p:custDataLst>
          </p:nvPr>
        </p:nvSpPr>
        <p:spPr>
          <a:xfrm>
            <a:off x="4894164" y="1648558"/>
            <a:ext cx="2403671" cy="707886"/>
          </a:xfrm>
          <a:prstGeom prst="rect">
            <a:avLst/>
          </a:prstGeom>
        </p:spPr>
        <p:txBody>
          <a:bodyPr wrap="none">
            <a:spAutoFit/>
          </a:bodyPr>
          <a:lstStyle/>
          <a:p>
            <a:pPr lvl="0" algn="ctr" fontAlgn="base">
              <a:defRPr/>
            </a:pPr>
            <a:r>
              <a:rPr lang="en-CA" sz="4000" b="1" dirty="0">
                <a:solidFill>
                  <a:srgbClr val="8BE3EE"/>
                </a:solidFill>
              </a:rPr>
              <a:t>GST Credit</a:t>
            </a:r>
          </a:p>
        </p:txBody>
      </p:sp>
      <p:sp>
        <p:nvSpPr>
          <p:cNvPr id="8" name="Rectangle 7">
            <a:extLst>
              <a:ext uri="{FF2B5EF4-FFF2-40B4-BE49-F238E27FC236}">
                <a16:creationId xmlns:a16="http://schemas.microsoft.com/office/drawing/2014/main" id="{3A16463B-D60C-4C44-A512-C5FF5D1CB478}"/>
              </a:ext>
            </a:extLst>
          </p:cNvPr>
          <p:cNvSpPr/>
          <p:nvPr>
            <p:custDataLst>
              <p:tags r:id="rId5"/>
            </p:custDataLst>
          </p:nvPr>
        </p:nvSpPr>
        <p:spPr>
          <a:xfrm>
            <a:off x="4894164" y="2497609"/>
            <a:ext cx="2366862" cy="13234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500" b="1" i="0" u="none" strike="noStrike" kern="1200" cap="none" spc="0" normalizeH="0" baseline="0" noProof="0" dirty="0">
                <a:ln>
                  <a:noFill/>
                </a:ln>
                <a:solidFill>
                  <a:prstClr val="white"/>
                </a:solidFill>
                <a:effectLst/>
                <a:uLnTx/>
                <a:uFillTx/>
                <a:latin typeface="Calibri" panose="020F0502020204030204"/>
                <a:ea typeface="+mn-ea"/>
                <a:cs typeface="+mn-cs"/>
              </a:rPr>
              <a:t>DOUBLED</a:t>
            </a:r>
          </a:p>
        </p:txBody>
      </p:sp>
      <p:sp>
        <p:nvSpPr>
          <p:cNvPr id="9" name="Rectangle 8">
            <a:hlinkClick r:id="rId16" action="ppaction://hlinksldjump"/>
            <a:extLst>
              <a:ext uri="{FF2B5EF4-FFF2-40B4-BE49-F238E27FC236}">
                <a16:creationId xmlns:a16="http://schemas.microsoft.com/office/drawing/2014/main" id="{4893F6C8-A72F-43AD-9A28-A1ABAC549876}"/>
              </a:ext>
            </a:extLst>
          </p:cNvPr>
          <p:cNvSpPr/>
          <p:nvPr>
            <p:custDataLst>
              <p:tags r:id="rId6"/>
            </p:custDataLst>
          </p:nvPr>
        </p:nvSpPr>
        <p:spPr>
          <a:xfrm>
            <a:off x="6833628"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GST CREDIT?</a:t>
            </a:r>
          </a:p>
        </p:txBody>
      </p:sp>
      <p:sp>
        <p:nvSpPr>
          <p:cNvPr id="3" name="Rectangle 2">
            <a:extLst>
              <a:ext uri="{FF2B5EF4-FFF2-40B4-BE49-F238E27FC236}">
                <a16:creationId xmlns:a16="http://schemas.microsoft.com/office/drawing/2014/main" id="{13672624-E1D9-4ABE-AD14-42539616F69E}"/>
              </a:ext>
            </a:extLst>
          </p:cNvPr>
          <p:cNvSpPr/>
          <p:nvPr>
            <p:custDataLst>
              <p:tags r:id="rId7"/>
            </p:custDataLst>
          </p:nvPr>
        </p:nvSpPr>
        <p:spPr>
          <a:xfrm>
            <a:off x="5005060" y="4326337"/>
            <a:ext cx="2181879" cy="323165"/>
          </a:xfrm>
          <a:prstGeom prst="rect">
            <a:avLst/>
          </a:prstGeom>
        </p:spPr>
        <p:txBody>
          <a:bodyPr wrap="none">
            <a:spAutoFit/>
          </a:bodyPr>
          <a:lstStyle/>
          <a:p>
            <a:r>
              <a:rPr lang="en-CA" sz="1500" b="1" i="0" dirty="0">
                <a:solidFill>
                  <a:srgbClr val="8BE3EE"/>
                </a:solidFill>
                <a:effectLst/>
                <a:latin typeface="GT-Walsheim"/>
                <a:hlinkClick r:id="rId17"/>
              </a:rPr>
              <a:t>To learn more, click here.</a:t>
            </a:r>
            <a:endParaRPr lang="fr-CA" sz="1500" b="1" dirty="0">
              <a:solidFill>
                <a:srgbClr val="8BE3EE"/>
              </a:solidFill>
            </a:endParaRPr>
          </a:p>
        </p:txBody>
      </p:sp>
      <p:sp>
        <p:nvSpPr>
          <p:cNvPr id="12" name="ZoneTexte 11">
            <a:extLst>
              <a:ext uri="{FF2B5EF4-FFF2-40B4-BE49-F238E27FC236}">
                <a16:creationId xmlns:a16="http://schemas.microsoft.com/office/drawing/2014/main" id="{BB74FC65-E276-4066-90CF-830D7F3458F7}"/>
              </a:ext>
            </a:extLst>
          </p:cNvPr>
          <p:cNvSpPr txBox="1"/>
          <p:nvPr>
            <p:custDataLst>
              <p:tags r:id="rId8"/>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pic>
        <p:nvPicPr>
          <p:cNvPr id="13" name="Graphique 12" descr="Informations">
            <a:extLst>
              <a:ext uri="{FF2B5EF4-FFF2-40B4-BE49-F238E27FC236}">
                <a16:creationId xmlns:a16="http://schemas.microsoft.com/office/drawing/2014/main" id="{75EF1055-0437-4F28-9583-719C27324E60}"/>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663" y="5502275"/>
            <a:ext cx="914400" cy="914400"/>
          </a:xfrm>
          <a:prstGeom prst="rect">
            <a:avLst/>
          </a:prstGeom>
        </p:spPr>
      </p:pic>
      <p:sp>
        <p:nvSpPr>
          <p:cNvPr id="14" name="Rectangle 13">
            <a:hlinkClick r:id="rId20" action="ppaction://hlinksldjump"/>
            <a:extLst>
              <a:ext uri="{FF2B5EF4-FFF2-40B4-BE49-F238E27FC236}">
                <a16:creationId xmlns:a16="http://schemas.microsoft.com/office/drawing/2014/main" id="{AA014EBC-FB56-48D4-B5AD-8413BCC48279}"/>
              </a:ext>
            </a:extLst>
          </p:cNvPr>
          <p:cNvSpPr/>
          <p:nvPr>
            <p:custDataLst>
              <p:tags r:id="rId10"/>
            </p:custDataLst>
          </p:nvPr>
        </p:nvSpPr>
        <p:spPr>
          <a:xfrm>
            <a:off x="550863" y="22349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8" name="Image 17">
            <a:hlinkClick r:id="rId21" action="ppaction://hlinksldjump" tooltip="Les mesures d'aide"/>
            <a:extLst>
              <a:ext uri="{FF2B5EF4-FFF2-40B4-BE49-F238E27FC236}">
                <a16:creationId xmlns:a16="http://schemas.microsoft.com/office/drawing/2014/main" id="{A0BE445D-0F64-4D91-A641-2ED6181D956C}"/>
              </a:ext>
            </a:extLst>
          </p:cNvPr>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a:xfrm>
            <a:off x="1019285" y="199657"/>
            <a:ext cx="384081" cy="353599"/>
          </a:xfrm>
          <a:prstGeom prst="rect">
            <a:avLst/>
          </a:prstGeom>
        </p:spPr>
      </p:pic>
      <p:pic>
        <p:nvPicPr>
          <p:cNvPr id="15" name="Image 14">
            <a:hlinkClick r:id="rId23" action="ppaction://hlinksldjump"/>
            <a:extLst>
              <a:ext uri="{FF2B5EF4-FFF2-40B4-BE49-F238E27FC236}">
                <a16:creationId xmlns:a16="http://schemas.microsoft.com/office/drawing/2014/main" id="{03C59B8F-06D6-42F6-8930-C8A577126FC3}"/>
              </a:ext>
            </a:extLst>
          </p:cNvPr>
          <p:cNvPicPr>
            <a:picLocks noChangeAspect="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1488044" y="220994"/>
            <a:ext cx="384081" cy="310923"/>
          </a:xfrm>
          <a:prstGeom prst="rect">
            <a:avLst/>
          </a:prstGeom>
        </p:spPr>
      </p:pic>
    </p:spTree>
    <p:extLst>
      <p:ext uri="{BB962C8B-B14F-4D97-AF65-F5344CB8AC3E}">
        <p14:creationId xmlns:p14="http://schemas.microsoft.com/office/powerpoint/2010/main" val="37932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12"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69599" y="500888"/>
            <a:ext cx="5527475" cy="646331"/>
          </a:xfrm>
          <a:prstGeom prst="rect">
            <a:avLst/>
          </a:prstGeom>
        </p:spPr>
        <p:txBody>
          <a:bodyPr wrap="none">
            <a:spAutoFit/>
          </a:bodyPr>
          <a:lstStyle/>
          <a:p>
            <a:pPr lvl="0" fontAlgn="base">
              <a:defRPr/>
            </a:pPr>
            <a:r>
              <a:rPr lang="en-CA" sz="3600" b="1" dirty="0">
                <a:solidFill>
                  <a:srgbClr val="8BE3EE"/>
                </a:solidFill>
              </a:rPr>
              <a:t>GST Credit (before increase)</a:t>
            </a:r>
          </a:p>
        </p:txBody>
      </p:sp>
      <p:sp>
        <p:nvSpPr>
          <p:cNvPr id="9" name="Rectangle 8">
            <a:hlinkClick r:id="rId13" action="ppaction://hlinksldjump"/>
            <a:extLst>
              <a:ext uri="{FF2B5EF4-FFF2-40B4-BE49-F238E27FC236}">
                <a16:creationId xmlns:a16="http://schemas.microsoft.com/office/drawing/2014/main" id="{4893F6C8-A72F-43AD-9A28-A1ABAC549876}"/>
              </a:ext>
            </a:extLst>
          </p:cNvPr>
          <p:cNvSpPr/>
          <p:nvPr>
            <p:custDataLst>
              <p:tags r:id="rId3"/>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sp>
        <p:nvSpPr>
          <p:cNvPr id="5" name="Rectangle 4">
            <a:extLst>
              <a:ext uri="{FF2B5EF4-FFF2-40B4-BE49-F238E27FC236}">
                <a16:creationId xmlns:a16="http://schemas.microsoft.com/office/drawing/2014/main" id="{9A9A845A-04BA-4A5B-A928-8DC62036E986}"/>
              </a:ext>
            </a:extLst>
          </p:cNvPr>
          <p:cNvSpPr/>
          <p:nvPr>
            <p:custDataLst>
              <p:tags r:id="rId4"/>
            </p:custDataLst>
          </p:nvPr>
        </p:nvSpPr>
        <p:spPr>
          <a:xfrm>
            <a:off x="564486" y="991324"/>
            <a:ext cx="7299649" cy="923330"/>
          </a:xfrm>
          <a:prstGeom prst="rect">
            <a:avLst/>
          </a:prstGeom>
        </p:spPr>
        <p:txBody>
          <a:bodyPr wrap="square">
            <a:spAutoFit/>
          </a:bodyPr>
          <a:lstStyle/>
          <a:p>
            <a:endParaRPr lang="en-CA" b="1" dirty="0">
              <a:solidFill>
                <a:srgbClr val="8F9A9F"/>
              </a:solidFill>
              <a:latin typeface="Roboto Slab" pitchFamily="2" charset="0"/>
            </a:endParaRPr>
          </a:p>
          <a:p>
            <a:r>
              <a:rPr lang="en-CA" b="1" dirty="0">
                <a:solidFill>
                  <a:srgbClr val="8F9A9F"/>
                </a:solidFill>
                <a:latin typeface="Roboto Slab" pitchFamily="2" charset="0"/>
              </a:rPr>
              <a:t>GST/HST credit based on net family income for a single individual, 2020-2021 benefit year</a:t>
            </a:r>
            <a:endParaRPr lang="en-CA" dirty="0">
              <a:solidFill>
                <a:srgbClr val="8F9A9F"/>
              </a:solidFill>
            </a:endParaRPr>
          </a:p>
        </p:txBody>
      </p:sp>
      <p:sp>
        <p:nvSpPr>
          <p:cNvPr id="11" name="Rectangle 10">
            <a:hlinkClick r:id="rId14" action="ppaction://hlinksldjump"/>
            <a:extLst>
              <a:ext uri="{FF2B5EF4-FFF2-40B4-BE49-F238E27FC236}">
                <a16:creationId xmlns:a16="http://schemas.microsoft.com/office/drawing/2014/main" id="{B24B8A09-8951-44F9-9B9D-0571ACFA6B1F}"/>
              </a:ext>
            </a:extLst>
          </p:cNvPr>
          <p:cNvSpPr/>
          <p:nvPr>
            <p:custDataLst>
              <p:tags r:id="rId5"/>
            </p:custDataLst>
          </p:nvPr>
        </p:nvSpPr>
        <p:spPr>
          <a:xfrm>
            <a:off x="7850512" y="310583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SINGLE</a:t>
            </a:r>
          </a:p>
        </p:txBody>
      </p:sp>
      <p:sp>
        <p:nvSpPr>
          <p:cNvPr id="15" name="Rectangle 14">
            <a:hlinkClick r:id="rId15" action="ppaction://hlinksldjump"/>
            <a:extLst>
              <a:ext uri="{FF2B5EF4-FFF2-40B4-BE49-F238E27FC236}">
                <a16:creationId xmlns:a16="http://schemas.microsoft.com/office/drawing/2014/main" id="{D577048E-8C2D-4FF2-9D4E-7496E9FAF329}"/>
              </a:ext>
            </a:extLst>
          </p:cNvPr>
          <p:cNvSpPr/>
          <p:nvPr>
            <p:custDataLst>
              <p:tags r:id="rId6"/>
            </p:custDataLst>
          </p:nvPr>
        </p:nvSpPr>
        <p:spPr>
          <a:xfrm>
            <a:off x="7850512" y="3918274"/>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WITHOUT CHILDREN</a:t>
            </a:r>
          </a:p>
        </p:txBody>
      </p:sp>
      <p:sp>
        <p:nvSpPr>
          <p:cNvPr id="17" name="Rectangle 16">
            <a:hlinkClick r:id="rId16" action="ppaction://hlinksldjump"/>
            <a:extLst>
              <a:ext uri="{FF2B5EF4-FFF2-40B4-BE49-F238E27FC236}">
                <a16:creationId xmlns:a16="http://schemas.microsoft.com/office/drawing/2014/main" id="{242ABEE5-DF01-4689-B25F-F0C6DF32FC60}"/>
              </a:ext>
            </a:extLst>
          </p:cNvPr>
          <p:cNvSpPr/>
          <p:nvPr>
            <p:custDataLst>
              <p:tags r:id="rId7"/>
            </p:custDataLst>
          </p:nvPr>
        </p:nvSpPr>
        <p:spPr>
          <a:xfrm>
            <a:off x="7850512" y="473070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 CHILDREN</a:t>
            </a:r>
          </a:p>
        </p:txBody>
      </p:sp>
      <p:sp>
        <p:nvSpPr>
          <p:cNvPr id="4" name="Rectangle 3">
            <a:extLst>
              <a:ext uri="{FF2B5EF4-FFF2-40B4-BE49-F238E27FC236}">
                <a16:creationId xmlns:a16="http://schemas.microsoft.com/office/drawing/2014/main" id="{49AC2378-2B6B-45F1-A199-A247E81624AD}"/>
              </a:ext>
            </a:extLst>
          </p:cNvPr>
          <p:cNvSpPr/>
          <p:nvPr>
            <p:custDataLst>
              <p:tags r:id="rId8"/>
            </p:custDataLst>
          </p:nvPr>
        </p:nvSpPr>
        <p:spPr>
          <a:xfrm>
            <a:off x="550863" y="5627739"/>
            <a:ext cx="7299649" cy="276999"/>
          </a:xfrm>
          <a:prstGeom prst="rect">
            <a:avLst/>
          </a:prstGeom>
        </p:spPr>
        <p:txBody>
          <a:bodyPr wrap="square">
            <a:spAutoFit/>
          </a:bodyPr>
          <a:lstStyle/>
          <a:p>
            <a:r>
              <a:rPr lang="fr-CA" sz="1200" b="1" dirty="0">
                <a:solidFill>
                  <a:srgbClr val="8BE3EE"/>
                </a:solidFill>
                <a:hlinkClick r:id="rId17">
                  <a:extLst>
                    <a:ext uri="{A12FA001-AC4F-418D-AE19-62706E023703}">
                      <ahyp:hlinkClr xmlns:ahyp="http://schemas.microsoft.com/office/drawing/2018/hyperlinkcolor" val="tx"/>
                    </a:ext>
                  </a:extLst>
                </a:hlinkClick>
              </a:rPr>
              <a:t>Source: CFFP</a:t>
            </a:r>
            <a:endParaRPr lang="fr-CA" sz="1200" b="1" dirty="0">
              <a:solidFill>
                <a:srgbClr val="8BE3EE"/>
              </a:solidFill>
            </a:endParaRPr>
          </a:p>
        </p:txBody>
      </p:sp>
      <p:sp>
        <p:nvSpPr>
          <p:cNvPr id="14" name="ZoneTexte 13">
            <a:extLst>
              <a:ext uri="{FF2B5EF4-FFF2-40B4-BE49-F238E27FC236}">
                <a16:creationId xmlns:a16="http://schemas.microsoft.com/office/drawing/2014/main" id="{DDE87D3E-942D-467B-913A-86DCB7DF85C1}"/>
              </a:ext>
            </a:extLst>
          </p:cNvPr>
          <p:cNvSpPr txBox="1"/>
          <p:nvPr>
            <p:custDataLst>
              <p:tags r:id="rId9"/>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5, 2020</a:t>
            </a:r>
            <a:endParaRPr lang="fr-CA" sz="1000" dirty="0">
              <a:solidFill>
                <a:srgbClr val="8BE3EE"/>
              </a:solidFill>
            </a:endParaRPr>
          </a:p>
        </p:txBody>
      </p:sp>
      <p:pic>
        <p:nvPicPr>
          <p:cNvPr id="12" name="Image 11">
            <a:extLst>
              <a:ext uri="{FF2B5EF4-FFF2-40B4-BE49-F238E27FC236}">
                <a16:creationId xmlns:a16="http://schemas.microsoft.com/office/drawing/2014/main" id="{119C2DE4-4468-4130-966F-BC99D6AF7B2D}"/>
              </a:ext>
            </a:extLst>
          </p:cNvPr>
          <p:cNvPicPr>
            <a:picLocks noChangeAspect="1"/>
          </p:cNvPicPr>
          <p:nvPr/>
        </p:nvPicPr>
        <p:blipFill>
          <a:blip r:embed="rId18"/>
          <a:stretch>
            <a:fillRect/>
          </a:stretch>
        </p:blipFill>
        <p:spPr>
          <a:xfrm>
            <a:off x="550863" y="2187747"/>
            <a:ext cx="7162282" cy="3082304"/>
          </a:xfrm>
          <a:prstGeom prst="rect">
            <a:avLst/>
          </a:prstGeom>
        </p:spPr>
      </p:pic>
    </p:spTree>
    <p:extLst>
      <p:ext uri="{BB962C8B-B14F-4D97-AF65-F5344CB8AC3E}">
        <p14:creationId xmlns:p14="http://schemas.microsoft.com/office/powerpoint/2010/main" val="27923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95478" y="500814"/>
            <a:ext cx="5527475" cy="646331"/>
          </a:xfrm>
          <a:prstGeom prst="rect">
            <a:avLst/>
          </a:prstGeom>
        </p:spPr>
        <p:txBody>
          <a:bodyPr wrap="none">
            <a:spAutoFit/>
          </a:bodyPr>
          <a:lstStyle/>
          <a:p>
            <a:pPr lvl="0" fontAlgn="base">
              <a:defRPr/>
            </a:pPr>
            <a:r>
              <a:rPr lang="en-CA" sz="3600" b="1" dirty="0">
                <a:solidFill>
                  <a:srgbClr val="8BE3EE"/>
                </a:solidFill>
              </a:rPr>
              <a:t>GST Credit (before increase)</a:t>
            </a:r>
          </a:p>
        </p:txBody>
      </p:sp>
      <p:sp>
        <p:nvSpPr>
          <p:cNvPr id="7" name="Rectangle 6">
            <a:extLst>
              <a:ext uri="{FF2B5EF4-FFF2-40B4-BE49-F238E27FC236}">
                <a16:creationId xmlns:a16="http://schemas.microsoft.com/office/drawing/2014/main" id="{78F0AE93-BD55-4839-9840-3D02366CFDDB}"/>
              </a:ext>
            </a:extLst>
          </p:cNvPr>
          <p:cNvSpPr/>
          <p:nvPr>
            <p:custDataLst>
              <p:tags r:id="rId2"/>
            </p:custDataLst>
          </p:nvPr>
        </p:nvSpPr>
        <p:spPr>
          <a:xfrm>
            <a:off x="564486" y="994824"/>
            <a:ext cx="8417127" cy="1200329"/>
          </a:xfrm>
          <a:prstGeom prst="rect">
            <a:avLst/>
          </a:prstGeom>
        </p:spPr>
        <p:txBody>
          <a:bodyPr wrap="square">
            <a:spAutoFit/>
          </a:bodyPr>
          <a:lstStyle/>
          <a:p>
            <a:endParaRPr lang="en-CA" b="1" dirty="0">
              <a:solidFill>
                <a:srgbClr val="8F9A9F"/>
              </a:solidFill>
              <a:latin typeface="Roboto Slab" pitchFamily="2" charset="0"/>
            </a:endParaRPr>
          </a:p>
          <a:p>
            <a:r>
              <a:rPr lang="en-CA" b="1" dirty="0">
                <a:solidFill>
                  <a:srgbClr val="8F9A9F"/>
                </a:solidFill>
                <a:latin typeface="Roboto Slab" pitchFamily="2" charset="0"/>
              </a:rPr>
              <a:t>GST/HST credit based on net family income for a couple with 2 children, 2020-2021 benefit year</a:t>
            </a:r>
            <a:endParaRPr lang="en-CA" dirty="0">
              <a:solidFill>
                <a:srgbClr val="8F9A9F"/>
              </a:solidFill>
            </a:endParaRPr>
          </a:p>
          <a:p>
            <a:endParaRPr lang="fr-CA" dirty="0">
              <a:solidFill>
                <a:srgbClr val="8F9A9F"/>
              </a:solidFill>
            </a:endParaRPr>
          </a:p>
        </p:txBody>
      </p:sp>
      <p:sp>
        <p:nvSpPr>
          <p:cNvPr id="22" name="Rectangle 21">
            <a:hlinkClick r:id="rId12" action="ppaction://hlinksldjump"/>
            <a:extLst>
              <a:ext uri="{FF2B5EF4-FFF2-40B4-BE49-F238E27FC236}">
                <a16:creationId xmlns:a16="http://schemas.microsoft.com/office/drawing/2014/main" id="{428B85A8-19CA-46BD-8227-4DB6F3B6E3A8}"/>
              </a:ext>
            </a:extLst>
          </p:cNvPr>
          <p:cNvSpPr/>
          <p:nvPr>
            <p:custDataLst>
              <p:tags r:id="rId3"/>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23" name="Rectangle 22">
            <a:hlinkClick r:id="rId13" action="ppaction://hlinksldjump"/>
            <a:extLst>
              <a:ext uri="{FF2B5EF4-FFF2-40B4-BE49-F238E27FC236}">
                <a16:creationId xmlns:a16="http://schemas.microsoft.com/office/drawing/2014/main" id="{C8A1EA59-427A-41E2-9141-DDE34B923445}"/>
              </a:ext>
            </a:extLst>
          </p:cNvPr>
          <p:cNvSpPr/>
          <p:nvPr>
            <p:custDataLst>
              <p:tags r:id="rId4"/>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sp>
        <p:nvSpPr>
          <p:cNvPr id="13" name="ZoneTexte 12">
            <a:extLst>
              <a:ext uri="{FF2B5EF4-FFF2-40B4-BE49-F238E27FC236}">
                <a16:creationId xmlns:a16="http://schemas.microsoft.com/office/drawing/2014/main" id="{431F8FCD-CD8E-4978-8112-69BBA3AFC673}"/>
              </a:ext>
            </a:extLst>
          </p:cNvPr>
          <p:cNvSpPr txBox="1"/>
          <p:nvPr>
            <p:custDataLst>
              <p:tags r:id="rId5"/>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5, 2020</a:t>
            </a:r>
            <a:endParaRPr lang="fr-CA" sz="1000" dirty="0">
              <a:solidFill>
                <a:srgbClr val="8BE3EE"/>
              </a:solidFill>
            </a:endParaRPr>
          </a:p>
        </p:txBody>
      </p:sp>
      <p:sp>
        <p:nvSpPr>
          <p:cNvPr id="12" name="Rectangle 11">
            <a:hlinkClick r:id="rId14" action="ppaction://hlinksldjump"/>
            <a:extLst>
              <a:ext uri="{FF2B5EF4-FFF2-40B4-BE49-F238E27FC236}">
                <a16:creationId xmlns:a16="http://schemas.microsoft.com/office/drawing/2014/main" id="{30F3BE1B-27C0-4207-87EB-B72C2C94177D}"/>
              </a:ext>
            </a:extLst>
          </p:cNvPr>
          <p:cNvSpPr/>
          <p:nvPr>
            <p:custDataLst>
              <p:tags r:id="rId6"/>
            </p:custDataLst>
          </p:nvPr>
        </p:nvSpPr>
        <p:spPr>
          <a:xfrm>
            <a:off x="7850512" y="311696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SINGLE</a:t>
            </a:r>
          </a:p>
        </p:txBody>
      </p:sp>
      <p:sp>
        <p:nvSpPr>
          <p:cNvPr id="14" name="Rectangle 13">
            <a:hlinkClick r:id="rId15" action="ppaction://hlinksldjump"/>
            <a:extLst>
              <a:ext uri="{FF2B5EF4-FFF2-40B4-BE49-F238E27FC236}">
                <a16:creationId xmlns:a16="http://schemas.microsoft.com/office/drawing/2014/main" id="{7ED15843-B5EF-42F1-9040-C9825C7F80B4}"/>
              </a:ext>
            </a:extLst>
          </p:cNvPr>
          <p:cNvSpPr/>
          <p:nvPr>
            <p:custDataLst>
              <p:tags r:id="rId7"/>
            </p:custDataLst>
          </p:nvPr>
        </p:nvSpPr>
        <p:spPr>
          <a:xfrm>
            <a:off x="7850512" y="3929404"/>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WITHOUT CHILDREN</a:t>
            </a:r>
          </a:p>
        </p:txBody>
      </p:sp>
      <p:sp>
        <p:nvSpPr>
          <p:cNvPr id="15" name="Rectangle 14">
            <a:hlinkClick r:id="rId16" action="ppaction://hlinksldjump"/>
            <a:extLst>
              <a:ext uri="{FF2B5EF4-FFF2-40B4-BE49-F238E27FC236}">
                <a16:creationId xmlns:a16="http://schemas.microsoft.com/office/drawing/2014/main" id="{3C2A9C42-270B-4C17-BCB5-ACC738D710B1}"/>
              </a:ext>
            </a:extLst>
          </p:cNvPr>
          <p:cNvSpPr/>
          <p:nvPr>
            <p:custDataLst>
              <p:tags r:id="rId8"/>
            </p:custDataLst>
          </p:nvPr>
        </p:nvSpPr>
        <p:spPr>
          <a:xfrm>
            <a:off x="7850512" y="474183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 CHILDREN</a:t>
            </a:r>
          </a:p>
        </p:txBody>
      </p:sp>
      <p:sp>
        <p:nvSpPr>
          <p:cNvPr id="16" name="Rectangle 15">
            <a:extLst>
              <a:ext uri="{FF2B5EF4-FFF2-40B4-BE49-F238E27FC236}">
                <a16:creationId xmlns:a16="http://schemas.microsoft.com/office/drawing/2014/main" id="{404BD0A8-C388-4121-BD85-DBA1B4EFE4D4}"/>
              </a:ext>
            </a:extLst>
          </p:cNvPr>
          <p:cNvSpPr/>
          <p:nvPr>
            <p:custDataLst>
              <p:tags r:id="rId9"/>
            </p:custDataLst>
          </p:nvPr>
        </p:nvSpPr>
        <p:spPr>
          <a:xfrm>
            <a:off x="550863" y="5627739"/>
            <a:ext cx="7299649" cy="276999"/>
          </a:xfrm>
          <a:prstGeom prst="rect">
            <a:avLst/>
          </a:prstGeom>
        </p:spPr>
        <p:txBody>
          <a:bodyPr wrap="square">
            <a:spAutoFit/>
          </a:bodyPr>
          <a:lstStyle/>
          <a:p>
            <a:r>
              <a:rPr lang="fr-CA" sz="1200" b="1" dirty="0">
                <a:solidFill>
                  <a:srgbClr val="8BE3EE"/>
                </a:solidFill>
                <a:hlinkClick r:id="rId17">
                  <a:extLst>
                    <a:ext uri="{A12FA001-AC4F-418D-AE19-62706E023703}">
                      <ahyp:hlinkClr xmlns:ahyp="http://schemas.microsoft.com/office/drawing/2018/hyperlinkcolor" val="tx"/>
                    </a:ext>
                  </a:extLst>
                </a:hlinkClick>
              </a:rPr>
              <a:t>Source: CFFP</a:t>
            </a:r>
            <a:endParaRPr lang="fr-CA" sz="1200" b="1" dirty="0">
              <a:solidFill>
                <a:srgbClr val="8BE3EE"/>
              </a:solidFill>
            </a:endParaRPr>
          </a:p>
        </p:txBody>
      </p:sp>
      <p:pic>
        <p:nvPicPr>
          <p:cNvPr id="17" name="Image 16">
            <a:extLst>
              <a:ext uri="{FF2B5EF4-FFF2-40B4-BE49-F238E27FC236}">
                <a16:creationId xmlns:a16="http://schemas.microsoft.com/office/drawing/2014/main" id="{F6F9AB4A-C272-4C04-B846-2A512FC3666A}"/>
              </a:ext>
            </a:extLst>
          </p:cNvPr>
          <p:cNvPicPr>
            <a:picLocks noChangeAspect="1"/>
          </p:cNvPicPr>
          <p:nvPr/>
        </p:nvPicPr>
        <p:blipFill>
          <a:blip r:embed="rId18"/>
          <a:stretch>
            <a:fillRect/>
          </a:stretch>
        </p:blipFill>
        <p:spPr>
          <a:xfrm>
            <a:off x="550862" y="2207256"/>
            <a:ext cx="7195650" cy="3073925"/>
          </a:xfrm>
          <a:prstGeom prst="rect">
            <a:avLst/>
          </a:prstGeom>
        </p:spPr>
      </p:pic>
    </p:spTree>
    <p:extLst>
      <p:ext uri="{BB962C8B-B14F-4D97-AF65-F5344CB8AC3E}">
        <p14:creationId xmlns:p14="http://schemas.microsoft.com/office/powerpoint/2010/main" val="3260122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53103" y="447568"/>
            <a:ext cx="6118791" cy="707886"/>
          </a:xfrm>
          <a:prstGeom prst="rect">
            <a:avLst/>
          </a:prstGeom>
        </p:spPr>
        <p:txBody>
          <a:bodyPr wrap="none">
            <a:spAutoFit/>
          </a:bodyPr>
          <a:lstStyle/>
          <a:p>
            <a:pPr lvl="0" fontAlgn="base">
              <a:defRPr/>
            </a:pPr>
            <a:r>
              <a:rPr lang="en-CA" sz="4000" b="1" dirty="0">
                <a:solidFill>
                  <a:srgbClr val="8BE3EE"/>
                </a:solidFill>
              </a:rPr>
              <a:t>GST Credit (before increase)</a:t>
            </a:r>
          </a:p>
        </p:txBody>
      </p:sp>
      <p:sp>
        <p:nvSpPr>
          <p:cNvPr id="21" name="Rectangle 20">
            <a:hlinkClick r:id="rId12" action="ppaction://hlinksldjump"/>
            <a:extLst>
              <a:ext uri="{FF2B5EF4-FFF2-40B4-BE49-F238E27FC236}">
                <a16:creationId xmlns:a16="http://schemas.microsoft.com/office/drawing/2014/main" id="{E9200CFB-D75D-4206-B00D-2C1AB52AE5F2}"/>
              </a:ext>
            </a:extLst>
          </p:cNvPr>
          <p:cNvSpPr/>
          <p:nvPr>
            <p:custDataLst>
              <p:tags r:id="rId2"/>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22" name="Rectangle 21">
            <a:hlinkClick r:id="rId13" action="ppaction://hlinksldjump"/>
            <a:extLst>
              <a:ext uri="{FF2B5EF4-FFF2-40B4-BE49-F238E27FC236}">
                <a16:creationId xmlns:a16="http://schemas.microsoft.com/office/drawing/2014/main" id="{CE5A6BFB-5402-4CFD-BECA-D4FAF7C81981}"/>
              </a:ext>
            </a:extLst>
          </p:cNvPr>
          <p:cNvSpPr/>
          <p:nvPr>
            <p:custDataLst>
              <p:tags r:id="rId3"/>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sp>
        <p:nvSpPr>
          <p:cNvPr id="6" name="Rectangle 5">
            <a:extLst>
              <a:ext uri="{FF2B5EF4-FFF2-40B4-BE49-F238E27FC236}">
                <a16:creationId xmlns:a16="http://schemas.microsoft.com/office/drawing/2014/main" id="{5FD37A15-C160-433F-8A51-9491268F1790}"/>
              </a:ext>
            </a:extLst>
          </p:cNvPr>
          <p:cNvSpPr/>
          <p:nvPr>
            <p:custDataLst>
              <p:tags r:id="rId4"/>
            </p:custDataLst>
          </p:nvPr>
        </p:nvSpPr>
        <p:spPr>
          <a:xfrm>
            <a:off x="550863" y="991353"/>
            <a:ext cx="7075713" cy="1477328"/>
          </a:xfrm>
          <a:prstGeom prst="rect">
            <a:avLst/>
          </a:prstGeom>
        </p:spPr>
        <p:txBody>
          <a:bodyPr wrap="square">
            <a:spAutoFit/>
          </a:bodyPr>
          <a:lstStyle/>
          <a:p>
            <a:endParaRPr lang="en-CA" b="1" dirty="0">
              <a:solidFill>
                <a:srgbClr val="8F9A9F"/>
              </a:solidFill>
              <a:latin typeface="Roboto Slab" pitchFamily="2" charset="0"/>
            </a:endParaRPr>
          </a:p>
          <a:p>
            <a:r>
              <a:rPr lang="en-CA" b="1" dirty="0">
                <a:solidFill>
                  <a:srgbClr val="8F9A9F"/>
                </a:solidFill>
                <a:latin typeface="Roboto Slab" pitchFamily="2" charset="0"/>
              </a:rPr>
              <a:t>GST/HST credit based on net family income for a couple with no children, 2020-2021 benefit year</a:t>
            </a:r>
            <a:endParaRPr lang="en-CA" dirty="0">
              <a:solidFill>
                <a:srgbClr val="8F9A9F"/>
              </a:solidFill>
            </a:endParaRPr>
          </a:p>
          <a:p>
            <a:endParaRPr lang="fr-CA" dirty="0">
              <a:solidFill>
                <a:srgbClr val="8F9A9F"/>
              </a:solidFill>
            </a:endParaRPr>
          </a:p>
          <a:p>
            <a:endParaRPr lang="fr-CA" dirty="0">
              <a:solidFill>
                <a:srgbClr val="8F9A9F"/>
              </a:solidFill>
            </a:endParaRPr>
          </a:p>
        </p:txBody>
      </p:sp>
      <p:sp>
        <p:nvSpPr>
          <p:cNvPr id="12" name="ZoneTexte 11">
            <a:extLst>
              <a:ext uri="{FF2B5EF4-FFF2-40B4-BE49-F238E27FC236}">
                <a16:creationId xmlns:a16="http://schemas.microsoft.com/office/drawing/2014/main" id="{057F7722-F49D-4754-84A7-5502B41077D9}"/>
              </a:ext>
            </a:extLst>
          </p:cNvPr>
          <p:cNvSpPr txBox="1"/>
          <p:nvPr>
            <p:custDataLst>
              <p:tags r:id="rId5"/>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5, 2020</a:t>
            </a:r>
            <a:endParaRPr lang="fr-CA" sz="1000" dirty="0">
              <a:solidFill>
                <a:srgbClr val="8BE3EE"/>
              </a:solidFill>
            </a:endParaRPr>
          </a:p>
        </p:txBody>
      </p:sp>
      <p:sp>
        <p:nvSpPr>
          <p:cNvPr id="16" name="Rectangle 15">
            <a:hlinkClick r:id="rId14" action="ppaction://hlinksldjump"/>
            <a:extLst>
              <a:ext uri="{FF2B5EF4-FFF2-40B4-BE49-F238E27FC236}">
                <a16:creationId xmlns:a16="http://schemas.microsoft.com/office/drawing/2014/main" id="{E0460731-C34E-457C-BD15-F89A3EA4FE72}"/>
              </a:ext>
            </a:extLst>
          </p:cNvPr>
          <p:cNvSpPr/>
          <p:nvPr>
            <p:custDataLst>
              <p:tags r:id="rId6"/>
            </p:custDataLst>
          </p:nvPr>
        </p:nvSpPr>
        <p:spPr>
          <a:xfrm>
            <a:off x="7850512" y="311696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SINGLE</a:t>
            </a:r>
          </a:p>
        </p:txBody>
      </p:sp>
      <p:sp>
        <p:nvSpPr>
          <p:cNvPr id="17" name="Rectangle 16">
            <a:hlinkClick r:id="rId15" action="ppaction://hlinksldjump"/>
            <a:extLst>
              <a:ext uri="{FF2B5EF4-FFF2-40B4-BE49-F238E27FC236}">
                <a16:creationId xmlns:a16="http://schemas.microsoft.com/office/drawing/2014/main" id="{87E24EAE-8283-4026-B715-2BA43E98FAE7}"/>
              </a:ext>
            </a:extLst>
          </p:cNvPr>
          <p:cNvSpPr/>
          <p:nvPr>
            <p:custDataLst>
              <p:tags r:id="rId7"/>
            </p:custDataLst>
          </p:nvPr>
        </p:nvSpPr>
        <p:spPr>
          <a:xfrm>
            <a:off x="7850512" y="3929404"/>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WITHOUT CHILDREN</a:t>
            </a:r>
          </a:p>
        </p:txBody>
      </p:sp>
      <p:sp>
        <p:nvSpPr>
          <p:cNvPr id="18" name="Rectangle 17">
            <a:hlinkClick r:id="rId16" action="ppaction://hlinksldjump"/>
            <a:extLst>
              <a:ext uri="{FF2B5EF4-FFF2-40B4-BE49-F238E27FC236}">
                <a16:creationId xmlns:a16="http://schemas.microsoft.com/office/drawing/2014/main" id="{0F44CA2D-73D8-40D2-8D4A-B95D42782003}"/>
              </a:ext>
            </a:extLst>
          </p:cNvPr>
          <p:cNvSpPr/>
          <p:nvPr>
            <p:custDataLst>
              <p:tags r:id="rId8"/>
            </p:custDataLst>
          </p:nvPr>
        </p:nvSpPr>
        <p:spPr>
          <a:xfrm>
            <a:off x="7850512" y="4741839"/>
            <a:ext cx="1725593"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sz="1300" b="1" dirty="0">
                <a:solidFill>
                  <a:srgbClr val="031D6D"/>
                </a:solidFill>
              </a:rPr>
              <a:t>COUPLE WITH CHILDREN</a:t>
            </a:r>
          </a:p>
        </p:txBody>
      </p:sp>
      <p:sp>
        <p:nvSpPr>
          <p:cNvPr id="19" name="Rectangle 18">
            <a:extLst>
              <a:ext uri="{FF2B5EF4-FFF2-40B4-BE49-F238E27FC236}">
                <a16:creationId xmlns:a16="http://schemas.microsoft.com/office/drawing/2014/main" id="{AB0D497C-CA11-4073-8868-E1CF5C0E583E}"/>
              </a:ext>
            </a:extLst>
          </p:cNvPr>
          <p:cNvSpPr/>
          <p:nvPr>
            <p:custDataLst>
              <p:tags r:id="rId9"/>
            </p:custDataLst>
          </p:nvPr>
        </p:nvSpPr>
        <p:spPr>
          <a:xfrm>
            <a:off x="550863" y="5627739"/>
            <a:ext cx="7299649" cy="276999"/>
          </a:xfrm>
          <a:prstGeom prst="rect">
            <a:avLst/>
          </a:prstGeom>
        </p:spPr>
        <p:txBody>
          <a:bodyPr wrap="square">
            <a:spAutoFit/>
          </a:bodyPr>
          <a:lstStyle/>
          <a:p>
            <a:r>
              <a:rPr lang="fr-CA" sz="1200" b="1" dirty="0">
                <a:solidFill>
                  <a:srgbClr val="8BE3EE"/>
                </a:solidFill>
                <a:hlinkClick r:id="rId17">
                  <a:extLst>
                    <a:ext uri="{A12FA001-AC4F-418D-AE19-62706E023703}">
                      <ahyp:hlinkClr xmlns:ahyp="http://schemas.microsoft.com/office/drawing/2018/hyperlinkcolor" val="tx"/>
                    </a:ext>
                  </a:extLst>
                </a:hlinkClick>
              </a:rPr>
              <a:t>Source: CFFP</a:t>
            </a:r>
            <a:endParaRPr lang="fr-CA" sz="1200" b="1" dirty="0">
              <a:solidFill>
                <a:srgbClr val="8BE3EE"/>
              </a:solidFill>
            </a:endParaRPr>
          </a:p>
        </p:txBody>
      </p:sp>
      <p:pic>
        <p:nvPicPr>
          <p:cNvPr id="13" name="Image 12">
            <a:extLst>
              <a:ext uri="{FF2B5EF4-FFF2-40B4-BE49-F238E27FC236}">
                <a16:creationId xmlns:a16="http://schemas.microsoft.com/office/drawing/2014/main" id="{345CF870-13A2-4A65-8789-B27A5483C5C8}"/>
              </a:ext>
            </a:extLst>
          </p:cNvPr>
          <p:cNvPicPr>
            <a:picLocks noChangeAspect="1"/>
          </p:cNvPicPr>
          <p:nvPr/>
        </p:nvPicPr>
        <p:blipFill>
          <a:blip r:embed="rId18"/>
          <a:stretch>
            <a:fillRect/>
          </a:stretch>
        </p:blipFill>
        <p:spPr>
          <a:xfrm>
            <a:off x="538673" y="2183013"/>
            <a:ext cx="7153462" cy="3098168"/>
          </a:xfrm>
          <a:prstGeom prst="rect">
            <a:avLst/>
          </a:prstGeom>
        </p:spPr>
      </p:pic>
    </p:spTree>
    <p:extLst>
      <p:ext uri="{BB962C8B-B14F-4D97-AF65-F5344CB8AC3E}">
        <p14:creationId xmlns:p14="http://schemas.microsoft.com/office/powerpoint/2010/main" val="267685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2332401" y="1700234"/>
            <a:ext cx="7567126" cy="646331"/>
          </a:xfrm>
          <a:prstGeom prst="rect">
            <a:avLst/>
          </a:prstGeom>
          <a:noFill/>
        </p:spPr>
        <p:txBody>
          <a:bodyPr wrap="square" rtlCol="0">
            <a:spAutoFit/>
          </a:bodyPr>
          <a:lstStyle/>
          <a:p>
            <a:pPr lvl="0" algn="ctr">
              <a:defRPr/>
            </a:pPr>
            <a:r>
              <a:rPr lang="en-CA" sz="3600" b="1" dirty="0">
                <a:solidFill>
                  <a:srgbClr val="8BE3EE"/>
                </a:solidFill>
              </a:rPr>
              <a:t>Do you have a student loan?</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1"/>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7" name="Image 6">
            <a:hlinkClick r:id="rId12"/>
            <a:extLst>
              <a:ext uri="{FF2B5EF4-FFF2-40B4-BE49-F238E27FC236}">
                <a16:creationId xmlns:a16="http://schemas.microsoft.com/office/drawing/2014/main" id="{DA82C08C-34CB-4BD7-B9EE-846C34F2C116}"/>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9899527"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7A7A13E9-55D9-481A-9946-339594500870}"/>
              </a:ext>
            </a:extLst>
          </p:cNvPr>
          <p:cNvSpPr/>
          <p:nvPr>
            <p:custDataLst>
              <p:tags r:id="rId5"/>
            </p:custDataLst>
          </p:nvPr>
        </p:nvSpPr>
        <p:spPr>
          <a:xfrm>
            <a:off x="572022"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E23FF97C-74A6-4B9D-B753-5C10E3B7749C}"/>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40444" y="199547"/>
            <a:ext cx="384081" cy="353599"/>
          </a:xfrm>
          <a:prstGeom prst="rect">
            <a:avLst/>
          </a:prstGeom>
        </p:spPr>
      </p:pic>
      <p:pic>
        <p:nvPicPr>
          <p:cNvPr id="8" name="Image 7">
            <a:hlinkClick r:id="rId17" action="ppaction://hlinksldjump"/>
            <a:extLst>
              <a:ext uri="{FF2B5EF4-FFF2-40B4-BE49-F238E27FC236}">
                <a16:creationId xmlns:a16="http://schemas.microsoft.com/office/drawing/2014/main" id="{DF0E0153-AD35-4EFC-8CC9-53BB5AA121B3}"/>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509203" y="220884"/>
            <a:ext cx="384081" cy="310923"/>
          </a:xfrm>
          <a:prstGeom prst="rect">
            <a:avLst/>
          </a:prstGeom>
        </p:spPr>
      </p:pic>
    </p:spTree>
    <p:extLst>
      <p:ext uri="{BB962C8B-B14F-4D97-AF65-F5344CB8AC3E}">
        <p14:creationId xmlns:p14="http://schemas.microsoft.com/office/powerpoint/2010/main" val="147097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13"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2"/>
            </p:custDataLst>
          </p:nvPr>
        </p:nvSpPr>
        <p:spPr>
          <a:xfrm>
            <a:off x="1092200" y="5265738"/>
            <a:ext cx="5003800" cy="113877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The government is giving you 6 months with no interest (which applies automatically). </a:t>
            </a:r>
            <a:r>
              <a:rPr lang="en-CA" sz="1700" dirty="0" err="1">
                <a:solidFill>
                  <a:srgbClr val="8BE3EE"/>
                </a:solidFill>
              </a:rPr>
              <a:t>Opt</a:t>
            </a:r>
            <a:r>
              <a:rPr lang="en-CA" sz="1700" dirty="0">
                <a:solidFill>
                  <a:srgbClr val="8BE3EE"/>
                </a:solidFill>
              </a:rPr>
              <a:t> to make an automatic payment in the same amount during this period. </a:t>
            </a:r>
          </a:p>
        </p:txBody>
      </p:sp>
      <p:sp>
        <p:nvSpPr>
          <p:cNvPr id="2" name="Rectangle 1">
            <a:extLst>
              <a:ext uri="{FF2B5EF4-FFF2-40B4-BE49-F238E27FC236}">
                <a16:creationId xmlns:a16="http://schemas.microsoft.com/office/drawing/2014/main" id="{76838E5D-20EF-4D9E-80DE-664D5C30B95C}"/>
              </a:ext>
            </a:extLst>
          </p:cNvPr>
          <p:cNvSpPr/>
          <p:nvPr>
            <p:custDataLst>
              <p:tags r:id="rId3"/>
            </p:custDataLst>
          </p:nvPr>
        </p:nvSpPr>
        <p:spPr>
          <a:xfrm>
            <a:off x="438861" y="462992"/>
            <a:ext cx="3204788" cy="707886"/>
          </a:xfrm>
          <a:prstGeom prst="rect">
            <a:avLst/>
          </a:prstGeom>
        </p:spPr>
        <p:txBody>
          <a:bodyPr wrap="none">
            <a:spAutoFit/>
          </a:bodyPr>
          <a:lstStyle/>
          <a:p>
            <a:pPr lvl="0" fontAlgn="base">
              <a:defRPr/>
            </a:pPr>
            <a:r>
              <a:rPr lang="en-CA" sz="4000" b="1" dirty="0">
                <a:solidFill>
                  <a:srgbClr val="8BE3EE"/>
                </a:solidFill>
              </a:rPr>
              <a:t>Student Loans</a:t>
            </a:r>
          </a:p>
        </p:txBody>
      </p:sp>
      <p:sp>
        <p:nvSpPr>
          <p:cNvPr id="5" name="Rectangle 4">
            <a:extLst>
              <a:ext uri="{FF2B5EF4-FFF2-40B4-BE49-F238E27FC236}">
                <a16:creationId xmlns:a16="http://schemas.microsoft.com/office/drawing/2014/main" id="{DFC9F8E0-417C-4D82-ADF7-F92B090536AD}"/>
              </a:ext>
            </a:extLst>
          </p:cNvPr>
          <p:cNvSpPr/>
          <p:nvPr>
            <p:custDataLst>
              <p:tags r:id="rId4"/>
            </p:custDataLst>
          </p:nvPr>
        </p:nvSpPr>
        <p:spPr>
          <a:xfrm>
            <a:off x="550863" y="1046123"/>
            <a:ext cx="10621962" cy="1938992"/>
          </a:xfrm>
          <a:prstGeom prst="rect">
            <a:avLst/>
          </a:prstGeom>
        </p:spPr>
        <p:txBody>
          <a:bodyPr wrap="square">
            <a:spAutoFit/>
          </a:bodyPr>
          <a:lstStyle/>
          <a:p>
            <a:pPr algn="just" fontAlgn="base"/>
            <a:endParaRPr lang="fr-CA" b="0" i="0" dirty="0">
              <a:solidFill>
                <a:schemeClr val="bg1"/>
              </a:solidFill>
              <a:effectLst/>
              <a:latin typeface="GT-Walsheim"/>
            </a:endParaRPr>
          </a:p>
          <a:p>
            <a:pPr algn="just" fontAlgn="base"/>
            <a:r>
              <a:rPr lang="en-CA" dirty="0">
                <a:solidFill>
                  <a:schemeClr val="bg1"/>
                </a:solidFill>
                <a:latin typeface="GT-Walsheim"/>
              </a:rPr>
              <a:t>To help support those who have to pay off student loans and who are affected by the challenging situation caused by COVID-19, the government of Quebec has postponed repayment for the </a:t>
            </a:r>
            <a:r>
              <a:rPr lang="en-CA" i="1" dirty="0">
                <a:solidFill>
                  <a:schemeClr val="bg1"/>
                </a:solidFill>
                <a:latin typeface="GT-Walsheim"/>
              </a:rPr>
              <a:t>Aide financière aux études </a:t>
            </a:r>
            <a:r>
              <a:rPr lang="en-CA" dirty="0">
                <a:solidFill>
                  <a:schemeClr val="bg1"/>
                </a:solidFill>
                <a:latin typeface="GT-Walsheim"/>
              </a:rPr>
              <a:t>student loan program. This measure, for which the financing is estimated to be close to $48M, is being implemented, and will be in effect before April 1. </a:t>
            </a:r>
          </a:p>
          <a:p>
            <a:pPr algn="just" fontAlgn="base"/>
            <a:endParaRPr lang="fr-CA" b="0" i="0" dirty="0">
              <a:solidFill>
                <a:schemeClr val="bg1"/>
              </a:solidFill>
              <a:effectLst/>
              <a:latin typeface="GT-Walsheim"/>
            </a:endParaRPr>
          </a:p>
          <a:p>
            <a:pPr algn="just" fontAlgn="base"/>
            <a:r>
              <a:rPr lang="en-CA" sz="1200" b="1" i="0" dirty="0">
                <a:solidFill>
                  <a:srgbClr val="8BE3EE"/>
                </a:solidFill>
                <a:effectLst/>
                <a:latin typeface="GT-Walsheim"/>
                <a:hlinkClick r:id="rId14"/>
              </a:rPr>
              <a:t>To learn more, click here.</a:t>
            </a:r>
            <a:endParaRPr lang="fr-CA" sz="1200" b="1" i="0" dirty="0">
              <a:solidFill>
                <a:srgbClr val="8BE3EE"/>
              </a:solidFill>
              <a:effectLst/>
              <a:latin typeface="GT-Walsheim"/>
            </a:endParaRPr>
          </a:p>
        </p:txBody>
      </p:sp>
      <p:sp>
        <p:nvSpPr>
          <p:cNvPr id="12" name="Rectangle 11">
            <a:hlinkClick r:id="rId15" action="ppaction://hlinksldjump"/>
            <a:extLst>
              <a:ext uri="{FF2B5EF4-FFF2-40B4-BE49-F238E27FC236}">
                <a16:creationId xmlns:a16="http://schemas.microsoft.com/office/drawing/2014/main" id="{45F6B654-AE08-4D02-9D2D-7FDAE8138E19}"/>
              </a:ext>
            </a:extLst>
          </p:cNvPr>
          <p:cNvSpPr/>
          <p:nvPr>
            <p:custDataLst>
              <p:tags r:id="rId5"/>
            </p:custDataLst>
          </p:nvPr>
        </p:nvSpPr>
        <p:spPr>
          <a:xfrm>
            <a:off x="6821649" y="587194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b="1" dirty="0">
                <a:solidFill>
                  <a:srgbClr val="031D6D"/>
                </a:solidFill>
              </a:rPr>
              <a:t>SEE AN ILLUSTRATION</a:t>
            </a:r>
          </a:p>
        </p:txBody>
      </p:sp>
      <p:sp>
        <p:nvSpPr>
          <p:cNvPr id="10" name="ZoneTexte 9">
            <a:extLst>
              <a:ext uri="{FF2B5EF4-FFF2-40B4-BE49-F238E27FC236}">
                <a16:creationId xmlns:a16="http://schemas.microsoft.com/office/drawing/2014/main" id="{10ABC94C-BEA5-4DD3-82AB-CE9F8B67BB66}"/>
              </a:ext>
            </a:extLst>
          </p:cNvPr>
          <p:cNvSpPr txBox="1"/>
          <p:nvPr>
            <p:custDataLst>
              <p:tags r:id="rId6"/>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5, 2020</a:t>
            </a:r>
            <a:endParaRPr lang="fr-CA" sz="1000" dirty="0">
              <a:solidFill>
                <a:srgbClr val="8BE3EE"/>
              </a:solidFill>
            </a:endParaRPr>
          </a:p>
        </p:txBody>
      </p:sp>
      <p:pic>
        <p:nvPicPr>
          <p:cNvPr id="8" name="Graphique 7" descr="Informations">
            <a:extLst>
              <a:ext uri="{FF2B5EF4-FFF2-40B4-BE49-F238E27FC236}">
                <a16:creationId xmlns:a16="http://schemas.microsoft.com/office/drawing/2014/main" id="{A5C223D4-24F5-4DD9-84D0-91600759A9E1}"/>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885" y="5510901"/>
            <a:ext cx="914400" cy="914400"/>
          </a:xfrm>
          <a:prstGeom prst="rect">
            <a:avLst/>
          </a:prstGeom>
        </p:spPr>
      </p:pic>
      <p:sp>
        <p:nvSpPr>
          <p:cNvPr id="11" name="Rectangle 10">
            <a:hlinkClick r:id="rId18" action="ppaction://hlinksldjump"/>
            <a:extLst>
              <a:ext uri="{FF2B5EF4-FFF2-40B4-BE49-F238E27FC236}">
                <a16:creationId xmlns:a16="http://schemas.microsoft.com/office/drawing/2014/main" id="{5F9D178D-D0A7-4999-B0BF-BC0BAECE9523}"/>
              </a:ext>
            </a:extLst>
          </p:cNvPr>
          <p:cNvSpPr/>
          <p:nvPr>
            <p:custDataLst>
              <p:tags r:id="rId8"/>
            </p:custDataLst>
          </p:nvPr>
        </p:nvSpPr>
        <p:spPr>
          <a:xfrm>
            <a:off x="550863" y="23085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4" name="Image 13">
            <a:hlinkClick r:id="rId19" action="ppaction://hlinksldjump" tooltip="Les mesures d'aide"/>
            <a:extLst>
              <a:ext uri="{FF2B5EF4-FFF2-40B4-BE49-F238E27FC236}">
                <a16:creationId xmlns:a16="http://schemas.microsoft.com/office/drawing/2014/main" id="{2A896AE2-B5B9-4685-82D8-E07D2AACC38D}"/>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1019285" y="207017"/>
            <a:ext cx="384081" cy="353599"/>
          </a:xfrm>
          <a:prstGeom prst="rect">
            <a:avLst/>
          </a:prstGeom>
        </p:spPr>
      </p:pic>
      <p:pic>
        <p:nvPicPr>
          <p:cNvPr id="13" name="Image 12">
            <a:hlinkClick r:id="rId21" action="ppaction://hlinksldjump"/>
            <a:extLst>
              <a:ext uri="{FF2B5EF4-FFF2-40B4-BE49-F238E27FC236}">
                <a16:creationId xmlns:a16="http://schemas.microsoft.com/office/drawing/2014/main" id="{C60ABF30-E4C9-4F27-8023-7BA4F6CD5374}"/>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488044" y="228354"/>
            <a:ext cx="384081" cy="310923"/>
          </a:xfrm>
          <a:prstGeom prst="rect">
            <a:avLst/>
          </a:prstGeom>
        </p:spPr>
      </p:pic>
    </p:spTree>
    <p:extLst>
      <p:ext uri="{BB962C8B-B14F-4D97-AF65-F5344CB8AC3E}">
        <p14:creationId xmlns:p14="http://schemas.microsoft.com/office/powerpoint/2010/main" val="349791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hlinkClick r:id="rId9"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2"/>
            </p:custDataLst>
          </p:nvPr>
        </p:nvSpPr>
        <p:spPr>
          <a:xfrm>
            <a:off x="1092200" y="5293442"/>
            <a:ext cx="5003800" cy="113877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If you choose an automatic withdrawal of $200 per month, after the 6-month postponement, you’ll have accumulated a balance of $1,203.49, with no penalties.</a:t>
            </a:r>
          </a:p>
        </p:txBody>
      </p:sp>
      <p:sp>
        <p:nvSpPr>
          <p:cNvPr id="2" name="Rectangle 1">
            <a:extLst>
              <a:ext uri="{FF2B5EF4-FFF2-40B4-BE49-F238E27FC236}">
                <a16:creationId xmlns:a16="http://schemas.microsoft.com/office/drawing/2014/main" id="{76838E5D-20EF-4D9E-80DE-664D5C30B95C}"/>
              </a:ext>
            </a:extLst>
          </p:cNvPr>
          <p:cNvSpPr/>
          <p:nvPr>
            <p:custDataLst>
              <p:tags r:id="rId3"/>
            </p:custDataLst>
          </p:nvPr>
        </p:nvSpPr>
        <p:spPr>
          <a:xfrm>
            <a:off x="446134" y="497693"/>
            <a:ext cx="3912415" cy="646331"/>
          </a:xfrm>
          <a:prstGeom prst="rect">
            <a:avLst/>
          </a:prstGeom>
        </p:spPr>
        <p:txBody>
          <a:bodyPr wrap="square">
            <a:spAutoFit/>
          </a:bodyPr>
          <a:lstStyle/>
          <a:p>
            <a:pPr lvl="0" fontAlgn="base">
              <a:defRPr/>
            </a:pPr>
            <a:r>
              <a:rPr lang="en-CA" sz="3600" b="1" dirty="0">
                <a:solidFill>
                  <a:srgbClr val="8BE3EE"/>
                </a:solidFill>
              </a:rPr>
              <a:t>Student Loans</a:t>
            </a:r>
          </a:p>
        </p:txBody>
      </p:sp>
      <p:sp>
        <p:nvSpPr>
          <p:cNvPr id="9" name="Rectangle 8">
            <a:hlinkClick r:id="rId10" action="ppaction://hlinksldjump"/>
            <a:extLst>
              <a:ext uri="{FF2B5EF4-FFF2-40B4-BE49-F238E27FC236}">
                <a16:creationId xmlns:a16="http://schemas.microsoft.com/office/drawing/2014/main" id="{A6DCA77A-D714-402F-8187-1547B0983289}"/>
              </a:ext>
            </a:extLst>
          </p:cNvPr>
          <p:cNvSpPr/>
          <p:nvPr>
            <p:custDataLst>
              <p:tags r:id="rId4"/>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pic>
        <p:nvPicPr>
          <p:cNvPr id="13" name="Graphique 12" descr="Informations">
            <a:extLst>
              <a:ext uri="{FF2B5EF4-FFF2-40B4-BE49-F238E27FC236}">
                <a16:creationId xmlns:a16="http://schemas.microsoft.com/office/drawing/2014/main" id="{21612621-9225-4CFB-9312-3EA6ACB9E37C}"/>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63" y="5517815"/>
            <a:ext cx="914400" cy="914400"/>
          </a:xfrm>
          <a:prstGeom prst="rect">
            <a:avLst/>
          </a:prstGeom>
        </p:spPr>
      </p:pic>
      <p:sp>
        <p:nvSpPr>
          <p:cNvPr id="6" name="Rectangle 5">
            <a:extLst>
              <a:ext uri="{FF2B5EF4-FFF2-40B4-BE49-F238E27FC236}">
                <a16:creationId xmlns:a16="http://schemas.microsoft.com/office/drawing/2014/main" id="{4F2B754E-0121-46A5-B86E-9D2AEA314571}"/>
              </a:ext>
            </a:extLst>
          </p:cNvPr>
          <p:cNvSpPr/>
          <p:nvPr>
            <p:custDataLst>
              <p:tags r:id="rId6"/>
            </p:custDataLst>
          </p:nvPr>
        </p:nvSpPr>
        <p:spPr>
          <a:xfrm>
            <a:off x="6883349" y="5297067"/>
            <a:ext cx="3001399" cy="369332"/>
          </a:xfrm>
          <a:prstGeom prst="rect">
            <a:avLst/>
          </a:prstGeom>
        </p:spPr>
        <p:txBody>
          <a:bodyPr wrap="none">
            <a:spAutoFit/>
          </a:bodyPr>
          <a:lstStyle/>
          <a:p>
            <a:r>
              <a:rPr lang="fr-CA" b="1" dirty="0">
                <a:solidFill>
                  <a:srgbClr val="8BE3EE"/>
                </a:solidFill>
                <a:hlinkClick r:id="rId13"/>
              </a:rPr>
              <a:t>Financial </a:t>
            </a:r>
            <a:r>
              <a:rPr lang="fr-CA" b="1" dirty="0" err="1">
                <a:solidFill>
                  <a:srgbClr val="8BE3EE"/>
                </a:solidFill>
                <a:hlinkClick r:id="rId13"/>
              </a:rPr>
              <a:t>Calculator</a:t>
            </a:r>
            <a:r>
              <a:rPr lang="fr-CA" b="1" dirty="0">
                <a:solidFill>
                  <a:srgbClr val="8BE3EE"/>
                </a:solidFill>
                <a:hlinkClick r:id="rId13"/>
              </a:rPr>
              <a:t> - </a:t>
            </a:r>
            <a:r>
              <a:rPr lang="fr-CA" b="1" dirty="0" err="1">
                <a:solidFill>
                  <a:srgbClr val="8BE3EE"/>
                </a:solidFill>
                <a:hlinkClick r:id="rId13"/>
              </a:rPr>
              <a:t>Equisoft</a:t>
            </a:r>
            <a:endParaRPr lang="fr-CA" b="1" dirty="0">
              <a:solidFill>
                <a:srgbClr val="8BE3EE"/>
              </a:solidFill>
            </a:endParaRPr>
          </a:p>
        </p:txBody>
      </p:sp>
      <p:sp>
        <p:nvSpPr>
          <p:cNvPr id="15" name="Rectangle 14">
            <a:extLst>
              <a:ext uri="{FF2B5EF4-FFF2-40B4-BE49-F238E27FC236}">
                <a16:creationId xmlns:a16="http://schemas.microsoft.com/office/drawing/2014/main" id="{572B5F75-A472-45D8-9F1F-66B874762413}"/>
              </a:ext>
            </a:extLst>
          </p:cNvPr>
          <p:cNvSpPr/>
          <p:nvPr/>
        </p:nvSpPr>
        <p:spPr>
          <a:xfrm>
            <a:off x="550863" y="1422400"/>
            <a:ext cx="11306175" cy="3424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5" name="Image 24">
            <a:extLst>
              <a:ext uri="{FF2B5EF4-FFF2-40B4-BE49-F238E27FC236}">
                <a16:creationId xmlns:a16="http://schemas.microsoft.com/office/drawing/2014/main" id="{558CB4E6-E7E9-4748-83FC-66C78B44654F}"/>
              </a:ext>
            </a:extLst>
          </p:cNvPr>
          <p:cNvPicPr>
            <a:picLocks noChangeAspect="1"/>
          </p:cNvPicPr>
          <p:nvPr/>
        </p:nvPicPr>
        <p:blipFill>
          <a:blip r:embed="rId14"/>
          <a:stretch>
            <a:fillRect/>
          </a:stretch>
        </p:blipFill>
        <p:spPr>
          <a:xfrm>
            <a:off x="815555" y="1687398"/>
            <a:ext cx="5126590" cy="2894934"/>
          </a:xfrm>
          <a:prstGeom prst="rect">
            <a:avLst/>
          </a:prstGeom>
        </p:spPr>
      </p:pic>
      <p:pic>
        <p:nvPicPr>
          <p:cNvPr id="26" name="Image 25">
            <a:extLst>
              <a:ext uri="{FF2B5EF4-FFF2-40B4-BE49-F238E27FC236}">
                <a16:creationId xmlns:a16="http://schemas.microsoft.com/office/drawing/2014/main" id="{7A8FDC1F-A3A9-40BD-BDBA-7C72E811EFCC}"/>
              </a:ext>
            </a:extLst>
          </p:cNvPr>
          <p:cNvPicPr>
            <a:picLocks noChangeAspect="1"/>
          </p:cNvPicPr>
          <p:nvPr/>
        </p:nvPicPr>
        <p:blipFill>
          <a:blip r:embed="rId15"/>
          <a:stretch>
            <a:fillRect/>
          </a:stretch>
        </p:blipFill>
        <p:spPr>
          <a:xfrm>
            <a:off x="6096000" y="1977489"/>
            <a:ext cx="5709848" cy="2274779"/>
          </a:xfrm>
          <a:prstGeom prst="rect">
            <a:avLst/>
          </a:prstGeom>
        </p:spPr>
      </p:pic>
    </p:spTree>
    <p:extLst>
      <p:ext uri="{BB962C8B-B14F-4D97-AF65-F5344CB8AC3E}">
        <p14:creationId xmlns:p14="http://schemas.microsoft.com/office/powerpoint/2010/main" val="74670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055687" y="1708279"/>
            <a:ext cx="100806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3600" b="1" dirty="0">
                <a:solidFill>
                  <a:srgbClr val="8BE3EE"/>
                </a:solidFill>
                <a:latin typeface="Calibri" panose="020F0502020204030204"/>
              </a:rPr>
              <a:t>Do you have a mortgage or another type of loan</a:t>
            </a:r>
            <a:r>
              <a:rPr kumimoji="0" lang="en-CA" sz="3600" b="1" i="0" u="none" strike="noStrike" kern="1200" cap="none" spc="0" normalizeH="0" baseline="0" noProof="0" dirty="0">
                <a:ln>
                  <a:noFill/>
                </a:ln>
                <a:solidFill>
                  <a:srgbClr val="8BE3EE"/>
                </a:solidFill>
                <a:effectLst/>
                <a:uLnTx/>
                <a:uFillTx/>
                <a:latin typeface="Calibri" panose="020F0502020204030204"/>
                <a:ea typeface="+mn-ea"/>
                <a:cs typeface="+mn-cs"/>
              </a:rPr>
              <a:t>? </a:t>
            </a:r>
            <a:r>
              <a:rPr kumimoji="0" lang="en-CA" sz="2400" i="0" u="none" strike="noStrike" kern="1200" cap="none" spc="0" normalizeH="0" baseline="0" noProof="0" dirty="0">
                <a:ln>
                  <a:noFill/>
                </a:ln>
                <a:solidFill>
                  <a:srgbClr val="8BE3EE"/>
                </a:solidFill>
                <a:effectLst/>
                <a:uLnTx/>
                <a:uFillTx/>
                <a:latin typeface="Calibri" panose="020F0502020204030204"/>
                <a:ea typeface="+mn-ea"/>
                <a:cs typeface="+mn-cs"/>
              </a:rPr>
              <a:t>(Mortgage, credit card, line of credit, etc.)</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YES</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NO</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pic>
        <p:nvPicPr>
          <p:cNvPr id="8" name="Image 7">
            <a:hlinkClick r:id="rId12"/>
            <a:extLst>
              <a:ext uri="{FF2B5EF4-FFF2-40B4-BE49-F238E27FC236}">
                <a16:creationId xmlns:a16="http://schemas.microsoft.com/office/drawing/2014/main" id="{77D3F479-9C9A-45FA-9DFB-FFB7E29E80F8}"/>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A00DE64B-077A-4640-888F-5A8CE96132F4}"/>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854BE804-737A-43D2-9054-3A11415AB2E5}"/>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1167B4EB-4A63-4621-AAC4-61C9690EED05}"/>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447796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15"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QUESTION</a:t>
            </a:r>
          </a:p>
        </p:txBody>
      </p:sp>
      <p:sp>
        <p:nvSpPr>
          <p:cNvPr id="17" name="Rectangle 16">
            <a:extLst>
              <a:ext uri="{FF2B5EF4-FFF2-40B4-BE49-F238E27FC236}">
                <a16:creationId xmlns:a16="http://schemas.microsoft.com/office/drawing/2014/main" id="{DAE88FFF-2343-439D-B5F4-7018C863BF8C}"/>
              </a:ext>
            </a:extLst>
          </p:cNvPr>
          <p:cNvSpPr/>
          <p:nvPr>
            <p:custDataLst>
              <p:tags r:id="rId2"/>
            </p:custDataLst>
          </p:nvPr>
        </p:nvSpPr>
        <p:spPr>
          <a:xfrm>
            <a:off x="1092199" y="5000162"/>
            <a:ext cx="5003801" cy="1400383"/>
          </a:xfrm>
          <a:prstGeom prst="rect">
            <a:avLst/>
          </a:prstGeom>
          <a:ln w="28575">
            <a:solidFill>
              <a:srgbClr val="ACBC00"/>
            </a:solidFill>
            <a:prstDash val="sysDash"/>
          </a:ln>
        </p:spPr>
        <p:txBody>
          <a:bodyPr wrap="square">
            <a:spAutoFit/>
          </a:bodyPr>
          <a:lstStyle/>
          <a:p>
            <a:pPr lvl="0" fontAlgn="base">
              <a:defRPr/>
            </a:pPr>
            <a:r>
              <a:rPr lang="en-CA" sz="1700" dirty="0">
                <a:solidFill>
                  <a:srgbClr val="8BE3EE"/>
                </a:solidFill>
              </a:rPr>
              <a:t>Though these options may seem attractive, don’t forget that they are mostly only deferrals. Be careful, because these will still have to be paid back. It would be better to start by taking a look at your budget and how best to manage liquidity.</a:t>
            </a:r>
          </a:p>
        </p:txBody>
      </p:sp>
      <p:sp>
        <p:nvSpPr>
          <p:cNvPr id="2" name="Rectangle 1">
            <a:extLst>
              <a:ext uri="{FF2B5EF4-FFF2-40B4-BE49-F238E27FC236}">
                <a16:creationId xmlns:a16="http://schemas.microsoft.com/office/drawing/2014/main" id="{76838E5D-20EF-4D9E-80DE-664D5C30B95C}"/>
              </a:ext>
            </a:extLst>
          </p:cNvPr>
          <p:cNvSpPr/>
          <p:nvPr>
            <p:custDataLst>
              <p:tags r:id="rId3"/>
            </p:custDataLst>
          </p:nvPr>
        </p:nvSpPr>
        <p:spPr>
          <a:xfrm>
            <a:off x="435956" y="477617"/>
            <a:ext cx="4075283" cy="707886"/>
          </a:xfrm>
          <a:prstGeom prst="rect">
            <a:avLst/>
          </a:prstGeom>
        </p:spPr>
        <p:txBody>
          <a:bodyPr wrap="none">
            <a:spAutoFit/>
          </a:bodyPr>
          <a:lstStyle/>
          <a:p>
            <a:pPr lvl="0" fontAlgn="base">
              <a:defRPr/>
            </a:pPr>
            <a:r>
              <a:rPr lang="en-CA" sz="4000" b="1" dirty="0">
                <a:solidFill>
                  <a:srgbClr val="8BE3EE"/>
                </a:solidFill>
              </a:rPr>
              <a:t>Mortgage Support</a:t>
            </a:r>
          </a:p>
        </p:txBody>
      </p:sp>
      <p:sp>
        <p:nvSpPr>
          <p:cNvPr id="5" name="Rectangle 4">
            <a:extLst>
              <a:ext uri="{FF2B5EF4-FFF2-40B4-BE49-F238E27FC236}">
                <a16:creationId xmlns:a16="http://schemas.microsoft.com/office/drawing/2014/main" id="{DFC9F8E0-417C-4D82-ADF7-F92B090536AD}"/>
              </a:ext>
            </a:extLst>
          </p:cNvPr>
          <p:cNvSpPr/>
          <p:nvPr>
            <p:custDataLst>
              <p:tags r:id="rId4"/>
            </p:custDataLst>
          </p:nvPr>
        </p:nvSpPr>
        <p:spPr>
          <a:xfrm>
            <a:off x="550863" y="985998"/>
            <a:ext cx="10621962" cy="3693319"/>
          </a:xfrm>
          <a:prstGeom prst="rect">
            <a:avLst/>
          </a:prstGeom>
        </p:spPr>
        <p:txBody>
          <a:bodyPr wrap="square">
            <a:spAutoFit/>
          </a:bodyPr>
          <a:lstStyle/>
          <a:p>
            <a:pPr fontAlgn="base"/>
            <a:endParaRPr lang="fr-CA" dirty="0">
              <a:solidFill>
                <a:schemeClr val="bg1"/>
              </a:solidFill>
            </a:endParaRPr>
          </a:p>
          <a:p>
            <a:pPr fontAlgn="base"/>
            <a:r>
              <a:rPr lang="en-CA" dirty="0">
                <a:solidFill>
                  <a:schemeClr val="bg1"/>
                </a:solidFill>
              </a:rPr>
              <a:t>Canada’s six biggest banks have taken decisive action to help customers impacted by COVID-19.</a:t>
            </a:r>
          </a:p>
          <a:p>
            <a:pPr fontAlgn="base"/>
            <a:endParaRPr lang="en-CA" dirty="0">
              <a:solidFill>
                <a:schemeClr val="bg1"/>
              </a:solidFill>
            </a:endParaRPr>
          </a:p>
          <a:p>
            <a:pPr fontAlgn="base"/>
            <a:r>
              <a:rPr lang="en-CA" dirty="0">
                <a:solidFill>
                  <a:schemeClr val="bg1"/>
                </a:solidFill>
              </a:rPr>
              <a:t>Effective immediately, Bank of Montreal, CIBC, National Bank of Canada, RBC Royal Bank, Scotiabank and TD Bank have made a commitment to work with personal and small business banking customers on a case-by-case basis to provide flexible solutions to help them manage through challenges such as pay disruption due to COVID-19; childcare disruption due to school closures; or those facing illness from COVID-19.</a:t>
            </a:r>
          </a:p>
          <a:p>
            <a:pPr fontAlgn="base"/>
            <a:endParaRPr lang="en-CA" dirty="0">
              <a:solidFill>
                <a:schemeClr val="bg1"/>
              </a:solidFill>
            </a:endParaRPr>
          </a:p>
          <a:p>
            <a:pPr fontAlgn="base"/>
            <a:r>
              <a:rPr lang="en-CA" dirty="0">
                <a:solidFill>
                  <a:schemeClr val="bg1"/>
                </a:solidFill>
              </a:rPr>
              <a:t>This support will include up to a six-month payment deferral for mortgages, and the opportunity for relief on other credit products</a:t>
            </a:r>
            <a:r>
              <a:rPr lang="fr-CA" dirty="0">
                <a:solidFill>
                  <a:schemeClr val="bg1"/>
                </a:solidFill>
              </a:rPr>
              <a:t>.</a:t>
            </a:r>
          </a:p>
          <a:p>
            <a:pPr fontAlgn="base"/>
            <a:endParaRPr lang="fr-CA" dirty="0">
              <a:solidFill>
                <a:schemeClr val="bg1"/>
              </a:solidFill>
            </a:endParaRPr>
          </a:p>
          <a:p>
            <a:pPr fontAlgn="base"/>
            <a:r>
              <a:rPr lang="fr-CA" b="1" dirty="0">
                <a:solidFill>
                  <a:srgbClr val="8BE3EE"/>
                </a:solidFill>
              </a:rPr>
              <a:t>The </a:t>
            </a:r>
            <a:r>
              <a:rPr lang="fr-CA" b="1" dirty="0" err="1">
                <a:solidFill>
                  <a:srgbClr val="8BE3EE"/>
                </a:solidFill>
              </a:rPr>
              <a:t>role</a:t>
            </a:r>
            <a:r>
              <a:rPr lang="fr-CA" b="1" dirty="0">
                <a:solidFill>
                  <a:srgbClr val="8BE3EE"/>
                </a:solidFill>
              </a:rPr>
              <a:t> of </a:t>
            </a:r>
            <a:r>
              <a:rPr lang="fr-CA" b="1" dirty="0" err="1">
                <a:solidFill>
                  <a:srgbClr val="8BE3EE"/>
                </a:solidFill>
              </a:rPr>
              <a:t>financial</a:t>
            </a:r>
            <a:r>
              <a:rPr lang="fr-CA" b="1" dirty="0">
                <a:solidFill>
                  <a:srgbClr val="8BE3EE"/>
                </a:solidFill>
              </a:rPr>
              <a:t> institutions</a:t>
            </a:r>
          </a:p>
          <a:p>
            <a:pPr fontAlgn="base"/>
            <a:endParaRPr lang="fr-CA" dirty="0">
              <a:solidFill>
                <a:schemeClr val="bg1"/>
              </a:solidFill>
            </a:endParaRPr>
          </a:p>
        </p:txBody>
      </p:sp>
      <p:sp>
        <p:nvSpPr>
          <p:cNvPr id="7" name="Rectangle 6">
            <a:hlinkClick r:id="rId16" action="ppaction://hlinksldjump"/>
            <a:extLst>
              <a:ext uri="{FF2B5EF4-FFF2-40B4-BE49-F238E27FC236}">
                <a16:creationId xmlns:a16="http://schemas.microsoft.com/office/drawing/2014/main" id="{9AAA79B3-BBBE-4973-942F-91E51F57E67E}"/>
              </a:ext>
            </a:extLst>
          </p:cNvPr>
          <p:cNvSpPr/>
          <p:nvPr>
            <p:custDataLst>
              <p:tags r:id="rId5"/>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MORE INFORMATION</a:t>
            </a:r>
          </a:p>
        </p:txBody>
      </p:sp>
      <p:sp>
        <p:nvSpPr>
          <p:cNvPr id="9" name="Rectangle 8">
            <a:hlinkClick r:id="rId17" action="ppaction://hlinksldjump"/>
            <a:extLst>
              <a:ext uri="{FF2B5EF4-FFF2-40B4-BE49-F238E27FC236}">
                <a16:creationId xmlns:a16="http://schemas.microsoft.com/office/drawing/2014/main" id="{1F4962A5-D37E-4A93-AC83-F4ABDADBDE69}"/>
              </a:ext>
            </a:extLst>
          </p:cNvPr>
          <p:cNvSpPr/>
          <p:nvPr>
            <p:custDataLst>
              <p:tags r:id="rId6"/>
            </p:custDataLst>
          </p:nvPr>
        </p:nvSpPr>
        <p:spPr>
          <a:xfrm>
            <a:off x="6816370" y="4571398"/>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b="1" dirty="0">
                <a:solidFill>
                  <a:srgbClr val="031D6D"/>
                </a:solidFill>
              </a:rPr>
              <a:t>WHO TO CONTACT</a:t>
            </a:r>
          </a:p>
        </p:txBody>
      </p:sp>
      <p:sp>
        <p:nvSpPr>
          <p:cNvPr id="11" name="ZoneTexte 10">
            <a:extLst>
              <a:ext uri="{FF2B5EF4-FFF2-40B4-BE49-F238E27FC236}">
                <a16:creationId xmlns:a16="http://schemas.microsoft.com/office/drawing/2014/main" id="{68F4EA80-2D4D-4C4B-BABB-810087D8AD03}"/>
              </a:ext>
            </a:extLst>
          </p:cNvPr>
          <p:cNvSpPr txBox="1"/>
          <p:nvPr>
            <p:custDataLst>
              <p:tags r:id="rId7"/>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5, 2020</a:t>
            </a:r>
            <a:endParaRPr lang="fr-CA" sz="1000" dirty="0">
              <a:solidFill>
                <a:srgbClr val="8BE3EE"/>
              </a:solidFill>
            </a:endParaRPr>
          </a:p>
        </p:txBody>
      </p:sp>
      <p:pic>
        <p:nvPicPr>
          <p:cNvPr id="10" name="Graphique 9" descr="Informations">
            <a:extLst>
              <a:ext uri="{FF2B5EF4-FFF2-40B4-BE49-F238E27FC236}">
                <a16:creationId xmlns:a16="http://schemas.microsoft.com/office/drawing/2014/main" id="{8484C54A-804A-4068-BFFD-7878FFCD768B}"/>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899" y="5506814"/>
            <a:ext cx="914400" cy="914400"/>
          </a:xfrm>
          <a:prstGeom prst="rect">
            <a:avLst/>
          </a:prstGeom>
        </p:spPr>
      </p:pic>
      <p:sp>
        <p:nvSpPr>
          <p:cNvPr id="13" name="Rectangle 12">
            <a:hlinkClick r:id="rId20" action="ppaction://hlinksldjump"/>
            <a:extLst>
              <a:ext uri="{FF2B5EF4-FFF2-40B4-BE49-F238E27FC236}">
                <a16:creationId xmlns:a16="http://schemas.microsoft.com/office/drawing/2014/main" id="{6A8F88BD-82EE-4974-B17C-EE5D1378CD59}"/>
              </a:ext>
            </a:extLst>
          </p:cNvPr>
          <p:cNvSpPr/>
          <p:nvPr>
            <p:custDataLst>
              <p:tags r:id="rId9"/>
            </p:custDataLst>
          </p:nvPr>
        </p:nvSpPr>
        <p:spPr>
          <a:xfrm>
            <a:off x="550863" y="221653"/>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5" name="Image 14">
            <a:hlinkClick r:id="rId21" action="ppaction://hlinksldjump" tooltip="Les mesures d'aide"/>
            <a:extLst>
              <a:ext uri="{FF2B5EF4-FFF2-40B4-BE49-F238E27FC236}">
                <a16:creationId xmlns:a16="http://schemas.microsoft.com/office/drawing/2014/main" id="{9B2EDA39-761D-42AF-B6DE-B510B69F0DC8}"/>
              </a:ext>
            </a:extLst>
          </p:cNvPr>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a:xfrm>
            <a:off x="1019285" y="197815"/>
            <a:ext cx="384081" cy="353599"/>
          </a:xfrm>
          <a:prstGeom prst="rect">
            <a:avLst/>
          </a:prstGeom>
        </p:spPr>
      </p:pic>
      <p:pic>
        <p:nvPicPr>
          <p:cNvPr id="14" name="Image 13">
            <a:hlinkClick r:id="rId23" action="ppaction://hlinksldjump"/>
            <a:extLst>
              <a:ext uri="{FF2B5EF4-FFF2-40B4-BE49-F238E27FC236}">
                <a16:creationId xmlns:a16="http://schemas.microsoft.com/office/drawing/2014/main" id="{DEFD5A4F-D49D-409A-873C-F4CDAA82D84B}"/>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1488044" y="219152"/>
            <a:ext cx="384081" cy="310923"/>
          </a:xfrm>
          <a:prstGeom prst="rect">
            <a:avLst/>
          </a:prstGeom>
        </p:spPr>
      </p:pic>
      <p:sp>
        <p:nvSpPr>
          <p:cNvPr id="18" name="Rectangle 17">
            <a:hlinkClick r:id="rId25" action="ppaction://hlinksldjump"/>
            <a:extLst>
              <a:ext uri="{FF2B5EF4-FFF2-40B4-BE49-F238E27FC236}">
                <a16:creationId xmlns:a16="http://schemas.microsoft.com/office/drawing/2014/main" id="{3B9216B8-8265-42EF-A64E-FA0093194D65}"/>
              </a:ext>
            </a:extLst>
          </p:cNvPr>
          <p:cNvSpPr/>
          <p:nvPr>
            <p:custDataLst>
              <p:tags r:id="rId12"/>
            </p:custDataLst>
          </p:nvPr>
        </p:nvSpPr>
        <p:spPr>
          <a:xfrm>
            <a:off x="6816370" y="5236115"/>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CREDIT CARDS</a:t>
            </a:r>
          </a:p>
        </p:txBody>
      </p:sp>
    </p:spTree>
    <p:extLst>
      <p:ext uri="{BB962C8B-B14F-4D97-AF65-F5344CB8AC3E}">
        <p14:creationId xmlns:p14="http://schemas.microsoft.com/office/powerpoint/2010/main" val="172586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2312437" y="1702029"/>
            <a:ext cx="7567126" cy="1200329"/>
          </a:xfrm>
          <a:prstGeom prst="rect">
            <a:avLst/>
          </a:prstGeom>
          <a:noFill/>
        </p:spPr>
        <p:txBody>
          <a:bodyPr wrap="square" rtlCol="0">
            <a:spAutoFit/>
          </a:bodyPr>
          <a:lstStyle/>
          <a:p>
            <a:pPr algn="ctr"/>
            <a:r>
              <a:rPr lang="en-CA" sz="3600" b="1" dirty="0">
                <a:solidFill>
                  <a:srgbClr val="8BE3EE"/>
                </a:solidFill>
              </a:rPr>
              <a:t>Have you stopped working due to </a:t>
            </a:r>
            <a:br>
              <a:rPr lang="en-CA" sz="3600" b="1" dirty="0">
                <a:solidFill>
                  <a:srgbClr val="8BE3EE"/>
                </a:solidFill>
              </a:rPr>
            </a:br>
            <a:r>
              <a:rPr lang="en-CA" sz="3600" b="1" dirty="0">
                <a:solidFill>
                  <a:srgbClr val="8BE3EE"/>
                </a:solidFill>
              </a:rPr>
              <a:t>COVID-19?</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28313"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4452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NO</a:t>
            </a:r>
          </a:p>
        </p:txBody>
      </p:sp>
      <p:pic>
        <p:nvPicPr>
          <p:cNvPr id="8" name="Image 7">
            <a:hlinkClick r:id="rId12"/>
            <a:extLst>
              <a:ext uri="{FF2B5EF4-FFF2-40B4-BE49-F238E27FC236}">
                <a16:creationId xmlns:a16="http://schemas.microsoft.com/office/drawing/2014/main" id="{E3183464-F1EA-46C7-9D0E-AFE45F593B80}"/>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577ACBF4-4C04-4FF7-BBE9-2EEA8FC683AB}"/>
              </a:ext>
            </a:extLst>
          </p:cNvPr>
          <p:cNvSpPr/>
          <p:nvPr>
            <p:custDataLst>
              <p:tags r:id="rId5"/>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9" name="Image 8">
            <a:hlinkClick r:id="rId15" action="ppaction://hlinksldjump" tooltip="Les mesures d'aide"/>
            <a:extLst>
              <a:ext uri="{FF2B5EF4-FFF2-40B4-BE49-F238E27FC236}">
                <a16:creationId xmlns:a16="http://schemas.microsoft.com/office/drawing/2014/main" id="{8EDCF8EA-56FD-44C6-AB40-17EB10AB1C4D}"/>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6585FC45-5563-45DC-9064-D0D230511313}"/>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271875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11"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a:ln>
                  <a:noFill/>
                </a:ln>
                <a:solidFill>
                  <a:srgbClr val="031D6D"/>
                </a:solidFill>
                <a:effectLst/>
                <a:uLnTx/>
                <a:uFillTx/>
                <a:latin typeface="Calibri" panose="020F0502020204030204"/>
                <a:ea typeface="+mn-ea"/>
                <a:cs typeface="+mn-cs"/>
              </a:rPr>
              <a:t>NEXT QUESTION</a:t>
            </a: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62690" y="622774"/>
            <a:ext cx="11133519" cy="507831"/>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2700" b="1" i="0" u="none" strike="noStrike" kern="1200" cap="none" spc="0" normalizeH="0" baseline="0" dirty="0">
                <a:ln>
                  <a:noFill/>
                </a:ln>
                <a:solidFill>
                  <a:srgbClr val="8BE3EE"/>
                </a:solidFill>
                <a:effectLst/>
                <a:uLnTx/>
                <a:uFillTx/>
                <a:latin typeface="Calibri" panose="020F0502020204030204"/>
                <a:ea typeface="+mn-ea"/>
                <a:cs typeface="+mn-cs"/>
              </a:rPr>
              <a:t>The big banks are temporarily lowering their credit card interest rates</a:t>
            </a:r>
          </a:p>
        </p:txBody>
      </p:sp>
      <p:sp>
        <p:nvSpPr>
          <p:cNvPr id="11" name="ZoneTexte 10">
            <a:extLst>
              <a:ext uri="{FF2B5EF4-FFF2-40B4-BE49-F238E27FC236}">
                <a16:creationId xmlns:a16="http://schemas.microsoft.com/office/drawing/2014/main" id="{68F4EA80-2D4D-4C4B-BABB-810087D8AD03}"/>
              </a:ext>
            </a:extLst>
          </p:cNvPr>
          <p:cNvSpPr txBox="1"/>
          <p:nvPr>
            <p:custDataLst>
              <p:tags r:id="rId3"/>
            </p:custDataLst>
          </p:nvPr>
        </p:nvSpPr>
        <p:spPr>
          <a:xfrm flipH="1">
            <a:off x="9248230" y="6611779"/>
            <a:ext cx="2677887" cy="246221"/>
          </a:xfrm>
          <a:prstGeom prst="rect">
            <a:avLst/>
          </a:prstGeom>
          <a:noFill/>
        </p:spPr>
        <p:txBody>
          <a:bodyPr wrap="square" rtlCol="0">
            <a:spAutoFit/>
          </a:bodyPr>
          <a:lstStyle/>
          <a:p>
            <a:pPr algn="r"/>
            <a:r>
              <a:rPr lang="en-CA" sz="1000">
                <a:solidFill>
                  <a:srgbClr val="8BE3EE"/>
                </a:solidFill>
              </a:rPr>
              <a:t>As of April 8, 2020</a:t>
            </a:r>
          </a:p>
        </p:txBody>
      </p:sp>
      <p:sp>
        <p:nvSpPr>
          <p:cNvPr id="13" name="Rectangle 12">
            <a:hlinkClick r:id="rId12" action="ppaction://hlinksldjump"/>
            <a:extLst>
              <a:ext uri="{FF2B5EF4-FFF2-40B4-BE49-F238E27FC236}">
                <a16:creationId xmlns:a16="http://schemas.microsoft.com/office/drawing/2014/main" id="{6A8F88BD-82EE-4974-B17C-EE5D1378CD59}"/>
              </a:ext>
            </a:extLst>
          </p:cNvPr>
          <p:cNvSpPr/>
          <p:nvPr>
            <p:custDataLst>
              <p:tags r:id="rId4"/>
            </p:custDataLst>
          </p:nvPr>
        </p:nvSpPr>
        <p:spPr>
          <a:xfrm>
            <a:off x="550416"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5" name="Image 14">
            <a:hlinkClick r:id="rId13" action="ppaction://hlinksldjump" tooltip="Les mesures d'aide"/>
            <a:extLst>
              <a:ext uri="{FF2B5EF4-FFF2-40B4-BE49-F238E27FC236}">
                <a16:creationId xmlns:a16="http://schemas.microsoft.com/office/drawing/2014/main" id="{9B2EDA39-761D-42AF-B6DE-B510B69F0DC8}"/>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018838" y="208173"/>
            <a:ext cx="384081" cy="353599"/>
          </a:xfrm>
          <a:prstGeom prst="rect">
            <a:avLst/>
          </a:prstGeom>
        </p:spPr>
      </p:pic>
      <p:pic>
        <p:nvPicPr>
          <p:cNvPr id="14" name="Image 13">
            <a:hlinkClick r:id="rId15" action="ppaction://hlinksldjump"/>
            <a:extLst>
              <a:ext uri="{FF2B5EF4-FFF2-40B4-BE49-F238E27FC236}">
                <a16:creationId xmlns:a16="http://schemas.microsoft.com/office/drawing/2014/main" id="{DEFD5A4F-D49D-409A-873C-F4CDAA82D84B}"/>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487597" y="229510"/>
            <a:ext cx="384081" cy="310923"/>
          </a:xfrm>
          <a:prstGeom prst="rect">
            <a:avLst/>
          </a:prstGeom>
        </p:spPr>
      </p:pic>
      <p:graphicFrame>
        <p:nvGraphicFramePr>
          <p:cNvPr id="19" name="Tableau 18">
            <a:extLst>
              <a:ext uri="{FF2B5EF4-FFF2-40B4-BE49-F238E27FC236}">
                <a16:creationId xmlns:a16="http://schemas.microsoft.com/office/drawing/2014/main" id="{7283FB1E-8D55-4C03-98B0-0CD5FCC02808}"/>
              </a:ext>
            </a:extLst>
          </p:cNvPr>
          <p:cNvGraphicFramePr>
            <a:graphicFrameLocks noGrp="1"/>
          </p:cNvGraphicFramePr>
          <p:nvPr>
            <p:custDataLst>
              <p:tags r:id="rId7"/>
            </p:custDataLst>
            <p:extLst>
              <p:ext uri="{D42A27DB-BD31-4B8C-83A1-F6EECF244321}">
                <p14:modId xmlns:p14="http://schemas.microsoft.com/office/powerpoint/2010/main" val="2565724247"/>
              </p:ext>
            </p:extLst>
          </p:nvPr>
        </p:nvGraphicFramePr>
        <p:xfrm>
          <a:off x="550416" y="1449388"/>
          <a:ext cx="6159930" cy="4384766"/>
        </p:xfrm>
        <a:graphic>
          <a:graphicData uri="http://schemas.openxmlformats.org/drawingml/2006/table">
            <a:tbl>
              <a:tblPr firstRow="1" bandRow="1">
                <a:tableStyleId>{2D5ABB26-0587-4C30-8999-92F81FD0307C}</a:tableStyleId>
              </a:tblPr>
              <a:tblGrid>
                <a:gridCol w="2475169">
                  <a:extLst>
                    <a:ext uri="{9D8B030D-6E8A-4147-A177-3AD203B41FA5}">
                      <a16:colId xmlns:a16="http://schemas.microsoft.com/office/drawing/2014/main" val="404182627"/>
                    </a:ext>
                  </a:extLst>
                </a:gridCol>
                <a:gridCol w="3684761">
                  <a:extLst>
                    <a:ext uri="{9D8B030D-6E8A-4147-A177-3AD203B41FA5}">
                      <a16:colId xmlns:a16="http://schemas.microsoft.com/office/drawing/2014/main" val="1227017587"/>
                    </a:ext>
                  </a:extLst>
                </a:gridCol>
              </a:tblGrid>
              <a:tr h="370840">
                <a:tc gridSpan="2">
                  <a:txBody>
                    <a:bodyPr/>
                    <a:lstStyle/>
                    <a:p>
                      <a:r>
                        <a:rPr lang="en-CA" sz="2000" b="1" noProof="0" dirty="0">
                          <a:solidFill>
                            <a:schemeClr val="bg1"/>
                          </a:solidFill>
                        </a:rPr>
                        <a:t>Financial Institution</a:t>
                      </a:r>
                    </a:p>
                  </a:txBody>
                  <a:tcPr>
                    <a:solidFill>
                      <a:srgbClr val="52BAE9"/>
                    </a:solidFill>
                  </a:tcPr>
                </a:tc>
                <a:tc hMerge="1">
                  <a:txBody>
                    <a:bodyPr/>
                    <a:lstStyle/>
                    <a:p>
                      <a:endParaRPr lang="fr-CA"/>
                    </a:p>
                  </a:txBody>
                  <a:tcPr/>
                </a:tc>
                <a:extLst>
                  <a:ext uri="{0D108BD9-81ED-4DB2-BD59-A6C34878D82A}">
                    <a16:rowId xmlns:a16="http://schemas.microsoft.com/office/drawing/2014/main" val="4009644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effectLst/>
                        </a:rPr>
                        <a:t>Scotiabank</a:t>
                      </a:r>
                      <a:endParaRPr lang="en-CA" sz="1800" b="1" i="0" noProof="0">
                        <a:solidFill>
                          <a:schemeClr val="bg1"/>
                        </a:solidFill>
                        <a:effectLst/>
                      </a:endParaRPr>
                    </a:p>
                  </a:txBody>
                  <a:tcPr>
                    <a:lnR w="12700" cap="flat" cmpd="sng" algn="ctr">
                      <a:solidFill>
                        <a:srgbClr val="52BAE9"/>
                      </a:solidFill>
                      <a:prstDash val="solid"/>
                      <a:round/>
                      <a:headEnd type="none" w="med" len="med"/>
                      <a:tailEnd type="none" w="med" len="med"/>
                    </a:lnR>
                    <a:lnB w="12700" cap="flat" cmpd="sng" algn="ctr">
                      <a:solidFill>
                        <a:srgbClr val="52BAE9"/>
                      </a:solidFill>
                      <a:prstDash val="solid"/>
                      <a:round/>
                      <a:headEnd type="none" w="med" len="med"/>
                      <a:tailEnd type="none" w="med" len="med"/>
                    </a:lnB>
                  </a:tcPr>
                </a:tc>
                <a:tc>
                  <a:txBody>
                    <a:bodyPr/>
                    <a:lstStyle/>
                    <a:p>
                      <a:r>
                        <a:rPr lang="en-CA" b="1" noProof="0">
                          <a:solidFill>
                            <a:schemeClr val="bg1"/>
                          </a:solidFill>
                        </a:rPr>
                        <a:t>10.99%</a:t>
                      </a:r>
                    </a:p>
                  </a:txBody>
                  <a:tcPr>
                    <a:lnL w="12700" cap="flat" cmpd="sng" algn="ctr">
                      <a:solidFill>
                        <a:srgbClr val="52BAE9"/>
                      </a:solidFill>
                      <a:prstDash val="solid"/>
                      <a:round/>
                      <a:headEnd type="none" w="med" len="med"/>
                      <a:tailEnd type="none" w="med" len="med"/>
                    </a:lnL>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863045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rPr>
                        <a:t>National Bank</a:t>
                      </a: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en-CA" b="1" noProof="0">
                          <a:solidFill>
                            <a:schemeClr val="bg1"/>
                          </a:solidFill>
                        </a:rPr>
                        <a:t>10.90%</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993625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effectLst/>
                        </a:rPr>
                        <a:t>RBC</a:t>
                      </a:r>
                      <a:endParaRPr lang="en-CA" sz="1800" b="1" i="0" noProof="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en-CA" sz="1800" b="0" i="0" kern="1200" noProof="0">
                          <a:solidFill>
                            <a:schemeClr val="bg1"/>
                          </a:solidFill>
                          <a:effectLst/>
                          <a:latin typeface="+mn-lt"/>
                          <a:ea typeface="+mn-ea"/>
                          <a:cs typeface="+mn-cs"/>
                        </a:rPr>
                        <a:t>RBC will reimburse 50% of the interest on credit cards for its clients facing financial hardship due to  </a:t>
                      </a:r>
                    </a:p>
                    <a:p>
                      <a:r>
                        <a:rPr lang="en-CA" sz="1800" b="0" i="0" kern="1200" noProof="0">
                          <a:solidFill>
                            <a:schemeClr val="bg1"/>
                          </a:solidFill>
                          <a:effectLst/>
                          <a:latin typeface="+mn-lt"/>
                          <a:ea typeface="+mn-ea"/>
                          <a:cs typeface="+mn-cs"/>
                        </a:rPr>
                        <a:t>COVID-19</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38481945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dirty="0">
                          <a:solidFill>
                            <a:schemeClr val="bg1"/>
                          </a:solidFill>
                          <a:effectLst/>
                        </a:rPr>
                        <a:t>BMO</a:t>
                      </a:r>
                      <a:endParaRPr lang="en-CA" sz="1800" b="1" i="0" noProof="0" dirty="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en-CA" b="1" noProof="0">
                          <a:solidFill>
                            <a:schemeClr val="bg1"/>
                          </a:solidFill>
                        </a:rPr>
                        <a:t>1-844-837-9228</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86778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rPr>
                        <a:t>TD Bank</a:t>
                      </a: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pPr algn="l"/>
                      <a:r>
                        <a:rPr lang="en-CA" sz="1800" b="0" i="0" kern="1200" noProof="0">
                          <a:solidFill>
                            <a:schemeClr val="bg1"/>
                          </a:solidFill>
                          <a:effectLst/>
                          <a:latin typeface="+mn-lt"/>
                          <a:ea typeface="+mn-ea"/>
                          <a:cs typeface="+mn-cs"/>
                        </a:rPr>
                        <a:t>TD is offering a 50% rebate on credit card interest rates for its clients facing financial hardship </a:t>
                      </a:r>
                      <a:r>
                        <a:rPr lang="en-CA" sz="1800" b="0" i="0" kern="1200" noProof="0">
                          <a:solidFill>
                            <a:schemeClr val="tx1"/>
                          </a:solidFill>
                          <a:effectLst/>
                          <a:latin typeface="+mn-lt"/>
                          <a:ea typeface="+mn-ea"/>
                          <a:cs typeface="+mn-cs"/>
                        </a:rPr>
                        <a:t>.</a:t>
                      </a:r>
                      <a:endParaRPr lang="en-CA" b="1" noProof="0">
                        <a:solidFill>
                          <a:schemeClr val="bg1"/>
                        </a:solidFill>
                      </a:endParaRP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3364673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effectLst/>
                        </a:rPr>
                        <a:t>Desjardins</a:t>
                      </a:r>
                      <a:endParaRPr lang="en-CA" sz="1800" b="1" i="0" noProof="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en-CA" b="1" noProof="0">
                          <a:solidFill>
                            <a:schemeClr val="bg1"/>
                          </a:solidFill>
                        </a:rPr>
                        <a:t>10.90%</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116229668"/>
                  </a:ext>
                </a:extLst>
              </a:tr>
              <a:tr h="402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noProof="0">
                          <a:solidFill>
                            <a:schemeClr val="bg1"/>
                          </a:solidFill>
                          <a:effectLst/>
                        </a:rPr>
                        <a:t>CIBC</a:t>
                      </a:r>
                      <a:endParaRPr lang="en-CA" sz="1800" b="1" i="0" noProof="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en-CA" b="1" noProof="0" dirty="0">
                          <a:solidFill>
                            <a:schemeClr val="bg1"/>
                          </a:solidFill>
                        </a:rPr>
                        <a:t>10.99%</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20160660"/>
                  </a:ext>
                </a:extLst>
              </a:tr>
            </a:tbl>
          </a:graphicData>
        </a:graphic>
      </p:graphicFrame>
      <p:sp>
        <p:nvSpPr>
          <p:cNvPr id="20" name="Rectangle 19">
            <a:hlinkClick r:id="rId12" action="ppaction://hlinksldjump"/>
            <a:extLst>
              <a:ext uri="{FF2B5EF4-FFF2-40B4-BE49-F238E27FC236}">
                <a16:creationId xmlns:a16="http://schemas.microsoft.com/office/drawing/2014/main" id="{EDE52B9B-C682-4B7C-A125-DF60C504307B}"/>
              </a:ext>
            </a:extLst>
          </p:cNvPr>
          <p:cNvSpPr/>
          <p:nvPr>
            <p:custDataLst>
              <p:tags r:id="rId8"/>
            </p:custDataLst>
          </p:nvPr>
        </p:nvSpPr>
        <p:spPr>
          <a:xfrm>
            <a:off x="6821649" y="5900832"/>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a:ln>
                  <a:noFill/>
                </a:ln>
                <a:solidFill>
                  <a:srgbClr val="031D6D"/>
                </a:solidFill>
                <a:effectLst/>
                <a:uLnTx/>
                <a:uFillTx/>
                <a:latin typeface="Calibri" panose="020F0502020204030204"/>
                <a:ea typeface="+mn-ea"/>
                <a:cs typeface="+mn-cs"/>
              </a:rPr>
              <a:t>BACK</a:t>
            </a:r>
          </a:p>
        </p:txBody>
      </p:sp>
    </p:spTree>
    <p:extLst>
      <p:ext uri="{BB962C8B-B14F-4D97-AF65-F5344CB8AC3E}">
        <p14:creationId xmlns:p14="http://schemas.microsoft.com/office/powerpoint/2010/main" val="420376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7"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QUESTION</a:t>
            </a: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50601" y="460265"/>
            <a:ext cx="4075283" cy="707886"/>
          </a:xfrm>
          <a:prstGeom prst="rect">
            <a:avLst/>
          </a:prstGeom>
        </p:spPr>
        <p:txBody>
          <a:bodyPr wrap="none">
            <a:spAutoFit/>
          </a:bodyPr>
          <a:lstStyle/>
          <a:p>
            <a:pPr lvl="0" fontAlgn="base">
              <a:defRPr/>
            </a:pPr>
            <a:r>
              <a:rPr lang="en-CA" sz="4000" b="1" dirty="0">
                <a:solidFill>
                  <a:srgbClr val="8BE3EE"/>
                </a:solidFill>
              </a:rPr>
              <a:t>Mortgage Support</a:t>
            </a:r>
          </a:p>
        </p:txBody>
      </p:sp>
      <p:sp>
        <p:nvSpPr>
          <p:cNvPr id="7" name="Rectangle 6">
            <a:hlinkClick r:id="rId8" action="ppaction://hlinksldjump"/>
            <a:extLst>
              <a:ext uri="{FF2B5EF4-FFF2-40B4-BE49-F238E27FC236}">
                <a16:creationId xmlns:a16="http://schemas.microsoft.com/office/drawing/2014/main" id="{9AAA79B3-BBBE-4973-942F-91E51F57E67E}"/>
              </a:ext>
            </a:extLst>
          </p:cNvPr>
          <p:cNvSpPr/>
          <p:nvPr>
            <p:custDataLst>
              <p:tags r:id="rId3"/>
            </p:custDataLst>
          </p:nvPr>
        </p:nvSpPr>
        <p:spPr>
          <a:xfrm>
            <a:off x="6821649"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sp>
        <p:nvSpPr>
          <p:cNvPr id="3" name="Rectangle 2">
            <a:extLst>
              <a:ext uri="{FF2B5EF4-FFF2-40B4-BE49-F238E27FC236}">
                <a16:creationId xmlns:a16="http://schemas.microsoft.com/office/drawing/2014/main" id="{024B9D7F-971E-4449-909D-EAB008951F53}"/>
              </a:ext>
            </a:extLst>
          </p:cNvPr>
          <p:cNvSpPr/>
          <p:nvPr>
            <p:custDataLst>
              <p:tags r:id="rId4"/>
            </p:custDataLst>
          </p:nvPr>
        </p:nvSpPr>
        <p:spPr>
          <a:xfrm>
            <a:off x="550862" y="981075"/>
            <a:ext cx="11103425" cy="4708981"/>
          </a:xfrm>
          <a:prstGeom prst="rect">
            <a:avLst/>
          </a:prstGeom>
        </p:spPr>
        <p:txBody>
          <a:bodyPr wrap="square">
            <a:spAutoFit/>
          </a:bodyPr>
          <a:lstStyle/>
          <a:p>
            <a:pPr fontAlgn="base"/>
            <a:endParaRPr lang="fr-CA" sz="1200" b="1" dirty="0">
              <a:solidFill>
                <a:srgbClr val="8BE3EE"/>
              </a:solidFill>
            </a:endParaRPr>
          </a:p>
          <a:p>
            <a:pPr fontAlgn="base"/>
            <a:r>
              <a:rPr lang="en-CA" sz="1200" b="1" dirty="0">
                <a:solidFill>
                  <a:srgbClr val="8BE3EE"/>
                </a:solidFill>
              </a:rPr>
              <a:t>What is mortgage payment deferral?</a:t>
            </a:r>
            <a:endParaRPr lang="en-CA" sz="1200" dirty="0">
              <a:solidFill>
                <a:schemeClr val="bg1"/>
              </a:solidFill>
            </a:endParaRPr>
          </a:p>
          <a:p>
            <a:pPr fontAlgn="base"/>
            <a:r>
              <a:rPr lang="en-CA" sz="1200" dirty="0">
                <a:solidFill>
                  <a:schemeClr val="bg1"/>
                </a:solidFill>
              </a:rPr>
              <a:t>Mortgage payment deferrals can help you during times of financial hardship — like unemployment or reduced employment due to the coronavirus (COVID-19) outbreak. </a:t>
            </a:r>
          </a:p>
          <a:p>
            <a:pPr fontAlgn="base"/>
            <a:r>
              <a:rPr lang="en-CA" sz="1200" dirty="0">
                <a:solidFill>
                  <a:schemeClr val="bg1"/>
                </a:solidFill>
              </a:rPr>
              <a:t>The deferral is an agreement between you and your lender. Typically, the agreement indicates that you and your lender have agreed to pause or suspend your mortgage payments for a certain amount of time. It’s also known as a mortgage payment deferral agreement or mortgage forbearance agreement and it’s a temporary measure. </a:t>
            </a:r>
          </a:p>
          <a:p>
            <a:pPr fontAlgn="base"/>
            <a:r>
              <a:rPr lang="en-CA" sz="1200" dirty="0">
                <a:solidFill>
                  <a:schemeClr val="bg1"/>
                </a:solidFill>
              </a:rPr>
              <a:t>After the agreement ends, your mortgage payments return to normal and the missed payments — including principal and accumulated interest - repaid. </a:t>
            </a:r>
          </a:p>
          <a:p>
            <a:pPr fontAlgn="base"/>
            <a:endParaRPr lang="fr-CA" sz="1200" dirty="0">
              <a:solidFill>
                <a:schemeClr val="bg1"/>
              </a:solidFill>
            </a:endParaRPr>
          </a:p>
          <a:p>
            <a:pPr fontAlgn="base"/>
            <a:r>
              <a:rPr lang="en-CA" sz="1200" b="1" dirty="0">
                <a:solidFill>
                  <a:srgbClr val="8BE3EE"/>
                </a:solidFill>
              </a:rPr>
              <a:t>How mortgage payment deferrals can help you</a:t>
            </a:r>
            <a:r>
              <a:rPr lang="fr-CA" sz="1200" b="1" dirty="0">
                <a:solidFill>
                  <a:srgbClr val="8BE3EE"/>
                </a:solidFill>
              </a:rPr>
              <a:t>?</a:t>
            </a:r>
          </a:p>
          <a:p>
            <a:pPr fontAlgn="base"/>
            <a:r>
              <a:rPr lang="en-CA" sz="1200" dirty="0">
                <a:solidFill>
                  <a:schemeClr val="bg1"/>
                </a:solidFill>
              </a:rPr>
              <a:t>A mortgage deferral helps you when you’re struggling to make your payments by allowing you to skip your mortgage payment for a specified amount of time</a:t>
            </a:r>
            <a:r>
              <a:rPr lang="fr-CA" sz="1200" dirty="0">
                <a:solidFill>
                  <a:schemeClr val="bg1"/>
                </a:solidFill>
              </a:rPr>
              <a:t>.  </a:t>
            </a:r>
          </a:p>
          <a:p>
            <a:pPr fontAlgn="base"/>
            <a:endParaRPr lang="fr-CA" sz="1200" dirty="0">
              <a:solidFill>
                <a:schemeClr val="bg1"/>
              </a:solidFill>
            </a:endParaRPr>
          </a:p>
          <a:p>
            <a:pPr fontAlgn="base"/>
            <a:r>
              <a:rPr lang="en-CA" sz="1200" b="1" dirty="0">
                <a:solidFill>
                  <a:srgbClr val="8BE3EE"/>
                </a:solidFill>
              </a:rPr>
              <a:t>Are the deferred payments erased or cancelled</a:t>
            </a:r>
            <a:r>
              <a:rPr lang="fr-CA" sz="1200" b="1" dirty="0">
                <a:solidFill>
                  <a:srgbClr val="8BE3EE"/>
                </a:solidFill>
              </a:rPr>
              <a:t>? </a:t>
            </a:r>
          </a:p>
          <a:p>
            <a:pPr fontAlgn="base"/>
            <a:r>
              <a:rPr lang="en-CA" sz="1200" dirty="0">
                <a:solidFill>
                  <a:schemeClr val="bg1"/>
                </a:solidFill>
              </a:rPr>
              <a:t>The mortgage deferral agreement does not cancel, erase or eliminate the amount owed on your mortgage. At the end of the agreement, you will have to resume payment according to your regular payment schedule. </a:t>
            </a:r>
          </a:p>
          <a:p>
            <a:pPr fontAlgn="base"/>
            <a:r>
              <a:rPr lang="en-CA" sz="1200" b="1" dirty="0">
                <a:solidFill>
                  <a:schemeClr val="bg1"/>
                </a:solidFill>
              </a:rPr>
              <a:t>NOTE: </a:t>
            </a:r>
            <a:r>
              <a:rPr lang="en-CA" sz="1200" dirty="0">
                <a:solidFill>
                  <a:schemeClr val="bg1"/>
                </a:solidFill>
              </a:rPr>
              <a:t>The interest that hasn’t been paid during the deferral period continues to be added to the outstanding principal of your mortgage. This can affect the total amount you owe in accordance with the original payment schedule. </a:t>
            </a:r>
          </a:p>
          <a:p>
            <a:pPr fontAlgn="base"/>
            <a:endParaRPr lang="fr-CA" sz="1200" dirty="0">
              <a:solidFill>
                <a:schemeClr val="bg1"/>
              </a:solidFill>
            </a:endParaRPr>
          </a:p>
          <a:p>
            <a:pPr fontAlgn="base"/>
            <a:r>
              <a:rPr lang="en-CA" sz="1200" b="1" dirty="0">
                <a:solidFill>
                  <a:srgbClr val="8BE3EE"/>
                </a:solidFill>
              </a:rPr>
              <a:t>Do I need to repay the deferred amounts?</a:t>
            </a:r>
          </a:p>
          <a:p>
            <a:pPr fontAlgn="base"/>
            <a:r>
              <a:rPr lang="en-CA" sz="1200" dirty="0">
                <a:solidFill>
                  <a:schemeClr val="bg1"/>
                </a:solidFill>
              </a:rPr>
              <a:t>Yes, you’ll need to repay the amounts of the skipped payments including both principal and interest.</a:t>
            </a:r>
            <a:endParaRPr lang="fr-CA" sz="1200" dirty="0">
              <a:solidFill>
                <a:schemeClr val="bg1"/>
              </a:solidFill>
            </a:endParaRPr>
          </a:p>
          <a:p>
            <a:pPr fontAlgn="base"/>
            <a:endParaRPr lang="fr-CA" sz="1200" dirty="0">
              <a:solidFill>
                <a:schemeClr val="bg1"/>
              </a:solidFill>
            </a:endParaRPr>
          </a:p>
          <a:p>
            <a:pPr fontAlgn="base"/>
            <a:r>
              <a:rPr lang="en-CA" sz="1200" b="1" dirty="0">
                <a:solidFill>
                  <a:srgbClr val="8BE3EE"/>
                </a:solidFill>
              </a:rPr>
              <a:t>How do I repay the deferred amounts?</a:t>
            </a:r>
            <a:r>
              <a:rPr lang="fr-CA" sz="1200" b="1" dirty="0">
                <a:solidFill>
                  <a:srgbClr val="8BE3EE"/>
                </a:solidFill>
              </a:rPr>
              <a:t>?</a:t>
            </a:r>
          </a:p>
          <a:p>
            <a:pPr fontAlgn="base"/>
            <a:r>
              <a:rPr lang="en-CA" sz="1200" dirty="0">
                <a:solidFill>
                  <a:schemeClr val="bg1"/>
                </a:solidFill>
              </a:rPr>
              <a:t>Details of the repayment will vary according to the specific lender and situation. </a:t>
            </a:r>
          </a:p>
          <a:p>
            <a:pPr fontAlgn="base"/>
            <a:r>
              <a:rPr lang="en-CA" sz="1200" dirty="0">
                <a:solidFill>
                  <a:schemeClr val="bg1"/>
                </a:solidFill>
              </a:rPr>
              <a:t>The interest on your mortgage that hasn’t been paid during the deferral period continues to be added to the outstanding principal of your mortgage. When your payments start again, your mortgage payment might be based on the total amount you then owe to pay off your mortgage in accordance with the original payment schedule.</a:t>
            </a:r>
          </a:p>
          <a:p>
            <a:pPr fontAlgn="base"/>
            <a:endParaRPr lang="en-CA" sz="1200" dirty="0">
              <a:solidFill>
                <a:schemeClr val="bg1"/>
              </a:solidFill>
            </a:endParaRPr>
          </a:p>
          <a:p>
            <a:pPr fontAlgn="base"/>
            <a:r>
              <a:rPr lang="en-CA" sz="1200" b="1" dirty="0">
                <a:solidFill>
                  <a:schemeClr val="bg1"/>
                </a:solidFill>
              </a:rPr>
              <a:t>IMPORTANT: </a:t>
            </a:r>
            <a:r>
              <a:rPr lang="en-CA" sz="1200" dirty="0">
                <a:solidFill>
                  <a:schemeClr val="bg1"/>
                </a:solidFill>
              </a:rPr>
              <a:t>Mortgage payment deferrals focus solely on your mortgage. It won’t affect other payments regularly withdrawn, like property taxes and life/disability insurance. </a:t>
            </a:r>
          </a:p>
        </p:txBody>
      </p:sp>
    </p:spTree>
    <p:extLst>
      <p:ext uri="{BB962C8B-B14F-4D97-AF65-F5344CB8AC3E}">
        <p14:creationId xmlns:p14="http://schemas.microsoft.com/office/powerpoint/2010/main" val="688333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9"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QUESTION</a:t>
            </a: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29336" y="587171"/>
            <a:ext cx="4075283" cy="707886"/>
          </a:xfrm>
          <a:prstGeom prst="rect">
            <a:avLst/>
          </a:prstGeom>
        </p:spPr>
        <p:txBody>
          <a:bodyPr wrap="none">
            <a:spAutoFit/>
          </a:bodyPr>
          <a:lstStyle/>
          <a:p>
            <a:pPr lvl="0" fontAlgn="base">
              <a:defRPr/>
            </a:pPr>
            <a:r>
              <a:rPr lang="en-CA" sz="4000" b="1" dirty="0">
                <a:solidFill>
                  <a:srgbClr val="8BE3EE"/>
                </a:solidFill>
              </a:rPr>
              <a:t>Mortgage Support</a:t>
            </a:r>
          </a:p>
        </p:txBody>
      </p:sp>
      <p:sp>
        <p:nvSpPr>
          <p:cNvPr id="7" name="Rectangle 6">
            <a:hlinkClick r:id="rId10" action="ppaction://hlinksldjump"/>
            <a:extLst>
              <a:ext uri="{FF2B5EF4-FFF2-40B4-BE49-F238E27FC236}">
                <a16:creationId xmlns:a16="http://schemas.microsoft.com/office/drawing/2014/main" id="{9AAA79B3-BBBE-4973-942F-91E51F57E67E}"/>
              </a:ext>
            </a:extLst>
          </p:cNvPr>
          <p:cNvSpPr/>
          <p:nvPr>
            <p:custDataLst>
              <p:tags r:id="rId3"/>
            </p:custDataLst>
          </p:nvPr>
        </p:nvSpPr>
        <p:spPr>
          <a:xfrm>
            <a:off x="6821649"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graphicFrame>
        <p:nvGraphicFramePr>
          <p:cNvPr id="5" name="Tableau 4">
            <a:extLst>
              <a:ext uri="{FF2B5EF4-FFF2-40B4-BE49-F238E27FC236}">
                <a16:creationId xmlns:a16="http://schemas.microsoft.com/office/drawing/2014/main" id="{8E3FA871-B822-4B73-9E4F-88984CEA084C}"/>
              </a:ext>
            </a:extLst>
          </p:cNvPr>
          <p:cNvGraphicFramePr>
            <a:graphicFrameLocks noGrp="1"/>
          </p:cNvGraphicFramePr>
          <p:nvPr>
            <p:custDataLst>
              <p:tags r:id="rId4"/>
            </p:custDataLst>
            <p:extLst>
              <p:ext uri="{D42A27DB-BD31-4B8C-83A1-F6EECF244321}">
                <p14:modId xmlns:p14="http://schemas.microsoft.com/office/powerpoint/2010/main" val="2338416704"/>
              </p:ext>
            </p:extLst>
          </p:nvPr>
        </p:nvGraphicFramePr>
        <p:xfrm>
          <a:off x="550862" y="1449387"/>
          <a:ext cx="5545138" cy="3640201"/>
        </p:xfrm>
        <a:graphic>
          <a:graphicData uri="http://schemas.openxmlformats.org/drawingml/2006/table">
            <a:tbl>
              <a:tblPr firstRow="1" bandRow="1">
                <a:tableStyleId>{2D5ABB26-0587-4C30-8999-92F81FD0307C}</a:tableStyleId>
              </a:tblPr>
              <a:tblGrid>
                <a:gridCol w="2772569">
                  <a:extLst>
                    <a:ext uri="{9D8B030D-6E8A-4147-A177-3AD203B41FA5}">
                      <a16:colId xmlns:a16="http://schemas.microsoft.com/office/drawing/2014/main" val="404182627"/>
                    </a:ext>
                  </a:extLst>
                </a:gridCol>
                <a:gridCol w="2772569">
                  <a:extLst>
                    <a:ext uri="{9D8B030D-6E8A-4147-A177-3AD203B41FA5}">
                      <a16:colId xmlns:a16="http://schemas.microsoft.com/office/drawing/2014/main" val="1227017587"/>
                    </a:ext>
                  </a:extLst>
                </a:gridCol>
              </a:tblGrid>
              <a:tr h="421091">
                <a:tc gridSpan="2">
                  <a:txBody>
                    <a:bodyPr/>
                    <a:lstStyle/>
                    <a:p>
                      <a:r>
                        <a:rPr lang="fr-CA" sz="2000" b="1" dirty="0">
                          <a:solidFill>
                            <a:schemeClr val="bg1"/>
                          </a:solidFill>
                        </a:rPr>
                        <a:t>Financial Institution</a:t>
                      </a:r>
                    </a:p>
                  </a:txBody>
                  <a:tcPr>
                    <a:solidFill>
                      <a:srgbClr val="52BAE9"/>
                    </a:solidFill>
                  </a:tcPr>
                </a:tc>
                <a:tc hMerge="1">
                  <a:txBody>
                    <a:bodyPr/>
                    <a:lstStyle/>
                    <a:p>
                      <a:endParaRPr lang="fr-CA"/>
                    </a:p>
                  </a:txBody>
                  <a:tcPr/>
                </a:tc>
                <a:extLst>
                  <a:ext uri="{0D108BD9-81ED-4DB2-BD59-A6C34878D82A}">
                    <a16:rowId xmlns:a16="http://schemas.microsoft.com/office/drawing/2014/main" val="4009644064"/>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err="1">
                          <a:solidFill>
                            <a:schemeClr val="bg1"/>
                          </a:solidFill>
                          <a:effectLst/>
                        </a:rPr>
                        <a:t>Scotiabank</a:t>
                      </a:r>
                      <a:endParaRPr lang="fr-CA" sz="1800" b="1" i="0" dirty="0">
                        <a:solidFill>
                          <a:schemeClr val="bg1"/>
                        </a:solidFill>
                        <a:effectLst/>
                      </a:endParaRPr>
                    </a:p>
                  </a:txBody>
                  <a:tcPr>
                    <a:lnR w="12700" cap="flat" cmpd="sng" algn="ctr">
                      <a:solidFill>
                        <a:srgbClr val="52BAE9"/>
                      </a:solidFill>
                      <a:prstDash val="solid"/>
                      <a:round/>
                      <a:headEnd type="none" w="med" len="med"/>
                      <a:tailEnd type="none" w="med" len="med"/>
                    </a:lnR>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1-800-790-7979</a:t>
                      </a:r>
                    </a:p>
                  </a:txBody>
                  <a:tcPr>
                    <a:lnL w="12700" cap="flat" cmpd="sng" algn="ctr">
                      <a:solidFill>
                        <a:srgbClr val="52BAE9"/>
                      </a:solidFill>
                      <a:prstDash val="solid"/>
                      <a:round/>
                      <a:headEnd type="none" w="med" len="med"/>
                      <a:tailEnd type="none" w="med" len="med"/>
                    </a:lnL>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86304596"/>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rPr>
                        <a:t>National Bank</a:t>
                      </a: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1-888-835-6281</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993625728"/>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effectLst/>
                        </a:rPr>
                        <a:t>RBC</a:t>
                      </a:r>
                      <a:endParaRPr lang="fr-CA" sz="1800" b="1" i="0" dirty="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1-800-769-2511</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3848194591"/>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effectLst/>
                        </a:rPr>
                        <a:t>Bank of Montréal</a:t>
                      </a:r>
                      <a:endParaRPr lang="fr-CA" sz="1800" b="1" i="0" dirty="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1-844-837-9228</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86778195"/>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rPr>
                        <a:t>TD Bank</a:t>
                      </a: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1-800-563-3995</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3364673538"/>
                  </a:ext>
                </a:extLst>
              </a:tr>
              <a:tr h="394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effectLst/>
                        </a:rPr>
                        <a:t>Desjardins</a:t>
                      </a:r>
                      <a:endParaRPr lang="fr-CA" sz="1800" b="1" i="0" dirty="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1-800-224-7737</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116229668"/>
                  </a:ext>
                </a:extLst>
              </a:tr>
              <a:tr h="42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chemeClr val="bg1"/>
                          </a:solidFill>
                          <a:effectLst/>
                        </a:rPr>
                        <a:t>CIBC</a:t>
                      </a:r>
                      <a:endParaRPr lang="fr-CA" sz="1800" b="1" i="0" dirty="0">
                        <a:solidFill>
                          <a:schemeClr val="bg1"/>
                        </a:solidFill>
                        <a:effectLst/>
                      </a:endParaRP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a:solidFill>
                            <a:schemeClr val="bg1"/>
                          </a:solidFill>
                        </a:rPr>
                        <a:t>1-877-454-9039</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320160660"/>
                  </a:ext>
                </a:extLst>
              </a:tr>
              <a:tr h="427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dirty="0">
                          <a:solidFill>
                            <a:schemeClr val="bg1"/>
                          </a:solidFill>
                          <a:effectLst/>
                        </a:rPr>
                        <a:t>iA Financial Group</a:t>
                      </a:r>
                    </a:p>
                  </a:txBody>
                  <a:tcPr>
                    <a:lnR w="12700" cap="flat" cmpd="sng" algn="ctr">
                      <a:solidFill>
                        <a:srgbClr val="52BAE9"/>
                      </a:solidFill>
                      <a:prstDash val="solid"/>
                      <a:round/>
                      <a:headEnd type="none" w="med" len="med"/>
                      <a:tailEnd type="none" w="med" len="med"/>
                    </a:lnR>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tc>
                  <a:txBody>
                    <a:bodyPr/>
                    <a:lstStyle/>
                    <a:p>
                      <a:r>
                        <a:rPr lang="fr-CA" b="1" dirty="0">
                          <a:solidFill>
                            <a:schemeClr val="bg1"/>
                          </a:solidFill>
                        </a:rPr>
                        <a:t>1-800-463-4396</a:t>
                      </a:r>
                    </a:p>
                  </a:txBody>
                  <a:tcPr>
                    <a:lnL w="12700" cap="flat" cmpd="sng" algn="ctr">
                      <a:solidFill>
                        <a:srgbClr val="52BAE9"/>
                      </a:solidFill>
                      <a:prstDash val="solid"/>
                      <a:round/>
                      <a:headEnd type="none" w="med" len="med"/>
                      <a:tailEnd type="none" w="med" len="med"/>
                    </a:lnL>
                    <a:lnT w="12700" cap="flat" cmpd="sng" algn="ctr">
                      <a:solidFill>
                        <a:srgbClr val="52BAE9"/>
                      </a:solidFill>
                      <a:prstDash val="solid"/>
                      <a:round/>
                      <a:headEnd type="none" w="med" len="med"/>
                      <a:tailEnd type="none" w="med" len="med"/>
                    </a:lnT>
                    <a:lnB w="12700" cap="flat" cmpd="sng" algn="ctr">
                      <a:solidFill>
                        <a:srgbClr val="52BAE9"/>
                      </a:solidFill>
                      <a:prstDash val="solid"/>
                      <a:round/>
                      <a:headEnd type="none" w="med" len="med"/>
                      <a:tailEnd type="none" w="med" len="med"/>
                    </a:lnB>
                  </a:tcPr>
                </a:tc>
                <a:extLst>
                  <a:ext uri="{0D108BD9-81ED-4DB2-BD59-A6C34878D82A}">
                    <a16:rowId xmlns:a16="http://schemas.microsoft.com/office/drawing/2014/main" val="1119656680"/>
                  </a:ext>
                </a:extLst>
              </a:tr>
            </a:tbl>
          </a:graphicData>
        </a:graphic>
      </p:graphicFrame>
      <p:sp>
        <p:nvSpPr>
          <p:cNvPr id="8" name="ZoneTexte 7">
            <a:extLst>
              <a:ext uri="{FF2B5EF4-FFF2-40B4-BE49-F238E27FC236}">
                <a16:creationId xmlns:a16="http://schemas.microsoft.com/office/drawing/2014/main" id="{1900D153-904A-4915-87E4-80D71181D7A5}"/>
              </a:ext>
            </a:extLst>
          </p:cNvPr>
          <p:cNvSpPr txBox="1"/>
          <p:nvPr>
            <p:custDataLst>
              <p:tags r:id="rId5"/>
            </p:custDataLst>
          </p:nvPr>
        </p:nvSpPr>
        <p:spPr>
          <a:xfrm flipH="1">
            <a:off x="9248230" y="6611779"/>
            <a:ext cx="2677887" cy="246221"/>
          </a:xfrm>
          <a:prstGeom prst="rect">
            <a:avLst/>
          </a:prstGeom>
          <a:noFill/>
        </p:spPr>
        <p:txBody>
          <a:bodyPr wrap="square" rtlCol="0">
            <a:spAutoFit/>
          </a:bodyPr>
          <a:lstStyle/>
          <a:p>
            <a:pPr algn="r"/>
            <a:r>
              <a:rPr lang="en-CA" sz="1000" dirty="0">
                <a:solidFill>
                  <a:srgbClr val="8BE3EE"/>
                </a:solidFill>
              </a:rPr>
              <a:t>As of April 8, 2020</a:t>
            </a:r>
            <a:endParaRPr lang="fr-CA" sz="1000" dirty="0">
              <a:solidFill>
                <a:srgbClr val="8BE3EE"/>
              </a:solidFill>
            </a:endParaRPr>
          </a:p>
        </p:txBody>
      </p:sp>
    </p:spTree>
    <p:extLst>
      <p:ext uri="{BB962C8B-B14F-4D97-AF65-F5344CB8AC3E}">
        <p14:creationId xmlns:p14="http://schemas.microsoft.com/office/powerpoint/2010/main" val="248111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59720" y="459580"/>
            <a:ext cx="5895204" cy="707886"/>
          </a:xfrm>
          <a:prstGeom prst="rect">
            <a:avLst/>
          </a:prstGeom>
        </p:spPr>
        <p:txBody>
          <a:bodyPr wrap="none">
            <a:spAutoFit/>
          </a:bodyPr>
          <a:lstStyle/>
          <a:p>
            <a:pPr lvl="0" fontAlgn="base">
              <a:defRPr/>
            </a:pPr>
            <a:r>
              <a:rPr lang="en-CA" sz="4000" b="1" dirty="0">
                <a:solidFill>
                  <a:srgbClr val="8BE3EE"/>
                </a:solidFill>
              </a:rPr>
              <a:t>While we’re on the subject</a:t>
            </a:r>
          </a:p>
        </p:txBody>
      </p:sp>
      <p:sp>
        <p:nvSpPr>
          <p:cNvPr id="9" name="ZoneTexte 8">
            <a:extLst>
              <a:ext uri="{FF2B5EF4-FFF2-40B4-BE49-F238E27FC236}">
                <a16:creationId xmlns:a16="http://schemas.microsoft.com/office/drawing/2014/main" id="{CDEB00AD-DFDC-48EA-9940-4A45E337841E}"/>
              </a:ext>
            </a:extLst>
          </p:cNvPr>
          <p:cNvSpPr txBox="1"/>
          <p:nvPr>
            <p:custDataLst>
              <p:tags r:id="rId2"/>
            </p:custDataLst>
          </p:nvPr>
        </p:nvSpPr>
        <p:spPr>
          <a:xfrm flipH="1">
            <a:off x="1055687" y="1699297"/>
            <a:ext cx="10080625" cy="1200329"/>
          </a:xfrm>
          <a:prstGeom prst="rect">
            <a:avLst/>
          </a:prstGeom>
          <a:noFill/>
        </p:spPr>
        <p:txBody>
          <a:bodyPr wrap="square" rtlCol="0">
            <a:spAutoFit/>
          </a:bodyPr>
          <a:lstStyle/>
          <a:p>
            <a:pPr lvl="0" algn="ctr">
              <a:defRPr/>
            </a:pPr>
            <a:r>
              <a:rPr kumimoji="0" lang="en-CA" sz="3600" b="1" i="0" u="none" strike="noStrike" kern="1200" cap="none" spc="0" normalizeH="0" baseline="0" noProof="0" dirty="0">
                <a:ln>
                  <a:noFill/>
                </a:ln>
                <a:solidFill>
                  <a:srgbClr val="8BE3EE"/>
                </a:solidFill>
                <a:effectLst/>
                <a:uLnTx/>
                <a:uFillTx/>
                <a:latin typeface="Calibri" panose="020F0502020204030204"/>
                <a:ea typeface="+mn-ea"/>
                <a:cs typeface="+mn-cs"/>
              </a:rPr>
              <a:t>Do you have </a:t>
            </a:r>
            <a:r>
              <a:rPr lang="en-CA" sz="3600" b="1" dirty="0">
                <a:solidFill>
                  <a:srgbClr val="8BE3EE"/>
                </a:solidFill>
              </a:rPr>
              <a:t>insurance coverage for your mortgage in case of death or disability?</a:t>
            </a:r>
            <a:endParaRPr kumimoji="0" lang="en-CA" sz="3600" b="1" i="0" u="none" strike="noStrike" kern="1200" cap="none" spc="0" normalizeH="0" baseline="0" noProof="0" dirty="0">
              <a:ln>
                <a:noFill/>
              </a:ln>
              <a:solidFill>
                <a:srgbClr val="8BE3EE"/>
              </a:solidFill>
              <a:effectLst/>
              <a:uLnTx/>
              <a:uFillTx/>
              <a:latin typeface="Calibri" panose="020F0502020204030204"/>
              <a:ea typeface="+mn-ea"/>
              <a:cs typeface="+mn-cs"/>
            </a:endParaRPr>
          </a:p>
        </p:txBody>
      </p:sp>
      <p:sp>
        <p:nvSpPr>
          <p:cNvPr id="10" name="Rectangle 9">
            <a:hlinkClick r:id="rId11" action="ppaction://hlinksldjump"/>
            <a:extLst>
              <a:ext uri="{FF2B5EF4-FFF2-40B4-BE49-F238E27FC236}">
                <a16:creationId xmlns:a16="http://schemas.microsoft.com/office/drawing/2014/main" id="{213F9BB8-3767-4F4C-A607-751BA07BCE61}"/>
              </a:ext>
            </a:extLst>
          </p:cNvPr>
          <p:cNvSpPr/>
          <p:nvPr>
            <p:custDataLst>
              <p:tags r:id="rId3"/>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YES</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11" name="Rectangle 10">
            <a:hlinkClick r:id="rId12" action="ppaction://hlinksldjump"/>
            <a:extLst>
              <a:ext uri="{FF2B5EF4-FFF2-40B4-BE49-F238E27FC236}">
                <a16:creationId xmlns:a16="http://schemas.microsoft.com/office/drawing/2014/main" id="{349F3A6D-C462-4B7E-A3EE-5B05EE275A93}"/>
              </a:ext>
            </a:extLst>
          </p:cNvPr>
          <p:cNvSpPr/>
          <p:nvPr>
            <p:custDataLst>
              <p:tags r:id="rId4"/>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NO</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pic>
        <p:nvPicPr>
          <p:cNvPr id="7" name="Image 6">
            <a:hlinkClick r:id="rId13"/>
            <a:extLst>
              <a:ext uri="{FF2B5EF4-FFF2-40B4-BE49-F238E27FC236}">
                <a16:creationId xmlns:a16="http://schemas.microsoft.com/office/drawing/2014/main" id="{F8D8FCC4-51DF-4014-BE71-FC81D04FDD26}"/>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12" name="Rectangle 11">
            <a:hlinkClick r:id="rId15" action="ppaction://hlinksldjump"/>
            <a:extLst>
              <a:ext uri="{FF2B5EF4-FFF2-40B4-BE49-F238E27FC236}">
                <a16:creationId xmlns:a16="http://schemas.microsoft.com/office/drawing/2014/main" id="{91B7E730-B852-4052-A1DB-2558F084DA49}"/>
              </a:ext>
            </a:extLst>
          </p:cNvPr>
          <p:cNvSpPr/>
          <p:nvPr>
            <p:custDataLst>
              <p:tags r:id="rId6"/>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4" name="Image 13">
            <a:hlinkClick r:id="rId16" action="ppaction://hlinksldjump" tooltip="Les mesures d'aide"/>
            <a:extLst>
              <a:ext uri="{FF2B5EF4-FFF2-40B4-BE49-F238E27FC236}">
                <a16:creationId xmlns:a16="http://schemas.microsoft.com/office/drawing/2014/main" id="{42F0A17D-8D27-4D2E-BE7C-89448A7CCF46}"/>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13" name="Image 12">
            <a:hlinkClick r:id="rId18" action="ppaction://hlinksldjump"/>
            <a:extLst>
              <a:ext uri="{FF2B5EF4-FFF2-40B4-BE49-F238E27FC236}">
                <a16:creationId xmlns:a16="http://schemas.microsoft.com/office/drawing/2014/main" id="{18899C40-1FC6-4035-B7D7-C380112FDAC0}"/>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129322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58695" y="466201"/>
            <a:ext cx="5895204" cy="707886"/>
          </a:xfrm>
          <a:prstGeom prst="rect">
            <a:avLst/>
          </a:prstGeom>
        </p:spPr>
        <p:txBody>
          <a:bodyPr wrap="none">
            <a:spAutoFit/>
          </a:bodyPr>
          <a:lstStyle/>
          <a:p>
            <a:pPr lvl="0" fontAlgn="base">
              <a:defRPr/>
            </a:pPr>
            <a:r>
              <a:rPr lang="en-CA" sz="4000" b="1" dirty="0">
                <a:solidFill>
                  <a:srgbClr val="8BE3EE"/>
                </a:solidFill>
              </a:rPr>
              <a:t>While we’re on the subject</a:t>
            </a:r>
          </a:p>
        </p:txBody>
      </p:sp>
      <p:sp>
        <p:nvSpPr>
          <p:cNvPr id="9" name="ZoneTexte 8">
            <a:extLst>
              <a:ext uri="{FF2B5EF4-FFF2-40B4-BE49-F238E27FC236}">
                <a16:creationId xmlns:a16="http://schemas.microsoft.com/office/drawing/2014/main" id="{CDEB00AD-DFDC-48EA-9940-4A45E337841E}"/>
              </a:ext>
            </a:extLst>
          </p:cNvPr>
          <p:cNvSpPr txBox="1"/>
          <p:nvPr>
            <p:custDataLst>
              <p:tags r:id="rId2"/>
            </p:custDataLst>
          </p:nvPr>
        </p:nvSpPr>
        <p:spPr>
          <a:xfrm flipH="1">
            <a:off x="1967204" y="1684489"/>
            <a:ext cx="8257591" cy="646331"/>
          </a:xfrm>
          <a:prstGeom prst="rect">
            <a:avLst/>
          </a:prstGeom>
          <a:noFill/>
        </p:spPr>
        <p:txBody>
          <a:bodyPr wrap="square" rtlCol="0">
            <a:spAutoFit/>
          </a:bodyPr>
          <a:lstStyle/>
          <a:p>
            <a:pPr lvl="0" algn="ctr">
              <a:defRPr/>
            </a:pPr>
            <a:r>
              <a:rPr lang="en-CA" sz="3600" b="1" dirty="0">
                <a:solidFill>
                  <a:srgbClr val="8BE3EE"/>
                </a:solidFill>
              </a:rPr>
              <a:t>Why, or why not?</a:t>
            </a:r>
          </a:p>
        </p:txBody>
      </p:sp>
      <p:sp>
        <p:nvSpPr>
          <p:cNvPr id="11" name="Rectangle 10">
            <a:hlinkClick r:id="rId11" action="ppaction://hlinksldjump"/>
            <a:extLst>
              <a:ext uri="{FF2B5EF4-FFF2-40B4-BE49-F238E27FC236}">
                <a16:creationId xmlns:a16="http://schemas.microsoft.com/office/drawing/2014/main" id="{349F3A6D-C462-4B7E-A3EE-5B05EE275A93}"/>
              </a:ext>
            </a:extLst>
          </p:cNvPr>
          <p:cNvSpPr/>
          <p:nvPr>
            <p:custDataLst>
              <p:tags r:id="rId3"/>
            </p:custDataLst>
          </p:nvPr>
        </p:nvSpPr>
        <p:spPr>
          <a:xfrm>
            <a:off x="4911011"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3000" b="1">
                <a:solidFill>
                  <a:srgbClr val="031D6D"/>
                </a:solidFill>
                <a:latin typeface="Calibri" panose="020F0502020204030204"/>
              </a:rPr>
              <a:t>NEX</a:t>
            </a: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T</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pic>
        <p:nvPicPr>
          <p:cNvPr id="6" name="Image 5">
            <a:hlinkClick r:id="rId12"/>
            <a:extLst>
              <a:ext uri="{FF2B5EF4-FFF2-40B4-BE49-F238E27FC236}">
                <a16:creationId xmlns:a16="http://schemas.microsoft.com/office/drawing/2014/main" id="{13FC3698-30D3-4084-AEF0-69A2EB7E762C}"/>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A89B8609-A026-4077-9508-E0840701DC27}"/>
              </a:ext>
            </a:extLst>
          </p:cNvPr>
          <p:cNvSpPr/>
          <p:nvPr>
            <p:custDataLst>
              <p:tags r:id="rId5"/>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2" name="Image 11">
            <a:hlinkClick r:id="rId15" action="ppaction://hlinksldjump" tooltip="Les mesures d'aide"/>
            <a:extLst>
              <a:ext uri="{FF2B5EF4-FFF2-40B4-BE49-F238E27FC236}">
                <a16:creationId xmlns:a16="http://schemas.microsoft.com/office/drawing/2014/main" id="{AEA97DCC-3751-4053-B65C-FAC6C84850AF}"/>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8" name="Image 7">
            <a:hlinkClick r:id="rId17" action="ppaction://hlinksldjump"/>
            <a:extLst>
              <a:ext uri="{FF2B5EF4-FFF2-40B4-BE49-F238E27FC236}">
                <a16:creationId xmlns:a16="http://schemas.microsoft.com/office/drawing/2014/main" id="{BAADE813-EB38-4167-B956-BEEC2B6DBEC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3775517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59720" y="473311"/>
            <a:ext cx="5895204" cy="707886"/>
          </a:xfrm>
          <a:prstGeom prst="rect">
            <a:avLst/>
          </a:prstGeom>
        </p:spPr>
        <p:txBody>
          <a:bodyPr wrap="none">
            <a:spAutoFit/>
          </a:bodyPr>
          <a:lstStyle/>
          <a:p>
            <a:pPr lvl="0" fontAlgn="base">
              <a:defRPr/>
            </a:pPr>
            <a:r>
              <a:rPr lang="en-CA" sz="4000" b="1" dirty="0">
                <a:solidFill>
                  <a:srgbClr val="8BE3EE"/>
                </a:solidFill>
              </a:rPr>
              <a:t>While we’re on the subject</a:t>
            </a:r>
          </a:p>
        </p:txBody>
      </p:sp>
      <p:sp>
        <p:nvSpPr>
          <p:cNvPr id="9" name="ZoneTexte 8">
            <a:extLst>
              <a:ext uri="{FF2B5EF4-FFF2-40B4-BE49-F238E27FC236}">
                <a16:creationId xmlns:a16="http://schemas.microsoft.com/office/drawing/2014/main" id="{CDEB00AD-DFDC-48EA-9940-4A45E337841E}"/>
              </a:ext>
            </a:extLst>
          </p:cNvPr>
          <p:cNvSpPr txBox="1"/>
          <p:nvPr>
            <p:custDataLst>
              <p:tags r:id="rId2"/>
            </p:custDataLst>
          </p:nvPr>
        </p:nvSpPr>
        <p:spPr>
          <a:xfrm flipH="1">
            <a:off x="1092199" y="1780345"/>
            <a:ext cx="10080625" cy="1169551"/>
          </a:xfrm>
          <a:prstGeom prst="rect">
            <a:avLst/>
          </a:prstGeom>
          <a:noFill/>
        </p:spPr>
        <p:txBody>
          <a:bodyPr wrap="square" rtlCol="0">
            <a:spAutoFit/>
          </a:bodyPr>
          <a:lstStyle/>
          <a:p>
            <a:pPr lvl="0" algn="ctr">
              <a:defRPr/>
            </a:pPr>
            <a:r>
              <a:rPr lang="en-CA" sz="3500" b="1" dirty="0">
                <a:solidFill>
                  <a:srgbClr val="8BE3EE"/>
                </a:solidFill>
              </a:rPr>
              <a:t>Do you know about the advantages of using a private insurer instead of a mortgage lender?</a:t>
            </a:r>
          </a:p>
        </p:txBody>
      </p:sp>
      <p:sp>
        <p:nvSpPr>
          <p:cNvPr id="10" name="Rectangle 9">
            <a:hlinkClick r:id="rId11" action="ppaction://hlinksldjump"/>
            <a:extLst>
              <a:ext uri="{FF2B5EF4-FFF2-40B4-BE49-F238E27FC236}">
                <a16:creationId xmlns:a16="http://schemas.microsoft.com/office/drawing/2014/main" id="{213F9BB8-3767-4F4C-A607-751BA07BCE61}"/>
              </a:ext>
            </a:extLst>
          </p:cNvPr>
          <p:cNvSpPr/>
          <p:nvPr>
            <p:custDataLst>
              <p:tags r:id="rId3"/>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11" name="Rectangle 10">
            <a:hlinkClick r:id="rId11" action="ppaction://hlinksldjump"/>
            <a:extLst>
              <a:ext uri="{FF2B5EF4-FFF2-40B4-BE49-F238E27FC236}">
                <a16:creationId xmlns:a16="http://schemas.microsoft.com/office/drawing/2014/main" id="{349F3A6D-C462-4B7E-A3EE-5B05EE275A93}"/>
              </a:ext>
            </a:extLst>
          </p:cNvPr>
          <p:cNvSpPr/>
          <p:nvPr>
            <p:custDataLst>
              <p:tags r:id="rId4"/>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7" name="Image 6">
            <a:hlinkClick r:id="rId12"/>
            <a:extLst>
              <a:ext uri="{FF2B5EF4-FFF2-40B4-BE49-F238E27FC236}">
                <a16:creationId xmlns:a16="http://schemas.microsoft.com/office/drawing/2014/main" id="{C6A11965-6131-4ABA-9378-1AE49292C9DB}"/>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8" name="Rectangle 7">
            <a:hlinkClick r:id="rId14" action="ppaction://hlinksldjump"/>
            <a:extLst>
              <a:ext uri="{FF2B5EF4-FFF2-40B4-BE49-F238E27FC236}">
                <a16:creationId xmlns:a16="http://schemas.microsoft.com/office/drawing/2014/main" id="{63DDE748-A13E-47B3-A6DE-A74B7489676E}"/>
              </a:ext>
            </a:extLst>
          </p:cNvPr>
          <p:cNvSpPr/>
          <p:nvPr>
            <p:custDataLst>
              <p:tags r:id="rId6"/>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3" name="Image 12">
            <a:hlinkClick r:id="rId15" action="ppaction://hlinksldjump" tooltip="Les mesures d'aide"/>
            <a:extLst>
              <a:ext uri="{FF2B5EF4-FFF2-40B4-BE49-F238E27FC236}">
                <a16:creationId xmlns:a16="http://schemas.microsoft.com/office/drawing/2014/main" id="{40146114-9C79-436F-8410-CA8B284C08B7}"/>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2" name="Image 11">
            <a:hlinkClick r:id="rId17" action="ppaction://hlinksldjump"/>
            <a:extLst>
              <a:ext uri="{FF2B5EF4-FFF2-40B4-BE49-F238E27FC236}">
                <a16:creationId xmlns:a16="http://schemas.microsoft.com/office/drawing/2014/main" id="{C9D646D1-6F7D-4C81-BF59-863EE53AC605}"/>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1201770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62132" y="467308"/>
            <a:ext cx="6815712" cy="707886"/>
          </a:xfrm>
          <a:prstGeom prst="rect">
            <a:avLst/>
          </a:prstGeom>
        </p:spPr>
        <p:txBody>
          <a:bodyPr wrap="none" anchor="t">
            <a:spAutoFit/>
          </a:bodyPr>
          <a:lstStyle/>
          <a:p>
            <a:pPr lvl="0" fontAlgn="base">
              <a:defRPr/>
            </a:pPr>
            <a:r>
              <a:rPr lang="en-CA" sz="4000" b="1" dirty="0">
                <a:solidFill>
                  <a:srgbClr val="8BE3EE"/>
                </a:solidFill>
              </a:rPr>
              <a:t>Advantages of a Private Insurer</a:t>
            </a:r>
          </a:p>
        </p:txBody>
      </p:sp>
      <p:sp>
        <p:nvSpPr>
          <p:cNvPr id="6" name="Rectangle 5">
            <a:hlinkClick r:id="rId10" action="ppaction://hlinksldjump"/>
            <a:extLst>
              <a:ext uri="{FF2B5EF4-FFF2-40B4-BE49-F238E27FC236}">
                <a16:creationId xmlns:a16="http://schemas.microsoft.com/office/drawing/2014/main" id="{02BB48F7-3115-4E02-89FE-06DD28F6B9D1}"/>
              </a:ext>
            </a:extLst>
          </p:cNvPr>
          <p:cNvSpPr/>
          <p:nvPr>
            <p:custDataLst>
              <p:tags r:id="rId2"/>
            </p:custDataLst>
          </p:nvPr>
        </p:nvSpPr>
        <p:spPr>
          <a:xfrm>
            <a:off x="9487062" y="5885585"/>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a:t>
            </a:r>
          </a:p>
        </p:txBody>
      </p:sp>
      <p:sp>
        <p:nvSpPr>
          <p:cNvPr id="14" name="Rectangle 13">
            <a:extLst>
              <a:ext uri="{FF2B5EF4-FFF2-40B4-BE49-F238E27FC236}">
                <a16:creationId xmlns:a16="http://schemas.microsoft.com/office/drawing/2014/main" id="{4E2F7A6A-10E2-4437-8157-701A03D8A1BE}"/>
              </a:ext>
            </a:extLst>
          </p:cNvPr>
          <p:cNvSpPr/>
          <p:nvPr>
            <p:custDataLst>
              <p:tags r:id="rId3"/>
            </p:custDataLst>
          </p:nvPr>
        </p:nvSpPr>
        <p:spPr>
          <a:xfrm>
            <a:off x="565674" y="5529920"/>
            <a:ext cx="9188807" cy="323165"/>
          </a:xfrm>
          <a:prstGeom prst="rect">
            <a:avLst/>
          </a:prstGeom>
        </p:spPr>
        <p:txBody>
          <a:bodyPr wrap="square">
            <a:spAutoFit/>
          </a:bodyPr>
          <a:lstStyle/>
          <a:p>
            <a:pPr lvl="0" fontAlgn="base">
              <a:defRPr/>
            </a:pPr>
            <a:r>
              <a:rPr kumimoji="0" lang="fr-CA" sz="1500" b="1" i="0" u="none" strike="noStrike" kern="1200" cap="none" spc="0" normalizeH="0" baseline="0" noProof="0" dirty="0">
                <a:ln>
                  <a:noFill/>
                </a:ln>
                <a:solidFill>
                  <a:schemeClr val="bg1"/>
                </a:solidFill>
                <a:effectLst/>
                <a:uLnTx/>
                <a:uFillTx/>
                <a:latin typeface="Calibri" panose="020F0502020204030204"/>
                <a:ea typeface="+mn-ea"/>
                <a:cs typeface="+mn-cs"/>
              </a:rPr>
              <a:t>Source</a:t>
            </a:r>
            <a:r>
              <a:rPr lang="fr-CA" sz="1500" b="1" dirty="0">
                <a:solidFill>
                  <a:schemeClr val="bg1"/>
                </a:solidFill>
              </a:rPr>
              <a:t>: Advanced Financial Planning</a:t>
            </a:r>
            <a:endParaRPr kumimoji="0" lang="fr-CA" sz="15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10772A1-A1F0-4397-AE48-9D8F08EF9A27}"/>
              </a:ext>
            </a:extLst>
          </p:cNvPr>
          <p:cNvSpPr/>
          <p:nvPr>
            <p:custDataLst>
              <p:tags r:id="rId4"/>
            </p:custDataLst>
          </p:nvPr>
        </p:nvSpPr>
        <p:spPr>
          <a:xfrm>
            <a:off x="6096000" y="1449389"/>
            <a:ext cx="3462788" cy="1323439"/>
          </a:xfrm>
          <a:prstGeom prst="rect">
            <a:avLst/>
          </a:prstGeom>
        </p:spPr>
        <p:txBody>
          <a:bodyPr wrap="square">
            <a:spAutoFit/>
          </a:bodyPr>
          <a:lstStyle/>
          <a:p>
            <a:pPr lvl="0" fontAlgn="base">
              <a:defRPr/>
            </a:pPr>
            <a:r>
              <a:rPr lang="en-CA" sz="2000" b="1" dirty="0">
                <a:solidFill>
                  <a:srgbClr val="8BE3EE"/>
                </a:solidFill>
              </a:rPr>
              <a:t>30-year-old man, </a:t>
            </a:r>
          </a:p>
          <a:p>
            <a:pPr lvl="0" fontAlgn="base">
              <a:defRPr/>
            </a:pPr>
            <a:r>
              <a:rPr lang="en-CA" sz="2000" b="1" dirty="0">
                <a:solidFill>
                  <a:srgbClr val="8BE3EE"/>
                </a:solidFill>
              </a:rPr>
              <a:t>non-smoker; </a:t>
            </a:r>
          </a:p>
          <a:p>
            <a:pPr lvl="0" fontAlgn="base">
              <a:defRPr/>
            </a:pPr>
            <a:r>
              <a:rPr lang="en-CA" sz="2000" b="1" dirty="0">
                <a:solidFill>
                  <a:srgbClr val="8BE3EE"/>
                </a:solidFill>
              </a:rPr>
              <a:t>$300,000 loan over 25 years at 3% interest</a:t>
            </a:r>
          </a:p>
        </p:txBody>
      </p:sp>
      <p:sp>
        <p:nvSpPr>
          <p:cNvPr id="20" name="Rectangle 19">
            <a:hlinkClick r:id="rId11" action="ppaction://hlinksldjump"/>
            <a:extLst>
              <a:ext uri="{FF2B5EF4-FFF2-40B4-BE49-F238E27FC236}">
                <a16:creationId xmlns:a16="http://schemas.microsoft.com/office/drawing/2014/main" id="{18A64D75-E740-437F-B612-56CF599AAA08}"/>
              </a:ext>
            </a:extLst>
          </p:cNvPr>
          <p:cNvSpPr/>
          <p:nvPr>
            <p:custDataLst>
              <p:tags r:id="rId5"/>
            </p:custDataLst>
          </p:nvPr>
        </p:nvSpPr>
        <p:spPr>
          <a:xfrm>
            <a:off x="565674" y="21695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22" name="Image 21">
            <a:hlinkClick r:id="rId12" action="ppaction://hlinksldjump" tooltip="Les mesures d'aide"/>
            <a:extLst>
              <a:ext uri="{FF2B5EF4-FFF2-40B4-BE49-F238E27FC236}">
                <a16:creationId xmlns:a16="http://schemas.microsoft.com/office/drawing/2014/main" id="{821E3B0B-85EB-4943-A261-9D0B06F78A65}"/>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34096" y="193113"/>
            <a:ext cx="384081" cy="353599"/>
          </a:xfrm>
          <a:prstGeom prst="rect">
            <a:avLst/>
          </a:prstGeom>
        </p:spPr>
      </p:pic>
      <p:pic>
        <p:nvPicPr>
          <p:cNvPr id="9" name="Image 8">
            <a:hlinkClick r:id="rId14" action="ppaction://hlinksldjump"/>
            <a:extLst>
              <a:ext uri="{FF2B5EF4-FFF2-40B4-BE49-F238E27FC236}">
                <a16:creationId xmlns:a16="http://schemas.microsoft.com/office/drawing/2014/main" id="{D0A6E435-4E44-4D30-B8EB-B3EBB2FBF751}"/>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502855" y="214450"/>
            <a:ext cx="384081" cy="310923"/>
          </a:xfrm>
          <a:prstGeom prst="rect">
            <a:avLst/>
          </a:prstGeom>
        </p:spPr>
      </p:pic>
      <p:pic>
        <p:nvPicPr>
          <p:cNvPr id="10" name="Image 9">
            <a:extLst>
              <a:ext uri="{FF2B5EF4-FFF2-40B4-BE49-F238E27FC236}">
                <a16:creationId xmlns:a16="http://schemas.microsoft.com/office/drawing/2014/main" id="{1803D506-C933-4012-93A8-FE92C6EE3CE0}"/>
              </a:ext>
            </a:extLst>
          </p:cNvPr>
          <p:cNvPicPr>
            <a:picLocks noChangeAspect="1"/>
          </p:cNvPicPr>
          <p:nvPr/>
        </p:nvPicPr>
        <p:blipFill>
          <a:blip r:embed="rId16"/>
          <a:stretch>
            <a:fillRect/>
          </a:stretch>
        </p:blipFill>
        <p:spPr>
          <a:xfrm>
            <a:off x="550864" y="1449390"/>
            <a:ext cx="3955147" cy="3816350"/>
          </a:xfrm>
          <a:prstGeom prst="rect">
            <a:avLst/>
          </a:prstGeom>
        </p:spPr>
      </p:pic>
    </p:spTree>
    <p:extLst>
      <p:ext uri="{BB962C8B-B14F-4D97-AF65-F5344CB8AC3E}">
        <p14:creationId xmlns:p14="http://schemas.microsoft.com/office/powerpoint/2010/main" val="23233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29336" y="587171"/>
            <a:ext cx="6815712" cy="707886"/>
          </a:xfrm>
          <a:prstGeom prst="rect">
            <a:avLst/>
          </a:prstGeom>
        </p:spPr>
        <p:txBody>
          <a:bodyPr wrap="none" anchor="t">
            <a:spAutoFit/>
          </a:bodyPr>
          <a:lstStyle/>
          <a:p>
            <a:pPr lvl="0" fontAlgn="base">
              <a:defRPr/>
            </a:pPr>
            <a:r>
              <a:rPr lang="en-CA" sz="4000" b="1" dirty="0">
                <a:solidFill>
                  <a:srgbClr val="8BE3EE"/>
                </a:solidFill>
              </a:rPr>
              <a:t>Advantages of a Private Insurer</a:t>
            </a:r>
          </a:p>
        </p:txBody>
      </p:sp>
      <p:sp>
        <p:nvSpPr>
          <p:cNvPr id="6" name="Rectangle 5">
            <a:hlinkClick r:id="rId10" action="ppaction://hlinksldjump"/>
            <a:extLst>
              <a:ext uri="{FF2B5EF4-FFF2-40B4-BE49-F238E27FC236}">
                <a16:creationId xmlns:a16="http://schemas.microsoft.com/office/drawing/2014/main" id="{02BB48F7-3115-4E02-89FE-06DD28F6B9D1}"/>
              </a:ext>
            </a:extLst>
          </p:cNvPr>
          <p:cNvSpPr/>
          <p:nvPr>
            <p:custDataLst>
              <p:tags r:id="rId2"/>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14" name="Rectangle 13">
            <a:extLst>
              <a:ext uri="{FF2B5EF4-FFF2-40B4-BE49-F238E27FC236}">
                <a16:creationId xmlns:a16="http://schemas.microsoft.com/office/drawing/2014/main" id="{6643F193-BDDA-43A3-8045-4B3BBE9540F8}"/>
              </a:ext>
            </a:extLst>
          </p:cNvPr>
          <p:cNvSpPr/>
          <p:nvPr>
            <p:custDataLst>
              <p:tags r:id="rId3"/>
            </p:custDataLst>
          </p:nvPr>
        </p:nvSpPr>
        <p:spPr>
          <a:xfrm>
            <a:off x="6096000" y="1459106"/>
            <a:ext cx="3025334" cy="1323439"/>
          </a:xfrm>
          <a:prstGeom prst="rect">
            <a:avLst/>
          </a:prstGeom>
        </p:spPr>
        <p:txBody>
          <a:bodyPr wrap="square">
            <a:spAutoFit/>
          </a:bodyPr>
          <a:lstStyle/>
          <a:p>
            <a:pPr lvl="0" fontAlgn="base">
              <a:defRPr/>
            </a:pPr>
            <a:r>
              <a:rPr lang="en-CA" sz="2000" b="1" dirty="0">
                <a:solidFill>
                  <a:srgbClr val="8BE3EE"/>
                </a:solidFill>
              </a:rPr>
              <a:t>30-year-old man, </a:t>
            </a:r>
          </a:p>
          <a:p>
            <a:pPr lvl="0" fontAlgn="base">
              <a:defRPr/>
            </a:pPr>
            <a:r>
              <a:rPr lang="en-CA" sz="2000" b="1" dirty="0">
                <a:solidFill>
                  <a:srgbClr val="8BE3EE"/>
                </a:solidFill>
              </a:rPr>
              <a:t>non-smoker; </a:t>
            </a:r>
          </a:p>
          <a:p>
            <a:pPr lvl="0" fontAlgn="base">
              <a:defRPr/>
            </a:pPr>
            <a:r>
              <a:rPr lang="en-CA" sz="2000" b="1" dirty="0">
                <a:solidFill>
                  <a:srgbClr val="8BE3EE"/>
                </a:solidFill>
              </a:rPr>
              <a:t>$300,000 loan over 25 years at 3% interest</a:t>
            </a:r>
          </a:p>
        </p:txBody>
      </p:sp>
      <p:sp>
        <p:nvSpPr>
          <p:cNvPr id="10" name="Rectangle 9">
            <a:extLst>
              <a:ext uri="{FF2B5EF4-FFF2-40B4-BE49-F238E27FC236}">
                <a16:creationId xmlns:a16="http://schemas.microsoft.com/office/drawing/2014/main" id="{4A5F64EF-B0B8-436D-AEAC-A4263DF53C41}"/>
              </a:ext>
            </a:extLst>
          </p:cNvPr>
          <p:cNvSpPr/>
          <p:nvPr>
            <p:custDataLst>
              <p:tags r:id="rId4"/>
            </p:custDataLst>
          </p:nvPr>
        </p:nvSpPr>
        <p:spPr>
          <a:xfrm>
            <a:off x="550416" y="5561681"/>
            <a:ext cx="9749524" cy="323165"/>
          </a:xfrm>
          <a:prstGeom prst="rect">
            <a:avLst/>
          </a:prstGeom>
        </p:spPr>
        <p:txBody>
          <a:bodyPr wrap="square">
            <a:spAutoFit/>
          </a:bodyPr>
          <a:lstStyle/>
          <a:p>
            <a:pPr lvl="0" fontAlgn="base">
              <a:defRPr/>
            </a:pPr>
            <a:r>
              <a:rPr lang="fr-CA" sz="1500" b="1" dirty="0">
                <a:solidFill>
                  <a:schemeClr val="bg1"/>
                </a:solidFill>
              </a:rPr>
              <a:t>Source: Advanced Financial Planning</a:t>
            </a:r>
          </a:p>
        </p:txBody>
      </p:sp>
      <p:sp>
        <p:nvSpPr>
          <p:cNvPr id="11" name="Rectangle 10">
            <a:hlinkClick r:id="rId11" action="ppaction://hlinksldjump"/>
            <a:extLst>
              <a:ext uri="{FF2B5EF4-FFF2-40B4-BE49-F238E27FC236}">
                <a16:creationId xmlns:a16="http://schemas.microsoft.com/office/drawing/2014/main" id="{01C2EC38-2BFE-4462-8542-11AEB5887400}"/>
              </a:ext>
            </a:extLst>
          </p:cNvPr>
          <p:cNvSpPr/>
          <p:nvPr>
            <p:custDataLst>
              <p:tags r:id="rId5"/>
            </p:custDataLst>
          </p:nvPr>
        </p:nvSpPr>
        <p:spPr>
          <a:xfrm>
            <a:off x="550416"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5" name="Image 14">
            <a:hlinkClick r:id="rId12" action="ppaction://hlinksldjump" tooltip="Les mesures d'aide"/>
            <a:extLst>
              <a:ext uri="{FF2B5EF4-FFF2-40B4-BE49-F238E27FC236}">
                <a16:creationId xmlns:a16="http://schemas.microsoft.com/office/drawing/2014/main" id="{B521DDA5-92D3-437D-B507-26A1BED52083}"/>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18838" y="199547"/>
            <a:ext cx="384081" cy="353599"/>
          </a:xfrm>
          <a:prstGeom prst="rect">
            <a:avLst/>
          </a:prstGeom>
        </p:spPr>
      </p:pic>
      <p:pic>
        <p:nvPicPr>
          <p:cNvPr id="9" name="Image 8">
            <a:hlinkClick r:id="rId14" action="ppaction://hlinksldjump"/>
            <a:extLst>
              <a:ext uri="{FF2B5EF4-FFF2-40B4-BE49-F238E27FC236}">
                <a16:creationId xmlns:a16="http://schemas.microsoft.com/office/drawing/2014/main" id="{74E72881-0194-46DE-8A7A-BB3426353DA5}"/>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487597" y="220884"/>
            <a:ext cx="384081" cy="310923"/>
          </a:xfrm>
          <a:prstGeom prst="rect">
            <a:avLst/>
          </a:prstGeom>
        </p:spPr>
      </p:pic>
      <p:pic>
        <p:nvPicPr>
          <p:cNvPr id="12" name="Image 11">
            <a:extLst>
              <a:ext uri="{FF2B5EF4-FFF2-40B4-BE49-F238E27FC236}">
                <a16:creationId xmlns:a16="http://schemas.microsoft.com/office/drawing/2014/main" id="{2587A14F-AD96-4F6E-AD06-6F443F632E2E}"/>
              </a:ext>
            </a:extLst>
          </p:cNvPr>
          <p:cNvPicPr>
            <a:picLocks noChangeAspect="1"/>
          </p:cNvPicPr>
          <p:nvPr/>
        </p:nvPicPr>
        <p:blipFill>
          <a:blip r:embed="rId16"/>
          <a:stretch>
            <a:fillRect/>
          </a:stretch>
        </p:blipFill>
        <p:spPr>
          <a:xfrm>
            <a:off x="558005" y="1459106"/>
            <a:ext cx="5032274" cy="3801051"/>
          </a:xfrm>
          <a:prstGeom prst="rect">
            <a:avLst/>
          </a:prstGeom>
        </p:spPr>
      </p:pic>
    </p:spTree>
    <p:extLst>
      <p:ext uri="{BB962C8B-B14F-4D97-AF65-F5344CB8AC3E}">
        <p14:creationId xmlns:p14="http://schemas.microsoft.com/office/powerpoint/2010/main" val="955279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12"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NEXT MEASURE</a:t>
            </a: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22598" y="456643"/>
            <a:ext cx="5439246" cy="707886"/>
          </a:xfrm>
          <a:prstGeom prst="rect">
            <a:avLst/>
          </a:prstGeom>
        </p:spPr>
        <p:txBody>
          <a:bodyPr wrap="none">
            <a:spAutoFit/>
          </a:bodyPr>
          <a:lstStyle/>
          <a:p>
            <a:pPr lvl="0" fontAlgn="base">
              <a:defRPr/>
            </a:pPr>
            <a:r>
              <a:rPr lang="en-CA" sz="4000" b="1" dirty="0">
                <a:solidFill>
                  <a:srgbClr val="8BE3EE"/>
                </a:solidFill>
              </a:rPr>
              <a:t>Deferral for Tax Payment</a:t>
            </a:r>
          </a:p>
        </p:txBody>
      </p:sp>
      <p:sp>
        <p:nvSpPr>
          <p:cNvPr id="5" name="Rectangle 4">
            <a:extLst>
              <a:ext uri="{FF2B5EF4-FFF2-40B4-BE49-F238E27FC236}">
                <a16:creationId xmlns:a16="http://schemas.microsoft.com/office/drawing/2014/main" id="{5FE3EBC5-BF45-4F45-B4AC-C628BB6BAEAC}"/>
              </a:ext>
            </a:extLst>
          </p:cNvPr>
          <p:cNvSpPr/>
          <p:nvPr>
            <p:custDataLst>
              <p:tags r:id="rId3"/>
            </p:custDataLst>
          </p:nvPr>
        </p:nvSpPr>
        <p:spPr>
          <a:xfrm>
            <a:off x="550863" y="981075"/>
            <a:ext cx="10621962" cy="2585323"/>
          </a:xfrm>
          <a:prstGeom prst="rect">
            <a:avLst/>
          </a:prstGeom>
        </p:spPr>
        <p:txBody>
          <a:bodyPr wrap="square">
            <a:spAutoFit/>
          </a:bodyPr>
          <a:lstStyle/>
          <a:p>
            <a:pPr fontAlgn="base"/>
            <a:endParaRPr lang="en-CA" b="1" dirty="0">
              <a:solidFill>
                <a:schemeClr val="bg1"/>
              </a:solidFill>
              <a:latin typeface="GT-Walsheim"/>
            </a:endParaRPr>
          </a:p>
          <a:p>
            <a:pPr fontAlgn="base"/>
            <a:r>
              <a:rPr lang="en-CA" b="1" dirty="0">
                <a:solidFill>
                  <a:schemeClr val="bg1"/>
                </a:solidFill>
                <a:latin typeface="GT-Walsheim"/>
              </a:rPr>
              <a:t>Measures announced by several municipalities, including:</a:t>
            </a:r>
          </a:p>
          <a:p>
            <a:pPr fontAlgn="base"/>
            <a:endParaRPr lang="en-CA" dirty="0">
              <a:solidFill>
                <a:schemeClr val="bg1"/>
              </a:solidFill>
              <a:latin typeface="GT-Walsheim"/>
            </a:endParaRPr>
          </a:p>
          <a:p>
            <a:pPr marL="742950" lvl="1" indent="-285750" fontAlgn="base">
              <a:buFont typeface="Arial" panose="020B0604020202020204" pitchFamily="34" charset="0"/>
              <a:buChar char="•"/>
            </a:pPr>
            <a:r>
              <a:rPr lang="en-CA" dirty="0">
                <a:solidFill>
                  <a:srgbClr val="8F9A9F"/>
                </a:solidFill>
                <a:latin typeface="GT-Walsheim"/>
                <a:hlinkClick r:id="rId13"/>
              </a:rPr>
              <a:t>Quebec City</a:t>
            </a:r>
            <a:r>
              <a:rPr lang="en-CA" dirty="0">
                <a:solidFill>
                  <a:schemeClr val="bg1"/>
                </a:solidFill>
                <a:latin typeface="GT-Walsheim"/>
              </a:rPr>
              <a:t>: May 4 payment has been deferred to August 4, July 3 payment has been deferred to September 4, and final payment has been deferred to November 3</a:t>
            </a:r>
          </a:p>
          <a:p>
            <a:pPr lvl="1" fontAlgn="base"/>
            <a:endParaRPr lang="en-CA" dirty="0">
              <a:solidFill>
                <a:schemeClr val="bg1"/>
              </a:solidFill>
              <a:latin typeface="GT-Walsheim"/>
            </a:endParaRPr>
          </a:p>
          <a:p>
            <a:pPr marL="742950" lvl="1" indent="-285750" fontAlgn="base">
              <a:buFont typeface="Arial" panose="020B0604020202020204" pitchFamily="34" charset="0"/>
              <a:buChar char="•"/>
            </a:pPr>
            <a:r>
              <a:rPr lang="en-CA" dirty="0">
                <a:solidFill>
                  <a:srgbClr val="8F9A9F"/>
                </a:solidFill>
                <a:latin typeface="GT-Walsheim"/>
                <a:hlinkClick r:id="rId14"/>
              </a:rPr>
              <a:t>Montreal</a:t>
            </a:r>
            <a:r>
              <a:rPr lang="en-CA" dirty="0">
                <a:solidFill>
                  <a:schemeClr val="bg1"/>
                </a:solidFill>
                <a:latin typeface="GT-Walsheim"/>
              </a:rPr>
              <a:t>: Tax payment deadline pushed by one month, to July 2</a:t>
            </a:r>
          </a:p>
          <a:p>
            <a:pPr lvl="1" fontAlgn="base"/>
            <a:endParaRPr lang="en-CA" dirty="0">
              <a:solidFill>
                <a:schemeClr val="bg1"/>
              </a:solidFill>
              <a:latin typeface="GT-Walsheim"/>
            </a:endParaRPr>
          </a:p>
          <a:p>
            <a:pPr fontAlgn="base"/>
            <a:r>
              <a:rPr lang="en-CA" dirty="0">
                <a:solidFill>
                  <a:schemeClr val="bg1"/>
                </a:solidFill>
                <a:latin typeface="GT-Walsheim"/>
              </a:rPr>
              <a:t>For more information about paying your taxes, consult the website for your municipality. </a:t>
            </a:r>
          </a:p>
        </p:txBody>
      </p:sp>
      <p:sp>
        <p:nvSpPr>
          <p:cNvPr id="8" name="Rectangle 7">
            <a:extLst>
              <a:ext uri="{FF2B5EF4-FFF2-40B4-BE49-F238E27FC236}">
                <a16:creationId xmlns:a16="http://schemas.microsoft.com/office/drawing/2014/main" id="{2B804EF1-5102-4A56-85B0-0482F1D2CE7D}"/>
              </a:ext>
            </a:extLst>
          </p:cNvPr>
          <p:cNvSpPr/>
          <p:nvPr>
            <p:custDataLst>
              <p:tags r:id="rId4"/>
            </p:custDataLst>
          </p:nvPr>
        </p:nvSpPr>
        <p:spPr>
          <a:xfrm>
            <a:off x="1092200" y="5539512"/>
            <a:ext cx="5003800" cy="877163"/>
          </a:xfrm>
          <a:prstGeom prst="rect">
            <a:avLst/>
          </a:prstGeom>
          <a:ln w="28575">
            <a:solidFill>
              <a:srgbClr val="ACBC00"/>
            </a:solidFill>
            <a:prstDash val="sysDash"/>
          </a:ln>
        </p:spPr>
        <p:txBody>
          <a:bodyPr wrap="square" anchor="t">
            <a:spAutoFit/>
          </a:bodyPr>
          <a:lstStyle/>
          <a:p>
            <a:pPr lvl="0" fontAlgn="base">
              <a:defRPr/>
            </a:pPr>
            <a:r>
              <a:rPr lang="en-CA" sz="1700" dirty="0">
                <a:solidFill>
                  <a:srgbClr val="8BE3EE"/>
                </a:solidFill>
              </a:rPr>
              <a:t>It is worth taking advantage of this measure as you can increase your cash flow without incurring penalties and interest during the prescribed period.</a:t>
            </a:r>
          </a:p>
        </p:txBody>
      </p:sp>
      <p:sp>
        <p:nvSpPr>
          <p:cNvPr id="9" name="Rectangle 8">
            <a:hlinkClick r:id="rId15" action="ppaction://hlinksldjump"/>
            <a:extLst>
              <a:ext uri="{FF2B5EF4-FFF2-40B4-BE49-F238E27FC236}">
                <a16:creationId xmlns:a16="http://schemas.microsoft.com/office/drawing/2014/main" id="{B519E837-F661-46AF-BADB-23AB53516CE9}"/>
              </a:ext>
            </a:extLst>
          </p:cNvPr>
          <p:cNvSpPr/>
          <p:nvPr>
            <p:custDataLst>
              <p:tags r:id="rId5"/>
            </p:custDataLst>
          </p:nvPr>
        </p:nvSpPr>
        <p:spPr>
          <a:xfrm>
            <a:off x="6821649"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b="1" dirty="0">
                <a:solidFill>
                  <a:srgbClr val="031D6D"/>
                </a:solidFill>
              </a:rPr>
              <a:t>PARTICIPATING CITIES</a:t>
            </a:r>
          </a:p>
        </p:txBody>
      </p:sp>
      <p:pic>
        <p:nvPicPr>
          <p:cNvPr id="11" name="Graphique 10" descr="Informations">
            <a:extLst>
              <a:ext uri="{FF2B5EF4-FFF2-40B4-BE49-F238E27FC236}">
                <a16:creationId xmlns:a16="http://schemas.microsoft.com/office/drawing/2014/main" id="{07ACE3CD-7214-4B18-B250-5235869D6D2B}"/>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775" y="5486957"/>
            <a:ext cx="914400" cy="914400"/>
          </a:xfrm>
          <a:prstGeom prst="rect">
            <a:avLst/>
          </a:prstGeom>
        </p:spPr>
      </p:pic>
      <p:sp>
        <p:nvSpPr>
          <p:cNvPr id="10" name="Rectangle 9">
            <a:hlinkClick r:id="rId18" action="ppaction://hlinksldjump"/>
            <a:extLst>
              <a:ext uri="{FF2B5EF4-FFF2-40B4-BE49-F238E27FC236}">
                <a16:creationId xmlns:a16="http://schemas.microsoft.com/office/drawing/2014/main" id="{D9A78F61-3713-460B-9CE4-7FE81281F9D4}"/>
              </a:ext>
            </a:extLst>
          </p:cNvPr>
          <p:cNvSpPr/>
          <p:nvPr>
            <p:custDataLst>
              <p:tags r:id="rId7"/>
            </p:custDataLst>
          </p:nvPr>
        </p:nvSpPr>
        <p:spPr>
          <a:xfrm>
            <a:off x="55075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3" name="Image 12">
            <a:hlinkClick r:id="rId19" action="ppaction://hlinksldjump" tooltip="Les mesures d'aide"/>
            <a:extLst>
              <a:ext uri="{FF2B5EF4-FFF2-40B4-BE49-F238E27FC236}">
                <a16:creationId xmlns:a16="http://schemas.microsoft.com/office/drawing/2014/main" id="{877E334B-C526-4705-AE07-92262909C613}"/>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1019175" y="208173"/>
            <a:ext cx="384081" cy="353599"/>
          </a:xfrm>
          <a:prstGeom prst="rect">
            <a:avLst/>
          </a:prstGeom>
        </p:spPr>
      </p:pic>
      <p:pic>
        <p:nvPicPr>
          <p:cNvPr id="12" name="Image 11">
            <a:hlinkClick r:id="rId21" action="ppaction://hlinksldjump"/>
            <a:extLst>
              <a:ext uri="{FF2B5EF4-FFF2-40B4-BE49-F238E27FC236}">
                <a16:creationId xmlns:a16="http://schemas.microsoft.com/office/drawing/2014/main" id="{E20F877C-3585-4FD5-8CEE-993ECB288CC5}"/>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1487934" y="229510"/>
            <a:ext cx="384081" cy="310923"/>
          </a:xfrm>
          <a:prstGeom prst="rect">
            <a:avLst/>
          </a:prstGeom>
        </p:spPr>
      </p:pic>
    </p:spTree>
    <p:extLst>
      <p:ext uri="{BB962C8B-B14F-4D97-AF65-F5344CB8AC3E}">
        <p14:creationId xmlns:p14="http://schemas.microsoft.com/office/powerpoint/2010/main" val="3069359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1">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32"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rgbClr val="031D6D"/>
                </a:solidFill>
                <a:latin typeface="Calibri" panose="020F0502020204030204"/>
              </a:rPr>
              <a:t>NEXT MEASURE</a:t>
            </a:r>
            <a:endPar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437963" y="476067"/>
            <a:ext cx="5439246" cy="707886"/>
          </a:xfrm>
          <a:prstGeom prst="rect">
            <a:avLst/>
          </a:prstGeom>
        </p:spPr>
        <p:txBody>
          <a:bodyPr wrap="none">
            <a:spAutoFit/>
          </a:bodyPr>
          <a:lstStyle/>
          <a:p>
            <a:pPr lvl="0" fontAlgn="base">
              <a:defRPr/>
            </a:pPr>
            <a:r>
              <a:rPr lang="en-CA" sz="4000" b="1" dirty="0">
                <a:solidFill>
                  <a:srgbClr val="8BE3EE"/>
                </a:solidFill>
              </a:rPr>
              <a:t>Deferral for Tax Payment</a:t>
            </a:r>
          </a:p>
        </p:txBody>
      </p:sp>
      <p:sp>
        <p:nvSpPr>
          <p:cNvPr id="5" name="Rectangle 4">
            <a:extLst>
              <a:ext uri="{FF2B5EF4-FFF2-40B4-BE49-F238E27FC236}">
                <a16:creationId xmlns:a16="http://schemas.microsoft.com/office/drawing/2014/main" id="{5FE3EBC5-BF45-4F45-B4AC-C628BB6BAEAC}"/>
              </a:ext>
            </a:extLst>
          </p:cNvPr>
          <p:cNvSpPr/>
          <p:nvPr>
            <p:custDataLst>
              <p:tags r:id="rId3"/>
            </p:custDataLst>
          </p:nvPr>
        </p:nvSpPr>
        <p:spPr>
          <a:xfrm>
            <a:off x="563334" y="990034"/>
            <a:ext cx="10385872" cy="1477328"/>
          </a:xfrm>
          <a:prstGeom prst="rect">
            <a:avLst/>
          </a:prstGeom>
        </p:spPr>
        <p:txBody>
          <a:bodyPr wrap="square">
            <a:spAutoFit/>
          </a:bodyPr>
          <a:lstStyle/>
          <a:p>
            <a:pPr fontAlgn="base"/>
            <a:endParaRPr lang="en-CA" b="1" dirty="0">
              <a:solidFill>
                <a:schemeClr val="bg1"/>
              </a:solidFill>
              <a:latin typeface="GT-Walsheim"/>
            </a:endParaRPr>
          </a:p>
          <a:p>
            <a:pPr fontAlgn="base"/>
            <a:r>
              <a:rPr lang="en-CA" b="1" dirty="0">
                <a:solidFill>
                  <a:schemeClr val="bg1"/>
                </a:solidFill>
                <a:latin typeface="GT-Walsheim"/>
              </a:rPr>
              <a:t>Participating cities: (as of April 3, 2020)</a:t>
            </a:r>
          </a:p>
          <a:p>
            <a:pPr fontAlgn="base"/>
            <a:r>
              <a:rPr lang="en-CA" dirty="0">
                <a:solidFill>
                  <a:schemeClr val="bg1"/>
                </a:solidFill>
              </a:rPr>
              <a:t> </a:t>
            </a:r>
          </a:p>
          <a:p>
            <a:pPr fontAlgn="base"/>
            <a:endParaRPr lang="en-CA" b="1" dirty="0">
              <a:solidFill>
                <a:schemeClr val="bg1"/>
              </a:solidFill>
              <a:latin typeface="GT-Walsheim"/>
            </a:endParaRPr>
          </a:p>
          <a:p>
            <a:pPr fontAlgn="base"/>
            <a:endParaRPr lang="en-CA" dirty="0">
              <a:solidFill>
                <a:schemeClr val="bg1"/>
              </a:solidFill>
              <a:latin typeface="GT-Walsheim"/>
            </a:endParaRPr>
          </a:p>
        </p:txBody>
      </p:sp>
      <p:sp>
        <p:nvSpPr>
          <p:cNvPr id="9" name="Rectangle 8">
            <a:hlinkClick r:id="rId33" action="ppaction://hlinksldjump"/>
            <a:extLst>
              <a:ext uri="{FF2B5EF4-FFF2-40B4-BE49-F238E27FC236}">
                <a16:creationId xmlns:a16="http://schemas.microsoft.com/office/drawing/2014/main" id="{B519E837-F661-46AF-BADB-23AB53516CE9}"/>
              </a:ext>
            </a:extLst>
          </p:cNvPr>
          <p:cNvSpPr/>
          <p:nvPr>
            <p:custDataLst>
              <p:tags r:id="rId4"/>
            </p:custDataLst>
          </p:nvPr>
        </p:nvSpPr>
        <p:spPr>
          <a:xfrm>
            <a:off x="6821649" y="587495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BACK</a:t>
            </a:r>
          </a:p>
        </p:txBody>
      </p:sp>
      <p:sp>
        <p:nvSpPr>
          <p:cNvPr id="3" name="Rectangle 2">
            <a:extLst>
              <a:ext uri="{FF2B5EF4-FFF2-40B4-BE49-F238E27FC236}">
                <a16:creationId xmlns:a16="http://schemas.microsoft.com/office/drawing/2014/main" id="{0F780F4D-603E-486F-9E6B-7C01C8D7F0F6}"/>
              </a:ext>
            </a:extLst>
          </p:cNvPr>
          <p:cNvSpPr/>
          <p:nvPr>
            <p:custDataLst>
              <p:tags r:id="rId5"/>
            </p:custDataLst>
          </p:nvPr>
        </p:nvSpPr>
        <p:spPr>
          <a:xfrm>
            <a:off x="563334" y="216852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err="1">
                <a:solidFill>
                  <a:schemeClr val="bg1"/>
                </a:solidFill>
              </a:rPr>
              <a:t>Quebec</a:t>
            </a:r>
            <a:r>
              <a:rPr lang="fr-CA" dirty="0">
                <a:solidFill>
                  <a:schemeClr val="bg1"/>
                </a:solidFill>
              </a:rPr>
              <a:t> City</a:t>
            </a:r>
          </a:p>
        </p:txBody>
      </p:sp>
      <p:sp>
        <p:nvSpPr>
          <p:cNvPr id="10" name="Rectangle 9">
            <a:extLst>
              <a:ext uri="{FF2B5EF4-FFF2-40B4-BE49-F238E27FC236}">
                <a16:creationId xmlns:a16="http://schemas.microsoft.com/office/drawing/2014/main" id="{5B22F14B-C973-4338-8588-2A1F0FCE5FDB}"/>
              </a:ext>
            </a:extLst>
          </p:cNvPr>
          <p:cNvSpPr/>
          <p:nvPr>
            <p:custDataLst>
              <p:tags r:id="rId6"/>
            </p:custDataLst>
          </p:nvPr>
        </p:nvSpPr>
        <p:spPr>
          <a:xfrm>
            <a:off x="563334" y="281700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Lévis</a:t>
            </a:r>
          </a:p>
        </p:txBody>
      </p:sp>
      <p:sp>
        <p:nvSpPr>
          <p:cNvPr id="11" name="Rectangle 10">
            <a:extLst>
              <a:ext uri="{FF2B5EF4-FFF2-40B4-BE49-F238E27FC236}">
                <a16:creationId xmlns:a16="http://schemas.microsoft.com/office/drawing/2014/main" id="{E983B760-C0C0-481F-95E2-7D398FE849DC}"/>
              </a:ext>
            </a:extLst>
          </p:cNvPr>
          <p:cNvSpPr/>
          <p:nvPr>
            <p:custDataLst>
              <p:tags r:id="rId7"/>
            </p:custDataLst>
          </p:nvPr>
        </p:nvSpPr>
        <p:spPr>
          <a:xfrm>
            <a:off x="563334" y="3465481"/>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Trois-Rivières</a:t>
            </a:r>
          </a:p>
        </p:txBody>
      </p:sp>
      <p:sp>
        <p:nvSpPr>
          <p:cNvPr id="12" name="Rectangle 11">
            <a:extLst>
              <a:ext uri="{FF2B5EF4-FFF2-40B4-BE49-F238E27FC236}">
                <a16:creationId xmlns:a16="http://schemas.microsoft.com/office/drawing/2014/main" id="{7DEB88E3-6D85-43AD-AFAE-90812B6B9378}"/>
              </a:ext>
            </a:extLst>
          </p:cNvPr>
          <p:cNvSpPr/>
          <p:nvPr>
            <p:custDataLst>
              <p:tags r:id="rId8"/>
            </p:custDataLst>
          </p:nvPr>
        </p:nvSpPr>
        <p:spPr>
          <a:xfrm>
            <a:off x="2194082" y="216852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err="1">
                <a:solidFill>
                  <a:schemeClr val="bg1"/>
                </a:solidFill>
              </a:rPr>
              <a:t>Montreal</a:t>
            </a:r>
            <a:endParaRPr lang="fr-CA" dirty="0">
              <a:solidFill>
                <a:schemeClr val="bg1"/>
              </a:solidFill>
            </a:endParaRPr>
          </a:p>
        </p:txBody>
      </p:sp>
      <p:sp>
        <p:nvSpPr>
          <p:cNvPr id="13" name="Rectangle 12">
            <a:extLst>
              <a:ext uri="{FF2B5EF4-FFF2-40B4-BE49-F238E27FC236}">
                <a16:creationId xmlns:a16="http://schemas.microsoft.com/office/drawing/2014/main" id="{70B79206-213C-4042-8BC6-041D4375D51D}"/>
              </a:ext>
            </a:extLst>
          </p:cNvPr>
          <p:cNvSpPr/>
          <p:nvPr>
            <p:custDataLst>
              <p:tags r:id="rId9"/>
            </p:custDataLst>
          </p:nvPr>
        </p:nvSpPr>
        <p:spPr>
          <a:xfrm>
            <a:off x="2194082" y="281700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Laval</a:t>
            </a:r>
          </a:p>
        </p:txBody>
      </p:sp>
      <p:sp>
        <p:nvSpPr>
          <p:cNvPr id="14" name="Rectangle 13">
            <a:extLst>
              <a:ext uri="{FF2B5EF4-FFF2-40B4-BE49-F238E27FC236}">
                <a16:creationId xmlns:a16="http://schemas.microsoft.com/office/drawing/2014/main" id="{2D393B5B-FF08-46EA-A11D-595135CA9963}"/>
              </a:ext>
            </a:extLst>
          </p:cNvPr>
          <p:cNvSpPr/>
          <p:nvPr>
            <p:custDataLst>
              <p:tags r:id="rId10"/>
            </p:custDataLst>
          </p:nvPr>
        </p:nvSpPr>
        <p:spPr>
          <a:xfrm>
            <a:off x="2194082" y="3465481"/>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Longueuil</a:t>
            </a:r>
          </a:p>
        </p:txBody>
      </p:sp>
      <p:sp>
        <p:nvSpPr>
          <p:cNvPr id="15" name="Rectangle 14">
            <a:extLst>
              <a:ext uri="{FF2B5EF4-FFF2-40B4-BE49-F238E27FC236}">
                <a16:creationId xmlns:a16="http://schemas.microsoft.com/office/drawing/2014/main" id="{4F1F728C-BA76-4A0A-951D-5BF04EA1760E}"/>
              </a:ext>
            </a:extLst>
          </p:cNvPr>
          <p:cNvSpPr/>
          <p:nvPr>
            <p:custDataLst>
              <p:tags r:id="rId11"/>
            </p:custDataLst>
          </p:nvPr>
        </p:nvSpPr>
        <p:spPr>
          <a:xfrm>
            <a:off x="3824830" y="216852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Saguenay</a:t>
            </a:r>
          </a:p>
        </p:txBody>
      </p:sp>
      <p:sp>
        <p:nvSpPr>
          <p:cNvPr id="17" name="Rectangle 16">
            <a:extLst>
              <a:ext uri="{FF2B5EF4-FFF2-40B4-BE49-F238E27FC236}">
                <a16:creationId xmlns:a16="http://schemas.microsoft.com/office/drawing/2014/main" id="{9344DA57-99FD-4002-B00B-F93F63BC9204}"/>
              </a:ext>
            </a:extLst>
          </p:cNvPr>
          <p:cNvSpPr/>
          <p:nvPr>
            <p:custDataLst>
              <p:tags r:id="rId12"/>
            </p:custDataLst>
          </p:nvPr>
        </p:nvSpPr>
        <p:spPr>
          <a:xfrm>
            <a:off x="3824830" y="281700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Granby</a:t>
            </a:r>
          </a:p>
        </p:txBody>
      </p:sp>
      <p:sp>
        <p:nvSpPr>
          <p:cNvPr id="18" name="Rectangle 17">
            <a:extLst>
              <a:ext uri="{FF2B5EF4-FFF2-40B4-BE49-F238E27FC236}">
                <a16:creationId xmlns:a16="http://schemas.microsoft.com/office/drawing/2014/main" id="{EC6BF881-5A76-40E7-9460-41DF109AA694}"/>
              </a:ext>
            </a:extLst>
          </p:cNvPr>
          <p:cNvSpPr/>
          <p:nvPr>
            <p:custDataLst>
              <p:tags r:id="rId13"/>
            </p:custDataLst>
          </p:nvPr>
        </p:nvSpPr>
        <p:spPr>
          <a:xfrm>
            <a:off x="3824830" y="3465481"/>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St-Lambert</a:t>
            </a:r>
          </a:p>
        </p:txBody>
      </p:sp>
      <p:sp>
        <p:nvSpPr>
          <p:cNvPr id="19" name="Rectangle 18">
            <a:extLst>
              <a:ext uri="{FF2B5EF4-FFF2-40B4-BE49-F238E27FC236}">
                <a16:creationId xmlns:a16="http://schemas.microsoft.com/office/drawing/2014/main" id="{577369FF-7315-4852-94DE-5F211D00DCF5}"/>
              </a:ext>
            </a:extLst>
          </p:cNvPr>
          <p:cNvSpPr/>
          <p:nvPr>
            <p:custDataLst>
              <p:tags r:id="rId14"/>
            </p:custDataLst>
          </p:nvPr>
        </p:nvSpPr>
        <p:spPr>
          <a:xfrm>
            <a:off x="563334" y="411627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Varennes</a:t>
            </a:r>
          </a:p>
        </p:txBody>
      </p:sp>
      <p:sp>
        <p:nvSpPr>
          <p:cNvPr id="20" name="Rectangle 19">
            <a:extLst>
              <a:ext uri="{FF2B5EF4-FFF2-40B4-BE49-F238E27FC236}">
                <a16:creationId xmlns:a16="http://schemas.microsoft.com/office/drawing/2014/main" id="{A2230B3E-A345-43D1-B8E4-F858F5EA4470}"/>
              </a:ext>
            </a:extLst>
          </p:cNvPr>
          <p:cNvSpPr/>
          <p:nvPr>
            <p:custDataLst>
              <p:tags r:id="rId15"/>
            </p:custDataLst>
          </p:nvPr>
        </p:nvSpPr>
        <p:spPr>
          <a:xfrm>
            <a:off x="2194082" y="411627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St-Bruno</a:t>
            </a:r>
          </a:p>
        </p:txBody>
      </p:sp>
      <p:sp>
        <p:nvSpPr>
          <p:cNvPr id="21" name="Rectangle 20">
            <a:extLst>
              <a:ext uri="{FF2B5EF4-FFF2-40B4-BE49-F238E27FC236}">
                <a16:creationId xmlns:a16="http://schemas.microsoft.com/office/drawing/2014/main" id="{EB0F73A6-D6CA-448E-99D8-2C3570B86648}"/>
              </a:ext>
            </a:extLst>
          </p:cNvPr>
          <p:cNvSpPr/>
          <p:nvPr>
            <p:custDataLst>
              <p:tags r:id="rId16"/>
            </p:custDataLst>
          </p:nvPr>
        </p:nvSpPr>
        <p:spPr>
          <a:xfrm>
            <a:off x="3824830" y="411627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Gatineau</a:t>
            </a:r>
          </a:p>
        </p:txBody>
      </p:sp>
      <p:sp>
        <p:nvSpPr>
          <p:cNvPr id="22" name="Rectangle 21">
            <a:extLst>
              <a:ext uri="{FF2B5EF4-FFF2-40B4-BE49-F238E27FC236}">
                <a16:creationId xmlns:a16="http://schemas.microsoft.com/office/drawing/2014/main" id="{54924813-973F-4D77-BD32-7A774C536520}"/>
              </a:ext>
            </a:extLst>
          </p:cNvPr>
          <p:cNvSpPr/>
          <p:nvPr>
            <p:custDataLst>
              <p:tags r:id="rId17"/>
            </p:custDataLst>
          </p:nvPr>
        </p:nvSpPr>
        <p:spPr>
          <a:xfrm>
            <a:off x="2194082" y="476706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rPr>
              <a:t>Ancienne </a:t>
            </a:r>
            <a:endParaRPr lang="fr-FR">
              <a:solidFill>
                <a:schemeClr val="bg1"/>
              </a:solidFill>
            </a:endParaRPr>
          </a:p>
          <a:p>
            <a:pPr algn="ctr"/>
            <a:r>
              <a:rPr lang="fr-CA" sz="1600">
                <a:solidFill>
                  <a:schemeClr val="bg1"/>
                </a:solidFill>
              </a:rPr>
              <a:t>Lorette</a:t>
            </a:r>
            <a:endParaRPr lang="fr-CA">
              <a:solidFill>
                <a:schemeClr val="bg1"/>
              </a:solidFill>
            </a:endParaRPr>
          </a:p>
        </p:txBody>
      </p:sp>
      <p:sp>
        <p:nvSpPr>
          <p:cNvPr id="23" name="ZoneTexte 22">
            <a:extLst>
              <a:ext uri="{FF2B5EF4-FFF2-40B4-BE49-F238E27FC236}">
                <a16:creationId xmlns:a16="http://schemas.microsoft.com/office/drawing/2014/main" id="{BB2EB6E5-0A6F-4A90-BC21-C01C4187403A}"/>
              </a:ext>
            </a:extLst>
          </p:cNvPr>
          <p:cNvSpPr txBox="1"/>
          <p:nvPr>
            <p:custDataLst>
              <p:tags r:id="rId18"/>
            </p:custDataLst>
          </p:nvPr>
        </p:nvSpPr>
        <p:spPr>
          <a:xfrm flipH="1">
            <a:off x="9248230" y="6611779"/>
            <a:ext cx="2677887" cy="246221"/>
          </a:xfrm>
          <a:prstGeom prst="rect">
            <a:avLst/>
          </a:prstGeom>
          <a:noFill/>
        </p:spPr>
        <p:txBody>
          <a:bodyPr wrap="square" rtlCol="0">
            <a:spAutoFit/>
          </a:bodyPr>
          <a:lstStyle/>
          <a:p>
            <a:pPr algn="r"/>
            <a:r>
              <a:rPr lang="fr-CA" sz="1000" b="1" dirty="0">
                <a:solidFill>
                  <a:srgbClr val="8BE3EE"/>
                </a:solidFill>
              </a:rPr>
              <a:t>As of April 3, 2020</a:t>
            </a:r>
          </a:p>
        </p:txBody>
      </p:sp>
      <p:sp>
        <p:nvSpPr>
          <p:cNvPr id="24" name="Rectangle 23">
            <a:extLst>
              <a:ext uri="{FF2B5EF4-FFF2-40B4-BE49-F238E27FC236}">
                <a16:creationId xmlns:a16="http://schemas.microsoft.com/office/drawing/2014/main" id="{D6952D5A-B6D3-48E6-8047-C63EF3AB694D}"/>
              </a:ext>
            </a:extLst>
          </p:cNvPr>
          <p:cNvSpPr/>
          <p:nvPr>
            <p:custDataLst>
              <p:tags r:id="rId19"/>
            </p:custDataLst>
          </p:nvPr>
        </p:nvSpPr>
        <p:spPr>
          <a:xfrm>
            <a:off x="5455578" y="216852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rPr>
              <a:t>Drummondville</a:t>
            </a:r>
          </a:p>
        </p:txBody>
      </p:sp>
      <p:sp>
        <p:nvSpPr>
          <p:cNvPr id="25" name="Rectangle 24">
            <a:extLst>
              <a:ext uri="{FF2B5EF4-FFF2-40B4-BE49-F238E27FC236}">
                <a16:creationId xmlns:a16="http://schemas.microsoft.com/office/drawing/2014/main" id="{97351CC0-CCE4-4855-8E5B-74C81FC5A023}"/>
              </a:ext>
            </a:extLst>
          </p:cNvPr>
          <p:cNvSpPr/>
          <p:nvPr>
            <p:custDataLst>
              <p:tags r:id="rId20"/>
            </p:custDataLst>
          </p:nvPr>
        </p:nvSpPr>
        <p:spPr>
          <a:xfrm>
            <a:off x="5455578" y="281700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Sherbrooke</a:t>
            </a:r>
          </a:p>
        </p:txBody>
      </p:sp>
      <p:sp>
        <p:nvSpPr>
          <p:cNvPr id="26" name="Rectangle 25">
            <a:extLst>
              <a:ext uri="{FF2B5EF4-FFF2-40B4-BE49-F238E27FC236}">
                <a16:creationId xmlns:a16="http://schemas.microsoft.com/office/drawing/2014/main" id="{97F47749-F103-4F7A-A82D-35016F470BE4}"/>
              </a:ext>
            </a:extLst>
          </p:cNvPr>
          <p:cNvSpPr/>
          <p:nvPr>
            <p:custDataLst>
              <p:tags r:id="rId21"/>
            </p:custDataLst>
          </p:nvPr>
        </p:nvSpPr>
        <p:spPr>
          <a:xfrm>
            <a:off x="5455578" y="3465481"/>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Coaticook</a:t>
            </a:r>
          </a:p>
        </p:txBody>
      </p:sp>
      <p:sp>
        <p:nvSpPr>
          <p:cNvPr id="27" name="Rectangle 26">
            <a:extLst>
              <a:ext uri="{FF2B5EF4-FFF2-40B4-BE49-F238E27FC236}">
                <a16:creationId xmlns:a16="http://schemas.microsoft.com/office/drawing/2014/main" id="{3EC4B779-229C-4EC5-BF13-B765B3FE73B1}"/>
              </a:ext>
            </a:extLst>
          </p:cNvPr>
          <p:cNvSpPr/>
          <p:nvPr>
            <p:custDataLst>
              <p:tags r:id="rId22"/>
            </p:custDataLst>
          </p:nvPr>
        </p:nvSpPr>
        <p:spPr>
          <a:xfrm>
            <a:off x="5455578" y="4116273"/>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Lac-Mégantic</a:t>
            </a:r>
          </a:p>
        </p:txBody>
      </p:sp>
      <p:sp>
        <p:nvSpPr>
          <p:cNvPr id="28" name="Rectangle 27">
            <a:extLst>
              <a:ext uri="{FF2B5EF4-FFF2-40B4-BE49-F238E27FC236}">
                <a16:creationId xmlns:a16="http://schemas.microsoft.com/office/drawing/2014/main" id="{C63006BF-EB17-4D0D-9A53-609315751574}"/>
              </a:ext>
            </a:extLst>
          </p:cNvPr>
          <p:cNvSpPr/>
          <p:nvPr>
            <p:custDataLst>
              <p:tags r:id="rId23"/>
            </p:custDataLst>
          </p:nvPr>
        </p:nvSpPr>
        <p:spPr>
          <a:xfrm>
            <a:off x="563334" y="477498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rPr>
              <a:t>Rivière-du-Loup</a:t>
            </a:r>
          </a:p>
        </p:txBody>
      </p:sp>
      <p:sp>
        <p:nvSpPr>
          <p:cNvPr id="29" name="Rectangle 28">
            <a:extLst>
              <a:ext uri="{FF2B5EF4-FFF2-40B4-BE49-F238E27FC236}">
                <a16:creationId xmlns:a16="http://schemas.microsoft.com/office/drawing/2014/main" id="{C6682DFF-610A-4B48-A8E9-8F692F761434}"/>
              </a:ext>
            </a:extLst>
          </p:cNvPr>
          <p:cNvSpPr/>
          <p:nvPr>
            <p:custDataLst>
              <p:tags r:id="rId24"/>
            </p:custDataLst>
          </p:nvPr>
        </p:nvSpPr>
        <p:spPr>
          <a:xfrm>
            <a:off x="5455578" y="476706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bg1"/>
                </a:solidFill>
              </a:rPr>
              <a:t>Victoriaville</a:t>
            </a:r>
          </a:p>
        </p:txBody>
      </p:sp>
      <p:sp>
        <p:nvSpPr>
          <p:cNvPr id="30" name="Rectangle 29">
            <a:extLst>
              <a:ext uri="{FF2B5EF4-FFF2-40B4-BE49-F238E27FC236}">
                <a16:creationId xmlns:a16="http://schemas.microsoft.com/office/drawing/2014/main" id="{6B12D742-3470-4495-9A15-8C7306DF6BDB}"/>
              </a:ext>
            </a:extLst>
          </p:cNvPr>
          <p:cNvSpPr/>
          <p:nvPr>
            <p:custDataLst>
              <p:tags r:id="rId25"/>
            </p:custDataLst>
          </p:nvPr>
        </p:nvSpPr>
        <p:spPr>
          <a:xfrm>
            <a:off x="3824830" y="477498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rPr>
              <a:t>Montarville</a:t>
            </a:r>
          </a:p>
        </p:txBody>
      </p:sp>
      <p:sp>
        <p:nvSpPr>
          <p:cNvPr id="31" name="Rectangle 30">
            <a:extLst>
              <a:ext uri="{FF2B5EF4-FFF2-40B4-BE49-F238E27FC236}">
                <a16:creationId xmlns:a16="http://schemas.microsoft.com/office/drawing/2014/main" id="{AA50D793-833F-4364-BADA-8831624CD277}"/>
              </a:ext>
            </a:extLst>
          </p:cNvPr>
          <p:cNvSpPr/>
          <p:nvPr>
            <p:custDataLst>
              <p:tags r:id="rId26"/>
            </p:custDataLst>
          </p:nvPr>
        </p:nvSpPr>
        <p:spPr>
          <a:xfrm>
            <a:off x="7086326" y="2168525"/>
            <a:ext cx="1474238" cy="522514"/>
          </a:xfrm>
          <a:prstGeom prst="rect">
            <a:avLst/>
          </a:prstGeom>
          <a:solidFill>
            <a:srgbClr val="153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err="1">
                <a:solidFill>
                  <a:schemeClr val="bg1"/>
                </a:solidFill>
              </a:rPr>
              <a:t>St-Denis</a:t>
            </a:r>
            <a:r>
              <a:rPr lang="fr-CA" sz="1600">
                <a:solidFill>
                  <a:schemeClr val="bg1"/>
                </a:solidFill>
              </a:rPr>
              <a:t>-de-</a:t>
            </a:r>
            <a:r>
              <a:rPr lang="fr-CA" sz="1600" err="1">
                <a:solidFill>
                  <a:schemeClr val="bg1"/>
                </a:solidFill>
              </a:rPr>
              <a:t>Brompton</a:t>
            </a:r>
            <a:endParaRPr lang="fr-CA" sz="1600">
              <a:solidFill>
                <a:schemeClr val="bg1"/>
              </a:solidFill>
            </a:endParaRPr>
          </a:p>
        </p:txBody>
      </p:sp>
      <p:sp>
        <p:nvSpPr>
          <p:cNvPr id="32" name="Rectangle 31">
            <a:hlinkClick r:id="rId33" action="ppaction://hlinksldjump"/>
            <a:extLst>
              <a:ext uri="{FF2B5EF4-FFF2-40B4-BE49-F238E27FC236}">
                <a16:creationId xmlns:a16="http://schemas.microsoft.com/office/drawing/2014/main" id="{FC336D4B-FE7C-4A68-9EBA-5FF1EABACEA9}"/>
              </a:ext>
            </a:extLst>
          </p:cNvPr>
          <p:cNvSpPr/>
          <p:nvPr>
            <p:custDataLst>
              <p:tags r:id="rId27"/>
            </p:custDataLst>
          </p:nvPr>
        </p:nvSpPr>
        <p:spPr>
          <a:xfrm>
            <a:off x="550863" y="226490"/>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34" name="Image 33">
            <a:hlinkClick r:id="rId34" action="ppaction://hlinksldjump" tooltip="Les mesures d'aide"/>
            <a:extLst>
              <a:ext uri="{FF2B5EF4-FFF2-40B4-BE49-F238E27FC236}">
                <a16:creationId xmlns:a16="http://schemas.microsoft.com/office/drawing/2014/main" id="{7B79387E-2A6C-4FFD-84BD-E42FA0B0E960}"/>
              </a:ext>
            </a:extLst>
          </p:cNvPr>
          <p:cNvPicPr>
            <a:picLocks noChangeAspect="1"/>
          </p:cNvPicPr>
          <p:nvPr>
            <p:custDataLst>
              <p:tags r:id="rId28"/>
            </p:custDataLst>
          </p:nvPr>
        </p:nvPicPr>
        <p:blipFill>
          <a:blip r:embed="rId35">
            <a:extLst>
              <a:ext uri="{28A0092B-C50C-407E-A947-70E740481C1C}">
                <a14:useLocalDpi xmlns:a14="http://schemas.microsoft.com/office/drawing/2010/main" val="0"/>
              </a:ext>
            </a:extLst>
          </a:blip>
          <a:stretch>
            <a:fillRect/>
          </a:stretch>
        </p:blipFill>
        <p:spPr>
          <a:xfrm>
            <a:off x="1019285" y="202652"/>
            <a:ext cx="384081" cy="353599"/>
          </a:xfrm>
          <a:prstGeom prst="rect">
            <a:avLst/>
          </a:prstGeom>
        </p:spPr>
      </p:pic>
      <p:pic>
        <p:nvPicPr>
          <p:cNvPr id="33" name="Image 32">
            <a:hlinkClick r:id="rId36" action="ppaction://hlinksldjump"/>
            <a:extLst>
              <a:ext uri="{FF2B5EF4-FFF2-40B4-BE49-F238E27FC236}">
                <a16:creationId xmlns:a16="http://schemas.microsoft.com/office/drawing/2014/main" id="{BD173774-2F38-4D96-A7CD-90E37004B391}"/>
              </a:ext>
            </a:extLst>
          </p:cNvPr>
          <p:cNvPicPr>
            <a:picLocks noChangeAspect="1"/>
          </p:cNvPicPr>
          <p:nvPr>
            <p:custDataLst>
              <p:tags r:id="rId29"/>
            </p:custDataLst>
          </p:nvPr>
        </p:nvPicPr>
        <p:blipFill>
          <a:blip r:embed="rId37">
            <a:extLst>
              <a:ext uri="{28A0092B-C50C-407E-A947-70E740481C1C}">
                <a14:useLocalDpi xmlns:a14="http://schemas.microsoft.com/office/drawing/2010/main" val="0"/>
              </a:ext>
            </a:extLst>
          </a:blip>
          <a:stretch>
            <a:fillRect/>
          </a:stretch>
        </p:blipFill>
        <p:spPr>
          <a:xfrm>
            <a:off x="1488044" y="223989"/>
            <a:ext cx="384081" cy="310923"/>
          </a:xfrm>
          <a:prstGeom prst="rect">
            <a:avLst/>
          </a:prstGeom>
        </p:spPr>
      </p:pic>
    </p:spTree>
    <p:extLst>
      <p:ext uri="{BB962C8B-B14F-4D97-AF65-F5344CB8AC3E}">
        <p14:creationId xmlns:p14="http://schemas.microsoft.com/office/powerpoint/2010/main" val="405811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2048793" y="1692384"/>
            <a:ext cx="8094413" cy="1200329"/>
          </a:xfrm>
          <a:prstGeom prst="rect">
            <a:avLst/>
          </a:prstGeom>
          <a:noFill/>
        </p:spPr>
        <p:txBody>
          <a:bodyPr wrap="square" rtlCol="0">
            <a:spAutoFit/>
          </a:bodyPr>
          <a:lstStyle/>
          <a:p>
            <a:pPr algn="ctr"/>
            <a:r>
              <a:rPr lang="en-CA" sz="3600" b="1" dirty="0">
                <a:solidFill>
                  <a:srgbClr val="8BE3EE"/>
                </a:solidFill>
              </a:rPr>
              <a:t>Are you afraid that you may lose your job in the near future?</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YES</a:t>
            </a:r>
          </a:p>
        </p:txBody>
      </p:sp>
      <p:sp>
        <p:nvSpPr>
          <p:cNvPr id="6" name="Rectangle 5">
            <a:hlinkClick r:id="rId10"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3"/>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NO</a:t>
            </a:r>
          </a:p>
        </p:txBody>
      </p:sp>
      <p:pic>
        <p:nvPicPr>
          <p:cNvPr id="8" name="Image 7">
            <a:hlinkClick r:id="rId11"/>
            <a:extLst>
              <a:ext uri="{FF2B5EF4-FFF2-40B4-BE49-F238E27FC236}">
                <a16:creationId xmlns:a16="http://schemas.microsoft.com/office/drawing/2014/main" id="{0138516A-D49D-4AD1-8CA3-278EA9FBA1FC}"/>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3" action="ppaction://hlinksldjump"/>
            <a:extLst>
              <a:ext uri="{FF2B5EF4-FFF2-40B4-BE49-F238E27FC236}">
                <a16:creationId xmlns:a16="http://schemas.microsoft.com/office/drawing/2014/main" id="{0803F386-1930-44EF-9B3D-1E1FEEB05A16}"/>
              </a:ext>
            </a:extLst>
          </p:cNvPr>
          <p:cNvSpPr/>
          <p:nvPr>
            <p:custDataLst>
              <p:tags r:id="rId5"/>
            </p:custDataLst>
          </p:nvPr>
        </p:nvSpPr>
        <p:spPr>
          <a:xfrm>
            <a:off x="550863" y="225819"/>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4" action="ppaction://hlinksldjump" tooltip="Les mesures d'aide"/>
            <a:extLst>
              <a:ext uri="{FF2B5EF4-FFF2-40B4-BE49-F238E27FC236}">
                <a16:creationId xmlns:a16="http://schemas.microsoft.com/office/drawing/2014/main" id="{CB4746ED-CF14-46F3-AD34-EBB75E8932D6}"/>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19285" y="201981"/>
            <a:ext cx="384081" cy="353599"/>
          </a:xfrm>
          <a:prstGeom prst="rect">
            <a:avLst/>
          </a:prstGeom>
        </p:spPr>
      </p:pic>
      <p:pic>
        <p:nvPicPr>
          <p:cNvPr id="14" name="Image 13">
            <a:hlinkClick r:id="rId16" action="ppaction://hlinksldjump"/>
            <a:extLst>
              <a:ext uri="{FF2B5EF4-FFF2-40B4-BE49-F238E27FC236}">
                <a16:creationId xmlns:a16="http://schemas.microsoft.com/office/drawing/2014/main" id="{2D8C4AF4-903A-47D8-95FF-DF45280E2EF6}"/>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488044" y="223318"/>
            <a:ext cx="384081" cy="310923"/>
          </a:xfrm>
          <a:prstGeom prst="rect">
            <a:avLst/>
          </a:prstGeom>
        </p:spPr>
      </p:pic>
    </p:spTree>
    <p:extLst>
      <p:ext uri="{BB962C8B-B14F-4D97-AF65-F5344CB8AC3E}">
        <p14:creationId xmlns:p14="http://schemas.microsoft.com/office/powerpoint/2010/main" val="396381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497958" y="1697925"/>
            <a:ext cx="11196084" cy="1200329"/>
          </a:xfrm>
          <a:prstGeom prst="rect">
            <a:avLst/>
          </a:prstGeom>
          <a:noFill/>
        </p:spPr>
        <p:txBody>
          <a:bodyPr wrap="square" rtlCol="0">
            <a:spAutoFit/>
          </a:bodyPr>
          <a:lstStyle/>
          <a:p>
            <a:pPr lvl="0" algn="ctr">
              <a:defRPr/>
            </a:pPr>
            <a:r>
              <a:rPr lang="en-CA" sz="3600" b="1" dirty="0">
                <a:solidFill>
                  <a:srgbClr val="8BE3EE"/>
                </a:solidFill>
              </a:rPr>
              <a:t>Do you have life, disability or critical illness insurance coverage from an insurance company?</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1"/>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EFFA0E0A-821B-40F3-B5FF-F499C0416067}"/>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395B28B2-2FC7-4A4E-8F8E-3D6FF685608E}"/>
              </a:ext>
            </a:extLst>
          </p:cNvPr>
          <p:cNvSpPr/>
          <p:nvPr>
            <p:custDataLst>
              <p:tags r:id="rId5"/>
            </p:custDataLst>
          </p:nvPr>
        </p:nvSpPr>
        <p:spPr>
          <a:xfrm>
            <a:off x="550863" y="221544"/>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0" name="Image 9">
            <a:hlinkClick r:id="rId15" action="ppaction://hlinksldjump" tooltip="Les mesures d'aide"/>
            <a:extLst>
              <a:ext uri="{FF2B5EF4-FFF2-40B4-BE49-F238E27FC236}">
                <a16:creationId xmlns:a16="http://schemas.microsoft.com/office/drawing/2014/main" id="{E51DD5B3-D128-4973-960D-3CD15395E993}"/>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7706"/>
            <a:ext cx="384081" cy="353599"/>
          </a:xfrm>
          <a:prstGeom prst="rect">
            <a:avLst/>
          </a:prstGeom>
        </p:spPr>
      </p:pic>
      <p:pic>
        <p:nvPicPr>
          <p:cNvPr id="9" name="Image 8">
            <a:hlinkClick r:id="rId11" action="ppaction://hlinksldjump"/>
            <a:extLst>
              <a:ext uri="{FF2B5EF4-FFF2-40B4-BE49-F238E27FC236}">
                <a16:creationId xmlns:a16="http://schemas.microsoft.com/office/drawing/2014/main" id="{2F560CB6-27D9-4F6E-8074-4F174EAAA20E}"/>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488044" y="219043"/>
            <a:ext cx="384081" cy="310923"/>
          </a:xfrm>
          <a:prstGeom prst="rect">
            <a:avLst/>
          </a:prstGeom>
        </p:spPr>
      </p:pic>
    </p:spTree>
    <p:extLst>
      <p:ext uri="{BB962C8B-B14F-4D97-AF65-F5344CB8AC3E}">
        <p14:creationId xmlns:p14="http://schemas.microsoft.com/office/powerpoint/2010/main" val="382932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11"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31D6D"/>
                </a:solidFill>
                <a:effectLst/>
                <a:uLnTx/>
                <a:uFillTx/>
                <a:latin typeface="Calibri" panose="020F0502020204030204"/>
                <a:ea typeface="+mn-ea"/>
                <a:cs typeface="+mn-cs"/>
              </a:rPr>
              <a:t>NEXT QUESTION</a:t>
            </a:r>
            <a:endParaRPr kumimoji="0" lang="en-CA" sz="18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6838E5D-20EF-4D9E-80DE-664D5C30B95C}"/>
              </a:ext>
            </a:extLst>
          </p:cNvPr>
          <p:cNvSpPr/>
          <p:nvPr>
            <p:custDataLst>
              <p:tags r:id="rId2"/>
            </p:custDataLst>
          </p:nvPr>
        </p:nvSpPr>
        <p:spPr>
          <a:xfrm>
            <a:off x="384247" y="1449388"/>
            <a:ext cx="11423506" cy="2092881"/>
          </a:xfrm>
          <a:prstGeom prst="rect">
            <a:avLst/>
          </a:prstGeom>
        </p:spPr>
        <p:txBody>
          <a:bodyPr wrap="square" anchor="t">
            <a:spAutoFit/>
          </a:bodyPr>
          <a:lstStyle/>
          <a:p>
            <a:pPr algn="ctr"/>
            <a:r>
              <a:rPr lang="en-CA" sz="3000" b="1" dirty="0">
                <a:solidFill>
                  <a:srgbClr val="8BE3EE"/>
                </a:solidFill>
              </a:rPr>
              <a:t>Some insurance companies are allowing clients affected by COVID-19 to defer payment for their insurance premiums up to 90 days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sz="4000" b="1" dirty="0">
              <a:solidFill>
                <a:srgbClr val="8BE3EE"/>
              </a:solidFill>
              <a:latin typeface="Calibri" panose="020F0502020204030204"/>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CA" sz="3000" i="0" u="none" strike="noStrike" kern="1200" cap="none" spc="0" normalizeH="0" baseline="0" noProof="0" dirty="0">
                <a:ln>
                  <a:noFill/>
                </a:ln>
                <a:solidFill>
                  <a:schemeClr val="bg1"/>
                </a:solidFill>
                <a:effectLst/>
                <a:uLnTx/>
                <a:uFillTx/>
                <a:latin typeface="Calibri" panose="020F0502020204030204"/>
                <a:ea typeface="+mn-ea"/>
                <a:cs typeface="+mn-cs"/>
              </a:rPr>
              <a:t>Ask your insurance company</a:t>
            </a:r>
          </a:p>
        </p:txBody>
      </p:sp>
      <p:sp>
        <p:nvSpPr>
          <p:cNvPr id="11" name="Rectangle 10">
            <a:extLst>
              <a:ext uri="{FF2B5EF4-FFF2-40B4-BE49-F238E27FC236}">
                <a16:creationId xmlns:a16="http://schemas.microsoft.com/office/drawing/2014/main" id="{7D23CB42-FFAD-4E75-A0E7-70AF453C0D1A}"/>
              </a:ext>
            </a:extLst>
          </p:cNvPr>
          <p:cNvSpPr/>
          <p:nvPr>
            <p:custDataLst>
              <p:tags r:id="rId3"/>
            </p:custDataLst>
          </p:nvPr>
        </p:nvSpPr>
        <p:spPr>
          <a:xfrm>
            <a:off x="1081072" y="5277902"/>
            <a:ext cx="5013712" cy="1138773"/>
          </a:xfrm>
          <a:prstGeom prst="rect">
            <a:avLst/>
          </a:prstGeom>
          <a:ln w="28575">
            <a:solidFill>
              <a:srgbClr val="ACBC00"/>
            </a:solidFill>
            <a:prstDash val="sysDash"/>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lang="en-CA" sz="1700" dirty="0">
                <a:solidFill>
                  <a:srgbClr val="8BE3EE"/>
                </a:solidFill>
                <a:latin typeface="Calibri" panose="020F0502020204030204"/>
              </a:rPr>
              <a:t>Though this is an attractive offer, it should be used as a last resort. We should re-evaluate your budget so that we can make sure you get through this crisis, but also through the “post-crisis”.</a:t>
            </a:r>
            <a:endParaRPr kumimoji="0" lang="en-CA" sz="1700" i="0" u="none" strike="noStrike" kern="1200" cap="none" spc="0" normalizeH="0" baseline="0" dirty="0">
              <a:ln>
                <a:noFill/>
              </a:ln>
              <a:solidFill>
                <a:srgbClr val="8BE3EE"/>
              </a:solidFill>
              <a:effectLst/>
              <a:uLnTx/>
              <a:uFillTx/>
              <a:latin typeface="Calibri" panose="020F0502020204030204"/>
              <a:ea typeface="+mn-ea"/>
              <a:cs typeface="+mn-cs"/>
            </a:endParaRPr>
          </a:p>
        </p:txBody>
      </p:sp>
      <p:pic>
        <p:nvPicPr>
          <p:cNvPr id="13" name="Graphique 12" descr="Informations">
            <a:extLst>
              <a:ext uri="{FF2B5EF4-FFF2-40B4-BE49-F238E27FC236}">
                <a16:creationId xmlns:a16="http://schemas.microsoft.com/office/drawing/2014/main" id="{3D4198B1-1C35-4A3C-85E6-BC6E3737F75E}"/>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775" y="5501241"/>
            <a:ext cx="914400" cy="914400"/>
          </a:xfrm>
          <a:prstGeom prst="rect">
            <a:avLst/>
          </a:prstGeom>
        </p:spPr>
      </p:pic>
      <p:sp>
        <p:nvSpPr>
          <p:cNvPr id="10" name="ZoneTexte 9">
            <a:extLst>
              <a:ext uri="{FF2B5EF4-FFF2-40B4-BE49-F238E27FC236}">
                <a16:creationId xmlns:a16="http://schemas.microsoft.com/office/drawing/2014/main" id="{11FA1C0C-FF84-4660-80A6-686662DBF7ED}"/>
              </a:ext>
            </a:extLst>
          </p:cNvPr>
          <p:cNvSpPr txBox="1"/>
          <p:nvPr>
            <p:custDataLst>
              <p:tags r:id="rId5"/>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p>
        </p:txBody>
      </p:sp>
      <p:sp>
        <p:nvSpPr>
          <p:cNvPr id="7" name="Rectangle 6">
            <a:hlinkClick r:id="rId14" action="ppaction://hlinksldjump"/>
            <a:extLst>
              <a:ext uri="{FF2B5EF4-FFF2-40B4-BE49-F238E27FC236}">
                <a16:creationId xmlns:a16="http://schemas.microsoft.com/office/drawing/2014/main" id="{4092A7D2-ACE4-467F-B34F-9C23045DADA3}"/>
              </a:ext>
            </a:extLst>
          </p:cNvPr>
          <p:cNvSpPr/>
          <p:nvPr>
            <p:custDataLst>
              <p:tags r:id="rId6"/>
            </p:custDataLst>
          </p:nvPr>
        </p:nvSpPr>
        <p:spPr>
          <a:xfrm>
            <a:off x="550753" y="22494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9" name="Image 8">
            <a:hlinkClick r:id="rId15" action="ppaction://hlinksldjump" tooltip="Les mesures d'aide"/>
            <a:extLst>
              <a:ext uri="{FF2B5EF4-FFF2-40B4-BE49-F238E27FC236}">
                <a16:creationId xmlns:a16="http://schemas.microsoft.com/office/drawing/2014/main" id="{9CF91B8B-0098-4174-8958-7663C95B6848}"/>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19175" y="201107"/>
            <a:ext cx="384081" cy="353599"/>
          </a:xfrm>
          <a:prstGeom prst="rect">
            <a:avLst/>
          </a:prstGeom>
        </p:spPr>
      </p:pic>
      <p:pic>
        <p:nvPicPr>
          <p:cNvPr id="12" name="Image 11">
            <a:hlinkClick r:id="rId17" action="ppaction://hlinksldjump"/>
            <a:extLst>
              <a:ext uri="{FF2B5EF4-FFF2-40B4-BE49-F238E27FC236}">
                <a16:creationId xmlns:a16="http://schemas.microsoft.com/office/drawing/2014/main" id="{BE65DA76-2F82-47DF-B33E-0F09DB8EE7F3}"/>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1487934" y="222444"/>
            <a:ext cx="384081" cy="310923"/>
          </a:xfrm>
          <a:prstGeom prst="rect">
            <a:avLst/>
          </a:prstGeom>
        </p:spPr>
      </p:pic>
    </p:spTree>
    <p:extLst>
      <p:ext uri="{BB962C8B-B14F-4D97-AF65-F5344CB8AC3E}">
        <p14:creationId xmlns:p14="http://schemas.microsoft.com/office/powerpoint/2010/main" val="1765125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497958" y="1678163"/>
            <a:ext cx="11196084" cy="646331"/>
          </a:xfrm>
          <a:prstGeom prst="rect">
            <a:avLst/>
          </a:prstGeom>
          <a:noFill/>
        </p:spPr>
        <p:txBody>
          <a:bodyPr wrap="square" rtlCol="0" anchor="t">
            <a:spAutoFit/>
          </a:bodyPr>
          <a:lstStyle/>
          <a:p>
            <a:pPr algn="ctr">
              <a:defRPr/>
            </a:pPr>
            <a:r>
              <a:rPr kumimoji="0" lang="en-CA" sz="3600" b="1" i="0" u="none" strike="noStrike" kern="1200" cap="none" spc="0" normalizeH="0" baseline="0" dirty="0">
                <a:ln>
                  <a:noFill/>
                </a:ln>
                <a:solidFill>
                  <a:srgbClr val="8BE3EE"/>
                </a:solidFill>
                <a:effectLst/>
                <a:uLnTx/>
                <a:uFillTx/>
                <a:latin typeface="Calibri" panose="020F0502020204030204"/>
                <a:ea typeface="+mn-ea"/>
                <a:cs typeface="+mn-cs"/>
              </a:rPr>
              <a:t>Do you, or you and your spouse, have a will?</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36099"/>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EFFA0E0A-821B-40F3-B5FF-F499C0416067}"/>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395B28B2-2FC7-4A4E-8F8E-3D6FF685608E}"/>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5" action="ppaction://hlinksldjump" tooltip="Les mesures d'aide"/>
            <a:extLst>
              <a:ext uri="{FF2B5EF4-FFF2-40B4-BE49-F238E27FC236}">
                <a16:creationId xmlns:a16="http://schemas.microsoft.com/office/drawing/2014/main" id="{E51DD5B3-D128-4973-960D-3CD15395E993}"/>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9" name="Image 8">
            <a:hlinkClick r:id="rId17" action="ppaction://hlinksldjump"/>
            <a:extLst>
              <a:ext uri="{FF2B5EF4-FFF2-40B4-BE49-F238E27FC236}">
                <a16:creationId xmlns:a16="http://schemas.microsoft.com/office/drawing/2014/main" id="{2F560CB6-27D9-4F6E-8074-4F174EAAA20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1511138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497958" y="1686789"/>
            <a:ext cx="111960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dirty="0">
                <a:ln>
                  <a:noFill/>
                </a:ln>
                <a:solidFill>
                  <a:srgbClr val="8BE3EE"/>
                </a:solidFill>
                <a:effectLst/>
                <a:uLnTx/>
                <a:uFillTx/>
                <a:latin typeface="Calibri" panose="020F0502020204030204"/>
                <a:ea typeface="+mn-ea"/>
                <a:cs typeface="+mn-cs"/>
              </a:rPr>
              <a:t>When was the last time it was updated?</a:t>
            </a:r>
          </a:p>
        </p:txBody>
      </p:sp>
      <p:sp>
        <p:nvSpPr>
          <p:cNvPr id="5" name="Rectangle 4">
            <a:hlinkClick r:id="rId9"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4911012" y="3593228"/>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NEXT</a:t>
            </a:r>
          </a:p>
        </p:txBody>
      </p:sp>
      <p:pic>
        <p:nvPicPr>
          <p:cNvPr id="8" name="Image 7">
            <a:hlinkClick r:id="rId10"/>
            <a:extLst>
              <a:ext uri="{FF2B5EF4-FFF2-40B4-BE49-F238E27FC236}">
                <a16:creationId xmlns:a16="http://schemas.microsoft.com/office/drawing/2014/main" id="{EFFA0E0A-821B-40F3-B5FF-F499C0416067}"/>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2" action="ppaction://hlinksldjump"/>
            <a:extLst>
              <a:ext uri="{FF2B5EF4-FFF2-40B4-BE49-F238E27FC236}">
                <a16:creationId xmlns:a16="http://schemas.microsoft.com/office/drawing/2014/main" id="{395B28B2-2FC7-4A4E-8F8E-3D6FF685608E}"/>
              </a:ext>
            </a:extLst>
          </p:cNvPr>
          <p:cNvSpPr/>
          <p:nvPr>
            <p:custDataLst>
              <p:tags r:id="rId4"/>
            </p:custDataLst>
          </p:nvPr>
        </p:nvSpPr>
        <p:spPr>
          <a:xfrm>
            <a:off x="550863" y="230176"/>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3" action="ppaction://hlinksldjump" tooltip="Les mesures d'aide"/>
            <a:extLst>
              <a:ext uri="{FF2B5EF4-FFF2-40B4-BE49-F238E27FC236}">
                <a16:creationId xmlns:a16="http://schemas.microsoft.com/office/drawing/2014/main" id="{E51DD5B3-D128-4973-960D-3CD15395E993}"/>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019285" y="206338"/>
            <a:ext cx="384081" cy="353599"/>
          </a:xfrm>
          <a:prstGeom prst="rect">
            <a:avLst/>
          </a:prstGeom>
        </p:spPr>
      </p:pic>
      <p:pic>
        <p:nvPicPr>
          <p:cNvPr id="9" name="Image 8">
            <a:hlinkClick r:id="rId15" action="ppaction://hlinksldjump"/>
            <a:extLst>
              <a:ext uri="{FF2B5EF4-FFF2-40B4-BE49-F238E27FC236}">
                <a16:creationId xmlns:a16="http://schemas.microsoft.com/office/drawing/2014/main" id="{2F560CB6-27D9-4F6E-8074-4F174EAAA20E}"/>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488044" y="227675"/>
            <a:ext cx="384081" cy="310923"/>
          </a:xfrm>
          <a:prstGeom prst="rect">
            <a:avLst/>
          </a:prstGeom>
        </p:spPr>
      </p:pic>
    </p:spTree>
    <p:extLst>
      <p:ext uri="{BB962C8B-B14F-4D97-AF65-F5344CB8AC3E}">
        <p14:creationId xmlns:p14="http://schemas.microsoft.com/office/powerpoint/2010/main" val="1734197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1"/>
            </p:custDataLst>
          </p:nvPr>
        </p:nvSpPr>
        <p:spPr>
          <a:xfrm>
            <a:off x="4911012" y="479454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a:ln>
                  <a:noFill/>
                </a:ln>
                <a:solidFill>
                  <a:srgbClr val="031D6D"/>
                </a:solidFill>
                <a:effectLst/>
                <a:uLnTx/>
                <a:uFillTx/>
                <a:latin typeface="Calibri" panose="020F0502020204030204"/>
                <a:ea typeface="+mn-ea"/>
                <a:cs typeface="+mn-cs"/>
              </a:rPr>
              <a:t>NEXT</a:t>
            </a:r>
            <a:endParaRPr kumimoji="0" lang="en-CA" sz="3000" b="1" i="0" u="none" strike="noStrike" kern="1200" cap="none" spc="0" normalizeH="0" baseline="0" noProof="0" dirty="0">
              <a:ln>
                <a:noFill/>
              </a:ln>
              <a:solidFill>
                <a:srgbClr val="031D6D"/>
              </a:solidFill>
              <a:effectLst/>
              <a:uLnTx/>
              <a:uFillTx/>
              <a:latin typeface="Calibri" panose="020F0502020204030204"/>
              <a:ea typeface="+mn-ea"/>
              <a:cs typeface="+mn-cs"/>
            </a:endParaRPr>
          </a:p>
        </p:txBody>
      </p:sp>
      <p:pic>
        <p:nvPicPr>
          <p:cNvPr id="8" name="Image 7">
            <a:hlinkClick r:id="rId11"/>
            <a:extLst>
              <a:ext uri="{FF2B5EF4-FFF2-40B4-BE49-F238E27FC236}">
                <a16:creationId xmlns:a16="http://schemas.microsoft.com/office/drawing/2014/main" id="{EFFA0E0A-821B-40F3-B5FF-F499C0416067}"/>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3" action="ppaction://hlinksldjump"/>
            <a:extLst>
              <a:ext uri="{FF2B5EF4-FFF2-40B4-BE49-F238E27FC236}">
                <a16:creationId xmlns:a16="http://schemas.microsoft.com/office/drawing/2014/main" id="{395B28B2-2FC7-4A4E-8F8E-3D6FF685608E}"/>
              </a:ext>
            </a:extLst>
          </p:cNvPr>
          <p:cNvSpPr/>
          <p:nvPr>
            <p:custDataLst>
              <p:tags r:id="rId3"/>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4" action="ppaction://hlinksldjump" tooltip="Les mesures d'aide"/>
            <a:extLst>
              <a:ext uri="{FF2B5EF4-FFF2-40B4-BE49-F238E27FC236}">
                <a16:creationId xmlns:a16="http://schemas.microsoft.com/office/drawing/2014/main" id="{E51DD5B3-D128-4973-960D-3CD15395E993}"/>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9" name="Image 8">
            <a:hlinkClick r:id="rId16" action="ppaction://hlinksldjump"/>
            <a:extLst>
              <a:ext uri="{FF2B5EF4-FFF2-40B4-BE49-F238E27FC236}">
                <a16:creationId xmlns:a16="http://schemas.microsoft.com/office/drawing/2014/main" id="{2F560CB6-27D9-4F6E-8074-4F174EAAA20E}"/>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
        <p:nvSpPr>
          <p:cNvPr id="11" name="Rectangle 10">
            <a:extLst>
              <a:ext uri="{FF2B5EF4-FFF2-40B4-BE49-F238E27FC236}">
                <a16:creationId xmlns:a16="http://schemas.microsoft.com/office/drawing/2014/main" id="{FCC3F132-7CC4-4166-9639-4B442B503CBE}"/>
              </a:ext>
            </a:extLst>
          </p:cNvPr>
          <p:cNvSpPr/>
          <p:nvPr>
            <p:custDataLst>
              <p:tags r:id="rId6"/>
            </p:custDataLst>
          </p:nvPr>
        </p:nvSpPr>
        <p:spPr>
          <a:xfrm>
            <a:off x="3432175" y="1913523"/>
            <a:ext cx="5759450" cy="2631490"/>
          </a:xfrm>
          <a:prstGeom prst="rect">
            <a:avLst/>
          </a:prstGeom>
          <a:ln w="28575">
            <a:solidFill>
              <a:srgbClr val="ACBC00"/>
            </a:solidFill>
            <a:prstDash val="sysDash"/>
          </a:ln>
        </p:spPr>
        <p:txBody>
          <a:bodyPr wrap="square" anchor="t">
            <a:spAutoFit/>
          </a:bodyPr>
          <a:lstStyle/>
          <a:p>
            <a:pPr fontAlgn="base">
              <a:defRPr/>
            </a:pPr>
            <a:r>
              <a:rPr lang="en-CA" sz="2500" dirty="0">
                <a:solidFill>
                  <a:srgbClr val="8BE3EE"/>
                </a:solidFill>
                <a:latin typeface="Calibri" panose="020F0502020204030204"/>
              </a:rPr>
              <a:t>Currently, there are 3 ways to make a will </a:t>
            </a:r>
          </a:p>
          <a:p>
            <a:pPr marL="0" marR="0" lvl="0" indent="0" defTabSz="914400" rtl="0" eaLnBrk="1" fontAlgn="base" latinLnBrk="0" hangingPunct="1">
              <a:lnSpc>
                <a:spcPct val="100000"/>
              </a:lnSpc>
              <a:spcBef>
                <a:spcPts val="0"/>
              </a:spcBef>
              <a:spcAft>
                <a:spcPts val="0"/>
              </a:spcAft>
              <a:buClrTx/>
              <a:buSzTx/>
              <a:buFontTx/>
              <a:buNone/>
              <a:tabLst/>
              <a:defRPr/>
            </a:pPr>
            <a:endParaRPr kumimoji="0" lang="en-CA" sz="2500" i="0" u="none" strike="noStrike" kern="1200" cap="none" spc="0" normalizeH="0" baseline="0" noProof="0" dirty="0">
              <a:ln>
                <a:noFill/>
              </a:ln>
              <a:solidFill>
                <a:srgbClr val="8BE3EE"/>
              </a:solidFill>
              <a:effectLst/>
              <a:uLnTx/>
              <a:uFillTx/>
              <a:latin typeface="Calibri" panose="020F0502020204030204"/>
              <a:ea typeface="+mn-ea"/>
              <a:cs typeface="+mn-cs"/>
            </a:endParaRPr>
          </a:p>
          <a:p>
            <a:pPr marL="342900" lvl="0" indent="-342900" fontAlgn="base">
              <a:buFontTx/>
              <a:buAutoNum type="arabicParenR"/>
              <a:defRPr/>
            </a:pPr>
            <a:r>
              <a:rPr lang="en-CA" sz="2500" dirty="0">
                <a:solidFill>
                  <a:srgbClr val="8BE3EE"/>
                </a:solidFill>
              </a:rPr>
              <a:t>Holograph wills</a:t>
            </a:r>
          </a:p>
          <a:p>
            <a:pPr marL="342900" lvl="0" indent="-342900" fontAlgn="base">
              <a:buFontTx/>
              <a:buAutoNum type="arabicParenR"/>
              <a:defRPr/>
            </a:pPr>
            <a:r>
              <a:rPr lang="en-CA" sz="2500" dirty="0">
                <a:solidFill>
                  <a:srgbClr val="8BE3EE"/>
                </a:solidFill>
              </a:rPr>
              <a:t>Wills made in the presence of witnesses</a:t>
            </a:r>
          </a:p>
          <a:p>
            <a:pPr marL="342900" lvl="0" indent="-342900" fontAlgn="base">
              <a:buFontTx/>
              <a:buAutoNum type="arabicParenR"/>
              <a:defRPr/>
            </a:pPr>
            <a:r>
              <a:rPr lang="en-CA" sz="2500" b="1" dirty="0">
                <a:solidFill>
                  <a:srgbClr val="8BE3EE"/>
                </a:solidFill>
              </a:rPr>
              <a:t>Notarial wills</a:t>
            </a:r>
          </a:p>
          <a:p>
            <a:pPr lvl="0" fontAlgn="base">
              <a:defRPr/>
            </a:pPr>
            <a:endParaRPr lang="en-CA" sz="2500" b="1" dirty="0">
              <a:solidFill>
                <a:srgbClr val="8BE3EE"/>
              </a:solidFill>
              <a:latin typeface="Calibri" panose="020F0502020204030204"/>
            </a:endParaRPr>
          </a:p>
          <a:p>
            <a:pPr marR="0" lvl="0" defTabSz="914400" rtl="0" eaLnBrk="1" fontAlgn="base" latinLnBrk="0" hangingPunct="1">
              <a:lnSpc>
                <a:spcPct val="100000"/>
              </a:lnSpc>
              <a:spcBef>
                <a:spcPts val="0"/>
              </a:spcBef>
              <a:spcAft>
                <a:spcPts val="0"/>
              </a:spcAft>
              <a:buClrTx/>
              <a:buSzTx/>
              <a:tabLst/>
              <a:defRPr/>
            </a:pPr>
            <a:r>
              <a:rPr kumimoji="0" lang="en-CA" sz="1500" b="1" u="none" strike="noStrike" kern="1200" cap="none" spc="0" normalizeH="0" baseline="0" noProof="0" dirty="0">
                <a:ln>
                  <a:noFill/>
                </a:ln>
                <a:solidFill>
                  <a:srgbClr val="8BE3EE"/>
                </a:solidFill>
                <a:effectLst/>
                <a:uLnTx/>
                <a:uFillTx/>
                <a:latin typeface="Calibri" panose="020F0502020204030204"/>
                <a:ea typeface="+mn-ea"/>
                <a:cs typeface="+mn-cs"/>
                <a:hlinkClick r:id="rId18"/>
              </a:rPr>
              <a:t>For more information, click here</a:t>
            </a:r>
            <a:endParaRPr kumimoji="0" lang="en-CA" sz="1500" b="1" u="none" strike="noStrike" kern="1200" cap="none" spc="0" normalizeH="0" baseline="0" noProof="0" dirty="0">
              <a:ln>
                <a:noFill/>
              </a:ln>
              <a:solidFill>
                <a:srgbClr val="8BE3EE"/>
              </a:solidFill>
              <a:effectLst/>
              <a:uLnTx/>
              <a:uFillTx/>
              <a:latin typeface="Calibri" panose="020F0502020204030204"/>
              <a:ea typeface="+mn-ea"/>
              <a:cs typeface="+mn-cs"/>
            </a:endParaRPr>
          </a:p>
        </p:txBody>
      </p:sp>
      <p:pic>
        <p:nvPicPr>
          <p:cNvPr id="12" name="Graphique 11" descr="Informations">
            <a:extLst>
              <a:ext uri="{FF2B5EF4-FFF2-40B4-BE49-F238E27FC236}">
                <a16:creationId xmlns:a16="http://schemas.microsoft.com/office/drawing/2014/main" id="{5CE6A9F2-5E61-48D3-8CE5-1DA615D22B0E}"/>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87934" y="2426849"/>
            <a:ext cx="1604838" cy="1604838"/>
          </a:xfrm>
          <a:prstGeom prst="rect">
            <a:avLst/>
          </a:prstGeom>
        </p:spPr>
      </p:pic>
    </p:spTree>
    <p:extLst>
      <p:ext uri="{BB962C8B-B14F-4D97-AF65-F5344CB8AC3E}">
        <p14:creationId xmlns:p14="http://schemas.microsoft.com/office/powerpoint/2010/main" val="140122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019175" y="981075"/>
            <a:ext cx="10258400" cy="3247043"/>
          </a:xfrm>
          <a:prstGeom prst="rect">
            <a:avLst/>
          </a:prstGeom>
          <a:noFill/>
        </p:spPr>
        <p:txBody>
          <a:bodyPr wrap="square" rtlCol="0">
            <a:spAutoFit/>
          </a:bodyPr>
          <a:lstStyle/>
          <a:p>
            <a:pPr lvl="0" algn="ctr">
              <a:defRPr/>
            </a:pPr>
            <a:r>
              <a:rPr lang="en-CA" sz="3600" b="1" dirty="0">
                <a:solidFill>
                  <a:srgbClr val="8BE3EE"/>
                </a:solidFill>
              </a:rPr>
              <a:t>In the event of an unexpected death, </a:t>
            </a:r>
            <a:br>
              <a:rPr lang="en-CA" sz="3600" b="1" dirty="0">
                <a:solidFill>
                  <a:srgbClr val="8BE3EE"/>
                </a:solidFill>
              </a:rPr>
            </a:br>
            <a:r>
              <a:rPr lang="en-CA" sz="3600" b="1" dirty="0">
                <a:solidFill>
                  <a:srgbClr val="8BE3EE"/>
                </a:solidFill>
              </a:rPr>
              <a:t>people usually consider 3 </a:t>
            </a:r>
            <a:r>
              <a:rPr kumimoji="0" lang="fr-CA" sz="3600" b="1" i="0" u="none" strike="noStrike" kern="1200" cap="none" spc="0" normalizeH="0" baseline="0" noProof="0" dirty="0">
                <a:ln>
                  <a:noFill/>
                </a:ln>
                <a:solidFill>
                  <a:srgbClr val="8BE3EE"/>
                </a:solidFill>
                <a:effectLst/>
                <a:uLnTx/>
                <a:uFillTx/>
                <a:latin typeface="Calibri" panose="020F0502020204030204"/>
                <a:ea typeface="+mn-ea"/>
                <a:cs typeface="+mn-cs"/>
              </a:rPr>
              <a:t>options:</a:t>
            </a:r>
          </a:p>
          <a:p>
            <a:pPr marL="171450" lvl="0" indent="-171450">
              <a:buFont typeface="Arial" panose="020B0604020202020204" pitchFamily="34" charset="0"/>
              <a:buChar char="•"/>
            </a:pPr>
            <a:r>
              <a:rPr lang="en-CA" sz="1900" dirty="0">
                <a:solidFill>
                  <a:schemeClr val="bg1"/>
                </a:solidFill>
              </a:rPr>
              <a:t>Some people only want to make sure final expenses are covered</a:t>
            </a:r>
          </a:p>
          <a:p>
            <a:pPr lvl="0"/>
            <a:endParaRPr lang="en-CA" sz="1900" dirty="0">
              <a:solidFill>
                <a:schemeClr val="bg1"/>
              </a:solidFill>
            </a:endParaRPr>
          </a:p>
          <a:p>
            <a:pPr marL="171450" lvl="0" indent="-171450">
              <a:buFont typeface="Arial" panose="020B0604020202020204" pitchFamily="34" charset="0"/>
              <a:buChar char="•"/>
            </a:pPr>
            <a:r>
              <a:rPr lang="en-CA" sz="1900" dirty="0">
                <a:solidFill>
                  <a:schemeClr val="bg1"/>
                </a:solidFill>
              </a:rPr>
              <a:t>Some also want to make sure their family (or spouse) receives some additional money to help with expenses for 2 to 3 years </a:t>
            </a:r>
          </a:p>
          <a:p>
            <a:pPr lvl="0"/>
            <a:endParaRPr lang="en-CA" sz="1900" dirty="0">
              <a:solidFill>
                <a:schemeClr val="bg1"/>
              </a:solidFill>
            </a:endParaRPr>
          </a:p>
          <a:p>
            <a:pPr marL="171450" lvl="0" indent="-171450">
              <a:buFont typeface="Arial" panose="020B0604020202020204" pitchFamily="34" charset="0"/>
              <a:buChar char="•"/>
            </a:pPr>
            <a:r>
              <a:rPr lang="en-CA" sz="1900" dirty="0">
                <a:solidFill>
                  <a:schemeClr val="bg1"/>
                </a:solidFill>
              </a:rPr>
              <a:t>Some want to make sure their family (or spouse) can maintain the same lifestyle (worry-free) in the long term (e.g.: until their youngest child is no longer a dependant)</a:t>
            </a:r>
            <a:endParaRPr lang="en-CA" sz="1900" b="1" dirty="0">
              <a:solidFill>
                <a:schemeClr val="bg1"/>
              </a:solidFill>
            </a:endParaRP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1839737" y="4794542"/>
            <a:ext cx="7221413" cy="942391"/>
          </a:xfrm>
          <a:prstGeom prst="rect">
            <a:avLst/>
          </a:prstGeom>
          <a:solidFill>
            <a:srgbClr val="8F9A9F"/>
          </a:solidFill>
          <a:ln>
            <a:solidFill>
              <a:srgbClr val="031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b="1" dirty="0">
                <a:solidFill>
                  <a:srgbClr val="031D6D"/>
                </a:solidFill>
              </a:rPr>
              <a:t>When you think about how you feel about this, for an unfortunate event like this, which of these three approaches sounds right for you?</a:t>
            </a:r>
          </a:p>
        </p:txBody>
      </p:sp>
      <p:sp>
        <p:nvSpPr>
          <p:cNvPr id="8" name="Rectangle 7">
            <a:hlinkClick r:id="rId11" action="ppaction://hlinksldjump"/>
            <a:extLst>
              <a:ext uri="{FF2B5EF4-FFF2-40B4-BE49-F238E27FC236}">
                <a16:creationId xmlns:a16="http://schemas.microsoft.com/office/drawing/2014/main" id="{EA80EDC4-4EE3-45F1-9934-C5D47642D757}"/>
              </a:ext>
            </a:extLst>
          </p:cNvPr>
          <p:cNvSpPr/>
          <p:nvPr>
            <p:custDataLst>
              <p:tags r:id="rId3"/>
            </p:custDataLst>
          </p:nvPr>
        </p:nvSpPr>
        <p:spPr>
          <a:xfrm>
            <a:off x="9061150" y="4794541"/>
            <a:ext cx="1047749" cy="942391"/>
          </a:xfrm>
          <a:prstGeom prst="rect">
            <a:avLst/>
          </a:prstGeom>
          <a:solidFill>
            <a:srgbClr val="8F9A9F"/>
          </a:solidFill>
          <a:ln>
            <a:solidFill>
              <a:srgbClr val="031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fr-CA" sz="2000" b="1" i="0" u="none" strike="noStrike" kern="1200" cap="none" spc="0" normalizeH="0" baseline="0" noProof="0">
              <a:ln>
                <a:noFill/>
              </a:ln>
              <a:solidFill>
                <a:srgbClr val="031D6D"/>
              </a:solidFill>
              <a:effectLst/>
              <a:uLnTx/>
              <a:uFillTx/>
              <a:latin typeface="Calibri" panose="020F0502020204030204"/>
            </a:endParaRPr>
          </a:p>
        </p:txBody>
      </p:sp>
      <p:pic>
        <p:nvPicPr>
          <p:cNvPr id="3" name="Graphique 2" descr="Fin">
            <a:hlinkClick r:id="rId10" action="ppaction://hlinksldjump"/>
            <a:extLst>
              <a:ext uri="{FF2B5EF4-FFF2-40B4-BE49-F238E27FC236}">
                <a16:creationId xmlns:a16="http://schemas.microsoft.com/office/drawing/2014/main" id="{A942FD98-E439-4CBD-BA57-67DBEEB209AB}"/>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27824" y="4822533"/>
            <a:ext cx="914400" cy="914400"/>
          </a:xfrm>
          <a:prstGeom prst="rect">
            <a:avLst/>
          </a:prstGeom>
        </p:spPr>
      </p:pic>
      <p:sp>
        <p:nvSpPr>
          <p:cNvPr id="9" name="Rectangle 8">
            <a:hlinkClick r:id="rId14" action="ppaction://hlinksldjump"/>
            <a:extLst>
              <a:ext uri="{FF2B5EF4-FFF2-40B4-BE49-F238E27FC236}">
                <a16:creationId xmlns:a16="http://schemas.microsoft.com/office/drawing/2014/main" id="{CADE5C06-0A4B-4322-878A-D37BFFFFCF08}"/>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E442EE9E-A605-4BE2-9E9A-6AC71C538953}"/>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C5AF0A42-D325-4847-96CD-DD622107ABA3}"/>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721172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550863" y="1700918"/>
            <a:ext cx="11306174" cy="984885"/>
          </a:xfrm>
          <a:prstGeom prst="rect">
            <a:avLst/>
          </a:prstGeom>
          <a:noFill/>
        </p:spPr>
        <p:txBody>
          <a:bodyPr wrap="square" rtlCol="0">
            <a:spAutoFit/>
          </a:bodyPr>
          <a:lstStyle/>
          <a:p>
            <a:pPr lvl="0" algn="ctr"/>
            <a:r>
              <a:rPr lang="en-CA" sz="2900" b="1" dirty="0">
                <a:solidFill>
                  <a:srgbClr val="8BE3EE"/>
                </a:solidFill>
              </a:rPr>
              <a:t>Are you 100% certain that your current coverage and your estate is enough to provide what you would want to for your family (or spouse)? </a:t>
            </a:r>
            <a:endParaRPr lang="en-CA" sz="2900" b="1" dirty="0">
              <a:solidFill>
                <a:schemeClr val="bg1"/>
              </a:solidFill>
            </a:endParaRPr>
          </a:p>
        </p:txBody>
      </p:sp>
      <p:sp>
        <p:nvSpPr>
          <p:cNvPr id="9" name="Rectangle 8">
            <a:hlinkClick r:id="rId10" action="ppaction://hlinksldjump"/>
            <a:extLst>
              <a:ext uri="{FF2B5EF4-FFF2-40B4-BE49-F238E27FC236}">
                <a16:creationId xmlns:a16="http://schemas.microsoft.com/office/drawing/2014/main" id="{FE2BC425-E18F-4DC3-9949-703E8645C764}"/>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YES</a:t>
            </a:r>
          </a:p>
        </p:txBody>
      </p:sp>
      <p:sp>
        <p:nvSpPr>
          <p:cNvPr id="10" name="Rectangle 9">
            <a:hlinkClick r:id="rId10" action="ppaction://hlinksldjump"/>
            <a:extLst>
              <a:ext uri="{FF2B5EF4-FFF2-40B4-BE49-F238E27FC236}">
                <a16:creationId xmlns:a16="http://schemas.microsoft.com/office/drawing/2014/main" id="{D2730C7F-6F90-49F0-8E6C-512D1DAF390E}"/>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000" b="1" i="0" u="none" strike="noStrike" kern="1200" cap="none" spc="0" normalizeH="0" baseline="0" noProof="0" dirty="0">
                <a:ln>
                  <a:noFill/>
                </a:ln>
                <a:solidFill>
                  <a:srgbClr val="031D6D"/>
                </a:solidFill>
                <a:effectLst/>
                <a:uLnTx/>
                <a:uFillTx/>
                <a:latin typeface="Calibri" panose="020F0502020204030204"/>
                <a:ea typeface="+mn-ea"/>
                <a:cs typeface="+mn-cs"/>
              </a:rPr>
              <a:t>NO</a:t>
            </a:r>
          </a:p>
        </p:txBody>
      </p:sp>
      <p:pic>
        <p:nvPicPr>
          <p:cNvPr id="8" name="Image 7">
            <a:hlinkClick r:id="rId11"/>
            <a:extLst>
              <a:ext uri="{FF2B5EF4-FFF2-40B4-BE49-F238E27FC236}">
                <a16:creationId xmlns:a16="http://schemas.microsoft.com/office/drawing/2014/main" id="{F3E5D775-ACFA-47FD-86DF-EC81E38ECF44}"/>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11" name="Rectangle 10">
            <a:hlinkClick r:id="rId13" action="ppaction://hlinksldjump"/>
            <a:extLst>
              <a:ext uri="{FF2B5EF4-FFF2-40B4-BE49-F238E27FC236}">
                <a16:creationId xmlns:a16="http://schemas.microsoft.com/office/drawing/2014/main" id="{E50AA34A-4C96-4FD1-8D67-D94A27823122}"/>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3" name="Image 12">
            <a:hlinkClick r:id="rId14" action="ppaction://hlinksldjump" tooltip="Les mesures d'aide"/>
            <a:extLst>
              <a:ext uri="{FF2B5EF4-FFF2-40B4-BE49-F238E27FC236}">
                <a16:creationId xmlns:a16="http://schemas.microsoft.com/office/drawing/2014/main" id="{44A0F6F6-D432-4245-9A9D-05E9E3BB5691}"/>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12" name="Image 11">
            <a:hlinkClick r:id="rId16" action="ppaction://hlinksldjump"/>
            <a:extLst>
              <a:ext uri="{FF2B5EF4-FFF2-40B4-BE49-F238E27FC236}">
                <a16:creationId xmlns:a16="http://schemas.microsoft.com/office/drawing/2014/main" id="{E27C9DCF-643A-4028-91E7-D3510C881529}"/>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3411300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315411" y="1690532"/>
            <a:ext cx="9562614" cy="1200329"/>
          </a:xfrm>
          <a:prstGeom prst="rect">
            <a:avLst/>
          </a:prstGeom>
          <a:noFill/>
        </p:spPr>
        <p:txBody>
          <a:bodyPr wrap="square" rtlCol="0">
            <a:spAutoFit/>
          </a:bodyPr>
          <a:lstStyle/>
          <a:p>
            <a:pPr lvl="0" algn="ctr"/>
            <a:r>
              <a:rPr lang="en-CA" sz="3600" b="1" dirty="0">
                <a:solidFill>
                  <a:srgbClr val="8BE3EE"/>
                </a:solidFill>
              </a:rPr>
              <a:t>How have you evaluated your situation?  </a:t>
            </a:r>
            <a:br>
              <a:rPr lang="en-CA" sz="3600" b="1" dirty="0">
                <a:solidFill>
                  <a:srgbClr val="8BE3EE"/>
                </a:solidFill>
              </a:rPr>
            </a:br>
            <a:r>
              <a:rPr lang="en-CA" sz="3600" b="1" dirty="0">
                <a:solidFill>
                  <a:srgbClr val="8BE3EE"/>
                </a:solidFill>
              </a:rPr>
              <a:t>And when was the last time you did?</a:t>
            </a:r>
            <a:r>
              <a:rPr lang="en-CA" sz="3500" b="1" dirty="0">
                <a:solidFill>
                  <a:srgbClr val="8BE3EE"/>
                </a:solidFill>
              </a:rPr>
              <a:t> </a:t>
            </a:r>
            <a:endParaRPr lang="en-CA" sz="1900" b="1" dirty="0">
              <a:solidFill>
                <a:srgbClr val="8BE3EE"/>
              </a:solidFill>
            </a:endParaRPr>
          </a:p>
        </p:txBody>
      </p:sp>
      <p:sp>
        <p:nvSpPr>
          <p:cNvPr id="7" name="Rectangle 6">
            <a:extLst>
              <a:ext uri="{FF2B5EF4-FFF2-40B4-BE49-F238E27FC236}">
                <a16:creationId xmlns:a16="http://schemas.microsoft.com/office/drawing/2014/main" id="{BBA56454-97F5-4E57-A38D-1C547F770580}"/>
              </a:ext>
            </a:extLst>
          </p:cNvPr>
          <p:cNvSpPr/>
          <p:nvPr>
            <p:custDataLst>
              <p:tags r:id="rId2"/>
            </p:custDataLst>
          </p:nvPr>
        </p:nvSpPr>
        <p:spPr>
          <a:xfrm>
            <a:off x="444805" y="490490"/>
            <a:ext cx="5328062" cy="646331"/>
          </a:xfrm>
          <a:prstGeom prst="rect">
            <a:avLst/>
          </a:prstGeom>
        </p:spPr>
        <p:txBody>
          <a:bodyPr wrap="none">
            <a:spAutoFit/>
          </a:bodyPr>
          <a:lstStyle/>
          <a:p>
            <a:pPr lvl="0" fontAlgn="base">
              <a:defRPr/>
            </a:pPr>
            <a:r>
              <a:rPr lang="en-CA" sz="3600" b="1" dirty="0">
                <a:solidFill>
                  <a:srgbClr val="8BE3EE"/>
                </a:solidFill>
              </a:rPr>
              <a:t>While we’re on the subject</a:t>
            </a:r>
          </a:p>
        </p:txBody>
      </p:sp>
      <p:sp>
        <p:nvSpPr>
          <p:cNvPr id="10" name="Rectangle 9">
            <a:hlinkClick r:id="rId10" action="ppaction://hlinksldjump"/>
            <a:extLst>
              <a:ext uri="{FF2B5EF4-FFF2-40B4-BE49-F238E27FC236}">
                <a16:creationId xmlns:a16="http://schemas.microsoft.com/office/drawing/2014/main" id="{D2730C7F-6F90-49F0-8E6C-512D1DAF390E}"/>
              </a:ext>
            </a:extLst>
          </p:cNvPr>
          <p:cNvSpPr/>
          <p:nvPr>
            <p:custDataLst>
              <p:tags r:id="rId3"/>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1200" cap="none" spc="0" normalizeH="0" baseline="0" noProof="0" dirty="0">
                <a:ln>
                  <a:noFill/>
                </a:ln>
                <a:solidFill>
                  <a:srgbClr val="031D6D"/>
                </a:solidFill>
                <a:effectLst/>
                <a:uLnTx/>
                <a:uFillTx/>
                <a:latin typeface="Calibri" panose="020F0502020204030204"/>
                <a:ea typeface="+mn-ea"/>
                <a:cs typeface="+mn-cs"/>
              </a:rPr>
              <a:t>NEXT</a:t>
            </a:r>
          </a:p>
        </p:txBody>
      </p:sp>
      <p:pic>
        <p:nvPicPr>
          <p:cNvPr id="6" name="Image 5">
            <a:hlinkClick r:id="rId11"/>
            <a:extLst>
              <a:ext uri="{FF2B5EF4-FFF2-40B4-BE49-F238E27FC236}">
                <a16:creationId xmlns:a16="http://schemas.microsoft.com/office/drawing/2014/main" id="{B76D3701-FFE0-4A51-8B6A-D184C86C7239}"/>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8" name="Rectangle 7">
            <a:hlinkClick r:id="rId13" action="ppaction://hlinksldjump"/>
            <a:extLst>
              <a:ext uri="{FF2B5EF4-FFF2-40B4-BE49-F238E27FC236}">
                <a16:creationId xmlns:a16="http://schemas.microsoft.com/office/drawing/2014/main" id="{8D943983-9AD5-43D0-BDBD-C26AAD7C9D06}"/>
              </a:ext>
            </a:extLst>
          </p:cNvPr>
          <p:cNvSpPr/>
          <p:nvPr>
            <p:custDataLst>
              <p:tags r:id="rId5"/>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4" action="ppaction://hlinksldjump" tooltip="Les mesures d'aide"/>
            <a:extLst>
              <a:ext uri="{FF2B5EF4-FFF2-40B4-BE49-F238E27FC236}">
                <a16:creationId xmlns:a16="http://schemas.microsoft.com/office/drawing/2014/main" id="{09A8F1C8-5714-4749-A6E4-C88285507233}"/>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9" name="Image 8">
            <a:hlinkClick r:id="rId16" action="ppaction://hlinksldjump"/>
            <a:extLst>
              <a:ext uri="{FF2B5EF4-FFF2-40B4-BE49-F238E27FC236}">
                <a16:creationId xmlns:a16="http://schemas.microsoft.com/office/drawing/2014/main" id="{D22CFFFC-DEFD-44B4-9BD8-D37BAE47B2C1}"/>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2945705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295893" y="1686300"/>
            <a:ext cx="9677632" cy="1200329"/>
          </a:xfrm>
          <a:prstGeom prst="rect">
            <a:avLst/>
          </a:prstGeom>
          <a:noFill/>
        </p:spPr>
        <p:txBody>
          <a:bodyPr wrap="square" rtlCol="0" anchor="t">
            <a:spAutoFit/>
          </a:bodyPr>
          <a:lstStyle/>
          <a:p>
            <a:pPr algn="ctr"/>
            <a:r>
              <a:rPr lang="en-CA" sz="3600" b="1" dirty="0">
                <a:solidFill>
                  <a:srgbClr val="8BE3EE"/>
                </a:solidFill>
              </a:rPr>
              <a:t>Before this crisis, did you have an emergency fund?</a:t>
            </a:r>
            <a:endParaRPr kumimoji="0" lang="en-CA" sz="3600" b="1" i="0" u="none" strike="noStrike" kern="1200" cap="none" spc="0" normalizeH="0" baseline="0" dirty="0">
              <a:ln>
                <a:noFill/>
              </a:ln>
              <a:solidFill>
                <a:srgbClr val="8BE3EE"/>
              </a:solidFill>
              <a:effectLst/>
              <a:uLnTx/>
              <a:uFillTx/>
              <a:latin typeface="Calibri" panose="020F0502020204030204"/>
            </a:endParaRPr>
          </a:p>
        </p:txBody>
      </p:sp>
      <p:sp>
        <p:nvSpPr>
          <p:cNvPr id="5" name="Rectangle 4">
            <a:hlinkClick r:id="rId10" action="ppaction://hlinksldjump"/>
            <a:extLst>
              <a:ext uri="{FF2B5EF4-FFF2-40B4-BE49-F238E27FC236}">
                <a16:creationId xmlns:a16="http://schemas.microsoft.com/office/drawing/2014/main" id="{A24775AD-7D37-4F47-92D0-3D8A81C33F56}"/>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CA22DECC-6FE5-410B-84E1-DAD9B3DEEA3B}"/>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46B3A61E-8660-448D-84EF-F9A12F7CCDD9}"/>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2E205AAB-9BED-45C9-AC99-38906D86CE8B}"/>
              </a:ext>
            </a:extLst>
          </p:cNvPr>
          <p:cNvSpPr/>
          <p:nvPr>
            <p:custDataLst>
              <p:tags r:id="rId5"/>
            </p:custDataLst>
          </p:nvPr>
        </p:nvSpPr>
        <p:spPr>
          <a:xfrm>
            <a:off x="550863"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5" action="ppaction://hlinksldjump" tooltip="Les mesures d'aide"/>
            <a:extLst>
              <a:ext uri="{FF2B5EF4-FFF2-40B4-BE49-F238E27FC236}">
                <a16:creationId xmlns:a16="http://schemas.microsoft.com/office/drawing/2014/main" id="{3A90059A-8697-4B10-92A5-79C56755F650}"/>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199547"/>
            <a:ext cx="384081" cy="353599"/>
          </a:xfrm>
          <a:prstGeom prst="rect">
            <a:avLst/>
          </a:prstGeom>
        </p:spPr>
      </p:pic>
      <p:pic>
        <p:nvPicPr>
          <p:cNvPr id="9" name="Image 8">
            <a:hlinkClick r:id="rId17" action="ppaction://hlinksldjump"/>
            <a:extLst>
              <a:ext uri="{FF2B5EF4-FFF2-40B4-BE49-F238E27FC236}">
                <a16:creationId xmlns:a16="http://schemas.microsoft.com/office/drawing/2014/main" id="{3CC88B4C-4A8B-4385-B6A3-75EEBA4A7DEE}"/>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0884"/>
            <a:ext cx="384081" cy="310923"/>
          </a:xfrm>
          <a:prstGeom prst="rect">
            <a:avLst/>
          </a:prstGeom>
        </p:spPr>
      </p:pic>
    </p:spTree>
    <p:extLst>
      <p:ext uri="{BB962C8B-B14F-4D97-AF65-F5344CB8AC3E}">
        <p14:creationId xmlns:p14="http://schemas.microsoft.com/office/powerpoint/2010/main" val="4030613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314693" y="1693399"/>
            <a:ext cx="9562614" cy="1200329"/>
          </a:xfrm>
          <a:prstGeom prst="rect">
            <a:avLst/>
          </a:prstGeom>
          <a:noFill/>
        </p:spPr>
        <p:txBody>
          <a:bodyPr wrap="square" rtlCol="0" anchor="t">
            <a:spAutoFit/>
          </a:bodyPr>
          <a:lstStyle/>
          <a:p>
            <a:pPr lvl="0" algn="ctr"/>
            <a:r>
              <a:rPr lang="en-CA" sz="3600" b="1" dirty="0">
                <a:solidFill>
                  <a:srgbClr val="8BE3EE"/>
                </a:solidFill>
              </a:rPr>
              <a:t>Using this emergency fund, how long would you be able to cover your living expenses?</a:t>
            </a:r>
            <a:endParaRPr kumimoji="0" lang="en-CA" sz="3600" b="1" i="0" u="none" strike="noStrike" kern="1200" cap="none" spc="0" normalizeH="0" baseline="0" dirty="0">
              <a:ln>
                <a:noFill/>
              </a:ln>
              <a:solidFill>
                <a:srgbClr val="8BE3EE"/>
              </a:solidFill>
              <a:effectLst/>
              <a:uLnTx/>
              <a:uFillTx/>
              <a:latin typeface="Calibri" panose="020F0502020204030204"/>
            </a:endParaRPr>
          </a:p>
        </p:txBody>
      </p:sp>
      <p:pic>
        <p:nvPicPr>
          <p:cNvPr id="8" name="Image 7">
            <a:hlinkClick r:id="rId11"/>
            <a:extLst>
              <a:ext uri="{FF2B5EF4-FFF2-40B4-BE49-F238E27FC236}">
                <a16:creationId xmlns:a16="http://schemas.microsoft.com/office/drawing/2014/main" id="{46B3A61E-8660-448D-84EF-F9A12F7CCDD9}"/>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3" action="ppaction://hlinksldjump"/>
            <a:extLst>
              <a:ext uri="{FF2B5EF4-FFF2-40B4-BE49-F238E27FC236}">
                <a16:creationId xmlns:a16="http://schemas.microsoft.com/office/drawing/2014/main" id="{2E205AAB-9BED-45C9-AC99-38906D86CE8B}"/>
              </a:ext>
            </a:extLst>
          </p:cNvPr>
          <p:cNvSpPr/>
          <p:nvPr>
            <p:custDataLst>
              <p:tags r:id="rId3"/>
            </p:custDataLst>
          </p:nvPr>
        </p:nvSpPr>
        <p:spPr>
          <a:xfrm>
            <a:off x="550863" y="216407"/>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4" action="ppaction://hlinksldjump" tooltip="Les mesures d'aide"/>
            <a:extLst>
              <a:ext uri="{FF2B5EF4-FFF2-40B4-BE49-F238E27FC236}">
                <a16:creationId xmlns:a16="http://schemas.microsoft.com/office/drawing/2014/main" id="{3A90059A-8697-4B10-92A5-79C56755F650}"/>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019285" y="192569"/>
            <a:ext cx="384081" cy="353599"/>
          </a:xfrm>
          <a:prstGeom prst="rect">
            <a:avLst/>
          </a:prstGeom>
        </p:spPr>
      </p:pic>
      <p:pic>
        <p:nvPicPr>
          <p:cNvPr id="9" name="Image 8">
            <a:hlinkClick r:id="rId16" action="ppaction://hlinksldjump"/>
            <a:extLst>
              <a:ext uri="{FF2B5EF4-FFF2-40B4-BE49-F238E27FC236}">
                <a16:creationId xmlns:a16="http://schemas.microsoft.com/office/drawing/2014/main" id="{3CC88B4C-4A8B-4385-B6A3-75EEBA4A7DEE}"/>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1488044" y="213906"/>
            <a:ext cx="384081" cy="310923"/>
          </a:xfrm>
          <a:prstGeom prst="rect">
            <a:avLst/>
          </a:prstGeom>
        </p:spPr>
      </p:pic>
      <p:sp>
        <p:nvSpPr>
          <p:cNvPr id="11" name="Rectangle 10">
            <a:hlinkClick r:id="rId18" action="ppaction://hlinksldjump"/>
            <a:extLst>
              <a:ext uri="{FF2B5EF4-FFF2-40B4-BE49-F238E27FC236}">
                <a16:creationId xmlns:a16="http://schemas.microsoft.com/office/drawing/2014/main" id="{A33AAC27-A0AF-42BF-8A67-F84E860D63F1}"/>
              </a:ext>
            </a:extLst>
          </p:cNvPr>
          <p:cNvSpPr/>
          <p:nvPr>
            <p:custDataLst>
              <p:tags r:id="rId6"/>
            </p:custDataLst>
          </p:nvPr>
        </p:nvSpPr>
        <p:spPr>
          <a:xfrm>
            <a:off x="9487062" y="5870120"/>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31D6D"/>
                </a:solidFill>
                <a:effectLst/>
                <a:uLnTx/>
                <a:uFillTx/>
                <a:latin typeface="Calibri" panose="020F0502020204030204"/>
                <a:ea typeface="+mn-ea"/>
                <a:cs typeface="+mn-cs"/>
              </a:rPr>
              <a:t>NEXT</a:t>
            </a:r>
          </a:p>
        </p:txBody>
      </p:sp>
      <p:sp>
        <p:nvSpPr>
          <p:cNvPr id="12" name="Rectangle 11">
            <a:extLst>
              <a:ext uri="{FF2B5EF4-FFF2-40B4-BE49-F238E27FC236}">
                <a16:creationId xmlns:a16="http://schemas.microsoft.com/office/drawing/2014/main" id="{9E81B7C8-E2AD-45A9-80EA-A4014D048DDB}"/>
              </a:ext>
            </a:extLst>
          </p:cNvPr>
          <p:cNvSpPr/>
          <p:nvPr>
            <p:custDataLst>
              <p:tags r:id="rId7"/>
            </p:custDataLst>
          </p:nvPr>
        </p:nvSpPr>
        <p:spPr>
          <a:xfrm>
            <a:off x="1081072" y="5262628"/>
            <a:ext cx="5014928" cy="1138773"/>
          </a:xfrm>
          <a:prstGeom prst="rect">
            <a:avLst/>
          </a:prstGeom>
          <a:ln w="28575">
            <a:solidFill>
              <a:srgbClr val="ACBC00"/>
            </a:solidFill>
            <a:prstDash val="sysDash"/>
          </a:ln>
        </p:spPr>
        <p:txBody>
          <a:bodyPr wrap="square" anchor="t">
            <a:spAutoFit/>
          </a:bodyPr>
          <a:lstStyle/>
          <a:p>
            <a:pPr lvl="0" fontAlgn="base">
              <a:defRPr/>
            </a:pPr>
            <a:r>
              <a:rPr lang="en-CA" sz="1700" dirty="0">
                <a:solidFill>
                  <a:srgbClr val="8BE3EE"/>
                </a:solidFill>
                <a:latin typeface="Calibri" panose="020F0502020204030204"/>
              </a:rPr>
              <a:t>According</a:t>
            </a:r>
            <a:r>
              <a:rPr lang="en-CA" sz="1700" dirty="0">
                <a:solidFill>
                  <a:srgbClr val="8BE3EE"/>
                </a:solidFill>
              </a:rPr>
              <a:t> to the IQPF (Quebec institute of financial planners), your emergency fund should be the equivalent of 3 to 6 months of living expenses</a:t>
            </a:r>
            <a:r>
              <a:rPr lang="en-CA" sz="1700" dirty="0">
                <a:solidFill>
                  <a:srgbClr val="8BE3EE"/>
                </a:solidFill>
                <a:latin typeface="Calibri" panose="020F0502020204030204"/>
              </a:rPr>
              <a:t>. These funds should be in risk-free investments.</a:t>
            </a:r>
            <a:endParaRPr kumimoji="0" lang="en-CA" sz="1700" i="0" u="none" strike="noStrike" kern="1200" cap="none" spc="0" normalizeH="0" baseline="0" dirty="0">
              <a:ln>
                <a:noFill/>
              </a:ln>
              <a:solidFill>
                <a:srgbClr val="8BE3EE"/>
              </a:solidFill>
              <a:effectLst/>
              <a:uLnTx/>
              <a:uFillTx/>
              <a:latin typeface="Calibri" panose="020F0502020204030204"/>
              <a:ea typeface="+mn-ea"/>
              <a:cs typeface="+mn-cs"/>
            </a:endParaRPr>
          </a:p>
        </p:txBody>
      </p:sp>
      <p:pic>
        <p:nvPicPr>
          <p:cNvPr id="13" name="Graphique 12" descr="Informations">
            <a:extLst>
              <a:ext uri="{FF2B5EF4-FFF2-40B4-BE49-F238E27FC236}">
                <a16:creationId xmlns:a16="http://schemas.microsoft.com/office/drawing/2014/main" id="{A00A0161-389D-4366-89BF-1A8DE1FD9A6E}"/>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885" y="5487001"/>
            <a:ext cx="914400" cy="914400"/>
          </a:xfrm>
          <a:prstGeom prst="rect">
            <a:avLst/>
          </a:prstGeom>
        </p:spPr>
      </p:pic>
    </p:spTree>
    <p:extLst>
      <p:ext uri="{BB962C8B-B14F-4D97-AF65-F5344CB8AC3E}">
        <p14:creationId xmlns:p14="http://schemas.microsoft.com/office/powerpoint/2010/main" val="285580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191440" y="1678482"/>
            <a:ext cx="9809119" cy="1200329"/>
          </a:xfrm>
          <a:prstGeom prst="rect">
            <a:avLst/>
          </a:prstGeom>
          <a:noFill/>
        </p:spPr>
        <p:txBody>
          <a:bodyPr wrap="square" rtlCol="0">
            <a:spAutoFit/>
          </a:bodyPr>
          <a:lstStyle/>
          <a:p>
            <a:pPr algn="ctr"/>
            <a:r>
              <a:rPr lang="en-CA" sz="3600" b="1" dirty="0">
                <a:solidFill>
                  <a:srgbClr val="8BE3EE"/>
                </a:solidFill>
              </a:rPr>
              <a:t>Do you know about the assistance programs the government has put in place?</a:t>
            </a:r>
          </a:p>
        </p:txBody>
      </p:sp>
      <p:sp>
        <p:nvSpPr>
          <p:cNvPr id="5" name="Rectangle 4">
            <a:hlinkClick r:id="rId10" action="ppaction://hlinksldjump"/>
            <a:extLst>
              <a:ext uri="{FF2B5EF4-FFF2-40B4-BE49-F238E27FC236}">
                <a16:creationId xmlns:a16="http://schemas.microsoft.com/office/drawing/2014/main" id="{D9B08ED4-2F2A-48B2-80AD-075A9573F499}"/>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YES</a:t>
            </a:r>
          </a:p>
        </p:txBody>
      </p:sp>
      <p:sp>
        <p:nvSpPr>
          <p:cNvPr id="6" name="Rectangle 5">
            <a:hlinkClick r:id="rId11" action="ppaction://hlinksldjump"/>
            <a:extLst>
              <a:ext uri="{FF2B5EF4-FFF2-40B4-BE49-F238E27FC236}">
                <a16:creationId xmlns:a16="http://schemas.microsoft.com/office/drawing/2014/main" id="{AA7D6082-5316-4EE2-A99D-1766D4D3A696}"/>
              </a:ext>
            </a:extLst>
          </p:cNvPr>
          <p:cNvSpPr/>
          <p:nvPr>
            <p:custDataLst>
              <p:tags r:id="rId3"/>
            </p:custDataLst>
          </p:nvPr>
        </p:nvSpPr>
        <p:spPr>
          <a:xfrm>
            <a:off x="6354924" y="3602623"/>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NO</a:t>
            </a:r>
          </a:p>
        </p:txBody>
      </p:sp>
      <p:pic>
        <p:nvPicPr>
          <p:cNvPr id="8" name="Image 7">
            <a:hlinkClick r:id="rId12"/>
            <a:extLst>
              <a:ext uri="{FF2B5EF4-FFF2-40B4-BE49-F238E27FC236}">
                <a16:creationId xmlns:a16="http://schemas.microsoft.com/office/drawing/2014/main" id="{B2E24C00-3796-4208-9C70-3AFC7B9A85B1}"/>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9" name="Rectangle 8">
            <a:hlinkClick r:id="rId14" action="ppaction://hlinksldjump"/>
            <a:extLst>
              <a:ext uri="{FF2B5EF4-FFF2-40B4-BE49-F238E27FC236}">
                <a16:creationId xmlns:a16="http://schemas.microsoft.com/office/drawing/2014/main" id="{3FD64C71-A981-4C70-93F1-86BC6EADBD0D}"/>
              </a:ext>
            </a:extLst>
          </p:cNvPr>
          <p:cNvSpPr/>
          <p:nvPr>
            <p:custDataLst>
              <p:tags r:id="rId5"/>
            </p:custDataLst>
          </p:nvPr>
        </p:nvSpPr>
        <p:spPr>
          <a:xfrm>
            <a:off x="548229"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54D925A9-9D3E-46F6-A233-65A73BE3FAA0}"/>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6651"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CEA26B1C-2F91-45D2-8DAF-F4FC066CC5AF}"/>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5410" y="220884"/>
            <a:ext cx="384081" cy="310923"/>
          </a:xfrm>
          <a:prstGeom prst="rect">
            <a:avLst/>
          </a:prstGeom>
        </p:spPr>
      </p:pic>
    </p:spTree>
    <p:extLst>
      <p:ext uri="{BB962C8B-B14F-4D97-AF65-F5344CB8AC3E}">
        <p14:creationId xmlns:p14="http://schemas.microsoft.com/office/powerpoint/2010/main" val="2010799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pic>
        <p:nvPicPr>
          <p:cNvPr id="8" name="Image 7">
            <a:hlinkClick r:id="rId10"/>
            <a:extLst>
              <a:ext uri="{FF2B5EF4-FFF2-40B4-BE49-F238E27FC236}">
                <a16:creationId xmlns:a16="http://schemas.microsoft.com/office/drawing/2014/main" id="{46B3A61E-8660-448D-84EF-F9A12F7CCDD9}"/>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2" action="ppaction://hlinksldjump"/>
            <a:extLst>
              <a:ext uri="{FF2B5EF4-FFF2-40B4-BE49-F238E27FC236}">
                <a16:creationId xmlns:a16="http://schemas.microsoft.com/office/drawing/2014/main" id="{2E205AAB-9BED-45C9-AC99-38906D86CE8B}"/>
              </a:ext>
            </a:extLst>
          </p:cNvPr>
          <p:cNvSpPr/>
          <p:nvPr>
            <p:custDataLst>
              <p:tags r:id="rId2"/>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3" action="ppaction://hlinksldjump" tooltip="Les mesures d'aide"/>
            <a:extLst>
              <a:ext uri="{FF2B5EF4-FFF2-40B4-BE49-F238E27FC236}">
                <a16:creationId xmlns:a16="http://schemas.microsoft.com/office/drawing/2014/main" id="{3A90059A-8697-4B10-92A5-79C56755F650}"/>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9" name="Image 8">
            <a:hlinkClick r:id="rId15" action="ppaction://hlinksldjump"/>
            <a:extLst>
              <a:ext uri="{FF2B5EF4-FFF2-40B4-BE49-F238E27FC236}">
                <a16:creationId xmlns:a16="http://schemas.microsoft.com/office/drawing/2014/main" id="{3CC88B4C-4A8B-4385-B6A3-75EEBA4A7DEE}"/>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
        <p:nvSpPr>
          <p:cNvPr id="11" name="Rectangle 10">
            <a:hlinkClick r:id="rId17" action="ppaction://hlinksldjump"/>
            <a:extLst>
              <a:ext uri="{FF2B5EF4-FFF2-40B4-BE49-F238E27FC236}">
                <a16:creationId xmlns:a16="http://schemas.microsoft.com/office/drawing/2014/main" id="{A33AAC27-A0AF-42BF-8A67-F84E860D63F1}"/>
              </a:ext>
            </a:extLst>
          </p:cNvPr>
          <p:cNvSpPr/>
          <p:nvPr>
            <p:custDataLst>
              <p:tags r:id="rId5"/>
            </p:custDataLst>
          </p:nvPr>
        </p:nvSpPr>
        <p:spPr>
          <a:xfrm>
            <a:off x="9487062" y="5870120"/>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a:ln>
                  <a:noFill/>
                </a:ln>
                <a:solidFill>
                  <a:srgbClr val="031D6D"/>
                </a:solidFill>
                <a:effectLst/>
                <a:uLnTx/>
                <a:uFillTx/>
                <a:latin typeface="Calibri" panose="020F0502020204030204"/>
                <a:ea typeface="+mn-ea"/>
                <a:cs typeface="+mn-cs"/>
              </a:rPr>
              <a:t>NEXT</a:t>
            </a:r>
          </a:p>
        </p:txBody>
      </p:sp>
      <p:sp>
        <p:nvSpPr>
          <p:cNvPr id="12" name="Rectangle 11">
            <a:extLst>
              <a:ext uri="{FF2B5EF4-FFF2-40B4-BE49-F238E27FC236}">
                <a16:creationId xmlns:a16="http://schemas.microsoft.com/office/drawing/2014/main" id="{9E81B7C8-E2AD-45A9-80EA-A4014D048DDB}"/>
              </a:ext>
            </a:extLst>
          </p:cNvPr>
          <p:cNvSpPr/>
          <p:nvPr>
            <p:custDataLst>
              <p:tags r:id="rId6"/>
            </p:custDataLst>
          </p:nvPr>
        </p:nvSpPr>
        <p:spPr>
          <a:xfrm>
            <a:off x="3445975" y="2567548"/>
            <a:ext cx="5278926" cy="1631216"/>
          </a:xfrm>
          <a:prstGeom prst="rect">
            <a:avLst/>
          </a:prstGeom>
          <a:ln w="28575">
            <a:solidFill>
              <a:srgbClr val="ACBC00"/>
            </a:solidFill>
            <a:prstDash val="sysDash"/>
          </a:ln>
        </p:spPr>
        <p:txBody>
          <a:bodyPr wrap="square" anchor="t">
            <a:spAutoFit/>
          </a:bodyPr>
          <a:lstStyle/>
          <a:p>
            <a:pPr lvl="0" fontAlgn="base">
              <a:defRPr/>
            </a:pPr>
            <a:r>
              <a:rPr lang="en-CA" sz="2000" dirty="0">
                <a:solidFill>
                  <a:srgbClr val="8BE3EE"/>
                </a:solidFill>
              </a:rPr>
              <a:t>According to the IQPF (Quebec institute of financial planners), your emergency fund should be the equivalent of 3 to 6 months of living expenses. These funds should be in risk-free investments.</a:t>
            </a:r>
          </a:p>
        </p:txBody>
      </p:sp>
      <p:pic>
        <p:nvPicPr>
          <p:cNvPr id="14" name="Graphique 13" descr="Informations">
            <a:extLst>
              <a:ext uri="{FF2B5EF4-FFF2-40B4-BE49-F238E27FC236}">
                <a16:creationId xmlns:a16="http://schemas.microsoft.com/office/drawing/2014/main" id="{EA56BD88-B8F8-41C9-B3E7-655555EB2546}"/>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487934" y="2426849"/>
            <a:ext cx="1604838" cy="1604838"/>
          </a:xfrm>
          <a:prstGeom prst="rect">
            <a:avLst/>
          </a:prstGeom>
        </p:spPr>
      </p:pic>
    </p:spTree>
    <p:extLst>
      <p:ext uri="{BB962C8B-B14F-4D97-AF65-F5344CB8AC3E}">
        <p14:creationId xmlns:p14="http://schemas.microsoft.com/office/powerpoint/2010/main" val="3323995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1314693" y="1694461"/>
            <a:ext cx="9562614" cy="646331"/>
          </a:xfrm>
          <a:prstGeom prst="rect">
            <a:avLst/>
          </a:prstGeom>
          <a:noFill/>
        </p:spPr>
        <p:txBody>
          <a:bodyPr wrap="square" rtlCol="0">
            <a:spAutoFit/>
          </a:bodyPr>
          <a:lstStyle/>
          <a:p>
            <a:pPr lvl="0" algn="ctr"/>
            <a:r>
              <a:rPr lang="en-CA" sz="3600" b="1" dirty="0">
                <a:solidFill>
                  <a:srgbClr val="8BE3EE"/>
                </a:solidFill>
              </a:rPr>
              <a:t>Do you have investments for retirement?</a:t>
            </a:r>
            <a:endParaRPr kumimoji="0" lang="en-CA" sz="3600" b="1" i="0" u="none" strike="noStrike" kern="1200" cap="none" spc="0" normalizeH="0" baseline="0" dirty="0">
              <a:ln>
                <a:noFill/>
              </a:ln>
              <a:solidFill>
                <a:srgbClr val="8BE3EE"/>
              </a:solidFill>
              <a:effectLst/>
              <a:uLnTx/>
              <a:uFillTx/>
              <a:latin typeface="Calibri" panose="020F0502020204030204"/>
            </a:endParaRPr>
          </a:p>
        </p:txBody>
      </p:sp>
      <p:sp>
        <p:nvSpPr>
          <p:cNvPr id="5" name="Rectangle 4">
            <a:hlinkClick r:id="rId10" action="ppaction://hlinksldjump"/>
            <a:extLst>
              <a:ext uri="{FF2B5EF4-FFF2-40B4-BE49-F238E27FC236}">
                <a16:creationId xmlns:a16="http://schemas.microsoft.com/office/drawing/2014/main" id="{A24775AD-7D37-4F47-92D0-3D8A81C33F56}"/>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CA22DECC-6FE5-410B-84E1-DAD9B3DEEA3B}"/>
              </a:ext>
            </a:extLst>
          </p:cNvPr>
          <p:cNvSpPr/>
          <p:nvPr>
            <p:custDataLst>
              <p:tags r:id="rId3"/>
            </p:custDataLst>
          </p:nvPr>
        </p:nvSpPr>
        <p:spPr>
          <a:xfrm>
            <a:off x="6354924"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NO</a:t>
            </a:r>
          </a:p>
        </p:txBody>
      </p:sp>
      <p:pic>
        <p:nvPicPr>
          <p:cNvPr id="8" name="Image 7">
            <a:hlinkClick r:id="rId12"/>
            <a:extLst>
              <a:ext uri="{FF2B5EF4-FFF2-40B4-BE49-F238E27FC236}">
                <a16:creationId xmlns:a16="http://schemas.microsoft.com/office/drawing/2014/main" id="{46B3A61E-8660-448D-84EF-F9A12F7CCDD9}"/>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7" name="Rectangle 6">
            <a:hlinkClick r:id="rId14" action="ppaction://hlinksldjump"/>
            <a:extLst>
              <a:ext uri="{FF2B5EF4-FFF2-40B4-BE49-F238E27FC236}">
                <a16:creationId xmlns:a16="http://schemas.microsoft.com/office/drawing/2014/main" id="{2E205AAB-9BED-45C9-AC99-38906D86CE8B}"/>
              </a:ext>
            </a:extLst>
          </p:cNvPr>
          <p:cNvSpPr/>
          <p:nvPr>
            <p:custDataLst>
              <p:tags r:id="rId5"/>
            </p:custDataLst>
          </p:nvPr>
        </p:nvSpPr>
        <p:spPr>
          <a:xfrm>
            <a:off x="550863"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0" name="Image 9">
            <a:hlinkClick r:id="rId15" action="ppaction://hlinksldjump" tooltip="Les mesures d'aide"/>
            <a:extLst>
              <a:ext uri="{FF2B5EF4-FFF2-40B4-BE49-F238E27FC236}">
                <a16:creationId xmlns:a16="http://schemas.microsoft.com/office/drawing/2014/main" id="{3A90059A-8697-4B10-92A5-79C56755F650}"/>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1019285" y="208173"/>
            <a:ext cx="384081" cy="353599"/>
          </a:xfrm>
          <a:prstGeom prst="rect">
            <a:avLst/>
          </a:prstGeom>
        </p:spPr>
      </p:pic>
      <p:pic>
        <p:nvPicPr>
          <p:cNvPr id="9" name="Image 8">
            <a:hlinkClick r:id="rId11" action="ppaction://hlinksldjump"/>
            <a:extLst>
              <a:ext uri="{FF2B5EF4-FFF2-40B4-BE49-F238E27FC236}">
                <a16:creationId xmlns:a16="http://schemas.microsoft.com/office/drawing/2014/main" id="{3CC88B4C-4A8B-4385-B6A3-75EEBA4A7DEE}"/>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488044" y="229510"/>
            <a:ext cx="384081" cy="310923"/>
          </a:xfrm>
          <a:prstGeom prst="rect">
            <a:avLst/>
          </a:prstGeom>
        </p:spPr>
      </p:pic>
    </p:spTree>
    <p:extLst>
      <p:ext uri="{BB962C8B-B14F-4D97-AF65-F5344CB8AC3E}">
        <p14:creationId xmlns:p14="http://schemas.microsoft.com/office/powerpoint/2010/main" val="3909142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D70E631-8564-486F-A9CE-56C1579361C1}"/>
              </a:ext>
            </a:extLst>
          </p:cNvPr>
          <p:cNvSpPr txBox="1"/>
          <p:nvPr>
            <p:custDataLst>
              <p:tags r:id="rId1"/>
            </p:custDataLst>
          </p:nvPr>
        </p:nvSpPr>
        <p:spPr>
          <a:xfrm flipH="1">
            <a:off x="550415" y="1683350"/>
            <a:ext cx="10622409" cy="1200329"/>
          </a:xfrm>
          <a:prstGeom prst="rect">
            <a:avLst/>
          </a:prstGeom>
          <a:noFill/>
        </p:spPr>
        <p:txBody>
          <a:bodyPr wrap="square" rtlCol="0" anchor="t">
            <a:spAutoFit/>
          </a:bodyPr>
          <a:lstStyle/>
          <a:p>
            <a:pPr lvl="0" algn="ctr"/>
            <a:r>
              <a:rPr lang="en-CA" sz="3600" b="1" dirty="0">
                <a:solidFill>
                  <a:srgbClr val="8BE3EE"/>
                </a:solidFill>
              </a:rPr>
              <a:t>If you could add a guarantee but keep your return potential, would you take advantage of that option?</a:t>
            </a:r>
            <a:endParaRPr kumimoji="0" lang="en-CA" sz="3600" b="1" i="0" u="none" strike="noStrike" kern="1200" cap="none" spc="0" normalizeH="0" baseline="0" dirty="0">
              <a:ln>
                <a:noFill/>
              </a:ln>
              <a:solidFill>
                <a:srgbClr val="8BE3EE"/>
              </a:solidFill>
              <a:effectLst/>
              <a:uLnTx/>
              <a:uFillTx/>
              <a:latin typeface="Calibri" panose="020F0502020204030204"/>
            </a:endParaRPr>
          </a:p>
        </p:txBody>
      </p:sp>
      <p:sp>
        <p:nvSpPr>
          <p:cNvPr id="5" name="Rectangle 4">
            <a:hlinkClick r:id="rId11" action="ppaction://hlinksldjump"/>
            <a:extLst>
              <a:ext uri="{FF2B5EF4-FFF2-40B4-BE49-F238E27FC236}">
                <a16:creationId xmlns:a16="http://schemas.microsoft.com/office/drawing/2014/main" id="{A24775AD-7D37-4F47-92D0-3D8A81C33F56}"/>
              </a:ext>
            </a:extLst>
          </p:cNvPr>
          <p:cNvSpPr/>
          <p:nvPr>
            <p:custDataLst>
              <p:tags r:id="rId2"/>
            </p:custDataLst>
          </p:nvPr>
        </p:nvSpPr>
        <p:spPr>
          <a:xfrm>
            <a:off x="3432175" y="3602622"/>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YES</a:t>
            </a:r>
          </a:p>
        </p:txBody>
      </p:sp>
      <p:sp>
        <p:nvSpPr>
          <p:cNvPr id="6" name="Rectangle 5">
            <a:hlinkClick r:id="rId11" action="ppaction://hlinksldjump"/>
            <a:extLst>
              <a:ext uri="{FF2B5EF4-FFF2-40B4-BE49-F238E27FC236}">
                <a16:creationId xmlns:a16="http://schemas.microsoft.com/office/drawing/2014/main" id="{CA22DECC-6FE5-410B-84E1-DAD9B3DEEA3B}"/>
              </a:ext>
            </a:extLst>
          </p:cNvPr>
          <p:cNvSpPr/>
          <p:nvPr>
            <p:custDataLst>
              <p:tags r:id="rId3"/>
            </p:custDataLst>
          </p:nvPr>
        </p:nvSpPr>
        <p:spPr>
          <a:xfrm>
            <a:off x="6354924" y="3640950"/>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a:ln>
                  <a:noFill/>
                </a:ln>
                <a:solidFill>
                  <a:srgbClr val="031D6D"/>
                </a:solidFill>
                <a:effectLst/>
                <a:uLnTx/>
                <a:uFillTx/>
                <a:latin typeface="Calibri" panose="020F0502020204030204"/>
                <a:ea typeface="+mn-ea"/>
                <a:cs typeface="+mn-cs"/>
              </a:rPr>
              <a:t>NO</a:t>
            </a:r>
          </a:p>
        </p:txBody>
      </p:sp>
      <p:sp>
        <p:nvSpPr>
          <p:cNvPr id="7" name="Rectangle 6">
            <a:hlinkClick r:id="rId11" action="ppaction://hlinksldjump"/>
            <a:extLst>
              <a:ext uri="{FF2B5EF4-FFF2-40B4-BE49-F238E27FC236}">
                <a16:creationId xmlns:a16="http://schemas.microsoft.com/office/drawing/2014/main" id="{D0B0CF45-6178-4EC5-8EBC-8DCEF11D4FFE}"/>
              </a:ext>
            </a:extLst>
          </p:cNvPr>
          <p:cNvSpPr/>
          <p:nvPr>
            <p:custDataLst>
              <p:tags r:id="rId4"/>
            </p:custDataLst>
          </p:nvPr>
        </p:nvSpPr>
        <p:spPr>
          <a:xfrm>
            <a:off x="4911012" y="4989890"/>
            <a:ext cx="2369976" cy="94239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a:ln>
                  <a:noFill/>
                </a:ln>
                <a:solidFill>
                  <a:srgbClr val="031D6D"/>
                </a:solidFill>
                <a:effectLst/>
                <a:uLnTx/>
                <a:uFillTx/>
                <a:latin typeface="Calibri" panose="020F0502020204030204"/>
                <a:ea typeface="+mn-ea"/>
                <a:cs typeface="+mn-cs"/>
              </a:rPr>
              <a:t>I DON’T KNOW</a:t>
            </a:r>
          </a:p>
        </p:txBody>
      </p:sp>
      <p:pic>
        <p:nvPicPr>
          <p:cNvPr id="9" name="Image 8">
            <a:hlinkClick r:id="rId12"/>
            <a:extLst>
              <a:ext uri="{FF2B5EF4-FFF2-40B4-BE49-F238E27FC236}">
                <a16:creationId xmlns:a16="http://schemas.microsoft.com/office/drawing/2014/main" id="{E2F2C107-C813-4C9F-9CDB-D7963626618D}"/>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0583740" y="296868"/>
            <a:ext cx="1273298" cy="680760"/>
          </a:xfrm>
          <a:prstGeom prst="rect">
            <a:avLst/>
          </a:prstGeom>
        </p:spPr>
      </p:pic>
      <p:sp>
        <p:nvSpPr>
          <p:cNvPr id="8" name="Rectangle 7">
            <a:hlinkClick r:id="rId14" action="ppaction://hlinksldjump"/>
            <a:extLst>
              <a:ext uri="{FF2B5EF4-FFF2-40B4-BE49-F238E27FC236}">
                <a16:creationId xmlns:a16="http://schemas.microsoft.com/office/drawing/2014/main" id="{D8F4768E-C71D-4AEE-85F5-D4F6C8EBEDC9}"/>
              </a:ext>
            </a:extLst>
          </p:cNvPr>
          <p:cNvSpPr/>
          <p:nvPr>
            <p:custDataLst>
              <p:tags r:id="rId6"/>
            </p:custDataLst>
          </p:nvPr>
        </p:nvSpPr>
        <p:spPr>
          <a:xfrm>
            <a:off x="550415"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11" name="Image 10">
            <a:hlinkClick r:id="rId15" action="ppaction://hlinksldjump" tooltip="Les mesures d'aide"/>
            <a:extLst>
              <a:ext uri="{FF2B5EF4-FFF2-40B4-BE49-F238E27FC236}">
                <a16:creationId xmlns:a16="http://schemas.microsoft.com/office/drawing/2014/main" id="{EE4A33E9-656E-4FC1-A732-BB5DC24AF4EB}"/>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18837" y="199547"/>
            <a:ext cx="384081" cy="353599"/>
          </a:xfrm>
          <a:prstGeom prst="rect">
            <a:avLst/>
          </a:prstGeom>
        </p:spPr>
      </p:pic>
      <p:pic>
        <p:nvPicPr>
          <p:cNvPr id="10" name="Image 9">
            <a:hlinkClick r:id="rId17" action="ppaction://hlinksldjump"/>
            <a:extLst>
              <a:ext uri="{FF2B5EF4-FFF2-40B4-BE49-F238E27FC236}">
                <a16:creationId xmlns:a16="http://schemas.microsoft.com/office/drawing/2014/main" id="{9E3AE4F2-73A4-4DD2-A085-78DC43AE5FF0}"/>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1487596" y="220884"/>
            <a:ext cx="384081" cy="310923"/>
          </a:xfrm>
          <a:prstGeom prst="rect">
            <a:avLst/>
          </a:prstGeom>
        </p:spPr>
      </p:pic>
    </p:spTree>
    <p:extLst>
      <p:ext uri="{BB962C8B-B14F-4D97-AF65-F5344CB8AC3E}">
        <p14:creationId xmlns:p14="http://schemas.microsoft.com/office/powerpoint/2010/main" val="1062801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38E5D-20EF-4D9E-80DE-664D5C30B95C}"/>
              </a:ext>
            </a:extLst>
          </p:cNvPr>
          <p:cNvSpPr/>
          <p:nvPr>
            <p:custDataLst>
              <p:tags r:id="rId1"/>
            </p:custDataLst>
          </p:nvPr>
        </p:nvSpPr>
        <p:spPr>
          <a:xfrm>
            <a:off x="436771" y="472685"/>
            <a:ext cx="5062668" cy="707886"/>
          </a:xfrm>
          <a:prstGeom prst="rect">
            <a:avLst/>
          </a:prstGeom>
        </p:spPr>
        <p:txBody>
          <a:bodyPr wrap="none" anchor="t">
            <a:spAutoFit/>
          </a:bodyPr>
          <a:lstStyle/>
          <a:p>
            <a:pPr lvl="0" fontAlgn="base">
              <a:defRPr/>
            </a:pPr>
            <a:r>
              <a:rPr lang="en-CA" sz="4000" b="1" dirty="0">
                <a:solidFill>
                  <a:srgbClr val="8BE3EE"/>
                </a:solidFill>
              </a:rPr>
              <a:t>Investment guarantees</a:t>
            </a:r>
          </a:p>
        </p:txBody>
      </p:sp>
      <p:sp>
        <p:nvSpPr>
          <p:cNvPr id="5" name="Rectangle 4">
            <a:extLst>
              <a:ext uri="{FF2B5EF4-FFF2-40B4-BE49-F238E27FC236}">
                <a16:creationId xmlns:a16="http://schemas.microsoft.com/office/drawing/2014/main" id="{5FE3EBC5-BF45-4F45-B4AC-C628BB6BAEAC}"/>
              </a:ext>
            </a:extLst>
          </p:cNvPr>
          <p:cNvSpPr/>
          <p:nvPr>
            <p:custDataLst>
              <p:tags r:id="rId2"/>
            </p:custDataLst>
          </p:nvPr>
        </p:nvSpPr>
        <p:spPr>
          <a:xfrm>
            <a:off x="550416" y="1009875"/>
            <a:ext cx="10385872" cy="861774"/>
          </a:xfrm>
          <a:prstGeom prst="rect">
            <a:avLst/>
          </a:prstGeom>
        </p:spPr>
        <p:txBody>
          <a:bodyPr wrap="square">
            <a:spAutoFit/>
          </a:bodyPr>
          <a:lstStyle/>
          <a:p>
            <a:pPr lvl="0" fontAlgn="base">
              <a:defRPr/>
            </a:pPr>
            <a:endParaRPr lang="en-CA" sz="2500" b="1" dirty="0">
              <a:solidFill>
                <a:prstClr val="white"/>
              </a:solidFill>
              <a:latin typeface="GT-Walsheim"/>
            </a:endParaRPr>
          </a:p>
          <a:p>
            <a:pPr lvl="0" fontAlgn="base">
              <a:defRPr/>
            </a:pPr>
            <a:r>
              <a:rPr lang="en-CA" sz="2500" b="1" dirty="0">
                <a:solidFill>
                  <a:prstClr val="white"/>
                </a:solidFill>
                <a:latin typeface="GT-Walsheim"/>
              </a:rPr>
              <a:t>Guarantees available</a:t>
            </a:r>
          </a:p>
        </p:txBody>
      </p:sp>
      <p:sp>
        <p:nvSpPr>
          <p:cNvPr id="3" name="Rectangle 2">
            <a:hlinkClick r:id="rId13" action="ppaction://hlinksldjump"/>
            <a:extLst>
              <a:ext uri="{FF2B5EF4-FFF2-40B4-BE49-F238E27FC236}">
                <a16:creationId xmlns:a16="http://schemas.microsoft.com/office/drawing/2014/main" id="{105A3BBB-4E90-439C-B23A-C7BFB29C15ED}"/>
              </a:ext>
            </a:extLst>
          </p:cNvPr>
          <p:cNvSpPr/>
          <p:nvPr>
            <p:custDataLst>
              <p:tags r:id="rId3"/>
            </p:custDataLst>
          </p:nvPr>
        </p:nvSpPr>
        <p:spPr>
          <a:xfrm>
            <a:off x="1420171"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75/75</a:t>
            </a:r>
          </a:p>
        </p:txBody>
      </p:sp>
      <p:sp>
        <p:nvSpPr>
          <p:cNvPr id="12" name="Rectangle 11">
            <a:hlinkClick r:id="rId14" action="ppaction://hlinksldjump"/>
            <a:extLst>
              <a:ext uri="{FF2B5EF4-FFF2-40B4-BE49-F238E27FC236}">
                <a16:creationId xmlns:a16="http://schemas.microsoft.com/office/drawing/2014/main" id="{88E170BF-B3F7-4D67-BB5B-45D4C557280F}"/>
              </a:ext>
            </a:extLst>
          </p:cNvPr>
          <p:cNvSpPr/>
          <p:nvPr>
            <p:custDataLst>
              <p:tags r:id="rId4"/>
            </p:custDataLst>
          </p:nvPr>
        </p:nvSpPr>
        <p:spPr>
          <a:xfrm>
            <a:off x="5214939"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75/100</a:t>
            </a:r>
          </a:p>
        </p:txBody>
      </p:sp>
      <p:sp>
        <p:nvSpPr>
          <p:cNvPr id="13" name="Rectangle 12">
            <a:hlinkClick r:id="rId15" action="ppaction://hlinksldjump"/>
            <a:extLst>
              <a:ext uri="{FF2B5EF4-FFF2-40B4-BE49-F238E27FC236}">
                <a16:creationId xmlns:a16="http://schemas.microsoft.com/office/drawing/2014/main" id="{03534A9F-1275-42D4-9D85-43CCF05ABBCB}"/>
              </a:ext>
            </a:extLst>
          </p:cNvPr>
          <p:cNvSpPr/>
          <p:nvPr>
            <p:custDataLst>
              <p:tags r:id="rId5"/>
            </p:custDataLst>
          </p:nvPr>
        </p:nvSpPr>
        <p:spPr>
          <a:xfrm>
            <a:off x="9009707"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100/100</a:t>
            </a:r>
          </a:p>
        </p:txBody>
      </p:sp>
      <p:sp>
        <p:nvSpPr>
          <p:cNvPr id="10" name="Rectangle 9">
            <a:hlinkClick r:id="rId16" action="ppaction://hlinksldjump"/>
            <a:extLst>
              <a:ext uri="{FF2B5EF4-FFF2-40B4-BE49-F238E27FC236}">
                <a16:creationId xmlns:a16="http://schemas.microsoft.com/office/drawing/2014/main" id="{E1E459FF-4A5C-40F0-9B10-D8BCCC563F2E}"/>
              </a:ext>
            </a:extLst>
          </p:cNvPr>
          <p:cNvSpPr/>
          <p:nvPr>
            <p:custDataLst>
              <p:tags r:id="rId6"/>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31D6D"/>
                </a:solidFill>
                <a:effectLst/>
                <a:uLnTx/>
                <a:uFillTx/>
                <a:latin typeface="Calibri" panose="020F0502020204030204"/>
                <a:ea typeface="+mn-ea"/>
                <a:cs typeface="+mn-cs"/>
              </a:rPr>
              <a:t>THE MEASURES</a:t>
            </a:r>
          </a:p>
        </p:txBody>
      </p:sp>
      <p:sp>
        <p:nvSpPr>
          <p:cNvPr id="8" name="ZoneTexte 7">
            <a:extLst>
              <a:ext uri="{FF2B5EF4-FFF2-40B4-BE49-F238E27FC236}">
                <a16:creationId xmlns:a16="http://schemas.microsoft.com/office/drawing/2014/main" id="{49234364-FD3A-4013-855C-21D55FDBC95B}"/>
              </a:ext>
            </a:extLst>
          </p:cNvPr>
          <p:cNvSpPr txBox="1"/>
          <p:nvPr>
            <p:custDataLst>
              <p:tags r:id="rId7"/>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9" name="Rectangle 8">
            <a:hlinkClick r:id="rId17" action="ppaction://hlinksldjump"/>
            <a:extLst>
              <a:ext uri="{FF2B5EF4-FFF2-40B4-BE49-F238E27FC236}">
                <a16:creationId xmlns:a16="http://schemas.microsoft.com/office/drawing/2014/main" id="{69795B79-1DF7-484E-AAF9-76D6408F8A4A}"/>
              </a:ext>
            </a:extLst>
          </p:cNvPr>
          <p:cNvSpPr/>
          <p:nvPr>
            <p:custDataLst>
              <p:tags r:id="rId8"/>
            </p:custDataLst>
          </p:nvPr>
        </p:nvSpPr>
        <p:spPr>
          <a:xfrm>
            <a:off x="559042" y="232011"/>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4" name="Image 13">
            <a:hlinkClick r:id="rId18" action="ppaction://hlinksldjump" tooltip="Les mesures d'aide"/>
            <a:extLst>
              <a:ext uri="{FF2B5EF4-FFF2-40B4-BE49-F238E27FC236}">
                <a16:creationId xmlns:a16="http://schemas.microsoft.com/office/drawing/2014/main" id="{166F7B5B-D1B0-412A-8F3F-D9FAD41F34CD}"/>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1027464" y="208173"/>
            <a:ext cx="384081" cy="353599"/>
          </a:xfrm>
          <a:prstGeom prst="rect">
            <a:avLst/>
          </a:prstGeom>
        </p:spPr>
      </p:pic>
      <p:pic>
        <p:nvPicPr>
          <p:cNvPr id="11" name="Image 10">
            <a:hlinkClick r:id="rId16" action="ppaction://hlinksldjump"/>
            <a:extLst>
              <a:ext uri="{FF2B5EF4-FFF2-40B4-BE49-F238E27FC236}">
                <a16:creationId xmlns:a16="http://schemas.microsoft.com/office/drawing/2014/main" id="{A6A83887-AB68-427E-9981-03BDCD08B078}"/>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1496223" y="229510"/>
            <a:ext cx="384081" cy="310923"/>
          </a:xfrm>
          <a:prstGeom prst="rect">
            <a:avLst/>
          </a:prstGeom>
        </p:spPr>
      </p:pic>
    </p:spTree>
    <p:extLst>
      <p:ext uri="{BB962C8B-B14F-4D97-AF65-F5344CB8AC3E}">
        <p14:creationId xmlns:p14="http://schemas.microsoft.com/office/powerpoint/2010/main" val="371023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hlinkClick r:id="rId14" action="ppaction://hlinksldjump"/>
            <a:extLst>
              <a:ext uri="{FF2B5EF4-FFF2-40B4-BE49-F238E27FC236}">
                <a16:creationId xmlns:a16="http://schemas.microsoft.com/office/drawing/2014/main" id="{A5A9C5F6-33EB-4392-9247-A1C544492C26}"/>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b="1" dirty="0">
                <a:solidFill>
                  <a:srgbClr val="031D6D"/>
                </a:solidFill>
              </a:rPr>
              <a:t>THE MEASURES</a:t>
            </a:r>
          </a:p>
        </p:txBody>
      </p:sp>
      <p:sp>
        <p:nvSpPr>
          <p:cNvPr id="3" name="Rectangle 2">
            <a:extLst>
              <a:ext uri="{FF2B5EF4-FFF2-40B4-BE49-F238E27FC236}">
                <a16:creationId xmlns:a16="http://schemas.microsoft.com/office/drawing/2014/main" id="{105A3BBB-4E90-439C-B23A-C7BFB29C15ED}"/>
              </a:ext>
            </a:extLst>
          </p:cNvPr>
          <p:cNvSpPr/>
          <p:nvPr>
            <p:custDataLst>
              <p:tags r:id="rId2"/>
            </p:custDataLst>
          </p:nvPr>
        </p:nvSpPr>
        <p:spPr>
          <a:xfrm>
            <a:off x="1420171" y="2179840"/>
            <a:ext cx="1553591" cy="867672"/>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75/75</a:t>
            </a:r>
          </a:p>
        </p:txBody>
      </p:sp>
      <p:sp>
        <p:nvSpPr>
          <p:cNvPr id="17" name="Rectangle 16">
            <a:extLst>
              <a:ext uri="{FF2B5EF4-FFF2-40B4-BE49-F238E27FC236}">
                <a16:creationId xmlns:a16="http://schemas.microsoft.com/office/drawing/2014/main" id="{A9511600-56B7-4113-B881-9F9852D39DEF}"/>
              </a:ext>
            </a:extLst>
          </p:cNvPr>
          <p:cNvSpPr/>
          <p:nvPr>
            <p:custDataLst>
              <p:tags r:id="rId3"/>
            </p:custDataLst>
          </p:nvPr>
        </p:nvSpPr>
        <p:spPr>
          <a:xfrm>
            <a:off x="487065" y="3334724"/>
            <a:ext cx="3293616" cy="1931014"/>
          </a:xfrm>
          <a:prstGeom prst="rect">
            <a:avLst/>
          </a:prstGeom>
          <a:noFill/>
          <a:ln w="38100">
            <a:solidFill>
              <a:srgbClr val="8BE3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8BE3EE"/>
                </a:solidFill>
              </a:rPr>
              <a:t>Guarantee at death</a:t>
            </a:r>
            <a:r>
              <a:rPr lang="en-CA" dirty="0"/>
              <a:t>: 75% of the value of all premiums invested </a:t>
            </a:r>
          </a:p>
          <a:p>
            <a:pPr algn="ctr"/>
            <a:endParaRPr lang="en-CA" dirty="0"/>
          </a:p>
          <a:p>
            <a:pPr algn="ctr"/>
            <a:r>
              <a:rPr lang="en-CA" b="1" dirty="0">
                <a:solidFill>
                  <a:srgbClr val="8BE3EE"/>
                </a:solidFill>
              </a:rPr>
              <a:t>Guarantee at maturity</a:t>
            </a:r>
            <a:r>
              <a:rPr lang="en-CA" dirty="0"/>
              <a:t>: 75% of premiums invested </a:t>
            </a:r>
          </a:p>
        </p:txBody>
      </p:sp>
      <p:sp>
        <p:nvSpPr>
          <p:cNvPr id="10" name="ZoneTexte 9">
            <a:extLst>
              <a:ext uri="{FF2B5EF4-FFF2-40B4-BE49-F238E27FC236}">
                <a16:creationId xmlns:a16="http://schemas.microsoft.com/office/drawing/2014/main" id="{F877D91B-099F-409C-BDF9-B6CE30A026E3}"/>
              </a:ext>
            </a:extLst>
          </p:cNvPr>
          <p:cNvSpPr txBox="1"/>
          <p:nvPr>
            <p:custDataLst>
              <p:tags r:id="rId4"/>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11" name="Rectangle 10">
            <a:hlinkClick r:id="rId15" action="ppaction://hlinksldjump"/>
            <a:extLst>
              <a:ext uri="{FF2B5EF4-FFF2-40B4-BE49-F238E27FC236}">
                <a16:creationId xmlns:a16="http://schemas.microsoft.com/office/drawing/2014/main" id="{1800292D-6C4E-4161-BC77-BCD3EC38A483}"/>
              </a:ext>
            </a:extLst>
          </p:cNvPr>
          <p:cNvSpPr/>
          <p:nvPr>
            <p:custDataLst>
              <p:tags r:id="rId5"/>
            </p:custDataLst>
          </p:nvPr>
        </p:nvSpPr>
        <p:spPr>
          <a:xfrm>
            <a:off x="559042" y="220328"/>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5" name="Image 14">
            <a:hlinkClick r:id="rId16" action="ppaction://hlinksldjump" tooltip="Les mesures d'aide"/>
            <a:extLst>
              <a:ext uri="{FF2B5EF4-FFF2-40B4-BE49-F238E27FC236}">
                <a16:creationId xmlns:a16="http://schemas.microsoft.com/office/drawing/2014/main" id="{5825DBDD-4362-411E-B0ED-69F437C66773}"/>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1027464" y="196490"/>
            <a:ext cx="384081" cy="353599"/>
          </a:xfrm>
          <a:prstGeom prst="rect">
            <a:avLst/>
          </a:prstGeom>
        </p:spPr>
      </p:pic>
      <p:pic>
        <p:nvPicPr>
          <p:cNvPr id="14" name="Image 13">
            <a:hlinkClick r:id="rId14" action="ppaction://hlinksldjump"/>
            <a:extLst>
              <a:ext uri="{FF2B5EF4-FFF2-40B4-BE49-F238E27FC236}">
                <a16:creationId xmlns:a16="http://schemas.microsoft.com/office/drawing/2014/main" id="{C8B5E519-8B35-4719-9AAB-E59EA56C19B7}"/>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96223" y="217827"/>
            <a:ext cx="384081" cy="310923"/>
          </a:xfrm>
          <a:prstGeom prst="rect">
            <a:avLst/>
          </a:prstGeom>
        </p:spPr>
      </p:pic>
      <p:sp>
        <p:nvSpPr>
          <p:cNvPr id="19" name="Rectangle 18">
            <a:hlinkClick r:id="rId19" action="ppaction://hlinksldjump"/>
            <a:extLst>
              <a:ext uri="{FF2B5EF4-FFF2-40B4-BE49-F238E27FC236}">
                <a16:creationId xmlns:a16="http://schemas.microsoft.com/office/drawing/2014/main" id="{704DEB27-AD2B-41E0-A305-132BCD1DCD7B}"/>
              </a:ext>
            </a:extLst>
          </p:cNvPr>
          <p:cNvSpPr/>
          <p:nvPr>
            <p:custDataLst>
              <p:tags r:id="rId8"/>
            </p:custDataLst>
          </p:nvPr>
        </p:nvSpPr>
        <p:spPr>
          <a:xfrm>
            <a:off x="5214939"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75/100</a:t>
            </a:r>
          </a:p>
        </p:txBody>
      </p:sp>
      <p:sp>
        <p:nvSpPr>
          <p:cNvPr id="20" name="Rectangle 19">
            <a:hlinkClick r:id="rId20" action="ppaction://hlinksldjump"/>
            <a:extLst>
              <a:ext uri="{FF2B5EF4-FFF2-40B4-BE49-F238E27FC236}">
                <a16:creationId xmlns:a16="http://schemas.microsoft.com/office/drawing/2014/main" id="{A8BA41F5-8319-46F1-9E33-57311EEFFC25}"/>
              </a:ext>
            </a:extLst>
          </p:cNvPr>
          <p:cNvSpPr/>
          <p:nvPr>
            <p:custDataLst>
              <p:tags r:id="rId9"/>
            </p:custDataLst>
          </p:nvPr>
        </p:nvSpPr>
        <p:spPr>
          <a:xfrm>
            <a:off x="9009707"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100/100</a:t>
            </a:r>
          </a:p>
        </p:txBody>
      </p:sp>
      <p:sp>
        <p:nvSpPr>
          <p:cNvPr id="22" name="Rectangle 21">
            <a:extLst>
              <a:ext uri="{FF2B5EF4-FFF2-40B4-BE49-F238E27FC236}">
                <a16:creationId xmlns:a16="http://schemas.microsoft.com/office/drawing/2014/main" id="{44F957BE-27DC-4B81-A878-805DE166C76E}"/>
              </a:ext>
            </a:extLst>
          </p:cNvPr>
          <p:cNvSpPr/>
          <p:nvPr>
            <p:custDataLst>
              <p:tags r:id="rId10"/>
            </p:custDataLst>
          </p:nvPr>
        </p:nvSpPr>
        <p:spPr>
          <a:xfrm>
            <a:off x="436771" y="472685"/>
            <a:ext cx="5062668" cy="707886"/>
          </a:xfrm>
          <a:prstGeom prst="rect">
            <a:avLst/>
          </a:prstGeom>
        </p:spPr>
        <p:txBody>
          <a:bodyPr wrap="none" anchor="t">
            <a:spAutoFit/>
          </a:bodyPr>
          <a:lstStyle/>
          <a:p>
            <a:pPr lvl="0" fontAlgn="base">
              <a:defRPr/>
            </a:pPr>
            <a:r>
              <a:rPr lang="en-CA" sz="4000" b="1" dirty="0">
                <a:solidFill>
                  <a:srgbClr val="8BE3EE"/>
                </a:solidFill>
              </a:rPr>
              <a:t>Investment guarantees</a:t>
            </a:r>
          </a:p>
        </p:txBody>
      </p:sp>
      <p:sp>
        <p:nvSpPr>
          <p:cNvPr id="23" name="Rectangle 22">
            <a:extLst>
              <a:ext uri="{FF2B5EF4-FFF2-40B4-BE49-F238E27FC236}">
                <a16:creationId xmlns:a16="http://schemas.microsoft.com/office/drawing/2014/main" id="{7429CDF9-BF16-4B63-AE18-01F80C549549}"/>
              </a:ext>
            </a:extLst>
          </p:cNvPr>
          <p:cNvSpPr/>
          <p:nvPr>
            <p:custDataLst>
              <p:tags r:id="rId11"/>
            </p:custDataLst>
          </p:nvPr>
        </p:nvSpPr>
        <p:spPr>
          <a:xfrm>
            <a:off x="550416" y="1009875"/>
            <a:ext cx="10385872" cy="861774"/>
          </a:xfrm>
          <a:prstGeom prst="rect">
            <a:avLst/>
          </a:prstGeom>
        </p:spPr>
        <p:txBody>
          <a:bodyPr wrap="square">
            <a:spAutoFit/>
          </a:bodyPr>
          <a:lstStyle/>
          <a:p>
            <a:pPr lvl="0" fontAlgn="base">
              <a:defRPr/>
            </a:pPr>
            <a:endParaRPr lang="en-CA" sz="2500" b="1" dirty="0">
              <a:solidFill>
                <a:prstClr val="white"/>
              </a:solidFill>
              <a:latin typeface="GT-Walsheim"/>
            </a:endParaRPr>
          </a:p>
          <a:p>
            <a:pPr lvl="0" fontAlgn="base">
              <a:defRPr/>
            </a:pPr>
            <a:r>
              <a:rPr lang="en-CA" sz="2500" b="1" dirty="0">
                <a:solidFill>
                  <a:prstClr val="white"/>
                </a:solidFill>
                <a:latin typeface="GT-Walsheim"/>
              </a:rPr>
              <a:t>Guarantees available</a:t>
            </a:r>
          </a:p>
        </p:txBody>
      </p:sp>
    </p:spTree>
    <p:extLst>
      <p:ext uri="{BB962C8B-B14F-4D97-AF65-F5344CB8AC3E}">
        <p14:creationId xmlns:p14="http://schemas.microsoft.com/office/powerpoint/2010/main" val="4015984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E170BF-B3F7-4D67-BB5B-45D4C557280F}"/>
              </a:ext>
            </a:extLst>
          </p:cNvPr>
          <p:cNvSpPr/>
          <p:nvPr>
            <p:custDataLst>
              <p:tags r:id="rId1"/>
            </p:custDataLst>
          </p:nvPr>
        </p:nvSpPr>
        <p:spPr>
          <a:xfrm>
            <a:off x="5213134" y="2165563"/>
            <a:ext cx="1553591" cy="867672"/>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75/100</a:t>
            </a:r>
          </a:p>
        </p:txBody>
      </p:sp>
      <p:sp>
        <p:nvSpPr>
          <p:cNvPr id="14" name="Rectangle 13">
            <a:extLst>
              <a:ext uri="{FF2B5EF4-FFF2-40B4-BE49-F238E27FC236}">
                <a16:creationId xmlns:a16="http://schemas.microsoft.com/office/drawing/2014/main" id="{78296D99-0F1B-42E7-BDD6-217B3BBF612D}"/>
              </a:ext>
            </a:extLst>
          </p:cNvPr>
          <p:cNvSpPr/>
          <p:nvPr>
            <p:custDataLst>
              <p:tags r:id="rId2"/>
            </p:custDataLst>
          </p:nvPr>
        </p:nvSpPr>
        <p:spPr>
          <a:xfrm>
            <a:off x="4515650" y="3327149"/>
            <a:ext cx="3293616" cy="1931014"/>
          </a:xfrm>
          <a:prstGeom prst="rect">
            <a:avLst/>
          </a:prstGeom>
          <a:noFill/>
          <a:ln w="38100">
            <a:solidFill>
              <a:srgbClr val="8BE3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8BE3EE"/>
                </a:solidFill>
              </a:rPr>
              <a:t>Guarantee at death</a:t>
            </a:r>
            <a:r>
              <a:rPr lang="en-CA" dirty="0"/>
              <a:t>: 75% of the value of all premiums invested </a:t>
            </a:r>
          </a:p>
          <a:p>
            <a:pPr algn="ctr"/>
            <a:endParaRPr lang="en-CA" dirty="0"/>
          </a:p>
          <a:p>
            <a:pPr algn="ctr"/>
            <a:r>
              <a:rPr lang="en-CA" b="1" dirty="0">
                <a:solidFill>
                  <a:srgbClr val="8BE3EE"/>
                </a:solidFill>
              </a:rPr>
              <a:t>Guarantee at maturity</a:t>
            </a:r>
            <a:r>
              <a:rPr lang="en-CA" dirty="0"/>
              <a:t>: 100% of premiums invested </a:t>
            </a:r>
          </a:p>
        </p:txBody>
      </p:sp>
      <p:sp>
        <p:nvSpPr>
          <p:cNvPr id="15" name="Rectangle 14">
            <a:hlinkClick r:id="rId14" action="ppaction://hlinksldjump"/>
            <a:extLst>
              <a:ext uri="{FF2B5EF4-FFF2-40B4-BE49-F238E27FC236}">
                <a16:creationId xmlns:a16="http://schemas.microsoft.com/office/drawing/2014/main" id="{84A359FC-9115-4992-BE12-69693FBFA911}"/>
              </a:ext>
            </a:extLst>
          </p:cNvPr>
          <p:cNvSpPr/>
          <p:nvPr>
            <p:custDataLst>
              <p:tags r:id="rId3"/>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b="1" dirty="0">
                <a:solidFill>
                  <a:srgbClr val="031D6D"/>
                </a:solidFill>
              </a:rPr>
              <a:t>THE MEASURES</a:t>
            </a:r>
          </a:p>
        </p:txBody>
      </p:sp>
      <p:sp>
        <p:nvSpPr>
          <p:cNvPr id="9" name="ZoneTexte 8">
            <a:extLst>
              <a:ext uri="{FF2B5EF4-FFF2-40B4-BE49-F238E27FC236}">
                <a16:creationId xmlns:a16="http://schemas.microsoft.com/office/drawing/2014/main" id="{40902931-E210-4365-A801-06A0A9486B62}"/>
              </a:ext>
            </a:extLst>
          </p:cNvPr>
          <p:cNvSpPr txBox="1"/>
          <p:nvPr>
            <p:custDataLst>
              <p:tags r:id="rId4"/>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10" name="Rectangle 9">
            <a:hlinkClick r:id="rId15" action="ppaction://hlinksldjump"/>
            <a:extLst>
              <a:ext uri="{FF2B5EF4-FFF2-40B4-BE49-F238E27FC236}">
                <a16:creationId xmlns:a16="http://schemas.microsoft.com/office/drawing/2014/main" id="{27E1CB48-B1DB-446F-94AF-27D303FD731C}"/>
              </a:ext>
            </a:extLst>
          </p:cNvPr>
          <p:cNvSpPr/>
          <p:nvPr>
            <p:custDataLst>
              <p:tags r:id="rId5"/>
            </p:custDataLst>
          </p:nvPr>
        </p:nvSpPr>
        <p:spPr>
          <a:xfrm>
            <a:off x="550416" y="226094"/>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6" name="Image 15">
            <a:hlinkClick r:id="rId16" action="ppaction://hlinksldjump" tooltip="Les mesures d'aide"/>
            <a:extLst>
              <a:ext uri="{FF2B5EF4-FFF2-40B4-BE49-F238E27FC236}">
                <a16:creationId xmlns:a16="http://schemas.microsoft.com/office/drawing/2014/main" id="{D6865920-7B27-4022-B11B-F55C92E75C40}"/>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1018838" y="202256"/>
            <a:ext cx="384081" cy="353599"/>
          </a:xfrm>
          <a:prstGeom prst="rect">
            <a:avLst/>
          </a:prstGeom>
        </p:spPr>
      </p:pic>
      <p:pic>
        <p:nvPicPr>
          <p:cNvPr id="17" name="Image 16">
            <a:hlinkClick r:id="rId14" action="ppaction://hlinksldjump"/>
            <a:extLst>
              <a:ext uri="{FF2B5EF4-FFF2-40B4-BE49-F238E27FC236}">
                <a16:creationId xmlns:a16="http://schemas.microsoft.com/office/drawing/2014/main" id="{6D544EBD-A480-415D-8352-85B070FFCA6D}"/>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7597" y="223593"/>
            <a:ext cx="384081" cy="310923"/>
          </a:xfrm>
          <a:prstGeom prst="rect">
            <a:avLst/>
          </a:prstGeom>
        </p:spPr>
      </p:pic>
      <p:sp>
        <p:nvSpPr>
          <p:cNvPr id="18" name="Rectangle 17">
            <a:extLst>
              <a:ext uri="{FF2B5EF4-FFF2-40B4-BE49-F238E27FC236}">
                <a16:creationId xmlns:a16="http://schemas.microsoft.com/office/drawing/2014/main" id="{81C4335D-70E1-4775-A368-042DB3520D3B}"/>
              </a:ext>
            </a:extLst>
          </p:cNvPr>
          <p:cNvSpPr/>
          <p:nvPr>
            <p:custDataLst>
              <p:tags r:id="rId8"/>
            </p:custDataLst>
          </p:nvPr>
        </p:nvSpPr>
        <p:spPr>
          <a:xfrm>
            <a:off x="436771" y="472685"/>
            <a:ext cx="5062668" cy="707886"/>
          </a:xfrm>
          <a:prstGeom prst="rect">
            <a:avLst/>
          </a:prstGeom>
        </p:spPr>
        <p:txBody>
          <a:bodyPr wrap="none" anchor="t">
            <a:spAutoFit/>
          </a:bodyPr>
          <a:lstStyle/>
          <a:p>
            <a:pPr lvl="0" fontAlgn="base">
              <a:defRPr/>
            </a:pPr>
            <a:r>
              <a:rPr lang="en-CA" sz="4000" b="1" dirty="0">
                <a:solidFill>
                  <a:srgbClr val="8BE3EE"/>
                </a:solidFill>
              </a:rPr>
              <a:t>Investment guarantees</a:t>
            </a:r>
          </a:p>
        </p:txBody>
      </p:sp>
      <p:sp>
        <p:nvSpPr>
          <p:cNvPr id="19" name="Rectangle 18">
            <a:extLst>
              <a:ext uri="{FF2B5EF4-FFF2-40B4-BE49-F238E27FC236}">
                <a16:creationId xmlns:a16="http://schemas.microsoft.com/office/drawing/2014/main" id="{B480F8A4-956C-497B-AB20-4CCBAEFBFCF0}"/>
              </a:ext>
            </a:extLst>
          </p:cNvPr>
          <p:cNvSpPr/>
          <p:nvPr>
            <p:custDataLst>
              <p:tags r:id="rId9"/>
            </p:custDataLst>
          </p:nvPr>
        </p:nvSpPr>
        <p:spPr>
          <a:xfrm>
            <a:off x="550416" y="1009875"/>
            <a:ext cx="10385872" cy="861774"/>
          </a:xfrm>
          <a:prstGeom prst="rect">
            <a:avLst/>
          </a:prstGeom>
        </p:spPr>
        <p:txBody>
          <a:bodyPr wrap="square">
            <a:spAutoFit/>
          </a:bodyPr>
          <a:lstStyle/>
          <a:p>
            <a:pPr lvl="0" fontAlgn="base">
              <a:defRPr/>
            </a:pPr>
            <a:endParaRPr lang="en-CA" sz="2500" b="1" dirty="0">
              <a:solidFill>
                <a:prstClr val="white"/>
              </a:solidFill>
              <a:latin typeface="GT-Walsheim"/>
            </a:endParaRPr>
          </a:p>
          <a:p>
            <a:pPr lvl="0" fontAlgn="base">
              <a:defRPr/>
            </a:pPr>
            <a:r>
              <a:rPr lang="en-CA" sz="2500" b="1" dirty="0">
                <a:solidFill>
                  <a:prstClr val="white"/>
                </a:solidFill>
                <a:latin typeface="GT-Walsheim"/>
              </a:rPr>
              <a:t>Guarantees available</a:t>
            </a:r>
          </a:p>
        </p:txBody>
      </p:sp>
      <p:sp>
        <p:nvSpPr>
          <p:cNvPr id="20" name="Rectangle 19">
            <a:hlinkClick r:id="rId19" action="ppaction://hlinksldjump"/>
            <a:extLst>
              <a:ext uri="{FF2B5EF4-FFF2-40B4-BE49-F238E27FC236}">
                <a16:creationId xmlns:a16="http://schemas.microsoft.com/office/drawing/2014/main" id="{010BB987-BB48-49D8-8DF8-FA667E12DCB4}"/>
              </a:ext>
            </a:extLst>
          </p:cNvPr>
          <p:cNvSpPr/>
          <p:nvPr>
            <p:custDataLst>
              <p:tags r:id="rId10"/>
            </p:custDataLst>
          </p:nvPr>
        </p:nvSpPr>
        <p:spPr>
          <a:xfrm>
            <a:off x="1420171"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75/75</a:t>
            </a:r>
          </a:p>
        </p:txBody>
      </p:sp>
      <p:sp>
        <p:nvSpPr>
          <p:cNvPr id="22" name="Rectangle 21">
            <a:hlinkClick r:id="rId20" action="ppaction://hlinksldjump"/>
            <a:extLst>
              <a:ext uri="{FF2B5EF4-FFF2-40B4-BE49-F238E27FC236}">
                <a16:creationId xmlns:a16="http://schemas.microsoft.com/office/drawing/2014/main" id="{DFA5CB45-DD98-40CA-86E2-EC42BFA7FAD2}"/>
              </a:ext>
            </a:extLst>
          </p:cNvPr>
          <p:cNvSpPr/>
          <p:nvPr>
            <p:custDataLst>
              <p:tags r:id="rId11"/>
            </p:custDataLst>
          </p:nvPr>
        </p:nvSpPr>
        <p:spPr>
          <a:xfrm>
            <a:off x="9009707"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100/100</a:t>
            </a:r>
          </a:p>
        </p:txBody>
      </p:sp>
    </p:spTree>
    <p:extLst>
      <p:ext uri="{BB962C8B-B14F-4D97-AF65-F5344CB8AC3E}">
        <p14:creationId xmlns:p14="http://schemas.microsoft.com/office/powerpoint/2010/main" val="1912144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534A9F-1275-42D4-9D85-43CCF05ABBCB}"/>
              </a:ext>
            </a:extLst>
          </p:cNvPr>
          <p:cNvSpPr/>
          <p:nvPr>
            <p:custDataLst>
              <p:tags r:id="rId1"/>
            </p:custDataLst>
          </p:nvPr>
        </p:nvSpPr>
        <p:spPr>
          <a:xfrm>
            <a:off x="9009706" y="2168525"/>
            <a:ext cx="1553591" cy="867672"/>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a:solidFill>
                  <a:srgbClr val="031D6D"/>
                </a:solidFill>
              </a:rPr>
              <a:t>100/100</a:t>
            </a:r>
          </a:p>
        </p:txBody>
      </p:sp>
      <p:sp>
        <p:nvSpPr>
          <p:cNvPr id="6" name="Rectangle 5">
            <a:extLst>
              <a:ext uri="{FF2B5EF4-FFF2-40B4-BE49-F238E27FC236}">
                <a16:creationId xmlns:a16="http://schemas.microsoft.com/office/drawing/2014/main" id="{D976E9D3-468D-40D0-BE46-916E896C9457}"/>
              </a:ext>
            </a:extLst>
          </p:cNvPr>
          <p:cNvSpPr/>
          <p:nvPr>
            <p:custDataLst>
              <p:tags r:id="rId2"/>
            </p:custDataLst>
          </p:nvPr>
        </p:nvSpPr>
        <p:spPr>
          <a:xfrm>
            <a:off x="8139693" y="3334724"/>
            <a:ext cx="3293616" cy="1931014"/>
          </a:xfrm>
          <a:prstGeom prst="rect">
            <a:avLst/>
          </a:prstGeom>
          <a:noFill/>
          <a:ln w="38100">
            <a:solidFill>
              <a:srgbClr val="8BE3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8BE3EE"/>
                </a:solidFill>
              </a:rPr>
              <a:t>Guarantee at death</a:t>
            </a:r>
            <a:r>
              <a:rPr lang="en-CA" dirty="0"/>
              <a:t>: 100% of the value of all premiums invested </a:t>
            </a:r>
          </a:p>
          <a:p>
            <a:pPr algn="ctr"/>
            <a:endParaRPr lang="en-CA" dirty="0"/>
          </a:p>
          <a:p>
            <a:pPr algn="ctr"/>
            <a:r>
              <a:rPr lang="en-CA" b="1" dirty="0">
                <a:solidFill>
                  <a:srgbClr val="8BE3EE"/>
                </a:solidFill>
              </a:rPr>
              <a:t>Guarantee at maturity</a:t>
            </a:r>
            <a:r>
              <a:rPr lang="en-CA" dirty="0"/>
              <a:t>: 100% of premiums invested </a:t>
            </a:r>
          </a:p>
        </p:txBody>
      </p:sp>
      <p:sp>
        <p:nvSpPr>
          <p:cNvPr id="14" name="Rectangle 13">
            <a:hlinkClick r:id="rId14" action="ppaction://hlinksldjump"/>
            <a:extLst>
              <a:ext uri="{FF2B5EF4-FFF2-40B4-BE49-F238E27FC236}">
                <a16:creationId xmlns:a16="http://schemas.microsoft.com/office/drawing/2014/main" id="{03B4E560-A920-492E-ACF9-CC785A4B64AE}"/>
              </a:ext>
            </a:extLst>
          </p:cNvPr>
          <p:cNvSpPr/>
          <p:nvPr>
            <p:custDataLst>
              <p:tags r:id="rId3"/>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CA" b="1" dirty="0">
                <a:solidFill>
                  <a:srgbClr val="031D6D"/>
                </a:solidFill>
              </a:rPr>
              <a:t>THE MEASURES</a:t>
            </a:r>
          </a:p>
        </p:txBody>
      </p:sp>
      <p:sp>
        <p:nvSpPr>
          <p:cNvPr id="9" name="ZoneTexte 8">
            <a:extLst>
              <a:ext uri="{FF2B5EF4-FFF2-40B4-BE49-F238E27FC236}">
                <a16:creationId xmlns:a16="http://schemas.microsoft.com/office/drawing/2014/main" id="{1F0441FE-17A1-4ED9-8962-18E29703EACD}"/>
              </a:ext>
            </a:extLst>
          </p:cNvPr>
          <p:cNvSpPr txBox="1"/>
          <p:nvPr>
            <p:custDataLst>
              <p:tags r:id="rId4"/>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10" name="Rectangle 9">
            <a:hlinkClick r:id="rId15" action="ppaction://hlinksldjump"/>
            <a:extLst>
              <a:ext uri="{FF2B5EF4-FFF2-40B4-BE49-F238E27FC236}">
                <a16:creationId xmlns:a16="http://schemas.microsoft.com/office/drawing/2014/main" id="{DA239A56-4904-4BDF-AC5A-1D19D621220C}"/>
              </a:ext>
            </a:extLst>
          </p:cNvPr>
          <p:cNvSpPr/>
          <p:nvPr>
            <p:custDataLst>
              <p:tags r:id="rId5"/>
            </p:custDataLst>
          </p:nvPr>
        </p:nvSpPr>
        <p:spPr>
          <a:xfrm>
            <a:off x="550863" y="227926"/>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15" name="Image 14">
            <a:hlinkClick r:id="rId16" action="ppaction://hlinksldjump" tooltip="Les mesures d'aide"/>
            <a:extLst>
              <a:ext uri="{FF2B5EF4-FFF2-40B4-BE49-F238E27FC236}">
                <a16:creationId xmlns:a16="http://schemas.microsoft.com/office/drawing/2014/main" id="{BFCD0242-1109-458B-B9CB-D77766A632E3}"/>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1019285" y="204088"/>
            <a:ext cx="384081" cy="353599"/>
          </a:xfrm>
          <a:prstGeom prst="rect">
            <a:avLst/>
          </a:prstGeom>
        </p:spPr>
      </p:pic>
      <p:pic>
        <p:nvPicPr>
          <p:cNvPr id="16" name="Image 15">
            <a:hlinkClick r:id="rId14" action="ppaction://hlinksldjump"/>
            <a:extLst>
              <a:ext uri="{FF2B5EF4-FFF2-40B4-BE49-F238E27FC236}">
                <a16:creationId xmlns:a16="http://schemas.microsoft.com/office/drawing/2014/main" id="{76986EE9-85ED-4204-99F7-4230A5F0CDE5}"/>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1488044" y="225425"/>
            <a:ext cx="384081" cy="310923"/>
          </a:xfrm>
          <a:prstGeom prst="rect">
            <a:avLst/>
          </a:prstGeom>
        </p:spPr>
      </p:pic>
      <p:sp>
        <p:nvSpPr>
          <p:cNvPr id="19" name="Rectangle 18">
            <a:hlinkClick r:id="rId19" action="ppaction://hlinksldjump"/>
            <a:extLst>
              <a:ext uri="{FF2B5EF4-FFF2-40B4-BE49-F238E27FC236}">
                <a16:creationId xmlns:a16="http://schemas.microsoft.com/office/drawing/2014/main" id="{49D8D90D-5CA9-42A6-9937-3758590D3FE9}"/>
              </a:ext>
            </a:extLst>
          </p:cNvPr>
          <p:cNvSpPr/>
          <p:nvPr>
            <p:custDataLst>
              <p:tags r:id="rId8"/>
            </p:custDataLst>
          </p:nvPr>
        </p:nvSpPr>
        <p:spPr>
          <a:xfrm>
            <a:off x="1420171"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75/75</a:t>
            </a:r>
          </a:p>
        </p:txBody>
      </p:sp>
      <p:sp>
        <p:nvSpPr>
          <p:cNvPr id="20" name="Rectangle 19">
            <a:hlinkClick r:id="rId20" action="ppaction://hlinksldjump"/>
            <a:extLst>
              <a:ext uri="{FF2B5EF4-FFF2-40B4-BE49-F238E27FC236}">
                <a16:creationId xmlns:a16="http://schemas.microsoft.com/office/drawing/2014/main" id="{65F2A027-3F6D-412D-AFFC-4A27D908EB76}"/>
              </a:ext>
            </a:extLst>
          </p:cNvPr>
          <p:cNvSpPr/>
          <p:nvPr>
            <p:custDataLst>
              <p:tags r:id="rId9"/>
            </p:custDataLst>
          </p:nvPr>
        </p:nvSpPr>
        <p:spPr>
          <a:xfrm>
            <a:off x="5214939" y="2168525"/>
            <a:ext cx="1553591" cy="86767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000" b="1" dirty="0">
                <a:solidFill>
                  <a:srgbClr val="031D6D"/>
                </a:solidFill>
              </a:rPr>
              <a:t>75/100</a:t>
            </a:r>
          </a:p>
        </p:txBody>
      </p:sp>
      <p:sp>
        <p:nvSpPr>
          <p:cNvPr id="22" name="Rectangle 21">
            <a:extLst>
              <a:ext uri="{FF2B5EF4-FFF2-40B4-BE49-F238E27FC236}">
                <a16:creationId xmlns:a16="http://schemas.microsoft.com/office/drawing/2014/main" id="{AA40E711-3528-4E2C-AC10-EAFE9B2ADD2E}"/>
              </a:ext>
            </a:extLst>
          </p:cNvPr>
          <p:cNvSpPr/>
          <p:nvPr>
            <p:custDataLst>
              <p:tags r:id="rId10"/>
            </p:custDataLst>
          </p:nvPr>
        </p:nvSpPr>
        <p:spPr>
          <a:xfrm>
            <a:off x="436771" y="472685"/>
            <a:ext cx="5062668" cy="707886"/>
          </a:xfrm>
          <a:prstGeom prst="rect">
            <a:avLst/>
          </a:prstGeom>
        </p:spPr>
        <p:txBody>
          <a:bodyPr wrap="none" anchor="t">
            <a:spAutoFit/>
          </a:bodyPr>
          <a:lstStyle/>
          <a:p>
            <a:pPr lvl="0" fontAlgn="base">
              <a:defRPr/>
            </a:pPr>
            <a:r>
              <a:rPr lang="en-CA" sz="4000" b="1" dirty="0">
                <a:solidFill>
                  <a:srgbClr val="8BE3EE"/>
                </a:solidFill>
              </a:rPr>
              <a:t>Investment guarantees</a:t>
            </a:r>
          </a:p>
        </p:txBody>
      </p:sp>
      <p:sp>
        <p:nvSpPr>
          <p:cNvPr id="23" name="Rectangle 22">
            <a:extLst>
              <a:ext uri="{FF2B5EF4-FFF2-40B4-BE49-F238E27FC236}">
                <a16:creationId xmlns:a16="http://schemas.microsoft.com/office/drawing/2014/main" id="{2C4F4305-8394-43C3-A4E7-D4A4082F4765}"/>
              </a:ext>
            </a:extLst>
          </p:cNvPr>
          <p:cNvSpPr/>
          <p:nvPr>
            <p:custDataLst>
              <p:tags r:id="rId11"/>
            </p:custDataLst>
          </p:nvPr>
        </p:nvSpPr>
        <p:spPr>
          <a:xfrm>
            <a:off x="550416" y="1009875"/>
            <a:ext cx="10385872" cy="861774"/>
          </a:xfrm>
          <a:prstGeom prst="rect">
            <a:avLst/>
          </a:prstGeom>
        </p:spPr>
        <p:txBody>
          <a:bodyPr wrap="square">
            <a:spAutoFit/>
          </a:bodyPr>
          <a:lstStyle/>
          <a:p>
            <a:pPr lvl="0" fontAlgn="base">
              <a:defRPr/>
            </a:pPr>
            <a:endParaRPr lang="en-CA" sz="2500" b="1" dirty="0">
              <a:solidFill>
                <a:prstClr val="white"/>
              </a:solidFill>
              <a:latin typeface="GT-Walsheim"/>
            </a:endParaRPr>
          </a:p>
          <a:p>
            <a:pPr lvl="0" fontAlgn="base">
              <a:defRPr/>
            </a:pPr>
            <a:r>
              <a:rPr lang="en-CA" sz="2500" b="1" dirty="0">
                <a:solidFill>
                  <a:prstClr val="white"/>
                </a:solidFill>
                <a:latin typeface="GT-Walsheim"/>
              </a:rPr>
              <a:t>Guarantees available</a:t>
            </a:r>
          </a:p>
        </p:txBody>
      </p:sp>
    </p:spTree>
    <p:extLst>
      <p:ext uri="{BB962C8B-B14F-4D97-AF65-F5344CB8AC3E}">
        <p14:creationId xmlns:p14="http://schemas.microsoft.com/office/powerpoint/2010/main" val="1434209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D225C571-9E70-40DB-922B-0B57533C0774}"/>
              </a:ext>
            </a:extLst>
          </p:cNvPr>
          <p:cNvGraphicFramePr>
            <a:graphicFrameLocks noGrp="1"/>
          </p:cNvGraphicFramePr>
          <p:nvPr>
            <p:custDataLst>
              <p:tags r:id="rId1"/>
            </p:custDataLst>
            <p:extLst>
              <p:ext uri="{D42A27DB-BD31-4B8C-83A1-F6EECF244321}">
                <p14:modId xmlns:p14="http://schemas.microsoft.com/office/powerpoint/2010/main" val="719168152"/>
              </p:ext>
            </p:extLst>
          </p:nvPr>
        </p:nvGraphicFramePr>
        <p:xfrm>
          <a:off x="550863" y="1449388"/>
          <a:ext cx="7747748" cy="4130040"/>
        </p:xfrm>
        <a:graphic>
          <a:graphicData uri="http://schemas.openxmlformats.org/drawingml/2006/table">
            <a:tbl>
              <a:tblPr firstRow="1" bandRow="1">
                <a:tableStyleId>{69012ECD-51FC-41F1-AA8D-1B2483CD663E}</a:tableStyleId>
              </a:tblPr>
              <a:tblGrid>
                <a:gridCol w="6094434">
                  <a:extLst>
                    <a:ext uri="{9D8B030D-6E8A-4147-A177-3AD203B41FA5}">
                      <a16:colId xmlns:a16="http://schemas.microsoft.com/office/drawing/2014/main" val="2213076092"/>
                    </a:ext>
                  </a:extLst>
                </a:gridCol>
                <a:gridCol w="1653314">
                  <a:extLst>
                    <a:ext uri="{9D8B030D-6E8A-4147-A177-3AD203B41FA5}">
                      <a16:colId xmlns:a16="http://schemas.microsoft.com/office/drawing/2014/main" val="3226500724"/>
                    </a:ext>
                  </a:extLst>
                </a:gridCol>
              </a:tblGrid>
              <a:tr h="431252">
                <a:tc>
                  <a:txBody>
                    <a:bodyPr/>
                    <a:lstStyle/>
                    <a:p>
                      <a:r>
                        <a:rPr lang="en-CA" sz="2500" noProof="0" dirty="0"/>
                        <a:t>The Measures</a:t>
                      </a:r>
                      <a:endParaRPr lang="en-CA" sz="2500" b="1" noProof="0" dirty="0"/>
                    </a:p>
                  </a:txBody>
                  <a:tcPr>
                    <a:lnR w="12700" cap="flat" cmpd="sng" algn="ctr">
                      <a:solidFill>
                        <a:srgbClr val="003DA5"/>
                      </a:solidFill>
                      <a:prstDash val="solid"/>
                      <a:round/>
                      <a:headEnd type="none" w="med" len="med"/>
                      <a:tailEnd type="none" w="med" len="med"/>
                    </a:lnR>
                    <a:solidFill>
                      <a:srgbClr val="003DA5"/>
                    </a:solidFill>
                  </a:tcPr>
                </a:tc>
                <a:tc>
                  <a:txBody>
                    <a:bodyPr/>
                    <a:lstStyle/>
                    <a:p>
                      <a:pPr algn="ctr"/>
                      <a:r>
                        <a:rPr lang="en-CA" noProof="0" dirty="0"/>
                        <a:t>Applies to me?</a:t>
                      </a:r>
                      <a:endParaRPr lang="en-CA" b="1" noProof="0" dirty="0">
                        <a:solidFill>
                          <a:schemeClr val="bg1"/>
                        </a:solidFill>
                      </a:endParaRPr>
                    </a:p>
                  </a:txBody>
                  <a:tcPr>
                    <a:lnL w="12700" cap="flat" cmpd="sng" algn="ctr">
                      <a:solidFill>
                        <a:srgbClr val="003DA5"/>
                      </a:solidFill>
                      <a:prstDash val="solid"/>
                      <a:round/>
                      <a:headEnd type="none" w="med" len="med"/>
                      <a:tailEnd type="none" w="med" len="med"/>
                    </a:lnL>
                    <a:solidFill>
                      <a:srgbClr val="003DA5"/>
                    </a:solidFill>
                  </a:tcPr>
                </a:tc>
                <a:extLst>
                  <a:ext uri="{0D108BD9-81ED-4DB2-BD59-A6C34878D82A}">
                    <a16:rowId xmlns:a16="http://schemas.microsoft.com/office/drawing/2014/main" val="1002531693"/>
                  </a:ext>
                </a:extLst>
              </a:tr>
              <a:tr h="338510">
                <a:tc>
                  <a:txBody>
                    <a:bodyPr/>
                    <a:lstStyle/>
                    <a:p>
                      <a:r>
                        <a:rPr lang="en-CA" b="1" noProof="0" dirty="0">
                          <a:solidFill>
                            <a:srgbClr val="8BE3EE"/>
                          </a:solidFill>
                        </a:rPr>
                        <a:t>Canada Emergency Response Benefit</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2306488390"/>
                  </a:ext>
                </a:extLst>
              </a:tr>
              <a:tr h="338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8BE3EE"/>
                          </a:solidFill>
                        </a:rPr>
                        <a:t>Incentive Program to Retain Essential Workers</a:t>
                      </a:r>
                      <a:endParaRPr lang="fr-CA" sz="1800" b="1" dirty="0">
                        <a:solidFill>
                          <a:srgbClr val="8BE3EE"/>
                        </a:solidFill>
                      </a:endParaRP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4164263784"/>
                  </a:ext>
                </a:extLst>
              </a:tr>
              <a:tr h="338510">
                <a:tc>
                  <a:txBody>
                    <a:bodyPr/>
                    <a:lstStyle/>
                    <a:p>
                      <a:r>
                        <a:rPr lang="en-CA" b="1" noProof="0" dirty="0">
                          <a:solidFill>
                            <a:srgbClr val="8BE3EE"/>
                          </a:solidFill>
                        </a:rPr>
                        <a:t>Extension of the Tax Filing Deadlines</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451563342"/>
                  </a:ext>
                </a:extLst>
              </a:tr>
              <a:tr h="338510">
                <a:tc>
                  <a:txBody>
                    <a:bodyPr/>
                    <a:lstStyle/>
                    <a:p>
                      <a:pPr fontAlgn="base"/>
                      <a:r>
                        <a:rPr lang="en-CA" sz="1800" b="1" noProof="0" dirty="0">
                          <a:solidFill>
                            <a:srgbClr val="8BE3EE"/>
                          </a:solidFill>
                        </a:rPr>
                        <a:t>Protection for Seniors (RRIF withdrawal reduction)</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3144326219"/>
                  </a:ext>
                </a:extLst>
              </a:tr>
              <a:tr h="338510">
                <a:tc>
                  <a:txBody>
                    <a:bodyPr/>
                    <a:lstStyle/>
                    <a:p>
                      <a:r>
                        <a:rPr lang="en-CA" b="1" noProof="0">
                          <a:solidFill>
                            <a:srgbClr val="8BE3EE"/>
                          </a:solidFill>
                        </a:rPr>
                        <a:t>Increased Canada Child Benefit </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513411587"/>
                  </a:ext>
                </a:extLst>
              </a:tr>
              <a:tr h="338510">
                <a:tc>
                  <a:txBody>
                    <a:bodyPr/>
                    <a:lstStyle/>
                    <a:p>
                      <a:r>
                        <a:rPr lang="en-CA" b="1" noProof="0" dirty="0">
                          <a:solidFill>
                            <a:srgbClr val="8BE3EE"/>
                          </a:solidFill>
                        </a:rPr>
                        <a:t>Increased GST Credit</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1923590016"/>
                  </a:ext>
                </a:extLst>
              </a:tr>
              <a:tr h="338510">
                <a:tc>
                  <a:txBody>
                    <a:bodyPr/>
                    <a:lstStyle/>
                    <a:p>
                      <a:r>
                        <a:rPr lang="en-CA" b="1" noProof="0">
                          <a:solidFill>
                            <a:srgbClr val="8BE3EE"/>
                          </a:solidFill>
                        </a:rPr>
                        <a:t>Student Loans (six-month interest-free moratorium)</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1414462629"/>
                  </a:ext>
                </a:extLst>
              </a:tr>
              <a:tr h="338510">
                <a:tc>
                  <a:txBody>
                    <a:bodyPr/>
                    <a:lstStyle/>
                    <a:p>
                      <a:r>
                        <a:rPr lang="en-CA" b="1" noProof="0">
                          <a:solidFill>
                            <a:srgbClr val="8BE3EE"/>
                          </a:solidFill>
                        </a:rPr>
                        <a:t>Mortgage Support</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2959581710"/>
                  </a:ext>
                </a:extLst>
              </a:tr>
              <a:tr h="338510">
                <a:tc>
                  <a:txBody>
                    <a:bodyPr/>
                    <a:lstStyle/>
                    <a:p>
                      <a:r>
                        <a:rPr lang="en-CA" b="1" noProof="0">
                          <a:solidFill>
                            <a:srgbClr val="8BE3EE"/>
                          </a:solidFill>
                        </a:rPr>
                        <a:t>Deferral for Tax Payment</a:t>
                      </a:r>
                    </a:p>
                  </a:txBody>
                  <a:tcPr>
                    <a:lnR w="12700" cap="flat" cmpd="sng" algn="ctr">
                      <a:solidFill>
                        <a:srgbClr val="003DA5"/>
                      </a:solidFill>
                      <a:prstDash val="solid"/>
                      <a:round/>
                      <a:headEnd type="none" w="med" len="med"/>
                      <a:tailEnd type="none" w="med" len="med"/>
                    </a:lnR>
                  </a:tcPr>
                </a:tc>
                <a:tc>
                  <a:txBody>
                    <a:bodyPr/>
                    <a:lstStyle/>
                    <a:p>
                      <a:endParaRPr lang="fr-CA" b="1">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1063031033"/>
                  </a:ext>
                </a:extLst>
              </a:tr>
              <a:tr h="338510">
                <a:tc>
                  <a:txBody>
                    <a:bodyPr/>
                    <a:lstStyle/>
                    <a:p>
                      <a:r>
                        <a:rPr lang="en-CA" b="1" noProof="0" dirty="0">
                          <a:solidFill>
                            <a:srgbClr val="8BE3EE"/>
                          </a:solidFill>
                        </a:rPr>
                        <a:t>Deferral of Life Insurance Premiums</a:t>
                      </a:r>
                    </a:p>
                  </a:txBody>
                  <a:tcPr>
                    <a:lnR w="12700" cap="flat" cmpd="sng" algn="ctr">
                      <a:solidFill>
                        <a:srgbClr val="003DA5"/>
                      </a:solidFill>
                      <a:prstDash val="solid"/>
                      <a:round/>
                      <a:headEnd type="none" w="med" len="med"/>
                      <a:tailEnd type="none" w="med" len="med"/>
                    </a:lnR>
                  </a:tcPr>
                </a:tc>
                <a:tc>
                  <a:txBody>
                    <a:bodyPr/>
                    <a:lstStyle/>
                    <a:p>
                      <a:endParaRPr lang="fr-CA" b="1" dirty="0">
                        <a:solidFill>
                          <a:schemeClr val="bg1"/>
                        </a:solidFill>
                      </a:endParaRPr>
                    </a:p>
                  </a:txBody>
                  <a:tcPr>
                    <a:lnL w="12700" cap="flat" cmpd="sng" algn="ctr">
                      <a:solidFill>
                        <a:srgbClr val="003DA5"/>
                      </a:solidFill>
                      <a:prstDash val="solid"/>
                      <a:round/>
                      <a:headEnd type="none" w="med" len="med"/>
                      <a:tailEnd type="none" w="med" len="med"/>
                    </a:lnL>
                  </a:tcPr>
                </a:tc>
                <a:extLst>
                  <a:ext uri="{0D108BD9-81ED-4DB2-BD59-A6C34878D82A}">
                    <a16:rowId xmlns:a16="http://schemas.microsoft.com/office/drawing/2014/main" val="2001850611"/>
                  </a:ext>
                </a:extLst>
              </a:tr>
            </a:tbl>
          </a:graphicData>
        </a:graphic>
      </p:graphicFrame>
      <p:sp>
        <p:nvSpPr>
          <p:cNvPr id="9" name="Rectangle 8">
            <a:hlinkClick r:id="rId8" action="ppaction://hlinksldjump"/>
            <a:extLst>
              <a:ext uri="{FF2B5EF4-FFF2-40B4-BE49-F238E27FC236}">
                <a16:creationId xmlns:a16="http://schemas.microsoft.com/office/drawing/2014/main" id="{0EF7B888-433D-4458-B9AB-ED7E3BAEE875}"/>
              </a:ext>
            </a:extLst>
          </p:cNvPr>
          <p:cNvSpPr/>
          <p:nvPr>
            <p:custDataLst>
              <p:tags r:id="rId2"/>
            </p:custDataLst>
          </p:nvPr>
        </p:nvSpPr>
        <p:spPr>
          <a:xfrm>
            <a:off x="6821649" y="5914399"/>
            <a:ext cx="2369976" cy="50227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31D6D"/>
                </a:solidFill>
              </a:rPr>
              <a:t>SEE THE MEASURES AGAIN</a:t>
            </a:r>
          </a:p>
        </p:txBody>
      </p:sp>
      <p:sp>
        <p:nvSpPr>
          <p:cNvPr id="18" name="Rectangle 17">
            <a:extLst>
              <a:ext uri="{FF2B5EF4-FFF2-40B4-BE49-F238E27FC236}">
                <a16:creationId xmlns:a16="http://schemas.microsoft.com/office/drawing/2014/main" id="{B440487F-4EEE-44A7-A326-7E426B9E2E3F}"/>
              </a:ext>
            </a:extLst>
          </p:cNvPr>
          <p:cNvSpPr/>
          <p:nvPr>
            <p:custDataLst>
              <p:tags r:id="rId3"/>
            </p:custDataLst>
          </p:nvPr>
        </p:nvSpPr>
        <p:spPr>
          <a:xfrm>
            <a:off x="457872" y="509377"/>
            <a:ext cx="10543464" cy="646331"/>
          </a:xfrm>
          <a:prstGeom prst="rect">
            <a:avLst/>
          </a:prstGeom>
        </p:spPr>
        <p:txBody>
          <a:bodyPr wrap="square">
            <a:spAutoFit/>
          </a:bodyPr>
          <a:lstStyle/>
          <a:p>
            <a:pPr lvl="0" fontAlgn="base"/>
            <a:r>
              <a:rPr lang="en-CA" sz="3600" b="1" dirty="0">
                <a:solidFill>
                  <a:srgbClr val="8BE3EE"/>
                </a:solidFill>
              </a:rPr>
              <a:t>Summary</a:t>
            </a:r>
          </a:p>
        </p:txBody>
      </p:sp>
      <p:sp>
        <p:nvSpPr>
          <p:cNvPr id="19" name="Rectangle 18">
            <a:hlinkClick r:id="rId9" action="ppaction://hlinksldjump"/>
            <a:extLst>
              <a:ext uri="{FF2B5EF4-FFF2-40B4-BE49-F238E27FC236}">
                <a16:creationId xmlns:a16="http://schemas.microsoft.com/office/drawing/2014/main" id="{F6AE43EA-C69A-4B79-90AC-6487E08EB729}"/>
              </a:ext>
            </a:extLst>
          </p:cNvPr>
          <p:cNvSpPr/>
          <p:nvPr>
            <p:custDataLst>
              <p:tags r:id="rId4"/>
            </p:custDataLst>
          </p:nvPr>
        </p:nvSpPr>
        <p:spPr>
          <a:xfrm>
            <a:off x="9510114" y="589396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srgbClr val="031D6D"/>
                </a:solidFill>
              </a:rPr>
              <a:t>MY ROLE AS A FINANCIAL SECURITY ADVISOR</a:t>
            </a:r>
          </a:p>
        </p:txBody>
      </p:sp>
      <p:pic>
        <p:nvPicPr>
          <p:cNvPr id="8" name="Image 7">
            <a:hlinkClick r:id="rId10" action="ppaction://hlinksldjump" tooltip="Les mesures d'aide"/>
            <a:extLst>
              <a:ext uri="{FF2B5EF4-FFF2-40B4-BE49-F238E27FC236}">
                <a16:creationId xmlns:a16="http://schemas.microsoft.com/office/drawing/2014/main" id="{AE765822-AA75-4109-8CB0-3B7D3B16DF24}"/>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550863" y="225425"/>
            <a:ext cx="384081" cy="353599"/>
          </a:xfrm>
          <a:prstGeom prst="rect">
            <a:avLst/>
          </a:prstGeom>
        </p:spPr>
      </p:pic>
    </p:spTree>
    <p:extLst>
      <p:ext uri="{BB962C8B-B14F-4D97-AF65-F5344CB8AC3E}">
        <p14:creationId xmlns:p14="http://schemas.microsoft.com/office/powerpoint/2010/main" val="2262730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3" name="Rectangle 2">
            <a:hlinkClick r:id="rId16" action="ppaction://hlinksldjump"/>
            <a:extLst>
              <a:ext uri="{FF2B5EF4-FFF2-40B4-BE49-F238E27FC236}">
                <a16:creationId xmlns:a16="http://schemas.microsoft.com/office/drawing/2014/main" id="{D3602F70-420A-4D4D-8044-F4478B6F31E0}"/>
              </a:ext>
            </a:extLst>
          </p:cNvPr>
          <p:cNvSpPr/>
          <p:nvPr>
            <p:custDataLst>
              <p:tags r:id="rId1"/>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srgbClr val="031D6D"/>
                </a:solidFill>
              </a:rPr>
              <a:t>MY ROLE AS A FINANCIAL SECURITY ADVISOR</a:t>
            </a:r>
          </a:p>
        </p:txBody>
      </p:sp>
      <p:sp>
        <p:nvSpPr>
          <p:cNvPr id="5" name="Rectangle 4">
            <a:extLst>
              <a:ext uri="{FF2B5EF4-FFF2-40B4-BE49-F238E27FC236}">
                <a16:creationId xmlns:a16="http://schemas.microsoft.com/office/drawing/2014/main" id="{29D4CD04-4066-4226-BAAC-606AC1B20FC5}"/>
              </a:ext>
            </a:extLst>
          </p:cNvPr>
          <p:cNvSpPr/>
          <p:nvPr>
            <p:custDataLst>
              <p:tags r:id="rId2"/>
            </p:custDataLst>
          </p:nvPr>
        </p:nvSpPr>
        <p:spPr>
          <a:xfrm>
            <a:off x="440620" y="576599"/>
            <a:ext cx="10543464" cy="1015663"/>
          </a:xfrm>
          <a:prstGeom prst="rect">
            <a:avLst/>
          </a:prstGeom>
        </p:spPr>
        <p:txBody>
          <a:bodyPr wrap="square" anchor="t">
            <a:spAutoFit/>
          </a:bodyPr>
          <a:lstStyle/>
          <a:p>
            <a:pPr lvl="0" fontAlgn="base"/>
            <a:r>
              <a:rPr lang="en-CA" sz="3000" b="1" dirty="0">
                <a:solidFill>
                  <a:srgbClr val="8BE3EE"/>
                </a:solidFill>
              </a:rPr>
              <a:t>Did you know that, to date, there are over twenty measures? Here are the major ones:</a:t>
            </a:r>
          </a:p>
        </p:txBody>
      </p:sp>
      <p:sp>
        <p:nvSpPr>
          <p:cNvPr id="6" name="Rectangle 5">
            <a:hlinkClick r:id="rId17" action="ppaction://hlinksldjump"/>
            <a:extLst>
              <a:ext uri="{FF2B5EF4-FFF2-40B4-BE49-F238E27FC236}">
                <a16:creationId xmlns:a16="http://schemas.microsoft.com/office/drawing/2014/main" id="{AF158618-5F57-4107-9DC3-AD73F3E170EE}"/>
              </a:ext>
            </a:extLst>
          </p:cNvPr>
          <p:cNvSpPr/>
          <p:nvPr>
            <p:custDataLst>
              <p:tags r:id="rId3"/>
            </p:custDataLst>
          </p:nvPr>
        </p:nvSpPr>
        <p:spPr>
          <a:xfrm>
            <a:off x="550863" y="2385452"/>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EXTRA TIME TO FILE INCOME TAX RETURNS</a:t>
            </a:r>
          </a:p>
        </p:txBody>
      </p:sp>
      <p:sp>
        <p:nvSpPr>
          <p:cNvPr id="8" name="Rectangle 7">
            <a:hlinkClick r:id="rId18" action="ppaction://hlinksldjump"/>
            <a:extLst>
              <a:ext uri="{FF2B5EF4-FFF2-40B4-BE49-F238E27FC236}">
                <a16:creationId xmlns:a16="http://schemas.microsoft.com/office/drawing/2014/main" id="{11599F32-20D1-4C72-9E23-8A5E78F76A43}"/>
              </a:ext>
            </a:extLst>
          </p:cNvPr>
          <p:cNvSpPr/>
          <p:nvPr>
            <p:custDataLst>
              <p:tags r:id="rId4"/>
            </p:custDataLst>
          </p:nvPr>
        </p:nvSpPr>
        <p:spPr>
          <a:xfrm>
            <a:off x="5122863" y="2385451"/>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SUPPORT FOR SENIORS</a:t>
            </a:r>
          </a:p>
        </p:txBody>
      </p:sp>
      <p:sp>
        <p:nvSpPr>
          <p:cNvPr id="9" name="Rectangle 8">
            <a:hlinkClick r:id="rId19" action="ppaction://hlinksldjump"/>
            <a:extLst>
              <a:ext uri="{FF2B5EF4-FFF2-40B4-BE49-F238E27FC236}">
                <a16:creationId xmlns:a16="http://schemas.microsoft.com/office/drawing/2014/main" id="{64E66ADF-4D51-4766-B44F-67A106D70D1B}"/>
              </a:ext>
            </a:extLst>
          </p:cNvPr>
          <p:cNvSpPr/>
          <p:nvPr>
            <p:custDataLst>
              <p:tags r:id="rId5"/>
            </p:custDataLst>
          </p:nvPr>
        </p:nvSpPr>
        <p:spPr>
          <a:xfrm>
            <a:off x="550863" y="3161425"/>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INCREASED CANADA CHILD BENEFIT</a:t>
            </a:r>
          </a:p>
        </p:txBody>
      </p:sp>
      <p:sp>
        <p:nvSpPr>
          <p:cNvPr id="10" name="Rectangle 9">
            <a:hlinkClick r:id="rId20" action="ppaction://hlinksldjump"/>
            <a:extLst>
              <a:ext uri="{FF2B5EF4-FFF2-40B4-BE49-F238E27FC236}">
                <a16:creationId xmlns:a16="http://schemas.microsoft.com/office/drawing/2014/main" id="{62734E89-DD42-4E04-8E38-E884C1593F2A}"/>
              </a:ext>
            </a:extLst>
          </p:cNvPr>
          <p:cNvSpPr/>
          <p:nvPr>
            <p:custDataLst>
              <p:tags r:id="rId6"/>
            </p:custDataLst>
          </p:nvPr>
        </p:nvSpPr>
        <p:spPr>
          <a:xfrm>
            <a:off x="5122863" y="3158811"/>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STUDENT LOANS</a:t>
            </a:r>
          </a:p>
        </p:txBody>
      </p:sp>
      <p:sp>
        <p:nvSpPr>
          <p:cNvPr id="11" name="Rectangle 10">
            <a:hlinkClick r:id="rId21" action="ppaction://hlinksldjump"/>
            <a:extLst>
              <a:ext uri="{FF2B5EF4-FFF2-40B4-BE49-F238E27FC236}">
                <a16:creationId xmlns:a16="http://schemas.microsoft.com/office/drawing/2014/main" id="{17372C6B-D870-4DD2-B0BC-5DA6F4B62D6B}"/>
              </a:ext>
            </a:extLst>
          </p:cNvPr>
          <p:cNvSpPr/>
          <p:nvPr>
            <p:custDataLst>
              <p:tags r:id="rId7"/>
            </p:custDataLst>
          </p:nvPr>
        </p:nvSpPr>
        <p:spPr>
          <a:xfrm>
            <a:off x="550863" y="3936526"/>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MORTGAGE SUPPORT</a:t>
            </a:r>
          </a:p>
        </p:txBody>
      </p:sp>
      <p:sp>
        <p:nvSpPr>
          <p:cNvPr id="12" name="Rectangle 11">
            <a:hlinkClick r:id="rId22" action="ppaction://hlinksldjump"/>
            <a:extLst>
              <a:ext uri="{FF2B5EF4-FFF2-40B4-BE49-F238E27FC236}">
                <a16:creationId xmlns:a16="http://schemas.microsoft.com/office/drawing/2014/main" id="{A93A05BD-44D4-4522-8FF9-06A3AE5E3B1F}"/>
              </a:ext>
            </a:extLst>
          </p:cNvPr>
          <p:cNvSpPr/>
          <p:nvPr>
            <p:custDataLst>
              <p:tags r:id="rId8"/>
            </p:custDataLst>
          </p:nvPr>
        </p:nvSpPr>
        <p:spPr>
          <a:xfrm>
            <a:off x="550863" y="4711627"/>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EXTRA TIME TO PAY TAXES</a:t>
            </a:r>
          </a:p>
        </p:txBody>
      </p:sp>
      <p:sp>
        <p:nvSpPr>
          <p:cNvPr id="14" name="Rectangle 13">
            <a:hlinkClick r:id="rId23" action="ppaction://hlinksldjump"/>
            <a:extLst>
              <a:ext uri="{FF2B5EF4-FFF2-40B4-BE49-F238E27FC236}">
                <a16:creationId xmlns:a16="http://schemas.microsoft.com/office/drawing/2014/main" id="{3BE74B77-5A2F-4D94-8568-AD7E67BBAE39}"/>
              </a:ext>
            </a:extLst>
          </p:cNvPr>
          <p:cNvSpPr/>
          <p:nvPr>
            <p:custDataLst>
              <p:tags r:id="rId9"/>
            </p:custDataLst>
          </p:nvPr>
        </p:nvSpPr>
        <p:spPr>
          <a:xfrm>
            <a:off x="5122863" y="3932170"/>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INCREASED GST CREDIT</a:t>
            </a:r>
          </a:p>
        </p:txBody>
      </p:sp>
      <p:sp>
        <p:nvSpPr>
          <p:cNvPr id="21" name="Rectangle 20">
            <a:hlinkClick r:id="rId24" action="ppaction://hlinksldjump"/>
            <a:extLst>
              <a:ext uri="{FF2B5EF4-FFF2-40B4-BE49-F238E27FC236}">
                <a16:creationId xmlns:a16="http://schemas.microsoft.com/office/drawing/2014/main" id="{B3077889-E9B2-407E-A5BB-E8AA1CABEC80}"/>
              </a:ext>
            </a:extLst>
          </p:cNvPr>
          <p:cNvSpPr/>
          <p:nvPr>
            <p:custDataLst>
              <p:tags r:id="rId10"/>
            </p:custDataLst>
          </p:nvPr>
        </p:nvSpPr>
        <p:spPr>
          <a:xfrm>
            <a:off x="550863" y="1632548"/>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solidFill>
                  <a:srgbClr val="031D6D"/>
                </a:solidFill>
              </a:rPr>
              <a:t>CANADA EMERGENCY RESPONSE BENEFIT</a:t>
            </a:r>
          </a:p>
        </p:txBody>
      </p:sp>
      <p:sp>
        <p:nvSpPr>
          <p:cNvPr id="22" name="Rectangle 21">
            <a:hlinkClick r:id="rId25" action="ppaction://hlinksldjump"/>
            <a:extLst>
              <a:ext uri="{FF2B5EF4-FFF2-40B4-BE49-F238E27FC236}">
                <a16:creationId xmlns:a16="http://schemas.microsoft.com/office/drawing/2014/main" id="{2185F968-B3B8-433E-B4DC-56EE10E7FE72}"/>
              </a:ext>
            </a:extLst>
          </p:cNvPr>
          <p:cNvSpPr/>
          <p:nvPr>
            <p:custDataLst>
              <p:tags r:id="rId11"/>
            </p:custDataLst>
          </p:nvPr>
        </p:nvSpPr>
        <p:spPr>
          <a:xfrm>
            <a:off x="5122863" y="1632547"/>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rgbClr val="031D6D"/>
                </a:solidFill>
              </a:rPr>
              <a:t>INCENTIVE PROGRAM TO RETAIN ESSENTIAL WORKERS</a:t>
            </a:r>
          </a:p>
        </p:txBody>
      </p:sp>
      <p:sp>
        <p:nvSpPr>
          <p:cNvPr id="23" name="Rectangle 22">
            <a:hlinkClick r:id="rId26" action="ppaction://hlinksldjump"/>
            <a:extLst>
              <a:ext uri="{FF2B5EF4-FFF2-40B4-BE49-F238E27FC236}">
                <a16:creationId xmlns:a16="http://schemas.microsoft.com/office/drawing/2014/main" id="{F52E6ED5-68D1-4CD7-A106-97513EBC28D1}"/>
              </a:ext>
            </a:extLst>
          </p:cNvPr>
          <p:cNvSpPr/>
          <p:nvPr>
            <p:custDataLst>
              <p:tags r:id="rId12"/>
            </p:custDataLst>
          </p:nvPr>
        </p:nvSpPr>
        <p:spPr>
          <a:xfrm>
            <a:off x="6824403" y="5914400"/>
            <a:ext cx="2369976" cy="50227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BACK TO QUESTIONS</a:t>
            </a:r>
          </a:p>
        </p:txBody>
      </p:sp>
      <p:sp>
        <p:nvSpPr>
          <p:cNvPr id="15" name="Rectangle 14">
            <a:hlinkClick r:id="rId27" action="ppaction://hlinksldjump"/>
            <a:extLst>
              <a:ext uri="{FF2B5EF4-FFF2-40B4-BE49-F238E27FC236}">
                <a16:creationId xmlns:a16="http://schemas.microsoft.com/office/drawing/2014/main" id="{E6F1B026-B8CC-4630-9DEA-E92ECA234254}"/>
              </a:ext>
            </a:extLst>
          </p:cNvPr>
          <p:cNvSpPr/>
          <p:nvPr>
            <p:custDataLst>
              <p:tags r:id="rId13"/>
            </p:custDataLst>
          </p:nvPr>
        </p:nvSpPr>
        <p:spPr>
          <a:xfrm>
            <a:off x="5122863" y="4701429"/>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31D6D"/>
                </a:solidFill>
                <a:effectLst/>
                <a:uLnTx/>
                <a:uFillTx/>
                <a:latin typeface="Calibri" panose="020F0502020204030204"/>
                <a:ea typeface="+mn-ea"/>
                <a:cs typeface="+mn-cs"/>
              </a:rPr>
              <a:t>INSURANCE COMPANIES</a:t>
            </a:r>
          </a:p>
        </p:txBody>
      </p:sp>
    </p:spTree>
    <p:extLst>
      <p:ext uri="{BB962C8B-B14F-4D97-AF65-F5344CB8AC3E}">
        <p14:creationId xmlns:p14="http://schemas.microsoft.com/office/powerpoint/2010/main" val="2678592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F0F26008-C6B8-4429-912C-2850B7A2637F}"/>
              </a:ext>
            </a:extLst>
          </p:cNvPr>
          <p:cNvGraphicFramePr>
            <a:graphicFrameLocks noGrp="1"/>
          </p:cNvGraphicFramePr>
          <p:nvPr>
            <p:custDataLst>
              <p:tags r:id="rId1"/>
            </p:custDataLst>
            <p:extLst>
              <p:ext uri="{D42A27DB-BD31-4B8C-83A1-F6EECF244321}">
                <p14:modId xmlns:p14="http://schemas.microsoft.com/office/powerpoint/2010/main" val="3193161479"/>
              </p:ext>
            </p:extLst>
          </p:nvPr>
        </p:nvGraphicFramePr>
        <p:xfrm>
          <a:off x="550863" y="551969"/>
          <a:ext cx="9330613" cy="3680580"/>
        </p:xfrm>
        <a:graphic>
          <a:graphicData uri="http://schemas.openxmlformats.org/drawingml/2006/table">
            <a:tbl>
              <a:tblPr firstRow="1" bandRow="1">
                <a:tableStyleId>{69012ECD-51FC-41F1-AA8D-1B2483CD663E}</a:tableStyleId>
              </a:tblPr>
              <a:tblGrid>
                <a:gridCol w="9330613">
                  <a:extLst>
                    <a:ext uri="{9D8B030D-6E8A-4147-A177-3AD203B41FA5}">
                      <a16:colId xmlns:a16="http://schemas.microsoft.com/office/drawing/2014/main" val="2213076092"/>
                    </a:ext>
                  </a:extLst>
                </a:gridCol>
              </a:tblGrid>
              <a:tr h="693005">
                <a:tc>
                  <a:txBody>
                    <a:bodyPr/>
                    <a:lstStyle/>
                    <a:p>
                      <a:r>
                        <a:rPr lang="en-CA" sz="3200" noProof="0" dirty="0"/>
                        <a:t>My Role:</a:t>
                      </a:r>
                    </a:p>
                    <a:p>
                      <a:r>
                        <a:rPr lang="en-CA" sz="3200" noProof="0" dirty="0"/>
                        <a:t>Help you get through this crisis</a:t>
                      </a:r>
                      <a:endParaRPr lang="en-CA" sz="3200" b="1" noProof="0" dirty="0"/>
                    </a:p>
                  </a:txBody>
                  <a:tcPr>
                    <a:lnR w="12700" cap="flat" cmpd="sng" algn="ctr">
                      <a:solidFill>
                        <a:srgbClr val="003DA5"/>
                      </a:solidFill>
                      <a:prstDash val="solid"/>
                      <a:round/>
                      <a:headEnd type="none" w="med" len="med"/>
                      <a:tailEnd type="none" w="med" len="med"/>
                    </a:lnR>
                    <a:solidFill>
                      <a:srgbClr val="003DA5"/>
                    </a:solidFill>
                  </a:tcPr>
                </a:tc>
                <a:extLst>
                  <a:ext uri="{0D108BD9-81ED-4DB2-BD59-A6C34878D82A}">
                    <a16:rowId xmlns:a16="http://schemas.microsoft.com/office/drawing/2014/main" val="1002531693"/>
                  </a:ext>
                </a:extLst>
              </a:tr>
              <a:tr h="352068">
                <a:tc>
                  <a:txBody>
                    <a:bodyPr/>
                    <a:lstStyle/>
                    <a:p>
                      <a:r>
                        <a:rPr lang="en-CA" sz="2200" noProof="0">
                          <a:solidFill>
                            <a:srgbClr val="8BE3EE"/>
                          </a:solidFill>
                        </a:rPr>
                        <a:t>Analyse the support measures available to you</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2306488390"/>
                  </a:ext>
                </a:extLst>
              </a:tr>
              <a:tr h="352068">
                <a:tc>
                  <a:txBody>
                    <a:bodyPr/>
                    <a:lstStyle/>
                    <a:p>
                      <a:r>
                        <a:rPr lang="en-CA" sz="2200" b="0" noProof="0">
                          <a:solidFill>
                            <a:srgbClr val="8BE3EE"/>
                          </a:solidFill>
                        </a:rPr>
                        <a:t>Find opportunities to optimize your financial situation and taxes</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451563342"/>
                  </a:ext>
                </a:extLst>
              </a:tr>
              <a:tr h="352068">
                <a:tc>
                  <a:txBody>
                    <a:bodyPr/>
                    <a:lstStyle/>
                    <a:p>
                      <a:r>
                        <a:rPr lang="en-CA" sz="1700" b="1" noProof="0">
                          <a:solidFill>
                            <a:schemeClr val="bg1"/>
                          </a:solidFill>
                        </a:rPr>
                        <a:t>     Ensure the sound management of your liquid assets </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3144326219"/>
                  </a:ext>
                </a:extLst>
              </a:tr>
              <a:tr h="352068">
                <a:tc>
                  <a:txBody>
                    <a:bodyPr/>
                    <a:lstStyle/>
                    <a:p>
                      <a:r>
                        <a:rPr lang="en-CA" sz="1700" b="1" noProof="0">
                          <a:solidFill>
                            <a:schemeClr val="bg1"/>
                          </a:solidFill>
                        </a:rPr>
                        <a:t>     Ensure that you have a portfolio in alignment with your investor profile</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2288892840"/>
                  </a:ext>
                </a:extLst>
              </a:tr>
              <a:tr h="352068">
                <a:tc>
                  <a:txBody>
                    <a:bodyPr/>
                    <a:lstStyle/>
                    <a:p>
                      <a:r>
                        <a:rPr lang="en-CA" sz="1700" b="1" noProof="0">
                          <a:solidFill>
                            <a:schemeClr val="bg1"/>
                          </a:solidFill>
                        </a:rPr>
                        <a:t>     Evaluate the possibility of consolidating your insurance</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513411587"/>
                  </a:ext>
                </a:extLst>
              </a:tr>
              <a:tr h="352068">
                <a:tc>
                  <a:txBody>
                    <a:bodyPr/>
                    <a:lstStyle/>
                    <a:p>
                      <a:r>
                        <a:rPr lang="en-CA" sz="1700" b="1" noProof="0">
                          <a:solidFill>
                            <a:schemeClr val="bg1"/>
                          </a:solidFill>
                        </a:rPr>
                        <a:t>     Make sure you’re paying the right prices for your auto and home insurance</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1923590016"/>
                  </a:ext>
                </a:extLst>
              </a:tr>
              <a:tr h="352068">
                <a:tc>
                  <a:txBody>
                    <a:bodyPr/>
                    <a:lstStyle/>
                    <a:p>
                      <a:r>
                        <a:rPr lang="en-CA" sz="1700" b="1" noProof="0" dirty="0">
                          <a:solidFill>
                            <a:schemeClr val="bg1"/>
                          </a:solidFill>
                        </a:rPr>
                        <a:t>     Evaluate whether you could benefit from other financial opportunities based on your situation</a:t>
                      </a:r>
                    </a:p>
                  </a:txBody>
                  <a:tcPr>
                    <a:lnR w="12700" cap="flat" cmpd="sng" algn="ctr">
                      <a:solidFill>
                        <a:srgbClr val="003DA5"/>
                      </a:solidFill>
                      <a:prstDash val="solid"/>
                      <a:round/>
                      <a:headEnd type="none" w="med" len="med"/>
                      <a:tailEnd type="none" w="med" len="med"/>
                    </a:lnR>
                  </a:tcPr>
                </a:tc>
                <a:extLst>
                  <a:ext uri="{0D108BD9-81ED-4DB2-BD59-A6C34878D82A}">
                    <a16:rowId xmlns:a16="http://schemas.microsoft.com/office/drawing/2014/main" val="1414462629"/>
                  </a:ext>
                </a:extLst>
              </a:tr>
            </a:tbl>
          </a:graphicData>
        </a:graphic>
      </p:graphicFrame>
      <p:sp>
        <p:nvSpPr>
          <p:cNvPr id="11" name="Rectangle 10">
            <a:extLst>
              <a:ext uri="{FF2B5EF4-FFF2-40B4-BE49-F238E27FC236}">
                <a16:creationId xmlns:a16="http://schemas.microsoft.com/office/drawing/2014/main" id="{E16E1876-3A96-4E85-878B-E0CF696C0F50}"/>
              </a:ext>
            </a:extLst>
          </p:cNvPr>
          <p:cNvSpPr/>
          <p:nvPr>
            <p:custDataLst>
              <p:tags r:id="rId2"/>
            </p:custDataLst>
          </p:nvPr>
        </p:nvSpPr>
        <p:spPr>
          <a:xfrm>
            <a:off x="6727729" y="4407478"/>
            <a:ext cx="3153747" cy="113833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Get your information ready</a:t>
            </a:r>
          </a:p>
        </p:txBody>
      </p:sp>
      <p:sp>
        <p:nvSpPr>
          <p:cNvPr id="14" name="Rectangle 13">
            <a:extLst>
              <a:ext uri="{FF2B5EF4-FFF2-40B4-BE49-F238E27FC236}">
                <a16:creationId xmlns:a16="http://schemas.microsoft.com/office/drawing/2014/main" id="{B0FD3A99-F969-44C8-B964-DCF15D7624FA}"/>
              </a:ext>
            </a:extLst>
          </p:cNvPr>
          <p:cNvSpPr/>
          <p:nvPr>
            <p:custDataLst>
              <p:tags r:id="rId3"/>
            </p:custDataLst>
          </p:nvPr>
        </p:nvSpPr>
        <p:spPr>
          <a:xfrm>
            <a:off x="1328411" y="4407479"/>
            <a:ext cx="3153747" cy="1138335"/>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Make a virtual appointment</a:t>
            </a:r>
          </a:p>
        </p:txBody>
      </p:sp>
      <p:cxnSp>
        <p:nvCxnSpPr>
          <p:cNvPr id="16" name="Connecteur droit avec flèche 15">
            <a:extLst>
              <a:ext uri="{FF2B5EF4-FFF2-40B4-BE49-F238E27FC236}">
                <a16:creationId xmlns:a16="http://schemas.microsoft.com/office/drawing/2014/main" id="{9DF07787-3337-4695-956D-EFBECF536E97}"/>
              </a:ext>
            </a:extLst>
          </p:cNvPr>
          <p:cNvCxnSpPr>
            <a:stCxn id="14" idx="3"/>
            <a:endCxn id="11" idx="1"/>
          </p:cNvCxnSpPr>
          <p:nvPr>
            <p:custDataLst>
              <p:tags r:id="rId4"/>
            </p:custDataLst>
          </p:nvPr>
        </p:nvCxnSpPr>
        <p:spPr>
          <a:xfrm flipV="1">
            <a:off x="4482158" y="4976646"/>
            <a:ext cx="2245571" cy="1"/>
          </a:xfrm>
          <a:prstGeom prst="straightConnector1">
            <a:avLst/>
          </a:prstGeom>
          <a:ln w="38100">
            <a:solidFill>
              <a:srgbClr val="1536FB"/>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hlinkClick r:id="rId11" action="ppaction://hlinksldjump"/>
            <a:extLst>
              <a:ext uri="{FF2B5EF4-FFF2-40B4-BE49-F238E27FC236}">
                <a16:creationId xmlns:a16="http://schemas.microsoft.com/office/drawing/2014/main" id="{E8CB0122-67BB-489A-9F87-8A97593D599E}"/>
              </a:ext>
            </a:extLst>
          </p:cNvPr>
          <p:cNvSpPr/>
          <p:nvPr>
            <p:custDataLst>
              <p:tags r:id="rId5"/>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31D6D"/>
                </a:solidFill>
              </a:rPr>
              <a:t>NEXT</a:t>
            </a:r>
          </a:p>
        </p:txBody>
      </p:sp>
      <p:pic>
        <p:nvPicPr>
          <p:cNvPr id="12" name="Image 11">
            <a:hlinkClick r:id="rId12" action="ppaction://hlinksldjump"/>
            <a:extLst>
              <a:ext uri="{FF2B5EF4-FFF2-40B4-BE49-F238E27FC236}">
                <a16:creationId xmlns:a16="http://schemas.microsoft.com/office/drawing/2014/main" id="{45357FF6-5FE3-4CC4-9C12-34DA314B1465}"/>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550863" y="200239"/>
            <a:ext cx="384081" cy="353599"/>
          </a:xfrm>
          <a:prstGeom prst="rect">
            <a:avLst/>
          </a:prstGeom>
        </p:spPr>
      </p:pic>
      <p:sp>
        <p:nvSpPr>
          <p:cNvPr id="9" name="Rectangle 8">
            <a:hlinkClick r:id="rId14" action="ppaction://hlinksldjump"/>
            <a:extLst>
              <a:ext uri="{FF2B5EF4-FFF2-40B4-BE49-F238E27FC236}">
                <a16:creationId xmlns:a16="http://schemas.microsoft.com/office/drawing/2014/main" id="{5A1D55F7-DC8C-4483-A49B-11A8F23F2FF8}"/>
              </a:ext>
            </a:extLst>
          </p:cNvPr>
          <p:cNvSpPr/>
          <p:nvPr>
            <p:custDataLst>
              <p:tags r:id="rId7"/>
            </p:custDataLst>
          </p:nvPr>
        </p:nvSpPr>
        <p:spPr>
          <a:xfrm>
            <a:off x="6889225" y="5877333"/>
            <a:ext cx="2305836" cy="53934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a:solidFill>
                  <a:srgbClr val="031D6D"/>
                </a:solidFill>
              </a:rPr>
              <a:t>AUTO AND HOME INSURANCE QUOTE</a:t>
            </a:r>
          </a:p>
        </p:txBody>
      </p:sp>
      <p:sp>
        <p:nvSpPr>
          <p:cNvPr id="13" name="Rectangle 12">
            <a:extLst>
              <a:ext uri="{FF2B5EF4-FFF2-40B4-BE49-F238E27FC236}">
                <a16:creationId xmlns:a16="http://schemas.microsoft.com/office/drawing/2014/main" id="{C77137EF-393F-4C96-A4B2-ECF23585D7A5}"/>
              </a:ext>
            </a:extLst>
          </p:cNvPr>
          <p:cNvSpPr/>
          <p:nvPr>
            <p:custDataLst>
              <p:tags r:id="rId8"/>
            </p:custDataLst>
          </p:nvPr>
        </p:nvSpPr>
        <p:spPr>
          <a:xfrm>
            <a:off x="1092200" y="5770344"/>
            <a:ext cx="5505025" cy="646331"/>
          </a:xfrm>
          <a:prstGeom prst="rect">
            <a:avLst/>
          </a:prstGeom>
          <a:ln w="28575">
            <a:solidFill>
              <a:srgbClr val="ACBC00"/>
            </a:solidFill>
            <a:prstDash val="sysDash"/>
          </a:ln>
        </p:spPr>
        <p:txBody>
          <a:bodyPr wrap="square">
            <a:sp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lang="en-CA" dirty="0">
                <a:solidFill>
                  <a:srgbClr val="8BE3EE"/>
                </a:solidFill>
                <a:latin typeface="Calibri" panose="020F0502020204030204"/>
              </a:rPr>
              <a:t>Starting at the beginning of this crisis, </a:t>
            </a:r>
            <a:r>
              <a:rPr lang="en-CA" b="1" dirty="0">
                <a:solidFill>
                  <a:srgbClr val="8BE3EE"/>
                </a:solidFill>
                <a:latin typeface="Calibri" panose="020F0502020204030204"/>
              </a:rPr>
              <a:t>our clients save $347 per year </a:t>
            </a:r>
            <a:r>
              <a:rPr lang="en-CA" dirty="0">
                <a:solidFill>
                  <a:srgbClr val="8BE3EE"/>
                </a:solidFill>
                <a:latin typeface="Calibri" panose="020F0502020204030204"/>
              </a:rPr>
              <a:t>on their auto and home insurance.</a:t>
            </a:r>
            <a:endParaRPr kumimoji="0" lang="en-CA" i="0" u="none" strike="noStrike" kern="1200" cap="none" spc="0" normalizeH="0" baseline="0" dirty="0">
              <a:ln>
                <a:noFill/>
              </a:ln>
              <a:solidFill>
                <a:srgbClr val="8BE3E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4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895EA-9031-498E-ACE9-C07C2C239F67}"/>
              </a:ext>
            </a:extLst>
          </p:cNvPr>
          <p:cNvSpPr/>
          <p:nvPr>
            <p:custDataLst>
              <p:tags r:id="rId1"/>
            </p:custDataLst>
          </p:nvPr>
        </p:nvSpPr>
        <p:spPr>
          <a:xfrm>
            <a:off x="891866" y="2860067"/>
            <a:ext cx="4108625" cy="1323439"/>
          </a:xfrm>
          <a:prstGeom prst="rect">
            <a:avLst/>
          </a:prstGeom>
        </p:spPr>
        <p:txBody>
          <a:bodyPr wrap="none">
            <a:spAutoFit/>
          </a:bodyPr>
          <a:lstStyle/>
          <a:p>
            <a:pPr algn="ctr" fontAlgn="base"/>
            <a:r>
              <a:rPr lang="en-CA" sz="2000" b="1" dirty="0">
                <a:solidFill>
                  <a:srgbClr val="8BE3EE"/>
                </a:solidFill>
              </a:rPr>
              <a:t>Canada Emergency Response Benefit</a:t>
            </a:r>
          </a:p>
          <a:p>
            <a:pPr algn="ctr" fontAlgn="base"/>
            <a:r>
              <a:rPr lang="en-CA" sz="4000" b="1" dirty="0">
                <a:solidFill>
                  <a:srgbClr val="8BE3EE"/>
                </a:solidFill>
              </a:rPr>
              <a:t>CERB</a:t>
            </a:r>
          </a:p>
          <a:p>
            <a:pPr algn="ctr" fontAlgn="base"/>
            <a:endParaRPr lang="en-CA" sz="2000" b="1" dirty="0">
              <a:solidFill>
                <a:srgbClr val="003DA5"/>
              </a:solidFill>
            </a:endParaRPr>
          </a:p>
        </p:txBody>
      </p:sp>
      <p:sp>
        <p:nvSpPr>
          <p:cNvPr id="5" name="Rectangle 4">
            <a:extLst>
              <a:ext uri="{FF2B5EF4-FFF2-40B4-BE49-F238E27FC236}">
                <a16:creationId xmlns:a16="http://schemas.microsoft.com/office/drawing/2014/main" id="{B50C1D25-2490-40AE-847C-DB5AE5AB0A1D}"/>
              </a:ext>
            </a:extLst>
          </p:cNvPr>
          <p:cNvSpPr/>
          <p:nvPr>
            <p:custDataLst>
              <p:tags r:id="rId2"/>
            </p:custDataLst>
          </p:nvPr>
        </p:nvSpPr>
        <p:spPr>
          <a:xfrm>
            <a:off x="7620989" y="3021696"/>
            <a:ext cx="3254482" cy="707886"/>
          </a:xfrm>
          <a:prstGeom prst="rect">
            <a:avLst/>
          </a:prstGeom>
        </p:spPr>
        <p:txBody>
          <a:bodyPr wrap="none">
            <a:spAutoFit/>
          </a:bodyPr>
          <a:lstStyle/>
          <a:p>
            <a:pPr algn="ctr" fontAlgn="base"/>
            <a:r>
              <a:rPr lang="en-CA" sz="4000" b="1" dirty="0">
                <a:solidFill>
                  <a:srgbClr val="8BE3EE"/>
                </a:solidFill>
              </a:rPr>
              <a:t>$2,000/month</a:t>
            </a:r>
            <a:endParaRPr lang="en-CA" sz="2000" b="1" dirty="0">
              <a:solidFill>
                <a:srgbClr val="8BE3EE"/>
              </a:solidFill>
            </a:endParaRPr>
          </a:p>
        </p:txBody>
      </p:sp>
      <p:sp>
        <p:nvSpPr>
          <p:cNvPr id="15" name="Rectangle 14">
            <a:hlinkClick r:id="rId18" action="ppaction://hlinksldjump"/>
            <a:extLst>
              <a:ext uri="{FF2B5EF4-FFF2-40B4-BE49-F238E27FC236}">
                <a16:creationId xmlns:a16="http://schemas.microsoft.com/office/drawing/2014/main" id="{DEFC4DE2-7ACE-46C7-BCEA-1D02C63F3DE9}"/>
              </a:ext>
            </a:extLst>
          </p:cNvPr>
          <p:cNvSpPr/>
          <p:nvPr>
            <p:custDataLst>
              <p:tags r:id="rId3"/>
            </p:custDataLst>
          </p:nvPr>
        </p:nvSpPr>
        <p:spPr>
          <a:xfrm>
            <a:off x="6829425"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MORE INFORMATION</a:t>
            </a:r>
          </a:p>
        </p:txBody>
      </p:sp>
      <p:sp>
        <p:nvSpPr>
          <p:cNvPr id="16" name="Rectangle 15">
            <a:hlinkClick r:id="rId19" action="ppaction://hlinksldjump"/>
            <a:extLst>
              <a:ext uri="{FF2B5EF4-FFF2-40B4-BE49-F238E27FC236}">
                <a16:creationId xmlns:a16="http://schemas.microsoft.com/office/drawing/2014/main" id="{A5A9C5F6-33EB-4392-9247-A1C544492C26}"/>
              </a:ext>
            </a:extLst>
          </p:cNvPr>
          <p:cNvSpPr/>
          <p:nvPr>
            <p:custDataLst>
              <p:tags r:id="rId4"/>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5"/>
            </p:custDataLst>
          </p:nvPr>
        </p:nvSpPr>
        <p:spPr>
          <a:xfrm>
            <a:off x="1092200" y="5506477"/>
            <a:ext cx="5003800" cy="877163"/>
          </a:xfrm>
          <a:prstGeom prst="rect">
            <a:avLst/>
          </a:prstGeom>
          <a:ln w="28575">
            <a:solidFill>
              <a:srgbClr val="ACBC00"/>
            </a:solidFill>
            <a:prstDash val="sysDash"/>
          </a:ln>
        </p:spPr>
        <p:txBody>
          <a:bodyPr wrap="square">
            <a:spAutoFit/>
          </a:bodyPr>
          <a:lstStyle/>
          <a:p>
            <a:pPr fontAlgn="base"/>
            <a:r>
              <a:rPr lang="en-CA" sz="1700" dirty="0">
                <a:solidFill>
                  <a:srgbClr val="8BE3EE"/>
                </a:solidFill>
              </a:rPr>
              <a:t>If you are receiving this assistance and you’re worried about your finances, making a detailed budget is crucial. I can help you with that.</a:t>
            </a:r>
          </a:p>
        </p:txBody>
      </p:sp>
      <p:sp>
        <p:nvSpPr>
          <p:cNvPr id="20" name="Forme libre : forme 19">
            <a:extLst>
              <a:ext uri="{FF2B5EF4-FFF2-40B4-BE49-F238E27FC236}">
                <a16:creationId xmlns:a16="http://schemas.microsoft.com/office/drawing/2014/main" id="{6D38A704-5347-4415-9DEE-600FD0C47CF6}"/>
              </a:ext>
            </a:extLst>
          </p:cNvPr>
          <p:cNvSpPr/>
          <p:nvPr>
            <p:custDataLst>
              <p:tags r:id="rId6"/>
            </p:custDataLst>
          </p:nvPr>
        </p:nvSpPr>
        <p:spPr>
          <a:xfrm>
            <a:off x="2893693" y="1729843"/>
            <a:ext cx="6562725" cy="1295841"/>
          </a:xfrm>
          <a:custGeom>
            <a:avLst/>
            <a:gdLst>
              <a:gd name="connsiteX0" fmla="*/ 0 w 6562725"/>
              <a:gd name="connsiteY0" fmla="*/ 1181541 h 1295841"/>
              <a:gd name="connsiteX1" fmla="*/ 3429000 w 6562725"/>
              <a:gd name="connsiteY1" fmla="*/ 441 h 1295841"/>
              <a:gd name="connsiteX2" fmla="*/ 6562725 w 6562725"/>
              <a:gd name="connsiteY2" fmla="*/ 1295841 h 1295841"/>
            </a:gdLst>
            <a:ahLst/>
            <a:cxnLst>
              <a:cxn ang="0">
                <a:pos x="connsiteX0" y="connsiteY0"/>
              </a:cxn>
              <a:cxn ang="0">
                <a:pos x="connsiteX1" y="connsiteY1"/>
              </a:cxn>
              <a:cxn ang="0">
                <a:pos x="connsiteX2" y="connsiteY2"/>
              </a:cxn>
            </a:cxnLst>
            <a:rect l="l" t="t" r="r" b="b"/>
            <a:pathLst>
              <a:path w="6562725" h="1295841">
                <a:moveTo>
                  <a:pt x="0" y="1181541"/>
                </a:moveTo>
                <a:cubicBezTo>
                  <a:pt x="1167606" y="581466"/>
                  <a:pt x="2335213" y="-18609"/>
                  <a:pt x="3429000" y="441"/>
                </a:cubicBezTo>
                <a:cubicBezTo>
                  <a:pt x="4522787" y="19491"/>
                  <a:pt x="5542756" y="657666"/>
                  <a:pt x="6562725" y="1295841"/>
                </a:cubicBezTo>
              </a:path>
            </a:pathLst>
          </a:custGeom>
          <a:noFill/>
          <a:ln w="38100">
            <a:solidFill>
              <a:srgbClr val="8F9A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34B0BF63-EF66-4556-B2A4-9FC40BB907C5}"/>
              </a:ext>
            </a:extLst>
          </p:cNvPr>
          <p:cNvSpPr/>
          <p:nvPr>
            <p:custDataLst>
              <p:tags r:id="rId7"/>
            </p:custDataLst>
          </p:nvPr>
        </p:nvSpPr>
        <p:spPr>
          <a:xfrm>
            <a:off x="5485227" y="1955295"/>
            <a:ext cx="1657184" cy="323165"/>
          </a:xfrm>
          <a:prstGeom prst="rect">
            <a:avLst/>
          </a:prstGeom>
        </p:spPr>
        <p:txBody>
          <a:bodyPr wrap="none">
            <a:spAutoFit/>
          </a:bodyPr>
          <a:lstStyle/>
          <a:p>
            <a:pPr algn="ctr" fontAlgn="base"/>
            <a:r>
              <a:rPr lang="en-CA" sz="1500" b="1" dirty="0">
                <a:solidFill>
                  <a:srgbClr val="8BE3EE"/>
                </a:solidFill>
              </a:rPr>
              <a:t>Per eligible person</a:t>
            </a:r>
          </a:p>
        </p:txBody>
      </p:sp>
      <p:pic>
        <p:nvPicPr>
          <p:cNvPr id="23" name="Graphique 22" descr="Informations">
            <a:extLst>
              <a:ext uri="{FF2B5EF4-FFF2-40B4-BE49-F238E27FC236}">
                <a16:creationId xmlns:a16="http://schemas.microsoft.com/office/drawing/2014/main" id="{070A6132-D63E-4D15-A3C3-F2009A68FF86}"/>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2053" y="5567143"/>
            <a:ext cx="914400" cy="914400"/>
          </a:xfrm>
          <a:prstGeom prst="rect">
            <a:avLst/>
          </a:prstGeom>
        </p:spPr>
      </p:pic>
      <p:sp>
        <p:nvSpPr>
          <p:cNvPr id="13" name="Rectangle 12">
            <a:extLst>
              <a:ext uri="{FF2B5EF4-FFF2-40B4-BE49-F238E27FC236}">
                <a16:creationId xmlns:a16="http://schemas.microsoft.com/office/drawing/2014/main" id="{D7635614-5DA2-4071-9B62-7F40C61E4EF1}"/>
              </a:ext>
            </a:extLst>
          </p:cNvPr>
          <p:cNvSpPr/>
          <p:nvPr>
            <p:custDataLst>
              <p:tags r:id="rId9"/>
            </p:custDataLst>
          </p:nvPr>
        </p:nvSpPr>
        <p:spPr>
          <a:xfrm>
            <a:off x="6829425" y="5590727"/>
            <a:ext cx="3322715" cy="276999"/>
          </a:xfrm>
          <a:prstGeom prst="rect">
            <a:avLst/>
          </a:prstGeom>
        </p:spPr>
        <p:txBody>
          <a:bodyPr wrap="square">
            <a:spAutoFit/>
          </a:bodyPr>
          <a:lstStyle/>
          <a:p>
            <a:r>
              <a:rPr lang="fr-CA" sz="1200" b="1" dirty="0">
                <a:solidFill>
                  <a:srgbClr val="8BE3EE"/>
                </a:solidFill>
                <a:hlinkClick r:id="rId22"/>
              </a:rPr>
              <a:t>CERB - Complete information</a:t>
            </a:r>
            <a:endParaRPr lang="fr-CA" sz="1200" b="1" dirty="0">
              <a:solidFill>
                <a:srgbClr val="8BE3EE"/>
              </a:solidFill>
            </a:endParaRPr>
          </a:p>
        </p:txBody>
      </p:sp>
      <p:sp>
        <p:nvSpPr>
          <p:cNvPr id="18" name="ZoneTexte 17">
            <a:extLst>
              <a:ext uri="{FF2B5EF4-FFF2-40B4-BE49-F238E27FC236}">
                <a16:creationId xmlns:a16="http://schemas.microsoft.com/office/drawing/2014/main" id="{82ABD45C-C457-4DD0-AED6-B5FAA49CF63D}"/>
              </a:ext>
            </a:extLst>
          </p:cNvPr>
          <p:cNvSpPr txBox="1"/>
          <p:nvPr>
            <p:custDataLst>
              <p:tags r:id="rId10"/>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22" name="Rectangle 21">
            <a:hlinkClick r:id="rId23" action="ppaction://hlinksldjump"/>
            <a:extLst>
              <a:ext uri="{FF2B5EF4-FFF2-40B4-BE49-F238E27FC236}">
                <a16:creationId xmlns:a16="http://schemas.microsoft.com/office/drawing/2014/main" id="{8955DBAC-9DF2-4F2C-9204-BDCAF9AABD9C}"/>
              </a:ext>
            </a:extLst>
          </p:cNvPr>
          <p:cNvSpPr/>
          <p:nvPr>
            <p:custDataLst>
              <p:tags r:id="rId11"/>
            </p:custDataLst>
          </p:nvPr>
        </p:nvSpPr>
        <p:spPr>
          <a:xfrm>
            <a:off x="562835" y="232983"/>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dirty="0">
                <a:solidFill>
                  <a:srgbClr val="031D6D"/>
                </a:solidFill>
              </a:rPr>
              <a:t>←</a:t>
            </a:r>
          </a:p>
        </p:txBody>
      </p:sp>
      <p:pic>
        <p:nvPicPr>
          <p:cNvPr id="25" name="Image 24">
            <a:hlinkClick r:id="rId24" action="ppaction://hlinksldjump" tooltip="Les mesures d'aide"/>
            <a:extLst>
              <a:ext uri="{FF2B5EF4-FFF2-40B4-BE49-F238E27FC236}">
                <a16:creationId xmlns:a16="http://schemas.microsoft.com/office/drawing/2014/main" id="{5BE44269-0A36-491B-9C84-3873829D8434}"/>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1031257" y="209145"/>
            <a:ext cx="384081" cy="353599"/>
          </a:xfrm>
          <a:prstGeom prst="rect">
            <a:avLst/>
          </a:prstGeom>
        </p:spPr>
      </p:pic>
      <p:pic>
        <p:nvPicPr>
          <p:cNvPr id="19" name="Image 18">
            <a:hlinkClick r:id="rId26" action="ppaction://hlinksldjump"/>
            <a:extLst>
              <a:ext uri="{FF2B5EF4-FFF2-40B4-BE49-F238E27FC236}">
                <a16:creationId xmlns:a16="http://schemas.microsoft.com/office/drawing/2014/main" id="{76B8D35A-511E-4899-B46F-7EB9C4696089}"/>
              </a:ext>
            </a:extLst>
          </p:cNvPr>
          <p:cNvPicPr>
            <a:picLocks noChangeAspect="1"/>
          </p:cNvPicPr>
          <p:nvPr>
            <p:custDataLst>
              <p:tags r:id="rId13"/>
            </p:custDataLst>
          </p:nvPr>
        </p:nvPicPr>
        <p:blipFill>
          <a:blip r:embed="rId27">
            <a:extLst>
              <a:ext uri="{28A0092B-C50C-407E-A947-70E740481C1C}">
                <a14:useLocalDpi xmlns:a14="http://schemas.microsoft.com/office/drawing/2010/main" val="0"/>
              </a:ext>
            </a:extLst>
          </a:blip>
          <a:stretch>
            <a:fillRect/>
          </a:stretch>
        </p:blipFill>
        <p:spPr>
          <a:xfrm>
            <a:off x="1500016" y="230482"/>
            <a:ext cx="384081" cy="310923"/>
          </a:xfrm>
          <a:prstGeom prst="rect">
            <a:avLst/>
          </a:prstGeom>
        </p:spPr>
      </p:pic>
      <p:pic>
        <p:nvPicPr>
          <p:cNvPr id="6" name="Graphique 5" descr="Aide">
            <a:hlinkClick r:id="rId28" action="ppaction://hlinksldjump"/>
            <a:extLst>
              <a:ext uri="{FF2B5EF4-FFF2-40B4-BE49-F238E27FC236}">
                <a16:creationId xmlns:a16="http://schemas.microsoft.com/office/drawing/2014/main" id="{DA64877F-888E-433D-9966-796529EBCECD}"/>
              </a:ext>
            </a:extLst>
          </p:cNvPr>
          <p:cNvPicPr>
            <a:picLocks noChangeAspect="1"/>
          </p:cNvPicPr>
          <p:nvPr>
            <p:custDataLst>
              <p:tags r:id="rId14"/>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856619" y="750871"/>
            <a:ext cx="914400" cy="914400"/>
          </a:xfrm>
          <a:prstGeom prst="rect">
            <a:avLst/>
          </a:prstGeom>
        </p:spPr>
      </p:pic>
    </p:spTree>
    <p:extLst>
      <p:ext uri="{BB962C8B-B14F-4D97-AF65-F5344CB8AC3E}">
        <p14:creationId xmlns:p14="http://schemas.microsoft.com/office/powerpoint/2010/main" val="2159534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56D079-0D06-4AEC-9D31-2006924DF612}"/>
              </a:ext>
            </a:extLst>
          </p:cNvPr>
          <p:cNvSpPr/>
          <p:nvPr>
            <p:custDataLst>
              <p:tags r:id="rId1"/>
            </p:custDataLst>
          </p:nvPr>
        </p:nvSpPr>
        <p:spPr>
          <a:xfrm>
            <a:off x="550863" y="1449388"/>
            <a:ext cx="11185864" cy="4094733"/>
          </a:xfrm>
          <a:prstGeom prst="rect">
            <a:avLst/>
          </a:prstGeom>
          <a:solidFill>
            <a:srgbClr val="003DA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500" b="1"/>
          </a:p>
        </p:txBody>
      </p:sp>
      <p:sp>
        <p:nvSpPr>
          <p:cNvPr id="6" name="ZoneTexte 5">
            <a:extLst>
              <a:ext uri="{FF2B5EF4-FFF2-40B4-BE49-F238E27FC236}">
                <a16:creationId xmlns:a16="http://schemas.microsoft.com/office/drawing/2014/main" id="{65EB41FA-79A6-419A-B006-34AD41FB2088}"/>
              </a:ext>
            </a:extLst>
          </p:cNvPr>
          <p:cNvSpPr txBox="1"/>
          <p:nvPr>
            <p:custDataLst>
              <p:tags r:id="rId2"/>
            </p:custDataLst>
          </p:nvPr>
        </p:nvSpPr>
        <p:spPr>
          <a:xfrm flipH="1">
            <a:off x="-909539" y="500262"/>
            <a:ext cx="10303511" cy="646331"/>
          </a:xfrm>
          <a:prstGeom prst="rect">
            <a:avLst/>
          </a:prstGeom>
          <a:noFill/>
        </p:spPr>
        <p:txBody>
          <a:bodyPr wrap="square" rtlCol="0" anchor="t">
            <a:spAutoFit/>
          </a:bodyPr>
          <a:lstStyle/>
          <a:p>
            <a:pPr algn="ctr">
              <a:defRPr/>
            </a:pPr>
            <a:r>
              <a:rPr lang="en-CA" sz="3600" b="1" dirty="0">
                <a:solidFill>
                  <a:srgbClr val="8BE3EE"/>
                </a:solidFill>
              </a:rPr>
              <a:t>Get an auto and home insurance quote</a:t>
            </a:r>
          </a:p>
        </p:txBody>
      </p:sp>
      <p:pic>
        <p:nvPicPr>
          <p:cNvPr id="9" name="Image 8">
            <a:hlinkClick r:id="rId14" action="ppaction://hlinksldjump" tooltip="Les mesures d'aide"/>
            <a:extLst>
              <a:ext uri="{FF2B5EF4-FFF2-40B4-BE49-F238E27FC236}">
                <a16:creationId xmlns:a16="http://schemas.microsoft.com/office/drawing/2014/main" id="{85DA1B4E-41E0-4501-B174-BB4E8B7A3FD6}"/>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1018283" y="203366"/>
            <a:ext cx="384081" cy="353599"/>
          </a:xfrm>
          <a:prstGeom prst="rect">
            <a:avLst/>
          </a:prstGeom>
        </p:spPr>
      </p:pic>
      <p:sp>
        <p:nvSpPr>
          <p:cNvPr id="7" name="Rectangle 6">
            <a:hlinkClick r:id="rId16" action="ppaction://hlinksldjump"/>
            <a:extLst>
              <a:ext uri="{FF2B5EF4-FFF2-40B4-BE49-F238E27FC236}">
                <a16:creationId xmlns:a16="http://schemas.microsoft.com/office/drawing/2014/main" id="{A0FEFF10-3C8F-4224-BB86-F3C94159A65D}"/>
              </a:ext>
            </a:extLst>
          </p:cNvPr>
          <p:cNvSpPr/>
          <p:nvPr>
            <p:custDataLst>
              <p:tags r:id="rId4"/>
            </p:custDataLst>
          </p:nvPr>
        </p:nvSpPr>
        <p:spPr>
          <a:xfrm>
            <a:off x="549861" y="227204"/>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a:solidFill>
                  <a:srgbClr val="031D6D"/>
                </a:solidFill>
              </a:rPr>
              <a:t>←</a:t>
            </a:r>
          </a:p>
        </p:txBody>
      </p:sp>
      <p:pic>
        <p:nvPicPr>
          <p:cNvPr id="10" name="Image 9">
            <a:hlinkClick r:id="rId17" action="ppaction://hlinksldjump"/>
            <a:extLst>
              <a:ext uri="{FF2B5EF4-FFF2-40B4-BE49-F238E27FC236}">
                <a16:creationId xmlns:a16="http://schemas.microsoft.com/office/drawing/2014/main" id="{7939EA01-6625-4EBE-AE74-9B65BAA50EBC}"/>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487042" y="224703"/>
            <a:ext cx="384081" cy="310923"/>
          </a:xfrm>
          <a:prstGeom prst="rect">
            <a:avLst/>
          </a:prstGeom>
        </p:spPr>
      </p:pic>
      <p:sp>
        <p:nvSpPr>
          <p:cNvPr id="11" name="Rectangle 10">
            <a:hlinkClick r:id="rId19" action="ppaction://hlinksldjump"/>
            <a:extLst>
              <a:ext uri="{FF2B5EF4-FFF2-40B4-BE49-F238E27FC236}">
                <a16:creationId xmlns:a16="http://schemas.microsoft.com/office/drawing/2014/main" id="{02DB78A2-7071-4BAE-A1C8-AFE82E810DCB}"/>
              </a:ext>
            </a:extLst>
          </p:cNvPr>
          <p:cNvSpPr/>
          <p:nvPr>
            <p:custDataLst>
              <p:tags r:id="rId6"/>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31D6D"/>
                </a:solidFill>
              </a:rPr>
              <a:t>NEXT</a:t>
            </a:r>
          </a:p>
        </p:txBody>
      </p:sp>
      <p:sp>
        <p:nvSpPr>
          <p:cNvPr id="2" name="ZoneTexte 1">
            <a:extLst>
              <a:ext uri="{FF2B5EF4-FFF2-40B4-BE49-F238E27FC236}">
                <a16:creationId xmlns:a16="http://schemas.microsoft.com/office/drawing/2014/main" id="{3C8984F8-44E6-4C55-8408-65E69D98ED94}"/>
              </a:ext>
            </a:extLst>
          </p:cNvPr>
          <p:cNvSpPr txBox="1"/>
          <p:nvPr>
            <p:custDataLst>
              <p:tags r:id="rId7"/>
            </p:custDataLst>
          </p:nvPr>
        </p:nvSpPr>
        <p:spPr>
          <a:xfrm>
            <a:off x="805178" y="1699299"/>
            <a:ext cx="4574970" cy="1323439"/>
          </a:xfrm>
          <a:prstGeom prst="rect">
            <a:avLst/>
          </a:prstGeom>
          <a:noFill/>
        </p:spPr>
        <p:txBody>
          <a:bodyPr wrap="none" rtlCol="0">
            <a:spAutoFit/>
          </a:bodyPr>
          <a:lstStyle/>
          <a:p>
            <a:r>
              <a:rPr lang="en-CA" sz="3000" b="1" dirty="0">
                <a:solidFill>
                  <a:schemeClr val="bg1"/>
                </a:solidFill>
              </a:rPr>
              <a:t>Priority phone line for you:</a:t>
            </a:r>
          </a:p>
          <a:p>
            <a:r>
              <a:rPr lang="en-CA" sz="5000" b="1" dirty="0">
                <a:solidFill>
                  <a:schemeClr val="bg1"/>
                </a:solidFill>
              </a:rPr>
              <a:t>(418) 650-4641</a:t>
            </a:r>
          </a:p>
        </p:txBody>
      </p:sp>
      <p:sp>
        <p:nvSpPr>
          <p:cNvPr id="13" name="Rectangle 12">
            <a:extLst>
              <a:ext uri="{FF2B5EF4-FFF2-40B4-BE49-F238E27FC236}">
                <a16:creationId xmlns:a16="http://schemas.microsoft.com/office/drawing/2014/main" id="{30E4CCD6-A511-4BBE-B41C-EC9D254FC5A3}"/>
              </a:ext>
            </a:extLst>
          </p:cNvPr>
          <p:cNvSpPr/>
          <p:nvPr>
            <p:custDataLst>
              <p:tags r:id="rId8"/>
            </p:custDataLst>
          </p:nvPr>
        </p:nvSpPr>
        <p:spPr>
          <a:xfrm>
            <a:off x="827134" y="4360610"/>
            <a:ext cx="4492129" cy="952979"/>
          </a:xfrm>
          <a:prstGeom prst="rect">
            <a:avLst/>
          </a:prstGeom>
          <a:solidFill>
            <a:srgbClr val="031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500" b="1"/>
          </a:p>
        </p:txBody>
      </p:sp>
      <p:sp>
        <p:nvSpPr>
          <p:cNvPr id="12" name="ZoneTexte 11">
            <a:extLst>
              <a:ext uri="{FF2B5EF4-FFF2-40B4-BE49-F238E27FC236}">
                <a16:creationId xmlns:a16="http://schemas.microsoft.com/office/drawing/2014/main" id="{206EC860-AFB7-42CB-9792-EB7A45A0F014}"/>
              </a:ext>
            </a:extLst>
          </p:cNvPr>
          <p:cNvSpPr txBox="1"/>
          <p:nvPr>
            <p:custDataLst>
              <p:tags r:id="rId9"/>
            </p:custDataLst>
          </p:nvPr>
        </p:nvSpPr>
        <p:spPr>
          <a:xfrm>
            <a:off x="1066970" y="4354478"/>
            <a:ext cx="4082271" cy="477054"/>
          </a:xfrm>
          <a:prstGeom prst="rect">
            <a:avLst/>
          </a:prstGeom>
          <a:noFill/>
        </p:spPr>
        <p:txBody>
          <a:bodyPr wrap="none" rtlCol="0">
            <a:spAutoFit/>
          </a:bodyPr>
          <a:lstStyle/>
          <a:p>
            <a:r>
              <a:rPr lang="en-CA" sz="2500">
                <a:solidFill>
                  <a:schemeClr val="bg1"/>
                </a:solidFill>
              </a:rPr>
              <a:t>Get a discount of up to 10%*  </a:t>
            </a:r>
          </a:p>
        </p:txBody>
      </p:sp>
      <p:sp>
        <p:nvSpPr>
          <p:cNvPr id="14" name="ZoneTexte 13">
            <a:extLst>
              <a:ext uri="{FF2B5EF4-FFF2-40B4-BE49-F238E27FC236}">
                <a16:creationId xmlns:a16="http://schemas.microsoft.com/office/drawing/2014/main" id="{75B450FD-62FC-4302-9B69-CA2961E16C5E}"/>
              </a:ext>
            </a:extLst>
          </p:cNvPr>
          <p:cNvSpPr txBox="1"/>
          <p:nvPr>
            <p:custDataLst>
              <p:tags r:id="rId10"/>
            </p:custDataLst>
          </p:nvPr>
        </p:nvSpPr>
        <p:spPr>
          <a:xfrm>
            <a:off x="874929" y="5145875"/>
            <a:ext cx="2969531" cy="323165"/>
          </a:xfrm>
          <a:prstGeom prst="rect">
            <a:avLst/>
          </a:prstGeom>
          <a:noFill/>
        </p:spPr>
        <p:txBody>
          <a:bodyPr wrap="none" rtlCol="0">
            <a:spAutoFit/>
          </a:bodyPr>
          <a:lstStyle/>
          <a:p>
            <a:r>
              <a:rPr lang="en-CA" sz="1500">
                <a:solidFill>
                  <a:schemeClr val="bg1"/>
                </a:solidFill>
              </a:rPr>
              <a:t>Promo code for the quote: _______</a:t>
            </a:r>
          </a:p>
        </p:txBody>
      </p:sp>
      <p:sp>
        <p:nvSpPr>
          <p:cNvPr id="15" name="ZoneTexte 14">
            <a:extLst>
              <a:ext uri="{FF2B5EF4-FFF2-40B4-BE49-F238E27FC236}">
                <a16:creationId xmlns:a16="http://schemas.microsoft.com/office/drawing/2014/main" id="{C5EDF3FA-D4E6-4998-954B-B2E5E967AF1C}"/>
              </a:ext>
            </a:extLst>
          </p:cNvPr>
          <p:cNvSpPr txBox="1"/>
          <p:nvPr>
            <p:custDataLst>
              <p:tags r:id="rId11"/>
            </p:custDataLst>
          </p:nvPr>
        </p:nvSpPr>
        <p:spPr>
          <a:xfrm>
            <a:off x="1066970" y="4730573"/>
            <a:ext cx="3458383" cy="276999"/>
          </a:xfrm>
          <a:prstGeom prst="rect">
            <a:avLst/>
          </a:prstGeom>
          <a:noFill/>
        </p:spPr>
        <p:txBody>
          <a:bodyPr wrap="none" rtlCol="0">
            <a:spAutoFit/>
          </a:bodyPr>
          <a:lstStyle/>
          <a:p>
            <a:r>
              <a:rPr lang="en-CA" sz="1200">
                <a:solidFill>
                  <a:schemeClr val="bg1"/>
                </a:solidFill>
              </a:rPr>
              <a:t>*When you have another iA Financial Group product</a:t>
            </a:r>
          </a:p>
        </p:txBody>
      </p:sp>
    </p:spTree>
    <p:extLst>
      <p:ext uri="{BB962C8B-B14F-4D97-AF65-F5344CB8AC3E}">
        <p14:creationId xmlns:p14="http://schemas.microsoft.com/office/powerpoint/2010/main" val="3053555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56D079-0D06-4AEC-9D31-2006924DF612}"/>
              </a:ext>
            </a:extLst>
          </p:cNvPr>
          <p:cNvSpPr/>
          <p:nvPr>
            <p:custDataLst>
              <p:tags r:id="rId1"/>
            </p:custDataLst>
          </p:nvPr>
        </p:nvSpPr>
        <p:spPr>
          <a:xfrm>
            <a:off x="550416" y="1860809"/>
            <a:ext cx="11164672" cy="3000653"/>
          </a:xfrm>
          <a:prstGeom prst="rect">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500" b="1" dirty="0"/>
              <a:t>Are there other people you know who could benefit from the same information?</a:t>
            </a:r>
          </a:p>
          <a:p>
            <a:pPr algn="ctr"/>
            <a:endParaRPr lang="en-CA" sz="2500" b="1" dirty="0"/>
          </a:p>
          <a:p>
            <a:pPr algn="ctr"/>
            <a:endParaRPr lang="en-CA" sz="2500" b="1" dirty="0"/>
          </a:p>
        </p:txBody>
      </p:sp>
      <p:pic>
        <p:nvPicPr>
          <p:cNvPr id="4" name="Image 3">
            <a:hlinkClick r:id="rId12"/>
            <a:extLst>
              <a:ext uri="{FF2B5EF4-FFF2-40B4-BE49-F238E27FC236}">
                <a16:creationId xmlns:a16="http://schemas.microsoft.com/office/drawing/2014/main" id="{618EDD0A-2AB1-4CA0-9FC1-DF47D85D17E8}"/>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0536176" y="296868"/>
            <a:ext cx="1273298" cy="680760"/>
          </a:xfrm>
          <a:prstGeom prst="rect">
            <a:avLst/>
          </a:prstGeom>
        </p:spPr>
      </p:pic>
      <p:sp>
        <p:nvSpPr>
          <p:cNvPr id="6" name="ZoneTexte 5">
            <a:extLst>
              <a:ext uri="{FF2B5EF4-FFF2-40B4-BE49-F238E27FC236}">
                <a16:creationId xmlns:a16="http://schemas.microsoft.com/office/drawing/2014/main" id="{65EB41FA-79A6-419A-B006-34AD41FB2088}"/>
              </a:ext>
            </a:extLst>
          </p:cNvPr>
          <p:cNvSpPr txBox="1"/>
          <p:nvPr>
            <p:custDataLst>
              <p:tags r:id="rId3"/>
            </p:custDataLst>
          </p:nvPr>
        </p:nvSpPr>
        <p:spPr>
          <a:xfrm flipH="1">
            <a:off x="-291078" y="525992"/>
            <a:ext cx="9111413" cy="646331"/>
          </a:xfrm>
          <a:prstGeom prst="rect">
            <a:avLst/>
          </a:prstGeom>
          <a:noFill/>
        </p:spPr>
        <p:txBody>
          <a:bodyPr wrap="square" rtlCol="0" anchor="t">
            <a:spAutoFit/>
          </a:bodyPr>
          <a:lstStyle/>
          <a:p>
            <a:pPr lvl="0" algn="ctr">
              <a:defRPr/>
            </a:pPr>
            <a:r>
              <a:rPr lang="en-CA" sz="3600" b="1" dirty="0">
                <a:solidFill>
                  <a:srgbClr val="8BE3EE"/>
                </a:solidFill>
              </a:rPr>
              <a:t>Has this helped to clear things up a bit?</a:t>
            </a:r>
          </a:p>
        </p:txBody>
      </p:sp>
      <p:pic>
        <p:nvPicPr>
          <p:cNvPr id="9" name="Image 8">
            <a:hlinkClick r:id="rId14" action="ppaction://hlinksldjump" tooltip="Les mesures d'aide"/>
            <a:extLst>
              <a:ext uri="{FF2B5EF4-FFF2-40B4-BE49-F238E27FC236}">
                <a16:creationId xmlns:a16="http://schemas.microsoft.com/office/drawing/2014/main" id="{85DA1B4E-41E0-4501-B174-BB4E8B7A3FD6}"/>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018838" y="199547"/>
            <a:ext cx="384081" cy="353599"/>
          </a:xfrm>
          <a:prstGeom prst="rect">
            <a:avLst/>
          </a:prstGeom>
        </p:spPr>
      </p:pic>
      <p:sp>
        <p:nvSpPr>
          <p:cNvPr id="7" name="Rectangle 6">
            <a:hlinkClick r:id="rId16" action="ppaction://hlinksldjump"/>
            <a:extLst>
              <a:ext uri="{FF2B5EF4-FFF2-40B4-BE49-F238E27FC236}">
                <a16:creationId xmlns:a16="http://schemas.microsoft.com/office/drawing/2014/main" id="{A0FEFF10-3C8F-4224-BB86-F3C94159A65D}"/>
              </a:ext>
            </a:extLst>
          </p:cNvPr>
          <p:cNvSpPr/>
          <p:nvPr>
            <p:custDataLst>
              <p:tags r:id="rId5"/>
            </p:custDataLst>
          </p:nvPr>
        </p:nvSpPr>
        <p:spPr>
          <a:xfrm>
            <a:off x="550416" y="22338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sp>
        <p:nvSpPr>
          <p:cNvPr id="10" name="Rectangle 9">
            <a:extLst>
              <a:ext uri="{FF2B5EF4-FFF2-40B4-BE49-F238E27FC236}">
                <a16:creationId xmlns:a16="http://schemas.microsoft.com/office/drawing/2014/main" id="{EED143B9-6297-4490-A1D6-AB1CFE752F31}"/>
              </a:ext>
            </a:extLst>
          </p:cNvPr>
          <p:cNvSpPr/>
          <p:nvPr>
            <p:custDataLst>
              <p:tags r:id="rId6"/>
            </p:custDataLst>
          </p:nvPr>
        </p:nvSpPr>
        <p:spPr>
          <a:xfrm>
            <a:off x="1370635" y="3660206"/>
            <a:ext cx="1415510" cy="360000"/>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a:solidFill>
                  <a:srgbClr val="031D6D"/>
                </a:solidFill>
              </a:rPr>
              <a:t>Family</a:t>
            </a:r>
          </a:p>
        </p:txBody>
      </p:sp>
      <p:sp>
        <p:nvSpPr>
          <p:cNvPr id="12" name="Rectangle 11">
            <a:extLst>
              <a:ext uri="{FF2B5EF4-FFF2-40B4-BE49-F238E27FC236}">
                <a16:creationId xmlns:a16="http://schemas.microsoft.com/office/drawing/2014/main" id="{81E3D047-5787-416F-9B12-7D6244063E9C}"/>
              </a:ext>
            </a:extLst>
          </p:cNvPr>
          <p:cNvSpPr/>
          <p:nvPr>
            <p:custDataLst>
              <p:tags r:id="rId7"/>
            </p:custDataLst>
          </p:nvPr>
        </p:nvSpPr>
        <p:spPr>
          <a:xfrm>
            <a:off x="6757635" y="3660206"/>
            <a:ext cx="1415510" cy="360000"/>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31D6D"/>
                </a:solidFill>
              </a:rPr>
              <a:t>Co-workers</a:t>
            </a:r>
          </a:p>
        </p:txBody>
      </p:sp>
      <p:sp>
        <p:nvSpPr>
          <p:cNvPr id="13" name="Rectangle 12">
            <a:extLst>
              <a:ext uri="{FF2B5EF4-FFF2-40B4-BE49-F238E27FC236}">
                <a16:creationId xmlns:a16="http://schemas.microsoft.com/office/drawing/2014/main" id="{2926B637-7753-4CDC-80BB-195524271522}"/>
              </a:ext>
            </a:extLst>
          </p:cNvPr>
          <p:cNvSpPr/>
          <p:nvPr>
            <p:custDataLst>
              <p:tags r:id="rId8"/>
            </p:custDataLst>
          </p:nvPr>
        </p:nvSpPr>
        <p:spPr>
          <a:xfrm>
            <a:off x="9451136" y="3660206"/>
            <a:ext cx="1415510" cy="360000"/>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31D6D"/>
                </a:solidFill>
              </a:rPr>
              <a:t>Neighbours</a:t>
            </a:r>
          </a:p>
        </p:txBody>
      </p:sp>
      <p:sp>
        <p:nvSpPr>
          <p:cNvPr id="14" name="Rectangle 13">
            <a:extLst>
              <a:ext uri="{FF2B5EF4-FFF2-40B4-BE49-F238E27FC236}">
                <a16:creationId xmlns:a16="http://schemas.microsoft.com/office/drawing/2014/main" id="{34C217A9-03EC-477C-84BB-93A4509CF93B}"/>
              </a:ext>
            </a:extLst>
          </p:cNvPr>
          <p:cNvSpPr/>
          <p:nvPr>
            <p:custDataLst>
              <p:tags r:id="rId9"/>
            </p:custDataLst>
          </p:nvPr>
        </p:nvSpPr>
        <p:spPr>
          <a:xfrm>
            <a:off x="4064135" y="3660206"/>
            <a:ext cx="1415510" cy="360000"/>
          </a:xfrm>
          <a:prstGeom prst="rect">
            <a:avLst/>
          </a:prstGeom>
          <a:solidFill>
            <a:srgbClr val="8B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031D6D"/>
                </a:solidFill>
              </a:rPr>
              <a:t>Friends</a:t>
            </a:r>
          </a:p>
        </p:txBody>
      </p:sp>
    </p:spTree>
    <p:extLst>
      <p:ext uri="{BB962C8B-B14F-4D97-AF65-F5344CB8AC3E}">
        <p14:creationId xmlns:p14="http://schemas.microsoft.com/office/powerpoint/2010/main" val="1677848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D4CD04-4066-4226-BAAC-606AC1B20FC5}"/>
              </a:ext>
            </a:extLst>
          </p:cNvPr>
          <p:cNvSpPr/>
          <p:nvPr>
            <p:custDataLst>
              <p:tags r:id="rId1"/>
            </p:custDataLst>
          </p:nvPr>
        </p:nvSpPr>
        <p:spPr>
          <a:xfrm>
            <a:off x="2253528" y="225425"/>
            <a:ext cx="7684943" cy="1015663"/>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CA" sz="6000" b="1" i="0" u="none" strike="noStrike" kern="1200" cap="none" spc="0" normalizeH="0" baseline="0" dirty="0">
                <a:ln>
                  <a:noFill/>
                </a:ln>
                <a:solidFill>
                  <a:srgbClr val="8BE3EE"/>
                </a:solidFill>
                <a:effectLst/>
                <a:uLnTx/>
                <a:uFillTx/>
                <a:latin typeface="Calibri" panose="020F0502020204030204"/>
                <a:ea typeface="+mn-ea"/>
                <a:cs typeface="+mn-cs"/>
              </a:rPr>
              <a:t>Support Measures</a:t>
            </a:r>
          </a:p>
        </p:txBody>
      </p:sp>
      <p:sp>
        <p:nvSpPr>
          <p:cNvPr id="6" name="Rectangle 5">
            <a:hlinkClick r:id="rId15" action="ppaction://hlinksldjump"/>
            <a:extLst>
              <a:ext uri="{FF2B5EF4-FFF2-40B4-BE49-F238E27FC236}">
                <a16:creationId xmlns:a16="http://schemas.microsoft.com/office/drawing/2014/main" id="{AF158618-5F57-4107-9DC3-AD73F3E170EE}"/>
              </a:ext>
            </a:extLst>
          </p:cNvPr>
          <p:cNvSpPr/>
          <p:nvPr>
            <p:custDataLst>
              <p:tags r:id="rId2"/>
            </p:custDataLst>
          </p:nvPr>
        </p:nvSpPr>
        <p:spPr>
          <a:xfrm>
            <a:off x="1780340" y="2385452"/>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EXTRA TIME TO FILE INCOME TAX RETURNS</a:t>
            </a:r>
          </a:p>
        </p:txBody>
      </p:sp>
      <p:sp>
        <p:nvSpPr>
          <p:cNvPr id="8" name="Rectangle 7">
            <a:hlinkClick r:id="rId16" action="ppaction://hlinksldjump"/>
            <a:extLst>
              <a:ext uri="{FF2B5EF4-FFF2-40B4-BE49-F238E27FC236}">
                <a16:creationId xmlns:a16="http://schemas.microsoft.com/office/drawing/2014/main" id="{11599F32-20D1-4C72-9E23-8A5E78F76A43}"/>
              </a:ext>
            </a:extLst>
          </p:cNvPr>
          <p:cNvSpPr/>
          <p:nvPr>
            <p:custDataLst>
              <p:tags r:id="rId3"/>
            </p:custDataLst>
          </p:nvPr>
        </p:nvSpPr>
        <p:spPr>
          <a:xfrm>
            <a:off x="6352340" y="2385451"/>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SUPPORT FOR SENIORS</a:t>
            </a:r>
          </a:p>
        </p:txBody>
      </p:sp>
      <p:sp>
        <p:nvSpPr>
          <p:cNvPr id="9" name="Rectangle 8">
            <a:hlinkClick r:id="rId17" action="ppaction://hlinksldjump"/>
            <a:extLst>
              <a:ext uri="{FF2B5EF4-FFF2-40B4-BE49-F238E27FC236}">
                <a16:creationId xmlns:a16="http://schemas.microsoft.com/office/drawing/2014/main" id="{64E66ADF-4D51-4766-B44F-67A106D70D1B}"/>
              </a:ext>
            </a:extLst>
          </p:cNvPr>
          <p:cNvSpPr/>
          <p:nvPr>
            <p:custDataLst>
              <p:tags r:id="rId4"/>
            </p:custDataLst>
          </p:nvPr>
        </p:nvSpPr>
        <p:spPr>
          <a:xfrm>
            <a:off x="1780340" y="3161425"/>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INCREASED CANADA CHILD BENEFIT</a:t>
            </a:r>
          </a:p>
        </p:txBody>
      </p:sp>
      <p:sp>
        <p:nvSpPr>
          <p:cNvPr id="10" name="Rectangle 9">
            <a:hlinkClick r:id="rId18" action="ppaction://hlinksldjump"/>
            <a:extLst>
              <a:ext uri="{FF2B5EF4-FFF2-40B4-BE49-F238E27FC236}">
                <a16:creationId xmlns:a16="http://schemas.microsoft.com/office/drawing/2014/main" id="{62734E89-DD42-4E04-8E38-E884C1593F2A}"/>
              </a:ext>
            </a:extLst>
          </p:cNvPr>
          <p:cNvSpPr/>
          <p:nvPr>
            <p:custDataLst>
              <p:tags r:id="rId5"/>
            </p:custDataLst>
          </p:nvPr>
        </p:nvSpPr>
        <p:spPr>
          <a:xfrm>
            <a:off x="6352340" y="3158811"/>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STUDENT LOANS</a:t>
            </a:r>
          </a:p>
        </p:txBody>
      </p:sp>
      <p:sp>
        <p:nvSpPr>
          <p:cNvPr id="11" name="Rectangle 10">
            <a:hlinkClick r:id="rId19" action="ppaction://hlinksldjump"/>
            <a:extLst>
              <a:ext uri="{FF2B5EF4-FFF2-40B4-BE49-F238E27FC236}">
                <a16:creationId xmlns:a16="http://schemas.microsoft.com/office/drawing/2014/main" id="{17372C6B-D870-4DD2-B0BC-5DA6F4B62D6B}"/>
              </a:ext>
            </a:extLst>
          </p:cNvPr>
          <p:cNvSpPr/>
          <p:nvPr>
            <p:custDataLst>
              <p:tags r:id="rId6"/>
            </p:custDataLst>
          </p:nvPr>
        </p:nvSpPr>
        <p:spPr>
          <a:xfrm>
            <a:off x="1780340" y="3936526"/>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MORTGAGE SUPPORT</a:t>
            </a:r>
          </a:p>
        </p:txBody>
      </p:sp>
      <p:sp>
        <p:nvSpPr>
          <p:cNvPr id="12" name="Rectangle 11">
            <a:hlinkClick r:id="rId20" action="ppaction://hlinksldjump"/>
            <a:extLst>
              <a:ext uri="{FF2B5EF4-FFF2-40B4-BE49-F238E27FC236}">
                <a16:creationId xmlns:a16="http://schemas.microsoft.com/office/drawing/2014/main" id="{A93A05BD-44D4-4522-8FF9-06A3AE5E3B1F}"/>
              </a:ext>
            </a:extLst>
          </p:cNvPr>
          <p:cNvSpPr/>
          <p:nvPr>
            <p:custDataLst>
              <p:tags r:id="rId7"/>
            </p:custDataLst>
          </p:nvPr>
        </p:nvSpPr>
        <p:spPr>
          <a:xfrm>
            <a:off x="1780340" y="4711627"/>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EXTRA TIME TO PAY TAXES</a:t>
            </a:r>
          </a:p>
        </p:txBody>
      </p:sp>
      <p:sp>
        <p:nvSpPr>
          <p:cNvPr id="14" name="Rectangle 13">
            <a:hlinkClick r:id="rId21" action="ppaction://hlinksldjump"/>
            <a:extLst>
              <a:ext uri="{FF2B5EF4-FFF2-40B4-BE49-F238E27FC236}">
                <a16:creationId xmlns:a16="http://schemas.microsoft.com/office/drawing/2014/main" id="{3BE74B77-5A2F-4D94-8568-AD7E67BBAE39}"/>
              </a:ext>
            </a:extLst>
          </p:cNvPr>
          <p:cNvSpPr/>
          <p:nvPr>
            <p:custDataLst>
              <p:tags r:id="rId8"/>
            </p:custDataLst>
          </p:nvPr>
        </p:nvSpPr>
        <p:spPr>
          <a:xfrm>
            <a:off x="6352340" y="3932170"/>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INCREASED GST CREDIT</a:t>
            </a:r>
          </a:p>
        </p:txBody>
      </p:sp>
      <p:sp>
        <p:nvSpPr>
          <p:cNvPr id="21" name="Rectangle 20">
            <a:hlinkClick r:id="rId22" action="ppaction://hlinksldjump"/>
            <a:extLst>
              <a:ext uri="{FF2B5EF4-FFF2-40B4-BE49-F238E27FC236}">
                <a16:creationId xmlns:a16="http://schemas.microsoft.com/office/drawing/2014/main" id="{B3077889-E9B2-407E-A5BB-E8AA1CABEC80}"/>
              </a:ext>
            </a:extLst>
          </p:cNvPr>
          <p:cNvSpPr/>
          <p:nvPr>
            <p:custDataLst>
              <p:tags r:id="rId9"/>
            </p:custDataLst>
          </p:nvPr>
        </p:nvSpPr>
        <p:spPr>
          <a:xfrm>
            <a:off x="1780340" y="1632548"/>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CANADA EMERGENCY RESPONSE BENEFIT</a:t>
            </a:r>
          </a:p>
        </p:txBody>
      </p:sp>
      <p:sp>
        <p:nvSpPr>
          <p:cNvPr id="22" name="Rectangle 21">
            <a:hlinkClick r:id="rId23" action="ppaction://hlinksldjump"/>
            <a:extLst>
              <a:ext uri="{FF2B5EF4-FFF2-40B4-BE49-F238E27FC236}">
                <a16:creationId xmlns:a16="http://schemas.microsoft.com/office/drawing/2014/main" id="{2185F968-B3B8-433E-B4DC-56EE10E7FE72}"/>
              </a:ext>
            </a:extLst>
          </p:cNvPr>
          <p:cNvSpPr/>
          <p:nvPr>
            <p:custDataLst>
              <p:tags r:id="rId10"/>
            </p:custDataLst>
          </p:nvPr>
        </p:nvSpPr>
        <p:spPr>
          <a:xfrm>
            <a:off x="6352340" y="1632547"/>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31D6D"/>
                </a:solidFill>
              </a:rPr>
              <a:t>INCENTIVE PROGRAM TO RETAIN ESSENTIAL WORKERS</a:t>
            </a:r>
          </a:p>
        </p:txBody>
      </p:sp>
      <p:sp>
        <p:nvSpPr>
          <p:cNvPr id="15" name="Rectangle 14">
            <a:hlinkClick r:id="rId24" action="ppaction://hlinksldjump"/>
            <a:extLst>
              <a:ext uri="{FF2B5EF4-FFF2-40B4-BE49-F238E27FC236}">
                <a16:creationId xmlns:a16="http://schemas.microsoft.com/office/drawing/2014/main" id="{590AC9FD-67B2-4307-B7C1-A22C60538433}"/>
              </a:ext>
            </a:extLst>
          </p:cNvPr>
          <p:cNvSpPr/>
          <p:nvPr>
            <p:custDataLst>
              <p:tags r:id="rId11"/>
            </p:custDataLst>
          </p:nvPr>
        </p:nvSpPr>
        <p:spPr>
          <a:xfrm>
            <a:off x="6352340" y="4705529"/>
            <a:ext cx="4071516" cy="554111"/>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sz="1600" b="1">
                <a:solidFill>
                  <a:srgbClr val="031D6D"/>
                </a:solidFill>
              </a:rPr>
              <a:t>INSURANCE COMPANIES</a:t>
            </a:r>
          </a:p>
        </p:txBody>
      </p:sp>
      <p:sp>
        <p:nvSpPr>
          <p:cNvPr id="18" name="Rectangle 17">
            <a:hlinkClick r:id="rId25" action="ppaction://hlinksldjump"/>
            <a:extLst>
              <a:ext uri="{FF2B5EF4-FFF2-40B4-BE49-F238E27FC236}">
                <a16:creationId xmlns:a16="http://schemas.microsoft.com/office/drawing/2014/main" id="{8BE8DC58-CC1F-40FA-9D9E-D3B7D1D2EAFE}"/>
              </a:ext>
            </a:extLst>
          </p:cNvPr>
          <p:cNvSpPr/>
          <p:nvPr>
            <p:custDataLst>
              <p:tags r:id="rId12"/>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rgbClr val="031D6D"/>
                </a:solidFill>
              </a:rPr>
              <a:t>START ANALYSIS</a:t>
            </a:r>
          </a:p>
        </p:txBody>
      </p:sp>
    </p:spTree>
    <p:extLst>
      <p:ext uri="{BB962C8B-B14F-4D97-AF65-F5344CB8AC3E}">
        <p14:creationId xmlns:p14="http://schemas.microsoft.com/office/powerpoint/2010/main" val="256517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895EA-9031-498E-ACE9-C07C2C239F67}"/>
              </a:ext>
            </a:extLst>
          </p:cNvPr>
          <p:cNvSpPr/>
          <p:nvPr>
            <p:custDataLst>
              <p:tags r:id="rId1"/>
            </p:custDataLst>
          </p:nvPr>
        </p:nvSpPr>
        <p:spPr>
          <a:xfrm>
            <a:off x="608023" y="1320283"/>
            <a:ext cx="4108625" cy="1323439"/>
          </a:xfrm>
          <a:prstGeom prst="rect">
            <a:avLst/>
          </a:prstGeom>
        </p:spPr>
        <p:txBody>
          <a:bodyPr wrap="none">
            <a:spAutoFit/>
          </a:bodyPr>
          <a:lstStyle/>
          <a:p>
            <a:pPr algn="ctr" fontAlgn="base"/>
            <a:r>
              <a:rPr lang="en-CA" sz="2000" b="1">
                <a:solidFill>
                  <a:srgbClr val="8BE3EE"/>
                </a:solidFill>
              </a:rPr>
              <a:t>Canada Emergency Response Benefit</a:t>
            </a:r>
          </a:p>
          <a:p>
            <a:pPr algn="ctr" fontAlgn="base"/>
            <a:r>
              <a:rPr lang="en-CA" sz="4000" b="1">
                <a:solidFill>
                  <a:srgbClr val="8BE3EE"/>
                </a:solidFill>
              </a:rPr>
              <a:t>CERB</a:t>
            </a:r>
          </a:p>
          <a:p>
            <a:pPr algn="ctr" fontAlgn="base"/>
            <a:endParaRPr lang="en-CA" sz="2000" b="1">
              <a:solidFill>
                <a:srgbClr val="003DA5"/>
              </a:solidFill>
            </a:endParaRPr>
          </a:p>
        </p:txBody>
      </p:sp>
      <p:sp>
        <p:nvSpPr>
          <p:cNvPr id="5" name="Rectangle 4">
            <a:extLst>
              <a:ext uri="{FF2B5EF4-FFF2-40B4-BE49-F238E27FC236}">
                <a16:creationId xmlns:a16="http://schemas.microsoft.com/office/drawing/2014/main" id="{B50C1D25-2490-40AE-847C-DB5AE5AB0A1D}"/>
              </a:ext>
            </a:extLst>
          </p:cNvPr>
          <p:cNvSpPr/>
          <p:nvPr>
            <p:custDataLst>
              <p:tags r:id="rId2"/>
            </p:custDataLst>
          </p:nvPr>
        </p:nvSpPr>
        <p:spPr>
          <a:xfrm>
            <a:off x="7337146" y="1481912"/>
            <a:ext cx="3254482" cy="707886"/>
          </a:xfrm>
          <a:prstGeom prst="rect">
            <a:avLst/>
          </a:prstGeom>
        </p:spPr>
        <p:txBody>
          <a:bodyPr wrap="none">
            <a:spAutoFit/>
          </a:bodyPr>
          <a:lstStyle/>
          <a:p>
            <a:pPr algn="ctr" fontAlgn="base"/>
            <a:r>
              <a:rPr lang="en-CA" sz="4000" b="1">
                <a:solidFill>
                  <a:srgbClr val="8BE3EE"/>
                </a:solidFill>
              </a:rPr>
              <a:t>$2,000/month</a:t>
            </a:r>
            <a:endParaRPr lang="en-CA" sz="2000" b="1">
              <a:solidFill>
                <a:srgbClr val="8BE3EE"/>
              </a:solidFill>
            </a:endParaRPr>
          </a:p>
        </p:txBody>
      </p:sp>
      <p:sp>
        <p:nvSpPr>
          <p:cNvPr id="14" name="Rectangle 13">
            <a:extLst>
              <a:ext uri="{FF2B5EF4-FFF2-40B4-BE49-F238E27FC236}">
                <a16:creationId xmlns:a16="http://schemas.microsoft.com/office/drawing/2014/main" id="{3B15F0FE-2D8A-46C8-9371-812C014692AB}"/>
              </a:ext>
            </a:extLst>
          </p:cNvPr>
          <p:cNvSpPr/>
          <p:nvPr>
            <p:custDataLst>
              <p:tags r:id="rId3"/>
            </p:custDataLst>
          </p:nvPr>
        </p:nvSpPr>
        <p:spPr>
          <a:xfrm>
            <a:off x="520110" y="2252927"/>
            <a:ext cx="11151779" cy="2893100"/>
          </a:xfrm>
          <a:prstGeom prst="rect">
            <a:avLst/>
          </a:prstGeom>
          <a:noFill/>
        </p:spPr>
        <p:txBody>
          <a:bodyPr wrap="square">
            <a:spAutoFit/>
          </a:bodyPr>
          <a:lstStyle/>
          <a:p>
            <a:pPr marL="285750" indent="-285750" algn="just">
              <a:buFont typeface="Arial" panose="020B0604020202020204" pitchFamily="34" charset="0"/>
              <a:buChar char="•"/>
            </a:pPr>
            <a:endParaRPr lang="en-CA" sz="1400" dirty="0">
              <a:solidFill>
                <a:schemeClr val="bg1"/>
              </a:solidFill>
              <a:latin typeface="Noto Sans"/>
            </a:endParaRPr>
          </a:p>
          <a:p>
            <a:pPr algn="just"/>
            <a:r>
              <a:rPr lang="en-US" sz="1400" dirty="0">
                <a:solidFill>
                  <a:schemeClr val="bg1"/>
                </a:solidFill>
              </a:rPr>
              <a:t>The Benefit is available to workers:</a:t>
            </a:r>
          </a:p>
          <a:p>
            <a:pPr algn="just"/>
            <a:endParaRPr lang="en-US" sz="1400" dirty="0">
              <a:solidFill>
                <a:schemeClr val="bg1"/>
              </a:solidFill>
            </a:endParaRPr>
          </a:p>
          <a:p>
            <a:pPr marL="285750" indent="-285750" algn="just">
              <a:buFont typeface="Arial" panose="020B0604020202020204" pitchFamily="34" charset="0"/>
              <a:buChar char="•"/>
            </a:pPr>
            <a:r>
              <a:rPr lang="en-US" sz="1400" dirty="0">
                <a:solidFill>
                  <a:schemeClr val="bg1"/>
                </a:solidFill>
              </a:rPr>
              <a:t>Residing in Canada, who are at least 15 years old;</a:t>
            </a:r>
          </a:p>
          <a:p>
            <a:pPr marL="285750" indent="-285750" algn="just">
              <a:buFont typeface="Arial" panose="020B0604020202020204" pitchFamily="34" charset="0"/>
              <a:buChar char="•"/>
            </a:pPr>
            <a:r>
              <a:rPr lang="en-US" sz="1400" dirty="0">
                <a:solidFill>
                  <a:schemeClr val="bg1"/>
                </a:solidFill>
              </a:rPr>
              <a:t>Who have stopped working because of reasons related to COVID-19 or are eligible for Employment Insurance regular or sickness benefits or have exhausted their Employment Insurance regular benefits between December 29, 2019 and October 3, 2020;</a:t>
            </a:r>
          </a:p>
          <a:p>
            <a:pPr marL="285750" indent="-285750" algn="just">
              <a:buFont typeface="Arial" panose="020B0604020202020204" pitchFamily="34" charset="0"/>
              <a:buChar char="•"/>
            </a:pPr>
            <a:r>
              <a:rPr lang="en-US" sz="1400" dirty="0">
                <a:solidFill>
                  <a:schemeClr val="bg1"/>
                </a:solidFill>
              </a:rPr>
              <a:t>Who had employment and/or self-employment income of at least $5,000 in 2019 or in the 12 months prior to the date of their application; and,</a:t>
            </a:r>
          </a:p>
          <a:p>
            <a:pPr marL="285750" indent="-285750" algn="just">
              <a:buFont typeface="Arial" panose="020B0604020202020204" pitchFamily="34" charset="0"/>
              <a:buChar char="•"/>
            </a:pPr>
            <a:r>
              <a:rPr lang="en-US" sz="1400" dirty="0">
                <a:solidFill>
                  <a:schemeClr val="bg1"/>
                </a:solidFill>
              </a:rPr>
              <a:t>Who have not quit their job voluntarily.</a:t>
            </a:r>
          </a:p>
          <a:p>
            <a:pPr algn="just"/>
            <a:endParaRPr lang="en-US" sz="1400" dirty="0">
              <a:solidFill>
                <a:schemeClr val="bg1"/>
              </a:solidFill>
            </a:endParaRPr>
          </a:p>
          <a:p>
            <a:pPr algn="just"/>
            <a:r>
              <a:rPr lang="en-US" sz="1400" dirty="0">
                <a:solidFill>
                  <a:schemeClr val="bg1"/>
                </a:solidFill>
              </a:rPr>
              <a:t>When submitting your first claim, you cannot have earned more than $1,000 in employment and/or self-employment income for 14 or more consecutive days within the four-week benefit period of your claim.</a:t>
            </a:r>
          </a:p>
          <a:p>
            <a:pPr algn="just"/>
            <a:r>
              <a:rPr lang="en-US" sz="1400" dirty="0">
                <a:solidFill>
                  <a:schemeClr val="bg1"/>
                </a:solidFill>
              </a:rPr>
              <a:t>When submitting subsequent claims, you cannot have earned more than $1,000 in employment and/or self-employment income for the entire four-week benefit period of your new claim.</a:t>
            </a:r>
          </a:p>
        </p:txBody>
      </p:sp>
      <p:sp>
        <p:nvSpPr>
          <p:cNvPr id="15" name="Rectangle 14">
            <a:hlinkClick r:id="rId18" action="ppaction://hlinksldjump"/>
            <a:extLst>
              <a:ext uri="{FF2B5EF4-FFF2-40B4-BE49-F238E27FC236}">
                <a16:creationId xmlns:a16="http://schemas.microsoft.com/office/drawing/2014/main" id="{DEFC4DE2-7ACE-46C7-BCEA-1D02C63F3DE9}"/>
              </a:ext>
            </a:extLst>
          </p:cNvPr>
          <p:cNvSpPr/>
          <p:nvPr>
            <p:custDataLst>
              <p:tags r:id="rId4"/>
            </p:custDataLst>
          </p:nvPr>
        </p:nvSpPr>
        <p:spPr>
          <a:xfrm>
            <a:off x="6829425"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31D6D"/>
                </a:solidFill>
              </a:rPr>
              <a:t>MORE INFORMATION</a:t>
            </a:r>
          </a:p>
        </p:txBody>
      </p:sp>
      <p:sp>
        <p:nvSpPr>
          <p:cNvPr id="16" name="Rectangle 15">
            <a:hlinkClick r:id="rId19" action="ppaction://hlinksldjump"/>
            <a:extLst>
              <a:ext uri="{FF2B5EF4-FFF2-40B4-BE49-F238E27FC236}">
                <a16:creationId xmlns:a16="http://schemas.microsoft.com/office/drawing/2014/main" id="{A5A9C5F6-33EB-4392-9247-A1C544492C26}"/>
              </a:ext>
            </a:extLst>
          </p:cNvPr>
          <p:cNvSpPr/>
          <p:nvPr>
            <p:custDataLst>
              <p:tags r:id="rId5"/>
            </p:custDataLst>
          </p:nvPr>
        </p:nvSpPr>
        <p:spPr>
          <a:xfrm>
            <a:off x="9487062" y="5900832"/>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rgbClr val="031D6D"/>
                </a:solidFill>
              </a:rPr>
              <a:t>NEXT MEASURE</a:t>
            </a:r>
          </a:p>
        </p:txBody>
      </p:sp>
      <p:sp>
        <p:nvSpPr>
          <p:cNvPr id="17" name="Rectangle 16">
            <a:extLst>
              <a:ext uri="{FF2B5EF4-FFF2-40B4-BE49-F238E27FC236}">
                <a16:creationId xmlns:a16="http://schemas.microsoft.com/office/drawing/2014/main" id="{DAE88FFF-2343-439D-B5F4-7018C863BF8C}"/>
              </a:ext>
            </a:extLst>
          </p:cNvPr>
          <p:cNvSpPr/>
          <p:nvPr>
            <p:custDataLst>
              <p:tags r:id="rId6"/>
            </p:custDataLst>
          </p:nvPr>
        </p:nvSpPr>
        <p:spPr>
          <a:xfrm>
            <a:off x="1092200" y="5506477"/>
            <a:ext cx="5003800" cy="877163"/>
          </a:xfrm>
          <a:prstGeom prst="rect">
            <a:avLst/>
          </a:prstGeom>
          <a:ln w="28575">
            <a:solidFill>
              <a:srgbClr val="ACBC00"/>
            </a:solidFill>
            <a:prstDash val="sysDash"/>
          </a:ln>
        </p:spPr>
        <p:txBody>
          <a:bodyPr wrap="square">
            <a:spAutoFit/>
          </a:bodyPr>
          <a:lstStyle/>
          <a:p>
            <a:pPr fontAlgn="base"/>
            <a:r>
              <a:rPr lang="en-CA" sz="1700">
                <a:solidFill>
                  <a:srgbClr val="8BE3EE"/>
                </a:solidFill>
              </a:rPr>
              <a:t>If you are receiving this assistance and you’re worried about your finances, making a detailed budget is crucial. I can help you with that.</a:t>
            </a:r>
          </a:p>
        </p:txBody>
      </p:sp>
      <p:sp>
        <p:nvSpPr>
          <p:cNvPr id="20" name="Forme libre : forme 19">
            <a:extLst>
              <a:ext uri="{FF2B5EF4-FFF2-40B4-BE49-F238E27FC236}">
                <a16:creationId xmlns:a16="http://schemas.microsoft.com/office/drawing/2014/main" id="{6D38A704-5347-4415-9DEE-600FD0C47CF6}"/>
              </a:ext>
            </a:extLst>
          </p:cNvPr>
          <p:cNvSpPr/>
          <p:nvPr>
            <p:custDataLst>
              <p:tags r:id="rId7"/>
            </p:custDataLst>
          </p:nvPr>
        </p:nvSpPr>
        <p:spPr>
          <a:xfrm>
            <a:off x="2609850" y="190059"/>
            <a:ext cx="6562725" cy="1295841"/>
          </a:xfrm>
          <a:custGeom>
            <a:avLst/>
            <a:gdLst>
              <a:gd name="connsiteX0" fmla="*/ 0 w 6562725"/>
              <a:gd name="connsiteY0" fmla="*/ 1181541 h 1295841"/>
              <a:gd name="connsiteX1" fmla="*/ 3429000 w 6562725"/>
              <a:gd name="connsiteY1" fmla="*/ 441 h 1295841"/>
              <a:gd name="connsiteX2" fmla="*/ 6562725 w 6562725"/>
              <a:gd name="connsiteY2" fmla="*/ 1295841 h 1295841"/>
            </a:gdLst>
            <a:ahLst/>
            <a:cxnLst>
              <a:cxn ang="0">
                <a:pos x="connsiteX0" y="connsiteY0"/>
              </a:cxn>
              <a:cxn ang="0">
                <a:pos x="connsiteX1" y="connsiteY1"/>
              </a:cxn>
              <a:cxn ang="0">
                <a:pos x="connsiteX2" y="connsiteY2"/>
              </a:cxn>
            </a:cxnLst>
            <a:rect l="l" t="t" r="r" b="b"/>
            <a:pathLst>
              <a:path w="6562725" h="1295841">
                <a:moveTo>
                  <a:pt x="0" y="1181541"/>
                </a:moveTo>
                <a:cubicBezTo>
                  <a:pt x="1167606" y="581466"/>
                  <a:pt x="2335213" y="-18609"/>
                  <a:pt x="3429000" y="441"/>
                </a:cubicBezTo>
                <a:cubicBezTo>
                  <a:pt x="4522787" y="19491"/>
                  <a:pt x="5542756" y="657666"/>
                  <a:pt x="6562725" y="1295841"/>
                </a:cubicBezTo>
              </a:path>
            </a:pathLst>
          </a:custGeom>
          <a:noFill/>
          <a:ln w="38100">
            <a:solidFill>
              <a:srgbClr val="8F9A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34B0BF63-EF66-4556-B2A4-9FC40BB907C5}"/>
              </a:ext>
            </a:extLst>
          </p:cNvPr>
          <p:cNvSpPr/>
          <p:nvPr>
            <p:custDataLst>
              <p:tags r:id="rId8"/>
            </p:custDataLst>
          </p:nvPr>
        </p:nvSpPr>
        <p:spPr>
          <a:xfrm>
            <a:off x="5201384" y="415511"/>
            <a:ext cx="1657184" cy="323165"/>
          </a:xfrm>
          <a:prstGeom prst="rect">
            <a:avLst/>
          </a:prstGeom>
        </p:spPr>
        <p:txBody>
          <a:bodyPr wrap="none">
            <a:spAutoFit/>
          </a:bodyPr>
          <a:lstStyle/>
          <a:p>
            <a:pPr algn="ctr" fontAlgn="base"/>
            <a:r>
              <a:rPr lang="en-CA" sz="1500" b="1">
                <a:solidFill>
                  <a:srgbClr val="8BE3EE"/>
                </a:solidFill>
              </a:rPr>
              <a:t>Per eligible person</a:t>
            </a:r>
          </a:p>
        </p:txBody>
      </p:sp>
      <p:pic>
        <p:nvPicPr>
          <p:cNvPr id="23" name="Graphique 22" descr="Informations">
            <a:extLst>
              <a:ext uri="{FF2B5EF4-FFF2-40B4-BE49-F238E27FC236}">
                <a16:creationId xmlns:a16="http://schemas.microsoft.com/office/drawing/2014/main" id="{070A6132-D63E-4D15-A3C3-F2009A68FF86}"/>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2053" y="5567143"/>
            <a:ext cx="914400" cy="914400"/>
          </a:xfrm>
          <a:prstGeom prst="rect">
            <a:avLst/>
          </a:prstGeom>
        </p:spPr>
      </p:pic>
      <p:sp>
        <p:nvSpPr>
          <p:cNvPr id="13" name="Rectangle 12">
            <a:extLst>
              <a:ext uri="{FF2B5EF4-FFF2-40B4-BE49-F238E27FC236}">
                <a16:creationId xmlns:a16="http://schemas.microsoft.com/office/drawing/2014/main" id="{D7635614-5DA2-4071-9B62-7F40C61E4EF1}"/>
              </a:ext>
            </a:extLst>
          </p:cNvPr>
          <p:cNvSpPr/>
          <p:nvPr>
            <p:custDataLst>
              <p:tags r:id="rId10"/>
            </p:custDataLst>
          </p:nvPr>
        </p:nvSpPr>
        <p:spPr>
          <a:xfrm>
            <a:off x="6858568" y="5592951"/>
            <a:ext cx="3322715" cy="276999"/>
          </a:xfrm>
          <a:prstGeom prst="rect">
            <a:avLst/>
          </a:prstGeom>
        </p:spPr>
        <p:txBody>
          <a:bodyPr wrap="square">
            <a:spAutoFit/>
          </a:bodyPr>
          <a:lstStyle/>
          <a:p>
            <a:r>
              <a:rPr lang="en-CA" sz="1200" b="1" dirty="0">
                <a:solidFill>
                  <a:srgbClr val="8BE3EE"/>
                </a:solidFill>
                <a:hlinkClick r:id="rId22"/>
              </a:rPr>
              <a:t>CERB - Complete information</a:t>
            </a:r>
            <a:endParaRPr lang="en-CA" sz="1200" b="1" dirty="0">
              <a:solidFill>
                <a:srgbClr val="8BE3EE"/>
              </a:solidFill>
            </a:endParaRPr>
          </a:p>
        </p:txBody>
      </p:sp>
      <p:sp>
        <p:nvSpPr>
          <p:cNvPr id="18" name="ZoneTexte 17">
            <a:extLst>
              <a:ext uri="{FF2B5EF4-FFF2-40B4-BE49-F238E27FC236}">
                <a16:creationId xmlns:a16="http://schemas.microsoft.com/office/drawing/2014/main" id="{82ABD45C-C457-4DD0-AED6-B5FAA49CF63D}"/>
              </a:ext>
            </a:extLst>
          </p:cNvPr>
          <p:cNvSpPr txBox="1"/>
          <p:nvPr>
            <p:custDataLst>
              <p:tags r:id="rId11"/>
            </p:custDataLst>
          </p:nvPr>
        </p:nvSpPr>
        <p:spPr>
          <a:xfrm flipH="1">
            <a:off x="9248230" y="6611779"/>
            <a:ext cx="2677887" cy="246221"/>
          </a:xfrm>
          <a:prstGeom prst="rect">
            <a:avLst/>
          </a:prstGeom>
          <a:noFill/>
        </p:spPr>
        <p:txBody>
          <a:bodyPr wrap="square" rtlCol="0">
            <a:spAutoFit/>
          </a:bodyPr>
          <a:lstStyle/>
          <a:p>
            <a:pPr algn="r"/>
            <a:r>
              <a:rPr lang="en-CA" sz="1000" b="1">
                <a:solidFill>
                  <a:srgbClr val="8BE3EE"/>
                </a:solidFill>
              </a:rPr>
              <a:t>As of April 5, 2020</a:t>
            </a:r>
          </a:p>
        </p:txBody>
      </p:sp>
      <p:sp>
        <p:nvSpPr>
          <p:cNvPr id="22" name="Rectangle 21">
            <a:hlinkClick r:id="rId23" action="ppaction://hlinksldjump"/>
            <a:extLst>
              <a:ext uri="{FF2B5EF4-FFF2-40B4-BE49-F238E27FC236}">
                <a16:creationId xmlns:a16="http://schemas.microsoft.com/office/drawing/2014/main" id="{8955DBAC-9DF2-4F2C-9204-BDCAF9AABD9C}"/>
              </a:ext>
            </a:extLst>
          </p:cNvPr>
          <p:cNvSpPr/>
          <p:nvPr>
            <p:custDataLst>
              <p:tags r:id="rId12"/>
            </p:custDataLst>
          </p:nvPr>
        </p:nvSpPr>
        <p:spPr>
          <a:xfrm>
            <a:off x="550863" y="223495"/>
            <a:ext cx="383744" cy="305925"/>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solidFill>
                  <a:srgbClr val="031D6D"/>
                </a:solidFill>
              </a:rPr>
              <a:t>←</a:t>
            </a:r>
          </a:p>
        </p:txBody>
      </p:sp>
      <p:pic>
        <p:nvPicPr>
          <p:cNvPr id="25" name="Image 24">
            <a:hlinkClick r:id="rId24" action="ppaction://hlinksldjump" tooltip="Les mesures d'aide"/>
            <a:extLst>
              <a:ext uri="{FF2B5EF4-FFF2-40B4-BE49-F238E27FC236}">
                <a16:creationId xmlns:a16="http://schemas.microsoft.com/office/drawing/2014/main" id="{5BE44269-0A36-491B-9C84-3873829D8434}"/>
              </a:ext>
            </a:extLst>
          </p:cNvPr>
          <p:cNvPicPr>
            <a:picLocks noChangeAspect="1"/>
          </p:cNvPicPr>
          <p:nvPr>
            <p:custDataLst>
              <p:tags r:id="rId13"/>
            </p:custDataLst>
          </p:nvPr>
        </p:nvPicPr>
        <p:blipFill>
          <a:blip r:embed="rId25">
            <a:extLst>
              <a:ext uri="{28A0092B-C50C-407E-A947-70E740481C1C}">
                <a14:useLocalDpi xmlns:a14="http://schemas.microsoft.com/office/drawing/2010/main" val="0"/>
              </a:ext>
            </a:extLst>
          </a:blip>
          <a:stretch>
            <a:fillRect/>
          </a:stretch>
        </p:blipFill>
        <p:spPr>
          <a:xfrm>
            <a:off x="1019285" y="199657"/>
            <a:ext cx="384081" cy="353599"/>
          </a:xfrm>
          <a:prstGeom prst="rect">
            <a:avLst/>
          </a:prstGeom>
        </p:spPr>
      </p:pic>
      <p:pic>
        <p:nvPicPr>
          <p:cNvPr id="19" name="Image 18">
            <a:hlinkClick r:id="rId26" action="ppaction://hlinksldjump"/>
            <a:extLst>
              <a:ext uri="{FF2B5EF4-FFF2-40B4-BE49-F238E27FC236}">
                <a16:creationId xmlns:a16="http://schemas.microsoft.com/office/drawing/2014/main" id="{76B8D35A-511E-4899-B46F-7EB9C4696089}"/>
              </a:ext>
            </a:extLst>
          </p:cNvPr>
          <p:cNvPicPr>
            <a:picLocks noChangeAspect="1"/>
          </p:cNvPicPr>
          <p:nvPr>
            <p:custDataLst>
              <p:tags r:id="rId14"/>
            </p:custDataLst>
          </p:nvPr>
        </p:nvPicPr>
        <p:blipFill>
          <a:blip r:embed="rId27">
            <a:extLst>
              <a:ext uri="{28A0092B-C50C-407E-A947-70E740481C1C}">
                <a14:useLocalDpi xmlns:a14="http://schemas.microsoft.com/office/drawing/2010/main" val="0"/>
              </a:ext>
            </a:extLst>
          </a:blip>
          <a:stretch>
            <a:fillRect/>
          </a:stretch>
        </p:blipFill>
        <p:spPr>
          <a:xfrm>
            <a:off x="1488044" y="220994"/>
            <a:ext cx="384081" cy="310923"/>
          </a:xfrm>
          <a:prstGeom prst="rect">
            <a:avLst/>
          </a:prstGeom>
        </p:spPr>
      </p:pic>
    </p:spTree>
    <p:extLst>
      <p:ext uri="{BB962C8B-B14F-4D97-AF65-F5344CB8AC3E}">
        <p14:creationId xmlns:p14="http://schemas.microsoft.com/office/powerpoint/2010/main" val="330619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6FBC1D-8705-418F-90D7-CD8E127F0197}"/>
              </a:ext>
            </a:extLst>
          </p:cNvPr>
          <p:cNvSpPr/>
          <p:nvPr>
            <p:custDataLst>
              <p:tags r:id="rId1"/>
            </p:custDataLst>
          </p:nvPr>
        </p:nvSpPr>
        <p:spPr>
          <a:xfrm>
            <a:off x="563887" y="971883"/>
            <a:ext cx="10204727" cy="3631763"/>
          </a:xfrm>
          <a:prstGeom prst="rect">
            <a:avLst/>
          </a:prstGeom>
        </p:spPr>
        <p:txBody>
          <a:bodyPr wrap="square">
            <a:spAutoFit/>
          </a:bodyPr>
          <a:lstStyle/>
          <a:p>
            <a:pPr algn="just" fontAlgn="base"/>
            <a:endParaRPr lang="fr-CA" sz="2000" b="1" i="0" dirty="0">
              <a:solidFill>
                <a:schemeClr val="bg1"/>
              </a:solidFill>
              <a:effectLst/>
            </a:endParaRPr>
          </a:p>
          <a:p>
            <a:pPr algn="just" fontAlgn="base"/>
            <a:r>
              <a:rPr lang="en-CA" sz="1500" dirty="0">
                <a:solidFill>
                  <a:schemeClr val="bg1"/>
                </a:solidFill>
              </a:rPr>
              <a:t>The federal government introduced this benefit of $2,000 per month (4 weeks) for a maximum of 16 weeks, for the period from March 15, 2020 to October 3, 2020. This flat-benefit payment is designed to provide support to eligible workers who: </a:t>
            </a:r>
          </a:p>
          <a:p>
            <a:pPr fontAlgn="base"/>
            <a:endParaRPr lang="en-CA" sz="1500" dirty="0">
              <a:solidFill>
                <a:schemeClr val="bg1"/>
              </a:solidFill>
            </a:endParaRPr>
          </a:p>
          <a:p>
            <a:pPr marL="171450" indent="-171450" fontAlgn="base">
              <a:buFont typeface="Arial" panose="020B0604020202020204" pitchFamily="34" charset="0"/>
              <a:buChar char="•"/>
            </a:pPr>
            <a:r>
              <a:rPr lang="en-CA" sz="1500" b="1" dirty="0">
                <a:solidFill>
                  <a:schemeClr val="bg1"/>
                </a:solidFill>
              </a:rPr>
              <a:t>Are age 15 or over </a:t>
            </a:r>
          </a:p>
          <a:p>
            <a:pPr marL="171450" indent="-171450" fontAlgn="base">
              <a:buFont typeface="Arial" panose="020B0604020202020204" pitchFamily="34" charset="0"/>
              <a:buChar char="•"/>
            </a:pPr>
            <a:r>
              <a:rPr lang="en-CA" sz="1500" b="1" dirty="0">
                <a:solidFill>
                  <a:schemeClr val="bg1"/>
                </a:solidFill>
              </a:rPr>
              <a:t>Received working income or pregnancy or parental employment insurance benefits or an equivalent provincial plan (e.g. QPIP) of at least $5,000 in 2019 or in the 12 months preceding the request</a:t>
            </a:r>
          </a:p>
          <a:p>
            <a:pPr marL="171450" indent="-171450" fontAlgn="base">
              <a:buFont typeface="Arial" panose="020B0604020202020204" pitchFamily="34" charset="0"/>
              <a:buChar char="•"/>
            </a:pPr>
            <a:r>
              <a:rPr lang="en-CA" sz="1500" b="1" dirty="0">
                <a:solidFill>
                  <a:schemeClr val="bg1"/>
                </a:solidFill>
              </a:rPr>
              <a:t>Have stopped receiving said income and any another employment insurance benefits for a period of at least 14 consecutive days included in the 4-week period for which the request is made, for reasons related to COVID-19</a:t>
            </a:r>
          </a:p>
          <a:p>
            <a:pPr fontAlgn="base"/>
            <a:endParaRPr lang="en-CA" sz="1500" b="1" dirty="0">
              <a:solidFill>
                <a:schemeClr val="bg1"/>
              </a:solidFill>
            </a:endParaRPr>
          </a:p>
          <a:p>
            <a:pPr fontAlgn="base"/>
            <a:r>
              <a:rPr lang="en-CA" sz="1500" dirty="0">
                <a:solidFill>
                  <a:schemeClr val="bg1"/>
                </a:solidFill>
              </a:rPr>
              <a:t>This benefit cannot be requested for a period during which the beneficiary was receiving working income or employment insurance benefits, or pregnancy or parental benefits under a provincial plan (e.g. QPIP). </a:t>
            </a:r>
          </a:p>
          <a:p>
            <a:pPr fontAlgn="base"/>
            <a:endParaRPr lang="en-CA" sz="1500" dirty="0">
              <a:solidFill>
                <a:schemeClr val="bg1"/>
              </a:solidFill>
            </a:endParaRPr>
          </a:p>
          <a:p>
            <a:pPr fontAlgn="base"/>
            <a:r>
              <a:rPr lang="en-CA" sz="1500" dirty="0">
                <a:solidFill>
                  <a:schemeClr val="bg1"/>
                </a:solidFill>
              </a:rPr>
              <a:t>The benefit will be paid within 10 days following the request, which can be made online starting on April 6, 2020, through a portal which will be made available for this purpose. No requests can be made after December 2, 2020.</a:t>
            </a:r>
            <a:r>
              <a:rPr lang="en-CA" sz="1500" dirty="0">
                <a:solidFill>
                  <a:schemeClr val="bg1"/>
                </a:solidFill>
                <a:latin typeface="GT-Walsheim"/>
              </a:rPr>
              <a:t> </a:t>
            </a:r>
          </a:p>
        </p:txBody>
      </p:sp>
      <p:sp>
        <p:nvSpPr>
          <p:cNvPr id="3" name="Rectangle 2">
            <a:extLst>
              <a:ext uri="{FF2B5EF4-FFF2-40B4-BE49-F238E27FC236}">
                <a16:creationId xmlns:a16="http://schemas.microsoft.com/office/drawing/2014/main" id="{6A2895EA-9031-498E-ACE9-C07C2C239F67}"/>
              </a:ext>
            </a:extLst>
          </p:cNvPr>
          <p:cNvSpPr/>
          <p:nvPr>
            <p:custDataLst>
              <p:tags r:id="rId2"/>
            </p:custDataLst>
          </p:nvPr>
        </p:nvSpPr>
        <p:spPr>
          <a:xfrm>
            <a:off x="459658" y="503426"/>
            <a:ext cx="10414774" cy="646331"/>
          </a:xfrm>
          <a:prstGeom prst="rect">
            <a:avLst/>
          </a:prstGeom>
        </p:spPr>
        <p:txBody>
          <a:bodyPr wrap="none">
            <a:spAutoFit/>
          </a:bodyPr>
          <a:lstStyle/>
          <a:p>
            <a:pPr fontAlgn="base"/>
            <a:r>
              <a:rPr lang="en-CA" sz="3600" b="1" dirty="0">
                <a:solidFill>
                  <a:srgbClr val="8BE3EE"/>
                </a:solidFill>
              </a:rPr>
              <a:t>The New Canada Emergency Response Benefit (CERB)</a:t>
            </a:r>
          </a:p>
        </p:txBody>
      </p:sp>
      <p:sp>
        <p:nvSpPr>
          <p:cNvPr id="8" name="Rectangle 7">
            <a:hlinkClick r:id="rId10" action="ppaction://hlinksldjump"/>
            <a:extLst>
              <a:ext uri="{FF2B5EF4-FFF2-40B4-BE49-F238E27FC236}">
                <a16:creationId xmlns:a16="http://schemas.microsoft.com/office/drawing/2014/main" id="{C80A1D87-FFAF-43D2-BB8D-CAF2141E34F8}"/>
              </a:ext>
            </a:extLst>
          </p:cNvPr>
          <p:cNvSpPr/>
          <p:nvPr>
            <p:custDataLst>
              <p:tags r:id="rId3"/>
            </p:custDataLst>
          </p:nvPr>
        </p:nvSpPr>
        <p:spPr>
          <a:xfrm>
            <a:off x="4156236"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BACK</a:t>
            </a:r>
          </a:p>
        </p:txBody>
      </p:sp>
      <p:sp>
        <p:nvSpPr>
          <p:cNvPr id="9" name="Rectangle 8">
            <a:hlinkClick r:id="rId11" action="ppaction://hlinksldjump"/>
            <a:extLst>
              <a:ext uri="{FF2B5EF4-FFF2-40B4-BE49-F238E27FC236}">
                <a16:creationId xmlns:a16="http://schemas.microsoft.com/office/drawing/2014/main" id="{B0123474-1AC8-46A1-AD3B-234A5EDF0C55}"/>
              </a:ext>
            </a:extLst>
          </p:cNvPr>
          <p:cNvSpPr/>
          <p:nvPr>
            <p:custDataLst>
              <p:tags r:id="rId4"/>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NEXT MEASURE</a:t>
            </a:r>
          </a:p>
        </p:txBody>
      </p:sp>
      <p:sp>
        <p:nvSpPr>
          <p:cNvPr id="10" name="ZoneTexte 9">
            <a:extLst>
              <a:ext uri="{FF2B5EF4-FFF2-40B4-BE49-F238E27FC236}">
                <a16:creationId xmlns:a16="http://schemas.microsoft.com/office/drawing/2014/main" id="{132CB8DF-99C9-4E24-B610-DA516A8C5AE9}"/>
              </a:ext>
            </a:extLst>
          </p:cNvPr>
          <p:cNvSpPr txBox="1"/>
          <p:nvPr>
            <p:custDataLst>
              <p:tags r:id="rId5"/>
            </p:custDataLst>
          </p:nvPr>
        </p:nvSpPr>
        <p:spPr>
          <a:xfrm flipH="1">
            <a:off x="9248230" y="6611779"/>
            <a:ext cx="2677887" cy="246221"/>
          </a:xfrm>
          <a:prstGeom prst="rect">
            <a:avLst/>
          </a:prstGeom>
          <a:noFill/>
        </p:spPr>
        <p:txBody>
          <a:bodyPr wrap="square" rtlCol="0">
            <a:spAutoFit/>
          </a:bodyPr>
          <a:lstStyle/>
          <a:p>
            <a:pPr algn="r"/>
            <a:r>
              <a:rPr lang="en-CA" sz="1000" b="1" dirty="0">
                <a:solidFill>
                  <a:srgbClr val="8BE3EE"/>
                </a:solidFill>
              </a:rPr>
              <a:t>As of April 5, 2020</a:t>
            </a:r>
            <a:endParaRPr lang="fr-CA" sz="1000" b="1" dirty="0">
              <a:solidFill>
                <a:srgbClr val="8BE3EE"/>
              </a:solidFill>
            </a:endParaRPr>
          </a:p>
        </p:txBody>
      </p:sp>
      <p:sp>
        <p:nvSpPr>
          <p:cNvPr id="7" name="Rectangle 6">
            <a:hlinkClick r:id="rId12" action="ppaction://hlinksldjump"/>
            <a:extLst>
              <a:ext uri="{FF2B5EF4-FFF2-40B4-BE49-F238E27FC236}">
                <a16:creationId xmlns:a16="http://schemas.microsoft.com/office/drawing/2014/main" id="{1B10A76F-97B2-42B3-BDDD-7083EAAD67D1}"/>
              </a:ext>
            </a:extLst>
          </p:cNvPr>
          <p:cNvSpPr/>
          <p:nvPr>
            <p:custDataLst>
              <p:tags r:id="rId6"/>
            </p:custDataLst>
          </p:nvPr>
        </p:nvSpPr>
        <p:spPr>
          <a:xfrm>
            <a:off x="6821649"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031D6D"/>
                </a:solidFill>
              </a:rPr>
              <a:t>HOW TO APPLY</a:t>
            </a:r>
          </a:p>
        </p:txBody>
      </p:sp>
      <p:sp>
        <p:nvSpPr>
          <p:cNvPr id="4" name="Rectangle 3">
            <a:extLst>
              <a:ext uri="{FF2B5EF4-FFF2-40B4-BE49-F238E27FC236}">
                <a16:creationId xmlns:a16="http://schemas.microsoft.com/office/drawing/2014/main" id="{EBC8A1EB-0A16-47C1-9754-22167D94DA79}"/>
              </a:ext>
            </a:extLst>
          </p:cNvPr>
          <p:cNvSpPr/>
          <p:nvPr>
            <p:custDataLst>
              <p:tags r:id="rId7"/>
            </p:custDataLst>
          </p:nvPr>
        </p:nvSpPr>
        <p:spPr>
          <a:xfrm>
            <a:off x="563887" y="5133658"/>
            <a:ext cx="7640715" cy="800219"/>
          </a:xfrm>
          <a:prstGeom prst="rect">
            <a:avLst/>
          </a:prstGeom>
        </p:spPr>
        <p:txBody>
          <a:bodyPr wrap="square">
            <a:spAutoFit/>
          </a:bodyPr>
          <a:lstStyle/>
          <a:p>
            <a:r>
              <a:rPr lang="en-CA" sz="1400" b="1" dirty="0">
                <a:solidFill>
                  <a:srgbClr val="8BE3EE"/>
                </a:solidFill>
                <a:hlinkClick r:id="rId13"/>
              </a:rPr>
              <a:t>CERB - Complete information</a:t>
            </a:r>
            <a:endParaRPr lang="en-CA" sz="1400" b="1" dirty="0">
              <a:solidFill>
                <a:srgbClr val="8BE3EE"/>
              </a:solidFill>
            </a:endParaRPr>
          </a:p>
          <a:p>
            <a:r>
              <a:rPr lang="en-US" sz="1400" b="1" dirty="0">
                <a:solidFill>
                  <a:srgbClr val="8BE3EE"/>
                </a:solidFill>
                <a:hlinkClick r:id="rId14"/>
              </a:rPr>
              <a:t>Why some people who applied for federal aid received more money than expected</a:t>
            </a:r>
            <a:endParaRPr lang="fr-CA" sz="1400" b="1" dirty="0">
              <a:solidFill>
                <a:srgbClr val="8BE3EE"/>
              </a:solidFill>
            </a:endParaRPr>
          </a:p>
          <a:p>
            <a:endParaRPr lang="fr-CA" b="1" dirty="0">
              <a:solidFill>
                <a:srgbClr val="8BE3EE"/>
              </a:solidFill>
            </a:endParaRPr>
          </a:p>
        </p:txBody>
      </p:sp>
    </p:spTree>
    <p:extLst>
      <p:ext uri="{BB962C8B-B14F-4D97-AF65-F5344CB8AC3E}">
        <p14:creationId xmlns:p14="http://schemas.microsoft.com/office/powerpoint/2010/main" val="177644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895EA-9031-498E-ACE9-C07C2C239F67}"/>
              </a:ext>
            </a:extLst>
          </p:cNvPr>
          <p:cNvSpPr/>
          <p:nvPr>
            <p:custDataLst>
              <p:tags r:id="rId1"/>
            </p:custDataLst>
          </p:nvPr>
        </p:nvSpPr>
        <p:spPr>
          <a:xfrm>
            <a:off x="458520" y="500837"/>
            <a:ext cx="10414774" cy="646331"/>
          </a:xfrm>
          <a:prstGeom prst="rect">
            <a:avLst/>
          </a:prstGeom>
        </p:spPr>
        <p:txBody>
          <a:bodyPr wrap="none">
            <a:spAutoFit/>
          </a:bodyPr>
          <a:lstStyle/>
          <a:p>
            <a:pPr fontAlgn="base"/>
            <a:r>
              <a:rPr lang="en-CA" sz="3600" b="1" dirty="0">
                <a:solidFill>
                  <a:srgbClr val="8BE3EE"/>
                </a:solidFill>
              </a:rPr>
              <a:t>The New Canada Emergency Response Benefit (CERB)</a:t>
            </a:r>
          </a:p>
        </p:txBody>
      </p:sp>
      <p:sp>
        <p:nvSpPr>
          <p:cNvPr id="8" name="Rectangle 7">
            <a:hlinkClick r:id="rId10" action="ppaction://hlinksldjump"/>
            <a:extLst>
              <a:ext uri="{FF2B5EF4-FFF2-40B4-BE49-F238E27FC236}">
                <a16:creationId xmlns:a16="http://schemas.microsoft.com/office/drawing/2014/main" id="{C80A1D87-FFAF-43D2-BB8D-CAF2141E34F8}"/>
              </a:ext>
            </a:extLst>
          </p:cNvPr>
          <p:cNvSpPr/>
          <p:nvPr>
            <p:custDataLst>
              <p:tags r:id="rId2"/>
            </p:custDataLst>
          </p:nvPr>
        </p:nvSpPr>
        <p:spPr>
          <a:xfrm>
            <a:off x="6827259" y="5877333"/>
            <a:ext cx="2369976" cy="539342"/>
          </a:xfrm>
          <a:prstGeom prst="rect">
            <a:avLst/>
          </a:prstGeom>
          <a:solidFill>
            <a:srgbClr val="8F9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rgbClr val="031D6D"/>
                </a:solidFill>
              </a:rPr>
              <a:t>BACK</a:t>
            </a:r>
          </a:p>
        </p:txBody>
      </p:sp>
      <p:sp>
        <p:nvSpPr>
          <p:cNvPr id="9" name="Rectangle 8">
            <a:hlinkClick r:id="rId11" action="ppaction://hlinksldjump"/>
            <a:extLst>
              <a:ext uri="{FF2B5EF4-FFF2-40B4-BE49-F238E27FC236}">
                <a16:creationId xmlns:a16="http://schemas.microsoft.com/office/drawing/2014/main" id="{B0123474-1AC8-46A1-AD3B-234A5EDF0C55}"/>
              </a:ext>
            </a:extLst>
          </p:cNvPr>
          <p:cNvSpPr/>
          <p:nvPr>
            <p:custDataLst>
              <p:tags r:id="rId3"/>
            </p:custDataLst>
          </p:nvPr>
        </p:nvSpPr>
        <p:spPr>
          <a:xfrm>
            <a:off x="9487062" y="5877333"/>
            <a:ext cx="2369976" cy="539342"/>
          </a:xfrm>
          <a:prstGeom prst="rect">
            <a:avLst/>
          </a:prstGeom>
          <a:solidFill>
            <a:srgbClr val="AC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rgbClr val="031D6D"/>
                </a:solidFill>
              </a:rPr>
              <a:t>NEXT MEASURE</a:t>
            </a:r>
          </a:p>
        </p:txBody>
      </p:sp>
      <p:sp>
        <p:nvSpPr>
          <p:cNvPr id="10" name="ZoneTexte 9">
            <a:extLst>
              <a:ext uri="{FF2B5EF4-FFF2-40B4-BE49-F238E27FC236}">
                <a16:creationId xmlns:a16="http://schemas.microsoft.com/office/drawing/2014/main" id="{132CB8DF-99C9-4E24-B610-DA516A8C5AE9}"/>
              </a:ext>
            </a:extLst>
          </p:cNvPr>
          <p:cNvSpPr txBox="1"/>
          <p:nvPr>
            <p:custDataLst>
              <p:tags r:id="rId4"/>
            </p:custDataLst>
          </p:nvPr>
        </p:nvSpPr>
        <p:spPr>
          <a:xfrm flipH="1">
            <a:off x="9248230" y="6611779"/>
            <a:ext cx="2677887" cy="246221"/>
          </a:xfrm>
          <a:prstGeom prst="rect">
            <a:avLst/>
          </a:prstGeom>
          <a:noFill/>
        </p:spPr>
        <p:txBody>
          <a:bodyPr wrap="square" rtlCol="0">
            <a:spAutoFit/>
          </a:bodyPr>
          <a:lstStyle/>
          <a:p>
            <a:pPr algn="r"/>
            <a:r>
              <a:rPr lang="en-CA" sz="1000" b="1">
                <a:solidFill>
                  <a:srgbClr val="8BE3EE"/>
                </a:solidFill>
              </a:rPr>
              <a:t>As of April 5, 2020</a:t>
            </a:r>
          </a:p>
        </p:txBody>
      </p:sp>
      <p:graphicFrame>
        <p:nvGraphicFramePr>
          <p:cNvPr id="4" name="Tableau 3">
            <a:extLst>
              <a:ext uri="{FF2B5EF4-FFF2-40B4-BE49-F238E27FC236}">
                <a16:creationId xmlns:a16="http://schemas.microsoft.com/office/drawing/2014/main" id="{9DF8CCB5-413F-4643-8736-3DE3EA13A7B1}"/>
              </a:ext>
            </a:extLst>
          </p:cNvPr>
          <p:cNvGraphicFramePr>
            <a:graphicFrameLocks noGrp="1"/>
          </p:cNvGraphicFramePr>
          <p:nvPr>
            <p:custDataLst>
              <p:tags r:id="rId5"/>
            </p:custDataLst>
            <p:extLst>
              <p:ext uri="{D42A27DB-BD31-4B8C-83A1-F6EECF244321}">
                <p14:modId xmlns:p14="http://schemas.microsoft.com/office/powerpoint/2010/main" val="3131087091"/>
              </p:ext>
            </p:extLst>
          </p:nvPr>
        </p:nvGraphicFramePr>
        <p:xfrm>
          <a:off x="459658" y="2944325"/>
          <a:ext cx="8788572" cy="2281056"/>
        </p:xfrm>
        <a:graphic>
          <a:graphicData uri="http://schemas.openxmlformats.org/drawingml/2006/table">
            <a:tbl>
              <a:tblPr>
                <a:tableStyleId>{2D5ABB26-0587-4C30-8999-92F81FD0307C}</a:tableStyleId>
              </a:tblPr>
              <a:tblGrid>
                <a:gridCol w="2929524">
                  <a:extLst>
                    <a:ext uri="{9D8B030D-6E8A-4147-A177-3AD203B41FA5}">
                      <a16:colId xmlns:a16="http://schemas.microsoft.com/office/drawing/2014/main" val="731756218"/>
                    </a:ext>
                  </a:extLst>
                </a:gridCol>
                <a:gridCol w="2929524">
                  <a:extLst>
                    <a:ext uri="{9D8B030D-6E8A-4147-A177-3AD203B41FA5}">
                      <a16:colId xmlns:a16="http://schemas.microsoft.com/office/drawing/2014/main" val="3414008101"/>
                    </a:ext>
                  </a:extLst>
                </a:gridCol>
                <a:gridCol w="2929524">
                  <a:extLst>
                    <a:ext uri="{9D8B030D-6E8A-4147-A177-3AD203B41FA5}">
                      <a16:colId xmlns:a16="http://schemas.microsoft.com/office/drawing/2014/main" val="377321332"/>
                    </a:ext>
                  </a:extLst>
                </a:gridCol>
              </a:tblGrid>
              <a:tr h="0">
                <a:tc>
                  <a:txBody>
                    <a:bodyPr/>
                    <a:lstStyle/>
                    <a:p>
                      <a:pPr algn="ctr" fontAlgn="b"/>
                      <a:r>
                        <a:rPr lang="en-CA" sz="1500" b="1" noProof="0">
                          <a:solidFill>
                            <a:srgbClr val="8BE3EE"/>
                          </a:solidFill>
                          <a:effectLst/>
                        </a:rPr>
                        <a:t>If you were born in:</a:t>
                      </a:r>
                    </a:p>
                  </a:txBody>
                  <a:tcPr marL="75788" marR="75788" marT="75788" marB="75788" anchor="b">
                    <a:lnR w="12700" cap="flat" cmpd="sng" algn="ctr">
                      <a:solidFill>
                        <a:srgbClr val="8BE3EE"/>
                      </a:solidFill>
                      <a:prstDash val="solid"/>
                      <a:round/>
                      <a:headEnd type="none" w="med" len="med"/>
                      <a:tailEnd type="none" w="med" len="med"/>
                    </a:lnR>
                    <a:lnB w="12700" cap="flat" cmpd="sng" algn="ctr">
                      <a:solidFill>
                        <a:srgbClr val="8BE3EE"/>
                      </a:solidFill>
                      <a:prstDash val="solid"/>
                      <a:round/>
                      <a:headEnd type="none" w="med" len="med"/>
                      <a:tailEnd type="none" w="med" len="med"/>
                    </a:lnB>
                  </a:tcPr>
                </a:tc>
                <a:tc>
                  <a:txBody>
                    <a:bodyPr/>
                    <a:lstStyle/>
                    <a:p>
                      <a:pPr algn="ctr" fontAlgn="b"/>
                      <a:r>
                        <a:rPr lang="en-CA" sz="1500" b="1" noProof="0">
                          <a:solidFill>
                            <a:srgbClr val="8BE3EE"/>
                          </a:solidFill>
                          <a:effectLst/>
                        </a:rPr>
                        <a:t>Apply for CERB on a:</a:t>
                      </a:r>
                    </a:p>
                  </a:txBody>
                  <a:tcPr marL="75788" marR="75788" marT="75788" marB="75788" anchor="b">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B w="12700" cap="flat" cmpd="sng" algn="ctr">
                      <a:solidFill>
                        <a:srgbClr val="8BE3EE"/>
                      </a:solidFill>
                      <a:prstDash val="solid"/>
                      <a:round/>
                      <a:headEnd type="none" w="med" len="med"/>
                      <a:tailEnd type="none" w="med" len="med"/>
                    </a:lnB>
                  </a:tcPr>
                </a:tc>
                <a:tc>
                  <a:txBody>
                    <a:bodyPr/>
                    <a:lstStyle/>
                    <a:p>
                      <a:pPr algn="ctr" fontAlgn="b"/>
                      <a:r>
                        <a:rPr lang="en-CA" sz="1500" b="1" noProof="0">
                          <a:solidFill>
                            <a:srgbClr val="8BE3EE"/>
                          </a:solidFill>
                          <a:effectLst/>
                        </a:rPr>
                        <a:t>The best day to apply:</a:t>
                      </a:r>
                    </a:p>
                  </a:txBody>
                  <a:tcPr marL="75788" marR="75788" marT="75788" marB="75788" anchor="b">
                    <a:lnL w="12700" cap="flat" cmpd="sng" algn="ctr">
                      <a:solidFill>
                        <a:srgbClr val="8BE3EE"/>
                      </a:solidFill>
                      <a:prstDash val="solid"/>
                      <a:round/>
                      <a:headEnd type="none" w="med" len="med"/>
                      <a:tailEnd type="none" w="med" len="med"/>
                    </a:lnL>
                    <a:lnB w="12700" cap="flat" cmpd="sng" algn="ctr">
                      <a:solidFill>
                        <a:srgbClr val="8BE3EE"/>
                      </a:solidFill>
                      <a:prstDash val="solid"/>
                      <a:round/>
                      <a:headEnd type="none" w="med" len="med"/>
                      <a:tailEnd type="none" w="med" len="med"/>
                    </a:lnB>
                  </a:tcPr>
                </a:tc>
                <a:extLst>
                  <a:ext uri="{0D108BD9-81ED-4DB2-BD59-A6C34878D82A}">
                    <a16:rowId xmlns:a16="http://schemas.microsoft.com/office/drawing/2014/main" val="2750536195"/>
                  </a:ext>
                </a:extLst>
              </a:tr>
              <a:tr h="0">
                <a:tc>
                  <a:txBody>
                    <a:bodyPr/>
                    <a:lstStyle/>
                    <a:p>
                      <a:pPr fontAlgn="t"/>
                      <a:r>
                        <a:rPr lang="en-CA" sz="1500" b="1" noProof="0">
                          <a:solidFill>
                            <a:schemeClr val="bg1"/>
                          </a:solidFill>
                          <a:effectLst/>
                        </a:rPr>
                        <a:t>January, February or March</a:t>
                      </a:r>
                    </a:p>
                  </a:txBody>
                  <a:tcPr marL="75788" marR="75788" marT="75788" marB="75788">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Monday</a:t>
                      </a:r>
                    </a:p>
                  </a:txBody>
                  <a:tcPr marL="75788" marR="75788" marT="75788" marB="75788">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April 6</a:t>
                      </a:r>
                    </a:p>
                  </a:txBody>
                  <a:tcPr marL="75788" marR="75788" marT="75788" marB="75788">
                    <a:lnL w="12700" cap="flat" cmpd="sng" algn="ctr">
                      <a:solidFill>
                        <a:srgbClr val="8BE3EE"/>
                      </a:solidFill>
                      <a:prstDash val="solid"/>
                      <a:round/>
                      <a:headEnd type="none" w="med" len="med"/>
                      <a:tailEnd type="none" w="med" len="med"/>
                    </a:lnL>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extLst>
                  <a:ext uri="{0D108BD9-81ED-4DB2-BD59-A6C34878D82A}">
                    <a16:rowId xmlns:a16="http://schemas.microsoft.com/office/drawing/2014/main" val="3293652048"/>
                  </a:ext>
                </a:extLst>
              </a:tr>
              <a:tr h="0">
                <a:tc>
                  <a:txBody>
                    <a:bodyPr/>
                    <a:lstStyle/>
                    <a:p>
                      <a:pPr fontAlgn="t"/>
                      <a:r>
                        <a:rPr lang="en-CA" sz="1500" b="1" noProof="0">
                          <a:solidFill>
                            <a:schemeClr val="bg1"/>
                          </a:solidFill>
                          <a:effectLst/>
                        </a:rPr>
                        <a:t>April, May or June</a:t>
                      </a:r>
                    </a:p>
                  </a:txBody>
                  <a:tcPr marL="75788" marR="75788" marT="75788" marB="75788">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Tuesday</a:t>
                      </a:r>
                    </a:p>
                  </a:txBody>
                  <a:tcPr marL="75788" marR="75788" marT="75788" marB="75788">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April 7</a:t>
                      </a:r>
                    </a:p>
                  </a:txBody>
                  <a:tcPr marL="75788" marR="75788" marT="75788" marB="75788">
                    <a:lnL w="12700" cap="flat" cmpd="sng" algn="ctr">
                      <a:solidFill>
                        <a:srgbClr val="8BE3EE"/>
                      </a:solidFill>
                      <a:prstDash val="solid"/>
                      <a:round/>
                      <a:headEnd type="none" w="med" len="med"/>
                      <a:tailEnd type="none" w="med" len="med"/>
                    </a:lnL>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extLst>
                  <a:ext uri="{0D108BD9-81ED-4DB2-BD59-A6C34878D82A}">
                    <a16:rowId xmlns:a16="http://schemas.microsoft.com/office/drawing/2014/main" val="2757133002"/>
                  </a:ext>
                </a:extLst>
              </a:tr>
              <a:tr h="0">
                <a:tc>
                  <a:txBody>
                    <a:bodyPr/>
                    <a:lstStyle/>
                    <a:p>
                      <a:pPr fontAlgn="t"/>
                      <a:r>
                        <a:rPr lang="en-CA" sz="1500" b="1" noProof="0">
                          <a:solidFill>
                            <a:schemeClr val="bg1"/>
                          </a:solidFill>
                          <a:effectLst/>
                        </a:rPr>
                        <a:t>July, August or September</a:t>
                      </a:r>
                    </a:p>
                  </a:txBody>
                  <a:tcPr marL="75788" marR="75788" marT="75788" marB="75788">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Wednesday</a:t>
                      </a:r>
                    </a:p>
                  </a:txBody>
                  <a:tcPr marL="75788" marR="75788" marT="75788" marB="75788">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April 8</a:t>
                      </a:r>
                    </a:p>
                  </a:txBody>
                  <a:tcPr marL="75788" marR="75788" marT="75788" marB="75788">
                    <a:lnL w="12700" cap="flat" cmpd="sng" algn="ctr">
                      <a:solidFill>
                        <a:srgbClr val="8BE3EE"/>
                      </a:solidFill>
                      <a:prstDash val="solid"/>
                      <a:round/>
                      <a:headEnd type="none" w="med" len="med"/>
                      <a:tailEnd type="none" w="med" len="med"/>
                    </a:lnL>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extLst>
                  <a:ext uri="{0D108BD9-81ED-4DB2-BD59-A6C34878D82A}">
                    <a16:rowId xmlns:a16="http://schemas.microsoft.com/office/drawing/2014/main" val="3875220301"/>
                  </a:ext>
                </a:extLst>
              </a:tr>
              <a:tr h="0">
                <a:tc>
                  <a:txBody>
                    <a:bodyPr/>
                    <a:lstStyle/>
                    <a:p>
                      <a:pPr fontAlgn="t"/>
                      <a:r>
                        <a:rPr lang="en-CA" sz="1500" b="1" noProof="0">
                          <a:solidFill>
                            <a:schemeClr val="bg1"/>
                          </a:solidFill>
                          <a:effectLst/>
                        </a:rPr>
                        <a:t>October, November or December</a:t>
                      </a:r>
                    </a:p>
                  </a:txBody>
                  <a:tcPr marL="75788" marR="75788" marT="75788" marB="75788">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Thursday</a:t>
                      </a:r>
                    </a:p>
                  </a:txBody>
                  <a:tcPr marL="75788" marR="75788" marT="75788" marB="75788">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tc>
                  <a:txBody>
                    <a:bodyPr/>
                    <a:lstStyle/>
                    <a:p>
                      <a:pPr fontAlgn="t"/>
                      <a:r>
                        <a:rPr lang="en-CA" sz="1500" b="1" noProof="0">
                          <a:solidFill>
                            <a:schemeClr val="bg1"/>
                          </a:solidFill>
                          <a:effectLst/>
                        </a:rPr>
                        <a:t>April 9</a:t>
                      </a:r>
                    </a:p>
                  </a:txBody>
                  <a:tcPr marL="75788" marR="75788" marT="75788" marB="75788">
                    <a:lnL w="12700" cap="flat" cmpd="sng" algn="ctr">
                      <a:solidFill>
                        <a:srgbClr val="8BE3EE"/>
                      </a:solidFill>
                      <a:prstDash val="solid"/>
                      <a:round/>
                      <a:headEnd type="none" w="med" len="med"/>
                      <a:tailEnd type="none" w="med" len="med"/>
                    </a:lnL>
                    <a:lnT w="12700" cap="flat" cmpd="sng" algn="ctr">
                      <a:solidFill>
                        <a:srgbClr val="8BE3EE"/>
                      </a:solidFill>
                      <a:prstDash val="solid"/>
                      <a:round/>
                      <a:headEnd type="none" w="med" len="med"/>
                      <a:tailEnd type="none" w="med" len="med"/>
                    </a:lnT>
                    <a:lnB w="12700" cap="flat" cmpd="sng" algn="ctr">
                      <a:solidFill>
                        <a:srgbClr val="8BE3EE"/>
                      </a:solidFill>
                      <a:prstDash val="solid"/>
                      <a:round/>
                      <a:headEnd type="none" w="med" len="med"/>
                      <a:tailEnd type="none" w="med" len="med"/>
                    </a:lnB>
                  </a:tcPr>
                </a:tc>
                <a:extLst>
                  <a:ext uri="{0D108BD9-81ED-4DB2-BD59-A6C34878D82A}">
                    <a16:rowId xmlns:a16="http://schemas.microsoft.com/office/drawing/2014/main" val="1163111083"/>
                  </a:ext>
                </a:extLst>
              </a:tr>
              <a:tr h="0">
                <a:tc>
                  <a:txBody>
                    <a:bodyPr/>
                    <a:lstStyle/>
                    <a:p>
                      <a:pPr fontAlgn="t"/>
                      <a:r>
                        <a:rPr lang="en-CA" sz="1500" b="1" noProof="0" dirty="0">
                          <a:solidFill>
                            <a:schemeClr val="bg1"/>
                          </a:solidFill>
                          <a:effectLst/>
                        </a:rPr>
                        <a:t>All months</a:t>
                      </a:r>
                    </a:p>
                  </a:txBody>
                  <a:tcPr marL="75788" marR="75788" marT="75788" marB="75788">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tcPr>
                </a:tc>
                <a:tc>
                  <a:txBody>
                    <a:bodyPr/>
                    <a:lstStyle/>
                    <a:p>
                      <a:pPr fontAlgn="t"/>
                      <a:r>
                        <a:rPr lang="en-CA" sz="1500" b="1" noProof="0">
                          <a:solidFill>
                            <a:schemeClr val="bg1"/>
                          </a:solidFill>
                          <a:effectLst/>
                        </a:rPr>
                        <a:t>Friday, Saturday or Sunday</a:t>
                      </a:r>
                    </a:p>
                  </a:txBody>
                  <a:tcPr marL="75788" marR="75788" marT="75788" marB="75788">
                    <a:lnL w="12700" cap="flat" cmpd="sng" algn="ctr">
                      <a:solidFill>
                        <a:srgbClr val="8BE3EE"/>
                      </a:solidFill>
                      <a:prstDash val="solid"/>
                      <a:round/>
                      <a:headEnd type="none" w="med" len="med"/>
                      <a:tailEnd type="none" w="med" len="med"/>
                    </a:lnL>
                    <a:lnR w="12700" cap="flat" cmpd="sng" algn="ctr">
                      <a:solidFill>
                        <a:srgbClr val="8BE3EE"/>
                      </a:solidFill>
                      <a:prstDash val="solid"/>
                      <a:round/>
                      <a:headEnd type="none" w="med" len="med"/>
                      <a:tailEnd type="none" w="med" len="med"/>
                    </a:lnR>
                    <a:lnT w="12700" cap="flat" cmpd="sng" algn="ctr">
                      <a:solidFill>
                        <a:srgbClr val="8BE3EE"/>
                      </a:solidFill>
                      <a:prstDash val="solid"/>
                      <a:round/>
                      <a:headEnd type="none" w="med" len="med"/>
                      <a:tailEnd type="none" w="med" len="med"/>
                    </a:lnT>
                  </a:tcPr>
                </a:tc>
                <a:tc>
                  <a:txBody>
                    <a:bodyPr/>
                    <a:lstStyle/>
                    <a:p>
                      <a:pPr fontAlgn="t"/>
                      <a:endParaRPr lang="en-CA" sz="1500" b="1" noProof="0" dirty="0">
                        <a:solidFill>
                          <a:schemeClr val="bg1"/>
                        </a:solidFill>
                        <a:effectLst/>
                      </a:endParaRPr>
                    </a:p>
                  </a:txBody>
                  <a:tcPr marL="75788" marR="75788" marT="75788" marB="75788">
                    <a:lnL w="12700" cap="flat" cmpd="sng" algn="ctr">
                      <a:solidFill>
                        <a:srgbClr val="8BE3EE"/>
                      </a:solidFill>
                      <a:prstDash val="solid"/>
                      <a:round/>
                      <a:headEnd type="none" w="med" len="med"/>
                      <a:tailEnd type="none" w="med" len="med"/>
                    </a:lnL>
                    <a:lnT w="12700" cap="flat" cmpd="sng" algn="ctr">
                      <a:solidFill>
                        <a:srgbClr val="8BE3EE"/>
                      </a:solidFill>
                      <a:prstDash val="solid"/>
                      <a:round/>
                      <a:headEnd type="none" w="med" len="med"/>
                      <a:tailEnd type="none" w="med" len="med"/>
                    </a:lnT>
                  </a:tcPr>
                </a:tc>
                <a:extLst>
                  <a:ext uri="{0D108BD9-81ED-4DB2-BD59-A6C34878D82A}">
                    <a16:rowId xmlns:a16="http://schemas.microsoft.com/office/drawing/2014/main" val="763780167"/>
                  </a:ext>
                </a:extLst>
              </a:tr>
            </a:tbl>
          </a:graphicData>
        </a:graphic>
      </p:graphicFrame>
      <p:sp>
        <p:nvSpPr>
          <p:cNvPr id="6" name="Rectangle 5">
            <a:extLst>
              <a:ext uri="{FF2B5EF4-FFF2-40B4-BE49-F238E27FC236}">
                <a16:creationId xmlns:a16="http://schemas.microsoft.com/office/drawing/2014/main" id="{A7E376DC-EF2E-45F7-BB53-C80888E83C2C}"/>
              </a:ext>
            </a:extLst>
          </p:cNvPr>
          <p:cNvSpPr/>
          <p:nvPr>
            <p:custDataLst>
              <p:tags r:id="rId6"/>
            </p:custDataLst>
          </p:nvPr>
        </p:nvSpPr>
        <p:spPr>
          <a:xfrm>
            <a:off x="298644" y="1167917"/>
            <a:ext cx="8738823" cy="2062103"/>
          </a:xfrm>
          <a:prstGeom prst="rect">
            <a:avLst/>
          </a:prstGeom>
        </p:spPr>
        <p:txBody>
          <a:bodyPr wrap="square">
            <a:spAutoFit/>
          </a:bodyPr>
          <a:lstStyle/>
          <a:p>
            <a:r>
              <a:rPr lang="en-CA" sz="2000" b="1" dirty="0">
                <a:solidFill>
                  <a:schemeClr val="bg1"/>
                </a:solidFill>
                <a:latin typeface="Noto Sans"/>
              </a:rPr>
              <a:t>1 - There are 2 ways to apply:</a:t>
            </a:r>
          </a:p>
          <a:p>
            <a:pPr>
              <a:buFont typeface="Arial" panose="020B0604020202020204" pitchFamily="34" charset="0"/>
              <a:buChar char="•"/>
            </a:pPr>
            <a:r>
              <a:rPr lang="en-CA" dirty="0">
                <a:solidFill>
                  <a:schemeClr val="bg1"/>
                </a:solidFill>
                <a:latin typeface="Noto Sans"/>
              </a:rPr>
              <a:t>Online through your CRA My Account</a:t>
            </a:r>
          </a:p>
          <a:p>
            <a:pPr>
              <a:buFont typeface="Arial" panose="020B0604020202020204" pitchFamily="34" charset="0"/>
              <a:buChar char="•"/>
            </a:pPr>
            <a:r>
              <a:rPr lang="en-CA" dirty="0">
                <a:solidFill>
                  <a:schemeClr val="bg1"/>
                </a:solidFill>
                <a:latin typeface="Noto Sans"/>
              </a:rPr>
              <a:t>Over the phone using an automated phone service - </a:t>
            </a:r>
            <a:r>
              <a:rPr lang="en-CA" b="1" dirty="0">
                <a:solidFill>
                  <a:srgbClr val="8BE3EE"/>
                </a:solidFill>
              </a:rPr>
              <a:t>1-800-959-2019</a:t>
            </a:r>
          </a:p>
          <a:p>
            <a:pPr>
              <a:buFont typeface="Arial" panose="020B0604020202020204" pitchFamily="34" charset="0"/>
              <a:buChar char="•"/>
            </a:pPr>
            <a:endParaRPr lang="en-CA" b="1" i="0" dirty="0">
              <a:solidFill>
                <a:srgbClr val="8BE3EE"/>
              </a:solidFill>
              <a:effectLst/>
              <a:latin typeface="Noto Sans"/>
            </a:endParaRPr>
          </a:p>
          <a:p>
            <a:r>
              <a:rPr lang="en-CA" b="1" dirty="0">
                <a:solidFill>
                  <a:schemeClr val="bg1"/>
                </a:solidFill>
                <a:latin typeface="Lato"/>
              </a:rPr>
              <a:t>2 – The system will be available for you to apply on certain days of the week based on your birthdate</a:t>
            </a:r>
            <a:endParaRPr lang="en-CA" dirty="0">
              <a:solidFill>
                <a:schemeClr val="bg1"/>
              </a:solidFill>
            </a:endParaRPr>
          </a:p>
          <a:p>
            <a:pPr>
              <a:buFont typeface="Arial" panose="020B0604020202020204" pitchFamily="34" charset="0"/>
              <a:buChar char="•"/>
            </a:pPr>
            <a:endParaRPr lang="en-CA" b="0" i="0" dirty="0">
              <a:solidFill>
                <a:srgbClr val="8BE3EE"/>
              </a:solidFill>
              <a:effectLst/>
              <a:latin typeface="Noto Sans"/>
            </a:endParaRPr>
          </a:p>
        </p:txBody>
      </p:sp>
      <p:sp>
        <p:nvSpPr>
          <p:cNvPr id="13" name="Rectangle 12">
            <a:extLst>
              <a:ext uri="{FF2B5EF4-FFF2-40B4-BE49-F238E27FC236}">
                <a16:creationId xmlns:a16="http://schemas.microsoft.com/office/drawing/2014/main" id="{E4CD1CD1-B991-4F7E-AD3E-D3BB7B23A048}"/>
              </a:ext>
            </a:extLst>
          </p:cNvPr>
          <p:cNvSpPr/>
          <p:nvPr>
            <p:custDataLst>
              <p:tags r:id="rId7"/>
            </p:custDataLst>
          </p:nvPr>
        </p:nvSpPr>
        <p:spPr>
          <a:xfrm>
            <a:off x="485963" y="5514744"/>
            <a:ext cx="6596324" cy="369332"/>
          </a:xfrm>
          <a:prstGeom prst="rect">
            <a:avLst/>
          </a:prstGeom>
        </p:spPr>
        <p:txBody>
          <a:bodyPr wrap="square">
            <a:spAutoFit/>
          </a:bodyPr>
          <a:lstStyle/>
          <a:p>
            <a:r>
              <a:rPr lang="en-CA" b="1" dirty="0">
                <a:solidFill>
                  <a:srgbClr val="8BE3EE"/>
                </a:solidFill>
                <a:hlinkClick r:id="rId12"/>
              </a:rPr>
              <a:t>How to apply - Click here</a:t>
            </a:r>
            <a:endParaRPr lang="en-CA" b="1" dirty="0">
              <a:solidFill>
                <a:srgbClr val="8BE3EE"/>
              </a:solidFill>
            </a:endParaRPr>
          </a:p>
        </p:txBody>
      </p:sp>
    </p:spTree>
    <p:extLst>
      <p:ext uri="{BB962C8B-B14F-4D97-AF65-F5344CB8AC3E}">
        <p14:creationId xmlns:p14="http://schemas.microsoft.com/office/powerpoint/2010/main" val="1781329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13"/>
</p:tagLst>
</file>

<file path=ppt/tags/tag108.xml><?xml version="1.0" encoding="utf-8"?>
<p:tagLst xmlns:a="http://schemas.openxmlformats.org/drawingml/2006/main" xmlns:r="http://schemas.openxmlformats.org/officeDocument/2006/relationships" xmlns:p="http://schemas.openxmlformats.org/presentationml/2006/main">
  <p:tag name="NUM" val="1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11"/>
</p:tagLst>
</file>

<file path=ppt/tags/tag151.xml><?xml version="1.0" encoding="utf-8"?>
<p:tagLst xmlns:a="http://schemas.openxmlformats.org/drawingml/2006/main" xmlns:r="http://schemas.openxmlformats.org/officeDocument/2006/relationships" xmlns:p="http://schemas.openxmlformats.org/presentationml/2006/main">
  <p:tag name="NUM" val="1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2"/>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7"/>
</p:tagLst>
</file>

<file path=ppt/tags/tag183.xml><?xml version="1.0" encoding="utf-8"?>
<p:tagLst xmlns:a="http://schemas.openxmlformats.org/drawingml/2006/main" xmlns:r="http://schemas.openxmlformats.org/officeDocument/2006/relationships" xmlns:p="http://schemas.openxmlformats.org/presentationml/2006/main">
  <p:tag name="NUM" val="8"/>
</p:tagLst>
</file>

<file path=ppt/tags/tag184.xml><?xml version="1.0" encoding="utf-8"?>
<p:tagLst xmlns:a="http://schemas.openxmlformats.org/drawingml/2006/main" xmlns:r="http://schemas.openxmlformats.org/officeDocument/2006/relationships" xmlns:p="http://schemas.openxmlformats.org/presentationml/2006/main">
  <p:tag name="NUM" val="9"/>
</p:tagLst>
</file>

<file path=ppt/tags/tag185.xml><?xml version="1.0" encoding="utf-8"?>
<p:tagLst xmlns:a="http://schemas.openxmlformats.org/drawingml/2006/main" xmlns:r="http://schemas.openxmlformats.org/officeDocument/2006/relationships" xmlns:p="http://schemas.openxmlformats.org/presentationml/2006/main">
  <p:tag name="NUM" val="10"/>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0"/>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8"/>
</p:tagLst>
</file>

<file path=ppt/tags/tag203.xml><?xml version="1.0" encoding="utf-8"?>
<p:tagLst xmlns:a="http://schemas.openxmlformats.org/drawingml/2006/main" xmlns:r="http://schemas.openxmlformats.org/officeDocument/2006/relationships" xmlns:p="http://schemas.openxmlformats.org/presentationml/2006/main">
  <p:tag name="NUM" val="9"/>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8"/>
</p:tagLst>
</file>

<file path=ppt/tags/tag219.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20.xml><?xml version="1.0" encoding="utf-8"?>
<p:tagLst xmlns:a="http://schemas.openxmlformats.org/drawingml/2006/main" xmlns:r="http://schemas.openxmlformats.org/officeDocument/2006/relationships" xmlns:p="http://schemas.openxmlformats.org/presentationml/2006/main">
  <p:tag name="NUM" val="10"/>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10"/>
</p:tagLst>
</file>

<file path=ppt/tags/tag243.xml><?xml version="1.0" encoding="utf-8"?>
<p:tagLst xmlns:a="http://schemas.openxmlformats.org/drawingml/2006/main" xmlns:r="http://schemas.openxmlformats.org/officeDocument/2006/relationships" xmlns:p="http://schemas.openxmlformats.org/presentationml/2006/main">
  <p:tag name="NUM" val="11"/>
</p:tagLst>
</file>

<file path=ppt/tags/tag244.xml><?xml version="1.0" encoding="utf-8"?>
<p:tagLst xmlns:a="http://schemas.openxmlformats.org/drawingml/2006/main" xmlns:r="http://schemas.openxmlformats.org/officeDocument/2006/relationships" xmlns:p="http://schemas.openxmlformats.org/presentationml/2006/main">
  <p:tag name="NUM" val="12"/>
</p:tagLst>
</file>

<file path=ppt/tags/tag245.xml><?xml version="1.0" encoding="utf-8"?>
<p:tagLst xmlns:a="http://schemas.openxmlformats.org/drawingml/2006/main" xmlns:r="http://schemas.openxmlformats.org/officeDocument/2006/relationships" xmlns:p="http://schemas.openxmlformats.org/presentationml/2006/main">
  <p:tag name="NUM" val="13"/>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6"/>
</p:tagLst>
</file>

<file path=ppt/tags/tag252.xml><?xml version="1.0" encoding="utf-8"?>
<p:tagLst xmlns:a="http://schemas.openxmlformats.org/drawingml/2006/main" xmlns:r="http://schemas.openxmlformats.org/officeDocument/2006/relationships" xmlns:p="http://schemas.openxmlformats.org/presentationml/2006/main">
  <p:tag name="NUM" val="7"/>
</p:tagLst>
</file>

<file path=ppt/tags/tag253.xml><?xml version="1.0" encoding="utf-8"?>
<p:tagLst xmlns:a="http://schemas.openxmlformats.org/drawingml/2006/main" xmlns:r="http://schemas.openxmlformats.org/officeDocument/2006/relationships" xmlns:p="http://schemas.openxmlformats.org/presentationml/2006/main">
  <p:tag name="NUM" val="8"/>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5"/>
</p:tagLst>
</file>

<file path=ppt/tags/tag268.xml><?xml version="1.0" encoding="utf-8"?>
<p:tagLst xmlns:a="http://schemas.openxmlformats.org/drawingml/2006/main" xmlns:r="http://schemas.openxmlformats.org/officeDocument/2006/relationships" xmlns:p="http://schemas.openxmlformats.org/presentationml/2006/main">
  <p:tag name="NUM" val="6"/>
</p:tagLst>
</file>

<file path=ppt/tags/tag269.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8"/>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4"/>
</p:tagLst>
</file>

<file path=ppt/tags/tag275.xml><?xml version="1.0" encoding="utf-8"?>
<p:tagLst xmlns:a="http://schemas.openxmlformats.org/drawingml/2006/main" xmlns:r="http://schemas.openxmlformats.org/officeDocument/2006/relationships" xmlns:p="http://schemas.openxmlformats.org/presentationml/2006/main">
  <p:tag name="NUM" val="5"/>
</p:tagLst>
</file>

<file path=ppt/tags/tag276.xml><?xml version="1.0" encoding="utf-8"?>
<p:tagLst xmlns:a="http://schemas.openxmlformats.org/drawingml/2006/main" xmlns:r="http://schemas.openxmlformats.org/officeDocument/2006/relationships" xmlns:p="http://schemas.openxmlformats.org/presentationml/2006/main">
  <p:tag name="NUM" val="6"/>
</p:tagLst>
</file>

<file path=ppt/tags/tag277.xml><?xml version="1.0" encoding="utf-8"?>
<p:tagLst xmlns:a="http://schemas.openxmlformats.org/drawingml/2006/main" xmlns:r="http://schemas.openxmlformats.org/officeDocument/2006/relationships" xmlns:p="http://schemas.openxmlformats.org/presentationml/2006/main">
  <p:tag name="NUM" val="7"/>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6"/>
</p:tagLst>
</file>

<file path=ppt/tags/tag284.xml><?xml version="1.0" encoding="utf-8"?>
<p:tagLst xmlns:a="http://schemas.openxmlformats.org/drawingml/2006/main" xmlns:r="http://schemas.openxmlformats.org/officeDocument/2006/relationships" xmlns:p="http://schemas.openxmlformats.org/presentationml/2006/main">
  <p:tag name="NUM" val="7"/>
</p:tagLst>
</file>

<file path=ppt/tags/tag285.xml><?xml version="1.0" encoding="utf-8"?>
<p:tagLst xmlns:a="http://schemas.openxmlformats.org/drawingml/2006/main" xmlns:r="http://schemas.openxmlformats.org/officeDocument/2006/relationships" xmlns:p="http://schemas.openxmlformats.org/presentationml/2006/main">
  <p:tag name="NUM" val="8"/>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8"/>
</p:tagLst>
</file>

<file path=ppt/tags/tag293.xml><?xml version="1.0" encoding="utf-8"?>
<p:tagLst xmlns:a="http://schemas.openxmlformats.org/drawingml/2006/main" xmlns:r="http://schemas.openxmlformats.org/officeDocument/2006/relationships" xmlns:p="http://schemas.openxmlformats.org/presentationml/2006/main">
  <p:tag name="NUM" val="1"/>
</p:tagLst>
</file>

<file path=ppt/tags/tag294.xml><?xml version="1.0" encoding="utf-8"?>
<p:tagLst xmlns:a="http://schemas.openxmlformats.org/drawingml/2006/main" xmlns:r="http://schemas.openxmlformats.org/officeDocument/2006/relationships" xmlns:p="http://schemas.openxmlformats.org/presentationml/2006/main">
  <p:tag name="NUM" val="2"/>
</p:tagLst>
</file>

<file path=ppt/tags/tag295.xml><?xml version="1.0" encoding="utf-8"?>
<p:tagLst xmlns:a="http://schemas.openxmlformats.org/drawingml/2006/main" xmlns:r="http://schemas.openxmlformats.org/officeDocument/2006/relationships" xmlns:p="http://schemas.openxmlformats.org/presentationml/2006/main">
  <p:tag name="NUM" val="3"/>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7"/>
</p:tagLst>
</file>

<file path=ppt/tags/tag29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03.xml><?xml version="1.0" encoding="utf-8"?>
<p:tagLst xmlns:a="http://schemas.openxmlformats.org/drawingml/2006/main" xmlns:r="http://schemas.openxmlformats.org/officeDocument/2006/relationships" xmlns:p="http://schemas.openxmlformats.org/presentationml/2006/main">
  <p:tag name="NUM" val="4"/>
</p:tagLst>
</file>

<file path=ppt/tags/tag304.xml><?xml version="1.0" encoding="utf-8"?>
<p:tagLst xmlns:a="http://schemas.openxmlformats.org/drawingml/2006/main" xmlns:r="http://schemas.openxmlformats.org/officeDocument/2006/relationships" xmlns:p="http://schemas.openxmlformats.org/presentationml/2006/main">
  <p:tag name="NUM" val="5"/>
</p:tagLst>
</file>

<file path=ppt/tags/tag305.xml><?xml version="1.0" encoding="utf-8"?>
<p:tagLst xmlns:a="http://schemas.openxmlformats.org/drawingml/2006/main" xmlns:r="http://schemas.openxmlformats.org/officeDocument/2006/relationships" xmlns:p="http://schemas.openxmlformats.org/presentationml/2006/main">
  <p:tag name="NUM" val="6"/>
</p:tagLst>
</file>

<file path=ppt/tags/tag306.xml><?xml version="1.0" encoding="utf-8"?>
<p:tagLst xmlns:a="http://schemas.openxmlformats.org/drawingml/2006/main" xmlns:r="http://schemas.openxmlformats.org/officeDocument/2006/relationships" xmlns:p="http://schemas.openxmlformats.org/presentationml/2006/main">
  <p:tag name="NUM" val="7"/>
</p:tagLst>
</file>

<file path=ppt/tags/tag307.xml><?xml version="1.0" encoding="utf-8"?>
<p:tagLst xmlns:a="http://schemas.openxmlformats.org/drawingml/2006/main" xmlns:r="http://schemas.openxmlformats.org/officeDocument/2006/relationships" xmlns:p="http://schemas.openxmlformats.org/presentationml/2006/main">
  <p:tag name="NUM" val="8"/>
</p:tagLst>
</file>

<file path=ppt/tags/tag308.xml><?xml version="1.0" encoding="utf-8"?>
<p:tagLst xmlns:a="http://schemas.openxmlformats.org/drawingml/2006/main" xmlns:r="http://schemas.openxmlformats.org/officeDocument/2006/relationships" xmlns:p="http://schemas.openxmlformats.org/presentationml/2006/main">
  <p:tag name="NUM" val="9"/>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6"/>
</p:tagLst>
</file>

<file path=ppt/tags/tag315.xml><?xml version="1.0" encoding="utf-8"?>
<p:tagLst xmlns:a="http://schemas.openxmlformats.org/drawingml/2006/main" xmlns:r="http://schemas.openxmlformats.org/officeDocument/2006/relationships" xmlns:p="http://schemas.openxmlformats.org/presentationml/2006/main">
  <p:tag name="NUM" val="7"/>
</p:tagLst>
</file>

<file path=ppt/tags/tag316.xml><?xml version="1.0" encoding="utf-8"?>
<p:tagLst xmlns:a="http://schemas.openxmlformats.org/drawingml/2006/main" xmlns:r="http://schemas.openxmlformats.org/officeDocument/2006/relationships" xmlns:p="http://schemas.openxmlformats.org/presentationml/2006/main">
  <p:tag name="NUM" val="8"/>
</p:tagLst>
</file>

<file path=ppt/tags/tag317.xml><?xml version="1.0" encoding="utf-8"?>
<p:tagLst xmlns:a="http://schemas.openxmlformats.org/drawingml/2006/main" xmlns:r="http://schemas.openxmlformats.org/officeDocument/2006/relationships" xmlns:p="http://schemas.openxmlformats.org/presentationml/2006/main">
  <p:tag name="NUM" val="9"/>
</p:tagLst>
</file>

<file path=ppt/tags/tag318.xml><?xml version="1.0" encoding="utf-8"?>
<p:tagLst xmlns:a="http://schemas.openxmlformats.org/drawingml/2006/main" xmlns:r="http://schemas.openxmlformats.org/officeDocument/2006/relationships" xmlns:p="http://schemas.openxmlformats.org/presentationml/2006/main">
  <p:tag name="NUM" val="10"/>
</p:tagLst>
</file>

<file path=ppt/tags/tag319.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12"/>
</p:tagLst>
</file>

<file path=ppt/tags/tag321.xml><?xml version="1.0" encoding="utf-8"?>
<p:tagLst xmlns:a="http://schemas.openxmlformats.org/drawingml/2006/main" xmlns:r="http://schemas.openxmlformats.org/officeDocument/2006/relationships" xmlns:p="http://schemas.openxmlformats.org/presentationml/2006/main">
  <p:tag name="NUM" val="13"/>
</p:tagLst>
</file>

<file path=ppt/tags/tag322.xml><?xml version="1.0" encoding="utf-8"?>
<p:tagLst xmlns:a="http://schemas.openxmlformats.org/drawingml/2006/main" xmlns:r="http://schemas.openxmlformats.org/officeDocument/2006/relationships" xmlns:p="http://schemas.openxmlformats.org/presentationml/2006/main">
  <p:tag name="NUM" val="14"/>
</p:tagLst>
</file>

<file path=ppt/tags/tag323.xml><?xml version="1.0" encoding="utf-8"?>
<p:tagLst xmlns:a="http://schemas.openxmlformats.org/drawingml/2006/main" xmlns:r="http://schemas.openxmlformats.org/officeDocument/2006/relationships" xmlns:p="http://schemas.openxmlformats.org/presentationml/2006/main">
  <p:tag name="NUM" val="15"/>
</p:tagLst>
</file>

<file path=ppt/tags/tag324.xml><?xml version="1.0" encoding="utf-8"?>
<p:tagLst xmlns:a="http://schemas.openxmlformats.org/drawingml/2006/main" xmlns:r="http://schemas.openxmlformats.org/officeDocument/2006/relationships" xmlns:p="http://schemas.openxmlformats.org/presentationml/2006/main">
  <p:tag name="NUM" val="16"/>
</p:tagLst>
</file>

<file path=ppt/tags/tag325.xml><?xml version="1.0" encoding="utf-8"?>
<p:tagLst xmlns:a="http://schemas.openxmlformats.org/drawingml/2006/main" xmlns:r="http://schemas.openxmlformats.org/officeDocument/2006/relationships" xmlns:p="http://schemas.openxmlformats.org/presentationml/2006/main">
  <p:tag name="NUM" val="17"/>
</p:tagLst>
</file>

<file path=ppt/tags/tag326.xml><?xml version="1.0" encoding="utf-8"?>
<p:tagLst xmlns:a="http://schemas.openxmlformats.org/drawingml/2006/main" xmlns:r="http://schemas.openxmlformats.org/officeDocument/2006/relationships" xmlns:p="http://schemas.openxmlformats.org/presentationml/2006/main">
  <p:tag name="NUM" val="18"/>
</p:tagLst>
</file>

<file path=ppt/tags/tag327.xml><?xml version="1.0" encoding="utf-8"?>
<p:tagLst xmlns:a="http://schemas.openxmlformats.org/drawingml/2006/main" xmlns:r="http://schemas.openxmlformats.org/officeDocument/2006/relationships" xmlns:p="http://schemas.openxmlformats.org/presentationml/2006/main">
  <p:tag name="NUM" val="19"/>
</p:tagLst>
</file>

<file path=ppt/tags/tag328.xml><?xml version="1.0" encoding="utf-8"?>
<p:tagLst xmlns:a="http://schemas.openxmlformats.org/drawingml/2006/main" xmlns:r="http://schemas.openxmlformats.org/officeDocument/2006/relationships" xmlns:p="http://schemas.openxmlformats.org/presentationml/2006/main">
  <p:tag name="NUM" val="20"/>
</p:tagLst>
</file>

<file path=ppt/tags/tag329.xml><?xml version="1.0" encoding="utf-8"?>
<p:tagLst xmlns:a="http://schemas.openxmlformats.org/drawingml/2006/main" xmlns:r="http://schemas.openxmlformats.org/officeDocument/2006/relationships" xmlns:p="http://schemas.openxmlformats.org/presentationml/2006/main">
  <p:tag name="NUM" val="2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22"/>
</p:tagLst>
</file>

<file path=ppt/tags/tag331.xml><?xml version="1.0" encoding="utf-8"?>
<p:tagLst xmlns:a="http://schemas.openxmlformats.org/drawingml/2006/main" xmlns:r="http://schemas.openxmlformats.org/officeDocument/2006/relationships" xmlns:p="http://schemas.openxmlformats.org/presentationml/2006/main">
  <p:tag name="NUM" val="23"/>
</p:tagLst>
</file>

<file path=ppt/tags/tag332.xml><?xml version="1.0" encoding="utf-8"?>
<p:tagLst xmlns:a="http://schemas.openxmlformats.org/drawingml/2006/main" xmlns:r="http://schemas.openxmlformats.org/officeDocument/2006/relationships" xmlns:p="http://schemas.openxmlformats.org/presentationml/2006/main">
  <p:tag name="NUM" val="24"/>
</p:tagLst>
</file>

<file path=ppt/tags/tag333.xml><?xml version="1.0" encoding="utf-8"?>
<p:tagLst xmlns:a="http://schemas.openxmlformats.org/drawingml/2006/main" xmlns:r="http://schemas.openxmlformats.org/officeDocument/2006/relationships" xmlns:p="http://schemas.openxmlformats.org/presentationml/2006/main">
  <p:tag name="NUM" val="25"/>
</p:tagLst>
</file>

<file path=ppt/tags/tag334.xml><?xml version="1.0" encoding="utf-8"?>
<p:tagLst xmlns:a="http://schemas.openxmlformats.org/drawingml/2006/main" xmlns:r="http://schemas.openxmlformats.org/officeDocument/2006/relationships" xmlns:p="http://schemas.openxmlformats.org/presentationml/2006/main">
  <p:tag name="NUM" val="26"/>
</p:tagLst>
</file>

<file path=ppt/tags/tag335.xml><?xml version="1.0" encoding="utf-8"?>
<p:tagLst xmlns:a="http://schemas.openxmlformats.org/drawingml/2006/main" xmlns:r="http://schemas.openxmlformats.org/officeDocument/2006/relationships" xmlns:p="http://schemas.openxmlformats.org/presentationml/2006/main">
  <p:tag name="NUM" val="27"/>
</p:tagLst>
</file>

<file path=ppt/tags/tag336.xml><?xml version="1.0" encoding="utf-8"?>
<p:tagLst xmlns:a="http://schemas.openxmlformats.org/drawingml/2006/main" xmlns:r="http://schemas.openxmlformats.org/officeDocument/2006/relationships" xmlns:p="http://schemas.openxmlformats.org/presentationml/2006/main">
  <p:tag name="NUM" val="28"/>
</p:tagLst>
</file>

<file path=ppt/tags/tag337.xml><?xml version="1.0" encoding="utf-8"?>
<p:tagLst xmlns:a="http://schemas.openxmlformats.org/drawingml/2006/main" xmlns:r="http://schemas.openxmlformats.org/officeDocument/2006/relationships" xmlns:p="http://schemas.openxmlformats.org/presentationml/2006/main">
  <p:tag name="NUM" val="29"/>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5"/>
</p:tagLst>
</file>

<file path=ppt/tags/tag343.xml><?xml version="1.0" encoding="utf-8"?>
<p:tagLst xmlns:a="http://schemas.openxmlformats.org/drawingml/2006/main" xmlns:r="http://schemas.openxmlformats.org/officeDocument/2006/relationships" xmlns:p="http://schemas.openxmlformats.org/presentationml/2006/main">
  <p:tag name="NUM" val="6"/>
</p:tagLst>
</file>

<file path=ppt/tags/tag344.xml><?xml version="1.0" encoding="utf-8"?>
<p:tagLst xmlns:a="http://schemas.openxmlformats.org/drawingml/2006/main" xmlns:r="http://schemas.openxmlformats.org/officeDocument/2006/relationships" xmlns:p="http://schemas.openxmlformats.org/presentationml/2006/main">
  <p:tag name="NUM" val="7"/>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6"/>
</p:tagLst>
</file>

<file path=ppt/tags/tag351.xml><?xml version="1.0" encoding="utf-8"?>
<p:tagLst xmlns:a="http://schemas.openxmlformats.org/drawingml/2006/main" xmlns:r="http://schemas.openxmlformats.org/officeDocument/2006/relationships" xmlns:p="http://schemas.openxmlformats.org/presentationml/2006/main">
  <p:tag name="NUM" val="7"/>
</p:tagLst>
</file>

<file path=ppt/tags/tag352.xml><?xml version="1.0" encoding="utf-8"?>
<p:tagLst xmlns:a="http://schemas.openxmlformats.org/drawingml/2006/main" xmlns:r="http://schemas.openxmlformats.org/officeDocument/2006/relationships" xmlns:p="http://schemas.openxmlformats.org/presentationml/2006/main">
  <p:tag name="NUM" val="8"/>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5"/>
</p:tagLst>
</file>

<file path=ppt/tags/tag358.xml><?xml version="1.0" encoding="utf-8"?>
<p:tagLst xmlns:a="http://schemas.openxmlformats.org/drawingml/2006/main" xmlns:r="http://schemas.openxmlformats.org/officeDocument/2006/relationships" xmlns:p="http://schemas.openxmlformats.org/presentationml/2006/main">
  <p:tag name="NUM" val="6"/>
</p:tagLst>
</file>

<file path=ppt/tags/tag359.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1"/>
</p:tagLst>
</file>

<file path=ppt/tags/tag361.xml><?xml version="1.0" encoding="utf-8"?>
<p:tagLst xmlns:a="http://schemas.openxmlformats.org/drawingml/2006/main" xmlns:r="http://schemas.openxmlformats.org/officeDocument/2006/relationships" xmlns:p="http://schemas.openxmlformats.org/presentationml/2006/main">
  <p:tag name="NUM" val="2"/>
</p:tagLst>
</file>

<file path=ppt/tags/tag362.xml><?xml version="1.0" encoding="utf-8"?>
<p:tagLst xmlns:a="http://schemas.openxmlformats.org/drawingml/2006/main" xmlns:r="http://schemas.openxmlformats.org/officeDocument/2006/relationships" xmlns:p="http://schemas.openxmlformats.org/presentationml/2006/main">
  <p:tag name="NUM" val="3"/>
</p:tagLst>
</file>

<file path=ppt/tags/tag363.xml><?xml version="1.0" encoding="utf-8"?>
<p:tagLst xmlns:a="http://schemas.openxmlformats.org/drawingml/2006/main" xmlns:r="http://schemas.openxmlformats.org/officeDocument/2006/relationships" xmlns:p="http://schemas.openxmlformats.org/presentationml/2006/main">
  <p:tag name="NUM" val="4"/>
</p:tagLst>
</file>

<file path=ppt/tags/tag364.xml><?xml version="1.0" encoding="utf-8"?>
<p:tagLst xmlns:a="http://schemas.openxmlformats.org/drawingml/2006/main" xmlns:r="http://schemas.openxmlformats.org/officeDocument/2006/relationships" xmlns:p="http://schemas.openxmlformats.org/presentationml/2006/main">
  <p:tag name="NUM" val="5"/>
</p:tagLst>
</file>

<file path=ppt/tags/tag365.xml><?xml version="1.0" encoding="utf-8"?>
<p:tagLst xmlns:a="http://schemas.openxmlformats.org/drawingml/2006/main" xmlns:r="http://schemas.openxmlformats.org/officeDocument/2006/relationships" xmlns:p="http://schemas.openxmlformats.org/presentationml/2006/main">
  <p:tag name="NUM" val="6"/>
</p:tagLst>
</file>

<file path=ppt/tags/tag366.xml><?xml version="1.0" encoding="utf-8"?>
<p:tagLst xmlns:a="http://schemas.openxmlformats.org/drawingml/2006/main" xmlns:r="http://schemas.openxmlformats.org/officeDocument/2006/relationships" xmlns:p="http://schemas.openxmlformats.org/presentationml/2006/main">
  <p:tag name="NUM" val="1"/>
</p:tagLst>
</file>

<file path=ppt/tags/tag367.xml><?xml version="1.0" encoding="utf-8"?>
<p:tagLst xmlns:a="http://schemas.openxmlformats.org/drawingml/2006/main" xmlns:r="http://schemas.openxmlformats.org/officeDocument/2006/relationships" xmlns:p="http://schemas.openxmlformats.org/presentationml/2006/main">
  <p:tag name="NUM" val="2"/>
</p:tagLst>
</file>

<file path=ppt/tags/tag368.xml><?xml version="1.0" encoding="utf-8"?>
<p:tagLst xmlns:a="http://schemas.openxmlformats.org/drawingml/2006/main" xmlns:r="http://schemas.openxmlformats.org/officeDocument/2006/relationships" xmlns:p="http://schemas.openxmlformats.org/presentationml/2006/main">
  <p:tag name="NUM" val="3"/>
</p:tagLst>
</file>

<file path=ppt/tags/tag369.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70.xml><?xml version="1.0" encoding="utf-8"?>
<p:tagLst xmlns:a="http://schemas.openxmlformats.org/drawingml/2006/main" xmlns:r="http://schemas.openxmlformats.org/officeDocument/2006/relationships" xmlns:p="http://schemas.openxmlformats.org/presentationml/2006/main">
  <p:tag name="NUM" val="5"/>
</p:tagLst>
</file>

<file path=ppt/tags/tag371.xml><?xml version="1.0" encoding="utf-8"?>
<p:tagLst xmlns:a="http://schemas.openxmlformats.org/drawingml/2006/main" xmlns:r="http://schemas.openxmlformats.org/officeDocument/2006/relationships" xmlns:p="http://schemas.openxmlformats.org/presentationml/2006/main">
  <p:tag name="NUM" val="6"/>
</p:tagLst>
</file>

<file path=ppt/tags/tag372.xml><?xml version="1.0" encoding="utf-8"?>
<p:tagLst xmlns:a="http://schemas.openxmlformats.org/drawingml/2006/main" xmlns:r="http://schemas.openxmlformats.org/officeDocument/2006/relationships" xmlns:p="http://schemas.openxmlformats.org/presentationml/2006/main">
  <p:tag name="NUM" val="7"/>
</p:tagLst>
</file>

<file path=ppt/tags/tag373.xml><?xml version="1.0" encoding="utf-8"?>
<p:tagLst xmlns:a="http://schemas.openxmlformats.org/drawingml/2006/main" xmlns:r="http://schemas.openxmlformats.org/officeDocument/2006/relationships" xmlns:p="http://schemas.openxmlformats.org/presentationml/2006/main">
  <p:tag name="NUM" val="1"/>
</p:tagLst>
</file>

<file path=ppt/tags/tag374.xml><?xml version="1.0" encoding="utf-8"?>
<p:tagLst xmlns:a="http://schemas.openxmlformats.org/drawingml/2006/main" xmlns:r="http://schemas.openxmlformats.org/officeDocument/2006/relationships" xmlns:p="http://schemas.openxmlformats.org/presentationml/2006/main">
  <p:tag name="NUM" val="2"/>
</p:tagLst>
</file>

<file path=ppt/tags/tag375.xml><?xml version="1.0" encoding="utf-8"?>
<p:tagLst xmlns:a="http://schemas.openxmlformats.org/drawingml/2006/main" xmlns:r="http://schemas.openxmlformats.org/officeDocument/2006/relationships" xmlns:p="http://schemas.openxmlformats.org/presentationml/2006/main">
  <p:tag name="NUM" val="3"/>
</p:tagLst>
</file>

<file path=ppt/tags/tag376.xml><?xml version="1.0" encoding="utf-8"?>
<p:tagLst xmlns:a="http://schemas.openxmlformats.org/drawingml/2006/main" xmlns:r="http://schemas.openxmlformats.org/officeDocument/2006/relationships" xmlns:p="http://schemas.openxmlformats.org/presentationml/2006/main">
  <p:tag name="NUM" val="4"/>
</p:tagLst>
</file>

<file path=ppt/tags/tag377.xml><?xml version="1.0" encoding="utf-8"?>
<p:tagLst xmlns:a="http://schemas.openxmlformats.org/drawingml/2006/main" xmlns:r="http://schemas.openxmlformats.org/officeDocument/2006/relationships" xmlns:p="http://schemas.openxmlformats.org/presentationml/2006/main">
  <p:tag name="NUM" val="5"/>
</p:tagLst>
</file>

<file path=ppt/tags/tag378.xml><?xml version="1.0" encoding="utf-8"?>
<p:tagLst xmlns:a="http://schemas.openxmlformats.org/drawingml/2006/main" xmlns:r="http://schemas.openxmlformats.org/officeDocument/2006/relationships" xmlns:p="http://schemas.openxmlformats.org/presentationml/2006/main">
  <p:tag name="NUM" val="6"/>
</p:tagLst>
</file>

<file path=ppt/tags/tag379.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80.xml><?xml version="1.0" encoding="utf-8"?>
<p:tagLst xmlns:a="http://schemas.openxmlformats.org/drawingml/2006/main" xmlns:r="http://schemas.openxmlformats.org/officeDocument/2006/relationships" xmlns:p="http://schemas.openxmlformats.org/presentationml/2006/main">
  <p:tag name="NUM" val="1"/>
</p:tagLst>
</file>

<file path=ppt/tags/tag381.xml><?xml version="1.0" encoding="utf-8"?>
<p:tagLst xmlns:a="http://schemas.openxmlformats.org/drawingml/2006/main" xmlns:r="http://schemas.openxmlformats.org/officeDocument/2006/relationships" xmlns:p="http://schemas.openxmlformats.org/presentationml/2006/main">
  <p:tag name="NUM" val="2"/>
</p:tagLst>
</file>

<file path=ppt/tags/tag382.xml><?xml version="1.0" encoding="utf-8"?>
<p:tagLst xmlns:a="http://schemas.openxmlformats.org/drawingml/2006/main" xmlns:r="http://schemas.openxmlformats.org/officeDocument/2006/relationships" xmlns:p="http://schemas.openxmlformats.org/presentationml/2006/main">
  <p:tag name="NUM" val="3"/>
</p:tagLst>
</file>

<file path=ppt/tags/tag383.xml><?xml version="1.0" encoding="utf-8"?>
<p:tagLst xmlns:a="http://schemas.openxmlformats.org/drawingml/2006/main" xmlns:r="http://schemas.openxmlformats.org/officeDocument/2006/relationships" xmlns:p="http://schemas.openxmlformats.org/presentationml/2006/main">
  <p:tag name="NUM" val="4"/>
</p:tagLst>
</file>

<file path=ppt/tags/tag384.xml><?xml version="1.0" encoding="utf-8"?>
<p:tagLst xmlns:a="http://schemas.openxmlformats.org/drawingml/2006/main" xmlns:r="http://schemas.openxmlformats.org/officeDocument/2006/relationships" xmlns:p="http://schemas.openxmlformats.org/presentationml/2006/main">
  <p:tag name="NUM" val="5"/>
</p:tagLst>
</file>

<file path=ppt/tags/tag385.xml><?xml version="1.0" encoding="utf-8"?>
<p:tagLst xmlns:a="http://schemas.openxmlformats.org/drawingml/2006/main" xmlns:r="http://schemas.openxmlformats.org/officeDocument/2006/relationships" xmlns:p="http://schemas.openxmlformats.org/presentationml/2006/main">
  <p:tag name="NUM" val="6"/>
</p:tagLst>
</file>

<file path=ppt/tags/tag386.xml><?xml version="1.0" encoding="utf-8"?>
<p:tagLst xmlns:a="http://schemas.openxmlformats.org/drawingml/2006/main" xmlns:r="http://schemas.openxmlformats.org/officeDocument/2006/relationships" xmlns:p="http://schemas.openxmlformats.org/presentationml/2006/main">
  <p:tag name="NUM" val="7"/>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89.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390.xml><?xml version="1.0" encoding="utf-8"?>
<p:tagLst xmlns:a="http://schemas.openxmlformats.org/drawingml/2006/main" xmlns:r="http://schemas.openxmlformats.org/officeDocument/2006/relationships" xmlns:p="http://schemas.openxmlformats.org/presentationml/2006/main">
  <p:tag name="NUM" val="4"/>
</p:tagLst>
</file>

<file path=ppt/tags/tag391.xml><?xml version="1.0" encoding="utf-8"?>
<p:tagLst xmlns:a="http://schemas.openxmlformats.org/drawingml/2006/main" xmlns:r="http://schemas.openxmlformats.org/officeDocument/2006/relationships" xmlns:p="http://schemas.openxmlformats.org/presentationml/2006/main">
  <p:tag name="NUM" val="5"/>
</p:tagLst>
</file>

<file path=ppt/tags/tag392.xml><?xml version="1.0" encoding="utf-8"?>
<p:tagLst xmlns:a="http://schemas.openxmlformats.org/drawingml/2006/main" xmlns:r="http://schemas.openxmlformats.org/officeDocument/2006/relationships" xmlns:p="http://schemas.openxmlformats.org/presentationml/2006/main">
  <p:tag name="NUM" val="6"/>
</p:tagLst>
</file>

<file path=ppt/tags/tag393.xml><?xml version="1.0" encoding="utf-8"?>
<p:tagLst xmlns:a="http://schemas.openxmlformats.org/drawingml/2006/main" xmlns:r="http://schemas.openxmlformats.org/officeDocument/2006/relationships" xmlns:p="http://schemas.openxmlformats.org/presentationml/2006/main">
  <p:tag name="NUM" val="7"/>
</p:tagLst>
</file>

<file path=ppt/tags/tag394.xml><?xml version="1.0" encoding="utf-8"?>
<p:tagLst xmlns:a="http://schemas.openxmlformats.org/drawingml/2006/main" xmlns:r="http://schemas.openxmlformats.org/officeDocument/2006/relationships" xmlns:p="http://schemas.openxmlformats.org/presentationml/2006/main">
  <p:tag name="NUM" val="1"/>
</p:tagLst>
</file>

<file path=ppt/tags/tag395.xml><?xml version="1.0" encoding="utf-8"?>
<p:tagLst xmlns:a="http://schemas.openxmlformats.org/drawingml/2006/main" xmlns:r="http://schemas.openxmlformats.org/officeDocument/2006/relationships" xmlns:p="http://schemas.openxmlformats.org/presentationml/2006/main">
  <p:tag name="NUM" val="2"/>
</p:tagLst>
</file>

<file path=ppt/tags/tag396.xml><?xml version="1.0" encoding="utf-8"?>
<p:tagLst xmlns:a="http://schemas.openxmlformats.org/drawingml/2006/main" xmlns:r="http://schemas.openxmlformats.org/officeDocument/2006/relationships" xmlns:p="http://schemas.openxmlformats.org/presentationml/2006/main">
  <p:tag name="NUM" val="3"/>
</p:tagLst>
</file>

<file path=ppt/tags/tag397.xml><?xml version="1.0" encoding="utf-8"?>
<p:tagLst xmlns:a="http://schemas.openxmlformats.org/drawingml/2006/main" xmlns:r="http://schemas.openxmlformats.org/officeDocument/2006/relationships" xmlns:p="http://schemas.openxmlformats.org/presentationml/2006/main">
  <p:tag name="NUM" val="4"/>
</p:tagLst>
</file>

<file path=ppt/tags/tag398.xml><?xml version="1.0" encoding="utf-8"?>
<p:tagLst xmlns:a="http://schemas.openxmlformats.org/drawingml/2006/main" xmlns:r="http://schemas.openxmlformats.org/officeDocument/2006/relationships" xmlns:p="http://schemas.openxmlformats.org/presentationml/2006/main">
  <p:tag name="NUM" val="5"/>
</p:tagLst>
</file>

<file path=ppt/tags/tag39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00.xml><?xml version="1.0" encoding="utf-8"?>
<p:tagLst xmlns:a="http://schemas.openxmlformats.org/drawingml/2006/main" xmlns:r="http://schemas.openxmlformats.org/officeDocument/2006/relationships" xmlns:p="http://schemas.openxmlformats.org/presentationml/2006/main">
  <p:tag name="NUM" val="7"/>
</p:tagLst>
</file>

<file path=ppt/tags/tag401.xml><?xml version="1.0" encoding="utf-8"?>
<p:tagLst xmlns:a="http://schemas.openxmlformats.org/drawingml/2006/main" xmlns:r="http://schemas.openxmlformats.org/officeDocument/2006/relationships" xmlns:p="http://schemas.openxmlformats.org/presentationml/2006/main">
  <p:tag name="NUM" val="1"/>
</p:tagLst>
</file>

<file path=ppt/tags/tag402.xml><?xml version="1.0" encoding="utf-8"?>
<p:tagLst xmlns:a="http://schemas.openxmlformats.org/drawingml/2006/main" xmlns:r="http://schemas.openxmlformats.org/officeDocument/2006/relationships" xmlns:p="http://schemas.openxmlformats.org/presentationml/2006/main">
  <p:tag name="NUM" val="2"/>
</p:tagLst>
</file>

<file path=ppt/tags/tag403.xml><?xml version="1.0" encoding="utf-8"?>
<p:tagLst xmlns:a="http://schemas.openxmlformats.org/drawingml/2006/main" xmlns:r="http://schemas.openxmlformats.org/officeDocument/2006/relationships" xmlns:p="http://schemas.openxmlformats.org/presentationml/2006/main">
  <p:tag name="NUM" val="3"/>
</p:tagLst>
</file>

<file path=ppt/tags/tag404.xml><?xml version="1.0" encoding="utf-8"?>
<p:tagLst xmlns:a="http://schemas.openxmlformats.org/drawingml/2006/main" xmlns:r="http://schemas.openxmlformats.org/officeDocument/2006/relationships" xmlns:p="http://schemas.openxmlformats.org/presentationml/2006/main">
  <p:tag name="NUM" val="4"/>
</p:tagLst>
</file>

<file path=ppt/tags/tag405.xml><?xml version="1.0" encoding="utf-8"?>
<p:tagLst xmlns:a="http://schemas.openxmlformats.org/drawingml/2006/main" xmlns:r="http://schemas.openxmlformats.org/officeDocument/2006/relationships" xmlns:p="http://schemas.openxmlformats.org/presentationml/2006/main">
  <p:tag name="NUM" val="5"/>
</p:tagLst>
</file>

<file path=ppt/tags/tag406.xml><?xml version="1.0" encoding="utf-8"?>
<p:tagLst xmlns:a="http://schemas.openxmlformats.org/drawingml/2006/main" xmlns:r="http://schemas.openxmlformats.org/officeDocument/2006/relationships" xmlns:p="http://schemas.openxmlformats.org/presentationml/2006/main">
  <p:tag name="NUM" val="6"/>
</p:tagLst>
</file>

<file path=ppt/tags/tag407.xml><?xml version="1.0" encoding="utf-8"?>
<p:tagLst xmlns:a="http://schemas.openxmlformats.org/drawingml/2006/main" xmlns:r="http://schemas.openxmlformats.org/officeDocument/2006/relationships" xmlns:p="http://schemas.openxmlformats.org/presentationml/2006/main">
  <p:tag name="NUM" val="7"/>
</p:tagLst>
</file>

<file path=ppt/tags/tag408.xml><?xml version="1.0" encoding="utf-8"?>
<p:tagLst xmlns:a="http://schemas.openxmlformats.org/drawingml/2006/main" xmlns:r="http://schemas.openxmlformats.org/officeDocument/2006/relationships" xmlns:p="http://schemas.openxmlformats.org/presentationml/2006/main">
  <p:tag name="NUM" val="8"/>
</p:tagLst>
</file>

<file path=ppt/tags/tag409.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10.xml><?xml version="1.0" encoding="utf-8"?>
<p:tagLst xmlns:a="http://schemas.openxmlformats.org/drawingml/2006/main" xmlns:r="http://schemas.openxmlformats.org/officeDocument/2006/relationships" xmlns:p="http://schemas.openxmlformats.org/presentationml/2006/main">
  <p:tag name="NUM" val="2"/>
</p:tagLst>
</file>

<file path=ppt/tags/tag411.xml><?xml version="1.0" encoding="utf-8"?>
<p:tagLst xmlns:a="http://schemas.openxmlformats.org/drawingml/2006/main" xmlns:r="http://schemas.openxmlformats.org/officeDocument/2006/relationships" xmlns:p="http://schemas.openxmlformats.org/presentationml/2006/main">
  <p:tag name="NUM" val="3"/>
</p:tagLst>
</file>

<file path=ppt/tags/tag412.xml><?xml version="1.0" encoding="utf-8"?>
<p:tagLst xmlns:a="http://schemas.openxmlformats.org/drawingml/2006/main" xmlns:r="http://schemas.openxmlformats.org/officeDocument/2006/relationships" xmlns:p="http://schemas.openxmlformats.org/presentationml/2006/main">
  <p:tag name="NUM" val="4"/>
</p:tagLst>
</file>

<file path=ppt/tags/tag413.xml><?xml version="1.0" encoding="utf-8"?>
<p:tagLst xmlns:a="http://schemas.openxmlformats.org/drawingml/2006/main" xmlns:r="http://schemas.openxmlformats.org/officeDocument/2006/relationships" xmlns:p="http://schemas.openxmlformats.org/presentationml/2006/main">
  <p:tag name="NUM" val="5"/>
</p:tagLst>
</file>

<file path=ppt/tags/tag414.xml><?xml version="1.0" encoding="utf-8"?>
<p:tagLst xmlns:a="http://schemas.openxmlformats.org/drawingml/2006/main" xmlns:r="http://schemas.openxmlformats.org/officeDocument/2006/relationships" xmlns:p="http://schemas.openxmlformats.org/presentationml/2006/main">
  <p:tag name="NUM" val="6"/>
</p:tagLst>
</file>

<file path=ppt/tags/tag415.xml><?xml version="1.0" encoding="utf-8"?>
<p:tagLst xmlns:a="http://schemas.openxmlformats.org/drawingml/2006/main" xmlns:r="http://schemas.openxmlformats.org/officeDocument/2006/relationships" xmlns:p="http://schemas.openxmlformats.org/presentationml/2006/main">
  <p:tag name="NUM" val="7"/>
</p:tagLst>
</file>

<file path=ppt/tags/tag416.xml><?xml version="1.0" encoding="utf-8"?>
<p:tagLst xmlns:a="http://schemas.openxmlformats.org/drawingml/2006/main" xmlns:r="http://schemas.openxmlformats.org/officeDocument/2006/relationships" xmlns:p="http://schemas.openxmlformats.org/presentationml/2006/main">
  <p:tag name="NUM" val="1"/>
</p:tagLst>
</file>

<file path=ppt/tags/tag417.xml><?xml version="1.0" encoding="utf-8"?>
<p:tagLst xmlns:a="http://schemas.openxmlformats.org/drawingml/2006/main" xmlns:r="http://schemas.openxmlformats.org/officeDocument/2006/relationships" xmlns:p="http://schemas.openxmlformats.org/presentationml/2006/main">
  <p:tag name="NUM" val="2"/>
</p:tagLst>
</file>

<file path=ppt/tags/tag418.xml><?xml version="1.0" encoding="utf-8"?>
<p:tagLst xmlns:a="http://schemas.openxmlformats.org/drawingml/2006/main" xmlns:r="http://schemas.openxmlformats.org/officeDocument/2006/relationships" xmlns:p="http://schemas.openxmlformats.org/presentationml/2006/main">
  <p:tag name="NUM" val="3"/>
</p:tagLst>
</file>

<file path=ppt/tags/tag419.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20.xml><?xml version="1.0" encoding="utf-8"?>
<p:tagLst xmlns:a="http://schemas.openxmlformats.org/drawingml/2006/main" xmlns:r="http://schemas.openxmlformats.org/officeDocument/2006/relationships" xmlns:p="http://schemas.openxmlformats.org/presentationml/2006/main">
  <p:tag name="NUM" val="5"/>
</p:tagLst>
</file>

<file path=ppt/tags/tag421.xml><?xml version="1.0" encoding="utf-8"?>
<p:tagLst xmlns:a="http://schemas.openxmlformats.org/drawingml/2006/main" xmlns:r="http://schemas.openxmlformats.org/officeDocument/2006/relationships" xmlns:p="http://schemas.openxmlformats.org/presentationml/2006/main">
  <p:tag name="NUM" val="6"/>
</p:tagLst>
</file>

<file path=ppt/tags/tag422.xml><?xml version="1.0" encoding="utf-8"?>
<p:tagLst xmlns:a="http://schemas.openxmlformats.org/drawingml/2006/main" xmlns:r="http://schemas.openxmlformats.org/officeDocument/2006/relationships" xmlns:p="http://schemas.openxmlformats.org/presentationml/2006/main">
  <p:tag name="NUM" val="7"/>
</p:tagLst>
</file>

<file path=ppt/tags/tag423.xml><?xml version="1.0" encoding="utf-8"?>
<p:tagLst xmlns:a="http://schemas.openxmlformats.org/drawingml/2006/main" xmlns:r="http://schemas.openxmlformats.org/officeDocument/2006/relationships" xmlns:p="http://schemas.openxmlformats.org/presentationml/2006/main">
  <p:tag name="NUM" val="1"/>
</p:tagLst>
</file>

<file path=ppt/tags/tag424.xml><?xml version="1.0" encoding="utf-8"?>
<p:tagLst xmlns:a="http://schemas.openxmlformats.org/drawingml/2006/main" xmlns:r="http://schemas.openxmlformats.org/officeDocument/2006/relationships" xmlns:p="http://schemas.openxmlformats.org/presentationml/2006/main">
  <p:tag name="NUM" val="2"/>
</p:tagLst>
</file>

<file path=ppt/tags/tag425.xml><?xml version="1.0" encoding="utf-8"?>
<p:tagLst xmlns:a="http://schemas.openxmlformats.org/drawingml/2006/main" xmlns:r="http://schemas.openxmlformats.org/officeDocument/2006/relationships" xmlns:p="http://schemas.openxmlformats.org/presentationml/2006/main">
  <p:tag name="NUM" val="3"/>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5"/>
</p:tagLst>
</file>

<file path=ppt/tags/tag428.xml><?xml version="1.0" encoding="utf-8"?>
<p:tagLst xmlns:a="http://schemas.openxmlformats.org/drawingml/2006/main" xmlns:r="http://schemas.openxmlformats.org/officeDocument/2006/relationships" xmlns:p="http://schemas.openxmlformats.org/presentationml/2006/main">
  <p:tag name="NUM" val="6"/>
</p:tagLst>
</file>

<file path=ppt/tags/tag429.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30.xml><?xml version="1.0" encoding="utf-8"?>
<p:tagLst xmlns:a="http://schemas.openxmlformats.org/drawingml/2006/main" xmlns:r="http://schemas.openxmlformats.org/officeDocument/2006/relationships" xmlns:p="http://schemas.openxmlformats.org/presentationml/2006/main">
  <p:tag name="NUM" val="8"/>
</p:tagLst>
</file>

<file path=ppt/tags/tag431.xml><?xml version="1.0" encoding="utf-8"?>
<p:tagLst xmlns:a="http://schemas.openxmlformats.org/drawingml/2006/main" xmlns:r="http://schemas.openxmlformats.org/officeDocument/2006/relationships" xmlns:p="http://schemas.openxmlformats.org/presentationml/2006/main">
  <p:tag name="NUM" val="1"/>
</p:tagLst>
</file>

<file path=ppt/tags/tag432.xml><?xml version="1.0" encoding="utf-8"?>
<p:tagLst xmlns:a="http://schemas.openxmlformats.org/drawingml/2006/main" xmlns:r="http://schemas.openxmlformats.org/officeDocument/2006/relationships" xmlns:p="http://schemas.openxmlformats.org/presentationml/2006/main">
  <p:tag name="NUM" val="2"/>
</p:tagLst>
</file>

<file path=ppt/tags/tag433.xml><?xml version="1.0" encoding="utf-8"?>
<p:tagLst xmlns:a="http://schemas.openxmlformats.org/drawingml/2006/main" xmlns:r="http://schemas.openxmlformats.org/officeDocument/2006/relationships" xmlns:p="http://schemas.openxmlformats.org/presentationml/2006/main">
  <p:tag name="NUM" val="3"/>
</p:tagLst>
</file>

<file path=ppt/tags/tag434.xml><?xml version="1.0" encoding="utf-8"?>
<p:tagLst xmlns:a="http://schemas.openxmlformats.org/drawingml/2006/main" xmlns:r="http://schemas.openxmlformats.org/officeDocument/2006/relationships" xmlns:p="http://schemas.openxmlformats.org/presentationml/2006/main">
  <p:tag name="NUM" val="4"/>
</p:tagLst>
</file>

<file path=ppt/tags/tag435.xml><?xml version="1.0" encoding="utf-8"?>
<p:tagLst xmlns:a="http://schemas.openxmlformats.org/drawingml/2006/main" xmlns:r="http://schemas.openxmlformats.org/officeDocument/2006/relationships" xmlns:p="http://schemas.openxmlformats.org/presentationml/2006/main">
  <p:tag name="NUM" val="5"/>
</p:tagLst>
</file>

<file path=ppt/tags/tag436.xml><?xml version="1.0" encoding="utf-8"?>
<p:tagLst xmlns:a="http://schemas.openxmlformats.org/drawingml/2006/main" xmlns:r="http://schemas.openxmlformats.org/officeDocument/2006/relationships" xmlns:p="http://schemas.openxmlformats.org/presentationml/2006/main">
  <p:tag name="NUM" val="6"/>
</p:tagLst>
</file>

<file path=ppt/tags/tag437.xml><?xml version="1.0" encoding="utf-8"?>
<p:tagLst xmlns:a="http://schemas.openxmlformats.org/drawingml/2006/main" xmlns:r="http://schemas.openxmlformats.org/officeDocument/2006/relationships" xmlns:p="http://schemas.openxmlformats.org/presentationml/2006/main">
  <p:tag name="NUM" val="7"/>
</p:tagLst>
</file>

<file path=ppt/tags/tag438.xml><?xml version="1.0" encoding="utf-8"?>
<p:tagLst xmlns:a="http://schemas.openxmlformats.org/drawingml/2006/main" xmlns:r="http://schemas.openxmlformats.org/officeDocument/2006/relationships" xmlns:p="http://schemas.openxmlformats.org/presentationml/2006/main">
  <p:tag name="NUM" val="8"/>
</p:tagLst>
</file>

<file path=ppt/tags/tag439.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40.xml><?xml version="1.0" encoding="utf-8"?>
<p:tagLst xmlns:a="http://schemas.openxmlformats.org/drawingml/2006/main" xmlns:r="http://schemas.openxmlformats.org/officeDocument/2006/relationships" xmlns:p="http://schemas.openxmlformats.org/presentationml/2006/main">
  <p:tag name="NUM" val="10"/>
</p:tagLst>
</file>

<file path=ppt/tags/tag441.xml><?xml version="1.0" encoding="utf-8"?>
<p:tagLst xmlns:a="http://schemas.openxmlformats.org/drawingml/2006/main" xmlns:r="http://schemas.openxmlformats.org/officeDocument/2006/relationships" xmlns:p="http://schemas.openxmlformats.org/presentationml/2006/main">
  <p:tag name="NUM" val="1"/>
</p:tagLst>
</file>

<file path=ppt/tags/tag442.xml><?xml version="1.0" encoding="utf-8"?>
<p:tagLst xmlns:a="http://schemas.openxmlformats.org/drawingml/2006/main" xmlns:r="http://schemas.openxmlformats.org/officeDocument/2006/relationships" xmlns:p="http://schemas.openxmlformats.org/presentationml/2006/main">
  <p:tag name="NUM" val="4"/>
</p:tagLst>
</file>

<file path=ppt/tags/tag443.xml><?xml version="1.0" encoding="utf-8"?>
<p:tagLst xmlns:a="http://schemas.openxmlformats.org/drawingml/2006/main" xmlns:r="http://schemas.openxmlformats.org/officeDocument/2006/relationships" xmlns:p="http://schemas.openxmlformats.org/presentationml/2006/main">
  <p:tag name="NUM" val="7"/>
</p:tagLst>
</file>

<file path=ppt/tags/tag444.xml><?xml version="1.0" encoding="utf-8"?>
<p:tagLst xmlns:a="http://schemas.openxmlformats.org/drawingml/2006/main" xmlns:r="http://schemas.openxmlformats.org/officeDocument/2006/relationships" xmlns:p="http://schemas.openxmlformats.org/presentationml/2006/main">
  <p:tag name="NUM" val="8"/>
</p:tagLst>
</file>

<file path=ppt/tags/tag445.xml><?xml version="1.0" encoding="utf-8"?>
<p:tagLst xmlns:a="http://schemas.openxmlformats.org/drawingml/2006/main" xmlns:r="http://schemas.openxmlformats.org/officeDocument/2006/relationships" xmlns:p="http://schemas.openxmlformats.org/presentationml/2006/main">
  <p:tag name="NUM" val="9"/>
</p:tagLst>
</file>

<file path=ppt/tags/tag446.xml><?xml version="1.0" encoding="utf-8"?>
<p:tagLst xmlns:a="http://schemas.openxmlformats.org/drawingml/2006/main" xmlns:r="http://schemas.openxmlformats.org/officeDocument/2006/relationships" xmlns:p="http://schemas.openxmlformats.org/presentationml/2006/main">
  <p:tag name="NUM" val="10"/>
</p:tagLst>
</file>

<file path=ppt/tags/tag447.xml><?xml version="1.0" encoding="utf-8"?>
<p:tagLst xmlns:a="http://schemas.openxmlformats.org/drawingml/2006/main" xmlns:r="http://schemas.openxmlformats.org/officeDocument/2006/relationships" xmlns:p="http://schemas.openxmlformats.org/presentationml/2006/main">
  <p:tag name="NUM" val="11"/>
</p:tagLst>
</file>

<file path=ppt/tags/tag448.xml><?xml version="1.0" encoding="utf-8"?>
<p:tagLst xmlns:a="http://schemas.openxmlformats.org/drawingml/2006/main" xmlns:r="http://schemas.openxmlformats.org/officeDocument/2006/relationships" xmlns:p="http://schemas.openxmlformats.org/presentationml/2006/main">
  <p:tag name="NUM" val="4"/>
</p:tagLst>
</file>

<file path=ppt/tags/tag449.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50.xml><?xml version="1.0" encoding="utf-8"?>
<p:tagLst xmlns:a="http://schemas.openxmlformats.org/drawingml/2006/main" xmlns:r="http://schemas.openxmlformats.org/officeDocument/2006/relationships" xmlns:p="http://schemas.openxmlformats.org/presentationml/2006/main">
  <p:tag name="NUM" val="1"/>
</p:tagLst>
</file>

<file path=ppt/tags/tag451.xml><?xml version="1.0" encoding="utf-8"?>
<p:tagLst xmlns:a="http://schemas.openxmlformats.org/drawingml/2006/main" xmlns:r="http://schemas.openxmlformats.org/officeDocument/2006/relationships" xmlns:p="http://schemas.openxmlformats.org/presentationml/2006/main">
  <p:tag name="NUM" val="2"/>
</p:tagLst>
</file>

<file path=ppt/tags/tag452.xml><?xml version="1.0" encoding="utf-8"?>
<p:tagLst xmlns:a="http://schemas.openxmlformats.org/drawingml/2006/main" xmlns:r="http://schemas.openxmlformats.org/officeDocument/2006/relationships" xmlns:p="http://schemas.openxmlformats.org/presentationml/2006/main">
  <p:tag name="NUM" val="4"/>
</p:tagLst>
</file>

<file path=ppt/tags/tag453.xml><?xml version="1.0" encoding="utf-8"?>
<p:tagLst xmlns:a="http://schemas.openxmlformats.org/drawingml/2006/main" xmlns:r="http://schemas.openxmlformats.org/officeDocument/2006/relationships" xmlns:p="http://schemas.openxmlformats.org/presentationml/2006/main">
  <p:tag name="NUM" val="6"/>
</p:tagLst>
</file>

<file path=ppt/tags/tag454.xml><?xml version="1.0" encoding="utf-8"?>
<p:tagLst xmlns:a="http://schemas.openxmlformats.org/drawingml/2006/main" xmlns:r="http://schemas.openxmlformats.org/officeDocument/2006/relationships" xmlns:p="http://schemas.openxmlformats.org/presentationml/2006/main">
  <p:tag name="NUM" val="7"/>
</p:tagLst>
</file>

<file path=ppt/tags/tag455.xml><?xml version="1.0" encoding="utf-8"?>
<p:tagLst xmlns:a="http://schemas.openxmlformats.org/drawingml/2006/main" xmlns:r="http://schemas.openxmlformats.org/officeDocument/2006/relationships" xmlns:p="http://schemas.openxmlformats.org/presentationml/2006/main">
  <p:tag name="NUM" val="8"/>
</p:tagLst>
</file>

<file path=ppt/tags/tag456.xml><?xml version="1.0" encoding="utf-8"?>
<p:tagLst xmlns:a="http://schemas.openxmlformats.org/drawingml/2006/main" xmlns:r="http://schemas.openxmlformats.org/officeDocument/2006/relationships" xmlns:p="http://schemas.openxmlformats.org/presentationml/2006/main">
  <p:tag name="NUM" val="9"/>
</p:tagLst>
</file>

<file path=ppt/tags/tag457.xml><?xml version="1.0" encoding="utf-8"?>
<p:tagLst xmlns:a="http://schemas.openxmlformats.org/drawingml/2006/main" xmlns:r="http://schemas.openxmlformats.org/officeDocument/2006/relationships" xmlns:p="http://schemas.openxmlformats.org/presentationml/2006/main">
  <p:tag name="NUM" val="10"/>
</p:tagLst>
</file>

<file path=ppt/tags/tag458.xml><?xml version="1.0" encoding="utf-8"?>
<p:tagLst xmlns:a="http://schemas.openxmlformats.org/drawingml/2006/main" xmlns:r="http://schemas.openxmlformats.org/officeDocument/2006/relationships" xmlns:p="http://schemas.openxmlformats.org/presentationml/2006/main">
  <p:tag name="NUM" val="11"/>
</p:tagLst>
</file>

<file path=ppt/tags/tag459.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60.xml><?xml version="1.0" encoding="utf-8"?>
<p:tagLst xmlns:a="http://schemas.openxmlformats.org/drawingml/2006/main" xmlns:r="http://schemas.openxmlformats.org/officeDocument/2006/relationships" xmlns:p="http://schemas.openxmlformats.org/presentationml/2006/main">
  <p:tag name="NUM" val="2"/>
</p:tagLst>
</file>

<file path=ppt/tags/tag461.xml><?xml version="1.0" encoding="utf-8"?>
<p:tagLst xmlns:a="http://schemas.openxmlformats.org/drawingml/2006/main" xmlns:r="http://schemas.openxmlformats.org/officeDocument/2006/relationships" xmlns:p="http://schemas.openxmlformats.org/presentationml/2006/main">
  <p:tag name="NUM" val="3"/>
</p:tagLst>
</file>

<file path=ppt/tags/tag462.xml><?xml version="1.0" encoding="utf-8"?>
<p:tagLst xmlns:a="http://schemas.openxmlformats.org/drawingml/2006/main" xmlns:r="http://schemas.openxmlformats.org/officeDocument/2006/relationships" xmlns:p="http://schemas.openxmlformats.org/presentationml/2006/main">
  <p:tag name="NUM" val="5"/>
</p:tagLst>
</file>

<file path=ppt/tags/tag463.xml><?xml version="1.0" encoding="utf-8"?>
<p:tagLst xmlns:a="http://schemas.openxmlformats.org/drawingml/2006/main" xmlns:r="http://schemas.openxmlformats.org/officeDocument/2006/relationships" xmlns:p="http://schemas.openxmlformats.org/presentationml/2006/main">
  <p:tag name="NUM" val="5"/>
</p:tagLst>
</file>

<file path=ppt/tags/tag464.xml><?xml version="1.0" encoding="utf-8"?>
<p:tagLst xmlns:a="http://schemas.openxmlformats.org/drawingml/2006/main" xmlns:r="http://schemas.openxmlformats.org/officeDocument/2006/relationships" xmlns:p="http://schemas.openxmlformats.org/presentationml/2006/main">
  <p:tag name="NUM" val="6"/>
</p:tagLst>
</file>

<file path=ppt/tags/tag465.xml><?xml version="1.0" encoding="utf-8"?>
<p:tagLst xmlns:a="http://schemas.openxmlformats.org/drawingml/2006/main" xmlns:r="http://schemas.openxmlformats.org/officeDocument/2006/relationships" xmlns:p="http://schemas.openxmlformats.org/presentationml/2006/main">
  <p:tag name="NUM" val="7"/>
</p:tagLst>
</file>

<file path=ppt/tags/tag466.xml><?xml version="1.0" encoding="utf-8"?>
<p:tagLst xmlns:a="http://schemas.openxmlformats.org/drawingml/2006/main" xmlns:r="http://schemas.openxmlformats.org/officeDocument/2006/relationships" xmlns:p="http://schemas.openxmlformats.org/presentationml/2006/main">
  <p:tag name="NUM" val="8"/>
</p:tagLst>
</file>

<file path=ppt/tags/tag467.xml><?xml version="1.0" encoding="utf-8"?>
<p:tagLst xmlns:a="http://schemas.openxmlformats.org/drawingml/2006/main" xmlns:r="http://schemas.openxmlformats.org/officeDocument/2006/relationships" xmlns:p="http://schemas.openxmlformats.org/presentationml/2006/main">
  <p:tag name="NUM" val="9"/>
</p:tagLst>
</file>

<file path=ppt/tags/tag468.xml><?xml version="1.0" encoding="utf-8"?>
<p:tagLst xmlns:a="http://schemas.openxmlformats.org/drawingml/2006/main" xmlns:r="http://schemas.openxmlformats.org/officeDocument/2006/relationships" xmlns:p="http://schemas.openxmlformats.org/presentationml/2006/main">
  <p:tag name="NUM" val="10"/>
</p:tagLst>
</file>

<file path=ppt/tags/tag469.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70.xml><?xml version="1.0" encoding="utf-8"?>
<p:tagLst xmlns:a="http://schemas.openxmlformats.org/drawingml/2006/main" xmlns:r="http://schemas.openxmlformats.org/officeDocument/2006/relationships" xmlns:p="http://schemas.openxmlformats.org/presentationml/2006/main">
  <p:tag name="NUM" val="3"/>
</p:tagLst>
</file>

<file path=ppt/tags/tag471.xml><?xml version="1.0" encoding="utf-8"?>
<p:tagLst xmlns:a="http://schemas.openxmlformats.org/drawingml/2006/main" xmlns:r="http://schemas.openxmlformats.org/officeDocument/2006/relationships" xmlns:p="http://schemas.openxmlformats.org/presentationml/2006/main">
  <p:tag name="NUM" val="4"/>
</p:tagLst>
</file>

<file path=ppt/tags/tag472.xml><?xml version="1.0" encoding="utf-8"?>
<p:tagLst xmlns:a="http://schemas.openxmlformats.org/drawingml/2006/main" xmlns:r="http://schemas.openxmlformats.org/officeDocument/2006/relationships" xmlns:p="http://schemas.openxmlformats.org/presentationml/2006/main">
  <p:tag name="NUM" val="1"/>
</p:tagLst>
</file>

<file path=ppt/tags/tag473.xml><?xml version="1.0" encoding="utf-8"?>
<p:tagLst xmlns:a="http://schemas.openxmlformats.org/drawingml/2006/main" xmlns:r="http://schemas.openxmlformats.org/officeDocument/2006/relationships" xmlns:p="http://schemas.openxmlformats.org/presentationml/2006/main">
  <p:tag name="NUM" val="2"/>
</p:tagLst>
</file>

<file path=ppt/tags/tag474.xml><?xml version="1.0" encoding="utf-8"?>
<p:tagLst xmlns:a="http://schemas.openxmlformats.org/drawingml/2006/main" xmlns:r="http://schemas.openxmlformats.org/officeDocument/2006/relationships" xmlns:p="http://schemas.openxmlformats.org/presentationml/2006/main">
  <p:tag name="NUM" val="1"/>
</p:tagLst>
</file>

<file path=ppt/tags/tag475.xml><?xml version="1.0" encoding="utf-8"?>
<p:tagLst xmlns:a="http://schemas.openxmlformats.org/drawingml/2006/main" xmlns:r="http://schemas.openxmlformats.org/officeDocument/2006/relationships" xmlns:p="http://schemas.openxmlformats.org/presentationml/2006/main">
  <p:tag name="NUM" val="2"/>
</p:tagLst>
</file>

<file path=ppt/tags/tag476.xml><?xml version="1.0" encoding="utf-8"?>
<p:tagLst xmlns:a="http://schemas.openxmlformats.org/drawingml/2006/main" xmlns:r="http://schemas.openxmlformats.org/officeDocument/2006/relationships" xmlns:p="http://schemas.openxmlformats.org/presentationml/2006/main">
  <p:tag name="NUM" val="3"/>
</p:tagLst>
</file>

<file path=ppt/tags/tag477.xml><?xml version="1.0" encoding="utf-8"?>
<p:tagLst xmlns:a="http://schemas.openxmlformats.org/drawingml/2006/main" xmlns:r="http://schemas.openxmlformats.org/officeDocument/2006/relationships" xmlns:p="http://schemas.openxmlformats.org/presentationml/2006/main">
  <p:tag name="NUM" val="4"/>
</p:tagLst>
</file>

<file path=ppt/tags/tag478.xml><?xml version="1.0" encoding="utf-8"?>
<p:tagLst xmlns:a="http://schemas.openxmlformats.org/drawingml/2006/main" xmlns:r="http://schemas.openxmlformats.org/officeDocument/2006/relationships" xmlns:p="http://schemas.openxmlformats.org/presentationml/2006/main">
  <p:tag name="NUM" val="5"/>
</p:tagLst>
</file>

<file path=ppt/tags/tag479.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80.xml><?xml version="1.0" encoding="utf-8"?>
<p:tagLst xmlns:a="http://schemas.openxmlformats.org/drawingml/2006/main" xmlns:r="http://schemas.openxmlformats.org/officeDocument/2006/relationships" xmlns:p="http://schemas.openxmlformats.org/presentationml/2006/main">
  <p:tag name="NUM" val="2"/>
</p:tagLst>
</file>

<file path=ppt/tags/tag481.xml><?xml version="1.0" encoding="utf-8"?>
<p:tagLst xmlns:a="http://schemas.openxmlformats.org/drawingml/2006/main" xmlns:r="http://schemas.openxmlformats.org/officeDocument/2006/relationships" xmlns:p="http://schemas.openxmlformats.org/presentationml/2006/main">
  <p:tag name="NUM" val="3"/>
</p:tagLst>
</file>

<file path=ppt/tags/tag482.xml><?xml version="1.0" encoding="utf-8"?>
<p:tagLst xmlns:a="http://schemas.openxmlformats.org/drawingml/2006/main" xmlns:r="http://schemas.openxmlformats.org/officeDocument/2006/relationships" xmlns:p="http://schemas.openxmlformats.org/presentationml/2006/main">
  <p:tag name="NUM" val="4"/>
</p:tagLst>
</file>

<file path=ppt/tags/tag483.xml><?xml version="1.0" encoding="utf-8"?>
<p:tagLst xmlns:a="http://schemas.openxmlformats.org/drawingml/2006/main" xmlns:r="http://schemas.openxmlformats.org/officeDocument/2006/relationships" xmlns:p="http://schemas.openxmlformats.org/presentationml/2006/main">
  <p:tag name="NUM" val="5"/>
</p:tagLst>
</file>

<file path=ppt/tags/tag484.xml><?xml version="1.0" encoding="utf-8"?>
<p:tagLst xmlns:a="http://schemas.openxmlformats.org/drawingml/2006/main" xmlns:r="http://schemas.openxmlformats.org/officeDocument/2006/relationships" xmlns:p="http://schemas.openxmlformats.org/presentationml/2006/main">
  <p:tag name="NUM" val="6"/>
</p:tagLst>
</file>

<file path=ppt/tags/tag485.xml><?xml version="1.0" encoding="utf-8"?>
<p:tagLst xmlns:a="http://schemas.openxmlformats.org/drawingml/2006/main" xmlns:r="http://schemas.openxmlformats.org/officeDocument/2006/relationships" xmlns:p="http://schemas.openxmlformats.org/presentationml/2006/main">
  <p:tag name="NUM" val="7"/>
</p:tagLst>
</file>

<file path=ppt/tags/tag486.xml><?xml version="1.0" encoding="utf-8"?>
<p:tagLst xmlns:a="http://schemas.openxmlformats.org/drawingml/2006/main" xmlns:r="http://schemas.openxmlformats.org/officeDocument/2006/relationships" xmlns:p="http://schemas.openxmlformats.org/presentationml/2006/main">
  <p:tag name="NUM" val="8"/>
</p:tagLst>
</file>

<file path=ppt/tags/tag487.xml><?xml version="1.0" encoding="utf-8"?>
<p:tagLst xmlns:a="http://schemas.openxmlformats.org/drawingml/2006/main" xmlns:r="http://schemas.openxmlformats.org/officeDocument/2006/relationships" xmlns:p="http://schemas.openxmlformats.org/presentationml/2006/main">
  <p:tag name="NUM" val="9"/>
</p:tagLst>
</file>

<file path=ppt/tags/tag488.xml><?xml version="1.0" encoding="utf-8"?>
<p:tagLst xmlns:a="http://schemas.openxmlformats.org/drawingml/2006/main" xmlns:r="http://schemas.openxmlformats.org/officeDocument/2006/relationships" xmlns:p="http://schemas.openxmlformats.org/presentationml/2006/main">
  <p:tag name="NUM" val="10"/>
</p:tagLst>
</file>

<file path=ppt/tags/tag489.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490.xml><?xml version="1.0" encoding="utf-8"?>
<p:tagLst xmlns:a="http://schemas.openxmlformats.org/drawingml/2006/main" xmlns:r="http://schemas.openxmlformats.org/officeDocument/2006/relationships" xmlns:p="http://schemas.openxmlformats.org/presentationml/2006/main">
  <p:tag name="NUM" val="12"/>
</p:tagLst>
</file>

<file path=ppt/tags/tag491.xml><?xml version="1.0" encoding="utf-8"?>
<p:tagLst xmlns:a="http://schemas.openxmlformats.org/drawingml/2006/main" xmlns:r="http://schemas.openxmlformats.org/officeDocument/2006/relationships" xmlns:p="http://schemas.openxmlformats.org/presentationml/2006/main">
  <p:tag name="NUM" val="13"/>
</p:tagLst>
</file>

<file path=ppt/tags/tag492.xml><?xml version="1.0" encoding="utf-8"?>
<p:tagLst xmlns:a="http://schemas.openxmlformats.org/drawingml/2006/main" xmlns:r="http://schemas.openxmlformats.org/officeDocument/2006/relationships" xmlns:p="http://schemas.openxmlformats.org/presentationml/2006/main">
  <p:tag name="NUM" val="1"/>
</p:tagLst>
</file>

<file path=ppt/tags/tag493.xml><?xml version="1.0" encoding="utf-8"?>
<p:tagLst xmlns:a="http://schemas.openxmlformats.org/drawingml/2006/main" xmlns:r="http://schemas.openxmlformats.org/officeDocument/2006/relationships" xmlns:p="http://schemas.openxmlformats.org/presentationml/2006/main">
  <p:tag name="NUM" val="2"/>
</p:tagLst>
</file>

<file path=ppt/tags/tag494.xml><?xml version="1.0" encoding="utf-8"?>
<p:tagLst xmlns:a="http://schemas.openxmlformats.org/drawingml/2006/main" xmlns:r="http://schemas.openxmlformats.org/officeDocument/2006/relationships" xmlns:p="http://schemas.openxmlformats.org/presentationml/2006/main">
  <p:tag name="NUM" val="3"/>
</p:tagLst>
</file>

<file path=ppt/tags/tag495.xml><?xml version="1.0" encoding="utf-8"?>
<p:tagLst xmlns:a="http://schemas.openxmlformats.org/drawingml/2006/main" xmlns:r="http://schemas.openxmlformats.org/officeDocument/2006/relationships" xmlns:p="http://schemas.openxmlformats.org/presentationml/2006/main">
  <p:tag name="NUM" val="4"/>
</p:tagLst>
</file>

<file path=ppt/tags/tag496.xml><?xml version="1.0" encoding="utf-8"?>
<p:tagLst xmlns:a="http://schemas.openxmlformats.org/drawingml/2006/main" xmlns:r="http://schemas.openxmlformats.org/officeDocument/2006/relationships" xmlns:p="http://schemas.openxmlformats.org/presentationml/2006/main">
  <p:tag name="NUM" val="5"/>
</p:tagLst>
</file>

<file path=ppt/tags/tag497.xml><?xml version="1.0" encoding="utf-8"?>
<p:tagLst xmlns:a="http://schemas.openxmlformats.org/drawingml/2006/main" xmlns:r="http://schemas.openxmlformats.org/officeDocument/2006/relationships" xmlns:p="http://schemas.openxmlformats.org/presentationml/2006/main">
  <p:tag name="NUM" val="6"/>
</p:tagLst>
</file>

<file path=ppt/tags/tag498.xml><?xml version="1.0" encoding="utf-8"?>
<p:tagLst xmlns:a="http://schemas.openxmlformats.org/drawingml/2006/main" xmlns:r="http://schemas.openxmlformats.org/officeDocument/2006/relationships" xmlns:p="http://schemas.openxmlformats.org/presentationml/2006/main">
  <p:tag name="NUM" val="7"/>
</p:tagLst>
</file>

<file path=ppt/tags/tag49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00.xml><?xml version="1.0" encoding="utf-8"?>
<p:tagLst xmlns:a="http://schemas.openxmlformats.org/drawingml/2006/main" xmlns:r="http://schemas.openxmlformats.org/officeDocument/2006/relationships" xmlns:p="http://schemas.openxmlformats.org/presentationml/2006/main">
  <p:tag name="NUM" val="1"/>
</p:tagLst>
</file>

<file path=ppt/tags/tag501.xml><?xml version="1.0" encoding="utf-8"?>
<p:tagLst xmlns:a="http://schemas.openxmlformats.org/drawingml/2006/main" xmlns:r="http://schemas.openxmlformats.org/officeDocument/2006/relationships" xmlns:p="http://schemas.openxmlformats.org/presentationml/2006/main">
  <p:tag name="NUM" val="2"/>
</p:tagLst>
</file>

<file path=ppt/tags/tag502.xml><?xml version="1.0" encoding="utf-8"?>
<p:tagLst xmlns:a="http://schemas.openxmlformats.org/drawingml/2006/main" xmlns:r="http://schemas.openxmlformats.org/officeDocument/2006/relationships" xmlns:p="http://schemas.openxmlformats.org/presentationml/2006/main">
  <p:tag name="NUM" val="3"/>
</p:tagLst>
</file>

<file path=ppt/tags/tag503.xml><?xml version="1.0" encoding="utf-8"?>
<p:tagLst xmlns:a="http://schemas.openxmlformats.org/drawingml/2006/main" xmlns:r="http://schemas.openxmlformats.org/officeDocument/2006/relationships" xmlns:p="http://schemas.openxmlformats.org/presentationml/2006/main">
  <p:tag name="NUM" val="4"/>
</p:tagLst>
</file>

<file path=ppt/tags/tag504.xml><?xml version="1.0" encoding="utf-8"?>
<p:tagLst xmlns:a="http://schemas.openxmlformats.org/drawingml/2006/main" xmlns:r="http://schemas.openxmlformats.org/officeDocument/2006/relationships" xmlns:p="http://schemas.openxmlformats.org/presentationml/2006/main">
  <p:tag name="NUM" val="5"/>
</p:tagLst>
</file>

<file path=ppt/tags/tag505.xml><?xml version="1.0" encoding="utf-8"?>
<p:tagLst xmlns:a="http://schemas.openxmlformats.org/drawingml/2006/main" xmlns:r="http://schemas.openxmlformats.org/officeDocument/2006/relationships" xmlns:p="http://schemas.openxmlformats.org/presentationml/2006/main">
  <p:tag name="NUM" val="6"/>
</p:tagLst>
</file>

<file path=ppt/tags/tag506.xml><?xml version="1.0" encoding="utf-8"?>
<p:tagLst xmlns:a="http://schemas.openxmlformats.org/drawingml/2006/main" xmlns:r="http://schemas.openxmlformats.org/officeDocument/2006/relationships" xmlns:p="http://schemas.openxmlformats.org/presentationml/2006/main">
  <p:tag name="NUM" val="7"/>
</p:tagLst>
</file>

<file path=ppt/tags/tag507.xml><?xml version="1.0" encoding="utf-8"?>
<p:tagLst xmlns:a="http://schemas.openxmlformats.org/drawingml/2006/main" xmlns:r="http://schemas.openxmlformats.org/officeDocument/2006/relationships" xmlns:p="http://schemas.openxmlformats.org/presentationml/2006/main">
  <p:tag name="NUM" val="8"/>
</p:tagLst>
</file>

<file path=ppt/tags/tag508.xml><?xml version="1.0" encoding="utf-8"?>
<p:tagLst xmlns:a="http://schemas.openxmlformats.org/drawingml/2006/main" xmlns:r="http://schemas.openxmlformats.org/officeDocument/2006/relationships" xmlns:p="http://schemas.openxmlformats.org/presentationml/2006/main">
  <p:tag name="NUM" val="9"/>
</p:tagLst>
</file>

<file path=ppt/tags/tag509.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10.xml><?xml version="1.0" encoding="utf-8"?>
<p:tagLst xmlns:a="http://schemas.openxmlformats.org/drawingml/2006/main" xmlns:r="http://schemas.openxmlformats.org/officeDocument/2006/relationships" xmlns:p="http://schemas.openxmlformats.org/presentationml/2006/main">
  <p:tag name="NUM" val="11"/>
</p:tagLst>
</file>

<file path=ppt/tags/tag511.xml><?xml version="1.0" encoding="utf-8"?>
<p:tagLst xmlns:a="http://schemas.openxmlformats.org/drawingml/2006/main" xmlns:r="http://schemas.openxmlformats.org/officeDocument/2006/relationships" xmlns:p="http://schemas.openxmlformats.org/presentationml/2006/main">
  <p:tag name="NUM" val="1"/>
</p:tagLst>
</file>

<file path=ppt/tags/tag512.xml><?xml version="1.0" encoding="utf-8"?>
<p:tagLst xmlns:a="http://schemas.openxmlformats.org/drawingml/2006/main" xmlns:r="http://schemas.openxmlformats.org/officeDocument/2006/relationships" xmlns:p="http://schemas.openxmlformats.org/presentationml/2006/main">
  <p:tag name="NUM" val="2"/>
</p:tagLst>
</file>

<file path=ppt/tags/tag513.xml><?xml version="1.0" encoding="utf-8"?>
<p:tagLst xmlns:a="http://schemas.openxmlformats.org/drawingml/2006/main" xmlns:r="http://schemas.openxmlformats.org/officeDocument/2006/relationships" xmlns:p="http://schemas.openxmlformats.org/presentationml/2006/main">
  <p:tag name="NUM" val="3"/>
</p:tagLst>
</file>

<file path=ppt/tags/tag514.xml><?xml version="1.0" encoding="utf-8"?>
<p:tagLst xmlns:a="http://schemas.openxmlformats.org/drawingml/2006/main" xmlns:r="http://schemas.openxmlformats.org/officeDocument/2006/relationships" xmlns:p="http://schemas.openxmlformats.org/presentationml/2006/main">
  <p:tag name="NUM" val="4"/>
</p:tagLst>
</file>

<file path=ppt/tags/tag515.xml><?xml version="1.0" encoding="utf-8"?>
<p:tagLst xmlns:a="http://schemas.openxmlformats.org/drawingml/2006/main" xmlns:r="http://schemas.openxmlformats.org/officeDocument/2006/relationships" xmlns:p="http://schemas.openxmlformats.org/presentationml/2006/main">
  <p:tag name="NUM" val="5"/>
</p:tagLst>
</file>

<file path=ppt/tags/tag516.xml><?xml version="1.0" encoding="utf-8"?>
<p:tagLst xmlns:a="http://schemas.openxmlformats.org/drawingml/2006/main" xmlns:r="http://schemas.openxmlformats.org/officeDocument/2006/relationships" xmlns:p="http://schemas.openxmlformats.org/presentationml/2006/main">
  <p:tag name="NUM" val="6"/>
</p:tagLst>
</file>

<file path=ppt/tags/tag517.xml><?xml version="1.0" encoding="utf-8"?>
<p:tagLst xmlns:a="http://schemas.openxmlformats.org/drawingml/2006/main" xmlns:r="http://schemas.openxmlformats.org/officeDocument/2006/relationships" xmlns:p="http://schemas.openxmlformats.org/presentationml/2006/main">
  <p:tag name="NUM" val="7"/>
</p:tagLst>
</file>

<file path=ppt/tags/tag518.xml><?xml version="1.0" encoding="utf-8"?>
<p:tagLst xmlns:a="http://schemas.openxmlformats.org/drawingml/2006/main" xmlns:r="http://schemas.openxmlformats.org/officeDocument/2006/relationships" xmlns:p="http://schemas.openxmlformats.org/presentationml/2006/main">
  <p:tag name="NUM" val="8"/>
</p:tagLst>
</file>

<file path=ppt/tags/tag519.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20.xml><?xml version="1.0" encoding="utf-8"?>
<p:tagLst xmlns:a="http://schemas.openxmlformats.org/drawingml/2006/main" xmlns:r="http://schemas.openxmlformats.org/officeDocument/2006/relationships" xmlns:p="http://schemas.openxmlformats.org/presentationml/2006/main">
  <p:tag name="NUM" val="1"/>
</p:tagLst>
</file>

<file path=ppt/tags/tag521.xml><?xml version="1.0" encoding="utf-8"?>
<p:tagLst xmlns:a="http://schemas.openxmlformats.org/drawingml/2006/main" xmlns:r="http://schemas.openxmlformats.org/officeDocument/2006/relationships" xmlns:p="http://schemas.openxmlformats.org/presentationml/2006/main">
  <p:tag name="NUM" val="2"/>
</p:tagLst>
</file>

<file path=ppt/tags/tag522.xml><?xml version="1.0" encoding="utf-8"?>
<p:tagLst xmlns:a="http://schemas.openxmlformats.org/drawingml/2006/main" xmlns:r="http://schemas.openxmlformats.org/officeDocument/2006/relationships" xmlns:p="http://schemas.openxmlformats.org/presentationml/2006/main">
  <p:tag name="NUM" val="3"/>
</p:tagLst>
</file>

<file path=ppt/tags/tag523.xml><?xml version="1.0" encoding="utf-8"?>
<p:tagLst xmlns:a="http://schemas.openxmlformats.org/drawingml/2006/main" xmlns:r="http://schemas.openxmlformats.org/officeDocument/2006/relationships" xmlns:p="http://schemas.openxmlformats.org/presentationml/2006/main">
  <p:tag name="NUM" val="4"/>
</p:tagLst>
</file>

<file path=ppt/tags/tag524.xml><?xml version="1.0" encoding="utf-8"?>
<p:tagLst xmlns:a="http://schemas.openxmlformats.org/drawingml/2006/main" xmlns:r="http://schemas.openxmlformats.org/officeDocument/2006/relationships" xmlns:p="http://schemas.openxmlformats.org/presentationml/2006/main">
  <p:tag name="NUM" val="5"/>
</p:tagLst>
</file>

<file path=ppt/tags/tag525.xml><?xml version="1.0" encoding="utf-8"?>
<p:tagLst xmlns:a="http://schemas.openxmlformats.org/drawingml/2006/main" xmlns:r="http://schemas.openxmlformats.org/officeDocument/2006/relationships" xmlns:p="http://schemas.openxmlformats.org/presentationml/2006/main">
  <p:tag name="NUM" val="6"/>
</p:tagLst>
</file>

<file path=ppt/tags/tag526.xml><?xml version="1.0" encoding="utf-8"?>
<p:tagLst xmlns:a="http://schemas.openxmlformats.org/drawingml/2006/main" xmlns:r="http://schemas.openxmlformats.org/officeDocument/2006/relationships" xmlns:p="http://schemas.openxmlformats.org/presentationml/2006/main">
  <p:tag name="NUM" val="7"/>
</p:tagLst>
</file>

<file path=ppt/tags/tag527.xml><?xml version="1.0" encoding="utf-8"?>
<p:tagLst xmlns:a="http://schemas.openxmlformats.org/drawingml/2006/main" xmlns:r="http://schemas.openxmlformats.org/officeDocument/2006/relationships" xmlns:p="http://schemas.openxmlformats.org/presentationml/2006/main">
  <p:tag name="NUM" val="8"/>
</p:tagLst>
</file>

<file path=ppt/tags/tag528.xml><?xml version="1.0" encoding="utf-8"?>
<p:tagLst xmlns:a="http://schemas.openxmlformats.org/drawingml/2006/main" xmlns:r="http://schemas.openxmlformats.org/officeDocument/2006/relationships" xmlns:p="http://schemas.openxmlformats.org/presentationml/2006/main">
  <p:tag name="NUM" val="9"/>
</p:tagLst>
</file>

<file path=ppt/tags/tag529.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30.xml><?xml version="1.0" encoding="utf-8"?>
<p:tagLst xmlns:a="http://schemas.openxmlformats.org/drawingml/2006/main" xmlns:r="http://schemas.openxmlformats.org/officeDocument/2006/relationships" xmlns:p="http://schemas.openxmlformats.org/presentationml/2006/main">
  <p:tag name="NUM" val="11"/>
</p:tagLst>
</file>

<file path=ppt/tags/tag531.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3"/>
</p:tagLst>
</file>

<file path=ppt/tags/tag59.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8"/>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9DFBA790FF674EACBA5A125C1F0BDC" ma:contentTypeVersion="3" ma:contentTypeDescription="Create a new document." ma:contentTypeScope="" ma:versionID="85ff3c66ec9896ced060aaf1c3f51a75">
  <xsd:schema xmlns:xsd="http://www.w3.org/2001/XMLSchema" xmlns:xs="http://www.w3.org/2001/XMLSchema" xmlns:p="http://schemas.microsoft.com/office/2006/metadata/properties" xmlns:ns2="6b1b0ac2-c3fb-480b-9b7f-fdfbc573f854" targetNamespace="http://schemas.microsoft.com/office/2006/metadata/properties" ma:root="true" ma:fieldsID="acfdd98d948820cfff8ff517bfee0038" ns2:_="">
    <xsd:import namespace="6b1b0ac2-c3fb-480b-9b7f-fdfbc573f854"/>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b0ac2-c3fb-480b-9b7f-fdfbc573f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3C6625-6661-4222-B0E2-87282203C64C}">
  <ds:schemaRefs>
    <ds:schemaRef ds:uri="http://schemas.microsoft.com/sharepoint/v3/contenttype/forms"/>
  </ds:schemaRefs>
</ds:datastoreItem>
</file>

<file path=customXml/itemProps2.xml><?xml version="1.0" encoding="utf-8"?>
<ds:datastoreItem xmlns:ds="http://schemas.openxmlformats.org/officeDocument/2006/customXml" ds:itemID="{EFAA3A4C-EC03-4F5C-AAAC-6CDB582ADA05}"/>
</file>

<file path=customXml/itemProps3.xml><?xml version="1.0" encoding="utf-8"?>
<ds:datastoreItem xmlns:ds="http://schemas.openxmlformats.org/officeDocument/2006/customXml" ds:itemID="{982FCFB2-F65E-4893-9827-2CBB4681E35E}">
  <ds:schemaRefs>
    <ds:schemaRef ds:uri="http://schemas.microsoft.com/office/2006/documentManagement/types"/>
    <ds:schemaRef ds:uri="http://purl.org/dc/elements/1.1/"/>
    <ds:schemaRef ds:uri="http://schemas.microsoft.com/office/2006/metadata/properties"/>
    <ds:schemaRef ds:uri="http://purl.org/dc/terms/"/>
    <ds:schemaRef ds:uri="6b1b0ac2-c3fb-480b-9b7f-fdfbc573f854"/>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251</TotalTime>
  <Words>3136</Words>
  <Application>Microsoft Office PowerPoint</Application>
  <PresentationFormat>Grand écran</PresentationFormat>
  <Paragraphs>588</Paragraphs>
  <Slides>62</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62</vt:i4>
      </vt:variant>
    </vt:vector>
  </HeadingPairs>
  <TitlesOfParts>
    <vt:vector size="70" baseType="lpstr">
      <vt:lpstr>Arial</vt:lpstr>
      <vt:lpstr>Calibri</vt:lpstr>
      <vt:lpstr>Calibri Light</vt:lpstr>
      <vt:lpstr>GT-Walsheim</vt:lpstr>
      <vt:lpstr>Lato</vt:lpstr>
      <vt:lpstr>Noto Sans</vt:lpstr>
      <vt:lpstr>Roboto Slab</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Jutras, Jean-Sébastien</dc:creator>
  <cp:lastModifiedBy>Jutras, Jean-Sébastien</cp:lastModifiedBy>
  <cp:revision>41</cp:revision>
  <dcterms:created xsi:type="dcterms:W3CDTF">2020-03-31T17:46:58Z</dcterms:created>
  <dcterms:modified xsi:type="dcterms:W3CDTF">2020-04-17T12:03:53Z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0x010100C49DFBA790FF674EACBA5A125C1F0BDC</vt:lpwstr>
  </property>
</Properties>
</file>