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A5"/>
    <a:srgbClr val="00CC3A"/>
    <a:srgbClr val="003DA5"/>
    <a:srgbClr val="7C878E"/>
    <a:srgbClr val="7D878C"/>
    <a:srgbClr val="00009E"/>
    <a:srgbClr val="5C81B3"/>
    <a:srgbClr val="CC3A00"/>
    <a:srgbClr val="F9AF4D"/>
    <a:srgbClr val="C7D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0012" autoAdjust="0"/>
  </p:normalViewPr>
  <p:slideViewPr>
    <p:cSldViewPr>
      <p:cViewPr varScale="1">
        <p:scale>
          <a:sx n="66" d="100"/>
          <a:sy n="66" d="100"/>
        </p:scale>
        <p:origin x="1484" y="32"/>
      </p:cViewPr>
      <p:guideLst>
        <p:guide orient="horz" pos="105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17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5F95-026D-42C1-BF86-2C86F329C27E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30321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D8D5AE57-63D6-485A-B73E-24D05ED6D8D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02AF3B2A-F821-4FE3-8FB8-DA5134B26F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4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609600" y="1752600"/>
            <a:ext cx="6781800" cy="2057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6000"/>
              </a:lnSpc>
              <a:defRPr lang="fr-FR" sz="5800" b="1" kern="1200" baseline="0" smtClean="0"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noProof="0" dirty="0"/>
              <a:t>Title of the</a:t>
            </a:r>
            <a:br>
              <a:rPr lang="en-CA" noProof="0" dirty="0"/>
            </a:br>
            <a:r>
              <a:rPr lang="en-CA" noProof="0" dirty="0"/>
              <a:t>presentation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/>
              <a:t>Click to </a:t>
            </a:r>
            <a:r>
              <a:rPr lang="en-CA" noProof="0"/>
              <a:t>edit </a:t>
            </a:r>
            <a:br>
              <a:rPr lang="en-CA" noProof="0"/>
            </a:br>
            <a:r>
              <a:rPr lang="en-CA" noProof="0"/>
              <a:t>Master </a:t>
            </a:r>
            <a:r>
              <a:rPr lang="en-CA" noProof="0" dirty="0"/>
              <a:t>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71438" y="6506817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7086600" cy="783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noProof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09600" y="1295400"/>
            <a:ext cx="7848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lnSpc>
                <a:spcPct val="100000"/>
              </a:lnSpc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defRPr sz="2800" b="1" baseline="0">
                <a:solidFill>
                  <a:srgbClr val="003DA5"/>
                </a:solidFill>
                <a:latin typeface="Calibri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800" baseline="0">
                <a:solidFill>
                  <a:srgbClr val="003DA5"/>
                </a:solidFill>
                <a:latin typeface="Calibri" pitchFamily="34" charset="0"/>
              </a:defRPr>
            </a:lvl2pPr>
            <a:lvl3pPr marL="900113" indent="-273050"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defRPr sz="2400" baseline="0">
                <a:solidFill>
                  <a:srgbClr val="003DA5"/>
                </a:solidFill>
                <a:latin typeface="Calibri" pitchFamily="34" charset="0"/>
              </a:defRPr>
            </a:lvl3pPr>
            <a:lvl4pPr marL="1166813" indent="-269875"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2400" baseline="0">
                <a:solidFill>
                  <a:srgbClr val="003DA5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71438" y="6506817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7086600" cy="783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noProof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0000"/>
            <a:ext cx="6781800" cy="3429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en-CA" noProof="0" dirty="0"/>
              <a:t>Click to edit </a:t>
            </a:r>
            <a:br>
              <a:rPr lang="en-CA" noProof="0" dirty="0"/>
            </a:br>
            <a:r>
              <a:rPr lang="en-CA" noProof="0" dirty="0"/>
              <a:t>Master text styles</a:t>
            </a: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71438" y="6506817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38" y="6506817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0000"/>
            <a:ext cx="6781800" cy="3429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003EA5"/>
                </a:solidFill>
                <a:latin typeface="+mn-lt"/>
              </a:defRPr>
            </a:lvl1pPr>
          </a:lstStyle>
          <a:p>
            <a:r>
              <a:rPr lang="en-CA" noProof="0" dirty="0"/>
              <a:t>Click to edit </a:t>
            </a:r>
            <a:br>
              <a:rPr lang="en-CA" noProof="0" dirty="0"/>
            </a:br>
            <a:r>
              <a:rPr lang="en-CA" noProof="0" dirty="0"/>
              <a:t>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38" y="6506817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0000"/>
            <a:ext cx="6781800" cy="3429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noProof="0" dirty="0"/>
              <a:t>Click to edit </a:t>
            </a:r>
            <a:br>
              <a:rPr lang="en-CA" noProof="0" dirty="0"/>
            </a:br>
            <a:r>
              <a:rPr lang="en-CA" noProof="0" dirty="0"/>
              <a:t>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80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82" r:id="rId3"/>
    <p:sldLayoutId id="2147483664" r:id="rId4"/>
    <p:sldLayoutId id="2147483665" r:id="rId5"/>
    <p:sldLayoutId id="2147483666" r:id="rId6"/>
    <p:sldLayoutId id="214748368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5113" indent="-265113" algn="l" defTabSz="914400" rtl="0" eaLnBrk="1" latinLnBrk="0" hangingPunct="1">
        <a:spcBef>
          <a:spcPts val="0"/>
        </a:spcBef>
        <a:spcAft>
          <a:spcPts val="900"/>
        </a:spcAft>
        <a:buClr>
          <a:srgbClr val="000080"/>
        </a:buClr>
        <a:buSzPct val="80000"/>
        <a:buFont typeface="Arial" pitchFamily="34" charset="0"/>
        <a:buChar char="►"/>
        <a:defRPr sz="180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1pPr>
      <a:lvl2pPr marL="541338" indent="-285750" algn="l" defTabSz="914400" rtl="0" eaLnBrk="1" latinLnBrk="0" hangingPunct="1">
        <a:spcBef>
          <a:spcPts val="0"/>
        </a:spcBef>
        <a:spcAft>
          <a:spcPts val="900"/>
        </a:spcAft>
        <a:buClr>
          <a:srgbClr val="5C81B3"/>
        </a:buClr>
        <a:buSzPct val="80000"/>
        <a:buFont typeface="Arial" pitchFamily="34" charset="0"/>
        <a:buChar char="►"/>
        <a:defRPr sz="180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2pPr>
      <a:lvl3pPr marL="804863" indent="-228600" algn="l" defTabSz="914400" rtl="0" eaLnBrk="1" latinLnBrk="0" hangingPunct="1">
        <a:spcBef>
          <a:spcPts val="0"/>
        </a:spcBef>
        <a:spcAft>
          <a:spcPts val="900"/>
        </a:spcAft>
        <a:buClr>
          <a:srgbClr val="8DB3D5"/>
        </a:buClr>
        <a:buSzPct val="80000"/>
        <a:buFont typeface="Arial" pitchFamily="34" charset="0"/>
        <a:buChar char="►"/>
        <a:defRPr sz="180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3pPr>
      <a:lvl4pPr marL="1079500" indent="-228600" algn="l" defTabSz="914400" rtl="0" eaLnBrk="1" latinLnBrk="0" hangingPunct="1">
        <a:spcBef>
          <a:spcPts val="0"/>
        </a:spcBef>
        <a:spcAft>
          <a:spcPts val="900"/>
        </a:spcAft>
        <a:buClr>
          <a:srgbClr val="8DB3D5"/>
        </a:buClr>
        <a:buSzPct val="80000"/>
        <a:buFont typeface="Arial" pitchFamily="34" charset="0"/>
        <a:buChar char="►"/>
        <a:defRPr sz="180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009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D5E5BB6-E3C0-4E17-9B16-0403B452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690271"/>
            <a:ext cx="6781800" cy="17503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4000" dirty="0">
                <a:solidFill>
                  <a:srgbClr val="DBDE70"/>
                </a:solidFill>
              </a:rPr>
              <a:t>Requirement Management – Insurance Transactions</a:t>
            </a:r>
            <a:br>
              <a:rPr lang="en-CA" sz="4000" dirty="0">
                <a:solidFill>
                  <a:srgbClr val="DBDE70"/>
                </a:solidFill>
              </a:rPr>
            </a:br>
            <a:br>
              <a:rPr lang="en-CA" sz="3300" dirty="0">
                <a:solidFill>
                  <a:srgbClr val="DBDE70"/>
                </a:solidFill>
              </a:rPr>
            </a:br>
            <a:endParaRPr lang="en-CA" sz="3300" dirty="0">
              <a:solidFill>
                <a:srgbClr val="DBDE70"/>
              </a:solidFill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8FBB7E7-BF29-4902-9065-958FDB15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579186"/>
            <a:ext cx="6400800" cy="840414"/>
          </a:xfrm>
        </p:spPr>
        <p:txBody>
          <a:bodyPr/>
          <a:lstStyle/>
          <a:p>
            <a:br>
              <a:rPr lang="en-CA" sz="2400" dirty="0"/>
            </a:br>
            <a:r>
              <a:rPr lang="en-CA" sz="2400" dirty="0"/>
              <a:t>April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1D76282-8575-4C89-A1DE-D8FCCF9AE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19" y="2032695"/>
            <a:ext cx="8161362" cy="410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200F1480-2DCC-49E9-89D0-FE2587AB5E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6958" y="304800"/>
            <a:ext cx="8586042" cy="5877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br>
              <a:rPr lang="en-CA" sz="2600" dirty="0">
                <a:solidFill>
                  <a:schemeClr val="tx1"/>
                </a:solidFill>
              </a:rPr>
            </a:br>
            <a:r>
              <a:rPr lang="en-CA" sz="2600" dirty="0"/>
              <a:t>Requirement Management – Insurance Transactions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413E6-A6B2-41D6-82FF-0544BC93FC74}"/>
              </a:ext>
            </a:extLst>
          </p:cNvPr>
          <p:cNvSpPr/>
          <p:nvPr/>
        </p:nvSpPr>
        <p:spPr>
          <a:xfrm>
            <a:off x="609600" y="3581400"/>
            <a:ext cx="82386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Bulle narrative : rectangle à coins arrondis 6">
            <a:extLst>
              <a:ext uri="{FF2B5EF4-FFF2-40B4-BE49-F238E27FC236}">
                <a16:creationId xmlns:a16="http://schemas.microsoft.com/office/drawing/2014/main" id="{D20D072E-21F3-4D5F-B807-529C3B6B83DC}"/>
              </a:ext>
            </a:extLst>
          </p:cNvPr>
          <p:cNvSpPr/>
          <p:nvPr/>
        </p:nvSpPr>
        <p:spPr>
          <a:xfrm>
            <a:off x="3132779" y="2820227"/>
            <a:ext cx="5736050" cy="985777"/>
          </a:xfrm>
          <a:prstGeom prst="wedgeRoundRectCallout">
            <a:avLst>
              <a:gd name="adj1" fmla="val 17204"/>
              <a:gd name="adj2" fmla="val 4807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>
                <a:solidFill>
                  <a:schemeClr val="tx1"/>
                </a:solidFill>
              </a:rPr>
              <a:t>Required </a:t>
            </a:r>
            <a:r>
              <a:rPr lang="en-CA" b="1" dirty="0">
                <a:solidFill>
                  <a:schemeClr val="tx1"/>
                </a:solidFill>
              </a:rPr>
              <a:t>section</a:t>
            </a:r>
            <a:endParaRPr lang="en-CA" b="1" i="1" dirty="0">
              <a:solidFill>
                <a:schemeClr val="tx1"/>
              </a:solidFill>
            </a:endParaRPr>
          </a:p>
          <a:p>
            <a:pPr algn="ctr"/>
            <a:r>
              <a:rPr lang="en-CA" dirty="0">
                <a:solidFill>
                  <a:schemeClr val="tx1"/>
                </a:solidFill>
              </a:rPr>
              <a:t> Automatically updated – Based on the information sent and the information still required (as needed)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E76944E-FA46-40FF-B68A-8D0C2EC36CB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6958" y="1087023"/>
            <a:ext cx="8586042" cy="5877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CA" sz="2600" dirty="0">
                <a:solidFill>
                  <a:srgbClr val="003EA5"/>
                </a:solidFill>
              </a:rPr>
              <a:t>In Request Follow-Up</a:t>
            </a:r>
          </a:p>
        </p:txBody>
      </p:sp>
    </p:spTree>
    <p:extLst>
      <p:ext uri="{BB962C8B-B14F-4D97-AF65-F5344CB8AC3E}">
        <p14:creationId xmlns:p14="http://schemas.microsoft.com/office/powerpoint/2010/main" val="317945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3631F-EF69-4924-BCD5-5352D237FD5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" y="1066800"/>
            <a:ext cx="8586042" cy="587700"/>
          </a:xfrm>
        </p:spPr>
        <p:txBody>
          <a:bodyPr/>
          <a:lstStyle/>
          <a:p>
            <a:br>
              <a:rPr lang="en-CA" sz="2800">
                <a:solidFill>
                  <a:schemeClr val="tx1"/>
                </a:solidFill>
              </a:rPr>
            </a:br>
            <a:r>
              <a:rPr lang="en-CA" sz="2600"/>
              <a:t>Requirements management – Insurance Transactions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CCCC7A8-8DE8-4843-BB69-E12F07BC97A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6958" y="304800"/>
            <a:ext cx="8586042" cy="5877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br>
              <a:rPr lang="en-CA" sz="2600" dirty="0">
                <a:solidFill>
                  <a:schemeClr val="tx1"/>
                </a:solidFill>
              </a:rPr>
            </a:br>
            <a:r>
              <a:rPr lang="en-CA" sz="2600" dirty="0"/>
              <a:t>Requirement Management – Insurance Transactions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8C0CE2-4530-40C4-89A9-C775272462A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76958" y="1316986"/>
            <a:ext cx="8586042" cy="5015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CA" sz="2600" dirty="0">
                <a:solidFill>
                  <a:schemeClr val="tx1"/>
                </a:solidFill>
              </a:rPr>
              <a:t>In Business Tracker</a:t>
            </a:r>
            <a:r>
              <a:rPr lang="en-CA" sz="2600" dirty="0"/>
              <a:t>– Insurance Transactions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7328C4-8BAE-4A18-B1E2-797D32BCE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04" y="2209800"/>
            <a:ext cx="8383238" cy="1727200"/>
          </a:xfrm>
          <a:prstGeom prst="rect">
            <a:avLst/>
          </a:prstGeom>
        </p:spPr>
      </p:pic>
      <p:sp>
        <p:nvSpPr>
          <p:cNvPr id="8" name="Bulle narrative : rectangle à coins arrondis 15">
            <a:extLst>
              <a:ext uri="{FF2B5EF4-FFF2-40B4-BE49-F238E27FC236}">
                <a16:creationId xmlns:a16="http://schemas.microsoft.com/office/drawing/2014/main" id="{AA893DEB-A8BB-4F9D-BA8F-1382521B4AD4}"/>
              </a:ext>
            </a:extLst>
          </p:cNvPr>
          <p:cNvSpPr/>
          <p:nvPr/>
        </p:nvSpPr>
        <p:spPr>
          <a:xfrm>
            <a:off x="2514600" y="3454400"/>
            <a:ext cx="4764852" cy="985777"/>
          </a:xfrm>
          <a:prstGeom prst="wedgeRoundRectCallout">
            <a:avLst>
              <a:gd name="adj1" fmla="val -43666"/>
              <a:gd name="adj2" fmla="val -717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Automatically updated – When all the </a:t>
            </a:r>
          </a:p>
          <a:p>
            <a:pPr algn="ctr"/>
            <a:r>
              <a:rPr lang="en-CA" dirty="0">
                <a:solidFill>
                  <a:schemeClr val="tx1"/>
                </a:solidFill>
              </a:rPr>
              <a:t>missing information is sent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702D1-81D3-45A7-B33D-E433EE11C619}"/>
              </a:ext>
            </a:extLst>
          </p:cNvPr>
          <p:cNvSpPr/>
          <p:nvPr/>
        </p:nvSpPr>
        <p:spPr>
          <a:xfrm>
            <a:off x="762000" y="3032168"/>
            <a:ext cx="1752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91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29FBD7-EA93-4332-9183-4515E976EE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28599" y="1143000"/>
            <a:ext cx="8567053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CA" sz="2600" dirty="0"/>
              <a:t>Display the transactions requiring </a:t>
            </a:r>
            <a:br>
              <a:rPr lang="en-CA" sz="2600" dirty="0"/>
            </a:br>
            <a:r>
              <a:rPr lang="en-CA" sz="2600" dirty="0"/>
              <a:t>the sending of missing information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226FD9-0EC5-43ED-9DDB-EEC6456B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7" y="2133600"/>
            <a:ext cx="8447306" cy="39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B51FF43-EBD4-4962-B5D6-5EEC4F62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086600" cy="707400"/>
          </a:xfrm>
        </p:spPr>
        <p:txBody>
          <a:bodyPr/>
          <a:lstStyle/>
          <a:p>
            <a:r>
              <a:rPr lang="en-CA" sz="2800" dirty="0"/>
              <a:t>Tip!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36304-73D3-4C4F-A619-F70C3AD40997}"/>
              </a:ext>
            </a:extLst>
          </p:cNvPr>
          <p:cNvSpPr/>
          <p:nvPr/>
        </p:nvSpPr>
        <p:spPr>
          <a:xfrm>
            <a:off x="2819400" y="4343400"/>
            <a:ext cx="1524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B522D-64A9-4B32-88EF-C02605E16856}"/>
              </a:ext>
            </a:extLst>
          </p:cNvPr>
          <p:cNvSpPr/>
          <p:nvPr/>
        </p:nvSpPr>
        <p:spPr>
          <a:xfrm>
            <a:off x="2819400" y="5562600"/>
            <a:ext cx="1524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2A1F01-4A1C-471B-A659-B87AEDE9F3FC}"/>
              </a:ext>
            </a:extLst>
          </p:cNvPr>
          <p:cNvSpPr/>
          <p:nvPr/>
        </p:nvSpPr>
        <p:spPr>
          <a:xfrm>
            <a:off x="1371600" y="4953000"/>
            <a:ext cx="1295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Bulle narrative : rectangle à coins arrondis 14">
            <a:extLst>
              <a:ext uri="{FF2B5EF4-FFF2-40B4-BE49-F238E27FC236}">
                <a16:creationId xmlns:a16="http://schemas.microsoft.com/office/drawing/2014/main" id="{F0EBF1AA-0355-4B74-A73E-4BF88B1A1EB0}"/>
              </a:ext>
            </a:extLst>
          </p:cNvPr>
          <p:cNvSpPr/>
          <p:nvPr/>
        </p:nvSpPr>
        <p:spPr>
          <a:xfrm>
            <a:off x="3962400" y="3156420"/>
            <a:ext cx="3244047" cy="927663"/>
          </a:xfrm>
          <a:prstGeom prst="wedgeRoundRectCallout">
            <a:avLst>
              <a:gd name="adj1" fmla="val -36376"/>
              <a:gd name="adj2" fmla="val 624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>
                <a:solidFill>
                  <a:schemeClr val="tx1"/>
                </a:solidFill>
              </a:rPr>
              <a:t>Business Tracker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Select these filters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073B6-3A0D-4A0C-A70F-96FB8226C977}"/>
              </a:ext>
            </a:extLst>
          </p:cNvPr>
          <p:cNvSpPr/>
          <p:nvPr/>
        </p:nvSpPr>
        <p:spPr>
          <a:xfrm>
            <a:off x="1371600" y="41148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52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80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11">
            <a:extLst>
              <a:ext uri="{FF2B5EF4-FFF2-40B4-BE49-F238E27FC236}">
                <a16:creationId xmlns:a16="http://schemas.microsoft.com/office/drawing/2014/main" id="{17070DF0-0F29-4650-B55D-6D71EC268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53347"/>
              </p:ext>
            </p:extLst>
          </p:nvPr>
        </p:nvGraphicFramePr>
        <p:xfrm>
          <a:off x="304800" y="1219200"/>
          <a:ext cx="8458201" cy="213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1">
                  <a:extLst>
                    <a:ext uri="{9D8B030D-6E8A-4147-A177-3AD203B41FA5}">
                      <a16:colId xmlns:a16="http://schemas.microsoft.com/office/drawing/2014/main" val="727314188"/>
                    </a:ext>
                  </a:extLst>
                </a:gridCol>
              </a:tblGrid>
              <a:tr h="928917">
                <a:tc>
                  <a:txBody>
                    <a:bodyPr/>
                    <a:lstStyle/>
                    <a:p>
                      <a:pPr algn="ctr"/>
                      <a:endParaRPr lang="en-CA" sz="2200" noProof="0" dirty="0"/>
                    </a:p>
                    <a:p>
                      <a:pPr algn="ctr"/>
                      <a:r>
                        <a:rPr lang="en-CA" sz="2200" noProof="0" dirty="0">
                          <a:solidFill>
                            <a:schemeClr val="tx1"/>
                          </a:solidFill>
                        </a:rPr>
                        <a:t>Before April 26</a:t>
                      </a:r>
                      <a:r>
                        <a:rPr lang="en-CA" sz="2200" baseline="30000" noProof="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sz="2200" noProof="0" dirty="0">
                          <a:solidFill>
                            <a:schemeClr val="tx1"/>
                          </a:solidFill>
                        </a:rPr>
                        <a:t>  – Communication process</a:t>
                      </a:r>
                    </a:p>
                    <a:p>
                      <a:pPr algn="ctr"/>
                      <a:endParaRPr lang="en-CA" sz="1800" noProof="0" dirty="0"/>
                    </a:p>
                  </a:txBody>
                  <a:tcPr>
                    <a:solidFill>
                      <a:srgbClr val="DBDE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70726"/>
                  </a:ext>
                </a:extLst>
              </a:tr>
              <a:tr h="1103189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600" b="1" noProof="0" dirty="0">
                        <a:solidFill>
                          <a:srgbClr val="003EA5"/>
                        </a:solidFill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1" noProof="0" dirty="0">
                          <a:solidFill>
                            <a:srgbClr val="003EA5"/>
                          </a:solidFill>
                        </a:rPr>
                        <a:t>Agency</a:t>
                      </a:r>
                      <a:r>
                        <a:rPr lang="en-CA" sz="1800" noProof="0" dirty="0"/>
                        <a:t> </a:t>
                      </a:r>
                      <a:r>
                        <a:rPr lang="en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informed by email of the </a:t>
                      </a:r>
                      <a:r>
                        <a:rPr lang="en-CA" sz="1800" b="1" kern="1200" noProof="0" dirty="0">
                          <a:solidFill>
                            <a:srgbClr val="003EA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information</a:t>
                      </a:r>
                      <a:r>
                        <a:rPr lang="en-CA" sz="1800" kern="1200" noProof="0" dirty="0">
                          <a:solidFill>
                            <a:srgbClr val="003EA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still needed to process the insurance transaction. </a:t>
                      </a:r>
                      <a:endParaRPr lang="en-CA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84468"/>
                  </a:ext>
                </a:extLst>
              </a:tr>
            </a:tbl>
          </a:graphicData>
        </a:graphic>
      </p:graphicFrame>
      <p:pic>
        <p:nvPicPr>
          <p:cNvPr id="6" name="Image 15">
            <a:extLst>
              <a:ext uri="{FF2B5EF4-FFF2-40B4-BE49-F238E27FC236}">
                <a16:creationId xmlns:a16="http://schemas.microsoft.com/office/drawing/2014/main" id="{D7800E5B-6460-4D87-90E4-9F8A39A8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1735">
            <a:off x="7701362" y="1277928"/>
            <a:ext cx="1105468" cy="110546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D4A4796-7FB5-4E1D-9E18-0C8E91D7BFB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6958" y="304800"/>
            <a:ext cx="8586042" cy="5877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br>
              <a:rPr lang="en-CA" sz="2800" dirty="0">
                <a:solidFill>
                  <a:schemeClr val="tx1"/>
                </a:solidFill>
              </a:rPr>
            </a:br>
            <a:r>
              <a:rPr lang="en-CA" sz="2600" dirty="0"/>
              <a:t>Requirement Management – Insurance Transactions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8B5B56-51F5-4384-8839-82476F858F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83"/>
          <a:stretch/>
        </p:blipFill>
        <p:spPr>
          <a:xfrm>
            <a:off x="1740937" y="3499292"/>
            <a:ext cx="5458084" cy="31767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16">
            <a:extLst>
              <a:ext uri="{FF2B5EF4-FFF2-40B4-BE49-F238E27FC236}">
                <a16:creationId xmlns:a16="http://schemas.microsoft.com/office/drawing/2014/main" id="{BF958A93-8B8A-495F-9FDE-2B784C9BE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29881"/>
              </p:ext>
            </p:extLst>
          </p:nvPr>
        </p:nvGraphicFramePr>
        <p:xfrm>
          <a:off x="240879" y="1153197"/>
          <a:ext cx="8458200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727314188"/>
                    </a:ext>
                  </a:extLst>
                </a:gridCol>
              </a:tblGrid>
              <a:tr h="1003606">
                <a:tc>
                  <a:txBody>
                    <a:bodyPr/>
                    <a:lstStyle/>
                    <a:p>
                      <a:pPr algn="ctr"/>
                      <a:endParaRPr lang="en-CA" sz="2200" noProof="0" dirty="0"/>
                    </a:p>
                    <a:p>
                      <a:pPr algn="ctr"/>
                      <a:r>
                        <a:rPr lang="en-CA" sz="2200" noProof="0" dirty="0">
                          <a:solidFill>
                            <a:schemeClr val="bg1"/>
                          </a:solidFill>
                        </a:rPr>
                        <a:t>New communication process</a:t>
                      </a:r>
                    </a:p>
                    <a:p>
                      <a:pPr algn="ctr"/>
                      <a:endParaRPr lang="en-CA" sz="2200" noProof="0" dirty="0"/>
                    </a:p>
                  </a:txBody>
                  <a:tcPr>
                    <a:solidFill>
                      <a:srgbClr val="000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70726"/>
                  </a:ext>
                </a:extLst>
              </a:tr>
              <a:tr h="127219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700" noProof="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1" noProof="0" dirty="0">
                          <a:solidFill>
                            <a:srgbClr val="003EA5"/>
                          </a:solidFill>
                        </a:rPr>
                        <a:t>Advisor</a:t>
                      </a:r>
                      <a:r>
                        <a:rPr lang="en-CA" sz="1800" noProof="0" dirty="0"/>
                        <a:t> </a:t>
                      </a:r>
                      <a:r>
                        <a:rPr lang="en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informed by the Business Tracker of the </a:t>
                      </a:r>
                      <a:r>
                        <a:rPr lang="en-CA" sz="1800" b="1" kern="1200" noProof="0" dirty="0">
                          <a:solidFill>
                            <a:srgbClr val="003EA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information</a:t>
                      </a:r>
                      <a:r>
                        <a:rPr lang="en-CA" sz="1800" kern="1200" noProof="0" dirty="0">
                          <a:solidFill>
                            <a:srgbClr val="003EA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still needed to process the insurance transaction.</a:t>
                      </a:r>
                      <a:r>
                        <a:rPr lang="en-CA" sz="1800" b="1" kern="1200" noProof="0" dirty="0">
                          <a:solidFill>
                            <a:srgbClr val="003EA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800" b="1" kern="1200" noProof="0" dirty="0">
                        <a:solidFill>
                          <a:srgbClr val="003EA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dirty="0">
                          <a:solidFill>
                            <a:schemeClr val="dk1"/>
                          </a:solidFill>
                        </a:rPr>
                        <a:t>Notification sent to the advisor based on their notification preferences. </a:t>
                      </a:r>
                      <a:r>
                        <a:rPr lang="en-CA" b="1" dirty="0">
                          <a:solidFill>
                            <a:srgbClr val="003EA5"/>
                          </a:solidFill>
                        </a:rPr>
                        <a:t>This notification replaces the email to the agency. </a:t>
                      </a:r>
                      <a:r>
                        <a:rPr lang="en-CA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8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84468"/>
                  </a:ext>
                </a:extLst>
              </a:tr>
            </a:tbl>
          </a:graphicData>
        </a:graphic>
      </p:graphicFrame>
      <p:sp>
        <p:nvSpPr>
          <p:cNvPr id="8" name="Ellipse 17">
            <a:extLst>
              <a:ext uri="{FF2B5EF4-FFF2-40B4-BE49-F238E27FC236}">
                <a16:creationId xmlns:a16="http://schemas.microsoft.com/office/drawing/2014/main" id="{2F78E895-0422-4D56-A3ED-8F5558C41A64}"/>
              </a:ext>
            </a:extLst>
          </p:cNvPr>
          <p:cNvSpPr/>
          <p:nvPr/>
        </p:nvSpPr>
        <p:spPr>
          <a:xfrm rot="20632808">
            <a:off x="7180998" y="1087593"/>
            <a:ext cx="1282836" cy="122828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chemeClr val="bg1"/>
                </a:solidFill>
              </a:rPr>
              <a:t>Starting April 26, 2020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D4A4796-7FB5-4E1D-9E18-0C8E91D7BFB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6958" y="304800"/>
            <a:ext cx="8586042" cy="5877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br>
              <a:rPr lang="en-CA" sz="2800" dirty="0">
                <a:solidFill>
                  <a:schemeClr val="tx1"/>
                </a:solidFill>
              </a:rPr>
            </a:br>
            <a:r>
              <a:rPr lang="en-CA" sz="2600" dirty="0"/>
              <a:t>Requirement Management – Insurance Transactions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2CB844-F297-4C83-B075-64F84BBD2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85818"/>
            <a:ext cx="3149314" cy="2467382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238168-29F9-400F-9C1B-2EE273444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833" y="5181600"/>
            <a:ext cx="5425246" cy="86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94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5C2A9-0126-4529-B379-44C39390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83600"/>
          </a:xfrm>
        </p:spPr>
        <p:txBody>
          <a:bodyPr/>
          <a:lstStyle/>
          <a:p>
            <a:br>
              <a:rPr lang="en-CA" sz="2800" dirty="0"/>
            </a:br>
            <a:br>
              <a:rPr lang="en-CA" sz="2800" dirty="0"/>
            </a:br>
            <a:r>
              <a:rPr lang="en-CA" sz="2800" dirty="0"/>
              <a:t>New Communication Process</a:t>
            </a:r>
            <a:endParaRPr lang="en-CA" sz="2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D389CC-A6E7-41FD-BCB0-AB4B66EA272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81000" y="1295400"/>
            <a:ext cx="8458200" cy="5181600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>
                <a:solidFill>
                  <a:srgbClr val="003EA5"/>
                </a:solidFill>
              </a:rPr>
              <a:t>Efficiency</a:t>
            </a:r>
          </a:p>
          <a:p>
            <a:pPr lvl="0"/>
            <a:r>
              <a:rPr lang="en-CA" sz="1800" b="0" dirty="0">
                <a:solidFill>
                  <a:schemeClr val="tx1"/>
                </a:solidFill>
              </a:rPr>
              <a:t>No more manual email forwarding</a:t>
            </a:r>
          </a:p>
          <a:p>
            <a:pPr lvl="0"/>
            <a:r>
              <a:rPr lang="en-CA" sz="1800" b="0" dirty="0">
                <a:solidFill>
                  <a:schemeClr val="tx1"/>
                </a:solidFill>
              </a:rPr>
              <a:t>No more forms lookup in the document center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Facilitated processing and shortened processing delay</a:t>
            </a:r>
            <a:endParaRPr lang="fr-CA" sz="1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1400" b="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sz="2000" dirty="0">
                <a:solidFill>
                  <a:srgbClr val="003EA5"/>
                </a:solidFill>
              </a:rPr>
              <a:t>Complete </a:t>
            </a:r>
            <a:r>
              <a:rPr lang="fr-CA" sz="2000" dirty="0" err="1">
                <a:solidFill>
                  <a:srgbClr val="003EA5"/>
                </a:solidFill>
              </a:rPr>
              <a:t>overview</a:t>
            </a:r>
            <a:r>
              <a:rPr lang="fr-CA" sz="2000" dirty="0">
                <a:solidFill>
                  <a:srgbClr val="003EA5"/>
                </a:solidFill>
              </a:rPr>
              <a:t> in Business Tracker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Everything in one place: No need to search through </a:t>
            </a:r>
            <a:r>
              <a:rPr lang="en-US" sz="1800" b="0" dirty="0" err="1">
                <a:solidFill>
                  <a:schemeClr val="tx1"/>
                </a:solidFill>
              </a:rPr>
              <a:t>mutiple</a:t>
            </a:r>
            <a:r>
              <a:rPr lang="en-US" sz="1800" b="0" dirty="0">
                <a:solidFill>
                  <a:schemeClr val="tx1"/>
                </a:solidFill>
              </a:rPr>
              <a:t> emails.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Easy status filtering (Ex.: In process, Pending, Completed, etc. )</a:t>
            </a:r>
          </a:p>
          <a:p>
            <a:r>
              <a:rPr lang="en-CA" sz="1800" b="0" dirty="0">
                <a:solidFill>
                  <a:schemeClr val="tx1"/>
                </a:solidFill>
              </a:rPr>
              <a:t>See the “Required” and “Provided” information at a glance</a:t>
            </a:r>
            <a:endParaRPr lang="en-US" sz="1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A" sz="14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3EA5"/>
                </a:solidFill>
              </a:rPr>
              <a:t>Confidentiality</a:t>
            </a:r>
          </a:p>
          <a:p>
            <a:pPr lvl="0"/>
            <a:r>
              <a:rPr lang="en-CA" sz="1800" b="0" dirty="0">
                <a:solidFill>
                  <a:schemeClr val="tx1"/>
                </a:solidFill>
              </a:rPr>
              <a:t>Secure way to transmit information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06989D3-121D-4F19-B9A3-710A9D144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52" y="1295400"/>
            <a:ext cx="1416148" cy="1416148"/>
          </a:xfrm>
          <a:prstGeom prst="rect">
            <a:avLst/>
          </a:prstGeom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E5DD5B1F-07E1-4974-AFAC-B594BA1CB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52" y="3124200"/>
            <a:ext cx="1416148" cy="1416148"/>
          </a:xfrm>
          <a:prstGeom prst="rect">
            <a:avLst/>
          </a:prstGeom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929A8D48-38C6-4E41-8066-7940EE290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953000"/>
            <a:ext cx="1416148" cy="14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286186-7820-4AE4-BB58-BB095286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52578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29368993-53FD-4262-B6D7-5E8983C7A1E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6958" y="304800"/>
            <a:ext cx="8586042" cy="5877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br>
              <a:rPr lang="en-CA" sz="2600" dirty="0">
                <a:solidFill>
                  <a:schemeClr val="tx1"/>
                </a:solidFill>
              </a:rPr>
            </a:br>
            <a:r>
              <a:rPr lang="en-CA" sz="2600" dirty="0"/>
              <a:t>Requirement Management – Insurance Transactions</a:t>
            </a:r>
          </a:p>
        </p:txBody>
      </p:sp>
      <p:sp>
        <p:nvSpPr>
          <p:cNvPr id="5" name="Bulle narrative : rectangle à coins arrondis 11">
            <a:extLst>
              <a:ext uri="{FF2B5EF4-FFF2-40B4-BE49-F238E27FC236}">
                <a16:creationId xmlns:a16="http://schemas.microsoft.com/office/drawing/2014/main" id="{3B73E6D6-0B63-49B3-9DC2-8F87BC78F08E}"/>
              </a:ext>
            </a:extLst>
          </p:cNvPr>
          <p:cNvSpPr/>
          <p:nvPr/>
        </p:nvSpPr>
        <p:spPr>
          <a:xfrm>
            <a:off x="5791200" y="1447800"/>
            <a:ext cx="3200400" cy="2465550"/>
          </a:xfrm>
          <a:prstGeom prst="wedgeRoundRectCallout">
            <a:avLst>
              <a:gd name="adj1" fmla="val -48727"/>
              <a:gd name="adj2" fmla="val -1223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dk1"/>
                </a:solidFill>
              </a:rPr>
              <a:t>Notification sent to the advisor based on his/her notification preferences.</a:t>
            </a:r>
          </a:p>
          <a:p>
            <a:pPr algn="ctr"/>
            <a:endParaRPr lang="en-CA" dirty="0">
              <a:solidFill>
                <a:schemeClr val="dk1"/>
              </a:solidFill>
            </a:endParaRPr>
          </a:p>
          <a:p>
            <a:pPr algn="ctr"/>
            <a:r>
              <a:rPr lang="en-CA" b="1" dirty="0">
                <a:solidFill>
                  <a:schemeClr val="dk1"/>
                </a:solidFill>
              </a:rPr>
              <a:t>Subject: </a:t>
            </a:r>
            <a:br>
              <a:rPr lang="en-CA" b="1" dirty="0">
                <a:solidFill>
                  <a:schemeClr val="dk1"/>
                </a:solidFill>
              </a:rPr>
            </a:br>
            <a:r>
              <a:rPr lang="en-CA" b="1" i="1" dirty="0">
                <a:solidFill>
                  <a:schemeClr val="dk1"/>
                </a:solidFill>
              </a:rPr>
              <a:t>Action required – Client name – Transaction type and status</a:t>
            </a:r>
            <a:endParaRPr lang="en-CA" i="1" dirty="0">
              <a:solidFill>
                <a:schemeClr val="tx1"/>
              </a:solidFill>
            </a:endParaRPr>
          </a:p>
        </p:txBody>
      </p:sp>
      <p:sp>
        <p:nvSpPr>
          <p:cNvPr id="7" name="Bulle narrative : rectangle à coins arrondis 16">
            <a:extLst>
              <a:ext uri="{FF2B5EF4-FFF2-40B4-BE49-F238E27FC236}">
                <a16:creationId xmlns:a16="http://schemas.microsoft.com/office/drawing/2014/main" id="{50B0FA61-F116-4BCE-9CD7-ECF78EE1157E}"/>
              </a:ext>
            </a:extLst>
          </p:cNvPr>
          <p:cNvSpPr/>
          <p:nvPr/>
        </p:nvSpPr>
        <p:spPr>
          <a:xfrm>
            <a:off x="5791200" y="4114800"/>
            <a:ext cx="3200400" cy="1391342"/>
          </a:xfrm>
          <a:prstGeom prst="wedgeRoundRectCallout">
            <a:avLst>
              <a:gd name="adj1" fmla="val -27546"/>
              <a:gd name="adj2" fmla="val -462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Consult the Business Tracker to see and send the missing information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980481-7A92-4FAA-9F0A-E2678EFEC5BC}"/>
              </a:ext>
            </a:extLst>
          </p:cNvPr>
          <p:cNvSpPr/>
          <p:nvPr/>
        </p:nvSpPr>
        <p:spPr>
          <a:xfrm>
            <a:off x="605714" y="3164874"/>
            <a:ext cx="4423486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96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narrative : rectangle à coins arrondis 6">
            <a:extLst>
              <a:ext uri="{FF2B5EF4-FFF2-40B4-BE49-F238E27FC236}">
                <a16:creationId xmlns:a16="http://schemas.microsoft.com/office/drawing/2014/main" id="{80FA7D58-4C81-4636-A528-8EF2CD410C19}"/>
              </a:ext>
            </a:extLst>
          </p:cNvPr>
          <p:cNvSpPr/>
          <p:nvPr/>
        </p:nvSpPr>
        <p:spPr>
          <a:xfrm>
            <a:off x="547826" y="3657600"/>
            <a:ext cx="4003702" cy="1066800"/>
          </a:xfrm>
          <a:prstGeom prst="wedgeRoundRectCallout">
            <a:avLst>
              <a:gd name="adj1" fmla="val -18962"/>
              <a:gd name="adj2" fmla="val -479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See the completed steps, from receipt to the processing of the transaction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48C7D77-8914-4FF2-A66D-228A49E838E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958" y="1224030"/>
            <a:ext cx="8586042" cy="464304"/>
          </a:xfrm>
        </p:spPr>
        <p:txBody>
          <a:bodyPr/>
          <a:lstStyle/>
          <a:p>
            <a:r>
              <a:rPr lang="en-CA" sz="2600" dirty="0">
                <a:solidFill>
                  <a:schemeClr val="tx1"/>
                </a:solidFill>
              </a:rPr>
              <a:t>In Business Tracker</a:t>
            </a:r>
            <a:endParaRPr lang="en-CA" sz="26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904A0CE-AFAC-4BD7-9CD7-0D4AE4C0585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6958" y="304800"/>
            <a:ext cx="8586042" cy="5877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br>
              <a:rPr lang="en-CA" sz="2600" dirty="0">
                <a:solidFill>
                  <a:schemeClr val="tx1"/>
                </a:solidFill>
              </a:rPr>
            </a:br>
            <a:r>
              <a:rPr lang="en-CA" sz="2600" dirty="0"/>
              <a:t>Requirement Management – Insurance Transactions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ECDD3C-0EDD-4F57-911B-4A9052BCF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73525"/>
            <a:ext cx="8309222" cy="132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261B1A-1A9E-4BEA-A0EF-6F2075FA95C9}"/>
              </a:ext>
            </a:extLst>
          </p:cNvPr>
          <p:cNvSpPr/>
          <p:nvPr/>
        </p:nvSpPr>
        <p:spPr>
          <a:xfrm>
            <a:off x="762000" y="2558667"/>
            <a:ext cx="2438400" cy="260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Bulle narrative : rectangle à coins arrondis 9">
            <a:extLst>
              <a:ext uri="{FF2B5EF4-FFF2-40B4-BE49-F238E27FC236}">
                <a16:creationId xmlns:a16="http://schemas.microsoft.com/office/drawing/2014/main" id="{3EC1581B-A924-4099-AB12-24A9569DE226}"/>
              </a:ext>
            </a:extLst>
          </p:cNvPr>
          <p:cNvSpPr/>
          <p:nvPr/>
        </p:nvSpPr>
        <p:spPr>
          <a:xfrm>
            <a:off x="5172144" y="4343400"/>
            <a:ext cx="3622701" cy="1066800"/>
          </a:xfrm>
          <a:prstGeom prst="wedgeRoundRectCallout">
            <a:avLst>
              <a:gd name="adj1" fmla="val 11750"/>
              <a:gd name="adj2" fmla="val -16837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Click on </a:t>
            </a:r>
            <a:r>
              <a:rPr lang="en-CA" dirty="0">
                <a:solidFill>
                  <a:srgbClr val="FF0000"/>
                </a:solidFill>
              </a:rPr>
              <a:t>Request Follow-Up </a:t>
            </a:r>
            <a:r>
              <a:rPr lang="en-CA" dirty="0">
                <a:solidFill>
                  <a:schemeClr val="tx1"/>
                </a:solidFill>
              </a:rPr>
              <a:t>to see and send the missing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98888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A573D-B71C-4A19-8841-C7B129EE988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958" y="1282991"/>
            <a:ext cx="8371694" cy="359100"/>
          </a:xfrm>
        </p:spPr>
        <p:txBody>
          <a:bodyPr/>
          <a:lstStyle/>
          <a:p>
            <a:r>
              <a:rPr lang="en-CA" sz="2600" dirty="0">
                <a:solidFill>
                  <a:srgbClr val="003EA5"/>
                </a:solidFill>
              </a:rPr>
              <a:t>In Request–Follow-Up</a:t>
            </a:r>
            <a:endParaRPr lang="en-CA" sz="2600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0A78D8F-5854-444E-A85E-1147EC66D9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6958" y="304800"/>
            <a:ext cx="8586042" cy="5877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br>
              <a:rPr lang="en-CA" sz="2600" dirty="0">
                <a:solidFill>
                  <a:schemeClr val="tx1"/>
                </a:solidFill>
              </a:rPr>
            </a:br>
            <a:r>
              <a:rPr lang="en-CA" sz="2600" dirty="0"/>
              <a:t>Requirement Management – Insurance Transactions</a:t>
            </a: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174703ED-EADF-43AB-9F93-C7EA938DF19C}"/>
              </a:ext>
            </a:extLst>
          </p:cNvPr>
          <p:cNvSpPr txBox="1"/>
          <p:nvPr/>
        </p:nvSpPr>
        <p:spPr>
          <a:xfrm>
            <a:off x="4259179" y="29778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AE14D6-1117-4795-BA4D-564E0483B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854096"/>
            <a:ext cx="6760752" cy="314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ulle narrative : rectangle à coins arrondis 12">
            <a:extLst>
              <a:ext uri="{FF2B5EF4-FFF2-40B4-BE49-F238E27FC236}">
                <a16:creationId xmlns:a16="http://schemas.microsoft.com/office/drawing/2014/main" id="{295EEFC0-5727-474E-B3A7-4D6A1DC1F344}"/>
              </a:ext>
            </a:extLst>
          </p:cNvPr>
          <p:cNvSpPr/>
          <p:nvPr/>
        </p:nvSpPr>
        <p:spPr>
          <a:xfrm>
            <a:off x="3505200" y="2133600"/>
            <a:ext cx="2992606" cy="963020"/>
          </a:xfrm>
          <a:prstGeom prst="wedgeRoundRectCallout">
            <a:avLst>
              <a:gd name="adj1" fmla="val 46996"/>
              <a:gd name="adj2" fmla="val 7752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THE channel to use to send the missing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76617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BE5EB9B-A255-4EFC-91F8-1DB3C74F8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52"/>
          <a:stretch/>
        </p:blipFill>
        <p:spPr>
          <a:xfrm>
            <a:off x="685800" y="1752600"/>
            <a:ext cx="6523420" cy="489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D3874C17-8DCE-4081-8574-770186F4CB3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6958" y="304800"/>
            <a:ext cx="8586042" cy="5877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br>
              <a:rPr lang="en-CA" sz="2600" dirty="0">
                <a:solidFill>
                  <a:schemeClr val="tx1"/>
                </a:solidFill>
              </a:rPr>
            </a:br>
            <a:r>
              <a:rPr lang="en-CA" sz="2600" dirty="0"/>
              <a:t>Requirement Management – Insurance Transactions</a:t>
            </a:r>
          </a:p>
        </p:txBody>
      </p:sp>
      <p:sp>
        <p:nvSpPr>
          <p:cNvPr id="5" name="Bulle narrative : rectangle à coins arrondis 8">
            <a:extLst>
              <a:ext uri="{FF2B5EF4-FFF2-40B4-BE49-F238E27FC236}">
                <a16:creationId xmlns:a16="http://schemas.microsoft.com/office/drawing/2014/main" id="{60E673DE-B3F0-45E4-9D45-049B882E18A6}"/>
              </a:ext>
            </a:extLst>
          </p:cNvPr>
          <p:cNvSpPr/>
          <p:nvPr/>
        </p:nvSpPr>
        <p:spPr>
          <a:xfrm>
            <a:off x="2027620" y="4202242"/>
            <a:ext cx="2304578" cy="885544"/>
          </a:xfrm>
          <a:prstGeom prst="wedgeRoundRectCallout">
            <a:avLst>
              <a:gd name="adj1" fmla="val -49304"/>
              <a:gd name="adj2" fmla="val -3273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Attach the document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1399B53-CC62-4C13-B932-A9586403870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2400" y="1275773"/>
            <a:ext cx="8371694" cy="3591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CA" sz="2600" dirty="0">
                <a:solidFill>
                  <a:srgbClr val="003EA5"/>
                </a:solidFill>
              </a:rPr>
              <a:t>In Request Follow-Up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64341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8244FA-2CFB-4CC0-A8C9-B455126E59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218" y="1171953"/>
            <a:ext cx="8586042" cy="521473"/>
          </a:xfrm>
        </p:spPr>
        <p:txBody>
          <a:bodyPr/>
          <a:lstStyle/>
          <a:p>
            <a:r>
              <a:rPr lang="en-CA" sz="2600" dirty="0">
                <a:solidFill>
                  <a:srgbClr val="003EA5"/>
                </a:solidFill>
              </a:rPr>
              <a:t>In Request Follow-Up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40D2DB3-3A31-41AA-A09E-E688E947959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6958" y="304800"/>
            <a:ext cx="8586042" cy="5877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br>
              <a:rPr lang="en-CA" sz="2600" dirty="0">
                <a:solidFill>
                  <a:schemeClr val="tx1"/>
                </a:solidFill>
              </a:rPr>
            </a:br>
            <a:r>
              <a:rPr lang="en-CA" sz="2600" dirty="0"/>
              <a:t>Requirement Management – Insurance Transactions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9311B-31F0-4B50-B88D-0EA82B271A5F}"/>
              </a:ext>
            </a:extLst>
          </p:cNvPr>
          <p:cNvSpPr/>
          <p:nvPr/>
        </p:nvSpPr>
        <p:spPr>
          <a:xfrm>
            <a:off x="1379838" y="3220107"/>
            <a:ext cx="838200" cy="3451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9172ECB-D324-4E8F-9FB3-EAC65471D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50310"/>
            <a:ext cx="7384498" cy="42218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FBCFF3-F993-4136-B2FC-6BBE86E365F9}"/>
              </a:ext>
            </a:extLst>
          </p:cNvPr>
          <p:cNvSpPr/>
          <p:nvPr/>
        </p:nvSpPr>
        <p:spPr>
          <a:xfrm>
            <a:off x="6324600" y="3624527"/>
            <a:ext cx="766957" cy="605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97F8C6-292D-4796-A2E7-9160553A6641}"/>
              </a:ext>
            </a:extLst>
          </p:cNvPr>
          <p:cNvSpPr/>
          <p:nvPr/>
        </p:nvSpPr>
        <p:spPr>
          <a:xfrm>
            <a:off x="1280260" y="3341617"/>
            <a:ext cx="766957" cy="345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Bulle narrative : rectangle à coins arrondis 17">
            <a:extLst>
              <a:ext uri="{FF2B5EF4-FFF2-40B4-BE49-F238E27FC236}">
                <a16:creationId xmlns:a16="http://schemas.microsoft.com/office/drawing/2014/main" id="{9B371CB1-BD6C-433C-BF78-1B33F1B931FF}"/>
              </a:ext>
            </a:extLst>
          </p:cNvPr>
          <p:cNvSpPr/>
          <p:nvPr/>
        </p:nvSpPr>
        <p:spPr>
          <a:xfrm>
            <a:off x="4319092" y="2433526"/>
            <a:ext cx="4596308" cy="995474"/>
          </a:xfrm>
          <a:prstGeom prst="wedgeRoundRectCallout">
            <a:avLst>
              <a:gd name="adj1" fmla="val 25982"/>
              <a:gd name="adj2" fmla="val 4913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>
                <a:solidFill>
                  <a:schemeClr val="tx1"/>
                </a:solidFill>
              </a:rPr>
              <a:t>Provided </a:t>
            </a:r>
            <a:r>
              <a:rPr lang="en-CA" b="1" dirty="0">
                <a:solidFill>
                  <a:schemeClr val="tx1"/>
                </a:solidFill>
              </a:rPr>
              <a:t>section</a:t>
            </a:r>
            <a:endParaRPr lang="en-CA" b="1" i="1" dirty="0">
              <a:solidFill>
                <a:schemeClr val="tx1"/>
              </a:solidFill>
            </a:endParaRPr>
          </a:p>
          <a:p>
            <a:pPr algn="ctr"/>
            <a:r>
              <a:rPr lang="en-CA" dirty="0">
                <a:solidFill>
                  <a:schemeClr val="tx1"/>
                </a:solidFill>
              </a:rPr>
              <a:t>As soon as the information is sent – Automatically updated </a:t>
            </a:r>
          </a:p>
        </p:txBody>
      </p:sp>
    </p:spTree>
    <p:extLst>
      <p:ext uri="{BB962C8B-B14F-4D97-AF65-F5344CB8AC3E}">
        <p14:creationId xmlns:p14="http://schemas.microsoft.com/office/powerpoint/2010/main" val="3188880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4B78E3FD25C4FB0E03D14AE4BA8EC" ma:contentTypeVersion="1" ma:contentTypeDescription="Crée un document." ma:contentTypeScope="" ma:versionID="51a66a2e500b040862bbd900b1bcaf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b3fcf0d7b4ad6b654fdc604827eb72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70AA64-B647-4BE4-B734-3AB7E0D381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5D4629-2C67-4CC6-A06A-17B3616C1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4DD0E8-6E11-428F-B157-1BDABBC8BE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282</Words>
  <Application>Microsoft Office PowerPoint</Application>
  <PresentationFormat>Affichage à l'écran (4:3)</PresentationFormat>
  <Paragraphs>61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Office Theme</vt:lpstr>
      <vt:lpstr>Requirement Management – Insurance Transactions  </vt:lpstr>
      <vt:lpstr>Présentation PowerPoint</vt:lpstr>
      <vt:lpstr>Présentation PowerPoint</vt:lpstr>
      <vt:lpstr>  New Communication Process</vt:lpstr>
      <vt:lpstr>Présentation PowerPoint</vt:lpstr>
      <vt:lpstr>In Business Tracker</vt:lpstr>
      <vt:lpstr>In Request–Follow-Up</vt:lpstr>
      <vt:lpstr>Présentation PowerPoint</vt:lpstr>
      <vt:lpstr>In Request Follow-Up</vt:lpstr>
      <vt:lpstr>Présentation PowerPoint</vt:lpstr>
      <vt:lpstr> Requirements management – Insurance Transactions</vt:lpstr>
      <vt:lpstr>Tip!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Harrison, Steve</dc:creator>
  <cp:lastModifiedBy>Binette, Jean-François</cp:lastModifiedBy>
  <cp:revision>228</cp:revision>
  <cp:lastPrinted>2020-02-12T14:08:20Z</cp:lastPrinted>
  <dcterms:created xsi:type="dcterms:W3CDTF">2006-08-16T00:00:00Z</dcterms:created>
  <dcterms:modified xsi:type="dcterms:W3CDTF">2020-04-17T13:43:54Z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0x010100EF54B78E3FD25C4FB0E03D14AE4BA8EC</vt:lpwstr>
  </property>
</Properties>
</file>