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9" r:id="rId5"/>
  </p:sldMasterIdLst>
  <p:notesMasterIdLst>
    <p:notesMasterId r:id="rId18"/>
  </p:notesMasterIdLst>
  <p:handoutMasterIdLst>
    <p:handoutMasterId r:id="rId19"/>
  </p:handoutMasterIdLst>
  <p:sldIdLst>
    <p:sldId id="347" r:id="rId6"/>
    <p:sldId id="341" r:id="rId7"/>
    <p:sldId id="342" r:id="rId8"/>
    <p:sldId id="287" r:id="rId9"/>
    <p:sldId id="331" r:id="rId10"/>
    <p:sldId id="271" r:id="rId11"/>
    <p:sldId id="317" r:id="rId12"/>
    <p:sldId id="257" r:id="rId13"/>
    <p:sldId id="263" r:id="rId14"/>
    <p:sldId id="259" r:id="rId15"/>
    <p:sldId id="323" r:id="rId16"/>
    <p:sldId id="261" r:id="rId17"/>
  </p:sldIdLst>
  <p:sldSz cx="14630400" cy="8229600"/>
  <p:notesSz cx="6858000" cy="9144000"/>
  <p:defaultTex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5576B2"/>
    <a:srgbClr val="826F05"/>
    <a:srgbClr val="FFFBF3"/>
    <a:srgbClr val="FCEE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6" autoAdjust="0"/>
    <p:restoredTop sz="74809" autoAdjust="0"/>
  </p:normalViewPr>
  <p:slideViewPr>
    <p:cSldViewPr snapToGrid="0" snapToObjects="1">
      <p:cViewPr varScale="1">
        <p:scale>
          <a:sx n="69" d="100"/>
          <a:sy n="69" d="100"/>
        </p:scale>
        <p:origin x="1592" y="200"/>
      </p:cViewPr>
      <p:guideLst>
        <p:guide orient="horz" pos="2592"/>
        <p:guide pos="4608"/>
      </p:guideLst>
    </p:cSldViewPr>
  </p:slideViewPr>
  <p:outlineViewPr>
    <p:cViewPr>
      <p:scale>
        <a:sx n="33" d="100"/>
        <a:sy n="33" d="100"/>
      </p:scale>
      <p:origin x="16" y="0"/>
    </p:cViewPr>
  </p:outlin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YouScience.com Copyright 2015 All Rights Reserved</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71D450-D8CF-D841-B22F-0A6653856B44}" type="datetime1">
              <a:rPr lang="en-US" smtClean="0"/>
              <a:t>12/5/19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YouScience Kick-Off PowerPoint Presentation</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516B5D-2E83-A544-BF3E-58FE90D98C29}" type="slidenum">
              <a:rPr lang="en-US" smtClean="0"/>
              <a:t>‹#›</a:t>
            </a:fld>
            <a:endParaRPr lang="en-US"/>
          </a:p>
        </p:txBody>
      </p:sp>
    </p:spTree>
    <p:extLst>
      <p:ext uri="{BB962C8B-B14F-4D97-AF65-F5344CB8AC3E}">
        <p14:creationId xmlns:p14="http://schemas.microsoft.com/office/powerpoint/2010/main" val="387572769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YouScience.com Copyright 2015 All Rights Reserved</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5F2AE-8959-6449-8322-B0A1CA537CB3}" type="datetime1">
              <a:rPr lang="en-US" smtClean="0"/>
              <a:t>12/5/19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YouScience Kick-Off PowerPoint Presentation</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76919E-5693-6346-ADD2-7E153DD3CB6D}" type="slidenum">
              <a:rPr lang="en-US" smtClean="0"/>
              <a:t>‹#›</a:t>
            </a:fld>
            <a:endParaRPr lang="en-US"/>
          </a:p>
        </p:txBody>
      </p:sp>
    </p:spTree>
    <p:extLst>
      <p:ext uri="{BB962C8B-B14F-4D97-AF65-F5344CB8AC3E}">
        <p14:creationId xmlns:p14="http://schemas.microsoft.com/office/powerpoint/2010/main" val="3622011097"/>
      </p:ext>
    </p:extLst>
  </p:cSld>
  <p:clrMap bg1="lt1" tx1="dk1" bg2="lt2" tx2="dk2" accent1="accent1" accent2="accent2" accent3="accent3" accent4="accent4" accent5="accent5" accent6="accent6" hlink="hlink" folHlink="folHlink"/>
  <p:hf dt="0"/>
  <p:notesStyle>
    <a:lvl1pPr marL="0" algn="l" defTabSz="731520" rtl="0" eaLnBrk="1" latinLnBrk="0" hangingPunct="1">
      <a:defRPr sz="1920" kern="1200">
        <a:solidFill>
          <a:schemeClr val="tx1"/>
        </a:solidFill>
        <a:latin typeface="+mn-lt"/>
        <a:ea typeface="+mn-ea"/>
        <a:cs typeface="+mn-cs"/>
      </a:defRPr>
    </a:lvl1pPr>
    <a:lvl2pPr marL="731520" algn="l" defTabSz="731520" rtl="0" eaLnBrk="1" latinLnBrk="0" hangingPunct="1">
      <a:defRPr sz="1920" kern="1200">
        <a:solidFill>
          <a:schemeClr val="tx1"/>
        </a:solidFill>
        <a:latin typeface="+mn-lt"/>
        <a:ea typeface="+mn-ea"/>
        <a:cs typeface="+mn-cs"/>
      </a:defRPr>
    </a:lvl2pPr>
    <a:lvl3pPr marL="1463040" algn="l" defTabSz="731520" rtl="0" eaLnBrk="1" latinLnBrk="0" hangingPunct="1">
      <a:defRPr sz="1920" kern="1200">
        <a:solidFill>
          <a:schemeClr val="tx1"/>
        </a:solidFill>
        <a:latin typeface="+mn-lt"/>
        <a:ea typeface="+mn-ea"/>
        <a:cs typeface="+mn-cs"/>
      </a:defRPr>
    </a:lvl3pPr>
    <a:lvl4pPr marL="2194560" algn="l" defTabSz="731520" rtl="0" eaLnBrk="1" latinLnBrk="0" hangingPunct="1">
      <a:defRPr sz="1920" kern="1200">
        <a:solidFill>
          <a:schemeClr val="tx1"/>
        </a:solidFill>
        <a:latin typeface="+mn-lt"/>
        <a:ea typeface="+mn-ea"/>
        <a:cs typeface="+mn-cs"/>
      </a:defRPr>
    </a:lvl4pPr>
    <a:lvl5pPr marL="2926080" algn="l" defTabSz="731520" rtl="0" eaLnBrk="1" latinLnBrk="0" hangingPunct="1">
      <a:defRPr sz="1920" kern="1200">
        <a:solidFill>
          <a:schemeClr val="tx1"/>
        </a:solidFill>
        <a:latin typeface="+mn-lt"/>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t>NOTE: This PowerPoint presentation was created to help you introduce the YouScience experience to your students. However, you should feel free to make this your own. Edit, rearrange, cut, add, do whatever is comfortable for you. </a:t>
            </a:r>
          </a:p>
          <a:p>
            <a:endParaRPr lang="en-US" dirty="0"/>
          </a:p>
        </p:txBody>
      </p:sp>
      <p:sp>
        <p:nvSpPr>
          <p:cNvPr id="4" name="Header Placeholder 3"/>
          <p:cNvSpPr>
            <a:spLocks noGrp="1"/>
          </p:cNvSpPr>
          <p:nvPr>
            <p:ph type="hdr" sz="quarter"/>
          </p:nvPr>
        </p:nvSpPr>
        <p:spPr/>
        <p:txBody>
          <a:bodyPr/>
          <a:lstStyle/>
          <a:p>
            <a:r>
              <a:rPr lang="en-US"/>
              <a:t>YouScience.com Copyright 2015 All Rights Reserved</a:t>
            </a:r>
          </a:p>
        </p:txBody>
      </p:sp>
      <p:sp>
        <p:nvSpPr>
          <p:cNvPr id="5" name="Footer Placeholder 4"/>
          <p:cNvSpPr>
            <a:spLocks noGrp="1"/>
          </p:cNvSpPr>
          <p:nvPr>
            <p:ph type="ftr" sz="quarter" idx="4"/>
          </p:nvPr>
        </p:nvSpPr>
        <p:spPr/>
        <p:txBody>
          <a:bodyPr/>
          <a:lstStyle/>
          <a:p>
            <a:r>
              <a:rPr lang="en-US"/>
              <a:t>YouScience Kick-Off PowerPoint Presentation</a:t>
            </a:r>
          </a:p>
        </p:txBody>
      </p:sp>
      <p:sp>
        <p:nvSpPr>
          <p:cNvPr id="6" name="Slide Number Placeholder 5"/>
          <p:cNvSpPr>
            <a:spLocks noGrp="1"/>
          </p:cNvSpPr>
          <p:nvPr>
            <p:ph type="sldNum" sz="quarter" idx="5"/>
          </p:nvPr>
        </p:nvSpPr>
        <p:spPr/>
        <p:txBody>
          <a:bodyPr/>
          <a:lstStyle/>
          <a:p>
            <a:fld id="{6B76919E-5693-6346-ADD2-7E153DD3CB6D}" type="slidenum">
              <a:rPr lang="en-US" smtClean="0"/>
              <a:t>1</a:t>
            </a:fld>
            <a:endParaRPr lang="en-US"/>
          </a:p>
        </p:txBody>
      </p:sp>
    </p:spTree>
    <p:extLst>
      <p:ext uri="{BB962C8B-B14F-4D97-AF65-F5344CB8AC3E}">
        <p14:creationId xmlns:p14="http://schemas.microsoft.com/office/powerpoint/2010/main" val="1242159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YouScience.com Copyright 2015 All Rights Reserved</a:t>
            </a:r>
            <a:endParaRPr/>
          </a:p>
        </p:txBody>
      </p:sp>
      <p:sp>
        <p:nvSpPr>
          <p:cNvPr id="139" name="Google Shape;139;p5: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YouScience Kick-Off PowerPoint Presentation</a:t>
            </a:r>
            <a:endParaRPr/>
          </a:p>
        </p:txBody>
      </p:sp>
      <p:sp>
        <p:nvSpPr>
          <p:cNvPr id="140" name="Google Shape;14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878992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During the Assessment, pro</a:t>
            </a:r>
            <a:r>
              <a:rPr lang="en-US" sz="1200" b="1" kern="1200" dirty="0">
                <a:solidFill>
                  <a:schemeClr val="tx1"/>
                </a:solidFill>
                <a:effectLst/>
                <a:latin typeface="+mn-lt"/>
                <a:ea typeface="+mn-ea"/>
                <a:cs typeface="+mn-cs"/>
              </a:rPr>
              <a:t>vide 10- and 5-minute warnings </a:t>
            </a:r>
            <a:r>
              <a:rPr lang="en-US" sz="1200" kern="1200" dirty="0">
                <a:solidFill>
                  <a:schemeClr val="tx1"/>
                </a:solidFill>
                <a:effectLst/>
                <a:latin typeface="+mn-lt"/>
                <a:ea typeface="+mn-ea"/>
                <a:cs typeface="+mn-cs"/>
              </a:rPr>
              <a:t>before class time is up.</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 not have students be in the middle of an exercise when the bell rings. Give 10- and 5- minute warnings, and tell your students not to begin a new exercise if it will take longer than the amount of time they have left. See </a:t>
            </a:r>
            <a:r>
              <a:rPr lang="en-US" sz="1200" i="1" kern="1200" dirty="0">
                <a:solidFill>
                  <a:schemeClr val="tx1"/>
                </a:solidFill>
                <a:effectLst/>
                <a:latin typeface="+mn-lt"/>
                <a:ea typeface="+mn-ea"/>
                <a:cs typeface="+mn-cs"/>
              </a:rPr>
              <a:t>The </a:t>
            </a:r>
            <a:r>
              <a:rPr lang="en-US" sz="1200" i="1" kern="1200" dirty="0" err="1">
                <a:solidFill>
                  <a:schemeClr val="tx1"/>
                </a:solidFill>
                <a:effectLst/>
                <a:latin typeface="+mn-lt"/>
                <a:ea typeface="+mn-ea"/>
                <a:cs typeface="+mn-cs"/>
              </a:rPr>
              <a:t>YouScience</a:t>
            </a:r>
            <a:r>
              <a:rPr lang="en-US" sz="1200" i="1" kern="1200" dirty="0">
                <a:solidFill>
                  <a:schemeClr val="tx1"/>
                </a:solidFill>
                <a:effectLst/>
                <a:latin typeface="+mn-lt"/>
                <a:ea typeface="+mn-ea"/>
                <a:cs typeface="+mn-cs"/>
              </a:rPr>
              <a:t> Profile Timeframe</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Introduction to </a:t>
            </a:r>
            <a:r>
              <a:rPr lang="en-US" sz="1200" i="1" kern="1200" dirty="0" err="1">
                <a:solidFill>
                  <a:schemeClr val="tx1"/>
                </a:solidFill>
                <a:effectLst/>
                <a:latin typeface="+mn-lt"/>
                <a:ea typeface="+mn-ea"/>
                <a:cs typeface="+mn-cs"/>
              </a:rPr>
              <a:t>YouScience</a:t>
            </a:r>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endParaRPr lang="en-US" sz="1200" b="1"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If a student was interrupted</a:t>
            </a:r>
            <a:r>
              <a:rPr lang="en-US" sz="1200" kern="1200" dirty="0">
                <a:solidFill>
                  <a:schemeClr val="tx1"/>
                </a:solidFill>
                <a:effectLst/>
                <a:latin typeface="+mn-lt"/>
                <a:ea typeface="+mn-ea"/>
                <a:cs typeface="+mn-cs"/>
              </a:rPr>
              <a:t> in the middle of an exercise and </a:t>
            </a:r>
            <a:r>
              <a:rPr lang="en-US" sz="1200" b="1" kern="1200" dirty="0">
                <a:solidFill>
                  <a:schemeClr val="tx1"/>
                </a:solidFill>
                <a:effectLst/>
                <a:latin typeface="+mn-lt"/>
                <a:ea typeface="+mn-ea"/>
                <a:cs typeface="+mn-cs"/>
              </a:rPr>
              <a:t>could not complete</a:t>
            </a:r>
            <a:r>
              <a:rPr lang="en-US" sz="1200" kern="1200" dirty="0">
                <a:solidFill>
                  <a:schemeClr val="tx1"/>
                </a:solidFill>
                <a:effectLst/>
                <a:latin typeface="+mn-lt"/>
                <a:ea typeface="+mn-ea"/>
                <a:cs typeface="+mn-cs"/>
              </a:rPr>
              <a:t> it, please </a:t>
            </a:r>
            <a:r>
              <a:rPr lang="en-US" sz="1200" b="1" kern="1200" dirty="0">
                <a:solidFill>
                  <a:schemeClr val="tx1"/>
                </a:solidFill>
                <a:effectLst/>
                <a:latin typeface="+mn-lt"/>
                <a:ea typeface="+mn-ea"/>
                <a:cs typeface="+mn-cs"/>
              </a:rPr>
              <a:t>contact </a:t>
            </a:r>
            <a:r>
              <a:rPr lang="en-US" sz="1200" b="1" kern="1200" dirty="0" err="1">
                <a:solidFill>
                  <a:schemeClr val="tx1"/>
                </a:solidFill>
                <a:effectLst/>
                <a:latin typeface="+mn-lt"/>
                <a:ea typeface="+mn-ea"/>
                <a:cs typeface="+mn-cs"/>
              </a:rPr>
              <a:t>YouScience</a:t>
            </a:r>
            <a:r>
              <a:rPr lang="en-US" sz="1200" b="1" kern="1200" dirty="0">
                <a:solidFill>
                  <a:schemeClr val="tx1"/>
                </a:solidFill>
                <a:effectLst/>
                <a:latin typeface="+mn-lt"/>
                <a:ea typeface="+mn-ea"/>
                <a:cs typeface="+mn-cs"/>
              </a:rPr>
              <a:t> through chat</a:t>
            </a:r>
            <a:r>
              <a:rPr lang="en-US" sz="1200" kern="1200" dirty="0">
                <a:solidFill>
                  <a:schemeClr val="tx1"/>
                </a:solidFill>
                <a:effectLst/>
                <a:latin typeface="+mn-lt"/>
                <a:ea typeface="+mn-ea"/>
                <a:cs typeface="+mn-cs"/>
              </a:rPr>
              <a:t>. We will reset that student’s interrupted exercise so they can complete it in one sitting when they return. </a:t>
            </a:r>
            <a:endParaRPr lang="en-US" sz="11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Make sure the students LOG OUT</a:t>
            </a:r>
            <a:r>
              <a:rPr lang="en-US" sz="1200" kern="1200" dirty="0">
                <a:solidFill>
                  <a:schemeClr val="tx1"/>
                </a:solidFill>
                <a:effectLst/>
                <a:latin typeface="+mn-lt"/>
                <a:ea typeface="+mn-ea"/>
                <a:cs typeface="+mn-cs"/>
              </a:rPr>
              <a:t> of their account prior to shutting down their computer or closing the browser.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If they do not, the computer will remember them as the user and the next student will immediately be in that student’s account.  You do not want students completing each others’ assessment. </a:t>
            </a:r>
          </a:p>
          <a:p>
            <a:pPr lvl="0"/>
            <a:endParaRPr lang="en-US" sz="11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11</a:t>
            </a:fld>
            <a:endParaRPr lang="en-US"/>
          </a:p>
        </p:txBody>
      </p:sp>
    </p:spTree>
    <p:extLst>
      <p:ext uri="{BB962C8B-B14F-4D97-AF65-F5344CB8AC3E}">
        <p14:creationId xmlns:p14="http://schemas.microsoft.com/office/powerpoint/2010/main" val="2683012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271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2</a:t>
            </a:fld>
            <a:endParaRPr lang="en-US"/>
          </a:p>
        </p:txBody>
      </p:sp>
    </p:spTree>
    <p:extLst>
      <p:ext uri="{BB962C8B-B14F-4D97-AF65-F5344CB8AC3E}">
        <p14:creationId xmlns:p14="http://schemas.microsoft.com/office/powerpoint/2010/main" val="53173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3</a:t>
            </a:fld>
            <a:endParaRPr lang="en-US"/>
          </a:p>
        </p:txBody>
      </p:sp>
    </p:spTree>
    <p:extLst>
      <p:ext uri="{BB962C8B-B14F-4D97-AF65-F5344CB8AC3E}">
        <p14:creationId xmlns:p14="http://schemas.microsoft.com/office/powerpoint/2010/main" val="53173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Interactive &amp; Fun Activity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GOAL: Have students experience what ‘poor aptitude fit’ feels like, and how important it 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SPEAKER TEXT: </a:t>
            </a:r>
          </a:p>
          <a:p>
            <a:r>
              <a:rPr lang="en-US" sz="1200" kern="1200" dirty="0">
                <a:solidFill>
                  <a:schemeClr val="tx1"/>
                </a:solidFill>
                <a:effectLst/>
                <a:latin typeface="+mn-lt"/>
                <a:ea typeface="+mn-ea"/>
                <a:cs typeface="+mn-cs"/>
              </a:rPr>
              <a:t>To get a sense of how YouScience can help you, I want you all to take out a piece of paper, and write “I am excited to learn about my aptitudes”, with your NON-Dominant hand. So, if you’re a righty, write with your left hand.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[-----ACTIVITY-----]    [-----SOLICIT STUDENT RESPONSES-----]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did that feel? (hard, frustrating)</a:t>
            </a:r>
          </a:p>
          <a:p>
            <a:r>
              <a:rPr lang="en-US" sz="1200" kern="1200" dirty="0">
                <a:solidFill>
                  <a:schemeClr val="tx1"/>
                </a:solidFill>
                <a:effectLst/>
                <a:latin typeface="+mn-lt"/>
                <a:ea typeface="+mn-ea"/>
                <a:cs typeface="+mn-cs"/>
              </a:rPr>
              <a:t>Would you want to write like this everyday?</a:t>
            </a:r>
          </a:p>
          <a:p>
            <a:r>
              <a:rPr lang="en-US" sz="1200" kern="1200" dirty="0">
                <a:solidFill>
                  <a:schemeClr val="tx1"/>
                </a:solidFill>
                <a:effectLst/>
                <a:latin typeface="+mn-lt"/>
                <a:ea typeface="+mn-ea"/>
                <a:cs typeface="+mn-cs"/>
              </a:rPr>
              <a:t>How would you feel if you had to?</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[Take a few student responses and/or have them discuss the experience with their neighbor briefly]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exactly what it feels like to work at a job that is a poor aptitude fit for you. That means it requires you to do things that do not come easily or naturally to you. Just writing that one phrase with your non-dominant hand was frustrating; imagine if you had to do that all the time! If that was your job, you wouldn't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even want to go to work eventually! We don’t want this to happen to you in real life. This is where YouScience comes in. </a:t>
            </a:r>
          </a:p>
        </p:txBody>
      </p:sp>
      <p:sp>
        <p:nvSpPr>
          <p:cNvPr id="4" name="Slide Number Placeholder 3"/>
          <p:cNvSpPr>
            <a:spLocks noGrp="1"/>
          </p:cNvSpPr>
          <p:nvPr>
            <p:ph type="sldNum" sz="quarter" idx="10"/>
          </p:nvPr>
        </p:nvSpPr>
        <p:spPr/>
        <p:txBody>
          <a:bodyPr/>
          <a:lstStyle/>
          <a:p>
            <a:fld id="{6B76919E-5693-6346-ADD2-7E153DD3CB6D}" type="slidenum">
              <a:rPr lang="en-US" smtClean="0"/>
              <a:t>4</a:t>
            </a:fld>
            <a:endParaRPr lang="en-US"/>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Header Placeholder 5"/>
          <p:cNvSpPr>
            <a:spLocks noGrp="1"/>
          </p:cNvSpPr>
          <p:nvPr>
            <p:ph type="hdr" sz="quarter" idx="12"/>
          </p:nvPr>
        </p:nvSpPr>
        <p:spPr/>
        <p:txBody>
          <a:bodyPr/>
          <a:lstStyle/>
          <a:p>
            <a:r>
              <a:rPr lang="en-US"/>
              <a:t>YouScience.com Copyright 2015 All Rights Reserved</a:t>
            </a:r>
          </a:p>
        </p:txBody>
      </p:sp>
    </p:spTree>
    <p:extLst>
      <p:ext uri="{BB962C8B-B14F-4D97-AF65-F5344CB8AC3E}">
        <p14:creationId xmlns:p14="http://schemas.microsoft.com/office/powerpoint/2010/main" val="1366282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GOAL: This slide is meant to get them out of ‘test mode’ and instill in them that this is not about intelligence, the students will not be compared to others, and this is not a test you need to ‘score high 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i="0" u="none" kern="1200" dirty="0">
                <a:solidFill>
                  <a:schemeClr val="tx1"/>
                </a:solidFill>
                <a:effectLst/>
                <a:latin typeface="+mn-lt"/>
                <a:ea typeface="+mn-ea"/>
                <a:cs typeface="+mn-cs"/>
              </a:rPr>
              <a:t>SPEAKER TEXT:</a:t>
            </a:r>
          </a:p>
          <a:p>
            <a:r>
              <a:rPr lang="en-US" sz="1200" i="1" u="sng" kern="1200" dirty="0">
                <a:solidFill>
                  <a:schemeClr val="tx1"/>
                </a:solidFill>
                <a:effectLst/>
                <a:latin typeface="+mn-lt"/>
                <a:ea typeface="+mn-ea"/>
                <a:cs typeface="+mn-cs"/>
              </a:rPr>
              <a:t>Let’s be clear about what YouScience is NOT:</a:t>
            </a:r>
          </a:p>
          <a:p>
            <a:pPr lvl="0"/>
            <a:r>
              <a:rPr lang="en-US" sz="1200" kern="1200" dirty="0">
                <a:solidFill>
                  <a:schemeClr val="tx1"/>
                </a:solidFill>
                <a:effectLst/>
                <a:latin typeface="+mn-lt"/>
                <a:ea typeface="+mn-ea"/>
                <a:cs typeface="+mn-cs"/>
              </a:rPr>
              <a:t>This is not an intelligence test – you will not be given a score</a:t>
            </a:r>
          </a:p>
          <a:p>
            <a:pPr lvl="0"/>
            <a:r>
              <a:rPr lang="en-US" sz="1200" kern="1200" dirty="0">
                <a:solidFill>
                  <a:schemeClr val="tx1"/>
                </a:solidFill>
                <a:effectLst/>
                <a:latin typeface="+mn-lt"/>
                <a:ea typeface="+mn-ea"/>
                <a:cs typeface="+mn-cs"/>
              </a:rPr>
              <a:t>This is not a personality test or skills test</a:t>
            </a:r>
          </a:p>
          <a:p>
            <a:pPr lvl="0"/>
            <a:r>
              <a:rPr lang="en-US" sz="1200" kern="1200" dirty="0">
                <a:solidFill>
                  <a:schemeClr val="tx1"/>
                </a:solidFill>
                <a:effectLst/>
                <a:latin typeface="+mn-lt"/>
                <a:ea typeface="+mn-ea"/>
                <a:cs typeface="+mn-cs"/>
              </a:rPr>
              <a:t>This is not a “test” you can study for</a:t>
            </a:r>
          </a:p>
          <a:p>
            <a:pPr lvl="0"/>
            <a:r>
              <a:rPr lang="en-US" sz="1200" kern="1200" dirty="0">
                <a:solidFill>
                  <a:schemeClr val="tx1"/>
                </a:solidFill>
                <a:effectLst/>
                <a:latin typeface="+mn-lt"/>
                <a:ea typeface="+mn-ea"/>
                <a:cs typeface="+mn-cs"/>
              </a:rPr>
              <a:t>This is not an assessment that compares you to others. There are no grades and no percentile ranks.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about YOU! This is about the natural abilities you were born with and how your brain is innately wired. </a:t>
            </a:r>
          </a:p>
          <a:p>
            <a:endParaRPr lang="en-US" i="0" dirty="0"/>
          </a:p>
          <a:p>
            <a:endParaRPr lang="en-US" i="0" dirty="0"/>
          </a:p>
          <a:p>
            <a:r>
              <a:rPr lang="en-US" sz="1200" i="1" kern="1200" dirty="0">
                <a:solidFill>
                  <a:schemeClr val="tx1"/>
                </a:solidFill>
                <a:effectLst/>
                <a:latin typeface="+mn-lt"/>
                <a:ea typeface="+mn-ea"/>
                <a:cs typeface="+mn-cs"/>
              </a:rPr>
              <a:t>[STRONGLY EXPRESS THE IMPORTANCE OF NOT CHEATING &amp; NOT DISTRACTING OTHERS]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YouScience aims to identify what your aptitudes are, so that you can find a path that allows you to do your best work in a way that feels natural and enjoyable for you. Wouldn’t you want your everyday to feel like you’ve done great work without stress or frustration? The name of the game is </a:t>
            </a:r>
            <a:r>
              <a:rPr lang="en-US" sz="1200" b="1" kern="1200" dirty="0">
                <a:solidFill>
                  <a:schemeClr val="tx1"/>
                </a:solidFill>
                <a:effectLst/>
                <a:latin typeface="+mn-lt"/>
                <a:ea typeface="+mn-ea"/>
                <a:cs typeface="+mn-cs"/>
              </a:rPr>
              <a:t>what is the best fit for you</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you are doing the exercises, keep in mind that knowing what’s challenging for you is just as important as knowing what’s easy.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were to cheat and fold a real piece of paper while you were taking the Spatial Visualization exercise – sure, your results would probably show that you have a knack for this aptitude – but would you want it? You’d then be recommended careers that fit with that level of Spatial Visualization. If those careers are not actually a good fit for you, working in them would be stressful – and you’d probably not be very happy. So, definitely try you best, but remember – this is about what you naturally do well, and about how you fit with potential majors and careers. Let the natural you shine through. Your future self will thank you for it.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not cheat. </a:t>
            </a:r>
            <a:r>
              <a:rPr lang="en-US" sz="1200" kern="1200" dirty="0">
                <a:solidFill>
                  <a:schemeClr val="tx1"/>
                </a:solidFill>
                <a:effectLst/>
                <a:latin typeface="+mn-lt"/>
                <a:ea typeface="+mn-ea"/>
                <a:cs typeface="+mn-cs"/>
              </a:rPr>
              <a:t>This is not for a grade and you will not be compared to others. This is only for you. You’d only be cheating yourself of an opportunity to learn about you.</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Paper and pencil are ONLY permitted during the Numerical Reasoning &amp; Numerical Computation Exercises.  Do not use any other aide while you are taking the assessment.  When breaking these rules you are only cheating yourself and your future.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not distract your neighbors.</a:t>
            </a:r>
            <a:r>
              <a:rPr lang="en-US" sz="1200" kern="1200" dirty="0">
                <a:solidFill>
                  <a:schemeClr val="tx1"/>
                </a:solidFill>
                <a:effectLst/>
                <a:latin typeface="+mn-lt"/>
                <a:ea typeface="+mn-ea"/>
                <a:cs typeface="+mn-cs"/>
              </a:rPr>
              <a:t> It’s ok if you are frustrated or need a break, but these exercises take a lot of concentration and focus. Even a momentary distraction can pull someone out of their focus and cause them to fumble an exercise. It is unfair to those around you to make them lose an opportunity to get the most accurate information about themselves.</a:t>
            </a:r>
          </a:p>
          <a:p>
            <a:endParaRPr lang="en-US" i="0" dirty="0"/>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5</a:t>
            </a:fld>
            <a:endParaRPr lang="en-US"/>
          </a:p>
        </p:txBody>
      </p:sp>
    </p:spTree>
    <p:extLst>
      <p:ext uri="{BB962C8B-B14F-4D97-AF65-F5344CB8AC3E}">
        <p14:creationId xmlns:p14="http://schemas.microsoft.com/office/powerpoint/2010/main" val="3619052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[IMPORTANT] Your goal is for students to get the most true and accurate information about themselves. This means putting forth your best, most honest effort (no cheating!)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SPEAKER TEXT:</a:t>
            </a:r>
          </a:p>
          <a:p>
            <a:r>
              <a:rPr lang="en-US" sz="1200" kern="1200" dirty="0">
                <a:solidFill>
                  <a:schemeClr val="tx1"/>
                </a:solidFill>
                <a:effectLst/>
                <a:latin typeface="+mn-lt"/>
                <a:ea typeface="+mn-ea"/>
                <a:cs typeface="+mn-cs"/>
              </a:rPr>
              <a:t>Here is an example of the exercise for the Spatial Visualization Aptitude. This is one of the many exercises you’re about to work through. Some of these will feel more like games that exercises. Some will be fun, some will be frustrating, and some will seem totally random. You’ll wonder what they could possibly reveal about you. But believe it or not, they are measuring core and important aspects of what makes you, you. That’s part of the science.  Don’t give up, give it your all!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exercises will be fun and easy, and others may be difficult or even frustrating. </a:t>
            </a:r>
            <a:r>
              <a:rPr lang="en-US" sz="1200" b="1" kern="1200" dirty="0">
                <a:solidFill>
                  <a:schemeClr val="tx1"/>
                </a:solidFill>
                <a:effectLst/>
                <a:latin typeface="+mn-lt"/>
                <a:ea typeface="+mn-ea"/>
                <a:cs typeface="+mn-cs"/>
              </a:rPr>
              <a:t>Keep in mind that knowing what is hard for you is just as important as knowing what is easy. </a:t>
            </a:r>
            <a:r>
              <a:rPr lang="en-US" sz="1200" kern="1200" dirty="0">
                <a:solidFill>
                  <a:schemeClr val="tx1"/>
                </a:solidFill>
                <a:effectLst/>
                <a:latin typeface="+mn-lt"/>
                <a:ea typeface="+mn-ea"/>
                <a:cs typeface="+mn-cs"/>
              </a:rPr>
              <a:t>You will be challenged, and you will get frustrated. These exercises are purposefully designed to be hard at times. Even when you are feeling really challenged, don’t give up! That’s when you’re getting the BEST information about yourself!  Good stuff happens when you’re working at your limit. Stress is ok. This is measuring the real you.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exercises are timed, and take between 4-15 minutes to complete. To help you pace yourself there is a built in 10-minute break. Take the break- you’ve earned it! You can also take breaks as often as you need to, so you can keep doing your best. Just make sure you </a:t>
            </a:r>
            <a:r>
              <a:rPr lang="en-US" sz="1200" b="1" kern="1200" dirty="0">
                <a:solidFill>
                  <a:schemeClr val="tx1"/>
                </a:solidFill>
                <a:effectLst/>
                <a:latin typeface="+mn-lt"/>
                <a:ea typeface="+mn-ea"/>
                <a:cs typeface="+mn-cs"/>
              </a:rPr>
              <a:t>take breaks between exercises, and not in the middle of them</a:t>
            </a:r>
            <a:r>
              <a:rPr lang="en-US" sz="1200" kern="1200" dirty="0">
                <a:solidFill>
                  <a:schemeClr val="tx1"/>
                </a:solidFill>
                <a:effectLst/>
                <a:latin typeface="+mn-lt"/>
                <a:ea typeface="+mn-ea"/>
                <a:cs typeface="+mn-cs"/>
              </a:rPr>
              <a:t>. When you finish an exercise, take a minute to catch your breath and regain your focus before starting the next one. Take the time you need- it’s ok. Make sure you do not close your browser during an active exercise.</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[OPTIONAL: Depending on your school’s Implementation Plan]</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It is even okay if you need to come back and finish the next day. If you need to step away and come back to finish the exercises later, stop at the end of an exercise and log-off. It is perfectly fine to log off after an assessment, your work will not be lost.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B76919E-5693-6346-ADD2-7E153DD3CB6D}" type="slidenum">
              <a:rPr lang="en-US" smtClean="0"/>
              <a:t>6</a:t>
            </a:fld>
            <a:endParaRPr lang="en-US"/>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Header Placeholder 5"/>
          <p:cNvSpPr>
            <a:spLocks noGrp="1"/>
          </p:cNvSpPr>
          <p:nvPr>
            <p:ph type="hdr" sz="quarter" idx="12"/>
          </p:nvPr>
        </p:nvSpPr>
        <p:spPr/>
        <p:txBody>
          <a:bodyPr/>
          <a:lstStyle/>
          <a:p>
            <a:r>
              <a:rPr lang="en-US"/>
              <a:t>YouScience.com Copyright 2015 All Rights Reserved</a:t>
            </a:r>
          </a:p>
        </p:txBody>
      </p:sp>
    </p:spTree>
    <p:extLst>
      <p:ext uri="{BB962C8B-B14F-4D97-AF65-F5344CB8AC3E}">
        <p14:creationId xmlns:p14="http://schemas.microsoft.com/office/powerpoint/2010/main" val="88891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Activity</a:t>
            </a:r>
            <a:endParaRPr lang="en-US" sz="1200"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GOAL: Have students attempt to verbalize their unique strengths, then after taking Snapshot, open them up to new, eloquent words and phrases to describe themselves and their gifts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SPEAKER TEXT: </a:t>
            </a:r>
          </a:p>
          <a:p>
            <a:r>
              <a:rPr lang="en-US" sz="1200" kern="1200" dirty="0">
                <a:solidFill>
                  <a:schemeClr val="tx1"/>
                </a:solidFill>
                <a:effectLst/>
                <a:latin typeface="+mn-lt"/>
                <a:ea typeface="+mn-ea"/>
                <a:cs typeface="+mn-cs"/>
              </a:rPr>
              <a:t>Before you take Snapshot, I want you to create a short list of words or statements to describe yourself and the things you’re good at. These descriptions can relate to anything in your life, from school and sports, to playing musical instruments, or even what kind of friend you are.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[-----ACTIVITY-----]    [-----SOLICIT STUDENT RESPONSES-----]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Would anyone like to share one or two of their words or statements? </a:t>
            </a:r>
          </a:p>
          <a:p>
            <a:r>
              <a:rPr lang="en-US" sz="1200" kern="1200" dirty="0">
                <a:solidFill>
                  <a:schemeClr val="tx1"/>
                </a:solidFill>
                <a:effectLst/>
                <a:latin typeface="+mn-lt"/>
                <a:ea typeface="+mn-ea"/>
                <a:cs typeface="+mn-cs"/>
              </a:rPr>
              <a:t>How do you know you’re good at these things?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[Take a few student responses and/or have them discuss the experience with their neighbor briefly]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important to know what your strengths are and how to use them in your life- you want to focus on the things you’re good at and be proud of them! They are what make you uniquely you. After you finish </a:t>
            </a:r>
            <a:r>
              <a:rPr lang="en-US" sz="1200" kern="1200" dirty="0" err="1">
                <a:solidFill>
                  <a:schemeClr val="tx1"/>
                </a:solidFill>
                <a:effectLst/>
                <a:latin typeface="+mn-lt"/>
                <a:ea typeface="+mn-ea"/>
                <a:cs typeface="+mn-cs"/>
              </a:rPr>
              <a:t>YouScience</a:t>
            </a:r>
            <a:r>
              <a:rPr lang="en-US" sz="1200" kern="1200" dirty="0">
                <a:solidFill>
                  <a:schemeClr val="tx1"/>
                </a:solidFill>
                <a:effectLst/>
                <a:latin typeface="+mn-lt"/>
                <a:ea typeface="+mn-ea"/>
                <a:cs typeface="+mn-cs"/>
              </a:rPr>
              <a:t> Snapshot and see your results, we are going to revisit these descriptions and see if we can rewrite them or add some new ones based on what your results say about you.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7</a:t>
            </a:fld>
            <a:endParaRPr lang="en-US"/>
          </a:p>
        </p:txBody>
      </p:sp>
    </p:spTree>
    <p:extLst>
      <p:ext uri="{BB962C8B-B14F-4D97-AF65-F5344CB8AC3E}">
        <p14:creationId xmlns:p14="http://schemas.microsoft.com/office/powerpoint/2010/main" val="416325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r>
              <a:rPr lang="en-US"/>
              <a:t>Make sure each student has a piece of paper &amp; pen/pencil – they will need it for the Numerical Reasoning Aptitude Assessment.</a:t>
            </a:r>
            <a:endParaRPr/>
          </a:p>
          <a:p>
            <a:pPr marL="0" marR="0" lvl="0" indent="0" algn="l" rtl="0">
              <a:lnSpc>
                <a:spcPct val="100000"/>
              </a:lnSpc>
              <a:spcBef>
                <a:spcPts val="0"/>
              </a:spcBef>
              <a:spcAft>
                <a:spcPts val="0"/>
              </a:spcAft>
              <a:buClr>
                <a:schemeClr val="dk1"/>
              </a:buClr>
              <a:buSzPts val="1920"/>
              <a:buFont typeface="Calibri"/>
              <a:buNone/>
            </a:pPr>
            <a:endParaRPr/>
          </a:p>
          <a:p>
            <a:pPr marL="0" lvl="0" indent="0" algn="l" rtl="0">
              <a:spcBef>
                <a:spcPts val="0"/>
              </a:spcBef>
              <a:spcAft>
                <a:spcPts val="0"/>
              </a:spcAft>
              <a:buNone/>
            </a:pPr>
            <a:endParaRPr/>
          </a:p>
        </p:txBody>
      </p:sp>
      <p:sp>
        <p:nvSpPr>
          <p:cNvPr id="108" name="Google Shape;108;p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YouScience.com Copyright 2015 All Rights Reserved</a:t>
            </a:r>
            <a:endParaRPr/>
          </a:p>
        </p:txBody>
      </p:sp>
      <p:sp>
        <p:nvSpPr>
          <p:cNvPr id="109" name="Google Shape;109;p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YouScience Kick-Off PowerPoint Presentation</a:t>
            </a:r>
            <a:endParaRPr/>
          </a:p>
        </p:txBody>
      </p:sp>
      <p:sp>
        <p:nvSpPr>
          <p:cNvPr id="110" name="Google Shape;11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575453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[STRONGLY EXPRESS THE IMPORTANCE OF NOT CHEATING &amp; NOT DISTRACTING OTHERS]</a:t>
            </a:r>
            <a:endParaRPr/>
          </a:p>
          <a:p>
            <a:pPr marL="0" lvl="0" indent="0" algn="l" rtl="0">
              <a:spcBef>
                <a:spcPts val="0"/>
              </a:spcBef>
              <a:spcAft>
                <a:spcPts val="0"/>
              </a:spcAft>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SPEAKER TEXT: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While you are doing the exercises, keep in mind that knowing what’s challenging for you is just as important as knowing what’s easy.</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If you were to cheat and fold a real piece of paper while you were taking the Spatial Visualization exercise – sure, your results would probably show that you have a knack for this aptitude – but would you want it? You’d then be recommended careers that fit with that level of Spatial Visualization. If those careers are not actually a good fit for you, working in them would be stressful – and you’d probably not be very happy. So, definitely try you best, but remember – this is about what you naturally do well, and about how you fit with potential majors and careers. Let the natural you shine through. Your future self will thank you for it. </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Do not cheat. </a:t>
            </a:r>
            <a:r>
              <a:rPr lang="en-US" sz="1200">
                <a:solidFill>
                  <a:schemeClr val="dk1"/>
                </a:solidFill>
                <a:latin typeface="Calibri"/>
                <a:ea typeface="Calibri"/>
                <a:cs typeface="Calibri"/>
                <a:sym typeface="Calibri"/>
              </a:rPr>
              <a:t>This is not for a grade and you will not be compared to others. This is only for you. You’d only be cheating yourself of an opportunity to learn about you.</a:t>
            </a:r>
            <a:r>
              <a:rPr lang="en-US"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Paper and pencil are ONLY permitted during the Numerical Reasoning &amp; Numerical Computation Exercises.  Do not use any other aide while you are taking the assessment.  When breaking these rules you are only cheating yourself and your future.</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Do not distract your neighbors.</a:t>
            </a:r>
            <a:r>
              <a:rPr lang="en-US" sz="1200">
                <a:solidFill>
                  <a:schemeClr val="dk1"/>
                </a:solidFill>
                <a:latin typeface="Calibri"/>
                <a:ea typeface="Calibri"/>
                <a:cs typeface="Calibri"/>
                <a:sym typeface="Calibri"/>
              </a:rPr>
              <a:t> It’s ok if you are frustrated or need a break, but these exercises take a lot of concentration and focus. Even a momentary distraction can pull someone out of their focus and cause them to fumble an exercise. It is unfair to those around you to make them lose an opportunity to get the most accurate information about themselves.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If you need to step away and come back to finish the exercises later, stop at the end of an exercise and log-off. It is perfectly fine to log off after an assessment, your work will not be lost.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i="0"/>
          </a:p>
          <a:p>
            <a:pPr marL="0" lvl="0" indent="0" algn="l" rtl="0">
              <a:spcBef>
                <a:spcPts val="0"/>
              </a:spcBef>
              <a:spcAft>
                <a:spcPts val="0"/>
              </a:spcAft>
              <a:buNone/>
            </a:pPr>
            <a:endParaRPr/>
          </a:p>
        </p:txBody>
      </p:sp>
      <p:sp>
        <p:nvSpPr>
          <p:cNvPr id="124" name="Google Shape;124;p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YouScience.com Copyright 2015 All Rights Reserved</a:t>
            </a:r>
            <a:endParaRPr/>
          </a:p>
        </p:txBody>
      </p:sp>
      <p:sp>
        <p:nvSpPr>
          <p:cNvPr id="125" name="Google Shape;125;p4: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YouScience Kick-Off PowerPoint Presentation</a:t>
            </a:r>
            <a:endParaRPr/>
          </a:p>
        </p:txBody>
      </p:sp>
      <p:sp>
        <p:nvSpPr>
          <p:cNvPr id="126" name="Google Shape;12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545768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1_Title &amp; Sub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795"/>
            <a:ext cx="14630400" cy="8259526"/>
          </a:xfrm>
          <a:prstGeom prst="rect">
            <a:avLst/>
          </a:prstGeom>
        </p:spPr>
      </p:pic>
      <p:sp>
        <p:nvSpPr>
          <p:cNvPr id="6" name="Shape 6"/>
          <p:cNvSpPr>
            <a:spLocks noGrp="1"/>
          </p:cNvSpPr>
          <p:nvPr>
            <p:ph type="title"/>
          </p:nvPr>
        </p:nvSpPr>
        <p:spPr>
          <a:xfrm>
            <a:off x="1644889" y="397258"/>
            <a:ext cx="11772901" cy="924466"/>
          </a:xfrm>
          <a:prstGeom prst="rect">
            <a:avLst/>
          </a:prstGeom>
          <a:noFill/>
        </p:spPr>
        <p:txBody>
          <a:bodyPr lIns="0" tIns="0" rIns="0" bIns="0"/>
          <a:lstStyle>
            <a:lvl1pPr defTabSz="657101">
              <a:lnSpc>
                <a:spcPct val="100000"/>
              </a:lnSpc>
              <a:defRPr b="1" i="0">
                <a:solidFill>
                  <a:srgbClr val="5576B2"/>
                </a:solidFill>
                <a:latin typeface="Proxima Nova" charset="0"/>
                <a:ea typeface="Proxima Nova" charset="0"/>
                <a:cs typeface="Proxima Nova" charset="0"/>
                <a:sym typeface="Gill Sans"/>
              </a:defRPr>
            </a:lvl1pPr>
          </a:lstStyle>
          <a:p>
            <a:pPr lvl="0">
              <a:defRPr sz="1800"/>
            </a:pPr>
            <a:r>
              <a:rPr sz="9440" dirty="0"/>
              <a:t>Title Text</a:t>
            </a:r>
          </a:p>
        </p:txBody>
      </p:sp>
      <p:sp>
        <p:nvSpPr>
          <p:cNvPr id="7" name="Shape 7"/>
          <p:cNvSpPr>
            <a:spLocks noGrp="1"/>
          </p:cNvSpPr>
          <p:nvPr>
            <p:ph type="body" idx="1"/>
          </p:nvPr>
        </p:nvSpPr>
        <p:spPr>
          <a:xfrm>
            <a:off x="1422567" y="1874260"/>
            <a:ext cx="11772901" cy="953691"/>
          </a:xfrm>
          <a:prstGeom prst="rect">
            <a:avLst/>
          </a:prstGeom>
        </p:spPr>
        <p:txBody>
          <a:bodyPr lIns="0" tIns="0" rIns="0" bIns="0"/>
          <a:lstStyle>
            <a:lvl1pPr algn="l" defTabSz="657101">
              <a:lnSpc>
                <a:spcPct val="100000"/>
              </a:lnSpc>
              <a:spcBef>
                <a:spcPts val="0"/>
              </a:spcBef>
              <a:defRPr sz="4000">
                <a:latin typeface="Proxima Nova" charset="0"/>
                <a:ea typeface="Proxima Nova" charset="0"/>
                <a:cs typeface="Proxima Nova" charset="0"/>
                <a:sym typeface="Gill Sans"/>
              </a:defRPr>
            </a:lvl1pPr>
            <a:lvl2pPr indent="0" algn="l" defTabSz="657101">
              <a:lnSpc>
                <a:spcPct val="100000"/>
              </a:lnSpc>
              <a:spcBef>
                <a:spcPts val="0"/>
              </a:spcBef>
              <a:defRPr sz="4000">
                <a:latin typeface="Proxima Nova" charset="0"/>
                <a:ea typeface="Proxima Nova" charset="0"/>
                <a:cs typeface="Proxima Nova" charset="0"/>
                <a:sym typeface="Gill Sans"/>
              </a:defRPr>
            </a:lvl2pPr>
            <a:lvl3pPr indent="0" algn="l" defTabSz="657101">
              <a:lnSpc>
                <a:spcPct val="100000"/>
              </a:lnSpc>
              <a:spcBef>
                <a:spcPts val="0"/>
              </a:spcBef>
              <a:defRPr sz="4000">
                <a:latin typeface="Proxima Nova" charset="0"/>
                <a:ea typeface="Proxima Nova" charset="0"/>
                <a:cs typeface="Proxima Nova" charset="0"/>
                <a:sym typeface="Gill Sans"/>
              </a:defRPr>
            </a:lvl3pPr>
            <a:lvl4pPr indent="0" algn="l" defTabSz="657101">
              <a:lnSpc>
                <a:spcPct val="100000"/>
              </a:lnSpc>
              <a:spcBef>
                <a:spcPts val="0"/>
              </a:spcBef>
              <a:defRPr sz="4000">
                <a:latin typeface="Proxima Nova" charset="0"/>
                <a:ea typeface="Proxima Nova" charset="0"/>
                <a:cs typeface="Proxima Nova" charset="0"/>
                <a:sym typeface="Gill Sans"/>
              </a:defRPr>
            </a:lvl4pPr>
            <a:lvl5pPr indent="0" algn="l" defTabSz="657101">
              <a:lnSpc>
                <a:spcPct val="100000"/>
              </a:lnSpc>
              <a:spcBef>
                <a:spcPts val="0"/>
              </a:spcBef>
              <a:defRPr sz="4000">
                <a:latin typeface="Proxima Nova" charset="0"/>
                <a:ea typeface="Proxima Nova" charset="0"/>
                <a:cs typeface="Proxima Nova" charset="0"/>
                <a:sym typeface="Gill Sans"/>
              </a:defRPr>
            </a:lvl5pPr>
          </a:lstStyle>
          <a:p>
            <a:pPr lvl="0">
              <a:defRPr sz="1800"/>
            </a:pPr>
            <a:r>
              <a:rPr sz="4000" dirty="0"/>
              <a:t>Body Level One</a:t>
            </a:r>
          </a:p>
          <a:p>
            <a:pPr lvl="1">
              <a:defRPr sz="1800"/>
            </a:pPr>
            <a:r>
              <a:rPr sz="4000" dirty="0"/>
              <a:t>Body Level Two</a:t>
            </a:r>
          </a:p>
          <a:p>
            <a:pPr lvl="2">
              <a:defRPr sz="1800"/>
            </a:pPr>
            <a:r>
              <a:rPr sz="4000" dirty="0"/>
              <a:t>Body Level Three</a:t>
            </a:r>
          </a:p>
          <a:p>
            <a:pPr lvl="3">
              <a:defRPr sz="1800"/>
            </a:pPr>
            <a:r>
              <a:rPr sz="4000" dirty="0"/>
              <a:t>Body Level Four</a:t>
            </a:r>
          </a:p>
          <a:p>
            <a:pPr lvl="4">
              <a:defRPr sz="1800"/>
            </a:pPr>
            <a:r>
              <a:rPr sz="4000" dirty="0"/>
              <a:t>Body Level Five</a:t>
            </a:r>
          </a:p>
        </p:txBody>
      </p:sp>
      <p:sp>
        <p:nvSpPr>
          <p:cNvPr id="5" name="Slide Number Placeholder 5"/>
          <p:cNvSpPr>
            <a:spLocks noGrp="1"/>
          </p:cNvSpPr>
          <p:nvPr>
            <p:ph type="sldNum" sz="quarter" idx="4"/>
          </p:nvPr>
        </p:nvSpPr>
        <p:spPr>
          <a:xfrm>
            <a:off x="13195468" y="7784759"/>
            <a:ext cx="1779371" cy="474499"/>
          </a:xfrm>
          <a:prstGeom prst="rect">
            <a:avLst/>
          </a:prstGeom>
        </p:spPr>
        <p:txBody>
          <a:bodyPr vert="horz" lIns="91440" tIns="45720" rIns="91440" bIns="45720" rtlCol="0" anchor="ctr"/>
          <a:lstStyle>
            <a:lvl1pPr algn="ctr">
              <a:defRPr sz="1920" b="1" i="0" baseline="0">
                <a:solidFill>
                  <a:schemeClr val="bg1"/>
                </a:solidFill>
                <a:latin typeface="Proxima Nova Semibold" charset="0"/>
                <a:ea typeface="Proxima Nova Semibold" charset="0"/>
                <a:cs typeface="Proxima Nova Semibold" charset="0"/>
              </a:defRPr>
            </a:lvl1pPr>
          </a:lstStyle>
          <a:p>
            <a:r>
              <a:rPr lang="en-US"/>
              <a:t> </a:t>
            </a:r>
            <a:fld id="{AD4F0517-2690-9347-8191-A48CB6973DE3}" type="slidenum">
              <a:rPr lang="en-US" smtClean="0"/>
              <a:pPr/>
              <a:t>‹#›</a:t>
            </a:fld>
            <a:r>
              <a:rPr lang="en-US"/>
              <a:t> </a:t>
            </a:r>
            <a:endParaRPr lang="en-US" dirty="0"/>
          </a:p>
        </p:txBody>
      </p:sp>
    </p:spTree>
    <p:extLst>
      <p:ext uri="{BB962C8B-B14F-4D97-AF65-F5344CB8AC3E}">
        <p14:creationId xmlns:p14="http://schemas.microsoft.com/office/powerpoint/2010/main" val="123554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79882B1F-CB2E-DB47-9D91-28B9EEA1C822}" type="datetime1">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2C3CA-2D6D-374E-857E-8E65380E9BB1}" type="datetime1">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4654B5-5EE4-AF42-9237-C65FF163B99C}" type="datetime1">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3235224" y="7665491"/>
            <a:ext cx="1779371" cy="474499"/>
          </a:xfrm>
          <a:prstGeom prst="rect">
            <a:avLst/>
          </a:prstGeom>
        </p:spPr>
        <p:txBody>
          <a:bodyPr vert="horz" lIns="91440" tIns="45720" rIns="91440" bIns="45720" rtlCol="0" anchor="ctr"/>
          <a:lstStyle>
            <a:lvl1pPr algn="ctr">
              <a:defRPr sz="1920" b="1" i="0" baseline="0">
                <a:solidFill>
                  <a:schemeClr val="bg1"/>
                </a:solidFill>
                <a:latin typeface="Proxima Nova Semibold" charset="0"/>
                <a:ea typeface="Proxima Nova Semibold" charset="0"/>
                <a:cs typeface="Proxima Nova Semibold" charset="0"/>
              </a:defRPr>
            </a:lvl1pPr>
          </a:lstStyle>
          <a:p>
            <a:r>
              <a:rPr lang="en-US" dirty="0"/>
              <a:t> </a:t>
            </a:r>
            <a:fld id="{AD4F0517-2690-9347-8191-A48CB6973DE3}" type="slidenum">
              <a:rPr lang="en-US" smtClean="0">
                <a:solidFill>
                  <a:schemeClr val="accent1"/>
                </a:solidFill>
              </a:rPr>
              <a:pPr/>
              <a:t>‹#›</a:t>
            </a:fld>
            <a:r>
              <a:rPr lang="en-US" dirty="0">
                <a:solidFill>
                  <a:schemeClr val="accent1"/>
                </a:solidFill>
              </a:rPr>
              <a:t> </a:t>
            </a:r>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4835" t="18103" r="16789" b="26060"/>
          <a:stretch/>
        </p:blipFill>
        <p:spPr>
          <a:xfrm>
            <a:off x="433670" y="6957829"/>
            <a:ext cx="2422438" cy="1186938"/>
          </a:xfrm>
          <a:prstGeom prst="rect">
            <a:avLst/>
          </a:prstGeom>
        </p:spPr>
      </p:pic>
    </p:spTree>
    <p:extLst>
      <p:ext uri="{BB962C8B-B14F-4D97-AF65-F5344CB8AC3E}">
        <p14:creationId xmlns:p14="http://schemas.microsoft.com/office/powerpoint/2010/main" val="1235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7782"/>
            <a:ext cx="12435840" cy="176276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07539B-D6C9-844C-91E5-7662C2C44486}"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313779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271611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0"/>
            <a:ext cx="12435840" cy="163576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7422"/>
            <a:ext cx="12435840" cy="1800859"/>
          </a:xfrm>
        </p:spPr>
        <p:txBody>
          <a:bodyPr anchor="b"/>
          <a:lstStyle>
            <a:lvl1pPr marL="0" indent="0">
              <a:buNone/>
              <a:defRPr sz="3200">
                <a:solidFill>
                  <a:schemeClr val="tx1">
                    <a:tint val="75000"/>
                  </a:schemeClr>
                </a:solidFill>
              </a:defRPr>
            </a:lvl1pPr>
            <a:lvl2pPr marL="731520" indent="0">
              <a:buNone/>
              <a:defRPr sz="2880">
                <a:solidFill>
                  <a:schemeClr val="tx1">
                    <a:tint val="75000"/>
                  </a:schemeClr>
                </a:solidFill>
              </a:defRPr>
            </a:lvl2pPr>
            <a:lvl3pPr marL="1463040" indent="0">
              <a:buNone/>
              <a:defRPr sz="2560">
                <a:solidFill>
                  <a:schemeClr val="tx1">
                    <a:tint val="75000"/>
                  </a:schemeClr>
                </a:solidFill>
              </a:defRPr>
            </a:lvl3pPr>
            <a:lvl4pPr marL="2194560" indent="0">
              <a:buNone/>
              <a:defRPr sz="2240">
                <a:solidFill>
                  <a:schemeClr val="tx1">
                    <a:tint val="75000"/>
                  </a:schemeClr>
                </a:solidFill>
              </a:defRPr>
            </a:lvl4pPr>
            <a:lvl5pPr marL="2926080" indent="0">
              <a:buNone/>
              <a:defRPr sz="2240">
                <a:solidFill>
                  <a:schemeClr val="tx1">
                    <a:tint val="75000"/>
                  </a:schemeClr>
                </a:solidFill>
              </a:defRPr>
            </a:lvl5pPr>
            <a:lvl6pPr marL="3657600" indent="0">
              <a:buNone/>
              <a:defRPr sz="2240">
                <a:solidFill>
                  <a:schemeClr val="tx1">
                    <a:tint val="75000"/>
                  </a:schemeClr>
                </a:solidFill>
              </a:defRPr>
            </a:lvl6pPr>
            <a:lvl7pPr marL="4389120" indent="0">
              <a:buNone/>
              <a:defRPr sz="2240">
                <a:solidFill>
                  <a:schemeClr val="tx1">
                    <a:tint val="75000"/>
                  </a:schemeClr>
                </a:solidFill>
              </a:defRPr>
            </a:lvl7pPr>
            <a:lvl8pPr marL="5120640" indent="0">
              <a:buNone/>
              <a:defRPr sz="2240">
                <a:solidFill>
                  <a:schemeClr val="tx1">
                    <a:tint val="75000"/>
                  </a:schemeClr>
                </a:solidFill>
              </a:defRPr>
            </a:lvl8pPr>
            <a:lvl9pPr marL="585216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7539B-D6C9-844C-91E5-7662C2C44486}"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57778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1"/>
            <a:ext cx="6461760" cy="543052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1"/>
            <a:ext cx="6461760" cy="543052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07539B-D6C9-844C-91E5-7662C2C44486}"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661351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1501"/>
            <a:ext cx="6464301" cy="769619"/>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731520" y="2611121"/>
            <a:ext cx="6464301" cy="4739640"/>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1501"/>
            <a:ext cx="6466840" cy="769619"/>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7432041" y="2611121"/>
            <a:ext cx="6466840" cy="4739640"/>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07539B-D6C9-844C-91E5-7662C2C44486}" type="datetimeFigureOut">
              <a:rPr lang="en-US" smtClean="0"/>
              <a:t>12/5/19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170266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7539B-D6C9-844C-91E5-7662C2C44486}" type="datetimeFigureOut">
              <a:rPr lang="en-US" smtClean="0"/>
              <a:t>12/5/19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18874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3"/>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BCB436-F0BC-B747-8D3F-C849739EBEFA}" type="datetime1">
              <a:rPr lang="en-US" smtClean="0"/>
              <a:t>12/5/19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7539B-D6C9-844C-91E5-7662C2C44486}" type="datetimeFigureOut">
              <a:rPr lang="en-US" smtClean="0"/>
              <a:t>12/5/19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62787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2"/>
            <a:ext cx="4813301" cy="1394459"/>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2"/>
            <a:ext cx="8178800" cy="7023099"/>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8640"/>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9B07539B-D6C9-844C-91E5-7662C2C44486}"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51842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720"/>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1" y="736600"/>
            <a:ext cx="8778240" cy="4937760"/>
          </a:xfrm>
        </p:spPr>
        <p:txBody>
          <a:bodyPr/>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a:p>
        </p:txBody>
      </p:sp>
      <p:sp>
        <p:nvSpPr>
          <p:cNvPr id="4" name="Text Placeholder 3"/>
          <p:cNvSpPr>
            <a:spLocks noGrp="1"/>
          </p:cNvSpPr>
          <p:nvPr>
            <p:ph type="body" sz="half" idx="2"/>
          </p:nvPr>
        </p:nvSpPr>
        <p:spPr>
          <a:xfrm>
            <a:off x="2867661" y="6441440"/>
            <a:ext cx="8778240" cy="965200"/>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9B07539B-D6C9-844C-91E5-7662C2C44486}"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4209232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2355779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30200"/>
            <a:ext cx="3291840" cy="70205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30200"/>
            <a:ext cx="9631680" cy="70205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221355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4AD188-3820-7841-8F1D-682CCC79F1A7}" type="datetime1">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3"/>
            <a:ext cx="12435840" cy="1634491"/>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20" indent="0">
              <a:buNone/>
              <a:defRPr sz="2880">
                <a:solidFill>
                  <a:schemeClr val="tx1">
                    <a:tint val="75000"/>
                  </a:schemeClr>
                </a:solidFill>
              </a:defRPr>
            </a:lvl2pPr>
            <a:lvl3pPr marL="1463040" indent="0">
              <a:buNone/>
              <a:defRPr sz="2560">
                <a:solidFill>
                  <a:schemeClr val="tx1">
                    <a:tint val="75000"/>
                  </a:schemeClr>
                </a:solidFill>
              </a:defRPr>
            </a:lvl3pPr>
            <a:lvl4pPr marL="2194560" indent="0">
              <a:buNone/>
              <a:defRPr sz="2240">
                <a:solidFill>
                  <a:schemeClr val="tx1">
                    <a:tint val="75000"/>
                  </a:schemeClr>
                </a:solidFill>
              </a:defRPr>
            </a:lvl4pPr>
            <a:lvl5pPr marL="2926080" indent="0">
              <a:buNone/>
              <a:defRPr sz="2240">
                <a:solidFill>
                  <a:schemeClr val="tx1">
                    <a:tint val="75000"/>
                  </a:schemeClr>
                </a:solidFill>
              </a:defRPr>
            </a:lvl5pPr>
            <a:lvl6pPr marL="3657600" indent="0">
              <a:buNone/>
              <a:defRPr sz="2240">
                <a:solidFill>
                  <a:schemeClr val="tx1">
                    <a:tint val="75000"/>
                  </a:schemeClr>
                </a:solidFill>
              </a:defRPr>
            </a:lvl6pPr>
            <a:lvl7pPr marL="4389120" indent="0">
              <a:buNone/>
              <a:defRPr sz="2240">
                <a:solidFill>
                  <a:schemeClr val="tx1">
                    <a:tint val="75000"/>
                  </a:schemeClr>
                </a:solidFill>
              </a:defRPr>
            </a:lvl7pPr>
            <a:lvl8pPr marL="5120640" indent="0">
              <a:buNone/>
              <a:defRPr sz="2240">
                <a:solidFill>
                  <a:schemeClr val="tx1">
                    <a:tint val="75000"/>
                  </a:schemeClr>
                </a:solidFill>
              </a:defRPr>
            </a:lvl8pPr>
            <a:lvl9pPr marL="585216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BE68A5-43D6-1942-8A0E-D10591B6F512}" type="datetime1">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5"/>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5"/>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7AC903-4D2F-ED42-A77D-FFEBA9DE749D}" type="datetime1">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731520" y="2609849"/>
            <a:ext cx="6464301"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4" y="1842136"/>
            <a:ext cx="6466840"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7432044" y="2609849"/>
            <a:ext cx="6466840"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4C2C3F-B3F2-8D42-831B-C8F18B6D9C78}" type="datetime1">
              <a:rPr lang="en-US" smtClean="0"/>
              <a:t>12/5/19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AF1D9-20FA-7149-96A6-7F3D40950537}" type="datetime1">
              <a:rPr lang="en-US" smtClean="0"/>
              <a:t>12/5/19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AACAA-6458-C94C-999E-7F4AD64A5778}" type="datetime1">
              <a:rPr lang="en-US" smtClean="0"/>
              <a:t>12/5/19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4" y="327661"/>
            <a:ext cx="4813301" cy="139446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2"/>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4" y="1722123"/>
            <a:ext cx="4813301" cy="5629275"/>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61755DE0-7760-1E46-86F7-641865B00A2F}" type="datetime1">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3"/>
            <a:ext cx="3413760" cy="438150"/>
          </a:xfrm>
          <a:prstGeom prst="rect">
            <a:avLst/>
          </a:prstGeom>
        </p:spPr>
        <p:txBody>
          <a:bodyPr vert="horz" lIns="91440" tIns="45720" rIns="91440" bIns="45720" rtlCol="0" anchor="ctr"/>
          <a:lstStyle>
            <a:lvl1pPr algn="l">
              <a:defRPr sz="1920">
                <a:solidFill>
                  <a:schemeClr val="tx1">
                    <a:tint val="75000"/>
                  </a:schemeClr>
                </a:solidFill>
              </a:defRPr>
            </a:lvl1pPr>
          </a:lstStyle>
          <a:p>
            <a:fld id="{5AFEB660-0EFC-B941-B096-CAE111A2B7E2}" type="datetime1">
              <a:rPr lang="en-US" smtClean="0"/>
              <a:t>12/5/19</a:t>
            </a:fld>
            <a:endParaRPr lang="en-US"/>
          </a:p>
        </p:txBody>
      </p:sp>
      <p:sp>
        <p:nvSpPr>
          <p:cNvPr id="5" name="Footer Placeholder 4"/>
          <p:cNvSpPr>
            <a:spLocks noGrp="1"/>
          </p:cNvSpPr>
          <p:nvPr>
            <p:ph type="ftr" sz="quarter" idx="3"/>
          </p:nvPr>
        </p:nvSpPr>
        <p:spPr>
          <a:xfrm>
            <a:off x="4998720" y="7627623"/>
            <a:ext cx="4632960" cy="438150"/>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3"/>
            <a:ext cx="3413760" cy="438150"/>
          </a:xfrm>
          <a:prstGeom prst="rect">
            <a:avLst/>
          </a:prstGeom>
        </p:spPr>
        <p:txBody>
          <a:bodyPr vert="horz" lIns="91440" tIns="45720" rIns="91440" bIns="45720" rtlCol="0" anchor="ctr"/>
          <a:lstStyle>
            <a:lvl1pPr algn="r">
              <a:defRPr sz="192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8" r:id="rId1"/>
    <p:sldLayoutId id="2147493456" r:id="rId2"/>
    <p:sldLayoutId id="214749345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 id="2147493481" r:id="rId13"/>
  </p:sldLayoutIdLst>
  <p:hf sldNum="0" hdr="0" ftr="0" dt="0"/>
  <p:txStyles>
    <p:titleStyle>
      <a:lvl1pPr algn="ctr" defTabSz="731520" rtl="0" eaLnBrk="1" latinLnBrk="0" hangingPunct="1">
        <a:spcBef>
          <a:spcPct val="0"/>
        </a:spcBef>
        <a:buNone/>
        <a:defRPr sz="7040" kern="1200">
          <a:solidFill>
            <a:schemeClr val="tx1"/>
          </a:solidFill>
          <a:latin typeface="+mj-lt"/>
          <a:ea typeface="+mj-ea"/>
          <a:cs typeface="+mj-cs"/>
        </a:defRPr>
      </a:lvl1pPr>
    </p:titleStyle>
    <p:bodyStyle>
      <a:lvl1pPr marL="548640" indent="-548640" algn="l" defTabSz="731520" rtl="0" eaLnBrk="1" latinLnBrk="0" hangingPunct="1">
        <a:spcBef>
          <a:spcPct val="20000"/>
        </a:spcBef>
        <a:buFont typeface="Arial"/>
        <a:buChar char="•"/>
        <a:defRPr sz="512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48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4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30200"/>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1"/>
            <a:ext cx="13167360" cy="5430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9419"/>
          </a:xfrm>
          <a:prstGeom prst="rect">
            <a:avLst/>
          </a:prstGeom>
        </p:spPr>
        <p:txBody>
          <a:bodyPr vert="horz" lIns="91440" tIns="45720" rIns="91440" bIns="45720" rtlCol="0" anchor="ctr"/>
          <a:lstStyle>
            <a:lvl1pPr algn="l">
              <a:defRPr sz="1920">
                <a:solidFill>
                  <a:schemeClr val="tx1">
                    <a:tint val="75000"/>
                  </a:schemeClr>
                </a:solidFill>
              </a:defRPr>
            </a:lvl1pPr>
          </a:lstStyle>
          <a:p>
            <a:fld id="{9B07539B-D6C9-844C-91E5-7662C2C44486}" type="datetimeFigureOut">
              <a:rPr lang="en-US" smtClean="0"/>
              <a:t>12/5/19</a:t>
            </a:fld>
            <a:endParaRPr lang="en-US"/>
          </a:p>
        </p:txBody>
      </p:sp>
      <p:sp>
        <p:nvSpPr>
          <p:cNvPr id="5" name="Footer Placeholder 4"/>
          <p:cNvSpPr>
            <a:spLocks noGrp="1"/>
          </p:cNvSpPr>
          <p:nvPr>
            <p:ph type="ftr" sz="quarter" idx="3"/>
          </p:nvPr>
        </p:nvSpPr>
        <p:spPr>
          <a:xfrm>
            <a:off x="4998720" y="7627622"/>
            <a:ext cx="4632960" cy="439419"/>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9419"/>
          </a:xfrm>
          <a:prstGeom prst="rect">
            <a:avLst/>
          </a:prstGeom>
        </p:spPr>
        <p:txBody>
          <a:bodyPr vert="horz" lIns="91440" tIns="45720" rIns="91440" bIns="45720" rtlCol="0" anchor="ctr"/>
          <a:lstStyle>
            <a:lvl1pPr algn="r">
              <a:defRPr sz="1920">
                <a:solidFill>
                  <a:schemeClr val="tx1">
                    <a:tint val="75000"/>
                  </a:schemeClr>
                </a:solidFill>
              </a:defRPr>
            </a:lvl1pPr>
          </a:lstStyle>
          <a:p>
            <a:fld id="{968F84FC-C273-2C4F-9C05-05A30F867241}" type="slidenum">
              <a:rPr lang="en-US" smtClean="0"/>
              <a:t>‹#›</a:t>
            </a:fld>
            <a:endParaRPr lang="en-US"/>
          </a:p>
        </p:txBody>
      </p:sp>
    </p:spTree>
    <p:extLst>
      <p:ext uri="{BB962C8B-B14F-4D97-AF65-F5344CB8AC3E}">
        <p14:creationId xmlns:p14="http://schemas.microsoft.com/office/powerpoint/2010/main" val="111457939"/>
      </p:ext>
    </p:extLst>
  </p:cSld>
  <p:clrMap bg1="lt1" tx1="dk1" bg2="lt2" tx2="dk2" accent1="accent1" accent2="accent2" accent3="accent3" accent4="accent4" accent5="accent5" accent6="accent6" hlink="hlink" folHlink="folHlink"/>
  <p:sldLayoutIdLst>
    <p:sldLayoutId id="2147493470" r:id="rId1"/>
    <p:sldLayoutId id="2147493471" r:id="rId2"/>
    <p:sldLayoutId id="2147493472" r:id="rId3"/>
    <p:sldLayoutId id="2147493473" r:id="rId4"/>
    <p:sldLayoutId id="2147493474" r:id="rId5"/>
    <p:sldLayoutId id="2147493475" r:id="rId6"/>
    <p:sldLayoutId id="2147493476" r:id="rId7"/>
    <p:sldLayoutId id="2147493477" r:id="rId8"/>
    <p:sldLayoutId id="2147493478" r:id="rId9"/>
    <p:sldLayoutId id="2147493479" r:id="rId10"/>
    <p:sldLayoutId id="2147493480" r:id="rId11"/>
  </p:sldLayoutIdLst>
  <p:txStyles>
    <p:titleStyle>
      <a:lvl1pPr algn="ctr" defTabSz="731520" rtl="0" eaLnBrk="1" latinLnBrk="0" hangingPunct="1">
        <a:spcBef>
          <a:spcPct val="0"/>
        </a:spcBef>
        <a:buNone/>
        <a:defRPr sz="7040" kern="1200">
          <a:solidFill>
            <a:schemeClr val="tx1"/>
          </a:solidFill>
          <a:latin typeface="+mj-lt"/>
          <a:ea typeface="+mj-ea"/>
          <a:cs typeface="+mj-cs"/>
        </a:defRPr>
      </a:lvl1pPr>
    </p:titleStyle>
    <p:bodyStyle>
      <a:lvl1pPr marL="548640" indent="-548640" algn="l" defTabSz="731520" rtl="0" eaLnBrk="1" latinLnBrk="0" hangingPunct="1">
        <a:spcBef>
          <a:spcPct val="20000"/>
        </a:spcBef>
        <a:buFont typeface="Arial"/>
        <a:buChar char="•"/>
        <a:defRPr sz="512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48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4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4138" b="11579"/>
          <a:stretch/>
        </p:blipFill>
        <p:spPr>
          <a:xfrm>
            <a:off x="0" y="0"/>
            <a:ext cx="14630400" cy="8229600"/>
          </a:xfrm>
          <a:prstGeom prst="rect">
            <a:avLst/>
          </a:prstGeom>
          <a:blipFill dpi="0" rotWithShape="1">
            <a:blip r:embed="rId4"/>
            <a:srcRect/>
            <a:tile tx="0" ty="0" sx="100000" sy="100000" flip="none" algn="tl"/>
          </a:blipFill>
        </p:spPr>
      </p:pic>
      <p:sp>
        <p:nvSpPr>
          <p:cNvPr id="2" name="TextBox 1"/>
          <p:cNvSpPr txBox="1"/>
          <p:nvPr/>
        </p:nvSpPr>
        <p:spPr>
          <a:xfrm>
            <a:off x="2271260" y="566300"/>
            <a:ext cx="7872201" cy="1033354"/>
          </a:xfrm>
          <a:prstGeom prst="rect">
            <a:avLst/>
          </a:prstGeom>
          <a:noFill/>
        </p:spPr>
        <p:txBody>
          <a:bodyPr wrap="square" rtlCol="0">
            <a:noAutofit/>
          </a:bodyPr>
          <a:lstStyle/>
          <a:p>
            <a:pPr algn="r"/>
            <a:r>
              <a:rPr lang="en-US" sz="4800" dirty="0">
                <a:solidFill>
                  <a:srgbClr val="5576B2"/>
                </a:solidFill>
              </a:rPr>
              <a:t>|</a:t>
            </a:r>
            <a:r>
              <a:rPr lang="en-US" sz="4800" b="1" dirty="0">
                <a:solidFill>
                  <a:srgbClr val="5576B2"/>
                </a:solidFill>
              </a:rPr>
              <a:t> </a:t>
            </a:r>
            <a:r>
              <a:rPr lang="en-US" sz="4800" dirty="0">
                <a:solidFill>
                  <a:srgbClr val="5576B2"/>
                </a:solidFill>
              </a:rPr>
              <a:t>Welcome</a:t>
            </a:r>
            <a:endParaRPr lang="en-US" sz="4800" b="1" dirty="0">
              <a:solidFill>
                <a:srgbClr val="5576B2"/>
              </a:solidFill>
              <a:latin typeface="+mj-l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503" y="745204"/>
            <a:ext cx="3765492" cy="1180504"/>
          </a:xfrm>
          <a:prstGeom prst="rect">
            <a:avLst/>
          </a:prstGeom>
        </p:spPr>
      </p:pic>
    </p:spTree>
    <p:extLst>
      <p:ext uri="{BB962C8B-B14F-4D97-AF65-F5344CB8AC3E}">
        <p14:creationId xmlns:p14="http://schemas.microsoft.com/office/powerpoint/2010/main" val="614276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body" idx="4294967295"/>
          </p:nvPr>
        </p:nvSpPr>
        <p:spPr>
          <a:xfrm>
            <a:off x="795867" y="1874259"/>
            <a:ext cx="12733867" cy="535104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A5A5A5"/>
              </a:buClr>
              <a:buSzPts val="3000"/>
              <a:buNone/>
            </a:pPr>
            <a:r>
              <a:rPr lang="en-US" sz="3000">
                <a:solidFill>
                  <a:srgbClr val="A5A5A5"/>
                </a:solidFill>
              </a:rPr>
              <a:t>The chat tool is available to you in the bottom right-hand corner of the screen as soon as you log in.  Use it any time if you have questions about the test. </a:t>
            </a: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rgbClr val="A5A5A5"/>
              </a:buClr>
              <a:buSzPts val="3000"/>
              <a:buNone/>
            </a:pPr>
            <a:r>
              <a:rPr lang="en-US" sz="3000">
                <a:solidFill>
                  <a:srgbClr val="A5A5A5"/>
                </a:solidFill>
              </a:rPr>
              <a:t>Inappropriate chats and those not related to YouScience </a:t>
            </a:r>
            <a:endParaRPr/>
          </a:p>
          <a:p>
            <a:pPr marL="0" lvl="0" indent="0" algn="ctr" rtl="0">
              <a:spcBef>
                <a:spcPts val="600"/>
              </a:spcBef>
              <a:spcAft>
                <a:spcPts val="0"/>
              </a:spcAft>
              <a:buClr>
                <a:srgbClr val="A5A5A5"/>
              </a:buClr>
              <a:buSzPts val="3000"/>
              <a:buNone/>
            </a:pPr>
            <a:r>
              <a:rPr lang="en-US" sz="3000">
                <a:solidFill>
                  <a:srgbClr val="A5A5A5"/>
                </a:solidFill>
              </a:rPr>
              <a:t>will be reported to your school.</a:t>
            </a:r>
            <a:endParaRPr/>
          </a:p>
          <a:p>
            <a:pPr marL="0" lvl="0" indent="0" algn="ctr" rtl="0">
              <a:spcBef>
                <a:spcPts val="600"/>
              </a:spcBef>
              <a:spcAft>
                <a:spcPts val="0"/>
              </a:spcAft>
              <a:buClr>
                <a:schemeClr val="dk1"/>
              </a:buClr>
              <a:buSzPts val="3000"/>
              <a:buNone/>
            </a:pPr>
            <a:endParaRPr sz="3000">
              <a:solidFill>
                <a:srgbClr val="A5A5A5"/>
              </a:solidFill>
            </a:endParaRPr>
          </a:p>
        </p:txBody>
      </p:sp>
      <p:sp>
        <p:nvSpPr>
          <p:cNvPr id="143" name="Google Shape;143;p18"/>
          <p:cNvSpPr txBox="1"/>
          <p:nvPr/>
        </p:nvSpPr>
        <p:spPr>
          <a:xfrm>
            <a:off x="492860" y="492680"/>
            <a:ext cx="8210873"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GETTING STARTED</a:t>
            </a:r>
            <a:r>
              <a:rPr lang="en-US" sz="3200">
                <a:solidFill>
                  <a:srgbClr val="5576B2"/>
                </a:solidFill>
                <a:latin typeface="Calibri"/>
                <a:ea typeface="Calibri"/>
                <a:cs typeface="Calibri"/>
                <a:sym typeface="Calibri"/>
              </a:rPr>
              <a:t>| Questions?</a:t>
            </a:r>
            <a:endParaRPr/>
          </a:p>
          <a:p>
            <a:pPr marL="0" marR="0" lvl="0" indent="0" algn="l" rtl="0">
              <a:spcBef>
                <a:spcPts val="0"/>
              </a:spcBef>
              <a:spcAft>
                <a:spcPts val="0"/>
              </a:spcAft>
              <a:buNone/>
            </a:pPr>
            <a:endParaRPr sz="3200">
              <a:solidFill>
                <a:srgbClr val="5576B2"/>
              </a:solidFill>
              <a:latin typeface="Calibri"/>
              <a:ea typeface="Calibri"/>
              <a:cs typeface="Calibri"/>
              <a:sym typeface="Calibri"/>
            </a:endParaRPr>
          </a:p>
        </p:txBody>
      </p:sp>
      <p:pic>
        <p:nvPicPr>
          <p:cNvPr id="144" name="Google Shape;144;p18" descr="Screen Shot 2017-08-07 at 9.22.31 AM.png"/>
          <p:cNvPicPr preferRelativeResize="0"/>
          <p:nvPr/>
        </p:nvPicPr>
        <p:blipFill rotWithShape="1">
          <a:blip r:embed="rId3">
            <a:alphaModFix/>
          </a:blip>
          <a:srcRect t="12077"/>
          <a:stretch/>
        </p:blipFill>
        <p:spPr>
          <a:xfrm>
            <a:off x="4598296" y="3674533"/>
            <a:ext cx="5387646" cy="1401077"/>
          </a:xfrm>
          <a:prstGeom prst="rect">
            <a:avLst/>
          </a:prstGeom>
          <a:noFill/>
          <a:ln>
            <a:noFill/>
          </a:ln>
        </p:spPr>
      </p:pic>
    </p:spTree>
    <p:extLst>
      <p:ext uri="{BB962C8B-B14F-4D97-AF65-F5344CB8AC3E}">
        <p14:creationId xmlns:p14="http://schemas.microsoft.com/office/powerpoint/2010/main" val="133157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automatically generated">
            <a:extLst>
              <a:ext uri="{FF2B5EF4-FFF2-40B4-BE49-F238E27FC236}">
                <a16:creationId xmlns:a16="http://schemas.microsoft.com/office/drawing/2014/main" id="{8C8E8B8C-4479-2946-AA94-178747CC3FF2}"/>
              </a:ext>
            </a:extLst>
          </p:cNvPr>
          <p:cNvPicPr>
            <a:picLocks noGrp="1" noChangeAspect="1"/>
          </p:cNvPicPr>
          <p:nvPr>
            <p:ph idx="4294967295"/>
          </p:nvPr>
        </p:nvPicPr>
        <p:blipFill>
          <a:blip r:embed="rId3"/>
          <a:stretch>
            <a:fillRect/>
          </a:stretch>
        </p:blipFill>
        <p:spPr>
          <a:xfrm>
            <a:off x="3028950" y="385763"/>
            <a:ext cx="10971111" cy="7629012"/>
          </a:xfrm>
        </p:spPr>
      </p:pic>
      <p:sp>
        <p:nvSpPr>
          <p:cNvPr id="7" name="TextBox 6"/>
          <p:cNvSpPr txBox="1"/>
          <p:nvPr/>
        </p:nvSpPr>
        <p:spPr>
          <a:xfrm>
            <a:off x="492859" y="585545"/>
            <a:ext cx="8210873" cy="644344"/>
          </a:xfrm>
          <a:prstGeom prst="rect">
            <a:avLst/>
          </a:prstGeom>
          <a:noFill/>
        </p:spPr>
        <p:txBody>
          <a:bodyPr wrap="square" rtlCol="0">
            <a:noAutofit/>
          </a:bodyPr>
          <a:lstStyle/>
          <a:p>
            <a:r>
              <a:rPr lang="en-US" sz="3200" b="1" dirty="0">
                <a:solidFill>
                  <a:srgbClr val="5576B2"/>
                </a:solidFill>
              </a:rPr>
              <a:t>LOG ON</a:t>
            </a:r>
            <a:endParaRPr lang="en-US" sz="3200" dirty="0">
              <a:solidFill>
                <a:srgbClr val="5576B2"/>
              </a:solidFill>
              <a:latin typeface="+mj-lt"/>
            </a:endParaRPr>
          </a:p>
          <a:p>
            <a:endParaRPr lang="en-US" sz="3200" dirty="0">
              <a:solidFill>
                <a:srgbClr val="5576B2"/>
              </a:solidFill>
              <a:latin typeface="+mj-lt"/>
            </a:endParaRPr>
          </a:p>
        </p:txBody>
      </p:sp>
    </p:spTree>
    <p:extLst>
      <p:ext uri="{BB962C8B-B14F-4D97-AF65-F5344CB8AC3E}">
        <p14:creationId xmlns:p14="http://schemas.microsoft.com/office/powerpoint/2010/main" val="178230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txBox="1"/>
          <p:nvPr/>
        </p:nvSpPr>
        <p:spPr>
          <a:xfrm>
            <a:off x="492860" y="2464326"/>
            <a:ext cx="13223140" cy="12963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rgbClr val="5576B2"/>
                </a:solidFill>
                <a:latin typeface="Calibri"/>
                <a:ea typeface="Calibri"/>
                <a:cs typeface="Calibri"/>
                <a:sym typeface="Calibri"/>
              </a:rPr>
              <a:t>Ready, set, </a:t>
            </a:r>
            <a:r>
              <a:rPr lang="en-US" sz="5400" b="1">
                <a:solidFill>
                  <a:srgbClr val="5576B2"/>
                </a:solidFill>
                <a:latin typeface="Calibri"/>
                <a:ea typeface="Calibri"/>
                <a:cs typeface="Calibri"/>
                <a:sym typeface="Calibri"/>
              </a:rPr>
              <a:t>go</a:t>
            </a:r>
            <a:r>
              <a:rPr lang="en-US" sz="5400">
                <a:solidFill>
                  <a:srgbClr val="5576B2"/>
                </a:solidFill>
                <a:latin typeface="Calibri"/>
                <a:ea typeface="Calibri"/>
                <a:cs typeface="Calibri"/>
                <a:sym typeface="Calibri"/>
              </a:rPr>
              <a:t>…</a:t>
            </a:r>
            <a:endParaRPr sz="5400">
              <a:solidFill>
                <a:srgbClr val="5576B2"/>
              </a:solidFill>
              <a:latin typeface="Calibri"/>
              <a:ea typeface="Calibri"/>
              <a:cs typeface="Calibri"/>
              <a:sym typeface="Calibri"/>
            </a:endParaRPr>
          </a:p>
        </p:txBody>
      </p:sp>
      <p:pic>
        <p:nvPicPr>
          <p:cNvPr id="162" name="Google Shape;162;p20"/>
          <p:cNvPicPr preferRelativeResize="0"/>
          <p:nvPr/>
        </p:nvPicPr>
        <p:blipFill rotWithShape="1">
          <a:blip r:embed="rId3">
            <a:alphaModFix/>
          </a:blip>
          <a:srcRect t="13071"/>
          <a:stretch/>
        </p:blipFill>
        <p:spPr>
          <a:xfrm flipH="1">
            <a:off x="5673539" y="3760689"/>
            <a:ext cx="8295586" cy="4310442"/>
          </a:xfrm>
          <a:prstGeom prst="rect">
            <a:avLst/>
          </a:prstGeom>
          <a:noFill/>
          <a:ln>
            <a:noFill/>
          </a:ln>
        </p:spPr>
      </p:pic>
    </p:spTree>
    <p:extLst>
      <p:ext uri="{BB962C8B-B14F-4D97-AF65-F5344CB8AC3E}">
        <p14:creationId xmlns:p14="http://schemas.microsoft.com/office/powerpoint/2010/main" val="195018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121329" y="4312659"/>
            <a:ext cx="12774850" cy="5594883"/>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40"/>
              </a:spcAft>
              <a:buNone/>
            </a:pPr>
            <a:endParaRPr lang="en-US" sz="3840" b="1" dirty="0">
              <a:latin typeface="Tahoma"/>
              <a:cs typeface="Tahoma"/>
            </a:endParaRPr>
          </a:p>
          <a:p>
            <a:pPr marL="0" indent="0">
              <a:buNone/>
            </a:pPr>
            <a:endParaRPr lang="en-US" sz="3840" dirty="0"/>
          </a:p>
        </p:txBody>
      </p:sp>
      <p:sp>
        <p:nvSpPr>
          <p:cNvPr id="4" name="TextBox 3"/>
          <p:cNvSpPr txBox="1"/>
          <p:nvPr/>
        </p:nvSpPr>
        <p:spPr>
          <a:xfrm>
            <a:off x="492860" y="492680"/>
            <a:ext cx="8210873" cy="644344"/>
          </a:xfrm>
          <a:prstGeom prst="rect">
            <a:avLst/>
          </a:prstGeom>
          <a:noFill/>
        </p:spPr>
        <p:txBody>
          <a:bodyPr wrap="square" rtlCol="0">
            <a:noAutofit/>
          </a:bodyPr>
          <a:lstStyle/>
          <a:p>
            <a:r>
              <a:rPr lang="en-US" sz="3200" b="1" dirty="0">
                <a:solidFill>
                  <a:srgbClr val="5576B2"/>
                </a:solidFill>
              </a:rPr>
              <a:t>Q&amp;A</a:t>
            </a:r>
            <a:r>
              <a:rPr lang="en-US" sz="3200" dirty="0">
                <a:solidFill>
                  <a:srgbClr val="5576B2"/>
                </a:solidFill>
              </a:rPr>
              <a:t>| But </a:t>
            </a:r>
            <a:r>
              <a:rPr lang="en-US" sz="3200" dirty="0">
                <a:solidFill>
                  <a:srgbClr val="5576B2"/>
                </a:solidFill>
                <a:latin typeface="+mj-lt"/>
              </a:rPr>
              <a:t>why am I taking </a:t>
            </a:r>
            <a:r>
              <a:rPr lang="en-US" sz="3200" dirty="0" err="1">
                <a:solidFill>
                  <a:srgbClr val="5576B2"/>
                </a:solidFill>
                <a:latin typeface="+mj-lt"/>
              </a:rPr>
              <a:t>YouScience</a:t>
            </a:r>
            <a:r>
              <a:rPr lang="en-US" sz="3200" dirty="0">
                <a:solidFill>
                  <a:srgbClr val="5576B2"/>
                </a:solidFill>
                <a:latin typeface="+mj-lt"/>
              </a:rPr>
              <a:t>?</a:t>
            </a:r>
          </a:p>
        </p:txBody>
      </p:sp>
      <p:sp>
        <p:nvSpPr>
          <p:cNvPr id="3" name="Rounded Rectangular Callout 2"/>
          <p:cNvSpPr/>
          <p:nvPr/>
        </p:nvSpPr>
        <p:spPr>
          <a:xfrm>
            <a:off x="6553104" y="2351412"/>
            <a:ext cx="4301258" cy="2611282"/>
          </a:xfrm>
          <a:prstGeom prst="wedgeRoundRect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p:cNvSpPr txBox="1">
            <a:spLocks/>
          </p:cNvSpPr>
          <p:nvPr/>
        </p:nvSpPr>
        <p:spPr>
          <a:xfrm>
            <a:off x="6428121" y="2910197"/>
            <a:ext cx="4551224" cy="2349966"/>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algn="ctr">
              <a:buNone/>
            </a:pPr>
            <a:r>
              <a:rPr lang="en-US" sz="2800" dirty="0">
                <a:solidFill>
                  <a:srgbClr val="5576B2"/>
                </a:solidFill>
                <a:latin typeface="Calibri" charset="0"/>
                <a:ea typeface="Calibri" charset="0"/>
                <a:cs typeface="Calibri" charset="0"/>
              </a:rPr>
              <a:t>What pathways are </a:t>
            </a:r>
          </a:p>
          <a:p>
            <a:pPr marL="0" lvl="1" algn="ctr">
              <a:buNone/>
            </a:pPr>
            <a:r>
              <a:rPr lang="en-US" sz="2800" b="1" dirty="0">
                <a:solidFill>
                  <a:srgbClr val="5576B2"/>
                </a:solidFill>
                <a:latin typeface="Calibri" charset="0"/>
                <a:ea typeface="Calibri" charset="0"/>
                <a:cs typeface="Calibri" charset="0"/>
              </a:rPr>
              <a:t>good fits for high school</a:t>
            </a:r>
            <a:r>
              <a:rPr lang="en-US" sz="2800" dirty="0">
                <a:solidFill>
                  <a:srgbClr val="5576B2"/>
                </a:solidFill>
                <a:latin typeface="Calibri" charset="0"/>
                <a:ea typeface="Calibri" charset="0"/>
                <a:cs typeface="Calibri" charset="0"/>
              </a:rPr>
              <a:t>?</a:t>
            </a:r>
          </a:p>
        </p:txBody>
      </p:sp>
      <p:sp>
        <p:nvSpPr>
          <p:cNvPr id="9" name="Oval Callout 8"/>
          <p:cNvSpPr/>
          <p:nvPr/>
        </p:nvSpPr>
        <p:spPr>
          <a:xfrm>
            <a:off x="631260" y="2009082"/>
            <a:ext cx="4405260" cy="2951523"/>
          </a:xfrm>
          <a:prstGeom prst="wedgeEllipse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
          <p:cNvSpPr txBox="1">
            <a:spLocks/>
          </p:cNvSpPr>
          <p:nvPr/>
        </p:nvSpPr>
        <p:spPr>
          <a:xfrm>
            <a:off x="539778" y="2942438"/>
            <a:ext cx="4278948"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What are my </a:t>
            </a:r>
            <a:r>
              <a:rPr lang="en-US" sz="2800" b="1" dirty="0">
                <a:solidFill>
                  <a:srgbClr val="5576B2"/>
                </a:solidFill>
                <a:latin typeface="Calibri" charset="0"/>
                <a:ea typeface="Calibri" charset="0"/>
                <a:cs typeface="Calibri" charset="0"/>
              </a:rPr>
              <a:t>natural</a:t>
            </a:r>
            <a:r>
              <a:rPr lang="en-US" sz="2800" dirty="0">
                <a:solidFill>
                  <a:srgbClr val="5576B2"/>
                </a:solidFill>
                <a:latin typeface="Calibri" charset="0"/>
                <a:ea typeface="Calibri" charset="0"/>
                <a:cs typeface="Calibri" charset="0"/>
              </a:rPr>
              <a:t> </a:t>
            </a:r>
            <a:r>
              <a:rPr lang="en-US" sz="2800" b="1" dirty="0">
                <a:solidFill>
                  <a:srgbClr val="5576B2"/>
                </a:solidFill>
                <a:latin typeface="Calibri" charset="0"/>
                <a:ea typeface="Calibri" charset="0"/>
                <a:cs typeface="Calibri" charset="0"/>
              </a:rPr>
              <a:t>strengths</a:t>
            </a:r>
            <a:r>
              <a:rPr lang="en-US" sz="2800" dirty="0">
                <a:solidFill>
                  <a:srgbClr val="5576B2"/>
                </a:solidFill>
                <a:latin typeface="Calibri" charset="0"/>
                <a:ea typeface="Calibri" charset="0"/>
                <a:cs typeface="Calibri" charset="0"/>
              </a:rPr>
              <a:t>?</a:t>
            </a:r>
          </a:p>
        </p:txBody>
      </p:sp>
      <p:sp>
        <p:nvSpPr>
          <p:cNvPr id="11" name="Oval Callout 10"/>
          <p:cNvSpPr/>
          <p:nvPr/>
        </p:nvSpPr>
        <p:spPr>
          <a:xfrm flipH="1">
            <a:off x="9724554" y="3396617"/>
            <a:ext cx="4661694" cy="2951523"/>
          </a:xfrm>
          <a:prstGeom prst="wedgeEllipse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2"/>
          <p:cNvSpPr txBox="1">
            <a:spLocks/>
          </p:cNvSpPr>
          <p:nvPr/>
        </p:nvSpPr>
        <p:spPr>
          <a:xfrm>
            <a:off x="9922206" y="4196669"/>
            <a:ext cx="4266389"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What </a:t>
            </a:r>
            <a:r>
              <a:rPr lang="en-US" sz="2800" b="1" dirty="0">
                <a:solidFill>
                  <a:srgbClr val="5576B2"/>
                </a:solidFill>
                <a:latin typeface="Calibri" charset="0"/>
                <a:ea typeface="Calibri" charset="0"/>
                <a:cs typeface="Calibri" charset="0"/>
              </a:rPr>
              <a:t>career clusters </a:t>
            </a:r>
            <a:r>
              <a:rPr lang="en-US" sz="2800" dirty="0">
                <a:solidFill>
                  <a:srgbClr val="5576B2"/>
                </a:solidFill>
                <a:latin typeface="Calibri" charset="0"/>
                <a:ea typeface="Calibri" charset="0"/>
                <a:cs typeface="Calibri" charset="0"/>
              </a:rPr>
              <a:t>are a good fit for me based on my natural abilities?</a:t>
            </a:r>
          </a:p>
        </p:txBody>
      </p:sp>
      <p:sp>
        <p:nvSpPr>
          <p:cNvPr id="13" name="Rectangular Callout 12"/>
          <p:cNvSpPr/>
          <p:nvPr/>
        </p:nvSpPr>
        <p:spPr>
          <a:xfrm>
            <a:off x="3629559" y="4554971"/>
            <a:ext cx="3767671" cy="2073727"/>
          </a:xfrm>
          <a:prstGeom prst="wedgeRect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txBox="1">
            <a:spLocks/>
          </p:cNvSpPr>
          <p:nvPr/>
        </p:nvSpPr>
        <p:spPr>
          <a:xfrm>
            <a:off x="3521534" y="4929319"/>
            <a:ext cx="3613383"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How can I </a:t>
            </a:r>
            <a:r>
              <a:rPr lang="en-US" sz="2800" b="1" dirty="0">
                <a:solidFill>
                  <a:srgbClr val="5576B2"/>
                </a:solidFill>
                <a:latin typeface="Calibri" charset="0"/>
                <a:ea typeface="Calibri" charset="0"/>
                <a:cs typeface="Calibri" charset="0"/>
              </a:rPr>
              <a:t>describe myself</a:t>
            </a:r>
            <a:r>
              <a:rPr lang="en-US" sz="2800" dirty="0">
                <a:solidFill>
                  <a:srgbClr val="5576B2"/>
                </a:solidFill>
                <a:latin typeface="Calibri" charset="0"/>
                <a:ea typeface="Calibri" charset="0"/>
                <a:cs typeface="Calibri" charset="0"/>
              </a:rPr>
              <a:t> and who I am with confidence?</a:t>
            </a:r>
          </a:p>
        </p:txBody>
      </p:sp>
      <p:sp>
        <p:nvSpPr>
          <p:cNvPr id="15" name="Title 3"/>
          <p:cNvSpPr txBox="1">
            <a:spLocks/>
          </p:cNvSpPr>
          <p:nvPr/>
        </p:nvSpPr>
        <p:spPr>
          <a:xfrm>
            <a:off x="613794" y="1158915"/>
            <a:ext cx="7969004" cy="381061"/>
          </a:xfrm>
          <a:prstGeom prst="rect">
            <a:avLst/>
          </a:prstGeom>
          <a:noFill/>
          <a:ln w="12700">
            <a:miter lim="400000"/>
          </a:ln>
          <a:extLst>
            <a:ext uri="{C572A759-6A51-4108-AA02-DFA0A04FC94B}">
              <ma14:wrappingTextBoxFlag xmlns="" xmlns:ma14="http://schemas.microsoft.com/office/mac/drawingml/2011/main" val="1"/>
            </a:ext>
          </a:extLst>
        </p:spPr>
        <p:txBody>
          <a:bodyPr lIns="0" tIns="0" rIns="0" bIns="0" anchor="t" anchorCtr="0">
            <a:noAutofit/>
          </a:bodyPr>
          <a:lstStyle>
            <a:lvl1pPr algn="ctr" defTabSz="410688">
              <a:lnSpc>
                <a:spcPct val="100000"/>
              </a:lnSpc>
              <a:defRPr sz="3200" b="1" i="0">
                <a:solidFill>
                  <a:srgbClr val="5576B2"/>
                </a:solidFill>
                <a:latin typeface="Proxima Nova" charset="0"/>
                <a:ea typeface="Proxima Nova" charset="0"/>
                <a:cs typeface="Proxima Nova" charset="0"/>
                <a:sym typeface="Gill Sans"/>
              </a:defRPr>
            </a:lvl1pPr>
            <a:lvl2pPr algn="ctr">
              <a:lnSpc>
                <a:spcPct val="90000"/>
              </a:lnSpc>
              <a:defRPr sz="5900">
                <a:latin typeface="Calibri Light"/>
                <a:ea typeface="Calibri Light"/>
                <a:cs typeface="Calibri Light"/>
                <a:sym typeface="Calibri Light"/>
              </a:defRPr>
            </a:lvl2pPr>
            <a:lvl3pPr algn="ctr">
              <a:lnSpc>
                <a:spcPct val="90000"/>
              </a:lnSpc>
              <a:defRPr sz="5900">
                <a:latin typeface="Calibri Light"/>
                <a:ea typeface="Calibri Light"/>
                <a:cs typeface="Calibri Light"/>
                <a:sym typeface="Calibri Light"/>
              </a:defRPr>
            </a:lvl3pPr>
            <a:lvl4pPr algn="ctr">
              <a:lnSpc>
                <a:spcPct val="90000"/>
              </a:lnSpc>
              <a:defRPr sz="5900">
                <a:latin typeface="Calibri Light"/>
                <a:ea typeface="Calibri Light"/>
                <a:cs typeface="Calibri Light"/>
                <a:sym typeface="Calibri Light"/>
              </a:defRPr>
            </a:lvl4pPr>
            <a:lvl5pPr algn="ctr">
              <a:lnSpc>
                <a:spcPct val="90000"/>
              </a:lnSpc>
              <a:defRPr sz="5900">
                <a:latin typeface="Calibri Light"/>
                <a:ea typeface="Calibri Light"/>
                <a:cs typeface="Calibri Light"/>
                <a:sym typeface="Calibri Light"/>
              </a:defRPr>
            </a:lvl5pPr>
            <a:lvl6pPr algn="ctr">
              <a:lnSpc>
                <a:spcPct val="90000"/>
              </a:lnSpc>
              <a:defRPr sz="5900">
                <a:latin typeface="Calibri Light"/>
                <a:ea typeface="Calibri Light"/>
                <a:cs typeface="Calibri Light"/>
                <a:sym typeface="Calibri Light"/>
              </a:defRPr>
            </a:lvl6pPr>
            <a:lvl7pPr algn="ctr">
              <a:lnSpc>
                <a:spcPct val="90000"/>
              </a:lnSpc>
              <a:defRPr sz="5900">
                <a:latin typeface="Calibri Light"/>
                <a:ea typeface="Calibri Light"/>
                <a:cs typeface="Calibri Light"/>
                <a:sym typeface="Calibri Light"/>
              </a:defRPr>
            </a:lvl7pPr>
            <a:lvl8pPr algn="ctr">
              <a:lnSpc>
                <a:spcPct val="90000"/>
              </a:lnSpc>
              <a:defRPr sz="5900">
                <a:latin typeface="Calibri Light"/>
                <a:ea typeface="Calibri Light"/>
                <a:cs typeface="Calibri Light"/>
                <a:sym typeface="Calibri Light"/>
              </a:defRPr>
            </a:lvl8pPr>
            <a:lvl9pPr algn="ctr">
              <a:lnSpc>
                <a:spcPct val="90000"/>
              </a:lnSpc>
              <a:defRPr sz="5900">
                <a:latin typeface="Calibri Light"/>
                <a:ea typeface="Calibri Light"/>
                <a:cs typeface="Calibri Light"/>
                <a:sym typeface="Calibri Light"/>
              </a:defRPr>
            </a:lvl9pPr>
          </a:lstStyle>
          <a:p>
            <a:pPr algn="l">
              <a:spcAft>
                <a:spcPts val="640"/>
              </a:spcAft>
              <a:defRPr sz="1800" b="0" cap="none" spc="0">
                <a:solidFill>
                  <a:srgbClr val="000000"/>
                </a:solidFill>
              </a:defRPr>
            </a:pPr>
            <a:r>
              <a:rPr lang="en-US" sz="1800" b="0" dirty="0">
                <a:solidFill>
                  <a:srgbClr val="7F7F7F"/>
                </a:solidFill>
                <a:ea typeface="Calibri" charset="0"/>
                <a:cs typeface="Calibri" charset="0"/>
              </a:rPr>
              <a:t>To help you answer these questions:</a:t>
            </a:r>
          </a:p>
        </p:txBody>
      </p:sp>
    </p:spTree>
    <p:extLst>
      <p:ext uri="{BB962C8B-B14F-4D97-AF65-F5344CB8AC3E}">
        <p14:creationId xmlns:p14="http://schemas.microsoft.com/office/powerpoint/2010/main" val="2688709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999067" y="3466214"/>
            <a:ext cx="12333912" cy="3159718"/>
          </a:xfrm>
          <a:prstGeom prst="rect">
            <a:avLst/>
          </a:prstGeom>
        </p:spPr>
        <p:txBody>
          <a:bodyPr vert="horz" lIns="0" tIns="0" rIns="0" bIns="0" numCol="3" spcCol="640080" rtlCol="0">
            <a:no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40"/>
              </a:spcAft>
              <a:buNone/>
            </a:pPr>
            <a:r>
              <a:rPr lang="en-US" sz="2400" dirty="0">
                <a:solidFill>
                  <a:schemeClr val="bg1">
                    <a:lumMod val="65000"/>
                  </a:schemeClr>
                </a:solidFill>
                <a:latin typeface="+mj-lt"/>
              </a:rPr>
              <a:t>The Core Assessment is broken up into </a:t>
            </a:r>
            <a:r>
              <a:rPr lang="en-US" sz="2400" b="1" dirty="0">
                <a:solidFill>
                  <a:schemeClr val="bg1">
                    <a:lumMod val="65000"/>
                  </a:schemeClr>
                </a:solidFill>
                <a:latin typeface="+mj-lt"/>
              </a:rPr>
              <a:t>6 short 8 – 10 minute exercises</a:t>
            </a:r>
            <a:r>
              <a:rPr lang="en-US" sz="2400" dirty="0">
                <a:solidFill>
                  <a:schemeClr val="bg1">
                    <a:lumMod val="65000"/>
                  </a:schemeClr>
                </a:solidFill>
                <a:latin typeface="+mj-lt"/>
              </a:rPr>
              <a:t>.  You can take a break after any exercise, but not during the middle!</a:t>
            </a: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r>
              <a:rPr lang="en-US" sz="2400" dirty="0">
                <a:solidFill>
                  <a:schemeClr val="bg1">
                    <a:lumMod val="65000"/>
                  </a:schemeClr>
                </a:solidFill>
                <a:latin typeface="+mj-lt"/>
              </a:rPr>
              <a:t>Many students refer to them as “</a:t>
            </a:r>
            <a:r>
              <a:rPr lang="en-US" sz="2400" b="1" dirty="0">
                <a:solidFill>
                  <a:schemeClr val="bg1">
                    <a:lumMod val="65000"/>
                  </a:schemeClr>
                </a:solidFill>
                <a:latin typeface="+mj-lt"/>
              </a:rPr>
              <a:t>brain games</a:t>
            </a:r>
            <a:r>
              <a:rPr lang="en-US" sz="2400" dirty="0">
                <a:solidFill>
                  <a:schemeClr val="bg1">
                    <a:lumMod val="65000"/>
                  </a:schemeClr>
                </a:solidFill>
                <a:latin typeface="+mj-lt"/>
              </a:rPr>
              <a:t>”.  </a:t>
            </a: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r>
              <a:rPr lang="en-US" sz="2400" dirty="0">
                <a:solidFill>
                  <a:schemeClr val="bg1">
                    <a:lumMod val="65000"/>
                  </a:schemeClr>
                </a:solidFill>
                <a:latin typeface="+mj-lt"/>
              </a:rPr>
              <a:t>You might not think the exercises are measuring anything valuable that can help you with your future.  Well, believe it or not, it really does measure how your brain is wired and important aspects of </a:t>
            </a:r>
            <a:r>
              <a:rPr lang="en-US" sz="2400" b="1" dirty="0">
                <a:solidFill>
                  <a:schemeClr val="bg1">
                    <a:lumMod val="65000"/>
                  </a:schemeClr>
                </a:solidFill>
                <a:latin typeface="+mj-lt"/>
              </a:rPr>
              <a:t>what makes you, uniquely you</a:t>
            </a:r>
            <a:r>
              <a:rPr lang="en-US" sz="2400" dirty="0">
                <a:solidFill>
                  <a:schemeClr val="bg1">
                    <a:lumMod val="65000"/>
                  </a:schemeClr>
                </a:solidFill>
                <a:latin typeface="+mj-lt"/>
              </a:rPr>
              <a:t>! </a:t>
            </a:r>
          </a:p>
          <a:p>
            <a:pPr marL="0" indent="0">
              <a:spcAft>
                <a:spcPts val="640"/>
              </a:spcAft>
              <a:buNone/>
            </a:pPr>
            <a:endParaRPr lang="en-US" sz="2400" dirty="0">
              <a:solidFill>
                <a:schemeClr val="bg1">
                  <a:lumMod val="65000"/>
                </a:schemeClr>
              </a:solidFill>
              <a:latin typeface="+mj-lt"/>
            </a:endParaRPr>
          </a:p>
          <a:p>
            <a:pPr marL="0" indent="0">
              <a:buNone/>
            </a:pPr>
            <a:endParaRPr lang="en-US" sz="2400" dirty="0">
              <a:solidFill>
                <a:schemeClr val="bg1">
                  <a:lumMod val="65000"/>
                </a:schemeClr>
              </a:solidFill>
              <a:latin typeface="Calibri" charset="0"/>
              <a:ea typeface="Calibri" charset="0"/>
              <a:cs typeface="Calibri" charset="0"/>
            </a:endParaRPr>
          </a:p>
        </p:txBody>
      </p:sp>
      <p:sp>
        <p:nvSpPr>
          <p:cNvPr id="4" name="TextBox 3"/>
          <p:cNvSpPr txBox="1"/>
          <p:nvPr/>
        </p:nvSpPr>
        <p:spPr>
          <a:xfrm>
            <a:off x="492860" y="492680"/>
            <a:ext cx="8210873" cy="644344"/>
          </a:xfrm>
          <a:prstGeom prst="rect">
            <a:avLst/>
          </a:prstGeom>
          <a:noFill/>
        </p:spPr>
        <p:txBody>
          <a:bodyPr wrap="square" rtlCol="0">
            <a:noAutofit/>
          </a:bodyPr>
          <a:lstStyle/>
          <a:p>
            <a:r>
              <a:rPr lang="en-US" sz="3200" b="1" dirty="0">
                <a:solidFill>
                  <a:srgbClr val="5576B2"/>
                </a:solidFill>
              </a:rPr>
              <a:t>Q&amp;A</a:t>
            </a:r>
            <a:r>
              <a:rPr lang="en-US" sz="3200" dirty="0">
                <a:solidFill>
                  <a:srgbClr val="5576B2"/>
                </a:solidFill>
              </a:rPr>
              <a:t>| So how does </a:t>
            </a:r>
            <a:r>
              <a:rPr lang="en-US" sz="3200" dirty="0" err="1">
                <a:solidFill>
                  <a:srgbClr val="5576B2"/>
                </a:solidFill>
              </a:rPr>
              <a:t>YouScience</a:t>
            </a:r>
            <a:r>
              <a:rPr lang="en-US" sz="3200" dirty="0">
                <a:solidFill>
                  <a:srgbClr val="5576B2"/>
                </a:solidFill>
              </a:rPr>
              <a:t> work?</a:t>
            </a:r>
            <a:endParaRPr lang="en-US" sz="3200" dirty="0">
              <a:solidFill>
                <a:srgbClr val="5576B2"/>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396" y="1794450"/>
            <a:ext cx="1545962" cy="15459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715" y="1562323"/>
            <a:ext cx="1967686" cy="196768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982" y="1858245"/>
            <a:ext cx="1701208" cy="1701208"/>
          </a:xfrm>
          <a:prstGeom prst="rect">
            <a:avLst/>
          </a:prstGeom>
        </p:spPr>
      </p:pic>
    </p:spTree>
    <p:extLst>
      <p:ext uri="{BB962C8B-B14F-4D97-AF65-F5344CB8AC3E}">
        <p14:creationId xmlns:p14="http://schemas.microsoft.com/office/powerpoint/2010/main" val="251307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2860" y="492680"/>
            <a:ext cx="10971007" cy="644344"/>
          </a:xfrm>
          <a:prstGeom prst="rect">
            <a:avLst/>
          </a:prstGeom>
          <a:noFill/>
        </p:spPr>
        <p:txBody>
          <a:bodyPr wrap="square" rtlCol="0">
            <a:noAutofit/>
          </a:bodyPr>
          <a:lstStyle/>
          <a:p>
            <a:r>
              <a:rPr lang="en-US" sz="3200" b="1" dirty="0">
                <a:solidFill>
                  <a:srgbClr val="5576B2"/>
                </a:solidFill>
              </a:rPr>
              <a:t>YOUR NATURAL ABILITIES</a:t>
            </a:r>
            <a:r>
              <a:rPr lang="en-US" sz="3200" dirty="0">
                <a:solidFill>
                  <a:srgbClr val="5576B2"/>
                </a:solidFill>
              </a:rPr>
              <a:t>| </a:t>
            </a:r>
            <a:r>
              <a:rPr lang="en-US" sz="3200" dirty="0">
                <a:solidFill>
                  <a:srgbClr val="5576B2"/>
                </a:solidFill>
                <a:latin typeface="+mj-lt"/>
              </a:rPr>
              <a:t>What is your dominant hand?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234" y="2805973"/>
            <a:ext cx="10283952" cy="248716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799" y="1797424"/>
            <a:ext cx="2641601" cy="264160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74901" y="3935984"/>
            <a:ext cx="2451099" cy="2641601"/>
          </a:xfrm>
          <a:prstGeom prst="rect">
            <a:avLst/>
          </a:prstGeom>
        </p:spPr>
      </p:pic>
    </p:spTree>
    <p:extLst>
      <p:ext uri="{BB962C8B-B14F-4D97-AF65-F5344CB8AC3E}">
        <p14:creationId xmlns:p14="http://schemas.microsoft.com/office/powerpoint/2010/main" val="582942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0833" r="10786"/>
          <a:stretch/>
        </p:blipFill>
        <p:spPr>
          <a:xfrm>
            <a:off x="0" y="0"/>
            <a:ext cx="9675628" cy="8229600"/>
          </a:xfrm>
          <a:prstGeom prst="rect">
            <a:avLst/>
          </a:prstGeom>
        </p:spPr>
      </p:pic>
      <p:sp>
        <p:nvSpPr>
          <p:cNvPr id="3" name="Slide Number Placeholder 2"/>
          <p:cNvSpPr>
            <a:spLocks noGrp="1"/>
          </p:cNvSpPr>
          <p:nvPr>
            <p:ph type="sldNum" sz="quarter" idx="4"/>
          </p:nvPr>
        </p:nvSpPr>
        <p:spPr>
          <a:prstGeom prst="rect">
            <a:avLst/>
          </a:prstGeom>
        </p:spPr>
        <p:txBody>
          <a:bodyPr/>
          <a:lstStyle/>
          <a:p>
            <a:fld id="{AD4F0517-2690-9347-8191-A48CB6973DE3}" type="slidenum">
              <a:rPr lang="en-US" smtClean="0"/>
              <a:pPr/>
              <a:t>5</a:t>
            </a:fld>
            <a:endParaRPr lang="en-US" dirty="0"/>
          </a:p>
        </p:txBody>
      </p:sp>
      <p:sp>
        <p:nvSpPr>
          <p:cNvPr id="10" name="TextBox 9"/>
          <p:cNvSpPr txBox="1"/>
          <p:nvPr/>
        </p:nvSpPr>
        <p:spPr>
          <a:xfrm>
            <a:off x="10274593" y="1452532"/>
            <a:ext cx="4019551" cy="5186035"/>
          </a:xfrm>
          <a:prstGeom prst="rect">
            <a:avLst/>
          </a:prstGeom>
          <a:noFill/>
        </p:spPr>
        <p:txBody>
          <a:bodyPr wrap="square" rtlCol="0">
            <a:spAutoFit/>
          </a:bodyPr>
          <a:lstStyle/>
          <a:p>
            <a:pPr algn="ctr"/>
            <a:r>
              <a:rPr lang="en-US" sz="9600" b="1" dirty="0">
                <a:solidFill>
                  <a:srgbClr val="5576B2"/>
                </a:solidFill>
                <a:latin typeface="Calibri" charset="0"/>
                <a:ea typeface="Calibri" charset="0"/>
                <a:cs typeface="Calibri" charset="0"/>
              </a:rPr>
              <a:t>SMILE!</a:t>
            </a:r>
          </a:p>
          <a:p>
            <a:pPr algn="ctr"/>
            <a:r>
              <a:rPr lang="en-US" sz="3600" b="1" dirty="0">
                <a:solidFill>
                  <a:srgbClr val="5576B2"/>
                </a:solidFill>
                <a:latin typeface="Calibri" charset="0"/>
                <a:ea typeface="Calibri" charset="0"/>
                <a:cs typeface="Calibri" charset="0"/>
              </a:rPr>
              <a:t>THIS IS NOT A TEST</a:t>
            </a:r>
          </a:p>
          <a:p>
            <a:pPr algn="ctr">
              <a:spcAft>
                <a:spcPts val="640"/>
              </a:spcAft>
            </a:pPr>
            <a:r>
              <a:rPr lang="en-US" sz="4400" b="1" dirty="0">
                <a:solidFill>
                  <a:srgbClr val="5576B2"/>
                </a:solidFill>
                <a:latin typeface="Calibri" charset="0"/>
                <a:ea typeface="Calibri" charset="0"/>
                <a:cs typeface="Calibri" charset="0"/>
              </a:rPr>
              <a:t> </a:t>
            </a:r>
            <a:r>
              <a:rPr lang="en-US" sz="3600" b="1" dirty="0">
                <a:solidFill>
                  <a:srgbClr val="5576B2"/>
                </a:solidFill>
                <a:latin typeface="Calibri" charset="0"/>
                <a:ea typeface="Calibri" charset="0"/>
                <a:cs typeface="Calibri" charset="0"/>
              </a:rPr>
              <a:t>- or -</a:t>
            </a:r>
          </a:p>
          <a:p>
            <a:pPr algn="ctr">
              <a:spcAft>
                <a:spcPts val="640"/>
              </a:spcAft>
            </a:pPr>
            <a:r>
              <a:rPr lang="en-US" sz="2800" dirty="0">
                <a:solidFill>
                  <a:srgbClr val="5576B2"/>
                </a:solidFill>
                <a:latin typeface="Calibri" charset="0"/>
                <a:ea typeface="Calibri" charset="0"/>
                <a:cs typeface="Calibri" charset="0"/>
              </a:rPr>
              <a:t>An intelligence or personality test</a:t>
            </a:r>
          </a:p>
          <a:p>
            <a:pPr algn="ctr">
              <a:spcAft>
                <a:spcPts val="640"/>
              </a:spcAft>
            </a:pPr>
            <a:r>
              <a:rPr lang="en-US" sz="2800" dirty="0">
                <a:solidFill>
                  <a:srgbClr val="5576B2"/>
                </a:solidFill>
                <a:latin typeface="Calibri" charset="0"/>
                <a:ea typeface="Calibri" charset="0"/>
                <a:cs typeface="Calibri" charset="0"/>
              </a:rPr>
              <a:t>A test you can study for</a:t>
            </a:r>
          </a:p>
          <a:p>
            <a:pPr algn="ctr">
              <a:spcAft>
                <a:spcPts val="640"/>
              </a:spcAft>
            </a:pPr>
            <a:r>
              <a:rPr lang="en-US" sz="2800" dirty="0">
                <a:solidFill>
                  <a:srgbClr val="5576B2"/>
                </a:solidFill>
                <a:latin typeface="Calibri" charset="0"/>
                <a:ea typeface="Calibri" charset="0"/>
                <a:cs typeface="Calibri" charset="0"/>
              </a:rPr>
              <a:t>A test that compares you to others</a:t>
            </a:r>
            <a:endParaRPr lang="en-US" sz="2800" dirty="0">
              <a:solidFill>
                <a:srgbClr val="5576B2"/>
              </a:solidFill>
            </a:endParaRPr>
          </a:p>
        </p:txBody>
      </p:sp>
    </p:spTree>
    <p:extLst>
      <p:ext uri="{BB962C8B-B14F-4D97-AF65-F5344CB8AC3E}">
        <p14:creationId xmlns:p14="http://schemas.microsoft.com/office/powerpoint/2010/main" val="285674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6929795" y="3818128"/>
            <a:ext cx="147793" cy="801438"/>
          </a:xfrm>
          <a:prstGeom prst="rect">
            <a:avLst/>
          </a:prstGeom>
          <a:ln w="12700">
            <a:miter lim="400000"/>
          </a:ln>
        </p:spPr>
        <p:txBody>
          <a:bodyPr wrap="none" lIns="73150" rIns="73150">
            <a:spAutoFit/>
          </a:bodyPr>
          <a:lstStyle/>
          <a:p>
            <a:pPr lvl="0"/>
            <a:endParaRPr sz="4608"/>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588" y="857981"/>
            <a:ext cx="6173216" cy="6173216"/>
          </a:xfrm>
          <a:prstGeom prst="rect">
            <a:avLst/>
          </a:prstGeom>
        </p:spPr>
      </p:pic>
      <p:sp>
        <p:nvSpPr>
          <p:cNvPr id="6" name="TextBox 5"/>
          <p:cNvSpPr txBox="1"/>
          <p:nvPr/>
        </p:nvSpPr>
        <p:spPr>
          <a:xfrm>
            <a:off x="492860" y="492680"/>
            <a:ext cx="10971007" cy="644344"/>
          </a:xfrm>
          <a:prstGeom prst="rect">
            <a:avLst/>
          </a:prstGeom>
          <a:noFill/>
        </p:spPr>
        <p:txBody>
          <a:bodyPr wrap="square" rtlCol="0">
            <a:noAutofit/>
          </a:bodyPr>
          <a:lstStyle/>
          <a:p>
            <a:r>
              <a:rPr lang="en-US" sz="3200" b="1" dirty="0">
                <a:solidFill>
                  <a:srgbClr val="5576B2"/>
                </a:solidFill>
              </a:rPr>
              <a:t>WHAT TO EXPECT</a:t>
            </a:r>
            <a:r>
              <a:rPr lang="en-US" sz="3200" dirty="0">
                <a:solidFill>
                  <a:srgbClr val="5576B2"/>
                </a:solidFill>
              </a:rPr>
              <a:t>| </a:t>
            </a:r>
            <a:r>
              <a:rPr lang="en-US" sz="3200" dirty="0">
                <a:solidFill>
                  <a:srgbClr val="5576B2"/>
                </a:solidFill>
                <a:latin typeface="+mj-lt"/>
              </a:rPr>
              <a:t>Sample exercises</a:t>
            </a:r>
          </a:p>
        </p:txBody>
      </p:sp>
      <p:grpSp>
        <p:nvGrpSpPr>
          <p:cNvPr id="4" name="Group 3"/>
          <p:cNvGrpSpPr/>
          <p:nvPr/>
        </p:nvGrpSpPr>
        <p:grpSpPr>
          <a:xfrm>
            <a:off x="1107714" y="1702338"/>
            <a:ext cx="5328859" cy="5328859"/>
            <a:chOff x="340421" y="2679792"/>
            <a:chExt cx="3879548" cy="3879548"/>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21" y="2679792"/>
              <a:ext cx="3879548" cy="3879548"/>
            </a:xfrm>
            <a:prstGeom prst="rect">
              <a:avLst/>
            </a:prstGeom>
          </p:spPr>
        </p:pic>
        <p:pic>
          <p:nvPicPr>
            <p:cNvPr id="16" name="Screen Shot 2014-09-03 at 4.54.03 PM.png"/>
            <p:cNvPicPr/>
            <p:nvPr/>
          </p:nvPicPr>
          <p:blipFill rotWithShape="1">
            <a:blip r:embed="rId5"/>
            <a:srcRect r="23534" b="17846"/>
            <a:stretch/>
          </p:blipFill>
          <p:spPr>
            <a:xfrm>
              <a:off x="905615" y="3385691"/>
              <a:ext cx="2745967" cy="1500067"/>
            </a:xfrm>
            <a:prstGeom prst="rect">
              <a:avLst/>
            </a:prstGeom>
            <a:ln w="12700">
              <a:noFill/>
              <a:miter lim="400000"/>
            </a:ln>
            <a:effectLst/>
          </p:spPr>
        </p:pic>
      </p:grpSp>
      <p:pic>
        <p:nvPicPr>
          <p:cNvPr id="10" name="pasted-image.png"/>
          <p:cNvPicPr/>
          <p:nvPr/>
        </p:nvPicPr>
        <p:blipFill rotWithShape="1">
          <a:blip r:embed="rId6"/>
          <a:srcRect l="37569" t="54348" r="8753" b="4802"/>
          <a:stretch/>
        </p:blipFill>
        <p:spPr>
          <a:xfrm>
            <a:off x="7397272" y="1552352"/>
            <a:ext cx="5167452" cy="3271710"/>
          </a:xfrm>
          <a:prstGeom prst="rect">
            <a:avLst/>
          </a:prstGeom>
          <a:ln w="12700">
            <a:miter lim="400000"/>
          </a:ln>
          <a:effectLst/>
        </p:spPr>
      </p:pic>
    </p:spTree>
    <p:extLst>
      <p:ext uri="{BB962C8B-B14F-4D97-AF65-F5344CB8AC3E}">
        <p14:creationId xmlns:p14="http://schemas.microsoft.com/office/powerpoint/2010/main" val="2811013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65598" y="2349788"/>
            <a:ext cx="2850402" cy="3046988"/>
          </a:xfrm>
          <a:prstGeom prst="rect">
            <a:avLst/>
          </a:prstGeom>
        </p:spPr>
        <p:txBody>
          <a:bodyPr wrap="square">
            <a:spAutoFit/>
          </a:bodyPr>
          <a:lstStyle/>
          <a:p>
            <a:pPr algn="ctr"/>
            <a:r>
              <a:rPr lang="en-US" sz="2400" dirty="0">
                <a:solidFill>
                  <a:schemeClr val="bg1">
                    <a:lumMod val="65000"/>
                  </a:schemeClr>
                </a:solidFill>
              </a:rPr>
              <a:t>Discover what career fields are most closely linked to your </a:t>
            </a:r>
            <a:r>
              <a:rPr lang="en-US" sz="2400" b="1" dirty="0">
                <a:solidFill>
                  <a:schemeClr val="bg1">
                    <a:lumMod val="65000"/>
                  </a:schemeClr>
                </a:solidFill>
              </a:rPr>
              <a:t>natural gifts &amp; abilities</a:t>
            </a:r>
            <a:r>
              <a:rPr lang="en-US" sz="2400" dirty="0">
                <a:solidFill>
                  <a:schemeClr val="bg1">
                    <a:lumMod val="65000"/>
                  </a:schemeClr>
                </a:solidFill>
              </a:rPr>
              <a:t>. </a:t>
            </a:r>
          </a:p>
          <a:p>
            <a:pPr algn="ctr"/>
            <a:endParaRPr lang="en-US" sz="2400" dirty="0">
              <a:solidFill>
                <a:schemeClr val="bg1">
                  <a:lumMod val="65000"/>
                </a:schemeClr>
              </a:solidFill>
            </a:endParaRPr>
          </a:p>
          <a:p>
            <a:pPr algn="ctr"/>
            <a:endParaRPr lang="en-US" sz="2400" dirty="0">
              <a:solidFill>
                <a:schemeClr val="bg1">
                  <a:lumMod val="65000"/>
                </a:schemeClr>
              </a:solidFill>
            </a:endParaRPr>
          </a:p>
          <a:p>
            <a:pPr algn="ctr"/>
            <a:endParaRPr lang="en-US" sz="2400" dirty="0">
              <a:solidFill>
                <a:schemeClr val="bg1">
                  <a:lumMod val="65000"/>
                </a:schemeClr>
              </a:solidFill>
            </a:endParaRPr>
          </a:p>
        </p:txBody>
      </p:sp>
      <p:sp>
        <p:nvSpPr>
          <p:cNvPr id="11" name="TextBox 10"/>
          <p:cNvSpPr txBox="1"/>
          <p:nvPr/>
        </p:nvSpPr>
        <p:spPr>
          <a:xfrm>
            <a:off x="492860" y="492680"/>
            <a:ext cx="13223140" cy="644344"/>
          </a:xfrm>
          <a:prstGeom prst="rect">
            <a:avLst/>
          </a:prstGeom>
          <a:noFill/>
        </p:spPr>
        <p:txBody>
          <a:bodyPr wrap="square" rtlCol="0">
            <a:noAutofit/>
          </a:bodyPr>
          <a:lstStyle/>
          <a:p>
            <a:r>
              <a:rPr lang="en-US" sz="3200" b="1" dirty="0">
                <a:solidFill>
                  <a:srgbClr val="5576B2"/>
                </a:solidFill>
              </a:rPr>
              <a:t>THE YOUSCIENCE EXPERIENCE </a:t>
            </a:r>
            <a:r>
              <a:rPr lang="en-US" sz="3200" dirty="0">
                <a:solidFill>
                  <a:srgbClr val="5576B2"/>
                </a:solidFill>
              </a:rPr>
              <a:t>| Know your strengths</a:t>
            </a:r>
            <a:endParaRPr lang="en-US" sz="3200" dirty="0">
              <a:solidFill>
                <a:srgbClr val="5576B2"/>
              </a:solidFill>
              <a:latin typeface="+mj-lt"/>
            </a:endParaRPr>
          </a:p>
        </p:txBody>
      </p:sp>
      <p:sp>
        <p:nvSpPr>
          <p:cNvPr id="2" name="TextBox 1">
            <a:extLst>
              <a:ext uri="{FF2B5EF4-FFF2-40B4-BE49-F238E27FC236}">
                <a16:creationId xmlns:a16="http://schemas.microsoft.com/office/drawing/2014/main" id="{A9351D80-E6DF-EC41-B113-E7B0D15A63B0}"/>
              </a:ext>
            </a:extLst>
          </p:cNvPr>
          <p:cNvSpPr txBox="1"/>
          <p:nvPr/>
        </p:nvSpPr>
        <p:spPr>
          <a:xfrm>
            <a:off x="695739" y="1700901"/>
            <a:ext cx="9780104" cy="5078313"/>
          </a:xfrm>
          <a:prstGeom prst="rect">
            <a:avLst/>
          </a:prstGeom>
          <a:noFill/>
        </p:spPr>
        <p:txBody>
          <a:bodyPr wrap="square" rtlCol="0">
            <a:spAutoFit/>
          </a:bodyPr>
          <a:lstStyle/>
          <a:p>
            <a:r>
              <a:rPr lang="en-US" sz="2700" dirty="0">
                <a:latin typeface="+mj-lt"/>
              </a:rPr>
              <a:t>Make a short list: What are your greatest strengths?</a:t>
            </a:r>
          </a:p>
          <a:p>
            <a:pPr marL="457200" indent="-457200">
              <a:buFont typeface="Arial" panose="020B0604020202020204" pitchFamily="34" charset="0"/>
              <a:buChar char="•"/>
            </a:pPr>
            <a:r>
              <a:rPr lang="en-US" sz="2700" dirty="0">
                <a:latin typeface="+mj-lt"/>
              </a:rPr>
              <a:t>They can relate to school, another activity or club outside of school, or even qualities relating to your personality. </a:t>
            </a:r>
          </a:p>
          <a:p>
            <a:endParaRPr lang="en-US" sz="2700" dirty="0">
              <a:latin typeface="+mj-lt"/>
            </a:endParaRPr>
          </a:p>
          <a:p>
            <a:r>
              <a:rPr lang="en-US" sz="2700" dirty="0">
                <a:latin typeface="+mj-lt"/>
              </a:rPr>
              <a:t>For example: </a:t>
            </a:r>
          </a:p>
          <a:p>
            <a:pPr marL="457200" indent="-457200">
              <a:buFont typeface="Arial" panose="020B0604020202020204" pitchFamily="34" charset="0"/>
              <a:buChar char="•"/>
            </a:pPr>
            <a:r>
              <a:rPr lang="en-US" sz="2700" dirty="0">
                <a:latin typeface="+mj-lt"/>
              </a:rPr>
              <a:t>I have an awesome singing voice. </a:t>
            </a:r>
          </a:p>
          <a:p>
            <a:pPr marL="457200" indent="-457200">
              <a:buFont typeface="Arial" panose="020B0604020202020204" pitchFamily="34" charset="0"/>
              <a:buChar char="•"/>
            </a:pPr>
            <a:r>
              <a:rPr lang="en-US" sz="2700" dirty="0">
                <a:latin typeface="+mj-lt"/>
              </a:rPr>
              <a:t>I’m kind. </a:t>
            </a:r>
          </a:p>
          <a:p>
            <a:pPr marL="457200" indent="-457200">
              <a:buFont typeface="Arial" panose="020B0604020202020204" pitchFamily="34" charset="0"/>
              <a:buChar char="•"/>
            </a:pPr>
            <a:r>
              <a:rPr lang="en-US" sz="2700" dirty="0">
                <a:latin typeface="+mj-lt"/>
              </a:rPr>
              <a:t>In Algebra, I always do well on my tests and quizzes because numbers and formulas make sense to me. </a:t>
            </a:r>
          </a:p>
          <a:p>
            <a:pPr marL="457200" indent="-457200">
              <a:buFont typeface="Arial" panose="020B0604020202020204" pitchFamily="34" charset="0"/>
              <a:buChar char="•"/>
            </a:pPr>
            <a:endParaRPr lang="en-US" sz="2700" dirty="0">
              <a:latin typeface="+mj-lt"/>
            </a:endParaRPr>
          </a:p>
          <a:p>
            <a:r>
              <a:rPr lang="en-US" sz="2700" dirty="0">
                <a:latin typeface="+mj-lt"/>
              </a:rPr>
              <a:t>*Keep these descriptions, because we will revisit them after you see your Snapshot results!</a:t>
            </a:r>
          </a:p>
        </p:txBody>
      </p:sp>
    </p:spTree>
    <p:extLst>
      <p:ext uri="{BB962C8B-B14F-4D97-AF65-F5344CB8AC3E}">
        <p14:creationId xmlns:p14="http://schemas.microsoft.com/office/powerpoint/2010/main" val="337230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p:nvPr/>
        </p:nvSpPr>
        <p:spPr>
          <a:xfrm>
            <a:off x="492860" y="492680"/>
            <a:ext cx="8210873"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GETTING STARTED</a:t>
            </a:r>
            <a:r>
              <a:rPr lang="en-US" sz="3200">
                <a:solidFill>
                  <a:srgbClr val="5576B2"/>
                </a:solidFill>
                <a:latin typeface="Calibri"/>
                <a:ea typeface="Calibri"/>
                <a:cs typeface="Calibri"/>
                <a:sym typeface="Calibri"/>
              </a:rPr>
              <a:t>| Do you have?</a:t>
            </a:r>
            <a:endParaRPr sz="3200">
              <a:solidFill>
                <a:srgbClr val="5576B2"/>
              </a:solidFill>
              <a:latin typeface="Calibri"/>
              <a:ea typeface="Calibri"/>
              <a:cs typeface="Calibri"/>
              <a:sym typeface="Calibri"/>
            </a:endParaRPr>
          </a:p>
        </p:txBody>
      </p:sp>
      <p:pic>
        <p:nvPicPr>
          <p:cNvPr id="113" name="Google Shape;113;p16"/>
          <p:cNvPicPr preferRelativeResize="0"/>
          <p:nvPr/>
        </p:nvPicPr>
        <p:blipFill rotWithShape="1">
          <a:blip r:embed="rId3">
            <a:alphaModFix/>
          </a:blip>
          <a:srcRect/>
          <a:stretch/>
        </p:blipFill>
        <p:spPr>
          <a:xfrm>
            <a:off x="5490734" y="3107550"/>
            <a:ext cx="2203256" cy="2203256"/>
          </a:xfrm>
          <a:prstGeom prst="rect">
            <a:avLst/>
          </a:prstGeom>
          <a:noFill/>
          <a:ln>
            <a:noFill/>
          </a:ln>
        </p:spPr>
      </p:pic>
      <p:pic>
        <p:nvPicPr>
          <p:cNvPr id="114" name="Google Shape;114;p16"/>
          <p:cNvPicPr preferRelativeResize="0"/>
          <p:nvPr/>
        </p:nvPicPr>
        <p:blipFill rotWithShape="1">
          <a:blip r:embed="rId4">
            <a:alphaModFix/>
          </a:blip>
          <a:srcRect/>
          <a:stretch/>
        </p:blipFill>
        <p:spPr>
          <a:xfrm>
            <a:off x="526095" y="2895600"/>
            <a:ext cx="2627158" cy="2627156"/>
          </a:xfrm>
          <a:prstGeom prst="rect">
            <a:avLst/>
          </a:prstGeom>
          <a:noFill/>
          <a:ln>
            <a:noFill/>
          </a:ln>
        </p:spPr>
      </p:pic>
      <p:sp>
        <p:nvSpPr>
          <p:cNvPr id="115" name="Google Shape;115;p16"/>
          <p:cNvSpPr txBox="1"/>
          <p:nvPr/>
        </p:nvSpPr>
        <p:spPr>
          <a:xfrm>
            <a:off x="729928" y="3328206"/>
            <a:ext cx="777140"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1)</a:t>
            </a:r>
            <a:endParaRPr sz="3200">
              <a:solidFill>
                <a:srgbClr val="5576B2"/>
              </a:solidFill>
              <a:latin typeface="Calibri"/>
              <a:ea typeface="Calibri"/>
              <a:cs typeface="Calibri"/>
              <a:sym typeface="Calibri"/>
            </a:endParaRPr>
          </a:p>
        </p:txBody>
      </p:sp>
      <p:sp>
        <p:nvSpPr>
          <p:cNvPr id="116" name="Google Shape;116;p16"/>
          <p:cNvSpPr txBox="1"/>
          <p:nvPr/>
        </p:nvSpPr>
        <p:spPr>
          <a:xfrm>
            <a:off x="4864726" y="3328181"/>
            <a:ext cx="777000" cy="64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2)</a:t>
            </a:r>
            <a:endParaRPr sz="3200">
              <a:solidFill>
                <a:srgbClr val="5576B2"/>
              </a:solidFill>
              <a:latin typeface="Calibri"/>
              <a:ea typeface="Calibri"/>
              <a:cs typeface="Calibri"/>
              <a:sym typeface="Calibri"/>
            </a:endParaRPr>
          </a:p>
        </p:txBody>
      </p:sp>
      <p:sp>
        <p:nvSpPr>
          <p:cNvPr id="117" name="Google Shape;117;p16"/>
          <p:cNvSpPr txBox="1"/>
          <p:nvPr/>
        </p:nvSpPr>
        <p:spPr>
          <a:xfrm>
            <a:off x="9337192" y="3328181"/>
            <a:ext cx="777000" cy="64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3)</a:t>
            </a:r>
            <a:endParaRPr sz="3200">
              <a:solidFill>
                <a:srgbClr val="5576B2"/>
              </a:solidFill>
              <a:latin typeface="Calibri"/>
              <a:ea typeface="Calibri"/>
              <a:cs typeface="Calibri"/>
              <a:sym typeface="Calibri"/>
            </a:endParaRPr>
          </a:p>
        </p:txBody>
      </p:sp>
      <p:pic>
        <p:nvPicPr>
          <p:cNvPr id="118" name="Google Shape;118;p16"/>
          <p:cNvPicPr preferRelativeResize="0"/>
          <p:nvPr/>
        </p:nvPicPr>
        <p:blipFill rotWithShape="1">
          <a:blip r:embed="rId5">
            <a:alphaModFix/>
          </a:blip>
          <a:srcRect l="16654"/>
          <a:stretch/>
        </p:blipFill>
        <p:spPr>
          <a:xfrm>
            <a:off x="10227581" y="2404533"/>
            <a:ext cx="3008183" cy="3609289"/>
          </a:xfrm>
          <a:prstGeom prst="rect">
            <a:avLst/>
          </a:prstGeom>
          <a:noFill/>
          <a:ln>
            <a:noFill/>
          </a:ln>
        </p:spPr>
      </p:pic>
      <p:sp>
        <p:nvSpPr>
          <p:cNvPr id="119" name="Google Shape;119;p16"/>
          <p:cNvSpPr txBox="1"/>
          <p:nvPr/>
        </p:nvSpPr>
        <p:spPr>
          <a:xfrm>
            <a:off x="10423184" y="3328206"/>
            <a:ext cx="777140"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rgbClr val="5576B2"/>
              </a:solidFill>
              <a:latin typeface="Calibri"/>
              <a:ea typeface="Calibri"/>
              <a:cs typeface="Calibri"/>
              <a:sym typeface="Calibri"/>
            </a:endParaRPr>
          </a:p>
        </p:txBody>
      </p:sp>
    </p:spTree>
    <p:extLst>
      <p:ext uri="{BB962C8B-B14F-4D97-AF65-F5344CB8AC3E}">
        <p14:creationId xmlns:p14="http://schemas.microsoft.com/office/powerpoint/2010/main" val="1888847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7"/>
          <p:cNvSpPr txBox="1">
            <a:spLocks noGrp="1"/>
          </p:cNvSpPr>
          <p:nvPr>
            <p:ph type="sldNum" idx="12"/>
          </p:nvPr>
        </p:nvSpPr>
        <p:spPr>
          <a:xfrm>
            <a:off x="13195469" y="7784759"/>
            <a:ext cx="1779371" cy="47449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1pPr>
            <a:lvl2pPr marL="0" marR="0" lvl="1"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2pPr>
            <a:lvl3pPr marL="0" marR="0" lvl="2"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3pPr>
            <a:lvl4pPr marL="0" marR="0" lvl="3"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4pPr>
            <a:lvl5pPr marL="0" marR="0" lvl="4"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5pPr>
            <a:lvl6pPr marL="0" marR="0" lvl="5"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6pPr>
            <a:lvl7pPr marL="0" marR="0" lvl="6"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7pPr>
            <a:lvl8pPr marL="0" marR="0" lvl="7"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8pPr>
            <a:lvl9pPr marL="0" marR="0" lvl="8"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9pPr>
          </a:lstStyle>
          <a:p>
            <a:pPr marL="0" lvl="0" indent="0" algn="ctr" rtl="0">
              <a:spcBef>
                <a:spcPts val="0"/>
              </a:spcBef>
              <a:spcAft>
                <a:spcPts val="0"/>
              </a:spcAft>
              <a:buNone/>
            </a:pPr>
            <a:r>
              <a:rPr lang="en-US"/>
              <a:t> </a:t>
            </a:r>
            <a:fld id="{00000000-1234-1234-1234-123412341234}" type="slidenum">
              <a:rPr lang="en-US" smtClean="0"/>
              <a:pPr marL="0" lvl="0" indent="0" algn="ctr" rtl="0">
                <a:spcBef>
                  <a:spcPts val="0"/>
                </a:spcBef>
                <a:spcAft>
                  <a:spcPts val="0"/>
                </a:spcAft>
                <a:buNone/>
              </a:pPr>
              <a:t>9</a:t>
            </a:fld>
            <a:r>
              <a:rPr lang="en-US"/>
              <a:t> </a:t>
            </a:r>
            <a:endParaRPr/>
          </a:p>
        </p:txBody>
      </p:sp>
      <p:sp>
        <p:nvSpPr>
          <p:cNvPr id="129" name="Google Shape;129;p17"/>
          <p:cNvSpPr txBox="1"/>
          <p:nvPr/>
        </p:nvSpPr>
        <p:spPr>
          <a:xfrm>
            <a:off x="999067" y="4395355"/>
            <a:ext cx="12333911" cy="2647285"/>
          </a:xfrm>
          <a:prstGeom prst="rect">
            <a:avLst/>
          </a:prstGeom>
          <a:noFill/>
          <a:ln>
            <a:noFill/>
          </a:ln>
        </p:spPr>
        <p:txBody>
          <a:bodyPr spcFirstLastPara="1" wrap="square" lIns="0" tIns="0" rIns="0" bIns="0" anchor="t" anchorCtr="0">
            <a:noAutofit/>
          </a:bodyPr>
          <a:lstStyle/>
          <a:p>
            <a:pPr>
              <a:buClr>
                <a:srgbClr val="A5A5A5"/>
              </a:buClr>
              <a:buSzPts val="1800"/>
            </a:pPr>
            <a:r>
              <a:rPr lang="en-US" sz="1800" dirty="0">
                <a:solidFill>
                  <a:srgbClr val="A5A5A5"/>
                </a:solidFill>
                <a:latin typeface="Calibri"/>
                <a:ea typeface="Calibri"/>
                <a:cs typeface="Calibri"/>
                <a:sym typeface="Calibri"/>
              </a:rPr>
              <a:t>Do not cheat!		ONLY permitted 			Do not distract your neighbors!	Log off when finished! </a:t>
            </a:r>
            <a:endParaRPr lang="en-US" sz="1800" dirty="0"/>
          </a:p>
          <a:p>
            <a:pPr>
              <a:buClr>
                <a:srgbClr val="A5A5A5"/>
              </a:buClr>
              <a:buSzPts val="1800"/>
            </a:pPr>
            <a:r>
              <a:rPr lang="en-US" sz="1800" dirty="0">
                <a:solidFill>
                  <a:srgbClr val="A5A5A5"/>
                </a:solidFill>
                <a:latin typeface="Calibri"/>
                <a:ea typeface="Calibri"/>
                <a:cs typeface="Calibri"/>
                <a:sym typeface="Calibri"/>
              </a:rPr>
              <a:t>			during Numerical Reasoning</a:t>
            </a:r>
            <a:endParaRPr lang="en-US" sz="1800" dirty="0"/>
          </a:p>
          <a:p>
            <a:pPr marL="0" marR="0" lvl="0" indent="0" algn="l" rtl="0">
              <a:lnSpc>
                <a:spcPct val="100000"/>
              </a:lnSpc>
              <a:spcBef>
                <a:spcPts val="0"/>
              </a:spcBef>
              <a:spcAft>
                <a:spcPts val="0"/>
              </a:spcAft>
              <a:buClr>
                <a:srgbClr val="A5A5A5"/>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1"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1"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1"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b="1" dirty="0">
              <a:solidFill>
                <a:srgbClr val="5576B2"/>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b="1" dirty="0">
              <a:solidFill>
                <a:srgbClr val="5576B2"/>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b="1" dirty="0">
              <a:solidFill>
                <a:srgbClr val="5576B2"/>
              </a:solidFill>
              <a:latin typeface="Calibri"/>
              <a:ea typeface="Calibri"/>
              <a:cs typeface="Calibri"/>
              <a:sym typeface="Calibri"/>
            </a:endParaRPr>
          </a:p>
          <a:p>
            <a:pPr marL="0" marR="0" lvl="0" indent="0" algn="l" rtl="0">
              <a:lnSpc>
                <a:spcPct val="100000"/>
              </a:lnSpc>
              <a:spcBef>
                <a:spcPts val="640"/>
              </a:spcBef>
              <a:spcAft>
                <a:spcPts val="0"/>
              </a:spcAft>
              <a:buClr>
                <a:srgbClr val="A5A5A5"/>
              </a:buClr>
              <a:buSzPts val="1800"/>
              <a:buFont typeface="Arial"/>
              <a:buNone/>
            </a:pPr>
            <a:r>
              <a:rPr lang="en-US" sz="1800" dirty="0">
                <a:solidFill>
                  <a:srgbClr val="A5A5A5"/>
                </a:solidFill>
                <a:latin typeface="Calibri"/>
                <a:ea typeface="Calibri"/>
                <a:cs typeface="Calibri"/>
                <a:sym typeface="Calibri"/>
              </a:rPr>
              <a:t>You need to finish an exercise to log off and take a break. </a:t>
            </a:r>
            <a:endParaRPr sz="1800"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rgbClr val="A5A5A5"/>
              </a:buClr>
              <a:buSzPts val="1800"/>
              <a:buFont typeface="Arial"/>
              <a:buNone/>
            </a:pPr>
            <a:r>
              <a:rPr lang="en-US" sz="1800" dirty="0">
                <a:solidFill>
                  <a:srgbClr val="A5A5A5"/>
                </a:solidFill>
                <a:latin typeface="Calibri"/>
                <a:ea typeface="Calibri"/>
                <a:cs typeface="Calibri"/>
                <a:sym typeface="Calibri"/>
              </a:rPr>
              <a:t>Click &amp; sign off!</a:t>
            </a:r>
            <a:endParaRPr sz="1800" dirty="0">
              <a:solidFill>
                <a:srgbClr val="A5A5A5"/>
              </a:solidFill>
              <a:latin typeface="Calibri"/>
              <a:ea typeface="Calibri"/>
              <a:cs typeface="Calibri"/>
              <a:sym typeface="Calibri"/>
            </a:endParaRPr>
          </a:p>
        </p:txBody>
      </p:sp>
      <p:sp>
        <p:nvSpPr>
          <p:cNvPr id="130" name="Google Shape;130;p17"/>
          <p:cNvSpPr txBox="1"/>
          <p:nvPr/>
        </p:nvSpPr>
        <p:spPr>
          <a:xfrm>
            <a:off x="492860" y="492680"/>
            <a:ext cx="8210873"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GETTING STARTED</a:t>
            </a:r>
            <a:r>
              <a:rPr lang="en-US" sz="3200">
                <a:solidFill>
                  <a:srgbClr val="5576B2"/>
                </a:solidFill>
                <a:latin typeface="Calibri"/>
                <a:ea typeface="Calibri"/>
                <a:cs typeface="Calibri"/>
                <a:sym typeface="Calibri"/>
              </a:rPr>
              <a:t>| Reminders</a:t>
            </a:r>
            <a:endParaRPr/>
          </a:p>
          <a:p>
            <a:pPr marL="0" marR="0" lvl="0" indent="0" algn="l" rtl="0">
              <a:spcBef>
                <a:spcPts val="0"/>
              </a:spcBef>
              <a:spcAft>
                <a:spcPts val="0"/>
              </a:spcAft>
              <a:buNone/>
            </a:pPr>
            <a:endParaRPr sz="3200">
              <a:solidFill>
                <a:srgbClr val="5576B2"/>
              </a:solidFill>
              <a:latin typeface="Calibri"/>
              <a:ea typeface="Calibri"/>
              <a:cs typeface="Calibri"/>
              <a:sym typeface="Calibri"/>
            </a:endParaRPr>
          </a:p>
        </p:txBody>
      </p:sp>
      <p:pic>
        <p:nvPicPr>
          <p:cNvPr id="131" name="Google Shape;131;p17"/>
          <p:cNvPicPr preferRelativeResize="0"/>
          <p:nvPr/>
        </p:nvPicPr>
        <p:blipFill rotWithShape="1">
          <a:blip r:embed="rId3">
            <a:alphaModFix/>
          </a:blip>
          <a:srcRect b="18656"/>
          <a:stretch/>
        </p:blipFill>
        <p:spPr>
          <a:xfrm>
            <a:off x="492860" y="2404534"/>
            <a:ext cx="2269066" cy="1845733"/>
          </a:xfrm>
          <a:prstGeom prst="rect">
            <a:avLst/>
          </a:prstGeom>
          <a:noFill/>
          <a:ln>
            <a:noFill/>
          </a:ln>
        </p:spPr>
      </p:pic>
      <p:pic>
        <p:nvPicPr>
          <p:cNvPr id="132" name="Google Shape;132;p17"/>
          <p:cNvPicPr preferRelativeResize="0"/>
          <p:nvPr/>
        </p:nvPicPr>
        <p:blipFill rotWithShape="1">
          <a:blip r:embed="rId4">
            <a:alphaModFix/>
          </a:blip>
          <a:srcRect/>
          <a:stretch/>
        </p:blipFill>
        <p:spPr>
          <a:xfrm>
            <a:off x="5214599" y="3031067"/>
            <a:ext cx="952998" cy="952998"/>
          </a:xfrm>
          <a:prstGeom prst="rect">
            <a:avLst/>
          </a:prstGeom>
          <a:noFill/>
          <a:ln>
            <a:noFill/>
          </a:ln>
        </p:spPr>
      </p:pic>
      <p:pic>
        <p:nvPicPr>
          <p:cNvPr id="133" name="Google Shape;133;p17"/>
          <p:cNvPicPr preferRelativeResize="0"/>
          <p:nvPr/>
        </p:nvPicPr>
        <p:blipFill rotWithShape="1">
          <a:blip r:embed="rId5">
            <a:alphaModFix/>
          </a:blip>
          <a:srcRect/>
          <a:stretch/>
        </p:blipFill>
        <p:spPr>
          <a:xfrm>
            <a:off x="4054444" y="2825889"/>
            <a:ext cx="1295622" cy="1295622"/>
          </a:xfrm>
          <a:prstGeom prst="rect">
            <a:avLst/>
          </a:prstGeom>
          <a:noFill/>
          <a:ln>
            <a:noFill/>
          </a:ln>
        </p:spPr>
      </p:pic>
      <p:pic>
        <p:nvPicPr>
          <p:cNvPr id="134" name="Google Shape;134;p17"/>
          <p:cNvPicPr preferRelativeResize="0"/>
          <p:nvPr/>
        </p:nvPicPr>
        <p:blipFill rotWithShape="1">
          <a:blip r:embed="rId6">
            <a:alphaModFix/>
          </a:blip>
          <a:srcRect/>
          <a:stretch/>
        </p:blipFill>
        <p:spPr>
          <a:xfrm>
            <a:off x="7472380" y="2339167"/>
            <a:ext cx="2269066" cy="2269066"/>
          </a:xfrm>
          <a:prstGeom prst="rect">
            <a:avLst/>
          </a:prstGeom>
          <a:noFill/>
          <a:ln>
            <a:noFill/>
          </a:ln>
        </p:spPr>
      </p:pic>
      <p:pic>
        <p:nvPicPr>
          <p:cNvPr id="135" name="Google Shape;135;p17"/>
          <p:cNvPicPr preferRelativeResize="0"/>
          <p:nvPr/>
        </p:nvPicPr>
        <p:blipFill rotWithShape="1">
          <a:blip r:embed="rId7">
            <a:alphaModFix/>
          </a:blip>
          <a:srcRect b="5041"/>
          <a:stretch/>
        </p:blipFill>
        <p:spPr>
          <a:xfrm>
            <a:off x="11046229" y="3412414"/>
            <a:ext cx="2286749" cy="564013"/>
          </a:xfrm>
          <a:prstGeom prst="rect">
            <a:avLst/>
          </a:prstGeom>
          <a:noFill/>
          <a:ln>
            <a:noFill/>
          </a:ln>
        </p:spPr>
      </p:pic>
    </p:spTree>
    <p:extLst>
      <p:ext uri="{BB962C8B-B14F-4D97-AF65-F5344CB8AC3E}">
        <p14:creationId xmlns:p14="http://schemas.microsoft.com/office/powerpoint/2010/main" val="213682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27632</TotalTime>
  <Words>2590</Words>
  <Application>Microsoft Macintosh PowerPoint</Application>
  <PresentationFormat>Custom</PresentationFormat>
  <Paragraphs>211</Paragraphs>
  <Slides>12</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Calibri</vt:lpstr>
      <vt:lpstr>Proxima Nova</vt:lpstr>
      <vt:lpstr>Proxima Nova Semibold</vt:lpstr>
      <vt:lpstr>Tahoma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D'Lanna Mason</cp:lastModifiedBy>
  <cp:revision>338</cp:revision>
  <cp:lastPrinted>2017-08-22T18:40:52Z</cp:lastPrinted>
  <dcterms:created xsi:type="dcterms:W3CDTF">2010-04-12T23:12:02Z</dcterms:created>
  <dcterms:modified xsi:type="dcterms:W3CDTF">2019-12-05T21:36:08Z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