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9" r:id="rId5"/>
  </p:sldMasterIdLst>
  <p:notesMasterIdLst>
    <p:notesMasterId r:id="rId17"/>
  </p:notesMasterIdLst>
  <p:handoutMasterIdLst>
    <p:handoutMasterId r:id="rId18"/>
  </p:handoutMasterIdLst>
  <p:sldIdLst>
    <p:sldId id="256" r:id="rId6"/>
    <p:sldId id="347" r:id="rId7"/>
    <p:sldId id="341" r:id="rId8"/>
    <p:sldId id="342" r:id="rId9"/>
    <p:sldId id="350" r:id="rId10"/>
    <p:sldId id="287" r:id="rId11"/>
    <p:sldId id="331" r:id="rId12"/>
    <p:sldId id="271" r:id="rId13"/>
    <p:sldId id="317" r:id="rId14"/>
    <p:sldId id="313" r:id="rId15"/>
    <p:sldId id="351" r:id="rId16"/>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576B2"/>
    <a:srgbClr val="826F05"/>
    <a:srgbClr val="FFFBF3"/>
    <a:srgbClr val="FCE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80969" autoAdjust="0"/>
  </p:normalViewPr>
  <p:slideViewPr>
    <p:cSldViewPr snapToGrid="0" snapToObjects="1">
      <p:cViewPr varScale="1">
        <p:scale>
          <a:sx n="82" d="100"/>
          <a:sy n="82" d="100"/>
        </p:scale>
        <p:origin x="1024" y="184"/>
      </p:cViewPr>
      <p:guideLst>
        <p:guide orient="horz" pos="2592"/>
        <p:guide pos="4608"/>
      </p:guideLst>
    </p:cSldViewPr>
  </p:slideViewPr>
  <p:outlineViewPr>
    <p:cViewPr>
      <p:scale>
        <a:sx n="33" d="100"/>
        <a:sy n="33" d="100"/>
      </p:scale>
      <p:origin x="16" y="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1D450-D8CF-D841-B22F-0A6653856B44}" type="datetime1">
              <a:rPr lang="en-US" smtClean="0"/>
              <a:t>5/20/20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516B5D-2E83-A544-BF3E-58FE90D98C29}" type="slidenum">
              <a:rPr lang="en-US" smtClean="0"/>
              <a:t>‹#›</a:t>
            </a:fld>
            <a:endParaRPr lang="en-US"/>
          </a:p>
        </p:txBody>
      </p:sp>
    </p:spTree>
    <p:extLst>
      <p:ext uri="{BB962C8B-B14F-4D97-AF65-F5344CB8AC3E}">
        <p14:creationId xmlns:p14="http://schemas.microsoft.com/office/powerpoint/2010/main" val="387572769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5F2AE-8959-6449-8322-B0A1CA537CB3}" type="datetime1">
              <a:rPr lang="en-US" smtClean="0"/>
              <a:t>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6919E-5693-6346-ADD2-7E153DD3CB6D}" type="slidenum">
              <a:rPr lang="en-US" smtClean="0"/>
              <a:t>‹#›</a:t>
            </a:fld>
            <a:endParaRPr lang="en-US"/>
          </a:p>
        </p:txBody>
      </p:sp>
    </p:spTree>
    <p:extLst>
      <p:ext uri="{BB962C8B-B14F-4D97-AF65-F5344CB8AC3E}">
        <p14:creationId xmlns:p14="http://schemas.microsoft.com/office/powerpoint/2010/main" val="3622011097"/>
      </p:ext>
    </p:extLst>
  </p:cSld>
  <p:clrMap bg1="lt1" tx1="dk1" bg2="lt2" tx2="dk2" accent1="accent1" accent2="accent2" accent3="accent3" accent4="accent4" accent5="accent5" accent6="accent6" hlink="hlink" folHlink="folHlink"/>
  <p:hf dt="0"/>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30000"/>
              </a:lnSpc>
              <a:spcBef>
                <a:spcPts val="0"/>
              </a:spcBef>
              <a:spcAft>
                <a:spcPts val="0"/>
              </a:spcAft>
              <a:buClrTx/>
              <a:buSzTx/>
              <a:buFontTx/>
              <a:buNone/>
              <a:tabLst/>
              <a:defRPr/>
            </a:pPr>
            <a:r>
              <a:rPr lang="en-US" sz="1200" dirty="0"/>
              <a:t>NOTE: This PowerPoint presentation was created to help you introduce the </a:t>
            </a:r>
            <a:r>
              <a:rPr lang="en-US" sz="1200" dirty="0" err="1"/>
              <a:t>YouScience</a:t>
            </a:r>
            <a:r>
              <a:rPr lang="en-US" sz="1200" dirty="0"/>
              <a:t> experience to your students. However, you should feel free to make this your own. Edit, rearrange, cut, add, do whatever is comfortable for you. </a:t>
            </a:r>
          </a:p>
          <a:p>
            <a:r>
              <a:rPr lang="en-US" dirty="0"/>
              <a:t> </a:t>
            </a:r>
          </a:p>
          <a:p>
            <a:r>
              <a:rPr lang="en-US" sz="1200" b="1" kern="1200" dirty="0">
                <a:solidFill>
                  <a:schemeClr val="tx1"/>
                </a:solidFill>
                <a:effectLst/>
                <a:latin typeface="+mn-lt"/>
                <a:ea typeface="+mn-ea"/>
                <a:cs typeface="+mn-cs"/>
              </a:rPr>
              <a:t>SPEAKER</a:t>
            </a:r>
            <a:r>
              <a:rPr lang="en-US" sz="1200" b="1" kern="1200" baseline="0" dirty="0">
                <a:solidFill>
                  <a:schemeClr val="tx1"/>
                </a:solidFill>
                <a:effectLst/>
                <a:latin typeface="+mn-lt"/>
                <a:ea typeface="+mn-ea"/>
                <a:cs typeface="+mn-cs"/>
              </a:rPr>
              <a:t> TEXT: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about to embark on an amazing journey of self-discovery. You’ll learn about how you think, how you process information and where you naturally excel. This is the first step on your path to answering these questions and more. Based on the science behind the YouScience Profile we believe this will help you make more informed decisions when it comes to future education and career-related choices. This could translate into a more time-efficient, cost-effective and enjoyable journey through your post-high school years, as well as help you make better initial career choices.</a:t>
            </a:r>
          </a:p>
          <a:p>
            <a:endParaRPr lang="en-US" sz="1200" kern="1200" dirty="0">
              <a:solidFill>
                <a:schemeClr val="tx1"/>
              </a:solidFill>
              <a:effectLst/>
              <a:latin typeface="+mn-lt"/>
              <a:ea typeface="+mn-ea"/>
              <a:cs typeface="+mn-cs"/>
            </a:endParaRPr>
          </a:p>
          <a:p>
            <a:pPr algn="l">
              <a:lnSpc>
                <a:spcPct val="130000"/>
              </a:lnSpc>
              <a:defRPr/>
            </a:pPr>
            <a:r>
              <a:rPr lang="en-US" sz="1200" b="1" dirty="0">
                <a:solidFill>
                  <a:srgbClr val="FF0000"/>
                </a:solidFill>
              </a:rPr>
              <a:t>One of the key components of a successful and impactful </a:t>
            </a:r>
            <a:r>
              <a:rPr lang="en-US" sz="1200" b="1" dirty="0" err="1">
                <a:solidFill>
                  <a:srgbClr val="FF0000"/>
                </a:solidFill>
              </a:rPr>
              <a:t>YouScience</a:t>
            </a:r>
            <a:r>
              <a:rPr lang="en-US" sz="1200" b="1" dirty="0">
                <a:solidFill>
                  <a:srgbClr val="FF0000"/>
                </a:solidFill>
              </a:rPr>
              <a:t> implementation is taking the time,  prior to taking </a:t>
            </a:r>
            <a:r>
              <a:rPr lang="en-US" sz="1200" b="1" dirty="0" err="1">
                <a:solidFill>
                  <a:srgbClr val="FF0000"/>
                </a:solidFill>
              </a:rPr>
              <a:t>YouScience</a:t>
            </a:r>
            <a:r>
              <a:rPr lang="en-US" sz="1200" b="1" dirty="0">
                <a:solidFill>
                  <a:srgbClr val="FF0000"/>
                </a:solidFill>
              </a:rPr>
              <a:t>, to help students understand why they are taking </a:t>
            </a:r>
            <a:r>
              <a:rPr lang="en-US" sz="1200" b="1" dirty="0" err="1">
                <a:solidFill>
                  <a:srgbClr val="FF0000"/>
                </a:solidFill>
              </a:rPr>
              <a:t>YouScience</a:t>
            </a:r>
            <a:r>
              <a:rPr lang="en-US" sz="1200" b="1" dirty="0">
                <a:solidFill>
                  <a:srgbClr val="FF0000"/>
                </a:solidFill>
              </a:rPr>
              <a:t>, some insight into the “test-taking” experience and most importantly how the results will benefit them.  </a:t>
            </a:r>
            <a:br>
              <a:rPr lang="en-US" sz="1200" b="1" dirty="0">
                <a:solidFill>
                  <a:srgbClr val="FF0000"/>
                </a:solidFill>
              </a:rPr>
            </a:br>
            <a:endParaRPr lang="en-US" sz="1200" b="1" dirty="0">
              <a:solidFill>
                <a:srgbClr val="FF0000"/>
              </a:solidFill>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76919E-5693-6346-ADD2-7E153DD3CB6D}" type="slidenum">
              <a:rPr lang="en-US" smtClean="0"/>
              <a:t>1</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24798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a:t>
            </a:r>
            <a:r>
              <a:rPr lang="en-US" sz="1200" kern="1200" baseline="0" dirty="0">
                <a:solidFill>
                  <a:schemeClr val="tx1"/>
                </a:solidFill>
                <a:effectLst/>
                <a:latin typeface="+mn-lt"/>
                <a:ea typeface="+mn-ea"/>
                <a:cs typeface="+mn-cs"/>
              </a:rPr>
              <a:t> video option to use for Introduction or at another time.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B76919E-5693-6346-ADD2-7E153DD3CB6D}" type="slidenum">
              <a:rPr lang="en-US" smtClean="0"/>
              <a:t>11</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156253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3</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4</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Feel</a:t>
            </a:r>
            <a:r>
              <a:rPr lang="en-US" sz="1200" kern="1200" baseline="0" dirty="0">
                <a:solidFill>
                  <a:schemeClr val="tx1"/>
                </a:solidFill>
                <a:effectLst/>
                <a:latin typeface="+mn-lt"/>
                <a:ea typeface="+mn-ea"/>
                <a:cs typeface="+mn-cs"/>
              </a:rPr>
              <a:t> free to use this as your Introduction video to inspire the students prior to starting YouScience.  You have this as an option or the next cartoonish type of video as options.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B76919E-5693-6346-ADD2-7E153DD3CB6D}" type="slidenum">
              <a:rPr lang="en-US" smtClean="0"/>
              <a:t>5</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150072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Interactive &amp; Fun Activity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GOAL: Have students experience what ‘poor aptitude fit’ feels like, and how important it 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SPEAKER TEXT: </a:t>
            </a:r>
          </a:p>
          <a:p>
            <a:r>
              <a:rPr lang="en-US" sz="1200" kern="1200" dirty="0">
                <a:solidFill>
                  <a:schemeClr val="tx1"/>
                </a:solidFill>
                <a:effectLst/>
                <a:latin typeface="+mn-lt"/>
                <a:ea typeface="+mn-ea"/>
                <a:cs typeface="+mn-cs"/>
              </a:rPr>
              <a:t>To get a sense of how YouScience can help you, I want you all to take out a piece of paper, and write “I am excited to learn about my aptitudes”, with your NON-Dominant hand. So, if you’re a righty, write with your left hand.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[-----ACTIVITY-----]    [-----SOLICIT STUDENT RESPONSES-----]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did that feel? (hard, frustrating)</a:t>
            </a:r>
          </a:p>
          <a:p>
            <a:r>
              <a:rPr lang="en-US" sz="1200" kern="1200" dirty="0">
                <a:solidFill>
                  <a:schemeClr val="tx1"/>
                </a:solidFill>
                <a:effectLst/>
                <a:latin typeface="+mn-lt"/>
                <a:ea typeface="+mn-ea"/>
                <a:cs typeface="+mn-cs"/>
              </a:rPr>
              <a:t>Would you want to write like this everyday?</a:t>
            </a:r>
          </a:p>
          <a:p>
            <a:r>
              <a:rPr lang="en-US" sz="1200" kern="1200" dirty="0">
                <a:solidFill>
                  <a:schemeClr val="tx1"/>
                </a:solidFill>
                <a:effectLst/>
                <a:latin typeface="+mn-lt"/>
                <a:ea typeface="+mn-ea"/>
                <a:cs typeface="+mn-cs"/>
              </a:rPr>
              <a:t>How would you feel if you had to?</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[Take a few student responses and/or have them discuss the experience with their neighbor briefly]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exactly what it feels like to work at a job that is a poor aptitude fit for you. That means it requires you to do things that do not come easily or naturally to you. Just writing that one phrase with your non-dominant hand was frustrating; imagine if you had to do that all the time! If that was your job, you wouldn't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even want to go to work eventually! We don’t want this to happen to you in real life. This is where YouScience comes in. </a:t>
            </a:r>
          </a:p>
        </p:txBody>
      </p:sp>
      <p:sp>
        <p:nvSpPr>
          <p:cNvPr id="4" name="Slide Number Placeholder 3"/>
          <p:cNvSpPr>
            <a:spLocks noGrp="1"/>
          </p:cNvSpPr>
          <p:nvPr>
            <p:ph type="sldNum" sz="quarter" idx="10"/>
          </p:nvPr>
        </p:nvSpPr>
        <p:spPr/>
        <p:txBody>
          <a:bodyPr/>
          <a:lstStyle/>
          <a:p>
            <a:fld id="{6B76919E-5693-6346-ADD2-7E153DD3CB6D}" type="slidenum">
              <a:rPr lang="en-US" smtClean="0"/>
              <a:t>6</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136628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GOAL: This slide is meant to get them out of ‘test mode’ and instill in them that this is not about intelligence, the students will not be compared to others, and this is not a test you need to ‘score high 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0" u="none" kern="1200" dirty="0">
                <a:solidFill>
                  <a:schemeClr val="tx1"/>
                </a:solidFill>
                <a:effectLst/>
                <a:latin typeface="+mn-lt"/>
                <a:ea typeface="+mn-ea"/>
                <a:cs typeface="+mn-cs"/>
              </a:rPr>
              <a:t>SPEAKER TEXT:</a:t>
            </a:r>
          </a:p>
          <a:p>
            <a:r>
              <a:rPr lang="en-US" sz="1200" i="1" u="sng" kern="1200" dirty="0">
                <a:solidFill>
                  <a:schemeClr val="tx1"/>
                </a:solidFill>
                <a:effectLst/>
                <a:latin typeface="+mn-lt"/>
                <a:ea typeface="+mn-ea"/>
                <a:cs typeface="+mn-cs"/>
              </a:rPr>
              <a:t>Let’s be clear about what YouScience is NOT:</a:t>
            </a:r>
          </a:p>
          <a:p>
            <a:pPr lvl="0"/>
            <a:r>
              <a:rPr lang="en-US" sz="1200" kern="1200" dirty="0">
                <a:solidFill>
                  <a:schemeClr val="tx1"/>
                </a:solidFill>
                <a:effectLst/>
                <a:latin typeface="+mn-lt"/>
                <a:ea typeface="+mn-ea"/>
                <a:cs typeface="+mn-cs"/>
              </a:rPr>
              <a:t>It is not the SAT or ACT which measures verbal &amp; mathematical reasoning and is an indicator of how you will do in your first year of college</a:t>
            </a:r>
          </a:p>
          <a:p>
            <a:pPr lvl="0"/>
            <a:r>
              <a:rPr lang="en-US" sz="1200" kern="1200" dirty="0">
                <a:solidFill>
                  <a:schemeClr val="tx1"/>
                </a:solidFill>
                <a:effectLst/>
                <a:latin typeface="+mn-lt"/>
                <a:ea typeface="+mn-ea"/>
                <a:cs typeface="+mn-cs"/>
              </a:rPr>
              <a:t>This is not an intelligence test – you will not be given a score</a:t>
            </a:r>
          </a:p>
          <a:p>
            <a:pPr lvl="0"/>
            <a:r>
              <a:rPr lang="en-US" sz="1200" kern="1200" dirty="0">
                <a:solidFill>
                  <a:schemeClr val="tx1"/>
                </a:solidFill>
                <a:effectLst/>
                <a:latin typeface="+mn-lt"/>
                <a:ea typeface="+mn-ea"/>
                <a:cs typeface="+mn-cs"/>
              </a:rPr>
              <a:t>This is not a personality test or skills test</a:t>
            </a:r>
          </a:p>
          <a:p>
            <a:pPr lvl="0"/>
            <a:r>
              <a:rPr lang="en-US" sz="1200" kern="1200" dirty="0">
                <a:solidFill>
                  <a:schemeClr val="tx1"/>
                </a:solidFill>
                <a:effectLst/>
                <a:latin typeface="+mn-lt"/>
                <a:ea typeface="+mn-ea"/>
                <a:cs typeface="+mn-cs"/>
              </a:rPr>
              <a:t>This is not a “test” you can study for</a:t>
            </a:r>
          </a:p>
          <a:p>
            <a:pPr lvl="0"/>
            <a:r>
              <a:rPr lang="en-US" sz="1200" kern="1200" dirty="0">
                <a:solidFill>
                  <a:schemeClr val="tx1"/>
                </a:solidFill>
                <a:effectLst/>
                <a:latin typeface="+mn-lt"/>
                <a:ea typeface="+mn-ea"/>
                <a:cs typeface="+mn-cs"/>
              </a:rPr>
              <a:t>This is not an assessment that compares you to others. There are no grades and no percentile ranks.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about YOU! This is about the natural abilities you were born with and how your brain is innately wired. </a:t>
            </a:r>
          </a:p>
          <a:p>
            <a:endParaRPr lang="en-US" i="0" dirty="0"/>
          </a:p>
          <a:p>
            <a:endParaRPr lang="en-US" i="0" dirty="0"/>
          </a:p>
          <a:p>
            <a:r>
              <a:rPr lang="en-US" sz="1200" i="1" kern="1200" dirty="0">
                <a:solidFill>
                  <a:schemeClr val="tx1"/>
                </a:solidFill>
                <a:effectLst/>
                <a:latin typeface="+mn-lt"/>
                <a:ea typeface="+mn-ea"/>
                <a:cs typeface="+mn-cs"/>
              </a:rPr>
              <a:t>[STRONGLY EXPRESS THE IMPORTANCE OF NOT CHEATING &amp; NOT DISTRACTING OTHERS]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YouScience aims to identify what your aptitudes are, so that you can find a path that allows you to do your best work in a way that feels natural and enjoyable for you. Wouldn’t you want your everyday to feel like you’ve done great work without stress or frustration? The name of the game is </a:t>
            </a:r>
            <a:r>
              <a:rPr lang="en-US" sz="1200" b="1" kern="1200" dirty="0">
                <a:solidFill>
                  <a:schemeClr val="tx1"/>
                </a:solidFill>
                <a:effectLst/>
                <a:latin typeface="+mn-lt"/>
                <a:ea typeface="+mn-ea"/>
                <a:cs typeface="+mn-cs"/>
              </a:rPr>
              <a:t>what is the best fit for you</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you are doing the exercises, keep in mind that knowing what’s challenging for you is just as important as knowing what’s easy.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were to cheat and fold a real piece of paper while you were taking the Spatial Visualization exercise – sure, your results would probably show that you have a knack for this aptitude – but would you want it? You’d then be recommended careers that fit with that level of Spatial Visualization. If those careers are not actually a good fit for you, working in them would be stressful – and you’d probably not be very happy. So, definitely try you best, but remember – this is about what you naturally do well, and about how you fit with potential majors and careers. Let the natural you shine through. Your future self will thank you for it.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not cheat. </a:t>
            </a:r>
            <a:r>
              <a:rPr lang="en-US" sz="1200" kern="1200" dirty="0">
                <a:solidFill>
                  <a:schemeClr val="tx1"/>
                </a:solidFill>
                <a:effectLst/>
                <a:latin typeface="+mn-lt"/>
                <a:ea typeface="+mn-ea"/>
                <a:cs typeface="+mn-cs"/>
              </a:rPr>
              <a:t>This is not for a grade and you will not be compared to others. This is only for you. You’d only be cheating yourself of an opportunity to learn about you.</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Paper and pencil are ONLY permitted during the Numerical Reasoning &amp; Numerical Computation Exercises.  Do not use any other aide while you are taking the assessment.  When breaking these rules you are only cheating yourself and your future.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not distract your neighbors.</a:t>
            </a:r>
            <a:r>
              <a:rPr lang="en-US" sz="1200" kern="1200" dirty="0">
                <a:solidFill>
                  <a:schemeClr val="tx1"/>
                </a:solidFill>
                <a:effectLst/>
                <a:latin typeface="+mn-lt"/>
                <a:ea typeface="+mn-ea"/>
                <a:cs typeface="+mn-cs"/>
              </a:rPr>
              <a:t> It’s ok if you are frustrated or need a break, but these exercises take a lot of concentration and focus. Even a momentary distraction can pull someone out of their focus and cause them to fumble an exercise. It is unfair to those around you to make them lose an opportunity to get the most accurate information about themselves.</a:t>
            </a:r>
          </a:p>
          <a:p>
            <a:endParaRPr lang="en-US" i="0" dirty="0"/>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7</a:t>
            </a:fld>
            <a:endParaRPr lang="en-US"/>
          </a:p>
        </p:txBody>
      </p:sp>
    </p:spTree>
    <p:extLst>
      <p:ext uri="{BB962C8B-B14F-4D97-AF65-F5344CB8AC3E}">
        <p14:creationId xmlns:p14="http://schemas.microsoft.com/office/powerpoint/2010/main" val="361905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[IMPORTANT] Your goal is for students to get the most true and accurate information about themselves. This means putting forth your best, most honest effort (no cheating!)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SPEAKER TEXT:</a:t>
            </a:r>
          </a:p>
          <a:p>
            <a:r>
              <a:rPr lang="en-US" sz="1200" kern="1200" dirty="0">
                <a:solidFill>
                  <a:schemeClr val="tx1"/>
                </a:solidFill>
                <a:effectLst/>
                <a:latin typeface="+mn-lt"/>
                <a:ea typeface="+mn-ea"/>
                <a:cs typeface="+mn-cs"/>
              </a:rPr>
              <a:t>Here is an example of the exercise for the Spatial Visualization Aptitude. This is one of the many exercises you’re about to work through. Some of these will feel more like games that exercises. Some will be fun, some will be frustrating, and some will seem totally random. You’ll wonder what they could possibly reveal about you. But believe it or not, they are measuring core and important aspects of what makes you, you. That’s part of the science.  Don’t give up, give it your all!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exercises will be fun and easy, and others may be difficult or even frustrating. </a:t>
            </a:r>
            <a:r>
              <a:rPr lang="en-US" sz="1200" b="1" kern="1200" dirty="0">
                <a:solidFill>
                  <a:schemeClr val="tx1"/>
                </a:solidFill>
                <a:effectLst/>
                <a:latin typeface="+mn-lt"/>
                <a:ea typeface="+mn-ea"/>
                <a:cs typeface="+mn-cs"/>
              </a:rPr>
              <a:t>Keep in mind that knowing what is hard for you is just as important as knowing what is easy. </a:t>
            </a:r>
            <a:r>
              <a:rPr lang="en-US" sz="1200" kern="1200" dirty="0">
                <a:solidFill>
                  <a:schemeClr val="tx1"/>
                </a:solidFill>
                <a:effectLst/>
                <a:latin typeface="+mn-lt"/>
                <a:ea typeface="+mn-ea"/>
                <a:cs typeface="+mn-cs"/>
              </a:rPr>
              <a:t>You will be challenged, and you will get frustrated. These exercises are purposefully designed to be hard at times. Even when you are feeling really challenged, don’t give up! That’s when you’re getting the BEST information about yourself!  Good stuff happens when you’re working at your limit. Stress is ok. This is measuring the real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exercises are timed, and take between 4-15 minutes to complete. To help you pace yourself there is a built in 10-minute break. Take the break- you’ve earned it! You can also take breaks as often as you need to, so you can keep doing your best. Just make sure you </a:t>
            </a:r>
            <a:r>
              <a:rPr lang="en-US" sz="1200" b="1" kern="1200" dirty="0">
                <a:solidFill>
                  <a:schemeClr val="tx1"/>
                </a:solidFill>
                <a:effectLst/>
                <a:latin typeface="+mn-lt"/>
                <a:ea typeface="+mn-ea"/>
                <a:cs typeface="+mn-cs"/>
              </a:rPr>
              <a:t>take breaks between exercises, and not in the middle of them</a:t>
            </a:r>
            <a:r>
              <a:rPr lang="en-US" sz="1200" kern="1200" dirty="0">
                <a:solidFill>
                  <a:schemeClr val="tx1"/>
                </a:solidFill>
                <a:effectLst/>
                <a:latin typeface="+mn-lt"/>
                <a:ea typeface="+mn-ea"/>
                <a:cs typeface="+mn-cs"/>
              </a:rPr>
              <a:t>. When you finish an exercise, take a minute to catch your breath and regain your focus before starting the next one. Take the time you need- it’s ok. Make sure you do not close your browser during an active exercise.</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[OPTIONAL: Depending on your school’s Implementation Plan]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even okay if you need to come back and finish the next day. If you need to step away and come back to finish the exercises later, stop at the end of an exercise and log-off. It is perfectly fine to log off after an assessment, your work will not be lost.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76919E-5693-6346-ADD2-7E153DD3CB6D}" type="slidenum">
              <a:rPr lang="en-US" smtClean="0"/>
              <a:t>8</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88891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TEXT: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already have a career in mind, you will learn about how that career fits with your natural strengths.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will be</a:t>
            </a:r>
            <a:r>
              <a:rPr lang="en-US" sz="1200" kern="1200" baseline="0" dirty="0">
                <a:solidFill>
                  <a:schemeClr val="tx1"/>
                </a:solidFill>
                <a:effectLst/>
                <a:latin typeface="+mn-lt"/>
                <a:ea typeface="+mn-ea"/>
                <a:cs typeface="+mn-cs"/>
              </a:rPr>
              <a:t> able to </a:t>
            </a:r>
            <a:r>
              <a:rPr lang="en-US" sz="1200" kern="1200" dirty="0">
                <a:solidFill>
                  <a:schemeClr val="tx1"/>
                </a:solidFill>
                <a:effectLst/>
                <a:latin typeface="+mn-lt"/>
                <a:ea typeface="+mn-ea"/>
                <a:cs typeface="+mn-cs"/>
              </a:rPr>
              <a:t>approach the college planning experience with more confidence about the direction you are going.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9</a:t>
            </a:fld>
            <a:endParaRPr lang="en-US"/>
          </a:p>
        </p:txBody>
      </p:sp>
    </p:spTree>
    <p:extLst>
      <p:ext uri="{BB962C8B-B14F-4D97-AF65-F5344CB8AC3E}">
        <p14:creationId xmlns:p14="http://schemas.microsoft.com/office/powerpoint/2010/main" val="416325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TEXT:</a:t>
            </a:r>
          </a:p>
          <a:p>
            <a:endParaRPr lang="en-US" b="1" dirty="0"/>
          </a:p>
          <a:p>
            <a:r>
              <a:rPr lang="en-US" dirty="0"/>
              <a:t>Your</a:t>
            </a:r>
            <a:r>
              <a:rPr lang="en-US" baseline="0" dirty="0"/>
              <a:t> results will show you</a:t>
            </a:r>
            <a:r>
              <a:rPr lang="en-US" dirty="0"/>
              <a:t> best</a:t>
            </a:r>
            <a:r>
              <a:rPr lang="en-US" baseline="0" dirty="0"/>
              <a:t> majo</a:t>
            </a:r>
            <a:r>
              <a:rPr lang="en-US" dirty="0"/>
              <a:t>rs or career programs for specific careers, </a:t>
            </a:r>
            <a:r>
              <a:rPr lang="en-US" baseline="0" dirty="0"/>
              <a:t>projected job openings by state, and compare salaries based on location.</a:t>
            </a:r>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10</a:t>
            </a:fld>
            <a:endParaRPr lang="en-US"/>
          </a:p>
        </p:txBody>
      </p:sp>
    </p:spTree>
    <p:extLst>
      <p:ext uri="{BB962C8B-B14F-4D97-AF65-F5344CB8AC3E}">
        <p14:creationId xmlns:p14="http://schemas.microsoft.com/office/powerpoint/2010/main" val="2324281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Title &amp; 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795"/>
            <a:ext cx="14630400" cy="8259526"/>
          </a:xfrm>
          <a:prstGeom prst="rect">
            <a:avLst/>
          </a:prstGeom>
        </p:spPr>
      </p:pic>
      <p:sp>
        <p:nvSpPr>
          <p:cNvPr id="6" name="Shape 6"/>
          <p:cNvSpPr>
            <a:spLocks noGrp="1"/>
          </p:cNvSpPr>
          <p:nvPr>
            <p:ph type="title"/>
          </p:nvPr>
        </p:nvSpPr>
        <p:spPr>
          <a:xfrm>
            <a:off x="1644889" y="397258"/>
            <a:ext cx="11772901" cy="924466"/>
          </a:xfrm>
          <a:prstGeom prst="rect">
            <a:avLst/>
          </a:prstGeom>
          <a:noFill/>
        </p:spPr>
        <p:txBody>
          <a:bodyPr lIns="0" tIns="0" rIns="0" bIns="0"/>
          <a:lstStyle>
            <a:lvl1pPr defTabSz="657101">
              <a:lnSpc>
                <a:spcPct val="100000"/>
              </a:lnSpc>
              <a:defRPr b="1" i="0">
                <a:solidFill>
                  <a:srgbClr val="5576B2"/>
                </a:solidFill>
                <a:latin typeface="Proxima Nova" charset="0"/>
                <a:ea typeface="Proxima Nova" charset="0"/>
                <a:cs typeface="Proxima Nova" charset="0"/>
                <a:sym typeface="Gill Sans"/>
              </a:defRPr>
            </a:lvl1pPr>
          </a:lstStyle>
          <a:p>
            <a:pPr lvl="0">
              <a:defRPr sz="1800"/>
            </a:pPr>
            <a:r>
              <a:rPr sz="9440" dirty="0"/>
              <a:t>Title Text</a:t>
            </a:r>
          </a:p>
        </p:txBody>
      </p:sp>
      <p:sp>
        <p:nvSpPr>
          <p:cNvPr id="7" name="Shape 7"/>
          <p:cNvSpPr>
            <a:spLocks noGrp="1"/>
          </p:cNvSpPr>
          <p:nvPr>
            <p:ph type="body" idx="1"/>
          </p:nvPr>
        </p:nvSpPr>
        <p:spPr>
          <a:xfrm>
            <a:off x="1422567" y="1874260"/>
            <a:ext cx="11772901" cy="953691"/>
          </a:xfrm>
          <a:prstGeom prst="rect">
            <a:avLst/>
          </a:prstGeom>
        </p:spPr>
        <p:txBody>
          <a:bodyPr lIns="0" tIns="0" rIns="0" bIns="0"/>
          <a:lstStyle>
            <a:lvl1pPr algn="l" defTabSz="657101">
              <a:lnSpc>
                <a:spcPct val="100000"/>
              </a:lnSpc>
              <a:spcBef>
                <a:spcPts val="0"/>
              </a:spcBef>
              <a:defRPr sz="4000">
                <a:latin typeface="Proxima Nova" charset="0"/>
                <a:ea typeface="Proxima Nova" charset="0"/>
                <a:cs typeface="Proxima Nova" charset="0"/>
                <a:sym typeface="Gill Sans"/>
              </a:defRPr>
            </a:lvl1pPr>
            <a:lvl2pPr indent="0" algn="l" defTabSz="657101">
              <a:lnSpc>
                <a:spcPct val="100000"/>
              </a:lnSpc>
              <a:spcBef>
                <a:spcPts val="0"/>
              </a:spcBef>
              <a:defRPr sz="4000">
                <a:latin typeface="Proxima Nova" charset="0"/>
                <a:ea typeface="Proxima Nova" charset="0"/>
                <a:cs typeface="Proxima Nova" charset="0"/>
                <a:sym typeface="Gill Sans"/>
              </a:defRPr>
            </a:lvl2pPr>
            <a:lvl3pPr indent="0" algn="l" defTabSz="657101">
              <a:lnSpc>
                <a:spcPct val="100000"/>
              </a:lnSpc>
              <a:spcBef>
                <a:spcPts val="0"/>
              </a:spcBef>
              <a:defRPr sz="4000">
                <a:latin typeface="Proxima Nova" charset="0"/>
                <a:ea typeface="Proxima Nova" charset="0"/>
                <a:cs typeface="Proxima Nova" charset="0"/>
                <a:sym typeface="Gill Sans"/>
              </a:defRPr>
            </a:lvl3pPr>
            <a:lvl4pPr indent="0" algn="l" defTabSz="657101">
              <a:lnSpc>
                <a:spcPct val="100000"/>
              </a:lnSpc>
              <a:spcBef>
                <a:spcPts val="0"/>
              </a:spcBef>
              <a:defRPr sz="4000">
                <a:latin typeface="Proxima Nova" charset="0"/>
                <a:ea typeface="Proxima Nova" charset="0"/>
                <a:cs typeface="Proxima Nova" charset="0"/>
                <a:sym typeface="Gill Sans"/>
              </a:defRPr>
            </a:lvl4pPr>
            <a:lvl5pPr indent="0" algn="l" defTabSz="657101">
              <a:lnSpc>
                <a:spcPct val="100000"/>
              </a:lnSpc>
              <a:spcBef>
                <a:spcPts val="0"/>
              </a:spcBef>
              <a:defRPr sz="4000">
                <a:latin typeface="Proxima Nova" charset="0"/>
                <a:ea typeface="Proxima Nova" charset="0"/>
                <a:cs typeface="Proxima Nova" charset="0"/>
                <a:sym typeface="Gill Sans"/>
              </a:defRPr>
            </a:lvl5pPr>
          </a:lstStyle>
          <a:p>
            <a:pPr lvl="0">
              <a:defRPr sz="1800"/>
            </a:pPr>
            <a:r>
              <a:rPr sz="4000" dirty="0"/>
              <a:t>Body Level One</a:t>
            </a:r>
          </a:p>
          <a:p>
            <a:pPr lvl="1">
              <a:defRPr sz="1800"/>
            </a:pPr>
            <a:r>
              <a:rPr sz="4000" dirty="0"/>
              <a:t>Body Level Two</a:t>
            </a:r>
          </a:p>
          <a:p>
            <a:pPr lvl="2">
              <a:defRPr sz="1800"/>
            </a:pPr>
            <a:r>
              <a:rPr sz="4000" dirty="0"/>
              <a:t>Body Level Three</a:t>
            </a:r>
          </a:p>
          <a:p>
            <a:pPr lvl="3">
              <a:defRPr sz="1800"/>
            </a:pPr>
            <a:r>
              <a:rPr sz="4000" dirty="0"/>
              <a:t>Body Level Four</a:t>
            </a:r>
          </a:p>
          <a:p>
            <a:pPr lvl="4">
              <a:defRPr sz="1800"/>
            </a:pPr>
            <a:r>
              <a:rPr sz="4000" dirty="0"/>
              <a:t>Body Level Five</a:t>
            </a:r>
          </a:p>
        </p:txBody>
      </p:sp>
      <p:sp>
        <p:nvSpPr>
          <p:cNvPr id="5" name="Slide Number Placeholder 5"/>
          <p:cNvSpPr>
            <a:spLocks noGrp="1"/>
          </p:cNvSpPr>
          <p:nvPr>
            <p:ph type="sldNum" sz="quarter" idx="4"/>
          </p:nvPr>
        </p:nvSpPr>
        <p:spPr>
          <a:xfrm>
            <a:off x="13195468" y="7784759"/>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a:t> </a:t>
            </a:r>
            <a:fld id="{AD4F0517-2690-9347-8191-A48CB6973DE3}" type="slidenum">
              <a:rPr lang="en-US" smtClean="0"/>
              <a:pPr/>
              <a:t>‹#›</a:t>
            </a:fld>
            <a:r>
              <a:rPr lang="en-US"/>
              <a:t> </a:t>
            </a:r>
            <a:endParaRPr lang="en-US" dirty="0"/>
          </a:p>
        </p:txBody>
      </p:sp>
    </p:spTree>
    <p:extLst>
      <p:ext uri="{BB962C8B-B14F-4D97-AF65-F5344CB8AC3E}">
        <p14:creationId xmlns:p14="http://schemas.microsoft.com/office/powerpoint/2010/main" val="12355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79882B1F-CB2E-DB47-9D91-28B9EEA1C822}" type="datetime1">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2C3CA-2D6D-374E-857E-8E65380E9BB1}" type="datetime1">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654B5-5EE4-AF42-9237-C65FF163B99C}" type="datetime1">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3235224" y="7665491"/>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dirty="0"/>
              <a:t> </a:t>
            </a:r>
            <a:fld id="{AD4F0517-2690-9347-8191-A48CB6973DE3}" type="slidenum">
              <a:rPr lang="en-US" smtClean="0">
                <a:solidFill>
                  <a:schemeClr val="accent1"/>
                </a:solidFill>
              </a:rPr>
              <a:pPr/>
              <a:t>‹#›</a:t>
            </a:fld>
            <a:r>
              <a:rPr lang="en-US" dirty="0">
                <a:solidFill>
                  <a:schemeClr val="accent1"/>
                </a:solidFill>
              </a:rPr>
              <a:t> </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835" t="18103" r="16789" b="26060"/>
          <a:stretch/>
        </p:blipFill>
        <p:spPr>
          <a:xfrm>
            <a:off x="433670" y="6957829"/>
            <a:ext cx="2422438" cy="1186938"/>
          </a:xfrm>
          <a:prstGeom prst="rect">
            <a:avLst/>
          </a:prstGeom>
        </p:spPr>
      </p:pic>
    </p:spTree>
    <p:extLst>
      <p:ext uri="{BB962C8B-B14F-4D97-AF65-F5344CB8AC3E}">
        <p14:creationId xmlns:p14="http://schemas.microsoft.com/office/powerpoint/2010/main" val="1235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7782"/>
            <a:ext cx="12435840" cy="176276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07539B-D6C9-844C-91E5-7662C2C44486}"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31377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27161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0"/>
            <a:ext cx="12435840" cy="163576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7422"/>
            <a:ext cx="12435840" cy="1800859"/>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7539B-D6C9-844C-91E5-7662C2C44486}"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57778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07539B-D6C9-844C-91E5-7662C2C44486}" type="datetimeFigureOut">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661351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1501"/>
            <a:ext cx="6464301"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11121"/>
            <a:ext cx="6464301"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1501"/>
            <a:ext cx="6466840"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1" y="2611121"/>
            <a:ext cx="6466840"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07539B-D6C9-844C-91E5-7662C2C44486}" type="datetimeFigureOut">
              <a:rPr lang="en-US" smtClean="0"/>
              <a:t>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17026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7539B-D6C9-844C-91E5-7662C2C44486}" type="datetimeFigureOut">
              <a:rPr lang="en-US" smtClean="0"/>
              <a:t>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18874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3"/>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BCB436-F0BC-B747-8D3F-C849739EBEFA}" type="datetime1">
              <a:rPr lang="en-US" smtClean="0"/>
              <a:t>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7539B-D6C9-844C-91E5-7662C2C44486}" type="datetimeFigureOut">
              <a:rPr lang="en-US" smtClean="0"/>
              <a:t>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6278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2"/>
            <a:ext cx="4813301" cy="1394459"/>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099"/>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864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51842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720"/>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660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1440"/>
            <a:ext cx="8778240" cy="96520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420923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35577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30200"/>
            <a:ext cx="3291840" cy="70205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30200"/>
            <a:ext cx="9631680" cy="70205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21355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AD188-3820-7841-8F1D-682CCC79F1A7}" type="datetime1">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3"/>
            <a:ext cx="12435840" cy="1634491"/>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BE68A5-43D6-1942-8A0E-D10591B6F512}" type="datetime1">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7AC903-4D2F-ED42-A77D-FFEBA9DE749D}" type="datetime1">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4" y="1842136"/>
            <a:ext cx="6466840"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4" y="2609849"/>
            <a:ext cx="6466840"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4C2C3F-B3F2-8D42-831B-C8F18B6D9C78}" type="datetime1">
              <a:rPr lang="en-US" smtClean="0"/>
              <a:t>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AF1D9-20FA-7149-96A6-7F3D40950537}" type="datetime1">
              <a:rPr lang="en-US" smtClean="0"/>
              <a:t>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AACAA-6458-C94C-999E-7F4AD64A5778}" type="datetime1">
              <a:rPr lang="en-US" smtClean="0"/>
              <a:t>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1"/>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4" y="1722123"/>
            <a:ext cx="4813301" cy="562927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61755DE0-7760-1E46-86F7-641865B00A2F}" type="datetime1">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3"/>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AFEB660-0EFC-B941-B096-CAE111A2B7E2}" type="datetime1">
              <a:rPr lang="en-US" smtClean="0"/>
              <a:t>5/20/20</a:t>
            </a:fld>
            <a:endParaRPr lang="en-US"/>
          </a:p>
        </p:txBody>
      </p:sp>
      <p:sp>
        <p:nvSpPr>
          <p:cNvPr id="5" name="Footer Placeholder 4"/>
          <p:cNvSpPr>
            <a:spLocks noGrp="1"/>
          </p:cNvSpPr>
          <p:nvPr>
            <p:ph type="ftr" sz="quarter" idx="3"/>
          </p:nvPr>
        </p:nvSpPr>
        <p:spPr>
          <a:xfrm>
            <a:off x="4998720" y="7627623"/>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3"/>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8"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 id="2147493481" r:id="rId13"/>
  </p:sldLayoutIdLst>
  <p:hf sldNum="0" hdr="0" ftr="0" dt="0"/>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30200"/>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1"/>
            <a:ext cx="13167360" cy="543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9419"/>
          </a:xfrm>
          <a:prstGeom prst="rect">
            <a:avLst/>
          </a:prstGeom>
        </p:spPr>
        <p:txBody>
          <a:bodyPr vert="horz" lIns="91440" tIns="45720" rIns="91440" bIns="45720" rtlCol="0" anchor="ctr"/>
          <a:lstStyle>
            <a:lvl1pPr algn="l">
              <a:defRPr sz="1920">
                <a:solidFill>
                  <a:schemeClr val="tx1">
                    <a:tint val="75000"/>
                  </a:schemeClr>
                </a:solidFill>
              </a:defRPr>
            </a:lvl1pPr>
          </a:lstStyle>
          <a:p>
            <a:fld id="{9B07539B-D6C9-844C-91E5-7662C2C44486}" type="datetimeFigureOut">
              <a:rPr lang="en-US" smtClean="0"/>
              <a:t>5/20/20</a:t>
            </a:fld>
            <a:endParaRPr lang="en-US"/>
          </a:p>
        </p:txBody>
      </p:sp>
      <p:sp>
        <p:nvSpPr>
          <p:cNvPr id="5" name="Footer Placeholder 4"/>
          <p:cNvSpPr>
            <a:spLocks noGrp="1"/>
          </p:cNvSpPr>
          <p:nvPr>
            <p:ph type="ftr" sz="quarter" idx="3"/>
          </p:nvPr>
        </p:nvSpPr>
        <p:spPr>
          <a:xfrm>
            <a:off x="4998720" y="7627622"/>
            <a:ext cx="4632960" cy="439419"/>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9419"/>
          </a:xfrm>
          <a:prstGeom prst="rect">
            <a:avLst/>
          </a:prstGeom>
        </p:spPr>
        <p:txBody>
          <a:bodyPr vert="horz" lIns="91440" tIns="45720" rIns="91440" bIns="45720" rtlCol="0" anchor="ctr"/>
          <a:lstStyle>
            <a:lvl1pPr algn="r">
              <a:defRPr sz="1920">
                <a:solidFill>
                  <a:schemeClr val="tx1">
                    <a:tint val="75000"/>
                  </a:schemeClr>
                </a:solidFill>
              </a:defRPr>
            </a:lvl1pPr>
          </a:lstStyle>
          <a:p>
            <a:fld id="{968F84FC-C273-2C4F-9C05-05A30F867241}" type="slidenum">
              <a:rPr lang="en-US" smtClean="0"/>
              <a:t>‹#›</a:t>
            </a:fld>
            <a:endParaRPr lang="en-US"/>
          </a:p>
        </p:txBody>
      </p:sp>
    </p:spTree>
    <p:extLst>
      <p:ext uri="{BB962C8B-B14F-4D97-AF65-F5344CB8AC3E}">
        <p14:creationId xmlns:p14="http://schemas.microsoft.com/office/powerpoint/2010/main" val="111457939"/>
      </p:ext>
    </p:extLst>
  </p:cSld>
  <p:clrMap bg1="lt1" tx1="dk1" bg2="lt2" tx2="dk2" accent1="accent1" accent2="accent2" accent3="accent3" accent4="accent4" accent5="accent5" accent6="accent6" hlink="hlink" folHlink="folHlink"/>
  <p:sldLayoutIdLst>
    <p:sldLayoutId id="2147493470" r:id="rId1"/>
    <p:sldLayoutId id="2147493471" r:id="rId2"/>
    <p:sldLayoutId id="2147493472" r:id="rId3"/>
    <p:sldLayoutId id="2147493473" r:id="rId4"/>
    <p:sldLayoutId id="2147493474" r:id="rId5"/>
    <p:sldLayoutId id="2147493475" r:id="rId6"/>
    <p:sldLayoutId id="2147493476" r:id="rId7"/>
    <p:sldLayoutId id="2147493477" r:id="rId8"/>
    <p:sldLayoutId id="2147493478" r:id="rId9"/>
    <p:sldLayoutId id="2147493479" r:id="rId10"/>
    <p:sldLayoutId id="2147493480" r:id="rId11"/>
  </p:sldLayoutIdLst>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367" t="31906" r="23179" b="34511"/>
          <a:stretch/>
        </p:blipFill>
        <p:spPr>
          <a:xfrm>
            <a:off x="7229114" y="1329160"/>
            <a:ext cx="5100671" cy="1997465"/>
          </a:xfrm>
          <a:prstGeom prst="rect">
            <a:avLst/>
          </a:prstGeom>
        </p:spPr>
      </p:pic>
      <p:cxnSp>
        <p:nvCxnSpPr>
          <p:cNvPr id="6" name="Straight Connector 5"/>
          <p:cNvCxnSpPr/>
          <p:nvPr/>
        </p:nvCxnSpPr>
        <p:spPr>
          <a:xfrm>
            <a:off x="7229114" y="935537"/>
            <a:ext cx="0" cy="28263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8067" y="1450729"/>
            <a:ext cx="6582664" cy="1754326"/>
          </a:xfrm>
          <a:prstGeom prst="rect">
            <a:avLst/>
          </a:prstGeom>
          <a:noFill/>
        </p:spPr>
        <p:txBody>
          <a:bodyPr wrap="square" rtlCol="0">
            <a:spAutoFit/>
          </a:bodyPr>
          <a:lstStyle/>
          <a:p>
            <a:pPr algn="r"/>
            <a:r>
              <a:rPr lang="en-US" sz="5400" b="1" dirty="0">
                <a:solidFill>
                  <a:schemeClr val="bg1"/>
                </a:solidFill>
                <a:latin typeface="Proxima Nova ScOsf" charset="0"/>
                <a:ea typeface="Proxima Nova ScOsf" charset="0"/>
                <a:cs typeface="Proxima Nova ScOsf" charset="0"/>
              </a:rPr>
              <a:t>FIND YOUR </a:t>
            </a:r>
          </a:p>
          <a:p>
            <a:pPr algn="r"/>
            <a:r>
              <a:rPr lang="en-US" sz="5400" b="1" dirty="0">
                <a:solidFill>
                  <a:schemeClr val="bg1"/>
                </a:solidFill>
                <a:latin typeface="Proxima Nova ScOsf" charset="0"/>
                <a:ea typeface="Proxima Nova ScOsf" charset="0"/>
                <a:cs typeface="Proxima Nova ScOsf" charset="0"/>
              </a:rPr>
              <a:t>WAY FASTER</a:t>
            </a:r>
          </a:p>
        </p:txBody>
      </p:sp>
    </p:spTree>
    <p:extLst>
      <p:ext uri="{BB962C8B-B14F-4D97-AF65-F5344CB8AC3E}">
        <p14:creationId xmlns:p14="http://schemas.microsoft.com/office/powerpoint/2010/main" val="222973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0571" y="742867"/>
            <a:ext cx="3112317" cy="801438"/>
          </a:xfrm>
          <a:prstGeom prst="rect">
            <a:avLst/>
          </a:prstGeom>
          <a:noFill/>
        </p:spPr>
        <p:txBody>
          <a:bodyPr wrap="square" rtlCol="0">
            <a:spAutoFit/>
          </a:bodyPr>
          <a:lstStyle/>
          <a:p>
            <a:endParaRPr lang="en-US" sz="4608"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460" y="1821824"/>
            <a:ext cx="2795808" cy="5118964"/>
          </a:xfrm>
          <a:prstGeom prst="rect">
            <a:avLst/>
          </a:prstGeom>
        </p:spPr>
      </p:pic>
      <p:sp>
        <p:nvSpPr>
          <p:cNvPr id="4" name="Rectangle 3"/>
          <p:cNvSpPr/>
          <p:nvPr/>
        </p:nvSpPr>
        <p:spPr>
          <a:xfrm>
            <a:off x="5968132" y="2598498"/>
            <a:ext cx="2035767" cy="3568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998" y="1821824"/>
            <a:ext cx="2795808" cy="511896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922" y="1821824"/>
            <a:ext cx="2795808" cy="5118964"/>
          </a:xfrm>
          <a:prstGeom prst="rect">
            <a:avLst/>
          </a:prstGeom>
        </p:spPr>
      </p:pic>
      <p:sp>
        <p:nvSpPr>
          <p:cNvPr id="19" name="Rectangle 18"/>
          <p:cNvSpPr/>
          <p:nvPr/>
        </p:nvSpPr>
        <p:spPr>
          <a:xfrm>
            <a:off x="9634205" y="2598498"/>
            <a:ext cx="2035767" cy="3568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72366" y="1354396"/>
            <a:ext cx="2900856" cy="646330"/>
          </a:xfrm>
          <a:prstGeom prst="rect">
            <a:avLst/>
          </a:prstGeom>
          <a:noFill/>
        </p:spPr>
        <p:txBody>
          <a:bodyPr wrap="square" rtlCol="0">
            <a:spAutoFit/>
          </a:bodyPr>
          <a:lstStyle/>
          <a:p>
            <a:pPr algn="ctr">
              <a:spcAft>
                <a:spcPts val="640"/>
              </a:spcAft>
            </a:pPr>
            <a:r>
              <a:rPr lang="en-US" sz="1800" dirty="0">
                <a:solidFill>
                  <a:schemeClr val="bg1">
                    <a:lumMod val="65000"/>
                  </a:schemeClr>
                </a:solidFill>
                <a:latin typeface="Calibri" charset="0"/>
                <a:ea typeface="Calibri" charset="0"/>
                <a:cs typeface="Calibri" charset="0"/>
              </a:rPr>
              <a:t>Educational Requirements </a:t>
            </a:r>
            <a:br>
              <a:rPr lang="en-US" sz="1800" dirty="0">
                <a:solidFill>
                  <a:schemeClr val="bg1">
                    <a:lumMod val="65000"/>
                  </a:schemeClr>
                </a:solidFill>
                <a:latin typeface="Calibri" charset="0"/>
                <a:ea typeface="Calibri" charset="0"/>
                <a:cs typeface="Calibri" charset="0"/>
              </a:rPr>
            </a:br>
            <a:r>
              <a:rPr lang="en-US" sz="1800" dirty="0">
                <a:solidFill>
                  <a:schemeClr val="bg1">
                    <a:lumMod val="65000"/>
                  </a:schemeClr>
                </a:solidFill>
                <a:latin typeface="Calibri" charset="0"/>
                <a:ea typeface="Calibri" charset="0"/>
                <a:cs typeface="Calibri" charset="0"/>
              </a:rPr>
              <a:t>&amp; Suggested Majors</a:t>
            </a:r>
          </a:p>
        </p:txBody>
      </p:sp>
      <p:sp>
        <p:nvSpPr>
          <p:cNvPr id="9" name="TextBox 8"/>
          <p:cNvSpPr txBox="1"/>
          <p:nvPr/>
        </p:nvSpPr>
        <p:spPr>
          <a:xfrm>
            <a:off x="5525436" y="1354395"/>
            <a:ext cx="2900468" cy="646331"/>
          </a:xfrm>
          <a:prstGeom prst="rect">
            <a:avLst/>
          </a:prstGeom>
          <a:noFill/>
        </p:spPr>
        <p:txBody>
          <a:bodyPr wrap="square" rtlCol="0">
            <a:spAutoFit/>
          </a:bodyPr>
          <a:lstStyle/>
          <a:p>
            <a:pPr algn="ctr"/>
            <a:r>
              <a:rPr lang="en-US" sz="1800" dirty="0">
                <a:solidFill>
                  <a:schemeClr val="bg1">
                    <a:lumMod val="65000"/>
                  </a:schemeClr>
                </a:solidFill>
              </a:rPr>
              <a:t>National Salary Guide </a:t>
            </a:r>
          </a:p>
          <a:p>
            <a:pPr algn="ctr"/>
            <a:r>
              <a:rPr lang="en-US" sz="1800" dirty="0">
                <a:solidFill>
                  <a:schemeClr val="bg1">
                    <a:lumMod val="65000"/>
                  </a:schemeClr>
                </a:solidFill>
              </a:rPr>
              <a:t>&amp; Job Openings</a:t>
            </a:r>
          </a:p>
        </p:txBody>
      </p:sp>
      <p:sp>
        <p:nvSpPr>
          <p:cNvPr id="10" name="TextBox 9"/>
          <p:cNvSpPr txBox="1"/>
          <p:nvPr/>
        </p:nvSpPr>
        <p:spPr>
          <a:xfrm>
            <a:off x="9331613" y="1354396"/>
            <a:ext cx="2719388" cy="646331"/>
          </a:xfrm>
          <a:prstGeom prst="rect">
            <a:avLst/>
          </a:prstGeom>
          <a:noFill/>
        </p:spPr>
        <p:txBody>
          <a:bodyPr wrap="square" rtlCol="0">
            <a:spAutoFit/>
          </a:bodyPr>
          <a:lstStyle/>
          <a:p>
            <a:pPr algn="ctr"/>
            <a:r>
              <a:rPr lang="en-US" sz="1800" dirty="0">
                <a:solidFill>
                  <a:schemeClr val="bg1">
                    <a:lumMod val="65000"/>
                  </a:schemeClr>
                </a:solidFill>
              </a:rPr>
              <a:t>Job Openings</a:t>
            </a:r>
          </a:p>
          <a:p>
            <a:pPr algn="ctr"/>
            <a:r>
              <a:rPr lang="en-US" sz="1800" dirty="0">
                <a:solidFill>
                  <a:schemeClr val="bg1">
                    <a:lumMod val="65000"/>
                  </a:schemeClr>
                </a:solidFill>
              </a:rPr>
              <a:t> Nationally &amp; By State</a:t>
            </a:r>
          </a:p>
        </p:txBody>
      </p:sp>
      <p:sp>
        <p:nvSpPr>
          <p:cNvPr id="25" name="TextBox 24"/>
          <p:cNvSpPr txBox="1"/>
          <p:nvPr/>
        </p:nvSpPr>
        <p:spPr>
          <a:xfrm>
            <a:off x="492860" y="492680"/>
            <a:ext cx="13223140" cy="644344"/>
          </a:xfrm>
          <a:prstGeom prst="rect">
            <a:avLst/>
          </a:prstGeom>
          <a:noFill/>
        </p:spPr>
        <p:txBody>
          <a:bodyPr wrap="square" rtlCol="0">
            <a:noAutofit/>
          </a:bodyPr>
          <a:lstStyle/>
          <a:p>
            <a:r>
              <a:rPr lang="en-US" sz="3200" b="1" dirty="0">
                <a:solidFill>
                  <a:srgbClr val="5576B2"/>
                </a:solidFill>
              </a:rPr>
              <a:t>THE YOUSCIENCE EXPERIENCE</a:t>
            </a:r>
            <a:r>
              <a:rPr lang="en-US" sz="3200" dirty="0">
                <a:solidFill>
                  <a:srgbClr val="5576B2"/>
                </a:solidFill>
              </a:rPr>
              <a:t>| </a:t>
            </a:r>
            <a:r>
              <a:rPr lang="en-US" sz="3200" dirty="0">
                <a:solidFill>
                  <a:srgbClr val="5576B2"/>
                </a:solidFill>
                <a:latin typeface="+mj-lt"/>
              </a:rPr>
              <a:t>Expand your vision of career possibilities</a:t>
            </a:r>
          </a:p>
        </p:txBody>
      </p:sp>
      <p:pic>
        <p:nvPicPr>
          <p:cNvPr id="20" name="Picture 19"/>
          <p:cNvPicPr>
            <a:picLocks noChangeAspect="1"/>
          </p:cNvPicPr>
          <p:nvPr/>
        </p:nvPicPr>
        <p:blipFill>
          <a:blip r:embed="rId4"/>
          <a:stretch>
            <a:fillRect/>
          </a:stretch>
        </p:blipFill>
        <p:spPr>
          <a:xfrm>
            <a:off x="9632472" y="2721172"/>
            <a:ext cx="2016676" cy="3379846"/>
          </a:xfrm>
          <a:prstGeom prst="rect">
            <a:avLst/>
          </a:prstGeom>
        </p:spPr>
      </p:pic>
      <p:pic>
        <p:nvPicPr>
          <p:cNvPr id="22" name="Picture 21"/>
          <p:cNvPicPr>
            <a:picLocks noChangeAspect="1"/>
          </p:cNvPicPr>
          <p:nvPr/>
        </p:nvPicPr>
        <p:blipFill>
          <a:blip r:embed="rId5"/>
          <a:stretch>
            <a:fillRect/>
          </a:stretch>
        </p:blipFill>
        <p:spPr>
          <a:xfrm>
            <a:off x="6010102" y="2685526"/>
            <a:ext cx="2100210" cy="3415492"/>
          </a:xfrm>
          <a:prstGeom prst="rect">
            <a:avLst/>
          </a:prstGeom>
        </p:spPr>
      </p:pic>
      <p:pic>
        <p:nvPicPr>
          <p:cNvPr id="26" name="Picture 25"/>
          <p:cNvPicPr>
            <a:picLocks noChangeAspect="1"/>
          </p:cNvPicPr>
          <p:nvPr/>
        </p:nvPicPr>
        <p:blipFill rotWithShape="1">
          <a:blip r:embed="rId6"/>
          <a:srcRect b="7087"/>
          <a:stretch/>
        </p:blipFill>
        <p:spPr>
          <a:xfrm>
            <a:off x="2292868" y="2605527"/>
            <a:ext cx="2045215" cy="3618166"/>
          </a:xfrm>
          <a:prstGeom prst="rect">
            <a:avLst/>
          </a:prstGeom>
        </p:spPr>
      </p:pic>
    </p:spTree>
    <p:extLst>
      <p:ext uri="{BB962C8B-B14F-4D97-AF65-F5344CB8AC3E}">
        <p14:creationId xmlns:p14="http://schemas.microsoft.com/office/powerpoint/2010/main" val="11279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Problem YouScience Solves - 6yr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631" y="1"/>
            <a:ext cx="14350254" cy="8072018"/>
          </a:xfrm>
          <a:prstGeom prst="rect">
            <a:avLst/>
          </a:prstGeom>
        </p:spPr>
      </p:pic>
    </p:spTree>
    <p:extLst>
      <p:ext uri="{BB962C8B-B14F-4D97-AF65-F5344CB8AC3E}">
        <p14:creationId xmlns:p14="http://schemas.microsoft.com/office/powerpoint/2010/main" val="10003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4138" b="11579"/>
          <a:stretch/>
        </p:blipFill>
        <p:spPr>
          <a:xfrm>
            <a:off x="0" y="0"/>
            <a:ext cx="14630400" cy="8229600"/>
          </a:xfrm>
          <a:prstGeom prst="rect">
            <a:avLst/>
          </a:prstGeom>
          <a:blipFill dpi="0" rotWithShape="1">
            <a:blip r:embed="rId3"/>
            <a:srcRect/>
            <a:tile tx="0" ty="0" sx="100000" sy="100000" flip="none" algn="tl"/>
          </a:blipFill>
        </p:spPr>
      </p:pic>
      <p:sp>
        <p:nvSpPr>
          <p:cNvPr id="2" name="TextBox 1"/>
          <p:cNvSpPr txBox="1"/>
          <p:nvPr/>
        </p:nvSpPr>
        <p:spPr>
          <a:xfrm>
            <a:off x="2271260" y="566300"/>
            <a:ext cx="7872201" cy="1033354"/>
          </a:xfrm>
          <a:prstGeom prst="rect">
            <a:avLst/>
          </a:prstGeom>
          <a:noFill/>
        </p:spPr>
        <p:txBody>
          <a:bodyPr wrap="square" rtlCol="0">
            <a:noAutofit/>
          </a:bodyPr>
          <a:lstStyle/>
          <a:p>
            <a:pPr algn="r"/>
            <a:r>
              <a:rPr lang="en-US" sz="4800" dirty="0">
                <a:solidFill>
                  <a:srgbClr val="5576B2"/>
                </a:solidFill>
              </a:rPr>
              <a:t>|</a:t>
            </a:r>
            <a:r>
              <a:rPr lang="en-US" sz="4800" b="1" dirty="0">
                <a:solidFill>
                  <a:srgbClr val="5576B2"/>
                </a:solidFill>
              </a:rPr>
              <a:t> </a:t>
            </a:r>
            <a:r>
              <a:rPr lang="en-US" sz="4800" dirty="0">
                <a:solidFill>
                  <a:srgbClr val="5576B2"/>
                </a:solidFill>
              </a:rPr>
              <a:t>Welcome</a:t>
            </a:r>
            <a:endParaRPr lang="en-US" sz="4800" b="1" dirty="0">
              <a:solidFill>
                <a:srgbClr val="5576B2"/>
              </a:solidFill>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03" y="745204"/>
            <a:ext cx="3765492" cy="1180504"/>
          </a:xfrm>
          <a:prstGeom prst="rect">
            <a:avLst/>
          </a:prstGeom>
        </p:spPr>
      </p:pic>
    </p:spTree>
    <p:extLst>
      <p:ext uri="{BB962C8B-B14F-4D97-AF65-F5344CB8AC3E}">
        <p14:creationId xmlns:p14="http://schemas.microsoft.com/office/powerpoint/2010/main" val="6142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121329" y="4312659"/>
            <a:ext cx="12774850" cy="5594883"/>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endParaRPr lang="en-US" sz="3840" b="1" dirty="0">
              <a:latin typeface="Tahoma"/>
              <a:cs typeface="Tahoma"/>
            </a:endParaRPr>
          </a:p>
          <a:p>
            <a:pPr marL="0" indent="0">
              <a:buNone/>
            </a:pPr>
            <a:endParaRPr lang="en-US" sz="3840" dirty="0"/>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But </a:t>
            </a:r>
            <a:r>
              <a:rPr lang="en-US" sz="3200" dirty="0">
                <a:solidFill>
                  <a:srgbClr val="5576B2"/>
                </a:solidFill>
                <a:latin typeface="+mj-lt"/>
              </a:rPr>
              <a:t>why am I taking </a:t>
            </a:r>
            <a:r>
              <a:rPr lang="en-US" sz="3200" dirty="0" err="1">
                <a:solidFill>
                  <a:srgbClr val="5576B2"/>
                </a:solidFill>
                <a:latin typeface="+mj-lt"/>
              </a:rPr>
              <a:t>YouScience</a:t>
            </a:r>
            <a:r>
              <a:rPr lang="en-US" sz="3200" dirty="0">
                <a:solidFill>
                  <a:srgbClr val="5576B2"/>
                </a:solidFill>
                <a:latin typeface="+mj-lt"/>
              </a:rPr>
              <a:t>?</a:t>
            </a:r>
          </a:p>
        </p:txBody>
      </p:sp>
      <p:sp>
        <p:nvSpPr>
          <p:cNvPr id="3" name="Rounded Rectangular Callout 2"/>
          <p:cNvSpPr/>
          <p:nvPr/>
        </p:nvSpPr>
        <p:spPr>
          <a:xfrm>
            <a:off x="6553104" y="2351412"/>
            <a:ext cx="4301258" cy="2611282"/>
          </a:xfrm>
          <a:prstGeom prst="wedgeRound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6397420" y="3146125"/>
            <a:ext cx="4551224" cy="2349966"/>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algn="ctr">
              <a:buNone/>
            </a:pPr>
            <a:r>
              <a:rPr lang="en-US" sz="2800" dirty="0">
                <a:solidFill>
                  <a:srgbClr val="5576B2"/>
                </a:solidFill>
                <a:latin typeface="Calibri" charset="0"/>
                <a:ea typeface="Calibri" charset="0"/>
                <a:cs typeface="Calibri" charset="0"/>
              </a:rPr>
              <a:t>What am I going to do </a:t>
            </a:r>
          </a:p>
          <a:p>
            <a:pPr marL="0" lvl="1" algn="ctr">
              <a:buNone/>
            </a:pPr>
            <a:r>
              <a:rPr lang="en-US" sz="2800" b="1" dirty="0">
                <a:solidFill>
                  <a:srgbClr val="5576B2"/>
                </a:solidFill>
                <a:latin typeface="Calibri" charset="0"/>
                <a:ea typeface="Calibri" charset="0"/>
                <a:cs typeface="Calibri" charset="0"/>
              </a:rPr>
              <a:t>after I graduate</a:t>
            </a:r>
            <a:r>
              <a:rPr lang="en-US" sz="2800" dirty="0">
                <a:solidFill>
                  <a:srgbClr val="5576B2"/>
                </a:solidFill>
                <a:latin typeface="Calibri" charset="0"/>
                <a:ea typeface="Calibri" charset="0"/>
                <a:cs typeface="Calibri" charset="0"/>
              </a:rPr>
              <a:t>?</a:t>
            </a:r>
          </a:p>
        </p:txBody>
      </p:sp>
      <p:sp>
        <p:nvSpPr>
          <p:cNvPr id="9" name="Oval Callout 8"/>
          <p:cNvSpPr/>
          <p:nvPr/>
        </p:nvSpPr>
        <p:spPr>
          <a:xfrm>
            <a:off x="631260" y="2009082"/>
            <a:ext cx="4405260"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p:cNvSpPr txBox="1">
            <a:spLocks/>
          </p:cNvSpPr>
          <p:nvPr/>
        </p:nvSpPr>
        <p:spPr>
          <a:xfrm>
            <a:off x="561950" y="2742940"/>
            <a:ext cx="4278948"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careers are the </a:t>
            </a:r>
          </a:p>
          <a:p>
            <a:pPr marL="285750" lvl="1" algn="ctr">
              <a:spcAft>
                <a:spcPts val="640"/>
              </a:spcAft>
              <a:buNone/>
            </a:pPr>
            <a:r>
              <a:rPr lang="en-US" sz="2800" dirty="0">
                <a:solidFill>
                  <a:srgbClr val="5576B2"/>
                </a:solidFill>
                <a:latin typeface="Calibri" charset="0"/>
                <a:ea typeface="Calibri" charset="0"/>
                <a:cs typeface="Calibri" charset="0"/>
              </a:rPr>
              <a:t>right fit for me based on </a:t>
            </a:r>
            <a:r>
              <a:rPr lang="en-US" sz="2800" b="1" dirty="0">
                <a:solidFill>
                  <a:srgbClr val="5576B2"/>
                </a:solidFill>
                <a:latin typeface="Calibri" charset="0"/>
                <a:ea typeface="Calibri" charset="0"/>
                <a:cs typeface="Calibri" charset="0"/>
              </a:rPr>
              <a:t>my natural strengths</a:t>
            </a:r>
            <a:r>
              <a:rPr lang="en-US" sz="2800" dirty="0">
                <a:solidFill>
                  <a:srgbClr val="5576B2"/>
                </a:solidFill>
                <a:latin typeface="Calibri" charset="0"/>
                <a:ea typeface="Calibri" charset="0"/>
                <a:cs typeface="Calibri" charset="0"/>
              </a:rPr>
              <a:t>?</a:t>
            </a:r>
          </a:p>
        </p:txBody>
      </p:sp>
      <p:sp>
        <p:nvSpPr>
          <p:cNvPr id="11" name="Oval Callout 10"/>
          <p:cNvSpPr/>
          <p:nvPr/>
        </p:nvSpPr>
        <p:spPr>
          <a:xfrm flipH="1">
            <a:off x="9724554" y="3396617"/>
            <a:ext cx="4661694"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
          <p:cNvSpPr txBox="1">
            <a:spLocks/>
          </p:cNvSpPr>
          <p:nvPr/>
        </p:nvSpPr>
        <p:spPr>
          <a:xfrm>
            <a:off x="9723924" y="4450886"/>
            <a:ext cx="4266389"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Where do I </a:t>
            </a:r>
            <a:r>
              <a:rPr lang="en-US" sz="2800" b="1" dirty="0">
                <a:solidFill>
                  <a:srgbClr val="5576B2"/>
                </a:solidFill>
                <a:latin typeface="Calibri" charset="0"/>
                <a:ea typeface="Calibri" charset="0"/>
                <a:cs typeface="Calibri" charset="0"/>
              </a:rPr>
              <a:t>fit in the world </a:t>
            </a:r>
            <a:r>
              <a:rPr lang="en-US" sz="2800" dirty="0">
                <a:solidFill>
                  <a:srgbClr val="5576B2"/>
                </a:solidFill>
                <a:latin typeface="Calibri" charset="0"/>
                <a:ea typeface="Calibri" charset="0"/>
                <a:cs typeface="Calibri" charset="0"/>
              </a:rPr>
              <a:t>of work and careers?</a:t>
            </a:r>
          </a:p>
        </p:txBody>
      </p:sp>
      <p:sp>
        <p:nvSpPr>
          <p:cNvPr id="13" name="Rectangular Callout 12"/>
          <p:cNvSpPr/>
          <p:nvPr/>
        </p:nvSpPr>
        <p:spPr>
          <a:xfrm>
            <a:off x="3629559" y="4554971"/>
            <a:ext cx="3767671" cy="2073727"/>
          </a:xfrm>
          <a:prstGeom prst="wedge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txBox="1">
            <a:spLocks/>
          </p:cNvSpPr>
          <p:nvPr/>
        </p:nvSpPr>
        <p:spPr>
          <a:xfrm>
            <a:off x="3521534" y="4929319"/>
            <a:ext cx="3613383"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How can I </a:t>
            </a:r>
            <a:r>
              <a:rPr lang="en-US" sz="2800" b="1" dirty="0">
                <a:solidFill>
                  <a:srgbClr val="5576B2"/>
                </a:solidFill>
                <a:latin typeface="Calibri" charset="0"/>
                <a:ea typeface="Calibri" charset="0"/>
                <a:cs typeface="Calibri" charset="0"/>
              </a:rPr>
              <a:t>describe myself</a:t>
            </a:r>
            <a:r>
              <a:rPr lang="en-US" sz="2800" dirty="0">
                <a:solidFill>
                  <a:srgbClr val="5576B2"/>
                </a:solidFill>
                <a:latin typeface="Calibri" charset="0"/>
                <a:ea typeface="Calibri" charset="0"/>
                <a:cs typeface="Calibri" charset="0"/>
              </a:rPr>
              <a:t> and who I am with confidence?</a:t>
            </a:r>
          </a:p>
        </p:txBody>
      </p:sp>
      <p:sp>
        <p:nvSpPr>
          <p:cNvPr id="15" name="Title 3"/>
          <p:cNvSpPr txBox="1">
            <a:spLocks/>
          </p:cNvSpPr>
          <p:nvPr/>
        </p:nvSpPr>
        <p:spPr>
          <a:xfrm>
            <a:off x="613794" y="1158915"/>
            <a:ext cx="7969004" cy="381061"/>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t" anchorCtr="0">
            <a:noAutofit/>
          </a:bodyPr>
          <a:lstStyle>
            <a:lvl1pPr algn="ctr" defTabSz="410688">
              <a:lnSpc>
                <a:spcPct val="100000"/>
              </a:lnSpc>
              <a:defRPr sz="3200" b="1" i="0">
                <a:solidFill>
                  <a:srgbClr val="5576B2"/>
                </a:solidFill>
                <a:latin typeface="Proxima Nova" charset="0"/>
                <a:ea typeface="Proxima Nova" charset="0"/>
                <a:cs typeface="Proxima Nova" charset="0"/>
                <a:sym typeface="Gill Sans"/>
              </a:defRPr>
            </a:lvl1pPr>
            <a:lvl2pPr algn="ctr">
              <a:lnSpc>
                <a:spcPct val="90000"/>
              </a:lnSpc>
              <a:defRPr sz="5900">
                <a:latin typeface="Calibri Light"/>
                <a:ea typeface="Calibri Light"/>
                <a:cs typeface="Calibri Light"/>
                <a:sym typeface="Calibri Light"/>
              </a:defRPr>
            </a:lvl2pPr>
            <a:lvl3pPr algn="ctr">
              <a:lnSpc>
                <a:spcPct val="90000"/>
              </a:lnSpc>
              <a:defRPr sz="5900">
                <a:latin typeface="Calibri Light"/>
                <a:ea typeface="Calibri Light"/>
                <a:cs typeface="Calibri Light"/>
                <a:sym typeface="Calibri Light"/>
              </a:defRPr>
            </a:lvl3pPr>
            <a:lvl4pPr algn="ctr">
              <a:lnSpc>
                <a:spcPct val="90000"/>
              </a:lnSpc>
              <a:defRPr sz="5900">
                <a:latin typeface="Calibri Light"/>
                <a:ea typeface="Calibri Light"/>
                <a:cs typeface="Calibri Light"/>
                <a:sym typeface="Calibri Light"/>
              </a:defRPr>
            </a:lvl4pPr>
            <a:lvl5pPr algn="ctr">
              <a:lnSpc>
                <a:spcPct val="90000"/>
              </a:lnSpc>
              <a:defRPr sz="5900">
                <a:latin typeface="Calibri Light"/>
                <a:ea typeface="Calibri Light"/>
                <a:cs typeface="Calibri Light"/>
                <a:sym typeface="Calibri Light"/>
              </a:defRPr>
            </a:lvl5pPr>
            <a:lvl6pPr algn="ctr">
              <a:lnSpc>
                <a:spcPct val="90000"/>
              </a:lnSpc>
              <a:defRPr sz="5900">
                <a:latin typeface="Calibri Light"/>
                <a:ea typeface="Calibri Light"/>
                <a:cs typeface="Calibri Light"/>
                <a:sym typeface="Calibri Light"/>
              </a:defRPr>
            </a:lvl6pPr>
            <a:lvl7pPr algn="ctr">
              <a:lnSpc>
                <a:spcPct val="90000"/>
              </a:lnSpc>
              <a:defRPr sz="5900">
                <a:latin typeface="Calibri Light"/>
                <a:ea typeface="Calibri Light"/>
                <a:cs typeface="Calibri Light"/>
                <a:sym typeface="Calibri Light"/>
              </a:defRPr>
            </a:lvl7pPr>
            <a:lvl8pPr algn="ctr">
              <a:lnSpc>
                <a:spcPct val="90000"/>
              </a:lnSpc>
              <a:defRPr sz="5900">
                <a:latin typeface="Calibri Light"/>
                <a:ea typeface="Calibri Light"/>
                <a:cs typeface="Calibri Light"/>
                <a:sym typeface="Calibri Light"/>
              </a:defRPr>
            </a:lvl8pPr>
            <a:lvl9pPr algn="ctr">
              <a:lnSpc>
                <a:spcPct val="90000"/>
              </a:lnSpc>
              <a:defRPr sz="5900">
                <a:latin typeface="Calibri Light"/>
                <a:ea typeface="Calibri Light"/>
                <a:cs typeface="Calibri Light"/>
                <a:sym typeface="Calibri Light"/>
              </a:defRPr>
            </a:lvl9pPr>
          </a:lstStyle>
          <a:p>
            <a:pPr algn="l">
              <a:spcAft>
                <a:spcPts val="640"/>
              </a:spcAft>
              <a:defRPr sz="1800" b="0" cap="none" spc="0">
                <a:solidFill>
                  <a:srgbClr val="000000"/>
                </a:solidFill>
              </a:defRPr>
            </a:pPr>
            <a:r>
              <a:rPr lang="en-US" sz="1800" b="0" dirty="0">
                <a:solidFill>
                  <a:srgbClr val="7F7F7F"/>
                </a:solidFill>
                <a:ea typeface="Calibri" charset="0"/>
                <a:cs typeface="Calibri" charset="0"/>
              </a:rPr>
              <a:t>To help you answer these questions:</a:t>
            </a:r>
          </a:p>
        </p:txBody>
      </p:sp>
    </p:spTree>
    <p:extLst>
      <p:ext uri="{BB962C8B-B14F-4D97-AF65-F5344CB8AC3E}">
        <p14:creationId xmlns:p14="http://schemas.microsoft.com/office/powerpoint/2010/main" val="268870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999067" y="3466214"/>
            <a:ext cx="12333912" cy="3159718"/>
          </a:xfrm>
          <a:prstGeom prst="rect">
            <a:avLst/>
          </a:prstGeom>
        </p:spPr>
        <p:txBody>
          <a:bodyPr vert="horz" lIns="0" tIns="0" rIns="0" bIns="0" numCol="3" spcCol="640080" rtlCol="0">
            <a:no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r>
              <a:rPr lang="en-US" sz="2400" dirty="0">
                <a:solidFill>
                  <a:schemeClr val="bg1">
                    <a:lumMod val="65000"/>
                  </a:schemeClr>
                </a:solidFill>
                <a:latin typeface="+mj-lt"/>
              </a:rPr>
              <a:t>The Core Assessment is broken up into </a:t>
            </a:r>
            <a:r>
              <a:rPr lang="en-US" sz="2400" b="1" dirty="0">
                <a:solidFill>
                  <a:schemeClr val="bg1">
                    <a:lumMod val="65000"/>
                  </a:schemeClr>
                </a:solidFill>
                <a:latin typeface="+mj-lt"/>
              </a:rPr>
              <a:t>11 short 8 – 10 minute exercises</a:t>
            </a:r>
            <a:r>
              <a:rPr lang="en-US" sz="2400" dirty="0">
                <a:solidFill>
                  <a:schemeClr val="bg1">
                    <a:lumMod val="65000"/>
                  </a:schemeClr>
                </a:solidFill>
                <a:latin typeface="+mj-lt"/>
              </a:rPr>
              <a:t>.  You can take a break after any exercise, but not during the middle!</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Many students refer to them as “</a:t>
            </a:r>
            <a:r>
              <a:rPr lang="en-US" sz="2400" b="1" dirty="0">
                <a:solidFill>
                  <a:schemeClr val="bg1">
                    <a:lumMod val="65000"/>
                  </a:schemeClr>
                </a:solidFill>
                <a:latin typeface="+mj-lt"/>
              </a:rPr>
              <a:t>brain games</a:t>
            </a:r>
            <a:r>
              <a:rPr lang="en-US" sz="2400" dirty="0">
                <a:solidFill>
                  <a:schemeClr val="bg1">
                    <a:lumMod val="65000"/>
                  </a:schemeClr>
                </a:solidFill>
                <a:latin typeface="+mj-lt"/>
              </a:rPr>
              <a:t>”.  </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You might not think the exercises are measuring anything valuable that can help you with your future.  Well, believe it or not it really does measure how your brain is wired and important aspects of </a:t>
            </a:r>
            <a:r>
              <a:rPr lang="en-US" sz="2400" b="1" dirty="0">
                <a:solidFill>
                  <a:schemeClr val="bg1">
                    <a:lumMod val="65000"/>
                  </a:schemeClr>
                </a:solidFill>
                <a:latin typeface="+mj-lt"/>
              </a:rPr>
              <a:t>what makes you, uniquely you</a:t>
            </a:r>
            <a:r>
              <a:rPr lang="en-US" sz="2400" dirty="0">
                <a:solidFill>
                  <a:schemeClr val="bg1">
                    <a:lumMod val="65000"/>
                  </a:schemeClr>
                </a:solidFill>
                <a:latin typeface="+mj-lt"/>
              </a:rPr>
              <a:t>! </a:t>
            </a:r>
          </a:p>
          <a:p>
            <a:pPr marL="0" indent="0">
              <a:spcAft>
                <a:spcPts val="640"/>
              </a:spcAft>
              <a:buNone/>
            </a:pPr>
            <a:endParaRPr lang="en-US" sz="2400" dirty="0">
              <a:solidFill>
                <a:schemeClr val="bg1">
                  <a:lumMod val="65000"/>
                </a:schemeClr>
              </a:solidFill>
              <a:latin typeface="+mj-lt"/>
            </a:endParaRPr>
          </a:p>
          <a:p>
            <a:pPr marL="0" indent="0">
              <a:buNone/>
            </a:pPr>
            <a:endParaRPr lang="en-US" sz="2400" dirty="0">
              <a:solidFill>
                <a:schemeClr val="bg1">
                  <a:lumMod val="65000"/>
                </a:schemeClr>
              </a:solidFill>
              <a:latin typeface="Calibri" charset="0"/>
              <a:ea typeface="Calibri" charset="0"/>
              <a:cs typeface="Calibri" charset="0"/>
            </a:endParaRPr>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So how does </a:t>
            </a:r>
            <a:r>
              <a:rPr lang="en-US" sz="3200" dirty="0" err="1">
                <a:solidFill>
                  <a:srgbClr val="5576B2"/>
                </a:solidFill>
              </a:rPr>
              <a:t>YouScience</a:t>
            </a:r>
            <a:r>
              <a:rPr lang="en-US" sz="3200" dirty="0">
                <a:solidFill>
                  <a:srgbClr val="5576B2"/>
                </a:solidFill>
              </a:rPr>
              <a:t> work?</a:t>
            </a:r>
            <a:endParaRPr lang="en-US" sz="3200" dirty="0">
              <a:solidFill>
                <a:srgbClr val="5576B2"/>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96" y="1794450"/>
            <a:ext cx="1545962" cy="15459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715" y="1562323"/>
            <a:ext cx="1967686" cy="196768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82" y="1858245"/>
            <a:ext cx="1701208" cy="1701208"/>
          </a:xfrm>
          <a:prstGeom prst="rect">
            <a:avLst/>
          </a:prstGeom>
        </p:spPr>
      </p:pic>
    </p:spTree>
    <p:extLst>
      <p:ext uri="{BB962C8B-B14F-4D97-AF65-F5344CB8AC3E}">
        <p14:creationId xmlns:p14="http://schemas.microsoft.com/office/powerpoint/2010/main" val="251307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YouScience--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4630400" cy="8229600"/>
          </a:xfrm>
          <a:prstGeom prst="rect">
            <a:avLst/>
          </a:prstGeom>
        </p:spPr>
      </p:pic>
    </p:spTree>
    <p:extLst>
      <p:ext uri="{BB962C8B-B14F-4D97-AF65-F5344CB8AC3E}">
        <p14:creationId xmlns:p14="http://schemas.microsoft.com/office/powerpoint/2010/main" val="16169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2860" y="492680"/>
            <a:ext cx="10971007" cy="644344"/>
          </a:xfrm>
          <a:prstGeom prst="rect">
            <a:avLst/>
          </a:prstGeom>
          <a:noFill/>
        </p:spPr>
        <p:txBody>
          <a:bodyPr wrap="square" rtlCol="0">
            <a:noAutofit/>
          </a:bodyPr>
          <a:lstStyle/>
          <a:p>
            <a:r>
              <a:rPr lang="en-US" sz="3200" b="1" dirty="0">
                <a:solidFill>
                  <a:srgbClr val="5576B2"/>
                </a:solidFill>
              </a:rPr>
              <a:t>YOUR NATURAL ABILITIES</a:t>
            </a:r>
            <a:r>
              <a:rPr lang="en-US" sz="3200" dirty="0">
                <a:solidFill>
                  <a:srgbClr val="5576B2"/>
                </a:solidFill>
              </a:rPr>
              <a:t>| </a:t>
            </a:r>
            <a:r>
              <a:rPr lang="en-US" sz="3200" dirty="0">
                <a:solidFill>
                  <a:srgbClr val="5576B2"/>
                </a:solidFill>
                <a:latin typeface="+mj-lt"/>
              </a:rPr>
              <a:t>What is your dominant hand?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234" y="2805973"/>
            <a:ext cx="10283952" cy="24871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799" y="1797424"/>
            <a:ext cx="2641601" cy="264160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74901" y="3935984"/>
            <a:ext cx="2451099" cy="2641601"/>
          </a:xfrm>
          <a:prstGeom prst="rect">
            <a:avLst/>
          </a:prstGeom>
        </p:spPr>
      </p:pic>
    </p:spTree>
    <p:extLst>
      <p:ext uri="{BB962C8B-B14F-4D97-AF65-F5344CB8AC3E}">
        <p14:creationId xmlns:p14="http://schemas.microsoft.com/office/powerpoint/2010/main" val="58294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0833" r="10786"/>
          <a:stretch/>
        </p:blipFill>
        <p:spPr>
          <a:xfrm>
            <a:off x="0" y="0"/>
            <a:ext cx="9675628" cy="8229600"/>
          </a:xfrm>
          <a:prstGeom prst="rect">
            <a:avLst/>
          </a:prstGeom>
        </p:spPr>
      </p:pic>
      <p:sp>
        <p:nvSpPr>
          <p:cNvPr id="3" name="Slide Number Placeholder 2"/>
          <p:cNvSpPr>
            <a:spLocks noGrp="1"/>
          </p:cNvSpPr>
          <p:nvPr>
            <p:ph type="sldNum" sz="quarter" idx="4"/>
          </p:nvPr>
        </p:nvSpPr>
        <p:spPr>
          <a:prstGeom prst="rect">
            <a:avLst/>
          </a:prstGeom>
        </p:spPr>
        <p:txBody>
          <a:bodyPr/>
          <a:lstStyle/>
          <a:p>
            <a:fld id="{AD4F0517-2690-9347-8191-A48CB6973DE3}" type="slidenum">
              <a:rPr lang="en-US" smtClean="0"/>
              <a:pPr/>
              <a:t>7</a:t>
            </a:fld>
            <a:endParaRPr lang="en-US" dirty="0"/>
          </a:p>
        </p:txBody>
      </p:sp>
      <p:sp>
        <p:nvSpPr>
          <p:cNvPr id="10" name="TextBox 9"/>
          <p:cNvSpPr txBox="1"/>
          <p:nvPr/>
        </p:nvSpPr>
        <p:spPr>
          <a:xfrm>
            <a:off x="10274593" y="1452532"/>
            <a:ext cx="4019551" cy="5693866"/>
          </a:xfrm>
          <a:prstGeom prst="rect">
            <a:avLst/>
          </a:prstGeom>
          <a:noFill/>
        </p:spPr>
        <p:txBody>
          <a:bodyPr wrap="square" rtlCol="0">
            <a:spAutoFit/>
          </a:bodyPr>
          <a:lstStyle/>
          <a:p>
            <a:pPr algn="ctr"/>
            <a:r>
              <a:rPr lang="en-US" sz="9600" b="1" dirty="0">
                <a:solidFill>
                  <a:srgbClr val="5576B2"/>
                </a:solidFill>
                <a:latin typeface="Calibri" charset="0"/>
                <a:ea typeface="Calibri" charset="0"/>
                <a:cs typeface="Calibri" charset="0"/>
              </a:rPr>
              <a:t>SMILE!</a:t>
            </a:r>
          </a:p>
          <a:p>
            <a:pPr algn="ctr"/>
            <a:r>
              <a:rPr lang="en-US" sz="3600" b="1" dirty="0">
                <a:solidFill>
                  <a:srgbClr val="5576B2"/>
                </a:solidFill>
                <a:latin typeface="Calibri" charset="0"/>
                <a:ea typeface="Calibri" charset="0"/>
                <a:cs typeface="Calibri" charset="0"/>
              </a:rPr>
              <a:t>THIS IS NOT A TEST</a:t>
            </a:r>
          </a:p>
          <a:p>
            <a:pPr algn="ctr">
              <a:spcAft>
                <a:spcPts val="640"/>
              </a:spcAft>
            </a:pPr>
            <a:r>
              <a:rPr lang="en-US" sz="4400" b="1" dirty="0">
                <a:solidFill>
                  <a:srgbClr val="5576B2"/>
                </a:solidFill>
                <a:latin typeface="Calibri" charset="0"/>
                <a:ea typeface="Calibri" charset="0"/>
                <a:cs typeface="Calibri" charset="0"/>
              </a:rPr>
              <a:t> </a:t>
            </a:r>
            <a:r>
              <a:rPr lang="en-US" sz="3600" b="1" dirty="0">
                <a:solidFill>
                  <a:srgbClr val="5576B2"/>
                </a:solidFill>
                <a:latin typeface="Calibri" charset="0"/>
                <a:ea typeface="Calibri" charset="0"/>
                <a:cs typeface="Calibri" charset="0"/>
              </a:rPr>
              <a:t>- or -</a:t>
            </a:r>
          </a:p>
          <a:p>
            <a:pPr algn="ctr">
              <a:spcAft>
                <a:spcPts val="640"/>
              </a:spcAft>
            </a:pPr>
            <a:r>
              <a:rPr lang="en-US" sz="2800" dirty="0">
                <a:solidFill>
                  <a:srgbClr val="5576B2"/>
                </a:solidFill>
                <a:latin typeface="Calibri" charset="0"/>
                <a:ea typeface="Calibri" charset="0"/>
                <a:cs typeface="Calibri" charset="0"/>
              </a:rPr>
              <a:t>The ACT or SAT</a:t>
            </a:r>
          </a:p>
          <a:p>
            <a:pPr algn="ctr">
              <a:spcAft>
                <a:spcPts val="640"/>
              </a:spcAft>
            </a:pPr>
            <a:r>
              <a:rPr lang="en-US" sz="2800" dirty="0">
                <a:solidFill>
                  <a:srgbClr val="5576B2"/>
                </a:solidFill>
                <a:latin typeface="Calibri" charset="0"/>
                <a:ea typeface="Calibri" charset="0"/>
                <a:cs typeface="Calibri" charset="0"/>
              </a:rPr>
              <a:t>An intelligence or personality test</a:t>
            </a:r>
          </a:p>
          <a:p>
            <a:pPr algn="ctr">
              <a:spcAft>
                <a:spcPts val="640"/>
              </a:spcAft>
            </a:pPr>
            <a:r>
              <a:rPr lang="en-US" sz="2800" dirty="0">
                <a:solidFill>
                  <a:srgbClr val="5576B2"/>
                </a:solidFill>
                <a:latin typeface="Calibri" charset="0"/>
                <a:ea typeface="Calibri" charset="0"/>
                <a:cs typeface="Calibri" charset="0"/>
              </a:rPr>
              <a:t>A test you can study for</a:t>
            </a:r>
          </a:p>
          <a:p>
            <a:pPr algn="ctr">
              <a:spcAft>
                <a:spcPts val="640"/>
              </a:spcAft>
            </a:pPr>
            <a:r>
              <a:rPr lang="en-US" sz="2800" dirty="0">
                <a:solidFill>
                  <a:srgbClr val="5576B2"/>
                </a:solidFill>
                <a:latin typeface="Calibri" charset="0"/>
                <a:ea typeface="Calibri" charset="0"/>
                <a:cs typeface="Calibri" charset="0"/>
              </a:rPr>
              <a:t>A test that compares you to others</a:t>
            </a:r>
            <a:endParaRPr lang="en-US" sz="2800" dirty="0">
              <a:solidFill>
                <a:srgbClr val="5576B2"/>
              </a:solidFill>
            </a:endParaRPr>
          </a:p>
        </p:txBody>
      </p:sp>
    </p:spTree>
    <p:extLst>
      <p:ext uri="{BB962C8B-B14F-4D97-AF65-F5344CB8AC3E}">
        <p14:creationId xmlns:p14="http://schemas.microsoft.com/office/powerpoint/2010/main" val="2856748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929795" y="3818128"/>
            <a:ext cx="147793" cy="801438"/>
          </a:xfrm>
          <a:prstGeom prst="rect">
            <a:avLst/>
          </a:prstGeom>
          <a:ln w="12700">
            <a:miter lim="400000"/>
          </a:ln>
        </p:spPr>
        <p:txBody>
          <a:bodyPr wrap="none" lIns="73150" rIns="73150">
            <a:spAutoFit/>
          </a:bodyPr>
          <a:lstStyle/>
          <a:p>
            <a:pPr lvl="0"/>
            <a:endParaRPr sz="4608"/>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588" y="857981"/>
            <a:ext cx="6173216" cy="6173216"/>
          </a:xfrm>
          <a:prstGeom prst="rect">
            <a:avLst/>
          </a:prstGeom>
        </p:spPr>
      </p:pic>
      <p:sp>
        <p:nvSpPr>
          <p:cNvPr id="6" name="TextBox 5"/>
          <p:cNvSpPr txBox="1"/>
          <p:nvPr/>
        </p:nvSpPr>
        <p:spPr>
          <a:xfrm>
            <a:off x="492860" y="492680"/>
            <a:ext cx="10971007" cy="644344"/>
          </a:xfrm>
          <a:prstGeom prst="rect">
            <a:avLst/>
          </a:prstGeom>
          <a:noFill/>
        </p:spPr>
        <p:txBody>
          <a:bodyPr wrap="square" rtlCol="0">
            <a:noAutofit/>
          </a:bodyPr>
          <a:lstStyle/>
          <a:p>
            <a:r>
              <a:rPr lang="en-US" sz="3200" b="1" dirty="0">
                <a:solidFill>
                  <a:srgbClr val="5576B2"/>
                </a:solidFill>
              </a:rPr>
              <a:t>WHAT TO EXPECT</a:t>
            </a:r>
            <a:r>
              <a:rPr lang="en-US" sz="3200" dirty="0">
                <a:solidFill>
                  <a:srgbClr val="5576B2"/>
                </a:solidFill>
              </a:rPr>
              <a:t>| </a:t>
            </a:r>
            <a:r>
              <a:rPr lang="en-US" sz="3200" dirty="0">
                <a:solidFill>
                  <a:srgbClr val="5576B2"/>
                </a:solidFill>
                <a:latin typeface="+mj-lt"/>
              </a:rPr>
              <a:t>Sample exercises</a:t>
            </a:r>
          </a:p>
        </p:txBody>
      </p:sp>
      <p:grpSp>
        <p:nvGrpSpPr>
          <p:cNvPr id="4" name="Group 3"/>
          <p:cNvGrpSpPr/>
          <p:nvPr/>
        </p:nvGrpSpPr>
        <p:grpSpPr>
          <a:xfrm>
            <a:off x="1107714" y="1702338"/>
            <a:ext cx="5328859" cy="5328859"/>
            <a:chOff x="340421" y="2679792"/>
            <a:chExt cx="3879548" cy="387954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21" y="2679792"/>
              <a:ext cx="3879548" cy="3879548"/>
            </a:xfrm>
            <a:prstGeom prst="rect">
              <a:avLst/>
            </a:prstGeom>
          </p:spPr>
        </p:pic>
        <p:pic>
          <p:nvPicPr>
            <p:cNvPr id="16" name="Screen Shot 2014-09-03 at 4.54.03 PM.png"/>
            <p:cNvPicPr/>
            <p:nvPr/>
          </p:nvPicPr>
          <p:blipFill rotWithShape="1">
            <a:blip r:embed="rId5"/>
            <a:srcRect r="23534" b="17846"/>
            <a:stretch/>
          </p:blipFill>
          <p:spPr>
            <a:xfrm>
              <a:off x="905615" y="3385691"/>
              <a:ext cx="2745967" cy="1500067"/>
            </a:xfrm>
            <a:prstGeom prst="rect">
              <a:avLst/>
            </a:prstGeom>
            <a:ln w="12700">
              <a:noFill/>
              <a:miter lim="400000"/>
            </a:ln>
            <a:effectLst/>
          </p:spPr>
        </p:pic>
      </p:grpSp>
      <p:pic>
        <p:nvPicPr>
          <p:cNvPr id="10" name="pasted-image.png"/>
          <p:cNvPicPr/>
          <p:nvPr/>
        </p:nvPicPr>
        <p:blipFill rotWithShape="1">
          <a:blip r:embed="rId6"/>
          <a:srcRect l="37569" t="54348" r="8753" b="4802"/>
          <a:stretch/>
        </p:blipFill>
        <p:spPr>
          <a:xfrm>
            <a:off x="7397272" y="1552352"/>
            <a:ext cx="5167452" cy="3271710"/>
          </a:xfrm>
          <a:prstGeom prst="rect">
            <a:avLst/>
          </a:prstGeom>
          <a:ln w="12700">
            <a:miter lim="400000"/>
          </a:ln>
          <a:effectLst/>
        </p:spPr>
      </p:pic>
    </p:spTree>
    <p:extLst>
      <p:ext uri="{BB962C8B-B14F-4D97-AF65-F5344CB8AC3E}">
        <p14:creationId xmlns:p14="http://schemas.microsoft.com/office/powerpoint/2010/main" val="281101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96441" y="2077406"/>
            <a:ext cx="2850402" cy="4524315"/>
          </a:xfrm>
          <a:prstGeom prst="rect">
            <a:avLst/>
          </a:prstGeom>
        </p:spPr>
        <p:txBody>
          <a:bodyPr wrap="square">
            <a:spAutoFit/>
          </a:bodyPr>
          <a:lstStyle/>
          <a:p>
            <a:pPr algn="ctr"/>
            <a:r>
              <a:rPr lang="en-US" sz="2400" dirty="0">
                <a:solidFill>
                  <a:schemeClr val="bg1">
                    <a:lumMod val="65000"/>
                  </a:schemeClr>
                </a:solidFill>
              </a:rPr>
              <a:t>Discover what careers are most closely linked to your </a:t>
            </a:r>
            <a:r>
              <a:rPr lang="en-US" sz="2400" b="1" dirty="0">
                <a:solidFill>
                  <a:schemeClr val="bg1">
                    <a:lumMod val="65000"/>
                  </a:schemeClr>
                </a:solidFill>
              </a:rPr>
              <a:t>natural gifts &amp; abilities</a:t>
            </a:r>
            <a:r>
              <a:rPr lang="en-US" sz="2400" dirty="0">
                <a:solidFill>
                  <a:schemeClr val="bg1">
                    <a:lumMod val="65000"/>
                  </a:schemeClr>
                </a:solidFill>
              </a:rPr>
              <a:t>. </a:t>
            </a:r>
          </a:p>
          <a:p>
            <a:pPr algn="ctr"/>
            <a:endParaRPr lang="en-US" sz="2400" dirty="0">
              <a:solidFill>
                <a:schemeClr val="bg1">
                  <a:lumMod val="65000"/>
                </a:schemeClr>
              </a:solidFill>
            </a:endParaRPr>
          </a:p>
          <a:p>
            <a:pPr algn="ctr"/>
            <a:r>
              <a:rPr lang="en-US" sz="2400" dirty="0">
                <a:solidFill>
                  <a:schemeClr val="bg1">
                    <a:lumMod val="65000"/>
                  </a:schemeClr>
                </a:solidFill>
              </a:rPr>
              <a:t>Get </a:t>
            </a:r>
            <a:r>
              <a:rPr lang="en-US" sz="2400" b="1" dirty="0">
                <a:solidFill>
                  <a:schemeClr val="bg1">
                    <a:lumMod val="65000"/>
                  </a:schemeClr>
                </a:solidFill>
              </a:rPr>
              <a:t>exposed to careers </a:t>
            </a:r>
            <a:r>
              <a:rPr lang="en-US" sz="2400" dirty="0">
                <a:solidFill>
                  <a:schemeClr val="bg1">
                    <a:lumMod val="65000"/>
                  </a:schemeClr>
                </a:solidFill>
              </a:rPr>
              <a:t>you might have never thought of for yourself.</a:t>
            </a:r>
          </a:p>
          <a:p>
            <a:pPr algn="ctr"/>
            <a:endParaRPr lang="en-US" sz="2400" dirty="0">
              <a:solidFill>
                <a:schemeClr val="bg1">
                  <a:lumMod val="65000"/>
                </a:schemeClr>
              </a:solidFill>
            </a:endParaRPr>
          </a:p>
          <a:p>
            <a:pPr algn="ctr"/>
            <a:endParaRPr lang="en-US" sz="2400" dirty="0">
              <a:solidFill>
                <a:schemeClr val="bg1">
                  <a:lumMod val="65000"/>
                </a:schemeClr>
              </a:solidFill>
            </a:endParaRPr>
          </a:p>
        </p:txBody>
      </p:sp>
      <p:grpSp>
        <p:nvGrpSpPr>
          <p:cNvPr id="5" name="Group 4"/>
          <p:cNvGrpSpPr/>
          <p:nvPr/>
        </p:nvGrpSpPr>
        <p:grpSpPr>
          <a:xfrm>
            <a:off x="737637" y="1594225"/>
            <a:ext cx="2734928" cy="5007496"/>
            <a:chOff x="5621770" y="2038319"/>
            <a:chExt cx="1250065" cy="228879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770" y="2038319"/>
              <a:ext cx="1250065" cy="2288798"/>
            </a:xfrm>
            <a:prstGeom prst="rect">
              <a:avLst/>
            </a:prstGeom>
          </p:spPr>
        </p:pic>
        <p:pic>
          <p:nvPicPr>
            <p:cNvPr id="8" name="Screen Shot 2014-09-03 at 4.54.03 PM.png"/>
            <p:cNvPicPr/>
            <p:nvPr/>
          </p:nvPicPr>
          <p:blipFill rotWithShape="1">
            <a:blip r:embed="rId4">
              <a:extLst>
                <a:ext uri="{28A0092B-C50C-407E-A947-70E740481C1C}">
                  <a14:useLocalDpi xmlns:a14="http://schemas.microsoft.com/office/drawing/2010/main" val="0"/>
                </a:ext>
              </a:extLst>
            </a:blip>
            <a:srcRect l="1370" r="1409"/>
            <a:stretch/>
          </p:blipFill>
          <p:spPr>
            <a:xfrm>
              <a:off x="5851526" y="2378927"/>
              <a:ext cx="901700" cy="1618285"/>
            </a:xfrm>
            <a:prstGeom prst="rect">
              <a:avLst/>
            </a:prstGeom>
            <a:ln w="12700">
              <a:noFill/>
              <a:miter lim="400000"/>
            </a:ln>
            <a:effectLst/>
          </p:spPr>
        </p:pic>
      </p:grpSp>
      <p:grpSp>
        <p:nvGrpSpPr>
          <p:cNvPr id="12" name="Group 11"/>
          <p:cNvGrpSpPr/>
          <p:nvPr/>
        </p:nvGrpSpPr>
        <p:grpSpPr>
          <a:xfrm>
            <a:off x="3975233" y="1594224"/>
            <a:ext cx="6618542" cy="4817592"/>
            <a:chOff x="9902915" y="1998815"/>
            <a:chExt cx="2288798" cy="1666001"/>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781" r="15429"/>
            <a:stretch/>
          </p:blipFill>
          <p:spPr>
            <a:xfrm rot="5400000">
              <a:off x="10214313" y="1687417"/>
              <a:ext cx="1666001" cy="2288798"/>
            </a:xfrm>
            <a:prstGeom prst="rect">
              <a:avLst/>
            </a:prstGeom>
          </p:spPr>
        </p:pic>
        <p:pic>
          <p:nvPicPr>
            <p:cNvPr id="10" name="Screen Shot 2014-09-03 at 4.54.03 PM.png"/>
            <p:cNvPicPr/>
            <p:nvPr/>
          </p:nvPicPr>
          <p:blipFill>
            <a:blip r:embed="rId6">
              <a:extLst>
                <a:ext uri="{28A0092B-C50C-407E-A947-70E740481C1C}">
                  <a14:useLocalDpi xmlns:a14="http://schemas.microsoft.com/office/drawing/2010/main" val="0"/>
                </a:ext>
              </a:extLst>
            </a:blip>
            <a:stretch>
              <a:fillRect/>
            </a:stretch>
          </p:blipFill>
          <p:spPr>
            <a:xfrm>
              <a:off x="10127526" y="2195067"/>
              <a:ext cx="1843190" cy="1365033"/>
            </a:xfrm>
            <a:prstGeom prst="rect">
              <a:avLst/>
            </a:prstGeom>
            <a:ln w="12700">
              <a:noFill/>
              <a:miter lim="400000"/>
            </a:ln>
            <a:effectLst/>
          </p:spPr>
        </p:pic>
      </p:grpSp>
      <p:sp>
        <p:nvSpPr>
          <p:cNvPr id="11" name="TextBox 10"/>
          <p:cNvSpPr txBox="1"/>
          <p:nvPr/>
        </p:nvSpPr>
        <p:spPr>
          <a:xfrm>
            <a:off x="492860" y="492680"/>
            <a:ext cx="13223140" cy="644344"/>
          </a:xfrm>
          <a:prstGeom prst="rect">
            <a:avLst/>
          </a:prstGeom>
          <a:noFill/>
        </p:spPr>
        <p:txBody>
          <a:bodyPr wrap="square" rtlCol="0">
            <a:noAutofit/>
          </a:bodyPr>
          <a:lstStyle/>
          <a:p>
            <a:r>
              <a:rPr lang="en-US" sz="3200" b="1" dirty="0">
                <a:solidFill>
                  <a:srgbClr val="5576B2"/>
                </a:solidFill>
              </a:rPr>
              <a:t>THE YOUSCIENCE EXPERIENCE</a:t>
            </a:r>
            <a:r>
              <a:rPr lang="en-US" sz="3200" dirty="0">
                <a:solidFill>
                  <a:srgbClr val="5576B2"/>
                </a:solidFill>
              </a:rPr>
              <a:t>| </a:t>
            </a:r>
            <a:r>
              <a:rPr lang="en-US" sz="3200" dirty="0">
                <a:solidFill>
                  <a:srgbClr val="5576B2"/>
                </a:solidFill>
                <a:latin typeface="+mj-lt"/>
              </a:rPr>
              <a:t>Expand your vision of career possibilities</a:t>
            </a:r>
          </a:p>
        </p:txBody>
      </p:sp>
    </p:spTree>
    <p:extLst>
      <p:ext uri="{BB962C8B-B14F-4D97-AF65-F5344CB8AC3E}">
        <p14:creationId xmlns:p14="http://schemas.microsoft.com/office/powerpoint/2010/main" val="3372302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27564</TotalTime>
  <Words>1941</Words>
  <Application>Microsoft Macintosh PowerPoint</Application>
  <PresentationFormat>Custom</PresentationFormat>
  <Paragraphs>148</Paragraphs>
  <Slides>11</Slides>
  <Notes>10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Proxima Nova</vt:lpstr>
      <vt:lpstr>Proxima Nova ScOsf</vt:lpstr>
      <vt:lpstr>Proxima Nova Semibold</vt:lpstr>
      <vt:lpstr>Tahoma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Alex Pastina</cp:lastModifiedBy>
  <cp:revision>331</cp:revision>
  <cp:lastPrinted>2017-08-22T18:40:52Z</cp:lastPrinted>
  <dcterms:created xsi:type="dcterms:W3CDTF">2010-04-12T23:12:02Z</dcterms:created>
  <dcterms:modified xsi:type="dcterms:W3CDTF">2020-05-20T13:53:40Z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