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6" r:id="rId3"/>
    <p:sldId id="288" r:id="rId4"/>
    <p:sldId id="292" r:id="rId5"/>
    <p:sldId id="293" r:id="rId6"/>
    <p:sldId id="294" r:id="rId7"/>
    <p:sldId id="295" r:id="rId8"/>
    <p:sldId id="296" r:id="rId9"/>
    <p:sldId id="286" r:id="rId10"/>
    <p:sldId id="273" r:id="rId11"/>
    <p:sldId id="297" r:id="rId12"/>
    <p:sldId id="298" r:id="rId13"/>
    <p:sldId id="291" r:id="rId14"/>
    <p:sldId id="302" r:id="rId15"/>
    <p:sldId id="308" r:id="rId16"/>
    <p:sldId id="289" r:id="rId17"/>
    <p:sldId id="307" r:id="rId18"/>
    <p:sldId id="303" r:id="rId19"/>
    <p:sldId id="261" r:id="rId20"/>
    <p:sldId id="304" r:id="rId21"/>
    <p:sldId id="277" r:id="rId22"/>
    <p:sldId id="299" r:id="rId23"/>
    <p:sldId id="305" r:id="rId24"/>
    <p:sldId id="300" r:id="rId25"/>
    <p:sldId id="306"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68714" autoAdjust="0"/>
  </p:normalViewPr>
  <p:slideViewPr>
    <p:cSldViewPr snapToGrid="0">
      <p:cViewPr varScale="1">
        <p:scale>
          <a:sx n="81" d="100"/>
          <a:sy n="81" d="100"/>
        </p:scale>
        <p:origin x="336"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9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solidFill>
                <a:schemeClr val="tx1"/>
              </a:solidFill>
            </a:ln>
            <a:effectLst/>
          </c:spPr>
          <c:invertIfNegative val="0"/>
          <c:dPt>
            <c:idx val="0"/>
            <c:invertIfNegative val="0"/>
            <c:bubble3D val="0"/>
            <c:spPr>
              <a:solidFill>
                <a:schemeClr val="accent5">
                  <a:lumMod val="75000"/>
                  <a:alpha val="50196"/>
                </a:schemeClr>
              </a:solidFill>
              <a:ln>
                <a:solidFill>
                  <a:schemeClr val="tx1"/>
                </a:solidFill>
              </a:ln>
              <a:effectLst/>
            </c:spPr>
          </c:dPt>
          <c:dPt>
            <c:idx val="1"/>
            <c:invertIfNegative val="0"/>
            <c:bubble3D val="0"/>
            <c:spPr>
              <a:solidFill>
                <a:schemeClr val="accent5">
                  <a:lumMod val="75000"/>
                  <a:alpha val="50196"/>
                </a:schemeClr>
              </a:solidFill>
              <a:ln>
                <a:solidFill>
                  <a:schemeClr val="tx1"/>
                </a:solidFill>
              </a:ln>
              <a:effectLst/>
            </c:spPr>
          </c:dPt>
          <c:dPt>
            <c:idx val="2"/>
            <c:invertIfNegative val="0"/>
            <c:bubble3D val="0"/>
            <c:spPr>
              <a:solidFill>
                <a:schemeClr val="accent5">
                  <a:lumMod val="75000"/>
                  <a:alpha val="50196"/>
                </a:schemeClr>
              </a:solidFill>
              <a:ln>
                <a:solidFill>
                  <a:schemeClr val="tx1"/>
                </a:solidFill>
              </a:ln>
              <a:effectLst/>
            </c:spPr>
          </c:dPt>
          <c:dPt>
            <c:idx val="3"/>
            <c:invertIfNegative val="0"/>
            <c:bubble3D val="0"/>
            <c:spPr>
              <a:solidFill>
                <a:schemeClr val="accent5">
                  <a:lumMod val="75000"/>
                  <a:alpha val="50196"/>
                </a:schemeClr>
              </a:solidFill>
              <a:ln>
                <a:solidFill>
                  <a:schemeClr val="tx1"/>
                </a:solidFill>
              </a:ln>
              <a:effectLst/>
            </c:spPr>
          </c:dPt>
          <c:dPt>
            <c:idx val="4"/>
            <c:invertIfNegative val="0"/>
            <c:bubble3D val="0"/>
            <c:spPr>
              <a:solidFill>
                <a:schemeClr val="accent4">
                  <a:alpha val="50196"/>
                </a:schemeClr>
              </a:solidFill>
              <a:ln>
                <a:solidFill>
                  <a:schemeClr val="tx1"/>
                </a:solidFill>
              </a:ln>
              <a:effectLst/>
            </c:spPr>
          </c:dPt>
          <c:dPt>
            <c:idx val="5"/>
            <c:invertIfNegative val="0"/>
            <c:bubble3D val="0"/>
            <c:spPr>
              <a:solidFill>
                <a:srgbClr val="A6CE38">
                  <a:alpha val="50196"/>
                </a:srgbClr>
              </a:solidFill>
              <a:ln>
                <a:solidFill>
                  <a:schemeClr val="tx1"/>
                </a:solidFill>
              </a:ln>
              <a:effectLst/>
            </c:spPr>
          </c:dPt>
          <c:dPt>
            <c:idx val="6"/>
            <c:invertIfNegative val="0"/>
            <c:bubble3D val="0"/>
            <c:spPr>
              <a:solidFill>
                <a:schemeClr val="accent5">
                  <a:lumMod val="75000"/>
                  <a:alpha val="50196"/>
                </a:schemeClr>
              </a:solidFill>
              <a:ln>
                <a:solidFill>
                  <a:schemeClr val="tx1"/>
                </a:solidFill>
              </a:ln>
              <a:effectLst/>
            </c:spPr>
          </c:dPt>
          <c:dPt>
            <c:idx val="7"/>
            <c:invertIfNegative val="0"/>
            <c:bubble3D val="0"/>
            <c:spPr>
              <a:solidFill>
                <a:schemeClr val="accent5">
                  <a:lumMod val="75000"/>
                  <a:alpha val="50196"/>
                </a:schemeClr>
              </a:solidFill>
              <a:ln>
                <a:solidFill>
                  <a:schemeClr val="tx1"/>
                </a:solidFill>
              </a:ln>
              <a:effectLst/>
            </c:spPr>
          </c:dPt>
          <c:dPt>
            <c:idx val="8"/>
            <c:invertIfNegative val="0"/>
            <c:bubble3D val="0"/>
            <c:spPr>
              <a:solidFill>
                <a:schemeClr val="accent5">
                  <a:lumMod val="75000"/>
                  <a:alpha val="50196"/>
                </a:schemeClr>
              </a:solidFill>
              <a:ln>
                <a:solidFill>
                  <a:schemeClr val="tx1"/>
                </a:solidFill>
              </a:ln>
              <a:effectLst/>
            </c:spPr>
          </c:dPt>
          <c:dPt>
            <c:idx val="9"/>
            <c:invertIfNegative val="0"/>
            <c:bubble3D val="0"/>
            <c:spPr>
              <a:solidFill>
                <a:schemeClr val="accent4">
                  <a:alpha val="50196"/>
                </a:schemeClr>
              </a:solidFill>
              <a:ln>
                <a:solidFill>
                  <a:schemeClr val="tx1"/>
                </a:solidFill>
              </a:ln>
              <a:effectLst/>
            </c:spPr>
          </c:dPt>
          <c:dPt>
            <c:idx val="10"/>
            <c:invertIfNegative val="0"/>
            <c:bubble3D val="0"/>
            <c:spPr>
              <a:solidFill>
                <a:schemeClr val="accent4">
                  <a:alpha val="50196"/>
                </a:schemeClr>
              </a:solidFill>
              <a:ln>
                <a:solidFill>
                  <a:schemeClr val="tx1"/>
                </a:solidFill>
              </a:ln>
              <a:effectLst/>
            </c:spPr>
          </c:dPt>
          <c:dPt>
            <c:idx val="11"/>
            <c:invertIfNegative val="0"/>
            <c:bubble3D val="0"/>
            <c:spPr>
              <a:solidFill>
                <a:schemeClr val="accent4">
                  <a:alpha val="50196"/>
                </a:schemeClr>
              </a:solidFill>
              <a:ln>
                <a:solidFill>
                  <a:schemeClr val="tx1"/>
                </a:solidFill>
              </a:ln>
              <a:effectLst/>
            </c:spPr>
          </c:dPt>
          <c:dPt>
            <c:idx val="12"/>
            <c:invertIfNegative val="0"/>
            <c:bubble3D val="0"/>
            <c:spPr>
              <a:solidFill>
                <a:srgbClr val="999999">
                  <a:alpha val="50196"/>
                </a:srgbClr>
              </a:solidFill>
              <a:ln>
                <a:solidFill>
                  <a:schemeClr val="tx1"/>
                </a:solidFill>
              </a:ln>
              <a:effectLst/>
            </c:spPr>
          </c:dPt>
          <c:dPt>
            <c:idx val="13"/>
            <c:invertIfNegative val="0"/>
            <c:bubble3D val="0"/>
            <c:spPr>
              <a:solidFill>
                <a:schemeClr val="accent5">
                  <a:lumMod val="75000"/>
                  <a:alpha val="50196"/>
                </a:schemeClr>
              </a:solidFill>
              <a:ln>
                <a:solidFill>
                  <a:schemeClr val="tx1"/>
                </a:solidFill>
              </a:ln>
              <a:effectLst/>
            </c:spPr>
          </c:dPt>
          <c:dPt>
            <c:idx val="14"/>
            <c:invertIfNegative val="0"/>
            <c:bubble3D val="0"/>
            <c:spPr>
              <a:solidFill>
                <a:schemeClr val="accent4">
                  <a:alpha val="50196"/>
                </a:schemeClr>
              </a:solidFill>
              <a:ln>
                <a:solidFill>
                  <a:schemeClr val="tx1"/>
                </a:solidFill>
              </a:ln>
              <a:effectLst/>
            </c:spPr>
          </c:dPt>
          <c:dPt>
            <c:idx val="15"/>
            <c:invertIfNegative val="0"/>
            <c:bubble3D val="0"/>
            <c:spPr>
              <a:solidFill>
                <a:srgbClr val="999999">
                  <a:alpha val="50196"/>
                </a:srgbClr>
              </a:solidFill>
              <a:ln>
                <a:solidFill>
                  <a:schemeClr val="tx1"/>
                </a:solidFill>
              </a:ln>
              <a:effectLst/>
            </c:spPr>
          </c:dPt>
          <c:dPt>
            <c:idx val="16"/>
            <c:invertIfNegative val="0"/>
            <c:bubble3D val="0"/>
            <c:spPr>
              <a:solidFill>
                <a:schemeClr val="accent4">
                  <a:alpha val="50196"/>
                </a:schemeClr>
              </a:solidFill>
              <a:ln>
                <a:solidFill>
                  <a:schemeClr val="tx1"/>
                </a:solidFill>
              </a:ln>
              <a:effectLst/>
            </c:spPr>
          </c:dPt>
          <c:dPt>
            <c:idx val="17"/>
            <c:invertIfNegative val="0"/>
            <c:bubble3D val="0"/>
            <c:spPr>
              <a:solidFill>
                <a:srgbClr val="999999">
                  <a:alpha val="50196"/>
                </a:srgbClr>
              </a:solidFill>
              <a:ln>
                <a:solidFill>
                  <a:schemeClr val="tx1"/>
                </a:solidFill>
              </a:ln>
              <a:effectLst/>
            </c:spPr>
          </c:dPt>
          <c:dPt>
            <c:idx val="18"/>
            <c:invertIfNegative val="0"/>
            <c:bubble3D val="0"/>
            <c:spPr>
              <a:solidFill>
                <a:srgbClr val="999999">
                  <a:alpha val="50196"/>
                </a:srgbClr>
              </a:solidFill>
              <a:ln>
                <a:solidFill>
                  <a:schemeClr val="tx1"/>
                </a:solidFill>
              </a:ln>
              <a:effectLst/>
            </c:spPr>
          </c:dPt>
          <c:dPt>
            <c:idx val="19"/>
            <c:invertIfNegative val="0"/>
            <c:bubble3D val="0"/>
            <c:spPr>
              <a:solidFill>
                <a:srgbClr val="A6CE38">
                  <a:alpha val="50196"/>
                </a:srgbClr>
              </a:solidFill>
              <a:ln>
                <a:solidFill>
                  <a:schemeClr val="tx1"/>
                </a:solidFill>
              </a:ln>
              <a:effectLst/>
            </c:spPr>
          </c:dPt>
          <c:dPt>
            <c:idx val="20"/>
            <c:invertIfNegative val="0"/>
            <c:bubble3D val="0"/>
            <c:spPr>
              <a:solidFill>
                <a:srgbClr val="999999">
                  <a:alpha val="50196"/>
                </a:srgbClr>
              </a:solidFill>
              <a:ln>
                <a:solidFill>
                  <a:schemeClr val="tx1"/>
                </a:solidFill>
              </a:ln>
              <a:effectLst/>
            </c:spPr>
          </c:dPt>
          <c:dPt>
            <c:idx val="21"/>
            <c:invertIfNegative val="0"/>
            <c:bubble3D val="0"/>
            <c:spPr>
              <a:solidFill>
                <a:srgbClr val="999999">
                  <a:alpha val="50196"/>
                </a:srgbClr>
              </a:solidFill>
              <a:ln>
                <a:solidFill>
                  <a:schemeClr val="tx1"/>
                </a:solidFill>
              </a:ln>
              <a:effectLst/>
            </c:spPr>
          </c:dPt>
          <c:dPt>
            <c:idx val="22"/>
            <c:invertIfNegative val="0"/>
            <c:bubble3D val="0"/>
            <c:spPr>
              <a:solidFill>
                <a:srgbClr val="999999">
                  <a:alpha val="50196"/>
                </a:srgbClr>
              </a:solidFill>
              <a:ln>
                <a:solidFill>
                  <a:schemeClr val="tx1"/>
                </a:solidFill>
              </a:ln>
              <a:effectLst/>
            </c:spPr>
          </c:dPt>
          <c:dPt>
            <c:idx val="23"/>
            <c:invertIfNegative val="0"/>
            <c:bubble3D val="0"/>
            <c:spPr>
              <a:solidFill>
                <a:srgbClr val="999999">
                  <a:alpha val="50196"/>
                </a:srgbClr>
              </a:solidFill>
              <a:ln>
                <a:solidFill>
                  <a:schemeClr val="tx1"/>
                </a:solidFill>
              </a:ln>
              <a:effectLst/>
            </c:spPr>
          </c:dPt>
          <c:dPt>
            <c:idx val="24"/>
            <c:invertIfNegative val="0"/>
            <c:bubble3D val="0"/>
            <c:spPr>
              <a:solidFill>
                <a:srgbClr val="999999">
                  <a:alpha val="50196"/>
                </a:srgbClr>
              </a:solidFill>
              <a:ln>
                <a:solidFill>
                  <a:schemeClr val="tx1"/>
                </a:solidFill>
              </a:ln>
              <a:effectLst/>
            </c:spPr>
          </c:dPt>
          <c:dPt>
            <c:idx val="25"/>
            <c:invertIfNegative val="0"/>
            <c:bubble3D val="0"/>
            <c:spPr>
              <a:solidFill>
                <a:srgbClr val="A6CE38">
                  <a:alpha val="50196"/>
                </a:srgbClr>
              </a:solidFill>
              <a:ln>
                <a:solidFill>
                  <a:schemeClr val="tx1"/>
                </a:solidFill>
              </a:ln>
              <a:effectLst/>
            </c:spPr>
          </c:dPt>
          <c:dPt>
            <c:idx val="26"/>
            <c:invertIfNegative val="0"/>
            <c:bubble3D val="0"/>
            <c:spPr>
              <a:solidFill>
                <a:srgbClr val="999999">
                  <a:alpha val="50196"/>
                </a:srgbClr>
              </a:solidFill>
              <a:ln>
                <a:solidFill>
                  <a:schemeClr val="tx1"/>
                </a:solidFill>
              </a:ln>
              <a:effectLst/>
            </c:spPr>
          </c:dPt>
          <c:dPt>
            <c:idx val="27"/>
            <c:invertIfNegative val="0"/>
            <c:bubble3D val="0"/>
            <c:spPr>
              <a:solidFill>
                <a:srgbClr val="999999">
                  <a:alpha val="50196"/>
                </a:srgbClr>
              </a:solidFill>
              <a:ln>
                <a:solidFill>
                  <a:schemeClr val="tx1"/>
                </a:solidFill>
              </a:ln>
              <a:effectLst/>
            </c:spPr>
          </c:dPt>
          <c:dPt>
            <c:idx val="28"/>
            <c:invertIfNegative val="0"/>
            <c:bubble3D val="0"/>
            <c:spPr>
              <a:solidFill>
                <a:srgbClr val="A6CE38">
                  <a:alpha val="50196"/>
                </a:srgbClr>
              </a:solidFill>
              <a:ln>
                <a:solidFill>
                  <a:schemeClr val="tx1"/>
                </a:solidFill>
              </a:ln>
              <a:effectLst/>
            </c:spPr>
          </c:dPt>
          <c:dPt>
            <c:idx val="29"/>
            <c:invertIfNegative val="0"/>
            <c:bubble3D val="0"/>
            <c:spPr>
              <a:solidFill>
                <a:srgbClr val="999999">
                  <a:alpha val="50196"/>
                </a:srgbClr>
              </a:solidFill>
              <a:ln>
                <a:solidFill>
                  <a:schemeClr val="tx1"/>
                </a:solidFill>
              </a:ln>
              <a:effectLst/>
            </c:spPr>
          </c:dPt>
          <c:dPt>
            <c:idx val="30"/>
            <c:invertIfNegative val="0"/>
            <c:bubble3D val="0"/>
            <c:spPr>
              <a:solidFill>
                <a:srgbClr val="A6CE38">
                  <a:alpha val="50196"/>
                </a:srgbClr>
              </a:solidFill>
              <a:ln>
                <a:solidFill>
                  <a:schemeClr val="tx1"/>
                </a:solidFill>
              </a:ln>
              <a:effectLst/>
            </c:spPr>
          </c:dPt>
          <c:dPt>
            <c:idx val="31"/>
            <c:invertIfNegative val="0"/>
            <c:bubble3D val="0"/>
            <c:spPr>
              <a:solidFill>
                <a:srgbClr val="A6CE38">
                  <a:alpha val="50196"/>
                </a:srgbClr>
              </a:solidFill>
              <a:ln>
                <a:solidFill>
                  <a:schemeClr val="tx1"/>
                </a:solidFill>
              </a:ln>
              <a:effectLst/>
            </c:spPr>
          </c:dPt>
          <c:xVal>
            <c:numRef>
              <c:f>Sheet1!$A$2:$A$33</c:f>
              <c:numCache>
                <c:formatCode>0.00</c:formatCode>
                <c:ptCount val="32"/>
                <c:pt idx="0">
                  <c:v>36</c:v>
                </c:pt>
                <c:pt idx="1">
                  <c:v>34</c:v>
                </c:pt>
                <c:pt idx="2">
                  <c:v>32</c:v>
                </c:pt>
                <c:pt idx="3">
                  <c:v>32</c:v>
                </c:pt>
                <c:pt idx="4">
                  <c:v>34</c:v>
                </c:pt>
                <c:pt idx="5">
                  <c:v>18</c:v>
                </c:pt>
                <c:pt idx="6">
                  <c:v>27</c:v>
                </c:pt>
                <c:pt idx="7">
                  <c:v>25</c:v>
                </c:pt>
                <c:pt idx="8">
                  <c:v>22</c:v>
                </c:pt>
                <c:pt idx="9">
                  <c:v>22</c:v>
                </c:pt>
                <c:pt idx="10">
                  <c:v>23</c:v>
                </c:pt>
                <c:pt idx="11">
                  <c:v>25</c:v>
                </c:pt>
                <c:pt idx="12">
                  <c:v>14.5</c:v>
                </c:pt>
                <c:pt idx="13">
                  <c:v>21</c:v>
                </c:pt>
                <c:pt idx="14">
                  <c:v>21</c:v>
                </c:pt>
                <c:pt idx="15">
                  <c:v>15</c:v>
                </c:pt>
                <c:pt idx="16">
                  <c:v>30</c:v>
                </c:pt>
                <c:pt idx="17">
                  <c:v>15</c:v>
                </c:pt>
                <c:pt idx="18">
                  <c:v>15</c:v>
                </c:pt>
                <c:pt idx="19">
                  <c:v>12.666666666666666</c:v>
                </c:pt>
                <c:pt idx="20">
                  <c:v>12.666666666666666</c:v>
                </c:pt>
                <c:pt idx="21">
                  <c:v>11.5</c:v>
                </c:pt>
                <c:pt idx="22">
                  <c:v>11</c:v>
                </c:pt>
                <c:pt idx="23">
                  <c:v>17.5</c:v>
                </c:pt>
                <c:pt idx="24">
                  <c:v>6.5</c:v>
                </c:pt>
                <c:pt idx="25">
                  <c:v>6</c:v>
                </c:pt>
                <c:pt idx="26">
                  <c:v>10</c:v>
                </c:pt>
                <c:pt idx="27">
                  <c:v>4</c:v>
                </c:pt>
                <c:pt idx="28">
                  <c:v>2</c:v>
                </c:pt>
                <c:pt idx="29">
                  <c:v>10</c:v>
                </c:pt>
                <c:pt idx="30">
                  <c:v>2</c:v>
                </c:pt>
                <c:pt idx="31" formatCode="General">
                  <c:v>5</c:v>
                </c:pt>
              </c:numCache>
            </c:numRef>
          </c:xVal>
          <c:yVal>
            <c:numRef>
              <c:f>Sheet1!$B$2:$B$33</c:f>
              <c:numCache>
                <c:formatCode>0.00</c:formatCode>
                <c:ptCount val="32"/>
                <c:pt idx="0">
                  <c:v>0.91</c:v>
                </c:pt>
                <c:pt idx="1">
                  <c:v>0.92</c:v>
                </c:pt>
                <c:pt idx="2">
                  <c:v>0.89</c:v>
                </c:pt>
                <c:pt idx="3">
                  <c:v>0.97</c:v>
                </c:pt>
                <c:pt idx="4">
                  <c:v>0.5</c:v>
                </c:pt>
                <c:pt idx="5">
                  <c:v>0.7</c:v>
                </c:pt>
                <c:pt idx="6">
                  <c:v>0.85</c:v>
                </c:pt>
                <c:pt idx="7">
                  <c:v>0.6</c:v>
                </c:pt>
                <c:pt idx="8">
                  <c:v>0.8</c:v>
                </c:pt>
                <c:pt idx="9">
                  <c:v>0.5</c:v>
                </c:pt>
                <c:pt idx="10">
                  <c:v>0.1</c:v>
                </c:pt>
                <c:pt idx="11">
                  <c:v>0.4</c:v>
                </c:pt>
                <c:pt idx="12">
                  <c:v>0.44</c:v>
                </c:pt>
                <c:pt idx="13">
                  <c:v>0.63</c:v>
                </c:pt>
                <c:pt idx="14">
                  <c:v>0.37</c:v>
                </c:pt>
                <c:pt idx="15">
                  <c:v>0.5</c:v>
                </c:pt>
                <c:pt idx="16">
                  <c:v>0.3</c:v>
                </c:pt>
                <c:pt idx="17">
                  <c:v>0.2</c:v>
                </c:pt>
                <c:pt idx="18">
                  <c:v>0.3</c:v>
                </c:pt>
                <c:pt idx="19">
                  <c:v>0.9</c:v>
                </c:pt>
                <c:pt idx="20">
                  <c:v>0.3</c:v>
                </c:pt>
                <c:pt idx="21">
                  <c:v>0.4</c:v>
                </c:pt>
                <c:pt idx="22">
                  <c:v>0.2</c:v>
                </c:pt>
                <c:pt idx="23">
                  <c:v>0.45</c:v>
                </c:pt>
                <c:pt idx="24">
                  <c:v>0.32</c:v>
                </c:pt>
                <c:pt idx="25">
                  <c:v>0.9</c:v>
                </c:pt>
                <c:pt idx="26">
                  <c:v>0.1</c:v>
                </c:pt>
                <c:pt idx="27">
                  <c:v>0.15</c:v>
                </c:pt>
                <c:pt idx="28">
                  <c:v>0.8</c:v>
                </c:pt>
                <c:pt idx="29">
                  <c:v>0.05</c:v>
                </c:pt>
                <c:pt idx="30">
                  <c:v>0.65</c:v>
                </c:pt>
                <c:pt idx="31" formatCode="General">
                  <c:v>0.75</c:v>
                </c:pt>
              </c:numCache>
            </c:numRef>
          </c:yVal>
          <c:bubbleSize>
            <c:numRef>
              <c:f>Sheet1!$C$2:$C$33</c:f>
              <c:numCache>
                <c:formatCode>General</c:formatCode>
                <c:ptCount val="32"/>
                <c:pt idx="0">
                  <c:v>145</c:v>
                </c:pt>
                <c:pt idx="1">
                  <c:v>109</c:v>
                </c:pt>
                <c:pt idx="2">
                  <c:v>163</c:v>
                </c:pt>
                <c:pt idx="3">
                  <c:v>75</c:v>
                </c:pt>
                <c:pt idx="4">
                  <c:v>57</c:v>
                </c:pt>
                <c:pt idx="5">
                  <c:v>74</c:v>
                </c:pt>
                <c:pt idx="6">
                  <c:v>137</c:v>
                </c:pt>
                <c:pt idx="7">
                  <c:v>39</c:v>
                </c:pt>
                <c:pt idx="8">
                  <c:v>12</c:v>
                </c:pt>
                <c:pt idx="9">
                  <c:v>164</c:v>
                </c:pt>
                <c:pt idx="10">
                  <c:v>150</c:v>
                </c:pt>
                <c:pt idx="11">
                  <c:v>1011</c:v>
                </c:pt>
                <c:pt idx="12">
                  <c:v>146</c:v>
                </c:pt>
                <c:pt idx="13">
                  <c:v>109</c:v>
                </c:pt>
                <c:pt idx="14">
                  <c:v>421</c:v>
                </c:pt>
                <c:pt idx="15">
                  <c:v>42</c:v>
                </c:pt>
                <c:pt idx="16">
                  <c:v>79</c:v>
                </c:pt>
                <c:pt idx="17">
                  <c:v>313</c:v>
                </c:pt>
                <c:pt idx="18">
                  <c:v>27</c:v>
                </c:pt>
                <c:pt idx="19">
                  <c:v>496</c:v>
                </c:pt>
                <c:pt idx="20">
                  <c:v>298</c:v>
                </c:pt>
                <c:pt idx="21">
                  <c:v>25</c:v>
                </c:pt>
                <c:pt idx="22">
                  <c:v>320</c:v>
                </c:pt>
                <c:pt idx="23">
                  <c:v>921</c:v>
                </c:pt>
                <c:pt idx="24">
                  <c:v>241</c:v>
                </c:pt>
                <c:pt idx="25">
                  <c:v>13</c:v>
                </c:pt>
                <c:pt idx="26">
                  <c:v>49</c:v>
                </c:pt>
                <c:pt idx="27">
                  <c:v>1004</c:v>
                </c:pt>
                <c:pt idx="28">
                  <c:v>9</c:v>
                </c:pt>
                <c:pt idx="29">
                  <c:v>16</c:v>
                </c:pt>
                <c:pt idx="30">
                  <c:v>11</c:v>
                </c:pt>
                <c:pt idx="31">
                  <c:v>2</c:v>
                </c:pt>
              </c:numCache>
            </c:numRef>
          </c:bubbleSize>
          <c:bubble3D val="0"/>
          <c:extLst/>
        </c:ser>
        <c:dLbls>
          <c:showLegendKey val="0"/>
          <c:showVal val="0"/>
          <c:showCatName val="0"/>
          <c:showSerName val="0"/>
          <c:showPercent val="0"/>
          <c:showBubbleSize val="0"/>
        </c:dLbls>
        <c:bubbleScale val="100"/>
        <c:showNegBubbles val="0"/>
        <c:axId val="590585904"/>
        <c:axId val="590585512"/>
      </c:bubbleChart>
      <c:valAx>
        <c:axId val="590585904"/>
        <c:scaling>
          <c:orientation val="minMax"/>
          <c:max val="40"/>
          <c:min val="0"/>
        </c:scaling>
        <c:delete val="0"/>
        <c:axPos val="b"/>
        <c:majorGridlines>
          <c:spPr>
            <a:ln w="9525" cap="flat" cmpd="sng" algn="ctr">
              <a:noFill/>
              <a:round/>
            </a:ln>
            <a:effectLst/>
          </c:spPr>
        </c:majorGridlines>
        <c:numFmt formatCode="0.00"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0585512"/>
        <c:crosses val="autoZero"/>
        <c:crossBetween val="midCat"/>
      </c:valAx>
      <c:valAx>
        <c:axId val="590585512"/>
        <c:scaling>
          <c:orientation val="minMax"/>
          <c:max val="1"/>
          <c:min val="0"/>
        </c:scaling>
        <c:delete val="0"/>
        <c:axPos val="l"/>
        <c:majorGridlines>
          <c:spPr>
            <a:ln w="9525" cap="flat" cmpd="sng" algn="ctr">
              <a:noFill/>
              <a:round/>
            </a:ln>
            <a:effectLst/>
          </c:spPr>
        </c:majorGridlines>
        <c:numFmt formatCode="0.00"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05859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5495C-5510-48E3-AF79-B10E94A91E3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62842A15-FD60-49E9-A578-ED4931EC4440}">
      <dgm:prSet phldrT="[Text]"/>
      <dgm:spPr>
        <a:solidFill>
          <a:schemeClr val="accent1"/>
        </a:solidFill>
      </dgm:spPr>
      <dgm:t>
        <a:bodyPr/>
        <a:lstStyle/>
        <a:p>
          <a:r>
            <a:rPr lang="en-US" dirty="0" smtClean="0"/>
            <a:t>Reporting in HR Service Center</a:t>
          </a:r>
          <a:endParaRPr lang="en-US" dirty="0"/>
        </a:p>
      </dgm:t>
    </dgm:pt>
    <dgm:pt modelId="{3FBA01AE-1C57-4876-ADAF-4FE291E66DDE}" type="parTrans" cxnId="{1B7AA3DA-967C-47C9-9B31-3A32A8438F0E}">
      <dgm:prSet/>
      <dgm:spPr/>
      <dgm:t>
        <a:bodyPr/>
        <a:lstStyle/>
        <a:p>
          <a:endParaRPr lang="en-US"/>
        </a:p>
      </dgm:t>
    </dgm:pt>
    <dgm:pt modelId="{4BA14783-60B4-4BCF-BE29-C9245ECE8FB8}" type="sibTrans" cxnId="{1B7AA3DA-967C-47C9-9B31-3A32A8438F0E}">
      <dgm:prSet/>
      <dgm:spPr/>
      <dgm:t>
        <a:bodyPr/>
        <a:lstStyle/>
        <a:p>
          <a:endParaRPr lang="en-US"/>
        </a:p>
      </dgm:t>
    </dgm:pt>
    <dgm:pt modelId="{A1635423-2470-4FD9-A04E-FD0584A5D1E8}">
      <dgm:prSet phldrT="[Text]"/>
      <dgm:spPr>
        <a:solidFill>
          <a:schemeClr val="accent3"/>
        </a:solidFill>
      </dgm:spPr>
      <dgm:t>
        <a:bodyPr/>
        <a:lstStyle/>
        <a:p>
          <a:r>
            <a:rPr lang="en-US" dirty="0" smtClean="0"/>
            <a:t>Added Workforce Analyst</a:t>
          </a:r>
        </a:p>
      </dgm:t>
    </dgm:pt>
    <dgm:pt modelId="{3C252228-94A2-46E0-99FB-D8ADA26F5873}" type="parTrans" cxnId="{218C48DF-F909-4487-9200-9B3E21033829}">
      <dgm:prSet/>
      <dgm:spPr/>
      <dgm:t>
        <a:bodyPr/>
        <a:lstStyle/>
        <a:p>
          <a:endParaRPr lang="en-US"/>
        </a:p>
      </dgm:t>
    </dgm:pt>
    <dgm:pt modelId="{69FB5403-F55A-40F0-8614-0374E8BE8546}" type="sibTrans" cxnId="{218C48DF-F909-4487-9200-9B3E21033829}">
      <dgm:prSet/>
      <dgm:spPr/>
      <dgm:t>
        <a:bodyPr/>
        <a:lstStyle/>
        <a:p>
          <a:endParaRPr lang="en-US"/>
        </a:p>
      </dgm:t>
    </dgm:pt>
    <dgm:pt modelId="{31152A5F-1D9F-4B4D-A7F7-F6EDDEEEA85D}">
      <dgm:prSet phldrT="[Text]"/>
      <dgm:spPr>
        <a:solidFill>
          <a:schemeClr val="accent5"/>
        </a:solidFill>
      </dgm:spPr>
      <dgm:t>
        <a:bodyPr/>
        <a:lstStyle/>
        <a:p>
          <a:r>
            <a:rPr lang="en-US" dirty="0" smtClean="0"/>
            <a:t>?</a:t>
          </a:r>
        </a:p>
      </dgm:t>
    </dgm:pt>
    <dgm:pt modelId="{100B1E45-E38B-4FB1-9653-C62E2F4E5F96}" type="parTrans" cxnId="{608DAA3B-2D24-4609-B32E-4AA11AC62F47}">
      <dgm:prSet/>
      <dgm:spPr/>
      <dgm:t>
        <a:bodyPr/>
        <a:lstStyle/>
        <a:p>
          <a:endParaRPr lang="en-US"/>
        </a:p>
      </dgm:t>
    </dgm:pt>
    <dgm:pt modelId="{F95F3616-BB8F-4350-AEAC-CDBF40733982}" type="sibTrans" cxnId="{608DAA3B-2D24-4609-B32E-4AA11AC62F47}">
      <dgm:prSet/>
      <dgm:spPr/>
      <dgm:t>
        <a:bodyPr/>
        <a:lstStyle/>
        <a:p>
          <a:endParaRPr lang="en-US"/>
        </a:p>
      </dgm:t>
    </dgm:pt>
    <dgm:pt modelId="{3A76362B-A87A-4887-8194-E1B2EC0EC13E}" type="pres">
      <dgm:prSet presAssocID="{E575495C-5510-48E3-AF79-B10E94A91E37}" presName="Name0" presStyleCnt="0">
        <dgm:presLayoutVars>
          <dgm:dir/>
          <dgm:resizeHandles val="exact"/>
        </dgm:presLayoutVars>
      </dgm:prSet>
      <dgm:spPr/>
      <dgm:t>
        <a:bodyPr/>
        <a:lstStyle/>
        <a:p>
          <a:endParaRPr lang="en-US"/>
        </a:p>
      </dgm:t>
    </dgm:pt>
    <dgm:pt modelId="{6B0BBC23-FAED-4220-A743-48CEE64E2BCA}" type="pres">
      <dgm:prSet presAssocID="{62842A15-FD60-49E9-A578-ED4931EC4440}" presName="composite" presStyleCnt="0"/>
      <dgm:spPr/>
    </dgm:pt>
    <dgm:pt modelId="{25A986B5-079E-4D50-8176-1354D08473D4}" type="pres">
      <dgm:prSet presAssocID="{62842A15-FD60-49E9-A578-ED4931EC4440}" presName="rect1" presStyleLbl="bgShp" presStyleIdx="0" presStyleCnt="3"/>
      <dgm:spPr>
        <a:blipFill rotWithShape="1">
          <a:blip xmlns:r="http://schemas.openxmlformats.org/officeDocument/2006/relationships" r:embed="rId1"/>
          <a:stretch>
            <a:fillRect/>
          </a:stretch>
        </a:blipFill>
      </dgm:spPr>
      <dgm:t>
        <a:bodyPr/>
        <a:lstStyle/>
        <a:p>
          <a:endParaRPr lang="en-US"/>
        </a:p>
      </dgm:t>
    </dgm:pt>
    <dgm:pt modelId="{7DF57388-E03A-4E64-9B7D-EC61DA9503C8}" type="pres">
      <dgm:prSet presAssocID="{62842A15-FD60-49E9-A578-ED4931EC4440}" presName="rect2" presStyleLbl="trBgShp" presStyleIdx="0" presStyleCnt="3">
        <dgm:presLayoutVars>
          <dgm:bulletEnabled val="1"/>
        </dgm:presLayoutVars>
      </dgm:prSet>
      <dgm:spPr/>
      <dgm:t>
        <a:bodyPr/>
        <a:lstStyle/>
        <a:p>
          <a:endParaRPr lang="en-US"/>
        </a:p>
      </dgm:t>
    </dgm:pt>
    <dgm:pt modelId="{08455211-29E9-41DA-9591-7FB4CDC4A032}" type="pres">
      <dgm:prSet presAssocID="{4BA14783-60B4-4BCF-BE29-C9245ECE8FB8}" presName="sibTrans" presStyleCnt="0"/>
      <dgm:spPr/>
    </dgm:pt>
    <dgm:pt modelId="{0FB244C5-506D-45FA-9370-CC56AA3695E7}" type="pres">
      <dgm:prSet presAssocID="{A1635423-2470-4FD9-A04E-FD0584A5D1E8}" presName="composite" presStyleCnt="0"/>
      <dgm:spPr/>
    </dgm:pt>
    <dgm:pt modelId="{5AAFD25E-2F5A-4B90-A17C-664D37666556}" type="pres">
      <dgm:prSet presAssocID="{A1635423-2470-4FD9-A04E-FD0584A5D1E8}" presName="rect1" presStyleLbl="bgShp" presStyleIdx="1" presStyleCnt="3"/>
      <dgm:spPr>
        <a:blipFill rotWithShape="1">
          <a:blip xmlns:r="http://schemas.openxmlformats.org/officeDocument/2006/relationships" r:embed="rId2"/>
          <a:stretch>
            <a:fillRect/>
          </a:stretch>
        </a:blipFill>
      </dgm:spPr>
      <dgm:t>
        <a:bodyPr/>
        <a:lstStyle/>
        <a:p>
          <a:endParaRPr lang="en-US"/>
        </a:p>
      </dgm:t>
    </dgm:pt>
    <dgm:pt modelId="{A027C6E0-C6B0-4865-98FC-0BE7EF5EBE10}" type="pres">
      <dgm:prSet presAssocID="{A1635423-2470-4FD9-A04E-FD0584A5D1E8}" presName="rect2" presStyleLbl="trBgShp" presStyleIdx="1" presStyleCnt="3">
        <dgm:presLayoutVars>
          <dgm:bulletEnabled val="1"/>
        </dgm:presLayoutVars>
      </dgm:prSet>
      <dgm:spPr/>
      <dgm:t>
        <a:bodyPr/>
        <a:lstStyle/>
        <a:p>
          <a:endParaRPr lang="en-US"/>
        </a:p>
      </dgm:t>
    </dgm:pt>
    <dgm:pt modelId="{4D644D87-73BA-439D-8A4D-E3E2CCCC5A55}" type="pres">
      <dgm:prSet presAssocID="{69FB5403-F55A-40F0-8614-0374E8BE8546}" presName="sibTrans" presStyleCnt="0"/>
      <dgm:spPr/>
    </dgm:pt>
    <dgm:pt modelId="{C80EC154-C4F6-47B5-9CFF-C1B6022F94BC}" type="pres">
      <dgm:prSet presAssocID="{31152A5F-1D9F-4B4D-A7F7-F6EDDEEEA85D}" presName="composite" presStyleCnt="0"/>
      <dgm:spPr/>
    </dgm:pt>
    <dgm:pt modelId="{2F0B0576-EE2D-4FF5-9F1B-A9A93C1DE8C6}" type="pres">
      <dgm:prSet presAssocID="{31152A5F-1D9F-4B4D-A7F7-F6EDDEEEA85D}" presName="rect1" presStyleLbl="bgShp" presStyleIdx="2" presStyleCnt="3"/>
      <dgm:spPr>
        <a:blipFill rotWithShape="1">
          <a:blip xmlns:r="http://schemas.openxmlformats.org/officeDocument/2006/relationships" r:embed="rId3"/>
          <a:stretch>
            <a:fillRect/>
          </a:stretch>
        </a:blipFill>
      </dgm:spPr>
      <dgm:t>
        <a:bodyPr/>
        <a:lstStyle/>
        <a:p>
          <a:endParaRPr lang="en-US"/>
        </a:p>
      </dgm:t>
    </dgm:pt>
    <dgm:pt modelId="{350B2B6E-BC8A-4F27-827E-EA0532316AF2}" type="pres">
      <dgm:prSet presAssocID="{31152A5F-1D9F-4B4D-A7F7-F6EDDEEEA85D}" presName="rect2" presStyleLbl="trBgShp" presStyleIdx="2" presStyleCnt="3">
        <dgm:presLayoutVars>
          <dgm:bulletEnabled val="1"/>
        </dgm:presLayoutVars>
      </dgm:prSet>
      <dgm:spPr/>
      <dgm:t>
        <a:bodyPr/>
        <a:lstStyle/>
        <a:p>
          <a:endParaRPr lang="en-US"/>
        </a:p>
      </dgm:t>
    </dgm:pt>
  </dgm:ptLst>
  <dgm:cxnLst>
    <dgm:cxn modelId="{85256FC0-C79D-42FC-88D3-1FBD020B6A70}" type="presOf" srcId="{31152A5F-1D9F-4B4D-A7F7-F6EDDEEEA85D}" destId="{350B2B6E-BC8A-4F27-827E-EA0532316AF2}" srcOrd="0" destOrd="0" presId="urn:microsoft.com/office/officeart/2008/layout/BendingPictureSemiTransparentText"/>
    <dgm:cxn modelId="{1B7AA3DA-967C-47C9-9B31-3A32A8438F0E}" srcId="{E575495C-5510-48E3-AF79-B10E94A91E37}" destId="{62842A15-FD60-49E9-A578-ED4931EC4440}" srcOrd="0" destOrd="0" parTransId="{3FBA01AE-1C57-4876-ADAF-4FE291E66DDE}" sibTransId="{4BA14783-60B4-4BCF-BE29-C9245ECE8FB8}"/>
    <dgm:cxn modelId="{489D07F9-6E52-4A79-86E1-236CDDB5CF3D}" type="presOf" srcId="{A1635423-2470-4FD9-A04E-FD0584A5D1E8}" destId="{A027C6E0-C6B0-4865-98FC-0BE7EF5EBE10}" srcOrd="0" destOrd="0" presId="urn:microsoft.com/office/officeart/2008/layout/BendingPictureSemiTransparentText"/>
    <dgm:cxn modelId="{608DAA3B-2D24-4609-B32E-4AA11AC62F47}" srcId="{E575495C-5510-48E3-AF79-B10E94A91E37}" destId="{31152A5F-1D9F-4B4D-A7F7-F6EDDEEEA85D}" srcOrd="2" destOrd="0" parTransId="{100B1E45-E38B-4FB1-9653-C62E2F4E5F96}" sibTransId="{F95F3616-BB8F-4350-AEAC-CDBF40733982}"/>
    <dgm:cxn modelId="{971B410E-7166-403E-8AC7-3F0BB9CF467C}" type="presOf" srcId="{62842A15-FD60-49E9-A578-ED4931EC4440}" destId="{7DF57388-E03A-4E64-9B7D-EC61DA9503C8}" srcOrd="0" destOrd="0" presId="urn:microsoft.com/office/officeart/2008/layout/BendingPictureSemiTransparentText"/>
    <dgm:cxn modelId="{218C48DF-F909-4487-9200-9B3E21033829}" srcId="{E575495C-5510-48E3-AF79-B10E94A91E37}" destId="{A1635423-2470-4FD9-A04E-FD0584A5D1E8}" srcOrd="1" destOrd="0" parTransId="{3C252228-94A2-46E0-99FB-D8ADA26F5873}" sibTransId="{69FB5403-F55A-40F0-8614-0374E8BE8546}"/>
    <dgm:cxn modelId="{F1137736-7CE0-4C24-AA4E-F4CA26A86E38}" type="presOf" srcId="{E575495C-5510-48E3-AF79-B10E94A91E37}" destId="{3A76362B-A87A-4887-8194-E1B2EC0EC13E}" srcOrd="0" destOrd="0" presId="urn:microsoft.com/office/officeart/2008/layout/BendingPictureSemiTransparentText"/>
    <dgm:cxn modelId="{6EC8E9B9-FD24-4964-B5AA-44FD35B0597C}" type="presParOf" srcId="{3A76362B-A87A-4887-8194-E1B2EC0EC13E}" destId="{6B0BBC23-FAED-4220-A743-48CEE64E2BCA}" srcOrd="0" destOrd="0" presId="urn:microsoft.com/office/officeart/2008/layout/BendingPictureSemiTransparentText"/>
    <dgm:cxn modelId="{E96B08BC-C16D-47D6-92F0-3BF006243069}" type="presParOf" srcId="{6B0BBC23-FAED-4220-A743-48CEE64E2BCA}" destId="{25A986B5-079E-4D50-8176-1354D08473D4}" srcOrd="0" destOrd="0" presId="urn:microsoft.com/office/officeart/2008/layout/BendingPictureSemiTransparentText"/>
    <dgm:cxn modelId="{C168F249-B05B-4C4D-8F3E-64765219863E}" type="presParOf" srcId="{6B0BBC23-FAED-4220-A743-48CEE64E2BCA}" destId="{7DF57388-E03A-4E64-9B7D-EC61DA9503C8}" srcOrd="1" destOrd="0" presId="urn:microsoft.com/office/officeart/2008/layout/BendingPictureSemiTransparentText"/>
    <dgm:cxn modelId="{4B119D2E-968E-43A0-B762-28C8A70AC3A1}" type="presParOf" srcId="{3A76362B-A87A-4887-8194-E1B2EC0EC13E}" destId="{08455211-29E9-41DA-9591-7FB4CDC4A032}" srcOrd="1" destOrd="0" presId="urn:microsoft.com/office/officeart/2008/layout/BendingPictureSemiTransparentText"/>
    <dgm:cxn modelId="{60B48667-74F1-409A-9561-4D9E8600F49C}" type="presParOf" srcId="{3A76362B-A87A-4887-8194-E1B2EC0EC13E}" destId="{0FB244C5-506D-45FA-9370-CC56AA3695E7}" srcOrd="2" destOrd="0" presId="urn:microsoft.com/office/officeart/2008/layout/BendingPictureSemiTransparentText"/>
    <dgm:cxn modelId="{DCD12281-78B3-40E2-BA6C-6A8EEBDF2339}" type="presParOf" srcId="{0FB244C5-506D-45FA-9370-CC56AA3695E7}" destId="{5AAFD25E-2F5A-4B90-A17C-664D37666556}" srcOrd="0" destOrd="0" presId="urn:microsoft.com/office/officeart/2008/layout/BendingPictureSemiTransparentText"/>
    <dgm:cxn modelId="{F670EDF1-F998-49F2-B389-1BE6F33E0CA2}" type="presParOf" srcId="{0FB244C5-506D-45FA-9370-CC56AA3695E7}" destId="{A027C6E0-C6B0-4865-98FC-0BE7EF5EBE10}" srcOrd="1" destOrd="0" presId="urn:microsoft.com/office/officeart/2008/layout/BendingPictureSemiTransparentText"/>
    <dgm:cxn modelId="{3EF81260-83A0-4A7D-A302-C40EB9FB7D02}" type="presParOf" srcId="{3A76362B-A87A-4887-8194-E1B2EC0EC13E}" destId="{4D644D87-73BA-439D-8A4D-E3E2CCCC5A55}" srcOrd="3" destOrd="0" presId="urn:microsoft.com/office/officeart/2008/layout/BendingPictureSemiTransparentText"/>
    <dgm:cxn modelId="{51DE7D4B-F445-41FB-89C2-5E916A847848}" type="presParOf" srcId="{3A76362B-A87A-4887-8194-E1B2EC0EC13E}" destId="{C80EC154-C4F6-47B5-9CFF-C1B6022F94BC}" srcOrd="4" destOrd="0" presId="urn:microsoft.com/office/officeart/2008/layout/BendingPictureSemiTransparentText"/>
    <dgm:cxn modelId="{D92DB1ED-2DC7-4FDF-B53F-DEE15D3890C4}" type="presParOf" srcId="{C80EC154-C4F6-47B5-9CFF-C1B6022F94BC}" destId="{2F0B0576-EE2D-4FF5-9F1B-A9A93C1DE8C6}" srcOrd="0" destOrd="0" presId="urn:microsoft.com/office/officeart/2008/layout/BendingPictureSemiTransparentText"/>
    <dgm:cxn modelId="{F2377DD9-733D-426A-97C6-7A59DAC7A225}" type="presParOf" srcId="{C80EC154-C4F6-47B5-9CFF-C1B6022F94BC}" destId="{350B2B6E-BC8A-4F27-827E-EA0532316AF2}" srcOrd="1" destOrd="0" presId="urn:microsoft.com/office/officeart/2008/layout/BendingPictureSemiTransparentTex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FDBFEB-E7A6-435C-83F1-3D554E2301AA}" type="doc">
      <dgm:prSet loTypeId="urn:microsoft.com/office/officeart/2005/8/layout/venn1" loCatId="relationship" qsTypeId="urn:microsoft.com/office/officeart/2005/8/quickstyle/simple1" qsCatId="simple" csTypeId="urn:microsoft.com/office/officeart/2005/8/colors/colorful1" csCatId="colorful" phldr="1"/>
      <dgm:spPr/>
    </dgm:pt>
    <dgm:pt modelId="{3FE9038A-D7F2-49AD-8580-53ADD1EE0874}">
      <dgm:prSet phldrT="[Text]" custT="1"/>
      <dgm:spPr/>
      <dgm:t>
        <a:bodyPr/>
        <a:lstStyle/>
        <a:p>
          <a:r>
            <a:rPr lang="en-US" sz="4400" b="1" dirty="0" smtClean="0">
              <a:solidFill>
                <a:schemeClr val="bg1"/>
              </a:solidFill>
            </a:rPr>
            <a:t>reoccurring reporting &amp; analytics</a:t>
          </a:r>
          <a:endParaRPr lang="en-US" sz="4400" b="1" dirty="0">
            <a:solidFill>
              <a:schemeClr val="bg1"/>
            </a:solidFill>
          </a:endParaRPr>
        </a:p>
      </dgm:t>
    </dgm:pt>
    <dgm:pt modelId="{488A1D3C-2A0E-4CD0-9216-C2713E6A0BB1}" type="parTrans" cxnId="{703F42E1-DCB5-431E-9443-619127478FF7}">
      <dgm:prSet/>
      <dgm:spPr/>
      <dgm:t>
        <a:bodyPr/>
        <a:lstStyle/>
        <a:p>
          <a:endParaRPr lang="en-US"/>
        </a:p>
      </dgm:t>
    </dgm:pt>
    <dgm:pt modelId="{DD7ACA59-DF13-4581-93F9-966D5782D2A7}" type="sibTrans" cxnId="{703F42E1-DCB5-431E-9443-619127478FF7}">
      <dgm:prSet/>
      <dgm:spPr/>
      <dgm:t>
        <a:bodyPr/>
        <a:lstStyle/>
        <a:p>
          <a:endParaRPr lang="en-US"/>
        </a:p>
      </dgm:t>
    </dgm:pt>
    <dgm:pt modelId="{F1868D9E-9766-4536-B43F-14BB7B321236}">
      <dgm:prSet phldrT="[Text]" custT="1"/>
      <dgm:spPr/>
      <dgm:t>
        <a:bodyPr/>
        <a:lstStyle/>
        <a:p>
          <a:r>
            <a:rPr lang="en-US" sz="4400" b="1" dirty="0" smtClean="0">
              <a:solidFill>
                <a:schemeClr val="bg1"/>
              </a:solidFill>
            </a:rPr>
            <a:t>strategic analytics</a:t>
          </a:r>
          <a:endParaRPr lang="en-US" sz="4400" b="1" dirty="0">
            <a:solidFill>
              <a:schemeClr val="bg1"/>
            </a:solidFill>
          </a:endParaRPr>
        </a:p>
      </dgm:t>
    </dgm:pt>
    <dgm:pt modelId="{B47D2542-D3CB-4C12-9D88-661A1D349FE9}" type="parTrans" cxnId="{6D36C17B-3A69-4025-A94A-EDD5CA2165DA}">
      <dgm:prSet/>
      <dgm:spPr/>
      <dgm:t>
        <a:bodyPr/>
        <a:lstStyle/>
        <a:p>
          <a:endParaRPr lang="en-US"/>
        </a:p>
      </dgm:t>
    </dgm:pt>
    <dgm:pt modelId="{22236999-29E7-4D3D-9B5F-26AB490E3131}" type="sibTrans" cxnId="{6D36C17B-3A69-4025-A94A-EDD5CA2165DA}">
      <dgm:prSet/>
      <dgm:spPr/>
      <dgm:t>
        <a:bodyPr/>
        <a:lstStyle/>
        <a:p>
          <a:endParaRPr lang="en-US"/>
        </a:p>
      </dgm:t>
    </dgm:pt>
    <dgm:pt modelId="{1C5980ED-9BA0-45F2-B81E-D41CE1F924B7}">
      <dgm:prSet phldrT="[Text]" custT="1"/>
      <dgm:spPr/>
      <dgm:t>
        <a:bodyPr/>
        <a:lstStyle/>
        <a:p>
          <a:r>
            <a:rPr lang="en-US" sz="4400" b="1" dirty="0" smtClean="0">
              <a:solidFill>
                <a:schemeClr val="bg1"/>
              </a:solidFill>
            </a:rPr>
            <a:t>insights leader</a:t>
          </a:r>
          <a:endParaRPr lang="en-US" sz="4400" b="1" dirty="0">
            <a:solidFill>
              <a:schemeClr val="bg1"/>
            </a:solidFill>
          </a:endParaRPr>
        </a:p>
      </dgm:t>
    </dgm:pt>
    <dgm:pt modelId="{C11CB103-1DBC-4FBC-A822-5901271C3956}" type="parTrans" cxnId="{37F0DBF7-C684-41F8-A88E-1143C7EAC72F}">
      <dgm:prSet/>
      <dgm:spPr/>
      <dgm:t>
        <a:bodyPr/>
        <a:lstStyle/>
        <a:p>
          <a:endParaRPr lang="en-US"/>
        </a:p>
      </dgm:t>
    </dgm:pt>
    <dgm:pt modelId="{EA62231D-07EF-4C7E-86BC-360F316D42ED}" type="sibTrans" cxnId="{37F0DBF7-C684-41F8-A88E-1143C7EAC72F}">
      <dgm:prSet/>
      <dgm:spPr/>
      <dgm:t>
        <a:bodyPr/>
        <a:lstStyle/>
        <a:p>
          <a:endParaRPr lang="en-US"/>
        </a:p>
      </dgm:t>
    </dgm:pt>
    <dgm:pt modelId="{0061A5A9-6A0A-4433-80CF-F68A48B19C0B}" type="pres">
      <dgm:prSet presAssocID="{C7FDBFEB-E7A6-435C-83F1-3D554E2301AA}" presName="compositeShape" presStyleCnt="0">
        <dgm:presLayoutVars>
          <dgm:chMax val="7"/>
          <dgm:dir/>
          <dgm:resizeHandles val="exact"/>
        </dgm:presLayoutVars>
      </dgm:prSet>
      <dgm:spPr/>
    </dgm:pt>
    <dgm:pt modelId="{09D38C9D-4C80-474B-BE7F-C7C197DCCCB7}" type="pres">
      <dgm:prSet presAssocID="{3FE9038A-D7F2-49AD-8580-53ADD1EE0874}" presName="circ1" presStyleLbl="vennNode1" presStyleIdx="0" presStyleCnt="3"/>
      <dgm:spPr/>
      <dgm:t>
        <a:bodyPr/>
        <a:lstStyle/>
        <a:p>
          <a:endParaRPr lang="en-US"/>
        </a:p>
      </dgm:t>
    </dgm:pt>
    <dgm:pt modelId="{2C0AC948-F272-41B3-8A11-9A81BC0FC766}" type="pres">
      <dgm:prSet presAssocID="{3FE9038A-D7F2-49AD-8580-53ADD1EE0874}" presName="circ1Tx" presStyleLbl="revTx" presStyleIdx="0" presStyleCnt="0">
        <dgm:presLayoutVars>
          <dgm:chMax val="0"/>
          <dgm:chPref val="0"/>
          <dgm:bulletEnabled val="1"/>
        </dgm:presLayoutVars>
      </dgm:prSet>
      <dgm:spPr/>
      <dgm:t>
        <a:bodyPr/>
        <a:lstStyle/>
        <a:p>
          <a:endParaRPr lang="en-US"/>
        </a:p>
      </dgm:t>
    </dgm:pt>
    <dgm:pt modelId="{2B370F42-0582-42B2-A829-815A7F762E7D}" type="pres">
      <dgm:prSet presAssocID="{F1868D9E-9766-4536-B43F-14BB7B321236}" presName="circ2" presStyleLbl="vennNode1" presStyleIdx="1" presStyleCnt="3"/>
      <dgm:spPr/>
    </dgm:pt>
    <dgm:pt modelId="{544AB984-235F-4F0B-AAEE-FFC8696E9F22}" type="pres">
      <dgm:prSet presAssocID="{F1868D9E-9766-4536-B43F-14BB7B321236}" presName="circ2Tx" presStyleLbl="revTx" presStyleIdx="0" presStyleCnt="0">
        <dgm:presLayoutVars>
          <dgm:chMax val="0"/>
          <dgm:chPref val="0"/>
          <dgm:bulletEnabled val="1"/>
        </dgm:presLayoutVars>
      </dgm:prSet>
      <dgm:spPr/>
    </dgm:pt>
    <dgm:pt modelId="{037FE403-BA94-4EF1-BB99-F92B8E5F76D6}" type="pres">
      <dgm:prSet presAssocID="{1C5980ED-9BA0-45F2-B81E-D41CE1F924B7}" presName="circ3" presStyleLbl="vennNode1" presStyleIdx="2" presStyleCnt="3"/>
      <dgm:spPr/>
      <dgm:t>
        <a:bodyPr/>
        <a:lstStyle/>
        <a:p>
          <a:endParaRPr lang="en-US"/>
        </a:p>
      </dgm:t>
    </dgm:pt>
    <dgm:pt modelId="{1212B6D6-9644-4DA5-BF0D-AC77D4C24607}" type="pres">
      <dgm:prSet presAssocID="{1C5980ED-9BA0-45F2-B81E-D41CE1F924B7}" presName="circ3Tx" presStyleLbl="revTx" presStyleIdx="0" presStyleCnt="0">
        <dgm:presLayoutVars>
          <dgm:chMax val="0"/>
          <dgm:chPref val="0"/>
          <dgm:bulletEnabled val="1"/>
        </dgm:presLayoutVars>
      </dgm:prSet>
      <dgm:spPr/>
      <dgm:t>
        <a:bodyPr/>
        <a:lstStyle/>
        <a:p>
          <a:endParaRPr lang="en-US"/>
        </a:p>
      </dgm:t>
    </dgm:pt>
  </dgm:ptLst>
  <dgm:cxnLst>
    <dgm:cxn modelId="{5562125B-B844-4D77-ACD8-634F1E890FD0}" type="presOf" srcId="{3FE9038A-D7F2-49AD-8580-53ADD1EE0874}" destId="{09D38C9D-4C80-474B-BE7F-C7C197DCCCB7}" srcOrd="0" destOrd="0" presId="urn:microsoft.com/office/officeart/2005/8/layout/venn1"/>
    <dgm:cxn modelId="{6D36C17B-3A69-4025-A94A-EDD5CA2165DA}" srcId="{C7FDBFEB-E7A6-435C-83F1-3D554E2301AA}" destId="{F1868D9E-9766-4536-B43F-14BB7B321236}" srcOrd="1" destOrd="0" parTransId="{B47D2542-D3CB-4C12-9D88-661A1D349FE9}" sibTransId="{22236999-29E7-4D3D-9B5F-26AB490E3131}"/>
    <dgm:cxn modelId="{5BC55B76-6C75-436D-8FD3-CB7C9E5FB2FF}" type="presOf" srcId="{C7FDBFEB-E7A6-435C-83F1-3D554E2301AA}" destId="{0061A5A9-6A0A-4433-80CF-F68A48B19C0B}" srcOrd="0" destOrd="0" presId="urn:microsoft.com/office/officeart/2005/8/layout/venn1"/>
    <dgm:cxn modelId="{703F42E1-DCB5-431E-9443-619127478FF7}" srcId="{C7FDBFEB-E7A6-435C-83F1-3D554E2301AA}" destId="{3FE9038A-D7F2-49AD-8580-53ADD1EE0874}" srcOrd="0" destOrd="0" parTransId="{488A1D3C-2A0E-4CD0-9216-C2713E6A0BB1}" sibTransId="{DD7ACA59-DF13-4581-93F9-966D5782D2A7}"/>
    <dgm:cxn modelId="{456A6758-F92B-4817-BF05-7FF3A38741DE}" type="presOf" srcId="{1C5980ED-9BA0-45F2-B81E-D41CE1F924B7}" destId="{1212B6D6-9644-4DA5-BF0D-AC77D4C24607}" srcOrd="1" destOrd="0" presId="urn:microsoft.com/office/officeart/2005/8/layout/venn1"/>
    <dgm:cxn modelId="{DDD53B1C-D1F0-4D3D-AE0C-0E84B35704D6}" type="presOf" srcId="{1C5980ED-9BA0-45F2-B81E-D41CE1F924B7}" destId="{037FE403-BA94-4EF1-BB99-F92B8E5F76D6}" srcOrd="0" destOrd="0" presId="urn:microsoft.com/office/officeart/2005/8/layout/venn1"/>
    <dgm:cxn modelId="{7D5405DF-A892-40AE-B618-022ED31203EF}" type="presOf" srcId="{3FE9038A-D7F2-49AD-8580-53ADD1EE0874}" destId="{2C0AC948-F272-41B3-8A11-9A81BC0FC766}" srcOrd="1" destOrd="0" presId="urn:microsoft.com/office/officeart/2005/8/layout/venn1"/>
    <dgm:cxn modelId="{37F0DBF7-C684-41F8-A88E-1143C7EAC72F}" srcId="{C7FDBFEB-E7A6-435C-83F1-3D554E2301AA}" destId="{1C5980ED-9BA0-45F2-B81E-D41CE1F924B7}" srcOrd="2" destOrd="0" parTransId="{C11CB103-1DBC-4FBC-A822-5901271C3956}" sibTransId="{EA62231D-07EF-4C7E-86BC-360F316D42ED}"/>
    <dgm:cxn modelId="{1FF6BED3-C1ED-45C0-8C18-8DFB2DF4A82E}" type="presOf" srcId="{F1868D9E-9766-4536-B43F-14BB7B321236}" destId="{544AB984-235F-4F0B-AAEE-FFC8696E9F22}" srcOrd="1" destOrd="0" presId="urn:microsoft.com/office/officeart/2005/8/layout/venn1"/>
    <dgm:cxn modelId="{0819FE56-7BD1-405C-93AA-0A03BB2CF556}" type="presOf" srcId="{F1868D9E-9766-4536-B43F-14BB7B321236}" destId="{2B370F42-0582-42B2-A829-815A7F762E7D}" srcOrd="0" destOrd="0" presId="urn:microsoft.com/office/officeart/2005/8/layout/venn1"/>
    <dgm:cxn modelId="{B325E727-652C-435A-9AC5-A0545824F513}" type="presParOf" srcId="{0061A5A9-6A0A-4433-80CF-F68A48B19C0B}" destId="{09D38C9D-4C80-474B-BE7F-C7C197DCCCB7}" srcOrd="0" destOrd="0" presId="urn:microsoft.com/office/officeart/2005/8/layout/venn1"/>
    <dgm:cxn modelId="{826C41C3-85A1-4EA2-B9FD-69730A4813E8}" type="presParOf" srcId="{0061A5A9-6A0A-4433-80CF-F68A48B19C0B}" destId="{2C0AC948-F272-41B3-8A11-9A81BC0FC766}" srcOrd="1" destOrd="0" presId="urn:microsoft.com/office/officeart/2005/8/layout/venn1"/>
    <dgm:cxn modelId="{9A206A00-86E3-4507-AB96-FC556D43D57A}" type="presParOf" srcId="{0061A5A9-6A0A-4433-80CF-F68A48B19C0B}" destId="{2B370F42-0582-42B2-A829-815A7F762E7D}" srcOrd="2" destOrd="0" presId="urn:microsoft.com/office/officeart/2005/8/layout/venn1"/>
    <dgm:cxn modelId="{4A6D7F08-E64A-45C6-876F-0E3F9F3711B4}" type="presParOf" srcId="{0061A5A9-6A0A-4433-80CF-F68A48B19C0B}" destId="{544AB984-235F-4F0B-AAEE-FFC8696E9F22}" srcOrd="3" destOrd="0" presId="urn:microsoft.com/office/officeart/2005/8/layout/venn1"/>
    <dgm:cxn modelId="{BF7FE161-43B9-4D91-971B-A0679E1A816F}" type="presParOf" srcId="{0061A5A9-6A0A-4433-80CF-F68A48B19C0B}" destId="{037FE403-BA94-4EF1-BB99-F92B8E5F76D6}" srcOrd="4" destOrd="0" presId="urn:microsoft.com/office/officeart/2005/8/layout/venn1"/>
    <dgm:cxn modelId="{48C9B4BA-C982-48CB-BF40-EAB580AF4B69}" type="presParOf" srcId="{0061A5A9-6A0A-4433-80CF-F68A48B19C0B}" destId="{1212B6D6-9644-4DA5-BF0D-AC77D4C2460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0A1C20-FACD-469E-9D53-F09833FC8DCF}"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en-US"/>
        </a:p>
      </dgm:t>
    </dgm:pt>
    <dgm:pt modelId="{93D6F835-1D90-42A7-A34C-1BCCF7D4411E}">
      <dgm:prSet phldrT="[Text]"/>
      <dgm:spPr/>
      <dgm:t>
        <a:bodyPr/>
        <a:lstStyle/>
        <a:p>
          <a:r>
            <a:rPr lang="en-US" b="1" dirty="0" smtClean="0"/>
            <a:t>finance</a:t>
          </a:r>
          <a:endParaRPr lang="en-US" b="1" dirty="0"/>
        </a:p>
      </dgm:t>
    </dgm:pt>
    <dgm:pt modelId="{F0B15AFF-02C3-4AC3-BBA8-4D3169F3840B}" type="parTrans" cxnId="{D3D87CAC-D6E5-4BB4-8796-440C8FA1E6EF}">
      <dgm:prSet/>
      <dgm:spPr/>
      <dgm:t>
        <a:bodyPr/>
        <a:lstStyle/>
        <a:p>
          <a:endParaRPr lang="en-US"/>
        </a:p>
      </dgm:t>
    </dgm:pt>
    <dgm:pt modelId="{4D667074-05B1-45B6-88C5-63DD10116229}" type="sibTrans" cxnId="{D3D87CAC-D6E5-4BB4-8796-440C8FA1E6EF}">
      <dgm:prSet/>
      <dgm:spPr>
        <a:blipFill rotWithShape="1">
          <a:blip xmlns:r="http://schemas.openxmlformats.org/officeDocument/2006/relationships" r:embed="rId1"/>
          <a:stretch>
            <a:fillRect/>
          </a:stretch>
        </a:blipFill>
      </dgm:spPr>
      <dgm:t>
        <a:bodyPr/>
        <a:lstStyle/>
        <a:p>
          <a:endParaRPr lang="en-US"/>
        </a:p>
      </dgm:t>
    </dgm:pt>
    <dgm:pt modelId="{C0CD9BCC-0339-4206-83D7-5E31B571A319}">
      <dgm:prSet phldrT="[Text]"/>
      <dgm:spPr/>
      <dgm:t>
        <a:bodyPr/>
        <a:lstStyle/>
        <a:p>
          <a:r>
            <a:rPr lang="en-US" b="1" dirty="0" smtClean="0"/>
            <a:t>field HR</a:t>
          </a:r>
          <a:endParaRPr lang="en-US" b="1" dirty="0"/>
        </a:p>
      </dgm:t>
    </dgm:pt>
    <dgm:pt modelId="{25F1672C-F8EA-41BA-BA22-C1C82AF1ACB3}" type="parTrans" cxnId="{CDAC9844-58EF-4045-8E03-09BF90C48A4A}">
      <dgm:prSet/>
      <dgm:spPr/>
      <dgm:t>
        <a:bodyPr/>
        <a:lstStyle/>
        <a:p>
          <a:endParaRPr lang="en-US"/>
        </a:p>
      </dgm:t>
    </dgm:pt>
    <dgm:pt modelId="{708FB405-825F-4E49-8F51-02663DC1C437}" type="sibTrans" cxnId="{CDAC9844-58EF-4045-8E03-09BF90C48A4A}">
      <dgm:prSet/>
      <dgm:spPr>
        <a:blipFill rotWithShape="1">
          <a:blip xmlns:r="http://schemas.openxmlformats.org/officeDocument/2006/relationships" r:embed="rId2"/>
          <a:stretch>
            <a:fillRect/>
          </a:stretch>
        </a:blipFill>
      </dgm:spPr>
      <dgm:t>
        <a:bodyPr/>
        <a:lstStyle/>
        <a:p>
          <a:endParaRPr lang="en-US"/>
        </a:p>
      </dgm:t>
    </dgm:pt>
    <dgm:pt modelId="{0DA781F9-3A7D-40F1-A286-F8CA8FC32B8A}">
      <dgm:prSet phldrT="[Text]"/>
      <dgm:spPr/>
      <dgm:t>
        <a:bodyPr/>
        <a:lstStyle/>
        <a:p>
          <a:r>
            <a:rPr lang="en-US" b="1" dirty="0" smtClean="0"/>
            <a:t>IT</a:t>
          </a:r>
          <a:endParaRPr lang="en-US" b="1" dirty="0"/>
        </a:p>
      </dgm:t>
    </dgm:pt>
    <dgm:pt modelId="{25A9EED7-214B-4B38-9444-25935ED16D6E}" type="parTrans" cxnId="{8BBFA61D-B10A-4CA8-A3F6-532E3FB099AA}">
      <dgm:prSet/>
      <dgm:spPr/>
      <dgm:t>
        <a:bodyPr/>
        <a:lstStyle/>
        <a:p>
          <a:endParaRPr lang="en-US"/>
        </a:p>
      </dgm:t>
    </dgm:pt>
    <dgm:pt modelId="{439465BD-9E82-4426-8610-0FDD506CD27D}" type="sibTrans" cxnId="{8BBFA61D-B10A-4CA8-A3F6-532E3FB099AA}">
      <dgm:prSet/>
      <dgm:spPr>
        <a:blipFill rotWithShape="1">
          <a:blip xmlns:r="http://schemas.openxmlformats.org/officeDocument/2006/relationships" r:embed="rId3"/>
          <a:stretch>
            <a:fillRect/>
          </a:stretch>
        </a:blipFill>
      </dgm:spPr>
      <dgm:t>
        <a:bodyPr/>
        <a:lstStyle/>
        <a:p>
          <a:endParaRPr lang="en-US"/>
        </a:p>
      </dgm:t>
    </dgm:pt>
    <dgm:pt modelId="{95C44409-97C8-4AC1-AF07-1BCA29161A5F}">
      <dgm:prSet phldrT="[Text]"/>
      <dgm:spPr/>
      <dgm:t>
        <a:bodyPr/>
        <a:lstStyle/>
        <a:p>
          <a:r>
            <a:rPr lang="en-US" b="1" dirty="0" smtClean="0"/>
            <a:t>senior leaders</a:t>
          </a:r>
          <a:endParaRPr lang="en-US" b="1" dirty="0"/>
        </a:p>
      </dgm:t>
    </dgm:pt>
    <dgm:pt modelId="{A4C80E3D-588D-469A-9484-D3D977B7D0D3}" type="parTrans" cxnId="{4C2F4390-5DAD-4DB6-A49F-B475E2A33FFB}">
      <dgm:prSet/>
      <dgm:spPr/>
      <dgm:t>
        <a:bodyPr/>
        <a:lstStyle/>
        <a:p>
          <a:endParaRPr lang="en-US"/>
        </a:p>
      </dgm:t>
    </dgm:pt>
    <dgm:pt modelId="{AF47F9A0-739D-48F8-9521-29AD5DA7800F}" type="sibTrans" cxnId="{4C2F4390-5DAD-4DB6-A49F-B475E2A33FFB}">
      <dgm:prSet/>
      <dgm:spPr>
        <a:blipFill rotWithShape="1">
          <a:blip xmlns:r="http://schemas.openxmlformats.org/officeDocument/2006/relationships" r:embed="rId4"/>
          <a:stretch>
            <a:fillRect/>
          </a:stretch>
        </a:blipFill>
      </dgm:spPr>
      <dgm:t>
        <a:bodyPr/>
        <a:lstStyle/>
        <a:p>
          <a:endParaRPr lang="en-US"/>
        </a:p>
      </dgm:t>
    </dgm:pt>
    <dgm:pt modelId="{18F899D5-2F03-4C36-8A87-191CEE2F4B1D}">
      <dgm:prSet phldrT="[Text]"/>
      <dgm:spPr/>
      <dgm:t>
        <a:bodyPr/>
        <a:lstStyle/>
        <a:p>
          <a:r>
            <a:rPr lang="en-US" b="1" dirty="0" smtClean="0"/>
            <a:t>centers of excellence</a:t>
          </a:r>
          <a:endParaRPr lang="en-US" b="1" dirty="0"/>
        </a:p>
      </dgm:t>
    </dgm:pt>
    <dgm:pt modelId="{8B087715-1211-4A53-84AD-2A8691B1760E}" type="parTrans" cxnId="{64F6CD5B-4B09-4519-BDD9-DDBF37A952CA}">
      <dgm:prSet/>
      <dgm:spPr/>
      <dgm:t>
        <a:bodyPr/>
        <a:lstStyle/>
        <a:p>
          <a:endParaRPr lang="en-US"/>
        </a:p>
      </dgm:t>
    </dgm:pt>
    <dgm:pt modelId="{B40300D5-4C2C-40CC-BE02-597623552481}" type="sibTrans" cxnId="{64F6CD5B-4B09-4519-BDD9-DDBF37A952CA}">
      <dgm:prSet/>
      <dgm:spPr>
        <a:blipFill rotWithShape="1">
          <a:blip xmlns:r="http://schemas.openxmlformats.org/officeDocument/2006/relationships" r:embed="rId5"/>
          <a:stretch>
            <a:fillRect/>
          </a:stretch>
        </a:blipFill>
      </dgm:spPr>
      <dgm:t>
        <a:bodyPr/>
        <a:lstStyle/>
        <a:p>
          <a:endParaRPr lang="en-US"/>
        </a:p>
      </dgm:t>
    </dgm:pt>
    <dgm:pt modelId="{8F3B98DD-BCB6-4067-8569-AC48BBC26628}">
      <dgm:prSet phldrT="[Text]"/>
      <dgm:spPr/>
      <dgm:t>
        <a:bodyPr/>
        <a:lstStyle/>
        <a:p>
          <a:r>
            <a:rPr lang="en-US" b="1" dirty="0" smtClean="0"/>
            <a:t>sales &amp; marketing</a:t>
          </a:r>
          <a:endParaRPr lang="en-US" b="1" dirty="0"/>
        </a:p>
      </dgm:t>
    </dgm:pt>
    <dgm:pt modelId="{6E912E86-4CE5-4A05-A09D-ED58F2C22D2C}" type="parTrans" cxnId="{624AF391-2592-4463-9F3F-1D86CD148FBB}">
      <dgm:prSet/>
      <dgm:spPr/>
      <dgm:t>
        <a:bodyPr/>
        <a:lstStyle/>
        <a:p>
          <a:endParaRPr lang="en-US"/>
        </a:p>
      </dgm:t>
    </dgm:pt>
    <dgm:pt modelId="{F5AD22DE-E082-4EAE-856A-3608FF29B556}" type="sibTrans" cxnId="{624AF391-2592-4463-9F3F-1D86CD148FBB}">
      <dgm:prSet/>
      <dgm:spPr>
        <a:blipFill rotWithShape="1">
          <a:blip xmlns:r="http://schemas.openxmlformats.org/officeDocument/2006/relationships" r:embed="rId6"/>
          <a:stretch>
            <a:fillRect/>
          </a:stretch>
        </a:blipFill>
      </dgm:spPr>
      <dgm:t>
        <a:bodyPr/>
        <a:lstStyle/>
        <a:p>
          <a:endParaRPr lang="en-US"/>
        </a:p>
      </dgm:t>
    </dgm:pt>
    <dgm:pt modelId="{2DEFA56E-7F7E-43D9-B444-418EBFF7825B}">
      <dgm:prSet phldrT="[Text]"/>
      <dgm:spPr/>
      <dgm:t>
        <a:bodyPr/>
        <a:lstStyle/>
        <a:p>
          <a:r>
            <a:rPr lang="en-US" b="1" dirty="0" smtClean="0"/>
            <a:t>operations</a:t>
          </a:r>
          <a:endParaRPr lang="en-US" b="1" dirty="0"/>
        </a:p>
      </dgm:t>
    </dgm:pt>
    <dgm:pt modelId="{91881564-BA9F-4C45-92B4-9DD4FF72D754}" type="parTrans" cxnId="{23714FA6-4AB9-4A65-8E84-EF088EEAD423}">
      <dgm:prSet/>
      <dgm:spPr/>
      <dgm:t>
        <a:bodyPr/>
        <a:lstStyle/>
        <a:p>
          <a:endParaRPr lang="en-US"/>
        </a:p>
      </dgm:t>
    </dgm:pt>
    <dgm:pt modelId="{87DCFC12-1574-4D57-94C8-2B8070897574}" type="sibTrans" cxnId="{23714FA6-4AB9-4A65-8E84-EF088EEAD423}">
      <dgm:prSet/>
      <dgm:spPr>
        <a:blipFill rotWithShape="1">
          <a:blip xmlns:r="http://schemas.openxmlformats.org/officeDocument/2006/relationships" r:embed="rId7"/>
          <a:stretch>
            <a:fillRect/>
          </a:stretch>
        </a:blipFill>
      </dgm:spPr>
      <dgm:t>
        <a:bodyPr/>
        <a:lstStyle/>
        <a:p>
          <a:endParaRPr lang="en-US"/>
        </a:p>
      </dgm:t>
    </dgm:pt>
    <dgm:pt modelId="{74C893E3-3CD9-4AE8-91B6-AF33BEF07EB9}" type="pres">
      <dgm:prSet presAssocID="{F30A1C20-FACD-469E-9D53-F09833FC8DCF}" presName="Name0" presStyleCnt="0">
        <dgm:presLayoutVars>
          <dgm:chMax val="21"/>
          <dgm:chPref val="21"/>
        </dgm:presLayoutVars>
      </dgm:prSet>
      <dgm:spPr/>
      <dgm:t>
        <a:bodyPr/>
        <a:lstStyle/>
        <a:p>
          <a:endParaRPr lang="en-US"/>
        </a:p>
      </dgm:t>
    </dgm:pt>
    <dgm:pt modelId="{87084661-26AB-42CF-99BA-5357BD8F19BD}" type="pres">
      <dgm:prSet presAssocID="{93D6F835-1D90-42A7-A34C-1BCCF7D4411E}" presName="text1" presStyleCnt="0"/>
      <dgm:spPr/>
      <dgm:t>
        <a:bodyPr/>
        <a:lstStyle/>
        <a:p>
          <a:endParaRPr lang="en-US"/>
        </a:p>
      </dgm:t>
    </dgm:pt>
    <dgm:pt modelId="{4EFABF77-BAB4-4695-8E5B-EF521728D76B}" type="pres">
      <dgm:prSet presAssocID="{93D6F835-1D90-42A7-A34C-1BCCF7D4411E}" presName="textRepeatNode" presStyleLbl="alignNode1" presStyleIdx="0" presStyleCnt="7">
        <dgm:presLayoutVars>
          <dgm:chMax val="0"/>
          <dgm:chPref val="0"/>
          <dgm:bulletEnabled val="1"/>
        </dgm:presLayoutVars>
      </dgm:prSet>
      <dgm:spPr/>
      <dgm:t>
        <a:bodyPr/>
        <a:lstStyle/>
        <a:p>
          <a:endParaRPr lang="en-US"/>
        </a:p>
      </dgm:t>
    </dgm:pt>
    <dgm:pt modelId="{935934AF-B630-42B2-B408-EAA0B53CABFF}" type="pres">
      <dgm:prSet presAssocID="{93D6F835-1D90-42A7-A34C-1BCCF7D4411E}" presName="textaccent1" presStyleCnt="0"/>
      <dgm:spPr/>
      <dgm:t>
        <a:bodyPr/>
        <a:lstStyle/>
        <a:p>
          <a:endParaRPr lang="en-US"/>
        </a:p>
      </dgm:t>
    </dgm:pt>
    <dgm:pt modelId="{2008D576-DA15-4172-9702-E589FFA3EA42}" type="pres">
      <dgm:prSet presAssocID="{93D6F835-1D90-42A7-A34C-1BCCF7D4411E}" presName="accentRepeatNode" presStyleLbl="solidAlignAcc1" presStyleIdx="0" presStyleCnt="14"/>
      <dgm:spPr/>
      <dgm:t>
        <a:bodyPr/>
        <a:lstStyle/>
        <a:p>
          <a:endParaRPr lang="en-US"/>
        </a:p>
      </dgm:t>
    </dgm:pt>
    <dgm:pt modelId="{86CAF4DA-DB6C-4533-8D12-4D87C1A2ABC5}" type="pres">
      <dgm:prSet presAssocID="{4D667074-05B1-45B6-88C5-63DD10116229}" presName="image1" presStyleCnt="0"/>
      <dgm:spPr/>
      <dgm:t>
        <a:bodyPr/>
        <a:lstStyle/>
        <a:p>
          <a:endParaRPr lang="en-US"/>
        </a:p>
      </dgm:t>
    </dgm:pt>
    <dgm:pt modelId="{54003EEE-D624-40C3-B97D-1B2DA929D290}" type="pres">
      <dgm:prSet presAssocID="{4D667074-05B1-45B6-88C5-63DD10116229}" presName="imageRepeatNode" presStyleLbl="alignAcc1" presStyleIdx="0" presStyleCnt="7"/>
      <dgm:spPr/>
      <dgm:t>
        <a:bodyPr/>
        <a:lstStyle/>
        <a:p>
          <a:endParaRPr lang="en-US"/>
        </a:p>
      </dgm:t>
    </dgm:pt>
    <dgm:pt modelId="{D6175913-D448-4E54-A93B-F15EEEF80DEA}" type="pres">
      <dgm:prSet presAssocID="{4D667074-05B1-45B6-88C5-63DD10116229}" presName="imageaccent1" presStyleCnt="0"/>
      <dgm:spPr/>
      <dgm:t>
        <a:bodyPr/>
        <a:lstStyle/>
        <a:p>
          <a:endParaRPr lang="en-US"/>
        </a:p>
      </dgm:t>
    </dgm:pt>
    <dgm:pt modelId="{CD200DF7-EC4A-4FF3-8D51-65CCE4C1822A}" type="pres">
      <dgm:prSet presAssocID="{4D667074-05B1-45B6-88C5-63DD10116229}" presName="accentRepeatNode" presStyleLbl="solidAlignAcc1" presStyleIdx="1" presStyleCnt="14"/>
      <dgm:spPr/>
      <dgm:t>
        <a:bodyPr/>
        <a:lstStyle/>
        <a:p>
          <a:endParaRPr lang="en-US"/>
        </a:p>
      </dgm:t>
    </dgm:pt>
    <dgm:pt modelId="{184070AD-F9DE-495E-8CB6-CDD76A6C8650}" type="pres">
      <dgm:prSet presAssocID="{C0CD9BCC-0339-4206-83D7-5E31B571A319}" presName="text2" presStyleCnt="0"/>
      <dgm:spPr/>
      <dgm:t>
        <a:bodyPr/>
        <a:lstStyle/>
        <a:p>
          <a:endParaRPr lang="en-US"/>
        </a:p>
      </dgm:t>
    </dgm:pt>
    <dgm:pt modelId="{985C212D-3D08-48ED-99E3-7EA9FB96E1DC}" type="pres">
      <dgm:prSet presAssocID="{C0CD9BCC-0339-4206-83D7-5E31B571A319}" presName="textRepeatNode" presStyleLbl="alignNode1" presStyleIdx="1" presStyleCnt="7">
        <dgm:presLayoutVars>
          <dgm:chMax val="0"/>
          <dgm:chPref val="0"/>
          <dgm:bulletEnabled val="1"/>
        </dgm:presLayoutVars>
      </dgm:prSet>
      <dgm:spPr/>
      <dgm:t>
        <a:bodyPr/>
        <a:lstStyle/>
        <a:p>
          <a:endParaRPr lang="en-US"/>
        </a:p>
      </dgm:t>
    </dgm:pt>
    <dgm:pt modelId="{5F1D6529-BF8D-4FA0-A7AB-2C8E0EC47FA0}" type="pres">
      <dgm:prSet presAssocID="{C0CD9BCC-0339-4206-83D7-5E31B571A319}" presName="textaccent2" presStyleCnt="0"/>
      <dgm:spPr/>
      <dgm:t>
        <a:bodyPr/>
        <a:lstStyle/>
        <a:p>
          <a:endParaRPr lang="en-US"/>
        </a:p>
      </dgm:t>
    </dgm:pt>
    <dgm:pt modelId="{F5A03999-A1E1-408D-BD11-4A111F16865E}" type="pres">
      <dgm:prSet presAssocID="{C0CD9BCC-0339-4206-83D7-5E31B571A319}" presName="accentRepeatNode" presStyleLbl="solidAlignAcc1" presStyleIdx="2" presStyleCnt="14"/>
      <dgm:spPr/>
      <dgm:t>
        <a:bodyPr/>
        <a:lstStyle/>
        <a:p>
          <a:endParaRPr lang="en-US"/>
        </a:p>
      </dgm:t>
    </dgm:pt>
    <dgm:pt modelId="{4F05693F-51F1-46A5-9C5A-9133CAAC3E86}" type="pres">
      <dgm:prSet presAssocID="{708FB405-825F-4E49-8F51-02663DC1C437}" presName="image2" presStyleCnt="0"/>
      <dgm:spPr/>
      <dgm:t>
        <a:bodyPr/>
        <a:lstStyle/>
        <a:p>
          <a:endParaRPr lang="en-US"/>
        </a:p>
      </dgm:t>
    </dgm:pt>
    <dgm:pt modelId="{4D8F3FA7-47FB-4A48-8B2B-7B64CF65005D}" type="pres">
      <dgm:prSet presAssocID="{708FB405-825F-4E49-8F51-02663DC1C437}" presName="imageRepeatNode" presStyleLbl="alignAcc1" presStyleIdx="1" presStyleCnt="7"/>
      <dgm:spPr/>
      <dgm:t>
        <a:bodyPr/>
        <a:lstStyle/>
        <a:p>
          <a:endParaRPr lang="en-US"/>
        </a:p>
      </dgm:t>
    </dgm:pt>
    <dgm:pt modelId="{B6C3B91C-BC9E-463C-8CC1-88E827B93363}" type="pres">
      <dgm:prSet presAssocID="{708FB405-825F-4E49-8F51-02663DC1C437}" presName="imageaccent2" presStyleCnt="0"/>
      <dgm:spPr/>
      <dgm:t>
        <a:bodyPr/>
        <a:lstStyle/>
        <a:p>
          <a:endParaRPr lang="en-US"/>
        </a:p>
      </dgm:t>
    </dgm:pt>
    <dgm:pt modelId="{DE571006-0465-4FCA-904C-BB1009AF869C}" type="pres">
      <dgm:prSet presAssocID="{708FB405-825F-4E49-8F51-02663DC1C437}" presName="accentRepeatNode" presStyleLbl="solidAlignAcc1" presStyleIdx="3" presStyleCnt="14"/>
      <dgm:spPr/>
      <dgm:t>
        <a:bodyPr/>
        <a:lstStyle/>
        <a:p>
          <a:endParaRPr lang="en-US"/>
        </a:p>
      </dgm:t>
    </dgm:pt>
    <dgm:pt modelId="{1A5250EB-8672-495E-9F5C-645E7A1F5D6E}" type="pres">
      <dgm:prSet presAssocID="{0DA781F9-3A7D-40F1-A286-F8CA8FC32B8A}" presName="text3" presStyleCnt="0"/>
      <dgm:spPr/>
      <dgm:t>
        <a:bodyPr/>
        <a:lstStyle/>
        <a:p>
          <a:endParaRPr lang="en-US"/>
        </a:p>
      </dgm:t>
    </dgm:pt>
    <dgm:pt modelId="{0881545C-62EF-4685-B86F-54957569FAB0}" type="pres">
      <dgm:prSet presAssocID="{0DA781F9-3A7D-40F1-A286-F8CA8FC32B8A}" presName="textRepeatNode" presStyleLbl="alignNode1" presStyleIdx="2" presStyleCnt="7">
        <dgm:presLayoutVars>
          <dgm:chMax val="0"/>
          <dgm:chPref val="0"/>
          <dgm:bulletEnabled val="1"/>
        </dgm:presLayoutVars>
      </dgm:prSet>
      <dgm:spPr/>
      <dgm:t>
        <a:bodyPr/>
        <a:lstStyle/>
        <a:p>
          <a:endParaRPr lang="en-US"/>
        </a:p>
      </dgm:t>
    </dgm:pt>
    <dgm:pt modelId="{60591715-493F-42F0-A2C5-62D3A2B83252}" type="pres">
      <dgm:prSet presAssocID="{0DA781F9-3A7D-40F1-A286-F8CA8FC32B8A}" presName="textaccent3" presStyleCnt="0"/>
      <dgm:spPr/>
      <dgm:t>
        <a:bodyPr/>
        <a:lstStyle/>
        <a:p>
          <a:endParaRPr lang="en-US"/>
        </a:p>
      </dgm:t>
    </dgm:pt>
    <dgm:pt modelId="{56D0DB00-7476-45CB-95E1-9E9199869F3E}" type="pres">
      <dgm:prSet presAssocID="{0DA781F9-3A7D-40F1-A286-F8CA8FC32B8A}" presName="accentRepeatNode" presStyleLbl="solidAlignAcc1" presStyleIdx="4" presStyleCnt="14"/>
      <dgm:spPr/>
      <dgm:t>
        <a:bodyPr/>
        <a:lstStyle/>
        <a:p>
          <a:endParaRPr lang="en-US"/>
        </a:p>
      </dgm:t>
    </dgm:pt>
    <dgm:pt modelId="{B29DAB99-C2C2-43A8-9699-3D2875FDBC60}" type="pres">
      <dgm:prSet presAssocID="{439465BD-9E82-4426-8610-0FDD506CD27D}" presName="image3" presStyleCnt="0"/>
      <dgm:spPr/>
      <dgm:t>
        <a:bodyPr/>
        <a:lstStyle/>
        <a:p>
          <a:endParaRPr lang="en-US"/>
        </a:p>
      </dgm:t>
    </dgm:pt>
    <dgm:pt modelId="{236C67FD-9DC0-41CD-A3BF-53E44293491B}" type="pres">
      <dgm:prSet presAssocID="{439465BD-9E82-4426-8610-0FDD506CD27D}" presName="imageRepeatNode" presStyleLbl="alignAcc1" presStyleIdx="2" presStyleCnt="7"/>
      <dgm:spPr/>
      <dgm:t>
        <a:bodyPr/>
        <a:lstStyle/>
        <a:p>
          <a:endParaRPr lang="en-US"/>
        </a:p>
      </dgm:t>
    </dgm:pt>
    <dgm:pt modelId="{7DA22F1D-E927-445D-80B6-EEF176DB7AE4}" type="pres">
      <dgm:prSet presAssocID="{439465BD-9E82-4426-8610-0FDD506CD27D}" presName="imageaccent3" presStyleCnt="0"/>
      <dgm:spPr/>
      <dgm:t>
        <a:bodyPr/>
        <a:lstStyle/>
        <a:p>
          <a:endParaRPr lang="en-US"/>
        </a:p>
      </dgm:t>
    </dgm:pt>
    <dgm:pt modelId="{21E62174-5903-4880-ABC2-D4326AF12CA4}" type="pres">
      <dgm:prSet presAssocID="{439465BD-9E82-4426-8610-0FDD506CD27D}" presName="accentRepeatNode" presStyleLbl="solidAlignAcc1" presStyleIdx="5" presStyleCnt="14"/>
      <dgm:spPr/>
      <dgm:t>
        <a:bodyPr/>
        <a:lstStyle/>
        <a:p>
          <a:endParaRPr lang="en-US"/>
        </a:p>
      </dgm:t>
    </dgm:pt>
    <dgm:pt modelId="{C709ADDA-B62E-4525-B42F-4CE919210562}" type="pres">
      <dgm:prSet presAssocID="{95C44409-97C8-4AC1-AF07-1BCA29161A5F}" presName="text4" presStyleCnt="0"/>
      <dgm:spPr/>
      <dgm:t>
        <a:bodyPr/>
        <a:lstStyle/>
        <a:p>
          <a:endParaRPr lang="en-US"/>
        </a:p>
      </dgm:t>
    </dgm:pt>
    <dgm:pt modelId="{365643AD-478B-4DAA-9501-A03540C12CC3}" type="pres">
      <dgm:prSet presAssocID="{95C44409-97C8-4AC1-AF07-1BCA29161A5F}" presName="textRepeatNode" presStyleLbl="alignNode1" presStyleIdx="3" presStyleCnt="7">
        <dgm:presLayoutVars>
          <dgm:chMax val="0"/>
          <dgm:chPref val="0"/>
          <dgm:bulletEnabled val="1"/>
        </dgm:presLayoutVars>
      </dgm:prSet>
      <dgm:spPr/>
      <dgm:t>
        <a:bodyPr/>
        <a:lstStyle/>
        <a:p>
          <a:endParaRPr lang="en-US"/>
        </a:p>
      </dgm:t>
    </dgm:pt>
    <dgm:pt modelId="{677C336C-EDCF-4B1A-87DB-326B64B49D72}" type="pres">
      <dgm:prSet presAssocID="{95C44409-97C8-4AC1-AF07-1BCA29161A5F}" presName="textaccent4" presStyleCnt="0"/>
      <dgm:spPr/>
      <dgm:t>
        <a:bodyPr/>
        <a:lstStyle/>
        <a:p>
          <a:endParaRPr lang="en-US"/>
        </a:p>
      </dgm:t>
    </dgm:pt>
    <dgm:pt modelId="{2847C1B8-343D-411D-BC93-AAF043F96435}" type="pres">
      <dgm:prSet presAssocID="{95C44409-97C8-4AC1-AF07-1BCA29161A5F}" presName="accentRepeatNode" presStyleLbl="solidAlignAcc1" presStyleIdx="6" presStyleCnt="14"/>
      <dgm:spPr/>
      <dgm:t>
        <a:bodyPr/>
        <a:lstStyle/>
        <a:p>
          <a:endParaRPr lang="en-US"/>
        </a:p>
      </dgm:t>
    </dgm:pt>
    <dgm:pt modelId="{41667EB9-2A3A-46CF-856D-63011AB2728E}" type="pres">
      <dgm:prSet presAssocID="{AF47F9A0-739D-48F8-9521-29AD5DA7800F}" presName="image4" presStyleCnt="0"/>
      <dgm:spPr/>
      <dgm:t>
        <a:bodyPr/>
        <a:lstStyle/>
        <a:p>
          <a:endParaRPr lang="en-US"/>
        </a:p>
      </dgm:t>
    </dgm:pt>
    <dgm:pt modelId="{3213E90E-0E42-4FA6-AE1E-84DA17871A3E}" type="pres">
      <dgm:prSet presAssocID="{AF47F9A0-739D-48F8-9521-29AD5DA7800F}" presName="imageRepeatNode" presStyleLbl="alignAcc1" presStyleIdx="3" presStyleCnt="7"/>
      <dgm:spPr/>
      <dgm:t>
        <a:bodyPr/>
        <a:lstStyle/>
        <a:p>
          <a:endParaRPr lang="en-US"/>
        </a:p>
      </dgm:t>
    </dgm:pt>
    <dgm:pt modelId="{CD866AD2-8E88-4FD2-A5F0-D6D1CC37A8C3}" type="pres">
      <dgm:prSet presAssocID="{AF47F9A0-739D-48F8-9521-29AD5DA7800F}" presName="imageaccent4" presStyleCnt="0"/>
      <dgm:spPr/>
      <dgm:t>
        <a:bodyPr/>
        <a:lstStyle/>
        <a:p>
          <a:endParaRPr lang="en-US"/>
        </a:p>
      </dgm:t>
    </dgm:pt>
    <dgm:pt modelId="{60686B22-D6FE-424C-8C2E-54CDFECBA95D}" type="pres">
      <dgm:prSet presAssocID="{AF47F9A0-739D-48F8-9521-29AD5DA7800F}" presName="accentRepeatNode" presStyleLbl="solidAlignAcc1" presStyleIdx="7" presStyleCnt="14"/>
      <dgm:spPr/>
      <dgm:t>
        <a:bodyPr/>
        <a:lstStyle/>
        <a:p>
          <a:endParaRPr lang="en-US"/>
        </a:p>
      </dgm:t>
    </dgm:pt>
    <dgm:pt modelId="{98C931B0-EE7A-4416-8316-5EE1608212BA}" type="pres">
      <dgm:prSet presAssocID="{18F899D5-2F03-4C36-8A87-191CEE2F4B1D}" presName="text5" presStyleCnt="0"/>
      <dgm:spPr/>
      <dgm:t>
        <a:bodyPr/>
        <a:lstStyle/>
        <a:p>
          <a:endParaRPr lang="en-US"/>
        </a:p>
      </dgm:t>
    </dgm:pt>
    <dgm:pt modelId="{C7814F11-CBBB-4B3B-975B-7E33355C14F7}" type="pres">
      <dgm:prSet presAssocID="{18F899D5-2F03-4C36-8A87-191CEE2F4B1D}" presName="textRepeatNode" presStyleLbl="alignNode1" presStyleIdx="4" presStyleCnt="7">
        <dgm:presLayoutVars>
          <dgm:chMax val="0"/>
          <dgm:chPref val="0"/>
          <dgm:bulletEnabled val="1"/>
        </dgm:presLayoutVars>
      </dgm:prSet>
      <dgm:spPr/>
      <dgm:t>
        <a:bodyPr/>
        <a:lstStyle/>
        <a:p>
          <a:endParaRPr lang="en-US"/>
        </a:p>
      </dgm:t>
    </dgm:pt>
    <dgm:pt modelId="{A6C241D5-4103-42DB-A0DC-D513BDF3DA7B}" type="pres">
      <dgm:prSet presAssocID="{18F899D5-2F03-4C36-8A87-191CEE2F4B1D}" presName="textaccent5" presStyleCnt="0"/>
      <dgm:spPr/>
      <dgm:t>
        <a:bodyPr/>
        <a:lstStyle/>
        <a:p>
          <a:endParaRPr lang="en-US"/>
        </a:p>
      </dgm:t>
    </dgm:pt>
    <dgm:pt modelId="{BA61DD1C-3BF1-486C-881B-3B5C36ACFC1D}" type="pres">
      <dgm:prSet presAssocID="{18F899D5-2F03-4C36-8A87-191CEE2F4B1D}" presName="accentRepeatNode" presStyleLbl="solidAlignAcc1" presStyleIdx="8" presStyleCnt="14"/>
      <dgm:spPr/>
      <dgm:t>
        <a:bodyPr/>
        <a:lstStyle/>
        <a:p>
          <a:endParaRPr lang="en-US"/>
        </a:p>
      </dgm:t>
    </dgm:pt>
    <dgm:pt modelId="{D325577A-A26D-4B76-BCFF-8E27065EA3C3}" type="pres">
      <dgm:prSet presAssocID="{B40300D5-4C2C-40CC-BE02-597623552481}" presName="image5" presStyleCnt="0"/>
      <dgm:spPr/>
      <dgm:t>
        <a:bodyPr/>
        <a:lstStyle/>
        <a:p>
          <a:endParaRPr lang="en-US"/>
        </a:p>
      </dgm:t>
    </dgm:pt>
    <dgm:pt modelId="{B92D36A6-08A9-4172-AED6-74A8A172274E}" type="pres">
      <dgm:prSet presAssocID="{B40300D5-4C2C-40CC-BE02-597623552481}" presName="imageRepeatNode" presStyleLbl="alignAcc1" presStyleIdx="4" presStyleCnt="7"/>
      <dgm:spPr/>
      <dgm:t>
        <a:bodyPr/>
        <a:lstStyle/>
        <a:p>
          <a:endParaRPr lang="en-US"/>
        </a:p>
      </dgm:t>
    </dgm:pt>
    <dgm:pt modelId="{E40A1136-6DB9-4005-B4CB-82CDA05C1874}" type="pres">
      <dgm:prSet presAssocID="{B40300D5-4C2C-40CC-BE02-597623552481}" presName="imageaccent5" presStyleCnt="0"/>
      <dgm:spPr/>
      <dgm:t>
        <a:bodyPr/>
        <a:lstStyle/>
        <a:p>
          <a:endParaRPr lang="en-US"/>
        </a:p>
      </dgm:t>
    </dgm:pt>
    <dgm:pt modelId="{B5CC9704-CE51-44D0-8E78-AA4B63ABA956}" type="pres">
      <dgm:prSet presAssocID="{B40300D5-4C2C-40CC-BE02-597623552481}" presName="accentRepeatNode" presStyleLbl="solidAlignAcc1" presStyleIdx="9" presStyleCnt="14"/>
      <dgm:spPr/>
      <dgm:t>
        <a:bodyPr/>
        <a:lstStyle/>
        <a:p>
          <a:endParaRPr lang="en-US"/>
        </a:p>
      </dgm:t>
    </dgm:pt>
    <dgm:pt modelId="{EB2B63E8-7716-4CB4-B8D8-8DA73ADC31AF}" type="pres">
      <dgm:prSet presAssocID="{8F3B98DD-BCB6-4067-8569-AC48BBC26628}" presName="text6" presStyleCnt="0"/>
      <dgm:spPr/>
      <dgm:t>
        <a:bodyPr/>
        <a:lstStyle/>
        <a:p>
          <a:endParaRPr lang="en-US"/>
        </a:p>
      </dgm:t>
    </dgm:pt>
    <dgm:pt modelId="{EDF7B933-DA97-4001-8FC5-0FB8184053AA}" type="pres">
      <dgm:prSet presAssocID="{8F3B98DD-BCB6-4067-8569-AC48BBC26628}" presName="textRepeatNode" presStyleLbl="alignNode1" presStyleIdx="5" presStyleCnt="7">
        <dgm:presLayoutVars>
          <dgm:chMax val="0"/>
          <dgm:chPref val="0"/>
          <dgm:bulletEnabled val="1"/>
        </dgm:presLayoutVars>
      </dgm:prSet>
      <dgm:spPr/>
      <dgm:t>
        <a:bodyPr/>
        <a:lstStyle/>
        <a:p>
          <a:endParaRPr lang="en-US"/>
        </a:p>
      </dgm:t>
    </dgm:pt>
    <dgm:pt modelId="{1BCF1282-4AF3-4625-9503-42767617C3C2}" type="pres">
      <dgm:prSet presAssocID="{8F3B98DD-BCB6-4067-8569-AC48BBC26628}" presName="textaccent6" presStyleCnt="0"/>
      <dgm:spPr/>
      <dgm:t>
        <a:bodyPr/>
        <a:lstStyle/>
        <a:p>
          <a:endParaRPr lang="en-US"/>
        </a:p>
      </dgm:t>
    </dgm:pt>
    <dgm:pt modelId="{8A56B902-F978-4AB9-B3A8-EF57D75D3153}" type="pres">
      <dgm:prSet presAssocID="{8F3B98DD-BCB6-4067-8569-AC48BBC26628}" presName="accentRepeatNode" presStyleLbl="solidAlignAcc1" presStyleIdx="10" presStyleCnt="14"/>
      <dgm:spPr/>
      <dgm:t>
        <a:bodyPr/>
        <a:lstStyle/>
        <a:p>
          <a:endParaRPr lang="en-US"/>
        </a:p>
      </dgm:t>
    </dgm:pt>
    <dgm:pt modelId="{74C617CE-85E1-4ABD-99F8-9007B7DEC54E}" type="pres">
      <dgm:prSet presAssocID="{F5AD22DE-E082-4EAE-856A-3608FF29B556}" presName="image6" presStyleCnt="0"/>
      <dgm:spPr/>
      <dgm:t>
        <a:bodyPr/>
        <a:lstStyle/>
        <a:p>
          <a:endParaRPr lang="en-US"/>
        </a:p>
      </dgm:t>
    </dgm:pt>
    <dgm:pt modelId="{C45DB520-209F-43D6-84BA-3EF54B4D006A}" type="pres">
      <dgm:prSet presAssocID="{F5AD22DE-E082-4EAE-856A-3608FF29B556}" presName="imageRepeatNode" presStyleLbl="alignAcc1" presStyleIdx="5" presStyleCnt="7"/>
      <dgm:spPr/>
      <dgm:t>
        <a:bodyPr/>
        <a:lstStyle/>
        <a:p>
          <a:endParaRPr lang="en-US"/>
        </a:p>
      </dgm:t>
    </dgm:pt>
    <dgm:pt modelId="{D91E2E0D-7C82-4E68-A660-7238AFF1BA5E}" type="pres">
      <dgm:prSet presAssocID="{F5AD22DE-E082-4EAE-856A-3608FF29B556}" presName="imageaccent6" presStyleCnt="0"/>
      <dgm:spPr/>
      <dgm:t>
        <a:bodyPr/>
        <a:lstStyle/>
        <a:p>
          <a:endParaRPr lang="en-US"/>
        </a:p>
      </dgm:t>
    </dgm:pt>
    <dgm:pt modelId="{01A99B6E-4E9D-4BF6-8D1D-AE2CC7751D36}" type="pres">
      <dgm:prSet presAssocID="{F5AD22DE-E082-4EAE-856A-3608FF29B556}" presName="accentRepeatNode" presStyleLbl="solidAlignAcc1" presStyleIdx="11" presStyleCnt="14"/>
      <dgm:spPr/>
      <dgm:t>
        <a:bodyPr/>
        <a:lstStyle/>
        <a:p>
          <a:endParaRPr lang="en-US"/>
        </a:p>
      </dgm:t>
    </dgm:pt>
    <dgm:pt modelId="{AD819150-369D-4171-9ADF-2A29274F4AC5}" type="pres">
      <dgm:prSet presAssocID="{2DEFA56E-7F7E-43D9-B444-418EBFF7825B}" presName="text7" presStyleCnt="0"/>
      <dgm:spPr/>
      <dgm:t>
        <a:bodyPr/>
        <a:lstStyle/>
        <a:p>
          <a:endParaRPr lang="en-US"/>
        </a:p>
      </dgm:t>
    </dgm:pt>
    <dgm:pt modelId="{0BDB81DB-95DC-4888-8790-4DE1E9A4862D}" type="pres">
      <dgm:prSet presAssocID="{2DEFA56E-7F7E-43D9-B444-418EBFF7825B}" presName="textRepeatNode" presStyleLbl="alignNode1" presStyleIdx="6" presStyleCnt="7">
        <dgm:presLayoutVars>
          <dgm:chMax val="0"/>
          <dgm:chPref val="0"/>
          <dgm:bulletEnabled val="1"/>
        </dgm:presLayoutVars>
      </dgm:prSet>
      <dgm:spPr/>
      <dgm:t>
        <a:bodyPr/>
        <a:lstStyle/>
        <a:p>
          <a:endParaRPr lang="en-US"/>
        </a:p>
      </dgm:t>
    </dgm:pt>
    <dgm:pt modelId="{DCC7808D-D6F2-4976-A3EA-B21D5CE9AF24}" type="pres">
      <dgm:prSet presAssocID="{2DEFA56E-7F7E-43D9-B444-418EBFF7825B}" presName="textaccent7" presStyleCnt="0"/>
      <dgm:spPr/>
      <dgm:t>
        <a:bodyPr/>
        <a:lstStyle/>
        <a:p>
          <a:endParaRPr lang="en-US"/>
        </a:p>
      </dgm:t>
    </dgm:pt>
    <dgm:pt modelId="{955CDF40-8A6F-4AA2-B486-01EDFD1A4297}" type="pres">
      <dgm:prSet presAssocID="{2DEFA56E-7F7E-43D9-B444-418EBFF7825B}" presName="accentRepeatNode" presStyleLbl="solidAlignAcc1" presStyleIdx="12" presStyleCnt="14"/>
      <dgm:spPr/>
      <dgm:t>
        <a:bodyPr/>
        <a:lstStyle/>
        <a:p>
          <a:endParaRPr lang="en-US"/>
        </a:p>
      </dgm:t>
    </dgm:pt>
    <dgm:pt modelId="{07230CFC-3D80-4D47-910F-0CC4D960F37B}" type="pres">
      <dgm:prSet presAssocID="{87DCFC12-1574-4D57-94C8-2B8070897574}" presName="image7" presStyleCnt="0"/>
      <dgm:spPr/>
      <dgm:t>
        <a:bodyPr/>
        <a:lstStyle/>
        <a:p>
          <a:endParaRPr lang="en-US"/>
        </a:p>
      </dgm:t>
    </dgm:pt>
    <dgm:pt modelId="{03785A38-41DC-42D9-9D3C-47517334FA5D}" type="pres">
      <dgm:prSet presAssocID="{87DCFC12-1574-4D57-94C8-2B8070897574}" presName="imageRepeatNode" presStyleLbl="alignAcc1" presStyleIdx="6" presStyleCnt="7"/>
      <dgm:spPr/>
      <dgm:t>
        <a:bodyPr/>
        <a:lstStyle/>
        <a:p>
          <a:endParaRPr lang="en-US"/>
        </a:p>
      </dgm:t>
    </dgm:pt>
    <dgm:pt modelId="{A918BF60-0023-4B7E-9FE3-BE4628C0A224}" type="pres">
      <dgm:prSet presAssocID="{87DCFC12-1574-4D57-94C8-2B8070897574}" presName="imageaccent7" presStyleCnt="0"/>
      <dgm:spPr/>
      <dgm:t>
        <a:bodyPr/>
        <a:lstStyle/>
        <a:p>
          <a:endParaRPr lang="en-US"/>
        </a:p>
      </dgm:t>
    </dgm:pt>
    <dgm:pt modelId="{7F4FA59C-925E-4E06-902F-776603D6DC54}" type="pres">
      <dgm:prSet presAssocID="{87DCFC12-1574-4D57-94C8-2B8070897574}" presName="accentRepeatNode" presStyleLbl="solidAlignAcc1" presStyleIdx="13" presStyleCnt="14"/>
      <dgm:spPr/>
      <dgm:t>
        <a:bodyPr/>
        <a:lstStyle/>
        <a:p>
          <a:endParaRPr lang="en-US"/>
        </a:p>
      </dgm:t>
    </dgm:pt>
  </dgm:ptLst>
  <dgm:cxnLst>
    <dgm:cxn modelId="{624AF391-2592-4463-9F3F-1D86CD148FBB}" srcId="{F30A1C20-FACD-469E-9D53-F09833FC8DCF}" destId="{8F3B98DD-BCB6-4067-8569-AC48BBC26628}" srcOrd="5" destOrd="0" parTransId="{6E912E86-4CE5-4A05-A09D-ED58F2C22D2C}" sibTransId="{F5AD22DE-E082-4EAE-856A-3608FF29B556}"/>
    <dgm:cxn modelId="{D3D87CAC-D6E5-4BB4-8796-440C8FA1E6EF}" srcId="{F30A1C20-FACD-469E-9D53-F09833FC8DCF}" destId="{93D6F835-1D90-42A7-A34C-1BCCF7D4411E}" srcOrd="0" destOrd="0" parTransId="{F0B15AFF-02C3-4AC3-BBA8-4D3169F3840B}" sibTransId="{4D667074-05B1-45B6-88C5-63DD10116229}"/>
    <dgm:cxn modelId="{58D0987B-5542-4C5C-A8CC-0BD72D727C90}" type="presOf" srcId="{4D667074-05B1-45B6-88C5-63DD10116229}" destId="{54003EEE-D624-40C3-B97D-1B2DA929D290}" srcOrd="0" destOrd="0" presId="urn:microsoft.com/office/officeart/2008/layout/HexagonCluster"/>
    <dgm:cxn modelId="{99DE6116-EA9B-4191-8F4F-138F7DF391D6}" type="presOf" srcId="{708FB405-825F-4E49-8F51-02663DC1C437}" destId="{4D8F3FA7-47FB-4A48-8B2B-7B64CF65005D}" srcOrd="0" destOrd="0" presId="urn:microsoft.com/office/officeart/2008/layout/HexagonCluster"/>
    <dgm:cxn modelId="{DB52B796-72B5-40ED-8F89-C825BDBAA374}" type="presOf" srcId="{B40300D5-4C2C-40CC-BE02-597623552481}" destId="{B92D36A6-08A9-4172-AED6-74A8A172274E}" srcOrd="0" destOrd="0" presId="urn:microsoft.com/office/officeart/2008/layout/HexagonCluster"/>
    <dgm:cxn modelId="{CDAC9844-58EF-4045-8E03-09BF90C48A4A}" srcId="{F30A1C20-FACD-469E-9D53-F09833FC8DCF}" destId="{C0CD9BCC-0339-4206-83D7-5E31B571A319}" srcOrd="1" destOrd="0" parTransId="{25F1672C-F8EA-41BA-BA22-C1C82AF1ACB3}" sibTransId="{708FB405-825F-4E49-8F51-02663DC1C437}"/>
    <dgm:cxn modelId="{D74AD4AF-575B-469F-9806-8616EC5F6D7A}" type="presOf" srcId="{93D6F835-1D90-42A7-A34C-1BCCF7D4411E}" destId="{4EFABF77-BAB4-4695-8E5B-EF521728D76B}" srcOrd="0" destOrd="0" presId="urn:microsoft.com/office/officeart/2008/layout/HexagonCluster"/>
    <dgm:cxn modelId="{37F59C22-9400-4071-B08B-3EE469D2C681}" type="presOf" srcId="{2DEFA56E-7F7E-43D9-B444-418EBFF7825B}" destId="{0BDB81DB-95DC-4888-8790-4DE1E9A4862D}" srcOrd="0" destOrd="0" presId="urn:microsoft.com/office/officeart/2008/layout/HexagonCluster"/>
    <dgm:cxn modelId="{3F9E3133-9208-40F6-944B-78A10228416F}" type="presOf" srcId="{8F3B98DD-BCB6-4067-8569-AC48BBC26628}" destId="{EDF7B933-DA97-4001-8FC5-0FB8184053AA}" srcOrd="0" destOrd="0" presId="urn:microsoft.com/office/officeart/2008/layout/HexagonCluster"/>
    <dgm:cxn modelId="{8BBFA61D-B10A-4CA8-A3F6-532E3FB099AA}" srcId="{F30A1C20-FACD-469E-9D53-F09833FC8DCF}" destId="{0DA781F9-3A7D-40F1-A286-F8CA8FC32B8A}" srcOrd="2" destOrd="0" parTransId="{25A9EED7-214B-4B38-9444-25935ED16D6E}" sibTransId="{439465BD-9E82-4426-8610-0FDD506CD27D}"/>
    <dgm:cxn modelId="{375848BF-A715-4D56-BE6F-447BA14392A5}" type="presOf" srcId="{C0CD9BCC-0339-4206-83D7-5E31B571A319}" destId="{985C212D-3D08-48ED-99E3-7EA9FB96E1DC}" srcOrd="0" destOrd="0" presId="urn:microsoft.com/office/officeart/2008/layout/HexagonCluster"/>
    <dgm:cxn modelId="{96B7C175-14FF-451C-B9A7-A2365972DE4E}" type="presOf" srcId="{AF47F9A0-739D-48F8-9521-29AD5DA7800F}" destId="{3213E90E-0E42-4FA6-AE1E-84DA17871A3E}" srcOrd="0" destOrd="0" presId="urn:microsoft.com/office/officeart/2008/layout/HexagonCluster"/>
    <dgm:cxn modelId="{DDC282F6-0150-4978-AAE5-B3446CE27D79}" type="presOf" srcId="{95C44409-97C8-4AC1-AF07-1BCA29161A5F}" destId="{365643AD-478B-4DAA-9501-A03540C12CC3}" srcOrd="0" destOrd="0" presId="urn:microsoft.com/office/officeart/2008/layout/HexagonCluster"/>
    <dgm:cxn modelId="{2A18F4BF-E73A-4376-A941-4BB8080FE75D}" type="presOf" srcId="{18F899D5-2F03-4C36-8A87-191CEE2F4B1D}" destId="{C7814F11-CBBB-4B3B-975B-7E33355C14F7}" srcOrd="0" destOrd="0" presId="urn:microsoft.com/office/officeart/2008/layout/HexagonCluster"/>
    <dgm:cxn modelId="{217D0591-54B4-4854-B928-B6F0E0FD7425}" type="presOf" srcId="{F5AD22DE-E082-4EAE-856A-3608FF29B556}" destId="{C45DB520-209F-43D6-84BA-3EF54B4D006A}" srcOrd="0" destOrd="0" presId="urn:microsoft.com/office/officeart/2008/layout/HexagonCluster"/>
    <dgm:cxn modelId="{4C2F4390-5DAD-4DB6-A49F-B475E2A33FFB}" srcId="{F30A1C20-FACD-469E-9D53-F09833FC8DCF}" destId="{95C44409-97C8-4AC1-AF07-1BCA29161A5F}" srcOrd="3" destOrd="0" parTransId="{A4C80E3D-588D-469A-9484-D3D977B7D0D3}" sibTransId="{AF47F9A0-739D-48F8-9521-29AD5DA7800F}"/>
    <dgm:cxn modelId="{1D30F80F-4D49-4AD5-BB2A-6100181D5595}" type="presOf" srcId="{0DA781F9-3A7D-40F1-A286-F8CA8FC32B8A}" destId="{0881545C-62EF-4685-B86F-54957569FAB0}" srcOrd="0" destOrd="0" presId="urn:microsoft.com/office/officeart/2008/layout/HexagonCluster"/>
    <dgm:cxn modelId="{3980AB6E-F117-4F6B-9DF2-458B1F30A47D}" type="presOf" srcId="{F30A1C20-FACD-469E-9D53-F09833FC8DCF}" destId="{74C893E3-3CD9-4AE8-91B6-AF33BEF07EB9}" srcOrd="0" destOrd="0" presId="urn:microsoft.com/office/officeart/2008/layout/HexagonCluster"/>
    <dgm:cxn modelId="{23714FA6-4AB9-4A65-8E84-EF088EEAD423}" srcId="{F30A1C20-FACD-469E-9D53-F09833FC8DCF}" destId="{2DEFA56E-7F7E-43D9-B444-418EBFF7825B}" srcOrd="6" destOrd="0" parTransId="{91881564-BA9F-4C45-92B4-9DD4FF72D754}" sibTransId="{87DCFC12-1574-4D57-94C8-2B8070897574}"/>
    <dgm:cxn modelId="{55F6E82B-BD84-4674-B5D7-2C4407F5267C}" type="presOf" srcId="{439465BD-9E82-4426-8610-0FDD506CD27D}" destId="{236C67FD-9DC0-41CD-A3BF-53E44293491B}" srcOrd="0" destOrd="0" presId="urn:microsoft.com/office/officeart/2008/layout/HexagonCluster"/>
    <dgm:cxn modelId="{CAF62C74-C3B2-4D95-AB14-579FD494B3C1}" type="presOf" srcId="{87DCFC12-1574-4D57-94C8-2B8070897574}" destId="{03785A38-41DC-42D9-9D3C-47517334FA5D}" srcOrd="0" destOrd="0" presId="urn:microsoft.com/office/officeart/2008/layout/HexagonCluster"/>
    <dgm:cxn modelId="{64F6CD5B-4B09-4519-BDD9-DDBF37A952CA}" srcId="{F30A1C20-FACD-469E-9D53-F09833FC8DCF}" destId="{18F899D5-2F03-4C36-8A87-191CEE2F4B1D}" srcOrd="4" destOrd="0" parTransId="{8B087715-1211-4A53-84AD-2A8691B1760E}" sibTransId="{B40300D5-4C2C-40CC-BE02-597623552481}"/>
    <dgm:cxn modelId="{92AACC09-7A0A-4FEE-9018-C66F1A952025}" type="presParOf" srcId="{74C893E3-3CD9-4AE8-91B6-AF33BEF07EB9}" destId="{87084661-26AB-42CF-99BA-5357BD8F19BD}" srcOrd="0" destOrd="0" presId="urn:microsoft.com/office/officeart/2008/layout/HexagonCluster"/>
    <dgm:cxn modelId="{51CC776C-DA82-4260-9C51-7A2EA55B747B}" type="presParOf" srcId="{87084661-26AB-42CF-99BA-5357BD8F19BD}" destId="{4EFABF77-BAB4-4695-8E5B-EF521728D76B}" srcOrd="0" destOrd="0" presId="urn:microsoft.com/office/officeart/2008/layout/HexagonCluster"/>
    <dgm:cxn modelId="{502248B1-C96F-4D47-AEC9-5DB237C97065}" type="presParOf" srcId="{74C893E3-3CD9-4AE8-91B6-AF33BEF07EB9}" destId="{935934AF-B630-42B2-B408-EAA0B53CABFF}" srcOrd="1" destOrd="0" presId="urn:microsoft.com/office/officeart/2008/layout/HexagonCluster"/>
    <dgm:cxn modelId="{44DB59BC-7213-4390-B51A-4060FE9D9AAF}" type="presParOf" srcId="{935934AF-B630-42B2-B408-EAA0B53CABFF}" destId="{2008D576-DA15-4172-9702-E589FFA3EA42}" srcOrd="0" destOrd="0" presId="urn:microsoft.com/office/officeart/2008/layout/HexagonCluster"/>
    <dgm:cxn modelId="{83D81F84-DEB9-45D6-9A48-DCE8D6618E81}" type="presParOf" srcId="{74C893E3-3CD9-4AE8-91B6-AF33BEF07EB9}" destId="{86CAF4DA-DB6C-4533-8D12-4D87C1A2ABC5}" srcOrd="2" destOrd="0" presId="urn:microsoft.com/office/officeart/2008/layout/HexagonCluster"/>
    <dgm:cxn modelId="{930A4F3D-21BA-4A6F-9B12-F255C37BEE6A}" type="presParOf" srcId="{86CAF4DA-DB6C-4533-8D12-4D87C1A2ABC5}" destId="{54003EEE-D624-40C3-B97D-1B2DA929D290}" srcOrd="0" destOrd="0" presId="urn:microsoft.com/office/officeart/2008/layout/HexagonCluster"/>
    <dgm:cxn modelId="{CA9D816D-E513-4C50-8D6A-411270EF3113}" type="presParOf" srcId="{74C893E3-3CD9-4AE8-91B6-AF33BEF07EB9}" destId="{D6175913-D448-4E54-A93B-F15EEEF80DEA}" srcOrd="3" destOrd="0" presId="urn:microsoft.com/office/officeart/2008/layout/HexagonCluster"/>
    <dgm:cxn modelId="{2E60FB44-B3B9-437D-8DC0-7EBDEF232777}" type="presParOf" srcId="{D6175913-D448-4E54-A93B-F15EEEF80DEA}" destId="{CD200DF7-EC4A-4FF3-8D51-65CCE4C1822A}" srcOrd="0" destOrd="0" presId="urn:microsoft.com/office/officeart/2008/layout/HexagonCluster"/>
    <dgm:cxn modelId="{F3379761-9721-4DDF-97C3-185D3CD8A744}" type="presParOf" srcId="{74C893E3-3CD9-4AE8-91B6-AF33BEF07EB9}" destId="{184070AD-F9DE-495E-8CB6-CDD76A6C8650}" srcOrd="4" destOrd="0" presId="urn:microsoft.com/office/officeart/2008/layout/HexagonCluster"/>
    <dgm:cxn modelId="{757831DE-13E1-42C8-BF24-7BFE1159148E}" type="presParOf" srcId="{184070AD-F9DE-495E-8CB6-CDD76A6C8650}" destId="{985C212D-3D08-48ED-99E3-7EA9FB96E1DC}" srcOrd="0" destOrd="0" presId="urn:microsoft.com/office/officeart/2008/layout/HexagonCluster"/>
    <dgm:cxn modelId="{B80C2D56-1129-49B4-B028-DBA6FD5216D1}" type="presParOf" srcId="{74C893E3-3CD9-4AE8-91B6-AF33BEF07EB9}" destId="{5F1D6529-BF8D-4FA0-A7AB-2C8E0EC47FA0}" srcOrd="5" destOrd="0" presId="urn:microsoft.com/office/officeart/2008/layout/HexagonCluster"/>
    <dgm:cxn modelId="{E1682E2B-4805-453E-ADA2-679CC001E0F9}" type="presParOf" srcId="{5F1D6529-BF8D-4FA0-A7AB-2C8E0EC47FA0}" destId="{F5A03999-A1E1-408D-BD11-4A111F16865E}" srcOrd="0" destOrd="0" presId="urn:microsoft.com/office/officeart/2008/layout/HexagonCluster"/>
    <dgm:cxn modelId="{3EC36530-ACC8-4D10-AE6C-E8B26DCB88A8}" type="presParOf" srcId="{74C893E3-3CD9-4AE8-91B6-AF33BEF07EB9}" destId="{4F05693F-51F1-46A5-9C5A-9133CAAC3E86}" srcOrd="6" destOrd="0" presId="urn:microsoft.com/office/officeart/2008/layout/HexagonCluster"/>
    <dgm:cxn modelId="{4B5ED697-C911-4848-B249-0C246EC4783F}" type="presParOf" srcId="{4F05693F-51F1-46A5-9C5A-9133CAAC3E86}" destId="{4D8F3FA7-47FB-4A48-8B2B-7B64CF65005D}" srcOrd="0" destOrd="0" presId="urn:microsoft.com/office/officeart/2008/layout/HexagonCluster"/>
    <dgm:cxn modelId="{F4DE6DA6-3250-4D5B-ADE1-B1330EA037C4}" type="presParOf" srcId="{74C893E3-3CD9-4AE8-91B6-AF33BEF07EB9}" destId="{B6C3B91C-BC9E-463C-8CC1-88E827B93363}" srcOrd="7" destOrd="0" presId="urn:microsoft.com/office/officeart/2008/layout/HexagonCluster"/>
    <dgm:cxn modelId="{1913C893-81C3-414F-BC1B-151ACC4D610A}" type="presParOf" srcId="{B6C3B91C-BC9E-463C-8CC1-88E827B93363}" destId="{DE571006-0465-4FCA-904C-BB1009AF869C}" srcOrd="0" destOrd="0" presId="urn:microsoft.com/office/officeart/2008/layout/HexagonCluster"/>
    <dgm:cxn modelId="{DF4FC72C-BED5-47C4-A462-80E531D9D963}" type="presParOf" srcId="{74C893E3-3CD9-4AE8-91B6-AF33BEF07EB9}" destId="{1A5250EB-8672-495E-9F5C-645E7A1F5D6E}" srcOrd="8" destOrd="0" presId="urn:microsoft.com/office/officeart/2008/layout/HexagonCluster"/>
    <dgm:cxn modelId="{CF9F2476-DA02-47E5-8BA9-AA5C31F65E95}" type="presParOf" srcId="{1A5250EB-8672-495E-9F5C-645E7A1F5D6E}" destId="{0881545C-62EF-4685-B86F-54957569FAB0}" srcOrd="0" destOrd="0" presId="urn:microsoft.com/office/officeart/2008/layout/HexagonCluster"/>
    <dgm:cxn modelId="{087672C6-E113-4A0B-A98C-9936564C6A74}" type="presParOf" srcId="{74C893E3-3CD9-4AE8-91B6-AF33BEF07EB9}" destId="{60591715-493F-42F0-A2C5-62D3A2B83252}" srcOrd="9" destOrd="0" presId="urn:microsoft.com/office/officeart/2008/layout/HexagonCluster"/>
    <dgm:cxn modelId="{5FDA35D5-A890-4F92-8305-3CFAE688D46F}" type="presParOf" srcId="{60591715-493F-42F0-A2C5-62D3A2B83252}" destId="{56D0DB00-7476-45CB-95E1-9E9199869F3E}" srcOrd="0" destOrd="0" presId="urn:microsoft.com/office/officeart/2008/layout/HexagonCluster"/>
    <dgm:cxn modelId="{AC83A771-6BD8-4BFB-B72B-CD14D74779E7}" type="presParOf" srcId="{74C893E3-3CD9-4AE8-91B6-AF33BEF07EB9}" destId="{B29DAB99-C2C2-43A8-9699-3D2875FDBC60}" srcOrd="10" destOrd="0" presId="urn:microsoft.com/office/officeart/2008/layout/HexagonCluster"/>
    <dgm:cxn modelId="{841107AF-7B99-4AD5-9CCB-FCEA6A47291D}" type="presParOf" srcId="{B29DAB99-C2C2-43A8-9699-3D2875FDBC60}" destId="{236C67FD-9DC0-41CD-A3BF-53E44293491B}" srcOrd="0" destOrd="0" presId="urn:microsoft.com/office/officeart/2008/layout/HexagonCluster"/>
    <dgm:cxn modelId="{BD246C19-8AF8-4078-97B1-56D6C8530EC4}" type="presParOf" srcId="{74C893E3-3CD9-4AE8-91B6-AF33BEF07EB9}" destId="{7DA22F1D-E927-445D-80B6-EEF176DB7AE4}" srcOrd="11" destOrd="0" presId="urn:microsoft.com/office/officeart/2008/layout/HexagonCluster"/>
    <dgm:cxn modelId="{8F8F0940-9F18-4A05-AC93-B6A3E734F763}" type="presParOf" srcId="{7DA22F1D-E927-445D-80B6-EEF176DB7AE4}" destId="{21E62174-5903-4880-ABC2-D4326AF12CA4}" srcOrd="0" destOrd="0" presId="urn:microsoft.com/office/officeart/2008/layout/HexagonCluster"/>
    <dgm:cxn modelId="{2844457C-4D6F-4790-91DF-0345CD677A03}" type="presParOf" srcId="{74C893E3-3CD9-4AE8-91B6-AF33BEF07EB9}" destId="{C709ADDA-B62E-4525-B42F-4CE919210562}" srcOrd="12" destOrd="0" presId="urn:microsoft.com/office/officeart/2008/layout/HexagonCluster"/>
    <dgm:cxn modelId="{330A7DD1-6012-4C25-B2B3-29737B8FAD52}" type="presParOf" srcId="{C709ADDA-B62E-4525-B42F-4CE919210562}" destId="{365643AD-478B-4DAA-9501-A03540C12CC3}" srcOrd="0" destOrd="0" presId="urn:microsoft.com/office/officeart/2008/layout/HexagonCluster"/>
    <dgm:cxn modelId="{852A6308-7572-4669-9806-7EA587C3F478}" type="presParOf" srcId="{74C893E3-3CD9-4AE8-91B6-AF33BEF07EB9}" destId="{677C336C-EDCF-4B1A-87DB-326B64B49D72}" srcOrd="13" destOrd="0" presId="urn:microsoft.com/office/officeart/2008/layout/HexagonCluster"/>
    <dgm:cxn modelId="{63EF26D2-9D91-4C98-88B4-F3E257D66C66}" type="presParOf" srcId="{677C336C-EDCF-4B1A-87DB-326B64B49D72}" destId="{2847C1B8-343D-411D-BC93-AAF043F96435}" srcOrd="0" destOrd="0" presId="urn:microsoft.com/office/officeart/2008/layout/HexagonCluster"/>
    <dgm:cxn modelId="{5110E16B-AD33-41CF-B10C-5BFF6D52E0D0}" type="presParOf" srcId="{74C893E3-3CD9-4AE8-91B6-AF33BEF07EB9}" destId="{41667EB9-2A3A-46CF-856D-63011AB2728E}" srcOrd="14" destOrd="0" presId="urn:microsoft.com/office/officeart/2008/layout/HexagonCluster"/>
    <dgm:cxn modelId="{7AEAAA16-E6FA-4CE1-B431-FEBABD5890A8}" type="presParOf" srcId="{41667EB9-2A3A-46CF-856D-63011AB2728E}" destId="{3213E90E-0E42-4FA6-AE1E-84DA17871A3E}" srcOrd="0" destOrd="0" presId="urn:microsoft.com/office/officeart/2008/layout/HexagonCluster"/>
    <dgm:cxn modelId="{1CA468A0-D7B8-472D-BB8A-EA417E525BC4}" type="presParOf" srcId="{74C893E3-3CD9-4AE8-91B6-AF33BEF07EB9}" destId="{CD866AD2-8E88-4FD2-A5F0-D6D1CC37A8C3}" srcOrd="15" destOrd="0" presId="urn:microsoft.com/office/officeart/2008/layout/HexagonCluster"/>
    <dgm:cxn modelId="{B86331AB-60D9-49BC-9DB2-7D81926FEAD9}" type="presParOf" srcId="{CD866AD2-8E88-4FD2-A5F0-D6D1CC37A8C3}" destId="{60686B22-D6FE-424C-8C2E-54CDFECBA95D}" srcOrd="0" destOrd="0" presId="urn:microsoft.com/office/officeart/2008/layout/HexagonCluster"/>
    <dgm:cxn modelId="{70378769-FD05-4E2D-86E1-9943F889BBC6}" type="presParOf" srcId="{74C893E3-3CD9-4AE8-91B6-AF33BEF07EB9}" destId="{98C931B0-EE7A-4416-8316-5EE1608212BA}" srcOrd="16" destOrd="0" presId="urn:microsoft.com/office/officeart/2008/layout/HexagonCluster"/>
    <dgm:cxn modelId="{5804DE49-2713-4F63-828E-28314F2909C8}" type="presParOf" srcId="{98C931B0-EE7A-4416-8316-5EE1608212BA}" destId="{C7814F11-CBBB-4B3B-975B-7E33355C14F7}" srcOrd="0" destOrd="0" presId="urn:microsoft.com/office/officeart/2008/layout/HexagonCluster"/>
    <dgm:cxn modelId="{7402BA1A-9022-4FBA-A45B-246F5340C93D}" type="presParOf" srcId="{74C893E3-3CD9-4AE8-91B6-AF33BEF07EB9}" destId="{A6C241D5-4103-42DB-A0DC-D513BDF3DA7B}" srcOrd="17" destOrd="0" presId="urn:microsoft.com/office/officeart/2008/layout/HexagonCluster"/>
    <dgm:cxn modelId="{40505943-CDF5-4842-B777-2E7AA7B3E8E5}" type="presParOf" srcId="{A6C241D5-4103-42DB-A0DC-D513BDF3DA7B}" destId="{BA61DD1C-3BF1-486C-881B-3B5C36ACFC1D}" srcOrd="0" destOrd="0" presId="urn:microsoft.com/office/officeart/2008/layout/HexagonCluster"/>
    <dgm:cxn modelId="{AA2A5172-21CD-4618-B4C8-AC83D075FF29}" type="presParOf" srcId="{74C893E3-3CD9-4AE8-91B6-AF33BEF07EB9}" destId="{D325577A-A26D-4B76-BCFF-8E27065EA3C3}" srcOrd="18" destOrd="0" presId="urn:microsoft.com/office/officeart/2008/layout/HexagonCluster"/>
    <dgm:cxn modelId="{E789D362-68A8-4F66-9A8F-BC50618881EB}" type="presParOf" srcId="{D325577A-A26D-4B76-BCFF-8E27065EA3C3}" destId="{B92D36A6-08A9-4172-AED6-74A8A172274E}" srcOrd="0" destOrd="0" presId="urn:microsoft.com/office/officeart/2008/layout/HexagonCluster"/>
    <dgm:cxn modelId="{4C68CF1D-13D4-468B-BF24-9A738E0E3A78}" type="presParOf" srcId="{74C893E3-3CD9-4AE8-91B6-AF33BEF07EB9}" destId="{E40A1136-6DB9-4005-B4CB-82CDA05C1874}" srcOrd="19" destOrd="0" presId="urn:microsoft.com/office/officeart/2008/layout/HexagonCluster"/>
    <dgm:cxn modelId="{3F61D973-66CA-4B94-8493-B172934E0A3F}" type="presParOf" srcId="{E40A1136-6DB9-4005-B4CB-82CDA05C1874}" destId="{B5CC9704-CE51-44D0-8E78-AA4B63ABA956}" srcOrd="0" destOrd="0" presId="urn:microsoft.com/office/officeart/2008/layout/HexagonCluster"/>
    <dgm:cxn modelId="{BC32371A-4591-45EA-9326-FD4176E4FDFD}" type="presParOf" srcId="{74C893E3-3CD9-4AE8-91B6-AF33BEF07EB9}" destId="{EB2B63E8-7716-4CB4-B8D8-8DA73ADC31AF}" srcOrd="20" destOrd="0" presId="urn:microsoft.com/office/officeart/2008/layout/HexagonCluster"/>
    <dgm:cxn modelId="{E3363D11-35AC-4743-AC74-7694706A76AF}" type="presParOf" srcId="{EB2B63E8-7716-4CB4-B8D8-8DA73ADC31AF}" destId="{EDF7B933-DA97-4001-8FC5-0FB8184053AA}" srcOrd="0" destOrd="0" presId="urn:microsoft.com/office/officeart/2008/layout/HexagonCluster"/>
    <dgm:cxn modelId="{24F652D8-0A1F-4C97-A972-12145277D6DB}" type="presParOf" srcId="{74C893E3-3CD9-4AE8-91B6-AF33BEF07EB9}" destId="{1BCF1282-4AF3-4625-9503-42767617C3C2}" srcOrd="21" destOrd="0" presId="urn:microsoft.com/office/officeart/2008/layout/HexagonCluster"/>
    <dgm:cxn modelId="{135752FA-82CF-4D4C-91D7-746A35B5CD87}" type="presParOf" srcId="{1BCF1282-4AF3-4625-9503-42767617C3C2}" destId="{8A56B902-F978-4AB9-B3A8-EF57D75D3153}" srcOrd="0" destOrd="0" presId="urn:microsoft.com/office/officeart/2008/layout/HexagonCluster"/>
    <dgm:cxn modelId="{B183FC9C-37C7-4521-B0B1-F0524C47D95F}" type="presParOf" srcId="{74C893E3-3CD9-4AE8-91B6-AF33BEF07EB9}" destId="{74C617CE-85E1-4ABD-99F8-9007B7DEC54E}" srcOrd="22" destOrd="0" presId="urn:microsoft.com/office/officeart/2008/layout/HexagonCluster"/>
    <dgm:cxn modelId="{190C4E01-3A69-4F66-BA77-1F631521BB36}" type="presParOf" srcId="{74C617CE-85E1-4ABD-99F8-9007B7DEC54E}" destId="{C45DB520-209F-43D6-84BA-3EF54B4D006A}" srcOrd="0" destOrd="0" presId="urn:microsoft.com/office/officeart/2008/layout/HexagonCluster"/>
    <dgm:cxn modelId="{B4CC7468-8733-4593-94BA-566DFD8728E3}" type="presParOf" srcId="{74C893E3-3CD9-4AE8-91B6-AF33BEF07EB9}" destId="{D91E2E0D-7C82-4E68-A660-7238AFF1BA5E}" srcOrd="23" destOrd="0" presId="urn:microsoft.com/office/officeart/2008/layout/HexagonCluster"/>
    <dgm:cxn modelId="{77F0E924-BDD2-48B7-B446-EB29039C89AB}" type="presParOf" srcId="{D91E2E0D-7C82-4E68-A660-7238AFF1BA5E}" destId="{01A99B6E-4E9D-4BF6-8D1D-AE2CC7751D36}" srcOrd="0" destOrd="0" presId="urn:microsoft.com/office/officeart/2008/layout/HexagonCluster"/>
    <dgm:cxn modelId="{F94EF037-66EE-479A-9F16-99E96D199034}" type="presParOf" srcId="{74C893E3-3CD9-4AE8-91B6-AF33BEF07EB9}" destId="{AD819150-369D-4171-9ADF-2A29274F4AC5}" srcOrd="24" destOrd="0" presId="urn:microsoft.com/office/officeart/2008/layout/HexagonCluster"/>
    <dgm:cxn modelId="{3CE1D840-DA5B-45E6-B1BE-AD6578196606}" type="presParOf" srcId="{AD819150-369D-4171-9ADF-2A29274F4AC5}" destId="{0BDB81DB-95DC-4888-8790-4DE1E9A4862D}" srcOrd="0" destOrd="0" presId="urn:microsoft.com/office/officeart/2008/layout/HexagonCluster"/>
    <dgm:cxn modelId="{8239A787-26ED-4A4D-9CAC-37CC959FCCDA}" type="presParOf" srcId="{74C893E3-3CD9-4AE8-91B6-AF33BEF07EB9}" destId="{DCC7808D-D6F2-4976-A3EA-B21D5CE9AF24}" srcOrd="25" destOrd="0" presId="urn:microsoft.com/office/officeart/2008/layout/HexagonCluster"/>
    <dgm:cxn modelId="{6D4F268F-FB88-4AC0-8B66-CC3683E2C87F}" type="presParOf" srcId="{DCC7808D-D6F2-4976-A3EA-B21D5CE9AF24}" destId="{955CDF40-8A6F-4AA2-B486-01EDFD1A4297}" srcOrd="0" destOrd="0" presId="urn:microsoft.com/office/officeart/2008/layout/HexagonCluster"/>
    <dgm:cxn modelId="{B6310F85-56CB-48ED-8C02-58EA6BD5A0EC}" type="presParOf" srcId="{74C893E3-3CD9-4AE8-91B6-AF33BEF07EB9}" destId="{07230CFC-3D80-4D47-910F-0CC4D960F37B}" srcOrd="26" destOrd="0" presId="urn:microsoft.com/office/officeart/2008/layout/HexagonCluster"/>
    <dgm:cxn modelId="{64971441-67A6-42BB-A75B-919EB9864421}" type="presParOf" srcId="{07230CFC-3D80-4D47-910F-0CC4D960F37B}" destId="{03785A38-41DC-42D9-9D3C-47517334FA5D}" srcOrd="0" destOrd="0" presId="urn:microsoft.com/office/officeart/2008/layout/HexagonCluster"/>
    <dgm:cxn modelId="{D99A46B3-BE28-457F-8069-1C1B06774622}" type="presParOf" srcId="{74C893E3-3CD9-4AE8-91B6-AF33BEF07EB9}" destId="{A918BF60-0023-4B7E-9FE3-BE4628C0A224}" srcOrd="27" destOrd="0" presId="urn:microsoft.com/office/officeart/2008/layout/HexagonCluster"/>
    <dgm:cxn modelId="{5AC4FF99-2C56-4E6C-8238-D6E60F00FBFF}" type="presParOf" srcId="{A918BF60-0023-4B7E-9FE3-BE4628C0A224}" destId="{7F4FA59C-925E-4E06-902F-776603D6DC5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89065-2F59-4076-8479-693AB3684F8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A5E1F2A-24F8-4771-A1F2-57349787A715}">
      <dgm:prSet phldrT="[Text]"/>
      <dgm:spPr/>
      <dgm:t>
        <a:bodyPr/>
        <a:lstStyle/>
        <a:p>
          <a:r>
            <a:rPr lang="en-US" b="1" dirty="0" smtClean="0"/>
            <a:t>staffing level</a:t>
          </a:r>
          <a:endParaRPr lang="en-US" b="1" dirty="0"/>
        </a:p>
      </dgm:t>
    </dgm:pt>
    <dgm:pt modelId="{4DEE7885-2BB8-4DB2-BEA5-47BF03F58FB8}" type="parTrans" cxnId="{BBB04BA8-5249-47D3-8665-9997014D8C75}">
      <dgm:prSet/>
      <dgm:spPr/>
      <dgm:t>
        <a:bodyPr/>
        <a:lstStyle/>
        <a:p>
          <a:endParaRPr lang="en-US"/>
        </a:p>
      </dgm:t>
    </dgm:pt>
    <dgm:pt modelId="{012CEE2F-7231-48ED-B319-22105C6B4696}" type="sibTrans" cxnId="{BBB04BA8-5249-47D3-8665-9997014D8C75}">
      <dgm:prSet/>
      <dgm:spPr/>
      <dgm:t>
        <a:bodyPr/>
        <a:lstStyle/>
        <a:p>
          <a:endParaRPr lang="en-US"/>
        </a:p>
      </dgm:t>
    </dgm:pt>
    <dgm:pt modelId="{8B9DFD50-E5CC-4AEA-A383-4D51E2BA6E61}">
      <dgm:prSet phldrT="[Text]"/>
      <dgm:spPr/>
      <dgm:t>
        <a:bodyPr/>
        <a:lstStyle/>
        <a:p>
          <a:r>
            <a:rPr lang="en-US" b="1" dirty="0" smtClean="0"/>
            <a:t>proximity to leaders</a:t>
          </a:r>
          <a:endParaRPr lang="en-US" b="1" dirty="0"/>
        </a:p>
      </dgm:t>
    </dgm:pt>
    <dgm:pt modelId="{06F6AE8A-1F2F-4EE5-80A0-43DBC4C7DF47}" type="parTrans" cxnId="{76F9C449-0F39-4B9F-AF6D-28D68B6E5A64}">
      <dgm:prSet/>
      <dgm:spPr/>
      <dgm:t>
        <a:bodyPr/>
        <a:lstStyle/>
        <a:p>
          <a:endParaRPr lang="en-US"/>
        </a:p>
      </dgm:t>
    </dgm:pt>
    <dgm:pt modelId="{291BF67B-09D7-4EC8-ADF6-2722CDE9EE4A}" type="sibTrans" cxnId="{76F9C449-0F39-4B9F-AF6D-28D68B6E5A64}">
      <dgm:prSet/>
      <dgm:spPr/>
      <dgm:t>
        <a:bodyPr/>
        <a:lstStyle/>
        <a:p>
          <a:endParaRPr lang="en-US"/>
        </a:p>
      </dgm:t>
    </dgm:pt>
    <dgm:pt modelId="{D33EE1A2-D1BF-44D2-B41D-C866054BDB9E}">
      <dgm:prSet phldrT="[Text]"/>
      <dgm:spPr/>
      <dgm:t>
        <a:bodyPr/>
        <a:lstStyle/>
        <a:p>
          <a:r>
            <a:rPr lang="en-US" b="1" dirty="0" smtClean="0"/>
            <a:t>turnover</a:t>
          </a:r>
        </a:p>
      </dgm:t>
    </dgm:pt>
    <dgm:pt modelId="{1D037FD4-BE6B-4D0F-BE81-031A1EE9F6E0}" type="parTrans" cxnId="{61D454F1-D13E-4E7E-B8DC-1A9133C08C95}">
      <dgm:prSet/>
      <dgm:spPr/>
      <dgm:t>
        <a:bodyPr/>
        <a:lstStyle/>
        <a:p>
          <a:endParaRPr lang="en-US"/>
        </a:p>
      </dgm:t>
    </dgm:pt>
    <dgm:pt modelId="{8DAE1547-EA3E-480E-A41F-6279F68DA234}" type="sibTrans" cxnId="{61D454F1-D13E-4E7E-B8DC-1A9133C08C95}">
      <dgm:prSet/>
      <dgm:spPr/>
      <dgm:t>
        <a:bodyPr/>
        <a:lstStyle/>
        <a:p>
          <a:endParaRPr lang="en-US"/>
        </a:p>
      </dgm:t>
    </dgm:pt>
    <dgm:pt modelId="{038876F3-39B5-4C56-9315-9D9CF16D55C2}">
      <dgm:prSet phldrT="[Text]"/>
      <dgm:spPr/>
      <dgm:t>
        <a:bodyPr/>
        <a:lstStyle/>
        <a:p>
          <a:r>
            <a:rPr lang="en-US" b="1" dirty="0" smtClean="0"/>
            <a:t>racial diversity</a:t>
          </a:r>
        </a:p>
      </dgm:t>
    </dgm:pt>
    <dgm:pt modelId="{A0D58621-138F-4027-B255-C20AB6BF3256}" type="parTrans" cxnId="{884913F2-5E8D-4F89-BD88-03E6192E200D}">
      <dgm:prSet/>
      <dgm:spPr/>
      <dgm:t>
        <a:bodyPr/>
        <a:lstStyle/>
        <a:p>
          <a:endParaRPr lang="en-US"/>
        </a:p>
      </dgm:t>
    </dgm:pt>
    <dgm:pt modelId="{9EB24832-F90B-4411-BA94-B13A221EA1C5}" type="sibTrans" cxnId="{884913F2-5E8D-4F89-BD88-03E6192E200D}">
      <dgm:prSet/>
      <dgm:spPr/>
      <dgm:t>
        <a:bodyPr/>
        <a:lstStyle/>
        <a:p>
          <a:endParaRPr lang="en-US"/>
        </a:p>
      </dgm:t>
    </dgm:pt>
    <dgm:pt modelId="{4ADF65BB-B28A-4D17-B8FA-AC958C4A31BD}" type="pres">
      <dgm:prSet presAssocID="{67889065-2F59-4076-8479-693AB3684F82}" presName="linearFlow" presStyleCnt="0">
        <dgm:presLayoutVars>
          <dgm:dir/>
          <dgm:resizeHandles val="exact"/>
        </dgm:presLayoutVars>
      </dgm:prSet>
      <dgm:spPr/>
    </dgm:pt>
    <dgm:pt modelId="{1DA3F7B9-E2D0-4CE4-A150-79F5282A08D5}" type="pres">
      <dgm:prSet presAssocID="{2A5E1F2A-24F8-4771-A1F2-57349787A715}" presName="composite" presStyleCnt="0"/>
      <dgm:spPr/>
    </dgm:pt>
    <dgm:pt modelId="{74148CFE-3331-4414-A677-6786737BE245}" type="pres">
      <dgm:prSet presAssocID="{2A5E1F2A-24F8-4771-A1F2-57349787A715}" presName="imgShp" presStyleLbl="fgImgPlace1" presStyleIdx="0" presStyleCnt="4"/>
      <dgm:spPr>
        <a:blipFill rotWithShape="1">
          <a:blip xmlns:r="http://schemas.openxmlformats.org/officeDocument/2006/relationships" r:embed="rId1"/>
          <a:stretch>
            <a:fillRect/>
          </a:stretch>
        </a:blipFill>
      </dgm:spPr>
    </dgm:pt>
    <dgm:pt modelId="{42CD8190-941B-4D7F-86EC-92E1228EBF54}" type="pres">
      <dgm:prSet presAssocID="{2A5E1F2A-24F8-4771-A1F2-57349787A715}" presName="txShp" presStyleLbl="node1" presStyleIdx="0" presStyleCnt="4">
        <dgm:presLayoutVars>
          <dgm:bulletEnabled val="1"/>
        </dgm:presLayoutVars>
      </dgm:prSet>
      <dgm:spPr/>
    </dgm:pt>
    <dgm:pt modelId="{89122987-E10B-47D4-803C-884CA0B8ACD3}" type="pres">
      <dgm:prSet presAssocID="{012CEE2F-7231-48ED-B319-22105C6B4696}" presName="spacing" presStyleCnt="0"/>
      <dgm:spPr/>
    </dgm:pt>
    <dgm:pt modelId="{5E59BFD7-5B90-4D19-A3DD-F6A40DAB83FE}" type="pres">
      <dgm:prSet presAssocID="{8B9DFD50-E5CC-4AEA-A383-4D51E2BA6E61}" presName="composite" presStyleCnt="0"/>
      <dgm:spPr/>
    </dgm:pt>
    <dgm:pt modelId="{F14DEBFD-D8BB-4699-B91B-7225B5AEAE2B}" type="pres">
      <dgm:prSet presAssocID="{8B9DFD50-E5CC-4AEA-A383-4D51E2BA6E61}" presName="imgShp" presStyleLbl="fgImgPlace1" presStyleIdx="1" presStyleCnt="4"/>
      <dgm:spPr>
        <a:blipFill rotWithShape="1">
          <a:blip xmlns:r="http://schemas.openxmlformats.org/officeDocument/2006/relationships" r:embed="rId2"/>
          <a:stretch>
            <a:fillRect/>
          </a:stretch>
        </a:blipFill>
      </dgm:spPr>
    </dgm:pt>
    <dgm:pt modelId="{3FDBCD8C-453B-4253-AFCA-242BCA72D94B}" type="pres">
      <dgm:prSet presAssocID="{8B9DFD50-E5CC-4AEA-A383-4D51E2BA6E61}" presName="txShp" presStyleLbl="node1" presStyleIdx="1" presStyleCnt="4">
        <dgm:presLayoutVars>
          <dgm:bulletEnabled val="1"/>
        </dgm:presLayoutVars>
      </dgm:prSet>
      <dgm:spPr/>
      <dgm:t>
        <a:bodyPr/>
        <a:lstStyle/>
        <a:p>
          <a:endParaRPr lang="en-US"/>
        </a:p>
      </dgm:t>
    </dgm:pt>
    <dgm:pt modelId="{4241EAE3-B770-46DC-BE71-91C8EC7571A7}" type="pres">
      <dgm:prSet presAssocID="{291BF67B-09D7-4EC8-ADF6-2722CDE9EE4A}" presName="spacing" presStyleCnt="0"/>
      <dgm:spPr/>
    </dgm:pt>
    <dgm:pt modelId="{7D1DD37D-BDA2-4622-9637-96EC8AF60715}" type="pres">
      <dgm:prSet presAssocID="{D33EE1A2-D1BF-44D2-B41D-C866054BDB9E}" presName="composite" presStyleCnt="0"/>
      <dgm:spPr/>
    </dgm:pt>
    <dgm:pt modelId="{82FB8737-83CD-4BD4-8D2C-5819D30AE339}" type="pres">
      <dgm:prSet presAssocID="{D33EE1A2-D1BF-44D2-B41D-C866054BDB9E}" presName="imgShp" presStyleLbl="fgImgPlace1" presStyleIdx="2" presStyleCnt="4"/>
      <dgm:spPr>
        <a:blipFill rotWithShape="1">
          <a:blip xmlns:r="http://schemas.openxmlformats.org/officeDocument/2006/relationships" r:embed="rId3"/>
          <a:stretch>
            <a:fillRect/>
          </a:stretch>
        </a:blipFill>
      </dgm:spPr>
    </dgm:pt>
    <dgm:pt modelId="{DBBD63F6-710D-4694-B919-4091BAFF659A}" type="pres">
      <dgm:prSet presAssocID="{D33EE1A2-D1BF-44D2-B41D-C866054BDB9E}" presName="txShp" presStyleLbl="node1" presStyleIdx="2" presStyleCnt="4">
        <dgm:presLayoutVars>
          <dgm:bulletEnabled val="1"/>
        </dgm:presLayoutVars>
      </dgm:prSet>
      <dgm:spPr/>
      <dgm:t>
        <a:bodyPr/>
        <a:lstStyle/>
        <a:p>
          <a:endParaRPr lang="en-US"/>
        </a:p>
      </dgm:t>
    </dgm:pt>
    <dgm:pt modelId="{44387BEF-84E1-47FF-B65B-81A8F53B09D7}" type="pres">
      <dgm:prSet presAssocID="{8DAE1547-EA3E-480E-A41F-6279F68DA234}" presName="spacing" presStyleCnt="0"/>
      <dgm:spPr/>
    </dgm:pt>
    <dgm:pt modelId="{20B21A51-5D43-4D83-AAD6-071EEAA201A0}" type="pres">
      <dgm:prSet presAssocID="{038876F3-39B5-4C56-9315-9D9CF16D55C2}" presName="composite" presStyleCnt="0"/>
      <dgm:spPr/>
    </dgm:pt>
    <dgm:pt modelId="{FC5B7E49-F05E-4C62-8915-40B9F793E773}" type="pres">
      <dgm:prSet presAssocID="{038876F3-39B5-4C56-9315-9D9CF16D55C2}" presName="imgShp" presStyleLbl="fgImgPlace1" presStyleIdx="3" presStyleCnt="4"/>
      <dgm:spPr>
        <a:blipFill rotWithShape="1">
          <a:blip xmlns:r="http://schemas.openxmlformats.org/officeDocument/2006/relationships" r:embed="rId4"/>
          <a:stretch>
            <a:fillRect/>
          </a:stretch>
        </a:blipFill>
      </dgm:spPr>
    </dgm:pt>
    <dgm:pt modelId="{DB663120-686A-4F48-A49C-AB649B05927F}" type="pres">
      <dgm:prSet presAssocID="{038876F3-39B5-4C56-9315-9D9CF16D55C2}" presName="txShp" presStyleLbl="node1" presStyleIdx="3" presStyleCnt="4">
        <dgm:presLayoutVars>
          <dgm:bulletEnabled val="1"/>
        </dgm:presLayoutVars>
      </dgm:prSet>
      <dgm:spPr/>
    </dgm:pt>
  </dgm:ptLst>
  <dgm:cxnLst>
    <dgm:cxn modelId="{73A2CC97-E6FC-435C-9CAF-9FC56B6B819B}" type="presOf" srcId="{D33EE1A2-D1BF-44D2-B41D-C866054BDB9E}" destId="{DBBD63F6-710D-4694-B919-4091BAFF659A}" srcOrd="0" destOrd="0" presId="urn:microsoft.com/office/officeart/2005/8/layout/vList3"/>
    <dgm:cxn modelId="{3358455D-B5A8-4930-9DD4-B29FC04B887A}" type="presOf" srcId="{2A5E1F2A-24F8-4771-A1F2-57349787A715}" destId="{42CD8190-941B-4D7F-86EC-92E1228EBF54}" srcOrd="0" destOrd="0" presId="urn:microsoft.com/office/officeart/2005/8/layout/vList3"/>
    <dgm:cxn modelId="{61D454F1-D13E-4E7E-B8DC-1A9133C08C95}" srcId="{67889065-2F59-4076-8479-693AB3684F82}" destId="{D33EE1A2-D1BF-44D2-B41D-C866054BDB9E}" srcOrd="2" destOrd="0" parTransId="{1D037FD4-BE6B-4D0F-BE81-031A1EE9F6E0}" sibTransId="{8DAE1547-EA3E-480E-A41F-6279F68DA234}"/>
    <dgm:cxn modelId="{884913F2-5E8D-4F89-BD88-03E6192E200D}" srcId="{67889065-2F59-4076-8479-693AB3684F82}" destId="{038876F3-39B5-4C56-9315-9D9CF16D55C2}" srcOrd="3" destOrd="0" parTransId="{A0D58621-138F-4027-B255-C20AB6BF3256}" sibTransId="{9EB24832-F90B-4411-BA94-B13A221EA1C5}"/>
    <dgm:cxn modelId="{BBB04BA8-5249-47D3-8665-9997014D8C75}" srcId="{67889065-2F59-4076-8479-693AB3684F82}" destId="{2A5E1F2A-24F8-4771-A1F2-57349787A715}" srcOrd="0" destOrd="0" parTransId="{4DEE7885-2BB8-4DB2-BEA5-47BF03F58FB8}" sibTransId="{012CEE2F-7231-48ED-B319-22105C6B4696}"/>
    <dgm:cxn modelId="{0D1907E4-D559-47DE-8818-44FCBDE75C36}" type="presOf" srcId="{67889065-2F59-4076-8479-693AB3684F82}" destId="{4ADF65BB-B28A-4D17-B8FA-AC958C4A31BD}" srcOrd="0" destOrd="0" presId="urn:microsoft.com/office/officeart/2005/8/layout/vList3"/>
    <dgm:cxn modelId="{5A8C36F9-FC24-451E-A866-01550CF2929F}" type="presOf" srcId="{8B9DFD50-E5CC-4AEA-A383-4D51E2BA6E61}" destId="{3FDBCD8C-453B-4253-AFCA-242BCA72D94B}" srcOrd="0" destOrd="0" presId="urn:microsoft.com/office/officeart/2005/8/layout/vList3"/>
    <dgm:cxn modelId="{76F9C449-0F39-4B9F-AF6D-28D68B6E5A64}" srcId="{67889065-2F59-4076-8479-693AB3684F82}" destId="{8B9DFD50-E5CC-4AEA-A383-4D51E2BA6E61}" srcOrd="1" destOrd="0" parTransId="{06F6AE8A-1F2F-4EE5-80A0-43DBC4C7DF47}" sibTransId="{291BF67B-09D7-4EC8-ADF6-2722CDE9EE4A}"/>
    <dgm:cxn modelId="{DB3CB3CE-8318-4A3E-A0DF-FEED0C8682E4}" type="presOf" srcId="{038876F3-39B5-4C56-9315-9D9CF16D55C2}" destId="{DB663120-686A-4F48-A49C-AB649B05927F}" srcOrd="0" destOrd="0" presId="urn:microsoft.com/office/officeart/2005/8/layout/vList3"/>
    <dgm:cxn modelId="{179BC66A-5321-45EF-A449-04FFEAD27728}" type="presParOf" srcId="{4ADF65BB-B28A-4D17-B8FA-AC958C4A31BD}" destId="{1DA3F7B9-E2D0-4CE4-A150-79F5282A08D5}" srcOrd="0" destOrd="0" presId="urn:microsoft.com/office/officeart/2005/8/layout/vList3"/>
    <dgm:cxn modelId="{A15BF584-722E-4775-999E-ED5F29F5747D}" type="presParOf" srcId="{1DA3F7B9-E2D0-4CE4-A150-79F5282A08D5}" destId="{74148CFE-3331-4414-A677-6786737BE245}" srcOrd="0" destOrd="0" presId="urn:microsoft.com/office/officeart/2005/8/layout/vList3"/>
    <dgm:cxn modelId="{73DEE204-3F6A-44C7-9AD0-CB3CFC59C578}" type="presParOf" srcId="{1DA3F7B9-E2D0-4CE4-A150-79F5282A08D5}" destId="{42CD8190-941B-4D7F-86EC-92E1228EBF54}" srcOrd="1" destOrd="0" presId="urn:microsoft.com/office/officeart/2005/8/layout/vList3"/>
    <dgm:cxn modelId="{CA8CC86F-F288-4178-BC7F-5F433BD8D5DD}" type="presParOf" srcId="{4ADF65BB-B28A-4D17-B8FA-AC958C4A31BD}" destId="{89122987-E10B-47D4-803C-884CA0B8ACD3}" srcOrd="1" destOrd="0" presId="urn:microsoft.com/office/officeart/2005/8/layout/vList3"/>
    <dgm:cxn modelId="{D55715D6-96FD-436B-AC5E-3F2ADDD35005}" type="presParOf" srcId="{4ADF65BB-B28A-4D17-B8FA-AC958C4A31BD}" destId="{5E59BFD7-5B90-4D19-A3DD-F6A40DAB83FE}" srcOrd="2" destOrd="0" presId="urn:microsoft.com/office/officeart/2005/8/layout/vList3"/>
    <dgm:cxn modelId="{7A59E4AC-E3C2-4DD4-8B7D-D3EEC8F7EA94}" type="presParOf" srcId="{5E59BFD7-5B90-4D19-A3DD-F6A40DAB83FE}" destId="{F14DEBFD-D8BB-4699-B91B-7225B5AEAE2B}" srcOrd="0" destOrd="0" presId="urn:microsoft.com/office/officeart/2005/8/layout/vList3"/>
    <dgm:cxn modelId="{BCE27A37-95EC-4E53-8F12-3FAF74CE6AD6}" type="presParOf" srcId="{5E59BFD7-5B90-4D19-A3DD-F6A40DAB83FE}" destId="{3FDBCD8C-453B-4253-AFCA-242BCA72D94B}" srcOrd="1" destOrd="0" presId="urn:microsoft.com/office/officeart/2005/8/layout/vList3"/>
    <dgm:cxn modelId="{DF372DFD-1C66-4FA1-94F2-377226F019E2}" type="presParOf" srcId="{4ADF65BB-B28A-4D17-B8FA-AC958C4A31BD}" destId="{4241EAE3-B770-46DC-BE71-91C8EC7571A7}" srcOrd="3" destOrd="0" presId="urn:microsoft.com/office/officeart/2005/8/layout/vList3"/>
    <dgm:cxn modelId="{ECD7F61D-D17F-49C2-9EFC-A2FDED35AE77}" type="presParOf" srcId="{4ADF65BB-B28A-4D17-B8FA-AC958C4A31BD}" destId="{7D1DD37D-BDA2-4622-9637-96EC8AF60715}" srcOrd="4" destOrd="0" presId="urn:microsoft.com/office/officeart/2005/8/layout/vList3"/>
    <dgm:cxn modelId="{32BDD1B2-7F6E-42BF-92A2-80199437E4ED}" type="presParOf" srcId="{7D1DD37D-BDA2-4622-9637-96EC8AF60715}" destId="{82FB8737-83CD-4BD4-8D2C-5819D30AE339}" srcOrd="0" destOrd="0" presId="urn:microsoft.com/office/officeart/2005/8/layout/vList3"/>
    <dgm:cxn modelId="{B9E2F203-8AAE-4FC0-9D6E-962792C1FE36}" type="presParOf" srcId="{7D1DD37D-BDA2-4622-9637-96EC8AF60715}" destId="{DBBD63F6-710D-4694-B919-4091BAFF659A}" srcOrd="1" destOrd="0" presId="urn:microsoft.com/office/officeart/2005/8/layout/vList3"/>
    <dgm:cxn modelId="{D17C3A7A-004F-45E1-8DA9-15005A54782B}" type="presParOf" srcId="{4ADF65BB-B28A-4D17-B8FA-AC958C4A31BD}" destId="{44387BEF-84E1-47FF-B65B-81A8F53B09D7}" srcOrd="5" destOrd="0" presId="urn:microsoft.com/office/officeart/2005/8/layout/vList3"/>
    <dgm:cxn modelId="{BFDAB461-2C3E-4024-B040-BF43D14E5D7D}" type="presParOf" srcId="{4ADF65BB-B28A-4D17-B8FA-AC958C4A31BD}" destId="{20B21A51-5D43-4D83-AAD6-071EEAA201A0}" srcOrd="6" destOrd="0" presId="urn:microsoft.com/office/officeart/2005/8/layout/vList3"/>
    <dgm:cxn modelId="{B2DEB725-77A4-4D84-974A-F4C86916B2A9}" type="presParOf" srcId="{20B21A51-5D43-4D83-AAD6-071EEAA201A0}" destId="{FC5B7E49-F05E-4C62-8915-40B9F793E773}" srcOrd="0" destOrd="0" presId="urn:microsoft.com/office/officeart/2005/8/layout/vList3"/>
    <dgm:cxn modelId="{E660973D-5AAF-4515-95E5-2876786661FA}" type="presParOf" srcId="{20B21A51-5D43-4D83-AAD6-071EEAA201A0}" destId="{DB663120-686A-4F48-A49C-AB649B05927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B23D7-9E35-4625-B610-9D041DA87EE4}"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AC0E9EBE-285C-4E03-8EA4-16632A6652DC}">
      <dgm:prSet phldrT="[Text]" custT="1"/>
      <dgm:spPr/>
      <dgm:t>
        <a:bodyPr/>
        <a:lstStyle/>
        <a:p>
          <a:r>
            <a:rPr lang="en-US" sz="2400" b="1" dirty="0" smtClean="0"/>
            <a:t>form your team</a:t>
          </a:r>
          <a:endParaRPr lang="en-US" sz="2400" b="1" dirty="0"/>
        </a:p>
      </dgm:t>
    </dgm:pt>
    <dgm:pt modelId="{93CA41A7-B386-4C8D-9F63-DFF0250252F1}" type="parTrans" cxnId="{099DDDE3-2192-4012-9A7C-5FA026DA8234}">
      <dgm:prSet/>
      <dgm:spPr/>
      <dgm:t>
        <a:bodyPr/>
        <a:lstStyle/>
        <a:p>
          <a:endParaRPr lang="en-US"/>
        </a:p>
      </dgm:t>
    </dgm:pt>
    <dgm:pt modelId="{1DB85BAE-6FF5-4D5B-A098-26DD814EE9C0}" type="sibTrans" cxnId="{099DDDE3-2192-4012-9A7C-5FA026DA8234}">
      <dgm:prSet/>
      <dgm:spPr/>
      <dgm:t>
        <a:bodyPr/>
        <a:lstStyle/>
        <a:p>
          <a:endParaRPr lang="en-US"/>
        </a:p>
      </dgm:t>
    </dgm:pt>
    <dgm:pt modelId="{D982DAD5-C71E-4F57-B825-F7D2454C19D2}">
      <dgm:prSet phldrT="[Text]" custT="1"/>
      <dgm:spPr/>
      <dgm:t>
        <a:bodyPr/>
        <a:lstStyle/>
        <a:p>
          <a:r>
            <a:rPr lang="en-US" sz="2400" b="1" dirty="0" smtClean="0"/>
            <a:t>determine your scope</a:t>
          </a:r>
          <a:endParaRPr lang="en-US" sz="2400" b="1" dirty="0"/>
        </a:p>
      </dgm:t>
    </dgm:pt>
    <dgm:pt modelId="{4CFDCC57-4EEF-4257-A90D-BB806A69D0E1}" type="parTrans" cxnId="{54924C68-7D82-4817-869A-B668D21814AC}">
      <dgm:prSet/>
      <dgm:spPr/>
      <dgm:t>
        <a:bodyPr/>
        <a:lstStyle/>
        <a:p>
          <a:endParaRPr lang="en-US"/>
        </a:p>
      </dgm:t>
    </dgm:pt>
    <dgm:pt modelId="{A6F628B4-6E14-4366-880C-8C6AF1AE4BD1}" type="sibTrans" cxnId="{54924C68-7D82-4817-869A-B668D21814AC}">
      <dgm:prSet/>
      <dgm:spPr/>
      <dgm:t>
        <a:bodyPr/>
        <a:lstStyle/>
        <a:p>
          <a:endParaRPr lang="en-US"/>
        </a:p>
      </dgm:t>
    </dgm:pt>
    <dgm:pt modelId="{00C00619-2898-4F9C-9E33-C1A62AC06A2D}">
      <dgm:prSet phldrT="[Text]" custT="1"/>
      <dgm:spPr/>
      <dgm:t>
        <a:bodyPr/>
        <a:lstStyle/>
        <a:p>
          <a:r>
            <a:rPr lang="en-US" sz="2400" b="1" dirty="0" smtClean="0"/>
            <a:t>build relationships</a:t>
          </a:r>
          <a:endParaRPr lang="en-US" sz="2400" b="1" dirty="0"/>
        </a:p>
      </dgm:t>
    </dgm:pt>
    <dgm:pt modelId="{05B1634B-E7CD-44DA-A044-7A8BAA0A366B}" type="parTrans" cxnId="{394D3595-7B87-4701-8468-38C6A8E53380}">
      <dgm:prSet/>
      <dgm:spPr/>
      <dgm:t>
        <a:bodyPr/>
        <a:lstStyle/>
        <a:p>
          <a:endParaRPr lang="en-US"/>
        </a:p>
      </dgm:t>
    </dgm:pt>
    <dgm:pt modelId="{05B009EC-A44D-42C4-9458-5681CB4E4863}" type="sibTrans" cxnId="{394D3595-7B87-4701-8468-38C6A8E53380}">
      <dgm:prSet/>
      <dgm:spPr/>
      <dgm:t>
        <a:bodyPr/>
        <a:lstStyle/>
        <a:p>
          <a:endParaRPr lang="en-US"/>
        </a:p>
      </dgm:t>
    </dgm:pt>
    <dgm:pt modelId="{CDDC0A3F-AFB9-4919-85FB-A3DD14B2E475}">
      <dgm:prSet phldrT="[Text]" custT="1"/>
      <dgm:spPr/>
      <dgm:t>
        <a:bodyPr/>
        <a:lstStyle/>
        <a:p>
          <a:r>
            <a:rPr lang="en-US" sz="2400" b="1" dirty="0" smtClean="0"/>
            <a:t>focus on all levels</a:t>
          </a:r>
          <a:endParaRPr lang="en-US" sz="2400" b="1" dirty="0"/>
        </a:p>
      </dgm:t>
    </dgm:pt>
    <dgm:pt modelId="{3259A527-B20B-4946-B574-95E8C756061F}" type="parTrans" cxnId="{84446ED6-DB32-4CC0-9E84-17E3AF421C61}">
      <dgm:prSet/>
      <dgm:spPr/>
      <dgm:t>
        <a:bodyPr/>
        <a:lstStyle/>
        <a:p>
          <a:endParaRPr lang="en-US"/>
        </a:p>
      </dgm:t>
    </dgm:pt>
    <dgm:pt modelId="{2B97BBF1-E57B-4722-B27D-1966DA63C4EE}" type="sibTrans" cxnId="{84446ED6-DB32-4CC0-9E84-17E3AF421C61}">
      <dgm:prSet/>
      <dgm:spPr/>
      <dgm:t>
        <a:bodyPr/>
        <a:lstStyle/>
        <a:p>
          <a:endParaRPr lang="en-US"/>
        </a:p>
      </dgm:t>
    </dgm:pt>
    <dgm:pt modelId="{7FEECBF0-17F1-4602-A6B2-81264DCBF635}" type="pres">
      <dgm:prSet presAssocID="{4D4B23D7-9E35-4625-B610-9D041DA87EE4}" presName="Name0" presStyleCnt="0">
        <dgm:presLayoutVars>
          <dgm:chMax val="11"/>
          <dgm:chPref val="11"/>
          <dgm:dir/>
          <dgm:resizeHandles/>
        </dgm:presLayoutVars>
      </dgm:prSet>
      <dgm:spPr/>
    </dgm:pt>
    <dgm:pt modelId="{E7FDF8C7-5808-48D3-A80C-A203C9ED9553}" type="pres">
      <dgm:prSet presAssocID="{CDDC0A3F-AFB9-4919-85FB-A3DD14B2E475}" presName="Accent4" presStyleCnt="0"/>
      <dgm:spPr/>
    </dgm:pt>
    <dgm:pt modelId="{626E95C3-EBD4-4B68-A827-53E8B29362AD}" type="pres">
      <dgm:prSet presAssocID="{CDDC0A3F-AFB9-4919-85FB-A3DD14B2E475}" presName="Accent" presStyleLbl="node1" presStyleIdx="0" presStyleCnt="4"/>
      <dgm:spPr/>
    </dgm:pt>
    <dgm:pt modelId="{F911888B-7462-4981-819C-265FD4450261}" type="pres">
      <dgm:prSet presAssocID="{CDDC0A3F-AFB9-4919-85FB-A3DD14B2E475}" presName="ParentBackground4" presStyleCnt="0"/>
      <dgm:spPr/>
    </dgm:pt>
    <dgm:pt modelId="{27125487-4EAB-4B53-B516-0CCBD03EF700}" type="pres">
      <dgm:prSet presAssocID="{CDDC0A3F-AFB9-4919-85FB-A3DD14B2E475}" presName="ParentBackground" presStyleLbl="fgAcc1" presStyleIdx="0" presStyleCnt="4"/>
      <dgm:spPr/>
      <dgm:t>
        <a:bodyPr/>
        <a:lstStyle/>
        <a:p>
          <a:endParaRPr lang="en-US"/>
        </a:p>
      </dgm:t>
    </dgm:pt>
    <dgm:pt modelId="{60C6381B-42E1-4DC1-AB9E-DFA9B55E68A9}" type="pres">
      <dgm:prSet presAssocID="{CDDC0A3F-AFB9-4919-85FB-A3DD14B2E475}" presName="Parent4" presStyleLbl="revTx" presStyleIdx="0" presStyleCnt="0">
        <dgm:presLayoutVars>
          <dgm:chMax val="1"/>
          <dgm:chPref val="1"/>
          <dgm:bulletEnabled val="1"/>
        </dgm:presLayoutVars>
      </dgm:prSet>
      <dgm:spPr/>
      <dgm:t>
        <a:bodyPr/>
        <a:lstStyle/>
        <a:p>
          <a:endParaRPr lang="en-US"/>
        </a:p>
      </dgm:t>
    </dgm:pt>
    <dgm:pt modelId="{BA0EFCEB-D03E-4FC3-8D33-52CE85CE7077}" type="pres">
      <dgm:prSet presAssocID="{00C00619-2898-4F9C-9E33-C1A62AC06A2D}" presName="Accent3" presStyleCnt="0"/>
      <dgm:spPr/>
    </dgm:pt>
    <dgm:pt modelId="{DFAED326-3662-4CF6-B65C-78A6F3C6F867}" type="pres">
      <dgm:prSet presAssocID="{00C00619-2898-4F9C-9E33-C1A62AC06A2D}" presName="Accent" presStyleLbl="node1" presStyleIdx="1" presStyleCnt="4"/>
      <dgm:spPr/>
    </dgm:pt>
    <dgm:pt modelId="{6BA969E7-6B1F-4B55-99DD-86025F2C1186}" type="pres">
      <dgm:prSet presAssocID="{00C00619-2898-4F9C-9E33-C1A62AC06A2D}" presName="ParentBackground3" presStyleCnt="0"/>
      <dgm:spPr/>
    </dgm:pt>
    <dgm:pt modelId="{2DEAB9A8-B6E0-49CD-B103-1DEC6AB06806}" type="pres">
      <dgm:prSet presAssocID="{00C00619-2898-4F9C-9E33-C1A62AC06A2D}" presName="ParentBackground" presStyleLbl="fgAcc1" presStyleIdx="1" presStyleCnt="4"/>
      <dgm:spPr/>
      <dgm:t>
        <a:bodyPr/>
        <a:lstStyle/>
        <a:p>
          <a:endParaRPr lang="en-US"/>
        </a:p>
      </dgm:t>
    </dgm:pt>
    <dgm:pt modelId="{7A582889-5FCA-4536-B869-F8E157C4AC75}" type="pres">
      <dgm:prSet presAssocID="{00C00619-2898-4F9C-9E33-C1A62AC06A2D}" presName="Parent3" presStyleLbl="revTx" presStyleIdx="0" presStyleCnt="0">
        <dgm:presLayoutVars>
          <dgm:chMax val="1"/>
          <dgm:chPref val="1"/>
          <dgm:bulletEnabled val="1"/>
        </dgm:presLayoutVars>
      </dgm:prSet>
      <dgm:spPr/>
      <dgm:t>
        <a:bodyPr/>
        <a:lstStyle/>
        <a:p>
          <a:endParaRPr lang="en-US"/>
        </a:p>
      </dgm:t>
    </dgm:pt>
    <dgm:pt modelId="{066F2F6C-876F-4866-BB68-18E39579CE9C}" type="pres">
      <dgm:prSet presAssocID="{D982DAD5-C71E-4F57-B825-F7D2454C19D2}" presName="Accent2" presStyleCnt="0"/>
      <dgm:spPr/>
    </dgm:pt>
    <dgm:pt modelId="{2C532936-C56C-4C51-903C-0A763413F45A}" type="pres">
      <dgm:prSet presAssocID="{D982DAD5-C71E-4F57-B825-F7D2454C19D2}" presName="Accent" presStyleLbl="node1" presStyleIdx="2" presStyleCnt="4"/>
      <dgm:spPr/>
    </dgm:pt>
    <dgm:pt modelId="{3BA7FB7C-355B-4A11-A9A0-2ED66189C932}" type="pres">
      <dgm:prSet presAssocID="{D982DAD5-C71E-4F57-B825-F7D2454C19D2}" presName="ParentBackground2" presStyleCnt="0"/>
      <dgm:spPr/>
    </dgm:pt>
    <dgm:pt modelId="{CFF3DEB3-5E5A-42DD-8572-0A6668383906}" type="pres">
      <dgm:prSet presAssocID="{D982DAD5-C71E-4F57-B825-F7D2454C19D2}" presName="ParentBackground" presStyleLbl="fgAcc1" presStyleIdx="2" presStyleCnt="4"/>
      <dgm:spPr/>
    </dgm:pt>
    <dgm:pt modelId="{4612A168-B476-4F3A-AB26-9234E240EAD6}" type="pres">
      <dgm:prSet presAssocID="{D982DAD5-C71E-4F57-B825-F7D2454C19D2}" presName="Parent2" presStyleLbl="revTx" presStyleIdx="0" presStyleCnt="0">
        <dgm:presLayoutVars>
          <dgm:chMax val="1"/>
          <dgm:chPref val="1"/>
          <dgm:bulletEnabled val="1"/>
        </dgm:presLayoutVars>
      </dgm:prSet>
      <dgm:spPr/>
    </dgm:pt>
    <dgm:pt modelId="{8A97B549-B9B7-4205-8F7A-3CB8D48AD737}" type="pres">
      <dgm:prSet presAssocID="{AC0E9EBE-285C-4E03-8EA4-16632A6652DC}" presName="Accent1" presStyleCnt="0"/>
      <dgm:spPr/>
    </dgm:pt>
    <dgm:pt modelId="{4FFEBD58-272F-4984-A3D7-B103D7736AC3}" type="pres">
      <dgm:prSet presAssocID="{AC0E9EBE-285C-4E03-8EA4-16632A6652DC}" presName="Accent" presStyleLbl="node1" presStyleIdx="3" presStyleCnt="4"/>
      <dgm:spPr/>
    </dgm:pt>
    <dgm:pt modelId="{32C23CE3-2516-4337-AD38-0DD5825E7E84}" type="pres">
      <dgm:prSet presAssocID="{AC0E9EBE-285C-4E03-8EA4-16632A6652DC}" presName="ParentBackground1" presStyleCnt="0"/>
      <dgm:spPr/>
    </dgm:pt>
    <dgm:pt modelId="{4DEE7A32-45C5-4B7A-8D27-40195209AD26}" type="pres">
      <dgm:prSet presAssocID="{AC0E9EBE-285C-4E03-8EA4-16632A6652DC}" presName="ParentBackground" presStyleLbl="fgAcc1" presStyleIdx="3" presStyleCnt="4"/>
      <dgm:spPr/>
    </dgm:pt>
    <dgm:pt modelId="{453B4E12-D9F6-411C-9577-8F146AE6E82B}" type="pres">
      <dgm:prSet presAssocID="{AC0E9EBE-285C-4E03-8EA4-16632A6652DC}" presName="Parent1" presStyleLbl="revTx" presStyleIdx="0" presStyleCnt="0">
        <dgm:presLayoutVars>
          <dgm:chMax val="1"/>
          <dgm:chPref val="1"/>
          <dgm:bulletEnabled val="1"/>
        </dgm:presLayoutVars>
      </dgm:prSet>
      <dgm:spPr/>
    </dgm:pt>
  </dgm:ptLst>
  <dgm:cxnLst>
    <dgm:cxn modelId="{7A661ABF-4BAD-4A4C-95A9-8DFC88C9AACB}" type="presOf" srcId="{00C00619-2898-4F9C-9E33-C1A62AC06A2D}" destId="{2DEAB9A8-B6E0-49CD-B103-1DEC6AB06806}" srcOrd="0" destOrd="0" presId="urn:microsoft.com/office/officeart/2011/layout/CircleProcess"/>
    <dgm:cxn modelId="{1086594C-DA24-4DC6-AC2B-C647738E38C3}" type="presOf" srcId="{D982DAD5-C71E-4F57-B825-F7D2454C19D2}" destId="{4612A168-B476-4F3A-AB26-9234E240EAD6}" srcOrd="1" destOrd="0" presId="urn:microsoft.com/office/officeart/2011/layout/CircleProcess"/>
    <dgm:cxn modelId="{8F5C6DCD-00B7-487F-BE26-9F722E119362}" type="presOf" srcId="{CDDC0A3F-AFB9-4919-85FB-A3DD14B2E475}" destId="{27125487-4EAB-4B53-B516-0CCBD03EF700}" srcOrd="0" destOrd="0" presId="urn:microsoft.com/office/officeart/2011/layout/CircleProcess"/>
    <dgm:cxn modelId="{72B49D9A-F9C0-4DD2-9734-39A6C103790B}" type="presOf" srcId="{AC0E9EBE-285C-4E03-8EA4-16632A6652DC}" destId="{453B4E12-D9F6-411C-9577-8F146AE6E82B}" srcOrd="1" destOrd="0" presId="urn:microsoft.com/office/officeart/2011/layout/CircleProcess"/>
    <dgm:cxn modelId="{394D3595-7B87-4701-8468-38C6A8E53380}" srcId="{4D4B23D7-9E35-4625-B610-9D041DA87EE4}" destId="{00C00619-2898-4F9C-9E33-C1A62AC06A2D}" srcOrd="2" destOrd="0" parTransId="{05B1634B-E7CD-44DA-A044-7A8BAA0A366B}" sibTransId="{05B009EC-A44D-42C4-9458-5681CB4E4863}"/>
    <dgm:cxn modelId="{ACAF5334-0764-43FD-BC60-331D2D30FBCD}" type="presOf" srcId="{4D4B23D7-9E35-4625-B610-9D041DA87EE4}" destId="{7FEECBF0-17F1-4602-A6B2-81264DCBF635}" srcOrd="0" destOrd="0" presId="urn:microsoft.com/office/officeart/2011/layout/CircleProcess"/>
    <dgm:cxn modelId="{85AF24BF-A96A-492F-9474-18F930D031F5}" type="presOf" srcId="{CDDC0A3F-AFB9-4919-85FB-A3DD14B2E475}" destId="{60C6381B-42E1-4DC1-AB9E-DFA9B55E68A9}" srcOrd="1" destOrd="0" presId="urn:microsoft.com/office/officeart/2011/layout/CircleProcess"/>
    <dgm:cxn modelId="{1DD8138B-9E1C-4044-895C-093932FA3A03}" type="presOf" srcId="{D982DAD5-C71E-4F57-B825-F7D2454C19D2}" destId="{CFF3DEB3-5E5A-42DD-8572-0A6668383906}" srcOrd="0" destOrd="0" presId="urn:microsoft.com/office/officeart/2011/layout/CircleProcess"/>
    <dgm:cxn modelId="{84446ED6-DB32-4CC0-9E84-17E3AF421C61}" srcId="{4D4B23D7-9E35-4625-B610-9D041DA87EE4}" destId="{CDDC0A3F-AFB9-4919-85FB-A3DD14B2E475}" srcOrd="3" destOrd="0" parTransId="{3259A527-B20B-4946-B574-95E8C756061F}" sibTransId="{2B97BBF1-E57B-4722-B27D-1966DA63C4EE}"/>
    <dgm:cxn modelId="{54924C68-7D82-4817-869A-B668D21814AC}" srcId="{4D4B23D7-9E35-4625-B610-9D041DA87EE4}" destId="{D982DAD5-C71E-4F57-B825-F7D2454C19D2}" srcOrd="1" destOrd="0" parTransId="{4CFDCC57-4EEF-4257-A90D-BB806A69D0E1}" sibTransId="{A6F628B4-6E14-4366-880C-8C6AF1AE4BD1}"/>
    <dgm:cxn modelId="{C0C79B68-7E42-482B-BCC9-5CABDDFED8BD}" type="presOf" srcId="{AC0E9EBE-285C-4E03-8EA4-16632A6652DC}" destId="{4DEE7A32-45C5-4B7A-8D27-40195209AD26}" srcOrd="0" destOrd="0" presId="urn:microsoft.com/office/officeart/2011/layout/CircleProcess"/>
    <dgm:cxn modelId="{099DDDE3-2192-4012-9A7C-5FA026DA8234}" srcId="{4D4B23D7-9E35-4625-B610-9D041DA87EE4}" destId="{AC0E9EBE-285C-4E03-8EA4-16632A6652DC}" srcOrd="0" destOrd="0" parTransId="{93CA41A7-B386-4C8D-9F63-DFF0250252F1}" sibTransId="{1DB85BAE-6FF5-4D5B-A098-26DD814EE9C0}"/>
    <dgm:cxn modelId="{D247EAC4-16E9-4368-A23B-3BDE578CF35A}" type="presOf" srcId="{00C00619-2898-4F9C-9E33-C1A62AC06A2D}" destId="{7A582889-5FCA-4536-B869-F8E157C4AC75}" srcOrd="1" destOrd="0" presId="urn:microsoft.com/office/officeart/2011/layout/CircleProcess"/>
    <dgm:cxn modelId="{48C03B78-EE9A-47C2-9891-FB34AEBAB696}" type="presParOf" srcId="{7FEECBF0-17F1-4602-A6B2-81264DCBF635}" destId="{E7FDF8C7-5808-48D3-A80C-A203C9ED9553}" srcOrd="0" destOrd="0" presId="urn:microsoft.com/office/officeart/2011/layout/CircleProcess"/>
    <dgm:cxn modelId="{CF293C03-852C-459B-94D4-D1AF4B46CE59}" type="presParOf" srcId="{E7FDF8C7-5808-48D3-A80C-A203C9ED9553}" destId="{626E95C3-EBD4-4B68-A827-53E8B29362AD}" srcOrd="0" destOrd="0" presId="urn:microsoft.com/office/officeart/2011/layout/CircleProcess"/>
    <dgm:cxn modelId="{0F355458-5330-4CF8-A050-DEDC10B7BF6F}" type="presParOf" srcId="{7FEECBF0-17F1-4602-A6B2-81264DCBF635}" destId="{F911888B-7462-4981-819C-265FD4450261}" srcOrd="1" destOrd="0" presId="urn:microsoft.com/office/officeart/2011/layout/CircleProcess"/>
    <dgm:cxn modelId="{88878711-5E30-4923-9D37-512344D9CC8F}" type="presParOf" srcId="{F911888B-7462-4981-819C-265FD4450261}" destId="{27125487-4EAB-4B53-B516-0CCBD03EF700}" srcOrd="0" destOrd="0" presId="urn:microsoft.com/office/officeart/2011/layout/CircleProcess"/>
    <dgm:cxn modelId="{27FEC061-2737-4D00-974E-483C12AEBCE6}" type="presParOf" srcId="{7FEECBF0-17F1-4602-A6B2-81264DCBF635}" destId="{60C6381B-42E1-4DC1-AB9E-DFA9B55E68A9}" srcOrd="2" destOrd="0" presId="urn:microsoft.com/office/officeart/2011/layout/CircleProcess"/>
    <dgm:cxn modelId="{59FA1760-20C0-4C9B-9129-C1B0F1F7B12A}" type="presParOf" srcId="{7FEECBF0-17F1-4602-A6B2-81264DCBF635}" destId="{BA0EFCEB-D03E-4FC3-8D33-52CE85CE7077}" srcOrd="3" destOrd="0" presId="urn:microsoft.com/office/officeart/2011/layout/CircleProcess"/>
    <dgm:cxn modelId="{2FC38F7B-F9BE-487E-9F93-1072053B90ED}" type="presParOf" srcId="{BA0EFCEB-D03E-4FC3-8D33-52CE85CE7077}" destId="{DFAED326-3662-4CF6-B65C-78A6F3C6F867}" srcOrd="0" destOrd="0" presId="urn:microsoft.com/office/officeart/2011/layout/CircleProcess"/>
    <dgm:cxn modelId="{5C3F8150-EDE2-43E6-87B8-A659152DC39B}" type="presParOf" srcId="{7FEECBF0-17F1-4602-A6B2-81264DCBF635}" destId="{6BA969E7-6B1F-4B55-99DD-86025F2C1186}" srcOrd="4" destOrd="0" presId="urn:microsoft.com/office/officeart/2011/layout/CircleProcess"/>
    <dgm:cxn modelId="{C08DF33F-DA94-4DB1-B5AB-AB710CCF1958}" type="presParOf" srcId="{6BA969E7-6B1F-4B55-99DD-86025F2C1186}" destId="{2DEAB9A8-B6E0-49CD-B103-1DEC6AB06806}" srcOrd="0" destOrd="0" presId="urn:microsoft.com/office/officeart/2011/layout/CircleProcess"/>
    <dgm:cxn modelId="{666ED608-68EE-4AF8-AAE1-C523EF100E79}" type="presParOf" srcId="{7FEECBF0-17F1-4602-A6B2-81264DCBF635}" destId="{7A582889-5FCA-4536-B869-F8E157C4AC75}" srcOrd="5" destOrd="0" presId="urn:microsoft.com/office/officeart/2011/layout/CircleProcess"/>
    <dgm:cxn modelId="{0AFC07A5-3A9E-4A88-A25C-F6C3BC6848E3}" type="presParOf" srcId="{7FEECBF0-17F1-4602-A6B2-81264DCBF635}" destId="{066F2F6C-876F-4866-BB68-18E39579CE9C}" srcOrd="6" destOrd="0" presId="urn:microsoft.com/office/officeart/2011/layout/CircleProcess"/>
    <dgm:cxn modelId="{F3FF4245-0771-444F-ABC2-7B798E9C61BA}" type="presParOf" srcId="{066F2F6C-876F-4866-BB68-18E39579CE9C}" destId="{2C532936-C56C-4C51-903C-0A763413F45A}" srcOrd="0" destOrd="0" presId="urn:microsoft.com/office/officeart/2011/layout/CircleProcess"/>
    <dgm:cxn modelId="{293B53D3-D28F-49C2-A4AB-5B41F0B4DF9F}" type="presParOf" srcId="{7FEECBF0-17F1-4602-A6B2-81264DCBF635}" destId="{3BA7FB7C-355B-4A11-A9A0-2ED66189C932}" srcOrd="7" destOrd="0" presId="urn:microsoft.com/office/officeart/2011/layout/CircleProcess"/>
    <dgm:cxn modelId="{A3F9286B-78B6-469F-876B-93C8A2940BEA}" type="presParOf" srcId="{3BA7FB7C-355B-4A11-A9A0-2ED66189C932}" destId="{CFF3DEB3-5E5A-42DD-8572-0A6668383906}" srcOrd="0" destOrd="0" presId="urn:microsoft.com/office/officeart/2011/layout/CircleProcess"/>
    <dgm:cxn modelId="{779C2624-2999-4437-9A4E-9144368374BA}" type="presParOf" srcId="{7FEECBF0-17F1-4602-A6B2-81264DCBF635}" destId="{4612A168-B476-4F3A-AB26-9234E240EAD6}" srcOrd="8" destOrd="0" presId="urn:microsoft.com/office/officeart/2011/layout/CircleProcess"/>
    <dgm:cxn modelId="{A5CB910D-7A89-4062-BD67-547A316992CC}" type="presParOf" srcId="{7FEECBF0-17F1-4602-A6B2-81264DCBF635}" destId="{8A97B549-B9B7-4205-8F7A-3CB8D48AD737}" srcOrd="9" destOrd="0" presId="urn:microsoft.com/office/officeart/2011/layout/CircleProcess"/>
    <dgm:cxn modelId="{F623DB11-BD69-4363-8047-6166EB588F2C}" type="presParOf" srcId="{8A97B549-B9B7-4205-8F7A-3CB8D48AD737}" destId="{4FFEBD58-272F-4984-A3D7-B103D7736AC3}" srcOrd="0" destOrd="0" presId="urn:microsoft.com/office/officeart/2011/layout/CircleProcess"/>
    <dgm:cxn modelId="{FA2DD13F-CD54-45BC-8B95-9D83B369DB2C}" type="presParOf" srcId="{7FEECBF0-17F1-4602-A6B2-81264DCBF635}" destId="{32C23CE3-2516-4337-AD38-0DD5825E7E84}" srcOrd="10" destOrd="0" presId="urn:microsoft.com/office/officeart/2011/layout/CircleProcess"/>
    <dgm:cxn modelId="{5DF15CC6-7F82-42B7-AF02-7E140BCDC7A9}" type="presParOf" srcId="{32C23CE3-2516-4337-AD38-0DD5825E7E84}" destId="{4DEE7A32-45C5-4B7A-8D27-40195209AD26}" srcOrd="0" destOrd="0" presId="urn:microsoft.com/office/officeart/2011/layout/CircleProcess"/>
    <dgm:cxn modelId="{E65B3AE2-434C-4E32-87EF-19EEE6CACB55}" type="presParOf" srcId="{7FEECBF0-17F1-4602-A6B2-81264DCBF635}" destId="{453B4E12-D9F6-411C-9577-8F146AE6E82B}"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986B5-079E-4D50-8176-1354D08473D4}">
      <dsp:nvSpPr>
        <dsp:cNvPr id="0" name=""/>
        <dsp:cNvSpPr/>
      </dsp:nvSpPr>
      <dsp:spPr>
        <a:xfrm>
          <a:off x="2208" y="1337852"/>
          <a:ext cx="3708740" cy="3178829"/>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DF57388-E03A-4E64-9B7D-EC61DA9503C8}">
      <dsp:nvSpPr>
        <dsp:cNvPr id="0" name=""/>
        <dsp:cNvSpPr/>
      </dsp:nvSpPr>
      <dsp:spPr>
        <a:xfrm>
          <a:off x="2208" y="3563033"/>
          <a:ext cx="3708740" cy="762919"/>
        </a:xfrm>
        <a:prstGeom prst="rect">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Reporting in HR Service Center</a:t>
          </a:r>
          <a:endParaRPr lang="en-US" sz="2300" kern="1200" dirty="0"/>
        </a:p>
      </dsp:txBody>
      <dsp:txXfrm>
        <a:off x="2208" y="3563033"/>
        <a:ext cx="3708740" cy="762919"/>
      </dsp:txXfrm>
    </dsp:sp>
    <dsp:sp modelId="{5AAFD25E-2F5A-4B90-A17C-664D37666556}">
      <dsp:nvSpPr>
        <dsp:cNvPr id="0" name=""/>
        <dsp:cNvSpPr/>
      </dsp:nvSpPr>
      <dsp:spPr>
        <a:xfrm>
          <a:off x="4089229" y="1337852"/>
          <a:ext cx="3708740" cy="3178829"/>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A027C6E0-C6B0-4865-98FC-0BE7EF5EBE10}">
      <dsp:nvSpPr>
        <dsp:cNvPr id="0" name=""/>
        <dsp:cNvSpPr/>
      </dsp:nvSpPr>
      <dsp:spPr>
        <a:xfrm>
          <a:off x="4089229" y="3563033"/>
          <a:ext cx="3708740" cy="762919"/>
        </a:xfrm>
        <a:prstGeom prst="rect">
          <a:avLst/>
        </a:prstGeom>
        <a:solidFill>
          <a:schemeClr val="accent3"/>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Added Workforce Analyst</a:t>
          </a:r>
        </a:p>
      </dsp:txBody>
      <dsp:txXfrm>
        <a:off x="4089229" y="3563033"/>
        <a:ext cx="3708740" cy="762919"/>
      </dsp:txXfrm>
    </dsp:sp>
    <dsp:sp modelId="{2F0B0576-EE2D-4FF5-9F1B-A9A93C1DE8C6}">
      <dsp:nvSpPr>
        <dsp:cNvPr id="0" name=""/>
        <dsp:cNvSpPr/>
      </dsp:nvSpPr>
      <dsp:spPr>
        <a:xfrm>
          <a:off x="8176250" y="1337852"/>
          <a:ext cx="3708740" cy="3178829"/>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350B2B6E-BC8A-4F27-827E-EA0532316AF2}">
      <dsp:nvSpPr>
        <dsp:cNvPr id="0" name=""/>
        <dsp:cNvSpPr/>
      </dsp:nvSpPr>
      <dsp:spPr>
        <a:xfrm>
          <a:off x="8176250" y="3563033"/>
          <a:ext cx="3708740" cy="762919"/>
        </a:xfrm>
        <a:prstGeom prst="rect">
          <a:avLst/>
        </a:prstGeom>
        <a:solidFill>
          <a:schemeClr val="accent5"/>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a:t>
          </a:r>
        </a:p>
      </dsp:txBody>
      <dsp:txXfrm>
        <a:off x="8176250" y="3563033"/>
        <a:ext cx="3708740" cy="762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38C9D-4C80-474B-BE7F-C7C197DCCCB7}">
      <dsp:nvSpPr>
        <dsp:cNvPr id="0" name=""/>
        <dsp:cNvSpPr/>
      </dsp:nvSpPr>
      <dsp:spPr>
        <a:xfrm>
          <a:off x="4120898" y="181360"/>
          <a:ext cx="3752280" cy="375228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b="1" kern="1200" dirty="0" smtClean="0">
              <a:solidFill>
                <a:schemeClr val="bg1"/>
              </a:solidFill>
            </a:rPr>
            <a:t>reoccurring reporting &amp; analytics</a:t>
          </a:r>
          <a:endParaRPr lang="en-US" sz="4400" b="1" kern="1200" dirty="0">
            <a:solidFill>
              <a:schemeClr val="bg1"/>
            </a:solidFill>
          </a:endParaRPr>
        </a:p>
      </dsp:txBody>
      <dsp:txXfrm>
        <a:off x="4621202" y="838009"/>
        <a:ext cx="2751672" cy="1688526"/>
      </dsp:txXfrm>
    </dsp:sp>
    <dsp:sp modelId="{2B370F42-0582-42B2-A829-815A7F762E7D}">
      <dsp:nvSpPr>
        <dsp:cNvPr id="0" name=""/>
        <dsp:cNvSpPr/>
      </dsp:nvSpPr>
      <dsp:spPr>
        <a:xfrm>
          <a:off x="5474846" y="2526535"/>
          <a:ext cx="3752280" cy="375228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b="1" kern="1200" dirty="0" smtClean="0">
              <a:solidFill>
                <a:schemeClr val="bg1"/>
              </a:solidFill>
            </a:rPr>
            <a:t>strategic analytics</a:t>
          </a:r>
          <a:endParaRPr lang="en-US" sz="4400" b="1" kern="1200" dirty="0">
            <a:solidFill>
              <a:schemeClr val="bg1"/>
            </a:solidFill>
          </a:endParaRPr>
        </a:p>
      </dsp:txBody>
      <dsp:txXfrm>
        <a:off x="6622419" y="3495875"/>
        <a:ext cx="2251368" cy="2063754"/>
      </dsp:txXfrm>
    </dsp:sp>
    <dsp:sp modelId="{037FE403-BA94-4EF1-BB99-F92B8E5F76D6}">
      <dsp:nvSpPr>
        <dsp:cNvPr id="0" name=""/>
        <dsp:cNvSpPr/>
      </dsp:nvSpPr>
      <dsp:spPr>
        <a:xfrm>
          <a:off x="2766950" y="2526535"/>
          <a:ext cx="3752280" cy="375228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n-US" sz="4400" b="1" kern="1200" dirty="0" smtClean="0">
              <a:solidFill>
                <a:schemeClr val="bg1"/>
              </a:solidFill>
            </a:rPr>
            <a:t>insights leader</a:t>
          </a:r>
          <a:endParaRPr lang="en-US" sz="4400" b="1" kern="1200" dirty="0">
            <a:solidFill>
              <a:schemeClr val="bg1"/>
            </a:solidFill>
          </a:endParaRPr>
        </a:p>
      </dsp:txBody>
      <dsp:txXfrm>
        <a:off x="3120290" y="3495875"/>
        <a:ext cx="2251368" cy="2063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ABF77-BAB4-4695-8E5B-EF521728D76B}">
      <dsp:nvSpPr>
        <dsp:cNvPr id="0" name=""/>
        <dsp:cNvSpPr/>
      </dsp:nvSpPr>
      <dsp:spPr>
        <a:xfrm>
          <a:off x="2088982" y="2910461"/>
          <a:ext cx="2039994" cy="1751691"/>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finance</a:t>
          </a:r>
          <a:endParaRPr lang="en-US" sz="2400" b="1" kern="1200" dirty="0"/>
        </a:p>
      </dsp:txBody>
      <dsp:txXfrm>
        <a:off x="2404956" y="3181780"/>
        <a:ext cx="1408046" cy="1209053"/>
      </dsp:txXfrm>
    </dsp:sp>
    <dsp:sp modelId="{2008D576-DA15-4172-9702-E589FFA3EA42}">
      <dsp:nvSpPr>
        <dsp:cNvPr id="0" name=""/>
        <dsp:cNvSpPr/>
      </dsp:nvSpPr>
      <dsp:spPr>
        <a:xfrm>
          <a:off x="2137657" y="3693539"/>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03EEE-D624-40C3-B97D-1B2DA929D290}">
      <dsp:nvSpPr>
        <dsp:cNvPr id="0" name=""/>
        <dsp:cNvSpPr/>
      </dsp:nvSpPr>
      <dsp:spPr>
        <a:xfrm>
          <a:off x="333462" y="1941848"/>
          <a:ext cx="2039994" cy="1751691"/>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00DF7-EC4A-4FF3-8D51-65CCE4C1822A}">
      <dsp:nvSpPr>
        <dsp:cNvPr id="0" name=""/>
        <dsp:cNvSpPr/>
      </dsp:nvSpPr>
      <dsp:spPr>
        <a:xfrm>
          <a:off x="1730956" y="3461125"/>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C212D-3D08-48ED-99E3-7EA9FB96E1DC}">
      <dsp:nvSpPr>
        <dsp:cNvPr id="0" name=""/>
        <dsp:cNvSpPr/>
      </dsp:nvSpPr>
      <dsp:spPr>
        <a:xfrm>
          <a:off x="3844502" y="1936566"/>
          <a:ext cx="2039994" cy="1751691"/>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field HR</a:t>
          </a:r>
          <a:endParaRPr lang="en-US" sz="2400" b="1" kern="1200" dirty="0"/>
        </a:p>
      </dsp:txBody>
      <dsp:txXfrm>
        <a:off x="4160476" y="2207885"/>
        <a:ext cx="1408046" cy="1209053"/>
      </dsp:txXfrm>
    </dsp:sp>
    <dsp:sp modelId="{F5A03999-A1E1-408D-BD11-4A111F16865E}">
      <dsp:nvSpPr>
        <dsp:cNvPr id="0" name=""/>
        <dsp:cNvSpPr/>
      </dsp:nvSpPr>
      <dsp:spPr>
        <a:xfrm>
          <a:off x="5248486" y="3451881"/>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F3FA7-47FB-4A48-8B2B-7B64CF65005D}">
      <dsp:nvSpPr>
        <dsp:cNvPr id="0" name=""/>
        <dsp:cNvSpPr/>
      </dsp:nvSpPr>
      <dsp:spPr>
        <a:xfrm>
          <a:off x="5598941" y="2906500"/>
          <a:ext cx="2039994" cy="1751691"/>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571006-0465-4FCA-904C-BB1009AF869C}">
      <dsp:nvSpPr>
        <dsp:cNvPr id="0" name=""/>
        <dsp:cNvSpPr/>
      </dsp:nvSpPr>
      <dsp:spPr>
        <a:xfrm>
          <a:off x="5648696" y="3686276"/>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81545C-62EF-4685-B86F-54957569FAB0}">
      <dsp:nvSpPr>
        <dsp:cNvPr id="0" name=""/>
        <dsp:cNvSpPr/>
      </dsp:nvSpPr>
      <dsp:spPr>
        <a:xfrm>
          <a:off x="2088982" y="973895"/>
          <a:ext cx="2039994" cy="1751691"/>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IT</a:t>
          </a:r>
          <a:endParaRPr lang="en-US" sz="2400" b="1" kern="1200" dirty="0"/>
        </a:p>
      </dsp:txBody>
      <dsp:txXfrm>
        <a:off x="2404956" y="1245214"/>
        <a:ext cx="1408046" cy="1209053"/>
      </dsp:txXfrm>
    </dsp:sp>
    <dsp:sp modelId="{56D0DB00-7476-45CB-95E1-9E9199869F3E}">
      <dsp:nvSpPr>
        <dsp:cNvPr id="0" name=""/>
        <dsp:cNvSpPr/>
      </dsp:nvSpPr>
      <dsp:spPr>
        <a:xfrm>
          <a:off x="3477823" y="997665"/>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6C67FD-9DC0-41CD-A3BF-53E44293491B}">
      <dsp:nvSpPr>
        <dsp:cNvPr id="0" name=""/>
        <dsp:cNvSpPr/>
      </dsp:nvSpPr>
      <dsp:spPr>
        <a:xfrm>
          <a:off x="3844502" y="0"/>
          <a:ext cx="2039994" cy="1751691"/>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62174-5903-4880-ABC2-D4326AF12CA4}">
      <dsp:nvSpPr>
        <dsp:cNvPr id="0" name=""/>
        <dsp:cNvSpPr/>
      </dsp:nvSpPr>
      <dsp:spPr>
        <a:xfrm>
          <a:off x="3901830" y="775815"/>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5643AD-478B-4DAA-9501-A03540C12CC3}">
      <dsp:nvSpPr>
        <dsp:cNvPr id="0" name=""/>
        <dsp:cNvSpPr/>
      </dsp:nvSpPr>
      <dsp:spPr>
        <a:xfrm>
          <a:off x="5598941" y="969933"/>
          <a:ext cx="2039994" cy="1751691"/>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senior leaders</a:t>
          </a:r>
          <a:endParaRPr lang="en-US" sz="2400" b="1" kern="1200" dirty="0"/>
        </a:p>
      </dsp:txBody>
      <dsp:txXfrm>
        <a:off x="5914915" y="1241252"/>
        <a:ext cx="1408046" cy="1209053"/>
      </dsp:txXfrm>
    </dsp:sp>
    <dsp:sp modelId="{2847C1B8-343D-411D-BC93-AAF043F96435}">
      <dsp:nvSpPr>
        <dsp:cNvPr id="0" name=""/>
        <dsp:cNvSpPr/>
      </dsp:nvSpPr>
      <dsp:spPr>
        <a:xfrm>
          <a:off x="7364195" y="1746409"/>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3E90E-0E42-4FA6-AE1E-84DA17871A3E}">
      <dsp:nvSpPr>
        <dsp:cNvPr id="0" name=""/>
        <dsp:cNvSpPr/>
      </dsp:nvSpPr>
      <dsp:spPr>
        <a:xfrm>
          <a:off x="7354460" y="1955053"/>
          <a:ext cx="2039994" cy="1751691"/>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686B22-D6FE-424C-8C2E-54CDFECBA95D}">
      <dsp:nvSpPr>
        <dsp:cNvPr id="0" name=""/>
        <dsp:cNvSpPr/>
      </dsp:nvSpPr>
      <dsp:spPr>
        <a:xfrm>
          <a:off x="7752508" y="1986086"/>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814F11-CBBB-4B3B-975B-7E33355C14F7}">
      <dsp:nvSpPr>
        <dsp:cNvPr id="0" name=""/>
        <dsp:cNvSpPr/>
      </dsp:nvSpPr>
      <dsp:spPr>
        <a:xfrm>
          <a:off x="7354460" y="18487"/>
          <a:ext cx="2039994" cy="1751691"/>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centers of excellence</a:t>
          </a:r>
          <a:endParaRPr lang="en-US" sz="2400" b="1" kern="1200" dirty="0"/>
        </a:p>
      </dsp:txBody>
      <dsp:txXfrm>
        <a:off x="7670434" y="289806"/>
        <a:ext cx="1408046" cy="1209053"/>
      </dsp:txXfrm>
    </dsp:sp>
    <dsp:sp modelId="{BA61DD1C-3BF1-486C-881B-3B5C36ACFC1D}">
      <dsp:nvSpPr>
        <dsp:cNvPr id="0" name=""/>
        <dsp:cNvSpPr/>
      </dsp:nvSpPr>
      <dsp:spPr>
        <a:xfrm>
          <a:off x="9119715" y="803546"/>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2D36A6-08A9-4172-AED6-74A8A172274E}">
      <dsp:nvSpPr>
        <dsp:cNvPr id="0" name=""/>
        <dsp:cNvSpPr/>
      </dsp:nvSpPr>
      <dsp:spPr>
        <a:xfrm>
          <a:off x="9109980" y="995684"/>
          <a:ext cx="2039994" cy="1751691"/>
        </a:xfrm>
        <a:prstGeom prst="hexagon">
          <a:avLst>
            <a:gd name="adj" fmla="val 25000"/>
            <a:gd name="vf" fmla="val 115470"/>
          </a:avLst>
        </a:prstGeom>
        <a:blipFill rotWithShape="1">
          <a:blip xmlns:r="http://schemas.openxmlformats.org/officeDocument/2006/relationships" r:embed="rId5"/>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CC9704-CE51-44D0-8E78-AA4B63ABA956}">
      <dsp:nvSpPr>
        <dsp:cNvPr id="0" name=""/>
        <dsp:cNvSpPr/>
      </dsp:nvSpPr>
      <dsp:spPr>
        <a:xfrm>
          <a:off x="9516681" y="1034640"/>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F7B933-DA97-4001-8FC5-0FB8184053AA}">
      <dsp:nvSpPr>
        <dsp:cNvPr id="0" name=""/>
        <dsp:cNvSpPr/>
      </dsp:nvSpPr>
      <dsp:spPr>
        <a:xfrm>
          <a:off x="9109980" y="2928949"/>
          <a:ext cx="2039994" cy="1751691"/>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sales &amp; marketing</a:t>
          </a:r>
          <a:endParaRPr lang="en-US" sz="2400" b="1" kern="1200" dirty="0"/>
        </a:p>
      </dsp:txBody>
      <dsp:txXfrm>
        <a:off x="9425954" y="3200268"/>
        <a:ext cx="1408046" cy="1209053"/>
      </dsp:txXfrm>
    </dsp:sp>
    <dsp:sp modelId="{8A56B902-F978-4AB9-B3A8-EF57D75D3153}">
      <dsp:nvSpPr>
        <dsp:cNvPr id="0" name=""/>
        <dsp:cNvSpPr/>
      </dsp:nvSpPr>
      <dsp:spPr>
        <a:xfrm>
          <a:off x="9514518" y="4463412"/>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5DB520-209F-43D6-84BA-3EF54B4D006A}">
      <dsp:nvSpPr>
        <dsp:cNvPr id="0" name=""/>
        <dsp:cNvSpPr/>
      </dsp:nvSpPr>
      <dsp:spPr>
        <a:xfrm>
          <a:off x="7354460" y="3888318"/>
          <a:ext cx="2039994" cy="1751691"/>
        </a:xfrm>
        <a:prstGeom prst="hexagon">
          <a:avLst>
            <a:gd name="adj" fmla="val 25000"/>
            <a:gd name="vf" fmla="val 115470"/>
          </a:avLst>
        </a:prstGeom>
        <a:blipFill rotWithShape="1">
          <a:blip xmlns:r="http://schemas.openxmlformats.org/officeDocument/2006/relationships" r:embed="rId6"/>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A99B6E-4E9D-4BF6-8D1D-AE2CC7751D36}">
      <dsp:nvSpPr>
        <dsp:cNvPr id="0" name=""/>
        <dsp:cNvSpPr/>
      </dsp:nvSpPr>
      <dsp:spPr>
        <a:xfrm>
          <a:off x="9135940" y="4656870"/>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B81DB-95DC-4888-8790-4DE1E9A4862D}">
      <dsp:nvSpPr>
        <dsp:cNvPr id="0" name=""/>
        <dsp:cNvSpPr/>
      </dsp:nvSpPr>
      <dsp:spPr>
        <a:xfrm>
          <a:off x="3842339" y="3877094"/>
          <a:ext cx="2039994" cy="1751691"/>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1" kern="1200" dirty="0" smtClean="0"/>
            <a:t>operations</a:t>
          </a:r>
          <a:endParaRPr lang="en-US" sz="2400" b="1" kern="1200" dirty="0"/>
        </a:p>
      </dsp:txBody>
      <dsp:txXfrm>
        <a:off x="4158313" y="4148413"/>
        <a:ext cx="1408046" cy="1209053"/>
      </dsp:txXfrm>
    </dsp:sp>
    <dsp:sp modelId="{955CDF40-8A6F-4AA2-B486-01EDFD1A4297}">
      <dsp:nvSpPr>
        <dsp:cNvPr id="0" name=""/>
        <dsp:cNvSpPr/>
      </dsp:nvSpPr>
      <dsp:spPr>
        <a:xfrm>
          <a:off x="3900748" y="4653569"/>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85A38-41DC-42D9-9D3C-47517334FA5D}">
      <dsp:nvSpPr>
        <dsp:cNvPr id="0" name=""/>
        <dsp:cNvSpPr/>
      </dsp:nvSpPr>
      <dsp:spPr>
        <a:xfrm>
          <a:off x="2087901" y="4850989"/>
          <a:ext cx="2039994" cy="1751691"/>
        </a:xfrm>
        <a:prstGeom prst="hexagon">
          <a:avLst>
            <a:gd name="adj" fmla="val 25000"/>
            <a:gd name="vf" fmla="val 115470"/>
          </a:avLst>
        </a:prstGeom>
        <a:blipFill rotWithShape="1">
          <a:blip xmlns:r="http://schemas.openxmlformats.org/officeDocument/2006/relationships" r:embed="rId7"/>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4FA59C-925E-4E06-902F-776603D6DC54}">
      <dsp:nvSpPr>
        <dsp:cNvPr id="0" name=""/>
        <dsp:cNvSpPr/>
      </dsp:nvSpPr>
      <dsp:spPr>
        <a:xfrm>
          <a:off x="3475659" y="4875419"/>
          <a:ext cx="237963" cy="205343"/>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D8190-941B-4D7F-86EC-92E1228EBF54}">
      <dsp:nvSpPr>
        <dsp:cNvPr id="0" name=""/>
        <dsp:cNvSpPr/>
      </dsp:nvSpPr>
      <dsp:spPr>
        <a:xfrm rot="10800000">
          <a:off x="1276756" y="2585"/>
          <a:ext cx="3971359" cy="11058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630" tIns="118110" rIns="220472" bIns="118110" numCol="1" spcCol="1270" anchor="ctr" anchorCtr="0">
          <a:noAutofit/>
        </a:bodyPr>
        <a:lstStyle/>
        <a:p>
          <a:pPr lvl="0" algn="ctr" defTabSz="1377950">
            <a:lnSpc>
              <a:spcPct val="90000"/>
            </a:lnSpc>
            <a:spcBef>
              <a:spcPct val="0"/>
            </a:spcBef>
            <a:spcAft>
              <a:spcPct val="35000"/>
            </a:spcAft>
          </a:pPr>
          <a:r>
            <a:rPr lang="en-US" sz="3100" b="1" kern="1200" dirty="0" smtClean="0"/>
            <a:t>staffing level</a:t>
          </a:r>
          <a:endParaRPr lang="en-US" sz="3100" b="1" kern="1200" dirty="0"/>
        </a:p>
      </dsp:txBody>
      <dsp:txXfrm rot="10800000">
        <a:off x="1553207" y="2585"/>
        <a:ext cx="3694908" cy="1105805"/>
      </dsp:txXfrm>
    </dsp:sp>
    <dsp:sp modelId="{74148CFE-3331-4414-A677-6786737BE245}">
      <dsp:nvSpPr>
        <dsp:cNvPr id="0" name=""/>
        <dsp:cNvSpPr/>
      </dsp:nvSpPr>
      <dsp:spPr>
        <a:xfrm>
          <a:off x="723853" y="2585"/>
          <a:ext cx="1105805" cy="110580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DBCD8C-453B-4253-AFCA-242BCA72D94B}">
      <dsp:nvSpPr>
        <dsp:cNvPr id="0" name=""/>
        <dsp:cNvSpPr/>
      </dsp:nvSpPr>
      <dsp:spPr>
        <a:xfrm rot="10800000">
          <a:off x="1276756" y="1438482"/>
          <a:ext cx="3971359" cy="11058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630" tIns="118110" rIns="220472" bIns="118110" numCol="1" spcCol="1270" anchor="ctr" anchorCtr="0">
          <a:noAutofit/>
        </a:bodyPr>
        <a:lstStyle/>
        <a:p>
          <a:pPr lvl="0" algn="ctr" defTabSz="1377950">
            <a:lnSpc>
              <a:spcPct val="90000"/>
            </a:lnSpc>
            <a:spcBef>
              <a:spcPct val="0"/>
            </a:spcBef>
            <a:spcAft>
              <a:spcPct val="35000"/>
            </a:spcAft>
          </a:pPr>
          <a:r>
            <a:rPr lang="en-US" sz="3100" b="1" kern="1200" dirty="0" smtClean="0"/>
            <a:t>proximity to leaders</a:t>
          </a:r>
          <a:endParaRPr lang="en-US" sz="3100" b="1" kern="1200" dirty="0"/>
        </a:p>
      </dsp:txBody>
      <dsp:txXfrm rot="10800000">
        <a:off x="1553207" y="1438482"/>
        <a:ext cx="3694908" cy="1105805"/>
      </dsp:txXfrm>
    </dsp:sp>
    <dsp:sp modelId="{F14DEBFD-D8BB-4699-B91B-7225B5AEAE2B}">
      <dsp:nvSpPr>
        <dsp:cNvPr id="0" name=""/>
        <dsp:cNvSpPr/>
      </dsp:nvSpPr>
      <dsp:spPr>
        <a:xfrm>
          <a:off x="723853" y="1438482"/>
          <a:ext cx="1105805" cy="110580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D63F6-710D-4694-B919-4091BAFF659A}">
      <dsp:nvSpPr>
        <dsp:cNvPr id="0" name=""/>
        <dsp:cNvSpPr/>
      </dsp:nvSpPr>
      <dsp:spPr>
        <a:xfrm rot="10800000">
          <a:off x="1276756" y="2874379"/>
          <a:ext cx="3971359" cy="11058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630" tIns="118110" rIns="220472" bIns="118110" numCol="1" spcCol="1270" anchor="ctr" anchorCtr="0">
          <a:noAutofit/>
        </a:bodyPr>
        <a:lstStyle/>
        <a:p>
          <a:pPr lvl="0" algn="ctr" defTabSz="1377950">
            <a:lnSpc>
              <a:spcPct val="90000"/>
            </a:lnSpc>
            <a:spcBef>
              <a:spcPct val="0"/>
            </a:spcBef>
            <a:spcAft>
              <a:spcPct val="35000"/>
            </a:spcAft>
          </a:pPr>
          <a:r>
            <a:rPr lang="en-US" sz="3100" b="1" kern="1200" dirty="0" smtClean="0"/>
            <a:t>turnover</a:t>
          </a:r>
        </a:p>
      </dsp:txBody>
      <dsp:txXfrm rot="10800000">
        <a:off x="1553207" y="2874379"/>
        <a:ext cx="3694908" cy="1105805"/>
      </dsp:txXfrm>
    </dsp:sp>
    <dsp:sp modelId="{82FB8737-83CD-4BD4-8D2C-5819D30AE339}">
      <dsp:nvSpPr>
        <dsp:cNvPr id="0" name=""/>
        <dsp:cNvSpPr/>
      </dsp:nvSpPr>
      <dsp:spPr>
        <a:xfrm>
          <a:off x="723853" y="2874379"/>
          <a:ext cx="1105805" cy="1105805"/>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63120-686A-4F48-A49C-AB649B05927F}">
      <dsp:nvSpPr>
        <dsp:cNvPr id="0" name=""/>
        <dsp:cNvSpPr/>
      </dsp:nvSpPr>
      <dsp:spPr>
        <a:xfrm rot="10800000">
          <a:off x="1276756" y="4310276"/>
          <a:ext cx="3971359" cy="11058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630" tIns="118110" rIns="220472" bIns="118110" numCol="1" spcCol="1270" anchor="ctr" anchorCtr="0">
          <a:noAutofit/>
        </a:bodyPr>
        <a:lstStyle/>
        <a:p>
          <a:pPr lvl="0" algn="ctr" defTabSz="1377950">
            <a:lnSpc>
              <a:spcPct val="90000"/>
            </a:lnSpc>
            <a:spcBef>
              <a:spcPct val="0"/>
            </a:spcBef>
            <a:spcAft>
              <a:spcPct val="35000"/>
            </a:spcAft>
          </a:pPr>
          <a:r>
            <a:rPr lang="en-US" sz="3100" b="1" kern="1200" dirty="0" smtClean="0"/>
            <a:t>racial diversity</a:t>
          </a:r>
        </a:p>
      </dsp:txBody>
      <dsp:txXfrm rot="10800000">
        <a:off x="1553207" y="4310276"/>
        <a:ext cx="3694908" cy="1105805"/>
      </dsp:txXfrm>
    </dsp:sp>
    <dsp:sp modelId="{FC5B7E49-F05E-4C62-8915-40B9F793E773}">
      <dsp:nvSpPr>
        <dsp:cNvPr id="0" name=""/>
        <dsp:cNvSpPr/>
      </dsp:nvSpPr>
      <dsp:spPr>
        <a:xfrm>
          <a:off x="723853" y="4310276"/>
          <a:ext cx="1105805" cy="1105805"/>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95C3-EBD4-4B68-A827-53E8B29362AD}">
      <dsp:nvSpPr>
        <dsp:cNvPr id="0" name=""/>
        <dsp:cNvSpPr/>
      </dsp:nvSpPr>
      <dsp:spPr>
        <a:xfrm>
          <a:off x="9449996" y="1893365"/>
          <a:ext cx="2828175" cy="282832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25487-4EAB-4B53-B516-0CCBD03EF700}">
      <dsp:nvSpPr>
        <dsp:cNvPr id="0" name=""/>
        <dsp:cNvSpPr/>
      </dsp:nvSpPr>
      <dsp:spPr>
        <a:xfrm>
          <a:off x="9544592" y="1987659"/>
          <a:ext cx="2640196" cy="2639732"/>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focus on all levels</a:t>
          </a:r>
          <a:endParaRPr lang="en-US" sz="2400" b="1" kern="1200" dirty="0"/>
        </a:p>
      </dsp:txBody>
      <dsp:txXfrm>
        <a:off x="9921763" y="2364834"/>
        <a:ext cx="1885854" cy="1885381"/>
      </dsp:txXfrm>
    </dsp:sp>
    <dsp:sp modelId="{DFAED326-3662-4CF6-B65C-78A6F3C6F867}">
      <dsp:nvSpPr>
        <dsp:cNvPr id="0" name=""/>
        <dsp:cNvSpPr/>
      </dsp:nvSpPr>
      <dsp:spPr>
        <a:xfrm rot="2700000">
          <a:off x="6515074" y="1893166"/>
          <a:ext cx="2828221" cy="2828221"/>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AB9A8-B6E0-49CD-B103-1DEC6AB06806}">
      <dsp:nvSpPr>
        <dsp:cNvPr id="0" name=""/>
        <dsp:cNvSpPr/>
      </dsp:nvSpPr>
      <dsp:spPr>
        <a:xfrm>
          <a:off x="6621821" y="1987659"/>
          <a:ext cx="2640196" cy="2639732"/>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build relationships</a:t>
          </a:r>
          <a:endParaRPr lang="en-US" sz="2400" b="1" kern="1200" dirty="0"/>
        </a:p>
      </dsp:txBody>
      <dsp:txXfrm>
        <a:off x="6998992" y="2364834"/>
        <a:ext cx="1885854" cy="1885381"/>
      </dsp:txXfrm>
    </dsp:sp>
    <dsp:sp modelId="{2C532936-C56C-4C51-903C-0A763413F45A}">
      <dsp:nvSpPr>
        <dsp:cNvPr id="0" name=""/>
        <dsp:cNvSpPr/>
      </dsp:nvSpPr>
      <dsp:spPr>
        <a:xfrm rot="2700000">
          <a:off x="3604431" y="1893166"/>
          <a:ext cx="2828221" cy="2828221"/>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F3DEB3-5E5A-42DD-8572-0A6668383906}">
      <dsp:nvSpPr>
        <dsp:cNvPr id="0" name=""/>
        <dsp:cNvSpPr/>
      </dsp:nvSpPr>
      <dsp:spPr>
        <a:xfrm>
          <a:off x="3699050" y="1987659"/>
          <a:ext cx="2640196" cy="2639732"/>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determine your scope</a:t>
          </a:r>
          <a:endParaRPr lang="en-US" sz="2400" b="1" kern="1200" dirty="0"/>
        </a:p>
      </dsp:txBody>
      <dsp:txXfrm>
        <a:off x="4076221" y="2364834"/>
        <a:ext cx="1885854" cy="1885381"/>
      </dsp:txXfrm>
    </dsp:sp>
    <dsp:sp modelId="{4FFEBD58-272F-4984-A3D7-B103D7736AC3}">
      <dsp:nvSpPr>
        <dsp:cNvPr id="0" name=""/>
        <dsp:cNvSpPr/>
      </dsp:nvSpPr>
      <dsp:spPr>
        <a:xfrm rot="2700000">
          <a:off x="681659" y="1893166"/>
          <a:ext cx="2828221" cy="2828221"/>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E7A32-45C5-4B7A-8D27-40195209AD26}">
      <dsp:nvSpPr>
        <dsp:cNvPr id="0" name=""/>
        <dsp:cNvSpPr/>
      </dsp:nvSpPr>
      <dsp:spPr>
        <a:xfrm>
          <a:off x="776278" y="1987659"/>
          <a:ext cx="2640196" cy="2639732"/>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form your team</a:t>
          </a:r>
          <a:endParaRPr lang="en-US" sz="2400" b="1" kern="1200" dirty="0"/>
        </a:p>
      </dsp:txBody>
      <dsp:txXfrm>
        <a:off x="1153449" y="2364834"/>
        <a:ext cx="1885854" cy="188538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B9E87-3915-48A3-8D23-A99DA3BB4931}" type="datetimeFigureOut">
              <a:rPr lang="en-US" smtClean="0"/>
              <a:t>10/25/2017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FA10E-A2F0-4374-A868-E547920D5E8F}" type="slidenum">
              <a:rPr lang="en-US" smtClean="0"/>
              <a:t>‹#›</a:t>
            </a:fld>
            <a:endParaRPr lang="en-US"/>
          </a:p>
        </p:txBody>
      </p:sp>
    </p:spTree>
    <p:extLst>
      <p:ext uri="{BB962C8B-B14F-4D97-AF65-F5344CB8AC3E}">
        <p14:creationId xmlns:p14="http://schemas.microsoft.com/office/powerpoint/2010/main" val="394441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1</a:t>
            </a:fld>
            <a:endParaRPr lang="en-US"/>
          </a:p>
        </p:txBody>
      </p:sp>
    </p:spTree>
    <p:extLst>
      <p:ext uri="{BB962C8B-B14F-4D97-AF65-F5344CB8AC3E}">
        <p14:creationId xmlns:p14="http://schemas.microsoft.com/office/powerpoint/2010/main" val="116982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3…build relationships and collaborate</a:t>
            </a:r>
          </a:p>
          <a:p>
            <a:endParaRPr lang="en-US" dirty="0" smtClean="0"/>
          </a:p>
          <a:p>
            <a:r>
              <a:rPr lang="en-US" dirty="0" smtClean="0"/>
              <a:t>This turned out to be one of the most critical and difficult step</a:t>
            </a:r>
            <a:r>
              <a:rPr lang="en-US" baseline="0" dirty="0" smtClean="0"/>
              <a:t> especially at Graybar.</a:t>
            </a:r>
          </a:p>
          <a:p>
            <a:endParaRPr lang="en-US" baseline="0" dirty="0" smtClean="0"/>
          </a:p>
          <a:p>
            <a:r>
              <a:rPr lang="en-US" baseline="0" dirty="0" smtClean="0"/>
              <a:t>I was at the CEB Reimagine HR conference last month and their research found the #1 thing to focus on in your talent analytics efforts is “BUILDING RELATIONSHIPS”</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10</a:t>
            </a:fld>
            <a:endParaRPr lang="en-US"/>
          </a:p>
        </p:txBody>
      </p:sp>
    </p:spTree>
    <p:extLst>
      <p:ext uri="{BB962C8B-B14F-4D97-AF65-F5344CB8AC3E}">
        <p14:creationId xmlns:p14="http://schemas.microsoft.com/office/powerpoint/2010/main" val="242918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focusing more on analytics is asking</a:t>
            </a:r>
            <a:r>
              <a:rPr lang="en-US" baseline="0" dirty="0" smtClean="0"/>
              <a:t> “Why?”</a:t>
            </a:r>
          </a:p>
          <a:p>
            <a:endParaRPr lang="en-US" baseline="0" dirty="0" smtClean="0"/>
          </a:p>
          <a:p>
            <a:r>
              <a:rPr lang="en-US" baseline="0" dirty="0" smtClean="0"/>
              <a:t>Because of our service mindset groups across the company (functional leaders, district leaders, </a:t>
            </a:r>
            <a:r>
              <a:rPr lang="en-US" baseline="0" dirty="0" err="1" smtClean="0"/>
              <a:t>etc</a:t>
            </a:r>
            <a:r>
              <a:rPr lang="en-US" baseline="0" dirty="0" smtClean="0"/>
              <a:t>) would ask for reports, lists which were not adding a lot of value but taking a lot of time. We started asking “Why?” to see if we could help them with the real question they were trying to answer. At first people didn’t respond well to this. But once we managed the relationship started delivering something with greater value the initial reaction went away.</a:t>
            </a:r>
          </a:p>
        </p:txBody>
      </p:sp>
      <p:sp>
        <p:nvSpPr>
          <p:cNvPr id="4" name="Slide Number Placeholder 3"/>
          <p:cNvSpPr>
            <a:spLocks noGrp="1"/>
          </p:cNvSpPr>
          <p:nvPr>
            <p:ph type="sldNum" sz="quarter" idx="10"/>
          </p:nvPr>
        </p:nvSpPr>
        <p:spPr/>
        <p:txBody>
          <a:bodyPr/>
          <a:lstStyle/>
          <a:p>
            <a:fld id="{7C2FA10E-A2F0-4374-A868-E547920D5E8F}" type="slidenum">
              <a:rPr lang="en-US" smtClean="0"/>
              <a:t>11</a:t>
            </a:fld>
            <a:endParaRPr lang="en-US"/>
          </a:p>
        </p:txBody>
      </p:sp>
    </p:spTree>
    <p:extLst>
      <p:ext uri="{BB962C8B-B14F-4D97-AF65-F5344CB8AC3E}">
        <p14:creationId xmlns:p14="http://schemas.microsoft.com/office/powerpoint/2010/main" val="321008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for</a:t>
            </a:r>
            <a:r>
              <a:rPr lang="en-US" baseline="0" dirty="0" smtClean="0"/>
              <a:t> you would be the most difficult relationships to master?</a:t>
            </a:r>
          </a:p>
          <a:p>
            <a:endParaRPr lang="en-US" baseline="0" dirty="0" smtClean="0"/>
          </a:p>
          <a:p>
            <a:r>
              <a:rPr lang="en-US" baseline="0" dirty="0" smtClean="0"/>
              <a:t>For us it was Finance because they also do a great deal of analysis and reporting so ownership and defining plays a big role. One of saving graces was our FP&amp;A group was formed around the same time we were so I’ve been working very closely with our Director FP&amp;A</a:t>
            </a:r>
          </a:p>
          <a:p>
            <a:endParaRPr lang="en-US" baseline="0" dirty="0" smtClean="0"/>
          </a:p>
          <a:p>
            <a:r>
              <a:rPr lang="en-US" baseline="0" dirty="0" smtClean="0"/>
              <a:t>IT is also critical as we do not have data scientists on our team. We need a close partner with IT to understand our data, understand automation, dashboards, analytics tools.</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12</a:t>
            </a:fld>
            <a:endParaRPr lang="en-US"/>
          </a:p>
        </p:txBody>
      </p:sp>
    </p:spTree>
    <p:extLst>
      <p:ext uri="{BB962C8B-B14F-4D97-AF65-F5344CB8AC3E}">
        <p14:creationId xmlns:p14="http://schemas.microsoft.com/office/powerpoint/2010/main" val="416245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give you some examples of how we are tackling all levels.</a:t>
            </a:r>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13</a:t>
            </a:fld>
            <a:endParaRPr lang="en-US"/>
          </a:p>
        </p:txBody>
      </p:sp>
    </p:spTree>
    <p:extLst>
      <p:ext uri="{BB962C8B-B14F-4D97-AF65-F5344CB8AC3E}">
        <p14:creationId xmlns:p14="http://schemas.microsoft.com/office/powerpoint/2010/main" val="4193258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operational</a:t>
            </a:r>
            <a:r>
              <a:rPr lang="en-US" baseline="0" dirty="0" smtClean="0"/>
              <a:t> reporting centralization, standardization and continuous improvement (process efficiency, eliminate redundancy) really helped us.</a:t>
            </a:r>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14</a:t>
            </a:fld>
            <a:endParaRPr lang="en-US"/>
          </a:p>
        </p:txBody>
      </p:sp>
    </p:spTree>
    <p:extLst>
      <p:ext uri="{BB962C8B-B14F-4D97-AF65-F5344CB8AC3E}">
        <p14:creationId xmlns:p14="http://schemas.microsoft.com/office/powerpoint/2010/main" val="3920290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by coming together under one umbrella, we were able to look at our processes with a questioning lens:</a:t>
            </a:r>
          </a:p>
          <a:p>
            <a:pPr marL="171450" indent="-171450">
              <a:buFont typeface="Arial" panose="020B0604020202020204" pitchFamily="34" charset="0"/>
              <a:buChar char="•"/>
            </a:pPr>
            <a:r>
              <a:rPr lang="en-US" baseline="0" dirty="0" smtClean="0"/>
              <a:t>Why are we doing this?</a:t>
            </a:r>
          </a:p>
          <a:p>
            <a:pPr marL="171450" indent="-171450">
              <a:buFont typeface="Arial" panose="020B0604020202020204" pitchFamily="34" charset="0"/>
              <a:buChar char="•"/>
            </a:pPr>
            <a:r>
              <a:rPr lang="en-US" baseline="0" dirty="0" smtClean="0"/>
              <a:t>Does X still need it?</a:t>
            </a:r>
          </a:p>
          <a:p>
            <a:pPr marL="171450" indent="-171450">
              <a:buFont typeface="Arial" panose="020B0604020202020204" pitchFamily="34" charset="0"/>
              <a:buChar char="•"/>
            </a:pPr>
            <a:r>
              <a:rPr lang="en-US" baseline="0" dirty="0" smtClean="0"/>
              <a:t>Can we add this to replace these 4?</a:t>
            </a:r>
          </a:p>
          <a:p>
            <a:pPr marL="171450" indent="-171450">
              <a:buFont typeface="Arial" panose="020B0604020202020204" pitchFamily="34" charset="0"/>
              <a:buChar char="•"/>
            </a:pPr>
            <a:r>
              <a:rPr lang="en-US" baseline="0" dirty="0" smtClean="0"/>
              <a:t>Can we use better tools (Alteryx, SAP report vs. query?</a:t>
            </a:r>
          </a:p>
          <a:p>
            <a:pPr marL="171450" indent="-171450">
              <a:buFont typeface="Arial" panose="020B0604020202020204" pitchFamily="34" charset="0"/>
              <a:buChar char="•"/>
            </a:pPr>
            <a:r>
              <a:rPr lang="en-US" baseline="0" dirty="0" smtClean="0"/>
              <a:t>Can it be self-service?</a:t>
            </a:r>
          </a:p>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15</a:t>
            </a:fld>
            <a:endParaRPr lang="en-US"/>
          </a:p>
        </p:txBody>
      </p:sp>
    </p:spTree>
    <p:extLst>
      <p:ext uri="{BB962C8B-B14F-4D97-AF65-F5344CB8AC3E}">
        <p14:creationId xmlns:p14="http://schemas.microsoft.com/office/powerpoint/2010/main" val="348599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a:p>
            <a:r>
              <a:rPr lang="en-US" baseline="0" dirty="0" smtClean="0"/>
              <a:t>We did this with our…</a:t>
            </a:r>
          </a:p>
          <a:p>
            <a:r>
              <a:rPr lang="en-US" baseline="0" dirty="0" smtClean="0"/>
              <a:t>Monthly reporting (2 weeks to 2 days) 768 hours/year</a:t>
            </a:r>
          </a:p>
          <a:p>
            <a:r>
              <a:rPr lang="en-US" baseline="0" dirty="0" smtClean="0"/>
              <a:t>Quarterly reporting (3 weeks to 1 week) 320 hours/year</a:t>
            </a:r>
          </a:p>
          <a:p>
            <a:r>
              <a:rPr lang="en-US" baseline="0" dirty="0" smtClean="0"/>
              <a:t>Annual reporting (months to 3 weeks)  360 hours</a:t>
            </a:r>
          </a:p>
          <a:p>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16</a:t>
            </a:fld>
            <a:endParaRPr lang="en-US"/>
          </a:p>
        </p:txBody>
      </p:sp>
    </p:spTree>
    <p:extLst>
      <p:ext uri="{BB962C8B-B14F-4D97-AF65-F5344CB8AC3E}">
        <p14:creationId xmlns:p14="http://schemas.microsoft.com/office/powerpoint/2010/main" val="164385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add that all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That’s almost 1500 hours saved/year (that’s 1 person’s entire year back)</a:t>
            </a:r>
            <a:endParaRPr lang="en-US" dirty="0" smtClean="0"/>
          </a:p>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17</a:t>
            </a:fld>
            <a:endParaRPr lang="en-US"/>
          </a:p>
        </p:txBody>
      </p:sp>
    </p:spTree>
    <p:extLst>
      <p:ext uri="{BB962C8B-B14F-4D97-AF65-F5344CB8AC3E}">
        <p14:creationId xmlns:p14="http://schemas.microsoft.com/office/powerpoint/2010/main" val="287258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that is only the start…our goal is full automation.</a:t>
            </a:r>
          </a:p>
          <a:p>
            <a:endParaRPr lang="en-US" baseline="0" dirty="0" smtClean="0"/>
          </a:p>
          <a:p>
            <a:r>
              <a:rPr lang="en-US" baseline="0" dirty="0" smtClean="0"/>
              <a:t>Creating interactive, searchable dashboards with data and analysis right at users fingertips.</a:t>
            </a:r>
          </a:p>
          <a:p>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18</a:t>
            </a:fld>
            <a:endParaRPr lang="en-US"/>
          </a:p>
        </p:txBody>
      </p:sp>
    </p:spTree>
    <p:extLst>
      <p:ext uri="{BB962C8B-B14F-4D97-AF65-F5344CB8AC3E}">
        <p14:creationId xmlns:p14="http://schemas.microsoft.com/office/powerpoint/2010/main" val="81913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This is an example of our SR HC dashboard we created in click.</a:t>
            </a:r>
          </a:p>
          <a:p>
            <a:endParaRPr lang="en-US" baseline="0" dirty="0" smtClean="0"/>
          </a:p>
          <a:p>
            <a:r>
              <a:rPr lang="en-US" baseline="0" dirty="0" smtClean="0"/>
              <a:t>The end goal would to replace all reoccurring reporting needs with dashboards or fully automated/generated reports.</a:t>
            </a:r>
          </a:p>
          <a:p>
            <a:endParaRPr lang="en-US" baseline="0" dirty="0" smtClean="0"/>
          </a:p>
          <a:p>
            <a:r>
              <a:rPr lang="en-US" baseline="0" dirty="0" smtClean="0"/>
              <a:t>We would serve as interpreters of these dashboards….answer the so what? What is happening?</a:t>
            </a:r>
            <a:endParaRPr lang="en-US" baseline="0" dirty="0"/>
          </a:p>
        </p:txBody>
      </p:sp>
      <p:sp>
        <p:nvSpPr>
          <p:cNvPr id="4" name="Slide Number Placeholder 3"/>
          <p:cNvSpPr>
            <a:spLocks noGrp="1"/>
          </p:cNvSpPr>
          <p:nvPr>
            <p:ph type="sldNum" sz="quarter" idx="10"/>
          </p:nvPr>
        </p:nvSpPr>
        <p:spPr/>
        <p:txBody>
          <a:bodyPr/>
          <a:lstStyle/>
          <a:p>
            <a:fld id="{7C2FA10E-A2F0-4374-A868-E547920D5E8F}" type="slidenum">
              <a:rPr lang="en-US" smtClean="0"/>
              <a:t>19</a:t>
            </a:fld>
            <a:endParaRPr lang="en-US"/>
          </a:p>
        </p:txBody>
      </p:sp>
    </p:spTree>
    <p:extLst>
      <p:ext uri="{BB962C8B-B14F-4D97-AF65-F5344CB8AC3E}">
        <p14:creationId xmlns:p14="http://schemas.microsoft.com/office/powerpoint/2010/main" val="99657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with doing</a:t>
            </a:r>
            <a:r>
              <a:rPr lang="en-US" baseline="0" dirty="0" smtClean="0"/>
              <a:t> reporting through our HR Service Center</a:t>
            </a:r>
          </a:p>
          <a:p>
            <a:pPr marL="171450" indent="-171450">
              <a:buFont typeface="Arial" panose="020B0604020202020204" pitchFamily="34" charset="0"/>
              <a:buChar char="•"/>
            </a:pPr>
            <a:r>
              <a:rPr lang="en-US" baseline="0" dirty="0" smtClean="0"/>
              <a:t>Highly manual</a:t>
            </a:r>
          </a:p>
          <a:p>
            <a:pPr marL="171450" indent="-171450">
              <a:buFont typeface="Arial" panose="020B0604020202020204" pitchFamily="34" charset="0"/>
              <a:buChar char="•"/>
            </a:pPr>
            <a:r>
              <a:rPr lang="en-US" baseline="0" dirty="0" smtClean="0"/>
              <a:t>Excel-based</a:t>
            </a:r>
          </a:p>
          <a:p>
            <a:pPr marL="171450" indent="-171450">
              <a:buFont typeface="Arial" panose="020B0604020202020204" pitchFamily="34" charset="0"/>
              <a:buChar char="•"/>
            </a:pPr>
            <a:r>
              <a:rPr lang="en-US" baseline="0" dirty="0" smtClean="0"/>
              <a:t>Ad hoc queries in SAP</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In 2013, added a Workforce Analyst within our Recruiting (Talent Acquisition/Management) team</a:t>
            </a:r>
          </a:p>
          <a:p>
            <a:pPr marL="171450" indent="-171450">
              <a:buFont typeface="Arial" panose="020B0604020202020204" pitchFamily="34" charset="0"/>
              <a:buChar char="•"/>
            </a:pPr>
            <a:r>
              <a:rPr lang="en-US" baseline="0" dirty="0" smtClean="0"/>
              <a:t>Started doing more with data</a:t>
            </a:r>
          </a:p>
          <a:p>
            <a:pPr marL="171450" indent="-171450">
              <a:buFont typeface="Arial" panose="020B0604020202020204" pitchFamily="34" charset="0"/>
              <a:buChar char="•"/>
            </a:pPr>
            <a:r>
              <a:rPr lang="en-US" baseline="0" dirty="0" smtClean="0"/>
              <a:t>Re-occurring HR metrics</a:t>
            </a:r>
          </a:p>
          <a:p>
            <a:pPr marL="171450" indent="-171450">
              <a:buFont typeface="Arial" panose="020B0604020202020204" pitchFamily="34" charset="0"/>
              <a:buChar char="•"/>
            </a:pPr>
            <a:r>
              <a:rPr lang="en-US" baseline="0" dirty="0" smtClean="0"/>
              <a:t>Created HR Scorecard</a:t>
            </a:r>
          </a:p>
          <a:p>
            <a:pPr marL="171450" indent="-171450">
              <a:buFont typeface="Arial" panose="020B0604020202020204" pitchFamily="34" charset="0"/>
              <a:buChar char="•"/>
            </a:pPr>
            <a:r>
              <a:rPr lang="en-US" baseline="0" dirty="0" smtClean="0"/>
              <a:t>Go-to person for CHRO to answer data questions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Still faced problems….</a:t>
            </a:r>
          </a:p>
        </p:txBody>
      </p:sp>
      <p:sp>
        <p:nvSpPr>
          <p:cNvPr id="4" name="Slide Number Placeholder 3"/>
          <p:cNvSpPr>
            <a:spLocks noGrp="1"/>
          </p:cNvSpPr>
          <p:nvPr>
            <p:ph type="sldNum" sz="quarter" idx="10"/>
          </p:nvPr>
        </p:nvSpPr>
        <p:spPr/>
        <p:txBody>
          <a:bodyPr/>
          <a:lstStyle/>
          <a:p>
            <a:fld id="{7C2FA10E-A2F0-4374-A868-E547920D5E8F}" type="slidenum">
              <a:rPr lang="en-US" smtClean="0"/>
              <a:t>2</a:t>
            </a:fld>
            <a:endParaRPr lang="en-US"/>
          </a:p>
        </p:txBody>
      </p:sp>
    </p:spTree>
    <p:extLst>
      <p:ext uri="{BB962C8B-B14F-4D97-AF65-F5344CB8AC3E}">
        <p14:creationId xmlns:p14="http://schemas.microsoft.com/office/powerpoint/2010/main" val="386485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Advanced Analytics</a:t>
            </a:r>
          </a:p>
          <a:p>
            <a:endParaRPr lang="en-US" dirty="0" smtClean="0"/>
          </a:p>
          <a:p>
            <a:r>
              <a:rPr lang="en-US" dirty="0" smtClean="0"/>
              <a:t>One issue we had in HR</a:t>
            </a:r>
            <a:r>
              <a:rPr lang="en-US" baseline="0" dirty="0" smtClean="0"/>
              <a:t> was treating all employees the same…spending training dollars, recruiting efforts, compensation philosophy</a:t>
            </a:r>
          </a:p>
          <a:p>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20</a:t>
            </a:fld>
            <a:endParaRPr lang="en-US"/>
          </a:p>
        </p:txBody>
      </p:sp>
    </p:spTree>
    <p:extLst>
      <p:ext uri="{BB962C8B-B14F-4D97-AF65-F5344CB8AC3E}">
        <p14:creationId xmlns:p14="http://schemas.microsoft.com/office/powerpoint/2010/main" val="428239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a process of interviews at all levels, digging into trend data and evaluating roles, we segmented our talent in an effort to prioritize our HR projects and strategies.</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21</a:t>
            </a:fld>
            <a:endParaRPr lang="en-US"/>
          </a:p>
        </p:txBody>
      </p:sp>
    </p:spTree>
    <p:extLst>
      <p:ext uri="{BB962C8B-B14F-4D97-AF65-F5344CB8AC3E}">
        <p14:creationId xmlns:p14="http://schemas.microsoft.com/office/powerpoint/2010/main" val="312782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end</a:t>
            </a:r>
            <a:r>
              <a:rPr lang="en-US" baseline="0" dirty="0" smtClean="0"/>
              <a:t> result</a:t>
            </a:r>
          </a:p>
          <a:p>
            <a:endParaRPr lang="en-US" baseline="0" dirty="0" smtClean="0"/>
          </a:p>
          <a:p>
            <a:r>
              <a:rPr lang="en-US" baseline="0" dirty="0" smtClean="0"/>
              <a:t>Size of bubble indicates HC in role.</a:t>
            </a:r>
          </a:p>
          <a:p>
            <a:endParaRPr lang="en-US" baseline="0" dirty="0" smtClean="0"/>
          </a:p>
          <a:p>
            <a:r>
              <a:rPr lang="en-US" baseline="0" dirty="0" smtClean="0"/>
              <a:t>A lot of confirming some of the things we already knew like our field management positions (already have focused talent planning, internal development programs both individualized and group) but some things.</a:t>
            </a:r>
          </a:p>
          <a:p>
            <a:endParaRPr lang="en-US" baseline="0" dirty="0" smtClean="0"/>
          </a:p>
          <a:p>
            <a:r>
              <a:rPr lang="en-US" baseline="0" dirty="0" smtClean="0"/>
              <a:t>Large group of folks with high impact on business but available skills on market. We already have a pretty extensive training program for this group.</a:t>
            </a:r>
          </a:p>
        </p:txBody>
      </p:sp>
      <p:sp>
        <p:nvSpPr>
          <p:cNvPr id="4" name="Slide Number Placeholder 3"/>
          <p:cNvSpPr>
            <a:spLocks noGrp="1"/>
          </p:cNvSpPr>
          <p:nvPr>
            <p:ph type="sldNum" sz="quarter" idx="10"/>
          </p:nvPr>
        </p:nvSpPr>
        <p:spPr/>
        <p:txBody>
          <a:bodyPr/>
          <a:lstStyle/>
          <a:p>
            <a:fld id="{7C2FA10E-A2F0-4374-A868-E547920D5E8F}" type="slidenum">
              <a:rPr lang="en-US" smtClean="0"/>
              <a:t>22</a:t>
            </a:fld>
            <a:endParaRPr lang="en-US"/>
          </a:p>
        </p:txBody>
      </p:sp>
    </p:spTree>
    <p:extLst>
      <p:ext uri="{BB962C8B-B14F-4D97-AF65-F5344CB8AC3E}">
        <p14:creationId xmlns:p14="http://schemas.microsoft.com/office/powerpoint/2010/main" val="593309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Predictive Analytics</a:t>
            </a:r>
          </a:p>
          <a:p>
            <a:endParaRPr lang="en-US" dirty="0" smtClean="0"/>
          </a:p>
          <a:p>
            <a:r>
              <a:rPr lang="en-US" baseline="0" dirty="0" smtClean="0"/>
              <a:t>First question we asked in our journey was…</a:t>
            </a:r>
          </a:p>
          <a:p>
            <a:r>
              <a:rPr lang="en-US" baseline="0" dirty="0" smtClean="0"/>
              <a:t>What predicts profitability (net)?</a:t>
            </a:r>
          </a:p>
          <a:p>
            <a:endParaRPr lang="en-US" baseline="0" dirty="0" smtClean="0"/>
          </a:p>
          <a:p>
            <a:r>
              <a:rPr lang="en-US" baseline="0" dirty="0" smtClean="0"/>
              <a:t>Put in various HC metrics to try and answer what are the biggest human capital levers driving profitability?</a:t>
            </a:r>
          </a:p>
          <a:p>
            <a:endParaRPr lang="en-US" baseline="0"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23</a:t>
            </a:fld>
            <a:endParaRPr lang="en-US"/>
          </a:p>
        </p:txBody>
      </p:sp>
    </p:spTree>
    <p:extLst>
      <p:ext uri="{BB962C8B-B14F-4D97-AF65-F5344CB8AC3E}">
        <p14:creationId xmlns:p14="http://schemas.microsoft.com/office/powerpoint/2010/main" val="771251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We were able to predict 25% of the variance with these 4 levers (which is pretty statistically speaking good for a predictive model):</a:t>
            </a:r>
          </a:p>
          <a:p>
            <a:pPr marL="228600" indent="-228600">
              <a:buFont typeface="+mj-lt"/>
              <a:buAutoNum type="arabicPeriod"/>
            </a:pPr>
            <a:r>
              <a:rPr lang="en-US" baseline="0" dirty="0" smtClean="0"/>
              <a:t>Staffing Level</a:t>
            </a:r>
          </a:p>
          <a:p>
            <a:pPr marL="228600" indent="-228600">
              <a:buFont typeface="+mj-lt"/>
              <a:buAutoNum type="arabicPeriod"/>
            </a:pPr>
            <a:r>
              <a:rPr lang="en-US" baseline="0" dirty="0" smtClean="0"/>
              <a:t>Proximity to Leaders</a:t>
            </a:r>
          </a:p>
          <a:p>
            <a:pPr marL="228600" indent="-228600">
              <a:buFont typeface="+mj-lt"/>
              <a:buAutoNum type="arabicPeriod"/>
            </a:pPr>
            <a:r>
              <a:rPr lang="en-US" baseline="0" dirty="0" smtClean="0"/>
              <a:t>Turnover</a:t>
            </a:r>
          </a:p>
          <a:p>
            <a:pPr marL="228600" indent="-228600">
              <a:buFont typeface="+mj-lt"/>
              <a:buAutoNum type="arabicPeriod"/>
            </a:pPr>
            <a:r>
              <a:rPr lang="en-US" baseline="0" dirty="0" smtClean="0"/>
              <a:t>Racial Diversity</a:t>
            </a:r>
          </a:p>
          <a:p>
            <a:pPr marL="228600" indent="-228600">
              <a:buFont typeface="+mj-lt"/>
              <a:buAutoNum type="arabicPeriod"/>
            </a:pPr>
            <a:endParaRPr lang="en-US" baseline="0" dirty="0" smtClean="0"/>
          </a:p>
          <a:p>
            <a:pPr marL="0" indent="0">
              <a:buFont typeface="+mj-lt"/>
              <a:buNone/>
            </a:pPr>
            <a:r>
              <a:rPr lang="en-US" baseline="0" dirty="0" smtClean="0"/>
              <a:t>Some of these may not seem shocking but from an HR prioritization, strategic planning this effort was very beneficial and powerful.</a:t>
            </a:r>
          </a:p>
          <a:p>
            <a:endParaRPr lang="en-US" baseline="0" dirty="0" smtClean="0"/>
          </a:p>
          <a:p>
            <a:endParaRPr lang="en-US" baseline="0" dirty="0" smtClean="0"/>
          </a:p>
          <a:p>
            <a:r>
              <a:rPr lang="en-US" baseline="0" dirty="0" smtClean="0"/>
              <a:t>2018 studies include:</a:t>
            </a:r>
          </a:p>
          <a:p>
            <a:r>
              <a:rPr lang="en-US" baseline="0" dirty="0" smtClean="0"/>
              <a:t>-Attrition of SRs</a:t>
            </a:r>
          </a:p>
          <a:p>
            <a:r>
              <a:rPr lang="en-US" baseline="0" dirty="0" smtClean="0"/>
              <a:t>-Prediction of </a:t>
            </a:r>
            <a:r>
              <a:rPr lang="en-US" baseline="0" dirty="0" err="1" smtClean="0"/>
              <a:t>HiPo’s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24</a:t>
            </a:fld>
            <a:endParaRPr lang="en-US"/>
          </a:p>
        </p:txBody>
      </p:sp>
    </p:spTree>
    <p:extLst>
      <p:ext uri="{BB962C8B-B14F-4D97-AF65-F5344CB8AC3E}">
        <p14:creationId xmlns:p14="http://schemas.microsoft.com/office/powerpoint/2010/main" val="397197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recap….</a:t>
            </a:r>
          </a:p>
          <a:p>
            <a:endParaRPr lang="en-US" dirty="0" smtClean="0"/>
          </a:p>
          <a:p>
            <a:pPr marL="228600" indent="-228600">
              <a:buFont typeface="+mj-lt"/>
              <a:buAutoNum type="arabicPeriod"/>
            </a:pPr>
            <a:r>
              <a:rPr lang="en-US" dirty="0" smtClean="0"/>
              <a:t>Form</a:t>
            </a:r>
            <a:r>
              <a:rPr lang="en-US" baseline="0" dirty="0" smtClean="0"/>
              <a:t> your team and their corresponding responsibilities…this could just be one person for you or half of 1 person’s role or a team of 10 but you need to decide ownership.</a:t>
            </a:r>
          </a:p>
          <a:p>
            <a:pPr marL="228600" indent="-228600">
              <a:buFont typeface="+mj-lt"/>
              <a:buAutoNum type="arabicPeriod"/>
            </a:pPr>
            <a:r>
              <a:rPr lang="en-US" baseline="0" dirty="0" smtClean="0"/>
              <a:t>Determine your scope…full centralization is not for everyone. Who are your customers? How do you plan to service them?</a:t>
            </a:r>
          </a:p>
          <a:p>
            <a:pPr marL="228600" indent="-228600">
              <a:buFont typeface="+mj-lt"/>
              <a:buAutoNum type="arabicPeriod"/>
            </a:pPr>
            <a:r>
              <a:rPr lang="en-US" baseline="0" dirty="0" smtClean="0"/>
              <a:t>Build relationships…as I mentioned this is key: with customers, other analysts, subject matter experts. You can’t go this alone.</a:t>
            </a:r>
          </a:p>
          <a:p>
            <a:pPr marL="228600" indent="-228600">
              <a:buFont typeface="+mj-lt"/>
              <a:buAutoNum type="arabicPeriod"/>
            </a:pPr>
            <a:r>
              <a:rPr lang="en-US" baseline="0" dirty="0" smtClean="0"/>
              <a:t>Focus on all levels. If you wait until your data is perfect and operational reporting is fully automated you will never progress on your journey. Get started dabbling in everything. Ask questions. How can your data inform business decisions? What questions should senior leadership be asking that they are not?</a:t>
            </a:r>
          </a:p>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25</a:t>
            </a:fld>
            <a:endParaRPr lang="en-US"/>
          </a:p>
        </p:txBody>
      </p:sp>
    </p:spTree>
    <p:extLst>
      <p:ext uri="{BB962C8B-B14F-4D97-AF65-F5344CB8AC3E}">
        <p14:creationId xmlns:p14="http://schemas.microsoft.com/office/powerpoint/2010/main" val="203476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can relate to one or more of</a:t>
            </a:r>
            <a:r>
              <a:rPr lang="en-US" baseline="0" dirty="0" smtClean="0"/>
              <a:t> things either now or in the past?</a:t>
            </a:r>
          </a:p>
          <a:p>
            <a:endParaRPr lang="en-US" baseline="0" dirty="0" smtClean="0"/>
          </a:p>
          <a:p>
            <a:r>
              <a:rPr lang="en-US" baseline="0" dirty="0" smtClean="0"/>
              <a:t>Although we had reporting pretty much centralized within our service center we still had various departments (Payroll, Recruiting, Talent Management, Training) doing various reports and </a:t>
            </a:r>
            <a:r>
              <a:rPr lang="en-US" baseline="0" dirty="0" err="1" smtClean="0"/>
              <a:t>analystics</a:t>
            </a:r>
            <a:r>
              <a:rPr lang="en-US" baseline="0" dirty="0" smtClean="0"/>
              <a:t>.</a:t>
            </a:r>
          </a:p>
          <a:p>
            <a:endParaRPr lang="en-US" baseline="0" dirty="0" smtClean="0"/>
          </a:p>
          <a:p>
            <a:r>
              <a:rPr lang="en-US" baseline="0" dirty="0" smtClean="0"/>
              <a:t>This lead to inconsistency in definitions, inefficient duplication of efforts, conclusions drawn from bad analysis</a:t>
            </a:r>
          </a:p>
          <a:p>
            <a:endParaRPr lang="en-US" baseline="0" dirty="0" smtClean="0"/>
          </a:p>
          <a:p>
            <a:r>
              <a:rPr lang="en-US" baseline="0" dirty="0" smtClean="0"/>
              <a:t>Not to mention that these pockets of pseudo-analytical expert varied widely in statistical and analytical skills.</a:t>
            </a:r>
            <a:endParaRPr lang="en-US" dirty="0" smtClean="0"/>
          </a:p>
        </p:txBody>
      </p:sp>
      <p:sp>
        <p:nvSpPr>
          <p:cNvPr id="4" name="Slide Number Placeholder 3"/>
          <p:cNvSpPr>
            <a:spLocks noGrp="1"/>
          </p:cNvSpPr>
          <p:nvPr>
            <p:ph type="sldNum" sz="quarter" idx="10"/>
          </p:nvPr>
        </p:nvSpPr>
        <p:spPr/>
        <p:txBody>
          <a:bodyPr/>
          <a:lstStyle/>
          <a:p>
            <a:fld id="{7C2FA10E-A2F0-4374-A868-E547920D5E8F}" type="slidenum">
              <a:rPr lang="en-US" smtClean="0"/>
              <a:t>3</a:t>
            </a:fld>
            <a:endParaRPr lang="en-US"/>
          </a:p>
        </p:txBody>
      </p:sp>
    </p:spTree>
    <p:extLst>
      <p:ext uri="{BB962C8B-B14F-4D97-AF65-F5344CB8AC3E}">
        <p14:creationId xmlns:p14="http://schemas.microsoft.com/office/powerpoint/2010/main" val="400807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look at the various</a:t>
            </a:r>
            <a:r>
              <a:rPr lang="en-US" baseline="0" dirty="0" smtClean="0"/>
              <a:t> maturity models </a:t>
            </a:r>
            <a:r>
              <a:rPr lang="en-US" baseline="0" dirty="0" smtClean="0"/>
              <a:t>out </a:t>
            </a:r>
            <a:r>
              <a:rPr lang="en-US" baseline="0" dirty="0" smtClean="0"/>
              <a:t>there…..</a:t>
            </a:r>
            <a:endParaRPr lang="en-US" baseline="0" dirty="0" smtClean="0"/>
          </a:p>
          <a:p>
            <a:endParaRPr lang="en-US" baseline="0" dirty="0" smtClean="0"/>
          </a:p>
          <a:p>
            <a:r>
              <a:rPr lang="en-US" baseline="0" dirty="0" smtClean="0"/>
              <a:t>This one is from </a:t>
            </a:r>
            <a:r>
              <a:rPr lang="en-US" baseline="0" dirty="0" err="1" smtClean="0"/>
              <a:t>Bersin</a:t>
            </a:r>
            <a:r>
              <a:rPr lang="en-US" baseline="0" dirty="0" smtClean="0"/>
              <a:t> by Deloitte which explains how most organizations are currently just Operationally reporting talent data but the goal is to get to more Predictive analytics.</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4</a:t>
            </a:fld>
            <a:endParaRPr lang="en-US"/>
          </a:p>
        </p:txBody>
      </p:sp>
    </p:spTree>
    <p:extLst>
      <p:ext uri="{BB962C8B-B14F-4D97-AF65-F5344CB8AC3E}">
        <p14:creationId xmlns:p14="http://schemas.microsoft.com/office/powerpoint/2010/main" val="345205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like this one</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5</a:t>
            </a:fld>
            <a:endParaRPr lang="en-US"/>
          </a:p>
        </p:txBody>
      </p:sp>
    </p:spTree>
    <p:extLst>
      <p:ext uri="{BB962C8B-B14F-4D97-AF65-F5344CB8AC3E}">
        <p14:creationId xmlns:p14="http://schemas.microsoft.com/office/powerpoint/2010/main" val="355617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Primary goal in all of these models is moving from reporting to </a:t>
            </a:r>
            <a:r>
              <a:rPr lang="en-US" baseline="0" dirty="0" smtClean="0"/>
              <a:t>analytics…</a:t>
            </a:r>
            <a:endParaRPr lang="en-US" baseline="0" dirty="0" smtClean="0"/>
          </a:p>
          <a:p>
            <a:endParaRPr lang="en-US" baseline="0" dirty="0" smtClean="0"/>
          </a:p>
          <a:p>
            <a:r>
              <a:rPr lang="en-US" baseline="0" dirty="0" smtClean="0"/>
              <a:t>Pulling out a number, list, table, percentage to making business decisions utilizing your talent data</a:t>
            </a:r>
            <a:r>
              <a:rPr lang="en-US" baseline="0" dirty="0" smtClean="0"/>
              <a:t>.</a:t>
            </a:r>
          </a:p>
          <a:p>
            <a:endParaRPr lang="en-US" baseline="0" dirty="0" smtClean="0"/>
          </a:p>
          <a:p>
            <a:r>
              <a:rPr lang="en-US" baseline="0" dirty="0" smtClean="0"/>
              <a:t>Reports are great and will continue to be necessary for auditing, tracking, benchmarking, etc. but you really want to get to a more analytical environment where you are making business decisions utilizing your talent data.</a:t>
            </a:r>
            <a:endParaRPr lang="en-US" baseline="0" dirty="0" smtClean="0"/>
          </a:p>
          <a:p>
            <a:pPr marL="0" indent="0">
              <a:spcBef>
                <a:spcPts val="1800"/>
              </a:spcBef>
              <a:buFont typeface="Arial" panose="020B0604020202020204" pitchFamily="34" charset="0"/>
              <a:buNone/>
            </a:pPr>
            <a:endParaRPr lang="en-US" sz="1200" dirty="0" smtClean="0"/>
          </a:p>
          <a:p>
            <a:pPr marL="0" indent="0">
              <a:spcBef>
                <a:spcPts val="1800"/>
              </a:spcBef>
              <a:buFont typeface="Arial" panose="020B0604020202020204" pitchFamily="34" charset="0"/>
              <a:buNone/>
            </a:pPr>
            <a:endParaRPr lang="en-US" sz="1200" baseline="0" dirty="0" smtClean="0"/>
          </a:p>
          <a:p>
            <a:pPr marL="0" indent="0">
              <a:spcBef>
                <a:spcPts val="1800"/>
              </a:spcBef>
              <a:buFont typeface="Arial" panose="020B0604020202020204" pitchFamily="34" charse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6</a:t>
            </a:fld>
            <a:endParaRPr lang="en-US"/>
          </a:p>
        </p:txBody>
      </p:sp>
    </p:spTree>
    <p:extLst>
      <p:ext uri="{BB962C8B-B14F-4D97-AF65-F5344CB8AC3E}">
        <p14:creationId xmlns:p14="http://schemas.microsoft.com/office/powerpoint/2010/main" val="736630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Font typeface="Arial" panose="020B0604020202020204" pitchFamily="34" charset="0"/>
              <a:buNone/>
            </a:pPr>
            <a:r>
              <a:rPr lang="en-US" sz="1200" dirty="0" smtClean="0"/>
              <a:t>One</a:t>
            </a:r>
            <a:r>
              <a:rPr lang="en-US" sz="1200" baseline="0" dirty="0" smtClean="0"/>
              <a:t> common trap to fall into and is one I fell into at first as thinking these are all inclusive steps. You must master one before you can move onto the next.</a:t>
            </a:r>
          </a:p>
          <a:p>
            <a:pPr marL="0" indent="0">
              <a:spcBef>
                <a:spcPts val="1800"/>
              </a:spcBef>
              <a:buFont typeface="Arial" panose="020B0604020202020204" pitchFamily="34" charset="0"/>
              <a:buNone/>
            </a:pPr>
            <a:endParaRPr lang="en-US" sz="1200" baseline="0" dirty="0" smtClean="0"/>
          </a:p>
          <a:p>
            <a:pPr marL="0" indent="0">
              <a:spcBef>
                <a:spcPts val="1800"/>
              </a:spcBef>
              <a:buFont typeface="Arial" panose="020B0604020202020204" pitchFamily="34" charset="0"/>
              <a:buNone/>
            </a:pPr>
            <a:r>
              <a:rPr lang="en-US" sz="1200" baseline="0" dirty="0" smtClean="0"/>
              <a:t>If you do that you will never get anywhere and make any progress.</a:t>
            </a:r>
          </a:p>
          <a:p>
            <a:pPr marL="0" indent="0">
              <a:spcBef>
                <a:spcPts val="1800"/>
              </a:spcBef>
              <a:buFont typeface="Arial" panose="020B0604020202020204" pitchFamily="34" charset="0"/>
              <a:buNone/>
            </a:pPr>
            <a:endParaRPr lang="en-US" sz="1200" baseline="0" dirty="0" smtClean="0"/>
          </a:p>
          <a:p>
            <a:pPr marL="0" indent="0">
              <a:spcBef>
                <a:spcPts val="1800"/>
              </a:spcBef>
              <a:buFont typeface="Arial" panose="020B0604020202020204" pitchFamily="34" charset="0"/>
              <a:buNone/>
            </a:pPr>
            <a:r>
              <a:rPr lang="en-US" sz="1200" baseline="0" dirty="0" smtClean="0"/>
              <a:t>You don’t have to master one to move on to the next. If you focus on cleaning up your data and mastering operationally reporting you will never get anywhere.</a:t>
            </a:r>
          </a:p>
          <a:p>
            <a:pPr marL="0" indent="0">
              <a:spcBef>
                <a:spcPts val="1800"/>
              </a:spcBef>
              <a:buFont typeface="Arial" panose="020B0604020202020204" pitchFamily="34" charset="0"/>
              <a:buNone/>
            </a:pPr>
            <a:endParaRPr lang="en-US" sz="1200" baseline="0" dirty="0" smtClean="0"/>
          </a:p>
          <a:p>
            <a:pPr marL="0" indent="0">
              <a:spcBef>
                <a:spcPts val="1800"/>
              </a:spcBef>
              <a:buFont typeface="Arial" panose="020B0604020202020204" pitchFamily="34" charset="0"/>
              <a:buNone/>
            </a:pPr>
            <a:r>
              <a:rPr lang="en-US" sz="1200" baseline="0" dirty="0" smtClean="0"/>
              <a:t>Need to shift your mindset to an analytical mindset. We are no where near operating at the highest level of maturity but we are dabbling in all of these buckets moving to a world where we are operating on all cylinders.</a:t>
            </a:r>
            <a:endParaRPr lang="en-US" sz="1200" dirty="0" smtClean="0"/>
          </a:p>
          <a:p>
            <a:endParaRPr lang="en-US" dirty="0" smtClean="0"/>
          </a:p>
          <a:p>
            <a:r>
              <a:rPr lang="en-US" dirty="0" smtClean="0"/>
              <a:t>So how did we</a:t>
            </a:r>
            <a:r>
              <a:rPr lang="en-US" baseline="0" dirty="0" smtClean="0"/>
              <a:t> at Graybar decide to do this…I’m going to a run through a simple 3 step process.</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7</a:t>
            </a:fld>
            <a:endParaRPr lang="en-US"/>
          </a:p>
        </p:txBody>
      </p:sp>
    </p:spTree>
    <p:extLst>
      <p:ext uri="{BB962C8B-B14F-4D97-AF65-F5344CB8AC3E}">
        <p14:creationId xmlns:p14="http://schemas.microsoft.com/office/powerpoint/2010/main" val="290599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(Beverly)</a:t>
            </a:r>
            <a:r>
              <a:rPr lang="en-US" baseline="0" dirty="0" smtClean="0"/>
              <a:t> created a team of myself and two analysts (pulled reporting personnel out of HRSC and Workforce Analyst out of talent management).</a:t>
            </a:r>
          </a:p>
          <a:p>
            <a:endParaRPr lang="en-US" baseline="0" dirty="0" smtClean="0"/>
          </a:p>
          <a:p>
            <a:r>
              <a:rPr lang="en-US" baseline="0" dirty="0" smtClean="0"/>
              <a:t>With the thought that one would focus more on regular/reoccurring Reporting/analytics &amp; the other would work on special projects and requests.</a:t>
            </a:r>
          </a:p>
          <a:p>
            <a:endParaRPr lang="en-US" baseline="0" dirty="0" smtClean="0"/>
          </a:p>
          <a:p>
            <a:r>
              <a:rPr lang="en-US" baseline="0" dirty="0" smtClean="0"/>
              <a:t>The lines on this are a little blurry but really I have one that is newer to the organization with less experience who is currently developing professionally and one more senior analyst who things very strategically, asks the right question and serves as a real go in our department and outside of the department.</a:t>
            </a:r>
          </a:p>
          <a:p>
            <a:endParaRPr lang="en-US" baseline="0" dirty="0" smtClean="0"/>
          </a:p>
          <a:p>
            <a:r>
              <a:rPr lang="en-US" baseline="0" dirty="0" smtClean="0"/>
              <a:t>My role is more of the “consultant” the bridge between our senior leaders, HR directors, the field leaders which brings me to my next step…</a:t>
            </a:r>
            <a:endParaRPr lang="en-US" dirty="0"/>
          </a:p>
        </p:txBody>
      </p:sp>
      <p:sp>
        <p:nvSpPr>
          <p:cNvPr id="4" name="Slide Number Placeholder 3"/>
          <p:cNvSpPr>
            <a:spLocks noGrp="1"/>
          </p:cNvSpPr>
          <p:nvPr>
            <p:ph type="sldNum" sz="quarter" idx="10"/>
          </p:nvPr>
        </p:nvSpPr>
        <p:spPr/>
        <p:txBody>
          <a:bodyPr/>
          <a:lstStyle/>
          <a:p>
            <a:fld id="{7C2FA10E-A2F0-4374-A868-E547920D5E8F}" type="slidenum">
              <a:rPr lang="en-US" smtClean="0"/>
              <a:t>8</a:t>
            </a:fld>
            <a:endParaRPr lang="en-US"/>
          </a:p>
        </p:txBody>
      </p:sp>
    </p:spTree>
    <p:extLst>
      <p:ext uri="{BB962C8B-B14F-4D97-AF65-F5344CB8AC3E}">
        <p14:creationId xmlns:p14="http://schemas.microsoft.com/office/powerpoint/2010/main" val="293311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2: Determine</a:t>
            </a:r>
            <a:r>
              <a:rPr lang="en-US" baseline="0" dirty="0" smtClean="0"/>
              <a:t> what you do and who your customer are</a:t>
            </a:r>
          </a:p>
          <a:p>
            <a:endParaRPr lang="en-US" baseline="0" dirty="0" smtClean="0"/>
          </a:p>
          <a:p>
            <a:r>
              <a:rPr lang="en-US" baseline="0" dirty="0" smtClean="0"/>
              <a:t>Our HR Insights team’s purpose is 3-pronged…</a:t>
            </a:r>
          </a:p>
          <a:p>
            <a:endParaRPr lang="en-US" baseline="0" dirty="0" smtClean="0"/>
          </a:p>
          <a:p>
            <a:pPr marL="228600" indent="-228600">
              <a:buFont typeface="+mj-lt"/>
              <a:buAutoNum type="arabicPeriod"/>
            </a:pPr>
            <a:r>
              <a:rPr lang="en-US" baseline="0" dirty="0" smtClean="0"/>
              <a:t>Support our business leaders. Creating reports that the senior leaders want/need to see, answer questions they have that inform business strategy</a:t>
            </a:r>
          </a:p>
          <a:p>
            <a:pPr marL="685800" lvl="1" indent="-228600">
              <a:buFont typeface="Arial" panose="020B0604020202020204" pitchFamily="34" charset="0"/>
              <a:buChar char="•"/>
            </a:pPr>
            <a:r>
              <a:rPr lang="en-US" baseline="0" dirty="0" smtClean="0"/>
              <a:t>HC trends, payroll spend, how ratings are related to sales performance, how to predict business performance. </a:t>
            </a:r>
          </a:p>
          <a:p>
            <a:pPr marL="685800" lvl="1" indent="-228600">
              <a:buFont typeface="Arial" panose="020B0604020202020204" pitchFamily="34" charset="0"/>
              <a:buChar char="•"/>
            </a:pPr>
            <a:r>
              <a:rPr lang="en-US" baseline="0" dirty="0" smtClean="0"/>
              <a:t>Understand what they are trying to accomplish, what question they are asking and dig into the data.</a:t>
            </a:r>
          </a:p>
          <a:p>
            <a:pPr marL="685800" lvl="1" indent="-228600">
              <a:buFont typeface="Arial" panose="020B0604020202020204" pitchFamily="34" charset="0"/>
              <a:buChar char="•"/>
            </a:pPr>
            <a:endParaRPr lang="en-US" baseline="0" dirty="0" smtClean="0"/>
          </a:p>
          <a:p>
            <a:pPr marL="228600" indent="-228600">
              <a:buFont typeface="+mj-lt"/>
              <a:buAutoNum type="arabicPeriod"/>
            </a:pPr>
            <a:r>
              <a:rPr lang="en-US" baseline="0" dirty="0" smtClean="0"/>
              <a:t>Next we partner with our HR Centers of Excellence. As I mentioned before everyone was doing analytics sporadically within their own departments. Now we are pulling that out.</a:t>
            </a:r>
          </a:p>
          <a:p>
            <a:pPr marL="685800" lvl="1" indent="-228600">
              <a:buFont typeface="Arial" panose="020B0604020202020204" pitchFamily="34" charset="0"/>
              <a:buChar char="•"/>
            </a:pPr>
            <a:r>
              <a:rPr lang="en-US" baseline="0" dirty="0" smtClean="0"/>
              <a:t>Running analytics prior to project to better understand need/scope</a:t>
            </a:r>
          </a:p>
          <a:p>
            <a:pPr marL="685800" lvl="1" indent="-228600">
              <a:buFont typeface="Arial" panose="020B0604020202020204" pitchFamily="34" charset="0"/>
              <a:buChar char="•"/>
            </a:pPr>
            <a:r>
              <a:rPr lang="en-US" baseline="0" dirty="0" smtClean="0"/>
              <a:t>Calculating ROI of programs/initiatives</a:t>
            </a:r>
          </a:p>
          <a:p>
            <a:pPr marL="685800" lvl="1" indent="-228600">
              <a:buFont typeface="Arial" panose="020B0604020202020204" pitchFamily="34" charset="0"/>
              <a:buChar char="•"/>
            </a:pPr>
            <a:r>
              <a:rPr lang="en-US" baseline="0" dirty="0" smtClean="0"/>
              <a:t>Setting up reoccurring metrics/dashboards to measure departments effectiveness</a:t>
            </a:r>
          </a:p>
          <a:p>
            <a:pPr marL="685800" lvl="1" indent="-228600">
              <a:buFont typeface="Arial" panose="020B0604020202020204" pitchFamily="34" charset="0"/>
              <a:buChar char="•"/>
            </a:pPr>
            <a:endParaRPr lang="en-US" baseline="0" dirty="0" smtClean="0"/>
          </a:p>
          <a:p>
            <a:pPr marL="228600" indent="-228600">
              <a:buFont typeface="+mj-lt"/>
              <a:buAutoNum type="arabicPeriod"/>
            </a:pPr>
            <a:r>
              <a:rPr lang="en-US" baseline="0" dirty="0" smtClean="0"/>
              <a:t>Support our field in making better decisions utilizing talent data. </a:t>
            </a:r>
          </a:p>
          <a:p>
            <a:pPr marL="685800" lvl="1" indent="-228600">
              <a:buFont typeface="Arial" panose="020B0604020202020204" pitchFamily="34" charset="0"/>
              <a:buChar char="•"/>
            </a:pPr>
            <a:r>
              <a:rPr lang="en-US" baseline="0" dirty="0" smtClean="0"/>
              <a:t>Assist our HR leaders in each District with reporting, giving them trend data information, running smaller ad hoc analysis on their workforce.</a:t>
            </a:r>
          </a:p>
          <a:p>
            <a:pPr marL="228600" indent="-228600">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7C2FA10E-A2F0-4374-A868-E547920D5E8F}" type="slidenum">
              <a:rPr lang="en-US" smtClean="0"/>
              <a:t>9</a:t>
            </a:fld>
            <a:endParaRPr lang="en-US"/>
          </a:p>
        </p:txBody>
      </p:sp>
    </p:spTree>
    <p:extLst>
      <p:ext uri="{BB962C8B-B14F-4D97-AF65-F5344CB8AC3E}">
        <p14:creationId xmlns:p14="http://schemas.microsoft.com/office/powerpoint/2010/main" val="277602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62474"/>
            <a:ext cx="10521950" cy="1296159"/>
          </a:xfrm>
        </p:spPr>
        <p:txBody>
          <a:bodyPr anchor="t"/>
          <a:lstStyle>
            <a:lvl1pPr algn="l">
              <a:defRPr sz="6000">
                <a:solidFill>
                  <a:schemeClr val="accent3"/>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148A370C-61E1-4512-9090-269A1615509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00110-E879-485A-9F9B-220514CF2F5B}" type="slidenum">
              <a:rPr lang="en-US" smtClean="0"/>
              <a:t>‹#›</a:t>
            </a:fld>
            <a:endParaRPr lang="en-US"/>
          </a:p>
        </p:txBody>
      </p:sp>
      <p:cxnSp>
        <p:nvCxnSpPr>
          <p:cNvPr id="7" name="Straight Connector 6"/>
          <p:cNvCxnSpPr/>
          <p:nvPr userDrawn="1"/>
        </p:nvCxnSpPr>
        <p:spPr>
          <a:xfrm>
            <a:off x="0" y="4495800"/>
            <a:ext cx="12192000" cy="952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4562474"/>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81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A370C-61E1-4512-9090-269A1615509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292694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A370C-61E1-4512-9090-269A1615509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530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7693"/>
          </a:xfrm>
        </p:spPr>
        <p:txBody>
          <a:bodyPr>
            <a:normAutofit/>
          </a:bodyPr>
          <a:lstStyle>
            <a:lvl1pPr>
              <a:defRPr sz="4000" b="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53671"/>
            <a:ext cx="10515600" cy="4623292"/>
          </a:xfrm>
        </p:spPr>
        <p:txBody>
          <a:bodyPr/>
          <a:lstStyle>
            <a:lvl1pPr>
              <a:buClr>
                <a:schemeClr val="accent1"/>
              </a:buClr>
              <a:defRPr b="0"/>
            </a:lvl1pPr>
            <a:lvl2pPr>
              <a:buClr>
                <a:schemeClr val="accent2"/>
              </a:buClr>
              <a:defRPr b="0"/>
            </a:lvl2pPr>
            <a:lvl3pPr>
              <a:buClr>
                <a:schemeClr val="accent3"/>
              </a:buClr>
              <a:defRPr b="0"/>
            </a:lvl3pPr>
            <a:lvl4pPr>
              <a:buClr>
                <a:schemeClr val="accent4"/>
              </a:buClr>
              <a:defRPr b="0"/>
            </a:lvl4pPr>
            <a:lvl5pPr>
              <a:buClr>
                <a:schemeClr val="accent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48A370C-61E1-4512-9090-269A1615509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00110-E879-485A-9F9B-220514CF2F5B}" type="slidenum">
              <a:rPr lang="en-US" smtClean="0"/>
              <a:t>‹#›</a:t>
            </a:fld>
            <a:endParaRPr lang="en-US"/>
          </a:p>
        </p:txBody>
      </p:sp>
      <p:cxnSp>
        <p:nvCxnSpPr>
          <p:cNvPr id="8" name="Straight Connector 7"/>
          <p:cNvCxnSpPr/>
          <p:nvPr userDrawn="1"/>
        </p:nvCxnSpPr>
        <p:spPr>
          <a:xfrm>
            <a:off x="838200" y="1302818"/>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38200" y="1350443"/>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771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48A370C-61E1-4512-9090-269A1615509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00110-E879-485A-9F9B-220514CF2F5B}" type="slidenum">
              <a:rPr lang="en-US" smtClean="0"/>
              <a:t>‹#›</a:t>
            </a:fld>
            <a:endParaRPr lang="en-US"/>
          </a:p>
        </p:txBody>
      </p:sp>
      <p:cxnSp>
        <p:nvCxnSpPr>
          <p:cNvPr id="7" name="Straight Connector 6"/>
          <p:cNvCxnSpPr/>
          <p:nvPr userDrawn="1"/>
        </p:nvCxnSpPr>
        <p:spPr>
          <a:xfrm>
            <a:off x="831850" y="4514850"/>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31850" y="4562475"/>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837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82205"/>
            <a:ext cx="5181600" cy="46947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482205"/>
            <a:ext cx="5181600" cy="46947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A370C-61E1-4512-9090-269A1615509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00110-E879-485A-9F9B-220514CF2F5B}" type="slidenum">
              <a:rPr lang="en-US" smtClean="0"/>
              <a:t>‹#›</a:t>
            </a:fld>
            <a:endParaRPr lang="en-US"/>
          </a:p>
        </p:txBody>
      </p:sp>
      <p:cxnSp>
        <p:nvCxnSpPr>
          <p:cNvPr id="9" name="Straight Connector 8"/>
          <p:cNvCxnSpPr/>
          <p:nvPr userDrawn="1"/>
        </p:nvCxnSpPr>
        <p:spPr>
          <a:xfrm>
            <a:off x="838200" y="1302818"/>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8200" y="1350443"/>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027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937693"/>
          </a:xfrm>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839788" y="13763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200274"/>
            <a:ext cx="5157787" cy="401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3763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200275"/>
            <a:ext cx="5183188" cy="40100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A370C-61E1-4512-9090-269A16155095}"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00110-E879-485A-9F9B-220514CF2F5B}" type="slidenum">
              <a:rPr lang="en-US" smtClean="0"/>
              <a:t>‹#›</a:t>
            </a:fld>
            <a:endParaRPr lang="en-US"/>
          </a:p>
        </p:txBody>
      </p:sp>
      <p:cxnSp>
        <p:nvCxnSpPr>
          <p:cNvPr id="10" name="Straight Connector 9"/>
          <p:cNvCxnSpPr/>
          <p:nvPr userDrawn="1"/>
        </p:nvCxnSpPr>
        <p:spPr>
          <a:xfrm>
            <a:off x="838200" y="1302818"/>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8200" y="1350443"/>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427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A370C-61E1-4512-9090-269A16155095}" type="datetimeFigureOut">
              <a:rPr lang="en-US" smtClean="0"/>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111822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A370C-61E1-4512-9090-269A16155095}" type="datetimeFigureOut">
              <a:rPr lang="en-US" smtClean="0"/>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33931962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A370C-61E1-4512-9090-269A1615509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36555626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A370C-61E1-4512-9090-269A1615509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00110-E879-485A-9F9B-220514CF2F5B}" type="slidenum">
              <a:rPr lang="en-US" smtClean="0"/>
              <a:t>‹#›</a:t>
            </a:fld>
            <a:endParaRPr lang="en-US"/>
          </a:p>
        </p:txBody>
      </p:sp>
    </p:spTree>
    <p:extLst>
      <p:ext uri="{BB962C8B-B14F-4D97-AF65-F5344CB8AC3E}">
        <p14:creationId xmlns:p14="http://schemas.microsoft.com/office/powerpoint/2010/main" val="925982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8531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524000"/>
            <a:ext cx="10515600" cy="4652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A370C-61E1-4512-9090-269A16155095}" type="datetimeFigureOut">
              <a:rPr lang="en-US" smtClean="0"/>
              <a:t>10/25/2017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00110-E879-485A-9F9B-220514CF2F5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58300" y="6056156"/>
            <a:ext cx="2743199" cy="600388"/>
          </a:xfrm>
          <a:prstGeom prst="rect">
            <a:avLst/>
          </a:prstGeom>
        </p:spPr>
      </p:pic>
    </p:spTree>
    <p:extLst>
      <p:ext uri="{BB962C8B-B14F-4D97-AF65-F5344CB8AC3E}">
        <p14:creationId xmlns:p14="http://schemas.microsoft.com/office/powerpoint/2010/main" val="3275088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pn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b="1" cap="small" dirty="0" smtClean="0">
                <a:latin typeface="+mn-lt"/>
              </a:rPr>
              <a:t>HR INSIGHTS</a:t>
            </a:r>
            <a:endParaRPr lang="en-US" b="1" cap="small" dirty="0">
              <a:latin typeface="+mn-lt"/>
            </a:endParaRPr>
          </a:p>
        </p:txBody>
      </p:sp>
      <p:sp>
        <p:nvSpPr>
          <p:cNvPr id="5" name="Title 1"/>
          <p:cNvSpPr txBox="1">
            <a:spLocks/>
          </p:cNvSpPr>
          <p:nvPr/>
        </p:nvSpPr>
        <p:spPr>
          <a:xfrm>
            <a:off x="838200" y="5929886"/>
            <a:ext cx="10521950" cy="5055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accent3"/>
                </a:solidFill>
                <a:latin typeface="+mj-lt"/>
                <a:ea typeface="+mj-ea"/>
                <a:cs typeface="+mj-cs"/>
              </a:defRPr>
            </a:lvl1pPr>
          </a:lstStyle>
          <a:p>
            <a:r>
              <a:rPr lang="en-US" sz="3200" dirty="0" smtClean="0">
                <a:latin typeface="+mn-lt"/>
              </a:rPr>
              <a:t>shifting from reporting to analytics</a:t>
            </a:r>
            <a:endParaRPr lang="en-US" sz="3200"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2"/>
            <a:ext cx="6733309" cy="4485199"/>
          </a:xfrm>
          <a:prstGeom prst="rect">
            <a:avLst/>
          </a:prstGeom>
        </p:spPr>
      </p:pic>
    </p:spTree>
    <p:extLst>
      <p:ext uri="{BB962C8B-B14F-4D97-AF65-F5344CB8AC3E}">
        <p14:creationId xmlns:p14="http://schemas.microsoft.com/office/powerpoint/2010/main" val="1937808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5925787"/>
          </a:xfrm>
          <a:prstGeom prst="rect">
            <a:avLst/>
          </a:prstGeom>
          <a:blipFill>
            <a:blip r:embed="rId3"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itle 1"/>
          <p:cNvSpPr>
            <a:spLocks noGrp="1"/>
          </p:cNvSpPr>
          <p:nvPr>
            <p:ph type="title" idx="4294967295"/>
          </p:nvPr>
        </p:nvSpPr>
        <p:spPr>
          <a:xfrm>
            <a:off x="0" y="5919787"/>
            <a:ext cx="9179626" cy="938213"/>
          </a:xfrm>
        </p:spPr>
        <p:txBody>
          <a:bodyPr>
            <a:noAutofit/>
          </a:bodyPr>
          <a:lstStyle/>
          <a:p>
            <a:r>
              <a:rPr lang="en-US" sz="3200" i="1" dirty="0">
                <a:latin typeface="+mn-lt"/>
              </a:rPr>
              <a:t>I</a:t>
            </a:r>
            <a:r>
              <a:rPr lang="en-US" sz="3200" i="1" dirty="0" smtClean="0">
                <a:latin typeface="+mn-lt"/>
              </a:rPr>
              <a:t>f you want to go fast, go alone. If you want to go far, go with others.	</a:t>
            </a:r>
            <a:r>
              <a:rPr lang="en-US" sz="3200" i="1" dirty="0" smtClean="0"/>
              <a:t>	</a:t>
            </a:r>
            <a:r>
              <a:rPr lang="en-US" sz="3200" i="1" dirty="0" smtClean="0"/>
              <a:t>			   </a:t>
            </a:r>
            <a:r>
              <a:rPr lang="en-US" sz="2400" i="1" dirty="0" smtClean="0">
                <a:solidFill>
                  <a:schemeClr val="accent3"/>
                </a:solidFill>
                <a:latin typeface="+mn-lt"/>
              </a:rPr>
              <a:t>-African Proverb</a:t>
            </a:r>
            <a:endParaRPr lang="en-US" sz="2400" i="1" dirty="0">
              <a:solidFill>
                <a:schemeClr val="accent3"/>
              </a:solidFill>
              <a:latin typeface="+mn-lt"/>
            </a:endParaRPr>
          </a:p>
        </p:txBody>
      </p:sp>
    </p:spTree>
    <p:extLst>
      <p:ext uri="{BB962C8B-B14F-4D97-AF65-F5344CB8AC3E}">
        <p14:creationId xmlns:p14="http://schemas.microsoft.com/office/powerpoint/2010/main" val="792628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p:cNvSpPr txBox="1"/>
          <p:nvPr/>
        </p:nvSpPr>
        <p:spPr>
          <a:xfrm>
            <a:off x="4649033" y="2644170"/>
            <a:ext cx="2893934" cy="1569660"/>
          </a:xfrm>
          <a:prstGeom prst="rect">
            <a:avLst/>
          </a:prstGeom>
          <a:noFill/>
        </p:spPr>
        <p:txBody>
          <a:bodyPr wrap="none" rtlCol="0">
            <a:spAutoFit/>
          </a:bodyPr>
          <a:lstStyle/>
          <a:p>
            <a:r>
              <a:rPr lang="en-US" sz="9600" b="1" dirty="0">
                <a:solidFill>
                  <a:schemeClr val="bg1"/>
                </a:solidFill>
              </a:rPr>
              <a:t>w</a:t>
            </a:r>
            <a:r>
              <a:rPr lang="en-US" sz="9600" b="1" dirty="0" smtClean="0">
                <a:solidFill>
                  <a:schemeClr val="bg1"/>
                </a:solidFill>
              </a:rPr>
              <a:t>hy?</a:t>
            </a:r>
            <a:endParaRPr lang="en-US" sz="9600" b="1" dirty="0">
              <a:solidFill>
                <a:schemeClr val="bg1"/>
              </a:solidFill>
            </a:endParaRPr>
          </a:p>
        </p:txBody>
      </p:sp>
    </p:spTree>
    <p:extLst>
      <p:ext uri="{BB962C8B-B14F-4D97-AF65-F5344CB8AC3E}">
        <p14:creationId xmlns:p14="http://schemas.microsoft.com/office/powerpoint/2010/main" val="38387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3489661248"/>
              </p:ext>
            </p:extLst>
          </p:nvPr>
        </p:nvGraphicFramePr>
        <p:xfrm>
          <a:off x="130630" y="154379"/>
          <a:ext cx="11483438" cy="660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1813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10058400" cy="973777"/>
          </a:xfrm>
        </p:spPr>
        <p:txBody>
          <a:bodyPr anchor="ctr">
            <a:noAutofit/>
          </a:bodyPr>
          <a:lstStyle/>
          <a:p>
            <a:r>
              <a:rPr lang="en-US" sz="3600" dirty="0" smtClean="0">
                <a:solidFill>
                  <a:schemeClr val="bg1"/>
                </a:solidFill>
              </a:rPr>
              <a:t>Some Examples:</a:t>
            </a:r>
            <a:endParaRPr lang="en-US" sz="36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16412401"/>
              </p:ext>
            </p:extLst>
          </p:nvPr>
        </p:nvGraphicFramePr>
        <p:xfrm>
          <a:off x="249382" y="1243003"/>
          <a:ext cx="11376561" cy="4991542"/>
        </p:xfrm>
        <a:graphic>
          <a:graphicData uri="http://schemas.openxmlformats.org/drawingml/2006/table">
            <a:tbl>
              <a:tblPr firstRow="1" bandRow="1">
                <a:tableStyleId>{2D5ABB26-0587-4C30-8999-92F81FD0307C}</a:tableStyleId>
              </a:tblPr>
              <a:tblGrid>
                <a:gridCol w="649725"/>
                <a:gridCol w="4739172"/>
                <a:gridCol w="5987664"/>
              </a:tblGrid>
              <a:tr h="1241215">
                <a:tc>
                  <a:txBody>
                    <a:bodyPr/>
                    <a:lstStyle/>
                    <a:p>
                      <a:pPr algn="r"/>
                      <a:r>
                        <a:rPr lang="en-US" sz="1200" b="1" dirty="0" smtClean="0">
                          <a:solidFill>
                            <a:schemeClr val="accent1"/>
                          </a:solidFill>
                          <a:latin typeface="Segoe Script" panose="020B0504020000000003" pitchFamily="34" charset="0"/>
                        </a:rPr>
                        <a:t>Level</a:t>
                      </a:r>
                      <a:r>
                        <a:rPr lang="en-US" sz="3200" b="1" dirty="0" smtClean="0">
                          <a:solidFill>
                            <a:schemeClr val="accent1"/>
                          </a:solidFill>
                          <a:latin typeface="Segoe Script" panose="020B0504020000000003" pitchFamily="34" charset="0"/>
                        </a:rPr>
                        <a:t>4</a:t>
                      </a:r>
                      <a:endParaRPr lang="en-US" sz="3200" b="1" dirty="0">
                        <a:solidFill>
                          <a:schemeClr val="accent1"/>
                        </a:solidFill>
                        <a:latin typeface="Segoe Script" panose="020B0504020000000003" pitchFamily="34" charset="0"/>
                      </a:endParaRPr>
                    </a:p>
                  </a:txBody>
                  <a:tcPr anchor="ctr">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1"/>
                          </a:solidFill>
                          <a:latin typeface="+mn-lt"/>
                        </a:rPr>
                        <a:t>predictive analytics</a:t>
                      </a:r>
                      <a:endParaRPr lang="en-US" sz="4000" b="1" dirty="0">
                        <a:solidFill>
                          <a:schemeClr val="accent1"/>
                        </a:solidFill>
                        <a:latin typeface="+mn-lt"/>
                      </a:endParaRPr>
                    </a:p>
                  </a:txBody>
                  <a:tcPr anchor="ctr">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accent6"/>
                          </a:solidFill>
                        </a:rPr>
                        <a:t>Business Performance</a:t>
                      </a:r>
                      <a:r>
                        <a:rPr lang="en-US" sz="2000" i="1" baseline="0" dirty="0" smtClean="0">
                          <a:solidFill>
                            <a:schemeClr val="accent6"/>
                          </a:solidFill>
                        </a:rPr>
                        <a:t> Study</a:t>
                      </a:r>
                      <a:endParaRPr lang="en-US" sz="2000" i="1" dirty="0">
                        <a:solidFill>
                          <a:schemeClr val="accent6"/>
                        </a:solidFill>
                      </a:endParaRPr>
                    </a:p>
                  </a:txBody>
                  <a:tcPr anchor="ctr">
                    <a:lnB w="12700" cap="flat" cmpd="sng" algn="ctr">
                      <a:solidFill>
                        <a:schemeClr val="bg1">
                          <a:lumMod val="50000"/>
                        </a:schemeClr>
                      </a:solidFill>
                      <a:prstDash val="solid"/>
                      <a:round/>
                      <a:headEnd type="none" w="med" len="med"/>
                      <a:tailEnd type="none" w="med" len="med"/>
                    </a:lnB>
                  </a:tcPr>
                </a:tc>
              </a:tr>
              <a:tr h="1246909">
                <a:tc>
                  <a:txBody>
                    <a:bodyPr/>
                    <a:lstStyle/>
                    <a:p>
                      <a:pPr algn="r"/>
                      <a:r>
                        <a:rPr lang="en-US" sz="1200" b="1" dirty="0" smtClean="0">
                          <a:solidFill>
                            <a:schemeClr val="accent2"/>
                          </a:solidFill>
                          <a:latin typeface="Segoe Script" panose="020B0504020000000003" pitchFamily="34" charset="0"/>
                        </a:rPr>
                        <a:t>Level</a:t>
                      </a:r>
                    </a:p>
                    <a:p>
                      <a:pPr algn="r"/>
                      <a:r>
                        <a:rPr lang="en-US" sz="3200" b="1" dirty="0" smtClean="0">
                          <a:solidFill>
                            <a:schemeClr val="accent2"/>
                          </a:solidFill>
                          <a:latin typeface="Segoe Script" panose="020B0504020000000003" pitchFamily="34" charset="0"/>
                        </a:rPr>
                        <a:t>3</a:t>
                      </a:r>
                      <a:endParaRPr lang="en-US" sz="3200" b="1" dirty="0">
                        <a:solidFill>
                          <a:schemeClr val="accent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2"/>
                          </a:solidFill>
                          <a:latin typeface="+mn-lt"/>
                        </a:rPr>
                        <a:t>advanced analytics</a:t>
                      </a:r>
                      <a:endParaRPr lang="en-US" sz="4000" b="1" dirty="0">
                        <a:solidFill>
                          <a:schemeClr val="accent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accent6"/>
                          </a:solidFill>
                        </a:rPr>
                        <a:t>Critical Talent Strategy</a:t>
                      </a:r>
                      <a:endParaRPr lang="en-US" sz="2000" i="1" baseline="0" dirty="0" smtClean="0">
                        <a:solidFill>
                          <a:schemeClr val="accent6"/>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92135">
                <a:tc>
                  <a:txBody>
                    <a:bodyPr/>
                    <a:lstStyle/>
                    <a:p>
                      <a:pPr algn="r"/>
                      <a:r>
                        <a:rPr lang="en-US" sz="1200" b="1" dirty="0" smtClean="0">
                          <a:solidFill>
                            <a:schemeClr val="accent5"/>
                          </a:solidFill>
                          <a:latin typeface="Segoe Script" panose="020B0504020000000003" pitchFamily="34" charset="0"/>
                        </a:rPr>
                        <a:t>Level</a:t>
                      </a:r>
                      <a:r>
                        <a:rPr lang="en-US" sz="3200" b="1" dirty="0" smtClean="0">
                          <a:solidFill>
                            <a:schemeClr val="accent5"/>
                          </a:solidFill>
                          <a:latin typeface="Segoe Script" panose="020B0504020000000003" pitchFamily="34" charset="0"/>
                        </a:rPr>
                        <a:t> 2</a:t>
                      </a:r>
                      <a:endParaRPr lang="en-US" sz="3200" b="1" dirty="0">
                        <a:solidFill>
                          <a:schemeClr val="accent5"/>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5"/>
                          </a:solidFill>
                          <a:latin typeface="+mn-lt"/>
                        </a:rPr>
                        <a:t>advanced reporting</a:t>
                      </a:r>
                      <a:endParaRPr lang="en-US" sz="4000" b="1" dirty="0">
                        <a:solidFill>
                          <a:schemeClr val="accent5"/>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accent6"/>
                          </a:solidFill>
                        </a:rPr>
                        <a:t>Automated</a:t>
                      </a:r>
                      <a:r>
                        <a:rPr lang="en-US" sz="2000" i="1" baseline="0" dirty="0" smtClean="0">
                          <a:solidFill>
                            <a:schemeClr val="accent6"/>
                          </a:solidFill>
                        </a:rPr>
                        <a:t> Dashboards</a:t>
                      </a:r>
                      <a:endParaRPr lang="en-US" sz="2000" i="1" dirty="0">
                        <a:solidFill>
                          <a:schemeClr val="accent6"/>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1283">
                <a:tc>
                  <a:txBody>
                    <a:bodyPr/>
                    <a:lstStyle/>
                    <a:p>
                      <a:pPr algn="r"/>
                      <a:r>
                        <a:rPr lang="en-US" sz="1200" b="1" dirty="0" smtClean="0">
                          <a:solidFill>
                            <a:schemeClr val="accent4"/>
                          </a:solidFill>
                          <a:latin typeface="Segoe Script" panose="020B0504020000000003" pitchFamily="34" charset="0"/>
                        </a:rPr>
                        <a:t>Level</a:t>
                      </a:r>
                      <a:r>
                        <a:rPr lang="en-US" sz="3200" b="1" dirty="0" smtClean="0">
                          <a:solidFill>
                            <a:schemeClr val="accent4"/>
                          </a:solidFill>
                          <a:latin typeface="Segoe Script" panose="020B0504020000000003" pitchFamily="34" charset="0"/>
                        </a:rPr>
                        <a:t> 1</a:t>
                      </a:r>
                      <a:endParaRPr lang="en-US" sz="3200" b="1" dirty="0">
                        <a:solidFill>
                          <a:schemeClr val="accent4"/>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tcPr>
                </a:tc>
                <a:tc>
                  <a:txBody>
                    <a:bodyPr/>
                    <a:lstStyle/>
                    <a:p>
                      <a:pPr algn="r"/>
                      <a:r>
                        <a:rPr lang="en-US" sz="4000" b="1" dirty="0" smtClean="0">
                          <a:solidFill>
                            <a:schemeClr val="accent4"/>
                          </a:solidFill>
                          <a:latin typeface="+mn-lt"/>
                        </a:rPr>
                        <a:t>operational reporting</a:t>
                      </a:r>
                      <a:endParaRPr lang="en-US" sz="4000" b="1" dirty="0">
                        <a:solidFill>
                          <a:schemeClr val="accent4"/>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baseline="0" dirty="0" smtClean="0">
                          <a:solidFill>
                            <a:schemeClr val="accent6"/>
                          </a:solidFill>
                        </a:rPr>
                        <a:t>Centralization &amp; Process Efficiency</a:t>
                      </a:r>
                      <a:endParaRPr lang="en-US" sz="2000" i="1" dirty="0">
                        <a:solidFill>
                          <a:schemeClr val="accent6"/>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054056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607962239"/>
              </p:ext>
            </p:extLst>
          </p:nvPr>
        </p:nvGraphicFramePr>
        <p:xfrm>
          <a:off x="249382" y="1243003"/>
          <a:ext cx="11376561" cy="4991542"/>
        </p:xfrm>
        <a:graphic>
          <a:graphicData uri="http://schemas.openxmlformats.org/drawingml/2006/table">
            <a:tbl>
              <a:tblPr firstRow="1" bandRow="1">
                <a:tableStyleId>{2D5ABB26-0587-4C30-8999-92F81FD0307C}</a:tableStyleId>
              </a:tblPr>
              <a:tblGrid>
                <a:gridCol w="649725"/>
                <a:gridCol w="4739172"/>
                <a:gridCol w="5987664"/>
              </a:tblGrid>
              <a:tr h="124121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4</a:t>
                      </a:r>
                      <a:endParaRPr lang="en-US" sz="3200" b="1" dirty="0">
                        <a:solidFill>
                          <a:schemeClr val="bg2"/>
                        </a:solidFill>
                        <a:latin typeface="Segoe Script" panose="020B0504020000000003" pitchFamily="34" charset="0"/>
                      </a:endParaRPr>
                    </a:p>
                  </a:txBody>
                  <a:tcPr anchor="ctr">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predictive analytics</a:t>
                      </a:r>
                      <a:endParaRPr lang="en-US" sz="4000" b="1" dirty="0">
                        <a:solidFill>
                          <a:schemeClr val="bg2"/>
                        </a:solidFill>
                        <a:latin typeface="+mn-lt"/>
                      </a:endParaRPr>
                    </a:p>
                  </a:txBody>
                  <a:tcPr anchor="ctr">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Business Performance</a:t>
                      </a:r>
                      <a:r>
                        <a:rPr lang="en-US" sz="2000" i="1" baseline="0" dirty="0" smtClean="0">
                          <a:solidFill>
                            <a:schemeClr val="bg2"/>
                          </a:solidFill>
                        </a:rPr>
                        <a:t> Study</a:t>
                      </a:r>
                      <a:endParaRPr lang="en-US" sz="2000" i="1" dirty="0">
                        <a:solidFill>
                          <a:schemeClr val="bg2"/>
                        </a:solidFill>
                      </a:endParaRPr>
                    </a:p>
                  </a:txBody>
                  <a:tcPr anchor="ctr">
                    <a:lnB w="12700" cap="flat" cmpd="sng" algn="ctr">
                      <a:solidFill>
                        <a:schemeClr val="bg1">
                          <a:lumMod val="50000"/>
                        </a:schemeClr>
                      </a:solidFill>
                      <a:prstDash val="solid"/>
                      <a:round/>
                      <a:headEnd type="none" w="med" len="med"/>
                      <a:tailEnd type="none" w="med" len="med"/>
                    </a:lnB>
                  </a:tcPr>
                </a:tc>
              </a:tr>
              <a:tr h="1246909">
                <a:tc>
                  <a:txBody>
                    <a:bodyPr/>
                    <a:lstStyle/>
                    <a:p>
                      <a:pPr algn="r"/>
                      <a:r>
                        <a:rPr lang="en-US" sz="1200" b="1" dirty="0" smtClean="0">
                          <a:solidFill>
                            <a:schemeClr val="bg2"/>
                          </a:solidFill>
                          <a:latin typeface="Segoe Script" panose="020B0504020000000003" pitchFamily="34" charset="0"/>
                        </a:rPr>
                        <a:t>Level</a:t>
                      </a:r>
                    </a:p>
                    <a:p>
                      <a:pPr algn="r"/>
                      <a:r>
                        <a:rPr lang="en-US" sz="3200" b="1" dirty="0" smtClean="0">
                          <a:solidFill>
                            <a:schemeClr val="bg2"/>
                          </a:solidFill>
                          <a:latin typeface="Segoe Script" panose="020B0504020000000003" pitchFamily="34" charset="0"/>
                        </a:rPr>
                        <a:t>3</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analytics</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bg2"/>
                          </a:solidFill>
                        </a:rPr>
                        <a:t>Critical Talent Strategy</a:t>
                      </a:r>
                      <a:endParaRPr lang="en-US" sz="2000" i="1" baseline="0" dirty="0" smtClean="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9213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2</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Automated</a:t>
                      </a:r>
                      <a:r>
                        <a:rPr lang="en-US" sz="2000" i="1" baseline="0" dirty="0" smtClean="0">
                          <a:solidFill>
                            <a:schemeClr val="bg2"/>
                          </a:solidFill>
                        </a:rPr>
                        <a:t> Dashboards</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1283">
                <a:tc>
                  <a:txBody>
                    <a:bodyPr/>
                    <a:lstStyle/>
                    <a:p>
                      <a:pPr algn="r"/>
                      <a:r>
                        <a:rPr lang="en-US" sz="1200" b="1" dirty="0" smtClean="0">
                          <a:solidFill>
                            <a:schemeClr val="accent4"/>
                          </a:solidFill>
                          <a:latin typeface="Segoe Script" panose="020B0504020000000003" pitchFamily="34" charset="0"/>
                        </a:rPr>
                        <a:t>Level</a:t>
                      </a:r>
                      <a:r>
                        <a:rPr lang="en-US" sz="3200" b="1" dirty="0" smtClean="0">
                          <a:solidFill>
                            <a:schemeClr val="accent4"/>
                          </a:solidFill>
                          <a:latin typeface="Segoe Script" panose="020B0504020000000003" pitchFamily="34" charset="0"/>
                        </a:rPr>
                        <a:t> 1</a:t>
                      </a:r>
                      <a:endParaRPr lang="en-US" sz="3200" b="1" dirty="0">
                        <a:solidFill>
                          <a:schemeClr val="accent4"/>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tcPr>
                </a:tc>
                <a:tc>
                  <a:txBody>
                    <a:bodyPr/>
                    <a:lstStyle/>
                    <a:p>
                      <a:pPr algn="r"/>
                      <a:r>
                        <a:rPr lang="en-US" sz="4000" b="1" dirty="0" smtClean="0">
                          <a:solidFill>
                            <a:schemeClr val="accent4"/>
                          </a:solidFill>
                          <a:latin typeface="+mn-lt"/>
                        </a:rPr>
                        <a:t>operational reporting</a:t>
                      </a:r>
                      <a:endParaRPr lang="en-US" sz="4000" b="1" dirty="0">
                        <a:solidFill>
                          <a:schemeClr val="accent4"/>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baseline="0" dirty="0" smtClean="0">
                          <a:solidFill>
                            <a:schemeClr val="accent4"/>
                          </a:solidFill>
                        </a:rPr>
                        <a:t>Centralization &amp; Process Efficiency</a:t>
                      </a:r>
                      <a:endParaRPr lang="en-US" sz="2000" i="1" dirty="0">
                        <a:solidFill>
                          <a:schemeClr val="accent4"/>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377313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19386"/>
          <a:stretch/>
        </p:blipFill>
        <p:spPr>
          <a:xfrm>
            <a:off x="0" y="0"/>
            <a:ext cx="9037122" cy="6887378"/>
          </a:xfrm>
          <a:prstGeom prst="rect">
            <a:avLst/>
          </a:prstGeom>
        </p:spPr>
      </p:pic>
    </p:spTree>
    <p:extLst>
      <p:ext uri="{BB962C8B-B14F-4D97-AF65-F5344CB8AC3E}">
        <p14:creationId xmlns:p14="http://schemas.microsoft.com/office/powerpoint/2010/main" val="2667486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959434"/>
            <a:ext cx="2826328" cy="2968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smtClean="0">
              <a:latin typeface="+mj-lt"/>
            </a:endParaRPr>
          </a:p>
          <a:p>
            <a:pPr algn="ctr"/>
            <a:r>
              <a:rPr lang="en-US" sz="3200" b="1" dirty="0" smtClean="0">
                <a:latin typeface="+mj-lt"/>
              </a:rPr>
              <a:t>Monthly Reporting</a:t>
            </a:r>
            <a:endParaRPr lang="en-US" sz="3200" b="1" dirty="0">
              <a:latin typeface="+mj-lt"/>
            </a:endParaRPr>
          </a:p>
        </p:txBody>
      </p:sp>
      <p:sp>
        <p:nvSpPr>
          <p:cNvPr id="5" name="Rectangle 4"/>
          <p:cNvSpPr/>
          <p:nvPr/>
        </p:nvSpPr>
        <p:spPr>
          <a:xfrm>
            <a:off x="4487883" y="1959434"/>
            <a:ext cx="2826328" cy="29688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smtClean="0">
              <a:latin typeface="+mj-lt"/>
            </a:endParaRPr>
          </a:p>
          <a:p>
            <a:pPr algn="ctr"/>
            <a:r>
              <a:rPr lang="en-US" sz="3200" b="1" dirty="0" smtClean="0">
                <a:latin typeface="+mj-lt"/>
              </a:rPr>
              <a:t>Quarterly Reporting</a:t>
            </a:r>
            <a:endParaRPr lang="en-US" sz="3200" b="1" dirty="0">
              <a:latin typeface="+mj-lt"/>
            </a:endParaRPr>
          </a:p>
        </p:txBody>
      </p:sp>
      <p:sp>
        <p:nvSpPr>
          <p:cNvPr id="6" name="Rectangle 5"/>
          <p:cNvSpPr/>
          <p:nvPr/>
        </p:nvSpPr>
        <p:spPr>
          <a:xfrm>
            <a:off x="8137566" y="1959434"/>
            <a:ext cx="2826328" cy="2968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smtClean="0">
              <a:latin typeface="+mj-lt"/>
            </a:endParaRPr>
          </a:p>
          <a:p>
            <a:pPr algn="ctr"/>
            <a:r>
              <a:rPr lang="en-US" sz="3200" b="1" dirty="0" smtClean="0">
                <a:latin typeface="+mj-lt"/>
              </a:rPr>
              <a:t>Annual</a:t>
            </a:r>
          </a:p>
          <a:p>
            <a:pPr algn="ctr"/>
            <a:r>
              <a:rPr lang="en-US" sz="3200" b="1" dirty="0" smtClean="0">
                <a:latin typeface="+mj-lt"/>
              </a:rPr>
              <a:t>Reporting</a:t>
            </a:r>
            <a:endParaRPr lang="en-US" sz="3200" b="1" dirty="0">
              <a:latin typeface="+mj-lt"/>
            </a:endParaRPr>
          </a:p>
        </p:txBody>
      </p:sp>
      <p:sp>
        <p:nvSpPr>
          <p:cNvPr id="7" name="Oval 6"/>
          <p:cNvSpPr/>
          <p:nvPr/>
        </p:nvSpPr>
        <p:spPr>
          <a:xfrm>
            <a:off x="308757" y="3871362"/>
            <a:ext cx="1567543" cy="163879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2 weeks</a:t>
            </a:r>
            <a:endParaRPr lang="en-US" sz="2400" b="1" dirty="0">
              <a:solidFill>
                <a:schemeClr val="bg1"/>
              </a:solidFill>
            </a:endParaRPr>
          </a:p>
        </p:txBody>
      </p:sp>
      <p:sp>
        <p:nvSpPr>
          <p:cNvPr id="8" name="Oval 7"/>
          <p:cNvSpPr/>
          <p:nvPr/>
        </p:nvSpPr>
        <p:spPr>
          <a:xfrm>
            <a:off x="2699655" y="3871362"/>
            <a:ext cx="1206833" cy="11756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solidFill>
              </a:rPr>
              <a:t>2 days</a:t>
            </a:r>
            <a:endParaRPr lang="en-US" sz="2400" b="1" dirty="0">
              <a:solidFill>
                <a:schemeClr val="accent1"/>
              </a:solidFill>
            </a:endParaRPr>
          </a:p>
        </p:txBody>
      </p:sp>
      <p:sp>
        <p:nvSpPr>
          <p:cNvPr id="9" name="Oval 8"/>
          <p:cNvSpPr/>
          <p:nvPr/>
        </p:nvSpPr>
        <p:spPr>
          <a:xfrm>
            <a:off x="4102182" y="3871362"/>
            <a:ext cx="1763236" cy="180504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3</a:t>
            </a:r>
          </a:p>
          <a:p>
            <a:pPr algn="ctr"/>
            <a:r>
              <a:rPr lang="en-US" sz="2400" b="1" dirty="0" smtClean="0">
                <a:solidFill>
                  <a:schemeClr val="bg1"/>
                </a:solidFill>
              </a:rPr>
              <a:t>weeks</a:t>
            </a:r>
            <a:endParaRPr lang="en-US" sz="2400" b="1" dirty="0">
              <a:solidFill>
                <a:schemeClr val="bg1"/>
              </a:solidFill>
            </a:endParaRPr>
          </a:p>
        </p:txBody>
      </p:sp>
      <p:sp>
        <p:nvSpPr>
          <p:cNvPr id="10" name="Oval 9"/>
          <p:cNvSpPr/>
          <p:nvPr/>
        </p:nvSpPr>
        <p:spPr>
          <a:xfrm>
            <a:off x="6349338" y="3871362"/>
            <a:ext cx="1350575" cy="141316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6"/>
                </a:solidFill>
              </a:rPr>
              <a:t>1 week</a:t>
            </a:r>
            <a:endParaRPr lang="en-US" sz="2400" b="1" dirty="0">
              <a:solidFill>
                <a:schemeClr val="accent6"/>
              </a:solidFill>
            </a:endParaRPr>
          </a:p>
        </p:txBody>
      </p:sp>
      <p:sp>
        <p:nvSpPr>
          <p:cNvPr id="11" name="Oval 10"/>
          <p:cNvSpPr/>
          <p:nvPr/>
        </p:nvSpPr>
        <p:spPr>
          <a:xfrm>
            <a:off x="7895606" y="3871362"/>
            <a:ext cx="1960913" cy="192380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months</a:t>
            </a:r>
            <a:endParaRPr lang="en-US" sz="2400" b="1" dirty="0">
              <a:solidFill>
                <a:schemeClr val="bg1"/>
              </a:solidFill>
            </a:endParaRPr>
          </a:p>
        </p:txBody>
      </p:sp>
      <p:sp>
        <p:nvSpPr>
          <p:cNvPr id="12" name="Oval 11"/>
          <p:cNvSpPr/>
          <p:nvPr/>
        </p:nvSpPr>
        <p:spPr>
          <a:xfrm>
            <a:off x="10142764" y="3871361"/>
            <a:ext cx="1530680" cy="163879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2"/>
                </a:solidFill>
              </a:rPr>
              <a:t>3 weeks</a:t>
            </a:r>
            <a:endParaRPr lang="en-US" sz="2400" b="1" dirty="0">
              <a:solidFill>
                <a:schemeClr val="accent2"/>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300" y="6056156"/>
            <a:ext cx="2743199" cy="600388"/>
          </a:xfrm>
          <a:prstGeom prst="rect">
            <a:avLst/>
          </a:prstGeom>
        </p:spPr>
      </p:pic>
    </p:spTree>
    <p:extLst>
      <p:ext uri="{BB962C8B-B14F-4D97-AF65-F5344CB8AC3E}">
        <p14:creationId xmlns:p14="http://schemas.microsoft.com/office/powerpoint/2010/main" val="2744455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2490301" y="2828836"/>
            <a:ext cx="7211398" cy="1200329"/>
          </a:xfrm>
          <a:prstGeom prst="rect">
            <a:avLst/>
          </a:prstGeom>
          <a:noFill/>
        </p:spPr>
        <p:txBody>
          <a:bodyPr wrap="none" rtlCol="0">
            <a:spAutoFit/>
          </a:bodyPr>
          <a:lstStyle/>
          <a:p>
            <a:r>
              <a:rPr lang="en-US" sz="7200" b="1" dirty="0" smtClean="0">
                <a:solidFill>
                  <a:schemeClr val="bg1"/>
                </a:solidFill>
              </a:rPr>
              <a:t>~1,500 hours/year</a:t>
            </a:r>
            <a:endParaRPr lang="en-US" sz="7200" b="1" dirty="0">
              <a:solidFill>
                <a:schemeClr val="bg1"/>
              </a:solidFill>
            </a:endParaRPr>
          </a:p>
        </p:txBody>
      </p:sp>
    </p:spTree>
    <p:extLst>
      <p:ext uri="{BB962C8B-B14F-4D97-AF65-F5344CB8AC3E}">
        <p14:creationId xmlns:p14="http://schemas.microsoft.com/office/powerpoint/2010/main" val="9161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25397790"/>
              </p:ext>
            </p:extLst>
          </p:nvPr>
        </p:nvGraphicFramePr>
        <p:xfrm>
          <a:off x="249382" y="1243003"/>
          <a:ext cx="11376561" cy="4991542"/>
        </p:xfrm>
        <a:graphic>
          <a:graphicData uri="http://schemas.openxmlformats.org/drawingml/2006/table">
            <a:tbl>
              <a:tblPr firstRow="1" bandRow="1">
                <a:tableStyleId>{2D5ABB26-0587-4C30-8999-92F81FD0307C}</a:tableStyleId>
              </a:tblPr>
              <a:tblGrid>
                <a:gridCol w="649725"/>
                <a:gridCol w="4739172"/>
                <a:gridCol w="5987664"/>
              </a:tblGrid>
              <a:tr h="124121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4</a:t>
                      </a:r>
                      <a:endParaRPr lang="en-US" sz="3200" b="1" dirty="0">
                        <a:solidFill>
                          <a:schemeClr val="bg2"/>
                        </a:solidFill>
                        <a:latin typeface="Segoe Script" panose="020B0504020000000003" pitchFamily="34" charset="0"/>
                      </a:endParaRPr>
                    </a:p>
                  </a:txBody>
                  <a:tcPr anchor="ctr">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predictive analytics</a:t>
                      </a:r>
                      <a:endParaRPr lang="en-US" sz="4000" b="1" dirty="0">
                        <a:solidFill>
                          <a:schemeClr val="bg2"/>
                        </a:solidFill>
                        <a:latin typeface="+mn-lt"/>
                      </a:endParaRPr>
                    </a:p>
                  </a:txBody>
                  <a:tcPr anchor="ctr">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Business Performance</a:t>
                      </a:r>
                      <a:r>
                        <a:rPr lang="en-US" sz="2000" i="1" baseline="0" dirty="0" smtClean="0">
                          <a:solidFill>
                            <a:schemeClr val="bg2"/>
                          </a:solidFill>
                        </a:rPr>
                        <a:t> Study</a:t>
                      </a:r>
                      <a:endParaRPr lang="en-US" sz="2000" i="1" dirty="0">
                        <a:solidFill>
                          <a:schemeClr val="bg2"/>
                        </a:solidFill>
                      </a:endParaRPr>
                    </a:p>
                  </a:txBody>
                  <a:tcPr anchor="ctr">
                    <a:lnB w="12700" cap="flat" cmpd="sng" algn="ctr">
                      <a:solidFill>
                        <a:schemeClr val="bg1">
                          <a:lumMod val="50000"/>
                        </a:schemeClr>
                      </a:solidFill>
                      <a:prstDash val="solid"/>
                      <a:round/>
                      <a:headEnd type="none" w="med" len="med"/>
                      <a:tailEnd type="none" w="med" len="med"/>
                    </a:lnB>
                  </a:tcPr>
                </a:tc>
              </a:tr>
              <a:tr h="1246909">
                <a:tc>
                  <a:txBody>
                    <a:bodyPr/>
                    <a:lstStyle/>
                    <a:p>
                      <a:pPr algn="r"/>
                      <a:r>
                        <a:rPr lang="en-US" sz="1200" b="1" dirty="0" smtClean="0">
                          <a:solidFill>
                            <a:schemeClr val="bg2"/>
                          </a:solidFill>
                          <a:latin typeface="Segoe Script" panose="020B0504020000000003" pitchFamily="34" charset="0"/>
                        </a:rPr>
                        <a:t>Level</a:t>
                      </a:r>
                    </a:p>
                    <a:p>
                      <a:pPr algn="r"/>
                      <a:r>
                        <a:rPr lang="en-US" sz="3200" b="1" dirty="0" smtClean="0">
                          <a:solidFill>
                            <a:schemeClr val="bg2"/>
                          </a:solidFill>
                          <a:latin typeface="Segoe Script" panose="020B0504020000000003" pitchFamily="34" charset="0"/>
                        </a:rPr>
                        <a:t>3</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analytics</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bg2"/>
                          </a:solidFill>
                        </a:rPr>
                        <a:t>Critical Talent Strategy</a:t>
                      </a:r>
                      <a:endParaRPr lang="en-US" sz="2000" i="1" baseline="0" dirty="0" smtClean="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92135">
                <a:tc>
                  <a:txBody>
                    <a:bodyPr/>
                    <a:lstStyle/>
                    <a:p>
                      <a:pPr algn="r"/>
                      <a:r>
                        <a:rPr lang="en-US" sz="1200" b="1" dirty="0" smtClean="0">
                          <a:solidFill>
                            <a:schemeClr val="accent5"/>
                          </a:solidFill>
                          <a:latin typeface="Segoe Script" panose="020B0504020000000003" pitchFamily="34" charset="0"/>
                        </a:rPr>
                        <a:t>Level</a:t>
                      </a:r>
                      <a:r>
                        <a:rPr lang="en-US" sz="3200" b="1" dirty="0" smtClean="0">
                          <a:solidFill>
                            <a:schemeClr val="accent5"/>
                          </a:solidFill>
                          <a:latin typeface="Segoe Script" panose="020B0504020000000003" pitchFamily="34" charset="0"/>
                        </a:rPr>
                        <a:t> 2</a:t>
                      </a:r>
                      <a:endParaRPr lang="en-US" sz="3200" b="1" dirty="0">
                        <a:solidFill>
                          <a:schemeClr val="accent5"/>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5"/>
                          </a:solidFill>
                          <a:latin typeface="+mn-lt"/>
                        </a:rPr>
                        <a:t>advanced reporting</a:t>
                      </a:r>
                      <a:endParaRPr lang="en-US" sz="4000" b="1" dirty="0">
                        <a:solidFill>
                          <a:schemeClr val="accent5"/>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accent5"/>
                          </a:solidFill>
                        </a:rPr>
                        <a:t>Automated</a:t>
                      </a:r>
                      <a:r>
                        <a:rPr lang="en-US" sz="2000" i="1" baseline="0" dirty="0" smtClean="0">
                          <a:solidFill>
                            <a:schemeClr val="accent5"/>
                          </a:solidFill>
                        </a:rPr>
                        <a:t> Dashboards</a:t>
                      </a:r>
                      <a:endParaRPr lang="en-US" sz="2000" i="1" dirty="0">
                        <a:solidFill>
                          <a:schemeClr val="accent5"/>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1283">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1</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tcPr>
                </a:tc>
                <a:tc>
                  <a:txBody>
                    <a:bodyPr/>
                    <a:lstStyle/>
                    <a:p>
                      <a:pPr algn="r"/>
                      <a:r>
                        <a:rPr lang="en-US" sz="4000" b="1" dirty="0" smtClean="0">
                          <a:solidFill>
                            <a:schemeClr val="bg2"/>
                          </a:solidFill>
                          <a:latin typeface="+mn-lt"/>
                        </a:rPr>
                        <a:t>operational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baseline="0" dirty="0" smtClean="0">
                          <a:solidFill>
                            <a:schemeClr val="bg2"/>
                          </a:solidFill>
                        </a:rPr>
                        <a:t>Continuous Improvement &amp; Process Efficiency</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512579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5310"/>
            <a:ext cx="8587946" cy="42738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4712" y="2738675"/>
            <a:ext cx="6666469" cy="33018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21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532269376"/>
              </p:ext>
            </p:extLst>
          </p:nvPr>
        </p:nvGraphicFramePr>
        <p:xfrm>
          <a:off x="178130" y="641269"/>
          <a:ext cx="11887199" cy="585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txBox="1">
            <a:spLocks/>
          </p:cNvSpPr>
          <p:nvPr/>
        </p:nvSpPr>
        <p:spPr>
          <a:xfrm>
            <a:off x="178130" y="973776"/>
            <a:ext cx="10058400" cy="9737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b="1" dirty="0" smtClean="0">
                <a:latin typeface="+mn-lt"/>
              </a:rPr>
              <a:t>our journey…</a:t>
            </a:r>
            <a:endParaRPr lang="en-US" sz="5400" b="1" dirty="0">
              <a:latin typeface="+mn-lt"/>
            </a:endParaRPr>
          </a:p>
        </p:txBody>
      </p:sp>
    </p:spTree>
    <p:extLst>
      <p:ext uri="{BB962C8B-B14F-4D97-AF65-F5344CB8AC3E}">
        <p14:creationId xmlns:p14="http://schemas.microsoft.com/office/powerpoint/2010/main" val="24874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5A986B5-079E-4D50-8176-1354D08473D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7DF57388-E03A-4E64-9B7D-EC61DA9503C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5AAFD25E-2F5A-4B90-A17C-664D3766655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A027C6E0-C6B0-4865-98FC-0BE7EF5EBE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F0B0576-EE2D-4FF5-9F1B-A9A93C1DE8C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50B2B6E-BC8A-4F27-827E-EA0532316AF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49123959"/>
              </p:ext>
            </p:extLst>
          </p:nvPr>
        </p:nvGraphicFramePr>
        <p:xfrm>
          <a:off x="249382" y="1243003"/>
          <a:ext cx="11376561" cy="4991542"/>
        </p:xfrm>
        <a:graphic>
          <a:graphicData uri="http://schemas.openxmlformats.org/drawingml/2006/table">
            <a:tbl>
              <a:tblPr firstRow="1" bandRow="1">
                <a:tableStyleId>{2D5ABB26-0587-4C30-8999-92F81FD0307C}</a:tableStyleId>
              </a:tblPr>
              <a:tblGrid>
                <a:gridCol w="649725"/>
                <a:gridCol w="4739172"/>
                <a:gridCol w="5987664"/>
              </a:tblGrid>
              <a:tr h="124121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4</a:t>
                      </a:r>
                      <a:endParaRPr lang="en-US" sz="3200" b="1" dirty="0">
                        <a:solidFill>
                          <a:schemeClr val="bg2"/>
                        </a:solidFill>
                        <a:latin typeface="Segoe Script" panose="020B0504020000000003" pitchFamily="34" charset="0"/>
                      </a:endParaRPr>
                    </a:p>
                  </a:txBody>
                  <a:tcPr anchor="ctr">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predictive analytics</a:t>
                      </a:r>
                      <a:endParaRPr lang="en-US" sz="4000" b="1" dirty="0">
                        <a:solidFill>
                          <a:schemeClr val="bg2"/>
                        </a:solidFill>
                        <a:latin typeface="+mn-lt"/>
                      </a:endParaRPr>
                    </a:p>
                  </a:txBody>
                  <a:tcPr anchor="ctr">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Business Performance</a:t>
                      </a:r>
                      <a:r>
                        <a:rPr lang="en-US" sz="2000" i="1" baseline="0" dirty="0" smtClean="0">
                          <a:solidFill>
                            <a:schemeClr val="bg2"/>
                          </a:solidFill>
                        </a:rPr>
                        <a:t> Study</a:t>
                      </a:r>
                      <a:endParaRPr lang="en-US" sz="2000" i="1" dirty="0">
                        <a:solidFill>
                          <a:schemeClr val="bg2"/>
                        </a:solidFill>
                      </a:endParaRPr>
                    </a:p>
                  </a:txBody>
                  <a:tcPr anchor="ctr">
                    <a:lnB w="12700" cap="flat" cmpd="sng" algn="ctr">
                      <a:solidFill>
                        <a:schemeClr val="bg1">
                          <a:lumMod val="50000"/>
                        </a:schemeClr>
                      </a:solidFill>
                      <a:prstDash val="solid"/>
                      <a:round/>
                      <a:headEnd type="none" w="med" len="med"/>
                      <a:tailEnd type="none" w="med" len="med"/>
                    </a:lnB>
                  </a:tcPr>
                </a:tc>
              </a:tr>
              <a:tr h="1246909">
                <a:tc>
                  <a:txBody>
                    <a:bodyPr/>
                    <a:lstStyle/>
                    <a:p>
                      <a:pPr algn="r"/>
                      <a:r>
                        <a:rPr lang="en-US" sz="1200" b="1" dirty="0" smtClean="0">
                          <a:solidFill>
                            <a:schemeClr val="accent2"/>
                          </a:solidFill>
                          <a:latin typeface="Segoe Script" panose="020B0504020000000003" pitchFamily="34" charset="0"/>
                        </a:rPr>
                        <a:t>Level</a:t>
                      </a:r>
                    </a:p>
                    <a:p>
                      <a:pPr algn="r"/>
                      <a:r>
                        <a:rPr lang="en-US" sz="3200" b="1" dirty="0" smtClean="0">
                          <a:solidFill>
                            <a:schemeClr val="accent2"/>
                          </a:solidFill>
                          <a:latin typeface="Segoe Script" panose="020B0504020000000003" pitchFamily="34" charset="0"/>
                        </a:rPr>
                        <a:t>3</a:t>
                      </a:r>
                      <a:endParaRPr lang="en-US" sz="3200" b="1" dirty="0">
                        <a:solidFill>
                          <a:schemeClr val="accent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2"/>
                          </a:solidFill>
                          <a:latin typeface="+mn-lt"/>
                        </a:rPr>
                        <a:t>advanced analytics</a:t>
                      </a:r>
                      <a:endParaRPr lang="en-US" sz="4000" b="1" dirty="0">
                        <a:solidFill>
                          <a:schemeClr val="accent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accent2"/>
                          </a:solidFill>
                        </a:rPr>
                        <a:t>Critical Talent Strategy</a:t>
                      </a:r>
                      <a:endParaRPr lang="en-US" sz="2000" i="1" baseline="0" dirty="0" smtClean="0">
                        <a:solidFill>
                          <a:schemeClr val="accent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9213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2</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Automated</a:t>
                      </a:r>
                      <a:r>
                        <a:rPr lang="en-US" sz="2000" i="1" baseline="0" dirty="0" smtClean="0">
                          <a:solidFill>
                            <a:schemeClr val="bg2"/>
                          </a:solidFill>
                        </a:rPr>
                        <a:t> Dashboards</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1283">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1</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tcPr>
                </a:tc>
                <a:tc>
                  <a:txBody>
                    <a:bodyPr/>
                    <a:lstStyle/>
                    <a:p>
                      <a:pPr algn="r"/>
                      <a:r>
                        <a:rPr lang="en-US" sz="4000" b="1" dirty="0" smtClean="0">
                          <a:solidFill>
                            <a:schemeClr val="bg2"/>
                          </a:solidFill>
                          <a:latin typeface="+mn-lt"/>
                        </a:rPr>
                        <a:t>operational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baseline="0" dirty="0" smtClean="0">
                          <a:solidFill>
                            <a:schemeClr val="bg2"/>
                          </a:solidFill>
                        </a:rPr>
                        <a:t>Continuous Improvement &amp; Process Efficiency</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577696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3"/>
          <p:cNvGraphicFramePr>
            <a:graphicFrameLocks/>
          </p:cNvGraphicFramePr>
          <p:nvPr>
            <p:extLst>
              <p:ext uri="{D42A27DB-BD31-4B8C-83A1-F6EECF244321}">
                <p14:modId xmlns:p14="http://schemas.microsoft.com/office/powerpoint/2010/main" val="3884070530"/>
              </p:ext>
            </p:extLst>
          </p:nvPr>
        </p:nvGraphicFramePr>
        <p:xfrm>
          <a:off x="897575" y="656899"/>
          <a:ext cx="11049002" cy="4664600"/>
        </p:xfrm>
        <a:graphic>
          <a:graphicData uri="http://schemas.openxmlformats.org/drawingml/2006/table">
            <a:tbl>
              <a:tblPr firstRow="1" bandRow="1">
                <a:tableStyleId>{5C22544A-7EE6-4342-B048-85BDC9FD1C3A}</a:tableStyleId>
              </a:tblPr>
              <a:tblGrid>
                <a:gridCol w="5524501"/>
                <a:gridCol w="5524501"/>
              </a:tblGrid>
              <a:tr h="2332300">
                <a:tc>
                  <a:txBody>
                    <a:bodyPr/>
                    <a:lstStyle/>
                    <a:p>
                      <a:pPr algn="ctr"/>
                      <a:r>
                        <a:rPr lang="en-US" sz="2400" b="1" dirty="0" smtClean="0">
                          <a:solidFill>
                            <a:schemeClr val="accent2"/>
                          </a:solidFill>
                        </a:rPr>
                        <a:t>Specialists</a:t>
                      </a:r>
                      <a:endParaRPr lang="en-US" b="1" dirty="0" smtClean="0">
                        <a:solidFill>
                          <a:schemeClr val="accent2"/>
                        </a:solidFill>
                      </a:endParaRPr>
                    </a:p>
                    <a:p>
                      <a:r>
                        <a:rPr lang="en-US" sz="2000" b="1" dirty="0" smtClean="0">
                          <a:solidFill>
                            <a:schemeClr val="accent2"/>
                          </a:solidFill>
                        </a:rPr>
                        <a:t>Skills/Knowledge</a:t>
                      </a:r>
                      <a:r>
                        <a:rPr lang="en-US" sz="2000" b="0" baseline="0" dirty="0" smtClean="0">
                          <a:solidFill>
                            <a:schemeClr val="accent6"/>
                          </a:solidFill>
                        </a:rPr>
                        <a:t> </a:t>
                      </a:r>
                      <a:r>
                        <a:rPr lang="en-US" b="0" baseline="0" dirty="0" smtClean="0">
                          <a:solidFill>
                            <a:schemeClr val="accent6"/>
                          </a:solidFill>
                        </a:rPr>
                        <a:t>= Highly Specialized</a:t>
                      </a:r>
                    </a:p>
                    <a:p>
                      <a:r>
                        <a:rPr lang="en-US" sz="2000" b="1" baseline="0" dirty="0" smtClean="0">
                          <a:solidFill>
                            <a:schemeClr val="accent2"/>
                          </a:solidFill>
                        </a:rPr>
                        <a:t>Impact on Profitability </a:t>
                      </a:r>
                      <a:r>
                        <a:rPr lang="en-US" b="0" baseline="0" dirty="0" smtClean="0">
                          <a:solidFill>
                            <a:schemeClr val="accent6"/>
                          </a:solidFill>
                        </a:rPr>
                        <a:t>= Less Direct</a:t>
                      </a:r>
                    </a:p>
                    <a:p>
                      <a:r>
                        <a:rPr lang="en-US" sz="2000" b="1" baseline="0" dirty="0" smtClean="0">
                          <a:solidFill>
                            <a:schemeClr val="accent2"/>
                          </a:solidFill>
                        </a:rPr>
                        <a:t>Investment</a:t>
                      </a:r>
                      <a:r>
                        <a:rPr lang="en-US" sz="2000" b="0" baseline="0" dirty="0" smtClean="0">
                          <a:solidFill>
                            <a:schemeClr val="accent6"/>
                          </a:solidFill>
                        </a:rPr>
                        <a:t> </a:t>
                      </a:r>
                      <a:r>
                        <a:rPr lang="en-US" b="0" baseline="0" dirty="0" smtClean="0">
                          <a:solidFill>
                            <a:schemeClr val="accent6"/>
                          </a:solidFill>
                        </a:rPr>
                        <a:t>= $$ (Higher initial)</a:t>
                      </a:r>
                    </a:p>
                    <a:p>
                      <a:r>
                        <a:rPr lang="en-US" sz="2000" b="1" baseline="0" dirty="0" smtClean="0">
                          <a:solidFill>
                            <a:schemeClr val="accent2"/>
                          </a:solidFill>
                        </a:rPr>
                        <a:t>Strategy Type </a:t>
                      </a:r>
                      <a:r>
                        <a:rPr lang="en-US" b="0" baseline="0" dirty="0" smtClean="0">
                          <a:solidFill>
                            <a:schemeClr val="accent6"/>
                          </a:solidFill>
                        </a:rPr>
                        <a:t>= Individualized (Recruiting Firms, Above Market Compensation, Retention Efforts)</a:t>
                      </a:r>
                      <a:endParaRPr lang="en-US" b="0" dirty="0">
                        <a:solidFill>
                          <a:schemeClr val="accent6"/>
                        </a:solidFill>
                      </a:endParaRPr>
                    </a:p>
                  </a:txBody>
                  <a:tcPr>
                    <a:solidFill>
                      <a:schemeClr val="accent2">
                        <a:lumMod val="20000"/>
                        <a:lumOff val="80000"/>
                      </a:schemeClr>
                    </a:solidFill>
                  </a:tcPr>
                </a:tc>
                <a:tc>
                  <a:txBody>
                    <a:bodyPr/>
                    <a:lstStyle/>
                    <a:p>
                      <a:pPr algn="ctr"/>
                      <a:r>
                        <a:rPr lang="en-US" sz="2400" b="1" dirty="0" smtClean="0">
                          <a:solidFill>
                            <a:schemeClr val="accent5"/>
                          </a:solidFill>
                        </a:rPr>
                        <a:t>Critical</a:t>
                      </a:r>
                      <a:r>
                        <a:rPr lang="en-US" sz="2400" b="1" baseline="0" dirty="0" smtClean="0">
                          <a:solidFill>
                            <a:schemeClr val="accent5"/>
                          </a:solidFill>
                        </a:rPr>
                        <a:t> Roles</a:t>
                      </a:r>
                    </a:p>
                    <a:p>
                      <a:r>
                        <a:rPr lang="en-US" sz="2000" b="1" baseline="0" dirty="0" smtClean="0">
                          <a:solidFill>
                            <a:schemeClr val="accent5"/>
                          </a:solidFill>
                        </a:rPr>
                        <a:t>Skills/Knowledge</a:t>
                      </a:r>
                      <a:r>
                        <a:rPr lang="en-US" sz="2000" b="0" baseline="0" dirty="0" smtClean="0">
                          <a:solidFill>
                            <a:schemeClr val="accent6"/>
                          </a:solidFill>
                        </a:rPr>
                        <a:t> </a:t>
                      </a:r>
                      <a:r>
                        <a:rPr lang="en-US" b="0" baseline="0" dirty="0" smtClean="0">
                          <a:solidFill>
                            <a:schemeClr val="accent6"/>
                          </a:solidFill>
                        </a:rPr>
                        <a:t>= Developed over time in house</a:t>
                      </a:r>
                    </a:p>
                    <a:p>
                      <a:r>
                        <a:rPr lang="en-US" sz="2000" b="1" baseline="0" dirty="0" smtClean="0">
                          <a:solidFill>
                            <a:schemeClr val="accent5"/>
                          </a:solidFill>
                        </a:rPr>
                        <a:t>Impact</a:t>
                      </a:r>
                      <a:r>
                        <a:rPr lang="en-US" sz="2000" b="0" baseline="0" dirty="0" smtClean="0">
                          <a:solidFill>
                            <a:schemeClr val="accent5"/>
                          </a:solidFill>
                        </a:rPr>
                        <a:t> </a:t>
                      </a:r>
                      <a:r>
                        <a:rPr lang="en-US" sz="2000" b="1" baseline="0" dirty="0" smtClean="0">
                          <a:solidFill>
                            <a:schemeClr val="accent5"/>
                          </a:solidFill>
                        </a:rPr>
                        <a:t>on</a:t>
                      </a:r>
                      <a:r>
                        <a:rPr lang="en-US" sz="2000" b="0" baseline="0" dirty="0" smtClean="0">
                          <a:solidFill>
                            <a:schemeClr val="accent5"/>
                          </a:solidFill>
                        </a:rPr>
                        <a:t> </a:t>
                      </a:r>
                      <a:r>
                        <a:rPr lang="en-US" sz="2000" b="1" baseline="0" dirty="0" smtClean="0">
                          <a:solidFill>
                            <a:schemeClr val="accent5"/>
                          </a:solidFill>
                        </a:rPr>
                        <a:t>Profitability</a:t>
                      </a:r>
                      <a:r>
                        <a:rPr lang="en-US" sz="2000" b="0" baseline="0" dirty="0" smtClean="0">
                          <a:solidFill>
                            <a:schemeClr val="accent5"/>
                          </a:solidFill>
                        </a:rPr>
                        <a:t> </a:t>
                      </a:r>
                      <a:r>
                        <a:rPr lang="en-US" b="0" baseline="0" dirty="0" smtClean="0">
                          <a:solidFill>
                            <a:schemeClr val="accent6"/>
                          </a:solidFill>
                        </a:rPr>
                        <a:t>= Large &amp; Direct</a:t>
                      </a:r>
                    </a:p>
                    <a:p>
                      <a:r>
                        <a:rPr lang="en-US" sz="2000" b="1" baseline="0" dirty="0" smtClean="0">
                          <a:solidFill>
                            <a:schemeClr val="accent5"/>
                          </a:solidFill>
                        </a:rPr>
                        <a:t>Investment</a:t>
                      </a:r>
                      <a:r>
                        <a:rPr lang="en-US" sz="2000" b="0" baseline="0" dirty="0" smtClean="0">
                          <a:solidFill>
                            <a:schemeClr val="accent5"/>
                          </a:solidFill>
                        </a:rPr>
                        <a:t> </a:t>
                      </a:r>
                      <a:r>
                        <a:rPr lang="en-US" b="0" baseline="0" dirty="0" smtClean="0">
                          <a:solidFill>
                            <a:schemeClr val="accent6"/>
                          </a:solidFill>
                        </a:rPr>
                        <a:t>= $$$ (Higher)</a:t>
                      </a:r>
                    </a:p>
                    <a:p>
                      <a:r>
                        <a:rPr lang="en-US" sz="2000" b="1" baseline="0" dirty="0" smtClean="0">
                          <a:solidFill>
                            <a:schemeClr val="accent5"/>
                          </a:solidFill>
                        </a:rPr>
                        <a:t>Strategy</a:t>
                      </a:r>
                      <a:r>
                        <a:rPr lang="en-US" sz="2000" b="0" baseline="0" dirty="0" smtClean="0">
                          <a:solidFill>
                            <a:schemeClr val="accent5"/>
                          </a:solidFill>
                        </a:rPr>
                        <a:t> </a:t>
                      </a:r>
                      <a:r>
                        <a:rPr lang="en-US" sz="2000" b="1" baseline="0" dirty="0" smtClean="0">
                          <a:solidFill>
                            <a:schemeClr val="accent5"/>
                          </a:solidFill>
                        </a:rPr>
                        <a:t>Type</a:t>
                      </a:r>
                      <a:r>
                        <a:rPr lang="en-US" sz="2000" b="0" baseline="0" dirty="0" smtClean="0">
                          <a:solidFill>
                            <a:schemeClr val="accent5"/>
                          </a:solidFill>
                        </a:rPr>
                        <a:t> </a:t>
                      </a:r>
                      <a:r>
                        <a:rPr lang="en-US" b="0" baseline="0" dirty="0" smtClean="0">
                          <a:solidFill>
                            <a:schemeClr val="accent6"/>
                          </a:solidFill>
                        </a:rPr>
                        <a:t>= Customized (Specialized Training Programs, Individualized Coaching, Rotational Assignments, Assessment)</a:t>
                      </a:r>
                      <a:endParaRPr lang="en-US" b="0" dirty="0">
                        <a:solidFill>
                          <a:schemeClr val="accent6"/>
                        </a:solidFill>
                      </a:endParaRPr>
                    </a:p>
                  </a:txBody>
                  <a:tcPr>
                    <a:solidFill>
                      <a:schemeClr val="accent5">
                        <a:lumMod val="20000"/>
                        <a:lumOff val="80000"/>
                      </a:schemeClr>
                    </a:solidFill>
                  </a:tcPr>
                </a:tc>
              </a:tr>
              <a:tr h="2332300">
                <a:tc>
                  <a:txBody>
                    <a:bodyPr/>
                    <a:lstStyle/>
                    <a:p>
                      <a:pPr algn="ctr"/>
                      <a:r>
                        <a:rPr lang="en-US" sz="2400" b="1" dirty="0" smtClean="0">
                          <a:solidFill>
                            <a:schemeClr val="accent6"/>
                          </a:solidFill>
                        </a:rPr>
                        <a:t>Doers</a:t>
                      </a:r>
                      <a:endParaRPr lang="en-US" b="1" dirty="0" smtClean="0">
                        <a:solidFill>
                          <a:schemeClr val="accent6"/>
                        </a:solidFill>
                      </a:endParaRPr>
                    </a:p>
                    <a:p>
                      <a:r>
                        <a:rPr lang="en-US" sz="2000" b="1" dirty="0" smtClean="0">
                          <a:solidFill>
                            <a:schemeClr val="accent6"/>
                          </a:solidFill>
                        </a:rPr>
                        <a:t>Skills/Knowledge</a:t>
                      </a:r>
                      <a:r>
                        <a:rPr lang="en-US" b="1" dirty="0" smtClean="0">
                          <a:solidFill>
                            <a:schemeClr val="accent6"/>
                          </a:solidFill>
                        </a:rPr>
                        <a:t> =</a:t>
                      </a:r>
                      <a:r>
                        <a:rPr lang="en-US" b="0" baseline="0" dirty="0" smtClean="0">
                          <a:solidFill>
                            <a:schemeClr val="accent6"/>
                          </a:solidFill>
                        </a:rPr>
                        <a:t> Widely available and/or trainable</a:t>
                      </a:r>
                    </a:p>
                    <a:p>
                      <a:r>
                        <a:rPr lang="en-US" sz="2000" b="1" baseline="0" dirty="0" smtClean="0">
                          <a:solidFill>
                            <a:schemeClr val="accent6"/>
                          </a:solidFill>
                        </a:rPr>
                        <a:t>Impact on Profitability </a:t>
                      </a:r>
                      <a:r>
                        <a:rPr lang="en-US" b="1" baseline="0" dirty="0" smtClean="0">
                          <a:solidFill>
                            <a:schemeClr val="accent6"/>
                          </a:solidFill>
                        </a:rPr>
                        <a:t>= </a:t>
                      </a:r>
                      <a:r>
                        <a:rPr lang="en-US" b="0" baseline="0" dirty="0" smtClean="0">
                          <a:solidFill>
                            <a:schemeClr val="accent6"/>
                          </a:solidFill>
                        </a:rPr>
                        <a:t>Low and/or Less Direct</a:t>
                      </a:r>
                    </a:p>
                    <a:p>
                      <a:r>
                        <a:rPr lang="en-US" sz="2000" b="1" baseline="0" dirty="0" smtClean="0">
                          <a:solidFill>
                            <a:schemeClr val="accent6"/>
                          </a:solidFill>
                        </a:rPr>
                        <a:t>Investment</a:t>
                      </a:r>
                      <a:r>
                        <a:rPr lang="en-US" sz="2000" b="0" baseline="0" dirty="0" smtClean="0">
                          <a:solidFill>
                            <a:schemeClr val="accent6"/>
                          </a:solidFill>
                        </a:rPr>
                        <a:t> </a:t>
                      </a:r>
                      <a:r>
                        <a:rPr lang="en-US" b="0" baseline="0" dirty="0" smtClean="0">
                          <a:solidFill>
                            <a:schemeClr val="accent6"/>
                          </a:solidFill>
                        </a:rPr>
                        <a:t>= $ (Low)</a:t>
                      </a:r>
                    </a:p>
                    <a:p>
                      <a:r>
                        <a:rPr lang="en-US" sz="2000" b="1" baseline="0" dirty="0" smtClean="0">
                          <a:solidFill>
                            <a:schemeClr val="accent6"/>
                          </a:solidFill>
                        </a:rPr>
                        <a:t>Strategy Type </a:t>
                      </a:r>
                      <a:r>
                        <a:rPr lang="en-US" b="0" baseline="0" dirty="0" smtClean="0">
                          <a:solidFill>
                            <a:schemeClr val="accent6"/>
                          </a:solidFill>
                        </a:rPr>
                        <a:t>= Broad (High Volume Recruitment, General Training/Onboarding, General Engagement Efforts)</a:t>
                      </a:r>
                    </a:p>
                  </a:txBody>
                  <a:tcPr>
                    <a:solidFill>
                      <a:schemeClr val="accent3">
                        <a:lumMod val="20000"/>
                        <a:lumOff val="80000"/>
                      </a:schemeClr>
                    </a:solidFill>
                  </a:tcPr>
                </a:tc>
                <a:tc>
                  <a:txBody>
                    <a:bodyPr/>
                    <a:lstStyle/>
                    <a:p>
                      <a:pPr algn="ctr"/>
                      <a:r>
                        <a:rPr lang="en-US" sz="2400" b="1" dirty="0" smtClean="0">
                          <a:solidFill>
                            <a:schemeClr val="accent1"/>
                          </a:solidFill>
                        </a:rPr>
                        <a:t>Key Players</a:t>
                      </a:r>
                    </a:p>
                    <a:p>
                      <a:r>
                        <a:rPr lang="en-US" sz="2000" b="1" dirty="0" smtClean="0">
                          <a:solidFill>
                            <a:schemeClr val="accent1"/>
                          </a:solidFill>
                        </a:rPr>
                        <a:t>Skills/Knowledge</a:t>
                      </a:r>
                      <a:r>
                        <a:rPr lang="en-US" b="0" baseline="0" dirty="0" smtClean="0">
                          <a:solidFill>
                            <a:schemeClr val="accent6"/>
                          </a:solidFill>
                        </a:rPr>
                        <a:t> = Widely available and/or trainable</a:t>
                      </a:r>
                    </a:p>
                    <a:p>
                      <a:r>
                        <a:rPr lang="en-US" sz="2000" b="1" baseline="0" dirty="0" smtClean="0">
                          <a:solidFill>
                            <a:schemeClr val="accent1"/>
                          </a:solidFill>
                        </a:rPr>
                        <a:t>Impact on Profitability </a:t>
                      </a:r>
                      <a:r>
                        <a:rPr lang="en-US" b="0" baseline="0" dirty="0" smtClean="0">
                          <a:solidFill>
                            <a:schemeClr val="accent6"/>
                          </a:solidFill>
                        </a:rPr>
                        <a:t>= Direct</a:t>
                      </a:r>
                    </a:p>
                    <a:p>
                      <a:r>
                        <a:rPr lang="en-US" sz="2000" b="1" baseline="0" dirty="0" smtClean="0">
                          <a:solidFill>
                            <a:schemeClr val="accent1"/>
                          </a:solidFill>
                        </a:rPr>
                        <a:t>Investment</a:t>
                      </a:r>
                      <a:r>
                        <a:rPr lang="en-US" sz="2000" b="0" baseline="0" dirty="0" smtClean="0">
                          <a:solidFill>
                            <a:schemeClr val="accent6"/>
                          </a:solidFill>
                        </a:rPr>
                        <a:t> </a:t>
                      </a:r>
                      <a:r>
                        <a:rPr lang="en-US" b="0" baseline="0" dirty="0" smtClean="0">
                          <a:solidFill>
                            <a:schemeClr val="accent6"/>
                          </a:solidFill>
                        </a:rPr>
                        <a:t>= $$ (Lower)</a:t>
                      </a:r>
                    </a:p>
                    <a:p>
                      <a:r>
                        <a:rPr lang="en-US" sz="2000" b="1" dirty="0" smtClean="0">
                          <a:solidFill>
                            <a:schemeClr val="accent1"/>
                          </a:solidFill>
                        </a:rPr>
                        <a:t>Strategy Type </a:t>
                      </a:r>
                      <a:r>
                        <a:rPr lang="en-US" b="0" dirty="0" smtClean="0">
                          <a:solidFill>
                            <a:schemeClr val="accent6"/>
                          </a:solidFill>
                        </a:rPr>
                        <a:t>= Targeted</a:t>
                      </a:r>
                      <a:r>
                        <a:rPr lang="en-US" b="0" baseline="0" dirty="0" smtClean="0">
                          <a:solidFill>
                            <a:schemeClr val="accent6"/>
                          </a:solidFill>
                        </a:rPr>
                        <a:t> (Training Programs, Retention Efforts, Mass Recruitment)</a:t>
                      </a:r>
                      <a:endParaRPr lang="en-US" b="0" dirty="0">
                        <a:solidFill>
                          <a:schemeClr val="accent6"/>
                        </a:solidFill>
                      </a:endParaRPr>
                    </a:p>
                  </a:txBody>
                  <a:tcPr>
                    <a:solidFill>
                      <a:schemeClr val="accent1">
                        <a:lumMod val="20000"/>
                        <a:lumOff val="80000"/>
                      </a:schemeClr>
                    </a:solidFill>
                  </a:tcPr>
                </a:tc>
              </a:tr>
            </a:tbl>
          </a:graphicData>
        </a:graphic>
      </p:graphicFrame>
      <p:sp>
        <p:nvSpPr>
          <p:cNvPr id="16" name="TextBox 15"/>
          <p:cNvSpPr txBox="1"/>
          <p:nvPr/>
        </p:nvSpPr>
        <p:spPr>
          <a:xfrm rot="16200000">
            <a:off x="-1766758" y="2863657"/>
            <a:ext cx="4782847" cy="369332"/>
          </a:xfrm>
          <a:prstGeom prst="rect">
            <a:avLst/>
          </a:prstGeom>
          <a:noFill/>
        </p:spPr>
        <p:txBody>
          <a:bodyPr wrap="square" rtlCol="0">
            <a:spAutoFit/>
          </a:bodyPr>
          <a:lstStyle/>
          <a:p>
            <a:pPr algn="ctr"/>
            <a:r>
              <a:rPr lang="en-US" dirty="0" smtClean="0">
                <a:solidFill>
                  <a:schemeClr val="accent2"/>
                </a:solidFill>
              </a:rPr>
              <a:t>Low 				       High</a:t>
            </a:r>
            <a:endParaRPr lang="en-US" dirty="0">
              <a:solidFill>
                <a:schemeClr val="accent2"/>
              </a:solidFill>
            </a:endParaRPr>
          </a:p>
        </p:txBody>
      </p:sp>
      <p:sp>
        <p:nvSpPr>
          <p:cNvPr id="17" name="TextBox 16"/>
          <p:cNvSpPr txBox="1"/>
          <p:nvPr/>
        </p:nvSpPr>
        <p:spPr>
          <a:xfrm>
            <a:off x="809332" y="5363462"/>
            <a:ext cx="11137245" cy="369332"/>
          </a:xfrm>
          <a:prstGeom prst="rect">
            <a:avLst/>
          </a:prstGeom>
          <a:noFill/>
        </p:spPr>
        <p:txBody>
          <a:bodyPr wrap="square" rtlCol="0">
            <a:spAutoFit/>
          </a:bodyPr>
          <a:lstStyle/>
          <a:p>
            <a:pPr algn="ctr"/>
            <a:r>
              <a:rPr lang="en-US" dirty="0" smtClean="0">
                <a:solidFill>
                  <a:schemeClr val="accent1"/>
                </a:solidFill>
              </a:rPr>
              <a:t>Low 											       High</a:t>
            </a:r>
            <a:endParaRPr lang="en-US" dirty="0">
              <a:solidFill>
                <a:schemeClr val="accent1"/>
              </a:solidFill>
            </a:endParaRPr>
          </a:p>
        </p:txBody>
      </p:sp>
      <p:sp>
        <p:nvSpPr>
          <p:cNvPr id="18" name="TextBox 17"/>
          <p:cNvSpPr txBox="1"/>
          <p:nvPr/>
        </p:nvSpPr>
        <p:spPr>
          <a:xfrm>
            <a:off x="4787598" y="5363462"/>
            <a:ext cx="2735557" cy="461665"/>
          </a:xfrm>
          <a:prstGeom prst="rect">
            <a:avLst/>
          </a:prstGeom>
          <a:noFill/>
        </p:spPr>
        <p:txBody>
          <a:bodyPr wrap="none" rtlCol="0">
            <a:spAutoFit/>
          </a:bodyPr>
          <a:lstStyle/>
          <a:p>
            <a:r>
              <a:rPr lang="en-US" sz="2400" b="1" dirty="0" smtClean="0">
                <a:solidFill>
                  <a:schemeClr val="accent1"/>
                </a:solidFill>
              </a:rPr>
              <a:t>Impact on Business</a:t>
            </a:r>
            <a:endParaRPr lang="en-US" sz="2400" b="1" dirty="0">
              <a:solidFill>
                <a:schemeClr val="accent1"/>
              </a:solidFill>
            </a:endParaRPr>
          </a:p>
        </p:txBody>
      </p:sp>
      <p:sp>
        <p:nvSpPr>
          <p:cNvPr id="19" name="TextBox 18"/>
          <p:cNvSpPr txBox="1"/>
          <p:nvPr/>
        </p:nvSpPr>
        <p:spPr>
          <a:xfrm rot="16200000">
            <a:off x="-606975" y="2758366"/>
            <a:ext cx="2324995" cy="461665"/>
          </a:xfrm>
          <a:prstGeom prst="rect">
            <a:avLst/>
          </a:prstGeom>
          <a:noFill/>
        </p:spPr>
        <p:txBody>
          <a:bodyPr wrap="none" rtlCol="0">
            <a:spAutoFit/>
          </a:bodyPr>
          <a:lstStyle/>
          <a:p>
            <a:r>
              <a:rPr lang="en-US" sz="2400" b="1" dirty="0" smtClean="0">
                <a:solidFill>
                  <a:schemeClr val="accent2"/>
                </a:solidFill>
              </a:rPr>
              <a:t>Skill Uniqueness</a:t>
            </a:r>
            <a:endParaRPr lang="en-US" sz="2400" b="1" dirty="0">
              <a:solidFill>
                <a:schemeClr val="accent2"/>
              </a:solidFill>
            </a:endParaRPr>
          </a:p>
        </p:txBody>
      </p:sp>
    </p:spTree>
    <p:extLst>
      <p:ext uri="{BB962C8B-B14F-4D97-AF65-F5344CB8AC3E}">
        <p14:creationId xmlns:p14="http://schemas.microsoft.com/office/powerpoint/2010/main" val="1828067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700160475"/>
              </p:ext>
            </p:extLst>
          </p:nvPr>
        </p:nvGraphicFramePr>
        <p:xfrm>
          <a:off x="609599" y="9526"/>
          <a:ext cx="10945091" cy="58568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91608" y="5820764"/>
            <a:ext cx="10862192" cy="369332"/>
          </a:xfrm>
          <a:prstGeom prst="rect">
            <a:avLst/>
          </a:prstGeom>
          <a:noFill/>
        </p:spPr>
        <p:txBody>
          <a:bodyPr wrap="square" rtlCol="0">
            <a:spAutoFit/>
          </a:bodyPr>
          <a:lstStyle/>
          <a:p>
            <a:pPr algn="ctr"/>
            <a:r>
              <a:rPr lang="en-US" dirty="0" smtClean="0"/>
              <a:t>Low ------------------------------------------------------- Impact on the Business </a:t>
            </a:r>
            <a:r>
              <a:rPr lang="en-US" dirty="0" smtClean="0"/>
              <a:t>---------------------------------------------------- </a:t>
            </a:r>
            <a:r>
              <a:rPr lang="en-US" dirty="0" smtClean="0"/>
              <a:t>High</a:t>
            </a:r>
            <a:endParaRPr lang="en-US" dirty="0"/>
          </a:p>
        </p:txBody>
      </p:sp>
      <p:sp>
        <p:nvSpPr>
          <p:cNvPr id="4" name="TextBox 3"/>
          <p:cNvSpPr txBox="1"/>
          <p:nvPr/>
        </p:nvSpPr>
        <p:spPr>
          <a:xfrm rot="16200000">
            <a:off x="-2436834" y="2753303"/>
            <a:ext cx="5856885" cy="369332"/>
          </a:xfrm>
          <a:prstGeom prst="rect">
            <a:avLst/>
          </a:prstGeom>
          <a:noFill/>
        </p:spPr>
        <p:txBody>
          <a:bodyPr wrap="square" rtlCol="0">
            <a:spAutoFit/>
          </a:bodyPr>
          <a:lstStyle/>
          <a:p>
            <a:pPr algn="ctr"/>
            <a:r>
              <a:rPr lang="en-US" dirty="0" smtClean="0"/>
              <a:t>Low </a:t>
            </a:r>
            <a:r>
              <a:rPr lang="en-US" dirty="0" smtClean="0"/>
              <a:t>------ </a:t>
            </a:r>
            <a:r>
              <a:rPr lang="en-US" dirty="0" smtClean="0"/>
              <a:t>Difficulty of acquiring skills in the market </a:t>
            </a:r>
            <a:r>
              <a:rPr lang="en-US" dirty="0" smtClean="0"/>
              <a:t>----- </a:t>
            </a:r>
            <a:r>
              <a:rPr lang="en-US" dirty="0" smtClean="0"/>
              <a:t>High</a:t>
            </a:r>
            <a:endParaRPr lang="en-US" dirty="0"/>
          </a:p>
        </p:txBody>
      </p:sp>
      <p:cxnSp>
        <p:nvCxnSpPr>
          <p:cNvPr id="5" name="Straight Connector 4"/>
          <p:cNvCxnSpPr/>
          <p:nvPr/>
        </p:nvCxnSpPr>
        <p:spPr>
          <a:xfrm>
            <a:off x="6200773" y="0"/>
            <a:ext cx="21897" cy="5700156"/>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H="1" flipV="1">
            <a:off x="719138" y="2790825"/>
            <a:ext cx="10835552" cy="11752"/>
          </a:xfrm>
          <a:prstGeom prst="line">
            <a:avLst/>
          </a:prstGeom>
          <a:ln w="12700"/>
        </p:spPr>
        <p:style>
          <a:lnRef idx="1">
            <a:schemeClr val="dk1"/>
          </a:lnRef>
          <a:fillRef idx="0">
            <a:schemeClr val="dk1"/>
          </a:fillRef>
          <a:effectRef idx="0">
            <a:schemeClr val="dk1"/>
          </a:effectRef>
          <a:fontRef idx="minor">
            <a:schemeClr val="tx1"/>
          </a:fontRef>
        </p:style>
      </p:cxnSp>
      <p:sp>
        <p:nvSpPr>
          <p:cNvPr id="7" name="Slide Number Placeholder 5"/>
          <p:cNvSpPr>
            <a:spLocks noGrp="1"/>
          </p:cNvSpPr>
          <p:nvPr>
            <p:ph type="sldNum" sz="quarter" idx="12"/>
          </p:nvPr>
        </p:nvSpPr>
        <p:spPr>
          <a:xfrm>
            <a:off x="8610600" y="6356350"/>
            <a:ext cx="2743200" cy="365125"/>
          </a:xfrm>
        </p:spPr>
        <p:txBody>
          <a:bodyPr/>
          <a:lstStyle/>
          <a:p>
            <a:fld id="{676A47D0-74C6-42F0-97D6-FBBBA301D7A9}" type="slidenum">
              <a:rPr lang="en-US" smtClean="0"/>
              <a:pPr/>
              <a:t>6</a:t>
            </a:fld>
            <a:endParaRPr lang="en-US"/>
          </a:p>
        </p:txBody>
      </p:sp>
    </p:spTree>
    <p:extLst>
      <p:ext uri="{BB962C8B-B14F-4D97-AF65-F5344CB8AC3E}">
        <p14:creationId xmlns:p14="http://schemas.microsoft.com/office/powerpoint/2010/main" val="1844604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74048276"/>
              </p:ext>
            </p:extLst>
          </p:nvPr>
        </p:nvGraphicFramePr>
        <p:xfrm>
          <a:off x="249382" y="1243003"/>
          <a:ext cx="11376561" cy="4991542"/>
        </p:xfrm>
        <a:graphic>
          <a:graphicData uri="http://schemas.openxmlformats.org/drawingml/2006/table">
            <a:tbl>
              <a:tblPr firstRow="1" bandRow="1">
                <a:tableStyleId>{2D5ABB26-0587-4C30-8999-92F81FD0307C}</a:tableStyleId>
              </a:tblPr>
              <a:tblGrid>
                <a:gridCol w="649725"/>
                <a:gridCol w="4739172"/>
                <a:gridCol w="5987664"/>
              </a:tblGrid>
              <a:tr h="1241215">
                <a:tc>
                  <a:txBody>
                    <a:bodyPr/>
                    <a:lstStyle/>
                    <a:p>
                      <a:pPr algn="r"/>
                      <a:r>
                        <a:rPr lang="en-US" sz="1200" b="1" dirty="0" smtClean="0">
                          <a:solidFill>
                            <a:schemeClr val="accent1"/>
                          </a:solidFill>
                          <a:latin typeface="Segoe Script" panose="020B0504020000000003" pitchFamily="34" charset="0"/>
                        </a:rPr>
                        <a:t>Level</a:t>
                      </a:r>
                      <a:r>
                        <a:rPr lang="en-US" sz="3200" b="1" dirty="0" smtClean="0">
                          <a:solidFill>
                            <a:schemeClr val="accent1"/>
                          </a:solidFill>
                          <a:latin typeface="Segoe Script" panose="020B0504020000000003" pitchFamily="34" charset="0"/>
                        </a:rPr>
                        <a:t>4</a:t>
                      </a:r>
                      <a:endParaRPr lang="en-US" sz="3200" b="1" dirty="0">
                        <a:solidFill>
                          <a:schemeClr val="accent1"/>
                        </a:solidFill>
                        <a:latin typeface="Segoe Script" panose="020B0504020000000003" pitchFamily="34" charset="0"/>
                      </a:endParaRPr>
                    </a:p>
                  </a:txBody>
                  <a:tcPr anchor="ctr">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accent1"/>
                          </a:solidFill>
                          <a:latin typeface="+mn-lt"/>
                        </a:rPr>
                        <a:t>predictive analytics</a:t>
                      </a:r>
                      <a:endParaRPr lang="en-US" sz="4000" b="1" dirty="0">
                        <a:solidFill>
                          <a:schemeClr val="accent1"/>
                        </a:solidFill>
                        <a:latin typeface="+mn-lt"/>
                      </a:endParaRPr>
                    </a:p>
                  </a:txBody>
                  <a:tcPr anchor="ctr">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accent1"/>
                          </a:solidFill>
                        </a:rPr>
                        <a:t>Business Profitability</a:t>
                      </a:r>
                      <a:r>
                        <a:rPr lang="en-US" sz="2000" i="1" baseline="0" dirty="0" smtClean="0">
                          <a:solidFill>
                            <a:schemeClr val="accent1"/>
                          </a:solidFill>
                        </a:rPr>
                        <a:t> Study</a:t>
                      </a:r>
                      <a:endParaRPr lang="en-US" sz="2000" i="1" dirty="0">
                        <a:solidFill>
                          <a:schemeClr val="accent1"/>
                        </a:solidFill>
                      </a:endParaRPr>
                    </a:p>
                  </a:txBody>
                  <a:tcPr anchor="ctr">
                    <a:lnB w="12700" cap="flat" cmpd="sng" algn="ctr">
                      <a:solidFill>
                        <a:schemeClr val="bg1">
                          <a:lumMod val="50000"/>
                        </a:schemeClr>
                      </a:solidFill>
                      <a:prstDash val="solid"/>
                      <a:round/>
                      <a:headEnd type="none" w="med" len="med"/>
                      <a:tailEnd type="none" w="med" len="med"/>
                    </a:lnB>
                  </a:tcPr>
                </a:tc>
              </a:tr>
              <a:tr h="1246909">
                <a:tc>
                  <a:txBody>
                    <a:bodyPr/>
                    <a:lstStyle/>
                    <a:p>
                      <a:pPr algn="r"/>
                      <a:r>
                        <a:rPr lang="en-US" sz="1200" b="1" dirty="0" smtClean="0">
                          <a:solidFill>
                            <a:schemeClr val="bg2"/>
                          </a:solidFill>
                          <a:latin typeface="Segoe Script" panose="020B0504020000000003" pitchFamily="34" charset="0"/>
                        </a:rPr>
                        <a:t>Level</a:t>
                      </a:r>
                    </a:p>
                    <a:p>
                      <a:pPr algn="r"/>
                      <a:r>
                        <a:rPr lang="en-US" sz="3200" b="1" dirty="0" smtClean="0">
                          <a:solidFill>
                            <a:schemeClr val="bg2"/>
                          </a:solidFill>
                          <a:latin typeface="Segoe Script" panose="020B0504020000000003" pitchFamily="34" charset="0"/>
                        </a:rPr>
                        <a:t>3</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analytics</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bg2"/>
                          </a:solidFill>
                        </a:rPr>
                        <a:t>Critical Talent Strategy</a:t>
                      </a:r>
                      <a:endParaRPr lang="en-US" sz="2000" i="1" baseline="0" dirty="0" smtClean="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92135">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2</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a:r>
                        <a:rPr lang="en-US" sz="4000" b="1" dirty="0" smtClean="0">
                          <a:solidFill>
                            <a:schemeClr val="bg2"/>
                          </a:solidFill>
                          <a:latin typeface="+mn-lt"/>
                        </a:rPr>
                        <a:t>advanced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bg2"/>
                          </a:solidFill>
                        </a:rPr>
                        <a:t>Automated</a:t>
                      </a:r>
                      <a:r>
                        <a:rPr lang="en-US" sz="2000" i="1" baseline="0" dirty="0" smtClean="0">
                          <a:solidFill>
                            <a:schemeClr val="bg2"/>
                          </a:solidFill>
                        </a:rPr>
                        <a:t> Dashboards</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211283">
                <a:tc>
                  <a:txBody>
                    <a:bodyPr/>
                    <a:lstStyle/>
                    <a:p>
                      <a:pPr algn="r"/>
                      <a:r>
                        <a:rPr lang="en-US" sz="1200" b="1" dirty="0" smtClean="0">
                          <a:solidFill>
                            <a:schemeClr val="bg2"/>
                          </a:solidFill>
                          <a:latin typeface="Segoe Script" panose="020B0504020000000003" pitchFamily="34" charset="0"/>
                        </a:rPr>
                        <a:t>Level</a:t>
                      </a:r>
                      <a:r>
                        <a:rPr lang="en-US" sz="3200" b="1" dirty="0" smtClean="0">
                          <a:solidFill>
                            <a:schemeClr val="bg2"/>
                          </a:solidFill>
                          <a:latin typeface="Segoe Script" panose="020B0504020000000003" pitchFamily="34" charset="0"/>
                        </a:rPr>
                        <a:t> 1</a:t>
                      </a:r>
                      <a:endParaRPr lang="en-US" sz="3200" b="1" dirty="0">
                        <a:solidFill>
                          <a:schemeClr val="bg2"/>
                        </a:solidFill>
                        <a:latin typeface="Segoe Script" panose="020B0504020000000003" pitchFamily="34" charset="0"/>
                      </a:endParaRPr>
                    </a:p>
                  </a:txBody>
                  <a:tcPr anchor="ctr">
                    <a:lnT w="12700" cap="flat" cmpd="sng" algn="ctr">
                      <a:solidFill>
                        <a:schemeClr val="bg1">
                          <a:lumMod val="50000"/>
                        </a:schemeClr>
                      </a:solidFill>
                      <a:prstDash val="solid"/>
                      <a:round/>
                      <a:headEnd type="none" w="med" len="med"/>
                      <a:tailEnd type="none" w="med" len="med"/>
                    </a:lnT>
                  </a:tcPr>
                </a:tc>
                <a:tc>
                  <a:txBody>
                    <a:bodyPr/>
                    <a:lstStyle/>
                    <a:p>
                      <a:pPr algn="r"/>
                      <a:r>
                        <a:rPr lang="en-US" sz="4000" b="1" dirty="0" smtClean="0">
                          <a:solidFill>
                            <a:schemeClr val="bg2"/>
                          </a:solidFill>
                          <a:latin typeface="+mn-lt"/>
                        </a:rPr>
                        <a:t>operational reporting</a:t>
                      </a:r>
                      <a:endParaRPr lang="en-US" sz="4000" b="1" dirty="0">
                        <a:solidFill>
                          <a:schemeClr val="bg2"/>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baseline="0" dirty="0" smtClean="0">
                          <a:solidFill>
                            <a:schemeClr val="bg2"/>
                          </a:solidFill>
                        </a:rPr>
                        <a:t>Continuous Improvement &amp; Process Efficiency</a:t>
                      </a:r>
                      <a:endParaRPr lang="en-US" sz="2000" i="1" dirty="0">
                        <a:solidFill>
                          <a:schemeClr val="bg2"/>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9551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65" y="415636"/>
            <a:ext cx="7422078" cy="5747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4" name="Diagram 3"/>
          <p:cNvGraphicFramePr/>
          <p:nvPr>
            <p:extLst>
              <p:ext uri="{D42A27DB-BD31-4B8C-83A1-F6EECF244321}">
                <p14:modId xmlns:p14="http://schemas.microsoft.com/office/powerpoint/2010/main" val="1496887136"/>
              </p:ext>
            </p:extLst>
          </p:nvPr>
        </p:nvGraphicFramePr>
        <p:xfrm>
          <a:off x="6627750" y="568255"/>
          <a:ext cx="597196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43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4148CFE-3331-4414-A677-6786737BE24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42CD8190-941B-4D7F-86EC-92E1228EBF5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F14DEBFD-D8BB-4699-B91B-7225B5AEAE2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3FDBCD8C-453B-4253-AFCA-242BCA72D94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2FB8737-83CD-4BD4-8D2C-5819D30AE33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DBBD63F6-710D-4694-B919-4091BAFF659A}"/>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FC5B7E49-F05E-4C62-8915-40B9F793E77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DB663120-686A-4F48-A49C-AB649B0592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65719530"/>
              </p:ext>
            </p:extLst>
          </p:nvPr>
        </p:nvGraphicFramePr>
        <p:xfrm>
          <a:off x="-308757" y="118753"/>
          <a:ext cx="12374088" cy="66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448789" y="712519"/>
            <a:ext cx="652743" cy="1200329"/>
          </a:xfrm>
          <a:prstGeom prst="rect">
            <a:avLst/>
          </a:prstGeom>
          <a:noFill/>
        </p:spPr>
        <p:txBody>
          <a:bodyPr wrap="none" rtlCol="0">
            <a:spAutoFit/>
          </a:bodyPr>
          <a:lstStyle/>
          <a:p>
            <a:r>
              <a:rPr lang="en-US" sz="7200" b="1" dirty="0" smtClean="0">
                <a:solidFill>
                  <a:schemeClr val="accent5"/>
                </a:solidFill>
              </a:rPr>
              <a:t>1</a:t>
            </a:r>
            <a:endParaRPr lang="en-US" sz="7200" b="1" dirty="0">
              <a:solidFill>
                <a:schemeClr val="accent5"/>
              </a:solidFill>
            </a:endParaRPr>
          </a:p>
        </p:txBody>
      </p:sp>
      <p:sp>
        <p:nvSpPr>
          <p:cNvPr id="4" name="TextBox 3"/>
          <p:cNvSpPr txBox="1"/>
          <p:nvPr/>
        </p:nvSpPr>
        <p:spPr>
          <a:xfrm>
            <a:off x="4368140" y="712519"/>
            <a:ext cx="652743" cy="1200329"/>
          </a:xfrm>
          <a:prstGeom prst="rect">
            <a:avLst/>
          </a:prstGeom>
          <a:noFill/>
        </p:spPr>
        <p:txBody>
          <a:bodyPr wrap="none" rtlCol="0">
            <a:spAutoFit/>
          </a:bodyPr>
          <a:lstStyle/>
          <a:p>
            <a:r>
              <a:rPr lang="en-US" sz="7200" b="1" dirty="0" smtClean="0">
                <a:solidFill>
                  <a:schemeClr val="accent4"/>
                </a:solidFill>
              </a:rPr>
              <a:t>2</a:t>
            </a:r>
            <a:endParaRPr lang="en-US" sz="7200" b="1" dirty="0">
              <a:solidFill>
                <a:schemeClr val="accent4"/>
              </a:solidFill>
            </a:endParaRPr>
          </a:p>
        </p:txBody>
      </p:sp>
      <p:sp>
        <p:nvSpPr>
          <p:cNvPr id="5" name="TextBox 4"/>
          <p:cNvSpPr txBox="1"/>
          <p:nvPr/>
        </p:nvSpPr>
        <p:spPr>
          <a:xfrm>
            <a:off x="7287491" y="712519"/>
            <a:ext cx="652743" cy="1200329"/>
          </a:xfrm>
          <a:prstGeom prst="rect">
            <a:avLst/>
          </a:prstGeom>
          <a:noFill/>
        </p:spPr>
        <p:txBody>
          <a:bodyPr wrap="none" rtlCol="0">
            <a:spAutoFit/>
          </a:bodyPr>
          <a:lstStyle/>
          <a:p>
            <a:r>
              <a:rPr lang="en-US" sz="7200" b="1" dirty="0" smtClean="0">
                <a:solidFill>
                  <a:schemeClr val="accent3"/>
                </a:solidFill>
              </a:rPr>
              <a:t>3</a:t>
            </a:r>
            <a:endParaRPr lang="en-US" sz="7200" b="1" dirty="0">
              <a:solidFill>
                <a:schemeClr val="accent3"/>
              </a:solidFill>
            </a:endParaRPr>
          </a:p>
        </p:txBody>
      </p:sp>
      <p:sp>
        <p:nvSpPr>
          <p:cNvPr id="6" name="TextBox 5"/>
          <p:cNvSpPr txBox="1"/>
          <p:nvPr/>
        </p:nvSpPr>
        <p:spPr>
          <a:xfrm>
            <a:off x="10206842" y="712518"/>
            <a:ext cx="652743" cy="1200329"/>
          </a:xfrm>
          <a:prstGeom prst="rect">
            <a:avLst/>
          </a:prstGeom>
          <a:noFill/>
        </p:spPr>
        <p:txBody>
          <a:bodyPr wrap="none" rtlCol="0">
            <a:spAutoFit/>
          </a:bodyPr>
          <a:lstStyle/>
          <a:p>
            <a:r>
              <a:rPr lang="en-US" sz="7200" b="1" dirty="0" smtClean="0">
                <a:solidFill>
                  <a:schemeClr val="accent2"/>
                </a:solidFill>
              </a:rPr>
              <a:t>4</a:t>
            </a:r>
            <a:endParaRPr lang="en-US" sz="7200" b="1" dirty="0">
              <a:solidFill>
                <a:schemeClr val="accent2"/>
              </a:solidFill>
            </a:endParaRPr>
          </a:p>
        </p:txBody>
      </p:sp>
    </p:spTree>
    <p:extLst>
      <p:ext uri="{BB962C8B-B14F-4D97-AF65-F5344CB8AC3E}">
        <p14:creationId xmlns:p14="http://schemas.microsoft.com/office/powerpoint/2010/main" val="43823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4FFEBD58-272F-4984-A3D7-B103D7736AC3}"/>
                                            </p:graphicEl>
                                          </p:spTgt>
                                        </p:tgtEl>
                                        <p:attrNameLst>
                                          <p:attrName>style.visibility</p:attrName>
                                        </p:attrNameLst>
                                      </p:cBhvr>
                                      <p:to>
                                        <p:strVal val="visible"/>
                                      </p:to>
                                    </p:set>
                                    <p:animEffect transition="in" filter="fade">
                                      <p:cBhvr>
                                        <p:cTn id="12" dur="1000"/>
                                        <p:tgtEl>
                                          <p:spTgt spid="2">
                                            <p:graphicEl>
                                              <a:dgm id="{4FFEBD58-272F-4984-A3D7-B103D7736AC3}"/>
                                            </p:graphicEl>
                                          </p:spTgt>
                                        </p:tgtEl>
                                      </p:cBhvr>
                                    </p:animEffect>
                                    <p:anim calcmode="lin" valueType="num">
                                      <p:cBhvr>
                                        <p:cTn id="13" dur="1000" fill="hold"/>
                                        <p:tgtEl>
                                          <p:spTgt spid="2">
                                            <p:graphicEl>
                                              <a:dgm id="{4FFEBD58-272F-4984-A3D7-B103D7736AC3}"/>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4FFEBD58-272F-4984-A3D7-B103D7736AC3}"/>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graphicEl>
                                              <a:dgm id="{4DEE7A32-45C5-4B7A-8D27-40195209AD26}"/>
                                            </p:graphicEl>
                                          </p:spTgt>
                                        </p:tgtEl>
                                        <p:attrNameLst>
                                          <p:attrName>style.visibility</p:attrName>
                                        </p:attrNameLst>
                                      </p:cBhvr>
                                      <p:to>
                                        <p:strVal val="visible"/>
                                      </p:to>
                                    </p:set>
                                    <p:animEffect transition="in" filter="fade">
                                      <p:cBhvr>
                                        <p:cTn id="17" dur="1000"/>
                                        <p:tgtEl>
                                          <p:spTgt spid="2">
                                            <p:graphicEl>
                                              <a:dgm id="{4DEE7A32-45C5-4B7A-8D27-40195209AD26}"/>
                                            </p:graphicEl>
                                          </p:spTgt>
                                        </p:tgtEl>
                                      </p:cBhvr>
                                    </p:animEffect>
                                    <p:anim calcmode="lin" valueType="num">
                                      <p:cBhvr>
                                        <p:cTn id="18" dur="1000" fill="hold"/>
                                        <p:tgtEl>
                                          <p:spTgt spid="2">
                                            <p:graphicEl>
                                              <a:dgm id="{4DEE7A32-45C5-4B7A-8D27-40195209AD26}"/>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4DEE7A32-45C5-4B7A-8D27-40195209AD26}"/>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graphicEl>
                                              <a:dgm id="{2C532936-C56C-4C51-903C-0A763413F45A}"/>
                                            </p:graphicEl>
                                          </p:spTgt>
                                        </p:tgtEl>
                                        <p:attrNameLst>
                                          <p:attrName>style.visibility</p:attrName>
                                        </p:attrNameLst>
                                      </p:cBhvr>
                                      <p:to>
                                        <p:strVal val="visible"/>
                                      </p:to>
                                    </p:set>
                                    <p:animEffect transition="in" filter="fade">
                                      <p:cBhvr>
                                        <p:cTn id="29" dur="1000"/>
                                        <p:tgtEl>
                                          <p:spTgt spid="2">
                                            <p:graphicEl>
                                              <a:dgm id="{2C532936-C56C-4C51-903C-0A763413F45A}"/>
                                            </p:graphicEl>
                                          </p:spTgt>
                                        </p:tgtEl>
                                      </p:cBhvr>
                                    </p:animEffect>
                                    <p:anim calcmode="lin" valueType="num">
                                      <p:cBhvr>
                                        <p:cTn id="30" dur="1000" fill="hold"/>
                                        <p:tgtEl>
                                          <p:spTgt spid="2">
                                            <p:graphicEl>
                                              <a:dgm id="{2C532936-C56C-4C51-903C-0A763413F45A}"/>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2C532936-C56C-4C51-903C-0A763413F45A}"/>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CFF3DEB3-5E5A-42DD-8572-0A6668383906}"/>
                                            </p:graphicEl>
                                          </p:spTgt>
                                        </p:tgtEl>
                                        <p:attrNameLst>
                                          <p:attrName>style.visibility</p:attrName>
                                        </p:attrNameLst>
                                      </p:cBhvr>
                                      <p:to>
                                        <p:strVal val="visible"/>
                                      </p:to>
                                    </p:set>
                                    <p:animEffect transition="in" filter="fade">
                                      <p:cBhvr>
                                        <p:cTn id="34" dur="1000"/>
                                        <p:tgtEl>
                                          <p:spTgt spid="2">
                                            <p:graphicEl>
                                              <a:dgm id="{CFF3DEB3-5E5A-42DD-8572-0A6668383906}"/>
                                            </p:graphicEl>
                                          </p:spTgt>
                                        </p:tgtEl>
                                      </p:cBhvr>
                                    </p:animEffect>
                                    <p:anim calcmode="lin" valueType="num">
                                      <p:cBhvr>
                                        <p:cTn id="35" dur="1000" fill="hold"/>
                                        <p:tgtEl>
                                          <p:spTgt spid="2">
                                            <p:graphicEl>
                                              <a:dgm id="{CFF3DEB3-5E5A-42DD-8572-0A6668383906}"/>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CFF3DEB3-5E5A-42DD-8572-0A6668383906}"/>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DFAED326-3662-4CF6-B65C-78A6F3C6F867}"/>
                                            </p:graphicEl>
                                          </p:spTgt>
                                        </p:tgtEl>
                                        <p:attrNameLst>
                                          <p:attrName>style.visibility</p:attrName>
                                        </p:attrNameLst>
                                      </p:cBhvr>
                                      <p:to>
                                        <p:strVal val="visible"/>
                                      </p:to>
                                    </p:set>
                                    <p:animEffect transition="in" filter="fade">
                                      <p:cBhvr>
                                        <p:cTn id="46" dur="1000"/>
                                        <p:tgtEl>
                                          <p:spTgt spid="2">
                                            <p:graphicEl>
                                              <a:dgm id="{DFAED326-3662-4CF6-B65C-78A6F3C6F867}"/>
                                            </p:graphicEl>
                                          </p:spTgt>
                                        </p:tgtEl>
                                      </p:cBhvr>
                                    </p:animEffect>
                                    <p:anim calcmode="lin" valueType="num">
                                      <p:cBhvr>
                                        <p:cTn id="47" dur="1000" fill="hold"/>
                                        <p:tgtEl>
                                          <p:spTgt spid="2">
                                            <p:graphicEl>
                                              <a:dgm id="{DFAED326-3662-4CF6-B65C-78A6F3C6F867}"/>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DFAED326-3662-4CF6-B65C-78A6F3C6F867}"/>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graphicEl>
                                              <a:dgm id="{2DEAB9A8-B6E0-49CD-B103-1DEC6AB06806}"/>
                                            </p:graphicEl>
                                          </p:spTgt>
                                        </p:tgtEl>
                                        <p:attrNameLst>
                                          <p:attrName>style.visibility</p:attrName>
                                        </p:attrNameLst>
                                      </p:cBhvr>
                                      <p:to>
                                        <p:strVal val="visible"/>
                                      </p:to>
                                    </p:set>
                                    <p:animEffect transition="in" filter="fade">
                                      <p:cBhvr>
                                        <p:cTn id="51" dur="1000"/>
                                        <p:tgtEl>
                                          <p:spTgt spid="2">
                                            <p:graphicEl>
                                              <a:dgm id="{2DEAB9A8-B6E0-49CD-B103-1DEC6AB06806}"/>
                                            </p:graphicEl>
                                          </p:spTgt>
                                        </p:tgtEl>
                                      </p:cBhvr>
                                    </p:animEffect>
                                    <p:anim calcmode="lin" valueType="num">
                                      <p:cBhvr>
                                        <p:cTn id="52" dur="1000" fill="hold"/>
                                        <p:tgtEl>
                                          <p:spTgt spid="2">
                                            <p:graphicEl>
                                              <a:dgm id="{2DEAB9A8-B6E0-49CD-B103-1DEC6AB06806}"/>
                                            </p:graphicEl>
                                          </p:spTgt>
                                        </p:tgtEl>
                                        <p:attrNameLst>
                                          <p:attrName>ppt_x</p:attrName>
                                        </p:attrNameLst>
                                      </p:cBhvr>
                                      <p:tavLst>
                                        <p:tav tm="0">
                                          <p:val>
                                            <p:strVal val="#ppt_x"/>
                                          </p:val>
                                        </p:tav>
                                        <p:tav tm="100000">
                                          <p:val>
                                            <p:strVal val="#ppt_x"/>
                                          </p:val>
                                        </p:tav>
                                      </p:tavLst>
                                    </p:anim>
                                    <p:anim calcmode="lin" valueType="num">
                                      <p:cBhvr>
                                        <p:cTn id="53" dur="1000" fill="hold"/>
                                        <p:tgtEl>
                                          <p:spTgt spid="2">
                                            <p:graphicEl>
                                              <a:dgm id="{2DEAB9A8-B6E0-49CD-B103-1DEC6AB06806}"/>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
                                            <p:graphicEl>
                                              <a:dgm id="{626E95C3-EBD4-4B68-A827-53E8B29362AD}"/>
                                            </p:graphicEl>
                                          </p:spTgt>
                                        </p:tgtEl>
                                        <p:attrNameLst>
                                          <p:attrName>style.visibility</p:attrName>
                                        </p:attrNameLst>
                                      </p:cBhvr>
                                      <p:to>
                                        <p:strVal val="visible"/>
                                      </p:to>
                                    </p:set>
                                    <p:animEffect transition="in" filter="fade">
                                      <p:cBhvr>
                                        <p:cTn id="63" dur="1000"/>
                                        <p:tgtEl>
                                          <p:spTgt spid="2">
                                            <p:graphicEl>
                                              <a:dgm id="{626E95C3-EBD4-4B68-A827-53E8B29362AD}"/>
                                            </p:graphicEl>
                                          </p:spTgt>
                                        </p:tgtEl>
                                      </p:cBhvr>
                                    </p:animEffect>
                                    <p:anim calcmode="lin" valueType="num">
                                      <p:cBhvr>
                                        <p:cTn id="64" dur="1000" fill="hold"/>
                                        <p:tgtEl>
                                          <p:spTgt spid="2">
                                            <p:graphicEl>
                                              <a:dgm id="{626E95C3-EBD4-4B68-A827-53E8B29362AD}"/>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626E95C3-EBD4-4B68-A827-53E8B29362AD}"/>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
                                            <p:graphicEl>
                                              <a:dgm id="{27125487-4EAB-4B53-B516-0CCBD03EF700}"/>
                                            </p:graphicEl>
                                          </p:spTgt>
                                        </p:tgtEl>
                                        <p:attrNameLst>
                                          <p:attrName>style.visibility</p:attrName>
                                        </p:attrNameLst>
                                      </p:cBhvr>
                                      <p:to>
                                        <p:strVal val="visible"/>
                                      </p:to>
                                    </p:set>
                                    <p:animEffect transition="in" filter="fade">
                                      <p:cBhvr>
                                        <p:cTn id="68" dur="1000"/>
                                        <p:tgtEl>
                                          <p:spTgt spid="2">
                                            <p:graphicEl>
                                              <a:dgm id="{27125487-4EAB-4B53-B516-0CCBD03EF700}"/>
                                            </p:graphicEl>
                                          </p:spTgt>
                                        </p:tgtEl>
                                      </p:cBhvr>
                                    </p:animEffect>
                                    <p:anim calcmode="lin" valueType="num">
                                      <p:cBhvr>
                                        <p:cTn id="69" dur="1000" fill="hold"/>
                                        <p:tgtEl>
                                          <p:spTgt spid="2">
                                            <p:graphicEl>
                                              <a:dgm id="{27125487-4EAB-4B53-B516-0CCBD03EF700}"/>
                                            </p:graphicEl>
                                          </p:spTgt>
                                        </p:tgtEl>
                                        <p:attrNameLst>
                                          <p:attrName>ppt_x</p:attrName>
                                        </p:attrNameLst>
                                      </p:cBhvr>
                                      <p:tavLst>
                                        <p:tav tm="0">
                                          <p:val>
                                            <p:strVal val="#ppt_x"/>
                                          </p:val>
                                        </p:tav>
                                        <p:tav tm="100000">
                                          <p:val>
                                            <p:strVal val="#ppt_x"/>
                                          </p:val>
                                        </p:tav>
                                      </p:tavLst>
                                    </p:anim>
                                    <p:anim calcmode="lin" valueType="num">
                                      <p:cBhvr>
                                        <p:cTn id="70" dur="1000" fill="hold"/>
                                        <p:tgtEl>
                                          <p:spTgt spid="2">
                                            <p:graphicEl>
                                              <a:dgm id="{27125487-4EAB-4B53-B516-0CCBD03EF70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1"/>
          <p:cNvSpPr txBox="1"/>
          <p:nvPr/>
        </p:nvSpPr>
        <p:spPr>
          <a:xfrm>
            <a:off x="3238198" y="2644170"/>
            <a:ext cx="5715604" cy="1569660"/>
          </a:xfrm>
          <a:prstGeom prst="rect">
            <a:avLst/>
          </a:prstGeom>
          <a:noFill/>
        </p:spPr>
        <p:txBody>
          <a:bodyPr wrap="none" rtlCol="0">
            <a:spAutoFit/>
          </a:bodyPr>
          <a:lstStyle/>
          <a:p>
            <a:r>
              <a:rPr lang="en-US" sz="9600" b="1" dirty="0" smtClean="0">
                <a:solidFill>
                  <a:schemeClr val="bg1"/>
                </a:solidFill>
              </a:rPr>
              <a:t>questions?</a:t>
            </a:r>
            <a:endParaRPr lang="en-US" sz="9600" b="1" dirty="0">
              <a:solidFill>
                <a:schemeClr val="bg1"/>
              </a:solidFill>
            </a:endParaRPr>
          </a:p>
        </p:txBody>
      </p:sp>
    </p:spTree>
    <p:extLst>
      <p:ext uri="{BB962C8B-B14F-4D97-AF65-F5344CB8AC3E}">
        <p14:creationId xmlns:p14="http://schemas.microsoft.com/office/powerpoint/2010/main" val="1125442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xtBox 5"/>
          <p:cNvSpPr txBox="1"/>
          <p:nvPr/>
        </p:nvSpPr>
        <p:spPr>
          <a:xfrm>
            <a:off x="2758066" y="2948261"/>
            <a:ext cx="6444008" cy="707886"/>
          </a:xfrm>
          <a:prstGeom prst="rect">
            <a:avLst/>
          </a:prstGeom>
          <a:noFill/>
        </p:spPr>
        <p:txBody>
          <a:bodyPr wrap="none" rtlCol="0">
            <a:spAutoFit/>
          </a:bodyPr>
          <a:lstStyle/>
          <a:p>
            <a:r>
              <a:rPr lang="en-US" sz="4000" b="1" dirty="0" smtClean="0">
                <a:solidFill>
                  <a:schemeClr val="accent3"/>
                </a:solidFill>
                <a:latin typeface="+mj-lt"/>
              </a:rPr>
              <a:t>DUPLICATION OF EFFORTS</a:t>
            </a:r>
            <a:endParaRPr lang="en-US" sz="4000" b="1" dirty="0">
              <a:solidFill>
                <a:schemeClr val="accent3"/>
              </a:solidFill>
              <a:latin typeface="+mj-lt"/>
            </a:endParaRPr>
          </a:p>
        </p:txBody>
      </p:sp>
      <p:sp>
        <p:nvSpPr>
          <p:cNvPr id="7" name="TextBox 6"/>
          <p:cNvSpPr txBox="1"/>
          <p:nvPr/>
        </p:nvSpPr>
        <p:spPr>
          <a:xfrm>
            <a:off x="536638" y="3726402"/>
            <a:ext cx="6665158" cy="707886"/>
          </a:xfrm>
          <a:prstGeom prst="rect">
            <a:avLst/>
          </a:prstGeom>
          <a:noFill/>
        </p:spPr>
        <p:txBody>
          <a:bodyPr wrap="none" rtlCol="0">
            <a:spAutoFit/>
          </a:bodyPr>
          <a:lstStyle/>
          <a:p>
            <a:r>
              <a:rPr lang="en-US" sz="4000" b="1" dirty="0">
                <a:solidFill>
                  <a:schemeClr val="accent2">
                    <a:lumMod val="20000"/>
                    <a:lumOff val="80000"/>
                  </a:schemeClr>
                </a:solidFill>
              </a:rPr>
              <a:t>l</a:t>
            </a:r>
            <a:r>
              <a:rPr lang="en-US" sz="4000" b="1" dirty="0" smtClean="0">
                <a:solidFill>
                  <a:schemeClr val="accent2">
                    <a:lumMod val="20000"/>
                    <a:lumOff val="80000"/>
                  </a:schemeClr>
                </a:solidFill>
              </a:rPr>
              <a:t>ack </a:t>
            </a:r>
            <a:r>
              <a:rPr lang="en-US" sz="4000" b="1" dirty="0" smtClean="0">
                <a:solidFill>
                  <a:schemeClr val="accent2">
                    <a:lumMod val="20000"/>
                    <a:lumOff val="80000"/>
                  </a:schemeClr>
                </a:solidFill>
              </a:rPr>
              <a:t>statistical/analytical skills</a:t>
            </a:r>
            <a:endParaRPr lang="en-US" sz="4000" b="1" dirty="0">
              <a:solidFill>
                <a:schemeClr val="accent2">
                  <a:lumMod val="20000"/>
                  <a:lumOff val="80000"/>
                </a:schemeClr>
              </a:solidFill>
            </a:endParaRPr>
          </a:p>
        </p:txBody>
      </p:sp>
      <p:sp>
        <p:nvSpPr>
          <p:cNvPr id="8" name="TextBox 7"/>
          <p:cNvSpPr txBox="1"/>
          <p:nvPr/>
        </p:nvSpPr>
        <p:spPr>
          <a:xfrm>
            <a:off x="7754832" y="3579203"/>
            <a:ext cx="3861570" cy="584775"/>
          </a:xfrm>
          <a:prstGeom prst="rect">
            <a:avLst/>
          </a:prstGeom>
          <a:noFill/>
        </p:spPr>
        <p:txBody>
          <a:bodyPr wrap="none" rtlCol="0">
            <a:spAutoFit/>
          </a:bodyPr>
          <a:lstStyle/>
          <a:p>
            <a:r>
              <a:rPr lang="en-US" sz="3200" i="1" dirty="0">
                <a:solidFill>
                  <a:schemeClr val="accent1"/>
                </a:solidFill>
                <a:latin typeface="+mj-lt"/>
              </a:rPr>
              <a:t>v</a:t>
            </a:r>
            <a:r>
              <a:rPr lang="en-US" sz="3200" i="1" dirty="0" smtClean="0">
                <a:solidFill>
                  <a:schemeClr val="accent1"/>
                </a:solidFill>
                <a:latin typeface="+mj-lt"/>
              </a:rPr>
              <a:t>arious </a:t>
            </a:r>
            <a:r>
              <a:rPr lang="en-US" sz="3200" i="1" dirty="0" smtClean="0">
                <a:solidFill>
                  <a:schemeClr val="accent1"/>
                </a:solidFill>
                <a:latin typeface="+mj-lt"/>
              </a:rPr>
              <a:t>methods used</a:t>
            </a:r>
            <a:endParaRPr lang="en-US" sz="3200" i="1" dirty="0">
              <a:solidFill>
                <a:schemeClr val="accent1"/>
              </a:solidFill>
              <a:latin typeface="+mj-lt"/>
            </a:endParaRPr>
          </a:p>
        </p:txBody>
      </p:sp>
      <p:sp>
        <p:nvSpPr>
          <p:cNvPr id="9" name="TextBox 8"/>
          <p:cNvSpPr txBox="1"/>
          <p:nvPr/>
        </p:nvSpPr>
        <p:spPr>
          <a:xfrm>
            <a:off x="1254551" y="2056940"/>
            <a:ext cx="6619569" cy="923330"/>
          </a:xfrm>
          <a:prstGeom prst="rect">
            <a:avLst/>
          </a:prstGeom>
          <a:noFill/>
        </p:spPr>
        <p:txBody>
          <a:bodyPr wrap="none" rtlCol="0">
            <a:spAutoFit/>
          </a:bodyPr>
          <a:lstStyle/>
          <a:p>
            <a:r>
              <a:rPr lang="en-US" sz="5400" i="1" dirty="0" smtClean="0">
                <a:solidFill>
                  <a:schemeClr val="accent1"/>
                </a:solidFill>
              </a:rPr>
              <a:t>inconsistent </a:t>
            </a:r>
            <a:r>
              <a:rPr lang="en-US" sz="5400" i="1" dirty="0">
                <a:solidFill>
                  <a:schemeClr val="accent1"/>
                </a:solidFill>
              </a:rPr>
              <a:t>d</a:t>
            </a:r>
            <a:r>
              <a:rPr lang="en-US" sz="5400" i="1" dirty="0" smtClean="0">
                <a:solidFill>
                  <a:schemeClr val="accent1"/>
                </a:solidFill>
              </a:rPr>
              <a:t>efinitions</a:t>
            </a:r>
            <a:endParaRPr lang="en-US" sz="5400" i="1" dirty="0">
              <a:solidFill>
                <a:schemeClr val="accent1"/>
              </a:solidFill>
            </a:endParaRPr>
          </a:p>
        </p:txBody>
      </p:sp>
      <p:sp>
        <p:nvSpPr>
          <p:cNvPr id="10" name="TextBox 9"/>
          <p:cNvSpPr txBox="1"/>
          <p:nvPr/>
        </p:nvSpPr>
        <p:spPr>
          <a:xfrm>
            <a:off x="5577823" y="1381063"/>
            <a:ext cx="4754828" cy="830997"/>
          </a:xfrm>
          <a:prstGeom prst="rect">
            <a:avLst/>
          </a:prstGeom>
          <a:noFill/>
        </p:spPr>
        <p:txBody>
          <a:bodyPr wrap="none" rtlCol="0">
            <a:spAutoFit/>
          </a:bodyPr>
          <a:lstStyle/>
          <a:p>
            <a:r>
              <a:rPr lang="en-US" sz="4800" cap="all" dirty="0" smtClean="0">
                <a:solidFill>
                  <a:schemeClr val="accent5"/>
                </a:solidFill>
                <a:latin typeface="+mj-lt"/>
              </a:rPr>
              <a:t>HIGHLY MANUAL</a:t>
            </a:r>
            <a:endParaRPr lang="en-US" sz="4800" cap="all" dirty="0">
              <a:solidFill>
                <a:schemeClr val="accent5"/>
              </a:solidFill>
              <a:latin typeface="+mj-lt"/>
            </a:endParaRPr>
          </a:p>
        </p:txBody>
      </p:sp>
      <p:sp>
        <p:nvSpPr>
          <p:cNvPr id="11" name="TextBox 10"/>
          <p:cNvSpPr txBox="1"/>
          <p:nvPr/>
        </p:nvSpPr>
        <p:spPr>
          <a:xfrm>
            <a:off x="4393554" y="4317866"/>
            <a:ext cx="5265737" cy="1107996"/>
          </a:xfrm>
          <a:prstGeom prst="rect">
            <a:avLst/>
          </a:prstGeom>
          <a:noFill/>
        </p:spPr>
        <p:txBody>
          <a:bodyPr wrap="none" rtlCol="0">
            <a:spAutoFit/>
          </a:bodyPr>
          <a:lstStyle/>
          <a:p>
            <a:r>
              <a:rPr lang="en-US" sz="6600" b="1" cap="all" dirty="0" smtClean="0"/>
              <a:t>Data Quality</a:t>
            </a:r>
            <a:endParaRPr lang="en-US" sz="6600" b="1" cap="all" dirty="0"/>
          </a:p>
        </p:txBody>
      </p:sp>
      <p:sp>
        <p:nvSpPr>
          <p:cNvPr id="12" name="TextBox 11"/>
          <p:cNvSpPr txBox="1"/>
          <p:nvPr/>
        </p:nvSpPr>
        <p:spPr>
          <a:xfrm>
            <a:off x="8312711" y="2088949"/>
            <a:ext cx="3212098" cy="1015663"/>
          </a:xfrm>
          <a:prstGeom prst="rect">
            <a:avLst/>
          </a:prstGeom>
          <a:noFill/>
        </p:spPr>
        <p:txBody>
          <a:bodyPr wrap="none" rtlCol="0">
            <a:spAutoFit/>
          </a:bodyPr>
          <a:lstStyle/>
          <a:p>
            <a:r>
              <a:rPr lang="en-US" sz="6000" b="1" dirty="0">
                <a:solidFill>
                  <a:schemeClr val="bg2"/>
                </a:solidFill>
                <a:latin typeface="Calibri Light" panose="020F0302020204030204" pitchFamily="34" charset="0"/>
              </a:rPr>
              <a:t>i</a:t>
            </a:r>
            <a:r>
              <a:rPr lang="en-US" sz="6000" b="1" dirty="0" smtClean="0">
                <a:solidFill>
                  <a:schemeClr val="bg2"/>
                </a:solidFill>
                <a:latin typeface="Calibri Light" panose="020F0302020204030204" pitchFamily="34" charset="0"/>
              </a:rPr>
              <a:t>nefficient</a:t>
            </a:r>
            <a:endParaRPr lang="en-US" sz="6000" b="1" dirty="0">
              <a:solidFill>
                <a:schemeClr val="bg2"/>
              </a:solidFill>
              <a:latin typeface="Calibri Light" panose="020F0302020204030204" pitchFamily="34" charset="0"/>
            </a:endParaRPr>
          </a:p>
        </p:txBody>
      </p:sp>
      <p:sp>
        <p:nvSpPr>
          <p:cNvPr id="13" name="TextBox 12"/>
          <p:cNvSpPr txBox="1"/>
          <p:nvPr/>
        </p:nvSpPr>
        <p:spPr>
          <a:xfrm>
            <a:off x="2579557" y="1266896"/>
            <a:ext cx="2642134" cy="707886"/>
          </a:xfrm>
          <a:prstGeom prst="rect">
            <a:avLst/>
          </a:prstGeom>
          <a:noFill/>
        </p:spPr>
        <p:txBody>
          <a:bodyPr wrap="none" rtlCol="0">
            <a:spAutoFit/>
          </a:bodyPr>
          <a:lstStyle/>
          <a:p>
            <a:r>
              <a:rPr lang="en-US" sz="4000" b="1" i="1" dirty="0">
                <a:solidFill>
                  <a:schemeClr val="tx2">
                    <a:lumMod val="10000"/>
                    <a:lumOff val="90000"/>
                  </a:schemeClr>
                </a:solidFill>
              </a:rPr>
              <a:t>r</a:t>
            </a:r>
            <a:r>
              <a:rPr lang="en-US" sz="4000" b="1" i="1" dirty="0" smtClean="0">
                <a:solidFill>
                  <a:schemeClr val="tx2">
                    <a:lumMod val="10000"/>
                    <a:lumOff val="90000"/>
                  </a:schemeClr>
                </a:solidFill>
              </a:rPr>
              <a:t>eactionary</a:t>
            </a:r>
            <a:endParaRPr lang="en-US" sz="4000" b="1" i="1" dirty="0">
              <a:solidFill>
                <a:schemeClr val="tx2">
                  <a:lumMod val="10000"/>
                  <a:lumOff val="90000"/>
                </a:schemeClr>
              </a:solidFill>
            </a:endParaRPr>
          </a:p>
        </p:txBody>
      </p:sp>
    </p:spTree>
    <p:extLst>
      <p:ext uri="{BB962C8B-B14F-4D97-AF65-F5344CB8AC3E}">
        <p14:creationId xmlns:p14="http://schemas.microsoft.com/office/powerpoint/2010/main" val="223773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906" r="1025" b="15805"/>
          <a:stretch/>
        </p:blipFill>
        <p:spPr>
          <a:xfrm>
            <a:off x="-23750" y="130629"/>
            <a:ext cx="10319656" cy="584969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786" r="50563"/>
          <a:stretch/>
        </p:blipFill>
        <p:spPr>
          <a:xfrm>
            <a:off x="265216" y="6103916"/>
            <a:ext cx="4520540" cy="754083"/>
          </a:xfrm>
          <a:prstGeom prst="rect">
            <a:avLst/>
          </a:prstGeom>
        </p:spPr>
      </p:pic>
    </p:spTree>
    <p:extLst>
      <p:ext uri="{BB962C8B-B14F-4D97-AF65-F5344CB8AC3E}">
        <p14:creationId xmlns:p14="http://schemas.microsoft.com/office/powerpoint/2010/main" val="7323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20" y="5906394"/>
            <a:ext cx="1190625" cy="514350"/>
          </a:xfrm>
          <a:prstGeom prst="rect">
            <a:avLst/>
          </a:prstGeom>
        </p:spPr>
      </p:pic>
      <p:pic>
        <p:nvPicPr>
          <p:cNvPr id="4" name="Picture 3"/>
          <p:cNvPicPr>
            <a:picLocks noChangeAspect="1"/>
          </p:cNvPicPr>
          <p:nvPr/>
        </p:nvPicPr>
        <p:blipFill>
          <a:blip r:embed="rId4"/>
          <a:stretch>
            <a:fillRect/>
          </a:stretch>
        </p:blipFill>
        <p:spPr>
          <a:xfrm>
            <a:off x="0" y="215335"/>
            <a:ext cx="12192000" cy="5691059"/>
          </a:xfrm>
          <a:prstGeom prst="rect">
            <a:avLst/>
          </a:prstGeom>
        </p:spPr>
      </p:pic>
    </p:spTree>
    <p:extLst>
      <p:ext uri="{BB962C8B-B14F-4D97-AF65-F5344CB8AC3E}">
        <p14:creationId xmlns:p14="http://schemas.microsoft.com/office/powerpoint/2010/main" val="327605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ight Arrow 9"/>
          <p:cNvSpPr/>
          <p:nvPr/>
        </p:nvSpPr>
        <p:spPr>
          <a:xfrm>
            <a:off x="0" y="0"/>
            <a:ext cx="11614068" cy="6858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13"/>
          <p:cNvPicPr>
            <a:picLocks noGrp="1" noChangeAspect="1"/>
          </p:cNvPicPr>
          <p:nvPr>
            <p:ph idx="1"/>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3752" y="2643010"/>
            <a:ext cx="2415128" cy="2415128"/>
          </a:xfrm>
        </p:spPr>
      </p:pic>
      <p:pic>
        <p:nvPicPr>
          <p:cNvPr id="7" name="Picture 6"/>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223108" y="2428863"/>
            <a:ext cx="3330097" cy="3269848"/>
          </a:xfrm>
          <a:prstGeom prst="rect">
            <a:avLst/>
          </a:prstGeom>
        </p:spPr>
      </p:pic>
      <p:sp>
        <p:nvSpPr>
          <p:cNvPr id="8" name="TextBox 7"/>
          <p:cNvSpPr txBox="1"/>
          <p:nvPr/>
        </p:nvSpPr>
        <p:spPr>
          <a:xfrm>
            <a:off x="695452" y="1844088"/>
            <a:ext cx="2240486" cy="707886"/>
          </a:xfrm>
          <a:prstGeom prst="rect">
            <a:avLst/>
          </a:prstGeom>
          <a:noFill/>
        </p:spPr>
        <p:txBody>
          <a:bodyPr wrap="none" rtlCol="0">
            <a:spAutoFit/>
          </a:bodyPr>
          <a:lstStyle/>
          <a:p>
            <a:pPr algn="ctr"/>
            <a:r>
              <a:rPr lang="en-US" sz="4000" b="1" dirty="0" smtClean="0">
                <a:solidFill>
                  <a:schemeClr val="accent5">
                    <a:lumMod val="75000"/>
                  </a:schemeClr>
                </a:solidFill>
              </a:rPr>
              <a:t>reporting</a:t>
            </a:r>
            <a:endParaRPr lang="en-US" sz="4000" b="1" dirty="0">
              <a:solidFill>
                <a:schemeClr val="accent5">
                  <a:lumMod val="75000"/>
                </a:schemeClr>
              </a:solidFill>
            </a:endParaRPr>
          </a:p>
        </p:txBody>
      </p:sp>
      <p:sp>
        <p:nvSpPr>
          <p:cNvPr id="9" name="TextBox 8"/>
          <p:cNvSpPr txBox="1"/>
          <p:nvPr/>
        </p:nvSpPr>
        <p:spPr>
          <a:xfrm>
            <a:off x="7843254" y="1844088"/>
            <a:ext cx="2089803" cy="707886"/>
          </a:xfrm>
          <a:prstGeom prst="rect">
            <a:avLst/>
          </a:prstGeom>
          <a:noFill/>
        </p:spPr>
        <p:txBody>
          <a:bodyPr wrap="none" rtlCol="0">
            <a:spAutoFit/>
          </a:bodyPr>
          <a:lstStyle/>
          <a:p>
            <a:r>
              <a:rPr lang="en-US" sz="4000" b="1" dirty="0" smtClean="0">
                <a:solidFill>
                  <a:schemeClr val="bg2"/>
                </a:solidFill>
              </a:rPr>
              <a:t>analytics</a:t>
            </a:r>
            <a:endParaRPr lang="en-US" sz="4000" b="1" dirty="0">
              <a:solidFill>
                <a:schemeClr val="bg2"/>
              </a:solidFill>
            </a:endParaRPr>
          </a:p>
        </p:txBody>
      </p:sp>
    </p:spTree>
    <p:extLst>
      <p:ext uri="{BB962C8B-B14F-4D97-AF65-F5344CB8AC3E}">
        <p14:creationId xmlns:p14="http://schemas.microsoft.com/office/powerpoint/2010/main" val="59614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878" y="-80261"/>
            <a:ext cx="9295154" cy="43388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7906" r="1025" b="15805"/>
          <a:stretch/>
        </p:blipFill>
        <p:spPr>
          <a:xfrm>
            <a:off x="6068290" y="2789466"/>
            <a:ext cx="5937662" cy="33657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933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11433619"/>
              </p:ext>
            </p:extLst>
          </p:nvPr>
        </p:nvGraphicFramePr>
        <p:xfrm>
          <a:off x="106878" y="249380"/>
          <a:ext cx="11994078" cy="6460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7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9D38C9D-4C80-474B-BE7F-C7C197DCCCB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B370F42-0582-42B2-A829-815A7F762E7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37FE403-BA94-4EF1-BB99-F92B8E5F76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5058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9382" y="0"/>
            <a:ext cx="4595750" cy="6858000"/>
          </a:xfrm>
        </p:spPr>
        <p:txBody>
          <a:bodyPr anchor="ctr">
            <a:noAutofit/>
          </a:bodyPr>
          <a:lstStyle/>
          <a:p>
            <a:pPr algn="ctr"/>
            <a:r>
              <a:rPr lang="en-US" sz="4800" b="1" dirty="0">
                <a:solidFill>
                  <a:schemeClr val="bg1"/>
                </a:solidFill>
                <a:latin typeface="+mn-lt"/>
              </a:rPr>
              <a:t>w</a:t>
            </a:r>
            <a:r>
              <a:rPr lang="en-US" sz="4800" b="1" dirty="0" smtClean="0">
                <a:solidFill>
                  <a:schemeClr val="bg1"/>
                </a:solidFill>
                <a:latin typeface="+mn-lt"/>
              </a:rPr>
              <a:t>hat we do…</a:t>
            </a:r>
            <a:endParaRPr lang="en-US" sz="4800" b="1" dirty="0">
              <a:solidFill>
                <a:schemeClr val="bg1"/>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140647993"/>
              </p:ext>
            </p:extLst>
          </p:nvPr>
        </p:nvGraphicFramePr>
        <p:xfrm>
          <a:off x="5307519" y="1373632"/>
          <a:ext cx="6662807" cy="4243397"/>
        </p:xfrm>
        <a:graphic>
          <a:graphicData uri="http://schemas.openxmlformats.org/drawingml/2006/table">
            <a:tbl>
              <a:tblPr firstRow="1" bandRow="1">
                <a:tableStyleId>{2D5ABB26-0587-4C30-8999-92F81FD0307C}</a:tableStyleId>
              </a:tblPr>
              <a:tblGrid>
                <a:gridCol w="2815203"/>
                <a:gridCol w="3847604"/>
              </a:tblGrid>
              <a:tr h="1246909">
                <a:tc>
                  <a:txBody>
                    <a:bodyPr/>
                    <a:lstStyle/>
                    <a:p>
                      <a:pPr algn="r"/>
                      <a:r>
                        <a:rPr lang="en-US" sz="5400" b="1" dirty="0" smtClean="0">
                          <a:solidFill>
                            <a:schemeClr val="accent2"/>
                          </a:solidFill>
                          <a:latin typeface="+mn-lt"/>
                        </a:rPr>
                        <a:t>consult</a:t>
                      </a:r>
                      <a:endParaRPr lang="en-US" sz="5400" b="1" dirty="0">
                        <a:solidFill>
                          <a:schemeClr val="accent2"/>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dirty="0" smtClean="0">
                          <a:solidFill>
                            <a:schemeClr val="accent6"/>
                          </a:solidFill>
                        </a:rPr>
                        <a:t>with senior leadership</a:t>
                      </a:r>
                      <a:r>
                        <a:rPr lang="en-US" sz="2000" i="1" baseline="0" dirty="0" smtClean="0">
                          <a:solidFill>
                            <a:schemeClr val="accent6"/>
                          </a:solidFill>
                        </a:rPr>
                        <a:t> to create strategic business priorities based on human capital analytics</a:t>
                      </a: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622613">
                <a:tc>
                  <a:txBody>
                    <a:bodyPr/>
                    <a:lstStyle/>
                    <a:p>
                      <a:pPr algn="r"/>
                      <a:r>
                        <a:rPr lang="en-US" sz="5400" b="1" dirty="0" smtClean="0">
                          <a:solidFill>
                            <a:schemeClr val="accent5"/>
                          </a:solidFill>
                          <a:latin typeface="+mn-lt"/>
                        </a:rPr>
                        <a:t>partner</a:t>
                      </a:r>
                      <a:endParaRPr lang="en-US" sz="5400" b="1" dirty="0">
                        <a:solidFill>
                          <a:schemeClr val="accent5"/>
                        </a:solidFill>
                        <a:latin typeface="+mn-lt"/>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US" sz="2000" i="1" baseline="0" dirty="0" smtClean="0">
                          <a:solidFill>
                            <a:schemeClr val="accent6"/>
                          </a:solidFill>
                        </a:rPr>
                        <a:t>with HR and other departments to improve analytics capabilities and provide guidance on data and analytics</a:t>
                      </a:r>
                      <a:endParaRPr lang="en-US" sz="2000" i="1" dirty="0">
                        <a:solidFill>
                          <a:schemeClr val="accent6"/>
                        </a:solidFill>
                      </a:endParaRP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373875">
                <a:tc>
                  <a:txBody>
                    <a:bodyPr/>
                    <a:lstStyle/>
                    <a:p>
                      <a:pPr algn="r"/>
                      <a:r>
                        <a:rPr lang="en-US" sz="5400" b="1" dirty="0" smtClean="0">
                          <a:solidFill>
                            <a:schemeClr val="accent1"/>
                          </a:solidFill>
                          <a:latin typeface="+mn-lt"/>
                        </a:rPr>
                        <a:t>leverage</a:t>
                      </a:r>
                      <a:endParaRPr lang="en-US" sz="5400" b="1" dirty="0">
                        <a:solidFill>
                          <a:schemeClr val="accent1"/>
                        </a:solidFill>
                        <a:latin typeface="+mn-lt"/>
                      </a:endParaRPr>
                    </a:p>
                  </a:txBody>
                  <a:tcPr anchor="ctr">
                    <a:lnT w="12700" cap="flat" cmpd="sng" algn="ctr">
                      <a:solidFill>
                        <a:schemeClr val="bg1">
                          <a:lumMod val="50000"/>
                        </a:schemeClr>
                      </a:solidFill>
                      <a:prstDash val="solid"/>
                      <a:round/>
                      <a:headEnd type="none" w="med" len="med"/>
                      <a:tailEnd type="none" w="med" len="med"/>
                    </a:lnT>
                  </a:tcPr>
                </a:tc>
                <a:tc>
                  <a:txBody>
                    <a:bodyPr/>
                    <a:lstStyle/>
                    <a:p>
                      <a:r>
                        <a:rPr lang="en-US" sz="2000" i="1" dirty="0" smtClean="0">
                          <a:solidFill>
                            <a:schemeClr val="accent6"/>
                          </a:solidFill>
                        </a:rPr>
                        <a:t>data and analytics</a:t>
                      </a:r>
                      <a:r>
                        <a:rPr lang="en-US" sz="2000" i="1" baseline="0" dirty="0" smtClean="0">
                          <a:solidFill>
                            <a:schemeClr val="accent6"/>
                          </a:solidFill>
                        </a:rPr>
                        <a:t> to lead enterprise-wide workforce solutions in the field</a:t>
                      </a:r>
                      <a:endParaRPr lang="en-US" sz="2000" i="1" dirty="0">
                        <a:solidFill>
                          <a:schemeClr val="accent6"/>
                        </a:solidFill>
                      </a:endParaRPr>
                    </a:p>
                  </a:txBody>
                  <a:tcPr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504911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BAR 2017">
      <a:dk1>
        <a:sysClr val="windowText" lastClr="000000"/>
      </a:dk1>
      <a:lt1>
        <a:sysClr val="window" lastClr="FFFFFF"/>
      </a:lt1>
      <a:dk2>
        <a:srgbClr val="00384E"/>
      </a:dk2>
      <a:lt2>
        <a:srgbClr val="DCDDDE"/>
      </a:lt2>
      <a:accent1>
        <a:srgbClr val="3C83BB"/>
      </a:accent1>
      <a:accent2>
        <a:srgbClr val="A6CE38"/>
      </a:accent2>
      <a:accent3>
        <a:srgbClr val="999999"/>
      </a:accent3>
      <a:accent4>
        <a:srgbClr val="8AC1DB"/>
      </a:accent4>
      <a:accent5>
        <a:srgbClr val="005282"/>
      </a:accent5>
      <a:accent6>
        <a:srgbClr val="636466"/>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179888-0A5D-4321-B37A-79B484369EAF}">
  <we:reference id="wa104038830" version="1.0.0.3" store="en-US" storeType="OMEX"/>
  <we:alternateReferences>
    <we:reference id="wa10403883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3026</TotalTime>
  <Words>2068</Words>
  <Application>Microsoft Office PowerPoint</Application>
  <PresentationFormat>Widescreen</PresentationFormat>
  <Paragraphs>315</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Cambria</vt:lpstr>
      <vt:lpstr>Segoe Script</vt:lpstr>
      <vt:lpstr>Office Theme</vt:lpstr>
      <vt:lpstr>HR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do…</vt:lpstr>
      <vt:lpstr>If you want to go fast, go alone. If you want to go far, go with others.        -African Proverb</vt:lpstr>
      <vt:lpstr>PowerPoint Presentation</vt:lpstr>
      <vt:lpstr>PowerPoint Presentation</vt:lpstr>
      <vt:lpstr>Some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Graybar Electric Company,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Propst, Beverly</dc:creator>
  <cp:lastModifiedBy>Dunn, Erin</cp:lastModifiedBy>
  <cp:revision>95</cp:revision>
  <dcterms:created xsi:type="dcterms:W3CDTF">2017-04-03T21:49:35Z</dcterms:created>
  <dcterms:modified xsi:type="dcterms:W3CDTF">2017-10-25T20:55:55Z</dcterms:modified>
</cp:coreProperties>
</file>