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027" r:id="rId2"/>
    <p:sldId id="1631" r:id="rId3"/>
    <p:sldId id="1981" r:id="rId4"/>
    <p:sldId id="2041" r:id="rId5"/>
    <p:sldId id="2042" r:id="rId6"/>
    <p:sldId id="2043" r:id="rId7"/>
    <p:sldId id="2030" r:id="rId8"/>
    <p:sldId id="2047" r:id="rId9"/>
    <p:sldId id="2048" r:id="rId10"/>
    <p:sldId id="2049" r:id="rId11"/>
    <p:sldId id="2050" r:id="rId12"/>
    <p:sldId id="2051" r:id="rId13"/>
    <p:sldId id="2052" r:id="rId14"/>
    <p:sldId id="2028" r:id="rId15"/>
    <p:sldId id="2029" r:id="rId16"/>
    <p:sldId id="2044" r:id="rId17"/>
    <p:sldId id="2045" r:id="rId18"/>
    <p:sldId id="2046" r:id="rId19"/>
    <p:sldId id="2031" r:id="rId20"/>
    <p:sldId id="2054" r:id="rId21"/>
    <p:sldId id="2055" r:id="rId22"/>
    <p:sldId id="2056" r:id="rId23"/>
    <p:sldId id="2057" r:id="rId24"/>
    <p:sldId id="2040" r:id="rId25"/>
    <p:sldId id="2024" r:id="rId26"/>
    <p:sldId id="2025" r:id="rId27"/>
    <p:sldId id="2032" r:id="rId28"/>
    <p:sldId id="2058" r:id="rId29"/>
    <p:sldId id="2059" r:id="rId30"/>
    <p:sldId id="1702" r:id="rId31"/>
    <p:sldId id="2060" r:id="rId32"/>
    <p:sldId id="2033" r:id="rId33"/>
    <p:sldId id="2034" r:id="rId34"/>
    <p:sldId id="2035" r:id="rId35"/>
    <p:sldId id="2036" r:id="rId36"/>
    <p:sldId id="542" r:id="rId37"/>
    <p:sldId id="2037" r:id="rId38"/>
    <p:sldId id="2038" r:id="rId39"/>
    <p:sldId id="818" r:id="rId40"/>
    <p:sldId id="1063" r:id="rId41"/>
    <p:sldId id="33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EA3"/>
    <a:srgbClr val="070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7" d="100"/>
          <a:sy n="97" d="100"/>
        </p:scale>
        <p:origin x="57" y="18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 Id="rId5" Type="http://schemas.openxmlformats.org/officeDocument/2006/relationships/image" Target="../media/image42.jpeg"/><Relationship Id="rId4" Type="http://schemas.openxmlformats.org/officeDocument/2006/relationships/image" Target="../media/image4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 Id="rId5" Type="http://schemas.openxmlformats.org/officeDocument/2006/relationships/image" Target="../media/image42.jpeg"/><Relationship Id="rId4"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DAD83-BA38-49C5-903E-C70728B50040}" type="doc">
      <dgm:prSet loTypeId="urn:microsoft.com/office/officeart/2005/8/layout/pList2" loCatId="list" qsTypeId="urn:microsoft.com/office/officeart/2005/8/quickstyle/simple1" qsCatId="simple" csTypeId="urn:microsoft.com/office/officeart/2005/8/colors/accent1_2" csCatId="accent1" phldr="1"/>
      <dgm:spPr/>
    </dgm:pt>
    <dgm:pt modelId="{96776ACD-EC62-4AB0-BEEF-3E6E5337D438}">
      <dgm:prSet phldrT="[Text]" custT="1"/>
      <dgm:spPr>
        <a:solidFill>
          <a:srgbClr val="070E2B"/>
        </a:solidFill>
      </dgm:spPr>
      <dgm:t>
        <a:bodyPr/>
        <a:lstStyle/>
        <a:p>
          <a:pPr algn="ctr"/>
          <a:r>
            <a:rPr lang="en-US" sz="2000" u="sng" dirty="0"/>
            <a:t>1. Target	 and Biz Dev.</a:t>
          </a:r>
        </a:p>
      </dgm:t>
    </dgm:pt>
    <dgm:pt modelId="{A2682A49-1146-48B4-A7B3-DE54D3C57B61}" type="parTrans" cxnId="{36C97779-6240-4DA5-B0E3-A2D599F15995}">
      <dgm:prSet/>
      <dgm:spPr/>
      <dgm:t>
        <a:bodyPr/>
        <a:lstStyle/>
        <a:p>
          <a:endParaRPr lang="en-US"/>
        </a:p>
      </dgm:t>
    </dgm:pt>
    <dgm:pt modelId="{4364AD4A-9407-4982-B35D-07ECFA5EE719}" type="sibTrans" cxnId="{36C97779-6240-4DA5-B0E3-A2D599F15995}">
      <dgm:prSet/>
      <dgm:spPr/>
      <dgm:t>
        <a:bodyPr/>
        <a:lstStyle/>
        <a:p>
          <a:endParaRPr lang="en-US"/>
        </a:p>
      </dgm:t>
    </dgm:pt>
    <dgm:pt modelId="{9CFBA456-AA8D-42B6-B7E8-E776D6FEBA63}">
      <dgm:prSet phldrT="[Text]" custT="1"/>
      <dgm:spPr>
        <a:solidFill>
          <a:srgbClr val="070E2B"/>
        </a:solidFill>
      </dgm:spPr>
      <dgm:t>
        <a:bodyPr/>
        <a:lstStyle/>
        <a:p>
          <a:pPr algn="ctr"/>
          <a:r>
            <a:rPr lang="en-US" sz="2000" u="sng" dirty="0"/>
            <a:t>2. Prospect</a:t>
          </a:r>
        </a:p>
      </dgm:t>
    </dgm:pt>
    <dgm:pt modelId="{AAF1D481-782B-4F6B-A581-D8EFCB925FC0}" type="parTrans" cxnId="{A1FA533B-3335-4C5C-980A-5664F4B2E626}">
      <dgm:prSet/>
      <dgm:spPr/>
      <dgm:t>
        <a:bodyPr/>
        <a:lstStyle/>
        <a:p>
          <a:endParaRPr lang="en-US"/>
        </a:p>
      </dgm:t>
    </dgm:pt>
    <dgm:pt modelId="{281C84E0-2216-44AC-BD3A-366853F9C733}" type="sibTrans" cxnId="{A1FA533B-3335-4C5C-980A-5664F4B2E626}">
      <dgm:prSet/>
      <dgm:spPr/>
      <dgm:t>
        <a:bodyPr/>
        <a:lstStyle/>
        <a:p>
          <a:endParaRPr lang="en-US"/>
        </a:p>
      </dgm:t>
    </dgm:pt>
    <dgm:pt modelId="{C34C42F9-E8C7-479A-BC0F-4C2787B1499A}">
      <dgm:prSet phldrT="[Text]" custT="1"/>
      <dgm:spPr>
        <a:solidFill>
          <a:srgbClr val="070E2B"/>
        </a:solidFill>
      </dgm:spPr>
      <dgm:t>
        <a:bodyPr/>
        <a:lstStyle/>
        <a:p>
          <a:pPr algn="ctr"/>
          <a:r>
            <a:rPr lang="en-US" sz="2000" u="sng" dirty="0"/>
            <a:t>3. Impress</a:t>
          </a:r>
        </a:p>
      </dgm:t>
    </dgm:pt>
    <dgm:pt modelId="{B3134E30-178E-44DC-909D-75462DFE44AE}" type="parTrans" cxnId="{E1F0C739-5C37-4C42-A6ED-C5A051650E10}">
      <dgm:prSet/>
      <dgm:spPr/>
      <dgm:t>
        <a:bodyPr/>
        <a:lstStyle/>
        <a:p>
          <a:endParaRPr lang="en-US"/>
        </a:p>
      </dgm:t>
    </dgm:pt>
    <dgm:pt modelId="{3CBD841F-2B45-4C5E-8517-DB9AFE8F767A}" type="sibTrans" cxnId="{E1F0C739-5C37-4C42-A6ED-C5A051650E10}">
      <dgm:prSet/>
      <dgm:spPr/>
      <dgm:t>
        <a:bodyPr/>
        <a:lstStyle/>
        <a:p>
          <a:endParaRPr lang="en-US"/>
        </a:p>
      </dgm:t>
    </dgm:pt>
    <dgm:pt modelId="{054D6778-7ED5-40B6-BE12-B34BA73B9D2A}">
      <dgm:prSet phldrT="[Text]" custT="1"/>
      <dgm:spPr>
        <a:solidFill>
          <a:srgbClr val="070E2B"/>
        </a:solidFill>
      </dgm:spPr>
      <dgm:t>
        <a:bodyPr/>
        <a:lstStyle/>
        <a:p>
          <a:pPr algn="ctr"/>
          <a:r>
            <a:rPr lang="en-US" sz="2000" u="sng" dirty="0"/>
            <a:t>4. Win</a:t>
          </a:r>
        </a:p>
      </dgm:t>
    </dgm:pt>
    <dgm:pt modelId="{161D7BCD-751A-46A7-BBBC-6AEE2A75B25B}" type="parTrans" cxnId="{BB143983-7F78-4750-945B-F144446C5391}">
      <dgm:prSet/>
      <dgm:spPr/>
      <dgm:t>
        <a:bodyPr/>
        <a:lstStyle/>
        <a:p>
          <a:endParaRPr lang="en-US"/>
        </a:p>
      </dgm:t>
    </dgm:pt>
    <dgm:pt modelId="{C9D137F7-0DD2-4419-9812-3D5B408C1A22}" type="sibTrans" cxnId="{BB143983-7F78-4750-945B-F144446C5391}">
      <dgm:prSet/>
      <dgm:spPr/>
      <dgm:t>
        <a:bodyPr/>
        <a:lstStyle/>
        <a:p>
          <a:endParaRPr lang="en-US"/>
        </a:p>
      </dgm:t>
    </dgm:pt>
    <dgm:pt modelId="{CFA0D2A6-D698-432A-A353-1F655790A39E}">
      <dgm:prSet phldrT="[Text]" custT="1"/>
      <dgm:spPr>
        <a:solidFill>
          <a:srgbClr val="070E2B"/>
        </a:solidFill>
      </dgm:spPr>
      <dgm:t>
        <a:bodyPr/>
        <a:lstStyle/>
        <a:p>
          <a:pPr algn="ctr"/>
          <a:r>
            <a:rPr lang="en-US" sz="2000" u="sng" dirty="0"/>
            <a:t>5. Client Success</a:t>
          </a:r>
        </a:p>
      </dgm:t>
    </dgm:pt>
    <dgm:pt modelId="{AB926F72-7858-4196-B618-1AEB90BF2D9B}" type="parTrans" cxnId="{633C1524-D474-4DF9-90CA-7FBEAA81A3E6}">
      <dgm:prSet/>
      <dgm:spPr/>
      <dgm:t>
        <a:bodyPr/>
        <a:lstStyle/>
        <a:p>
          <a:endParaRPr lang="en-US"/>
        </a:p>
      </dgm:t>
    </dgm:pt>
    <dgm:pt modelId="{827134C9-391A-412F-B96A-4EE97E4EB792}" type="sibTrans" cxnId="{633C1524-D474-4DF9-90CA-7FBEAA81A3E6}">
      <dgm:prSet/>
      <dgm:spPr/>
      <dgm:t>
        <a:bodyPr/>
        <a:lstStyle/>
        <a:p>
          <a:endParaRPr lang="en-US"/>
        </a:p>
      </dgm:t>
    </dgm:pt>
    <dgm:pt modelId="{CAB6863B-5D2A-425E-9516-1B52D65F17C7}">
      <dgm:prSet phldrT="[Text]" custT="1"/>
      <dgm:spPr>
        <a:solidFill>
          <a:srgbClr val="070E2B"/>
        </a:solidFill>
      </dgm:spPr>
      <dgm:t>
        <a:bodyPr/>
        <a:lstStyle/>
        <a:p>
          <a:pPr algn="l"/>
          <a:r>
            <a:rPr lang="en-US" sz="1800" u="none" dirty="0"/>
            <a:t>Vertical</a:t>
          </a:r>
        </a:p>
      </dgm:t>
    </dgm:pt>
    <dgm:pt modelId="{293BA059-E56C-445C-924D-3BA2E7044AB8}" type="parTrans" cxnId="{2DF4B84B-9CF1-407D-9A5F-322E0BFF3360}">
      <dgm:prSet/>
      <dgm:spPr/>
      <dgm:t>
        <a:bodyPr/>
        <a:lstStyle/>
        <a:p>
          <a:endParaRPr lang="en-US"/>
        </a:p>
      </dgm:t>
    </dgm:pt>
    <dgm:pt modelId="{9EAF528F-629F-492D-92EF-8E41A9BD5C83}" type="sibTrans" cxnId="{2DF4B84B-9CF1-407D-9A5F-322E0BFF3360}">
      <dgm:prSet/>
      <dgm:spPr/>
      <dgm:t>
        <a:bodyPr/>
        <a:lstStyle/>
        <a:p>
          <a:endParaRPr lang="en-US"/>
        </a:p>
      </dgm:t>
    </dgm:pt>
    <dgm:pt modelId="{32C6E3D1-81FD-41F2-80A8-E450492CC414}">
      <dgm:prSet phldrT="[Text]" custT="1"/>
      <dgm:spPr>
        <a:solidFill>
          <a:srgbClr val="070E2B"/>
        </a:solidFill>
      </dgm:spPr>
      <dgm:t>
        <a:bodyPr/>
        <a:lstStyle/>
        <a:p>
          <a:pPr algn="l"/>
          <a:r>
            <a:rPr lang="en-US" sz="1800" u="none" dirty="0"/>
            <a:t>Region</a:t>
          </a:r>
        </a:p>
      </dgm:t>
    </dgm:pt>
    <dgm:pt modelId="{4F0BA872-D3BD-460A-8D1C-945C719195ED}" type="parTrans" cxnId="{D58467A7-B40C-4830-9276-7A49E8FA52B0}">
      <dgm:prSet/>
      <dgm:spPr/>
      <dgm:t>
        <a:bodyPr/>
        <a:lstStyle/>
        <a:p>
          <a:endParaRPr lang="en-US"/>
        </a:p>
      </dgm:t>
    </dgm:pt>
    <dgm:pt modelId="{DEF7409B-C99A-4D0C-90BA-621535E36093}" type="sibTrans" cxnId="{D58467A7-B40C-4830-9276-7A49E8FA52B0}">
      <dgm:prSet/>
      <dgm:spPr/>
      <dgm:t>
        <a:bodyPr/>
        <a:lstStyle/>
        <a:p>
          <a:endParaRPr lang="en-US"/>
        </a:p>
      </dgm:t>
    </dgm:pt>
    <dgm:pt modelId="{77676299-5084-43B9-BA10-691BE16B42BD}">
      <dgm:prSet phldrT="[Text]" custT="1"/>
      <dgm:spPr>
        <a:solidFill>
          <a:srgbClr val="070E2B"/>
        </a:solidFill>
      </dgm:spPr>
      <dgm:t>
        <a:bodyPr/>
        <a:lstStyle/>
        <a:p>
          <a:pPr algn="l"/>
          <a:r>
            <a:rPr lang="en-US" sz="1800" u="none" dirty="0"/>
            <a:t>Descriptors</a:t>
          </a:r>
        </a:p>
      </dgm:t>
    </dgm:pt>
    <dgm:pt modelId="{C387ECB1-3F5D-4E63-9EE1-69DC710A9CE5}" type="parTrans" cxnId="{ABB039AA-A7D2-4175-926F-222FFFD55603}">
      <dgm:prSet/>
      <dgm:spPr/>
      <dgm:t>
        <a:bodyPr/>
        <a:lstStyle/>
        <a:p>
          <a:endParaRPr lang="en-US"/>
        </a:p>
      </dgm:t>
    </dgm:pt>
    <dgm:pt modelId="{1241D45E-9B6B-4385-AAD8-B339891A557C}" type="sibTrans" cxnId="{ABB039AA-A7D2-4175-926F-222FFFD55603}">
      <dgm:prSet/>
      <dgm:spPr/>
      <dgm:t>
        <a:bodyPr/>
        <a:lstStyle/>
        <a:p>
          <a:endParaRPr lang="en-US"/>
        </a:p>
      </dgm:t>
    </dgm:pt>
    <dgm:pt modelId="{09DB4E67-5F48-411D-A789-DD69641EA550}">
      <dgm:prSet phldrT="[Text]" custT="1"/>
      <dgm:spPr>
        <a:solidFill>
          <a:srgbClr val="070E2B"/>
        </a:solidFill>
      </dgm:spPr>
      <dgm:t>
        <a:bodyPr/>
        <a:lstStyle/>
        <a:p>
          <a:pPr algn="l"/>
          <a:r>
            <a:rPr lang="en-US" sz="1800" u="none" dirty="0"/>
            <a:t>Networking</a:t>
          </a:r>
        </a:p>
      </dgm:t>
    </dgm:pt>
    <dgm:pt modelId="{9125D501-24B2-4584-96AA-796A0904C9A2}" type="parTrans" cxnId="{C75E18D3-C721-4A57-94AE-66C40F975DF3}">
      <dgm:prSet/>
      <dgm:spPr/>
      <dgm:t>
        <a:bodyPr/>
        <a:lstStyle/>
        <a:p>
          <a:endParaRPr lang="en-US"/>
        </a:p>
      </dgm:t>
    </dgm:pt>
    <dgm:pt modelId="{69365A16-B094-4B84-8458-8F9CBD322DE0}" type="sibTrans" cxnId="{C75E18D3-C721-4A57-94AE-66C40F975DF3}">
      <dgm:prSet/>
      <dgm:spPr/>
      <dgm:t>
        <a:bodyPr/>
        <a:lstStyle/>
        <a:p>
          <a:endParaRPr lang="en-US"/>
        </a:p>
      </dgm:t>
    </dgm:pt>
    <dgm:pt modelId="{D811CA82-5A92-413F-A3A1-64ED2208ACA3}">
      <dgm:prSet phldrT="[Text]" custT="1"/>
      <dgm:spPr>
        <a:solidFill>
          <a:srgbClr val="070E2B"/>
        </a:solidFill>
      </dgm:spPr>
      <dgm:t>
        <a:bodyPr/>
        <a:lstStyle/>
        <a:p>
          <a:pPr algn="l"/>
          <a:r>
            <a:rPr lang="en-US" sz="1800" u="none" dirty="0"/>
            <a:t>Disarm </a:t>
          </a:r>
        </a:p>
      </dgm:t>
    </dgm:pt>
    <dgm:pt modelId="{3A1986B4-7F26-49B5-9454-8882B689778E}" type="parTrans" cxnId="{4BA38865-B1CF-44DF-B9AB-340146B8D973}">
      <dgm:prSet/>
      <dgm:spPr/>
      <dgm:t>
        <a:bodyPr/>
        <a:lstStyle/>
        <a:p>
          <a:endParaRPr lang="en-US"/>
        </a:p>
      </dgm:t>
    </dgm:pt>
    <dgm:pt modelId="{305E1477-9140-40BA-8C7A-AEC6CF243C2A}" type="sibTrans" cxnId="{4BA38865-B1CF-44DF-B9AB-340146B8D973}">
      <dgm:prSet/>
      <dgm:spPr/>
      <dgm:t>
        <a:bodyPr/>
        <a:lstStyle/>
        <a:p>
          <a:endParaRPr lang="en-US"/>
        </a:p>
      </dgm:t>
    </dgm:pt>
    <dgm:pt modelId="{55D41227-9CE0-4B78-8CA7-4ACF53612B23}">
      <dgm:prSet phldrT="[Text]" custT="1"/>
      <dgm:spPr>
        <a:solidFill>
          <a:srgbClr val="070E2B"/>
        </a:solidFill>
      </dgm:spPr>
      <dgm:t>
        <a:bodyPr/>
        <a:lstStyle/>
        <a:p>
          <a:pPr algn="l"/>
          <a:r>
            <a:rPr lang="en-US" sz="1800" u="none" dirty="0"/>
            <a:t>Flawless Follow-up</a:t>
          </a:r>
        </a:p>
      </dgm:t>
    </dgm:pt>
    <dgm:pt modelId="{E5F126AD-DDC9-4D92-AEB8-75CCB54DBD09}" type="parTrans" cxnId="{39739698-14FA-4593-8EA2-00A84693B5A3}">
      <dgm:prSet/>
      <dgm:spPr/>
      <dgm:t>
        <a:bodyPr/>
        <a:lstStyle/>
        <a:p>
          <a:endParaRPr lang="en-US"/>
        </a:p>
      </dgm:t>
    </dgm:pt>
    <dgm:pt modelId="{8F432869-9DBD-4047-AEF9-5F7A26A4082F}" type="sibTrans" cxnId="{39739698-14FA-4593-8EA2-00A84693B5A3}">
      <dgm:prSet/>
      <dgm:spPr/>
      <dgm:t>
        <a:bodyPr/>
        <a:lstStyle/>
        <a:p>
          <a:endParaRPr lang="en-US"/>
        </a:p>
      </dgm:t>
    </dgm:pt>
    <dgm:pt modelId="{89C8500D-4520-495A-A351-14A189FF9016}">
      <dgm:prSet phldrT="[Text]" custT="1"/>
      <dgm:spPr>
        <a:solidFill>
          <a:srgbClr val="070E2B"/>
        </a:solidFill>
      </dgm:spPr>
      <dgm:t>
        <a:bodyPr/>
        <a:lstStyle/>
        <a:p>
          <a:pPr algn="l"/>
          <a:r>
            <a:rPr lang="en-US" sz="1800" u="none" dirty="0"/>
            <a:t>Timely Content</a:t>
          </a:r>
        </a:p>
      </dgm:t>
    </dgm:pt>
    <dgm:pt modelId="{E54FB8C2-CC83-49C4-A071-6E29FFA1DCC4}" type="parTrans" cxnId="{25080102-2B9E-47CE-8D31-AEB03DA0B1D3}">
      <dgm:prSet/>
      <dgm:spPr/>
      <dgm:t>
        <a:bodyPr/>
        <a:lstStyle/>
        <a:p>
          <a:endParaRPr lang="en-US"/>
        </a:p>
      </dgm:t>
    </dgm:pt>
    <dgm:pt modelId="{D6DB8789-A97D-4F70-885A-A9B3EC4E28B0}" type="sibTrans" cxnId="{25080102-2B9E-47CE-8D31-AEB03DA0B1D3}">
      <dgm:prSet/>
      <dgm:spPr/>
      <dgm:t>
        <a:bodyPr/>
        <a:lstStyle/>
        <a:p>
          <a:endParaRPr lang="en-US"/>
        </a:p>
      </dgm:t>
    </dgm:pt>
    <dgm:pt modelId="{136F6D93-40F7-467A-9751-BF977E10A307}">
      <dgm:prSet phldrT="[Text]" custT="1"/>
      <dgm:spPr>
        <a:solidFill>
          <a:srgbClr val="070E2B"/>
        </a:solidFill>
      </dgm:spPr>
      <dgm:t>
        <a:bodyPr/>
        <a:lstStyle/>
        <a:p>
          <a:pPr algn="l"/>
          <a:r>
            <a:rPr lang="en-US" sz="1800" u="none" dirty="0"/>
            <a:t>Tone and Confidence</a:t>
          </a:r>
        </a:p>
      </dgm:t>
    </dgm:pt>
    <dgm:pt modelId="{7320C357-3B05-478F-96B0-DD75C515FFD0}" type="parTrans" cxnId="{8966D54B-AC4E-4C2D-A1B7-EFCCD264D1D1}">
      <dgm:prSet/>
      <dgm:spPr/>
      <dgm:t>
        <a:bodyPr/>
        <a:lstStyle/>
        <a:p>
          <a:endParaRPr lang="en-US"/>
        </a:p>
      </dgm:t>
    </dgm:pt>
    <dgm:pt modelId="{D97A75EF-D053-4E44-A50F-9E0FFC9D76F6}" type="sibTrans" cxnId="{8966D54B-AC4E-4C2D-A1B7-EFCCD264D1D1}">
      <dgm:prSet/>
      <dgm:spPr/>
      <dgm:t>
        <a:bodyPr/>
        <a:lstStyle/>
        <a:p>
          <a:endParaRPr lang="en-US"/>
        </a:p>
      </dgm:t>
    </dgm:pt>
    <dgm:pt modelId="{CEE4827C-F790-4391-BC95-2AAF97115160}">
      <dgm:prSet phldrT="[Text]" custT="1"/>
      <dgm:spPr>
        <a:solidFill>
          <a:srgbClr val="070E2B"/>
        </a:solidFill>
      </dgm:spPr>
      <dgm:t>
        <a:bodyPr/>
        <a:lstStyle/>
        <a:p>
          <a:pPr algn="l"/>
          <a:r>
            <a:rPr lang="en-US" sz="1800" u="none" dirty="0"/>
            <a:t>Proactive Client Success Plan</a:t>
          </a:r>
          <a:endParaRPr lang="en-US" sz="2000" u="sng" dirty="0"/>
        </a:p>
      </dgm:t>
    </dgm:pt>
    <dgm:pt modelId="{43B3C4CA-564F-4C12-93A0-674C6C71ACD2}" type="parTrans" cxnId="{6A73F24A-68C5-4FFB-9E0D-894C11F250C4}">
      <dgm:prSet/>
      <dgm:spPr/>
      <dgm:t>
        <a:bodyPr/>
        <a:lstStyle/>
        <a:p>
          <a:endParaRPr lang="en-US"/>
        </a:p>
      </dgm:t>
    </dgm:pt>
    <dgm:pt modelId="{25105638-0F24-4752-8AD9-FC65EA13EC92}" type="sibTrans" cxnId="{6A73F24A-68C5-4FFB-9E0D-894C11F250C4}">
      <dgm:prSet/>
      <dgm:spPr/>
      <dgm:t>
        <a:bodyPr/>
        <a:lstStyle/>
        <a:p>
          <a:endParaRPr lang="en-US"/>
        </a:p>
      </dgm:t>
    </dgm:pt>
    <dgm:pt modelId="{BD725684-1928-42C9-AC72-3AD75FB09F2B}">
      <dgm:prSet phldrT="[Text]" custT="1"/>
      <dgm:spPr>
        <a:solidFill>
          <a:srgbClr val="070E2B"/>
        </a:solidFill>
      </dgm:spPr>
      <dgm:t>
        <a:bodyPr/>
        <a:lstStyle/>
        <a:p>
          <a:pPr algn="l"/>
          <a:r>
            <a:rPr lang="en-US" sz="1800" u="none" dirty="0"/>
            <a:t>Ongoing Value</a:t>
          </a:r>
          <a:endParaRPr lang="en-US" sz="2000" u="sng" dirty="0"/>
        </a:p>
      </dgm:t>
    </dgm:pt>
    <dgm:pt modelId="{B4AB2EA4-BBDA-476E-822A-C3B9BACEBE1E}" type="parTrans" cxnId="{D28B2F16-0745-4C1C-8147-23EC27493884}">
      <dgm:prSet/>
      <dgm:spPr/>
      <dgm:t>
        <a:bodyPr/>
        <a:lstStyle/>
        <a:p>
          <a:endParaRPr lang="en-US"/>
        </a:p>
      </dgm:t>
    </dgm:pt>
    <dgm:pt modelId="{98ECF395-9CBB-45F0-A9EB-4480195A16C2}" type="sibTrans" cxnId="{D28B2F16-0745-4C1C-8147-23EC27493884}">
      <dgm:prSet/>
      <dgm:spPr/>
      <dgm:t>
        <a:bodyPr/>
        <a:lstStyle/>
        <a:p>
          <a:endParaRPr lang="en-US"/>
        </a:p>
      </dgm:t>
    </dgm:pt>
    <dgm:pt modelId="{95418D2F-4CF7-44EE-B1F8-1DB6D19E23B3}">
      <dgm:prSet phldrT="[Text]" custT="1"/>
      <dgm:spPr>
        <a:solidFill>
          <a:srgbClr val="070E2B"/>
        </a:solidFill>
      </dgm:spPr>
      <dgm:t>
        <a:bodyPr/>
        <a:lstStyle/>
        <a:p>
          <a:pPr algn="l"/>
          <a:r>
            <a:rPr lang="en-US" sz="1800" u="none" dirty="0"/>
            <a:t>Vision Meetings</a:t>
          </a:r>
        </a:p>
        <a:p>
          <a:pPr algn="l"/>
          <a:endParaRPr lang="en-US" sz="2000" u="sng" dirty="0"/>
        </a:p>
      </dgm:t>
    </dgm:pt>
    <dgm:pt modelId="{99E9AE74-AED0-4A1E-87C9-3A71734DB8CC}" type="parTrans" cxnId="{203A1522-FB3C-4A4D-A6C1-3DD3D5C943A1}">
      <dgm:prSet/>
      <dgm:spPr/>
      <dgm:t>
        <a:bodyPr/>
        <a:lstStyle/>
        <a:p>
          <a:endParaRPr lang="en-US"/>
        </a:p>
      </dgm:t>
    </dgm:pt>
    <dgm:pt modelId="{9608AD3C-4BBB-4CF3-AB42-0D2E25EF7EB9}" type="sibTrans" cxnId="{203A1522-FB3C-4A4D-A6C1-3DD3D5C943A1}">
      <dgm:prSet/>
      <dgm:spPr/>
      <dgm:t>
        <a:bodyPr/>
        <a:lstStyle/>
        <a:p>
          <a:endParaRPr lang="en-US"/>
        </a:p>
      </dgm:t>
    </dgm:pt>
    <dgm:pt modelId="{812A3DC8-CC4C-470C-BA6F-C229E4129D4E}">
      <dgm:prSet phldrT="[Text]" custT="1"/>
      <dgm:spPr>
        <a:solidFill>
          <a:srgbClr val="070E2B"/>
        </a:solidFill>
      </dgm:spPr>
      <dgm:t>
        <a:bodyPr/>
        <a:lstStyle/>
        <a:p>
          <a:pPr algn="l"/>
          <a:r>
            <a:rPr lang="en-US" sz="1800" u="none" dirty="0"/>
            <a:t>Social Selling</a:t>
          </a:r>
        </a:p>
      </dgm:t>
    </dgm:pt>
    <dgm:pt modelId="{805019C9-5911-436C-A27E-7F96B2DDE95F}" type="parTrans" cxnId="{3643D9B5-8E5E-4260-AA70-3F0BD73BDCFC}">
      <dgm:prSet/>
      <dgm:spPr/>
    </dgm:pt>
    <dgm:pt modelId="{461A1641-CC60-4EAE-BC5C-F8F2FE2B4DA8}" type="sibTrans" cxnId="{3643D9B5-8E5E-4260-AA70-3F0BD73BDCFC}">
      <dgm:prSet/>
      <dgm:spPr/>
    </dgm:pt>
    <dgm:pt modelId="{0649EB9E-D038-4D75-86E7-FB8AC710C35A}">
      <dgm:prSet phldrT="[Text]" custT="1"/>
      <dgm:spPr>
        <a:solidFill>
          <a:srgbClr val="070E2B"/>
        </a:solidFill>
      </dgm:spPr>
      <dgm:t>
        <a:bodyPr/>
        <a:lstStyle/>
        <a:p>
          <a:pPr algn="l"/>
          <a:r>
            <a:rPr lang="en-US" sz="1800" u="none" dirty="0"/>
            <a:t>Outbound Calls</a:t>
          </a:r>
        </a:p>
      </dgm:t>
    </dgm:pt>
    <dgm:pt modelId="{4BE61F44-0B8D-4DB8-9FDA-63B184A5A5B8}" type="parTrans" cxnId="{D8F8F95A-FB8C-4F03-8D63-DE0AA771F5F6}">
      <dgm:prSet/>
      <dgm:spPr/>
    </dgm:pt>
    <dgm:pt modelId="{638D4CF3-5C06-4B5F-B97A-96ACA8CF6AB0}" type="sibTrans" cxnId="{D8F8F95A-FB8C-4F03-8D63-DE0AA771F5F6}">
      <dgm:prSet/>
      <dgm:spPr/>
    </dgm:pt>
    <dgm:pt modelId="{06EF03AC-C67F-436B-A46E-65C9F2D7746A}">
      <dgm:prSet phldrT="[Text]" custT="1"/>
      <dgm:spPr>
        <a:solidFill>
          <a:srgbClr val="070E2B"/>
        </a:solidFill>
      </dgm:spPr>
      <dgm:t>
        <a:bodyPr/>
        <a:lstStyle/>
        <a:p>
          <a:pPr algn="l"/>
          <a:r>
            <a:rPr lang="en-US" sz="1800" u="none" dirty="0"/>
            <a:t>BD Strategy</a:t>
          </a:r>
        </a:p>
      </dgm:t>
    </dgm:pt>
    <dgm:pt modelId="{005A95EC-B398-43AA-B91E-0F3BAEFCEA27}" type="parTrans" cxnId="{08D797DF-0EE3-4EA2-898F-F77CBBE070B2}">
      <dgm:prSet/>
      <dgm:spPr/>
    </dgm:pt>
    <dgm:pt modelId="{2AD06F9A-F9BC-4803-B9F4-F5875F9F1F89}" type="sibTrans" cxnId="{08D797DF-0EE3-4EA2-898F-F77CBBE070B2}">
      <dgm:prSet/>
      <dgm:spPr/>
    </dgm:pt>
    <dgm:pt modelId="{42F6B74E-5A90-428F-AF58-DA2C772D1442}">
      <dgm:prSet phldrT="[Text]" custT="1"/>
      <dgm:spPr>
        <a:solidFill>
          <a:srgbClr val="070E2B"/>
        </a:solidFill>
      </dgm:spPr>
      <dgm:t>
        <a:bodyPr/>
        <a:lstStyle/>
        <a:p>
          <a:pPr algn="l"/>
          <a:r>
            <a:rPr lang="en-US" sz="1800" u="none" dirty="0"/>
            <a:t>Understand</a:t>
          </a:r>
        </a:p>
      </dgm:t>
    </dgm:pt>
    <dgm:pt modelId="{7D3A59CB-B641-4E5E-8D6E-A72F5B10F5D9}" type="parTrans" cxnId="{37A842B7-8314-4A51-BF68-71DBB7652319}">
      <dgm:prSet/>
      <dgm:spPr/>
    </dgm:pt>
    <dgm:pt modelId="{973F1E29-DB79-4131-8207-805CE93FAB3E}" type="sibTrans" cxnId="{37A842B7-8314-4A51-BF68-71DBB7652319}">
      <dgm:prSet/>
      <dgm:spPr/>
    </dgm:pt>
    <dgm:pt modelId="{E4FB5E27-86D4-4F18-8BA5-2FD8FAC05522}">
      <dgm:prSet phldrT="[Text]" custT="1"/>
      <dgm:spPr>
        <a:solidFill>
          <a:srgbClr val="070E2B"/>
        </a:solidFill>
      </dgm:spPr>
      <dgm:t>
        <a:bodyPr/>
        <a:lstStyle/>
        <a:p>
          <a:pPr algn="l"/>
          <a:r>
            <a:rPr lang="en-US" sz="1800" u="none" dirty="0"/>
            <a:t>Gain Credibility</a:t>
          </a:r>
        </a:p>
      </dgm:t>
    </dgm:pt>
    <dgm:pt modelId="{76AE34F9-1F36-4EEA-9776-81DD36EFEA4D}" type="parTrans" cxnId="{9E36FBF3-E008-4451-8E60-E57D7A47229B}">
      <dgm:prSet/>
      <dgm:spPr/>
    </dgm:pt>
    <dgm:pt modelId="{F4CB5FFD-AF9D-4D82-B0E1-7FB0DAE6FC91}" type="sibTrans" cxnId="{9E36FBF3-E008-4451-8E60-E57D7A47229B}">
      <dgm:prSet/>
      <dgm:spPr/>
    </dgm:pt>
    <dgm:pt modelId="{1CFE91FA-069B-44E3-B77F-668E526EC311}">
      <dgm:prSet phldrT="[Text]" custT="1"/>
      <dgm:spPr>
        <a:solidFill>
          <a:srgbClr val="070E2B"/>
        </a:solidFill>
      </dgm:spPr>
      <dgm:t>
        <a:bodyPr/>
        <a:lstStyle/>
        <a:p>
          <a:pPr algn="l"/>
          <a:r>
            <a:rPr lang="en-US" sz="1800" u="none" dirty="0"/>
            <a:t>Present / Demo</a:t>
          </a:r>
        </a:p>
      </dgm:t>
    </dgm:pt>
    <dgm:pt modelId="{08CB6F15-4327-42BE-B72D-8AC0510AF029}" type="parTrans" cxnId="{B1E358C0-29FB-4A4A-AC64-8A283C463E4B}">
      <dgm:prSet/>
      <dgm:spPr/>
    </dgm:pt>
    <dgm:pt modelId="{69495174-4CB7-404A-8899-A4C72F0BEF4F}" type="sibTrans" cxnId="{B1E358C0-29FB-4A4A-AC64-8A283C463E4B}">
      <dgm:prSet/>
      <dgm:spPr/>
    </dgm:pt>
    <dgm:pt modelId="{F5DF3972-87CD-4625-9AF5-E745CFDE5F9A}">
      <dgm:prSet phldrT="[Text]" custT="1"/>
      <dgm:spPr>
        <a:solidFill>
          <a:srgbClr val="070E2B"/>
        </a:solidFill>
      </dgm:spPr>
      <dgm:t>
        <a:bodyPr/>
        <a:lstStyle/>
        <a:p>
          <a:pPr algn="l"/>
          <a:endParaRPr lang="en-US" sz="1800" u="none" dirty="0"/>
        </a:p>
      </dgm:t>
    </dgm:pt>
    <dgm:pt modelId="{5BA1F5E0-BC59-4C1C-9128-8DF8FB45C513}" type="parTrans" cxnId="{51AF7E54-459D-4F3C-9D84-AA02CA80266E}">
      <dgm:prSet/>
      <dgm:spPr/>
    </dgm:pt>
    <dgm:pt modelId="{05EE4E5B-C0D3-4BC8-AD5F-8F6B8B644598}" type="sibTrans" cxnId="{51AF7E54-459D-4F3C-9D84-AA02CA80266E}">
      <dgm:prSet/>
      <dgm:spPr/>
    </dgm:pt>
    <dgm:pt modelId="{5A099995-9EDE-42EB-BD86-6E70A097686C}">
      <dgm:prSet phldrT="[Text]" custT="1"/>
      <dgm:spPr>
        <a:solidFill>
          <a:srgbClr val="070E2B"/>
        </a:solidFill>
      </dgm:spPr>
      <dgm:t>
        <a:bodyPr/>
        <a:lstStyle/>
        <a:p>
          <a:pPr algn="l"/>
          <a:r>
            <a:rPr lang="en-US" sz="1800" u="none" dirty="0"/>
            <a:t>Effectively Propose</a:t>
          </a:r>
        </a:p>
      </dgm:t>
    </dgm:pt>
    <dgm:pt modelId="{CAD6BBA2-69C2-4CC0-A53F-4BAE55E901F5}" type="parTrans" cxnId="{2667D160-08DD-4C65-8762-53D7ADC2C939}">
      <dgm:prSet/>
      <dgm:spPr/>
    </dgm:pt>
    <dgm:pt modelId="{6F6039F9-DF2A-4ACD-BB5B-BAFFF183464B}" type="sibTrans" cxnId="{2667D160-08DD-4C65-8762-53D7ADC2C939}">
      <dgm:prSet/>
      <dgm:spPr/>
    </dgm:pt>
    <dgm:pt modelId="{F8B8B18D-7067-4720-AF4C-6083B19C4165}">
      <dgm:prSet phldrT="[Text]" custT="1"/>
      <dgm:spPr>
        <a:solidFill>
          <a:srgbClr val="070E2B"/>
        </a:solidFill>
      </dgm:spPr>
      <dgm:t>
        <a:bodyPr/>
        <a:lstStyle/>
        <a:p>
          <a:pPr algn="l"/>
          <a:r>
            <a:rPr lang="en-US" sz="1800" u="none" dirty="0"/>
            <a:t>Weekly Plan</a:t>
          </a:r>
        </a:p>
      </dgm:t>
    </dgm:pt>
    <dgm:pt modelId="{6A6D2845-D180-40F5-BC47-9FEFF70C4214}" type="parTrans" cxnId="{B30BA389-9112-4515-8493-754A70B204F6}">
      <dgm:prSet/>
      <dgm:spPr/>
    </dgm:pt>
    <dgm:pt modelId="{014233DB-38EA-42B6-B28B-EF5B8DDCE4B1}" type="sibTrans" cxnId="{B30BA389-9112-4515-8493-754A70B204F6}">
      <dgm:prSet/>
      <dgm:spPr/>
    </dgm:pt>
    <dgm:pt modelId="{FE2239D7-56B8-411B-B405-0E3EBE102171}" type="pres">
      <dgm:prSet presAssocID="{8D0DAD83-BA38-49C5-903E-C70728B50040}" presName="Name0" presStyleCnt="0">
        <dgm:presLayoutVars>
          <dgm:dir/>
          <dgm:resizeHandles val="exact"/>
        </dgm:presLayoutVars>
      </dgm:prSet>
      <dgm:spPr/>
    </dgm:pt>
    <dgm:pt modelId="{6D7C0260-153A-4C32-8450-2CF4A61C5BDA}" type="pres">
      <dgm:prSet presAssocID="{8D0DAD83-BA38-49C5-903E-C70728B50040}" presName="bkgdShp" presStyleLbl="alignAccFollowNode1" presStyleIdx="0" presStyleCnt="1"/>
      <dgm:spPr>
        <a:solidFill>
          <a:srgbClr val="E3CEA3">
            <a:alpha val="90000"/>
          </a:srgbClr>
        </a:solidFill>
      </dgm:spPr>
    </dgm:pt>
    <dgm:pt modelId="{9F58D83A-FE01-43F3-8DC0-1243F288C50A}" type="pres">
      <dgm:prSet presAssocID="{8D0DAD83-BA38-49C5-903E-C70728B50040}" presName="linComp" presStyleCnt="0"/>
      <dgm:spPr/>
    </dgm:pt>
    <dgm:pt modelId="{CF9268A6-79E3-4DE1-B991-833D757D482B}" type="pres">
      <dgm:prSet presAssocID="{96776ACD-EC62-4AB0-BEEF-3E6E5337D438}" presName="compNode" presStyleCnt="0"/>
      <dgm:spPr/>
    </dgm:pt>
    <dgm:pt modelId="{ED68A6E8-A470-4C74-BE95-E17F8B8A2680}" type="pres">
      <dgm:prSet presAssocID="{96776ACD-EC62-4AB0-BEEF-3E6E5337D438}" presName="node" presStyleLbl="node1" presStyleIdx="0" presStyleCnt="5" custLinFactNeighborX="1123">
        <dgm:presLayoutVars>
          <dgm:bulletEnabled val="1"/>
        </dgm:presLayoutVars>
      </dgm:prSet>
      <dgm:spPr/>
    </dgm:pt>
    <dgm:pt modelId="{DD924046-1098-4321-98F0-71EF0AEAA18E}" type="pres">
      <dgm:prSet presAssocID="{96776ACD-EC62-4AB0-BEEF-3E6E5337D438}" presName="invisiNode" presStyleLbl="node1" presStyleIdx="0" presStyleCnt="5"/>
      <dgm:spPr/>
    </dgm:pt>
    <dgm:pt modelId="{5EE809DF-2951-405F-A20F-481FBDF5A26C}" type="pres">
      <dgm:prSet presAssocID="{96776ACD-EC62-4AB0-BEEF-3E6E5337D438}"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CBC54423-FD51-4B26-A216-7B56114722B4}" type="pres">
      <dgm:prSet presAssocID="{4364AD4A-9407-4982-B35D-07ECFA5EE719}" presName="sibTrans" presStyleLbl="sibTrans2D1" presStyleIdx="0" presStyleCnt="0"/>
      <dgm:spPr/>
    </dgm:pt>
    <dgm:pt modelId="{B4413D35-E13D-4937-AB9E-16D19F55ABB4}" type="pres">
      <dgm:prSet presAssocID="{9CFBA456-AA8D-42B6-B7E8-E776D6FEBA63}" presName="compNode" presStyleCnt="0"/>
      <dgm:spPr/>
    </dgm:pt>
    <dgm:pt modelId="{02CE79AB-DDFF-4543-8F78-13B9BF4B573A}" type="pres">
      <dgm:prSet presAssocID="{9CFBA456-AA8D-42B6-B7E8-E776D6FEBA63}" presName="node" presStyleLbl="node1" presStyleIdx="1" presStyleCnt="5" custLinFactNeighborX="1123">
        <dgm:presLayoutVars>
          <dgm:bulletEnabled val="1"/>
        </dgm:presLayoutVars>
      </dgm:prSet>
      <dgm:spPr/>
    </dgm:pt>
    <dgm:pt modelId="{B4DB847B-ED81-43E5-B3B9-E50083B4A764}" type="pres">
      <dgm:prSet presAssocID="{9CFBA456-AA8D-42B6-B7E8-E776D6FEBA63}" presName="invisiNode" presStyleLbl="node1" presStyleIdx="1" presStyleCnt="5"/>
      <dgm:spPr/>
    </dgm:pt>
    <dgm:pt modelId="{D72B01E2-6F2C-43F3-864D-1F66C152B602}" type="pres">
      <dgm:prSet presAssocID="{9CFBA456-AA8D-42B6-B7E8-E776D6FEBA63}"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6D064833-8C5A-4B15-8DB8-1596F40422D5}" type="pres">
      <dgm:prSet presAssocID="{281C84E0-2216-44AC-BD3A-366853F9C733}" presName="sibTrans" presStyleLbl="sibTrans2D1" presStyleIdx="0" presStyleCnt="0"/>
      <dgm:spPr/>
    </dgm:pt>
    <dgm:pt modelId="{9D3D924C-23DB-4648-9DD6-96EDCB0E2C40}" type="pres">
      <dgm:prSet presAssocID="{C34C42F9-E8C7-479A-BC0F-4C2787B1499A}" presName="compNode" presStyleCnt="0"/>
      <dgm:spPr/>
    </dgm:pt>
    <dgm:pt modelId="{56D04EC1-DF4B-47E6-9566-D97175942C11}" type="pres">
      <dgm:prSet presAssocID="{C34C42F9-E8C7-479A-BC0F-4C2787B1499A}" presName="node" presStyleLbl="node1" presStyleIdx="2" presStyleCnt="5" custLinFactNeighborX="1123">
        <dgm:presLayoutVars>
          <dgm:bulletEnabled val="1"/>
        </dgm:presLayoutVars>
      </dgm:prSet>
      <dgm:spPr/>
    </dgm:pt>
    <dgm:pt modelId="{9F924F11-DA6D-41F5-A01E-125C1D50993C}" type="pres">
      <dgm:prSet presAssocID="{C34C42F9-E8C7-479A-BC0F-4C2787B1499A}" presName="invisiNode" presStyleLbl="node1" presStyleIdx="2" presStyleCnt="5"/>
      <dgm:spPr/>
    </dgm:pt>
    <dgm:pt modelId="{2CB3E7B0-F90F-4A11-89F5-4BC5994ECB4E}" type="pres">
      <dgm:prSet presAssocID="{C34C42F9-E8C7-479A-BC0F-4C2787B1499A}"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C4ECA91B-7583-4909-B3D7-2700521AC65D}" type="pres">
      <dgm:prSet presAssocID="{3CBD841F-2B45-4C5E-8517-DB9AFE8F767A}" presName="sibTrans" presStyleLbl="sibTrans2D1" presStyleIdx="0" presStyleCnt="0"/>
      <dgm:spPr/>
    </dgm:pt>
    <dgm:pt modelId="{9C14D794-92C2-4B59-AF15-20CCDE9C97A1}" type="pres">
      <dgm:prSet presAssocID="{054D6778-7ED5-40B6-BE12-B34BA73B9D2A}" presName="compNode" presStyleCnt="0"/>
      <dgm:spPr/>
    </dgm:pt>
    <dgm:pt modelId="{CAD94613-DDEE-44CC-9151-98E2DC7692CF}" type="pres">
      <dgm:prSet presAssocID="{054D6778-7ED5-40B6-BE12-B34BA73B9D2A}" presName="node" presStyleLbl="node1" presStyleIdx="3" presStyleCnt="5">
        <dgm:presLayoutVars>
          <dgm:bulletEnabled val="1"/>
        </dgm:presLayoutVars>
      </dgm:prSet>
      <dgm:spPr/>
    </dgm:pt>
    <dgm:pt modelId="{E6C4E8F4-2210-4694-901E-F04B53AE32A1}" type="pres">
      <dgm:prSet presAssocID="{054D6778-7ED5-40B6-BE12-B34BA73B9D2A}" presName="invisiNode" presStyleLbl="node1" presStyleIdx="3" presStyleCnt="5"/>
      <dgm:spPr/>
    </dgm:pt>
    <dgm:pt modelId="{19BAEEC5-8BB2-44E1-A0C7-1B06756A245B}" type="pres">
      <dgm:prSet presAssocID="{054D6778-7ED5-40B6-BE12-B34BA73B9D2A}"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 modelId="{10E00423-EA59-4693-A723-802F58DDAF5D}" type="pres">
      <dgm:prSet presAssocID="{C9D137F7-0DD2-4419-9812-3D5B408C1A22}" presName="sibTrans" presStyleLbl="sibTrans2D1" presStyleIdx="0" presStyleCnt="0"/>
      <dgm:spPr/>
    </dgm:pt>
    <dgm:pt modelId="{B83D6096-2D02-422C-8111-C986DC7CB844}" type="pres">
      <dgm:prSet presAssocID="{CFA0D2A6-D698-432A-A353-1F655790A39E}" presName="compNode" presStyleCnt="0"/>
      <dgm:spPr/>
    </dgm:pt>
    <dgm:pt modelId="{F48789E1-4071-45C4-AD12-98E1384B4507}" type="pres">
      <dgm:prSet presAssocID="{CFA0D2A6-D698-432A-A353-1F655790A39E}" presName="node" presStyleLbl="node1" presStyleIdx="4" presStyleCnt="5">
        <dgm:presLayoutVars>
          <dgm:bulletEnabled val="1"/>
        </dgm:presLayoutVars>
      </dgm:prSet>
      <dgm:spPr/>
    </dgm:pt>
    <dgm:pt modelId="{67225E4C-1316-42AB-905B-D4BAE8422FB8}" type="pres">
      <dgm:prSet presAssocID="{CFA0D2A6-D698-432A-A353-1F655790A39E}" presName="invisiNode" presStyleLbl="node1" presStyleIdx="4" presStyleCnt="5"/>
      <dgm:spPr/>
    </dgm:pt>
    <dgm:pt modelId="{366DFDAA-8F1D-4F94-8C40-796C6B3C1E99}" type="pres">
      <dgm:prSet presAssocID="{CFA0D2A6-D698-432A-A353-1F655790A39E}"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dgm:spPr>
    </dgm:pt>
  </dgm:ptLst>
  <dgm:cxnLst>
    <dgm:cxn modelId="{25080102-2B9E-47CE-8D31-AEB03DA0B1D3}" srcId="{054D6778-7ED5-40B6-BE12-B34BA73B9D2A}" destId="{89C8500D-4520-495A-A351-14A189FF9016}" srcOrd="2" destOrd="0" parTransId="{E54FB8C2-CC83-49C4-A071-6E29FFA1DCC4}" sibTransId="{D6DB8789-A97D-4F70-885A-A9B3EC4E28B0}"/>
    <dgm:cxn modelId="{F2224B03-629B-4259-8B24-CDA719EAFA92}" type="presOf" srcId="{E4FB5E27-86D4-4F18-8BA5-2FD8FAC05522}" destId="{56D04EC1-DF4B-47E6-9566-D97175942C11}" srcOrd="0" destOrd="3" presId="urn:microsoft.com/office/officeart/2005/8/layout/pList2"/>
    <dgm:cxn modelId="{A3F58307-C80A-4981-A4AB-3C71A5E0160A}" type="presOf" srcId="{136F6D93-40F7-467A-9751-BF977E10A307}" destId="{CAD94613-DDEE-44CC-9151-98E2DC7692CF}" srcOrd="0" destOrd="4" presId="urn:microsoft.com/office/officeart/2005/8/layout/pList2"/>
    <dgm:cxn modelId="{7A9D5E0D-FB6C-4C66-8BE1-A64E8A79CDA2}" type="presOf" srcId="{C34C42F9-E8C7-479A-BC0F-4C2787B1499A}" destId="{56D04EC1-DF4B-47E6-9566-D97175942C11}" srcOrd="0" destOrd="0" presId="urn:microsoft.com/office/officeart/2005/8/layout/pList2"/>
    <dgm:cxn modelId="{B89B0416-E453-4B2B-B197-AFFBD68EC439}" type="presOf" srcId="{5A099995-9EDE-42EB-BD86-6E70A097686C}" destId="{CAD94613-DDEE-44CC-9151-98E2DC7692CF}" srcOrd="0" destOrd="1" presId="urn:microsoft.com/office/officeart/2005/8/layout/pList2"/>
    <dgm:cxn modelId="{D28B2F16-0745-4C1C-8147-23EC27493884}" srcId="{CFA0D2A6-D698-432A-A353-1F655790A39E}" destId="{BD725684-1928-42C9-AC72-3AD75FB09F2B}" srcOrd="1" destOrd="0" parTransId="{B4AB2EA4-BBDA-476E-822A-C3B9BACEBE1E}" sibTransId="{98ECF395-9CBB-45F0-A9EB-4480195A16C2}"/>
    <dgm:cxn modelId="{82168518-132A-4723-B67C-E97CDA57B138}" type="presOf" srcId="{4364AD4A-9407-4982-B35D-07ECFA5EE719}" destId="{CBC54423-FD51-4B26-A216-7B56114722B4}" srcOrd="0" destOrd="0" presId="urn:microsoft.com/office/officeart/2005/8/layout/pList2"/>
    <dgm:cxn modelId="{2791DC1B-7FC8-465B-9253-71403CBC39E6}" type="presOf" srcId="{BD725684-1928-42C9-AC72-3AD75FB09F2B}" destId="{F48789E1-4071-45C4-AD12-98E1384B4507}" srcOrd="0" destOrd="2" presId="urn:microsoft.com/office/officeart/2005/8/layout/pList2"/>
    <dgm:cxn modelId="{203A1522-FB3C-4A4D-A6C1-3DD3D5C943A1}" srcId="{CFA0D2A6-D698-432A-A353-1F655790A39E}" destId="{95418D2F-4CF7-44EE-B1F8-1DB6D19E23B3}" srcOrd="2" destOrd="0" parTransId="{99E9AE74-AED0-4A1E-87C9-3A71734DB8CC}" sibTransId="{9608AD3C-4BBB-4CF3-AB42-0D2E25EF7EB9}"/>
    <dgm:cxn modelId="{633C1524-D474-4DF9-90CA-7FBEAA81A3E6}" srcId="{8D0DAD83-BA38-49C5-903E-C70728B50040}" destId="{CFA0D2A6-D698-432A-A353-1F655790A39E}" srcOrd="4" destOrd="0" parTransId="{AB926F72-7858-4196-B618-1AEB90BF2D9B}" sibTransId="{827134C9-391A-412F-B96A-4EE97E4EB792}"/>
    <dgm:cxn modelId="{5F691C24-18C8-47BA-9FE8-7D93FC9D1BD5}" type="presOf" srcId="{281C84E0-2216-44AC-BD3A-366853F9C733}" destId="{6D064833-8C5A-4B15-8DB8-1596F40422D5}" srcOrd="0" destOrd="0" presId="urn:microsoft.com/office/officeart/2005/8/layout/pList2"/>
    <dgm:cxn modelId="{A5CD562B-33D9-472F-8955-473E71EDA1ED}" type="presOf" srcId="{F8B8B18D-7067-4720-AF4C-6083B19C4165}" destId="{02CE79AB-DDFF-4543-8F78-13B9BF4B573A}" srcOrd="0" destOrd="4" presId="urn:microsoft.com/office/officeart/2005/8/layout/pList2"/>
    <dgm:cxn modelId="{E1F0C739-5C37-4C42-A6ED-C5A051650E10}" srcId="{8D0DAD83-BA38-49C5-903E-C70728B50040}" destId="{C34C42F9-E8C7-479A-BC0F-4C2787B1499A}" srcOrd="2" destOrd="0" parTransId="{B3134E30-178E-44DC-909D-75462DFE44AE}" sibTransId="{3CBD841F-2B45-4C5E-8517-DB9AFE8F767A}"/>
    <dgm:cxn modelId="{A1FA533B-3335-4C5C-980A-5664F4B2E626}" srcId="{8D0DAD83-BA38-49C5-903E-C70728B50040}" destId="{9CFBA456-AA8D-42B6-B7E8-E776D6FEBA63}" srcOrd="1" destOrd="0" parTransId="{AAF1D481-782B-4F6B-A581-D8EFCB925FC0}" sibTransId="{281C84E0-2216-44AC-BD3A-366853F9C733}"/>
    <dgm:cxn modelId="{429D705E-BEEF-4D31-A66A-66B45990FE28}" type="presOf" srcId="{89C8500D-4520-495A-A351-14A189FF9016}" destId="{CAD94613-DDEE-44CC-9151-98E2DC7692CF}" srcOrd="0" destOrd="3" presId="urn:microsoft.com/office/officeart/2005/8/layout/pList2"/>
    <dgm:cxn modelId="{94E7A55E-1382-4D1C-B305-78ADB224A961}" type="presOf" srcId="{32C6E3D1-81FD-41F2-80A8-E450492CC414}" destId="{ED68A6E8-A470-4C74-BE95-E17F8B8A2680}" srcOrd="0" destOrd="2" presId="urn:microsoft.com/office/officeart/2005/8/layout/pList2"/>
    <dgm:cxn modelId="{2135795F-5941-43C3-8119-45DC9FB0EA04}" type="presOf" srcId="{09DB4E67-5F48-411D-A789-DD69641EA550}" destId="{02CE79AB-DDFF-4543-8F78-13B9BF4B573A}" srcOrd="0" destOrd="1" presId="urn:microsoft.com/office/officeart/2005/8/layout/pList2"/>
    <dgm:cxn modelId="{2667D160-08DD-4C65-8762-53D7ADC2C939}" srcId="{054D6778-7ED5-40B6-BE12-B34BA73B9D2A}" destId="{5A099995-9EDE-42EB-BD86-6E70A097686C}" srcOrd="0" destOrd="0" parTransId="{CAD6BBA2-69C2-4CC0-A53F-4BAE55E901F5}" sibTransId="{6F6039F9-DF2A-4ACD-BB5B-BAFFF183464B}"/>
    <dgm:cxn modelId="{22901C61-56D3-496F-BEAD-8046F4ACCD8A}" type="presOf" srcId="{0649EB9E-D038-4D75-86E7-FB8AC710C35A}" destId="{02CE79AB-DDFF-4543-8F78-13B9BF4B573A}" srcOrd="0" destOrd="3" presId="urn:microsoft.com/office/officeart/2005/8/layout/pList2"/>
    <dgm:cxn modelId="{3491B361-75FB-4FE3-A4A5-CACD16600AEB}" type="presOf" srcId="{C9D137F7-0DD2-4419-9812-3D5B408C1A22}" destId="{10E00423-EA59-4693-A723-802F58DDAF5D}" srcOrd="0" destOrd="0" presId="urn:microsoft.com/office/officeart/2005/8/layout/pList2"/>
    <dgm:cxn modelId="{814A1663-B038-4CDB-A55A-2224CA7B707E}" type="presOf" srcId="{CEE4827C-F790-4391-BC95-2AAF97115160}" destId="{F48789E1-4071-45C4-AD12-98E1384B4507}" srcOrd="0" destOrd="1" presId="urn:microsoft.com/office/officeart/2005/8/layout/pList2"/>
    <dgm:cxn modelId="{4BA38865-B1CF-44DF-B9AB-340146B8D973}" srcId="{C34C42F9-E8C7-479A-BC0F-4C2787B1499A}" destId="{D811CA82-5A92-413F-A3A1-64ED2208ACA3}" srcOrd="0" destOrd="0" parTransId="{3A1986B4-7F26-49B5-9454-8882B689778E}" sibTransId="{305E1477-9140-40BA-8C7A-AEC6CF243C2A}"/>
    <dgm:cxn modelId="{FA2DCA45-C6C3-405E-B2D7-4C83CD763A34}" type="presOf" srcId="{3CBD841F-2B45-4C5E-8517-DB9AFE8F767A}" destId="{C4ECA91B-7583-4909-B3D7-2700521AC65D}" srcOrd="0" destOrd="0" presId="urn:microsoft.com/office/officeart/2005/8/layout/pList2"/>
    <dgm:cxn modelId="{6A73F24A-68C5-4FFB-9E0D-894C11F250C4}" srcId="{CFA0D2A6-D698-432A-A353-1F655790A39E}" destId="{CEE4827C-F790-4391-BC95-2AAF97115160}" srcOrd="0" destOrd="0" parTransId="{43B3C4CA-564F-4C12-93A0-674C6C71ACD2}" sibTransId="{25105638-0F24-4752-8AD9-FC65EA13EC92}"/>
    <dgm:cxn modelId="{C80E6A4B-4E64-4A06-BE67-EEE734661162}" type="presOf" srcId="{8D0DAD83-BA38-49C5-903E-C70728B50040}" destId="{FE2239D7-56B8-411B-B405-0E3EBE102171}" srcOrd="0" destOrd="0" presId="urn:microsoft.com/office/officeart/2005/8/layout/pList2"/>
    <dgm:cxn modelId="{2DF4B84B-9CF1-407D-9A5F-322E0BFF3360}" srcId="{96776ACD-EC62-4AB0-BEEF-3E6E5337D438}" destId="{CAB6863B-5D2A-425E-9516-1B52D65F17C7}" srcOrd="0" destOrd="0" parTransId="{293BA059-E56C-445C-924D-3BA2E7044AB8}" sibTransId="{9EAF528F-629F-492D-92EF-8E41A9BD5C83}"/>
    <dgm:cxn modelId="{8966D54B-AC4E-4C2D-A1B7-EFCCD264D1D1}" srcId="{054D6778-7ED5-40B6-BE12-B34BA73B9D2A}" destId="{136F6D93-40F7-467A-9751-BF977E10A307}" srcOrd="3" destOrd="0" parTransId="{7320C357-3B05-478F-96B0-DD75C515FFD0}" sibTransId="{D97A75EF-D053-4E44-A50F-9E0FFC9D76F6}"/>
    <dgm:cxn modelId="{3779414C-677D-4A6B-B550-6A495F43F029}" type="presOf" srcId="{42F6B74E-5A90-428F-AF58-DA2C772D1442}" destId="{56D04EC1-DF4B-47E6-9566-D97175942C11}" srcOrd="0" destOrd="2" presId="urn:microsoft.com/office/officeart/2005/8/layout/pList2"/>
    <dgm:cxn modelId="{4158F94C-DB5B-4CD1-B161-E54AB3E5CD26}" type="presOf" srcId="{1CFE91FA-069B-44E3-B77F-668E526EC311}" destId="{56D04EC1-DF4B-47E6-9566-D97175942C11}" srcOrd="0" destOrd="4" presId="urn:microsoft.com/office/officeart/2005/8/layout/pList2"/>
    <dgm:cxn modelId="{B154094D-1CB8-4A0F-9C74-118262CE03DD}" type="presOf" srcId="{D811CA82-5A92-413F-A3A1-64ED2208ACA3}" destId="{56D04EC1-DF4B-47E6-9566-D97175942C11}" srcOrd="0" destOrd="1" presId="urn:microsoft.com/office/officeart/2005/8/layout/pList2"/>
    <dgm:cxn modelId="{51AF7E54-459D-4F3C-9D84-AA02CA80266E}" srcId="{C34C42F9-E8C7-479A-BC0F-4C2787B1499A}" destId="{F5DF3972-87CD-4625-9AF5-E745CFDE5F9A}" srcOrd="4" destOrd="0" parTransId="{5BA1F5E0-BC59-4C1C-9128-8DF8FB45C513}" sibTransId="{05EE4E5B-C0D3-4BC8-AD5F-8F6B8B644598}"/>
    <dgm:cxn modelId="{B81F8954-F56D-4588-A457-E7721626DC01}" type="presOf" srcId="{054D6778-7ED5-40B6-BE12-B34BA73B9D2A}" destId="{CAD94613-DDEE-44CC-9151-98E2DC7692CF}" srcOrd="0" destOrd="0" presId="urn:microsoft.com/office/officeart/2005/8/layout/pList2"/>
    <dgm:cxn modelId="{DED52177-A46B-4468-8293-B4F3FE5FA604}" type="presOf" srcId="{77676299-5084-43B9-BA10-691BE16B42BD}" destId="{ED68A6E8-A470-4C74-BE95-E17F8B8A2680}" srcOrd="0" destOrd="3" presId="urn:microsoft.com/office/officeart/2005/8/layout/pList2"/>
    <dgm:cxn modelId="{36C97779-6240-4DA5-B0E3-A2D599F15995}" srcId="{8D0DAD83-BA38-49C5-903E-C70728B50040}" destId="{96776ACD-EC62-4AB0-BEEF-3E6E5337D438}" srcOrd="0" destOrd="0" parTransId="{A2682A49-1146-48B4-A7B3-DE54D3C57B61}" sibTransId="{4364AD4A-9407-4982-B35D-07ECFA5EE719}"/>
    <dgm:cxn modelId="{D8F8F95A-FB8C-4F03-8D63-DE0AA771F5F6}" srcId="{9CFBA456-AA8D-42B6-B7E8-E776D6FEBA63}" destId="{0649EB9E-D038-4D75-86E7-FB8AC710C35A}" srcOrd="2" destOrd="0" parTransId="{4BE61F44-0B8D-4DB8-9FDA-63B184A5A5B8}" sibTransId="{638D4CF3-5C06-4B5F-B97A-96ACA8CF6AB0}"/>
    <dgm:cxn modelId="{BB143983-7F78-4750-945B-F144446C5391}" srcId="{8D0DAD83-BA38-49C5-903E-C70728B50040}" destId="{054D6778-7ED5-40B6-BE12-B34BA73B9D2A}" srcOrd="3" destOrd="0" parTransId="{161D7BCD-751A-46A7-BBBC-6AEE2A75B25B}" sibTransId="{C9D137F7-0DD2-4419-9812-3D5B408C1A22}"/>
    <dgm:cxn modelId="{B30BA389-9112-4515-8493-754A70B204F6}" srcId="{9CFBA456-AA8D-42B6-B7E8-E776D6FEBA63}" destId="{F8B8B18D-7067-4720-AF4C-6083B19C4165}" srcOrd="3" destOrd="0" parTransId="{6A6D2845-D180-40F5-BC47-9FEFF70C4214}" sibTransId="{014233DB-38EA-42B6-B28B-EF5B8DDCE4B1}"/>
    <dgm:cxn modelId="{39739698-14FA-4593-8EA2-00A84693B5A3}" srcId="{054D6778-7ED5-40B6-BE12-B34BA73B9D2A}" destId="{55D41227-9CE0-4B78-8CA7-4ACF53612B23}" srcOrd="1" destOrd="0" parTransId="{E5F126AD-DDC9-4D92-AEB8-75CCB54DBD09}" sibTransId="{8F432869-9DBD-4047-AEF9-5F7A26A4082F}"/>
    <dgm:cxn modelId="{0B177E9D-359B-4DA5-8A0A-C05C1D8F297F}" type="presOf" srcId="{9CFBA456-AA8D-42B6-B7E8-E776D6FEBA63}" destId="{02CE79AB-DDFF-4543-8F78-13B9BF4B573A}" srcOrd="0" destOrd="0" presId="urn:microsoft.com/office/officeart/2005/8/layout/pList2"/>
    <dgm:cxn modelId="{3ACF49A4-B4D4-4258-8DEB-FDBDDB605D8B}" type="presOf" srcId="{F5DF3972-87CD-4625-9AF5-E745CFDE5F9A}" destId="{56D04EC1-DF4B-47E6-9566-D97175942C11}" srcOrd="0" destOrd="5" presId="urn:microsoft.com/office/officeart/2005/8/layout/pList2"/>
    <dgm:cxn modelId="{D58467A7-B40C-4830-9276-7A49E8FA52B0}" srcId="{96776ACD-EC62-4AB0-BEEF-3E6E5337D438}" destId="{32C6E3D1-81FD-41F2-80A8-E450492CC414}" srcOrd="1" destOrd="0" parTransId="{4F0BA872-D3BD-460A-8D1C-945C719195ED}" sibTransId="{DEF7409B-C99A-4D0C-90BA-621535E36093}"/>
    <dgm:cxn modelId="{ABB039AA-A7D2-4175-926F-222FFFD55603}" srcId="{96776ACD-EC62-4AB0-BEEF-3E6E5337D438}" destId="{77676299-5084-43B9-BA10-691BE16B42BD}" srcOrd="2" destOrd="0" parTransId="{C387ECB1-3F5D-4E63-9EE1-69DC710A9CE5}" sibTransId="{1241D45E-9B6B-4385-AAD8-B339891A557C}"/>
    <dgm:cxn modelId="{8AA945AE-A216-44ED-9EEB-F0FED2C641E7}" type="presOf" srcId="{812A3DC8-CC4C-470C-BA6F-C229E4129D4E}" destId="{02CE79AB-DDFF-4543-8F78-13B9BF4B573A}" srcOrd="0" destOrd="2" presId="urn:microsoft.com/office/officeart/2005/8/layout/pList2"/>
    <dgm:cxn modelId="{3643D9B5-8E5E-4260-AA70-3F0BD73BDCFC}" srcId="{9CFBA456-AA8D-42B6-B7E8-E776D6FEBA63}" destId="{812A3DC8-CC4C-470C-BA6F-C229E4129D4E}" srcOrd="1" destOrd="0" parTransId="{805019C9-5911-436C-A27E-7F96B2DDE95F}" sibTransId="{461A1641-CC60-4EAE-BC5C-F8F2FE2B4DA8}"/>
    <dgm:cxn modelId="{37A842B7-8314-4A51-BF68-71DBB7652319}" srcId="{C34C42F9-E8C7-479A-BC0F-4C2787B1499A}" destId="{42F6B74E-5A90-428F-AF58-DA2C772D1442}" srcOrd="1" destOrd="0" parTransId="{7D3A59CB-B641-4E5E-8D6E-A72F5B10F5D9}" sibTransId="{973F1E29-DB79-4131-8207-805CE93FAB3E}"/>
    <dgm:cxn modelId="{B1E358C0-29FB-4A4A-AC64-8A283C463E4B}" srcId="{C34C42F9-E8C7-479A-BC0F-4C2787B1499A}" destId="{1CFE91FA-069B-44E3-B77F-668E526EC311}" srcOrd="3" destOrd="0" parTransId="{08CB6F15-4327-42BE-B72D-8AC0510AF029}" sibTransId="{69495174-4CB7-404A-8899-A4C72F0BEF4F}"/>
    <dgm:cxn modelId="{C75E18D3-C721-4A57-94AE-66C40F975DF3}" srcId="{9CFBA456-AA8D-42B6-B7E8-E776D6FEBA63}" destId="{09DB4E67-5F48-411D-A789-DD69641EA550}" srcOrd="0" destOrd="0" parTransId="{9125D501-24B2-4584-96AA-796A0904C9A2}" sibTransId="{69365A16-B094-4B84-8458-8F9CBD322DE0}"/>
    <dgm:cxn modelId="{EACE6FD3-062B-4573-9628-B09FDDE8A2DA}" type="presOf" srcId="{95418D2F-4CF7-44EE-B1F8-1DB6D19E23B3}" destId="{F48789E1-4071-45C4-AD12-98E1384B4507}" srcOrd="0" destOrd="3" presId="urn:microsoft.com/office/officeart/2005/8/layout/pList2"/>
    <dgm:cxn modelId="{80CE0EDB-D529-4137-916B-757E7D32181A}" type="presOf" srcId="{CAB6863B-5D2A-425E-9516-1B52D65F17C7}" destId="{ED68A6E8-A470-4C74-BE95-E17F8B8A2680}" srcOrd="0" destOrd="1" presId="urn:microsoft.com/office/officeart/2005/8/layout/pList2"/>
    <dgm:cxn modelId="{DDC1ACDB-6B5C-4FD7-AC35-3A8CCF6A0256}" type="presOf" srcId="{06EF03AC-C67F-436B-A46E-65C9F2D7746A}" destId="{ED68A6E8-A470-4C74-BE95-E17F8B8A2680}" srcOrd="0" destOrd="4" presId="urn:microsoft.com/office/officeart/2005/8/layout/pList2"/>
    <dgm:cxn modelId="{690638DC-5F63-43E8-ABA0-CECE348E20D2}" type="presOf" srcId="{CFA0D2A6-D698-432A-A353-1F655790A39E}" destId="{F48789E1-4071-45C4-AD12-98E1384B4507}" srcOrd="0" destOrd="0" presId="urn:microsoft.com/office/officeart/2005/8/layout/pList2"/>
    <dgm:cxn modelId="{08D797DF-0EE3-4EA2-898F-F77CBBE070B2}" srcId="{96776ACD-EC62-4AB0-BEEF-3E6E5337D438}" destId="{06EF03AC-C67F-436B-A46E-65C9F2D7746A}" srcOrd="3" destOrd="0" parTransId="{005A95EC-B398-43AA-B91E-0F3BAEFCEA27}" sibTransId="{2AD06F9A-F9BC-4803-B9F4-F5875F9F1F89}"/>
    <dgm:cxn modelId="{DD51DFE6-89F4-4AF8-8C96-098D17BF6F38}" type="presOf" srcId="{96776ACD-EC62-4AB0-BEEF-3E6E5337D438}" destId="{ED68A6E8-A470-4C74-BE95-E17F8B8A2680}" srcOrd="0" destOrd="0" presId="urn:microsoft.com/office/officeart/2005/8/layout/pList2"/>
    <dgm:cxn modelId="{9E36FBF3-E008-4451-8E60-E57D7A47229B}" srcId="{C34C42F9-E8C7-479A-BC0F-4C2787B1499A}" destId="{E4FB5E27-86D4-4F18-8BA5-2FD8FAC05522}" srcOrd="2" destOrd="0" parTransId="{76AE34F9-1F36-4EEA-9776-81DD36EFEA4D}" sibTransId="{F4CB5FFD-AF9D-4D82-B0E1-7FB0DAE6FC91}"/>
    <dgm:cxn modelId="{15AFDFF6-05BA-4A73-AC43-718B3F6AE073}" type="presOf" srcId="{55D41227-9CE0-4B78-8CA7-4ACF53612B23}" destId="{CAD94613-DDEE-44CC-9151-98E2DC7692CF}" srcOrd="0" destOrd="2" presId="urn:microsoft.com/office/officeart/2005/8/layout/pList2"/>
    <dgm:cxn modelId="{E58933CB-52C3-4AE6-B6E8-0FA44D7A3B2C}" type="presParOf" srcId="{FE2239D7-56B8-411B-B405-0E3EBE102171}" destId="{6D7C0260-153A-4C32-8450-2CF4A61C5BDA}" srcOrd="0" destOrd="0" presId="urn:microsoft.com/office/officeart/2005/8/layout/pList2"/>
    <dgm:cxn modelId="{F5A592EC-9F39-4F49-A0F2-DF2F4BF5B2C2}" type="presParOf" srcId="{FE2239D7-56B8-411B-B405-0E3EBE102171}" destId="{9F58D83A-FE01-43F3-8DC0-1243F288C50A}" srcOrd="1" destOrd="0" presId="urn:microsoft.com/office/officeart/2005/8/layout/pList2"/>
    <dgm:cxn modelId="{038116AE-03EB-42EC-854F-DA2D49053FD5}" type="presParOf" srcId="{9F58D83A-FE01-43F3-8DC0-1243F288C50A}" destId="{CF9268A6-79E3-4DE1-B991-833D757D482B}" srcOrd="0" destOrd="0" presId="urn:microsoft.com/office/officeart/2005/8/layout/pList2"/>
    <dgm:cxn modelId="{CEAC2043-1222-4AFD-BF8D-E9A0949880E2}" type="presParOf" srcId="{CF9268A6-79E3-4DE1-B991-833D757D482B}" destId="{ED68A6E8-A470-4C74-BE95-E17F8B8A2680}" srcOrd="0" destOrd="0" presId="urn:microsoft.com/office/officeart/2005/8/layout/pList2"/>
    <dgm:cxn modelId="{FD0C4FD5-60BD-4B4D-B4B3-0CB7305F5866}" type="presParOf" srcId="{CF9268A6-79E3-4DE1-B991-833D757D482B}" destId="{DD924046-1098-4321-98F0-71EF0AEAA18E}" srcOrd="1" destOrd="0" presId="urn:microsoft.com/office/officeart/2005/8/layout/pList2"/>
    <dgm:cxn modelId="{86171D41-6160-479D-B3B5-9BB2CC9E094F}" type="presParOf" srcId="{CF9268A6-79E3-4DE1-B991-833D757D482B}" destId="{5EE809DF-2951-405F-A20F-481FBDF5A26C}" srcOrd="2" destOrd="0" presId="urn:microsoft.com/office/officeart/2005/8/layout/pList2"/>
    <dgm:cxn modelId="{7F20720B-5114-4085-AF4C-DCD7B2058C71}" type="presParOf" srcId="{9F58D83A-FE01-43F3-8DC0-1243F288C50A}" destId="{CBC54423-FD51-4B26-A216-7B56114722B4}" srcOrd="1" destOrd="0" presId="urn:microsoft.com/office/officeart/2005/8/layout/pList2"/>
    <dgm:cxn modelId="{8D967FF8-8018-49FC-9880-25959B3AFEDA}" type="presParOf" srcId="{9F58D83A-FE01-43F3-8DC0-1243F288C50A}" destId="{B4413D35-E13D-4937-AB9E-16D19F55ABB4}" srcOrd="2" destOrd="0" presId="urn:microsoft.com/office/officeart/2005/8/layout/pList2"/>
    <dgm:cxn modelId="{DDE91FD5-8918-4F55-9494-8A90BFD1EB32}" type="presParOf" srcId="{B4413D35-E13D-4937-AB9E-16D19F55ABB4}" destId="{02CE79AB-DDFF-4543-8F78-13B9BF4B573A}" srcOrd="0" destOrd="0" presId="urn:microsoft.com/office/officeart/2005/8/layout/pList2"/>
    <dgm:cxn modelId="{7F82861B-27CE-4402-AC80-D3B8EE8832C4}" type="presParOf" srcId="{B4413D35-E13D-4937-AB9E-16D19F55ABB4}" destId="{B4DB847B-ED81-43E5-B3B9-E50083B4A764}" srcOrd="1" destOrd="0" presId="urn:microsoft.com/office/officeart/2005/8/layout/pList2"/>
    <dgm:cxn modelId="{D6181C02-18B4-49B0-BA4C-B51736E9B292}" type="presParOf" srcId="{B4413D35-E13D-4937-AB9E-16D19F55ABB4}" destId="{D72B01E2-6F2C-43F3-864D-1F66C152B602}" srcOrd="2" destOrd="0" presId="urn:microsoft.com/office/officeart/2005/8/layout/pList2"/>
    <dgm:cxn modelId="{01B41274-43DA-4E97-9256-DD24DF65BE2B}" type="presParOf" srcId="{9F58D83A-FE01-43F3-8DC0-1243F288C50A}" destId="{6D064833-8C5A-4B15-8DB8-1596F40422D5}" srcOrd="3" destOrd="0" presId="urn:microsoft.com/office/officeart/2005/8/layout/pList2"/>
    <dgm:cxn modelId="{9036D7FA-1A24-4598-B4D5-DF10F7108DE6}" type="presParOf" srcId="{9F58D83A-FE01-43F3-8DC0-1243F288C50A}" destId="{9D3D924C-23DB-4648-9DD6-96EDCB0E2C40}" srcOrd="4" destOrd="0" presId="urn:microsoft.com/office/officeart/2005/8/layout/pList2"/>
    <dgm:cxn modelId="{1A520913-BEB7-47BF-953B-E2566EE46474}" type="presParOf" srcId="{9D3D924C-23DB-4648-9DD6-96EDCB0E2C40}" destId="{56D04EC1-DF4B-47E6-9566-D97175942C11}" srcOrd="0" destOrd="0" presId="urn:microsoft.com/office/officeart/2005/8/layout/pList2"/>
    <dgm:cxn modelId="{E2B75999-7115-41C9-B484-49CD09F08F1C}" type="presParOf" srcId="{9D3D924C-23DB-4648-9DD6-96EDCB0E2C40}" destId="{9F924F11-DA6D-41F5-A01E-125C1D50993C}" srcOrd="1" destOrd="0" presId="urn:microsoft.com/office/officeart/2005/8/layout/pList2"/>
    <dgm:cxn modelId="{D2036F72-F134-4D23-9AAD-44C1F8CF5FB7}" type="presParOf" srcId="{9D3D924C-23DB-4648-9DD6-96EDCB0E2C40}" destId="{2CB3E7B0-F90F-4A11-89F5-4BC5994ECB4E}" srcOrd="2" destOrd="0" presId="urn:microsoft.com/office/officeart/2005/8/layout/pList2"/>
    <dgm:cxn modelId="{E72E6999-7C50-46CC-ADA3-D21DA8531EE0}" type="presParOf" srcId="{9F58D83A-FE01-43F3-8DC0-1243F288C50A}" destId="{C4ECA91B-7583-4909-B3D7-2700521AC65D}" srcOrd="5" destOrd="0" presId="urn:microsoft.com/office/officeart/2005/8/layout/pList2"/>
    <dgm:cxn modelId="{FA83A115-6EFB-46D5-975A-836AAEB1999A}" type="presParOf" srcId="{9F58D83A-FE01-43F3-8DC0-1243F288C50A}" destId="{9C14D794-92C2-4B59-AF15-20CCDE9C97A1}" srcOrd="6" destOrd="0" presId="urn:microsoft.com/office/officeart/2005/8/layout/pList2"/>
    <dgm:cxn modelId="{F95C6878-13EA-4CDE-8905-32985CC75FEF}" type="presParOf" srcId="{9C14D794-92C2-4B59-AF15-20CCDE9C97A1}" destId="{CAD94613-DDEE-44CC-9151-98E2DC7692CF}" srcOrd="0" destOrd="0" presId="urn:microsoft.com/office/officeart/2005/8/layout/pList2"/>
    <dgm:cxn modelId="{3B24B3C2-F95B-4CE7-818A-F26761066230}" type="presParOf" srcId="{9C14D794-92C2-4B59-AF15-20CCDE9C97A1}" destId="{E6C4E8F4-2210-4694-901E-F04B53AE32A1}" srcOrd="1" destOrd="0" presId="urn:microsoft.com/office/officeart/2005/8/layout/pList2"/>
    <dgm:cxn modelId="{AB356325-3FCC-4E47-A185-2D0CCE6D6219}" type="presParOf" srcId="{9C14D794-92C2-4B59-AF15-20CCDE9C97A1}" destId="{19BAEEC5-8BB2-44E1-A0C7-1B06756A245B}" srcOrd="2" destOrd="0" presId="urn:microsoft.com/office/officeart/2005/8/layout/pList2"/>
    <dgm:cxn modelId="{F976E982-C73E-4445-A155-34F38AB0DF30}" type="presParOf" srcId="{9F58D83A-FE01-43F3-8DC0-1243F288C50A}" destId="{10E00423-EA59-4693-A723-802F58DDAF5D}" srcOrd="7" destOrd="0" presId="urn:microsoft.com/office/officeart/2005/8/layout/pList2"/>
    <dgm:cxn modelId="{02F841A0-D7E8-4277-AE33-20F24AF7D74C}" type="presParOf" srcId="{9F58D83A-FE01-43F3-8DC0-1243F288C50A}" destId="{B83D6096-2D02-422C-8111-C986DC7CB844}" srcOrd="8" destOrd="0" presId="urn:microsoft.com/office/officeart/2005/8/layout/pList2"/>
    <dgm:cxn modelId="{FBEC67ED-38FA-4941-9632-22F6C379D9E1}" type="presParOf" srcId="{B83D6096-2D02-422C-8111-C986DC7CB844}" destId="{F48789E1-4071-45C4-AD12-98E1384B4507}" srcOrd="0" destOrd="0" presId="urn:microsoft.com/office/officeart/2005/8/layout/pList2"/>
    <dgm:cxn modelId="{1C4A5EE9-37C0-47D6-8B66-4C72C4D1A1DB}" type="presParOf" srcId="{B83D6096-2D02-422C-8111-C986DC7CB844}" destId="{67225E4C-1316-42AB-905B-D4BAE8422FB8}" srcOrd="1" destOrd="0" presId="urn:microsoft.com/office/officeart/2005/8/layout/pList2"/>
    <dgm:cxn modelId="{2CFF1177-96E8-43F8-A481-A3CFF5626F47}" type="presParOf" srcId="{B83D6096-2D02-422C-8111-C986DC7CB844}" destId="{366DFDAA-8F1D-4F94-8C40-796C6B3C1E9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C0260-153A-4C32-8450-2CF4A61C5BDA}">
      <dsp:nvSpPr>
        <dsp:cNvPr id="0" name=""/>
        <dsp:cNvSpPr/>
      </dsp:nvSpPr>
      <dsp:spPr>
        <a:xfrm>
          <a:off x="0" y="0"/>
          <a:ext cx="12108426" cy="2431856"/>
        </a:xfrm>
        <a:prstGeom prst="roundRect">
          <a:avLst>
            <a:gd name="adj" fmla="val 10000"/>
          </a:avLst>
        </a:prstGeom>
        <a:solidFill>
          <a:srgbClr val="E3CEA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809DF-2951-405F-A20F-481FBDF5A26C}">
      <dsp:nvSpPr>
        <dsp:cNvPr id="0" name=""/>
        <dsp:cNvSpPr/>
      </dsp:nvSpPr>
      <dsp:spPr>
        <a:xfrm>
          <a:off x="367143" y="324247"/>
          <a:ext cx="2106322" cy="178336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68A6E8-A470-4C74-BE95-E17F8B8A2680}">
      <dsp:nvSpPr>
        <dsp:cNvPr id="0" name=""/>
        <dsp:cNvSpPr/>
      </dsp:nvSpPr>
      <dsp:spPr>
        <a:xfrm rot="10800000">
          <a:off x="390797" y="2431856"/>
          <a:ext cx="2106322" cy="2972268"/>
        </a:xfrm>
        <a:prstGeom prst="round2SameRect">
          <a:avLst>
            <a:gd name="adj1" fmla="val 10500"/>
            <a:gd name="adj2" fmla="val 0"/>
          </a:avLst>
        </a:prstGeom>
        <a:solidFill>
          <a:srgbClr val="070E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u="sng" kern="1200" dirty="0"/>
            <a:t>1. Target	 and Biz Dev.</a:t>
          </a:r>
        </a:p>
        <a:p>
          <a:pPr marL="171450" lvl="1" indent="-171450" algn="l" defTabSz="800100">
            <a:lnSpc>
              <a:spcPct val="90000"/>
            </a:lnSpc>
            <a:spcBef>
              <a:spcPct val="0"/>
            </a:spcBef>
            <a:spcAft>
              <a:spcPct val="15000"/>
            </a:spcAft>
            <a:buChar char="•"/>
          </a:pPr>
          <a:r>
            <a:rPr lang="en-US" sz="1800" u="none" kern="1200" dirty="0"/>
            <a:t>Vertical</a:t>
          </a:r>
        </a:p>
        <a:p>
          <a:pPr marL="171450" lvl="1" indent="-171450" algn="l" defTabSz="800100">
            <a:lnSpc>
              <a:spcPct val="90000"/>
            </a:lnSpc>
            <a:spcBef>
              <a:spcPct val="0"/>
            </a:spcBef>
            <a:spcAft>
              <a:spcPct val="15000"/>
            </a:spcAft>
            <a:buChar char="•"/>
          </a:pPr>
          <a:r>
            <a:rPr lang="en-US" sz="1800" u="none" kern="1200" dirty="0"/>
            <a:t>Region</a:t>
          </a:r>
        </a:p>
        <a:p>
          <a:pPr marL="171450" lvl="1" indent="-171450" algn="l" defTabSz="800100">
            <a:lnSpc>
              <a:spcPct val="90000"/>
            </a:lnSpc>
            <a:spcBef>
              <a:spcPct val="0"/>
            </a:spcBef>
            <a:spcAft>
              <a:spcPct val="15000"/>
            </a:spcAft>
            <a:buChar char="•"/>
          </a:pPr>
          <a:r>
            <a:rPr lang="en-US" sz="1800" u="none" kern="1200" dirty="0"/>
            <a:t>Descriptors</a:t>
          </a:r>
        </a:p>
        <a:p>
          <a:pPr marL="171450" lvl="1" indent="-171450" algn="l" defTabSz="800100">
            <a:lnSpc>
              <a:spcPct val="90000"/>
            </a:lnSpc>
            <a:spcBef>
              <a:spcPct val="0"/>
            </a:spcBef>
            <a:spcAft>
              <a:spcPct val="15000"/>
            </a:spcAft>
            <a:buChar char="•"/>
          </a:pPr>
          <a:r>
            <a:rPr lang="en-US" sz="1800" u="none" kern="1200" dirty="0"/>
            <a:t>BD Strategy</a:t>
          </a:r>
        </a:p>
      </dsp:txBody>
      <dsp:txXfrm rot="10800000">
        <a:off x="455574" y="2431856"/>
        <a:ext cx="1976768" cy="2907491"/>
      </dsp:txXfrm>
    </dsp:sp>
    <dsp:sp modelId="{D72B01E2-6F2C-43F3-864D-1F66C152B602}">
      <dsp:nvSpPr>
        <dsp:cNvPr id="0" name=""/>
        <dsp:cNvSpPr/>
      </dsp:nvSpPr>
      <dsp:spPr>
        <a:xfrm>
          <a:off x="2684097" y="324247"/>
          <a:ext cx="2106322" cy="178336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CE79AB-DDFF-4543-8F78-13B9BF4B573A}">
      <dsp:nvSpPr>
        <dsp:cNvPr id="0" name=""/>
        <dsp:cNvSpPr/>
      </dsp:nvSpPr>
      <dsp:spPr>
        <a:xfrm rot="10800000">
          <a:off x="2707751" y="2431856"/>
          <a:ext cx="2106322" cy="2972268"/>
        </a:xfrm>
        <a:prstGeom prst="round2SameRect">
          <a:avLst>
            <a:gd name="adj1" fmla="val 10500"/>
            <a:gd name="adj2" fmla="val 0"/>
          </a:avLst>
        </a:prstGeom>
        <a:solidFill>
          <a:srgbClr val="070E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u="sng" kern="1200" dirty="0"/>
            <a:t>2. Prospect</a:t>
          </a:r>
        </a:p>
        <a:p>
          <a:pPr marL="171450" lvl="1" indent="-171450" algn="l" defTabSz="800100">
            <a:lnSpc>
              <a:spcPct val="90000"/>
            </a:lnSpc>
            <a:spcBef>
              <a:spcPct val="0"/>
            </a:spcBef>
            <a:spcAft>
              <a:spcPct val="15000"/>
            </a:spcAft>
            <a:buChar char="•"/>
          </a:pPr>
          <a:r>
            <a:rPr lang="en-US" sz="1800" u="none" kern="1200" dirty="0"/>
            <a:t>Networking</a:t>
          </a:r>
        </a:p>
        <a:p>
          <a:pPr marL="171450" lvl="1" indent="-171450" algn="l" defTabSz="800100">
            <a:lnSpc>
              <a:spcPct val="90000"/>
            </a:lnSpc>
            <a:spcBef>
              <a:spcPct val="0"/>
            </a:spcBef>
            <a:spcAft>
              <a:spcPct val="15000"/>
            </a:spcAft>
            <a:buChar char="•"/>
          </a:pPr>
          <a:r>
            <a:rPr lang="en-US" sz="1800" u="none" kern="1200" dirty="0"/>
            <a:t>Social Selling</a:t>
          </a:r>
        </a:p>
        <a:p>
          <a:pPr marL="171450" lvl="1" indent="-171450" algn="l" defTabSz="800100">
            <a:lnSpc>
              <a:spcPct val="90000"/>
            </a:lnSpc>
            <a:spcBef>
              <a:spcPct val="0"/>
            </a:spcBef>
            <a:spcAft>
              <a:spcPct val="15000"/>
            </a:spcAft>
            <a:buChar char="•"/>
          </a:pPr>
          <a:r>
            <a:rPr lang="en-US" sz="1800" u="none" kern="1200" dirty="0"/>
            <a:t>Outbound Calls</a:t>
          </a:r>
        </a:p>
        <a:p>
          <a:pPr marL="171450" lvl="1" indent="-171450" algn="l" defTabSz="800100">
            <a:lnSpc>
              <a:spcPct val="90000"/>
            </a:lnSpc>
            <a:spcBef>
              <a:spcPct val="0"/>
            </a:spcBef>
            <a:spcAft>
              <a:spcPct val="15000"/>
            </a:spcAft>
            <a:buChar char="•"/>
          </a:pPr>
          <a:r>
            <a:rPr lang="en-US" sz="1800" u="none" kern="1200" dirty="0"/>
            <a:t>Weekly Plan</a:t>
          </a:r>
        </a:p>
      </dsp:txBody>
      <dsp:txXfrm rot="10800000">
        <a:off x="2772528" y="2431856"/>
        <a:ext cx="1976768" cy="2907491"/>
      </dsp:txXfrm>
    </dsp:sp>
    <dsp:sp modelId="{2CB3E7B0-F90F-4A11-89F5-4BC5994ECB4E}">
      <dsp:nvSpPr>
        <dsp:cNvPr id="0" name=""/>
        <dsp:cNvSpPr/>
      </dsp:nvSpPr>
      <dsp:spPr>
        <a:xfrm>
          <a:off x="5001051" y="324247"/>
          <a:ext cx="2106322" cy="178336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04EC1-DF4B-47E6-9566-D97175942C11}">
      <dsp:nvSpPr>
        <dsp:cNvPr id="0" name=""/>
        <dsp:cNvSpPr/>
      </dsp:nvSpPr>
      <dsp:spPr>
        <a:xfrm rot="10800000">
          <a:off x="5024705" y="2431856"/>
          <a:ext cx="2106322" cy="2972268"/>
        </a:xfrm>
        <a:prstGeom prst="round2SameRect">
          <a:avLst>
            <a:gd name="adj1" fmla="val 10500"/>
            <a:gd name="adj2" fmla="val 0"/>
          </a:avLst>
        </a:prstGeom>
        <a:solidFill>
          <a:srgbClr val="070E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u="sng" kern="1200" dirty="0"/>
            <a:t>3. Impress</a:t>
          </a:r>
        </a:p>
        <a:p>
          <a:pPr marL="171450" lvl="1" indent="-171450" algn="l" defTabSz="800100">
            <a:lnSpc>
              <a:spcPct val="90000"/>
            </a:lnSpc>
            <a:spcBef>
              <a:spcPct val="0"/>
            </a:spcBef>
            <a:spcAft>
              <a:spcPct val="15000"/>
            </a:spcAft>
            <a:buChar char="•"/>
          </a:pPr>
          <a:r>
            <a:rPr lang="en-US" sz="1800" u="none" kern="1200" dirty="0"/>
            <a:t>Disarm </a:t>
          </a:r>
        </a:p>
        <a:p>
          <a:pPr marL="171450" lvl="1" indent="-171450" algn="l" defTabSz="800100">
            <a:lnSpc>
              <a:spcPct val="90000"/>
            </a:lnSpc>
            <a:spcBef>
              <a:spcPct val="0"/>
            </a:spcBef>
            <a:spcAft>
              <a:spcPct val="15000"/>
            </a:spcAft>
            <a:buChar char="•"/>
          </a:pPr>
          <a:r>
            <a:rPr lang="en-US" sz="1800" u="none" kern="1200" dirty="0"/>
            <a:t>Understand</a:t>
          </a:r>
        </a:p>
        <a:p>
          <a:pPr marL="171450" lvl="1" indent="-171450" algn="l" defTabSz="800100">
            <a:lnSpc>
              <a:spcPct val="90000"/>
            </a:lnSpc>
            <a:spcBef>
              <a:spcPct val="0"/>
            </a:spcBef>
            <a:spcAft>
              <a:spcPct val="15000"/>
            </a:spcAft>
            <a:buChar char="•"/>
          </a:pPr>
          <a:r>
            <a:rPr lang="en-US" sz="1800" u="none" kern="1200" dirty="0"/>
            <a:t>Gain Credibility</a:t>
          </a:r>
        </a:p>
        <a:p>
          <a:pPr marL="171450" lvl="1" indent="-171450" algn="l" defTabSz="800100">
            <a:lnSpc>
              <a:spcPct val="90000"/>
            </a:lnSpc>
            <a:spcBef>
              <a:spcPct val="0"/>
            </a:spcBef>
            <a:spcAft>
              <a:spcPct val="15000"/>
            </a:spcAft>
            <a:buChar char="•"/>
          </a:pPr>
          <a:r>
            <a:rPr lang="en-US" sz="1800" u="none" kern="1200" dirty="0"/>
            <a:t>Present / Demo</a:t>
          </a:r>
        </a:p>
        <a:p>
          <a:pPr marL="171450" lvl="1" indent="-171450" algn="l" defTabSz="800100">
            <a:lnSpc>
              <a:spcPct val="90000"/>
            </a:lnSpc>
            <a:spcBef>
              <a:spcPct val="0"/>
            </a:spcBef>
            <a:spcAft>
              <a:spcPct val="15000"/>
            </a:spcAft>
            <a:buChar char="•"/>
          </a:pPr>
          <a:endParaRPr lang="en-US" sz="1800" u="none" kern="1200" dirty="0"/>
        </a:p>
      </dsp:txBody>
      <dsp:txXfrm rot="10800000">
        <a:off x="5089482" y="2431856"/>
        <a:ext cx="1976768" cy="2907491"/>
      </dsp:txXfrm>
    </dsp:sp>
    <dsp:sp modelId="{19BAEEC5-8BB2-44E1-A0C7-1B06756A245B}">
      <dsp:nvSpPr>
        <dsp:cNvPr id="0" name=""/>
        <dsp:cNvSpPr/>
      </dsp:nvSpPr>
      <dsp:spPr>
        <a:xfrm>
          <a:off x="7318006" y="324247"/>
          <a:ext cx="2106322" cy="178336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D94613-DDEE-44CC-9151-98E2DC7692CF}">
      <dsp:nvSpPr>
        <dsp:cNvPr id="0" name=""/>
        <dsp:cNvSpPr/>
      </dsp:nvSpPr>
      <dsp:spPr>
        <a:xfrm rot="10800000">
          <a:off x="7318006" y="2431856"/>
          <a:ext cx="2106322" cy="2972268"/>
        </a:xfrm>
        <a:prstGeom prst="round2SameRect">
          <a:avLst>
            <a:gd name="adj1" fmla="val 10500"/>
            <a:gd name="adj2" fmla="val 0"/>
          </a:avLst>
        </a:prstGeom>
        <a:solidFill>
          <a:srgbClr val="070E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u="sng" kern="1200" dirty="0"/>
            <a:t>4. Win</a:t>
          </a:r>
        </a:p>
        <a:p>
          <a:pPr marL="171450" lvl="1" indent="-171450" algn="l" defTabSz="800100">
            <a:lnSpc>
              <a:spcPct val="90000"/>
            </a:lnSpc>
            <a:spcBef>
              <a:spcPct val="0"/>
            </a:spcBef>
            <a:spcAft>
              <a:spcPct val="15000"/>
            </a:spcAft>
            <a:buChar char="•"/>
          </a:pPr>
          <a:r>
            <a:rPr lang="en-US" sz="1800" u="none" kern="1200" dirty="0"/>
            <a:t>Effectively Propose</a:t>
          </a:r>
        </a:p>
        <a:p>
          <a:pPr marL="171450" lvl="1" indent="-171450" algn="l" defTabSz="800100">
            <a:lnSpc>
              <a:spcPct val="90000"/>
            </a:lnSpc>
            <a:spcBef>
              <a:spcPct val="0"/>
            </a:spcBef>
            <a:spcAft>
              <a:spcPct val="15000"/>
            </a:spcAft>
            <a:buChar char="•"/>
          </a:pPr>
          <a:r>
            <a:rPr lang="en-US" sz="1800" u="none" kern="1200" dirty="0"/>
            <a:t>Flawless Follow-up</a:t>
          </a:r>
        </a:p>
        <a:p>
          <a:pPr marL="171450" lvl="1" indent="-171450" algn="l" defTabSz="800100">
            <a:lnSpc>
              <a:spcPct val="90000"/>
            </a:lnSpc>
            <a:spcBef>
              <a:spcPct val="0"/>
            </a:spcBef>
            <a:spcAft>
              <a:spcPct val="15000"/>
            </a:spcAft>
            <a:buChar char="•"/>
          </a:pPr>
          <a:r>
            <a:rPr lang="en-US" sz="1800" u="none" kern="1200" dirty="0"/>
            <a:t>Timely Content</a:t>
          </a:r>
        </a:p>
        <a:p>
          <a:pPr marL="171450" lvl="1" indent="-171450" algn="l" defTabSz="800100">
            <a:lnSpc>
              <a:spcPct val="90000"/>
            </a:lnSpc>
            <a:spcBef>
              <a:spcPct val="0"/>
            </a:spcBef>
            <a:spcAft>
              <a:spcPct val="15000"/>
            </a:spcAft>
            <a:buChar char="•"/>
          </a:pPr>
          <a:r>
            <a:rPr lang="en-US" sz="1800" u="none" kern="1200" dirty="0"/>
            <a:t>Tone and Confidence</a:t>
          </a:r>
        </a:p>
      </dsp:txBody>
      <dsp:txXfrm rot="10800000">
        <a:off x="7382783" y="2431856"/>
        <a:ext cx="1976768" cy="2907491"/>
      </dsp:txXfrm>
    </dsp:sp>
    <dsp:sp modelId="{366DFDAA-8F1D-4F94-8C40-796C6B3C1E99}">
      <dsp:nvSpPr>
        <dsp:cNvPr id="0" name=""/>
        <dsp:cNvSpPr/>
      </dsp:nvSpPr>
      <dsp:spPr>
        <a:xfrm>
          <a:off x="9634960" y="324247"/>
          <a:ext cx="2106322" cy="178336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8789E1-4071-45C4-AD12-98E1384B4507}">
      <dsp:nvSpPr>
        <dsp:cNvPr id="0" name=""/>
        <dsp:cNvSpPr/>
      </dsp:nvSpPr>
      <dsp:spPr>
        <a:xfrm rot="10800000">
          <a:off x="9634960" y="2431856"/>
          <a:ext cx="2106322" cy="2972268"/>
        </a:xfrm>
        <a:prstGeom prst="round2SameRect">
          <a:avLst>
            <a:gd name="adj1" fmla="val 10500"/>
            <a:gd name="adj2" fmla="val 0"/>
          </a:avLst>
        </a:prstGeom>
        <a:solidFill>
          <a:srgbClr val="070E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u="sng" kern="1200" dirty="0"/>
            <a:t>5. Client Success</a:t>
          </a:r>
        </a:p>
        <a:p>
          <a:pPr marL="171450" lvl="1" indent="-171450" algn="l" defTabSz="800100">
            <a:lnSpc>
              <a:spcPct val="90000"/>
            </a:lnSpc>
            <a:spcBef>
              <a:spcPct val="0"/>
            </a:spcBef>
            <a:spcAft>
              <a:spcPct val="15000"/>
            </a:spcAft>
            <a:buChar char="•"/>
          </a:pPr>
          <a:r>
            <a:rPr lang="en-US" sz="1800" u="none" kern="1200" dirty="0"/>
            <a:t>Proactive Client Success Plan</a:t>
          </a:r>
          <a:endParaRPr lang="en-US" sz="2000" u="sng" kern="1200" dirty="0"/>
        </a:p>
        <a:p>
          <a:pPr marL="171450" lvl="1" indent="-171450" algn="l" defTabSz="800100">
            <a:lnSpc>
              <a:spcPct val="90000"/>
            </a:lnSpc>
            <a:spcBef>
              <a:spcPct val="0"/>
            </a:spcBef>
            <a:spcAft>
              <a:spcPct val="15000"/>
            </a:spcAft>
            <a:buChar char="•"/>
          </a:pPr>
          <a:r>
            <a:rPr lang="en-US" sz="1800" u="none" kern="1200" dirty="0"/>
            <a:t>Ongoing Value</a:t>
          </a:r>
          <a:endParaRPr lang="en-US" sz="2000" u="sng" kern="1200" dirty="0"/>
        </a:p>
        <a:p>
          <a:pPr marL="171450" lvl="1" indent="-171450" algn="l" defTabSz="800100">
            <a:lnSpc>
              <a:spcPct val="90000"/>
            </a:lnSpc>
            <a:spcBef>
              <a:spcPct val="0"/>
            </a:spcBef>
            <a:spcAft>
              <a:spcPct val="15000"/>
            </a:spcAft>
            <a:buChar char="•"/>
          </a:pPr>
          <a:r>
            <a:rPr lang="en-US" sz="1800" u="none" kern="1200" dirty="0"/>
            <a:t>Vision Meetings</a:t>
          </a:r>
        </a:p>
        <a:p>
          <a:pPr marL="171450" lvl="1" indent="-171450" algn="l" defTabSz="800100">
            <a:lnSpc>
              <a:spcPct val="90000"/>
            </a:lnSpc>
            <a:spcBef>
              <a:spcPct val="0"/>
            </a:spcBef>
            <a:spcAft>
              <a:spcPct val="15000"/>
            </a:spcAft>
            <a:buChar char="•"/>
          </a:pPr>
          <a:endParaRPr lang="en-US" sz="2000" u="sng" kern="1200" dirty="0"/>
        </a:p>
      </dsp:txBody>
      <dsp:txXfrm rot="10800000">
        <a:off x="9699737" y="2431856"/>
        <a:ext cx="1976768" cy="290749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7T11:00:13.417"/>
    </inkml:context>
    <inkml:brush xml:id="br0">
      <inkml:brushProperty name="width" value="0.2" units="cm"/>
      <inkml:brushProperty name="height" value="0.2" units="cm"/>
      <inkml:brushProperty name="color" value="#E71224"/>
      <inkml:brushProperty name="ignorePressure" value="1"/>
    </inkml:brush>
  </inkml:definitions>
  <inkml:trace contextRef="#ctx0" brushRef="#br0">4619 667,'3'-5,"-1"3,1-1,-1 0,0 0,-1 0,1-1,0 1,-1 0,0-1,0 1,0 0,0-1,0 0,-1 1,0-1,0 1,0-2,-1-7,0 0,-1-1,-1 1,0 0,0 0,-1 0,-1 0,0 1,-1 0,0 0,-1 0,-4-5,-1 1,0 1,-1 0,-1 1,0 0,-1 1,0 1,-1 0,-4 0,-25-15,-1 3,-1 2,-19-4,-155-42,-6 12,-45 5,-41 10,68 22,-1 10,-204 21,224 7,1 10,1 10,-31 18,110-19,3 7,-47 25,106-34,1 2,3 5,1 3,-30 26,66-41,1 2,1 1,2 2,2 2,-26 37,39-44,2 1,1 1,1 0,2 1,2 2,1-1,2 1,0 8,2 3,2 1,3 0,1 0,3 0,2 0,2 1,2-1,10 41,5-2,4 0,4-2,4-1,17 29,4-5,5-2,4-2,5-4,4-2,5-4,3-3,5-4,3-3,4-4,3-4,4-5,2-4,90 45,-32-32,4-7,159 49,-112-57,3-10,43-1,-82-25,32-5,-95-17,0-4,58-8,-96-1,-1-4,0-3,-1-2,23-11,-43 9,-1-2,-1-2,-1-2,-1-3,-1-1,13-12,-22 12,-2-2,0-2,-2-1,-1-2,-1 0,-2-2,-2-2,8-15,-8 7,-3 0,-1-1,-3-1,-1-1,-3-1,-2 0,1-17,-3-7,-3-1,-3 0,-4 0,-3 0,-3 0,-3 1,-3-1,-9-21,-7-10,-5 1,-4 1,-4 2,-5 2,-22-32,13 37,-3 2,-5 3,-55-61,65 92,-1 2,-3 3,-3 2,-1 3,-44-25,36 31,-3 4,-63-25,-121-32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7T11:00:14.795"/>
    </inkml:context>
    <inkml:brush xml:id="br0">
      <inkml:brushProperty name="width" value="0.2" units="cm"/>
      <inkml:brushProperty name="height" value="0.2" units="cm"/>
      <inkml:brushProperty name="color" value="#E71224"/>
      <inkml:brushProperty name="ignorePressure" value="1"/>
    </inkml:brush>
  </inkml:definitions>
  <inkml:trace contextRef="#ctx0" brushRef="#br0">4678 417,'6'-14,"-1"5,-1 0,-1 0,1-1,-1 1,-1-1,0 1,0-1,0-5,-2 6,0-1,-1 0,0 0,-1 1,0-1,0 1,-1 0,0-1,0 1,-1 1,-1-1,0 0,0 1,0 0,-1 0,0 1,0-1,-1 1,0 1,-1-1,-1 0,-10-5,1 1,-2 1,1 0,-1 2,-1 0,1 2,-1 0,-4 0,-34-6,-30-2,-102-3,-45 11,-46 12,-43 13,-18 13,-288 68,360-39,2 11,-139 62,61 10,212-77,-33 27,74-36,-64 54,100-66,2 3,-26 31,53-49,1 2,1 1,2 1,2 1,1 1,2 1,9-15,1 0,1 1,1 0,2 0,0 1,1-1,2 1,1 1,0-1,3 17,0-18,2 1,1-1,2 0,0 0,1 0,1-1,6 10,0-4,1 0,2-1,1-1,1 0,9 8,10 7,2-2,2-2,1-1,2-3,1-1,24 10,5 0,2-3,23 5,5-4,89 22,-57-27,68 5,1-12,2-9,0-8,1-10,15-11,65-13,0-14,184-50,-173 15,-4-13,258-111,-267 67,-193 80,38-29,-86 47,-2-2,30-28,-56 43,0 0,-1-1,-1-1,0 0,-2-1,0-1,3-8,-11 17,-1 0,0-1,0 0,-1 0,-1 0,0 0,-1 0,-1-1,0 1,0-1,-2 1,1-1,-3-11,-1 5,-1 0,-1 0,0 1,-2 0,0 0,-3-2,-7-13,-2 1,-24-28,0 5,-42-40,-25-11,-3 5,-5 5,-5 5,-3 5,-4 6,-7 4,40 26,-1 5,-91-27,121 51,-2 3,1 3,-2 3,-61-3,41 13,0 3,-6 5,-159 21,256-26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7T11:00:58.907"/>
    </inkml:context>
    <inkml:brush xml:id="br0">
      <inkml:brushProperty name="width" value="0.35" units="cm"/>
      <inkml:brushProperty name="height" value="0.35" units="cm"/>
      <inkml:brushProperty name="color" value="#00A0D7"/>
      <inkml:brushProperty name="ignorePressure" value="1"/>
    </inkml:brush>
  </inkml:definitions>
  <inkml:trace contextRef="#ctx0" brushRef="#br0">13448 647,'0'-1,"0"1,0 0,0 0,0-1,0 1,-1 0,1 0,0-1,0 1,0 0,-1 0,1-1,0 1,0 0,-1 0,1 0,0 0,0-1,-1 1,1 0,0 0,-1 0,1 0,0 0,-1 0,1 0,0 0,0 0,-1 0,1 0,0 0,-1 0,1 0,0 0,-1 0,1 0,0 0,0 1,-1-1,1 0,0 0,-1 0,1 0,-6 1,-51 1,1-4,-32-4,32 1,-1122-95,4-60,727 79,-213-36,-6 22,76 43,-1 25,-278 34,42 45,-389 89,-649 165,1461-228,36 8,188-36,2 9,-59 33,118-39,2 6,3 4,-83 64,95-53,5 5,2 4,5 4,3 4,-59 82,79-84,4 4,4 2,5 2,4 3,4 2,-20 70,27-45,6 1,5 2,6 1,6 0,4 44,8 15,8 0,8 0,20 79,-6-106,8-2,6-1,35 80,-34-131,5-1,4-2,5-2,4-4,31 36,-11-32,6-3,3-4,5-4,4-4,3-4,22 8,43 22,6-7,4-7,131 51,-102-63,19-4,252 60,47-31,46-33,37-31,36-27,33-24,285-36,854-148,-1062 61,-6-34,472-173,-648 140,-43-9,-271 92,-6-11,127-87,-238 121,-4-6,-5-7,-4-4,-4-6,-1-10,-17 5,-5-4,-5-5,-6-3,-6-4,-5-4,-6-2,-5-4,-7-2,-7-2,-1-19,-12 20,-7-2,-6-2,-7 0,-1-109,-16 121,-6 0,-6 0,-5 1,-7 0,-14-36,9 66,-4 1,-5 2,-4 1,-4 3,-5 1,-11-11,12 32,-3 1,-3 3,-3 2,-3 3,-3 3,-2 2,-46-29,25 28,-2 4,-3 4,-3 4,-28-8,-40-7,-3 7,-70-11,-314-55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7T01:37:51.236"/>
    </inkml:context>
    <inkml:brush xml:id="br0">
      <inkml:brushProperty name="width" value="0.2" units="cm"/>
      <inkml:brushProperty name="height" value="0.2" units="cm"/>
      <inkml:brushProperty name="color" value="#E71224"/>
      <inkml:brushProperty name="ignorePressure" value="1"/>
    </inkml:brush>
  </inkml:definitions>
  <inkml:trace contextRef="#ctx0" brushRef="#br0">11772 1362,'-34'-66,"33"65,0 0,0 0,0 0,0 0,0 0,0 0,0 0,0 0,0 0,-1 0,1 0,0 1,-1-1,-6-4,-25-16,-2 2,-1 0,0 3,-1 1,-28-7,-39-7,-57-6,-74-4,-91 1,-242 4,-111 23,-49 33,-676 98,349 37,621-67,-171 69,295-60,4 14,-73 48,145-47,6 9,6 10,-20 28,48-18,6 9,7 8,-6 22,-5 20,10 9,-81 130,51-33,-150 296,165-221,-69 208,105-167,17 6,-82 434,116-298,24 5,20 67,33-54,31-31,19-195,15-1,16-2,15-2,32 61,-14-122,13-4,12-4,13-5,12-5,28 23,-39-97,8-5,117 132,-119-178,7-6,5-6,80 57,-47-61,5-6,41 12,51 17,71 20,-65-49,5-12,28-5,-65-35,3-11,173 20,-130-46,2-13,1-12,26-14,180-22,195-46,365-102,-603 69,128-60,-296 67,163-82,-249 85,-5-9,100-73,-130 64,-5-7,-6-8,-5-6,-5-6,-7-7,-6-5,-7-6,-7-5,-7-6,-7-3,5-29,-6-19,-8-5,-11-3,15-88,4-86,23-227,-35 5,-22-45,0-503,-52-91,-110-1181,-78 392,89 1410,-25 49,49 341,-22-34,26 122,-71-145,75 201,-5 3,-63-87,71 122,-4 2,-2 3,-2 2,-4 2,-1 3,-42-26,38 36,-2 2,-2 4,-1 2,-2 4,-1 3,-70-19,15 16,0 5,-52-1,-235-14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E10AD-B133-4122-B55A-FCFB2FBB69A6}" type="datetimeFigureOut">
              <a:rPr lang="en-US" smtClean="0"/>
              <a:t>3/27/2020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9EE88-4241-4FB4-A55D-C7A211FFE47F}" type="slidenum">
              <a:rPr lang="en-US" smtClean="0"/>
              <a:t>‹#›</a:t>
            </a:fld>
            <a:endParaRPr lang="en-US"/>
          </a:p>
        </p:txBody>
      </p:sp>
    </p:spTree>
    <p:extLst>
      <p:ext uri="{BB962C8B-B14F-4D97-AF65-F5344CB8AC3E}">
        <p14:creationId xmlns:p14="http://schemas.microsoft.com/office/powerpoint/2010/main" val="169641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153551"/>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0140" y="1260044"/>
            <a:ext cx="6271720" cy="2112237"/>
          </a:xfrm>
          <a:prstGeom prst="rect">
            <a:avLst/>
          </a:prstGeom>
        </p:spPr>
      </p:pic>
    </p:spTree>
    <p:extLst>
      <p:ext uri="{BB962C8B-B14F-4D97-AF65-F5344CB8AC3E}">
        <p14:creationId xmlns:p14="http://schemas.microsoft.com/office/powerpoint/2010/main" val="47429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34657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54263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80484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88465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110604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03767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63330" y="1153551"/>
            <a:ext cx="9060426" cy="2377440"/>
          </a:xfrm>
          <a:prstGeom prst="rect">
            <a:avLst/>
          </a:prstGeom>
          <a:solidFill>
            <a:srgbClr val="E3CEA3"/>
          </a:solidFill>
          <a:ln w="76200">
            <a:solidFill>
              <a:srgbClr val="070E2B"/>
            </a:solidFill>
          </a:ln>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a:solidFill>
            <a:srgbClr val="070E2B"/>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2614" y="1260044"/>
            <a:ext cx="5966772" cy="2112237"/>
          </a:xfrm>
          <a:prstGeom prst="rect">
            <a:avLst/>
          </a:prstGeom>
        </p:spPr>
      </p:pic>
    </p:spTree>
    <p:extLst>
      <p:ext uri="{BB962C8B-B14F-4D97-AF65-F5344CB8AC3E}">
        <p14:creationId xmlns:p14="http://schemas.microsoft.com/office/powerpoint/2010/main" val="170158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401447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478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25049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3/27/2020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55849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3/27/2020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512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3/27/2020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23871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3/27/2020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75457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3/27/2020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329693101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50" r:id="rId3"/>
    <p:sldLayoutId id="2147483651" r:id="rId4"/>
    <p:sldLayoutId id="2147483652" r:id="rId5"/>
    <p:sldLayoutId id="2147483653" r:id="rId6"/>
    <p:sldLayoutId id="2147483709" r:id="rId7"/>
    <p:sldLayoutId id="2147483654" r:id="rId8"/>
    <p:sldLayoutId id="2147483655" r:id="rId9"/>
    <p:sldLayoutId id="2147483656" r:id="rId10"/>
    <p:sldLayoutId id="2147483679" r:id="rId11"/>
    <p:sldLayoutId id="2147483657" r:id="rId12"/>
    <p:sldLayoutId id="2147483678" r:id="rId13"/>
    <p:sldLayoutId id="2147483658" r:id="rId14"/>
    <p:sldLayoutId id="2147483659"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hs.t.hubspotemail.net/e2t/c/*N1X7GvHn3rGdW3JTwJp6ll2KB0/*W6xXBsl8P2HWPW6F2s1V6FNr3l0/5/f18dQhb0SfHp4phQWxN55BFFpHzdTyW4VSZlD5klgnZW5jX2092HydbkW6ZTs6p6NMlClW49vV6X3jmMTYW3Cf83W3V_-4TN49X0wHYG47lW1Jkdn75jLRrWW53NYtc4PLwTVW7pM8WY6NgJd8W6FqWPZ7BHkY_W5nHf173CnWwkW5qv4fv2DJhtRW9kKJkQ1Gx1GYW8PXRv66vgW7ZW93k8J-6CVl7_W7GHnHM5V9WFRW3f5_rb4Lc4J7f5g6HvH04" TargetMode="External"/><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search?q=lighting+for+webinars&amp;oq=lighting+for+webinars&amp;aqs=chrome..69i57j0l3.4219j0j8&amp;sourceid=chrome&amp;ie=UTF-8" TargetMode="External"/><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ovideo.com/"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332CEC-4B93-417E-B15A-881949C94C9C}"/>
              </a:ext>
            </a:extLst>
          </p:cNvPr>
          <p:cNvSpPr>
            <a:spLocks noGrp="1"/>
          </p:cNvSpPr>
          <p:nvPr>
            <p:ph idx="1"/>
          </p:nvPr>
        </p:nvSpPr>
        <p:spPr>
          <a:xfrm>
            <a:off x="235973" y="1199535"/>
            <a:ext cx="11862619" cy="5442155"/>
          </a:xfrm>
        </p:spPr>
        <p:txBody>
          <a:bodyPr anchor="ctr">
            <a:normAutofit lnSpcReduction="10000"/>
          </a:bodyPr>
          <a:lstStyle/>
          <a:p>
            <a:pPr marL="0" indent="0">
              <a:buNone/>
            </a:pPr>
            <a:r>
              <a:rPr lang="en-US" sz="2000" dirty="0"/>
              <a:t>On a day-to-day basis, a salesperson interrupts complete strangers and within seconds convinces the strangers to listen to them.  Within minutes of an encounter like this, the salesperson disarms the stranger and earns their trust.  From this point further, the salesperson takes every action to move the relationship further with the stranger – sometimes going months without a return phone call or any signal of respect. </a:t>
            </a:r>
          </a:p>
          <a:p>
            <a:pPr marL="0" indent="0">
              <a:buNone/>
            </a:pPr>
            <a:r>
              <a:rPr lang="en-US" sz="2000" dirty="0"/>
              <a:t>At a certain point in the relationship, the salesperson will have the opportunity to offer a solution to the stranger in exchange for the stranger’s money. To do so, the salesperson must ask uncomfortable, personal questions to understand the stranger’s problems.  Once they understand the problems, the salesperson designs a solution and leads a presentation in front of the stranger and their bosses.  It’s at this point in the relationship that the salesperson asks for the money. </a:t>
            </a:r>
          </a:p>
          <a:p>
            <a:pPr marL="0" indent="0">
              <a:buNone/>
            </a:pPr>
            <a:r>
              <a:rPr lang="en-US" sz="2000" dirty="0"/>
              <a:t>Most of the time, the stranger will choose not to work with the salesperson – maybe they like another solution better or they do nothing.  Either way, the salesperson loses most of the time.  When this happens, the salesperson starts over with incessant actions to secure more time with the stranger and get another chance.   </a:t>
            </a:r>
          </a:p>
          <a:p>
            <a:pPr marL="0" indent="0">
              <a:buNone/>
            </a:pPr>
            <a:r>
              <a:rPr lang="en-US" sz="2000" dirty="0"/>
              <a:t>Once the stranger decides to trade their money for the salesperson’s solution, then the salesperson has finally won.  It’s the stranger’s money that provides life to the salesperson’s company – rent, materials, bills, trucks, and of course … payroll.  </a:t>
            </a:r>
          </a:p>
          <a:p>
            <a:pPr marL="0" indent="0">
              <a:buNone/>
            </a:pPr>
            <a:r>
              <a:rPr lang="en-US" sz="2000" dirty="0"/>
              <a:t>All of the companies in our Academy exist today because salespeople interrupted strangers years ago … and they continue to interrupt hundreds of strangers, facing rejection, working tirelessly, and advocating internally for those very strangers that ignored them, showed them little respect, and turned them down multiple times.</a:t>
            </a:r>
          </a:p>
          <a:p>
            <a:pPr marL="0" indent="0">
              <a:buNone/>
            </a:pPr>
            <a:r>
              <a:rPr lang="en-US" sz="2000" dirty="0"/>
              <a:t>So … what was the question, again? </a:t>
            </a:r>
            <a:endParaRPr lang="en-US" sz="2400" dirty="0"/>
          </a:p>
        </p:txBody>
      </p:sp>
      <p:sp>
        <p:nvSpPr>
          <p:cNvPr id="3" name="Title 2">
            <a:extLst>
              <a:ext uri="{FF2B5EF4-FFF2-40B4-BE49-F238E27FC236}">
                <a16:creationId xmlns:a16="http://schemas.microsoft.com/office/drawing/2014/main" id="{526AFD63-CA1A-466F-A971-0131291AAB27}"/>
              </a:ext>
            </a:extLst>
          </p:cNvPr>
          <p:cNvSpPr>
            <a:spLocks noGrp="1"/>
          </p:cNvSpPr>
          <p:nvPr>
            <p:ph type="title"/>
          </p:nvPr>
        </p:nvSpPr>
        <p:spPr>
          <a:xfrm>
            <a:off x="235972" y="1998388"/>
            <a:ext cx="11862620" cy="849158"/>
          </a:xfrm>
        </p:spPr>
        <p:txBody>
          <a:bodyPr/>
          <a:lstStyle/>
          <a:p>
            <a:pPr algn="ctr"/>
            <a:r>
              <a:rPr lang="en-US" dirty="0"/>
              <a:t>“Why do salespeople make so much money?”</a:t>
            </a:r>
          </a:p>
        </p:txBody>
      </p:sp>
    </p:spTree>
    <p:extLst>
      <p:ext uri="{BB962C8B-B14F-4D97-AF65-F5344CB8AC3E}">
        <p14:creationId xmlns:p14="http://schemas.microsoft.com/office/powerpoint/2010/main" val="13997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6.25E-7 -7.40741E-7 L 6.25E-7 -0.25 " pathEditMode="relative" rAng="0" ptsTypes="AA">
                                      <p:cBhvr>
                                        <p:cTn id="6" dur="2000" fill="hold"/>
                                        <p:tgtEl>
                                          <p:spTgt spid="3"/>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500"/>
                                        <p:tgtEl>
                                          <p:spTgt spid="4">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D6B2-78C5-48A4-A9B5-D92C53C73725}"/>
              </a:ext>
            </a:extLst>
          </p:cNvPr>
          <p:cNvSpPr>
            <a:spLocks noGrp="1"/>
          </p:cNvSpPr>
          <p:nvPr>
            <p:ph type="title"/>
          </p:nvPr>
        </p:nvSpPr>
        <p:spPr>
          <a:xfrm>
            <a:off x="247052" y="106055"/>
            <a:ext cx="6458548" cy="1392289"/>
          </a:xfrm>
        </p:spPr>
        <p:txBody>
          <a:bodyPr vert="horz" lIns="91440" tIns="45720" rIns="91440" bIns="45720" rtlCol="0" anchor="ctr">
            <a:normAutofit/>
          </a:bodyPr>
          <a:lstStyle/>
          <a:p>
            <a:r>
              <a:rPr lang="en-US" sz="4400" dirty="0">
                <a:solidFill>
                  <a:schemeClr val="tx1"/>
                </a:solidFill>
              </a:rPr>
              <a:t>Five Step Process to Delivering Unsolicited Ideas</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picture containing indoor, sticking, car, food&#10;&#10;Description automatically generated">
            <a:extLst>
              <a:ext uri="{FF2B5EF4-FFF2-40B4-BE49-F238E27FC236}">
                <a16:creationId xmlns:a16="http://schemas.microsoft.com/office/drawing/2014/main" id="{A1E21457-5C0F-4421-9E0E-DB6DD8F5F1A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5171" r="19584"/>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4" name="Text Placeholder 3">
            <a:extLst>
              <a:ext uri="{FF2B5EF4-FFF2-40B4-BE49-F238E27FC236}">
                <a16:creationId xmlns:a16="http://schemas.microsoft.com/office/drawing/2014/main" id="{B63FF18F-484E-4E7C-BF23-745A6DDDF0CA}"/>
              </a:ext>
            </a:extLst>
          </p:cNvPr>
          <p:cNvSpPr>
            <a:spLocks noGrp="1"/>
          </p:cNvSpPr>
          <p:nvPr>
            <p:ph type="body" sz="half" idx="2"/>
          </p:nvPr>
        </p:nvSpPr>
        <p:spPr>
          <a:xfrm>
            <a:off x="318678" y="1713705"/>
            <a:ext cx="5103812" cy="4819829"/>
          </a:xfrm>
        </p:spPr>
        <p:txBody>
          <a:bodyPr anchor="ctr">
            <a:normAutofit/>
          </a:bodyPr>
          <a:lstStyle/>
          <a:p>
            <a:pPr marL="342900" indent="-342900">
              <a:buFont typeface="+mj-lt"/>
              <a:buAutoNum type="arabicPeriod"/>
            </a:pPr>
            <a:r>
              <a:rPr lang="en-US" sz="2400" dirty="0">
                <a:solidFill>
                  <a:schemeClr val="bg1"/>
                </a:solidFill>
              </a:rPr>
              <a:t>Brainstorm to develop three to five common ideas that are needed by your customers right now.</a:t>
            </a:r>
          </a:p>
          <a:p>
            <a:pPr marL="342900" indent="-342900">
              <a:buFont typeface="+mj-lt"/>
              <a:buAutoNum type="arabicPeriod"/>
            </a:pPr>
            <a:r>
              <a:rPr lang="en-US" sz="2400" dirty="0">
                <a:solidFill>
                  <a:schemeClr val="bg1"/>
                </a:solidFill>
              </a:rPr>
              <a:t>Call them.  Say this: “I know you’re slammed during this time.  Is there anything I can take off your plate?” </a:t>
            </a:r>
          </a:p>
          <a:p>
            <a:pPr marL="342900" indent="-342900">
              <a:buFont typeface="+mj-lt"/>
              <a:buAutoNum type="arabicPeriod"/>
            </a:pPr>
            <a:r>
              <a:rPr lang="en-US" sz="2400" dirty="0">
                <a:solidFill>
                  <a:schemeClr val="bg1"/>
                </a:solidFill>
              </a:rPr>
              <a:t>Email ideas of how you might be able to help.</a:t>
            </a:r>
          </a:p>
          <a:p>
            <a:pPr marL="342900" indent="-342900">
              <a:buFont typeface="+mj-lt"/>
              <a:buAutoNum type="arabicPeriod"/>
            </a:pPr>
            <a:r>
              <a:rPr lang="en-US" sz="2400" dirty="0">
                <a:solidFill>
                  <a:schemeClr val="bg1"/>
                </a:solidFill>
              </a:rPr>
              <a:t>Develop budgetary scope idea.</a:t>
            </a:r>
          </a:p>
          <a:p>
            <a:pPr marL="342900" indent="-342900">
              <a:buFont typeface="+mj-lt"/>
              <a:buAutoNum type="arabicPeriod"/>
            </a:pPr>
            <a:r>
              <a:rPr lang="en-US" sz="2400" dirty="0">
                <a:solidFill>
                  <a:schemeClr val="bg1"/>
                </a:solidFill>
              </a:rPr>
              <a:t>Email it to them and follow-up with a phone call / voicemail.</a:t>
            </a:r>
          </a:p>
        </p:txBody>
      </p:sp>
    </p:spTree>
    <p:extLst>
      <p:ext uri="{BB962C8B-B14F-4D97-AF65-F5344CB8AC3E}">
        <p14:creationId xmlns:p14="http://schemas.microsoft.com/office/powerpoint/2010/main" val="12764295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A picture containing person, woman, sitting, holding&#10;&#10;Description automatically generated">
            <a:extLst>
              <a:ext uri="{FF2B5EF4-FFF2-40B4-BE49-F238E27FC236}">
                <a16:creationId xmlns:a16="http://schemas.microsoft.com/office/drawing/2014/main" id="{C8D82CE5-89DF-4790-8DCC-88854D95178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621" r="36108" b="1"/>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6" name="Text Placeholder 5">
            <a:extLst>
              <a:ext uri="{FF2B5EF4-FFF2-40B4-BE49-F238E27FC236}">
                <a16:creationId xmlns:a16="http://schemas.microsoft.com/office/drawing/2014/main" id="{F5472CFF-C6EC-4821-AD5C-0FFEB0E319C6}"/>
              </a:ext>
            </a:extLst>
          </p:cNvPr>
          <p:cNvSpPr>
            <a:spLocks noGrp="1"/>
          </p:cNvSpPr>
          <p:nvPr>
            <p:ph type="body" sz="half" idx="2"/>
          </p:nvPr>
        </p:nvSpPr>
        <p:spPr>
          <a:xfrm>
            <a:off x="752468" y="1247326"/>
            <a:ext cx="3932237" cy="4789679"/>
          </a:xfrm>
          <a:solidFill>
            <a:schemeClr val="tx1">
              <a:lumMod val="85000"/>
            </a:schemeClr>
          </a:solidFill>
        </p:spPr>
        <p:txBody>
          <a:bodyPr anchor="ctr">
            <a:normAutofit lnSpcReduction="10000"/>
          </a:bodyPr>
          <a:lstStyle/>
          <a:p>
            <a:r>
              <a:rPr lang="en-US" sz="2400" dirty="0">
                <a:solidFill>
                  <a:schemeClr val="bg1"/>
                </a:solidFill>
              </a:rPr>
              <a:t>Hi Jennifer.  </a:t>
            </a:r>
          </a:p>
          <a:p>
            <a:endParaRPr lang="en-US" sz="2400" dirty="0">
              <a:solidFill>
                <a:schemeClr val="bg1"/>
              </a:solidFill>
            </a:endParaRPr>
          </a:p>
          <a:p>
            <a:r>
              <a:rPr lang="en-US" sz="2400" dirty="0">
                <a:solidFill>
                  <a:schemeClr val="bg1"/>
                </a:solidFill>
              </a:rPr>
              <a:t>I’ve attached an idea of how we can help you secure your fence line now that your facility isn’t busy with people. </a:t>
            </a:r>
          </a:p>
          <a:p>
            <a:endParaRPr lang="en-US" sz="2400" dirty="0">
              <a:solidFill>
                <a:schemeClr val="bg1"/>
              </a:solidFill>
            </a:endParaRPr>
          </a:p>
          <a:p>
            <a:r>
              <a:rPr lang="en-US" sz="2400" dirty="0">
                <a:solidFill>
                  <a:schemeClr val="bg1"/>
                </a:solidFill>
              </a:rPr>
              <a:t>This is a draft with budgetary pricing, but I think it’s pretty close.  No expectations – I just wanted to get this into your hands because I know you’re slammed during this time.</a:t>
            </a:r>
          </a:p>
        </p:txBody>
      </p:sp>
    </p:spTree>
    <p:extLst>
      <p:ext uri="{BB962C8B-B14F-4D97-AF65-F5344CB8AC3E}">
        <p14:creationId xmlns:p14="http://schemas.microsoft.com/office/powerpoint/2010/main" val="32291070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D6B2-78C5-48A4-A9B5-D92C53C73725}"/>
              </a:ext>
            </a:extLst>
          </p:cNvPr>
          <p:cNvSpPr>
            <a:spLocks noGrp="1"/>
          </p:cNvSpPr>
          <p:nvPr>
            <p:ph type="title"/>
          </p:nvPr>
        </p:nvSpPr>
        <p:spPr>
          <a:xfrm>
            <a:off x="247052" y="106055"/>
            <a:ext cx="6458548" cy="1392289"/>
          </a:xfrm>
        </p:spPr>
        <p:txBody>
          <a:bodyPr vert="horz" lIns="91440" tIns="45720" rIns="91440" bIns="45720" rtlCol="0" anchor="ctr">
            <a:normAutofit/>
          </a:bodyPr>
          <a:lstStyle/>
          <a:p>
            <a:r>
              <a:rPr lang="en-US" sz="4400" dirty="0">
                <a:solidFill>
                  <a:schemeClr val="tx1"/>
                </a:solidFill>
              </a:rPr>
              <a:t>Five Step Process to Delivering Unsolicited Ideas</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picture containing indoor, sticking, car, food&#10;&#10;Description automatically generated">
            <a:extLst>
              <a:ext uri="{FF2B5EF4-FFF2-40B4-BE49-F238E27FC236}">
                <a16:creationId xmlns:a16="http://schemas.microsoft.com/office/drawing/2014/main" id="{A1E21457-5C0F-4421-9E0E-DB6DD8F5F1A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5171" r="19584"/>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4" name="Text Placeholder 3">
            <a:extLst>
              <a:ext uri="{FF2B5EF4-FFF2-40B4-BE49-F238E27FC236}">
                <a16:creationId xmlns:a16="http://schemas.microsoft.com/office/drawing/2014/main" id="{B63FF18F-484E-4E7C-BF23-745A6DDDF0CA}"/>
              </a:ext>
            </a:extLst>
          </p:cNvPr>
          <p:cNvSpPr>
            <a:spLocks noGrp="1"/>
          </p:cNvSpPr>
          <p:nvPr>
            <p:ph type="body" sz="half" idx="2"/>
          </p:nvPr>
        </p:nvSpPr>
        <p:spPr>
          <a:xfrm>
            <a:off x="318678" y="1713705"/>
            <a:ext cx="5103812" cy="4819829"/>
          </a:xfrm>
        </p:spPr>
        <p:txBody>
          <a:bodyPr anchor="ctr">
            <a:normAutofit/>
          </a:bodyPr>
          <a:lstStyle/>
          <a:p>
            <a:pPr marL="342900" indent="-342900">
              <a:buFont typeface="+mj-lt"/>
              <a:buAutoNum type="arabicPeriod"/>
            </a:pPr>
            <a:r>
              <a:rPr lang="en-US" sz="2400" dirty="0">
                <a:solidFill>
                  <a:schemeClr val="bg1"/>
                </a:solidFill>
              </a:rPr>
              <a:t>Brainstorm to develop three to five common ideas that are needed by your customers right now.</a:t>
            </a:r>
          </a:p>
          <a:p>
            <a:pPr marL="342900" indent="-342900">
              <a:buFont typeface="+mj-lt"/>
              <a:buAutoNum type="arabicPeriod"/>
            </a:pPr>
            <a:r>
              <a:rPr lang="en-US" sz="2400" dirty="0">
                <a:solidFill>
                  <a:schemeClr val="bg1"/>
                </a:solidFill>
              </a:rPr>
              <a:t>Call them.  Say this: “I know you’re slammed during this time.  Is there anything I can take off your plate?” </a:t>
            </a:r>
          </a:p>
          <a:p>
            <a:pPr marL="342900" indent="-342900">
              <a:buFont typeface="+mj-lt"/>
              <a:buAutoNum type="arabicPeriod"/>
            </a:pPr>
            <a:r>
              <a:rPr lang="en-US" sz="2400" dirty="0">
                <a:solidFill>
                  <a:schemeClr val="bg1"/>
                </a:solidFill>
              </a:rPr>
              <a:t>Email ideas of how you might be able to help.</a:t>
            </a:r>
          </a:p>
          <a:p>
            <a:pPr marL="342900" indent="-342900">
              <a:buFont typeface="+mj-lt"/>
              <a:buAutoNum type="arabicPeriod"/>
            </a:pPr>
            <a:r>
              <a:rPr lang="en-US" sz="2400" dirty="0">
                <a:solidFill>
                  <a:schemeClr val="bg1"/>
                </a:solidFill>
              </a:rPr>
              <a:t>Develop Budgetary Scope Idea.</a:t>
            </a:r>
          </a:p>
          <a:p>
            <a:pPr marL="342900" indent="-342900">
              <a:buFont typeface="+mj-lt"/>
              <a:buAutoNum type="arabicPeriod"/>
            </a:pPr>
            <a:r>
              <a:rPr lang="en-US" sz="2400" dirty="0">
                <a:solidFill>
                  <a:schemeClr val="bg1"/>
                </a:solidFill>
              </a:rPr>
              <a:t>Email it to them and follow-up with a phone call / voicemail.</a:t>
            </a:r>
          </a:p>
        </p:txBody>
      </p:sp>
    </p:spTree>
    <p:extLst>
      <p:ext uri="{BB962C8B-B14F-4D97-AF65-F5344CB8AC3E}">
        <p14:creationId xmlns:p14="http://schemas.microsoft.com/office/powerpoint/2010/main" val="175045902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A1E21457-5C0F-4421-9E0E-DB6DD8F5F1A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5857313" y="-447498"/>
            <a:ext cx="6564044" cy="8618137"/>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4" name="Text Placeholder 3">
            <a:extLst>
              <a:ext uri="{FF2B5EF4-FFF2-40B4-BE49-F238E27FC236}">
                <a16:creationId xmlns:a16="http://schemas.microsoft.com/office/drawing/2014/main" id="{B63FF18F-484E-4E7C-BF23-745A6DDDF0CA}"/>
              </a:ext>
            </a:extLst>
          </p:cNvPr>
          <p:cNvSpPr>
            <a:spLocks noGrp="1"/>
          </p:cNvSpPr>
          <p:nvPr>
            <p:ph type="body" sz="half" idx="2"/>
          </p:nvPr>
        </p:nvSpPr>
        <p:spPr>
          <a:xfrm>
            <a:off x="318678" y="1713705"/>
            <a:ext cx="5103812" cy="4819829"/>
          </a:xfrm>
        </p:spPr>
        <p:txBody>
          <a:bodyPr anchor="ctr">
            <a:normAutofit/>
          </a:bodyPr>
          <a:lstStyle/>
          <a:p>
            <a:pPr marL="342900" indent="-342900">
              <a:buFont typeface="+mj-lt"/>
              <a:buAutoNum type="arabicPeriod"/>
            </a:pPr>
            <a:r>
              <a:rPr lang="en-US" sz="2400">
                <a:solidFill>
                  <a:srgbClr val="E3CEA3"/>
                </a:solidFill>
              </a:rPr>
              <a:t>Brainstorm to develop three to five common ideas that are needed by your customers right now.</a:t>
            </a:r>
          </a:p>
          <a:p>
            <a:pPr marL="342900" indent="-342900">
              <a:buFont typeface="+mj-lt"/>
              <a:buAutoNum type="arabicPeriod"/>
            </a:pPr>
            <a:r>
              <a:rPr lang="en-US" sz="2400">
                <a:solidFill>
                  <a:schemeClr val="bg1"/>
                </a:solidFill>
              </a:rPr>
              <a:t>Call them.  Say this: “I know you’re slammed during this time.  Is there anything I can take off your plate?” </a:t>
            </a:r>
          </a:p>
          <a:p>
            <a:pPr marL="342900" indent="-342900">
              <a:buFont typeface="+mj-lt"/>
              <a:buAutoNum type="arabicPeriod"/>
            </a:pPr>
            <a:r>
              <a:rPr lang="en-US" sz="2400">
                <a:solidFill>
                  <a:srgbClr val="E3CEA3"/>
                </a:solidFill>
              </a:rPr>
              <a:t>Email ideas of how you might be able to help.</a:t>
            </a:r>
          </a:p>
          <a:p>
            <a:pPr marL="342900" indent="-342900">
              <a:buFont typeface="+mj-lt"/>
              <a:buAutoNum type="arabicPeriod"/>
            </a:pPr>
            <a:r>
              <a:rPr lang="en-US" sz="2400">
                <a:solidFill>
                  <a:srgbClr val="E3CEA3"/>
                </a:solidFill>
              </a:rPr>
              <a:t>Develop Budgetary Scope Idea.</a:t>
            </a:r>
          </a:p>
          <a:p>
            <a:pPr marL="342900" indent="-342900">
              <a:buFont typeface="+mj-lt"/>
              <a:buAutoNum type="arabicPeriod"/>
            </a:pPr>
            <a:r>
              <a:rPr lang="en-US" sz="2400">
                <a:solidFill>
                  <a:srgbClr val="E3CEA3"/>
                </a:solidFill>
              </a:rPr>
              <a:t>Email it to them and follow-up with a phone call / voicemail.</a:t>
            </a:r>
            <a:endParaRPr lang="en-US" sz="2400" dirty="0">
              <a:solidFill>
                <a:srgbClr val="E3CEA3"/>
              </a:solidFill>
            </a:endParaRPr>
          </a:p>
        </p:txBody>
      </p:sp>
    </p:spTree>
    <p:extLst>
      <p:ext uri="{BB962C8B-B14F-4D97-AF65-F5344CB8AC3E}">
        <p14:creationId xmlns:p14="http://schemas.microsoft.com/office/powerpoint/2010/main" val="3375750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30F-2765-4A13-A2C6-EF0C6F1E3144}"/>
              </a:ext>
            </a:extLst>
          </p:cNvPr>
          <p:cNvSpPr>
            <a:spLocks noGrp="1"/>
          </p:cNvSpPr>
          <p:nvPr>
            <p:ph type="title"/>
          </p:nvPr>
        </p:nvSpPr>
        <p:spPr/>
        <p:txBody>
          <a:bodyPr>
            <a:normAutofit/>
          </a:bodyPr>
          <a:lstStyle/>
          <a:p>
            <a:r>
              <a:rPr lang="en-US" sz="4400" dirty="0"/>
              <a:t>3. Post One Piece of Educational Content on LinkedIn Everyday.  </a:t>
            </a:r>
          </a:p>
        </p:txBody>
      </p:sp>
      <p:sp>
        <p:nvSpPr>
          <p:cNvPr id="4" name="Text Placeholder 3">
            <a:extLst>
              <a:ext uri="{FF2B5EF4-FFF2-40B4-BE49-F238E27FC236}">
                <a16:creationId xmlns:a16="http://schemas.microsoft.com/office/drawing/2014/main" id="{65F8AB50-9C24-4A74-A1B6-9F9B491010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19185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30F-2765-4A13-A2C6-EF0C6F1E3144}"/>
              </a:ext>
            </a:extLst>
          </p:cNvPr>
          <p:cNvSpPr>
            <a:spLocks noGrp="1"/>
          </p:cNvSpPr>
          <p:nvPr>
            <p:ph type="title"/>
          </p:nvPr>
        </p:nvSpPr>
        <p:spPr/>
        <p:txBody>
          <a:bodyPr>
            <a:normAutofit/>
          </a:bodyPr>
          <a:lstStyle/>
          <a:p>
            <a:r>
              <a:rPr lang="en-US" sz="4400" dirty="0"/>
              <a:t>Yes, Every Day!</a:t>
            </a:r>
          </a:p>
        </p:txBody>
      </p:sp>
      <p:sp>
        <p:nvSpPr>
          <p:cNvPr id="4" name="Text Placeholder 3">
            <a:extLst>
              <a:ext uri="{FF2B5EF4-FFF2-40B4-BE49-F238E27FC236}">
                <a16:creationId xmlns:a16="http://schemas.microsoft.com/office/drawing/2014/main" id="{65F8AB50-9C24-4A74-A1B6-9F9B491010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448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47DC-F637-4AE2-9C3A-45EFEB17AD31}"/>
              </a:ext>
            </a:extLst>
          </p:cNvPr>
          <p:cNvSpPr>
            <a:spLocks noGrp="1"/>
          </p:cNvSpPr>
          <p:nvPr>
            <p:ph type="title"/>
          </p:nvPr>
        </p:nvSpPr>
        <p:spPr>
          <a:xfrm>
            <a:off x="6746627" y="1783959"/>
            <a:ext cx="4875101" cy="3805680"/>
          </a:xfrm>
        </p:spPr>
        <p:txBody>
          <a:bodyPr vert="horz" lIns="91440" tIns="45720" rIns="91440" bIns="45720" rtlCol="0" anchor="ctr">
            <a:normAutofit/>
          </a:bodyPr>
          <a:lstStyle/>
          <a:p>
            <a:r>
              <a:rPr lang="en-US" sz="3600" dirty="0">
                <a:solidFill>
                  <a:schemeClr val="tx1"/>
                </a:solidFill>
              </a:rPr>
              <a:t>Good hockey players skate to where the puck is.  Great hockey players skate to where the puck is going to be.</a:t>
            </a:r>
            <a:br>
              <a:rPr lang="en-US" sz="3600" dirty="0">
                <a:solidFill>
                  <a:schemeClr val="tx1"/>
                </a:solidFill>
              </a:rPr>
            </a:br>
            <a:br>
              <a:rPr lang="en-US" sz="3600" dirty="0">
                <a:solidFill>
                  <a:schemeClr val="tx1"/>
                </a:solidFill>
              </a:rPr>
            </a:br>
            <a:r>
              <a:rPr lang="en-US" sz="3600" dirty="0">
                <a:solidFill>
                  <a:schemeClr val="tx1"/>
                </a:solidFill>
              </a:rPr>
              <a:t>Wayne Gretzky</a:t>
            </a: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hockey player with a bat&#10;&#10;Description automatically generated">
            <a:extLst>
              <a:ext uri="{FF2B5EF4-FFF2-40B4-BE49-F238E27FC236}">
                <a16:creationId xmlns:a16="http://schemas.microsoft.com/office/drawing/2014/main" id="{1A8F5BF9-E338-4859-A1BF-C23E6C806CC1}"/>
              </a:ext>
            </a:extLst>
          </p:cNvPr>
          <p:cNvPicPr>
            <a:picLocks noChangeAspect="1"/>
          </p:cNvPicPr>
          <p:nvPr/>
        </p:nvPicPr>
        <p:blipFill rotWithShape="1">
          <a:blip r:embed="rId2">
            <a:extLst>
              <a:ext uri="{28A0092B-C50C-407E-A947-70E740481C1C}">
                <a14:useLocalDpi xmlns:a14="http://schemas.microsoft.com/office/drawing/2010/main" val="0"/>
              </a:ext>
            </a:extLst>
          </a:blip>
          <a:srcRect r="-2" b="1220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6640008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A65E-6DCC-464D-A546-4E5B037C2CD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dirty="0"/>
              <a:t>Where is your puck going to be? </a:t>
            </a:r>
          </a:p>
        </p:txBody>
      </p:sp>
      <p:pic>
        <p:nvPicPr>
          <p:cNvPr id="5" name="Content Placeholder 4" descr="A screenshot of a cell phone&#10;&#10;Description automatically generated">
            <a:extLst>
              <a:ext uri="{FF2B5EF4-FFF2-40B4-BE49-F238E27FC236}">
                <a16:creationId xmlns:a16="http://schemas.microsoft.com/office/drawing/2014/main" id="{0620A6B3-4C0E-48B0-B066-F0321EEA11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32" b="-1"/>
          <a:stretch/>
        </p:blipFill>
        <p:spPr>
          <a:xfrm>
            <a:off x="828675" y="1825626"/>
            <a:ext cx="10525125" cy="4351338"/>
          </a:xfrm>
          <a:prstGeom prst="rect">
            <a:avLst/>
          </a:prstGeom>
        </p:spPr>
      </p:pic>
      <p:grpSp>
        <p:nvGrpSpPr>
          <p:cNvPr id="8" name="Group 7">
            <a:extLst>
              <a:ext uri="{FF2B5EF4-FFF2-40B4-BE49-F238E27FC236}">
                <a16:creationId xmlns:a16="http://schemas.microsoft.com/office/drawing/2014/main" id="{2D651766-E612-4829-9921-B4A2A4077E37}"/>
              </a:ext>
            </a:extLst>
          </p:cNvPr>
          <p:cNvGrpSpPr/>
          <p:nvPr/>
        </p:nvGrpSpPr>
        <p:grpSpPr>
          <a:xfrm>
            <a:off x="6716342" y="1981618"/>
            <a:ext cx="4487040" cy="2062440"/>
            <a:chOff x="6716342" y="1981618"/>
            <a:chExt cx="4487040" cy="2062440"/>
          </a:xfrm>
        </p:grpSpPr>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3A8C9317-93F2-4CA9-B501-68E7219549AA}"/>
                    </a:ext>
                  </a:extLst>
                </p14:cNvPr>
                <p14:cNvContentPartPr/>
                <p14:nvPr/>
              </p14:nvContentPartPr>
              <p14:xfrm>
                <a:off x="9529022" y="1981618"/>
                <a:ext cx="1674360" cy="1400760"/>
              </p14:xfrm>
            </p:contentPart>
          </mc:Choice>
          <mc:Fallback>
            <p:pic>
              <p:nvPicPr>
                <p:cNvPr id="6" name="Ink 5">
                  <a:extLst>
                    <a:ext uri="{FF2B5EF4-FFF2-40B4-BE49-F238E27FC236}">
                      <a16:creationId xmlns:a16="http://schemas.microsoft.com/office/drawing/2014/main" id="{3A8C9317-93F2-4CA9-B501-68E7219549AA}"/>
                    </a:ext>
                  </a:extLst>
                </p:cNvPr>
                <p:cNvPicPr/>
                <p:nvPr/>
              </p:nvPicPr>
              <p:blipFill>
                <a:blip r:embed="rId4"/>
                <a:stretch>
                  <a:fillRect/>
                </a:stretch>
              </p:blipFill>
              <p:spPr>
                <a:xfrm>
                  <a:off x="9493022" y="1945978"/>
                  <a:ext cx="1746000" cy="14724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0021ABE4-B35C-4A22-A0AB-DC689E95D612}"/>
                    </a:ext>
                  </a:extLst>
                </p14:cNvPr>
                <p14:cNvContentPartPr/>
                <p14:nvPr/>
              </p14:nvContentPartPr>
              <p14:xfrm>
                <a:off x="6716342" y="3101578"/>
                <a:ext cx="1971720" cy="942480"/>
              </p14:xfrm>
            </p:contentPart>
          </mc:Choice>
          <mc:Fallback>
            <p:pic>
              <p:nvPicPr>
                <p:cNvPr id="7" name="Ink 6">
                  <a:extLst>
                    <a:ext uri="{FF2B5EF4-FFF2-40B4-BE49-F238E27FC236}">
                      <a16:creationId xmlns:a16="http://schemas.microsoft.com/office/drawing/2014/main" id="{0021ABE4-B35C-4A22-A0AB-DC689E95D612}"/>
                    </a:ext>
                  </a:extLst>
                </p:cNvPr>
                <p:cNvPicPr/>
                <p:nvPr/>
              </p:nvPicPr>
              <p:blipFill>
                <a:blip r:embed="rId6"/>
                <a:stretch>
                  <a:fillRect/>
                </a:stretch>
              </p:blipFill>
              <p:spPr>
                <a:xfrm>
                  <a:off x="6680342" y="3065578"/>
                  <a:ext cx="2043360" cy="1014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2AE75108-A7F2-46A1-8C9B-9E09779081B6}"/>
                  </a:ext>
                </a:extLst>
              </p14:cNvPr>
              <p14:cNvContentPartPr/>
              <p14:nvPr/>
            </p14:nvContentPartPr>
            <p14:xfrm>
              <a:off x="6457862" y="3803938"/>
              <a:ext cx="5452920" cy="2621520"/>
            </p14:xfrm>
          </p:contentPart>
        </mc:Choice>
        <mc:Fallback>
          <p:pic>
            <p:nvPicPr>
              <p:cNvPr id="9" name="Ink 8">
                <a:extLst>
                  <a:ext uri="{FF2B5EF4-FFF2-40B4-BE49-F238E27FC236}">
                    <a16:creationId xmlns:a16="http://schemas.microsoft.com/office/drawing/2014/main" id="{2AE75108-A7F2-46A1-8C9B-9E09779081B6}"/>
                  </a:ext>
                </a:extLst>
              </p:cNvPr>
              <p:cNvPicPr/>
              <p:nvPr/>
            </p:nvPicPr>
            <p:blipFill>
              <a:blip r:embed="rId8"/>
              <a:stretch>
                <a:fillRect/>
              </a:stretch>
            </p:blipFill>
            <p:spPr>
              <a:xfrm>
                <a:off x="6395222" y="3741298"/>
                <a:ext cx="5578560" cy="2747160"/>
              </a:xfrm>
              <a:prstGeom prst="rect">
                <a:avLst/>
              </a:prstGeom>
            </p:spPr>
          </p:pic>
        </mc:Fallback>
      </mc:AlternateContent>
    </p:spTree>
    <p:extLst>
      <p:ext uri="{BB962C8B-B14F-4D97-AF65-F5344CB8AC3E}">
        <p14:creationId xmlns:p14="http://schemas.microsoft.com/office/powerpoint/2010/main" val="410410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1613-57CC-4718-9E23-17BBF6A89C48}"/>
              </a:ext>
            </a:extLst>
          </p:cNvPr>
          <p:cNvSpPr>
            <a:spLocks noGrp="1"/>
          </p:cNvSpPr>
          <p:nvPr>
            <p:ph type="title"/>
          </p:nvPr>
        </p:nvSpPr>
        <p:spPr>
          <a:xfrm>
            <a:off x="839788" y="682162"/>
            <a:ext cx="4656444" cy="2076333"/>
          </a:xfrm>
        </p:spPr>
        <p:txBody>
          <a:bodyPr vert="horz" lIns="91440" tIns="45720" rIns="91440" bIns="45720" rtlCol="0" anchor="ctr">
            <a:normAutofit/>
          </a:bodyPr>
          <a:lstStyle/>
          <a:p>
            <a:pPr algn="ctr"/>
            <a:r>
              <a:rPr lang="en-US" sz="4400" dirty="0">
                <a:solidFill>
                  <a:schemeClr val="tx1"/>
                </a:solidFill>
              </a:rPr>
              <a:t>90 Days to Become Known as an Expert</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close up of a sign&#10;&#10;Description automatically generated">
            <a:extLst>
              <a:ext uri="{FF2B5EF4-FFF2-40B4-BE49-F238E27FC236}">
                <a16:creationId xmlns:a16="http://schemas.microsoft.com/office/drawing/2014/main" id="{9904CAEE-2E26-401C-AB5F-D45D7403B36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90" r="3696" b="-1"/>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4" name="Text Placeholder 3">
            <a:extLst>
              <a:ext uri="{FF2B5EF4-FFF2-40B4-BE49-F238E27FC236}">
                <a16:creationId xmlns:a16="http://schemas.microsoft.com/office/drawing/2014/main" id="{DB33D86A-E207-4DFD-BBD8-A186103A4B23}"/>
              </a:ext>
            </a:extLst>
          </p:cNvPr>
          <p:cNvSpPr>
            <a:spLocks noGrp="1"/>
          </p:cNvSpPr>
          <p:nvPr>
            <p:ph type="body" sz="half" idx="2"/>
          </p:nvPr>
        </p:nvSpPr>
        <p:spPr>
          <a:xfrm>
            <a:off x="839788" y="2952206"/>
            <a:ext cx="3932237" cy="3532168"/>
          </a:xfrm>
        </p:spPr>
        <p:txBody>
          <a:bodyPr anchor="ctr">
            <a:normAutofit/>
          </a:bodyPr>
          <a:lstStyle/>
          <a:p>
            <a:pPr marL="285750" indent="-285750">
              <a:buFont typeface="Arial" panose="020B0604020202020204" pitchFamily="34" charset="0"/>
              <a:buChar char="•"/>
            </a:pPr>
            <a:r>
              <a:rPr lang="en-US" sz="2400" dirty="0">
                <a:solidFill>
                  <a:schemeClr val="bg1"/>
                </a:solidFill>
              </a:rPr>
              <a:t>Daily content must be educational and helpful to your marketplace.</a:t>
            </a:r>
          </a:p>
          <a:p>
            <a:pPr marL="285750" indent="-285750">
              <a:buFont typeface="Arial" panose="020B0604020202020204" pitchFamily="34" charset="0"/>
              <a:buChar char="•"/>
            </a:pPr>
            <a:r>
              <a:rPr lang="en-US" sz="2400" dirty="0">
                <a:solidFill>
                  <a:schemeClr val="bg1"/>
                </a:solidFill>
              </a:rPr>
              <a:t>Find information in periodicals, blogs, and other LinkedIn posts.</a:t>
            </a:r>
          </a:p>
          <a:p>
            <a:pPr marL="285750" indent="-285750">
              <a:buFont typeface="Arial" panose="020B0604020202020204" pitchFamily="34" charset="0"/>
              <a:buChar char="•"/>
            </a:pPr>
            <a:r>
              <a:rPr lang="en-US" sz="2400" dirty="0">
                <a:solidFill>
                  <a:schemeClr val="bg1"/>
                </a:solidFill>
              </a:rPr>
              <a:t>Post at 7:45 am every day.</a:t>
            </a:r>
          </a:p>
          <a:p>
            <a:pPr marL="285750" indent="-285750">
              <a:buFont typeface="Arial" panose="020B0604020202020204" pitchFamily="34" charset="0"/>
              <a:buChar char="•"/>
            </a:pPr>
            <a:r>
              <a:rPr lang="en-US" sz="2400" dirty="0">
                <a:solidFill>
                  <a:schemeClr val="bg1"/>
                </a:solidFill>
              </a:rPr>
              <a:t>Post other things – comment, share, like.</a:t>
            </a:r>
          </a:p>
        </p:txBody>
      </p:sp>
    </p:spTree>
    <p:extLst>
      <p:ext uri="{BB962C8B-B14F-4D97-AF65-F5344CB8AC3E}">
        <p14:creationId xmlns:p14="http://schemas.microsoft.com/office/powerpoint/2010/main" val="35732877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30F-2765-4A13-A2C6-EF0C6F1E3144}"/>
              </a:ext>
            </a:extLst>
          </p:cNvPr>
          <p:cNvSpPr>
            <a:spLocks noGrp="1"/>
          </p:cNvSpPr>
          <p:nvPr>
            <p:ph type="title"/>
          </p:nvPr>
        </p:nvSpPr>
        <p:spPr/>
        <p:txBody>
          <a:bodyPr>
            <a:normAutofit/>
          </a:bodyPr>
          <a:lstStyle/>
          <a:p>
            <a:r>
              <a:rPr lang="en-US" sz="4400" dirty="0"/>
              <a:t>4. Produce Webinars with Your Partners</a:t>
            </a:r>
          </a:p>
        </p:txBody>
      </p:sp>
      <p:sp>
        <p:nvSpPr>
          <p:cNvPr id="4" name="Text Placeholder 3">
            <a:extLst>
              <a:ext uri="{FF2B5EF4-FFF2-40B4-BE49-F238E27FC236}">
                <a16:creationId xmlns:a16="http://schemas.microsoft.com/office/drawing/2014/main" id="{65F8AB50-9C24-4A74-A1B6-9F9B491010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4799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524000" y="3602038"/>
            <a:ext cx="9144000" cy="1655762"/>
          </a:xfrm>
        </p:spPr>
        <p:txBody>
          <a:bodyPr>
            <a:normAutofit fontScale="92500" lnSpcReduction="10000"/>
          </a:bodyPr>
          <a:lstStyle/>
          <a:p>
            <a:r>
              <a:rPr lang="en-US" sz="3600" dirty="0"/>
              <a:t>Five Stay-At-Home Ideas Salespeople Can Implement Immediately</a:t>
            </a:r>
          </a:p>
          <a:p>
            <a:r>
              <a:rPr lang="en-US" sz="2000" dirty="0"/>
              <a:t>Session 032.5</a:t>
            </a:r>
          </a:p>
          <a:p>
            <a:r>
              <a:rPr lang="en-US" sz="2000" dirty="0"/>
              <a:t>March 27</a:t>
            </a:r>
            <a:r>
              <a:rPr lang="en-US" sz="2000" baseline="30000" dirty="0"/>
              <a:t>th</a:t>
            </a:r>
            <a:r>
              <a:rPr lang="en-US" sz="2000" dirty="0"/>
              <a:t>, 2020</a:t>
            </a:r>
          </a:p>
        </p:txBody>
      </p:sp>
    </p:spTree>
    <p:extLst>
      <p:ext uri="{BB962C8B-B14F-4D97-AF65-F5344CB8AC3E}">
        <p14:creationId xmlns:p14="http://schemas.microsoft.com/office/powerpoint/2010/main" val="3962944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C090-BB3F-480C-938E-8C1072B2F750}"/>
              </a:ext>
            </a:extLst>
          </p:cNvPr>
          <p:cNvSpPr>
            <a:spLocks noGrp="1"/>
          </p:cNvSpPr>
          <p:nvPr>
            <p:ph type="title"/>
          </p:nvPr>
        </p:nvSpPr>
        <p:spPr>
          <a:xfrm>
            <a:off x="399245" y="365125"/>
            <a:ext cx="11481515" cy="1325563"/>
          </a:xfrm>
        </p:spPr>
        <p:txBody>
          <a:bodyPr/>
          <a:lstStyle/>
          <a:p>
            <a:r>
              <a:rPr lang="en-US" dirty="0"/>
              <a:t>Manufacturers</a:t>
            </a:r>
          </a:p>
        </p:txBody>
      </p:sp>
      <p:graphicFrame>
        <p:nvGraphicFramePr>
          <p:cNvPr id="4" name="Table 4">
            <a:extLst>
              <a:ext uri="{FF2B5EF4-FFF2-40B4-BE49-F238E27FC236}">
                <a16:creationId xmlns:a16="http://schemas.microsoft.com/office/drawing/2014/main" id="{D6E268BA-1714-4CBF-AB77-AF3197209812}"/>
              </a:ext>
            </a:extLst>
          </p:cNvPr>
          <p:cNvGraphicFramePr>
            <a:graphicFrameLocks noGrp="1"/>
          </p:cNvGraphicFramePr>
          <p:nvPr>
            <p:ph idx="1"/>
            <p:extLst>
              <p:ext uri="{D42A27DB-BD31-4B8C-83A1-F6EECF244321}">
                <p14:modId xmlns:p14="http://schemas.microsoft.com/office/powerpoint/2010/main" val="1094730825"/>
              </p:ext>
            </p:extLst>
          </p:nvPr>
        </p:nvGraphicFramePr>
        <p:xfrm>
          <a:off x="399246" y="1825625"/>
          <a:ext cx="11481515" cy="4742600"/>
        </p:xfrm>
        <a:graphic>
          <a:graphicData uri="http://schemas.openxmlformats.org/drawingml/2006/table">
            <a:tbl>
              <a:tblPr firstRow="1" bandRow="1">
                <a:tableStyleId>{5C22544A-7EE6-4342-B048-85BDC9FD1C3A}</a:tableStyleId>
              </a:tblPr>
              <a:tblGrid>
                <a:gridCol w="2227235">
                  <a:extLst>
                    <a:ext uri="{9D8B030D-6E8A-4147-A177-3AD203B41FA5}">
                      <a16:colId xmlns:a16="http://schemas.microsoft.com/office/drawing/2014/main" val="3516367055"/>
                    </a:ext>
                  </a:extLst>
                </a:gridCol>
                <a:gridCol w="2313570">
                  <a:extLst>
                    <a:ext uri="{9D8B030D-6E8A-4147-A177-3AD203B41FA5}">
                      <a16:colId xmlns:a16="http://schemas.microsoft.com/office/drawing/2014/main" val="3625111581"/>
                    </a:ext>
                  </a:extLst>
                </a:gridCol>
                <a:gridCol w="2313570">
                  <a:extLst>
                    <a:ext uri="{9D8B030D-6E8A-4147-A177-3AD203B41FA5}">
                      <a16:colId xmlns:a16="http://schemas.microsoft.com/office/drawing/2014/main" val="819042496"/>
                    </a:ext>
                  </a:extLst>
                </a:gridCol>
                <a:gridCol w="2313570">
                  <a:extLst>
                    <a:ext uri="{9D8B030D-6E8A-4147-A177-3AD203B41FA5}">
                      <a16:colId xmlns:a16="http://schemas.microsoft.com/office/drawing/2014/main" val="749704635"/>
                    </a:ext>
                  </a:extLst>
                </a:gridCol>
                <a:gridCol w="2313570">
                  <a:extLst>
                    <a:ext uri="{9D8B030D-6E8A-4147-A177-3AD203B41FA5}">
                      <a16:colId xmlns:a16="http://schemas.microsoft.com/office/drawing/2014/main" val="3976624945"/>
                    </a:ext>
                  </a:extLst>
                </a:gridCol>
              </a:tblGrid>
              <a:tr h="948520">
                <a:tc>
                  <a:txBody>
                    <a:bodyPr/>
                    <a:lstStyle/>
                    <a:p>
                      <a:endParaRPr lang="en-US" dirty="0"/>
                    </a:p>
                  </a:txBody>
                  <a:tcPr>
                    <a:solidFill>
                      <a:srgbClr val="070E2B"/>
                    </a:solidFill>
                  </a:tcPr>
                </a:tc>
                <a:tc>
                  <a:txBody>
                    <a:bodyPr/>
                    <a:lstStyle/>
                    <a:p>
                      <a:pPr algn="ctr"/>
                      <a:r>
                        <a:rPr lang="en-US" sz="2400" b="0" dirty="0"/>
                        <a:t>Customer Type 1</a:t>
                      </a:r>
                    </a:p>
                  </a:txBody>
                  <a:tcPr anchor="ctr">
                    <a:solidFill>
                      <a:srgbClr val="070E2B"/>
                    </a:solidFill>
                  </a:tcPr>
                </a:tc>
                <a:tc>
                  <a:txBody>
                    <a:bodyPr/>
                    <a:lstStyle/>
                    <a:p>
                      <a:pPr algn="ctr"/>
                      <a:r>
                        <a:rPr lang="en-US" sz="2400" b="0" dirty="0"/>
                        <a:t>Customer Type 2</a:t>
                      </a:r>
                    </a:p>
                  </a:txBody>
                  <a:tcPr anchor="ctr">
                    <a:solidFill>
                      <a:srgbClr val="070E2B"/>
                    </a:solidFill>
                  </a:tcPr>
                </a:tc>
                <a:tc>
                  <a:txBody>
                    <a:bodyPr/>
                    <a:lstStyle/>
                    <a:p>
                      <a:pPr algn="ctr"/>
                      <a:r>
                        <a:rPr lang="en-US" sz="2400" b="0" dirty="0"/>
                        <a:t>Customer Type 3</a:t>
                      </a:r>
                    </a:p>
                  </a:txBody>
                  <a:tcPr anchor="ctr">
                    <a:solidFill>
                      <a:srgbClr val="070E2B"/>
                    </a:solidFill>
                  </a:tcPr>
                </a:tc>
                <a:tc>
                  <a:txBody>
                    <a:bodyPr/>
                    <a:lstStyle/>
                    <a:p>
                      <a:pPr algn="ctr"/>
                      <a:r>
                        <a:rPr lang="en-US" sz="2400" b="0" dirty="0"/>
                        <a:t>Customer Type 4</a:t>
                      </a:r>
                    </a:p>
                  </a:txBody>
                  <a:tcPr anchor="ctr">
                    <a:solidFill>
                      <a:srgbClr val="070E2B"/>
                    </a:solidFill>
                  </a:tcPr>
                </a:tc>
                <a:extLst>
                  <a:ext uri="{0D108BD9-81ED-4DB2-BD59-A6C34878D82A}">
                    <a16:rowId xmlns:a16="http://schemas.microsoft.com/office/drawing/2014/main" val="3332160778"/>
                  </a:ext>
                </a:extLst>
              </a:tr>
              <a:tr h="948520">
                <a:tc>
                  <a:txBody>
                    <a:bodyPr/>
                    <a:lstStyle/>
                    <a:p>
                      <a:pPr algn="ctr"/>
                      <a:r>
                        <a:rPr lang="en-US" sz="2400" dirty="0"/>
                        <a:t>Region 1</a:t>
                      </a:r>
                    </a:p>
                  </a:txBody>
                  <a:tcPr anchor="ctr">
                    <a:solidFill>
                      <a:srgbClr val="E3CEA3"/>
                    </a:solidFill>
                  </a:tcPr>
                </a:tc>
                <a:tc>
                  <a:txBody>
                    <a:bodyPr/>
                    <a:lstStyle/>
                    <a:p>
                      <a:pPr algn="ctr"/>
                      <a:r>
                        <a:rPr lang="en-US" sz="2400" dirty="0"/>
                        <a:t>Topic 11</a:t>
                      </a:r>
                    </a:p>
                  </a:txBody>
                  <a:tcPr anchor="ctr">
                    <a:solidFill>
                      <a:srgbClr val="E3CEA3"/>
                    </a:solidFill>
                  </a:tcPr>
                </a:tc>
                <a:tc>
                  <a:txBody>
                    <a:bodyPr/>
                    <a:lstStyle/>
                    <a:p>
                      <a:pPr algn="ctr"/>
                      <a:r>
                        <a:rPr lang="en-US" sz="2400" dirty="0"/>
                        <a:t>Topic 12</a:t>
                      </a:r>
                    </a:p>
                  </a:txBody>
                  <a:tcPr anchor="ctr">
                    <a:solidFill>
                      <a:srgbClr val="E3CEA3"/>
                    </a:solidFill>
                  </a:tcPr>
                </a:tc>
                <a:tc>
                  <a:txBody>
                    <a:bodyPr/>
                    <a:lstStyle/>
                    <a:p>
                      <a:pPr algn="ctr"/>
                      <a:r>
                        <a:rPr lang="en-US" sz="2400" dirty="0"/>
                        <a:t>Topic 13</a:t>
                      </a:r>
                    </a:p>
                  </a:txBody>
                  <a:tcPr anchor="ctr">
                    <a:solidFill>
                      <a:srgbClr val="E3CEA3"/>
                    </a:solidFill>
                  </a:tcPr>
                </a:tc>
                <a:tc>
                  <a:txBody>
                    <a:bodyPr/>
                    <a:lstStyle/>
                    <a:p>
                      <a:pPr algn="ctr"/>
                      <a:r>
                        <a:rPr lang="en-US" sz="2400" dirty="0"/>
                        <a:t>Topic 14</a:t>
                      </a:r>
                    </a:p>
                  </a:txBody>
                  <a:tcPr anchor="ctr">
                    <a:solidFill>
                      <a:srgbClr val="E3CEA3"/>
                    </a:solidFill>
                  </a:tcPr>
                </a:tc>
                <a:extLst>
                  <a:ext uri="{0D108BD9-81ED-4DB2-BD59-A6C34878D82A}">
                    <a16:rowId xmlns:a16="http://schemas.microsoft.com/office/drawing/2014/main" val="3704041583"/>
                  </a:ext>
                </a:extLst>
              </a:tr>
              <a:tr h="948520">
                <a:tc>
                  <a:txBody>
                    <a:bodyPr/>
                    <a:lstStyle/>
                    <a:p>
                      <a:pPr algn="ctr"/>
                      <a:r>
                        <a:rPr lang="en-US" sz="2400" dirty="0"/>
                        <a:t>Region 2</a:t>
                      </a:r>
                    </a:p>
                  </a:txBody>
                  <a:tcPr anchor="ctr">
                    <a:solidFill>
                      <a:schemeClr val="bg1">
                        <a:lumMod val="85000"/>
                      </a:schemeClr>
                    </a:solidFill>
                  </a:tcPr>
                </a:tc>
                <a:tc>
                  <a:txBody>
                    <a:bodyPr/>
                    <a:lstStyle/>
                    <a:p>
                      <a:pPr algn="ctr"/>
                      <a:r>
                        <a:rPr lang="en-US" sz="2400" dirty="0"/>
                        <a:t>Topic 21</a:t>
                      </a:r>
                    </a:p>
                  </a:txBody>
                  <a:tcPr anchor="ctr">
                    <a:solidFill>
                      <a:schemeClr val="bg1">
                        <a:lumMod val="85000"/>
                      </a:schemeClr>
                    </a:solidFill>
                  </a:tcPr>
                </a:tc>
                <a:tc>
                  <a:txBody>
                    <a:bodyPr/>
                    <a:lstStyle/>
                    <a:p>
                      <a:pPr algn="ctr"/>
                      <a:r>
                        <a:rPr lang="en-US" sz="2400" dirty="0"/>
                        <a:t>Topic 22</a:t>
                      </a:r>
                    </a:p>
                  </a:txBody>
                  <a:tcPr anchor="ctr">
                    <a:solidFill>
                      <a:schemeClr val="bg1">
                        <a:lumMod val="85000"/>
                      </a:schemeClr>
                    </a:solidFill>
                  </a:tcPr>
                </a:tc>
                <a:tc>
                  <a:txBody>
                    <a:bodyPr/>
                    <a:lstStyle/>
                    <a:p>
                      <a:pPr algn="ctr"/>
                      <a:r>
                        <a:rPr lang="en-US" sz="2400" dirty="0"/>
                        <a:t>Topic 23</a:t>
                      </a:r>
                    </a:p>
                  </a:txBody>
                  <a:tcPr anchor="ctr">
                    <a:solidFill>
                      <a:schemeClr val="bg1">
                        <a:lumMod val="85000"/>
                      </a:schemeClr>
                    </a:solidFill>
                  </a:tcPr>
                </a:tc>
                <a:tc>
                  <a:txBody>
                    <a:bodyPr/>
                    <a:lstStyle/>
                    <a:p>
                      <a:pPr algn="ctr"/>
                      <a:r>
                        <a:rPr lang="en-US" sz="2400" dirty="0"/>
                        <a:t>Topic 24</a:t>
                      </a:r>
                    </a:p>
                  </a:txBody>
                  <a:tcPr anchor="ctr">
                    <a:solidFill>
                      <a:schemeClr val="bg1">
                        <a:lumMod val="85000"/>
                      </a:schemeClr>
                    </a:solidFill>
                  </a:tcPr>
                </a:tc>
                <a:extLst>
                  <a:ext uri="{0D108BD9-81ED-4DB2-BD59-A6C34878D82A}">
                    <a16:rowId xmlns:a16="http://schemas.microsoft.com/office/drawing/2014/main" val="3465434345"/>
                  </a:ext>
                </a:extLst>
              </a:tr>
              <a:tr h="948520">
                <a:tc>
                  <a:txBody>
                    <a:bodyPr/>
                    <a:lstStyle/>
                    <a:p>
                      <a:pPr algn="ctr"/>
                      <a:r>
                        <a:rPr lang="en-US" sz="2400" dirty="0"/>
                        <a:t>Region 3</a:t>
                      </a:r>
                    </a:p>
                  </a:txBody>
                  <a:tcPr anchor="ctr">
                    <a:solidFill>
                      <a:srgbClr val="E3CEA3"/>
                    </a:solidFill>
                  </a:tcPr>
                </a:tc>
                <a:tc>
                  <a:txBody>
                    <a:bodyPr/>
                    <a:lstStyle/>
                    <a:p>
                      <a:pPr algn="ctr"/>
                      <a:r>
                        <a:rPr lang="en-US" sz="2400" dirty="0"/>
                        <a:t>Topic 31</a:t>
                      </a:r>
                    </a:p>
                  </a:txBody>
                  <a:tcPr anchor="ctr">
                    <a:solidFill>
                      <a:srgbClr val="E3CEA3"/>
                    </a:solidFill>
                  </a:tcPr>
                </a:tc>
                <a:tc>
                  <a:txBody>
                    <a:bodyPr/>
                    <a:lstStyle/>
                    <a:p>
                      <a:pPr algn="ctr"/>
                      <a:r>
                        <a:rPr lang="en-US" sz="2400" dirty="0"/>
                        <a:t>Topic 32</a:t>
                      </a:r>
                    </a:p>
                  </a:txBody>
                  <a:tcPr anchor="ctr">
                    <a:solidFill>
                      <a:srgbClr val="E3CEA3"/>
                    </a:solidFill>
                  </a:tcPr>
                </a:tc>
                <a:tc>
                  <a:txBody>
                    <a:bodyPr/>
                    <a:lstStyle/>
                    <a:p>
                      <a:pPr algn="ctr"/>
                      <a:r>
                        <a:rPr lang="en-US" sz="2400" dirty="0"/>
                        <a:t>Topic 33</a:t>
                      </a:r>
                    </a:p>
                  </a:txBody>
                  <a:tcPr anchor="ctr">
                    <a:solidFill>
                      <a:srgbClr val="E3CEA3"/>
                    </a:solidFill>
                  </a:tcPr>
                </a:tc>
                <a:tc>
                  <a:txBody>
                    <a:bodyPr/>
                    <a:lstStyle/>
                    <a:p>
                      <a:pPr algn="ctr"/>
                      <a:r>
                        <a:rPr lang="en-US" sz="2400" dirty="0"/>
                        <a:t>Topic 34</a:t>
                      </a:r>
                    </a:p>
                  </a:txBody>
                  <a:tcPr anchor="ctr">
                    <a:solidFill>
                      <a:srgbClr val="E3CEA3"/>
                    </a:solidFill>
                  </a:tcPr>
                </a:tc>
                <a:extLst>
                  <a:ext uri="{0D108BD9-81ED-4DB2-BD59-A6C34878D82A}">
                    <a16:rowId xmlns:a16="http://schemas.microsoft.com/office/drawing/2014/main" val="1941976076"/>
                  </a:ext>
                </a:extLst>
              </a:tr>
              <a:tr h="948520">
                <a:tc>
                  <a:txBody>
                    <a:bodyPr/>
                    <a:lstStyle/>
                    <a:p>
                      <a:pPr algn="ctr"/>
                      <a:r>
                        <a:rPr lang="en-US" sz="2400" dirty="0"/>
                        <a:t>Region 4</a:t>
                      </a:r>
                    </a:p>
                  </a:txBody>
                  <a:tcPr anchor="ctr">
                    <a:solidFill>
                      <a:schemeClr val="bg1">
                        <a:lumMod val="85000"/>
                      </a:schemeClr>
                    </a:solidFill>
                  </a:tcPr>
                </a:tc>
                <a:tc>
                  <a:txBody>
                    <a:bodyPr/>
                    <a:lstStyle/>
                    <a:p>
                      <a:pPr algn="ctr"/>
                      <a:r>
                        <a:rPr lang="en-US" sz="2400" dirty="0"/>
                        <a:t>Topic 41</a:t>
                      </a:r>
                    </a:p>
                  </a:txBody>
                  <a:tcPr anchor="ctr">
                    <a:solidFill>
                      <a:schemeClr val="bg1">
                        <a:lumMod val="85000"/>
                      </a:schemeClr>
                    </a:solidFill>
                  </a:tcPr>
                </a:tc>
                <a:tc>
                  <a:txBody>
                    <a:bodyPr/>
                    <a:lstStyle/>
                    <a:p>
                      <a:pPr algn="ctr"/>
                      <a:r>
                        <a:rPr lang="en-US" sz="2400" dirty="0"/>
                        <a:t>Topic 42</a:t>
                      </a:r>
                    </a:p>
                  </a:txBody>
                  <a:tcPr anchor="ctr">
                    <a:solidFill>
                      <a:schemeClr val="bg1">
                        <a:lumMod val="85000"/>
                      </a:schemeClr>
                    </a:solidFill>
                  </a:tcPr>
                </a:tc>
                <a:tc>
                  <a:txBody>
                    <a:bodyPr/>
                    <a:lstStyle/>
                    <a:p>
                      <a:pPr algn="ctr"/>
                      <a:r>
                        <a:rPr lang="en-US" sz="2400" dirty="0"/>
                        <a:t>Topic 43</a:t>
                      </a:r>
                    </a:p>
                  </a:txBody>
                  <a:tcPr anchor="ctr">
                    <a:solidFill>
                      <a:schemeClr val="bg1">
                        <a:lumMod val="85000"/>
                      </a:schemeClr>
                    </a:solidFill>
                  </a:tcPr>
                </a:tc>
                <a:tc>
                  <a:txBody>
                    <a:bodyPr/>
                    <a:lstStyle/>
                    <a:p>
                      <a:pPr algn="ctr"/>
                      <a:r>
                        <a:rPr lang="en-US" sz="2400" dirty="0"/>
                        <a:t>Topic 44</a:t>
                      </a:r>
                    </a:p>
                  </a:txBody>
                  <a:tcPr anchor="ctr">
                    <a:solidFill>
                      <a:schemeClr val="bg1">
                        <a:lumMod val="85000"/>
                      </a:schemeClr>
                    </a:solidFill>
                  </a:tcPr>
                </a:tc>
                <a:extLst>
                  <a:ext uri="{0D108BD9-81ED-4DB2-BD59-A6C34878D82A}">
                    <a16:rowId xmlns:a16="http://schemas.microsoft.com/office/drawing/2014/main" val="1543269244"/>
                  </a:ext>
                </a:extLst>
              </a:tr>
            </a:tbl>
          </a:graphicData>
        </a:graphic>
      </p:graphicFrame>
    </p:spTree>
    <p:extLst>
      <p:ext uri="{BB962C8B-B14F-4D97-AF65-F5344CB8AC3E}">
        <p14:creationId xmlns:p14="http://schemas.microsoft.com/office/powerpoint/2010/main" val="981913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C090-BB3F-480C-938E-8C1072B2F750}"/>
              </a:ext>
            </a:extLst>
          </p:cNvPr>
          <p:cNvSpPr>
            <a:spLocks noGrp="1"/>
          </p:cNvSpPr>
          <p:nvPr>
            <p:ph type="title"/>
          </p:nvPr>
        </p:nvSpPr>
        <p:spPr>
          <a:xfrm>
            <a:off x="399245" y="365125"/>
            <a:ext cx="11481515" cy="1325563"/>
          </a:xfrm>
        </p:spPr>
        <p:txBody>
          <a:bodyPr/>
          <a:lstStyle/>
          <a:p>
            <a:r>
              <a:rPr lang="en-US" dirty="0"/>
              <a:t>Integrators …</a:t>
            </a:r>
          </a:p>
        </p:txBody>
      </p:sp>
      <p:graphicFrame>
        <p:nvGraphicFramePr>
          <p:cNvPr id="4" name="Table 4">
            <a:extLst>
              <a:ext uri="{FF2B5EF4-FFF2-40B4-BE49-F238E27FC236}">
                <a16:creationId xmlns:a16="http://schemas.microsoft.com/office/drawing/2014/main" id="{D6E268BA-1714-4CBF-AB77-AF3197209812}"/>
              </a:ext>
            </a:extLst>
          </p:cNvPr>
          <p:cNvGraphicFramePr>
            <a:graphicFrameLocks noGrp="1"/>
          </p:cNvGraphicFramePr>
          <p:nvPr>
            <p:ph idx="1"/>
          </p:nvPr>
        </p:nvGraphicFramePr>
        <p:xfrm>
          <a:off x="399246" y="1825625"/>
          <a:ext cx="11481515" cy="4742600"/>
        </p:xfrm>
        <a:graphic>
          <a:graphicData uri="http://schemas.openxmlformats.org/drawingml/2006/table">
            <a:tbl>
              <a:tblPr firstRow="1" bandRow="1">
                <a:tableStyleId>{5C22544A-7EE6-4342-B048-85BDC9FD1C3A}</a:tableStyleId>
              </a:tblPr>
              <a:tblGrid>
                <a:gridCol w="2227235">
                  <a:extLst>
                    <a:ext uri="{9D8B030D-6E8A-4147-A177-3AD203B41FA5}">
                      <a16:colId xmlns:a16="http://schemas.microsoft.com/office/drawing/2014/main" val="3516367055"/>
                    </a:ext>
                  </a:extLst>
                </a:gridCol>
                <a:gridCol w="2313570">
                  <a:extLst>
                    <a:ext uri="{9D8B030D-6E8A-4147-A177-3AD203B41FA5}">
                      <a16:colId xmlns:a16="http://schemas.microsoft.com/office/drawing/2014/main" val="3625111581"/>
                    </a:ext>
                  </a:extLst>
                </a:gridCol>
                <a:gridCol w="2313570">
                  <a:extLst>
                    <a:ext uri="{9D8B030D-6E8A-4147-A177-3AD203B41FA5}">
                      <a16:colId xmlns:a16="http://schemas.microsoft.com/office/drawing/2014/main" val="819042496"/>
                    </a:ext>
                  </a:extLst>
                </a:gridCol>
                <a:gridCol w="2313570">
                  <a:extLst>
                    <a:ext uri="{9D8B030D-6E8A-4147-A177-3AD203B41FA5}">
                      <a16:colId xmlns:a16="http://schemas.microsoft.com/office/drawing/2014/main" val="749704635"/>
                    </a:ext>
                  </a:extLst>
                </a:gridCol>
                <a:gridCol w="2313570">
                  <a:extLst>
                    <a:ext uri="{9D8B030D-6E8A-4147-A177-3AD203B41FA5}">
                      <a16:colId xmlns:a16="http://schemas.microsoft.com/office/drawing/2014/main" val="3976624945"/>
                    </a:ext>
                  </a:extLst>
                </a:gridCol>
              </a:tblGrid>
              <a:tr h="948520">
                <a:tc>
                  <a:txBody>
                    <a:bodyPr/>
                    <a:lstStyle/>
                    <a:p>
                      <a:endParaRPr lang="en-US" dirty="0"/>
                    </a:p>
                  </a:txBody>
                  <a:tcPr>
                    <a:solidFill>
                      <a:srgbClr val="070E2B"/>
                    </a:solidFill>
                  </a:tcPr>
                </a:tc>
                <a:tc>
                  <a:txBody>
                    <a:bodyPr/>
                    <a:lstStyle/>
                    <a:p>
                      <a:pPr algn="ctr"/>
                      <a:r>
                        <a:rPr lang="en-US" sz="2400" b="0" dirty="0"/>
                        <a:t>Customer Type 1</a:t>
                      </a:r>
                    </a:p>
                  </a:txBody>
                  <a:tcPr anchor="ctr">
                    <a:solidFill>
                      <a:srgbClr val="070E2B"/>
                    </a:solidFill>
                  </a:tcPr>
                </a:tc>
                <a:tc>
                  <a:txBody>
                    <a:bodyPr/>
                    <a:lstStyle/>
                    <a:p>
                      <a:pPr algn="ctr"/>
                      <a:r>
                        <a:rPr lang="en-US" sz="2400" b="0" dirty="0"/>
                        <a:t>Customer Type 2</a:t>
                      </a:r>
                    </a:p>
                  </a:txBody>
                  <a:tcPr anchor="ctr">
                    <a:solidFill>
                      <a:srgbClr val="070E2B"/>
                    </a:solidFill>
                  </a:tcPr>
                </a:tc>
                <a:tc>
                  <a:txBody>
                    <a:bodyPr/>
                    <a:lstStyle/>
                    <a:p>
                      <a:pPr algn="ctr"/>
                      <a:r>
                        <a:rPr lang="en-US" sz="2400" b="0" dirty="0"/>
                        <a:t>Customer Type 3</a:t>
                      </a:r>
                    </a:p>
                  </a:txBody>
                  <a:tcPr anchor="ctr">
                    <a:solidFill>
                      <a:srgbClr val="070E2B"/>
                    </a:solidFill>
                  </a:tcPr>
                </a:tc>
                <a:tc>
                  <a:txBody>
                    <a:bodyPr/>
                    <a:lstStyle/>
                    <a:p>
                      <a:pPr algn="ctr"/>
                      <a:r>
                        <a:rPr lang="en-US" sz="2400" b="0" dirty="0"/>
                        <a:t>Customer Type 4</a:t>
                      </a:r>
                    </a:p>
                  </a:txBody>
                  <a:tcPr anchor="ctr">
                    <a:solidFill>
                      <a:srgbClr val="070E2B"/>
                    </a:solidFill>
                  </a:tcPr>
                </a:tc>
                <a:extLst>
                  <a:ext uri="{0D108BD9-81ED-4DB2-BD59-A6C34878D82A}">
                    <a16:rowId xmlns:a16="http://schemas.microsoft.com/office/drawing/2014/main" val="3332160778"/>
                  </a:ext>
                </a:extLst>
              </a:tr>
              <a:tr h="948520">
                <a:tc>
                  <a:txBody>
                    <a:bodyPr/>
                    <a:lstStyle/>
                    <a:p>
                      <a:pPr algn="ctr"/>
                      <a:r>
                        <a:rPr lang="en-US" sz="2400" dirty="0"/>
                        <a:t>Manufacturer 1</a:t>
                      </a:r>
                    </a:p>
                  </a:txBody>
                  <a:tcPr anchor="ctr">
                    <a:solidFill>
                      <a:srgbClr val="E3CEA3"/>
                    </a:solidFill>
                  </a:tcPr>
                </a:tc>
                <a:tc>
                  <a:txBody>
                    <a:bodyPr/>
                    <a:lstStyle/>
                    <a:p>
                      <a:pPr algn="ctr"/>
                      <a:r>
                        <a:rPr lang="en-US" sz="2400" dirty="0"/>
                        <a:t>Topic 11</a:t>
                      </a:r>
                    </a:p>
                  </a:txBody>
                  <a:tcPr anchor="ctr">
                    <a:solidFill>
                      <a:srgbClr val="E3CEA3"/>
                    </a:solidFill>
                  </a:tcPr>
                </a:tc>
                <a:tc>
                  <a:txBody>
                    <a:bodyPr/>
                    <a:lstStyle/>
                    <a:p>
                      <a:pPr algn="ctr"/>
                      <a:r>
                        <a:rPr lang="en-US" sz="2400" dirty="0"/>
                        <a:t>Topic 12</a:t>
                      </a:r>
                    </a:p>
                  </a:txBody>
                  <a:tcPr anchor="ctr">
                    <a:solidFill>
                      <a:srgbClr val="E3CEA3"/>
                    </a:solidFill>
                  </a:tcPr>
                </a:tc>
                <a:tc>
                  <a:txBody>
                    <a:bodyPr/>
                    <a:lstStyle/>
                    <a:p>
                      <a:pPr algn="ctr"/>
                      <a:r>
                        <a:rPr lang="en-US" sz="2400" dirty="0"/>
                        <a:t>Topic 13</a:t>
                      </a:r>
                    </a:p>
                  </a:txBody>
                  <a:tcPr anchor="ctr">
                    <a:solidFill>
                      <a:srgbClr val="E3CEA3"/>
                    </a:solidFill>
                  </a:tcPr>
                </a:tc>
                <a:tc>
                  <a:txBody>
                    <a:bodyPr/>
                    <a:lstStyle/>
                    <a:p>
                      <a:pPr algn="ctr"/>
                      <a:r>
                        <a:rPr lang="en-US" sz="2400" dirty="0"/>
                        <a:t>Topic 14</a:t>
                      </a:r>
                    </a:p>
                  </a:txBody>
                  <a:tcPr anchor="ctr">
                    <a:solidFill>
                      <a:srgbClr val="E3CEA3"/>
                    </a:solidFill>
                  </a:tcPr>
                </a:tc>
                <a:extLst>
                  <a:ext uri="{0D108BD9-81ED-4DB2-BD59-A6C34878D82A}">
                    <a16:rowId xmlns:a16="http://schemas.microsoft.com/office/drawing/2014/main" val="3704041583"/>
                  </a:ext>
                </a:extLst>
              </a:tr>
              <a:tr h="948520">
                <a:tc>
                  <a:txBody>
                    <a:bodyPr/>
                    <a:lstStyle/>
                    <a:p>
                      <a:pPr algn="ctr"/>
                      <a:r>
                        <a:rPr lang="en-US" sz="2400" dirty="0"/>
                        <a:t>Manufacturer 2</a:t>
                      </a:r>
                    </a:p>
                  </a:txBody>
                  <a:tcPr anchor="ctr">
                    <a:solidFill>
                      <a:schemeClr val="bg1">
                        <a:lumMod val="85000"/>
                      </a:schemeClr>
                    </a:solidFill>
                  </a:tcPr>
                </a:tc>
                <a:tc>
                  <a:txBody>
                    <a:bodyPr/>
                    <a:lstStyle/>
                    <a:p>
                      <a:pPr algn="ctr"/>
                      <a:r>
                        <a:rPr lang="en-US" sz="2400" dirty="0"/>
                        <a:t>Topic 21</a:t>
                      </a:r>
                    </a:p>
                  </a:txBody>
                  <a:tcPr anchor="ctr">
                    <a:solidFill>
                      <a:schemeClr val="bg1">
                        <a:lumMod val="85000"/>
                      </a:schemeClr>
                    </a:solidFill>
                  </a:tcPr>
                </a:tc>
                <a:tc>
                  <a:txBody>
                    <a:bodyPr/>
                    <a:lstStyle/>
                    <a:p>
                      <a:pPr algn="ctr"/>
                      <a:r>
                        <a:rPr lang="en-US" sz="2400" dirty="0"/>
                        <a:t>Topic 22</a:t>
                      </a:r>
                    </a:p>
                  </a:txBody>
                  <a:tcPr anchor="ctr">
                    <a:solidFill>
                      <a:schemeClr val="bg1">
                        <a:lumMod val="85000"/>
                      </a:schemeClr>
                    </a:solidFill>
                  </a:tcPr>
                </a:tc>
                <a:tc>
                  <a:txBody>
                    <a:bodyPr/>
                    <a:lstStyle/>
                    <a:p>
                      <a:pPr algn="ctr"/>
                      <a:r>
                        <a:rPr lang="en-US" sz="2400" dirty="0"/>
                        <a:t>Topic 23</a:t>
                      </a:r>
                    </a:p>
                  </a:txBody>
                  <a:tcPr anchor="ctr">
                    <a:solidFill>
                      <a:schemeClr val="bg1">
                        <a:lumMod val="85000"/>
                      </a:schemeClr>
                    </a:solidFill>
                  </a:tcPr>
                </a:tc>
                <a:tc>
                  <a:txBody>
                    <a:bodyPr/>
                    <a:lstStyle/>
                    <a:p>
                      <a:pPr algn="ctr"/>
                      <a:r>
                        <a:rPr lang="en-US" sz="2400" dirty="0"/>
                        <a:t>Topic 24</a:t>
                      </a:r>
                    </a:p>
                  </a:txBody>
                  <a:tcPr anchor="ctr">
                    <a:solidFill>
                      <a:schemeClr val="bg1">
                        <a:lumMod val="85000"/>
                      </a:schemeClr>
                    </a:solidFill>
                  </a:tcPr>
                </a:tc>
                <a:extLst>
                  <a:ext uri="{0D108BD9-81ED-4DB2-BD59-A6C34878D82A}">
                    <a16:rowId xmlns:a16="http://schemas.microsoft.com/office/drawing/2014/main" val="3465434345"/>
                  </a:ext>
                </a:extLst>
              </a:tr>
              <a:tr h="948520">
                <a:tc>
                  <a:txBody>
                    <a:bodyPr/>
                    <a:lstStyle/>
                    <a:p>
                      <a:pPr algn="ctr"/>
                      <a:r>
                        <a:rPr lang="en-US" sz="2400" dirty="0"/>
                        <a:t>Manufacturer 3</a:t>
                      </a:r>
                    </a:p>
                  </a:txBody>
                  <a:tcPr anchor="ctr">
                    <a:solidFill>
                      <a:srgbClr val="E3CEA3"/>
                    </a:solidFill>
                  </a:tcPr>
                </a:tc>
                <a:tc>
                  <a:txBody>
                    <a:bodyPr/>
                    <a:lstStyle/>
                    <a:p>
                      <a:pPr algn="ctr"/>
                      <a:r>
                        <a:rPr lang="en-US" sz="2400" dirty="0"/>
                        <a:t>Topic 31</a:t>
                      </a:r>
                    </a:p>
                  </a:txBody>
                  <a:tcPr anchor="ctr">
                    <a:solidFill>
                      <a:srgbClr val="E3CEA3"/>
                    </a:solidFill>
                  </a:tcPr>
                </a:tc>
                <a:tc>
                  <a:txBody>
                    <a:bodyPr/>
                    <a:lstStyle/>
                    <a:p>
                      <a:pPr algn="ctr"/>
                      <a:r>
                        <a:rPr lang="en-US" sz="2400" dirty="0"/>
                        <a:t>Topic 32</a:t>
                      </a:r>
                    </a:p>
                  </a:txBody>
                  <a:tcPr anchor="ctr">
                    <a:solidFill>
                      <a:srgbClr val="E3CEA3"/>
                    </a:solidFill>
                  </a:tcPr>
                </a:tc>
                <a:tc>
                  <a:txBody>
                    <a:bodyPr/>
                    <a:lstStyle/>
                    <a:p>
                      <a:pPr algn="ctr"/>
                      <a:r>
                        <a:rPr lang="en-US" sz="2400" dirty="0"/>
                        <a:t>Topic 33</a:t>
                      </a:r>
                    </a:p>
                  </a:txBody>
                  <a:tcPr anchor="ctr">
                    <a:solidFill>
                      <a:srgbClr val="E3CEA3"/>
                    </a:solidFill>
                  </a:tcPr>
                </a:tc>
                <a:tc>
                  <a:txBody>
                    <a:bodyPr/>
                    <a:lstStyle/>
                    <a:p>
                      <a:pPr algn="ctr"/>
                      <a:r>
                        <a:rPr lang="en-US" sz="2400" dirty="0"/>
                        <a:t>Topic 34</a:t>
                      </a:r>
                    </a:p>
                  </a:txBody>
                  <a:tcPr anchor="ctr">
                    <a:solidFill>
                      <a:srgbClr val="E3CEA3"/>
                    </a:solidFill>
                  </a:tcPr>
                </a:tc>
                <a:extLst>
                  <a:ext uri="{0D108BD9-81ED-4DB2-BD59-A6C34878D82A}">
                    <a16:rowId xmlns:a16="http://schemas.microsoft.com/office/drawing/2014/main" val="1941976076"/>
                  </a:ext>
                </a:extLst>
              </a:tr>
              <a:tr h="948520">
                <a:tc>
                  <a:txBody>
                    <a:bodyPr/>
                    <a:lstStyle/>
                    <a:p>
                      <a:pPr algn="ctr"/>
                      <a:r>
                        <a:rPr lang="en-US" sz="2400" dirty="0"/>
                        <a:t>Manufacturer 4</a:t>
                      </a:r>
                    </a:p>
                  </a:txBody>
                  <a:tcPr anchor="ctr">
                    <a:solidFill>
                      <a:schemeClr val="bg1">
                        <a:lumMod val="85000"/>
                      </a:schemeClr>
                    </a:solidFill>
                  </a:tcPr>
                </a:tc>
                <a:tc>
                  <a:txBody>
                    <a:bodyPr/>
                    <a:lstStyle/>
                    <a:p>
                      <a:pPr algn="ctr"/>
                      <a:r>
                        <a:rPr lang="en-US" sz="2400" dirty="0"/>
                        <a:t>Topic 41</a:t>
                      </a:r>
                    </a:p>
                  </a:txBody>
                  <a:tcPr anchor="ctr">
                    <a:solidFill>
                      <a:schemeClr val="bg1">
                        <a:lumMod val="85000"/>
                      </a:schemeClr>
                    </a:solidFill>
                  </a:tcPr>
                </a:tc>
                <a:tc>
                  <a:txBody>
                    <a:bodyPr/>
                    <a:lstStyle/>
                    <a:p>
                      <a:pPr algn="ctr"/>
                      <a:r>
                        <a:rPr lang="en-US" sz="2400" dirty="0"/>
                        <a:t>Topic 42</a:t>
                      </a:r>
                    </a:p>
                  </a:txBody>
                  <a:tcPr anchor="ctr">
                    <a:solidFill>
                      <a:schemeClr val="bg1">
                        <a:lumMod val="85000"/>
                      </a:schemeClr>
                    </a:solidFill>
                  </a:tcPr>
                </a:tc>
                <a:tc>
                  <a:txBody>
                    <a:bodyPr/>
                    <a:lstStyle/>
                    <a:p>
                      <a:pPr algn="ctr"/>
                      <a:r>
                        <a:rPr lang="en-US" sz="2400" dirty="0"/>
                        <a:t>Topic 43</a:t>
                      </a:r>
                    </a:p>
                  </a:txBody>
                  <a:tcPr anchor="ctr">
                    <a:solidFill>
                      <a:schemeClr val="bg1">
                        <a:lumMod val="85000"/>
                      </a:schemeClr>
                    </a:solidFill>
                  </a:tcPr>
                </a:tc>
                <a:tc>
                  <a:txBody>
                    <a:bodyPr/>
                    <a:lstStyle/>
                    <a:p>
                      <a:pPr algn="ctr"/>
                      <a:r>
                        <a:rPr lang="en-US" sz="2400" dirty="0"/>
                        <a:t>Topic 44</a:t>
                      </a:r>
                    </a:p>
                  </a:txBody>
                  <a:tcPr anchor="ctr">
                    <a:solidFill>
                      <a:schemeClr val="bg1">
                        <a:lumMod val="85000"/>
                      </a:schemeClr>
                    </a:solidFill>
                  </a:tcPr>
                </a:tc>
                <a:extLst>
                  <a:ext uri="{0D108BD9-81ED-4DB2-BD59-A6C34878D82A}">
                    <a16:rowId xmlns:a16="http://schemas.microsoft.com/office/drawing/2014/main" val="1543269244"/>
                  </a:ext>
                </a:extLst>
              </a:tr>
            </a:tbl>
          </a:graphicData>
        </a:graphic>
      </p:graphicFrame>
    </p:spTree>
    <p:extLst>
      <p:ext uri="{BB962C8B-B14F-4D97-AF65-F5344CB8AC3E}">
        <p14:creationId xmlns:p14="http://schemas.microsoft.com/office/powerpoint/2010/main" val="893452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4D7A80A-4A60-4A41-963E-0CBFE3FE10B2}"/>
              </a:ext>
            </a:extLst>
          </p:cNvPr>
          <p:cNvSpPr>
            <a:spLocks noGrp="1"/>
          </p:cNvSpPr>
          <p:nvPr>
            <p:ph type="title"/>
          </p:nvPr>
        </p:nvSpPr>
        <p:spPr>
          <a:xfrm>
            <a:off x="506361" y="365126"/>
            <a:ext cx="3532239" cy="1139210"/>
          </a:xfrm>
        </p:spPr>
        <p:txBody>
          <a:bodyPr vert="horz" lIns="91440" tIns="45720" rIns="91440" bIns="45720" rtlCol="0" anchor="ctr">
            <a:normAutofit/>
          </a:bodyPr>
          <a:lstStyle/>
          <a:p>
            <a:r>
              <a:rPr lang="en-US" sz="4400" dirty="0"/>
              <a:t>Best Practices</a:t>
            </a:r>
          </a:p>
        </p:txBody>
      </p:sp>
      <p:sp>
        <p:nvSpPr>
          <p:cNvPr id="4" name="Text Placeholder 3">
            <a:extLst>
              <a:ext uri="{FF2B5EF4-FFF2-40B4-BE49-F238E27FC236}">
                <a16:creationId xmlns:a16="http://schemas.microsoft.com/office/drawing/2014/main" id="{977270E7-E1D2-432A-A985-71AA53BDEB37}"/>
              </a:ext>
            </a:extLst>
          </p:cNvPr>
          <p:cNvSpPr>
            <a:spLocks noGrp="1"/>
          </p:cNvSpPr>
          <p:nvPr>
            <p:ph type="body" sz="half" idx="2"/>
          </p:nvPr>
        </p:nvSpPr>
        <p:spPr>
          <a:xfrm>
            <a:off x="540774" y="1617406"/>
            <a:ext cx="3497827" cy="4994788"/>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Content must be educational.</a:t>
            </a:r>
          </a:p>
          <a:p>
            <a:pPr marL="342900" indent="-342900">
              <a:buFont typeface="Arial" panose="020B0604020202020204" pitchFamily="34" charset="0"/>
              <a:buChar char="•"/>
            </a:pPr>
            <a:r>
              <a:rPr lang="en-US" sz="2400" dirty="0"/>
              <a:t>Topics should be narrow and relevant.</a:t>
            </a:r>
          </a:p>
          <a:p>
            <a:pPr marL="342900" indent="-342900">
              <a:buFont typeface="Arial" panose="020B0604020202020204" pitchFamily="34" charset="0"/>
              <a:buChar char="•"/>
            </a:pPr>
            <a:r>
              <a:rPr lang="en-US" sz="2400" dirty="0"/>
              <a:t>Work with other partners – consultants, technology partners, contractors, etc.</a:t>
            </a:r>
          </a:p>
          <a:p>
            <a:pPr marL="342900" indent="-342900">
              <a:buFont typeface="Arial" panose="020B0604020202020204" pitchFamily="34" charset="0"/>
              <a:buChar char="•"/>
            </a:pPr>
            <a:r>
              <a:rPr lang="en-US" sz="2400" dirty="0"/>
              <a:t>Use manufacturers tools and resources and integrators contacts.</a:t>
            </a:r>
          </a:p>
          <a:p>
            <a:pPr marL="342900" indent="-342900">
              <a:buFont typeface="Arial" panose="020B0604020202020204" pitchFamily="34" charset="0"/>
              <a:buChar char="•"/>
            </a:pPr>
            <a:r>
              <a:rPr lang="en-US" sz="2400" dirty="0"/>
              <a:t>Dance with the one that brought you.</a:t>
            </a:r>
          </a:p>
        </p:txBody>
      </p:sp>
      <p:sp>
        <p:nvSpPr>
          <p:cNvPr id="1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54B4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group of people sitting in front of a building&#10;&#10;Description automatically generated">
            <a:extLst>
              <a:ext uri="{FF2B5EF4-FFF2-40B4-BE49-F238E27FC236}">
                <a16:creationId xmlns:a16="http://schemas.microsoft.com/office/drawing/2014/main" id="{BBB1E2E2-8D72-41E9-ABD7-67E89103144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3077"/>
          <a:stretch/>
        </p:blipFill>
        <p:spPr>
          <a:xfrm>
            <a:off x="5603706" y="1258529"/>
            <a:ext cx="5638853" cy="4330205"/>
          </a:xfrm>
          <a:prstGeom prst="rect">
            <a:avLst/>
          </a:prstGeom>
        </p:spPr>
      </p:pic>
    </p:spTree>
    <p:extLst>
      <p:ext uri="{BB962C8B-B14F-4D97-AF65-F5344CB8AC3E}">
        <p14:creationId xmlns:p14="http://schemas.microsoft.com/office/powerpoint/2010/main" val="15725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2DFA35-218C-438A-B528-FCC228CE9175}"/>
              </a:ext>
            </a:extLst>
          </p:cNvPr>
          <p:cNvSpPr>
            <a:spLocks noGrp="1"/>
          </p:cNvSpPr>
          <p:nvPr>
            <p:ph type="title"/>
          </p:nvPr>
        </p:nvSpPr>
        <p:spPr>
          <a:xfrm>
            <a:off x="1848465" y="3298722"/>
            <a:ext cx="8495070" cy="1784402"/>
          </a:xfrm>
        </p:spPr>
        <p:txBody>
          <a:bodyPr vert="horz" lIns="91440" tIns="45720" rIns="91440" bIns="45720" rtlCol="0" anchor="ctr">
            <a:normAutofit/>
          </a:bodyPr>
          <a:lstStyle/>
          <a:p>
            <a:pPr algn="ctr"/>
            <a:r>
              <a:rPr lang="en-US" sz="6000" kern="1200" dirty="0">
                <a:solidFill>
                  <a:srgbClr val="FFFFFF"/>
                </a:solidFill>
                <a:latin typeface="+mj-lt"/>
                <a:ea typeface="+mj-ea"/>
                <a:cs typeface="+mj-cs"/>
              </a:rPr>
              <a:t>Before moving to #5 …</a:t>
            </a:r>
          </a:p>
        </p:txBody>
      </p:sp>
      <p:sp>
        <p:nvSpPr>
          <p:cNvPr id="11" name="Oval 10">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Fast Forward">
            <a:extLst>
              <a:ext uri="{FF2B5EF4-FFF2-40B4-BE49-F238E27FC236}">
                <a16:creationId xmlns:a16="http://schemas.microsoft.com/office/drawing/2014/main" id="{362BA643-4052-4970-A373-266AD32147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2040939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649EC-A970-4E85-9BA4-F3B62D9D9799}"/>
              </a:ext>
            </a:extLst>
          </p:cNvPr>
          <p:cNvPicPr>
            <a:picLocks noChangeAspect="1"/>
          </p:cNvPicPr>
          <p:nvPr/>
        </p:nvPicPr>
        <p:blipFill rotWithShape="1">
          <a:blip r:embed="rId2"/>
          <a:srcRect/>
          <a:stretch/>
        </p:blipFill>
        <p:spPr>
          <a:xfrm>
            <a:off x="1392870" y="216873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a:extLst>
              <a:ext uri="{FF2B5EF4-FFF2-40B4-BE49-F238E27FC236}">
                <a16:creationId xmlns:a16="http://schemas.microsoft.com/office/drawing/2014/main" id="{8E2BA9F5-2D7A-4DB4-97E5-7BCFBAA799F1}"/>
              </a:ext>
            </a:extLst>
          </p:cNvPr>
          <p:cNvPicPr>
            <a:picLocks noChangeAspect="1"/>
          </p:cNvPicPr>
          <p:nvPr/>
        </p:nvPicPr>
        <p:blipFill rotWithShape="1">
          <a:blip r:embed="rId3"/>
          <a:srcRect/>
          <a:stretch/>
        </p:blipFill>
        <p:spPr>
          <a:xfrm>
            <a:off x="4536819" y="216873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 name="Picture 1">
            <a:extLst>
              <a:ext uri="{FF2B5EF4-FFF2-40B4-BE49-F238E27FC236}">
                <a16:creationId xmlns:a16="http://schemas.microsoft.com/office/drawing/2014/main" id="{FFDC1ED7-C9E6-48F1-91B9-DC3D06E139F9}"/>
              </a:ext>
            </a:extLst>
          </p:cNvPr>
          <p:cNvPicPr>
            <a:picLocks noChangeAspect="1"/>
          </p:cNvPicPr>
          <p:nvPr/>
        </p:nvPicPr>
        <p:blipFill rotWithShape="1">
          <a:blip r:embed="rId4"/>
          <a:srcRect/>
          <a:stretch/>
        </p:blipFill>
        <p:spPr>
          <a:xfrm>
            <a:off x="7680768" y="216873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5" name="Title 4">
            <a:extLst>
              <a:ext uri="{FF2B5EF4-FFF2-40B4-BE49-F238E27FC236}">
                <a16:creationId xmlns:a16="http://schemas.microsoft.com/office/drawing/2014/main" id="{0061CC90-2E04-4338-A8E7-53ECE290A7A4}"/>
              </a:ext>
            </a:extLst>
          </p:cNvPr>
          <p:cNvSpPr>
            <a:spLocks noGrp="1"/>
          </p:cNvSpPr>
          <p:nvPr>
            <p:ph type="title"/>
          </p:nvPr>
        </p:nvSpPr>
        <p:spPr>
          <a:xfrm>
            <a:off x="838200" y="365126"/>
            <a:ext cx="10515600" cy="1095460"/>
          </a:xfrm>
        </p:spPr>
        <p:txBody>
          <a:bodyPr>
            <a:normAutofit fontScale="90000"/>
          </a:bodyPr>
          <a:lstStyle/>
          <a:p>
            <a:pPr algn="ctr"/>
            <a:r>
              <a:rPr lang="en-US"/>
              <a:t>Next Week: Discussion with Industry Leaders…</a:t>
            </a:r>
            <a:endParaRPr lang="en-US" dirty="0"/>
          </a:p>
        </p:txBody>
      </p:sp>
      <p:sp>
        <p:nvSpPr>
          <p:cNvPr id="7" name="TextBox 6">
            <a:extLst>
              <a:ext uri="{FF2B5EF4-FFF2-40B4-BE49-F238E27FC236}">
                <a16:creationId xmlns:a16="http://schemas.microsoft.com/office/drawing/2014/main" id="{FF84968F-DD08-43AF-A242-01E338BC4401}"/>
              </a:ext>
            </a:extLst>
          </p:cNvPr>
          <p:cNvSpPr txBox="1"/>
          <p:nvPr/>
        </p:nvSpPr>
        <p:spPr>
          <a:xfrm>
            <a:off x="1530522" y="5328952"/>
            <a:ext cx="2796785" cy="1200329"/>
          </a:xfrm>
          <a:prstGeom prst="rect">
            <a:avLst/>
          </a:prstGeom>
          <a:solidFill>
            <a:srgbClr val="E3CEA3"/>
          </a:solidFill>
          <a:ln>
            <a:solidFill>
              <a:srgbClr val="070E2B"/>
            </a:solidFill>
          </a:ln>
        </p:spPr>
        <p:txBody>
          <a:bodyPr wrap="square" rtlCol="0" anchor="ctr">
            <a:spAutoFit/>
          </a:bodyPr>
          <a:lstStyle/>
          <a:p>
            <a:r>
              <a:rPr lang="en-US"/>
              <a:t>Steve Wagner</a:t>
            </a:r>
          </a:p>
          <a:p>
            <a:r>
              <a:rPr lang="en-US"/>
              <a:t>Acting CEO, Open Options</a:t>
            </a:r>
          </a:p>
          <a:p>
            <a:r>
              <a:rPr lang="en-US"/>
              <a:t>Former President, Mercury </a:t>
            </a:r>
          </a:p>
          <a:p>
            <a:r>
              <a:rPr lang="en-US"/>
              <a:t>Former COO, HID</a:t>
            </a:r>
            <a:endParaRPr lang="en-US" dirty="0"/>
          </a:p>
        </p:txBody>
      </p:sp>
      <p:sp>
        <p:nvSpPr>
          <p:cNvPr id="8" name="TextBox 7">
            <a:extLst>
              <a:ext uri="{FF2B5EF4-FFF2-40B4-BE49-F238E27FC236}">
                <a16:creationId xmlns:a16="http://schemas.microsoft.com/office/drawing/2014/main" id="{37105E04-6DCF-44A3-8CA0-261E003ACA44}"/>
              </a:ext>
            </a:extLst>
          </p:cNvPr>
          <p:cNvSpPr txBox="1"/>
          <p:nvPr/>
        </p:nvSpPr>
        <p:spPr>
          <a:xfrm>
            <a:off x="4674471" y="5328951"/>
            <a:ext cx="2796785" cy="1200329"/>
          </a:xfrm>
          <a:prstGeom prst="rect">
            <a:avLst/>
          </a:prstGeom>
          <a:solidFill>
            <a:srgbClr val="E3CEA3"/>
          </a:solidFill>
          <a:ln>
            <a:solidFill>
              <a:srgbClr val="070E2B"/>
            </a:solidFill>
          </a:ln>
        </p:spPr>
        <p:txBody>
          <a:bodyPr wrap="square" rtlCol="0" anchor="ctr">
            <a:spAutoFit/>
          </a:bodyPr>
          <a:lstStyle/>
          <a:p>
            <a:endParaRPr lang="en-US" dirty="0"/>
          </a:p>
          <a:p>
            <a:r>
              <a:rPr lang="en-US" dirty="0"/>
              <a:t>Gannon Switzer</a:t>
            </a:r>
          </a:p>
          <a:p>
            <a:r>
              <a:rPr lang="en-US" dirty="0"/>
              <a:t>Executive VP, D/A Central</a:t>
            </a:r>
          </a:p>
          <a:p>
            <a:endParaRPr lang="en-US" dirty="0"/>
          </a:p>
        </p:txBody>
      </p:sp>
      <p:sp>
        <p:nvSpPr>
          <p:cNvPr id="9" name="TextBox 8">
            <a:extLst>
              <a:ext uri="{FF2B5EF4-FFF2-40B4-BE49-F238E27FC236}">
                <a16:creationId xmlns:a16="http://schemas.microsoft.com/office/drawing/2014/main" id="{825E5168-FB8A-475B-A80A-7BAE2E752216}"/>
              </a:ext>
            </a:extLst>
          </p:cNvPr>
          <p:cNvSpPr txBox="1"/>
          <p:nvPr/>
        </p:nvSpPr>
        <p:spPr>
          <a:xfrm>
            <a:off x="7960489" y="5328952"/>
            <a:ext cx="2796785" cy="1200329"/>
          </a:xfrm>
          <a:prstGeom prst="rect">
            <a:avLst/>
          </a:prstGeom>
          <a:solidFill>
            <a:srgbClr val="E3CEA3"/>
          </a:solidFill>
          <a:ln>
            <a:solidFill>
              <a:srgbClr val="070E2B"/>
            </a:solidFill>
          </a:ln>
        </p:spPr>
        <p:txBody>
          <a:bodyPr wrap="square" rtlCol="0" anchor="ctr">
            <a:spAutoFit/>
          </a:bodyPr>
          <a:lstStyle/>
          <a:p>
            <a:endParaRPr lang="en-US" dirty="0"/>
          </a:p>
          <a:p>
            <a:r>
              <a:rPr lang="en-US" dirty="0"/>
              <a:t>Dave Sweeney</a:t>
            </a:r>
          </a:p>
          <a:p>
            <a:r>
              <a:rPr lang="en-US" dirty="0"/>
              <a:t>CEO, Advantech</a:t>
            </a:r>
          </a:p>
          <a:p>
            <a:endParaRPr lang="en-US" dirty="0"/>
          </a:p>
        </p:txBody>
      </p:sp>
    </p:spTree>
    <p:extLst>
      <p:ext uri="{BB962C8B-B14F-4D97-AF65-F5344CB8AC3E}">
        <p14:creationId xmlns:p14="http://schemas.microsoft.com/office/powerpoint/2010/main" val="497823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0803-A644-42C4-8440-FABE0F58D11D}"/>
              </a:ext>
            </a:extLst>
          </p:cNvPr>
          <p:cNvSpPr>
            <a:spLocks noGrp="1"/>
          </p:cNvSpPr>
          <p:nvPr>
            <p:ph type="title"/>
          </p:nvPr>
        </p:nvSpPr>
        <p:spPr>
          <a:xfrm>
            <a:off x="844002" y="3261865"/>
            <a:ext cx="4524973" cy="1145633"/>
          </a:xfrm>
        </p:spPr>
        <p:txBody>
          <a:bodyPr vert="horz" lIns="91440" tIns="45720" rIns="91440" bIns="45720" rtlCol="0" anchor="ctr">
            <a:normAutofit/>
          </a:bodyPr>
          <a:lstStyle/>
          <a:p>
            <a:pPr algn="ctr"/>
            <a:r>
              <a:rPr lang="en-US" dirty="0">
                <a:solidFill>
                  <a:schemeClr val="tx1"/>
                </a:solidFill>
              </a:rPr>
              <a:t>Poll Question</a:t>
            </a: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640026DF-594E-457F-9F51-E41B3B0E738A}"/>
              </a:ext>
            </a:extLst>
          </p:cNvPr>
          <p:cNvPicPr>
            <a:picLocks noChangeAspect="1"/>
          </p:cNvPicPr>
          <p:nvPr/>
        </p:nvPicPr>
        <p:blipFill rotWithShape="1">
          <a:blip r:embed="rId2">
            <a:extLst>
              <a:ext uri="{28A0092B-C50C-407E-A947-70E740481C1C}">
                <a14:useLocalDpi xmlns:a14="http://schemas.microsoft.com/office/drawing/2010/main" val="0"/>
              </a:ext>
            </a:extLst>
          </a:blip>
          <a:srcRect l="2158" r="96"/>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98550695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090574" y="801866"/>
            <a:ext cx="5306084" cy="523063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rPr>
              <a:t>Yes.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i="1" dirty="0">
                <a:solidFill>
                  <a:srgbClr val="000000"/>
                </a:solidFill>
                <a:latin typeface="Calibri" panose="020F0502020204030204"/>
              </a:rPr>
              <a:t>No.</a:t>
            </a:r>
            <a:endParaRPr kumimoji="0" lang="en-US" sz="24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25F0FE-0BF0-4F4F-8E86-854CFD928D81}"/>
              </a:ext>
            </a:extLst>
          </p:cNvPr>
          <p:cNvSpPr/>
          <p:nvPr/>
        </p:nvSpPr>
        <p:spPr>
          <a:xfrm>
            <a:off x="531287" y="2053239"/>
            <a:ext cx="3873432" cy="275152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Do you think you’ll listen to this discussion of industry leaders sharing how they’re handling this situation?</a:t>
            </a:r>
          </a:p>
        </p:txBody>
      </p:sp>
    </p:spTree>
    <p:extLst>
      <p:ext uri="{BB962C8B-B14F-4D97-AF65-F5344CB8AC3E}">
        <p14:creationId xmlns:p14="http://schemas.microsoft.com/office/powerpoint/2010/main" val="49294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30F-2765-4A13-A2C6-EF0C6F1E3144}"/>
              </a:ext>
            </a:extLst>
          </p:cNvPr>
          <p:cNvSpPr>
            <a:spLocks noGrp="1"/>
          </p:cNvSpPr>
          <p:nvPr>
            <p:ph type="title"/>
          </p:nvPr>
        </p:nvSpPr>
        <p:spPr/>
        <p:txBody>
          <a:bodyPr>
            <a:normAutofit/>
          </a:bodyPr>
          <a:lstStyle/>
          <a:p>
            <a:r>
              <a:rPr lang="en-US" sz="4400" dirty="0"/>
              <a:t>5. Facilitate Peer Group Discussions</a:t>
            </a:r>
          </a:p>
        </p:txBody>
      </p:sp>
      <p:sp>
        <p:nvSpPr>
          <p:cNvPr id="4" name="Text Placeholder 3">
            <a:extLst>
              <a:ext uri="{FF2B5EF4-FFF2-40B4-BE49-F238E27FC236}">
                <a16:creationId xmlns:a16="http://schemas.microsoft.com/office/drawing/2014/main" id="{65F8AB50-9C24-4A74-A1B6-9F9B491010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0235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oup of people sitting at a table&#10;&#10;Description automatically generated">
            <a:extLst>
              <a:ext uri="{FF2B5EF4-FFF2-40B4-BE49-F238E27FC236}">
                <a16:creationId xmlns:a16="http://schemas.microsoft.com/office/drawing/2014/main" id="{BC396D0B-F62D-4C21-BEC2-CB9E897188B0}"/>
              </a:ext>
            </a:extLst>
          </p:cNvPr>
          <p:cNvPicPr>
            <a:picLocks noChangeAspect="1"/>
          </p:cNvPicPr>
          <p:nvPr/>
        </p:nvPicPr>
        <p:blipFill rotWithShape="1">
          <a:blip r:embed="rId2">
            <a:extLst>
              <a:ext uri="{28A0092B-C50C-407E-A947-70E740481C1C}">
                <a14:useLocalDpi xmlns:a14="http://schemas.microsoft.com/office/drawing/2010/main" val="0"/>
              </a:ext>
            </a:extLst>
          </a:blip>
          <a:srcRect r="976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82109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Placeholder 5" descr="A group of people looking at a computer&#10;&#10;Description automatically generated">
            <a:extLst>
              <a:ext uri="{FF2B5EF4-FFF2-40B4-BE49-F238E27FC236}">
                <a16:creationId xmlns:a16="http://schemas.microsoft.com/office/drawing/2014/main" id="{CD74A3BE-E223-40D7-B598-B944CC84A0D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294" r="15476"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4" name="Freeform: Shape 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15BEF8-3DE6-4C18-85DE-C56A1DB3F74F}"/>
              </a:ext>
            </a:extLst>
          </p:cNvPr>
          <p:cNvSpPr>
            <a:spLocks noGrp="1"/>
          </p:cNvSpPr>
          <p:nvPr>
            <p:ph type="title"/>
          </p:nvPr>
        </p:nvSpPr>
        <p:spPr>
          <a:xfrm>
            <a:off x="6801434" y="334405"/>
            <a:ext cx="4819952" cy="1325563"/>
          </a:xfrm>
        </p:spPr>
        <p:txBody>
          <a:bodyPr vert="horz" lIns="91440" tIns="45720" rIns="91440" bIns="45720" rtlCol="0" anchor="ctr">
            <a:normAutofit/>
          </a:bodyPr>
          <a:lstStyle/>
          <a:p>
            <a:pPr algn="l"/>
            <a:r>
              <a:rPr lang="en-US" sz="4400" dirty="0">
                <a:solidFill>
                  <a:schemeClr val="tx1"/>
                </a:solidFill>
              </a:rPr>
              <a:t>How to Facilitate Peer Discussions</a:t>
            </a:r>
          </a:p>
        </p:txBody>
      </p:sp>
      <p:sp>
        <p:nvSpPr>
          <p:cNvPr id="4" name="Text Placeholder 3">
            <a:extLst>
              <a:ext uri="{FF2B5EF4-FFF2-40B4-BE49-F238E27FC236}">
                <a16:creationId xmlns:a16="http://schemas.microsoft.com/office/drawing/2014/main" id="{D0151C20-FE6D-43A2-868E-DF3AD994BD7D}"/>
              </a:ext>
            </a:extLst>
          </p:cNvPr>
          <p:cNvSpPr>
            <a:spLocks noGrp="1"/>
          </p:cNvSpPr>
          <p:nvPr>
            <p:ph type="body" sz="half" idx="2"/>
          </p:nvPr>
        </p:nvSpPr>
        <p:spPr>
          <a:xfrm>
            <a:off x="6801434" y="1902541"/>
            <a:ext cx="5243081" cy="4621053"/>
          </a:xfrm>
        </p:spPr>
        <p:txBody>
          <a:bodyPr vert="horz" lIns="91440" tIns="45720" rIns="91440" bIns="45720" rtlCol="0" anchor="ctr">
            <a:normAutofit lnSpcReduction="10000"/>
          </a:bodyPr>
          <a:lstStyle/>
          <a:p>
            <a:pPr marL="285750" indent="-228600">
              <a:buFont typeface="Arial" panose="020B0604020202020204" pitchFamily="34" charset="0"/>
              <a:buChar char="•"/>
            </a:pPr>
            <a:r>
              <a:rPr lang="en-US" sz="2400" dirty="0">
                <a:solidFill>
                  <a:schemeClr val="bg1"/>
                </a:solidFill>
              </a:rPr>
              <a:t>Before anything else, recruit your first member.  </a:t>
            </a:r>
          </a:p>
          <a:p>
            <a:pPr marL="285750" indent="-228600">
              <a:buFont typeface="Arial" panose="020B0604020202020204" pitchFamily="34" charset="0"/>
              <a:buChar char="•"/>
            </a:pPr>
            <a:r>
              <a:rPr lang="en-US" sz="2400" dirty="0">
                <a:solidFill>
                  <a:schemeClr val="bg1"/>
                </a:solidFill>
              </a:rPr>
              <a:t>Next, recruit your second member.  Now it’s a group, not just an idea.</a:t>
            </a:r>
          </a:p>
          <a:p>
            <a:pPr marL="285750" indent="-228600">
              <a:buFont typeface="Arial" panose="020B0604020202020204" pitchFamily="34" charset="0"/>
              <a:buChar char="•"/>
            </a:pPr>
            <a:r>
              <a:rPr lang="en-US" sz="2400" dirty="0">
                <a:solidFill>
                  <a:schemeClr val="bg1"/>
                </a:solidFill>
              </a:rPr>
              <a:t>Keep the group role-specific – security managers, IT managers, etc.</a:t>
            </a:r>
          </a:p>
          <a:p>
            <a:pPr marL="285750" indent="-228600">
              <a:buFont typeface="Arial" panose="020B0604020202020204" pitchFamily="34" charset="0"/>
              <a:buChar char="•"/>
            </a:pPr>
            <a:r>
              <a:rPr lang="en-US" sz="2400" dirty="0">
                <a:solidFill>
                  <a:schemeClr val="bg1"/>
                </a:solidFill>
              </a:rPr>
              <a:t>You coordinate the details – web link, calendar invite, questions.</a:t>
            </a:r>
          </a:p>
          <a:p>
            <a:pPr marL="285750" indent="-228600">
              <a:buFont typeface="Arial" panose="020B0604020202020204" pitchFamily="34" charset="0"/>
              <a:buChar char="•"/>
            </a:pPr>
            <a:r>
              <a:rPr lang="en-US" sz="2400" dirty="0">
                <a:solidFill>
                  <a:schemeClr val="bg1"/>
                </a:solidFill>
              </a:rPr>
              <a:t>Send everyone coffee and snacks like it was an in-person meeting… maybe.</a:t>
            </a:r>
          </a:p>
          <a:p>
            <a:pPr marL="285750" indent="-228600">
              <a:buFont typeface="Arial" panose="020B0604020202020204" pitchFamily="34" charset="0"/>
              <a:buChar char="•"/>
            </a:pPr>
            <a:r>
              <a:rPr lang="en-US" sz="2400" dirty="0">
                <a:solidFill>
                  <a:schemeClr val="bg1"/>
                </a:solidFill>
              </a:rPr>
              <a:t>Don’t limit to customers – technology partners, contractors, etc.</a:t>
            </a:r>
          </a:p>
        </p:txBody>
      </p:sp>
    </p:spTree>
    <p:extLst>
      <p:ext uri="{BB962C8B-B14F-4D97-AF65-F5344CB8AC3E}">
        <p14:creationId xmlns:p14="http://schemas.microsoft.com/office/powerpoint/2010/main" val="15439361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30F-2765-4A13-A2C6-EF0C6F1E3144}"/>
              </a:ext>
            </a:extLst>
          </p:cNvPr>
          <p:cNvSpPr>
            <a:spLocks noGrp="1"/>
          </p:cNvSpPr>
          <p:nvPr>
            <p:ph type="title"/>
          </p:nvPr>
        </p:nvSpPr>
        <p:spPr/>
        <p:txBody>
          <a:bodyPr>
            <a:normAutofit/>
          </a:bodyPr>
          <a:lstStyle/>
          <a:p>
            <a:r>
              <a:rPr lang="en-US" sz="4400" dirty="0"/>
              <a:t>1. Use Video </a:t>
            </a:r>
          </a:p>
        </p:txBody>
      </p:sp>
      <p:sp>
        <p:nvSpPr>
          <p:cNvPr id="4" name="Text Placeholder 3">
            <a:extLst>
              <a:ext uri="{FF2B5EF4-FFF2-40B4-BE49-F238E27FC236}">
                <a16:creationId xmlns:a16="http://schemas.microsoft.com/office/drawing/2014/main" id="{65F8AB50-9C24-4A74-A1B6-9F9B491010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2786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sign&#10;&#10;Description generated with high confidence">
            <a:extLst>
              <a:ext uri="{FF2B5EF4-FFF2-40B4-BE49-F238E27FC236}">
                <a16:creationId xmlns:a16="http://schemas.microsoft.com/office/drawing/2014/main" id="{3E54E275-BE1C-408F-BDED-FFF5484A0903}"/>
              </a:ext>
            </a:extLst>
          </p:cNvPr>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b="15730"/>
          <a:stretch/>
        </p:blipFill>
        <p:spPr>
          <a:xfrm>
            <a:off x="-408895" y="-644576"/>
            <a:ext cx="14856915" cy="8357016"/>
          </a:xfrm>
          <a:prstGeom prst="rect">
            <a:avLst/>
          </a:prstGeom>
        </p:spPr>
      </p:pic>
      <p:sp>
        <p:nvSpPr>
          <p:cNvPr id="6" name="TextBox 5">
            <a:extLst>
              <a:ext uri="{FF2B5EF4-FFF2-40B4-BE49-F238E27FC236}">
                <a16:creationId xmlns:a16="http://schemas.microsoft.com/office/drawing/2014/main" id="{DF4446A1-C0FA-4D89-BA7B-C038730C32C5}"/>
              </a:ext>
            </a:extLst>
          </p:cNvPr>
          <p:cNvSpPr txBox="1"/>
          <p:nvPr/>
        </p:nvSpPr>
        <p:spPr>
          <a:xfrm>
            <a:off x="187848" y="3079104"/>
            <a:ext cx="6772894"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Video.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Send unsolicited ideas.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Post educational content on LinkedIn every day.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prstClr val="white"/>
                </a:solidFill>
                <a:latin typeface="Calibri" panose="020F0502020204030204"/>
              </a:rPr>
              <a:t>Conduct webinars with your partners.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prstClr val="white"/>
                </a:solidFill>
                <a:latin typeface="Calibri" panose="020F0502020204030204"/>
              </a:rPr>
              <a:t>Facilitate peer group discussions.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93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17DC12-9201-4854-86DD-4FD80C7D18ED}"/>
              </a:ext>
            </a:extLst>
          </p:cNvPr>
          <p:cNvSpPr>
            <a:spLocks noGrp="1"/>
          </p:cNvSpPr>
          <p:nvPr>
            <p:ph type="title"/>
          </p:nvPr>
        </p:nvSpPr>
        <p:spPr>
          <a:xfrm>
            <a:off x="1848465" y="3298722"/>
            <a:ext cx="8495070" cy="1784402"/>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Let’s go back to our opening slide…</a:t>
            </a:r>
          </a:p>
        </p:txBody>
      </p:sp>
      <p:sp>
        <p:nvSpPr>
          <p:cNvPr id="11" name="Oval 10">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Beginning">
            <a:extLst>
              <a:ext uri="{FF2B5EF4-FFF2-40B4-BE49-F238E27FC236}">
                <a16:creationId xmlns:a16="http://schemas.microsoft.com/office/drawing/2014/main" id="{1BD5BB62-74A3-4F47-9F83-3982F20F2D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1978029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332CEC-4B93-417E-B15A-881949C94C9C}"/>
              </a:ext>
            </a:extLst>
          </p:cNvPr>
          <p:cNvSpPr>
            <a:spLocks noGrp="1"/>
          </p:cNvSpPr>
          <p:nvPr>
            <p:ph idx="1"/>
          </p:nvPr>
        </p:nvSpPr>
        <p:spPr>
          <a:xfrm>
            <a:off x="235973" y="238259"/>
            <a:ext cx="11862619" cy="6403431"/>
          </a:xfrm>
        </p:spPr>
        <p:txBody>
          <a:bodyPr anchor="ctr">
            <a:noAutofit/>
          </a:bodyPr>
          <a:lstStyle/>
          <a:p>
            <a:pPr marL="0" indent="0">
              <a:buNone/>
            </a:pPr>
            <a:r>
              <a:rPr lang="en-US" sz="2400" dirty="0"/>
              <a:t>On a day-to-day basis, a salesperson interrupts complete strangers and within seconds convinces the strangers to listen to them.  Within minutes of an encounter like this, the salesperson disarms the stranger and earns their trust.  From this point further, the salesperson takes every action to move the relationship further with the stranger – sometimes going months without a return phone call or any signal of respect. </a:t>
            </a:r>
          </a:p>
          <a:p>
            <a:pPr marL="0" indent="0">
              <a:buNone/>
            </a:pPr>
            <a:r>
              <a:rPr lang="en-US" sz="2400" dirty="0"/>
              <a:t>At a certain point in the relationship, the salesperson will have the opportunity to offer a solution to the stranger in exchange for the stranger’s money. To do so, the salesperson must ask uncomfortable, personal questions to understand the stranger’s problems.  Once they understand the problems, the salesperson designs a solution and leads a presentation in front of the stranger and their bosses.  It’s at this point in the relationship that the salesperson asks for the money. </a:t>
            </a:r>
          </a:p>
          <a:p>
            <a:pPr marL="0" indent="0">
              <a:buNone/>
            </a:pPr>
            <a:r>
              <a:rPr lang="en-US" sz="2400" dirty="0"/>
              <a:t>Most of the time, the stranger will choose not to work with the salesperson – maybe they like another solution better or they do nothing.  Either way, the salesperson loses most of the time.  When this happens, the salesperson starts over with incessant actions to secure more time with the stranger and get another chance.   </a:t>
            </a:r>
          </a:p>
          <a:p>
            <a:pPr marL="0" indent="0">
              <a:buNone/>
            </a:pPr>
            <a:r>
              <a:rPr lang="en-US" sz="2400" dirty="0"/>
              <a:t>Once the stranger decides to trade their money for the salesperson’s solution, then the salesperson has finally won.  It’s the stranger’s money that provides life to the salesperson’s company – rent, materials, bills, trucks, and of course … payroll.  </a:t>
            </a:r>
          </a:p>
        </p:txBody>
      </p:sp>
    </p:spTree>
    <p:extLst>
      <p:ext uri="{BB962C8B-B14F-4D97-AF65-F5344CB8AC3E}">
        <p14:creationId xmlns:p14="http://schemas.microsoft.com/office/powerpoint/2010/main" val="1993727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2" name="Rectangle 11">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A person holding a sign&#10;&#10;Description automatically generated">
            <a:extLst>
              <a:ext uri="{FF2B5EF4-FFF2-40B4-BE49-F238E27FC236}">
                <a16:creationId xmlns:a16="http://schemas.microsoft.com/office/drawing/2014/main" id="{0C5649EF-EDFF-4E9F-A4A9-4BBBB448DDE6}"/>
              </a:ext>
            </a:extLst>
          </p:cNvPr>
          <p:cNvPicPr>
            <a:picLocks noChangeAspect="1"/>
          </p:cNvPicPr>
          <p:nvPr/>
        </p:nvPicPr>
        <p:blipFill>
          <a:blip r:embed="rId2"/>
          <a:stretch>
            <a:fillRect/>
          </a:stretch>
        </p:blipFill>
        <p:spPr>
          <a:xfrm>
            <a:off x="706568" y="1069720"/>
            <a:ext cx="3209544" cy="4415889"/>
          </a:xfrm>
          <a:prstGeom prst="rect">
            <a:avLst/>
          </a:prstGeom>
        </p:spPr>
      </p:pic>
      <p:grpSp>
        <p:nvGrpSpPr>
          <p:cNvPr id="15" name="Group 14">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6" name="Rectangle 15">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A close up of a person&#10;&#10;Description automatically generated">
            <a:extLst>
              <a:ext uri="{FF2B5EF4-FFF2-40B4-BE49-F238E27FC236}">
                <a16:creationId xmlns:a16="http://schemas.microsoft.com/office/drawing/2014/main" id="{9153FBDB-A5C6-4020-B35B-AD8EAA8722C5}"/>
              </a:ext>
            </a:extLst>
          </p:cNvPr>
          <p:cNvPicPr>
            <a:picLocks noChangeAspect="1"/>
          </p:cNvPicPr>
          <p:nvPr/>
        </p:nvPicPr>
        <p:blipFill>
          <a:blip r:embed="rId3"/>
          <a:stretch>
            <a:fillRect/>
          </a:stretch>
        </p:blipFill>
        <p:spPr>
          <a:xfrm>
            <a:off x="4487333" y="1135212"/>
            <a:ext cx="3209544" cy="4284906"/>
          </a:xfrm>
          <a:prstGeom prst="rect">
            <a:avLst/>
          </a:prstGeom>
        </p:spPr>
      </p:pic>
      <p:grpSp>
        <p:nvGrpSpPr>
          <p:cNvPr id="19" name="Group 18">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0" name="Rectangle 19">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1C57808-3A4F-4841-8B72-6FC0DE942B5E}"/>
              </a:ext>
            </a:extLst>
          </p:cNvPr>
          <p:cNvPicPr>
            <a:picLocks noChangeAspect="1"/>
          </p:cNvPicPr>
          <p:nvPr/>
        </p:nvPicPr>
        <p:blipFill>
          <a:blip r:embed="rId4"/>
          <a:stretch>
            <a:fillRect/>
          </a:stretch>
        </p:blipFill>
        <p:spPr>
          <a:xfrm>
            <a:off x="8275887" y="1163890"/>
            <a:ext cx="3209544" cy="4227549"/>
          </a:xfrm>
          <a:prstGeom prst="rect">
            <a:avLst/>
          </a:prstGeom>
        </p:spPr>
      </p:pic>
    </p:spTree>
    <p:extLst>
      <p:ext uri="{BB962C8B-B14F-4D97-AF65-F5344CB8AC3E}">
        <p14:creationId xmlns:p14="http://schemas.microsoft.com/office/powerpoint/2010/main" val="1864524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332CEC-4B93-417E-B15A-881949C94C9C}"/>
              </a:ext>
            </a:extLst>
          </p:cNvPr>
          <p:cNvSpPr>
            <a:spLocks noGrp="1"/>
          </p:cNvSpPr>
          <p:nvPr>
            <p:ph idx="1"/>
          </p:nvPr>
        </p:nvSpPr>
        <p:spPr>
          <a:xfrm>
            <a:off x="235973" y="238259"/>
            <a:ext cx="11862619" cy="6403431"/>
          </a:xfrm>
        </p:spPr>
        <p:txBody>
          <a:bodyPr anchor="ctr">
            <a:noAutofit/>
          </a:bodyPr>
          <a:lstStyle/>
          <a:p>
            <a:pPr marL="0" indent="0">
              <a:buNone/>
            </a:pPr>
            <a:r>
              <a:rPr lang="en-US" sz="2400" dirty="0"/>
              <a:t>On a day-to-day basis, a salesperson interrupts complete strangers and within seconds convinces the strangers to listen to them.  Within minutes of an encounter like this, the salesperson disarms the stranger and earns their trust.  From this point further, the salesperson takes every action to move the relationship further with the stranger – sometimes going months without a return phone call or any signal of respect. </a:t>
            </a:r>
          </a:p>
          <a:p>
            <a:pPr marL="0" indent="0">
              <a:buNone/>
            </a:pPr>
            <a:r>
              <a:rPr lang="en-US" sz="2400" dirty="0"/>
              <a:t>At a certain point in the relationship, the salesperson will have the opportunity to offer a solution to the stranger in exchange for the stranger’s money. To do so, the salesperson must ask uncomfortable, personal questions to understand the stranger’s problems.  Once they understand the problems, the salesperson designs a solution and leads a presentation in front of the stranger and their bosses.  It’s at this point in the relationship that the salesperson asks for the money. </a:t>
            </a:r>
          </a:p>
          <a:p>
            <a:pPr marL="0" indent="0">
              <a:buNone/>
            </a:pPr>
            <a:r>
              <a:rPr lang="en-US" sz="2400" dirty="0"/>
              <a:t>Most of the time, the stranger will choose not to work with the salesperson – maybe they like another solution better or they do nothing.  Either way, the salesperson loses most of the time.  When this happens, the salesperson starts over with incessant actions to secure more time with the stranger and get another chance.   </a:t>
            </a:r>
          </a:p>
          <a:p>
            <a:pPr marL="0" indent="0">
              <a:buNone/>
            </a:pPr>
            <a:r>
              <a:rPr lang="en-US" sz="2400" dirty="0"/>
              <a:t>Once the stranger decides to trade their money for the salesperson’s solution, then the salesperson has finally won.  It’s the stranger’s money that provides life to the salesperson’s company – rent, materials, bills, trucks, and of course … payroll.  </a:t>
            </a:r>
          </a:p>
        </p:txBody>
      </p:sp>
    </p:spTree>
    <p:extLst>
      <p:ext uri="{BB962C8B-B14F-4D97-AF65-F5344CB8AC3E}">
        <p14:creationId xmlns:p14="http://schemas.microsoft.com/office/powerpoint/2010/main" val="4114092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C826D578-673C-4DFD-85B0-39163AC9A5E5}"/>
              </a:ext>
            </a:extLst>
          </p:cNvPr>
          <p:cNvPicPr>
            <a:picLocks noChangeAspect="1"/>
          </p:cNvPicPr>
          <p:nvPr/>
        </p:nvPicPr>
        <p:blipFill rotWithShape="1">
          <a:blip r:embed="rId2">
            <a:extLst>
              <a:ext uri="{28A0092B-C50C-407E-A947-70E740481C1C}">
                <a14:useLocalDpi xmlns:a14="http://schemas.microsoft.com/office/drawing/2010/main" val="0"/>
              </a:ext>
            </a:extLst>
          </a:blip>
          <a:srcRect t="12022" r="-3" b="-3"/>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id="{734160BB-F9B4-4D1B-97E4-BF1B9690087B}"/>
              </a:ext>
            </a:extLst>
          </p:cNvPr>
          <p:cNvPicPr>
            <a:picLocks noChangeAspect="1"/>
          </p:cNvPicPr>
          <p:nvPr/>
        </p:nvPicPr>
        <p:blipFill rotWithShape="1">
          <a:blip r:embed="rId3">
            <a:extLst>
              <a:ext uri="{28A0092B-C50C-407E-A947-70E740481C1C}">
                <a14:useLocalDpi xmlns:a14="http://schemas.microsoft.com/office/drawing/2010/main" val="0"/>
              </a:ext>
            </a:extLst>
          </a:blip>
          <a:srcRect r="12946" b="-1"/>
          <a:stretch/>
        </p:blipFill>
        <p:spPr>
          <a:xfrm>
            <a:off x="7369024" y="-22547"/>
            <a:ext cx="3898410" cy="3213115"/>
          </a:xfrm>
          <a:prstGeom prst="rect">
            <a:avLst/>
          </a:prstGeom>
        </p:spPr>
      </p:pic>
      <p:pic>
        <p:nvPicPr>
          <p:cNvPr id="8" name="Picture 7">
            <a:extLst>
              <a:ext uri="{FF2B5EF4-FFF2-40B4-BE49-F238E27FC236}">
                <a16:creationId xmlns:a16="http://schemas.microsoft.com/office/drawing/2014/main" id="{960309CE-C1B8-48F7-A1EC-CE1E43EDCC25}"/>
              </a:ext>
            </a:extLst>
          </p:cNvPr>
          <p:cNvPicPr>
            <a:picLocks noChangeAspect="1"/>
          </p:cNvPicPr>
          <p:nvPr/>
        </p:nvPicPr>
        <p:blipFill rotWithShape="1">
          <a:blip r:embed="rId4">
            <a:extLst>
              <a:ext uri="{28A0092B-C50C-407E-A947-70E740481C1C}">
                <a14:useLocalDpi xmlns:a14="http://schemas.microsoft.com/office/drawing/2010/main" val="0"/>
              </a:ext>
            </a:extLst>
          </a:blip>
          <a:srcRect t="911"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4" name="Picture 3">
            <a:extLst>
              <a:ext uri="{FF2B5EF4-FFF2-40B4-BE49-F238E27FC236}">
                <a16:creationId xmlns:a16="http://schemas.microsoft.com/office/drawing/2014/main" id="{B3C2480C-AEC2-428F-87A3-A2BEB4BBBC9A}"/>
              </a:ext>
            </a:extLst>
          </p:cNvPr>
          <p:cNvPicPr>
            <a:picLocks noChangeAspect="1"/>
          </p:cNvPicPr>
          <p:nvPr/>
        </p:nvPicPr>
        <p:blipFill rotWithShape="1">
          <a:blip r:embed="rId5"/>
          <a:srcRect t="37025" r="-4" b="10631"/>
          <a:stretch/>
        </p:blipFill>
        <p:spPr>
          <a:xfrm>
            <a:off x="1" y="4065775"/>
            <a:ext cx="5001186" cy="2792224"/>
          </a:xfrm>
          <a:prstGeom prst="rect">
            <a:avLst/>
          </a:prstGeom>
        </p:spPr>
      </p:pic>
      <p:sp>
        <p:nvSpPr>
          <p:cNvPr id="26" name="Rectangle 25">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37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10;&#10;Description generated with very high confidence">
            <a:extLst>
              <a:ext uri="{FF2B5EF4-FFF2-40B4-BE49-F238E27FC236}">
                <a16:creationId xmlns:a16="http://schemas.microsoft.com/office/drawing/2014/main" id="{AE42FF8F-25AA-483B-B5E1-4B1A17DDA7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5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8CDBAE8-BF5A-43CB-A341-7C3A79A77E74}"/>
              </a:ext>
            </a:extLst>
          </p:cNvPr>
          <p:cNvSpPr txBox="1"/>
          <p:nvPr/>
        </p:nvSpPr>
        <p:spPr>
          <a:xfrm>
            <a:off x="-3114098" y="720151"/>
            <a:ext cx="18499527" cy="6976878"/>
          </a:xfrm>
          <a:prstGeom prst="rect">
            <a:avLst/>
          </a:prstGeom>
          <a:solidFill>
            <a:srgbClr val="D9D9D9">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883433-2480-408D-8D5A-A264E716814D}"/>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dirty="0"/>
              <a:t>Sales Process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9B6D3BEE-7CF8-498B-ABCE-86B7AC956983}"/>
              </a:ext>
            </a:extLst>
          </p:cNvPr>
          <p:cNvGraphicFramePr/>
          <p:nvPr/>
        </p:nvGraphicFramePr>
        <p:xfrm>
          <a:off x="34413" y="1435585"/>
          <a:ext cx="12108426" cy="540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FD3CAD28-5106-4453-B198-15EC40309BD0}"/>
                  </a:ext>
                </a:extLst>
              </p14:cNvPr>
              <p14:cNvContentPartPr/>
              <p14:nvPr/>
            </p14:nvContentPartPr>
            <p14:xfrm>
              <a:off x="313022" y="1113449"/>
              <a:ext cx="4798800" cy="5982480"/>
            </p14:xfrm>
          </p:contentPart>
        </mc:Choice>
        <mc:Fallback xmlns="">
          <p:pic>
            <p:nvPicPr>
              <p:cNvPr id="7" name="Ink 6">
                <a:extLst>
                  <a:ext uri="{FF2B5EF4-FFF2-40B4-BE49-F238E27FC236}">
                    <a16:creationId xmlns:a16="http://schemas.microsoft.com/office/drawing/2014/main" id="{FD3CAD28-5106-4453-B198-15EC40309BD0}"/>
                  </a:ext>
                </a:extLst>
              </p:cNvPr>
              <p:cNvPicPr/>
              <p:nvPr/>
            </p:nvPicPr>
            <p:blipFill>
              <a:blip r:embed="rId9"/>
              <a:stretch>
                <a:fillRect/>
              </a:stretch>
            </p:blipFill>
            <p:spPr>
              <a:xfrm>
                <a:off x="277022" y="1077449"/>
                <a:ext cx="4870440" cy="6054120"/>
              </a:xfrm>
              <a:prstGeom prst="rect">
                <a:avLst/>
              </a:prstGeom>
            </p:spPr>
          </p:pic>
        </mc:Fallback>
      </mc:AlternateContent>
    </p:spTree>
    <p:extLst>
      <p:ext uri="{BB962C8B-B14F-4D97-AF65-F5344CB8AC3E}">
        <p14:creationId xmlns:p14="http://schemas.microsoft.com/office/powerpoint/2010/main" val="86014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332CEC-4B93-417E-B15A-881949C94C9C}"/>
              </a:ext>
            </a:extLst>
          </p:cNvPr>
          <p:cNvSpPr>
            <a:spLocks noGrp="1"/>
          </p:cNvSpPr>
          <p:nvPr>
            <p:ph idx="1"/>
          </p:nvPr>
        </p:nvSpPr>
        <p:spPr>
          <a:xfrm>
            <a:off x="235973" y="238259"/>
            <a:ext cx="11862619" cy="6403431"/>
          </a:xfrm>
        </p:spPr>
        <p:txBody>
          <a:bodyPr anchor="ctr">
            <a:noAutofit/>
          </a:bodyPr>
          <a:lstStyle/>
          <a:p>
            <a:pPr marL="0" indent="0">
              <a:buNone/>
            </a:pPr>
            <a:r>
              <a:rPr lang="en-US" sz="2400" dirty="0"/>
              <a:t>On a day-to-day basis, a salesperson interrupts complete strangers and within seconds convinces the strangers to listen to them.  Within minutes of an encounter like this, the salesperson disarms the stranger and earns their trust.  From this point further, the salesperson takes every action to move the relationship further with the stranger – sometimes going months without a return phone call or any signal of respect. </a:t>
            </a:r>
          </a:p>
          <a:p>
            <a:pPr marL="0" indent="0">
              <a:buNone/>
            </a:pPr>
            <a:r>
              <a:rPr lang="en-US" sz="2400" dirty="0"/>
              <a:t>At a certain point in the relationship, the salesperson will have the opportunity to offer a solution to the stranger in exchange for the stranger’s money. To do so, the salesperson must ask uncomfortable, personal questions to understand the stranger’s problems.  Once they understand the problems, the salesperson designs a solution and leads a presentation in front of the stranger and their bosses.  It’s at this point in the relationship that the salesperson asks for the money. </a:t>
            </a:r>
          </a:p>
          <a:p>
            <a:pPr marL="0" indent="0">
              <a:buNone/>
            </a:pPr>
            <a:r>
              <a:rPr lang="en-US" sz="2400" dirty="0"/>
              <a:t>Most of the time, the stranger will choose not to work with the salesperson – maybe they like another solution better or they do nothing.  Either way, the salesperson loses most of the time.  When this happens, the salesperson starts over with incessant actions to secure more time with the stranger and get another chance.   </a:t>
            </a:r>
          </a:p>
          <a:p>
            <a:pPr marL="0" indent="0">
              <a:buNone/>
            </a:pPr>
            <a:r>
              <a:rPr lang="en-US" sz="2400" dirty="0"/>
              <a:t>Once the stranger decides to trade their money for the salesperson’s solution, then the salesperson has finally won.  It’s the stranger’s money that provides life to the salesperson’s company – rent, materials, bills, trucks, and of course … payroll.  </a:t>
            </a:r>
          </a:p>
        </p:txBody>
      </p:sp>
    </p:spTree>
    <p:extLst>
      <p:ext uri="{BB962C8B-B14F-4D97-AF65-F5344CB8AC3E}">
        <p14:creationId xmlns:p14="http://schemas.microsoft.com/office/powerpoint/2010/main" val="1568948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332CEC-4B93-417E-B15A-881949C94C9C}"/>
              </a:ext>
            </a:extLst>
          </p:cNvPr>
          <p:cNvSpPr>
            <a:spLocks noGrp="1"/>
          </p:cNvSpPr>
          <p:nvPr>
            <p:ph idx="1"/>
          </p:nvPr>
        </p:nvSpPr>
        <p:spPr>
          <a:xfrm>
            <a:off x="235973" y="238259"/>
            <a:ext cx="11862619" cy="6403431"/>
          </a:xfrm>
        </p:spPr>
        <p:txBody>
          <a:bodyPr anchor="ctr">
            <a:noAutofit/>
          </a:bodyPr>
          <a:lstStyle/>
          <a:p>
            <a:pPr marL="0" indent="0">
              <a:buNone/>
            </a:pPr>
            <a:r>
              <a:rPr lang="en-US" sz="2400" dirty="0"/>
              <a:t>On a day-to-day basis, a salesperson interrupts complete strangers and within seconds convinces the strangers to listen to them.  Within minutes of an encounter like this, the salesperson disarms the stranger and earns their trust.  From this point further, the salesperson takes every action to move the relationship further with the stranger – sometimes going months without a return phone call or any signal of respect. </a:t>
            </a:r>
          </a:p>
          <a:p>
            <a:pPr marL="0" indent="0">
              <a:buNone/>
            </a:pPr>
            <a:r>
              <a:rPr lang="en-US" sz="2400" dirty="0">
                <a:solidFill>
                  <a:srgbClr val="E3CEA3"/>
                </a:solidFill>
              </a:rPr>
              <a:t>At a certain point in the relationship, the salesperson will have the opportunity to offer a solution to the stranger in exchange for the stranger’s money. To do so, the salesperson must ask uncomfortable, personal questions to understand the stranger’s problems.  Once they understand the problems, the salesperson designs a solution and leads a presentation in front of the stranger and their bosses.  It’s at this point in the relationship that the salesperson asks for the money. </a:t>
            </a:r>
          </a:p>
          <a:p>
            <a:pPr marL="0" indent="0">
              <a:buNone/>
            </a:pPr>
            <a:r>
              <a:rPr lang="en-US" sz="2400" dirty="0">
                <a:solidFill>
                  <a:srgbClr val="E3CEA3"/>
                </a:solidFill>
              </a:rPr>
              <a:t>Most of the time, the stranger will choose not to work with the salesperson – maybe they like another solution better or they do nothing.  Either way, the salesperson loses most of the time.  When this happens, the salesperson starts over with incessant actions to secure more time with the stranger and get another chance.   </a:t>
            </a:r>
          </a:p>
          <a:p>
            <a:pPr marL="0" indent="0">
              <a:buNone/>
            </a:pPr>
            <a:r>
              <a:rPr lang="en-US" sz="2400" dirty="0">
                <a:solidFill>
                  <a:srgbClr val="E3CEA3"/>
                </a:solidFill>
              </a:rPr>
              <a:t>Once the stranger decides to trade their money for the salesperson’s solution, then the salesperson has finally won.  It’s the stranger’s money that provides life to the salesperson’s company – rent, materials, bills, trucks, and of course … payroll.  </a:t>
            </a:r>
          </a:p>
        </p:txBody>
      </p:sp>
    </p:spTree>
    <p:extLst>
      <p:ext uri="{BB962C8B-B14F-4D97-AF65-F5344CB8AC3E}">
        <p14:creationId xmlns:p14="http://schemas.microsoft.com/office/powerpoint/2010/main" val="2520301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Plan</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840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1FF5702-2807-4DD4-80A4-D9F22E21925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1. Use Video</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8" descr="Two people looking at a computer&#10;&#10;Description automatically generated">
            <a:extLst>
              <a:ext uri="{FF2B5EF4-FFF2-40B4-BE49-F238E27FC236}">
                <a16:creationId xmlns:a16="http://schemas.microsoft.com/office/drawing/2014/main" id="{232DC9C7-EB2D-4A2D-835D-8A3B122F446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1567" y="2604724"/>
            <a:ext cx="5455917" cy="3641824"/>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
            <a:extLst>
              <a:ext uri="{FF2B5EF4-FFF2-40B4-BE49-F238E27FC236}">
                <a16:creationId xmlns:a16="http://schemas.microsoft.com/office/drawing/2014/main" id="{75079D85-92A8-46CB-8EB6-30CDC1951CA0}"/>
              </a:ext>
            </a:extLst>
          </p:cNvPr>
          <p:cNvSpPr>
            <a:spLocks noChangeArrowheads="1"/>
          </p:cNvSpPr>
          <p:nvPr/>
        </p:nvSpPr>
        <p:spPr bwMode="auto">
          <a:xfrm>
            <a:off x="6161464" y="3127368"/>
            <a:ext cx="129164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300" b="0"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444444"/>
                </a:solidFill>
                <a:effectLst/>
                <a:latin typeface="Arial" panose="020B0604020202020204" pitchFamily="34" charset="0"/>
                <a:ea typeface="Calibri" panose="020F0502020204030204" pitchFamily="34" charset="0"/>
                <a:cs typeface="Arial" panose="020B0604020202020204" pitchFamily="34" charset="0"/>
              </a:rPr>
              <a:t>Sincerely,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Vector Firm Academy - Perspective">
            <a:hlinkClick r:id="rId3"/>
            <a:extLst>
              <a:ext uri="{FF2B5EF4-FFF2-40B4-BE49-F238E27FC236}">
                <a16:creationId xmlns:a16="http://schemas.microsoft.com/office/drawing/2014/main" id="{F6A36D36-73A0-4AB0-88A6-F704093D5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543" y="2689859"/>
            <a:ext cx="6468732" cy="34715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84546F9-2594-47C0-A4E4-D3F10CD594AD}"/>
              </a:ext>
            </a:extLst>
          </p:cNvPr>
          <p:cNvSpPr txBox="1"/>
          <p:nvPr/>
        </p:nvSpPr>
        <p:spPr>
          <a:xfrm>
            <a:off x="6215543" y="6075551"/>
            <a:ext cx="98321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4329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5" descr="A person sitting on a table&#10;&#10;Description generated with very high confidence">
            <a:extLst>
              <a:ext uri="{FF2B5EF4-FFF2-40B4-BE49-F238E27FC236}">
                <a16:creationId xmlns:a16="http://schemas.microsoft.com/office/drawing/2014/main" id="{096835EB-FBC3-465C-B589-C3E091940D47}"/>
              </a:ext>
            </a:extLst>
          </p:cNvPr>
          <p:cNvPicPr>
            <a:picLocks noChangeAspect="1"/>
          </p:cNvPicPr>
          <p:nvPr/>
        </p:nvPicPr>
        <p:blipFill rotWithShape="1">
          <a:blip r:embed="rId2">
            <a:extLst>
              <a:ext uri="{28A0092B-C50C-407E-A947-70E740481C1C}">
                <a14:useLocalDpi xmlns:a14="http://schemas.microsoft.com/office/drawing/2010/main" val="0"/>
              </a:ext>
            </a:extLst>
          </a:blip>
          <a:srcRect t="11282" b="4449"/>
          <a:stretch/>
        </p:blipFill>
        <p:spPr>
          <a:xfrm>
            <a:off x="20" y="0"/>
            <a:ext cx="12191980" cy="6857990"/>
          </a:xfrm>
          <a:prstGeom prst="rect">
            <a:avLst/>
          </a:prstGeom>
        </p:spPr>
      </p:pic>
      <p:sp>
        <p:nvSpPr>
          <p:cNvPr id="4" name="Title 1">
            <a:extLst>
              <a:ext uri="{FF2B5EF4-FFF2-40B4-BE49-F238E27FC236}">
                <a16:creationId xmlns:a16="http://schemas.microsoft.com/office/drawing/2014/main" id="{95539D91-E89A-4FD7-BA77-9039579D4D81}"/>
              </a:ext>
            </a:extLst>
          </p:cNvPr>
          <p:cNvSpPr txBox="1">
            <a:spLocks/>
          </p:cNvSpPr>
          <p:nvPr/>
        </p:nvSpPr>
        <p:spPr>
          <a:xfrm>
            <a:off x="20" y="2316137"/>
            <a:ext cx="12191980" cy="881063"/>
          </a:xfrm>
          <a:prstGeom prst="rect">
            <a:avLst/>
          </a:prstGeom>
          <a:solidFill>
            <a:srgbClr val="C00000"/>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lvl="0" algn="ctr">
              <a:defRPr/>
            </a:pPr>
            <a:r>
              <a:rPr lang="en-US" sz="3500" b="1" dirty="0">
                <a:solidFill>
                  <a:prstClr val="white"/>
                </a:solidFill>
              </a:rPr>
              <a:t>April’s Session: How to Lead a Virtual Sales Meeting</a:t>
            </a:r>
            <a:endParaRPr lang="en-US" sz="3500" b="1" dirty="0">
              <a:solidFill>
                <a:srgbClr val="C00000"/>
              </a:solidFill>
            </a:endParaRPr>
          </a:p>
        </p:txBody>
      </p:sp>
    </p:spTree>
    <p:extLst>
      <p:ext uri="{BB962C8B-B14F-4D97-AF65-F5344CB8AC3E}">
        <p14:creationId xmlns:p14="http://schemas.microsoft.com/office/powerpoint/2010/main" val="14208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Questions and Discussion</a:t>
            </a:r>
          </a:p>
        </p:txBody>
      </p:sp>
    </p:spTree>
    <p:extLst>
      <p:ext uri="{BB962C8B-B14F-4D97-AF65-F5344CB8AC3E}">
        <p14:creationId xmlns:p14="http://schemas.microsoft.com/office/powerpoint/2010/main" val="2571239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656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8D7539-E02A-4403-AE22-4C5F0C689822}"/>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dirty="0">
                <a:solidFill>
                  <a:srgbClr val="FFFFFF"/>
                </a:solidFill>
              </a:rPr>
              <a:t>Using Video on Web Conference Calls</a:t>
            </a:r>
          </a:p>
        </p:txBody>
      </p:sp>
      <p:pic>
        <p:nvPicPr>
          <p:cNvPr id="6" name="Picture Placeholder 5" descr="A group of people looking at a computer&#10;&#10;Description automatically generated">
            <a:extLst>
              <a:ext uri="{FF2B5EF4-FFF2-40B4-BE49-F238E27FC236}">
                <a16:creationId xmlns:a16="http://schemas.microsoft.com/office/drawing/2014/main" id="{45DA86A6-CE54-48A6-A59B-83CC67B03D4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942" r="1" b="10880"/>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46AC668-EBCC-4C88-B803-C1A81821FDEF}"/>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marL="285750" indent="-228600">
              <a:buFont typeface="Arial" panose="020B0604020202020204" pitchFamily="34" charset="0"/>
              <a:buChar char="•"/>
            </a:pPr>
            <a:r>
              <a:rPr lang="en-US" sz="2400" dirty="0"/>
              <a:t>Let them know ahead of time that you’ll be on video.</a:t>
            </a:r>
          </a:p>
          <a:p>
            <a:pPr marL="285750" indent="-228600">
              <a:buFont typeface="Arial" panose="020B0604020202020204" pitchFamily="34" charset="0"/>
              <a:buChar char="•"/>
            </a:pPr>
            <a:r>
              <a:rPr lang="en-US" sz="2400" dirty="0"/>
              <a:t>Buy the right lighting (</a:t>
            </a:r>
            <a:r>
              <a:rPr lang="en-US" sz="2400" dirty="0">
                <a:hlinkClick r:id="rId3">
                  <a:extLst>
                    <a:ext uri="{A12FA001-AC4F-418D-AE19-62706E023703}">
                      <ahyp:hlinkClr xmlns:ahyp="http://schemas.microsoft.com/office/drawing/2018/hyperlinkcolor" val="tx"/>
                    </a:ext>
                  </a:extLst>
                </a:hlinkClick>
              </a:rPr>
              <a:t>lighting for webinars</a:t>
            </a:r>
            <a:r>
              <a:rPr lang="en-US" sz="2400" dirty="0"/>
              <a:t>).</a:t>
            </a:r>
          </a:p>
          <a:p>
            <a:pPr marL="285750" indent="-228600">
              <a:buFont typeface="Arial" panose="020B0604020202020204" pitchFamily="34" charset="0"/>
              <a:buChar char="•"/>
            </a:pPr>
            <a:r>
              <a:rPr lang="en-US" sz="2400" dirty="0"/>
              <a:t>Turn off phone and email on computer.</a:t>
            </a:r>
          </a:p>
          <a:p>
            <a:pPr marL="285750" indent="-228600">
              <a:buFont typeface="Arial" panose="020B0604020202020204" pitchFamily="34" charset="0"/>
              <a:buChar char="•"/>
            </a:pPr>
            <a:r>
              <a:rPr lang="en-US" sz="2400" dirty="0"/>
              <a:t>Look at your audience, not yourself</a:t>
            </a:r>
            <a:r>
              <a:rPr lang="en-US" sz="2400" dirty="0">
                <a:sym typeface="Wingdings" panose="05000000000000000000" pitchFamily="2" charset="2"/>
              </a:rPr>
              <a:t>.</a:t>
            </a:r>
          </a:p>
          <a:p>
            <a:pPr marL="285750" indent="-228600">
              <a:buFont typeface="Arial" panose="020B0604020202020204" pitchFamily="34" charset="0"/>
              <a:buChar char="•"/>
            </a:pPr>
            <a:r>
              <a:rPr lang="en-US" sz="2400" dirty="0"/>
              <a:t>Never forget … they can see you. </a:t>
            </a:r>
          </a:p>
        </p:txBody>
      </p:sp>
    </p:spTree>
    <p:extLst>
      <p:ext uri="{BB962C8B-B14F-4D97-AF65-F5344CB8AC3E}">
        <p14:creationId xmlns:p14="http://schemas.microsoft.com/office/powerpoint/2010/main" val="41653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0ACE49-ECE3-48F2-B9A7-7088EF3CC022}"/>
              </a:ext>
            </a:extLst>
          </p:cNvPr>
          <p:cNvSpPr>
            <a:spLocks noGrp="1"/>
          </p:cNvSpPr>
          <p:nvPr>
            <p:ph type="title"/>
          </p:nvPr>
        </p:nvSpPr>
        <p:spPr>
          <a:xfrm>
            <a:off x="838200" y="365125"/>
            <a:ext cx="3200400" cy="1325563"/>
          </a:xfrm>
        </p:spPr>
        <p:txBody>
          <a:bodyPr vert="horz" lIns="91440" tIns="45720" rIns="91440" bIns="45720" rtlCol="0" anchor="ctr">
            <a:normAutofit/>
          </a:bodyPr>
          <a:lstStyle/>
          <a:p>
            <a:pPr algn="ctr"/>
            <a:r>
              <a:rPr lang="en-US" sz="4400" dirty="0"/>
              <a:t>Video Emails</a:t>
            </a:r>
          </a:p>
        </p:txBody>
      </p:sp>
      <p:sp>
        <p:nvSpPr>
          <p:cNvPr id="4" name="Text Placeholder 3">
            <a:extLst>
              <a:ext uri="{FF2B5EF4-FFF2-40B4-BE49-F238E27FC236}">
                <a16:creationId xmlns:a16="http://schemas.microsoft.com/office/drawing/2014/main" id="{F6BEAD79-4AC2-4F57-A38C-5DE8F764058E}"/>
              </a:ext>
            </a:extLst>
          </p:cNvPr>
          <p:cNvSpPr>
            <a:spLocks noGrp="1"/>
          </p:cNvSpPr>
          <p:nvPr>
            <p:ph type="body" sz="half" idx="2"/>
          </p:nvPr>
        </p:nvSpPr>
        <p:spPr>
          <a:xfrm>
            <a:off x="838201" y="1825625"/>
            <a:ext cx="3200400" cy="4351338"/>
          </a:xfrm>
        </p:spPr>
        <p:txBody>
          <a:bodyPr vert="horz" lIns="91440" tIns="45720" rIns="91440" bIns="45720" rtlCol="0" anchor="ctr">
            <a:normAutofit lnSpcReduction="10000"/>
          </a:bodyPr>
          <a:lstStyle/>
          <a:p>
            <a:pPr marL="342900" indent="-342900">
              <a:buFont typeface="Arial" panose="020B0604020202020204" pitchFamily="34" charset="0"/>
              <a:buChar char="•"/>
            </a:pPr>
            <a:r>
              <a:rPr lang="en-US" sz="2400" dirty="0"/>
              <a:t>Use good lighting (same as last slide).</a:t>
            </a:r>
          </a:p>
          <a:p>
            <a:pPr marL="342900" indent="-342900">
              <a:buFont typeface="Arial" panose="020B0604020202020204" pitchFamily="34" charset="0"/>
              <a:buChar char="•"/>
            </a:pPr>
            <a:r>
              <a:rPr lang="en-US" sz="2400" dirty="0"/>
              <a:t>Natural setting but not messy or weird.</a:t>
            </a:r>
          </a:p>
          <a:p>
            <a:pPr marL="342900" indent="-342900">
              <a:buFont typeface="Arial" panose="020B0604020202020204" pitchFamily="34" charset="0"/>
              <a:buChar char="•"/>
            </a:pPr>
            <a:r>
              <a:rPr lang="en-US" sz="2400" dirty="0"/>
              <a:t>Post an outline (not a script) next to the computer but don’t look at it.</a:t>
            </a:r>
          </a:p>
          <a:p>
            <a:pPr marL="342900" indent="-342900">
              <a:buFont typeface="Arial" panose="020B0604020202020204" pitchFamily="34" charset="0"/>
              <a:buChar char="•"/>
            </a:pPr>
            <a:r>
              <a:rPr lang="en-US" sz="2400" dirty="0"/>
              <a:t>Use a thumbnail, not a link.</a:t>
            </a:r>
          </a:p>
          <a:p>
            <a:pPr marL="342900" indent="-342900">
              <a:buFont typeface="Arial" panose="020B0604020202020204" pitchFamily="34" charset="0"/>
              <a:buChar char="•"/>
            </a:pPr>
            <a:r>
              <a:rPr lang="en-US" sz="2400" dirty="0">
                <a:hlinkClick r:id="rId2"/>
              </a:rPr>
              <a:t>Covideo, </a:t>
            </a:r>
            <a:r>
              <a:rPr lang="en-US" sz="2400" dirty="0" err="1">
                <a:hlinkClick r:id="rId2"/>
              </a:rPr>
              <a:t>BombBomb</a:t>
            </a:r>
            <a:r>
              <a:rPr lang="en-US" sz="2400" dirty="0">
                <a:hlinkClick r:id="rId2"/>
              </a:rPr>
              <a:t>, </a:t>
            </a:r>
            <a:r>
              <a:rPr lang="en-US" sz="2400" dirty="0" err="1">
                <a:hlinkClick r:id="rId2"/>
              </a:rPr>
              <a:t>Dubb</a:t>
            </a:r>
            <a:endParaRPr lang="en-US" sz="2400" dirty="0"/>
          </a:p>
        </p:txBody>
      </p:sp>
      <p:sp>
        <p:nvSpPr>
          <p:cNvPr id="14"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B48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standing in front of a flat screen television&#10;&#10;Description automatically generated">
            <a:extLst>
              <a:ext uri="{FF2B5EF4-FFF2-40B4-BE49-F238E27FC236}">
                <a16:creationId xmlns:a16="http://schemas.microsoft.com/office/drawing/2014/main" id="{19464D46-76CB-4196-8A71-87D30A288A90}"/>
              </a:ext>
            </a:extLst>
          </p:cNvPr>
          <p:cNvPicPr>
            <a:picLocks noGrp="1" noChangeAspect="1"/>
          </p:cNvPicPr>
          <p:nvPr>
            <p:ph type="pic" idx="1"/>
          </p:nvPr>
        </p:nvPicPr>
        <p:blipFill rotWithShape="1">
          <a:blip r:embed="rId3"/>
          <a:srcRect l="15003" r="15001" b="-2"/>
          <a:stretch/>
        </p:blipFill>
        <p:spPr>
          <a:xfrm>
            <a:off x="5603706" y="1258529"/>
            <a:ext cx="5638853" cy="4330205"/>
          </a:xfrm>
          <a:prstGeom prst="rect">
            <a:avLst/>
          </a:prstGeom>
        </p:spPr>
      </p:pic>
    </p:spTree>
    <p:extLst>
      <p:ext uri="{BB962C8B-B14F-4D97-AF65-F5344CB8AC3E}">
        <p14:creationId xmlns:p14="http://schemas.microsoft.com/office/powerpoint/2010/main" val="318799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30F-2765-4A13-A2C6-EF0C6F1E3144}"/>
              </a:ext>
            </a:extLst>
          </p:cNvPr>
          <p:cNvSpPr>
            <a:spLocks noGrp="1"/>
          </p:cNvSpPr>
          <p:nvPr>
            <p:ph type="title"/>
          </p:nvPr>
        </p:nvSpPr>
        <p:spPr/>
        <p:txBody>
          <a:bodyPr>
            <a:normAutofit/>
          </a:bodyPr>
          <a:lstStyle/>
          <a:p>
            <a:r>
              <a:rPr lang="en-US" sz="4400" dirty="0"/>
              <a:t>2. Send Unsolicited Ideas</a:t>
            </a:r>
          </a:p>
        </p:txBody>
      </p:sp>
      <p:sp>
        <p:nvSpPr>
          <p:cNvPr id="4" name="Text Placeholder 3">
            <a:extLst>
              <a:ext uri="{FF2B5EF4-FFF2-40B4-BE49-F238E27FC236}">
                <a16:creationId xmlns:a16="http://schemas.microsoft.com/office/drawing/2014/main" id="{65F8AB50-9C24-4A74-A1B6-9F9B491010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225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26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rawing&#10;&#10;Description automatically generated">
            <a:extLst>
              <a:ext uri="{FF2B5EF4-FFF2-40B4-BE49-F238E27FC236}">
                <a16:creationId xmlns:a16="http://schemas.microsoft.com/office/drawing/2014/main" id="{ABDCE880-9896-4883-992A-7D22155C6B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86" r="1" b="8583"/>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14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6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ree in the middle of a lush green field&#10;&#10;Description automatically generated">
            <a:extLst>
              <a:ext uri="{FF2B5EF4-FFF2-40B4-BE49-F238E27FC236}">
                <a16:creationId xmlns:a16="http://schemas.microsoft.com/office/drawing/2014/main" id="{B62D33ED-66B6-4CCC-B670-E0FDC3DD36F9}"/>
              </a:ext>
            </a:extLst>
          </p:cNvPr>
          <p:cNvPicPr>
            <a:picLocks noChangeAspect="1"/>
          </p:cNvPicPr>
          <p:nvPr/>
        </p:nvPicPr>
        <p:blipFill rotWithShape="1">
          <a:blip r:embed="rId2">
            <a:extLst>
              <a:ext uri="{28A0092B-C50C-407E-A947-70E740481C1C}">
                <a14:useLocalDpi xmlns:a14="http://schemas.microsoft.com/office/drawing/2010/main" val="0"/>
              </a:ext>
            </a:extLst>
          </a:blip>
          <a:srcRect t="14207" r="1" b="8972"/>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799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2344</Words>
  <Application>Microsoft Office PowerPoint</Application>
  <PresentationFormat>Widescreen</PresentationFormat>
  <Paragraphs>190</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“Why do salespeople make so much money?”</vt:lpstr>
      <vt:lpstr>PowerPoint Presentation</vt:lpstr>
      <vt:lpstr>1. Use Video </vt:lpstr>
      <vt:lpstr>1. Use Video</vt:lpstr>
      <vt:lpstr>Using Video on Web Conference Calls</vt:lpstr>
      <vt:lpstr>Video Emails</vt:lpstr>
      <vt:lpstr>2. Send Unsolicited Ideas</vt:lpstr>
      <vt:lpstr>PowerPoint Presentation</vt:lpstr>
      <vt:lpstr>PowerPoint Presentation</vt:lpstr>
      <vt:lpstr>Five Step Process to Delivering Unsolicited Ideas</vt:lpstr>
      <vt:lpstr>PowerPoint Presentation</vt:lpstr>
      <vt:lpstr>Five Step Process to Delivering Unsolicited Ideas</vt:lpstr>
      <vt:lpstr>PowerPoint Presentation</vt:lpstr>
      <vt:lpstr>3. Post One Piece of Educational Content on LinkedIn Everyday.  </vt:lpstr>
      <vt:lpstr>Yes, Every Day!</vt:lpstr>
      <vt:lpstr>Good hockey players skate to where the puck is.  Great hockey players skate to where the puck is going to be.  Wayne Gretzky</vt:lpstr>
      <vt:lpstr>Where is your puck going to be? </vt:lpstr>
      <vt:lpstr>90 Days to Become Known as an Expert</vt:lpstr>
      <vt:lpstr>4. Produce Webinars with Your Partners</vt:lpstr>
      <vt:lpstr>Manufacturers</vt:lpstr>
      <vt:lpstr>Integrators …</vt:lpstr>
      <vt:lpstr>Best Practices</vt:lpstr>
      <vt:lpstr>Before moving to #5 …</vt:lpstr>
      <vt:lpstr>Next Week: Discussion with Industry Leaders…</vt:lpstr>
      <vt:lpstr>Poll Question</vt:lpstr>
      <vt:lpstr>PowerPoint Presentation</vt:lpstr>
      <vt:lpstr>5. Facilitate Peer Group Discussions</vt:lpstr>
      <vt:lpstr>PowerPoint Presentation</vt:lpstr>
      <vt:lpstr>How to Facilitate Peer Discussions</vt:lpstr>
      <vt:lpstr>PowerPoint Presentation</vt:lpstr>
      <vt:lpstr>Let’s go back to our opening slide…</vt:lpstr>
      <vt:lpstr>PowerPoint Presentation</vt:lpstr>
      <vt:lpstr>PowerPoint Presentation</vt:lpstr>
      <vt:lpstr>PowerPoint Presentation</vt:lpstr>
      <vt:lpstr>PowerPoint Presentation</vt:lpstr>
      <vt:lpstr>Sales Process</vt:lpstr>
      <vt:lpstr>PowerPoint Presentation</vt:lpstr>
      <vt:lpstr>PowerPoint Presentation</vt:lpstr>
      <vt:lpstr>Action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salespeople make so much money?”</dc:title>
  <dc:creator>Chris Peterson</dc:creator>
  <cp:lastModifiedBy>Chris Peterson</cp:lastModifiedBy>
  <cp:revision>4</cp:revision>
  <dcterms:created xsi:type="dcterms:W3CDTF">2020-03-27T12:21:35Z</dcterms:created>
  <dcterms:modified xsi:type="dcterms:W3CDTF">2020-03-27T13:21:43Z</dcterms:modified>
</cp:coreProperties>
</file>