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1022" r:id="rId2"/>
    <p:sldId id="1748" r:id="rId3"/>
    <p:sldId id="1631" r:id="rId4"/>
    <p:sldId id="2014" r:id="rId5"/>
    <p:sldId id="1981" r:id="rId6"/>
    <p:sldId id="2015" r:id="rId7"/>
    <p:sldId id="1074" r:id="rId8"/>
    <p:sldId id="2037" r:id="rId9"/>
    <p:sldId id="2016" r:id="rId10"/>
    <p:sldId id="2019" r:id="rId11"/>
    <p:sldId id="2017" r:id="rId12"/>
    <p:sldId id="1983" r:id="rId13"/>
    <p:sldId id="2020" r:id="rId14"/>
    <p:sldId id="1984" r:id="rId15"/>
    <p:sldId id="2021" r:id="rId16"/>
    <p:sldId id="1999" r:id="rId17"/>
    <p:sldId id="2022" r:id="rId18"/>
    <p:sldId id="2002" r:id="rId19"/>
    <p:sldId id="2003" r:id="rId20"/>
    <p:sldId id="2024" r:id="rId21"/>
    <p:sldId id="2004" r:id="rId22"/>
    <p:sldId id="2025" r:id="rId23"/>
    <p:sldId id="2005" r:id="rId24"/>
    <p:sldId id="2026" r:id="rId25"/>
    <p:sldId id="2006" r:id="rId26"/>
    <p:sldId id="2027" r:id="rId27"/>
    <p:sldId id="2028" r:id="rId28"/>
    <p:sldId id="2007" r:id="rId29"/>
    <p:sldId id="2029" r:id="rId30"/>
    <p:sldId id="2030" r:id="rId31"/>
    <p:sldId id="2031" r:id="rId32"/>
    <p:sldId id="2008" r:id="rId33"/>
    <p:sldId id="2032" r:id="rId34"/>
    <p:sldId id="2033" r:id="rId35"/>
    <p:sldId id="2009" r:id="rId36"/>
    <p:sldId id="2010" r:id="rId37"/>
    <p:sldId id="2035" r:id="rId38"/>
    <p:sldId id="2011" r:id="rId39"/>
    <p:sldId id="2036" r:id="rId40"/>
    <p:sldId id="818" r:id="rId41"/>
    <p:sldId id="1063" r:id="rId42"/>
    <p:sldId id="2038" r:id="rId43"/>
    <p:sldId id="2039" r:id="rId44"/>
    <p:sldId id="333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0E2B"/>
    <a:srgbClr val="E3CE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7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AE10AD-B133-4122-B55A-FCFB2FBB69A6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19EE88-4241-4FB4-A55D-C7A211FFE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411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524001" y="1153551"/>
            <a:ext cx="9143999" cy="2377440"/>
          </a:xfrm>
          <a:prstGeom prst="rect">
            <a:avLst/>
          </a:prstGeom>
          <a:solidFill>
            <a:srgbClr val="070E2B"/>
          </a:solidFill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63E80-A875-4493-B83F-894060DFB348}" type="datetime1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140" y="1260044"/>
            <a:ext cx="6271720" cy="211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94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F56E-F68E-44DD-9AA7-9AB58E026A13}" type="datetime1">
              <a:rPr lang="en-US" smtClean="0"/>
              <a:t>4/17/2020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578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4907" y="377961"/>
            <a:ext cx="3932237" cy="1600200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0499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4908" y="216702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F56E-F68E-44DD-9AA7-9AB58E026A13}" type="datetime1">
              <a:rPr lang="en-US" smtClean="0"/>
              <a:t>4/17/2020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6325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1DD12-E337-44C6-A882-9E1AE3743DAF}" type="datetime1">
              <a:rPr lang="en-US" smtClean="0"/>
              <a:t>4/17/2020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8428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964" y="339634"/>
            <a:ext cx="3932237" cy="1600200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99536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8965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1DD12-E337-44C6-A882-9E1AE3743DAF}" type="datetime1">
              <a:rPr lang="en-US" smtClean="0"/>
              <a:t>4/17/2020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4657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451D-236C-41D2-9A37-DF1116E77141}" type="datetime1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6049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EFDCC-B8E5-44AA-9BEF-AD116C8ED6B4}" type="datetime1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672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563330" y="1153551"/>
            <a:ext cx="9060426" cy="2377440"/>
          </a:xfrm>
          <a:prstGeom prst="rect">
            <a:avLst/>
          </a:prstGeom>
          <a:solidFill>
            <a:srgbClr val="E3CEA3"/>
          </a:solidFill>
          <a:ln w="76200">
            <a:solidFill>
              <a:srgbClr val="070E2B"/>
            </a:solidFill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solidFill>
            <a:srgbClr val="070E2B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78392-D062-491D-A3B0-13ED6924289E}" type="datetime1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614" y="1260044"/>
            <a:ext cx="5966772" cy="211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582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7A025-DBD2-44FD-84EC-49088448FC23}" type="datetime1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471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3306A-A08C-43A7-9BC1-833DA4C2CB2B}" type="datetime1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784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CF0A4-4E7F-4A16-BC80-94BF28E82B6A}" type="datetime1">
              <a:rPr lang="en-US" smtClean="0"/>
              <a:t>4/17/2020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499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solidFill>
            <a:schemeClr val="accent5">
              <a:lumMod val="50000"/>
            </a:schemeClr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solidFill>
            <a:schemeClr val="accent5">
              <a:lumMod val="50000"/>
            </a:schemeClr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BF1E3-FE6A-4A2E-844C-3BEA266EA180}" type="datetime1">
              <a:rPr lang="en-US" smtClean="0"/>
              <a:t>4/17/2020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496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solidFill>
            <a:srgbClr val="E3CEA3"/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solidFill>
            <a:srgbClr val="E3CEA3"/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BF1E3-FE6A-4A2E-844C-3BEA266EA180}" type="datetime1">
              <a:rPr lang="en-US" smtClean="0"/>
              <a:t>4/17/2020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127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762C0-77C6-498C-A0ED-963B2A636831}" type="datetime1">
              <a:rPr lang="en-US" smtClean="0"/>
              <a:t>4/17/2020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15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CCA17-7C23-4EB8-8B6E-DA8A5EB612D5}" type="datetime1">
              <a:rPr lang="en-US" smtClean="0"/>
              <a:t>4/17/2020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572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070E2B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E3CEA3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5D0DA-44E7-498F-B67B-5FDA66043B52}" type="datetime1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931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0" r:id="rId2"/>
    <p:sldLayoutId id="2147483650" r:id="rId3"/>
    <p:sldLayoutId id="2147483651" r:id="rId4"/>
    <p:sldLayoutId id="2147483652" r:id="rId5"/>
    <p:sldLayoutId id="2147483653" r:id="rId6"/>
    <p:sldLayoutId id="2147483709" r:id="rId7"/>
    <p:sldLayoutId id="2147483654" r:id="rId8"/>
    <p:sldLayoutId id="2147483655" r:id="rId9"/>
    <p:sldLayoutId id="2147483656" r:id="rId10"/>
    <p:sldLayoutId id="2147483679" r:id="rId11"/>
    <p:sldLayoutId id="2147483657" r:id="rId12"/>
    <p:sldLayoutId id="2147483678" r:id="rId13"/>
    <p:sldLayoutId id="2147483658" r:id="rId14"/>
    <p:sldLayoutId id="2147483659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" Target="slide31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" Target="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../../../../Clients/Connectwise/ITN%202019/Modern%20Day%20Prospecting.mp4" TargetMode="Externa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fif"/><Relationship Id="rId2" Type="http://schemas.openxmlformats.org/officeDocument/2006/relationships/slide" Target="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" Target="slide31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" Target="slide31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admin.sli.do/event/xkrcmkql/polls" TargetMode="Externa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slide" Target="slide9.xml"/><Relationship Id="rId2" Type="http://schemas.openxmlformats.org/officeDocument/2006/relationships/slide" Target="slide13.xml"/><Relationship Id="rId1" Type="http://schemas.openxmlformats.org/officeDocument/2006/relationships/slideLayout" Target="../slideLayouts/slideLayout9.xml"/><Relationship Id="rId6" Type="http://schemas.openxmlformats.org/officeDocument/2006/relationships/slide" Target="slide24.xml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slide" Target="slide22.xml"/><Relationship Id="rId4" Type="http://schemas.openxmlformats.org/officeDocument/2006/relationships/slide" Target="slide26.xml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admin.sli.do/event/xkrcmkql/polls" TargetMode="Externa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slide" Target="slide9.xml"/><Relationship Id="rId2" Type="http://schemas.openxmlformats.org/officeDocument/2006/relationships/slide" Target="slide13.xml"/><Relationship Id="rId1" Type="http://schemas.openxmlformats.org/officeDocument/2006/relationships/slideLayout" Target="../slideLayouts/slideLayout9.xml"/><Relationship Id="rId6" Type="http://schemas.openxmlformats.org/officeDocument/2006/relationships/slide" Target="slide24.xml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slide" Target="slide22.xml"/><Relationship Id="rId4" Type="http://schemas.openxmlformats.org/officeDocument/2006/relationships/slide" Target="slide26.xml"/><Relationship Id="rId9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puffingston.com/#main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Session%20033%20Action%20Item%20-%20Virtual%20Call%20Checklist.docx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www.vectorfirmacademy.com/" TargetMode="Externa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48KjeTeWe7Y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" Target="slide31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609A9B3-1953-43D7-ADC2-737D41E882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/>
          <a:p>
            <a:r>
              <a:rPr lang="en-US" sz="3600" dirty="0"/>
              <a:t>How to Lead a Virtual Sales Call</a:t>
            </a:r>
          </a:p>
          <a:p>
            <a:r>
              <a:rPr lang="en-US" sz="2000" dirty="0"/>
              <a:t>Session 033</a:t>
            </a:r>
          </a:p>
          <a:p>
            <a:r>
              <a:rPr lang="en-US" sz="2000" dirty="0"/>
              <a:t>April 17</a:t>
            </a:r>
            <a:r>
              <a:rPr lang="en-US" sz="2000" baseline="30000" dirty="0"/>
              <a:t>th</a:t>
            </a:r>
            <a:r>
              <a:rPr lang="en-US" sz="2000" dirty="0"/>
              <a:t>, 2020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E6CDC3-2CB0-4FF5-BD07-CCD174F76AE0}"/>
              </a:ext>
            </a:extLst>
          </p:cNvPr>
          <p:cNvSpPr txBox="1"/>
          <p:nvPr/>
        </p:nvSpPr>
        <p:spPr>
          <a:xfrm>
            <a:off x="2584488" y="5572199"/>
            <a:ext cx="7023023" cy="584775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Welcome –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we’ll be starting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soon.   </a:t>
            </a:r>
          </a:p>
        </p:txBody>
      </p:sp>
    </p:spTree>
    <p:extLst>
      <p:ext uri="{BB962C8B-B14F-4D97-AF65-F5344CB8AC3E}">
        <p14:creationId xmlns:p14="http://schemas.microsoft.com/office/powerpoint/2010/main" val="962371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367A62-8B4C-44EA-8EAB-0BB7DAAC7D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126" r="1" b="1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519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47DEB-4A8E-4361-A4E9-98BD5BF5B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Let them know you’ll be using video … </a:t>
            </a:r>
            <a:endParaRPr lang="en-US" dirty="0"/>
          </a:p>
        </p:txBody>
      </p:sp>
      <p:pic>
        <p:nvPicPr>
          <p:cNvPr id="5" name="Content Placeholder 4" descr="A group of people looking at a computer&#10;&#10;Description automatically generated">
            <a:extLst>
              <a:ext uri="{FF2B5EF4-FFF2-40B4-BE49-F238E27FC236}">
                <a16:creationId xmlns:a16="http://schemas.microsoft.com/office/drawing/2014/main" id="{3BFC1EB9-E1CF-47A6-81AA-C899F00459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121" y="1792373"/>
            <a:ext cx="7305757" cy="4871255"/>
          </a:xfrm>
          <a:ln w="571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138811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5630F-2765-4A13-A2C6-EF0C6F1E3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3. Recruit a moderator.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F8AB50-9C24-4A74-A1B6-9F9B491010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1302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DD5C69-4981-4672-BD86-70C2C22FBC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93019F-A1CC-4319-BAFC-2BD5EE811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6434" y="891541"/>
            <a:ext cx="3433187" cy="407407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dirty="0"/>
              <a:t>3. Recruit a moderator.</a:t>
            </a: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6" name="Picture Placeholder 5" descr="A person sitting at a table using a computer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id="{E1172ABE-1779-491F-BE04-D864CFCBAA3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4" r="22613" b="-1"/>
          <a:stretch/>
        </p:blipFill>
        <p:spPr>
          <a:xfrm>
            <a:off x="20" y="10"/>
            <a:ext cx="7553816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DCA16AE-A9B0-4EF4-A3A1-883C17E1F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9408B5-5E04-4A5E-8D5F-F3B2E798C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anchor="ctr"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Manage the questions / comments.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Serve as another voice and provide commentary.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If it makes sense (e.g. greater than 10 people), then also recruit a guest host – a manufacturer / integrator partner, end-user customer, other partner, sales engineer, etc.</a:t>
            </a:r>
          </a:p>
        </p:txBody>
      </p:sp>
    </p:spTree>
    <p:extLst>
      <p:ext uri="{BB962C8B-B14F-4D97-AF65-F5344CB8AC3E}">
        <p14:creationId xmlns:p14="http://schemas.microsoft.com/office/powerpoint/2010/main" val="2433609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5630F-2765-4A13-A2C6-EF0C6F1E3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4. Plan for muting and interaction.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F8AB50-9C24-4A74-A1B6-9F9B491010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968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4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5BBD3D-A98B-45C7-81E9-F856084F4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513853"/>
            <a:ext cx="4560584" cy="147039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4. Plan for muting and interaction.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5057EC-902C-4C34-BBCF-1B24797F0B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/>
              <a:t>&lt; 5 people: don’t mute and ask them to self-mute unless they have a question.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/>
              <a:t>10 &gt; </a:t>
            </a:r>
            <a:r>
              <a:rPr lang="en-US" sz="2400" i="1" dirty="0"/>
              <a:t>n</a:t>
            </a:r>
            <a:r>
              <a:rPr lang="en-US" sz="2400" dirty="0"/>
              <a:t> &gt; 5 people: mute everyone and unmute to </a:t>
            </a:r>
            <a:r>
              <a:rPr lang="en-US" sz="2400"/>
              <a:t>take questions (“3-2-1-unmute”).</a:t>
            </a:r>
            <a:endParaRPr lang="en-US" sz="2400" dirty="0"/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/>
              <a:t>&lt; 10 people: mute everyone and take chat questions.  Unmute by request.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/>
              <a:t>Clearly communicate this plan at the opening.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Placeholder 9" descr="A picture containing seat, chair, table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id="{7F157FB0-567B-472D-805C-31B48DE1317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3065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0E80D4-F62D-4653-A9D6-243DCD572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0821" y="2224322"/>
            <a:ext cx="1950889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0719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5630F-2765-4A13-A2C6-EF0C6F1E3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5. Send material ahead of time.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F8AB50-9C24-4A74-A1B6-9F9B491010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3980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383B190-6BFB-422F-B667-06B7B25F0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790162-34AF-4291-83D8-066B453B2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8287" y="3812954"/>
            <a:ext cx="6400800" cy="151601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5. Send material ahead of time.</a:t>
            </a:r>
            <a:endParaRPr lang="en-US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5D7D8817-B829-44BA-9B5B-9B2456108F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1" b="14408"/>
          <a:stretch/>
        </p:blipFill>
        <p:spPr>
          <a:xfrm>
            <a:off x="317635" y="299363"/>
            <a:ext cx="4160452" cy="3049204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DC4F6AA2-DD40-41C2-9F2A-6EC97970F2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59" r="2" b="16998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D28E597-4AF8-4D69-A9AB-A1EDC6156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close up of a device&#10;&#10;Description automatically generated">
            <a:extLst>
              <a:ext uri="{FF2B5EF4-FFF2-40B4-BE49-F238E27FC236}">
                <a16:creationId xmlns:a16="http://schemas.microsoft.com/office/drawing/2014/main" id="{9C858E44-A115-4F5F-8BFC-387D4A74B5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" r="6686" b="-4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17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5630F-2765-4A13-A2C6-EF0C6F1E3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6. Use appropriate lighting and audio.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F8AB50-9C24-4A74-A1B6-9F9B491010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4855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5630F-2765-4A13-A2C6-EF0C6F1E3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7. Welcome screen.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F8AB50-9C24-4A74-A1B6-9F9B491010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ctr"/>
          <a:lstStyle/>
          <a:p>
            <a:pPr marL="457200" indent="-457200">
              <a:buAutoNum type="arabicPeriod"/>
            </a:pPr>
            <a:r>
              <a:rPr lang="en-US" dirty="0"/>
              <a:t>Let’s them know that they’re in the right spot.</a:t>
            </a:r>
          </a:p>
          <a:p>
            <a:pPr marL="457200" indent="-457200">
              <a:buAutoNum type="arabicPeriod"/>
            </a:pPr>
            <a:r>
              <a:rPr lang="en-US" dirty="0"/>
              <a:t>Free commercial for you.</a:t>
            </a:r>
          </a:p>
        </p:txBody>
      </p:sp>
    </p:spTree>
    <p:extLst>
      <p:ext uri="{BB962C8B-B14F-4D97-AF65-F5344CB8AC3E}">
        <p14:creationId xmlns:p14="http://schemas.microsoft.com/office/powerpoint/2010/main" val="6966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8A564A-7872-4D8A-80AA-1A8D38E1F11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465939" y="3259414"/>
            <a:ext cx="6937375" cy="1368425"/>
          </a:xfrm>
          <a:ln>
            <a:solidFill>
              <a:schemeClr val="tx1"/>
            </a:solidFill>
          </a:ln>
        </p:spPr>
        <p:txBody>
          <a:bodyPr anchor="ctr">
            <a:normAutofit fontScale="92500"/>
          </a:bodyPr>
          <a:lstStyle/>
          <a:p>
            <a:pPr marL="0" indent="0" algn="ctr">
              <a:buNone/>
            </a:pPr>
            <a:r>
              <a:rPr lang="en-US" sz="6600" dirty="0"/>
              <a:t>Event Code:  #91281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263034-9F41-49F5-9220-372CEA196B8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66052" y="1679299"/>
            <a:ext cx="5137150" cy="139065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5400" dirty="0"/>
              <a:t>www.slido.com</a:t>
            </a:r>
          </a:p>
        </p:txBody>
      </p:sp>
    </p:spTree>
    <p:extLst>
      <p:ext uri="{BB962C8B-B14F-4D97-AF65-F5344CB8AC3E}">
        <p14:creationId xmlns:p14="http://schemas.microsoft.com/office/powerpoint/2010/main" val="9728653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0">
            <a:extLst>
              <a:ext uri="{FF2B5EF4-FFF2-40B4-BE49-F238E27FC236}">
                <a16:creationId xmlns:a16="http://schemas.microsoft.com/office/drawing/2014/main" id="{6FF0F0B8-5B06-4174-9742-1FD7ABE71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A picture containing building, table, room, bed&#10;&#10;Description automatically generated">
            <a:hlinkClick r:id="rId2" action="ppaction://hlinkfile"/>
            <a:extLst>
              <a:ext uri="{FF2B5EF4-FFF2-40B4-BE49-F238E27FC236}">
                <a16:creationId xmlns:a16="http://schemas.microsoft.com/office/drawing/2014/main" id="{EAB8DE63-405C-42E4-B32E-71458D48C71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9" r="10923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  <a:ln w="190500">
            <a:solidFill>
              <a:srgbClr val="FFFFFF"/>
            </a:solidFill>
            <a:miter lim="800000"/>
          </a:ln>
          <a:effectLst>
            <a:outerShdw blurRad="76200" dist="19050" dir="5400000" algn="t" rotWithShape="0">
              <a:prstClr val="black">
                <a:alpha val="5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52896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5630F-2765-4A13-A2C6-EF0C6F1E3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8. Use an external webcam.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F8AB50-9C24-4A74-A1B6-9F9B491010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810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943EECF-03A4-4CEB-899E-47C8038396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2F606D8-696E-4B76-BB10-43672AA14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4367" y="319440"/>
            <a:ext cx="11543267" cy="5932503"/>
          </a:xfrm>
          <a:prstGeom prst="rect">
            <a:avLst/>
          </a:prstGeom>
          <a:solidFill>
            <a:schemeClr val="bg1"/>
          </a:solidFill>
          <a:ln w="12700">
            <a:solidFill>
              <a:srgbClr val="EFEFEF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group of people posing for the camera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id="{8E338FA1-00FB-4D64-9D92-27B53A37F9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595"/>
          <a:stretch/>
        </p:blipFill>
        <p:spPr>
          <a:xfrm>
            <a:off x="328486" y="319441"/>
            <a:ext cx="11530584" cy="593250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ABF1881-5AFD-48F9-979A-19EE2FE30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998349" y="2960103"/>
            <a:ext cx="190858" cy="65836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FA710B-5FCC-477C-BE80-8F4B9B9D88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0555" y="2212742"/>
            <a:ext cx="1950889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51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5630F-2765-4A13-A2C6-EF0C6F1E3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9. Stand up.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F8AB50-9C24-4A74-A1B6-9F9B491010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9593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251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id="{23720268-32FA-4D8B-9FC9-80EF0D700A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295" y="643467"/>
            <a:ext cx="740340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0928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5630F-2765-4A13-A2C6-EF0C6F1E3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10. Use poll questions.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F8AB50-9C24-4A74-A1B6-9F9B491010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2989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48B3A-1D63-4D5E-8BEB-90F5C36BB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10. Ask Poll Questions</a:t>
            </a:r>
          </a:p>
        </p:txBody>
      </p:sp>
      <p:pic>
        <p:nvPicPr>
          <p:cNvPr id="6" name="Picture Placeholder 5" descr="A close up of a sign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id="{EB011EAF-FCB9-4DE9-9D2C-9DAF6985E7F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0" b="10520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17B483-21C0-4216-A05D-2524F3F2E9F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anchor="ctr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Every 15 – 20 minutes.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Mixture of fun and meaningful material.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If you can’t ask with your virtual tool, use Slido.com.</a:t>
            </a:r>
          </a:p>
        </p:txBody>
      </p:sp>
    </p:spTree>
    <p:extLst>
      <p:ext uri="{BB962C8B-B14F-4D97-AF65-F5344CB8AC3E}">
        <p14:creationId xmlns:p14="http://schemas.microsoft.com/office/powerpoint/2010/main" val="346452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8A564A-7872-4D8A-80AA-1A8D38E1F11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465939" y="3259414"/>
            <a:ext cx="6937375" cy="1368425"/>
          </a:xfrm>
          <a:ln>
            <a:solidFill>
              <a:schemeClr val="tx1"/>
            </a:solidFill>
          </a:ln>
        </p:spPr>
        <p:txBody>
          <a:bodyPr anchor="ctr">
            <a:normAutofit fontScale="92500"/>
          </a:bodyPr>
          <a:lstStyle/>
          <a:p>
            <a:pPr marL="0" indent="0" algn="ctr">
              <a:buNone/>
            </a:pPr>
            <a:r>
              <a:rPr lang="en-US" sz="6600" dirty="0"/>
              <a:t>Event Code:  #91281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263034-9F41-49F5-9220-372CEA196B8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66052" y="1679299"/>
            <a:ext cx="5137150" cy="139065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54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www.slido.com</a:t>
            </a:r>
          </a:p>
        </p:txBody>
      </p:sp>
    </p:spTree>
    <p:extLst>
      <p:ext uri="{BB962C8B-B14F-4D97-AF65-F5344CB8AC3E}">
        <p14:creationId xmlns:p14="http://schemas.microsoft.com/office/powerpoint/2010/main" val="825568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5630F-2765-4A13-A2C6-EF0C6F1E3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11. Use hyperlinks to shift order of topics.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F8AB50-9C24-4A74-A1B6-9F9B491010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4541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84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hlinkClick r:id="rId2" action="ppaction://hlinksldjump"/>
            <a:extLst>
              <a:ext uri="{FF2B5EF4-FFF2-40B4-BE49-F238E27FC236}">
                <a16:creationId xmlns:a16="http://schemas.microsoft.com/office/drawing/2014/main" id="{44026DE7-14B1-43E2-A489-60B2A1FC1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372" y="643467"/>
            <a:ext cx="2720497" cy="247565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hlinkClick r:id="rId4" action="ppaction://hlinksldjump"/>
            <a:extLst>
              <a:ext uri="{FF2B5EF4-FFF2-40B4-BE49-F238E27FC236}">
                <a16:creationId xmlns:a16="http://schemas.microsoft.com/office/drawing/2014/main" id="{ACE9847B-6D8F-4ED1-8E80-B3CF9C76DD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0402" y="650497"/>
            <a:ext cx="3095450" cy="246862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id="{5BA81A71-0D64-42EC-9ECC-FE92560B38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3518" y="660904"/>
            <a:ext cx="3252903" cy="244780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5D4D1FB1-00E4-4D63-90CD-97AE6DFA56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0984" y="3748194"/>
            <a:ext cx="2548072" cy="247163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F9FE375-3674-4B26-B67B-30AFAF78C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361070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hlinkClick r:id="rId10" action="ppaction://hlinksldjump"/>
            <a:extLst>
              <a:ext uri="{FF2B5EF4-FFF2-40B4-BE49-F238E27FC236}">
                <a16:creationId xmlns:a16="http://schemas.microsoft.com/office/drawing/2014/main" id="{8F683BB5-50B7-46EE-895F-8CA33AE5B1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05433" y="4174720"/>
            <a:ext cx="3217333" cy="1689100"/>
          </a:xfrm>
          <a:prstGeom prst="rect">
            <a:avLst/>
          </a:prstGeom>
        </p:spPr>
      </p:pic>
      <p:pic>
        <p:nvPicPr>
          <p:cNvPr id="7" name="Picture 6">
            <a:hlinkClick r:id="rId12" action="ppaction://hlinksldjump"/>
            <a:extLst>
              <a:ext uri="{FF2B5EF4-FFF2-40B4-BE49-F238E27FC236}">
                <a16:creationId xmlns:a16="http://schemas.microsoft.com/office/drawing/2014/main" id="{44D0CA95-5774-443C-8884-4822FC9E17D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13518" y="3893736"/>
            <a:ext cx="3252903" cy="218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876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609A9B3-1953-43D7-ADC2-737D41E882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/>
          <a:p>
            <a:r>
              <a:rPr lang="en-US" sz="3600" dirty="0"/>
              <a:t>How to Lead a Virtual Sales Call</a:t>
            </a:r>
          </a:p>
          <a:p>
            <a:r>
              <a:rPr lang="en-US" sz="2000" dirty="0"/>
              <a:t>Session 033</a:t>
            </a:r>
          </a:p>
          <a:p>
            <a:r>
              <a:rPr lang="en-US" sz="2000" dirty="0"/>
              <a:t>April 17</a:t>
            </a:r>
            <a:r>
              <a:rPr lang="en-US" sz="2000" baseline="30000" dirty="0"/>
              <a:t>th</a:t>
            </a:r>
            <a:r>
              <a:rPr lang="en-US" sz="2000" dirty="0"/>
              <a:t>, 2020</a:t>
            </a:r>
          </a:p>
        </p:txBody>
      </p:sp>
    </p:spTree>
    <p:extLst>
      <p:ext uri="{BB962C8B-B14F-4D97-AF65-F5344CB8AC3E}">
        <p14:creationId xmlns:p14="http://schemas.microsoft.com/office/powerpoint/2010/main" val="39629448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8A564A-7872-4D8A-80AA-1A8D38E1F11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465939" y="3259414"/>
            <a:ext cx="6937375" cy="1368425"/>
          </a:xfrm>
          <a:ln>
            <a:solidFill>
              <a:schemeClr val="tx1"/>
            </a:solidFill>
          </a:ln>
        </p:spPr>
        <p:txBody>
          <a:bodyPr anchor="ctr">
            <a:normAutofit fontScale="92500"/>
          </a:bodyPr>
          <a:lstStyle/>
          <a:p>
            <a:pPr marL="0" indent="0" algn="ctr">
              <a:buNone/>
            </a:pPr>
            <a:r>
              <a:rPr lang="en-US" sz="6600" dirty="0"/>
              <a:t>Event Code:  #91281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263034-9F41-49F5-9220-372CEA196B8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66052" y="1679299"/>
            <a:ext cx="5137150" cy="139065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54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www.slido.com</a:t>
            </a:r>
          </a:p>
        </p:txBody>
      </p:sp>
    </p:spTree>
    <p:extLst>
      <p:ext uri="{BB962C8B-B14F-4D97-AF65-F5344CB8AC3E}">
        <p14:creationId xmlns:p14="http://schemas.microsoft.com/office/powerpoint/2010/main" val="34830989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84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2" action="ppaction://hlinksldjump"/>
            <a:extLst>
              <a:ext uri="{FF2B5EF4-FFF2-40B4-BE49-F238E27FC236}">
                <a16:creationId xmlns:a16="http://schemas.microsoft.com/office/drawing/2014/main" id="{44026DE7-14B1-43E2-A489-60B2A1FC1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372" y="643467"/>
            <a:ext cx="2720497" cy="247565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hlinkClick r:id="rId4" action="ppaction://hlinksldjump"/>
            <a:extLst>
              <a:ext uri="{FF2B5EF4-FFF2-40B4-BE49-F238E27FC236}">
                <a16:creationId xmlns:a16="http://schemas.microsoft.com/office/drawing/2014/main" id="{ACE9847B-6D8F-4ED1-8E80-B3CF9C76DD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0402" y="650497"/>
            <a:ext cx="3095450" cy="246862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id="{5BA81A71-0D64-42EC-9ECC-FE92560B38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3518" y="660904"/>
            <a:ext cx="3252903" cy="244780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5D4D1FB1-00E4-4D63-90CD-97AE6DFA56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0984" y="3748194"/>
            <a:ext cx="2548072" cy="247163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F9FE375-3674-4B26-B67B-30AFAF78C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361070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rId10" action="ppaction://hlinksldjump"/>
            <a:extLst>
              <a:ext uri="{FF2B5EF4-FFF2-40B4-BE49-F238E27FC236}">
                <a16:creationId xmlns:a16="http://schemas.microsoft.com/office/drawing/2014/main" id="{8F683BB5-50B7-46EE-895F-8CA33AE5B1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05433" y="4174720"/>
            <a:ext cx="3217333" cy="1689100"/>
          </a:xfrm>
          <a:prstGeom prst="rect">
            <a:avLst/>
          </a:prstGeom>
        </p:spPr>
      </p:pic>
      <p:pic>
        <p:nvPicPr>
          <p:cNvPr id="7" name="Picture 6">
            <a:hlinkClick r:id="rId12" action="ppaction://hlinksldjump"/>
            <a:extLst>
              <a:ext uri="{FF2B5EF4-FFF2-40B4-BE49-F238E27FC236}">
                <a16:creationId xmlns:a16="http://schemas.microsoft.com/office/drawing/2014/main" id="{44D0CA95-5774-443C-8884-4822FC9E17D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13518" y="3893736"/>
            <a:ext cx="3252903" cy="218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667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5630F-2765-4A13-A2C6-EF0C6F1E3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12. Move.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F8AB50-9C24-4A74-A1B6-9F9B491010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1859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39954E7-426E-4350-9D42-DEA997A9E46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1" b="299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58D429-7B6E-42F9-81BC-BECF44755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/>
              <a:t>You’ve </a:t>
            </a:r>
            <a:r>
              <a:rPr lang="en-US" sz="3600" dirty="0" err="1"/>
              <a:t>gotta</a:t>
            </a:r>
            <a:r>
              <a:rPr lang="en-US" sz="3600" dirty="0"/>
              <a:t> keep moving …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93178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39954E7-426E-4350-9D42-DEA997A9E46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72" r="9091" b="30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58D429-7B6E-42F9-81BC-BECF44755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5" y="640263"/>
            <a:ext cx="3759240" cy="1344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dirty="0"/>
              <a:t>You’ve </a:t>
            </a:r>
            <a:r>
              <a:rPr lang="en-US" sz="4000" dirty="0" err="1"/>
              <a:t>gotta</a:t>
            </a:r>
            <a:r>
              <a:rPr lang="en-US" sz="4000" dirty="0"/>
              <a:t> keep moving 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24298B-9F95-4A3D-A6FA-FF97E835EC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4110" y="2121763"/>
            <a:ext cx="3764826" cy="37730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Documents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Polls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Websites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Social Media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Videos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Live Searches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Anything Live</a:t>
            </a:r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5B0C7691-0D00-4527-80AF-C1C61660FD03}"/>
              </a:ext>
            </a:extLst>
          </p:cNvPr>
          <p:cNvSpPr txBox="1"/>
          <p:nvPr/>
        </p:nvSpPr>
        <p:spPr>
          <a:xfrm>
            <a:off x="5095068" y="2945501"/>
            <a:ext cx="6444175" cy="144655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>
                <a:solidFill>
                  <a:schemeClr val="bg1"/>
                </a:solidFill>
              </a:rPr>
              <a:t>Use hyperlinks (staged), and your virtual call tool.</a:t>
            </a:r>
          </a:p>
        </p:txBody>
      </p:sp>
    </p:spTree>
    <p:extLst>
      <p:ext uri="{BB962C8B-B14F-4D97-AF65-F5344CB8AC3E}">
        <p14:creationId xmlns:p14="http://schemas.microsoft.com/office/powerpoint/2010/main" val="11430405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5630F-2765-4A13-A2C6-EF0C6F1E3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13. Schedule emails during call.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F8AB50-9C24-4A74-A1B6-9F9B491010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8063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5630F-2765-4A13-A2C6-EF0C6F1E3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14. Schedule the next call.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F8AB50-9C24-4A74-A1B6-9F9B491010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7346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6ECC60-540E-4B91-B759-944BCFF8D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440126"/>
            <a:ext cx="4560584" cy="15441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dirty="0"/>
              <a:t>14. Schedule the next call.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339F74-4356-4829-B632-66FBB578E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/>
              <a:t>“While we’re all together, let’s schedule our next call.”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/>
              <a:t>Open your calendar.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/>
              <a:t>If you have more than four people, use Doodle...</a:t>
            </a:r>
          </a:p>
          <a:p>
            <a:endParaRPr lang="en-US" sz="2400" dirty="0"/>
          </a:p>
          <a:p>
            <a:r>
              <a:rPr lang="en-US" sz="2400" dirty="0"/>
              <a:t>https://doodle.com/poll/xswvrftsha4ubrkx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Placeholder 7" descr="A close up of a logo&#10;&#10;Description automatically generated">
            <a:extLst>
              <a:ext uri="{FF2B5EF4-FFF2-40B4-BE49-F238E27FC236}">
                <a16:creationId xmlns:a16="http://schemas.microsoft.com/office/drawing/2014/main" id="{4FE79EA0-555C-49EE-9D53-448209A219C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9" r="2" b="1005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4502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5630F-2765-4A13-A2C6-EF0C6F1E3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15. Record the call and send follow-up.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F8AB50-9C24-4A74-A1B6-9F9B491010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2676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BA513B0-82FF-4F41-8178-885375D1C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A picture containing computer&#10;&#10;Description automatically generated">
            <a:extLst>
              <a:ext uri="{FF2B5EF4-FFF2-40B4-BE49-F238E27FC236}">
                <a16:creationId xmlns:a16="http://schemas.microsoft.com/office/drawing/2014/main" id="{950F854A-7E40-4816-A4AF-127CD35F2C0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75" r="-1" b="16074"/>
          <a:stretch/>
        </p:blipFill>
        <p:spPr>
          <a:xfrm>
            <a:off x="-1" y="10"/>
            <a:ext cx="12228129" cy="466692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3DB8501-F9F2-4ACD-B56A-9019CD50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2987478"/>
            <a:ext cx="12228128" cy="1828800"/>
            <a:chOff x="-305" y="2987478"/>
            <a:chExt cx="12188952" cy="1828800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D03A94A-ADF5-4334-86B1-DBA5F70AC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85A18E1-CBE3-4BBD-B1B7-CDBCA685E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33EDCAA-1D6C-4710-9DA1-C7FC946D8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7" name="Freeform: Shape 16">
              <a:extLst>
                <a:ext uri="{FF2B5EF4-FFF2-40B4-BE49-F238E27FC236}">
                  <a16:creationId xmlns:a16="http://schemas.microsoft.com/office/drawing/2014/main" id="{3916FBF2-1CC9-460D-A42B-FB77E515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9F13D81-F5F6-44AB-869F-A0FD3D06C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751" y="4670450"/>
            <a:ext cx="5021782" cy="150993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dirty="0"/>
              <a:t>15. Record the call and send follow-up.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7CE1B1-12CA-4F3B-ADD4-8EEE2C596C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13759" y="4025648"/>
            <a:ext cx="5888304" cy="2646683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dirty="0"/>
              <a:t>Get their permission to record and reminder them.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dirty="0"/>
              <a:t>Listen to the entire recording before sending it.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dirty="0"/>
              <a:t>Don’t send if it’s not appropriate.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dirty="0"/>
              <a:t>Send to the boss/POC and let them forward. </a:t>
            </a:r>
          </a:p>
        </p:txBody>
      </p:sp>
    </p:spTree>
    <p:extLst>
      <p:ext uri="{BB962C8B-B14F-4D97-AF65-F5344CB8AC3E}">
        <p14:creationId xmlns:p14="http://schemas.microsoft.com/office/powerpoint/2010/main" val="23940650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93844EA-0D22-410F-A01B-F4F29533D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picture containing animal, man, standing, black&#10;&#10;Description automatically generated">
            <a:extLst>
              <a:ext uri="{FF2B5EF4-FFF2-40B4-BE49-F238E27FC236}">
                <a16:creationId xmlns:a16="http://schemas.microsoft.com/office/drawing/2014/main" id="{D064EFFD-25DE-45DE-9384-A341E197A2C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7" r="23591" b="-1"/>
          <a:stretch/>
        </p:blipFill>
        <p:spPr>
          <a:xfrm>
            <a:off x="951746" y="528018"/>
            <a:ext cx="5144254" cy="3558948"/>
          </a:xfrm>
          <a:prstGeom prst="rect">
            <a:avLst/>
          </a:prstGeom>
        </p:spPr>
      </p:pic>
      <p:pic>
        <p:nvPicPr>
          <p:cNvPr id="8" name="Content Placeholder 7" descr="A baseball player swinging a bat at a baseball game&#10;&#10;Description automatically generated">
            <a:extLst>
              <a:ext uri="{FF2B5EF4-FFF2-40B4-BE49-F238E27FC236}">
                <a16:creationId xmlns:a16="http://schemas.microsoft.com/office/drawing/2014/main" id="{EC11E867-C146-4564-98F9-055429266E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0203"/>
          <a:stretch/>
        </p:blipFill>
        <p:spPr>
          <a:xfrm>
            <a:off x="6096001" y="528018"/>
            <a:ext cx="5144254" cy="3557016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E65E162-F3C5-496E-83F3-35D3847D7E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07172" y="528018"/>
            <a:ext cx="0" cy="3557016"/>
          </a:xfrm>
          <a:prstGeom prst="line">
            <a:avLst/>
          </a:prstGeom>
          <a:ln w="12700">
            <a:solidFill>
              <a:srgbClr val="FE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 5">
            <a:extLst>
              <a:ext uri="{FF2B5EF4-FFF2-40B4-BE49-F238E27FC236}">
                <a16:creationId xmlns:a16="http://schemas.microsoft.com/office/drawing/2014/main" id="{5240663D-974E-4B54-BEF2-0AEF269A3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789091" y="4377267"/>
            <a:ext cx="542047" cy="2376459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3E9B34ED-699B-421D-8B75-2235E5010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783841" y="4208147"/>
            <a:ext cx="369761" cy="212183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87427BBD-1323-4FFD-9089-40083FC545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951746" y="4098332"/>
            <a:ext cx="201857" cy="20558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6">
            <a:extLst>
              <a:ext uri="{FF2B5EF4-FFF2-40B4-BE49-F238E27FC236}">
                <a16:creationId xmlns:a16="http://schemas.microsoft.com/office/drawing/2014/main" id="{5754E5A4-4679-40DF-8B05-9029BA0D70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048198" y="4208147"/>
            <a:ext cx="339126" cy="212183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9FC83CD4-234F-4750-ABF6-5481D9055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053721" y="4098333"/>
            <a:ext cx="201857" cy="20558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Rectangle 8">
            <a:extLst>
              <a:ext uri="{FF2B5EF4-FFF2-40B4-BE49-F238E27FC236}">
                <a16:creationId xmlns:a16="http://schemas.microsoft.com/office/drawing/2014/main" id="{568D0189-FF37-41B1-A9F5-C564BA47BB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51447" y="4098334"/>
            <a:ext cx="10304132" cy="1960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929C27-550E-44F2-9487-02FBF6331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346" y="4267831"/>
            <a:ext cx="9716883" cy="1071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 dirty="0">
                <a:solidFill>
                  <a:srgbClr val="FEFFFF"/>
                </a:solidFill>
                <a:latin typeface="+mj-lt"/>
                <a:ea typeface="+mj-ea"/>
                <a:cs typeface="+mj-cs"/>
              </a:rPr>
              <a:t>Live vs. Virtual Sales Calls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B60F436-E9B6-463A-BC51-14940E646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954528" y="4098332"/>
            <a:ext cx="10305288" cy="0"/>
          </a:xfrm>
          <a:prstGeom prst="line">
            <a:avLst/>
          </a:prstGeom>
          <a:ln w="12700">
            <a:solidFill>
              <a:srgbClr val="FE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8">
            <a:extLst>
              <a:ext uri="{FF2B5EF4-FFF2-40B4-BE49-F238E27FC236}">
                <a16:creationId xmlns:a16="http://schemas.microsoft.com/office/drawing/2014/main" id="{5B4888BC-D2FB-4207-8548-E0FA79633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387324" y="4377267"/>
            <a:ext cx="801628" cy="19527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Plan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4090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ontent Placeholder 5" descr="A person sitting on a table&#10;&#10;Description generated with very high confidence">
            <a:extLst>
              <a:ext uri="{FF2B5EF4-FFF2-40B4-BE49-F238E27FC236}">
                <a16:creationId xmlns:a16="http://schemas.microsoft.com/office/drawing/2014/main" id="{096835EB-FBC3-465C-B589-C3E091940D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2" b="4449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C3BB58-CA51-4E56-9ECD-D6A856A55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572" y="4541863"/>
            <a:ext cx="4651838" cy="1089993"/>
          </a:xfrm>
          <a:solidFill>
            <a:srgbClr val="E3CEA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b="1" dirty="0">
                <a:hlinkClick r:id="rId3" action="ppaction://hlinkfile"/>
              </a:rPr>
              <a:t>Lesson Plan</a:t>
            </a:r>
            <a:endParaRPr lang="en-US" sz="4400" b="1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5539D91-E89A-4FD7-BA77-9039579D4D81}"/>
              </a:ext>
            </a:extLst>
          </p:cNvPr>
          <p:cNvSpPr txBox="1">
            <a:spLocks/>
          </p:cNvSpPr>
          <p:nvPr/>
        </p:nvSpPr>
        <p:spPr>
          <a:xfrm>
            <a:off x="20" y="2316137"/>
            <a:ext cx="12191980" cy="88106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3500" b="1" dirty="0">
                <a:solidFill>
                  <a:prstClr val="white"/>
                </a:solidFill>
              </a:rPr>
              <a:t>May’s Session: Creating an Unsolicited Proposal</a:t>
            </a:r>
            <a:endParaRPr lang="en-US" sz="35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82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FF0F0B8-5B06-4174-9742-1FD7ABE71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 up of a sign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7971A264-9997-4FE7-B821-C1FC2BFF9A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3" r="1" b="20692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  <a:ln w="190500">
            <a:solidFill>
              <a:srgbClr val="FFFFFF"/>
            </a:solidFill>
            <a:miter lim="800000"/>
          </a:ln>
          <a:effectLst>
            <a:outerShdw blurRad="76200" dist="19050" dir="5400000" algn="t" rotWithShape="0">
              <a:prstClr val="black">
                <a:alpha val="5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45664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37A950-2030-4137-95E7-DD0304CF3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596" y="321733"/>
            <a:ext cx="8814807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9000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Questions and Discussion</a:t>
            </a:r>
          </a:p>
        </p:txBody>
      </p:sp>
    </p:spTree>
    <p:extLst>
      <p:ext uri="{BB962C8B-B14F-4D97-AF65-F5344CB8AC3E}">
        <p14:creationId xmlns:p14="http://schemas.microsoft.com/office/powerpoint/2010/main" val="2571239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5630F-2765-4A13-A2C6-EF0C6F1E3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1. Use Video.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F8AB50-9C24-4A74-A1B6-9F9B491010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786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6A5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Luke Geotting Video Session 033">
            <a:hlinkClick r:id="" action="ppaction://media"/>
            <a:extLst>
              <a:ext uri="{FF2B5EF4-FFF2-40B4-BE49-F238E27FC236}">
                <a16:creationId xmlns:a16="http://schemas.microsoft.com/office/drawing/2014/main" id="{CD829786-B9DF-4032-8272-6D1117A5044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53637" y="914400"/>
            <a:ext cx="8940801" cy="50291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DCCED3-32AE-46D2-BC40-C39049311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1. Use Video.</a:t>
            </a:r>
          </a:p>
        </p:txBody>
      </p:sp>
    </p:spTree>
    <p:extLst>
      <p:ext uri="{BB962C8B-B14F-4D97-AF65-F5344CB8AC3E}">
        <p14:creationId xmlns:p14="http://schemas.microsoft.com/office/powerpoint/2010/main" val="11375897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5630F-2765-4A13-A2C6-EF0C6F1E3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2. Cover all the bases when scheduling.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F8AB50-9C24-4A74-A1B6-9F9B491010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559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5630F-2765-4A13-A2C6-EF0C6F1E3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2. Cover all the bases when scheduling.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F8AB50-9C24-4A74-A1B6-9F9B491010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t">
            <a:normAutofit/>
          </a:bodyPr>
          <a:lstStyle/>
          <a:p>
            <a:r>
              <a:rPr lang="en-US" sz="3200" i="1" dirty="0"/>
              <a:t>Don’t assume that your audience is used to or comfortable with virtual calls.</a:t>
            </a:r>
          </a:p>
        </p:txBody>
      </p:sp>
    </p:spTree>
    <p:extLst>
      <p:ext uri="{BB962C8B-B14F-4D97-AF65-F5344CB8AC3E}">
        <p14:creationId xmlns:p14="http://schemas.microsoft.com/office/powerpoint/2010/main" val="2754014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53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87DCF1-F626-45F4-AE9F-076C8BFAE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600" dirty="0">
                <a:solidFill>
                  <a:srgbClr val="FFFFFF"/>
                </a:solidFill>
              </a:rPr>
              <a:t>Send a calendar invitation, and …</a:t>
            </a: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A picture containing person, indoor, table, boy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id="{6D0A3D99-2DB6-427B-96A0-6B179D41D27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" r="281" b="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427417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841</TotalTime>
  <Words>527</Words>
  <Application>Microsoft Office PowerPoint</Application>
  <PresentationFormat>Widescreen</PresentationFormat>
  <Paragraphs>75</Paragraphs>
  <Slides>44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Arial</vt:lpstr>
      <vt:lpstr>Calibri</vt:lpstr>
      <vt:lpstr>Calibri Light</vt:lpstr>
      <vt:lpstr>Impact</vt:lpstr>
      <vt:lpstr>Office Theme</vt:lpstr>
      <vt:lpstr>PowerPoint Presentation</vt:lpstr>
      <vt:lpstr>www.slido.com</vt:lpstr>
      <vt:lpstr>PowerPoint Presentation</vt:lpstr>
      <vt:lpstr>Live vs. Virtual Sales Calls</vt:lpstr>
      <vt:lpstr>1. Use Video.</vt:lpstr>
      <vt:lpstr>1. Use Video.</vt:lpstr>
      <vt:lpstr>2. Cover all the bases when scheduling.</vt:lpstr>
      <vt:lpstr>2. Cover all the bases when scheduling.</vt:lpstr>
      <vt:lpstr>Send a calendar invitation, and …</vt:lpstr>
      <vt:lpstr>PowerPoint Presentation</vt:lpstr>
      <vt:lpstr>Let them know you’ll be using video … </vt:lpstr>
      <vt:lpstr>3. Recruit a moderator.</vt:lpstr>
      <vt:lpstr>3. Recruit a moderator.</vt:lpstr>
      <vt:lpstr>4. Plan for muting and interaction.</vt:lpstr>
      <vt:lpstr>4. Plan for muting and interaction.</vt:lpstr>
      <vt:lpstr>5. Send material ahead of time.</vt:lpstr>
      <vt:lpstr>5. Send material ahead of time.</vt:lpstr>
      <vt:lpstr>6. Use appropriate lighting and audio.</vt:lpstr>
      <vt:lpstr>7. Welcome screen.</vt:lpstr>
      <vt:lpstr>PowerPoint Presentation</vt:lpstr>
      <vt:lpstr>8. Use an external webcam.</vt:lpstr>
      <vt:lpstr>PowerPoint Presentation</vt:lpstr>
      <vt:lpstr>9. Stand up.</vt:lpstr>
      <vt:lpstr>PowerPoint Presentation</vt:lpstr>
      <vt:lpstr>10. Use poll questions.</vt:lpstr>
      <vt:lpstr>10. Ask Poll Questions</vt:lpstr>
      <vt:lpstr>www.slido.com</vt:lpstr>
      <vt:lpstr>11. Use hyperlinks to shift order of topics.</vt:lpstr>
      <vt:lpstr>PowerPoint Presentation</vt:lpstr>
      <vt:lpstr>www.slido.com</vt:lpstr>
      <vt:lpstr>PowerPoint Presentation</vt:lpstr>
      <vt:lpstr>12. Move.</vt:lpstr>
      <vt:lpstr>You’ve gotta keep moving …</vt:lpstr>
      <vt:lpstr>You’ve gotta keep moving …</vt:lpstr>
      <vt:lpstr>13. Schedule emails during call.</vt:lpstr>
      <vt:lpstr>14. Schedule the next call.</vt:lpstr>
      <vt:lpstr>14. Schedule the next call.</vt:lpstr>
      <vt:lpstr>15. Record the call and send follow-up.</vt:lpstr>
      <vt:lpstr>15. Record the call and send follow-up.</vt:lpstr>
      <vt:lpstr>Action Plan</vt:lpstr>
      <vt:lpstr>Lesson Plan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Peterson</dc:creator>
  <cp:lastModifiedBy>Chris Peterson</cp:lastModifiedBy>
  <cp:revision>4</cp:revision>
  <dcterms:created xsi:type="dcterms:W3CDTF">2020-04-16T20:41:12Z</dcterms:created>
  <dcterms:modified xsi:type="dcterms:W3CDTF">2020-04-17T10:44:20Z</dcterms:modified>
</cp:coreProperties>
</file>