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632" r:id="rId2"/>
    <p:sldId id="1633" r:id="rId3"/>
    <p:sldId id="1197" r:id="rId4"/>
    <p:sldId id="2084" r:id="rId5"/>
    <p:sldId id="2085" r:id="rId6"/>
    <p:sldId id="2086" r:id="rId7"/>
    <p:sldId id="2087" r:id="rId8"/>
    <p:sldId id="1294" r:id="rId9"/>
    <p:sldId id="1295" r:id="rId10"/>
    <p:sldId id="163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E2B"/>
    <a:srgbClr val="E3C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5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E10AD-B133-4122-B55A-FCFB2FBB69A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9EE88-4241-4FB4-A55D-C7A211FF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1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524001" y="1153551"/>
            <a:ext cx="9143999" cy="2377440"/>
          </a:xfrm>
          <a:prstGeom prst="rect">
            <a:avLst/>
          </a:prstGeom>
          <a:solidFill>
            <a:srgbClr val="070E2B"/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3E80-A875-4493-B83F-894060DFB348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40" y="1260044"/>
            <a:ext cx="6271720" cy="21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9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F56E-F68E-44DD-9AA7-9AB58E026A13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907" y="377961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9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4908" y="216702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F56E-F68E-44DD-9AA7-9AB58E026A13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3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DD12-E337-44C6-A882-9E1AE3743DAF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4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964" y="339634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96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DD12-E337-44C6-A882-9E1AE3743DAF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6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51D-236C-41D2-9A37-DF1116E77141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4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DCC-B8E5-44AA-9BEF-AD116C8ED6B4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563330" y="1153551"/>
            <a:ext cx="9060426" cy="2377440"/>
          </a:xfrm>
          <a:prstGeom prst="rect">
            <a:avLst/>
          </a:prstGeom>
          <a:solidFill>
            <a:srgbClr val="E3CEA3"/>
          </a:solidFill>
          <a:ln w="76200">
            <a:solidFill>
              <a:srgbClr val="070E2B"/>
            </a:solidFill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070E2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8392-D062-491D-A3B0-13ED6924289E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14" y="1260044"/>
            <a:ext cx="5966772" cy="21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8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A025-DBD2-44FD-84EC-49088448FC23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06A-A08C-43A7-9BC1-833DA4C2CB2B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8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F0A4-4E7F-4A16-BC80-94BF28E82B6A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F1E3-FE6A-4A2E-844C-3BEA266EA180}" type="datetime1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rgbClr val="E3CEA3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rgbClr val="E3CEA3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F1E3-FE6A-4A2E-844C-3BEA266EA180}" type="datetime1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62C0-77C6-498C-A0ED-963B2A636831}" type="datetime1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CA17-7C23-4EB8-8B6E-DA8A5EB612D5}" type="datetime1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70E2B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3CEA3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D0DA-44E7-498F-B67B-5FDA66043B52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3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650" r:id="rId3"/>
    <p:sldLayoutId id="2147483651" r:id="rId4"/>
    <p:sldLayoutId id="2147483652" r:id="rId5"/>
    <p:sldLayoutId id="2147483653" r:id="rId6"/>
    <p:sldLayoutId id="2147483709" r:id="rId7"/>
    <p:sldLayoutId id="2147483654" r:id="rId8"/>
    <p:sldLayoutId id="2147483655" r:id="rId9"/>
    <p:sldLayoutId id="2147483656" r:id="rId10"/>
    <p:sldLayoutId id="2147483679" r:id="rId11"/>
    <p:sldLayoutId id="2147483657" r:id="rId12"/>
    <p:sldLayoutId id="2147483678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jumping in the air&#10;&#10;Description automatically generated">
            <a:extLst>
              <a:ext uri="{FF2B5EF4-FFF2-40B4-BE49-F238E27FC236}">
                <a16:creationId xmlns:a16="http://schemas.microsoft.com/office/drawing/2014/main" id="{58A65E6A-3050-4DB4-BF8B-CE7BDD02AE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/>
        </p:blipFill>
        <p:spPr>
          <a:xfrm>
            <a:off x="229483" y="124272"/>
            <a:ext cx="11750142" cy="6609456"/>
          </a:xfrm>
          <a:prstGeom prst="rect">
            <a:avLst/>
          </a:prstGeom>
          <a:ln w="38100">
            <a:solidFill>
              <a:srgbClr val="070E2B"/>
            </a:solidFill>
          </a:ln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190D4-9402-48F3-AE52-733F84AD0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560" y="5053776"/>
            <a:ext cx="3940497" cy="1769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398396-7CC3-4CBA-9AFE-1CED168B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130" y="3185652"/>
            <a:ext cx="3805822" cy="1719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/>
              <a:t>Sprint 006</a:t>
            </a:r>
            <a:br>
              <a:rPr lang="en-US" dirty="0"/>
            </a:br>
            <a:r>
              <a:rPr lang="en-US" dirty="0"/>
              <a:t>How to End Your Sales Calls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BC104B9-0F70-4F14-A9A5-269297595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163" y="5272708"/>
            <a:ext cx="3313756" cy="11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2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, sitting, woman, young&#10;&#10;Description automatically generated">
            <a:extLst>
              <a:ext uri="{FF2B5EF4-FFF2-40B4-BE49-F238E27FC236}">
                <a16:creationId xmlns:a16="http://schemas.microsoft.com/office/drawing/2014/main" id="{E9778913-D4D6-4282-BA39-8D98CDF79E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71D853-B30C-402D-9AEC-3E3F3E77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64" y="417310"/>
            <a:ext cx="3160510" cy="3129826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Time to act…</a:t>
            </a:r>
          </a:p>
        </p:txBody>
      </p:sp>
    </p:spTree>
    <p:extLst>
      <p:ext uri="{BB962C8B-B14F-4D97-AF65-F5344CB8AC3E}">
        <p14:creationId xmlns:p14="http://schemas.microsoft.com/office/powerpoint/2010/main" val="3116814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jumping in the air&#10;&#10;Description automatically generated">
            <a:extLst>
              <a:ext uri="{FF2B5EF4-FFF2-40B4-BE49-F238E27FC236}">
                <a16:creationId xmlns:a16="http://schemas.microsoft.com/office/drawing/2014/main" id="{549B8F6E-9BCF-4766-B2B5-CC415270BF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r="13881" b="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06411-8026-432F-BCA1-D859F41C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348280"/>
            <a:ext cx="48325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</a:rPr>
              <a:t>Buying Gifts for Customers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363BD-0D22-4024-BD33-7D7B5CB73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116" y="2022601"/>
            <a:ext cx="3790765" cy="27214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2041575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9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1D10BF-A7CF-402D-A66E-DF52A26BA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5" b="23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F8B52-B9B0-423B-AE51-28AEF0BC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Not Like This!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4C1D0711-DA51-44D5-8849-66E839524F2E}"/>
              </a:ext>
            </a:extLst>
          </p:cNvPr>
          <p:cNvSpPr/>
          <p:nvPr/>
        </p:nvSpPr>
        <p:spPr>
          <a:xfrm>
            <a:off x="3368986" y="869575"/>
            <a:ext cx="2986990" cy="3881715"/>
          </a:xfrm>
          <a:prstGeom prst="wedgeRoundRectCallout">
            <a:avLst>
              <a:gd name="adj1" fmla="val -70078"/>
              <a:gd name="adj2" fmla="val -16476"/>
              <a:gd name="adj3" fmla="val 16667"/>
            </a:avLst>
          </a:prstGeom>
          <a:solidFill>
            <a:srgbClr val="E3CEA3"/>
          </a:solidFill>
          <a:ln>
            <a:solidFill>
              <a:srgbClr val="070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E00576-F7DE-4041-BE19-BBF91D8F7C15}"/>
              </a:ext>
            </a:extLst>
          </p:cNvPr>
          <p:cNvSpPr txBox="1">
            <a:spLocks/>
          </p:cNvSpPr>
          <p:nvPr/>
        </p:nvSpPr>
        <p:spPr>
          <a:xfrm>
            <a:off x="3610519" y="795924"/>
            <a:ext cx="2745457" cy="327400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gur" panose="00000500000000000000" pitchFamily="50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gur" panose="00000500000000000000" pitchFamily="50" charset="0"/>
                <a:ea typeface="+mj-ea"/>
                <a:cs typeface="+mj-cs"/>
              </a:rPr>
              <a:t>“Have you seen our competition?”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gur" panose="00000500000000000000" pitchFamily="50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gur" panose="00000500000000000000" pitchFamily="50" charset="0"/>
                <a:ea typeface="+mj-ea"/>
                <a:cs typeface="+mj-cs"/>
              </a:rPr>
              <a:t>“Is there any reason you wouldn’t move forward with us?”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gur" panose="00000500000000000000" pitchFamily="50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gur" panose="00000500000000000000" pitchFamily="50" charset="0"/>
                <a:ea typeface="+mj-ea"/>
                <a:cs typeface="+mj-cs"/>
              </a:rPr>
              <a:t>“What do we need to do to get you in this beauty today?”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gur" panose="00000500000000000000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283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79D7BD-03B7-4F6A-8AF5-6DF1136F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method used to work…</a:t>
            </a:r>
          </a:p>
        </p:txBody>
      </p:sp>
      <p:pic>
        <p:nvPicPr>
          <p:cNvPr id="13" name="Content Placeholder 1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E6A44AD-455A-4B44-BA37-50FB46ED78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"/>
          <a:stretch/>
        </p:blipFill>
        <p:spPr>
          <a:xfrm>
            <a:off x="6096026" y="0"/>
            <a:ext cx="6095974" cy="4252522"/>
          </a:xfrm>
          <a:prstGeom prst="rect">
            <a:avLst/>
          </a:prstGeom>
        </p:spPr>
      </p:pic>
      <p:pic>
        <p:nvPicPr>
          <p:cNvPr id="11" name="Content Placeholder 10" descr="A person sitting at a table with a cup of coffee&#10;&#10;Description automatically generated">
            <a:extLst>
              <a:ext uri="{FF2B5EF4-FFF2-40B4-BE49-F238E27FC236}">
                <a16:creationId xmlns:a16="http://schemas.microsoft.com/office/drawing/2014/main" id="{3B11D9EA-D711-4866-8C5F-BD3F5958E4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r="2" b="2"/>
          <a:stretch/>
        </p:blipFill>
        <p:spPr>
          <a:xfrm>
            <a:off x="-24581" y="2157"/>
            <a:ext cx="6096001" cy="42532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7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5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BAE0A-E08D-4BA5-958D-4BF9BCFB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094" y="618681"/>
            <a:ext cx="3101788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       </a:t>
            </a:r>
            <a:r>
              <a:rPr lang="en-US" sz="3600" u="sng" dirty="0">
                <a:solidFill>
                  <a:srgbClr val="FFFFFF"/>
                </a:solidFill>
              </a:rPr>
              <a:t>Goal</a:t>
            </a:r>
            <a:br>
              <a:rPr lang="en-US" sz="3600" u="sng" dirty="0">
                <a:solidFill>
                  <a:srgbClr val="FFFFFF"/>
                </a:solidFill>
              </a:rPr>
            </a:br>
            <a:br>
              <a:rPr lang="en-US" sz="3600" u="sng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Six weeks later when they’re making decision…</a:t>
            </a:r>
            <a:endParaRPr lang="en-US" sz="3600" u="sng" dirty="0">
              <a:solidFill>
                <a:srgbClr val="FFFFFF"/>
              </a:solidFill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853D77B-25FF-4E2F-9D2D-8BD14E9A2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4D9048C-0B49-4CDE-8F84-D0C82C6BD12F}"/>
              </a:ext>
            </a:extLst>
          </p:cNvPr>
          <p:cNvSpPr/>
          <p:nvPr/>
        </p:nvSpPr>
        <p:spPr>
          <a:xfrm>
            <a:off x="4303059" y="1039906"/>
            <a:ext cx="3137647" cy="1506070"/>
          </a:xfrm>
          <a:prstGeom prst="wedgeEllipseCallout">
            <a:avLst>
              <a:gd name="adj1" fmla="val -51981"/>
              <a:gd name="adj2" fmla="val 5238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 one was nearly as competent or confident as Robin from XYZ Integration.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EC2E749-869E-429C-96F0-AF604770DCAD}"/>
              </a:ext>
            </a:extLst>
          </p:cNvPr>
          <p:cNvSpPr/>
          <p:nvPr/>
        </p:nvSpPr>
        <p:spPr>
          <a:xfrm>
            <a:off x="4200803" y="1039906"/>
            <a:ext cx="2447365" cy="1434353"/>
          </a:xfrm>
          <a:prstGeom prst="wedgeRoundRectCallout">
            <a:avLst>
              <a:gd name="adj1" fmla="val 48765"/>
              <a:gd name="adj2" fmla="val 593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It’s not even close.  And she didn’t use any of those </a:t>
            </a:r>
            <a:r>
              <a:rPr lang="en-US" dirty="0" err="1">
                <a:solidFill>
                  <a:schemeClr val="bg1"/>
                </a:solidFill>
              </a:rPr>
              <a:t>cheezy</a:t>
            </a:r>
            <a:r>
              <a:rPr lang="en-US" dirty="0">
                <a:solidFill>
                  <a:schemeClr val="bg1"/>
                </a:solidFill>
              </a:rPr>
              <a:t> closing techniques.</a:t>
            </a:r>
          </a:p>
        </p:txBody>
      </p:sp>
    </p:spTree>
    <p:extLst>
      <p:ext uri="{BB962C8B-B14F-4D97-AF65-F5344CB8AC3E}">
        <p14:creationId xmlns:p14="http://schemas.microsoft.com/office/powerpoint/2010/main" val="278608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64CEAB2-109D-4174-B99B-1EC3F7517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C21D4-AA40-4A3B-890B-32EFA75A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262626"/>
                </a:solidFill>
              </a:rPr>
              <a:t>So, how do we end a sales call today?</a:t>
            </a:r>
          </a:p>
        </p:txBody>
      </p:sp>
    </p:spTree>
    <p:extLst>
      <p:ext uri="{BB962C8B-B14F-4D97-AF65-F5344CB8AC3E}">
        <p14:creationId xmlns:p14="http://schemas.microsoft.com/office/powerpoint/2010/main" val="395706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Depart with Confidence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control the end of the meeting … “I’ve </a:t>
            </a:r>
            <a:r>
              <a:rPr lang="en-US" sz="2400" dirty="0" err="1"/>
              <a:t>gotta</a:t>
            </a:r>
            <a:r>
              <a:rPr lang="en-US" sz="2400" dirty="0"/>
              <a:t> run.”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Confirm action items.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Mention that you need to schedule more time on the next visit.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Say good-bye and get </a:t>
            </a:r>
            <a:r>
              <a:rPr lang="en-US" sz="2400" dirty="0" err="1"/>
              <a:t>outta</a:t>
            </a:r>
            <a:r>
              <a:rPr lang="en-US" sz="2400" dirty="0"/>
              <a:t> there.</a:t>
            </a:r>
          </a:p>
        </p:txBody>
      </p:sp>
    </p:spTree>
    <p:extLst>
      <p:ext uri="{BB962C8B-B14F-4D97-AF65-F5344CB8AC3E}">
        <p14:creationId xmlns:p14="http://schemas.microsoft.com/office/powerpoint/2010/main" val="3157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70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" y="0"/>
            <a:ext cx="12191999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Depart with Confidence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12191999" cy="595648"/>
          </a:xfrm>
          <a:prstGeom prst="rect">
            <a:avLst/>
          </a:prstGeom>
          <a:solidFill>
            <a:srgbClr val="E3C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41810" y="1143000"/>
            <a:ext cx="7868293" cy="59564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Example…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129308" y="1963364"/>
            <a:ext cx="2975020" cy="818474"/>
          </a:xfrm>
          <a:prstGeom prst="wedgeRoundRectCallout">
            <a:avLst>
              <a:gd name="adj1" fmla="val -56648"/>
              <a:gd name="adj2" fmla="val 19975"/>
              <a:gd name="adj3" fmla="val 16667"/>
            </a:avLst>
          </a:prstGeom>
          <a:solidFill>
            <a:srgbClr val="070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41810" y="1963364"/>
            <a:ext cx="2550017" cy="8184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gur" panose="00000500000000000000" pitchFamily="50" charset="0"/>
                <a:ea typeface="+mj-ea"/>
                <a:cs typeface="+mj-cs"/>
              </a:rPr>
              <a:t>“I’ve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gur" panose="00000500000000000000" pitchFamily="50" charset="0"/>
                <a:ea typeface="+mj-ea"/>
                <a:cs typeface="+mj-cs"/>
              </a:rPr>
              <a:t>gotta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gur" panose="00000500000000000000" pitchFamily="50" charset="0"/>
                <a:ea typeface="+mj-ea"/>
                <a:cs typeface="+mj-cs"/>
              </a:rPr>
              <a:t> run.”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gur" panose="00000500000000000000" pitchFamily="50" charset="0"/>
              <a:ea typeface="+mj-ea"/>
              <a:cs typeface="+mj-cs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129308" y="3006554"/>
            <a:ext cx="7727323" cy="818474"/>
          </a:xfrm>
          <a:prstGeom prst="wedgeRoundRectCallout">
            <a:avLst>
              <a:gd name="adj1" fmla="val -53270"/>
              <a:gd name="adj2" fmla="val 19975"/>
              <a:gd name="adj3" fmla="val 16667"/>
            </a:avLst>
          </a:prstGeom>
          <a:solidFill>
            <a:srgbClr val="070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161854" y="3006554"/>
            <a:ext cx="7868293" cy="8184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gur" panose="00000500000000000000" pitchFamily="50" charset="0"/>
                <a:ea typeface="+mj-ea"/>
                <a:cs typeface="+mj-cs"/>
              </a:rPr>
              <a:t>“Before I go, are you ok with this follow-up plan?  I’ll send the invite later.”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gur" panose="00000500000000000000" pitchFamily="50" charset="0"/>
              <a:ea typeface="+mj-ea"/>
              <a:cs typeface="+mj-cs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129308" y="4049744"/>
            <a:ext cx="7727322" cy="1204836"/>
          </a:xfrm>
          <a:prstGeom prst="wedgeRoundRectCallout">
            <a:avLst>
              <a:gd name="adj1" fmla="val -52981"/>
              <a:gd name="adj2" fmla="val 18906"/>
              <a:gd name="adj3" fmla="val 16667"/>
            </a:avLst>
          </a:prstGeom>
          <a:solidFill>
            <a:srgbClr val="070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341810" y="4049744"/>
            <a:ext cx="7257245" cy="12048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gur" panose="00000500000000000000" pitchFamily="50" charset="0"/>
                <a:ea typeface="+mj-ea"/>
                <a:cs typeface="+mj-cs"/>
              </a:rPr>
              <a:t>“BTW, next meeting we need to schedule more time so I can hear more about your vacation.”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gur" panose="00000500000000000000" pitchFamily="50" charset="0"/>
              <a:ea typeface="+mj-ea"/>
              <a:cs typeface="+mj-cs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2129308" y="5479296"/>
            <a:ext cx="7727322" cy="818474"/>
          </a:xfrm>
          <a:prstGeom prst="wedgeRoundRectCallout">
            <a:avLst>
              <a:gd name="adj1" fmla="val -45393"/>
              <a:gd name="adj2" fmla="val 18402"/>
              <a:gd name="adj3" fmla="val 16667"/>
            </a:avLst>
          </a:prstGeom>
          <a:solidFill>
            <a:srgbClr val="070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341810" y="5479296"/>
            <a:ext cx="7514821" cy="818475"/>
          </a:xfrm>
          <a:prstGeom prst="rect">
            <a:avLst/>
          </a:prstGeom>
          <a:solidFill>
            <a:srgbClr val="070E2B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gur" panose="00000500000000000000" pitchFamily="50" charset="0"/>
                <a:ea typeface="+mj-ea"/>
                <a:cs typeface="+mj-cs"/>
              </a:rPr>
              <a:t>Get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gur" panose="00000500000000000000" pitchFamily="50" charset="0"/>
                <a:ea typeface="+mj-ea"/>
                <a:cs typeface="+mj-cs"/>
              </a:rPr>
              <a:t>outta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gur" panose="00000500000000000000" pitchFamily="50" charset="0"/>
                <a:ea typeface="+mj-ea"/>
                <a:cs typeface="+mj-cs"/>
              </a:rPr>
              <a:t> there!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gur" panose="00000500000000000000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826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213</Words>
  <Application>Microsoft Office PowerPoint</Application>
  <PresentationFormat>Widescreen</PresentationFormat>
  <Paragraphs>29</Paragraphs>
  <Slides>10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Vegur</vt:lpstr>
      <vt:lpstr>Office Theme</vt:lpstr>
      <vt:lpstr>Sprint 006 How to End Your Sales Calls</vt:lpstr>
      <vt:lpstr>Buying Gifts for Customers</vt:lpstr>
      <vt:lpstr>Best Practices</vt:lpstr>
      <vt:lpstr>Not Like This!</vt:lpstr>
      <vt:lpstr>This method used to work…</vt:lpstr>
      <vt:lpstr>       Goal  Six weeks later when they’re making decision…</vt:lpstr>
      <vt:lpstr>So, how do we end a sales call today?</vt:lpstr>
      <vt:lpstr>Depart with Confidence</vt:lpstr>
      <vt:lpstr>PowerPoint Presentation</vt:lpstr>
      <vt:lpstr>Time to act…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Sprint 006 How to End Your Sales Calls</dc:title>
  <dc:creator>Chris Peterson</dc:creator>
  <cp:lastModifiedBy>Chris Peterson</cp:lastModifiedBy>
  <cp:revision>2</cp:revision>
  <dcterms:created xsi:type="dcterms:W3CDTF">2020-05-18T17:28:07Z</dcterms:created>
  <dcterms:modified xsi:type="dcterms:W3CDTF">2020-05-18T18:46:12Z</dcterms:modified>
</cp:coreProperties>
</file>