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4" r:id="rId1"/>
  </p:sldMasterIdLst>
  <p:sldIdLst>
    <p:sldId id="256" r:id="rId2"/>
    <p:sldId id="280" r:id="rId3"/>
    <p:sldId id="257" r:id="rId4"/>
    <p:sldId id="259" r:id="rId5"/>
    <p:sldId id="258" r:id="rId6"/>
    <p:sldId id="283" r:id="rId7"/>
    <p:sldId id="260" r:id="rId8"/>
    <p:sldId id="261" r:id="rId9"/>
    <p:sldId id="262" r:id="rId10"/>
    <p:sldId id="263" r:id="rId11"/>
    <p:sldId id="271" r:id="rId12"/>
    <p:sldId id="264" r:id="rId13"/>
    <p:sldId id="265" r:id="rId14"/>
    <p:sldId id="266" r:id="rId15"/>
    <p:sldId id="270" r:id="rId16"/>
    <p:sldId id="267" r:id="rId17"/>
    <p:sldId id="274" r:id="rId18"/>
    <p:sldId id="268" r:id="rId19"/>
    <p:sldId id="275" r:id="rId20"/>
    <p:sldId id="273" r:id="rId21"/>
    <p:sldId id="276" r:id="rId22"/>
    <p:sldId id="277" r:id="rId23"/>
    <p:sldId id="279" r:id="rId24"/>
    <p:sldId id="281" r:id="rId25"/>
    <p:sldId id="282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407"/>
  </p:normalViewPr>
  <p:slideViewPr>
    <p:cSldViewPr snapToGrid="0" snapToObjects="1">
      <p:cViewPr varScale="1">
        <p:scale>
          <a:sx n="123" d="100"/>
          <a:sy n="123" d="100"/>
        </p:scale>
        <p:origin x="6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FE20-7640-5F41-9FEC-483E86855AC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605E-C1F7-7C4E-BB52-EEA5C5FD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0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FE20-7640-5F41-9FEC-483E86855AC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605E-C1F7-7C4E-BB52-EEA5C5FD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00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FE20-7640-5F41-9FEC-483E86855AC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605E-C1F7-7C4E-BB52-EEA5C5FD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48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FE20-7640-5F41-9FEC-483E86855AC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605E-C1F7-7C4E-BB52-EEA5C5FDB41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4437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FE20-7640-5F41-9FEC-483E86855AC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605E-C1F7-7C4E-BB52-EEA5C5FD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32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FE20-7640-5F41-9FEC-483E86855AC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605E-C1F7-7C4E-BB52-EEA5C5FD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65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FE20-7640-5F41-9FEC-483E86855AC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605E-C1F7-7C4E-BB52-EEA5C5FD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51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FE20-7640-5F41-9FEC-483E86855AC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605E-C1F7-7C4E-BB52-EEA5C5FD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66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FE20-7640-5F41-9FEC-483E86855AC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605E-C1F7-7C4E-BB52-EEA5C5FD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1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FE20-7640-5F41-9FEC-483E86855AC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605E-C1F7-7C4E-BB52-EEA5C5FD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28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FE20-7640-5F41-9FEC-483E86855AC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605E-C1F7-7C4E-BB52-EEA5C5FD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06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FE20-7640-5F41-9FEC-483E86855AC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605E-C1F7-7C4E-BB52-EEA5C5FD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91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FE20-7640-5F41-9FEC-483E86855AC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605E-C1F7-7C4E-BB52-EEA5C5FD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52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FE20-7640-5F41-9FEC-483E86855AC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605E-C1F7-7C4E-BB52-EEA5C5FD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3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FE20-7640-5F41-9FEC-483E86855AC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605E-C1F7-7C4E-BB52-EEA5C5FD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56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FE20-7640-5F41-9FEC-483E86855AC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605E-C1F7-7C4E-BB52-EEA5C5FD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8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7FE20-7640-5F41-9FEC-483E86855AC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605E-C1F7-7C4E-BB52-EEA5C5FD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0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827FE20-7640-5F41-9FEC-483E86855AC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020605E-C1F7-7C4E-BB52-EEA5C5FD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094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688377"/>
            <a:ext cx="9144000" cy="1641490"/>
          </a:xfrm>
        </p:spPr>
        <p:txBody>
          <a:bodyPr>
            <a:normAutofit/>
          </a:bodyPr>
          <a:lstStyle/>
          <a:p>
            <a:r>
              <a:rPr lang="en-US" sz="7200" dirty="0"/>
              <a:t>Concussion Blood Biomarkers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3056466" y="377617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err="1"/>
              <a:t>Leyen</a:t>
            </a:r>
            <a:r>
              <a:rPr lang="en-US" sz="2400" dirty="0"/>
              <a:t> Vu, DO</a:t>
            </a:r>
          </a:p>
          <a:p>
            <a:pPr algn="ctr"/>
            <a:r>
              <a:rPr lang="en-US" sz="2400" dirty="0"/>
              <a:t>Sept. 8</a:t>
            </a:r>
            <a:r>
              <a:rPr lang="en-US" sz="2400" baseline="30000" dirty="0"/>
              <a:t>th</a:t>
            </a:r>
            <a:r>
              <a:rPr lang="en-US" sz="2400" dirty="0"/>
              <a:t>, 2018</a:t>
            </a:r>
          </a:p>
          <a:p>
            <a:pPr algn="ctr"/>
            <a:r>
              <a:rPr lang="en-US" sz="2400" dirty="0"/>
              <a:t>WSU Cougar Health Services</a:t>
            </a:r>
          </a:p>
          <a:p>
            <a:pPr algn="ctr"/>
            <a:r>
              <a:rPr lang="en-US" sz="2400" dirty="0"/>
              <a:t>WSU Athletics Team Physician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348" y="4792133"/>
            <a:ext cx="3672652" cy="206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90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S100B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690688"/>
            <a:ext cx="5444067" cy="4826415"/>
          </a:xfrm>
        </p:spPr>
        <p:txBody>
          <a:bodyPr>
            <a:normAutofit/>
          </a:bodyPr>
          <a:lstStyle/>
          <a:p>
            <a:r>
              <a:rPr lang="en-US" dirty="0"/>
              <a:t>Abundant in astrocyte cells</a:t>
            </a:r>
          </a:p>
          <a:p>
            <a:r>
              <a:rPr lang="en-US" dirty="0"/>
              <a:t>Calcium binding protein </a:t>
            </a:r>
          </a:p>
          <a:p>
            <a:r>
              <a:rPr lang="en-US" dirty="0"/>
              <a:t>Marker for astrocyte injury</a:t>
            </a:r>
          </a:p>
          <a:p>
            <a:r>
              <a:rPr lang="en-US" dirty="0"/>
              <a:t>Not specific to the brain</a:t>
            </a:r>
          </a:p>
          <a:p>
            <a:pPr lvl="1"/>
            <a:r>
              <a:rPr lang="en-US" dirty="0"/>
              <a:t>Found in multiple organs (e.g. abdominal and cardiac organs)</a:t>
            </a:r>
          </a:p>
          <a:p>
            <a:r>
              <a:rPr lang="en-US" dirty="0"/>
              <a:t>S100B levels peak at one hour</a:t>
            </a:r>
          </a:p>
          <a:p>
            <a:r>
              <a:rPr lang="en-US" dirty="0"/>
              <a:t>Most extensively studied serum biomarker </a:t>
            </a:r>
          </a:p>
          <a:p>
            <a:pPr lvl="1"/>
            <a:r>
              <a:rPr lang="en-US" dirty="0"/>
              <a:t>Over 300 studies to date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587" t="13376" r="10038" b="12619"/>
          <a:stretch/>
        </p:blipFill>
        <p:spPr>
          <a:xfrm>
            <a:off x="6347011" y="1677707"/>
            <a:ext cx="5861922" cy="48194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14193" y="2869272"/>
            <a:ext cx="1828799" cy="23143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31151" y="2216602"/>
            <a:ext cx="1223682" cy="2725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13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S100B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485910"/>
            <a:ext cx="5412691" cy="48232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Clinical value is controversial</a:t>
            </a:r>
          </a:p>
          <a:p>
            <a:endParaRPr lang="en-US" dirty="0"/>
          </a:p>
          <a:p>
            <a:r>
              <a:rPr lang="en-US" dirty="0"/>
              <a:t>Multiple studies correlate S100B values and CT abnormalities in adults and children </a:t>
            </a:r>
            <a:r>
              <a:rPr lang="en-US" sz="2400" i="1" dirty="0"/>
              <a:t>(Papa, 2015 &amp; </a:t>
            </a:r>
            <a:r>
              <a:rPr lang="en-US" sz="2400" i="1" dirty="0" err="1"/>
              <a:t>Heidari</a:t>
            </a:r>
            <a:r>
              <a:rPr lang="en-US" sz="2400" i="1" dirty="0"/>
              <a:t>, 2015)</a:t>
            </a:r>
          </a:p>
          <a:p>
            <a:r>
              <a:rPr lang="en-US" dirty="0"/>
              <a:t>Several studies found increased serum levels of S100β in the absence of head injury </a:t>
            </a:r>
          </a:p>
          <a:p>
            <a:pPr lvl="1"/>
            <a:r>
              <a:rPr lang="en-US" dirty="0"/>
              <a:t>soccer players </a:t>
            </a:r>
          </a:p>
          <a:p>
            <a:pPr lvl="1"/>
            <a:r>
              <a:rPr lang="en-US" dirty="0"/>
              <a:t>marathon runners</a:t>
            </a:r>
          </a:p>
          <a:p>
            <a:pPr lvl="1"/>
            <a:r>
              <a:rPr lang="en-US" dirty="0"/>
              <a:t>individuals participating in vigorous exercise.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587" t="13376" r="10038" b="12619"/>
          <a:stretch/>
        </p:blipFill>
        <p:spPr>
          <a:xfrm>
            <a:off x="6330078" y="1400439"/>
            <a:ext cx="5861922" cy="48194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24652" y="2660117"/>
            <a:ext cx="1828799" cy="23143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41610" y="1918089"/>
            <a:ext cx="1223682" cy="2324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24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S100B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067" y="1920788"/>
            <a:ext cx="6307667" cy="4351338"/>
          </a:xfrm>
        </p:spPr>
        <p:txBody>
          <a:bodyPr>
            <a:normAutofit/>
          </a:bodyPr>
          <a:lstStyle/>
          <a:p>
            <a:r>
              <a:rPr lang="en-US" dirty="0"/>
              <a:t>Clinical Use: </a:t>
            </a:r>
          </a:p>
          <a:p>
            <a:pPr lvl="1"/>
            <a:r>
              <a:rPr lang="en-US" dirty="0"/>
              <a:t>Maybe useful to evaluate intracranial bleed</a:t>
            </a:r>
          </a:p>
          <a:p>
            <a:pPr lvl="1"/>
            <a:r>
              <a:rPr lang="en-US" dirty="0"/>
              <a:t>Implemented in clinical practice in </a:t>
            </a:r>
            <a:r>
              <a:rPr lang="en-US" dirty="0" err="1"/>
              <a:t>Scandanavia</a:t>
            </a:r>
            <a:endParaRPr lang="en-US" dirty="0"/>
          </a:p>
          <a:p>
            <a:pPr lvl="2"/>
            <a:r>
              <a:rPr lang="en-US" dirty="0"/>
              <a:t>Pt. with </a:t>
            </a:r>
            <a:r>
              <a:rPr lang="en-US" dirty="0" err="1"/>
              <a:t>mTBI</a:t>
            </a:r>
            <a:r>
              <a:rPr lang="en-US" dirty="0"/>
              <a:t> (GCS 14-15) with no risk factors</a:t>
            </a:r>
          </a:p>
          <a:p>
            <a:pPr lvl="2"/>
            <a:r>
              <a:rPr lang="en-US" dirty="0"/>
              <a:t>S100B level &lt;0.1 microgram measured </a:t>
            </a:r>
            <a:r>
              <a:rPr lang="en-US" b="1" dirty="0"/>
              <a:t>6 hours </a:t>
            </a:r>
            <a:r>
              <a:rPr lang="en-US" dirty="0"/>
              <a:t>after injury</a:t>
            </a:r>
          </a:p>
          <a:p>
            <a:pPr lvl="2"/>
            <a:r>
              <a:rPr lang="en-US" dirty="0"/>
              <a:t>May be discharged WITHOUT CT scan (</a:t>
            </a:r>
            <a:r>
              <a:rPr lang="en-US" dirty="0" err="1"/>
              <a:t>Unden</a:t>
            </a:r>
            <a:r>
              <a:rPr lang="en-US" dirty="0"/>
              <a:t>, 2013)</a:t>
            </a:r>
          </a:p>
          <a:p>
            <a:r>
              <a:rPr lang="en-US" dirty="0"/>
              <a:t>Does not appear to have role in </a:t>
            </a:r>
            <a:r>
              <a:rPr lang="en-US" b="1" dirty="0"/>
              <a:t>diagnosis</a:t>
            </a:r>
            <a:r>
              <a:rPr lang="en-US" dirty="0"/>
              <a:t> of concussion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533" y="2008100"/>
            <a:ext cx="4411134" cy="376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13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S100B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82733" cy="4351338"/>
          </a:xfrm>
        </p:spPr>
        <p:txBody>
          <a:bodyPr>
            <a:normAutofit/>
          </a:bodyPr>
          <a:lstStyle/>
          <a:p>
            <a:r>
              <a:rPr lang="en-US" dirty="0"/>
              <a:t>Limitations: </a:t>
            </a:r>
          </a:p>
          <a:p>
            <a:r>
              <a:rPr lang="en-US" dirty="0"/>
              <a:t>Not FDA approved in US</a:t>
            </a:r>
          </a:p>
          <a:p>
            <a:r>
              <a:rPr lang="en-US" dirty="0"/>
              <a:t>Conflicting data regarding elevated S100B levels and prolonged recovery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533" y="2008100"/>
            <a:ext cx="4411134" cy="376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62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0"/>
            <a:ext cx="91887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23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Approved February 2018</a:t>
            </a:r>
          </a:p>
          <a:p>
            <a:r>
              <a:rPr lang="en-US" dirty="0"/>
              <a:t>Banyan Brain Trauma Indicator</a:t>
            </a:r>
          </a:p>
          <a:p>
            <a:r>
              <a:rPr lang="en-US" dirty="0"/>
              <a:t>2 serum biomarkers</a:t>
            </a:r>
          </a:p>
          <a:p>
            <a:pPr lvl="1"/>
            <a:r>
              <a:rPr lang="en-US" dirty="0"/>
              <a:t>Glial Fibrillary Acidic Protein (GFAP)</a:t>
            </a:r>
          </a:p>
          <a:p>
            <a:pPr lvl="1"/>
            <a:r>
              <a:rPr lang="en-US" dirty="0"/>
              <a:t>Ubiquitin C-Terminal Hydrolase- 1 (UCH-L1)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74568"/>
          <a:stretch/>
        </p:blipFill>
        <p:spPr>
          <a:xfrm>
            <a:off x="1247627" y="14023"/>
            <a:ext cx="9403439" cy="174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13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Glial Fibrillary Acidic Protein (GFAP)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7" y="1591583"/>
            <a:ext cx="5630333" cy="4351338"/>
          </a:xfrm>
        </p:spPr>
        <p:txBody>
          <a:bodyPr>
            <a:normAutofit/>
          </a:bodyPr>
          <a:lstStyle/>
          <a:p>
            <a:r>
              <a:rPr lang="en-US" dirty="0"/>
              <a:t>Protein associated with astrocyte cytoskeleton</a:t>
            </a:r>
          </a:p>
          <a:p>
            <a:r>
              <a:rPr lang="en-US" b="1" dirty="0"/>
              <a:t>Specific </a:t>
            </a:r>
            <a:r>
              <a:rPr lang="en-US" dirty="0"/>
              <a:t>to nervous system</a:t>
            </a:r>
          </a:p>
          <a:p>
            <a:r>
              <a:rPr lang="en-US" dirty="0"/>
              <a:t>Released into blood </a:t>
            </a:r>
            <a:r>
              <a:rPr lang="en-US" b="1" dirty="0"/>
              <a:t>one hour </a:t>
            </a:r>
            <a:r>
              <a:rPr lang="en-US" dirty="0"/>
              <a:t>after concussion, </a:t>
            </a:r>
            <a:r>
              <a:rPr lang="en-US" b="1" dirty="0"/>
              <a:t>remains elevated days after injury</a:t>
            </a:r>
            <a:r>
              <a:rPr lang="en-US" dirty="0"/>
              <a:t> </a:t>
            </a:r>
            <a:r>
              <a:rPr lang="en-US" sz="2600" i="1" dirty="0"/>
              <a:t>(Papa, 2014)</a:t>
            </a:r>
          </a:p>
          <a:p>
            <a:r>
              <a:rPr lang="en-US" dirty="0"/>
              <a:t>GFAP and breakdown products may represent a </a:t>
            </a:r>
            <a:r>
              <a:rPr lang="en-US" b="1" dirty="0"/>
              <a:t>more sensitive </a:t>
            </a:r>
            <a:r>
              <a:rPr lang="en-US" dirty="0"/>
              <a:t>marker than S100B for identifying </a:t>
            </a:r>
            <a:r>
              <a:rPr lang="en-US" b="1" dirty="0"/>
              <a:t>intracranial lesions </a:t>
            </a:r>
            <a:r>
              <a:rPr lang="en-US" sz="2400" dirty="0"/>
              <a:t>(</a:t>
            </a:r>
            <a:r>
              <a:rPr lang="en-US" sz="2400" dirty="0" err="1"/>
              <a:t>Kulbe</a:t>
            </a:r>
            <a:r>
              <a:rPr lang="en-US" sz="2400" dirty="0"/>
              <a:t>, 2016)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587" t="13376" r="10038" b="12619"/>
          <a:stretch/>
        </p:blipFill>
        <p:spPr>
          <a:xfrm>
            <a:off x="6330078" y="1591583"/>
            <a:ext cx="5861922" cy="48194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076267" y="2624667"/>
            <a:ext cx="1473200" cy="25569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024533" y="2353733"/>
            <a:ext cx="1032934" cy="270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2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Glial Fibrillary Acidic Protein (GFAP)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67" y="1690688"/>
            <a:ext cx="5630333" cy="48461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b="1" dirty="0"/>
              <a:t>Literature:</a:t>
            </a:r>
          </a:p>
          <a:p>
            <a:r>
              <a:rPr lang="en-US" dirty="0"/>
              <a:t>Serum GFAP levels able to detect intracranial lesions on CT with a sensitivity of </a:t>
            </a:r>
            <a:r>
              <a:rPr lang="en-US" b="1" dirty="0"/>
              <a:t>94%–100% </a:t>
            </a:r>
            <a:r>
              <a:rPr lang="en-US" dirty="0" err="1"/>
              <a:t>mTBI</a:t>
            </a:r>
            <a:r>
              <a:rPr lang="en-US" sz="2400" i="1" dirty="0"/>
              <a:t>.  </a:t>
            </a:r>
            <a:endParaRPr lang="en-US" i="1" dirty="0"/>
          </a:p>
          <a:p>
            <a:r>
              <a:rPr lang="en-US" dirty="0"/>
              <a:t>GFAP </a:t>
            </a:r>
            <a:r>
              <a:rPr lang="en-US" b="1" dirty="0"/>
              <a:t>out-performs </a:t>
            </a:r>
            <a:r>
              <a:rPr lang="en-US" dirty="0"/>
              <a:t>S100β in detecting CT lesions in the setting of multiple trauma when extracranial fractures are present.</a:t>
            </a:r>
          </a:p>
          <a:p>
            <a:r>
              <a:rPr lang="en-US" dirty="0"/>
              <a:t>GFAP predicts need for neurosurgical intervention in patients with </a:t>
            </a:r>
            <a:r>
              <a:rPr lang="en-US" dirty="0" err="1"/>
              <a:t>mTBI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587" t="13376" r="10038" b="12619"/>
          <a:stretch/>
        </p:blipFill>
        <p:spPr>
          <a:xfrm>
            <a:off x="6330078" y="1690688"/>
            <a:ext cx="5861922" cy="48194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076267" y="2624667"/>
            <a:ext cx="1473200" cy="25569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033000" y="2489200"/>
            <a:ext cx="1032934" cy="270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0267" y="6485467"/>
            <a:ext cx="101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Papa, L. Potential Blood-based Biomarkers in Concussion. </a:t>
            </a:r>
            <a:r>
              <a:rPr lang="en-US" i="1" dirty="0"/>
              <a:t>Sports Med </a:t>
            </a:r>
            <a:r>
              <a:rPr lang="en-US" i="1" dirty="0" err="1"/>
              <a:t>Arthrosc</a:t>
            </a:r>
            <a:r>
              <a:rPr lang="en-US" i="1" dirty="0"/>
              <a:t>. </a:t>
            </a:r>
            <a:r>
              <a:rPr lang="en-US" dirty="0"/>
              <a:t>2016. Sept 24(3): 108-115. </a:t>
            </a:r>
          </a:p>
        </p:txBody>
      </p:sp>
    </p:spTree>
    <p:extLst>
      <p:ext uri="{BB962C8B-B14F-4D97-AF65-F5344CB8AC3E}">
        <p14:creationId xmlns:p14="http://schemas.microsoft.com/office/powerpoint/2010/main" val="1225248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Ubiquitin C-Terminal Hydrolase-1 (UCH-L1)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632" y="1775353"/>
            <a:ext cx="5867401" cy="4351338"/>
          </a:xfrm>
        </p:spPr>
        <p:txBody>
          <a:bodyPr/>
          <a:lstStyle/>
          <a:p>
            <a:r>
              <a:rPr lang="en-US" dirty="0"/>
              <a:t>Specific protein to neurons</a:t>
            </a:r>
          </a:p>
          <a:p>
            <a:r>
              <a:rPr lang="en-US" dirty="0"/>
              <a:t>Removes degraded proteins from damaged neurons</a:t>
            </a:r>
          </a:p>
          <a:p>
            <a:r>
              <a:rPr lang="en-US" dirty="0"/>
              <a:t>UCHL1 is elevated in CSF and detectable early after injury and remains elevated for at least </a:t>
            </a:r>
            <a:r>
              <a:rPr lang="en-US" b="1" dirty="0"/>
              <a:t>one 1 week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2289" b="16300"/>
          <a:stretch/>
        </p:blipFill>
        <p:spPr>
          <a:xfrm>
            <a:off x="6824133" y="1222280"/>
            <a:ext cx="5367867" cy="55580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53700" y="1562365"/>
            <a:ext cx="1219200" cy="2566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101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Papa, L. Potential Blood-based Biomarkers in Concussion. </a:t>
            </a:r>
            <a:r>
              <a:rPr lang="en-US" i="1" dirty="0">
                <a:solidFill>
                  <a:schemeClr val="bg1"/>
                </a:solidFill>
              </a:rPr>
              <a:t>Sports Med </a:t>
            </a:r>
            <a:r>
              <a:rPr lang="en-US" i="1" dirty="0" err="1">
                <a:solidFill>
                  <a:schemeClr val="bg1"/>
                </a:solidFill>
              </a:rPr>
              <a:t>Arthrosc</a:t>
            </a:r>
            <a:r>
              <a:rPr lang="en-US" i="1" dirty="0">
                <a:solidFill>
                  <a:schemeClr val="bg1"/>
                </a:solidFill>
              </a:rPr>
              <a:t>. </a:t>
            </a:r>
            <a:r>
              <a:rPr lang="en-US" dirty="0">
                <a:solidFill>
                  <a:schemeClr val="bg1"/>
                </a:solidFill>
              </a:rPr>
              <a:t>2016. Sept 24(3): 108-115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41098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Ubiquitin C-Terminal Hydrolase-1 (UCH-L1)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799" y="1886479"/>
            <a:ext cx="5867401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Literature: </a:t>
            </a:r>
          </a:p>
          <a:p>
            <a:r>
              <a:rPr lang="en-US" dirty="0"/>
              <a:t>Multiple studies have shown serum UCH-L1 levels to be </a:t>
            </a:r>
            <a:r>
              <a:rPr lang="en-US" b="1" dirty="0"/>
              <a:t>significantly higher</a:t>
            </a:r>
            <a:r>
              <a:rPr lang="en-US" dirty="0"/>
              <a:t> in those with </a:t>
            </a:r>
            <a:r>
              <a:rPr lang="en-US" b="1" dirty="0"/>
              <a:t>intracranial lesions</a:t>
            </a:r>
            <a:r>
              <a:rPr lang="en-US" dirty="0"/>
              <a:t> on CT </a:t>
            </a:r>
          </a:p>
          <a:p>
            <a:r>
              <a:rPr lang="en-US" dirty="0"/>
              <a:t>UCH-L1 levels much higher in those eventually requiring a neurosurgical intervention.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2289" b="16300"/>
          <a:stretch/>
        </p:blipFill>
        <p:spPr>
          <a:xfrm>
            <a:off x="6824133" y="1317463"/>
            <a:ext cx="5367867" cy="55580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44200" y="1629834"/>
            <a:ext cx="1219200" cy="2566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101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Papa, L. Potential Blood-based Biomarkers in Concussion. </a:t>
            </a:r>
            <a:r>
              <a:rPr lang="en-US" i="1" dirty="0">
                <a:solidFill>
                  <a:sysClr val="windowText" lastClr="000000"/>
                </a:solidFill>
              </a:rPr>
              <a:t>Sports Med </a:t>
            </a:r>
            <a:r>
              <a:rPr lang="en-US" i="1" dirty="0" err="1">
                <a:solidFill>
                  <a:sysClr val="windowText" lastClr="000000"/>
                </a:solidFill>
              </a:rPr>
              <a:t>Arthrosc</a:t>
            </a:r>
            <a:r>
              <a:rPr lang="en-US" i="1" dirty="0">
                <a:solidFill>
                  <a:sysClr val="windowText" lastClr="000000"/>
                </a:solidFill>
              </a:rPr>
              <a:t>. </a:t>
            </a:r>
            <a:r>
              <a:rPr lang="en-US" dirty="0">
                <a:solidFill>
                  <a:sysClr val="windowText" lastClr="000000"/>
                </a:solidFill>
              </a:rPr>
              <a:t>2016. Sept 24(3): 108-115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34702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Need for objective measures for concussion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characteristics of ideal serum biomarkers for concussion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Review pathophysiology of concussion as it relates to the role of serum biomarkers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Outline current biomarkers being studied and clinical applications.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challenges with current research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Future direction of biomarkers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41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48291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Clinical use:</a:t>
            </a:r>
          </a:p>
          <a:p>
            <a:pPr lvl="1"/>
            <a:r>
              <a:rPr lang="en-US" dirty="0"/>
              <a:t>Serum levels of </a:t>
            </a:r>
            <a:r>
              <a:rPr lang="en-US" b="1" dirty="0"/>
              <a:t>GFAP</a:t>
            </a:r>
            <a:r>
              <a:rPr lang="en-US" dirty="0"/>
              <a:t> and </a:t>
            </a:r>
            <a:r>
              <a:rPr lang="en-US" b="1" dirty="0"/>
              <a:t>UCH-L1</a:t>
            </a:r>
            <a:r>
              <a:rPr lang="en-US" dirty="0"/>
              <a:t> within 12 hours after head injury</a:t>
            </a:r>
          </a:p>
          <a:p>
            <a:pPr lvl="1"/>
            <a:r>
              <a:rPr lang="en-US" dirty="0"/>
              <a:t>Intended to help  clinicians determine </a:t>
            </a:r>
            <a:r>
              <a:rPr lang="en-US" b="1" dirty="0"/>
              <a:t>need for CT scan </a:t>
            </a:r>
            <a:r>
              <a:rPr lang="en-US" dirty="0"/>
              <a:t>to assess for </a:t>
            </a:r>
            <a:r>
              <a:rPr lang="en-US" b="1" dirty="0"/>
              <a:t>intracranial lesion</a:t>
            </a:r>
          </a:p>
          <a:p>
            <a:pPr lvl="2"/>
            <a:r>
              <a:rPr lang="en-US" dirty="0"/>
              <a:t>High sensitivity: per FDA- 99.6% sensitivity</a:t>
            </a:r>
          </a:p>
          <a:p>
            <a:pPr lvl="3"/>
            <a:r>
              <a:rPr lang="en-US" dirty="0"/>
              <a:t> negative result may obviate need for CT scan</a:t>
            </a:r>
          </a:p>
          <a:p>
            <a:pPr lvl="1"/>
            <a:r>
              <a:rPr lang="en-US" dirty="0"/>
              <a:t>Reduce number of unnecessary CT scans</a:t>
            </a:r>
          </a:p>
          <a:p>
            <a:pPr lvl="1"/>
            <a:r>
              <a:rPr lang="en-US" dirty="0"/>
              <a:t>Results available in 3-4 hours</a:t>
            </a:r>
          </a:p>
          <a:p>
            <a:r>
              <a:rPr lang="en-US" dirty="0"/>
              <a:t>Controversy: </a:t>
            </a:r>
          </a:p>
          <a:p>
            <a:pPr lvl="1"/>
            <a:r>
              <a:rPr lang="en-US" dirty="0"/>
              <a:t>Does not diagnose concussion</a:t>
            </a:r>
          </a:p>
          <a:p>
            <a:pPr lvl="1"/>
            <a:r>
              <a:rPr lang="en-US" dirty="0"/>
              <a:t>Timing of blood draw important</a:t>
            </a:r>
          </a:p>
          <a:p>
            <a:pPr lvl="1"/>
            <a:r>
              <a:rPr lang="en-US" dirty="0"/>
              <a:t>Expedited FDA approval</a:t>
            </a:r>
          </a:p>
          <a:p>
            <a:pPr lvl="2"/>
            <a:r>
              <a:rPr lang="en-US" dirty="0"/>
              <a:t>Other serum biomarkers may perform better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07"/>
          <a:stretch/>
        </p:blipFill>
        <p:spPr>
          <a:xfrm>
            <a:off x="1302544" y="261143"/>
            <a:ext cx="9586912" cy="1497013"/>
          </a:xfrm>
        </p:spPr>
      </p:pic>
    </p:spTree>
    <p:extLst>
      <p:ext uri="{BB962C8B-B14F-4D97-AF65-F5344CB8AC3E}">
        <p14:creationId xmlns:p14="http://schemas.microsoft.com/office/powerpoint/2010/main" val="237428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Tau Protein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r>
              <a:rPr lang="en-US" dirty="0"/>
              <a:t>Following concussion, axons most susceptible to damage</a:t>
            </a:r>
          </a:p>
          <a:p>
            <a:r>
              <a:rPr lang="en-US" dirty="0"/>
              <a:t>Tau protein- microtubule associated</a:t>
            </a:r>
          </a:p>
          <a:p>
            <a:pPr lvl="1"/>
            <a:r>
              <a:rPr lang="en-US" dirty="0"/>
              <a:t>Highly enriched in axons</a:t>
            </a:r>
          </a:p>
          <a:p>
            <a:r>
              <a:rPr lang="en-US" dirty="0"/>
              <a:t>Accumulation of tau protein deposits linked to Chronic Traumatic Encephalopathy (CTE)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7513" t="39427"/>
          <a:stretch/>
        </p:blipFill>
        <p:spPr>
          <a:xfrm>
            <a:off x="6350919" y="1573741"/>
            <a:ext cx="5587082" cy="46032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91867" y="5706533"/>
            <a:ext cx="7112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47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Tau Protein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51562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Literature: </a:t>
            </a:r>
          </a:p>
          <a:p>
            <a:r>
              <a:rPr lang="en-US" dirty="0"/>
              <a:t>Multiple forms of tau </a:t>
            </a:r>
          </a:p>
          <a:p>
            <a:r>
              <a:rPr lang="en-US" dirty="0"/>
              <a:t>Elevated in boxers without clinical symptoms of concussion or traumatic brain injury</a:t>
            </a:r>
          </a:p>
          <a:p>
            <a:pPr lvl="1"/>
            <a:r>
              <a:rPr lang="en-US" dirty="0"/>
              <a:t>Can remain elevated for prolonged period of time</a:t>
            </a:r>
          </a:p>
          <a:p>
            <a:r>
              <a:rPr lang="en-US" dirty="0"/>
              <a:t>Tau is a poor predictor of intracranial lesions detected on CT and post-concussive syndrome for </a:t>
            </a:r>
            <a:r>
              <a:rPr lang="en-US" dirty="0" err="1"/>
              <a:t>mTBI</a:t>
            </a:r>
            <a:r>
              <a:rPr lang="en-US" dirty="0"/>
              <a:t> </a:t>
            </a:r>
            <a:r>
              <a:rPr lang="en-US" sz="2600" i="1" dirty="0"/>
              <a:t>(</a:t>
            </a:r>
            <a:r>
              <a:rPr lang="en-US" sz="2600" i="1" dirty="0" err="1"/>
              <a:t>Bazarian</a:t>
            </a:r>
            <a:r>
              <a:rPr lang="en-US" sz="2600" i="1" dirty="0"/>
              <a:t>, 2015)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7513" t="39427"/>
          <a:stretch/>
        </p:blipFill>
        <p:spPr>
          <a:xfrm>
            <a:off x="6350919" y="1573741"/>
            <a:ext cx="5587082" cy="46032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91867" y="5706533"/>
            <a:ext cx="7112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27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Ideal biomarkers difficult to identify</a:t>
            </a:r>
          </a:p>
          <a:p>
            <a:r>
              <a:rPr lang="en-US" dirty="0"/>
              <a:t>Temporal profile of serum biomarkers critical</a:t>
            </a:r>
          </a:p>
          <a:p>
            <a:r>
              <a:rPr lang="en-US" dirty="0"/>
              <a:t>S100B most studied</a:t>
            </a:r>
          </a:p>
          <a:p>
            <a:pPr lvl="1"/>
            <a:r>
              <a:rPr lang="en-US" dirty="0"/>
              <a:t>Current clinical use in </a:t>
            </a:r>
            <a:r>
              <a:rPr lang="en-US" dirty="0" err="1"/>
              <a:t>Scandanavia</a:t>
            </a:r>
            <a:endParaRPr lang="en-US" dirty="0"/>
          </a:p>
          <a:p>
            <a:r>
              <a:rPr lang="en-US" dirty="0"/>
              <a:t>GFAP and UCH-L1 FDA approved in US</a:t>
            </a:r>
          </a:p>
          <a:p>
            <a:pPr lvl="1"/>
            <a:r>
              <a:rPr lang="en-US" dirty="0"/>
              <a:t>Clinical use: triaging patients with </a:t>
            </a:r>
            <a:r>
              <a:rPr lang="en-US" dirty="0" err="1"/>
              <a:t>mTBI</a:t>
            </a:r>
            <a:r>
              <a:rPr lang="en-US" dirty="0"/>
              <a:t> that can forego CT scan</a:t>
            </a:r>
          </a:p>
          <a:p>
            <a:pPr lvl="1"/>
            <a:r>
              <a:rPr lang="en-US" dirty="0"/>
              <a:t>Not intended to diagnose concussion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765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Serum biomarkers of concussion should be measured against objective gold standard</a:t>
            </a:r>
          </a:p>
          <a:p>
            <a:pPr lvl="1"/>
            <a:r>
              <a:rPr lang="en-US" dirty="0"/>
              <a:t> Concussion lacks objective diagnostic standard </a:t>
            </a:r>
          </a:p>
          <a:p>
            <a:r>
              <a:rPr lang="en-US" dirty="0"/>
              <a:t>Studies need consistency</a:t>
            </a:r>
          </a:p>
          <a:p>
            <a:pPr lvl="1"/>
            <a:r>
              <a:rPr lang="en-US" dirty="0"/>
              <a:t>Assays of biomarkers</a:t>
            </a:r>
          </a:p>
          <a:p>
            <a:pPr lvl="1"/>
            <a:r>
              <a:rPr lang="en-US" dirty="0"/>
              <a:t>Severity of TBI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441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66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5358"/>
            <a:ext cx="10515600" cy="5032375"/>
          </a:xfrm>
        </p:spPr>
        <p:txBody>
          <a:bodyPr>
            <a:normAutofit fontScale="4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500" dirty="0" err="1"/>
              <a:t>Kulbe</a:t>
            </a:r>
            <a:r>
              <a:rPr lang="en-US" sz="3500" dirty="0"/>
              <a:t> J, Geddes J. </a:t>
            </a:r>
            <a:r>
              <a:rPr lang="en-US" sz="3500" dirty="0" err="1"/>
              <a:t>Curent</a:t>
            </a:r>
            <a:r>
              <a:rPr lang="en-US" sz="3500" dirty="0"/>
              <a:t> Status of Fluid Biomarkers for Mild Traumatic Brain Injury. </a:t>
            </a:r>
            <a:r>
              <a:rPr lang="en-US" sz="3500" dirty="0" err="1"/>
              <a:t>Exp</a:t>
            </a:r>
            <a:r>
              <a:rPr lang="en-US" sz="3500" dirty="0"/>
              <a:t> Neurol. 2016 January; 275 (0 3): 334-352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/>
              <a:t>https://</a:t>
            </a:r>
            <a:r>
              <a:rPr lang="en-US" sz="3500" dirty="0" err="1"/>
              <a:t>www.fda.gov</a:t>
            </a:r>
            <a:r>
              <a:rPr lang="en-US" sz="3500" dirty="0"/>
              <a:t>/</a:t>
            </a:r>
            <a:r>
              <a:rPr lang="en-US" sz="3500" dirty="0" err="1"/>
              <a:t>newsevents</a:t>
            </a:r>
            <a:r>
              <a:rPr lang="en-US" sz="3500" dirty="0"/>
              <a:t>/newsroom/</a:t>
            </a:r>
            <a:r>
              <a:rPr lang="en-US" sz="3500" dirty="0" err="1"/>
              <a:t>pressannouncements</a:t>
            </a:r>
            <a:r>
              <a:rPr lang="en-US" sz="3500" dirty="0"/>
              <a:t>/ucm596531.htm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/>
              <a:t>Papa L, </a:t>
            </a:r>
            <a:r>
              <a:rPr lang="en-US" sz="3500" dirty="0" err="1"/>
              <a:t>Ramia</a:t>
            </a:r>
            <a:r>
              <a:rPr lang="en-US" sz="3500" dirty="0"/>
              <a:t> MM, Edwards D, Johnson BD, </a:t>
            </a:r>
            <a:r>
              <a:rPr lang="en-US" sz="3500" dirty="0" err="1"/>
              <a:t>Slobounov</a:t>
            </a:r>
            <a:r>
              <a:rPr lang="en-US" sz="3500" dirty="0"/>
              <a:t> SM. Systematic review of clinical studies examining biomarkers of brain injury in athletes after sports-related concussion. J </a:t>
            </a:r>
            <a:r>
              <a:rPr lang="en-US" sz="3500" dirty="0" err="1"/>
              <a:t>Neurotrauma</a:t>
            </a:r>
            <a:r>
              <a:rPr lang="en-US" sz="3500" dirty="0"/>
              <a:t>. 2015; 32:661–73.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 err="1"/>
              <a:t>Heidari</a:t>
            </a:r>
            <a:r>
              <a:rPr lang="en-US" sz="3500" dirty="0"/>
              <a:t> K, </a:t>
            </a:r>
            <a:r>
              <a:rPr lang="en-US" sz="3500" dirty="0" err="1"/>
              <a:t>Vafaee</a:t>
            </a:r>
            <a:r>
              <a:rPr lang="en-US" sz="3500" dirty="0"/>
              <a:t> A, </a:t>
            </a:r>
            <a:r>
              <a:rPr lang="en-US" sz="3500" dirty="0" err="1"/>
              <a:t>Rastekenari</a:t>
            </a:r>
            <a:r>
              <a:rPr lang="en-US" sz="3500" dirty="0"/>
              <a:t> AM, et al. S100B protein as a screening tool for computed tomography findings after mild traumatic brain injury: Systematic review and meta-analysis. Brain Inj. 2015:1–12.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/>
              <a:t>Papa L, </a:t>
            </a:r>
            <a:r>
              <a:rPr lang="en-US" sz="3500" dirty="0" err="1"/>
              <a:t>Silvestri</a:t>
            </a:r>
            <a:r>
              <a:rPr lang="en-US" sz="3500" dirty="0"/>
              <a:t> S, Brophy GM, et al. GFAP Out-Performs S100beta in Detecting Traumatic Intracranial Lesions on Computed Tomography in Trauma Patients with Mild Traumatic Brain Injury and Those with Extracranial Lesions. J </a:t>
            </a:r>
            <a:r>
              <a:rPr lang="en-US" sz="3500" dirty="0" err="1"/>
              <a:t>Neurotrauma</a:t>
            </a:r>
            <a:r>
              <a:rPr lang="en-US" sz="3500" dirty="0"/>
              <a:t>. 2014; 31:1815–22. [PubMed: 24903744]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/>
              <a:t>Papa, L. Potential Blood based Biomarkers for Concussion. </a:t>
            </a:r>
            <a:r>
              <a:rPr lang="en-US" sz="3500" i="1" dirty="0"/>
              <a:t>Sports Med </a:t>
            </a:r>
            <a:r>
              <a:rPr lang="en-US" sz="3500" i="1" dirty="0" err="1"/>
              <a:t>Arthrosc</a:t>
            </a:r>
            <a:r>
              <a:rPr lang="en-US" sz="3500" i="1" dirty="0"/>
              <a:t>. </a:t>
            </a:r>
            <a:r>
              <a:rPr lang="en-US" sz="3500" dirty="0"/>
              <a:t>2016. Sept 24(3): 108-115.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/>
              <a:t>Papa L, </a:t>
            </a:r>
            <a:r>
              <a:rPr lang="en-US" sz="3500" dirty="0" err="1"/>
              <a:t>Ramia</a:t>
            </a:r>
            <a:r>
              <a:rPr lang="en-US" sz="3500" dirty="0"/>
              <a:t> MM, Edwards D, Johnson BD, </a:t>
            </a:r>
            <a:r>
              <a:rPr lang="en-US" sz="3500" dirty="0" err="1"/>
              <a:t>Slobounov</a:t>
            </a:r>
            <a:r>
              <a:rPr lang="en-US" sz="3500" dirty="0"/>
              <a:t> SM. Systematic review of clinical studies examining biomarkers of brain injury in athletes after sports-related concussion. J </a:t>
            </a:r>
            <a:r>
              <a:rPr lang="en-US" sz="3500" dirty="0" err="1"/>
              <a:t>Neurotrauma</a:t>
            </a:r>
            <a:r>
              <a:rPr lang="en-US" sz="3500" dirty="0"/>
              <a:t>. 2015; 32:661–73.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 err="1"/>
              <a:t>Bazarian</a:t>
            </a:r>
            <a:r>
              <a:rPr lang="en-US" sz="3500" dirty="0"/>
              <a:t> JJ, </a:t>
            </a:r>
            <a:r>
              <a:rPr lang="en-US" sz="3500" dirty="0" err="1"/>
              <a:t>Zemlan</a:t>
            </a:r>
            <a:r>
              <a:rPr lang="en-US" sz="3500" dirty="0"/>
              <a:t> FP, </a:t>
            </a:r>
            <a:r>
              <a:rPr lang="en-US" sz="3500" dirty="0" err="1"/>
              <a:t>Mookerjee</a:t>
            </a:r>
            <a:r>
              <a:rPr lang="en-US" sz="3500" dirty="0"/>
              <a:t> S, </a:t>
            </a:r>
            <a:r>
              <a:rPr lang="en-US" sz="3500" dirty="0" err="1"/>
              <a:t>Stigbrand</a:t>
            </a:r>
            <a:r>
              <a:rPr lang="en-US" sz="3500" dirty="0"/>
              <a:t> T. Serum S-100B and cleaved-tau are poor predictors of long-term outcome after mild traumatic brain injury. Brain Inj. 2006; 20:759–65.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/>
              <a:t> </a:t>
            </a:r>
            <a:r>
              <a:rPr lang="en-US" sz="3500" dirty="0" err="1"/>
              <a:t>Kreutzberg</a:t>
            </a:r>
            <a:r>
              <a:rPr lang="en-US" sz="3500" dirty="0"/>
              <a:t> GW. Microglia: a sensor for pathological events in the CNS. Trends </a:t>
            </a:r>
            <a:r>
              <a:rPr lang="en-US" sz="3500" dirty="0" err="1"/>
              <a:t>Neurosci</a:t>
            </a:r>
            <a:r>
              <a:rPr lang="en-US" sz="3500" dirty="0"/>
              <a:t>. 1996; 19:312–318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 err="1"/>
              <a:t>Unden</a:t>
            </a:r>
            <a:r>
              <a:rPr lang="en-US" sz="4000" dirty="0"/>
              <a:t> J, </a:t>
            </a:r>
            <a:r>
              <a:rPr lang="en-US" sz="4000" dirty="0" err="1"/>
              <a:t>Ingebrigtsen</a:t>
            </a:r>
            <a:r>
              <a:rPr lang="en-US" sz="4000" dirty="0"/>
              <a:t> T, </a:t>
            </a:r>
            <a:r>
              <a:rPr lang="en-US" sz="4000" dirty="0" err="1"/>
              <a:t>Romner</a:t>
            </a:r>
            <a:r>
              <a:rPr lang="en-US" sz="4000" dirty="0"/>
              <a:t> B, Scandinavian </a:t>
            </a:r>
            <a:r>
              <a:rPr lang="en-US" sz="4000" dirty="0" err="1"/>
              <a:t>Neurotrauma</a:t>
            </a:r>
            <a:r>
              <a:rPr lang="en-US" sz="4000" dirty="0"/>
              <a:t>, C. Scandinavian guidelines for initial management of minimal, mild and moderate head injuries in adults: an evidence and consensus- based update. BMC Med. 2013; 11:50.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 </a:t>
            </a:r>
            <a:r>
              <a:rPr lang="en-US" sz="4000" dirty="0" err="1"/>
              <a:t>Jagoda</a:t>
            </a:r>
            <a:r>
              <a:rPr lang="en-US" sz="4000" dirty="0"/>
              <a:t> AS, </a:t>
            </a:r>
            <a:r>
              <a:rPr lang="en-US" sz="4000" dirty="0" err="1"/>
              <a:t>Bazarian</a:t>
            </a:r>
            <a:r>
              <a:rPr lang="en-US" sz="4000" dirty="0"/>
              <a:t> JJ, </a:t>
            </a:r>
            <a:r>
              <a:rPr lang="en-US" sz="4000" dirty="0" err="1"/>
              <a:t>Bruns</a:t>
            </a:r>
            <a:r>
              <a:rPr lang="en-US" sz="4000" dirty="0"/>
              <a:t> JJ Jr, </a:t>
            </a:r>
            <a:r>
              <a:rPr lang="en-US" sz="4000" dirty="0" err="1"/>
              <a:t>Cantrill</a:t>
            </a:r>
            <a:r>
              <a:rPr lang="en-US" sz="4000" dirty="0"/>
              <a:t> SV, </a:t>
            </a:r>
            <a:r>
              <a:rPr lang="en-US" sz="4000" dirty="0" err="1"/>
              <a:t>Gean</a:t>
            </a:r>
            <a:r>
              <a:rPr lang="en-US" sz="4000" dirty="0"/>
              <a:t> AD, Howard PK, </a:t>
            </a:r>
            <a:r>
              <a:rPr lang="en-US" sz="4000" dirty="0" err="1"/>
              <a:t>Ghajar</a:t>
            </a:r>
            <a:r>
              <a:rPr lang="en-US" sz="4000" dirty="0"/>
              <a:t> J, </a:t>
            </a:r>
            <a:r>
              <a:rPr lang="en-US" sz="4000" dirty="0" err="1"/>
              <a:t>Riggio</a:t>
            </a:r>
            <a:r>
              <a:rPr lang="en-US" sz="4000" dirty="0"/>
              <a:t> S, Wright DW, Wears RL, </a:t>
            </a:r>
            <a:r>
              <a:rPr lang="en-US" sz="4000" dirty="0" err="1"/>
              <a:t>Bakshy</a:t>
            </a:r>
            <a:r>
              <a:rPr lang="en-US" sz="4000" dirty="0"/>
              <a:t> A, Burgess P, Wald MM, Whitson RR. Clinical policy: neuroimaging and </a:t>
            </a:r>
            <a:r>
              <a:rPr lang="en-US" sz="4000" dirty="0" err="1"/>
              <a:t>decisionmaking</a:t>
            </a:r>
            <a:r>
              <a:rPr lang="en-US" sz="4000" dirty="0"/>
              <a:t> in adult mild traumatic brain injury in the acute setting. J </a:t>
            </a:r>
            <a:r>
              <a:rPr lang="en-US" sz="4000" dirty="0" err="1"/>
              <a:t>Emerg</a:t>
            </a:r>
            <a:r>
              <a:rPr lang="en-US" sz="4000" dirty="0"/>
              <a:t> </a:t>
            </a:r>
            <a:r>
              <a:rPr lang="en-US" sz="4000" dirty="0" err="1"/>
              <a:t>Nurs</a:t>
            </a:r>
            <a:r>
              <a:rPr lang="en-US" sz="4000" dirty="0"/>
              <a:t>. 2009; 35:e5–e40. </a:t>
            </a:r>
          </a:p>
          <a:p>
            <a:pPr marL="514350" indent="-514350">
              <a:buFont typeface="+mj-lt"/>
              <a:buAutoNum type="arabicPeriod"/>
            </a:pPr>
            <a:endParaRPr lang="en-US" sz="4000" dirty="0"/>
          </a:p>
          <a:p>
            <a:pPr marL="514350" indent="-514350">
              <a:buFont typeface="+mj-lt"/>
              <a:buAutoNum type="arabicPeriod"/>
            </a:pPr>
            <a:endParaRPr lang="en-US" sz="3500" dirty="0"/>
          </a:p>
          <a:p>
            <a:pPr marL="514350" indent="-514350">
              <a:buFont typeface="+mj-lt"/>
              <a:buAutoNum type="arabicPeriod"/>
            </a:pPr>
            <a:endParaRPr lang="en-US" sz="35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107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Introduction- Definition of </a:t>
            </a:r>
            <a:r>
              <a:rPr lang="en-US" dirty="0" err="1"/>
              <a:t>mTBI</a:t>
            </a:r>
            <a:r>
              <a:rPr lang="en-US" dirty="0"/>
              <a:t>/Concussion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846108"/>
          </a:xfrm>
        </p:spPr>
        <p:txBody>
          <a:bodyPr>
            <a:noAutofit/>
          </a:bodyPr>
          <a:lstStyle/>
          <a:p>
            <a:r>
              <a:rPr lang="en-US" sz="2400" dirty="0"/>
              <a:t>Mild traumatic brain injury (</a:t>
            </a:r>
            <a:r>
              <a:rPr lang="en-US" sz="2400" dirty="0" err="1"/>
              <a:t>mTBI</a:t>
            </a:r>
            <a:r>
              <a:rPr lang="en-US" sz="2400" dirty="0"/>
              <a:t>) </a:t>
            </a:r>
            <a:r>
              <a:rPr lang="en-US" sz="2400" dirty="0" err="1"/>
              <a:t>a.k.a</a:t>
            </a:r>
            <a:r>
              <a:rPr lang="en-US" sz="2400" dirty="0"/>
              <a:t> concussion affects millions of people annually and is difficult to diagnose</a:t>
            </a:r>
          </a:p>
          <a:p>
            <a:pPr lvl="1"/>
            <a:r>
              <a:rPr lang="en-US" sz="2000" dirty="0"/>
              <a:t>Clinical diagnosis - vague</a:t>
            </a:r>
          </a:p>
          <a:p>
            <a:pPr lvl="1"/>
            <a:r>
              <a:rPr lang="en-US" sz="2000" dirty="0"/>
              <a:t>Lack of consensus diagnosis: </a:t>
            </a:r>
          </a:p>
          <a:p>
            <a:pPr lvl="2"/>
            <a:r>
              <a:rPr lang="en-US" b="1" i="1" dirty="0"/>
              <a:t>American Academy of Neurologic Surgeons (AANS): </a:t>
            </a:r>
            <a:r>
              <a:rPr lang="en-US" i="1" dirty="0"/>
              <a:t>Concussion is a clinical syndrome characterized by immediate and transient alteration in brain function, including alteration of mental status and level of consciousness, resulting from mechanical force or trauma.</a:t>
            </a:r>
          </a:p>
          <a:p>
            <a:pPr lvl="2"/>
            <a:r>
              <a:rPr lang="en-US" b="1" i="1" dirty="0"/>
              <a:t>American Medical Society of Sports Medicine  (AMSSM): </a:t>
            </a:r>
            <a:r>
              <a:rPr lang="en-US" i="1" dirty="0"/>
              <a:t>Concussion is a  traumatically induced transient disturbance of brain function and involves a complex pathophysiological process</a:t>
            </a:r>
            <a:endParaRPr lang="en-US" sz="1800" i="1" dirty="0"/>
          </a:p>
          <a:p>
            <a:pPr lvl="1"/>
            <a:r>
              <a:rPr lang="en-US" sz="2000" dirty="0"/>
              <a:t>GCS 13-15</a:t>
            </a:r>
          </a:p>
          <a:p>
            <a:pPr lvl="1"/>
            <a:r>
              <a:rPr lang="en-US" sz="2000" dirty="0"/>
              <a:t>LOC &lt;30 min</a:t>
            </a:r>
          </a:p>
        </p:txBody>
      </p:sp>
    </p:spTree>
    <p:extLst>
      <p:ext uri="{BB962C8B-B14F-4D97-AF65-F5344CB8AC3E}">
        <p14:creationId xmlns:p14="http://schemas.microsoft.com/office/powerpoint/2010/main" val="171816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Introduction- Why Study Concussion Biomarkers?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Need for objective, quantifiable measures  that would aid in concussion: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Diagnosis of concussion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Determine severity of concussion and predict presence of intracranial lesions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Prognosis</a:t>
            </a:r>
          </a:p>
          <a:p>
            <a:pPr lvl="2"/>
            <a:r>
              <a:rPr lang="en-US" sz="2200" dirty="0"/>
              <a:t>Predict which patients at risk for </a:t>
            </a:r>
            <a:r>
              <a:rPr lang="en-US" sz="2200" dirty="0" err="1"/>
              <a:t>postconcussive</a:t>
            </a:r>
            <a:r>
              <a:rPr lang="en-US" sz="2200" dirty="0"/>
              <a:t> syndrome (PCS)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Return to play assessments</a:t>
            </a:r>
          </a:p>
          <a:p>
            <a:pPr lvl="2"/>
            <a:r>
              <a:rPr lang="en-US" sz="2200" dirty="0"/>
              <a:t>Need for objective measure of recovery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Elucidate </a:t>
            </a:r>
            <a:r>
              <a:rPr lang="en-US" sz="2600" dirty="0" err="1"/>
              <a:t>mTBI</a:t>
            </a:r>
            <a:r>
              <a:rPr lang="en-US" sz="2600" dirty="0"/>
              <a:t> pathophysiology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756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Biomarkers for Brain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ideal biomarker: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Present in </a:t>
            </a:r>
            <a:r>
              <a:rPr lang="en-US" b="1" dirty="0"/>
              <a:t>high quantities </a:t>
            </a:r>
            <a:r>
              <a:rPr lang="en-US" dirty="0"/>
              <a:t>and </a:t>
            </a:r>
            <a:r>
              <a:rPr lang="en-US" b="1" dirty="0"/>
              <a:t>specific</a:t>
            </a:r>
            <a:r>
              <a:rPr lang="en-US" dirty="0"/>
              <a:t> to the brain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Released after brain injury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Concentration</a:t>
            </a:r>
            <a:r>
              <a:rPr lang="en-US" dirty="0"/>
              <a:t> is correlated with </a:t>
            </a:r>
            <a:r>
              <a:rPr lang="en-US" b="1" dirty="0"/>
              <a:t>severity</a:t>
            </a:r>
            <a:r>
              <a:rPr lang="en-US" dirty="0"/>
              <a:t> of injury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Clinically relevant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Measured non-invasively, accessible</a:t>
            </a:r>
          </a:p>
          <a:p>
            <a:pPr lvl="2"/>
            <a:r>
              <a:rPr lang="en-US" dirty="0"/>
              <a:t>E.g. serum or urine, CSF</a:t>
            </a:r>
          </a:p>
          <a:p>
            <a:r>
              <a:rPr lang="en-US" dirty="0"/>
              <a:t>Panel of multiple biomarkers would have a greater sensitivity and specificity than any single biomarker alone </a:t>
            </a:r>
            <a:r>
              <a:rPr lang="en-US" sz="2600" i="1" dirty="0"/>
              <a:t>(Jeter, 2013; Marion, 2011; </a:t>
            </a:r>
            <a:r>
              <a:rPr lang="en-US" sz="2600" i="1" dirty="0" err="1"/>
              <a:t>Yokobori</a:t>
            </a:r>
            <a:r>
              <a:rPr lang="en-US" sz="2600" i="1" dirty="0"/>
              <a:t>, 2013). </a:t>
            </a:r>
          </a:p>
          <a:p>
            <a:pPr lvl="1"/>
            <a:r>
              <a:rPr lang="en-US" dirty="0"/>
              <a:t>E.g. CK, CK-MB &amp; troponin for acute myocardial infarction</a:t>
            </a:r>
          </a:p>
        </p:txBody>
      </p:sp>
    </p:spTree>
    <p:extLst>
      <p:ext uri="{BB962C8B-B14F-4D97-AF65-F5344CB8AC3E}">
        <p14:creationId xmlns:p14="http://schemas.microsoft.com/office/powerpoint/2010/main" val="2127293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267" y="0"/>
            <a:ext cx="9367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9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Pathophysiology and Timing of Biomarkers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998" y="1690688"/>
            <a:ext cx="50241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Pathophysiology </a:t>
            </a:r>
            <a:r>
              <a:rPr lang="en-US" b="1"/>
              <a:t>of Concussion</a:t>
            </a:r>
          </a:p>
          <a:p>
            <a:r>
              <a:rPr lang="en-US" b="1" dirty="0"/>
              <a:t>Acute injury</a:t>
            </a:r>
          </a:p>
          <a:p>
            <a:pPr lvl="1"/>
            <a:r>
              <a:rPr lang="en-US" dirty="0"/>
              <a:t>Axon stretching and diffuse axonal injury (DAI)</a:t>
            </a:r>
          </a:p>
          <a:p>
            <a:pPr lvl="2"/>
            <a:r>
              <a:rPr lang="en-US" dirty="0"/>
              <a:t>Causes membrane excitotoxicity</a:t>
            </a:r>
          </a:p>
          <a:p>
            <a:r>
              <a:rPr lang="en-US" b="1" dirty="0"/>
              <a:t>Protein Release</a:t>
            </a:r>
          </a:p>
          <a:p>
            <a:pPr lvl="1"/>
            <a:r>
              <a:rPr lang="en-US" dirty="0"/>
              <a:t>Cellular membranes become porous</a:t>
            </a:r>
          </a:p>
          <a:p>
            <a:pPr lvl="2"/>
            <a:r>
              <a:rPr lang="en-US" dirty="0"/>
              <a:t>Leakage of cellular proteins into CSF and blood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190" y="1690688"/>
            <a:ext cx="6913810" cy="35958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3999" y="6433635"/>
            <a:ext cx="1143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Kulbe</a:t>
            </a:r>
            <a:r>
              <a:rPr lang="en-US" dirty="0"/>
              <a:t>, J. Current Status of Fluid Biomarkers for Mild Traumatic Brain Injury. </a:t>
            </a:r>
            <a:r>
              <a:rPr lang="en-US" i="1" dirty="0" err="1"/>
              <a:t>Exp</a:t>
            </a:r>
            <a:r>
              <a:rPr lang="en-US" i="1" dirty="0"/>
              <a:t> Neurol</a:t>
            </a:r>
            <a:r>
              <a:rPr lang="en-US" dirty="0"/>
              <a:t>. 2016 January; 275 (03): 334-352 </a:t>
            </a:r>
          </a:p>
        </p:txBody>
      </p:sp>
    </p:spTree>
    <p:extLst>
      <p:ext uri="{BB962C8B-B14F-4D97-AF65-F5344CB8AC3E}">
        <p14:creationId xmlns:p14="http://schemas.microsoft.com/office/powerpoint/2010/main" val="90123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Pathophysiology and Timing of Biomarkers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690688"/>
            <a:ext cx="4377265" cy="435133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Release of  Proteases</a:t>
            </a:r>
          </a:p>
          <a:p>
            <a:pPr lvl="1"/>
            <a:r>
              <a:rPr lang="en-US" dirty="0"/>
              <a:t>Rise of released proteins induces activation of proteases</a:t>
            </a:r>
          </a:p>
          <a:p>
            <a:r>
              <a:rPr lang="en-US" b="1" dirty="0"/>
              <a:t>Inflammatory response</a:t>
            </a:r>
          </a:p>
          <a:p>
            <a:pPr lvl="1"/>
            <a:r>
              <a:rPr lang="en-US" dirty="0"/>
              <a:t>Microglia proliferate, migrate to area of injury and release pro-inflammatory cytokines (</a:t>
            </a:r>
            <a:r>
              <a:rPr lang="en-US" dirty="0" err="1"/>
              <a:t>Kreutzber</a:t>
            </a:r>
            <a:r>
              <a:rPr lang="en-US" dirty="0"/>
              <a:t>, 1996)</a:t>
            </a:r>
          </a:p>
          <a:p>
            <a:r>
              <a:rPr lang="en-US" dirty="0"/>
              <a:t>Timing of injury process impacts appropriate biomarker</a:t>
            </a:r>
          </a:p>
          <a:p>
            <a:pPr lvl="1"/>
            <a:r>
              <a:rPr lang="en-US" dirty="0"/>
              <a:t>Representation of distinct phases of injury and recovery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083" y="1690688"/>
            <a:ext cx="6656917" cy="328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7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Biomarkers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33" y="1876035"/>
            <a:ext cx="102338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Astroglia</a:t>
            </a:r>
            <a:endParaRPr lang="en-US" dirty="0"/>
          </a:p>
          <a:p>
            <a:pPr lvl="1"/>
            <a:r>
              <a:rPr lang="en-US" b="1" u="sng" dirty="0"/>
              <a:t>S100B</a:t>
            </a:r>
          </a:p>
          <a:p>
            <a:pPr lvl="1"/>
            <a:r>
              <a:rPr lang="en-US" b="1" u="sng" dirty="0"/>
              <a:t>Glial Fibrillary Acidic Protein</a:t>
            </a:r>
          </a:p>
          <a:p>
            <a:r>
              <a:rPr lang="en-US" dirty="0"/>
              <a:t>Neurons</a:t>
            </a:r>
          </a:p>
          <a:p>
            <a:pPr lvl="1"/>
            <a:r>
              <a:rPr lang="en-US" dirty="0"/>
              <a:t>Neuron Specific Enolase</a:t>
            </a:r>
          </a:p>
          <a:p>
            <a:pPr lvl="1"/>
            <a:r>
              <a:rPr lang="en-US" b="1" u="sng" dirty="0"/>
              <a:t>Ubiquitin C-Terminal Hydrolase- L1</a:t>
            </a:r>
          </a:p>
          <a:p>
            <a:r>
              <a:rPr lang="en-US" dirty="0"/>
              <a:t>Oligodendrocytes</a:t>
            </a:r>
          </a:p>
          <a:p>
            <a:pPr lvl="1"/>
            <a:r>
              <a:rPr lang="en-US" dirty="0" err="1"/>
              <a:t>Mylelin</a:t>
            </a:r>
            <a:r>
              <a:rPr lang="en-US" dirty="0"/>
              <a:t> Basic Protein</a:t>
            </a:r>
          </a:p>
          <a:p>
            <a:r>
              <a:rPr lang="en-US" dirty="0"/>
              <a:t>Neuronal cytoskeletal proteins</a:t>
            </a:r>
          </a:p>
          <a:p>
            <a:pPr lvl="1"/>
            <a:r>
              <a:rPr lang="en-US" b="1" u="sng" dirty="0"/>
              <a:t>Tau</a:t>
            </a:r>
          </a:p>
          <a:p>
            <a:r>
              <a:rPr lang="en-US" dirty="0"/>
              <a:t>Inflammatory Cytokines</a:t>
            </a:r>
          </a:p>
          <a:p>
            <a:r>
              <a:rPr lang="en-US" dirty="0"/>
              <a:t>Metabolites</a:t>
            </a:r>
          </a:p>
          <a:p>
            <a:r>
              <a:rPr lang="en-US" dirty="0"/>
              <a:t>Oxidized lipids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67" y="6412721"/>
            <a:ext cx="8102600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236" y="1239862"/>
            <a:ext cx="6440764" cy="45982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0" y="5838119"/>
            <a:ext cx="5875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Papa, L. Potential Blood-based Biomarkers in Concussion. </a:t>
            </a:r>
            <a:r>
              <a:rPr lang="en-US" sz="1400" i="1" dirty="0"/>
              <a:t>Sports Med </a:t>
            </a:r>
            <a:r>
              <a:rPr lang="en-US" sz="1400" i="1" dirty="0" err="1"/>
              <a:t>Arthrosc</a:t>
            </a:r>
            <a:r>
              <a:rPr lang="en-US" sz="1400" i="1" dirty="0"/>
              <a:t>. </a:t>
            </a:r>
            <a:r>
              <a:rPr lang="en-US" sz="1400" dirty="0"/>
              <a:t>2016. Sept 24(3): 108-115. </a:t>
            </a:r>
          </a:p>
        </p:txBody>
      </p:sp>
    </p:spTree>
    <p:extLst>
      <p:ext uri="{BB962C8B-B14F-4D97-AF65-F5344CB8AC3E}">
        <p14:creationId xmlns:p14="http://schemas.microsoft.com/office/powerpoint/2010/main" val="312134300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B4B4B"/>
      </a:dk2>
      <a:lt2>
        <a:srgbClr val="8ED5C1"/>
      </a:lt2>
      <a:accent1>
        <a:srgbClr val="73CBB2"/>
      </a:accent1>
      <a:accent2>
        <a:srgbClr val="AACD5B"/>
      </a:accent2>
      <a:accent3>
        <a:srgbClr val="65A9E1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47428100-C732-4B2E-A30A-5273F581A0F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2486</TotalTime>
  <Words>1563</Words>
  <Application>Microsoft Macintosh PowerPoint</Application>
  <PresentationFormat>Widescreen</PresentationFormat>
  <Paragraphs>183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Corbel</vt:lpstr>
      <vt:lpstr>Depth</vt:lpstr>
      <vt:lpstr>Concussion Blood Biomarkers</vt:lpstr>
      <vt:lpstr>Objectives</vt:lpstr>
      <vt:lpstr>Introduction- Definition of mTBI/Concussion</vt:lpstr>
      <vt:lpstr>Introduction- Why Study Concussion Biomarkers?</vt:lpstr>
      <vt:lpstr>Ideal Biomarkers for Brain Injury</vt:lpstr>
      <vt:lpstr>PowerPoint Presentation</vt:lpstr>
      <vt:lpstr>Pathophysiology and Timing of Biomarkers</vt:lpstr>
      <vt:lpstr>Pathophysiology and Timing of Biomarkers</vt:lpstr>
      <vt:lpstr>Types of Biomarkers</vt:lpstr>
      <vt:lpstr>S100B</vt:lpstr>
      <vt:lpstr>S100B</vt:lpstr>
      <vt:lpstr>S100B</vt:lpstr>
      <vt:lpstr>S100B</vt:lpstr>
      <vt:lpstr>PowerPoint Presentation</vt:lpstr>
      <vt:lpstr>PowerPoint Presentation</vt:lpstr>
      <vt:lpstr>Glial Fibrillary Acidic Protein (GFAP)</vt:lpstr>
      <vt:lpstr>Glial Fibrillary Acidic Protein (GFAP)</vt:lpstr>
      <vt:lpstr>Ubiquitin C-Terminal Hydrolase-1 (UCH-L1)</vt:lpstr>
      <vt:lpstr>Ubiquitin C-Terminal Hydrolase-1 (UCH-L1)</vt:lpstr>
      <vt:lpstr>PowerPoint Presentation</vt:lpstr>
      <vt:lpstr>Tau Protein</vt:lpstr>
      <vt:lpstr>Tau Protein</vt:lpstr>
      <vt:lpstr>Summary</vt:lpstr>
      <vt:lpstr>Future Directions</vt:lpstr>
      <vt:lpstr>Thank you!</vt:lpstr>
      <vt:lpstr>Resources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Concussion Serum Biomarkers</dc:title>
  <dc:creator>Vu, Leyen</dc:creator>
  <cp:lastModifiedBy/>
  <cp:revision>75</cp:revision>
  <dcterms:created xsi:type="dcterms:W3CDTF">2018-08-26T21:55:32Z</dcterms:created>
  <dcterms:modified xsi:type="dcterms:W3CDTF">2018-09-20T23:10:49Z</dcterms:modified>
</cp:coreProperties>
</file>