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  <p:sldMasterId id="2147483724" r:id="rId3"/>
  </p:sldMasterIdLst>
  <p:sldIdLst>
    <p:sldId id="256" r:id="rId4"/>
    <p:sldId id="258" r:id="rId5"/>
    <p:sldId id="257" r:id="rId6"/>
    <p:sldId id="259" r:id="rId7"/>
    <p:sldId id="274" r:id="rId8"/>
    <p:sldId id="283" r:id="rId9"/>
    <p:sldId id="293" r:id="rId10"/>
    <p:sldId id="295" r:id="rId11"/>
    <p:sldId id="281" r:id="rId12"/>
    <p:sldId id="296" r:id="rId13"/>
    <p:sldId id="291" r:id="rId14"/>
    <p:sldId id="292" r:id="rId15"/>
    <p:sldId id="265" r:id="rId16"/>
    <p:sldId id="284" r:id="rId17"/>
    <p:sldId id="294" r:id="rId18"/>
    <p:sldId id="290" r:id="rId19"/>
    <p:sldId id="260" r:id="rId20"/>
    <p:sldId id="261" r:id="rId21"/>
    <p:sldId id="288" r:id="rId22"/>
    <p:sldId id="262" r:id="rId23"/>
    <p:sldId id="263" r:id="rId24"/>
    <p:sldId id="264" r:id="rId25"/>
    <p:sldId id="289" r:id="rId26"/>
    <p:sldId id="267" r:id="rId27"/>
    <p:sldId id="268" r:id="rId28"/>
    <p:sldId id="269" r:id="rId29"/>
    <p:sldId id="272" r:id="rId30"/>
    <p:sldId id="270" r:id="rId31"/>
    <p:sldId id="287" r:id="rId32"/>
    <p:sldId id="273" r:id="rId33"/>
    <p:sldId id="276" r:id="rId34"/>
    <p:sldId id="277" r:id="rId35"/>
    <p:sldId id="278" r:id="rId36"/>
    <p:sldId id="280" r:id="rId37"/>
    <p:sldId id="282" r:id="rId38"/>
    <p:sldId id="279" r:id="rId39"/>
    <p:sldId id="271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viewProps" Target="viewProp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theme" Target="theme/theme1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52400" y="6477000"/>
            <a:ext cx="113524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Copyrights apply</a:t>
            </a:r>
          </a:p>
        </p:txBody>
      </p:sp>
    </p:spTree>
    <p:extLst>
      <p:ext uri="{BB962C8B-B14F-4D97-AF65-F5344CB8AC3E}">
        <p14:creationId xmlns:p14="http://schemas.microsoft.com/office/powerpoint/2010/main" val="1393254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A898090-7DDB-49C3-A0E7-71871BB2ED38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E0271-0684-4DF6-A8C8-50521EBFFF51}" type="datetimeFigureOut">
              <a:rPr lang="en-US" smtClean="0"/>
              <a:t>9/20/18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6A898090-7DDB-49C3-A0E7-71871BB2ED3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FDE0271-0684-4DF6-A8C8-50521EBFFF51}" type="datetimeFigureOut">
              <a:rPr lang="en-US" smtClean="0"/>
              <a:t>9/20/18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E0271-0684-4DF6-A8C8-50521EBFFF51}" type="datetimeFigureOut">
              <a:rPr lang="en-US" smtClean="0"/>
              <a:t>9/20/18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98090-7DDB-49C3-A0E7-71871BB2ED3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6A898090-7DDB-49C3-A0E7-71871BB2ED38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E0271-0684-4DF6-A8C8-50521EBFFF51}" type="datetimeFigureOut">
              <a:rPr lang="en-US" smtClean="0"/>
              <a:t>9/20/18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52400" y="6477000"/>
            <a:ext cx="113524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Copyrights apply</a:t>
            </a:r>
          </a:p>
        </p:txBody>
      </p:sp>
    </p:spTree>
    <p:extLst>
      <p:ext uri="{BB962C8B-B14F-4D97-AF65-F5344CB8AC3E}">
        <p14:creationId xmlns:p14="http://schemas.microsoft.com/office/powerpoint/2010/main" val="2934219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E0271-0684-4DF6-A8C8-50521EBFFF51}" type="datetimeFigureOut">
              <a:rPr lang="en-US" smtClean="0"/>
              <a:t>9/20/18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A898090-7DDB-49C3-A0E7-71871BB2ED3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E0271-0684-4DF6-A8C8-50521EBFFF51}" type="datetimeFigureOut">
              <a:rPr lang="en-US" smtClean="0"/>
              <a:t>9/20/18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6A898090-7DDB-49C3-A0E7-71871BB2ED3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E0271-0684-4DF6-A8C8-50521EBFFF51}" type="datetimeFigureOut">
              <a:rPr lang="en-US" smtClean="0"/>
              <a:t>9/20/18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A898090-7DDB-49C3-A0E7-71871BB2ED3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EFDE0271-0684-4DF6-A8C8-50521EBFFF51}" type="datetimeFigureOut">
              <a:rPr lang="en-US" smtClean="0"/>
              <a:t>9/20/18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98090-7DDB-49C3-A0E7-71871BB2ED3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E0271-0684-4DF6-A8C8-50521EBFFF51}" type="datetimeFigureOut">
              <a:rPr lang="en-US" smtClean="0"/>
              <a:t>9/20/18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6A898090-7DDB-49C3-A0E7-71871BB2ED38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E0271-0684-4DF6-A8C8-50521EBFFF51}" type="datetimeFigureOut">
              <a:rPr lang="en-US" smtClean="0"/>
              <a:t>9/20/18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6A898090-7DDB-49C3-A0E7-71871BB2ED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E0271-0684-4DF6-A8C8-50521EBFFF51}" type="datetimeFigureOut">
              <a:rPr lang="en-US" smtClean="0"/>
              <a:t>9/20/18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A898090-7DDB-49C3-A0E7-71871BB2ED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15BB0B0-7D0B-4081-AF17-E1518D1D8242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9/20/18</a:t>
            </a:fld>
            <a:endParaRPr lang="en-US">
              <a:solidFill>
                <a:prstClr val="black">
                  <a:tint val="7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Copyrights apply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C9F6622-C519-4C69-9716-EA6F1F6EF4F6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7022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15BB0B0-7D0B-4081-AF17-E1518D1D8242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9/20/18</a:t>
            </a:fld>
            <a:endParaRPr lang="en-US">
              <a:solidFill>
                <a:prstClr val="black">
                  <a:tint val="7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Copyrights apply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C9F6622-C519-4C69-9716-EA6F1F6EF4F6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4726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15BB0B0-7D0B-4081-AF17-E1518D1D8242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9/20/18</a:t>
            </a:fld>
            <a:endParaRPr lang="en-US">
              <a:solidFill>
                <a:prstClr val="black">
                  <a:tint val="7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Copyrights apply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C9F6622-C519-4C69-9716-EA6F1F6EF4F6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hf sldNum="0" hd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Edward D. Smith MD</a:t>
            </a:r>
          </a:p>
          <a:p>
            <a:r>
              <a:rPr lang="en-US" dirty="0"/>
              <a:t>Pullman Family Medicine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Sports physical exam update</a:t>
            </a:r>
          </a:p>
        </p:txBody>
      </p:sp>
    </p:spTree>
    <p:extLst>
      <p:ext uri="{BB962C8B-B14F-4D97-AF65-F5344CB8AC3E}">
        <p14:creationId xmlns:p14="http://schemas.microsoft.com/office/powerpoint/2010/main" val="19253036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Choosing Wisely Campaign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301625" y="2716381"/>
          <a:ext cx="8504238" cy="2193588"/>
        </p:xfrm>
        <a:graphic>
          <a:graphicData uri="http://schemas.openxmlformats.org/drawingml/2006/table">
            <a:tbl>
              <a:tblPr/>
              <a:tblGrid>
                <a:gridCol w="42521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521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4467">
                <a:tc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Recommendation</a:t>
                      </a:r>
                    </a:p>
                  </a:txBody>
                  <a:tcPr marL="91117" marR="91117" marT="45558" marB="4555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/>
                        <a:t>Sponsoring organization</a:t>
                      </a:r>
                    </a:p>
                  </a:txBody>
                  <a:tcPr marL="91117" marR="91117" marT="45558" marB="4555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4519">
                <a:tc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Do not order annual electrocardiography or any other cardiac screening for asymptomatic, low-risk patients.</a:t>
                      </a:r>
                    </a:p>
                  </a:txBody>
                  <a:tcPr marL="91117" marR="91117" marT="45558" marB="4555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/>
                        <a:t>American Academy of Family Physicians and American College of Physicians</a:t>
                      </a:r>
                    </a:p>
                  </a:txBody>
                  <a:tcPr marL="91117" marR="91117" marT="45558" marB="4555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7818">
                <a:tc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Do not screen adolescents for scoliosis.</a:t>
                      </a:r>
                    </a:p>
                  </a:txBody>
                  <a:tcPr marL="91117" marR="91117" marT="45558" marB="4555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American Academy of Family Physicians</a:t>
                      </a:r>
                    </a:p>
                  </a:txBody>
                  <a:tcPr marL="91117" marR="91117" marT="45558" marB="4555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01625" y="27162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BEST PRACTICES IN PREVENTIVE MEDICINE: RECOMMENDATIONS FROM THE CHOOSING WISELY CAMPAIGN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20923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Mass physicals?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Can screen and clear large numbers of youth in one day</a:t>
            </a:r>
          </a:p>
          <a:p>
            <a:r>
              <a:rPr lang="en-US" dirty="0"/>
              <a:t>Offers chance to collaborate with colleagues</a:t>
            </a:r>
          </a:p>
          <a:p>
            <a:r>
              <a:rPr lang="en-US" dirty="0"/>
              <a:t>Community appreciates</a:t>
            </a:r>
          </a:p>
          <a:p>
            <a:r>
              <a:rPr lang="en-US" dirty="0"/>
              <a:t>Eases load of patients at office</a:t>
            </a:r>
          </a:p>
          <a:p>
            <a:r>
              <a:rPr lang="en-US" dirty="0"/>
              <a:t>Last second requests!</a:t>
            </a:r>
          </a:p>
        </p:txBody>
      </p:sp>
    </p:spTree>
    <p:extLst>
      <p:ext uri="{BB962C8B-B14F-4D97-AF65-F5344CB8AC3E}">
        <p14:creationId xmlns:p14="http://schemas.microsoft.com/office/powerpoint/2010/main" val="23226757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Individual SPE’s?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Offers more time with patient</a:t>
            </a:r>
          </a:p>
          <a:p>
            <a:r>
              <a:rPr lang="en-US" dirty="0"/>
              <a:t>Easier to ask sensitive issues</a:t>
            </a:r>
          </a:p>
          <a:p>
            <a:r>
              <a:rPr lang="en-US" dirty="0"/>
              <a:t>Vaccines</a:t>
            </a:r>
          </a:p>
          <a:p>
            <a:r>
              <a:rPr lang="en-US" dirty="0"/>
              <a:t>Better environment to discuss abnormal findings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4084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Case!!: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dirty="0"/>
              <a:t>This is scary</a:t>
            </a:r>
          </a:p>
          <a:p>
            <a:pPr lvl="1"/>
            <a:r>
              <a:rPr lang="en-US" dirty="0"/>
              <a:t>Walk on, 6-3 320lbs</a:t>
            </a:r>
          </a:p>
          <a:p>
            <a:pPr lvl="1"/>
            <a:r>
              <a:rPr lang="en-US" dirty="0"/>
              <a:t>Syncopal episode practicing</a:t>
            </a:r>
          </a:p>
          <a:p>
            <a:pPr lvl="1"/>
            <a:r>
              <a:rPr lang="en-US" dirty="0"/>
              <a:t>Told me didn’t eat breakfast, I’m fine</a:t>
            </a:r>
          </a:p>
          <a:p>
            <a:pPr lvl="1"/>
            <a:r>
              <a:rPr lang="en-US" dirty="0"/>
              <a:t>Normal </a:t>
            </a:r>
            <a:r>
              <a:rPr lang="en-US" dirty="0" err="1"/>
              <a:t>ecg</a:t>
            </a:r>
            <a:r>
              <a:rPr lang="en-US" dirty="0"/>
              <a:t>…..I pushed for echo</a:t>
            </a:r>
          </a:p>
          <a:p>
            <a:pPr lvl="1"/>
            <a:r>
              <a:rPr lang="en-US" dirty="0"/>
              <a:t>CT surgery 2 months later</a:t>
            </a:r>
          </a:p>
          <a:p>
            <a:pPr lvl="1"/>
            <a:r>
              <a:rPr lang="en-US" dirty="0"/>
              <a:t>‘yeah felt way more alert in class after’…..</a:t>
            </a:r>
          </a:p>
        </p:txBody>
      </p:sp>
    </p:spTree>
    <p:extLst>
      <p:ext uri="{BB962C8B-B14F-4D97-AF65-F5344CB8AC3E}">
        <p14:creationId xmlns:p14="http://schemas.microsoft.com/office/powerpoint/2010/main" val="24916001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Sudden cardiac death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Definition: Death in young person under age 35 years old</a:t>
            </a:r>
          </a:p>
          <a:p>
            <a:pPr lvl="1"/>
            <a:r>
              <a:rPr lang="en-US" dirty="0"/>
              <a:t>Caused by immediate physical demands of intense physical activity</a:t>
            </a:r>
          </a:p>
          <a:p>
            <a:pPr lvl="1"/>
            <a:r>
              <a:rPr lang="en-US" dirty="0"/>
              <a:t>Or certain patients with structural changes resultant from prolonged activity vs. underlying structural abnormalities or </a:t>
            </a:r>
          </a:p>
          <a:p>
            <a:r>
              <a:rPr lang="en-US" dirty="0"/>
              <a:t>Incidence unknown, 1:50,000-1:100,000?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0371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Clr>
                <a:srgbClr val="CC0000"/>
              </a:buClr>
              <a:buFontTx/>
              <a:buChar char="•"/>
            </a:pPr>
            <a:r>
              <a:rPr lang="en-US" altLang="en-US" dirty="0"/>
              <a:t>Cause of SCD in athletes less than 35yo:</a:t>
            </a:r>
          </a:p>
          <a:p>
            <a:pPr lvl="1">
              <a:buClr>
                <a:srgbClr val="CC0000"/>
              </a:buClr>
              <a:buFontTx/>
              <a:buChar char="•"/>
            </a:pPr>
            <a:r>
              <a:rPr lang="en-US" altLang="en-US" dirty="0"/>
              <a:t>36-50% hypertrophic cardiomyopathy</a:t>
            </a:r>
          </a:p>
          <a:p>
            <a:pPr lvl="1">
              <a:buClr>
                <a:srgbClr val="CC0000"/>
              </a:buClr>
              <a:buFontTx/>
              <a:buChar char="•"/>
            </a:pPr>
            <a:r>
              <a:rPr lang="en-US" altLang="en-US" dirty="0"/>
              <a:t>10-19% coronary artery anomalies</a:t>
            </a:r>
          </a:p>
          <a:p>
            <a:pPr lvl="1">
              <a:buClr>
                <a:srgbClr val="CC0000"/>
              </a:buClr>
              <a:buFontTx/>
              <a:buChar char="•"/>
            </a:pPr>
            <a:r>
              <a:rPr lang="en-US" altLang="en-US" dirty="0"/>
              <a:t>6% myocarditis</a:t>
            </a:r>
          </a:p>
          <a:p>
            <a:pPr lvl="1">
              <a:buClr>
                <a:srgbClr val="CC0000"/>
              </a:buClr>
              <a:buFontTx/>
              <a:buChar char="•"/>
            </a:pPr>
            <a:r>
              <a:rPr lang="en-US" altLang="en-US" dirty="0"/>
              <a:t>5% ruptured aorta (</a:t>
            </a:r>
            <a:r>
              <a:rPr lang="en-US" altLang="en-US" dirty="0" err="1"/>
              <a:t>Marfans</a:t>
            </a:r>
            <a:r>
              <a:rPr lang="en-US" altLang="en-US" dirty="0"/>
              <a:t> syndrome)</a:t>
            </a:r>
          </a:p>
          <a:p>
            <a:pPr lvl="1">
              <a:buClr>
                <a:srgbClr val="CC0000"/>
              </a:buClr>
              <a:buFontTx/>
              <a:buChar char="•"/>
            </a:pPr>
            <a:r>
              <a:rPr lang="en-US" altLang="en-US" dirty="0"/>
              <a:t>&lt;5% CAD, aortic stenosis, right ventricular dysplasia,  ion channel disorders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0885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SCD 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Long QT syndrome</a:t>
            </a:r>
          </a:p>
          <a:p>
            <a:r>
              <a:rPr lang="en-US" dirty="0"/>
              <a:t>Myocarditis</a:t>
            </a:r>
          </a:p>
          <a:p>
            <a:r>
              <a:rPr lang="en-US" dirty="0" err="1"/>
              <a:t>Marfans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1126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ECG screening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Remains controversial</a:t>
            </a:r>
          </a:p>
          <a:p>
            <a:r>
              <a:rPr lang="en-US" dirty="0"/>
              <a:t>Some countries require</a:t>
            </a:r>
          </a:p>
          <a:p>
            <a:r>
              <a:rPr lang="en-US" dirty="0"/>
              <a:t>Goal to catch </a:t>
            </a:r>
          </a:p>
          <a:p>
            <a:r>
              <a:rPr lang="en-US" dirty="0"/>
              <a:t>USPSTF rec against in asymptomatic adults </a:t>
            </a:r>
          </a:p>
        </p:txBody>
      </p:sp>
    </p:spTree>
    <p:extLst>
      <p:ext uri="{BB962C8B-B14F-4D97-AF65-F5344CB8AC3E}">
        <p14:creationId xmlns:p14="http://schemas.microsoft.com/office/powerpoint/2010/main" val="14051464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 ECG screening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Far too many false positives</a:t>
            </a:r>
          </a:p>
          <a:p>
            <a:r>
              <a:rPr lang="en-US" dirty="0"/>
              <a:t>Can lead to further </a:t>
            </a:r>
            <a:r>
              <a:rPr lang="en-US" dirty="0" err="1"/>
              <a:t>uneccesary</a:t>
            </a:r>
            <a:r>
              <a:rPr lang="en-US" dirty="0"/>
              <a:t> testing</a:t>
            </a:r>
          </a:p>
          <a:p>
            <a:r>
              <a:rPr lang="en-US" dirty="0"/>
              <a:t>Restricting play causes nightmares</a:t>
            </a:r>
          </a:p>
          <a:p>
            <a:r>
              <a:rPr lang="en-US" dirty="0"/>
              <a:t>SCD 1.06 per 100,000 persons per year 12-25yo?</a:t>
            </a:r>
          </a:p>
          <a:p>
            <a:r>
              <a:rPr lang="en-US" dirty="0"/>
              <a:t>At WSU participated in UW screening program</a:t>
            </a:r>
          </a:p>
          <a:p>
            <a:r>
              <a:rPr lang="en-US" dirty="0"/>
              <a:t>Cost?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9729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 of ECG screening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932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Discuss important aspects of PPE</a:t>
            </a:r>
          </a:p>
          <a:p>
            <a:r>
              <a:rPr lang="en-US" dirty="0"/>
              <a:t>Discuss different approaches and methods</a:t>
            </a:r>
          </a:p>
          <a:p>
            <a:r>
              <a:rPr lang="en-US" dirty="0"/>
              <a:t>Controversies</a:t>
            </a:r>
          </a:p>
          <a:p>
            <a:r>
              <a:rPr lang="en-US" dirty="0"/>
              <a:t>CV screening</a:t>
            </a:r>
          </a:p>
          <a:p>
            <a:r>
              <a:rPr lang="en-US" dirty="0"/>
              <a:t>When to refer patients for further care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6022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Athletes heart aka athletic </a:t>
            </a:r>
            <a:r>
              <a:rPr lang="en-US" dirty="0" err="1"/>
              <a:t>bradycaria</a:t>
            </a:r>
            <a:r>
              <a:rPr lang="en-US" dirty="0"/>
              <a:t>, exercised induced cardiomegaly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Increase QRS voltage</a:t>
            </a:r>
          </a:p>
          <a:p>
            <a:r>
              <a:rPr lang="en-US" dirty="0"/>
              <a:t>Mild right or left axis deviation</a:t>
            </a:r>
          </a:p>
          <a:p>
            <a:r>
              <a:rPr lang="en-US" dirty="0"/>
              <a:t>Bradycardia</a:t>
            </a:r>
          </a:p>
          <a:p>
            <a:r>
              <a:rPr lang="en-US" dirty="0"/>
              <a:t>Repolarization abnormalities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0577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there is CV abnormality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Does not mean exclusion automatically</a:t>
            </a:r>
          </a:p>
          <a:p>
            <a:r>
              <a:rPr lang="en-US" dirty="0"/>
              <a:t>Recent NCAA player with defibrillator</a:t>
            </a:r>
          </a:p>
          <a:p>
            <a:r>
              <a:rPr lang="en-US" dirty="0"/>
              <a:t>Have to have to staff in place, training for team, coaches </a:t>
            </a:r>
            <a:r>
              <a:rPr lang="en-US" dirty="0" err="1"/>
              <a:t>etc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7865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HCM vs Athletes Heart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834544615"/>
              </p:ext>
            </p:extLst>
          </p:nvPr>
        </p:nvGraphicFramePr>
        <p:xfrm>
          <a:off x="381000" y="1600200"/>
          <a:ext cx="8229600" cy="221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assymetric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concentric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Wall thickness&gt;15mm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&lt;15mm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&lt;40mm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9240">
                <a:tc>
                  <a:txBody>
                    <a:bodyPr/>
                    <a:lstStyle/>
                    <a:p>
                      <a:r>
                        <a:rPr lang="en-US" dirty="0"/>
                        <a:t>LVEDD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&gt;45mm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Diastolic function: always abnormal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Normal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68465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Should be near all stadiums, arenas</a:t>
            </a:r>
          </a:p>
          <a:p>
            <a:r>
              <a:rPr lang="en-US" dirty="0"/>
              <a:t>Goal within 3-5 min of all sporting events</a:t>
            </a:r>
          </a:p>
          <a:p>
            <a:r>
              <a:rPr lang="en-US" dirty="0"/>
              <a:t>Train staff!</a:t>
            </a:r>
          </a:p>
        </p:txBody>
      </p:sp>
    </p:spTree>
    <p:extLst>
      <p:ext uri="{BB962C8B-B14F-4D97-AF65-F5344CB8AC3E}">
        <p14:creationId xmlns:p14="http://schemas.microsoft.com/office/powerpoint/2010/main" val="3167017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Underrated MSK issues?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Foot exam?</a:t>
            </a:r>
          </a:p>
          <a:p>
            <a:r>
              <a:rPr lang="en-US" dirty="0"/>
              <a:t>- CB with rhino toe…</a:t>
            </a:r>
          </a:p>
          <a:p>
            <a:r>
              <a:rPr lang="en-US" dirty="0"/>
              <a:t>Gait analysis?</a:t>
            </a:r>
          </a:p>
          <a:p>
            <a:r>
              <a:rPr lang="en-US" dirty="0"/>
              <a:t>Scoliosis check?</a:t>
            </a:r>
          </a:p>
          <a:p>
            <a:r>
              <a:rPr lang="en-US" dirty="0"/>
              <a:t>Flexibility exam?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6566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should you not ask about?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In group settings +/- vaccines, sensitive, social issues</a:t>
            </a:r>
          </a:p>
          <a:p>
            <a:r>
              <a:rPr lang="en-US" dirty="0"/>
              <a:t>In office do those aspects of history and exam get in way of CV exam and MSK exam?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0760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Sickle cell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Still controversial</a:t>
            </a:r>
          </a:p>
          <a:p>
            <a:r>
              <a:rPr lang="en-US" dirty="0"/>
              <a:t>Results in abnormal shaped red blood cells</a:t>
            </a:r>
          </a:p>
          <a:p>
            <a:r>
              <a:rPr lang="en-US" dirty="0"/>
              <a:t>Can appear as quarter-moon or ‘sickle shaped’</a:t>
            </a:r>
          </a:p>
          <a:p>
            <a:r>
              <a:rPr lang="en-US" dirty="0"/>
              <a:t>Trait or carrier usually not issue, except periods high intensity </a:t>
            </a:r>
            <a:r>
              <a:rPr lang="en-US" dirty="0" err="1"/>
              <a:t>exteme</a:t>
            </a:r>
            <a:r>
              <a:rPr lang="en-US" dirty="0"/>
              <a:t> physical exertion</a:t>
            </a:r>
          </a:p>
          <a:p>
            <a:r>
              <a:rPr lang="en-US" dirty="0"/>
              <a:t>Can lead to </a:t>
            </a:r>
            <a:r>
              <a:rPr lang="en-US" dirty="0" err="1"/>
              <a:t>rhabdo</a:t>
            </a:r>
            <a:r>
              <a:rPr lang="en-US" dirty="0"/>
              <a:t>, splenic infarct, papillary necrosis</a:t>
            </a:r>
          </a:p>
          <a:p>
            <a:r>
              <a:rPr lang="en-US" dirty="0"/>
              <a:t>8% AA are carrier of trait</a:t>
            </a:r>
          </a:p>
        </p:txBody>
      </p:sp>
    </p:spTree>
    <p:extLst>
      <p:ext uri="{BB962C8B-B14F-4D97-AF65-F5344CB8AC3E}">
        <p14:creationId xmlns:p14="http://schemas.microsoft.com/office/powerpoint/2010/main" val="25124689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Anectodotal</a:t>
            </a:r>
            <a:r>
              <a:rPr lang="en-US" dirty="0"/>
              <a:t> stories traveling with oxygen </a:t>
            </a:r>
            <a:r>
              <a:rPr lang="en-US" dirty="0" err="1"/>
              <a:t>etc</a:t>
            </a:r>
            <a:endParaRPr lang="en-US" dirty="0"/>
          </a:p>
          <a:p>
            <a:r>
              <a:rPr lang="en-US" dirty="0"/>
              <a:t>Stay hydrated, avoid extreme training methods</a:t>
            </a:r>
          </a:p>
          <a:p>
            <a:r>
              <a:rPr lang="en-US" dirty="0"/>
              <a:t>Widespread testing at NCAA level</a:t>
            </a:r>
          </a:p>
          <a:p>
            <a:r>
              <a:rPr lang="en-US" dirty="0"/>
              <a:t>Might save 7 deaths every ten years</a:t>
            </a:r>
          </a:p>
          <a:p>
            <a:r>
              <a:rPr lang="en-US" dirty="0"/>
              <a:t>Ethical concerns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65821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Worst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Shopping for clearance: </a:t>
            </a:r>
          </a:p>
          <a:p>
            <a:r>
              <a:rPr lang="en-US" dirty="0"/>
              <a:t>- NM wide receiver ACL, got cleared to play, worse injury first catch of year</a:t>
            </a:r>
          </a:p>
          <a:p>
            <a:r>
              <a:rPr lang="en-US" dirty="0"/>
              <a:t>Personal vs team docs</a:t>
            </a:r>
          </a:p>
          <a:p>
            <a:r>
              <a:rPr lang="en-US" dirty="0"/>
              <a:t>Less control in high school and below</a:t>
            </a:r>
          </a:p>
          <a:p>
            <a:r>
              <a:rPr lang="en-US" dirty="0"/>
              <a:t>Lack of ATC! Especially problem in rural, underserved areas</a:t>
            </a:r>
          </a:p>
        </p:txBody>
      </p:sp>
    </p:spTree>
    <p:extLst>
      <p:ext uri="{BB962C8B-B14F-4D97-AF65-F5344CB8AC3E}">
        <p14:creationId xmlns:p14="http://schemas.microsoft.com/office/powerpoint/2010/main" val="376115593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Bibliography 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Incidence of sudden cardiac death in athletes: a state-of-the-art </a:t>
            </a:r>
            <a:r>
              <a:rPr lang="en-US" dirty="0" err="1"/>
              <a:t>review.AUHarmon</a:t>
            </a:r>
            <a:r>
              <a:rPr lang="en-US" dirty="0"/>
              <a:t> KG, </a:t>
            </a:r>
            <a:r>
              <a:rPr lang="en-US" dirty="0" err="1"/>
              <a:t>Drezner</a:t>
            </a:r>
            <a:r>
              <a:rPr lang="en-US" dirty="0"/>
              <a:t> JA, Wilson MG, Sharma S </a:t>
            </a:r>
            <a:r>
              <a:rPr lang="en-US" dirty="0" err="1"/>
              <a:t>SOBr</a:t>
            </a:r>
            <a:r>
              <a:rPr lang="en-US" dirty="0"/>
              <a:t> J Sports Med. 2014;48(15):1185. </a:t>
            </a:r>
            <a:r>
              <a:rPr lang="en-US" dirty="0" err="1"/>
              <a:t>Epub</a:t>
            </a:r>
            <a:r>
              <a:rPr lang="en-US" dirty="0"/>
              <a:t> 2014 Jun 24. </a:t>
            </a:r>
          </a:p>
          <a:p>
            <a:r>
              <a:rPr lang="en-US" altLang="en-US" dirty="0"/>
              <a:t>Malhotra R, West JJ, et al. Cost and yield of adding electrocardiography to history and physical screening Division I intercollegiate athletes: a 5-year experience. Heart Rhythm. 2011;8(5):721-7.</a:t>
            </a:r>
          </a:p>
          <a:p>
            <a:endParaRPr lang="en-US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41135040" rIns="0" bIns="7935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Incidence of sudden cardiac death in athletes: a state-of-the-art review.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>
                <a:ln>
                  <a:noFill/>
                </a:ln>
                <a:solidFill>
                  <a:srgbClr val="666666"/>
                </a:solidFill>
                <a:effectLst/>
                <a:latin typeface="Arial" pitchFamily="34" charset="0"/>
                <a:cs typeface="Arial" pitchFamily="34" charset="0"/>
              </a:rPr>
              <a:t>AU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1" u="none" strike="noStrike" cap="none" normalizeH="0" baseline="0">
                <a:ln>
                  <a:noFill/>
                </a:ln>
                <a:solidFill>
                  <a:srgbClr val="999999"/>
                </a:solidFill>
                <a:effectLst/>
                <a:latin typeface="Arial" pitchFamily="34" charset="0"/>
                <a:cs typeface="Arial" pitchFamily="34" charset="0"/>
              </a:rPr>
              <a:t>Harmon KG, Drezner JA, Wilson MG, Sharma S</a:t>
            </a:r>
            <a:r>
              <a:rPr kumimoji="0" lang="en-US" altLang="en-US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>
                <a:ln>
                  <a:noFill/>
                </a:ln>
                <a:solidFill>
                  <a:srgbClr val="666666"/>
                </a:solidFill>
                <a:effectLst/>
                <a:latin typeface="Arial" pitchFamily="34" charset="0"/>
                <a:cs typeface="Arial" pitchFamily="34" charset="0"/>
              </a:rPr>
              <a:t>SO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1" u="none" strike="noStrike" cap="none" normalizeH="0" baseline="0">
                <a:ln>
                  <a:noFill/>
                </a:ln>
                <a:solidFill>
                  <a:srgbClr val="999999"/>
                </a:solidFill>
                <a:effectLst/>
                <a:latin typeface="Arial" pitchFamily="34" charset="0"/>
                <a:cs typeface="Arial" pitchFamily="34" charset="0"/>
              </a:rPr>
              <a:t>Br J Sports Med. 2014;48(15):1185. Epub 2014 Jun 24.</a:t>
            </a:r>
            <a:r>
              <a:rPr kumimoji="0" lang="en-US" altLang="en-US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7556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can I make this interesting…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30 million younger than 18yo every year have sports physical exam (SPE)</a:t>
            </a:r>
          </a:p>
          <a:p>
            <a:r>
              <a:rPr lang="en-US" dirty="0"/>
              <a:t>4</a:t>
            </a:r>
            <a:r>
              <a:rPr lang="en-US" baseline="30000" dirty="0"/>
              <a:t>th</a:t>
            </a:r>
            <a:r>
              <a:rPr lang="en-US" dirty="0"/>
              <a:t> edition AAP PPE recommendations</a:t>
            </a:r>
          </a:p>
          <a:p>
            <a:endParaRPr lang="en-US" dirty="0"/>
          </a:p>
          <a:p>
            <a:r>
              <a:rPr lang="en-US" dirty="0"/>
              <a:t>Goal to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67962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Concussions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Most controversial issue last decade or longer?</a:t>
            </a:r>
          </a:p>
          <a:p>
            <a:r>
              <a:rPr lang="en-US" dirty="0"/>
              <a:t>When to hold?</a:t>
            </a:r>
          </a:p>
          <a:p>
            <a:r>
              <a:rPr lang="en-US" dirty="0"/>
              <a:t>When to refer?</a:t>
            </a:r>
          </a:p>
          <a:p>
            <a:r>
              <a:rPr lang="en-US" dirty="0"/>
              <a:t>Pre/post testing options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35219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200" y="0"/>
            <a:ext cx="4419600" cy="647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293026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200" y="0"/>
            <a:ext cx="4419600" cy="647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568000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0100" y="0"/>
            <a:ext cx="5003800" cy="647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970884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0"/>
            <a:ext cx="3797300" cy="647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20198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patient populations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Adults? Most cases of SCD due to CAD</a:t>
            </a:r>
          </a:p>
          <a:p>
            <a:r>
              <a:rPr lang="en-US" dirty="0"/>
              <a:t>High level recreational athletes?</a:t>
            </a:r>
          </a:p>
          <a:p>
            <a:r>
              <a:rPr lang="en-US" dirty="0"/>
              <a:t>Patients with physical disabilities?</a:t>
            </a:r>
          </a:p>
          <a:p>
            <a:r>
              <a:rPr lang="en-US" dirty="0"/>
              <a:t>Military?</a:t>
            </a:r>
          </a:p>
          <a:p>
            <a:r>
              <a:rPr lang="en-US" dirty="0"/>
              <a:t>L&amp;I/Workman’s comp/disability?</a:t>
            </a:r>
          </a:p>
        </p:txBody>
      </p:sp>
    </p:spTree>
    <p:extLst>
      <p:ext uri="{BB962C8B-B14F-4D97-AF65-F5344CB8AC3E}">
        <p14:creationId xmlns:p14="http://schemas.microsoft.com/office/powerpoint/2010/main" val="49461066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Thank you!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28661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bibliography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J </a:t>
            </a:r>
            <a:r>
              <a:rPr lang="en-US" sz="2600" dirty="0"/>
              <a:t>Genet </a:t>
            </a:r>
            <a:r>
              <a:rPr lang="en-US" sz="2600" dirty="0" err="1"/>
              <a:t>Couns</a:t>
            </a:r>
            <a:r>
              <a:rPr lang="en-US" sz="2600" dirty="0"/>
              <a:t>. 2015 Dec;24(6):873-7. </a:t>
            </a:r>
            <a:r>
              <a:rPr lang="en-US" sz="2600" dirty="0" err="1"/>
              <a:t>doi</a:t>
            </a:r>
            <a:r>
              <a:rPr lang="en-US" sz="2600" dirty="0"/>
              <a:t>: 10.1007/s10897-015-9849-1. </a:t>
            </a:r>
            <a:r>
              <a:rPr lang="en-US" sz="2600" dirty="0" err="1"/>
              <a:t>Epub</a:t>
            </a:r>
            <a:r>
              <a:rPr lang="en-US" sz="2600" dirty="0"/>
              <a:t> 2015 Jun 5.</a:t>
            </a:r>
          </a:p>
          <a:p>
            <a:r>
              <a:rPr lang="en-US" sz="2600" dirty="0"/>
              <a:t>Sudden Cardiac Arrest during Participation in Competitive Sports. AU Landry CH, Allan KS, Connelly KA, Cunningham K, Morrison LJ, Dorian P, </a:t>
            </a:r>
            <a:r>
              <a:rPr lang="en-US" sz="2600" dirty="0" err="1"/>
              <a:t>Rescu</a:t>
            </a:r>
            <a:r>
              <a:rPr lang="en-US" sz="2600" dirty="0"/>
              <a:t> Investigators SON </a:t>
            </a:r>
            <a:r>
              <a:rPr lang="en-US" sz="2600" dirty="0" err="1"/>
              <a:t>Engl</a:t>
            </a:r>
            <a:r>
              <a:rPr lang="en-US" sz="2600" dirty="0"/>
              <a:t> J Med. 2017;377(20):1943. </a:t>
            </a:r>
          </a:p>
          <a:p>
            <a:r>
              <a:rPr lang="en-US" dirty="0"/>
              <a:t>Sickle Cell Trait Screening of Collegiate Athletes: Ethical Reasons for Program Reform.</a:t>
            </a:r>
          </a:p>
          <a:p>
            <a:pPr marL="0" indent="0">
              <a:buNone/>
            </a:pPr>
            <a:r>
              <a:rPr lang="en-US" dirty="0"/>
              <a:t>    Ferrari R</a:t>
            </a:r>
            <a:r>
              <a:rPr lang="en-US" baseline="30000" dirty="0"/>
              <a:t>1</a:t>
            </a:r>
            <a:r>
              <a:rPr lang="en-US" dirty="0"/>
              <a:t>, Parker LS</a:t>
            </a:r>
            <a:r>
              <a:rPr lang="en-US" baseline="30000" dirty="0"/>
              <a:t>2</a:t>
            </a:r>
            <a:r>
              <a:rPr lang="en-US" dirty="0"/>
              <a:t>, Grubs RE</a:t>
            </a:r>
            <a:r>
              <a:rPr lang="en-US" baseline="30000" dirty="0"/>
              <a:t>2</a:t>
            </a:r>
            <a:r>
              <a:rPr lang="en-US" dirty="0"/>
              <a:t>, </a:t>
            </a:r>
            <a:r>
              <a:rPr lang="en-US" dirty="0" err="1"/>
              <a:t>Krishnamurti</a:t>
            </a:r>
            <a:r>
              <a:rPr lang="en-US" dirty="0"/>
              <a:t> L</a:t>
            </a:r>
            <a:r>
              <a:rPr lang="en-US" baseline="30000" dirty="0"/>
              <a:t>3,4</a:t>
            </a:r>
            <a:r>
              <a:rPr lang="en-US" dirty="0"/>
              <a:t>.</a:t>
            </a:r>
          </a:p>
          <a:p>
            <a:r>
              <a:rPr lang="en-US" dirty="0"/>
              <a:t>Shephard RJ</a:t>
            </a:r>
            <a:r>
              <a:rPr lang="en-US" baseline="30000" dirty="0"/>
              <a:t>1</a:t>
            </a:r>
            <a:r>
              <a:rPr lang="en-US" dirty="0"/>
              <a:t>.J Sports Med Phys Fitness. 2016 Dec;56(12):1562-1573. </a:t>
            </a:r>
            <a:r>
              <a:rPr lang="en-US" dirty="0" err="1"/>
              <a:t>Epub</a:t>
            </a:r>
            <a:r>
              <a:rPr lang="en-US" dirty="0"/>
              <a:t> 2016 Feb 3.Sickle cell trait: what are the costs and benefits of screening? </a:t>
            </a:r>
          </a:p>
        </p:txBody>
      </p:sp>
    </p:spTree>
    <p:extLst>
      <p:ext uri="{BB962C8B-B14F-4D97-AF65-F5344CB8AC3E}">
        <p14:creationId xmlns:p14="http://schemas.microsoft.com/office/powerpoint/2010/main" val="983521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Is this exam same well-child check?</a:t>
            </a:r>
          </a:p>
          <a:p>
            <a:r>
              <a:rPr lang="en-US" dirty="0"/>
              <a:t>Could be important and exam for a healthy children and athletes.</a:t>
            </a:r>
          </a:p>
          <a:p>
            <a:r>
              <a:rPr lang="en-US" dirty="0"/>
              <a:t>Are there restrictions to playing?</a:t>
            </a:r>
          </a:p>
          <a:p>
            <a:r>
              <a:rPr lang="en-US" dirty="0"/>
              <a:t>Individual vs mass screening exams?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561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Intensity of specific sports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68234" y="1527175"/>
            <a:ext cx="717102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2927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Thorough history could pick up 88% of medical conditions, 67% of MSK issues</a:t>
            </a:r>
          </a:p>
          <a:p>
            <a:r>
              <a:rPr lang="en-US" dirty="0"/>
              <a:t>Ask FMH of cardiovascular issues</a:t>
            </a:r>
          </a:p>
          <a:p>
            <a:r>
              <a:rPr lang="en-US" dirty="0"/>
              <a:t>Time considerations, what to concentrate on?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846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AHA recommendation 12 </a:t>
            </a:r>
            <a:r>
              <a:rPr lang="en-US" dirty="0" err="1"/>
              <a:t>pt</a:t>
            </a:r>
            <a:r>
              <a:rPr lang="en-US" dirty="0"/>
              <a:t> exam</a:t>
            </a:r>
          </a:p>
          <a:p>
            <a:r>
              <a:rPr lang="en-US" dirty="0"/>
              <a:t>Concentrate on CV, MSK, concussions?</a:t>
            </a:r>
          </a:p>
          <a:p>
            <a:r>
              <a:rPr lang="en-US" dirty="0"/>
              <a:t>Labs usually not necessary</a:t>
            </a:r>
          </a:p>
          <a:p>
            <a:r>
              <a:rPr lang="en-US" dirty="0"/>
              <a:t>Review state rules: every year? Every two years?</a:t>
            </a:r>
          </a:p>
          <a:p>
            <a:r>
              <a:rPr lang="en-US" dirty="0"/>
              <a:t>Hypertension guidelines</a:t>
            </a:r>
          </a:p>
          <a:p>
            <a:r>
              <a:rPr lang="en-US" dirty="0"/>
              <a:t>Visual acuity exam </a:t>
            </a:r>
          </a:p>
        </p:txBody>
      </p:sp>
    </p:spTree>
    <p:extLst>
      <p:ext uri="{BB962C8B-B14F-4D97-AF65-F5344CB8AC3E}">
        <p14:creationId xmlns:p14="http://schemas.microsoft.com/office/powerpoint/2010/main" val="28951995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Reasons </a:t>
            </a:r>
            <a:r>
              <a:rPr lang="en-US"/>
              <a:t>for exclusions: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Reasons why you might advise against certain activities?</a:t>
            </a:r>
          </a:p>
          <a:p>
            <a:r>
              <a:rPr lang="en-US" dirty="0"/>
              <a:t>Early surgeries?</a:t>
            </a:r>
          </a:p>
          <a:p>
            <a:r>
              <a:rPr lang="en-US" dirty="0"/>
              <a:t>Spine issues?</a:t>
            </a:r>
          </a:p>
          <a:p>
            <a:r>
              <a:rPr lang="en-US" dirty="0"/>
              <a:t>High risk youth?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0572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0"/>
            <a:ext cx="6235700" cy="64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31863"/>
      </p:ext>
    </p:extLst>
  </p:cSld>
  <p:clrMapOvr>
    <a:masterClrMapping/>
  </p:clrMapOvr>
</p:sld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896</TotalTime>
  <Words>923</Words>
  <Application>Microsoft Macintosh PowerPoint</Application>
  <PresentationFormat>On-screen Show (4:3)</PresentationFormat>
  <Paragraphs>170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37</vt:i4>
      </vt:variant>
    </vt:vector>
  </HeadingPairs>
  <TitlesOfParts>
    <vt:vector size="46" baseType="lpstr">
      <vt:lpstr>Arial</vt:lpstr>
      <vt:lpstr>Calibri</vt:lpstr>
      <vt:lpstr>Calibri Light</vt:lpstr>
      <vt:lpstr>Georgia</vt:lpstr>
      <vt:lpstr>Wingdings</vt:lpstr>
      <vt:lpstr>Wingdings 2</vt:lpstr>
      <vt:lpstr>1_Custom Design</vt:lpstr>
      <vt:lpstr>2_Custom Design</vt:lpstr>
      <vt:lpstr>Civic</vt:lpstr>
      <vt:lpstr>Sports physical exam update</vt:lpstr>
      <vt:lpstr>Learning objectives </vt:lpstr>
      <vt:lpstr>How can I make this interesting…</vt:lpstr>
      <vt:lpstr>Initial considerations</vt:lpstr>
      <vt:lpstr>Intensity of specific sports</vt:lpstr>
      <vt:lpstr>History </vt:lpstr>
      <vt:lpstr>Exam</vt:lpstr>
      <vt:lpstr>Reasons for exclusions: </vt:lpstr>
      <vt:lpstr>PowerPoint Presentation</vt:lpstr>
      <vt:lpstr>Choosing Wisely Campaign</vt:lpstr>
      <vt:lpstr>Mass physicals?</vt:lpstr>
      <vt:lpstr>Individual SPE’s?</vt:lpstr>
      <vt:lpstr>Case!!: </vt:lpstr>
      <vt:lpstr>Sudden cardiac death</vt:lpstr>
      <vt:lpstr>SCD</vt:lpstr>
      <vt:lpstr>SCD continued</vt:lpstr>
      <vt:lpstr>ECG screening</vt:lpstr>
      <vt:lpstr>Cons ECG screening</vt:lpstr>
      <vt:lpstr>Cost of ECG screening</vt:lpstr>
      <vt:lpstr>Athletes heart aka athletic bradycaria, exercised induced cardiomegaly</vt:lpstr>
      <vt:lpstr>If there is CV abnormality</vt:lpstr>
      <vt:lpstr>HCM vs Athletes Heart</vt:lpstr>
      <vt:lpstr>AED</vt:lpstr>
      <vt:lpstr>Underrated MSK issues?</vt:lpstr>
      <vt:lpstr>What should you not ask about?</vt:lpstr>
      <vt:lpstr>Sickle cell </vt:lpstr>
      <vt:lpstr>PowerPoint Presentation</vt:lpstr>
      <vt:lpstr>Worst outcomes</vt:lpstr>
      <vt:lpstr>Bibliography continued</vt:lpstr>
      <vt:lpstr>Concussions</vt:lpstr>
      <vt:lpstr>PowerPoint Presentation</vt:lpstr>
      <vt:lpstr>PowerPoint Presentation</vt:lpstr>
      <vt:lpstr>PowerPoint Presentation</vt:lpstr>
      <vt:lpstr>PowerPoint Presentation</vt:lpstr>
      <vt:lpstr>Other patient populations</vt:lpstr>
      <vt:lpstr>Thank you!</vt:lpstr>
      <vt:lpstr>bibliography</vt:lpstr>
    </vt:vector>
  </TitlesOfParts>
  <LinksUpToDate>false</LinksUpToDate>
  <SharedDoc>false</SharedDoc>
  <HyperlinksChanged>false</HyperlinksChanged>
  <AppVersion>16.0012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 Smith, MD</dc:creator>
  <cp:lastModifiedBy/>
  <cp:revision>32</cp:revision>
  <dcterms:created xsi:type="dcterms:W3CDTF">2018-08-26T16:58:36Z</dcterms:created>
  <dcterms:modified xsi:type="dcterms:W3CDTF">2018-09-20T23:11:57Z</dcterms:modified>
</cp:coreProperties>
</file>