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63" r:id="rId2"/>
    <p:sldId id="256" r:id="rId3"/>
    <p:sldId id="257" r:id="rId4"/>
    <p:sldId id="261" r:id="rId5"/>
    <p:sldId id="311" r:id="rId6"/>
    <p:sldId id="262" r:id="rId7"/>
    <p:sldId id="265" r:id="rId8"/>
    <p:sldId id="260" r:id="rId9"/>
    <p:sldId id="259" r:id="rId10"/>
    <p:sldId id="266" r:id="rId11"/>
    <p:sldId id="267" r:id="rId12"/>
    <p:sldId id="268" r:id="rId13"/>
    <p:sldId id="269" r:id="rId14"/>
    <p:sldId id="270" r:id="rId15"/>
    <p:sldId id="271" r:id="rId16"/>
    <p:sldId id="272" r:id="rId17"/>
    <p:sldId id="273" r:id="rId18"/>
    <p:sldId id="279" r:id="rId19"/>
    <p:sldId id="321" r:id="rId20"/>
    <p:sldId id="305" r:id="rId21"/>
    <p:sldId id="277" r:id="rId22"/>
    <p:sldId id="307" r:id="rId23"/>
    <p:sldId id="278" r:id="rId24"/>
    <p:sldId id="280" r:id="rId25"/>
    <p:sldId id="314" r:id="rId26"/>
    <p:sldId id="281" r:id="rId27"/>
    <p:sldId id="309" r:id="rId28"/>
    <p:sldId id="316" r:id="rId29"/>
    <p:sldId id="258" r:id="rId30"/>
    <p:sldId id="283" r:id="rId31"/>
    <p:sldId id="310" r:id="rId32"/>
    <p:sldId id="282" r:id="rId33"/>
    <p:sldId id="301" r:id="rId34"/>
    <p:sldId id="300" r:id="rId35"/>
    <p:sldId id="302" r:id="rId36"/>
    <p:sldId id="308" r:id="rId37"/>
    <p:sldId id="317" r:id="rId38"/>
    <p:sldId id="312" r:id="rId39"/>
    <p:sldId id="313" r:id="rId40"/>
    <p:sldId id="320" r:id="rId41"/>
    <p:sldId id="31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2230"/>
    <p:restoredTop sz="96341"/>
  </p:normalViewPr>
  <p:slideViewPr>
    <p:cSldViewPr snapToGrid="0" snapToObjects="1">
      <p:cViewPr>
        <p:scale>
          <a:sx n="115" d="100"/>
          <a:sy n="115" d="100"/>
        </p:scale>
        <p:origin x="664" y="49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37291-DFA7-B742-98C6-7C708C58142C}" type="datetimeFigureOut">
              <a:rPr lang="en-US" smtClean="0"/>
              <a:t>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F5E56-2747-BF42-9FEA-57218BDF6B7B}" type="slidenum">
              <a:rPr lang="en-US" smtClean="0"/>
              <a:t>‹#›</a:t>
            </a:fld>
            <a:endParaRPr lang="en-US"/>
          </a:p>
        </p:txBody>
      </p:sp>
    </p:spTree>
    <p:extLst>
      <p:ext uri="{BB962C8B-B14F-4D97-AF65-F5344CB8AC3E}">
        <p14:creationId xmlns:p14="http://schemas.microsoft.com/office/powerpoint/2010/main" val="197520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2F5E56-2747-BF42-9FEA-57218BDF6B7B}" type="slidenum">
              <a:rPr lang="en-US" smtClean="0"/>
              <a:t>18</a:t>
            </a:fld>
            <a:endParaRPr lang="en-US"/>
          </a:p>
        </p:txBody>
      </p:sp>
    </p:spTree>
    <p:extLst>
      <p:ext uri="{BB962C8B-B14F-4D97-AF65-F5344CB8AC3E}">
        <p14:creationId xmlns:p14="http://schemas.microsoft.com/office/powerpoint/2010/main" val="170852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endParaRPr/>
          </a:p>
        </p:txBody>
      </p:sp>
      <p:sp>
        <p:nvSpPr>
          <p:cNvPr id="224" name="Shape 224"/>
          <p:cNvSpPr>
            <a:spLocks noGrp="1"/>
          </p:cNvSpPr>
          <p:nvPr>
            <p:ph type="body" sz="quarter" idx="1"/>
          </p:nvPr>
        </p:nvSpPr>
        <p:spPr>
          <a:prstGeom prst="rect">
            <a:avLst/>
          </a:prstGeom>
        </p:spPr>
        <p:txBody>
          <a:bodyPr/>
          <a:lstStyle/>
          <a:p>
            <a:r>
              <a:t>•Platelet-derived growth factor(PDGF) is known to be involved in regulating the mitosis of connective tissue cells, and recent studies have also shown that it may function in mediating cellular transformation.</a:t>
            </a:r>
            <a:br/>
            <a:endParaRPr/>
          </a:p>
          <a:p>
            <a:r>
              <a:t>TGF-B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9/20/18</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lide1.psd"/>
          <p:cNvPicPr>
            <a:picLocks noChangeAspect="1"/>
          </p:cNvPicPr>
          <p:nvPr/>
        </p:nvPicPr>
        <p:blipFill rotWithShape="1">
          <a:blip r:embed="rId2">
            <a:extLst>
              <a:ext uri="{28A0092B-C50C-407E-A947-70E740481C1C}">
                <a14:useLocalDpi xmlns:a14="http://schemas.microsoft.com/office/drawing/2010/main" val="0"/>
              </a:ext>
            </a:extLst>
          </a:blip>
          <a:srcRect l="9179" r="6563"/>
          <a:stretch/>
        </p:blipFill>
        <p:spPr>
          <a:xfrm>
            <a:off x="1524000" y="1"/>
            <a:ext cx="9144000" cy="6858000"/>
          </a:xfrm>
          <a:prstGeom prst="rect">
            <a:avLst/>
          </a:prstGeom>
        </p:spPr>
      </p:pic>
    </p:spTree>
    <p:extLst>
      <p:ext uri="{BB962C8B-B14F-4D97-AF65-F5344CB8AC3E}">
        <p14:creationId xmlns:p14="http://schemas.microsoft.com/office/powerpoint/2010/main" val="19209948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lide4.psd"/>
          <p:cNvPicPr>
            <a:picLocks noGrp="1" noChangeAspect="1"/>
          </p:cNvPicPr>
          <p:nvPr>
            <p:ph idx="1"/>
          </p:nvPr>
        </p:nvPicPr>
        <p:blipFill rotWithShape="1">
          <a:blip r:embed="rId2">
            <a:extLst>
              <a:ext uri="{28A0092B-C50C-407E-A947-70E740481C1C}">
                <a14:useLocalDpi xmlns:a14="http://schemas.microsoft.com/office/drawing/2010/main" val="0"/>
              </a:ext>
            </a:extLst>
          </a:blip>
          <a:srcRect l="1818" t="1115" r="3717" b="1115"/>
          <a:stretch/>
        </p:blipFill>
        <p:spPr>
          <a:xfrm>
            <a:off x="1524000" y="462640"/>
            <a:ext cx="9144000" cy="5323500"/>
          </a:xfrm>
        </p:spPr>
      </p:pic>
    </p:spTree>
    <p:extLst>
      <p:ext uri="{BB962C8B-B14F-4D97-AF65-F5344CB8AC3E}">
        <p14:creationId xmlns:p14="http://schemas.microsoft.com/office/powerpoint/2010/main" val="2838526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uripotent.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1623606" y="788516"/>
            <a:ext cx="9009780" cy="4955032"/>
          </a:xfrm>
        </p:spPr>
      </p:pic>
    </p:spTree>
    <p:extLst>
      <p:ext uri="{BB962C8B-B14F-4D97-AF65-F5344CB8AC3E}">
        <p14:creationId xmlns:p14="http://schemas.microsoft.com/office/powerpoint/2010/main" val="240060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luri.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1616100" y="672322"/>
            <a:ext cx="8996161" cy="4947542"/>
          </a:xfrm>
        </p:spPr>
      </p:pic>
    </p:spTree>
    <p:extLst>
      <p:ext uri="{BB962C8B-B14F-4D97-AF65-F5344CB8AC3E}">
        <p14:creationId xmlns:p14="http://schemas.microsoft.com/office/powerpoint/2010/main" val="2050349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utologous.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1524000" y="1166955"/>
            <a:ext cx="9079784" cy="4993531"/>
          </a:xfrm>
        </p:spPr>
      </p:pic>
    </p:spTree>
    <p:extLst>
      <p:ext uri="{BB962C8B-B14F-4D97-AF65-F5344CB8AC3E}">
        <p14:creationId xmlns:p14="http://schemas.microsoft.com/office/powerpoint/2010/main" val="1897019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uto.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1661488" y="1029667"/>
            <a:ext cx="9017375" cy="4959209"/>
          </a:xfrm>
        </p:spPr>
      </p:pic>
    </p:spTree>
    <p:extLst>
      <p:ext uri="{BB962C8B-B14F-4D97-AF65-F5344CB8AC3E}">
        <p14:creationId xmlns:p14="http://schemas.microsoft.com/office/powerpoint/2010/main" val="1088832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lo1.jpg"/>
          <p:cNvPicPr>
            <a:picLocks noGrp="1" noChangeAspect="1"/>
          </p:cNvPicPr>
          <p:nvPr>
            <p:ph idx="1"/>
          </p:nvPr>
        </p:nvPicPr>
        <p:blipFill>
          <a:blip r:embed="rId2">
            <a:extLst>
              <a:ext uri="{28A0092B-C50C-407E-A947-70E740481C1C}">
                <a14:useLocalDpi xmlns:a14="http://schemas.microsoft.com/office/drawing/2010/main" val="0"/>
              </a:ext>
            </a:extLst>
          </a:blip>
          <a:srcRect t="1115" b="1115"/>
          <a:stretch>
            <a:fillRect/>
          </a:stretch>
        </p:blipFill>
        <p:spPr>
          <a:xfrm>
            <a:off x="1729965" y="1235599"/>
            <a:ext cx="8892558" cy="4890565"/>
          </a:xfrm>
        </p:spPr>
      </p:pic>
    </p:spTree>
    <p:extLst>
      <p:ext uri="{BB962C8B-B14F-4D97-AF65-F5344CB8AC3E}">
        <p14:creationId xmlns:p14="http://schemas.microsoft.com/office/powerpoint/2010/main" val="95189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llo2.jpg"/>
          <p:cNvPicPr>
            <a:picLocks noGrp="1" noChangeAspect="1"/>
          </p:cNvPicPr>
          <p:nvPr>
            <p:ph idx="1"/>
          </p:nvPr>
        </p:nvPicPr>
        <p:blipFill>
          <a:blip r:embed="rId2">
            <a:extLst>
              <a:ext uri="{28A0092B-C50C-407E-A947-70E740481C1C}">
                <a14:useLocalDpi xmlns:a14="http://schemas.microsoft.com/office/drawing/2010/main" val="0"/>
              </a:ext>
            </a:extLst>
          </a:blip>
          <a:srcRect l="1730" r="1730"/>
          <a:stretch>
            <a:fillRect/>
          </a:stretch>
        </p:blipFill>
        <p:spPr>
          <a:xfrm>
            <a:off x="1660526" y="1132331"/>
            <a:ext cx="8805863" cy="5130800"/>
          </a:xfrm>
        </p:spPr>
      </p:pic>
    </p:spTree>
    <p:extLst>
      <p:ext uri="{BB962C8B-B14F-4D97-AF65-F5344CB8AC3E}">
        <p14:creationId xmlns:p14="http://schemas.microsoft.com/office/powerpoint/2010/main" val="1573610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Outlook-for-Drugs-and-Biologics-in-2020.jpg"/>
          <p:cNvPicPr>
            <a:picLocks noGrp="1" noChangeAspect="1"/>
          </p:cNvPicPr>
          <p:nvPr>
            <p:ph idx="1"/>
          </p:nvPr>
        </p:nvPicPr>
        <p:blipFill rotWithShape="1">
          <a:blip r:embed="rId2">
            <a:alphaModFix amt="35000"/>
            <a:extLst>
              <a:ext uri="{28A0092B-C50C-407E-A947-70E740481C1C}">
                <a14:useLocalDpi xmlns:a14="http://schemas.microsoft.com/office/drawing/2010/main" val="0"/>
              </a:ext>
            </a:extLst>
          </a:blip>
          <a:srcRect l="14563" t="5443" r="12109" b="5443"/>
          <a:stretch/>
        </p:blipFill>
        <p:spPr>
          <a:xfrm>
            <a:off x="1524000" y="0"/>
            <a:ext cx="9144001" cy="6858000"/>
          </a:xfrm>
        </p:spPr>
      </p:pic>
      <p:sp>
        <p:nvSpPr>
          <p:cNvPr id="2" name="Title 1"/>
          <p:cNvSpPr>
            <a:spLocks noGrp="1"/>
          </p:cNvSpPr>
          <p:nvPr>
            <p:ph type="title"/>
          </p:nvPr>
        </p:nvSpPr>
        <p:spPr>
          <a:xfrm>
            <a:off x="1694006" y="484659"/>
            <a:ext cx="8840241" cy="5035749"/>
          </a:xfrm>
        </p:spPr>
        <p:txBody>
          <a:bodyPr>
            <a:normAutofit/>
          </a:bodyPr>
          <a:lstStyle/>
          <a:p>
            <a:r>
              <a:rPr lang="en-US" sz="9600" dirty="0">
                <a:latin typeface="Abadi MT Condensed Extra Bold"/>
                <a:cs typeface="Abadi MT Condensed Extra Bold"/>
              </a:rPr>
              <a:t>BIOLOGICS</a:t>
            </a:r>
            <a:br>
              <a:rPr lang="en-US" sz="9600" dirty="0">
                <a:latin typeface="Abadi MT Condensed Extra Bold"/>
                <a:cs typeface="Abadi MT Condensed Extra Bold"/>
              </a:rPr>
            </a:br>
            <a:r>
              <a:rPr lang="en-US" sz="9600" dirty="0">
                <a:latin typeface="Abadi MT Condensed Extra Bold"/>
                <a:cs typeface="Abadi MT Condensed Extra Bold"/>
              </a:rPr>
              <a:t> </a:t>
            </a:r>
            <a:r>
              <a:rPr lang="en-US" sz="6000" dirty="0">
                <a:latin typeface="Abadi MT Condensed Extra Bold"/>
                <a:cs typeface="Abadi MT Condensed Extra Bold"/>
              </a:rPr>
              <a:t>IN</a:t>
            </a:r>
            <a:r>
              <a:rPr lang="en-US" sz="9600" dirty="0">
                <a:latin typeface="Abadi MT Condensed Extra Bold"/>
                <a:cs typeface="Abadi MT Condensed Extra Bold"/>
              </a:rPr>
              <a:t> SPORTS MEDICINE</a:t>
            </a:r>
          </a:p>
        </p:txBody>
      </p:sp>
    </p:spTree>
    <p:extLst>
      <p:ext uri="{BB962C8B-B14F-4D97-AF65-F5344CB8AC3E}">
        <p14:creationId xmlns:p14="http://schemas.microsoft.com/office/powerpoint/2010/main" val="1299526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13" y="0"/>
            <a:ext cx="11842143" cy="6858000"/>
          </a:xfrm>
          <a:prstGeom prst="rect">
            <a:avLst/>
          </a:prstGeom>
        </p:spPr>
      </p:pic>
    </p:spTree>
    <p:extLst>
      <p:ext uri="{BB962C8B-B14F-4D97-AF65-F5344CB8AC3E}">
        <p14:creationId xmlns:p14="http://schemas.microsoft.com/office/powerpoint/2010/main" val="1796464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59" y="0"/>
            <a:ext cx="12433609" cy="7281746"/>
          </a:xfrm>
          <a:prstGeom prst="rect">
            <a:avLst/>
          </a:prstGeom>
        </p:spPr>
      </p:pic>
    </p:spTree>
    <p:extLst>
      <p:ext uri="{BB962C8B-B14F-4D97-AF65-F5344CB8AC3E}">
        <p14:creationId xmlns:p14="http://schemas.microsoft.com/office/powerpoint/2010/main" val="81589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1943101"/>
            <a:ext cx="7766936" cy="2336799"/>
          </a:xfrm>
        </p:spPr>
        <p:txBody>
          <a:bodyPr/>
          <a:lstStyle/>
          <a:p>
            <a:r>
              <a:rPr lang="en-US" dirty="0"/>
              <a:t>Sports Medicine Update</a:t>
            </a:r>
            <a:br>
              <a:rPr lang="en-US" dirty="0"/>
            </a:br>
            <a:r>
              <a:rPr lang="en-US" sz="4400" u="sng" dirty="0">
                <a:solidFill>
                  <a:srgbClr val="C00000"/>
                </a:solidFill>
              </a:rPr>
              <a:t>Biologics</a:t>
            </a:r>
            <a:r>
              <a:rPr lang="en-US" sz="4400" dirty="0">
                <a:solidFill>
                  <a:srgbClr val="C00000"/>
                </a:solidFill>
              </a:rPr>
              <a:t> </a:t>
            </a:r>
            <a:r>
              <a:rPr lang="mr-IN" sz="4400" dirty="0">
                <a:solidFill>
                  <a:srgbClr val="C00000"/>
                </a:solidFill>
              </a:rPr>
              <a:t>–</a:t>
            </a:r>
            <a:r>
              <a:rPr lang="en-US" sz="4400" dirty="0">
                <a:solidFill>
                  <a:srgbClr val="C00000"/>
                </a:solidFill>
              </a:rPr>
              <a:t> Stem cells, platelet rich plasma(PRP), progenitor cells, stromal vascular fraction</a:t>
            </a:r>
            <a:br>
              <a:rPr lang="en-US" sz="4400" dirty="0">
                <a:solidFill>
                  <a:srgbClr val="C00000"/>
                </a:solidFill>
              </a:rPr>
            </a:br>
            <a:r>
              <a:rPr lang="en-US" sz="4400" dirty="0">
                <a:solidFill>
                  <a:srgbClr val="C00000"/>
                </a:solidFill>
              </a:rPr>
              <a:t>How they can help us?</a:t>
            </a:r>
            <a:endParaRPr lang="en-US" sz="4400" dirty="0"/>
          </a:p>
        </p:txBody>
      </p:sp>
      <p:sp>
        <p:nvSpPr>
          <p:cNvPr id="4" name="Subtitle 3"/>
          <p:cNvSpPr>
            <a:spLocks noGrp="1"/>
          </p:cNvSpPr>
          <p:nvPr>
            <p:ph type="subTitle" idx="1"/>
          </p:nvPr>
        </p:nvSpPr>
        <p:spPr>
          <a:xfrm rot="11150964" flipV="1">
            <a:off x="1448285" y="4520482"/>
            <a:ext cx="7766936" cy="1305171"/>
          </a:xfrm>
        </p:spPr>
        <p:txBody>
          <a:bodyPr>
            <a:normAutofit fontScale="92500" lnSpcReduction="10000"/>
          </a:bodyPr>
          <a:lstStyle/>
          <a:p>
            <a:r>
              <a:rPr lang="en-US" dirty="0">
                <a:solidFill>
                  <a:srgbClr val="002060"/>
                </a:solidFill>
              </a:rPr>
              <a:t>Edwin M. Tingstad, MD</a:t>
            </a:r>
          </a:p>
          <a:p>
            <a:r>
              <a:rPr lang="en-US" dirty="0">
                <a:solidFill>
                  <a:srgbClr val="002060"/>
                </a:solidFill>
              </a:rPr>
              <a:t>Inland </a:t>
            </a:r>
            <a:r>
              <a:rPr lang="en-US" dirty="0" err="1">
                <a:solidFill>
                  <a:srgbClr val="002060"/>
                </a:solidFill>
              </a:rPr>
              <a:t>Orthopaedics</a:t>
            </a:r>
            <a:r>
              <a:rPr lang="en-US" dirty="0">
                <a:solidFill>
                  <a:srgbClr val="002060"/>
                </a:solidFill>
              </a:rPr>
              <a:t> </a:t>
            </a:r>
          </a:p>
          <a:p>
            <a:r>
              <a:rPr lang="en-US" dirty="0">
                <a:solidFill>
                  <a:srgbClr val="002060"/>
                </a:solidFill>
              </a:rPr>
              <a:t>Assistant Professor </a:t>
            </a:r>
            <a:r>
              <a:rPr lang="mr-IN" dirty="0">
                <a:solidFill>
                  <a:srgbClr val="002060"/>
                </a:solidFill>
              </a:rPr>
              <a:t>–</a:t>
            </a:r>
            <a:r>
              <a:rPr lang="en-US" dirty="0">
                <a:solidFill>
                  <a:srgbClr val="002060"/>
                </a:solidFill>
              </a:rPr>
              <a:t> Washington State Univ. and University of Washington Medical Schools</a:t>
            </a:r>
          </a:p>
        </p:txBody>
      </p:sp>
    </p:spTree>
    <p:extLst>
      <p:ext uri="{BB962C8B-B14F-4D97-AF65-F5344CB8AC3E}">
        <p14:creationId xmlns:p14="http://schemas.microsoft.com/office/powerpoint/2010/main" val="1255993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p:cNvSpPr>
          <p:nvPr>
            <p:ph type="title"/>
          </p:nvPr>
        </p:nvSpPr>
        <p:spPr>
          <a:xfrm>
            <a:off x="1981200" y="150673"/>
            <a:ext cx="8229600" cy="1143001"/>
          </a:xfrm>
          <a:prstGeom prst="rect">
            <a:avLst/>
          </a:prstGeom>
        </p:spPr>
        <p:txBody>
          <a:bodyPr>
            <a:normAutofit fontScale="90000"/>
          </a:bodyPr>
          <a:lstStyle/>
          <a:p>
            <a:pPr defTabSz="429768">
              <a:defRPr sz="4136"/>
            </a:pPr>
            <a:r>
              <a:rPr lang="en-US" b="1" dirty="0"/>
              <a:t>Mesenchymal stem cells</a:t>
            </a:r>
            <a:br>
              <a:rPr lang="en-US" b="1" dirty="0"/>
            </a:br>
            <a:endParaRPr b="1" dirty="0"/>
          </a:p>
          <a:p>
            <a:pPr defTabSz="429768">
              <a:defRPr sz="3008"/>
            </a:pPr>
            <a:endParaRPr b="1" dirty="0"/>
          </a:p>
        </p:txBody>
      </p:sp>
      <p:sp>
        <p:nvSpPr>
          <p:cNvPr id="238" name="Shape 238"/>
          <p:cNvSpPr>
            <a:spLocks noGrp="1"/>
          </p:cNvSpPr>
          <p:nvPr>
            <p:ph type="body" idx="1"/>
          </p:nvPr>
        </p:nvSpPr>
        <p:spPr>
          <a:xfrm>
            <a:off x="1981200" y="1441581"/>
            <a:ext cx="8229600" cy="5140002"/>
          </a:xfrm>
          <a:prstGeom prst="rect">
            <a:avLst/>
          </a:prstGeom>
        </p:spPr>
        <p:txBody>
          <a:bodyPr/>
          <a:lstStyle/>
          <a:p>
            <a:pPr>
              <a:lnSpc>
                <a:spcPct val="90000"/>
              </a:lnSpc>
              <a:spcBef>
                <a:spcPts val="500"/>
              </a:spcBef>
              <a:defRPr sz="2200" b="1"/>
            </a:pPr>
            <a:r>
              <a:t>Mesenchymal stem cells</a:t>
            </a:r>
            <a:r>
              <a:rPr b="0"/>
              <a:t>, or MSCs, are multipotent stromal </a:t>
            </a:r>
            <a:r>
              <a:t>cells</a:t>
            </a:r>
            <a:r>
              <a:rPr b="0"/>
              <a:t> that can differentiate into a variety of </a:t>
            </a:r>
            <a:r>
              <a:t>cell</a:t>
            </a:r>
            <a:r>
              <a:rPr b="0"/>
              <a:t> types, including: </a:t>
            </a:r>
            <a:r>
              <a:t>osteoblasts</a:t>
            </a:r>
            <a:r>
              <a:rPr b="0"/>
              <a:t> (bone </a:t>
            </a:r>
            <a:r>
              <a:t>cells</a:t>
            </a:r>
            <a:r>
              <a:rPr b="0"/>
              <a:t>), </a:t>
            </a:r>
            <a:r>
              <a:t>chondrocytes</a:t>
            </a:r>
            <a:r>
              <a:rPr b="0"/>
              <a:t> (cartilage </a:t>
            </a:r>
            <a:r>
              <a:t>cells</a:t>
            </a:r>
            <a:r>
              <a:rPr b="0"/>
              <a:t>), </a:t>
            </a:r>
            <a:r>
              <a:t>myocytes</a:t>
            </a:r>
            <a:r>
              <a:rPr b="0"/>
              <a:t> (muscle </a:t>
            </a:r>
            <a:r>
              <a:t>cells</a:t>
            </a:r>
            <a:r>
              <a:rPr b="0"/>
              <a:t>) and </a:t>
            </a:r>
            <a:r>
              <a:t>adipocytes</a:t>
            </a:r>
            <a:r>
              <a:rPr b="0"/>
              <a:t> (fat </a:t>
            </a:r>
            <a:r>
              <a:t>cells</a:t>
            </a:r>
            <a:r>
              <a:rPr b="0"/>
              <a:t>)</a:t>
            </a:r>
            <a:endParaRPr sz="2900"/>
          </a:p>
          <a:p>
            <a:pPr>
              <a:lnSpc>
                <a:spcPct val="90000"/>
              </a:lnSpc>
              <a:spcBef>
                <a:spcPts val="500"/>
              </a:spcBef>
              <a:defRPr sz="2200" b="1" u="sng"/>
            </a:pPr>
            <a:r>
              <a:t>In addition, MSCs can migrate to sites of inflammation and exert potent immunosuppressive and anti-inflammatory effects</a:t>
            </a:r>
            <a:endParaRPr sz="2900"/>
          </a:p>
          <a:p>
            <a:pPr>
              <a:lnSpc>
                <a:spcPct val="90000"/>
              </a:lnSpc>
              <a:spcBef>
                <a:spcPts val="500"/>
              </a:spcBef>
              <a:defRPr sz="2200"/>
            </a:pPr>
            <a:r>
              <a:t>Where can we use it?– </a:t>
            </a:r>
            <a:endParaRPr sz="2900"/>
          </a:p>
          <a:p>
            <a:pPr>
              <a:lnSpc>
                <a:spcPct val="90000"/>
              </a:lnSpc>
              <a:spcBef>
                <a:spcPts val="500"/>
              </a:spcBef>
              <a:defRPr sz="2200"/>
            </a:pPr>
            <a:r>
              <a:t>Ligament/Tendon/Muscle/Fascia </a:t>
            </a:r>
            <a:endParaRPr sz="2400"/>
          </a:p>
          <a:p>
            <a:pPr>
              <a:lnSpc>
                <a:spcPct val="90000"/>
              </a:lnSpc>
              <a:spcBef>
                <a:spcPts val="500"/>
              </a:spcBef>
              <a:defRPr sz="2200"/>
            </a:pPr>
            <a:r>
              <a:t>Bone/ Fusions </a:t>
            </a:r>
            <a:endParaRPr sz="2400"/>
          </a:p>
          <a:p>
            <a:pPr>
              <a:lnSpc>
                <a:spcPct val="90000"/>
              </a:lnSpc>
              <a:spcBef>
                <a:spcPts val="500"/>
              </a:spcBef>
              <a:defRPr sz="2200"/>
            </a:pPr>
            <a:r>
              <a:t>Nerve </a:t>
            </a:r>
            <a:endParaRPr sz="2900"/>
          </a:p>
          <a:p>
            <a:pPr>
              <a:lnSpc>
                <a:spcPct val="90000"/>
              </a:lnSpc>
              <a:spcBef>
                <a:spcPts val="500"/>
              </a:spcBef>
              <a:defRPr sz="2200"/>
            </a:pPr>
            <a:r>
              <a:t>Cartilage / Joint capsule </a:t>
            </a:r>
            <a:endParaRPr sz="2900"/>
          </a:p>
          <a:p>
            <a:pPr>
              <a:lnSpc>
                <a:spcPct val="90000"/>
              </a:lnSpc>
              <a:spcBef>
                <a:spcPts val="500"/>
              </a:spcBef>
              <a:defRPr sz="2200"/>
            </a:pPr>
            <a:r>
              <a:t>Lumbar Disc </a:t>
            </a:r>
            <a:endParaRPr sz="2900"/>
          </a:p>
          <a:p>
            <a:pPr>
              <a:lnSpc>
                <a:spcPct val="90000"/>
              </a:lnSpc>
              <a:spcBef>
                <a:spcPts val="500"/>
              </a:spcBef>
              <a:defRPr sz="2200"/>
            </a:pPr>
            <a:r>
              <a:t>Lumbar and Cervical Facet </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use today</a:t>
            </a:r>
            <a:br>
              <a:rPr lang="en-US" dirty="0"/>
            </a:br>
            <a:r>
              <a:rPr lang="en-US" sz="2400" dirty="0"/>
              <a:t>- BMAC is most commonly used and advertised</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u="sng" dirty="0"/>
              <a:t>Bone marrow aspirate concentrate (BMAC)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b="1" u="sng" dirty="0">
                <a:solidFill>
                  <a:srgbClr val="C00000"/>
                </a:solidFill>
              </a:rPr>
              <a:t>- this does not equal stem cell therapy</a:t>
            </a:r>
          </a:p>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tx1"/>
                </a:solidFill>
              </a:rPr>
              <a:t>	- only a small fraction of cells are mesenchymal stems cells, seems to be 	good for bone and cartilage defects as it has a variety of cells.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u="sng" dirty="0">
                <a:solidFill>
                  <a:schemeClr val="tx1"/>
                </a:solidFill>
              </a:rPr>
              <a:t>Bone Marrow - Derived Mesenchymal Stem Cells</a:t>
            </a:r>
          </a:p>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tx1"/>
                </a:solidFill>
              </a:rPr>
              <a:t>	-  can isolate MSCs and expand in culture 100 </a:t>
            </a:r>
            <a:r>
              <a:rPr lang="mr-IN" dirty="0">
                <a:solidFill>
                  <a:schemeClr val="tx1"/>
                </a:solidFill>
              </a:rPr>
              <a:t>–</a:t>
            </a:r>
            <a:r>
              <a:rPr lang="en-US" dirty="0">
                <a:solidFill>
                  <a:schemeClr val="tx1"/>
                </a:solidFill>
              </a:rPr>
              <a:t> 10,000 fold over several 	weeks in culture.  (BM- MSCs)</a:t>
            </a:r>
          </a:p>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tx1"/>
                </a:solidFill>
              </a:rPr>
              <a:t>	- this seems to work well when embedded in a matrix such as a gel for </a:t>
            </a:r>
          </a:p>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tx1"/>
                </a:solidFill>
              </a:rPr>
              <a:t>	limited defects.</a:t>
            </a:r>
          </a:p>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tx1"/>
                </a:solidFill>
              </a:rPr>
              <a:t>	19 studies using culture expanded BM-MSC </a:t>
            </a:r>
            <a:r>
              <a:rPr lang="mr-IN" dirty="0">
                <a:solidFill>
                  <a:schemeClr val="tx1"/>
                </a:solidFill>
              </a:rPr>
              <a:t>–</a:t>
            </a:r>
            <a:r>
              <a:rPr lang="en-US" dirty="0">
                <a:solidFill>
                  <a:schemeClr val="tx1"/>
                </a:solidFill>
              </a:rPr>
              <a:t> mixed results for cartilage 	lesion and osteoarthritis</a:t>
            </a:r>
          </a:p>
        </p:txBody>
      </p:sp>
    </p:spTree>
    <p:extLst>
      <p:ext uri="{BB962C8B-B14F-4D97-AF65-F5344CB8AC3E}">
        <p14:creationId xmlns:p14="http://schemas.microsoft.com/office/powerpoint/2010/main" val="527749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 name="Shape 243"/>
          <p:cNvSpPr>
            <a:spLocks noGrp="1"/>
          </p:cNvSpPr>
          <p:nvPr>
            <p:ph type="body" idx="1"/>
          </p:nvPr>
        </p:nvSpPr>
        <p:spPr>
          <a:xfrm>
            <a:off x="1981200" y="575852"/>
            <a:ext cx="8496300" cy="6070482"/>
          </a:xfrm>
          <a:prstGeom prst="rect">
            <a:avLst/>
          </a:prstGeom>
        </p:spPr>
        <p:txBody>
          <a:bodyPr/>
          <a:lstStyle/>
          <a:p>
            <a:pPr marL="0" indent="0" algn="ctr">
              <a:spcBef>
                <a:spcPts val="600"/>
              </a:spcBef>
              <a:buSzTx/>
              <a:buNone/>
              <a:defRPr sz="2800" b="1"/>
            </a:pPr>
            <a:r>
              <a:t>BMAC Harvest Sites </a:t>
            </a:r>
          </a:p>
          <a:p>
            <a:pPr>
              <a:spcBef>
                <a:spcPts val="500"/>
              </a:spcBef>
              <a:defRPr sz="2400" b="1"/>
            </a:pPr>
            <a:r>
              <a:t>Calcaneus, distal femur, proximal Humerus, posterior iliac crest. </a:t>
            </a:r>
          </a:p>
        </p:txBody>
      </p:sp>
      <p:pic>
        <p:nvPicPr>
          <p:cNvPr id="244" name="image27.png" descr="Screen Shot 2016-05-14 at 6.19.54 PM.png"/>
          <p:cNvPicPr>
            <a:picLocks noChangeAspect="1"/>
          </p:cNvPicPr>
          <p:nvPr/>
        </p:nvPicPr>
        <p:blipFill>
          <a:blip r:embed="rId2">
            <a:extLst/>
          </a:blip>
          <a:stretch>
            <a:fillRect/>
          </a:stretch>
        </p:blipFill>
        <p:spPr>
          <a:xfrm>
            <a:off x="1667395" y="2560866"/>
            <a:ext cx="8769678" cy="3815969"/>
          </a:xfrm>
          <a:prstGeom prst="rect">
            <a:avLst/>
          </a:prstGeom>
          <a:ln w="12700">
            <a:miter lim="400000"/>
          </a:ln>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Adipose Tissue Derived Mesenchymal Stem Cells (Ad-MSCs)</a:t>
            </a:r>
          </a:p>
        </p:txBody>
      </p:sp>
      <p:sp>
        <p:nvSpPr>
          <p:cNvPr id="3" name="Content Placeholder 2"/>
          <p:cNvSpPr>
            <a:spLocks noGrp="1"/>
          </p:cNvSpPr>
          <p:nvPr>
            <p:ph idx="1"/>
          </p:nvPr>
        </p:nvSpPr>
        <p:spPr/>
        <p:txBody>
          <a:bodyPr/>
          <a:lstStyle/>
          <a:p>
            <a:r>
              <a:rPr lang="en-US" dirty="0"/>
              <a:t>A better source (500 fold greater yields for stem cells) than from bone marrow</a:t>
            </a:r>
          </a:p>
          <a:p>
            <a:r>
              <a:rPr lang="en-US" dirty="0"/>
              <a:t>- easier to obtain (abdomen or buttock)</a:t>
            </a:r>
          </a:p>
          <a:p>
            <a:r>
              <a:rPr lang="en-US" dirty="0"/>
              <a:t>-seem to be poorer for stimulating cartilage growth</a:t>
            </a:r>
          </a:p>
          <a:p>
            <a:r>
              <a:rPr lang="en-US" dirty="0"/>
              <a:t>Only two small studies both with positive outcomes in osteoarthritis in decreasing pain and improving function.</a:t>
            </a:r>
          </a:p>
          <a:p>
            <a:r>
              <a:rPr lang="en-US" dirty="0"/>
              <a:t>Large ongoing trial at Stanford (</a:t>
            </a:r>
            <a:r>
              <a:rPr lang="en-US" dirty="0" err="1"/>
              <a:t>Dragoo</a:t>
            </a:r>
            <a:r>
              <a:rPr lang="en-US" dirty="0"/>
              <a:t>) </a:t>
            </a:r>
            <a:r>
              <a:rPr lang="mr-IN" dirty="0"/>
              <a:t>–</a:t>
            </a:r>
            <a:r>
              <a:rPr lang="en-US" dirty="0"/>
              <a:t> should have data soon, still enrolling patients.</a:t>
            </a:r>
          </a:p>
        </p:txBody>
      </p:sp>
    </p:spTree>
    <p:extLst>
      <p:ext uri="{BB962C8B-B14F-4D97-AF65-F5344CB8AC3E}">
        <p14:creationId xmlns:p14="http://schemas.microsoft.com/office/powerpoint/2010/main" val="9732273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Adipose Tissue </a:t>
            </a:r>
            <a:r>
              <a:rPr lang="mr-IN" dirty="0"/>
              <a:t>–</a:t>
            </a:r>
            <a:r>
              <a:rPr lang="en-US" dirty="0"/>
              <a:t> Derived Stromal Vascular Fraction (ADSVF)</a:t>
            </a:r>
          </a:p>
        </p:txBody>
      </p:sp>
      <p:sp>
        <p:nvSpPr>
          <p:cNvPr id="3" name="Content Placeholder 2"/>
          <p:cNvSpPr>
            <a:spLocks noGrp="1"/>
          </p:cNvSpPr>
          <p:nvPr>
            <p:ph idx="1"/>
          </p:nvPr>
        </p:nvSpPr>
        <p:spPr/>
        <p:txBody>
          <a:bodyPr/>
          <a:lstStyle/>
          <a:p>
            <a:r>
              <a:rPr lang="en-US" dirty="0"/>
              <a:t>- obtained by centrifugation of a </a:t>
            </a:r>
            <a:r>
              <a:rPr lang="en-US" dirty="0" err="1"/>
              <a:t>lipoaspirate</a:t>
            </a:r>
            <a:r>
              <a:rPr lang="en-US" dirty="0"/>
              <a:t>, gives a </a:t>
            </a:r>
            <a:r>
              <a:rPr lang="en-US" dirty="0" err="1"/>
              <a:t>heterogenous</a:t>
            </a:r>
            <a:r>
              <a:rPr lang="en-US" dirty="0"/>
              <a:t> cell population (</a:t>
            </a:r>
            <a:r>
              <a:rPr lang="en-US" dirty="0" err="1"/>
              <a:t>pericytes,endothelial</a:t>
            </a:r>
            <a:r>
              <a:rPr lang="en-US" dirty="0"/>
              <a:t> cells, smooth muscle cells, fibroblasts, macrophages and MSCs.)</a:t>
            </a:r>
          </a:p>
          <a:p>
            <a:r>
              <a:rPr lang="en-US" dirty="0"/>
              <a:t>19 studies (some mislabeled as  Ad-MSCs) </a:t>
            </a:r>
            <a:r>
              <a:rPr lang="mr-IN" dirty="0"/>
              <a:t>–</a:t>
            </a:r>
            <a:r>
              <a:rPr lang="en-US" dirty="0"/>
              <a:t> most showed favorable outcomes in treating cartilage defects especially when done with other procedures such as </a:t>
            </a:r>
            <a:r>
              <a:rPr lang="en-US" dirty="0" err="1"/>
              <a:t>tibial</a:t>
            </a:r>
            <a:r>
              <a:rPr lang="en-US" dirty="0"/>
              <a:t> osteotomy.</a:t>
            </a:r>
          </a:p>
        </p:txBody>
      </p:sp>
    </p:spTree>
    <p:extLst>
      <p:ext uri="{BB962C8B-B14F-4D97-AF65-F5344CB8AC3E}">
        <p14:creationId xmlns:p14="http://schemas.microsoft.com/office/powerpoint/2010/main" val="101001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708780" cy="6858000"/>
          </a:xfrm>
          <a:prstGeom prst="rect">
            <a:avLst/>
          </a:prstGeom>
        </p:spPr>
      </p:pic>
    </p:spTree>
    <p:extLst>
      <p:ext uri="{BB962C8B-B14F-4D97-AF65-F5344CB8AC3E}">
        <p14:creationId xmlns:p14="http://schemas.microsoft.com/office/powerpoint/2010/main" val="2029017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Synovial Derived Mesenchymal Stem Cells (</a:t>
            </a:r>
            <a:r>
              <a:rPr lang="en-US" dirty="0" err="1"/>
              <a:t>Sy</a:t>
            </a:r>
            <a:r>
              <a:rPr lang="en-US" dirty="0"/>
              <a:t>- MSCs)</a:t>
            </a:r>
          </a:p>
        </p:txBody>
      </p:sp>
      <p:sp>
        <p:nvSpPr>
          <p:cNvPr id="3" name="Content Placeholder 2"/>
          <p:cNvSpPr>
            <a:spLocks noGrp="1"/>
          </p:cNvSpPr>
          <p:nvPr>
            <p:ph idx="1"/>
          </p:nvPr>
        </p:nvSpPr>
        <p:spPr/>
        <p:txBody>
          <a:bodyPr/>
          <a:lstStyle/>
          <a:p>
            <a:r>
              <a:rPr lang="en-US" dirty="0"/>
              <a:t>Isolated from synovial membrane, have been used for over fifteen years.</a:t>
            </a:r>
          </a:p>
          <a:p>
            <a:r>
              <a:rPr lang="en-US" dirty="0"/>
              <a:t>Seem to be better for cartilage lesions, most studies are in animals</a:t>
            </a:r>
          </a:p>
          <a:p>
            <a:r>
              <a:rPr lang="en-US" dirty="0"/>
              <a:t>Recent human study (</a:t>
            </a:r>
            <a:r>
              <a:rPr lang="en-US" dirty="0" err="1"/>
              <a:t>Akgun</a:t>
            </a:r>
            <a:r>
              <a:rPr lang="en-US" dirty="0"/>
              <a:t> 2015) comparing </a:t>
            </a:r>
            <a:r>
              <a:rPr lang="en-US" dirty="0" err="1"/>
              <a:t>Sy</a:t>
            </a:r>
            <a:r>
              <a:rPr lang="en-US" dirty="0"/>
              <a:t>-MSCs versus implanted chondrocytes shows </a:t>
            </a:r>
            <a:r>
              <a:rPr lang="en-US"/>
              <a:t>better outcomes for the MSCs</a:t>
            </a:r>
          </a:p>
          <a:p>
            <a:endParaRPr lang="en-US"/>
          </a:p>
        </p:txBody>
      </p:sp>
    </p:spTree>
    <p:extLst>
      <p:ext uri="{BB962C8B-B14F-4D97-AF65-F5344CB8AC3E}">
        <p14:creationId xmlns:p14="http://schemas.microsoft.com/office/powerpoint/2010/main" val="654671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Umbilical Cord Blood-Derived Mesenchymal Stem Cells (</a:t>
            </a:r>
            <a:r>
              <a:rPr lang="en-US" dirty="0" err="1"/>
              <a:t>hUCB</a:t>
            </a:r>
            <a:r>
              <a:rPr lang="en-US" dirty="0"/>
              <a:t>-MSCs)</a:t>
            </a:r>
          </a:p>
        </p:txBody>
      </p:sp>
      <p:sp>
        <p:nvSpPr>
          <p:cNvPr id="3" name="Content Placeholder 2"/>
          <p:cNvSpPr>
            <a:spLocks noGrp="1"/>
          </p:cNvSpPr>
          <p:nvPr>
            <p:ph idx="1"/>
          </p:nvPr>
        </p:nvSpPr>
        <p:spPr/>
        <p:txBody>
          <a:bodyPr/>
          <a:lstStyle/>
          <a:p>
            <a:r>
              <a:rPr lang="en-US" dirty="0"/>
              <a:t>- has been used for many years to treat hematological disorders</a:t>
            </a:r>
          </a:p>
          <a:p>
            <a:r>
              <a:rPr lang="en-US" dirty="0"/>
              <a:t>Avoids ethical concerns as seen for embryonic stem cells and little morbidity to harvest.  Low immunogenicity.</a:t>
            </a:r>
          </a:p>
          <a:p>
            <a:r>
              <a:rPr lang="en-US" dirty="0"/>
              <a:t>Seem to proliferate easier and high </a:t>
            </a:r>
            <a:r>
              <a:rPr lang="en-US" dirty="0" err="1"/>
              <a:t>chondrogenic</a:t>
            </a:r>
            <a:r>
              <a:rPr lang="en-US" dirty="0"/>
              <a:t> potential compared to other types of MSCs.</a:t>
            </a:r>
          </a:p>
          <a:p>
            <a:r>
              <a:rPr lang="en-US" dirty="0"/>
              <a:t>Only one study (7 - patients with osteoarthritis) </a:t>
            </a:r>
            <a:r>
              <a:rPr lang="mr-IN" dirty="0"/>
              <a:t>–</a:t>
            </a:r>
            <a:r>
              <a:rPr lang="en-US" dirty="0"/>
              <a:t> using a hydrogel/</a:t>
            </a:r>
            <a:r>
              <a:rPr lang="en-US" dirty="0" err="1"/>
              <a:t>hyluronic</a:t>
            </a:r>
            <a:r>
              <a:rPr lang="en-US" dirty="0"/>
              <a:t> acid composite saw good outcomes at seven years. (Park </a:t>
            </a:r>
            <a:r>
              <a:rPr lang="mr-IN" dirty="0"/>
              <a:t>–</a:t>
            </a:r>
            <a:r>
              <a:rPr lang="en-US" dirty="0"/>
              <a:t> 2017)</a:t>
            </a:r>
          </a:p>
        </p:txBody>
      </p:sp>
    </p:spTree>
    <p:extLst>
      <p:ext uri="{BB962C8B-B14F-4D97-AF65-F5344CB8AC3E}">
        <p14:creationId xmlns:p14="http://schemas.microsoft.com/office/powerpoint/2010/main" val="859809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53017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Notable potential</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8394" y="2160588"/>
            <a:ext cx="5175249" cy="3881437"/>
          </a:xfrm>
        </p:spPr>
      </p:pic>
    </p:spTree>
    <p:extLst>
      <p:ext uri="{BB962C8B-B14F-4D97-AF65-F5344CB8AC3E}">
        <p14:creationId xmlns:p14="http://schemas.microsoft.com/office/powerpoint/2010/main" val="765394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3" name="Content Placeholder 2"/>
          <p:cNvSpPr>
            <a:spLocks noGrp="1"/>
          </p:cNvSpPr>
          <p:nvPr>
            <p:ph idx="1"/>
          </p:nvPr>
        </p:nvSpPr>
        <p:spPr/>
        <p:txBody>
          <a:bodyPr/>
          <a:lstStyle/>
          <a:p>
            <a:r>
              <a:rPr lang="en-US" dirty="0"/>
              <a:t>Provide a framework for understanding the use of biologic therapies in musculoskeletal conditions</a:t>
            </a:r>
          </a:p>
          <a:p>
            <a:r>
              <a:rPr lang="en-US" dirty="0"/>
              <a:t>Outline the recent literature and media information </a:t>
            </a:r>
            <a:r>
              <a:rPr lang="mr-IN" dirty="0"/>
              <a:t>–</a:t>
            </a:r>
            <a:r>
              <a:rPr lang="en-US" dirty="0"/>
              <a:t> marketing or medicine?</a:t>
            </a:r>
          </a:p>
          <a:p>
            <a:endParaRPr lang="en-US" dirty="0"/>
          </a:p>
          <a:p>
            <a:endParaRPr lang="en-US" dirty="0"/>
          </a:p>
        </p:txBody>
      </p:sp>
    </p:spTree>
    <p:extLst>
      <p:ext uri="{BB962C8B-B14F-4D97-AF65-F5344CB8AC3E}">
        <p14:creationId xmlns:p14="http://schemas.microsoft.com/office/powerpoint/2010/main" val="1996012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pasted-image.tiff"/>
          <p:cNvPicPr>
            <a:picLocks noChangeAspect="1"/>
          </p:cNvPicPr>
          <p:nvPr/>
        </p:nvPicPr>
        <p:blipFill>
          <a:blip r:embed="rId2">
            <a:extLst/>
          </a:blip>
          <a:stretch>
            <a:fillRect/>
          </a:stretch>
        </p:blipFill>
        <p:spPr>
          <a:xfrm>
            <a:off x="1536808" y="22730"/>
            <a:ext cx="9118384" cy="6829987"/>
          </a:xfrm>
          <a:prstGeom prst="rect">
            <a:avLst/>
          </a:prstGeom>
          <a:ln w="12700">
            <a:miter lim="400000"/>
          </a:ln>
        </p:spPr>
      </p:pic>
      <p:sp>
        <p:nvSpPr>
          <p:cNvPr id="137" name="Shape 137"/>
          <p:cNvSpPr>
            <a:spLocks noGrp="1"/>
          </p:cNvSpPr>
          <p:nvPr>
            <p:ph type="ctrTitle"/>
          </p:nvPr>
        </p:nvSpPr>
        <p:spPr>
          <a:xfrm>
            <a:off x="3772950" y="5635398"/>
            <a:ext cx="7772401" cy="1470026"/>
          </a:xfrm>
          <a:prstGeom prst="rect">
            <a:avLst/>
          </a:prstGeom>
        </p:spPr>
        <p:txBody>
          <a:bodyPr/>
          <a:lstStyle/>
          <a:p>
            <a:r>
              <a:t>The Biology of </a:t>
            </a:r>
            <a:r>
              <a:rPr>
                <a:solidFill>
                  <a:srgbClr val="FF0000"/>
                </a:solidFill>
              </a:rPr>
              <a:t>Blood</a:t>
            </a:r>
            <a:r>
              <a:t> </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Peripheral  Blood-Derived Progenitor Cells (PBPCs)</a:t>
            </a:r>
          </a:p>
        </p:txBody>
      </p:sp>
      <p:sp>
        <p:nvSpPr>
          <p:cNvPr id="3" name="Content Placeholder 2"/>
          <p:cNvSpPr>
            <a:spLocks noGrp="1"/>
          </p:cNvSpPr>
          <p:nvPr>
            <p:ph idx="1"/>
          </p:nvPr>
        </p:nvSpPr>
        <p:spPr/>
        <p:txBody>
          <a:bodyPr/>
          <a:lstStyle/>
          <a:p>
            <a:r>
              <a:rPr lang="en-US" dirty="0"/>
              <a:t>- contains a variety of cells and very few MSCs</a:t>
            </a:r>
          </a:p>
          <a:p>
            <a:r>
              <a:rPr lang="en-US" dirty="0"/>
              <a:t>Progenitor cells are early descendants of stem cells that can form several kinds of cells, but cannot divide and reproduce indefinitely like a stem cell.</a:t>
            </a:r>
          </a:p>
          <a:p>
            <a:r>
              <a:rPr lang="en-US" dirty="0"/>
              <a:t>Progenitor cells that lead to tissue regeneration are attracted to injury sites.</a:t>
            </a:r>
          </a:p>
          <a:p>
            <a:r>
              <a:rPr lang="en-US" dirty="0"/>
              <a:t>-animal studies show may be good for cartilage regeneration.</a:t>
            </a:r>
          </a:p>
        </p:txBody>
      </p:sp>
    </p:spTree>
    <p:extLst>
      <p:ext uri="{BB962C8B-B14F-4D97-AF65-F5344CB8AC3E}">
        <p14:creationId xmlns:p14="http://schemas.microsoft.com/office/powerpoint/2010/main" val="118824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Platelet rich plasma</a:t>
            </a:r>
          </a:p>
        </p:txBody>
      </p:sp>
      <p:sp>
        <p:nvSpPr>
          <p:cNvPr id="3" name="Content Placeholder 2"/>
          <p:cNvSpPr>
            <a:spLocks noGrp="1"/>
          </p:cNvSpPr>
          <p:nvPr>
            <p:ph idx="1"/>
          </p:nvPr>
        </p:nvSpPr>
        <p:spPr/>
        <p:txBody>
          <a:bodyPr/>
          <a:lstStyle/>
          <a:p>
            <a:r>
              <a:rPr lang="en-US" dirty="0"/>
              <a:t>- readily available, many formulations</a:t>
            </a:r>
          </a:p>
          <a:p>
            <a:endParaRPr lang="en-US" dirty="0"/>
          </a:p>
        </p:txBody>
      </p:sp>
    </p:spTree>
    <p:extLst>
      <p:ext uri="{BB962C8B-B14F-4D97-AF65-F5344CB8AC3E}">
        <p14:creationId xmlns:p14="http://schemas.microsoft.com/office/powerpoint/2010/main" val="1085373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16.png" descr="Screen Shot 2016-05-14 at 4.57.11 PM.png"/>
          <p:cNvPicPr>
            <a:picLocks noChangeAspect="1"/>
          </p:cNvPicPr>
          <p:nvPr/>
        </p:nvPicPr>
        <p:blipFill>
          <a:blip r:embed="rId3">
            <a:extLst/>
          </a:blip>
          <a:stretch>
            <a:fillRect/>
          </a:stretch>
        </p:blipFill>
        <p:spPr>
          <a:xfrm>
            <a:off x="2793426" y="3519831"/>
            <a:ext cx="6605148" cy="3176247"/>
          </a:xfrm>
          <a:prstGeom prst="rect">
            <a:avLst/>
          </a:prstGeom>
          <a:ln w="12700">
            <a:miter lim="400000"/>
          </a:ln>
        </p:spPr>
      </p:pic>
      <p:sp>
        <p:nvSpPr>
          <p:cNvPr id="221" name="Shape 221"/>
          <p:cNvSpPr>
            <a:spLocks noGrp="1"/>
          </p:cNvSpPr>
          <p:nvPr>
            <p:ph type="title"/>
          </p:nvPr>
        </p:nvSpPr>
        <p:spPr>
          <a:xfrm>
            <a:off x="1981200" y="11043"/>
            <a:ext cx="8229600" cy="1143001"/>
          </a:xfrm>
          <a:prstGeom prst="rect">
            <a:avLst/>
          </a:prstGeom>
        </p:spPr>
        <p:txBody>
          <a:bodyPr/>
          <a:lstStyle>
            <a:lvl1pPr>
              <a:defRPr sz="4600"/>
            </a:lvl1pPr>
          </a:lstStyle>
          <a:p>
            <a:r>
              <a:t>PRP delivers growth  factors </a:t>
            </a:r>
          </a:p>
        </p:txBody>
      </p:sp>
      <p:sp>
        <p:nvSpPr>
          <p:cNvPr id="222" name="Shape 222"/>
          <p:cNvSpPr>
            <a:spLocks noGrp="1"/>
          </p:cNvSpPr>
          <p:nvPr>
            <p:ph type="body" idx="1"/>
          </p:nvPr>
        </p:nvSpPr>
        <p:spPr>
          <a:xfrm>
            <a:off x="1981200" y="1166018"/>
            <a:ext cx="8229600" cy="4525964"/>
          </a:xfrm>
          <a:prstGeom prst="rect">
            <a:avLst/>
          </a:prstGeom>
        </p:spPr>
        <p:txBody>
          <a:bodyPr/>
          <a:lstStyle/>
          <a:p>
            <a:pPr>
              <a:spcBef>
                <a:spcPts val="400"/>
              </a:spcBef>
              <a:defRPr sz="2000"/>
            </a:pPr>
            <a:r>
              <a:t>A Growth Factor is a protein molecule made by the body; it functions to regulate cell division &amp; cell survival. Growth factors can also be produced by genetic engineering in the laboratory and used in biological therapy.</a:t>
            </a:r>
          </a:p>
          <a:p>
            <a:pPr>
              <a:spcBef>
                <a:spcPts val="400"/>
              </a:spcBef>
              <a:defRPr sz="2000"/>
            </a:pPr>
            <a:r>
              <a:t>Growth factors are stored in the alpha granules on platelets.</a:t>
            </a:r>
          </a:p>
          <a:p>
            <a:pPr>
              <a:spcBef>
                <a:spcPts val="400"/>
              </a:spcBef>
              <a:defRPr sz="2000"/>
            </a:pPr>
            <a:r>
              <a:t>They are released through platelet degranulation- when platelets become activated and are delivered to an injury site. </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 name="image15.png" descr="Screen Shot 2016-05-14 at 4.46.00 PM.png"/>
          <p:cNvPicPr>
            <a:picLocks noChangeAspect="1"/>
          </p:cNvPicPr>
          <p:nvPr/>
        </p:nvPicPr>
        <p:blipFill>
          <a:blip r:embed="rId2">
            <a:extLst/>
          </a:blip>
          <a:stretch>
            <a:fillRect/>
          </a:stretch>
        </p:blipFill>
        <p:spPr>
          <a:xfrm>
            <a:off x="2383957" y="521189"/>
            <a:ext cx="6686974" cy="4377492"/>
          </a:xfrm>
          <a:prstGeom prst="rect">
            <a:avLst/>
          </a:prstGeom>
          <a:ln w="12700">
            <a:miter lim="400000"/>
          </a:ln>
        </p:spPr>
      </p:pic>
      <p:sp>
        <p:nvSpPr>
          <p:cNvPr id="218" name="Shape 218"/>
          <p:cNvSpPr/>
          <p:nvPr/>
        </p:nvSpPr>
        <p:spPr>
          <a:xfrm>
            <a:off x="2371965" y="5083717"/>
            <a:ext cx="7252554" cy="147732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3000"/>
            </a:lvl1pPr>
          </a:lstStyle>
          <a:p>
            <a:r>
              <a:t>*Study found that those with PRP injections did better than those with saline alone </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image17.png" descr="Screen Shot 2016-05-14 at 5.39.40 PM.png"/>
          <p:cNvPicPr>
            <a:picLocks noChangeAspect="1"/>
          </p:cNvPicPr>
          <p:nvPr/>
        </p:nvPicPr>
        <p:blipFill>
          <a:blip r:embed="rId2">
            <a:extLst/>
          </a:blip>
          <a:stretch>
            <a:fillRect/>
          </a:stretch>
        </p:blipFill>
        <p:spPr>
          <a:xfrm>
            <a:off x="2421999" y="3689891"/>
            <a:ext cx="7348002" cy="2961696"/>
          </a:xfrm>
          <a:prstGeom prst="rect">
            <a:avLst/>
          </a:prstGeom>
          <a:ln w="12700">
            <a:miter lim="400000"/>
          </a:ln>
        </p:spPr>
      </p:pic>
      <p:sp>
        <p:nvSpPr>
          <p:cNvPr id="227" name="Shape 227"/>
          <p:cNvSpPr>
            <a:spLocks noGrp="1"/>
          </p:cNvSpPr>
          <p:nvPr>
            <p:ph type="title"/>
          </p:nvPr>
        </p:nvSpPr>
        <p:spPr>
          <a:prstGeom prst="rect">
            <a:avLst/>
          </a:prstGeom>
        </p:spPr>
        <p:txBody>
          <a:bodyPr/>
          <a:lstStyle/>
          <a:p>
            <a:r>
              <a:t>Buffy Coat vs. Plasma System </a:t>
            </a:r>
          </a:p>
        </p:txBody>
      </p:sp>
      <p:sp>
        <p:nvSpPr>
          <p:cNvPr id="228" name="Shape 228"/>
          <p:cNvSpPr>
            <a:spLocks noGrp="1"/>
          </p:cNvSpPr>
          <p:nvPr>
            <p:ph type="body" idx="1"/>
          </p:nvPr>
        </p:nvSpPr>
        <p:spPr>
          <a:xfrm>
            <a:off x="1981200" y="1391724"/>
            <a:ext cx="8229600" cy="4525964"/>
          </a:xfrm>
          <a:prstGeom prst="rect">
            <a:avLst/>
          </a:prstGeom>
        </p:spPr>
        <p:txBody>
          <a:bodyPr/>
          <a:lstStyle/>
          <a:p>
            <a:pPr marL="0" indent="0">
              <a:buSzTx/>
              <a:buNone/>
              <a:defRPr u="sng"/>
            </a:pPr>
            <a:r>
              <a:t>Plasma system (ACP)</a:t>
            </a:r>
          </a:p>
          <a:p>
            <a:pPr>
              <a:spcBef>
                <a:spcPts val="400"/>
              </a:spcBef>
              <a:defRPr sz="2000"/>
            </a:pPr>
            <a:r>
              <a:t>Single centrifugation </a:t>
            </a:r>
          </a:p>
          <a:p>
            <a:pPr>
              <a:spcBef>
                <a:spcPts val="400"/>
              </a:spcBef>
              <a:defRPr sz="2000"/>
            </a:pPr>
            <a:r>
              <a:t>Separates RBC’s from WBC’s; concentrates platelets and GF’s in plasma layer </a:t>
            </a:r>
          </a:p>
          <a:p>
            <a:pPr>
              <a:spcBef>
                <a:spcPts val="400"/>
              </a:spcBef>
              <a:defRPr sz="2000"/>
            </a:pPr>
            <a:r>
              <a:t>2x3 platelet concentration above baseline </a:t>
            </a:r>
          </a:p>
          <a:p>
            <a:pPr>
              <a:spcBef>
                <a:spcPts val="400"/>
              </a:spcBef>
              <a:defRPr sz="2000"/>
            </a:pPr>
            <a:r>
              <a:t>White and red blood cells are NOT concentrated in a plasma system </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p:cNvSpPr>
          <p:nvPr>
            <p:ph type="title"/>
          </p:nvPr>
        </p:nvSpPr>
        <p:spPr>
          <a:xfrm>
            <a:off x="1981200" y="118071"/>
            <a:ext cx="8229600" cy="560024"/>
          </a:xfrm>
          <a:prstGeom prst="rect">
            <a:avLst/>
          </a:prstGeom>
        </p:spPr>
        <p:txBody>
          <a:bodyPr/>
          <a:lstStyle>
            <a:lvl1pPr>
              <a:defRPr sz="2800"/>
            </a:lvl1pPr>
          </a:lstStyle>
          <a:p>
            <a:r>
              <a:t>Discectomy cases with Dr. Steingart </a:t>
            </a:r>
          </a:p>
        </p:txBody>
      </p:sp>
      <p:pic>
        <p:nvPicPr>
          <p:cNvPr id="247" name="image30.png" descr="Screen Shot 2016-05-14 at 6.35.47 PM.png"/>
          <p:cNvPicPr>
            <a:picLocks noChangeAspect="1"/>
          </p:cNvPicPr>
          <p:nvPr/>
        </p:nvPicPr>
        <p:blipFill>
          <a:blip r:embed="rId2">
            <a:extLst/>
          </a:blip>
          <a:srcRect t="11019" b="11018"/>
          <a:stretch>
            <a:fillRect/>
          </a:stretch>
        </p:blipFill>
        <p:spPr>
          <a:xfrm>
            <a:off x="1638881" y="678094"/>
            <a:ext cx="3877715" cy="2132595"/>
          </a:xfrm>
          <a:prstGeom prst="rect">
            <a:avLst/>
          </a:prstGeom>
          <a:ln w="12700">
            <a:miter lim="400000"/>
          </a:ln>
        </p:spPr>
      </p:pic>
      <p:pic>
        <p:nvPicPr>
          <p:cNvPr id="248" name="image31.jpeg" descr="IMG_9420.JPG"/>
          <p:cNvPicPr>
            <a:picLocks noChangeAspect="1"/>
          </p:cNvPicPr>
          <p:nvPr/>
        </p:nvPicPr>
        <p:blipFill>
          <a:blip r:embed="rId3">
            <a:extLst/>
          </a:blip>
          <a:stretch>
            <a:fillRect/>
          </a:stretch>
        </p:blipFill>
        <p:spPr>
          <a:xfrm rot="5400000">
            <a:off x="7268087" y="3613311"/>
            <a:ext cx="3708217" cy="2781163"/>
          </a:xfrm>
          <a:prstGeom prst="rect">
            <a:avLst/>
          </a:prstGeom>
          <a:ln w="12700">
            <a:miter lim="400000"/>
          </a:ln>
        </p:spPr>
      </p:pic>
      <p:sp>
        <p:nvSpPr>
          <p:cNvPr id="249" name="Shape 249"/>
          <p:cNvSpPr/>
          <p:nvPr/>
        </p:nvSpPr>
        <p:spPr>
          <a:xfrm>
            <a:off x="8287249" y="2778104"/>
            <a:ext cx="2427650" cy="369332"/>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r>
              <a:t>Dr. Steingart in action </a:t>
            </a:r>
          </a:p>
        </p:txBody>
      </p:sp>
      <p:pic>
        <p:nvPicPr>
          <p:cNvPr id="250" name="image32.png" descr="Multipotent Mesenchymal Stem Cell Treatment for Discogenic Low Back Pain and Disc Degeneration.pdf"/>
          <p:cNvPicPr>
            <a:picLocks noChangeAspect="1"/>
          </p:cNvPicPr>
          <p:nvPr/>
        </p:nvPicPr>
        <p:blipFill>
          <a:blip r:embed="rId4">
            <a:extLst/>
          </a:blip>
          <a:srcRect r="10849" b="56641"/>
          <a:stretch>
            <a:fillRect/>
          </a:stretch>
        </p:blipFill>
        <p:spPr>
          <a:xfrm>
            <a:off x="1799166" y="2912520"/>
            <a:ext cx="3041518" cy="1914340"/>
          </a:xfrm>
          <a:prstGeom prst="rect">
            <a:avLst/>
          </a:prstGeom>
          <a:ln w="12700">
            <a:miter lim="400000"/>
          </a:ln>
        </p:spPr>
      </p:pic>
      <p:sp>
        <p:nvSpPr>
          <p:cNvPr id="251" name="Shape 251"/>
          <p:cNvSpPr/>
          <p:nvPr/>
        </p:nvSpPr>
        <p:spPr>
          <a:xfrm>
            <a:off x="4858368" y="3266619"/>
            <a:ext cx="2855697" cy="332398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2100" b="1" u="sng"/>
            </a:pPr>
            <a:r>
              <a:rPr sz="2100" i="1"/>
              <a:t>Stem Cells International</a:t>
            </a:r>
            <a:r>
              <a:rPr sz="2100"/>
              <a:t>, Oct 2016</a:t>
            </a:r>
          </a:p>
          <a:p>
            <a:pPr>
              <a:defRPr sz="2100" b="1" u="sng"/>
            </a:pPr>
            <a:endParaRPr sz="2100"/>
          </a:p>
          <a:p>
            <a:pPr>
              <a:defRPr sz="2100" b="1" u="sng"/>
            </a:pPr>
            <a:r>
              <a:rPr sz="2100"/>
              <a:t>Conclusion: Evidence suggests that MSC’s may fufill the final major obejective of reversing disc tissue loss </a:t>
            </a:r>
          </a:p>
        </p:txBody>
      </p:sp>
      <p:sp>
        <p:nvSpPr>
          <p:cNvPr id="252" name="Shape 252"/>
          <p:cNvSpPr/>
          <p:nvPr/>
        </p:nvSpPr>
        <p:spPr>
          <a:xfrm>
            <a:off x="5589921" y="958625"/>
            <a:ext cx="4917495" cy="169277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1300"/>
            </a:lvl1pPr>
          </a:lstStyle>
          <a:p>
            <a:r>
              <a:t>NeuroSurg Focus 2005 Conclusion: Advancements in under- standing the cellular basis of IVD degeneration and stem cell biology have led to significant progress in the field of tissue engineering to repair, reverse, or regenerate diseased tissue. As uncommitted precursor cells, MSCs have the potential to differentiate into NP-like cells with the ability to proliferate and repopulate the degenerated IVD directly, activate native NP cells, or deliver gene products of interest. </a:t>
            </a: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99073" cy="7593980"/>
          </a:xfrm>
          <a:prstGeom prst="rect">
            <a:avLst/>
          </a:prstGeom>
        </p:spPr>
      </p:pic>
    </p:spTree>
    <p:extLst>
      <p:ext uri="{BB962C8B-B14F-4D97-AF65-F5344CB8AC3E}">
        <p14:creationId xmlns:p14="http://schemas.microsoft.com/office/powerpoint/2010/main" val="743806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know today.</a:t>
            </a:r>
          </a:p>
        </p:txBody>
      </p:sp>
      <p:sp>
        <p:nvSpPr>
          <p:cNvPr id="3" name="Content Placeholder 2"/>
          <p:cNvSpPr>
            <a:spLocks noGrp="1"/>
          </p:cNvSpPr>
          <p:nvPr>
            <p:ph idx="1"/>
          </p:nvPr>
        </p:nvSpPr>
        <p:spPr/>
        <p:txBody>
          <a:bodyPr>
            <a:normAutofit/>
          </a:bodyPr>
          <a:lstStyle/>
          <a:p>
            <a:r>
              <a:rPr lang="en-US" sz="2400" dirty="0"/>
              <a:t>We are still learning.</a:t>
            </a:r>
          </a:p>
          <a:p>
            <a:r>
              <a:rPr lang="en-US" sz="2400" dirty="0"/>
              <a:t>Huge potential for minimally invasive biologic treatments.</a:t>
            </a:r>
          </a:p>
          <a:p>
            <a:pPr lvl="1"/>
            <a:r>
              <a:rPr lang="en-US" sz="2200" dirty="0"/>
              <a:t>- Cartilage defects, ligament and muscle, disc healing/regeneration.</a:t>
            </a:r>
          </a:p>
          <a:p>
            <a:pPr lvl="1"/>
            <a:r>
              <a:rPr lang="en-US" sz="2200" dirty="0"/>
              <a:t>Costly $$$ -  most insurance does not pay for these treatments</a:t>
            </a:r>
          </a:p>
          <a:p>
            <a:pPr lvl="1"/>
            <a:r>
              <a:rPr lang="en-US" sz="2200" dirty="0"/>
              <a:t>Controversial </a:t>
            </a:r>
            <a:r>
              <a:rPr lang="mr-IN" sz="2200" dirty="0"/>
              <a:t>–</a:t>
            </a:r>
            <a:r>
              <a:rPr lang="en-US" sz="2200" dirty="0"/>
              <a:t> studies show wide range of results. </a:t>
            </a:r>
          </a:p>
          <a:p>
            <a:pPr lvl="1"/>
            <a:endParaRPr lang="en-US" sz="2200" dirty="0"/>
          </a:p>
          <a:p>
            <a:pPr lvl="1"/>
            <a:endParaRPr lang="en-US" sz="2200" dirty="0"/>
          </a:p>
          <a:p>
            <a:endParaRPr lang="en-US" sz="1600" dirty="0"/>
          </a:p>
        </p:txBody>
      </p:sp>
    </p:spTree>
    <p:extLst>
      <p:ext uri="{BB962C8B-B14F-4D97-AF65-F5344CB8AC3E}">
        <p14:creationId xmlns:p14="http://schemas.microsoft.com/office/powerpoint/2010/main" val="421933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 tell patients</a:t>
            </a:r>
          </a:p>
        </p:txBody>
      </p:sp>
      <p:sp>
        <p:nvSpPr>
          <p:cNvPr id="3" name="Content Placeholder 2"/>
          <p:cNvSpPr>
            <a:spLocks noGrp="1"/>
          </p:cNvSpPr>
          <p:nvPr>
            <p:ph idx="1"/>
          </p:nvPr>
        </p:nvSpPr>
        <p:spPr/>
        <p:txBody>
          <a:bodyPr/>
          <a:lstStyle/>
          <a:p>
            <a:r>
              <a:rPr lang="en-US" dirty="0"/>
              <a:t>Biologic treatments </a:t>
            </a:r>
            <a:r>
              <a:rPr lang="en-US" u="sng" dirty="0"/>
              <a:t>work.</a:t>
            </a:r>
          </a:p>
          <a:p>
            <a:r>
              <a:rPr lang="en-US" dirty="0"/>
              <a:t>PRP is good for tendinopathy, and some rotator cuff tears and PRP is good at relieving arthritis pain, but does not reverse arthritis.</a:t>
            </a:r>
          </a:p>
          <a:p>
            <a:r>
              <a:rPr lang="en-US" dirty="0"/>
              <a:t>Mesenchymal stem cells embedded in patch or gel seem to work well for cartilage defects less than quarter size (injected these are like spitting into a thunderstorm)</a:t>
            </a:r>
          </a:p>
          <a:p>
            <a:r>
              <a:rPr lang="en-US" dirty="0"/>
              <a:t>Best two studies in US is being done at Stanford (</a:t>
            </a:r>
            <a:r>
              <a:rPr lang="en-US" dirty="0" err="1"/>
              <a:t>Dragoo</a:t>
            </a:r>
            <a:r>
              <a:rPr lang="en-US" dirty="0"/>
              <a:t> and Chu)</a:t>
            </a:r>
          </a:p>
          <a:p>
            <a:r>
              <a:rPr lang="en-US" dirty="0"/>
              <a:t>Great things coming</a:t>
            </a:r>
          </a:p>
        </p:txBody>
      </p:sp>
    </p:spTree>
    <p:extLst>
      <p:ext uri="{BB962C8B-B14F-4D97-AF65-F5344CB8AC3E}">
        <p14:creationId xmlns:p14="http://schemas.microsoft.com/office/powerpoint/2010/main" val="1449073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we talking about?</a:t>
            </a:r>
            <a:br>
              <a:rPr lang="en-US" dirty="0"/>
            </a:br>
            <a:r>
              <a:rPr lang="en-US" dirty="0"/>
              <a:t>- options available, what are they?</a:t>
            </a:r>
          </a:p>
        </p:txBody>
      </p:sp>
      <p:sp>
        <p:nvSpPr>
          <p:cNvPr id="3" name="Content Placeholder 2"/>
          <p:cNvSpPr>
            <a:spLocks noGrp="1"/>
          </p:cNvSpPr>
          <p:nvPr>
            <p:ph idx="1"/>
          </p:nvPr>
        </p:nvSpPr>
        <p:spPr/>
        <p:txBody>
          <a:bodyPr/>
          <a:lstStyle/>
          <a:p>
            <a:r>
              <a:rPr lang="en-US" dirty="0"/>
              <a:t>Stem cells </a:t>
            </a:r>
            <a:r>
              <a:rPr lang="mr-IN" dirty="0"/>
              <a:t>–</a:t>
            </a:r>
            <a:r>
              <a:rPr lang="en-US" dirty="0"/>
              <a:t> (embryonic, induced pluripotent or adult stem cells.)</a:t>
            </a:r>
          </a:p>
          <a:p>
            <a:r>
              <a:rPr lang="en-US" dirty="0"/>
              <a:t>Bone Marrow-Derived Mesenchymal Stem Cells (BM-MSCs)</a:t>
            </a:r>
          </a:p>
          <a:p>
            <a:r>
              <a:rPr lang="en-US" dirty="0"/>
              <a:t>Human Umbilical Cord Blood-Derived Mesenchymal Stem Cells (</a:t>
            </a:r>
            <a:r>
              <a:rPr lang="en-US" dirty="0" err="1"/>
              <a:t>huCB</a:t>
            </a:r>
            <a:r>
              <a:rPr lang="en-US" dirty="0"/>
              <a:t>-MSCs)</a:t>
            </a:r>
          </a:p>
          <a:p>
            <a:r>
              <a:rPr lang="en-US" dirty="0"/>
              <a:t>Platelet rich plasma</a:t>
            </a:r>
          </a:p>
          <a:p>
            <a:r>
              <a:rPr lang="en-US" dirty="0"/>
              <a:t>Bone Marrow Aspirate Concentrate (BMAC)</a:t>
            </a:r>
          </a:p>
          <a:p>
            <a:r>
              <a:rPr lang="en-US" dirty="0"/>
              <a:t>Adipose Tissue-Derived Stromal Vascular Fraction(ADSVF)</a:t>
            </a:r>
          </a:p>
          <a:p>
            <a:r>
              <a:rPr lang="en-US" dirty="0"/>
              <a:t>Peripheral Blood-Derived Progenitor Cells</a:t>
            </a:r>
          </a:p>
          <a:p>
            <a:r>
              <a:rPr lang="en-US" dirty="0"/>
              <a:t>Amnion based products</a:t>
            </a:r>
          </a:p>
          <a:p>
            <a:endParaRPr lang="en-US" dirty="0"/>
          </a:p>
          <a:p>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12404423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2" name="Picture 4" descr="C:\Documents and Settings\Default\My Documents\My Pictures\Rose Bowl 03\Rose Bowl 03 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429000"/>
            <a:ext cx="20574000" cy="13716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87687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Thank you.</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9169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073"/>
            <a:ext cx="12192000" cy="8162693"/>
          </a:xfrm>
          <a:prstGeom prst="rect">
            <a:avLst/>
          </a:prstGeom>
        </p:spPr>
      </p:pic>
    </p:spTree>
    <p:extLst>
      <p:ext uri="{BB962C8B-B14F-4D97-AF65-F5344CB8AC3E}">
        <p14:creationId xmlns:p14="http://schemas.microsoft.com/office/powerpoint/2010/main" val="21598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8596668" cy="1481593"/>
          </a:xfrm>
        </p:spPr>
        <p:txBody>
          <a:bodyPr>
            <a:normAutofit fontScale="90000"/>
          </a:bodyPr>
          <a:lstStyle/>
          <a:p>
            <a:r>
              <a:rPr lang="en-US" dirty="0"/>
              <a:t>What is a stem cell?</a:t>
            </a:r>
            <a:br>
              <a:rPr lang="en-US" dirty="0"/>
            </a:br>
            <a:r>
              <a:rPr lang="en-US" sz="2000" dirty="0"/>
              <a:t>A class of undifferentiated cells that are able to become specialized cells types and can divide to produce more of the same type of cells. They can grow into one of the body’s more than 200 cell types.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4501" y="2091192"/>
            <a:ext cx="7211833" cy="4388156"/>
          </a:xfrm>
        </p:spPr>
      </p:pic>
    </p:spTree>
    <p:extLst>
      <p:ext uri="{BB962C8B-B14F-4D97-AF65-F5344CB8AC3E}">
        <p14:creationId xmlns:p14="http://schemas.microsoft.com/office/powerpoint/2010/main" val="342827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lide3.psd"/>
          <p:cNvPicPr>
            <a:picLocks noGrp="1" noChangeAspect="1"/>
          </p:cNvPicPr>
          <p:nvPr>
            <p:ph idx="1"/>
          </p:nvPr>
        </p:nvPicPr>
        <p:blipFill rotWithShape="1">
          <a:blip r:embed="rId2">
            <a:extLst>
              <a:ext uri="{28A0092B-C50C-407E-A947-70E740481C1C}">
                <a14:useLocalDpi xmlns:a14="http://schemas.microsoft.com/office/drawing/2010/main" val="0"/>
              </a:ext>
            </a:extLst>
          </a:blip>
          <a:srcRect l="550" t="1115" r="2560" b="1115"/>
          <a:stretch/>
        </p:blipFill>
        <p:spPr>
          <a:xfrm>
            <a:off x="1524000" y="820144"/>
            <a:ext cx="9144000" cy="5190295"/>
          </a:xfrm>
        </p:spPr>
      </p:pic>
    </p:spTree>
    <p:extLst>
      <p:ext uri="{BB962C8B-B14F-4D97-AF65-F5344CB8AC3E}">
        <p14:creationId xmlns:p14="http://schemas.microsoft.com/office/powerpoint/2010/main" val="551350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7182" y="2160588"/>
            <a:ext cx="5817673" cy="3881437"/>
          </a:xfrm>
          <a:prstGeom prst="rect">
            <a:avLst/>
          </a:prstGeom>
          <a:noFill/>
          <a:ln>
            <a:noFill/>
          </a:ln>
        </p:spPr>
      </p:pic>
    </p:spTree>
    <p:extLst>
      <p:ext uri="{BB962C8B-B14F-4D97-AF65-F5344CB8AC3E}">
        <p14:creationId xmlns:p14="http://schemas.microsoft.com/office/powerpoint/2010/main" val="320460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30200" y="0"/>
            <a:ext cx="11303000" cy="6540500"/>
          </a:xfrm>
          <a:prstGeom prst="rect">
            <a:avLst/>
          </a:prstGeom>
          <a:noFill/>
          <a:ln>
            <a:noFill/>
          </a:ln>
        </p:spPr>
      </p:pic>
    </p:spTree>
    <p:extLst>
      <p:ext uri="{BB962C8B-B14F-4D97-AF65-F5344CB8AC3E}">
        <p14:creationId xmlns:p14="http://schemas.microsoft.com/office/powerpoint/2010/main" val="152829572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4448</TotalTime>
  <Words>1017</Words>
  <Application>Microsoft Macintosh PowerPoint</Application>
  <PresentationFormat>Widescreen</PresentationFormat>
  <Paragraphs>105</Paragraphs>
  <Slides>41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Abadi MT Condensed Extra Bold</vt:lpstr>
      <vt:lpstr>Arial</vt:lpstr>
      <vt:lpstr>Calibri</vt:lpstr>
      <vt:lpstr>Mangal</vt:lpstr>
      <vt:lpstr>Trebuchet MS</vt:lpstr>
      <vt:lpstr>Wingdings 3</vt:lpstr>
      <vt:lpstr>Facet</vt:lpstr>
      <vt:lpstr>PowerPoint Presentation</vt:lpstr>
      <vt:lpstr>Sports Medicine Update Biologics – Stem cells, platelet rich plasma(PRP), progenitor cells, stromal vascular fraction How they can help us?</vt:lpstr>
      <vt:lpstr>Goals</vt:lpstr>
      <vt:lpstr>What are we talking about? - options available, what are they?</vt:lpstr>
      <vt:lpstr>PowerPoint Presentation</vt:lpstr>
      <vt:lpstr>What is a stem cell? A class of undifferentiated cells that are able to become specialized cells types and can divide to produce more of the same type of cells. They can grow into one of the body’s more than 200 cell types.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BIOLOGICS  IN SPORTS MEDICINE</vt:lpstr>
      <vt:lpstr>PowerPoint Presentation</vt:lpstr>
      <vt:lpstr>PowerPoint Presentation</vt:lpstr>
      <vt:lpstr>Mesenchymal stem cells  </vt:lpstr>
      <vt:lpstr>What do we use today - BMAC is most commonly used and advertised</vt:lpstr>
      <vt:lpstr>PowerPoint Presentation</vt:lpstr>
      <vt:lpstr>Adipose Tissue Derived Mesenchymal Stem Cells (Ad-MSCs)</vt:lpstr>
      <vt:lpstr>Adipose Tissue – Derived Stromal Vascular Fraction (ADSVF)</vt:lpstr>
      <vt:lpstr>PowerPoint Presentation</vt:lpstr>
      <vt:lpstr>Synovial Derived Mesenchymal Stem Cells (Sy- MSCs)</vt:lpstr>
      <vt:lpstr>Human Umbilical Cord Blood-Derived Mesenchymal Stem Cells (hUCB-MSCs)</vt:lpstr>
      <vt:lpstr>PowerPoint Presentation</vt:lpstr>
      <vt:lpstr>Notable potential</vt:lpstr>
      <vt:lpstr>The Biology of Blood </vt:lpstr>
      <vt:lpstr>Peripheral  Blood-Derived Progenitor Cells (PBPCs)</vt:lpstr>
      <vt:lpstr>Platelet rich plasma</vt:lpstr>
      <vt:lpstr>PRP delivers growth  factors </vt:lpstr>
      <vt:lpstr>PowerPoint Presentation</vt:lpstr>
      <vt:lpstr>Buffy Coat vs. Plasma System </vt:lpstr>
      <vt:lpstr>Discectomy cases with Dr. Steingart </vt:lpstr>
      <vt:lpstr>PowerPoint Presentation</vt:lpstr>
      <vt:lpstr>What do we know today.</vt:lpstr>
      <vt:lpstr>What I tell patients</vt:lpstr>
      <vt:lpstr>PowerPoint Presentation</vt:lpstr>
      <vt:lpstr>Thank you.</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Shoulder Upate</dc:title>
  <dc:creator>Edwin Tingstad</dc:creator>
  <cp:lastModifiedBy/>
  <cp:revision>42</cp:revision>
  <dcterms:created xsi:type="dcterms:W3CDTF">2018-03-11T03:11:43Z</dcterms:created>
  <dcterms:modified xsi:type="dcterms:W3CDTF">2018-09-20T23:12:55Z</dcterms:modified>
</cp:coreProperties>
</file>