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0" r:id="rId2"/>
    <p:sldId id="468" r:id="rId3"/>
    <p:sldId id="480" r:id="rId4"/>
    <p:sldId id="481" r:id="rId5"/>
    <p:sldId id="478" r:id="rId6"/>
    <p:sldId id="471" r:id="rId7"/>
    <p:sldId id="469" r:id="rId8"/>
    <p:sldId id="479" r:id="rId9"/>
    <p:sldId id="477" r:id="rId10"/>
    <p:sldId id="470" r:id="rId11"/>
    <p:sldId id="472" r:id="rId12"/>
    <p:sldId id="473" r:id="rId13"/>
    <p:sldId id="474" r:id="rId14"/>
    <p:sldId id="475" r:id="rId15"/>
    <p:sldId id="476" r:id="rId16"/>
    <p:sldId id="482"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81F26F-FFE0-4294-8F0F-970F912CF604}">
          <p14:sldIdLst>
            <p14:sldId id="260"/>
            <p14:sldId id="468"/>
            <p14:sldId id="480"/>
            <p14:sldId id="481"/>
            <p14:sldId id="478"/>
            <p14:sldId id="471"/>
            <p14:sldId id="469"/>
            <p14:sldId id="479"/>
            <p14:sldId id="477"/>
            <p14:sldId id="470"/>
            <p14:sldId id="472"/>
            <p14:sldId id="473"/>
            <p14:sldId id="474"/>
            <p14:sldId id="475"/>
            <p14:sldId id="476"/>
            <p14:sldId id="482"/>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Rubin" initials="PR"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7B"/>
    <a:srgbClr val="1C1C1C"/>
    <a:srgbClr val="EAEFF7"/>
    <a:srgbClr val="5B9BD5"/>
    <a:srgbClr val="255E91"/>
    <a:srgbClr val="70AD47"/>
    <a:srgbClr val="4472C4"/>
    <a:srgbClr val="A5A5A5"/>
    <a:srgbClr val="FFC000"/>
    <a:srgbClr val="DFC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95262" autoAdjust="0"/>
  </p:normalViewPr>
  <p:slideViewPr>
    <p:cSldViewPr snapToGrid="0">
      <p:cViewPr varScale="1">
        <p:scale>
          <a:sx n="111" d="100"/>
          <a:sy n="111" d="100"/>
        </p:scale>
        <p:origin x="36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17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28" tIns="45714" rIns="91428" bIns="45714" rtlCol="0"/>
          <a:lstStyle>
            <a:lvl1pPr algn="r">
              <a:defRPr sz="1200"/>
            </a:lvl1pPr>
          </a:lstStyle>
          <a:p>
            <a:fld id="{47C25C99-F02B-4C2B-8B03-F4B6E796D864}" type="datetimeFigureOut">
              <a:rPr lang="en-US" smtClean="0"/>
              <a:t>9/15/2017</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28" tIns="45714" rIns="91428" bIns="45714" rtlCol="0" anchor="b"/>
          <a:lstStyle>
            <a:lvl1pPr algn="r">
              <a:defRPr sz="1200"/>
            </a:lvl1pPr>
          </a:lstStyle>
          <a:p>
            <a:fld id="{1ADA0ABA-F919-4207-91DE-F02C16DB27A3}" type="slidenum">
              <a:rPr lang="en-US" smtClean="0"/>
              <a:t>‹#›</a:t>
            </a:fld>
            <a:endParaRPr lang="en-US"/>
          </a:p>
        </p:txBody>
      </p:sp>
    </p:spTree>
    <p:extLst>
      <p:ext uri="{BB962C8B-B14F-4D97-AF65-F5344CB8AC3E}">
        <p14:creationId xmlns:p14="http://schemas.microsoft.com/office/powerpoint/2010/main" val="216442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28" tIns="45714" rIns="91428" bIns="45714" rtlCol="0"/>
          <a:lstStyle>
            <a:lvl1pPr algn="r">
              <a:defRPr sz="1200"/>
            </a:lvl1pPr>
          </a:lstStyle>
          <a:p>
            <a:fld id="{EBC98456-22EE-4E41-B149-3C903A1E2883}" type="datetimeFigureOut">
              <a:rPr lang="en-US" smtClean="0"/>
              <a:t>9/15/2017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28" tIns="45714" rIns="91428" bIns="45714" rtlCol="0" anchor="b"/>
          <a:lstStyle>
            <a:lvl1pPr algn="r">
              <a:defRPr sz="1200"/>
            </a:lvl1pPr>
          </a:lstStyle>
          <a:p>
            <a:fld id="{839D7137-1971-4282-A78B-848EC19B49AD}" type="slidenum">
              <a:rPr lang="en-US" smtClean="0"/>
              <a:t>‹#›</a:t>
            </a:fld>
            <a:endParaRPr lang="en-US"/>
          </a:p>
        </p:txBody>
      </p:sp>
    </p:spTree>
    <p:extLst>
      <p:ext uri="{BB962C8B-B14F-4D97-AF65-F5344CB8AC3E}">
        <p14:creationId xmlns:p14="http://schemas.microsoft.com/office/powerpoint/2010/main" val="19602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7137-1971-4282-A78B-848EC19B49AD}" type="slidenum">
              <a:rPr lang="en-US" smtClean="0"/>
              <a:t>2</a:t>
            </a:fld>
            <a:endParaRPr lang="en-US"/>
          </a:p>
        </p:txBody>
      </p:sp>
    </p:spTree>
    <p:extLst>
      <p:ext uri="{BB962C8B-B14F-4D97-AF65-F5344CB8AC3E}">
        <p14:creationId xmlns:p14="http://schemas.microsoft.com/office/powerpoint/2010/main" val="295491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7137-1971-4282-A78B-848EC19B49AD}" type="slidenum">
              <a:rPr lang="en-US" smtClean="0"/>
              <a:t>3</a:t>
            </a:fld>
            <a:endParaRPr lang="en-US"/>
          </a:p>
        </p:txBody>
      </p:sp>
    </p:spTree>
    <p:extLst>
      <p:ext uri="{BB962C8B-B14F-4D97-AF65-F5344CB8AC3E}">
        <p14:creationId xmlns:p14="http://schemas.microsoft.com/office/powerpoint/2010/main" val="327973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7137-1971-4282-A78B-848EC19B49AD}" type="slidenum">
              <a:rPr lang="en-US" smtClean="0"/>
              <a:t>6</a:t>
            </a:fld>
            <a:endParaRPr lang="en-US"/>
          </a:p>
        </p:txBody>
      </p:sp>
    </p:spTree>
    <p:extLst>
      <p:ext uri="{BB962C8B-B14F-4D97-AF65-F5344CB8AC3E}">
        <p14:creationId xmlns:p14="http://schemas.microsoft.com/office/powerpoint/2010/main" val="294198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7137-1971-4282-A78B-848EC19B49AD}" type="slidenum">
              <a:rPr lang="en-US" smtClean="0"/>
              <a:t>8</a:t>
            </a:fld>
            <a:endParaRPr lang="en-US"/>
          </a:p>
        </p:txBody>
      </p:sp>
    </p:spTree>
    <p:extLst>
      <p:ext uri="{BB962C8B-B14F-4D97-AF65-F5344CB8AC3E}">
        <p14:creationId xmlns:p14="http://schemas.microsoft.com/office/powerpoint/2010/main" val="196768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7137-1971-4282-A78B-848EC19B49AD}" type="slidenum">
              <a:rPr lang="en-US" smtClean="0"/>
              <a:t>10</a:t>
            </a:fld>
            <a:endParaRPr lang="en-US"/>
          </a:p>
        </p:txBody>
      </p:sp>
    </p:spTree>
    <p:extLst>
      <p:ext uri="{BB962C8B-B14F-4D97-AF65-F5344CB8AC3E}">
        <p14:creationId xmlns:p14="http://schemas.microsoft.com/office/powerpoint/2010/main" val="357644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7137-1971-4282-A78B-848EC19B49AD}" type="slidenum">
              <a:rPr lang="en-US" smtClean="0"/>
              <a:t>12</a:t>
            </a:fld>
            <a:endParaRPr lang="en-US"/>
          </a:p>
        </p:txBody>
      </p:sp>
    </p:spTree>
    <p:extLst>
      <p:ext uri="{BB962C8B-B14F-4D97-AF65-F5344CB8AC3E}">
        <p14:creationId xmlns:p14="http://schemas.microsoft.com/office/powerpoint/2010/main" val="201300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D7137-1971-4282-A78B-848EC19B49AD}" type="slidenum">
              <a:rPr lang="en-US" smtClean="0"/>
              <a:t>14</a:t>
            </a:fld>
            <a:endParaRPr lang="en-US"/>
          </a:p>
        </p:txBody>
      </p:sp>
    </p:spTree>
    <p:extLst>
      <p:ext uri="{BB962C8B-B14F-4D97-AF65-F5344CB8AC3E}">
        <p14:creationId xmlns:p14="http://schemas.microsoft.com/office/powerpoint/2010/main" val="1276464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D33E9E-967B-4F7A-A018-044C24FC5D55}" type="datetimeFigureOut">
              <a:rPr lang="en-US" smtClean="0"/>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54C9A-7077-4768-82EA-371449D27696}"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Placeholder 1"/>
          <p:cNvSpPr>
            <a:spLocks noGrp="1"/>
          </p:cNvSpPr>
          <p:nvPr>
            <p:ph type="title"/>
          </p:nvPr>
        </p:nvSpPr>
        <p:spPr>
          <a:xfrm>
            <a:off x="1651907" y="2160700"/>
            <a:ext cx="8888186" cy="678317"/>
          </a:xfrm>
          <a:prstGeom prst="rect">
            <a:avLst/>
          </a:prstGeom>
        </p:spPr>
        <p:txBody>
          <a:bodyPr vert="horz" lIns="91440" tIns="45720" rIns="91440" bIns="45720" rtlCol="0" anchor="ctr">
            <a:normAutofit/>
          </a:bodyPr>
          <a:lstStyle>
            <a:lvl1pPr algn="r">
              <a:defRPr sz="3600">
                <a:solidFill>
                  <a:schemeClr val="bg1"/>
                </a:solidFill>
              </a:defRPr>
            </a:lvl1pPr>
          </a:lstStyle>
          <a:p>
            <a:r>
              <a:rPr lang="en-US"/>
              <a:t>Click to edit Master title style</a:t>
            </a:r>
            <a:endParaRPr lang="en-US" dirty="0"/>
          </a:p>
        </p:txBody>
      </p:sp>
      <p:sp>
        <p:nvSpPr>
          <p:cNvPr id="24" name="Text Placeholder 23"/>
          <p:cNvSpPr>
            <a:spLocks noGrp="1"/>
          </p:cNvSpPr>
          <p:nvPr>
            <p:ph type="body" sz="quarter" idx="13" hasCustomPrompt="1"/>
          </p:nvPr>
        </p:nvSpPr>
        <p:spPr>
          <a:xfrm>
            <a:off x="4767490" y="2953315"/>
            <a:ext cx="5756275" cy="345056"/>
          </a:xfrm>
        </p:spPr>
        <p:txBody>
          <a:bodyPr>
            <a:normAutofit/>
          </a:bodyPr>
          <a:lstStyle>
            <a:lvl1pPr marL="0" indent="0" algn="r">
              <a:buNone/>
              <a:defRPr sz="1600" i="1" baseline="0">
                <a:solidFill>
                  <a:srgbClr val="DFC298"/>
                </a:solidFill>
                <a:latin typeface="+mn-lt"/>
              </a:defRPr>
            </a:lvl1pPr>
          </a:lstStyle>
          <a:p>
            <a:pPr lvl="0"/>
            <a:r>
              <a:rPr lang="en-US" dirty="0"/>
              <a:t>First </a:t>
            </a:r>
            <a:r>
              <a:rPr lang="en-US" dirty="0" err="1"/>
              <a:t>Lastname</a:t>
            </a:r>
            <a:r>
              <a:rPr lang="en-US" dirty="0"/>
              <a:t> | Department</a:t>
            </a:r>
          </a:p>
        </p:txBody>
      </p:sp>
      <p:sp>
        <p:nvSpPr>
          <p:cNvPr id="25" name="Slide Number Placeholder 5"/>
          <p:cNvSpPr txBox="1">
            <a:spLocks/>
          </p:cNvSpPr>
          <p:nvPr userDrawn="1"/>
        </p:nvSpPr>
        <p:spPr>
          <a:xfrm>
            <a:off x="7876940" y="65277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Tree>
    <p:extLst>
      <p:ext uri="{BB962C8B-B14F-4D97-AF65-F5344CB8AC3E}">
        <p14:creationId xmlns:p14="http://schemas.microsoft.com/office/powerpoint/2010/main" val="65753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Box, Multiple Pic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14" name="Text Placeholder 13"/>
          <p:cNvSpPr>
            <a:spLocks noGrp="1"/>
          </p:cNvSpPr>
          <p:nvPr>
            <p:ph type="body" sz="quarter" idx="14"/>
          </p:nvPr>
        </p:nvSpPr>
        <p:spPr>
          <a:xfrm>
            <a:off x="904875" y="1244600"/>
            <a:ext cx="5838826" cy="5050064"/>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5" name="Picture Placeholder 4"/>
          <p:cNvSpPr>
            <a:spLocks noGrp="1"/>
          </p:cNvSpPr>
          <p:nvPr>
            <p:ph type="pic" sz="quarter" idx="15" hasCustomPrompt="1"/>
          </p:nvPr>
        </p:nvSpPr>
        <p:spPr>
          <a:xfrm>
            <a:off x="7540030" y="1251255"/>
            <a:ext cx="1745851" cy="1654926"/>
          </a:xfrm>
        </p:spPr>
        <p:txBody>
          <a:bodyPr/>
          <a:lstStyle>
            <a:lvl1pPr marL="0" indent="0">
              <a:buNone/>
              <a:defRPr/>
            </a:lvl1pPr>
          </a:lstStyle>
          <a:p>
            <a:r>
              <a:rPr lang="en-US" dirty="0"/>
              <a:t>Click Icon To Add Picture</a:t>
            </a:r>
          </a:p>
        </p:txBody>
      </p:sp>
      <p:sp>
        <p:nvSpPr>
          <p:cNvPr id="9" name="Picture Placeholder 4"/>
          <p:cNvSpPr>
            <a:spLocks noGrp="1"/>
          </p:cNvSpPr>
          <p:nvPr>
            <p:ph type="pic" sz="quarter" idx="16" hasCustomPrompt="1"/>
          </p:nvPr>
        </p:nvSpPr>
        <p:spPr>
          <a:xfrm>
            <a:off x="9431424" y="1238623"/>
            <a:ext cx="1745851" cy="1654926"/>
          </a:xfrm>
        </p:spPr>
        <p:txBody>
          <a:bodyPr/>
          <a:lstStyle>
            <a:lvl1pPr marL="0" indent="0">
              <a:buNone/>
              <a:defRPr/>
            </a:lvl1pPr>
          </a:lstStyle>
          <a:p>
            <a:r>
              <a:rPr lang="en-US" dirty="0"/>
              <a:t>Click Icon To Add Picture</a:t>
            </a:r>
          </a:p>
        </p:txBody>
      </p:sp>
      <p:sp>
        <p:nvSpPr>
          <p:cNvPr id="10" name="Picture Placeholder 4"/>
          <p:cNvSpPr>
            <a:spLocks noGrp="1"/>
          </p:cNvSpPr>
          <p:nvPr>
            <p:ph type="pic" sz="quarter" idx="17" hasCustomPrompt="1"/>
          </p:nvPr>
        </p:nvSpPr>
        <p:spPr>
          <a:xfrm>
            <a:off x="7540030" y="3052841"/>
            <a:ext cx="1745851" cy="1654926"/>
          </a:xfrm>
        </p:spPr>
        <p:txBody>
          <a:bodyPr/>
          <a:lstStyle>
            <a:lvl1pPr marL="0" indent="0">
              <a:buNone/>
              <a:defRPr/>
            </a:lvl1pPr>
          </a:lstStyle>
          <a:p>
            <a:r>
              <a:rPr lang="en-US" dirty="0"/>
              <a:t>Click Icon To Add Picture</a:t>
            </a:r>
          </a:p>
        </p:txBody>
      </p:sp>
      <p:sp>
        <p:nvSpPr>
          <p:cNvPr id="11" name="Picture Placeholder 4"/>
          <p:cNvSpPr>
            <a:spLocks noGrp="1"/>
          </p:cNvSpPr>
          <p:nvPr>
            <p:ph type="pic" sz="quarter" idx="18" hasCustomPrompt="1"/>
          </p:nvPr>
        </p:nvSpPr>
        <p:spPr>
          <a:xfrm>
            <a:off x="9431424" y="3040209"/>
            <a:ext cx="1745851" cy="1654926"/>
          </a:xfrm>
        </p:spPr>
        <p:txBody>
          <a:bodyPr/>
          <a:lstStyle>
            <a:lvl1pPr marL="0" indent="0">
              <a:buNone/>
              <a:defRPr/>
            </a:lvl1pPr>
          </a:lstStyle>
          <a:p>
            <a:r>
              <a:rPr lang="en-US" dirty="0"/>
              <a:t>Click Icon To Add Picture</a:t>
            </a:r>
          </a:p>
        </p:txBody>
      </p:sp>
      <p:sp>
        <p:nvSpPr>
          <p:cNvPr id="12" name="Picture Placeholder 4"/>
          <p:cNvSpPr>
            <a:spLocks noGrp="1"/>
          </p:cNvSpPr>
          <p:nvPr>
            <p:ph type="pic" sz="quarter" idx="19" hasCustomPrompt="1"/>
          </p:nvPr>
        </p:nvSpPr>
        <p:spPr>
          <a:xfrm>
            <a:off x="7540030" y="4833631"/>
            <a:ext cx="1745851" cy="1654926"/>
          </a:xfrm>
        </p:spPr>
        <p:txBody>
          <a:bodyPr/>
          <a:lstStyle>
            <a:lvl1pPr marL="0" indent="0">
              <a:buNone/>
              <a:defRPr/>
            </a:lvl1pPr>
          </a:lstStyle>
          <a:p>
            <a:r>
              <a:rPr lang="en-US" dirty="0"/>
              <a:t>Click Icon To Add Picture</a:t>
            </a:r>
          </a:p>
        </p:txBody>
      </p:sp>
      <p:sp>
        <p:nvSpPr>
          <p:cNvPr id="13" name="Picture Placeholder 4"/>
          <p:cNvSpPr>
            <a:spLocks noGrp="1"/>
          </p:cNvSpPr>
          <p:nvPr>
            <p:ph type="pic" sz="quarter" idx="20" hasCustomPrompt="1"/>
          </p:nvPr>
        </p:nvSpPr>
        <p:spPr>
          <a:xfrm>
            <a:off x="9431424" y="4820999"/>
            <a:ext cx="1745851" cy="1654926"/>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49478073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D33E9E-967B-4F7A-A018-044C24FC5D55}" type="datetimeFigureOut">
              <a:rPr lang="en-US" smtClean="0"/>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54C9A-7077-4768-82EA-371449D27696}"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Slide Number Placeholder 5"/>
          <p:cNvSpPr txBox="1">
            <a:spLocks/>
          </p:cNvSpPr>
          <p:nvPr userDrawn="1"/>
        </p:nvSpPr>
        <p:spPr>
          <a:xfrm>
            <a:off x="7868551" y="6538912"/>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8" name="TextBox 7"/>
          <p:cNvSpPr txBox="1"/>
          <p:nvPr userDrawn="1"/>
        </p:nvSpPr>
        <p:spPr>
          <a:xfrm>
            <a:off x="5894614" y="2289722"/>
            <a:ext cx="4790414" cy="1323439"/>
          </a:xfrm>
          <a:prstGeom prst="rect">
            <a:avLst/>
          </a:prstGeom>
          <a:noFill/>
        </p:spPr>
        <p:txBody>
          <a:bodyPr wrap="none" rtlCol="0">
            <a:spAutoFit/>
          </a:bodyPr>
          <a:lstStyle/>
          <a:p>
            <a:r>
              <a:rPr lang="en-US" sz="8000" i="1" dirty="0">
                <a:solidFill>
                  <a:srgbClr val="DFC298"/>
                </a:solidFill>
                <a:latin typeface="+mj-lt"/>
              </a:rPr>
              <a:t>Thank You!</a:t>
            </a:r>
          </a:p>
        </p:txBody>
      </p:sp>
    </p:spTree>
    <p:extLst>
      <p:ext uri="{BB962C8B-B14F-4D97-AF65-F5344CB8AC3E}">
        <p14:creationId xmlns:p14="http://schemas.microsoft.com/office/powerpoint/2010/main" val="382652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p:spPr>
        <p:txBody>
          <a:bodyPr/>
          <a:lstStyle>
            <a:lvl1pPr>
              <a:defRPr>
                <a:latin typeface="Lato Light" panose="020F0302020204030203" pitchFamily="34" charset="0"/>
              </a:defRPr>
            </a:lvl1pPr>
          </a:lstStyle>
          <a:p>
            <a:r>
              <a:rPr lang="en-US" dirty="0"/>
              <a:t>Click to edit Master title style</a:t>
            </a:r>
          </a:p>
        </p:txBody>
      </p:sp>
      <p:sp>
        <p:nvSpPr>
          <p:cNvPr id="3" name="Content Placeholder 2"/>
          <p:cNvSpPr>
            <a:spLocks noGrp="1"/>
          </p:cNvSpPr>
          <p:nvPr>
            <p:ph idx="1"/>
          </p:nvPr>
        </p:nvSpPr>
        <p:spPr>
          <a:xfrm>
            <a:off x="741892" y="1500614"/>
            <a:ext cx="10708216" cy="4580495"/>
          </a:xfrm>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739777" y="979865"/>
            <a:ext cx="10712449" cy="450849"/>
          </a:xfrm>
        </p:spPr>
        <p:txBody>
          <a:bodyPr>
            <a:normAutofit/>
          </a:bodyPr>
          <a:lstStyle>
            <a:lvl1pPr marL="0" indent="0" algn="ctr">
              <a:buNone/>
              <a:defRPr sz="1867">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4793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153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4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741892" y="51313"/>
            <a:ext cx="10708216" cy="968771"/>
          </a:xfrm>
        </p:spPr>
        <p:txBody>
          <a:bodyPr/>
          <a:lstStyle>
            <a:lvl1pPr>
              <a:defRPr>
                <a:latin typeface="Lato Light" panose="020F0302020204030203" pitchFamily="34" charset="0"/>
              </a:defRPr>
            </a:lvl1pPr>
          </a:lstStyle>
          <a:p>
            <a:r>
              <a:rPr lang="en-US" dirty="0"/>
              <a:t>Click to edit Master title style</a:t>
            </a:r>
          </a:p>
        </p:txBody>
      </p:sp>
      <p:sp>
        <p:nvSpPr>
          <p:cNvPr id="9" name="Text Placeholder 8"/>
          <p:cNvSpPr>
            <a:spLocks noGrp="1"/>
          </p:cNvSpPr>
          <p:nvPr>
            <p:ph type="body" sz="quarter" idx="13" hasCustomPrompt="1"/>
          </p:nvPr>
        </p:nvSpPr>
        <p:spPr>
          <a:xfrm>
            <a:off x="739777" y="979865"/>
            <a:ext cx="10712449" cy="450849"/>
          </a:xfrm>
        </p:spPr>
        <p:txBody>
          <a:bodyPr>
            <a:normAutofit/>
          </a:bodyPr>
          <a:lstStyle>
            <a:lvl1pPr marL="0" indent="0" algn="ctr">
              <a:buNone/>
              <a:defRPr sz="1867">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810684" y="1501775"/>
            <a:ext cx="2506133"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7" name="Chart Placeholder 4"/>
          <p:cNvSpPr>
            <a:spLocks noGrp="1"/>
          </p:cNvSpPr>
          <p:nvPr>
            <p:ph type="chart" sz="quarter" idx="15"/>
          </p:nvPr>
        </p:nvSpPr>
        <p:spPr>
          <a:xfrm>
            <a:off x="3498146" y="1501775"/>
            <a:ext cx="2506133"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8" name="Chart Placeholder 4"/>
          <p:cNvSpPr>
            <a:spLocks noGrp="1"/>
          </p:cNvSpPr>
          <p:nvPr>
            <p:ph type="chart" sz="quarter" idx="16"/>
          </p:nvPr>
        </p:nvSpPr>
        <p:spPr>
          <a:xfrm>
            <a:off x="6185607" y="1501775"/>
            <a:ext cx="2506133"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0" name="Chart Placeholder 4"/>
          <p:cNvSpPr>
            <a:spLocks noGrp="1"/>
          </p:cNvSpPr>
          <p:nvPr>
            <p:ph type="chart" sz="quarter" idx="17"/>
          </p:nvPr>
        </p:nvSpPr>
        <p:spPr>
          <a:xfrm>
            <a:off x="8873067" y="1501775"/>
            <a:ext cx="2506133" cy="2372572"/>
          </a:xfrm>
        </p:spPr>
        <p:txBody>
          <a:bodyPr anchor="ctr" anchorCtr="0"/>
          <a:lstStyle>
            <a:lvl1pPr marL="0" indent="0" algn="ctr">
              <a:buNone/>
              <a:defRPr>
                <a:latin typeface="Lato Light" panose="020F0302020204030203" pitchFamily="34" charset="0"/>
              </a:defRPr>
            </a:lvl1pPr>
          </a:lstStyle>
          <a:p>
            <a:endParaRPr lang="en-US" dirty="0"/>
          </a:p>
        </p:txBody>
      </p:sp>
      <p:sp>
        <p:nvSpPr>
          <p:cNvPr id="11" name="Text Placeholder 10"/>
          <p:cNvSpPr>
            <a:spLocks noGrp="1"/>
          </p:cNvSpPr>
          <p:nvPr>
            <p:ph type="body" sz="quarter" idx="18"/>
          </p:nvPr>
        </p:nvSpPr>
        <p:spPr>
          <a:xfrm>
            <a:off x="810684" y="3943351"/>
            <a:ext cx="2504019" cy="2166196"/>
          </a:xfrm>
        </p:spPr>
        <p:txBody>
          <a:bodyPr lIns="0" tIns="0" rIns="0"/>
          <a:lstStyle>
            <a:lvl1pPr marL="0" indent="0" algn="ctr">
              <a:lnSpc>
                <a:spcPct val="92000"/>
              </a:lnSpc>
              <a:spcBef>
                <a:spcPts val="0"/>
              </a:spcBef>
              <a:spcAft>
                <a:spcPts val="267"/>
              </a:spcAft>
              <a:buNone/>
              <a:defRPr b="1" spc="-53">
                <a:latin typeface="Lato" panose="020F0502020204030203" pitchFamily="34" charset="0"/>
                <a:cs typeface="Gotham Medium"/>
              </a:defRPr>
            </a:lvl1pPr>
            <a:lvl2pPr marL="0" indent="0" algn="ctr">
              <a:lnSpc>
                <a:spcPct val="92000"/>
              </a:lnSpc>
              <a:spcBef>
                <a:spcPts val="0"/>
              </a:spcBef>
              <a:spcAft>
                <a:spcPts val="267"/>
              </a:spcAft>
              <a:buNone/>
              <a:defRPr sz="16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3498851" y="3943351"/>
            <a:ext cx="2504019" cy="2166196"/>
          </a:xfrm>
        </p:spPr>
        <p:txBody>
          <a:bodyPr lIns="0" tIns="0" rIns="0"/>
          <a:lstStyle>
            <a:lvl1pPr marL="0" indent="0" algn="ctr">
              <a:lnSpc>
                <a:spcPct val="92000"/>
              </a:lnSpc>
              <a:spcBef>
                <a:spcPts val="0"/>
              </a:spcBef>
              <a:spcAft>
                <a:spcPts val="267"/>
              </a:spcAft>
              <a:buNone/>
              <a:defRPr b="1" spc="-53">
                <a:latin typeface="Lato" panose="020F0502020204030203" pitchFamily="34" charset="0"/>
                <a:cs typeface="Gotham Medium"/>
              </a:defRPr>
            </a:lvl1pPr>
            <a:lvl2pPr marL="0" indent="0" algn="ctr">
              <a:lnSpc>
                <a:spcPct val="92000"/>
              </a:lnSpc>
              <a:spcBef>
                <a:spcPts val="0"/>
              </a:spcBef>
              <a:spcAft>
                <a:spcPts val="267"/>
              </a:spcAft>
              <a:buNone/>
              <a:defRPr sz="16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6187017" y="3943351"/>
            <a:ext cx="2504019" cy="2166196"/>
          </a:xfrm>
        </p:spPr>
        <p:txBody>
          <a:bodyPr lIns="0" tIns="0" rIns="0"/>
          <a:lstStyle>
            <a:lvl1pPr marL="0" indent="0" algn="ctr">
              <a:lnSpc>
                <a:spcPct val="92000"/>
              </a:lnSpc>
              <a:spcBef>
                <a:spcPts val="0"/>
              </a:spcBef>
              <a:spcAft>
                <a:spcPts val="267"/>
              </a:spcAft>
              <a:buNone/>
              <a:defRPr b="1" spc="-53">
                <a:latin typeface="Lato" panose="020F0502020204030203" pitchFamily="34" charset="0"/>
                <a:cs typeface="Gotham Medium"/>
              </a:defRPr>
            </a:lvl1pPr>
            <a:lvl2pPr marL="0" indent="0" algn="ctr">
              <a:lnSpc>
                <a:spcPct val="92000"/>
              </a:lnSpc>
              <a:spcBef>
                <a:spcPts val="0"/>
              </a:spcBef>
              <a:spcAft>
                <a:spcPts val="267"/>
              </a:spcAft>
              <a:buNone/>
              <a:defRPr sz="16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4" name="Text Placeholder 10"/>
          <p:cNvSpPr>
            <a:spLocks noGrp="1"/>
          </p:cNvSpPr>
          <p:nvPr>
            <p:ph type="body" sz="quarter" idx="21"/>
          </p:nvPr>
        </p:nvSpPr>
        <p:spPr>
          <a:xfrm>
            <a:off x="8875183" y="3943351"/>
            <a:ext cx="2504019" cy="2166196"/>
          </a:xfrm>
        </p:spPr>
        <p:txBody>
          <a:bodyPr lIns="0" tIns="0" rIns="0"/>
          <a:lstStyle>
            <a:lvl1pPr marL="0" indent="0" algn="ctr">
              <a:lnSpc>
                <a:spcPct val="92000"/>
              </a:lnSpc>
              <a:spcBef>
                <a:spcPts val="0"/>
              </a:spcBef>
              <a:spcAft>
                <a:spcPts val="267"/>
              </a:spcAft>
              <a:buNone/>
              <a:defRPr b="1" spc="-53">
                <a:latin typeface="Lato" panose="020F0502020204030203" pitchFamily="34" charset="0"/>
                <a:cs typeface="Gotham Medium"/>
              </a:defRPr>
            </a:lvl1pPr>
            <a:lvl2pPr marL="0" indent="0" algn="ctr">
              <a:lnSpc>
                <a:spcPct val="92000"/>
              </a:lnSpc>
              <a:spcBef>
                <a:spcPts val="0"/>
              </a:spcBef>
              <a:spcAft>
                <a:spcPts val="267"/>
              </a:spcAft>
              <a:buNone/>
              <a:defRPr sz="16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46956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600" y="0"/>
            <a:ext cx="9550400" cy="533400"/>
          </a:xfrm>
        </p:spPr>
        <p:txBody>
          <a:bodyPr/>
          <a:lstStyle>
            <a:lvl1pPr>
              <a:defRPr b="0"/>
            </a:lvl1pPr>
          </a:lstStyle>
          <a:p>
            <a:r>
              <a:rPr lang="en-US" dirty="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6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9" name="Slide Number Placeholder 5"/>
          <p:cNvSpPr>
            <a:spLocks noGrp="1"/>
          </p:cNvSpPr>
          <p:nvPr>
            <p:ph type="sldNum" sz="quarter" idx="12"/>
          </p:nvPr>
        </p:nvSpPr>
        <p:spPr>
          <a:xfrm>
            <a:off x="5791200" y="6492876"/>
            <a:ext cx="609600" cy="365125"/>
          </a:xfrm>
          <a:prstGeom prst="rect">
            <a:avLst/>
          </a:prstGeom>
        </p:spPr>
        <p:txBody>
          <a:bodyPr/>
          <a:lstStyle>
            <a:lvl1pPr algn="ctr">
              <a:defRPr sz="1400">
                <a:solidFill>
                  <a:schemeClr val="tx1">
                    <a:lumMod val="75000"/>
                    <a:lumOff val="25000"/>
                  </a:schemeClr>
                </a:solidFill>
              </a:defRPr>
            </a:lvl1pPr>
          </a:lstStyle>
          <a:p>
            <a:fld id="{8DF5134D-7C6B-4A7B-B28B-A8C75F870448}" type="slidenum">
              <a:rPr lang="en-JM" smtClean="0"/>
              <a:pPr/>
              <a:t>‹#›</a:t>
            </a:fld>
            <a:endParaRPr lang="en-JM"/>
          </a:p>
        </p:txBody>
      </p:sp>
    </p:spTree>
    <p:extLst>
      <p:ext uri="{BB962C8B-B14F-4D97-AF65-F5344CB8AC3E}">
        <p14:creationId xmlns:p14="http://schemas.microsoft.com/office/powerpoint/2010/main" val="373016728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Full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14" name="Text Placeholder 13"/>
          <p:cNvSpPr>
            <a:spLocks noGrp="1"/>
          </p:cNvSpPr>
          <p:nvPr>
            <p:ph type="body" sz="quarter" idx="14"/>
          </p:nvPr>
        </p:nvSpPr>
        <p:spPr>
          <a:xfrm>
            <a:off x="904874" y="1244600"/>
            <a:ext cx="10258425" cy="5017407"/>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Tree>
    <p:extLst>
      <p:ext uri="{BB962C8B-B14F-4D97-AF65-F5344CB8AC3E}">
        <p14:creationId xmlns:p14="http://schemas.microsoft.com/office/powerpoint/2010/main" val="236712072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Full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cxnSp>
        <p:nvCxnSpPr>
          <p:cNvPr id="5" name="Straight Connector 4"/>
          <p:cNvCxnSpPr/>
          <p:nvPr userDrawn="1"/>
        </p:nvCxnSpPr>
        <p:spPr>
          <a:xfrm>
            <a:off x="5918662" y="1172095"/>
            <a:ext cx="0" cy="5228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1978429" y="3699164"/>
            <a:ext cx="8271164" cy="4156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4294967295" hasCustomPrompt="1"/>
          </p:nvPr>
        </p:nvSpPr>
        <p:spPr>
          <a:xfrm>
            <a:off x="1731972" y="3875579"/>
            <a:ext cx="4175645" cy="2634211"/>
          </a:xfrm>
        </p:spPr>
        <p:txBody>
          <a:bodyPr/>
          <a:lstStyle>
            <a:lvl1pPr>
              <a:defRPr/>
            </a:lvl1pPr>
          </a:lstStyle>
          <a:p>
            <a:pPr marL="0" indent="0">
              <a:buNone/>
            </a:pPr>
            <a:r>
              <a:rPr lang="en-US" dirty="0"/>
              <a:t>Top Priorities</a:t>
            </a:r>
          </a:p>
        </p:txBody>
      </p:sp>
      <p:sp>
        <p:nvSpPr>
          <p:cNvPr id="12" name="Text Placeholder 2"/>
          <p:cNvSpPr>
            <a:spLocks noGrp="1"/>
          </p:cNvSpPr>
          <p:nvPr>
            <p:ph type="body" sz="quarter" idx="4294967295" hasCustomPrompt="1"/>
          </p:nvPr>
        </p:nvSpPr>
        <p:spPr>
          <a:xfrm>
            <a:off x="6151267" y="1015076"/>
            <a:ext cx="4175645" cy="2634211"/>
          </a:xfrm>
        </p:spPr>
        <p:txBody>
          <a:bodyPr/>
          <a:lstStyle>
            <a:lvl1pPr>
              <a:defRPr/>
            </a:lvl1pPr>
          </a:lstStyle>
          <a:p>
            <a:pPr marL="0" indent="0">
              <a:buNone/>
            </a:pPr>
            <a:r>
              <a:rPr lang="en-US" dirty="0" err="1"/>
              <a:t>xxxx</a:t>
            </a:r>
            <a:endParaRPr lang="en-US" dirty="0"/>
          </a:p>
        </p:txBody>
      </p:sp>
      <p:sp>
        <p:nvSpPr>
          <p:cNvPr id="13" name="Text Placeholder 2"/>
          <p:cNvSpPr>
            <a:spLocks noGrp="1"/>
          </p:cNvSpPr>
          <p:nvPr>
            <p:ph type="body" sz="quarter" idx="4294967295"/>
          </p:nvPr>
        </p:nvSpPr>
        <p:spPr>
          <a:xfrm>
            <a:off x="1731971" y="1040014"/>
            <a:ext cx="4175645" cy="2634211"/>
          </a:xfrm>
        </p:spPr>
        <p:txBody>
          <a:bodyPr/>
          <a:lstStyle/>
          <a:p>
            <a:pPr marL="0" indent="0">
              <a:buNone/>
            </a:pPr>
            <a:r>
              <a:rPr lang="en-US" dirty="0"/>
              <a:t>Headlines</a:t>
            </a:r>
          </a:p>
        </p:txBody>
      </p:sp>
      <p:sp>
        <p:nvSpPr>
          <p:cNvPr id="15" name="Text Placeholder 2"/>
          <p:cNvSpPr>
            <a:spLocks noGrp="1"/>
          </p:cNvSpPr>
          <p:nvPr>
            <p:ph type="body" sz="quarter" idx="4294967295" hasCustomPrompt="1"/>
          </p:nvPr>
        </p:nvSpPr>
        <p:spPr>
          <a:xfrm>
            <a:off x="6151267" y="3890818"/>
            <a:ext cx="4175645" cy="2634211"/>
          </a:xfrm>
        </p:spPr>
        <p:txBody>
          <a:bodyPr/>
          <a:lstStyle>
            <a:lvl1pPr>
              <a:defRPr/>
            </a:lvl1pPr>
          </a:lstStyle>
          <a:p>
            <a:pPr marL="0" indent="0">
              <a:buNone/>
            </a:pPr>
            <a:r>
              <a:rPr lang="en-US" dirty="0"/>
              <a:t>Activities to Drive</a:t>
            </a:r>
          </a:p>
        </p:txBody>
      </p:sp>
    </p:spTree>
    <p:extLst>
      <p:ext uri="{BB962C8B-B14F-4D97-AF65-F5344CB8AC3E}">
        <p14:creationId xmlns:p14="http://schemas.microsoft.com/office/powerpoint/2010/main" val="128428847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Text Box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14" name="Text Placeholder 13"/>
          <p:cNvSpPr>
            <a:spLocks noGrp="1"/>
          </p:cNvSpPr>
          <p:nvPr>
            <p:ph type="body" sz="quarter" idx="14"/>
          </p:nvPr>
        </p:nvSpPr>
        <p:spPr>
          <a:xfrm>
            <a:off x="904875" y="1244600"/>
            <a:ext cx="5250996" cy="5017407"/>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7" name="Text Placeholder 13"/>
          <p:cNvSpPr>
            <a:spLocks noGrp="1"/>
          </p:cNvSpPr>
          <p:nvPr>
            <p:ph type="body" sz="quarter" idx="15"/>
          </p:nvPr>
        </p:nvSpPr>
        <p:spPr>
          <a:xfrm>
            <a:off x="6501494" y="1244599"/>
            <a:ext cx="5091792" cy="5017407"/>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6786866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ox, Quo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14" name="Text Placeholder 13"/>
          <p:cNvSpPr>
            <a:spLocks noGrp="1"/>
          </p:cNvSpPr>
          <p:nvPr>
            <p:ph type="body" sz="quarter" idx="14"/>
          </p:nvPr>
        </p:nvSpPr>
        <p:spPr>
          <a:xfrm>
            <a:off x="904875" y="1244600"/>
            <a:ext cx="7251246" cy="5017407"/>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7" name="Text Placeholder 13"/>
          <p:cNvSpPr>
            <a:spLocks noGrp="1"/>
          </p:cNvSpPr>
          <p:nvPr>
            <p:ph type="body" sz="quarter" idx="15" hasCustomPrompt="1"/>
          </p:nvPr>
        </p:nvSpPr>
        <p:spPr>
          <a:xfrm>
            <a:off x="8905419" y="1750718"/>
            <a:ext cx="2532289" cy="979714"/>
          </a:xfrm>
        </p:spPr>
        <p:txBody>
          <a:bodyPr>
            <a:normAutofit/>
          </a:bodyPr>
          <a:lstStyle>
            <a:lvl1pPr marL="0" indent="0">
              <a:buNone/>
              <a:defRPr sz="3200" i="1" baseline="0">
                <a:solidFill>
                  <a:srgbClr val="DFC298"/>
                </a:solidFill>
                <a:latin typeface="+mj-lt"/>
              </a:defRPr>
            </a:lvl1pPr>
            <a:lvl2pPr marL="457200" indent="0">
              <a:buNone/>
              <a:defRPr sz="2800" i="1">
                <a:latin typeface="+mj-lt"/>
              </a:defRPr>
            </a:lvl2pPr>
            <a:lvl3pPr marL="914400" indent="0">
              <a:buNone/>
              <a:defRPr sz="2000" i="1">
                <a:latin typeface="+mj-lt"/>
              </a:defRPr>
            </a:lvl3pPr>
            <a:lvl4pPr marL="1371600" indent="0">
              <a:buNone/>
              <a:defRPr sz="1600" i="1">
                <a:latin typeface="+mj-lt"/>
              </a:defRPr>
            </a:lvl4pPr>
          </a:lstStyle>
          <a:p>
            <a:pPr lvl="0"/>
            <a:r>
              <a:rPr lang="en-US" dirty="0"/>
              <a:t>“Quote Goes Right Here.”</a:t>
            </a:r>
          </a:p>
        </p:txBody>
      </p:sp>
      <p:sp>
        <p:nvSpPr>
          <p:cNvPr id="3" name="Rectangle 2"/>
          <p:cNvSpPr/>
          <p:nvPr userDrawn="1"/>
        </p:nvSpPr>
        <p:spPr>
          <a:xfrm>
            <a:off x="8905419" y="2844731"/>
            <a:ext cx="2532289" cy="81643"/>
          </a:xfrm>
          <a:prstGeom prst="rect">
            <a:avLst/>
          </a:prstGeom>
          <a:solidFill>
            <a:srgbClr val="DFC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3019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Text Box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14" name="Text Placeholder 13"/>
          <p:cNvSpPr>
            <a:spLocks noGrp="1"/>
          </p:cNvSpPr>
          <p:nvPr>
            <p:ph type="body" sz="quarter" idx="14"/>
          </p:nvPr>
        </p:nvSpPr>
        <p:spPr>
          <a:xfrm>
            <a:off x="904875" y="1244600"/>
            <a:ext cx="3136446" cy="5017407"/>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7" name="Text Placeholder 13"/>
          <p:cNvSpPr>
            <a:spLocks noGrp="1"/>
          </p:cNvSpPr>
          <p:nvPr>
            <p:ph type="body" sz="quarter" idx="15"/>
          </p:nvPr>
        </p:nvSpPr>
        <p:spPr>
          <a:xfrm>
            <a:off x="4337958" y="1244599"/>
            <a:ext cx="3222170" cy="5017407"/>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13"/>
          <p:cNvSpPr>
            <a:spLocks noGrp="1"/>
          </p:cNvSpPr>
          <p:nvPr>
            <p:ph type="body" sz="quarter" idx="16"/>
          </p:nvPr>
        </p:nvSpPr>
        <p:spPr>
          <a:xfrm>
            <a:off x="7856765" y="1244598"/>
            <a:ext cx="3311977" cy="5017407"/>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5122029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Box, P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14" name="Text Placeholder 13"/>
          <p:cNvSpPr>
            <a:spLocks noGrp="1"/>
          </p:cNvSpPr>
          <p:nvPr>
            <p:ph type="body" sz="quarter" idx="14"/>
          </p:nvPr>
        </p:nvSpPr>
        <p:spPr>
          <a:xfrm>
            <a:off x="904875" y="1244600"/>
            <a:ext cx="5838826" cy="5050064"/>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5" name="Picture Placeholder 4"/>
          <p:cNvSpPr>
            <a:spLocks noGrp="1"/>
          </p:cNvSpPr>
          <p:nvPr>
            <p:ph type="pic" sz="quarter" idx="15" hasCustomPrompt="1"/>
          </p:nvPr>
        </p:nvSpPr>
        <p:spPr>
          <a:xfrm>
            <a:off x="7453313" y="957036"/>
            <a:ext cx="4738687" cy="58928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13108265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Full P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5" name="Picture Placeholder 4"/>
          <p:cNvSpPr>
            <a:spLocks noGrp="1"/>
          </p:cNvSpPr>
          <p:nvPr>
            <p:ph type="pic" sz="quarter" idx="15" hasCustomPrompt="1"/>
          </p:nvPr>
        </p:nvSpPr>
        <p:spPr>
          <a:xfrm>
            <a:off x="1" y="957036"/>
            <a:ext cx="12192000" cy="58928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Click Icon To Add Picture</a:t>
            </a:r>
          </a:p>
          <a:p>
            <a:endParaRPr lang="en-US" dirty="0"/>
          </a:p>
        </p:txBody>
      </p:sp>
    </p:spTree>
    <p:extLst>
      <p:ext uri="{BB962C8B-B14F-4D97-AF65-F5344CB8AC3E}">
        <p14:creationId xmlns:p14="http://schemas.microsoft.com/office/powerpoint/2010/main" val="265080518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P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Slide Number Placeholder 5"/>
          <p:cNvSpPr>
            <a:spLocks noGrp="1"/>
          </p:cNvSpPr>
          <p:nvPr>
            <p:ph type="sldNum" sz="quarter" idx="4"/>
          </p:nvPr>
        </p:nvSpPr>
        <p:spPr>
          <a:xfrm>
            <a:off x="11798300" y="634999"/>
            <a:ext cx="393700" cy="330201"/>
          </a:xfrm>
          <a:prstGeom prst="rect">
            <a:avLst/>
          </a:prstGeom>
        </p:spPr>
        <p:txBody>
          <a:bodyPr vert="horz" lIns="91440" tIns="45720" rIns="91440" bIns="45720" rtlCol="0" anchor="ctr"/>
          <a:lstStyle>
            <a:lvl1pPr algn="ctr">
              <a:defRPr sz="1400" b="0" i="0" baseline="0">
                <a:solidFill>
                  <a:srgbClr val="01457B"/>
                </a:solidFill>
                <a:latin typeface="Calibri" panose="020F0502020204030204" pitchFamily="34" charset="0"/>
              </a:defRPr>
            </a:lvl1pPr>
          </a:lstStyle>
          <a:p>
            <a:fld id="{75D54C9A-7077-4768-82EA-371449D27696}" type="slidenum">
              <a:rPr lang="en-US" smtClean="0"/>
              <a:pPr/>
              <a:t>‹#›</a:t>
            </a:fld>
            <a:endParaRPr lang="en-US" dirty="0"/>
          </a:p>
        </p:txBody>
      </p:sp>
      <p:sp>
        <p:nvSpPr>
          <p:cNvPr id="14" name="Text Placeholder 13"/>
          <p:cNvSpPr>
            <a:spLocks noGrp="1"/>
          </p:cNvSpPr>
          <p:nvPr>
            <p:ph type="body" sz="quarter" idx="14"/>
          </p:nvPr>
        </p:nvSpPr>
        <p:spPr>
          <a:xfrm>
            <a:off x="904875" y="1244600"/>
            <a:ext cx="10606768" cy="739321"/>
          </a:xfrm>
        </p:spPr>
        <p:txBody>
          <a:bodyPr/>
          <a:lstStyle>
            <a:lvl4pPr>
              <a:defRPr/>
            </a:lvl4pPr>
          </a:lstStyle>
          <a:p>
            <a:pPr lvl="0"/>
            <a:r>
              <a:rPr lang="en-US"/>
              <a:t>Edit Master text styles</a:t>
            </a:r>
          </a:p>
        </p:txBody>
      </p:sp>
      <p:sp>
        <p:nvSpPr>
          <p:cNvPr id="4" name="Title 3"/>
          <p:cNvSpPr>
            <a:spLocks noGrp="1"/>
          </p:cNvSpPr>
          <p:nvPr>
            <p:ph type="title"/>
          </p:nvPr>
        </p:nvSpPr>
        <p:spPr>
          <a:xfrm>
            <a:off x="2524125" y="168204"/>
            <a:ext cx="8597900" cy="358777"/>
          </a:xfrm>
        </p:spPr>
        <p:txBody>
          <a:bodyPr>
            <a:noAutofit/>
          </a:bodyPr>
          <a:lstStyle>
            <a:lvl1pPr>
              <a:defRPr sz="2000">
                <a:solidFill>
                  <a:schemeClr val="bg1"/>
                </a:solidFill>
              </a:defRPr>
            </a:lvl1pPr>
          </a:lstStyle>
          <a:p>
            <a:r>
              <a:rPr lang="en-US"/>
              <a:t>Click to edit Master title style</a:t>
            </a:r>
            <a:endParaRPr lang="en-US" dirty="0"/>
          </a:p>
        </p:txBody>
      </p:sp>
      <p:sp>
        <p:nvSpPr>
          <p:cNvPr id="8" name="Slide Number Placeholder 5"/>
          <p:cNvSpPr txBox="1">
            <a:spLocks/>
          </p:cNvSpPr>
          <p:nvPr userDrawn="1"/>
        </p:nvSpPr>
        <p:spPr>
          <a:xfrm>
            <a:off x="8905419" y="634999"/>
            <a:ext cx="2842986" cy="330201"/>
          </a:xfrm>
          <a:prstGeom prst="rect">
            <a:avLst/>
          </a:prstGeom>
        </p:spPr>
        <p:txBody>
          <a:bodyPr vert="horz" lIns="91440" tIns="45720" rIns="91440" bIns="45720" rtlCol="0" anchor="ctr"/>
          <a:lstStyle>
            <a:defPPr>
              <a:defRPr lang="en-US"/>
            </a:defPPr>
            <a:lvl1pPr marL="0" algn="ctr" defTabSz="914400" rtl="0" eaLnBrk="1" latinLnBrk="0" hangingPunct="1">
              <a:defRPr sz="1400" b="0" i="0" kern="1200" baseline="0">
                <a:solidFill>
                  <a:srgbClr val="01457B"/>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 2017 ParTech, Inc. All Rights Reserved</a:t>
            </a:r>
          </a:p>
        </p:txBody>
      </p:sp>
      <p:sp>
        <p:nvSpPr>
          <p:cNvPr id="5" name="Picture Placeholder 4"/>
          <p:cNvSpPr>
            <a:spLocks noGrp="1"/>
          </p:cNvSpPr>
          <p:nvPr>
            <p:ph type="pic" sz="quarter" idx="15" hasCustomPrompt="1"/>
          </p:nvPr>
        </p:nvSpPr>
        <p:spPr>
          <a:xfrm>
            <a:off x="1" y="2209800"/>
            <a:ext cx="12192000" cy="46482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Click Icon To Add Picture</a:t>
            </a:r>
          </a:p>
          <a:p>
            <a:endParaRPr lang="en-US" dirty="0"/>
          </a:p>
        </p:txBody>
      </p:sp>
    </p:spTree>
    <p:extLst>
      <p:ext uri="{BB962C8B-B14F-4D97-AF65-F5344CB8AC3E}">
        <p14:creationId xmlns:p14="http://schemas.microsoft.com/office/powerpoint/2010/main" val="22097269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33E9E-967B-4F7A-A018-044C24FC5D55}" type="datetimeFigureOut">
              <a:rPr lang="en-US" smtClean="0"/>
              <a:t>9/15/2017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54C9A-7077-4768-82EA-371449D27696}" type="slidenum">
              <a:rPr lang="en-US" smtClean="0"/>
              <a:t>‹#›</a:t>
            </a:fld>
            <a:endParaRPr lang="en-US"/>
          </a:p>
        </p:txBody>
      </p:sp>
    </p:spTree>
    <p:extLst>
      <p:ext uri="{BB962C8B-B14F-4D97-AF65-F5344CB8AC3E}">
        <p14:creationId xmlns:p14="http://schemas.microsoft.com/office/powerpoint/2010/main" val="3532288682"/>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1" r:id="rId3"/>
    <p:sldLayoutId id="2147483664" r:id="rId4"/>
    <p:sldLayoutId id="2147483669" r:id="rId5"/>
    <p:sldLayoutId id="2147483667" r:id="rId6"/>
    <p:sldLayoutId id="2147483663" r:id="rId7"/>
    <p:sldLayoutId id="2147483665" r:id="rId8"/>
    <p:sldLayoutId id="2147483666" r:id="rId9"/>
    <p:sldLayoutId id="2147483668" r:id="rId10"/>
    <p:sldLayoutId id="2147483670" r:id="rId11"/>
    <p:sldLayoutId id="2147483672" r:id="rId12"/>
    <p:sldLayoutId id="2147483673"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ingfx.thomsonreuters.com/gfx/rngs/USA-BANKS-COBOL/010040KH18J/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907" y="2492293"/>
            <a:ext cx="8888186" cy="678317"/>
          </a:xfrm>
        </p:spPr>
        <p:txBody>
          <a:bodyPr>
            <a:normAutofit fontScale="90000"/>
          </a:bodyPr>
          <a:lstStyle/>
          <a:p>
            <a:r>
              <a:rPr lang="en-US" dirty="0"/>
              <a:t>The Impact of Cloud Technology</a:t>
            </a:r>
            <a:br>
              <a:rPr lang="en-US" dirty="0"/>
            </a:br>
            <a:r>
              <a:rPr lang="en-US" dirty="0"/>
              <a:t>on Multi-Unit Operators</a:t>
            </a:r>
            <a:br>
              <a:rPr lang="en-US" dirty="0"/>
            </a:br>
            <a:endParaRPr lang="en-US" dirty="0"/>
          </a:p>
        </p:txBody>
      </p:sp>
      <p:sp>
        <p:nvSpPr>
          <p:cNvPr id="3" name="Text Placeholder 2"/>
          <p:cNvSpPr>
            <a:spLocks noGrp="1"/>
          </p:cNvSpPr>
          <p:nvPr>
            <p:ph type="body" sz="quarter" idx="13"/>
          </p:nvPr>
        </p:nvSpPr>
        <p:spPr>
          <a:xfrm>
            <a:off x="4767490" y="3284907"/>
            <a:ext cx="5756275" cy="1096171"/>
          </a:xfrm>
        </p:spPr>
        <p:txBody>
          <a:bodyPr/>
          <a:lstStyle/>
          <a:p>
            <a:r>
              <a:rPr lang="en-US" dirty="0"/>
              <a:t>Paul Rubin</a:t>
            </a:r>
          </a:p>
        </p:txBody>
      </p:sp>
    </p:spTree>
    <p:extLst>
      <p:ext uri="{BB962C8B-B14F-4D97-AF65-F5344CB8AC3E}">
        <p14:creationId xmlns:p14="http://schemas.microsoft.com/office/powerpoint/2010/main" val="208438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no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2253" y="1297276"/>
            <a:ext cx="3499485" cy="51968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75D54C9A-7077-4768-82EA-371449D27696}" type="slidenum">
              <a:rPr lang="en-US" smtClean="0"/>
              <a:pPr/>
              <a:t>10</a:t>
            </a:fld>
            <a:endParaRPr lang="en-US" dirty="0"/>
          </a:p>
        </p:txBody>
      </p:sp>
      <p:sp>
        <p:nvSpPr>
          <p:cNvPr id="3" name="Text Placeholder 2"/>
          <p:cNvSpPr>
            <a:spLocks noGrp="1"/>
          </p:cNvSpPr>
          <p:nvPr>
            <p:ph type="body" sz="quarter" idx="14"/>
          </p:nvPr>
        </p:nvSpPr>
        <p:spPr>
          <a:xfrm>
            <a:off x="904874" y="1244600"/>
            <a:ext cx="5291531" cy="5349838"/>
          </a:xfrm>
        </p:spPr>
        <p:txBody>
          <a:bodyPr>
            <a:normAutofit lnSpcReduction="10000"/>
          </a:bodyPr>
          <a:lstStyle/>
          <a:p>
            <a:pPr marL="0" indent="0">
              <a:buNone/>
            </a:pPr>
            <a:r>
              <a:rPr lang="en-US" sz="3200" dirty="0">
                <a:solidFill>
                  <a:srgbClr val="01457B"/>
                </a:solidFill>
                <a:latin typeface="+mj-lt"/>
              </a:rPr>
              <a:t>Cloud POS offers access to Agility and </a:t>
            </a:r>
            <a:r>
              <a:rPr lang="en-US" sz="3200" dirty="0" smtClean="0">
                <a:solidFill>
                  <a:srgbClr val="01457B"/>
                </a:solidFill>
                <a:latin typeface="+mj-lt"/>
              </a:rPr>
              <a:t>Innovation</a:t>
            </a:r>
            <a:endParaRPr lang="en-US" b="1" dirty="0"/>
          </a:p>
          <a:p>
            <a:r>
              <a:rPr lang="en-US" dirty="0"/>
              <a:t>Steady Cadence of New Features</a:t>
            </a:r>
          </a:p>
          <a:p>
            <a:r>
              <a:rPr lang="en-US" dirty="0" smtClean="0"/>
              <a:t>Access </a:t>
            </a:r>
            <a:r>
              <a:rPr lang="en-US" dirty="0"/>
              <a:t>to New Features as the Market </a:t>
            </a:r>
            <a:r>
              <a:rPr lang="en-US" dirty="0" smtClean="0"/>
              <a:t>Evolves</a:t>
            </a:r>
            <a:endParaRPr lang="en-US" dirty="0"/>
          </a:p>
          <a:p>
            <a:r>
              <a:rPr lang="en-US" dirty="0"/>
              <a:t>Software Updates are Deployed </a:t>
            </a:r>
            <a:r>
              <a:rPr lang="en-US" dirty="0" smtClean="0"/>
              <a:t>Automatically</a:t>
            </a:r>
          </a:p>
          <a:p>
            <a:pPr lvl="1"/>
            <a:r>
              <a:rPr lang="en-US" dirty="0" smtClean="0"/>
              <a:t>New features can be enabled when you are ready</a:t>
            </a:r>
            <a:endParaRPr lang="en-US" dirty="0"/>
          </a:p>
          <a:p>
            <a:r>
              <a:rPr lang="en-US" dirty="0" smtClean="0"/>
              <a:t>New Payment </a:t>
            </a:r>
            <a:r>
              <a:rPr lang="en-US" dirty="0"/>
              <a:t>Technologies</a:t>
            </a:r>
          </a:p>
          <a:p>
            <a:r>
              <a:rPr lang="en-US" dirty="0"/>
              <a:t>Analytics (Big Data)</a:t>
            </a:r>
          </a:p>
          <a:p>
            <a:r>
              <a:rPr lang="en-US" dirty="0"/>
              <a:t>Streamlined User Interfaces</a:t>
            </a:r>
          </a:p>
          <a:p>
            <a:r>
              <a:rPr lang="en-US" dirty="0"/>
              <a:t>Specialized Workflows</a:t>
            </a:r>
          </a:p>
          <a:p>
            <a:endParaRPr lang="en-US" dirty="0"/>
          </a:p>
        </p:txBody>
      </p:sp>
      <p:sp>
        <p:nvSpPr>
          <p:cNvPr id="4" name="Title 3"/>
          <p:cNvSpPr>
            <a:spLocks noGrp="1"/>
          </p:cNvSpPr>
          <p:nvPr>
            <p:ph type="title"/>
          </p:nvPr>
        </p:nvSpPr>
        <p:spPr/>
        <p:txBody>
          <a:bodyPr/>
          <a:lstStyle/>
          <a:p>
            <a:r>
              <a:rPr lang="en-US" dirty="0"/>
              <a:t>Restaurant Technology </a:t>
            </a:r>
            <a:r>
              <a:rPr lang="en-US" dirty="0" smtClean="0"/>
              <a:t>Innovation</a:t>
            </a:r>
            <a:endParaRPr lang="en-US" dirty="0"/>
          </a:p>
        </p:txBody>
      </p:sp>
      <p:pic>
        <p:nvPicPr>
          <p:cNvPr id="7" name="Picture 6">
            <a:extLst>
              <a:ext uri="{FF2B5EF4-FFF2-40B4-BE49-F238E27FC236}">
                <a16:creationId xmlns="" xmlns:a16="http://schemas.microsoft.com/office/drawing/2014/main" id="{385F797A-6AE1-41AE-BA56-39F5ABFBDED2}"/>
              </a:ext>
            </a:extLst>
          </p:cNvPr>
          <p:cNvPicPr>
            <a:picLocks noChangeAspect="1"/>
          </p:cNvPicPr>
          <p:nvPr/>
        </p:nvPicPr>
        <p:blipFill rotWithShape="1">
          <a:blip r:embed="rId4">
            <a:extLst>
              <a:ext uri="{28A0092B-C50C-407E-A947-70E740481C1C}">
                <a14:useLocalDpi xmlns:a14="http://schemas.microsoft.com/office/drawing/2010/main" val="0"/>
              </a:ext>
            </a:extLst>
          </a:blip>
          <a:srcRect l="-25483" t="-317" r="64139" b="317"/>
          <a:stretch/>
        </p:blipFill>
        <p:spPr>
          <a:xfrm>
            <a:off x="3969573" y="920988"/>
            <a:ext cx="8222429" cy="5937011"/>
          </a:xfrm>
          <a:prstGeom prst="rect">
            <a:avLst/>
          </a:prstGeom>
        </p:spPr>
      </p:pic>
    </p:spTree>
    <p:extLst>
      <p:ext uri="{BB962C8B-B14F-4D97-AF65-F5344CB8AC3E}">
        <p14:creationId xmlns:p14="http://schemas.microsoft.com/office/powerpoint/2010/main" val="264006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json api"/>
          <p:cNvPicPr>
            <a:picLocks noChangeAspect="1" noChangeArrowheads="1"/>
          </p:cNvPicPr>
          <p:nvPr/>
        </p:nvPicPr>
        <p:blipFill rotWithShape="1">
          <a:blip r:embed="rId2">
            <a:extLst>
              <a:ext uri="{28A0092B-C50C-407E-A947-70E740481C1C}">
                <a14:useLocalDpi xmlns:a14="http://schemas.microsoft.com/office/drawing/2010/main" val="0"/>
              </a:ext>
            </a:extLst>
          </a:blip>
          <a:srcRect r="8423"/>
          <a:stretch/>
        </p:blipFill>
        <p:spPr bwMode="auto">
          <a:xfrm>
            <a:off x="12697454" y="1476355"/>
            <a:ext cx="4623061"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75D54C9A-7077-4768-82EA-371449D27696}" type="slidenum">
              <a:rPr lang="en-US" smtClean="0"/>
              <a:pPr/>
              <a:t>11</a:t>
            </a:fld>
            <a:endParaRPr lang="en-US" dirty="0"/>
          </a:p>
        </p:txBody>
      </p:sp>
      <p:sp>
        <p:nvSpPr>
          <p:cNvPr id="3" name="Text Placeholder 2"/>
          <p:cNvSpPr>
            <a:spLocks noGrp="1"/>
          </p:cNvSpPr>
          <p:nvPr>
            <p:ph type="body" sz="quarter" idx="14"/>
          </p:nvPr>
        </p:nvSpPr>
        <p:spPr>
          <a:xfrm>
            <a:off x="904875" y="1244600"/>
            <a:ext cx="5754109" cy="5017407"/>
          </a:xfrm>
        </p:spPr>
        <p:txBody>
          <a:bodyPr>
            <a:normAutofit fontScale="92500" lnSpcReduction="10000"/>
          </a:bodyPr>
          <a:lstStyle/>
          <a:p>
            <a:pPr marL="0" indent="0">
              <a:buNone/>
            </a:pPr>
            <a:r>
              <a:rPr lang="en-US" sz="3500" dirty="0">
                <a:solidFill>
                  <a:srgbClr val="01457B"/>
                </a:solidFill>
                <a:latin typeface="+mj-lt"/>
              </a:rPr>
              <a:t>Cloud POS architecture provides:</a:t>
            </a:r>
          </a:p>
          <a:p>
            <a:r>
              <a:rPr lang="en-US" dirty="0"/>
              <a:t>The ability to move a variety of types of data</a:t>
            </a:r>
          </a:p>
          <a:p>
            <a:r>
              <a:rPr lang="en-US" dirty="0"/>
              <a:t>The ability to move data bi-directionally</a:t>
            </a:r>
          </a:p>
          <a:p>
            <a:r>
              <a:rPr lang="en-US" dirty="0"/>
              <a:t>The ability to move data in near real time</a:t>
            </a:r>
          </a:p>
          <a:p>
            <a:r>
              <a:rPr lang="en-US" dirty="0"/>
              <a:t>Integrations without the need for In-Store </a:t>
            </a:r>
            <a:r>
              <a:rPr lang="en-US" dirty="0" smtClean="0"/>
              <a:t>Agents </a:t>
            </a:r>
            <a:r>
              <a:rPr lang="en-US" dirty="0"/>
              <a:t>running on a Back-Office server</a:t>
            </a:r>
          </a:p>
          <a:p>
            <a:r>
              <a:rPr lang="en-US" dirty="0"/>
              <a:t>Open Access and Standards</a:t>
            </a:r>
          </a:p>
          <a:p>
            <a:endParaRPr lang="en-US" b="1" dirty="0"/>
          </a:p>
          <a:p>
            <a:pPr marL="0" indent="0">
              <a:buNone/>
            </a:pPr>
            <a:r>
              <a:rPr lang="en-US" sz="3500" dirty="0">
                <a:solidFill>
                  <a:srgbClr val="01457B"/>
                </a:solidFill>
                <a:latin typeface="+mj-lt"/>
              </a:rPr>
              <a:t>Important for:</a:t>
            </a:r>
          </a:p>
          <a:p>
            <a:r>
              <a:rPr lang="en-US" dirty="0"/>
              <a:t>Home Grown Innovation</a:t>
            </a:r>
          </a:p>
          <a:p>
            <a:r>
              <a:rPr lang="en-US" dirty="0"/>
              <a:t>Accessing </a:t>
            </a:r>
            <a:r>
              <a:rPr lang="en-US" dirty="0" smtClean="0"/>
              <a:t>Expertise </a:t>
            </a:r>
            <a:r>
              <a:rPr lang="en-US" dirty="0"/>
              <a:t>in a </a:t>
            </a:r>
            <a:r>
              <a:rPr lang="en-US" dirty="0" smtClean="0"/>
              <a:t>large </a:t>
            </a:r>
            <a:r>
              <a:rPr lang="en-US" dirty="0"/>
              <a:t>Ecosystem</a:t>
            </a:r>
          </a:p>
          <a:p>
            <a:r>
              <a:rPr lang="en-US" dirty="0"/>
              <a:t>Enterprise Integration</a:t>
            </a:r>
          </a:p>
        </p:txBody>
      </p:sp>
      <p:sp>
        <p:nvSpPr>
          <p:cNvPr id="4" name="Title 3"/>
          <p:cNvSpPr>
            <a:spLocks noGrp="1"/>
          </p:cNvSpPr>
          <p:nvPr>
            <p:ph type="title"/>
          </p:nvPr>
        </p:nvSpPr>
        <p:spPr/>
        <p:txBody>
          <a:bodyPr/>
          <a:lstStyle/>
          <a:p>
            <a:r>
              <a:rPr lang="en-US" dirty="0"/>
              <a:t>API Integrations</a:t>
            </a:r>
          </a:p>
        </p:txBody>
      </p:sp>
      <p:pic>
        <p:nvPicPr>
          <p:cNvPr id="8" name="Picture 7">
            <a:extLst>
              <a:ext uri="{FF2B5EF4-FFF2-40B4-BE49-F238E27FC236}">
                <a16:creationId xmlns="" xmlns:a16="http://schemas.microsoft.com/office/drawing/2014/main" id="{2B9CE6A0-4AFE-4FB0-ADBF-4412396C12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001" t="1395" r="10003"/>
          <a:stretch/>
        </p:blipFill>
        <p:spPr>
          <a:xfrm>
            <a:off x="7336715" y="946988"/>
            <a:ext cx="4855285" cy="5911012"/>
          </a:xfrm>
          <a:prstGeom prst="rect">
            <a:avLst/>
          </a:prstGeom>
        </p:spPr>
      </p:pic>
    </p:spTree>
    <p:extLst>
      <p:ext uri="{BB962C8B-B14F-4D97-AF65-F5344CB8AC3E}">
        <p14:creationId xmlns:p14="http://schemas.microsoft.com/office/powerpoint/2010/main" val="183033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12</a:t>
            </a:fld>
            <a:endParaRPr lang="en-US" dirty="0"/>
          </a:p>
        </p:txBody>
      </p:sp>
      <p:sp>
        <p:nvSpPr>
          <p:cNvPr id="3" name="Text Placeholder 2"/>
          <p:cNvSpPr>
            <a:spLocks noGrp="1"/>
          </p:cNvSpPr>
          <p:nvPr>
            <p:ph type="body" sz="quarter" idx="14"/>
          </p:nvPr>
        </p:nvSpPr>
        <p:spPr>
          <a:xfrm>
            <a:off x="904874" y="1244600"/>
            <a:ext cx="6614721" cy="5017407"/>
          </a:xfrm>
        </p:spPr>
        <p:txBody>
          <a:bodyPr>
            <a:normAutofit fontScale="92500" lnSpcReduction="10000"/>
          </a:bodyPr>
          <a:lstStyle/>
          <a:p>
            <a:pPr marL="0" indent="0">
              <a:buNone/>
            </a:pPr>
            <a:r>
              <a:rPr lang="en-US" sz="3500" dirty="0">
                <a:solidFill>
                  <a:srgbClr val="01457B"/>
                </a:solidFill>
                <a:latin typeface="+mj-lt"/>
              </a:rPr>
              <a:t>Client-Server POS Systems</a:t>
            </a:r>
          </a:p>
          <a:p>
            <a:r>
              <a:rPr lang="en-US" dirty="0"/>
              <a:t>Use an In-Store Server</a:t>
            </a:r>
          </a:p>
          <a:p>
            <a:r>
              <a:rPr lang="en-US" dirty="0"/>
              <a:t>Are a system-of-record for Configuration and Sales</a:t>
            </a:r>
          </a:p>
          <a:p>
            <a:r>
              <a:rPr lang="en-US" dirty="0"/>
              <a:t>Require Support to Access In-Store Resources using Remote Support Utilities</a:t>
            </a:r>
          </a:p>
          <a:p>
            <a:endParaRPr lang="en-US" b="1" dirty="0"/>
          </a:p>
          <a:p>
            <a:pPr marL="0" indent="0">
              <a:buNone/>
            </a:pPr>
            <a:r>
              <a:rPr lang="en-US" sz="3500" dirty="0">
                <a:solidFill>
                  <a:srgbClr val="01457B"/>
                </a:solidFill>
                <a:latin typeface="+mj-lt"/>
              </a:rPr>
              <a:t>Cloud POS Solutions</a:t>
            </a:r>
          </a:p>
          <a:p>
            <a:r>
              <a:rPr lang="en-US" dirty="0"/>
              <a:t>Server-less In-Store - No Single Point-of-Failure</a:t>
            </a:r>
          </a:p>
          <a:p>
            <a:r>
              <a:rPr lang="en-US" dirty="0"/>
              <a:t>Unified Tools for Local and Above-Store Access</a:t>
            </a:r>
          </a:p>
          <a:p>
            <a:r>
              <a:rPr lang="en-US" dirty="0"/>
              <a:t>Does NOT require In-Store Access or Resources</a:t>
            </a:r>
          </a:p>
          <a:p>
            <a:r>
              <a:rPr lang="en-US" dirty="0"/>
              <a:t>Up to 80% reduction in call volumes</a:t>
            </a:r>
          </a:p>
          <a:p>
            <a:r>
              <a:rPr lang="en-US" dirty="0"/>
              <a:t>No Third-Party Access for Integrations</a:t>
            </a:r>
          </a:p>
        </p:txBody>
      </p:sp>
      <p:sp>
        <p:nvSpPr>
          <p:cNvPr id="4" name="Title 3"/>
          <p:cNvSpPr>
            <a:spLocks noGrp="1"/>
          </p:cNvSpPr>
          <p:nvPr>
            <p:ph type="title"/>
          </p:nvPr>
        </p:nvSpPr>
        <p:spPr/>
        <p:txBody>
          <a:bodyPr/>
          <a:lstStyle/>
          <a:p>
            <a:r>
              <a:rPr lang="en-US" dirty="0"/>
              <a:t>Support Model Changes</a:t>
            </a:r>
          </a:p>
        </p:txBody>
      </p:sp>
      <p:pic>
        <p:nvPicPr>
          <p:cNvPr id="3074" name="Picture 2" descr="Image result for cloud vs client server support"/>
          <p:cNvPicPr>
            <a:picLocks noChangeAspect="1" noChangeArrowheads="1"/>
          </p:cNvPicPr>
          <p:nvPr/>
        </p:nvPicPr>
        <p:blipFill rotWithShape="1">
          <a:blip r:embed="rId3">
            <a:extLst>
              <a:ext uri="{28A0092B-C50C-407E-A947-70E740481C1C}">
                <a14:useLocalDpi xmlns:a14="http://schemas.microsoft.com/office/drawing/2010/main" val="0"/>
              </a:ext>
            </a:extLst>
          </a:blip>
          <a:srcRect l="4191" t="3082" r="3089" b="5801"/>
          <a:stretch/>
        </p:blipFill>
        <p:spPr bwMode="auto">
          <a:xfrm>
            <a:off x="7939147" y="2096097"/>
            <a:ext cx="3808208" cy="352850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 xmlns:a16="http://schemas.microsoft.com/office/drawing/2014/main" id="{83CF5A74-E767-4BBC-AE95-ED83740426E0}"/>
              </a:ext>
            </a:extLst>
          </p:cNvPr>
          <p:cNvCxnSpPr/>
          <p:nvPr/>
        </p:nvCxnSpPr>
        <p:spPr>
          <a:xfrm flipV="1">
            <a:off x="7522322" y="1266116"/>
            <a:ext cx="0" cy="5188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40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13</a:t>
            </a:fld>
            <a:endParaRPr lang="en-US" dirty="0"/>
          </a:p>
        </p:txBody>
      </p:sp>
      <p:sp>
        <p:nvSpPr>
          <p:cNvPr id="3" name="Text Placeholder 2"/>
          <p:cNvSpPr>
            <a:spLocks noGrp="1"/>
          </p:cNvSpPr>
          <p:nvPr>
            <p:ph type="body" sz="quarter" idx="14"/>
          </p:nvPr>
        </p:nvSpPr>
        <p:spPr>
          <a:xfrm>
            <a:off x="793820" y="1244600"/>
            <a:ext cx="4649549" cy="5017407"/>
          </a:xfrm>
        </p:spPr>
        <p:txBody>
          <a:bodyPr>
            <a:normAutofit/>
          </a:bodyPr>
          <a:lstStyle/>
          <a:p>
            <a:pPr marL="0" indent="0">
              <a:buNone/>
            </a:pPr>
            <a:r>
              <a:rPr lang="en-US" sz="3200" dirty="0">
                <a:solidFill>
                  <a:srgbClr val="01457B"/>
                </a:solidFill>
                <a:latin typeface="+mj-lt"/>
              </a:rPr>
              <a:t>Cloud Benefits</a:t>
            </a:r>
            <a:endParaRPr lang="en-US" b="1" dirty="0"/>
          </a:p>
          <a:p>
            <a:r>
              <a:rPr lang="en-US" dirty="0"/>
              <a:t>Data </a:t>
            </a:r>
            <a:r>
              <a:rPr lang="en-US" dirty="0" smtClean="0"/>
              <a:t>lives in </a:t>
            </a:r>
            <a:r>
              <a:rPr lang="en-US" dirty="0"/>
              <a:t>one location (Data </a:t>
            </a:r>
            <a:r>
              <a:rPr lang="en-US" dirty="0" smtClean="0"/>
              <a:t>Center - Cloud)</a:t>
            </a:r>
            <a:endParaRPr lang="en-US" dirty="0"/>
          </a:p>
          <a:p>
            <a:r>
              <a:rPr lang="en-US" dirty="0"/>
              <a:t>Sales history not stored in the restaurant!</a:t>
            </a:r>
          </a:p>
          <a:p>
            <a:r>
              <a:rPr lang="en-US" dirty="0"/>
              <a:t>Hourly Off-Site Backups</a:t>
            </a:r>
          </a:p>
          <a:p>
            <a:r>
              <a:rPr lang="en-US" dirty="0"/>
              <a:t>Enterprise Reporting from Native Data</a:t>
            </a:r>
          </a:p>
          <a:p>
            <a:r>
              <a:rPr lang="en-US" dirty="0" smtClean="0"/>
              <a:t>Access </a:t>
            </a:r>
            <a:r>
              <a:rPr lang="en-US" dirty="0"/>
              <a:t>via Standards-Based API</a:t>
            </a:r>
          </a:p>
          <a:p>
            <a:r>
              <a:rPr lang="en-US" dirty="0"/>
              <a:t>Disaster Recovery (Harvey, </a:t>
            </a:r>
            <a:r>
              <a:rPr lang="en-US" dirty="0" smtClean="0"/>
              <a:t>Irma)</a:t>
            </a:r>
            <a:endParaRPr lang="en-US" dirty="0"/>
          </a:p>
          <a:p>
            <a:r>
              <a:rPr lang="en-US" dirty="0"/>
              <a:t>PCI-DSS, PA-DSS, SOC 1 &amp; 2</a:t>
            </a:r>
          </a:p>
        </p:txBody>
      </p:sp>
      <p:sp>
        <p:nvSpPr>
          <p:cNvPr id="4" name="Title 3"/>
          <p:cNvSpPr>
            <a:spLocks noGrp="1"/>
          </p:cNvSpPr>
          <p:nvPr>
            <p:ph type="title"/>
          </p:nvPr>
        </p:nvSpPr>
        <p:spPr/>
        <p:txBody>
          <a:bodyPr/>
          <a:lstStyle/>
          <a:p>
            <a:r>
              <a:rPr lang="en-US" dirty="0"/>
              <a:t>Data Access and Security</a:t>
            </a:r>
          </a:p>
        </p:txBody>
      </p:sp>
      <p:pic>
        <p:nvPicPr>
          <p:cNvPr id="6" name="Picture 5">
            <a:extLst>
              <a:ext uri="{FF2B5EF4-FFF2-40B4-BE49-F238E27FC236}">
                <a16:creationId xmlns="" xmlns:a16="http://schemas.microsoft.com/office/drawing/2014/main" id="{B1AF24E3-6D2F-43CB-BA37-F58479A756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64" r="18264"/>
          <a:stretch/>
        </p:blipFill>
        <p:spPr>
          <a:xfrm>
            <a:off x="7336715" y="946988"/>
            <a:ext cx="4855285" cy="5911012"/>
          </a:xfrm>
          <a:prstGeom prst="rect">
            <a:avLst/>
          </a:prstGeom>
        </p:spPr>
      </p:pic>
      <p:pic>
        <p:nvPicPr>
          <p:cNvPr id="7" name="Picture 6">
            <a:extLst>
              <a:ext uri="{FF2B5EF4-FFF2-40B4-BE49-F238E27FC236}">
                <a16:creationId xmlns="" xmlns:a16="http://schemas.microsoft.com/office/drawing/2014/main" id="{DB9A8CFB-D6C1-4A0D-A6DC-84F4F6CEF01D}"/>
              </a:ext>
            </a:extLst>
          </p:cNvPr>
          <p:cNvPicPr>
            <a:picLocks noChangeAspect="1"/>
          </p:cNvPicPr>
          <p:nvPr/>
        </p:nvPicPr>
        <p:blipFill rotWithShape="1">
          <a:blip r:embed="rId3">
            <a:extLst>
              <a:ext uri="{28A0092B-C50C-407E-A947-70E740481C1C}">
                <a14:useLocalDpi xmlns:a14="http://schemas.microsoft.com/office/drawing/2010/main" val="0"/>
              </a:ext>
            </a:extLst>
          </a:blip>
          <a:srcRect l="24927" r="38961"/>
          <a:stretch/>
        </p:blipFill>
        <p:spPr>
          <a:xfrm>
            <a:off x="7336715" y="946988"/>
            <a:ext cx="4855286" cy="5911012"/>
          </a:xfrm>
          <a:prstGeom prst="rect">
            <a:avLst/>
          </a:prstGeom>
        </p:spPr>
      </p:pic>
    </p:spTree>
    <p:extLst>
      <p:ext uri="{BB962C8B-B14F-4D97-AF65-F5344CB8AC3E}">
        <p14:creationId xmlns:p14="http://schemas.microsoft.com/office/powerpoint/2010/main" val="219879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no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9860" y="1876106"/>
            <a:ext cx="5715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75D54C9A-7077-4768-82EA-371449D27696}" type="slidenum">
              <a:rPr lang="en-US" smtClean="0"/>
              <a:pPr/>
              <a:t>14</a:t>
            </a:fld>
            <a:endParaRPr lang="en-US" dirty="0"/>
          </a:p>
        </p:txBody>
      </p:sp>
      <p:sp>
        <p:nvSpPr>
          <p:cNvPr id="3" name="Text Placeholder 2"/>
          <p:cNvSpPr>
            <a:spLocks noGrp="1"/>
          </p:cNvSpPr>
          <p:nvPr>
            <p:ph type="body" sz="quarter" idx="14"/>
          </p:nvPr>
        </p:nvSpPr>
        <p:spPr>
          <a:xfrm>
            <a:off x="904874" y="1244600"/>
            <a:ext cx="6195173" cy="6059842"/>
          </a:xfrm>
        </p:spPr>
        <p:txBody>
          <a:bodyPr>
            <a:normAutofit/>
          </a:bodyPr>
          <a:lstStyle/>
          <a:p>
            <a:pPr marL="0" indent="0">
              <a:buNone/>
            </a:pPr>
            <a:r>
              <a:rPr lang="en-US" sz="3200" dirty="0">
                <a:solidFill>
                  <a:srgbClr val="01457B"/>
                </a:solidFill>
                <a:latin typeface="+mj-lt"/>
              </a:rPr>
              <a:t>Client-Server POS Systems</a:t>
            </a:r>
          </a:p>
          <a:p>
            <a:r>
              <a:rPr lang="en-US" dirty="0"/>
              <a:t>Use an In-Store Server</a:t>
            </a:r>
          </a:p>
          <a:p>
            <a:r>
              <a:rPr lang="en-US" dirty="0"/>
              <a:t>Are a location system-of-record for Configuration and Sales</a:t>
            </a:r>
          </a:p>
          <a:p>
            <a:r>
              <a:rPr lang="en-US" dirty="0"/>
              <a:t>Requires Support to Access In-Store Resources</a:t>
            </a:r>
            <a:endParaRPr lang="en-US" b="1" dirty="0"/>
          </a:p>
          <a:p>
            <a:pPr marL="0" indent="0">
              <a:buNone/>
            </a:pPr>
            <a:r>
              <a:rPr lang="en-US" sz="3200" dirty="0">
                <a:solidFill>
                  <a:srgbClr val="01457B"/>
                </a:solidFill>
                <a:latin typeface="+mj-lt"/>
              </a:rPr>
              <a:t>Cloud POS Solutions</a:t>
            </a:r>
          </a:p>
          <a:p>
            <a:r>
              <a:rPr lang="en-US" dirty="0"/>
              <a:t>Server-less In-Store with No Single Point-of-Failure</a:t>
            </a:r>
          </a:p>
          <a:p>
            <a:r>
              <a:rPr lang="en-US" dirty="0"/>
              <a:t>Unified Tools for Local and Above-Store Access</a:t>
            </a:r>
          </a:p>
          <a:p>
            <a:r>
              <a:rPr lang="en-US" dirty="0"/>
              <a:t>Does NOT require In-Store Access or Resources</a:t>
            </a:r>
          </a:p>
          <a:p>
            <a:endParaRPr lang="en-US" dirty="0"/>
          </a:p>
        </p:txBody>
      </p:sp>
      <p:sp>
        <p:nvSpPr>
          <p:cNvPr id="4" name="Title 3"/>
          <p:cNvSpPr>
            <a:spLocks noGrp="1"/>
          </p:cNvSpPr>
          <p:nvPr>
            <p:ph type="title"/>
          </p:nvPr>
        </p:nvSpPr>
        <p:spPr/>
        <p:txBody>
          <a:bodyPr/>
          <a:lstStyle/>
          <a:p>
            <a:r>
              <a:rPr lang="en-US" dirty="0"/>
              <a:t>How To Drive Adoption</a:t>
            </a:r>
          </a:p>
        </p:txBody>
      </p:sp>
      <p:pic>
        <p:nvPicPr>
          <p:cNvPr id="9" name="Picture 8">
            <a:extLst>
              <a:ext uri="{FF2B5EF4-FFF2-40B4-BE49-F238E27FC236}">
                <a16:creationId xmlns="" xmlns:a16="http://schemas.microsoft.com/office/drawing/2014/main" id="{A06E978C-DB79-44C9-A2B5-BB6F5573BA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709" t="2097" r="19514"/>
          <a:stretch/>
        </p:blipFill>
        <p:spPr>
          <a:xfrm>
            <a:off x="7336714" y="954049"/>
            <a:ext cx="4855285" cy="5892800"/>
          </a:xfrm>
          <a:prstGeom prst="rect">
            <a:avLst/>
          </a:prstGeom>
        </p:spPr>
      </p:pic>
    </p:spTree>
    <p:extLst>
      <p:ext uri="{BB962C8B-B14F-4D97-AF65-F5344CB8AC3E}">
        <p14:creationId xmlns:p14="http://schemas.microsoft.com/office/powerpoint/2010/main" val="148348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15</a:t>
            </a:fld>
            <a:endParaRPr lang="en-US" dirty="0"/>
          </a:p>
        </p:txBody>
      </p:sp>
      <p:sp>
        <p:nvSpPr>
          <p:cNvPr id="3" name="Text Placeholder 2"/>
          <p:cNvSpPr>
            <a:spLocks noGrp="1"/>
          </p:cNvSpPr>
          <p:nvPr>
            <p:ph type="body" sz="quarter" idx="14"/>
          </p:nvPr>
        </p:nvSpPr>
        <p:spPr>
          <a:xfrm>
            <a:off x="904875" y="1244600"/>
            <a:ext cx="5140924" cy="5017407"/>
          </a:xfrm>
        </p:spPr>
        <p:txBody>
          <a:bodyPr>
            <a:normAutofit/>
          </a:bodyPr>
          <a:lstStyle/>
          <a:p>
            <a:r>
              <a:rPr lang="en-US" dirty="0" smtClean="0"/>
              <a:t>Reduced Hardware </a:t>
            </a:r>
            <a:r>
              <a:rPr lang="en-US" dirty="0" smtClean="0"/>
              <a:t>Expense</a:t>
            </a:r>
          </a:p>
          <a:p>
            <a:r>
              <a:rPr lang="en-US" dirty="0" smtClean="0"/>
              <a:t>Software Always Up-To-Date</a:t>
            </a:r>
          </a:p>
          <a:p>
            <a:pPr lvl="1"/>
            <a:r>
              <a:rPr lang="en-US" dirty="0" smtClean="0"/>
              <a:t>Automatic Updates</a:t>
            </a:r>
          </a:p>
          <a:p>
            <a:pPr lvl="1"/>
            <a:r>
              <a:rPr lang="en-US" dirty="0" smtClean="0"/>
              <a:t>No Additional Cost</a:t>
            </a:r>
          </a:p>
          <a:p>
            <a:r>
              <a:rPr lang="en-US" dirty="0" smtClean="0"/>
              <a:t>Lower </a:t>
            </a:r>
            <a:r>
              <a:rPr lang="en-US" dirty="0" smtClean="0"/>
              <a:t>Call Volume</a:t>
            </a:r>
          </a:p>
          <a:p>
            <a:r>
              <a:rPr lang="en-US" dirty="0" smtClean="0"/>
              <a:t>Simplified </a:t>
            </a:r>
            <a:r>
              <a:rPr lang="en-US" dirty="0" smtClean="0"/>
              <a:t>Support Processes</a:t>
            </a:r>
            <a:endParaRPr lang="en-US" dirty="0"/>
          </a:p>
          <a:p>
            <a:r>
              <a:rPr lang="en-US" dirty="0"/>
              <a:t>Access to Live Data</a:t>
            </a:r>
          </a:p>
          <a:p>
            <a:r>
              <a:rPr lang="en-US" dirty="0" smtClean="0"/>
              <a:t>Standards-based </a:t>
            </a:r>
            <a:r>
              <a:rPr lang="en-US" dirty="0" smtClean="0"/>
              <a:t>API</a:t>
            </a:r>
          </a:p>
          <a:p>
            <a:r>
              <a:rPr lang="en-US" dirty="0" smtClean="0"/>
              <a:t>Choice of Best-of-Breed vs. All-in-One Models</a:t>
            </a:r>
            <a:endParaRPr lang="en-US" dirty="0"/>
          </a:p>
        </p:txBody>
      </p:sp>
      <p:sp>
        <p:nvSpPr>
          <p:cNvPr id="4" name="Title 3"/>
          <p:cNvSpPr>
            <a:spLocks noGrp="1"/>
          </p:cNvSpPr>
          <p:nvPr>
            <p:ph type="title"/>
          </p:nvPr>
        </p:nvSpPr>
        <p:spPr/>
        <p:txBody>
          <a:bodyPr/>
          <a:lstStyle/>
          <a:p>
            <a:r>
              <a:rPr lang="en-US" dirty="0" smtClean="0"/>
              <a:t>Impact of Cloud for Multi-Unit Operators</a:t>
            </a:r>
            <a:endParaRPr lang="en-US" dirty="0"/>
          </a:p>
        </p:txBody>
      </p:sp>
      <p:pic>
        <p:nvPicPr>
          <p:cNvPr id="2050" name="Picture 2" descr="Image result for vendor s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954" y="3753303"/>
            <a:ext cx="3365191" cy="2961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endor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800" y="12446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1C6B300E-41BA-4ED2-9C70-D44A3A1ED4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815" t="-177" r="38699" b="6642"/>
          <a:stretch/>
        </p:blipFill>
        <p:spPr>
          <a:xfrm>
            <a:off x="7412018" y="943290"/>
            <a:ext cx="4779982" cy="5903952"/>
          </a:xfrm>
          <a:prstGeom prst="rect">
            <a:avLst/>
          </a:prstGeom>
        </p:spPr>
      </p:pic>
    </p:spTree>
    <p:extLst>
      <p:ext uri="{BB962C8B-B14F-4D97-AF65-F5344CB8AC3E}">
        <p14:creationId xmlns:p14="http://schemas.microsoft.com/office/powerpoint/2010/main" val="409696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16</a:t>
            </a:fld>
            <a:endParaRPr lang="en-US" dirty="0"/>
          </a:p>
        </p:txBody>
      </p:sp>
      <p:sp>
        <p:nvSpPr>
          <p:cNvPr id="4" name="Title 3"/>
          <p:cNvSpPr>
            <a:spLocks noGrp="1"/>
          </p:cNvSpPr>
          <p:nvPr>
            <p:ph type="title"/>
          </p:nvPr>
        </p:nvSpPr>
        <p:spPr/>
        <p:txBody>
          <a:bodyPr/>
          <a:lstStyle/>
          <a:p>
            <a:r>
              <a:rPr lang="en-US" dirty="0"/>
              <a:t>Questions?</a:t>
            </a:r>
          </a:p>
        </p:txBody>
      </p:sp>
      <p:sp>
        <p:nvSpPr>
          <p:cNvPr id="5" name="Title 3">
            <a:extLst>
              <a:ext uri="{FF2B5EF4-FFF2-40B4-BE49-F238E27FC236}">
                <a16:creationId xmlns="" xmlns:a16="http://schemas.microsoft.com/office/drawing/2014/main" id="{E71E514A-8AA2-4527-B20E-CC14870D1605}"/>
              </a:ext>
            </a:extLst>
          </p:cNvPr>
          <p:cNvSpPr txBox="1">
            <a:spLocks/>
          </p:cNvSpPr>
          <p:nvPr/>
        </p:nvSpPr>
        <p:spPr>
          <a:xfrm>
            <a:off x="2734010" y="3402782"/>
            <a:ext cx="8597900" cy="3587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chemeClr val="bg1"/>
                </a:solidFill>
                <a:latin typeface="+mj-lt"/>
                <a:ea typeface="+mj-ea"/>
                <a:cs typeface="+mj-cs"/>
              </a:defRPr>
            </a:lvl1pPr>
          </a:lstStyle>
          <a:p>
            <a:r>
              <a:rPr lang="en-US" sz="11500" dirty="0">
                <a:solidFill>
                  <a:srgbClr val="01457B"/>
                </a:solidFill>
              </a:rPr>
              <a:t>Questions?</a:t>
            </a:r>
          </a:p>
        </p:txBody>
      </p:sp>
    </p:spTree>
    <p:extLst>
      <p:ext uri="{BB962C8B-B14F-4D97-AF65-F5344CB8AC3E}">
        <p14:creationId xmlns:p14="http://schemas.microsoft.com/office/powerpoint/2010/main" val="138822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3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2</a:t>
            </a:fld>
            <a:endParaRPr lang="en-US" dirty="0"/>
          </a:p>
        </p:txBody>
      </p:sp>
      <p:sp>
        <p:nvSpPr>
          <p:cNvPr id="3" name="Text Placeholder 2"/>
          <p:cNvSpPr>
            <a:spLocks noGrp="1"/>
          </p:cNvSpPr>
          <p:nvPr>
            <p:ph type="body" sz="quarter" idx="14"/>
          </p:nvPr>
        </p:nvSpPr>
        <p:spPr>
          <a:xfrm>
            <a:off x="904874" y="1244600"/>
            <a:ext cx="6066081" cy="5017407"/>
          </a:xfrm>
        </p:spPr>
        <p:txBody>
          <a:bodyPr>
            <a:normAutofit/>
          </a:bodyPr>
          <a:lstStyle/>
          <a:p>
            <a:pPr marL="0" indent="0">
              <a:buNone/>
            </a:pPr>
            <a:r>
              <a:rPr lang="en-US" sz="3200" dirty="0">
                <a:solidFill>
                  <a:srgbClr val="01457B"/>
                </a:solidFill>
                <a:latin typeface="+mj-lt"/>
              </a:rPr>
              <a:t>From Old to New…</a:t>
            </a:r>
          </a:p>
          <a:p>
            <a:r>
              <a:rPr lang="en-US" dirty="0"/>
              <a:t>For years POS systems were designed to run in the four-walls of one restaurant</a:t>
            </a:r>
          </a:p>
          <a:p>
            <a:r>
              <a:rPr lang="en-US" dirty="0"/>
              <a:t>Bolted on tools emulated enterprise capabilities</a:t>
            </a:r>
          </a:p>
          <a:p>
            <a:endParaRPr lang="en-US" dirty="0"/>
          </a:p>
          <a:p>
            <a:endParaRPr lang="en-US" dirty="0"/>
          </a:p>
          <a:p>
            <a:r>
              <a:rPr lang="en-US" dirty="0"/>
              <a:t>What would it look like if a solution were designed for the needs of a multi-unit restaurant operation?</a:t>
            </a:r>
          </a:p>
          <a:p>
            <a:r>
              <a:rPr lang="en-US" dirty="0"/>
              <a:t>How would it be different?</a:t>
            </a:r>
          </a:p>
          <a:p>
            <a:pPr marL="0" indent="0">
              <a:buNone/>
            </a:pPr>
            <a:endParaRPr lang="en-US" dirty="0"/>
          </a:p>
        </p:txBody>
      </p:sp>
      <p:sp>
        <p:nvSpPr>
          <p:cNvPr id="4" name="Title 3"/>
          <p:cNvSpPr>
            <a:spLocks noGrp="1"/>
          </p:cNvSpPr>
          <p:nvPr>
            <p:ph type="title"/>
          </p:nvPr>
        </p:nvSpPr>
        <p:spPr/>
        <p:txBody>
          <a:bodyPr/>
          <a:lstStyle/>
          <a:p>
            <a:r>
              <a:rPr lang="en-US" dirty="0"/>
              <a:t>Cloud POS</a:t>
            </a:r>
          </a:p>
        </p:txBody>
      </p:sp>
      <p:pic>
        <p:nvPicPr>
          <p:cNvPr id="1026" name="Picture 2" descr="https://mediaplanet.azureedge.net/images/1046/46908/agile-and-the-cloud.jpg">
            <a:extLst>
              <a:ext uri="{FF2B5EF4-FFF2-40B4-BE49-F238E27FC236}">
                <a16:creationId xmlns="" xmlns:a16="http://schemas.microsoft.com/office/drawing/2014/main" id="{960BD8E2-8924-4511-AF4F-C4E07F236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656"/>
          <a:stretch/>
        </p:blipFill>
        <p:spPr bwMode="auto">
          <a:xfrm>
            <a:off x="7336715" y="946988"/>
            <a:ext cx="4855285" cy="59110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 xmlns:a16="http://schemas.microsoft.com/office/drawing/2014/main" id="{087D9555-F50C-44A1-8F1B-432659B6475C}"/>
              </a:ext>
            </a:extLst>
          </p:cNvPr>
          <p:cNvCxnSpPr>
            <a:cxnSpLocks/>
          </p:cNvCxnSpPr>
          <p:nvPr/>
        </p:nvCxnSpPr>
        <p:spPr>
          <a:xfrm flipH="1">
            <a:off x="1009651" y="3791403"/>
            <a:ext cx="55625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64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3</a:t>
            </a:fld>
            <a:endParaRPr lang="en-US" dirty="0"/>
          </a:p>
        </p:txBody>
      </p:sp>
      <p:sp>
        <p:nvSpPr>
          <p:cNvPr id="3" name="Text Placeholder 2"/>
          <p:cNvSpPr>
            <a:spLocks noGrp="1"/>
          </p:cNvSpPr>
          <p:nvPr>
            <p:ph type="body" sz="quarter" idx="14"/>
          </p:nvPr>
        </p:nvSpPr>
        <p:spPr>
          <a:xfrm>
            <a:off x="904874" y="1244600"/>
            <a:ext cx="6044566" cy="6006054"/>
          </a:xfrm>
        </p:spPr>
        <p:txBody>
          <a:bodyPr>
            <a:normAutofit/>
          </a:bodyPr>
          <a:lstStyle/>
          <a:p>
            <a:pPr marL="0" indent="0">
              <a:buNone/>
            </a:pPr>
            <a:r>
              <a:rPr lang="en-US" sz="3200" dirty="0">
                <a:solidFill>
                  <a:srgbClr val="01457B"/>
                </a:solidFill>
                <a:latin typeface="+mj-lt"/>
              </a:rPr>
              <a:t>What is Cloud POS?</a:t>
            </a:r>
          </a:p>
          <a:p>
            <a:r>
              <a:rPr lang="en-US" dirty="0"/>
              <a:t>A Cloud POS is a solution in which the </a:t>
            </a:r>
            <a:r>
              <a:rPr lang="en-US" b="1" i="1" dirty="0"/>
              <a:t>authoritative</a:t>
            </a:r>
            <a:r>
              <a:rPr lang="en-US" dirty="0"/>
              <a:t> source of configuration and sales history resides in a hosted database and not in the restaurant</a:t>
            </a:r>
            <a:r>
              <a:rPr lang="en-US" dirty="0" smtClean="0"/>
              <a:t>.</a:t>
            </a:r>
          </a:p>
          <a:p>
            <a:r>
              <a:rPr lang="en-US" dirty="0" smtClean="0"/>
              <a:t>Only lightweight software runs in the restaurant.</a:t>
            </a:r>
            <a:endParaRPr lang="en-US" dirty="0"/>
          </a:p>
          <a:p>
            <a:r>
              <a:rPr lang="en-US" dirty="0"/>
              <a:t>Restaurants have the ability to operate, for an extended period of time, with or without an Internet connection but they are not </a:t>
            </a:r>
            <a:r>
              <a:rPr lang="en-US" dirty="0" smtClean="0"/>
              <a:t>the system-of-record</a:t>
            </a:r>
            <a:r>
              <a:rPr lang="en-US" dirty="0"/>
              <a:t>.</a:t>
            </a:r>
          </a:p>
          <a:p>
            <a:r>
              <a:rPr lang="en-US" dirty="0"/>
              <a:t>Unified tools </a:t>
            </a:r>
            <a:r>
              <a:rPr lang="en-US" dirty="0" smtClean="0"/>
              <a:t>for above-store </a:t>
            </a:r>
            <a:r>
              <a:rPr lang="en-US" dirty="0"/>
              <a:t>and in-store </a:t>
            </a:r>
            <a:r>
              <a:rPr lang="en-US" dirty="0" smtClean="0"/>
              <a:t>use</a:t>
            </a:r>
            <a:endParaRPr lang="en-US" dirty="0"/>
          </a:p>
        </p:txBody>
      </p:sp>
      <p:sp>
        <p:nvSpPr>
          <p:cNvPr id="4" name="Title 3"/>
          <p:cNvSpPr>
            <a:spLocks noGrp="1"/>
          </p:cNvSpPr>
          <p:nvPr>
            <p:ph type="title"/>
          </p:nvPr>
        </p:nvSpPr>
        <p:spPr/>
        <p:txBody>
          <a:bodyPr/>
          <a:lstStyle/>
          <a:p>
            <a:r>
              <a:rPr lang="en-US" dirty="0" smtClean="0"/>
              <a:t>Cloud POS</a:t>
            </a:r>
            <a:endParaRPr lang="en-US" dirty="0"/>
          </a:p>
        </p:txBody>
      </p:sp>
      <p:pic>
        <p:nvPicPr>
          <p:cNvPr id="7" name="Picture 6">
            <a:extLst>
              <a:ext uri="{FF2B5EF4-FFF2-40B4-BE49-F238E27FC236}">
                <a16:creationId xmlns="" xmlns:a16="http://schemas.microsoft.com/office/drawing/2014/main" id="{0C9BD6BC-07BC-4671-ACE0-708ED1DBE0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64" r="18264"/>
          <a:stretch/>
        </p:blipFill>
        <p:spPr>
          <a:xfrm>
            <a:off x="7336715" y="946988"/>
            <a:ext cx="4855285" cy="5911012"/>
          </a:xfrm>
          <a:prstGeom prst="rect">
            <a:avLst/>
          </a:prstGeom>
        </p:spPr>
      </p:pic>
    </p:spTree>
    <p:extLst>
      <p:ext uri="{BB962C8B-B14F-4D97-AF65-F5344CB8AC3E}">
        <p14:creationId xmlns:p14="http://schemas.microsoft.com/office/powerpoint/2010/main" val="270615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4</a:t>
            </a:fld>
            <a:endParaRPr lang="en-US" dirty="0"/>
          </a:p>
        </p:txBody>
      </p:sp>
      <p:sp>
        <p:nvSpPr>
          <p:cNvPr id="3" name="Text Placeholder 2"/>
          <p:cNvSpPr>
            <a:spLocks noGrp="1"/>
          </p:cNvSpPr>
          <p:nvPr>
            <p:ph type="body" sz="quarter" idx="14"/>
          </p:nvPr>
        </p:nvSpPr>
        <p:spPr/>
        <p:txBody>
          <a:bodyPr>
            <a:normAutofit/>
          </a:bodyPr>
          <a:lstStyle/>
          <a:p>
            <a:pPr marL="0" indent="0">
              <a:buNone/>
            </a:pPr>
            <a:r>
              <a:rPr lang="en-US" sz="3200" dirty="0">
                <a:solidFill>
                  <a:srgbClr val="01457B"/>
                </a:solidFill>
                <a:latin typeface="+mj-lt"/>
              </a:rPr>
              <a:t>How is a Cloud POS different </a:t>
            </a:r>
            <a:r>
              <a:rPr lang="en-US" sz="3200" dirty="0" smtClean="0">
                <a:solidFill>
                  <a:srgbClr val="01457B"/>
                </a:solidFill>
                <a:latin typeface="+mj-lt"/>
              </a:rPr>
              <a:t>from Client-Server </a:t>
            </a:r>
            <a:r>
              <a:rPr lang="en-US" sz="3200" dirty="0">
                <a:solidFill>
                  <a:srgbClr val="01457B"/>
                </a:solidFill>
                <a:latin typeface="+mj-lt"/>
              </a:rPr>
              <a:t>POS?</a:t>
            </a:r>
          </a:p>
          <a:p>
            <a:r>
              <a:rPr lang="en-US" dirty="0"/>
              <a:t>No Back-Office Server – Turns out a restaurant makes a horrible home for a server-class computer!</a:t>
            </a:r>
          </a:p>
          <a:p>
            <a:r>
              <a:rPr lang="en-US" dirty="0"/>
              <a:t>Subscription </a:t>
            </a:r>
            <a:r>
              <a:rPr lang="en-US" dirty="0" smtClean="0"/>
              <a:t>Model </a:t>
            </a:r>
            <a:r>
              <a:rPr lang="en-US" dirty="0"/>
              <a:t>- Today we buy Salesforce and Microsoft Office via SaaS</a:t>
            </a:r>
          </a:p>
          <a:p>
            <a:r>
              <a:rPr lang="en-US" dirty="0"/>
              <a:t>No Single Point-of-Failure</a:t>
            </a:r>
          </a:p>
          <a:p>
            <a:r>
              <a:rPr lang="en-US" dirty="0"/>
              <a:t>Above-Store </a:t>
            </a:r>
            <a:r>
              <a:rPr lang="en-US" dirty="0" smtClean="0"/>
              <a:t>Integrations</a:t>
            </a:r>
          </a:p>
          <a:p>
            <a:pPr lvl="1"/>
            <a:r>
              <a:rPr lang="en-US" dirty="0" smtClean="0"/>
              <a:t>Most are Cloud-to-Cloud</a:t>
            </a:r>
          </a:p>
          <a:p>
            <a:pPr lvl="1"/>
            <a:r>
              <a:rPr lang="en-US" dirty="0" smtClean="0"/>
              <a:t>No </a:t>
            </a:r>
            <a:r>
              <a:rPr lang="en-US" dirty="0"/>
              <a:t>In-Store Agents</a:t>
            </a:r>
          </a:p>
          <a:p>
            <a:pPr lvl="1"/>
            <a:r>
              <a:rPr lang="en-US" dirty="0"/>
              <a:t>No Third-Party Access to Restaurants for Installation, Upgrades, Support, etc.</a:t>
            </a:r>
          </a:p>
          <a:p>
            <a:r>
              <a:rPr lang="en-US" dirty="0"/>
              <a:t>Mobile Access without Remote Access Tools</a:t>
            </a:r>
          </a:p>
          <a:p>
            <a:r>
              <a:rPr lang="en-US" dirty="0" smtClean="0"/>
              <a:t>Real-Time, Enterprise </a:t>
            </a:r>
            <a:r>
              <a:rPr lang="en-US" dirty="0"/>
              <a:t>Data</a:t>
            </a:r>
          </a:p>
          <a:p>
            <a:pPr marL="0" indent="0">
              <a:buNone/>
            </a:pPr>
            <a:endParaRPr lang="en-US" dirty="0"/>
          </a:p>
        </p:txBody>
      </p:sp>
      <p:sp>
        <p:nvSpPr>
          <p:cNvPr id="4" name="Title 3"/>
          <p:cNvSpPr>
            <a:spLocks noGrp="1"/>
          </p:cNvSpPr>
          <p:nvPr>
            <p:ph type="title"/>
          </p:nvPr>
        </p:nvSpPr>
        <p:spPr/>
        <p:txBody>
          <a:bodyPr/>
          <a:lstStyle/>
          <a:p>
            <a:r>
              <a:rPr lang="en-US" dirty="0"/>
              <a:t>State of Cloud POS</a:t>
            </a:r>
          </a:p>
        </p:txBody>
      </p:sp>
    </p:spTree>
    <p:extLst>
      <p:ext uri="{BB962C8B-B14F-4D97-AF65-F5344CB8AC3E}">
        <p14:creationId xmlns:p14="http://schemas.microsoft.com/office/powerpoint/2010/main" val="133433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5</a:t>
            </a:fld>
            <a:endParaRPr lang="en-US" dirty="0"/>
          </a:p>
        </p:txBody>
      </p:sp>
      <p:sp>
        <p:nvSpPr>
          <p:cNvPr id="3" name="Text Placeholder 2"/>
          <p:cNvSpPr>
            <a:spLocks noGrp="1"/>
          </p:cNvSpPr>
          <p:nvPr>
            <p:ph type="body" sz="quarter" idx="14"/>
          </p:nvPr>
        </p:nvSpPr>
        <p:spPr>
          <a:xfrm>
            <a:off x="1014326" y="4677353"/>
            <a:ext cx="10258425" cy="2949818"/>
          </a:xfrm>
        </p:spPr>
        <p:txBody>
          <a:bodyPr/>
          <a:lstStyle/>
          <a:p>
            <a:pPr marL="0" indent="0">
              <a:buNone/>
            </a:pPr>
            <a:r>
              <a:rPr lang="en-US" dirty="0"/>
              <a:t>May 6, 2017 - Think COBOL is dead? About 95 percent of ATM swipes use COBOL code, Reuters </a:t>
            </a:r>
            <a:r>
              <a:rPr lang="en-US" dirty="0">
                <a:hlinkClick r:id="rId2"/>
              </a:rPr>
              <a:t>reported in April</a:t>
            </a:r>
            <a:r>
              <a:rPr lang="en-US" dirty="0"/>
              <a:t>, and the 58-year-old language even powers 80 percent of in-person transactions. In fact, Reuters calculates that there’s still 220 </a:t>
            </a:r>
            <a:r>
              <a:rPr lang="en-US" i="1" dirty="0"/>
              <a:t>billion</a:t>
            </a:r>
            <a:r>
              <a:rPr lang="en-US" dirty="0"/>
              <a:t> lines of COBOL code currently being used in production today, and that every day, COBOL systems handle $3 trillion in commerce. </a:t>
            </a:r>
          </a:p>
        </p:txBody>
      </p:sp>
      <p:sp>
        <p:nvSpPr>
          <p:cNvPr id="4" name="Title 3"/>
          <p:cNvSpPr>
            <a:spLocks noGrp="1"/>
          </p:cNvSpPr>
          <p:nvPr>
            <p:ph type="title"/>
          </p:nvPr>
        </p:nvSpPr>
        <p:spPr/>
        <p:txBody>
          <a:bodyPr/>
          <a:lstStyle/>
          <a:p>
            <a:r>
              <a:rPr lang="en-US" dirty="0" smtClean="0"/>
              <a:t>Technology Adoption</a:t>
            </a:r>
            <a:endParaRPr lang="en-US" dirty="0"/>
          </a:p>
        </p:txBody>
      </p:sp>
      <p:pic>
        <p:nvPicPr>
          <p:cNvPr id="5" name="Picture 4"/>
          <p:cNvPicPr>
            <a:picLocks noChangeAspect="1"/>
          </p:cNvPicPr>
          <p:nvPr/>
        </p:nvPicPr>
        <p:blipFill>
          <a:blip r:embed="rId3"/>
          <a:stretch>
            <a:fillRect/>
          </a:stretch>
        </p:blipFill>
        <p:spPr>
          <a:xfrm>
            <a:off x="1128033" y="1124179"/>
            <a:ext cx="9743752" cy="3359535"/>
          </a:xfrm>
          <a:prstGeom prst="rect">
            <a:avLst/>
          </a:prstGeom>
        </p:spPr>
      </p:pic>
    </p:spTree>
    <p:extLst>
      <p:ext uri="{BB962C8B-B14F-4D97-AF65-F5344CB8AC3E}">
        <p14:creationId xmlns:p14="http://schemas.microsoft.com/office/powerpoint/2010/main" val="154301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919851-B74E-4BB2-A4C9-E226EF43D07E}"/>
              </a:ext>
            </a:extLst>
          </p:cNvPr>
          <p:cNvSpPr/>
          <p:nvPr/>
        </p:nvSpPr>
        <p:spPr>
          <a:xfrm>
            <a:off x="7336715" y="935764"/>
            <a:ext cx="4855285" cy="5922236"/>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5D54C9A-7077-4768-82EA-371449D27696}" type="slidenum">
              <a:rPr lang="en-US" smtClean="0"/>
              <a:pPr/>
              <a:t>6</a:t>
            </a:fld>
            <a:endParaRPr lang="en-US" dirty="0"/>
          </a:p>
        </p:txBody>
      </p:sp>
      <p:sp>
        <p:nvSpPr>
          <p:cNvPr id="3" name="Text Placeholder 2"/>
          <p:cNvSpPr>
            <a:spLocks noGrp="1"/>
          </p:cNvSpPr>
          <p:nvPr>
            <p:ph type="body" sz="quarter" idx="14"/>
          </p:nvPr>
        </p:nvSpPr>
        <p:spPr>
          <a:xfrm>
            <a:off x="904874" y="1244600"/>
            <a:ext cx="5635775" cy="6457875"/>
          </a:xfrm>
        </p:spPr>
        <p:txBody>
          <a:bodyPr/>
          <a:lstStyle/>
          <a:p>
            <a:pPr marL="0" indent="0">
              <a:buNone/>
            </a:pPr>
            <a:r>
              <a:rPr lang="en-US" sz="3200" dirty="0">
                <a:solidFill>
                  <a:srgbClr val="01457B"/>
                </a:solidFill>
                <a:latin typeface="+mj-lt"/>
              </a:rPr>
              <a:t>Diffusion of Innovations</a:t>
            </a:r>
            <a:r>
              <a:rPr lang="en-US" dirty="0"/>
              <a:t> </a:t>
            </a:r>
          </a:p>
          <a:p>
            <a:pPr marL="0" indent="0">
              <a:buNone/>
            </a:pPr>
            <a:r>
              <a:rPr lang="en-US" dirty="0"/>
              <a:t>is a theory that seeks to explain how, why, and at what new ideas and technology spread. Everett Rogers, a professor of communication studies, popularized the theory in his book </a:t>
            </a:r>
            <a:r>
              <a:rPr lang="en-US" i="1" dirty="0"/>
              <a:t>Diffusion of Innovations</a:t>
            </a:r>
            <a:r>
              <a:rPr lang="en-US" dirty="0"/>
              <a:t>; which was first published in 1962. Rogers argues that diffusion is the process by which an innovation is communicated over time among the participants in a social system. The origins of the diffusion of innovations theory are varied and span multiple disciplines.</a:t>
            </a:r>
          </a:p>
          <a:p>
            <a:pPr marL="0" indent="0">
              <a:buNone/>
            </a:pPr>
            <a:endParaRPr lang="en-US" dirty="0"/>
          </a:p>
        </p:txBody>
      </p:sp>
      <p:sp>
        <p:nvSpPr>
          <p:cNvPr id="4" name="Title 3"/>
          <p:cNvSpPr>
            <a:spLocks noGrp="1"/>
          </p:cNvSpPr>
          <p:nvPr>
            <p:ph type="title"/>
          </p:nvPr>
        </p:nvSpPr>
        <p:spPr/>
        <p:txBody>
          <a:bodyPr/>
          <a:lstStyle/>
          <a:p>
            <a:r>
              <a:rPr lang="en-US" dirty="0"/>
              <a:t>Technology Adoption</a:t>
            </a:r>
          </a:p>
        </p:txBody>
      </p:sp>
      <p:pic>
        <p:nvPicPr>
          <p:cNvPr id="2050" name="Picture 2" descr="Related image">
            <a:extLst>
              <a:ext uri="{FF2B5EF4-FFF2-40B4-BE49-F238E27FC236}">
                <a16:creationId xmlns="" xmlns:a16="http://schemas.microsoft.com/office/drawing/2014/main" id="{696B65C8-45D5-4C44-A607-9CC36C8582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450" y="1180052"/>
            <a:ext cx="3946845" cy="552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5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7</a:t>
            </a:fld>
            <a:endParaRPr lang="en-US" dirty="0"/>
          </a:p>
        </p:txBody>
      </p:sp>
      <p:sp>
        <p:nvSpPr>
          <p:cNvPr id="4" name="Title 3"/>
          <p:cNvSpPr>
            <a:spLocks noGrp="1"/>
          </p:cNvSpPr>
          <p:nvPr>
            <p:ph type="title"/>
          </p:nvPr>
        </p:nvSpPr>
        <p:spPr/>
        <p:txBody>
          <a:bodyPr/>
          <a:lstStyle/>
          <a:p>
            <a:r>
              <a:rPr lang="en-US" dirty="0"/>
              <a:t>Technology Adoption</a:t>
            </a:r>
          </a:p>
        </p:txBody>
      </p:sp>
      <p:pic>
        <p:nvPicPr>
          <p:cNvPr id="6" name="Picture 2" descr="Image result for technology adoption model"/>
          <p:cNvPicPr>
            <a:picLocks noChangeAspect="1" noChangeArrowheads="1"/>
          </p:cNvPicPr>
          <p:nvPr/>
        </p:nvPicPr>
        <p:blipFill rotWithShape="1">
          <a:blip r:embed="rId2">
            <a:extLst>
              <a:ext uri="{28A0092B-C50C-407E-A947-70E740481C1C}">
                <a14:useLocalDpi xmlns:a14="http://schemas.microsoft.com/office/drawing/2010/main" val="0"/>
              </a:ext>
            </a:extLst>
          </a:blip>
          <a:srcRect t="13267"/>
          <a:stretch/>
        </p:blipFill>
        <p:spPr bwMode="auto">
          <a:xfrm>
            <a:off x="1000595" y="2086980"/>
            <a:ext cx="10485919" cy="4216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 xmlns:a16="http://schemas.microsoft.com/office/drawing/2014/main" id="{A2A6F902-03DB-48C9-9DB0-DFC26154033D}"/>
              </a:ext>
            </a:extLst>
          </p:cNvPr>
          <p:cNvSpPr>
            <a:spLocks noGrp="1"/>
          </p:cNvSpPr>
          <p:nvPr>
            <p:ph type="body" sz="quarter" idx="14"/>
          </p:nvPr>
        </p:nvSpPr>
        <p:spPr>
          <a:xfrm>
            <a:off x="904873" y="1244601"/>
            <a:ext cx="7367757" cy="1541630"/>
          </a:xfrm>
        </p:spPr>
        <p:txBody>
          <a:bodyPr>
            <a:normAutofit/>
          </a:bodyPr>
          <a:lstStyle/>
          <a:p>
            <a:pPr marL="0" indent="0">
              <a:buNone/>
            </a:pPr>
            <a:r>
              <a:rPr lang="en-US" sz="3200" dirty="0">
                <a:solidFill>
                  <a:srgbClr val="01457B"/>
                </a:solidFill>
                <a:latin typeface="+mj-lt"/>
              </a:rPr>
              <a:t>Technology Adoption Segmentation</a:t>
            </a:r>
            <a:endParaRPr lang="en-US" dirty="0"/>
          </a:p>
        </p:txBody>
      </p:sp>
    </p:spTree>
    <p:extLst>
      <p:ext uri="{BB962C8B-B14F-4D97-AF65-F5344CB8AC3E}">
        <p14:creationId xmlns:p14="http://schemas.microsoft.com/office/powerpoint/2010/main" val="425582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8</a:t>
            </a:fld>
            <a:endParaRPr lang="en-US" dirty="0"/>
          </a:p>
        </p:txBody>
      </p:sp>
      <p:sp>
        <p:nvSpPr>
          <p:cNvPr id="3" name="Text Placeholder 2"/>
          <p:cNvSpPr>
            <a:spLocks noGrp="1"/>
          </p:cNvSpPr>
          <p:nvPr>
            <p:ph type="body" sz="quarter" idx="14"/>
          </p:nvPr>
        </p:nvSpPr>
        <p:spPr>
          <a:xfrm>
            <a:off x="904874" y="1244600"/>
            <a:ext cx="5818655" cy="5017407"/>
          </a:xfrm>
        </p:spPr>
        <p:txBody>
          <a:bodyPr>
            <a:normAutofit lnSpcReduction="10000"/>
          </a:bodyPr>
          <a:lstStyle/>
          <a:p>
            <a:pPr marL="0" indent="0">
              <a:buNone/>
            </a:pPr>
            <a:r>
              <a:rPr lang="en-US" sz="3200" dirty="0">
                <a:solidFill>
                  <a:srgbClr val="01457B"/>
                </a:solidFill>
                <a:latin typeface="+mj-lt"/>
              </a:rPr>
              <a:t>Where is your organization?</a:t>
            </a:r>
          </a:p>
          <a:p>
            <a:r>
              <a:rPr lang="en-US" dirty="0"/>
              <a:t>Statistically everyone here will be </a:t>
            </a:r>
            <a:r>
              <a:rPr lang="en-US" dirty="0" smtClean="0"/>
              <a:t>one of</a:t>
            </a:r>
            <a:r>
              <a:rPr lang="en-US" dirty="0"/>
              <a:t>:</a:t>
            </a:r>
          </a:p>
          <a:p>
            <a:pPr lvl="1"/>
            <a:r>
              <a:rPr lang="en-US" dirty="0"/>
              <a:t>Early Adopter</a:t>
            </a:r>
          </a:p>
          <a:p>
            <a:pPr lvl="1"/>
            <a:r>
              <a:rPr lang="en-US" dirty="0"/>
              <a:t>Early Majority</a:t>
            </a:r>
          </a:p>
          <a:p>
            <a:pPr lvl="1"/>
            <a:r>
              <a:rPr lang="en-US" dirty="0"/>
              <a:t>Still Looking</a:t>
            </a:r>
          </a:p>
          <a:p>
            <a:pPr lvl="1"/>
            <a:endParaRPr lang="en-US" dirty="0"/>
          </a:p>
          <a:p>
            <a:pPr lvl="1"/>
            <a:endParaRPr lang="en-US" dirty="0"/>
          </a:p>
          <a:p>
            <a:pPr lvl="1"/>
            <a:endParaRPr lang="en-US" dirty="0"/>
          </a:p>
          <a:p>
            <a:pPr marL="0" indent="0">
              <a:buNone/>
            </a:pPr>
            <a:r>
              <a:rPr lang="en-US" sz="3200" dirty="0">
                <a:solidFill>
                  <a:srgbClr val="01457B"/>
                </a:solidFill>
                <a:latin typeface="+mj-lt"/>
              </a:rPr>
              <a:t>What are the considerations you need to be thinking about</a:t>
            </a:r>
            <a:r>
              <a:rPr lang="en-US" sz="3200" dirty="0" smtClean="0">
                <a:solidFill>
                  <a:srgbClr val="01457B"/>
                </a:solidFill>
                <a:latin typeface="+mj-lt"/>
              </a:rPr>
              <a:t>?</a:t>
            </a:r>
          </a:p>
          <a:p>
            <a:pPr marL="0" indent="0">
              <a:buNone/>
            </a:pPr>
            <a:endParaRPr lang="en-US" sz="3200" dirty="0" smtClean="0">
              <a:solidFill>
                <a:srgbClr val="01457B"/>
              </a:solidFill>
              <a:latin typeface="+mj-lt"/>
            </a:endParaRPr>
          </a:p>
          <a:p>
            <a:pPr marL="0" indent="0">
              <a:buNone/>
            </a:pPr>
            <a:r>
              <a:rPr lang="en-US" sz="3200" dirty="0" smtClean="0">
                <a:solidFill>
                  <a:srgbClr val="01457B"/>
                </a:solidFill>
                <a:latin typeface="+mj-lt"/>
              </a:rPr>
              <a:t>Who wants to be a laggard?</a:t>
            </a:r>
            <a:endParaRPr lang="en-US" sz="3200" dirty="0">
              <a:solidFill>
                <a:srgbClr val="01457B"/>
              </a:solidFill>
              <a:latin typeface="+mj-lt"/>
            </a:endParaRPr>
          </a:p>
        </p:txBody>
      </p:sp>
      <p:sp>
        <p:nvSpPr>
          <p:cNvPr id="4" name="Title 3"/>
          <p:cNvSpPr>
            <a:spLocks noGrp="1"/>
          </p:cNvSpPr>
          <p:nvPr>
            <p:ph type="title"/>
          </p:nvPr>
        </p:nvSpPr>
        <p:spPr/>
        <p:txBody>
          <a:bodyPr/>
          <a:lstStyle/>
          <a:p>
            <a:r>
              <a:rPr lang="en-US" dirty="0" smtClean="0"/>
              <a:t>Market Assessment</a:t>
            </a:r>
            <a:endParaRPr lang="en-US" dirty="0"/>
          </a:p>
        </p:txBody>
      </p:sp>
      <p:pic>
        <p:nvPicPr>
          <p:cNvPr id="9" name="Picture 8">
            <a:extLst>
              <a:ext uri="{FF2B5EF4-FFF2-40B4-BE49-F238E27FC236}">
                <a16:creationId xmlns="" xmlns:a16="http://schemas.microsoft.com/office/drawing/2014/main" id="{B21A3F95-A699-48BA-9E3E-488D403B5426}"/>
              </a:ext>
            </a:extLst>
          </p:cNvPr>
          <p:cNvPicPr>
            <a:picLocks noChangeAspect="1"/>
          </p:cNvPicPr>
          <p:nvPr/>
        </p:nvPicPr>
        <p:blipFill rotWithShape="1">
          <a:blip r:embed="rId3">
            <a:extLst>
              <a:ext uri="{28A0092B-C50C-407E-A947-70E740481C1C}">
                <a14:useLocalDpi xmlns:a14="http://schemas.microsoft.com/office/drawing/2010/main" val="0"/>
              </a:ext>
            </a:extLst>
          </a:blip>
          <a:srcRect l="4256" r="5220"/>
          <a:stretch/>
        </p:blipFill>
        <p:spPr>
          <a:xfrm>
            <a:off x="7253806" y="954442"/>
            <a:ext cx="4938193" cy="5892800"/>
          </a:xfrm>
          <a:prstGeom prst="rect">
            <a:avLst/>
          </a:prstGeom>
        </p:spPr>
      </p:pic>
      <p:cxnSp>
        <p:nvCxnSpPr>
          <p:cNvPr id="10" name="Straight Connector 9">
            <a:extLst>
              <a:ext uri="{FF2B5EF4-FFF2-40B4-BE49-F238E27FC236}">
                <a16:creationId xmlns="" xmlns:a16="http://schemas.microsoft.com/office/drawing/2014/main" id="{5B4A72DF-F682-4FE5-B803-86A0C67DC651}"/>
              </a:ext>
            </a:extLst>
          </p:cNvPr>
          <p:cNvCxnSpPr>
            <a:cxnSpLocks/>
          </p:cNvCxnSpPr>
          <p:nvPr/>
        </p:nvCxnSpPr>
        <p:spPr>
          <a:xfrm flipH="1">
            <a:off x="1009651" y="3791403"/>
            <a:ext cx="55625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3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D54C9A-7077-4768-82EA-371449D27696}" type="slidenum">
              <a:rPr lang="en-US" smtClean="0"/>
              <a:pPr/>
              <a:t>9</a:t>
            </a:fld>
            <a:endParaRPr lang="en-US" dirty="0"/>
          </a:p>
        </p:txBody>
      </p:sp>
      <p:sp>
        <p:nvSpPr>
          <p:cNvPr id="3" name="Text Placeholder 2"/>
          <p:cNvSpPr>
            <a:spLocks noGrp="1"/>
          </p:cNvSpPr>
          <p:nvPr>
            <p:ph type="body" sz="quarter" idx="14"/>
          </p:nvPr>
        </p:nvSpPr>
        <p:spPr>
          <a:xfrm>
            <a:off x="904874" y="1244600"/>
            <a:ext cx="5678806" cy="5017407"/>
          </a:xfrm>
        </p:spPr>
        <p:txBody>
          <a:bodyPr>
            <a:normAutofit/>
          </a:bodyPr>
          <a:lstStyle/>
          <a:p>
            <a:pPr marL="0" indent="0">
              <a:buNone/>
            </a:pPr>
            <a:r>
              <a:rPr lang="en-US" sz="3200" dirty="0">
                <a:solidFill>
                  <a:srgbClr val="01457B"/>
                </a:solidFill>
                <a:latin typeface="+mj-lt"/>
              </a:rPr>
              <a:t>What is Planned Obsolescence?</a:t>
            </a:r>
          </a:p>
          <a:p>
            <a:r>
              <a:rPr lang="en-US" dirty="0">
                <a:cs typeface="Courier New" panose="02070309020205020404" pitchFamily="49" charset="0"/>
              </a:rPr>
              <a:t>Planned obsolescence is a policy of producing goods that rapidly become obsolete and so require replacing, achieved by frequent changes in design, termination of the supply of spare parts, and the use of nondurable materials</a:t>
            </a:r>
          </a:p>
          <a:p>
            <a:endParaRPr lang="en-US" dirty="0"/>
          </a:p>
          <a:p>
            <a:pPr marL="0" indent="0">
              <a:buNone/>
            </a:pPr>
            <a:r>
              <a:rPr lang="en-US" sz="3200" dirty="0">
                <a:solidFill>
                  <a:srgbClr val="01457B"/>
                </a:solidFill>
                <a:latin typeface="+mj-lt"/>
              </a:rPr>
              <a:t>A Cloud POS should be the last one you need!</a:t>
            </a:r>
          </a:p>
        </p:txBody>
      </p:sp>
      <p:sp>
        <p:nvSpPr>
          <p:cNvPr id="4" name="Title 3"/>
          <p:cNvSpPr>
            <a:spLocks noGrp="1"/>
          </p:cNvSpPr>
          <p:nvPr>
            <p:ph type="title"/>
          </p:nvPr>
        </p:nvSpPr>
        <p:spPr/>
        <p:txBody>
          <a:bodyPr/>
          <a:lstStyle/>
          <a:p>
            <a:r>
              <a:rPr lang="en-US" dirty="0"/>
              <a:t>Planned Obsolesce</a:t>
            </a:r>
          </a:p>
        </p:txBody>
      </p:sp>
      <p:pic>
        <p:nvPicPr>
          <p:cNvPr id="8" name="Picture 7">
            <a:extLst>
              <a:ext uri="{FF2B5EF4-FFF2-40B4-BE49-F238E27FC236}">
                <a16:creationId xmlns="" xmlns:a16="http://schemas.microsoft.com/office/drawing/2014/main" id="{1CACF7AC-60EA-4925-A9B5-17E2FAF4BCBD}"/>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t="6313" r="25754"/>
          <a:stretch/>
        </p:blipFill>
        <p:spPr>
          <a:xfrm>
            <a:off x="7336712" y="954048"/>
            <a:ext cx="4855287" cy="5903951"/>
          </a:xfrm>
          <a:prstGeom prst="rect">
            <a:avLst/>
          </a:prstGeom>
        </p:spPr>
      </p:pic>
    </p:spTree>
    <p:extLst>
      <p:ext uri="{BB962C8B-B14F-4D97-AF65-F5344CB8AC3E}">
        <p14:creationId xmlns:p14="http://schemas.microsoft.com/office/powerpoint/2010/main" val="1069608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 PTI PP Template [Read-Only]" id="{5BCEC129-2413-44D3-BC97-04F78A591958}" vid="{9EE960C6-B4D6-4D56-87E1-9D7EDB9FAA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PAR PTI PP Template</Template>
  <TotalTime>22848</TotalTime>
  <Words>679</Words>
  <Application>Microsoft Office PowerPoint</Application>
  <PresentationFormat>Widescreen</PresentationFormat>
  <Paragraphs>137</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Courier New</vt:lpstr>
      <vt:lpstr>Gotham Book</vt:lpstr>
      <vt:lpstr>Gotham Medium</vt:lpstr>
      <vt:lpstr>Lato</vt:lpstr>
      <vt:lpstr>Lato Light</vt:lpstr>
      <vt:lpstr>Office Theme</vt:lpstr>
      <vt:lpstr>The Impact of Cloud Technology on Multi-Unit Operators </vt:lpstr>
      <vt:lpstr>Cloud POS</vt:lpstr>
      <vt:lpstr>Cloud POS</vt:lpstr>
      <vt:lpstr>State of Cloud POS</vt:lpstr>
      <vt:lpstr>Technology Adoption</vt:lpstr>
      <vt:lpstr>Technology Adoption</vt:lpstr>
      <vt:lpstr>Technology Adoption</vt:lpstr>
      <vt:lpstr>Market Assessment</vt:lpstr>
      <vt:lpstr>Planned Obsolesce</vt:lpstr>
      <vt:lpstr>Restaurant Technology Innovation</vt:lpstr>
      <vt:lpstr>API Integrations</vt:lpstr>
      <vt:lpstr>Support Model Changes</vt:lpstr>
      <vt:lpstr>Data Access and Security</vt:lpstr>
      <vt:lpstr>How To Drive Adoption</vt:lpstr>
      <vt:lpstr>Impact of Cloud for Multi-Unit Operators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Product Name here</dc:title>
  <dc:creator>Tony Rampacek</dc:creator>
  <cp:lastModifiedBy>Paul Rubin</cp:lastModifiedBy>
  <cp:revision>491</cp:revision>
  <cp:lastPrinted>2016-08-30T15:39:40Z</cp:lastPrinted>
  <dcterms:created xsi:type="dcterms:W3CDTF">2016-05-04T21:25:10Z</dcterms:created>
  <dcterms:modified xsi:type="dcterms:W3CDTF">2017-09-15T17:43:51Z</dcterms:modified>
</cp:coreProperties>
</file>