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310" r:id="rId4"/>
    <p:sldId id="311" r:id="rId5"/>
    <p:sldId id="297" r:id="rId6"/>
    <p:sldId id="303" r:id="rId7"/>
    <p:sldId id="285" r:id="rId8"/>
    <p:sldId id="293" r:id="rId9"/>
    <p:sldId id="315" r:id="rId10"/>
    <p:sldId id="270" r:id="rId11"/>
    <p:sldId id="268" r:id="rId12"/>
    <p:sldId id="317" r:id="rId13"/>
    <p:sldId id="314" r:id="rId14"/>
    <p:sldId id="295" r:id="rId15"/>
    <p:sldId id="312" r:id="rId16"/>
    <p:sldId id="296" r:id="rId17"/>
    <p:sldId id="313" r:id="rId18"/>
    <p:sldId id="272" r:id="rId19"/>
    <p:sldId id="302" r:id="rId20"/>
    <p:sldId id="316" r:id="rId21"/>
    <p:sldId id="275" r:id="rId2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dan Anderson" initials="JA" lastIdx="2" clrIdx="0">
    <p:extLst>
      <p:ext uri="{19B8F6BF-5375-455C-9EA6-DF929625EA0E}">
        <p15:presenceInfo xmlns:p15="http://schemas.microsoft.com/office/powerpoint/2012/main" userId="S-1-5-21-3850412615-3708471745-125178177-215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8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-676"/>
    </p:cViewPr>
  </p:sorterViewPr>
  <p:notesViewPr>
    <p:cSldViewPr snapToGrid="0">
      <p:cViewPr varScale="1">
        <p:scale>
          <a:sx n="69" d="100"/>
          <a:sy n="69" d="100"/>
        </p:scale>
        <p:origin x="30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Reported Food Poison Cases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Sheet1!$A$2:$A$26</c:f>
              <c:numCache>
                <c:formatCode>General</c:formatCode>
                <c:ptCount val="25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19</c:v>
                </c:pt>
                <c:pt idx="1">
                  <c:v>32</c:v>
                </c:pt>
                <c:pt idx="2">
                  <c:v>40</c:v>
                </c:pt>
                <c:pt idx="3">
                  <c:v>47</c:v>
                </c:pt>
                <c:pt idx="4">
                  <c:v>49</c:v>
                </c:pt>
                <c:pt idx="5">
                  <c:v>37</c:v>
                </c:pt>
                <c:pt idx="6">
                  <c:v>47</c:v>
                </c:pt>
                <c:pt idx="7">
                  <c:v>49</c:v>
                </c:pt>
                <c:pt idx="8">
                  <c:v>70</c:v>
                </c:pt>
                <c:pt idx="9">
                  <c:v>72</c:v>
                </c:pt>
                <c:pt idx="10">
                  <c:v>68</c:v>
                </c:pt>
                <c:pt idx="11">
                  <c:v>63</c:v>
                </c:pt>
                <c:pt idx="12">
                  <c:v>80</c:v>
                </c:pt>
                <c:pt idx="13">
                  <c:v>93</c:v>
                </c:pt>
                <c:pt idx="14">
                  <c:v>88</c:v>
                </c:pt>
                <c:pt idx="15">
                  <c:v>143</c:v>
                </c:pt>
                <c:pt idx="16">
                  <c:v>159</c:v>
                </c:pt>
                <c:pt idx="17">
                  <c:v>192</c:v>
                </c:pt>
                <c:pt idx="18">
                  <c:v>266</c:v>
                </c:pt>
                <c:pt idx="19">
                  <c:v>404</c:v>
                </c:pt>
                <c:pt idx="20">
                  <c:v>491</c:v>
                </c:pt>
                <c:pt idx="21">
                  <c:v>570</c:v>
                </c:pt>
                <c:pt idx="22">
                  <c:v>649</c:v>
                </c:pt>
                <c:pt idx="23">
                  <c:v>703</c:v>
                </c:pt>
                <c:pt idx="24">
                  <c:v>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A3-468D-815C-C99CA91C0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986048"/>
        <c:axId val="208189344"/>
      </c:barChart>
      <c:catAx>
        <c:axId val="20698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89344"/>
        <c:crosses val="autoZero"/>
        <c:auto val="1"/>
        <c:lblAlgn val="ctr"/>
        <c:lblOffset val="100"/>
        <c:noMultiLvlLbl val="0"/>
      </c:catAx>
      <c:valAx>
        <c:axId val="20818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8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A638A1-BA58-489F-9D52-AC22F2E724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7509B-199E-43BF-B6CD-2168F713EC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3CFED-CD06-47EE-BFC8-7F4C85B94083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ADA77-15D7-4442-98EA-3AB4907C59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D452F-8FFD-4D20-B1B7-A8F7332A31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8EDD0-86BB-49BE-A73F-6226B714D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66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8D0CF6-C3E5-46AC-A1F6-F632643DB496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7EB47C8-1A0A-4887-A1EB-F1E62FBF5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1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319 Million People in US. - 20 % of US or</a:t>
            </a:r>
            <a:r>
              <a:rPr lang="en-US" baseline="0" dirty="0"/>
              <a:t> 1 in 5 people become ill from food. Every year (Go to emergency room / Dr. visit and then are released)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7A6A-D05A-40DD-AECB-2C2AF0A848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46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CA0D8-6577-48B2-BA77-88519BAFBFDA}" type="slidenum">
              <a:rPr kumimoji="0" lang="en-JM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JM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230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Food Safety in the Information 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ECB26-C6E0-49FB-9B33-205F87DD71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58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JWS 3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D7137-1971-4282-A78B-848EC19B49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47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30% increase in execution after manager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A9D9-172E-448F-98B8-702503FA074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89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18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968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 Cedar Rapids IOWA 130,000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97A6A-D05A-40DD-AECB-2C2AF0A848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US over 3,000 people lose their lives to food poisoning. (MET).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F007-14E8-48D2-BB96-785CC6FE14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5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Eggs – </a:t>
            </a:r>
            <a:r>
              <a:rPr lang="en-US" dirty="0" err="1"/>
              <a:t>Salmonela</a:t>
            </a:r>
            <a:r>
              <a:rPr lang="en-US" dirty="0"/>
              <a:t> outbreak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Flour that was responsible for E. Coli outbreak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Strawberries from Egypt that weren’t properly cooled during transportation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Sprouts that caused Salmonella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47C8-1A0A-4887-A1EB-F1E62FBF5F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71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24</a:t>
            </a:r>
            <a:r>
              <a:rPr lang="en-US" baseline="0" dirty="0"/>
              <a:t> years of “reported” food poisoning cases at a state level here in the US. </a:t>
            </a:r>
            <a:r>
              <a:rPr lang="en-US" b="1" baseline="0" dirty="0"/>
              <a:t>*Question – do you think in the last 10 years there was an 81% increase in food poisoning, or does this reflect something different.*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/>
              <a:t>Industrialized Agriculture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/>
              <a:t>Technology – Easier to track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baseline="0" dirty="0"/>
              <a:t>AND FINALLY – more scrutiny on food safety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47C8-1A0A-4887-A1EB-F1E62FBF5F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Food Safety Issues are either prevented</a:t>
            </a:r>
            <a:r>
              <a:rPr lang="en-US" baseline="0" dirty="0"/>
              <a:t> or promulgated by human behavior. Majority of food safety violations are centered around cleanliness, Food Prep, and Food Storage.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47C8-1A0A-4887-A1EB-F1E62FBF5F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21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 LAW- Food Safety Modernization Act</a:t>
            </a:r>
            <a:r>
              <a:rPr lang="en-US" baseline="0" dirty="0"/>
              <a:t> has many definitive requirements around the recording and monitoring of FS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Enacted in 2011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47C8-1A0A-4887-A1EB-F1E62FBF5F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0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how does “Food Safety” and food outlets look today?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47C8-1A0A-4887-A1EB-F1E62FBF5F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8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Device</a:t>
            </a:r>
            <a:r>
              <a:rPr lang="en-US" baseline="0" dirty="0"/>
              <a:t> is called </a:t>
            </a:r>
            <a:r>
              <a:rPr lang="en-US" baseline="0" dirty="0" err="1"/>
              <a:t>SurerCheck</a:t>
            </a:r>
            <a:r>
              <a:rPr lang="en-US" baseline="0" dirty="0"/>
              <a:t> Advantage with a suite of sensors which manages and monitors employee behavior with respect to each and every product. Checklists reflect specific elements that make up the food safety program while maintaining a digital record of safe and prudent practices.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B47C8-1A0A-4887-A1EB-F1E62FBF5F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3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3E9E-967B-4F7A-A018-044C24FC5D5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4C9A-7077-4768-82EA-371449D2769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1651907" y="2160700"/>
            <a:ext cx="8888186" cy="678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</a:t>
            </a:r>
            <a:r>
              <a:rPr lang="en-US" dirty="0" err="1"/>
              <a:t>SlideShow</a:t>
            </a:r>
            <a:r>
              <a:rPr lang="en-US" dirty="0"/>
              <a:t>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767490" y="2953315"/>
            <a:ext cx="5756275" cy="345056"/>
          </a:xfrm>
        </p:spPr>
        <p:txBody>
          <a:bodyPr>
            <a:normAutofit/>
          </a:bodyPr>
          <a:lstStyle>
            <a:lvl1pPr marL="0" indent="0" algn="r">
              <a:buNone/>
              <a:defRPr sz="1600" i="1" baseline="0">
                <a:solidFill>
                  <a:srgbClr val="DFC298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r>
              <a:rPr lang="en-US" dirty="0"/>
              <a:t> | Department</a:t>
            </a:r>
          </a:p>
        </p:txBody>
      </p:sp>
      <p:sp>
        <p:nvSpPr>
          <p:cNvPr id="25" name="Slide Number Placeholder 5"/>
          <p:cNvSpPr txBox="1">
            <a:spLocks/>
          </p:cNvSpPr>
          <p:nvPr userDrawn="1"/>
        </p:nvSpPr>
        <p:spPr>
          <a:xfrm>
            <a:off x="7876940" y="6527799"/>
            <a:ext cx="2842986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i="0" kern="1200" baseline="0">
                <a:solidFill>
                  <a:srgbClr val="01457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Copyright 2017 ParTech,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6458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3E9E-967B-4F7A-A018-044C24FC5D5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4C9A-7077-4768-82EA-371449D2769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Slide Number Placeholder 5"/>
          <p:cNvSpPr txBox="1">
            <a:spLocks/>
          </p:cNvSpPr>
          <p:nvPr userDrawn="1"/>
        </p:nvSpPr>
        <p:spPr>
          <a:xfrm>
            <a:off x="7868551" y="6538912"/>
            <a:ext cx="2842986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i="0" kern="1200" baseline="0">
                <a:solidFill>
                  <a:srgbClr val="01457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Copyright 2017 ParTech, Inc. All Rights Reserved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894614" y="2289722"/>
            <a:ext cx="47904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i="1" dirty="0">
                <a:solidFill>
                  <a:srgbClr val="DFC298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1400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F492B-5488-4929-B5B1-81DC85AA3A5B}" type="datetimeFigureOut">
              <a:rPr lang="es-MX" smtClean="0"/>
              <a:pPr/>
              <a:t>18/09/2017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2FB8-7045-4322-91D0-7528875D493C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5528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6400" y="762000"/>
            <a:ext cx="10972800" cy="63976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solidFill>
                  <a:schemeClr val="tx2">
                    <a:lumMod val="7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6400" y="1447801"/>
            <a:ext cx="5486400" cy="4525963"/>
          </a:xfrm>
          <a:prstGeom prst="rect">
            <a:avLst/>
          </a:prstGeom>
        </p:spPr>
        <p:txBody>
          <a:bodyPr/>
          <a:lstStyle>
            <a:lvl1pPr>
              <a:buSzPct val="75000"/>
              <a:buFont typeface="Georgia" pitchFamily="18" charset="0"/>
              <a:buChar char="•"/>
              <a:defRPr sz="1600" b="0" i="0" baseline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</a:defRPr>
            </a:lvl1pPr>
            <a:lvl2pPr>
              <a:buFont typeface="Calibri" pitchFamily="34" charset="0"/>
              <a:buChar char="–"/>
              <a:defRPr sz="1400" b="0" i="0" baseline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</a:defRPr>
            </a:lvl2pPr>
            <a:lvl3pPr>
              <a:defRPr sz="1400" b="0" i="0" baseline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</a:defRPr>
            </a:lvl3pPr>
            <a:lvl4pPr>
              <a:defRPr sz="1400" b="0" i="0" baseline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</a:defRPr>
            </a:lvl4pPr>
            <a:lvl5pPr>
              <a:defRPr sz="1400" b="0" i="0" baseline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1684000" y="6661150"/>
            <a:ext cx="508000" cy="196850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531E1D"/>
                </a:solidFill>
              </a:defRPr>
            </a:lvl1pPr>
          </a:lstStyle>
          <a:p>
            <a:pPr>
              <a:defRPr/>
            </a:pPr>
            <a:fld id="{23D3439E-4B64-480D-836E-4F44A31BF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5486400" y="6477000"/>
            <a:ext cx="508000" cy="19685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531E1D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FEB272-5706-4327-859E-8E213EF1CC9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31E1D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31E1D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026400" y="6324600"/>
            <a:ext cx="4165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4800" y="6477000"/>
            <a:ext cx="1521570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2012 ParTech</a:t>
            </a:r>
            <a:r>
              <a:rPr lang="en-US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Inc.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9158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98A58D-39B1-420C-99C6-D5F48C377D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0AFEA-FF27-4926-91DA-446F9DF434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33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.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8300" y="634999"/>
            <a:ext cx="393700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 baseline="0">
                <a:solidFill>
                  <a:srgbClr val="01457B"/>
                </a:solidFill>
                <a:latin typeface="Calibri" panose="020F0502020204030204" pitchFamily="34" charset="0"/>
              </a:defRPr>
            </a:lvl1pPr>
          </a:lstStyle>
          <a:p>
            <a:fld id="{75D54C9A-7077-4768-82EA-371449D276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04874" y="1244600"/>
            <a:ext cx="10258425" cy="5017407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4125" y="168204"/>
            <a:ext cx="8597900" cy="35877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905419" y="634999"/>
            <a:ext cx="2842986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i="0" kern="1200" baseline="0">
                <a:solidFill>
                  <a:srgbClr val="01457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Copyright 2017 ParTech,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88275267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Fu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8300" y="634999"/>
            <a:ext cx="393700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 baseline="0">
                <a:solidFill>
                  <a:srgbClr val="01457B"/>
                </a:solidFill>
                <a:latin typeface="Calibri" panose="020F0502020204030204" pitchFamily="34" charset="0"/>
              </a:defRPr>
            </a:lvl1pPr>
          </a:lstStyle>
          <a:p>
            <a:fld id="{75D54C9A-7077-4768-82EA-371449D276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4125" y="168204"/>
            <a:ext cx="8597900" cy="35877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905419" y="634999"/>
            <a:ext cx="2842986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i="0" kern="1200" baseline="0">
                <a:solidFill>
                  <a:srgbClr val="01457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Copyright 2017 ParTech, Inc. All Rights Reserved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957036"/>
            <a:ext cx="12192000" cy="5892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38000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3E9E-967B-4F7A-A018-044C24FC5D5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4C9A-7077-4768-82EA-371449D2769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Slide Number Placeholder 5"/>
          <p:cNvSpPr txBox="1">
            <a:spLocks/>
          </p:cNvSpPr>
          <p:nvPr userDrawn="1"/>
        </p:nvSpPr>
        <p:spPr>
          <a:xfrm>
            <a:off x="7868551" y="6538912"/>
            <a:ext cx="2842986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i="0" kern="1200" baseline="0">
                <a:solidFill>
                  <a:srgbClr val="01457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Copyright 2017 ParTech, Inc. All Rights Reserved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894614" y="2289722"/>
            <a:ext cx="47904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i="1" dirty="0">
                <a:solidFill>
                  <a:srgbClr val="DFC298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7993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.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8300" y="634999"/>
            <a:ext cx="393700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 baseline="0">
                <a:solidFill>
                  <a:srgbClr val="01457B"/>
                </a:solidFill>
                <a:latin typeface="Calibri" panose="020F0502020204030204" pitchFamily="34" charset="0"/>
              </a:defRPr>
            </a:lvl1pPr>
          </a:lstStyle>
          <a:p>
            <a:fld id="{75D54C9A-7077-4768-82EA-371449D276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04874" y="1244600"/>
            <a:ext cx="10258425" cy="5017407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4125" y="168204"/>
            <a:ext cx="8597900" cy="35877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905419" y="634999"/>
            <a:ext cx="2842986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i="0" kern="1200" baseline="0">
                <a:solidFill>
                  <a:srgbClr val="01457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Copyright 2017 ParTech,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6219411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8300" y="634999"/>
            <a:ext cx="393700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 baseline="0">
                <a:solidFill>
                  <a:srgbClr val="01457B"/>
                </a:solidFill>
                <a:latin typeface="Calibri" panose="020F0502020204030204" pitchFamily="34" charset="0"/>
              </a:defRPr>
            </a:lvl1pPr>
          </a:lstStyle>
          <a:p>
            <a:fld id="{75D54C9A-7077-4768-82EA-371449D276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04875" y="1244600"/>
            <a:ext cx="5250996" cy="5017407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4125" y="168204"/>
            <a:ext cx="8597900" cy="35877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905419" y="634999"/>
            <a:ext cx="2842986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i="0" kern="1200" baseline="0">
                <a:solidFill>
                  <a:srgbClr val="01457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Copyright 2017 ParTech, Inc. All Rights Reserved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6501494" y="1244599"/>
            <a:ext cx="5091792" cy="5017407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8717167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,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8300" y="634999"/>
            <a:ext cx="393700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 baseline="0">
                <a:solidFill>
                  <a:srgbClr val="01457B"/>
                </a:solidFill>
                <a:latin typeface="Calibri" panose="020F0502020204030204" pitchFamily="34" charset="0"/>
              </a:defRPr>
            </a:lvl1pPr>
          </a:lstStyle>
          <a:p>
            <a:fld id="{75D54C9A-7077-4768-82EA-371449D276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04875" y="1244600"/>
            <a:ext cx="7251246" cy="5017407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4125" y="168204"/>
            <a:ext cx="8597900" cy="35877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905419" y="634999"/>
            <a:ext cx="2842986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i="0" kern="1200" baseline="0">
                <a:solidFill>
                  <a:srgbClr val="01457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Copyright 2017 ParTech, Inc. All Rights Reserved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905419" y="1750718"/>
            <a:ext cx="2532289" cy="979714"/>
          </a:xfrm>
        </p:spPr>
        <p:txBody>
          <a:bodyPr>
            <a:normAutofit/>
          </a:bodyPr>
          <a:lstStyle>
            <a:lvl1pPr marL="0" indent="0">
              <a:buNone/>
              <a:defRPr sz="3200" i="1" baseline="0">
                <a:solidFill>
                  <a:srgbClr val="DFC298"/>
                </a:solidFill>
                <a:latin typeface="+mj-lt"/>
              </a:defRPr>
            </a:lvl1pPr>
            <a:lvl2pPr marL="457200" indent="0">
              <a:buNone/>
              <a:defRPr sz="2800" i="1">
                <a:latin typeface="+mj-lt"/>
              </a:defRPr>
            </a:lvl2pPr>
            <a:lvl3pPr marL="914400" indent="0">
              <a:buNone/>
              <a:defRPr sz="2000" i="1">
                <a:latin typeface="+mj-lt"/>
              </a:defRPr>
            </a:lvl3pPr>
            <a:lvl4pPr marL="1371600" indent="0">
              <a:buNone/>
              <a:defRPr sz="1600" i="1">
                <a:latin typeface="+mj-lt"/>
              </a:defRPr>
            </a:lvl4pPr>
          </a:lstStyle>
          <a:p>
            <a:pPr lvl="0"/>
            <a:r>
              <a:rPr lang="en-US" dirty="0"/>
              <a:t>“Quote Goes Right Here.”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8905419" y="2844731"/>
            <a:ext cx="2532289" cy="81643"/>
          </a:xfrm>
          <a:prstGeom prst="rect">
            <a:avLst/>
          </a:prstGeom>
          <a:solidFill>
            <a:srgbClr val="DFC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3701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8300" y="634999"/>
            <a:ext cx="393700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 baseline="0">
                <a:solidFill>
                  <a:srgbClr val="01457B"/>
                </a:solidFill>
                <a:latin typeface="Calibri" panose="020F0502020204030204" pitchFamily="34" charset="0"/>
              </a:defRPr>
            </a:lvl1pPr>
          </a:lstStyle>
          <a:p>
            <a:fld id="{75D54C9A-7077-4768-82EA-371449D276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04875" y="1244600"/>
            <a:ext cx="3136446" cy="5017407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4125" y="168204"/>
            <a:ext cx="8597900" cy="35877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905419" y="634999"/>
            <a:ext cx="2842986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i="0" kern="1200" baseline="0">
                <a:solidFill>
                  <a:srgbClr val="01457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Copyright 2017 ParTech, Inc. All Rights Reserved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337958" y="1244599"/>
            <a:ext cx="3222170" cy="5017407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7856765" y="1244598"/>
            <a:ext cx="3311977" cy="5017407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369852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,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8300" y="634999"/>
            <a:ext cx="393700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 baseline="0">
                <a:solidFill>
                  <a:srgbClr val="01457B"/>
                </a:solidFill>
                <a:latin typeface="Calibri" panose="020F0502020204030204" pitchFamily="34" charset="0"/>
              </a:defRPr>
            </a:lvl1pPr>
          </a:lstStyle>
          <a:p>
            <a:fld id="{75D54C9A-7077-4768-82EA-371449D276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04875" y="1244600"/>
            <a:ext cx="5838826" cy="50500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4125" y="168204"/>
            <a:ext cx="8597900" cy="35877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905419" y="634999"/>
            <a:ext cx="2842986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i="0" kern="1200" baseline="0">
                <a:solidFill>
                  <a:srgbClr val="01457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Copyright 2017 ParTech, Inc. All Rights Reserved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453313" y="957036"/>
            <a:ext cx="4738687" cy="589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051128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ull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8300" y="634999"/>
            <a:ext cx="393700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 baseline="0">
                <a:solidFill>
                  <a:srgbClr val="01457B"/>
                </a:solidFill>
                <a:latin typeface="Calibri" panose="020F0502020204030204" pitchFamily="34" charset="0"/>
              </a:defRPr>
            </a:lvl1pPr>
          </a:lstStyle>
          <a:p>
            <a:fld id="{75D54C9A-7077-4768-82EA-371449D276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4125" y="168204"/>
            <a:ext cx="8597900" cy="35877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905419" y="634999"/>
            <a:ext cx="2842986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i="0" kern="1200" baseline="0">
                <a:solidFill>
                  <a:srgbClr val="01457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Copyright 2017 ParTech, Inc. All Rights Reserved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957036"/>
            <a:ext cx="12192000" cy="5892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0286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8300" y="634999"/>
            <a:ext cx="393700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 baseline="0">
                <a:solidFill>
                  <a:srgbClr val="01457B"/>
                </a:solidFill>
                <a:latin typeface="Calibri" panose="020F0502020204030204" pitchFamily="34" charset="0"/>
              </a:defRPr>
            </a:lvl1pPr>
          </a:lstStyle>
          <a:p>
            <a:fld id="{75D54C9A-7077-4768-82EA-371449D276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04875" y="1244600"/>
            <a:ext cx="10606768" cy="739321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4125" y="168204"/>
            <a:ext cx="8597900" cy="35877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905419" y="634999"/>
            <a:ext cx="2842986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i="0" kern="1200" baseline="0">
                <a:solidFill>
                  <a:srgbClr val="01457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Copyright 2017 ParTech, Inc. All Rights Reserved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2209800"/>
            <a:ext cx="12192000" cy="4648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/>
              <a:t>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1778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, Multiple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98300" y="634999"/>
            <a:ext cx="393700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 baseline="0">
                <a:solidFill>
                  <a:srgbClr val="01457B"/>
                </a:solidFill>
                <a:latin typeface="Calibri" panose="020F0502020204030204" pitchFamily="34" charset="0"/>
              </a:defRPr>
            </a:lvl1pPr>
          </a:lstStyle>
          <a:p>
            <a:fld id="{75D54C9A-7077-4768-82EA-371449D276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04875" y="1244600"/>
            <a:ext cx="5838826" cy="50500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4125" y="168204"/>
            <a:ext cx="8597900" cy="358777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905419" y="634999"/>
            <a:ext cx="2842986" cy="330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0" i="0" kern="1200" baseline="0">
                <a:solidFill>
                  <a:srgbClr val="01457B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Copyright 2017 ParTech, Inc. All Rights Reserved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540030" y="1251255"/>
            <a:ext cx="1745851" cy="1654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9431424" y="1238623"/>
            <a:ext cx="1745851" cy="1654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7540030" y="3052841"/>
            <a:ext cx="1745851" cy="1654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9431424" y="3040209"/>
            <a:ext cx="1745851" cy="1654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7540030" y="4833631"/>
            <a:ext cx="1745851" cy="1654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9431424" y="4820999"/>
            <a:ext cx="1745851" cy="16549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4851789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33E9E-967B-4F7A-A018-044C24FC5D55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54C9A-7077-4768-82EA-371449D27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7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60" r:id="rId14"/>
    <p:sldLayoutId id="2147483661" r:id="rId15"/>
    <p:sldLayoutId id="214748366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 Safety in the Information Age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4767490" y="2953314"/>
            <a:ext cx="5868811" cy="9456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Tal Spirer – Director of Sales, SureCheck</a:t>
            </a:r>
          </a:p>
          <a:p>
            <a:r>
              <a:rPr lang="en-US" sz="2000" dirty="0"/>
              <a:t>FSTEC 2017 – September 19</a:t>
            </a:r>
            <a:r>
              <a:rPr lang="en-US" sz="2000" baseline="30000" dirty="0"/>
              <a:t>th</a:t>
            </a:r>
            <a:r>
              <a:rPr lang="en-US" sz="2000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3549112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 FSMA Reporting Requirements and Enforcement</a:t>
            </a:r>
          </a:p>
          <a:p>
            <a:r>
              <a:rPr lang="en-US" dirty="0"/>
              <a:t>(a) “You must establish and maintain the following records documenting implementation of the food safety plan”: </a:t>
            </a:r>
          </a:p>
          <a:p>
            <a:pPr lvl="1" indent="-365760">
              <a:spcBef>
                <a:spcPts val="1200"/>
              </a:spcBef>
              <a:buSzPct val="150000"/>
              <a:buBlip>
                <a:blip r:embed="rId3"/>
              </a:buBlip>
            </a:pPr>
            <a:r>
              <a:rPr lang="en-US" sz="1800" dirty="0"/>
              <a:t>(1) Records that document the monitoring of preventive controls;</a:t>
            </a:r>
          </a:p>
          <a:p>
            <a:pPr lvl="1" indent="-365760">
              <a:spcBef>
                <a:spcPts val="650"/>
              </a:spcBef>
              <a:buSzPct val="150000"/>
              <a:buBlip>
                <a:blip r:embed="rId3"/>
              </a:buBlip>
            </a:pPr>
            <a:r>
              <a:rPr lang="en-US" sz="1800" dirty="0"/>
              <a:t>(2) Records that document corrective actions;</a:t>
            </a:r>
          </a:p>
          <a:p>
            <a:pPr lvl="1" indent="-365760">
              <a:spcBef>
                <a:spcPts val="650"/>
              </a:spcBef>
              <a:buSzPct val="150000"/>
              <a:buBlip>
                <a:blip r:embed="rId3"/>
              </a:buBlip>
            </a:pPr>
            <a:r>
              <a:rPr lang="en-US" sz="1800" dirty="0"/>
              <a:t>(3) Records that document verification, including, as applicable, those related to:</a:t>
            </a:r>
          </a:p>
          <a:p>
            <a:pPr lvl="1" indent="-365760">
              <a:spcBef>
                <a:spcPts val="650"/>
              </a:spcBef>
              <a:buSzPct val="150000"/>
              <a:buBlip>
                <a:blip r:embed="rId3"/>
              </a:buBlip>
            </a:pPr>
            <a:r>
              <a:rPr lang="en-US" sz="1800" dirty="0"/>
              <a:t>(</a:t>
            </a:r>
            <a:r>
              <a:rPr lang="en-US" sz="1800" dirty="0" err="1"/>
              <a:t>i</a:t>
            </a:r>
            <a:r>
              <a:rPr lang="en-US" sz="1800" dirty="0"/>
              <a:t>) Validation;</a:t>
            </a:r>
          </a:p>
          <a:p>
            <a:pPr lvl="1" indent="-365760">
              <a:spcBef>
                <a:spcPts val="650"/>
              </a:spcBef>
              <a:buSzPct val="150000"/>
              <a:buBlip>
                <a:blip r:embed="rId3"/>
              </a:buBlip>
            </a:pPr>
            <a:r>
              <a:rPr lang="en-US" sz="1800" dirty="0"/>
              <a:t>(ii) Verification of monitoring;</a:t>
            </a:r>
          </a:p>
          <a:p>
            <a:pPr lvl="1" indent="-365760">
              <a:spcBef>
                <a:spcPts val="650"/>
              </a:spcBef>
              <a:buSzPct val="150000"/>
              <a:buBlip>
                <a:blip r:embed="rId3"/>
              </a:buBlip>
            </a:pPr>
            <a:r>
              <a:rPr lang="en-US" sz="1800" dirty="0"/>
              <a:t>(iii) Verification of corrective actions;</a:t>
            </a:r>
          </a:p>
          <a:p>
            <a:pPr lvl="1" indent="-365760">
              <a:spcBef>
                <a:spcPts val="650"/>
              </a:spcBef>
              <a:buSzPct val="150000"/>
              <a:buBlip>
                <a:blip r:embed="rId3"/>
              </a:buBlip>
            </a:pPr>
            <a:r>
              <a:rPr lang="en-US" sz="1800" dirty="0"/>
              <a:t>(iv) Calibration of process monitoring and verification instruments;</a:t>
            </a:r>
          </a:p>
          <a:p>
            <a:pPr lvl="1" indent="-365760">
              <a:spcBef>
                <a:spcPts val="650"/>
              </a:spcBef>
              <a:buSzPct val="150000"/>
              <a:buBlip>
                <a:blip r:embed="rId3"/>
              </a:buBlip>
            </a:pPr>
            <a:r>
              <a:rPr lang="en-US" sz="1800" dirty="0"/>
              <a:t>(v) Product testing;</a:t>
            </a:r>
          </a:p>
          <a:p>
            <a:pPr lvl="1" indent="-365760">
              <a:spcBef>
                <a:spcPts val="650"/>
              </a:spcBef>
              <a:buSzPct val="150000"/>
              <a:buBlip>
                <a:blip r:embed="rId3"/>
              </a:buBlip>
            </a:pPr>
            <a:r>
              <a:rPr lang="en-US" sz="1800" dirty="0"/>
              <a:t>(vi) Environmental monitoring;</a:t>
            </a:r>
          </a:p>
          <a:p>
            <a:pPr lvl="1" indent="-365760">
              <a:spcBef>
                <a:spcPts val="650"/>
              </a:spcBef>
              <a:buSzPct val="150000"/>
              <a:buBlip>
                <a:blip r:embed="rId3"/>
              </a:buBlip>
            </a:pPr>
            <a:r>
              <a:rPr lang="en-US" sz="1800" dirty="0"/>
              <a:t>(vii) Records review; and</a:t>
            </a:r>
          </a:p>
          <a:p>
            <a:pPr lvl="1" indent="-365760">
              <a:spcBef>
                <a:spcPts val="650"/>
              </a:spcBef>
              <a:buSzPct val="150000"/>
              <a:buBlip>
                <a:blip r:embed="rId3"/>
              </a:buBlip>
            </a:pPr>
            <a:r>
              <a:rPr lang="en-US" sz="1800" dirty="0"/>
              <a:t>(viii) Reanalysis;</a:t>
            </a:r>
          </a:p>
          <a:p>
            <a:pPr lvl="1" algn="ct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REGULATIONS – US FDA </a:t>
            </a:r>
          </a:p>
        </p:txBody>
      </p:sp>
    </p:spTree>
    <p:extLst>
      <p:ext uri="{BB962C8B-B14F-4D97-AF65-F5344CB8AC3E}">
        <p14:creationId xmlns:p14="http://schemas.microsoft.com/office/powerpoint/2010/main" val="183783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8" y="4109406"/>
            <a:ext cx="2439484" cy="2439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Safety “HACCP” Process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43929" y="211256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6436" y="211256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0755" y="488608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8741" r="1044" b="14554"/>
          <a:stretch/>
        </p:blipFill>
        <p:spPr>
          <a:xfrm>
            <a:off x="843381" y="1167359"/>
            <a:ext cx="2158944" cy="26462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306" y="4220292"/>
            <a:ext cx="2927509" cy="202757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665780" y="484486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=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595" y="4220291"/>
            <a:ext cx="2720877" cy="204065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260376" y="209168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8538" y="1360158"/>
            <a:ext cx="2026956" cy="202695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/>
          <a:srcRect t="2605" r="5278" b="29164"/>
          <a:stretch/>
        </p:blipFill>
        <p:spPr>
          <a:xfrm>
            <a:off x="4511869" y="1198862"/>
            <a:ext cx="2417301" cy="261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8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35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SureCheck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046EBD-4A5B-420A-8013-979B6104A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773" y="2042484"/>
            <a:ext cx="4504057" cy="3373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A36214-2265-4CE9-998D-A6ACFE752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1869" y="2153291"/>
            <a:ext cx="4655431" cy="3491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C39A4A-5A88-4A9F-9E94-9923DA5E4C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3" y="1579469"/>
            <a:ext cx="2496267" cy="463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EB272-5706-4327-859E-8E213EF1CC9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Automated solution that provides intelligent checklist-based logging and monitoring for food safety and management of employee-assigned tasks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- What is SureCheck™</a:t>
            </a:r>
          </a:p>
        </p:txBody>
      </p:sp>
      <p:pic>
        <p:nvPicPr>
          <p:cNvPr id="3078" name="Picture 6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34" y="2653605"/>
            <a:ext cx="2243197" cy="221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8"/>
          <p:cNvSpPr txBox="1"/>
          <p:nvPr/>
        </p:nvSpPr>
        <p:spPr>
          <a:xfrm>
            <a:off x="699254" y="5101193"/>
            <a:ext cx="1753744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Task Management</a:t>
            </a:r>
          </a:p>
        </p:txBody>
      </p:sp>
      <p:sp>
        <p:nvSpPr>
          <p:cNvPr id="23" name="TextBox 8"/>
          <p:cNvSpPr txBox="1"/>
          <p:nvPr/>
        </p:nvSpPr>
        <p:spPr>
          <a:xfrm>
            <a:off x="3831770" y="5093212"/>
            <a:ext cx="1390649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Measurement</a:t>
            </a:r>
          </a:p>
        </p:txBody>
      </p:sp>
      <p:sp>
        <p:nvSpPr>
          <p:cNvPr id="24" name="TextBox 8"/>
          <p:cNvSpPr txBox="1"/>
          <p:nvPr/>
        </p:nvSpPr>
        <p:spPr>
          <a:xfrm>
            <a:off x="9769042" y="5093212"/>
            <a:ext cx="134996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Improvement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" y="2652361"/>
            <a:ext cx="1238559" cy="2201883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6833060" y="5093212"/>
            <a:ext cx="1146585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Monitoring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631309" y="5263168"/>
            <a:ext cx="810406" cy="41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690796" y="5240308"/>
            <a:ext cx="810406" cy="41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356677" y="5240308"/>
            <a:ext cx="810406" cy="41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28784" y="2912670"/>
            <a:ext cx="2256392" cy="1693040"/>
          </a:xfrm>
          <a:prstGeom prst="rect">
            <a:avLst/>
          </a:prstGeom>
        </p:spPr>
      </p:pic>
      <p:pic>
        <p:nvPicPr>
          <p:cNvPr id="2050" name="Picture 4" descr="image0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31" y="2634573"/>
            <a:ext cx="1935014" cy="22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222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>
          <a:xfrm>
            <a:off x="612267" y="1196264"/>
            <a:ext cx="7218499" cy="51600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Business- began in 2012 (Operational Saving coupled with Food Safety)</a:t>
            </a:r>
          </a:p>
          <a:p>
            <a:r>
              <a:rPr lang="en-US" dirty="0"/>
              <a:t>Smartphone Handheld – </a:t>
            </a:r>
            <a:r>
              <a:rPr lang="en-US" i="1" dirty="0"/>
              <a:t>“</a:t>
            </a:r>
            <a:r>
              <a:rPr lang="en-US" i="1" dirty="0" err="1"/>
              <a:t>SureCheck</a:t>
            </a:r>
            <a:r>
              <a:rPr lang="en-US" i="1" dirty="0"/>
              <a:t> Advantage”</a:t>
            </a:r>
          </a:p>
          <a:p>
            <a:pPr lvl="1"/>
            <a:r>
              <a:rPr lang="en-US" sz="2000" dirty="0"/>
              <a:t>MDM, USB tethered probe, Infrared Temp, 3D barcode scanner, </a:t>
            </a:r>
            <a:r>
              <a:rPr lang="en-US" dirty="0"/>
              <a:t>product</a:t>
            </a:r>
            <a:r>
              <a:rPr lang="en-US" sz="2000" dirty="0"/>
              <a:t> lookup barcode scanning, and internet, Camera, RFID temp &amp; location  </a:t>
            </a:r>
          </a:p>
          <a:p>
            <a:r>
              <a:rPr lang="en-US" dirty="0"/>
              <a:t>Installed in &gt; 15,000 locations across 12 countries </a:t>
            </a:r>
          </a:p>
          <a:p>
            <a:r>
              <a:rPr lang="en-US" dirty="0"/>
              <a:t>17 different languages </a:t>
            </a:r>
          </a:p>
          <a:p>
            <a:r>
              <a:rPr lang="en-US" dirty="0"/>
              <a:t>Technologies include: Amazon Cloud hosting, Intel chip processing, Bluetooth, Common Client architecture, Node </a:t>
            </a:r>
            <a:r>
              <a:rPr lang="en-US" dirty="0" err="1"/>
              <a:t>j.s</a:t>
            </a:r>
            <a:r>
              <a:rPr lang="en-US" dirty="0"/>
              <a:t>, Mongo </a:t>
            </a:r>
            <a:r>
              <a:rPr lang="en-US" dirty="0" err="1"/>
              <a:t>db</a:t>
            </a:r>
            <a:r>
              <a:rPr lang="en-US" dirty="0"/>
              <a:t>, &amp; Jira </a:t>
            </a:r>
          </a:p>
          <a:p>
            <a:r>
              <a:rPr lang="en-US" dirty="0"/>
              <a:t>PAR Technology: hardware design and process development, firmware, internet reporting, hosting subscription and system implementation solution.  All in one.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SureCheck</a:t>
            </a:r>
            <a:r>
              <a:rPr lang="en-US" dirty="0"/>
              <a:t> – Intelligent Checklist Solution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/>
              <a:t>Confidential and Proprietary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54C9A-7077-4768-82EA-371449D2769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BE9C7E-A965-4FBB-A26D-E76A16941B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r="39830"/>
          <a:stretch/>
        </p:blipFill>
        <p:spPr>
          <a:xfrm>
            <a:off x="8018834" y="955472"/>
            <a:ext cx="4173166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6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14" y="3108299"/>
            <a:ext cx="5167727" cy="273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54C9A-7077-4768-82EA-371449D2769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Amazon and Azure Cloud Hosting 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Mobile platforms – Android &amp; iOS support (Windows slated for </a:t>
            </a:r>
            <a:r>
              <a:rPr lang="en-US" altLang="en-US">
                <a:latin typeface="Calibri" panose="020F0502020204030204" pitchFamily="34" charset="0"/>
              </a:rPr>
              <a:t>release Q1)</a:t>
            </a:r>
          </a:p>
          <a:p>
            <a:pPr>
              <a:lnSpc>
                <a:spcPct val="150000"/>
              </a:lnSpc>
            </a:pPr>
            <a:r>
              <a:rPr lang="en-US" altLang="en-US">
                <a:latin typeface="Calibri" panose="020F0502020204030204" pitchFamily="34" charset="0"/>
              </a:rPr>
              <a:t>Flexibility </a:t>
            </a:r>
            <a:r>
              <a:rPr lang="en-US" altLang="en-US" dirty="0">
                <a:latin typeface="Calibri" panose="020F0502020204030204" pitchFamily="34" charset="0"/>
              </a:rPr>
              <a:t>through API Integration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Business Intelligence (BI) Extract Capability 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Non-proprietary integration with Sensors</a:t>
            </a:r>
          </a:p>
          <a:p>
            <a:pPr marL="0" indent="0">
              <a:buNone/>
            </a:pPr>
            <a:r>
              <a:rPr lang="en-US" altLang="en-US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endParaRPr lang="en-US" alt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>
              <a:latin typeface="Calibri" panose="020F050202020403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SureCheck</a:t>
            </a:r>
            <a:r>
              <a:rPr lang="en-US" dirty="0"/>
              <a:t> Technology Architecture</a:t>
            </a:r>
          </a:p>
        </p:txBody>
      </p:sp>
    </p:spTree>
    <p:extLst>
      <p:ext uri="{BB962C8B-B14F-4D97-AF65-F5344CB8AC3E}">
        <p14:creationId xmlns:p14="http://schemas.microsoft.com/office/powerpoint/2010/main" val="102872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5D54C9A-7077-4768-82EA-371449D2769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07771" y="1244601"/>
            <a:ext cx="5250996" cy="2262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SureCheck Snapshot- </a:t>
            </a:r>
            <a:r>
              <a:rPr lang="en-US" u="sng" dirty="0"/>
              <a:t>Sept. 2017 </a:t>
            </a:r>
          </a:p>
          <a:p>
            <a:pPr lvl="1"/>
            <a:r>
              <a:rPr lang="en-US" dirty="0"/>
              <a:t>Installed in 15,000 locations</a:t>
            </a:r>
          </a:p>
          <a:p>
            <a:pPr lvl="1"/>
            <a:r>
              <a:rPr lang="en-US" dirty="0"/>
              <a:t>24,000 individual devices on the system</a:t>
            </a:r>
          </a:p>
          <a:p>
            <a:pPr lvl="1"/>
            <a:r>
              <a:rPr lang="en-US" dirty="0"/>
              <a:t>785,000 unique users in SC enterprise  </a:t>
            </a:r>
          </a:p>
          <a:p>
            <a:pPr lvl="1"/>
            <a:r>
              <a:rPr lang="en-US" dirty="0"/>
              <a:t>39M observations </a:t>
            </a:r>
          </a:p>
          <a:p>
            <a:pPr lvl="1"/>
            <a:r>
              <a:rPr lang="en-US" dirty="0"/>
              <a:t>262,000 violations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Snapshot of Business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7384502" y="3426594"/>
            <a:ext cx="460088" cy="470675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041" y="2939796"/>
            <a:ext cx="6094984" cy="39182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78C181-06AE-41B0-92D4-5DEBD2FB5250}"/>
              </a:ext>
            </a:extLst>
          </p:cNvPr>
          <p:cNvSpPr txBox="1"/>
          <p:nvPr/>
        </p:nvSpPr>
        <p:spPr>
          <a:xfrm>
            <a:off x="6319360" y="1235723"/>
            <a:ext cx="567579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27" indent="-285750"/>
            <a:r>
              <a:rPr lang="en-US" sz="2400" dirty="0"/>
              <a:t>Business Drivers</a:t>
            </a:r>
          </a:p>
          <a:p>
            <a:pPr marL="91437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ROI- operational efficiency</a:t>
            </a:r>
          </a:p>
          <a:p>
            <a:pPr marL="1371577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Major time and labor savings </a:t>
            </a:r>
          </a:p>
          <a:p>
            <a:pPr marL="91437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Regulatory Compliance </a:t>
            </a:r>
          </a:p>
          <a:p>
            <a:pPr marL="91437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Liability Reduction  </a:t>
            </a:r>
          </a:p>
          <a:p>
            <a:pPr marL="914377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Ancillary values </a:t>
            </a:r>
          </a:p>
          <a:p>
            <a:pPr marL="1371577" lvl="2" indent="-457200">
              <a:buFont typeface="Arial" panose="020B0604020202020204" pitchFamily="34" charset="0"/>
              <a:buChar char="•"/>
            </a:pPr>
            <a:r>
              <a:rPr lang="en-US" sz="1600" dirty="0"/>
              <a:t>Training, Visibility, Loss </a:t>
            </a:r>
            <a:br>
              <a:rPr lang="en-US" sz="1600" dirty="0"/>
            </a:br>
            <a:r>
              <a:rPr lang="en-US" sz="1600" dirty="0"/>
              <a:t>Prevention, &amp; Verification </a:t>
            </a:r>
          </a:p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469C37-167D-49BC-AFB4-58B66D945897}"/>
              </a:ext>
            </a:extLst>
          </p:cNvPr>
          <p:cNvCxnSpPr>
            <a:cxnSpLocks/>
          </p:cNvCxnSpPr>
          <p:nvPr/>
        </p:nvCxnSpPr>
        <p:spPr>
          <a:xfrm>
            <a:off x="6058767" y="1226180"/>
            <a:ext cx="0" cy="23870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BEAE9D24-763C-4B1B-8357-194A8EF229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7" b="13057"/>
          <a:stretch>
            <a:fillRect/>
          </a:stretch>
        </p:blipFill>
        <p:spPr>
          <a:xfrm>
            <a:off x="812061" y="4480367"/>
            <a:ext cx="4064729" cy="19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22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Daily Compliance Metrics – 2020 Vision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36478" y="6492875"/>
            <a:ext cx="19392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 MATERIAL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E43A3C-A252-4FD7-A440-3C43B5990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728" y="1002764"/>
            <a:ext cx="7619704" cy="5835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8BCF3B-6A71-474C-B7C9-DF449C91FD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849" y="1445902"/>
            <a:ext cx="1513480" cy="2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80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Traditional Checklist VS. Intelligent Checklists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AEDC83-DBA5-4EC9-8946-F7E57C8C8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3" t="13759" r="44428"/>
          <a:stretch/>
        </p:blipFill>
        <p:spPr>
          <a:xfrm>
            <a:off x="0" y="943582"/>
            <a:ext cx="3239311" cy="5914417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DD19A3F-A3A1-49EF-ADC9-E6CE07C752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43963" y="2159540"/>
            <a:ext cx="3725694" cy="2684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latin typeface="Calibri" panose="020F0502020204030204" pitchFamily="34" charset="0"/>
              </a:rPr>
              <a:t>Traditional Checklist</a:t>
            </a:r>
          </a:p>
          <a:p>
            <a:pPr marL="0" indent="0">
              <a:buNone/>
            </a:pPr>
            <a:r>
              <a:rPr lang="en-US" sz="1600" dirty="0">
                <a:latin typeface="+mj-lt"/>
              </a:rPr>
              <a:t>Paper &amp; Pencil</a:t>
            </a:r>
          </a:p>
          <a:p>
            <a:pPr marL="0" indent="0" fontAlgn="t">
              <a:buNone/>
            </a:pPr>
            <a:r>
              <a:rPr lang="en-US" sz="1600" dirty="0">
                <a:latin typeface="+mj-lt"/>
              </a:rPr>
              <a:t>Potential for fraud – Able to change history</a:t>
            </a:r>
          </a:p>
          <a:p>
            <a:pPr marL="0" indent="0" fontAlgn="t">
              <a:buNone/>
            </a:pPr>
            <a:r>
              <a:rPr lang="en-US" sz="1600" dirty="0">
                <a:latin typeface="+mj-lt"/>
              </a:rPr>
              <a:t>Must remember to complete</a:t>
            </a:r>
          </a:p>
          <a:p>
            <a:pPr marL="0" indent="0" fontAlgn="t">
              <a:buNone/>
            </a:pPr>
            <a:r>
              <a:rPr lang="en-US" sz="1600" dirty="0">
                <a:latin typeface="+mj-lt"/>
              </a:rPr>
              <a:t>Difficult to find historical information</a:t>
            </a:r>
          </a:p>
          <a:p>
            <a:pPr marL="0" indent="0" fontAlgn="t">
              <a:buNone/>
            </a:pPr>
            <a:r>
              <a:rPr lang="en-US" sz="1600" dirty="0">
                <a:latin typeface="+mj-lt"/>
              </a:rPr>
              <a:t>Almost impossible to spot trends</a:t>
            </a:r>
          </a:p>
          <a:p>
            <a:pPr marL="0" indent="0" fontAlgn="t">
              <a:buNone/>
            </a:pPr>
            <a:r>
              <a:rPr lang="en-US" sz="1600" dirty="0">
                <a:latin typeface="+mj-lt"/>
              </a:rPr>
              <a:t>Storage space required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42E11D-B10E-429E-AB3A-DAC9620FD2AD}"/>
              </a:ext>
            </a:extLst>
          </p:cNvPr>
          <p:cNvSpPr txBox="1">
            <a:spLocks/>
          </p:cNvSpPr>
          <p:nvPr/>
        </p:nvSpPr>
        <p:spPr>
          <a:xfrm>
            <a:off x="8341032" y="2159540"/>
            <a:ext cx="3725694" cy="2684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latin typeface="Calibri" panose="020F0502020204030204" pitchFamily="34" charset="0"/>
              </a:rPr>
              <a:t>Intelligent Checklist</a:t>
            </a:r>
          </a:p>
          <a:p>
            <a:pPr fontAlgn="t"/>
            <a:r>
              <a:rPr lang="en-US" sz="1600" dirty="0">
                <a:latin typeface="+mj-lt"/>
              </a:rPr>
              <a:t>Electronic</a:t>
            </a:r>
          </a:p>
          <a:p>
            <a:pPr fontAlgn="t"/>
            <a:r>
              <a:rPr lang="en-US" sz="1600" dirty="0">
                <a:latin typeface="+mj-lt"/>
              </a:rPr>
              <a:t>Electronically secured and verifiable</a:t>
            </a:r>
          </a:p>
          <a:p>
            <a:pPr fontAlgn="t"/>
            <a:r>
              <a:rPr lang="en-US" sz="1600" dirty="0">
                <a:latin typeface="+mj-lt"/>
              </a:rPr>
              <a:t>Reminder/alert to complete</a:t>
            </a:r>
          </a:p>
          <a:p>
            <a:pPr fontAlgn="t"/>
            <a:r>
              <a:rPr lang="en-US" sz="1600" dirty="0">
                <a:latin typeface="+mj-lt"/>
              </a:rPr>
              <a:t>Easy to query, data available in real-time</a:t>
            </a:r>
          </a:p>
          <a:p>
            <a:pPr fontAlgn="t"/>
            <a:r>
              <a:rPr lang="en-US" sz="1600" dirty="0">
                <a:latin typeface="+mj-lt"/>
              </a:rPr>
              <a:t>Valuable decision support data</a:t>
            </a:r>
          </a:p>
          <a:p>
            <a:pPr fontAlgn="t"/>
            <a:r>
              <a:rPr lang="en-US" sz="1600" dirty="0">
                <a:latin typeface="+mj-lt"/>
              </a:rPr>
              <a:t>Data stored in the “cloud”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A5CA50-7993-4845-A6A1-2311A1EE6389}"/>
              </a:ext>
            </a:extLst>
          </p:cNvPr>
          <p:cNvCxnSpPr>
            <a:cxnSpLocks/>
          </p:cNvCxnSpPr>
          <p:nvPr/>
        </p:nvCxnSpPr>
        <p:spPr>
          <a:xfrm>
            <a:off x="7731924" y="2159540"/>
            <a:ext cx="0" cy="103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C0C553-13C7-429D-AAC6-AA8B3773C6A8}"/>
              </a:ext>
            </a:extLst>
          </p:cNvPr>
          <p:cNvCxnSpPr>
            <a:cxnSpLocks/>
          </p:cNvCxnSpPr>
          <p:nvPr/>
        </p:nvCxnSpPr>
        <p:spPr>
          <a:xfrm>
            <a:off x="7731924" y="3644630"/>
            <a:ext cx="0" cy="103113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02CB3E7-BE14-43FE-80D9-96FD285B1895}"/>
              </a:ext>
            </a:extLst>
          </p:cNvPr>
          <p:cNvSpPr txBox="1">
            <a:spLocks/>
          </p:cNvSpPr>
          <p:nvPr/>
        </p:nvSpPr>
        <p:spPr>
          <a:xfrm>
            <a:off x="7493181" y="3252818"/>
            <a:ext cx="609108" cy="52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VS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9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54C9A-7077-4768-82EA-371449D2769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602"/>
          <a:stretch/>
        </p:blipFill>
        <p:spPr>
          <a:xfrm>
            <a:off x="-1" y="965200"/>
            <a:ext cx="12192001" cy="75059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is like Paper. Once it is crumpled up, it can never be perfect again</a:t>
            </a:r>
          </a:p>
        </p:txBody>
      </p:sp>
    </p:spTree>
    <p:extLst>
      <p:ext uri="{BB962C8B-B14F-4D97-AF65-F5344CB8AC3E}">
        <p14:creationId xmlns:p14="http://schemas.microsoft.com/office/powerpoint/2010/main" val="180260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54C9A-7077-4768-82EA-371449D2769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/>
              <a:t>Set The Table for a Discussion Around Restaurant Industry and Food Safety </a:t>
            </a:r>
          </a:p>
          <a:p>
            <a:r>
              <a:rPr lang="en-US" sz="3600" dirty="0"/>
              <a:t>Food Safety and The Information Age </a:t>
            </a:r>
          </a:p>
          <a:p>
            <a:r>
              <a:rPr lang="en-US" sz="3600" dirty="0"/>
              <a:t>Technology </a:t>
            </a:r>
          </a:p>
          <a:p>
            <a:r>
              <a:rPr lang="en-US" sz="3600" dirty="0"/>
              <a:t>Consumer Trust </a:t>
            </a:r>
          </a:p>
          <a:p>
            <a:r>
              <a:rPr lang="en-US" sz="3600" dirty="0"/>
              <a:t>Questions and Discussion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</p:spTree>
    <p:extLst>
      <p:ext uri="{BB962C8B-B14F-4D97-AF65-F5344CB8AC3E}">
        <p14:creationId xmlns:p14="http://schemas.microsoft.com/office/powerpoint/2010/main" val="325360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E842B7-6E8F-4B70-B2DF-9ACAD5D2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4C9A-7077-4768-82EA-371449D2769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443AB5-9DDB-4600-B30F-5597755A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2160700"/>
            <a:ext cx="10224783" cy="1370776"/>
          </a:xfrm>
        </p:spPr>
        <p:txBody>
          <a:bodyPr>
            <a:normAutofit/>
          </a:bodyPr>
          <a:lstStyle/>
          <a:p>
            <a:r>
              <a:rPr lang="en-US" sz="4400" dirty="0"/>
              <a:t>Questions and Answers?</a:t>
            </a:r>
          </a:p>
        </p:txBody>
      </p:sp>
    </p:spTree>
    <p:extLst>
      <p:ext uri="{BB962C8B-B14F-4D97-AF65-F5344CB8AC3E}">
        <p14:creationId xmlns:p14="http://schemas.microsoft.com/office/powerpoint/2010/main" val="2236295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4C9A-7077-4768-82EA-371449D2769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92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54C9A-7077-4768-82EA-371449D2769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48 Million People are </a:t>
            </a:r>
            <a:r>
              <a:rPr lang="en-US" b="1" dirty="0"/>
              <a:t>Sickened </a:t>
            </a:r>
            <a:r>
              <a:rPr lang="en-US" dirty="0"/>
              <a:t>in US by food each year</a:t>
            </a:r>
          </a:p>
        </p:txBody>
      </p:sp>
      <p:pic>
        <p:nvPicPr>
          <p:cNvPr id="1026" name="Picture 2" descr="https://mnwomenscenter.files.wordpress.com/2015/12/one-in-five-women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0" b="18686"/>
          <a:stretch/>
        </p:blipFill>
        <p:spPr bwMode="auto">
          <a:xfrm>
            <a:off x="4177486" y="1199407"/>
            <a:ext cx="3421972" cy="172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FE3CC2-B737-4F92-BED4-A7FC240B447A}"/>
              </a:ext>
            </a:extLst>
          </p:cNvPr>
          <p:cNvSpPr txBox="1"/>
          <p:nvPr/>
        </p:nvSpPr>
        <p:spPr>
          <a:xfrm>
            <a:off x="1144242" y="5417427"/>
            <a:ext cx="988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2500" dirty="0"/>
              <a:t>48 MILLION PEOPLE = </a:t>
            </a:r>
            <a:r>
              <a:rPr lang="en-US" sz="4400" b="1" kern="2500" dirty="0">
                <a:solidFill>
                  <a:srgbClr val="64BAAC"/>
                </a:solidFill>
              </a:rPr>
              <a:t>1</a:t>
            </a:r>
            <a:r>
              <a:rPr lang="en-US" sz="4400" b="1" kern="2500" dirty="0"/>
              <a:t> in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8B4DF2-FEF1-4849-A11C-70CC78391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73" y="3039776"/>
            <a:ext cx="9160030" cy="22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0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54C9A-7077-4768-82EA-371449D2769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24124" y="168204"/>
            <a:ext cx="9753493" cy="466795"/>
          </a:xfrm>
        </p:spPr>
        <p:txBody>
          <a:bodyPr/>
          <a:lstStyle/>
          <a:p>
            <a:r>
              <a:rPr lang="en-US" dirty="0"/>
              <a:t>128,000 People are </a:t>
            </a:r>
            <a:r>
              <a:rPr lang="en-US" b="1" dirty="0"/>
              <a:t>Hospitalized</a:t>
            </a:r>
            <a:r>
              <a:rPr lang="en-US" dirty="0"/>
              <a:t> Each Year –  Cedar Rapids, Iowa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BFFF64-2B70-48A7-9310-2B8B6C41C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91" y="985520"/>
            <a:ext cx="5907110" cy="5907110"/>
          </a:xfrm>
          <a:prstGeom prst="rect">
            <a:avLst/>
          </a:prstGeom>
        </p:spPr>
      </p:pic>
      <p:pic>
        <p:nvPicPr>
          <p:cNvPr id="6" name="Picture 2" descr="Image result for cedar rapids iowa">
            <a:extLst>
              <a:ext uri="{FF2B5EF4-FFF2-40B4-BE49-F238E27FC236}">
                <a16:creationId xmlns:a16="http://schemas.microsoft.com/office/drawing/2014/main" id="{56B13EED-8ECD-4883-B2BB-AB51EDC1C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4"/>
          <a:stretch/>
        </p:blipFill>
        <p:spPr bwMode="auto">
          <a:xfrm>
            <a:off x="621294" y="2323364"/>
            <a:ext cx="5102407" cy="323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68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3,000 in the U.S. - </a:t>
            </a:r>
            <a:r>
              <a:rPr lang="en-US" b="1" dirty="0"/>
              <a:t>Die </a:t>
            </a:r>
            <a:r>
              <a:rPr lang="en-US" dirty="0"/>
              <a:t>Every Year From Foodborne Sickness - MET Opera House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3401"/>
            <a:ext cx="12191999" cy="807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54C9A-7077-4768-82EA-371449D2769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5" y="1511166"/>
            <a:ext cx="2771775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590" y="1597794"/>
            <a:ext cx="2686050" cy="16954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2016 - These Products Caused Deaths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15" y="3987363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5254" y="3934977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2290" y="3934977"/>
            <a:ext cx="2638425" cy="1733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3075" y="3787337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6808" y="1552408"/>
            <a:ext cx="2485159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3798" y="1451661"/>
            <a:ext cx="2424545" cy="1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4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54C9A-7077-4768-82EA-371449D2769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040" y="1073987"/>
            <a:ext cx="5802528" cy="566326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of Foodborne Illness </a:t>
            </a:r>
          </a:p>
        </p:txBody>
      </p:sp>
    </p:spTree>
    <p:extLst>
      <p:ext uri="{BB962C8B-B14F-4D97-AF65-F5344CB8AC3E}">
        <p14:creationId xmlns:p14="http://schemas.microsoft.com/office/powerpoint/2010/main" val="142851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54C9A-7077-4768-82EA-371449D2769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Reported Cases of Foodborne Illness and the Information Age 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186589506"/>
              </p:ext>
            </p:extLst>
          </p:nvPr>
        </p:nvGraphicFramePr>
        <p:xfrm>
          <a:off x="2055446" y="1187142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817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5D54C9A-7077-4768-82EA-371449D2769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Inspections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59" y="1517385"/>
            <a:ext cx="4380198" cy="4768974"/>
          </a:xfrm>
          <a:prstGeom prst="rect">
            <a:avLst/>
          </a:prstGeom>
        </p:spPr>
      </p:pic>
      <p:pic>
        <p:nvPicPr>
          <p:cNvPr id="2050" name="Picture 2" descr="Image result for food safety inspection">
            <a:extLst>
              <a:ext uri="{FF2B5EF4-FFF2-40B4-BE49-F238E27FC236}">
                <a16:creationId xmlns:a16="http://schemas.microsoft.com/office/drawing/2014/main" id="{F3829A96-49F1-4941-8C4D-A0E03A846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" r="49949"/>
          <a:stretch/>
        </p:blipFill>
        <p:spPr bwMode="auto">
          <a:xfrm>
            <a:off x="0" y="955472"/>
            <a:ext cx="4348264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507" t="2800" r="3988" b="3917"/>
          <a:stretch/>
        </p:blipFill>
        <p:spPr>
          <a:xfrm rot="612938">
            <a:off x="3714463" y="3776072"/>
            <a:ext cx="1878458" cy="25289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98449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26303</TotalTime>
  <Words>884</Words>
  <Application>Microsoft Office PowerPoint</Application>
  <PresentationFormat>Widescreen</PresentationFormat>
  <Paragraphs>150</Paragraphs>
  <Slides>21</Slides>
  <Notes>14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1_Office Theme</vt:lpstr>
      <vt:lpstr>Food Safety in the Information Age </vt:lpstr>
      <vt:lpstr>Agenda </vt:lpstr>
      <vt:lpstr>48 Million People are Sickened in US by food each year</vt:lpstr>
      <vt:lpstr>128,000 People are Hospitalized Each Year –  Cedar Rapids, Iowa </vt:lpstr>
      <vt:lpstr>3,000 in the U.S. - Die Every Year From Foodborne Sickness - MET Opera House </vt:lpstr>
      <vt:lpstr>2016 - These Products Caused Deaths  </vt:lpstr>
      <vt:lpstr>Costs of Foodborne Illness </vt:lpstr>
      <vt:lpstr>Reported Cases of Foodborne Illness and the Information Age </vt:lpstr>
      <vt:lpstr>Inspections </vt:lpstr>
      <vt:lpstr>REGULATIONS – US FDA </vt:lpstr>
      <vt:lpstr>Food Safety “HACCP” Process </vt:lpstr>
      <vt:lpstr>SureCheck</vt:lpstr>
      <vt:lpstr>Overview - What is SureCheck™</vt:lpstr>
      <vt:lpstr>SureCheck – Intelligent Checklist Solution</vt:lpstr>
      <vt:lpstr>SureCheck Technology Architecture</vt:lpstr>
      <vt:lpstr> Snapshot of Business</vt:lpstr>
      <vt:lpstr>Daily Compliance Metrics – 2020 Vision</vt:lpstr>
      <vt:lpstr>Traditional Checklist VS. Intelligent Checklists </vt:lpstr>
      <vt:lpstr>Trust is like Paper. Once it is crumpled up, it can never be perfect again</vt:lpstr>
      <vt:lpstr>Questions and Answers?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 Tech – SureCheck</dc:title>
  <dc:creator>John Sammon III</dc:creator>
  <cp:lastModifiedBy>Tal Spirer</cp:lastModifiedBy>
  <cp:revision>115</cp:revision>
  <cp:lastPrinted>2016-08-29T21:12:05Z</cp:lastPrinted>
  <dcterms:created xsi:type="dcterms:W3CDTF">2016-07-11T16:26:57Z</dcterms:created>
  <dcterms:modified xsi:type="dcterms:W3CDTF">2017-09-19T14:07:42Z</dcterms:modified>
</cp:coreProperties>
</file>