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1" r:id="rId2"/>
  </p:sldMasterIdLst>
  <p:notesMasterIdLst>
    <p:notesMasterId r:id="rId71"/>
  </p:notesMasterIdLst>
  <p:sldIdLst>
    <p:sldId id="257" r:id="rId3"/>
    <p:sldId id="570" r:id="rId4"/>
    <p:sldId id="280" r:id="rId5"/>
    <p:sldId id="258" r:id="rId6"/>
    <p:sldId id="313" r:id="rId7"/>
    <p:sldId id="316" r:id="rId8"/>
    <p:sldId id="318" r:id="rId9"/>
    <p:sldId id="374" r:id="rId10"/>
    <p:sldId id="285" r:id="rId11"/>
    <p:sldId id="360" r:id="rId12"/>
    <p:sldId id="290" r:id="rId13"/>
    <p:sldId id="361" r:id="rId14"/>
    <p:sldId id="389" r:id="rId15"/>
    <p:sldId id="388" r:id="rId16"/>
    <p:sldId id="362" r:id="rId17"/>
    <p:sldId id="394" r:id="rId18"/>
    <p:sldId id="306" r:id="rId19"/>
    <p:sldId id="376" r:id="rId20"/>
    <p:sldId id="391" r:id="rId21"/>
    <p:sldId id="379" r:id="rId22"/>
    <p:sldId id="384" r:id="rId23"/>
    <p:sldId id="308" r:id="rId24"/>
    <p:sldId id="395" r:id="rId25"/>
    <p:sldId id="321" r:id="rId26"/>
    <p:sldId id="322" r:id="rId27"/>
    <p:sldId id="323" r:id="rId28"/>
    <p:sldId id="324" r:id="rId29"/>
    <p:sldId id="325" r:id="rId30"/>
    <p:sldId id="326" r:id="rId31"/>
    <p:sldId id="446" r:id="rId32"/>
    <p:sldId id="336" r:id="rId33"/>
    <p:sldId id="447" r:id="rId34"/>
    <p:sldId id="340" r:id="rId35"/>
    <p:sldId id="342" r:id="rId36"/>
    <p:sldId id="345" r:id="rId37"/>
    <p:sldId id="256" r:id="rId38"/>
    <p:sldId id="448" r:id="rId39"/>
    <p:sldId id="558" r:id="rId40"/>
    <p:sldId id="537" r:id="rId41"/>
    <p:sldId id="559" r:id="rId42"/>
    <p:sldId id="560" r:id="rId43"/>
    <p:sldId id="525" r:id="rId44"/>
    <p:sldId id="507" r:id="rId45"/>
    <p:sldId id="561" r:id="rId46"/>
    <p:sldId id="348" r:id="rId47"/>
    <p:sldId id="349" r:id="rId48"/>
    <p:sldId id="350" r:id="rId49"/>
    <p:sldId id="351" r:id="rId50"/>
    <p:sldId id="562" r:id="rId51"/>
    <p:sldId id="273" r:id="rId52"/>
    <p:sldId id="274" r:id="rId53"/>
    <p:sldId id="276" r:id="rId54"/>
    <p:sldId id="277" r:id="rId55"/>
    <p:sldId id="278" r:id="rId56"/>
    <p:sldId id="304" r:id="rId57"/>
    <p:sldId id="303" r:id="rId58"/>
    <p:sldId id="305" r:id="rId59"/>
    <p:sldId id="302" r:id="rId60"/>
    <p:sldId id="563" r:id="rId61"/>
    <p:sldId id="564" r:id="rId62"/>
    <p:sldId id="287" r:id="rId63"/>
    <p:sldId id="319" r:id="rId64"/>
    <p:sldId id="565" r:id="rId65"/>
    <p:sldId id="566" r:id="rId66"/>
    <p:sldId id="567" r:id="rId67"/>
    <p:sldId id="568" r:id="rId68"/>
    <p:sldId id="569" r:id="rId69"/>
    <p:sldId id="339"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69B2"/>
    <a:srgbClr val="ED1C22"/>
    <a:srgbClr val="FFC90D"/>
    <a:srgbClr val="00A3E8"/>
    <a:srgbClr val="B5E51D"/>
    <a:srgbClr val="EE3024"/>
    <a:srgbClr val="006C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88" autoAdjust="0"/>
    <p:restoredTop sz="94684" autoAdjust="0"/>
  </p:normalViewPr>
  <p:slideViewPr>
    <p:cSldViewPr snapToGrid="0">
      <p:cViewPr varScale="1">
        <p:scale>
          <a:sx n="125" d="100"/>
          <a:sy n="125" d="100"/>
        </p:scale>
        <p:origin x="160" y="7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2CCB53-E6E4-47C8-A5DB-9BF22110C043}" type="doc">
      <dgm:prSet loTypeId="urn:microsoft.com/office/officeart/2005/8/layout/pyramid1" loCatId="pyramid" qsTypeId="urn:microsoft.com/office/officeart/2005/8/quickstyle/3d1" qsCatId="3D" csTypeId="urn:microsoft.com/office/officeart/2005/8/colors/colorful1" csCatId="colorful" phldr="1"/>
      <dgm:spPr/>
    </dgm:pt>
    <dgm:pt modelId="{B50EB92F-37A9-4058-9DF2-ED11934B577A}">
      <dgm:prSet phldrT="[Text]" custT="1"/>
      <dgm:spPr/>
      <dgm:t>
        <a:bodyPr/>
        <a:lstStyle/>
        <a:p>
          <a:r>
            <a:rPr lang="en-US" sz="2400" dirty="0"/>
            <a:t>Safety</a:t>
          </a:r>
        </a:p>
      </dgm:t>
    </dgm:pt>
    <dgm:pt modelId="{E24377EE-B7FA-4995-B631-E61DFAF396B1}" type="parTrans" cxnId="{4786C15B-61FF-4BE9-A966-324E34ED4B14}">
      <dgm:prSet/>
      <dgm:spPr/>
      <dgm:t>
        <a:bodyPr/>
        <a:lstStyle/>
        <a:p>
          <a:endParaRPr lang="en-US"/>
        </a:p>
      </dgm:t>
    </dgm:pt>
    <dgm:pt modelId="{DD10D9F5-81A2-4818-83DC-20F1A8A1A29B}" type="sibTrans" cxnId="{4786C15B-61FF-4BE9-A966-324E34ED4B14}">
      <dgm:prSet/>
      <dgm:spPr/>
      <dgm:t>
        <a:bodyPr/>
        <a:lstStyle/>
        <a:p>
          <a:endParaRPr lang="en-US"/>
        </a:p>
      </dgm:t>
    </dgm:pt>
    <dgm:pt modelId="{E723295F-4D1B-4221-B1AF-A19E991F4C2C}">
      <dgm:prSet phldrT="[Text]" custT="1"/>
      <dgm:spPr/>
      <dgm:t>
        <a:bodyPr/>
        <a:lstStyle/>
        <a:p>
          <a:r>
            <a:rPr lang="en-US" sz="2400" dirty="0"/>
            <a:t>Reliability</a:t>
          </a:r>
        </a:p>
      </dgm:t>
    </dgm:pt>
    <dgm:pt modelId="{795A3F21-A7FC-4782-A04B-70F165740CD2}" type="parTrans" cxnId="{45DD06CD-B3FC-4A9D-8CE9-FC7DFFC3B8C6}">
      <dgm:prSet/>
      <dgm:spPr/>
      <dgm:t>
        <a:bodyPr/>
        <a:lstStyle/>
        <a:p>
          <a:endParaRPr lang="en-US"/>
        </a:p>
      </dgm:t>
    </dgm:pt>
    <dgm:pt modelId="{49022198-FB68-4BAA-B0AE-3D51B2F4832D}" type="sibTrans" cxnId="{45DD06CD-B3FC-4A9D-8CE9-FC7DFFC3B8C6}">
      <dgm:prSet/>
      <dgm:spPr/>
      <dgm:t>
        <a:bodyPr/>
        <a:lstStyle/>
        <a:p>
          <a:endParaRPr lang="en-US"/>
        </a:p>
      </dgm:t>
    </dgm:pt>
    <dgm:pt modelId="{F9DA4000-38A6-4ABD-87EF-F7FE17A1ED17}">
      <dgm:prSet phldrT="[Text]" custT="1"/>
      <dgm:spPr/>
      <dgm:t>
        <a:bodyPr/>
        <a:lstStyle/>
        <a:p>
          <a:r>
            <a:rPr lang="en-US" sz="2400" dirty="0"/>
            <a:t>Maintenance</a:t>
          </a:r>
        </a:p>
      </dgm:t>
    </dgm:pt>
    <dgm:pt modelId="{ED358E46-265F-4A35-8E3B-1EB6D04BF603}" type="parTrans" cxnId="{FD7436B3-29D0-4445-AFE1-CF3A266925A8}">
      <dgm:prSet/>
      <dgm:spPr/>
      <dgm:t>
        <a:bodyPr/>
        <a:lstStyle/>
        <a:p>
          <a:endParaRPr lang="en-US"/>
        </a:p>
      </dgm:t>
    </dgm:pt>
    <dgm:pt modelId="{BFC8D0A1-526E-4BDB-81B6-95EB22BA6ADA}" type="sibTrans" cxnId="{FD7436B3-29D0-4445-AFE1-CF3A266925A8}">
      <dgm:prSet/>
      <dgm:spPr/>
      <dgm:t>
        <a:bodyPr/>
        <a:lstStyle/>
        <a:p>
          <a:endParaRPr lang="en-US"/>
        </a:p>
      </dgm:t>
    </dgm:pt>
    <dgm:pt modelId="{AD53F280-DE9A-474C-8618-F44B772B5C98}" type="pres">
      <dgm:prSet presAssocID="{3B2CCB53-E6E4-47C8-A5DB-9BF22110C043}" presName="Name0" presStyleCnt="0">
        <dgm:presLayoutVars>
          <dgm:dir/>
          <dgm:animLvl val="lvl"/>
          <dgm:resizeHandles val="exact"/>
        </dgm:presLayoutVars>
      </dgm:prSet>
      <dgm:spPr/>
    </dgm:pt>
    <dgm:pt modelId="{E592C59F-06B9-4073-B9D9-A1D1B9C17AE9}" type="pres">
      <dgm:prSet presAssocID="{B50EB92F-37A9-4058-9DF2-ED11934B577A}" presName="Name8" presStyleCnt="0"/>
      <dgm:spPr/>
    </dgm:pt>
    <dgm:pt modelId="{01C4A2DD-0768-480A-B306-7B3DFFB1C9F6}" type="pres">
      <dgm:prSet presAssocID="{B50EB92F-37A9-4058-9DF2-ED11934B577A}" presName="level" presStyleLbl="node1" presStyleIdx="0" presStyleCnt="3">
        <dgm:presLayoutVars>
          <dgm:chMax val="1"/>
          <dgm:bulletEnabled val="1"/>
        </dgm:presLayoutVars>
      </dgm:prSet>
      <dgm:spPr/>
    </dgm:pt>
    <dgm:pt modelId="{68BA7D56-2BBC-4798-AD9B-EA44DB89974E}" type="pres">
      <dgm:prSet presAssocID="{B50EB92F-37A9-4058-9DF2-ED11934B577A}" presName="levelTx" presStyleLbl="revTx" presStyleIdx="0" presStyleCnt="0">
        <dgm:presLayoutVars>
          <dgm:chMax val="1"/>
          <dgm:bulletEnabled val="1"/>
        </dgm:presLayoutVars>
      </dgm:prSet>
      <dgm:spPr/>
    </dgm:pt>
    <dgm:pt modelId="{26C72574-FB91-419B-A357-95A7AE436626}" type="pres">
      <dgm:prSet presAssocID="{E723295F-4D1B-4221-B1AF-A19E991F4C2C}" presName="Name8" presStyleCnt="0"/>
      <dgm:spPr/>
    </dgm:pt>
    <dgm:pt modelId="{FE545156-770C-4A5A-B413-4A777922F652}" type="pres">
      <dgm:prSet presAssocID="{E723295F-4D1B-4221-B1AF-A19E991F4C2C}" presName="level" presStyleLbl="node1" presStyleIdx="1" presStyleCnt="3">
        <dgm:presLayoutVars>
          <dgm:chMax val="1"/>
          <dgm:bulletEnabled val="1"/>
        </dgm:presLayoutVars>
      </dgm:prSet>
      <dgm:spPr/>
    </dgm:pt>
    <dgm:pt modelId="{897D0EF1-4B7D-4E1A-9902-AC951BD6D511}" type="pres">
      <dgm:prSet presAssocID="{E723295F-4D1B-4221-B1AF-A19E991F4C2C}" presName="levelTx" presStyleLbl="revTx" presStyleIdx="0" presStyleCnt="0">
        <dgm:presLayoutVars>
          <dgm:chMax val="1"/>
          <dgm:bulletEnabled val="1"/>
        </dgm:presLayoutVars>
      </dgm:prSet>
      <dgm:spPr/>
    </dgm:pt>
    <dgm:pt modelId="{C9851377-222F-4D5D-94CA-745CEDA8CE40}" type="pres">
      <dgm:prSet presAssocID="{F9DA4000-38A6-4ABD-87EF-F7FE17A1ED17}" presName="Name8" presStyleCnt="0"/>
      <dgm:spPr/>
    </dgm:pt>
    <dgm:pt modelId="{D5A1A64E-6E88-4D94-B7C7-9447AFB52C4F}" type="pres">
      <dgm:prSet presAssocID="{F9DA4000-38A6-4ABD-87EF-F7FE17A1ED17}" presName="level" presStyleLbl="node1" presStyleIdx="2" presStyleCnt="3">
        <dgm:presLayoutVars>
          <dgm:chMax val="1"/>
          <dgm:bulletEnabled val="1"/>
        </dgm:presLayoutVars>
      </dgm:prSet>
      <dgm:spPr/>
    </dgm:pt>
    <dgm:pt modelId="{E55B8FED-2592-4B99-9490-0AF8DA469995}" type="pres">
      <dgm:prSet presAssocID="{F9DA4000-38A6-4ABD-87EF-F7FE17A1ED17}" presName="levelTx" presStyleLbl="revTx" presStyleIdx="0" presStyleCnt="0">
        <dgm:presLayoutVars>
          <dgm:chMax val="1"/>
          <dgm:bulletEnabled val="1"/>
        </dgm:presLayoutVars>
      </dgm:prSet>
      <dgm:spPr/>
    </dgm:pt>
  </dgm:ptLst>
  <dgm:cxnLst>
    <dgm:cxn modelId="{0FC4E02F-55C4-4D3E-85E4-0C35B27172F6}" type="presOf" srcId="{F9DA4000-38A6-4ABD-87EF-F7FE17A1ED17}" destId="{D5A1A64E-6E88-4D94-B7C7-9447AFB52C4F}" srcOrd="0" destOrd="0" presId="urn:microsoft.com/office/officeart/2005/8/layout/pyramid1"/>
    <dgm:cxn modelId="{4786C15B-61FF-4BE9-A966-324E34ED4B14}" srcId="{3B2CCB53-E6E4-47C8-A5DB-9BF22110C043}" destId="{B50EB92F-37A9-4058-9DF2-ED11934B577A}" srcOrd="0" destOrd="0" parTransId="{E24377EE-B7FA-4995-B631-E61DFAF396B1}" sibTransId="{DD10D9F5-81A2-4818-83DC-20F1A8A1A29B}"/>
    <dgm:cxn modelId="{B461287E-74E7-4097-9AD1-F2A4DAF17374}" type="presOf" srcId="{3B2CCB53-E6E4-47C8-A5DB-9BF22110C043}" destId="{AD53F280-DE9A-474C-8618-F44B772B5C98}" srcOrd="0" destOrd="0" presId="urn:microsoft.com/office/officeart/2005/8/layout/pyramid1"/>
    <dgm:cxn modelId="{FD7436B3-29D0-4445-AFE1-CF3A266925A8}" srcId="{3B2CCB53-E6E4-47C8-A5DB-9BF22110C043}" destId="{F9DA4000-38A6-4ABD-87EF-F7FE17A1ED17}" srcOrd="2" destOrd="0" parTransId="{ED358E46-265F-4A35-8E3B-1EB6D04BF603}" sibTransId="{BFC8D0A1-526E-4BDB-81B6-95EB22BA6ADA}"/>
    <dgm:cxn modelId="{46EC3BC2-28B4-4C06-988F-9C70BE56221D}" type="presOf" srcId="{B50EB92F-37A9-4058-9DF2-ED11934B577A}" destId="{01C4A2DD-0768-480A-B306-7B3DFFB1C9F6}" srcOrd="0" destOrd="0" presId="urn:microsoft.com/office/officeart/2005/8/layout/pyramid1"/>
    <dgm:cxn modelId="{C6AD57C3-8191-4F44-899C-535C4E3E5DFE}" type="presOf" srcId="{B50EB92F-37A9-4058-9DF2-ED11934B577A}" destId="{68BA7D56-2BBC-4798-AD9B-EA44DB89974E}" srcOrd="1" destOrd="0" presId="urn:microsoft.com/office/officeart/2005/8/layout/pyramid1"/>
    <dgm:cxn modelId="{45DD06CD-B3FC-4A9D-8CE9-FC7DFFC3B8C6}" srcId="{3B2CCB53-E6E4-47C8-A5DB-9BF22110C043}" destId="{E723295F-4D1B-4221-B1AF-A19E991F4C2C}" srcOrd="1" destOrd="0" parTransId="{795A3F21-A7FC-4782-A04B-70F165740CD2}" sibTransId="{49022198-FB68-4BAA-B0AE-3D51B2F4832D}"/>
    <dgm:cxn modelId="{4CB979D6-9821-4739-B9B2-EFF8F73CB9B1}" type="presOf" srcId="{E723295F-4D1B-4221-B1AF-A19E991F4C2C}" destId="{FE545156-770C-4A5A-B413-4A777922F652}" srcOrd="0" destOrd="0" presId="urn:microsoft.com/office/officeart/2005/8/layout/pyramid1"/>
    <dgm:cxn modelId="{3CFBBCEE-9068-468F-A28A-A3E8D2A30CA7}" type="presOf" srcId="{F9DA4000-38A6-4ABD-87EF-F7FE17A1ED17}" destId="{E55B8FED-2592-4B99-9490-0AF8DA469995}" srcOrd="1" destOrd="0" presId="urn:microsoft.com/office/officeart/2005/8/layout/pyramid1"/>
    <dgm:cxn modelId="{346A9EFE-68E1-48D3-96DA-EA9EB717C64C}" type="presOf" srcId="{E723295F-4D1B-4221-B1AF-A19E991F4C2C}" destId="{897D0EF1-4B7D-4E1A-9902-AC951BD6D511}" srcOrd="1" destOrd="0" presId="urn:microsoft.com/office/officeart/2005/8/layout/pyramid1"/>
    <dgm:cxn modelId="{DC07C41B-FF29-4628-B6B8-F197387DD0C4}" type="presParOf" srcId="{AD53F280-DE9A-474C-8618-F44B772B5C98}" destId="{E592C59F-06B9-4073-B9D9-A1D1B9C17AE9}" srcOrd="0" destOrd="0" presId="urn:microsoft.com/office/officeart/2005/8/layout/pyramid1"/>
    <dgm:cxn modelId="{C799604E-3713-48BA-9F58-EB90167B41F0}" type="presParOf" srcId="{E592C59F-06B9-4073-B9D9-A1D1B9C17AE9}" destId="{01C4A2DD-0768-480A-B306-7B3DFFB1C9F6}" srcOrd="0" destOrd="0" presId="urn:microsoft.com/office/officeart/2005/8/layout/pyramid1"/>
    <dgm:cxn modelId="{4DC6F02A-003A-44F5-ACEE-4B18CA69688F}" type="presParOf" srcId="{E592C59F-06B9-4073-B9D9-A1D1B9C17AE9}" destId="{68BA7D56-2BBC-4798-AD9B-EA44DB89974E}" srcOrd="1" destOrd="0" presId="urn:microsoft.com/office/officeart/2005/8/layout/pyramid1"/>
    <dgm:cxn modelId="{838A75E6-9658-439E-8A54-1BA9A45A9DF0}" type="presParOf" srcId="{AD53F280-DE9A-474C-8618-F44B772B5C98}" destId="{26C72574-FB91-419B-A357-95A7AE436626}" srcOrd="1" destOrd="0" presId="urn:microsoft.com/office/officeart/2005/8/layout/pyramid1"/>
    <dgm:cxn modelId="{FE929878-84EA-4B34-9BDA-396528D6AC99}" type="presParOf" srcId="{26C72574-FB91-419B-A357-95A7AE436626}" destId="{FE545156-770C-4A5A-B413-4A777922F652}" srcOrd="0" destOrd="0" presId="urn:microsoft.com/office/officeart/2005/8/layout/pyramid1"/>
    <dgm:cxn modelId="{181ED7AB-2D31-4F0D-B955-60D4EA50ACD2}" type="presParOf" srcId="{26C72574-FB91-419B-A357-95A7AE436626}" destId="{897D0EF1-4B7D-4E1A-9902-AC951BD6D511}" srcOrd="1" destOrd="0" presId="urn:microsoft.com/office/officeart/2005/8/layout/pyramid1"/>
    <dgm:cxn modelId="{88071EFC-D3CA-40D7-9C53-8FB52DE09AE6}" type="presParOf" srcId="{AD53F280-DE9A-474C-8618-F44B772B5C98}" destId="{C9851377-222F-4D5D-94CA-745CEDA8CE40}" srcOrd="2" destOrd="0" presId="urn:microsoft.com/office/officeart/2005/8/layout/pyramid1"/>
    <dgm:cxn modelId="{5E6D2DA1-E44F-45FD-8800-1A9EE21F2AA7}" type="presParOf" srcId="{C9851377-222F-4D5D-94CA-745CEDA8CE40}" destId="{D5A1A64E-6E88-4D94-B7C7-9447AFB52C4F}" srcOrd="0" destOrd="0" presId="urn:microsoft.com/office/officeart/2005/8/layout/pyramid1"/>
    <dgm:cxn modelId="{1D1A7006-F303-4050-BFF0-790CA65AAB40}" type="presParOf" srcId="{C9851377-222F-4D5D-94CA-745CEDA8CE40}" destId="{E55B8FED-2592-4B99-9490-0AF8DA469995}"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433EC3-4192-4641-8A87-ACDEA213EF4C}" type="doc">
      <dgm:prSet loTypeId="urn:microsoft.com/office/officeart/2005/8/layout/radial1" loCatId="" qsTypeId="urn:microsoft.com/office/officeart/2005/8/quickstyle/simple1" qsCatId="simple" csTypeId="urn:microsoft.com/office/officeart/2005/8/colors/accent1_2" csCatId="accent1" phldr="1"/>
      <dgm:spPr/>
      <dgm:t>
        <a:bodyPr/>
        <a:lstStyle/>
        <a:p>
          <a:endParaRPr lang="en-US"/>
        </a:p>
      </dgm:t>
    </dgm:pt>
    <dgm:pt modelId="{467A9D12-460D-3C47-9FFB-A7EAF971BB03}">
      <dgm:prSet phldrT="[Text]"/>
      <dgm:spPr/>
      <dgm:t>
        <a:bodyPr/>
        <a:lstStyle/>
        <a:p>
          <a:r>
            <a:rPr lang="en-US" dirty="0"/>
            <a:t>Temperature</a:t>
          </a:r>
        </a:p>
      </dgm:t>
    </dgm:pt>
    <dgm:pt modelId="{4BF6F0BF-3A53-E948-B3DD-20EAA687FB43}" type="parTrans" cxnId="{4EBF6860-2CE6-7340-8D6C-9CD192DF8301}">
      <dgm:prSet/>
      <dgm:spPr>
        <a:ln w="57150"/>
      </dgm:spPr>
      <dgm:t>
        <a:bodyPr/>
        <a:lstStyle/>
        <a:p>
          <a:endParaRPr lang="en-US"/>
        </a:p>
      </dgm:t>
    </dgm:pt>
    <dgm:pt modelId="{D41EA07B-B18E-0C41-A062-21F5773FABC3}" type="sibTrans" cxnId="{4EBF6860-2CE6-7340-8D6C-9CD192DF8301}">
      <dgm:prSet/>
      <dgm:spPr/>
      <dgm:t>
        <a:bodyPr/>
        <a:lstStyle/>
        <a:p>
          <a:endParaRPr lang="en-US"/>
        </a:p>
      </dgm:t>
    </dgm:pt>
    <dgm:pt modelId="{EE18AEFE-298A-F54C-89F7-326698B9F17D}">
      <dgm:prSet phldrT="[Text]"/>
      <dgm:spPr/>
      <dgm:t>
        <a:bodyPr/>
        <a:lstStyle/>
        <a:p>
          <a:r>
            <a:rPr lang="en-US" dirty="0"/>
            <a:t>Current</a:t>
          </a:r>
        </a:p>
      </dgm:t>
    </dgm:pt>
    <dgm:pt modelId="{D234708D-F5F0-534C-8309-C603907F64F3}" type="parTrans" cxnId="{8FE8304E-3E93-9E4E-BE47-69A161812B85}">
      <dgm:prSet/>
      <dgm:spPr>
        <a:ln w="57150"/>
      </dgm:spPr>
      <dgm:t>
        <a:bodyPr/>
        <a:lstStyle/>
        <a:p>
          <a:endParaRPr lang="en-US"/>
        </a:p>
      </dgm:t>
    </dgm:pt>
    <dgm:pt modelId="{14EE8BE5-CE61-CE43-ABEF-045B7EECB14D}" type="sibTrans" cxnId="{8FE8304E-3E93-9E4E-BE47-69A161812B85}">
      <dgm:prSet/>
      <dgm:spPr/>
      <dgm:t>
        <a:bodyPr/>
        <a:lstStyle/>
        <a:p>
          <a:endParaRPr lang="en-US"/>
        </a:p>
      </dgm:t>
    </dgm:pt>
    <dgm:pt modelId="{4A8F8DC4-EE4E-5140-9EE4-A2C50BB88547}">
      <dgm:prSet phldrT="[Text]"/>
      <dgm:spPr/>
      <dgm:t>
        <a:bodyPr/>
        <a:lstStyle/>
        <a:p>
          <a:r>
            <a:rPr lang="en-US" dirty="0"/>
            <a:t>Voltage</a:t>
          </a:r>
        </a:p>
      </dgm:t>
    </dgm:pt>
    <dgm:pt modelId="{577DF49C-FBCA-8345-990B-8D91276D3484}" type="parTrans" cxnId="{67C70E26-0F79-C940-878E-D742ACAD3FCC}">
      <dgm:prSet/>
      <dgm:spPr>
        <a:ln w="57150"/>
      </dgm:spPr>
      <dgm:t>
        <a:bodyPr/>
        <a:lstStyle/>
        <a:p>
          <a:endParaRPr lang="en-US"/>
        </a:p>
      </dgm:t>
    </dgm:pt>
    <dgm:pt modelId="{7CABAF72-55D5-D745-9E69-43D81ABBC563}" type="sibTrans" cxnId="{67C70E26-0F79-C940-878E-D742ACAD3FCC}">
      <dgm:prSet/>
      <dgm:spPr/>
      <dgm:t>
        <a:bodyPr/>
        <a:lstStyle/>
        <a:p>
          <a:endParaRPr lang="en-US"/>
        </a:p>
      </dgm:t>
    </dgm:pt>
    <dgm:pt modelId="{EFFB3943-92F5-7C45-923F-5A65C1AC6164}">
      <dgm:prSet/>
      <dgm:spPr/>
      <dgm:t>
        <a:bodyPr/>
        <a:lstStyle/>
        <a:p>
          <a:r>
            <a:rPr lang="en-US" dirty="0"/>
            <a:t>Pressure</a:t>
          </a:r>
        </a:p>
      </dgm:t>
    </dgm:pt>
    <dgm:pt modelId="{FE679947-2722-D84D-BAB1-C2525BF40503}" type="parTrans" cxnId="{FC301D14-4DAB-5146-B72F-F90C99CF2D53}">
      <dgm:prSet/>
      <dgm:spPr>
        <a:ln w="57150"/>
      </dgm:spPr>
      <dgm:t>
        <a:bodyPr/>
        <a:lstStyle/>
        <a:p>
          <a:endParaRPr lang="en-US"/>
        </a:p>
      </dgm:t>
    </dgm:pt>
    <dgm:pt modelId="{4DB5ED91-233F-BC4A-B771-A9A82F74F676}" type="sibTrans" cxnId="{FC301D14-4DAB-5146-B72F-F90C99CF2D53}">
      <dgm:prSet/>
      <dgm:spPr/>
      <dgm:t>
        <a:bodyPr/>
        <a:lstStyle/>
        <a:p>
          <a:endParaRPr lang="en-US"/>
        </a:p>
      </dgm:t>
    </dgm:pt>
    <dgm:pt modelId="{80E1CD0E-7232-2242-B56A-F4C730B1B631}">
      <dgm:prSet/>
      <dgm:spPr/>
      <dgm:t>
        <a:bodyPr/>
        <a:lstStyle/>
        <a:p>
          <a:r>
            <a:rPr lang="en-US" dirty="0"/>
            <a:t>Strain</a:t>
          </a:r>
        </a:p>
      </dgm:t>
    </dgm:pt>
    <dgm:pt modelId="{FEDFC6F3-AB36-B04B-B0BC-8BCDC94729B8}" type="parTrans" cxnId="{21608DFD-5B62-6E4C-94B2-AE5038C445E8}">
      <dgm:prSet/>
      <dgm:spPr>
        <a:ln w="57150"/>
      </dgm:spPr>
      <dgm:t>
        <a:bodyPr/>
        <a:lstStyle/>
        <a:p>
          <a:endParaRPr lang="en-US"/>
        </a:p>
      </dgm:t>
    </dgm:pt>
    <dgm:pt modelId="{CE3A1701-F4A4-014B-90A1-D577288D03DE}" type="sibTrans" cxnId="{21608DFD-5B62-6E4C-94B2-AE5038C445E8}">
      <dgm:prSet/>
      <dgm:spPr/>
      <dgm:t>
        <a:bodyPr/>
        <a:lstStyle/>
        <a:p>
          <a:endParaRPr lang="en-US"/>
        </a:p>
      </dgm:t>
    </dgm:pt>
    <dgm:pt modelId="{5AD36AFC-F5CB-9F4E-BD4B-54ABF2FF3B54}">
      <dgm:prSet/>
      <dgm:spPr/>
      <dgm:t>
        <a:bodyPr/>
        <a:lstStyle/>
        <a:p>
          <a:r>
            <a:rPr lang="en-US" dirty="0"/>
            <a:t>Flow</a:t>
          </a:r>
        </a:p>
      </dgm:t>
    </dgm:pt>
    <dgm:pt modelId="{7BED38BE-F527-1541-9F23-B243C7FD861B}" type="parTrans" cxnId="{D3DA98EF-6D1F-964A-AD8C-E7393C10436B}">
      <dgm:prSet/>
      <dgm:spPr>
        <a:ln w="57150"/>
      </dgm:spPr>
      <dgm:t>
        <a:bodyPr/>
        <a:lstStyle/>
        <a:p>
          <a:endParaRPr lang="en-US"/>
        </a:p>
      </dgm:t>
    </dgm:pt>
    <dgm:pt modelId="{33F342F5-CDD6-2E42-BE79-500150EE21F0}" type="sibTrans" cxnId="{D3DA98EF-6D1F-964A-AD8C-E7393C10436B}">
      <dgm:prSet/>
      <dgm:spPr/>
      <dgm:t>
        <a:bodyPr/>
        <a:lstStyle/>
        <a:p>
          <a:endParaRPr lang="en-US"/>
        </a:p>
      </dgm:t>
    </dgm:pt>
    <dgm:pt modelId="{E767B3D3-09A7-AC4D-B16F-9B2AEF044A02}">
      <dgm:prSet/>
      <dgm:spPr/>
      <dgm:t>
        <a:bodyPr/>
        <a:lstStyle/>
        <a:p>
          <a:r>
            <a:rPr lang="en-US" dirty="0"/>
            <a:t>Ethernet/Modbus Devices</a:t>
          </a:r>
        </a:p>
      </dgm:t>
    </dgm:pt>
    <dgm:pt modelId="{121450ED-4A62-8A4F-B6A3-3A4507206A48}" type="parTrans" cxnId="{A63AACA5-49C6-9F4C-BB31-9C2BE02E1573}">
      <dgm:prSet/>
      <dgm:spPr>
        <a:ln w="57150"/>
      </dgm:spPr>
      <dgm:t>
        <a:bodyPr/>
        <a:lstStyle/>
        <a:p>
          <a:endParaRPr lang="en-US"/>
        </a:p>
      </dgm:t>
    </dgm:pt>
    <dgm:pt modelId="{5CD4B13D-3E04-9D47-A5F4-A1B3851A5765}" type="sibTrans" cxnId="{A63AACA5-49C6-9F4C-BB31-9C2BE02E1573}">
      <dgm:prSet/>
      <dgm:spPr/>
      <dgm:t>
        <a:bodyPr/>
        <a:lstStyle/>
        <a:p>
          <a:endParaRPr lang="en-US"/>
        </a:p>
      </dgm:t>
    </dgm:pt>
    <dgm:pt modelId="{1694D4EB-647D-1B42-BFEE-3F1DAAB6658D}">
      <dgm:prSet/>
      <dgm:spPr/>
      <dgm:t>
        <a:bodyPr/>
        <a:lstStyle/>
        <a:p>
          <a:r>
            <a:rPr lang="en-US" dirty="0"/>
            <a:t>Other Sensors</a:t>
          </a:r>
        </a:p>
      </dgm:t>
    </dgm:pt>
    <dgm:pt modelId="{AC48D2C2-C67F-BD49-9252-FA283DFFB7AA}" type="parTrans" cxnId="{D77092B4-8542-994D-9E3F-C361AA7A27BE}">
      <dgm:prSet/>
      <dgm:spPr>
        <a:ln w="57150"/>
      </dgm:spPr>
      <dgm:t>
        <a:bodyPr/>
        <a:lstStyle/>
        <a:p>
          <a:endParaRPr lang="en-US"/>
        </a:p>
      </dgm:t>
    </dgm:pt>
    <dgm:pt modelId="{66F9F21E-AF1B-924C-8D52-0A9D27EAABAA}" type="sibTrans" cxnId="{D77092B4-8542-994D-9E3F-C361AA7A27BE}">
      <dgm:prSet/>
      <dgm:spPr/>
      <dgm:t>
        <a:bodyPr/>
        <a:lstStyle/>
        <a:p>
          <a:endParaRPr lang="en-US"/>
        </a:p>
      </dgm:t>
    </dgm:pt>
    <dgm:pt modelId="{3DEF4AFB-D3B4-6A49-9F83-B5163D1B4935}">
      <dgm:prSet phldrT="[Text]"/>
      <dgm:spPr/>
      <dgm:t>
        <a:bodyPr/>
        <a:lstStyle/>
        <a:p>
          <a:r>
            <a:rPr lang="en-US" dirty="0"/>
            <a:t>PM</a:t>
          </a:r>
        </a:p>
      </dgm:t>
    </dgm:pt>
    <dgm:pt modelId="{958AB3AC-2005-9B43-B5BC-E0C1631F915E}" type="parTrans" cxnId="{BA32DE6A-F4AF-B44F-824D-62C7E65A02F0}">
      <dgm:prSet/>
      <dgm:spPr/>
      <dgm:t>
        <a:bodyPr/>
        <a:lstStyle/>
        <a:p>
          <a:endParaRPr lang="en-US"/>
        </a:p>
      </dgm:t>
    </dgm:pt>
    <dgm:pt modelId="{CC56D72F-F8E5-D04A-B147-180FBE30ACBD}" type="sibTrans" cxnId="{BA32DE6A-F4AF-B44F-824D-62C7E65A02F0}">
      <dgm:prSet/>
      <dgm:spPr/>
      <dgm:t>
        <a:bodyPr/>
        <a:lstStyle/>
        <a:p>
          <a:endParaRPr lang="en-US"/>
        </a:p>
      </dgm:t>
    </dgm:pt>
    <dgm:pt modelId="{18C2448A-8076-A447-9A2C-CDEDAF5A38A4}" type="pres">
      <dgm:prSet presAssocID="{D4433EC3-4192-4641-8A87-ACDEA213EF4C}" presName="cycle" presStyleCnt="0">
        <dgm:presLayoutVars>
          <dgm:chMax val="1"/>
          <dgm:dir/>
          <dgm:animLvl val="ctr"/>
          <dgm:resizeHandles val="exact"/>
        </dgm:presLayoutVars>
      </dgm:prSet>
      <dgm:spPr/>
    </dgm:pt>
    <dgm:pt modelId="{6014D4E1-F576-C842-A396-C0CAA3F3726A}" type="pres">
      <dgm:prSet presAssocID="{3DEF4AFB-D3B4-6A49-9F83-B5163D1B4935}" presName="centerShape" presStyleLbl="node0" presStyleIdx="0" presStyleCnt="1"/>
      <dgm:spPr/>
    </dgm:pt>
    <dgm:pt modelId="{13650E42-D4D6-E547-BA51-553019A8F0D4}" type="pres">
      <dgm:prSet presAssocID="{4BF6F0BF-3A53-E948-B3DD-20EAA687FB43}" presName="Name9" presStyleLbl="parChTrans1D2" presStyleIdx="0" presStyleCnt="8"/>
      <dgm:spPr/>
    </dgm:pt>
    <dgm:pt modelId="{8B7992E1-BA87-444F-92A4-C311003FFE60}" type="pres">
      <dgm:prSet presAssocID="{4BF6F0BF-3A53-E948-B3DD-20EAA687FB43}" presName="connTx" presStyleLbl="parChTrans1D2" presStyleIdx="0" presStyleCnt="8"/>
      <dgm:spPr/>
    </dgm:pt>
    <dgm:pt modelId="{0A3387E7-445B-CA42-977A-A8E109DB9C4B}" type="pres">
      <dgm:prSet presAssocID="{467A9D12-460D-3C47-9FFB-A7EAF971BB03}" presName="node" presStyleLbl="node1" presStyleIdx="0" presStyleCnt="8">
        <dgm:presLayoutVars>
          <dgm:bulletEnabled val="1"/>
        </dgm:presLayoutVars>
      </dgm:prSet>
      <dgm:spPr/>
    </dgm:pt>
    <dgm:pt modelId="{E113B304-0584-0341-B614-F0137C4AC949}" type="pres">
      <dgm:prSet presAssocID="{D234708D-F5F0-534C-8309-C603907F64F3}" presName="Name9" presStyleLbl="parChTrans1D2" presStyleIdx="1" presStyleCnt="8"/>
      <dgm:spPr/>
    </dgm:pt>
    <dgm:pt modelId="{4BC0BEDB-73E1-B240-92F6-910E6BC29BE8}" type="pres">
      <dgm:prSet presAssocID="{D234708D-F5F0-534C-8309-C603907F64F3}" presName="connTx" presStyleLbl="parChTrans1D2" presStyleIdx="1" presStyleCnt="8"/>
      <dgm:spPr/>
    </dgm:pt>
    <dgm:pt modelId="{24ADCF44-3CFA-DB45-855A-3227906E5E3A}" type="pres">
      <dgm:prSet presAssocID="{EE18AEFE-298A-F54C-89F7-326698B9F17D}" presName="node" presStyleLbl="node1" presStyleIdx="1" presStyleCnt="8">
        <dgm:presLayoutVars>
          <dgm:bulletEnabled val="1"/>
        </dgm:presLayoutVars>
      </dgm:prSet>
      <dgm:spPr/>
    </dgm:pt>
    <dgm:pt modelId="{07048DFA-5BB2-5648-B903-2180D2833CAA}" type="pres">
      <dgm:prSet presAssocID="{577DF49C-FBCA-8345-990B-8D91276D3484}" presName="Name9" presStyleLbl="parChTrans1D2" presStyleIdx="2" presStyleCnt="8"/>
      <dgm:spPr/>
    </dgm:pt>
    <dgm:pt modelId="{64A64CCB-F789-CD44-BB68-F734E322392E}" type="pres">
      <dgm:prSet presAssocID="{577DF49C-FBCA-8345-990B-8D91276D3484}" presName="connTx" presStyleLbl="parChTrans1D2" presStyleIdx="2" presStyleCnt="8"/>
      <dgm:spPr/>
    </dgm:pt>
    <dgm:pt modelId="{168F249D-4C3E-5243-8B0D-CAF222A5A891}" type="pres">
      <dgm:prSet presAssocID="{4A8F8DC4-EE4E-5140-9EE4-A2C50BB88547}" presName="node" presStyleLbl="node1" presStyleIdx="2" presStyleCnt="8">
        <dgm:presLayoutVars>
          <dgm:bulletEnabled val="1"/>
        </dgm:presLayoutVars>
      </dgm:prSet>
      <dgm:spPr/>
    </dgm:pt>
    <dgm:pt modelId="{68B6B1E2-9B7E-5D4A-833B-C973D9C7A998}" type="pres">
      <dgm:prSet presAssocID="{FE679947-2722-D84D-BAB1-C2525BF40503}" presName="Name9" presStyleLbl="parChTrans1D2" presStyleIdx="3" presStyleCnt="8"/>
      <dgm:spPr/>
    </dgm:pt>
    <dgm:pt modelId="{DBB384AF-BC97-EC48-BBC2-7DE59385C3E1}" type="pres">
      <dgm:prSet presAssocID="{FE679947-2722-D84D-BAB1-C2525BF40503}" presName="connTx" presStyleLbl="parChTrans1D2" presStyleIdx="3" presStyleCnt="8"/>
      <dgm:spPr/>
    </dgm:pt>
    <dgm:pt modelId="{E9B95392-7033-C448-84B0-225F5D4343C8}" type="pres">
      <dgm:prSet presAssocID="{EFFB3943-92F5-7C45-923F-5A65C1AC6164}" presName="node" presStyleLbl="node1" presStyleIdx="3" presStyleCnt="8">
        <dgm:presLayoutVars>
          <dgm:bulletEnabled val="1"/>
        </dgm:presLayoutVars>
      </dgm:prSet>
      <dgm:spPr/>
    </dgm:pt>
    <dgm:pt modelId="{5052549D-3308-DB49-ADB8-B3C3FD3C1C6F}" type="pres">
      <dgm:prSet presAssocID="{FEDFC6F3-AB36-B04B-B0BC-8BCDC94729B8}" presName="Name9" presStyleLbl="parChTrans1D2" presStyleIdx="4" presStyleCnt="8"/>
      <dgm:spPr/>
    </dgm:pt>
    <dgm:pt modelId="{B243FBFF-E92E-174B-BD16-FAFEF5A731A4}" type="pres">
      <dgm:prSet presAssocID="{FEDFC6F3-AB36-B04B-B0BC-8BCDC94729B8}" presName="connTx" presStyleLbl="parChTrans1D2" presStyleIdx="4" presStyleCnt="8"/>
      <dgm:spPr/>
    </dgm:pt>
    <dgm:pt modelId="{A7C92D34-D0C6-5A49-872C-1DA6BF793E5C}" type="pres">
      <dgm:prSet presAssocID="{80E1CD0E-7232-2242-B56A-F4C730B1B631}" presName="node" presStyleLbl="node1" presStyleIdx="4" presStyleCnt="8">
        <dgm:presLayoutVars>
          <dgm:bulletEnabled val="1"/>
        </dgm:presLayoutVars>
      </dgm:prSet>
      <dgm:spPr/>
    </dgm:pt>
    <dgm:pt modelId="{E9A7113B-0578-964C-87A4-95350B425FBA}" type="pres">
      <dgm:prSet presAssocID="{7BED38BE-F527-1541-9F23-B243C7FD861B}" presName="Name9" presStyleLbl="parChTrans1D2" presStyleIdx="5" presStyleCnt="8"/>
      <dgm:spPr/>
    </dgm:pt>
    <dgm:pt modelId="{300C1B08-94C2-484A-BEE3-61A221E17277}" type="pres">
      <dgm:prSet presAssocID="{7BED38BE-F527-1541-9F23-B243C7FD861B}" presName="connTx" presStyleLbl="parChTrans1D2" presStyleIdx="5" presStyleCnt="8"/>
      <dgm:spPr/>
    </dgm:pt>
    <dgm:pt modelId="{02A93150-5D22-D649-8773-0102558D09A7}" type="pres">
      <dgm:prSet presAssocID="{5AD36AFC-F5CB-9F4E-BD4B-54ABF2FF3B54}" presName="node" presStyleLbl="node1" presStyleIdx="5" presStyleCnt="8">
        <dgm:presLayoutVars>
          <dgm:bulletEnabled val="1"/>
        </dgm:presLayoutVars>
      </dgm:prSet>
      <dgm:spPr/>
    </dgm:pt>
    <dgm:pt modelId="{16030B1F-0997-6C40-9BFB-422C9C2A5780}" type="pres">
      <dgm:prSet presAssocID="{121450ED-4A62-8A4F-B6A3-3A4507206A48}" presName="Name9" presStyleLbl="parChTrans1D2" presStyleIdx="6" presStyleCnt="8"/>
      <dgm:spPr/>
    </dgm:pt>
    <dgm:pt modelId="{E0A5E256-2649-C94A-8E95-D1F4EEF50AD4}" type="pres">
      <dgm:prSet presAssocID="{121450ED-4A62-8A4F-B6A3-3A4507206A48}" presName="connTx" presStyleLbl="parChTrans1D2" presStyleIdx="6" presStyleCnt="8"/>
      <dgm:spPr/>
    </dgm:pt>
    <dgm:pt modelId="{F2DFEFBE-5581-DA4E-8976-58D602AD7B6C}" type="pres">
      <dgm:prSet presAssocID="{E767B3D3-09A7-AC4D-B16F-9B2AEF044A02}" presName="node" presStyleLbl="node1" presStyleIdx="6" presStyleCnt="8">
        <dgm:presLayoutVars>
          <dgm:bulletEnabled val="1"/>
        </dgm:presLayoutVars>
      </dgm:prSet>
      <dgm:spPr/>
    </dgm:pt>
    <dgm:pt modelId="{EBD02CF3-D99D-904D-A795-1CDB22124CF9}" type="pres">
      <dgm:prSet presAssocID="{AC48D2C2-C67F-BD49-9252-FA283DFFB7AA}" presName="Name9" presStyleLbl="parChTrans1D2" presStyleIdx="7" presStyleCnt="8"/>
      <dgm:spPr/>
    </dgm:pt>
    <dgm:pt modelId="{0278E98D-78F0-C443-8FDC-5B6762A0B1D8}" type="pres">
      <dgm:prSet presAssocID="{AC48D2C2-C67F-BD49-9252-FA283DFFB7AA}" presName="connTx" presStyleLbl="parChTrans1D2" presStyleIdx="7" presStyleCnt="8"/>
      <dgm:spPr/>
    </dgm:pt>
    <dgm:pt modelId="{A06FB107-352E-B048-B014-6C0944E6C4A0}" type="pres">
      <dgm:prSet presAssocID="{1694D4EB-647D-1B42-BFEE-3F1DAAB6658D}" presName="node" presStyleLbl="node1" presStyleIdx="7" presStyleCnt="8">
        <dgm:presLayoutVars>
          <dgm:bulletEnabled val="1"/>
        </dgm:presLayoutVars>
      </dgm:prSet>
      <dgm:spPr/>
    </dgm:pt>
  </dgm:ptLst>
  <dgm:cxnLst>
    <dgm:cxn modelId="{B8085B00-1D3A-1B44-8F8D-9A4DA831F047}" type="presOf" srcId="{4A8F8DC4-EE4E-5140-9EE4-A2C50BB88547}" destId="{168F249D-4C3E-5243-8B0D-CAF222A5A891}" srcOrd="0" destOrd="0" presId="urn:microsoft.com/office/officeart/2005/8/layout/radial1"/>
    <dgm:cxn modelId="{9FAA9A03-DE97-1444-BE49-5AD24E31A134}" type="presOf" srcId="{FE679947-2722-D84D-BAB1-C2525BF40503}" destId="{68B6B1E2-9B7E-5D4A-833B-C973D9C7A998}" srcOrd="0" destOrd="0" presId="urn:microsoft.com/office/officeart/2005/8/layout/radial1"/>
    <dgm:cxn modelId="{17A8A110-1E05-E34F-AF54-05FD89E25128}" type="presOf" srcId="{D234708D-F5F0-534C-8309-C603907F64F3}" destId="{E113B304-0584-0341-B614-F0137C4AC949}" srcOrd="0" destOrd="0" presId="urn:microsoft.com/office/officeart/2005/8/layout/radial1"/>
    <dgm:cxn modelId="{FC301D14-4DAB-5146-B72F-F90C99CF2D53}" srcId="{3DEF4AFB-D3B4-6A49-9F83-B5163D1B4935}" destId="{EFFB3943-92F5-7C45-923F-5A65C1AC6164}" srcOrd="3" destOrd="0" parTransId="{FE679947-2722-D84D-BAB1-C2525BF40503}" sibTransId="{4DB5ED91-233F-BC4A-B771-A9A82F74F676}"/>
    <dgm:cxn modelId="{67C70E26-0F79-C940-878E-D742ACAD3FCC}" srcId="{3DEF4AFB-D3B4-6A49-9F83-B5163D1B4935}" destId="{4A8F8DC4-EE4E-5140-9EE4-A2C50BB88547}" srcOrd="2" destOrd="0" parTransId="{577DF49C-FBCA-8345-990B-8D91276D3484}" sibTransId="{7CABAF72-55D5-D745-9E69-43D81ABBC563}"/>
    <dgm:cxn modelId="{9D107E26-5759-4C42-8FDB-1F0CC1F19EFD}" type="presOf" srcId="{4BF6F0BF-3A53-E948-B3DD-20EAA687FB43}" destId="{13650E42-D4D6-E547-BA51-553019A8F0D4}" srcOrd="0" destOrd="0" presId="urn:microsoft.com/office/officeart/2005/8/layout/radial1"/>
    <dgm:cxn modelId="{8FE8304E-3E93-9E4E-BE47-69A161812B85}" srcId="{3DEF4AFB-D3B4-6A49-9F83-B5163D1B4935}" destId="{EE18AEFE-298A-F54C-89F7-326698B9F17D}" srcOrd="1" destOrd="0" parTransId="{D234708D-F5F0-534C-8309-C603907F64F3}" sibTransId="{14EE8BE5-CE61-CE43-ABEF-045B7EECB14D}"/>
    <dgm:cxn modelId="{B833E352-92AD-194D-9535-B12F5E49357B}" type="presOf" srcId="{7BED38BE-F527-1541-9F23-B243C7FD861B}" destId="{E9A7113B-0578-964C-87A4-95350B425FBA}" srcOrd="0" destOrd="0" presId="urn:microsoft.com/office/officeart/2005/8/layout/radial1"/>
    <dgm:cxn modelId="{4EBF6860-2CE6-7340-8D6C-9CD192DF8301}" srcId="{3DEF4AFB-D3B4-6A49-9F83-B5163D1B4935}" destId="{467A9D12-460D-3C47-9FFB-A7EAF971BB03}" srcOrd="0" destOrd="0" parTransId="{4BF6F0BF-3A53-E948-B3DD-20EAA687FB43}" sibTransId="{D41EA07B-B18E-0C41-A062-21F5773FABC3}"/>
    <dgm:cxn modelId="{6E24A365-8EF3-8245-9ED6-C5BE3190E16C}" type="presOf" srcId="{1694D4EB-647D-1B42-BFEE-3F1DAAB6658D}" destId="{A06FB107-352E-B048-B014-6C0944E6C4A0}" srcOrd="0" destOrd="0" presId="urn:microsoft.com/office/officeart/2005/8/layout/radial1"/>
    <dgm:cxn modelId="{0E0BC165-45E2-C848-8F63-05C4579B9D40}" type="presOf" srcId="{5AD36AFC-F5CB-9F4E-BD4B-54ABF2FF3B54}" destId="{02A93150-5D22-D649-8773-0102558D09A7}" srcOrd="0" destOrd="0" presId="urn:microsoft.com/office/officeart/2005/8/layout/radial1"/>
    <dgm:cxn modelId="{BA32DE6A-F4AF-B44F-824D-62C7E65A02F0}" srcId="{D4433EC3-4192-4641-8A87-ACDEA213EF4C}" destId="{3DEF4AFB-D3B4-6A49-9F83-B5163D1B4935}" srcOrd="0" destOrd="0" parTransId="{958AB3AC-2005-9B43-B5BC-E0C1631F915E}" sibTransId="{CC56D72F-F8E5-D04A-B147-180FBE30ACBD}"/>
    <dgm:cxn modelId="{B3553C70-1959-D544-8444-E832C9020384}" type="presOf" srcId="{D4433EC3-4192-4641-8A87-ACDEA213EF4C}" destId="{18C2448A-8076-A447-9A2C-CDEDAF5A38A4}" srcOrd="0" destOrd="0" presId="urn:microsoft.com/office/officeart/2005/8/layout/radial1"/>
    <dgm:cxn modelId="{2AF02B71-4573-E54D-A4B7-21461C68338E}" type="presOf" srcId="{FE679947-2722-D84D-BAB1-C2525BF40503}" destId="{DBB384AF-BC97-EC48-BBC2-7DE59385C3E1}" srcOrd="1" destOrd="0" presId="urn:microsoft.com/office/officeart/2005/8/layout/radial1"/>
    <dgm:cxn modelId="{8278EA74-04B1-EE44-898D-3C4BEA62E0D9}" type="presOf" srcId="{AC48D2C2-C67F-BD49-9252-FA283DFFB7AA}" destId="{EBD02CF3-D99D-904D-A795-1CDB22124CF9}" srcOrd="0" destOrd="0" presId="urn:microsoft.com/office/officeart/2005/8/layout/radial1"/>
    <dgm:cxn modelId="{BFD2987B-14B4-8D49-8F24-C2041BF470E6}" type="presOf" srcId="{FEDFC6F3-AB36-B04B-B0BC-8BCDC94729B8}" destId="{5052549D-3308-DB49-ADB8-B3C3FD3C1C6F}" srcOrd="0" destOrd="0" presId="urn:microsoft.com/office/officeart/2005/8/layout/radial1"/>
    <dgm:cxn modelId="{DE9D507E-DA6D-6344-8848-20270912BBC0}" type="presOf" srcId="{121450ED-4A62-8A4F-B6A3-3A4507206A48}" destId="{E0A5E256-2649-C94A-8E95-D1F4EEF50AD4}" srcOrd="1" destOrd="0" presId="urn:microsoft.com/office/officeart/2005/8/layout/radial1"/>
    <dgm:cxn modelId="{5045FD7E-7CF2-154B-A1D1-E13C5F9FFC80}" type="presOf" srcId="{467A9D12-460D-3C47-9FFB-A7EAF971BB03}" destId="{0A3387E7-445B-CA42-977A-A8E109DB9C4B}" srcOrd="0" destOrd="0" presId="urn:microsoft.com/office/officeart/2005/8/layout/radial1"/>
    <dgm:cxn modelId="{D02F3482-8510-6244-B3D0-43BBB945AE2A}" type="presOf" srcId="{4BF6F0BF-3A53-E948-B3DD-20EAA687FB43}" destId="{8B7992E1-BA87-444F-92A4-C311003FFE60}" srcOrd="1" destOrd="0" presId="urn:microsoft.com/office/officeart/2005/8/layout/radial1"/>
    <dgm:cxn modelId="{E06D0787-A876-A443-9743-47AEB12DA16A}" type="presOf" srcId="{7BED38BE-F527-1541-9F23-B243C7FD861B}" destId="{300C1B08-94C2-484A-BEE3-61A221E17277}" srcOrd="1" destOrd="0" presId="urn:microsoft.com/office/officeart/2005/8/layout/radial1"/>
    <dgm:cxn modelId="{64D40C8B-B00D-6742-8EBF-D5F8AFE74AE0}" type="presOf" srcId="{EE18AEFE-298A-F54C-89F7-326698B9F17D}" destId="{24ADCF44-3CFA-DB45-855A-3227906E5E3A}" srcOrd="0" destOrd="0" presId="urn:microsoft.com/office/officeart/2005/8/layout/radial1"/>
    <dgm:cxn modelId="{BFAB29A3-EB6E-AB4C-947D-C2C7B39FE71F}" type="presOf" srcId="{E767B3D3-09A7-AC4D-B16F-9B2AEF044A02}" destId="{F2DFEFBE-5581-DA4E-8976-58D602AD7B6C}" srcOrd="0" destOrd="0" presId="urn:microsoft.com/office/officeart/2005/8/layout/radial1"/>
    <dgm:cxn modelId="{A63AACA5-49C6-9F4C-BB31-9C2BE02E1573}" srcId="{3DEF4AFB-D3B4-6A49-9F83-B5163D1B4935}" destId="{E767B3D3-09A7-AC4D-B16F-9B2AEF044A02}" srcOrd="6" destOrd="0" parTransId="{121450ED-4A62-8A4F-B6A3-3A4507206A48}" sibTransId="{5CD4B13D-3E04-9D47-A5F4-A1B3851A5765}"/>
    <dgm:cxn modelId="{D4242DA7-27D7-BB4F-A0EB-42FE3DACB57A}" type="presOf" srcId="{577DF49C-FBCA-8345-990B-8D91276D3484}" destId="{07048DFA-5BB2-5648-B903-2180D2833CAA}" srcOrd="0" destOrd="0" presId="urn:microsoft.com/office/officeart/2005/8/layout/radial1"/>
    <dgm:cxn modelId="{C25565B4-BAC5-CD44-B061-59A6FE728810}" type="presOf" srcId="{EFFB3943-92F5-7C45-923F-5A65C1AC6164}" destId="{E9B95392-7033-C448-84B0-225F5D4343C8}" srcOrd="0" destOrd="0" presId="urn:microsoft.com/office/officeart/2005/8/layout/radial1"/>
    <dgm:cxn modelId="{D77092B4-8542-994D-9E3F-C361AA7A27BE}" srcId="{3DEF4AFB-D3B4-6A49-9F83-B5163D1B4935}" destId="{1694D4EB-647D-1B42-BFEE-3F1DAAB6658D}" srcOrd="7" destOrd="0" parTransId="{AC48D2C2-C67F-BD49-9252-FA283DFFB7AA}" sibTransId="{66F9F21E-AF1B-924C-8D52-0A9D27EAABAA}"/>
    <dgm:cxn modelId="{1D29E2CC-2B24-BB44-92C8-C23439C851D9}" type="presOf" srcId="{80E1CD0E-7232-2242-B56A-F4C730B1B631}" destId="{A7C92D34-D0C6-5A49-872C-1DA6BF793E5C}" srcOrd="0" destOrd="0" presId="urn:microsoft.com/office/officeart/2005/8/layout/radial1"/>
    <dgm:cxn modelId="{7C205EE4-C2C6-0948-B0F9-5866D008820C}" type="presOf" srcId="{577DF49C-FBCA-8345-990B-8D91276D3484}" destId="{64A64CCB-F789-CD44-BB68-F734E322392E}" srcOrd="1" destOrd="0" presId="urn:microsoft.com/office/officeart/2005/8/layout/radial1"/>
    <dgm:cxn modelId="{4A0385E4-5AA7-1648-B753-9A5C6DB50BFB}" type="presOf" srcId="{D234708D-F5F0-534C-8309-C603907F64F3}" destId="{4BC0BEDB-73E1-B240-92F6-910E6BC29BE8}" srcOrd="1" destOrd="0" presId="urn:microsoft.com/office/officeart/2005/8/layout/radial1"/>
    <dgm:cxn modelId="{08D8BFE5-76B8-0648-939B-84E847B83F4A}" type="presOf" srcId="{121450ED-4A62-8A4F-B6A3-3A4507206A48}" destId="{16030B1F-0997-6C40-9BFB-422C9C2A5780}" srcOrd="0" destOrd="0" presId="urn:microsoft.com/office/officeart/2005/8/layout/radial1"/>
    <dgm:cxn modelId="{EC6F36E6-DCAC-7043-B459-FDBA54BCC229}" type="presOf" srcId="{AC48D2C2-C67F-BD49-9252-FA283DFFB7AA}" destId="{0278E98D-78F0-C443-8FDC-5B6762A0B1D8}" srcOrd="1" destOrd="0" presId="urn:microsoft.com/office/officeart/2005/8/layout/radial1"/>
    <dgm:cxn modelId="{B23598EC-91F2-C245-8B16-E14EBF4A8934}" type="presOf" srcId="{3DEF4AFB-D3B4-6A49-9F83-B5163D1B4935}" destId="{6014D4E1-F576-C842-A396-C0CAA3F3726A}" srcOrd="0" destOrd="0" presId="urn:microsoft.com/office/officeart/2005/8/layout/radial1"/>
    <dgm:cxn modelId="{D3DA98EF-6D1F-964A-AD8C-E7393C10436B}" srcId="{3DEF4AFB-D3B4-6A49-9F83-B5163D1B4935}" destId="{5AD36AFC-F5CB-9F4E-BD4B-54ABF2FF3B54}" srcOrd="5" destOrd="0" parTransId="{7BED38BE-F527-1541-9F23-B243C7FD861B}" sibTransId="{33F342F5-CDD6-2E42-BE79-500150EE21F0}"/>
    <dgm:cxn modelId="{4BEF3EFA-6E7A-824C-AE5E-2E6C3716271F}" type="presOf" srcId="{FEDFC6F3-AB36-B04B-B0BC-8BCDC94729B8}" destId="{B243FBFF-E92E-174B-BD16-FAFEF5A731A4}" srcOrd="1" destOrd="0" presId="urn:microsoft.com/office/officeart/2005/8/layout/radial1"/>
    <dgm:cxn modelId="{21608DFD-5B62-6E4C-94B2-AE5038C445E8}" srcId="{3DEF4AFB-D3B4-6A49-9F83-B5163D1B4935}" destId="{80E1CD0E-7232-2242-B56A-F4C730B1B631}" srcOrd="4" destOrd="0" parTransId="{FEDFC6F3-AB36-B04B-B0BC-8BCDC94729B8}" sibTransId="{CE3A1701-F4A4-014B-90A1-D577288D03DE}"/>
    <dgm:cxn modelId="{23818FEA-6A9E-514E-9407-15BFD8E622EF}" type="presParOf" srcId="{18C2448A-8076-A447-9A2C-CDEDAF5A38A4}" destId="{6014D4E1-F576-C842-A396-C0CAA3F3726A}" srcOrd="0" destOrd="0" presId="urn:microsoft.com/office/officeart/2005/8/layout/radial1"/>
    <dgm:cxn modelId="{17E000A8-DB84-764B-8B8A-00752D704F74}" type="presParOf" srcId="{18C2448A-8076-A447-9A2C-CDEDAF5A38A4}" destId="{13650E42-D4D6-E547-BA51-553019A8F0D4}" srcOrd="1" destOrd="0" presId="urn:microsoft.com/office/officeart/2005/8/layout/radial1"/>
    <dgm:cxn modelId="{B1A06BF9-F1F5-E541-A3BD-F0C098D88C42}" type="presParOf" srcId="{13650E42-D4D6-E547-BA51-553019A8F0D4}" destId="{8B7992E1-BA87-444F-92A4-C311003FFE60}" srcOrd="0" destOrd="0" presId="urn:microsoft.com/office/officeart/2005/8/layout/radial1"/>
    <dgm:cxn modelId="{667600A9-ABA3-9A43-B39A-728632548C66}" type="presParOf" srcId="{18C2448A-8076-A447-9A2C-CDEDAF5A38A4}" destId="{0A3387E7-445B-CA42-977A-A8E109DB9C4B}" srcOrd="2" destOrd="0" presId="urn:microsoft.com/office/officeart/2005/8/layout/radial1"/>
    <dgm:cxn modelId="{9626EC2F-A2A3-C948-8F06-BD334119E018}" type="presParOf" srcId="{18C2448A-8076-A447-9A2C-CDEDAF5A38A4}" destId="{E113B304-0584-0341-B614-F0137C4AC949}" srcOrd="3" destOrd="0" presId="urn:microsoft.com/office/officeart/2005/8/layout/radial1"/>
    <dgm:cxn modelId="{B3AC3687-0A5F-B24E-BD33-5953B3B25D18}" type="presParOf" srcId="{E113B304-0584-0341-B614-F0137C4AC949}" destId="{4BC0BEDB-73E1-B240-92F6-910E6BC29BE8}" srcOrd="0" destOrd="0" presId="urn:microsoft.com/office/officeart/2005/8/layout/radial1"/>
    <dgm:cxn modelId="{9553B926-1E7B-9A4B-80D7-5070C521B8DF}" type="presParOf" srcId="{18C2448A-8076-A447-9A2C-CDEDAF5A38A4}" destId="{24ADCF44-3CFA-DB45-855A-3227906E5E3A}" srcOrd="4" destOrd="0" presId="urn:microsoft.com/office/officeart/2005/8/layout/radial1"/>
    <dgm:cxn modelId="{14D150A3-4E72-4E45-8CA0-749D866F7ED5}" type="presParOf" srcId="{18C2448A-8076-A447-9A2C-CDEDAF5A38A4}" destId="{07048DFA-5BB2-5648-B903-2180D2833CAA}" srcOrd="5" destOrd="0" presId="urn:microsoft.com/office/officeart/2005/8/layout/radial1"/>
    <dgm:cxn modelId="{B5D1BAC1-672A-0B45-B882-56DA27B88B52}" type="presParOf" srcId="{07048DFA-5BB2-5648-B903-2180D2833CAA}" destId="{64A64CCB-F789-CD44-BB68-F734E322392E}" srcOrd="0" destOrd="0" presId="urn:microsoft.com/office/officeart/2005/8/layout/radial1"/>
    <dgm:cxn modelId="{84AC3C35-E690-BB4C-8777-0885D2BC51BB}" type="presParOf" srcId="{18C2448A-8076-A447-9A2C-CDEDAF5A38A4}" destId="{168F249D-4C3E-5243-8B0D-CAF222A5A891}" srcOrd="6" destOrd="0" presId="urn:microsoft.com/office/officeart/2005/8/layout/radial1"/>
    <dgm:cxn modelId="{B14A738E-AEB1-5E4D-A2A3-491C112267A6}" type="presParOf" srcId="{18C2448A-8076-A447-9A2C-CDEDAF5A38A4}" destId="{68B6B1E2-9B7E-5D4A-833B-C973D9C7A998}" srcOrd="7" destOrd="0" presId="urn:microsoft.com/office/officeart/2005/8/layout/radial1"/>
    <dgm:cxn modelId="{1E327E3A-277C-4C4E-B3AF-F2E4756E950C}" type="presParOf" srcId="{68B6B1E2-9B7E-5D4A-833B-C973D9C7A998}" destId="{DBB384AF-BC97-EC48-BBC2-7DE59385C3E1}" srcOrd="0" destOrd="0" presId="urn:microsoft.com/office/officeart/2005/8/layout/radial1"/>
    <dgm:cxn modelId="{8F95F54F-D883-3D4C-BF94-D7803795E305}" type="presParOf" srcId="{18C2448A-8076-A447-9A2C-CDEDAF5A38A4}" destId="{E9B95392-7033-C448-84B0-225F5D4343C8}" srcOrd="8" destOrd="0" presId="urn:microsoft.com/office/officeart/2005/8/layout/radial1"/>
    <dgm:cxn modelId="{430CFDAC-5632-4947-8E2A-63F95237A89B}" type="presParOf" srcId="{18C2448A-8076-A447-9A2C-CDEDAF5A38A4}" destId="{5052549D-3308-DB49-ADB8-B3C3FD3C1C6F}" srcOrd="9" destOrd="0" presId="urn:microsoft.com/office/officeart/2005/8/layout/radial1"/>
    <dgm:cxn modelId="{C20B2384-7C6B-FD4C-95F4-B64C63CD2C99}" type="presParOf" srcId="{5052549D-3308-DB49-ADB8-B3C3FD3C1C6F}" destId="{B243FBFF-E92E-174B-BD16-FAFEF5A731A4}" srcOrd="0" destOrd="0" presId="urn:microsoft.com/office/officeart/2005/8/layout/radial1"/>
    <dgm:cxn modelId="{31EBBA05-7A38-644B-A517-CB2249751496}" type="presParOf" srcId="{18C2448A-8076-A447-9A2C-CDEDAF5A38A4}" destId="{A7C92D34-D0C6-5A49-872C-1DA6BF793E5C}" srcOrd="10" destOrd="0" presId="urn:microsoft.com/office/officeart/2005/8/layout/radial1"/>
    <dgm:cxn modelId="{C1AEC6C0-EADB-9D49-B664-7CCBB57F8581}" type="presParOf" srcId="{18C2448A-8076-A447-9A2C-CDEDAF5A38A4}" destId="{E9A7113B-0578-964C-87A4-95350B425FBA}" srcOrd="11" destOrd="0" presId="urn:microsoft.com/office/officeart/2005/8/layout/radial1"/>
    <dgm:cxn modelId="{6227B7BC-03CF-7A4E-9F12-846497F7846B}" type="presParOf" srcId="{E9A7113B-0578-964C-87A4-95350B425FBA}" destId="{300C1B08-94C2-484A-BEE3-61A221E17277}" srcOrd="0" destOrd="0" presId="urn:microsoft.com/office/officeart/2005/8/layout/radial1"/>
    <dgm:cxn modelId="{D3B03865-AFBA-E941-A3C7-AFAA8961C952}" type="presParOf" srcId="{18C2448A-8076-A447-9A2C-CDEDAF5A38A4}" destId="{02A93150-5D22-D649-8773-0102558D09A7}" srcOrd="12" destOrd="0" presId="urn:microsoft.com/office/officeart/2005/8/layout/radial1"/>
    <dgm:cxn modelId="{537958BB-A36C-4C4F-8261-01FB33F19477}" type="presParOf" srcId="{18C2448A-8076-A447-9A2C-CDEDAF5A38A4}" destId="{16030B1F-0997-6C40-9BFB-422C9C2A5780}" srcOrd="13" destOrd="0" presId="urn:microsoft.com/office/officeart/2005/8/layout/radial1"/>
    <dgm:cxn modelId="{6311F0F8-2170-AC47-A42A-CA71A69D85B6}" type="presParOf" srcId="{16030B1F-0997-6C40-9BFB-422C9C2A5780}" destId="{E0A5E256-2649-C94A-8E95-D1F4EEF50AD4}" srcOrd="0" destOrd="0" presId="urn:microsoft.com/office/officeart/2005/8/layout/radial1"/>
    <dgm:cxn modelId="{3423B52C-FAFB-F749-875F-D13E4884D02A}" type="presParOf" srcId="{18C2448A-8076-A447-9A2C-CDEDAF5A38A4}" destId="{F2DFEFBE-5581-DA4E-8976-58D602AD7B6C}" srcOrd="14" destOrd="0" presId="urn:microsoft.com/office/officeart/2005/8/layout/radial1"/>
    <dgm:cxn modelId="{4B52ECB1-9B7C-D048-A189-9F43B8C24B05}" type="presParOf" srcId="{18C2448A-8076-A447-9A2C-CDEDAF5A38A4}" destId="{EBD02CF3-D99D-904D-A795-1CDB22124CF9}" srcOrd="15" destOrd="0" presId="urn:microsoft.com/office/officeart/2005/8/layout/radial1"/>
    <dgm:cxn modelId="{9E4DF7BB-D5E3-844B-A5AF-3D822224E43B}" type="presParOf" srcId="{EBD02CF3-D99D-904D-A795-1CDB22124CF9}" destId="{0278E98D-78F0-C443-8FDC-5B6762A0B1D8}" srcOrd="0" destOrd="0" presId="urn:microsoft.com/office/officeart/2005/8/layout/radial1"/>
    <dgm:cxn modelId="{38230D2D-91C6-4C41-A52B-4050709CBBB8}" type="presParOf" srcId="{18C2448A-8076-A447-9A2C-CDEDAF5A38A4}" destId="{A06FB107-352E-B048-B014-6C0944E6C4A0}" srcOrd="16"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C4A2DD-0768-480A-B306-7B3DFFB1C9F6}">
      <dsp:nvSpPr>
        <dsp:cNvPr id="0" name=""/>
        <dsp:cNvSpPr/>
      </dsp:nvSpPr>
      <dsp:spPr>
        <a:xfrm>
          <a:off x="1678516" y="0"/>
          <a:ext cx="1678516" cy="1450446"/>
        </a:xfrm>
        <a:prstGeom prst="trapezoid">
          <a:avLst>
            <a:gd name="adj" fmla="val 57862"/>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Safety</a:t>
          </a:r>
        </a:p>
      </dsp:txBody>
      <dsp:txXfrm>
        <a:off x="1678516" y="0"/>
        <a:ext cx="1678516" cy="1450446"/>
      </dsp:txXfrm>
    </dsp:sp>
    <dsp:sp modelId="{FE545156-770C-4A5A-B413-4A777922F652}">
      <dsp:nvSpPr>
        <dsp:cNvPr id="0" name=""/>
        <dsp:cNvSpPr/>
      </dsp:nvSpPr>
      <dsp:spPr>
        <a:xfrm>
          <a:off x="839258" y="1450446"/>
          <a:ext cx="3357033" cy="1450446"/>
        </a:xfrm>
        <a:prstGeom prst="trapezoid">
          <a:avLst>
            <a:gd name="adj" fmla="val 57862"/>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Reliability</a:t>
          </a:r>
        </a:p>
      </dsp:txBody>
      <dsp:txXfrm>
        <a:off x="1426739" y="1450446"/>
        <a:ext cx="2182071" cy="1450446"/>
      </dsp:txXfrm>
    </dsp:sp>
    <dsp:sp modelId="{D5A1A64E-6E88-4D94-B7C7-9447AFB52C4F}">
      <dsp:nvSpPr>
        <dsp:cNvPr id="0" name=""/>
        <dsp:cNvSpPr/>
      </dsp:nvSpPr>
      <dsp:spPr>
        <a:xfrm>
          <a:off x="0" y="2900892"/>
          <a:ext cx="5035550" cy="1450446"/>
        </a:xfrm>
        <a:prstGeom prst="trapezoid">
          <a:avLst>
            <a:gd name="adj" fmla="val 57862"/>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Maintenance</a:t>
          </a:r>
        </a:p>
      </dsp:txBody>
      <dsp:txXfrm>
        <a:off x="881221" y="2900892"/>
        <a:ext cx="3273107" cy="14504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14D4E1-F576-C842-A396-C0CAA3F3726A}">
      <dsp:nvSpPr>
        <dsp:cNvPr id="0" name=""/>
        <dsp:cNvSpPr/>
      </dsp:nvSpPr>
      <dsp:spPr>
        <a:xfrm>
          <a:off x="3433326" y="1984734"/>
          <a:ext cx="1164703" cy="116470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en-US" sz="4400" kern="1200" dirty="0"/>
            <a:t>PM</a:t>
          </a:r>
        </a:p>
      </dsp:txBody>
      <dsp:txXfrm>
        <a:off x="3603893" y="2155301"/>
        <a:ext cx="823569" cy="823569"/>
      </dsp:txXfrm>
    </dsp:sp>
    <dsp:sp modelId="{13650E42-D4D6-E547-BA51-553019A8F0D4}">
      <dsp:nvSpPr>
        <dsp:cNvPr id="0" name=""/>
        <dsp:cNvSpPr/>
      </dsp:nvSpPr>
      <dsp:spPr>
        <a:xfrm rot="16200000">
          <a:off x="3607415" y="1563419"/>
          <a:ext cx="816525" cy="26103"/>
        </a:xfrm>
        <a:custGeom>
          <a:avLst/>
          <a:gdLst/>
          <a:ahLst/>
          <a:cxnLst/>
          <a:rect l="0" t="0" r="0" b="0"/>
          <a:pathLst>
            <a:path>
              <a:moveTo>
                <a:pt x="0" y="13051"/>
              </a:moveTo>
              <a:lnTo>
                <a:pt x="816525" y="13051"/>
              </a:lnTo>
            </a:path>
          </a:pathLst>
        </a:custGeom>
        <a:noFill/>
        <a:ln w="5715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95264" y="1556058"/>
        <a:ext cx="40826" cy="40826"/>
      </dsp:txXfrm>
    </dsp:sp>
    <dsp:sp modelId="{0A3387E7-445B-CA42-977A-A8E109DB9C4B}">
      <dsp:nvSpPr>
        <dsp:cNvPr id="0" name=""/>
        <dsp:cNvSpPr/>
      </dsp:nvSpPr>
      <dsp:spPr>
        <a:xfrm>
          <a:off x="3433326" y="3505"/>
          <a:ext cx="1164703" cy="116470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Temperature</a:t>
          </a:r>
        </a:p>
      </dsp:txBody>
      <dsp:txXfrm>
        <a:off x="3603893" y="174072"/>
        <a:ext cx="823569" cy="823569"/>
      </dsp:txXfrm>
    </dsp:sp>
    <dsp:sp modelId="{E113B304-0584-0341-B614-F0137C4AC949}">
      <dsp:nvSpPr>
        <dsp:cNvPr id="0" name=""/>
        <dsp:cNvSpPr/>
      </dsp:nvSpPr>
      <dsp:spPr>
        <a:xfrm rot="18900000">
          <a:off x="4307885" y="1853563"/>
          <a:ext cx="816525" cy="26103"/>
        </a:xfrm>
        <a:custGeom>
          <a:avLst/>
          <a:gdLst/>
          <a:ahLst/>
          <a:cxnLst/>
          <a:rect l="0" t="0" r="0" b="0"/>
          <a:pathLst>
            <a:path>
              <a:moveTo>
                <a:pt x="0" y="13051"/>
              </a:moveTo>
              <a:lnTo>
                <a:pt x="816525" y="13051"/>
              </a:lnTo>
            </a:path>
          </a:pathLst>
        </a:custGeom>
        <a:noFill/>
        <a:ln w="5715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95735" y="1846202"/>
        <a:ext cx="40826" cy="40826"/>
      </dsp:txXfrm>
    </dsp:sp>
    <dsp:sp modelId="{24ADCF44-3CFA-DB45-855A-3227906E5E3A}">
      <dsp:nvSpPr>
        <dsp:cNvPr id="0" name=""/>
        <dsp:cNvSpPr/>
      </dsp:nvSpPr>
      <dsp:spPr>
        <a:xfrm>
          <a:off x="4834266" y="583793"/>
          <a:ext cx="1164703" cy="116470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Current</a:t>
          </a:r>
        </a:p>
      </dsp:txBody>
      <dsp:txXfrm>
        <a:off x="5004833" y="754360"/>
        <a:ext cx="823569" cy="823569"/>
      </dsp:txXfrm>
    </dsp:sp>
    <dsp:sp modelId="{07048DFA-5BB2-5648-B903-2180D2833CAA}">
      <dsp:nvSpPr>
        <dsp:cNvPr id="0" name=""/>
        <dsp:cNvSpPr/>
      </dsp:nvSpPr>
      <dsp:spPr>
        <a:xfrm>
          <a:off x="4598029" y="2554034"/>
          <a:ext cx="816525" cy="26103"/>
        </a:xfrm>
        <a:custGeom>
          <a:avLst/>
          <a:gdLst/>
          <a:ahLst/>
          <a:cxnLst/>
          <a:rect l="0" t="0" r="0" b="0"/>
          <a:pathLst>
            <a:path>
              <a:moveTo>
                <a:pt x="0" y="13051"/>
              </a:moveTo>
              <a:lnTo>
                <a:pt x="816525" y="13051"/>
              </a:lnTo>
            </a:path>
          </a:pathLst>
        </a:custGeom>
        <a:noFill/>
        <a:ln w="5715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985879" y="2546672"/>
        <a:ext cx="40826" cy="40826"/>
      </dsp:txXfrm>
    </dsp:sp>
    <dsp:sp modelId="{168F249D-4C3E-5243-8B0D-CAF222A5A891}">
      <dsp:nvSpPr>
        <dsp:cNvPr id="0" name=""/>
        <dsp:cNvSpPr/>
      </dsp:nvSpPr>
      <dsp:spPr>
        <a:xfrm>
          <a:off x="5414555" y="1984734"/>
          <a:ext cx="1164703" cy="116470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Voltage</a:t>
          </a:r>
        </a:p>
      </dsp:txBody>
      <dsp:txXfrm>
        <a:off x="5585122" y="2155301"/>
        <a:ext cx="823569" cy="823569"/>
      </dsp:txXfrm>
    </dsp:sp>
    <dsp:sp modelId="{68B6B1E2-9B7E-5D4A-833B-C973D9C7A998}">
      <dsp:nvSpPr>
        <dsp:cNvPr id="0" name=""/>
        <dsp:cNvSpPr/>
      </dsp:nvSpPr>
      <dsp:spPr>
        <a:xfrm rot="2700000">
          <a:off x="4307885" y="3254504"/>
          <a:ext cx="816525" cy="26103"/>
        </a:xfrm>
        <a:custGeom>
          <a:avLst/>
          <a:gdLst/>
          <a:ahLst/>
          <a:cxnLst/>
          <a:rect l="0" t="0" r="0" b="0"/>
          <a:pathLst>
            <a:path>
              <a:moveTo>
                <a:pt x="0" y="13051"/>
              </a:moveTo>
              <a:lnTo>
                <a:pt x="816525" y="13051"/>
              </a:lnTo>
            </a:path>
          </a:pathLst>
        </a:custGeom>
        <a:noFill/>
        <a:ln w="5715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95735" y="3247143"/>
        <a:ext cx="40826" cy="40826"/>
      </dsp:txXfrm>
    </dsp:sp>
    <dsp:sp modelId="{E9B95392-7033-C448-84B0-225F5D4343C8}">
      <dsp:nvSpPr>
        <dsp:cNvPr id="0" name=""/>
        <dsp:cNvSpPr/>
      </dsp:nvSpPr>
      <dsp:spPr>
        <a:xfrm>
          <a:off x="4834266" y="3385674"/>
          <a:ext cx="1164703" cy="116470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Pressure</a:t>
          </a:r>
        </a:p>
      </dsp:txBody>
      <dsp:txXfrm>
        <a:off x="5004833" y="3556241"/>
        <a:ext cx="823569" cy="823569"/>
      </dsp:txXfrm>
    </dsp:sp>
    <dsp:sp modelId="{5052549D-3308-DB49-ADB8-B3C3FD3C1C6F}">
      <dsp:nvSpPr>
        <dsp:cNvPr id="0" name=""/>
        <dsp:cNvSpPr/>
      </dsp:nvSpPr>
      <dsp:spPr>
        <a:xfrm rot="5400000">
          <a:off x="3607415" y="3544648"/>
          <a:ext cx="816525" cy="26103"/>
        </a:xfrm>
        <a:custGeom>
          <a:avLst/>
          <a:gdLst/>
          <a:ahLst/>
          <a:cxnLst/>
          <a:rect l="0" t="0" r="0" b="0"/>
          <a:pathLst>
            <a:path>
              <a:moveTo>
                <a:pt x="0" y="13051"/>
              </a:moveTo>
              <a:lnTo>
                <a:pt x="816525" y="13051"/>
              </a:lnTo>
            </a:path>
          </a:pathLst>
        </a:custGeom>
        <a:noFill/>
        <a:ln w="5715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95264" y="3537287"/>
        <a:ext cx="40826" cy="40826"/>
      </dsp:txXfrm>
    </dsp:sp>
    <dsp:sp modelId="{A7C92D34-D0C6-5A49-872C-1DA6BF793E5C}">
      <dsp:nvSpPr>
        <dsp:cNvPr id="0" name=""/>
        <dsp:cNvSpPr/>
      </dsp:nvSpPr>
      <dsp:spPr>
        <a:xfrm>
          <a:off x="3433326" y="3965963"/>
          <a:ext cx="1164703" cy="116470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Strain</a:t>
          </a:r>
        </a:p>
      </dsp:txBody>
      <dsp:txXfrm>
        <a:off x="3603893" y="4136530"/>
        <a:ext cx="823569" cy="823569"/>
      </dsp:txXfrm>
    </dsp:sp>
    <dsp:sp modelId="{E9A7113B-0578-964C-87A4-95350B425FBA}">
      <dsp:nvSpPr>
        <dsp:cNvPr id="0" name=""/>
        <dsp:cNvSpPr/>
      </dsp:nvSpPr>
      <dsp:spPr>
        <a:xfrm rot="8100000">
          <a:off x="2906944" y="3254504"/>
          <a:ext cx="816525" cy="26103"/>
        </a:xfrm>
        <a:custGeom>
          <a:avLst/>
          <a:gdLst/>
          <a:ahLst/>
          <a:cxnLst/>
          <a:rect l="0" t="0" r="0" b="0"/>
          <a:pathLst>
            <a:path>
              <a:moveTo>
                <a:pt x="0" y="13051"/>
              </a:moveTo>
              <a:lnTo>
                <a:pt x="816525" y="13051"/>
              </a:lnTo>
            </a:path>
          </a:pathLst>
        </a:custGeom>
        <a:noFill/>
        <a:ln w="5715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294794" y="3247143"/>
        <a:ext cx="40826" cy="40826"/>
      </dsp:txXfrm>
    </dsp:sp>
    <dsp:sp modelId="{02A93150-5D22-D649-8773-0102558D09A7}">
      <dsp:nvSpPr>
        <dsp:cNvPr id="0" name=""/>
        <dsp:cNvSpPr/>
      </dsp:nvSpPr>
      <dsp:spPr>
        <a:xfrm>
          <a:off x="2032385" y="3385674"/>
          <a:ext cx="1164703" cy="116470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Flow</a:t>
          </a:r>
        </a:p>
      </dsp:txBody>
      <dsp:txXfrm>
        <a:off x="2202952" y="3556241"/>
        <a:ext cx="823569" cy="823569"/>
      </dsp:txXfrm>
    </dsp:sp>
    <dsp:sp modelId="{16030B1F-0997-6C40-9BFB-422C9C2A5780}">
      <dsp:nvSpPr>
        <dsp:cNvPr id="0" name=""/>
        <dsp:cNvSpPr/>
      </dsp:nvSpPr>
      <dsp:spPr>
        <a:xfrm rot="10800000">
          <a:off x="2616800" y="2554034"/>
          <a:ext cx="816525" cy="26103"/>
        </a:xfrm>
        <a:custGeom>
          <a:avLst/>
          <a:gdLst/>
          <a:ahLst/>
          <a:cxnLst/>
          <a:rect l="0" t="0" r="0" b="0"/>
          <a:pathLst>
            <a:path>
              <a:moveTo>
                <a:pt x="0" y="13051"/>
              </a:moveTo>
              <a:lnTo>
                <a:pt x="816525" y="13051"/>
              </a:lnTo>
            </a:path>
          </a:pathLst>
        </a:custGeom>
        <a:noFill/>
        <a:ln w="5715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004650" y="2546672"/>
        <a:ext cx="40826" cy="40826"/>
      </dsp:txXfrm>
    </dsp:sp>
    <dsp:sp modelId="{F2DFEFBE-5581-DA4E-8976-58D602AD7B6C}">
      <dsp:nvSpPr>
        <dsp:cNvPr id="0" name=""/>
        <dsp:cNvSpPr/>
      </dsp:nvSpPr>
      <dsp:spPr>
        <a:xfrm>
          <a:off x="1452097" y="1984734"/>
          <a:ext cx="1164703" cy="116470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Ethernet/Modbus Devices</a:t>
          </a:r>
        </a:p>
      </dsp:txBody>
      <dsp:txXfrm>
        <a:off x="1622664" y="2155301"/>
        <a:ext cx="823569" cy="823569"/>
      </dsp:txXfrm>
    </dsp:sp>
    <dsp:sp modelId="{EBD02CF3-D99D-904D-A795-1CDB22124CF9}">
      <dsp:nvSpPr>
        <dsp:cNvPr id="0" name=""/>
        <dsp:cNvSpPr/>
      </dsp:nvSpPr>
      <dsp:spPr>
        <a:xfrm rot="13500000">
          <a:off x="2906944" y="1853563"/>
          <a:ext cx="816525" cy="26103"/>
        </a:xfrm>
        <a:custGeom>
          <a:avLst/>
          <a:gdLst/>
          <a:ahLst/>
          <a:cxnLst/>
          <a:rect l="0" t="0" r="0" b="0"/>
          <a:pathLst>
            <a:path>
              <a:moveTo>
                <a:pt x="0" y="13051"/>
              </a:moveTo>
              <a:lnTo>
                <a:pt x="816525" y="13051"/>
              </a:lnTo>
            </a:path>
          </a:pathLst>
        </a:custGeom>
        <a:noFill/>
        <a:ln w="5715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294794" y="1846202"/>
        <a:ext cx="40826" cy="40826"/>
      </dsp:txXfrm>
    </dsp:sp>
    <dsp:sp modelId="{A06FB107-352E-B048-B014-6C0944E6C4A0}">
      <dsp:nvSpPr>
        <dsp:cNvPr id="0" name=""/>
        <dsp:cNvSpPr/>
      </dsp:nvSpPr>
      <dsp:spPr>
        <a:xfrm>
          <a:off x="2032385" y="583793"/>
          <a:ext cx="1164703" cy="116470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Other Sensors</a:t>
          </a:r>
        </a:p>
      </dsp:txBody>
      <dsp:txXfrm>
        <a:off x="2202952" y="754360"/>
        <a:ext cx="823569" cy="823569"/>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EA0723-7F1D-4A56-B542-4DD1FDFA034E}" type="datetimeFigureOut">
              <a:rPr lang="en-US" smtClean="0"/>
              <a:t>4/12/19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747C53-9C04-4676-B086-609757D4C6A6}" type="slidenum">
              <a:rPr lang="en-US" smtClean="0"/>
              <a:t>‹#›</a:t>
            </a:fld>
            <a:endParaRPr lang="en-US"/>
          </a:p>
        </p:txBody>
      </p:sp>
    </p:spTree>
    <p:extLst>
      <p:ext uri="{BB962C8B-B14F-4D97-AF65-F5344CB8AC3E}">
        <p14:creationId xmlns:p14="http://schemas.microsoft.com/office/powerpoint/2010/main" val="791103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3820B79C-0D75-4F26-995A-C9B44ECA9B9E}" type="slidenum">
              <a:rPr lang="en-US" smtClean="0"/>
              <a:pPr/>
              <a:t>1</a:t>
            </a:fld>
            <a:endParaRPr lang="en-US" dirty="0"/>
          </a:p>
        </p:txBody>
      </p:sp>
      <p:sp>
        <p:nvSpPr>
          <p:cNvPr id="5" name="Footer Placeholder 4"/>
          <p:cNvSpPr>
            <a:spLocks noGrp="1"/>
          </p:cNvSpPr>
          <p:nvPr>
            <p:ph type="ftr" sz="quarter" idx="11"/>
          </p:nvPr>
        </p:nvSpPr>
        <p:spPr/>
        <p:txBody>
          <a:bodyPr/>
          <a:lstStyle/>
          <a:p>
            <a:r>
              <a:rPr lang="en-US" dirty="0"/>
              <a:t>Reducing Risks with PESDs </a:t>
            </a:r>
          </a:p>
        </p:txBody>
      </p:sp>
    </p:spTree>
    <p:extLst>
      <p:ext uri="{BB962C8B-B14F-4D97-AF65-F5344CB8AC3E}">
        <p14:creationId xmlns:p14="http://schemas.microsoft.com/office/powerpoint/2010/main" val="31475132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OHMs law (calculation) – 3 phase system you have to divide it by three </a:t>
            </a:r>
          </a:p>
          <a:p>
            <a:r>
              <a:rPr lang="en-US" dirty="0"/>
              <a:t>V = I/R (Formula for Ohms law)</a:t>
            </a:r>
            <a:br>
              <a:rPr lang="en-US" dirty="0"/>
            </a:br>
            <a:r>
              <a:rPr lang="en-US" dirty="0"/>
              <a:t>Double check the formula and calculation format</a:t>
            </a:r>
          </a:p>
        </p:txBody>
      </p:sp>
      <p:sp>
        <p:nvSpPr>
          <p:cNvPr id="4" name="Slide Number Placeholder 3"/>
          <p:cNvSpPr>
            <a:spLocks noGrp="1"/>
          </p:cNvSpPr>
          <p:nvPr>
            <p:ph type="sldNum" sz="quarter" idx="10"/>
          </p:nvPr>
        </p:nvSpPr>
        <p:spPr/>
        <p:txBody>
          <a:bodyPr/>
          <a:lstStyle/>
          <a:p>
            <a:fld id="{05747C53-9C04-4676-B086-609757D4C6A6}" type="slidenum">
              <a:rPr lang="en-US" smtClean="0"/>
              <a:t>10</a:t>
            </a:fld>
            <a:endParaRPr lang="en-US"/>
          </a:p>
        </p:txBody>
      </p:sp>
    </p:spTree>
    <p:extLst>
      <p:ext uri="{BB962C8B-B14F-4D97-AF65-F5344CB8AC3E}">
        <p14:creationId xmlns:p14="http://schemas.microsoft.com/office/powerpoint/2010/main" val="3214215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Fix format</a:t>
            </a:r>
          </a:p>
        </p:txBody>
      </p:sp>
      <p:sp>
        <p:nvSpPr>
          <p:cNvPr id="4" name="Slide Number Placeholder 3"/>
          <p:cNvSpPr>
            <a:spLocks noGrp="1"/>
          </p:cNvSpPr>
          <p:nvPr>
            <p:ph type="sldNum" sz="quarter" idx="10"/>
          </p:nvPr>
        </p:nvSpPr>
        <p:spPr/>
        <p:txBody>
          <a:bodyPr/>
          <a:lstStyle/>
          <a:p>
            <a:fld id="{C2322733-A3D6-4673-8FC6-95D4B263078A}" type="slidenum">
              <a:rPr lang="en-US" smtClean="0"/>
              <a:t>11</a:t>
            </a:fld>
            <a:endParaRPr lang="en-US"/>
          </a:p>
        </p:txBody>
      </p:sp>
    </p:spTree>
    <p:extLst>
      <p:ext uri="{BB962C8B-B14F-4D97-AF65-F5344CB8AC3E}">
        <p14:creationId xmlns:p14="http://schemas.microsoft.com/office/powerpoint/2010/main" val="3881312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747C53-9C04-4676-B086-609757D4C6A6}" type="slidenum">
              <a:rPr lang="en-US" smtClean="0"/>
              <a:t>12</a:t>
            </a:fld>
            <a:endParaRPr lang="en-US"/>
          </a:p>
        </p:txBody>
      </p:sp>
    </p:spTree>
    <p:extLst>
      <p:ext uri="{BB962C8B-B14F-4D97-AF65-F5344CB8AC3E}">
        <p14:creationId xmlns:p14="http://schemas.microsoft.com/office/powerpoint/2010/main" val="34142680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Remove the rugged polycarbonate construction and various C-UL Listed, RoHS, CE and have it at the header level.</a:t>
            </a:r>
            <a:br>
              <a:rPr lang="en-US" dirty="0"/>
            </a:br>
            <a:br>
              <a:rPr lang="en-US" dirty="0"/>
            </a:br>
            <a:r>
              <a:rPr lang="en-US" dirty="0"/>
              <a:t>NCVD (non-contact voltage detecting) pen</a:t>
            </a:r>
          </a:p>
        </p:txBody>
      </p:sp>
      <p:sp>
        <p:nvSpPr>
          <p:cNvPr id="4" name="Slide Number Placeholder 3"/>
          <p:cNvSpPr>
            <a:spLocks noGrp="1"/>
          </p:cNvSpPr>
          <p:nvPr>
            <p:ph type="sldNum" sz="quarter" idx="10"/>
          </p:nvPr>
        </p:nvSpPr>
        <p:spPr/>
        <p:txBody>
          <a:bodyPr/>
          <a:lstStyle/>
          <a:p>
            <a:fld id="{05747C53-9C04-4676-B086-609757D4C6A6}" type="slidenum">
              <a:rPr lang="en-US" smtClean="0"/>
              <a:t>13</a:t>
            </a:fld>
            <a:endParaRPr lang="en-US"/>
          </a:p>
        </p:txBody>
      </p:sp>
    </p:spTree>
    <p:extLst>
      <p:ext uri="{BB962C8B-B14F-4D97-AF65-F5344CB8AC3E}">
        <p14:creationId xmlns:p14="http://schemas.microsoft.com/office/powerpoint/2010/main" val="41449746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combo units from slide 21 (voltage portal images – ask Brook)</a:t>
            </a:r>
            <a:br>
              <a:rPr lang="en-US" dirty="0"/>
            </a:br>
            <a:br>
              <a:rPr lang="en-US" dirty="0"/>
            </a:br>
            <a:r>
              <a:rPr lang="en-US" dirty="0"/>
              <a:t>Ask if they use a lot of noncontact pens in their facility? If no, skip slides.</a:t>
            </a:r>
            <a:br>
              <a:rPr lang="en-US" dirty="0"/>
            </a:br>
            <a:r>
              <a:rPr lang="en-US" dirty="0"/>
              <a:t>Are you planning on using our products for electrical?</a:t>
            </a:r>
          </a:p>
        </p:txBody>
      </p:sp>
      <p:sp>
        <p:nvSpPr>
          <p:cNvPr id="4" name="Slide Number Placeholder 3"/>
          <p:cNvSpPr>
            <a:spLocks noGrp="1"/>
          </p:cNvSpPr>
          <p:nvPr>
            <p:ph type="sldNum" sz="quarter" idx="10"/>
          </p:nvPr>
        </p:nvSpPr>
        <p:spPr/>
        <p:txBody>
          <a:bodyPr/>
          <a:lstStyle/>
          <a:p>
            <a:fld id="{05747C53-9C04-4676-B086-609757D4C6A6}" type="slidenum">
              <a:rPr lang="en-US" smtClean="0"/>
              <a:t>14</a:t>
            </a:fld>
            <a:endParaRPr lang="en-US"/>
          </a:p>
        </p:txBody>
      </p:sp>
    </p:spTree>
    <p:extLst>
      <p:ext uri="{BB962C8B-B14F-4D97-AF65-F5344CB8AC3E}">
        <p14:creationId xmlns:p14="http://schemas.microsoft.com/office/powerpoint/2010/main" val="9761416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heading</a:t>
            </a:r>
          </a:p>
        </p:txBody>
      </p:sp>
      <p:sp>
        <p:nvSpPr>
          <p:cNvPr id="4" name="Slide Number Placeholder 3"/>
          <p:cNvSpPr>
            <a:spLocks noGrp="1"/>
          </p:cNvSpPr>
          <p:nvPr>
            <p:ph type="sldNum" sz="quarter" idx="10"/>
          </p:nvPr>
        </p:nvSpPr>
        <p:spPr/>
        <p:txBody>
          <a:bodyPr/>
          <a:lstStyle/>
          <a:p>
            <a:fld id="{05747C53-9C04-4676-B086-609757D4C6A6}" type="slidenum">
              <a:rPr lang="en-US" smtClean="0"/>
              <a:t>18</a:t>
            </a:fld>
            <a:endParaRPr lang="en-US"/>
          </a:p>
        </p:txBody>
      </p:sp>
    </p:spTree>
    <p:extLst>
      <p:ext uri="{BB962C8B-B14F-4D97-AF65-F5344CB8AC3E}">
        <p14:creationId xmlns:p14="http://schemas.microsoft.com/office/powerpoint/2010/main" val="20123977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Brook to grab me the updated </a:t>
            </a:r>
            <a:r>
              <a:rPr lang="en-US" dirty="0" err="1"/>
              <a:t>GracePort</a:t>
            </a:r>
            <a:r>
              <a:rPr lang="en-US" dirty="0"/>
              <a:t>® configuration</a:t>
            </a:r>
          </a:p>
        </p:txBody>
      </p:sp>
      <p:sp>
        <p:nvSpPr>
          <p:cNvPr id="4" name="Slide Number Placeholder 3"/>
          <p:cNvSpPr>
            <a:spLocks noGrp="1"/>
          </p:cNvSpPr>
          <p:nvPr>
            <p:ph type="sldNum" sz="quarter" idx="10"/>
          </p:nvPr>
        </p:nvSpPr>
        <p:spPr/>
        <p:txBody>
          <a:bodyPr/>
          <a:lstStyle/>
          <a:p>
            <a:fld id="{05747C53-9C04-4676-B086-609757D4C6A6}" type="slidenum">
              <a:rPr lang="en-US" smtClean="0"/>
              <a:t>19</a:t>
            </a:fld>
            <a:endParaRPr lang="en-US"/>
          </a:p>
        </p:txBody>
      </p:sp>
    </p:spTree>
    <p:extLst>
      <p:ext uri="{BB962C8B-B14F-4D97-AF65-F5344CB8AC3E}">
        <p14:creationId xmlns:p14="http://schemas.microsoft.com/office/powerpoint/2010/main" val="11902517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Find better images for top 10</a:t>
            </a:r>
          </a:p>
        </p:txBody>
      </p:sp>
      <p:sp>
        <p:nvSpPr>
          <p:cNvPr id="4" name="Slide Number Placeholder 3"/>
          <p:cNvSpPr>
            <a:spLocks noGrp="1"/>
          </p:cNvSpPr>
          <p:nvPr>
            <p:ph type="sldNum" sz="quarter" idx="10"/>
          </p:nvPr>
        </p:nvSpPr>
        <p:spPr/>
        <p:txBody>
          <a:bodyPr/>
          <a:lstStyle/>
          <a:p>
            <a:fld id="{05747C53-9C04-4676-B086-609757D4C6A6}" type="slidenum">
              <a:rPr lang="en-US" smtClean="0"/>
              <a:t>20</a:t>
            </a:fld>
            <a:endParaRPr lang="en-US"/>
          </a:p>
        </p:txBody>
      </p:sp>
    </p:spTree>
    <p:extLst>
      <p:ext uri="{BB962C8B-B14F-4D97-AF65-F5344CB8AC3E}">
        <p14:creationId xmlns:p14="http://schemas.microsoft.com/office/powerpoint/2010/main" val="3095864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 all dimensions of the Graceport +</a:t>
            </a:r>
          </a:p>
        </p:txBody>
      </p:sp>
      <p:sp>
        <p:nvSpPr>
          <p:cNvPr id="4" name="Slide Number Placeholder 3"/>
          <p:cNvSpPr>
            <a:spLocks noGrp="1"/>
          </p:cNvSpPr>
          <p:nvPr>
            <p:ph type="sldNum" sz="quarter" idx="10"/>
          </p:nvPr>
        </p:nvSpPr>
        <p:spPr/>
        <p:txBody>
          <a:bodyPr/>
          <a:lstStyle/>
          <a:p>
            <a:fld id="{05747C53-9C04-4676-B086-609757D4C6A6}" type="slidenum">
              <a:rPr lang="en-US" smtClean="0"/>
              <a:t>22</a:t>
            </a:fld>
            <a:endParaRPr lang="en-US"/>
          </a:p>
        </p:txBody>
      </p:sp>
    </p:spTree>
    <p:extLst>
      <p:ext uri="{BB962C8B-B14F-4D97-AF65-F5344CB8AC3E}">
        <p14:creationId xmlns:p14="http://schemas.microsoft.com/office/powerpoint/2010/main" val="15324856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1FC178-CBEA-4E7C-B8E1-D07EB2879A9A}" type="slidenum">
              <a:rPr lang="ro-RO" smtClean="0"/>
              <a:pPr/>
              <a:t>25</a:t>
            </a:fld>
            <a:endParaRPr lang="ro-RO"/>
          </a:p>
        </p:txBody>
      </p:sp>
    </p:spTree>
    <p:extLst>
      <p:ext uri="{BB962C8B-B14F-4D97-AF65-F5344CB8AC3E}">
        <p14:creationId xmlns:p14="http://schemas.microsoft.com/office/powerpoint/2010/main" val="1706432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747C53-9C04-4676-B086-609757D4C6A6}" type="slidenum">
              <a:rPr lang="en-US" smtClean="0"/>
              <a:t>2</a:t>
            </a:fld>
            <a:endParaRPr lang="en-US"/>
          </a:p>
        </p:txBody>
      </p:sp>
    </p:spTree>
    <p:extLst>
      <p:ext uri="{BB962C8B-B14F-4D97-AF65-F5344CB8AC3E}">
        <p14:creationId xmlns:p14="http://schemas.microsoft.com/office/powerpoint/2010/main" val="16566886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322733-A3D6-4673-8FC6-95D4B263078A}" type="slidenum">
              <a:rPr lang="en-US" smtClean="0"/>
              <a:t>28</a:t>
            </a:fld>
            <a:endParaRPr lang="en-US"/>
          </a:p>
        </p:txBody>
      </p:sp>
    </p:spTree>
    <p:extLst>
      <p:ext uri="{BB962C8B-B14F-4D97-AF65-F5344CB8AC3E}">
        <p14:creationId xmlns:p14="http://schemas.microsoft.com/office/powerpoint/2010/main" val="40889787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322733-A3D6-4673-8FC6-95D4B263078A}" type="slidenum">
              <a:rPr lang="en-US" smtClean="0"/>
              <a:t>30</a:t>
            </a:fld>
            <a:endParaRPr lang="en-US"/>
          </a:p>
        </p:txBody>
      </p:sp>
    </p:spTree>
    <p:extLst>
      <p:ext uri="{BB962C8B-B14F-4D97-AF65-F5344CB8AC3E}">
        <p14:creationId xmlns:p14="http://schemas.microsoft.com/office/powerpoint/2010/main" val="9434593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What’s optimal?</a:t>
            </a:r>
          </a:p>
        </p:txBody>
      </p:sp>
      <p:sp>
        <p:nvSpPr>
          <p:cNvPr id="4" name="Slide Number Placeholder 3"/>
          <p:cNvSpPr>
            <a:spLocks noGrp="1"/>
          </p:cNvSpPr>
          <p:nvPr>
            <p:ph type="sldNum" sz="quarter" idx="10"/>
          </p:nvPr>
        </p:nvSpPr>
        <p:spPr/>
        <p:txBody>
          <a:bodyPr/>
          <a:lstStyle/>
          <a:p>
            <a:fld id="{DC1FC178-CBEA-4E7C-B8E1-D07EB2879A9A}" type="slidenum">
              <a:rPr lang="ro-RO" smtClean="0"/>
              <a:pPr/>
              <a:t>43</a:t>
            </a:fld>
            <a:endParaRPr lang="ro-RO"/>
          </a:p>
        </p:txBody>
      </p:sp>
    </p:spTree>
    <p:extLst>
      <p:ext uri="{BB962C8B-B14F-4D97-AF65-F5344CB8AC3E}">
        <p14:creationId xmlns:p14="http://schemas.microsoft.com/office/powerpoint/2010/main" val="3550624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1FC178-CBEA-4E7C-B8E1-D07EB2879A9A}" type="slidenum">
              <a:rPr lang="ro-RO" smtClean="0"/>
              <a:pPr/>
              <a:t>48</a:t>
            </a:fld>
            <a:endParaRPr lang="ro-RO"/>
          </a:p>
        </p:txBody>
      </p:sp>
    </p:spTree>
    <p:extLst>
      <p:ext uri="{BB962C8B-B14F-4D97-AF65-F5344CB8AC3E}">
        <p14:creationId xmlns:p14="http://schemas.microsoft.com/office/powerpoint/2010/main" val="42319545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Rated Voltage Withstand</a:t>
            </a:r>
            <a:r>
              <a:rPr lang="en-US" baseline="0" dirty="0"/>
              <a:t> = 80kV</a:t>
            </a:r>
          </a:p>
          <a:p>
            <a:r>
              <a:rPr lang="en-US" baseline="0" dirty="0"/>
              <a:t>Rated Power Frequency = 60 Hz</a:t>
            </a:r>
          </a:p>
          <a:p>
            <a:r>
              <a:rPr lang="en-US" sz="1200" b="0" dirty="0">
                <a:solidFill>
                  <a:srgbClr val="0169B2"/>
                </a:solidFill>
                <a:latin typeface="Calibri" panose="020F0502020204030204" pitchFamily="34" charset="0"/>
                <a:cs typeface="Tunga" panose="020B0502040204020203" pitchFamily="34" charset="0"/>
              </a:rPr>
              <a:t>16 Mb of Internal</a:t>
            </a:r>
            <a:r>
              <a:rPr lang="en-US" sz="1200" b="0" baseline="0" dirty="0">
                <a:solidFill>
                  <a:srgbClr val="0169B2"/>
                </a:solidFill>
                <a:latin typeface="Calibri" panose="020F0502020204030204" pitchFamily="34" charset="0"/>
                <a:cs typeface="Tunga" panose="020B0502040204020203" pitchFamily="34" charset="0"/>
              </a:rPr>
              <a:t> Memory (up to 120 years of data logging)</a:t>
            </a:r>
            <a:endParaRPr lang="en-US" b="0" baseline="0" dirty="0"/>
          </a:p>
        </p:txBody>
      </p:sp>
      <p:sp>
        <p:nvSpPr>
          <p:cNvPr id="4" name="Slide Number Placeholder 3"/>
          <p:cNvSpPr>
            <a:spLocks noGrp="1"/>
          </p:cNvSpPr>
          <p:nvPr>
            <p:ph type="sldNum" sz="quarter" idx="10"/>
          </p:nvPr>
        </p:nvSpPr>
        <p:spPr/>
        <p:txBody>
          <a:bodyPr/>
          <a:lstStyle/>
          <a:p>
            <a:fld id="{C2322733-A3D6-4673-8FC6-95D4B263078A}" type="slidenum">
              <a:rPr lang="en-US" smtClean="0"/>
              <a:t>59</a:t>
            </a:fld>
            <a:endParaRPr lang="en-US"/>
          </a:p>
        </p:txBody>
      </p:sp>
    </p:spTree>
    <p:extLst>
      <p:ext uri="{BB962C8B-B14F-4D97-AF65-F5344CB8AC3E}">
        <p14:creationId xmlns:p14="http://schemas.microsoft.com/office/powerpoint/2010/main" val="17605636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50000"/>
              </a:lnSpc>
              <a:buFont typeface="Arial" panose="020B0604020202020204" pitchFamily="34" charset="0"/>
              <a:buChar char="•"/>
            </a:pPr>
            <a:r>
              <a:rPr lang="en-US" sz="2800" dirty="0">
                <a:solidFill>
                  <a:schemeClr val="accent1">
                    <a:lumMod val="75000"/>
                  </a:schemeClr>
                </a:solidFill>
              </a:rPr>
              <a:t>Create awareness in the market for “Point of opportunity” Dark Fiber </a:t>
            </a:r>
          </a:p>
          <a:p>
            <a:pPr marL="742950" lvl="1" indent="-285750">
              <a:lnSpc>
                <a:spcPct val="150000"/>
              </a:lnSpc>
              <a:buFont typeface="Arial" panose="020B0604020202020204" pitchFamily="34" charset="0"/>
              <a:buChar char="•"/>
            </a:pPr>
            <a:r>
              <a:rPr lang="en-US" sz="2400" dirty="0">
                <a:solidFill>
                  <a:schemeClr val="accent1">
                    <a:lumMod val="75000"/>
                  </a:schemeClr>
                </a:solidFill>
              </a:rPr>
              <a:t>Example is an unplanned outage. </a:t>
            </a:r>
          </a:p>
          <a:p>
            <a:pPr marL="742950" lvl="1" indent="-285750">
              <a:lnSpc>
                <a:spcPct val="150000"/>
              </a:lnSpc>
              <a:buFont typeface="Arial" panose="020B0604020202020204" pitchFamily="34" charset="0"/>
              <a:buChar char="•"/>
            </a:pPr>
            <a:r>
              <a:rPr lang="en-US" sz="2400" dirty="0">
                <a:solidFill>
                  <a:schemeClr val="accent1">
                    <a:lumMod val="75000"/>
                  </a:schemeClr>
                </a:solidFill>
              </a:rPr>
              <a:t>Have prepped up the conversation and have the fibers kits on hand so when their gear is down for the first time in years they can install the fibers and not “Light” until a planned shutdown. </a:t>
            </a:r>
          </a:p>
          <a:p>
            <a:endParaRPr lang="en-US" dirty="0"/>
          </a:p>
        </p:txBody>
      </p:sp>
      <p:sp>
        <p:nvSpPr>
          <p:cNvPr id="4" name="Slide Number Placeholder 3"/>
          <p:cNvSpPr>
            <a:spLocks noGrp="1"/>
          </p:cNvSpPr>
          <p:nvPr>
            <p:ph type="sldNum" sz="quarter" idx="10"/>
          </p:nvPr>
        </p:nvSpPr>
        <p:spPr/>
        <p:txBody>
          <a:bodyPr/>
          <a:lstStyle/>
          <a:p>
            <a:fld id="{C2322733-A3D6-4673-8FC6-95D4B263078A}" type="slidenum">
              <a:rPr lang="en-US" smtClean="0"/>
              <a:t>61</a:t>
            </a:fld>
            <a:endParaRPr lang="en-US"/>
          </a:p>
        </p:txBody>
      </p:sp>
    </p:spTree>
    <p:extLst>
      <p:ext uri="{BB962C8B-B14F-4D97-AF65-F5344CB8AC3E}">
        <p14:creationId xmlns:p14="http://schemas.microsoft.com/office/powerpoint/2010/main" val="7410425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Wingdings" panose="05000000000000000000" pitchFamily="2" charset="2"/>
              <a:buChar char="l"/>
            </a:pPr>
            <a:r>
              <a:rPr lang="en-US" sz="1200" b="1" dirty="0">
                <a:solidFill>
                  <a:srgbClr val="FF0000"/>
                </a:solidFill>
                <a:latin typeface="Calibri" panose="020F0502020204030204" pitchFamily="34" charset="0"/>
                <a:cs typeface="Tunga" panose="020B0502040204020203" pitchFamily="34" charset="0"/>
                <a:sym typeface="Wingdings" panose="05000000000000000000" pitchFamily="2" charset="2"/>
              </a:rPr>
              <a:t>HIGHLY RECOMMENDED</a:t>
            </a:r>
          </a:p>
          <a:p>
            <a:pPr marL="284163"/>
            <a:r>
              <a:rPr lang="en-US" sz="1200" b="1" dirty="0">
                <a:solidFill>
                  <a:srgbClr val="FF0000"/>
                </a:solidFill>
                <a:latin typeface="Calibri" panose="020F0502020204030204" pitchFamily="34" charset="0"/>
                <a:cs typeface="Tunga" panose="020B0502040204020203" pitchFamily="34" charset="0"/>
                <a:sym typeface="Wingdings" panose="05000000000000000000" pitchFamily="2" charset="2"/>
              </a:rPr>
              <a:t>When Routing fibers to a different compartment use conduit or some sort of protection to protect the fibers.</a:t>
            </a:r>
            <a:r>
              <a:rPr lang="en-US" sz="1200" b="1" dirty="0">
                <a:solidFill>
                  <a:srgbClr val="0169B2"/>
                </a:solidFill>
                <a:latin typeface="Calibri" panose="020F0502020204030204" pitchFamily="34" charset="0"/>
                <a:cs typeface="Tunga" panose="020B0502040204020203" pitchFamily="34" charset="0"/>
                <a:sym typeface="Wingdings" panose="05000000000000000000" pitchFamily="2" charset="2"/>
              </a:rPr>
              <a:t> </a:t>
            </a:r>
          </a:p>
          <a:p>
            <a:endParaRPr lang="en-US" dirty="0"/>
          </a:p>
        </p:txBody>
      </p:sp>
      <p:sp>
        <p:nvSpPr>
          <p:cNvPr id="4" name="Slide Number Placeholder 3"/>
          <p:cNvSpPr>
            <a:spLocks noGrp="1"/>
          </p:cNvSpPr>
          <p:nvPr>
            <p:ph type="sldNum" sz="quarter" idx="10"/>
          </p:nvPr>
        </p:nvSpPr>
        <p:spPr/>
        <p:txBody>
          <a:bodyPr/>
          <a:lstStyle/>
          <a:p>
            <a:fld id="{C2322733-A3D6-4673-8FC6-95D4B263078A}" type="slidenum">
              <a:rPr lang="en-US" smtClean="0"/>
              <a:t>62</a:t>
            </a:fld>
            <a:endParaRPr lang="en-US"/>
          </a:p>
        </p:txBody>
      </p:sp>
    </p:spTree>
    <p:extLst>
      <p:ext uri="{BB962C8B-B14F-4D97-AF65-F5344CB8AC3E}">
        <p14:creationId xmlns:p14="http://schemas.microsoft.com/office/powerpoint/2010/main" val="890843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Misconception in the market on Arc Flashes.</a:t>
            </a:r>
            <a:br>
              <a:rPr lang="en-US" dirty="0"/>
            </a:br>
            <a:br>
              <a:rPr lang="en-US" dirty="0"/>
            </a:br>
            <a:r>
              <a:rPr lang="en-US" dirty="0"/>
              <a:t>Testing with meter is the biggest risk for Electrician</a:t>
            </a:r>
          </a:p>
        </p:txBody>
      </p:sp>
      <p:sp>
        <p:nvSpPr>
          <p:cNvPr id="4" name="Slide Number Placeholder 3"/>
          <p:cNvSpPr>
            <a:spLocks noGrp="1"/>
          </p:cNvSpPr>
          <p:nvPr>
            <p:ph type="sldNum" sz="quarter" idx="10"/>
          </p:nvPr>
        </p:nvSpPr>
        <p:spPr/>
        <p:txBody>
          <a:bodyPr/>
          <a:lstStyle/>
          <a:p>
            <a:fld id="{05747C53-9C04-4676-B086-609757D4C6A6}" type="slidenum">
              <a:rPr lang="en-US" smtClean="0"/>
              <a:t>3</a:t>
            </a:fld>
            <a:endParaRPr lang="en-US" dirty="0"/>
          </a:p>
        </p:txBody>
      </p:sp>
    </p:spTree>
    <p:extLst>
      <p:ext uri="{BB962C8B-B14F-4D97-AF65-F5344CB8AC3E}">
        <p14:creationId xmlns:p14="http://schemas.microsoft.com/office/powerpoint/2010/main" val="3210956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you guys ever seen the Risk Control Hierarchy? </a:t>
            </a:r>
          </a:p>
          <a:p>
            <a:br>
              <a:rPr lang="en-US" dirty="0"/>
            </a:br>
            <a:r>
              <a:rPr lang="en-US" dirty="0"/>
              <a:t>Eliminating, substituting and engineering around the risk is our main focus at Grace.</a:t>
            </a:r>
          </a:p>
        </p:txBody>
      </p:sp>
      <p:sp>
        <p:nvSpPr>
          <p:cNvPr id="4" name="Slide Number Placeholder 3"/>
          <p:cNvSpPr>
            <a:spLocks noGrp="1"/>
          </p:cNvSpPr>
          <p:nvPr>
            <p:ph type="sldNum" sz="quarter" idx="10"/>
          </p:nvPr>
        </p:nvSpPr>
        <p:spPr/>
        <p:txBody>
          <a:bodyPr/>
          <a:lstStyle/>
          <a:p>
            <a:fld id="{05747C53-9C04-4676-B086-609757D4C6A6}" type="slidenum">
              <a:rPr lang="en-US" smtClean="0"/>
              <a:t>4</a:t>
            </a:fld>
            <a:endParaRPr lang="en-US"/>
          </a:p>
        </p:txBody>
      </p:sp>
    </p:spTree>
    <p:extLst>
      <p:ext uri="{BB962C8B-B14F-4D97-AF65-F5344CB8AC3E}">
        <p14:creationId xmlns:p14="http://schemas.microsoft.com/office/powerpoint/2010/main" val="477730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*Bullet 2: Allows task qualified personnel no exposure to live conductors*</a:t>
            </a:r>
            <a:br>
              <a:rPr lang="en-US" b="1" dirty="0"/>
            </a:br>
            <a:br>
              <a:rPr lang="en-US" b="1" dirty="0"/>
            </a:br>
            <a:r>
              <a:rPr lang="en-US" b="1" dirty="0"/>
              <a:t>Class I </a:t>
            </a:r>
            <a:r>
              <a:rPr lang="en-US" b="1" dirty="0" err="1"/>
              <a:t>Div</a:t>
            </a:r>
            <a:r>
              <a:rPr lang="en-US" b="1" dirty="0"/>
              <a:t> II (blue face indicator)</a:t>
            </a:r>
            <a:br>
              <a:rPr lang="en-US" b="1" dirty="0"/>
            </a:br>
            <a:r>
              <a:rPr lang="en-US" b="1" dirty="0"/>
              <a:t>Fiber optic no power to panel door</a:t>
            </a:r>
            <a:br>
              <a:rPr lang="en-US" b="1" dirty="0"/>
            </a:br>
            <a:r>
              <a:rPr lang="en-US" b="1" dirty="0"/>
              <a:t>Flex mount easily mounts to (motor mount) disconnects in any direction/labels (3/4”)</a:t>
            </a:r>
            <a:br>
              <a:rPr lang="en-US" b="1" dirty="0"/>
            </a:br>
            <a:br>
              <a:rPr lang="en-US" b="1" dirty="0"/>
            </a:br>
            <a:r>
              <a:rPr lang="en-US" b="1" dirty="0"/>
              <a:t>Verifies the operation of the disconnect (monitoring)</a:t>
            </a:r>
          </a:p>
          <a:p>
            <a:endParaRPr lang="en-US" dirty="0"/>
          </a:p>
          <a:p>
            <a:r>
              <a:rPr lang="en-US" dirty="0"/>
              <a:t>Ask Brook if it is ® or TM</a:t>
            </a:r>
            <a:br>
              <a:rPr lang="en-US" dirty="0"/>
            </a:br>
            <a:r>
              <a:rPr lang="en-US" dirty="0"/>
              <a:t>Add dates and verify correct. Remove STP and add Flex-Mount Indicator (R-3D2)</a:t>
            </a:r>
            <a:br>
              <a:rPr lang="en-US" dirty="0"/>
            </a:br>
            <a:br>
              <a:rPr lang="en-US" dirty="0"/>
            </a:br>
            <a:endParaRPr lang="en-US" dirty="0"/>
          </a:p>
        </p:txBody>
      </p:sp>
      <p:sp>
        <p:nvSpPr>
          <p:cNvPr id="4" name="Slide Number Placeholder 3"/>
          <p:cNvSpPr>
            <a:spLocks noGrp="1"/>
          </p:cNvSpPr>
          <p:nvPr>
            <p:ph type="sldNum" sz="quarter" idx="10"/>
          </p:nvPr>
        </p:nvSpPr>
        <p:spPr/>
        <p:txBody>
          <a:bodyPr/>
          <a:lstStyle/>
          <a:p>
            <a:fld id="{05747C53-9C04-4676-B086-609757D4C6A6}" type="slidenum">
              <a:rPr lang="en-US" smtClean="0"/>
              <a:t>5</a:t>
            </a:fld>
            <a:endParaRPr lang="en-US" dirty="0"/>
          </a:p>
        </p:txBody>
      </p:sp>
    </p:spTree>
    <p:extLst>
      <p:ext uri="{BB962C8B-B14F-4D97-AF65-F5344CB8AC3E}">
        <p14:creationId xmlns:p14="http://schemas.microsoft.com/office/powerpoint/2010/main" val="2269054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Voltage indicators have a wide range of voltage detection</a:t>
            </a:r>
            <a:br>
              <a:rPr lang="en-US" dirty="0"/>
            </a:br>
            <a:endParaRPr lang="en-US" dirty="0"/>
          </a:p>
        </p:txBody>
      </p:sp>
      <p:sp>
        <p:nvSpPr>
          <p:cNvPr id="4" name="Slide Number Placeholder 3"/>
          <p:cNvSpPr>
            <a:spLocks noGrp="1"/>
          </p:cNvSpPr>
          <p:nvPr>
            <p:ph type="sldNum" sz="quarter" idx="10"/>
          </p:nvPr>
        </p:nvSpPr>
        <p:spPr/>
        <p:txBody>
          <a:bodyPr/>
          <a:lstStyle/>
          <a:p>
            <a:fld id="{05747C53-9C04-4676-B086-609757D4C6A6}" type="slidenum">
              <a:rPr lang="en-US" smtClean="0"/>
              <a:t>6</a:t>
            </a:fld>
            <a:endParaRPr lang="en-US"/>
          </a:p>
        </p:txBody>
      </p:sp>
    </p:spTree>
    <p:extLst>
      <p:ext uri="{BB962C8B-B14F-4D97-AF65-F5344CB8AC3E}">
        <p14:creationId xmlns:p14="http://schemas.microsoft.com/office/powerpoint/2010/main" val="1612009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747C53-9C04-4676-B086-609757D4C6A6}" type="slidenum">
              <a:rPr lang="en-US" smtClean="0"/>
              <a:t>7</a:t>
            </a:fld>
            <a:endParaRPr lang="en-US"/>
          </a:p>
        </p:txBody>
      </p:sp>
    </p:spTree>
    <p:extLst>
      <p:ext uri="{BB962C8B-B14F-4D97-AF65-F5344CB8AC3E}">
        <p14:creationId xmlns:p14="http://schemas.microsoft.com/office/powerpoint/2010/main" val="3137507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one lead is connected to power</a:t>
            </a:r>
          </a:p>
          <a:p>
            <a:r>
              <a:rPr lang="en-US" dirty="0"/>
              <a:t>Gets its ground from capacity coupled ground</a:t>
            </a:r>
          </a:p>
          <a:p>
            <a:r>
              <a:rPr lang="en-US" dirty="0"/>
              <a:t>Has to have a viewing window (</a:t>
            </a:r>
            <a:r>
              <a:rPr lang="en-US" dirty="0" err="1"/>
              <a:t>GracePort</a:t>
            </a:r>
            <a:r>
              <a:rPr lang="en-US" dirty="0"/>
              <a:t>)</a:t>
            </a:r>
          </a:p>
        </p:txBody>
      </p:sp>
      <p:sp>
        <p:nvSpPr>
          <p:cNvPr id="4" name="Slide Number Placeholder 3"/>
          <p:cNvSpPr>
            <a:spLocks noGrp="1"/>
          </p:cNvSpPr>
          <p:nvPr>
            <p:ph type="sldNum" sz="quarter" idx="10"/>
          </p:nvPr>
        </p:nvSpPr>
        <p:spPr/>
        <p:txBody>
          <a:bodyPr/>
          <a:lstStyle/>
          <a:p>
            <a:fld id="{05747C53-9C04-4676-B086-609757D4C6A6}" type="slidenum">
              <a:rPr lang="en-US" smtClean="0"/>
              <a:t>8</a:t>
            </a:fld>
            <a:endParaRPr lang="en-US"/>
          </a:p>
        </p:txBody>
      </p:sp>
    </p:spTree>
    <p:extLst>
      <p:ext uri="{BB962C8B-B14F-4D97-AF65-F5344CB8AC3E}">
        <p14:creationId xmlns:p14="http://schemas.microsoft.com/office/powerpoint/2010/main" val="3825231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Fix bullet format</a:t>
            </a:r>
          </a:p>
        </p:txBody>
      </p:sp>
      <p:sp>
        <p:nvSpPr>
          <p:cNvPr id="4" name="Slide Number Placeholder 3"/>
          <p:cNvSpPr>
            <a:spLocks noGrp="1"/>
          </p:cNvSpPr>
          <p:nvPr>
            <p:ph type="sldNum" sz="quarter" idx="10"/>
          </p:nvPr>
        </p:nvSpPr>
        <p:spPr/>
        <p:txBody>
          <a:bodyPr/>
          <a:lstStyle/>
          <a:p>
            <a:fld id="{05747C53-9C04-4676-B086-609757D4C6A6}" type="slidenum">
              <a:rPr lang="en-US" smtClean="0"/>
              <a:t>9</a:t>
            </a:fld>
            <a:endParaRPr lang="en-US"/>
          </a:p>
        </p:txBody>
      </p:sp>
    </p:spTree>
    <p:extLst>
      <p:ext uri="{BB962C8B-B14F-4D97-AF65-F5344CB8AC3E}">
        <p14:creationId xmlns:p14="http://schemas.microsoft.com/office/powerpoint/2010/main" val="8627236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0204" t="93" r="11572" b="-1722"/>
          <a:stretch/>
        </p:blipFill>
        <p:spPr>
          <a:xfrm>
            <a:off x="0" y="-265814"/>
            <a:ext cx="12227443" cy="5647439"/>
          </a:xfrm>
          <a:prstGeom prst="rect">
            <a:avLst/>
          </a:prstGeom>
        </p:spPr>
      </p:pic>
      <p:sp>
        <p:nvSpPr>
          <p:cNvPr id="2" name="Title 1"/>
          <p:cNvSpPr>
            <a:spLocks noGrp="1"/>
          </p:cNvSpPr>
          <p:nvPr>
            <p:ph type="ctrTitle" hasCustomPrompt="1"/>
          </p:nvPr>
        </p:nvSpPr>
        <p:spPr>
          <a:xfrm>
            <a:off x="895696" y="725169"/>
            <a:ext cx="8312728" cy="685007"/>
          </a:xfrm>
          <a:prstGeom prst="rect">
            <a:avLst/>
          </a:prstGeom>
        </p:spPr>
        <p:txBody>
          <a:bodyPr anchor="b"/>
          <a:lstStyle>
            <a:lvl1pPr marL="0" marR="0" indent="0" algn="l" defTabSz="914400" rtl="0" eaLnBrk="1" fontAlgn="auto" latinLnBrk="0" hangingPunct="1">
              <a:lnSpc>
                <a:spcPct val="90000"/>
              </a:lnSpc>
              <a:spcBef>
                <a:spcPct val="0"/>
              </a:spcBef>
              <a:spcAft>
                <a:spcPts val="0"/>
              </a:spcAft>
              <a:buClrTx/>
              <a:buSzTx/>
              <a:buFontTx/>
              <a:buNone/>
              <a:tabLst/>
              <a:defRPr lang="en-US" dirty="0">
                <a:solidFill>
                  <a:schemeClr val="bg1"/>
                </a:solidFill>
                <a:latin typeface="Arial Black" panose="020B0A04020102020204" pitchFamily="34" charset="0"/>
              </a:defRPr>
            </a:lvl1pPr>
          </a:lstStyle>
          <a:p>
            <a:r>
              <a:rPr lang="en-US" dirty="0"/>
              <a:t>WEBINAR SERIES NAME</a:t>
            </a:r>
          </a:p>
        </p:txBody>
      </p:sp>
      <p:sp>
        <p:nvSpPr>
          <p:cNvPr id="3" name="Subtitle 2"/>
          <p:cNvSpPr>
            <a:spLocks noGrp="1"/>
          </p:cNvSpPr>
          <p:nvPr>
            <p:ph type="subTitle" idx="1" hasCustomPrompt="1"/>
          </p:nvPr>
        </p:nvSpPr>
        <p:spPr>
          <a:xfrm>
            <a:off x="895696" y="3225324"/>
            <a:ext cx="8312728" cy="459422"/>
          </a:xfrm>
        </p:spPr>
        <p:txBody>
          <a:bodyPr/>
          <a:lstStyle>
            <a:lvl1pPr marL="0" indent="0" algn="l">
              <a:buNone/>
              <a:defRPr lang="en-US" dirty="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13" name="TextBox 12"/>
          <p:cNvSpPr txBox="1"/>
          <p:nvPr userDrawn="1"/>
        </p:nvSpPr>
        <p:spPr>
          <a:xfrm>
            <a:off x="6454140" y="5135880"/>
            <a:ext cx="914400" cy="914400"/>
          </a:xfrm>
          <a:prstGeom prst="rect">
            <a:avLst/>
          </a:prstGeom>
        </p:spPr>
        <p:txBody>
          <a:bodyPr vert="horz" wrap="none" lIns="91440" tIns="45720" rIns="91440" bIns="45720" rtlCol="0" anchor="b">
            <a:noAutofit/>
          </a:bodyPr>
          <a:lstStyle/>
          <a:p>
            <a:endParaRPr lang="en-US" sz="6600" dirty="0">
              <a:solidFill>
                <a:srgbClr val="F37020"/>
              </a:solidFill>
            </a:endParaRPr>
          </a:p>
        </p:txBody>
      </p:sp>
      <p:sp>
        <p:nvSpPr>
          <p:cNvPr id="25" name="Content Placeholder 24"/>
          <p:cNvSpPr>
            <a:spLocks noGrp="1"/>
          </p:cNvSpPr>
          <p:nvPr>
            <p:ph sz="quarter" idx="10" hasCustomPrompt="1"/>
          </p:nvPr>
        </p:nvSpPr>
        <p:spPr>
          <a:xfrm>
            <a:off x="895696" y="1420654"/>
            <a:ext cx="8312728" cy="1714500"/>
          </a:xfrm>
        </p:spPr>
        <p:txBody>
          <a:bodyPr>
            <a:noAutofit/>
          </a:bodyPr>
          <a:lstStyle>
            <a:lvl1pPr marL="0" indent="0">
              <a:buNone/>
              <a:defRPr lang="en-US" sz="6600" dirty="0" smtClean="0">
                <a:solidFill>
                  <a:srgbClr val="EE2E24"/>
                </a:solidFill>
                <a:latin typeface="Arial Black" panose="020B0A04020102020204" pitchFamily="34" charset="0"/>
              </a:defRPr>
            </a:lvl1pPr>
          </a:lstStyle>
          <a:p>
            <a:pPr lvl="0"/>
            <a:r>
              <a:rPr lang="en-US" dirty="0"/>
              <a:t>TITLE OF PRESENTATION</a:t>
            </a:r>
          </a:p>
        </p:txBody>
      </p:sp>
      <p:sp>
        <p:nvSpPr>
          <p:cNvPr id="27" name="Text Placeholder 26"/>
          <p:cNvSpPr>
            <a:spLocks noGrp="1"/>
          </p:cNvSpPr>
          <p:nvPr>
            <p:ph type="body" sz="quarter" idx="11" hasCustomPrompt="1"/>
          </p:nvPr>
        </p:nvSpPr>
        <p:spPr>
          <a:xfrm>
            <a:off x="895696" y="5993606"/>
            <a:ext cx="5753100" cy="388937"/>
          </a:xfrm>
        </p:spPr>
        <p:txBody>
          <a:bodyPr>
            <a:noAutofit/>
          </a:bodyPr>
          <a:lstStyle>
            <a:lvl1pPr marL="0" indent="0">
              <a:buNone/>
              <a:defRPr lang="en-US" dirty="0"/>
            </a:lvl1pPr>
          </a:lstStyle>
          <a:p>
            <a:pPr lvl="0"/>
            <a:r>
              <a:rPr lang="en-US" dirty="0"/>
              <a:t>Presenter Name, Title</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1699" y="4321326"/>
            <a:ext cx="2832101" cy="621952"/>
          </a:xfrm>
          <a:prstGeom prst="rect">
            <a:avLst/>
          </a:prstGeom>
        </p:spPr>
      </p:pic>
      <p:sp>
        <p:nvSpPr>
          <p:cNvPr id="5" name="TextBox 4"/>
          <p:cNvSpPr txBox="1"/>
          <p:nvPr userDrawn="1"/>
        </p:nvSpPr>
        <p:spPr>
          <a:xfrm>
            <a:off x="8463304" y="4870918"/>
            <a:ext cx="2986989" cy="399582"/>
          </a:xfrm>
          <a:prstGeom prst="rect">
            <a:avLst/>
          </a:prstGeom>
        </p:spPr>
        <p:txBody>
          <a:bodyPr vert="horz" wrap="square" lIns="91440" tIns="45720" rIns="91440" bIns="45720" rtlCol="0" anchor="b">
            <a:noAutofit/>
          </a:bodyPr>
          <a:lstStyle/>
          <a:p>
            <a:r>
              <a:rPr lang="en-US" sz="1050" spc="0" dirty="0">
                <a:solidFill>
                  <a:schemeClr val="bg1"/>
                </a:solidFill>
              </a:rPr>
              <a:t>YOUR</a:t>
            </a:r>
            <a:r>
              <a:rPr lang="en-US" sz="1050" spc="0" baseline="0" dirty="0">
                <a:solidFill>
                  <a:schemeClr val="bg1"/>
                </a:solidFill>
              </a:rPr>
              <a:t> TRUSTED PARTNER FOR PRODUCTIVE SAFETY</a:t>
            </a:r>
            <a:endParaRPr lang="en-US" sz="1050" spc="0" dirty="0">
              <a:solidFill>
                <a:schemeClr val="bg1"/>
              </a:solidFill>
            </a:endParaRPr>
          </a:p>
        </p:txBody>
      </p:sp>
      <p:sp>
        <p:nvSpPr>
          <p:cNvPr id="6" name="Rectangle 5"/>
          <p:cNvSpPr/>
          <p:nvPr userDrawn="1"/>
        </p:nvSpPr>
        <p:spPr>
          <a:xfrm>
            <a:off x="0" y="5080592"/>
            <a:ext cx="8107131" cy="101008"/>
          </a:xfrm>
          <a:prstGeom prst="rect">
            <a:avLst/>
          </a:prstGeom>
          <a:solidFill>
            <a:srgbClr val="EE2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hevron 7"/>
          <p:cNvSpPr/>
          <p:nvPr userDrawn="1"/>
        </p:nvSpPr>
        <p:spPr>
          <a:xfrm>
            <a:off x="8056627" y="5080592"/>
            <a:ext cx="101009" cy="101009"/>
          </a:xfrm>
          <a:prstGeom prst="chevron">
            <a:avLst/>
          </a:prstGeom>
          <a:solidFill>
            <a:srgbClr val="EE2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Chevron 13"/>
          <p:cNvSpPr/>
          <p:nvPr userDrawn="1"/>
        </p:nvSpPr>
        <p:spPr>
          <a:xfrm>
            <a:off x="8158956" y="5080592"/>
            <a:ext cx="101009" cy="101009"/>
          </a:xfrm>
          <a:prstGeom prst="chevron">
            <a:avLst/>
          </a:prstGeom>
          <a:solidFill>
            <a:srgbClr val="EE2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Chevron 14"/>
          <p:cNvSpPr/>
          <p:nvPr userDrawn="1"/>
        </p:nvSpPr>
        <p:spPr>
          <a:xfrm>
            <a:off x="8261286" y="5080591"/>
            <a:ext cx="101009" cy="101009"/>
          </a:xfrm>
          <a:prstGeom prst="chevron">
            <a:avLst/>
          </a:prstGeom>
          <a:solidFill>
            <a:srgbClr val="EE2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Chevron 15"/>
          <p:cNvSpPr/>
          <p:nvPr userDrawn="1"/>
        </p:nvSpPr>
        <p:spPr>
          <a:xfrm>
            <a:off x="8362295" y="5080591"/>
            <a:ext cx="101009" cy="101009"/>
          </a:xfrm>
          <a:prstGeom prst="chevron">
            <a:avLst/>
          </a:prstGeom>
          <a:solidFill>
            <a:srgbClr val="EE2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7042286"/>
      </p:ext>
    </p:extLst>
  </p:cSld>
  <p:clrMapOvr>
    <a:masterClrMapping/>
  </p:clrMapOvr>
  <p:extLst mod="1">
    <p:ext uri="{DCECCB84-F9BA-43D5-87BE-67443E8EF086}">
      <p15:sldGuideLst xmlns:p15="http://schemas.microsoft.com/office/powerpoint/2012/main">
        <p15:guide id="1" orient="horz" pos="3264">
          <p15:clr>
            <a:srgbClr val="FBAE40"/>
          </p15:clr>
        </p15:guide>
        <p15:guide id="2" pos="715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0" name="Rectangle 9"/>
          <p:cNvSpPr/>
          <p:nvPr userDrawn="1"/>
        </p:nvSpPr>
        <p:spPr>
          <a:xfrm>
            <a:off x="0" y="5534025"/>
            <a:ext cx="12192000" cy="132397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userDrawn="1"/>
        </p:nvGrpSpPr>
        <p:grpSpPr>
          <a:xfrm>
            <a:off x="-48126" y="0"/>
            <a:ext cx="12240126" cy="5764066"/>
            <a:chOff x="-48126" y="0"/>
            <a:chExt cx="12240126" cy="5764066"/>
          </a:xfrm>
          <a:effectLst>
            <a:outerShdw blurRad="50800" dist="38100" dir="2700000" algn="tl" rotWithShape="0">
              <a:prstClr val="black">
                <a:alpha val="40000"/>
              </a:prstClr>
            </a:outerShdw>
          </a:effectLst>
        </p:grpSpPr>
        <p:pic>
          <p:nvPicPr>
            <p:cNvPr id="7" name="Picture 6"/>
            <p:cNvPicPr>
              <a:picLocks noChangeAspect="1"/>
            </p:cNvPicPr>
            <p:nvPr userDrawn="1"/>
          </p:nvPicPr>
          <p:blipFill rotWithShape="1">
            <a:blip r:embed="rId2" cstate="email">
              <a:lum bright="1000"/>
              <a:extLst>
                <a:ext uri="{BEBA8EAE-BF5A-486C-A8C5-ECC9F3942E4B}">
                  <a14:imgProps xmlns:a14="http://schemas.microsoft.com/office/drawing/2010/main">
                    <a14:imgLayer r:embed="rId3">
                      <a14:imgEffect>
                        <a14:brightnessContrast bright="3000"/>
                      </a14:imgEffect>
                    </a14:imgLayer>
                  </a14:imgProps>
                </a:ext>
                <a:ext uri="{28A0092B-C50C-407E-A947-70E740481C1C}">
                  <a14:useLocalDpi xmlns:a14="http://schemas.microsoft.com/office/drawing/2010/main"/>
                </a:ext>
              </a:extLst>
            </a:blip>
            <a:srcRect l="-395"/>
            <a:stretch/>
          </p:blipFill>
          <p:spPr>
            <a:xfrm>
              <a:off x="-48126" y="0"/>
              <a:ext cx="12240126" cy="5534526"/>
            </a:xfrm>
            <a:prstGeom prst="rect">
              <a:avLst/>
            </a:prstGeom>
          </p:spPr>
        </p:pic>
        <p:sp>
          <p:nvSpPr>
            <p:cNvPr id="9" name="Rectangle 8"/>
            <p:cNvSpPr/>
            <p:nvPr userDrawn="1"/>
          </p:nvSpPr>
          <p:spPr>
            <a:xfrm>
              <a:off x="8453120" y="4716316"/>
              <a:ext cx="3028950" cy="1047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537130" y="4932367"/>
              <a:ext cx="2829179" cy="621952"/>
            </a:xfrm>
            <a:prstGeom prst="rect">
              <a:avLst/>
            </a:prstGeom>
          </p:spPr>
        </p:pic>
      </p:grpSp>
      <p:sp>
        <p:nvSpPr>
          <p:cNvPr id="2" name="Title 1"/>
          <p:cNvSpPr>
            <a:spLocks noGrp="1"/>
          </p:cNvSpPr>
          <p:nvPr userDrawn="1">
            <p:ph type="ctrTitle" hasCustomPrompt="1"/>
          </p:nvPr>
        </p:nvSpPr>
        <p:spPr>
          <a:xfrm>
            <a:off x="895696" y="725169"/>
            <a:ext cx="8312728" cy="685007"/>
          </a:xfrm>
          <a:prstGeom prst="rect">
            <a:avLst/>
          </a:prstGeom>
        </p:spPr>
        <p:txBody>
          <a:bodyPr anchor="b"/>
          <a:lstStyle>
            <a:lvl1pPr marL="0" marR="0" indent="0" algn="l" defTabSz="914400" rtl="0" eaLnBrk="1" fontAlgn="auto" latinLnBrk="0" hangingPunct="1">
              <a:lnSpc>
                <a:spcPct val="90000"/>
              </a:lnSpc>
              <a:spcBef>
                <a:spcPct val="0"/>
              </a:spcBef>
              <a:spcAft>
                <a:spcPts val="0"/>
              </a:spcAft>
              <a:buClrTx/>
              <a:buSzTx/>
              <a:buFontTx/>
              <a:buNone/>
              <a:tabLst/>
              <a:defRPr lang="en-US" dirty="0">
                <a:solidFill>
                  <a:schemeClr val="bg1"/>
                </a:solidFill>
                <a:latin typeface="Arial Black" panose="020B0A04020102020204" pitchFamily="34" charset="0"/>
              </a:defRPr>
            </a:lvl1pPr>
          </a:lstStyle>
          <a:p>
            <a:r>
              <a:rPr lang="en-US" dirty="0"/>
              <a:t>WEBINAR SERIES NAME</a:t>
            </a:r>
          </a:p>
        </p:txBody>
      </p:sp>
      <p:sp>
        <p:nvSpPr>
          <p:cNvPr id="3" name="Subtitle 2"/>
          <p:cNvSpPr>
            <a:spLocks noGrp="1"/>
          </p:cNvSpPr>
          <p:nvPr userDrawn="1">
            <p:ph type="subTitle" idx="1" hasCustomPrompt="1"/>
          </p:nvPr>
        </p:nvSpPr>
        <p:spPr>
          <a:xfrm>
            <a:off x="895696" y="3225324"/>
            <a:ext cx="8312728" cy="459422"/>
          </a:xfrm>
        </p:spPr>
        <p:txBody>
          <a:bodyPr/>
          <a:lstStyle>
            <a:lvl1pPr marL="0" indent="0" algn="l">
              <a:buNone/>
              <a:defRPr lang="en-US" dirty="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13" name="TextBox 12"/>
          <p:cNvSpPr txBox="1"/>
          <p:nvPr userDrawn="1"/>
        </p:nvSpPr>
        <p:spPr>
          <a:xfrm>
            <a:off x="6454140" y="5135880"/>
            <a:ext cx="914400" cy="914400"/>
          </a:xfrm>
          <a:prstGeom prst="rect">
            <a:avLst/>
          </a:prstGeom>
        </p:spPr>
        <p:txBody>
          <a:bodyPr vert="horz" wrap="none" lIns="91440" tIns="45720" rIns="91440" bIns="45720" rtlCol="0" anchor="b">
            <a:noAutofit/>
          </a:bodyPr>
          <a:lstStyle/>
          <a:p>
            <a:endParaRPr lang="en-US" sz="6600" dirty="0">
              <a:solidFill>
                <a:srgbClr val="F37020"/>
              </a:solidFill>
            </a:endParaRPr>
          </a:p>
        </p:txBody>
      </p:sp>
      <p:sp>
        <p:nvSpPr>
          <p:cNvPr id="25" name="Content Placeholder 24"/>
          <p:cNvSpPr>
            <a:spLocks noGrp="1"/>
          </p:cNvSpPr>
          <p:nvPr userDrawn="1">
            <p:ph sz="quarter" idx="10" hasCustomPrompt="1"/>
          </p:nvPr>
        </p:nvSpPr>
        <p:spPr>
          <a:xfrm>
            <a:off x="895696" y="1420654"/>
            <a:ext cx="8312728" cy="1714500"/>
          </a:xfrm>
        </p:spPr>
        <p:txBody>
          <a:bodyPr>
            <a:noAutofit/>
          </a:bodyPr>
          <a:lstStyle>
            <a:lvl1pPr marL="0" indent="0">
              <a:buNone/>
              <a:defRPr lang="en-US" sz="6600" dirty="0" smtClean="0">
                <a:solidFill>
                  <a:schemeClr val="accent1">
                    <a:lumMod val="40000"/>
                    <a:lumOff val="60000"/>
                  </a:schemeClr>
                </a:solidFill>
                <a:latin typeface="Arial Black" panose="020B0A04020102020204" pitchFamily="34" charset="0"/>
              </a:defRPr>
            </a:lvl1pPr>
          </a:lstStyle>
          <a:p>
            <a:pPr lvl="0"/>
            <a:r>
              <a:rPr lang="en-US" dirty="0"/>
              <a:t>TITLE OF PRESENTATION</a:t>
            </a:r>
          </a:p>
        </p:txBody>
      </p:sp>
      <p:sp>
        <p:nvSpPr>
          <p:cNvPr id="27" name="Text Placeholder 26"/>
          <p:cNvSpPr>
            <a:spLocks noGrp="1"/>
          </p:cNvSpPr>
          <p:nvPr userDrawn="1">
            <p:ph type="body" sz="quarter" idx="11" hasCustomPrompt="1"/>
          </p:nvPr>
        </p:nvSpPr>
        <p:spPr>
          <a:xfrm>
            <a:off x="895696" y="5993606"/>
            <a:ext cx="5753100" cy="388937"/>
          </a:xfrm>
        </p:spPr>
        <p:txBody>
          <a:bodyPr>
            <a:noAutofit/>
          </a:bodyPr>
          <a:lstStyle>
            <a:lvl1pPr marL="0" indent="0">
              <a:buNone/>
              <a:defRPr lang="en-US" dirty="0"/>
            </a:lvl1pPr>
          </a:lstStyle>
          <a:p>
            <a:pPr lvl="0"/>
            <a:r>
              <a:rPr lang="en-US" dirty="0"/>
              <a:t>Presenter Name, Title</a:t>
            </a:r>
          </a:p>
        </p:txBody>
      </p:sp>
    </p:spTree>
    <p:extLst>
      <p:ext uri="{BB962C8B-B14F-4D97-AF65-F5344CB8AC3E}">
        <p14:creationId xmlns:p14="http://schemas.microsoft.com/office/powerpoint/2010/main" val="3710893605"/>
      </p:ext>
    </p:extLst>
  </p:cSld>
  <p:clrMapOvr>
    <a:masterClrMapping/>
  </p:clrMapOvr>
  <p:extLst mod="1">
    <p:ext uri="{DCECCB84-F9BA-43D5-87BE-67443E8EF086}">
      <p15:sldGuideLst xmlns:p15="http://schemas.microsoft.com/office/powerpoint/2012/main">
        <p15:guide id="1" orient="horz" pos="3264">
          <p15:clr>
            <a:srgbClr val="FBAE40"/>
          </p15:clr>
        </p15:guide>
        <p15:guide id="2" pos="715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Rectangle 1"/>
          <p:cNvSpPr/>
          <p:nvPr userDrawn="1"/>
        </p:nvSpPr>
        <p:spPr>
          <a:xfrm>
            <a:off x="0" y="1457325"/>
            <a:ext cx="12192000" cy="540067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lstStyle>
            <a:lvl1pPr>
              <a:defRPr sz="32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551302" y="6349802"/>
            <a:ext cx="640698" cy="365125"/>
          </a:xfrm>
          <a:prstGeom prst="rect">
            <a:avLst/>
          </a:prstGeom>
        </p:spPr>
        <p:txBody>
          <a:bodyPr/>
          <a:lstStyle>
            <a:lvl1pPr>
              <a:defRPr sz="1600"/>
            </a:lvl1pPr>
          </a:lstStyle>
          <a:p>
            <a:fld id="{846EA5B9-79DC-415E-BBD8-CA4293E44FF5}" type="slidenum">
              <a:rPr lang="en-US" smtClean="0"/>
              <a:pPr/>
              <a:t>‹#›</a:t>
            </a:fld>
            <a:endParaRPr lang="en-US" dirty="0"/>
          </a:p>
        </p:txBody>
      </p:sp>
      <p:sp>
        <p:nvSpPr>
          <p:cNvPr id="4" name="Text Placeholder 3"/>
          <p:cNvSpPr>
            <a:spLocks noGrp="1"/>
          </p:cNvSpPr>
          <p:nvPr>
            <p:ph type="body" sz="quarter" idx="13" hasCustomPrompt="1"/>
          </p:nvPr>
        </p:nvSpPr>
        <p:spPr>
          <a:xfrm>
            <a:off x="838200" y="284694"/>
            <a:ext cx="10515600" cy="643995"/>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800">
                <a:solidFill>
                  <a:schemeClr val="accent1">
                    <a:lumMod val="40000"/>
                    <a:lumOff val="60000"/>
                  </a:schemeClr>
                </a:solidFill>
                <a:latin typeface="Arial Black" panose="020B0A040201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PAGE TITLE</a:t>
            </a:r>
          </a:p>
        </p:txBody>
      </p:sp>
      <p:sp>
        <p:nvSpPr>
          <p:cNvPr id="9" name="Text Placeholder 8"/>
          <p:cNvSpPr>
            <a:spLocks noGrp="1"/>
          </p:cNvSpPr>
          <p:nvPr>
            <p:ph type="body" sz="quarter" idx="14" hasCustomPrompt="1"/>
          </p:nvPr>
        </p:nvSpPr>
        <p:spPr>
          <a:xfrm>
            <a:off x="838200" y="928689"/>
            <a:ext cx="10515600" cy="396875"/>
          </a:xfrm>
        </p:spPr>
        <p:txBody>
          <a:bodyPr/>
          <a:lstStyle>
            <a:lvl1pPr marL="0" indent="0">
              <a:buNone/>
              <a:defRPr baseline="0">
                <a:solidFill>
                  <a:schemeClr val="bg1"/>
                </a:solidFill>
              </a:defRPr>
            </a:lvl1pPr>
          </a:lstStyle>
          <a:p>
            <a:pPr lvl="0"/>
            <a:r>
              <a:rPr lang="en-US" dirty="0"/>
              <a:t>PRESENTATION NAME</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99214" y="6176963"/>
            <a:ext cx="2354586" cy="517620"/>
          </a:xfrm>
          <a:prstGeom prst="rect">
            <a:avLst/>
          </a:prstGeom>
        </p:spPr>
      </p:pic>
    </p:spTree>
    <p:extLst>
      <p:ext uri="{BB962C8B-B14F-4D97-AF65-F5344CB8AC3E}">
        <p14:creationId xmlns:p14="http://schemas.microsoft.com/office/powerpoint/2010/main" val="38316322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3" name="Rectangle 22"/>
          <p:cNvSpPr/>
          <p:nvPr userDrawn="1"/>
        </p:nvSpPr>
        <p:spPr>
          <a:xfrm>
            <a:off x="0" y="1457325"/>
            <a:ext cx="12192000" cy="540067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38200" y="1825625"/>
            <a:ext cx="4853940" cy="4351338"/>
          </a:xfrm>
        </p:spPr>
        <p:txBody>
          <a:bodyPr/>
          <a:lstStyle>
            <a:lvl1pPr>
              <a:defRPr sz="32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4"/>
          </p:nvPr>
        </p:nvSpPr>
        <p:spPr>
          <a:xfrm>
            <a:off x="5791200" y="1825625"/>
            <a:ext cx="4853940" cy="4351338"/>
          </a:xfrm>
        </p:spPr>
        <p:txBody>
          <a:bodyPr/>
          <a:lstStyle>
            <a:lvl1pPr>
              <a:defRPr sz="32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p:cNvSpPr>
            <a:spLocks noGrp="1"/>
          </p:cNvSpPr>
          <p:nvPr>
            <p:ph type="body" sz="quarter" idx="13" hasCustomPrompt="1"/>
          </p:nvPr>
        </p:nvSpPr>
        <p:spPr>
          <a:xfrm>
            <a:off x="838200" y="284694"/>
            <a:ext cx="10515600" cy="643995"/>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800">
                <a:solidFill>
                  <a:schemeClr val="accent1">
                    <a:lumMod val="40000"/>
                    <a:lumOff val="60000"/>
                  </a:schemeClr>
                </a:solidFill>
                <a:latin typeface="Arial Black" panose="020B0A040201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PAGE TITLE</a:t>
            </a:r>
          </a:p>
        </p:txBody>
      </p:sp>
      <p:sp>
        <p:nvSpPr>
          <p:cNvPr id="12" name="Text Placeholder 8"/>
          <p:cNvSpPr>
            <a:spLocks noGrp="1"/>
          </p:cNvSpPr>
          <p:nvPr>
            <p:ph type="body" sz="quarter" idx="15" hasCustomPrompt="1"/>
          </p:nvPr>
        </p:nvSpPr>
        <p:spPr>
          <a:xfrm>
            <a:off x="838200" y="928689"/>
            <a:ext cx="10515600" cy="396875"/>
          </a:xfrm>
        </p:spPr>
        <p:txBody>
          <a:bodyPr/>
          <a:lstStyle>
            <a:lvl1pPr marL="0" indent="0">
              <a:buNone/>
              <a:defRPr baseline="0">
                <a:solidFill>
                  <a:schemeClr val="bg1"/>
                </a:solidFill>
              </a:defRPr>
            </a:lvl1pPr>
          </a:lstStyle>
          <a:p>
            <a:pPr lvl="0"/>
            <a:r>
              <a:rPr lang="en-US" dirty="0"/>
              <a:t>PRESENTATION NAME</a:t>
            </a:r>
          </a:p>
        </p:txBody>
      </p:sp>
      <p:sp>
        <p:nvSpPr>
          <p:cNvPr id="13" name="Slide Number Placeholder 5"/>
          <p:cNvSpPr>
            <a:spLocks noGrp="1"/>
          </p:cNvSpPr>
          <p:nvPr>
            <p:ph type="sldNum" sz="quarter" idx="12"/>
          </p:nvPr>
        </p:nvSpPr>
        <p:spPr>
          <a:xfrm>
            <a:off x="11551302" y="6349802"/>
            <a:ext cx="640698" cy="365125"/>
          </a:xfrm>
          <a:prstGeom prst="rect">
            <a:avLst/>
          </a:prstGeom>
        </p:spPr>
        <p:txBody>
          <a:bodyPr/>
          <a:lstStyle>
            <a:lvl1pPr>
              <a:defRPr sz="1600"/>
            </a:lvl1pPr>
          </a:lstStyle>
          <a:p>
            <a:fld id="{846EA5B9-79DC-415E-BBD8-CA4293E44FF5}" type="slidenum">
              <a:rPr lang="en-US" smtClean="0"/>
              <a:pPr/>
              <a:t>‹#›</a:t>
            </a:fld>
            <a:endParaRPr lang="en-US" dirty="0"/>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99214" y="6176963"/>
            <a:ext cx="2354586" cy="517620"/>
          </a:xfrm>
          <a:prstGeom prst="rect">
            <a:avLst/>
          </a:prstGeom>
        </p:spPr>
      </p:pic>
    </p:spTree>
    <p:extLst>
      <p:ext uri="{BB962C8B-B14F-4D97-AF65-F5344CB8AC3E}">
        <p14:creationId xmlns:p14="http://schemas.microsoft.com/office/powerpoint/2010/main" val="1587582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ustom Content">
    <p:spTree>
      <p:nvGrpSpPr>
        <p:cNvPr id="1" name=""/>
        <p:cNvGrpSpPr/>
        <p:nvPr/>
      </p:nvGrpSpPr>
      <p:grpSpPr>
        <a:xfrm>
          <a:off x="0" y="0"/>
          <a:ext cx="0" cy="0"/>
          <a:chOff x="0" y="0"/>
          <a:chExt cx="0" cy="0"/>
        </a:xfrm>
      </p:grpSpPr>
      <p:sp>
        <p:nvSpPr>
          <p:cNvPr id="2" name="Rectangle 1"/>
          <p:cNvSpPr/>
          <p:nvPr userDrawn="1"/>
        </p:nvSpPr>
        <p:spPr>
          <a:xfrm>
            <a:off x="0" y="1457325"/>
            <a:ext cx="12192000" cy="540067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11551302" y="6349802"/>
            <a:ext cx="640698" cy="365125"/>
          </a:xfrm>
          <a:prstGeom prst="rect">
            <a:avLst/>
          </a:prstGeom>
        </p:spPr>
        <p:txBody>
          <a:bodyPr/>
          <a:lstStyle>
            <a:lvl1pPr>
              <a:defRPr sz="1600"/>
            </a:lvl1pPr>
          </a:lstStyle>
          <a:p>
            <a:fld id="{846EA5B9-79DC-415E-BBD8-CA4293E44FF5}" type="slidenum">
              <a:rPr lang="en-US" smtClean="0"/>
              <a:pPr/>
              <a:t>‹#›</a:t>
            </a:fld>
            <a:endParaRPr lang="en-US" dirty="0"/>
          </a:p>
        </p:txBody>
      </p:sp>
      <p:sp>
        <p:nvSpPr>
          <p:cNvPr id="4" name="Text Placeholder 3"/>
          <p:cNvSpPr>
            <a:spLocks noGrp="1"/>
          </p:cNvSpPr>
          <p:nvPr>
            <p:ph type="body" sz="quarter" idx="13" hasCustomPrompt="1"/>
          </p:nvPr>
        </p:nvSpPr>
        <p:spPr>
          <a:xfrm>
            <a:off x="838200" y="284694"/>
            <a:ext cx="10515600" cy="643995"/>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800">
                <a:solidFill>
                  <a:schemeClr val="accent1">
                    <a:lumMod val="40000"/>
                    <a:lumOff val="60000"/>
                  </a:schemeClr>
                </a:solidFill>
                <a:latin typeface="Arial Black" panose="020B0A040201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PAGE TITLE</a:t>
            </a:r>
          </a:p>
        </p:txBody>
      </p:sp>
      <p:sp>
        <p:nvSpPr>
          <p:cNvPr id="9" name="Text Placeholder 8"/>
          <p:cNvSpPr>
            <a:spLocks noGrp="1"/>
          </p:cNvSpPr>
          <p:nvPr>
            <p:ph type="body" sz="quarter" idx="14" hasCustomPrompt="1"/>
          </p:nvPr>
        </p:nvSpPr>
        <p:spPr>
          <a:xfrm>
            <a:off x="838200" y="928689"/>
            <a:ext cx="10515600" cy="396875"/>
          </a:xfrm>
        </p:spPr>
        <p:txBody>
          <a:bodyPr/>
          <a:lstStyle>
            <a:lvl1pPr marL="0" indent="0">
              <a:buNone/>
              <a:defRPr baseline="0">
                <a:solidFill>
                  <a:schemeClr val="bg1"/>
                </a:solidFill>
              </a:defRPr>
            </a:lvl1pPr>
          </a:lstStyle>
          <a:p>
            <a:pPr lvl="0"/>
            <a:r>
              <a:rPr lang="en-US" dirty="0"/>
              <a:t>PRESENTATION NAME</a:t>
            </a:r>
          </a:p>
        </p:txBody>
      </p:sp>
    </p:spTree>
    <p:extLst>
      <p:ext uri="{BB962C8B-B14F-4D97-AF65-F5344CB8AC3E}">
        <p14:creationId xmlns:p14="http://schemas.microsoft.com/office/powerpoint/2010/main" val="11221612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094E3-D2F7-4D43-B1A8-21B9B9CB4D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4D7A28-094F-1444-8F89-0B79838805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68E4519-E4A8-AD4A-8FD8-8E1F0D43057A}"/>
              </a:ext>
            </a:extLst>
          </p:cNvPr>
          <p:cNvSpPr>
            <a:spLocks noGrp="1"/>
          </p:cNvSpPr>
          <p:nvPr>
            <p:ph type="dt" sz="half" idx="10"/>
          </p:nvPr>
        </p:nvSpPr>
        <p:spPr/>
        <p:txBody>
          <a:bodyPr/>
          <a:lstStyle/>
          <a:p>
            <a:fld id="{E87780AD-E75C-124A-A234-92028C0DDE9B}" type="datetimeFigureOut">
              <a:rPr lang="en-US" smtClean="0"/>
              <a:t>4/12/19</a:t>
            </a:fld>
            <a:endParaRPr lang="en-US"/>
          </a:p>
        </p:txBody>
      </p:sp>
      <p:sp>
        <p:nvSpPr>
          <p:cNvPr id="5" name="Footer Placeholder 4">
            <a:extLst>
              <a:ext uri="{FF2B5EF4-FFF2-40B4-BE49-F238E27FC236}">
                <a16:creationId xmlns:a16="http://schemas.microsoft.com/office/drawing/2014/main" id="{C24AEEBC-6296-1648-8246-AD2D9304DD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773764-BDCC-F244-9255-9199BBF3D1E6}"/>
              </a:ext>
            </a:extLst>
          </p:cNvPr>
          <p:cNvSpPr>
            <a:spLocks noGrp="1"/>
          </p:cNvSpPr>
          <p:nvPr>
            <p:ph type="sldNum" sz="quarter" idx="12"/>
          </p:nvPr>
        </p:nvSpPr>
        <p:spPr/>
        <p:txBody>
          <a:bodyPr/>
          <a:lstStyle/>
          <a:p>
            <a:fld id="{CF355EA4-9D7D-F446-B190-FAF693D2E558}" type="slidenum">
              <a:rPr lang="en-US" smtClean="0"/>
              <a:t>‹#›</a:t>
            </a:fld>
            <a:endParaRPr lang="en-US"/>
          </a:p>
        </p:txBody>
      </p:sp>
    </p:spTree>
    <p:extLst>
      <p:ext uri="{BB962C8B-B14F-4D97-AF65-F5344CB8AC3E}">
        <p14:creationId xmlns:p14="http://schemas.microsoft.com/office/powerpoint/2010/main" val="1668262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Double Content">
    <p:spTree>
      <p:nvGrpSpPr>
        <p:cNvPr id="1" name=""/>
        <p:cNvGrpSpPr/>
        <p:nvPr/>
      </p:nvGrpSpPr>
      <p:grpSpPr>
        <a:xfrm>
          <a:off x="0" y="0"/>
          <a:ext cx="0" cy="0"/>
          <a:chOff x="0" y="0"/>
          <a:chExt cx="0" cy="0"/>
        </a:xfrm>
      </p:grpSpPr>
      <p:sp>
        <p:nvSpPr>
          <p:cNvPr id="23" name="Rectangle 22"/>
          <p:cNvSpPr/>
          <p:nvPr userDrawn="1"/>
        </p:nvSpPr>
        <p:spPr>
          <a:xfrm>
            <a:off x="0" y="1457325"/>
            <a:ext cx="12192000" cy="540067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38200" y="1825625"/>
            <a:ext cx="5125995" cy="4351338"/>
          </a:xfrm>
        </p:spPr>
        <p:txBody>
          <a:bodyPr/>
          <a:lstStyle>
            <a:lvl1pPr>
              <a:defRPr sz="32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4"/>
          </p:nvPr>
        </p:nvSpPr>
        <p:spPr>
          <a:xfrm>
            <a:off x="6318422" y="1825625"/>
            <a:ext cx="5035378" cy="4351338"/>
          </a:xfrm>
        </p:spPr>
        <p:txBody>
          <a:bodyPr/>
          <a:lstStyle>
            <a:lvl1pPr>
              <a:defRPr sz="32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p:cNvSpPr>
            <a:spLocks noGrp="1"/>
          </p:cNvSpPr>
          <p:nvPr>
            <p:ph type="body" sz="quarter" idx="13" hasCustomPrompt="1"/>
          </p:nvPr>
        </p:nvSpPr>
        <p:spPr>
          <a:xfrm>
            <a:off x="838200" y="284694"/>
            <a:ext cx="10515600" cy="643995"/>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800">
                <a:solidFill>
                  <a:schemeClr val="accent1">
                    <a:lumMod val="40000"/>
                    <a:lumOff val="60000"/>
                  </a:schemeClr>
                </a:solidFill>
                <a:latin typeface="Arial Black" panose="020B0A040201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PAGE TITLE</a:t>
            </a:r>
          </a:p>
        </p:txBody>
      </p:sp>
      <p:sp>
        <p:nvSpPr>
          <p:cNvPr id="12" name="Text Placeholder 8"/>
          <p:cNvSpPr>
            <a:spLocks noGrp="1"/>
          </p:cNvSpPr>
          <p:nvPr>
            <p:ph type="body" sz="quarter" idx="15" hasCustomPrompt="1"/>
          </p:nvPr>
        </p:nvSpPr>
        <p:spPr>
          <a:xfrm>
            <a:off x="838200" y="928689"/>
            <a:ext cx="10515600" cy="396875"/>
          </a:xfrm>
        </p:spPr>
        <p:txBody>
          <a:bodyPr/>
          <a:lstStyle>
            <a:lvl1pPr marL="0" indent="0">
              <a:buNone/>
              <a:defRPr baseline="0">
                <a:solidFill>
                  <a:schemeClr val="bg1"/>
                </a:solidFill>
              </a:defRPr>
            </a:lvl1pPr>
          </a:lstStyle>
          <a:p>
            <a:pPr lvl="0"/>
            <a:r>
              <a:rPr lang="en-US" dirty="0"/>
              <a:t>PRESENTATION NAME</a:t>
            </a:r>
          </a:p>
        </p:txBody>
      </p:sp>
      <p:sp>
        <p:nvSpPr>
          <p:cNvPr id="13" name="Slide Number Placeholder 5"/>
          <p:cNvSpPr>
            <a:spLocks noGrp="1"/>
          </p:cNvSpPr>
          <p:nvPr>
            <p:ph type="sldNum" sz="quarter" idx="12"/>
          </p:nvPr>
        </p:nvSpPr>
        <p:spPr>
          <a:xfrm>
            <a:off x="11551302" y="6349802"/>
            <a:ext cx="640698" cy="365125"/>
          </a:xfrm>
          <a:prstGeom prst="rect">
            <a:avLst/>
          </a:prstGeom>
        </p:spPr>
        <p:txBody>
          <a:bodyPr/>
          <a:lstStyle>
            <a:lvl1pPr>
              <a:defRPr sz="1600"/>
            </a:lvl1pPr>
          </a:lstStyle>
          <a:p>
            <a:fld id="{846EA5B9-79DC-415E-BBD8-CA4293E44FF5}" type="slidenum">
              <a:rPr lang="en-US" smtClean="0"/>
              <a:pPr/>
              <a:t>‹#›</a:t>
            </a:fld>
            <a:endParaRPr lang="en-US" dirty="0"/>
          </a:p>
        </p:txBody>
      </p:sp>
    </p:spTree>
    <p:extLst>
      <p:ext uri="{BB962C8B-B14F-4D97-AF65-F5344CB8AC3E}">
        <p14:creationId xmlns:p14="http://schemas.microsoft.com/office/powerpoint/2010/main" val="1258546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5347" y="5726457"/>
            <a:ext cx="2838453" cy="623346"/>
          </a:xfrm>
          <a:prstGeom prst="rect">
            <a:avLst/>
          </a:prstGeom>
        </p:spPr>
      </p:pic>
      <p:sp>
        <p:nvSpPr>
          <p:cNvPr id="3" name="Content Placeholder 2"/>
          <p:cNvSpPr>
            <a:spLocks noGrp="1"/>
          </p:cNvSpPr>
          <p:nvPr>
            <p:ph idx="1"/>
          </p:nvPr>
        </p:nvSpPr>
        <p:spPr/>
        <p:txBody>
          <a:bodyPr/>
          <a:lstStyle>
            <a:lvl1pPr>
              <a:defRPr sz="32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551302" y="6349802"/>
            <a:ext cx="2743200" cy="365125"/>
          </a:xfrm>
          <a:prstGeom prst="rect">
            <a:avLst/>
          </a:prstGeom>
        </p:spPr>
        <p:txBody>
          <a:bodyPr/>
          <a:lstStyle>
            <a:lvl1pPr>
              <a:defRPr sz="1600"/>
            </a:lvl1pPr>
          </a:lstStyle>
          <a:p>
            <a:fld id="{846EA5B9-79DC-415E-BBD8-CA4293E44FF5}" type="slidenum">
              <a:rPr lang="en-US" smtClean="0"/>
              <a:pPr/>
              <a:t>‹#›</a:t>
            </a:fld>
            <a:endParaRPr lang="en-US" dirty="0"/>
          </a:p>
        </p:txBody>
      </p:sp>
      <p:sp>
        <p:nvSpPr>
          <p:cNvPr id="4" name="Text Placeholder 3"/>
          <p:cNvSpPr>
            <a:spLocks noGrp="1"/>
          </p:cNvSpPr>
          <p:nvPr>
            <p:ph type="body" sz="quarter" idx="13" hasCustomPrompt="1"/>
          </p:nvPr>
        </p:nvSpPr>
        <p:spPr>
          <a:xfrm>
            <a:off x="838200" y="284694"/>
            <a:ext cx="10515600" cy="643995"/>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800">
                <a:solidFill>
                  <a:srgbClr val="EE3024"/>
                </a:solidFill>
                <a:latin typeface="Arial Black" panose="020B0A040201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PAGE TITLE</a:t>
            </a:r>
          </a:p>
        </p:txBody>
      </p:sp>
      <p:sp>
        <p:nvSpPr>
          <p:cNvPr id="9" name="Text Placeholder 8"/>
          <p:cNvSpPr>
            <a:spLocks noGrp="1"/>
          </p:cNvSpPr>
          <p:nvPr>
            <p:ph type="body" sz="quarter" idx="14" hasCustomPrompt="1"/>
          </p:nvPr>
        </p:nvSpPr>
        <p:spPr>
          <a:xfrm>
            <a:off x="838200" y="928689"/>
            <a:ext cx="10515600" cy="396875"/>
          </a:xfrm>
        </p:spPr>
        <p:txBody>
          <a:bodyPr/>
          <a:lstStyle>
            <a:lvl1pPr marL="0" indent="0">
              <a:buNone/>
              <a:defRPr baseline="0">
                <a:solidFill>
                  <a:schemeClr val="bg1"/>
                </a:solidFill>
              </a:defRPr>
            </a:lvl1pPr>
          </a:lstStyle>
          <a:p>
            <a:pPr lvl="0"/>
            <a:r>
              <a:rPr lang="en-US" dirty="0"/>
              <a:t>PRESENTATION NAME</a:t>
            </a:r>
          </a:p>
        </p:txBody>
      </p:sp>
      <p:sp>
        <p:nvSpPr>
          <p:cNvPr id="16" name="TextBox 15"/>
          <p:cNvSpPr txBox="1"/>
          <p:nvPr userDrawn="1"/>
        </p:nvSpPr>
        <p:spPr>
          <a:xfrm>
            <a:off x="8463304" y="6277442"/>
            <a:ext cx="2986989" cy="399582"/>
          </a:xfrm>
          <a:prstGeom prst="rect">
            <a:avLst/>
          </a:prstGeom>
        </p:spPr>
        <p:txBody>
          <a:bodyPr vert="horz" wrap="square" lIns="91440" tIns="45720" rIns="91440" bIns="45720" rtlCol="0" anchor="b">
            <a:noAutofit/>
          </a:bodyPr>
          <a:lstStyle/>
          <a:p>
            <a:r>
              <a:rPr lang="en-US" sz="1050" spc="0" dirty="0">
                <a:solidFill>
                  <a:schemeClr val="tx1">
                    <a:lumMod val="50000"/>
                    <a:lumOff val="50000"/>
                  </a:schemeClr>
                </a:solidFill>
              </a:rPr>
              <a:t>YOUR</a:t>
            </a:r>
            <a:r>
              <a:rPr lang="en-US" sz="1050" spc="0" baseline="0" dirty="0">
                <a:solidFill>
                  <a:schemeClr val="tx1">
                    <a:lumMod val="50000"/>
                    <a:lumOff val="50000"/>
                  </a:schemeClr>
                </a:solidFill>
              </a:rPr>
              <a:t> TRUSTED PARTNER FOR PRODUCTIVE SAFETY</a:t>
            </a:r>
            <a:endParaRPr lang="en-US" sz="1050" spc="0" dirty="0">
              <a:solidFill>
                <a:schemeClr val="tx1">
                  <a:lumMod val="50000"/>
                  <a:lumOff val="50000"/>
                </a:schemeClr>
              </a:solidFill>
            </a:endParaRPr>
          </a:p>
        </p:txBody>
      </p:sp>
      <p:sp>
        <p:nvSpPr>
          <p:cNvPr id="17" name="Rectangle 16"/>
          <p:cNvSpPr/>
          <p:nvPr userDrawn="1"/>
        </p:nvSpPr>
        <p:spPr>
          <a:xfrm>
            <a:off x="0" y="6487116"/>
            <a:ext cx="8107131" cy="101008"/>
          </a:xfrm>
          <a:prstGeom prst="rect">
            <a:avLst/>
          </a:prstGeom>
          <a:solidFill>
            <a:srgbClr val="EE2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hevron 17"/>
          <p:cNvSpPr/>
          <p:nvPr userDrawn="1"/>
        </p:nvSpPr>
        <p:spPr>
          <a:xfrm>
            <a:off x="8056627" y="6487116"/>
            <a:ext cx="101009" cy="101009"/>
          </a:xfrm>
          <a:prstGeom prst="chevron">
            <a:avLst/>
          </a:prstGeom>
          <a:solidFill>
            <a:srgbClr val="EE2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Chevron 18"/>
          <p:cNvSpPr/>
          <p:nvPr userDrawn="1"/>
        </p:nvSpPr>
        <p:spPr>
          <a:xfrm>
            <a:off x="8158956" y="6487116"/>
            <a:ext cx="101009" cy="101009"/>
          </a:xfrm>
          <a:prstGeom prst="chevron">
            <a:avLst/>
          </a:prstGeom>
          <a:solidFill>
            <a:srgbClr val="EE2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Chevron 19"/>
          <p:cNvSpPr/>
          <p:nvPr userDrawn="1"/>
        </p:nvSpPr>
        <p:spPr>
          <a:xfrm>
            <a:off x="8261286" y="6487115"/>
            <a:ext cx="101009" cy="101009"/>
          </a:xfrm>
          <a:prstGeom prst="chevron">
            <a:avLst/>
          </a:prstGeom>
          <a:solidFill>
            <a:srgbClr val="EE2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Chevron 20"/>
          <p:cNvSpPr/>
          <p:nvPr userDrawn="1"/>
        </p:nvSpPr>
        <p:spPr>
          <a:xfrm>
            <a:off x="8362295" y="6487115"/>
            <a:ext cx="101009" cy="101009"/>
          </a:xfrm>
          <a:prstGeom prst="chevron">
            <a:avLst/>
          </a:prstGeom>
          <a:solidFill>
            <a:srgbClr val="EE2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76826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4853940" cy="4351338"/>
          </a:xfrm>
        </p:spPr>
        <p:txBody>
          <a:bodyPr/>
          <a:lstStyle>
            <a:lvl1pPr>
              <a:defRPr sz="32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4"/>
          </p:nvPr>
        </p:nvSpPr>
        <p:spPr>
          <a:xfrm>
            <a:off x="5791200" y="1825625"/>
            <a:ext cx="4853940" cy="4351338"/>
          </a:xfrm>
        </p:spPr>
        <p:txBody>
          <a:bodyPr/>
          <a:lstStyle>
            <a:lvl1pPr>
              <a:defRPr sz="32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p:cNvSpPr>
            <a:spLocks noGrp="1"/>
          </p:cNvSpPr>
          <p:nvPr>
            <p:ph type="body" sz="quarter" idx="13" hasCustomPrompt="1"/>
          </p:nvPr>
        </p:nvSpPr>
        <p:spPr>
          <a:xfrm>
            <a:off x="838200" y="284694"/>
            <a:ext cx="10515600" cy="643995"/>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800">
                <a:solidFill>
                  <a:srgbClr val="EE3024"/>
                </a:solidFill>
                <a:latin typeface="Arial Black" panose="020B0A040201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PAGE TITLE</a:t>
            </a:r>
          </a:p>
        </p:txBody>
      </p:sp>
      <p:sp>
        <p:nvSpPr>
          <p:cNvPr id="12" name="Text Placeholder 8"/>
          <p:cNvSpPr>
            <a:spLocks noGrp="1"/>
          </p:cNvSpPr>
          <p:nvPr>
            <p:ph type="body" sz="quarter" idx="15" hasCustomPrompt="1"/>
          </p:nvPr>
        </p:nvSpPr>
        <p:spPr>
          <a:xfrm>
            <a:off x="838200" y="928689"/>
            <a:ext cx="10515600" cy="396875"/>
          </a:xfrm>
        </p:spPr>
        <p:txBody>
          <a:bodyPr/>
          <a:lstStyle>
            <a:lvl1pPr marL="0" indent="0">
              <a:buNone/>
              <a:defRPr baseline="0">
                <a:solidFill>
                  <a:schemeClr val="bg1"/>
                </a:solidFill>
              </a:defRPr>
            </a:lvl1pPr>
          </a:lstStyle>
          <a:p>
            <a:pPr lvl="0"/>
            <a:r>
              <a:rPr lang="en-US" dirty="0"/>
              <a:t>PRESENTATION NAME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5347" y="5726457"/>
            <a:ext cx="2838453" cy="623346"/>
          </a:xfrm>
          <a:prstGeom prst="rect">
            <a:avLst/>
          </a:prstGeom>
        </p:spPr>
      </p:pic>
      <p:sp>
        <p:nvSpPr>
          <p:cNvPr id="13" name="Slide Number Placeholder 5"/>
          <p:cNvSpPr>
            <a:spLocks noGrp="1"/>
          </p:cNvSpPr>
          <p:nvPr>
            <p:ph type="sldNum" sz="quarter" idx="12"/>
          </p:nvPr>
        </p:nvSpPr>
        <p:spPr>
          <a:xfrm>
            <a:off x="11551302" y="6349802"/>
            <a:ext cx="2743200" cy="365125"/>
          </a:xfrm>
          <a:prstGeom prst="rect">
            <a:avLst/>
          </a:prstGeom>
        </p:spPr>
        <p:txBody>
          <a:bodyPr/>
          <a:lstStyle>
            <a:lvl1pPr>
              <a:defRPr sz="1600"/>
            </a:lvl1pPr>
          </a:lstStyle>
          <a:p>
            <a:fld id="{846EA5B9-79DC-415E-BBD8-CA4293E44FF5}" type="slidenum">
              <a:rPr lang="en-US" smtClean="0"/>
              <a:pPr/>
              <a:t>‹#›</a:t>
            </a:fld>
            <a:endParaRPr lang="en-US" dirty="0"/>
          </a:p>
        </p:txBody>
      </p:sp>
      <p:sp>
        <p:nvSpPr>
          <p:cNvPr id="14" name="TextBox 13"/>
          <p:cNvSpPr txBox="1"/>
          <p:nvPr userDrawn="1"/>
        </p:nvSpPr>
        <p:spPr>
          <a:xfrm>
            <a:off x="8463304" y="6277442"/>
            <a:ext cx="2986989" cy="399582"/>
          </a:xfrm>
          <a:prstGeom prst="rect">
            <a:avLst/>
          </a:prstGeom>
        </p:spPr>
        <p:txBody>
          <a:bodyPr vert="horz" wrap="square" lIns="91440" tIns="45720" rIns="91440" bIns="45720" rtlCol="0" anchor="b">
            <a:noAutofit/>
          </a:bodyPr>
          <a:lstStyle/>
          <a:p>
            <a:r>
              <a:rPr lang="en-US" sz="1050" spc="0" dirty="0">
                <a:solidFill>
                  <a:schemeClr val="tx1">
                    <a:lumMod val="50000"/>
                    <a:lumOff val="50000"/>
                  </a:schemeClr>
                </a:solidFill>
              </a:rPr>
              <a:t>YOUR</a:t>
            </a:r>
            <a:r>
              <a:rPr lang="en-US" sz="1050" spc="0" baseline="0" dirty="0">
                <a:solidFill>
                  <a:schemeClr val="tx1">
                    <a:lumMod val="50000"/>
                    <a:lumOff val="50000"/>
                  </a:schemeClr>
                </a:solidFill>
              </a:rPr>
              <a:t> TRUSTED PARTNER FOR PRODUCTIVE SAFETY</a:t>
            </a:r>
            <a:endParaRPr lang="en-US" sz="1050" spc="0" dirty="0">
              <a:solidFill>
                <a:schemeClr val="tx1">
                  <a:lumMod val="50000"/>
                  <a:lumOff val="50000"/>
                </a:schemeClr>
              </a:solidFill>
            </a:endParaRPr>
          </a:p>
        </p:txBody>
      </p:sp>
      <p:sp>
        <p:nvSpPr>
          <p:cNvPr id="15" name="Rectangle 14"/>
          <p:cNvSpPr/>
          <p:nvPr userDrawn="1"/>
        </p:nvSpPr>
        <p:spPr>
          <a:xfrm>
            <a:off x="0" y="6487116"/>
            <a:ext cx="8107131" cy="101008"/>
          </a:xfrm>
          <a:prstGeom prst="rect">
            <a:avLst/>
          </a:prstGeom>
          <a:solidFill>
            <a:srgbClr val="EE2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hevron 15"/>
          <p:cNvSpPr/>
          <p:nvPr userDrawn="1"/>
        </p:nvSpPr>
        <p:spPr>
          <a:xfrm>
            <a:off x="8056627" y="6487116"/>
            <a:ext cx="101009" cy="101009"/>
          </a:xfrm>
          <a:prstGeom prst="chevron">
            <a:avLst/>
          </a:prstGeom>
          <a:solidFill>
            <a:srgbClr val="EE2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Chevron 16"/>
          <p:cNvSpPr/>
          <p:nvPr userDrawn="1"/>
        </p:nvSpPr>
        <p:spPr>
          <a:xfrm>
            <a:off x="8158956" y="6487116"/>
            <a:ext cx="101009" cy="101009"/>
          </a:xfrm>
          <a:prstGeom prst="chevron">
            <a:avLst/>
          </a:prstGeom>
          <a:solidFill>
            <a:srgbClr val="EE2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Chevron 17"/>
          <p:cNvSpPr/>
          <p:nvPr userDrawn="1"/>
        </p:nvSpPr>
        <p:spPr>
          <a:xfrm>
            <a:off x="8261286" y="6487115"/>
            <a:ext cx="101009" cy="101009"/>
          </a:xfrm>
          <a:prstGeom prst="chevron">
            <a:avLst/>
          </a:prstGeom>
          <a:solidFill>
            <a:srgbClr val="EE2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Chevron 18"/>
          <p:cNvSpPr/>
          <p:nvPr userDrawn="1"/>
        </p:nvSpPr>
        <p:spPr>
          <a:xfrm>
            <a:off x="8362295" y="6487115"/>
            <a:ext cx="101009" cy="101009"/>
          </a:xfrm>
          <a:prstGeom prst="chevron">
            <a:avLst/>
          </a:prstGeom>
          <a:solidFill>
            <a:srgbClr val="EE2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09765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0" y="5791200"/>
            <a:ext cx="2818083" cy="4669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2514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4" name="Slide Number Placeholder 3"/>
          <p:cNvSpPr>
            <a:spLocks noGrp="1"/>
          </p:cNvSpPr>
          <p:nvPr>
            <p:ph type="sldNum" sz="quarter" idx="11"/>
          </p:nvPr>
        </p:nvSpPr>
        <p:spPr>
          <a:xfrm>
            <a:off x="9042400" y="6294438"/>
            <a:ext cx="914400" cy="365125"/>
          </a:xfrm>
          <a:prstGeom prst="rect">
            <a:avLst/>
          </a:prstGeom>
        </p:spPr>
        <p:txBody>
          <a:bodyPr/>
          <a:lstStyle/>
          <a:p>
            <a:pPr>
              <a:defRPr/>
            </a:pPr>
            <a:fld id="{E0AFC19C-7577-4808-B406-D0E72FC69915}" type="slidenum">
              <a:rPr lang="en-US" smtClean="0"/>
              <a:pPr>
                <a:defRPr/>
              </a:pPr>
              <a:t>‹#›</a:t>
            </a:fld>
            <a:endParaRPr lang="en-US"/>
          </a:p>
        </p:txBody>
      </p:sp>
      <p:sp>
        <p:nvSpPr>
          <p:cNvPr id="5" name="Footer Placeholder 4"/>
          <p:cNvSpPr>
            <a:spLocks noGrp="1"/>
          </p:cNvSpPr>
          <p:nvPr>
            <p:ph type="ftr" sz="quarter" idx="3"/>
          </p:nvPr>
        </p:nvSpPr>
        <p:spPr>
          <a:xfrm>
            <a:off x="3556001" y="6294438"/>
            <a:ext cx="5263831" cy="365125"/>
          </a:xfrm>
          <a:prstGeom prst="rect">
            <a:avLst/>
          </a:prstGeom>
        </p:spPr>
        <p:txBody>
          <a:bodyPr vert="horz" wrap="square" lIns="91440" tIns="45720" rIns="91440" bIns="45720" numCol="1" anchor="ctr" anchorCtr="0" compatLnSpc="1">
            <a:prstTxWarp prst="textNoShape">
              <a:avLst/>
            </a:prstTxWarp>
          </a:bodyPr>
          <a:lstStyle>
            <a:lvl1pPr algn="ctr">
              <a:defRPr sz="1100" b="0" i="1">
                <a:effectLst/>
                <a:latin typeface="+mn-lt"/>
              </a:defRPr>
            </a:lvl1pPr>
          </a:lstStyle>
          <a:p>
            <a:r>
              <a:rPr lang="en-US" dirty="0">
                <a:solidFill>
                  <a:srgbClr val="000099"/>
                </a:solidFill>
              </a:rPr>
              <a:t>Reducing Risks with PESDs making NFPA 70E Compliance Safer  </a:t>
            </a:r>
          </a:p>
          <a:p>
            <a:r>
              <a:rPr lang="en-US" dirty="0">
                <a:solidFill>
                  <a:srgbClr val="000099"/>
                </a:solidFill>
              </a:rPr>
              <a:t>NETA Denver --  March 2014</a:t>
            </a:r>
            <a:endParaRPr lang="en-US" dirty="0"/>
          </a:p>
        </p:txBody>
      </p:sp>
    </p:spTree>
    <p:extLst>
      <p:ext uri="{BB962C8B-B14F-4D97-AF65-F5344CB8AC3E}">
        <p14:creationId xmlns:p14="http://schemas.microsoft.com/office/powerpoint/2010/main" val="1883898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D570B2B-63B1-4A9D-A904-6F975506A1B3}" type="datetimeFigureOut">
              <a:rPr lang="en-US" smtClean="0"/>
              <a:t>4/12/19</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DB5EB8BF-8603-4797-A227-F58052E4FDA9}" type="slidenum">
              <a:rPr lang="en-US" smtClean="0"/>
              <a:t>‹#›</a:t>
            </a:fld>
            <a:endParaRPr lang="en-US"/>
          </a:p>
        </p:txBody>
      </p:sp>
    </p:spTree>
    <p:extLst>
      <p:ext uri="{BB962C8B-B14F-4D97-AF65-F5344CB8AC3E}">
        <p14:creationId xmlns:p14="http://schemas.microsoft.com/office/powerpoint/2010/main" val="984924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4" name="Slide Number Placeholder 3"/>
          <p:cNvSpPr>
            <a:spLocks noGrp="1"/>
          </p:cNvSpPr>
          <p:nvPr>
            <p:ph type="sldNum" sz="quarter" idx="11"/>
          </p:nvPr>
        </p:nvSpPr>
        <p:spPr>
          <a:xfrm>
            <a:off x="8610600" y="6356350"/>
            <a:ext cx="2743200" cy="365125"/>
          </a:xfrm>
          <a:prstGeom prst="rect">
            <a:avLst/>
          </a:prstGeom>
        </p:spPr>
        <p:txBody>
          <a:bodyPr/>
          <a:lstStyle/>
          <a:p>
            <a:pPr>
              <a:defRPr/>
            </a:pPr>
            <a:fld id="{E0AFC19C-7577-4808-B406-D0E72FC69915}" type="slidenum">
              <a:rPr lang="en-US" smtClean="0"/>
              <a:pPr>
                <a:defRPr/>
              </a:pPr>
              <a:t>‹#›</a:t>
            </a:fld>
            <a:endParaRPr lang="en-US"/>
          </a:p>
        </p:txBody>
      </p:sp>
    </p:spTree>
    <p:extLst>
      <p:ext uri="{BB962C8B-B14F-4D97-AF65-F5344CB8AC3E}">
        <p14:creationId xmlns:p14="http://schemas.microsoft.com/office/powerpoint/2010/main" val="763286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Custom Content">
    <p:spTree>
      <p:nvGrpSpPr>
        <p:cNvPr id="1" name=""/>
        <p:cNvGrpSpPr/>
        <p:nvPr/>
      </p:nvGrpSpPr>
      <p:grpSpPr>
        <a:xfrm>
          <a:off x="0" y="0"/>
          <a:ext cx="0" cy="0"/>
          <a:chOff x="0" y="0"/>
          <a:chExt cx="0" cy="0"/>
        </a:xfrm>
      </p:grpSpPr>
      <p:sp>
        <p:nvSpPr>
          <p:cNvPr id="2" name="Rectangle 1"/>
          <p:cNvSpPr/>
          <p:nvPr userDrawn="1"/>
        </p:nvSpPr>
        <p:spPr>
          <a:xfrm>
            <a:off x="0" y="1457325"/>
            <a:ext cx="12192000" cy="540067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11551302" y="6349802"/>
            <a:ext cx="640698" cy="365125"/>
          </a:xfrm>
          <a:prstGeom prst="rect">
            <a:avLst/>
          </a:prstGeom>
        </p:spPr>
        <p:txBody>
          <a:bodyPr/>
          <a:lstStyle>
            <a:lvl1pPr>
              <a:defRPr sz="1600"/>
            </a:lvl1pPr>
          </a:lstStyle>
          <a:p>
            <a:fld id="{846EA5B9-79DC-415E-BBD8-CA4293E44FF5}" type="slidenum">
              <a:rPr lang="en-US" smtClean="0"/>
              <a:pPr/>
              <a:t>‹#›</a:t>
            </a:fld>
            <a:endParaRPr lang="en-US" dirty="0"/>
          </a:p>
        </p:txBody>
      </p:sp>
      <p:sp>
        <p:nvSpPr>
          <p:cNvPr id="4" name="Text Placeholder 3"/>
          <p:cNvSpPr>
            <a:spLocks noGrp="1"/>
          </p:cNvSpPr>
          <p:nvPr>
            <p:ph type="body" sz="quarter" idx="13" hasCustomPrompt="1"/>
          </p:nvPr>
        </p:nvSpPr>
        <p:spPr>
          <a:xfrm>
            <a:off x="838200" y="284694"/>
            <a:ext cx="10515600" cy="643995"/>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800">
                <a:solidFill>
                  <a:schemeClr val="accent1">
                    <a:lumMod val="40000"/>
                    <a:lumOff val="60000"/>
                  </a:schemeClr>
                </a:solidFill>
                <a:latin typeface="Arial Black" panose="020B0A040201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PAGE TITLE</a:t>
            </a:r>
          </a:p>
        </p:txBody>
      </p:sp>
      <p:sp>
        <p:nvSpPr>
          <p:cNvPr id="9" name="Text Placeholder 8"/>
          <p:cNvSpPr>
            <a:spLocks noGrp="1"/>
          </p:cNvSpPr>
          <p:nvPr>
            <p:ph type="body" sz="quarter" idx="14" hasCustomPrompt="1"/>
          </p:nvPr>
        </p:nvSpPr>
        <p:spPr>
          <a:xfrm>
            <a:off x="838200" y="928689"/>
            <a:ext cx="10515600" cy="396875"/>
          </a:xfrm>
        </p:spPr>
        <p:txBody>
          <a:bodyPr/>
          <a:lstStyle>
            <a:lvl1pPr marL="0" indent="0">
              <a:buNone/>
              <a:defRPr baseline="0">
                <a:solidFill>
                  <a:schemeClr val="bg1"/>
                </a:solidFill>
              </a:defRPr>
            </a:lvl1pPr>
          </a:lstStyle>
          <a:p>
            <a:pPr lvl="0"/>
            <a:r>
              <a:rPr lang="en-US" dirty="0"/>
              <a:t>PRESENTATION NAME</a:t>
            </a:r>
          </a:p>
        </p:txBody>
      </p:sp>
    </p:spTree>
    <p:extLst>
      <p:ext uri="{BB962C8B-B14F-4D97-AF65-F5344CB8AC3E}">
        <p14:creationId xmlns:p14="http://schemas.microsoft.com/office/powerpoint/2010/main" val="3739542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nd Double Content">
    <p:spTree>
      <p:nvGrpSpPr>
        <p:cNvPr id="1" name=""/>
        <p:cNvGrpSpPr/>
        <p:nvPr/>
      </p:nvGrpSpPr>
      <p:grpSpPr>
        <a:xfrm>
          <a:off x="0" y="0"/>
          <a:ext cx="0" cy="0"/>
          <a:chOff x="0" y="0"/>
          <a:chExt cx="0" cy="0"/>
        </a:xfrm>
      </p:grpSpPr>
      <p:sp>
        <p:nvSpPr>
          <p:cNvPr id="23" name="Rectangle 22"/>
          <p:cNvSpPr/>
          <p:nvPr userDrawn="1"/>
        </p:nvSpPr>
        <p:spPr>
          <a:xfrm>
            <a:off x="0" y="1457325"/>
            <a:ext cx="12192000" cy="540067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38200" y="1825625"/>
            <a:ext cx="5125995" cy="4351338"/>
          </a:xfrm>
        </p:spPr>
        <p:txBody>
          <a:bodyPr/>
          <a:lstStyle>
            <a:lvl1pPr>
              <a:defRPr sz="32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4"/>
          </p:nvPr>
        </p:nvSpPr>
        <p:spPr>
          <a:xfrm>
            <a:off x="6318422" y="1825625"/>
            <a:ext cx="5035378" cy="4351338"/>
          </a:xfrm>
        </p:spPr>
        <p:txBody>
          <a:bodyPr/>
          <a:lstStyle>
            <a:lvl1pPr>
              <a:defRPr sz="32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p:cNvSpPr>
            <a:spLocks noGrp="1"/>
          </p:cNvSpPr>
          <p:nvPr>
            <p:ph type="body" sz="quarter" idx="13" hasCustomPrompt="1"/>
          </p:nvPr>
        </p:nvSpPr>
        <p:spPr>
          <a:xfrm>
            <a:off x="838200" y="284694"/>
            <a:ext cx="10515600" cy="643995"/>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800">
                <a:solidFill>
                  <a:schemeClr val="accent1">
                    <a:lumMod val="40000"/>
                    <a:lumOff val="60000"/>
                  </a:schemeClr>
                </a:solidFill>
                <a:latin typeface="Arial Black" panose="020B0A040201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PAGE TITLE</a:t>
            </a:r>
          </a:p>
        </p:txBody>
      </p:sp>
      <p:sp>
        <p:nvSpPr>
          <p:cNvPr id="12" name="Text Placeholder 8"/>
          <p:cNvSpPr>
            <a:spLocks noGrp="1"/>
          </p:cNvSpPr>
          <p:nvPr>
            <p:ph type="body" sz="quarter" idx="15" hasCustomPrompt="1"/>
          </p:nvPr>
        </p:nvSpPr>
        <p:spPr>
          <a:xfrm>
            <a:off x="838200" y="928689"/>
            <a:ext cx="10515600" cy="396875"/>
          </a:xfrm>
        </p:spPr>
        <p:txBody>
          <a:bodyPr/>
          <a:lstStyle>
            <a:lvl1pPr marL="0" indent="0">
              <a:buNone/>
              <a:defRPr baseline="0">
                <a:solidFill>
                  <a:schemeClr val="bg1"/>
                </a:solidFill>
              </a:defRPr>
            </a:lvl1pPr>
          </a:lstStyle>
          <a:p>
            <a:pPr lvl="0"/>
            <a:r>
              <a:rPr lang="en-US" dirty="0"/>
              <a:t>PRESENTATION NAME</a:t>
            </a:r>
          </a:p>
        </p:txBody>
      </p:sp>
      <p:sp>
        <p:nvSpPr>
          <p:cNvPr id="13" name="Slide Number Placeholder 5"/>
          <p:cNvSpPr>
            <a:spLocks noGrp="1"/>
          </p:cNvSpPr>
          <p:nvPr>
            <p:ph type="sldNum" sz="quarter" idx="12"/>
          </p:nvPr>
        </p:nvSpPr>
        <p:spPr>
          <a:xfrm>
            <a:off x="11551302" y="6349802"/>
            <a:ext cx="640698" cy="365125"/>
          </a:xfrm>
          <a:prstGeom prst="rect">
            <a:avLst/>
          </a:prstGeom>
        </p:spPr>
        <p:txBody>
          <a:bodyPr/>
          <a:lstStyle>
            <a:lvl1pPr>
              <a:defRPr sz="1600"/>
            </a:lvl1pPr>
          </a:lstStyle>
          <a:p>
            <a:fld id="{846EA5B9-79DC-415E-BBD8-CA4293E44FF5}" type="slidenum">
              <a:rPr lang="en-US" smtClean="0"/>
              <a:pPr/>
              <a:t>‹#›</a:t>
            </a:fld>
            <a:endParaRPr lang="en-US" dirty="0"/>
          </a:p>
        </p:txBody>
      </p:sp>
    </p:spTree>
    <p:extLst>
      <p:ext uri="{BB962C8B-B14F-4D97-AF65-F5344CB8AC3E}">
        <p14:creationId xmlns:p14="http://schemas.microsoft.com/office/powerpoint/2010/main" val="1248326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12.xml"/><Relationship Id="rId7"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1" cstate="print">
            <a:extLst>
              <a:ext uri="{28A0092B-C50C-407E-A947-70E740481C1C}">
                <a14:useLocalDpi xmlns:a14="http://schemas.microsoft.com/office/drawing/2010/main" val="0"/>
              </a:ext>
            </a:extLst>
          </a:blip>
          <a:srcRect/>
          <a:stretch/>
        </p:blipFill>
        <p:spPr>
          <a:xfrm>
            <a:off x="-10633" y="-204787"/>
            <a:ext cx="12216810" cy="1895475"/>
          </a:xfrm>
          <a:prstGeom prst="rect">
            <a:avLst/>
          </a:prstGeom>
        </p:spPr>
      </p:pic>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4210772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8" r:id="rId6"/>
    <p:sldLayoutId id="2147483660" r:id="rId7"/>
    <p:sldLayoutId id="2147483669" r:id="rId8"/>
    <p:sldLayoutId id="2147483670"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0" y="1457325"/>
            <a:ext cx="12192000" cy="540067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rotWithShape="1">
          <a:blip r:embed="rId8" cstate="email">
            <a:extLst>
              <a:ext uri="{28A0092B-C50C-407E-A947-70E740481C1C}">
                <a14:useLocalDpi xmlns:a14="http://schemas.microsoft.com/office/drawing/2010/main"/>
              </a:ext>
            </a:extLst>
          </a:blip>
          <a:srcRect/>
          <a:stretch/>
        </p:blipFill>
        <p:spPr>
          <a:xfrm>
            <a:off x="-192505" y="0"/>
            <a:ext cx="12632319" cy="1459832"/>
          </a:xfrm>
          <a:prstGeom prst="rect">
            <a:avLst/>
          </a:prstGeom>
          <a:effectLst>
            <a:outerShdw blurRad="50800" dist="38100" dir="2700000" algn="tl" rotWithShape="0">
              <a:prstClr val="black">
                <a:alpha val="40000"/>
              </a:prstClr>
            </a:outerShdw>
          </a:effectLst>
        </p:spPr>
      </p:pic>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22093556"/>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3.tiff"/><Relationship Id="rId4" Type="http://schemas.openxmlformats.org/officeDocument/2006/relationships/image" Target="../media/image32.tiff"/></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1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openxmlformats.org/officeDocument/2006/relationships/image" Target="../media/image15.tiff"/><Relationship Id="rId3" Type="http://schemas.openxmlformats.org/officeDocument/2006/relationships/image" Target="../media/image10.png"/><Relationship Id="rId7" Type="http://schemas.openxmlformats.org/officeDocument/2006/relationships/image" Target="../media/image14.tiff"/><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3.tiff"/><Relationship Id="rId5" Type="http://schemas.openxmlformats.org/officeDocument/2006/relationships/image" Target="../media/image12.tiff"/><Relationship Id="rId4" Type="http://schemas.openxmlformats.org/officeDocument/2006/relationships/image" Target="../media/image11.tiff"/><Relationship Id="rId9" Type="http://schemas.openxmlformats.org/officeDocument/2006/relationships/image" Target="../media/image16.tiff"/></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7.png"/><Relationship Id="rId2" Type="http://schemas.openxmlformats.org/officeDocument/2006/relationships/image" Target="../media/image64.png"/><Relationship Id="rId1" Type="http://schemas.openxmlformats.org/officeDocument/2006/relationships/slideLayout" Target="../slideLayouts/slideLayout11.xml"/><Relationship Id="rId6" Type="http://schemas.microsoft.com/office/2007/relationships/hdphoto" Target="../media/hdphoto4.wdp"/><Relationship Id="rId5" Type="http://schemas.openxmlformats.org/officeDocument/2006/relationships/image" Target="../media/image66.png"/><Relationship Id="rId4" Type="http://schemas.microsoft.com/office/2007/relationships/hdphoto" Target="../media/hdphoto3.wdp"/></Relationships>
</file>

<file path=ppt/slides/_rels/slide3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1.xml"/><Relationship Id="rId5" Type="http://schemas.microsoft.com/office/2007/relationships/hdphoto" Target="../media/hdphoto3.wdp"/><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1.xml"/><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74.png"/><Relationship Id="rId1" Type="http://schemas.openxmlformats.org/officeDocument/2006/relationships/slideLayout" Target="../slideLayouts/slideLayout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microsoft.com/office/2007/relationships/hdphoto" Target="../media/hdphoto5.wdp"/></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jpeg"/><Relationship Id="rId2" Type="http://schemas.openxmlformats.org/officeDocument/2006/relationships/image" Target="../media/image76.jpeg"/><Relationship Id="rId1" Type="http://schemas.openxmlformats.org/officeDocument/2006/relationships/slideLayout" Target="../slideLayouts/slideLayout1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jpeg"/></Relationships>
</file>

<file path=ppt/slides/_rels/slide4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jpeg"/><Relationship Id="rId2" Type="http://schemas.openxmlformats.org/officeDocument/2006/relationships/image" Target="../media/image76.jpeg"/><Relationship Id="rId1" Type="http://schemas.openxmlformats.org/officeDocument/2006/relationships/slideLayout" Target="../slideLayouts/slideLayout1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jpeg"/></Relationships>
</file>

<file path=ppt/slides/_rels/slide4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11.xml"/><Relationship Id="rId5" Type="http://schemas.openxmlformats.org/officeDocument/2006/relationships/image" Target="../media/image81.jpeg"/><Relationship Id="rId4" Type="http://schemas.openxmlformats.org/officeDocument/2006/relationships/image" Target="../media/image80.png"/></Relationships>
</file>

<file path=ppt/slides/_rels/slide4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8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3.png"/><Relationship Id="rId1" Type="http://schemas.openxmlformats.org/officeDocument/2006/relationships/slideLayout" Target="../slideLayouts/slideLayout11.xml"/><Relationship Id="rId5" Type="http://schemas.microsoft.com/office/2007/relationships/hdphoto" Target="../media/hdphoto7.wdp"/><Relationship Id="rId4" Type="http://schemas.openxmlformats.org/officeDocument/2006/relationships/image" Target="../media/image94.png"/></Relationships>
</file>

<file path=ppt/slides/_rels/slide5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97.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6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11.xml"/><Relationship Id="rId4" Type="http://schemas.openxmlformats.org/officeDocument/2006/relationships/image" Target="../media/image100.jpeg"/></Relationships>
</file>

<file path=ppt/slides/_rels/slide61.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image" Target="../media/image105.jpeg"/><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image" Target="../media/image104.tiff"/><Relationship Id="rId5" Type="http://schemas.openxmlformats.org/officeDocument/2006/relationships/image" Target="../media/image103.png"/><Relationship Id="rId4" Type="http://schemas.openxmlformats.org/officeDocument/2006/relationships/image" Target="../media/image102.png"/></Relationships>
</file>

<file path=ppt/slides/_rels/slide6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image" Target="../media/image109.png"/><Relationship Id="rId5" Type="http://schemas.openxmlformats.org/officeDocument/2006/relationships/image" Target="../media/image108.jpeg"/><Relationship Id="rId4" Type="http://schemas.openxmlformats.org/officeDocument/2006/relationships/image" Target="../media/image107.jpeg"/></Relationships>
</file>

<file path=ppt/slides/_rels/slide63.xml.rels><?xml version="1.0" encoding="UTF-8" standalone="yes"?>
<Relationships xmlns="http://schemas.openxmlformats.org/package/2006/relationships"><Relationship Id="rId2" Type="http://schemas.openxmlformats.org/officeDocument/2006/relationships/image" Target="../media/image110.tiff"/><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image" Target="../media/image111.tiff"/><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image" Target="../media/image112.tiff"/><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emf"/></Relationships>
</file>

<file path=ppt/slides/_rels/slide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476596" y="5558920"/>
            <a:ext cx="7477796" cy="1083420"/>
          </a:xfrm>
        </p:spPr>
        <p:txBody>
          <a:bodyPr/>
          <a:lstStyle/>
          <a:p>
            <a:r>
              <a:rPr lang="en-US" b="1"/>
              <a:t>Name:</a:t>
            </a:r>
            <a:br>
              <a:rPr lang="en-US" b="1" dirty="0"/>
            </a:br>
            <a:r>
              <a:rPr lang="en-US" b="1" dirty="0"/>
              <a:t>Title:</a:t>
            </a:r>
            <a:endParaRPr lang="en-US" sz="2400" i="1" dirty="0"/>
          </a:p>
        </p:txBody>
      </p:sp>
      <p:sp>
        <p:nvSpPr>
          <p:cNvPr id="5" name="Content Placeholder 4">
            <a:extLst>
              <a:ext uri="{FF2B5EF4-FFF2-40B4-BE49-F238E27FC236}">
                <a16:creationId xmlns:a16="http://schemas.microsoft.com/office/drawing/2014/main" id="{090829A5-48D7-4466-8115-94D6E3FA909C}"/>
              </a:ext>
            </a:extLst>
          </p:cNvPr>
          <p:cNvSpPr>
            <a:spLocks noGrp="1"/>
          </p:cNvSpPr>
          <p:nvPr>
            <p:ph sz="quarter" idx="10"/>
          </p:nvPr>
        </p:nvSpPr>
        <p:spPr>
          <a:xfrm>
            <a:off x="303029" y="717920"/>
            <a:ext cx="12092171" cy="3727079"/>
          </a:xfrm>
        </p:spPr>
        <p:txBody>
          <a:bodyPr/>
          <a:lstStyle/>
          <a:p>
            <a:r>
              <a:rPr lang="en-US" sz="5400" dirty="0"/>
              <a:t>Grace Engineered Products </a:t>
            </a:r>
          </a:p>
        </p:txBody>
      </p:sp>
    </p:spTree>
    <p:extLst>
      <p:ext uri="{BB962C8B-B14F-4D97-AF65-F5344CB8AC3E}">
        <p14:creationId xmlns:p14="http://schemas.microsoft.com/office/powerpoint/2010/main" val="25323250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828675" y="566411"/>
            <a:ext cx="10515600" cy="643995"/>
          </a:xfrm>
        </p:spPr>
        <p:txBody>
          <a:bodyPr>
            <a:normAutofit fontScale="92500" lnSpcReduction="10000"/>
          </a:bodyPr>
          <a:lstStyle/>
          <a:p>
            <a:r>
              <a:rPr lang="en-US" dirty="0" err="1"/>
              <a:t>GracePESD</a:t>
            </a:r>
            <a:r>
              <a:rPr lang="en-US" dirty="0"/>
              <a:t>®</a:t>
            </a:r>
          </a:p>
        </p:txBody>
      </p:sp>
      <p:sp>
        <p:nvSpPr>
          <p:cNvPr id="8" name="Title 1"/>
          <p:cNvSpPr txBox="1">
            <a:spLocks/>
          </p:cNvSpPr>
          <p:nvPr/>
        </p:nvSpPr>
        <p:spPr>
          <a:xfrm>
            <a:off x="295394" y="1902356"/>
            <a:ext cx="5568030" cy="771545"/>
          </a:xfrm>
          <a:prstGeom prst="rect">
            <a:avLst/>
          </a:prstGeom>
        </p:spPr>
        <p:txBody>
          <a:bodyP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0000"/>
              </a:lnSpc>
              <a:spcBef>
                <a:spcPts val="1000"/>
              </a:spcBef>
            </a:pPr>
            <a:r>
              <a:rPr lang="en-US" dirty="0">
                <a:solidFill>
                  <a:srgbClr val="EE3024"/>
                </a:solidFill>
                <a:latin typeface="Arial Black" panose="020B0A04020102020204" pitchFamily="34" charset="0"/>
                <a:ea typeface="+mn-ea"/>
                <a:cs typeface="+mn-cs"/>
              </a:rPr>
              <a:t>Safe-Test Points</a:t>
            </a:r>
          </a:p>
          <a:p>
            <a:pPr>
              <a:lnSpc>
                <a:spcPct val="80000"/>
              </a:lnSpc>
              <a:spcBef>
                <a:spcPts val="1000"/>
              </a:spcBef>
            </a:pPr>
            <a:r>
              <a:rPr lang="en-US" sz="1900" dirty="0">
                <a:solidFill>
                  <a:srgbClr val="EE3024"/>
                </a:solidFill>
                <a:latin typeface="Arial Black" panose="020B0A04020102020204" pitchFamily="34" charset="0"/>
                <a:ea typeface="+mn-ea"/>
                <a:cs typeface="+mn-cs"/>
              </a:rPr>
              <a:t>For Electrical LOTO Purposes</a:t>
            </a:r>
            <a:endParaRPr lang="en-US" sz="1900" dirty="0">
              <a:solidFill>
                <a:schemeClr val="bg1"/>
              </a:solidFill>
              <a:latin typeface="+mn-lt"/>
              <a:ea typeface="+mn-ea"/>
              <a:cs typeface="+mn-cs"/>
            </a:endParaRPr>
          </a:p>
        </p:txBody>
      </p:sp>
      <p:sp>
        <p:nvSpPr>
          <p:cNvPr id="83" name="Content Placeholder 5"/>
          <p:cNvSpPr txBox="1">
            <a:spLocks/>
          </p:cNvSpPr>
          <p:nvPr/>
        </p:nvSpPr>
        <p:spPr>
          <a:xfrm>
            <a:off x="295393" y="2724744"/>
            <a:ext cx="7778193" cy="3481324"/>
          </a:xfrm>
          <a:prstGeom prst="rect">
            <a:avLst/>
          </a:prstGeom>
        </p:spPr>
        <p:txBody>
          <a:bodyPr vert="horz" numCol="2">
            <a:noAutofit/>
          </a:bodyPr>
          <a:lstStyle/>
          <a:p>
            <a:pPr marL="233363" indent="-233363">
              <a:spcBef>
                <a:spcPts val="700"/>
              </a:spcBef>
              <a:buClr>
                <a:srgbClr val="595959"/>
              </a:buClr>
              <a:buSzPct val="100000"/>
              <a:buFont typeface="Arial" panose="020B0604020202020204" pitchFamily="34" charset="0"/>
              <a:buChar char="•"/>
              <a:defRPr/>
            </a:pPr>
            <a:r>
              <a:rPr lang="nb-NO" sz="1100" b="1" dirty="0"/>
              <a:t>Voltage Range:</a:t>
            </a:r>
            <a:r>
              <a:rPr lang="nb-NO" sz="1100" dirty="0"/>
              <a:t> 	0-600	</a:t>
            </a:r>
            <a:r>
              <a:rPr lang="nb-NO" sz="1100" b="1" dirty="0"/>
              <a:t>VAC</a:t>
            </a:r>
            <a:br>
              <a:rPr lang="nb-NO" sz="1100" b="1" dirty="0"/>
            </a:br>
            <a:r>
              <a:rPr lang="nb-NO" sz="1100" b="1" dirty="0"/>
              <a:t>		</a:t>
            </a:r>
            <a:r>
              <a:rPr lang="nb-NO" sz="1100" dirty="0"/>
              <a:t>0-600 	</a:t>
            </a:r>
            <a:r>
              <a:rPr lang="nb-NO" sz="1100" b="1" dirty="0"/>
              <a:t>VDC 	</a:t>
            </a:r>
            <a:endParaRPr lang="en-US" sz="1100" dirty="0"/>
          </a:p>
          <a:p>
            <a:pPr marL="233363" indent="-233363">
              <a:lnSpc>
                <a:spcPct val="150000"/>
              </a:lnSpc>
              <a:spcBef>
                <a:spcPts val="600"/>
              </a:spcBef>
              <a:buSzPct val="100000"/>
              <a:buFont typeface="Arial" panose="020B0604020202020204" pitchFamily="34" charset="0"/>
              <a:buChar char="•"/>
            </a:pPr>
            <a:r>
              <a:rPr lang="en-US" sz="1100" b="1" dirty="0">
                <a:solidFill>
                  <a:srgbClr val="000000"/>
                </a:solidFill>
              </a:rPr>
              <a:t>High impedance protected test points (102KΩ)</a:t>
            </a:r>
          </a:p>
          <a:p>
            <a:pPr marL="690563" lvl="1" indent="-233363">
              <a:lnSpc>
                <a:spcPct val="150000"/>
              </a:lnSpc>
              <a:spcBef>
                <a:spcPts val="600"/>
              </a:spcBef>
              <a:buSzPct val="100000"/>
              <a:buFont typeface="Arial" panose="020B0604020202020204" pitchFamily="34" charset="0"/>
              <a:buChar char="•"/>
            </a:pPr>
            <a:r>
              <a:rPr lang="en-US" altLang="en-US" sz="1100" b="1" dirty="0">
                <a:solidFill>
                  <a:srgbClr val="000000"/>
                </a:solidFill>
              </a:rPr>
              <a:t>480V/√3/(102kΩ)= 2.71mA   </a:t>
            </a:r>
          </a:p>
          <a:p>
            <a:pPr marL="690563" lvl="1" indent="-233363">
              <a:lnSpc>
                <a:spcPct val="150000"/>
              </a:lnSpc>
              <a:spcBef>
                <a:spcPts val="600"/>
              </a:spcBef>
              <a:buSzPct val="100000"/>
              <a:buFont typeface="Arial" panose="020B0604020202020204" pitchFamily="34" charset="0"/>
              <a:buChar char="•"/>
            </a:pPr>
            <a:r>
              <a:rPr lang="en-US" altLang="en-US" sz="1100" b="1" dirty="0">
                <a:solidFill>
                  <a:srgbClr val="000000"/>
                </a:solidFill>
              </a:rPr>
              <a:t>600V/ √3/(102kΩ)=3.40mA  </a:t>
            </a:r>
            <a:endParaRPr lang="en-US" sz="1100" b="1" dirty="0">
              <a:solidFill>
                <a:srgbClr val="000000"/>
              </a:solidFill>
            </a:endParaRPr>
          </a:p>
          <a:p>
            <a:pPr marL="228600" indent="-228600">
              <a:lnSpc>
                <a:spcPct val="170000"/>
              </a:lnSpc>
              <a:spcBef>
                <a:spcPts val="700"/>
              </a:spcBef>
              <a:buClr>
                <a:srgbClr val="595959"/>
              </a:buClr>
              <a:buSzPct val="100000"/>
              <a:buFont typeface="Arial" panose="020B0604020202020204" pitchFamily="34" charset="0"/>
              <a:buChar char="•"/>
              <a:defRPr/>
            </a:pPr>
            <a:r>
              <a:rPr lang="en-US" sz="1100" b="1" dirty="0">
                <a:solidFill>
                  <a:srgbClr val="000000"/>
                </a:solidFill>
              </a:rPr>
              <a:t>IP2X &amp; UL 600 V Touch Safe</a:t>
            </a:r>
          </a:p>
          <a:p>
            <a:pPr marL="228600" indent="-228600">
              <a:lnSpc>
                <a:spcPct val="170000"/>
              </a:lnSpc>
              <a:spcBef>
                <a:spcPts val="700"/>
              </a:spcBef>
              <a:buClr>
                <a:srgbClr val="595959"/>
              </a:buClr>
              <a:buSzPct val="100000"/>
              <a:buFont typeface="Arial" panose="020B0604020202020204" pitchFamily="34" charset="0"/>
              <a:buChar char="•"/>
              <a:defRPr/>
            </a:pPr>
            <a:r>
              <a:rPr lang="da-DK" sz="1100" b="1" dirty="0">
                <a:solidFill>
                  <a:srgbClr val="000000"/>
                </a:solidFill>
              </a:rPr>
              <a:t>CE, UL Listed 12, 13</a:t>
            </a:r>
          </a:p>
          <a:p>
            <a:pPr marL="228600" indent="-228600">
              <a:lnSpc>
                <a:spcPct val="170000"/>
              </a:lnSpc>
              <a:spcBef>
                <a:spcPts val="700"/>
              </a:spcBef>
              <a:buClr>
                <a:srgbClr val="595959"/>
              </a:buClr>
              <a:buSzPct val="100000"/>
              <a:buFont typeface="Arial" panose="020B0604020202020204" pitchFamily="34" charset="0"/>
              <a:buChar char="•"/>
              <a:defRPr/>
            </a:pPr>
            <a:r>
              <a:rPr lang="da-DK" sz="1100" b="1" dirty="0">
                <a:solidFill>
                  <a:srgbClr val="000000"/>
                </a:solidFill>
              </a:rPr>
              <a:t>CAT III/IV</a:t>
            </a:r>
          </a:p>
          <a:p>
            <a:pPr marL="228600" indent="-228600">
              <a:lnSpc>
                <a:spcPct val="170000"/>
              </a:lnSpc>
              <a:spcBef>
                <a:spcPts val="700"/>
              </a:spcBef>
              <a:buClr>
                <a:srgbClr val="595959"/>
              </a:buClr>
              <a:buSzPct val="100000"/>
              <a:buFont typeface="Arial" panose="020B0604020202020204" pitchFamily="34" charset="0"/>
              <a:buChar char="•"/>
              <a:defRPr/>
            </a:pPr>
            <a:r>
              <a:rPr lang="en-US" sz="1100" b="1" dirty="0">
                <a:solidFill>
                  <a:srgbClr val="000000"/>
                </a:solidFill>
              </a:rPr>
              <a:t>Measures full voltage with -2% accuracy</a:t>
            </a:r>
            <a:endParaRPr lang="nb-NO" sz="1100" b="1" dirty="0">
              <a:solidFill>
                <a:srgbClr val="000000"/>
              </a:solidFill>
            </a:endParaRPr>
          </a:p>
          <a:p>
            <a:pPr marL="228600" indent="-228600">
              <a:lnSpc>
                <a:spcPct val="170000"/>
              </a:lnSpc>
              <a:spcBef>
                <a:spcPts val="700"/>
              </a:spcBef>
              <a:buClr>
                <a:srgbClr val="595959"/>
              </a:buClr>
              <a:buSzPct val="100000"/>
              <a:buFont typeface="Arial" panose="020B0604020202020204" pitchFamily="34" charset="0"/>
              <a:buChar char="•"/>
              <a:defRPr/>
            </a:pPr>
            <a:r>
              <a:rPr lang="nb-NO" sz="1100" b="1" dirty="0">
                <a:solidFill>
                  <a:srgbClr val="000000"/>
                </a:solidFill>
              </a:rPr>
              <a:t>Feature Dust Cap</a:t>
            </a:r>
            <a:endParaRPr lang="en-US" sz="1100" b="1" dirty="0">
              <a:solidFill>
                <a:srgbClr val="000000"/>
              </a:solidFill>
            </a:endParaRPr>
          </a:p>
        </p:txBody>
      </p:sp>
      <p:pic>
        <p:nvPicPr>
          <p:cNvPr id="84" name="Picture 8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4920" y="2724743"/>
            <a:ext cx="2343553" cy="3035680"/>
          </a:xfrm>
          <a:prstGeom prst="rect">
            <a:avLst/>
          </a:prstGeom>
        </p:spPr>
      </p:pic>
      <p:pic>
        <p:nvPicPr>
          <p:cNvPr id="85" name="Picture 8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5685" y="2708562"/>
            <a:ext cx="1194466" cy="3051861"/>
          </a:xfrm>
          <a:prstGeom prst="rect">
            <a:avLst/>
          </a:prstGeom>
        </p:spPr>
      </p:pic>
      <p:pic>
        <p:nvPicPr>
          <p:cNvPr id="86" name="Picture 85"/>
          <p:cNvPicPr>
            <a:picLocks noChangeAspect="1"/>
          </p:cNvPicPr>
          <p:nvPr/>
        </p:nvPicPr>
        <p:blipFill>
          <a:blip r:embed="rId5"/>
          <a:stretch>
            <a:fillRect/>
          </a:stretch>
        </p:blipFill>
        <p:spPr>
          <a:xfrm>
            <a:off x="8160671" y="1960412"/>
            <a:ext cx="3950832" cy="3313065"/>
          </a:xfrm>
          <a:prstGeom prst="rect">
            <a:avLst/>
          </a:prstGeom>
        </p:spPr>
      </p:pic>
    </p:spTree>
    <p:extLst>
      <p:ext uri="{BB962C8B-B14F-4D97-AF65-F5344CB8AC3E}">
        <p14:creationId xmlns:p14="http://schemas.microsoft.com/office/powerpoint/2010/main" val="7893955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46EA5B9-79DC-415E-BBD8-CA4293E44FF5}" type="slidenum">
              <a:rPr lang="en-US" smtClean="0"/>
              <a:pPr/>
              <a:t>11</a:t>
            </a:fld>
            <a:endParaRPr lang="en-US" dirty="0"/>
          </a:p>
        </p:txBody>
      </p:sp>
      <p:sp>
        <p:nvSpPr>
          <p:cNvPr id="4" name="Text Placeholder 3"/>
          <p:cNvSpPr>
            <a:spLocks noGrp="1"/>
          </p:cNvSpPr>
          <p:nvPr>
            <p:ph type="body" sz="quarter" idx="13"/>
          </p:nvPr>
        </p:nvSpPr>
        <p:spPr>
          <a:xfrm>
            <a:off x="838199" y="284694"/>
            <a:ext cx="10857931" cy="1040869"/>
          </a:xfrm>
        </p:spPr>
        <p:txBody>
          <a:bodyPr>
            <a:normAutofit fontScale="92500" lnSpcReduction="10000"/>
          </a:bodyPr>
          <a:lstStyle/>
          <a:p>
            <a:r>
              <a:rPr lang="en-US" sz="3600" dirty="0"/>
              <a:t>Configurations</a:t>
            </a:r>
          </a:p>
          <a:p>
            <a:r>
              <a:rPr lang="en-US" sz="3600" dirty="0"/>
              <a:t>UL Type 12</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362" y="1833226"/>
            <a:ext cx="2303926" cy="2685641"/>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b="18065"/>
          <a:stretch/>
        </p:blipFill>
        <p:spPr>
          <a:xfrm>
            <a:off x="7158317" y="2534849"/>
            <a:ext cx="3360786" cy="2170547"/>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89453" y="1833226"/>
            <a:ext cx="1058092" cy="4144194"/>
          </a:xfrm>
          <a:prstGeom prst="rect">
            <a:avLst/>
          </a:prstGeom>
        </p:spPr>
      </p:pic>
      <p:sp>
        <p:nvSpPr>
          <p:cNvPr id="9" name="TextBox 8"/>
          <p:cNvSpPr txBox="1"/>
          <p:nvPr/>
        </p:nvSpPr>
        <p:spPr>
          <a:xfrm>
            <a:off x="217019" y="5753392"/>
            <a:ext cx="5878981" cy="448056"/>
          </a:xfrm>
          <a:prstGeom prst="rect">
            <a:avLst/>
          </a:prstGeom>
        </p:spPr>
        <p:txBody>
          <a:bodyPr vert="horz" wrap="square" lIns="91440" tIns="45720" rIns="91440" bIns="45720" rtlCol="0" anchor="b">
            <a:noAutofit/>
          </a:bodyPr>
          <a:lstStyle/>
          <a:p>
            <a:pPr algn="ctr"/>
            <a:r>
              <a:rPr lang="en-US" sz="2000" b="1" i="1" dirty="0"/>
              <a:t>Special configurations available upon request</a:t>
            </a:r>
            <a:r>
              <a:rPr lang="en-US" i="1" dirty="0"/>
              <a:t>.</a:t>
            </a: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12109" y="1969559"/>
            <a:ext cx="826362" cy="3514926"/>
          </a:xfrm>
          <a:prstGeom prst="rect">
            <a:avLst/>
          </a:prstGeom>
        </p:spPr>
      </p:pic>
      <p:sp>
        <p:nvSpPr>
          <p:cNvPr id="2" name="Down Arrow Callout 1"/>
          <p:cNvSpPr/>
          <p:nvPr/>
        </p:nvSpPr>
        <p:spPr>
          <a:xfrm>
            <a:off x="7658710" y="1769182"/>
            <a:ext cx="640080" cy="1055715"/>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a:solidFill>
                  <a:schemeClr val="tx1"/>
                </a:solidFill>
              </a:rPr>
              <a:t>Mechanical LOTO</a:t>
            </a:r>
            <a:endParaRPr lang="en-US" sz="700" dirty="0">
              <a:solidFill>
                <a:schemeClr val="tx1"/>
              </a:solidFill>
            </a:endParaRPr>
          </a:p>
        </p:txBody>
      </p:sp>
      <p:sp>
        <p:nvSpPr>
          <p:cNvPr id="13" name="Down Arrow Callout 12"/>
          <p:cNvSpPr/>
          <p:nvPr/>
        </p:nvSpPr>
        <p:spPr>
          <a:xfrm>
            <a:off x="9028241" y="1769182"/>
            <a:ext cx="640080" cy="1055715"/>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tx1"/>
                </a:solidFill>
              </a:rPr>
              <a:t>Electrical LOTO</a:t>
            </a:r>
          </a:p>
        </p:txBody>
      </p:sp>
    </p:spTree>
    <p:extLst>
      <p:ext uri="{BB962C8B-B14F-4D97-AF65-F5344CB8AC3E}">
        <p14:creationId xmlns:p14="http://schemas.microsoft.com/office/powerpoint/2010/main" val="37015241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10641" y="1864256"/>
            <a:ext cx="4306620" cy="3611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sz="quarter" idx="13"/>
          </p:nvPr>
        </p:nvSpPr>
        <p:spPr>
          <a:xfrm>
            <a:off x="828675" y="566411"/>
            <a:ext cx="10515600" cy="643995"/>
          </a:xfrm>
        </p:spPr>
        <p:txBody>
          <a:bodyPr>
            <a:normAutofit fontScale="92500" lnSpcReduction="10000"/>
          </a:bodyPr>
          <a:lstStyle/>
          <a:p>
            <a:r>
              <a:rPr lang="en-US" dirty="0"/>
              <a:t>Grace PESD®</a:t>
            </a:r>
          </a:p>
        </p:txBody>
      </p:sp>
      <p:sp>
        <p:nvSpPr>
          <p:cNvPr id="8" name="Title 1"/>
          <p:cNvSpPr txBox="1">
            <a:spLocks/>
          </p:cNvSpPr>
          <p:nvPr/>
        </p:nvSpPr>
        <p:spPr>
          <a:xfrm>
            <a:off x="-27553" y="1864256"/>
            <a:ext cx="5874085" cy="771545"/>
          </a:xfrm>
          <a:prstGeom prst="rect">
            <a:avLst/>
          </a:prstGeom>
        </p:spPr>
        <p:txBody>
          <a:bodyP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80000"/>
              </a:lnSpc>
              <a:spcBef>
                <a:spcPts val="1000"/>
              </a:spcBef>
            </a:pPr>
            <a:r>
              <a:rPr lang="en-US" altLang="en-US" dirty="0">
                <a:solidFill>
                  <a:srgbClr val="EE3024"/>
                </a:solidFill>
                <a:latin typeface="Arial Black" panose="020B0A04020102020204" pitchFamily="34" charset="0"/>
              </a:rPr>
              <a:t>Voltage Test Station</a:t>
            </a:r>
          </a:p>
          <a:p>
            <a:pPr algn="ctr">
              <a:lnSpc>
                <a:spcPct val="80000"/>
              </a:lnSpc>
              <a:spcBef>
                <a:spcPts val="1000"/>
              </a:spcBef>
            </a:pPr>
            <a:r>
              <a:rPr lang="en-US" sz="1900" dirty="0">
                <a:solidFill>
                  <a:srgbClr val="EE3024"/>
                </a:solidFill>
                <a:latin typeface="Arial Black" panose="020B0A04020102020204" pitchFamily="34" charset="0"/>
                <a:ea typeface="+mn-ea"/>
                <a:cs typeface="+mn-cs"/>
              </a:rPr>
              <a:t>For Electrical and Mechanical LOTO Purposes</a:t>
            </a:r>
            <a:endParaRPr lang="en-US" sz="1900" dirty="0">
              <a:solidFill>
                <a:schemeClr val="bg1"/>
              </a:solidFill>
              <a:latin typeface="+mn-lt"/>
              <a:ea typeface="+mn-ea"/>
              <a:cs typeface="+mn-cs"/>
            </a:endParaRPr>
          </a:p>
        </p:txBody>
      </p:sp>
      <p:sp>
        <p:nvSpPr>
          <p:cNvPr id="83" name="Content Placeholder 5"/>
          <p:cNvSpPr txBox="1">
            <a:spLocks/>
          </p:cNvSpPr>
          <p:nvPr/>
        </p:nvSpPr>
        <p:spPr>
          <a:xfrm>
            <a:off x="274739" y="3046423"/>
            <a:ext cx="7798848" cy="3811577"/>
          </a:xfrm>
          <a:prstGeom prst="rect">
            <a:avLst/>
          </a:prstGeom>
        </p:spPr>
        <p:txBody>
          <a:bodyPr vert="horz" numCol="2">
            <a:noAutofit/>
          </a:bodyPr>
          <a:lstStyle/>
          <a:p>
            <a:pPr marL="285750" indent="-285750">
              <a:spcBef>
                <a:spcPts val="700"/>
              </a:spcBef>
              <a:buClr>
                <a:srgbClr val="595959"/>
              </a:buClr>
              <a:buSzPct val="100000"/>
              <a:buFont typeface="Arial" panose="020B0604020202020204" pitchFamily="34" charset="0"/>
              <a:buChar char="•"/>
              <a:defRPr/>
            </a:pPr>
            <a:r>
              <a:rPr lang="nb-NO" sz="1600" b="1" dirty="0"/>
              <a:t>Voltage Range:</a:t>
            </a:r>
            <a:r>
              <a:rPr lang="nb-NO" sz="1600" dirty="0"/>
              <a:t> 	0-600	</a:t>
            </a:r>
            <a:r>
              <a:rPr lang="nb-NO" sz="1600" b="1" dirty="0"/>
              <a:t>VAC</a:t>
            </a:r>
            <a:br>
              <a:rPr lang="nb-NO" sz="1600" b="1" dirty="0"/>
            </a:br>
            <a:r>
              <a:rPr lang="nb-NO" sz="1600" b="1" dirty="0"/>
              <a:t>		</a:t>
            </a:r>
            <a:r>
              <a:rPr lang="nb-NO" sz="1600" dirty="0"/>
              <a:t>0-600 	</a:t>
            </a:r>
            <a:r>
              <a:rPr lang="nb-NO" sz="1600" b="1" dirty="0"/>
              <a:t>VDC 	</a:t>
            </a:r>
            <a:endParaRPr lang="en-US" sz="1600" dirty="0"/>
          </a:p>
          <a:p>
            <a:pPr marL="285750" indent="-285750">
              <a:lnSpc>
                <a:spcPct val="170000"/>
              </a:lnSpc>
              <a:spcBef>
                <a:spcPts val="700"/>
              </a:spcBef>
              <a:buClr>
                <a:srgbClr val="595959"/>
              </a:buClr>
              <a:buSzPct val="100000"/>
              <a:buFont typeface="Arial" panose="020B0604020202020204" pitchFamily="34" charset="0"/>
              <a:buChar char="•"/>
              <a:defRPr/>
            </a:pPr>
            <a:r>
              <a:rPr lang="en-US" sz="1600" b="1" dirty="0"/>
              <a:t>Lockable, clear cover- Limited Access</a:t>
            </a:r>
          </a:p>
          <a:p>
            <a:pPr marL="285750" indent="-285750">
              <a:lnSpc>
                <a:spcPct val="170000"/>
              </a:lnSpc>
              <a:spcBef>
                <a:spcPts val="700"/>
              </a:spcBef>
              <a:buClr>
                <a:srgbClr val="595959"/>
              </a:buClr>
              <a:buSzPct val="100000"/>
              <a:buFont typeface="Arial" panose="020B0604020202020204" pitchFamily="34" charset="0"/>
              <a:buChar char="•"/>
              <a:defRPr/>
            </a:pPr>
            <a:r>
              <a:rPr lang="pt-BR" sz="1600" b="1" dirty="0"/>
              <a:t>Visual and Meter voltage check</a:t>
            </a:r>
            <a:r>
              <a:rPr lang="pt-BR" sz="1600" dirty="0"/>
              <a:t>.</a:t>
            </a:r>
          </a:p>
          <a:p>
            <a:pPr marL="285750" indent="-285750">
              <a:lnSpc>
                <a:spcPct val="170000"/>
              </a:lnSpc>
              <a:spcBef>
                <a:spcPts val="700"/>
              </a:spcBef>
              <a:buClr>
                <a:srgbClr val="595959"/>
              </a:buClr>
              <a:buSzPct val="100000"/>
              <a:buFont typeface="Arial" panose="020B0604020202020204" pitchFamily="34" charset="0"/>
              <a:buChar char="•"/>
              <a:defRPr/>
            </a:pPr>
            <a:r>
              <a:rPr lang="en-US" altLang="en-US" sz="1600" b="1" dirty="0"/>
              <a:t>Line Side or Load Side or BOTH</a:t>
            </a:r>
            <a:r>
              <a:rPr lang="en-US" altLang="en-US" sz="1600" dirty="0"/>
              <a:t>!</a:t>
            </a:r>
          </a:p>
          <a:p>
            <a:pPr marL="285750" indent="-285750">
              <a:lnSpc>
                <a:spcPct val="170000"/>
              </a:lnSpc>
              <a:spcBef>
                <a:spcPts val="700"/>
              </a:spcBef>
              <a:buClr>
                <a:srgbClr val="595959"/>
              </a:buClr>
              <a:buSzPct val="100000"/>
              <a:buFont typeface="Arial" panose="020B0604020202020204" pitchFamily="34" charset="0"/>
              <a:buChar char="•"/>
              <a:defRPr/>
            </a:pPr>
            <a:r>
              <a:rPr lang="en-US" sz="1600" b="1" dirty="0"/>
              <a:t>Allow for higher UL Type environments.</a:t>
            </a:r>
          </a:p>
          <a:p>
            <a:pPr marL="742950" lvl="1" indent="-285750">
              <a:lnSpc>
                <a:spcPct val="170000"/>
              </a:lnSpc>
              <a:spcBef>
                <a:spcPts val="700"/>
              </a:spcBef>
              <a:buClr>
                <a:srgbClr val="595959"/>
              </a:buClr>
              <a:buSzPct val="100000"/>
              <a:buFont typeface="Arial" panose="020B0604020202020204" pitchFamily="34" charset="0"/>
              <a:buChar char="•"/>
              <a:defRPr/>
            </a:pPr>
            <a:r>
              <a:rPr lang="en-US" sz="1600" b="1" dirty="0"/>
              <a:t>UL 12, 4, and 4X</a:t>
            </a:r>
            <a:r>
              <a:rPr lang="en-US" sz="1600" dirty="0"/>
              <a:t> </a:t>
            </a:r>
            <a:endParaRPr lang="en-US" sz="2400" dirty="0"/>
          </a:p>
          <a:p>
            <a:pPr>
              <a:spcBef>
                <a:spcPts val="700"/>
              </a:spcBef>
              <a:buClr>
                <a:schemeClr val="accent2"/>
              </a:buClr>
              <a:buSzPct val="60000"/>
              <a:defRPr/>
            </a:pPr>
            <a:endParaRPr lang="nb-NO" sz="2400" dirty="0"/>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11968" y="2782799"/>
            <a:ext cx="2241975" cy="33763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89530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1E211A1-F9D6-4EB4-A84D-B133378B379F}"/>
              </a:ext>
            </a:extLst>
          </p:cNvPr>
          <p:cNvSpPr>
            <a:spLocks noGrp="1"/>
          </p:cNvSpPr>
          <p:nvPr>
            <p:ph idx="1"/>
          </p:nvPr>
        </p:nvSpPr>
        <p:spPr>
          <a:xfrm>
            <a:off x="212758" y="2110582"/>
            <a:ext cx="3087230" cy="4351338"/>
          </a:xfrm>
          <a:ln>
            <a:solidFill>
              <a:schemeClr val="tx1"/>
            </a:solidFill>
          </a:ln>
        </p:spPr>
        <p:txBody>
          <a:bodyPr/>
          <a:lstStyle/>
          <a:p>
            <a:r>
              <a:rPr lang="en-US" sz="2400" b="1" dirty="0"/>
              <a:t>Triple Check Voltage Portal (R-T3)</a:t>
            </a:r>
          </a:p>
          <a:p>
            <a:pPr lvl="1"/>
            <a:r>
              <a:rPr lang="en-US" sz="1600" dirty="0"/>
              <a:t>Flange, Door or side mount</a:t>
            </a:r>
          </a:p>
          <a:p>
            <a:pPr lvl="1"/>
            <a:r>
              <a:rPr lang="en-US" sz="1600" dirty="0"/>
              <a:t>Quick install </a:t>
            </a:r>
          </a:p>
          <a:p>
            <a:pPr lvl="1"/>
            <a:r>
              <a:rPr lang="en-US" sz="1600" dirty="0"/>
              <a:t>Each phase of power</a:t>
            </a:r>
          </a:p>
          <a:p>
            <a:pPr lvl="1"/>
            <a:r>
              <a:rPr lang="en-US" sz="1600" dirty="0"/>
              <a:t>Interactive label</a:t>
            </a:r>
          </a:p>
          <a:p>
            <a:endParaRPr lang="en-US" dirty="0"/>
          </a:p>
        </p:txBody>
      </p:sp>
      <p:sp>
        <p:nvSpPr>
          <p:cNvPr id="3" name="Content Placeholder 2">
            <a:extLst>
              <a:ext uri="{FF2B5EF4-FFF2-40B4-BE49-F238E27FC236}">
                <a16:creationId xmlns:a16="http://schemas.microsoft.com/office/drawing/2014/main" id="{BDD4E8AA-AB41-4615-B297-871EAEA9BF17}"/>
              </a:ext>
            </a:extLst>
          </p:cNvPr>
          <p:cNvSpPr>
            <a:spLocks noGrp="1"/>
          </p:cNvSpPr>
          <p:nvPr>
            <p:ph idx="14"/>
          </p:nvPr>
        </p:nvSpPr>
        <p:spPr>
          <a:xfrm>
            <a:off x="3716138" y="2116108"/>
            <a:ext cx="3051974" cy="4345811"/>
          </a:xfrm>
          <a:ln>
            <a:solidFill>
              <a:schemeClr val="tx1"/>
            </a:solidFill>
          </a:ln>
        </p:spPr>
        <p:txBody>
          <a:bodyPr/>
          <a:lstStyle/>
          <a:p>
            <a:r>
              <a:rPr lang="en-US" sz="2400" b="1" dirty="0" err="1"/>
              <a:t>CheckVolt</a:t>
            </a:r>
            <a:r>
              <a:rPr lang="en-US" sz="2400" b="1" dirty="0"/>
              <a:t> Voltage Portal (R-1A)</a:t>
            </a:r>
          </a:p>
          <a:p>
            <a:pPr lvl="1"/>
            <a:r>
              <a:rPr lang="en-US" sz="1600" dirty="0"/>
              <a:t>Integral 6’ Lead Wire</a:t>
            </a:r>
          </a:p>
          <a:p>
            <a:pPr lvl="1"/>
            <a:r>
              <a:rPr lang="en-US" sz="1600" dirty="0"/>
              <a:t>Reduces arc flash risk while increasing electrical safety by providing no-touch portal</a:t>
            </a:r>
          </a:p>
          <a:p>
            <a:pPr lvl="1"/>
            <a:r>
              <a:rPr lang="en-US" sz="1600" dirty="0"/>
              <a:t>Provides ability to pre-verify electrical isolation before opening a panel</a:t>
            </a:r>
            <a:endParaRPr lang="en-US" dirty="0"/>
          </a:p>
        </p:txBody>
      </p:sp>
      <p:sp>
        <p:nvSpPr>
          <p:cNvPr id="4" name="Text Placeholder 3">
            <a:extLst>
              <a:ext uri="{FF2B5EF4-FFF2-40B4-BE49-F238E27FC236}">
                <a16:creationId xmlns:a16="http://schemas.microsoft.com/office/drawing/2014/main" id="{1746393E-C805-46E8-AA0E-20E052F33ADD}"/>
              </a:ext>
            </a:extLst>
          </p:cNvPr>
          <p:cNvSpPr>
            <a:spLocks noGrp="1"/>
          </p:cNvSpPr>
          <p:nvPr>
            <p:ph type="body" sz="quarter" idx="13"/>
          </p:nvPr>
        </p:nvSpPr>
        <p:spPr/>
        <p:txBody>
          <a:bodyPr>
            <a:normAutofit/>
          </a:bodyPr>
          <a:lstStyle/>
          <a:p>
            <a:r>
              <a:rPr lang="en-US" sz="3200" dirty="0"/>
              <a:t>Voltage Portals – Non Contact Voltage Testing</a:t>
            </a:r>
          </a:p>
        </p:txBody>
      </p:sp>
      <p:sp>
        <p:nvSpPr>
          <p:cNvPr id="6" name="Slide Number Placeholder 5">
            <a:extLst>
              <a:ext uri="{FF2B5EF4-FFF2-40B4-BE49-F238E27FC236}">
                <a16:creationId xmlns:a16="http://schemas.microsoft.com/office/drawing/2014/main" id="{ADCA326F-5CC2-4A87-8140-0676FBC28845}"/>
              </a:ext>
            </a:extLst>
          </p:cNvPr>
          <p:cNvSpPr>
            <a:spLocks noGrp="1"/>
          </p:cNvSpPr>
          <p:nvPr>
            <p:ph type="sldNum" sz="quarter" idx="12"/>
          </p:nvPr>
        </p:nvSpPr>
        <p:spPr/>
        <p:txBody>
          <a:bodyPr/>
          <a:lstStyle/>
          <a:p>
            <a:fld id="{846EA5B9-79DC-415E-BBD8-CA4293E44FF5}" type="slidenum">
              <a:rPr lang="en-US" smtClean="0"/>
              <a:pPr/>
              <a:t>13</a:t>
            </a:fld>
            <a:endParaRPr lang="en-US" dirty="0"/>
          </a:p>
        </p:txBody>
      </p:sp>
      <p:pic>
        <p:nvPicPr>
          <p:cNvPr id="7" name="Picture 3" descr="G:\Marketing\Marketing - Brandi\Product Photos\T3\T3_s.jpg">
            <a:extLst>
              <a:ext uri="{FF2B5EF4-FFF2-40B4-BE49-F238E27FC236}">
                <a16:creationId xmlns:a16="http://schemas.microsoft.com/office/drawing/2014/main" id="{8E18BD45-2A7E-4005-A962-BAE0DA9E811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7161" y="4180011"/>
            <a:ext cx="1898684" cy="2152290"/>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4" descr="\\Server\admin\Marketing\Marketing - Brandi\Product Photos\Chekvolt Images\front chekvolt.jpg">
            <a:extLst>
              <a:ext uri="{FF2B5EF4-FFF2-40B4-BE49-F238E27FC236}">
                <a16:creationId xmlns:a16="http://schemas.microsoft.com/office/drawing/2014/main" id="{B3387E5F-0565-460B-A528-79A1B8B85B54}"/>
              </a:ext>
            </a:extLst>
          </p:cNvPr>
          <p:cNvPicPr>
            <a:picLocks noChangeAspect="1" noChangeArrowheads="1"/>
          </p:cNvPicPr>
          <p:nvPr/>
        </p:nvPicPr>
        <p:blipFill>
          <a:blip r:embed="rId4" cstate="print"/>
          <a:srcRect/>
          <a:stretch>
            <a:fillRect/>
          </a:stretch>
        </p:blipFill>
        <p:spPr bwMode="auto">
          <a:xfrm>
            <a:off x="4053232" y="5005315"/>
            <a:ext cx="2566055" cy="1229264"/>
          </a:xfrm>
          <a:prstGeom prst="rect">
            <a:avLst/>
          </a:prstGeom>
          <a:noFill/>
        </p:spPr>
      </p:pic>
      <p:sp>
        <p:nvSpPr>
          <p:cNvPr id="11" name="Content Placeholder 2">
            <a:extLst>
              <a:ext uri="{FF2B5EF4-FFF2-40B4-BE49-F238E27FC236}">
                <a16:creationId xmlns:a16="http://schemas.microsoft.com/office/drawing/2014/main" id="{DB131200-D1B9-49EB-AA3E-8CD9DF7A3A90}"/>
              </a:ext>
            </a:extLst>
          </p:cNvPr>
          <p:cNvSpPr txBox="1">
            <a:spLocks/>
          </p:cNvSpPr>
          <p:nvPr/>
        </p:nvSpPr>
        <p:spPr>
          <a:xfrm>
            <a:off x="7184262" y="2110582"/>
            <a:ext cx="3562532" cy="435133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t>Easy Install Pass-Thru Voltage Portal (R-3K)</a:t>
            </a:r>
          </a:p>
          <a:p>
            <a:pPr lvl="1"/>
            <a:r>
              <a:rPr lang="en-US" sz="1600" dirty="0"/>
              <a:t>Allows workers to safely validate electrical energy from outside the enclosure w/NCVD pen</a:t>
            </a:r>
          </a:p>
          <a:p>
            <a:pPr lvl="1"/>
            <a:r>
              <a:rPr lang="en-US" sz="1600" dirty="0"/>
              <a:t>All three phases are wired thru one device, improving accuracy during energy verification.</a:t>
            </a:r>
          </a:p>
          <a:p>
            <a:endParaRPr lang="en-US" dirty="0"/>
          </a:p>
        </p:txBody>
      </p:sp>
      <p:pic>
        <p:nvPicPr>
          <p:cNvPr id="12" name="Picture 11">
            <a:extLst>
              <a:ext uri="{FF2B5EF4-FFF2-40B4-BE49-F238E27FC236}">
                <a16:creationId xmlns:a16="http://schemas.microsoft.com/office/drawing/2014/main" id="{C8A46B51-EFD5-4CA7-987F-EA78FC8D6FB1}"/>
              </a:ext>
            </a:extLst>
          </p:cNvPr>
          <p:cNvPicPr>
            <a:picLocks noChangeAspect="1"/>
          </p:cNvPicPr>
          <p:nvPr/>
        </p:nvPicPr>
        <p:blipFill>
          <a:blip r:embed="rId5"/>
          <a:stretch>
            <a:fillRect/>
          </a:stretch>
        </p:blipFill>
        <p:spPr>
          <a:xfrm>
            <a:off x="8200874" y="4303643"/>
            <a:ext cx="1558761" cy="1403343"/>
          </a:xfrm>
          <a:prstGeom prst="rect">
            <a:avLst/>
          </a:prstGeom>
        </p:spPr>
      </p:pic>
      <p:sp>
        <p:nvSpPr>
          <p:cNvPr id="10" name="Text Placeholder 3">
            <a:extLst>
              <a:ext uri="{FF2B5EF4-FFF2-40B4-BE49-F238E27FC236}">
                <a16:creationId xmlns:a16="http://schemas.microsoft.com/office/drawing/2014/main" id="{5903927E-6491-4811-BFBC-50F7DC7B1CC8}"/>
              </a:ext>
            </a:extLst>
          </p:cNvPr>
          <p:cNvSpPr txBox="1">
            <a:spLocks/>
          </p:cNvSpPr>
          <p:nvPr/>
        </p:nvSpPr>
        <p:spPr>
          <a:xfrm>
            <a:off x="919944" y="1789839"/>
            <a:ext cx="10352112" cy="426637"/>
          </a:xfrm>
          <a:prstGeom prst="rect">
            <a:avLst/>
          </a:prstGeom>
        </p:spPr>
        <p:txBody>
          <a:bodyPr vert="horz" lIns="91440" tIns="45720" rIns="91440" bIns="45720" rtlCol="0">
            <a:normAutofit fontScale="32500" lnSpcReduction="20000"/>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800" kern="1200">
                <a:solidFill>
                  <a:srgbClr val="EE3024"/>
                </a:solidFill>
                <a:latin typeface="Arial Black" panose="020B0A04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Rugged polycarbonate construction for safety and various C-UL listed, RoHS, and CE</a:t>
            </a:r>
          </a:p>
        </p:txBody>
      </p:sp>
    </p:spTree>
    <p:extLst>
      <p:ext uri="{BB962C8B-B14F-4D97-AF65-F5344CB8AC3E}">
        <p14:creationId xmlns:p14="http://schemas.microsoft.com/office/powerpoint/2010/main" val="25386783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E0ACABF-854A-4B11-A86E-C05760E07C1B}"/>
              </a:ext>
            </a:extLst>
          </p:cNvPr>
          <p:cNvSpPr>
            <a:spLocks noGrp="1"/>
          </p:cNvSpPr>
          <p:nvPr>
            <p:ph idx="1"/>
          </p:nvPr>
        </p:nvSpPr>
        <p:spPr>
          <a:xfrm>
            <a:off x="146361" y="2676884"/>
            <a:ext cx="5267612" cy="3053404"/>
          </a:xfrm>
        </p:spPr>
        <p:txBody>
          <a:bodyPr>
            <a:normAutofit/>
          </a:bodyPr>
          <a:lstStyle/>
          <a:p>
            <a:pPr marL="347472" indent="-347472">
              <a:lnSpc>
                <a:spcPct val="150000"/>
              </a:lnSpc>
              <a:spcBef>
                <a:spcPts val="700"/>
              </a:spcBef>
            </a:pPr>
            <a:r>
              <a:rPr lang="en-US" sz="2000" dirty="0"/>
              <a:t>Redundant Visual and Measured Indication</a:t>
            </a:r>
          </a:p>
          <a:p>
            <a:pPr marL="347472" indent="-347472">
              <a:lnSpc>
                <a:spcPct val="150000"/>
              </a:lnSpc>
              <a:spcBef>
                <a:spcPts val="700"/>
              </a:spcBef>
            </a:pPr>
            <a:r>
              <a:rPr lang="en-US" sz="2000" dirty="0"/>
              <a:t>Various Mounting Options</a:t>
            </a:r>
          </a:p>
          <a:p>
            <a:pPr marL="804672" lvl="1" indent="-347472">
              <a:lnSpc>
                <a:spcPct val="100000"/>
              </a:lnSpc>
              <a:spcBef>
                <a:spcPts val="0"/>
              </a:spcBef>
            </a:pPr>
            <a:r>
              <a:rPr lang="en-US" sz="1200" dirty="0"/>
              <a:t>Vertical/Flange</a:t>
            </a:r>
          </a:p>
          <a:p>
            <a:pPr marL="804672" lvl="1" indent="-347472">
              <a:lnSpc>
                <a:spcPct val="100000"/>
              </a:lnSpc>
              <a:spcBef>
                <a:spcPts val="0"/>
              </a:spcBef>
            </a:pPr>
            <a:r>
              <a:rPr lang="en-US" sz="1200" dirty="0"/>
              <a:t>Horizontal</a:t>
            </a:r>
          </a:p>
          <a:p>
            <a:pPr marL="347472" indent="-347472">
              <a:lnSpc>
                <a:spcPct val="150000"/>
              </a:lnSpc>
              <a:spcBef>
                <a:spcPts val="700"/>
              </a:spcBef>
            </a:pPr>
            <a:r>
              <a:rPr lang="en-US" sz="2000" dirty="0"/>
              <a:t>Increased Risk Reduction for Mechanical LOTO</a:t>
            </a:r>
          </a:p>
          <a:p>
            <a:pPr marL="347472" indent="-347472">
              <a:lnSpc>
                <a:spcPct val="150000"/>
              </a:lnSpc>
              <a:spcBef>
                <a:spcPts val="700"/>
              </a:spcBef>
            </a:pPr>
            <a:r>
              <a:rPr lang="en-US" sz="2000" dirty="0"/>
              <a:t>Great for corrosive environments!</a:t>
            </a:r>
          </a:p>
          <a:p>
            <a:pPr marL="347472" indent="-347472">
              <a:lnSpc>
                <a:spcPct val="150000"/>
              </a:lnSpc>
              <a:spcBef>
                <a:spcPts val="700"/>
              </a:spcBef>
            </a:pPr>
            <a:endParaRPr lang="en-US" sz="2000" dirty="0"/>
          </a:p>
        </p:txBody>
      </p:sp>
      <p:sp>
        <p:nvSpPr>
          <p:cNvPr id="3" name="Slide Number Placeholder 2">
            <a:extLst>
              <a:ext uri="{FF2B5EF4-FFF2-40B4-BE49-F238E27FC236}">
                <a16:creationId xmlns:a16="http://schemas.microsoft.com/office/drawing/2014/main" id="{6EE2D8AC-58CA-4284-8953-8C2FB9F03E0F}"/>
              </a:ext>
            </a:extLst>
          </p:cNvPr>
          <p:cNvSpPr>
            <a:spLocks noGrp="1"/>
          </p:cNvSpPr>
          <p:nvPr>
            <p:ph type="sldNum" sz="quarter" idx="12"/>
          </p:nvPr>
        </p:nvSpPr>
        <p:spPr/>
        <p:txBody>
          <a:bodyPr/>
          <a:lstStyle/>
          <a:p>
            <a:fld id="{846EA5B9-79DC-415E-BBD8-CA4293E44FF5}" type="slidenum">
              <a:rPr lang="en-US" smtClean="0"/>
              <a:pPr/>
              <a:t>14</a:t>
            </a:fld>
            <a:endParaRPr lang="en-US" dirty="0"/>
          </a:p>
        </p:txBody>
      </p:sp>
      <p:sp>
        <p:nvSpPr>
          <p:cNvPr id="4" name="Text Placeholder 3">
            <a:extLst>
              <a:ext uri="{FF2B5EF4-FFF2-40B4-BE49-F238E27FC236}">
                <a16:creationId xmlns:a16="http://schemas.microsoft.com/office/drawing/2014/main" id="{B1C45477-B2F7-42A2-9E4F-10C5E7DE66D2}"/>
              </a:ext>
            </a:extLst>
          </p:cNvPr>
          <p:cNvSpPr>
            <a:spLocks noGrp="1"/>
          </p:cNvSpPr>
          <p:nvPr>
            <p:ph type="body" sz="quarter" idx="13"/>
          </p:nvPr>
        </p:nvSpPr>
        <p:spPr/>
        <p:txBody>
          <a:bodyPr>
            <a:normAutofit fontScale="92500"/>
          </a:bodyPr>
          <a:lstStyle/>
          <a:p>
            <a:r>
              <a:rPr lang="en-US" sz="3200" dirty="0"/>
              <a:t>Combo Units: Voltage Indicator + Voltage Portal</a:t>
            </a:r>
          </a:p>
        </p:txBody>
      </p:sp>
      <p:sp>
        <p:nvSpPr>
          <p:cNvPr id="5" name="Text Placeholder 4">
            <a:extLst>
              <a:ext uri="{FF2B5EF4-FFF2-40B4-BE49-F238E27FC236}">
                <a16:creationId xmlns:a16="http://schemas.microsoft.com/office/drawing/2014/main" id="{9A027D60-4730-4691-94D8-887CD5717F11}"/>
              </a:ext>
            </a:extLst>
          </p:cNvPr>
          <p:cNvSpPr>
            <a:spLocks noGrp="1"/>
          </p:cNvSpPr>
          <p:nvPr>
            <p:ph type="body" sz="quarter" idx="14"/>
          </p:nvPr>
        </p:nvSpPr>
        <p:spPr/>
        <p:txBody>
          <a:bodyPr>
            <a:normAutofit fontScale="77500" lnSpcReduction="20000"/>
          </a:bodyPr>
          <a:lstStyle/>
          <a:p>
            <a:r>
              <a:rPr lang="en-US" dirty="0"/>
              <a:t>Voltage Indicator + Voltage Portal</a:t>
            </a:r>
          </a:p>
        </p:txBody>
      </p:sp>
      <p:pic>
        <p:nvPicPr>
          <p:cNvPr id="6" name="Picture 5" descr="T3_combo.gif">
            <a:extLst>
              <a:ext uri="{FF2B5EF4-FFF2-40B4-BE49-F238E27FC236}">
                <a16:creationId xmlns:a16="http://schemas.microsoft.com/office/drawing/2014/main" id="{965B50BD-B517-4A6C-9430-5D8A67B5A10C}"/>
              </a:ext>
            </a:extLst>
          </p:cNvPr>
          <p:cNvPicPr>
            <a:picLocks noChangeAspect="1"/>
          </p:cNvPicPr>
          <p:nvPr/>
        </p:nvPicPr>
        <p:blipFill>
          <a:blip r:embed="rId3" cstate="print"/>
          <a:stretch>
            <a:fillRect/>
          </a:stretch>
        </p:blipFill>
        <p:spPr>
          <a:xfrm>
            <a:off x="5643706" y="2117919"/>
            <a:ext cx="2316142" cy="1756385"/>
          </a:xfrm>
          <a:prstGeom prst="rect">
            <a:avLst/>
          </a:prstGeom>
        </p:spPr>
      </p:pic>
      <p:pic>
        <p:nvPicPr>
          <p:cNvPr id="7" name="Picture 2" descr="\\Server\admin\Marketing\Marketing - Brandi\Product Photos\Combo Unit\FlangemountedTom1.JPG">
            <a:extLst>
              <a:ext uri="{FF2B5EF4-FFF2-40B4-BE49-F238E27FC236}">
                <a16:creationId xmlns:a16="http://schemas.microsoft.com/office/drawing/2014/main" id="{ACA56F4A-1C04-46A3-B4F3-1ECC5C5479C3}"/>
              </a:ext>
            </a:extLst>
          </p:cNvPr>
          <p:cNvPicPr>
            <a:picLocks noChangeAspect="1" noChangeArrowheads="1"/>
          </p:cNvPicPr>
          <p:nvPr/>
        </p:nvPicPr>
        <p:blipFill>
          <a:blip r:embed="rId4" cstate="print"/>
          <a:srcRect/>
          <a:stretch>
            <a:fillRect/>
          </a:stretch>
        </p:blipFill>
        <p:spPr bwMode="auto">
          <a:xfrm>
            <a:off x="8490423" y="1722996"/>
            <a:ext cx="1702713" cy="2270186"/>
          </a:xfrm>
          <a:prstGeom prst="rect">
            <a:avLst/>
          </a:prstGeom>
          <a:noFill/>
        </p:spPr>
      </p:pic>
      <p:pic>
        <p:nvPicPr>
          <p:cNvPr id="8" name="Picture 3" descr="\\Server\admin\Marketing\Marketing - Brandi\Product Photos\Combo Unit\image with pen.jpg">
            <a:extLst>
              <a:ext uri="{FF2B5EF4-FFF2-40B4-BE49-F238E27FC236}">
                <a16:creationId xmlns:a16="http://schemas.microsoft.com/office/drawing/2014/main" id="{487E38F7-0949-4F5A-8140-39FB2A75E443}"/>
              </a:ext>
            </a:extLst>
          </p:cNvPr>
          <p:cNvPicPr>
            <a:picLocks noChangeAspect="1" noChangeArrowheads="1"/>
          </p:cNvPicPr>
          <p:nvPr/>
        </p:nvPicPr>
        <p:blipFill>
          <a:blip r:embed="rId5" cstate="print"/>
          <a:srcRect/>
          <a:stretch>
            <a:fillRect/>
          </a:stretch>
        </p:blipFill>
        <p:spPr bwMode="auto">
          <a:xfrm>
            <a:off x="5911125" y="4071668"/>
            <a:ext cx="4768377" cy="2070948"/>
          </a:xfrm>
          <a:prstGeom prst="rect">
            <a:avLst/>
          </a:prstGeom>
          <a:noFill/>
        </p:spPr>
      </p:pic>
    </p:spTree>
    <p:extLst>
      <p:ext uri="{BB962C8B-B14F-4D97-AF65-F5344CB8AC3E}">
        <p14:creationId xmlns:p14="http://schemas.microsoft.com/office/powerpoint/2010/main" val="2530263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46EA5B9-79DC-415E-BBD8-CA4293E44FF5}" type="slidenum">
              <a:rPr lang="en-US" smtClean="0"/>
              <a:pPr/>
              <a:t>15</a:t>
            </a:fld>
            <a:endParaRPr lang="en-US" dirty="0"/>
          </a:p>
        </p:txBody>
      </p:sp>
      <p:sp>
        <p:nvSpPr>
          <p:cNvPr id="4" name="Text Placeholder 3"/>
          <p:cNvSpPr>
            <a:spLocks noGrp="1"/>
          </p:cNvSpPr>
          <p:nvPr>
            <p:ph type="body" sz="quarter" idx="13"/>
          </p:nvPr>
        </p:nvSpPr>
        <p:spPr>
          <a:xfrm>
            <a:off x="828675" y="566411"/>
            <a:ext cx="10515600" cy="643995"/>
          </a:xfrm>
        </p:spPr>
        <p:txBody>
          <a:bodyPr>
            <a:normAutofit fontScale="92500" lnSpcReduction="10000"/>
          </a:bodyPr>
          <a:lstStyle/>
          <a:p>
            <a:r>
              <a:rPr lang="en-US" dirty="0"/>
              <a:t>Why use Grace PESD™?</a:t>
            </a:r>
          </a:p>
        </p:txBody>
      </p:sp>
      <p:sp>
        <p:nvSpPr>
          <p:cNvPr id="12" name="Text Placeholder 2"/>
          <p:cNvSpPr txBox="1">
            <a:spLocks/>
          </p:cNvSpPr>
          <p:nvPr/>
        </p:nvSpPr>
        <p:spPr bwMode="auto">
          <a:xfrm>
            <a:off x="673323" y="2086690"/>
            <a:ext cx="5508043" cy="3779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03213" indent="-28575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marL="17463" indent="0">
              <a:spcBef>
                <a:spcPct val="0"/>
              </a:spcBef>
              <a:buNone/>
            </a:pPr>
            <a:endParaRPr lang="en-US" altLang="en-US" sz="2400" dirty="0">
              <a:solidFill>
                <a:srgbClr val="212121"/>
              </a:solidFill>
              <a:latin typeface="Calibri (body)"/>
            </a:endParaRPr>
          </a:p>
          <a:p>
            <a:pPr>
              <a:spcBef>
                <a:spcPct val="0"/>
              </a:spcBef>
            </a:pPr>
            <a:r>
              <a:rPr lang="en-US" altLang="en-US" sz="2400" dirty="0">
                <a:solidFill>
                  <a:srgbClr val="212121"/>
                </a:solidFill>
                <a:latin typeface="Calibri (body)"/>
              </a:rPr>
              <a:t>Safer and Faster LOTO for Maintenance and Electrically qualified workers </a:t>
            </a:r>
          </a:p>
          <a:p>
            <a:pPr marL="17463" indent="0">
              <a:spcBef>
                <a:spcPct val="0"/>
              </a:spcBef>
              <a:buNone/>
            </a:pPr>
            <a:endParaRPr lang="en-US" altLang="en-US" sz="2400" dirty="0">
              <a:solidFill>
                <a:srgbClr val="212121"/>
              </a:solidFill>
              <a:latin typeface="Calibri (body)"/>
            </a:endParaRPr>
          </a:p>
          <a:p>
            <a:pPr>
              <a:spcBef>
                <a:spcPct val="0"/>
              </a:spcBef>
            </a:pPr>
            <a:r>
              <a:rPr lang="en-US" altLang="en-US" sz="2400" dirty="0">
                <a:solidFill>
                  <a:srgbClr val="212121"/>
                </a:solidFill>
                <a:latin typeface="Calibri (body)"/>
              </a:rPr>
              <a:t>Payback in less than 5 LOTOs </a:t>
            </a:r>
          </a:p>
          <a:p>
            <a:pPr>
              <a:spcBef>
                <a:spcPct val="0"/>
              </a:spcBef>
            </a:pPr>
            <a:endParaRPr lang="en-US" altLang="en-US" sz="2400" dirty="0">
              <a:solidFill>
                <a:srgbClr val="212121"/>
              </a:solidFill>
              <a:latin typeface="Calibri (body)"/>
            </a:endParaRPr>
          </a:p>
          <a:p>
            <a:pPr>
              <a:spcBef>
                <a:spcPct val="0"/>
              </a:spcBef>
            </a:pPr>
            <a:r>
              <a:rPr lang="en-US" altLang="en-US" sz="2400" dirty="0">
                <a:solidFill>
                  <a:srgbClr val="212121"/>
                </a:solidFill>
                <a:latin typeface="Calibri (body)"/>
              </a:rPr>
              <a:t>Applications?</a:t>
            </a:r>
          </a:p>
          <a:p>
            <a:pPr>
              <a:spcBef>
                <a:spcPct val="0"/>
              </a:spcBef>
            </a:pPr>
            <a:endParaRPr lang="en-US" altLang="en-US" sz="2400" b="1" dirty="0">
              <a:solidFill>
                <a:srgbClr val="212121"/>
              </a:solidFill>
              <a:latin typeface="Verdana" panose="020B0604030504040204" pitchFamily="34" charset="0"/>
            </a:endParaRPr>
          </a:p>
          <a:p>
            <a:pPr marL="17463" indent="0">
              <a:spcBef>
                <a:spcPct val="0"/>
              </a:spcBef>
              <a:buNone/>
            </a:pPr>
            <a:endParaRPr lang="en-US" altLang="en-US" sz="1800" b="1" dirty="0">
              <a:latin typeface="Verdana" panose="020B0604030504040204" pitchFamily="34" charset="0"/>
            </a:endParaRPr>
          </a:p>
        </p:txBody>
      </p:sp>
      <p:pic>
        <p:nvPicPr>
          <p:cNvPr id="2" name="Picture 1"/>
          <p:cNvPicPr>
            <a:picLocks noChangeAspect="1"/>
          </p:cNvPicPr>
          <p:nvPr/>
        </p:nvPicPr>
        <p:blipFill>
          <a:blip r:embed="rId2"/>
          <a:stretch>
            <a:fillRect/>
          </a:stretch>
        </p:blipFill>
        <p:spPr>
          <a:xfrm>
            <a:off x="6181366" y="1758673"/>
            <a:ext cx="4955495" cy="3909433"/>
          </a:xfrm>
          <a:prstGeom prst="rect">
            <a:avLst/>
          </a:prstGeom>
        </p:spPr>
      </p:pic>
    </p:spTree>
    <p:extLst>
      <p:ext uri="{BB962C8B-B14F-4D97-AF65-F5344CB8AC3E}">
        <p14:creationId xmlns:p14="http://schemas.microsoft.com/office/powerpoint/2010/main" val="16317957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20711E7-988F-4C19-AD63-87B308170A61}"/>
              </a:ext>
            </a:extLst>
          </p:cNvPr>
          <p:cNvSpPr>
            <a:spLocks noGrp="1"/>
          </p:cNvSpPr>
          <p:nvPr>
            <p:ph type="sldNum" sz="quarter" idx="12"/>
          </p:nvPr>
        </p:nvSpPr>
        <p:spPr/>
        <p:txBody>
          <a:bodyPr/>
          <a:lstStyle/>
          <a:p>
            <a:fld id="{846EA5B9-79DC-415E-BBD8-CA4293E44FF5}" type="slidenum">
              <a:rPr lang="en-US" smtClean="0"/>
              <a:pPr/>
              <a:t>16</a:t>
            </a:fld>
            <a:endParaRPr lang="en-US" dirty="0"/>
          </a:p>
        </p:txBody>
      </p:sp>
      <p:sp>
        <p:nvSpPr>
          <p:cNvPr id="4" name="Text Placeholder 3">
            <a:extLst>
              <a:ext uri="{FF2B5EF4-FFF2-40B4-BE49-F238E27FC236}">
                <a16:creationId xmlns:a16="http://schemas.microsoft.com/office/drawing/2014/main" id="{E0EA2578-1EDA-4729-B916-3B4192BEDE9D}"/>
              </a:ext>
            </a:extLst>
          </p:cNvPr>
          <p:cNvSpPr>
            <a:spLocks noGrp="1"/>
          </p:cNvSpPr>
          <p:nvPr>
            <p:ph type="body" sz="quarter" idx="13"/>
          </p:nvPr>
        </p:nvSpPr>
        <p:spPr/>
        <p:txBody>
          <a:bodyPr>
            <a:normAutofit fontScale="92500" lnSpcReduction="10000"/>
          </a:bodyPr>
          <a:lstStyle/>
          <a:p>
            <a:r>
              <a:rPr lang="en-US" dirty="0"/>
              <a:t>GracePort®</a:t>
            </a:r>
          </a:p>
        </p:txBody>
      </p:sp>
      <p:pic>
        <p:nvPicPr>
          <p:cNvPr id="6" name="Picture 5">
            <a:extLst>
              <a:ext uri="{FF2B5EF4-FFF2-40B4-BE49-F238E27FC236}">
                <a16:creationId xmlns:a16="http://schemas.microsoft.com/office/drawing/2014/main" id="{9443CFF1-DF5A-418E-834C-55FC89799005}"/>
              </a:ext>
            </a:extLst>
          </p:cNvPr>
          <p:cNvPicPr>
            <a:picLocks noChangeAspect="1"/>
          </p:cNvPicPr>
          <p:nvPr/>
        </p:nvPicPr>
        <p:blipFill>
          <a:blip r:embed="rId2"/>
          <a:stretch>
            <a:fillRect/>
          </a:stretch>
        </p:blipFill>
        <p:spPr>
          <a:xfrm>
            <a:off x="278514" y="1711357"/>
            <a:ext cx="5842587" cy="4740212"/>
          </a:xfrm>
          <a:prstGeom prst="rect">
            <a:avLst/>
          </a:prstGeom>
        </p:spPr>
      </p:pic>
    </p:spTree>
    <p:extLst>
      <p:ext uri="{BB962C8B-B14F-4D97-AF65-F5344CB8AC3E}">
        <p14:creationId xmlns:p14="http://schemas.microsoft.com/office/powerpoint/2010/main" val="31062464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828675" y="566411"/>
            <a:ext cx="10515600" cy="643995"/>
          </a:xfrm>
        </p:spPr>
        <p:txBody>
          <a:bodyPr>
            <a:normAutofit fontScale="92500" lnSpcReduction="10000"/>
          </a:bodyPr>
          <a:lstStyle/>
          <a:p>
            <a:r>
              <a:rPr lang="en-US" dirty="0" err="1"/>
              <a:t>GracePort</a:t>
            </a:r>
            <a:r>
              <a:rPr lang="en-US" dirty="0"/>
              <a:t>®</a:t>
            </a:r>
          </a:p>
        </p:txBody>
      </p:sp>
      <p:sp>
        <p:nvSpPr>
          <p:cNvPr id="2" name="Rectangle 1"/>
          <p:cNvSpPr/>
          <p:nvPr/>
        </p:nvSpPr>
        <p:spPr>
          <a:xfrm>
            <a:off x="0" y="5089585"/>
            <a:ext cx="2923759" cy="17339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2158AC0-8DC8-4FFC-824A-49D2431CD25C}"/>
              </a:ext>
            </a:extLst>
          </p:cNvPr>
          <p:cNvSpPr/>
          <p:nvPr/>
        </p:nvSpPr>
        <p:spPr>
          <a:xfrm>
            <a:off x="694545" y="3429000"/>
            <a:ext cx="6096000" cy="2031325"/>
          </a:xfrm>
          <a:prstGeom prst="rect">
            <a:avLst/>
          </a:prstGeom>
        </p:spPr>
        <p:txBody>
          <a:bodyPr>
            <a:spAutoFit/>
          </a:bodyPr>
          <a:lstStyle/>
          <a:p>
            <a:pPr marL="285750" indent="-285750">
              <a:buFont typeface="Arial" panose="020B0604020202020204" pitchFamily="34" charset="0"/>
              <a:buChar char="•"/>
            </a:pPr>
            <a:r>
              <a:rPr lang="en-US" dirty="0"/>
              <a:t>Through-the-door safety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Elimination of hazard to electrical energy</a:t>
            </a:r>
          </a:p>
          <a:p>
            <a:endParaRPr lang="en-US" dirty="0"/>
          </a:p>
          <a:p>
            <a:pPr marL="285750" indent="-285750">
              <a:buFont typeface="Arial" panose="020B0604020202020204" pitchFamily="34" charset="0"/>
              <a:buChar char="•"/>
            </a:pPr>
            <a:r>
              <a:rPr lang="en-US" dirty="0"/>
              <a:t>Keep unauthorized employees out of critical cabinets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GracePorts® are made in Davenport, IA</a:t>
            </a:r>
          </a:p>
        </p:txBody>
      </p:sp>
      <p:pic>
        <p:nvPicPr>
          <p:cNvPr id="8" name="Picture 2">
            <a:extLst>
              <a:ext uri="{FF2B5EF4-FFF2-40B4-BE49-F238E27FC236}">
                <a16:creationId xmlns:a16="http://schemas.microsoft.com/office/drawing/2014/main" id="{808B3E68-E775-4E2B-9817-B0706B46737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4545" y="1947544"/>
            <a:ext cx="5577824" cy="673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8F87D6FD-26DA-4776-A217-07B7278E8CF1}"/>
              </a:ext>
            </a:extLst>
          </p:cNvPr>
          <p:cNvSpPr/>
          <p:nvPr/>
        </p:nvSpPr>
        <p:spPr>
          <a:xfrm>
            <a:off x="0" y="2656064"/>
            <a:ext cx="8150369" cy="523220"/>
          </a:xfrm>
          <a:prstGeom prst="rect">
            <a:avLst/>
          </a:prstGeom>
        </p:spPr>
        <p:txBody>
          <a:bodyPr wrap="square">
            <a:spAutoFit/>
          </a:bodyPr>
          <a:lstStyle/>
          <a:p>
            <a:pPr marL="303213" indent="-285750">
              <a:spcBef>
                <a:spcPct val="0"/>
              </a:spcBef>
              <a:defRPr/>
            </a:pPr>
            <a:r>
              <a:rPr lang="en-US" altLang="en-US" sz="2800" b="1" dirty="0">
                <a:latin typeface="Verdana" panose="020B0604030504040204" pitchFamily="34" charset="0"/>
              </a:rPr>
              <a:t>   </a:t>
            </a:r>
            <a:r>
              <a:rPr lang="en-US" altLang="en-US" sz="2400" b="1" dirty="0">
                <a:latin typeface="Verdana" panose="020B0604030504040204" pitchFamily="34" charset="0"/>
              </a:rPr>
              <a:t>Keep people away from live Voltage!</a:t>
            </a:r>
            <a:endParaRPr lang="en-US" altLang="en-US" sz="2800" b="1" dirty="0">
              <a:latin typeface="Verdana" panose="020B0604030504040204" pitchFamily="34" charset="0"/>
            </a:endParaRPr>
          </a:p>
        </p:txBody>
      </p:sp>
      <p:pic>
        <p:nvPicPr>
          <p:cNvPr id="10" name="Picture 9" descr="frontimage.jpg">
            <a:extLst>
              <a:ext uri="{FF2B5EF4-FFF2-40B4-BE49-F238E27FC236}">
                <a16:creationId xmlns:a16="http://schemas.microsoft.com/office/drawing/2014/main" id="{2047CAC1-35D5-4B77-A140-C68E23893127}"/>
              </a:ext>
            </a:extLst>
          </p:cNvPr>
          <p:cNvPicPr>
            <a:picLocks noChangeAspect="1"/>
          </p:cNvPicPr>
          <p:nvPr/>
        </p:nvPicPr>
        <p:blipFill>
          <a:blip r:embed="rId3" cstate="print"/>
          <a:stretch>
            <a:fillRect/>
          </a:stretch>
        </p:blipFill>
        <p:spPr>
          <a:xfrm>
            <a:off x="6908977" y="2323730"/>
            <a:ext cx="2482783" cy="3136595"/>
          </a:xfrm>
          <a:prstGeom prst="rect">
            <a:avLst/>
          </a:prstGeom>
        </p:spPr>
      </p:pic>
      <p:pic>
        <p:nvPicPr>
          <p:cNvPr id="11" name="Picture 10" descr="backimage.jpg">
            <a:extLst>
              <a:ext uri="{FF2B5EF4-FFF2-40B4-BE49-F238E27FC236}">
                <a16:creationId xmlns:a16="http://schemas.microsoft.com/office/drawing/2014/main" id="{B1F146FD-9C89-4768-BF9D-0C70D9813C48}"/>
              </a:ext>
            </a:extLst>
          </p:cNvPr>
          <p:cNvPicPr>
            <a:picLocks noChangeAspect="1"/>
          </p:cNvPicPr>
          <p:nvPr/>
        </p:nvPicPr>
        <p:blipFill>
          <a:blip r:embed="rId4" cstate="print"/>
          <a:stretch>
            <a:fillRect/>
          </a:stretch>
        </p:blipFill>
        <p:spPr>
          <a:xfrm>
            <a:off x="9391760" y="2070138"/>
            <a:ext cx="2689065" cy="1981254"/>
          </a:xfrm>
          <a:prstGeom prst="rect">
            <a:avLst/>
          </a:prstGeom>
        </p:spPr>
      </p:pic>
    </p:spTree>
    <p:extLst>
      <p:ext uri="{BB962C8B-B14F-4D97-AF65-F5344CB8AC3E}">
        <p14:creationId xmlns:p14="http://schemas.microsoft.com/office/powerpoint/2010/main" val="22769138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D2B6F6A-9D6C-4A8C-8A7F-69F1FEF01201}"/>
              </a:ext>
            </a:extLst>
          </p:cNvPr>
          <p:cNvSpPr>
            <a:spLocks noGrp="1"/>
          </p:cNvSpPr>
          <p:nvPr>
            <p:ph idx="1"/>
          </p:nvPr>
        </p:nvSpPr>
        <p:spPr>
          <a:xfrm>
            <a:off x="568271" y="1805018"/>
            <a:ext cx="4484298" cy="4387552"/>
          </a:xfrm>
        </p:spPr>
        <p:txBody>
          <a:bodyPr>
            <a:normAutofit fontScale="92500"/>
          </a:bodyPr>
          <a:lstStyle/>
          <a:p>
            <a:r>
              <a:rPr lang="en-US" sz="2000" dirty="0"/>
              <a:t>2-3 days build to ship</a:t>
            </a:r>
          </a:p>
          <a:p>
            <a:r>
              <a:rPr lang="en-US" sz="2000" dirty="0"/>
              <a:t>15,000 unique part numbers and growing</a:t>
            </a:r>
          </a:p>
          <a:p>
            <a:r>
              <a:rPr lang="en-US" sz="2000" dirty="0"/>
              <a:t>100’s of components including Rockwell Automation, Siemens, Schneider, Omron, Mitsubishi and ABB specific </a:t>
            </a:r>
          </a:p>
          <a:p>
            <a:r>
              <a:rPr lang="en-US" sz="2000" dirty="0"/>
              <a:t>UL recognized products, CSA, and CE</a:t>
            </a:r>
          </a:p>
          <a:p>
            <a:pPr lvl="1"/>
            <a:r>
              <a:rPr lang="en-US" sz="1400" dirty="0"/>
              <a:t>Types 1, 3R, 4, 4X, and 12 </a:t>
            </a:r>
            <a:endParaRPr lang="en-US" altLang="en-US" sz="2000" dirty="0"/>
          </a:p>
          <a:p>
            <a:r>
              <a:rPr lang="en-US" sz="2000" dirty="0"/>
              <a:t>Ideal for troubleshooting and programming!</a:t>
            </a:r>
            <a:endParaRPr lang="en-US" altLang="en-US" sz="2000" dirty="0"/>
          </a:p>
          <a:p>
            <a:r>
              <a:rPr lang="en-US" sz="2000" dirty="0"/>
              <a:t>Ease of installation – door or side panel!</a:t>
            </a:r>
            <a:endParaRPr lang="en-US" altLang="en-US" sz="2000" dirty="0"/>
          </a:p>
          <a:p>
            <a:pPr marL="760413" lvl="1" indent="-285750">
              <a:spcBef>
                <a:spcPct val="0"/>
              </a:spcBef>
              <a:defRPr/>
            </a:pPr>
            <a:r>
              <a:rPr lang="en-US" altLang="en-US" sz="2000" dirty="0"/>
              <a:t>Works with Greenlee punch sizes for retrofit</a:t>
            </a:r>
          </a:p>
          <a:p>
            <a:pPr marL="760413" lvl="1" indent="-285750">
              <a:spcBef>
                <a:spcPct val="0"/>
              </a:spcBef>
              <a:defRPr/>
            </a:pPr>
            <a:r>
              <a:rPr lang="en-US" altLang="en-US" sz="2000" dirty="0"/>
              <a:t>3D drawings also available </a:t>
            </a:r>
          </a:p>
        </p:txBody>
      </p:sp>
      <p:sp>
        <p:nvSpPr>
          <p:cNvPr id="3" name="Slide Number Placeholder 2">
            <a:extLst>
              <a:ext uri="{FF2B5EF4-FFF2-40B4-BE49-F238E27FC236}">
                <a16:creationId xmlns:a16="http://schemas.microsoft.com/office/drawing/2014/main" id="{1447C222-5D73-460F-A757-0B0A7FFBF89E}"/>
              </a:ext>
            </a:extLst>
          </p:cNvPr>
          <p:cNvSpPr>
            <a:spLocks noGrp="1"/>
          </p:cNvSpPr>
          <p:nvPr>
            <p:ph type="sldNum" sz="quarter" idx="12"/>
          </p:nvPr>
        </p:nvSpPr>
        <p:spPr/>
        <p:txBody>
          <a:bodyPr/>
          <a:lstStyle/>
          <a:p>
            <a:fld id="{846EA5B9-79DC-415E-BBD8-CA4293E44FF5}" type="slidenum">
              <a:rPr lang="en-US" smtClean="0"/>
              <a:pPr/>
              <a:t>18</a:t>
            </a:fld>
            <a:endParaRPr lang="en-US" dirty="0"/>
          </a:p>
        </p:txBody>
      </p:sp>
      <p:sp>
        <p:nvSpPr>
          <p:cNvPr id="4" name="Text Placeholder 3">
            <a:extLst>
              <a:ext uri="{FF2B5EF4-FFF2-40B4-BE49-F238E27FC236}">
                <a16:creationId xmlns:a16="http://schemas.microsoft.com/office/drawing/2014/main" id="{D0B72CB0-72B8-46A6-9F6A-533D87344D45}"/>
              </a:ext>
            </a:extLst>
          </p:cNvPr>
          <p:cNvSpPr>
            <a:spLocks noGrp="1"/>
          </p:cNvSpPr>
          <p:nvPr>
            <p:ph type="body" sz="quarter" idx="13"/>
          </p:nvPr>
        </p:nvSpPr>
        <p:spPr/>
        <p:txBody>
          <a:bodyPr>
            <a:normAutofit fontScale="92500" lnSpcReduction="10000"/>
          </a:bodyPr>
          <a:lstStyle/>
          <a:p>
            <a:r>
              <a:rPr lang="en-US" dirty="0" err="1"/>
              <a:t>GracePort</a:t>
            </a:r>
            <a:r>
              <a:rPr lang="en-US" dirty="0"/>
              <a:t>®</a:t>
            </a:r>
          </a:p>
        </p:txBody>
      </p:sp>
      <p:pic>
        <p:nvPicPr>
          <p:cNvPr id="7" name="Shape 46">
            <a:extLst>
              <a:ext uri="{FF2B5EF4-FFF2-40B4-BE49-F238E27FC236}">
                <a16:creationId xmlns:a16="http://schemas.microsoft.com/office/drawing/2014/main" id="{9197D98A-CB65-499B-8B1A-B4E6416EA9EA}"/>
              </a:ext>
            </a:extLst>
          </p:cNvPr>
          <p:cNvPicPr preferRelativeResize="0"/>
          <p:nvPr/>
        </p:nvPicPr>
        <p:blipFill rotWithShape="1">
          <a:blip r:embed="rId3">
            <a:alphaModFix/>
          </a:blip>
          <a:srcRect/>
          <a:stretch/>
        </p:blipFill>
        <p:spPr>
          <a:xfrm>
            <a:off x="5889268" y="1724026"/>
            <a:ext cx="2579298" cy="3377160"/>
          </a:xfrm>
          <a:prstGeom prst="rect">
            <a:avLst/>
          </a:prstGeom>
          <a:noFill/>
          <a:ln>
            <a:noFill/>
          </a:ln>
        </p:spPr>
      </p:pic>
      <p:pic>
        <p:nvPicPr>
          <p:cNvPr id="8" name="Shape 47">
            <a:extLst>
              <a:ext uri="{FF2B5EF4-FFF2-40B4-BE49-F238E27FC236}">
                <a16:creationId xmlns:a16="http://schemas.microsoft.com/office/drawing/2014/main" id="{14307076-61CB-4E55-A9D3-76CE1E9B93F9}"/>
              </a:ext>
            </a:extLst>
          </p:cNvPr>
          <p:cNvPicPr preferRelativeResize="0"/>
          <p:nvPr/>
        </p:nvPicPr>
        <p:blipFill rotWithShape="1">
          <a:blip r:embed="rId4">
            <a:alphaModFix/>
          </a:blip>
          <a:srcRect/>
          <a:stretch/>
        </p:blipFill>
        <p:spPr>
          <a:xfrm>
            <a:off x="9380393" y="1886010"/>
            <a:ext cx="2170909" cy="3341598"/>
          </a:xfrm>
          <a:prstGeom prst="rect">
            <a:avLst/>
          </a:prstGeom>
          <a:noFill/>
          <a:ln>
            <a:noFill/>
          </a:ln>
        </p:spPr>
      </p:pic>
      <p:sp>
        <p:nvSpPr>
          <p:cNvPr id="10" name="TextBox 4">
            <a:extLst>
              <a:ext uri="{FF2B5EF4-FFF2-40B4-BE49-F238E27FC236}">
                <a16:creationId xmlns:a16="http://schemas.microsoft.com/office/drawing/2014/main" id="{74FA8E3D-57EC-4FA5-9CCB-75317E3F0927}"/>
              </a:ext>
            </a:extLst>
          </p:cNvPr>
          <p:cNvSpPr txBox="1">
            <a:spLocks noChangeArrowheads="1"/>
          </p:cNvSpPr>
          <p:nvPr/>
        </p:nvSpPr>
        <p:spPr bwMode="auto">
          <a:xfrm>
            <a:off x="1522075" y="6550223"/>
            <a:ext cx="7772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None/>
            </a:pPr>
            <a:r>
              <a:rPr lang="en-US" altLang="en-US" sz="1400" b="1" dirty="0">
                <a:latin typeface="Calibri (body)"/>
              </a:rPr>
              <a:t>Any Connection         </a:t>
            </a:r>
            <a:r>
              <a:rPr lang="en-US" altLang="en-US" sz="1400" b="1" dirty="0">
                <a:latin typeface="Calibri (body)"/>
                <a:sym typeface="Wingdings" panose="05000000000000000000" pitchFamily="2" charset="2"/>
              </a:rPr>
              <a:t>          </a:t>
            </a:r>
            <a:r>
              <a:rPr lang="en-US" altLang="en-US" sz="1400" b="1" dirty="0">
                <a:latin typeface="Calibri (body)"/>
              </a:rPr>
              <a:t>Cable</a:t>
            </a:r>
            <a:r>
              <a:rPr lang="en-US" altLang="en-US" sz="1400" b="1" dirty="0">
                <a:latin typeface="Calibri (body)"/>
                <a:sym typeface="Wingdings" panose="05000000000000000000" pitchFamily="2" charset="2"/>
              </a:rPr>
              <a:t>                    </a:t>
            </a:r>
            <a:r>
              <a:rPr lang="en-US" altLang="en-US" sz="1400" b="1" dirty="0">
                <a:latin typeface="Calibri (body)"/>
              </a:rPr>
              <a:t>Combination </a:t>
            </a:r>
          </a:p>
        </p:txBody>
      </p:sp>
    </p:spTree>
    <p:extLst>
      <p:ext uri="{BB962C8B-B14F-4D97-AF65-F5344CB8AC3E}">
        <p14:creationId xmlns:p14="http://schemas.microsoft.com/office/powerpoint/2010/main" val="2147023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6DE8574-AE13-44C8-B85F-6FDCAA924C3E}"/>
              </a:ext>
            </a:extLst>
          </p:cNvPr>
          <p:cNvSpPr>
            <a:spLocks noGrp="1"/>
          </p:cNvSpPr>
          <p:nvPr>
            <p:ph type="sldNum" sz="quarter" idx="12"/>
          </p:nvPr>
        </p:nvSpPr>
        <p:spPr/>
        <p:txBody>
          <a:bodyPr/>
          <a:lstStyle/>
          <a:p>
            <a:fld id="{846EA5B9-79DC-415E-BBD8-CA4293E44FF5}" type="slidenum">
              <a:rPr lang="en-US" smtClean="0"/>
              <a:pPr/>
              <a:t>19</a:t>
            </a:fld>
            <a:endParaRPr lang="en-US" dirty="0"/>
          </a:p>
        </p:txBody>
      </p:sp>
      <p:sp>
        <p:nvSpPr>
          <p:cNvPr id="4" name="Text Placeholder 3">
            <a:extLst>
              <a:ext uri="{FF2B5EF4-FFF2-40B4-BE49-F238E27FC236}">
                <a16:creationId xmlns:a16="http://schemas.microsoft.com/office/drawing/2014/main" id="{3CE90E37-5EB5-48E5-961D-5E7DF5710AD2}"/>
              </a:ext>
            </a:extLst>
          </p:cNvPr>
          <p:cNvSpPr>
            <a:spLocks noGrp="1"/>
          </p:cNvSpPr>
          <p:nvPr>
            <p:ph type="body" sz="quarter" idx="13"/>
          </p:nvPr>
        </p:nvSpPr>
        <p:spPr/>
        <p:txBody>
          <a:bodyPr>
            <a:normAutofit fontScale="92500" lnSpcReduction="10000"/>
          </a:bodyPr>
          <a:lstStyle/>
          <a:p>
            <a:r>
              <a:rPr lang="en-US" dirty="0" err="1"/>
              <a:t>GracePort</a:t>
            </a:r>
            <a:r>
              <a:rPr lang="en-US" dirty="0"/>
              <a:t>® Part Configuration</a:t>
            </a:r>
          </a:p>
        </p:txBody>
      </p:sp>
      <p:pic>
        <p:nvPicPr>
          <p:cNvPr id="6" name="Content Placeholder 5" descr="Screen Shot 2014-02-19 at 2.31.58 PM.png">
            <a:extLst>
              <a:ext uri="{FF2B5EF4-FFF2-40B4-BE49-F238E27FC236}">
                <a16:creationId xmlns:a16="http://schemas.microsoft.com/office/drawing/2014/main" id="{BEEDA7E4-ED77-41BC-A917-BB39988A876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378" b="-1"/>
          <a:stretch/>
        </p:blipFill>
        <p:spPr>
          <a:xfrm>
            <a:off x="4105275" y="3485611"/>
            <a:ext cx="3412145" cy="2543997"/>
          </a:xfrm>
          <a:prstGeom prst="rect">
            <a:avLst/>
          </a:prstGeom>
        </p:spPr>
      </p:pic>
      <p:pic>
        <p:nvPicPr>
          <p:cNvPr id="7" name="Picture 6" descr="Screen Shot 2014-02-19 at 2.10.47 PM.png">
            <a:extLst>
              <a:ext uri="{FF2B5EF4-FFF2-40B4-BE49-F238E27FC236}">
                <a16:creationId xmlns:a16="http://schemas.microsoft.com/office/drawing/2014/main" id="{FCD35FDF-83B4-4154-A741-1DAC934A63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7154" y="1808132"/>
            <a:ext cx="4050241" cy="1564257"/>
          </a:xfrm>
          <a:prstGeom prst="rect">
            <a:avLst/>
          </a:prstGeom>
        </p:spPr>
      </p:pic>
      <p:cxnSp>
        <p:nvCxnSpPr>
          <p:cNvPr id="8" name="Straight Connector 7">
            <a:extLst>
              <a:ext uri="{FF2B5EF4-FFF2-40B4-BE49-F238E27FC236}">
                <a16:creationId xmlns:a16="http://schemas.microsoft.com/office/drawing/2014/main" id="{13565F46-A4EC-42E8-8560-A1EBD115D873}"/>
              </a:ext>
            </a:extLst>
          </p:cNvPr>
          <p:cNvCxnSpPr>
            <a:cxnSpLocks/>
          </p:cNvCxnSpPr>
          <p:nvPr/>
        </p:nvCxnSpPr>
        <p:spPr>
          <a:xfrm flipH="1">
            <a:off x="8229600" y="3286408"/>
            <a:ext cx="8655" cy="2809592"/>
          </a:xfrm>
          <a:prstGeom prst="line">
            <a:avLst/>
          </a:prstGeom>
          <a:ln>
            <a:solidFill>
              <a:srgbClr val="EB450D"/>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9010792-4229-4714-9A9F-F4DFE7E7E221}"/>
              </a:ext>
            </a:extLst>
          </p:cNvPr>
          <p:cNvCxnSpPr>
            <a:cxnSpLocks/>
          </p:cNvCxnSpPr>
          <p:nvPr/>
        </p:nvCxnSpPr>
        <p:spPr>
          <a:xfrm>
            <a:off x="6580361" y="6094488"/>
            <a:ext cx="1657894" cy="0"/>
          </a:xfrm>
          <a:prstGeom prst="line">
            <a:avLst/>
          </a:prstGeom>
          <a:ln>
            <a:solidFill>
              <a:srgbClr val="DC3F0D"/>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743A5800-A506-4523-915C-BDE118DED63F}"/>
              </a:ext>
            </a:extLst>
          </p:cNvPr>
          <p:cNvCxnSpPr>
            <a:cxnSpLocks/>
          </p:cNvCxnSpPr>
          <p:nvPr/>
        </p:nvCxnSpPr>
        <p:spPr>
          <a:xfrm>
            <a:off x="6569800" y="5966234"/>
            <a:ext cx="0" cy="156920"/>
          </a:xfrm>
          <a:prstGeom prst="line">
            <a:avLst/>
          </a:prstGeom>
          <a:ln>
            <a:solidFill>
              <a:srgbClr val="EB450D"/>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04CF2399-9DC3-4ABE-B8A6-33302CDCFBE0}"/>
              </a:ext>
            </a:extLst>
          </p:cNvPr>
          <p:cNvCxnSpPr>
            <a:cxnSpLocks/>
          </p:cNvCxnSpPr>
          <p:nvPr/>
        </p:nvCxnSpPr>
        <p:spPr>
          <a:xfrm>
            <a:off x="7308390" y="6094488"/>
            <a:ext cx="0" cy="230112"/>
          </a:xfrm>
          <a:prstGeom prst="line">
            <a:avLst/>
          </a:prstGeom>
          <a:ln>
            <a:solidFill>
              <a:schemeClr val="bg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B983131A-D286-44B4-BF85-9896223BFEFD}"/>
              </a:ext>
            </a:extLst>
          </p:cNvPr>
          <p:cNvCxnSpPr>
            <a:cxnSpLocks/>
          </p:cNvCxnSpPr>
          <p:nvPr/>
        </p:nvCxnSpPr>
        <p:spPr>
          <a:xfrm>
            <a:off x="6950044" y="5908144"/>
            <a:ext cx="0" cy="186344"/>
          </a:xfrm>
          <a:prstGeom prst="line">
            <a:avLst/>
          </a:prstGeom>
          <a:ln>
            <a:solidFill>
              <a:srgbClr val="EB450D"/>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AD2B2E61-610B-49DA-B097-56124E1AB63B}"/>
              </a:ext>
            </a:extLst>
          </p:cNvPr>
          <p:cNvCxnSpPr/>
          <p:nvPr/>
        </p:nvCxnSpPr>
        <p:spPr>
          <a:xfrm>
            <a:off x="6705600" y="3274337"/>
            <a:ext cx="1524000" cy="0"/>
          </a:xfrm>
          <a:prstGeom prst="line">
            <a:avLst/>
          </a:prstGeom>
          <a:ln>
            <a:solidFill>
              <a:srgbClr val="EB450D"/>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1F8F6447-1768-4D61-8B0D-7AC4C4FBA066}"/>
              </a:ext>
            </a:extLst>
          </p:cNvPr>
          <p:cNvCxnSpPr>
            <a:cxnSpLocks/>
          </p:cNvCxnSpPr>
          <p:nvPr/>
        </p:nvCxnSpPr>
        <p:spPr>
          <a:xfrm>
            <a:off x="3259248" y="5509788"/>
            <a:ext cx="1007197"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9E8A2237-9AE7-4A2F-9C22-31ADD4BABE5F}"/>
              </a:ext>
            </a:extLst>
          </p:cNvPr>
          <p:cNvCxnSpPr>
            <a:cxnSpLocks/>
          </p:cNvCxnSpPr>
          <p:nvPr/>
        </p:nvCxnSpPr>
        <p:spPr>
          <a:xfrm>
            <a:off x="3259248" y="2207788"/>
            <a:ext cx="0" cy="330200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6B43DDFF-8FAC-4C74-A7C0-7CF9A7A86B3A}"/>
              </a:ext>
            </a:extLst>
          </p:cNvPr>
          <p:cNvCxnSpPr/>
          <p:nvPr/>
        </p:nvCxnSpPr>
        <p:spPr>
          <a:xfrm flipH="1">
            <a:off x="3275845" y="2207788"/>
            <a:ext cx="9906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1D71B81F-C14B-44BC-BFB3-37480D70924A}"/>
              </a:ext>
            </a:extLst>
          </p:cNvPr>
          <p:cNvCxnSpPr/>
          <p:nvPr/>
        </p:nvCxnSpPr>
        <p:spPr>
          <a:xfrm flipH="1">
            <a:off x="4444725" y="3000330"/>
            <a:ext cx="533400" cy="0"/>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DAAF981F-30E5-4813-8B48-625B4AE97187}"/>
              </a:ext>
            </a:extLst>
          </p:cNvPr>
          <p:cNvCxnSpPr>
            <a:cxnSpLocks/>
          </p:cNvCxnSpPr>
          <p:nvPr/>
        </p:nvCxnSpPr>
        <p:spPr>
          <a:xfrm flipH="1">
            <a:off x="4450247" y="3002446"/>
            <a:ext cx="1" cy="483165"/>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77564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1D266EE6-79BD-2B48-9E13-DAA37D670A84}"/>
              </a:ext>
            </a:extLst>
          </p:cNvPr>
          <p:cNvSpPr>
            <a:spLocks noGrp="1"/>
          </p:cNvSpPr>
          <p:nvPr>
            <p:ph idx="1"/>
          </p:nvPr>
        </p:nvSpPr>
        <p:spPr>
          <a:xfrm>
            <a:off x="426727" y="1750190"/>
            <a:ext cx="4571993" cy="4351338"/>
          </a:xfrm>
        </p:spPr>
        <p:txBody>
          <a:bodyPr>
            <a:normAutofit/>
          </a:bodyPr>
          <a:lstStyle/>
          <a:p>
            <a:r>
              <a:rPr lang="en-US" sz="2800" dirty="0"/>
              <a:t>Making Maintenance Smarter, Safer and More Productive</a:t>
            </a:r>
          </a:p>
          <a:p>
            <a:r>
              <a:rPr lang="en-US" sz="2800" dirty="0"/>
              <a:t>Founded in 1991 by Phil Allen, CEO</a:t>
            </a:r>
          </a:p>
          <a:p>
            <a:r>
              <a:rPr lang="en-US" sz="2800" dirty="0"/>
              <a:t>2</a:t>
            </a:r>
            <a:r>
              <a:rPr lang="en-US" sz="2800" baseline="30000" dirty="0"/>
              <a:t>nd</a:t>
            </a:r>
            <a:r>
              <a:rPr lang="en-US" sz="2800" dirty="0"/>
              <a:t> Generation Family Business</a:t>
            </a:r>
          </a:p>
          <a:p>
            <a:r>
              <a:rPr lang="en-US" sz="2800" dirty="0"/>
              <a:t>Global Distribution</a:t>
            </a:r>
          </a:p>
          <a:p>
            <a:r>
              <a:rPr lang="en-US" sz="2800" dirty="0"/>
              <a:t>Follow Us on the Socials! </a:t>
            </a:r>
          </a:p>
          <a:p>
            <a:pPr marL="0" indent="0">
              <a:buNone/>
            </a:pPr>
            <a:endParaRPr lang="en-US" sz="2800" dirty="0"/>
          </a:p>
        </p:txBody>
      </p:sp>
      <p:pic>
        <p:nvPicPr>
          <p:cNvPr id="10" name="Content Placeholder 9">
            <a:extLst>
              <a:ext uri="{FF2B5EF4-FFF2-40B4-BE49-F238E27FC236}">
                <a16:creationId xmlns:a16="http://schemas.microsoft.com/office/drawing/2014/main" id="{3438235F-2712-BC4C-8290-EE71A93F110A}"/>
              </a:ext>
            </a:extLst>
          </p:cNvPr>
          <p:cNvPicPr>
            <a:picLocks noGrp="1" noChangeAspect="1"/>
          </p:cNvPicPr>
          <p:nvPr>
            <p:ph idx="14"/>
          </p:nvPr>
        </p:nvPicPr>
        <p:blipFill>
          <a:blip r:embed="rId3">
            <a:extLst>
              <a:ext uri="{28A0092B-C50C-407E-A947-70E740481C1C}">
                <a14:useLocalDpi xmlns:a14="http://schemas.microsoft.com/office/drawing/2010/main" val="0"/>
              </a:ext>
            </a:extLst>
          </a:blip>
          <a:stretch>
            <a:fillRect/>
          </a:stretch>
        </p:blipFill>
        <p:spPr>
          <a:xfrm>
            <a:off x="5791200" y="2319867"/>
            <a:ext cx="6377174" cy="2714699"/>
          </a:xfrm>
        </p:spPr>
      </p:pic>
      <p:sp>
        <p:nvSpPr>
          <p:cNvPr id="4" name="Text Placeholder 3">
            <a:extLst>
              <a:ext uri="{FF2B5EF4-FFF2-40B4-BE49-F238E27FC236}">
                <a16:creationId xmlns:a16="http://schemas.microsoft.com/office/drawing/2014/main" id="{D1847D73-9A18-3244-8EA3-D6F9D667DFCC}"/>
              </a:ext>
            </a:extLst>
          </p:cNvPr>
          <p:cNvSpPr>
            <a:spLocks noGrp="1"/>
          </p:cNvSpPr>
          <p:nvPr>
            <p:ph type="body" sz="quarter" idx="13"/>
          </p:nvPr>
        </p:nvSpPr>
        <p:spPr/>
        <p:txBody>
          <a:bodyPr>
            <a:normAutofit fontScale="92500" lnSpcReduction="10000"/>
          </a:bodyPr>
          <a:lstStyle/>
          <a:p>
            <a:r>
              <a:rPr lang="en-US" dirty="0"/>
              <a:t>WHO IS GRACE?</a:t>
            </a:r>
          </a:p>
        </p:txBody>
      </p:sp>
      <p:sp>
        <p:nvSpPr>
          <p:cNvPr id="8" name="Text Placeholder 7">
            <a:extLst>
              <a:ext uri="{FF2B5EF4-FFF2-40B4-BE49-F238E27FC236}">
                <a16:creationId xmlns:a16="http://schemas.microsoft.com/office/drawing/2014/main" id="{5FDE8205-A47E-4741-9834-4B79345FC93B}"/>
              </a:ext>
            </a:extLst>
          </p:cNvPr>
          <p:cNvSpPr>
            <a:spLocks noGrp="1"/>
          </p:cNvSpPr>
          <p:nvPr>
            <p:ph type="body" sz="quarter" idx="15"/>
          </p:nvPr>
        </p:nvSpPr>
        <p:spPr/>
        <p:txBody>
          <a:bodyPr>
            <a:normAutofit fontScale="77500" lnSpcReduction="20000"/>
          </a:bodyPr>
          <a:lstStyle/>
          <a:p>
            <a:endParaRPr lang="en-US"/>
          </a:p>
        </p:txBody>
      </p:sp>
      <p:sp>
        <p:nvSpPr>
          <p:cNvPr id="3" name="Slide Number Placeholder 2">
            <a:extLst>
              <a:ext uri="{FF2B5EF4-FFF2-40B4-BE49-F238E27FC236}">
                <a16:creationId xmlns:a16="http://schemas.microsoft.com/office/drawing/2014/main" id="{17AD2283-0773-374E-986B-E5BB90079FBD}"/>
              </a:ext>
            </a:extLst>
          </p:cNvPr>
          <p:cNvSpPr>
            <a:spLocks noGrp="1"/>
          </p:cNvSpPr>
          <p:nvPr>
            <p:ph type="sldNum" sz="quarter" idx="12"/>
          </p:nvPr>
        </p:nvSpPr>
        <p:spPr/>
        <p:txBody>
          <a:bodyPr/>
          <a:lstStyle/>
          <a:p>
            <a:fld id="{846EA5B9-79DC-415E-BBD8-CA4293E44FF5}" type="slidenum">
              <a:rPr lang="en-US" smtClean="0"/>
              <a:pPr/>
              <a:t>2</a:t>
            </a:fld>
            <a:endParaRPr lang="en-US" dirty="0"/>
          </a:p>
        </p:txBody>
      </p:sp>
      <p:pic>
        <p:nvPicPr>
          <p:cNvPr id="11" name="Picture 10">
            <a:extLst>
              <a:ext uri="{FF2B5EF4-FFF2-40B4-BE49-F238E27FC236}">
                <a16:creationId xmlns:a16="http://schemas.microsoft.com/office/drawing/2014/main" id="{6E2D4BB7-7809-0640-8D87-3D4C7B18D88B}"/>
              </a:ext>
            </a:extLst>
          </p:cNvPr>
          <p:cNvPicPr>
            <a:picLocks noChangeAspect="1"/>
          </p:cNvPicPr>
          <p:nvPr/>
        </p:nvPicPr>
        <p:blipFill rotWithShape="1">
          <a:blip r:embed="rId4"/>
          <a:srcRect l="66754" t="11905" r="7207" b="22619"/>
          <a:stretch/>
        </p:blipFill>
        <p:spPr>
          <a:xfrm>
            <a:off x="5870880" y="5308600"/>
            <a:ext cx="1190320" cy="877582"/>
          </a:xfrm>
          <a:prstGeom prst="rect">
            <a:avLst/>
          </a:prstGeom>
        </p:spPr>
      </p:pic>
      <p:pic>
        <p:nvPicPr>
          <p:cNvPr id="12" name="Picture 11">
            <a:extLst>
              <a:ext uri="{FF2B5EF4-FFF2-40B4-BE49-F238E27FC236}">
                <a16:creationId xmlns:a16="http://schemas.microsoft.com/office/drawing/2014/main" id="{95AF4973-B7A2-8F42-AF4D-361BC6416A4B}"/>
              </a:ext>
            </a:extLst>
          </p:cNvPr>
          <p:cNvPicPr>
            <a:picLocks noChangeAspect="1"/>
          </p:cNvPicPr>
          <p:nvPr/>
        </p:nvPicPr>
        <p:blipFill>
          <a:blip r:embed="rId5"/>
          <a:stretch>
            <a:fillRect/>
          </a:stretch>
        </p:blipFill>
        <p:spPr>
          <a:xfrm>
            <a:off x="7150893" y="5308600"/>
            <a:ext cx="2128574" cy="268006"/>
          </a:xfrm>
          <a:prstGeom prst="rect">
            <a:avLst/>
          </a:prstGeom>
        </p:spPr>
      </p:pic>
      <p:pic>
        <p:nvPicPr>
          <p:cNvPr id="13" name="Picture 12">
            <a:extLst>
              <a:ext uri="{FF2B5EF4-FFF2-40B4-BE49-F238E27FC236}">
                <a16:creationId xmlns:a16="http://schemas.microsoft.com/office/drawing/2014/main" id="{1064A0FA-7AE0-564E-9C1F-1F9ADB531972}"/>
              </a:ext>
            </a:extLst>
          </p:cNvPr>
          <p:cNvPicPr>
            <a:picLocks noChangeAspect="1"/>
          </p:cNvPicPr>
          <p:nvPr/>
        </p:nvPicPr>
        <p:blipFill>
          <a:blip r:embed="rId6"/>
          <a:stretch>
            <a:fillRect/>
          </a:stretch>
        </p:blipFill>
        <p:spPr>
          <a:xfrm>
            <a:off x="7150893" y="5701844"/>
            <a:ext cx="1085850" cy="723900"/>
          </a:xfrm>
          <a:prstGeom prst="rect">
            <a:avLst/>
          </a:prstGeom>
        </p:spPr>
      </p:pic>
      <p:pic>
        <p:nvPicPr>
          <p:cNvPr id="14" name="Picture 13">
            <a:extLst>
              <a:ext uri="{FF2B5EF4-FFF2-40B4-BE49-F238E27FC236}">
                <a16:creationId xmlns:a16="http://schemas.microsoft.com/office/drawing/2014/main" id="{87713798-401E-5B4A-AA44-8F27894BF196}"/>
              </a:ext>
            </a:extLst>
          </p:cNvPr>
          <p:cNvPicPr>
            <a:picLocks noChangeAspect="1"/>
          </p:cNvPicPr>
          <p:nvPr/>
        </p:nvPicPr>
        <p:blipFill>
          <a:blip r:embed="rId7"/>
          <a:stretch>
            <a:fillRect/>
          </a:stretch>
        </p:blipFill>
        <p:spPr>
          <a:xfrm>
            <a:off x="4539780" y="4851804"/>
            <a:ext cx="1162050" cy="1549400"/>
          </a:xfrm>
          <a:prstGeom prst="rect">
            <a:avLst/>
          </a:prstGeom>
        </p:spPr>
      </p:pic>
      <p:pic>
        <p:nvPicPr>
          <p:cNvPr id="15" name="Picture 14">
            <a:extLst>
              <a:ext uri="{FF2B5EF4-FFF2-40B4-BE49-F238E27FC236}">
                <a16:creationId xmlns:a16="http://schemas.microsoft.com/office/drawing/2014/main" id="{F3675FB7-6C82-3442-B4F6-E21870EA4060}"/>
              </a:ext>
            </a:extLst>
          </p:cNvPr>
          <p:cNvPicPr>
            <a:picLocks noChangeAspect="1"/>
          </p:cNvPicPr>
          <p:nvPr/>
        </p:nvPicPr>
        <p:blipFill>
          <a:blip r:embed="rId8"/>
          <a:stretch>
            <a:fillRect/>
          </a:stretch>
        </p:blipFill>
        <p:spPr>
          <a:xfrm>
            <a:off x="4559666" y="4175595"/>
            <a:ext cx="1122278" cy="558667"/>
          </a:xfrm>
          <a:prstGeom prst="rect">
            <a:avLst/>
          </a:prstGeom>
        </p:spPr>
      </p:pic>
      <p:pic>
        <p:nvPicPr>
          <p:cNvPr id="16" name="Picture 15">
            <a:extLst>
              <a:ext uri="{FF2B5EF4-FFF2-40B4-BE49-F238E27FC236}">
                <a16:creationId xmlns:a16="http://schemas.microsoft.com/office/drawing/2014/main" id="{B5F1A062-C90E-D343-AC62-6213F06C375F}"/>
              </a:ext>
            </a:extLst>
          </p:cNvPr>
          <p:cNvPicPr>
            <a:picLocks noChangeAspect="1"/>
          </p:cNvPicPr>
          <p:nvPr/>
        </p:nvPicPr>
        <p:blipFill>
          <a:blip r:embed="rId9"/>
          <a:stretch>
            <a:fillRect/>
          </a:stretch>
        </p:blipFill>
        <p:spPr>
          <a:xfrm>
            <a:off x="4520095" y="2753384"/>
            <a:ext cx="1201420" cy="1201420"/>
          </a:xfrm>
          <a:prstGeom prst="rect">
            <a:avLst/>
          </a:prstGeom>
        </p:spPr>
      </p:pic>
      <p:sp>
        <p:nvSpPr>
          <p:cNvPr id="17" name="TextBox 16">
            <a:extLst>
              <a:ext uri="{FF2B5EF4-FFF2-40B4-BE49-F238E27FC236}">
                <a16:creationId xmlns:a16="http://schemas.microsoft.com/office/drawing/2014/main" id="{87735168-D070-BC46-8368-F678A5963B14}"/>
              </a:ext>
            </a:extLst>
          </p:cNvPr>
          <p:cNvSpPr txBox="1"/>
          <p:nvPr/>
        </p:nvSpPr>
        <p:spPr>
          <a:xfrm rot="10800000" flipV="1">
            <a:off x="9254067" y="4586268"/>
            <a:ext cx="2316480" cy="448298"/>
          </a:xfrm>
          <a:prstGeom prst="rect">
            <a:avLst/>
          </a:prstGeom>
        </p:spPr>
        <p:txBody>
          <a:bodyPr vert="horz" wrap="none" lIns="91440" tIns="45720" rIns="91440" bIns="45720" rtlCol="0" anchor="b">
            <a:noAutofit/>
          </a:bodyPr>
          <a:lstStyle/>
          <a:p>
            <a:r>
              <a:rPr lang="en-US" sz="2800" dirty="0"/>
              <a:t>Davenport, IA</a:t>
            </a:r>
            <a:endParaRPr lang="en-US" sz="6600" dirty="0"/>
          </a:p>
        </p:txBody>
      </p:sp>
    </p:spTree>
    <p:extLst>
      <p:ext uri="{BB962C8B-B14F-4D97-AF65-F5344CB8AC3E}">
        <p14:creationId xmlns:p14="http://schemas.microsoft.com/office/powerpoint/2010/main" val="19542347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DDD76E9-EC2A-43A8-B6E2-0965F891A5A5}"/>
              </a:ext>
            </a:extLst>
          </p:cNvPr>
          <p:cNvSpPr>
            <a:spLocks noGrp="1"/>
          </p:cNvSpPr>
          <p:nvPr>
            <p:ph type="sldNum" sz="quarter" idx="12"/>
          </p:nvPr>
        </p:nvSpPr>
        <p:spPr/>
        <p:txBody>
          <a:bodyPr/>
          <a:lstStyle/>
          <a:p>
            <a:fld id="{846EA5B9-79DC-415E-BBD8-CA4293E44FF5}" type="slidenum">
              <a:rPr lang="en-US" smtClean="0"/>
              <a:pPr/>
              <a:t>20</a:t>
            </a:fld>
            <a:endParaRPr lang="en-US" dirty="0"/>
          </a:p>
        </p:txBody>
      </p:sp>
      <p:sp>
        <p:nvSpPr>
          <p:cNvPr id="4" name="Text Placeholder 3">
            <a:extLst>
              <a:ext uri="{FF2B5EF4-FFF2-40B4-BE49-F238E27FC236}">
                <a16:creationId xmlns:a16="http://schemas.microsoft.com/office/drawing/2014/main" id="{DC8C1B2C-9C40-4C0C-A4D2-76E7F1A6913E}"/>
              </a:ext>
            </a:extLst>
          </p:cNvPr>
          <p:cNvSpPr>
            <a:spLocks noGrp="1"/>
          </p:cNvSpPr>
          <p:nvPr>
            <p:ph type="body" sz="quarter" idx="13"/>
          </p:nvPr>
        </p:nvSpPr>
        <p:spPr/>
        <p:txBody>
          <a:bodyPr>
            <a:normAutofit fontScale="92500" lnSpcReduction="10000"/>
          </a:bodyPr>
          <a:lstStyle/>
          <a:p>
            <a:r>
              <a:rPr lang="en-US" dirty="0"/>
              <a:t>Top 10 GracePorts®</a:t>
            </a:r>
          </a:p>
        </p:txBody>
      </p:sp>
      <p:pic>
        <p:nvPicPr>
          <p:cNvPr id="8" name="Picture 2">
            <a:extLst>
              <a:ext uri="{FF2B5EF4-FFF2-40B4-BE49-F238E27FC236}">
                <a16:creationId xmlns:a16="http://schemas.microsoft.com/office/drawing/2014/main" id="{F7FE9ECB-575E-4619-99A3-C6222282F4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84165" y="3429000"/>
            <a:ext cx="4091363" cy="493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0D5F91EA-1356-43B6-BF53-8DA942CDCEE7}"/>
              </a:ext>
            </a:extLst>
          </p:cNvPr>
          <p:cNvPicPr>
            <a:picLocks noChangeAspect="1"/>
          </p:cNvPicPr>
          <p:nvPr/>
        </p:nvPicPr>
        <p:blipFill>
          <a:blip r:embed="rId4"/>
          <a:stretch>
            <a:fillRect/>
          </a:stretch>
        </p:blipFill>
        <p:spPr>
          <a:xfrm>
            <a:off x="495653" y="1807010"/>
            <a:ext cx="6298158" cy="4907917"/>
          </a:xfrm>
          <a:prstGeom prst="rect">
            <a:avLst/>
          </a:prstGeom>
        </p:spPr>
      </p:pic>
    </p:spTree>
    <p:extLst>
      <p:ext uri="{BB962C8B-B14F-4D97-AF65-F5344CB8AC3E}">
        <p14:creationId xmlns:p14="http://schemas.microsoft.com/office/powerpoint/2010/main" val="36794822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45CF3F-3509-4FD1-9789-7495B350E85C}"/>
              </a:ext>
            </a:extLst>
          </p:cNvPr>
          <p:cNvSpPr>
            <a:spLocks noGrp="1"/>
          </p:cNvSpPr>
          <p:nvPr>
            <p:ph idx="1"/>
          </p:nvPr>
        </p:nvSpPr>
        <p:spPr>
          <a:xfrm>
            <a:off x="490197" y="1822854"/>
            <a:ext cx="5257800" cy="4351338"/>
          </a:xfrm>
        </p:spPr>
        <p:txBody>
          <a:bodyPr>
            <a:normAutofit fontScale="62500" lnSpcReduction="20000"/>
          </a:bodyPr>
          <a:lstStyle/>
          <a:p>
            <a:r>
              <a:rPr lang="en-US" dirty="0"/>
              <a:t>#304= M5 Housing Code</a:t>
            </a:r>
          </a:p>
          <a:p>
            <a:r>
              <a:rPr lang="en-US" dirty="0"/>
              <a:t>#316= M6 Housing Code</a:t>
            </a:r>
          </a:p>
          <a:p>
            <a:pPr lvl="1"/>
            <a:r>
              <a:rPr lang="en-US" dirty="0" err="1"/>
              <a:t>Padlockable</a:t>
            </a:r>
            <a:r>
              <a:rPr lang="en-US" dirty="0"/>
              <a:t> to meet FDA #21CFR211</a:t>
            </a:r>
          </a:p>
          <a:p>
            <a:pPr lvl="1"/>
            <a:endParaRPr lang="en-US" dirty="0"/>
          </a:p>
          <a:p>
            <a:r>
              <a:rPr lang="en-US" dirty="0"/>
              <a:t>JB7 stainless steel port offers lower profile for tight spots</a:t>
            </a:r>
          </a:p>
          <a:p>
            <a:pPr marL="457200" lvl="1" indent="0">
              <a:buNone/>
            </a:pPr>
            <a:endParaRPr lang="en-US" dirty="0"/>
          </a:p>
          <a:p>
            <a:r>
              <a:rPr lang="en-US" dirty="0"/>
              <a:t>Protects all the components, circuit breakers, and power options that are available</a:t>
            </a:r>
          </a:p>
          <a:p>
            <a:endParaRPr lang="en-US" dirty="0"/>
          </a:p>
          <a:p>
            <a:r>
              <a:rPr lang="en-US" dirty="0"/>
              <a:t>Built for corrosive, harsh </a:t>
            </a:r>
            <a:r>
              <a:rPr lang="en-US" dirty="0" err="1"/>
              <a:t>enviroments</a:t>
            </a:r>
            <a:endParaRPr lang="en-US" dirty="0"/>
          </a:p>
          <a:p>
            <a:endParaRPr lang="en-US" dirty="0"/>
          </a:p>
          <a:p>
            <a:r>
              <a:rPr lang="en-US" dirty="0"/>
              <a:t>UL Type 4X / NEMA 4X</a:t>
            </a:r>
          </a:p>
        </p:txBody>
      </p:sp>
      <p:sp>
        <p:nvSpPr>
          <p:cNvPr id="3" name="Slide Number Placeholder 2">
            <a:extLst>
              <a:ext uri="{FF2B5EF4-FFF2-40B4-BE49-F238E27FC236}">
                <a16:creationId xmlns:a16="http://schemas.microsoft.com/office/drawing/2014/main" id="{3A7E12C2-53F9-4CC1-86C9-E86846EE1096}"/>
              </a:ext>
            </a:extLst>
          </p:cNvPr>
          <p:cNvSpPr>
            <a:spLocks noGrp="1"/>
          </p:cNvSpPr>
          <p:nvPr>
            <p:ph type="sldNum" sz="quarter" idx="12"/>
          </p:nvPr>
        </p:nvSpPr>
        <p:spPr/>
        <p:txBody>
          <a:bodyPr/>
          <a:lstStyle/>
          <a:p>
            <a:fld id="{846EA5B9-79DC-415E-BBD8-CA4293E44FF5}" type="slidenum">
              <a:rPr lang="en-US" smtClean="0"/>
              <a:pPr/>
              <a:t>21</a:t>
            </a:fld>
            <a:endParaRPr lang="en-US" dirty="0"/>
          </a:p>
        </p:txBody>
      </p:sp>
      <p:sp>
        <p:nvSpPr>
          <p:cNvPr id="4" name="Text Placeholder 3">
            <a:extLst>
              <a:ext uri="{FF2B5EF4-FFF2-40B4-BE49-F238E27FC236}">
                <a16:creationId xmlns:a16="http://schemas.microsoft.com/office/drawing/2014/main" id="{3A96258E-8E90-4F5F-94F6-594F3CE71C65}"/>
              </a:ext>
            </a:extLst>
          </p:cNvPr>
          <p:cNvSpPr>
            <a:spLocks noGrp="1"/>
          </p:cNvSpPr>
          <p:nvPr>
            <p:ph type="body" sz="quarter" idx="13"/>
          </p:nvPr>
        </p:nvSpPr>
        <p:spPr>
          <a:xfrm>
            <a:off x="682924" y="355671"/>
            <a:ext cx="10515600" cy="643995"/>
          </a:xfrm>
        </p:spPr>
        <p:txBody>
          <a:bodyPr>
            <a:normAutofit fontScale="92500" lnSpcReduction="10000"/>
          </a:bodyPr>
          <a:lstStyle/>
          <a:p>
            <a:r>
              <a:rPr lang="en-US" sz="4400" dirty="0" err="1"/>
              <a:t>GracePort</a:t>
            </a:r>
            <a:r>
              <a:rPr lang="en-US" sz="4400" dirty="0"/>
              <a:t>® Stainless Steel Housing</a:t>
            </a:r>
          </a:p>
        </p:txBody>
      </p:sp>
      <p:pic>
        <p:nvPicPr>
          <p:cNvPr id="6" name="Shape 57">
            <a:extLst>
              <a:ext uri="{FF2B5EF4-FFF2-40B4-BE49-F238E27FC236}">
                <a16:creationId xmlns:a16="http://schemas.microsoft.com/office/drawing/2014/main" id="{C49A0F7E-9DAB-4718-9FCC-30420147FEC3}"/>
              </a:ext>
            </a:extLst>
          </p:cNvPr>
          <p:cNvPicPr preferRelativeResize="0"/>
          <p:nvPr/>
        </p:nvPicPr>
        <p:blipFill>
          <a:blip r:embed="rId2">
            <a:alphaModFix/>
          </a:blip>
          <a:stretch>
            <a:fillRect/>
          </a:stretch>
        </p:blipFill>
        <p:spPr>
          <a:xfrm>
            <a:off x="6855102" y="1822854"/>
            <a:ext cx="2080487" cy="1958582"/>
          </a:xfrm>
          <a:prstGeom prst="rect">
            <a:avLst/>
          </a:prstGeom>
          <a:noFill/>
          <a:ln>
            <a:noFill/>
          </a:ln>
        </p:spPr>
      </p:pic>
      <p:pic>
        <p:nvPicPr>
          <p:cNvPr id="7" name="Shape 56">
            <a:extLst>
              <a:ext uri="{FF2B5EF4-FFF2-40B4-BE49-F238E27FC236}">
                <a16:creationId xmlns:a16="http://schemas.microsoft.com/office/drawing/2014/main" id="{6A5CAD3B-CFA3-4118-9D6C-20F0770A6502}"/>
              </a:ext>
            </a:extLst>
          </p:cNvPr>
          <p:cNvPicPr preferRelativeResize="0"/>
          <p:nvPr/>
        </p:nvPicPr>
        <p:blipFill>
          <a:blip r:embed="rId3">
            <a:alphaModFix/>
          </a:blip>
          <a:stretch>
            <a:fillRect/>
          </a:stretch>
        </p:blipFill>
        <p:spPr>
          <a:xfrm>
            <a:off x="8288468" y="3781436"/>
            <a:ext cx="3676433" cy="1766406"/>
          </a:xfrm>
          <a:prstGeom prst="rect">
            <a:avLst/>
          </a:prstGeom>
          <a:noFill/>
          <a:ln>
            <a:noFill/>
          </a:ln>
        </p:spPr>
      </p:pic>
      <p:sp>
        <p:nvSpPr>
          <p:cNvPr id="8" name="Shape 54">
            <a:extLst>
              <a:ext uri="{FF2B5EF4-FFF2-40B4-BE49-F238E27FC236}">
                <a16:creationId xmlns:a16="http://schemas.microsoft.com/office/drawing/2014/main" id="{0AD343AF-3060-44C4-BC6A-441F8464839C}"/>
              </a:ext>
            </a:extLst>
          </p:cNvPr>
          <p:cNvSpPr txBox="1">
            <a:spLocks/>
          </p:cNvSpPr>
          <p:nvPr/>
        </p:nvSpPr>
        <p:spPr>
          <a:xfrm>
            <a:off x="9325155" y="3429000"/>
            <a:ext cx="2398676" cy="412860"/>
          </a:xfrm>
          <a:prstGeom prst="rect">
            <a:avLst/>
          </a:prstGeom>
        </p:spPr>
        <p:txBody>
          <a:bodyPr vert="horz" wrap="square" lIns="63997" tIns="63997" rIns="63997" bIns="63997"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 sz="1260" dirty="0">
                <a:solidFill>
                  <a:srgbClr val="14579E"/>
                </a:solidFill>
                <a:highlight>
                  <a:srgbClr val="FFFFFF"/>
                </a:highlight>
              </a:rPr>
              <a:t>7.10" (L) X 5.63"(H) X 1.38" (D)</a:t>
            </a:r>
          </a:p>
        </p:txBody>
      </p:sp>
      <p:sp>
        <p:nvSpPr>
          <p:cNvPr id="9" name="TextBox 4">
            <a:extLst>
              <a:ext uri="{FF2B5EF4-FFF2-40B4-BE49-F238E27FC236}">
                <a16:creationId xmlns:a16="http://schemas.microsoft.com/office/drawing/2014/main" id="{9B4196BD-B3B1-421F-AA09-8714FB9936C7}"/>
              </a:ext>
            </a:extLst>
          </p:cNvPr>
          <p:cNvSpPr txBox="1">
            <a:spLocks noChangeArrowheads="1"/>
          </p:cNvSpPr>
          <p:nvPr/>
        </p:nvSpPr>
        <p:spPr bwMode="auto">
          <a:xfrm>
            <a:off x="996974" y="6550223"/>
            <a:ext cx="7772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None/>
            </a:pPr>
            <a:r>
              <a:rPr lang="en-US" altLang="en-US" sz="1400" b="1" dirty="0"/>
              <a:t>Any Connection         </a:t>
            </a:r>
            <a:r>
              <a:rPr lang="en-US" altLang="en-US" sz="1400" b="1" dirty="0">
                <a:sym typeface="Wingdings" panose="05000000000000000000" pitchFamily="2" charset="2"/>
              </a:rPr>
              <a:t>          </a:t>
            </a:r>
            <a:r>
              <a:rPr lang="en-US" altLang="en-US" sz="1400" b="1" dirty="0"/>
              <a:t>Cable</a:t>
            </a:r>
            <a:r>
              <a:rPr lang="en-US" altLang="en-US" sz="1400" b="1" dirty="0">
                <a:sym typeface="Wingdings" panose="05000000000000000000" pitchFamily="2" charset="2"/>
              </a:rPr>
              <a:t>                    </a:t>
            </a:r>
            <a:r>
              <a:rPr lang="en-US" altLang="en-US" sz="1400" b="1" dirty="0"/>
              <a:t>Combination </a:t>
            </a:r>
          </a:p>
        </p:txBody>
      </p:sp>
      <p:pic>
        <p:nvPicPr>
          <p:cNvPr id="10" name="Picture 9" descr="M5.jpg">
            <a:extLst>
              <a:ext uri="{FF2B5EF4-FFF2-40B4-BE49-F238E27FC236}">
                <a16:creationId xmlns:a16="http://schemas.microsoft.com/office/drawing/2014/main" id="{6C22674B-5191-4CDD-A251-05BA92BACFA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3641" b="96663" l="4566" r="95829"/>
                    </a14:imgEffect>
                  </a14:imgLayer>
                </a14:imgProps>
              </a:ext>
              <a:ext uri="{28A0092B-C50C-407E-A947-70E740481C1C}">
                <a14:useLocalDpi xmlns:a14="http://schemas.microsoft.com/office/drawing/2010/main" val="0"/>
              </a:ext>
            </a:extLst>
          </a:blip>
          <a:stretch>
            <a:fillRect/>
          </a:stretch>
        </p:blipFill>
        <p:spPr>
          <a:xfrm>
            <a:off x="5747997" y="3705905"/>
            <a:ext cx="2521841" cy="2343128"/>
          </a:xfrm>
          <a:prstGeom prst="rect">
            <a:avLst/>
          </a:prstGeom>
        </p:spPr>
      </p:pic>
    </p:spTree>
    <p:extLst>
      <p:ext uri="{BB962C8B-B14F-4D97-AF65-F5344CB8AC3E}">
        <p14:creationId xmlns:p14="http://schemas.microsoft.com/office/powerpoint/2010/main" val="26360925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46EA5B9-79DC-415E-BBD8-CA4293E44FF5}" type="slidenum">
              <a:rPr lang="en-US" smtClean="0"/>
              <a:pPr/>
              <a:t>22</a:t>
            </a:fld>
            <a:endParaRPr lang="en-US" dirty="0"/>
          </a:p>
        </p:txBody>
      </p:sp>
      <p:sp>
        <p:nvSpPr>
          <p:cNvPr id="4" name="Text Placeholder 3"/>
          <p:cNvSpPr>
            <a:spLocks noGrp="1"/>
          </p:cNvSpPr>
          <p:nvPr>
            <p:ph type="body" sz="quarter" idx="13"/>
          </p:nvPr>
        </p:nvSpPr>
        <p:spPr>
          <a:xfrm>
            <a:off x="828675" y="566411"/>
            <a:ext cx="10515600" cy="643995"/>
          </a:xfrm>
        </p:spPr>
        <p:txBody>
          <a:bodyPr>
            <a:normAutofit fontScale="92500" lnSpcReduction="10000"/>
          </a:bodyPr>
          <a:lstStyle/>
          <a:p>
            <a:r>
              <a:rPr lang="en-US" dirty="0" err="1"/>
              <a:t>GracePort</a:t>
            </a:r>
            <a:r>
              <a:rPr lang="en-US" dirty="0"/>
              <a:t>+®</a:t>
            </a:r>
          </a:p>
        </p:txBody>
      </p:sp>
      <p:pic>
        <p:nvPicPr>
          <p:cNvPr id="11"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7348" y="1712910"/>
            <a:ext cx="4185415" cy="505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7542764" y="1381882"/>
            <a:ext cx="374071" cy="1107996"/>
          </a:xfrm>
          <a:prstGeom prst="rect">
            <a:avLst/>
          </a:prstGeom>
          <a:noFill/>
        </p:spPr>
        <p:txBody>
          <a:bodyPr wrap="square">
            <a:spAutoFit/>
          </a:bodyPr>
          <a:lstStyle/>
          <a:p>
            <a:pPr algn="ctr">
              <a:defRPr/>
            </a:pPr>
            <a:r>
              <a:rPr lang="en-US" sz="6600" b="1" dirty="0">
                <a:ln w="0"/>
                <a:effectLst>
                  <a:outerShdw blurRad="38100" dist="19050" dir="2700000" algn="tl" rotWithShape="0">
                    <a:schemeClr val="dk1">
                      <a:alpha val="40000"/>
                    </a:schemeClr>
                  </a:outerShdw>
                </a:effectLst>
              </a:rPr>
              <a:t>+</a:t>
            </a:r>
          </a:p>
        </p:txBody>
      </p:sp>
      <p:sp>
        <p:nvSpPr>
          <p:cNvPr id="12" name="Text Placeholder 2"/>
          <p:cNvSpPr txBox="1">
            <a:spLocks/>
          </p:cNvSpPr>
          <p:nvPr/>
        </p:nvSpPr>
        <p:spPr bwMode="auto">
          <a:xfrm>
            <a:off x="4430202" y="2318402"/>
            <a:ext cx="6150229"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03213" indent="-28575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pPr>
            <a:r>
              <a:rPr lang="en-US" altLang="en-US" sz="1800" dirty="0">
                <a:latin typeface="Calibri body"/>
              </a:rPr>
              <a:t>HMI Protection against:</a:t>
            </a:r>
          </a:p>
          <a:p>
            <a:pPr lvl="1">
              <a:spcBef>
                <a:spcPct val="0"/>
              </a:spcBef>
            </a:pPr>
            <a:r>
              <a:rPr lang="en-US" altLang="en-US" sz="1400" dirty="0">
                <a:latin typeface="Calibri body"/>
              </a:rPr>
              <a:t>UVA Radiation</a:t>
            </a:r>
          </a:p>
          <a:p>
            <a:pPr lvl="1">
              <a:spcBef>
                <a:spcPct val="0"/>
              </a:spcBef>
            </a:pPr>
            <a:r>
              <a:rPr lang="en-US" altLang="en-US" sz="1400" dirty="0">
                <a:latin typeface="Calibri body"/>
              </a:rPr>
              <a:t>Dust</a:t>
            </a:r>
          </a:p>
          <a:p>
            <a:pPr lvl="1">
              <a:spcBef>
                <a:spcPct val="0"/>
              </a:spcBef>
            </a:pPr>
            <a:r>
              <a:rPr lang="en-US" altLang="en-US" sz="1400" dirty="0">
                <a:latin typeface="Calibri body"/>
              </a:rPr>
              <a:t>Wash-Downs</a:t>
            </a:r>
          </a:p>
          <a:p>
            <a:pPr marL="457200" lvl="1" indent="0">
              <a:spcBef>
                <a:spcPct val="0"/>
              </a:spcBef>
              <a:buNone/>
            </a:pPr>
            <a:endParaRPr lang="en-US" altLang="en-US" sz="1400" dirty="0">
              <a:latin typeface="Calibri body"/>
            </a:endParaRPr>
          </a:p>
          <a:p>
            <a:pPr>
              <a:spcBef>
                <a:spcPct val="0"/>
              </a:spcBef>
            </a:pPr>
            <a:r>
              <a:rPr lang="en-US" altLang="en-US" sz="1800" dirty="0">
                <a:latin typeface="Calibri body"/>
              </a:rPr>
              <a:t>Ease of Installation!</a:t>
            </a:r>
          </a:p>
          <a:p>
            <a:pPr>
              <a:spcBef>
                <a:spcPct val="0"/>
              </a:spcBef>
            </a:pPr>
            <a:endParaRPr lang="en-US" altLang="en-US" sz="1800" dirty="0">
              <a:latin typeface="Calibri body"/>
            </a:endParaRPr>
          </a:p>
          <a:p>
            <a:pPr>
              <a:spcBef>
                <a:spcPct val="0"/>
              </a:spcBef>
            </a:pPr>
            <a:r>
              <a:rPr lang="en-US" altLang="en-US" sz="1800" dirty="0">
                <a:latin typeface="Calibri body"/>
              </a:rPr>
              <a:t>Easy to exchange the lid!</a:t>
            </a:r>
          </a:p>
          <a:p>
            <a:pPr>
              <a:spcBef>
                <a:spcPct val="0"/>
              </a:spcBef>
            </a:pPr>
            <a:endParaRPr lang="en-US" altLang="en-US" sz="1800" dirty="0">
              <a:latin typeface="Calibri body"/>
            </a:endParaRPr>
          </a:p>
          <a:p>
            <a:pPr>
              <a:spcBef>
                <a:spcPct val="0"/>
              </a:spcBef>
            </a:pPr>
            <a:r>
              <a:rPr lang="en-US" altLang="en-US" sz="1800" dirty="0">
                <a:latin typeface="Calibri body"/>
              </a:rPr>
              <a:t>Sold as a cover or customizable.</a:t>
            </a:r>
          </a:p>
          <a:p>
            <a:pPr marL="17463" indent="0">
              <a:spcBef>
                <a:spcPct val="0"/>
              </a:spcBef>
              <a:buNone/>
            </a:pPr>
            <a:endParaRPr lang="en-US" altLang="en-US" sz="1800" dirty="0">
              <a:latin typeface="Calibri body"/>
            </a:endParaRPr>
          </a:p>
          <a:p>
            <a:pPr>
              <a:spcBef>
                <a:spcPct val="0"/>
              </a:spcBef>
            </a:pPr>
            <a:r>
              <a:rPr lang="en-US" altLang="en-US" sz="1800" dirty="0">
                <a:latin typeface="Calibri body"/>
              </a:rPr>
              <a:t>UL Types 1, 3, 3R, 4, 4X, 12 or 13 IP 66</a:t>
            </a:r>
            <a:endParaRPr lang="en-US" altLang="en-US" sz="1600" dirty="0">
              <a:latin typeface="Verdana" panose="020B0604030504040204" pitchFamily="34" charset="0"/>
            </a:endParaRPr>
          </a:p>
          <a:p>
            <a:pPr marL="17463" indent="0">
              <a:spcBef>
                <a:spcPct val="0"/>
              </a:spcBef>
              <a:buNone/>
            </a:pPr>
            <a:endParaRPr lang="en-US" altLang="en-US" sz="1600" dirty="0">
              <a:latin typeface="Verdana" panose="020B0604030504040204" pitchFamily="34" charset="0"/>
            </a:endParaRPr>
          </a:p>
        </p:txBody>
      </p:sp>
      <p:sp>
        <p:nvSpPr>
          <p:cNvPr id="10" name="TextBox 4">
            <a:extLst>
              <a:ext uri="{FF2B5EF4-FFF2-40B4-BE49-F238E27FC236}">
                <a16:creationId xmlns:a16="http://schemas.microsoft.com/office/drawing/2014/main" id="{49C2C5AD-F7C6-427B-82C0-AD703CD53407}"/>
              </a:ext>
            </a:extLst>
          </p:cNvPr>
          <p:cNvSpPr txBox="1">
            <a:spLocks noChangeArrowheads="1"/>
          </p:cNvSpPr>
          <p:nvPr/>
        </p:nvSpPr>
        <p:spPr bwMode="auto">
          <a:xfrm>
            <a:off x="1522075" y="6550223"/>
            <a:ext cx="7772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None/>
            </a:pPr>
            <a:r>
              <a:rPr lang="en-US" altLang="en-US" sz="1400" b="1" dirty="0"/>
              <a:t>Any Connection         </a:t>
            </a:r>
            <a:r>
              <a:rPr lang="en-US" altLang="en-US" sz="1400" b="1" dirty="0">
                <a:sym typeface="Wingdings" panose="05000000000000000000" pitchFamily="2" charset="2"/>
              </a:rPr>
              <a:t>          </a:t>
            </a:r>
            <a:r>
              <a:rPr lang="en-US" altLang="en-US" sz="1400" b="1" dirty="0"/>
              <a:t>Cable</a:t>
            </a:r>
            <a:r>
              <a:rPr lang="en-US" altLang="en-US" sz="1400" b="1" dirty="0">
                <a:sym typeface="Wingdings" panose="05000000000000000000" pitchFamily="2" charset="2"/>
              </a:rPr>
              <a:t>                    </a:t>
            </a:r>
            <a:r>
              <a:rPr lang="en-US" altLang="en-US" sz="1400" b="1" dirty="0"/>
              <a:t>Combination </a:t>
            </a:r>
          </a:p>
        </p:txBody>
      </p:sp>
      <p:pic>
        <p:nvPicPr>
          <p:cNvPr id="2" name="Picture 1">
            <a:extLst>
              <a:ext uri="{FF2B5EF4-FFF2-40B4-BE49-F238E27FC236}">
                <a16:creationId xmlns:a16="http://schemas.microsoft.com/office/drawing/2014/main" id="{8EF12169-7494-4E8F-8866-CD1B7CE61F88}"/>
              </a:ext>
            </a:extLst>
          </p:cNvPr>
          <p:cNvPicPr>
            <a:picLocks noChangeAspect="1"/>
          </p:cNvPicPr>
          <p:nvPr/>
        </p:nvPicPr>
        <p:blipFill>
          <a:blip r:embed="rId4"/>
          <a:stretch>
            <a:fillRect/>
          </a:stretch>
        </p:blipFill>
        <p:spPr>
          <a:xfrm>
            <a:off x="397081" y="2318402"/>
            <a:ext cx="3681806" cy="4031400"/>
          </a:xfrm>
          <a:prstGeom prst="rect">
            <a:avLst/>
          </a:prstGeom>
        </p:spPr>
      </p:pic>
      <p:pic>
        <p:nvPicPr>
          <p:cNvPr id="5" name="Picture 4">
            <a:extLst>
              <a:ext uri="{FF2B5EF4-FFF2-40B4-BE49-F238E27FC236}">
                <a16:creationId xmlns:a16="http://schemas.microsoft.com/office/drawing/2014/main" id="{7A019C93-0AE4-430D-B3E1-DCFFA09BFEC9}"/>
              </a:ext>
            </a:extLst>
          </p:cNvPr>
          <p:cNvPicPr>
            <a:picLocks noChangeAspect="1"/>
          </p:cNvPicPr>
          <p:nvPr/>
        </p:nvPicPr>
        <p:blipFill>
          <a:blip r:embed="rId5"/>
          <a:stretch>
            <a:fillRect/>
          </a:stretch>
        </p:blipFill>
        <p:spPr>
          <a:xfrm flipH="1">
            <a:off x="8874562" y="1800282"/>
            <a:ext cx="3037667" cy="3444430"/>
          </a:xfrm>
          <a:prstGeom prst="rect">
            <a:avLst/>
          </a:prstGeom>
        </p:spPr>
      </p:pic>
    </p:spTree>
    <p:extLst>
      <p:ext uri="{BB962C8B-B14F-4D97-AF65-F5344CB8AC3E}">
        <p14:creationId xmlns:p14="http://schemas.microsoft.com/office/powerpoint/2010/main" val="27941615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E8219C6-AE4A-F04E-9CDD-13668D507412}"/>
              </a:ext>
            </a:extLst>
          </p:cNvPr>
          <p:cNvSpPr>
            <a:spLocks noGrp="1"/>
          </p:cNvSpPr>
          <p:nvPr>
            <p:ph idx="1"/>
          </p:nvPr>
        </p:nvSpPr>
        <p:spPr/>
        <p:txBody>
          <a:bodyPr/>
          <a:lstStyle/>
          <a:p>
            <a:endParaRPr lang="en-US" dirty="0"/>
          </a:p>
        </p:txBody>
      </p:sp>
      <p:sp>
        <p:nvSpPr>
          <p:cNvPr id="5" name="Slide Number Placeholder 4"/>
          <p:cNvSpPr>
            <a:spLocks noGrp="1"/>
          </p:cNvSpPr>
          <p:nvPr>
            <p:ph type="sldNum" sz="quarter" idx="12"/>
          </p:nvPr>
        </p:nvSpPr>
        <p:spPr/>
        <p:txBody>
          <a:bodyPr/>
          <a:lstStyle/>
          <a:p>
            <a:fld id="{846EA5B9-79DC-415E-BBD8-CA4293E44FF5}" type="slidenum">
              <a:rPr lang="en-US" smtClean="0"/>
              <a:pPr/>
              <a:t>23</a:t>
            </a:fld>
            <a:endParaRPr lang="en-US" dirty="0"/>
          </a:p>
        </p:txBody>
      </p:sp>
      <p:sp>
        <p:nvSpPr>
          <p:cNvPr id="4" name="Text Placeholder 3"/>
          <p:cNvSpPr>
            <a:spLocks noGrp="1"/>
          </p:cNvSpPr>
          <p:nvPr>
            <p:ph type="body" sz="quarter" idx="13"/>
          </p:nvPr>
        </p:nvSpPr>
        <p:spPr/>
        <p:txBody>
          <a:bodyPr>
            <a:normAutofit fontScale="77500" lnSpcReduction="20000"/>
          </a:bodyPr>
          <a:lstStyle/>
          <a:p>
            <a:r>
              <a:rPr lang="en-US" dirty="0"/>
              <a:t>GraceSense™ Predictive Maintenance</a:t>
            </a:r>
          </a:p>
        </p:txBody>
      </p:sp>
      <p:sp>
        <p:nvSpPr>
          <p:cNvPr id="6" name="Text Placeholder 5">
            <a:extLst>
              <a:ext uri="{FF2B5EF4-FFF2-40B4-BE49-F238E27FC236}">
                <a16:creationId xmlns:a16="http://schemas.microsoft.com/office/drawing/2014/main" id="{5325679C-4B66-6C45-9CD1-D6C286D552D2}"/>
              </a:ext>
            </a:extLst>
          </p:cNvPr>
          <p:cNvSpPr>
            <a:spLocks noGrp="1"/>
          </p:cNvSpPr>
          <p:nvPr>
            <p:ph type="body" sz="quarter" idx="14"/>
          </p:nvPr>
        </p:nvSpPr>
        <p:spPr/>
        <p:txBody>
          <a:bodyPr>
            <a:normAutofit fontScale="77500" lnSpcReduction="20000"/>
          </a:bodyPr>
          <a:lstStyle/>
          <a:p>
            <a:endParaRPr lang="en-US"/>
          </a:p>
        </p:txBody>
      </p:sp>
      <p:pic>
        <p:nvPicPr>
          <p:cNvPr id="3" name="Picture 2">
            <a:extLst>
              <a:ext uri="{FF2B5EF4-FFF2-40B4-BE49-F238E27FC236}">
                <a16:creationId xmlns:a16="http://schemas.microsoft.com/office/drawing/2014/main" id="{B5393EEF-D57B-4CC7-928F-9BC1479F20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1584" y="891777"/>
            <a:ext cx="7613378" cy="5966223"/>
          </a:xfrm>
          <a:prstGeom prst="rect">
            <a:avLst/>
          </a:prstGeom>
        </p:spPr>
      </p:pic>
      <p:pic>
        <p:nvPicPr>
          <p:cNvPr id="7" name="Picture 6">
            <a:extLst>
              <a:ext uri="{FF2B5EF4-FFF2-40B4-BE49-F238E27FC236}">
                <a16:creationId xmlns:a16="http://schemas.microsoft.com/office/drawing/2014/main" id="{0AFA7048-F6ED-48C9-B20B-37756F0A6DBA}"/>
              </a:ext>
            </a:extLst>
          </p:cNvPr>
          <p:cNvPicPr>
            <a:picLocks noChangeAspect="1"/>
          </p:cNvPicPr>
          <p:nvPr/>
        </p:nvPicPr>
        <p:blipFill>
          <a:blip r:embed="rId3"/>
          <a:stretch>
            <a:fillRect/>
          </a:stretch>
        </p:blipFill>
        <p:spPr>
          <a:xfrm>
            <a:off x="8855727" y="6049764"/>
            <a:ext cx="2695575" cy="600075"/>
          </a:xfrm>
          <a:prstGeom prst="rect">
            <a:avLst/>
          </a:prstGeom>
        </p:spPr>
      </p:pic>
    </p:spTree>
    <p:extLst>
      <p:ext uri="{BB962C8B-B14F-4D97-AF65-F5344CB8AC3E}">
        <p14:creationId xmlns:p14="http://schemas.microsoft.com/office/powerpoint/2010/main" val="251232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p:cNvGrpSpPr/>
          <p:nvPr/>
        </p:nvGrpSpPr>
        <p:grpSpPr>
          <a:xfrm>
            <a:off x="2785182" y="2139310"/>
            <a:ext cx="6718743" cy="1744983"/>
            <a:chOff x="161925" y="2162927"/>
            <a:chExt cx="8958324" cy="2326643"/>
          </a:xfrm>
        </p:grpSpPr>
        <p:sp>
          <p:nvSpPr>
            <p:cNvPr id="33" name="Isosceles Triangle 32"/>
            <p:cNvSpPr/>
            <p:nvPr/>
          </p:nvSpPr>
          <p:spPr>
            <a:xfrm>
              <a:off x="161925" y="3295651"/>
              <a:ext cx="1495426" cy="1133474"/>
            </a:xfrm>
            <a:prstGeom prst="triangl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4" name="Isosceles Triangle 33"/>
            <p:cNvSpPr/>
            <p:nvPr/>
          </p:nvSpPr>
          <p:spPr>
            <a:xfrm>
              <a:off x="1969294" y="3295651"/>
              <a:ext cx="1495426" cy="1133474"/>
            </a:xfrm>
            <a:prstGeom prst="triangl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5" name="Isosceles Triangle 34"/>
            <p:cNvSpPr/>
            <p:nvPr/>
          </p:nvSpPr>
          <p:spPr>
            <a:xfrm>
              <a:off x="3776663" y="3295651"/>
              <a:ext cx="1495426" cy="1133474"/>
            </a:xfrm>
            <a:prstGeom prst="triangl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6" name="Isosceles Triangle 35"/>
            <p:cNvSpPr/>
            <p:nvPr/>
          </p:nvSpPr>
          <p:spPr>
            <a:xfrm>
              <a:off x="5584032" y="3295651"/>
              <a:ext cx="1495426" cy="1133474"/>
            </a:xfrm>
            <a:prstGeom prst="triangl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7" name="Isosceles Triangle 36"/>
            <p:cNvSpPr/>
            <p:nvPr/>
          </p:nvSpPr>
          <p:spPr>
            <a:xfrm>
              <a:off x="7391400" y="3295651"/>
              <a:ext cx="1495426" cy="1133474"/>
            </a:xfrm>
            <a:prstGeom prst="triangl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6" name="Right Arrow 5"/>
            <p:cNvSpPr/>
            <p:nvPr/>
          </p:nvSpPr>
          <p:spPr>
            <a:xfrm>
              <a:off x="1528215" y="2737208"/>
              <a:ext cx="454626" cy="397400"/>
            </a:xfrm>
            <a:prstGeom prst="rightArrow">
              <a:avLst>
                <a:gd name="adj1" fmla="val 70000"/>
                <a:gd name="adj2" fmla="val 50000"/>
              </a:avLst>
            </a:prstGeom>
            <a:solidFill>
              <a:schemeClr val="bg1">
                <a:lumMod val="5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7" name="Freeform 6"/>
            <p:cNvSpPr/>
            <p:nvPr/>
          </p:nvSpPr>
          <p:spPr>
            <a:xfrm>
              <a:off x="163596" y="2162927"/>
              <a:ext cx="1520729" cy="1520729"/>
            </a:xfrm>
            <a:custGeom>
              <a:avLst/>
              <a:gdLst>
                <a:gd name="connsiteX0" fmla="*/ 0 w 1520729"/>
                <a:gd name="connsiteY0" fmla="*/ 760365 h 1520729"/>
                <a:gd name="connsiteX1" fmla="*/ 760365 w 1520729"/>
                <a:gd name="connsiteY1" fmla="*/ 0 h 1520729"/>
                <a:gd name="connsiteX2" fmla="*/ 1520730 w 1520729"/>
                <a:gd name="connsiteY2" fmla="*/ 760365 h 1520729"/>
                <a:gd name="connsiteX3" fmla="*/ 760365 w 1520729"/>
                <a:gd name="connsiteY3" fmla="*/ 1520730 h 1520729"/>
                <a:gd name="connsiteX4" fmla="*/ 0 w 1520729"/>
                <a:gd name="connsiteY4" fmla="*/ 760365 h 1520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729" h="1520729">
                  <a:moveTo>
                    <a:pt x="0" y="760365"/>
                  </a:moveTo>
                  <a:cubicBezTo>
                    <a:pt x="0" y="340427"/>
                    <a:pt x="340427" y="0"/>
                    <a:pt x="760365" y="0"/>
                  </a:cubicBezTo>
                  <a:cubicBezTo>
                    <a:pt x="1180303" y="0"/>
                    <a:pt x="1520730" y="340427"/>
                    <a:pt x="1520730" y="760365"/>
                  </a:cubicBezTo>
                  <a:cubicBezTo>
                    <a:pt x="1520730" y="1180303"/>
                    <a:pt x="1180303" y="1520730"/>
                    <a:pt x="760365" y="1520730"/>
                  </a:cubicBezTo>
                  <a:cubicBezTo>
                    <a:pt x="340427" y="1520730"/>
                    <a:pt x="0" y="1180303"/>
                    <a:pt x="0" y="760365"/>
                  </a:cubicBezTo>
                  <a:close/>
                </a:path>
              </a:pathLst>
            </a:cu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hemeClr val="accent1">
                <a:hueOff val="0"/>
                <a:satOff val="0"/>
                <a:lumOff val="0"/>
                <a:alphaOff val="0"/>
              </a:schemeClr>
            </a:fillRef>
            <a:effectRef idx="0">
              <a:scrgbClr r="0" g="0" b="0"/>
            </a:effectRef>
            <a:fontRef idx="minor">
              <a:schemeClr val="lt1"/>
            </a:fontRef>
          </p:style>
          <p:txBody>
            <a:bodyPr spcFirstLastPara="0" vert="horz" wrap="square" lIns="173697" tIns="173697" rIns="173697" bIns="173697" numCol="1" spcCol="1270" anchor="ctr" anchorCtr="0">
              <a:noAutofit/>
            </a:bodyPr>
            <a:lstStyle/>
            <a:p>
              <a:pPr algn="ctr" defTabSz="450045">
                <a:lnSpc>
                  <a:spcPct val="90000"/>
                </a:lnSpc>
                <a:spcBef>
                  <a:spcPct val="0"/>
                </a:spcBef>
                <a:spcAft>
                  <a:spcPct val="35000"/>
                </a:spcAft>
              </a:pPr>
              <a:r>
                <a:rPr lang="en-IN" sz="1500" b="1" dirty="0">
                  <a:solidFill>
                    <a:schemeClr val="bg1"/>
                  </a:solidFill>
                </a:rPr>
                <a:t>Run-to- Failure</a:t>
              </a:r>
            </a:p>
          </p:txBody>
        </p:sp>
        <p:sp>
          <p:nvSpPr>
            <p:cNvPr id="39" name="Right Arrow 38"/>
            <p:cNvSpPr/>
            <p:nvPr/>
          </p:nvSpPr>
          <p:spPr>
            <a:xfrm>
              <a:off x="3331819" y="2737208"/>
              <a:ext cx="454626" cy="397400"/>
            </a:xfrm>
            <a:prstGeom prst="rightArrow">
              <a:avLst>
                <a:gd name="adj1" fmla="val 70000"/>
                <a:gd name="adj2" fmla="val 50000"/>
              </a:avLst>
            </a:prstGeom>
            <a:solidFill>
              <a:schemeClr val="bg1">
                <a:lumMod val="5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40" name="Freeform 39"/>
            <p:cNvSpPr/>
            <p:nvPr/>
          </p:nvSpPr>
          <p:spPr>
            <a:xfrm>
              <a:off x="1967200" y="2162927"/>
              <a:ext cx="1520729" cy="1520729"/>
            </a:xfrm>
            <a:custGeom>
              <a:avLst/>
              <a:gdLst>
                <a:gd name="connsiteX0" fmla="*/ 0 w 1520729"/>
                <a:gd name="connsiteY0" fmla="*/ 760365 h 1520729"/>
                <a:gd name="connsiteX1" fmla="*/ 760365 w 1520729"/>
                <a:gd name="connsiteY1" fmla="*/ 0 h 1520729"/>
                <a:gd name="connsiteX2" fmla="*/ 1520730 w 1520729"/>
                <a:gd name="connsiteY2" fmla="*/ 760365 h 1520729"/>
                <a:gd name="connsiteX3" fmla="*/ 760365 w 1520729"/>
                <a:gd name="connsiteY3" fmla="*/ 1520730 h 1520729"/>
                <a:gd name="connsiteX4" fmla="*/ 0 w 1520729"/>
                <a:gd name="connsiteY4" fmla="*/ 760365 h 1520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729" h="1520729">
                  <a:moveTo>
                    <a:pt x="0" y="760365"/>
                  </a:moveTo>
                  <a:cubicBezTo>
                    <a:pt x="0" y="340427"/>
                    <a:pt x="340427" y="0"/>
                    <a:pt x="760365" y="0"/>
                  </a:cubicBezTo>
                  <a:cubicBezTo>
                    <a:pt x="1180303" y="0"/>
                    <a:pt x="1520730" y="340427"/>
                    <a:pt x="1520730" y="760365"/>
                  </a:cubicBezTo>
                  <a:cubicBezTo>
                    <a:pt x="1520730" y="1180303"/>
                    <a:pt x="1180303" y="1520730"/>
                    <a:pt x="760365" y="1520730"/>
                  </a:cubicBezTo>
                  <a:cubicBezTo>
                    <a:pt x="340427" y="1520730"/>
                    <a:pt x="0" y="1180303"/>
                    <a:pt x="0" y="760365"/>
                  </a:cubicBezTo>
                  <a:close/>
                </a:path>
              </a:pathLst>
            </a:cu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hemeClr val="accent1">
                <a:hueOff val="0"/>
                <a:satOff val="0"/>
                <a:lumOff val="0"/>
                <a:alphaOff val="0"/>
              </a:schemeClr>
            </a:fillRef>
            <a:effectRef idx="0">
              <a:scrgbClr r="0" g="0" b="0"/>
            </a:effectRef>
            <a:fontRef idx="minor">
              <a:schemeClr val="lt1"/>
            </a:fontRef>
          </p:style>
          <p:txBody>
            <a:bodyPr spcFirstLastPara="0" vert="horz" wrap="square" lIns="173697" tIns="173697" rIns="173697" bIns="173697" numCol="1" spcCol="1270" anchor="ctr" anchorCtr="0">
              <a:noAutofit/>
            </a:bodyPr>
            <a:lstStyle/>
            <a:p>
              <a:pPr algn="ctr" defTabSz="450045">
                <a:lnSpc>
                  <a:spcPct val="90000"/>
                </a:lnSpc>
                <a:spcBef>
                  <a:spcPct val="0"/>
                </a:spcBef>
                <a:spcAft>
                  <a:spcPct val="35000"/>
                </a:spcAft>
              </a:pPr>
              <a:r>
                <a:rPr lang="en-US" sz="1500" b="1" dirty="0">
                  <a:solidFill>
                    <a:schemeClr val="bg1"/>
                  </a:solidFill>
                </a:rPr>
                <a:t>Schedule-Based</a:t>
              </a:r>
              <a:endParaRPr lang="en-IN" sz="1500" b="1" dirty="0">
                <a:solidFill>
                  <a:schemeClr val="bg1"/>
                </a:solidFill>
              </a:endParaRPr>
            </a:p>
          </p:txBody>
        </p:sp>
        <p:sp>
          <p:nvSpPr>
            <p:cNvPr id="41" name="Right Arrow 40"/>
            <p:cNvSpPr/>
            <p:nvPr/>
          </p:nvSpPr>
          <p:spPr>
            <a:xfrm>
              <a:off x="5135423" y="2737208"/>
              <a:ext cx="454626" cy="397400"/>
            </a:xfrm>
            <a:prstGeom prst="rightArrow">
              <a:avLst>
                <a:gd name="adj1" fmla="val 70000"/>
                <a:gd name="adj2" fmla="val 50000"/>
              </a:avLst>
            </a:prstGeom>
            <a:solidFill>
              <a:schemeClr val="bg1">
                <a:lumMod val="5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42" name="Freeform 41"/>
            <p:cNvSpPr/>
            <p:nvPr/>
          </p:nvSpPr>
          <p:spPr>
            <a:xfrm>
              <a:off x="3770804" y="2162927"/>
              <a:ext cx="1520729" cy="1520729"/>
            </a:xfrm>
            <a:custGeom>
              <a:avLst/>
              <a:gdLst>
                <a:gd name="connsiteX0" fmla="*/ 0 w 1520729"/>
                <a:gd name="connsiteY0" fmla="*/ 760365 h 1520729"/>
                <a:gd name="connsiteX1" fmla="*/ 760365 w 1520729"/>
                <a:gd name="connsiteY1" fmla="*/ 0 h 1520729"/>
                <a:gd name="connsiteX2" fmla="*/ 1520730 w 1520729"/>
                <a:gd name="connsiteY2" fmla="*/ 760365 h 1520729"/>
                <a:gd name="connsiteX3" fmla="*/ 760365 w 1520729"/>
                <a:gd name="connsiteY3" fmla="*/ 1520730 h 1520729"/>
                <a:gd name="connsiteX4" fmla="*/ 0 w 1520729"/>
                <a:gd name="connsiteY4" fmla="*/ 760365 h 1520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729" h="1520729">
                  <a:moveTo>
                    <a:pt x="0" y="760365"/>
                  </a:moveTo>
                  <a:cubicBezTo>
                    <a:pt x="0" y="340427"/>
                    <a:pt x="340427" y="0"/>
                    <a:pt x="760365" y="0"/>
                  </a:cubicBezTo>
                  <a:cubicBezTo>
                    <a:pt x="1180303" y="0"/>
                    <a:pt x="1520730" y="340427"/>
                    <a:pt x="1520730" y="760365"/>
                  </a:cubicBezTo>
                  <a:cubicBezTo>
                    <a:pt x="1520730" y="1180303"/>
                    <a:pt x="1180303" y="1520730"/>
                    <a:pt x="760365" y="1520730"/>
                  </a:cubicBezTo>
                  <a:cubicBezTo>
                    <a:pt x="340427" y="1520730"/>
                    <a:pt x="0" y="1180303"/>
                    <a:pt x="0" y="760365"/>
                  </a:cubicBezTo>
                  <a:close/>
                </a:path>
              </a:pathLst>
            </a:custGeom>
            <a:solidFill>
              <a:schemeClr val="accent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hemeClr val="accent1">
                <a:hueOff val="0"/>
                <a:satOff val="0"/>
                <a:lumOff val="0"/>
                <a:alphaOff val="0"/>
              </a:schemeClr>
            </a:fillRef>
            <a:effectRef idx="0">
              <a:scrgbClr r="0" g="0" b="0"/>
            </a:effectRef>
            <a:fontRef idx="minor">
              <a:schemeClr val="lt1"/>
            </a:fontRef>
          </p:style>
          <p:txBody>
            <a:bodyPr spcFirstLastPara="0" vert="horz" wrap="square" lIns="173697" tIns="173697" rIns="173697" bIns="173697" numCol="1" spcCol="1270" anchor="ctr" anchorCtr="0">
              <a:noAutofit/>
            </a:bodyPr>
            <a:lstStyle/>
            <a:p>
              <a:pPr algn="ctr" defTabSz="450045">
                <a:lnSpc>
                  <a:spcPct val="90000"/>
                </a:lnSpc>
                <a:spcBef>
                  <a:spcPct val="0"/>
                </a:spcBef>
                <a:spcAft>
                  <a:spcPct val="35000"/>
                </a:spcAft>
              </a:pPr>
              <a:r>
                <a:rPr lang="en-US" sz="1500" b="1" dirty="0">
                  <a:solidFill>
                    <a:schemeClr val="bg1"/>
                  </a:solidFill>
                </a:rPr>
                <a:t>Risk- Based</a:t>
              </a:r>
              <a:endParaRPr lang="en-IN" sz="1500" b="1" dirty="0">
                <a:solidFill>
                  <a:schemeClr val="bg1"/>
                </a:solidFill>
              </a:endParaRPr>
            </a:p>
          </p:txBody>
        </p:sp>
        <p:sp>
          <p:nvSpPr>
            <p:cNvPr id="43" name="Right Arrow 42"/>
            <p:cNvSpPr/>
            <p:nvPr/>
          </p:nvSpPr>
          <p:spPr>
            <a:xfrm>
              <a:off x="6939027" y="2737208"/>
              <a:ext cx="454626" cy="397400"/>
            </a:xfrm>
            <a:prstGeom prst="rightArrow">
              <a:avLst>
                <a:gd name="adj1" fmla="val 70000"/>
                <a:gd name="adj2" fmla="val 50000"/>
              </a:avLst>
            </a:prstGeom>
            <a:solidFill>
              <a:schemeClr val="bg1">
                <a:lumMod val="5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44" name="Freeform 43"/>
            <p:cNvSpPr/>
            <p:nvPr/>
          </p:nvSpPr>
          <p:spPr>
            <a:xfrm>
              <a:off x="5574409" y="2162927"/>
              <a:ext cx="1520729" cy="1520729"/>
            </a:xfrm>
            <a:custGeom>
              <a:avLst/>
              <a:gdLst>
                <a:gd name="connsiteX0" fmla="*/ 0 w 1520729"/>
                <a:gd name="connsiteY0" fmla="*/ 760365 h 1520729"/>
                <a:gd name="connsiteX1" fmla="*/ 760365 w 1520729"/>
                <a:gd name="connsiteY1" fmla="*/ 0 h 1520729"/>
                <a:gd name="connsiteX2" fmla="*/ 1520730 w 1520729"/>
                <a:gd name="connsiteY2" fmla="*/ 760365 h 1520729"/>
                <a:gd name="connsiteX3" fmla="*/ 760365 w 1520729"/>
                <a:gd name="connsiteY3" fmla="*/ 1520730 h 1520729"/>
                <a:gd name="connsiteX4" fmla="*/ 0 w 1520729"/>
                <a:gd name="connsiteY4" fmla="*/ 760365 h 1520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729" h="1520729">
                  <a:moveTo>
                    <a:pt x="0" y="760365"/>
                  </a:moveTo>
                  <a:cubicBezTo>
                    <a:pt x="0" y="340427"/>
                    <a:pt x="340427" y="0"/>
                    <a:pt x="760365" y="0"/>
                  </a:cubicBezTo>
                  <a:cubicBezTo>
                    <a:pt x="1180303" y="0"/>
                    <a:pt x="1520730" y="340427"/>
                    <a:pt x="1520730" y="760365"/>
                  </a:cubicBezTo>
                  <a:cubicBezTo>
                    <a:pt x="1520730" y="1180303"/>
                    <a:pt x="1180303" y="1520730"/>
                    <a:pt x="760365" y="1520730"/>
                  </a:cubicBezTo>
                  <a:cubicBezTo>
                    <a:pt x="340427" y="1520730"/>
                    <a:pt x="0" y="1180303"/>
                    <a:pt x="0" y="760365"/>
                  </a:cubicBezTo>
                  <a:close/>
                </a:path>
              </a:pathLst>
            </a:cu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hemeClr val="accent1">
                <a:hueOff val="0"/>
                <a:satOff val="0"/>
                <a:lumOff val="0"/>
                <a:alphaOff val="0"/>
              </a:schemeClr>
            </a:fillRef>
            <a:effectRef idx="0">
              <a:scrgbClr r="0" g="0" b="0"/>
            </a:effectRef>
            <a:fontRef idx="minor">
              <a:schemeClr val="lt1"/>
            </a:fontRef>
          </p:style>
          <p:txBody>
            <a:bodyPr spcFirstLastPara="0" vert="horz" wrap="square" lIns="173697" tIns="173697" rIns="173697" bIns="173697" numCol="1" spcCol="1270" anchor="ctr" anchorCtr="0">
              <a:noAutofit/>
            </a:bodyPr>
            <a:lstStyle/>
            <a:p>
              <a:pPr algn="ctr" defTabSz="450045">
                <a:lnSpc>
                  <a:spcPct val="90000"/>
                </a:lnSpc>
                <a:spcBef>
                  <a:spcPct val="0"/>
                </a:spcBef>
                <a:spcAft>
                  <a:spcPct val="35000"/>
                </a:spcAft>
              </a:pPr>
              <a:r>
                <a:rPr lang="en-US" sz="1500" b="1" dirty="0">
                  <a:solidFill>
                    <a:schemeClr val="bg1"/>
                  </a:solidFill>
                </a:rPr>
                <a:t>Condition-Based</a:t>
              </a:r>
              <a:endParaRPr lang="en-IN" sz="1500" b="1" dirty="0">
                <a:solidFill>
                  <a:schemeClr val="bg1"/>
                </a:solidFill>
              </a:endParaRPr>
            </a:p>
          </p:txBody>
        </p:sp>
        <p:sp>
          <p:nvSpPr>
            <p:cNvPr id="45" name="Right Arrow 44"/>
            <p:cNvSpPr/>
            <p:nvPr/>
          </p:nvSpPr>
          <p:spPr>
            <a:xfrm>
              <a:off x="8138377" y="2494151"/>
              <a:ext cx="981872" cy="858280"/>
            </a:xfrm>
            <a:prstGeom prst="rightArrow">
              <a:avLst>
                <a:gd name="adj1" fmla="val 70000"/>
                <a:gd name="adj2" fmla="val 50000"/>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46" name="Freeform 45"/>
            <p:cNvSpPr/>
            <p:nvPr/>
          </p:nvSpPr>
          <p:spPr>
            <a:xfrm>
              <a:off x="7378013" y="2162927"/>
              <a:ext cx="1520729" cy="1520729"/>
            </a:xfrm>
            <a:custGeom>
              <a:avLst/>
              <a:gdLst>
                <a:gd name="connsiteX0" fmla="*/ 0 w 1520729"/>
                <a:gd name="connsiteY0" fmla="*/ 760365 h 1520729"/>
                <a:gd name="connsiteX1" fmla="*/ 760365 w 1520729"/>
                <a:gd name="connsiteY1" fmla="*/ 0 h 1520729"/>
                <a:gd name="connsiteX2" fmla="*/ 1520730 w 1520729"/>
                <a:gd name="connsiteY2" fmla="*/ 760365 h 1520729"/>
                <a:gd name="connsiteX3" fmla="*/ 760365 w 1520729"/>
                <a:gd name="connsiteY3" fmla="*/ 1520730 h 1520729"/>
                <a:gd name="connsiteX4" fmla="*/ 0 w 1520729"/>
                <a:gd name="connsiteY4" fmla="*/ 760365 h 1520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729" h="1520729">
                  <a:moveTo>
                    <a:pt x="0" y="760365"/>
                  </a:moveTo>
                  <a:cubicBezTo>
                    <a:pt x="0" y="340427"/>
                    <a:pt x="340427" y="0"/>
                    <a:pt x="760365" y="0"/>
                  </a:cubicBezTo>
                  <a:cubicBezTo>
                    <a:pt x="1180303" y="0"/>
                    <a:pt x="1520730" y="340427"/>
                    <a:pt x="1520730" y="760365"/>
                  </a:cubicBezTo>
                  <a:cubicBezTo>
                    <a:pt x="1520730" y="1180303"/>
                    <a:pt x="1180303" y="1520730"/>
                    <a:pt x="760365" y="1520730"/>
                  </a:cubicBezTo>
                  <a:cubicBezTo>
                    <a:pt x="340427" y="1520730"/>
                    <a:pt x="0" y="1180303"/>
                    <a:pt x="0" y="760365"/>
                  </a:cubicBezTo>
                  <a:close/>
                </a:path>
              </a:pathLst>
            </a:custGeom>
            <a:solidFill>
              <a:schemeClr val="accent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hemeClr val="accent1">
                <a:hueOff val="0"/>
                <a:satOff val="0"/>
                <a:lumOff val="0"/>
                <a:alphaOff val="0"/>
              </a:schemeClr>
            </a:fillRef>
            <a:effectRef idx="0">
              <a:scrgbClr r="0" g="0" b="0"/>
            </a:effectRef>
            <a:fontRef idx="minor">
              <a:schemeClr val="lt1"/>
            </a:fontRef>
          </p:style>
          <p:txBody>
            <a:bodyPr spcFirstLastPara="0" vert="horz" wrap="square" lIns="173697" tIns="173697" rIns="173697" bIns="173697" numCol="1" spcCol="1270" anchor="ctr" anchorCtr="0">
              <a:noAutofit/>
            </a:bodyPr>
            <a:lstStyle/>
            <a:p>
              <a:pPr algn="ctr" defTabSz="450045">
                <a:lnSpc>
                  <a:spcPct val="90000"/>
                </a:lnSpc>
                <a:spcBef>
                  <a:spcPct val="0"/>
                </a:spcBef>
                <a:spcAft>
                  <a:spcPct val="35000"/>
                </a:spcAft>
              </a:pPr>
              <a:r>
                <a:rPr lang="en-US" sz="1500" b="1" dirty="0">
                  <a:solidFill>
                    <a:schemeClr val="bg1"/>
                  </a:solidFill>
                </a:rPr>
                <a:t>Predictive</a:t>
              </a:r>
              <a:endParaRPr lang="en-IN" sz="1500" b="1" dirty="0">
                <a:solidFill>
                  <a:schemeClr val="bg1"/>
                </a:solidFill>
              </a:endParaRPr>
            </a:p>
          </p:txBody>
        </p:sp>
        <p:cxnSp>
          <p:nvCxnSpPr>
            <p:cNvPr id="10" name="Straight Connector 9"/>
            <p:cNvCxnSpPr/>
            <p:nvPr/>
          </p:nvCxnSpPr>
          <p:spPr>
            <a:xfrm>
              <a:off x="161984" y="4478855"/>
              <a:ext cx="1500297" cy="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970501" y="4489570"/>
              <a:ext cx="1500297" cy="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779018" y="4489570"/>
              <a:ext cx="1500297" cy="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587535" y="4485771"/>
              <a:ext cx="1500297" cy="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396053" y="4485771"/>
              <a:ext cx="1500297" cy="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4" name="Content Placeholder 3">
            <a:extLst>
              <a:ext uri="{FF2B5EF4-FFF2-40B4-BE49-F238E27FC236}">
                <a16:creationId xmlns:a16="http://schemas.microsoft.com/office/drawing/2014/main" id="{F8FAC72C-7E50-DE4B-9468-6CBE7F680DFB}"/>
              </a:ext>
            </a:extLst>
          </p:cNvPr>
          <p:cNvSpPr>
            <a:spLocks noGrp="1"/>
          </p:cNvSpPr>
          <p:nvPr>
            <p:ph idx="1"/>
          </p:nvPr>
        </p:nvSpPr>
        <p:spPr/>
        <p:txBody>
          <a:bodyPr/>
          <a:lstStyle/>
          <a:p>
            <a:endParaRPr lang="en-US"/>
          </a:p>
        </p:txBody>
      </p:sp>
      <p:sp>
        <p:nvSpPr>
          <p:cNvPr id="2" name="Slide Number Placeholder 1"/>
          <p:cNvSpPr>
            <a:spLocks noGrp="1"/>
          </p:cNvSpPr>
          <p:nvPr>
            <p:ph type="sldNum" sz="quarter" idx="12"/>
          </p:nvPr>
        </p:nvSpPr>
        <p:spPr/>
        <p:txBody>
          <a:bodyPr/>
          <a:lstStyle/>
          <a:p>
            <a:fld id="{846EA5B9-79DC-415E-BBD8-CA4293E44FF5}" type="slidenum">
              <a:rPr lang="en-US" smtClean="0"/>
              <a:pPr/>
              <a:t>24</a:t>
            </a:fld>
            <a:endParaRPr lang="en-US" dirty="0"/>
          </a:p>
        </p:txBody>
      </p:sp>
      <p:sp>
        <p:nvSpPr>
          <p:cNvPr id="3" name="Text Placeholder 2"/>
          <p:cNvSpPr>
            <a:spLocks noGrp="1"/>
          </p:cNvSpPr>
          <p:nvPr>
            <p:ph type="body" sz="quarter" idx="13"/>
          </p:nvPr>
        </p:nvSpPr>
        <p:spPr/>
        <p:txBody>
          <a:bodyPr>
            <a:normAutofit fontScale="92500" lnSpcReduction="10000"/>
          </a:bodyPr>
          <a:lstStyle/>
          <a:p>
            <a:r>
              <a:rPr lang="en-US" dirty="0"/>
              <a:t>The Maintenance Spectrum</a:t>
            </a:r>
          </a:p>
        </p:txBody>
      </p:sp>
      <p:sp>
        <p:nvSpPr>
          <p:cNvPr id="5" name="Text Placeholder 4">
            <a:extLst>
              <a:ext uri="{FF2B5EF4-FFF2-40B4-BE49-F238E27FC236}">
                <a16:creationId xmlns:a16="http://schemas.microsoft.com/office/drawing/2014/main" id="{97CB99D6-8838-9646-9F1C-86A5EDDE70C8}"/>
              </a:ext>
            </a:extLst>
          </p:cNvPr>
          <p:cNvSpPr>
            <a:spLocks noGrp="1"/>
          </p:cNvSpPr>
          <p:nvPr>
            <p:ph type="body" sz="quarter" idx="14"/>
          </p:nvPr>
        </p:nvSpPr>
        <p:spPr/>
        <p:txBody>
          <a:bodyPr>
            <a:normAutofit fontScale="77500" lnSpcReduction="20000"/>
          </a:bodyPr>
          <a:lstStyle/>
          <a:p>
            <a:endParaRPr lang="en-US"/>
          </a:p>
        </p:txBody>
      </p:sp>
      <p:sp>
        <p:nvSpPr>
          <p:cNvPr id="60" name="TextBox 59"/>
          <p:cNvSpPr txBox="1"/>
          <p:nvPr/>
        </p:nvSpPr>
        <p:spPr>
          <a:xfrm>
            <a:off x="2785183" y="4273075"/>
            <a:ext cx="6550818" cy="2008242"/>
          </a:xfrm>
          <a:prstGeom prst="rect">
            <a:avLst/>
          </a:prstGeom>
          <a:noFill/>
        </p:spPr>
        <p:txBody>
          <a:bodyPr wrap="square" rtlCol="0">
            <a:spAutoFit/>
          </a:bodyPr>
          <a:lstStyle/>
          <a:p>
            <a:r>
              <a:rPr lang="en-US" sz="2000" dirty="0"/>
              <a:t>There are many approaches to maintaining equipment</a:t>
            </a:r>
          </a:p>
          <a:p>
            <a:pPr marL="557199" lvl="1" indent="-214308">
              <a:buFont typeface="Wingdings" panose="05000000000000000000" pitchFamily="2" charset="2"/>
              <a:buChar char="§"/>
            </a:pPr>
            <a:r>
              <a:rPr lang="en-US" dirty="0"/>
              <a:t>No one-size-fits-all solution</a:t>
            </a:r>
          </a:p>
          <a:p>
            <a:pPr marL="557199" lvl="1" indent="-214308">
              <a:buFont typeface="Wingdings" panose="05000000000000000000" pitchFamily="2" charset="2"/>
              <a:buChar char="§"/>
            </a:pPr>
            <a:r>
              <a:rPr lang="en-US" dirty="0"/>
              <a:t>Every situation is different</a:t>
            </a:r>
          </a:p>
          <a:p>
            <a:pPr lvl="1"/>
            <a:endParaRPr lang="en-US" dirty="0"/>
          </a:p>
          <a:p>
            <a:r>
              <a:rPr lang="en-US" sz="2000" dirty="0"/>
              <a:t>However, the goal of any maintenance program is: </a:t>
            </a:r>
          </a:p>
          <a:p>
            <a:r>
              <a:rPr lang="en-US" sz="2000" dirty="0"/>
              <a:t>             </a:t>
            </a:r>
            <a:r>
              <a:rPr lang="en-US" sz="2000" b="1" dirty="0">
                <a:effectLst>
                  <a:outerShdw blurRad="50800" dist="38100" dir="2700000" algn="tl" rotWithShape="0">
                    <a:prstClr val="black">
                      <a:alpha val="40000"/>
                    </a:prstClr>
                  </a:outerShdw>
                </a:effectLst>
              </a:rPr>
              <a:t>Optimal Maintenance Budget Allocation</a:t>
            </a:r>
          </a:p>
          <a:p>
            <a:endParaRPr lang="en-US" sz="1000" dirty="0">
              <a:cs typeface="Calibri" pitchFamily="34" charset="0"/>
            </a:endParaRPr>
          </a:p>
        </p:txBody>
      </p:sp>
    </p:spTree>
    <p:extLst>
      <p:ext uri="{BB962C8B-B14F-4D97-AF65-F5344CB8AC3E}">
        <p14:creationId xmlns:p14="http://schemas.microsoft.com/office/powerpoint/2010/main" val="1422579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2" name="Group 51"/>
          <p:cNvGrpSpPr/>
          <p:nvPr/>
        </p:nvGrpSpPr>
        <p:grpSpPr>
          <a:xfrm>
            <a:off x="2788446" y="1991032"/>
            <a:ext cx="6856999" cy="3552521"/>
            <a:chOff x="161925" y="2162927"/>
            <a:chExt cx="8958324" cy="4542228"/>
          </a:xfrm>
        </p:grpSpPr>
        <p:sp>
          <p:nvSpPr>
            <p:cNvPr id="33" name="Isosceles Triangle 32"/>
            <p:cNvSpPr/>
            <p:nvPr/>
          </p:nvSpPr>
          <p:spPr>
            <a:xfrm>
              <a:off x="161925" y="3295651"/>
              <a:ext cx="1495426" cy="1133474"/>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4" name="Isosceles Triangle 33"/>
            <p:cNvSpPr/>
            <p:nvPr/>
          </p:nvSpPr>
          <p:spPr>
            <a:xfrm>
              <a:off x="1969294" y="3295651"/>
              <a:ext cx="1495426" cy="1133474"/>
            </a:xfrm>
            <a:prstGeom prst="triangl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5" name="Isosceles Triangle 34"/>
            <p:cNvSpPr/>
            <p:nvPr/>
          </p:nvSpPr>
          <p:spPr>
            <a:xfrm>
              <a:off x="3776663" y="3295651"/>
              <a:ext cx="1495426" cy="1133474"/>
            </a:xfrm>
            <a:prstGeom prst="triangl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6" name="Isosceles Triangle 35"/>
            <p:cNvSpPr/>
            <p:nvPr/>
          </p:nvSpPr>
          <p:spPr>
            <a:xfrm>
              <a:off x="5584032" y="3295651"/>
              <a:ext cx="1495426" cy="1133474"/>
            </a:xfrm>
            <a:prstGeom prst="triangl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7" name="Isosceles Triangle 36"/>
            <p:cNvSpPr/>
            <p:nvPr/>
          </p:nvSpPr>
          <p:spPr>
            <a:xfrm>
              <a:off x="7391400" y="3295651"/>
              <a:ext cx="1495426" cy="1133474"/>
            </a:xfrm>
            <a:prstGeom prst="triangl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6" name="Right Arrow 5"/>
            <p:cNvSpPr/>
            <p:nvPr/>
          </p:nvSpPr>
          <p:spPr>
            <a:xfrm>
              <a:off x="1528215" y="2737208"/>
              <a:ext cx="454626" cy="397400"/>
            </a:xfrm>
            <a:prstGeom prst="rightArrow">
              <a:avLst>
                <a:gd name="adj1" fmla="val 70000"/>
                <a:gd name="adj2" fmla="val 50000"/>
              </a:avLst>
            </a:prstGeom>
            <a:solidFill>
              <a:schemeClr val="bg1">
                <a:lumMod val="5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7" name="Freeform 6"/>
            <p:cNvSpPr/>
            <p:nvPr/>
          </p:nvSpPr>
          <p:spPr>
            <a:xfrm>
              <a:off x="163596" y="2162927"/>
              <a:ext cx="1520729" cy="1520729"/>
            </a:xfrm>
            <a:custGeom>
              <a:avLst/>
              <a:gdLst>
                <a:gd name="connsiteX0" fmla="*/ 0 w 1520729"/>
                <a:gd name="connsiteY0" fmla="*/ 760365 h 1520729"/>
                <a:gd name="connsiteX1" fmla="*/ 760365 w 1520729"/>
                <a:gd name="connsiteY1" fmla="*/ 0 h 1520729"/>
                <a:gd name="connsiteX2" fmla="*/ 1520730 w 1520729"/>
                <a:gd name="connsiteY2" fmla="*/ 760365 h 1520729"/>
                <a:gd name="connsiteX3" fmla="*/ 760365 w 1520729"/>
                <a:gd name="connsiteY3" fmla="*/ 1520730 h 1520729"/>
                <a:gd name="connsiteX4" fmla="*/ 0 w 1520729"/>
                <a:gd name="connsiteY4" fmla="*/ 760365 h 1520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729" h="1520729">
                  <a:moveTo>
                    <a:pt x="0" y="760365"/>
                  </a:moveTo>
                  <a:cubicBezTo>
                    <a:pt x="0" y="340427"/>
                    <a:pt x="340427" y="0"/>
                    <a:pt x="760365" y="0"/>
                  </a:cubicBezTo>
                  <a:cubicBezTo>
                    <a:pt x="1180303" y="0"/>
                    <a:pt x="1520730" y="340427"/>
                    <a:pt x="1520730" y="760365"/>
                  </a:cubicBezTo>
                  <a:cubicBezTo>
                    <a:pt x="1520730" y="1180303"/>
                    <a:pt x="1180303" y="1520730"/>
                    <a:pt x="760365" y="1520730"/>
                  </a:cubicBezTo>
                  <a:cubicBezTo>
                    <a:pt x="340427" y="1520730"/>
                    <a:pt x="0" y="1180303"/>
                    <a:pt x="0" y="760365"/>
                  </a:cubicBezTo>
                  <a:close/>
                </a:path>
              </a:pathLst>
            </a:cu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hemeClr val="accent1">
                <a:hueOff val="0"/>
                <a:satOff val="0"/>
                <a:lumOff val="0"/>
                <a:alphaOff val="0"/>
              </a:schemeClr>
            </a:fillRef>
            <a:effectRef idx="0">
              <a:scrgbClr r="0" g="0" b="0"/>
            </a:effectRef>
            <a:fontRef idx="minor">
              <a:schemeClr val="lt1"/>
            </a:fontRef>
          </p:style>
          <p:txBody>
            <a:bodyPr spcFirstLastPara="0" vert="horz" wrap="square" lIns="173697" tIns="173697" rIns="173697" bIns="173697" numCol="1" spcCol="1270" anchor="ctr" anchorCtr="0">
              <a:noAutofit/>
            </a:bodyPr>
            <a:lstStyle/>
            <a:p>
              <a:pPr algn="ctr" defTabSz="450045">
                <a:lnSpc>
                  <a:spcPct val="90000"/>
                </a:lnSpc>
                <a:spcBef>
                  <a:spcPct val="0"/>
                </a:spcBef>
                <a:spcAft>
                  <a:spcPct val="35000"/>
                </a:spcAft>
              </a:pPr>
              <a:r>
                <a:rPr lang="en-IN" sz="1500" b="1" dirty="0">
                  <a:solidFill>
                    <a:schemeClr val="bg1"/>
                  </a:solidFill>
                </a:rPr>
                <a:t>Run-to- Failure</a:t>
              </a:r>
            </a:p>
          </p:txBody>
        </p:sp>
        <p:sp>
          <p:nvSpPr>
            <p:cNvPr id="39" name="Right Arrow 38"/>
            <p:cNvSpPr/>
            <p:nvPr/>
          </p:nvSpPr>
          <p:spPr>
            <a:xfrm>
              <a:off x="3331819" y="2737208"/>
              <a:ext cx="454626" cy="397400"/>
            </a:xfrm>
            <a:prstGeom prst="rightArrow">
              <a:avLst>
                <a:gd name="adj1" fmla="val 70000"/>
                <a:gd name="adj2" fmla="val 50000"/>
              </a:avLst>
            </a:prstGeom>
            <a:solidFill>
              <a:schemeClr val="bg1">
                <a:lumMod val="5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40" name="Freeform 39"/>
            <p:cNvSpPr/>
            <p:nvPr/>
          </p:nvSpPr>
          <p:spPr>
            <a:xfrm>
              <a:off x="1967200" y="2162927"/>
              <a:ext cx="1520729" cy="1520729"/>
            </a:xfrm>
            <a:custGeom>
              <a:avLst/>
              <a:gdLst>
                <a:gd name="connsiteX0" fmla="*/ 0 w 1520729"/>
                <a:gd name="connsiteY0" fmla="*/ 760365 h 1520729"/>
                <a:gd name="connsiteX1" fmla="*/ 760365 w 1520729"/>
                <a:gd name="connsiteY1" fmla="*/ 0 h 1520729"/>
                <a:gd name="connsiteX2" fmla="*/ 1520730 w 1520729"/>
                <a:gd name="connsiteY2" fmla="*/ 760365 h 1520729"/>
                <a:gd name="connsiteX3" fmla="*/ 760365 w 1520729"/>
                <a:gd name="connsiteY3" fmla="*/ 1520730 h 1520729"/>
                <a:gd name="connsiteX4" fmla="*/ 0 w 1520729"/>
                <a:gd name="connsiteY4" fmla="*/ 760365 h 1520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729" h="1520729">
                  <a:moveTo>
                    <a:pt x="0" y="760365"/>
                  </a:moveTo>
                  <a:cubicBezTo>
                    <a:pt x="0" y="340427"/>
                    <a:pt x="340427" y="0"/>
                    <a:pt x="760365" y="0"/>
                  </a:cubicBezTo>
                  <a:cubicBezTo>
                    <a:pt x="1180303" y="0"/>
                    <a:pt x="1520730" y="340427"/>
                    <a:pt x="1520730" y="760365"/>
                  </a:cubicBezTo>
                  <a:cubicBezTo>
                    <a:pt x="1520730" y="1180303"/>
                    <a:pt x="1180303" y="1520730"/>
                    <a:pt x="760365" y="1520730"/>
                  </a:cubicBezTo>
                  <a:cubicBezTo>
                    <a:pt x="340427" y="1520730"/>
                    <a:pt x="0" y="1180303"/>
                    <a:pt x="0" y="760365"/>
                  </a:cubicBezTo>
                  <a:close/>
                </a:path>
              </a:pathLst>
            </a:cu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hemeClr val="accent1">
                <a:hueOff val="0"/>
                <a:satOff val="0"/>
                <a:lumOff val="0"/>
                <a:alphaOff val="0"/>
              </a:schemeClr>
            </a:fillRef>
            <a:effectRef idx="0">
              <a:scrgbClr r="0" g="0" b="0"/>
            </a:effectRef>
            <a:fontRef idx="minor">
              <a:schemeClr val="lt1"/>
            </a:fontRef>
          </p:style>
          <p:txBody>
            <a:bodyPr spcFirstLastPara="0" vert="horz" wrap="square" lIns="173697" tIns="173697" rIns="173697" bIns="173697" numCol="1" spcCol="1270" anchor="ctr" anchorCtr="0">
              <a:noAutofit/>
            </a:bodyPr>
            <a:lstStyle/>
            <a:p>
              <a:pPr algn="ctr" defTabSz="450045">
                <a:lnSpc>
                  <a:spcPct val="90000"/>
                </a:lnSpc>
                <a:spcBef>
                  <a:spcPct val="0"/>
                </a:spcBef>
                <a:spcAft>
                  <a:spcPct val="35000"/>
                </a:spcAft>
              </a:pPr>
              <a:r>
                <a:rPr lang="en-US" sz="1500" b="1" dirty="0">
                  <a:solidFill>
                    <a:schemeClr val="bg1"/>
                  </a:solidFill>
                </a:rPr>
                <a:t>Schedule- Based</a:t>
              </a:r>
              <a:endParaRPr lang="en-IN" sz="1500" b="1" dirty="0">
                <a:solidFill>
                  <a:schemeClr val="bg1"/>
                </a:solidFill>
              </a:endParaRPr>
            </a:p>
          </p:txBody>
        </p:sp>
        <p:sp>
          <p:nvSpPr>
            <p:cNvPr id="41" name="Right Arrow 40"/>
            <p:cNvSpPr/>
            <p:nvPr/>
          </p:nvSpPr>
          <p:spPr>
            <a:xfrm>
              <a:off x="5135423" y="2737208"/>
              <a:ext cx="454626" cy="397400"/>
            </a:xfrm>
            <a:prstGeom prst="rightArrow">
              <a:avLst>
                <a:gd name="adj1" fmla="val 70000"/>
                <a:gd name="adj2" fmla="val 50000"/>
              </a:avLst>
            </a:prstGeom>
            <a:solidFill>
              <a:schemeClr val="bg1">
                <a:lumMod val="5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42" name="Freeform 41"/>
            <p:cNvSpPr/>
            <p:nvPr/>
          </p:nvSpPr>
          <p:spPr>
            <a:xfrm>
              <a:off x="3770804" y="2162927"/>
              <a:ext cx="1520729" cy="1520729"/>
            </a:xfrm>
            <a:custGeom>
              <a:avLst/>
              <a:gdLst>
                <a:gd name="connsiteX0" fmla="*/ 0 w 1520729"/>
                <a:gd name="connsiteY0" fmla="*/ 760365 h 1520729"/>
                <a:gd name="connsiteX1" fmla="*/ 760365 w 1520729"/>
                <a:gd name="connsiteY1" fmla="*/ 0 h 1520729"/>
                <a:gd name="connsiteX2" fmla="*/ 1520730 w 1520729"/>
                <a:gd name="connsiteY2" fmla="*/ 760365 h 1520729"/>
                <a:gd name="connsiteX3" fmla="*/ 760365 w 1520729"/>
                <a:gd name="connsiteY3" fmla="*/ 1520730 h 1520729"/>
                <a:gd name="connsiteX4" fmla="*/ 0 w 1520729"/>
                <a:gd name="connsiteY4" fmla="*/ 760365 h 1520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729" h="1520729">
                  <a:moveTo>
                    <a:pt x="0" y="760365"/>
                  </a:moveTo>
                  <a:cubicBezTo>
                    <a:pt x="0" y="340427"/>
                    <a:pt x="340427" y="0"/>
                    <a:pt x="760365" y="0"/>
                  </a:cubicBezTo>
                  <a:cubicBezTo>
                    <a:pt x="1180303" y="0"/>
                    <a:pt x="1520730" y="340427"/>
                    <a:pt x="1520730" y="760365"/>
                  </a:cubicBezTo>
                  <a:cubicBezTo>
                    <a:pt x="1520730" y="1180303"/>
                    <a:pt x="1180303" y="1520730"/>
                    <a:pt x="760365" y="1520730"/>
                  </a:cubicBezTo>
                  <a:cubicBezTo>
                    <a:pt x="340427" y="1520730"/>
                    <a:pt x="0" y="1180303"/>
                    <a:pt x="0" y="760365"/>
                  </a:cubicBezTo>
                  <a:close/>
                </a:path>
              </a:pathLst>
            </a:custGeom>
            <a:solidFill>
              <a:schemeClr val="accent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hemeClr val="accent1">
                <a:hueOff val="0"/>
                <a:satOff val="0"/>
                <a:lumOff val="0"/>
                <a:alphaOff val="0"/>
              </a:schemeClr>
            </a:fillRef>
            <a:effectRef idx="0">
              <a:scrgbClr r="0" g="0" b="0"/>
            </a:effectRef>
            <a:fontRef idx="minor">
              <a:schemeClr val="lt1"/>
            </a:fontRef>
          </p:style>
          <p:txBody>
            <a:bodyPr spcFirstLastPara="0" vert="horz" wrap="square" lIns="173697" tIns="173697" rIns="173697" bIns="173697" numCol="1" spcCol="1270" anchor="ctr" anchorCtr="0">
              <a:noAutofit/>
            </a:bodyPr>
            <a:lstStyle/>
            <a:p>
              <a:pPr algn="ctr" defTabSz="450045">
                <a:lnSpc>
                  <a:spcPct val="90000"/>
                </a:lnSpc>
                <a:spcBef>
                  <a:spcPct val="0"/>
                </a:spcBef>
                <a:spcAft>
                  <a:spcPct val="35000"/>
                </a:spcAft>
              </a:pPr>
              <a:r>
                <a:rPr lang="en-US" sz="1500" b="1" dirty="0">
                  <a:solidFill>
                    <a:schemeClr val="bg1"/>
                  </a:solidFill>
                </a:rPr>
                <a:t>Risk- Based</a:t>
              </a:r>
              <a:endParaRPr lang="en-IN" sz="1500" b="1" dirty="0">
                <a:solidFill>
                  <a:schemeClr val="bg1"/>
                </a:solidFill>
              </a:endParaRPr>
            </a:p>
          </p:txBody>
        </p:sp>
        <p:sp>
          <p:nvSpPr>
            <p:cNvPr id="43" name="Right Arrow 42"/>
            <p:cNvSpPr/>
            <p:nvPr/>
          </p:nvSpPr>
          <p:spPr>
            <a:xfrm>
              <a:off x="6939027" y="2737208"/>
              <a:ext cx="454626" cy="397400"/>
            </a:xfrm>
            <a:prstGeom prst="rightArrow">
              <a:avLst>
                <a:gd name="adj1" fmla="val 70000"/>
                <a:gd name="adj2" fmla="val 50000"/>
              </a:avLst>
            </a:prstGeom>
            <a:solidFill>
              <a:schemeClr val="bg1">
                <a:lumMod val="5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44" name="Freeform 43"/>
            <p:cNvSpPr/>
            <p:nvPr/>
          </p:nvSpPr>
          <p:spPr>
            <a:xfrm>
              <a:off x="5574409" y="2162927"/>
              <a:ext cx="1520729" cy="1520729"/>
            </a:xfrm>
            <a:custGeom>
              <a:avLst/>
              <a:gdLst>
                <a:gd name="connsiteX0" fmla="*/ 0 w 1520729"/>
                <a:gd name="connsiteY0" fmla="*/ 760365 h 1520729"/>
                <a:gd name="connsiteX1" fmla="*/ 760365 w 1520729"/>
                <a:gd name="connsiteY1" fmla="*/ 0 h 1520729"/>
                <a:gd name="connsiteX2" fmla="*/ 1520730 w 1520729"/>
                <a:gd name="connsiteY2" fmla="*/ 760365 h 1520729"/>
                <a:gd name="connsiteX3" fmla="*/ 760365 w 1520729"/>
                <a:gd name="connsiteY3" fmla="*/ 1520730 h 1520729"/>
                <a:gd name="connsiteX4" fmla="*/ 0 w 1520729"/>
                <a:gd name="connsiteY4" fmla="*/ 760365 h 1520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729" h="1520729">
                  <a:moveTo>
                    <a:pt x="0" y="760365"/>
                  </a:moveTo>
                  <a:cubicBezTo>
                    <a:pt x="0" y="340427"/>
                    <a:pt x="340427" y="0"/>
                    <a:pt x="760365" y="0"/>
                  </a:cubicBezTo>
                  <a:cubicBezTo>
                    <a:pt x="1180303" y="0"/>
                    <a:pt x="1520730" y="340427"/>
                    <a:pt x="1520730" y="760365"/>
                  </a:cubicBezTo>
                  <a:cubicBezTo>
                    <a:pt x="1520730" y="1180303"/>
                    <a:pt x="1180303" y="1520730"/>
                    <a:pt x="760365" y="1520730"/>
                  </a:cubicBezTo>
                  <a:cubicBezTo>
                    <a:pt x="340427" y="1520730"/>
                    <a:pt x="0" y="1180303"/>
                    <a:pt x="0" y="760365"/>
                  </a:cubicBezTo>
                  <a:close/>
                </a:path>
              </a:pathLst>
            </a:cu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hemeClr val="accent1">
                <a:hueOff val="0"/>
                <a:satOff val="0"/>
                <a:lumOff val="0"/>
                <a:alphaOff val="0"/>
              </a:schemeClr>
            </a:fillRef>
            <a:effectRef idx="0">
              <a:scrgbClr r="0" g="0" b="0"/>
            </a:effectRef>
            <a:fontRef idx="minor">
              <a:schemeClr val="lt1"/>
            </a:fontRef>
          </p:style>
          <p:txBody>
            <a:bodyPr spcFirstLastPara="0" vert="horz" wrap="square" lIns="173697" tIns="173697" rIns="173697" bIns="173697" numCol="1" spcCol="1270" anchor="ctr" anchorCtr="0">
              <a:noAutofit/>
            </a:bodyPr>
            <a:lstStyle/>
            <a:p>
              <a:pPr algn="ctr" defTabSz="450045">
                <a:lnSpc>
                  <a:spcPct val="90000"/>
                </a:lnSpc>
                <a:spcBef>
                  <a:spcPct val="0"/>
                </a:spcBef>
                <a:spcAft>
                  <a:spcPct val="35000"/>
                </a:spcAft>
              </a:pPr>
              <a:r>
                <a:rPr lang="en-US" sz="1500" b="1" dirty="0">
                  <a:solidFill>
                    <a:schemeClr val="bg1"/>
                  </a:solidFill>
                </a:rPr>
                <a:t>Condition-Based</a:t>
              </a:r>
              <a:endParaRPr lang="en-IN" sz="1500" b="1" dirty="0">
                <a:solidFill>
                  <a:schemeClr val="bg1"/>
                </a:solidFill>
              </a:endParaRPr>
            </a:p>
          </p:txBody>
        </p:sp>
        <p:sp>
          <p:nvSpPr>
            <p:cNvPr id="45" name="Right Arrow 44"/>
            <p:cNvSpPr/>
            <p:nvPr/>
          </p:nvSpPr>
          <p:spPr>
            <a:xfrm>
              <a:off x="8138377" y="2494151"/>
              <a:ext cx="981872" cy="858280"/>
            </a:xfrm>
            <a:prstGeom prst="rightArrow">
              <a:avLst>
                <a:gd name="adj1" fmla="val 70000"/>
                <a:gd name="adj2" fmla="val 50000"/>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46" name="Freeform 45"/>
            <p:cNvSpPr/>
            <p:nvPr/>
          </p:nvSpPr>
          <p:spPr>
            <a:xfrm>
              <a:off x="7378013" y="2162927"/>
              <a:ext cx="1520729" cy="1520729"/>
            </a:xfrm>
            <a:custGeom>
              <a:avLst/>
              <a:gdLst>
                <a:gd name="connsiteX0" fmla="*/ 0 w 1520729"/>
                <a:gd name="connsiteY0" fmla="*/ 760365 h 1520729"/>
                <a:gd name="connsiteX1" fmla="*/ 760365 w 1520729"/>
                <a:gd name="connsiteY1" fmla="*/ 0 h 1520729"/>
                <a:gd name="connsiteX2" fmla="*/ 1520730 w 1520729"/>
                <a:gd name="connsiteY2" fmla="*/ 760365 h 1520729"/>
                <a:gd name="connsiteX3" fmla="*/ 760365 w 1520729"/>
                <a:gd name="connsiteY3" fmla="*/ 1520730 h 1520729"/>
                <a:gd name="connsiteX4" fmla="*/ 0 w 1520729"/>
                <a:gd name="connsiteY4" fmla="*/ 760365 h 1520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729" h="1520729">
                  <a:moveTo>
                    <a:pt x="0" y="760365"/>
                  </a:moveTo>
                  <a:cubicBezTo>
                    <a:pt x="0" y="340427"/>
                    <a:pt x="340427" y="0"/>
                    <a:pt x="760365" y="0"/>
                  </a:cubicBezTo>
                  <a:cubicBezTo>
                    <a:pt x="1180303" y="0"/>
                    <a:pt x="1520730" y="340427"/>
                    <a:pt x="1520730" y="760365"/>
                  </a:cubicBezTo>
                  <a:cubicBezTo>
                    <a:pt x="1520730" y="1180303"/>
                    <a:pt x="1180303" y="1520730"/>
                    <a:pt x="760365" y="1520730"/>
                  </a:cubicBezTo>
                  <a:cubicBezTo>
                    <a:pt x="340427" y="1520730"/>
                    <a:pt x="0" y="1180303"/>
                    <a:pt x="0" y="760365"/>
                  </a:cubicBezTo>
                  <a:close/>
                </a:path>
              </a:pathLst>
            </a:custGeom>
            <a:solidFill>
              <a:schemeClr val="accent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hemeClr val="accent1">
                <a:hueOff val="0"/>
                <a:satOff val="0"/>
                <a:lumOff val="0"/>
                <a:alphaOff val="0"/>
              </a:schemeClr>
            </a:fillRef>
            <a:effectRef idx="0">
              <a:scrgbClr r="0" g="0" b="0"/>
            </a:effectRef>
            <a:fontRef idx="minor">
              <a:schemeClr val="lt1"/>
            </a:fontRef>
          </p:style>
          <p:txBody>
            <a:bodyPr spcFirstLastPara="0" vert="horz" wrap="square" lIns="173697" tIns="173697" rIns="173697" bIns="173697" numCol="1" spcCol="1270" anchor="ctr" anchorCtr="0">
              <a:noAutofit/>
            </a:bodyPr>
            <a:lstStyle/>
            <a:p>
              <a:pPr algn="ctr" defTabSz="450045">
                <a:lnSpc>
                  <a:spcPct val="90000"/>
                </a:lnSpc>
                <a:spcBef>
                  <a:spcPct val="0"/>
                </a:spcBef>
                <a:spcAft>
                  <a:spcPct val="35000"/>
                </a:spcAft>
              </a:pPr>
              <a:r>
                <a:rPr lang="en-US" sz="1500" b="1" dirty="0">
                  <a:solidFill>
                    <a:schemeClr val="bg1"/>
                  </a:solidFill>
                </a:rPr>
                <a:t>Predictive</a:t>
              </a:r>
              <a:endParaRPr lang="en-IN" sz="1500" b="1" dirty="0">
                <a:solidFill>
                  <a:schemeClr val="bg1"/>
                </a:solidFill>
              </a:endParaRPr>
            </a:p>
          </p:txBody>
        </p:sp>
        <p:grpSp>
          <p:nvGrpSpPr>
            <p:cNvPr id="51" name="Group 50"/>
            <p:cNvGrpSpPr/>
            <p:nvPr/>
          </p:nvGrpSpPr>
          <p:grpSpPr>
            <a:xfrm>
              <a:off x="161984" y="4478855"/>
              <a:ext cx="8734366" cy="2226300"/>
              <a:chOff x="161984" y="4478855"/>
              <a:chExt cx="8734366" cy="2226300"/>
            </a:xfrm>
          </p:grpSpPr>
          <p:sp>
            <p:nvSpPr>
              <p:cNvPr id="11" name="Rectangle 10"/>
              <p:cNvSpPr/>
              <p:nvPr/>
            </p:nvSpPr>
            <p:spPr>
              <a:xfrm>
                <a:off x="220662" y="4478860"/>
                <a:ext cx="8666163" cy="2226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1" dirty="0"/>
              </a:p>
            </p:txBody>
          </p:sp>
          <p:sp>
            <p:nvSpPr>
              <p:cNvPr id="12" name="TextBox 11"/>
              <p:cNvSpPr txBox="1"/>
              <p:nvPr/>
            </p:nvSpPr>
            <p:spPr>
              <a:xfrm>
                <a:off x="304476" y="4489570"/>
                <a:ext cx="8591874" cy="277169"/>
              </a:xfrm>
              <a:prstGeom prst="rect">
                <a:avLst/>
              </a:prstGeom>
              <a:noFill/>
            </p:spPr>
            <p:txBody>
              <a:bodyPr wrap="square" rtlCol="0">
                <a:spAutoFit/>
              </a:bodyPr>
              <a:lstStyle/>
              <a:p>
                <a:endParaRPr lang="en-US" sz="751" dirty="0">
                  <a:cs typeface="Calibri" pitchFamily="34" charset="0"/>
                </a:endParaRPr>
              </a:p>
            </p:txBody>
          </p:sp>
          <p:cxnSp>
            <p:nvCxnSpPr>
              <p:cNvPr id="10" name="Straight Connector 9"/>
              <p:cNvCxnSpPr/>
              <p:nvPr/>
            </p:nvCxnSpPr>
            <p:spPr>
              <a:xfrm>
                <a:off x="161984" y="4478855"/>
                <a:ext cx="1500297" cy="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1970501" y="4489570"/>
              <a:ext cx="1500297" cy="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779018" y="4489570"/>
              <a:ext cx="1500297" cy="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587535" y="4485771"/>
              <a:ext cx="1500297" cy="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396053" y="4485771"/>
              <a:ext cx="1500297" cy="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4" name="Content Placeholder 3">
            <a:extLst>
              <a:ext uri="{FF2B5EF4-FFF2-40B4-BE49-F238E27FC236}">
                <a16:creationId xmlns:a16="http://schemas.microsoft.com/office/drawing/2014/main" id="{286BD99C-44C3-444D-93C9-66A1DAD4C07F}"/>
              </a:ext>
            </a:extLst>
          </p:cNvPr>
          <p:cNvSpPr>
            <a:spLocks noGrp="1"/>
          </p:cNvSpPr>
          <p:nvPr>
            <p:ph idx="1"/>
          </p:nvPr>
        </p:nvSpPr>
        <p:spPr/>
        <p:txBody>
          <a:bodyPr/>
          <a:lstStyle/>
          <a:p>
            <a:endParaRPr lang="en-US"/>
          </a:p>
        </p:txBody>
      </p:sp>
      <p:sp>
        <p:nvSpPr>
          <p:cNvPr id="2" name="Slide Number Placeholder 1"/>
          <p:cNvSpPr>
            <a:spLocks noGrp="1"/>
          </p:cNvSpPr>
          <p:nvPr>
            <p:ph type="sldNum" sz="quarter" idx="12"/>
          </p:nvPr>
        </p:nvSpPr>
        <p:spPr/>
        <p:txBody>
          <a:bodyPr/>
          <a:lstStyle/>
          <a:p>
            <a:fld id="{846EA5B9-79DC-415E-BBD8-CA4293E44FF5}" type="slidenum">
              <a:rPr lang="en-US" smtClean="0"/>
              <a:pPr/>
              <a:t>25</a:t>
            </a:fld>
            <a:endParaRPr lang="en-US" dirty="0"/>
          </a:p>
        </p:txBody>
      </p:sp>
      <p:sp>
        <p:nvSpPr>
          <p:cNvPr id="3" name="Text Placeholder 2"/>
          <p:cNvSpPr>
            <a:spLocks noGrp="1"/>
          </p:cNvSpPr>
          <p:nvPr>
            <p:ph type="body" sz="quarter" idx="13"/>
          </p:nvPr>
        </p:nvSpPr>
        <p:spPr/>
        <p:txBody>
          <a:bodyPr>
            <a:normAutofit fontScale="92500" lnSpcReduction="10000"/>
          </a:bodyPr>
          <a:lstStyle/>
          <a:p>
            <a:r>
              <a:rPr lang="en-US" dirty="0"/>
              <a:t>The Maintenance Spectrum</a:t>
            </a:r>
          </a:p>
        </p:txBody>
      </p:sp>
      <p:sp>
        <p:nvSpPr>
          <p:cNvPr id="8" name="Text Placeholder 7">
            <a:extLst>
              <a:ext uri="{FF2B5EF4-FFF2-40B4-BE49-F238E27FC236}">
                <a16:creationId xmlns:a16="http://schemas.microsoft.com/office/drawing/2014/main" id="{49C23F08-C266-2F4E-AF18-C25D4D0AC230}"/>
              </a:ext>
            </a:extLst>
          </p:cNvPr>
          <p:cNvSpPr>
            <a:spLocks noGrp="1"/>
          </p:cNvSpPr>
          <p:nvPr>
            <p:ph type="body" sz="quarter" idx="14"/>
          </p:nvPr>
        </p:nvSpPr>
        <p:spPr/>
        <p:txBody>
          <a:bodyPr>
            <a:normAutofit fontScale="77500" lnSpcReduction="20000"/>
          </a:bodyPr>
          <a:lstStyle/>
          <a:p>
            <a:endParaRPr lang="en-US"/>
          </a:p>
        </p:txBody>
      </p:sp>
      <p:sp>
        <p:nvSpPr>
          <p:cNvPr id="5" name="Rectangle 4"/>
          <p:cNvSpPr/>
          <p:nvPr/>
        </p:nvSpPr>
        <p:spPr>
          <a:xfrm>
            <a:off x="2788445" y="3911124"/>
            <a:ext cx="6543675" cy="1408591"/>
          </a:xfrm>
          <a:prstGeom prst="rect">
            <a:avLst/>
          </a:prstGeom>
          <a:solidFill>
            <a:srgbClr val="FF0000"/>
          </a:solidFill>
        </p:spPr>
        <p:txBody>
          <a:bodyPr wrap="square">
            <a:spAutoFit/>
          </a:bodyPr>
          <a:lstStyle/>
          <a:p>
            <a:r>
              <a:rPr lang="en-US" sz="1575" dirty="0">
                <a:solidFill>
                  <a:schemeClr val="bg1"/>
                </a:solidFill>
              </a:rPr>
              <a:t>What is a </a:t>
            </a:r>
            <a:r>
              <a:rPr lang="en-US" sz="1575" b="1" dirty="0">
                <a:solidFill>
                  <a:schemeClr val="bg1"/>
                </a:solidFill>
                <a:effectLst>
                  <a:outerShdw blurRad="50800" dist="38100" dir="2700000" algn="tl" rotWithShape="0">
                    <a:prstClr val="black">
                      <a:alpha val="40000"/>
                    </a:prstClr>
                  </a:outerShdw>
                </a:effectLst>
              </a:rPr>
              <a:t>Run-To-Failure</a:t>
            </a:r>
            <a:r>
              <a:rPr lang="en-US" sz="1575" b="1" dirty="0">
                <a:solidFill>
                  <a:schemeClr val="bg1"/>
                </a:solidFill>
              </a:rPr>
              <a:t> </a:t>
            </a:r>
            <a:r>
              <a:rPr lang="en-US" sz="1575" dirty="0">
                <a:solidFill>
                  <a:schemeClr val="bg1"/>
                </a:solidFill>
              </a:rPr>
              <a:t>Maintenance Strategy?</a:t>
            </a:r>
          </a:p>
          <a:p>
            <a:pPr lvl="1"/>
            <a:r>
              <a:rPr lang="en-US" sz="1351" dirty="0">
                <a:solidFill>
                  <a:schemeClr val="bg1"/>
                </a:solidFill>
              </a:rPr>
              <a:t>Wait for a machine or process to misbehave, then either fix or replace</a:t>
            </a:r>
          </a:p>
          <a:p>
            <a:pPr lvl="1"/>
            <a:endParaRPr lang="en-US" sz="1351" dirty="0">
              <a:solidFill>
                <a:schemeClr val="bg1"/>
              </a:solidFill>
            </a:endParaRPr>
          </a:p>
          <a:p>
            <a:r>
              <a:rPr lang="en-US" sz="1575" dirty="0">
                <a:solidFill>
                  <a:schemeClr val="bg1"/>
                </a:solidFill>
              </a:rPr>
              <a:t>When is Run-To-Failure Maintenance Optimal?</a:t>
            </a:r>
          </a:p>
          <a:p>
            <a:pPr lvl="1"/>
            <a:r>
              <a:rPr lang="en-US" sz="1351" dirty="0">
                <a:solidFill>
                  <a:schemeClr val="bg1"/>
                </a:solidFill>
              </a:rPr>
              <a:t>Cost of downtime is less than cost of any maintenance activity</a:t>
            </a:r>
          </a:p>
          <a:p>
            <a:pPr lvl="1"/>
            <a:r>
              <a:rPr lang="en-US" sz="1351" dirty="0">
                <a:solidFill>
                  <a:schemeClr val="bg1"/>
                </a:solidFill>
              </a:rPr>
              <a:t>Example: Light bulbs</a:t>
            </a:r>
          </a:p>
        </p:txBody>
      </p:sp>
    </p:spTree>
    <p:extLst>
      <p:ext uri="{BB962C8B-B14F-4D97-AF65-F5344CB8AC3E}">
        <p14:creationId xmlns:p14="http://schemas.microsoft.com/office/powerpoint/2010/main" val="1779948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2" name="Group 51"/>
          <p:cNvGrpSpPr/>
          <p:nvPr/>
        </p:nvGrpSpPr>
        <p:grpSpPr>
          <a:xfrm>
            <a:off x="2788446" y="2136882"/>
            <a:ext cx="6718743" cy="3406671"/>
            <a:chOff x="161925" y="2162927"/>
            <a:chExt cx="8958324" cy="4542228"/>
          </a:xfrm>
        </p:grpSpPr>
        <p:sp>
          <p:nvSpPr>
            <p:cNvPr id="33" name="Isosceles Triangle 32"/>
            <p:cNvSpPr/>
            <p:nvPr/>
          </p:nvSpPr>
          <p:spPr>
            <a:xfrm>
              <a:off x="161925" y="3295651"/>
              <a:ext cx="1495426" cy="1133474"/>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4" name="Isosceles Triangle 33"/>
            <p:cNvSpPr/>
            <p:nvPr/>
          </p:nvSpPr>
          <p:spPr>
            <a:xfrm>
              <a:off x="1969294" y="3295651"/>
              <a:ext cx="1495426" cy="113347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5" name="Isosceles Triangle 34"/>
            <p:cNvSpPr/>
            <p:nvPr/>
          </p:nvSpPr>
          <p:spPr>
            <a:xfrm>
              <a:off x="3776663" y="3295651"/>
              <a:ext cx="1495426" cy="1133474"/>
            </a:xfrm>
            <a:prstGeom prst="triangl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6" name="Isosceles Triangle 35"/>
            <p:cNvSpPr/>
            <p:nvPr/>
          </p:nvSpPr>
          <p:spPr>
            <a:xfrm>
              <a:off x="5584032" y="3295651"/>
              <a:ext cx="1495426" cy="1133474"/>
            </a:xfrm>
            <a:prstGeom prst="triangl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7" name="Isosceles Triangle 36"/>
            <p:cNvSpPr/>
            <p:nvPr/>
          </p:nvSpPr>
          <p:spPr>
            <a:xfrm>
              <a:off x="7391400" y="3295651"/>
              <a:ext cx="1495426" cy="1133474"/>
            </a:xfrm>
            <a:prstGeom prst="triangl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6" name="Right Arrow 5"/>
            <p:cNvSpPr/>
            <p:nvPr/>
          </p:nvSpPr>
          <p:spPr>
            <a:xfrm>
              <a:off x="1528215" y="2737208"/>
              <a:ext cx="454626" cy="397400"/>
            </a:xfrm>
            <a:prstGeom prst="rightArrow">
              <a:avLst>
                <a:gd name="adj1" fmla="val 70000"/>
                <a:gd name="adj2" fmla="val 50000"/>
              </a:avLst>
            </a:prstGeom>
            <a:solidFill>
              <a:schemeClr val="bg1">
                <a:lumMod val="5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7" name="Freeform 6"/>
            <p:cNvSpPr/>
            <p:nvPr/>
          </p:nvSpPr>
          <p:spPr>
            <a:xfrm>
              <a:off x="163596" y="2162927"/>
              <a:ext cx="1520729" cy="1520729"/>
            </a:xfrm>
            <a:custGeom>
              <a:avLst/>
              <a:gdLst>
                <a:gd name="connsiteX0" fmla="*/ 0 w 1520729"/>
                <a:gd name="connsiteY0" fmla="*/ 760365 h 1520729"/>
                <a:gd name="connsiteX1" fmla="*/ 760365 w 1520729"/>
                <a:gd name="connsiteY1" fmla="*/ 0 h 1520729"/>
                <a:gd name="connsiteX2" fmla="*/ 1520730 w 1520729"/>
                <a:gd name="connsiteY2" fmla="*/ 760365 h 1520729"/>
                <a:gd name="connsiteX3" fmla="*/ 760365 w 1520729"/>
                <a:gd name="connsiteY3" fmla="*/ 1520730 h 1520729"/>
                <a:gd name="connsiteX4" fmla="*/ 0 w 1520729"/>
                <a:gd name="connsiteY4" fmla="*/ 760365 h 1520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729" h="1520729">
                  <a:moveTo>
                    <a:pt x="0" y="760365"/>
                  </a:moveTo>
                  <a:cubicBezTo>
                    <a:pt x="0" y="340427"/>
                    <a:pt x="340427" y="0"/>
                    <a:pt x="760365" y="0"/>
                  </a:cubicBezTo>
                  <a:cubicBezTo>
                    <a:pt x="1180303" y="0"/>
                    <a:pt x="1520730" y="340427"/>
                    <a:pt x="1520730" y="760365"/>
                  </a:cubicBezTo>
                  <a:cubicBezTo>
                    <a:pt x="1520730" y="1180303"/>
                    <a:pt x="1180303" y="1520730"/>
                    <a:pt x="760365" y="1520730"/>
                  </a:cubicBezTo>
                  <a:cubicBezTo>
                    <a:pt x="340427" y="1520730"/>
                    <a:pt x="0" y="1180303"/>
                    <a:pt x="0" y="760365"/>
                  </a:cubicBezTo>
                  <a:close/>
                </a:path>
              </a:pathLst>
            </a:cu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hemeClr val="accent1">
                <a:hueOff val="0"/>
                <a:satOff val="0"/>
                <a:lumOff val="0"/>
                <a:alphaOff val="0"/>
              </a:schemeClr>
            </a:fillRef>
            <a:effectRef idx="0">
              <a:scrgbClr r="0" g="0" b="0"/>
            </a:effectRef>
            <a:fontRef idx="minor">
              <a:schemeClr val="lt1"/>
            </a:fontRef>
          </p:style>
          <p:txBody>
            <a:bodyPr spcFirstLastPara="0" vert="horz" wrap="square" lIns="173697" tIns="173697" rIns="173697" bIns="173697" numCol="1" spcCol="1270" anchor="ctr" anchorCtr="0">
              <a:noAutofit/>
            </a:bodyPr>
            <a:lstStyle/>
            <a:p>
              <a:pPr algn="ctr" defTabSz="450045">
                <a:lnSpc>
                  <a:spcPct val="90000"/>
                </a:lnSpc>
                <a:spcBef>
                  <a:spcPct val="0"/>
                </a:spcBef>
                <a:spcAft>
                  <a:spcPct val="35000"/>
                </a:spcAft>
              </a:pPr>
              <a:r>
                <a:rPr lang="en-IN" sz="1500" b="1" dirty="0">
                  <a:solidFill>
                    <a:schemeClr val="bg1"/>
                  </a:solidFill>
                </a:rPr>
                <a:t>Run-to-Failure</a:t>
              </a:r>
            </a:p>
          </p:txBody>
        </p:sp>
        <p:sp>
          <p:nvSpPr>
            <p:cNvPr id="39" name="Right Arrow 38"/>
            <p:cNvSpPr/>
            <p:nvPr/>
          </p:nvSpPr>
          <p:spPr>
            <a:xfrm>
              <a:off x="3331819" y="2737208"/>
              <a:ext cx="454626" cy="397400"/>
            </a:xfrm>
            <a:prstGeom prst="rightArrow">
              <a:avLst>
                <a:gd name="adj1" fmla="val 70000"/>
                <a:gd name="adj2" fmla="val 50000"/>
              </a:avLst>
            </a:prstGeom>
            <a:solidFill>
              <a:schemeClr val="bg1">
                <a:lumMod val="5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40" name="Freeform 39"/>
            <p:cNvSpPr/>
            <p:nvPr/>
          </p:nvSpPr>
          <p:spPr>
            <a:xfrm>
              <a:off x="1967200" y="2162927"/>
              <a:ext cx="1520729" cy="1520729"/>
            </a:xfrm>
            <a:custGeom>
              <a:avLst/>
              <a:gdLst>
                <a:gd name="connsiteX0" fmla="*/ 0 w 1520729"/>
                <a:gd name="connsiteY0" fmla="*/ 760365 h 1520729"/>
                <a:gd name="connsiteX1" fmla="*/ 760365 w 1520729"/>
                <a:gd name="connsiteY1" fmla="*/ 0 h 1520729"/>
                <a:gd name="connsiteX2" fmla="*/ 1520730 w 1520729"/>
                <a:gd name="connsiteY2" fmla="*/ 760365 h 1520729"/>
                <a:gd name="connsiteX3" fmla="*/ 760365 w 1520729"/>
                <a:gd name="connsiteY3" fmla="*/ 1520730 h 1520729"/>
                <a:gd name="connsiteX4" fmla="*/ 0 w 1520729"/>
                <a:gd name="connsiteY4" fmla="*/ 760365 h 1520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729" h="1520729">
                  <a:moveTo>
                    <a:pt x="0" y="760365"/>
                  </a:moveTo>
                  <a:cubicBezTo>
                    <a:pt x="0" y="340427"/>
                    <a:pt x="340427" y="0"/>
                    <a:pt x="760365" y="0"/>
                  </a:cubicBezTo>
                  <a:cubicBezTo>
                    <a:pt x="1180303" y="0"/>
                    <a:pt x="1520730" y="340427"/>
                    <a:pt x="1520730" y="760365"/>
                  </a:cubicBezTo>
                  <a:cubicBezTo>
                    <a:pt x="1520730" y="1180303"/>
                    <a:pt x="1180303" y="1520730"/>
                    <a:pt x="760365" y="1520730"/>
                  </a:cubicBezTo>
                  <a:cubicBezTo>
                    <a:pt x="340427" y="1520730"/>
                    <a:pt x="0" y="1180303"/>
                    <a:pt x="0" y="760365"/>
                  </a:cubicBezTo>
                  <a:close/>
                </a:path>
              </a:pathLst>
            </a:cu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hemeClr val="accent1">
                <a:hueOff val="0"/>
                <a:satOff val="0"/>
                <a:lumOff val="0"/>
                <a:alphaOff val="0"/>
              </a:schemeClr>
            </a:fillRef>
            <a:effectRef idx="0">
              <a:scrgbClr r="0" g="0" b="0"/>
            </a:effectRef>
            <a:fontRef idx="minor">
              <a:schemeClr val="lt1"/>
            </a:fontRef>
          </p:style>
          <p:txBody>
            <a:bodyPr spcFirstLastPara="0" vert="horz" wrap="square" lIns="173697" tIns="173697" rIns="173697" bIns="173697" numCol="1" spcCol="1270" anchor="ctr" anchorCtr="0">
              <a:noAutofit/>
            </a:bodyPr>
            <a:lstStyle/>
            <a:p>
              <a:pPr algn="ctr" defTabSz="450045">
                <a:lnSpc>
                  <a:spcPct val="90000"/>
                </a:lnSpc>
                <a:spcBef>
                  <a:spcPct val="0"/>
                </a:spcBef>
                <a:spcAft>
                  <a:spcPct val="35000"/>
                </a:spcAft>
              </a:pPr>
              <a:r>
                <a:rPr lang="en-US" sz="1500" b="1" dirty="0">
                  <a:solidFill>
                    <a:schemeClr val="bg1"/>
                  </a:solidFill>
                </a:rPr>
                <a:t>Schedule- Based</a:t>
              </a:r>
              <a:endParaRPr lang="en-IN" sz="1500" b="1" dirty="0">
                <a:solidFill>
                  <a:schemeClr val="bg1"/>
                </a:solidFill>
              </a:endParaRPr>
            </a:p>
          </p:txBody>
        </p:sp>
        <p:sp>
          <p:nvSpPr>
            <p:cNvPr id="41" name="Right Arrow 40"/>
            <p:cNvSpPr/>
            <p:nvPr/>
          </p:nvSpPr>
          <p:spPr>
            <a:xfrm>
              <a:off x="5135423" y="2737208"/>
              <a:ext cx="454626" cy="397400"/>
            </a:xfrm>
            <a:prstGeom prst="rightArrow">
              <a:avLst>
                <a:gd name="adj1" fmla="val 70000"/>
                <a:gd name="adj2" fmla="val 50000"/>
              </a:avLst>
            </a:prstGeom>
            <a:solidFill>
              <a:schemeClr val="bg1">
                <a:lumMod val="5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42" name="Freeform 41"/>
            <p:cNvSpPr/>
            <p:nvPr/>
          </p:nvSpPr>
          <p:spPr>
            <a:xfrm>
              <a:off x="3770804" y="2162927"/>
              <a:ext cx="1520729" cy="1520729"/>
            </a:xfrm>
            <a:custGeom>
              <a:avLst/>
              <a:gdLst>
                <a:gd name="connsiteX0" fmla="*/ 0 w 1520729"/>
                <a:gd name="connsiteY0" fmla="*/ 760365 h 1520729"/>
                <a:gd name="connsiteX1" fmla="*/ 760365 w 1520729"/>
                <a:gd name="connsiteY1" fmla="*/ 0 h 1520729"/>
                <a:gd name="connsiteX2" fmla="*/ 1520730 w 1520729"/>
                <a:gd name="connsiteY2" fmla="*/ 760365 h 1520729"/>
                <a:gd name="connsiteX3" fmla="*/ 760365 w 1520729"/>
                <a:gd name="connsiteY3" fmla="*/ 1520730 h 1520729"/>
                <a:gd name="connsiteX4" fmla="*/ 0 w 1520729"/>
                <a:gd name="connsiteY4" fmla="*/ 760365 h 1520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729" h="1520729">
                  <a:moveTo>
                    <a:pt x="0" y="760365"/>
                  </a:moveTo>
                  <a:cubicBezTo>
                    <a:pt x="0" y="340427"/>
                    <a:pt x="340427" y="0"/>
                    <a:pt x="760365" y="0"/>
                  </a:cubicBezTo>
                  <a:cubicBezTo>
                    <a:pt x="1180303" y="0"/>
                    <a:pt x="1520730" y="340427"/>
                    <a:pt x="1520730" y="760365"/>
                  </a:cubicBezTo>
                  <a:cubicBezTo>
                    <a:pt x="1520730" y="1180303"/>
                    <a:pt x="1180303" y="1520730"/>
                    <a:pt x="760365" y="1520730"/>
                  </a:cubicBezTo>
                  <a:cubicBezTo>
                    <a:pt x="340427" y="1520730"/>
                    <a:pt x="0" y="1180303"/>
                    <a:pt x="0" y="760365"/>
                  </a:cubicBezTo>
                  <a:close/>
                </a:path>
              </a:pathLst>
            </a:custGeom>
            <a:solidFill>
              <a:schemeClr val="accent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hemeClr val="accent1">
                <a:hueOff val="0"/>
                <a:satOff val="0"/>
                <a:lumOff val="0"/>
                <a:alphaOff val="0"/>
              </a:schemeClr>
            </a:fillRef>
            <a:effectRef idx="0">
              <a:scrgbClr r="0" g="0" b="0"/>
            </a:effectRef>
            <a:fontRef idx="minor">
              <a:schemeClr val="lt1"/>
            </a:fontRef>
          </p:style>
          <p:txBody>
            <a:bodyPr spcFirstLastPara="0" vert="horz" wrap="square" lIns="173697" tIns="173697" rIns="173697" bIns="173697" numCol="1" spcCol="1270" anchor="ctr" anchorCtr="0">
              <a:noAutofit/>
            </a:bodyPr>
            <a:lstStyle/>
            <a:p>
              <a:pPr algn="ctr" defTabSz="450045">
                <a:lnSpc>
                  <a:spcPct val="90000"/>
                </a:lnSpc>
                <a:spcBef>
                  <a:spcPct val="0"/>
                </a:spcBef>
                <a:spcAft>
                  <a:spcPct val="35000"/>
                </a:spcAft>
              </a:pPr>
              <a:r>
                <a:rPr lang="en-US" sz="1500" b="1" dirty="0">
                  <a:solidFill>
                    <a:schemeClr val="bg1"/>
                  </a:solidFill>
                </a:rPr>
                <a:t>Risk- Based</a:t>
              </a:r>
              <a:endParaRPr lang="en-IN" sz="1500" b="1" dirty="0">
                <a:solidFill>
                  <a:schemeClr val="bg1"/>
                </a:solidFill>
              </a:endParaRPr>
            </a:p>
          </p:txBody>
        </p:sp>
        <p:sp>
          <p:nvSpPr>
            <p:cNvPr id="43" name="Right Arrow 42"/>
            <p:cNvSpPr/>
            <p:nvPr/>
          </p:nvSpPr>
          <p:spPr>
            <a:xfrm>
              <a:off x="6939027" y="2737208"/>
              <a:ext cx="454626" cy="397400"/>
            </a:xfrm>
            <a:prstGeom prst="rightArrow">
              <a:avLst>
                <a:gd name="adj1" fmla="val 70000"/>
                <a:gd name="adj2" fmla="val 50000"/>
              </a:avLst>
            </a:prstGeom>
            <a:solidFill>
              <a:schemeClr val="bg1">
                <a:lumMod val="5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44" name="Freeform 43"/>
            <p:cNvSpPr/>
            <p:nvPr/>
          </p:nvSpPr>
          <p:spPr>
            <a:xfrm>
              <a:off x="5574409" y="2162927"/>
              <a:ext cx="1520729" cy="1520729"/>
            </a:xfrm>
            <a:custGeom>
              <a:avLst/>
              <a:gdLst>
                <a:gd name="connsiteX0" fmla="*/ 0 w 1520729"/>
                <a:gd name="connsiteY0" fmla="*/ 760365 h 1520729"/>
                <a:gd name="connsiteX1" fmla="*/ 760365 w 1520729"/>
                <a:gd name="connsiteY1" fmla="*/ 0 h 1520729"/>
                <a:gd name="connsiteX2" fmla="*/ 1520730 w 1520729"/>
                <a:gd name="connsiteY2" fmla="*/ 760365 h 1520729"/>
                <a:gd name="connsiteX3" fmla="*/ 760365 w 1520729"/>
                <a:gd name="connsiteY3" fmla="*/ 1520730 h 1520729"/>
                <a:gd name="connsiteX4" fmla="*/ 0 w 1520729"/>
                <a:gd name="connsiteY4" fmla="*/ 760365 h 1520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729" h="1520729">
                  <a:moveTo>
                    <a:pt x="0" y="760365"/>
                  </a:moveTo>
                  <a:cubicBezTo>
                    <a:pt x="0" y="340427"/>
                    <a:pt x="340427" y="0"/>
                    <a:pt x="760365" y="0"/>
                  </a:cubicBezTo>
                  <a:cubicBezTo>
                    <a:pt x="1180303" y="0"/>
                    <a:pt x="1520730" y="340427"/>
                    <a:pt x="1520730" y="760365"/>
                  </a:cubicBezTo>
                  <a:cubicBezTo>
                    <a:pt x="1520730" y="1180303"/>
                    <a:pt x="1180303" y="1520730"/>
                    <a:pt x="760365" y="1520730"/>
                  </a:cubicBezTo>
                  <a:cubicBezTo>
                    <a:pt x="340427" y="1520730"/>
                    <a:pt x="0" y="1180303"/>
                    <a:pt x="0" y="760365"/>
                  </a:cubicBezTo>
                  <a:close/>
                </a:path>
              </a:pathLst>
            </a:cu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hemeClr val="accent1">
                <a:hueOff val="0"/>
                <a:satOff val="0"/>
                <a:lumOff val="0"/>
                <a:alphaOff val="0"/>
              </a:schemeClr>
            </a:fillRef>
            <a:effectRef idx="0">
              <a:scrgbClr r="0" g="0" b="0"/>
            </a:effectRef>
            <a:fontRef idx="minor">
              <a:schemeClr val="lt1"/>
            </a:fontRef>
          </p:style>
          <p:txBody>
            <a:bodyPr spcFirstLastPara="0" vert="horz" wrap="square" lIns="173697" tIns="173697" rIns="173697" bIns="173697" numCol="1" spcCol="1270" anchor="ctr" anchorCtr="0">
              <a:noAutofit/>
            </a:bodyPr>
            <a:lstStyle/>
            <a:p>
              <a:pPr algn="ctr" defTabSz="450045">
                <a:lnSpc>
                  <a:spcPct val="90000"/>
                </a:lnSpc>
                <a:spcBef>
                  <a:spcPct val="0"/>
                </a:spcBef>
                <a:spcAft>
                  <a:spcPct val="35000"/>
                </a:spcAft>
              </a:pPr>
              <a:r>
                <a:rPr lang="en-US" sz="1500" b="1" dirty="0">
                  <a:solidFill>
                    <a:schemeClr val="bg1"/>
                  </a:solidFill>
                </a:rPr>
                <a:t>Condition-Based</a:t>
              </a:r>
              <a:endParaRPr lang="en-IN" sz="1500" b="1" dirty="0">
                <a:solidFill>
                  <a:schemeClr val="bg1"/>
                </a:solidFill>
              </a:endParaRPr>
            </a:p>
          </p:txBody>
        </p:sp>
        <p:sp>
          <p:nvSpPr>
            <p:cNvPr id="45" name="Right Arrow 44"/>
            <p:cNvSpPr/>
            <p:nvPr/>
          </p:nvSpPr>
          <p:spPr>
            <a:xfrm>
              <a:off x="8138377" y="2494151"/>
              <a:ext cx="981872" cy="858280"/>
            </a:xfrm>
            <a:prstGeom prst="rightArrow">
              <a:avLst>
                <a:gd name="adj1" fmla="val 70000"/>
                <a:gd name="adj2" fmla="val 50000"/>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46" name="Freeform 45"/>
            <p:cNvSpPr/>
            <p:nvPr/>
          </p:nvSpPr>
          <p:spPr>
            <a:xfrm>
              <a:off x="7378013" y="2162927"/>
              <a:ext cx="1520729" cy="1520729"/>
            </a:xfrm>
            <a:custGeom>
              <a:avLst/>
              <a:gdLst>
                <a:gd name="connsiteX0" fmla="*/ 0 w 1520729"/>
                <a:gd name="connsiteY0" fmla="*/ 760365 h 1520729"/>
                <a:gd name="connsiteX1" fmla="*/ 760365 w 1520729"/>
                <a:gd name="connsiteY1" fmla="*/ 0 h 1520729"/>
                <a:gd name="connsiteX2" fmla="*/ 1520730 w 1520729"/>
                <a:gd name="connsiteY2" fmla="*/ 760365 h 1520729"/>
                <a:gd name="connsiteX3" fmla="*/ 760365 w 1520729"/>
                <a:gd name="connsiteY3" fmla="*/ 1520730 h 1520729"/>
                <a:gd name="connsiteX4" fmla="*/ 0 w 1520729"/>
                <a:gd name="connsiteY4" fmla="*/ 760365 h 1520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729" h="1520729">
                  <a:moveTo>
                    <a:pt x="0" y="760365"/>
                  </a:moveTo>
                  <a:cubicBezTo>
                    <a:pt x="0" y="340427"/>
                    <a:pt x="340427" y="0"/>
                    <a:pt x="760365" y="0"/>
                  </a:cubicBezTo>
                  <a:cubicBezTo>
                    <a:pt x="1180303" y="0"/>
                    <a:pt x="1520730" y="340427"/>
                    <a:pt x="1520730" y="760365"/>
                  </a:cubicBezTo>
                  <a:cubicBezTo>
                    <a:pt x="1520730" y="1180303"/>
                    <a:pt x="1180303" y="1520730"/>
                    <a:pt x="760365" y="1520730"/>
                  </a:cubicBezTo>
                  <a:cubicBezTo>
                    <a:pt x="340427" y="1520730"/>
                    <a:pt x="0" y="1180303"/>
                    <a:pt x="0" y="760365"/>
                  </a:cubicBezTo>
                  <a:close/>
                </a:path>
              </a:pathLst>
            </a:custGeom>
            <a:solidFill>
              <a:schemeClr val="accent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hemeClr val="accent1">
                <a:hueOff val="0"/>
                <a:satOff val="0"/>
                <a:lumOff val="0"/>
                <a:alphaOff val="0"/>
              </a:schemeClr>
            </a:fillRef>
            <a:effectRef idx="0">
              <a:scrgbClr r="0" g="0" b="0"/>
            </a:effectRef>
            <a:fontRef idx="minor">
              <a:schemeClr val="lt1"/>
            </a:fontRef>
          </p:style>
          <p:txBody>
            <a:bodyPr spcFirstLastPara="0" vert="horz" wrap="square" lIns="173697" tIns="173697" rIns="173697" bIns="173697" numCol="1" spcCol="1270" anchor="ctr" anchorCtr="0">
              <a:noAutofit/>
            </a:bodyPr>
            <a:lstStyle/>
            <a:p>
              <a:pPr algn="ctr" defTabSz="450045">
                <a:lnSpc>
                  <a:spcPct val="90000"/>
                </a:lnSpc>
                <a:spcBef>
                  <a:spcPct val="0"/>
                </a:spcBef>
                <a:spcAft>
                  <a:spcPct val="35000"/>
                </a:spcAft>
              </a:pPr>
              <a:r>
                <a:rPr lang="en-US" sz="1500" b="1" dirty="0">
                  <a:solidFill>
                    <a:schemeClr val="bg1"/>
                  </a:solidFill>
                </a:rPr>
                <a:t>Predictive</a:t>
              </a:r>
              <a:endParaRPr lang="en-IN" sz="1500" b="1" dirty="0">
                <a:solidFill>
                  <a:schemeClr val="bg1"/>
                </a:solidFill>
              </a:endParaRPr>
            </a:p>
          </p:txBody>
        </p:sp>
        <p:grpSp>
          <p:nvGrpSpPr>
            <p:cNvPr id="51" name="Group 50"/>
            <p:cNvGrpSpPr/>
            <p:nvPr/>
          </p:nvGrpSpPr>
          <p:grpSpPr>
            <a:xfrm>
              <a:off x="161984" y="4478855"/>
              <a:ext cx="8734366" cy="2226300"/>
              <a:chOff x="161984" y="4478855"/>
              <a:chExt cx="8734366" cy="2226300"/>
            </a:xfrm>
          </p:grpSpPr>
          <p:sp>
            <p:nvSpPr>
              <p:cNvPr id="11" name="Rectangle 10"/>
              <p:cNvSpPr/>
              <p:nvPr/>
            </p:nvSpPr>
            <p:spPr>
              <a:xfrm>
                <a:off x="220662" y="4478860"/>
                <a:ext cx="8666163" cy="2226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1" dirty="0"/>
              </a:p>
            </p:txBody>
          </p:sp>
          <p:sp>
            <p:nvSpPr>
              <p:cNvPr id="12" name="TextBox 11"/>
              <p:cNvSpPr txBox="1"/>
              <p:nvPr/>
            </p:nvSpPr>
            <p:spPr>
              <a:xfrm>
                <a:off x="304476" y="4489570"/>
                <a:ext cx="8591874" cy="277169"/>
              </a:xfrm>
              <a:prstGeom prst="rect">
                <a:avLst/>
              </a:prstGeom>
              <a:noFill/>
            </p:spPr>
            <p:txBody>
              <a:bodyPr wrap="square" rtlCol="0">
                <a:spAutoFit/>
              </a:bodyPr>
              <a:lstStyle/>
              <a:p>
                <a:endParaRPr lang="en-US" sz="751" dirty="0">
                  <a:cs typeface="Calibri" pitchFamily="34" charset="0"/>
                </a:endParaRPr>
              </a:p>
            </p:txBody>
          </p:sp>
          <p:cxnSp>
            <p:nvCxnSpPr>
              <p:cNvPr id="10" name="Straight Connector 9"/>
              <p:cNvCxnSpPr/>
              <p:nvPr/>
            </p:nvCxnSpPr>
            <p:spPr>
              <a:xfrm>
                <a:off x="161984" y="4478855"/>
                <a:ext cx="1500297" cy="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1970501" y="4489570"/>
              <a:ext cx="1500297" cy="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779018" y="4489570"/>
              <a:ext cx="1500297" cy="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587535" y="4485771"/>
              <a:ext cx="1500297" cy="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396053" y="4485771"/>
              <a:ext cx="1500297" cy="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4" name="Content Placeholder 3">
            <a:extLst>
              <a:ext uri="{FF2B5EF4-FFF2-40B4-BE49-F238E27FC236}">
                <a16:creationId xmlns:a16="http://schemas.microsoft.com/office/drawing/2014/main" id="{B1E5D498-1188-1B43-A169-C4C554CDC516}"/>
              </a:ext>
            </a:extLst>
          </p:cNvPr>
          <p:cNvSpPr>
            <a:spLocks noGrp="1"/>
          </p:cNvSpPr>
          <p:nvPr>
            <p:ph idx="1"/>
          </p:nvPr>
        </p:nvSpPr>
        <p:spPr/>
        <p:txBody>
          <a:bodyPr/>
          <a:lstStyle/>
          <a:p>
            <a:endParaRPr lang="en-US"/>
          </a:p>
        </p:txBody>
      </p:sp>
      <p:sp>
        <p:nvSpPr>
          <p:cNvPr id="2" name="Slide Number Placeholder 1"/>
          <p:cNvSpPr>
            <a:spLocks noGrp="1"/>
          </p:cNvSpPr>
          <p:nvPr>
            <p:ph type="sldNum" sz="quarter" idx="12"/>
          </p:nvPr>
        </p:nvSpPr>
        <p:spPr/>
        <p:txBody>
          <a:bodyPr/>
          <a:lstStyle/>
          <a:p>
            <a:fld id="{846EA5B9-79DC-415E-BBD8-CA4293E44FF5}" type="slidenum">
              <a:rPr lang="en-US" smtClean="0"/>
              <a:pPr/>
              <a:t>26</a:t>
            </a:fld>
            <a:endParaRPr lang="en-US" dirty="0"/>
          </a:p>
        </p:txBody>
      </p:sp>
      <p:sp>
        <p:nvSpPr>
          <p:cNvPr id="3" name="Text Placeholder 2"/>
          <p:cNvSpPr>
            <a:spLocks noGrp="1"/>
          </p:cNvSpPr>
          <p:nvPr>
            <p:ph type="body" sz="quarter" idx="13"/>
          </p:nvPr>
        </p:nvSpPr>
        <p:spPr/>
        <p:txBody>
          <a:bodyPr>
            <a:normAutofit fontScale="92500" lnSpcReduction="10000"/>
          </a:bodyPr>
          <a:lstStyle/>
          <a:p>
            <a:r>
              <a:rPr lang="en-US" dirty="0"/>
              <a:t>The Maintenance Spectrum</a:t>
            </a:r>
          </a:p>
        </p:txBody>
      </p:sp>
      <p:sp>
        <p:nvSpPr>
          <p:cNvPr id="8" name="Text Placeholder 7">
            <a:extLst>
              <a:ext uri="{FF2B5EF4-FFF2-40B4-BE49-F238E27FC236}">
                <a16:creationId xmlns:a16="http://schemas.microsoft.com/office/drawing/2014/main" id="{B966D8BA-E31B-A645-9D1E-FB48E71536DC}"/>
              </a:ext>
            </a:extLst>
          </p:cNvPr>
          <p:cNvSpPr>
            <a:spLocks noGrp="1"/>
          </p:cNvSpPr>
          <p:nvPr>
            <p:ph type="body" sz="quarter" idx="14"/>
          </p:nvPr>
        </p:nvSpPr>
        <p:spPr/>
        <p:txBody>
          <a:bodyPr>
            <a:normAutofit fontScale="77500" lnSpcReduction="20000"/>
          </a:bodyPr>
          <a:lstStyle/>
          <a:p>
            <a:endParaRPr lang="en-US"/>
          </a:p>
        </p:txBody>
      </p:sp>
      <p:sp>
        <p:nvSpPr>
          <p:cNvPr id="5" name="Rectangle 4"/>
          <p:cNvSpPr/>
          <p:nvPr/>
        </p:nvSpPr>
        <p:spPr>
          <a:xfrm>
            <a:off x="2788445" y="3911126"/>
            <a:ext cx="6543675" cy="1824346"/>
          </a:xfrm>
          <a:prstGeom prst="rect">
            <a:avLst/>
          </a:prstGeom>
          <a:solidFill>
            <a:schemeClr val="accent2"/>
          </a:solidFill>
        </p:spPr>
        <p:txBody>
          <a:bodyPr wrap="square">
            <a:spAutoFit/>
          </a:bodyPr>
          <a:lstStyle/>
          <a:p>
            <a:r>
              <a:rPr lang="en-US" sz="1575" b="1" dirty="0">
                <a:solidFill>
                  <a:schemeClr val="bg1"/>
                </a:solidFill>
              </a:rPr>
              <a:t>What is a </a:t>
            </a:r>
            <a:r>
              <a:rPr lang="en-US" sz="1575" b="1" dirty="0">
                <a:solidFill>
                  <a:schemeClr val="bg1"/>
                </a:solidFill>
                <a:effectLst>
                  <a:outerShdw blurRad="50800" dist="38100" dir="2700000" algn="tl" rotWithShape="0">
                    <a:prstClr val="black">
                      <a:alpha val="40000"/>
                    </a:prstClr>
                  </a:outerShdw>
                </a:effectLst>
              </a:rPr>
              <a:t>Schedule-Based</a:t>
            </a:r>
            <a:r>
              <a:rPr lang="en-US" sz="1575" b="1" dirty="0">
                <a:solidFill>
                  <a:schemeClr val="bg1"/>
                </a:solidFill>
              </a:rPr>
              <a:t> Maintenance Strategy?</a:t>
            </a:r>
          </a:p>
          <a:p>
            <a:pPr lvl="1"/>
            <a:r>
              <a:rPr lang="en-US" sz="1351" dirty="0">
                <a:solidFill>
                  <a:schemeClr val="bg1"/>
                </a:solidFill>
              </a:rPr>
              <a:t>Equipment is maintained or replaced on a pre-determined interval</a:t>
            </a:r>
          </a:p>
          <a:p>
            <a:pPr lvl="1"/>
            <a:r>
              <a:rPr lang="en-US" sz="1351" dirty="0">
                <a:solidFill>
                  <a:schemeClr val="bg1"/>
                </a:solidFill>
              </a:rPr>
              <a:t>Timing is often based on manufacturer's recommendations</a:t>
            </a:r>
          </a:p>
          <a:p>
            <a:pPr lvl="1"/>
            <a:endParaRPr lang="en-US" sz="1351" dirty="0">
              <a:solidFill>
                <a:schemeClr val="bg1"/>
              </a:solidFill>
            </a:endParaRPr>
          </a:p>
          <a:p>
            <a:r>
              <a:rPr lang="en-US" sz="1575" b="1" dirty="0">
                <a:solidFill>
                  <a:schemeClr val="bg1"/>
                </a:solidFill>
              </a:rPr>
              <a:t>When is Schedule-Based Maintenance Optimal?</a:t>
            </a:r>
          </a:p>
          <a:p>
            <a:pPr lvl="1"/>
            <a:r>
              <a:rPr lang="en-US" sz="1351" dirty="0">
                <a:solidFill>
                  <a:schemeClr val="bg1"/>
                </a:solidFill>
              </a:rPr>
              <a:t>When failure mechanism is well understood and the cost of replacement is relatively low</a:t>
            </a:r>
          </a:p>
          <a:p>
            <a:pPr lvl="1"/>
            <a:r>
              <a:rPr lang="en-US" sz="1351" dirty="0">
                <a:solidFill>
                  <a:schemeClr val="bg1"/>
                </a:solidFill>
              </a:rPr>
              <a:t>Examples: Smoke detectors, lubrication systems</a:t>
            </a:r>
          </a:p>
        </p:txBody>
      </p:sp>
    </p:spTree>
    <p:extLst>
      <p:ext uri="{BB962C8B-B14F-4D97-AF65-F5344CB8AC3E}">
        <p14:creationId xmlns:p14="http://schemas.microsoft.com/office/powerpoint/2010/main" val="25568333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2" name="Group 51"/>
          <p:cNvGrpSpPr/>
          <p:nvPr/>
        </p:nvGrpSpPr>
        <p:grpSpPr>
          <a:xfrm>
            <a:off x="2788446" y="2136882"/>
            <a:ext cx="6718743" cy="3406671"/>
            <a:chOff x="161925" y="2162927"/>
            <a:chExt cx="8958324" cy="4542228"/>
          </a:xfrm>
        </p:grpSpPr>
        <p:sp>
          <p:nvSpPr>
            <p:cNvPr id="33" name="Isosceles Triangle 32"/>
            <p:cNvSpPr/>
            <p:nvPr/>
          </p:nvSpPr>
          <p:spPr>
            <a:xfrm>
              <a:off x="161925" y="3295651"/>
              <a:ext cx="1495426" cy="1133474"/>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4" name="Isosceles Triangle 33"/>
            <p:cNvSpPr/>
            <p:nvPr/>
          </p:nvSpPr>
          <p:spPr>
            <a:xfrm>
              <a:off x="1969294" y="3295651"/>
              <a:ext cx="1495426" cy="1133474"/>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5" name="Isosceles Triangle 34"/>
            <p:cNvSpPr/>
            <p:nvPr/>
          </p:nvSpPr>
          <p:spPr>
            <a:xfrm>
              <a:off x="3776663" y="3295651"/>
              <a:ext cx="1495426" cy="1133474"/>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6" name="Isosceles Triangle 35"/>
            <p:cNvSpPr/>
            <p:nvPr/>
          </p:nvSpPr>
          <p:spPr>
            <a:xfrm>
              <a:off x="5584032" y="3295651"/>
              <a:ext cx="1495426" cy="1133474"/>
            </a:xfrm>
            <a:prstGeom prst="triangl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7" name="Isosceles Triangle 36"/>
            <p:cNvSpPr/>
            <p:nvPr/>
          </p:nvSpPr>
          <p:spPr>
            <a:xfrm>
              <a:off x="7391400" y="3295651"/>
              <a:ext cx="1495426" cy="1133474"/>
            </a:xfrm>
            <a:prstGeom prst="triangl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6" name="Right Arrow 5"/>
            <p:cNvSpPr/>
            <p:nvPr/>
          </p:nvSpPr>
          <p:spPr>
            <a:xfrm>
              <a:off x="1528215" y="2737208"/>
              <a:ext cx="454626" cy="397400"/>
            </a:xfrm>
            <a:prstGeom prst="rightArrow">
              <a:avLst>
                <a:gd name="adj1" fmla="val 70000"/>
                <a:gd name="adj2" fmla="val 50000"/>
              </a:avLst>
            </a:prstGeom>
            <a:solidFill>
              <a:schemeClr val="bg1">
                <a:lumMod val="5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7" name="Freeform 6"/>
            <p:cNvSpPr/>
            <p:nvPr/>
          </p:nvSpPr>
          <p:spPr>
            <a:xfrm>
              <a:off x="163596" y="2162927"/>
              <a:ext cx="1520729" cy="1520729"/>
            </a:xfrm>
            <a:custGeom>
              <a:avLst/>
              <a:gdLst>
                <a:gd name="connsiteX0" fmla="*/ 0 w 1520729"/>
                <a:gd name="connsiteY0" fmla="*/ 760365 h 1520729"/>
                <a:gd name="connsiteX1" fmla="*/ 760365 w 1520729"/>
                <a:gd name="connsiteY1" fmla="*/ 0 h 1520729"/>
                <a:gd name="connsiteX2" fmla="*/ 1520730 w 1520729"/>
                <a:gd name="connsiteY2" fmla="*/ 760365 h 1520729"/>
                <a:gd name="connsiteX3" fmla="*/ 760365 w 1520729"/>
                <a:gd name="connsiteY3" fmla="*/ 1520730 h 1520729"/>
                <a:gd name="connsiteX4" fmla="*/ 0 w 1520729"/>
                <a:gd name="connsiteY4" fmla="*/ 760365 h 1520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729" h="1520729">
                  <a:moveTo>
                    <a:pt x="0" y="760365"/>
                  </a:moveTo>
                  <a:cubicBezTo>
                    <a:pt x="0" y="340427"/>
                    <a:pt x="340427" y="0"/>
                    <a:pt x="760365" y="0"/>
                  </a:cubicBezTo>
                  <a:cubicBezTo>
                    <a:pt x="1180303" y="0"/>
                    <a:pt x="1520730" y="340427"/>
                    <a:pt x="1520730" y="760365"/>
                  </a:cubicBezTo>
                  <a:cubicBezTo>
                    <a:pt x="1520730" y="1180303"/>
                    <a:pt x="1180303" y="1520730"/>
                    <a:pt x="760365" y="1520730"/>
                  </a:cubicBezTo>
                  <a:cubicBezTo>
                    <a:pt x="340427" y="1520730"/>
                    <a:pt x="0" y="1180303"/>
                    <a:pt x="0" y="760365"/>
                  </a:cubicBezTo>
                  <a:close/>
                </a:path>
              </a:pathLst>
            </a:cu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hemeClr val="accent1">
                <a:hueOff val="0"/>
                <a:satOff val="0"/>
                <a:lumOff val="0"/>
                <a:alphaOff val="0"/>
              </a:schemeClr>
            </a:fillRef>
            <a:effectRef idx="0">
              <a:scrgbClr r="0" g="0" b="0"/>
            </a:effectRef>
            <a:fontRef idx="minor">
              <a:schemeClr val="lt1"/>
            </a:fontRef>
          </p:style>
          <p:txBody>
            <a:bodyPr spcFirstLastPara="0" vert="horz" wrap="square" lIns="173697" tIns="173697" rIns="173697" bIns="173697" numCol="1" spcCol="1270" anchor="ctr" anchorCtr="0">
              <a:noAutofit/>
            </a:bodyPr>
            <a:lstStyle/>
            <a:p>
              <a:pPr algn="ctr" defTabSz="450045">
                <a:lnSpc>
                  <a:spcPct val="90000"/>
                </a:lnSpc>
                <a:spcBef>
                  <a:spcPct val="0"/>
                </a:spcBef>
                <a:spcAft>
                  <a:spcPct val="35000"/>
                </a:spcAft>
              </a:pPr>
              <a:r>
                <a:rPr lang="en-IN" sz="1500" b="1" dirty="0">
                  <a:solidFill>
                    <a:schemeClr val="bg1"/>
                  </a:solidFill>
                </a:rPr>
                <a:t>Run-to- Failure</a:t>
              </a:r>
            </a:p>
          </p:txBody>
        </p:sp>
        <p:sp>
          <p:nvSpPr>
            <p:cNvPr id="39" name="Right Arrow 38"/>
            <p:cNvSpPr/>
            <p:nvPr/>
          </p:nvSpPr>
          <p:spPr>
            <a:xfrm>
              <a:off x="3331819" y="2737208"/>
              <a:ext cx="454626" cy="397400"/>
            </a:xfrm>
            <a:prstGeom prst="rightArrow">
              <a:avLst>
                <a:gd name="adj1" fmla="val 70000"/>
                <a:gd name="adj2" fmla="val 50000"/>
              </a:avLst>
            </a:prstGeom>
            <a:solidFill>
              <a:schemeClr val="bg1">
                <a:lumMod val="5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40" name="Freeform 39"/>
            <p:cNvSpPr/>
            <p:nvPr/>
          </p:nvSpPr>
          <p:spPr>
            <a:xfrm>
              <a:off x="1967200" y="2162927"/>
              <a:ext cx="1520729" cy="1520729"/>
            </a:xfrm>
            <a:custGeom>
              <a:avLst/>
              <a:gdLst>
                <a:gd name="connsiteX0" fmla="*/ 0 w 1520729"/>
                <a:gd name="connsiteY0" fmla="*/ 760365 h 1520729"/>
                <a:gd name="connsiteX1" fmla="*/ 760365 w 1520729"/>
                <a:gd name="connsiteY1" fmla="*/ 0 h 1520729"/>
                <a:gd name="connsiteX2" fmla="*/ 1520730 w 1520729"/>
                <a:gd name="connsiteY2" fmla="*/ 760365 h 1520729"/>
                <a:gd name="connsiteX3" fmla="*/ 760365 w 1520729"/>
                <a:gd name="connsiteY3" fmla="*/ 1520730 h 1520729"/>
                <a:gd name="connsiteX4" fmla="*/ 0 w 1520729"/>
                <a:gd name="connsiteY4" fmla="*/ 760365 h 1520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729" h="1520729">
                  <a:moveTo>
                    <a:pt x="0" y="760365"/>
                  </a:moveTo>
                  <a:cubicBezTo>
                    <a:pt x="0" y="340427"/>
                    <a:pt x="340427" y="0"/>
                    <a:pt x="760365" y="0"/>
                  </a:cubicBezTo>
                  <a:cubicBezTo>
                    <a:pt x="1180303" y="0"/>
                    <a:pt x="1520730" y="340427"/>
                    <a:pt x="1520730" y="760365"/>
                  </a:cubicBezTo>
                  <a:cubicBezTo>
                    <a:pt x="1520730" y="1180303"/>
                    <a:pt x="1180303" y="1520730"/>
                    <a:pt x="760365" y="1520730"/>
                  </a:cubicBezTo>
                  <a:cubicBezTo>
                    <a:pt x="340427" y="1520730"/>
                    <a:pt x="0" y="1180303"/>
                    <a:pt x="0" y="760365"/>
                  </a:cubicBezTo>
                  <a:close/>
                </a:path>
              </a:pathLst>
            </a:cu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hemeClr val="accent1">
                <a:hueOff val="0"/>
                <a:satOff val="0"/>
                <a:lumOff val="0"/>
                <a:alphaOff val="0"/>
              </a:schemeClr>
            </a:fillRef>
            <a:effectRef idx="0">
              <a:scrgbClr r="0" g="0" b="0"/>
            </a:effectRef>
            <a:fontRef idx="minor">
              <a:schemeClr val="lt1"/>
            </a:fontRef>
          </p:style>
          <p:txBody>
            <a:bodyPr spcFirstLastPara="0" vert="horz" wrap="square" lIns="173697" tIns="173697" rIns="173697" bIns="173697" numCol="1" spcCol="1270" anchor="ctr" anchorCtr="0">
              <a:noAutofit/>
            </a:bodyPr>
            <a:lstStyle/>
            <a:p>
              <a:pPr algn="ctr" defTabSz="450045">
                <a:lnSpc>
                  <a:spcPct val="90000"/>
                </a:lnSpc>
                <a:spcBef>
                  <a:spcPct val="0"/>
                </a:spcBef>
                <a:spcAft>
                  <a:spcPct val="35000"/>
                </a:spcAft>
              </a:pPr>
              <a:r>
                <a:rPr lang="en-US" sz="1500" b="1" dirty="0">
                  <a:solidFill>
                    <a:schemeClr val="bg1"/>
                  </a:solidFill>
                </a:rPr>
                <a:t>Schedule- Based</a:t>
              </a:r>
              <a:endParaRPr lang="en-IN" sz="1500" b="1" dirty="0">
                <a:solidFill>
                  <a:schemeClr val="bg1"/>
                </a:solidFill>
              </a:endParaRPr>
            </a:p>
          </p:txBody>
        </p:sp>
        <p:sp>
          <p:nvSpPr>
            <p:cNvPr id="41" name="Right Arrow 40"/>
            <p:cNvSpPr/>
            <p:nvPr/>
          </p:nvSpPr>
          <p:spPr>
            <a:xfrm>
              <a:off x="5135423" y="2737208"/>
              <a:ext cx="454626" cy="397400"/>
            </a:xfrm>
            <a:prstGeom prst="rightArrow">
              <a:avLst>
                <a:gd name="adj1" fmla="val 70000"/>
                <a:gd name="adj2" fmla="val 50000"/>
              </a:avLst>
            </a:prstGeom>
            <a:solidFill>
              <a:schemeClr val="bg1">
                <a:lumMod val="5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42" name="Freeform 41"/>
            <p:cNvSpPr/>
            <p:nvPr/>
          </p:nvSpPr>
          <p:spPr>
            <a:xfrm>
              <a:off x="3770804" y="2162927"/>
              <a:ext cx="1520729" cy="1520729"/>
            </a:xfrm>
            <a:custGeom>
              <a:avLst/>
              <a:gdLst>
                <a:gd name="connsiteX0" fmla="*/ 0 w 1520729"/>
                <a:gd name="connsiteY0" fmla="*/ 760365 h 1520729"/>
                <a:gd name="connsiteX1" fmla="*/ 760365 w 1520729"/>
                <a:gd name="connsiteY1" fmla="*/ 0 h 1520729"/>
                <a:gd name="connsiteX2" fmla="*/ 1520730 w 1520729"/>
                <a:gd name="connsiteY2" fmla="*/ 760365 h 1520729"/>
                <a:gd name="connsiteX3" fmla="*/ 760365 w 1520729"/>
                <a:gd name="connsiteY3" fmla="*/ 1520730 h 1520729"/>
                <a:gd name="connsiteX4" fmla="*/ 0 w 1520729"/>
                <a:gd name="connsiteY4" fmla="*/ 760365 h 1520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729" h="1520729">
                  <a:moveTo>
                    <a:pt x="0" y="760365"/>
                  </a:moveTo>
                  <a:cubicBezTo>
                    <a:pt x="0" y="340427"/>
                    <a:pt x="340427" y="0"/>
                    <a:pt x="760365" y="0"/>
                  </a:cubicBezTo>
                  <a:cubicBezTo>
                    <a:pt x="1180303" y="0"/>
                    <a:pt x="1520730" y="340427"/>
                    <a:pt x="1520730" y="760365"/>
                  </a:cubicBezTo>
                  <a:cubicBezTo>
                    <a:pt x="1520730" y="1180303"/>
                    <a:pt x="1180303" y="1520730"/>
                    <a:pt x="760365" y="1520730"/>
                  </a:cubicBezTo>
                  <a:cubicBezTo>
                    <a:pt x="340427" y="1520730"/>
                    <a:pt x="0" y="1180303"/>
                    <a:pt x="0" y="760365"/>
                  </a:cubicBezTo>
                  <a:close/>
                </a:path>
              </a:pathLst>
            </a:custGeom>
            <a:solidFill>
              <a:schemeClr val="accent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hemeClr val="accent1">
                <a:hueOff val="0"/>
                <a:satOff val="0"/>
                <a:lumOff val="0"/>
                <a:alphaOff val="0"/>
              </a:schemeClr>
            </a:fillRef>
            <a:effectRef idx="0">
              <a:scrgbClr r="0" g="0" b="0"/>
            </a:effectRef>
            <a:fontRef idx="minor">
              <a:schemeClr val="lt1"/>
            </a:fontRef>
          </p:style>
          <p:txBody>
            <a:bodyPr spcFirstLastPara="0" vert="horz" wrap="square" lIns="173697" tIns="173697" rIns="173697" bIns="173697" numCol="1" spcCol="1270" anchor="ctr" anchorCtr="0">
              <a:noAutofit/>
            </a:bodyPr>
            <a:lstStyle/>
            <a:p>
              <a:pPr algn="ctr" defTabSz="450045">
                <a:lnSpc>
                  <a:spcPct val="90000"/>
                </a:lnSpc>
                <a:spcBef>
                  <a:spcPct val="0"/>
                </a:spcBef>
                <a:spcAft>
                  <a:spcPct val="35000"/>
                </a:spcAft>
              </a:pPr>
              <a:r>
                <a:rPr lang="en-US" sz="1500" b="1" dirty="0">
                  <a:solidFill>
                    <a:schemeClr val="bg1"/>
                  </a:solidFill>
                </a:rPr>
                <a:t>Risk-Based</a:t>
              </a:r>
              <a:endParaRPr lang="en-IN" sz="1500" b="1" dirty="0">
                <a:solidFill>
                  <a:schemeClr val="bg1"/>
                </a:solidFill>
              </a:endParaRPr>
            </a:p>
          </p:txBody>
        </p:sp>
        <p:sp>
          <p:nvSpPr>
            <p:cNvPr id="43" name="Right Arrow 42"/>
            <p:cNvSpPr/>
            <p:nvPr/>
          </p:nvSpPr>
          <p:spPr>
            <a:xfrm>
              <a:off x="6939027" y="2737208"/>
              <a:ext cx="454626" cy="397400"/>
            </a:xfrm>
            <a:prstGeom prst="rightArrow">
              <a:avLst>
                <a:gd name="adj1" fmla="val 70000"/>
                <a:gd name="adj2" fmla="val 50000"/>
              </a:avLst>
            </a:prstGeom>
            <a:solidFill>
              <a:schemeClr val="bg1">
                <a:lumMod val="5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44" name="Freeform 43"/>
            <p:cNvSpPr/>
            <p:nvPr/>
          </p:nvSpPr>
          <p:spPr>
            <a:xfrm>
              <a:off x="5574409" y="2162927"/>
              <a:ext cx="1520729" cy="1520729"/>
            </a:xfrm>
            <a:custGeom>
              <a:avLst/>
              <a:gdLst>
                <a:gd name="connsiteX0" fmla="*/ 0 w 1520729"/>
                <a:gd name="connsiteY0" fmla="*/ 760365 h 1520729"/>
                <a:gd name="connsiteX1" fmla="*/ 760365 w 1520729"/>
                <a:gd name="connsiteY1" fmla="*/ 0 h 1520729"/>
                <a:gd name="connsiteX2" fmla="*/ 1520730 w 1520729"/>
                <a:gd name="connsiteY2" fmla="*/ 760365 h 1520729"/>
                <a:gd name="connsiteX3" fmla="*/ 760365 w 1520729"/>
                <a:gd name="connsiteY3" fmla="*/ 1520730 h 1520729"/>
                <a:gd name="connsiteX4" fmla="*/ 0 w 1520729"/>
                <a:gd name="connsiteY4" fmla="*/ 760365 h 1520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729" h="1520729">
                  <a:moveTo>
                    <a:pt x="0" y="760365"/>
                  </a:moveTo>
                  <a:cubicBezTo>
                    <a:pt x="0" y="340427"/>
                    <a:pt x="340427" y="0"/>
                    <a:pt x="760365" y="0"/>
                  </a:cubicBezTo>
                  <a:cubicBezTo>
                    <a:pt x="1180303" y="0"/>
                    <a:pt x="1520730" y="340427"/>
                    <a:pt x="1520730" y="760365"/>
                  </a:cubicBezTo>
                  <a:cubicBezTo>
                    <a:pt x="1520730" y="1180303"/>
                    <a:pt x="1180303" y="1520730"/>
                    <a:pt x="760365" y="1520730"/>
                  </a:cubicBezTo>
                  <a:cubicBezTo>
                    <a:pt x="340427" y="1520730"/>
                    <a:pt x="0" y="1180303"/>
                    <a:pt x="0" y="760365"/>
                  </a:cubicBezTo>
                  <a:close/>
                </a:path>
              </a:pathLst>
            </a:cu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hemeClr val="accent1">
                <a:hueOff val="0"/>
                <a:satOff val="0"/>
                <a:lumOff val="0"/>
                <a:alphaOff val="0"/>
              </a:schemeClr>
            </a:fillRef>
            <a:effectRef idx="0">
              <a:scrgbClr r="0" g="0" b="0"/>
            </a:effectRef>
            <a:fontRef idx="minor">
              <a:schemeClr val="lt1"/>
            </a:fontRef>
          </p:style>
          <p:txBody>
            <a:bodyPr spcFirstLastPara="0" vert="horz" wrap="square" lIns="173697" tIns="173697" rIns="173697" bIns="173697" numCol="1" spcCol="1270" anchor="ctr" anchorCtr="0">
              <a:noAutofit/>
            </a:bodyPr>
            <a:lstStyle/>
            <a:p>
              <a:pPr algn="ctr" defTabSz="450045">
                <a:lnSpc>
                  <a:spcPct val="90000"/>
                </a:lnSpc>
                <a:spcBef>
                  <a:spcPct val="0"/>
                </a:spcBef>
                <a:spcAft>
                  <a:spcPct val="35000"/>
                </a:spcAft>
              </a:pPr>
              <a:r>
                <a:rPr lang="en-US" sz="1500" b="1" dirty="0">
                  <a:solidFill>
                    <a:schemeClr val="bg1"/>
                  </a:solidFill>
                </a:rPr>
                <a:t>Condition-Based</a:t>
              </a:r>
              <a:endParaRPr lang="en-IN" sz="1500" b="1" dirty="0">
                <a:solidFill>
                  <a:schemeClr val="bg1"/>
                </a:solidFill>
              </a:endParaRPr>
            </a:p>
          </p:txBody>
        </p:sp>
        <p:sp>
          <p:nvSpPr>
            <p:cNvPr id="45" name="Right Arrow 44"/>
            <p:cNvSpPr/>
            <p:nvPr/>
          </p:nvSpPr>
          <p:spPr>
            <a:xfrm>
              <a:off x="8138377" y="2494151"/>
              <a:ext cx="981872" cy="858280"/>
            </a:xfrm>
            <a:prstGeom prst="rightArrow">
              <a:avLst>
                <a:gd name="adj1" fmla="val 70000"/>
                <a:gd name="adj2" fmla="val 50000"/>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46" name="Freeform 45"/>
            <p:cNvSpPr/>
            <p:nvPr/>
          </p:nvSpPr>
          <p:spPr>
            <a:xfrm>
              <a:off x="7378013" y="2162927"/>
              <a:ext cx="1520729" cy="1520729"/>
            </a:xfrm>
            <a:custGeom>
              <a:avLst/>
              <a:gdLst>
                <a:gd name="connsiteX0" fmla="*/ 0 w 1520729"/>
                <a:gd name="connsiteY0" fmla="*/ 760365 h 1520729"/>
                <a:gd name="connsiteX1" fmla="*/ 760365 w 1520729"/>
                <a:gd name="connsiteY1" fmla="*/ 0 h 1520729"/>
                <a:gd name="connsiteX2" fmla="*/ 1520730 w 1520729"/>
                <a:gd name="connsiteY2" fmla="*/ 760365 h 1520729"/>
                <a:gd name="connsiteX3" fmla="*/ 760365 w 1520729"/>
                <a:gd name="connsiteY3" fmla="*/ 1520730 h 1520729"/>
                <a:gd name="connsiteX4" fmla="*/ 0 w 1520729"/>
                <a:gd name="connsiteY4" fmla="*/ 760365 h 1520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729" h="1520729">
                  <a:moveTo>
                    <a:pt x="0" y="760365"/>
                  </a:moveTo>
                  <a:cubicBezTo>
                    <a:pt x="0" y="340427"/>
                    <a:pt x="340427" y="0"/>
                    <a:pt x="760365" y="0"/>
                  </a:cubicBezTo>
                  <a:cubicBezTo>
                    <a:pt x="1180303" y="0"/>
                    <a:pt x="1520730" y="340427"/>
                    <a:pt x="1520730" y="760365"/>
                  </a:cubicBezTo>
                  <a:cubicBezTo>
                    <a:pt x="1520730" y="1180303"/>
                    <a:pt x="1180303" y="1520730"/>
                    <a:pt x="760365" y="1520730"/>
                  </a:cubicBezTo>
                  <a:cubicBezTo>
                    <a:pt x="340427" y="1520730"/>
                    <a:pt x="0" y="1180303"/>
                    <a:pt x="0" y="760365"/>
                  </a:cubicBezTo>
                  <a:close/>
                </a:path>
              </a:pathLst>
            </a:custGeom>
            <a:solidFill>
              <a:schemeClr val="accent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hemeClr val="accent1">
                <a:hueOff val="0"/>
                <a:satOff val="0"/>
                <a:lumOff val="0"/>
                <a:alphaOff val="0"/>
              </a:schemeClr>
            </a:fillRef>
            <a:effectRef idx="0">
              <a:scrgbClr r="0" g="0" b="0"/>
            </a:effectRef>
            <a:fontRef idx="minor">
              <a:schemeClr val="lt1"/>
            </a:fontRef>
          </p:style>
          <p:txBody>
            <a:bodyPr spcFirstLastPara="0" vert="horz" wrap="square" lIns="173697" tIns="173697" rIns="173697" bIns="173697" numCol="1" spcCol="1270" anchor="ctr" anchorCtr="0">
              <a:noAutofit/>
            </a:bodyPr>
            <a:lstStyle/>
            <a:p>
              <a:pPr algn="ctr" defTabSz="450045">
                <a:lnSpc>
                  <a:spcPct val="90000"/>
                </a:lnSpc>
                <a:spcBef>
                  <a:spcPct val="0"/>
                </a:spcBef>
                <a:spcAft>
                  <a:spcPct val="35000"/>
                </a:spcAft>
              </a:pPr>
              <a:r>
                <a:rPr lang="en-US" sz="1500" b="1" dirty="0">
                  <a:solidFill>
                    <a:schemeClr val="bg1"/>
                  </a:solidFill>
                </a:rPr>
                <a:t>Predictive</a:t>
              </a:r>
              <a:endParaRPr lang="en-IN" sz="1500" b="1" dirty="0">
                <a:solidFill>
                  <a:schemeClr val="bg1"/>
                </a:solidFill>
              </a:endParaRPr>
            </a:p>
          </p:txBody>
        </p:sp>
        <p:grpSp>
          <p:nvGrpSpPr>
            <p:cNvPr id="51" name="Group 50"/>
            <p:cNvGrpSpPr/>
            <p:nvPr/>
          </p:nvGrpSpPr>
          <p:grpSpPr>
            <a:xfrm>
              <a:off x="161984" y="4478855"/>
              <a:ext cx="8734366" cy="2226300"/>
              <a:chOff x="161984" y="4478855"/>
              <a:chExt cx="8734366" cy="2226300"/>
            </a:xfrm>
          </p:grpSpPr>
          <p:sp>
            <p:nvSpPr>
              <p:cNvPr id="11" name="Rectangle 10"/>
              <p:cNvSpPr/>
              <p:nvPr/>
            </p:nvSpPr>
            <p:spPr>
              <a:xfrm>
                <a:off x="220662" y="4478860"/>
                <a:ext cx="8666163" cy="2226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1" dirty="0"/>
              </a:p>
            </p:txBody>
          </p:sp>
          <p:sp>
            <p:nvSpPr>
              <p:cNvPr id="12" name="TextBox 11"/>
              <p:cNvSpPr txBox="1"/>
              <p:nvPr/>
            </p:nvSpPr>
            <p:spPr>
              <a:xfrm>
                <a:off x="304476" y="4489570"/>
                <a:ext cx="8591874" cy="277169"/>
              </a:xfrm>
              <a:prstGeom prst="rect">
                <a:avLst/>
              </a:prstGeom>
              <a:noFill/>
            </p:spPr>
            <p:txBody>
              <a:bodyPr wrap="square" rtlCol="0">
                <a:spAutoFit/>
              </a:bodyPr>
              <a:lstStyle/>
              <a:p>
                <a:endParaRPr lang="en-US" sz="751" dirty="0">
                  <a:cs typeface="Calibri" pitchFamily="34" charset="0"/>
                </a:endParaRPr>
              </a:p>
            </p:txBody>
          </p:sp>
          <p:cxnSp>
            <p:nvCxnSpPr>
              <p:cNvPr id="10" name="Straight Connector 9"/>
              <p:cNvCxnSpPr/>
              <p:nvPr/>
            </p:nvCxnSpPr>
            <p:spPr>
              <a:xfrm>
                <a:off x="161984" y="4478855"/>
                <a:ext cx="1500297" cy="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1970501" y="4489570"/>
              <a:ext cx="1500297" cy="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779018" y="4489570"/>
              <a:ext cx="1500297" cy="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587535" y="4485771"/>
              <a:ext cx="1500297" cy="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396053" y="4485771"/>
              <a:ext cx="1500297" cy="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4" name="Content Placeholder 3">
            <a:extLst>
              <a:ext uri="{FF2B5EF4-FFF2-40B4-BE49-F238E27FC236}">
                <a16:creationId xmlns:a16="http://schemas.microsoft.com/office/drawing/2014/main" id="{202B68A9-1FB1-464C-B76A-078593B9EDFC}"/>
              </a:ext>
            </a:extLst>
          </p:cNvPr>
          <p:cNvSpPr>
            <a:spLocks noGrp="1"/>
          </p:cNvSpPr>
          <p:nvPr>
            <p:ph idx="1"/>
          </p:nvPr>
        </p:nvSpPr>
        <p:spPr/>
        <p:txBody>
          <a:bodyPr/>
          <a:lstStyle/>
          <a:p>
            <a:endParaRPr lang="en-US"/>
          </a:p>
        </p:txBody>
      </p:sp>
      <p:sp>
        <p:nvSpPr>
          <p:cNvPr id="2" name="Slide Number Placeholder 1"/>
          <p:cNvSpPr>
            <a:spLocks noGrp="1"/>
          </p:cNvSpPr>
          <p:nvPr>
            <p:ph type="sldNum" sz="quarter" idx="12"/>
          </p:nvPr>
        </p:nvSpPr>
        <p:spPr/>
        <p:txBody>
          <a:bodyPr/>
          <a:lstStyle/>
          <a:p>
            <a:fld id="{846EA5B9-79DC-415E-BBD8-CA4293E44FF5}" type="slidenum">
              <a:rPr lang="en-US" smtClean="0"/>
              <a:pPr/>
              <a:t>27</a:t>
            </a:fld>
            <a:endParaRPr lang="en-US" dirty="0"/>
          </a:p>
        </p:txBody>
      </p:sp>
      <p:sp>
        <p:nvSpPr>
          <p:cNvPr id="3" name="Text Placeholder 2"/>
          <p:cNvSpPr>
            <a:spLocks noGrp="1"/>
          </p:cNvSpPr>
          <p:nvPr>
            <p:ph type="body" sz="quarter" idx="13"/>
          </p:nvPr>
        </p:nvSpPr>
        <p:spPr/>
        <p:txBody>
          <a:bodyPr>
            <a:normAutofit fontScale="92500" lnSpcReduction="10000"/>
          </a:bodyPr>
          <a:lstStyle/>
          <a:p>
            <a:r>
              <a:rPr lang="en-US" dirty="0"/>
              <a:t>The Maintenance Spectrum</a:t>
            </a:r>
          </a:p>
        </p:txBody>
      </p:sp>
      <p:sp>
        <p:nvSpPr>
          <p:cNvPr id="8" name="Text Placeholder 7">
            <a:extLst>
              <a:ext uri="{FF2B5EF4-FFF2-40B4-BE49-F238E27FC236}">
                <a16:creationId xmlns:a16="http://schemas.microsoft.com/office/drawing/2014/main" id="{25E528F2-A168-E541-809F-2B8128ABDCCD}"/>
              </a:ext>
            </a:extLst>
          </p:cNvPr>
          <p:cNvSpPr>
            <a:spLocks noGrp="1"/>
          </p:cNvSpPr>
          <p:nvPr>
            <p:ph type="body" sz="quarter" idx="14"/>
          </p:nvPr>
        </p:nvSpPr>
        <p:spPr/>
        <p:txBody>
          <a:bodyPr>
            <a:normAutofit fontScale="77500" lnSpcReduction="20000"/>
          </a:bodyPr>
          <a:lstStyle/>
          <a:p>
            <a:endParaRPr lang="en-US"/>
          </a:p>
        </p:txBody>
      </p:sp>
      <p:sp>
        <p:nvSpPr>
          <p:cNvPr id="5" name="Rectangle 4"/>
          <p:cNvSpPr/>
          <p:nvPr/>
        </p:nvSpPr>
        <p:spPr>
          <a:xfrm>
            <a:off x="2788445" y="3911124"/>
            <a:ext cx="6543675" cy="1824346"/>
          </a:xfrm>
          <a:prstGeom prst="rect">
            <a:avLst/>
          </a:prstGeom>
          <a:solidFill>
            <a:schemeClr val="accent3"/>
          </a:solidFill>
        </p:spPr>
        <p:txBody>
          <a:bodyPr wrap="square">
            <a:spAutoFit/>
          </a:bodyPr>
          <a:lstStyle/>
          <a:p>
            <a:r>
              <a:rPr lang="en-US" sz="1575" dirty="0">
                <a:solidFill>
                  <a:schemeClr val="bg1"/>
                </a:solidFill>
              </a:rPr>
              <a:t>What is a </a:t>
            </a:r>
            <a:r>
              <a:rPr lang="en-US" sz="1575" b="1" dirty="0">
                <a:solidFill>
                  <a:schemeClr val="bg1"/>
                </a:solidFill>
                <a:effectLst>
                  <a:outerShdw blurRad="50800" dist="38100" dir="2700000" algn="tl" rotWithShape="0">
                    <a:prstClr val="black">
                      <a:alpha val="40000"/>
                    </a:prstClr>
                  </a:outerShdw>
                </a:effectLst>
              </a:rPr>
              <a:t>Risk-Based</a:t>
            </a:r>
            <a:r>
              <a:rPr lang="en-US" sz="1575" dirty="0">
                <a:solidFill>
                  <a:schemeClr val="bg1"/>
                </a:solidFill>
              </a:rPr>
              <a:t> Maintenance Strategy?</a:t>
            </a:r>
          </a:p>
          <a:p>
            <a:pPr lvl="1"/>
            <a:r>
              <a:rPr lang="en-US" sz="1351" dirty="0">
                <a:solidFill>
                  <a:schemeClr val="bg1"/>
                </a:solidFill>
              </a:rPr>
              <a:t>An assessment is done to list all possible failures by cost and probability</a:t>
            </a:r>
          </a:p>
          <a:p>
            <a:pPr lvl="1"/>
            <a:r>
              <a:rPr lang="en-US" sz="1351" dirty="0">
                <a:solidFill>
                  <a:schemeClr val="bg1"/>
                </a:solidFill>
              </a:rPr>
              <a:t>Schedule-based maintenance is then prioritized based on this risk matrix</a:t>
            </a:r>
          </a:p>
          <a:p>
            <a:pPr lvl="1"/>
            <a:endParaRPr lang="en-US" sz="1351" dirty="0">
              <a:solidFill>
                <a:schemeClr val="bg1"/>
              </a:solidFill>
            </a:endParaRPr>
          </a:p>
          <a:p>
            <a:r>
              <a:rPr lang="en-US" sz="1575" dirty="0">
                <a:solidFill>
                  <a:schemeClr val="bg1"/>
                </a:solidFill>
              </a:rPr>
              <a:t>When is Risk-Based Maintenance Optimal?</a:t>
            </a:r>
          </a:p>
          <a:p>
            <a:pPr lvl="1"/>
            <a:r>
              <a:rPr lang="en-US" sz="1351" dirty="0">
                <a:solidFill>
                  <a:schemeClr val="bg1"/>
                </a:solidFill>
              </a:rPr>
              <a:t>When failure mechanism is well understood, conditions are relatively constant, and the assumption of some risk is acceptable</a:t>
            </a:r>
          </a:p>
          <a:p>
            <a:pPr lvl="1"/>
            <a:r>
              <a:rPr lang="en-US" sz="1351" dirty="0">
                <a:solidFill>
                  <a:schemeClr val="bg1"/>
                </a:solidFill>
              </a:rPr>
              <a:t>Examples: Road repair, plant-wide prioritization</a:t>
            </a:r>
          </a:p>
        </p:txBody>
      </p:sp>
    </p:spTree>
    <p:extLst>
      <p:ext uri="{BB962C8B-B14F-4D97-AF65-F5344CB8AC3E}">
        <p14:creationId xmlns:p14="http://schemas.microsoft.com/office/powerpoint/2010/main" val="34693913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2" name="Group 51"/>
          <p:cNvGrpSpPr/>
          <p:nvPr/>
        </p:nvGrpSpPr>
        <p:grpSpPr>
          <a:xfrm>
            <a:off x="2788446" y="2136882"/>
            <a:ext cx="6718743" cy="3406671"/>
            <a:chOff x="161925" y="2162927"/>
            <a:chExt cx="8958324" cy="4542228"/>
          </a:xfrm>
        </p:grpSpPr>
        <p:sp>
          <p:nvSpPr>
            <p:cNvPr id="33" name="Isosceles Triangle 32"/>
            <p:cNvSpPr/>
            <p:nvPr/>
          </p:nvSpPr>
          <p:spPr>
            <a:xfrm>
              <a:off x="161925" y="3295651"/>
              <a:ext cx="1495426" cy="1133474"/>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4" name="Isosceles Triangle 33"/>
            <p:cNvSpPr/>
            <p:nvPr/>
          </p:nvSpPr>
          <p:spPr>
            <a:xfrm>
              <a:off x="1969294" y="3295651"/>
              <a:ext cx="1495426" cy="1133474"/>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5" name="Isosceles Triangle 34"/>
            <p:cNvSpPr/>
            <p:nvPr/>
          </p:nvSpPr>
          <p:spPr>
            <a:xfrm>
              <a:off x="3776663" y="3295651"/>
              <a:ext cx="1495426" cy="1133474"/>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6" name="Isosceles Triangle 35"/>
            <p:cNvSpPr/>
            <p:nvPr/>
          </p:nvSpPr>
          <p:spPr>
            <a:xfrm>
              <a:off x="5584032" y="3295651"/>
              <a:ext cx="1495426" cy="1133474"/>
            </a:xfrm>
            <a:prstGeom prs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7" name="Isosceles Triangle 36"/>
            <p:cNvSpPr/>
            <p:nvPr/>
          </p:nvSpPr>
          <p:spPr>
            <a:xfrm>
              <a:off x="7391400" y="3295651"/>
              <a:ext cx="1495426" cy="1133474"/>
            </a:xfrm>
            <a:prstGeom prst="triangl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6" name="Right Arrow 5"/>
            <p:cNvSpPr/>
            <p:nvPr/>
          </p:nvSpPr>
          <p:spPr>
            <a:xfrm>
              <a:off x="1528215" y="2737208"/>
              <a:ext cx="454626" cy="397400"/>
            </a:xfrm>
            <a:prstGeom prst="rightArrow">
              <a:avLst>
                <a:gd name="adj1" fmla="val 70000"/>
                <a:gd name="adj2" fmla="val 50000"/>
              </a:avLst>
            </a:prstGeom>
            <a:solidFill>
              <a:schemeClr val="bg1">
                <a:lumMod val="5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7" name="Freeform 6"/>
            <p:cNvSpPr/>
            <p:nvPr/>
          </p:nvSpPr>
          <p:spPr>
            <a:xfrm>
              <a:off x="163596" y="2162927"/>
              <a:ext cx="1520729" cy="1520729"/>
            </a:xfrm>
            <a:custGeom>
              <a:avLst/>
              <a:gdLst>
                <a:gd name="connsiteX0" fmla="*/ 0 w 1520729"/>
                <a:gd name="connsiteY0" fmla="*/ 760365 h 1520729"/>
                <a:gd name="connsiteX1" fmla="*/ 760365 w 1520729"/>
                <a:gd name="connsiteY1" fmla="*/ 0 h 1520729"/>
                <a:gd name="connsiteX2" fmla="*/ 1520730 w 1520729"/>
                <a:gd name="connsiteY2" fmla="*/ 760365 h 1520729"/>
                <a:gd name="connsiteX3" fmla="*/ 760365 w 1520729"/>
                <a:gd name="connsiteY3" fmla="*/ 1520730 h 1520729"/>
                <a:gd name="connsiteX4" fmla="*/ 0 w 1520729"/>
                <a:gd name="connsiteY4" fmla="*/ 760365 h 1520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729" h="1520729">
                  <a:moveTo>
                    <a:pt x="0" y="760365"/>
                  </a:moveTo>
                  <a:cubicBezTo>
                    <a:pt x="0" y="340427"/>
                    <a:pt x="340427" y="0"/>
                    <a:pt x="760365" y="0"/>
                  </a:cubicBezTo>
                  <a:cubicBezTo>
                    <a:pt x="1180303" y="0"/>
                    <a:pt x="1520730" y="340427"/>
                    <a:pt x="1520730" y="760365"/>
                  </a:cubicBezTo>
                  <a:cubicBezTo>
                    <a:pt x="1520730" y="1180303"/>
                    <a:pt x="1180303" y="1520730"/>
                    <a:pt x="760365" y="1520730"/>
                  </a:cubicBezTo>
                  <a:cubicBezTo>
                    <a:pt x="340427" y="1520730"/>
                    <a:pt x="0" y="1180303"/>
                    <a:pt x="0" y="760365"/>
                  </a:cubicBezTo>
                  <a:close/>
                </a:path>
              </a:pathLst>
            </a:cu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hemeClr val="accent1">
                <a:hueOff val="0"/>
                <a:satOff val="0"/>
                <a:lumOff val="0"/>
                <a:alphaOff val="0"/>
              </a:schemeClr>
            </a:fillRef>
            <a:effectRef idx="0">
              <a:scrgbClr r="0" g="0" b="0"/>
            </a:effectRef>
            <a:fontRef idx="minor">
              <a:schemeClr val="lt1"/>
            </a:fontRef>
          </p:style>
          <p:txBody>
            <a:bodyPr spcFirstLastPara="0" vert="horz" wrap="square" lIns="173697" tIns="173697" rIns="173697" bIns="173697" numCol="1" spcCol="1270" anchor="ctr" anchorCtr="0">
              <a:noAutofit/>
            </a:bodyPr>
            <a:lstStyle/>
            <a:p>
              <a:pPr algn="ctr" defTabSz="450045">
                <a:lnSpc>
                  <a:spcPct val="90000"/>
                </a:lnSpc>
                <a:spcBef>
                  <a:spcPct val="0"/>
                </a:spcBef>
                <a:spcAft>
                  <a:spcPct val="35000"/>
                </a:spcAft>
              </a:pPr>
              <a:r>
                <a:rPr lang="en-IN" sz="1500" b="1" dirty="0">
                  <a:solidFill>
                    <a:schemeClr val="bg1"/>
                  </a:solidFill>
                </a:rPr>
                <a:t>Run-to- Failure</a:t>
              </a:r>
            </a:p>
          </p:txBody>
        </p:sp>
        <p:sp>
          <p:nvSpPr>
            <p:cNvPr id="39" name="Right Arrow 38"/>
            <p:cNvSpPr/>
            <p:nvPr/>
          </p:nvSpPr>
          <p:spPr>
            <a:xfrm>
              <a:off x="3331819" y="2737208"/>
              <a:ext cx="454626" cy="397400"/>
            </a:xfrm>
            <a:prstGeom prst="rightArrow">
              <a:avLst>
                <a:gd name="adj1" fmla="val 70000"/>
                <a:gd name="adj2" fmla="val 50000"/>
              </a:avLst>
            </a:prstGeom>
            <a:solidFill>
              <a:schemeClr val="bg1">
                <a:lumMod val="5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40" name="Freeform 39"/>
            <p:cNvSpPr/>
            <p:nvPr/>
          </p:nvSpPr>
          <p:spPr>
            <a:xfrm>
              <a:off x="1967200" y="2162927"/>
              <a:ext cx="1520729" cy="1520729"/>
            </a:xfrm>
            <a:custGeom>
              <a:avLst/>
              <a:gdLst>
                <a:gd name="connsiteX0" fmla="*/ 0 w 1520729"/>
                <a:gd name="connsiteY0" fmla="*/ 760365 h 1520729"/>
                <a:gd name="connsiteX1" fmla="*/ 760365 w 1520729"/>
                <a:gd name="connsiteY1" fmla="*/ 0 h 1520729"/>
                <a:gd name="connsiteX2" fmla="*/ 1520730 w 1520729"/>
                <a:gd name="connsiteY2" fmla="*/ 760365 h 1520729"/>
                <a:gd name="connsiteX3" fmla="*/ 760365 w 1520729"/>
                <a:gd name="connsiteY3" fmla="*/ 1520730 h 1520729"/>
                <a:gd name="connsiteX4" fmla="*/ 0 w 1520729"/>
                <a:gd name="connsiteY4" fmla="*/ 760365 h 1520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729" h="1520729">
                  <a:moveTo>
                    <a:pt x="0" y="760365"/>
                  </a:moveTo>
                  <a:cubicBezTo>
                    <a:pt x="0" y="340427"/>
                    <a:pt x="340427" y="0"/>
                    <a:pt x="760365" y="0"/>
                  </a:cubicBezTo>
                  <a:cubicBezTo>
                    <a:pt x="1180303" y="0"/>
                    <a:pt x="1520730" y="340427"/>
                    <a:pt x="1520730" y="760365"/>
                  </a:cubicBezTo>
                  <a:cubicBezTo>
                    <a:pt x="1520730" y="1180303"/>
                    <a:pt x="1180303" y="1520730"/>
                    <a:pt x="760365" y="1520730"/>
                  </a:cubicBezTo>
                  <a:cubicBezTo>
                    <a:pt x="340427" y="1520730"/>
                    <a:pt x="0" y="1180303"/>
                    <a:pt x="0" y="760365"/>
                  </a:cubicBezTo>
                  <a:close/>
                </a:path>
              </a:pathLst>
            </a:cu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hemeClr val="accent1">
                <a:hueOff val="0"/>
                <a:satOff val="0"/>
                <a:lumOff val="0"/>
                <a:alphaOff val="0"/>
              </a:schemeClr>
            </a:fillRef>
            <a:effectRef idx="0">
              <a:scrgbClr r="0" g="0" b="0"/>
            </a:effectRef>
            <a:fontRef idx="minor">
              <a:schemeClr val="lt1"/>
            </a:fontRef>
          </p:style>
          <p:txBody>
            <a:bodyPr spcFirstLastPara="0" vert="horz" wrap="square" lIns="173697" tIns="173697" rIns="173697" bIns="173697" numCol="1" spcCol="1270" anchor="ctr" anchorCtr="0">
              <a:noAutofit/>
            </a:bodyPr>
            <a:lstStyle/>
            <a:p>
              <a:pPr algn="ctr" defTabSz="450045">
                <a:lnSpc>
                  <a:spcPct val="90000"/>
                </a:lnSpc>
                <a:spcBef>
                  <a:spcPct val="0"/>
                </a:spcBef>
                <a:spcAft>
                  <a:spcPct val="35000"/>
                </a:spcAft>
              </a:pPr>
              <a:r>
                <a:rPr lang="en-US" sz="1500" b="1" dirty="0">
                  <a:solidFill>
                    <a:schemeClr val="bg1"/>
                  </a:solidFill>
                </a:rPr>
                <a:t>Schedule- Based</a:t>
              </a:r>
              <a:endParaRPr lang="en-IN" sz="1500" b="1" dirty="0">
                <a:solidFill>
                  <a:schemeClr val="bg1"/>
                </a:solidFill>
              </a:endParaRPr>
            </a:p>
          </p:txBody>
        </p:sp>
        <p:sp>
          <p:nvSpPr>
            <p:cNvPr id="41" name="Right Arrow 40"/>
            <p:cNvSpPr/>
            <p:nvPr/>
          </p:nvSpPr>
          <p:spPr>
            <a:xfrm>
              <a:off x="5135423" y="2737208"/>
              <a:ext cx="454626" cy="397400"/>
            </a:xfrm>
            <a:prstGeom prst="rightArrow">
              <a:avLst>
                <a:gd name="adj1" fmla="val 70000"/>
                <a:gd name="adj2" fmla="val 50000"/>
              </a:avLst>
            </a:prstGeom>
            <a:solidFill>
              <a:schemeClr val="bg1">
                <a:lumMod val="5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42" name="Freeform 41"/>
            <p:cNvSpPr/>
            <p:nvPr/>
          </p:nvSpPr>
          <p:spPr>
            <a:xfrm>
              <a:off x="3770804" y="2162927"/>
              <a:ext cx="1520729" cy="1520729"/>
            </a:xfrm>
            <a:custGeom>
              <a:avLst/>
              <a:gdLst>
                <a:gd name="connsiteX0" fmla="*/ 0 w 1520729"/>
                <a:gd name="connsiteY0" fmla="*/ 760365 h 1520729"/>
                <a:gd name="connsiteX1" fmla="*/ 760365 w 1520729"/>
                <a:gd name="connsiteY1" fmla="*/ 0 h 1520729"/>
                <a:gd name="connsiteX2" fmla="*/ 1520730 w 1520729"/>
                <a:gd name="connsiteY2" fmla="*/ 760365 h 1520729"/>
                <a:gd name="connsiteX3" fmla="*/ 760365 w 1520729"/>
                <a:gd name="connsiteY3" fmla="*/ 1520730 h 1520729"/>
                <a:gd name="connsiteX4" fmla="*/ 0 w 1520729"/>
                <a:gd name="connsiteY4" fmla="*/ 760365 h 1520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729" h="1520729">
                  <a:moveTo>
                    <a:pt x="0" y="760365"/>
                  </a:moveTo>
                  <a:cubicBezTo>
                    <a:pt x="0" y="340427"/>
                    <a:pt x="340427" y="0"/>
                    <a:pt x="760365" y="0"/>
                  </a:cubicBezTo>
                  <a:cubicBezTo>
                    <a:pt x="1180303" y="0"/>
                    <a:pt x="1520730" y="340427"/>
                    <a:pt x="1520730" y="760365"/>
                  </a:cubicBezTo>
                  <a:cubicBezTo>
                    <a:pt x="1520730" y="1180303"/>
                    <a:pt x="1180303" y="1520730"/>
                    <a:pt x="760365" y="1520730"/>
                  </a:cubicBezTo>
                  <a:cubicBezTo>
                    <a:pt x="340427" y="1520730"/>
                    <a:pt x="0" y="1180303"/>
                    <a:pt x="0" y="760365"/>
                  </a:cubicBezTo>
                  <a:close/>
                </a:path>
              </a:pathLst>
            </a:custGeom>
            <a:solidFill>
              <a:schemeClr val="accent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hemeClr val="accent1">
                <a:hueOff val="0"/>
                <a:satOff val="0"/>
                <a:lumOff val="0"/>
                <a:alphaOff val="0"/>
              </a:schemeClr>
            </a:fillRef>
            <a:effectRef idx="0">
              <a:scrgbClr r="0" g="0" b="0"/>
            </a:effectRef>
            <a:fontRef idx="minor">
              <a:schemeClr val="lt1"/>
            </a:fontRef>
          </p:style>
          <p:txBody>
            <a:bodyPr spcFirstLastPara="0" vert="horz" wrap="square" lIns="173697" tIns="173697" rIns="173697" bIns="173697" numCol="1" spcCol="1270" anchor="ctr" anchorCtr="0">
              <a:noAutofit/>
            </a:bodyPr>
            <a:lstStyle/>
            <a:p>
              <a:pPr algn="ctr" defTabSz="450045">
                <a:lnSpc>
                  <a:spcPct val="90000"/>
                </a:lnSpc>
                <a:spcBef>
                  <a:spcPct val="0"/>
                </a:spcBef>
                <a:spcAft>
                  <a:spcPct val="35000"/>
                </a:spcAft>
              </a:pPr>
              <a:r>
                <a:rPr lang="en-US" sz="1500" b="1" dirty="0">
                  <a:solidFill>
                    <a:schemeClr val="bg1"/>
                  </a:solidFill>
                </a:rPr>
                <a:t>Risk- Based</a:t>
              </a:r>
              <a:endParaRPr lang="en-IN" sz="1500" b="1" dirty="0">
                <a:solidFill>
                  <a:schemeClr val="bg1"/>
                </a:solidFill>
              </a:endParaRPr>
            </a:p>
          </p:txBody>
        </p:sp>
        <p:sp>
          <p:nvSpPr>
            <p:cNvPr id="43" name="Right Arrow 42"/>
            <p:cNvSpPr/>
            <p:nvPr/>
          </p:nvSpPr>
          <p:spPr>
            <a:xfrm>
              <a:off x="6939027" y="2737208"/>
              <a:ext cx="454626" cy="397400"/>
            </a:xfrm>
            <a:prstGeom prst="rightArrow">
              <a:avLst>
                <a:gd name="adj1" fmla="val 70000"/>
                <a:gd name="adj2" fmla="val 50000"/>
              </a:avLst>
            </a:prstGeom>
            <a:solidFill>
              <a:schemeClr val="bg1">
                <a:lumMod val="5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44" name="Freeform 43"/>
            <p:cNvSpPr/>
            <p:nvPr/>
          </p:nvSpPr>
          <p:spPr>
            <a:xfrm>
              <a:off x="5574409" y="2162927"/>
              <a:ext cx="1520729" cy="1520729"/>
            </a:xfrm>
            <a:custGeom>
              <a:avLst/>
              <a:gdLst>
                <a:gd name="connsiteX0" fmla="*/ 0 w 1520729"/>
                <a:gd name="connsiteY0" fmla="*/ 760365 h 1520729"/>
                <a:gd name="connsiteX1" fmla="*/ 760365 w 1520729"/>
                <a:gd name="connsiteY1" fmla="*/ 0 h 1520729"/>
                <a:gd name="connsiteX2" fmla="*/ 1520730 w 1520729"/>
                <a:gd name="connsiteY2" fmla="*/ 760365 h 1520729"/>
                <a:gd name="connsiteX3" fmla="*/ 760365 w 1520729"/>
                <a:gd name="connsiteY3" fmla="*/ 1520730 h 1520729"/>
                <a:gd name="connsiteX4" fmla="*/ 0 w 1520729"/>
                <a:gd name="connsiteY4" fmla="*/ 760365 h 1520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729" h="1520729">
                  <a:moveTo>
                    <a:pt x="0" y="760365"/>
                  </a:moveTo>
                  <a:cubicBezTo>
                    <a:pt x="0" y="340427"/>
                    <a:pt x="340427" y="0"/>
                    <a:pt x="760365" y="0"/>
                  </a:cubicBezTo>
                  <a:cubicBezTo>
                    <a:pt x="1180303" y="0"/>
                    <a:pt x="1520730" y="340427"/>
                    <a:pt x="1520730" y="760365"/>
                  </a:cubicBezTo>
                  <a:cubicBezTo>
                    <a:pt x="1520730" y="1180303"/>
                    <a:pt x="1180303" y="1520730"/>
                    <a:pt x="760365" y="1520730"/>
                  </a:cubicBezTo>
                  <a:cubicBezTo>
                    <a:pt x="340427" y="1520730"/>
                    <a:pt x="0" y="1180303"/>
                    <a:pt x="0" y="760365"/>
                  </a:cubicBezTo>
                  <a:close/>
                </a:path>
              </a:pathLst>
            </a:cu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hemeClr val="accent1">
                <a:hueOff val="0"/>
                <a:satOff val="0"/>
                <a:lumOff val="0"/>
                <a:alphaOff val="0"/>
              </a:schemeClr>
            </a:fillRef>
            <a:effectRef idx="0">
              <a:scrgbClr r="0" g="0" b="0"/>
            </a:effectRef>
            <a:fontRef idx="minor">
              <a:schemeClr val="lt1"/>
            </a:fontRef>
          </p:style>
          <p:txBody>
            <a:bodyPr spcFirstLastPara="0" vert="horz" wrap="square" lIns="173697" tIns="173697" rIns="173697" bIns="173697" numCol="1" spcCol="1270" anchor="ctr" anchorCtr="0">
              <a:noAutofit/>
            </a:bodyPr>
            <a:lstStyle/>
            <a:p>
              <a:pPr algn="ctr" defTabSz="450045">
                <a:lnSpc>
                  <a:spcPct val="90000"/>
                </a:lnSpc>
                <a:spcBef>
                  <a:spcPct val="0"/>
                </a:spcBef>
                <a:spcAft>
                  <a:spcPct val="35000"/>
                </a:spcAft>
              </a:pPr>
              <a:r>
                <a:rPr lang="en-US" sz="1500" b="1" dirty="0">
                  <a:solidFill>
                    <a:schemeClr val="bg1"/>
                  </a:solidFill>
                </a:rPr>
                <a:t>Condition-Based</a:t>
              </a:r>
              <a:endParaRPr lang="en-IN" sz="1500" b="1" dirty="0">
                <a:solidFill>
                  <a:schemeClr val="bg1"/>
                </a:solidFill>
              </a:endParaRPr>
            </a:p>
          </p:txBody>
        </p:sp>
        <p:sp>
          <p:nvSpPr>
            <p:cNvPr id="45" name="Right Arrow 44"/>
            <p:cNvSpPr/>
            <p:nvPr/>
          </p:nvSpPr>
          <p:spPr>
            <a:xfrm>
              <a:off x="8138377" y="2494151"/>
              <a:ext cx="981872" cy="858280"/>
            </a:xfrm>
            <a:prstGeom prst="rightArrow">
              <a:avLst>
                <a:gd name="adj1" fmla="val 70000"/>
                <a:gd name="adj2" fmla="val 50000"/>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46" name="Freeform 45"/>
            <p:cNvSpPr/>
            <p:nvPr/>
          </p:nvSpPr>
          <p:spPr>
            <a:xfrm>
              <a:off x="7378013" y="2162927"/>
              <a:ext cx="1520729" cy="1520729"/>
            </a:xfrm>
            <a:custGeom>
              <a:avLst/>
              <a:gdLst>
                <a:gd name="connsiteX0" fmla="*/ 0 w 1520729"/>
                <a:gd name="connsiteY0" fmla="*/ 760365 h 1520729"/>
                <a:gd name="connsiteX1" fmla="*/ 760365 w 1520729"/>
                <a:gd name="connsiteY1" fmla="*/ 0 h 1520729"/>
                <a:gd name="connsiteX2" fmla="*/ 1520730 w 1520729"/>
                <a:gd name="connsiteY2" fmla="*/ 760365 h 1520729"/>
                <a:gd name="connsiteX3" fmla="*/ 760365 w 1520729"/>
                <a:gd name="connsiteY3" fmla="*/ 1520730 h 1520729"/>
                <a:gd name="connsiteX4" fmla="*/ 0 w 1520729"/>
                <a:gd name="connsiteY4" fmla="*/ 760365 h 1520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729" h="1520729">
                  <a:moveTo>
                    <a:pt x="0" y="760365"/>
                  </a:moveTo>
                  <a:cubicBezTo>
                    <a:pt x="0" y="340427"/>
                    <a:pt x="340427" y="0"/>
                    <a:pt x="760365" y="0"/>
                  </a:cubicBezTo>
                  <a:cubicBezTo>
                    <a:pt x="1180303" y="0"/>
                    <a:pt x="1520730" y="340427"/>
                    <a:pt x="1520730" y="760365"/>
                  </a:cubicBezTo>
                  <a:cubicBezTo>
                    <a:pt x="1520730" y="1180303"/>
                    <a:pt x="1180303" y="1520730"/>
                    <a:pt x="760365" y="1520730"/>
                  </a:cubicBezTo>
                  <a:cubicBezTo>
                    <a:pt x="340427" y="1520730"/>
                    <a:pt x="0" y="1180303"/>
                    <a:pt x="0" y="760365"/>
                  </a:cubicBezTo>
                  <a:close/>
                </a:path>
              </a:pathLst>
            </a:custGeom>
            <a:solidFill>
              <a:schemeClr val="accent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hemeClr val="accent1">
                <a:hueOff val="0"/>
                <a:satOff val="0"/>
                <a:lumOff val="0"/>
                <a:alphaOff val="0"/>
              </a:schemeClr>
            </a:fillRef>
            <a:effectRef idx="0">
              <a:scrgbClr r="0" g="0" b="0"/>
            </a:effectRef>
            <a:fontRef idx="minor">
              <a:schemeClr val="lt1"/>
            </a:fontRef>
          </p:style>
          <p:txBody>
            <a:bodyPr spcFirstLastPara="0" vert="horz" wrap="square" lIns="173697" tIns="173697" rIns="173697" bIns="173697" numCol="1" spcCol="1270" anchor="ctr" anchorCtr="0">
              <a:noAutofit/>
            </a:bodyPr>
            <a:lstStyle/>
            <a:p>
              <a:pPr algn="ctr" defTabSz="450045">
                <a:lnSpc>
                  <a:spcPct val="90000"/>
                </a:lnSpc>
                <a:spcBef>
                  <a:spcPct val="0"/>
                </a:spcBef>
                <a:spcAft>
                  <a:spcPct val="35000"/>
                </a:spcAft>
              </a:pPr>
              <a:r>
                <a:rPr lang="en-US" sz="1500" b="1" dirty="0">
                  <a:solidFill>
                    <a:schemeClr val="bg1"/>
                  </a:solidFill>
                </a:rPr>
                <a:t>Predictive</a:t>
              </a:r>
              <a:endParaRPr lang="en-IN" sz="1500" b="1" dirty="0">
                <a:solidFill>
                  <a:schemeClr val="bg1"/>
                </a:solidFill>
              </a:endParaRPr>
            </a:p>
          </p:txBody>
        </p:sp>
        <p:grpSp>
          <p:nvGrpSpPr>
            <p:cNvPr id="51" name="Group 50"/>
            <p:cNvGrpSpPr/>
            <p:nvPr/>
          </p:nvGrpSpPr>
          <p:grpSpPr>
            <a:xfrm>
              <a:off x="161984" y="4478855"/>
              <a:ext cx="8734366" cy="2226300"/>
              <a:chOff x="161984" y="4478855"/>
              <a:chExt cx="8734366" cy="2226300"/>
            </a:xfrm>
          </p:grpSpPr>
          <p:sp>
            <p:nvSpPr>
              <p:cNvPr id="11" name="Rectangle 10"/>
              <p:cNvSpPr/>
              <p:nvPr/>
            </p:nvSpPr>
            <p:spPr>
              <a:xfrm>
                <a:off x="220662" y="4478860"/>
                <a:ext cx="8666163" cy="2226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1" dirty="0"/>
              </a:p>
            </p:txBody>
          </p:sp>
          <p:sp>
            <p:nvSpPr>
              <p:cNvPr id="12" name="TextBox 11"/>
              <p:cNvSpPr txBox="1"/>
              <p:nvPr/>
            </p:nvSpPr>
            <p:spPr>
              <a:xfrm>
                <a:off x="304476" y="4489570"/>
                <a:ext cx="8591874" cy="277169"/>
              </a:xfrm>
              <a:prstGeom prst="rect">
                <a:avLst/>
              </a:prstGeom>
              <a:noFill/>
            </p:spPr>
            <p:txBody>
              <a:bodyPr wrap="square" rtlCol="0">
                <a:spAutoFit/>
              </a:bodyPr>
              <a:lstStyle/>
              <a:p>
                <a:endParaRPr lang="en-US" sz="751" dirty="0">
                  <a:cs typeface="Calibri" pitchFamily="34" charset="0"/>
                </a:endParaRPr>
              </a:p>
            </p:txBody>
          </p:sp>
          <p:cxnSp>
            <p:nvCxnSpPr>
              <p:cNvPr id="10" name="Straight Connector 9"/>
              <p:cNvCxnSpPr/>
              <p:nvPr/>
            </p:nvCxnSpPr>
            <p:spPr>
              <a:xfrm>
                <a:off x="161984" y="4478855"/>
                <a:ext cx="1500297" cy="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1970501" y="4489570"/>
              <a:ext cx="1500297" cy="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779018" y="4489570"/>
              <a:ext cx="1500297" cy="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587535" y="4485771"/>
              <a:ext cx="1500297" cy="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396053" y="4485771"/>
              <a:ext cx="1500297" cy="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4" name="Content Placeholder 3">
            <a:extLst>
              <a:ext uri="{FF2B5EF4-FFF2-40B4-BE49-F238E27FC236}">
                <a16:creationId xmlns:a16="http://schemas.microsoft.com/office/drawing/2014/main" id="{7AE76B3B-040B-C343-8AD3-C3F0AE852C98}"/>
              </a:ext>
            </a:extLst>
          </p:cNvPr>
          <p:cNvSpPr>
            <a:spLocks noGrp="1"/>
          </p:cNvSpPr>
          <p:nvPr>
            <p:ph idx="1"/>
          </p:nvPr>
        </p:nvSpPr>
        <p:spPr/>
        <p:txBody>
          <a:bodyPr/>
          <a:lstStyle/>
          <a:p>
            <a:endParaRPr lang="en-US"/>
          </a:p>
        </p:txBody>
      </p:sp>
      <p:sp>
        <p:nvSpPr>
          <p:cNvPr id="2" name="Slide Number Placeholder 1"/>
          <p:cNvSpPr>
            <a:spLocks noGrp="1"/>
          </p:cNvSpPr>
          <p:nvPr>
            <p:ph type="sldNum" sz="quarter" idx="12"/>
          </p:nvPr>
        </p:nvSpPr>
        <p:spPr/>
        <p:txBody>
          <a:bodyPr/>
          <a:lstStyle/>
          <a:p>
            <a:fld id="{846EA5B9-79DC-415E-BBD8-CA4293E44FF5}" type="slidenum">
              <a:rPr lang="en-US" smtClean="0"/>
              <a:pPr/>
              <a:t>28</a:t>
            </a:fld>
            <a:endParaRPr lang="en-US" dirty="0"/>
          </a:p>
        </p:txBody>
      </p:sp>
      <p:sp>
        <p:nvSpPr>
          <p:cNvPr id="3" name="Text Placeholder 2"/>
          <p:cNvSpPr>
            <a:spLocks noGrp="1"/>
          </p:cNvSpPr>
          <p:nvPr>
            <p:ph type="body" sz="quarter" idx="13"/>
          </p:nvPr>
        </p:nvSpPr>
        <p:spPr/>
        <p:txBody>
          <a:bodyPr>
            <a:normAutofit fontScale="92500" lnSpcReduction="10000"/>
          </a:bodyPr>
          <a:lstStyle/>
          <a:p>
            <a:r>
              <a:rPr lang="en-US" dirty="0"/>
              <a:t>The Maintenance Spectrum</a:t>
            </a:r>
          </a:p>
        </p:txBody>
      </p:sp>
      <p:sp>
        <p:nvSpPr>
          <p:cNvPr id="8" name="Text Placeholder 7">
            <a:extLst>
              <a:ext uri="{FF2B5EF4-FFF2-40B4-BE49-F238E27FC236}">
                <a16:creationId xmlns:a16="http://schemas.microsoft.com/office/drawing/2014/main" id="{F3C1129E-51FA-7B4D-B7B6-A9FCDAB91D72}"/>
              </a:ext>
            </a:extLst>
          </p:cNvPr>
          <p:cNvSpPr>
            <a:spLocks noGrp="1"/>
          </p:cNvSpPr>
          <p:nvPr>
            <p:ph type="body" sz="quarter" idx="14"/>
          </p:nvPr>
        </p:nvSpPr>
        <p:spPr/>
        <p:txBody>
          <a:bodyPr>
            <a:normAutofit fontScale="77500" lnSpcReduction="20000"/>
          </a:bodyPr>
          <a:lstStyle/>
          <a:p>
            <a:endParaRPr lang="en-US"/>
          </a:p>
        </p:txBody>
      </p:sp>
      <p:sp>
        <p:nvSpPr>
          <p:cNvPr id="5" name="Rectangle 4"/>
          <p:cNvSpPr/>
          <p:nvPr/>
        </p:nvSpPr>
        <p:spPr>
          <a:xfrm>
            <a:off x="2788445" y="3911124"/>
            <a:ext cx="6543675" cy="1824346"/>
          </a:xfrm>
          <a:prstGeom prst="rect">
            <a:avLst/>
          </a:prstGeom>
          <a:solidFill>
            <a:schemeClr val="accent6">
              <a:lumMod val="75000"/>
            </a:schemeClr>
          </a:solidFill>
        </p:spPr>
        <p:txBody>
          <a:bodyPr wrap="square">
            <a:spAutoFit/>
          </a:bodyPr>
          <a:lstStyle/>
          <a:p>
            <a:r>
              <a:rPr lang="en-US" sz="1575" dirty="0">
                <a:solidFill>
                  <a:schemeClr val="bg1"/>
                </a:solidFill>
              </a:rPr>
              <a:t>What is a </a:t>
            </a:r>
            <a:r>
              <a:rPr lang="en-US" sz="1575" b="1" dirty="0">
                <a:solidFill>
                  <a:schemeClr val="bg1"/>
                </a:solidFill>
                <a:effectLst>
                  <a:outerShdw blurRad="50800" dist="38100" dir="2700000" algn="tl" rotWithShape="0">
                    <a:prstClr val="black">
                      <a:alpha val="40000"/>
                    </a:prstClr>
                  </a:outerShdw>
                </a:effectLst>
              </a:rPr>
              <a:t>Condition-Based</a:t>
            </a:r>
            <a:r>
              <a:rPr lang="en-US" sz="1575" dirty="0">
                <a:solidFill>
                  <a:schemeClr val="bg1"/>
                </a:solidFill>
              </a:rPr>
              <a:t> Maintenance Strategy?</a:t>
            </a:r>
          </a:p>
          <a:p>
            <a:pPr lvl="1"/>
            <a:r>
              <a:rPr lang="en-US" sz="1351" dirty="0">
                <a:solidFill>
                  <a:schemeClr val="bg1"/>
                </a:solidFill>
              </a:rPr>
              <a:t>Equipment is continually monitored to determine real-time performance level</a:t>
            </a:r>
          </a:p>
          <a:p>
            <a:pPr lvl="1"/>
            <a:r>
              <a:rPr lang="en-US" sz="1351" dirty="0">
                <a:solidFill>
                  <a:schemeClr val="bg1"/>
                </a:solidFill>
              </a:rPr>
              <a:t>Risk-matrices are updated with quantitative failure probability data</a:t>
            </a:r>
          </a:p>
          <a:p>
            <a:pPr lvl="1"/>
            <a:r>
              <a:rPr lang="en-US" sz="1351" dirty="0">
                <a:solidFill>
                  <a:schemeClr val="bg1"/>
                </a:solidFill>
              </a:rPr>
              <a:t>NOTE: Often called predictive, but no predictions are made</a:t>
            </a:r>
          </a:p>
          <a:p>
            <a:pPr lvl="1"/>
            <a:endParaRPr lang="en-US" sz="1351" dirty="0">
              <a:solidFill>
                <a:schemeClr val="bg1"/>
              </a:solidFill>
            </a:endParaRPr>
          </a:p>
          <a:p>
            <a:r>
              <a:rPr lang="en-US" sz="1575" dirty="0">
                <a:solidFill>
                  <a:schemeClr val="bg1"/>
                </a:solidFill>
              </a:rPr>
              <a:t>When is Condition-Based Maintenance Optimal?</a:t>
            </a:r>
          </a:p>
          <a:p>
            <a:pPr lvl="1"/>
            <a:r>
              <a:rPr lang="en-US" sz="1351" dirty="0">
                <a:solidFill>
                  <a:schemeClr val="bg1"/>
                </a:solidFill>
              </a:rPr>
              <a:t>When equipment condition can vary and when downtime is expensive</a:t>
            </a:r>
          </a:p>
          <a:p>
            <a:pPr lvl="1"/>
            <a:r>
              <a:rPr lang="en-US" sz="1351" dirty="0">
                <a:solidFill>
                  <a:schemeClr val="bg1"/>
                </a:solidFill>
              </a:rPr>
              <a:t>Examples: Gas tank status, motor vibration status</a:t>
            </a:r>
          </a:p>
        </p:txBody>
      </p:sp>
    </p:spTree>
    <p:extLst>
      <p:ext uri="{BB962C8B-B14F-4D97-AF65-F5344CB8AC3E}">
        <p14:creationId xmlns:p14="http://schemas.microsoft.com/office/powerpoint/2010/main" val="34637825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2" name="Group 51"/>
          <p:cNvGrpSpPr/>
          <p:nvPr/>
        </p:nvGrpSpPr>
        <p:grpSpPr>
          <a:xfrm>
            <a:off x="2788446" y="2136882"/>
            <a:ext cx="6718743" cy="3406671"/>
            <a:chOff x="161925" y="2162927"/>
            <a:chExt cx="8958324" cy="4542228"/>
          </a:xfrm>
        </p:grpSpPr>
        <p:sp>
          <p:nvSpPr>
            <p:cNvPr id="33" name="Isosceles Triangle 32"/>
            <p:cNvSpPr/>
            <p:nvPr/>
          </p:nvSpPr>
          <p:spPr>
            <a:xfrm>
              <a:off x="161925" y="3295651"/>
              <a:ext cx="1495426" cy="1133474"/>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4" name="Isosceles Triangle 33"/>
            <p:cNvSpPr/>
            <p:nvPr/>
          </p:nvSpPr>
          <p:spPr>
            <a:xfrm>
              <a:off x="1969294" y="3295651"/>
              <a:ext cx="1495426" cy="1133474"/>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5" name="Isosceles Triangle 34"/>
            <p:cNvSpPr/>
            <p:nvPr/>
          </p:nvSpPr>
          <p:spPr>
            <a:xfrm>
              <a:off x="3776663" y="3295651"/>
              <a:ext cx="1495426" cy="1133474"/>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6" name="Isosceles Triangle 35"/>
            <p:cNvSpPr/>
            <p:nvPr/>
          </p:nvSpPr>
          <p:spPr>
            <a:xfrm>
              <a:off x="5584032" y="3295651"/>
              <a:ext cx="1495426" cy="1133474"/>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7" name="Isosceles Triangle 36"/>
            <p:cNvSpPr/>
            <p:nvPr/>
          </p:nvSpPr>
          <p:spPr>
            <a:xfrm>
              <a:off x="7391400" y="3295651"/>
              <a:ext cx="1495426" cy="1133474"/>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6" name="Right Arrow 5"/>
            <p:cNvSpPr/>
            <p:nvPr/>
          </p:nvSpPr>
          <p:spPr>
            <a:xfrm>
              <a:off x="1528215" y="2737208"/>
              <a:ext cx="454626" cy="397400"/>
            </a:xfrm>
            <a:prstGeom prst="rightArrow">
              <a:avLst>
                <a:gd name="adj1" fmla="val 70000"/>
                <a:gd name="adj2" fmla="val 50000"/>
              </a:avLst>
            </a:prstGeom>
            <a:solidFill>
              <a:schemeClr val="bg1">
                <a:lumMod val="5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7" name="Freeform 6"/>
            <p:cNvSpPr/>
            <p:nvPr/>
          </p:nvSpPr>
          <p:spPr>
            <a:xfrm>
              <a:off x="163596" y="2162927"/>
              <a:ext cx="1520729" cy="1520729"/>
            </a:xfrm>
            <a:custGeom>
              <a:avLst/>
              <a:gdLst>
                <a:gd name="connsiteX0" fmla="*/ 0 w 1520729"/>
                <a:gd name="connsiteY0" fmla="*/ 760365 h 1520729"/>
                <a:gd name="connsiteX1" fmla="*/ 760365 w 1520729"/>
                <a:gd name="connsiteY1" fmla="*/ 0 h 1520729"/>
                <a:gd name="connsiteX2" fmla="*/ 1520730 w 1520729"/>
                <a:gd name="connsiteY2" fmla="*/ 760365 h 1520729"/>
                <a:gd name="connsiteX3" fmla="*/ 760365 w 1520729"/>
                <a:gd name="connsiteY3" fmla="*/ 1520730 h 1520729"/>
                <a:gd name="connsiteX4" fmla="*/ 0 w 1520729"/>
                <a:gd name="connsiteY4" fmla="*/ 760365 h 1520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729" h="1520729">
                  <a:moveTo>
                    <a:pt x="0" y="760365"/>
                  </a:moveTo>
                  <a:cubicBezTo>
                    <a:pt x="0" y="340427"/>
                    <a:pt x="340427" y="0"/>
                    <a:pt x="760365" y="0"/>
                  </a:cubicBezTo>
                  <a:cubicBezTo>
                    <a:pt x="1180303" y="0"/>
                    <a:pt x="1520730" y="340427"/>
                    <a:pt x="1520730" y="760365"/>
                  </a:cubicBezTo>
                  <a:cubicBezTo>
                    <a:pt x="1520730" y="1180303"/>
                    <a:pt x="1180303" y="1520730"/>
                    <a:pt x="760365" y="1520730"/>
                  </a:cubicBezTo>
                  <a:cubicBezTo>
                    <a:pt x="340427" y="1520730"/>
                    <a:pt x="0" y="1180303"/>
                    <a:pt x="0" y="760365"/>
                  </a:cubicBezTo>
                  <a:close/>
                </a:path>
              </a:pathLst>
            </a:cu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hemeClr val="accent1">
                <a:hueOff val="0"/>
                <a:satOff val="0"/>
                <a:lumOff val="0"/>
                <a:alphaOff val="0"/>
              </a:schemeClr>
            </a:fillRef>
            <a:effectRef idx="0">
              <a:scrgbClr r="0" g="0" b="0"/>
            </a:effectRef>
            <a:fontRef idx="minor">
              <a:schemeClr val="lt1"/>
            </a:fontRef>
          </p:style>
          <p:txBody>
            <a:bodyPr spcFirstLastPara="0" vert="horz" wrap="square" lIns="173697" tIns="173697" rIns="173697" bIns="173697" numCol="1" spcCol="1270" anchor="ctr" anchorCtr="0">
              <a:noAutofit/>
            </a:bodyPr>
            <a:lstStyle/>
            <a:p>
              <a:pPr algn="ctr" defTabSz="450045">
                <a:lnSpc>
                  <a:spcPct val="90000"/>
                </a:lnSpc>
                <a:spcBef>
                  <a:spcPct val="0"/>
                </a:spcBef>
                <a:spcAft>
                  <a:spcPct val="35000"/>
                </a:spcAft>
              </a:pPr>
              <a:r>
                <a:rPr lang="en-IN" sz="1500" b="1" dirty="0">
                  <a:solidFill>
                    <a:schemeClr val="bg1"/>
                  </a:solidFill>
                </a:rPr>
                <a:t>Run-to- Failure</a:t>
              </a:r>
            </a:p>
          </p:txBody>
        </p:sp>
        <p:sp>
          <p:nvSpPr>
            <p:cNvPr id="39" name="Right Arrow 38"/>
            <p:cNvSpPr/>
            <p:nvPr/>
          </p:nvSpPr>
          <p:spPr>
            <a:xfrm>
              <a:off x="3331819" y="2737208"/>
              <a:ext cx="454626" cy="397400"/>
            </a:xfrm>
            <a:prstGeom prst="rightArrow">
              <a:avLst>
                <a:gd name="adj1" fmla="val 70000"/>
                <a:gd name="adj2" fmla="val 50000"/>
              </a:avLst>
            </a:prstGeom>
            <a:solidFill>
              <a:schemeClr val="bg1">
                <a:lumMod val="5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40" name="Freeform 39"/>
            <p:cNvSpPr/>
            <p:nvPr/>
          </p:nvSpPr>
          <p:spPr>
            <a:xfrm>
              <a:off x="1967200" y="2162927"/>
              <a:ext cx="1520729" cy="1520729"/>
            </a:xfrm>
            <a:custGeom>
              <a:avLst/>
              <a:gdLst>
                <a:gd name="connsiteX0" fmla="*/ 0 w 1520729"/>
                <a:gd name="connsiteY0" fmla="*/ 760365 h 1520729"/>
                <a:gd name="connsiteX1" fmla="*/ 760365 w 1520729"/>
                <a:gd name="connsiteY1" fmla="*/ 0 h 1520729"/>
                <a:gd name="connsiteX2" fmla="*/ 1520730 w 1520729"/>
                <a:gd name="connsiteY2" fmla="*/ 760365 h 1520729"/>
                <a:gd name="connsiteX3" fmla="*/ 760365 w 1520729"/>
                <a:gd name="connsiteY3" fmla="*/ 1520730 h 1520729"/>
                <a:gd name="connsiteX4" fmla="*/ 0 w 1520729"/>
                <a:gd name="connsiteY4" fmla="*/ 760365 h 1520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729" h="1520729">
                  <a:moveTo>
                    <a:pt x="0" y="760365"/>
                  </a:moveTo>
                  <a:cubicBezTo>
                    <a:pt x="0" y="340427"/>
                    <a:pt x="340427" y="0"/>
                    <a:pt x="760365" y="0"/>
                  </a:cubicBezTo>
                  <a:cubicBezTo>
                    <a:pt x="1180303" y="0"/>
                    <a:pt x="1520730" y="340427"/>
                    <a:pt x="1520730" y="760365"/>
                  </a:cubicBezTo>
                  <a:cubicBezTo>
                    <a:pt x="1520730" y="1180303"/>
                    <a:pt x="1180303" y="1520730"/>
                    <a:pt x="760365" y="1520730"/>
                  </a:cubicBezTo>
                  <a:cubicBezTo>
                    <a:pt x="340427" y="1520730"/>
                    <a:pt x="0" y="1180303"/>
                    <a:pt x="0" y="760365"/>
                  </a:cubicBezTo>
                  <a:close/>
                </a:path>
              </a:pathLst>
            </a:cu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hemeClr val="accent1">
                <a:hueOff val="0"/>
                <a:satOff val="0"/>
                <a:lumOff val="0"/>
                <a:alphaOff val="0"/>
              </a:schemeClr>
            </a:fillRef>
            <a:effectRef idx="0">
              <a:scrgbClr r="0" g="0" b="0"/>
            </a:effectRef>
            <a:fontRef idx="minor">
              <a:schemeClr val="lt1"/>
            </a:fontRef>
          </p:style>
          <p:txBody>
            <a:bodyPr spcFirstLastPara="0" vert="horz" wrap="square" lIns="173697" tIns="173697" rIns="173697" bIns="173697" numCol="1" spcCol="1270" anchor="ctr" anchorCtr="0">
              <a:noAutofit/>
            </a:bodyPr>
            <a:lstStyle/>
            <a:p>
              <a:pPr algn="ctr" defTabSz="450045">
                <a:lnSpc>
                  <a:spcPct val="90000"/>
                </a:lnSpc>
                <a:spcBef>
                  <a:spcPct val="0"/>
                </a:spcBef>
                <a:spcAft>
                  <a:spcPct val="35000"/>
                </a:spcAft>
              </a:pPr>
              <a:r>
                <a:rPr lang="en-US" sz="1500" b="1" dirty="0">
                  <a:solidFill>
                    <a:schemeClr val="bg1"/>
                  </a:solidFill>
                </a:rPr>
                <a:t>Schedule-Based</a:t>
              </a:r>
              <a:endParaRPr lang="en-IN" sz="1500" b="1" dirty="0">
                <a:solidFill>
                  <a:schemeClr val="bg1"/>
                </a:solidFill>
              </a:endParaRPr>
            </a:p>
          </p:txBody>
        </p:sp>
        <p:sp>
          <p:nvSpPr>
            <p:cNvPr id="41" name="Right Arrow 40"/>
            <p:cNvSpPr/>
            <p:nvPr/>
          </p:nvSpPr>
          <p:spPr>
            <a:xfrm>
              <a:off x="5135423" y="2737208"/>
              <a:ext cx="454626" cy="397400"/>
            </a:xfrm>
            <a:prstGeom prst="rightArrow">
              <a:avLst>
                <a:gd name="adj1" fmla="val 70000"/>
                <a:gd name="adj2" fmla="val 50000"/>
              </a:avLst>
            </a:prstGeom>
            <a:solidFill>
              <a:schemeClr val="bg1">
                <a:lumMod val="5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42" name="Freeform 41"/>
            <p:cNvSpPr/>
            <p:nvPr/>
          </p:nvSpPr>
          <p:spPr>
            <a:xfrm>
              <a:off x="3770804" y="2162927"/>
              <a:ext cx="1520729" cy="1520729"/>
            </a:xfrm>
            <a:custGeom>
              <a:avLst/>
              <a:gdLst>
                <a:gd name="connsiteX0" fmla="*/ 0 w 1520729"/>
                <a:gd name="connsiteY0" fmla="*/ 760365 h 1520729"/>
                <a:gd name="connsiteX1" fmla="*/ 760365 w 1520729"/>
                <a:gd name="connsiteY1" fmla="*/ 0 h 1520729"/>
                <a:gd name="connsiteX2" fmla="*/ 1520730 w 1520729"/>
                <a:gd name="connsiteY2" fmla="*/ 760365 h 1520729"/>
                <a:gd name="connsiteX3" fmla="*/ 760365 w 1520729"/>
                <a:gd name="connsiteY3" fmla="*/ 1520730 h 1520729"/>
                <a:gd name="connsiteX4" fmla="*/ 0 w 1520729"/>
                <a:gd name="connsiteY4" fmla="*/ 760365 h 1520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729" h="1520729">
                  <a:moveTo>
                    <a:pt x="0" y="760365"/>
                  </a:moveTo>
                  <a:cubicBezTo>
                    <a:pt x="0" y="340427"/>
                    <a:pt x="340427" y="0"/>
                    <a:pt x="760365" y="0"/>
                  </a:cubicBezTo>
                  <a:cubicBezTo>
                    <a:pt x="1180303" y="0"/>
                    <a:pt x="1520730" y="340427"/>
                    <a:pt x="1520730" y="760365"/>
                  </a:cubicBezTo>
                  <a:cubicBezTo>
                    <a:pt x="1520730" y="1180303"/>
                    <a:pt x="1180303" y="1520730"/>
                    <a:pt x="760365" y="1520730"/>
                  </a:cubicBezTo>
                  <a:cubicBezTo>
                    <a:pt x="340427" y="1520730"/>
                    <a:pt x="0" y="1180303"/>
                    <a:pt x="0" y="760365"/>
                  </a:cubicBezTo>
                  <a:close/>
                </a:path>
              </a:pathLst>
            </a:custGeom>
            <a:solidFill>
              <a:schemeClr val="accent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hemeClr val="accent1">
                <a:hueOff val="0"/>
                <a:satOff val="0"/>
                <a:lumOff val="0"/>
                <a:alphaOff val="0"/>
              </a:schemeClr>
            </a:fillRef>
            <a:effectRef idx="0">
              <a:scrgbClr r="0" g="0" b="0"/>
            </a:effectRef>
            <a:fontRef idx="minor">
              <a:schemeClr val="lt1"/>
            </a:fontRef>
          </p:style>
          <p:txBody>
            <a:bodyPr spcFirstLastPara="0" vert="horz" wrap="square" lIns="173697" tIns="173697" rIns="173697" bIns="173697" numCol="1" spcCol="1270" anchor="ctr" anchorCtr="0">
              <a:noAutofit/>
            </a:bodyPr>
            <a:lstStyle/>
            <a:p>
              <a:pPr algn="ctr" defTabSz="450045">
                <a:lnSpc>
                  <a:spcPct val="90000"/>
                </a:lnSpc>
                <a:spcBef>
                  <a:spcPct val="0"/>
                </a:spcBef>
                <a:spcAft>
                  <a:spcPct val="35000"/>
                </a:spcAft>
              </a:pPr>
              <a:r>
                <a:rPr lang="en-US" sz="1500" b="1" dirty="0">
                  <a:solidFill>
                    <a:schemeClr val="bg1"/>
                  </a:solidFill>
                </a:rPr>
                <a:t>Risk- Based</a:t>
              </a:r>
              <a:endParaRPr lang="en-IN" sz="1500" b="1" dirty="0">
                <a:solidFill>
                  <a:schemeClr val="bg1"/>
                </a:solidFill>
              </a:endParaRPr>
            </a:p>
          </p:txBody>
        </p:sp>
        <p:sp>
          <p:nvSpPr>
            <p:cNvPr id="43" name="Right Arrow 42"/>
            <p:cNvSpPr/>
            <p:nvPr/>
          </p:nvSpPr>
          <p:spPr>
            <a:xfrm>
              <a:off x="6939027" y="2737208"/>
              <a:ext cx="454626" cy="397400"/>
            </a:xfrm>
            <a:prstGeom prst="rightArrow">
              <a:avLst>
                <a:gd name="adj1" fmla="val 70000"/>
                <a:gd name="adj2" fmla="val 50000"/>
              </a:avLst>
            </a:prstGeom>
            <a:solidFill>
              <a:schemeClr val="bg1">
                <a:lumMod val="5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44" name="Freeform 43"/>
            <p:cNvSpPr/>
            <p:nvPr/>
          </p:nvSpPr>
          <p:spPr>
            <a:xfrm>
              <a:off x="5574409" y="2162927"/>
              <a:ext cx="1520729" cy="1520729"/>
            </a:xfrm>
            <a:custGeom>
              <a:avLst/>
              <a:gdLst>
                <a:gd name="connsiteX0" fmla="*/ 0 w 1520729"/>
                <a:gd name="connsiteY0" fmla="*/ 760365 h 1520729"/>
                <a:gd name="connsiteX1" fmla="*/ 760365 w 1520729"/>
                <a:gd name="connsiteY1" fmla="*/ 0 h 1520729"/>
                <a:gd name="connsiteX2" fmla="*/ 1520730 w 1520729"/>
                <a:gd name="connsiteY2" fmla="*/ 760365 h 1520729"/>
                <a:gd name="connsiteX3" fmla="*/ 760365 w 1520729"/>
                <a:gd name="connsiteY3" fmla="*/ 1520730 h 1520729"/>
                <a:gd name="connsiteX4" fmla="*/ 0 w 1520729"/>
                <a:gd name="connsiteY4" fmla="*/ 760365 h 1520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729" h="1520729">
                  <a:moveTo>
                    <a:pt x="0" y="760365"/>
                  </a:moveTo>
                  <a:cubicBezTo>
                    <a:pt x="0" y="340427"/>
                    <a:pt x="340427" y="0"/>
                    <a:pt x="760365" y="0"/>
                  </a:cubicBezTo>
                  <a:cubicBezTo>
                    <a:pt x="1180303" y="0"/>
                    <a:pt x="1520730" y="340427"/>
                    <a:pt x="1520730" y="760365"/>
                  </a:cubicBezTo>
                  <a:cubicBezTo>
                    <a:pt x="1520730" y="1180303"/>
                    <a:pt x="1180303" y="1520730"/>
                    <a:pt x="760365" y="1520730"/>
                  </a:cubicBezTo>
                  <a:cubicBezTo>
                    <a:pt x="340427" y="1520730"/>
                    <a:pt x="0" y="1180303"/>
                    <a:pt x="0" y="760365"/>
                  </a:cubicBezTo>
                  <a:close/>
                </a:path>
              </a:pathLst>
            </a:cu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hemeClr val="accent1">
                <a:hueOff val="0"/>
                <a:satOff val="0"/>
                <a:lumOff val="0"/>
                <a:alphaOff val="0"/>
              </a:schemeClr>
            </a:fillRef>
            <a:effectRef idx="0">
              <a:scrgbClr r="0" g="0" b="0"/>
            </a:effectRef>
            <a:fontRef idx="minor">
              <a:schemeClr val="lt1"/>
            </a:fontRef>
          </p:style>
          <p:txBody>
            <a:bodyPr spcFirstLastPara="0" vert="horz" wrap="square" lIns="173697" tIns="173697" rIns="173697" bIns="173697" numCol="1" spcCol="1270" anchor="ctr" anchorCtr="0">
              <a:noAutofit/>
            </a:bodyPr>
            <a:lstStyle/>
            <a:p>
              <a:pPr algn="ctr" defTabSz="450045">
                <a:lnSpc>
                  <a:spcPct val="90000"/>
                </a:lnSpc>
                <a:spcBef>
                  <a:spcPct val="0"/>
                </a:spcBef>
                <a:spcAft>
                  <a:spcPct val="35000"/>
                </a:spcAft>
              </a:pPr>
              <a:r>
                <a:rPr lang="en-US" sz="1500" b="1" dirty="0">
                  <a:solidFill>
                    <a:schemeClr val="bg1"/>
                  </a:solidFill>
                </a:rPr>
                <a:t>Condition-Based</a:t>
              </a:r>
              <a:endParaRPr lang="en-IN" sz="1500" b="1" dirty="0">
                <a:solidFill>
                  <a:schemeClr val="bg1"/>
                </a:solidFill>
              </a:endParaRPr>
            </a:p>
          </p:txBody>
        </p:sp>
        <p:sp>
          <p:nvSpPr>
            <p:cNvPr id="45" name="Right Arrow 44"/>
            <p:cNvSpPr/>
            <p:nvPr/>
          </p:nvSpPr>
          <p:spPr>
            <a:xfrm>
              <a:off x="8138377" y="2494151"/>
              <a:ext cx="981872" cy="858280"/>
            </a:xfrm>
            <a:prstGeom prst="rightArrow">
              <a:avLst>
                <a:gd name="adj1" fmla="val 70000"/>
                <a:gd name="adj2" fmla="val 50000"/>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46" name="Freeform 45"/>
            <p:cNvSpPr/>
            <p:nvPr/>
          </p:nvSpPr>
          <p:spPr>
            <a:xfrm>
              <a:off x="7378013" y="2162927"/>
              <a:ext cx="1520729" cy="1520729"/>
            </a:xfrm>
            <a:custGeom>
              <a:avLst/>
              <a:gdLst>
                <a:gd name="connsiteX0" fmla="*/ 0 w 1520729"/>
                <a:gd name="connsiteY0" fmla="*/ 760365 h 1520729"/>
                <a:gd name="connsiteX1" fmla="*/ 760365 w 1520729"/>
                <a:gd name="connsiteY1" fmla="*/ 0 h 1520729"/>
                <a:gd name="connsiteX2" fmla="*/ 1520730 w 1520729"/>
                <a:gd name="connsiteY2" fmla="*/ 760365 h 1520729"/>
                <a:gd name="connsiteX3" fmla="*/ 760365 w 1520729"/>
                <a:gd name="connsiteY3" fmla="*/ 1520730 h 1520729"/>
                <a:gd name="connsiteX4" fmla="*/ 0 w 1520729"/>
                <a:gd name="connsiteY4" fmla="*/ 760365 h 1520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729" h="1520729">
                  <a:moveTo>
                    <a:pt x="0" y="760365"/>
                  </a:moveTo>
                  <a:cubicBezTo>
                    <a:pt x="0" y="340427"/>
                    <a:pt x="340427" y="0"/>
                    <a:pt x="760365" y="0"/>
                  </a:cubicBezTo>
                  <a:cubicBezTo>
                    <a:pt x="1180303" y="0"/>
                    <a:pt x="1520730" y="340427"/>
                    <a:pt x="1520730" y="760365"/>
                  </a:cubicBezTo>
                  <a:cubicBezTo>
                    <a:pt x="1520730" y="1180303"/>
                    <a:pt x="1180303" y="1520730"/>
                    <a:pt x="760365" y="1520730"/>
                  </a:cubicBezTo>
                  <a:cubicBezTo>
                    <a:pt x="340427" y="1520730"/>
                    <a:pt x="0" y="1180303"/>
                    <a:pt x="0" y="760365"/>
                  </a:cubicBezTo>
                  <a:close/>
                </a:path>
              </a:pathLst>
            </a:custGeom>
            <a:solidFill>
              <a:schemeClr val="accent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hemeClr val="accent1">
                <a:hueOff val="0"/>
                <a:satOff val="0"/>
                <a:lumOff val="0"/>
                <a:alphaOff val="0"/>
              </a:schemeClr>
            </a:fillRef>
            <a:effectRef idx="0">
              <a:scrgbClr r="0" g="0" b="0"/>
            </a:effectRef>
            <a:fontRef idx="minor">
              <a:schemeClr val="lt1"/>
            </a:fontRef>
          </p:style>
          <p:txBody>
            <a:bodyPr spcFirstLastPara="0" vert="horz" wrap="square" lIns="173697" tIns="173697" rIns="173697" bIns="173697" numCol="1" spcCol="1270" anchor="ctr" anchorCtr="0">
              <a:noAutofit/>
            </a:bodyPr>
            <a:lstStyle/>
            <a:p>
              <a:pPr algn="ctr" defTabSz="450045">
                <a:lnSpc>
                  <a:spcPct val="90000"/>
                </a:lnSpc>
                <a:spcBef>
                  <a:spcPct val="0"/>
                </a:spcBef>
                <a:spcAft>
                  <a:spcPct val="35000"/>
                </a:spcAft>
              </a:pPr>
              <a:r>
                <a:rPr lang="en-US" sz="1500" b="1" dirty="0">
                  <a:solidFill>
                    <a:schemeClr val="bg1"/>
                  </a:solidFill>
                </a:rPr>
                <a:t>Predictive</a:t>
              </a:r>
              <a:endParaRPr lang="en-IN" sz="1500" b="1" dirty="0">
                <a:solidFill>
                  <a:schemeClr val="bg1"/>
                </a:solidFill>
              </a:endParaRPr>
            </a:p>
          </p:txBody>
        </p:sp>
        <p:grpSp>
          <p:nvGrpSpPr>
            <p:cNvPr id="51" name="Group 50"/>
            <p:cNvGrpSpPr/>
            <p:nvPr/>
          </p:nvGrpSpPr>
          <p:grpSpPr>
            <a:xfrm>
              <a:off x="161984" y="4478855"/>
              <a:ext cx="8734366" cy="2226300"/>
              <a:chOff x="161984" y="4478855"/>
              <a:chExt cx="8734366" cy="2226300"/>
            </a:xfrm>
          </p:grpSpPr>
          <p:sp>
            <p:nvSpPr>
              <p:cNvPr id="11" name="Rectangle 10"/>
              <p:cNvSpPr/>
              <p:nvPr/>
            </p:nvSpPr>
            <p:spPr>
              <a:xfrm>
                <a:off x="220662" y="4478860"/>
                <a:ext cx="8666163" cy="2226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1" dirty="0"/>
              </a:p>
            </p:txBody>
          </p:sp>
          <p:sp>
            <p:nvSpPr>
              <p:cNvPr id="12" name="TextBox 11"/>
              <p:cNvSpPr txBox="1"/>
              <p:nvPr/>
            </p:nvSpPr>
            <p:spPr>
              <a:xfrm>
                <a:off x="304476" y="4489570"/>
                <a:ext cx="8591874" cy="277169"/>
              </a:xfrm>
              <a:prstGeom prst="rect">
                <a:avLst/>
              </a:prstGeom>
              <a:noFill/>
            </p:spPr>
            <p:txBody>
              <a:bodyPr wrap="square" rtlCol="0">
                <a:spAutoFit/>
              </a:bodyPr>
              <a:lstStyle/>
              <a:p>
                <a:endParaRPr lang="en-US" sz="751" dirty="0">
                  <a:cs typeface="Calibri" pitchFamily="34" charset="0"/>
                </a:endParaRPr>
              </a:p>
            </p:txBody>
          </p:sp>
          <p:cxnSp>
            <p:nvCxnSpPr>
              <p:cNvPr id="10" name="Straight Connector 9"/>
              <p:cNvCxnSpPr/>
              <p:nvPr/>
            </p:nvCxnSpPr>
            <p:spPr>
              <a:xfrm>
                <a:off x="161984" y="4478855"/>
                <a:ext cx="1500297" cy="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1970501" y="4489570"/>
              <a:ext cx="1500297" cy="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779018" y="4489570"/>
              <a:ext cx="1500297" cy="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587535" y="4485771"/>
              <a:ext cx="1500297" cy="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396053" y="4485771"/>
              <a:ext cx="1500297" cy="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4" name="Content Placeholder 3">
            <a:extLst>
              <a:ext uri="{FF2B5EF4-FFF2-40B4-BE49-F238E27FC236}">
                <a16:creationId xmlns:a16="http://schemas.microsoft.com/office/drawing/2014/main" id="{BAC0BB4C-B9C6-D341-8441-8D26988162DA}"/>
              </a:ext>
            </a:extLst>
          </p:cNvPr>
          <p:cNvSpPr>
            <a:spLocks noGrp="1"/>
          </p:cNvSpPr>
          <p:nvPr>
            <p:ph idx="1"/>
          </p:nvPr>
        </p:nvSpPr>
        <p:spPr/>
        <p:txBody>
          <a:bodyPr/>
          <a:lstStyle/>
          <a:p>
            <a:endParaRPr lang="en-US"/>
          </a:p>
        </p:txBody>
      </p:sp>
      <p:sp>
        <p:nvSpPr>
          <p:cNvPr id="2" name="Slide Number Placeholder 1"/>
          <p:cNvSpPr>
            <a:spLocks noGrp="1"/>
          </p:cNvSpPr>
          <p:nvPr>
            <p:ph type="sldNum" sz="quarter" idx="12"/>
          </p:nvPr>
        </p:nvSpPr>
        <p:spPr/>
        <p:txBody>
          <a:bodyPr/>
          <a:lstStyle/>
          <a:p>
            <a:fld id="{846EA5B9-79DC-415E-BBD8-CA4293E44FF5}" type="slidenum">
              <a:rPr lang="en-US" smtClean="0"/>
              <a:pPr/>
              <a:t>29</a:t>
            </a:fld>
            <a:endParaRPr lang="en-US" dirty="0"/>
          </a:p>
        </p:txBody>
      </p:sp>
      <p:sp>
        <p:nvSpPr>
          <p:cNvPr id="3" name="Text Placeholder 2"/>
          <p:cNvSpPr>
            <a:spLocks noGrp="1"/>
          </p:cNvSpPr>
          <p:nvPr>
            <p:ph type="body" sz="quarter" idx="13"/>
          </p:nvPr>
        </p:nvSpPr>
        <p:spPr/>
        <p:txBody>
          <a:bodyPr>
            <a:normAutofit fontScale="92500" lnSpcReduction="10000"/>
          </a:bodyPr>
          <a:lstStyle/>
          <a:p>
            <a:r>
              <a:rPr lang="en-US" dirty="0"/>
              <a:t>The Maintenance Spectrum</a:t>
            </a:r>
          </a:p>
        </p:txBody>
      </p:sp>
      <p:sp>
        <p:nvSpPr>
          <p:cNvPr id="8" name="Text Placeholder 7">
            <a:extLst>
              <a:ext uri="{FF2B5EF4-FFF2-40B4-BE49-F238E27FC236}">
                <a16:creationId xmlns:a16="http://schemas.microsoft.com/office/drawing/2014/main" id="{59CEA21A-3917-D04E-B0B3-DDE409A05958}"/>
              </a:ext>
            </a:extLst>
          </p:cNvPr>
          <p:cNvSpPr>
            <a:spLocks noGrp="1"/>
          </p:cNvSpPr>
          <p:nvPr>
            <p:ph type="body" sz="quarter" idx="14"/>
          </p:nvPr>
        </p:nvSpPr>
        <p:spPr/>
        <p:txBody>
          <a:bodyPr>
            <a:normAutofit fontScale="77500" lnSpcReduction="20000"/>
          </a:bodyPr>
          <a:lstStyle/>
          <a:p>
            <a:endParaRPr lang="en-US"/>
          </a:p>
        </p:txBody>
      </p:sp>
      <p:sp>
        <p:nvSpPr>
          <p:cNvPr id="5" name="Rectangle 4"/>
          <p:cNvSpPr/>
          <p:nvPr/>
        </p:nvSpPr>
        <p:spPr>
          <a:xfrm>
            <a:off x="2788445" y="3911125"/>
            <a:ext cx="6543675" cy="1616468"/>
          </a:xfrm>
          <a:prstGeom prst="rect">
            <a:avLst/>
          </a:prstGeom>
          <a:solidFill>
            <a:schemeClr val="accent5"/>
          </a:solidFill>
        </p:spPr>
        <p:txBody>
          <a:bodyPr wrap="square">
            <a:spAutoFit/>
          </a:bodyPr>
          <a:lstStyle/>
          <a:p>
            <a:r>
              <a:rPr lang="en-US" sz="1575" dirty="0">
                <a:solidFill>
                  <a:schemeClr val="bg1"/>
                </a:solidFill>
              </a:rPr>
              <a:t>What is a </a:t>
            </a:r>
            <a:r>
              <a:rPr lang="en-US" sz="1575" b="1" dirty="0">
                <a:solidFill>
                  <a:schemeClr val="bg1"/>
                </a:solidFill>
                <a:effectLst>
                  <a:outerShdw blurRad="50800" dist="38100" dir="2700000" algn="tl" rotWithShape="0">
                    <a:prstClr val="black">
                      <a:alpha val="40000"/>
                    </a:prstClr>
                  </a:outerShdw>
                </a:effectLst>
              </a:rPr>
              <a:t>Predictive</a:t>
            </a:r>
            <a:r>
              <a:rPr lang="en-US" sz="1575" dirty="0">
                <a:solidFill>
                  <a:schemeClr val="bg1"/>
                </a:solidFill>
              </a:rPr>
              <a:t> Maintenance Strategy?</a:t>
            </a:r>
          </a:p>
          <a:p>
            <a:pPr lvl="1"/>
            <a:r>
              <a:rPr lang="en-US" sz="1351" dirty="0">
                <a:solidFill>
                  <a:schemeClr val="bg1"/>
                </a:solidFill>
              </a:rPr>
              <a:t>Data-driven and/or physics-based models are used to estimate time-to-failure</a:t>
            </a:r>
          </a:p>
          <a:p>
            <a:pPr lvl="1"/>
            <a:r>
              <a:rPr lang="en-US" sz="1351" dirty="0">
                <a:solidFill>
                  <a:schemeClr val="bg1"/>
                </a:solidFill>
              </a:rPr>
              <a:t>Anomalous behavior is detected and used to pre-empt unexpected failures</a:t>
            </a:r>
          </a:p>
          <a:p>
            <a:pPr lvl="1"/>
            <a:endParaRPr lang="en-US" sz="1351" dirty="0">
              <a:solidFill>
                <a:schemeClr val="bg1"/>
              </a:solidFill>
            </a:endParaRPr>
          </a:p>
          <a:p>
            <a:r>
              <a:rPr lang="en-US" sz="1575" dirty="0">
                <a:solidFill>
                  <a:schemeClr val="bg1"/>
                </a:solidFill>
              </a:rPr>
              <a:t>When is Predictive Maintenance Optimal?</a:t>
            </a:r>
          </a:p>
          <a:p>
            <a:pPr lvl="1"/>
            <a:r>
              <a:rPr lang="en-US" sz="1351" dirty="0">
                <a:solidFill>
                  <a:schemeClr val="bg1"/>
                </a:solidFill>
              </a:rPr>
              <a:t>When downtime is very expensive and redundancy is not feasible</a:t>
            </a:r>
          </a:p>
          <a:p>
            <a:pPr lvl="1"/>
            <a:r>
              <a:rPr lang="en-US" sz="1351" dirty="0">
                <a:solidFill>
                  <a:schemeClr val="bg1"/>
                </a:solidFill>
              </a:rPr>
              <a:t>Example: Gas tank miles to empty, motor vibration trending/anomaly detection</a:t>
            </a:r>
          </a:p>
        </p:txBody>
      </p:sp>
    </p:spTree>
    <p:extLst>
      <p:ext uri="{BB962C8B-B14F-4D97-AF65-F5344CB8AC3E}">
        <p14:creationId xmlns:p14="http://schemas.microsoft.com/office/powerpoint/2010/main" val="37656535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46EA5B9-79DC-415E-BBD8-CA4293E44FF5}" type="slidenum">
              <a:rPr lang="en-US" smtClean="0"/>
              <a:pPr/>
              <a:t>3</a:t>
            </a:fld>
            <a:endParaRPr lang="en-US" dirty="0"/>
          </a:p>
        </p:txBody>
      </p:sp>
      <p:sp>
        <p:nvSpPr>
          <p:cNvPr id="4" name="Text Placeholder 3"/>
          <p:cNvSpPr>
            <a:spLocks noGrp="1"/>
          </p:cNvSpPr>
          <p:nvPr>
            <p:ph type="body" sz="quarter" idx="13"/>
          </p:nvPr>
        </p:nvSpPr>
        <p:spPr>
          <a:xfrm>
            <a:off x="609600" y="431839"/>
            <a:ext cx="10515600" cy="643995"/>
          </a:xfrm>
        </p:spPr>
        <p:txBody>
          <a:bodyPr>
            <a:normAutofit fontScale="92500" lnSpcReduction="10000"/>
          </a:bodyPr>
          <a:lstStyle/>
          <a:p>
            <a:r>
              <a:rPr lang="en-US" altLang="en-US" b="1" dirty="0">
                <a:ea typeface="MS PGothic" charset="-128"/>
              </a:rPr>
              <a:t>Did You Know</a:t>
            </a:r>
            <a:r>
              <a:rPr lang="is-IS" altLang="en-US" b="1" dirty="0">
                <a:ea typeface="MS PGothic" charset="-128"/>
              </a:rPr>
              <a:t>…</a:t>
            </a:r>
            <a:endParaRPr lang="en-US" altLang="en-US" b="1" dirty="0">
              <a:ea typeface="MS PGothic" charset="-128"/>
            </a:endParaRPr>
          </a:p>
          <a:p>
            <a:endParaRPr lang="en-US" dirty="0"/>
          </a:p>
        </p:txBody>
      </p:sp>
      <p:sp>
        <p:nvSpPr>
          <p:cNvPr id="7" name="Content Placeholder 2"/>
          <p:cNvSpPr txBox="1">
            <a:spLocks/>
          </p:cNvSpPr>
          <p:nvPr/>
        </p:nvSpPr>
        <p:spPr>
          <a:xfrm>
            <a:off x="609600" y="1895684"/>
            <a:ext cx="10008476" cy="3915103"/>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charset="0"/>
              <a:buNone/>
            </a:pPr>
            <a:r>
              <a:rPr lang="en-US" sz="2000" dirty="0"/>
              <a:t>24,000 Electrical Injuries in a 10 year period (2003-2012)</a:t>
            </a:r>
          </a:p>
          <a:p>
            <a:pPr marL="0" indent="0">
              <a:buFont typeface="Arial" charset="0"/>
              <a:buNone/>
            </a:pPr>
            <a:r>
              <a:rPr lang="en-US" sz="2000" dirty="0"/>
              <a:t>	</a:t>
            </a:r>
          </a:p>
          <a:p>
            <a:pPr marL="0" indent="0">
              <a:buFont typeface="Arial" charset="0"/>
              <a:buNone/>
            </a:pPr>
            <a:r>
              <a:rPr lang="en-US" sz="2000" dirty="0"/>
              <a:t>	35% due to direct contact with wiring, transformers or other electrical 	components</a:t>
            </a:r>
          </a:p>
          <a:p>
            <a:pPr marL="0" indent="0">
              <a:buFont typeface="Arial" charset="0"/>
              <a:buNone/>
            </a:pPr>
            <a:r>
              <a:rPr lang="en-US" sz="2000" dirty="0"/>
              <a:t>		</a:t>
            </a:r>
          </a:p>
          <a:p>
            <a:pPr marL="0" indent="0">
              <a:buFont typeface="Arial" charset="0"/>
              <a:buNone/>
            </a:pPr>
            <a:r>
              <a:rPr lang="en-US" sz="2000" dirty="0"/>
              <a:t>		60% occurred on 3 phase low voltage systems</a:t>
            </a:r>
          </a:p>
          <a:p>
            <a:pPr marL="0" indent="0">
              <a:buFont typeface="Arial" charset="0"/>
              <a:buNone/>
            </a:pPr>
            <a:r>
              <a:rPr lang="en-US" sz="2000" dirty="0"/>
              <a:t>			</a:t>
            </a:r>
          </a:p>
          <a:p>
            <a:pPr marL="0" indent="0">
              <a:buFont typeface="Arial" charset="0"/>
              <a:buNone/>
            </a:pPr>
            <a:r>
              <a:rPr lang="en-US" sz="2000" dirty="0"/>
              <a:t>			Testing with Meter is a leading cause of Arc Flash</a:t>
            </a:r>
          </a:p>
          <a:p>
            <a:pPr marL="0" indent="0">
              <a:buFont typeface="Arial" charset="0"/>
              <a:buNone/>
            </a:pPr>
            <a:endParaRPr lang="en-US" sz="2000" dirty="0"/>
          </a:p>
          <a:p>
            <a:pPr marL="0" indent="0">
              <a:buFont typeface="Arial" charset="0"/>
              <a:buNone/>
            </a:pPr>
            <a:r>
              <a:rPr lang="en-US" sz="2000" b="1" dirty="0"/>
              <a:t>				Costs range from $50,000- $10,000,000+</a:t>
            </a:r>
          </a:p>
          <a:p>
            <a:pPr marL="0" indent="0">
              <a:buFont typeface="Arial" charset="0"/>
              <a:buNone/>
            </a:pPr>
            <a:endParaRPr lang="en-US" sz="2000" dirty="0"/>
          </a:p>
          <a:p>
            <a:pPr marL="0" indent="0">
              <a:buFont typeface="Arial" charset="0"/>
              <a:buNone/>
            </a:pPr>
            <a:endParaRPr lang="en-US" sz="2400" dirty="0"/>
          </a:p>
        </p:txBody>
      </p:sp>
    </p:spTree>
    <p:extLst>
      <p:ext uri="{BB962C8B-B14F-4D97-AF65-F5344CB8AC3E}">
        <p14:creationId xmlns:p14="http://schemas.microsoft.com/office/powerpoint/2010/main" val="40866807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825625"/>
            <a:ext cx="6318250" cy="4351338"/>
          </a:xfrm>
        </p:spPr>
        <p:txBody>
          <a:bodyPr>
            <a:normAutofit/>
          </a:bodyPr>
          <a:lstStyle/>
          <a:p>
            <a:r>
              <a:rPr lang="en-US" dirty="0"/>
              <a:t>Proper maintenance strategies improve the overall equipment effectiveness</a:t>
            </a:r>
          </a:p>
          <a:p>
            <a:r>
              <a:rPr lang="en-US" dirty="0"/>
              <a:t>Improving equipment reliability results in higher productivity and plant uptime and less reactive maintenance.</a:t>
            </a:r>
          </a:p>
          <a:p>
            <a:r>
              <a:rPr lang="en-US" dirty="0"/>
              <a:t>A Reliable Plant is a Safe Plant, and a Safe Plant is a Profitable Plant </a:t>
            </a:r>
          </a:p>
          <a:p>
            <a:endParaRPr lang="en-US" dirty="0"/>
          </a:p>
        </p:txBody>
      </p:sp>
      <p:sp>
        <p:nvSpPr>
          <p:cNvPr id="6" name="Slide Number Placeholder 5"/>
          <p:cNvSpPr>
            <a:spLocks noGrp="1"/>
          </p:cNvSpPr>
          <p:nvPr>
            <p:ph type="sldNum" sz="quarter" idx="12"/>
          </p:nvPr>
        </p:nvSpPr>
        <p:spPr/>
        <p:txBody>
          <a:bodyPr/>
          <a:lstStyle/>
          <a:p>
            <a:fld id="{846EA5B9-79DC-415E-BBD8-CA4293E44FF5}" type="slidenum">
              <a:rPr lang="en-US" smtClean="0"/>
              <a:pPr/>
              <a:t>30</a:t>
            </a:fld>
            <a:endParaRPr lang="en-US" dirty="0"/>
          </a:p>
        </p:txBody>
      </p:sp>
      <p:sp>
        <p:nvSpPr>
          <p:cNvPr id="4" name="Text Placeholder 3"/>
          <p:cNvSpPr>
            <a:spLocks noGrp="1"/>
          </p:cNvSpPr>
          <p:nvPr>
            <p:ph type="body" sz="quarter" idx="13"/>
          </p:nvPr>
        </p:nvSpPr>
        <p:spPr/>
        <p:txBody>
          <a:bodyPr>
            <a:normAutofit fontScale="92500" lnSpcReduction="10000"/>
          </a:bodyPr>
          <a:lstStyle/>
          <a:p>
            <a:r>
              <a:rPr lang="en-US" dirty="0"/>
              <a:t>Maintenance, Reliability &amp; Safety </a:t>
            </a:r>
          </a:p>
        </p:txBody>
      </p:sp>
      <p:sp>
        <p:nvSpPr>
          <p:cNvPr id="3" name="Text Placeholder 2">
            <a:extLst>
              <a:ext uri="{FF2B5EF4-FFF2-40B4-BE49-F238E27FC236}">
                <a16:creationId xmlns:a16="http://schemas.microsoft.com/office/drawing/2014/main" id="{9CE4ED80-4D42-D345-A3C8-35E6C66D90CF}"/>
              </a:ext>
            </a:extLst>
          </p:cNvPr>
          <p:cNvSpPr>
            <a:spLocks noGrp="1"/>
          </p:cNvSpPr>
          <p:nvPr>
            <p:ph type="body" sz="quarter" idx="14"/>
          </p:nvPr>
        </p:nvSpPr>
        <p:spPr/>
        <p:txBody>
          <a:bodyPr>
            <a:normAutofit fontScale="77500" lnSpcReduction="20000"/>
          </a:bodyPr>
          <a:lstStyle/>
          <a:p>
            <a:endParaRPr lang="en-US"/>
          </a:p>
        </p:txBody>
      </p:sp>
      <p:graphicFrame>
        <p:nvGraphicFramePr>
          <p:cNvPr id="9" name="Content Placeholder 8"/>
          <p:cNvGraphicFramePr>
            <a:graphicFrameLocks noGrp="1"/>
          </p:cNvGraphicFramePr>
          <p:nvPr>
            <p:ph idx="4294967295"/>
            <p:extLst/>
          </p:nvPr>
        </p:nvGraphicFramePr>
        <p:xfrm>
          <a:off x="7156450" y="1577975"/>
          <a:ext cx="503555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35265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Graphic spid="9"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dirty="0"/>
              <a:t>We enable asset managers to monitor critical equipment:</a:t>
            </a:r>
          </a:p>
          <a:p>
            <a:pPr lvl="1"/>
            <a:r>
              <a:rPr lang="en-US" dirty="0"/>
              <a:t>Modular data acquisition hardware handles almost any industrial application</a:t>
            </a:r>
          </a:p>
          <a:p>
            <a:pPr lvl="1"/>
            <a:r>
              <a:rPr lang="en-US" dirty="0"/>
              <a:t>Cloud-based data storage, analysis, and visualization</a:t>
            </a:r>
          </a:p>
          <a:p>
            <a:pPr lvl="1"/>
            <a:r>
              <a:rPr lang="en-US" dirty="0"/>
              <a:t>Real-time alerts contain customizable remediation instructions</a:t>
            </a:r>
          </a:p>
          <a:p>
            <a:pPr lvl="1"/>
            <a:endParaRPr lang="en-US" sz="1800" dirty="0"/>
          </a:p>
          <a:p>
            <a:r>
              <a:rPr lang="en-US" dirty="0"/>
              <a:t>Unique data insight through intelligent data processing:</a:t>
            </a:r>
          </a:p>
          <a:p>
            <a:pPr lvl="1"/>
            <a:r>
              <a:rPr lang="en-US" dirty="0"/>
              <a:t>High-rate data is processed down into actionable information</a:t>
            </a:r>
          </a:p>
          <a:p>
            <a:pPr lvl="1"/>
            <a:r>
              <a:rPr lang="en-US" dirty="0"/>
              <a:t>Battery life is maximized by minimizing wireless radio usage</a:t>
            </a:r>
          </a:p>
          <a:p>
            <a:pPr lvl="1"/>
            <a:endParaRPr lang="en-US" sz="1800" dirty="0"/>
          </a:p>
          <a:p>
            <a:r>
              <a:rPr lang="en-US" dirty="0"/>
              <a:t>We save our customers money by minimizing unplanned downtime and enabling optimal maintenance budget allocation</a:t>
            </a:r>
          </a:p>
          <a:p>
            <a:endParaRPr lang="en-US" dirty="0"/>
          </a:p>
        </p:txBody>
      </p:sp>
      <p:sp>
        <p:nvSpPr>
          <p:cNvPr id="3" name="Slide Number Placeholder 2"/>
          <p:cNvSpPr>
            <a:spLocks noGrp="1"/>
          </p:cNvSpPr>
          <p:nvPr>
            <p:ph type="sldNum" sz="quarter" idx="12"/>
          </p:nvPr>
        </p:nvSpPr>
        <p:spPr/>
        <p:txBody>
          <a:bodyPr/>
          <a:lstStyle/>
          <a:p>
            <a:fld id="{846EA5B9-79DC-415E-BBD8-CA4293E44FF5}" type="slidenum">
              <a:rPr lang="en-US" smtClean="0"/>
              <a:pPr/>
              <a:t>31</a:t>
            </a:fld>
            <a:endParaRPr lang="en-US" dirty="0"/>
          </a:p>
        </p:txBody>
      </p:sp>
      <p:sp>
        <p:nvSpPr>
          <p:cNvPr id="4" name="Text Placeholder 3"/>
          <p:cNvSpPr>
            <a:spLocks noGrp="1"/>
          </p:cNvSpPr>
          <p:nvPr>
            <p:ph type="body" sz="quarter" idx="13"/>
          </p:nvPr>
        </p:nvSpPr>
        <p:spPr/>
        <p:txBody>
          <a:bodyPr>
            <a:normAutofit fontScale="77500" lnSpcReduction="20000"/>
          </a:bodyPr>
          <a:lstStyle/>
          <a:p>
            <a:r>
              <a:rPr lang="en-US" dirty="0"/>
              <a:t>GraceSense™ Predictive Maintenance</a:t>
            </a:r>
          </a:p>
        </p:txBody>
      </p:sp>
      <p:sp>
        <p:nvSpPr>
          <p:cNvPr id="6" name="Text Placeholder 5">
            <a:extLst>
              <a:ext uri="{FF2B5EF4-FFF2-40B4-BE49-F238E27FC236}">
                <a16:creationId xmlns:a16="http://schemas.microsoft.com/office/drawing/2014/main" id="{997630FC-87CA-094A-AAC9-D17764BAF068}"/>
              </a:ext>
            </a:extLst>
          </p:cNvPr>
          <p:cNvSpPr>
            <a:spLocks noGrp="1"/>
          </p:cNvSpPr>
          <p:nvPr>
            <p:ph type="body" sz="quarter" idx="14"/>
          </p:nvPr>
        </p:nvSpPr>
        <p:spPr/>
        <p:txBody>
          <a:bodyPr>
            <a:normAutofit fontScale="77500" lnSpcReduction="20000"/>
          </a:bodyPr>
          <a:lstStyle/>
          <a:p>
            <a:endParaRPr lang="en-US"/>
          </a:p>
        </p:txBody>
      </p:sp>
    </p:spTree>
    <p:extLst>
      <p:ext uri="{BB962C8B-B14F-4D97-AF65-F5344CB8AC3E}">
        <p14:creationId xmlns:p14="http://schemas.microsoft.com/office/powerpoint/2010/main" val="4198664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473AAA-B63F-2C48-8F88-8C0FD0FE3018}"/>
              </a:ext>
            </a:extLst>
          </p:cNvPr>
          <p:cNvSpPr>
            <a:spLocks noGrp="1"/>
          </p:cNvSpPr>
          <p:nvPr>
            <p:ph idx="1"/>
          </p:nvPr>
        </p:nvSpPr>
        <p:spPr/>
        <p:txBody>
          <a:bodyPr/>
          <a:lstStyle/>
          <a:p>
            <a:endParaRPr lang="en-US"/>
          </a:p>
        </p:txBody>
      </p:sp>
      <p:sp>
        <p:nvSpPr>
          <p:cNvPr id="5" name="Slide Number Placeholder 4"/>
          <p:cNvSpPr>
            <a:spLocks noGrp="1"/>
          </p:cNvSpPr>
          <p:nvPr>
            <p:ph type="sldNum" sz="quarter" idx="12"/>
          </p:nvPr>
        </p:nvSpPr>
        <p:spPr/>
        <p:txBody>
          <a:bodyPr/>
          <a:lstStyle/>
          <a:p>
            <a:fld id="{846EA5B9-79DC-415E-BBD8-CA4293E44FF5}" type="slidenum">
              <a:rPr lang="en-US" smtClean="0"/>
              <a:pPr/>
              <a:t>32</a:t>
            </a:fld>
            <a:endParaRPr lang="en-US" dirty="0"/>
          </a:p>
        </p:txBody>
      </p:sp>
      <p:sp>
        <p:nvSpPr>
          <p:cNvPr id="4" name="Text Placeholder 3"/>
          <p:cNvSpPr>
            <a:spLocks noGrp="1"/>
          </p:cNvSpPr>
          <p:nvPr>
            <p:ph type="body" sz="quarter" idx="13"/>
          </p:nvPr>
        </p:nvSpPr>
        <p:spPr/>
        <p:txBody>
          <a:bodyPr>
            <a:normAutofit fontScale="77500" lnSpcReduction="20000"/>
          </a:bodyPr>
          <a:lstStyle/>
          <a:p>
            <a:r>
              <a:rPr lang="en-US" dirty="0"/>
              <a:t>GraceSense™ Predictive Maintenance</a:t>
            </a:r>
          </a:p>
        </p:txBody>
      </p:sp>
      <p:sp>
        <p:nvSpPr>
          <p:cNvPr id="3" name="Text Placeholder 2">
            <a:extLst>
              <a:ext uri="{FF2B5EF4-FFF2-40B4-BE49-F238E27FC236}">
                <a16:creationId xmlns:a16="http://schemas.microsoft.com/office/drawing/2014/main" id="{71D45841-8197-7E46-A66E-FC0182D188FC}"/>
              </a:ext>
            </a:extLst>
          </p:cNvPr>
          <p:cNvSpPr>
            <a:spLocks noGrp="1"/>
          </p:cNvSpPr>
          <p:nvPr>
            <p:ph type="body" sz="quarter" idx="14"/>
          </p:nvPr>
        </p:nvSpPr>
        <p:spPr/>
        <p:txBody>
          <a:bodyPr>
            <a:normAutofit fontScale="77500" lnSpcReduction="20000"/>
          </a:bodyPr>
          <a:lstStyle/>
          <a:p>
            <a:endParaRPr lang="en-US"/>
          </a:p>
        </p:txBody>
      </p:sp>
      <p:pic>
        <p:nvPicPr>
          <p:cNvPr id="13" name="Picture 12">
            <a:extLst>
              <a:ext uri="{FF2B5EF4-FFF2-40B4-BE49-F238E27FC236}">
                <a16:creationId xmlns:a16="http://schemas.microsoft.com/office/drawing/2014/main" id="{98C88412-95CE-0442-8BF9-AD72DAC467B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5821" y="2643294"/>
            <a:ext cx="2232836" cy="3349255"/>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BBE42397-655F-C648-A3F3-0AC95000341B}"/>
              </a:ext>
            </a:extLst>
          </p:cNvPr>
          <p:cNvSpPr txBox="1"/>
          <p:nvPr/>
        </p:nvSpPr>
        <p:spPr>
          <a:xfrm>
            <a:off x="467833" y="2562447"/>
            <a:ext cx="0" cy="0"/>
          </a:xfrm>
          <a:prstGeom prst="rect">
            <a:avLst/>
          </a:prstGeom>
        </p:spPr>
        <p:txBody>
          <a:bodyPr vert="horz" wrap="none" lIns="91440" tIns="45720" rIns="91440" bIns="45720" rtlCol="0" anchor="b">
            <a:noAutofit/>
          </a:bodyPr>
          <a:lstStyle/>
          <a:p>
            <a:endParaRPr lang="en-US" sz="6600" dirty="0">
              <a:solidFill>
                <a:srgbClr val="F37020"/>
              </a:solidFill>
            </a:endParaRPr>
          </a:p>
        </p:txBody>
      </p:sp>
      <p:sp>
        <p:nvSpPr>
          <p:cNvPr id="15" name="Content Placeholder 2">
            <a:extLst>
              <a:ext uri="{FF2B5EF4-FFF2-40B4-BE49-F238E27FC236}">
                <a16:creationId xmlns:a16="http://schemas.microsoft.com/office/drawing/2014/main" id="{EF43E7D0-56CF-224D-BC32-35F4987E7B6A}"/>
              </a:ext>
            </a:extLst>
          </p:cNvPr>
          <p:cNvSpPr txBox="1">
            <a:spLocks/>
          </p:cNvSpPr>
          <p:nvPr/>
        </p:nvSpPr>
        <p:spPr>
          <a:xfrm>
            <a:off x="3145435" y="1593421"/>
            <a:ext cx="2316044" cy="53480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000" dirty="0"/>
              <a:t>Field Mount</a:t>
            </a:r>
          </a:p>
          <a:p>
            <a:pPr marL="0" indent="0" algn="ctr">
              <a:buNone/>
            </a:pPr>
            <a:r>
              <a:rPr lang="en-US" sz="2000" b="0" dirty="0"/>
              <a:t>Vibration &amp; Temperature</a:t>
            </a:r>
          </a:p>
        </p:txBody>
      </p:sp>
      <p:sp>
        <p:nvSpPr>
          <p:cNvPr id="16" name="Content Placeholder 2">
            <a:extLst>
              <a:ext uri="{FF2B5EF4-FFF2-40B4-BE49-F238E27FC236}">
                <a16:creationId xmlns:a16="http://schemas.microsoft.com/office/drawing/2014/main" id="{52C35023-1FBB-BF4E-967B-062D7DB3892E}"/>
              </a:ext>
            </a:extLst>
          </p:cNvPr>
          <p:cNvSpPr txBox="1">
            <a:spLocks/>
          </p:cNvSpPr>
          <p:nvPr/>
        </p:nvSpPr>
        <p:spPr>
          <a:xfrm>
            <a:off x="8540509" y="1566692"/>
            <a:ext cx="2608878" cy="53480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000" dirty="0"/>
              <a:t>Maintenance Hub</a:t>
            </a:r>
          </a:p>
          <a:p>
            <a:pPr marL="0" indent="0" algn="ctr">
              <a:buNone/>
            </a:pPr>
            <a:r>
              <a:rPr lang="en-US" sz="2000" b="0" dirty="0"/>
              <a:t>Data visualization, analysis, and alerting</a:t>
            </a:r>
          </a:p>
        </p:txBody>
      </p:sp>
      <p:sp>
        <p:nvSpPr>
          <p:cNvPr id="17" name="Content Placeholder 2">
            <a:extLst>
              <a:ext uri="{FF2B5EF4-FFF2-40B4-BE49-F238E27FC236}">
                <a16:creationId xmlns:a16="http://schemas.microsoft.com/office/drawing/2014/main" id="{8B233E5F-0062-4D48-B56A-0EA6C18AEFB2}"/>
              </a:ext>
            </a:extLst>
          </p:cNvPr>
          <p:cNvSpPr txBox="1">
            <a:spLocks/>
          </p:cNvSpPr>
          <p:nvPr/>
        </p:nvSpPr>
        <p:spPr>
          <a:xfrm>
            <a:off x="5765675" y="1581076"/>
            <a:ext cx="2389292" cy="53480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000" dirty="0"/>
              <a:t>Panel Mount</a:t>
            </a:r>
          </a:p>
          <a:p>
            <a:pPr marL="0" indent="0" algn="ctr">
              <a:buNone/>
            </a:pPr>
            <a:r>
              <a:rPr lang="en-US" sz="2000" b="0" dirty="0"/>
              <a:t>Customizable Node and CloudGate</a:t>
            </a:r>
          </a:p>
        </p:txBody>
      </p:sp>
      <p:sp>
        <p:nvSpPr>
          <p:cNvPr id="18" name="Content Placeholder 2">
            <a:extLst>
              <a:ext uri="{FF2B5EF4-FFF2-40B4-BE49-F238E27FC236}">
                <a16:creationId xmlns:a16="http://schemas.microsoft.com/office/drawing/2014/main" id="{3D610D24-7A45-BA46-960C-5F26BFBFF28E}"/>
              </a:ext>
            </a:extLst>
          </p:cNvPr>
          <p:cNvSpPr txBox="1">
            <a:spLocks/>
          </p:cNvSpPr>
          <p:nvPr/>
        </p:nvSpPr>
        <p:spPr>
          <a:xfrm>
            <a:off x="838200" y="1581076"/>
            <a:ext cx="2089941" cy="53480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000" dirty="0"/>
              <a:t>Hot Spot Monitor</a:t>
            </a:r>
          </a:p>
          <a:p>
            <a:pPr marL="0" indent="0" algn="ctr">
              <a:buNone/>
            </a:pPr>
            <a:r>
              <a:rPr lang="en-US" sz="2000" b="0" dirty="0"/>
              <a:t>Non-conductive temperature</a:t>
            </a:r>
          </a:p>
        </p:txBody>
      </p:sp>
      <p:pic>
        <p:nvPicPr>
          <p:cNvPr id="19" name="Picture 18">
            <a:extLst>
              <a:ext uri="{FF2B5EF4-FFF2-40B4-BE49-F238E27FC236}">
                <a16:creationId xmlns:a16="http://schemas.microsoft.com/office/drawing/2014/main" id="{56499372-4611-2042-A2F9-C57EC340268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40" b="95331" l="5104" r="96667"/>
                    </a14:imgEffect>
                  </a14:imgLayer>
                </a14:imgProps>
              </a:ext>
            </a:extLst>
          </a:blip>
          <a:stretch>
            <a:fillRect/>
          </a:stretch>
        </p:blipFill>
        <p:spPr>
          <a:xfrm>
            <a:off x="3155970" y="3420529"/>
            <a:ext cx="2305509" cy="1593809"/>
          </a:xfrm>
          <a:prstGeom prst="rect">
            <a:avLst/>
          </a:prstGeom>
        </p:spPr>
      </p:pic>
      <p:pic>
        <p:nvPicPr>
          <p:cNvPr id="20" name="Picture 19">
            <a:extLst>
              <a:ext uri="{FF2B5EF4-FFF2-40B4-BE49-F238E27FC236}">
                <a16:creationId xmlns:a16="http://schemas.microsoft.com/office/drawing/2014/main" id="{807CA859-1A21-9D48-B535-8695A9F3DD5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611" b="98026" l="6338" r="93436"/>
                    </a14:imgEffect>
                  </a14:imgLayer>
                </a14:imgProps>
              </a:ext>
            </a:extLst>
          </a:blip>
          <a:stretch>
            <a:fillRect/>
          </a:stretch>
        </p:blipFill>
        <p:spPr>
          <a:xfrm>
            <a:off x="5835524" y="3159849"/>
            <a:ext cx="2249594" cy="2115168"/>
          </a:xfrm>
          <a:prstGeom prst="rect">
            <a:avLst/>
          </a:prstGeom>
        </p:spPr>
      </p:pic>
      <p:pic>
        <p:nvPicPr>
          <p:cNvPr id="21" name="Picture 20">
            <a:extLst>
              <a:ext uri="{FF2B5EF4-FFF2-40B4-BE49-F238E27FC236}">
                <a16:creationId xmlns:a16="http://schemas.microsoft.com/office/drawing/2014/main" id="{43C13086-2C47-F74C-B30C-AB5CBB9BD0B7}"/>
              </a:ext>
            </a:extLst>
          </p:cNvPr>
          <p:cNvPicPr>
            <a:picLocks noChangeAspect="1"/>
          </p:cNvPicPr>
          <p:nvPr/>
        </p:nvPicPr>
        <p:blipFill rotWithShape="1">
          <a:blip r:embed="rId7"/>
          <a:srcRect l="28948" t="6753" r="13923"/>
          <a:stretch/>
        </p:blipFill>
        <p:spPr>
          <a:xfrm>
            <a:off x="8459163" y="2814121"/>
            <a:ext cx="3106681" cy="2873447"/>
          </a:xfrm>
          <a:prstGeom prst="rect">
            <a:avLst/>
          </a:prstGeom>
        </p:spPr>
      </p:pic>
    </p:spTree>
    <p:extLst>
      <p:ext uri="{BB962C8B-B14F-4D97-AF65-F5344CB8AC3E}">
        <p14:creationId xmlns:p14="http://schemas.microsoft.com/office/powerpoint/2010/main" val="3648686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ontent Placeholder 2"/>
          <p:cNvSpPr>
            <a:spLocks noGrp="1"/>
          </p:cNvSpPr>
          <p:nvPr>
            <p:ph idx="1"/>
          </p:nvPr>
        </p:nvSpPr>
        <p:spPr>
          <a:xfrm>
            <a:off x="5506720" y="1825625"/>
            <a:ext cx="5847080" cy="4351338"/>
          </a:xfrm>
        </p:spPr>
        <p:txBody>
          <a:bodyPr>
            <a:normAutofit fontScale="77500" lnSpcReduction="20000"/>
          </a:bodyPr>
          <a:lstStyle/>
          <a:p>
            <a:pPr>
              <a:lnSpc>
                <a:spcPct val="120000"/>
              </a:lnSpc>
              <a:buSzPct val="70000"/>
              <a:buFont typeface="Wingdings" panose="05000000000000000000" pitchFamily="2" charset="2"/>
              <a:buChar char="§"/>
            </a:pPr>
            <a:r>
              <a:rPr lang="en-US" sz="3000" dirty="0">
                <a:latin typeface="Calibri" panose="020F0502020204030204" pitchFamily="34" charset="0"/>
                <a:cs typeface="Tunga" panose="020B0502040204020203" pitchFamily="34" charset="0"/>
              </a:rPr>
              <a:t>No Power = No Motion</a:t>
            </a:r>
          </a:p>
          <a:p>
            <a:pPr>
              <a:lnSpc>
                <a:spcPct val="120000"/>
              </a:lnSpc>
              <a:buSzPct val="70000"/>
              <a:buFont typeface="Wingdings" panose="05000000000000000000" pitchFamily="2" charset="2"/>
              <a:buChar char="§"/>
            </a:pPr>
            <a:r>
              <a:rPr lang="en-US" sz="3000" dirty="0">
                <a:latin typeface="Calibri" panose="020F0502020204030204" pitchFamily="34" charset="0"/>
                <a:cs typeface="Tunga" panose="020B0502040204020203" pitchFamily="34" charset="0"/>
              </a:rPr>
              <a:t>Non-conductive, fiber-optic temperature sensing</a:t>
            </a:r>
          </a:p>
          <a:p>
            <a:pPr>
              <a:lnSpc>
                <a:spcPct val="120000"/>
              </a:lnSpc>
              <a:buSzPct val="70000"/>
              <a:buFont typeface="Wingdings" panose="05000000000000000000" pitchFamily="2" charset="2"/>
              <a:buChar char="§"/>
            </a:pPr>
            <a:r>
              <a:rPr lang="en-US" sz="3000" dirty="0">
                <a:latin typeface="Calibri" panose="020F0502020204030204" pitchFamily="34" charset="0"/>
                <a:cs typeface="Tunga" panose="020B0502040204020203" pitchFamily="34" charset="0"/>
              </a:rPr>
              <a:t>Continuous monitoring</a:t>
            </a:r>
          </a:p>
          <a:p>
            <a:pPr>
              <a:lnSpc>
                <a:spcPct val="120000"/>
              </a:lnSpc>
              <a:buSzPct val="70000"/>
              <a:buFont typeface="Wingdings" panose="05000000000000000000" pitchFamily="2" charset="2"/>
              <a:buChar char="§"/>
            </a:pPr>
            <a:r>
              <a:rPr lang="en-US" sz="3000" dirty="0">
                <a:latin typeface="Calibri" panose="020F0502020204030204" pitchFamily="34" charset="0"/>
                <a:cs typeface="Tunga" panose="020B0502040204020203" pitchFamily="34" charset="0"/>
              </a:rPr>
              <a:t>Inaccessible locations</a:t>
            </a:r>
          </a:p>
          <a:p>
            <a:pPr>
              <a:lnSpc>
                <a:spcPct val="120000"/>
              </a:lnSpc>
              <a:buSzPct val="70000"/>
              <a:buFont typeface="Wingdings" panose="05000000000000000000" pitchFamily="2" charset="2"/>
              <a:buChar char="§"/>
            </a:pPr>
            <a:r>
              <a:rPr lang="en-US" sz="3000" dirty="0">
                <a:latin typeface="Calibri" panose="020F0502020204030204" pitchFamily="34" charset="0"/>
                <a:cs typeface="Tunga" panose="020B0502040204020203" pitchFamily="34" charset="0"/>
              </a:rPr>
              <a:t>Reduce downtime and safety risk</a:t>
            </a:r>
          </a:p>
          <a:p>
            <a:pPr>
              <a:lnSpc>
                <a:spcPct val="120000"/>
              </a:lnSpc>
              <a:buSzPct val="70000"/>
              <a:buFont typeface="Wingdings" panose="05000000000000000000" pitchFamily="2" charset="2"/>
              <a:buChar char="§"/>
            </a:pPr>
            <a:r>
              <a:rPr lang="en-US" sz="3000" dirty="0">
                <a:latin typeface="Calibri" panose="020F0502020204030204" pitchFamily="34" charset="0"/>
                <a:cs typeface="Tunga" panose="020B0502040204020203" pitchFamily="34" charset="0"/>
              </a:rPr>
              <a:t>Better maintenance planning on your highest risk assets</a:t>
            </a:r>
          </a:p>
          <a:p>
            <a:pPr>
              <a:lnSpc>
                <a:spcPct val="120000"/>
              </a:lnSpc>
              <a:buSzPct val="70000"/>
              <a:buFont typeface="Wingdings" panose="05000000000000000000" pitchFamily="2" charset="2"/>
              <a:buChar char="§"/>
            </a:pPr>
            <a:r>
              <a:rPr lang="en-US" sz="3000" dirty="0">
                <a:latin typeface="Calibri" panose="020F0502020204030204" pitchFamily="34" charset="0"/>
                <a:cs typeface="Tunga" panose="020B0502040204020203" pitchFamily="34" charset="0"/>
              </a:rPr>
              <a:t>Low / medium / High voltage systems</a:t>
            </a:r>
          </a:p>
          <a:p>
            <a:pPr lvl="1">
              <a:buFont typeface="Wingdings" panose="05000000000000000000" pitchFamily="2" charset="2"/>
              <a:buChar char="§"/>
            </a:pPr>
            <a:endParaRPr lang="en-US" sz="1800" dirty="0"/>
          </a:p>
          <a:p>
            <a:pPr>
              <a:buFont typeface="Wingdings" panose="05000000000000000000" pitchFamily="2" charset="2"/>
              <a:buChar char="§"/>
            </a:pPr>
            <a:endParaRPr lang="en-US" sz="1051" dirty="0"/>
          </a:p>
        </p:txBody>
      </p:sp>
      <p:sp>
        <p:nvSpPr>
          <p:cNvPr id="3" name="Slide Number Placeholder 2"/>
          <p:cNvSpPr>
            <a:spLocks noGrp="1"/>
          </p:cNvSpPr>
          <p:nvPr>
            <p:ph type="sldNum" sz="quarter" idx="12"/>
          </p:nvPr>
        </p:nvSpPr>
        <p:spPr/>
        <p:txBody>
          <a:bodyPr/>
          <a:lstStyle/>
          <a:p>
            <a:fld id="{846EA5B9-79DC-415E-BBD8-CA4293E44FF5}" type="slidenum">
              <a:rPr lang="en-US" smtClean="0"/>
              <a:pPr/>
              <a:t>33</a:t>
            </a:fld>
            <a:endParaRPr lang="en-US" dirty="0"/>
          </a:p>
        </p:txBody>
      </p:sp>
      <p:sp>
        <p:nvSpPr>
          <p:cNvPr id="4" name="Text Placeholder 3"/>
          <p:cNvSpPr>
            <a:spLocks noGrp="1"/>
          </p:cNvSpPr>
          <p:nvPr>
            <p:ph type="body" sz="quarter" idx="13"/>
          </p:nvPr>
        </p:nvSpPr>
        <p:spPr/>
        <p:txBody>
          <a:bodyPr>
            <a:normAutofit fontScale="77500" lnSpcReduction="20000"/>
          </a:bodyPr>
          <a:lstStyle/>
          <a:p>
            <a:r>
              <a:rPr lang="en-US" dirty="0"/>
              <a:t>GraceSense™ Hot Spot Monitor (HSM)</a:t>
            </a:r>
          </a:p>
        </p:txBody>
      </p:sp>
      <p:sp>
        <p:nvSpPr>
          <p:cNvPr id="6" name="Text Placeholder 5">
            <a:extLst>
              <a:ext uri="{FF2B5EF4-FFF2-40B4-BE49-F238E27FC236}">
                <a16:creationId xmlns:a16="http://schemas.microsoft.com/office/drawing/2014/main" id="{0003DC21-681F-FF49-958C-74F2A8966F44}"/>
              </a:ext>
            </a:extLst>
          </p:cNvPr>
          <p:cNvSpPr>
            <a:spLocks noGrp="1"/>
          </p:cNvSpPr>
          <p:nvPr>
            <p:ph type="body" sz="quarter" idx="14"/>
          </p:nvPr>
        </p:nvSpPr>
        <p:spPr/>
        <p:txBody>
          <a:bodyPr>
            <a:normAutofit fontScale="77500" lnSpcReduction="20000"/>
          </a:bodyPr>
          <a:lstStyle/>
          <a:p>
            <a:endParaRPr lang="en-US"/>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2036" y="1577044"/>
            <a:ext cx="4256845" cy="4950947"/>
          </a:xfrm>
          <a:prstGeom prst="rect">
            <a:avLst/>
          </a:prstGeom>
        </p:spPr>
      </p:pic>
    </p:spTree>
    <p:extLst>
      <p:ext uri="{BB962C8B-B14F-4D97-AF65-F5344CB8AC3E}">
        <p14:creationId xmlns:p14="http://schemas.microsoft.com/office/powerpoint/2010/main" val="265264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Field Mount Nodes (1.5”x 1.5”x 2.5”)</a:t>
            </a:r>
          </a:p>
          <a:p>
            <a:pPr lvl="1"/>
            <a:r>
              <a:rPr lang="en-US" dirty="0"/>
              <a:t>3 axis acceleration and/or temperature</a:t>
            </a:r>
          </a:p>
          <a:p>
            <a:pPr lvl="1"/>
            <a:r>
              <a:rPr lang="en-US" dirty="0"/>
              <a:t>Replaceable long-life battery (5+ year life)</a:t>
            </a:r>
          </a:p>
          <a:p>
            <a:pPr lvl="1"/>
            <a:r>
              <a:rPr lang="en-US" dirty="0"/>
              <a:t>ZigBee-compatible wireless connectivity</a:t>
            </a:r>
          </a:p>
          <a:p>
            <a:pPr lvl="1"/>
            <a:r>
              <a:rPr lang="en-US" dirty="0"/>
              <a:t>IP67, </a:t>
            </a:r>
            <a:r>
              <a:rPr lang="en-US" dirty="0" err="1"/>
              <a:t>Nema</a:t>
            </a:r>
            <a:r>
              <a:rPr lang="en-US" dirty="0"/>
              <a:t> Type 4, 4X, 12 &amp; 13 </a:t>
            </a:r>
          </a:p>
          <a:p>
            <a:pPr lvl="1"/>
            <a:r>
              <a:rPr lang="en-US" dirty="0"/>
              <a:t>Stud, epoxy, fin and magnetic mounts </a:t>
            </a:r>
          </a:p>
          <a:p>
            <a:pPr lvl="1"/>
            <a:r>
              <a:rPr lang="en-US" dirty="0"/>
              <a:t>Wireless range- 30m</a:t>
            </a:r>
          </a:p>
          <a:p>
            <a:pPr lvl="1"/>
            <a:r>
              <a:rPr lang="en-US" dirty="0"/>
              <a:t>Over-the-Air Updates</a:t>
            </a:r>
          </a:p>
          <a:p>
            <a:pPr lvl="1"/>
            <a:endParaRPr lang="en-US" dirty="0"/>
          </a:p>
          <a:p>
            <a:endParaRPr lang="en-US" dirty="0"/>
          </a:p>
          <a:p>
            <a:endParaRPr lang="en-US" dirty="0"/>
          </a:p>
        </p:txBody>
      </p:sp>
      <p:sp>
        <p:nvSpPr>
          <p:cNvPr id="3" name="Slide Number Placeholder 2"/>
          <p:cNvSpPr>
            <a:spLocks noGrp="1"/>
          </p:cNvSpPr>
          <p:nvPr>
            <p:ph type="sldNum" sz="quarter" idx="12"/>
          </p:nvPr>
        </p:nvSpPr>
        <p:spPr/>
        <p:txBody>
          <a:bodyPr/>
          <a:lstStyle/>
          <a:p>
            <a:fld id="{846EA5B9-79DC-415E-BBD8-CA4293E44FF5}" type="slidenum">
              <a:rPr lang="en-US" smtClean="0"/>
              <a:pPr/>
              <a:t>34</a:t>
            </a:fld>
            <a:endParaRPr lang="en-US" dirty="0"/>
          </a:p>
        </p:txBody>
      </p:sp>
      <p:sp>
        <p:nvSpPr>
          <p:cNvPr id="4" name="Text Placeholder 3"/>
          <p:cNvSpPr>
            <a:spLocks noGrp="1"/>
          </p:cNvSpPr>
          <p:nvPr>
            <p:ph type="body" sz="quarter" idx="13"/>
          </p:nvPr>
        </p:nvSpPr>
        <p:spPr/>
        <p:txBody>
          <a:bodyPr>
            <a:normAutofit fontScale="77500" lnSpcReduction="20000"/>
          </a:bodyPr>
          <a:lstStyle/>
          <a:p>
            <a:r>
              <a:rPr lang="en-US" dirty="0"/>
              <a:t>GraceSense™ Predictive Maintenance</a:t>
            </a:r>
          </a:p>
        </p:txBody>
      </p:sp>
      <p:sp>
        <p:nvSpPr>
          <p:cNvPr id="6" name="Text Placeholder 5">
            <a:extLst>
              <a:ext uri="{FF2B5EF4-FFF2-40B4-BE49-F238E27FC236}">
                <a16:creationId xmlns:a16="http://schemas.microsoft.com/office/drawing/2014/main" id="{E4AF6725-90DA-BD47-8888-D8BD77EF3764}"/>
              </a:ext>
            </a:extLst>
          </p:cNvPr>
          <p:cNvSpPr>
            <a:spLocks noGrp="1"/>
          </p:cNvSpPr>
          <p:nvPr>
            <p:ph type="body" sz="quarter" idx="14"/>
          </p:nvPr>
        </p:nvSpPr>
        <p:spPr/>
        <p:txBody>
          <a:bodyPr>
            <a:normAutofit fontScale="77500" lnSpcReduction="20000"/>
          </a:bodyPr>
          <a:lstStyle/>
          <a:p>
            <a:endParaRPr lang="en-US"/>
          </a:p>
        </p:txBody>
      </p:sp>
      <p:pic>
        <p:nvPicPr>
          <p:cNvPr id="8" name="Picture 7">
            <a:extLst>
              <a:ext uri="{FF2B5EF4-FFF2-40B4-BE49-F238E27FC236}">
                <a16:creationId xmlns:a16="http://schemas.microsoft.com/office/drawing/2014/main" id="{3CF0AE73-4970-854E-9BFC-8EF085370A3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02491" y="4614900"/>
            <a:ext cx="2619984" cy="1915383"/>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1678CCFD-5AE5-BF41-9F0F-384FE8CDAB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95433" y="3857092"/>
            <a:ext cx="2658367" cy="2017718"/>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F8C77F41-7287-AD4E-B135-F376263C656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40" b="95331" l="5104" r="96667"/>
                    </a14:imgEffect>
                  </a14:imgLayer>
                </a14:imgProps>
              </a:ext>
            </a:extLst>
          </a:blip>
          <a:stretch>
            <a:fillRect/>
          </a:stretch>
        </p:blipFill>
        <p:spPr>
          <a:xfrm>
            <a:off x="8695433" y="1825625"/>
            <a:ext cx="2478951" cy="1713710"/>
          </a:xfrm>
          <a:prstGeom prst="rect">
            <a:avLst/>
          </a:prstGeom>
        </p:spPr>
      </p:pic>
    </p:spTree>
    <p:extLst>
      <p:ext uri="{BB962C8B-B14F-4D97-AF65-F5344CB8AC3E}">
        <p14:creationId xmlns:p14="http://schemas.microsoft.com/office/powerpoint/2010/main" val="411381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sz="2400" dirty="0"/>
              <a:t>Panel Mount Nodes</a:t>
            </a:r>
          </a:p>
          <a:p>
            <a:pPr lvl="1"/>
            <a:r>
              <a:rPr lang="en-US" sz="2400" dirty="0"/>
              <a:t>Familiar, easy-to-install K size GracePort® housing or other enclosures</a:t>
            </a:r>
          </a:p>
          <a:p>
            <a:pPr lvl="1"/>
            <a:r>
              <a:rPr lang="en-US" sz="2400" dirty="0"/>
              <a:t>Replaceable long-life battery (5+ year life), 24VDC, 120VAC</a:t>
            </a:r>
          </a:p>
          <a:p>
            <a:pPr lvl="1"/>
            <a:r>
              <a:rPr lang="en-US" sz="2400" dirty="0"/>
              <a:t>Completely customizable transducer options </a:t>
            </a:r>
          </a:p>
          <a:p>
            <a:pPr lvl="2"/>
            <a:r>
              <a:rPr lang="en-US" dirty="0"/>
              <a:t>Accelerometers, RTD, CT, Rogowski Coils , Flow, </a:t>
            </a:r>
            <a:br>
              <a:rPr lang="en-US" dirty="0"/>
            </a:br>
            <a:r>
              <a:rPr lang="en-US" dirty="0"/>
              <a:t>Pressure, Strain, Humidity, Fluid Level</a:t>
            </a:r>
          </a:p>
          <a:p>
            <a:pPr lvl="1"/>
            <a:r>
              <a:rPr lang="en-US" sz="2400" dirty="0"/>
              <a:t>IP65, UL Type 4, 4X, 12 &amp; 13</a:t>
            </a:r>
          </a:p>
          <a:p>
            <a:pPr lvl="1"/>
            <a:r>
              <a:rPr lang="en-US" sz="2400" dirty="0"/>
              <a:t>Bidirectional Modbus and Ethernet/IP interfaces (Coming Q3) </a:t>
            </a:r>
          </a:p>
          <a:p>
            <a:pPr lvl="1"/>
            <a:r>
              <a:rPr lang="en-US" sz="2400" dirty="0"/>
              <a:t>Special analytics for GraceSense™ Hot Spot Monitor </a:t>
            </a:r>
          </a:p>
          <a:p>
            <a:r>
              <a:rPr lang="en-US" sz="2800" dirty="0" err="1"/>
              <a:t>CoudGates</a:t>
            </a:r>
            <a:endParaRPr lang="en-US" sz="2800" dirty="0"/>
          </a:p>
          <a:p>
            <a:pPr lvl="1"/>
            <a:r>
              <a:rPr lang="en-US" sz="2400" dirty="0"/>
              <a:t>Can add Zigbee, LTE and </a:t>
            </a:r>
            <a:r>
              <a:rPr lang="en-US" sz="2400" dirty="0" err="1"/>
              <a:t>WiFi</a:t>
            </a:r>
            <a:r>
              <a:rPr lang="en-US" sz="2400" dirty="0"/>
              <a:t> wireless to all PM Nodes</a:t>
            </a:r>
          </a:p>
          <a:p>
            <a:endParaRPr lang="en-US" sz="2400" dirty="0"/>
          </a:p>
        </p:txBody>
      </p:sp>
      <p:sp>
        <p:nvSpPr>
          <p:cNvPr id="3" name="Slide Number Placeholder 2"/>
          <p:cNvSpPr>
            <a:spLocks noGrp="1"/>
          </p:cNvSpPr>
          <p:nvPr>
            <p:ph type="sldNum" sz="quarter" idx="12"/>
          </p:nvPr>
        </p:nvSpPr>
        <p:spPr/>
        <p:txBody>
          <a:bodyPr/>
          <a:lstStyle/>
          <a:p>
            <a:fld id="{846EA5B9-79DC-415E-BBD8-CA4293E44FF5}" type="slidenum">
              <a:rPr lang="en-US" smtClean="0"/>
              <a:pPr/>
              <a:t>35</a:t>
            </a:fld>
            <a:endParaRPr lang="en-US" dirty="0"/>
          </a:p>
        </p:txBody>
      </p:sp>
      <p:sp>
        <p:nvSpPr>
          <p:cNvPr id="4" name="Text Placeholder 3"/>
          <p:cNvSpPr>
            <a:spLocks noGrp="1"/>
          </p:cNvSpPr>
          <p:nvPr>
            <p:ph type="body" sz="quarter" idx="13"/>
          </p:nvPr>
        </p:nvSpPr>
        <p:spPr/>
        <p:txBody>
          <a:bodyPr>
            <a:normAutofit fontScale="77500" lnSpcReduction="20000"/>
          </a:bodyPr>
          <a:lstStyle/>
          <a:p>
            <a:r>
              <a:rPr lang="en-US" dirty="0"/>
              <a:t>GraceSense™ Predictive Maintenance</a:t>
            </a:r>
          </a:p>
        </p:txBody>
      </p:sp>
      <p:sp>
        <p:nvSpPr>
          <p:cNvPr id="6" name="Text Placeholder 5">
            <a:extLst>
              <a:ext uri="{FF2B5EF4-FFF2-40B4-BE49-F238E27FC236}">
                <a16:creationId xmlns:a16="http://schemas.microsoft.com/office/drawing/2014/main" id="{5B78444F-84EA-3749-B208-3F4FA6C71D66}"/>
              </a:ext>
            </a:extLst>
          </p:cNvPr>
          <p:cNvSpPr>
            <a:spLocks noGrp="1"/>
          </p:cNvSpPr>
          <p:nvPr>
            <p:ph type="body" sz="quarter" idx="14"/>
          </p:nvPr>
        </p:nvSpPr>
        <p:spPr/>
        <p:txBody>
          <a:bodyPr>
            <a:normAutofit fontScale="77500" lnSpcReduction="20000"/>
          </a:bodyPr>
          <a:lstStyle/>
          <a:p>
            <a:endParaRPr lang="en-US"/>
          </a:p>
        </p:txBody>
      </p:sp>
      <p:pic>
        <p:nvPicPr>
          <p:cNvPr id="7" name="Picture 6">
            <a:extLst>
              <a:ext uri="{FF2B5EF4-FFF2-40B4-BE49-F238E27FC236}">
                <a16:creationId xmlns:a16="http://schemas.microsoft.com/office/drawing/2014/main" id="{7EF56533-4C48-404F-BE52-09FA5CC50D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49612" y="1409825"/>
            <a:ext cx="2323844" cy="2130190"/>
          </a:xfrm>
          <a:prstGeom prst="rect">
            <a:avLst/>
          </a:prstGeom>
        </p:spPr>
      </p:pic>
      <p:pic>
        <p:nvPicPr>
          <p:cNvPr id="8" name="Picture 7">
            <a:extLst>
              <a:ext uri="{FF2B5EF4-FFF2-40B4-BE49-F238E27FC236}">
                <a16:creationId xmlns:a16="http://schemas.microsoft.com/office/drawing/2014/main" id="{B531CDA7-D4AE-7048-93EC-0728DC34DF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7269" y="2907496"/>
            <a:ext cx="1606941" cy="1433560"/>
          </a:xfrm>
          <a:prstGeom prst="rect">
            <a:avLst/>
          </a:prstGeom>
        </p:spPr>
      </p:pic>
      <p:pic>
        <p:nvPicPr>
          <p:cNvPr id="10" name="Picture 9">
            <a:extLst>
              <a:ext uri="{FF2B5EF4-FFF2-40B4-BE49-F238E27FC236}">
                <a16:creationId xmlns:a16="http://schemas.microsoft.com/office/drawing/2014/main" id="{50EF3F30-3FAD-1E43-9EA3-10707922CB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86578" y="3955815"/>
            <a:ext cx="1274854" cy="2060222"/>
          </a:xfrm>
          <a:prstGeom prst="rect">
            <a:avLst/>
          </a:prstGeom>
        </p:spPr>
      </p:pic>
    </p:spTree>
    <p:extLst>
      <p:ext uri="{BB962C8B-B14F-4D97-AF65-F5344CB8AC3E}">
        <p14:creationId xmlns:p14="http://schemas.microsoft.com/office/powerpoint/2010/main" val="1856393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0A2DA94-6D39-5E4F-96D7-3C833AFACABB}"/>
              </a:ext>
            </a:extLst>
          </p:cNvPr>
          <p:cNvGrpSpPr/>
          <p:nvPr/>
        </p:nvGrpSpPr>
        <p:grpSpPr>
          <a:xfrm>
            <a:off x="485423" y="1512710"/>
            <a:ext cx="12035146" cy="5250909"/>
            <a:chOff x="159489" y="95693"/>
            <a:chExt cx="13027124" cy="6645349"/>
          </a:xfrm>
        </p:grpSpPr>
        <p:pic>
          <p:nvPicPr>
            <p:cNvPr id="4" name="Picture 3">
              <a:extLst>
                <a:ext uri="{FF2B5EF4-FFF2-40B4-BE49-F238E27FC236}">
                  <a16:creationId xmlns:a16="http://schemas.microsoft.com/office/drawing/2014/main" id="{7D0AE2C7-4226-AB4B-A3D1-29C8E54490C7}"/>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59489" y="95693"/>
              <a:ext cx="5071730" cy="6645349"/>
            </a:xfrm>
            <a:prstGeom prst="rect">
              <a:avLst/>
            </a:prstGeom>
            <a:ln>
              <a:noFill/>
            </a:ln>
            <a:effectLst>
              <a:outerShdw blurRad="190500" algn="tl" rotWithShape="0">
                <a:srgbClr val="000000">
                  <a:alpha val="70000"/>
                </a:srgbClr>
              </a:outerShdw>
            </a:effectLst>
          </p:spPr>
        </p:pic>
        <p:grpSp>
          <p:nvGrpSpPr>
            <p:cNvPr id="7" name="Group 6">
              <a:extLst>
                <a:ext uri="{FF2B5EF4-FFF2-40B4-BE49-F238E27FC236}">
                  <a16:creationId xmlns:a16="http://schemas.microsoft.com/office/drawing/2014/main" id="{B489A47D-B2EC-2140-AD84-55A972234254}"/>
                </a:ext>
              </a:extLst>
            </p:cNvPr>
            <p:cNvGrpSpPr/>
            <p:nvPr/>
          </p:nvGrpSpPr>
          <p:grpSpPr>
            <a:xfrm>
              <a:off x="4493285" y="95693"/>
              <a:ext cx="8693328" cy="6497611"/>
              <a:chOff x="4493285" y="95693"/>
              <a:chExt cx="8693328" cy="6497611"/>
            </a:xfrm>
          </p:grpSpPr>
          <p:graphicFrame>
            <p:nvGraphicFramePr>
              <p:cNvPr id="6" name="Diagram 5">
                <a:extLst>
                  <a:ext uri="{FF2B5EF4-FFF2-40B4-BE49-F238E27FC236}">
                    <a16:creationId xmlns:a16="http://schemas.microsoft.com/office/drawing/2014/main" id="{4A67899D-2885-B94D-AE67-F5DF3252F0E8}"/>
                  </a:ext>
                </a:extLst>
              </p:cNvPr>
              <p:cNvGraphicFramePr/>
              <p:nvPr>
                <p:extLst/>
              </p:nvPr>
            </p:nvGraphicFramePr>
            <p:xfrm>
              <a:off x="4493285" y="95693"/>
              <a:ext cx="8693328" cy="64976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5FDC2D7B-4095-9245-8F8C-4B26A94EB89B}"/>
                  </a:ext>
                </a:extLst>
              </p:cNvPr>
              <p:cNvPicPr/>
              <p:nvPr/>
            </p:nvPicPr>
            <p:blipFill>
              <a:blip r:embed="rId8" cstate="print">
                <a:extLst>
                  <a:ext uri="{BEBA8EAE-BF5A-486C-A8C5-ECC9F3942E4B}">
                    <a14:imgProps xmlns:a14="http://schemas.microsoft.com/office/drawing/2010/main">
                      <a14:imgLayer r:embed="rId9">
                        <a14:imgEffect>
                          <a14:backgroundRemoval t="3584" b="97440" l="2729" r="95185"/>
                        </a14:imgEffect>
                      </a14:imgLayer>
                    </a14:imgProps>
                  </a:ext>
                  <a:ext uri="{28A0092B-C50C-407E-A947-70E740481C1C}">
                    <a14:useLocalDpi xmlns:a14="http://schemas.microsoft.com/office/drawing/2010/main" val="0"/>
                  </a:ext>
                </a:extLst>
              </a:blip>
              <a:stretch>
                <a:fillRect/>
              </a:stretch>
            </p:blipFill>
            <p:spPr>
              <a:xfrm>
                <a:off x="7548041" y="2203612"/>
                <a:ext cx="2583815" cy="2429510"/>
              </a:xfrm>
              <a:prstGeom prst="rect">
                <a:avLst/>
              </a:prstGeom>
            </p:spPr>
          </p:pic>
        </p:grpSp>
      </p:grpSp>
      <p:sp>
        <p:nvSpPr>
          <p:cNvPr id="2" name="TextBox 1">
            <a:extLst>
              <a:ext uri="{FF2B5EF4-FFF2-40B4-BE49-F238E27FC236}">
                <a16:creationId xmlns:a16="http://schemas.microsoft.com/office/drawing/2014/main" id="{88005D52-BA8B-3749-BB5D-1E850BFDEEA0}"/>
              </a:ext>
            </a:extLst>
          </p:cNvPr>
          <p:cNvSpPr txBox="1"/>
          <p:nvPr/>
        </p:nvSpPr>
        <p:spPr>
          <a:xfrm>
            <a:off x="1185333" y="733778"/>
            <a:ext cx="0" cy="0"/>
          </a:xfrm>
          <a:prstGeom prst="rect">
            <a:avLst/>
          </a:prstGeom>
        </p:spPr>
        <p:txBody>
          <a:bodyPr vert="horz" wrap="none" lIns="91440" tIns="45720" rIns="91440" bIns="45720" rtlCol="0" anchor="b">
            <a:noAutofit/>
          </a:bodyPr>
          <a:lstStyle/>
          <a:p>
            <a:endParaRPr lang="en-US" sz="6600" dirty="0">
              <a:solidFill>
                <a:srgbClr val="F37020"/>
              </a:solidFill>
            </a:endParaRPr>
          </a:p>
        </p:txBody>
      </p:sp>
      <p:sp>
        <p:nvSpPr>
          <p:cNvPr id="3" name="Content Placeholder 2">
            <a:extLst>
              <a:ext uri="{FF2B5EF4-FFF2-40B4-BE49-F238E27FC236}">
                <a16:creationId xmlns:a16="http://schemas.microsoft.com/office/drawing/2014/main" id="{AB6FABCE-03C7-0545-BE71-D1CC4E4BB61B}"/>
              </a:ext>
            </a:extLst>
          </p:cNvPr>
          <p:cNvSpPr>
            <a:spLocks noGrp="1"/>
          </p:cNvSpPr>
          <p:nvPr>
            <p:ph idx="1"/>
          </p:nvPr>
        </p:nvSpPr>
        <p:spPr>
          <a:xfrm>
            <a:off x="838200" y="1834092"/>
            <a:ext cx="10515600" cy="4351338"/>
          </a:xfrm>
        </p:spPr>
        <p:txBody>
          <a:bodyPr/>
          <a:lstStyle/>
          <a:p>
            <a:endParaRPr lang="en-US"/>
          </a:p>
        </p:txBody>
      </p:sp>
      <p:sp>
        <p:nvSpPr>
          <p:cNvPr id="10" name="Text Placeholder 9">
            <a:extLst>
              <a:ext uri="{FF2B5EF4-FFF2-40B4-BE49-F238E27FC236}">
                <a16:creationId xmlns:a16="http://schemas.microsoft.com/office/drawing/2014/main" id="{FAC627CF-7D38-BB4F-9BF5-DB51BBF5F95C}"/>
              </a:ext>
            </a:extLst>
          </p:cNvPr>
          <p:cNvSpPr>
            <a:spLocks noGrp="1"/>
          </p:cNvSpPr>
          <p:nvPr>
            <p:ph type="body" sz="quarter" idx="13"/>
          </p:nvPr>
        </p:nvSpPr>
        <p:spPr/>
        <p:txBody>
          <a:bodyPr>
            <a:normAutofit fontScale="92500" lnSpcReduction="10000"/>
          </a:bodyPr>
          <a:lstStyle/>
          <a:p>
            <a:r>
              <a:rPr lang="en-US" dirty="0"/>
              <a:t>Complete Customization</a:t>
            </a:r>
          </a:p>
        </p:txBody>
      </p:sp>
      <p:sp>
        <p:nvSpPr>
          <p:cNvPr id="9" name="Text Placeholder 8">
            <a:extLst>
              <a:ext uri="{FF2B5EF4-FFF2-40B4-BE49-F238E27FC236}">
                <a16:creationId xmlns:a16="http://schemas.microsoft.com/office/drawing/2014/main" id="{B72D1DE9-AF19-9446-9634-93ECCD46B0FD}"/>
              </a:ext>
            </a:extLst>
          </p:cNvPr>
          <p:cNvSpPr>
            <a:spLocks noGrp="1"/>
          </p:cNvSpPr>
          <p:nvPr>
            <p:ph type="body" sz="quarter" idx="14"/>
          </p:nvPr>
        </p:nvSpPr>
        <p:spPr/>
        <p:txBody>
          <a:bodyPr>
            <a:normAutofit fontScale="77500" lnSpcReduction="20000"/>
          </a:bodyPr>
          <a:lstStyle/>
          <a:p>
            <a:endParaRPr lang="en-US"/>
          </a:p>
        </p:txBody>
      </p:sp>
    </p:spTree>
    <p:extLst>
      <p:ext uri="{BB962C8B-B14F-4D97-AF65-F5344CB8AC3E}">
        <p14:creationId xmlns:p14="http://schemas.microsoft.com/office/powerpoint/2010/main" val="16048577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Focus on Intelligent Edge / Embedded Processing</a:t>
            </a:r>
          </a:p>
          <a:p>
            <a:pPr marL="971550" lvl="1" indent="-514350">
              <a:buFont typeface="+mj-lt"/>
              <a:buAutoNum type="arabicPeriod"/>
            </a:pPr>
            <a:r>
              <a:rPr lang="en-US" dirty="0"/>
              <a:t>Statistical Oversampling for energy-efficient high-rate investigations</a:t>
            </a:r>
          </a:p>
          <a:p>
            <a:pPr marL="971550" lvl="1" indent="-514350">
              <a:buFont typeface="+mj-lt"/>
              <a:buAutoNum type="arabicPeriod"/>
            </a:pPr>
            <a:r>
              <a:rPr lang="en-US" dirty="0"/>
              <a:t>Patented Stream Processing Engine (SPE) for embedded analysis</a:t>
            </a:r>
          </a:p>
          <a:p>
            <a:pPr marL="1428750" lvl="2" indent="-514350">
              <a:buFont typeface="+mj-lt"/>
              <a:buAutoNum type="arabicPeriod"/>
            </a:pPr>
            <a:r>
              <a:rPr lang="en-US" dirty="0"/>
              <a:t>Programmable edge processor can convert high-rate data into actionable information</a:t>
            </a:r>
          </a:p>
          <a:p>
            <a:pPr marL="971550" lvl="1" indent="-514350">
              <a:buFont typeface="+mj-lt"/>
              <a:buAutoNum type="arabicPeriod"/>
            </a:pPr>
            <a:r>
              <a:rPr lang="en-US" dirty="0"/>
              <a:t>Burst Mode</a:t>
            </a:r>
          </a:p>
          <a:p>
            <a:pPr marL="1428750" lvl="2" indent="-514350">
              <a:buFont typeface="+mj-lt"/>
              <a:buAutoNum type="arabicPeriod"/>
            </a:pPr>
            <a:r>
              <a:rPr lang="en-US" dirty="0"/>
              <a:t>Sampling full data for short bursts= better diagnostics</a:t>
            </a:r>
          </a:p>
          <a:p>
            <a:pPr marL="914400" lvl="2" indent="0">
              <a:buNone/>
            </a:pPr>
            <a:endParaRPr lang="en-US" dirty="0"/>
          </a:p>
          <a:p>
            <a:pPr marL="914400" lvl="2" indent="0">
              <a:buNone/>
            </a:pPr>
            <a:endParaRPr lang="en-US" dirty="0"/>
          </a:p>
        </p:txBody>
      </p:sp>
      <p:sp>
        <p:nvSpPr>
          <p:cNvPr id="3" name="Slide Number Placeholder 2"/>
          <p:cNvSpPr>
            <a:spLocks noGrp="1"/>
          </p:cNvSpPr>
          <p:nvPr>
            <p:ph type="sldNum" sz="quarter" idx="12"/>
          </p:nvPr>
        </p:nvSpPr>
        <p:spPr/>
        <p:txBody>
          <a:bodyPr/>
          <a:lstStyle/>
          <a:p>
            <a:fld id="{846EA5B9-79DC-415E-BBD8-CA4293E44FF5}" type="slidenum">
              <a:rPr lang="en-US" smtClean="0"/>
              <a:pPr/>
              <a:t>37</a:t>
            </a:fld>
            <a:endParaRPr lang="en-US" dirty="0"/>
          </a:p>
        </p:txBody>
      </p:sp>
      <p:sp>
        <p:nvSpPr>
          <p:cNvPr id="4" name="Text Placeholder 3"/>
          <p:cNvSpPr>
            <a:spLocks noGrp="1"/>
          </p:cNvSpPr>
          <p:nvPr>
            <p:ph type="body" sz="quarter" idx="13"/>
          </p:nvPr>
        </p:nvSpPr>
        <p:spPr/>
        <p:txBody>
          <a:bodyPr>
            <a:normAutofit fontScale="77500" lnSpcReduction="20000"/>
          </a:bodyPr>
          <a:lstStyle/>
          <a:p>
            <a:r>
              <a:rPr lang="en-US" dirty="0"/>
              <a:t>GraceSense™ Predictive Maintenance</a:t>
            </a:r>
          </a:p>
        </p:txBody>
      </p:sp>
      <p:sp>
        <p:nvSpPr>
          <p:cNvPr id="6" name="Text Placeholder 5">
            <a:extLst>
              <a:ext uri="{FF2B5EF4-FFF2-40B4-BE49-F238E27FC236}">
                <a16:creationId xmlns:a16="http://schemas.microsoft.com/office/drawing/2014/main" id="{576CB087-07D2-E148-8418-E1C8A23C5C02}"/>
              </a:ext>
            </a:extLst>
          </p:cNvPr>
          <p:cNvSpPr>
            <a:spLocks noGrp="1"/>
          </p:cNvSpPr>
          <p:nvPr>
            <p:ph type="body" sz="quarter" idx="14"/>
          </p:nvPr>
        </p:nvSpPr>
        <p:spPr/>
        <p:txBody>
          <a:bodyPr>
            <a:normAutofit fontScale="77500" lnSpcReduction="20000"/>
          </a:bodyPr>
          <a:lstStyle/>
          <a:p>
            <a:endParaRPr lang="en-US"/>
          </a:p>
        </p:txBody>
      </p:sp>
    </p:spTree>
    <p:extLst>
      <p:ext uri="{BB962C8B-B14F-4D97-AF65-F5344CB8AC3E}">
        <p14:creationId xmlns:p14="http://schemas.microsoft.com/office/powerpoint/2010/main" val="1026921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9EE07C-CBB2-4E4C-86DF-ADF759B80514}"/>
              </a:ext>
            </a:extLst>
          </p:cNvPr>
          <p:cNvSpPr>
            <a:spLocks noGrp="1"/>
          </p:cNvSpPr>
          <p:nvPr>
            <p:ph idx="1"/>
          </p:nvPr>
        </p:nvSpPr>
        <p:spPr/>
        <p:txBody>
          <a:bodyPr/>
          <a:lstStyle/>
          <a:p>
            <a:r>
              <a:rPr lang="en-US" dirty="0"/>
              <a:t>Huge number of nodes per </a:t>
            </a:r>
            <a:r>
              <a:rPr lang="en-US" dirty="0" err="1"/>
              <a:t>Cloudgates</a:t>
            </a:r>
            <a:r>
              <a:rPr lang="en-US" dirty="0"/>
              <a:t> (65,000+)</a:t>
            </a:r>
          </a:p>
          <a:p>
            <a:r>
              <a:rPr lang="en-US" dirty="0"/>
              <a:t>Low bandwidth consumption due to edge processing-won’t crash networks supporting large installs</a:t>
            </a:r>
          </a:p>
          <a:p>
            <a:r>
              <a:rPr lang="en-US" dirty="0"/>
              <a:t>Self-healing network </a:t>
            </a:r>
          </a:p>
          <a:p>
            <a:r>
              <a:rPr lang="en-US" dirty="0"/>
              <a:t>Large number and types of transducers for panel mount nodes </a:t>
            </a:r>
          </a:p>
          <a:p>
            <a:r>
              <a:rPr lang="en-US" dirty="0"/>
              <a:t>No per user or per location cost </a:t>
            </a:r>
          </a:p>
          <a:p>
            <a:r>
              <a:rPr lang="en-US" dirty="0"/>
              <a:t>Open Architecture- Free your data </a:t>
            </a:r>
          </a:p>
          <a:p>
            <a:endParaRPr lang="en-US" dirty="0"/>
          </a:p>
        </p:txBody>
      </p:sp>
      <p:sp>
        <p:nvSpPr>
          <p:cNvPr id="3" name="Slide Number Placeholder 2">
            <a:extLst>
              <a:ext uri="{FF2B5EF4-FFF2-40B4-BE49-F238E27FC236}">
                <a16:creationId xmlns:a16="http://schemas.microsoft.com/office/drawing/2014/main" id="{39844EA2-175B-F444-9E8D-547F460BD0A8}"/>
              </a:ext>
            </a:extLst>
          </p:cNvPr>
          <p:cNvSpPr>
            <a:spLocks noGrp="1"/>
          </p:cNvSpPr>
          <p:nvPr>
            <p:ph type="sldNum" sz="quarter" idx="12"/>
          </p:nvPr>
        </p:nvSpPr>
        <p:spPr/>
        <p:txBody>
          <a:bodyPr/>
          <a:lstStyle/>
          <a:p>
            <a:fld id="{846EA5B9-79DC-415E-BBD8-CA4293E44FF5}" type="slidenum">
              <a:rPr lang="en-US" smtClean="0"/>
              <a:pPr/>
              <a:t>38</a:t>
            </a:fld>
            <a:endParaRPr lang="en-US" dirty="0"/>
          </a:p>
        </p:txBody>
      </p:sp>
      <p:sp>
        <p:nvSpPr>
          <p:cNvPr id="4" name="Text Placeholder 3">
            <a:extLst>
              <a:ext uri="{FF2B5EF4-FFF2-40B4-BE49-F238E27FC236}">
                <a16:creationId xmlns:a16="http://schemas.microsoft.com/office/drawing/2014/main" id="{C0C5A417-567C-1847-9788-2C0FC55D28B3}"/>
              </a:ext>
            </a:extLst>
          </p:cNvPr>
          <p:cNvSpPr>
            <a:spLocks noGrp="1"/>
          </p:cNvSpPr>
          <p:nvPr>
            <p:ph type="body" sz="quarter" idx="13"/>
          </p:nvPr>
        </p:nvSpPr>
        <p:spPr/>
        <p:txBody>
          <a:bodyPr>
            <a:normAutofit fontScale="92500" lnSpcReduction="10000"/>
          </a:bodyPr>
          <a:lstStyle/>
          <a:p>
            <a:r>
              <a:rPr lang="en-US" dirty="0"/>
              <a:t>Scalability</a:t>
            </a:r>
          </a:p>
        </p:txBody>
      </p:sp>
      <p:sp>
        <p:nvSpPr>
          <p:cNvPr id="6" name="Text Placeholder 5">
            <a:extLst>
              <a:ext uri="{FF2B5EF4-FFF2-40B4-BE49-F238E27FC236}">
                <a16:creationId xmlns:a16="http://schemas.microsoft.com/office/drawing/2014/main" id="{2A58E17D-B7A6-2D4D-90D6-1526E9083664}"/>
              </a:ext>
            </a:extLst>
          </p:cNvPr>
          <p:cNvSpPr>
            <a:spLocks noGrp="1"/>
          </p:cNvSpPr>
          <p:nvPr>
            <p:ph type="body" sz="quarter" idx="14"/>
          </p:nvPr>
        </p:nvSpPr>
        <p:spPr/>
        <p:txBody>
          <a:bodyPr>
            <a:normAutofit fontScale="77500" lnSpcReduction="20000"/>
          </a:bodyPr>
          <a:lstStyle/>
          <a:p>
            <a:endParaRPr lang="en-US"/>
          </a:p>
        </p:txBody>
      </p:sp>
    </p:spTree>
    <p:extLst>
      <p:ext uri="{BB962C8B-B14F-4D97-AF65-F5344CB8AC3E}">
        <p14:creationId xmlns:p14="http://schemas.microsoft.com/office/powerpoint/2010/main" val="34253267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60D8168-4FE7-5845-AC3F-1D6341BCE29A}"/>
              </a:ext>
            </a:extLst>
          </p:cNvPr>
          <p:cNvSpPr>
            <a:spLocks noGrp="1"/>
          </p:cNvSpPr>
          <p:nvPr>
            <p:ph idx="1"/>
          </p:nvPr>
        </p:nvSpPr>
        <p:spPr/>
        <p:txBody>
          <a:bodyPr/>
          <a:lstStyle/>
          <a:p>
            <a:r>
              <a:rPr lang="en-US" dirty="0"/>
              <a:t>Grace works with customers to set up account, data structure and connect nodes to assets </a:t>
            </a:r>
            <a:r>
              <a:rPr lang="en-US" i="1" dirty="0"/>
              <a:t>before they arrive</a:t>
            </a:r>
            <a:endParaRPr lang="en-US" dirty="0"/>
          </a:p>
          <a:p>
            <a:r>
              <a:rPr lang="en-US" dirty="0"/>
              <a:t>Each node comes fully labeled with the customer’s asset location for quick and painless deployment </a:t>
            </a:r>
          </a:p>
          <a:p>
            <a:r>
              <a:rPr lang="en-US" dirty="0"/>
              <a:t>Cloud sales and plan renewals are sold through local distributors for easy purchasing</a:t>
            </a:r>
          </a:p>
        </p:txBody>
      </p:sp>
      <p:sp>
        <p:nvSpPr>
          <p:cNvPr id="3" name="Slide Number Placeholder 2">
            <a:extLst>
              <a:ext uri="{FF2B5EF4-FFF2-40B4-BE49-F238E27FC236}">
                <a16:creationId xmlns:a16="http://schemas.microsoft.com/office/drawing/2014/main" id="{06BC13C9-5623-7D40-94A3-2FE72C01BF39}"/>
              </a:ext>
            </a:extLst>
          </p:cNvPr>
          <p:cNvSpPr>
            <a:spLocks noGrp="1"/>
          </p:cNvSpPr>
          <p:nvPr>
            <p:ph type="sldNum" sz="quarter" idx="12"/>
          </p:nvPr>
        </p:nvSpPr>
        <p:spPr/>
        <p:txBody>
          <a:bodyPr/>
          <a:lstStyle/>
          <a:p>
            <a:fld id="{846EA5B9-79DC-415E-BBD8-CA4293E44FF5}" type="slidenum">
              <a:rPr lang="en-US" smtClean="0"/>
              <a:pPr/>
              <a:t>39</a:t>
            </a:fld>
            <a:endParaRPr lang="en-US" dirty="0"/>
          </a:p>
        </p:txBody>
      </p:sp>
      <p:sp>
        <p:nvSpPr>
          <p:cNvPr id="4" name="Text Placeholder 3">
            <a:extLst>
              <a:ext uri="{FF2B5EF4-FFF2-40B4-BE49-F238E27FC236}">
                <a16:creationId xmlns:a16="http://schemas.microsoft.com/office/drawing/2014/main" id="{35CABC3E-5CD1-C741-9843-506B9363E53D}"/>
              </a:ext>
            </a:extLst>
          </p:cNvPr>
          <p:cNvSpPr>
            <a:spLocks noGrp="1"/>
          </p:cNvSpPr>
          <p:nvPr>
            <p:ph type="body" sz="quarter" idx="13"/>
          </p:nvPr>
        </p:nvSpPr>
        <p:spPr/>
        <p:txBody>
          <a:bodyPr>
            <a:normAutofit fontScale="92500" lnSpcReduction="10000"/>
          </a:bodyPr>
          <a:lstStyle/>
          <a:p>
            <a:r>
              <a:rPr lang="en-US" dirty="0"/>
              <a:t>White Glove Delivery</a:t>
            </a:r>
          </a:p>
        </p:txBody>
      </p:sp>
      <p:sp>
        <p:nvSpPr>
          <p:cNvPr id="6" name="Text Placeholder 5">
            <a:extLst>
              <a:ext uri="{FF2B5EF4-FFF2-40B4-BE49-F238E27FC236}">
                <a16:creationId xmlns:a16="http://schemas.microsoft.com/office/drawing/2014/main" id="{0483DF5D-78FB-E94A-AB44-03B8B4DD9181}"/>
              </a:ext>
            </a:extLst>
          </p:cNvPr>
          <p:cNvSpPr>
            <a:spLocks noGrp="1"/>
          </p:cNvSpPr>
          <p:nvPr>
            <p:ph type="body" sz="quarter" idx="14"/>
          </p:nvPr>
        </p:nvSpPr>
        <p:spPr/>
        <p:txBody>
          <a:bodyPr>
            <a:normAutofit fontScale="77500" lnSpcReduction="20000"/>
          </a:bodyPr>
          <a:lstStyle/>
          <a:p>
            <a:endParaRPr lang="en-US"/>
          </a:p>
        </p:txBody>
      </p:sp>
    </p:spTree>
    <p:extLst>
      <p:ext uri="{BB962C8B-B14F-4D97-AF65-F5344CB8AC3E}">
        <p14:creationId xmlns:p14="http://schemas.microsoft.com/office/powerpoint/2010/main" val="22385568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fontScale="92500" lnSpcReduction="10000"/>
          </a:bodyPr>
          <a:lstStyle/>
          <a:p>
            <a:r>
              <a:rPr lang="en-US" dirty="0"/>
              <a:t>Risk Control Hierarchy</a:t>
            </a:r>
          </a:p>
        </p:txBody>
      </p:sp>
      <p:sp>
        <p:nvSpPr>
          <p:cNvPr id="8" name="Text Placeholder 7"/>
          <p:cNvSpPr>
            <a:spLocks noGrp="1"/>
          </p:cNvSpPr>
          <p:nvPr>
            <p:ph type="body" sz="quarter" idx="15"/>
          </p:nvPr>
        </p:nvSpPr>
        <p:spPr/>
        <p:txBody>
          <a:bodyPr>
            <a:normAutofit fontScale="85000" lnSpcReduction="20000"/>
          </a:bodyPr>
          <a:lstStyle/>
          <a:p>
            <a:r>
              <a:rPr lang="en-US" b="1" i="1" dirty="0"/>
              <a:t>Safety is the reduction of risk, not the absence of risk.</a:t>
            </a:r>
            <a:endParaRPr lang="en-US" dirty="0"/>
          </a:p>
          <a:p>
            <a:endParaRPr lang="en-US" dirty="0"/>
          </a:p>
        </p:txBody>
      </p:sp>
      <p:pic>
        <p:nvPicPr>
          <p:cNvPr id="10" name="Picture 4" descr="RCH Graph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08103" y="2408239"/>
            <a:ext cx="6000750" cy="197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6096000" y="4483539"/>
            <a:ext cx="6006790" cy="707886"/>
          </a:xfrm>
          <a:prstGeom prst="rect">
            <a:avLst/>
          </a:prstGeom>
          <a:noFill/>
        </p:spPr>
        <p:txBody>
          <a:bodyPr wrap="square" rtlCol="0">
            <a:spAutoFit/>
          </a:bodyPr>
          <a:lstStyle/>
          <a:p>
            <a:r>
              <a:rPr lang="en-US" sz="4000" b="1" dirty="0"/>
              <a:t>Risk =  Hazard * Probability</a:t>
            </a:r>
          </a:p>
        </p:txBody>
      </p:sp>
      <p:graphicFrame>
        <p:nvGraphicFramePr>
          <p:cNvPr id="12" name="Table 11"/>
          <p:cNvGraphicFramePr>
            <a:graphicFrameLocks noGrp="1"/>
          </p:cNvGraphicFramePr>
          <p:nvPr>
            <p:extLst/>
          </p:nvPr>
        </p:nvGraphicFramePr>
        <p:xfrm>
          <a:off x="136634" y="1876558"/>
          <a:ext cx="5202621" cy="4112498"/>
        </p:xfrm>
        <a:graphic>
          <a:graphicData uri="http://schemas.openxmlformats.org/drawingml/2006/table">
            <a:tbl>
              <a:tblPr firstRow="1" bandRow="1">
                <a:tableStyleId>{F5AB1C69-6EDB-4FF4-983F-18BD219EF322}</a:tableStyleId>
              </a:tblPr>
              <a:tblGrid>
                <a:gridCol w="3294076">
                  <a:extLst>
                    <a:ext uri="{9D8B030D-6E8A-4147-A177-3AD203B41FA5}">
                      <a16:colId xmlns:a16="http://schemas.microsoft.com/office/drawing/2014/main" val="20000"/>
                    </a:ext>
                  </a:extLst>
                </a:gridCol>
                <a:gridCol w="1908545">
                  <a:extLst>
                    <a:ext uri="{9D8B030D-6E8A-4147-A177-3AD203B41FA5}">
                      <a16:colId xmlns:a16="http://schemas.microsoft.com/office/drawing/2014/main" val="20001"/>
                    </a:ext>
                  </a:extLst>
                </a:gridCol>
              </a:tblGrid>
              <a:tr h="804273">
                <a:tc>
                  <a:txBody>
                    <a:bodyPr/>
                    <a:lstStyle/>
                    <a:p>
                      <a:r>
                        <a:rPr lang="en-US" dirty="0"/>
                        <a:t>Means of Controlling Risk</a:t>
                      </a:r>
                    </a:p>
                  </a:txBody>
                  <a:tcPr/>
                </a:tc>
                <a:tc>
                  <a:txBody>
                    <a:bodyPr/>
                    <a:lstStyle/>
                    <a:p>
                      <a:r>
                        <a:rPr lang="en-US" dirty="0"/>
                        <a:t>Relative Effectiveness</a:t>
                      </a:r>
                    </a:p>
                  </a:txBody>
                  <a:tcPr/>
                </a:tc>
                <a:extLst>
                  <a:ext uri="{0D108BD9-81ED-4DB2-BD59-A6C34878D82A}">
                    <a16:rowId xmlns:a16="http://schemas.microsoft.com/office/drawing/2014/main" val="10000"/>
                  </a:ext>
                </a:extLst>
              </a:tr>
              <a:tr h="4659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7030A0"/>
                          </a:solidFill>
                          <a:effectLst>
                            <a:outerShdw blurRad="38100" dist="38100" dir="2700000" algn="tl">
                              <a:srgbClr val="000000">
                                <a:alpha val="43137"/>
                              </a:srgbClr>
                            </a:outerShdw>
                          </a:effectLst>
                        </a:rPr>
                        <a:t>Eliminating the risk</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7030A0"/>
                          </a:solidFill>
                          <a:effectLst>
                            <a:outerShdw blurRad="38100" dist="38100" dir="2700000" algn="tl">
                              <a:srgbClr val="000000">
                                <a:alpha val="43137"/>
                              </a:srgbClr>
                            </a:outerShdw>
                          </a:effectLst>
                        </a:rPr>
                        <a:t>100%</a:t>
                      </a:r>
                    </a:p>
                  </a:txBody>
                  <a:tcPr/>
                </a:tc>
                <a:extLst>
                  <a:ext uri="{0D108BD9-81ED-4DB2-BD59-A6C34878D82A}">
                    <a16:rowId xmlns:a16="http://schemas.microsoft.com/office/drawing/2014/main" val="10001"/>
                  </a:ext>
                </a:extLst>
              </a:tr>
              <a:tr h="4659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70C0"/>
                          </a:solidFill>
                          <a:effectLst>
                            <a:outerShdw blurRad="38100" dist="38100" dir="2700000" algn="tl">
                              <a:srgbClr val="000000">
                                <a:alpha val="43137"/>
                              </a:srgbClr>
                            </a:outerShdw>
                          </a:effectLst>
                        </a:rPr>
                        <a:t>Substituting a lower risk</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70C0"/>
                          </a:solidFill>
                          <a:effectLst>
                            <a:outerShdw blurRad="38100" dist="38100" dir="2700000" algn="tl">
                              <a:srgbClr val="000000">
                                <a:alpha val="43137"/>
                              </a:srgbClr>
                            </a:outerShdw>
                          </a:effectLst>
                        </a:rPr>
                        <a:t>&lt;100</a:t>
                      </a:r>
                    </a:p>
                  </a:txBody>
                  <a:tcPr/>
                </a:tc>
                <a:extLst>
                  <a:ext uri="{0D108BD9-81ED-4DB2-BD59-A6C34878D82A}">
                    <a16:rowId xmlns:a16="http://schemas.microsoft.com/office/drawing/2014/main" val="10002"/>
                  </a:ext>
                </a:extLst>
              </a:tr>
              <a:tr h="4659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accent3">
                              <a:lumMod val="75000"/>
                            </a:schemeClr>
                          </a:solidFill>
                          <a:effectLst>
                            <a:outerShdw blurRad="38100" dist="38100" dir="2700000" algn="tl">
                              <a:srgbClr val="000000">
                                <a:alpha val="43137"/>
                              </a:srgbClr>
                            </a:outerShdw>
                          </a:effectLst>
                        </a:rPr>
                        <a:t>Engineering around the risk</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accent3">
                              <a:lumMod val="75000"/>
                            </a:schemeClr>
                          </a:solidFill>
                          <a:effectLst>
                            <a:outerShdw blurRad="38100" dist="38100" dir="2700000" algn="tl">
                              <a:srgbClr val="000000">
                                <a:alpha val="43137"/>
                              </a:srgbClr>
                            </a:outerShdw>
                          </a:effectLst>
                        </a:rPr>
                        <a:t>70-90%</a:t>
                      </a:r>
                    </a:p>
                  </a:txBody>
                  <a:tcPr/>
                </a:tc>
                <a:extLst>
                  <a:ext uri="{0D108BD9-81ED-4DB2-BD59-A6C34878D82A}">
                    <a16:rowId xmlns:a16="http://schemas.microsoft.com/office/drawing/2014/main" val="10003"/>
                  </a:ext>
                </a:extLst>
              </a:tr>
              <a:tr h="4659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FFFF00"/>
                          </a:solidFill>
                          <a:effectLst>
                            <a:outerShdw blurRad="38100" dist="38100" dir="2700000" algn="tl">
                              <a:srgbClr val="000000">
                                <a:alpha val="43137"/>
                              </a:srgbClr>
                            </a:outerShdw>
                          </a:effectLst>
                        </a:rPr>
                        <a:t>Awareness of every risk</a:t>
                      </a:r>
                    </a:p>
                  </a:txBody>
                  <a:tcPr/>
                </a:tc>
                <a:tc>
                  <a:txBody>
                    <a:bodyPr/>
                    <a:lstStyle/>
                    <a:p>
                      <a:r>
                        <a:rPr lang="en-US" sz="1800" b="1" dirty="0">
                          <a:solidFill>
                            <a:srgbClr val="FFFF00"/>
                          </a:solidFill>
                          <a:effectLst>
                            <a:outerShdw blurRad="38100" dist="38100" dir="2700000" algn="tl">
                              <a:srgbClr val="000000">
                                <a:alpha val="43137"/>
                              </a:srgbClr>
                            </a:outerShdw>
                          </a:effectLst>
                        </a:rPr>
                        <a:t>?</a:t>
                      </a:r>
                      <a:endParaRPr lang="en-US" dirty="0"/>
                    </a:p>
                  </a:txBody>
                  <a:tcPr/>
                </a:tc>
                <a:extLst>
                  <a:ext uri="{0D108BD9-81ED-4DB2-BD59-A6C34878D82A}">
                    <a16:rowId xmlns:a16="http://schemas.microsoft.com/office/drawing/2014/main" val="10004"/>
                  </a:ext>
                </a:extLst>
              </a:tr>
              <a:tr h="8042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accent6">
                              <a:lumMod val="75000"/>
                            </a:schemeClr>
                          </a:solidFill>
                          <a:effectLst>
                            <a:outerShdw blurRad="38100" dist="38100" dir="2700000" algn="tl">
                              <a:srgbClr val="000000">
                                <a:alpha val="43137"/>
                              </a:srgbClr>
                            </a:outerShdw>
                          </a:effectLst>
                        </a:rPr>
                        <a:t>Administrating and governing actions while exposed to risk</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accent6">
                              <a:lumMod val="75000"/>
                            </a:schemeClr>
                          </a:solidFill>
                          <a:effectLst>
                            <a:outerShdw blurRad="38100" dist="38100" dir="2700000" algn="tl">
                              <a:srgbClr val="000000">
                                <a:alpha val="43137"/>
                              </a:srgbClr>
                            </a:outerShdw>
                          </a:effectLst>
                        </a:rPr>
                        <a:t>10-50%</a:t>
                      </a:r>
                    </a:p>
                  </a:txBody>
                  <a:tcPr/>
                </a:tc>
                <a:extLst>
                  <a:ext uri="{0D108BD9-81ED-4DB2-BD59-A6C34878D82A}">
                    <a16:rowId xmlns:a16="http://schemas.microsoft.com/office/drawing/2014/main" val="10005"/>
                  </a:ext>
                </a:extLst>
              </a:tr>
              <a:tr h="4659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FF0000"/>
                          </a:solidFill>
                          <a:effectLst>
                            <a:outerShdw blurRad="38100" dist="38100" dir="2700000" algn="tl">
                              <a:srgbClr val="000000">
                                <a:alpha val="43137"/>
                              </a:srgbClr>
                            </a:outerShdw>
                          </a:effectLst>
                        </a:rPr>
                        <a:t>Protect workers while exposed to risk</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FF0000"/>
                          </a:solidFill>
                          <a:effectLst>
                            <a:outerShdw blurRad="38100" dist="38100" dir="2700000" algn="tl">
                              <a:srgbClr val="000000">
                                <a:alpha val="43137"/>
                              </a:srgbClr>
                            </a:outerShdw>
                          </a:effectLst>
                        </a:rPr>
                        <a:t>&lt;20%</a:t>
                      </a:r>
                    </a:p>
                  </a:txBody>
                  <a:tcPr/>
                </a:tc>
                <a:extLst>
                  <a:ext uri="{0D108BD9-81ED-4DB2-BD59-A6C34878D82A}">
                    <a16:rowId xmlns:a16="http://schemas.microsoft.com/office/drawing/2014/main" val="10006"/>
                  </a:ext>
                </a:extLst>
              </a:tr>
            </a:tbl>
          </a:graphicData>
        </a:graphic>
      </p:graphicFrame>
      <p:sp>
        <p:nvSpPr>
          <p:cNvPr id="13" name="Rectangle 12"/>
          <p:cNvSpPr/>
          <p:nvPr/>
        </p:nvSpPr>
        <p:spPr>
          <a:xfrm>
            <a:off x="4312019" y="5296638"/>
            <a:ext cx="3767138" cy="984885"/>
          </a:xfrm>
          <a:prstGeom prst="rect">
            <a:avLst/>
          </a:prstGeom>
        </p:spPr>
        <p:txBody>
          <a:bodyPr wrap="square">
            <a:spAutoFit/>
          </a:bodyPr>
          <a:lstStyle/>
          <a:p>
            <a:endParaRPr lang="en-US" sz="2800" dirty="0">
              <a:solidFill>
                <a:srgbClr val="000000"/>
              </a:solidFill>
              <a:latin typeface="Calibri" charset="0"/>
            </a:endParaRPr>
          </a:p>
          <a:p>
            <a:pPr marR="40510"/>
            <a:r>
              <a:rPr lang="en-US" sz="200" dirty="0">
                <a:latin typeface="Calibri" charset="0"/>
              </a:rPr>
              <a:t>1. </a:t>
            </a:r>
            <a:r>
              <a:rPr lang="en-US" sz="1000" dirty="0">
                <a:latin typeface="Calibri" charset="0"/>
              </a:rPr>
              <a:t>Keane, J., “Preventing Major Losses – Changing OSH Paradigms and Practices”, </a:t>
            </a:r>
            <a:r>
              <a:rPr lang="en-US" sz="1000" i="1" dirty="0">
                <a:latin typeface="Calibri" charset="0"/>
              </a:rPr>
              <a:t>Professional Safety, Journal of the American Society of Safety Engineers, </a:t>
            </a:r>
            <a:r>
              <a:rPr lang="en-US" sz="1000" dirty="0">
                <a:latin typeface="Calibri" charset="0"/>
              </a:rPr>
              <a:t>vol. 60, no. 1, January 2015, pp 42-48 </a:t>
            </a:r>
            <a:endParaRPr lang="en-US" sz="1000" dirty="0"/>
          </a:p>
        </p:txBody>
      </p:sp>
    </p:spTree>
    <p:extLst>
      <p:ext uri="{BB962C8B-B14F-4D97-AF65-F5344CB8AC3E}">
        <p14:creationId xmlns:p14="http://schemas.microsoft.com/office/powerpoint/2010/main" val="33836146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D47A61-F56D-644E-A48E-760E01945360}"/>
              </a:ext>
            </a:extLst>
          </p:cNvPr>
          <p:cNvSpPr>
            <a:spLocks noGrp="1"/>
          </p:cNvSpPr>
          <p:nvPr>
            <p:ph idx="1"/>
          </p:nvPr>
        </p:nvSpPr>
        <p:spPr/>
        <p:txBody>
          <a:bodyPr/>
          <a:lstStyle/>
          <a:p>
            <a:endParaRPr lang="en-US"/>
          </a:p>
        </p:txBody>
      </p:sp>
      <p:sp>
        <p:nvSpPr>
          <p:cNvPr id="3" name="Slide Number Placeholder 2"/>
          <p:cNvSpPr>
            <a:spLocks noGrp="1"/>
          </p:cNvSpPr>
          <p:nvPr>
            <p:ph type="sldNum" sz="quarter" idx="12"/>
          </p:nvPr>
        </p:nvSpPr>
        <p:spPr/>
        <p:txBody>
          <a:bodyPr/>
          <a:lstStyle/>
          <a:p>
            <a:fld id="{846EA5B9-79DC-415E-BBD8-CA4293E44FF5}" type="slidenum">
              <a:rPr lang="en-US" smtClean="0"/>
              <a:pPr/>
              <a:t>40</a:t>
            </a:fld>
            <a:endParaRPr lang="en-US" dirty="0"/>
          </a:p>
        </p:txBody>
      </p:sp>
      <p:sp>
        <p:nvSpPr>
          <p:cNvPr id="4" name="Text Placeholder 3"/>
          <p:cNvSpPr>
            <a:spLocks noGrp="1"/>
          </p:cNvSpPr>
          <p:nvPr>
            <p:ph type="body" sz="quarter" idx="13"/>
          </p:nvPr>
        </p:nvSpPr>
        <p:spPr/>
        <p:txBody>
          <a:bodyPr>
            <a:normAutofit fontScale="92500" lnSpcReduction="10000"/>
          </a:bodyPr>
          <a:lstStyle/>
          <a:p>
            <a:r>
              <a:rPr lang="en-US" dirty="0"/>
              <a:t>Cloud/On-</a:t>
            </a:r>
            <a:r>
              <a:rPr lang="en-US" dirty="0" err="1"/>
              <a:t>Prem</a:t>
            </a:r>
            <a:r>
              <a:rPr lang="en-US" dirty="0"/>
              <a:t> Architecture</a:t>
            </a:r>
          </a:p>
        </p:txBody>
      </p:sp>
      <p:sp>
        <p:nvSpPr>
          <p:cNvPr id="10" name="Text Placeholder 9">
            <a:extLst>
              <a:ext uri="{FF2B5EF4-FFF2-40B4-BE49-F238E27FC236}">
                <a16:creationId xmlns:a16="http://schemas.microsoft.com/office/drawing/2014/main" id="{3DBC4FCB-9E04-7543-9C36-E20741CFB482}"/>
              </a:ext>
            </a:extLst>
          </p:cNvPr>
          <p:cNvSpPr>
            <a:spLocks noGrp="1"/>
          </p:cNvSpPr>
          <p:nvPr>
            <p:ph type="body" sz="quarter" idx="14"/>
          </p:nvPr>
        </p:nvSpPr>
        <p:spPr/>
        <p:txBody>
          <a:bodyPr>
            <a:normAutofit fontScale="77500" lnSpcReduction="20000"/>
          </a:bodyPr>
          <a:lstStyle/>
          <a:p>
            <a:endParaRPr lang="en-US"/>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27380" t="7279" r="12270"/>
          <a:stretch/>
        </p:blipFill>
        <p:spPr>
          <a:xfrm>
            <a:off x="4908883" y="1533169"/>
            <a:ext cx="1911303" cy="166402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87396" y="4601237"/>
            <a:ext cx="2099805" cy="145236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5757" y="4236261"/>
            <a:ext cx="2214663" cy="2082325"/>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8252" y="3090163"/>
            <a:ext cx="1205051" cy="918702"/>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570216">
            <a:off x="8543657" y="4996048"/>
            <a:ext cx="1292355" cy="826010"/>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570216">
            <a:off x="7128513" y="4784062"/>
            <a:ext cx="1292355" cy="826010"/>
          </a:xfrm>
          <a:prstGeom prst="rect">
            <a:avLst/>
          </a:prstGeom>
        </p:spPr>
      </p:pic>
      <p:grpSp>
        <p:nvGrpSpPr>
          <p:cNvPr id="16" name="Group 15"/>
          <p:cNvGrpSpPr/>
          <p:nvPr/>
        </p:nvGrpSpPr>
        <p:grpSpPr>
          <a:xfrm rot="20442405">
            <a:off x="1918266" y="4819583"/>
            <a:ext cx="2707499" cy="1037996"/>
            <a:chOff x="1615758" y="2812028"/>
            <a:chExt cx="2707499" cy="1037996"/>
          </a:xfrm>
        </p:grpSpPr>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730537">
              <a:off x="3030902" y="3024014"/>
              <a:ext cx="1292355" cy="826010"/>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730537">
              <a:off x="1615758" y="2812028"/>
              <a:ext cx="1292355" cy="826010"/>
            </a:xfrm>
            <a:prstGeom prst="rect">
              <a:avLst/>
            </a:prstGeom>
          </p:spPr>
        </p:pic>
      </p:gr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4017" y="4551373"/>
            <a:ext cx="1868249" cy="1756611"/>
          </a:xfrm>
          <a:prstGeom prst="rect">
            <a:avLst/>
          </a:prstGeom>
        </p:spPr>
      </p:pic>
      <p:sp>
        <p:nvSpPr>
          <p:cNvPr id="17" name="TextBox 16"/>
          <p:cNvSpPr txBox="1"/>
          <p:nvPr/>
        </p:nvSpPr>
        <p:spPr>
          <a:xfrm>
            <a:off x="7033318" y="2915080"/>
            <a:ext cx="914400" cy="914400"/>
          </a:xfrm>
          <a:prstGeom prst="rect">
            <a:avLst/>
          </a:prstGeom>
        </p:spPr>
        <p:txBody>
          <a:bodyPr vert="horz" wrap="none" lIns="91440" tIns="45720" rIns="91440" bIns="45720" rtlCol="0" anchor="b">
            <a:noAutofit/>
          </a:bodyPr>
          <a:lstStyle/>
          <a:p>
            <a:pPr algn="ctr"/>
            <a:r>
              <a:rPr lang="en-US" sz="1200" dirty="0">
                <a:solidFill>
                  <a:schemeClr val="accent1">
                    <a:lumMod val="50000"/>
                  </a:schemeClr>
                </a:solidFill>
                <a:latin typeface="Arial Black" panose="020B0A04020102020204" pitchFamily="34" charset="0"/>
              </a:rPr>
              <a:t>Hosted on</a:t>
            </a:r>
          </a:p>
          <a:p>
            <a:pPr algn="ctr"/>
            <a:r>
              <a:rPr lang="en-US" sz="1200" dirty="0">
                <a:solidFill>
                  <a:schemeClr val="accent1">
                    <a:lumMod val="50000"/>
                  </a:schemeClr>
                </a:solidFill>
                <a:latin typeface="Arial Black" panose="020B0A04020102020204" pitchFamily="34" charset="0"/>
              </a:rPr>
              <a:t>Azure/AWS or locally</a:t>
            </a:r>
          </a:p>
        </p:txBody>
      </p:sp>
      <p:sp>
        <p:nvSpPr>
          <p:cNvPr id="18" name="TextBox 17"/>
          <p:cNvSpPr txBox="1"/>
          <p:nvPr/>
        </p:nvSpPr>
        <p:spPr>
          <a:xfrm>
            <a:off x="5432544" y="3369988"/>
            <a:ext cx="914400" cy="914400"/>
          </a:xfrm>
          <a:prstGeom prst="rect">
            <a:avLst/>
          </a:prstGeom>
        </p:spPr>
        <p:txBody>
          <a:bodyPr vert="horz" wrap="none" lIns="91440" tIns="45720" rIns="91440" bIns="45720" rtlCol="0" anchor="b">
            <a:noAutofit/>
          </a:bodyPr>
          <a:lstStyle/>
          <a:p>
            <a:pPr algn="ctr"/>
            <a:r>
              <a:rPr lang="en-US" sz="1200" dirty="0">
                <a:solidFill>
                  <a:schemeClr val="accent1">
                    <a:lumMod val="50000"/>
                  </a:schemeClr>
                </a:solidFill>
                <a:latin typeface="Arial" panose="020B0604020202020204" pitchFamily="34" charset="0"/>
                <a:cs typeface="Arial" panose="020B0604020202020204" pitchFamily="34" charset="0"/>
              </a:rPr>
              <a:t>WIFI or LTE</a:t>
            </a:r>
          </a:p>
        </p:txBody>
      </p:sp>
      <p:sp>
        <p:nvSpPr>
          <p:cNvPr id="19" name="TextBox 18"/>
          <p:cNvSpPr txBox="1"/>
          <p:nvPr/>
        </p:nvSpPr>
        <p:spPr>
          <a:xfrm>
            <a:off x="1079034" y="5831959"/>
            <a:ext cx="914400" cy="914400"/>
          </a:xfrm>
          <a:prstGeom prst="rect">
            <a:avLst/>
          </a:prstGeom>
        </p:spPr>
        <p:txBody>
          <a:bodyPr vert="horz" wrap="none" lIns="91440" tIns="45720" rIns="91440" bIns="45720" rtlCol="0" anchor="b">
            <a:noAutofit/>
          </a:bodyPr>
          <a:lstStyle/>
          <a:p>
            <a:r>
              <a:rPr lang="en-US" sz="1400" dirty="0">
                <a:solidFill>
                  <a:schemeClr val="accent1">
                    <a:lumMod val="50000"/>
                  </a:schemeClr>
                </a:solidFill>
                <a:latin typeface="Arial" panose="020B0604020202020204" pitchFamily="34" charset="0"/>
                <a:cs typeface="Arial" panose="020B0604020202020204" pitchFamily="34" charset="0"/>
              </a:rPr>
              <a:t>Other Transducers</a:t>
            </a:r>
          </a:p>
        </p:txBody>
      </p:sp>
      <p:sp>
        <p:nvSpPr>
          <p:cNvPr id="20" name="TextBox 19"/>
          <p:cNvSpPr txBox="1"/>
          <p:nvPr/>
        </p:nvSpPr>
        <p:spPr>
          <a:xfrm>
            <a:off x="3667840" y="2846571"/>
            <a:ext cx="914400" cy="914400"/>
          </a:xfrm>
          <a:prstGeom prst="rect">
            <a:avLst/>
          </a:prstGeom>
        </p:spPr>
        <p:txBody>
          <a:bodyPr vert="horz" wrap="none" lIns="91440" tIns="45720" rIns="91440" bIns="45720" rtlCol="0" anchor="b">
            <a:noAutofit/>
          </a:bodyPr>
          <a:lstStyle/>
          <a:p>
            <a:pPr algn="r"/>
            <a:r>
              <a:rPr lang="en-US" sz="1400" dirty="0">
                <a:solidFill>
                  <a:schemeClr val="accent1">
                    <a:lumMod val="50000"/>
                  </a:schemeClr>
                </a:solidFill>
                <a:latin typeface="Arial" panose="020B0604020202020204" pitchFamily="34" charset="0"/>
                <a:cs typeface="Arial" panose="020B0604020202020204" pitchFamily="34" charset="0"/>
              </a:rPr>
              <a:t>Other Transducers</a:t>
            </a:r>
          </a:p>
        </p:txBody>
      </p:sp>
      <p:sp>
        <p:nvSpPr>
          <p:cNvPr id="21" name="TextBox 20"/>
          <p:cNvSpPr txBox="1"/>
          <p:nvPr/>
        </p:nvSpPr>
        <p:spPr>
          <a:xfrm>
            <a:off x="3365603" y="3341401"/>
            <a:ext cx="914400" cy="914400"/>
          </a:xfrm>
          <a:prstGeom prst="rect">
            <a:avLst/>
          </a:prstGeom>
        </p:spPr>
        <p:txBody>
          <a:bodyPr vert="horz" wrap="none" lIns="91440" tIns="45720" rIns="91440" bIns="45720" rtlCol="0" anchor="b">
            <a:noAutofit/>
          </a:bodyPr>
          <a:lstStyle/>
          <a:p>
            <a:pPr algn="r"/>
            <a:r>
              <a:rPr lang="en-US" sz="1400" dirty="0">
                <a:solidFill>
                  <a:schemeClr val="accent1">
                    <a:lumMod val="50000"/>
                  </a:schemeClr>
                </a:solidFill>
                <a:latin typeface="Arial" panose="020B0604020202020204" pitchFamily="34" charset="0"/>
                <a:cs typeface="Arial" panose="020B0604020202020204" pitchFamily="34" charset="0"/>
              </a:rPr>
              <a:t>Modbus/Ethernet</a:t>
            </a:r>
          </a:p>
          <a:p>
            <a:pPr algn="r"/>
            <a:r>
              <a:rPr lang="en-US" sz="1400" dirty="0">
                <a:solidFill>
                  <a:schemeClr val="accent1">
                    <a:lumMod val="50000"/>
                  </a:schemeClr>
                </a:solidFill>
                <a:latin typeface="Arial" panose="020B0604020202020204" pitchFamily="34" charset="0"/>
                <a:cs typeface="Arial" panose="020B0604020202020204" pitchFamily="34" charset="0"/>
              </a:rPr>
              <a:t>Devices</a:t>
            </a:r>
          </a:p>
        </p:txBody>
      </p:sp>
      <p:grpSp>
        <p:nvGrpSpPr>
          <p:cNvPr id="31" name="Group 30"/>
          <p:cNvGrpSpPr/>
          <p:nvPr/>
        </p:nvGrpSpPr>
        <p:grpSpPr>
          <a:xfrm>
            <a:off x="4507427" y="3615233"/>
            <a:ext cx="452928" cy="1158774"/>
            <a:chOff x="4507427" y="3615233"/>
            <a:chExt cx="452928" cy="1158774"/>
          </a:xfrm>
        </p:grpSpPr>
        <p:cxnSp>
          <p:nvCxnSpPr>
            <p:cNvPr id="23" name="Straight Connector 22"/>
            <p:cNvCxnSpPr/>
            <p:nvPr/>
          </p:nvCxnSpPr>
          <p:spPr>
            <a:xfrm>
              <a:off x="4507427" y="3623633"/>
              <a:ext cx="287593"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4790891" y="3615233"/>
              <a:ext cx="3532" cy="115800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787646" y="4774007"/>
              <a:ext cx="172709"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4286029" y="3986524"/>
            <a:ext cx="674914" cy="1158774"/>
            <a:chOff x="4507427" y="3615233"/>
            <a:chExt cx="452928" cy="1158774"/>
          </a:xfrm>
        </p:grpSpPr>
        <p:cxnSp>
          <p:nvCxnSpPr>
            <p:cNvPr id="33" name="Straight Connector 32"/>
            <p:cNvCxnSpPr/>
            <p:nvPr/>
          </p:nvCxnSpPr>
          <p:spPr>
            <a:xfrm>
              <a:off x="4507427" y="3623633"/>
              <a:ext cx="287593"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4791742" y="3615233"/>
              <a:ext cx="2680" cy="115388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787646" y="4774007"/>
              <a:ext cx="172709" cy="0"/>
            </a:xfrm>
            <a:prstGeom prst="line">
              <a:avLst/>
            </a:prstGeom>
            <a:ln w="12700"/>
          </p:spPr>
          <p:style>
            <a:lnRef idx="1">
              <a:schemeClr val="accent1"/>
            </a:lnRef>
            <a:fillRef idx="0">
              <a:schemeClr val="accent1"/>
            </a:fillRef>
            <a:effectRef idx="0">
              <a:schemeClr val="accent1"/>
            </a:effectRef>
            <a:fontRef idx="minor">
              <a:schemeClr val="tx1"/>
            </a:fontRef>
          </p:style>
        </p:cxnSp>
      </p:grpSp>
      <p:cxnSp>
        <p:nvCxnSpPr>
          <p:cNvPr id="39" name="Straight Connector 38"/>
          <p:cNvCxnSpPr/>
          <p:nvPr/>
        </p:nvCxnSpPr>
        <p:spPr>
          <a:xfrm flipH="1" flipV="1">
            <a:off x="1721775" y="5899114"/>
            <a:ext cx="11160" cy="57542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rot="20979645">
            <a:off x="2647337" y="4933335"/>
            <a:ext cx="914400" cy="914400"/>
          </a:xfrm>
          <a:prstGeom prst="rect">
            <a:avLst/>
          </a:prstGeom>
        </p:spPr>
        <p:txBody>
          <a:bodyPr vert="horz" wrap="none" lIns="91440" tIns="45720" rIns="91440" bIns="45720" rtlCol="0" anchor="b">
            <a:noAutofit/>
          </a:bodyPr>
          <a:lstStyle/>
          <a:p>
            <a:r>
              <a:rPr lang="en-US" sz="1400" dirty="0">
                <a:solidFill>
                  <a:schemeClr val="accent1">
                    <a:lumMod val="50000"/>
                  </a:schemeClr>
                </a:solidFill>
                <a:latin typeface="Arial" panose="020B0604020202020204" pitchFamily="34" charset="0"/>
                <a:cs typeface="Arial" panose="020B0604020202020204" pitchFamily="34" charset="0"/>
              </a:rPr>
              <a:t>802.15.4 (ZigBee)</a:t>
            </a:r>
          </a:p>
        </p:txBody>
      </p:sp>
      <p:sp>
        <p:nvSpPr>
          <p:cNvPr id="45" name="TextBox 44"/>
          <p:cNvSpPr txBox="1"/>
          <p:nvPr/>
        </p:nvSpPr>
        <p:spPr>
          <a:xfrm rot="494819">
            <a:off x="7607711" y="4798142"/>
            <a:ext cx="914400" cy="914400"/>
          </a:xfrm>
          <a:prstGeom prst="rect">
            <a:avLst/>
          </a:prstGeom>
        </p:spPr>
        <p:txBody>
          <a:bodyPr vert="horz" wrap="none" lIns="91440" tIns="45720" rIns="91440" bIns="45720" rtlCol="0" anchor="b">
            <a:noAutofit/>
          </a:bodyPr>
          <a:lstStyle/>
          <a:p>
            <a:r>
              <a:rPr lang="en-US" sz="1400" dirty="0">
                <a:solidFill>
                  <a:schemeClr val="accent1">
                    <a:lumMod val="50000"/>
                  </a:schemeClr>
                </a:solidFill>
                <a:latin typeface="Arial" panose="020B0604020202020204" pitchFamily="34" charset="0"/>
                <a:cs typeface="Arial" panose="020B0604020202020204" pitchFamily="34" charset="0"/>
              </a:rPr>
              <a:t>802.15.4 (ZigBee)</a:t>
            </a:r>
          </a:p>
        </p:txBody>
      </p:sp>
    </p:spTree>
    <p:extLst>
      <p:ext uri="{BB962C8B-B14F-4D97-AF65-F5344CB8AC3E}">
        <p14:creationId xmlns:p14="http://schemas.microsoft.com/office/powerpoint/2010/main" val="38221471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DFB297B9-4D07-2748-89E6-48C46F5C8764}"/>
              </a:ext>
            </a:extLst>
          </p:cNvPr>
          <p:cNvSpPr>
            <a:spLocks noGrp="1"/>
          </p:cNvSpPr>
          <p:nvPr>
            <p:ph idx="1"/>
          </p:nvPr>
        </p:nvSpPr>
        <p:spPr/>
        <p:txBody>
          <a:bodyPr/>
          <a:lstStyle/>
          <a:p>
            <a:endParaRPr lang="en-US"/>
          </a:p>
        </p:txBody>
      </p:sp>
      <p:sp>
        <p:nvSpPr>
          <p:cNvPr id="3" name="Slide Number Placeholder 2"/>
          <p:cNvSpPr>
            <a:spLocks noGrp="1"/>
          </p:cNvSpPr>
          <p:nvPr>
            <p:ph type="sldNum" sz="quarter" idx="12"/>
          </p:nvPr>
        </p:nvSpPr>
        <p:spPr/>
        <p:txBody>
          <a:bodyPr/>
          <a:lstStyle/>
          <a:p>
            <a:fld id="{846EA5B9-79DC-415E-BBD8-CA4293E44FF5}" type="slidenum">
              <a:rPr lang="en-US" smtClean="0"/>
              <a:pPr/>
              <a:t>41</a:t>
            </a:fld>
            <a:endParaRPr lang="en-US" dirty="0"/>
          </a:p>
        </p:txBody>
      </p:sp>
      <p:sp>
        <p:nvSpPr>
          <p:cNvPr id="4" name="Text Placeholder 3"/>
          <p:cNvSpPr>
            <a:spLocks noGrp="1"/>
          </p:cNvSpPr>
          <p:nvPr>
            <p:ph type="body" sz="quarter" idx="13"/>
          </p:nvPr>
        </p:nvSpPr>
        <p:spPr/>
        <p:txBody>
          <a:bodyPr>
            <a:normAutofit fontScale="92500" lnSpcReduction="10000"/>
          </a:bodyPr>
          <a:lstStyle/>
          <a:p>
            <a:r>
              <a:rPr lang="en-US" dirty="0"/>
              <a:t>Cloud/On-</a:t>
            </a:r>
            <a:r>
              <a:rPr lang="en-US" dirty="0" err="1"/>
              <a:t>Prem</a:t>
            </a:r>
            <a:r>
              <a:rPr lang="en-US" dirty="0"/>
              <a:t> &amp; DCS/SCADA</a:t>
            </a:r>
          </a:p>
        </p:txBody>
      </p:sp>
      <p:sp>
        <p:nvSpPr>
          <p:cNvPr id="5" name="Text Placeholder 4"/>
          <p:cNvSpPr>
            <a:spLocks noGrp="1"/>
          </p:cNvSpPr>
          <p:nvPr>
            <p:ph type="body" sz="quarter" idx="14"/>
          </p:nvPr>
        </p:nvSpPr>
        <p:spPr/>
        <p:txBody>
          <a:bodyPr>
            <a:normAutofit fontScale="77500" lnSpcReduction="20000"/>
          </a:bodyPr>
          <a:lstStyle/>
          <a:p>
            <a:r>
              <a:rPr lang="en-US" dirty="0"/>
              <a:t>Via API (Best of Both Worlds)</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27380" t="7279" r="12270"/>
          <a:stretch/>
        </p:blipFill>
        <p:spPr>
          <a:xfrm>
            <a:off x="7954425" y="1584788"/>
            <a:ext cx="1911303" cy="166402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87396" y="4601237"/>
            <a:ext cx="2099805" cy="145236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5757" y="4236261"/>
            <a:ext cx="2214663" cy="2082325"/>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8252" y="3090163"/>
            <a:ext cx="1205051" cy="918702"/>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570216">
            <a:off x="8543657" y="4996048"/>
            <a:ext cx="1292355" cy="826010"/>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570216">
            <a:off x="7128513" y="4784062"/>
            <a:ext cx="1292355" cy="826010"/>
          </a:xfrm>
          <a:prstGeom prst="rect">
            <a:avLst/>
          </a:prstGeom>
        </p:spPr>
      </p:pic>
      <p:grpSp>
        <p:nvGrpSpPr>
          <p:cNvPr id="16" name="Group 15"/>
          <p:cNvGrpSpPr/>
          <p:nvPr/>
        </p:nvGrpSpPr>
        <p:grpSpPr>
          <a:xfrm rot="20442405">
            <a:off x="1918266" y="4819583"/>
            <a:ext cx="2707499" cy="1037996"/>
            <a:chOff x="1615758" y="2812028"/>
            <a:chExt cx="2707499" cy="1037996"/>
          </a:xfrm>
        </p:grpSpPr>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730537">
              <a:off x="3030902" y="3024014"/>
              <a:ext cx="1292355" cy="826010"/>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730537">
              <a:off x="1615758" y="2812028"/>
              <a:ext cx="1292355" cy="826010"/>
            </a:xfrm>
            <a:prstGeom prst="rect">
              <a:avLst/>
            </a:prstGeom>
          </p:spPr>
        </p:pic>
      </p:gr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4017" y="4551373"/>
            <a:ext cx="1868249" cy="1756611"/>
          </a:xfrm>
          <a:prstGeom prst="rect">
            <a:avLst/>
          </a:prstGeom>
        </p:spPr>
      </p:pic>
      <p:sp>
        <p:nvSpPr>
          <p:cNvPr id="17" name="TextBox 16"/>
          <p:cNvSpPr txBox="1"/>
          <p:nvPr/>
        </p:nvSpPr>
        <p:spPr>
          <a:xfrm>
            <a:off x="8456538" y="2708603"/>
            <a:ext cx="914400" cy="914400"/>
          </a:xfrm>
          <a:prstGeom prst="rect">
            <a:avLst/>
          </a:prstGeom>
        </p:spPr>
        <p:txBody>
          <a:bodyPr vert="horz" wrap="none" lIns="91440" tIns="45720" rIns="91440" bIns="45720" rtlCol="0" anchor="b">
            <a:noAutofit/>
          </a:bodyPr>
          <a:lstStyle/>
          <a:p>
            <a:pPr algn="ctr"/>
            <a:r>
              <a:rPr lang="en-US" sz="1200" dirty="0">
                <a:solidFill>
                  <a:schemeClr val="accent1">
                    <a:lumMod val="50000"/>
                  </a:schemeClr>
                </a:solidFill>
                <a:latin typeface="Arial Black" panose="020B0A04020102020204" pitchFamily="34" charset="0"/>
              </a:rPr>
              <a:t>Hosted on</a:t>
            </a:r>
          </a:p>
          <a:p>
            <a:pPr algn="ctr"/>
            <a:r>
              <a:rPr lang="en-US" sz="1200" dirty="0">
                <a:solidFill>
                  <a:schemeClr val="accent1">
                    <a:lumMod val="50000"/>
                  </a:schemeClr>
                </a:solidFill>
                <a:latin typeface="Arial Black" panose="020B0A04020102020204" pitchFamily="34" charset="0"/>
              </a:rPr>
              <a:t>Azure/AWS or locally</a:t>
            </a:r>
          </a:p>
        </p:txBody>
      </p:sp>
      <p:sp>
        <p:nvSpPr>
          <p:cNvPr id="18" name="TextBox 17"/>
          <p:cNvSpPr txBox="1"/>
          <p:nvPr/>
        </p:nvSpPr>
        <p:spPr>
          <a:xfrm>
            <a:off x="5432544" y="3369988"/>
            <a:ext cx="914400" cy="914400"/>
          </a:xfrm>
          <a:prstGeom prst="rect">
            <a:avLst/>
          </a:prstGeom>
        </p:spPr>
        <p:txBody>
          <a:bodyPr vert="horz" wrap="none" lIns="91440" tIns="45720" rIns="91440" bIns="45720" rtlCol="0" anchor="b">
            <a:noAutofit/>
          </a:bodyPr>
          <a:lstStyle/>
          <a:p>
            <a:pPr algn="ctr"/>
            <a:r>
              <a:rPr lang="en-US" sz="1200" dirty="0">
                <a:solidFill>
                  <a:schemeClr val="accent1">
                    <a:lumMod val="50000"/>
                  </a:schemeClr>
                </a:solidFill>
                <a:latin typeface="Arial" panose="020B0604020202020204" pitchFamily="34" charset="0"/>
                <a:cs typeface="Arial" panose="020B0604020202020204" pitchFamily="34" charset="0"/>
              </a:rPr>
              <a:t>WIFI or LTE</a:t>
            </a:r>
          </a:p>
        </p:txBody>
      </p:sp>
      <p:sp>
        <p:nvSpPr>
          <p:cNvPr id="19" name="TextBox 18"/>
          <p:cNvSpPr txBox="1"/>
          <p:nvPr/>
        </p:nvSpPr>
        <p:spPr>
          <a:xfrm>
            <a:off x="1079034" y="5831959"/>
            <a:ext cx="914400" cy="914400"/>
          </a:xfrm>
          <a:prstGeom prst="rect">
            <a:avLst/>
          </a:prstGeom>
        </p:spPr>
        <p:txBody>
          <a:bodyPr vert="horz" wrap="none" lIns="91440" tIns="45720" rIns="91440" bIns="45720" rtlCol="0" anchor="b">
            <a:noAutofit/>
          </a:bodyPr>
          <a:lstStyle/>
          <a:p>
            <a:r>
              <a:rPr lang="en-US" sz="1400" dirty="0">
                <a:solidFill>
                  <a:schemeClr val="accent1">
                    <a:lumMod val="50000"/>
                  </a:schemeClr>
                </a:solidFill>
                <a:latin typeface="Arial" panose="020B0604020202020204" pitchFamily="34" charset="0"/>
                <a:cs typeface="Arial" panose="020B0604020202020204" pitchFamily="34" charset="0"/>
              </a:rPr>
              <a:t>Other Transducers</a:t>
            </a:r>
          </a:p>
        </p:txBody>
      </p:sp>
      <p:sp>
        <p:nvSpPr>
          <p:cNvPr id="20" name="TextBox 19"/>
          <p:cNvSpPr txBox="1"/>
          <p:nvPr/>
        </p:nvSpPr>
        <p:spPr>
          <a:xfrm>
            <a:off x="3667840" y="2846571"/>
            <a:ext cx="914400" cy="914400"/>
          </a:xfrm>
          <a:prstGeom prst="rect">
            <a:avLst/>
          </a:prstGeom>
        </p:spPr>
        <p:txBody>
          <a:bodyPr vert="horz" wrap="none" lIns="91440" tIns="45720" rIns="91440" bIns="45720" rtlCol="0" anchor="b">
            <a:noAutofit/>
          </a:bodyPr>
          <a:lstStyle/>
          <a:p>
            <a:pPr algn="r"/>
            <a:r>
              <a:rPr lang="en-US" sz="1400" dirty="0">
                <a:solidFill>
                  <a:schemeClr val="accent1">
                    <a:lumMod val="50000"/>
                  </a:schemeClr>
                </a:solidFill>
                <a:latin typeface="Arial" panose="020B0604020202020204" pitchFamily="34" charset="0"/>
                <a:cs typeface="Arial" panose="020B0604020202020204" pitchFamily="34" charset="0"/>
              </a:rPr>
              <a:t>Other Transducers</a:t>
            </a:r>
          </a:p>
        </p:txBody>
      </p:sp>
      <p:sp>
        <p:nvSpPr>
          <p:cNvPr id="21" name="TextBox 20"/>
          <p:cNvSpPr txBox="1"/>
          <p:nvPr/>
        </p:nvSpPr>
        <p:spPr>
          <a:xfrm>
            <a:off x="3365603" y="3341401"/>
            <a:ext cx="914400" cy="914400"/>
          </a:xfrm>
          <a:prstGeom prst="rect">
            <a:avLst/>
          </a:prstGeom>
        </p:spPr>
        <p:txBody>
          <a:bodyPr vert="horz" wrap="none" lIns="91440" tIns="45720" rIns="91440" bIns="45720" rtlCol="0" anchor="b">
            <a:noAutofit/>
          </a:bodyPr>
          <a:lstStyle/>
          <a:p>
            <a:pPr algn="r"/>
            <a:r>
              <a:rPr lang="en-US" sz="1400" dirty="0">
                <a:solidFill>
                  <a:schemeClr val="accent1">
                    <a:lumMod val="50000"/>
                  </a:schemeClr>
                </a:solidFill>
                <a:latin typeface="Arial" panose="020B0604020202020204" pitchFamily="34" charset="0"/>
                <a:cs typeface="Arial" panose="020B0604020202020204" pitchFamily="34" charset="0"/>
              </a:rPr>
              <a:t>Modbus/Ethernet</a:t>
            </a:r>
          </a:p>
          <a:p>
            <a:pPr algn="r"/>
            <a:r>
              <a:rPr lang="en-US" sz="1400" dirty="0">
                <a:solidFill>
                  <a:schemeClr val="accent1">
                    <a:lumMod val="50000"/>
                  </a:schemeClr>
                </a:solidFill>
                <a:latin typeface="Arial" panose="020B0604020202020204" pitchFamily="34" charset="0"/>
                <a:cs typeface="Arial" panose="020B0604020202020204" pitchFamily="34" charset="0"/>
              </a:rPr>
              <a:t>Devices</a:t>
            </a:r>
          </a:p>
        </p:txBody>
      </p:sp>
      <p:grpSp>
        <p:nvGrpSpPr>
          <p:cNvPr id="31" name="Group 30"/>
          <p:cNvGrpSpPr/>
          <p:nvPr/>
        </p:nvGrpSpPr>
        <p:grpSpPr>
          <a:xfrm>
            <a:off x="4507427" y="3615233"/>
            <a:ext cx="452928" cy="1158774"/>
            <a:chOff x="4507427" y="3615233"/>
            <a:chExt cx="452928" cy="1158774"/>
          </a:xfrm>
        </p:grpSpPr>
        <p:cxnSp>
          <p:nvCxnSpPr>
            <p:cNvPr id="23" name="Straight Connector 22"/>
            <p:cNvCxnSpPr/>
            <p:nvPr/>
          </p:nvCxnSpPr>
          <p:spPr>
            <a:xfrm>
              <a:off x="4507427" y="3623633"/>
              <a:ext cx="287593"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4790891" y="3615233"/>
              <a:ext cx="3532" cy="115800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787646" y="4774007"/>
              <a:ext cx="172709"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4286029" y="3986524"/>
            <a:ext cx="674914" cy="1158774"/>
            <a:chOff x="4507427" y="3615233"/>
            <a:chExt cx="452928" cy="1158774"/>
          </a:xfrm>
        </p:grpSpPr>
        <p:cxnSp>
          <p:nvCxnSpPr>
            <p:cNvPr id="33" name="Straight Connector 32"/>
            <p:cNvCxnSpPr/>
            <p:nvPr/>
          </p:nvCxnSpPr>
          <p:spPr>
            <a:xfrm>
              <a:off x="4507427" y="3623633"/>
              <a:ext cx="287593"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4791742" y="3615233"/>
              <a:ext cx="2680" cy="115388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787646" y="4774007"/>
              <a:ext cx="172709" cy="0"/>
            </a:xfrm>
            <a:prstGeom prst="line">
              <a:avLst/>
            </a:prstGeom>
            <a:ln w="12700"/>
          </p:spPr>
          <p:style>
            <a:lnRef idx="1">
              <a:schemeClr val="accent1"/>
            </a:lnRef>
            <a:fillRef idx="0">
              <a:schemeClr val="accent1"/>
            </a:fillRef>
            <a:effectRef idx="0">
              <a:schemeClr val="accent1"/>
            </a:effectRef>
            <a:fontRef idx="minor">
              <a:schemeClr val="tx1"/>
            </a:fontRef>
          </p:style>
        </p:cxnSp>
      </p:grpSp>
      <p:cxnSp>
        <p:nvCxnSpPr>
          <p:cNvPr id="39" name="Straight Connector 38"/>
          <p:cNvCxnSpPr/>
          <p:nvPr/>
        </p:nvCxnSpPr>
        <p:spPr>
          <a:xfrm flipH="1" flipV="1">
            <a:off x="1721775" y="5899114"/>
            <a:ext cx="11160" cy="57542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rot="20979645">
            <a:off x="2647337" y="4933335"/>
            <a:ext cx="914400" cy="914400"/>
          </a:xfrm>
          <a:prstGeom prst="rect">
            <a:avLst/>
          </a:prstGeom>
        </p:spPr>
        <p:txBody>
          <a:bodyPr vert="horz" wrap="none" lIns="91440" tIns="45720" rIns="91440" bIns="45720" rtlCol="0" anchor="b">
            <a:noAutofit/>
          </a:bodyPr>
          <a:lstStyle/>
          <a:p>
            <a:r>
              <a:rPr lang="en-US" sz="1400" dirty="0">
                <a:solidFill>
                  <a:schemeClr val="accent1">
                    <a:lumMod val="50000"/>
                  </a:schemeClr>
                </a:solidFill>
                <a:latin typeface="Arial" panose="020B0604020202020204" pitchFamily="34" charset="0"/>
                <a:cs typeface="Arial" panose="020B0604020202020204" pitchFamily="34" charset="0"/>
              </a:rPr>
              <a:t>802.15.4 (ZigBee)</a:t>
            </a:r>
          </a:p>
        </p:txBody>
      </p:sp>
      <p:sp>
        <p:nvSpPr>
          <p:cNvPr id="45" name="TextBox 44"/>
          <p:cNvSpPr txBox="1"/>
          <p:nvPr/>
        </p:nvSpPr>
        <p:spPr>
          <a:xfrm rot="494819">
            <a:off x="7607711" y="4798142"/>
            <a:ext cx="914400" cy="914400"/>
          </a:xfrm>
          <a:prstGeom prst="rect">
            <a:avLst/>
          </a:prstGeom>
        </p:spPr>
        <p:txBody>
          <a:bodyPr vert="horz" wrap="none" lIns="91440" tIns="45720" rIns="91440" bIns="45720" rtlCol="0" anchor="b">
            <a:noAutofit/>
          </a:bodyPr>
          <a:lstStyle/>
          <a:p>
            <a:r>
              <a:rPr lang="en-US" sz="1400" dirty="0">
                <a:solidFill>
                  <a:schemeClr val="accent1">
                    <a:lumMod val="50000"/>
                  </a:schemeClr>
                </a:solidFill>
                <a:latin typeface="Arial" panose="020B0604020202020204" pitchFamily="34" charset="0"/>
                <a:cs typeface="Arial" panose="020B0604020202020204" pitchFamily="34" charset="0"/>
              </a:rPr>
              <a:t>802.15.4 (ZigBee)</a:t>
            </a:r>
          </a:p>
        </p:txBody>
      </p:sp>
      <p:sp>
        <p:nvSpPr>
          <p:cNvPr id="36" name="TextBox 35"/>
          <p:cNvSpPr txBox="1"/>
          <p:nvPr/>
        </p:nvSpPr>
        <p:spPr>
          <a:xfrm>
            <a:off x="5438035" y="1083822"/>
            <a:ext cx="914400" cy="914400"/>
          </a:xfrm>
          <a:prstGeom prst="rect">
            <a:avLst/>
          </a:prstGeom>
        </p:spPr>
        <p:txBody>
          <a:bodyPr vert="horz" wrap="none" lIns="91440" tIns="45720" rIns="91440" bIns="45720" rtlCol="0" anchor="b">
            <a:noAutofit/>
          </a:bodyPr>
          <a:lstStyle/>
          <a:p>
            <a:pPr algn="ctr"/>
            <a:r>
              <a:rPr lang="en-US" dirty="0">
                <a:solidFill>
                  <a:schemeClr val="accent1">
                    <a:lumMod val="50000"/>
                  </a:schemeClr>
                </a:solidFill>
                <a:latin typeface="Arial Black" panose="020B0A04020102020204" pitchFamily="34" charset="0"/>
              </a:rPr>
              <a:t>SCADA/DCS</a:t>
            </a:r>
          </a:p>
        </p:txBody>
      </p:sp>
      <p:sp>
        <p:nvSpPr>
          <p:cNvPr id="38" name="TextBox 37"/>
          <p:cNvSpPr txBox="1"/>
          <p:nvPr/>
        </p:nvSpPr>
        <p:spPr>
          <a:xfrm>
            <a:off x="789835" y="3662331"/>
            <a:ext cx="914400" cy="914400"/>
          </a:xfrm>
          <a:prstGeom prst="rect">
            <a:avLst/>
          </a:prstGeom>
        </p:spPr>
        <p:txBody>
          <a:bodyPr vert="horz" wrap="none" lIns="91440" tIns="45720" rIns="91440" bIns="45720" rtlCol="0" anchor="b">
            <a:noAutofit/>
          </a:bodyPr>
          <a:lstStyle/>
          <a:p>
            <a:pPr algn="ctr"/>
            <a:r>
              <a:rPr lang="en-US" dirty="0">
                <a:solidFill>
                  <a:schemeClr val="accent1">
                    <a:lumMod val="50000"/>
                  </a:schemeClr>
                </a:solidFill>
                <a:latin typeface="Arial Black" panose="020B0A04020102020204" pitchFamily="34" charset="0"/>
              </a:rPr>
              <a:t>Node</a:t>
            </a:r>
          </a:p>
        </p:txBody>
      </p:sp>
      <p:sp>
        <p:nvSpPr>
          <p:cNvPr id="40" name="TextBox 39"/>
          <p:cNvSpPr txBox="1"/>
          <p:nvPr/>
        </p:nvSpPr>
        <p:spPr>
          <a:xfrm>
            <a:off x="10322209" y="3873725"/>
            <a:ext cx="914400" cy="914400"/>
          </a:xfrm>
          <a:prstGeom prst="rect">
            <a:avLst/>
          </a:prstGeom>
        </p:spPr>
        <p:txBody>
          <a:bodyPr vert="horz" wrap="none" lIns="91440" tIns="45720" rIns="91440" bIns="45720" rtlCol="0" anchor="b">
            <a:noAutofit/>
          </a:bodyPr>
          <a:lstStyle/>
          <a:p>
            <a:pPr algn="ctr"/>
            <a:r>
              <a:rPr lang="en-US" dirty="0">
                <a:solidFill>
                  <a:schemeClr val="accent1">
                    <a:lumMod val="50000"/>
                  </a:schemeClr>
                </a:solidFill>
                <a:latin typeface="Arial Black" panose="020B0A04020102020204" pitchFamily="34" charset="0"/>
              </a:rPr>
              <a:t>Node</a:t>
            </a:r>
          </a:p>
        </p:txBody>
      </p:sp>
      <p:sp>
        <p:nvSpPr>
          <p:cNvPr id="41" name="TextBox 40"/>
          <p:cNvSpPr txBox="1"/>
          <p:nvPr/>
        </p:nvSpPr>
        <p:spPr>
          <a:xfrm>
            <a:off x="5445409" y="5773809"/>
            <a:ext cx="914400" cy="914400"/>
          </a:xfrm>
          <a:prstGeom prst="rect">
            <a:avLst/>
          </a:prstGeom>
        </p:spPr>
        <p:txBody>
          <a:bodyPr vert="horz" wrap="none" lIns="91440" tIns="45720" rIns="91440" bIns="45720" rtlCol="0" anchor="b">
            <a:noAutofit/>
          </a:bodyPr>
          <a:lstStyle/>
          <a:p>
            <a:pPr algn="ctr"/>
            <a:r>
              <a:rPr lang="en-US" dirty="0" err="1">
                <a:solidFill>
                  <a:schemeClr val="accent1">
                    <a:lumMod val="50000"/>
                  </a:schemeClr>
                </a:solidFill>
                <a:latin typeface="Arial Black" panose="020B0A04020102020204" pitchFamily="34" charset="0"/>
              </a:rPr>
              <a:t>CloudGate</a:t>
            </a:r>
            <a:endParaRPr lang="en-US" dirty="0">
              <a:solidFill>
                <a:schemeClr val="accent1">
                  <a:lumMod val="50000"/>
                </a:schemeClr>
              </a:solidFill>
              <a:latin typeface="Arial Black" panose="020B0A04020102020204" pitchFamily="34" charset="0"/>
            </a:endParaRPr>
          </a:p>
        </p:txBody>
      </p:sp>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34384" y="2066837"/>
            <a:ext cx="914795" cy="914795"/>
          </a:xfrm>
          <a:prstGeom prst="rect">
            <a:avLst/>
          </a:prstGeom>
        </p:spPr>
      </p:pic>
    </p:spTree>
    <p:extLst>
      <p:ext uri="{BB962C8B-B14F-4D97-AF65-F5344CB8AC3E}">
        <p14:creationId xmlns:p14="http://schemas.microsoft.com/office/powerpoint/2010/main" val="40886599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35734AD-FC8E-2045-B5F5-1B15712F9F3C}"/>
              </a:ext>
            </a:extLst>
          </p:cNvPr>
          <p:cNvSpPr>
            <a:spLocks noGrp="1"/>
          </p:cNvSpPr>
          <p:nvPr>
            <p:ph idx="1"/>
          </p:nvPr>
        </p:nvSpPr>
        <p:spPr/>
        <p:txBody>
          <a:bodyPr/>
          <a:lstStyle/>
          <a:p>
            <a:endParaRPr lang="en-US"/>
          </a:p>
        </p:txBody>
      </p:sp>
      <p:sp>
        <p:nvSpPr>
          <p:cNvPr id="3" name="Slide Number Placeholder 2"/>
          <p:cNvSpPr>
            <a:spLocks noGrp="1"/>
          </p:cNvSpPr>
          <p:nvPr>
            <p:ph type="sldNum" sz="quarter" idx="12"/>
          </p:nvPr>
        </p:nvSpPr>
        <p:spPr/>
        <p:txBody>
          <a:bodyPr/>
          <a:lstStyle/>
          <a:p>
            <a:fld id="{846EA5B9-79DC-415E-BBD8-CA4293E44FF5}" type="slidenum">
              <a:rPr lang="en-US" smtClean="0"/>
              <a:pPr/>
              <a:t>42</a:t>
            </a:fld>
            <a:endParaRPr lang="en-US" dirty="0"/>
          </a:p>
        </p:txBody>
      </p:sp>
      <p:sp>
        <p:nvSpPr>
          <p:cNvPr id="4" name="Text Placeholder 3"/>
          <p:cNvSpPr>
            <a:spLocks noGrp="1"/>
          </p:cNvSpPr>
          <p:nvPr>
            <p:ph type="body" sz="quarter" idx="13"/>
          </p:nvPr>
        </p:nvSpPr>
        <p:spPr/>
        <p:txBody>
          <a:bodyPr>
            <a:normAutofit fontScale="92500" lnSpcReduction="10000"/>
          </a:bodyPr>
          <a:lstStyle/>
          <a:p>
            <a:r>
              <a:rPr lang="en-US" dirty="0"/>
              <a:t>Direct Control/SCADA</a:t>
            </a:r>
          </a:p>
        </p:txBody>
      </p:sp>
      <p:sp>
        <p:nvSpPr>
          <p:cNvPr id="6" name="Text Placeholder 5">
            <a:extLst>
              <a:ext uri="{FF2B5EF4-FFF2-40B4-BE49-F238E27FC236}">
                <a16:creationId xmlns:a16="http://schemas.microsoft.com/office/drawing/2014/main" id="{ECC1ABDF-ED0B-1442-8A9D-3EAA17776A7C}"/>
              </a:ext>
            </a:extLst>
          </p:cNvPr>
          <p:cNvSpPr>
            <a:spLocks noGrp="1"/>
          </p:cNvSpPr>
          <p:nvPr>
            <p:ph type="body" sz="quarter" idx="14"/>
          </p:nvPr>
        </p:nvSpPr>
        <p:spPr/>
        <p:txBody>
          <a:bodyPr>
            <a:normAutofit fontScale="77500" lnSpcReduction="20000"/>
          </a:bodyPr>
          <a:lstStyle/>
          <a:p>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7396" y="4601237"/>
            <a:ext cx="2099805" cy="145236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8383" y="2746673"/>
            <a:ext cx="2214663" cy="2082325"/>
          </a:xfrm>
          <a:prstGeom prst="rect">
            <a:avLst/>
          </a:prstGeom>
        </p:spPr>
      </p:pic>
      <p:grpSp>
        <p:nvGrpSpPr>
          <p:cNvPr id="29" name="Group 28"/>
          <p:cNvGrpSpPr/>
          <p:nvPr/>
        </p:nvGrpSpPr>
        <p:grpSpPr>
          <a:xfrm rot="539916">
            <a:off x="7047398" y="4304739"/>
            <a:ext cx="2707499" cy="1037996"/>
            <a:chOff x="7128513" y="4784062"/>
            <a:chExt cx="2707499" cy="1037996"/>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70216">
              <a:off x="8543657" y="4996048"/>
              <a:ext cx="1292355" cy="82601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70216">
              <a:off x="7128513" y="4784062"/>
              <a:ext cx="1292355" cy="826010"/>
            </a:xfrm>
            <a:prstGeom prst="rect">
              <a:avLst/>
            </a:prstGeom>
          </p:spPr>
        </p:pic>
      </p:grpSp>
      <p:grpSp>
        <p:nvGrpSpPr>
          <p:cNvPr id="16" name="Group 15"/>
          <p:cNvGrpSpPr/>
          <p:nvPr/>
        </p:nvGrpSpPr>
        <p:grpSpPr>
          <a:xfrm rot="19719354">
            <a:off x="2058375" y="4428752"/>
            <a:ext cx="2707499" cy="1037996"/>
            <a:chOff x="1615758" y="2812028"/>
            <a:chExt cx="2707499" cy="1037996"/>
          </a:xfrm>
        </p:grpSpPr>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730537">
              <a:off x="3030902" y="3024014"/>
              <a:ext cx="1292355" cy="826010"/>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730537">
              <a:off x="1615758" y="2812028"/>
              <a:ext cx="1292355" cy="826010"/>
            </a:xfrm>
            <a:prstGeom prst="rect">
              <a:avLst/>
            </a:prstGeom>
          </p:spPr>
        </p:pic>
      </p:gr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017" y="4551373"/>
            <a:ext cx="1868249" cy="1756611"/>
          </a:xfrm>
          <a:prstGeom prst="rect">
            <a:avLst/>
          </a:prstGeom>
        </p:spPr>
      </p:pic>
      <p:sp>
        <p:nvSpPr>
          <p:cNvPr id="18" name="TextBox 17"/>
          <p:cNvSpPr txBox="1"/>
          <p:nvPr/>
        </p:nvSpPr>
        <p:spPr>
          <a:xfrm>
            <a:off x="6295326" y="1688672"/>
            <a:ext cx="914400" cy="914400"/>
          </a:xfrm>
          <a:prstGeom prst="rect">
            <a:avLst/>
          </a:prstGeom>
        </p:spPr>
        <p:txBody>
          <a:bodyPr vert="horz" wrap="none" lIns="91440" tIns="45720" rIns="91440" bIns="45720" rtlCol="0" anchor="b">
            <a:noAutofit/>
          </a:bodyPr>
          <a:lstStyle/>
          <a:p>
            <a:pPr algn="ctr"/>
            <a:r>
              <a:rPr lang="en-US" sz="1200" dirty="0">
                <a:solidFill>
                  <a:schemeClr val="accent1">
                    <a:lumMod val="50000"/>
                  </a:schemeClr>
                </a:solidFill>
                <a:latin typeface="Arial" panose="020B0604020202020204" pitchFamily="34" charset="0"/>
                <a:cs typeface="Arial" panose="020B0604020202020204" pitchFamily="34" charset="0"/>
              </a:rPr>
              <a:t>Ethernet or Modbus</a:t>
            </a:r>
          </a:p>
        </p:txBody>
      </p:sp>
      <p:sp>
        <p:nvSpPr>
          <p:cNvPr id="19" name="TextBox 18"/>
          <p:cNvSpPr txBox="1"/>
          <p:nvPr/>
        </p:nvSpPr>
        <p:spPr>
          <a:xfrm>
            <a:off x="1079034" y="5831959"/>
            <a:ext cx="914400" cy="914400"/>
          </a:xfrm>
          <a:prstGeom prst="rect">
            <a:avLst/>
          </a:prstGeom>
        </p:spPr>
        <p:txBody>
          <a:bodyPr vert="horz" wrap="none" lIns="91440" tIns="45720" rIns="91440" bIns="45720" rtlCol="0" anchor="b">
            <a:noAutofit/>
          </a:bodyPr>
          <a:lstStyle/>
          <a:p>
            <a:r>
              <a:rPr lang="en-US" sz="1400" dirty="0">
                <a:solidFill>
                  <a:schemeClr val="accent1">
                    <a:lumMod val="50000"/>
                  </a:schemeClr>
                </a:solidFill>
                <a:latin typeface="Arial" panose="020B0604020202020204" pitchFamily="34" charset="0"/>
                <a:cs typeface="Arial" panose="020B0604020202020204" pitchFamily="34" charset="0"/>
              </a:rPr>
              <a:t>Other Transducers</a:t>
            </a:r>
          </a:p>
        </p:txBody>
      </p:sp>
      <p:sp>
        <p:nvSpPr>
          <p:cNvPr id="20" name="TextBox 19"/>
          <p:cNvSpPr txBox="1"/>
          <p:nvPr/>
        </p:nvSpPr>
        <p:spPr>
          <a:xfrm>
            <a:off x="3608846" y="1578210"/>
            <a:ext cx="914400" cy="914400"/>
          </a:xfrm>
          <a:prstGeom prst="rect">
            <a:avLst/>
          </a:prstGeom>
        </p:spPr>
        <p:txBody>
          <a:bodyPr vert="horz" wrap="none" lIns="91440" tIns="45720" rIns="91440" bIns="45720" rtlCol="0" anchor="b">
            <a:noAutofit/>
          </a:bodyPr>
          <a:lstStyle/>
          <a:p>
            <a:pPr algn="r"/>
            <a:r>
              <a:rPr lang="en-US" sz="1400" dirty="0">
                <a:solidFill>
                  <a:schemeClr val="accent1">
                    <a:lumMod val="50000"/>
                  </a:schemeClr>
                </a:solidFill>
                <a:latin typeface="Arial" panose="020B0604020202020204" pitchFamily="34" charset="0"/>
                <a:cs typeface="Arial" panose="020B0604020202020204" pitchFamily="34" charset="0"/>
              </a:rPr>
              <a:t>Other Transducers</a:t>
            </a:r>
          </a:p>
        </p:txBody>
      </p:sp>
      <p:sp>
        <p:nvSpPr>
          <p:cNvPr id="21" name="TextBox 20"/>
          <p:cNvSpPr txBox="1"/>
          <p:nvPr/>
        </p:nvSpPr>
        <p:spPr>
          <a:xfrm>
            <a:off x="3358229" y="2109911"/>
            <a:ext cx="914400" cy="914400"/>
          </a:xfrm>
          <a:prstGeom prst="rect">
            <a:avLst/>
          </a:prstGeom>
        </p:spPr>
        <p:txBody>
          <a:bodyPr vert="horz" wrap="none" lIns="91440" tIns="45720" rIns="91440" bIns="45720" rtlCol="0" anchor="b">
            <a:noAutofit/>
          </a:bodyPr>
          <a:lstStyle/>
          <a:p>
            <a:pPr algn="r"/>
            <a:r>
              <a:rPr lang="en-US" sz="1400" dirty="0">
                <a:solidFill>
                  <a:schemeClr val="accent1">
                    <a:lumMod val="50000"/>
                  </a:schemeClr>
                </a:solidFill>
                <a:latin typeface="Arial" panose="020B0604020202020204" pitchFamily="34" charset="0"/>
                <a:cs typeface="Arial" panose="020B0604020202020204" pitchFamily="34" charset="0"/>
              </a:rPr>
              <a:t>Modbus/Ethernet</a:t>
            </a:r>
          </a:p>
          <a:p>
            <a:pPr algn="r"/>
            <a:r>
              <a:rPr lang="en-US" sz="1400" dirty="0">
                <a:solidFill>
                  <a:schemeClr val="accent1">
                    <a:lumMod val="50000"/>
                  </a:schemeClr>
                </a:solidFill>
                <a:latin typeface="Arial" panose="020B0604020202020204" pitchFamily="34" charset="0"/>
                <a:cs typeface="Arial" panose="020B0604020202020204" pitchFamily="34" charset="0"/>
              </a:rPr>
              <a:t>Devices</a:t>
            </a:r>
          </a:p>
        </p:txBody>
      </p:sp>
      <p:grpSp>
        <p:nvGrpSpPr>
          <p:cNvPr id="31" name="Group 30"/>
          <p:cNvGrpSpPr/>
          <p:nvPr/>
        </p:nvGrpSpPr>
        <p:grpSpPr>
          <a:xfrm>
            <a:off x="4500053" y="2383743"/>
            <a:ext cx="452928" cy="1158774"/>
            <a:chOff x="4507427" y="3615233"/>
            <a:chExt cx="452928" cy="1158774"/>
          </a:xfrm>
        </p:grpSpPr>
        <p:cxnSp>
          <p:nvCxnSpPr>
            <p:cNvPr id="23" name="Straight Connector 22"/>
            <p:cNvCxnSpPr/>
            <p:nvPr/>
          </p:nvCxnSpPr>
          <p:spPr>
            <a:xfrm>
              <a:off x="4507427" y="3623633"/>
              <a:ext cx="287593"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4790891" y="3615233"/>
              <a:ext cx="3532" cy="115800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787646" y="4774007"/>
              <a:ext cx="172709"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4278655" y="2755034"/>
            <a:ext cx="674914" cy="1158774"/>
            <a:chOff x="4507427" y="3615233"/>
            <a:chExt cx="452928" cy="1158774"/>
          </a:xfrm>
        </p:grpSpPr>
        <p:cxnSp>
          <p:nvCxnSpPr>
            <p:cNvPr id="33" name="Straight Connector 32"/>
            <p:cNvCxnSpPr/>
            <p:nvPr/>
          </p:nvCxnSpPr>
          <p:spPr>
            <a:xfrm>
              <a:off x="4507427" y="3623633"/>
              <a:ext cx="287593"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4791742" y="3615233"/>
              <a:ext cx="2680" cy="115388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787646" y="4774007"/>
              <a:ext cx="172709" cy="0"/>
            </a:xfrm>
            <a:prstGeom prst="line">
              <a:avLst/>
            </a:prstGeom>
            <a:ln w="12700"/>
          </p:spPr>
          <p:style>
            <a:lnRef idx="1">
              <a:schemeClr val="accent1"/>
            </a:lnRef>
            <a:fillRef idx="0">
              <a:schemeClr val="accent1"/>
            </a:fillRef>
            <a:effectRef idx="0">
              <a:schemeClr val="accent1"/>
            </a:effectRef>
            <a:fontRef idx="minor">
              <a:schemeClr val="tx1"/>
            </a:fontRef>
          </p:style>
        </p:cxnSp>
      </p:grpSp>
      <p:cxnSp>
        <p:nvCxnSpPr>
          <p:cNvPr id="39" name="Straight Connector 38"/>
          <p:cNvCxnSpPr/>
          <p:nvPr/>
        </p:nvCxnSpPr>
        <p:spPr>
          <a:xfrm flipH="1" flipV="1">
            <a:off x="1721775" y="5899114"/>
            <a:ext cx="11160" cy="57542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rot="20163518">
            <a:off x="2772699" y="4586748"/>
            <a:ext cx="914400" cy="914400"/>
          </a:xfrm>
          <a:prstGeom prst="rect">
            <a:avLst/>
          </a:prstGeom>
        </p:spPr>
        <p:txBody>
          <a:bodyPr vert="horz" wrap="none" lIns="91440" tIns="45720" rIns="91440" bIns="45720" rtlCol="0" anchor="b">
            <a:noAutofit/>
          </a:bodyPr>
          <a:lstStyle/>
          <a:p>
            <a:r>
              <a:rPr lang="en-US" sz="1400" dirty="0">
                <a:solidFill>
                  <a:schemeClr val="accent1">
                    <a:lumMod val="50000"/>
                  </a:schemeClr>
                </a:solidFill>
                <a:latin typeface="Arial" panose="020B0604020202020204" pitchFamily="34" charset="0"/>
                <a:cs typeface="Arial" panose="020B0604020202020204" pitchFamily="34" charset="0"/>
              </a:rPr>
              <a:t>802.15.4 (ZigBee)</a:t>
            </a:r>
          </a:p>
        </p:txBody>
      </p:sp>
      <p:sp>
        <p:nvSpPr>
          <p:cNvPr id="45" name="TextBox 44"/>
          <p:cNvSpPr txBox="1"/>
          <p:nvPr/>
        </p:nvSpPr>
        <p:spPr>
          <a:xfrm rot="1106939">
            <a:off x="7686080" y="4810869"/>
            <a:ext cx="914400" cy="419111"/>
          </a:xfrm>
          <a:prstGeom prst="rect">
            <a:avLst/>
          </a:prstGeom>
        </p:spPr>
        <p:txBody>
          <a:bodyPr vert="horz" wrap="none" lIns="91440" tIns="45720" rIns="91440" bIns="45720" rtlCol="0" anchor="b">
            <a:noAutofit/>
          </a:bodyPr>
          <a:lstStyle/>
          <a:p>
            <a:r>
              <a:rPr lang="en-US" sz="1400" dirty="0">
                <a:solidFill>
                  <a:schemeClr val="accent1">
                    <a:lumMod val="50000"/>
                  </a:schemeClr>
                </a:solidFill>
                <a:latin typeface="Arial" panose="020B0604020202020204" pitchFamily="34" charset="0"/>
                <a:cs typeface="Arial" panose="020B0604020202020204" pitchFamily="34" charset="0"/>
              </a:rPr>
              <a:t>802.15.4 (ZigBee)</a:t>
            </a:r>
          </a:p>
        </p:txBody>
      </p:sp>
      <p:sp>
        <p:nvSpPr>
          <p:cNvPr id="36" name="TextBox 35"/>
          <p:cNvSpPr txBox="1"/>
          <p:nvPr/>
        </p:nvSpPr>
        <p:spPr>
          <a:xfrm>
            <a:off x="5438035" y="1083822"/>
            <a:ext cx="914400" cy="914400"/>
          </a:xfrm>
          <a:prstGeom prst="rect">
            <a:avLst/>
          </a:prstGeom>
        </p:spPr>
        <p:txBody>
          <a:bodyPr vert="horz" wrap="none" lIns="91440" tIns="45720" rIns="91440" bIns="45720" rtlCol="0" anchor="b">
            <a:noAutofit/>
          </a:bodyPr>
          <a:lstStyle/>
          <a:p>
            <a:pPr algn="ctr"/>
            <a:r>
              <a:rPr lang="en-US" dirty="0">
                <a:solidFill>
                  <a:schemeClr val="accent1">
                    <a:lumMod val="50000"/>
                  </a:schemeClr>
                </a:solidFill>
                <a:latin typeface="Arial Black" panose="020B0A04020102020204" pitchFamily="34" charset="0"/>
              </a:rPr>
              <a:t>SCADA/DCS/Control System</a:t>
            </a:r>
          </a:p>
        </p:txBody>
      </p:sp>
      <p:sp>
        <p:nvSpPr>
          <p:cNvPr id="38" name="TextBox 37"/>
          <p:cNvSpPr txBox="1"/>
          <p:nvPr/>
        </p:nvSpPr>
        <p:spPr>
          <a:xfrm>
            <a:off x="789835" y="3662331"/>
            <a:ext cx="914400" cy="914400"/>
          </a:xfrm>
          <a:prstGeom prst="rect">
            <a:avLst/>
          </a:prstGeom>
        </p:spPr>
        <p:txBody>
          <a:bodyPr vert="horz" wrap="none" lIns="91440" tIns="45720" rIns="91440" bIns="45720" rtlCol="0" anchor="b">
            <a:noAutofit/>
          </a:bodyPr>
          <a:lstStyle/>
          <a:p>
            <a:pPr algn="ctr"/>
            <a:r>
              <a:rPr lang="en-US" dirty="0">
                <a:solidFill>
                  <a:schemeClr val="accent1">
                    <a:lumMod val="50000"/>
                  </a:schemeClr>
                </a:solidFill>
                <a:latin typeface="Arial Black" panose="020B0A04020102020204" pitchFamily="34" charset="0"/>
              </a:rPr>
              <a:t>Node</a:t>
            </a:r>
          </a:p>
        </p:txBody>
      </p:sp>
      <p:sp>
        <p:nvSpPr>
          <p:cNvPr id="40" name="TextBox 39"/>
          <p:cNvSpPr txBox="1"/>
          <p:nvPr/>
        </p:nvSpPr>
        <p:spPr>
          <a:xfrm>
            <a:off x="10322209" y="3873725"/>
            <a:ext cx="914400" cy="914400"/>
          </a:xfrm>
          <a:prstGeom prst="rect">
            <a:avLst/>
          </a:prstGeom>
        </p:spPr>
        <p:txBody>
          <a:bodyPr vert="horz" wrap="none" lIns="91440" tIns="45720" rIns="91440" bIns="45720" rtlCol="0" anchor="b">
            <a:noAutofit/>
          </a:bodyPr>
          <a:lstStyle/>
          <a:p>
            <a:pPr algn="ctr"/>
            <a:r>
              <a:rPr lang="en-US" dirty="0">
                <a:solidFill>
                  <a:schemeClr val="accent1">
                    <a:lumMod val="50000"/>
                  </a:schemeClr>
                </a:solidFill>
                <a:latin typeface="Arial Black" panose="020B0A04020102020204" pitchFamily="34" charset="0"/>
              </a:rPr>
              <a:t>Node</a:t>
            </a:r>
          </a:p>
        </p:txBody>
      </p:sp>
      <p:sp>
        <p:nvSpPr>
          <p:cNvPr id="41" name="TextBox 40"/>
          <p:cNvSpPr txBox="1"/>
          <p:nvPr/>
        </p:nvSpPr>
        <p:spPr>
          <a:xfrm>
            <a:off x="5452783" y="4276848"/>
            <a:ext cx="914400" cy="914400"/>
          </a:xfrm>
          <a:prstGeom prst="rect">
            <a:avLst/>
          </a:prstGeom>
        </p:spPr>
        <p:txBody>
          <a:bodyPr vert="horz" wrap="none" lIns="91440" tIns="45720" rIns="91440" bIns="45720" rtlCol="0" anchor="b">
            <a:noAutofit/>
          </a:bodyPr>
          <a:lstStyle/>
          <a:p>
            <a:pPr algn="ctr"/>
            <a:r>
              <a:rPr lang="en-US" dirty="0" err="1">
                <a:solidFill>
                  <a:schemeClr val="accent1">
                    <a:lumMod val="50000"/>
                  </a:schemeClr>
                </a:solidFill>
                <a:latin typeface="Arial Black" panose="020B0A04020102020204" pitchFamily="34" charset="0"/>
              </a:rPr>
              <a:t>CloudGate</a:t>
            </a:r>
            <a:endParaRPr lang="en-US" dirty="0">
              <a:solidFill>
                <a:schemeClr val="accent1">
                  <a:lumMod val="50000"/>
                </a:schemeClr>
              </a:solidFill>
              <a:latin typeface="Arial Black" panose="020B0A04020102020204" pitchFamily="34" charset="0"/>
            </a:endParaRPr>
          </a:p>
        </p:txBody>
      </p:sp>
      <p:cxnSp>
        <p:nvCxnSpPr>
          <p:cNvPr id="10" name="Straight Connector 9"/>
          <p:cNvCxnSpPr>
            <a:stCxn id="36" idx="2"/>
          </p:cNvCxnSpPr>
          <p:nvPr/>
        </p:nvCxnSpPr>
        <p:spPr>
          <a:xfrm>
            <a:off x="5895235" y="1998222"/>
            <a:ext cx="4120" cy="840843"/>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70165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28CCD6E-E405-2B4C-80BA-86853EBE7DD0}"/>
              </a:ext>
            </a:extLst>
          </p:cNvPr>
          <p:cNvSpPr>
            <a:spLocks noGrp="1"/>
          </p:cNvSpPr>
          <p:nvPr>
            <p:ph idx="1"/>
          </p:nvPr>
        </p:nvSpPr>
        <p:spPr/>
        <p:txBody>
          <a:bodyPr/>
          <a:lstStyle/>
          <a:p>
            <a:endParaRPr lang="en-US"/>
          </a:p>
        </p:txBody>
      </p:sp>
      <p:sp>
        <p:nvSpPr>
          <p:cNvPr id="2" name="Slide Number Placeholder 1"/>
          <p:cNvSpPr>
            <a:spLocks noGrp="1"/>
          </p:cNvSpPr>
          <p:nvPr>
            <p:ph type="sldNum" sz="quarter" idx="12"/>
          </p:nvPr>
        </p:nvSpPr>
        <p:spPr/>
        <p:txBody>
          <a:bodyPr/>
          <a:lstStyle/>
          <a:p>
            <a:fld id="{846EA5B9-79DC-415E-BBD8-CA4293E44FF5}" type="slidenum">
              <a:rPr lang="en-US" smtClean="0"/>
              <a:pPr/>
              <a:t>43</a:t>
            </a:fld>
            <a:endParaRPr lang="en-US" dirty="0"/>
          </a:p>
        </p:txBody>
      </p:sp>
      <p:sp>
        <p:nvSpPr>
          <p:cNvPr id="3" name="Text Placeholder 2"/>
          <p:cNvSpPr>
            <a:spLocks noGrp="1"/>
          </p:cNvSpPr>
          <p:nvPr>
            <p:ph type="body" sz="quarter" idx="13"/>
          </p:nvPr>
        </p:nvSpPr>
        <p:spPr/>
        <p:txBody>
          <a:bodyPr>
            <a:normAutofit fontScale="92500" lnSpcReduction="10000"/>
          </a:bodyPr>
          <a:lstStyle/>
          <a:p>
            <a:r>
              <a:rPr lang="en-US" dirty="0"/>
              <a:t>Cloud Vs. On-Premise</a:t>
            </a:r>
          </a:p>
        </p:txBody>
      </p:sp>
      <p:sp>
        <p:nvSpPr>
          <p:cNvPr id="6" name="Text Placeholder 5">
            <a:extLst>
              <a:ext uri="{FF2B5EF4-FFF2-40B4-BE49-F238E27FC236}">
                <a16:creationId xmlns:a16="http://schemas.microsoft.com/office/drawing/2014/main" id="{7D74BCD8-4B2D-A14E-AF9C-DA2E2F8AF2CB}"/>
              </a:ext>
            </a:extLst>
          </p:cNvPr>
          <p:cNvSpPr>
            <a:spLocks noGrp="1"/>
          </p:cNvSpPr>
          <p:nvPr>
            <p:ph type="body" sz="quarter" idx="14"/>
          </p:nvPr>
        </p:nvSpPr>
        <p:spPr/>
        <p:txBody>
          <a:bodyPr>
            <a:normAutofit fontScale="77500" lnSpcReduction="20000"/>
          </a:bodyPr>
          <a:lstStyle/>
          <a:p>
            <a:endParaRPr lang="en-US"/>
          </a:p>
        </p:txBody>
      </p:sp>
      <p:pic>
        <p:nvPicPr>
          <p:cNvPr id="8196" name="Picture 4" descr="Whatâs the Difference? On-Premise vs Hosted vs Hybrid UC Solution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975982" y="2990850"/>
            <a:ext cx="2998418" cy="160178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p:cNvGraphicFramePr>
            <a:graphicFrameLocks noGrp="1"/>
          </p:cNvGraphicFramePr>
          <p:nvPr>
            <p:extLst/>
          </p:nvPr>
        </p:nvGraphicFramePr>
        <p:xfrm>
          <a:off x="95244" y="1485899"/>
          <a:ext cx="8753482" cy="5372104"/>
        </p:xfrm>
        <a:graphic>
          <a:graphicData uri="http://schemas.openxmlformats.org/drawingml/2006/table">
            <a:tbl>
              <a:tblPr firstRow="1" bandRow="1">
                <a:tableStyleId>{5C22544A-7EE6-4342-B048-85BDC9FD1C3A}</a:tableStyleId>
              </a:tblPr>
              <a:tblGrid>
                <a:gridCol w="4376741">
                  <a:extLst>
                    <a:ext uri="{9D8B030D-6E8A-4147-A177-3AD203B41FA5}">
                      <a16:colId xmlns:a16="http://schemas.microsoft.com/office/drawing/2014/main" val="20000"/>
                    </a:ext>
                  </a:extLst>
                </a:gridCol>
                <a:gridCol w="4376741">
                  <a:extLst>
                    <a:ext uri="{9D8B030D-6E8A-4147-A177-3AD203B41FA5}">
                      <a16:colId xmlns:a16="http://schemas.microsoft.com/office/drawing/2014/main" val="20001"/>
                    </a:ext>
                  </a:extLst>
                </a:gridCol>
              </a:tblGrid>
              <a:tr h="500534">
                <a:tc>
                  <a:txBody>
                    <a:bodyPr/>
                    <a:lstStyle/>
                    <a:p>
                      <a:pPr algn="ctr"/>
                      <a:r>
                        <a:rPr lang="en-US" dirty="0"/>
                        <a:t>Cloud </a:t>
                      </a:r>
                    </a:p>
                  </a:txBody>
                  <a:tcPr/>
                </a:tc>
                <a:tc>
                  <a:txBody>
                    <a:bodyPr/>
                    <a:lstStyle/>
                    <a:p>
                      <a:pPr algn="ctr"/>
                      <a:r>
                        <a:rPr lang="en-US" dirty="0"/>
                        <a:t>On-Premise</a:t>
                      </a:r>
                    </a:p>
                  </a:txBody>
                  <a:tcPr/>
                </a:tc>
                <a:extLst>
                  <a:ext uri="{0D108BD9-81ED-4DB2-BD59-A6C34878D82A}">
                    <a16:rowId xmlns:a16="http://schemas.microsoft.com/office/drawing/2014/main" val="10000"/>
                  </a:ext>
                </a:extLst>
              </a:tr>
              <a:tr h="643415">
                <a:tc>
                  <a:txBody>
                    <a:bodyPr/>
                    <a:lstStyle/>
                    <a:p>
                      <a:r>
                        <a:rPr lang="en-US" dirty="0"/>
                        <a:t>Data Hosted</a:t>
                      </a:r>
                      <a:r>
                        <a:rPr lang="en-US" baseline="0" dirty="0"/>
                        <a:t> on vendor’s servers and accesses through web browser, Apps</a:t>
                      </a:r>
                      <a:endParaRPr lang="en-US" dirty="0"/>
                    </a:p>
                  </a:txBody>
                  <a:tcPr/>
                </a:tc>
                <a:tc>
                  <a:txBody>
                    <a:bodyPr/>
                    <a:lstStyle/>
                    <a:p>
                      <a:r>
                        <a:rPr lang="en-US" dirty="0"/>
                        <a:t>Data Hosted locally on company’s</a:t>
                      </a:r>
                      <a:r>
                        <a:rPr lang="en-US" baseline="0" dirty="0"/>
                        <a:t> own servers and accessed through local UI</a:t>
                      </a:r>
                      <a:endParaRPr lang="en-US" dirty="0"/>
                    </a:p>
                  </a:txBody>
                  <a:tcPr/>
                </a:tc>
                <a:extLst>
                  <a:ext uri="{0D108BD9-81ED-4DB2-BD59-A6C34878D82A}">
                    <a16:rowId xmlns:a16="http://schemas.microsoft.com/office/drawing/2014/main" val="10001"/>
                  </a:ext>
                </a:extLst>
              </a:tr>
              <a:tr h="643415">
                <a:tc>
                  <a:txBody>
                    <a:bodyPr/>
                    <a:lstStyle/>
                    <a:p>
                      <a:r>
                        <a:rPr lang="en-US" dirty="0"/>
                        <a:t>Pay as you go, per</a:t>
                      </a:r>
                      <a:r>
                        <a:rPr lang="en-US" baseline="0" dirty="0"/>
                        <a:t> user, per month, per node etc.</a:t>
                      </a:r>
                      <a:endParaRPr lang="en-US" dirty="0"/>
                    </a:p>
                  </a:txBody>
                  <a:tcPr/>
                </a:tc>
                <a:tc>
                  <a:txBody>
                    <a:bodyPr/>
                    <a:lstStyle/>
                    <a:p>
                      <a:r>
                        <a:rPr lang="en-US" dirty="0"/>
                        <a:t>High upfront</a:t>
                      </a:r>
                      <a:r>
                        <a:rPr lang="en-US" baseline="0" dirty="0"/>
                        <a:t> investment for hardware, software, licensing, tech support</a:t>
                      </a:r>
                      <a:endParaRPr lang="en-US" dirty="0"/>
                    </a:p>
                  </a:txBody>
                  <a:tcPr/>
                </a:tc>
                <a:extLst>
                  <a:ext uri="{0D108BD9-81ED-4DB2-BD59-A6C34878D82A}">
                    <a16:rowId xmlns:a16="http://schemas.microsoft.com/office/drawing/2014/main" val="10002"/>
                  </a:ext>
                </a:extLst>
              </a:tr>
              <a:tr h="643415">
                <a:tc>
                  <a:txBody>
                    <a:bodyPr/>
                    <a:lstStyle/>
                    <a:p>
                      <a:r>
                        <a:rPr lang="en-US" baseline="0" dirty="0"/>
                        <a:t>Run many applications and provide deeper analytics and data insights</a:t>
                      </a:r>
                      <a:endParaRPr lang="en-US" dirty="0"/>
                    </a:p>
                  </a:txBody>
                  <a:tcPr/>
                </a:tc>
                <a:tc>
                  <a:txBody>
                    <a:bodyPr/>
                    <a:lstStyle/>
                    <a:p>
                      <a:r>
                        <a:rPr lang="en-US" dirty="0"/>
                        <a:t>Limited</a:t>
                      </a:r>
                      <a:r>
                        <a:rPr lang="en-US" baseline="0" dirty="0"/>
                        <a:t> analytics capability, rely on company’s resources </a:t>
                      </a:r>
                      <a:endParaRPr lang="en-US" dirty="0"/>
                    </a:p>
                  </a:txBody>
                  <a:tcPr/>
                </a:tc>
                <a:extLst>
                  <a:ext uri="{0D108BD9-81ED-4DB2-BD59-A6C34878D82A}">
                    <a16:rowId xmlns:a16="http://schemas.microsoft.com/office/drawing/2014/main" val="10003"/>
                  </a:ext>
                </a:extLst>
              </a:tr>
              <a:tr h="643415">
                <a:tc>
                  <a:txBody>
                    <a:bodyPr/>
                    <a:lstStyle/>
                    <a:p>
                      <a:r>
                        <a:rPr lang="en-US" dirty="0"/>
                        <a:t>Easy</a:t>
                      </a:r>
                      <a:r>
                        <a:rPr lang="en-US" baseline="0" dirty="0"/>
                        <a:t> access from any device, any computer</a:t>
                      </a:r>
                      <a:endParaRPr lang="en-US" dirty="0"/>
                    </a:p>
                  </a:txBody>
                  <a:tcPr/>
                </a:tc>
                <a:tc>
                  <a:txBody>
                    <a:bodyPr/>
                    <a:lstStyle/>
                    <a:p>
                      <a:r>
                        <a:rPr lang="en-US" dirty="0"/>
                        <a:t>Difficult</a:t>
                      </a:r>
                      <a:r>
                        <a:rPr lang="en-US" baseline="0" dirty="0"/>
                        <a:t> access through firewalls and network security</a:t>
                      </a:r>
                      <a:endParaRPr lang="en-US" dirty="0"/>
                    </a:p>
                  </a:txBody>
                  <a:tcPr/>
                </a:tc>
                <a:extLst>
                  <a:ext uri="{0D108BD9-81ED-4DB2-BD59-A6C34878D82A}">
                    <a16:rowId xmlns:a16="http://schemas.microsoft.com/office/drawing/2014/main" val="10004"/>
                  </a:ext>
                </a:extLst>
              </a:tr>
              <a:tr h="367665">
                <a:tc>
                  <a:txBody>
                    <a:bodyPr/>
                    <a:lstStyle/>
                    <a:p>
                      <a:r>
                        <a:rPr lang="en-US" dirty="0"/>
                        <a:t>OPEX</a:t>
                      </a:r>
                    </a:p>
                  </a:txBody>
                  <a:tcPr/>
                </a:tc>
                <a:tc>
                  <a:txBody>
                    <a:bodyPr/>
                    <a:lstStyle/>
                    <a:p>
                      <a:r>
                        <a:rPr lang="en-US" dirty="0"/>
                        <a:t>CAPEX</a:t>
                      </a:r>
                    </a:p>
                  </a:txBody>
                  <a:tcPr/>
                </a:tc>
                <a:extLst>
                  <a:ext uri="{0D108BD9-81ED-4DB2-BD59-A6C34878D82A}">
                    <a16:rowId xmlns:a16="http://schemas.microsoft.com/office/drawing/2014/main" val="10005"/>
                  </a:ext>
                </a:extLst>
              </a:tr>
              <a:tr h="643415">
                <a:tc>
                  <a:txBody>
                    <a:bodyPr/>
                    <a:lstStyle/>
                    <a:p>
                      <a:r>
                        <a:rPr lang="en-US" baseline="0" dirty="0"/>
                        <a:t>Access to information through internet that could pose some security risks</a:t>
                      </a:r>
                      <a:endParaRPr lang="en-US" dirty="0"/>
                    </a:p>
                  </a:txBody>
                  <a:tcPr/>
                </a:tc>
                <a:tc>
                  <a:txBody>
                    <a:bodyPr/>
                    <a:lstStyle/>
                    <a:p>
                      <a:r>
                        <a:rPr lang="en-US" dirty="0"/>
                        <a:t>Higher</a:t>
                      </a:r>
                      <a:r>
                        <a:rPr lang="en-US" baseline="0" dirty="0"/>
                        <a:t> security control over internal servers and networks</a:t>
                      </a:r>
                      <a:endParaRPr lang="en-US" dirty="0"/>
                    </a:p>
                  </a:txBody>
                  <a:tcPr/>
                </a:tc>
                <a:extLst>
                  <a:ext uri="{0D108BD9-81ED-4DB2-BD59-A6C34878D82A}">
                    <a16:rowId xmlns:a16="http://schemas.microsoft.com/office/drawing/2014/main" val="10006"/>
                  </a:ext>
                </a:extLst>
              </a:tr>
              <a:tr h="643415">
                <a:tc>
                  <a:txBody>
                    <a:bodyPr/>
                    <a:lstStyle/>
                    <a:p>
                      <a:r>
                        <a:rPr lang="en-US" dirty="0"/>
                        <a:t>Easy to scale as the business need changes (Nodes,</a:t>
                      </a:r>
                      <a:r>
                        <a:rPr lang="en-US" baseline="0" dirty="0"/>
                        <a:t> users, data storage)</a:t>
                      </a:r>
                      <a:endParaRPr lang="en-US" dirty="0"/>
                    </a:p>
                  </a:txBody>
                  <a:tcPr/>
                </a:tc>
                <a:tc>
                  <a:txBody>
                    <a:bodyPr/>
                    <a:lstStyle/>
                    <a:p>
                      <a:r>
                        <a:rPr lang="en-US" dirty="0"/>
                        <a:t>Requires change</a:t>
                      </a:r>
                      <a:r>
                        <a:rPr lang="en-US" baseline="0" dirty="0"/>
                        <a:t> to infrastructure and licenses</a:t>
                      </a:r>
                      <a:endParaRPr lang="en-US" dirty="0"/>
                    </a:p>
                  </a:txBody>
                  <a:tcPr/>
                </a:tc>
                <a:extLst>
                  <a:ext uri="{0D108BD9-81ED-4DB2-BD59-A6C34878D82A}">
                    <a16:rowId xmlns:a16="http://schemas.microsoft.com/office/drawing/2014/main" val="10007"/>
                  </a:ext>
                </a:extLst>
              </a:tr>
              <a:tr h="643415">
                <a:tc>
                  <a:txBody>
                    <a:bodyPr/>
                    <a:lstStyle/>
                    <a:p>
                      <a:r>
                        <a:rPr lang="en-US" dirty="0"/>
                        <a:t>Updates</a:t>
                      </a:r>
                      <a:r>
                        <a:rPr lang="en-US" baseline="0" dirty="0"/>
                        <a:t> and patches done by 3</a:t>
                      </a:r>
                      <a:r>
                        <a:rPr lang="en-US" baseline="30000" dirty="0"/>
                        <a:t>rd</a:t>
                      </a:r>
                      <a:r>
                        <a:rPr lang="en-US" baseline="0" dirty="0"/>
                        <a:t> party vendor</a:t>
                      </a:r>
                      <a:endParaRPr lang="en-US" dirty="0"/>
                    </a:p>
                  </a:txBody>
                  <a:tcPr/>
                </a:tc>
                <a:tc>
                  <a:txBody>
                    <a:bodyPr/>
                    <a:lstStyle/>
                    <a:p>
                      <a:r>
                        <a:rPr lang="en-US" dirty="0"/>
                        <a:t>Must</a:t>
                      </a:r>
                      <a:r>
                        <a:rPr lang="en-US" baseline="0" dirty="0"/>
                        <a:t> rely on internal resources that could be time consuming or expensive tech support</a:t>
                      </a:r>
                      <a:endParaRPr lang="en-US" dirty="0"/>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406609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1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89C8335-9801-C14B-9C83-FFFA0B216D90}"/>
              </a:ext>
            </a:extLst>
          </p:cNvPr>
          <p:cNvSpPr>
            <a:spLocks noGrp="1"/>
          </p:cNvSpPr>
          <p:nvPr>
            <p:ph idx="1"/>
          </p:nvPr>
        </p:nvSpPr>
        <p:spPr/>
        <p:txBody>
          <a:bodyPr>
            <a:normAutofit fontScale="92500" lnSpcReduction="20000"/>
          </a:bodyPr>
          <a:lstStyle/>
          <a:p>
            <a:r>
              <a:rPr lang="en-US" dirty="0"/>
              <a:t>Data Visualization</a:t>
            </a:r>
          </a:p>
          <a:p>
            <a:r>
              <a:rPr lang="en-US" dirty="0"/>
              <a:t>Alerts/Alarming</a:t>
            </a:r>
          </a:p>
          <a:p>
            <a:r>
              <a:rPr lang="en-US" dirty="0"/>
              <a:t>Access and Severity levels</a:t>
            </a:r>
          </a:p>
          <a:p>
            <a:r>
              <a:rPr lang="en-US" dirty="0"/>
              <a:t>Secure Transmission </a:t>
            </a:r>
          </a:p>
          <a:p>
            <a:r>
              <a:rPr lang="en-US" dirty="0"/>
              <a:t>Scalable Architecture</a:t>
            </a:r>
          </a:p>
          <a:p>
            <a:r>
              <a:rPr lang="en-US" dirty="0"/>
              <a:t>Multiple dashboards</a:t>
            </a:r>
          </a:p>
          <a:p>
            <a:r>
              <a:rPr lang="en-US" dirty="0"/>
              <a:t>Specialized analytics being developed </a:t>
            </a:r>
          </a:p>
          <a:p>
            <a:r>
              <a:rPr lang="en-US" dirty="0"/>
              <a:t>Open API</a:t>
            </a:r>
          </a:p>
          <a:p>
            <a:r>
              <a:rPr lang="en-US" dirty="0"/>
              <a:t>On-Premise Solutions available </a:t>
            </a:r>
          </a:p>
        </p:txBody>
      </p:sp>
      <p:sp>
        <p:nvSpPr>
          <p:cNvPr id="3" name="Slide Number Placeholder 2">
            <a:extLst>
              <a:ext uri="{FF2B5EF4-FFF2-40B4-BE49-F238E27FC236}">
                <a16:creationId xmlns:a16="http://schemas.microsoft.com/office/drawing/2014/main" id="{240FC550-D8FB-DC4B-BF11-F47A910EAEAB}"/>
              </a:ext>
            </a:extLst>
          </p:cNvPr>
          <p:cNvSpPr>
            <a:spLocks noGrp="1"/>
          </p:cNvSpPr>
          <p:nvPr>
            <p:ph type="sldNum" sz="quarter" idx="12"/>
          </p:nvPr>
        </p:nvSpPr>
        <p:spPr/>
        <p:txBody>
          <a:bodyPr/>
          <a:lstStyle/>
          <a:p>
            <a:fld id="{846EA5B9-79DC-415E-BBD8-CA4293E44FF5}" type="slidenum">
              <a:rPr lang="en-US" smtClean="0"/>
              <a:pPr/>
              <a:t>44</a:t>
            </a:fld>
            <a:endParaRPr lang="en-US" dirty="0"/>
          </a:p>
        </p:txBody>
      </p:sp>
      <p:sp>
        <p:nvSpPr>
          <p:cNvPr id="4" name="Text Placeholder 3">
            <a:extLst>
              <a:ext uri="{FF2B5EF4-FFF2-40B4-BE49-F238E27FC236}">
                <a16:creationId xmlns:a16="http://schemas.microsoft.com/office/drawing/2014/main" id="{B5A79C0C-8AE1-394D-876C-88C9C0C67FF3}"/>
              </a:ext>
            </a:extLst>
          </p:cNvPr>
          <p:cNvSpPr>
            <a:spLocks noGrp="1"/>
          </p:cNvSpPr>
          <p:nvPr>
            <p:ph type="body" sz="quarter" idx="13"/>
          </p:nvPr>
        </p:nvSpPr>
        <p:spPr/>
        <p:txBody>
          <a:bodyPr>
            <a:normAutofit fontScale="92500" lnSpcReduction="10000"/>
          </a:bodyPr>
          <a:lstStyle/>
          <a:p>
            <a:r>
              <a:rPr lang="en-US" dirty="0" err="1"/>
              <a:t>GraceSense</a:t>
            </a:r>
            <a:r>
              <a:rPr lang="en-US" dirty="0"/>
              <a:t> Maintenance Hub</a:t>
            </a:r>
          </a:p>
        </p:txBody>
      </p:sp>
      <p:sp>
        <p:nvSpPr>
          <p:cNvPr id="6" name="Text Placeholder 5">
            <a:extLst>
              <a:ext uri="{FF2B5EF4-FFF2-40B4-BE49-F238E27FC236}">
                <a16:creationId xmlns:a16="http://schemas.microsoft.com/office/drawing/2014/main" id="{6F94BA93-B346-8F4D-960E-B158DA5A1A4D}"/>
              </a:ext>
            </a:extLst>
          </p:cNvPr>
          <p:cNvSpPr>
            <a:spLocks noGrp="1"/>
          </p:cNvSpPr>
          <p:nvPr>
            <p:ph type="body" sz="quarter" idx="14"/>
          </p:nvPr>
        </p:nvSpPr>
        <p:spPr/>
        <p:txBody>
          <a:bodyPr>
            <a:normAutofit fontScale="77500" lnSpcReduction="20000"/>
          </a:bodyPr>
          <a:lstStyle/>
          <a:p>
            <a:endParaRPr lang="en-US"/>
          </a:p>
        </p:txBody>
      </p:sp>
    </p:spTree>
    <p:extLst>
      <p:ext uri="{BB962C8B-B14F-4D97-AF65-F5344CB8AC3E}">
        <p14:creationId xmlns:p14="http://schemas.microsoft.com/office/powerpoint/2010/main" val="22410728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404C8D-908A-8444-99EF-BDB17F82ECB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83858" y="127000"/>
            <a:ext cx="7857042" cy="6574628"/>
          </a:xfrm>
          <a:prstGeom prst="rect">
            <a:avLst/>
          </a:prstGeom>
          <a:ln>
            <a:noFill/>
          </a:ln>
          <a:effectLst>
            <a:outerShdw blurRad="292100" dist="139700" dir="2700000" algn="tl" rotWithShape="0">
              <a:srgbClr val="333333">
                <a:alpha val="65000"/>
              </a:srgbClr>
            </a:outerShdw>
          </a:effectLst>
        </p:spPr>
      </p:pic>
      <p:sp>
        <p:nvSpPr>
          <p:cNvPr id="4" name="Content Placeholder 3">
            <a:extLst>
              <a:ext uri="{FF2B5EF4-FFF2-40B4-BE49-F238E27FC236}">
                <a16:creationId xmlns:a16="http://schemas.microsoft.com/office/drawing/2014/main" id="{083411B8-9F5C-174C-9113-248304B8C1D1}"/>
              </a:ext>
            </a:extLst>
          </p:cNvPr>
          <p:cNvSpPr>
            <a:spLocks noGrp="1"/>
          </p:cNvSpPr>
          <p:nvPr>
            <p:ph idx="1"/>
          </p:nvPr>
        </p:nvSpPr>
        <p:spPr/>
        <p:txBody>
          <a:bodyPr/>
          <a:lstStyle/>
          <a:p>
            <a:endParaRPr lang="en-US"/>
          </a:p>
        </p:txBody>
      </p:sp>
      <p:sp>
        <p:nvSpPr>
          <p:cNvPr id="2" name="Slide Number Placeholder 1"/>
          <p:cNvSpPr>
            <a:spLocks noGrp="1"/>
          </p:cNvSpPr>
          <p:nvPr>
            <p:ph type="sldNum" sz="quarter" idx="12"/>
          </p:nvPr>
        </p:nvSpPr>
        <p:spPr/>
        <p:txBody>
          <a:bodyPr/>
          <a:lstStyle/>
          <a:p>
            <a:fld id="{846EA5B9-79DC-415E-BBD8-CA4293E44FF5}" type="slidenum">
              <a:rPr lang="en-US" smtClean="0"/>
              <a:pPr/>
              <a:t>45</a:t>
            </a:fld>
            <a:endParaRPr lang="en-US" dirty="0"/>
          </a:p>
        </p:txBody>
      </p:sp>
      <p:sp>
        <p:nvSpPr>
          <p:cNvPr id="5" name="Text Placeholder 4">
            <a:extLst>
              <a:ext uri="{FF2B5EF4-FFF2-40B4-BE49-F238E27FC236}">
                <a16:creationId xmlns:a16="http://schemas.microsoft.com/office/drawing/2014/main" id="{0A7E1660-D6B2-924B-A57F-507F63AAEC16}"/>
              </a:ext>
            </a:extLst>
          </p:cNvPr>
          <p:cNvSpPr>
            <a:spLocks noGrp="1"/>
          </p:cNvSpPr>
          <p:nvPr>
            <p:ph type="body" sz="quarter" idx="13"/>
          </p:nvPr>
        </p:nvSpPr>
        <p:spPr/>
        <p:txBody>
          <a:bodyPr>
            <a:normAutofit fontScale="92500" lnSpcReduction="10000"/>
          </a:bodyPr>
          <a:lstStyle/>
          <a:p>
            <a:endParaRPr lang="en-US"/>
          </a:p>
        </p:txBody>
      </p:sp>
      <p:sp>
        <p:nvSpPr>
          <p:cNvPr id="8" name="Text Placeholder 7">
            <a:extLst>
              <a:ext uri="{FF2B5EF4-FFF2-40B4-BE49-F238E27FC236}">
                <a16:creationId xmlns:a16="http://schemas.microsoft.com/office/drawing/2014/main" id="{F6B3C63C-9CBD-F941-AF64-5D44E39DCE49}"/>
              </a:ext>
            </a:extLst>
          </p:cNvPr>
          <p:cNvSpPr>
            <a:spLocks noGrp="1"/>
          </p:cNvSpPr>
          <p:nvPr>
            <p:ph type="body" sz="quarter" idx="14"/>
          </p:nvPr>
        </p:nvSpPr>
        <p:spPr/>
        <p:txBody>
          <a:bodyPr>
            <a:normAutofit fontScale="77500" lnSpcReduction="20000"/>
          </a:bodyPr>
          <a:lstStyle/>
          <a:p>
            <a:endParaRPr lang="en-US"/>
          </a:p>
        </p:txBody>
      </p:sp>
    </p:spTree>
    <p:extLst>
      <p:ext uri="{BB962C8B-B14F-4D97-AF65-F5344CB8AC3E}">
        <p14:creationId xmlns:p14="http://schemas.microsoft.com/office/powerpoint/2010/main" val="2349339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6224B0-47E8-9844-8069-827B692F0DC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09168" y="139700"/>
            <a:ext cx="9581990" cy="6553200"/>
          </a:xfrm>
          <a:prstGeom prst="rect">
            <a:avLst/>
          </a:prstGeom>
          <a:ln>
            <a:noFill/>
          </a:ln>
          <a:effectLst>
            <a:outerShdw blurRad="292100" dist="139700" dir="2700000" algn="tl" rotWithShape="0">
              <a:srgbClr val="333333">
                <a:alpha val="65000"/>
              </a:srgbClr>
            </a:outerShdw>
          </a:effectLst>
        </p:spPr>
      </p:pic>
      <p:sp>
        <p:nvSpPr>
          <p:cNvPr id="3" name="Content Placeholder 2">
            <a:extLst>
              <a:ext uri="{FF2B5EF4-FFF2-40B4-BE49-F238E27FC236}">
                <a16:creationId xmlns:a16="http://schemas.microsoft.com/office/drawing/2014/main" id="{DBBA4989-3D6C-9E4F-AC8C-BFB61C395473}"/>
              </a:ext>
            </a:extLst>
          </p:cNvPr>
          <p:cNvSpPr>
            <a:spLocks noGrp="1"/>
          </p:cNvSpPr>
          <p:nvPr>
            <p:ph idx="1"/>
          </p:nvPr>
        </p:nvSpPr>
        <p:spPr/>
        <p:txBody>
          <a:bodyPr/>
          <a:lstStyle/>
          <a:p>
            <a:endParaRPr lang="en-US"/>
          </a:p>
        </p:txBody>
      </p:sp>
      <p:sp>
        <p:nvSpPr>
          <p:cNvPr id="2" name="Slide Number Placeholder 1"/>
          <p:cNvSpPr>
            <a:spLocks noGrp="1"/>
          </p:cNvSpPr>
          <p:nvPr>
            <p:ph type="sldNum" sz="quarter" idx="12"/>
          </p:nvPr>
        </p:nvSpPr>
        <p:spPr/>
        <p:txBody>
          <a:bodyPr/>
          <a:lstStyle/>
          <a:p>
            <a:fld id="{846EA5B9-79DC-415E-BBD8-CA4293E44FF5}" type="slidenum">
              <a:rPr lang="en-US" smtClean="0"/>
              <a:pPr/>
              <a:t>46</a:t>
            </a:fld>
            <a:endParaRPr lang="en-US" dirty="0"/>
          </a:p>
        </p:txBody>
      </p:sp>
      <p:sp>
        <p:nvSpPr>
          <p:cNvPr id="5" name="Text Placeholder 4">
            <a:extLst>
              <a:ext uri="{FF2B5EF4-FFF2-40B4-BE49-F238E27FC236}">
                <a16:creationId xmlns:a16="http://schemas.microsoft.com/office/drawing/2014/main" id="{868BB121-D3DA-B346-B944-6FD14B7ED5B0}"/>
              </a:ext>
            </a:extLst>
          </p:cNvPr>
          <p:cNvSpPr>
            <a:spLocks noGrp="1"/>
          </p:cNvSpPr>
          <p:nvPr>
            <p:ph type="body" sz="quarter" idx="13"/>
          </p:nvPr>
        </p:nvSpPr>
        <p:spPr/>
        <p:txBody>
          <a:bodyPr>
            <a:normAutofit fontScale="92500" lnSpcReduction="10000"/>
          </a:bodyPr>
          <a:lstStyle/>
          <a:p>
            <a:endParaRPr lang="en-US"/>
          </a:p>
        </p:txBody>
      </p:sp>
      <p:sp>
        <p:nvSpPr>
          <p:cNvPr id="8" name="Text Placeholder 7">
            <a:extLst>
              <a:ext uri="{FF2B5EF4-FFF2-40B4-BE49-F238E27FC236}">
                <a16:creationId xmlns:a16="http://schemas.microsoft.com/office/drawing/2014/main" id="{934FEA6D-1311-644A-A3C8-3C42EC015451}"/>
              </a:ext>
            </a:extLst>
          </p:cNvPr>
          <p:cNvSpPr>
            <a:spLocks noGrp="1"/>
          </p:cNvSpPr>
          <p:nvPr>
            <p:ph type="body" sz="quarter" idx="14"/>
          </p:nvPr>
        </p:nvSpPr>
        <p:spPr/>
        <p:txBody>
          <a:bodyPr>
            <a:normAutofit fontScale="77500" lnSpcReduction="20000"/>
          </a:bodyPr>
          <a:lstStyle/>
          <a:p>
            <a:endParaRPr lang="en-US"/>
          </a:p>
        </p:txBody>
      </p:sp>
    </p:spTree>
    <p:extLst>
      <p:ext uri="{BB962C8B-B14F-4D97-AF65-F5344CB8AC3E}">
        <p14:creationId xmlns:p14="http://schemas.microsoft.com/office/powerpoint/2010/main" val="2707431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7957AB9-7681-C847-8556-E6EA6987FC9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75380" y="139700"/>
            <a:ext cx="4467383" cy="6498012"/>
          </a:xfrm>
          <a:prstGeom prst="rect">
            <a:avLst/>
          </a:prstGeom>
          <a:ln>
            <a:noFill/>
          </a:ln>
          <a:effectLst>
            <a:outerShdw blurRad="292100" dist="139700" dir="2700000" algn="tl" rotWithShape="0">
              <a:srgbClr val="333333">
                <a:alpha val="65000"/>
              </a:srgbClr>
            </a:outerShdw>
          </a:effectLst>
        </p:spPr>
      </p:pic>
      <p:sp>
        <p:nvSpPr>
          <p:cNvPr id="3" name="Content Placeholder 2">
            <a:extLst>
              <a:ext uri="{FF2B5EF4-FFF2-40B4-BE49-F238E27FC236}">
                <a16:creationId xmlns:a16="http://schemas.microsoft.com/office/drawing/2014/main" id="{B6E29C6F-939F-9242-97E9-5F7BC6B495FF}"/>
              </a:ext>
            </a:extLst>
          </p:cNvPr>
          <p:cNvSpPr>
            <a:spLocks noGrp="1"/>
          </p:cNvSpPr>
          <p:nvPr>
            <p:ph idx="1"/>
          </p:nvPr>
        </p:nvSpPr>
        <p:spPr/>
        <p:txBody>
          <a:bodyPr/>
          <a:lstStyle/>
          <a:p>
            <a:endParaRPr lang="en-US"/>
          </a:p>
        </p:txBody>
      </p:sp>
      <p:sp>
        <p:nvSpPr>
          <p:cNvPr id="2" name="Slide Number Placeholder 1"/>
          <p:cNvSpPr>
            <a:spLocks noGrp="1"/>
          </p:cNvSpPr>
          <p:nvPr>
            <p:ph type="sldNum" sz="quarter" idx="12"/>
          </p:nvPr>
        </p:nvSpPr>
        <p:spPr/>
        <p:txBody>
          <a:bodyPr/>
          <a:lstStyle/>
          <a:p>
            <a:fld id="{846EA5B9-79DC-415E-BBD8-CA4293E44FF5}" type="slidenum">
              <a:rPr lang="en-US" smtClean="0"/>
              <a:pPr/>
              <a:t>47</a:t>
            </a:fld>
            <a:endParaRPr lang="en-US" dirty="0"/>
          </a:p>
        </p:txBody>
      </p:sp>
      <p:sp>
        <p:nvSpPr>
          <p:cNvPr id="4" name="Text Placeholder 3">
            <a:extLst>
              <a:ext uri="{FF2B5EF4-FFF2-40B4-BE49-F238E27FC236}">
                <a16:creationId xmlns:a16="http://schemas.microsoft.com/office/drawing/2014/main" id="{0479E7E8-DFFF-1D4C-AA26-26F4E0FCB002}"/>
              </a:ext>
            </a:extLst>
          </p:cNvPr>
          <p:cNvSpPr>
            <a:spLocks noGrp="1"/>
          </p:cNvSpPr>
          <p:nvPr>
            <p:ph type="body" sz="quarter" idx="13"/>
          </p:nvPr>
        </p:nvSpPr>
        <p:spPr/>
        <p:txBody>
          <a:bodyPr>
            <a:normAutofit fontScale="92500" lnSpcReduction="10000"/>
          </a:bodyPr>
          <a:lstStyle/>
          <a:p>
            <a:endParaRPr lang="en-US"/>
          </a:p>
        </p:txBody>
      </p:sp>
      <p:sp>
        <p:nvSpPr>
          <p:cNvPr id="5" name="Text Placeholder 4">
            <a:extLst>
              <a:ext uri="{FF2B5EF4-FFF2-40B4-BE49-F238E27FC236}">
                <a16:creationId xmlns:a16="http://schemas.microsoft.com/office/drawing/2014/main" id="{4830485D-DF82-AE49-8F15-13761617B989}"/>
              </a:ext>
            </a:extLst>
          </p:cNvPr>
          <p:cNvSpPr>
            <a:spLocks noGrp="1"/>
          </p:cNvSpPr>
          <p:nvPr>
            <p:ph type="body" sz="quarter" idx="14"/>
          </p:nvPr>
        </p:nvSpPr>
        <p:spPr/>
        <p:txBody>
          <a:bodyPr>
            <a:normAutofit fontScale="77500" lnSpcReduction="20000"/>
          </a:bodyPr>
          <a:lstStyle/>
          <a:p>
            <a:endParaRPr lang="en-US"/>
          </a:p>
        </p:txBody>
      </p:sp>
    </p:spTree>
    <p:extLst>
      <p:ext uri="{BB962C8B-B14F-4D97-AF65-F5344CB8AC3E}">
        <p14:creationId xmlns:p14="http://schemas.microsoft.com/office/powerpoint/2010/main" val="3077647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4851400" y="1829594"/>
            <a:ext cx="2489200" cy="4343400"/>
          </a:xfrm>
          <a:prstGeom prst="rect">
            <a:avLst/>
          </a:prstGeom>
          <a:ln>
            <a:noFill/>
          </a:ln>
          <a:effectLst>
            <a:outerShdw blurRad="292100" dist="139700" dir="2700000" algn="tl" rotWithShape="0">
              <a:srgbClr val="333333">
                <a:alpha val="65000"/>
              </a:srgbClr>
            </a:outerShdw>
          </a:effectLst>
        </p:spPr>
      </p:pic>
      <p:sp>
        <p:nvSpPr>
          <p:cNvPr id="3" name="Slide Number Placeholder 2"/>
          <p:cNvSpPr>
            <a:spLocks noGrp="1"/>
          </p:cNvSpPr>
          <p:nvPr>
            <p:ph type="sldNum" sz="quarter" idx="12"/>
          </p:nvPr>
        </p:nvSpPr>
        <p:spPr/>
        <p:txBody>
          <a:bodyPr/>
          <a:lstStyle/>
          <a:p>
            <a:fld id="{846EA5B9-79DC-415E-BBD8-CA4293E44FF5}" type="slidenum">
              <a:rPr lang="en-US" smtClean="0"/>
              <a:pPr/>
              <a:t>48</a:t>
            </a:fld>
            <a:endParaRPr lang="en-US" dirty="0"/>
          </a:p>
        </p:txBody>
      </p:sp>
      <p:sp>
        <p:nvSpPr>
          <p:cNvPr id="4" name="Text Placeholder 3">
            <a:extLst>
              <a:ext uri="{FF2B5EF4-FFF2-40B4-BE49-F238E27FC236}">
                <a16:creationId xmlns:a16="http://schemas.microsoft.com/office/drawing/2014/main" id="{43A8B73C-D236-5E4E-A43A-05FEAB387C10}"/>
              </a:ext>
            </a:extLst>
          </p:cNvPr>
          <p:cNvSpPr>
            <a:spLocks noGrp="1"/>
          </p:cNvSpPr>
          <p:nvPr>
            <p:ph type="body" sz="quarter" idx="13"/>
          </p:nvPr>
        </p:nvSpPr>
        <p:spPr/>
        <p:txBody>
          <a:bodyPr>
            <a:normAutofit fontScale="92500" lnSpcReduction="10000"/>
          </a:bodyPr>
          <a:lstStyle/>
          <a:p>
            <a:endParaRPr lang="en-US"/>
          </a:p>
        </p:txBody>
      </p:sp>
      <p:sp>
        <p:nvSpPr>
          <p:cNvPr id="5" name="Text Placeholder 4">
            <a:extLst>
              <a:ext uri="{FF2B5EF4-FFF2-40B4-BE49-F238E27FC236}">
                <a16:creationId xmlns:a16="http://schemas.microsoft.com/office/drawing/2014/main" id="{857CAA12-7333-B14D-A515-62256882D201}"/>
              </a:ext>
            </a:extLst>
          </p:cNvPr>
          <p:cNvSpPr>
            <a:spLocks noGrp="1"/>
          </p:cNvSpPr>
          <p:nvPr>
            <p:ph type="body" sz="quarter" idx="14"/>
          </p:nvPr>
        </p:nvSpPr>
        <p:spPr/>
        <p:txBody>
          <a:bodyPr>
            <a:normAutofit fontScale="77500" lnSpcReduction="20000"/>
          </a:bodyPr>
          <a:lstStyle/>
          <a:p>
            <a:endParaRPr lang="en-US"/>
          </a:p>
        </p:txBody>
      </p:sp>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01370" y="202462"/>
            <a:ext cx="6931830" cy="64196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77865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2B62C6-25F3-6545-B83F-D52F7280A645}"/>
              </a:ext>
            </a:extLst>
          </p:cNvPr>
          <p:cNvSpPr>
            <a:spLocks noGrp="1"/>
          </p:cNvSpPr>
          <p:nvPr>
            <p:ph idx="1"/>
          </p:nvPr>
        </p:nvSpPr>
        <p:spPr/>
        <p:txBody>
          <a:bodyPr/>
          <a:lstStyle/>
          <a:p>
            <a:r>
              <a:rPr lang="en-US" dirty="0"/>
              <a:t>Prices are based on number of years and channels</a:t>
            </a:r>
          </a:p>
          <a:p>
            <a:r>
              <a:rPr lang="en-US" dirty="0"/>
              <a:t>Free 25 channel package for 1 year for pilot programs</a:t>
            </a:r>
          </a:p>
        </p:txBody>
      </p:sp>
      <p:sp>
        <p:nvSpPr>
          <p:cNvPr id="3" name="Slide Number Placeholder 2">
            <a:extLst>
              <a:ext uri="{FF2B5EF4-FFF2-40B4-BE49-F238E27FC236}">
                <a16:creationId xmlns:a16="http://schemas.microsoft.com/office/drawing/2014/main" id="{8F02E6C2-6488-6647-AC8E-B81FC617A0D8}"/>
              </a:ext>
            </a:extLst>
          </p:cNvPr>
          <p:cNvSpPr>
            <a:spLocks noGrp="1"/>
          </p:cNvSpPr>
          <p:nvPr>
            <p:ph type="sldNum" sz="quarter" idx="12"/>
          </p:nvPr>
        </p:nvSpPr>
        <p:spPr/>
        <p:txBody>
          <a:bodyPr/>
          <a:lstStyle/>
          <a:p>
            <a:fld id="{846EA5B9-79DC-415E-BBD8-CA4293E44FF5}" type="slidenum">
              <a:rPr lang="en-US" smtClean="0"/>
              <a:pPr/>
              <a:t>49</a:t>
            </a:fld>
            <a:endParaRPr lang="en-US" dirty="0"/>
          </a:p>
        </p:txBody>
      </p:sp>
      <p:sp>
        <p:nvSpPr>
          <p:cNvPr id="4" name="Text Placeholder 3">
            <a:extLst>
              <a:ext uri="{FF2B5EF4-FFF2-40B4-BE49-F238E27FC236}">
                <a16:creationId xmlns:a16="http://schemas.microsoft.com/office/drawing/2014/main" id="{67113F1E-5675-4D40-BD06-44D2A1D5E905}"/>
              </a:ext>
            </a:extLst>
          </p:cNvPr>
          <p:cNvSpPr>
            <a:spLocks noGrp="1"/>
          </p:cNvSpPr>
          <p:nvPr>
            <p:ph type="body" sz="quarter" idx="13"/>
          </p:nvPr>
        </p:nvSpPr>
        <p:spPr/>
        <p:txBody>
          <a:bodyPr>
            <a:normAutofit fontScale="92500" lnSpcReduction="10000"/>
          </a:bodyPr>
          <a:lstStyle/>
          <a:p>
            <a:r>
              <a:rPr lang="en-US" dirty="0"/>
              <a:t>Cloud Pricing</a:t>
            </a:r>
          </a:p>
        </p:txBody>
      </p:sp>
      <p:sp>
        <p:nvSpPr>
          <p:cNvPr id="6" name="Text Placeholder 5">
            <a:extLst>
              <a:ext uri="{FF2B5EF4-FFF2-40B4-BE49-F238E27FC236}">
                <a16:creationId xmlns:a16="http://schemas.microsoft.com/office/drawing/2014/main" id="{2D0AF30B-39FC-EB49-881F-2C976257DD5A}"/>
              </a:ext>
            </a:extLst>
          </p:cNvPr>
          <p:cNvSpPr>
            <a:spLocks noGrp="1"/>
          </p:cNvSpPr>
          <p:nvPr>
            <p:ph type="body" sz="quarter" idx="14"/>
          </p:nvPr>
        </p:nvSpPr>
        <p:spPr/>
        <p:txBody>
          <a:bodyPr>
            <a:normAutofit fontScale="77500" lnSpcReduction="20000"/>
          </a:bodyPr>
          <a:lstStyle/>
          <a:p>
            <a:endParaRPr lang="en-US"/>
          </a:p>
        </p:txBody>
      </p:sp>
    </p:spTree>
    <p:extLst>
      <p:ext uri="{BB962C8B-B14F-4D97-AF65-F5344CB8AC3E}">
        <p14:creationId xmlns:p14="http://schemas.microsoft.com/office/powerpoint/2010/main" val="3825913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46EA5B9-79DC-415E-BBD8-CA4293E44FF5}" type="slidenum">
              <a:rPr lang="en-US" smtClean="0"/>
              <a:pPr/>
              <a:t>5</a:t>
            </a:fld>
            <a:endParaRPr lang="en-US" dirty="0"/>
          </a:p>
        </p:txBody>
      </p:sp>
      <p:sp>
        <p:nvSpPr>
          <p:cNvPr id="4" name="Text Placeholder 3"/>
          <p:cNvSpPr>
            <a:spLocks noGrp="1"/>
          </p:cNvSpPr>
          <p:nvPr>
            <p:ph type="body" sz="quarter" idx="13"/>
          </p:nvPr>
        </p:nvSpPr>
        <p:spPr>
          <a:xfrm>
            <a:off x="828675" y="566411"/>
            <a:ext cx="10515600" cy="643995"/>
          </a:xfrm>
        </p:spPr>
        <p:txBody>
          <a:bodyPr>
            <a:normAutofit fontScale="85000" lnSpcReduction="10000"/>
          </a:bodyPr>
          <a:lstStyle/>
          <a:p>
            <a:r>
              <a:rPr lang="en-US" dirty="0"/>
              <a:t>Grace PESDs® - Voltage Indicators</a:t>
            </a:r>
          </a:p>
        </p:txBody>
      </p:sp>
      <p:sp>
        <p:nvSpPr>
          <p:cNvPr id="9" name="Slide Number Placeholder 2"/>
          <p:cNvSpPr txBox="1">
            <a:spLocks/>
          </p:cNvSpPr>
          <p:nvPr/>
        </p:nvSpPr>
        <p:spPr>
          <a:xfrm>
            <a:off x="11551302" y="6349802"/>
            <a:ext cx="2743200" cy="365125"/>
          </a:xfrm>
          <a:prstGeom prst="rect">
            <a:avLst/>
          </a:prstGeom>
        </p:spPr>
        <p:txBody>
          <a:bodyPr/>
          <a:lstStyle>
            <a:defPPr>
              <a:defRPr lang="en-US"/>
            </a:defPPr>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6EA5B9-79DC-415E-BBD8-CA4293E44FF5}" type="slidenum">
              <a:rPr lang="en-US" smtClean="0"/>
              <a:pPr/>
              <a:t>5</a:t>
            </a:fld>
            <a:endParaRPr lang="en-US" dirty="0"/>
          </a:p>
        </p:txBody>
      </p:sp>
      <p:sp>
        <p:nvSpPr>
          <p:cNvPr id="11" name="TextBox 4"/>
          <p:cNvSpPr txBox="1">
            <a:spLocks noChangeArrowheads="1"/>
          </p:cNvSpPr>
          <p:nvPr/>
        </p:nvSpPr>
        <p:spPr bwMode="auto">
          <a:xfrm>
            <a:off x="5170264" y="1773827"/>
            <a:ext cx="7020378"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a14:hiddenLine>
            </a:ext>
          </a:extLst>
        </p:spPr>
        <p:txBody>
          <a:bodyPr wrap="square">
            <a:spAutoFit/>
          </a:bodyPr>
          <a:lstStyle>
            <a:lvl1pPr marL="457200" indent="-457200">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pPr>
            <a:endParaRPr lang="en-US" altLang="en-US" sz="1800" dirty="0">
              <a:latin typeface="Calibri (body)"/>
              <a:cs typeface="Arial" panose="020B0604020202020204" pitchFamily="34" charset="0"/>
            </a:endParaRPr>
          </a:p>
          <a:p>
            <a:pPr>
              <a:spcBef>
                <a:spcPct val="0"/>
              </a:spcBef>
            </a:pPr>
            <a:r>
              <a:rPr lang="en-US" altLang="en-US" sz="1800" dirty="0">
                <a:latin typeface="Calibri (body)"/>
                <a:cs typeface="Arial" panose="020B0604020202020204" pitchFamily="34" charset="0"/>
              </a:rPr>
              <a:t>Safer and more productive Lockout-Tagout for Mechanical</a:t>
            </a:r>
          </a:p>
          <a:p>
            <a:pPr marL="0" indent="0">
              <a:spcBef>
                <a:spcPct val="0"/>
              </a:spcBef>
              <a:buNone/>
            </a:pPr>
            <a:endParaRPr lang="en-US" altLang="en-US" sz="1800" dirty="0">
              <a:solidFill>
                <a:srgbClr val="212121"/>
              </a:solidFill>
              <a:latin typeface="Calibri (body)"/>
              <a:cs typeface="Arial" panose="020B0604020202020204" pitchFamily="34" charset="0"/>
            </a:endParaRPr>
          </a:p>
          <a:p>
            <a:pPr>
              <a:spcBef>
                <a:spcPct val="0"/>
              </a:spcBef>
            </a:pPr>
            <a:r>
              <a:rPr lang="en-US" altLang="en-US" sz="1800" dirty="0">
                <a:solidFill>
                  <a:srgbClr val="212121"/>
                </a:solidFill>
                <a:latin typeface="Calibri (body)"/>
                <a:cs typeface="Arial" panose="020B0604020202020204" pitchFamily="34" charset="0"/>
              </a:rPr>
              <a:t>No-exposure to live conductors</a:t>
            </a:r>
            <a:endParaRPr lang="en-US" altLang="en-US" sz="1400" dirty="0">
              <a:solidFill>
                <a:srgbClr val="212121"/>
              </a:solidFill>
              <a:latin typeface="Calibri (body)"/>
              <a:cs typeface="Arial" panose="020B0604020202020204" pitchFamily="34" charset="0"/>
            </a:endParaRPr>
          </a:p>
          <a:p>
            <a:pPr>
              <a:spcBef>
                <a:spcPct val="0"/>
              </a:spcBef>
            </a:pPr>
            <a:endParaRPr lang="en-US" altLang="en-US" sz="1800" dirty="0">
              <a:solidFill>
                <a:srgbClr val="212121"/>
              </a:solidFill>
              <a:latin typeface="Calibri (body)"/>
              <a:cs typeface="Arial" panose="020B0604020202020204" pitchFamily="34" charset="0"/>
            </a:endParaRPr>
          </a:p>
          <a:p>
            <a:pPr>
              <a:spcBef>
                <a:spcPct val="0"/>
              </a:spcBef>
            </a:pPr>
            <a:r>
              <a:rPr lang="en-US" altLang="en-US" sz="1800" dirty="0">
                <a:solidFill>
                  <a:srgbClr val="212121"/>
                </a:solidFill>
                <a:latin typeface="Calibri (body)"/>
                <a:cs typeface="Arial" panose="020B0604020202020204" pitchFamily="34" charset="0"/>
              </a:rPr>
              <a:t>Decreasing risk by adding redundancy to the try test</a:t>
            </a:r>
          </a:p>
          <a:p>
            <a:pPr>
              <a:spcBef>
                <a:spcPct val="0"/>
              </a:spcBef>
            </a:pPr>
            <a:endParaRPr lang="en-US" altLang="en-US" sz="1800" dirty="0">
              <a:latin typeface="Calibri (body)"/>
              <a:cs typeface="Arial" panose="020B0604020202020204" pitchFamily="34" charset="0"/>
            </a:endParaRPr>
          </a:p>
          <a:p>
            <a:pPr eaLnBrk="1" hangingPunct="1">
              <a:spcBef>
                <a:spcPct val="0"/>
              </a:spcBef>
            </a:pPr>
            <a:r>
              <a:rPr lang="en-US" altLang="en-US" sz="1800" dirty="0">
                <a:latin typeface="Calibri (body)"/>
                <a:cs typeface="Arial" panose="020B0604020202020204" pitchFamily="34" charset="0"/>
              </a:rPr>
              <a:t>Enhance Compliance with NFPA70E</a:t>
            </a:r>
          </a:p>
          <a:p>
            <a:pPr eaLnBrk="1" hangingPunct="1">
              <a:spcBef>
                <a:spcPct val="0"/>
              </a:spcBef>
            </a:pPr>
            <a:endParaRPr lang="en-US" altLang="en-US" sz="1800" dirty="0">
              <a:latin typeface="Calibri (body)"/>
              <a:cs typeface="Arial" panose="020B0604020202020204" pitchFamily="34" charset="0"/>
            </a:endParaRPr>
          </a:p>
          <a:p>
            <a:pPr eaLnBrk="1" hangingPunct="1">
              <a:spcBef>
                <a:spcPct val="0"/>
              </a:spcBef>
            </a:pPr>
            <a:r>
              <a:rPr lang="en-US" altLang="en-US" sz="1800" dirty="0">
                <a:latin typeface="Calibri (body)"/>
                <a:cs typeface="Arial" panose="020B0604020202020204" pitchFamily="34" charset="0"/>
              </a:rPr>
              <a:t>Pre-verify isolation on field mount disconnects, switches, and circuit breakers found in MCCs, switchgear, and control panels!</a:t>
            </a:r>
          </a:p>
        </p:txBody>
      </p:sp>
      <p:pic>
        <p:nvPicPr>
          <p:cNvPr id="2" name="Picture 1"/>
          <p:cNvPicPr>
            <a:picLocks noChangeAspect="1"/>
          </p:cNvPicPr>
          <p:nvPr/>
        </p:nvPicPr>
        <p:blipFill>
          <a:blip r:embed="rId3"/>
          <a:stretch>
            <a:fillRect/>
          </a:stretch>
        </p:blipFill>
        <p:spPr>
          <a:xfrm>
            <a:off x="778722" y="3538864"/>
            <a:ext cx="2695575" cy="2752725"/>
          </a:xfrm>
          <a:prstGeom prst="rect">
            <a:avLst/>
          </a:prstGeom>
        </p:spPr>
      </p:pic>
      <p:pic>
        <p:nvPicPr>
          <p:cNvPr id="10" name="Picture 9" descr="A close up of a logo&#10;&#10;Description generated with very high confidence">
            <a:extLst>
              <a:ext uri="{FF2B5EF4-FFF2-40B4-BE49-F238E27FC236}">
                <a16:creationId xmlns:a16="http://schemas.microsoft.com/office/drawing/2014/main" id="{3B94965F-5A39-4FBF-A795-BC7F3899B9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112" y="2024311"/>
            <a:ext cx="4260094" cy="940853"/>
          </a:xfrm>
          <a:prstGeom prst="rect">
            <a:avLst/>
          </a:prstGeom>
        </p:spPr>
      </p:pic>
      <p:sp>
        <p:nvSpPr>
          <p:cNvPr id="5" name="TextBox 4">
            <a:extLst>
              <a:ext uri="{FF2B5EF4-FFF2-40B4-BE49-F238E27FC236}">
                <a16:creationId xmlns:a16="http://schemas.microsoft.com/office/drawing/2014/main" id="{6DB25584-6569-4648-B7E8-45E78689BB6D}"/>
              </a:ext>
            </a:extLst>
          </p:cNvPr>
          <p:cNvSpPr txBox="1"/>
          <p:nvPr/>
        </p:nvSpPr>
        <p:spPr>
          <a:xfrm>
            <a:off x="1145551" y="3226376"/>
            <a:ext cx="601567" cy="405248"/>
          </a:xfrm>
          <a:prstGeom prst="rect">
            <a:avLst/>
          </a:prstGeom>
        </p:spPr>
        <p:txBody>
          <a:bodyPr vert="horz" wrap="square" lIns="91440" tIns="45720" rIns="91440" bIns="45720" rtlCol="0" anchor="b">
            <a:noAutofit/>
          </a:bodyPr>
          <a:lstStyle/>
          <a:p>
            <a:r>
              <a:rPr lang="en-US" sz="1600" dirty="0"/>
              <a:t>1999</a:t>
            </a:r>
          </a:p>
        </p:txBody>
      </p:sp>
      <p:sp>
        <p:nvSpPr>
          <p:cNvPr id="13" name="TextBox 12">
            <a:extLst>
              <a:ext uri="{FF2B5EF4-FFF2-40B4-BE49-F238E27FC236}">
                <a16:creationId xmlns:a16="http://schemas.microsoft.com/office/drawing/2014/main" id="{814177E4-0016-4E80-BC6D-026D53F18FE6}"/>
              </a:ext>
            </a:extLst>
          </p:cNvPr>
          <p:cNvSpPr txBox="1"/>
          <p:nvPr/>
        </p:nvSpPr>
        <p:spPr>
          <a:xfrm>
            <a:off x="2576476" y="3195206"/>
            <a:ext cx="601567" cy="405248"/>
          </a:xfrm>
          <a:prstGeom prst="rect">
            <a:avLst/>
          </a:prstGeom>
        </p:spPr>
        <p:txBody>
          <a:bodyPr vert="horz" wrap="square" lIns="91440" tIns="45720" rIns="91440" bIns="45720" rtlCol="0" anchor="b">
            <a:noAutofit/>
          </a:bodyPr>
          <a:lstStyle/>
          <a:p>
            <a:r>
              <a:rPr lang="en-US" sz="1600" dirty="0"/>
              <a:t>2009</a:t>
            </a:r>
          </a:p>
        </p:txBody>
      </p:sp>
      <p:sp>
        <p:nvSpPr>
          <p:cNvPr id="14" name="TextBox 13">
            <a:extLst>
              <a:ext uri="{FF2B5EF4-FFF2-40B4-BE49-F238E27FC236}">
                <a16:creationId xmlns:a16="http://schemas.microsoft.com/office/drawing/2014/main" id="{A3E4919D-D45F-4C61-9B91-E2DAC6600F5E}"/>
              </a:ext>
            </a:extLst>
          </p:cNvPr>
          <p:cNvSpPr txBox="1"/>
          <p:nvPr/>
        </p:nvSpPr>
        <p:spPr>
          <a:xfrm>
            <a:off x="2564144" y="4638796"/>
            <a:ext cx="601567" cy="405248"/>
          </a:xfrm>
          <a:prstGeom prst="rect">
            <a:avLst/>
          </a:prstGeom>
        </p:spPr>
        <p:txBody>
          <a:bodyPr vert="horz" wrap="square" lIns="91440" tIns="45720" rIns="91440" bIns="45720" rtlCol="0" anchor="b">
            <a:noAutofit/>
          </a:bodyPr>
          <a:lstStyle/>
          <a:p>
            <a:r>
              <a:rPr lang="en-US" sz="1600" dirty="0"/>
              <a:t>2016</a:t>
            </a:r>
          </a:p>
        </p:txBody>
      </p:sp>
      <p:sp>
        <p:nvSpPr>
          <p:cNvPr id="15" name="TextBox 14">
            <a:extLst>
              <a:ext uri="{FF2B5EF4-FFF2-40B4-BE49-F238E27FC236}">
                <a16:creationId xmlns:a16="http://schemas.microsoft.com/office/drawing/2014/main" id="{F6133BC6-FC27-49FB-9B94-0B15FA54BC30}"/>
              </a:ext>
            </a:extLst>
          </p:cNvPr>
          <p:cNvSpPr txBox="1"/>
          <p:nvPr/>
        </p:nvSpPr>
        <p:spPr>
          <a:xfrm>
            <a:off x="1133922" y="4691856"/>
            <a:ext cx="601567" cy="405248"/>
          </a:xfrm>
          <a:prstGeom prst="rect">
            <a:avLst/>
          </a:prstGeom>
        </p:spPr>
        <p:txBody>
          <a:bodyPr vert="horz" wrap="square" lIns="91440" tIns="45720" rIns="91440" bIns="45720" rtlCol="0" anchor="b">
            <a:noAutofit/>
          </a:bodyPr>
          <a:lstStyle/>
          <a:p>
            <a:r>
              <a:rPr lang="en-US" sz="1600" dirty="0"/>
              <a:t>2014</a:t>
            </a:r>
          </a:p>
        </p:txBody>
      </p:sp>
      <p:pic>
        <p:nvPicPr>
          <p:cNvPr id="22" name="Picture 21">
            <a:extLst>
              <a:ext uri="{FF2B5EF4-FFF2-40B4-BE49-F238E27FC236}">
                <a16:creationId xmlns:a16="http://schemas.microsoft.com/office/drawing/2014/main" id="{F781429A-FFAD-4AAC-9102-00C719FBB397}"/>
              </a:ext>
            </a:extLst>
          </p:cNvPr>
          <p:cNvPicPr>
            <a:picLocks noChangeAspect="1"/>
          </p:cNvPicPr>
          <p:nvPr/>
        </p:nvPicPr>
        <p:blipFill>
          <a:blip r:embed="rId5"/>
          <a:stretch>
            <a:fillRect/>
          </a:stretch>
        </p:blipFill>
        <p:spPr>
          <a:xfrm>
            <a:off x="2126509" y="4975599"/>
            <a:ext cx="1304947" cy="1374204"/>
          </a:xfrm>
          <a:prstGeom prst="rect">
            <a:avLst/>
          </a:prstGeom>
        </p:spPr>
      </p:pic>
    </p:spTree>
    <p:extLst>
      <p:ext uri="{BB962C8B-B14F-4D97-AF65-F5344CB8AC3E}">
        <p14:creationId xmlns:p14="http://schemas.microsoft.com/office/powerpoint/2010/main" val="124352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80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FCA Stamping Lines Represent Expensive Downtime</a:t>
            </a:r>
          </a:p>
          <a:p>
            <a:pPr lvl="1"/>
            <a:r>
              <a:rPr lang="en-US" dirty="0"/>
              <a:t>$1M+ in revenue per hour</a:t>
            </a:r>
          </a:p>
          <a:p>
            <a:pPr lvl="1"/>
            <a:endParaRPr lang="en-US" dirty="0"/>
          </a:p>
          <a:p>
            <a:r>
              <a:rPr lang="en-US" dirty="0"/>
              <a:t>In Summer 2014, FCA was looking to improve press maintenance</a:t>
            </a:r>
          </a:p>
          <a:p>
            <a:pPr lvl="1"/>
            <a:r>
              <a:rPr lang="en-US" dirty="0"/>
              <a:t>Motor Acceleration, Temperature, Current</a:t>
            </a:r>
          </a:p>
          <a:p>
            <a:pPr lvl="1"/>
            <a:r>
              <a:rPr lang="en-US" dirty="0"/>
              <a:t>Drive Acceleration, Temperature, Current</a:t>
            </a:r>
          </a:p>
          <a:p>
            <a:pPr lvl="1"/>
            <a:r>
              <a:rPr lang="en-US" dirty="0"/>
              <a:t>Panel Temperature</a:t>
            </a:r>
          </a:p>
          <a:p>
            <a:pPr lvl="1"/>
            <a:r>
              <a:rPr lang="en-US" dirty="0"/>
              <a:t>Frame, Gear, Rail Acceleration</a:t>
            </a:r>
          </a:p>
          <a:p>
            <a:endParaRPr lang="en-US" dirty="0"/>
          </a:p>
        </p:txBody>
      </p:sp>
      <p:sp>
        <p:nvSpPr>
          <p:cNvPr id="4" name="Text Placeholder 3"/>
          <p:cNvSpPr>
            <a:spLocks noGrp="1"/>
          </p:cNvSpPr>
          <p:nvPr>
            <p:ph type="body" sz="quarter" idx="13"/>
          </p:nvPr>
        </p:nvSpPr>
        <p:spPr/>
        <p:txBody>
          <a:bodyPr>
            <a:normAutofit fontScale="85000" lnSpcReduction="10000"/>
          </a:bodyPr>
          <a:lstStyle/>
          <a:p>
            <a:r>
              <a:rPr lang="en-US" dirty="0"/>
              <a:t>Case Study: FCA Warren Stamping</a:t>
            </a:r>
          </a:p>
        </p:txBody>
      </p:sp>
      <p:sp>
        <p:nvSpPr>
          <p:cNvPr id="5" name="Text Placeholder 4"/>
          <p:cNvSpPr>
            <a:spLocks noGrp="1"/>
          </p:cNvSpPr>
          <p:nvPr>
            <p:ph type="body" sz="quarter" idx="14"/>
          </p:nvPr>
        </p:nvSpPr>
        <p:spPr/>
        <p:txBody>
          <a:bodyPr>
            <a:normAutofit fontScale="85000" lnSpcReduction="20000"/>
          </a:bodyPr>
          <a:lstStyle/>
          <a:p>
            <a:r>
              <a:rPr lang="en-US" dirty="0"/>
              <a:t>Optimizing Maintenance Budget Allocation using IIoT Technology</a:t>
            </a:r>
          </a:p>
          <a:p>
            <a:endParaRPr lang="en-US" dirty="0"/>
          </a:p>
        </p:txBody>
      </p:sp>
      <p:pic>
        <p:nvPicPr>
          <p:cNvPr id="6" name="Picture 2" descr="Image result for fca"/>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387119" y="6176963"/>
            <a:ext cx="1470060" cy="542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74712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r>
              <a:rPr lang="en-US" dirty="0"/>
              <a:t>Pre-existing maintenance approaches: </a:t>
            </a:r>
          </a:p>
          <a:p>
            <a:pPr lvl="1"/>
            <a:r>
              <a:rPr lang="en-US" dirty="0"/>
              <a:t>Gear Vibration: Either run-to-failure or schedule-based</a:t>
            </a:r>
          </a:p>
          <a:p>
            <a:pPr lvl="2"/>
            <a:r>
              <a:rPr lang="en-US" dirty="0"/>
              <a:t>Gears fail roughly every two years (lead to very expensive downtime events)</a:t>
            </a:r>
          </a:p>
          <a:p>
            <a:pPr lvl="2"/>
            <a:r>
              <a:rPr lang="en-US" dirty="0"/>
              <a:t>Audible signal alerts presence of an issue</a:t>
            </a:r>
          </a:p>
          <a:p>
            <a:pPr lvl="2"/>
            <a:endParaRPr lang="en-US" dirty="0"/>
          </a:p>
          <a:p>
            <a:pPr lvl="1"/>
            <a:r>
              <a:rPr lang="en-US" dirty="0"/>
              <a:t>Panel Temperature: Schedule-based</a:t>
            </a:r>
          </a:p>
          <a:p>
            <a:pPr lvl="2"/>
            <a:r>
              <a:rPr lang="en-US" dirty="0"/>
              <a:t>Single temperature point manually taken on a monthly basis</a:t>
            </a:r>
          </a:p>
          <a:p>
            <a:pPr lvl="2"/>
            <a:r>
              <a:rPr lang="en-US" dirty="0"/>
              <a:t>Looking for failure of air conditioners</a:t>
            </a:r>
          </a:p>
          <a:p>
            <a:pPr lvl="2"/>
            <a:r>
              <a:rPr lang="en-US" dirty="0"/>
              <a:t>Excessive heat can cause both downtime and safety issues (arc flash)</a:t>
            </a:r>
          </a:p>
          <a:p>
            <a:pPr lvl="2"/>
            <a:endParaRPr lang="en-US" dirty="0"/>
          </a:p>
          <a:p>
            <a:pPr lvl="1"/>
            <a:r>
              <a:rPr lang="en-US" dirty="0"/>
              <a:t>Risk-Based Maintenance: Some issue prioritization</a:t>
            </a:r>
          </a:p>
          <a:p>
            <a:endParaRPr lang="en-US" dirty="0"/>
          </a:p>
        </p:txBody>
      </p:sp>
      <p:sp>
        <p:nvSpPr>
          <p:cNvPr id="4" name="Text Placeholder 3"/>
          <p:cNvSpPr>
            <a:spLocks noGrp="1"/>
          </p:cNvSpPr>
          <p:nvPr>
            <p:ph type="body" sz="quarter" idx="13"/>
          </p:nvPr>
        </p:nvSpPr>
        <p:spPr/>
        <p:txBody>
          <a:bodyPr>
            <a:normAutofit fontScale="85000" lnSpcReduction="10000"/>
          </a:bodyPr>
          <a:lstStyle/>
          <a:p>
            <a:r>
              <a:rPr lang="en-US" dirty="0"/>
              <a:t>Case Study: FCA Warren Stamping</a:t>
            </a:r>
          </a:p>
        </p:txBody>
      </p:sp>
      <p:sp>
        <p:nvSpPr>
          <p:cNvPr id="5" name="Text Placeholder 4"/>
          <p:cNvSpPr>
            <a:spLocks noGrp="1"/>
          </p:cNvSpPr>
          <p:nvPr>
            <p:ph type="body" sz="quarter" idx="14"/>
          </p:nvPr>
        </p:nvSpPr>
        <p:spPr/>
        <p:txBody>
          <a:bodyPr>
            <a:normAutofit fontScale="85000" lnSpcReduction="20000"/>
          </a:bodyPr>
          <a:lstStyle/>
          <a:p>
            <a:r>
              <a:rPr lang="en-US" dirty="0"/>
              <a:t>Optimizing Maintenance Budget Allocation using IIoT Technology</a:t>
            </a:r>
          </a:p>
          <a:p>
            <a:endParaRPr lang="en-US" dirty="0"/>
          </a:p>
        </p:txBody>
      </p:sp>
      <p:pic>
        <p:nvPicPr>
          <p:cNvPr id="6" name="Picture 2" descr="Image result for fca"/>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387119" y="6176963"/>
            <a:ext cx="1470060" cy="542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2997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Initial Condition-Based Rollout (January 2016): </a:t>
            </a:r>
          </a:p>
          <a:p>
            <a:pPr lvl="1"/>
            <a:r>
              <a:rPr lang="en-US" dirty="0"/>
              <a:t>Focus on monitoring temperature and current in two lines</a:t>
            </a:r>
          </a:p>
          <a:p>
            <a:pPr lvl="2"/>
            <a:r>
              <a:rPr lang="en-US" dirty="0"/>
              <a:t>Presses, Robots, </a:t>
            </a:r>
            <a:r>
              <a:rPr lang="en-US" dirty="0" err="1"/>
              <a:t>Reoilers</a:t>
            </a:r>
            <a:r>
              <a:rPr lang="en-US" dirty="0"/>
              <a:t>, </a:t>
            </a:r>
            <a:r>
              <a:rPr lang="en-US" dirty="0" err="1"/>
              <a:t>Destackers</a:t>
            </a:r>
            <a:endParaRPr lang="en-US" dirty="0"/>
          </a:p>
          <a:p>
            <a:pPr lvl="1"/>
            <a:endParaRPr lang="en-US" dirty="0"/>
          </a:p>
          <a:p>
            <a:pPr lvl="1"/>
            <a:r>
              <a:rPr lang="en-US" dirty="0"/>
              <a:t>Temperature Monitoring:</a:t>
            </a:r>
          </a:p>
          <a:p>
            <a:pPr lvl="2"/>
            <a:r>
              <a:rPr lang="en-US" dirty="0"/>
              <a:t>Panel-mounted thermistor, samples taken every ten minutes</a:t>
            </a:r>
          </a:p>
          <a:p>
            <a:pPr lvl="2"/>
            <a:endParaRPr lang="en-US" dirty="0"/>
          </a:p>
          <a:p>
            <a:pPr lvl="1"/>
            <a:r>
              <a:rPr lang="en-US" dirty="0"/>
              <a:t>Current Monitoring:</a:t>
            </a:r>
          </a:p>
          <a:p>
            <a:pPr lvl="2"/>
            <a:r>
              <a:rPr lang="en-US" dirty="0"/>
              <a:t>Single-phase CT, statistically oversampled</a:t>
            </a:r>
          </a:p>
          <a:p>
            <a:pPr lvl="2"/>
            <a:r>
              <a:rPr lang="en-US" dirty="0"/>
              <a:t>10Hz, 7 seconds every 10 minutes (mean/max)</a:t>
            </a:r>
          </a:p>
          <a:p>
            <a:endParaRPr lang="en-US" dirty="0"/>
          </a:p>
        </p:txBody>
      </p:sp>
      <p:sp>
        <p:nvSpPr>
          <p:cNvPr id="4" name="Text Placeholder 3"/>
          <p:cNvSpPr>
            <a:spLocks noGrp="1"/>
          </p:cNvSpPr>
          <p:nvPr>
            <p:ph type="body" sz="quarter" idx="13"/>
          </p:nvPr>
        </p:nvSpPr>
        <p:spPr/>
        <p:txBody>
          <a:bodyPr>
            <a:normAutofit fontScale="85000" lnSpcReduction="10000"/>
          </a:bodyPr>
          <a:lstStyle/>
          <a:p>
            <a:r>
              <a:rPr lang="en-US" dirty="0"/>
              <a:t>Case Study: FCA Warren Stamping</a:t>
            </a:r>
          </a:p>
        </p:txBody>
      </p:sp>
      <p:sp>
        <p:nvSpPr>
          <p:cNvPr id="5" name="Text Placeholder 4"/>
          <p:cNvSpPr>
            <a:spLocks noGrp="1"/>
          </p:cNvSpPr>
          <p:nvPr>
            <p:ph type="body" sz="quarter" idx="14"/>
          </p:nvPr>
        </p:nvSpPr>
        <p:spPr/>
        <p:txBody>
          <a:bodyPr>
            <a:normAutofit fontScale="85000" lnSpcReduction="20000"/>
          </a:bodyPr>
          <a:lstStyle/>
          <a:p>
            <a:r>
              <a:rPr lang="en-US" dirty="0"/>
              <a:t>Optimizing Maintenance Budget Allocation using IIoT Technology</a:t>
            </a:r>
          </a:p>
          <a:p>
            <a:endParaRPr lang="en-US" dirty="0"/>
          </a:p>
        </p:txBody>
      </p:sp>
      <p:pic>
        <p:nvPicPr>
          <p:cNvPr id="6" name="Picture 2" descr="Image result for fca"/>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387119" y="6176963"/>
            <a:ext cx="1470060" cy="542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33513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Initial risk assessment + condition monitoring = Success</a:t>
            </a:r>
          </a:p>
          <a:p>
            <a:r>
              <a:rPr lang="en-US" dirty="0"/>
              <a:t>8 probable downtime incidents have been prevented</a:t>
            </a:r>
          </a:p>
          <a:p>
            <a:pPr lvl="1"/>
            <a:r>
              <a:rPr lang="en-US" dirty="0"/>
              <a:t>Two panel AC outages (temperature spikes) - $500K saved</a:t>
            </a:r>
          </a:p>
          <a:p>
            <a:pPr lvl="1"/>
            <a:r>
              <a:rPr lang="en-US" dirty="0"/>
              <a:t>Six motor issues (elevated current consumption) - $1.5M saved</a:t>
            </a:r>
          </a:p>
        </p:txBody>
      </p:sp>
      <p:sp>
        <p:nvSpPr>
          <p:cNvPr id="4" name="Text Placeholder 3"/>
          <p:cNvSpPr>
            <a:spLocks noGrp="1"/>
          </p:cNvSpPr>
          <p:nvPr>
            <p:ph type="body" sz="quarter" idx="13"/>
          </p:nvPr>
        </p:nvSpPr>
        <p:spPr/>
        <p:txBody>
          <a:bodyPr>
            <a:normAutofit fontScale="85000" lnSpcReduction="10000"/>
          </a:bodyPr>
          <a:lstStyle/>
          <a:p>
            <a:r>
              <a:rPr lang="en-US" dirty="0"/>
              <a:t>Case Study: FCA Warren Stamping</a:t>
            </a:r>
          </a:p>
        </p:txBody>
      </p:sp>
      <p:sp>
        <p:nvSpPr>
          <p:cNvPr id="5" name="Text Placeholder 4"/>
          <p:cNvSpPr>
            <a:spLocks noGrp="1"/>
          </p:cNvSpPr>
          <p:nvPr>
            <p:ph type="body" sz="quarter" idx="14"/>
          </p:nvPr>
        </p:nvSpPr>
        <p:spPr/>
        <p:txBody>
          <a:bodyPr>
            <a:normAutofit fontScale="85000" lnSpcReduction="20000"/>
          </a:bodyPr>
          <a:lstStyle/>
          <a:p>
            <a:r>
              <a:rPr lang="en-US" dirty="0"/>
              <a:t>Optimizing Maintenance Budget Allocation using IIoT Technology</a:t>
            </a:r>
          </a:p>
          <a:p>
            <a:endParaRPr lang="en-US" dirty="0"/>
          </a:p>
        </p:txBody>
      </p:sp>
      <p:sp>
        <p:nvSpPr>
          <p:cNvPr id="7" name="TextBox 6"/>
          <p:cNvSpPr txBox="1"/>
          <p:nvPr/>
        </p:nvSpPr>
        <p:spPr>
          <a:xfrm>
            <a:off x="1559169" y="3991821"/>
            <a:ext cx="5496169" cy="2603142"/>
          </a:xfrm>
          <a:prstGeom prst="rect">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lIns="182880" tIns="182880" rIns="182880" bIns="182880" rtlCol="0">
            <a:noAutofit/>
          </a:bodyPr>
          <a:lstStyle/>
          <a:p>
            <a:pPr algn="just"/>
            <a:r>
              <a:rPr lang="en-US" sz="2000" i="1" dirty="0"/>
              <a:t>“Our experience over the course of our project has been excellent. The [</a:t>
            </a:r>
            <a:r>
              <a:rPr lang="en-US" sz="2000" i="1" dirty="0" err="1"/>
              <a:t>GraceSense</a:t>
            </a:r>
            <a:r>
              <a:rPr lang="en-US" sz="2000" i="1" dirty="0"/>
              <a:t> System] has allowed us to improve the efficiency of our maintenance operations” </a:t>
            </a:r>
          </a:p>
          <a:p>
            <a:pPr algn="just"/>
            <a:endParaRPr lang="en-US" sz="2000" dirty="0"/>
          </a:p>
          <a:p>
            <a:pPr algn="just"/>
            <a:r>
              <a:rPr lang="en-US" sz="2000" dirty="0"/>
              <a:t>- Daniel Tunis, Professional Maintenance Lead at the Warren Stamping Plant</a:t>
            </a:r>
          </a:p>
        </p:txBody>
      </p:sp>
      <p:pic>
        <p:nvPicPr>
          <p:cNvPr id="9" name="Picture 2" descr="Image result for fca"/>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387119" y="6176963"/>
            <a:ext cx="1470060" cy="542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8919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Future Plans for Condition-Based Maintenance at FCA</a:t>
            </a:r>
          </a:p>
          <a:p>
            <a:pPr lvl="1"/>
            <a:r>
              <a:rPr lang="en-US" dirty="0"/>
              <a:t>575 data channels currently active</a:t>
            </a:r>
          </a:p>
          <a:p>
            <a:pPr lvl="1"/>
            <a:r>
              <a:rPr lang="en-US" dirty="0"/>
              <a:t>Corporate-level energy auditing</a:t>
            </a:r>
          </a:p>
          <a:p>
            <a:pPr lvl="1"/>
            <a:r>
              <a:rPr lang="en-US" dirty="0"/>
              <a:t>Expand to assembly operations</a:t>
            </a:r>
          </a:p>
          <a:p>
            <a:pPr lvl="1"/>
            <a:r>
              <a:rPr lang="en-US" dirty="0"/>
              <a:t>Vibration and fluid levels</a:t>
            </a:r>
          </a:p>
          <a:p>
            <a:endParaRPr lang="en-US" dirty="0"/>
          </a:p>
        </p:txBody>
      </p:sp>
      <p:sp>
        <p:nvSpPr>
          <p:cNvPr id="4" name="Text Placeholder 3"/>
          <p:cNvSpPr>
            <a:spLocks noGrp="1"/>
          </p:cNvSpPr>
          <p:nvPr>
            <p:ph type="body" sz="quarter" idx="13"/>
          </p:nvPr>
        </p:nvSpPr>
        <p:spPr/>
        <p:txBody>
          <a:bodyPr>
            <a:normAutofit fontScale="85000" lnSpcReduction="10000"/>
          </a:bodyPr>
          <a:lstStyle/>
          <a:p>
            <a:r>
              <a:rPr lang="en-US" dirty="0"/>
              <a:t>Case Study: FCA Warren Stamping</a:t>
            </a:r>
          </a:p>
        </p:txBody>
      </p:sp>
      <p:sp>
        <p:nvSpPr>
          <p:cNvPr id="5" name="Text Placeholder 4"/>
          <p:cNvSpPr>
            <a:spLocks noGrp="1"/>
          </p:cNvSpPr>
          <p:nvPr>
            <p:ph type="body" sz="quarter" idx="14"/>
          </p:nvPr>
        </p:nvSpPr>
        <p:spPr/>
        <p:txBody>
          <a:bodyPr>
            <a:normAutofit fontScale="85000" lnSpcReduction="20000"/>
          </a:bodyPr>
          <a:lstStyle/>
          <a:p>
            <a:r>
              <a:rPr lang="en-US" dirty="0"/>
              <a:t>Optimizing Maintenance Budget Allocation using IIoT Technology</a:t>
            </a:r>
          </a:p>
          <a:p>
            <a:endParaRPr lang="en-US" dirty="0"/>
          </a:p>
        </p:txBody>
      </p:sp>
      <p:pic>
        <p:nvPicPr>
          <p:cNvPr id="7" name="Picture 2" descr="Image result for fca"/>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387119" y="6176963"/>
            <a:ext cx="1470060" cy="542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82757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57C3BE-B460-844D-BDEB-2C9B21F14028}"/>
              </a:ext>
            </a:extLst>
          </p:cNvPr>
          <p:cNvSpPr>
            <a:spLocks noGrp="1"/>
          </p:cNvSpPr>
          <p:nvPr>
            <p:ph idx="1"/>
          </p:nvPr>
        </p:nvSpPr>
        <p:spPr/>
        <p:txBody>
          <a:bodyPr>
            <a:normAutofit lnSpcReduction="10000"/>
          </a:bodyPr>
          <a:lstStyle/>
          <a:p>
            <a:r>
              <a:rPr lang="en-US" dirty="0"/>
              <a:t>Obviously pumps, motors, fans, gear boxes, compressors rotating equipment</a:t>
            </a:r>
          </a:p>
          <a:p>
            <a:r>
              <a:rPr lang="en-US" dirty="0"/>
              <a:t>Non-obvious</a:t>
            </a:r>
          </a:p>
          <a:p>
            <a:pPr lvl="1"/>
            <a:r>
              <a:rPr lang="en-US" dirty="0"/>
              <a:t>AGV’s </a:t>
            </a:r>
          </a:p>
          <a:p>
            <a:pPr lvl="1"/>
            <a:r>
              <a:rPr lang="en-US" dirty="0"/>
              <a:t>Great for conveyor applications</a:t>
            </a:r>
          </a:p>
          <a:p>
            <a:pPr lvl="2"/>
            <a:r>
              <a:rPr lang="en-US" dirty="0"/>
              <a:t>Belts </a:t>
            </a:r>
          </a:p>
          <a:p>
            <a:pPr lvl="1"/>
            <a:r>
              <a:rPr lang="en-US" dirty="0"/>
              <a:t>Semiconductor</a:t>
            </a:r>
          </a:p>
          <a:p>
            <a:pPr lvl="2"/>
            <a:r>
              <a:rPr lang="en-US" dirty="0"/>
              <a:t>Vibration during crystal growth and etching </a:t>
            </a:r>
          </a:p>
          <a:p>
            <a:pPr lvl="1"/>
            <a:r>
              <a:rPr lang="en-US" dirty="0"/>
              <a:t>HVAC</a:t>
            </a:r>
          </a:p>
          <a:p>
            <a:pPr lvl="1"/>
            <a:r>
              <a:rPr lang="en-US" dirty="0"/>
              <a:t>Structural systems</a:t>
            </a:r>
          </a:p>
        </p:txBody>
      </p:sp>
      <p:sp>
        <p:nvSpPr>
          <p:cNvPr id="3" name="Slide Number Placeholder 2">
            <a:extLst>
              <a:ext uri="{FF2B5EF4-FFF2-40B4-BE49-F238E27FC236}">
                <a16:creationId xmlns:a16="http://schemas.microsoft.com/office/drawing/2014/main" id="{15C7748D-8A10-2944-ABD4-31472774CC69}"/>
              </a:ext>
            </a:extLst>
          </p:cNvPr>
          <p:cNvSpPr>
            <a:spLocks noGrp="1"/>
          </p:cNvSpPr>
          <p:nvPr>
            <p:ph type="sldNum" sz="quarter" idx="12"/>
          </p:nvPr>
        </p:nvSpPr>
        <p:spPr/>
        <p:txBody>
          <a:bodyPr/>
          <a:lstStyle/>
          <a:p>
            <a:fld id="{846EA5B9-79DC-415E-BBD8-CA4293E44FF5}" type="slidenum">
              <a:rPr lang="en-US" smtClean="0"/>
              <a:pPr/>
              <a:t>55</a:t>
            </a:fld>
            <a:endParaRPr lang="en-US" dirty="0"/>
          </a:p>
        </p:txBody>
      </p:sp>
      <p:sp>
        <p:nvSpPr>
          <p:cNvPr id="4" name="Text Placeholder 3">
            <a:extLst>
              <a:ext uri="{FF2B5EF4-FFF2-40B4-BE49-F238E27FC236}">
                <a16:creationId xmlns:a16="http://schemas.microsoft.com/office/drawing/2014/main" id="{6F24DEE6-8468-8442-905B-40918ABA4029}"/>
              </a:ext>
            </a:extLst>
          </p:cNvPr>
          <p:cNvSpPr>
            <a:spLocks noGrp="1"/>
          </p:cNvSpPr>
          <p:nvPr>
            <p:ph type="body" sz="quarter" idx="13"/>
          </p:nvPr>
        </p:nvSpPr>
        <p:spPr/>
        <p:txBody>
          <a:bodyPr>
            <a:normAutofit fontScale="92500" lnSpcReduction="10000"/>
          </a:bodyPr>
          <a:lstStyle/>
          <a:p>
            <a:r>
              <a:rPr lang="en-US" dirty="0"/>
              <a:t>Vibration and Temp Applications</a:t>
            </a:r>
          </a:p>
        </p:txBody>
      </p:sp>
      <p:sp>
        <p:nvSpPr>
          <p:cNvPr id="6" name="Text Placeholder 5">
            <a:extLst>
              <a:ext uri="{FF2B5EF4-FFF2-40B4-BE49-F238E27FC236}">
                <a16:creationId xmlns:a16="http://schemas.microsoft.com/office/drawing/2014/main" id="{DE1EBE84-AF0D-A341-97DC-E8308A0DC3DF}"/>
              </a:ext>
            </a:extLst>
          </p:cNvPr>
          <p:cNvSpPr>
            <a:spLocks noGrp="1"/>
          </p:cNvSpPr>
          <p:nvPr>
            <p:ph type="body" sz="quarter" idx="14"/>
          </p:nvPr>
        </p:nvSpPr>
        <p:spPr/>
        <p:txBody>
          <a:bodyPr>
            <a:normAutofit fontScale="77500" lnSpcReduction="20000"/>
          </a:bodyPr>
          <a:lstStyle/>
          <a:p>
            <a:endParaRPr lang="en-US"/>
          </a:p>
        </p:txBody>
      </p:sp>
      <p:pic>
        <p:nvPicPr>
          <p:cNvPr id="7" name="Picture 6">
            <a:extLst>
              <a:ext uri="{FF2B5EF4-FFF2-40B4-BE49-F238E27FC236}">
                <a16:creationId xmlns:a16="http://schemas.microsoft.com/office/drawing/2014/main" id="{1584EFAC-7B27-3647-ADB4-16B51C2680A4}"/>
              </a:ext>
            </a:extLst>
          </p:cNvPr>
          <p:cNvPicPr>
            <a:picLocks noChangeAspect="1"/>
          </p:cNvPicPr>
          <p:nvPr/>
        </p:nvPicPr>
        <p:blipFill rotWithShape="1">
          <a:blip r:embed="rId2">
            <a:extLst>
              <a:ext uri="{28A0092B-C50C-407E-A947-70E740481C1C}">
                <a14:useLocalDpi xmlns:a14="http://schemas.microsoft.com/office/drawing/2010/main" val="0"/>
              </a:ext>
            </a:extLst>
          </a:blip>
          <a:srcRect l="906" t="4356"/>
          <a:stretch/>
        </p:blipFill>
        <p:spPr>
          <a:xfrm>
            <a:off x="8108759" y="2926298"/>
            <a:ext cx="3762892" cy="2149992"/>
          </a:xfrm>
          <a:prstGeom prst="rect">
            <a:avLst/>
          </a:prstGeom>
        </p:spPr>
      </p:pic>
    </p:spTree>
    <p:extLst>
      <p:ext uri="{BB962C8B-B14F-4D97-AF65-F5344CB8AC3E}">
        <p14:creationId xmlns:p14="http://schemas.microsoft.com/office/powerpoint/2010/main" val="42235345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C4E5C4-23E8-6146-AAC6-AE890399BD32}"/>
              </a:ext>
            </a:extLst>
          </p:cNvPr>
          <p:cNvSpPr>
            <a:spLocks noGrp="1"/>
          </p:cNvSpPr>
          <p:nvPr>
            <p:ph idx="1"/>
          </p:nvPr>
        </p:nvSpPr>
        <p:spPr/>
        <p:txBody>
          <a:bodyPr/>
          <a:lstStyle/>
          <a:p>
            <a:r>
              <a:rPr lang="en-US" dirty="0"/>
              <a:t>Flash Freezer applications</a:t>
            </a:r>
          </a:p>
          <a:p>
            <a:r>
              <a:rPr lang="en-US" dirty="0"/>
              <a:t>Bus Duct (Outside mount) </a:t>
            </a:r>
          </a:p>
          <a:p>
            <a:r>
              <a:rPr lang="en-US" dirty="0"/>
              <a:t>Tank temperature monitoring   </a:t>
            </a:r>
          </a:p>
          <a:p>
            <a:endParaRPr lang="en-US" dirty="0"/>
          </a:p>
        </p:txBody>
      </p:sp>
      <p:sp>
        <p:nvSpPr>
          <p:cNvPr id="3" name="Slide Number Placeholder 2">
            <a:extLst>
              <a:ext uri="{FF2B5EF4-FFF2-40B4-BE49-F238E27FC236}">
                <a16:creationId xmlns:a16="http://schemas.microsoft.com/office/drawing/2014/main" id="{FF8601D5-FBC3-1E4B-92F0-FD14D1C974FD}"/>
              </a:ext>
            </a:extLst>
          </p:cNvPr>
          <p:cNvSpPr>
            <a:spLocks noGrp="1"/>
          </p:cNvSpPr>
          <p:nvPr>
            <p:ph type="sldNum" sz="quarter" idx="12"/>
          </p:nvPr>
        </p:nvSpPr>
        <p:spPr/>
        <p:txBody>
          <a:bodyPr/>
          <a:lstStyle/>
          <a:p>
            <a:fld id="{846EA5B9-79DC-415E-BBD8-CA4293E44FF5}" type="slidenum">
              <a:rPr lang="en-US" smtClean="0"/>
              <a:pPr/>
              <a:t>56</a:t>
            </a:fld>
            <a:endParaRPr lang="en-US" dirty="0"/>
          </a:p>
        </p:txBody>
      </p:sp>
      <p:sp>
        <p:nvSpPr>
          <p:cNvPr id="4" name="Text Placeholder 3">
            <a:extLst>
              <a:ext uri="{FF2B5EF4-FFF2-40B4-BE49-F238E27FC236}">
                <a16:creationId xmlns:a16="http://schemas.microsoft.com/office/drawing/2014/main" id="{60E8F304-6067-A144-80CE-EB625844401F}"/>
              </a:ext>
            </a:extLst>
          </p:cNvPr>
          <p:cNvSpPr>
            <a:spLocks noGrp="1"/>
          </p:cNvSpPr>
          <p:nvPr>
            <p:ph type="body" sz="quarter" idx="13"/>
          </p:nvPr>
        </p:nvSpPr>
        <p:spPr/>
        <p:txBody>
          <a:bodyPr>
            <a:normAutofit fontScale="92500" lnSpcReduction="10000"/>
          </a:bodyPr>
          <a:lstStyle/>
          <a:p>
            <a:r>
              <a:rPr lang="en-US" dirty="0"/>
              <a:t>Temperature Only Applications</a:t>
            </a:r>
          </a:p>
        </p:txBody>
      </p:sp>
      <p:sp>
        <p:nvSpPr>
          <p:cNvPr id="6" name="Text Placeholder 5">
            <a:extLst>
              <a:ext uri="{FF2B5EF4-FFF2-40B4-BE49-F238E27FC236}">
                <a16:creationId xmlns:a16="http://schemas.microsoft.com/office/drawing/2014/main" id="{8E6B30EE-AA1B-8A40-A72D-B2F47B0E050A}"/>
              </a:ext>
            </a:extLst>
          </p:cNvPr>
          <p:cNvSpPr>
            <a:spLocks noGrp="1"/>
          </p:cNvSpPr>
          <p:nvPr>
            <p:ph type="body" sz="quarter" idx="14"/>
          </p:nvPr>
        </p:nvSpPr>
        <p:spPr/>
        <p:txBody>
          <a:bodyPr>
            <a:normAutofit fontScale="77500" lnSpcReduction="20000"/>
          </a:bodyPr>
          <a:lstStyle/>
          <a:p>
            <a:endParaRPr lang="en-US"/>
          </a:p>
        </p:txBody>
      </p:sp>
      <p:pic>
        <p:nvPicPr>
          <p:cNvPr id="9" name="Picture 8">
            <a:extLst>
              <a:ext uri="{FF2B5EF4-FFF2-40B4-BE49-F238E27FC236}">
                <a16:creationId xmlns:a16="http://schemas.microsoft.com/office/drawing/2014/main" id="{7CB1BBF5-D1F4-CB4B-B09E-B416C06D61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9405" y="1325564"/>
            <a:ext cx="5803014" cy="3626884"/>
          </a:xfrm>
          <a:prstGeom prst="rect">
            <a:avLst/>
          </a:prstGeom>
        </p:spPr>
      </p:pic>
      <p:pic>
        <p:nvPicPr>
          <p:cNvPr id="10" name="Picture 9">
            <a:extLst>
              <a:ext uri="{FF2B5EF4-FFF2-40B4-BE49-F238E27FC236}">
                <a16:creationId xmlns:a16="http://schemas.microsoft.com/office/drawing/2014/main" id="{7F738559-CC48-8F44-BF17-25732301C0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9831" y="3665863"/>
            <a:ext cx="4727943" cy="2866501"/>
          </a:xfrm>
          <a:prstGeom prst="rect">
            <a:avLst/>
          </a:prstGeom>
        </p:spPr>
      </p:pic>
    </p:spTree>
    <p:extLst>
      <p:ext uri="{BB962C8B-B14F-4D97-AF65-F5344CB8AC3E}">
        <p14:creationId xmlns:p14="http://schemas.microsoft.com/office/powerpoint/2010/main" val="3284304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DF8749B-F0D2-5444-A9FF-368C1C178628}"/>
              </a:ext>
            </a:extLst>
          </p:cNvPr>
          <p:cNvSpPr>
            <a:spLocks noGrp="1"/>
          </p:cNvSpPr>
          <p:nvPr>
            <p:ph idx="1"/>
          </p:nvPr>
        </p:nvSpPr>
        <p:spPr/>
        <p:txBody>
          <a:bodyPr>
            <a:normAutofit fontScale="92500" lnSpcReduction="20000"/>
          </a:bodyPr>
          <a:lstStyle/>
          <a:p>
            <a:r>
              <a:rPr lang="en-US" dirty="0"/>
              <a:t>Information collection from Modbus/ Ethernet/IP devices</a:t>
            </a:r>
          </a:p>
          <a:p>
            <a:pPr lvl="1"/>
            <a:r>
              <a:rPr lang="en-US" dirty="0"/>
              <a:t>Downtime monitoring </a:t>
            </a:r>
          </a:p>
          <a:p>
            <a:r>
              <a:rPr lang="en-US" dirty="0"/>
              <a:t>Current (CT, Rogowski Coils) </a:t>
            </a:r>
          </a:p>
          <a:p>
            <a:r>
              <a:rPr lang="en-US" dirty="0"/>
              <a:t>Energy Monitoring/Auditing</a:t>
            </a:r>
          </a:p>
          <a:p>
            <a:r>
              <a:rPr lang="en-US" dirty="0"/>
              <a:t>Simple Temp/Humidity </a:t>
            </a:r>
          </a:p>
          <a:p>
            <a:r>
              <a:rPr lang="en-US" dirty="0"/>
              <a:t>Air Conditioner Monitoring (air flow across filters)</a:t>
            </a:r>
          </a:p>
          <a:p>
            <a:r>
              <a:rPr lang="en-US" dirty="0"/>
              <a:t>Door Open Monitor </a:t>
            </a:r>
          </a:p>
          <a:p>
            <a:r>
              <a:rPr lang="en-US" dirty="0"/>
              <a:t>Can mount hardware in smaller enclosures for easy deployment close to important monitoring points</a:t>
            </a:r>
          </a:p>
          <a:p>
            <a:pPr lvl="1"/>
            <a:r>
              <a:rPr lang="en-US" dirty="0"/>
              <a:t>Heat Exchanger efficiency </a:t>
            </a:r>
          </a:p>
          <a:p>
            <a:endParaRPr lang="en-US" dirty="0"/>
          </a:p>
        </p:txBody>
      </p:sp>
      <p:sp>
        <p:nvSpPr>
          <p:cNvPr id="3" name="Slide Number Placeholder 2">
            <a:extLst>
              <a:ext uri="{FF2B5EF4-FFF2-40B4-BE49-F238E27FC236}">
                <a16:creationId xmlns:a16="http://schemas.microsoft.com/office/drawing/2014/main" id="{8E5947E9-D64F-8D48-BACA-53E814505C81}"/>
              </a:ext>
            </a:extLst>
          </p:cNvPr>
          <p:cNvSpPr>
            <a:spLocks noGrp="1"/>
          </p:cNvSpPr>
          <p:nvPr>
            <p:ph type="sldNum" sz="quarter" idx="12"/>
          </p:nvPr>
        </p:nvSpPr>
        <p:spPr/>
        <p:txBody>
          <a:bodyPr/>
          <a:lstStyle/>
          <a:p>
            <a:fld id="{846EA5B9-79DC-415E-BBD8-CA4293E44FF5}" type="slidenum">
              <a:rPr lang="en-US" smtClean="0"/>
              <a:pPr/>
              <a:t>57</a:t>
            </a:fld>
            <a:endParaRPr lang="en-US" dirty="0"/>
          </a:p>
        </p:txBody>
      </p:sp>
      <p:sp>
        <p:nvSpPr>
          <p:cNvPr id="4" name="Text Placeholder 3">
            <a:extLst>
              <a:ext uri="{FF2B5EF4-FFF2-40B4-BE49-F238E27FC236}">
                <a16:creationId xmlns:a16="http://schemas.microsoft.com/office/drawing/2014/main" id="{C71E27F2-6740-9547-9AC8-CB125B3BB6B6}"/>
              </a:ext>
            </a:extLst>
          </p:cNvPr>
          <p:cNvSpPr>
            <a:spLocks noGrp="1"/>
          </p:cNvSpPr>
          <p:nvPr>
            <p:ph type="body" sz="quarter" idx="13"/>
          </p:nvPr>
        </p:nvSpPr>
        <p:spPr/>
        <p:txBody>
          <a:bodyPr>
            <a:normAutofit fontScale="92500" lnSpcReduction="10000"/>
          </a:bodyPr>
          <a:lstStyle/>
          <a:p>
            <a:r>
              <a:rPr lang="en-US" dirty="0"/>
              <a:t>Panel Mount Applications</a:t>
            </a:r>
          </a:p>
        </p:txBody>
      </p:sp>
      <p:sp>
        <p:nvSpPr>
          <p:cNvPr id="6" name="Text Placeholder 5">
            <a:extLst>
              <a:ext uri="{FF2B5EF4-FFF2-40B4-BE49-F238E27FC236}">
                <a16:creationId xmlns:a16="http://schemas.microsoft.com/office/drawing/2014/main" id="{8EF51EEB-7845-EB41-A1C0-67F9442AFD87}"/>
              </a:ext>
            </a:extLst>
          </p:cNvPr>
          <p:cNvSpPr>
            <a:spLocks noGrp="1"/>
          </p:cNvSpPr>
          <p:nvPr>
            <p:ph type="body" sz="quarter" idx="14"/>
          </p:nvPr>
        </p:nvSpPr>
        <p:spPr/>
        <p:txBody>
          <a:bodyPr>
            <a:normAutofit fontScale="77500" lnSpcReduction="20000"/>
          </a:bodyPr>
          <a:lstStyle/>
          <a:p>
            <a:endParaRPr lang="en-US"/>
          </a:p>
        </p:txBody>
      </p:sp>
      <p:pic>
        <p:nvPicPr>
          <p:cNvPr id="7" name="Picture 6">
            <a:extLst>
              <a:ext uri="{FF2B5EF4-FFF2-40B4-BE49-F238E27FC236}">
                <a16:creationId xmlns:a16="http://schemas.microsoft.com/office/drawing/2014/main" id="{7FE99C4E-F046-F24E-91B4-59D43122716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128" b="99574" l="5856" r="94595"/>
                    </a14:imgEffect>
                  </a14:imgLayer>
                </a14:imgProps>
              </a:ext>
              <a:ext uri="{28A0092B-C50C-407E-A947-70E740481C1C}">
                <a14:useLocalDpi xmlns:a14="http://schemas.microsoft.com/office/drawing/2010/main" val="0"/>
              </a:ext>
            </a:extLst>
          </a:blip>
          <a:stretch>
            <a:fillRect/>
          </a:stretch>
        </p:blipFill>
        <p:spPr>
          <a:xfrm>
            <a:off x="9130710" y="3192463"/>
            <a:ext cx="2819400" cy="2984500"/>
          </a:xfrm>
          <a:prstGeom prst="rect">
            <a:avLst/>
          </a:prstGeom>
        </p:spPr>
      </p:pic>
      <p:pic>
        <p:nvPicPr>
          <p:cNvPr id="8" name="Picture 7">
            <a:extLst>
              <a:ext uri="{FF2B5EF4-FFF2-40B4-BE49-F238E27FC236}">
                <a16:creationId xmlns:a16="http://schemas.microsoft.com/office/drawing/2014/main" id="{47E7E6F2-1021-C442-A379-5F8365A2521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465" b="97212" l="6135" r="95399">
                        <a14:foregroundMark x1="60327" y1="30667" x2="60327" y2="30667"/>
                        <a14:foregroundMark x1="17587" y1="14061" x2="34816" y2="38263"/>
                        <a14:foregroundMark x1="65440" y1="31192" x2="65440" y2="31192"/>
                        <a14:foregroundMark x1="15031" y1="13051" x2="79448" y2="14545"/>
                        <a14:foregroundMark x1="81391" y1="44283" x2="80726" y2="14061"/>
                        <a14:foregroundMark x1="59714" y1="9495" x2="83282" y2="10505"/>
                      </a14:backgroundRemoval>
                    </a14:imgEffect>
                  </a14:imgLayer>
                </a14:imgProps>
              </a:ext>
              <a:ext uri="{28A0092B-C50C-407E-A947-70E740481C1C}">
                <a14:useLocalDpi xmlns:a14="http://schemas.microsoft.com/office/drawing/2010/main" val="0"/>
              </a:ext>
            </a:extLst>
          </a:blip>
          <a:stretch>
            <a:fillRect/>
          </a:stretch>
        </p:blipFill>
        <p:spPr>
          <a:xfrm>
            <a:off x="9569302" y="3867258"/>
            <a:ext cx="1513554" cy="1915229"/>
          </a:xfrm>
          <a:prstGeom prst="rect">
            <a:avLst/>
          </a:prstGeom>
        </p:spPr>
      </p:pic>
    </p:spTree>
    <p:extLst>
      <p:ext uri="{BB962C8B-B14F-4D97-AF65-F5344CB8AC3E}">
        <p14:creationId xmlns:p14="http://schemas.microsoft.com/office/powerpoint/2010/main" val="18654693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20100578-E50D-6E45-8FDE-66A7ABBD054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34200" y="1572684"/>
            <a:ext cx="5257800" cy="4152900"/>
          </a:xfrm>
        </p:spPr>
      </p:pic>
      <p:sp>
        <p:nvSpPr>
          <p:cNvPr id="3" name="Slide Number Placeholder 2">
            <a:extLst>
              <a:ext uri="{FF2B5EF4-FFF2-40B4-BE49-F238E27FC236}">
                <a16:creationId xmlns:a16="http://schemas.microsoft.com/office/drawing/2014/main" id="{668FEC46-B6F4-8E45-9C44-74B6785D05B3}"/>
              </a:ext>
            </a:extLst>
          </p:cNvPr>
          <p:cNvSpPr>
            <a:spLocks noGrp="1"/>
          </p:cNvSpPr>
          <p:nvPr>
            <p:ph type="sldNum" sz="quarter" idx="12"/>
          </p:nvPr>
        </p:nvSpPr>
        <p:spPr/>
        <p:txBody>
          <a:bodyPr/>
          <a:lstStyle/>
          <a:p>
            <a:fld id="{846EA5B9-79DC-415E-BBD8-CA4293E44FF5}" type="slidenum">
              <a:rPr lang="en-US" smtClean="0"/>
              <a:pPr/>
              <a:t>58</a:t>
            </a:fld>
            <a:endParaRPr lang="en-US" dirty="0"/>
          </a:p>
        </p:txBody>
      </p:sp>
      <p:sp>
        <p:nvSpPr>
          <p:cNvPr id="4" name="Text Placeholder 3">
            <a:extLst>
              <a:ext uri="{FF2B5EF4-FFF2-40B4-BE49-F238E27FC236}">
                <a16:creationId xmlns:a16="http://schemas.microsoft.com/office/drawing/2014/main" id="{3087FC37-4C4C-254D-9DDF-7438B8F58DC0}"/>
              </a:ext>
            </a:extLst>
          </p:cNvPr>
          <p:cNvSpPr>
            <a:spLocks noGrp="1"/>
          </p:cNvSpPr>
          <p:nvPr>
            <p:ph type="body" sz="quarter" idx="13"/>
          </p:nvPr>
        </p:nvSpPr>
        <p:spPr/>
        <p:txBody>
          <a:bodyPr>
            <a:normAutofit fontScale="92500" lnSpcReduction="10000"/>
          </a:bodyPr>
          <a:lstStyle/>
          <a:p>
            <a:r>
              <a:rPr lang="en-US" dirty="0"/>
              <a:t>MCC/Switchgear Applications</a:t>
            </a:r>
          </a:p>
        </p:txBody>
      </p:sp>
      <p:sp>
        <p:nvSpPr>
          <p:cNvPr id="2" name="Text Placeholder 1">
            <a:extLst>
              <a:ext uri="{FF2B5EF4-FFF2-40B4-BE49-F238E27FC236}">
                <a16:creationId xmlns:a16="http://schemas.microsoft.com/office/drawing/2014/main" id="{BDEA224B-F049-4D45-A4F3-CA7A0D238AC4}"/>
              </a:ext>
            </a:extLst>
          </p:cNvPr>
          <p:cNvSpPr>
            <a:spLocks noGrp="1"/>
          </p:cNvSpPr>
          <p:nvPr>
            <p:ph type="body" sz="quarter" idx="14"/>
          </p:nvPr>
        </p:nvSpPr>
        <p:spPr/>
        <p:txBody>
          <a:bodyPr>
            <a:normAutofit fontScale="77500" lnSpcReduction="20000"/>
          </a:bodyPr>
          <a:lstStyle/>
          <a:p>
            <a:endParaRPr lang="en-US"/>
          </a:p>
        </p:txBody>
      </p:sp>
      <p:sp>
        <p:nvSpPr>
          <p:cNvPr id="11" name="TextBox 10">
            <a:extLst>
              <a:ext uri="{FF2B5EF4-FFF2-40B4-BE49-F238E27FC236}">
                <a16:creationId xmlns:a16="http://schemas.microsoft.com/office/drawing/2014/main" id="{5B948454-46E6-4244-B135-664ABF27EA46}"/>
              </a:ext>
            </a:extLst>
          </p:cNvPr>
          <p:cNvSpPr txBox="1"/>
          <p:nvPr/>
        </p:nvSpPr>
        <p:spPr>
          <a:xfrm>
            <a:off x="609600" y="2165684"/>
            <a:ext cx="0" cy="0"/>
          </a:xfrm>
          <a:prstGeom prst="rect">
            <a:avLst/>
          </a:prstGeom>
        </p:spPr>
        <p:txBody>
          <a:bodyPr vert="horz" wrap="none" lIns="91440" tIns="45720" rIns="91440" bIns="45720" rtlCol="0" anchor="b">
            <a:noAutofit/>
          </a:bodyPr>
          <a:lstStyle/>
          <a:p>
            <a:endParaRPr lang="en-US" sz="6600" dirty="0">
              <a:solidFill>
                <a:srgbClr val="F37020"/>
              </a:solidFill>
            </a:endParaRPr>
          </a:p>
        </p:txBody>
      </p:sp>
      <p:sp>
        <p:nvSpPr>
          <p:cNvPr id="12" name="Content Placeholder 1">
            <a:extLst>
              <a:ext uri="{FF2B5EF4-FFF2-40B4-BE49-F238E27FC236}">
                <a16:creationId xmlns:a16="http://schemas.microsoft.com/office/drawing/2014/main" id="{DC09207D-4D57-BB4E-BC32-779E07436899}"/>
              </a:ext>
            </a:extLst>
          </p:cNvPr>
          <p:cNvSpPr txBox="1">
            <a:spLocks/>
          </p:cNvSpPr>
          <p:nvPr/>
        </p:nvSpPr>
        <p:spPr>
          <a:xfrm>
            <a:off x="838200" y="1825625"/>
            <a:ext cx="6096000" cy="435133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Hotspot monitoring for conductive PFP’s I.e. Incoming feeder</a:t>
            </a:r>
          </a:p>
          <a:p>
            <a:r>
              <a:rPr lang="en-US" dirty="0"/>
              <a:t>Ambient bucket measurements (ΔT)</a:t>
            </a:r>
          </a:p>
          <a:p>
            <a:r>
              <a:rPr lang="en-US" dirty="0"/>
              <a:t>CT, Rogowski Coil or </a:t>
            </a:r>
            <a:r>
              <a:rPr lang="en-US" dirty="0" err="1"/>
              <a:t>PowerMonitor</a:t>
            </a:r>
            <a:r>
              <a:rPr lang="en-US" dirty="0"/>
              <a:t> info</a:t>
            </a:r>
          </a:p>
          <a:p>
            <a:r>
              <a:rPr lang="en-US" dirty="0"/>
              <a:t>Create detailed analytic profile to predict failures</a:t>
            </a:r>
          </a:p>
          <a:p>
            <a:r>
              <a:rPr lang="en-US" dirty="0"/>
              <a:t>Energy Monitoring</a:t>
            </a:r>
          </a:p>
          <a:p>
            <a:endParaRPr lang="en-US" dirty="0"/>
          </a:p>
        </p:txBody>
      </p:sp>
    </p:spTree>
    <p:extLst>
      <p:ext uri="{BB962C8B-B14F-4D97-AF65-F5344CB8AC3E}">
        <p14:creationId xmlns:p14="http://schemas.microsoft.com/office/powerpoint/2010/main" val="35646019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p:cNvSpPr>
            <a:spLocks noGrp="1"/>
          </p:cNvSpPr>
          <p:nvPr>
            <p:ph idx="1"/>
          </p:nvPr>
        </p:nvSpPr>
        <p:spPr/>
        <p:txBody>
          <a:bodyPr>
            <a:normAutofit fontScale="47500" lnSpcReduction="20000"/>
          </a:bodyPr>
          <a:lstStyle/>
          <a:p>
            <a:pPr>
              <a:lnSpc>
                <a:spcPct val="120000"/>
              </a:lnSpc>
              <a:buSzPct val="70000"/>
              <a:buFont typeface="Wingdings" panose="05000000000000000000" pitchFamily="2" charset="2"/>
              <a:buChar char="§"/>
            </a:pPr>
            <a:r>
              <a:rPr lang="en-US" sz="5700" dirty="0">
                <a:latin typeface="Calibri" panose="020F0502020204030204" pitchFamily="34" charset="0"/>
                <a:cs typeface="Tunga" panose="020B0502040204020203" pitchFamily="34" charset="0"/>
              </a:rPr>
              <a:t>cUL Recognized, CE, FCC</a:t>
            </a:r>
          </a:p>
          <a:p>
            <a:pPr>
              <a:lnSpc>
                <a:spcPct val="120000"/>
              </a:lnSpc>
              <a:buSzPct val="70000"/>
              <a:buFont typeface="Wingdings" panose="05000000000000000000" pitchFamily="2" charset="2"/>
              <a:buChar char="§"/>
            </a:pPr>
            <a:r>
              <a:rPr lang="en-US" sz="5300" dirty="0">
                <a:latin typeface="Calibri" panose="020F0502020204030204" pitchFamily="34" charset="0"/>
                <a:cs typeface="Tunga" panose="020B0502040204020203" pitchFamily="34" charset="0"/>
              </a:rPr>
              <a:t>20° C to 120° C</a:t>
            </a:r>
          </a:p>
          <a:p>
            <a:pPr lvl="1">
              <a:lnSpc>
                <a:spcPct val="120000"/>
              </a:lnSpc>
              <a:buSzPct val="70000"/>
              <a:buFont typeface="Wingdings" panose="05000000000000000000" pitchFamily="2" charset="2"/>
              <a:buChar char="§"/>
            </a:pPr>
            <a:r>
              <a:rPr lang="en-US" sz="5300" dirty="0">
                <a:latin typeface="Calibri" panose="020F0502020204030204" pitchFamily="34" charset="0"/>
                <a:cs typeface="Tunga" panose="020B0502040204020203" pitchFamily="34" charset="0"/>
              </a:rPr>
              <a:t>Resolution: 1°C  </a:t>
            </a:r>
          </a:p>
          <a:p>
            <a:pPr lvl="1">
              <a:lnSpc>
                <a:spcPct val="120000"/>
              </a:lnSpc>
              <a:buSzPct val="70000"/>
              <a:buFont typeface="Wingdings" panose="05000000000000000000" pitchFamily="2" charset="2"/>
              <a:buChar char="§"/>
            </a:pPr>
            <a:r>
              <a:rPr lang="en-US" sz="5300" dirty="0">
                <a:latin typeface="Calibri" panose="020F0502020204030204" pitchFamily="34" charset="0"/>
                <a:cs typeface="Tunga" panose="020B0502040204020203" pitchFamily="34" charset="0"/>
              </a:rPr>
              <a:t>Accuracy: 2° C</a:t>
            </a:r>
          </a:p>
          <a:p>
            <a:pPr>
              <a:lnSpc>
                <a:spcPct val="120000"/>
              </a:lnSpc>
              <a:buSzPct val="70000"/>
              <a:buFont typeface="Wingdings" panose="05000000000000000000" pitchFamily="2" charset="2"/>
              <a:buChar char="§"/>
            </a:pPr>
            <a:r>
              <a:rPr lang="en-US" sz="5700" dirty="0">
                <a:latin typeface="Calibri" panose="020F0502020204030204" pitchFamily="34" charset="0"/>
                <a:cs typeface="Tunga" panose="020B0502040204020203" pitchFamily="34" charset="0"/>
              </a:rPr>
              <a:t>High Temperature probe 160 °C (optional)</a:t>
            </a:r>
          </a:p>
          <a:p>
            <a:pPr>
              <a:lnSpc>
                <a:spcPct val="120000"/>
              </a:lnSpc>
              <a:buSzPct val="70000"/>
              <a:buFont typeface="Wingdings" panose="05000000000000000000" pitchFamily="2" charset="2"/>
              <a:buChar char="§"/>
            </a:pPr>
            <a:r>
              <a:rPr lang="en-US" sz="5700" dirty="0">
                <a:latin typeface="Calibri" panose="020F0502020204030204" pitchFamily="34" charset="0"/>
                <a:cs typeface="Tunga" panose="020B0502040204020203" pitchFamily="34" charset="0"/>
              </a:rPr>
              <a:t>Power: 24 VDC / 0.2 A</a:t>
            </a:r>
          </a:p>
          <a:p>
            <a:pPr>
              <a:lnSpc>
                <a:spcPct val="120000"/>
              </a:lnSpc>
              <a:buSzPct val="70000"/>
              <a:buFont typeface="Wingdings" panose="05000000000000000000" pitchFamily="2" charset="2"/>
              <a:buChar char="§"/>
            </a:pPr>
            <a:r>
              <a:rPr lang="en-US" sz="5700" dirty="0">
                <a:latin typeface="Calibri" panose="020F0502020204030204" pitchFamily="34" charset="0"/>
                <a:cs typeface="Tunga" panose="020B0502040204020203" pitchFamily="34" charset="0"/>
              </a:rPr>
              <a:t>16MB Internal Memory for Data Logging- 100+ years</a:t>
            </a:r>
          </a:p>
          <a:p>
            <a:pPr>
              <a:lnSpc>
                <a:spcPct val="120000"/>
              </a:lnSpc>
              <a:buSzPct val="70000"/>
              <a:buFont typeface="Wingdings" panose="05000000000000000000" pitchFamily="2" charset="2"/>
              <a:buChar char="§"/>
            </a:pPr>
            <a:r>
              <a:rPr lang="en-US" sz="5700" dirty="0">
                <a:latin typeface="Calibri" panose="020F0502020204030204" pitchFamily="34" charset="0"/>
                <a:cs typeface="Tunga" panose="020B0502040204020203" pitchFamily="34" charset="0"/>
              </a:rPr>
              <a:t>Communication: Modbus RTU, Modbus TCP/IP, Ethernet IP</a:t>
            </a:r>
          </a:p>
          <a:p>
            <a:pPr lvl="1">
              <a:buFont typeface="Wingdings" panose="05000000000000000000" pitchFamily="2" charset="2"/>
              <a:buChar char="§"/>
            </a:pPr>
            <a:endParaRPr lang="en-US" sz="1800" dirty="0"/>
          </a:p>
          <a:p>
            <a:pPr>
              <a:buFont typeface="Wingdings" panose="05000000000000000000" pitchFamily="2" charset="2"/>
              <a:buChar char="§"/>
            </a:pPr>
            <a:endParaRPr lang="en-US" sz="1050" dirty="0"/>
          </a:p>
        </p:txBody>
      </p:sp>
      <p:sp>
        <p:nvSpPr>
          <p:cNvPr id="4" name="Text Placeholder 3"/>
          <p:cNvSpPr>
            <a:spLocks noGrp="1"/>
          </p:cNvSpPr>
          <p:nvPr>
            <p:ph type="body" sz="quarter" idx="13"/>
          </p:nvPr>
        </p:nvSpPr>
        <p:spPr/>
        <p:txBody>
          <a:bodyPr>
            <a:normAutofit fontScale="92500" lnSpcReduction="10000"/>
          </a:bodyPr>
          <a:lstStyle/>
          <a:p>
            <a:r>
              <a:rPr lang="en-US" dirty="0"/>
              <a:t>Technical Specifications</a:t>
            </a:r>
          </a:p>
        </p:txBody>
      </p:sp>
      <p:sp>
        <p:nvSpPr>
          <p:cNvPr id="2" name="Text Placeholder 1">
            <a:extLst>
              <a:ext uri="{FF2B5EF4-FFF2-40B4-BE49-F238E27FC236}">
                <a16:creationId xmlns:a16="http://schemas.microsoft.com/office/drawing/2014/main" id="{0749B8F2-15FF-164D-A40A-AA871A659F49}"/>
              </a:ext>
            </a:extLst>
          </p:cNvPr>
          <p:cNvSpPr>
            <a:spLocks noGrp="1"/>
          </p:cNvSpPr>
          <p:nvPr>
            <p:ph type="body" sz="quarter" idx="14"/>
          </p:nvPr>
        </p:nvSpPr>
        <p:spPr/>
        <p:txBody>
          <a:bodyPr>
            <a:normAutofit fontScale="77500" lnSpcReduction="20000"/>
          </a:bodyPr>
          <a:lstStyle/>
          <a:p>
            <a:endParaRPr lang="en-US"/>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9735" y="1335777"/>
            <a:ext cx="2564262" cy="3846166"/>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11699" y="1772356"/>
            <a:ext cx="2514600" cy="3771676"/>
          </a:xfrm>
          <a:prstGeom prst="rect">
            <a:avLst/>
          </a:prstGeom>
        </p:spPr>
      </p:pic>
    </p:spTree>
    <p:extLst>
      <p:ext uri="{BB962C8B-B14F-4D97-AF65-F5344CB8AC3E}">
        <p14:creationId xmlns:p14="http://schemas.microsoft.com/office/powerpoint/2010/main" val="6410944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AFC57C-269F-461A-A90D-34B3EDB5D6E1}"/>
              </a:ext>
            </a:extLst>
          </p:cNvPr>
          <p:cNvSpPr/>
          <p:nvPr/>
        </p:nvSpPr>
        <p:spPr>
          <a:xfrm>
            <a:off x="6231007" y="3591911"/>
            <a:ext cx="1150697" cy="112425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3"/>
          </p:nvPr>
        </p:nvSpPr>
        <p:spPr>
          <a:xfrm>
            <a:off x="828675" y="566411"/>
            <a:ext cx="10515600" cy="643995"/>
          </a:xfrm>
        </p:spPr>
        <p:txBody>
          <a:bodyPr>
            <a:normAutofit fontScale="92500" lnSpcReduction="10000"/>
          </a:bodyPr>
          <a:lstStyle/>
          <a:p>
            <a:r>
              <a:rPr lang="en-US" dirty="0" err="1"/>
              <a:t>GracePESD</a:t>
            </a:r>
            <a:r>
              <a:rPr lang="en-US" dirty="0"/>
              <a:t>®</a:t>
            </a:r>
          </a:p>
        </p:txBody>
      </p:sp>
      <p:sp>
        <p:nvSpPr>
          <p:cNvPr id="8" name="Title 1"/>
          <p:cNvSpPr txBox="1">
            <a:spLocks/>
          </p:cNvSpPr>
          <p:nvPr/>
        </p:nvSpPr>
        <p:spPr>
          <a:xfrm>
            <a:off x="-257056" y="1902356"/>
            <a:ext cx="5568030" cy="771545"/>
          </a:xfrm>
          <a:prstGeom prst="rect">
            <a:avLst/>
          </a:prstGeom>
        </p:spPr>
        <p:txBody>
          <a:bodyP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80000"/>
              </a:lnSpc>
              <a:spcBef>
                <a:spcPts val="1000"/>
              </a:spcBef>
            </a:pPr>
            <a:r>
              <a:rPr lang="en-US" dirty="0">
                <a:solidFill>
                  <a:srgbClr val="EE3024"/>
                </a:solidFill>
                <a:latin typeface="Arial Black" panose="020B0A04020102020204" pitchFamily="34" charset="0"/>
                <a:ea typeface="+mn-ea"/>
                <a:cs typeface="+mn-cs"/>
              </a:rPr>
              <a:t>Voltage Indicator</a:t>
            </a:r>
          </a:p>
          <a:p>
            <a:pPr algn="ctr">
              <a:lnSpc>
                <a:spcPct val="80000"/>
              </a:lnSpc>
              <a:spcBef>
                <a:spcPts val="1000"/>
              </a:spcBef>
            </a:pPr>
            <a:r>
              <a:rPr lang="en-US" sz="1900" dirty="0">
                <a:solidFill>
                  <a:srgbClr val="EE3024"/>
                </a:solidFill>
                <a:latin typeface="Arial Black" panose="020B0A04020102020204" pitchFamily="34" charset="0"/>
                <a:ea typeface="+mn-ea"/>
                <a:cs typeface="+mn-cs"/>
              </a:rPr>
              <a:t>For Mechanical LOTO Purposes</a:t>
            </a:r>
            <a:endParaRPr lang="en-US" sz="1900" dirty="0">
              <a:solidFill>
                <a:schemeClr val="bg1"/>
              </a:solidFill>
              <a:latin typeface="+mn-lt"/>
              <a:ea typeface="+mn-ea"/>
              <a:cs typeface="+mn-cs"/>
            </a:endParaRPr>
          </a:p>
        </p:txBody>
      </p:sp>
      <p:sp>
        <p:nvSpPr>
          <p:cNvPr id="9" name="Rectangle 17"/>
          <p:cNvSpPr>
            <a:spLocks noChangeArrowheads="1"/>
          </p:cNvSpPr>
          <p:nvPr/>
        </p:nvSpPr>
        <p:spPr bwMode="auto">
          <a:xfrm>
            <a:off x="4513193" y="2973719"/>
            <a:ext cx="2895600" cy="2667000"/>
          </a:xfrm>
          <a:prstGeom prst="rect">
            <a:avLst/>
          </a:prstGeom>
          <a:solidFill>
            <a:srgbClr val="808080">
              <a:alpha val="53999"/>
            </a:srgbClr>
          </a:solidFill>
          <a:ln w="9525" algn="ctr">
            <a:solidFill>
              <a:srgbClr val="FFFFFF"/>
            </a:solidFill>
            <a:miter lim="800000"/>
            <a:headEnd/>
            <a:tailEnd/>
          </a:ln>
          <a:effectLst/>
        </p:spPr>
        <p:txBody>
          <a:bodyPr wrap="none" anchor="ctr"/>
          <a:lstStyle/>
          <a:p>
            <a:endParaRPr lang="en-US" dirty="0"/>
          </a:p>
        </p:txBody>
      </p:sp>
      <p:grpSp>
        <p:nvGrpSpPr>
          <p:cNvPr id="10" name="Group 9"/>
          <p:cNvGrpSpPr/>
          <p:nvPr/>
        </p:nvGrpSpPr>
        <p:grpSpPr>
          <a:xfrm>
            <a:off x="4833817" y="3201044"/>
            <a:ext cx="2547887" cy="2418711"/>
            <a:chOff x="3352800" y="2362200"/>
            <a:chExt cx="3017235" cy="2927915"/>
          </a:xfrm>
        </p:grpSpPr>
        <p:cxnSp>
          <p:nvCxnSpPr>
            <p:cNvPr id="12" name="Straight Connector 11"/>
            <p:cNvCxnSpPr/>
            <p:nvPr/>
          </p:nvCxnSpPr>
          <p:spPr>
            <a:xfrm>
              <a:off x="5070123" y="3048000"/>
              <a:ext cx="0" cy="2133600"/>
            </a:xfrm>
            <a:prstGeom prst="line">
              <a:avLst/>
            </a:prstGeom>
            <a:ln w="5715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066986" y="2393951"/>
              <a:ext cx="0" cy="304800"/>
            </a:xfrm>
            <a:prstGeom prst="line">
              <a:avLst/>
            </a:prstGeom>
            <a:ln w="5715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5450576" y="3042066"/>
              <a:ext cx="0" cy="2133600"/>
            </a:xfrm>
            <a:prstGeom prst="line">
              <a:avLst/>
            </a:prstGeom>
            <a:ln w="5715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5450576" y="2407311"/>
              <a:ext cx="0" cy="304800"/>
            </a:xfrm>
            <a:prstGeom prst="line">
              <a:avLst/>
            </a:prstGeom>
            <a:ln w="5715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862341" y="3042066"/>
              <a:ext cx="0" cy="2133600"/>
            </a:xfrm>
            <a:prstGeom prst="line">
              <a:avLst/>
            </a:prstGeom>
            <a:ln w="5715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5851093" y="2362200"/>
              <a:ext cx="0" cy="304800"/>
            </a:xfrm>
            <a:prstGeom prst="line">
              <a:avLst/>
            </a:prstGeom>
            <a:ln w="5715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6248400" y="2362200"/>
              <a:ext cx="5072" cy="2788029"/>
            </a:xfrm>
            <a:prstGeom prst="line">
              <a:avLst/>
            </a:prstGeom>
            <a:ln w="5715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6141435" y="5155236"/>
              <a:ext cx="2286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6172200" y="5225520"/>
              <a:ext cx="176393" cy="229"/>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6205248" y="5290018"/>
              <a:ext cx="112032" cy="97"/>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8" name="Oval 27"/>
            <p:cNvSpPr/>
            <p:nvPr/>
          </p:nvSpPr>
          <p:spPr>
            <a:xfrm>
              <a:off x="5821418" y="2972216"/>
              <a:ext cx="76200" cy="76200"/>
            </a:xfrm>
            <a:prstGeom prst="ellipse">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409653" y="2972216"/>
              <a:ext cx="76200" cy="76200"/>
            </a:xfrm>
            <a:prstGeom prst="ellipse">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5029200" y="2981325"/>
              <a:ext cx="76200" cy="76200"/>
            </a:xfrm>
            <a:prstGeom prst="ellipse">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022850" y="2660650"/>
              <a:ext cx="76200" cy="76200"/>
            </a:xfrm>
            <a:prstGeom prst="ellipse">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2" name="Straight Connector 31"/>
            <p:cNvCxnSpPr/>
            <p:nvPr/>
          </p:nvCxnSpPr>
          <p:spPr>
            <a:xfrm>
              <a:off x="3657600" y="3759200"/>
              <a:ext cx="3175" cy="79375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33" name="Oval 32"/>
            <p:cNvSpPr/>
            <p:nvPr/>
          </p:nvSpPr>
          <p:spPr>
            <a:xfrm>
              <a:off x="5404620" y="2654379"/>
              <a:ext cx="76200" cy="76200"/>
            </a:xfrm>
            <a:prstGeom prst="ellipse">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5815068" y="2654716"/>
              <a:ext cx="76200" cy="76200"/>
            </a:xfrm>
            <a:prstGeom prst="ellipse">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5" name="Straight Connector 34"/>
            <p:cNvCxnSpPr/>
            <p:nvPr/>
          </p:nvCxnSpPr>
          <p:spPr>
            <a:xfrm>
              <a:off x="3778250" y="3810000"/>
              <a:ext cx="0" cy="838200"/>
            </a:xfrm>
            <a:prstGeom prst="line">
              <a:avLst/>
            </a:prstGeom>
            <a:ln w="381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3886200" y="3810000"/>
              <a:ext cx="0" cy="990600"/>
            </a:xfrm>
            <a:prstGeom prst="lin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3997325" y="3789218"/>
              <a:ext cx="0" cy="1108364"/>
            </a:xfrm>
            <a:prstGeom prst="line">
              <a:avLst/>
            </a:prstGeom>
            <a:ln w="3810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3644900" y="4540123"/>
              <a:ext cx="1346998" cy="3302"/>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3759200" y="4651502"/>
              <a:ext cx="1645420" cy="827"/>
            </a:xfrm>
            <a:prstGeom prst="line">
              <a:avLst/>
            </a:prstGeom>
            <a:ln w="381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3870325" y="4781550"/>
              <a:ext cx="1981200" cy="0"/>
            </a:xfrm>
            <a:prstGeom prst="lin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3981450" y="4886325"/>
              <a:ext cx="2225797" cy="7385"/>
            </a:xfrm>
            <a:prstGeom prst="line">
              <a:avLst/>
            </a:prstGeom>
            <a:ln w="38100" cmpd="sng">
              <a:solidFill>
                <a:srgbClr val="008000"/>
              </a:solidFill>
            </a:ln>
          </p:spPr>
          <p:style>
            <a:lnRef idx="2">
              <a:schemeClr val="accent1"/>
            </a:lnRef>
            <a:fillRef idx="0">
              <a:schemeClr val="accent1"/>
            </a:fillRef>
            <a:effectRef idx="1">
              <a:schemeClr val="accent1"/>
            </a:effectRef>
            <a:fontRef idx="minor">
              <a:schemeClr val="tx1"/>
            </a:fontRef>
          </p:style>
        </p:cxnSp>
        <p:pic>
          <p:nvPicPr>
            <p:cNvPr id="42" name="Picture 41" descr="Screen Shot 2014-02-18 at 4.43.06 P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352800" y="2895600"/>
              <a:ext cx="944385" cy="941796"/>
            </a:xfrm>
            <a:prstGeom prst="ellipse">
              <a:avLst/>
            </a:prstGeom>
          </p:spPr>
        </p:pic>
        <p:sp>
          <p:nvSpPr>
            <p:cNvPr id="43" name="Oval 42"/>
            <p:cNvSpPr/>
            <p:nvPr/>
          </p:nvSpPr>
          <p:spPr>
            <a:xfrm>
              <a:off x="3533775" y="3057525"/>
              <a:ext cx="114300" cy="117475"/>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3635375" y="3162300"/>
              <a:ext cx="114300" cy="117475"/>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3911600" y="3162300"/>
              <a:ext cx="114300" cy="117475"/>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4013200" y="3057525"/>
              <a:ext cx="114300" cy="117475"/>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3911600" y="3441700"/>
              <a:ext cx="114300" cy="117475"/>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4013200" y="3549650"/>
              <a:ext cx="114300" cy="117475"/>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3635375" y="3444875"/>
              <a:ext cx="114300" cy="117475"/>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3533775" y="3546475"/>
              <a:ext cx="114300" cy="117475"/>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1" name="Group 50"/>
            <p:cNvGrpSpPr/>
            <p:nvPr/>
          </p:nvGrpSpPr>
          <p:grpSpPr>
            <a:xfrm>
              <a:off x="4982280" y="4470180"/>
              <a:ext cx="152400" cy="152400"/>
              <a:chOff x="6858000" y="4800600"/>
              <a:chExt cx="152400" cy="152400"/>
            </a:xfrm>
            <a:solidFill>
              <a:schemeClr val="bg1"/>
            </a:solidFill>
          </p:grpSpPr>
          <p:sp>
            <p:nvSpPr>
              <p:cNvPr id="64" name="Oval 63"/>
              <p:cNvSpPr/>
              <p:nvPr/>
            </p:nvSpPr>
            <p:spPr>
              <a:xfrm>
                <a:off x="6858000" y="4800600"/>
                <a:ext cx="152400" cy="152400"/>
              </a:xfrm>
              <a:prstGeom prst="ellipse">
                <a:avLst/>
              </a:prstGeom>
              <a:grp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5" name="Straight Connector 64"/>
              <p:cNvCxnSpPr/>
              <p:nvPr/>
            </p:nvCxnSpPr>
            <p:spPr>
              <a:xfrm flipH="1">
                <a:off x="6925410" y="4822918"/>
                <a:ext cx="53882" cy="130082"/>
              </a:xfrm>
              <a:prstGeom prst="line">
                <a:avLst/>
              </a:prstGeom>
              <a:grpFill/>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flipH="1">
                <a:off x="6888825" y="4803952"/>
                <a:ext cx="53882" cy="130082"/>
              </a:xfrm>
              <a:prstGeom prst="line">
                <a:avLst/>
              </a:prstGeom>
              <a:grpFill/>
              <a:ln>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52" name="Group 51"/>
            <p:cNvGrpSpPr/>
            <p:nvPr/>
          </p:nvGrpSpPr>
          <p:grpSpPr>
            <a:xfrm rot="6181398">
              <a:off x="5377260" y="4593300"/>
              <a:ext cx="152400" cy="152400"/>
              <a:chOff x="6858000" y="4800600"/>
              <a:chExt cx="152400" cy="152400"/>
            </a:xfrm>
            <a:solidFill>
              <a:srgbClr val="FFFFFF"/>
            </a:solidFill>
          </p:grpSpPr>
          <p:sp>
            <p:nvSpPr>
              <p:cNvPr id="61" name="Oval 60"/>
              <p:cNvSpPr/>
              <p:nvPr/>
            </p:nvSpPr>
            <p:spPr>
              <a:xfrm>
                <a:off x="6858000" y="4800600"/>
                <a:ext cx="152400" cy="152400"/>
              </a:xfrm>
              <a:prstGeom prst="ellipse">
                <a:avLst/>
              </a:prstGeom>
              <a:grp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2" name="Straight Connector 61"/>
              <p:cNvCxnSpPr/>
              <p:nvPr/>
            </p:nvCxnSpPr>
            <p:spPr>
              <a:xfrm flipH="1">
                <a:off x="6925410" y="4822918"/>
                <a:ext cx="53882" cy="130082"/>
              </a:xfrm>
              <a:prstGeom prst="line">
                <a:avLst/>
              </a:prstGeom>
              <a:grpFill/>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flipH="1">
                <a:off x="6888825" y="4803952"/>
                <a:ext cx="53882" cy="130082"/>
              </a:xfrm>
              <a:prstGeom prst="line">
                <a:avLst/>
              </a:prstGeom>
              <a:grpFill/>
              <a:ln>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53" name="Group 52"/>
            <p:cNvGrpSpPr/>
            <p:nvPr/>
          </p:nvGrpSpPr>
          <p:grpSpPr>
            <a:xfrm rot="4071558">
              <a:off x="5765580" y="4713420"/>
              <a:ext cx="152400" cy="152400"/>
              <a:chOff x="6858000" y="4800600"/>
              <a:chExt cx="152400" cy="152400"/>
            </a:xfrm>
            <a:solidFill>
              <a:srgbClr val="FFFFFF"/>
            </a:solidFill>
          </p:grpSpPr>
          <p:sp>
            <p:nvSpPr>
              <p:cNvPr id="58" name="Oval 57"/>
              <p:cNvSpPr/>
              <p:nvPr/>
            </p:nvSpPr>
            <p:spPr>
              <a:xfrm>
                <a:off x="6858000" y="4800600"/>
                <a:ext cx="152400" cy="152400"/>
              </a:xfrm>
              <a:prstGeom prst="ellipse">
                <a:avLst/>
              </a:prstGeom>
              <a:grp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9" name="Straight Connector 58"/>
              <p:cNvCxnSpPr/>
              <p:nvPr/>
            </p:nvCxnSpPr>
            <p:spPr>
              <a:xfrm flipH="1">
                <a:off x="6925410" y="4822918"/>
                <a:ext cx="53882" cy="130082"/>
              </a:xfrm>
              <a:prstGeom prst="line">
                <a:avLst/>
              </a:prstGeom>
              <a:grpFill/>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flipH="1">
                <a:off x="6888825" y="4803952"/>
                <a:ext cx="53882" cy="130082"/>
              </a:xfrm>
              <a:prstGeom prst="line">
                <a:avLst/>
              </a:prstGeom>
              <a:grpFill/>
              <a:ln>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54" name="Group 53"/>
            <p:cNvGrpSpPr/>
            <p:nvPr/>
          </p:nvGrpSpPr>
          <p:grpSpPr>
            <a:xfrm rot="1961295">
              <a:off x="6172200" y="4832880"/>
              <a:ext cx="152400" cy="152400"/>
              <a:chOff x="6858000" y="4800600"/>
              <a:chExt cx="152400" cy="152400"/>
            </a:xfrm>
            <a:solidFill>
              <a:srgbClr val="FFFFFF"/>
            </a:solidFill>
          </p:grpSpPr>
          <p:sp>
            <p:nvSpPr>
              <p:cNvPr id="55" name="Oval 54"/>
              <p:cNvSpPr/>
              <p:nvPr/>
            </p:nvSpPr>
            <p:spPr>
              <a:xfrm>
                <a:off x="6858000" y="4800600"/>
                <a:ext cx="152400" cy="152400"/>
              </a:xfrm>
              <a:prstGeom prst="ellipse">
                <a:avLst/>
              </a:prstGeom>
              <a:grp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6" name="Straight Connector 55"/>
              <p:cNvCxnSpPr/>
              <p:nvPr/>
            </p:nvCxnSpPr>
            <p:spPr>
              <a:xfrm flipH="1">
                <a:off x="6925410" y="4822918"/>
                <a:ext cx="53882" cy="130082"/>
              </a:xfrm>
              <a:prstGeom prst="line">
                <a:avLst/>
              </a:prstGeom>
              <a:grpFill/>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flipH="1">
                <a:off x="6888825" y="4803952"/>
                <a:ext cx="53882" cy="130082"/>
              </a:xfrm>
              <a:prstGeom prst="line">
                <a:avLst/>
              </a:prstGeom>
              <a:grpFill/>
              <a:ln>
                <a:solidFill>
                  <a:srgbClr val="000000"/>
                </a:solidFill>
              </a:ln>
            </p:spPr>
            <p:style>
              <a:lnRef idx="2">
                <a:schemeClr val="accent1"/>
              </a:lnRef>
              <a:fillRef idx="0">
                <a:schemeClr val="accent1"/>
              </a:fillRef>
              <a:effectRef idx="1">
                <a:schemeClr val="accent1"/>
              </a:effectRef>
              <a:fontRef idx="minor">
                <a:schemeClr val="tx1"/>
              </a:fontRef>
            </p:style>
          </p:cxnSp>
        </p:grpSp>
      </p:grpSp>
      <p:pic>
        <p:nvPicPr>
          <p:cNvPr id="68" name="Picture 67"/>
          <p:cNvPicPr>
            <a:picLocks noChangeAspect="1"/>
          </p:cNvPicPr>
          <p:nvPr/>
        </p:nvPicPr>
        <p:blipFill>
          <a:blip r:embed="rId4" cstate="print"/>
          <a:stretch>
            <a:fillRect/>
          </a:stretch>
        </p:blipFill>
        <p:spPr>
          <a:xfrm>
            <a:off x="4174163" y="3136343"/>
            <a:ext cx="2031206" cy="15905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9" name="Oval 68"/>
          <p:cNvSpPr/>
          <p:nvPr/>
        </p:nvSpPr>
        <p:spPr>
          <a:xfrm>
            <a:off x="4818422" y="3710840"/>
            <a:ext cx="144065" cy="14406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srgbClr val="FFFFFF"/>
              </a:solidFill>
            </a:endParaRPr>
          </a:p>
        </p:txBody>
      </p:sp>
      <p:sp>
        <p:nvSpPr>
          <p:cNvPr id="70" name="Oval 69"/>
          <p:cNvSpPr/>
          <p:nvPr/>
        </p:nvSpPr>
        <p:spPr>
          <a:xfrm>
            <a:off x="5368406" y="3690601"/>
            <a:ext cx="144066" cy="14406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srgbClr val="FFFFFF"/>
              </a:solidFill>
            </a:endParaRPr>
          </a:p>
        </p:txBody>
      </p:sp>
      <p:sp>
        <p:nvSpPr>
          <p:cNvPr id="71" name="Oval 70"/>
          <p:cNvSpPr/>
          <p:nvPr/>
        </p:nvSpPr>
        <p:spPr>
          <a:xfrm>
            <a:off x="4833817" y="4244240"/>
            <a:ext cx="144065" cy="14406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srgbClr val="FFFFFF"/>
              </a:solidFill>
            </a:endParaRPr>
          </a:p>
        </p:txBody>
      </p:sp>
      <p:sp>
        <p:nvSpPr>
          <p:cNvPr id="72" name="Oval 71"/>
          <p:cNvSpPr/>
          <p:nvPr/>
        </p:nvSpPr>
        <p:spPr>
          <a:xfrm>
            <a:off x="4948117" y="4119226"/>
            <a:ext cx="144065" cy="14406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srgbClr val="FFFFFF"/>
              </a:solidFill>
            </a:endParaRPr>
          </a:p>
        </p:txBody>
      </p:sp>
      <p:sp>
        <p:nvSpPr>
          <p:cNvPr id="73" name="Oval 72"/>
          <p:cNvSpPr/>
          <p:nvPr/>
        </p:nvSpPr>
        <p:spPr>
          <a:xfrm>
            <a:off x="4948117" y="3822759"/>
            <a:ext cx="144065" cy="1428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srgbClr val="FFFFFF"/>
              </a:solidFill>
            </a:endParaRPr>
          </a:p>
        </p:txBody>
      </p:sp>
      <p:sp>
        <p:nvSpPr>
          <p:cNvPr id="74" name="Oval 73"/>
          <p:cNvSpPr/>
          <p:nvPr/>
        </p:nvSpPr>
        <p:spPr>
          <a:xfrm>
            <a:off x="5248872" y="3818230"/>
            <a:ext cx="154781" cy="1428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srgbClr val="FFFFFF"/>
              </a:solidFill>
            </a:endParaRPr>
          </a:p>
        </p:txBody>
      </p:sp>
      <p:sp>
        <p:nvSpPr>
          <p:cNvPr id="75" name="Oval 74"/>
          <p:cNvSpPr/>
          <p:nvPr/>
        </p:nvSpPr>
        <p:spPr>
          <a:xfrm>
            <a:off x="5258868" y="4119226"/>
            <a:ext cx="144066" cy="14406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srgbClr val="FFFFFF"/>
              </a:solidFill>
            </a:endParaRPr>
          </a:p>
        </p:txBody>
      </p:sp>
      <p:sp>
        <p:nvSpPr>
          <p:cNvPr id="76" name="Oval 75"/>
          <p:cNvSpPr/>
          <p:nvPr/>
        </p:nvSpPr>
        <p:spPr>
          <a:xfrm>
            <a:off x="5379123" y="4238288"/>
            <a:ext cx="144065" cy="14406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srgbClr val="FFFFFF"/>
              </a:solidFill>
            </a:endParaRPr>
          </a:p>
        </p:txBody>
      </p:sp>
      <p:sp>
        <p:nvSpPr>
          <p:cNvPr id="77" name="Oval 76"/>
          <p:cNvSpPr/>
          <p:nvPr/>
        </p:nvSpPr>
        <p:spPr>
          <a:xfrm>
            <a:off x="4948117" y="4119226"/>
            <a:ext cx="144065" cy="14406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srgbClr val="FFFFFF"/>
              </a:solidFill>
            </a:endParaRPr>
          </a:p>
        </p:txBody>
      </p:sp>
      <p:sp>
        <p:nvSpPr>
          <p:cNvPr id="78" name="Oval 77"/>
          <p:cNvSpPr/>
          <p:nvPr/>
        </p:nvSpPr>
        <p:spPr>
          <a:xfrm>
            <a:off x="4833817" y="4244240"/>
            <a:ext cx="144065" cy="14406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srgbClr val="FFFFFF"/>
              </a:solidFill>
            </a:endParaRPr>
          </a:p>
        </p:txBody>
      </p:sp>
      <p:sp>
        <p:nvSpPr>
          <p:cNvPr id="79" name="Oval 78"/>
          <p:cNvSpPr/>
          <p:nvPr/>
        </p:nvSpPr>
        <p:spPr>
          <a:xfrm>
            <a:off x="5258868" y="4113271"/>
            <a:ext cx="144066" cy="14406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srgbClr val="FFFFFF"/>
              </a:solidFill>
            </a:endParaRPr>
          </a:p>
        </p:txBody>
      </p:sp>
      <p:sp>
        <p:nvSpPr>
          <p:cNvPr id="80" name="Oval 79"/>
          <p:cNvSpPr/>
          <p:nvPr/>
        </p:nvSpPr>
        <p:spPr>
          <a:xfrm>
            <a:off x="5379123" y="4233526"/>
            <a:ext cx="144065" cy="14406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srgbClr val="FFFFFF"/>
              </a:solidFill>
            </a:endParaRPr>
          </a:p>
        </p:txBody>
      </p:sp>
      <p:sp>
        <p:nvSpPr>
          <p:cNvPr id="81" name="Oval 80"/>
          <p:cNvSpPr/>
          <p:nvPr/>
        </p:nvSpPr>
        <p:spPr>
          <a:xfrm>
            <a:off x="5375549" y="4232334"/>
            <a:ext cx="147638" cy="1559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srgbClr val="FFFFFF"/>
              </a:solidFill>
            </a:endParaRPr>
          </a:p>
        </p:txBody>
      </p:sp>
      <p:sp>
        <p:nvSpPr>
          <p:cNvPr id="82" name="Oval 81"/>
          <p:cNvSpPr/>
          <p:nvPr/>
        </p:nvSpPr>
        <p:spPr>
          <a:xfrm>
            <a:off x="5254106" y="4113272"/>
            <a:ext cx="151210" cy="15478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srgbClr val="FFFFFF"/>
              </a:solidFill>
            </a:endParaRPr>
          </a:p>
        </p:txBody>
      </p:sp>
      <p:sp>
        <p:nvSpPr>
          <p:cNvPr id="83" name="Content Placeholder 5"/>
          <p:cNvSpPr txBox="1">
            <a:spLocks/>
          </p:cNvSpPr>
          <p:nvPr/>
        </p:nvSpPr>
        <p:spPr>
          <a:xfrm>
            <a:off x="274739" y="2724743"/>
            <a:ext cx="7798848" cy="3811577"/>
          </a:xfrm>
          <a:prstGeom prst="rect">
            <a:avLst/>
          </a:prstGeom>
        </p:spPr>
        <p:txBody>
          <a:bodyPr vert="horz" numCol="2">
            <a:noAutofit/>
          </a:bodyPr>
          <a:lstStyle/>
          <a:p>
            <a:pPr marL="285750" indent="-285750">
              <a:spcBef>
                <a:spcPts val="700"/>
              </a:spcBef>
              <a:buClr>
                <a:srgbClr val="595959"/>
              </a:buClr>
              <a:buSzPct val="100000"/>
              <a:buFont typeface="Arial" panose="020B0604020202020204" pitchFamily="34" charset="0"/>
              <a:buChar char="•"/>
              <a:defRPr/>
            </a:pPr>
            <a:r>
              <a:rPr lang="nb-NO" sz="1400" b="1" dirty="0"/>
              <a:t>Voltage Range:</a:t>
            </a:r>
            <a:r>
              <a:rPr lang="nb-NO" sz="1400" dirty="0"/>
              <a:t> 	40-750	</a:t>
            </a:r>
            <a:r>
              <a:rPr lang="nb-NO" sz="1400" b="1" dirty="0"/>
              <a:t>VAC</a:t>
            </a:r>
            <a:br>
              <a:rPr lang="nb-NO" sz="1400" b="1" dirty="0"/>
            </a:br>
            <a:r>
              <a:rPr lang="nb-NO" sz="1400" b="1" dirty="0"/>
              <a:t>		</a:t>
            </a:r>
            <a:r>
              <a:rPr lang="nb-NO" sz="1400" dirty="0"/>
              <a:t>30-1000 	</a:t>
            </a:r>
            <a:r>
              <a:rPr lang="nb-NO" sz="1400" b="1" dirty="0"/>
              <a:t>VDC 	</a:t>
            </a:r>
            <a:endParaRPr lang="en-US" sz="1400" dirty="0"/>
          </a:p>
          <a:p>
            <a:pPr marL="285750" indent="-285750">
              <a:lnSpc>
                <a:spcPct val="170000"/>
              </a:lnSpc>
              <a:spcBef>
                <a:spcPts val="700"/>
              </a:spcBef>
              <a:buClr>
                <a:srgbClr val="595959"/>
              </a:buClr>
              <a:buSzPct val="100000"/>
              <a:buFont typeface="Arial" panose="020B0604020202020204" pitchFamily="34" charset="0"/>
              <a:buChar char="•"/>
              <a:defRPr/>
            </a:pPr>
            <a:r>
              <a:rPr lang="en-US" sz="1400" b="1" dirty="0"/>
              <a:t>Options: </a:t>
            </a:r>
            <a:r>
              <a:rPr lang="en-US" sz="1400" dirty="0"/>
              <a:t>Flashing/Solid on/Class 1 </a:t>
            </a:r>
            <a:r>
              <a:rPr lang="en-US" sz="1400" dirty="0" err="1"/>
              <a:t>Div</a:t>
            </a:r>
            <a:r>
              <a:rPr lang="en-US" sz="1400" dirty="0"/>
              <a:t> 2/Fiber Optic</a:t>
            </a:r>
          </a:p>
          <a:p>
            <a:pPr marL="285750" indent="-285750">
              <a:lnSpc>
                <a:spcPct val="170000"/>
              </a:lnSpc>
              <a:spcBef>
                <a:spcPts val="700"/>
              </a:spcBef>
              <a:buClr>
                <a:srgbClr val="595959"/>
              </a:buClr>
              <a:buSzPct val="100000"/>
              <a:buFont typeface="Arial" panose="020B0604020202020204" pitchFamily="34" charset="0"/>
              <a:buChar char="•"/>
              <a:defRPr/>
            </a:pPr>
            <a:r>
              <a:rPr lang="da-DK" sz="1400" b="1" dirty="0"/>
              <a:t>No batteries needed - line voltage powered</a:t>
            </a:r>
          </a:p>
          <a:p>
            <a:pPr marL="285750" indent="-285750">
              <a:lnSpc>
                <a:spcPct val="170000"/>
              </a:lnSpc>
              <a:spcBef>
                <a:spcPts val="700"/>
              </a:spcBef>
              <a:buClr>
                <a:srgbClr val="595959"/>
              </a:buClr>
              <a:buSzPct val="100000"/>
              <a:buFont typeface="Arial" panose="020B0604020202020204" pitchFamily="34" charset="0"/>
              <a:buChar char="•"/>
              <a:defRPr/>
            </a:pPr>
            <a:r>
              <a:rPr lang="nb-NO" sz="1400" b="1" dirty="0"/>
              <a:t>High surge immunity </a:t>
            </a:r>
            <a:r>
              <a:rPr lang="nb-NO" sz="1400" dirty="0"/>
              <a:t>CAT III/CAT IV</a:t>
            </a:r>
            <a:r>
              <a:rPr lang="nb-NO" sz="1400" b="1" dirty="0"/>
              <a:t> </a:t>
            </a:r>
            <a:r>
              <a:rPr lang="nb-NO" sz="1400" dirty="0"/>
              <a:t>(8kV)</a:t>
            </a:r>
          </a:p>
          <a:p>
            <a:pPr marL="285750" indent="-285750">
              <a:lnSpc>
                <a:spcPct val="170000"/>
              </a:lnSpc>
              <a:spcBef>
                <a:spcPts val="700"/>
              </a:spcBef>
              <a:buClr>
                <a:srgbClr val="595959"/>
              </a:buClr>
              <a:buSzPct val="100000"/>
              <a:buFont typeface="Arial" panose="020B0604020202020204" pitchFamily="34" charset="0"/>
              <a:buChar char="•"/>
              <a:defRPr/>
            </a:pPr>
            <a:r>
              <a:rPr lang="nb-NO" sz="1400" dirty="0"/>
              <a:t>Potted Construction</a:t>
            </a:r>
            <a:endParaRPr lang="en-US" sz="1400" dirty="0"/>
          </a:p>
          <a:p>
            <a:pPr marL="285750" indent="-285750">
              <a:lnSpc>
                <a:spcPct val="170000"/>
              </a:lnSpc>
              <a:spcBef>
                <a:spcPts val="700"/>
              </a:spcBef>
              <a:buClr>
                <a:srgbClr val="595959"/>
              </a:buClr>
              <a:buSzPct val="100000"/>
              <a:buFont typeface="Arial" panose="020B0604020202020204" pitchFamily="34" charset="0"/>
              <a:buChar char="•"/>
              <a:defRPr/>
            </a:pPr>
            <a:r>
              <a:rPr lang="en-US" sz="1400" dirty="0"/>
              <a:t>Various mounting options – 20 minute install</a:t>
            </a:r>
          </a:p>
          <a:p>
            <a:pPr marL="285750" indent="-285750">
              <a:lnSpc>
                <a:spcPct val="170000"/>
              </a:lnSpc>
              <a:spcBef>
                <a:spcPts val="700"/>
              </a:spcBef>
              <a:buClr>
                <a:srgbClr val="595959"/>
              </a:buClr>
              <a:buSzPct val="100000"/>
              <a:buFont typeface="Arial" panose="020B0604020202020204" pitchFamily="34" charset="0"/>
              <a:buChar char="•"/>
              <a:defRPr/>
            </a:pPr>
            <a:r>
              <a:rPr lang="da-DK" sz="1400" b="1" dirty="0"/>
              <a:t>CE, UL Listed (61010), Type 4X, 12, 13 IP65 </a:t>
            </a:r>
          </a:p>
          <a:p>
            <a:pPr>
              <a:spcBef>
                <a:spcPts val="700"/>
              </a:spcBef>
              <a:buClr>
                <a:schemeClr val="accent2"/>
              </a:buClr>
              <a:buSzPct val="60000"/>
              <a:defRPr/>
            </a:pPr>
            <a:endParaRPr lang="nb-NO" sz="2400" dirty="0"/>
          </a:p>
        </p:txBody>
      </p:sp>
      <p:pic>
        <p:nvPicPr>
          <p:cNvPr id="2" name="Picture 1"/>
          <p:cNvPicPr>
            <a:picLocks noChangeAspect="1"/>
          </p:cNvPicPr>
          <p:nvPr/>
        </p:nvPicPr>
        <p:blipFill>
          <a:blip r:embed="rId5"/>
          <a:stretch>
            <a:fillRect/>
          </a:stretch>
        </p:blipFill>
        <p:spPr>
          <a:xfrm>
            <a:off x="8091578" y="2432151"/>
            <a:ext cx="4027587" cy="2805029"/>
          </a:xfrm>
          <a:prstGeom prst="rect">
            <a:avLst/>
          </a:prstGeom>
        </p:spPr>
      </p:pic>
      <p:sp>
        <p:nvSpPr>
          <p:cNvPr id="3" name="Rectangle 2"/>
          <p:cNvSpPr/>
          <p:nvPr/>
        </p:nvSpPr>
        <p:spPr>
          <a:xfrm>
            <a:off x="9002927" y="5307615"/>
            <a:ext cx="2199000" cy="319446"/>
          </a:xfrm>
          <a:prstGeom prst="rect">
            <a:avLst/>
          </a:prstGeom>
        </p:spPr>
        <p:txBody>
          <a:bodyPr wrap="none">
            <a:spAutoFit/>
          </a:bodyPr>
          <a:lstStyle/>
          <a:p>
            <a:pPr>
              <a:lnSpc>
                <a:spcPct val="80000"/>
              </a:lnSpc>
              <a:spcBef>
                <a:spcPts val="1000"/>
              </a:spcBef>
            </a:pPr>
            <a:r>
              <a:rPr lang="en-US" dirty="0">
                <a:latin typeface="Arial Black" panose="020B0A04020102020204" pitchFamily="34" charset="0"/>
              </a:rPr>
              <a:t>Ex: MCC Bucket</a:t>
            </a:r>
            <a:endParaRPr lang="en-US" sz="3100" dirty="0"/>
          </a:p>
        </p:txBody>
      </p:sp>
      <p:cxnSp>
        <p:nvCxnSpPr>
          <p:cNvPr id="7" name="Straight Arrow Connector 6">
            <a:extLst>
              <a:ext uri="{FF2B5EF4-FFF2-40B4-BE49-F238E27FC236}">
                <a16:creationId xmlns:a16="http://schemas.microsoft.com/office/drawing/2014/main" id="{D3DB23D6-F1BE-4489-A7E1-8A4CEFC40668}"/>
              </a:ext>
            </a:extLst>
          </p:cNvPr>
          <p:cNvCxnSpPr>
            <a:cxnSpLocks/>
          </p:cNvCxnSpPr>
          <p:nvPr/>
        </p:nvCxnSpPr>
        <p:spPr>
          <a:xfrm flipH="1">
            <a:off x="6995074" y="2648938"/>
            <a:ext cx="355061" cy="15417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130E6300-AB88-4839-9768-177A2110701F}"/>
              </a:ext>
            </a:extLst>
          </p:cNvPr>
          <p:cNvSpPr txBox="1"/>
          <p:nvPr/>
        </p:nvSpPr>
        <p:spPr>
          <a:xfrm>
            <a:off x="6794824" y="2025452"/>
            <a:ext cx="1121913" cy="626127"/>
          </a:xfrm>
          <a:prstGeom prst="rect">
            <a:avLst/>
          </a:prstGeom>
          <a:ln>
            <a:solidFill>
              <a:schemeClr val="tx1"/>
            </a:solidFill>
          </a:ln>
        </p:spPr>
        <p:txBody>
          <a:bodyPr vert="horz" wrap="square" lIns="91440" tIns="45720" rIns="91440" bIns="45720" rtlCol="0" anchor="b">
            <a:noAutofit/>
          </a:bodyPr>
          <a:lstStyle/>
          <a:p>
            <a:r>
              <a:rPr lang="en-US" sz="1600" dirty="0"/>
              <a:t>Fused Disconnect</a:t>
            </a:r>
          </a:p>
        </p:txBody>
      </p:sp>
      <p:sp>
        <p:nvSpPr>
          <p:cNvPr id="85" name="Rectangle 84">
            <a:extLst>
              <a:ext uri="{FF2B5EF4-FFF2-40B4-BE49-F238E27FC236}">
                <a16:creationId xmlns:a16="http://schemas.microsoft.com/office/drawing/2014/main" id="{9BFF0C7B-8C61-4E67-AFFE-FB7CAA65D8EA}"/>
              </a:ext>
            </a:extLst>
          </p:cNvPr>
          <p:cNvSpPr/>
          <p:nvPr/>
        </p:nvSpPr>
        <p:spPr>
          <a:xfrm>
            <a:off x="6220327" y="4171706"/>
            <a:ext cx="128693" cy="251791"/>
          </a:xfrm>
          <a:prstGeom prst="rect">
            <a:avLst/>
          </a:prstGeom>
          <a:solidFill>
            <a:srgbClr val="FFFF00"/>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C640C20D-9A8B-414C-AEB7-818085EAB164}"/>
              </a:ext>
            </a:extLst>
          </p:cNvPr>
          <p:cNvSpPr/>
          <p:nvPr/>
        </p:nvSpPr>
        <p:spPr>
          <a:xfrm>
            <a:off x="6523015" y="4171707"/>
            <a:ext cx="128693" cy="251791"/>
          </a:xfrm>
          <a:prstGeom prst="rect">
            <a:avLst/>
          </a:prstGeom>
          <a:solidFill>
            <a:srgbClr val="FFFF00"/>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B38F159C-7B76-41ED-BD0A-20E57CB2C2AC}"/>
              </a:ext>
            </a:extLst>
          </p:cNvPr>
          <p:cNvSpPr/>
          <p:nvPr/>
        </p:nvSpPr>
        <p:spPr>
          <a:xfrm>
            <a:off x="6878497" y="4171952"/>
            <a:ext cx="128693" cy="251791"/>
          </a:xfrm>
          <a:prstGeom prst="rect">
            <a:avLst/>
          </a:prstGeom>
          <a:solidFill>
            <a:srgbClr val="FFFF00"/>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5" name="Straight Connector 104">
            <a:extLst>
              <a:ext uri="{FF2B5EF4-FFF2-40B4-BE49-F238E27FC236}">
                <a16:creationId xmlns:a16="http://schemas.microsoft.com/office/drawing/2014/main" id="{CAAE7617-F9C9-41C4-866C-99DD5BDB77DD}"/>
              </a:ext>
            </a:extLst>
          </p:cNvPr>
          <p:cNvCxnSpPr>
            <a:cxnSpLocks/>
          </p:cNvCxnSpPr>
          <p:nvPr/>
        </p:nvCxnSpPr>
        <p:spPr>
          <a:xfrm>
            <a:off x="6941549" y="3429000"/>
            <a:ext cx="0" cy="378016"/>
          </a:xfrm>
          <a:prstGeom prst="line">
            <a:avLst/>
          </a:prstGeom>
          <a:ln w="5715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a:extLst>
              <a:ext uri="{FF2B5EF4-FFF2-40B4-BE49-F238E27FC236}">
                <a16:creationId xmlns:a16="http://schemas.microsoft.com/office/drawing/2014/main" id="{598D19A6-8373-4687-9D83-D7C31820EAFF}"/>
              </a:ext>
            </a:extLst>
          </p:cNvPr>
          <p:cNvCxnSpPr>
            <a:cxnSpLocks/>
          </p:cNvCxnSpPr>
          <p:nvPr/>
        </p:nvCxnSpPr>
        <p:spPr>
          <a:xfrm>
            <a:off x="6281352" y="3435704"/>
            <a:ext cx="0" cy="364607"/>
          </a:xfrm>
          <a:prstGeom prst="line">
            <a:avLst/>
          </a:prstGeom>
          <a:ln w="5715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a:extLst>
              <a:ext uri="{FF2B5EF4-FFF2-40B4-BE49-F238E27FC236}">
                <a16:creationId xmlns:a16="http://schemas.microsoft.com/office/drawing/2014/main" id="{A5DF50F5-AE1C-49F2-A9F8-8E6E4B0C6EB1}"/>
              </a:ext>
            </a:extLst>
          </p:cNvPr>
          <p:cNvCxnSpPr>
            <a:cxnSpLocks/>
          </p:cNvCxnSpPr>
          <p:nvPr/>
        </p:nvCxnSpPr>
        <p:spPr>
          <a:xfrm flipH="1">
            <a:off x="6288723" y="3501737"/>
            <a:ext cx="167154" cy="245227"/>
          </a:xfrm>
          <a:prstGeom prst="line">
            <a:avLst/>
          </a:prstGeom>
          <a:ln w="5715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a:extLst>
              <a:ext uri="{FF2B5EF4-FFF2-40B4-BE49-F238E27FC236}">
                <a16:creationId xmlns:a16="http://schemas.microsoft.com/office/drawing/2014/main" id="{E53B1287-058D-4FA2-BD60-4439862DA99A}"/>
              </a:ext>
            </a:extLst>
          </p:cNvPr>
          <p:cNvCxnSpPr>
            <a:cxnSpLocks/>
          </p:cNvCxnSpPr>
          <p:nvPr/>
        </p:nvCxnSpPr>
        <p:spPr>
          <a:xfrm>
            <a:off x="6602888" y="3473883"/>
            <a:ext cx="0" cy="364607"/>
          </a:xfrm>
          <a:prstGeom prst="line">
            <a:avLst/>
          </a:prstGeom>
          <a:ln w="5715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26" name="Straight Connector 125">
            <a:extLst>
              <a:ext uri="{FF2B5EF4-FFF2-40B4-BE49-F238E27FC236}">
                <a16:creationId xmlns:a16="http://schemas.microsoft.com/office/drawing/2014/main" id="{C7E722D4-3074-45D2-8A79-35072F814F14}"/>
              </a:ext>
            </a:extLst>
          </p:cNvPr>
          <p:cNvCxnSpPr>
            <a:cxnSpLocks/>
          </p:cNvCxnSpPr>
          <p:nvPr/>
        </p:nvCxnSpPr>
        <p:spPr>
          <a:xfrm flipH="1">
            <a:off x="6599460" y="3488928"/>
            <a:ext cx="176137" cy="276806"/>
          </a:xfrm>
          <a:prstGeom prst="line">
            <a:avLst/>
          </a:prstGeom>
          <a:ln w="57150" cmpd="sng">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69234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grpId="0" nodeType="withEffect">
                                  <p:stCondLst>
                                    <p:cond delay="0"/>
                                  </p:stCondLst>
                                  <p:childTnLst>
                                    <p:animClr clrSpc="rgb" dir="cw">
                                      <p:cBhvr override="childStyle">
                                        <p:cTn id="6" dur="200" autoRev="1" fill="remove"/>
                                        <p:tgtEl>
                                          <p:spTgt spid="69"/>
                                        </p:tgtEl>
                                        <p:attrNameLst>
                                          <p:attrName>style.color</p:attrName>
                                        </p:attrNameLst>
                                      </p:cBhvr>
                                      <p:to>
                                        <a:srgbClr val="000000"/>
                                      </p:to>
                                    </p:animClr>
                                    <p:animClr clrSpc="rgb" dir="cw">
                                      <p:cBhvr>
                                        <p:cTn id="7" dur="200" autoRev="1" fill="remove"/>
                                        <p:tgtEl>
                                          <p:spTgt spid="69"/>
                                        </p:tgtEl>
                                        <p:attrNameLst>
                                          <p:attrName>fillcolor</p:attrName>
                                        </p:attrNameLst>
                                      </p:cBhvr>
                                      <p:to>
                                        <a:srgbClr val="000000"/>
                                      </p:to>
                                    </p:animClr>
                                    <p:set>
                                      <p:cBhvr>
                                        <p:cTn id="8" dur="200" autoRev="1" fill="remove"/>
                                        <p:tgtEl>
                                          <p:spTgt spid="69"/>
                                        </p:tgtEl>
                                        <p:attrNameLst>
                                          <p:attrName>fill.type</p:attrName>
                                        </p:attrNameLst>
                                      </p:cBhvr>
                                      <p:to>
                                        <p:strVal val="solid"/>
                                      </p:to>
                                    </p:set>
                                    <p:set>
                                      <p:cBhvr>
                                        <p:cTn id="9" dur="200" autoRev="1" fill="remove"/>
                                        <p:tgtEl>
                                          <p:spTgt spid="69"/>
                                        </p:tgtEl>
                                        <p:attrNameLst>
                                          <p:attrName>fill.on</p:attrName>
                                        </p:attrNameLst>
                                      </p:cBhvr>
                                      <p:to>
                                        <p:strVal val="true"/>
                                      </p:to>
                                    </p:set>
                                  </p:childTnLst>
                                </p:cTn>
                              </p:par>
                              <p:par>
                                <p:cTn id="10" presetID="27" presetClass="emph" presetSubtype="0" repeatCount="indefinite" fill="remove" grpId="0" nodeType="withEffect">
                                  <p:stCondLst>
                                    <p:cond delay="0"/>
                                  </p:stCondLst>
                                  <p:childTnLst>
                                    <p:animClr clrSpc="rgb" dir="cw">
                                      <p:cBhvr override="childStyle">
                                        <p:cTn id="11" dur="200" autoRev="1" fill="remove"/>
                                        <p:tgtEl>
                                          <p:spTgt spid="70"/>
                                        </p:tgtEl>
                                        <p:attrNameLst>
                                          <p:attrName>style.color</p:attrName>
                                        </p:attrNameLst>
                                      </p:cBhvr>
                                      <p:to>
                                        <a:srgbClr val="000000"/>
                                      </p:to>
                                    </p:animClr>
                                    <p:animClr clrSpc="rgb" dir="cw">
                                      <p:cBhvr>
                                        <p:cTn id="12" dur="200" autoRev="1" fill="remove"/>
                                        <p:tgtEl>
                                          <p:spTgt spid="70"/>
                                        </p:tgtEl>
                                        <p:attrNameLst>
                                          <p:attrName>fillcolor</p:attrName>
                                        </p:attrNameLst>
                                      </p:cBhvr>
                                      <p:to>
                                        <a:srgbClr val="000000"/>
                                      </p:to>
                                    </p:animClr>
                                    <p:set>
                                      <p:cBhvr>
                                        <p:cTn id="13" dur="200" autoRev="1" fill="remove"/>
                                        <p:tgtEl>
                                          <p:spTgt spid="70"/>
                                        </p:tgtEl>
                                        <p:attrNameLst>
                                          <p:attrName>fill.type</p:attrName>
                                        </p:attrNameLst>
                                      </p:cBhvr>
                                      <p:to>
                                        <p:strVal val="solid"/>
                                      </p:to>
                                    </p:set>
                                    <p:set>
                                      <p:cBhvr>
                                        <p:cTn id="14" dur="200" autoRev="1" fill="remove"/>
                                        <p:tgtEl>
                                          <p:spTgt spid="70"/>
                                        </p:tgtEl>
                                        <p:attrNameLst>
                                          <p:attrName>fill.on</p:attrName>
                                        </p:attrNameLst>
                                      </p:cBhvr>
                                      <p:to>
                                        <p:strVal val="true"/>
                                      </p:to>
                                    </p:set>
                                  </p:childTnLst>
                                </p:cTn>
                              </p:par>
                              <p:par>
                                <p:cTn id="15" presetID="27" presetClass="emph" presetSubtype="0" repeatCount="indefinite" fill="remove" grpId="0" nodeType="withEffect">
                                  <p:stCondLst>
                                    <p:cond delay="0"/>
                                  </p:stCondLst>
                                  <p:childTnLst>
                                    <p:animClr clrSpc="rgb" dir="cw">
                                      <p:cBhvr override="childStyle">
                                        <p:cTn id="16" dur="200" autoRev="1" fill="remove"/>
                                        <p:tgtEl>
                                          <p:spTgt spid="71"/>
                                        </p:tgtEl>
                                        <p:attrNameLst>
                                          <p:attrName>style.color</p:attrName>
                                        </p:attrNameLst>
                                      </p:cBhvr>
                                      <p:to>
                                        <a:srgbClr val="000000"/>
                                      </p:to>
                                    </p:animClr>
                                    <p:animClr clrSpc="rgb" dir="cw">
                                      <p:cBhvr>
                                        <p:cTn id="17" dur="200" autoRev="1" fill="remove"/>
                                        <p:tgtEl>
                                          <p:spTgt spid="71"/>
                                        </p:tgtEl>
                                        <p:attrNameLst>
                                          <p:attrName>fillcolor</p:attrName>
                                        </p:attrNameLst>
                                      </p:cBhvr>
                                      <p:to>
                                        <a:srgbClr val="000000"/>
                                      </p:to>
                                    </p:animClr>
                                    <p:set>
                                      <p:cBhvr>
                                        <p:cTn id="18" dur="200" autoRev="1" fill="remove"/>
                                        <p:tgtEl>
                                          <p:spTgt spid="71"/>
                                        </p:tgtEl>
                                        <p:attrNameLst>
                                          <p:attrName>fill.type</p:attrName>
                                        </p:attrNameLst>
                                      </p:cBhvr>
                                      <p:to>
                                        <p:strVal val="solid"/>
                                      </p:to>
                                    </p:set>
                                    <p:set>
                                      <p:cBhvr>
                                        <p:cTn id="19" dur="200" autoRev="1" fill="remove"/>
                                        <p:tgtEl>
                                          <p:spTgt spid="71"/>
                                        </p:tgtEl>
                                        <p:attrNameLst>
                                          <p:attrName>fill.on</p:attrName>
                                        </p:attrNameLst>
                                      </p:cBhvr>
                                      <p:to>
                                        <p:strVal val="true"/>
                                      </p:to>
                                    </p:set>
                                  </p:childTnLst>
                                </p:cTn>
                              </p:par>
                              <p:par>
                                <p:cTn id="20" presetID="27" presetClass="emph" presetSubtype="0" repeatCount="indefinite" fill="remove" grpId="0" nodeType="withEffect">
                                  <p:stCondLst>
                                    <p:cond delay="0"/>
                                  </p:stCondLst>
                                  <p:childTnLst>
                                    <p:animClr clrSpc="rgb" dir="cw">
                                      <p:cBhvr override="childStyle">
                                        <p:cTn id="21" dur="250" autoRev="1" fill="remove"/>
                                        <p:tgtEl>
                                          <p:spTgt spid="74"/>
                                        </p:tgtEl>
                                        <p:attrNameLst>
                                          <p:attrName>style.color</p:attrName>
                                        </p:attrNameLst>
                                      </p:cBhvr>
                                      <p:to>
                                        <a:srgbClr val="000000"/>
                                      </p:to>
                                    </p:animClr>
                                    <p:animClr clrSpc="rgb" dir="cw">
                                      <p:cBhvr>
                                        <p:cTn id="22" dur="250" autoRev="1" fill="remove"/>
                                        <p:tgtEl>
                                          <p:spTgt spid="74"/>
                                        </p:tgtEl>
                                        <p:attrNameLst>
                                          <p:attrName>fillcolor</p:attrName>
                                        </p:attrNameLst>
                                      </p:cBhvr>
                                      <p:to>
                                        <a:srgbClr val="000000"/>
                                      </p:to>
                                    </p:animClr>
                                    <p:set>
                                      <p:cBhvr>
                                        <p:cTn id="23" dur="250" autoRev="1" fill="remove"/>
                                        <p:tgtEl>
                                          <p:spTgt spid="74"/>
                                        </p:tgtEl>
                                        <p:attrNameLst>
                                          <p:attrName>fill.type</p:attrName>
                                        </p:attrNameLst>
                                      </p:cBhvr>
                                      <p:to>
                                        <p:strVal val="solid"/>
                                      </p:to>
                                    </p:set>
                                    <p:set>
                                      <p:cBhvr>
                                        <p:cTn id="24" dur="250" autoRev="1" fill="remove"/>
                                        <p:tgtEl>
                                          <p:spTgt spid="74"/>
                                        </p:tgtEl>
                                        <p:attrNameLst>
                                          <p:attrName>fill.on</p:attrName>
                                        </p:attrNameLst>
                                      </p:cBhvr>
                                      <p:to>
                                        <p:strVal val="true"/>
                                      </p:to>
                                    </p:set>
                                  </p:childTnLst>
                                </p:cTn>
                              </p:par>
                              <p:par>
                                <p:cTn id="25" presetID="27" presetClass="emph" presetSubtype="0" repeatCount="indefinite" fill="remove" grpId="0" nodeType="withEffect">
                                  <p:stCondLst>
                                    <p:cond delay="0"/>
                                  </p:stCondLst>
                                  <p:childTnLst>
                                    <p:animClr clrSpc="rgb" dir="cw">
                                      <p:cBhvr override="childStyle">
                                        <p:cTn id="26" dur="250" autoRev="1" fill="remove"/>
                                        <p:tgtEl>
                                          <p:spTgt spid="73"/>
                                        </p:tgtEl>
                                        <p:attrNameLst>
                                          <p:attrName>style.color</p:attrName>
                                        </p:attrNameLst>
                                      </p:cBhvr>
                                      <p:to>
                                        <a:srgbClr val="000000"/>
                                      </p:to>
                                    </p:animClr>
                                    <p:animClr clrSpc="rgb" dir="cw">
                                      <p:cBhvr>
                                        <p:cTn id="27" dur="250" autoRev="1" fill="remove"/>
                                        <p:tgtEl>
                                          <p:spTgt spid="73"/>
                                        </p:tgtEl>
                                        <p:attrNameLst>
                                          <p:attrName>fillcolor</p:attrName>
                                        </p:attrNameLst>
                                      </p:cBhvr>
                                      <p:to>
                                        <a:srgbClr val="000000"/>
                                      </p:to>
                                    </p:animClr>
                                    <p:set>
                                      <p:cBhvr>
                                        <p:cTn id="28" dur="250" autoRev="1" fill="remove"/>
                                        <p:tgtEl>
                                          <p:spTgt spid="73"/>
                                        </p:tgtEl>
                                        <p:attrNameLst>
                                          <p:attrName>fill.type</p:attrName>
                                        </p:attrNameLst>
                                      </p:cBhvr>
                                      <p:to>
                                        <p:strVal val="solid"/>
                                      </p:to>
                                    </p:set>
                                    <p:set>
                                      <p:cBhvr>
                                        <p:cTn id="29" dur="250" autoRev="1" fill="remove"/>
                                        <p:tgtEl>
                                          <p:spTgt spid="73"/>
                                        </p:tgtEl>
                                        <p:attrNameLst>
                                          <p:attrName>fill.on</p:attrName>
                                        </p:attrNameLst>
                                      </p:cBhvr>
                                      <p:to>
                                        <p:strVal val="true"/>
                                      </p:to>
                                    </p:set>
                                  </p:childTnLst>
                                </p:cTn>
                              </p:par>
                              <p:par>
                                <p:cTn id="30" presetID="27" presetClass="emph" presetSubtype="0" repeatCount="indefinite" fill="remove" grpId="0" nodeType="withEffect">
                                  <p:stCondLst>
                                    <p:cond delay="0"/>
                                  </p:stCondLst>
                                  <p:childTnLst>
                                    <p:animClr clrSpc="rgb" dir="cw">
                                      <p:cBhvr override="childStyle">
                                        <p:cTn id="31" dur="250" autoRev="1" fill="remove"/>
                                        <p:tgtEl>
                                          <p:spTgt spid="72"/>
                                        </p:tgtEl>
                                        <p:attrNameLst>
                                          <p:attrName>style.color</p:attrName>
                                        </p:attrNameLst>
                                      </p:cBhvr>
                                      <p:to>
                                        <a:srgbClr val="000000"/>
                                      </p:to>
                                    </p:animClr>
                                    <p:animClr clrSpc="rgb" dir="cw">
                                      <p:cBhvr>
                                        <p:cTn id="32" dur="250" autoRev="1" fill="remove"/>
                                        <p:tgtEl>
                                          <p:spTgt spid="72"/>
                                        </p:tgtEl>
                                        <p:attrNameLst>
                                          <p:attrName>fillcolor</p:attrName>
                                        </p:attrNameLst>
                                      </p:cBhvr>
                                      <p:to>
                                        <a:srgbClr val="000000"/>
                                      </p:to>
                                    </p:animClr>
                                    <p:set>
                                      <p:cBhvr>
                                        <p:cTn id="33" dur="250" autoRev="1" fill="remove"/>
                                        <p:tgtEl>
                                          <p:spTgt spid="72"/>
                                        </p:tgtEl>
                                        <p:attrNameLst>
                                          <p:attrName>fill.type</p:attrName>
                                        </p:attrNameLst>
                                      </p:cBhvr>
                                      <p:to>
                                        <p:strVal val="solid"/>
                                      </p:to>
                                    </p:set>
                                    <p:set>
                                      <p:cBhvr>
                                        <p:cTn id="34" dur="250" autoRev="1" fill="remove"/>
                                        <p:tgtEl>
                                          <p:spTgt spid="72"/>
                                        </p:tgtEl>
                                        <p:attrNameLst>
                                          <p:attrName>fill.on</p:attrName>
                                        </p:attrNameLst>
                                      </p:cBhvr>
                                      <p:to>
                                        <p:strVal val="tru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7"/>
                                        </p:tgtEl>
                                        <p:attrNameLst>
                                          <p:attrName>style.visibility</p:attrName>
                                        </p:attrNameLst>
                                      </p:cBhvr>
                                      <p:to>
                                        <p:strVal val="visible"/>
                                      </p:to>
                                    </p:set>
                                  </p:childTnLst>
                                </p:cTn>
                              </p:par>
                              <p:par>
                                <p:cTn id="41" presetID="10" presetClass="exit" presetSubtype="0" fill="hold" nodeType="withEffect">
                                  <p:stCondLst>
                                    <p:cond delay="0"/>
                                  </p:stCondLst>
                                  <p:childTnLst>
                                    <p:animEffect transition="out" filter="fade">
                                      <p:cBhvr>
                                        <p:cTn id="42" dur="500"/>
                                        <p:tgtEl>
                                          <p:spTgt spid="117"/>
                                        </p:tgtEl>
                                      </p:cBhvr>
                                    </p:animEffect>
                                    <p:set>
                                      <p:cBhvr>
                                        <p:cTn id="43" dur="1" fill="hold">
                                          <p:stCondLst>
                                            <p:cond delay="499"/>
                                          </p:stCondLst>
                                        </p:cTn>
                                        <p:tgtEl>
                                          <p:spTgt spid="117"/>
                                        </p:tgtEl>
                                        <p:attrNameLst>
                                          <p:attrName>style.visibility</p:attrName>
                                        </p:attrNameLst>
                                      </p:cBhvr>
                                      <p:to>
                                        <p:strVal val="hidden"/>
                                      </p:to>
                                    </p:set>
                                  </p:childTnLst>
                                </p:cTn>
                              </p:par>
                              <p:par>
                                <p:cTn id="44" presetID="22" presetClass="entr" presetSubtype="4" fill="hold" nodeType="withEffect">
                                  <p:stCondLst>
                                    <p:cond delay="0"/>
                                  </p:stCondLst>
                                  <p:childTnLst>
                                    <p:set>
                                      <p:cBhvr>
                                        <p:cTn id="45" dur="1" fill="hold">
                                          <p:stCondLst>
                                            <p:cond delay="0"/>
                                          </p:stCondLst>
                                        </p:cTn>
                                        <p:tgtEl>
                                          <p:spTgt spid="123"/>
                                        </p:tgtEl>
                                        <p:attrNameLst>
                                          <p:attrName>style.visibility</p:attrName>
                                        </p:attrNameLst>
                                      </p:cBhvr>
                                      <p:to>
                                        <p:strVal val="visible"/>
                                      </p:to>
                                    </p:set>
                                    <p:animEffect transition="in" filter="wipe(down)">
                                      <p:cBhvr>
                                        <p:cTn id="46" dur="500"/>
                                        <p:tgtEl>
                                          <p:spTgt spid="123"/>
                                        </p:tgtEl>
                                      </p:cBhvr>
                                    </p:animEffect>
                                  </p:childTnLst>
                                </p:cTn>
                              </p:par>
                              <p:par>
                                <p:cTn id="47" presetID="1" presetClass="exit" presetSubtype="0" fill="hold" grpId="0" nodeType="withEffect">
                                  <p:stCondLst>
                                    <p:cond delay="0"/>
                                  </p:stCondLst>
                                  <p:childTnLst>
                                    <p:set>
                                      <p:cBhvr>
                                        <p:cTn id="48" dur="1" fill="hold">
                                          <p:stCondLst>
                                            <p:cond delay="0"/>
                                          </p:stCondLst>
                                        </p:cTn>
                                        <p:tgtEl>
                                          <p:spTgt spid="81"/>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82"/>
                                        </p:tgtEl>
                                        <p:attrNameLst>
                                          <p:attrName>style.visibility</p:attrName>
                                        </p:attrNameLst>
                                      </p:cBhvr>
                                      <p:to>
                                        <p:strVal val="hidden"/>
                                      </p:to>
                                    </p:set>
                                  </p:childTnLst>
                                </p:cTn>
                              </p:par>
                              <p:par>
                                <p:cTn id="51" presetID="27" presetClass="emph" presetSubtype="0" repeatCount="indefinite" fill="remove" grpId="0" nodeType="withEffect">
                                  <p:stCondLst>
                                    <p:cond delay="0"/>
                                  </p:stCondLst>
                                  <p:childTnLst>
                                    <p:animClr clrSpc="rgb" dir="cw">
                                      <p:cBhvr override="childStyle">
                                        <p:cTn id="52" dur="200" autoRev="1" fill="remove"/>
                                        <p:tgtEl>
                                          <p:spTgt spid="79"/>
                                        </p:tgtEl>
                                        <p:attrNameLst>
                                          <p:attrName>style.color</p:attrName>
                                        </p:attrNameLst>
                                      </p:cBhvr>
                                      <p:to>
                                        <a:srgbClr val="000000"/>
                                      </p:to>
                                    </p:animClr>
                                    <p:animClr clrSpc="rgb" dir="cw">
                                      <p:cBhvr>
                                        <p:cTn id="53" dur="200" autoRev="1" fill="remove"/>
                                        <p:tgtEl>
                                          <p:spTgt spid="79"/>
                                        </p:tgtEl>
                                        <p:attrNameLst>
                                          <p:attrName>fillcolor</p:attrName>
                                        </p:attrNameLst>
                                      </p:cBhvr>
                                      <p:to>
                                        <a:srgbClr val="000000"/>
                                      </p:to>
                                    </p:animClr>
                                    <p:set>
                                      <p:cBhvr>
                                        <p:cTn id="54" dur="200" autoRev="1" fill="remove"/>
                                        <p:tgtEl>
                                          <p:spTgt spid="79"/>
                                        </p:tgtEl>
                                        <p:attrNameLst>
                                          <p:attrName>fill.type</p:attrName>
                                        </p:attrNameLst>
                                      </p:cBhvr>
                                      <p:to>
                                        <p:strVal val="solid"/>
                                      </p:to>
                                    </p:set>
                                    <p:set>
                                      <p:cBhvr>
                                        <p:cTn id="55" dur="200" autoRev="1" fill="remove"/>
                                        <p:tgtEl>
                                          <p:spTgt spid="79"/>
                                        </p:tgtEl>
                                        <p:attrNameLst>
                                          <p:attrName>fill.on</p:attrName>
                                        </p:attrNameLst>
                                      </p:cBhvr>
                                      <p:to>
                                        <p:strVal val="true"/>
                                      </p:to>
                                    </p:set>
                                  </p:childTnLst>
                                </p:cTn>
                              </p:par>
                              <p:par>
                                <p:cTn id="56" presetID="27" presetClass="emph" presetSubtype="0" repeatCount="indefinite" fill="remove" grpId="0" nodeType="withEffect">
                                  <p:stCondLst>
                                    <p:cond delay="0"/>
                                  </p:stCondLst>
                                  <p:childTnLst>
                                    <p:animClr clrSpc="rgb" dir="cw">
                                      <p:cBhvr override="childStyle">
                                        <p:cTn id="57" dur="250" autoRev="1" fill="remove"/>
                                        <p:tgtEl>
                                          <p:spTgt spid="80"/>
                                        </p:tgtEl>
                                        <p:attrNameLst>
                                          <p:attrName>style.color</p:attrName>
                                        </p:attrNameLst>
                                      </p:cBhvr>
                                      <p:to>
                                        <a:srgbClr val="000000"/>
                                      </p:to>
                                    </p:animClr>
                                    <p:animClr clrSpc="rgb" dir="cw">
                                      <p:cBhvr>
                                        <p:cTn id="58" dur="250" autoRev="1" fill="remove"/>
                                        <p:tgtEl>
                                          <p:spTgt spid="80"/>
                                        </p:tgtEl>
                                        <p:attrNameLst>
                                          <p:attrName>fillcolor</p:attrName>
                                        </p:attrNameLst>
                                      </p:cBhvr>
                                      <p:to>
                                        <a:srgbClr val="000000"/>
                                      </p:to>
                                    </p:animClr>
                                    <p:set>
                                      <p:cBhvr>
                                        <p:cTn id="59" dur="250" autoRev="1" fill="remove"/>
                                        <p:tgtEl>
                                          <p:spTgt spid="80"/>
                                        </p:tgtEl>
                                        <p:attrNameLst>
                                          <p:attrName>fill.type</p:attrName>
                                        </p:attrNameLst>
                                      </p:cBhvr>
                                      <p:to>
                                        <p:strVal val="solid"/>
                                      </p:to>
                                    </p:set>
                                    <p:set>
                                      <p:cBhvr>
                                        <p:cTn id="60" dur="250" autoRev="1" fill="remove"/>
                                        <p:tgtEl>
                                          <p:spTgt spid="80"/>
                                        </p:tgtEl>
                                        <p:attrNameLst>
                                          <p:attrName>fill.on</p:attrName>
                                        </p:attrNameLst>
                                      </p:cBhvr>
                                      <p:to>
                                        <p:strVal val="tru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69"/>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125"/>
                                        </p:tgtEl>
                                      </p:cBhvr>
                                    </p:animEffect>
                                    <p:set>
                                      <p:cBhvr>
                                        <p:cTn id="67" dur="1" fill="hold">
                                          <p:stCondLst>
                                            <p:cond delay="499"/>
                                          </p:stCondLst>
                                        </p:cTn>
                                        <p:tgtEl>
                                          <p:spTgt spid="125"/>
                                        </p:tgtEl>
                                        <p:attrNameLst>
                                          <p:attrName>style.visibility</p:attrName>
                                        </p:attrNameLst>
                                      </p:cBhvr>
                                      <p:to>
                                        <p:strVal val="hidden"/>
                                      </p:to>
                                    </p:set>
                                  </p:childTnLst>
                                </p:cTn>
                              </p:par>
                              <p:par>
                                <p:cTn id="68" presetID="22" presetClass="entr" presetSubtype="4" fill="hold" nodeType="withEffect">
                                  <p:stCondLst>
                                    <p:cond delay="0"/>
                                  </p:stCondLst>
                                  <p:childTnLst>
                                    <p:set>
                                      <p:cBhvr>
                                        <p:cTn id="69" dur="1" fill="hold">
                                          <p:stCondLst>
                                            <p:cond delay="0"/>
                                          </p:stCondLst>
                                        </p:cTn>
                                        <p:tgtEl>
                                          <p:spTgt spid="126"/>
                                        </p:tgtEl>
                                        <p:attrNameLst>
                                          <p:attrName>style.visibility</p:attrName>
                                        </p:attrNameLst>
                                      </p:cBhvr>
                                      <p:to>
                                        <p:strVal val="visible"/>
                                      </p:to>
                                    </p:set>
                                    <p:animEffect transition="in" filter="wipe(down)">
                                      <p:cBhvr>
                                        <p:cTn id="70" dur="500"/>
                                        <p:tgtEl>
                                          <p:spTgt spid="126"/>
                                        </p:tgtEl>
                                      </p:cBhvr>
                                    </p:animEffect>
                                  </p:childTnLst>
                                </p:cTn>
                              </p:par>
                              <p:par>
                                <p:cTn id="71" presetID="1" presetClass="exit" presetSubtype="0" fill="hold" grpId="1" nodeType="withEffect">
                                  <p:stCondLst>
                                    <p:cond delay="0"/>
                                  </p:stCondLst>
                                  <p:childTnLst>
                                    <p:set>
                                      <p:cBhvr>
                                        <p:cTn id="72" dur="1" fill="hold">
                                          <p:stCondLst>
                                            <p:cond delay="0"/>
                                          </p:stCondLst>
                                        </p:cTn>
                                        <p:tgtEl>
                                          <p:spTgt spid="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69" grpId="1" animBg="1"/>
      <p:bldP spid="70" grpId="0" animBg="1"/>
      <p:bldP spid="71" grpId="0" animBg="1"/>
      <p:bldP spid="72" grpId="0" animBg="1"/>
      <p:bldP spid="73" grpId="0" animBg="1"/>
      <p:bldP spid="73" grpId="1" animBg="1"/>
      <p:bldP spid="74" grpId="0" animBg="1"/>
      <p:bldP spid="77" grpId="0" animBg="1"/>
      <p:bldP spid="78" grpId="0" animBg="1"/>
      <p:bldP spid="79" grpId="0" animBg="1"/>
      <p:bldP spid="80" grpId="0" animBg="1"/>
      <p:bldP spid="81" grpId="0" animBg="1"/>
      <p:bldP spid="8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36C4E1-83BF-2341-8E94-51689F00980B}"/>
              </a:ext>
            </a:extLst>
          </p:cNvPr>
          <p:cNvSpPr>
            <a:spLocks noGrp="1"/>
          </p:cNvSpPr>
          <p:nvPr>
            <p:ph idx="1"/>
          </p:nvPr>
        </p:nvSpPr>
        <p:spPr/>
        <p:txBody>
          <a:bodyPr/>
          <a:lstStyle/>
          <a:p>
            <a:endParaRPr lang="en-US"/>
          </a:p>
        </p:txBody>
      </p:sp>
      <p:sp>
        <p:nvSpPr>
          <p:cNvPr id="3" name="Slide Number Placeholder 2"/>
          <p:cNvSpPr>
            <a:spLocks noGrp="1"/>
          </p:cNvSpPr>
          <p:nvPr>
            <p:ph type="sldNum" sz="quarter" idx="12"/>
          </p:nvPr>
        </p:nvSpPr>
        <p:spPr/>
        <p:txBody>
          <a:bodyPr/>
          <a:lstStyle/>
          <a:p>
            <a:fld id="{846EA5B9-79DC-415E-BBD8-CA4293E44FF5}" type="slidenum">
              <a:rPr lang="en-US" smtClean="0"/>
              <a:pPr/>
              <a:t>60</a:t>
            </a:fld>
            <a:endParaRPr lang="en-US" dirty="0"/>
          </a:p>
        </p:txBody>
      </p:sp>
      <p:sp>
        <p:nvSpPr>
          <p:cNvPr id="4" name="Text Placeholder 3"/>
          <p:cNvSpPr>
            <a:spLocks noGrp="1"/>
          </p:cNvSpPr>
          <p:nvPr>
            <p:ph type="body" sz="quarter" idx="13"/>
          </p:nvPr>
        </p:nvSpPr>
        <p:spPr/>
        <p:txBody>
          <a:bodyPr>
            <a:normAutofit fontScale="85000" lnSpcReduction="10000"/>
          </a:bodyPr>
          <a:lstStyle/>
          <a:p>
            <a:r>
              <a:rPr lang="en-US" dirty="0"/>
              <a:t>Fiber-optic Non-Conductive Sensing</a:t>
            </a:r>
          </a:p>
        </p:txBody>
      </p:sp>
      <p:sp>
        <p:nvSpPr>
          <p:cNvPr id="5" name="Text Placeholder 4">
            <a:extLst>
              <a:ext uri="{FF2B5EF4-FFF2-40B4-BE49-F238E27FC236}">
                <a16:creationId xmlns:a16="http://schemas.microsoft.com/office/drawing/2014/main" id="{396959AA-5ACC-AB48-979D-5C2744DCD47C}"/>
              </a:ext>
            </a:extLst>
          </p:cNvPr>
          <p:cNvSpPr>
            <a:spLocks noGrp="1"/>
          </p:cNvSpPr>
          <p:nvPr>
            <p:ph type="body" sz="quarter" idx="14"/>
          </p:nvPr>
        </p:nvSpPr>
        <p:spPr/>
        <p:txBody>
          <a:bodyPr>
            <a:normAutofit fontScale="77500" lnSpcReduction="20000"/>
          </a:bodyPr>
          <a:lstStyle/>
          <a:p>
            <a:endParaRPr lang="en-US"/>
          </a:p>
        </p:txBody>
      </p:sp>
      <p:pic>
        <p:nvPicPr>
          <p:cNvPr id="21" name="Picture 16" descr="C:\Users\Theo\Pictures\fiber-b.jpg"/>
          <p:cNvPicPr>
            <a:picLocks noChangeAspect="1" noChangeArrowheads="1"/>
          </p:cNvPicPr>
          <p:nvPr/>
        </p:nvPicPr>
        <p:blipFill>
          <a:blip r:embed="rId2">
            <a:clrChange>
              <a:clrFrom>
                <a:srgbClr val="5F0AA3"/>
              </a:clrFrom>
              <a:clrTo>
                <a:srgbClr val="5F0AA3">
                  <a:alpha val="0"/>
                </a:srgbClr>
              </a:clrTo>
            </a:clrChange>
            <a:extLst>
              <a:ext uri="{28A0092B-C50C-407E-A947-70E740481C1C}">
                <a14:useLocalDpi xmlns:a14="http://schemas.microsoft.com/office/drawing/2010/main" val="0"/>
              </a:ext>
            </a:extLst>
          </a:blip>
          <a:srcRect/>
          <a:stretch>
            <a:fillRect/>
          </a:stretch>
        </p:blipFill>
        <p:spPr bwMode="auto">
          <a:xfrm>
            <a:off x="500406" y="1938334"/>
            <a:ext cx="9014461" cy="356616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5" descr="C:\Users\Theo\Pictures\fiber-a.jpg"/>
          <p:cNvPicPr>
            <a:picLocks noChangeAspect="1" noChangeArrowheads="1"/>
          </p:cNvPicPr>
          <p:nvPr/>
        </p:nvPicPr>
        <p:blipFill>
          <a:blip r:embed="rId3">
            <a:clrChange>
              <a:clrFrom>
                <a:srgbClr val="5F0AA3"/>
              </a:clrFrom>
              <a:clrTo>
                <a:srgbClr val="5F0AA3">
                  <a:alpha val="0"/>
                </a:srgbClr>
              </a:clrTo>
            </a:clrChange>
            <a:extLst>
              <a:ext uri="{28A0092B-C50C-407E-A947-70E740481C1C}">
                <a14:useLocalDpi xmlns:a14="http://schemas.microsoft.com/office/drawing/2010/main" val="0"/>
              </a:ext>
            </a:extLst>
          </a:blip>
          <a:srcRect/>
          <a:stretch>
            <a:fillRect/>
          </a:stretch>
        </p:blipFill>
        <p:spPr bwMode="auto">
          <a:xfrm>
            <a:off x="500405" y="1938334"/>
            <a:ext cx="9014459" cy="35661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3" descr="C:\Users\Theo\Pictures\fiber-c.jpg"/>
          <p:cNvPicPr>
            <a:picLocks noChangeAspect="1" noChangeArrowheads="1"/>
          </p:cNvPicPr>
          <p:nvPr/>
        </p:nvPicPr>
        <p:blipFill>
          <a:blip r:embed="rId4">
            <a:clrChange>
              <a:clrFrom>
                <a:srgbClr val="5F0AA3"/>
              </a:clrFrom>
              <a:clrTo>
                <a:srgbClr val="5F0AA3">
                  <a:alpha val="0"/>
                </a:srgbClr>
              </a:clrTo>
            </a:clrChange>
            <a:extLst>
              <a:ext uri="{28A0092B-C50C-407E-A947-70E740481C1C}">
                <a14:useLocalDpi xmlns:a14="http://schemas.microsoft.com/office/drawing/2010/main" val="0"/>
              </a:ext>
            </a:extLst>
          </a:blip>
          <a:srcRect/>
          <a:stretch>
            <a:fillRect/>
          </a:stretch>
        </p:blipFill>
        <p:spPr bwMode="auto">
          <a:xfrm>
            <a:off x="500405" y="1932594"/>
            <a:ext cx="9014461" cy="3566160"/>
          </a:xfrm>
          <a:prstGeom prst="rect">
            <a:avLst/>
          </a:prstGeom>
          <a:noFill/>
          <a:extLst>
            <a:ext uri="{909E8E84-426E-40DD-AFC4-6F175D3DCCD1}">
              <a14:hiddenFill xmlns:a14="http://schemas.microsoft.com/office/drawing/2010/main">
                <a:solidFill>
                  <a:srgbClr val="FFFFFF"/>
                </a:solidFill>
              </a14:hiddenFill>
            </a:ext>
          </a:extLst>
        </p:spPr>
      </p:pic>
      <p:sp>
        <p:nvSpPr>
          <p:cNvPr id="24" name="Explosion 1 23"/>
          <p:cNvSpPr/>
          <p:nvPr/>
        </p:nvSpPr>
        <p:spPr>
          <a:xfrm>
            <a:off x="1013486" y="3139546"/>
            <a:ext cx="152400" cy="186267"/>
          </a:xfrm>
          <a:prstGeom prst="irregularSeal1">
            <a:avLst/>
          </a:prstGeom>
          <a:solidFill>
            <a:schemeClr val="tx2">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Explosion 1 24"/>
          <p:cNvSpPr/>
          <p:nvPr/>
        </p:nvSpPr>
        <p:spPr>
          <a:xfrm>
            <a:off x="1013486" y="3124306"/>
            <a:ext cx="152400" cy="186267"/>
          </a:xfrm>
          <a:prstGeom prst="irregularSeal1">
            <a:avLst/>
          </a:prstGeom>
          <a:solidFill>
            <a:schemeClr val="tx2">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6" name="Explosion 1 25"/>
          <p:cNvSpPr/>
          <p:nvPr/>
        </p:nvSpPr>
        <p:spPr>
          <a:xfrm>
            <a:off x="1018566" y="3124304"/>
            <a:ext cx="152400" cy="186267"/>
          </a:xfrm>
          <a:prstGeom prst="irregularSeal1">
            <a:avLst/>
          </a:prstGeom>
          <a:solidFill>
            <a:schemeClr val="tx2">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Explosion 1 26"/>
          <p:cNvSpPr/>
          <p:nvPr/>
        </p:nvSpPr>
        <p:spPr>
          <a:xfrm>
            <a:off x="1018566" y="3124305"/>
            <a:ext cx="152400" cy="186267"/>
          </a:xfrm>
          <a:prstGeom prst="irregularSeal1">
            <a:avLst/>
          </a:prstGeom>
          <a:solidFill>
            <a:schemeClr val="tx2">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8" name="24-Point Star 27"/>
          <p:cNvSpPr/>
          <p:nvPr/>
        </p:nvSpPr>
        <p:spPr>
          <a:xfrm>
            <a:off x="7866406" y="3722158"/>
            <a:ext cx="304800" cy="250825"/>
          </a:xfrm>
          <a:prstGeom prst="star24">
            <a:avLst>
              <a:gd name="adj" fmla="val 25000"/>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9" name="24-Point Star 28"/>
          <p:cNvSpPr/>
          <p:nvPr/>
        </p:nvSpPr>
        <p:spPr>
          <a:xfrm>
            <a:off x="7866406" y="3705224"/>
            <a:ext cx="304800" cy="250825"/>
          </a:xfrm>
          <a:prstGeom prst="star24">
            <a:avLst>
              <a:gd name="adj" fmla="val 25000"/>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0" name="24-Point Star 29"/>
          <p:cNvSpPr/>
          <p:nvPr/>
        </p:nvSpPr>
        <p:spPr>
          <a:xfrm>
            <a:off x="7866406" y="3749146"/>
            <a:ext cx="304800" cy="250825"/>
          </a:xfrm>
          <a:prstGeom prst="star24">
            <a:avLst>
              <a:gd name="adj" fmla="val 25000"/>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1" name="24-Point Star 30"/>
          <p:cNvSpPr/>
          <p:nvPr/>
        </p:nvSpPr>
        <p:spPr>
          <a:xfrm>
            <a:off x="7866406" y="3705225"/>
            <a:ext cx="304800" cy="250825"/>
          </a:xfrm>
          <a:prstGeom prst="star24">
            <a:avLst>
              <a:gd name="adj" fmla="val 25000"/>
            </a:avLst>
          </a:prstGeom>
          <a:solidFill>
            <a:srgbClr val="FF00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2" name="Explosion 1 31"/>
          <p:cNvSpPr/>
          <p:nvPr/>
        </p:nvSpPr>
        <p:spPr>
          <a:xfrm>
            <a:off x="7663206" y="3434291"/>
            <a:ext cx="1371600" cy="880533"/>
          </a:xfrm>
          <a:prstGeom prst="irregularSeal1">
            <a:avLst/>
          </a:prstGeom>
          <a:solidFill>
            <a:schemeClr val="accent1">
              <a:alpha val="23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3" name="Explosion 1 32"/>
          <p:cNvSpPr/>
          <p:nvPr/>
        </p:nvSpPr>
        <p:spPr>
          <a:xfrm>
            <a:off x="7587006" y="3399099"/>
            <a:ext cx="1524000" cy="950915"/>
          </a:xfrm>
          <a:prstGeom prst="irregularSeal1">
            <a:avLst/>
          </a:prstGeom>
          <a:solidFill>
            <a:srgbClr val="FF0000">
              <a:alpha val="23000"/>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4" name="Title 1"/>
          <p:cNvSpPr txBox="1">
            <a:spLocks/>
          </p:cNvSpPr>
          <p:nvPr/>
        </p:nvSpPr>
        <p:spPr>
          <a:xfrm>
            <a:off x="-318327" y="5426835"/>
            <a:ext cx="9144000" cy="914400"/>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auto">
              <a:spcAft>
                <a:spcPts val="0"/>
              </a:spcAft>
            </a:pPr>
            <a:r>
              <a:rPr lang="en-CA" sz="1800" b="1" dirty="0">
                <a:effectLst/>
                <a:latin typeface="+mn-lt"/>
                <a:cs typeface="Arial" panose="020B0604020202020204" pitchFamily="34" charset="0"/>
              </a:rPr>
              <a:t>LED tunnels through polymer fiber, reflects off probe tip compound and attenuation is measured at the HSM module.</a:t>
            </a:r>
          </a:p>
        </p:txBody>
      </p:sp>
    </p:spTree>
    <p:extLst>
      <p:ext uri="{BB962C8B-B14F-4D97-AF65-F5344CB8AC3E}">
        <p14:creationId xmlns:p14="http://schemas.microsoft.com/office/powerpoint/2010/main" val="345785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400"/>
                                        <p:tgtEl>
                                          <p:spTgt spid="24"/>
                                        </p:tgtEl>
                                      </p:cBhvr>
                                    </p:animEffect>
                                  </p:childTnLst>
                                </p:cTn>
                              </p:par>
                              <p:par>
                                <p:cTn id="8" presetID="0" presetClass="path" presetSubtype="0" accel="25000" decel="25000" fill="hold" grpId="1" nodeType="withEffect">
                                  <p:stCondLst>
                                    <p:cond delay="0"/>
                                  </p:stCondLst>
                                  <p:childTnLst>
                                    <p:animMotion origin="layout" path="M -2.91667E-6 3.7037E-6 L 0.07175 3.7037E-6 L 0.07175 0.09027 L 0.27891 0.09027 L 0.30378 0.0831 L 0.31992 0.07083 L 0.33594 0.05046 L 0.34545 0.02662 L 0.35078 -0.00348 L 0.35131 -0.03611 L 0.34753 -0.06088 L 0.33894 -0.08565 L 0.32787 -0.10579 L 0.31459 -0.11922 L 0.2987 -0.12801 L 0.28373 -0.12963 L 0.26615 -0.12709 L 0.24766 -0.11389 L 0.23008 -0.09098 L 0.21797 -0.05741 L 0.21576 -0.01852 L 0.2194 0.01597 L 0.23008 0.04699 L 0.2444 0.06898 L 0.2599 0.08055 L 0.28425 0.08657 L 0.30443 0.08842 L 0.33308 0.08935 L 0.40756 0.08935 L 0.58086 0.08842 " pathEditMode="relative" rAng="0" ptsTypes="AAAAAAAAAAAAAAAAAAAAAAAAAAAAAA">
                                      <p:cBhvr>
                                        <p:cTn id="9" dur="4000" fill="hold"/>
                                        <p:tgtEl>
                                          <p:spTgt spid="24"/>
                                        </p:tgtEl>
                                        <p:attrNameLst>
                                          <p:attrName>ppt_x</p:attrName>
                                          <p:attrName>ppt_y</p:attrName>
                                        </p:attrNameLst>
                                      </p:cBhvr>
                                      <p:rCtr x="29036" y="-1968"/>
                                    </p:animMotion>
                                  </p:childTnLst>
                                </p:cTn>
                              </p:par>
                              <p:par>
                                <p:cTn id="10" presetID="10" presetClass="exit" presetSubtype="0" fill="hold" grpId="2" nodeType="withEffect">
                                  <p:stCondLst>
                                    <p:cond delay="3800"/>
                                  </p:stCondLst>
                                  <p:childTnLst>
                                    <p:animEffect transition="out" filter="fade">
                                      <p:cBhvr>
                                        <p:cTn id="11" dur="500"/>
                                        <p:tgtEl>
                                          <p:spTgt spid="24"/>
                                        </p:tgtEl>
                                      </p:cBhvr>
                                    </p:animEffect>
                                    <p:set>
                                      <p:cBhvr>
                                        <p:cTn id="12" dur="1" fill="hold">
                                          <p:stCondLst>
                                            <p:cond delay="499"/>
                                          </p:stCondLst>
                                        </p:cTn>
                                        <p:tgtEl>
                                          <p:spTgt spid="24"/>
                                        </p:tgtEl>
                                        <p:attrNameLst>
                                          <p:attrName>style.visibility</p:attrName>
                                        </p:attrNameLst>
                                      </p:cBhvr>
                                      <p:to>
                                        <p:strVal val="hidden"/>
                                      </p:to>
                                    </p:set>
                                  </p:childTnLst>
                                </p:cTn>
                              </p:par>
                              <p:par>
                                <p:cTn id="13" presetID="10" presetClass="exit" presetSubtype="0" fill="hold" nodeType="withEffect">
                                  <p:stCondLst>
                                    <p:cond delay="3800"/>
                                  </p:stCondLst>
                                  <p:childTnLst>
                                    <p:animEffect transition="out" filter="fade">
                                      <p:cBhvr>
                                        <p:cTn id="14" dur="1000"/>
                                        <p:tgtEl>
                                          <p:spTgt spid="23"/>
                                        </p:tgtEl>
                                      </p:cBhvr>
                                    </p:animEffect>
                                    <p:set>
                                      <p:cBhvr>
                                        <p:cTn id="15" dur="1" fill="hold">
                                          <p:stCondLst>
                                            <p:cond delay="999"/>
                                          </p:stCondLst>
                                        </p:cTn>
                                        <p:tgtEl>
                                          <p:spTgt spid="23"/>
                                        </p:tgtEl>
                                        <p:attrNameLst>
                                          <p:attrName>style.visibility</p:attrName>
                                        </p:attrNameLst>
                                      </p:cBhvr>
                                      <p:to>
                                        <p:strVal val="hidden"/>
                                      </p:to>
                                    </p:set>
                                  </p:childTnLst>
                                </p:cTn>
                              </p:par>
                              <p:par>
                                <p:cTn id="16" presetID="10" presetClass="entr" presetSubtype="0" fill="hold" grpId="0" nodeType="withEffect">
                                  <p:stCondLst>
                                    <p:cond delay="40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0" presetClass="path" presetSubtype="0" accel="25000" decel="25000" fill="hold" grpId="1" nodeType="withEffect">
                                  <p:stCondLst>
                                    <p:cond delay="200"/>
                                  </p:stCondLst>
                                  <p:childTnLst>
                                    <p:animMotion origin="layout" path="M -0.00338 0.00208 L 0.06719 0.00208 L 0.06719 0.09398 L 0.2711 0.09398 L 0.29571 0.08658 L 0.31159 0.07408 L 0.32722 0.05347 L 0.33672 0.02917 L 0.34193 -0.00162 L 0.34232 -0.03472 L 0.33867 -0.05995 L 0.33034 -0.08518 L 0.3194 -0.10602 L 0.30625 -0.11944 L 0.29063 -0.12847 L 0.27591 -0.13009 L 0.2586 -0.12754 L 0.24037 -0.11412 L 0.22305 -0.09051 L 0.21107 -0.05648 L 0.20899 -0.0169 L 0.21263 0.01829 L 0.22305 0.04977 L 0.23724 0.07222 L 0.25235 0.08403 L 0.27644 0.09028 L 0.29636 0.09213 L 0.32461 0.09306 L 0.39792 0.09306 L 0.56836 0.09213 " pathEditMode="relative" rAng="0" ptsTypes="AAAAAAAAAAAAAAAAAAAAAAAAAAAAAA">
                                      <p:cBhvr>
                                        <p:cTn id="20" dur="4000" fill="hold"/>
                                        <p:tgtEl>
                                          <p:spTgt spid="25"/>
                                        </p:tgtEl>
                                        <p:attrNameLst>
                                          <p:attrName>ppt_x</p:attrName>
                                          <p:attrName>ppt_y</p:attrName>
                                        </p:attrNameLst>
                                      </p:cBhvr>
                                      <p:rCtr x="28581" y="-2014"/>
                                    </p:animMotion>
                                  </p:childTnLst>
                                </p:cTn>
                              </p:par>
                              <p:par>
                                <p:cTn id="21" presetID="10" presetClass="exit" presetSubtype="0" fill="hold" grpId="2" nodeType="withEffect">
                                  <p:stCondLst>
                                    <p:cond delay="3800"/>
                                  </p:stCondLst>
                                  <p:childTnLst>
                                    <p:animEffect transition="out" filter="fade">
                                      <p:cBhvr>
                                        <p:cTn id="22" dur="500"/>
                                        <p:tgtEl>
                                          <p:spTgt spid="25"/>
                                        </p:tgtEl>
                                      </p:cBhvr>
                                    </p:animEffect>
                                    <p:set>
                                      <p:cBhvr>
                                        <p:cTn id="23" dur="1" fill="hold">
                                          <p:stCondLst>
                                            <p:cond delay="499"/>
                                          </p:stCondLst>
                                        </p:cTn>
                                        <p:tgtEl>
                                          <p:spTgt spid="25"/>
                                        </p:tgtEl>
                                        <p:attrNameLst>
                                          <p:attrName>style.visibility</p:attrName>
                                        </p:attrNameLst>
                                      </p:cBhvr>
                                      <p:to>
                                        <p:strVal val="hidden"/>
                                      </p:to>
                                    </p:set>
                                  </p:childTnLst>
                                </p:cTn>
                              </p:par>
                              <p:par>
                                <p:cTn id="24" presetID="10" presetClass="entr" presetSubtype="0" fill="hold" grpId="0" nodeType="withEffect">
                                  <p:stCondLst>
                                    <p:cond delay="100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400"/>
                                        <p:tgtEl>
                                          <p:spTgt spid="26"/>
                                        </p:tgtEl>
                                      </p:cBhvr>
                                    </p:animEffect>
                                  </p:childTnLst>
                                </p:cTn>
                              </p:par>
                              <p:par>
                                <p:cTn id="27" presetID="0" presetClass="path" presetSubtype="0" accel="25000" decel="25000" fill="hold" grpId="1" nodeType="withEffect">
                                  <p:stCondLst>
                                    <p:cond delay="400"/>
                                  </p:stCondLst>
                                  <p:childTnLst>
                                    <p:animMotion origin="layout" path="M -3.75E-6 -1.48148E-6 L 0.07084 -1.48148E-6 L 0.07084 0.09306 L 0.27592 0.09306 L 0.30065 0.08565 L 0.31641 0.07292 L 0.3323 0.05185 L 0.34167 0.02755 L 0.34688 -0.0037 L 0.3474 -0.03704 L 0.34375 -0.06273 L 0.33542 -0.08796 L 0.32435 -0.10903 L 0.31107 -0.12268 L 0.29545 -0.13194 L 0.2806 -0.13333 L 0.26329 -0.13102 L 0.24493 -0.11736 L 0.22761 -0.09352 L 0.2155 -0.05903 L 0.21329 -0.01921 L 0.21706 0.01644 L 0.22761 0.04815 L 0.2418 0.07107 L 0.25704 0.08287 L 0.28112 0.08935 L 0.30118 0.09121 L 0.32956 0.09213 L 0.40326 0.09213 L 0.57461 0.09121 " pathEditMode="relative" rAng="0" ptsTypes="AAAAAAAAAAAAAAAAAAAAAAAAAAAAAA">
                                      <p:cBhvr>
                                        <p:cTn id="28" dur="4000" fill="hold"/>
                                        <p:tgtEl>
                                          <p:spTgt spid="26"/>
                                        </p:tgtEl>
                                        <p:attrNameLst>
                                          <p:attrName>ppt_x</p:attrName>
                                          <p:attrName>ppt_y</p:attrName>
                                        </p:attrNameLst>
                                      </p:cBhvr>
                                      <p:rCtr x="28724" y="-2014"/>
                                    </p:animMotion>
                                  </p:childTnLst>
                                </p:cTn>
                              </p:par>
                              <p:par>
                                <p:cTn id="29" presetID="10" presetClass="exit" presetSubtype="0" fill="hold" grpId="2" nodeType="withEffect">
                                  <p:stCondLst>
                                    <p:cond delay="3800"/>
                                  </p:stCondLst>
                                  <p:childTnLst>
                                    <p:animEffect transition="out" filter="fade">
                                      <p:cBhvr>
                                        <p:cTn id="30" dur="500"/>
                                        <p:tgtEl>
                                          <p:spTgt spid="26"/>
                                        </p:tgtEl>
                                      </p:cBhvr>
                                    </p:animEffect>
                                    <p:set>
                                      <p:cBhvr>
                                        <p:cTn id="31" dur="1" fill="hold">
                                          <p:stCondLst>
                                            <p:cond delay="499"/>
                                          </p:stCondLst>
                                        </p:cTn>
                                        <p:tgtEl>
                                          <p:spTgt spid="26"/>
                                        </p:tgtEl>
                                        <p:attrNameLst>
                                          <p:attrName>style.visibility</p:attrName>
                                        </p:attrNameLst>
                                      </p:cBhvr>
                                      <p:to>
                                        <p:strVal val="hidden"/>
                                      </p:to>
                                    </p:set>
                                  </p:childTnLst>
                                </p:cTn>
                              </p:par>
                              <p:par>
                                <p:cTn id="32" presetID="10" presetClass="entr" presetSubtype="0" fill="hold" grpId="0" nodeType="withEffect">
                                  <p:stCondLst>
                                    <p:cond delay="100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400"/>
                                        <p:tgtEl>
                                          <p:spTgt spid="27"/>
                                        </p:tgtEl>
                                      </p:cBhvr>
                                    </p:animEffect>
                                  </p:childTnLst>
                                </p:cTn>
                              </p:par>
                              <p:par>
                                <p:cTn id="35" presetID="0" presetClass="path" presetSubtype="0" accel="25000" decel="25000" fill="hold" grpId="1" nodeType="withEffect">
                                  <p:stCondLst>
                                    <p:cond delay="600"/>
                                  </p:stCondLst>
                                  <p:childTnLst>
                                    <p:animMotion origin="layout" path="M -0.00651 0.00023 L 0.06576 0.00023 L 0.06576 0.09283 L 0.27526 0.09283 L 0.30052 0.08519 L 0.31667 0.07269 L 0.33282 0.05162 L 0.34245 0.02732 L 0.34779 -0.00347 L 0.34831 -0.0368 L 0.34454 -0.06227 L 0.33607 -0.0875 L 0.32474 -0.10833 L 0.3112 -0.12176 L 0.29519 -0.13102 L 0.28008 -0.13241 L 0.26237 -0.13009 L 0.24362 -0.11643 L 0.22592 -0.09282 L 0.21355 -0.05856 L 0.21133 -0.01898 L 0.21511 0.01644 L 0.22592 0.04815 L 0.24037 0.07083 L 0.25599 0.08241 L 0.2806 0.08889 L 0.30105 0.09074 L 0.33008 0.09167 L 0.40534 0.09167 L 0.58034 0.09074 " pathEditMode="relative" rAng="0" ptsTypes="AAAAAAAAAAAAAAAAAAAAAAAAAAAAAA">
                                      <p:cBhvr>
                                        <p:cTn id="36" dur="4000" fill="hold"/>
                                        <p:tgtEl>
                                          <p:spTgt spid="27"/>
                                        </p:tgtEl>
                                        <p:attrNameLst>
                                          <p:attrName>ppt_x</p:attrName>
                                          <p:attrName>ppt_y</p:attrName>
                                        </p:attrNameLst>
                                      </p:cBhvr>
                                      <p:rCtr x="29336" y="-2014"/>
                                    </p:animMotion>
                                  </p:childTnLst>
                                </p:cTn>
                              </p:par>
                              <p:par>
                                <p:cTn id="37" presetID="10" presetClass="exit" presetSubtype="0" fill="hold" grpId="2" nodeType="withEffect">
                                  <p:stCondLst>
                                    <p:cond delay="3900"/>
                                  </p:stCondLst>
                                  <p:childTnLst>
                                    <p:animEffect transition="out" filter="fade">
                                      <p:cBhvr>
                                        <p:cTn id="38" dur="500"/>
                                        <p:tgtEl>
                                          <p:spTgt spid="27"/>
                                        </p:tgtEl>
                                      </p:cBhvr>
                                    </p:animEffect>
                                    <p:set>
                                      <p:cBhvr>
                                        <p:cTn id="39" dur="1" fill="hold">
                                          <p:stCondLst>
                                            <p:cond delay="499"/>
                                          </p:stCondLst>
                                        </p:cTn>
                                        <p:tgtEl>
                                          <p:spTgt spid="27"/>
                                        </p:tgtEl>
                                        <p:attrNameLst>
                                          <p:attrName>style.visibility</p:attrName>
                                        </p:attrNameLst>
                                      </p:cBhvr>
                                      <p:to>
                                        <p:strVal val="hidden"/>
                                      </p:to>
                                    </p:set>
                                  </p:childTnLst>
                                </p:cTn>
                              </p:par>
                              <p:par>
                                <p:cTn id="40" presetID="10" presetClass="entr" presetSubtype="0" fill="hold" grpId="0" nodeType="withEffect">
                                  <p:stCondLst>
                                    <p:cond delay="390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3000"/>
                                        <p:tgtEl>
                                          <p:spTgt spid="22"/>
                                        </p:tgtEl>
                                      </p:cBhvr>
                                    </p:animEffect>
                                    <p:set>
                                      <p:cBhvr>
                                        <p:cTn id="47" dur="1" fill="hold">
                                          <p:stCondLst>
                                            <p:cond delay="2999"/>
                                          </p:stCondLst>
                                        </p:cTn>
                                        <p:tgtEl>
                                          <p:spTgt spid="22"/>
                                        </p:tgtEl>
                                        <p:attrNameLst>
                                          <p:attrName>style.visibility</p:attrName>
                                        </p:attrNameLst>
                                      </p:cBhvr>
                                      <p:to>
                                        <p:strVal val="hidden"/>
                                      </p:to>
                                    </p:set>
                                  </p:childTnLst>
                                </p:cTn>
                              </p:par>
                              <p:par>
                                <p:cTn id="48" presetID="10" presetClass="entr" presetSubtype="0" fill="hold" grpId="0" nodeType="withEffect">
                                  <p:stCondLst>
                                    <p:cond delay="900"/>
                                  </p:stCondLst>
                                  <p:childTnLst>
                                    <p:set>
                                      <p:cBhvr>
                                        <p:cTn id="49" dur="1" fill="hold">
                                          <p:stCondLst>
                                            <p:cond delay="0"/>
                                          </p:stCondLst>
                                        </p:cTn>
                                        <p:tgtEl>
                                          <p:spTgt spid="33"/>
                                        </p:tgtEl>
                                        <p:attrNameLst>
                                          <p:attrName>style.visibility</p:attrName>
                                        </p:attrNameLst>
                                      </p:cBhvr>
                                      <p:to>
                                        <p:strVal val="visible"/>
                                      </p:to>
                                    </p:set>
                                    <p:animEffect transition="in" filter="fade">
                                      <p:cBhvr>
                                        <p:cTn id="50" dur="1500"/>
                                        <p:tgtEl>
                                          <p:spTgt spid="3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1500"/>
                                        <p:tgtEl>
                                          <p:spTgt spid="23"/>
                                        </p:tgtEl>
                                      </p:cBhvr>
                                    </p:animEffect>
                                  </p:childTnLst>
                                </p:cTn>
                              </p:par>
                              <p:par>
                                <p:cTn id="56" presetID="10" presetClass="exit" presetSubtype="0" fill="hold" grpId="1" nodeType="withEffect">
                                  <p:stCondLst>
                                    <p:cond delay="0"/>
                                  </p:stCondLst>
                                  <p:childTnLst>
                                    <p:animEffect transition="out" filter="fade">
                                      <p:cBhvr>
                                        <p:cTn id="57" dur="500"/>
                                        <p:tgtEl>
                                          <p:spTgt spid="32"/>
                                        </p:tgtEl>
                                      </p:cBhvr>
                                    </p:animEffect>
                                    <p:set>
                                      <p:cBhvr>
                                        <p:cTn id="58" dur="1" fill="hold">
                                          <p:stCondLst>
                                            <p:cond delay="499"/>
                                          </p:stCondLst>
                                        </p:cTn>
                                        <p:tgtEl>
                                          <p:spTgt spid="32"/>
                                        </p:tgtEl>
                                        <p:attrNameLst>
                                          <p:attrName>style.visibility</p:attrName>
                                        </p:attrNameLst>
                                      </p:cBhvr>
                                      <p:to>
                                        <p:strVal val="hidden"/>
                                      </p:to>
                                    </p:set>
                                  </p:childTnLst>
                                </p:cTn>
                              </p:par>
                              <p:par>
                                <p:cTn id="59" presetID="10" presetClass="exit" presetSubtype="0" fill="hold" grpId="1" nodeType="withEffect">
                                  <p:stCondLst>
                                    <p:cond delay="900"/>
                                  </p:stCondLst>
                                  <p:childTnLst>
                                    <p:animEffect transition="out" filter="fade">
                                      <p:cBhvr>
                                        <p:cTn id="60" dur="500"/>
                                        <p:tgtEl>
                                          <p:spTgt spid="33"/>
                                        </p:tgtEl>
                                      </p:cBhvr>
                                    </p:animEffect>
                                    <p:set>
                                      <p:cBhvr>
                                        <p:cTn id="61" dur="1" fill="hold">
                                          <p:stCondLst>
                                            <p:cond delay="499"/>
                                          </p:stCondLst>
                                        </p:cTn>
                                        <p:tgtEl>
                                          <p:spTgt spid="33"/>
                                        </p:tgtEl>
                                        <p:attrNameLst>
                                          <p:attrName>style.visibility</p:attrName>
                                        </p:attrNameLst>
                                      </p:cBhvr>
                                      <p:to>
                                        <p:strVal val="hidden"/>
                                      </p:to>
                                    </p:set>
                                  </p:childTnLst>
                                </p:cTn>
                              </p:par>
                              <p:par>
                                <p:cTn id="62" presetID="10" presetClass="entr" presetSubtype="0" fill="hold" grpId="0" nodeType="with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300"/>
                                        <p:tgtEl>
                                          <p:spTgt spid="28"/>
                                        </p:tgtEl>
                                      </p:cBhvr>
                                    </p:animEffect>
                                  </p:childTnLst>
                                </p:cTn>
                              </p:par>
                              <p:par>
                                <p:cTn id="65" presetID="0" presetClass="path" presetSubtype="0" accel="20000" decel="20000" fill="hold" grpId="1" nodeType="withEffect">
                                  <p:stCondLst>
                                    <p:cond delay="0"/>
                                  </p:stCondLst>
                                  <p:childTnLst>
                                    <p:animMotion origin="layout" path="M 0.0125 -0.00139 L -0.28281 -0.00139 L -0.30234 -0.00555 L -0.32122 -0.01967 L -0.33672 -0.04028 L -0.34648 -0.06435 L -0.35377 -0.09954 L -0.35547 -0.13287 L -0.34974 -0.16111 L -0.33841 -0.1912 L -0.32213 -0.21227 L -0.30664 -0.22338 L -0.28359 -0.23009 L -0.26393 -0.22477 L -0.25091 -0.21505 L -0.23203 -0.18842 L -0.22304 -0.1625 L -0.21745 -0.13542 L -0.21745 -0.11018 L -0.2207 -0.07546 L -0.2289 -0.05023 L -0.25169 -0.01829 L -0.27617 -0.00278 L -0.31211 -1.11111E-6 L -0.5026 -1.11111E-6 L -0.50182 0.0912 L -0.56211 0.0912 " pathEditMode="relative" rAng="0" ptsTypes="AAAAAAAAAAAAAAAAAAAAAAAAAAA">
                                      <p:cBhvr>
                                        <p:cTn id="66" dur="3000" fill="hold"/>
                                        <p:tgtEl>
                                          <p:spTgt spid="28"/>
                                        </p:tgtEl>
                                        <p:attrNameLst>
                                          <p:attrName>ppt_x</p:attrName>
                                          <p:attrName>ppt_y</p:attrName>
                                        </p:attrNameLst>
                                      </p:cBhvr>
                                      <p:rCtr x="-28737" y="-6806"/>
                                    </p:animMotion>
                                  </p:childTnLst>
                                </p:cTn>
                              </p:par>
                              <p:par>
                                <p:cTn id="67" presetID="10" presetClass="entr" presetSubtype="0" fill="hold" grpId="0" nodeType="withEffect">
                                  <p:stCondLst>
                                    <p:cond delay="150"/>
                                  </p:stCondLst>
                                  <p:childTnLst>
                                    <p:set>
                                      <p:cBhvr>
                                        <p:cTn id="68" dur="1" fill="hold">
                                          <p:stCondLst>
                                            <p:cond delay="0"/>
                                          </p:stCondLst>
                                        </p:cTn>
                                        <p:tgtEl>
                                          <p:spTgt spid="29"/>
                                        </p:tgtEl>
                                        <p:attrNameLst>
                                          <p:attrName>style.visibility</p:attrName>
                                        </p:attrNameLst>
                                      </p:cBhvr>
                                      <p:to>
                                        <p:strVal val="visible"/>
                                      </p:to>
                                    </p:set>
                                    <p:animEffect transition="in" filter="fade">
                                      <p:cBhvr>
                                        <p:cTn id="69" dur="300"/>
                                        <p:tgtEl>
                                          <p:spTgt spid="29"/>
                                        </p:tgtEl>
                                      </p:cBhvr>
                                    </p:animEffect>
                                  </p:childTnLst>
                                </p:cTn>
                              </p:par>
                              <p:par>
                                <p:cTn id="70" presetID="0" presetClass="path" presetSubtype="0" accel="20000" decel="20000" fill="hold" grpId="1" nodeType="withEffect">
                                  <p:stCondLst>
                                    <p:cond delay="150"/>
                                  </p:stCondLst>
                                  <p:childTnLst>
                                    <p:animMotion origin="layout" path="M 0.0125 0.00116 L -0.28268 0.00116 L -0.30221 -0.00324 L -0.32109 -0.01689 L -0.33659 -0.03773 L -0.34635 -0.06134 L -0.35364 -0.09629 L -0.35534 -0.12939 L -0.34961 -0.1574 L -0.33815 -0.1875 L -0.32187 -0.20833 L -0.30638 -0.21944 L -0.28346 -0.22638 L -0.2638 -0.22083 L -0.25078 -0.21111 L -0.2319 -0.18472 L -0.22291 -0.15879 L -0.21745 -0.13217 L -0.21745 -0.10717 L -0.22057 -0.07268 L -0.22877 -0.04768 L -0.25156 -0.0155 L -0.27604 -0.00023 L -0.31198 0.00255 L -0.50247 0.00255 L -0.50169 0.09283 L -0.56211 0.09283 " pathEditMode="relative" rAng="0" ptsTypes="AAAAAAAAAAAAAAAAAAAAAAAAAAA">
                                      <p:cBhvr>
                                        <p:cTn id="71" dur="3000" fill="hold"/>
                                        <p:tgtEl>
                                          <p:spTgt spid="29"/>
                                        </p:tgtEl>
                                        <p:attrNameLst>
                                          <p:attrName>ppt_x</p:attrName>
                                          <p:attrName>ppt_y</p:attrName>
                                        </p:attrNameLst>
                                      </p:cBhvr>
                                      <p:rCtr x="-28737" y="-6806"/>
                                    </p:animMotion>
                                  </p:childTnLst>
                                </p:cTn>
                              </p:par>
                              <p:par>
                                <p:cTn id="72" presetID="10" presetClass="entr" presetSubtype="0" fill="hold" grpId="0" nodeType="withEffect">
                                  <p:stCondLst>
                                    <p:cond delay="300"/>
                                  </p:stCondLst>
                                  <p:childTnLst>
                                    <p:set>
                                      <p:cBhvr>
                                        <p:cTn id="73" dur="1" fill="hold">
                                          <p:stCondLst>
                                            <p:cond delay="0"/>
                                          </p:stCondLst>
                                        </p:cTn>
                                        <p:tgtEl>
                                          <p:spTgt spid="30"/>
                                        </p:tgtEl>
                                        <p:attrNameLst>
                                          <p:attrName>style.visibility</p:attrName>
                                        </p:attrNameLst>
                                      </p:cBhvr>
                                      <p:to>
                                        <p:strVal val="visible"/>
                                      </p:to>
                                    </p:set>
                                    <p:animEffect transition="in" filter="fade">
                                      <p:cBhvr>
                                        <p:cTn id="74" dur="300"/>
                                        <p:tgtEl>
                                          <p:spTgt spid="30"/>
                                        </p:tgtEl>
                                      </p:cBhvr>
                                    </p:animEffect>
                                  </p:childTnLst>
                                </p:cTn>
                              </p:par>
                              <p:par>
                                <p:cTn id="75" presetID="0" presetClass="path" presetSubtype="0" accel="20000" decel="20000" fill="hold" grpId="1" nodeType="withEffect">
                                  <p:stCondLst>
                                    <p:cond delay="300"/>
                                  </p:stCondLst>
                                  <p:childTnLst>
                                    <p:animMotion origin="layout" path="M 0.0125 -0.00533 L -0.28268 -0.00533 L -0.30221 -0.00973 L -0.32109 -0.02338 L -0.33659 -0.04399 L -0.34635 -0.06736 L -0.35364 -0.10209 L -0.35534 -0.13496 L -0.34961 -0.16274 L -0.33815 -0.19283 L -0.32187 -0.21343 L -0.30638 -0.22431 L -0.28346 -0.23125 L -0.2638 -0.2257 L -0.25078 -0.21621 L -0.2319 -0.19005 L -0.22291 -0.16412 L -0.21745 -0.13774 L -0.21745 -0.11297 L -0.22057 -0.07871 L -0.22877 -0.05394 L -0.25156 -0.02199 L -0.27604 -0.00672 L -0.31198 -0.00394 L -0.50247 -0.00394 L -0.50169 0.08564 L -0.56211 0.08564 " pathEditMode="relative" rAng="0" ptsTypes="AAAAAAAAAAAAAAAAAAAAAAAAAAA">
                                      <p:cBhvr>
                                        <p:cTn id="76" dur="3000" fill="hold"/>
                                        <p:tgtEl>
                                          <p:spTgt spid="30"/>
                                        </p:tgtEl>
                                        <p:attrNameLst>
                                          <p:attrName>ppt_x</p:attrName>
                                          <p:attrName>ppt_y</p:attrName>
                                        </p:attrNameLst>
                                      </p:cBhvr>
                                      <p:rCtr x="-28737" y="-6759"/>
                                    </p:animMotion>
                                  </p:childTnLst>
                                </p:cTn>
                              </p:par>
                              <p:par>
                                <p:cTn id="77" presetID="10" presetClass="entr" presetSubtype="0" fill="hold" grpId="0" nodeType="withEffect">
                                  <p:stCondLst>
                                    <p:cond delay="450"/>
                                  </p:stCondLst>
                                  <p:childTnLst>
                                    <p:set>
                                      <p:cBhvr>
                                        <p:cTn id="78" dur="1" fill="hold">
                                          <p:stCondLst>
                                            <p:cond delay="0"/>
                                          </p:stCondLst>
                                        </p:cTn>
                                        <p:tgtEl>
                                          <p:spTgt spid="31"/>
                                        </p:tgtEl>
                                        <p:attrNameLst>
                                          <p:attrName>style.visibility</p:attrName>
                                        </p:attrNameLst>
                                      </p:cBhvr>
                                      <p:to>
                                        <p:strVal val="visible"/>
                                      </p:to>
                                    </p:set>
                                    <p:animEffect transition="in" filter="fade">
                                      <p:cBhvr>
                                        <p:cTn id="79" dur="300"/>
                                        <p:tgtEl>
                                          <p:spTgt spid="31"/>
                                        </p:tgtEl>
                                      </p:cBhvr>
                                    </p:animEffect>
                                  </p:childTnLst>
                                </p:cTn>
                              </p:par>
                              <p:par>
                                <p:cTn id="80" presetID="0" presetClass="path" presetSubtype="0" accel="20000" decel="20000" fill="hold" grpId="1" nodeType="withEffect">
                                  <p:stCondLst>
                                    <p:cond delay="450"/>
                                  </p:stCondLst>
                                  <p:childTnLst>
                                    <p:animMotion origin="layout" path="M -2.29167E-6 -2.22222E-6 L -0.29544 -2.22222E-6 L -0.31471 -0.0044 L -0.33398 -0.01805 L -0.34935 -0.03889 L -0.35911 -0.0625 L -0.36627 -0.09722 L -0.36797 -0.13032 L -0.36237 -0.1581 L -0.35078 -0.18819 L -0.33463 -0.20926 L -0.31901 -0.22037 L -0.29622 -0.22685 L -0.27656 -0.22176 L -0.26354 -0.21203 L -0.24466 -0.18565 L -0.23567 -0.15949 L -0.23008 -0.1331 L -0.23008 -0.1081 L -0.23333 -0.07361 L -0.24127 -0.04861 L -0.26432 -0.01666 L -0.2888 -0.00139 L -0.32474 0.00116 L -0.51523 0.00116 L -0.51445 0.09167 L -0.57461 0.09167 " pathEditMode="relative" rAng="0" ptsTypes="AAAAAAAAAAAAAAAAAAAAAAAAAAA">
                                      <p:cBhvr>
                                        <p:cTn id="81" dur="3000" fill="hold"/>
                                        <p:tgtEl>
                                          <p:spTgt spid="31"/>
                                        </p:tgtEl>
                                        <p:attrNameLst>
                                          <p:attrName>ppt_x</p:attrName>
                                          <p:attrName>ppt_y</p:attrName>
                                        </p:attrNameLst>
                                      </p:cBhvr>
                                      <p:rCtr x="-28737" y="-6759"/>
                                    </p:animMotion>
                                  </p:childTnLst>
                                </p:cTn>
                              </p:par>
                              <p:par>
                                <p:cTn id="82" presetID="10" presetClass="exit" presetSubtype="0" fill="hold" grpId="2" nodeType="withEffect">
                                  <p:stCondLst>
                                    <p:cond delay="2700"/>
                                  </p:stCondLst>
                                  <p:childTnLst>
                                    <p:animEffect transition="out" filter="fade">
                                      <p:cBhvr>
                                        <p:cTn id="83" dur="200"/>
                                        <p:tgtEl>
                                          <p:spTgt spid="28"/>
                                        </p:tgtEl>
                                      </p:cBhvr>
                                    </p:animEffect>
                                    <p:set>
                                      <p:cBhvr>
                                        <p:cTn id="84" dur="1" fill="hold">
                                          <p:stCondLst>
                                            <p:cond delay="199"/>
                                          </p:stCondLst>
                                        </p:cTn>
                                        <p:tgtEl>
                                          <p:spTgt spid="28"/>
                                        </p:tgtEl>
                                        <p:attrNameLst>
                                          <p:attrName>style.visibility</p:attrName>
                                        </p:attrNameLst>
                                      </p:cBhvr>
                                      <p:to>
                                        <p:strVal val="hidden"/>
                                      </p:to>
                                    </p:set>
                                  </p:childTnLst>
                                </p:cTn>
                              </p:par>
                              <p:par>
                                <p:cTn id="85" presetID="10" presetClass="exit" presetSubtype="0" fill="hold" grpId="2" nodeType="withEffect">
                                  <p:stCondLst>
                                    <p:cond delay="2700"/>
                                  </p:stCondLst>
                                  <p:childTnLst>
                                    <p:animEffect transition="out" filter="fade">
                                      <p:cBhvr>
                                        <p:cTn id="86" dur="400"/>
                                        <p:tgtEl>
                                          <p:spTgt spid="29"/>
                                        </p:tgtEl>
                                      </p:cBhvr>
                                    </p:animEffect>
                                    <p:set>
                                      <p:cBhvr>
                                        <p:cTn id="87" dur="1" fill="hold">
                                          <p:stCondLst>
                                            <p:cond delay="399"/>
                                          </p:stCondLst>
                                        </p:cTn>
                                        <p:tgtEl>
                                          <p:spTgt spid="29"/>
                                        </p:tgtEl>
                                        <p:attrNameLst>
                                          <p:attrName>style.visibility</p:attrName>
                                        </p:attrNameLst>
                                      </p:cBhvr>
                                      <p:to>
                                        <p:strVal val="hidden"/>
                                      </p:to>
                                    </p:set>
                                  </p:childTnLst>
                                </p:cTn>
                              </p:par>
                              <p:par>
                                <p:cTn id="88" presetID="10" presetClass="exit" presetSubtype="0" fill="hold" grpId="2" nodeType="withEffect">
                                  <p:stCondLst>
                                    <p:cond delay="2700"/>
                                  </p:stCondLst>
                                  <p:childTnLst>
                                    <p:animEffect transition="out" filter="fade">
                                      <p:cBhvr>
                                        <p:cTn id="89" dur="600"/>
                                        <p:tgtEl>
                                          <p:spTgt spid="30"/>
                                        </p:tgtEl>
                                      </p:cBhvr>
                                    </p:animEffect>
                                    <p:set>
                                      <p:cBhvr>
                                        <p:cTn id="90" dur="1" fill="hold">
                                          <p:stCondLst>
                                            <p:cond delay="599"/>
                                          </p:stCondLst>
                                        </p:cTn>
                                        <p:tgtEl>
                                          <p:spTgt spid="30"/>
                                        </p:tgtEl>
                                        <p:attrNameLst>
                                          <p:attrName>style.visibility</p:attrName>
                                        </p:attrNameLst>
                                      </p:cBhvr>
                                      <p:to>
                                        <p:strVal val="hidden"/>
                                      </p:to>
                                    </p:set>
                                  </p:childTnLst>
                                </p:cTn>
                              </p:par>
                              <p:par>
                                <p:cTn id="91" presetID="10" presetClass="exit" presetSubtype="0" fill="hold" grpId="2" nodeType="withEffect">
                                  <p:stCondLst>
                                    <p:cond delay="2700"/>
                                  </p:stCondLst>
                                  <p:childTnLst>
                                    <p:animEffect transition="out" filter="fade">
                                      <p:cBhvr>
                                        <p:cTn id="92" dur="800"/>
                                        <p:tgtEl>
                                          <p:spTgt spid="31"/>
                                        </p:tgtEl>
                                      </p:cBhvr>
                                    </p:animEffect>
                                    <p:set>
                                      <p:cBhvr>
                                        <p:cTn id="93" dur="1" fill="hold">
                                          <p:stCondLst>
                                            <p:cond delay="7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4" grpId="2" animBg="1"/>
      <p:bldP spid="25" grpId="0" animBg="1"/>
      <p:bldP spid="25" grpId="1" animBg="1"/>
      <p:bldP spid="25" grpId="2" animBg="1"/>
      <p:bldP spid="26" grpId="0" animBg="1"/>
      <p:bldP spid="26" grpId="1" animBg="1"/>
      <p:bldP spid="26" grpId="2" animBg="1"/>
      <p:bldP spid="27" grpId="0" animBg="1"/>
      <p:bldP spid="27" grpId="1" animBg="1"/>
      <p:bldP spid="27" grpId="2" animBg="1"/>
      <p:bldP spid="28" grpId="0" animBg="1"/>
      <p:bldP spid="28" grpId="1" animBg="1"/>
      <p:bldP spid="28" grpId="2" animBg="1"/>
      <p:bldP spid="29" grpId="0" animBg="1"/>
      <p:bldP spid="29" grpId="1" animBg="1"/>
      <p:bldP spid="29" grpId="2" animBg="1"/>
      <p:bldP spid="30" grpId="0" animBg="1"/>
      <p:bldP spid="30" grpId="1" animBg="1"/>
      <p:bldP spid="30" grpId="2" animBg="1"/>
      <p:bldP spid="31" grpId="0" animBg="1"/>
      <p:bldP spid="31" grpId="1" animBg="1"/>
      <p:bldP spid="31" grpId="2" animBg="1"/>
      <p:bldP spid="32" grpId="0" animBg="1"/>
      <p:bldP spid="32" grpId="1" animBg="1"/>
      <p:bldP spid="33" grpId="0" animBg="1"/>
      <p:bldP spid="33"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4495824" y="1533525"/>
            <a:ext cx="2171701" cy="2181225"/>
          </a:xfrm>
          <a:prstGeom prst="ellipse">
            <a:avLst/>
          </a:prstGeom>
          <a:solidFill>
            <a:srgbClr val="A5E6FE"/>
          </a:solidFill>
          <a:ln>
            <a:solidFill>
              <a:srgbClr val="A5E6F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8DD81BD-75C8-C240-957F-00B128FEFB3A}"/>
              </a:ext>
            </a:extLst>
          </p:cNvPr>
          <p:cNvSpPr>
            <a:spLocks noGrp="1"/>
          </p:cNvSpPr>
          <p:nvPr>
            <p:ph idx="1"/>
          </p:nvPr>
        </p:nvSpPr>
        <p:spPr/>
        <p:txBody>
          <a:bodyPr/>
          <a:lstStyle/>
          <a:p>
            <a:endParaRPr lang="en-US"/>
          </a:p>
        </p:txBody>
      </p:sp>
      <p:sp>
        <p:nvSpPr>
          <p:cNvPr id="4" name="Text Placeholder 3"/>
          <p:cNvSpPr>
            <a:spLocks noGrp="1"/>
          </p:cNvSpPr>
          <p:nvPr>
            <p:ph type="body" sz="quarter" idx="13"/>
          </p:nvPr>
        </p:nvSpPr>
        <p:spPr/>
        <p:txBody>
          <a:bodyPr>
            <a:normAutofit fontScale="92500" lnSpcReduction="10000"/>
          </a:bodyPr>
          <a:lstStyle/>
          <a:p>
            <a:r>
              <a:rPr lang="en-US" dirty="0"/>
              <a:t>Installation</a:t>
            </a:r>
          </a:p>
        </p:txBody>
      </p:sp>
      <p:sp>
        <p:nvSpPr>
          <p:cNvPr id="5" name="Text Placeholder 4">
            <a:extLst>
              <a:ext uri="{FF2B5EF4-FFF2-40B4-BE49-F238E27FC236}">
                <a16:creationId xmlns:a16="http://schemas.microsoft.com/office/drawing/2014/main" id="{432EFC02-5265-8F4D-B086-EAB6C66A37C2}"/>
              </a:ext>
            </a:extLst>
          </p:cNvPr>
          <p:cNvSpPr>
            <a:spLocks noGrp="1"/>
          </p:cNvSpPr>
          <p:nvPr>
            <p:ph type="body" sz="quarter" idx="14"/>
          </p:nvPr>
        </p:nvSpPr>
        <p:spPr/>
        <p:txBody>
          <a:bodyPr>
            <a:normAutofit fontScale="77500" lnSpcReduction="20000"/>
          </a:bodyPr>
          <a:lstStyle/>
          <a:p>
            <a:endParaRPr lang="en-US"/>
          </a:p>
        </p:txBody>
      </p:sp>
      <p:sp>
        <p:nvSpPr>
          <p:cNvPr id="35" name="Oval 34"/>
          <p:cNvSpPr/>
          <p:nvPr/>
        </p:nvSpPr>
        <p:spPr>
          <a:xfrm>
            <a:off x="4540619" y="1590944"/>
            <a:ext cx="2070398" cy="2070781"/>
          </a:xfrm>
          <a:prstGeom prst="ellipse">
            <a:avLst/>
          </a:prstGeom>
          <a:noFill/>
          <a:ln w="57150">
            <a:solidFill>
              <a:srgbClr val="5B9BD5"/>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pic>
        <p:nvPicPr>
          <p:cNvPr id="39" name="Picture 38"/>
          <p:cNvPicPr>
            <a:picLocks noChangeAspect="1"/>
          </p:cNvPicPr>
          <p:nvPr/>
        </p:nvPicPr>
        <p:blipFill rotWithShape="1">
          <a:blip r:embed="rId3" cstate="print">
            <a:extLst>
              <a:ext uri="{28A0092B-C50C-407E-A947-70E740481C1C}">
                <a14:useLocalDpi xmlns:a14="http://schemas.microsoft.com/office/drawing/2010/main" val="0"/>
              </a:ext>
            </a:extLst>
          </a:blip>
          <a:srcRect l="13714" t="254" r="23809" b="20381"/>
          <a:stretch/>
        </p:blipFill>
        <p:spPr>
          <a:xfrm>
            <a:off x="4623317" y="1652170"/>
            <a:ext cx="1915131" cy="1938755"/>
          </a:xfrm>
          <a:prstGeom prst="ellipse">
            <a:avLst/>
          </a:prstGeom>
          <a:ln w="63500" cap="rnd">
            <a:noFill/>
          </a:ln>
          <a:effectLst/>
        </p:spPr>
      </p:pic>
      <p:sp>
        <p:nvSpPr>
          <p:cNvPr id="40" name="Teardrop 39"/>
          <p:cNvSpPr/>
          <p:nvPr/>
        </p:nvSpPr>
        <p:spPr>
          <a:xfrm rot="2700000">
            <a:off x="2336044" y="1557406"/>
            <a:ext cx="2221065" cy="2219993"/>
          </a:xfrm>
          <a:prstGeom prst="teardrop">
            <a:avLst>
              <a:gd name="adj" fmla="val 100000"/>
            </a:avLst>
          </a:prstGeom>
          <a:ln w="28575">
            <a:solidFill>
              <a:srgbClr val="A5E6FE"/>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2" name="Oval 41"/>
          <p:cNvSpPr/>
          <p:nvPr/>
        </p:nvSpPr>
        <p:spPr>
          <a:xfrm>
            <a:off x="2444617" y="1626559"/>
            <a:ext cx="2002443" cy="2070781"/>
          </a:xfrm>
          <a:prstGeom prst="ellipse">
            <a:avLst/>
          </a:prstGeom>
          <a:solidFill>
            <a:srgbClr val="A5E6FE"/>
          </a:solid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pic>
        <p:nvPicPr>
          <p:cNvPr id="44" name="Picture 43"/>
          <p:cNvPicPr>
            <a:picLocks noChangeAspect="1"/>
          </p:cNvPicPr>
          <p:nvPr/>
        </p:nvPicPr>
        <p:blipFill rotWithShape="1">
          <a:blip r:embed="rId4" cstate="print">
            <a:extLst>
              <a:ext uri="{28A0092B-C50C-407E-A947-70E740481C1C}">
                <a14:useLocalDpi xmlns:a14="http://schemas.microsoft.com/office/drawing/2010/main" val="0"/>
              </a:ext>
            </a:extLst>
          </a:blip>
          <a:srcRect b="28651"/>
          <a:stretch/>
        </p:blipFill>
        <p:spPr>
          <a:xfrm>
            <a:off x="2384453" y="1805668"/>
            <a:ext cx="1727194" cy="1848394"/>
          </a:xfrm>
          <a:prstGeom prst="rect">
            <a:avLst/>
          </a:prstGeom>
        </p:spPr>
      </p:pic>
      <p:sp>
        <p:nvSpPr>
          <p:cNvPr id="45" name="Teardrop 44"/>
          <p:cNvSpPr/>
          <p:nvPr/>
        </p:nvSpPr>
        <p:spPr>
          <a:xfrm rot="2700000">
            <a:off x="183394" y="1557406"/>
            <a:ext cx="2221065" cy="2219993"/>
          </a:xfrm>
          <a:prstGeom prst="teardrop">
            <a:avLst>
              <a:gd name="adj" fmla="val 100000"/>
            </a:avLst>
          </a:prstGeom>
          <a:ln w="28575">
            <a:solidFill>
              <a:srgbClr val="A5E6FE"/>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6" name="Oval 45"/>
          <p:cNvSpPr/>
          <p:nvPr/>
        </p:nvSpPr>
        <p:spPr>
          <a:xfrm>
            <a:off x="291967" y="1626559"/>
            <a:ext cx="2002443" cy="2070781"/>
          </a:xfrm>
          <a:prstGeom prst="ellipse">
            <a:avLst/>
          </a:prstGeom>
          <a:solidFill>
            <a:srgbClr val="A5E6FE"/>
          </a:solid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pic>
        <p:nvPicPr>
          <p:cNvPr id="47" name="Picture 46"/>
          <p:cNvPicPr>
            <a:picLocks noChangeAspect="1"/>
          </p:cNvPicPr>
          <p:nvPr/>
        </p:nvPicPr>
        <p:blipFill rotWithShape="1">
          <a:blip r:embed="rId5" cstate="print">
            <a:extLst>
              <a:ext uri="{28A0092B-C50C-407E-A947-70E740481C1C}">
                <a14:useLocalDpi xmlns:a14="http://schemas.microsoft.com/office/drawing/2010/main" val="0"/>
              </a:ext>
            </a:extLst>
          </a:blip>
          <a:srcRect b="45106"/>
          <a:stretch/>
        </p:blipFill>
        <p:spPr>
          <a:xfrm flipH="1">
            <a:off x="381025" y="1685925"/>
            <a:ext cx="2029460" cy="1965960"/>
          </a:xfrm>
          <a:prstGeom prst="rect">
            <a:avLst/>
          </a:prstGeom>
        </p:spPr>
      </p:pic>
      <p:sp>
        <p:nvSpPr>
          <p:cNvPr id="49" name="TextBox 48"/>
          <p:cNvSpPr txBox="1"/>
          <p:nvPr/>
        </p:nvSpPr>
        <p:spPr>
          <a:xfrm>
            <a:off x="459015" y="3917879"/>
            <a:ext cx="4810125" cy="646331"/>
          </a:xfrm>
          <a:prstGeom prst="rect">
            <a:avLst/>
          </a:prstGeom>
          <a:noFill/>
        </p:spPr>
        <p:txBody>
          <a:bodyPr wrap="square" rtlCol="0">
            <a:spAutoFit/>
          </a:bodyPr>
          <a:lstStyle/>
          <a:p>
            <a:r>
              <a:rPr lang="en-US" b="1" dirty="0">
                <a:solidFill>
                  <a:srgbClr val="0169B2"/>
                </a:solidFill>
                <a:latin typeface="Arial" panose="020B0604020202020204" pitchFamily="34" charset="0"/>
                <a:cs typeface="Arial" panose="020B0604020202020204" pitchFamily="34" charset="0"/>
              </a:rPr>
              <a:t>STEP 1: </a:t>
            </a:r>
            <a:r>
              <a:rPr lang="en-US" cap="small" dirty="0">
                <a:solidFill>
                  <a:srgbClr val="0169B2"/>
                </a:solidFill>
                <a:latin typeface="Arial" panose="020B0604020202020204" pitchFamily="34" charset="0"/>
                <a:cs typeface="Arial" panose="020B0604020202020204" pitchFamily="34" charset="0"/>
              </a:rPr>
              <a:t>MOUNT PROBE &amp; ROUTE FIBER</a:t>
            </a:r>
          </a:p>
          <a:p>
            <a:endParaRPr lang="en-US" dirty="0"/>
          </a:p>
        </p:txBody>
      </p:sp>
      <p:pic>
        <p:nvPicPr>
          <p:cNvPr id="50" name="Picture 4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49975" y="4294070"/>
            <a:ext cx="3509500" cy="23352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1" name="TextBox 50"/>
          <p:cNvSpPr txBox="1"/>
          <p:nvPr/>
        </p:nvSpPr>
        <p:spPr>
          <a:xfrm>
            <a:off x="7611722" y="2739273"/>
            <a:ext cx="3096872" cy="369332"/>
          </a:xfrm>
          <a:prstGeom prst="rect">
            <a:avLst/>
          </a:prstGeom>
          <a:noFill/>
        </p:spPr>
        <p:txBody>
          <a:bodyPr wrap="square" rtlCol="0">
            <a:spAutoFit/>
          </a:bodyPr>
          <a:lstStyle/>
          <a:p>
            <a:r>
              <a:rPr lang="en-US" b="1" dirty="0">
                <a:solidFill>
                  <a:srgbClr val="0169B2"/>
                </a:solidFill>
                <a:latin typeface="Arial" panose="020B0604020202020204" pitchFamily="34" charset="0"/>
                <a:cs typeface="Arial" panose="020B0604020202020204" pitchFamily="34" charset="0"/>
              </a:rPr>
              <a:t>STEP 2: </a:t>
            </a:r>
            <a:r>
              <a:rPr lang="en-US" cap="small" dirty="0">
                <a:solidFill>
                  <a:srgbClr val="0169B2"/>
                </a:solidFill>
                <a:latin typeface="Arial" panose="020B0604020202020204" pitchFamily="34" charset="0"/>
                <a:cs typeface="Arial" panose="020B0604020202020204" pitchFamily="34" charset="0"/>
              </a:rPr>
              <a:t>INSULATE</a:t>
            </a:r>
          </a:p>
        </p:txBody>
      </p:sp>
      <p:pic>
        <p:nvPicPr>
          <p:cNvPr id="52" name="Picture 5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11722" y="3186795"/>
            <a:ext cx="3696553" cy="24597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3" name="TextBox 52"/>
          <p:cNvSpPr txBox="1"/>
          <p:nvPr/>
        </p:nvSpPr>
        <p:spPr>
          <a:xfrm>
            <a:off x="7094993" y="1626559"/>
            <a:ext cx="1718807" cy="461665"/>
          </a:xfrm>
          <a:prstGeom prst="rect">
            <a:avLst/>
          </a:prstGeom>
          <a:noFill/>
        </p:spPr>
        <p:txBody>
          <a:bodyPr wrap="square" rtlCol="0">
            <a:spAutoFit/>
          </a:bodyPr>
          <a:lstStyle/>
          <a:p>
            <a:r>
              <a:rPr lang="en-US" sz="2400" b="1" dirty="0">
                <a:solidFill>
                  <a:srgbClr val="0169B2"/>
                </a:solidFill>
                <a:latin typeface="Arial" panose="020B0604020202020204" pitchFamily="34" charset="0"/>
                <a:cs typeface="Arial" panose="020B0604020202020204" pitchFamily="34" charset="0"/>
              </a:rPr>
              <a:t>Dark Fiber</a:t>
            </a:r>
            <a:endParaRPr lang="en-US" sz="2400" dirty="0"/>
          </a:p>
        </p:txBody>
      </p:sp>
      <p:sp>
        <p:nvSpPr>
          <p:cNvPr id="10" name="5-Point Star 9"/>
          <p:cNvSpPr/>
          <p:nvPr/>
        </p:nvSpPr>
        <p:spPr>
          <a:xfrm>
            <a:off x="6813845" y="1686397"/>
            <a:ext cx="325778" cy="280266"/>
          </a:xfrm>
          <a:prstGeom prst="star5">
            <a:avLst/>
          </a:prstGeom>
          <a:solidFill>
            <a:srgbClr val="5B9BD5"/>
          </a:solidFill>
          <a:ln>
            <a:solidFill>
              <a:srgbClr val="A5E6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22741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930770" y="5761695"/>
            <a:ext cx="716398" cy="1096305"/>
          </a:xfrm>
          <a:prstGeom prst="rect">
            <a:avLst/>
          </a:prstGeom>
          <a:ln>
            <a:noFill/>
          </a:ln>
        </p:spPr>
      </p:pic>
      <p:sp>
        <p:nvSpPr>
          <p:cNvPr id="3" name="Content Placeholder 2">
            <a:extLst>
              <a:ext uri="{FF2B5EF4-FFF2-40B4-BE49-F238E27FC236}">
                <a16:creationId xmlns:a16="http://schemas.microsoft.com/office/drawing/2014/main" id="{E5A47A79-BA51-984E-B796-BA5BD6BE5229}"/>
              </a:ext>
            </a:extLst>
          </p:cNvPr>
          <p:cNvSpPr>
            <a:spLocks noGrp="1"/>
          </p:cNvSpPr>
          <p:nvPr>
            <p:ph idx="1"/>
          </p:nvPr>
        </p:nvSpPr>
        <p:spPr/>
        <p:txBody>
          <a:bodyPr/>
          <a:lstStyle/>
          <a:p>
            <a:endParaRPr lang="en-US"/>
          </a:p>
        </p:txBody>
      </p:sp>
      <p:sp>
        <p:nvSpPr>
          <p:cNvPr id="4" name="Text Placeholder 3"/>
          <p:cNvSpPr>
            <a:spLocks noGrp="1"/>
          </p:cNvSpPr>
          <p:nvPr>
            <p:ph type="body" sz="quarter" idx="13"/>
          </p:nvPr>
        </p:nvSpPr>
        <p:spPr/>
        <p:txBody>
          <a:bodyPr>
            <a:normAutofit fontScale="92500" lnSpcReduction="10000"/>
          </a:bodyPr>
          <a:lstStyle/>
          <a:p>
            <a:r>
              <a:rPr lang="en-US" dirty="0"/>
              <a:t>Installation</a:t>
            </a:r>
          </a:p>
        </p:txBody>
      </p:sp>
      <p:sp>
        <p:nvSpPr>
          <p:cNvPr id="5" name="Text Placeholder 4">
            <a:extLst>
              <a:ext uri="{FF2B5EF4-FFF2-40B4-BE49-F238E27FC236}">
                <a16:creationId xmlns:a16="http://schemas.microsoft.com/office/drawing/2014/main" id="{C7D3FD6E-6782-D84A-8933-228903F32A9B}"/>
              </a:ext>
            </a:extLst>
          </p:cNvPr>
          <p:cNvSpPr>
            <a:spLocks noGrp="1"/>
          </p:cNvSpPr>
          <p:nvPr>
            <p:ph type="body" sz="quarter" idx="14"/>
          </p:nvPr>
        </p:nvSpPr>
        <p:spPr/>
        <p:txBody>
          <a:bodyPr>
            <a:normAutofit fontScale="77500" lnSpcReduction="20000"/>
          </a:bodyPr>
          <a:lstStyle/>
          <a:p>
            <a:endParaRPr lang="en-US"/>
          </a:p>
        </p:txBody>
      </p:sp>
      <p:pic>
        <p:nvPicPr>
          <p:cNvPr id="40" name="Picture 3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7687" y="2324100"/>
            <a:ext cx="2286000" cy="34375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1" name="TextBox 40"/>
          <p:cNvSpPr txBox="1"/>
          <p:nvPr/>
        </p:nvSpPr>
        <p:spPr>
          <a:xfrm>
            <a:off x="0" y="1602939"/>
            <a:ext cx="3821375" cy="920256"/>
          </a:xfrm>
          <a:prstGeom prst="rect">
            <a:avLst/>
          </a:prstGeom>
          <a:noFill/>
        </p:spPr>
        <p:txBody>
          <a:bodyPr wrap="square" rtlCol="0">
            <a:spAutoFit/>
          </a:bodyPr>
          <a:lstStyle/>
          <a:p>
            <a:pPr algn="ctr"/>
            <a:r>
              <a:rPr lang="en-US" b="1" dirty="0">
                <a:solidFill>
                  <a:srgbClr val="0169B2"/>
                </a:solidFill>
                <a:latin typeface="Arial" panose="020B0604020202020204" pitchFamily="34" charset="0"/>
                <a:cs typeface="Arial" panose="020B0604020202020204" pitchFamily="34" charset="0"/>
              </a:rPr>
              <a:t>STEP 3:  </a:t>
            </a:r>
            <a:r>
              <a:rPr lang="en-US" cap="small" dirty="0">
                <a:solidFill>
                  <a:srgbClr val="0169B2"/>
                </a:solidFill>
                <a:latin typeface="Arial" panose="020B0604020202020204" pitchFamily="34" charset="0"/>
                <a:cs typeface="Arial" panose="020B0604020202020204" pitchFamily="34" charset="0"/>
              </a:rPr>
              <a:t>ROUTE FIBER TO </a:t>
            </a:r>
          </a:p>
          <a:p>
            <a:pPr algn="ctr"/>
            <a:r>
              <a:rPr lang="en-US" cap="small" dirty="0">
                <a:solidFill>
                  <a:srgbClr val="0169B2"/>
                </a:solidFill>
                <a:latin typeface="Arial" panose="020B0604020202020204" pitchFamily="34" charset="0"/>
                <a:cs typeface="Arial" panose="020B0604020202020204" pitchFamily="34" charset="0"/>
              </a:rPr>
              <a:t>LOW VOLTAGE COMPARTMENT  </a:t>
            </a:r>
          </a:p>
          <a:p>
            <a:pPr algn="ctr"/>
            <a:endParaRPr lang="en-US" dirty="0"/>
          </a:p>
        </p:txBody>
      </p:sp>
      <p:pic>
        <p:nvPicPr>
          <p:cNvPr id="42" name="Picture 4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37337" y="3149453"/>
            <a:ext cx="3551562" cy="23617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3" name="TextBox 42"/>
          <p:cNvSpPr txBox="1"/>
          <p:nvPr/>
        </p:nvSpPr>
        <p:spPr>
          <a:xfrm>
            <a:off x="8263483" y="1950303"/>
            <a:ext cx="3635693" cy="369332"/>
          </a:xfrm>
          <a:prstGeom prst="rect">
            <a:avLst/>
          </a:prstGeom>
          <a:noFill/>
        </p:spPr>
        <p:txBody>
          <a:bodyPr wrap="square" rtlCol="0">
            <a:spAutoFit/>
          </a:bodyPr>
          <a:lstStyle/>
          <a:p>
            <a:r>
              <a:rPr lang="en-US" b="1" dirty="0">
                <a:solidFill>
                  <a:srgbClr val="0169B2"/>
                </a:solidFill>
                <a:latin typeface="Arial" panose="020B0604020202020204" pitchFamily="34" charset="0"/>
                <a:cs typeface="Arial" panose="020B0604020202020204" pitchFamily="34" charset="0"/>
              </a:rPr>
              <a:t>STEP 5:  </a:t>
            </a:r>
            <a:r>
              <a:rPr lang="en-US" cap="small" dirty="0">
                <a:solidFill>
                  <a:srgbClr val="0169B2"/>
                </a:solidFill>
                <a:latin typeface="Arial" panose="020B0604020202020204" pitchFamily="34" charset="0"/>
                <a:cs typeface="Arial" panose="020B0604020202020204" pitchFamily="34" charset="0"/>
              </a:rPr>
              <a:t>FINAL TERMINATIONS</a:t>
            </a:r>
            <a:endParaRPr lang="en-US" dirty="0">
              <a:solidFill>
                <a:srgbClr val="0169B2"/>
              </a:solidFill>
              <a:latin typeface="Arial" panose="020B0604020202020204" pitchFamily="34" charset="0"/>
              <a:cs typeface="Arial" panose="020B0604020202020204" pitchFamily="34" charset="0"/>
            </a:endParaRPr>
          </a:p>
        </p:txBody>
      </p:sp>
      <p:sp>
        <p:nvSpPr>
          <p:cNvPr id="44" name="TextBox 43"/>
          <p:cNvSpPr txBox="1"/>
          <p:nvPr/>
        </p:nvSpPr>
        <p:spPr>
          <a:xfrm>
            <a:off x="4351019" y="2689933"/>
            <a:ext cx="3324198" cy="369332"/>
          </a:xfrm>
          <a:prstGeom prst="rect">
            <a:avLst/>
          </a:prstGeom>
          <a:noFill/>
        </p:spPr>
        <p:txBody>
          <a:bodyPr wrap="square" rtlCol="0">
            <a:spAutoFit/>
          </a:bodyPr>
          <a:lstStyle/>
          <a:p>
            <a:r>
              <a:rPr lang="en-US" b="1" dirty="0">
                <a:solidFill>
                  <a:srgbClr val="0169B2"/>
                </a:solidFill>
                <a:latin typeface="Arial" panose="020B0604020202020204" pitchFamily="34" charset="0"/>
                <a:cs typeface="Arial" panose="020B0604020202020204" pitchFamily="34" charset="0"/>
              </a:rPr>
              <a:t>STEP 4:  </a:t>
            </a:r>
            <a:r>
              <a:rPr lang="en-US" cap="small" dirty="0">
                <a:solidFill>
                  <a:srgbClr val="0169B2"/>
                </a:solidFill>
                <a:latin typeface="Arial" panose="020B0604020202020204" pitchFamily="34" charset="0"/>
                <a:cs typeface="Arial" panose="020B0604020202020204" pitchFamily="34" charset="0"/>
              </a:rPr>
              <a:t>CONTROL WIRING</a:t>
            </a:r>
            <a:endParaRPr lang="en-US" dirty="0">
              <a:solidFill>
                <a:srgbClr val="0169B2"/>
              </a:solidFill>
              <a:latin typeface="Arial" panose="020B0604020202020204" pitchFamily="34" charset="0"/>
              <a:cs typeface="Arial" panose="020B0604020202020204" pitchFamily="34" charset="0"/>
            </a:endParaRPr>
          </a:p>
        </p:txBody>
      </p:sp>
      <p:sp>
        <p:nvSpPr>
          <p:cNvPr id="46" name="Rectangle 45"/>
          <p:cNvSpPr/>
          <p:nvPr/>
        </p:nvSpPr>
        <p:spPr>
          <a:xfrm>
            <a:off x="0" y="6048237"/>
            <a:ext cx="3124201" cy="523220"/>
          </a:xfrm>
          <a:prstGeom prst="rect">
            <a:avLst/>
          </a:prstGeom>
        </p:spPr>
        <p:txBody>
          <a:bodyPr wrap="square">
            <a:spAutoFit/>
          </a:bodyPr>
          <a:lstStyle/>
          <a:p>
            <a:pPr marL="284163"/>
            <a:r>
              <a:rPr lang="en-US" sz="1600" b="1" dirty="0">
                <a:solidFill>
                  <a:srgbClr val="C00000"/>
                </a:solidFill>
                <a:latin typeface="Calibri" panose="020F0502020204030204" pitchFamily="34" charset="0"/>
                <a:cs typeface="Tunga" panose="020B0502040204020203" pitchFamily="34" charset="0"/>
                <a:sym typeface="Wingdings" panose="05000000000000000000" pitchFamily="2" charset="2"/>
              </a:rPr>
              <a:t>Suggestion: </a:t>
            </a:r>
          </a:p>
          <a:p>
            <a:pPr marL="284163"/>
            <a:r>
              <a:rPr lang="en-US" sz="1200" b="1" cap="all" dirty="0" err="1">
                <a:solidFill>
                  <a:srgbClr val="C00000"/>
                </a:solidFill>
                <a:latin typeface="Calibri" panose="020F0502020204030204" pitchFamily="34" charset="0"/>
                <a:cs typeface="Tunga" panose="020B0502040204020203" pitchFamily="34" charset="0"/>
                <a:sym typeface="Wingdings" panose="05000000000000000000" pitchFamily="2" charset="2"/>
              </a:rPr>
              <a:t>Flexo</a:t>
            </a:r>
            <a:r>
              <a:rPr lang="en-US" sz="1200" b="1" cap="all" dirty="0">
                <a:solidFill>
                  <a:srgbClr val="C00000"/>
                </a:solidFill>
                <a:latin typeface="Calibri" panose="020F0502020204030204" pitchFamily="34" charset="0"/>
                <a:cs typeface="Tunga" panose="020B0502040204020203" pitchFamily="34" charset="0"/>
                <a:sym typeface="Wingdings" panose="05000000000000000000" pitchFamily="2" charset="2"/>
              </a:rPr>
              <a:t> </a:t>
            </a:r>
            <a:r>
              <a:rPr lang="en-US" sz="1200" b="1" cap="all" dirty="0">
                <a:solidFill>
                  <a:srgbClr val="C00000"/>
                </a:solidFill>
                <a:latin typeface="Calibri" panose="020F0502020204030204" pitchFamily="34" charset="0"/>
              </a:rPr>
              <a:t>PTN0.50YL - FLEXO PET - 1/2“</a:t>
            </a:r>
            <a:endParaRPr lang="en-US" sz="2800" b="1" dirty="0">
              <a:solidFill>
                <a:srgbClr val="0169B2"/>
              </a:solidFill>
              <a:latin typeface="Calibri" panose="020F0502020204030204" pitchFamily="34" charset="0"/>
              <a:cs typeface="Tunga" panose="020B0502040204020203" pitchFamily="34" charset="0"/>
            </a:endParaRPr>
          </a:p>
        </p:txBody>
      </p:sp>
      <p:pic>
        <p:nvPicPr>
          <p:cNvPr id="11" name="Picture 10"/>
          <p:cNvPicPr>
            <a:picLocks noChangeAspect="1"/>
          </p:cNvPicPr>
          <p:nvPr/>
        </p:nvPicPr>
        <p:blipFill>
          <a:blip r:embed="rId6"/>
          <a:stretch>
            <a:fillRect/>
          </a:stretch>
        </p:blipFill>
        <p:spPr>
          <a:xfrm>
            <a:off x="8762116" y="2229447"/>
            <a:ext cx="2638425" cy="3733800"/>
          </a:xfrm>
          <a:prstGeom prst="rect">
            <a:avLst/>
          </a:prstGeom>
        </p:spPr>
      </p:pic>
    </p:spTree>
    <p:extLst>
      <p:ext uri="{BB962C8B-B14F-4D97-AF65-F5344CB8AC3E}">
        <p14:creationId xmlns:p14="http://schemas.microsoft.com/office/powerpoint/2010/main" val="11583441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17013B-99FE-A740-A0D1-A48A40B4D2D6}"/>
              </a:ext>
            </a:extLst>
          </p:cNvPr>
          <p:cNvSpPr>
            <a:spLocks noGrp="1"/>
          </p:cNvSpPr>
          <p:nvPr>
            <p:ph idx="1"/>
          </p:nvPr>
        </p:nvSpPr>
        <p:spPr/>
        <p:txBody>
          <a:bodyPr/>
          <a:lstStyle/>
          <a:p>
            <a:r>
              <a:rPr lang="en-US" dirty="0"/>
              <a:t>Large Food and Beverage Ingredient Manufacturer</a:t>
            </a:r>
          </a:p>
          <a:p>
            <a:r>
              <a:rPr lang="en-US" dirty="0"/>
              <a:t>Downtime= $178,000/Hour </a:t>
            </a:r>
          </a:p>
          <a:p>
            <a:r>
              <a:rPr lang="en-US" dirty="0"/>
              <a:t>Active Thermography and PM program developed after severe incidents that took the plant down for 31+ hours</a:t>
            </a:r>
          </a:p>
          <a:p>
            <a:endParaRPr lang="en-US" dirty="0"/>
          </a:p>
        </p:txBody>
      </p:sp>
      <p:sp>
        <p:nvSpPr>
          <p:cNvPr id="3" name="Slide Number Placeholder 2">
            <a:extLst>
              <a:ext uri="{FF2B5EF4-FFF2-40B4-BE49-F238E27FC236}">
                <a16:creationId xmlns:a16="http://schemas.microsoft.com/office/drawing/2014/main" id="{58AC43DB-68E3-F54D-8759-3AE30C905AED}"/>
              </a:ext>
            </a:extLst>
          </p:cNvPr>
          <p:cNvSpPr>
            <a:spLocks noGrp="1"/>
          </p:cNvSpPr>
          <p:nvPr>
            <p:ph type="sldNum" sz="quarter" idx="12"/>
          </p:nvPr>
        </p:nvSpPr>
        <p:spPr/>
        <p:txBody>
          <a:bodyPr/>
          <a:lstStyle/>
          <a:p>
            <a:fld id="{846EA5B9-79DC-415E-BBD8-CA4293E44FF5}" type="slidenum">
              <a:rPr lang="en-US" smtClean="0"/>
              <a:pPr/>
              <a:t>63</a:t>
            </a:fld>
            <a:endParaRPr lang="en-US" dirty="0"/>
          </a:p>
        </p:txBody>
      </p:sp>
      <p:sp>
        <p:nvSpPr>
          <p:cNvPr id="4" name="Text Placeholder 3">
            <a:extLst>
              <a:ext uri="{FF2B5EF4-FFF2-40B4-BE49-F238E27FC236}">
                <a16:creationId xmlns:a16="http://schemas.microsoft.com/office/drawing/2014/main" id="{DAC1610B-B06B-7D4B-9720-AB64A3C4F96A}"/>
              </a:ext>
            </a:extLst>
          </p:cNvPr>
          <p:cNvSpPr>
            <a:spLocks noGrp="1"/>
          </p:cNvSpPr>
          <p:nvPr>
            <p:ph type="body" sz="quarter" idx="13"/>
          </p:nvPr>
        </p:nvSpPr>
        <p:spPr/>
        <p:txBody>
          <a:bodyPr>
            <a:normAutofit fontScale="92500" lnSpcReduction="10000"/>
          </a:bodyPr>
          <a:lstStyle/>
          <a:p>
            <a:r>
              <a:rPr lang="en-US" dirty="0"/>
              <a:t>HSM Case Study</a:t>
            </a:r>
          </a:p>
        </p:txBody>
      </p:sp>
      <p:sp>
        <p:nvSpPr>
          <p:cNvPr id="6" name="Text Placeholder 5">
            <a:extLst>
              <a:ext uri="{FF2B5EF4-FFF2-40B4-BE49-F238E27FC236}">
                <a16:creationId xmlns:a16="http://schemas.microsoft.com/office/drawing/2014/main" id="{6E763611-9265-1F48-B563-813CE27E42A7}"/>
              </a:ext>
            </a:extLst>
          </p:cNvPr>
          <p:cNvSpPr>
            <a:spLocks noGrp="1"/>
          </p:cNvSpPr>
          <p:nvPr>
            <p:ph type="body" sz="quarter" idx="14"/>
          </p:nvPr>
        </p:nvSpPr>
        <p:spPr/>
        <p:txBody>
          <a:bodyPr>
            <a:normAutofit fontScale="77500" lnSpcReduction="20000"/>
          </a:bodyPr>
          <a:lstStyle/>
          <a:p>
            <a:endParaRPr lang="en-US"/>
          </a:p>
        </p:txBody>
      </p:sp>
      <p:pic>
        <p:nvPicPr>
          <p:cNvPr id="7" name="Picture 6">
            <a:extLst>
              <a:ext uri="{FF2B5EF4-FFF2-40B4-BE49-F238E27FC236}">
                <a16:creationId xmlns:a16="http://schemas.microsoft.com/office/drawing/2014/main" id="{E4EC725F-9248-8A47-A591-C3A579D29736}"/>
              </a:ext>
            </a:extLst>
          </p:cNvPr>
          <p:cNvPicPr>
            <a:picLocks noChangeAspect="1"/>
          </p:cNvPicPr>
          <p:nvPr/>
        </p:nvPicPr>
        <p:blipFill>
          <a:blip r:embed="rId2"/>
          <a:stretch>
            <a:fillRect/>
          </a:stretch>
        </p:blipFill>
        <p:spPr>
          <a:xfrm>
            <a:off x="1203232" y="4244571"/>
            <a:ext cx="4344128" cy="2105231"/>
          </a:xfrm>
          <a:prstGeom prst="rect">
            <a:avLst/>
          </a:prstGeom>
        </p:spPr>
      </p:pic>
    </p:spTree>
    <p:extLst>
      <p:ext uri="{BB962C8B-B14F-4D97-AF65-F5344CB8AC3E}">
        <p14:creationId xmlns:p14="http://schemas.microsoft.com/office/powerpoint/2010/main" val="37828101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76F167-D34F-7340-A931-36C845794414}"/>
              </a:ext>
            </a:extLst>
          </p:cNvPr>
          <p:cNvSpPr>
            <a:spLocks noGrp="1"/>
          </p:cNvSpPr>
          <p:nvPr>
            <p:ph idx="1"/>
          </p:nvPr>
        </p:nvSpPr>
        <p:spPr/>
        <p:txBody>
          <a:bodyPr/>
          <a:lstStyle/>
          <a:p>
            <a:r>
              <a:rPr lang="en-US" dirty="0"/>
              <a:t>Ensuring equipment is at 90%+ load during inspections is difficult for biannual inspections</a:t>
            </a:r>
          </a:p>
          <a:p>
            <a:r>
              <a:rPr lang="en-US" dirty="0"/>
              <a:t>Accuracy of IR inspection is ± 10 C when properly calibrated with the window, often not the case</a:t>
            </a:r>
          </a:p>
          <a:p>
            <a:r>
              <a:rPr lang="en-US" dirty="0"/>
              <a:t>$32,000/year in contractor costs alone</a:t>
            </a:r>
          </a:p>
          <a:p>
            <a:r>
              <a:rPr lang="en-US" dirty="0"/>
              <a:t>Can’t get a full picture of the gear</a:t>
            </a:r>
          </a:p>
        </p:txBody>
      </p:sp>
      <p:sp>
        <p:nvSpPr>
          <p:cNvPr id="3" name="Slide Number Placeholder 2">
            <a:extLst>
              <a:ext uri="{FF2B5EF4-FFF2-40B4-BE49-F238E27FC236}">
                <a16:creationId xmlns:a16="http://schemas.microsoft.com/office/drawing/2014/main" id="{DAC7E19A-93BD-404C-95A1-6244E74E5E21}"/>
              </a:ext>
            </a:extLst>
          </p:cNvPr>
          <p:cNvSpPr>
            <a:spLocks noGrp="1"/>
          </p:cNvSpPr>
          <p:nvPr>
            <p:ph type="sldNum" sz="quarter" idx="12"/>
          </p:nvPr>
        </p:nvSpPr>
        <p:spPr/>
        <p:txBody>
          <a:bodyPr/>
          <a:lstStyle/>
          <a:p>
            <a:fld id="{846EA5B9-79DC-415E-BBD8-CA4293E44FF5}" type="slidenum">
              <a:rPr lang="en-US" smtClean="0"/>
              <a:pPr/>
              <a:t>64</a:t>
            </a:fld>
            <a:endParaRPr lang="en-US" dirty="0"/>
          </a:p>
        </p:txBody>
      </p:sp>
      <p:sp>
        <p:nvSpPr>
          <p:cNvPr id="4" name="Text Placeholder 3">
            <a:extLst>
              <a:ext uri="{FF2B5EF4-FFF2-40B4-BE49-F238E27FC236}">
                <a16:creationId xmlns:a16="http://schemas.microsoft.com/office/drawing/2014/main" id="{4D0A0DDC-4CF0-194F-86C1-E88CB18DA5C8}"/>
              </a:ext>
            </a:extLst>
          </p:cNvPr>
          <p:cNvSpPr>
            <a:spLocks noGrp="1"/>
          </p:cNvSpPr>
          <p:nvPr>
            <p:ph type="body" sz="quarter" idx="13"/>
          </p:nvPr>
        </p:nvSpPr>
        <p:spPr/>
        <p:txBody>
          <a:bodyPr>
            <a:normAutofit fontScale="92500" lnSpcReduction="10000"/>
          </a:bodyPr>
          <a:lstStyle/>
          <a:p>
            <a:r>
              <a:rPr lang="en-US" dirty="0"/>
              <a:t>IR Isn’t Good Enough</a:t>
            </a:r>
          </a:p>
        </p:txBody>
      </p:sp>
      <p:sp>
        <p:nvSpPr>
          <p:cNvPr id="6" name="Text Placeholder 5">
            <a:extLst>
              <a:ext uri="{FF2B5EF4-FFF2-40B4-BE49-F238E27FC236}">
                <a16:creationId xmlns:a16="http://schemas.microsoft.com/office/drawing/2014/main" id="{53125E81-B97F-4A4A-A9C1-4E44DC734CAA}"/>
              </a:ext>
            </a:extLst>
          </p:cNvPr>
          <p:cNvSpPr>
            <a:spLocks noGrp="1"/>
          </p:cNvSpPr>
          <p:nvPr>
            <p:ph type="body" sz="quarter" idx="14"/>
          </p:nvPr>
        </p:nvSpPr>
        <p:spPr/>
        <p:txBody>
          <a:bodyPr>
            <a:normAutofit fontScale="77500" lnSpcReduction="20000"/>
          </a:bodyPr>
          <a:lstStyle/>
          <a:p>
            <a:endParaRPr lang="en-US"/>
          </a:p>
        </p:txBody>
      </p:sp>
      <p:pic>
        <p:nvPicPr>
          <p:cNvPr id="8" name="Picture 7">
            <a:extLst>
              <a:ext uri="{FF2B5EF4-FFF2-40B4-BE49-F238E27FC236}">
                <a16:creationId xmlns:a16="http://schemas.microsoft.com/office/drawing/2014/main" id="{ADB710C5-7EF1-E94B-A636-45D37067697C}"/>
              </a:ext>
            </a:extLst>
          </p:cNvPr>
          <p:cNvPicPr>
            <a:picLocks noChangeAspect="1"/>
          </p:cNvPicPr>
          <p:nvPr/>
        </p:nvPicPr>
        <p:blipFill>
          <a:blip r:embed="rId2"/>
          <a:stretch>
            <a:fillRect/>
          </a:stretch>
        </p:blipFill>
        <p:spPr>
          <a:xfrm>
            <a:off x="8674834" y="3769359"/>
            <a:ext cx="2436260" cy="1827195"/>
          </a:xfrm>
          <a:prstGeom prst="rect">
            <a:avLst/>
          </a:prstGeom>
        </p:spPr>
      </p:pic>
    </p:spTree>
    <p:extLst>
      <p:ext uri="{BB962C8B-B14F-4D97-AF65-F5344CB8AC3E}">
        <p14:creationId xmlns:p14="http://schemas.microsoft.com/office/powerpoint/2010/main" val="4086475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EBBB74-002B-A94F-AC38-ECD62A23A799}"/>
              </a:ext>
            </a:extLst>
          </p:cNvPr>
          <p:cNvSpPr>
            <a:spLocks noGrp="1"/>
          </p:cNvSpPr>
          <p:nvPr>
            <p:ph idx="1"/>
          </p:nvPr>
        </p:nvSpPr>
        <p:spPr/>
        <p:txBody>
          <a:bodyPr/>
          <a:lstStyle/>
          <a:p>
            <a:r>
              <a:rPr lang="en-US" dirty="0"/>
              <a:t>Implementation of NFPA 70e made it impossible to open up cabinets for IR inspection</a:t>
            </a:r>
          </a:p>
          <a:p>
            <a:r>
              <a:rPr lang="en-US" dirty="0"/>
              <a:t>Many pieces of 40 Cal + gear removes ability to open even with PPE</a:t>
            </a:r>
          </a:p>
          <a:p>
            <a:endParaRPr lang="en-US" dirty="0"/>
          </a:p>
        </p:txBody>
      </p:sp>
      <p:sp>
        <p:nvSpPr>
          <p:cNvPr id="3" name="Slide Number Placeholder 2">
            <a:extLst>
              <a:ext uri="{FF2B5EF4-FFF2-40B4-BE49-F238E27FC236}">
                <a16:creationId xmlns:a16="http://schemas.microsoft.com/office/drawing/2014/main" id="{B49BF8E9-7B33-314B-BDDC-D736E59AC875}"/>
              </a:ext>
            </a:extLst>
          </p:cNvPr>
          <p:cNvSpPr>
            <a:spLocks noGrp="1"/>
          </p:cNvSpPr>
          <p:nvPr>
            <p:ph type="sldNum" sz="quarter" idx="12"/>
          </p:nvPr>
        </p:nvSpPr>
        <p:spPr/>
        <p:txBody>
          <a:bodyPr/>
          <a:lstStyle/>
          <a:p>
            <a:fld id="{846EA5B9-79DC-415E-BBD8-CA4293E44FF5}" type="slidenum">
              <a:rPr lang="en-US" smtClean="0"/>
              <a:pPr/>
              <a:t>65</a:t>
            </a:fld>
            <a:endParaRPr lang="en-US" dirty="0"/>
          </a:p>
        </p:txBody>
      </p:sp>
      <p:sp>
        <p:nvSpPr>
          <p:cNvPr id="4" name="Text Placeholder 3">
            <a:extLst>
              <a:ext uri="{FF2B5EF4-FFF2-40B4-BE49-F238E27FC236}">
                <a16:creationId xmlns:a16="http://schemas.microsoft.com/office/drawing/2014/main" id="{8C37C200-097E-4C45-8318-C53AD7F2453D}"/>
              </a:ext>
            </a:extLst>
          </p:cNvPr>
          <p:cNvSpPr>
            <a:spLocks noGrp="1"/>
          </p:cNvSpPr>
          <p:nvPr>
            <p:ph type="body" sz="quarter" idx="13"/>
          </p:nvPr>
        </p:nvSpPr>
        <p:spPr/>
        <p:txBody>
          <a:bodyPr>
            <a:normAutofit fontScale="92500" lnSpcReduction="10000"/>
          </a:bodyPr>
          <a:lstStyle/>
          <a:p>
            <a:r>
              <a:rPr lang="en-US" dirty="0"/>
              <a:t>Safety</a:t>
            </a:r>
          </a:p>
        </p:txBody>
      </p:sp>
      <p:sp>
        <p:nvSpPr>
          <p:cNvPr id="6" name="Text Placeholder 5">
            <a:extLst>
              <a:ext uri="{FF2B5EF4-FFF2-40B4-BE49-F238E27FC236}">
                <a16:creationId xmlns:a16="http://schemas.microsoft.com/office/drawing/2014/main" id="{16C71290-768B-C54C-8B04-D217AE37C739}"/>
              </a:ext>
            </a:extLst>
          </p:cNvPr>
          <p:cNvSpPr>
            <a:spLocks noGrp="1"/>
          </p:cNvSpPr>
          <p:nvPr>
            <p:ph type="body" sz="quarter" idx="14"/>
          </p:nvPr>
        </p:nvSpPr>
        <p:spPr/>
        <p:txBody>
          <a:bodyPr>
            <a:normAutofit fontScale="77500" lnSpcReduction="20000"/>
          </a:bodyPr>
          <a:lstStyle/>
          <a:p>
            <a:endParaRPr lang="en-US"/>
          </a:p>
        </p:txBody>
      </p:sp>
      <p:pic>
        <p:nvPicPr>
          <p:cNvPr id="7" name="Picture 6">
            <a:extLst>
              <a:ext uri="{FF2B5EF4-FFF2-40B4-BE49-F238E27FC236}">
                <a16:creationId xmlns:a16="http://schemas.microsoft.com/office/drawing/2014/main" id="{AF37CEE2-4DD9-B243-A455-3E2CC8871877}"/>
              </a:ext>
            </a:extLst>
          </p:cNvPr>
          <p:cNvPicPr>
            <a:picLocks noChangeAspect="1"/>
          </p:cNvPicPr>
          <p:nvPr/>
        </p:nvPicPr>
        <p:blipFill>
          <a:blip r:embed="rId2"/>
          <a:stretch>
            <a:fillRect/>
          </a:stretch>
        </p:blipFill>
        <p:spPr>
          <a:xfrm>
            <a:off x="4005523" y="3799839"/>
            <a:ext cx="3837379" cy="2477429"/>
          </a:xfrm>
          <a:prstGeom prst="rect">
            <a:avLst/>
          </a:prstGeom>
        </p:spPr>
      </p:pic>
    </p:spTree>
    <p:extLst>
      <p:ext uri="{BB962C8B-B14F-4D97-AF65-F5344CB8AC3E}">
        <p14:creationId xmlns:p14="http://schemas.microsoft.com/office/powerpoint/2010/main" val="27433960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AF782D0-196D-104E-9342-BC96B995010E}"/>
              </a:ext>
            </a:extLst>
          </p:cNvPr>
          <p:cNvSpPr>
            <a:spLocks noGrp="1"/>
          </p:cNvSpPr>
          <p:nvPr>
            <p:ph idx="1"/>
          </p:nvPr>
        </p:nvSpPr>
        <p:spPr/>
        <p:txBody>
          <a:bodyPr>
            <a:normAutofit/>
          </a:bodyPr>
          <a:lstStyle/>
          <a:p>
            <a:pPr lvl="0"/>
            <a:r>
              <a:rPr lang="en-US" dirty="0"/>
              <a:t>HSM detected a preventable breaker failure. </a:t>
            </a:r>
          </a:p>
          <a:p>
            <a:pPr lvl="0"/>
            <a:r>
              <a:rPr lang="en-US" dirty="0"/>
              <a:t>“By me catching it and being able to have a controlled shutdown instead of an unplanned shutdown, we were back up in 45 min.” </a:t>
            </a:r>
          </a:p>
          <a:p>
            <a:pPr lvl="0"/>
            <a:r>
              <a:rPr lang="en-US" dirty="0"/>
              <a:t>No damage to the breaker.</a:t>
            </a:r>
          </a:p>
          <a:p>
            <a:pPr lvl="0"/>
            <a:r>
              <a:rPr lang="en-US" dirty="0"/>
              <a:t>If it was unexpected shutdown it could have taken between 4-6 hours. Easily could have been a </a:t>
            </a:r>
            <a:r>
              <a:rPr lang="en-US" b="1" dirty="0"/>
              <a:t>$500,000+ </a:t>
            </a:r>
            <a:r>
              <a:rPr lang="en-US" dirty="0"/>
              <a:t>dollar failure without the HSM catching it.</a:t>
            </a:r>
          </a:p>
          <a:p>
            <a:endParaRPr lang="en-US" dirty="0"/>
          </a:p>
        </p:txBody>
      </p:sp>
      <p:sp>
        <p:nvSpPr>
          <p:cNvPr id="3" name="Slide Number Placeholder 2">
            <a:extLst>
              <a:ext uri="{FF2B5EF4-FFF2-40B4-BE49-F238E27FC236}">
                <a16:creationId xmlns:a16="http://schemas.microsoft.com/office/drawing/2014/main" id="{B8A3663C-CD19-0140-85F2-F18D106C3E0F}"/>
              </a:ext>
            </a:extLst>
          </p:cNvPr>
          <p:cNvSpPr>
            <a:spLocks noGrp="1"/>
          </p:cNvSpPr>
          <p:nvPr>
            <p:ph type="sldNum" sz="quarter" idx="12"/>
          </p:nvPr>
        </p:nvSpPr>
        <p:spPr/>
        <p:txBody>
          <a:bodyPr/>
          <a:lstStyle/>
          <a:p>
            <a:fld id="{846EA5B9-79DC-415E-BBD8-CA4293E44FF5}" type="slidenum">
              <a:rPr lang="en-US" smtClean="0"/>
              <a:pPr/>
              <a:t>66</a:t>
            </a:fld>
            <a:endParaRPr lang="en-US" dirty="0"/>
          </a:p>
        </p:txBody>
      </p:sp>
      <p:sp>
        <p:nvSpPr>
          <p:cNvPr id="4" name="Text Placeholder 3">
            <a:extLst>
              <a:ext uri="{FF2B5EF4-FFF2-40B4-BE49-F238E27FC236}">
                <a16:creationId xmlns:a16="http://schemas.microsoft.com/office/drawing/2014/main" id="{F9E9605F-0D5F-8742-A44B-3FFFC40FEE5D}"/>
              </a:ext>
            </a:extLst>
          </p:cNvPr>
          <p:cNvSpPr>
            <a:spLocks noGrp="1"/>
          </p:cNvSpPr>
          <p:nvPr>
            <p:ph type="body" sz="quarter" idx="13"/>
          </p:nvPr>
        </p:nvSpPr>
        <p:spPr/>
        <p:txBody>
          <a:bodyPr>
            <a:normAutofit fontScale="92500" lnSpcReduction="10000"/>
          </a:bodyPr>
          <a:lstStyle/>
          <a:p>
            <a:r>
              <a:rPr lang="en-US" dirty="0"/>
              <a:t>ROI</a:t>
            </a:r>
          </a:p>
        </p:txBody>
      </p:sp>
      <p:sp>
        <p:nvSpPr>
          <p:cNvPr id="6" name="Text Placeholder 5">
            <a:extLst>
              <a:ext uri="{FF2B5EF4-FFF2-40B4-BE49-F238E27FC236}">
                <a16:creationId xmlns:a16="http://schemas.microsoft.com/office/drawing/2014/main" id="{E22D9E75-2F4E-2D45-9F88-766DBDC51DB3}"/>
              </a:ext>
            </a:extLst>
          </p:cNvPr>
          <p:cNvSpPr>
            <a:spLocks noGrp="1"/>
          </p:cNvSpPr>
          <p:nvPr>
            <p:ph type="body" sz="quarter" idx="14"/>
          </p:nvPr>
        </p:nvSpPr>
        <p:spPr/>
        <p:txBody>
          <a:bodyPr>
            <a:normAutofit fontScale="77500" lnSpcReduction="20000"/>
          </a:bodyPr>
          <a:lstStyle/>
          <a:p>
            <a:endParaRPr lang="en-US"/>
          </a:p>
        </p:txBody>
      </p:sp>
    </p:spTree>
    <p:extLst>
      <p:ext uri="{BB962C8B-B14F-4D97-AF65-F5344CB8AC3E}">
        <p14:creationId xmlns:p14="http://schemas.microsoft.com/office/powerpoint/2010/main" val="34792488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699209B-C854-7A48-AECC-06653940FE6A}"/>
              </a:ext>
            </a:extLst>
          </p:cNvPr>
          <p:cNvSpPr>
            <a:spLocks noGrp="1"/>
          </p:cNvSpPr>
          <p:nvPr>
            <p:ph idx="1"/>
          </p:nvPr>
        </p:nvSpPr>
        <p:spPr/>
        <p:txBody>
          <a:bodyPr>
            <a:normAutofit fontScale="92500" lnSpcReduction="20000"/>
          </a:bodyPr>
          <a:lstStyle/>
          <a:p>
            <a:r>
              <a:rPr lang="en-US" dirty="0"/>
              <a:t>“Pictures are worth a thousand words and so is data. I was able to capture this data and go to the engineers and show them that we have a problem.” </a:t>
            </a:r>
          </a:p>
          <a:p>
            <a:r>
              <a:rPr lang="en-US" dirty="0"/>
              <a:t>Discovered with HSM that 2-3 motors starting in succession led to rising breaker </a:t>
            </a:r>
            <a:r>
              <a:rPr lang="en-US"/>
              <a:t>temperatures above spec </a:t>
            </a:r>
            <a:r>
              <a:rPr lang="en-US" dirty="0"/>
              <a:t>leading to premature failures</a:t>
            </a:r>
          </a:p>
          <a:p>
            <a:r>
              <a:rPr lang="en-US" b="1" dirty="0"/>
              <a:t>Result: Redesigned start-up procedure to extend the time in which they powered up the motors to prevent the temperature rise. </a:t>
            </a:r>
          </a:p>
          <a:p>
            <a:r>
              <a:rPr lang="en-US" dirty="0"/>
              <a:t>Without the HSM, they would not have had the temperature data to make this change.</a:t>
            </a:r>
          </a:p>
          <a:p>
            <a:endParaRPr lang="en-US" dirty="0"/>
          </a:p>
        </p:txBody>
      </p:sp>
      <p:sp>
        <p:nvSpPr>
          <p:cNvPr id="3" name="Slide Number Placeholder 2">
            <a:extLst>
              <a:ext uri="{FF2B5EF4-FFF2-40B4-BE49-F238E27FC236}">
                <a16:creationId xmlns:a16="http://schemas.microsoft.com/office/drawing/2014/main" id="{8265C649-9391-CC40-81B6-0398212AEBF4}"/>
              </a:ext>
            </a:extLst>
          </p:cNvPr>
          <p:cNvSpPr>
            <a:spLocks noGrp="1"/>
          </p:cNvSpPr>
          <p:nvPr>
            <p:ph type="sldNum" sz="quarter" idx="12"/>
          </p:nvPr>
        </p:nvSpPr>
        <p:spPr/>
        <p:txBody>
          <a:bodyPr/>
          <a:lstStyle/>
          <a:p>
            <a:fld id="{846EA5B9-79DC-415E-BBD8-CA4293E44FF5}" type="slidenum">
              <a:rPr lang="en-US" smtClean="0"/>
              <a:pPr/>
              <a:t>67</a:t>
            </a:fld>
            <a:endParaRPr lang="en-US" dirty="0"/>
          </a:p>
        </p:txBody>
      </p:sp>
      <p:sp>
        <p:nvSpPr>
          <p:cNvPr id="4" name="Text Placeholder 3">
            <a:extLst>
              <a:ext uri="{FF2B5EF4-FFF2-40B4-BE49-F238E27FC236}">
                <a16:creationId xmlns:a16="http://schemas.microsoft.com/office/drawing/2014/main" id="{BA36F64D-7EAD-424C-BE59-033160BCCC20}"/>
              </a:ext>
            </a:extLst>
          </p:cNvPr>
          <p:cNvSpPr>
            <a:spLocks noGrp="1"/>
          </p:cNvSpPr>
          <p:nvPr>
            <p:ph type="body" sz="quarter" idx="13"/>
          </p:nvPr>
        </p:nvSpPr>
        <p:spPr/>
        <p:txBody>
          <a:bodyPr>
            <a:normAutofit fontScale="92500" lnSpcReduction="10000"/>
          </a:bodyPr>
          <a:lstStyle/>
          <a:p>
            <a:r>
              <a:rPr lang="en-US" dirty="0"/>
              <a:t>Data-Driven Design</a:t>
            </a:r>
          </a:p>
        </p:txBody>
      </p:sp>
      <p:sp>
        <p:nvSpPr>
          <p:cNvPr id="6" name="Text Placeholder 5">
            <a:extLst>
              <a:ext uri="{FF2B5EF4-FFF2-40B4-BE49-F238E27FC236}">
                <a16:creationId xmlns:a16="http://schemas.microsoft.com/office/drawing/2014/main" id="{81013B94-19C3-0243-B6BD-F08B866C2AF8}"/>
              </a:ext>
            </a:extLst>
          </p:cNvPr>
          <p:cNvSpPr>
            <a:spLocks noGrp="1"/>
          </p:cNvSpPr>
          <p:nvPr>
            <p:ph type="body" sz="quarter" idx="14"/>
          </p:nvPr>
        </p:nvSpPr>
        <p:spPr/>
        <p:txBody>
          <a:bodyPr>
            <a:normAutofit fontScale="77500" lnSpcReduction="20000"/>
          </a:bodyPr>
          <a:lstStyle/>
          <a:p>
            <a:endParaRPr lang="en-US"/>
          </a:p>
        </p:txBody>
      </p:sp>
    </p:spTree>
    <p:extLst>
      <p:ext uri="{BB962C8B-B14F-4D97-AF65-F5344CB8AC3E}">
        <p14:creationId xmlns:p14="http://schemas.microsoft.com/office/powerpoint/2010/main" val="7493980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quarter" idx="10"/>
          </p:nvPr>
        </p:nvSpPr>
        <p:spPr/>
        <p:txBody>
          <a:bodyPr/>
          <a:lstStyle/>
          <a:p>
            <a:r>
              <a:rPr lang="en-US" dirty="0">
                <a:solidFill>
                  <a:schemeClr val="accent1">
                    <a:lumMod val="40000"/>
                    <a:lumOff val="60000"/>
                  </a:schemeClr>
                </a:solidFill>
              </a:rPr>
              <a:t>Thank-you! </a:t>
            </a:r>
          </a:p>
        </p:txBody>
      </p:sp>
      <p:sp>
        <p:nvSpPr>
          <p:cNvPr id="3" name="Slide Number Placeholder 2"/>
          <p:cNvSpPr>
            <a:spLocks noGrp="1"/>
          </p:cNvSpPr>
          <p:nvPr>
            <p:ph type="sldNum" sz="quarter" idx="4294967295"/>
          </p:nvPr>
        </p:nvSpPr>
        <p:spPr>
          <a:xfrm>
            <a:off x="9448800" y="6350000"/>
            <a:ext cx="2743200" cy="365125"/>
          </a:xfrm>
          <a:prstGeom prst="rect">
            <a:avLst/>
          </a:prstGeom>
        </p:spPr>
        <p:txBody>
          <a:bodyPr/>
          <a:lstStyle/>
          <a:p>
            <a:fld id="{846EA5B9-79DC-415E-BBD8-CA4293E44FF5}" type="slidenum">
              <a:rPr lang="en-US" smtClean="0"/>
              <a:pPr/>
              <a:t>68</a:t>
            </a:fld>
            <a:endParaRPr lang="en-US" dirty="0"/>
          </a:p>
        </p:txBody>
      </p:sp>
    </p:spTree>
    <p:extLst>
      <p:ext uri="{BB962C8B-B14F-4D97-AF65-F5344CB8AC3E}">
        <p14:creationId xmlns:p14="http://schemas.microsoft.com/office/powerpoint/2010/main" val="20570498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828675" y="566411"/>
            <a:ext cx="10515600" cy="643995"/>
          </a:xfrm>
        </p:spPr>
        <p:txBody>
          <a:bodyPr>
            <a:normAutofit fontScale="92500" lnSpcReduction="10000"/>
          </a:bodyPr>
          <a:lstStyle/>
          <a:p>
            <a:r>
              <a:rPr lang="en-US" dirty="0" err="1"/>
              <a:t>GracePESD</a:t>
            </a:r>
            <a:r>
              <a:rPr lang="en-US" dirty="0"/>
              <a:t>®</a:t>
            </a:r>
          </a:p>
        </p:txBody>
      </p:sp>
      <p:sp>
        <p:nvSpPr>
          <p:cNvPr id="8" name="Title 1"/>
          <p:cNvSpPr txBox="1">
            <a:spLocks/>
          </p:cNvSpPr>
          <p:nvPr/>
        </p:nvSpPr>
        <p:spPr>
          <a:xfrm>
            <a:off x="339284" y="1981951"/>
            <a:ext cx="6805795" cy="548693"/>
          </a:xfrm>
          <a:prstGeom prst="rect">
            <a:avLst/>
          </a:prstGeom>
        </p:spPr>
        <p:txBody>
          <a:bodyP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0000"/>
              </a:lnSpc>
              <a:spcBef>
                <a:spcPts val="1000"/>
              </a:spcBef>
            </a:pPr>
            <a:r>
              <a:rPr lang="en-US" dirty="0">
                <a:solidFill>
                  <a:srgbClr val="EE3024"/>
                </a:solidFill>
                <a:latin typeface="Arial Black" panose="020B0A04020102020204" pitchFamily="34" charset="0"/>
                <a:ea typeface="+mn-ea"/>
                <a:cs typeface="+mn-cs"/>
              </a:rPr>
              <a:t>Flex-Mount Voltage Indicator</a:t>
            </a:r>
            <a:endParaRPr lang="en-US" sz="3100" dirty="0">
              <a:solidFill>
                <a:schemeClr val="bg1"/>
              </a:solidFill>
              <a:latin typeface="+mn-lt"/>
              <a:ea typeface="+mn-ea"/>
              <a:cs typeface="+mn-cs"/>
            </a:endParaRPr>
          </a:p>
        </p:txBody>
      </p:sp>
      <p:sp>
        <p:nvSpPr>
          <p:cNvPr id="67" name="Content Placeholder 5"/>
          <p:cNvSpPr txBox="1">
            <a:spLocks/>
          </p:cNvSpPr>
          <p:nvPr/>
        </p:nvSpPr>
        <p:spPr>
          <a:xfrm>
            <a:off x="339285" y="2530644"/>
            <a:ext cx="7355743" cy="3880789"/>
          </a:xfrm>
          <a:prstGeom prst="rect">
            <a:avLst/>
          </a:prstGeom>
        </p:spPr>
        <p:txBody>
          <a:bodyPr vert="horz" numCol="2">
            <a:noAutofit/>
          </a:bodyPr>
          <a:lstStyle/>
          <a:p>
            <a:pPr marL="342900" indent="-342900">
              <a:spcBef>
                <a:spcPts val="700"/>
              </a:spcBef>
              <a:buClr>
                <a:srgbClr val="595959"/>
              </a:buClr>
              <a:buSzPct val="100000"/>
              <a:buFont typeface="Arial" panose="020B0604020202020204" pitchFamily="34" charset="0"/>
              <a:buChar char="•"/>
              <a:defRPr/>
            </a:pPr>
            <a:r>
              <a:rPr lang="en-US" sz="1200" dirty="0"/>
              <a:t>For Motor mount disconnects and smaller electrical panels.</a:t>
            </a:r>
          </a:p>
          <a:p>
            <a:pPr marL="342900" indent="-342900">
              <a:spcBef>
                <a:spcPts val="700"/>
              </a:spcBef>
              <a:buClr>
                <a:srgbClr val="595959"/>
              </a:buClr>
              <a:buSzPct val="100000"/>
              <a:buFont typeface="Arial" panose="020B0604020202020204" pitchFamily="34" charset="0"/>
              <a:buChar char="•"/>
              <a:defRPr/>
            </a:pPr>
            <a:r>
              <a:rPr lang="en-US" sz="1200" dirty="0"/>
              <a:t>4 and 5 wire configuration</a:t>
            </a:r>
          </a:p>
          <a:p>
            <a:pPr marL="800100" lvl="1" indent="-342900">
              <a:spcBef>
                <a:spcPts val="700"/>
              </a:spcBef>
              <a:buClr>
                <a:srgbClr val="595959"/>
              </a:buClr>
              <a:buSzPct val="100000"/>
              <a:buFont typeface="Arial" panose="020B0604020202020204" pitchFamily="34" charset="0"/>
              <a:buChar char="•"/>
              <a:defRPr/>
            </a:pPr>
            <a:r>
              <a:rPr lang="en-US" sz="1200" dirty="0"/>
              <a:t>4 wire for Delta configuration</a:t>
            </a:r>
          </a:p>
          <a:p>
            <a:pPr marL="800100" lvl="1" indent="-342900">
              <a:spcBef>
                <a:spcPts val="700"/>
              </a:spcBef>
              <a:buClr>
                <a:srgbClr val="595959"/>
              </a:buClr>
              <a:buSzPct val="100000"/>
              <a:buFont typeface="Arial" panose="020B0604020202020204" pitchFamily="34" charset="0"/>
              <a:buChar char="•"/>
              <a:defRPr/>
            </a:pPr>
            <a:r>
              <a:rPr lang="en-US" sz="1200" dirty="0"/>
              <a:t>5 wire for Y-configuration</a:t>
            </a:r>
            <a:br>
              <a:rPr lang="en-US" sz="1200" dirty="0"/>
            </a:br>
            <a:endParaRPr lang="en-US" sz="1200" dirty="0"/>
          </a:p>
          <a:p>
            <a:pPr marL="342900" indent="-342900">
              <a:spcBef>
                <a:spcPts val="700"/>
              </a:spcBef>
              <a:buClr>
                <a:srgbClr val="595959"/>
              </a:buClr>
              <a:buSzPct val="100000"/>
              <a:buFont typeface="Arial" panose="020B0604020202020204" pitchFamily="34" charset="0"/>
              <a:buChar char="•"/>
              <a:defRPr/>
            </a:pPr>
            <a:r>
              <a:rPr lang="nb-NO" sz="1200" dirty="0"/>
              <a:t>Voltage Range: 	20-600	VAC</a:t>
            </a:r>
            <a:br>
              <a:rPr lang="nb-NO" sz="1200" dirty="0"/>
            </a:br>
            <a:r>
              <a:rPr lang="nb-NO" sz="1200" dirty="0"/>
              <a:t>		20-1000 	VDC </a:t>
            </a:r>
          </a:p>
          <a:p>
            <a:pPr marL="342900" indent="-342900">
              <a:lnSpc>
                <a:spcPct val="150000"/>
              </a:lnSpc>
              <a:spcBef>
                <a:spcPts val="700"/>
              </a:spcBef>
              <a:buClr>
                <a:srgbClr val="595959"/>
              </a:buClr>
              <a:buSzPct val="100000"/>
              <a:buFont typeface="Arial" panose="020B0604020202020204" pitchFamily="34" charset="0"/>
              <a:buChar char="•"/>
              <a:defRPr/>
            </a:pPr>
            <a:r>
              <a:rPr lang="en-US" sz="1200" dirty="0"/>
              <a:t>Various mount options	</a:t>
            </a:r>
          </a:p>
          <a:p>
            <a:pPr marL="342900" indent="-342900">
              <a:lnSpc>
                <a:spcPct val="150000"/>
              </a:lnSpc>
              <a:spcBef>
                <a:spcPts val="700"/>
              </a:spcBef>
              <a:buClr>
                <a:srgbClr val="595959"/>
              </a:buClr>
              <a:buSzPct val="100000"/>
              <a:buFont typeface="Arial" panose="020B0604020202020204" pitchFamily="34" charset="0"/>
              <a:buChar char="•"/>
              <a:defRPr/>
            </a:pPr>
            <a:r>
              <a:rPr lang="nb-NO" sz="1200" dirty="0"/>
              <a:t>Conduit hole installation M20 or ¾</a:t>
            </a:r>
            <a:r>
              <a:rPr lang="en-US" sz="1200" dirty="0"/>
              <a:t>”</a:t>
            </a:r>
            <a:endParaRPr lang="nb-NO" sz="1200" dirty="0"/>
          </a:p>
          <a:p>
            <a:pPr marL="342900" indent="-342900">
              <a:lnSpc>
                <a:spcPct val="150000"/>
              </a:lnSpc>
              <a:spcBef>
                <a:spcPts val="700"/>
              </a:spcBef>
              <a:buClr>
                <a:srgbClr val="595959"/>
              </a:buClr>
              <a:buSzPct val="100000"/>
              <a:buFont typeface="Arial" panose="020B0604020202020204" pitchFamily="34" charset="0"/>
              <a:buChar char="•"/>
              <a:defRPr/>
            </a:pPr>
            <a:r>
              <a:rPr lang="da-DK" sz="1200" dirty="0"/>
              <a:t>CE, UL Listed, Type 4X, 12, 13, IP67</a:t>
            </a:r>
          </a:p>
          <a:p>
            <a:pPr marL="342900" indent="-342900">
              <a:lnSpc>
                <a:spcPct val="150000"/>
              </a:lnSpc>
              <a:spcBef>
                <a:spcPts val="700"/>
              </a:spcBef>
              <a:buClr>
                <a:srgbClr val="595959"/>
              </a:buClr>
              <a:buSzPct val="100000"/>
              <a:buFont typeface="Arial" panose="020B0604020202020204" pitchFamily="34" charset="0"/>
              <a:buChar char="•"/>
              <a:defRPr/>
            </a:pPr>
            <a:r>
              <a:rPr lang="da-DK" sz="1200" dirty="0"/>
              <a:t>CAT III/CAT IV- UL 61010</a:t>
            </a:r>
            <a:endParaRPr lang="nb-NO" sz="1200" dirty="0"/>
          </a:p>
          <a:p>
            <a:pPr marL="342900" indent="-342900">
              <a:lnSpc>
                <a:spcPct val="150000"/>
              </a:lnSpc>
              <a:spcBef>
                <a:spcPts val="700"/>
              </a:spcBef>
              <a:buClr>
                <a:srgbClr val="595959"/>
              </a:buClr>
              <a:buSzPct val="100000"/>
              <a:buFont typeface="Wingdings" panose="05000000000000000000" pitchFamily="2" charset="2"/>
              <a:buChar char="§"/>
              <a:defRPr/>
            </a:pPr>
            <a:endParaRPr lang="nb-NO" sz="2400" dirty="0"/>
          </a:p>
        </p:txBody>
      </p:sp>
      <p:pic>
        <p:nvPicPr>
          <p:cNvPr id="2" name="Picture 1"/>
          <p:cNvPicPr>
            <a:picLocks noChangeAspect="1"/>
          </p:cNvPicPr>
          <p:nvPr/>
        </p:nvPicPr>
        <p:blipFill>
          <a:blip r:embed="rId3"/>
          <a:stretch>
            <a:fillRect/>
          </a:stretch>
        </p:blipFill>
        <p:spPr>
          <a:xfrm>
            <a:off x="4652387" y="5249208"/>
            <a:ext cx="2514600" cy="866775"/>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531767" y="2311179"/>
            <a:ext cx="4686004" cy="3514503"/>
          </a:xfrm>
          <a:prstGeom prst="rect">
            <a:avLst/>
          </a:prstGeom>
        </p:spPr>
      </p:pic>
      <p:pic>
        <p:nvPicPr>
          <p:cNvPr id="6" name="Picture 5">
            <a:extLst>
              <a:ext uri="{FF2B5EF4-FFF2-40B4-BE49-F238E27FC236}">
                <a16:creationId xmlns:a16="http://schemas.microsoft.com/office/drawing/2014/main" id="{DA235A75-4918-44FC-BA90-CC5D14D47A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92607" y="2530644"/>
            <a:ext cx="1834159" cy="2594223"/>
          </a:xfrm>
          <a:prstGeom prst="rect">
            <a:avLst/>
          </a:prstGeom>
        </p:spPr>
      </p:pic>
    </p:spTree>
    <p:extLst>
      <p:ext uri="{BB962C8B-B14F-4D97-AF65-F5344CB8AC3E}">
        <p14:creationId xmlns:p14="http://schemas.microsoft.com/office/powerpoint/2010/main" val="411719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C1D98C2-B6EA-4C09-ABB1-B0DDFFA36B33}"/>
              </a:ext>
            </a:extLst>
          </p:cNvPr>
          <p:cNvSpPr>
            <a:spLocks noGrp="1"/>
          </p:cNvSpPr>
          <p:nvPr>
            <p:ph type="sldNum" sz="quarter" idx="12"/>
          </p:nvPr>
        </p:nvSpPr>
        <p:spPr/>
        <p:txBody>
          <a:bodyPr/>
          <a:lstStyle/>
          <a:p>
            <a:fld id="{846EA5B9-79DC-415E-BBD8-CA4293E44FF5}" type="slidenum">
              <a:rPr lang="en-US" smtClean="0"/>
              <a:pPr/>
              <a:t>8</a:t>
            </a:fld>
            <a:endParaRPr lang="en-US" dirty="0"/>
          </a:p>
        </p:txBody>
      </p:sp>
      <p:sp>
        <p:nvSpPr>
          <p:cNvPr id="4" name="Text Placeholder 3">
            <a:extLst>
              <a:ext uri="{FF2B5EF4-FFF2-40B4-BE49-F238E27FC236}">
                <a16:creationId xmlns:a16="http://schemas.microsoft.com/office/drawing/2014/main" id="{4738C06C-48F0-4071-A169-A0D24B7EE03B}"/>
              </a:ext>
            </a:extLst>
          </p:cNvPr>
          <p:cNvSpPr>
            <a:spLocks noGrp="1"/>
          </p:cNvSpPr>
          <p:nvPr>
            <p:ph type="body" sz="quarter" idx="13"/>
          </p:nvPr>
        </p:nvSpPr>
        <p:spPr/>
        <p:txBody>
          <a:bodyPr>
            <a:normAutofit fontScale="92500" lnSpcReduction="10000"/>
          </a:bodyPr>
          <a:lstStyle/>
          <a:p>
            <a:r>
              <a:rPr lang="en-US" dirty="0" err="1"/>
              <a:t>GracePESD</a:t>
            </a:r>
            <a:r>
              <a:rPr lang="en-US" dirty="0"/>
              <a:t>®</a:t>
            </a:r>
          </a:p>
        </p:txBody>
      </p:sp>
      <p:pic>
        <p:nvPicPr>
          <p:cNvPr id="6" name="Picture 5">
            <a:extLst>
              <a:ext uri="{FF2B5EF4-FFF2-40B4-BE49-F238E27FC236}">
                <a16:creationId xmlns:a16="http://schemas.microsoft.com/office/drawing/2014/main" id="{A73C7B29-0BD8-41B7-A60D-BAD73A10EB39}"/>
              </a:ext>
            </a:extLst>
          </p:cNvPr>
          <p:cNvPicPr>
            <a:picLocks noChangeAspect="1"/>
          </p:cNvPicPr>
          <p:nvPr/>
        </p:nvPicPr>
        <p:blipFill>
          <a:blip r:embed="rId3"/>
          <a:stretch>
            <a:fillRect/>
          </a:stretch>
        </p:blipFill>
        <p:spPr>
          <a:xfrm>
            <a:off x="4540827" y="2667123"/>
            <a:ext cx="2184250" cy="2598903"/>
          </a:xfrm>
          <a:prstGeom prst="rect">
            <a:avLst/>
          </a:prstGeom>
        </p:spPr>
      </p:pic>
      <p:pic>
        <p:nvPicPr>
          <p:cNvPr id="7" name="Picture 6">
            <a:extLst>
              <a:ext uri="{FF2B5EF4-FFF2-40B4-BE49-F238E27FC236}">
                <a16:creationId xmlns:a16="http://schemas.microsoft.com/office/drawing/2014/main" id="{62D00C5C-B561-44F5-ACEE-A198534B65A3}"/>
              </a:ext>
            </a:extLst>
          </p:cNvPr>
          <p:cNvPicPr>
            <a:picLocks noChangeAspect="1"/>
          </p:cNvPicPr>
          <p:nvPr/>
        </p:nvPicPr>
        <p:blipFill>
          <a:blip r:embed="rId4"/>
          <a:stretch>
            <a:fillRect/>
          </a:stretch>
        </p:blipFill>
        <p:spPr>
          <a:xfrm>
            <a:off x="6725077" y="4572572"/>
            <a:ext cx="1736575" cy="1504739"/>
          </a:xfrm>
          <a:prstGeom prst="rect">
            <a:avLst/>
          </a:prstGeom>
        </p:spPr>
      </p:pic>
      <p:pic>
        <p:nvPicPr>
          <p:cNvPr id="8" name="Picture 7">
            <a:extLst>
              <a:ext uri="{FF2B5EF4-FFF2-40B4-BE49-F238E27FC236}">
                <a16:creationId xmlns:a16="http://schemas.microsoft.com/office/drawing/2014/main" id="{A7AF2B75-3E39-45E2-8B53-55BC0579780C}"/>
              </a:ext>
            </a:extLst>
          </p:cNvPr>
          <p:cNvPicPr>
            <a:picLocks noChangeAspect="1"/>
          </p:cNvPicPr>
          <p:nvPr/>
        </p:nvPicPr>
        <p:blipFill>
          <a:blip r:embed="rId5"/>
          <a:stretch>
            <a:fillRect/>
          </a:stretch>
        </p:blipFill>
        <p:spPr>
          <a:xfrm>
            <a:off x="7446948" y="2530644"/>
            <a:ext cx="4607670" cy="2041928"/>
          </a:xfrm>
          <a:prstGeom prst="rect">
            <a:avLst/>
          </a:prstGeom>
        </p:spPr>
      </p:pic>
      <p:sp>
        <p:nvSpPr>
          <p:cNvPr id="9" name="Content Placeholder 5">
            <a:extLst>
              <a:ext uri="{FF2B5EF4-FFF2-40B4-BE49-F238E27FC236}">
                <a16:creationId xmlns:a16="http://schemas.microsoft.com/office/drawing/2014/main" id="{9DACE886-8C0A-411D-8969-6ED487E2D8F4}"/>
              </a:ext>
            </a:extLst>
          </p:cNvPr>
          <p:cNvSpPr txBox="1">
            <a:spLocks/>
          </p:cNvSpPr>
          <p:nvPr/>
        </p:nvSpPr>
        <p:spPr>
          <a:xfrm>
            <a:off x="225863" y="2834138"/>
            <a:ext cx="9433489" cy="3880789"/>
          </a:xfrm>
          <a:prstGeom prst="rect">
            <a:avLst/>
          </a:prstGeom>
        </p:spPr>
        <p:txBody>
          <a:bodyPr vert="horz" numCol="2">
            <a:noAutofit/>
          </a:bodyPr>
          <a:lstStyle/>
          <a:p>
            <a:pPr marL="347472" indent="-347472">
              <a:lnSpc>
                <a:spcPct val="150000"/>
              </a:lnSpc>
              <a:spcBef>
                <a:spcPts val="700"/>
              </a:spcBef>
              <a:buFont typeface="Arial" panose="020B0604020202020204" pitchFamily="34" charset="0"/>
              <a:buChar char="•"/>
            </a:pPr>
            <a:r>
              <a:rPr lang="en-US" sz="2400" dirty="0"/>
              <a:t>Qty. (3) long life LED’s per unit</a:t>
            </a:r>
          </a:p>
          <a:p>
            <a:pPr marL="347472" indent="-347472">
              <a:lnSpc>
                <a:spcPct val="150000"/>
              </a:lnSpc>
              <a:spcBef>
                <a:spcPts val="700"/>
              </a:spcBef>
              <a:buFont typeface="Arial" panose="020B0604020202020204" pitchFamily="34" charset="0"/>
              <a:buChar char="•"/>
            </a:pPr>
            <a:r>
              <a:rPr lang="en-US" sz="2400" dirty="0"/>
              <a:t>2KV to 43KV operating range</a:t>
            </a:r>
          </a:p>
          <a:p>
            <a:pPr marL="347472" indent="-347472">
              <a:lnSpc>
                <a:spcPct val="150000"/>
              </a:lnSpc>
              <a:spcBef>
                <a:spcPts val="700"/>
              </a:spcBef>
              <a:buFont typeface="Arial" panose="020B0604020202020204" pitchFamily="34" charset="0"/>
              <a:buChar char="•"/>
            </a:pPr>
            <a:r>
              <a:rPr lang="en-US" sz="2400" dirty="0"/>
              <a:t>½” bolt hole mounting</a:t>
            </a:r>
          </a:p>
          <a:p>
            <a:pPr marL="347472" indent="-347472">
              <a:lnSpc>
                <a:spcPct val="150000"/>
              </a:lnSpc>
              <a:spcBef>
                <a:spcPts val="700"/>
              </a:spcBef>
              <a:buFont typeface="Arial" panose="020B0604020202020204" pitchFamily="34" charset="0"/>
              <a:buChar char="•"/>
            </a:pPr>
            <a:r>
              <a:rPr lang="en-US" sz="2400" dirty="0"/>
              <a:t>Viewing angle adjustability</a:t>
            </a:r>
          </a:p>
          <a:p>
            <a:pPr marL="347472" indent="-347472">
              <a:lnSpc>
                <a:spcPct val="150000"/>
              </a:lnSpc>
              <a:spcBef>
                <a:spcPts val="700"/>
              </a:spcBef>
              <a:buClr>
                <a:srgbClr val="595959"/>
              </a:buClr>
              <a:buSzPct val="100000"/>
              <a:buFont typeface="Wingdings" panose="05000000000000000000" pitchFamily="2" charset="2"/>
              <a:buChar char="§"/>
              <a:defRPr/>
            </a:pPr>
            <a:endParaRPr lang="nb-NO" sz="2400" dirty="0"/>
          </a:p>
        </p:txBody>
      </p:sp>
      <p:sp>
        <p:nvSpPr>
          <p:cNvPr id="11" name="Title 1">
            <a:extLst>
              <a:ext uri="{FF2B5EF4-FFF2-40B4-BE49-F238E27FC236}">
                <a16:creationId xmlns:a16="http://schemas.microsoft.com/office/drawing/2014/main" id="{4D8E5F31-84A2-4099-857F-E87FBDE9590F}"/>
              </a:ext>
            </a:extLst>
          </p:cNvPr>
          <p:cNvSpPr txBox="1">
            <a:spLocks/>
          </p:cNvSpPr>
          <p:nvPr/>
        </p:nvSpPr>
        <p:spPr>
          <a:xfrm>
            <a:off x="339284" y="1981951"/>
            <a:ext cx="6805795" cy="548693"/>
          </a:xfrm>
          <a:prstGeom prst="rect">
            <a:avLst/>
          </a:prstGeom>
        </p:spPr>
        <p:txBody>
          <a:bodyP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0000"/>
              </a:lnSpc>
              <a:spcBef>
                <a:spcPts val="1000"/>
              </a:spcBef>
            </a:pPr>
            <a:r>
              <a:rPr lang="en-US" dirty="0">
                <a:solidFill>
                  <a:srgbClr val="EE3024"/>
                </a:solidFill>
                <a:latin typeface="Arial Black" panose="020B0A04020102020204" pitchFamily="34" charset="0"/>
                <a:ea typeface="+mn-ea"/>
                <a:cs typeface="+mn-cs"/>
              </a:rPr>
              <a:t>Medium Voltage Indicators</a:t>
            </a:r>
            <a:endParaRPr lang="en-US" sz="3100" dirty="0">
              <a:solidFill>
                <a:schemeClr val="bg1"/>
              </a:solidFill>
              <a:latin typeface="+mn-lt"/>
              <a:ea typeface="+mn-ea"/>
              <a:cs typeface="+mn-cs"/>
            </a:endParaRPr>
          </a:p>
        </p:txBody>
      </p:sp>
    </p:spTree>
    <p:extLst>
      <p:ext uri="{BB962C8B-B14F-4D97-AF65-F5344CB8AC3E}">
        <p14:creationId xmlns:p14="http://schemas.microsoft.com/office/powerpoint/2010/main" val="1484355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46EA5B9-79DC-415E-BBD8-CA4293E44FF5}" type="slidenum">
              <a:rPr lang="en-US" smtClean="0"/>
              <a:pPr/>
              <a:t>9</a:t>
            </a:fld>
            <a:endParaRPr lang="en-US" dirty="0"/>
          </a:p>
        </p:txBody>
      </p:sp>
      <p:sp>
        <p:nvSpPr>
          <p:cNvPr id="4" name="Text Placeholder 3"/>
          <p:cNvSpPr>
            <a:spLocks noGrp="1"/>
          </p:cNvSpPr>
          <p:nvPr>
            <p:ph type="body" sz="quarter" idx="13"/>
          </p:nvPr>
        </p:nvSpPr>
        <p:spPr/>
        <p:txBody>
          <a:bodyPr>
            <a:normAutofit/>
          </a:bodyPr>
          <a:lstStyle/>
          <a:p>
            <a:r>
              <a:rPr lang="en-US" sz="3600" dirty="0"/>
              <a:t>What is Safe-Test Point™? </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9302" y="2576816"/>
            <a:ext cx="4572000" cy="2286000"/>
          </a:xfrm>
          <a:prstGeom prst="rect">
            <a:avLst/>
          </a:prstGeom>
        </p:spPr>
      </p:pic>
      <p:sp>
        <p:nvSpPr>
          <p:cNvPr id="8" name="TextBox 7"/>
          <p:cNvSpPr txBox="1"/>
          <p:nvPr/>
        </p:nvSpPr>
        <p:spPr>
          <a:xfrm>
            <a:off x="3062972" y="2071689"/>
            <a:ext cx="4434759" cy="2543854"/>
          </a:xfrm>
          <a:prstGeom prst="rect">
            <a:avLst/>
          </a:prstGeom>
        </p:spPr>
        <p:txBody>
          <a:bodyPr vert="horz" wrap="none" lIns="91440" tIns="45720" rIns="91440" bIns="45720" rtlCol="0" anchor="b">
            <a:noAutofit/>
          </a:bodyPr>
          <a:lstStyle/>
          <a:p>
            <a:pPr marL="171450" indent="-171450">
              <a:buFont typeface="Wingdings" panose="05000000000000000000" pitchFamily="2" charset="2"/>
              <a:buChar char="§"/>
            </a:pPr>
            <a:endParaRPr lang="en-US" sz="2000" dirty="0"/>
          </a:p>
        </p:txBody>
      </p:sp>
      <p:sp>
        <p:nvSpPr>
          <p:cNvPr id="2" name="Rectangle 1">
            <a:extLst>
              <a:ext uri="{FF2B5EF4-FFF2-40B4-BE49-F238E27FC236}">
                <a16:creationId xmlns:a16="http://schemas.microsoft.com/office/drawing/2014/main" id="{C3D796CF-7DA3-48C2-ACC3-7530836F25CE}"/>
              </a:ext>
            </a:extLst>
          </p:cNvPr>
          <p:cNvSpPr/>
          <p:nvPr/>
        </p:nvSpPr>
        <p:spPr>
          <a:xfrm>
            <a:off x="486789" y="2071689"/>
            <a:ext cx="6096000" cy="3960058"/>
          </a:xfrm>
          <a:prstGeom prst="rect">
            <a:avLst/>
          </a:prstGeom>
        </p:spPr>
        <p:txBody>
          <a:bodyPr>
            <a:spAutoFit/>
          </a:bodyPr>
          <a:lstStyle/>
          <a:p>
            <a:pPr marL="342900" indent="-342900">
              <a:lnSpc>
                <a:spcPct val="150000"/>
              </a:lnSpc>
              <a:spcBef>
                <a:spcPts val="700"/>
              </a:spcBef>
              <a:buClr>
                <a:srgbClr val="595959"/>
              </a:buClr>
              <a:buSzPct val="100000"/>
              <a:buFont typeface="Arial" panose="020B0604020202020204" pitchFamily="34" charset="0"/>
              <a:buChar char="•"/>
              <a:defRPr/>
            </a:pPr>
            <a:r>
              <a:rPr lang="nb-NO" sz="2400" dirty="0"/>
              <a:t>A Permanent Electrical Safety Device (PESD)</a:t>
            </a:r>
          </a:p>
          <a:p>
            <a:pPr marL="342900" indent="-342900">
              <a:spcBef>
                <a:spcPts val="700"/>
              </a:spcBef>
              <a:buClr>
                <a:srgbClr val="595959"/>
              </a:buClr>
              <a:buSzPct val="100000"/>
              <a:buFont typeface="Arial" panose="020B0604020202020204" pitchFamily="34" charset="0"/>
              <a:buChar char="•"/>
              <a:defRPr/>
            </a:pPr>
            <a:r>
              <a:rPr lang="nb-NO" sz="2400" dirty="0"/>
              <a:t>Engineering control (Safety-by-design)</a:t>
            </a:r>
          </a:p>
          <a:p>
            <a:pPr marL="342900" indent="-342900">
              <a:spcBef>
                <a:spcPts val="700"/>
              </a:spcBef>
              <a:buClr>
                <a:srgbClr val="595959"/>
              </a:buClr>
              <a:buSzPct val="100000"/>
              <a:buFont typeface="Arial" panose="020B0604020202020204" pitchFamily="34" charset="0"/>
              <a:buChar char="•"/>
              <a:defRPr/>
            </a:pPr>
            <a:r>
              <a:rPr lang="nb-NO" sz="2400" dirty="0"/>
              <a:t>Allows Electrically qualified personnel to perform the voltage absence test through closed doors for electrical LOTO</a:t>
            </a:r>
          </a:p>
          <a:p>
            <a:pPr marL="342900" indent="-342900">
              <a:spcBef>
                <a:spcPts val="700"/>
              </a:spcBef>
              <a:buClr>
                <a:srgbClr val="595959"/>
              </a:buClr>
              <a:buSzPct val="100000"/>
              <a:buFont typeface="Arial" panose="020B0604020202020204" pitchFamily="34" charset="0"/>
              <a:buChar char="•"/>
              <a:defRPr/>
            </a:pPr>
            <a:r>
              <a:rPr lang="nb-NO" sz="2400" dirty="0"/>
              <a:t>Minimize the risk of arc flash and shock hazard</a:t>
            </a:r>
          </a:p>
          <a:p>
            <a:pPr marL="342900" indent="-342900">
              <a:spcBef>
                <a:spcPts val="700"/>
              </a:spcBef>
              <a:buClr>
                <a:srgbClr val="595959"/>
              </a:buClr>
              <a:buSzPct val="100000"/>
              <a:buFont typeface="Arial" panose="020B0604020202020204" pitchFamily="34" charset="0"/>
              <a:buChar char="•"/>
              <a:defRPr/>
            </a:pPr>
            <a:r>
              <a:rPr lang="nb-NO" sz="2400" dirty="0"/>
              <a:t>Enhances Lockout/Tagout (LOTO) productivity</a:t>
            </a:r>
          </a:p>
        </p:txBody>
      </p:sp>
    </p:spTree>
    <p:extLst>
      <p:ext uri="{BB962C8B-B14F-4D97-AF65-F5344CB8AC3E}">
        <p14:creationId xmlns:p14="http://schemas.microsoft.com/office/powerpoint/2010/main" val="183269964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lIns="91440" tIns="45720" rIns="91440" bIns="45720" rtlCol="0" anchor="b">
        <a:noAutofit/>
      </a:bodyPr>
      <a:lstStyle>
        <a:defPPr>
          <a:defRPr sz="6600" dirty="0" smtClean="0">
            <a:solidFill>
              <a:srgbClr val="F37020"/>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Autofit/>
      </a:bodyPr>
      <a:lstStyle>
        <a:defPPr>
          <a:defRPr sz="6600" dirty="0" smtClean="0">
            <a:solidFill>
              <a:srgbClr val="F37020"/>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10999</TotalTime>
  <Words>3189</Words>
  <Application>Microsoft Macintosh PowerPoint</Application>
  <PresentationFormat>Widescreen</PresentationFormat>
  <Paragraphs>661</Paragraphs>
  <Slides>68</Slides>
  <Notes>26</Notes>
  <HiddenSlides>9</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68</vt:i4>
      </vt:variant>
    </vt:vector>
  </HeadingPairs>
  <TitlesOfParts>
    <vt:vector size="81" baseType="lpstr">
      <vt:lpstr>Calibri (body)</vt:lpstr>
      <vt:lpstr>Calibri body</vt:lpstr>
      <vt:lpstr>ＭＳ Ｐゴシック</vt:lpstr>
      <vt:lpstr>ＭＳ Ｐゴシック</vt:lpstr>
      <vt:lpstr>Arial</vt:lpstr>
      <vt:lpstr>Arial Black</vt:lpstr>
      <vt:lpstr>Calibri</vt:lpstr>
      <vt:lpstr>Calibri Light</vt:lpstr>
      <vt:lpstr>Tunga</vt:lpstr>
      <vt:lpstr>Verdana</vt:lpstr>
      <vt:lpstr>Wingdings</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Hebeisen</dc:creator>
  <cp:lastModifiedBy>Drew Allen</cp:lastModifiedBy>
  <cp:revision>252</cp:revision>
  <dcterms:created xsi:type="dcterms:W3CDTF">2016-06-10T16:02:41Z</dcterms:created>
  <dcterms:modified xsi:type="dcterms:W3CDTF">2019-04-12T20:55:35Z</dcterms:modified>
</cp:coreProperties>
</file>