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92" r:id="rId19"/>
    <p:sldId id="295" r:id="rId20"/>
    <p:sldId id="296" r:id="rId21"/>
    <p:sldId id="297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53746"/>
    <a:srgbClr val="7A99AC"/>
    <a:srgbClr val="4A8044"/>
    <a:srgbClr val="600000"/>
    <a:srgbClr val="8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8" autoAdjust="0"/>
  </p:normalViewPr>
  <p:slideViewPr>
    <p:cSldViewPr snapToGrid="0" showGuides="1">
      <p:cViewPr varScale="1">
        <p:scale>
          <a:sx n="103" d="100"/>
          <a:sy n="103" d="100"/>
        </p:scale>
        <p:origin x="876" y="114"/>
      </p:cViewPr>
      <p:guideLst>
        <p:guide orient="horz"/>
        <p:guide pos="2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62671430354698E-2"/>
          <c:y val="2.2971694898215746E-2"/>
          <c:w val="0.85152728888451812"/>
          <c:h val="0.67537635543462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Provided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Investment management strategies</c:v>
                </c:pt>
                <c:pt idx="1">
                  <c:v>Maximizing your income in retirement</c:v>
                </c:pt>
                <c:pt idx="2">
                  <c:v>Ensuring your portfolio is tax efficient</c:v>
                </c:pt>
                <c:pt idx="3">
                  <c:v>Income/cash flow planning</c:v>
                </c:pt>
                <c:pt idx="4">
                  <c:v>Helping you set clear goals for your retirement</c:v>
                </c:pt>
                <c:pt idx="5">
                  <c:v>Transferring your assets in a tax efficient manner</c:v>
                </c:pt>
                <c:pt idx="6">
                  <c:v>Proteching you/your investments using insurance</c:v>
                </c:pt>
                <c:pt idx="7">
                  <c:v>Helping you establish a plan for charitable giving</c:v>
                </c:pt>
                <c:pt idx="8">
                  <c:v>Small business solutions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0.58632478632478635</c:v>
                </c:pt>
                <c:pt idx="1">
                  <c:v>0.52820512820512822</c:v>
                </c:pt>
                <c:pt idx="2">
                  <c:v>0.44786324786324788</c:v>
                </c:pt>
                <c:pt idx="3">
                  <c:v>0.40341880341880298</c:v>
                </c:pt>
                <c:pt idx="4">
                  <c:v>0.39829059829059832</c:v>
                </c:pt>
                <c:pt idx="5">
                  <c:v>0.34529914529914529</c:v>
                </c:pt>
                <c:pt idx="6">
                  <c:v>0.23589743589743586</c:v>
                </c:pt>
                <c:pt idx="7">
                  <c:v>0.17948717948717949</c:v>
                </c:pt>
                <c:pt idx="8">
                  <c:v>0.11965811965811966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3-47CF-9494-C340A0E4A9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 as 'Very Important'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Investment management strategies</c:v>
                </c:pt>
                <c:pt idx="1">
                  <c:v>Maximizing your income in retirement</c:v>
                </c:pt>
                <c:pt idx="2">
                  <c:v>Ensuring your portfolio is tax efficient</c:v>
                </c:pt>
                <c:pt idx="3">
                  <c:v>Income/cash flow planning</c:v>
                </c:pt>
                <c:pt idx="4">
                  <c:v>Helping you set clear goals for your retirement</c:v>
                </c:pt>
                <c:pt idx="5">
                  <c:v>Transferring your assets in a tax efficient manner</c:v>
                </c:pt>
                <c:pt idx="6">
                  <c:v>Proteching you/your investments using insurance</c:v>
                </c:pt>
                <c:pt idx="7">
                  <c:v>Helping you establish a plan for charitable giving</c:v>
                </c:pt>
                <c:pt idx="8">
                  <c:v>Small business solutions</c:v>
                </c:pt>
              </c:strCache>
            </c:strRef>
          </c:cat>
          <c:val>
            <c:numRef>
              <c:f>Sheet1!$C$2:$C$10</c:f>
              <c:numCache>
                <c:formatCode>###0%</c:formatCode>
                <c:ptCount val="9"/>
                <c:pt idx="0">
                  <c:v>0.64</c:v>
                </c:pt>
                <c:pt idx="1">
                  <c:v>0.72</c:v>
                </c:pt>
                <c:pt idx="2">
                  <c:v>0.62</c:v>
                </c:pt>
                <c:pt idx="3">
                  <c:v>0.65</c:v>
                </c:pt>
                <c:pt idx="4">
                  <c:v>0.61</c:v>
                </c:pt>
                <c:pt idx="5">
                  <c:v>0.6</c:v>
                </c:pt>
                <c:pt idx="6">
                  <c:v>0.56000000000000005</c:v>
                </c:pt>
                <c:pt idx="7">
                  <c:v>0.47</c:v>
                </c:pt>
                <c:pt idx="8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3-47CF-9494-C340A0E4A9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50021736"/>
        <c:axId val="550023704"/>
      </c:barChart>
      <c:catAx>
        <c:axId val="55002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23704"/>
        <c:crosses val="autoZero"/>
        <c:auto val="1"/>
        <c:lblAlgn val="ctr"/>
        <c:lblOffset val="100"/>
        <c:noMultiLvlLbl val="0"/>
      </c:catAx>
      <c:valAx>
        <c:axId val="55002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217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8033009455283"/>
          <c:y val="3.7446684737228786E-2"/>
          <c:w val="0.85152728888451812"/>
          <c:h val="0.67537635543462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B4-4690-A92F-933EDC74E41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B4-4690-A92F-933EDC74E41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4-4690-A92F-933EDC74E4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B4-4690-A92F-933EDC74E41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B4-4690-A92F-933EDC74E41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0B4-4690-A92F-933EDC74E41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&lt;50</c:v>
                </c:pt>
                <c:pt idx="1">
                  <c:v>50-64</c:v>
                </c:pt>
                <c:pt idx="2">
                  <c:v>65+</c:v>
                </c:pt>
                <c:pt idx="3">
                  <c:v>$500k-$999k</c:v>
                </c:pt>
                <c:pt idx="4">
                  <c:v>$1m-$4.9m</c:v>
                </c:pt>
                <c:pt idx="5">
                  <c:v>$5m+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##0%">
                  <c:v>0.88</c:v>
                </c:pt>
                <c:pt idx="1">
                  <c:v>0.39</c:v>
                </c:pt>
                <c:pt idx="2">
                  <c:v>0.43</c:v>
                </c:pt>
                <c:pt idx="3">
                  <c:v>0.65</c:v>
                </c:pt>
                <c:pt idx="4">
                  <c:v>0.6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B4-4690-A92F-933EDC74E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021736"/>
        <c:axId val="550023704"/>
      </c:barChart>
      <c:catAx>
        <c:axId val="55002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23704"/>
        <c:crosses val="autoZero"/>
        <c:auto val="1"/>
        <c:lblAlgn val="ctr"/>
        <c:lblOffset val="100"/>
        <c:noMultiLvlLbl val="0"/>
      </c:catAx>
      <c:valAx>
        <c:axId val="55002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217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0.53895</cdr:x>
      <cdr:y>0</cdr:y>
    </cdr:from>
    <cdr:to>
      <cdr:x>0.53895</cdr:x>
      <cdr:y>0.91787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FAFD1560-A761-4EB5-9FED-128FC3669970}"/>
            </a:ext>
          </a:extLst>
        </cdr:cNvPr>
        <cdr:cNvCxnSpPr/>
      </cdr:nvCxnSpPr>
      <cdr:spPr>
        <a:xfrm xmlns:a="http://schemas.openxmlformats.org/drawingml/2006/main">
          <a:off x="6112222" y="-1281679"/>
          <a:ext cx="0" cy="4026569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109537"/>
            <a:ext cx="1314450" cy="7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07156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9166"/>
            <a:ext cx="5486400" cy="365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109537"/>
            <a:ext cx="1314450" cy="773073"/>
          </a:xfrm>
          <a:prstGeom prst="rect">
            <a:avLst/>
          </a:prstGeom>
        </p:spPr>
      </p:pic>
      <p:sp>
        <p:nvSpPr>
          <p:cNvPr id="1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981200" y="86995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20703E6-F858-0349-BFC7-08BF3F6257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6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5620" y="1722584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5918" y="4078087"/>
            <a:ext cx="8534400" cy="1752600"/>
          </a:xfrm>
        </p:spPr>
        <p:txBody>
          <a:bodyPr anchor="ctr">
            <a:normAutofit/>
          </a:bodyPr>
          <a:lstStyle>
            <a:lvl1pPr marL="0" indent="0" algn="r">
              <a:buNone/>
              <a:defRPr sz="3600" b="1">
                <a:solidFill>
                  <a:srgbClr val="7A99A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Designation, Company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DEA3DB-45C3-48C3-9348-ECC969EC93E7}"/>
              </a:ext>
            </a:extLst>
          </p:cNvPr>
          <p:cNvGrpSpPr/>
          <p:nvPr userDrawn="1"/>
        </p:nvGrpSpPr>
        <p:grpSpPr>
          <a:xfrm rot="5400000">
            <a:off x="-994931" y="1176250"/>
            <a:ext cx="2388523" cy="2595943"/>
            <a:chOff x="393999" y="4682889"/>
            <a:chExt cx="1800562" cy="181073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409DAE78-124B-4BAE-BD75-457BF24A9B6A}"/>
                </a:ext>
              </a:extLst>
            </p:cNvPr>
            <p:cNvSpPr/>
            <p:nvPr userDrawn="1"/>
          </p:nvSpPr>
          <p:spPr>
            <a:xfrm>
              <a:off x="393999" y="4925320"/>
              <a:ext cx="1800562" cy="1568306"/>
            </a:xfrm>
            <a:prstGeom prst="hexagon">
              <a:avLst/>
            </a:prstGeom>
            <a:solidFill>
              <a:srgbClr val="25374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22EC63C4-CA57-4116-AA9D-4A0A4414B115}"/>
                </a:ext>
              </a:extLst>
            </p:cNvPr>
            <p:cNvSpPr/>
            <p:nvPr userDrawn="1"/>
          </p:nvSpPr>
          <p:spPr>
            <a:xfrm>
              <a:off x="483788" y="5025404"/>
              <a:ext cx="1620983" cy="1368137"/>
            </a:xfrm>
            <a:prstGeom prst="hexagon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DEB195F3-628B-4BD8-A9B4-FB5F95EE831E}"/>
                </a:ext>
              </a:extLst>
            </p:cNvPr>
            <p:cNvSpPr/>
            <p:nvPr userDrawn="1"/>
          </p:nvSpPr>
          <p:spPr>
            <a:xfrm>
              <a:off x="857717" y="4682889"/>
              <a:ext cx="873129" cy="685029"/>
            </a:xfrm>
            <a:prstGeom prst="hexag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11D23D-DD19-4B4C-B982-5C1AF25C9C86}"/>
              </a:ext>
            </a:extLst>
          </p:cNvPr>
          <p:cNvGrpSpPr/>
          <p:nvPr userDrawn="1"/>
        </p:nvGrpSpPr>
        <p:grpSpPr>
          <a:xfrm rot="5400000">
            <a:off x="10765161" y="3675552"/>
            <a:ext cx="2388525" cy="2713875"/>
            <a:chOff x="433985" y="4627015"/>
            <a:chExt cx="1800562" cy="188345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06D0CA7-BFFE-4E90-AA16-58528B1D682E}"/>
                </a:ext>
              </a:extLst>
            </p:cNvPr>
            <p:cNvSpPr/>
            <p:nvPr userDrawn="1"/>
          </p:nvSpPr>
          <p:spPr>
            <a:xfrm>
              <a:off x="433985" y="4627015"/>
              <a:ext cx="1800562" cy="1568306"/>
            </a:xfrm>
            <a:prstGeom prst="hexagon">
              <a:avLst/>
            </a:prstGeom>
            <a:solidFill>
              <a:srgbClr val="7A99A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8A6629C1-292E-49D8-BED8-98DFAF4C77FE}"/>
                </a:ext>
              </a:extLst>
            </p:cNvPr>
            <p:cNvSpPr/>
            <p:nvPr userDrawn="1"/>
          </p:nvSpPr>
          <p:spPr>
            <a:xfrm>
              <a:off x="523774" y="4727099"/>
              <a:ext cx="1620983" cy="1368137"/>
            </a:xfrm>
            <a:prstGeom prst="hexagon">
              <a:avLst/>
            </a:prstGeom>
            <a:noFill/>
            <a:ln>
              <a:solidFill>
                <a:srgbClr val="2537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9C7CD68-FFC8-4A31-8B3B-818088C6BDAD}"/>
                </a:ext>
              </a:extLst>
            </p:cNvPr>
            <p:cNvSpPr/>
            <p:nvPr userDrawn="1"/>
          </p:nvSpPr>
          <p:spPr>
            <a:xfrm>
              <a:off x="897703" y="5687692"/>
              <a:ext cx="885622" cy="822781"/>
            </a:xfrm>
            <a:prstGeom prst="hexagon">
              <a:avLst/>
            </a:prstGeom>
            <a:solidFill>
              <a:srgbClr val="253746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rgbClr val="FFCC00"/>
                </a:solidFill>
                <a:latin typeface="+mn-lt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5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6985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73947"/>
            <a:ext cx="10972800" cy="307007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7A99AC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9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 b="1"/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253746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 b="1">
                <a:solidFill>
                  <a:srgbClr val="7A99AC"/>
                </a:solidFill>
              </a:defRPr>
            </a:lvl1pPr>
            <a:lvl2pPr>
              <a:defRPr sz="2400">
                <a:solidFill>
                  <a:srgbClr val="253746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37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82919"/>
            <a:ext cx="5386917" cy="3943244"/>
          </a:xfrm>
        </p:spPr>
        <p:txBody>
          <a:bodyPr/>
          <a:lstStyle>
            <a:lvl1pPr>
              <a:defRPr sz="2400" b="1">
                <a:solidFill>
                  <a:srgbClr val="7A99A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37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7A99A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0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5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0398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7A99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11045"/>
            <a:ext cx="6815667" cy="4715118"/>
          </a:xfrm>
        </p:spPr>
        <p:txBody>
          <a:bodyPr/>
          <a:lstStyle>
            <a:lvl1pPr>
              <a:defRPr sz="3200" b="1">
                <a:solidFill>
                  <a:srgbClr val="7A99AC"/>
                </a:solidFill>
              </a:defRPr>
            </a:lvl1pPr>
            <a:lvl2pPr>
              <a:defRPr sz="2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04021"/>
            <a:ext cx="4011084" cy="3522143"/>
          </a:xfrm>
        </p:spPr>
        <p:txBody>
          <a:bodyPr/>
          <a:lstStyle>
            <a:lvl1pPr marL="0" indent="0">
              <a:buNone/>
              <a:defRPr sz="1400">
                <a:solidFill>
                  <a:srgbClr val="25374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1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7A99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81738"/>
            <a:ext cx="7315200" cy="3245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25374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7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2649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90572"/>
            <a:ext cx="10972800" cy="307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0F42F-22DC-4655-9C7E-92A5EA30A8C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91443"/>
            <a:ext cx="6123709" cy="9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9" r:id="rId2"/>
    <p:sldLayoutId id="2147483751" r:id="rId3"/>
    <p:sldLayoutId id="2147483753" r:id="rId4"/>
    <p:sldLayoutId id="2147483754" r:id="rId5"/>
    <p:sldLayoutId id="2147483755" r:id="rId6"/>
    <p:sldLayoutId id="2147483757" r:id="rId7"/>
    <p:sldLayoutId id="2147483758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1"/>
        </a:buBlip>
        <a:defRPr sz="3200" b="0" kern="1200">
          <a:solidFill>
            <a:srgbClr val="7A99A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brandes@i-w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8984DE-000E-4A5C-A042-5C6C7112F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165" y="1631678"/>
            <a:ext cx="9590843" cy="1470025"/>
          </a:xfrm>
        </p:spPr>
        <p:txBody>
          <a:bodyPr/>
          <a:lstStyle/>
          <a:p>
            <a:r>
              <a:rPr lang="en-US" dirty="0"/>
              <a:t>Adding Value for HNW Clients</a:t>
            </a:r>
            <a:br>
              <a:rPr lang="en-US" dirty="0"/>
            </a:br>
            <a:r>
              <a:rPr lang="en-US" sz="2800" dirty="0"/>
              <a:t>An Overview of the CPWA® Certification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2F278B3-253B-40BC-A624-E2E11E871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6756" y="4463248"/>
            <a:ext cx="8534400" cy="17526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Devin Ekberg, CFA®, CPWA®, CIMA®</a:t>
            </a:r>
          </a:p>
          <a:p>
            <a:pPr algn="r"/>
            <a:r>
              <a:rPr lang="en-US" sz="2000" dirty="0"/>
              <a:t>Chief Learning Officer | Managing Director of Professional Development</a:t>
            </a:r>
          </a:p>
          <a:p>
            <a:pPr algn="r"/>
            <a:r>
              <a:rPr lang="en-US" sz="2000" dirty="0"/>
              <a:t>Investments &amp; Wealth Institute</a:t>
            </a:r>
          </a:p>
        </p:txBody>
      </p:sp>
    </p:spTree>
    <p:extLst>
      <p:ext uri="{BB962C8B-B14F-4D97-AF65-F5344CB8AC3E}">
        <p14:creationId xmlns:p14="http://schemas.microsoft.com/office/powerpoint/2010/main" val="14261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CBCE5-B460-48BA-9F98-B7F612F1739F}"/>
              </a:ext>
            </a:extLst>
          </p:cNvPr>
          <p:cNvSpPr txBox="1"/>
          <p:nvPr/>
        </p:nvSpPr>
        <p:spPr>
          <a:xfrm>
            <a:off x="3363402" y="6293661"/>
            <a:ext cx="1029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Investments &amp; Wealth Institute Research 2019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54D3C9-DB8E-4B63-8EC3-B1ABFE33EB64}"/>
              </a:ext>
            </a:extLst>
          </p:cNvPr>
          <p:cNvSpPr txBox="1">
            <a:spLocks/>
          </p:cNvSpPr>
          <p:nvPr/>
        </p:nvSpPr>
        <p:spPr>
          <a:xfrm>
            <a:off x="3946829" y="1210586"/>
            <a:ext cx="7200900" cy="7674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Drivers of Engagement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53F27F8-CC59-49AD-B410-DAFE8EAFF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516808"/>
              </p:ext>
            </p:extLst>
          </p:nvPr>
        </p:nvGraphicFramePr>
        <p:xfrm>
          <a:off x="2625422" y="1881139"/>
          <a:ext cx="7200900" cy="39846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61557">
                  <a:extLst>
                    <a:ext uri="{9D8B030D-6E8A-4147-A177-3AD203B41FA5}">
                      <a16:colId xmlns:a16="http://schemas.microsoft.com/office/drawing/2014/main" val="3535354242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4073507077"/>
                    </a:ext>
                  </a:extLst>
                </a:gridCol>
                <a:gridCol w="1420585">
                  <a:extLst>
                    <a:ext uri="{9D8B030D-6E8A-4147-A177-3AD203B41FA5}">
                      <a16:colId xmlns:a16="http://schemas.microsoft.com/office/drawing/2014/main" val="3792764012"/>
                    </a:ext>
                  </a:extLst>
                </a:gridCol>
                <a:gridCol w="1420586">
                  <a:extLst>
                    <a:ext uri="{9D8B030D-6E8A-4147-A177-3AD203B41FA5}">
                      <a16:colId xmlns:a16="http://schemas.microsoft.com/office/drawing/2014/main" val="24877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Engaged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 Engaged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81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My advisor provides me with cutting edge investment strategies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6650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My advisor helps coach me with respect to savings and spending discipline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28%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733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My advisor keeps me up-to-date on the latest tax law changes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33%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61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My advisor has strong technical expertise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358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 receive high value relative to the fees I pay my advisor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64%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46%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760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6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C8FAEB-BD7C-4B16-9A85-4B42B401001E}"/>
              </a:ext>
            </a:extLst>
          </p:cNvPr>
          <p:cNvSpPr txBox="1">
            <a:spLocks/>
          </p:cNvSpPr>
          <p:nvPr/>
        </p:nvSpPr>
        <p:spPr>
          <a:xfrm>
            <a:off x="440304" y="1459064"/>
            <a:ext cx="7153192" cy="97403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b="0" kern="1200">
                <a:solidFill>
                  <a:srgbClr val="7A9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67% </a:t>
            </a:r>
            <a:r>
              <a:rPr lang="en-US" sz="2400" dirty="0"/>
              <a:t>of high net worth investors said the designations or credentials held by his/her advisor set the advisor apart.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869D2D-4653-4B05-B12E-A09582E2BB83}"/>
              </a:ext>
            </a:extLst>
          </p:cNvPr>
          <p:cNvSpPr txBox="1">
            <a:spLocks/>
          </p:cNvSpPr>
          <p:nvPr/>
        </p:nvSpPr>
        <p:spPr>
          <a:xfrm>
            <a:off x="4686300" y="2516588"/>
            <a:ext cx="7200900" cy="256429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b="0" kern="1200">
                <a:solidFill>
                  <a:srgbClr val="7A9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chemeClr val="tx2"/>
                </a:solidFill>
              </a:rPr>
              <a:t>1/3</a:t>
            </a:r>
            <a:r>
              <a:rPr lang="en-US" sz="2400" dirty="0"/>
              <a:t> of clients actively sought out an advisor with specific designations.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chemeClr val="tx2"/>
                </a:solidFill>
              </a:rPr>
              <a:t>75% </a:t>
            </a:r>
            <a:r>
              <a:rPr lang="en-US" sz="2400" dirty="0"/>
              <a:t>of those clients said they would not have worked with the advisor if he/she did not hold those designations.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6C089E-F78B-467F-A59E-ABD54226FD8D}"/>
              </a:ext>
            </a:extLst>
          </p:cNvPr>
          <p:cNvSpPr txBox="1">
            <a:spLocks/>
          </p:cNvSpPr>
          <p:nvPr/>
        </p:nvSpPr>
        <p:spPr>
          <a:xfrm>
            <a:off x="551622" y="5235934"/>
            <a:ext cx="7200900" cy="1143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b="0" kern="1200">
                <a:solidFill>
                  <a:srgbClr val="7A9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76% </a:t>
            </a:r>
            <a:r>
              <a:rPr lang="en-US" sz="2400" dirty="0"/>
              <a:t>of high net worth investors said the designations/credentials held by an advisor would play a role if they were looking for an advisor today. </a:t>
            </a:r>
          </a:p>
        </p:txBody>
      </p:sp>
    </p:spTree>
    <p:extLst>
      <p:ext uri="{BB962C8B-B14F-4D97-AF65-F5344CB8AC3E}">
        <p14:creationId xmlns:p14="http://schemas.microsoft.com/office/powerpoint/2010/main" val="35508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09BA158-0A2F-479A-B225-F73FC001E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260790"/>
              </p:ext>
            </p:extLst>
          </p:nvPr>
        </p:nvGraphicFramePr>
        <p:xfrm>
          <a:off x="315720" y="1281679"/>
          <a:ext cx="11340892" cy="4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00B14B8-3357-4B42-959F-2DA59C264340}"/>
              </a:ext>
            </a:extLst>
          </p:cNvPr>
          <p:cNvSpPr/>
          <p:nvPr/>
        </p:nvSpPr>
        <p:spPr>
          <a:xfrm>
            <a:off x="2468289" y="5850653"/>
            <a:ext cx="7683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Q: Did the information your advisor shared about his/her designations influence your decision to work together (n= Respondents whose Advisors shared credential information)?</a:t>
            </a:r>
          </a:p>
        </p:txBody>
      </p:sp>
    </p:spTree>
    <p:extLst>
      <p:ext uri="{BB962C8B-B14F-4D97-AF65-F5344CB8AC3E}">
        <p14:creationId xmlns:p14="http://schemas.microsoft.com/office/powerpoint/2010/main" val="12874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nvestmentsandwealth.org/getattachment/CPWA/CPWA-Certificants-Resources/CPWA-BW.jpg?lang=en-US">
            <a:extLst>
              <a:ext uri="{FF2B5EF4-FFF2-40B4-BE49-F238E27FC236}">
                <a16:creationId xmlns:a16="http://schemas.microsoft.com/office/drawing/2014/main" id="{115B1830-12B6-4586-B68E-F1C23802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38"/>
            <a:ext cx="12192000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886F2-2BAA-45C5-B499-3E603B27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379"/>
            <a:ext cx="12192000" cy="48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92CCC-38A9-4386-A36F-FFF78DF3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090"/>
            <a:ext cx="12192000" cy="54439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FBAC6-E969-46EB-B452-178B463DFE59}"/>
              </a:ext>
            </a:extLst>
          </p:cNvPr>
          <p:cNvSpPr/>
          <p:nvPr/>
        </p:nvSpPr>
        <p:spPr>
          <a:xfrm>
            <a:off x="4468633" y="3315694"/>
            <a:ext cx="7180028" cy="644056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4C10C-B724-4D57-A328-AC48280E04CE}"/>
              </a:ext>
            </a:extLst>
          </p:cNvPr>
          <p:cNvSpPr/>
          <p:nvPr/>
        </p:nvSpPr>
        <p:spPr>
          <a:xfrm>
            <a:off x="726219" y="3959750"/>
            <a:ext cx="10922442" cy="644056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8E583-05AD-46FA-8FA2-78E104B783DB}"/>
              </a:ext>
            </a:extLst>
          </p:cNvPr>
          <p:cNvSpPr/>
          <p:nvPr/>
        </p:nvSpPr>
        <p:spPr>
          <a:xfrm>
            <a:off x="726219" y="4516341"/>
            <a:ext cx="4322859" cy="644056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AA748-D944-44CC-AD30-1461F356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159" y="0"/>
            <a:ext cx="7943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02A15-5CB5-4D4B-85A0-3E055796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06" y="0"/>
            <a:ext cx="6070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EA7F72-4CD0-4B12-BBD3-F05FDDD9F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253"/>
            <a:ext cx="12192000" cy="27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6ED94-A29D-4109-817C-4490D73B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647" y="0"/>
            <a:ext cx="357435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4367C-052B-4BA6-81A0-32688D2B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52"/>
            <a:ext cx="366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8BC1C-0AAD-4192-9409-84137212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93" y="1306514"/>
            <a:ext cx="4911256" cy="744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E4F30-C8A9-4F1C-8425-85BC72B2DCAC}"/>
              </a:ext>
            </a:extLst>
          </p:cNvPr>
          <p:cNvSpPr/>
          <p:nvPr/>
        </p:nvSpPr>
        <p:spPr>
          <a:xfrm>
            <a:off x="2250219" y="135172"/>
            <a:ext cx="7307242" cy="103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E021-A675-4BA3-B4E4-4ECEBAAB5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8" y="2279499"/>
            <a:ext cx="8055623" cy="36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650582-6B33-4543-8A6A-D9147DB4988E}"/>
              </a:ext>
            </a:extLst>
          </p:cNvPr>
          <p:cNvSpPr txBox="1"/>
          <p:nvPr/>
        </p:nvSpPr>
        <p:spPr>
          <a:xfrm>
            <a:off x="2715208" y="1670180"/>
            <a:ext cx="8285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Points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Develop specialized skills and knowledge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Differentiate from other advisors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Earn Ivy League education with practical application (and CE!)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Align your services with what HNW clients need and value</a:t>
            </a:r>
          </a:p>
        </p:txBody>
      </p:sp>
    </p:spTree>
    <p:extLst>
      <p:ext uri="{BB962C8B-B14F-4D97-AF65-F5344CB8AC3E}">
        <p14:creationId xmlns:p14="http://schemas.microsoft.com/office/powerpoint/2010/main" val="10100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650582-6B33-4543-8A6A-D9147DB4988E}"/>
              </a:ext>
            </a:extLst>
          </p:cNvPr>
          <p:cNvSpPr txBox="1"/>
          <p:nvPr/>
        </p:nvSpPr>
        <p:spPr>
          <a:xfrm>
            <a:off x="4273421" y="2453951"/>
            <a:ext cx="4394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</a:t>
            </a:r>
          </a:p>
          <a:p>
            <a:endParaRPr lang="en-US" dirty="0"/>
          </a:p>
          <a:p>
            <a:r>
              <a:rPr lang="en-US" dirty="0"/>
              <a:t>Cheryl Brandes</a:t>
            </a:r>
          </a:p>
          <a:p>
            <a:r>
              <a:rPr lang="en-US" dirty="0"/>
              <a:t>Associate Director, CPWA Programs</a:t>
            </a:r>
          </a:p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cbrandes@i-w.org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303-850-3078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578F166-21F9-4455-83A8-0214FF85DA4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r="3952"/>
          <a:stretch/>
        </p:blipFill>
        <p:spPr>
          <a:xfrm>
            <a:off x="1824139" y="1041255"/>
            <a:ext cx="4242749" cy="4775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CB0B4-BB0B-4246-BB03-52C74A8BB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6"/>
          <a:stretch/>
        </p:blipFill>
        <p:spPr>
          <a:xfrm>
            <a:off x="6256134" y="1188212"/>
            <a:ext cx="4111726" cy="4623374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00A8550-F183-43E4-B985-6719F72A727F}"/>
              </a:ext>
            </a:extLst>
          </p:cNvPr>
          <p:cNvSpPr txBox="1"/>
          <p:nvPr/>
        </p:nvSpPr>
        <p:spPr>
          <a:xfrm>
            <a:off x="3216814" y="1667494"/>
            <a:ext cx="241764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/>
              <a:t>92% </a:t>
            </a:r>
          </a:p>
          <a:p>
            <a:pPr algn="ctr"/>
            <a:r>
              <a:rPr lang="en-US" sz="2700" dirty="0"/>
              <a:t>of HNW clients </a:t>
            </a:r>
          </a:p>
          <a:p>
            <a:pPr algn="ctr"/>
            <a:r>
              <a:rPr lang="en-US" sz="2700" dirty="0"/>
              <a:t>are loyal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1AAFEDE7-744D-4A5C-86F2-0C5E91A3CEC3}"/>
              </a:ext>
            </a:extLst>
          </p:cNvPr>
          <p:cNvSpPr txBox="1"/>
          <p:nvPr/>
        </p:nvSpPr>
        <p:spPr>
          <a:xfrm>
            <a:off x="7544503" y="1667494"/>
            <a:ext cx="241764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 dirty="0"/>
              <a:t>95% </a:t>
            </a:r>
          </a:p>
          <a:p>
            <a:pPr algn="ctr"/>
            <a:r>
              <a:rPr lang="en-US" sz="2700" dirty="0"/>
              <a:t>of HNW clients </a:t>
            </a:r>
          </a:p>
          <a:p>
            <a:pPr algn="ctr"/>
            <a:r>
              <a:rPr lang="en-US" sz="2700" dirty="0"/>
              <a:t>are satisfied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CBCE5-B460-48BA-9F98-B7F612F1739F}"/>
              </a:ext>
            </a:extLst>
          </p:cNvPr>
          <p:cNvSpPr txBox="1"/>
          <p:nvPr/>
        </p:nvSpPr>
        <p:spPr>
          <a:xfrm>
            <a:off x="3363402" y="6293661"/>
            <a:ext cx="1029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Investments &amp; Wealth Institute Research 2019</a:t>
            </a:r>
          </a:p>
        </p:txBody>
      </p:sp>
    </p:spTree>
    <p:extLst>
      <p:ext uri="{BB962C8B-B14F-4D97-AF65-F5344CB8AC3E}">
        <p14:creationId xmlns:p14="http://schemas.microsoft.com/office/powerpoint/2010/main" val="7488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CBCE5-B460-48BA-9F98-B7F612F1739F}"/>
              </a:ext>
            </a:extLst>
          </p:cNvPr>
          <p:cNvSpPr txBox="1"/>
          <p:nvPr/>
        </p:nvSpPr>
        <p:spPr>
          <a:xfrm>
            <a:off x="3363402" y="6293661"/>
            <a:ext cx="1029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Investments &amp; Wealth Institute Research 2019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1313FF1F-A43E-4170-AFA3-16F002196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" r="1026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31D0DB-63AE-48E7-8E93-4247371F0E6F}"/>
              </a:ext>
            </a:extLst>
          </p:cNvPr>
          <p:cNvSpPr txBox="1">
            <a:spLocks/>
          </p:cNvSpPr>
          <p:nvPr/>
        </p:nvSpPr>
        <p:spPr>
          <a:xfrm>
            <a:off x="2495550" y="1999753"/>
            <a:ext cx="72009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b="0" kern="1200">
                <a:solidFill>
                  <a:srgbClr val="7A9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</a:pPr>
            <a:r>
              <a:rPr lang="en-US" sz="5400" b="1" dirty="0"/>
              <a:t>It Starts With Understanding:</a:t>
            </a:r>
          </a:p>
          <a:p>
            <a:pPr marL="0" indent="0" algn="ctr" fontAlgn="auto">
              <a:spcAft>
                <a:spcPts val="0"/>
              </a:spcAft>
              <a:buFontTx/>
              <a:buNone/>
            </a:pPr>
            <a:r>
              <a:rPr lang="en-US" sz="4400" dirty="0"/>
              <a:t>What do HNW clients value?</a:t>
            </a:r>
          </a:p>
        </p:txBody>
      </p:sp>
    </p:spTree>
    <p:extLst>
      <p:ext uri="{BB962C8B-B14F-4D97-AF65-F5344CB8AC3E}">
        <p14:creationId xmlns:p14="http://schemas.microsoft.com/office/powerpoint/2010/main" val="33858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CBCE5-B460-48BA-9F98-B7F612F1739F}"/>
              </a:ext>
            </a:extLst>
          </p:cNvPr>
          <p:cNvSpPr txBox="1"/>
          <p:nvPr/>
        </p:nvSpPr>
        <p:spPr>
          <a:xfrm>
            <a:off x="3363402" y="6293661"/>
            <a:ext cx="1029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Investments &amp; Wealth Institute Research 2019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1FBB91-2455-482A-98C7-9600BCC8C945}"/>
              </a:ext>
            </a:extLst>
          </p:cNvPr>
          <p:cNvSpPr txBox="1">
            <a:spLocks/>
          </p:cNvSpPr>
          <p:nvPr/>
        </p:nvSpPr>
        <p:spPr>
          <a:xfrm>
            <a:off x="3363402" y="1356195"/>
            <a:ext cx="9777123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What Matters Most to Clients?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2EFEC7D-0829-4226-8BC6-A68E694BE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700160"/>
              </p:ext>
            </p:extLst>
          </p:nvPr>
        </p:nvGraphicFramePr>
        <p:xfrm>
          <a:off x="1450726" y="2066840"/>
          <a:ext cx="9777123" cy="2926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38852">
                  <a:extLst>
                    <a:ext uri="{9D8B030D-6E8A-4147-A177-3AD203B41FA5}">
                      <a16:colId xmlns:a16="http://schemas.microsoft.com/office/drawing/2014/main" val="4045064261"/>
                    </a:ext>
                  </a:extLst>
                </a:gridCol>
                <a:gridCol w="2638271">
                  <a:extLst>
                    <a:ext uri="{9D8B030D-6E8A-4147-A177-3AD203B41FA5}">
                      <a16:colId xmlns:a16="http://schemas.microsoft.com/office/drawing/2014/main" val="1112374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It’s a ‘5 out of 5’ on importance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3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My advisor has high ethical standards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80%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637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My advisor is trustworthy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80%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569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My advisor is knowledgeable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484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am comfortable with the level of risk in my plan/portfolio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387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My advisor fully understands my financial needs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75%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31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am satisfied with my long-term investment performance/returns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75%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9949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92DF92-CFAC-43D8-B29C-DDC4BAEF98BA}"/>
              </a:ext>
            </a:extLst>
          </p:cNvPr>
          <p:cNvSpPr txBox="1"/>
          <p:nvPr/>
        </p:nvSpPr>
        <p:spPr>
          <a:xfrm>
            <a:off x="831602" y="5128441"/>
            <a:ext cx="11158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Q:How would you rate the importance of each of the following when it comes to working with a financial advisor?</a:t>
            </a:r>
          </a:p>
          <a:p>
            <a:pPr algn="ctr"/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CBCE5-B460-48BA-9F98-B7F612F1739F}"/>
              </a:ext>
            </a:extLst>
          </p:cNvPr>
          <p:cNvSpPr txBox="1"/>
          <p:nvPr/>
        </p:nvSpPr>
        <p:spPr>
          <a:xfrm>
            <a:off x="3363402" y="6293661"/>
            <a:ext cx="1029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Investments &amp; Wealth Institute Research 2019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663619-6F59-4889-9C12-8D147CFF1C74}"/>
              </a:ext>
            </a:extLst>
          </p:cNvPr>
          <p:cNvSpPr txBox="1">
            <a:spLocks/>
          </p:cNvSpPr>
          <p:nvPr/>
        </p:nvSpPr>
        <p:spPr>
          <a:xfrm>
            <a:off x="4292545" y="1310423"/>
            <a:ext cx="72009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Satisfaction Gaps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8B2DF3B-6FA3-44B5-89C3-6952F00E7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083095"/>
              </p:ext>
            </p:extLst>
          </p:nvPr>
        </p:nvGraphicFramePr>
        <p:xfrm>
          <a:off x="2567112" y="2157644"/>
          <a:ext cx="7515829" cy="32657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81222">
                  <a:extLst>
                    <a:ext uri="{9D8B030D-6E8A-4147-A177-3AD203B41FA5}">
                      <a16:colId xmlns:a16="http://schemas.microsoft.com/office/drawing/2014/main" val="3774189092"/>
                    </a:ext>
                  </a:extLst>
                </a:gridCol>
                <a:gridCol w="1397501">
                  <a:extLst>
                    <a:ext uri="{9D8B030D-6E8A-4147-A177-3AD203B41FA5}">
                      <a16:colId xmlns:a16="http://schemas.microsoft.com/office/drawing/2014/main" val="342627430"/>
                    </a:ext>
                  </a:extLst>
                </a:gridCol>
                <a:gridCol w="1329331">
                  <a:extLst>
                    <a:ext uri="{9D8B030D-6E8A-4147-A177-3AD203B41FA5}">
                      <a16:colId xmlns:a16="http://schemas.microsoft.com/office/drawing/2014/main" val="1382431742"/>
                    </a:ext>
                  </a:extLst>
                </a:gridCol>
                <a:gridCol w="1107775">
                  <a:extLst>
                    <a:ext uri="{9D8B030D-6E8A-4147-A177-3AD203B41FA5}">
                      <a16:colId xmlns:a16="http://schemas.microsoft.com/office/drawing/2014/main" val="1367219903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4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am satisfied with my long-term investment performance/returns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75%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-15%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7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receive high value relative to the fees I pay my advisor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53%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67%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-14%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585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 am comfortable with the level of risk in my plan/portfolio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67%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77%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-10%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8547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cksmith">
            <a:extLst>
              <a:ext uri="{FF2B5EF4-FFF2-40B4-BE49-F238E27FC236}">
                <a16:creationId xmlns:a16="http://schemas.microsoft.com/office/drawing/2014/main" id="{56D69136-E66A-4C60-8520-FB775222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0"/>
            <a:ext cx="1030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CBCE5-B460-48BA-9F98-B7F612F1739F}"/>
              </a:ext>
            </a:extLst>
          </p:cNvPr>
          <p:cNvSpPr txBox="1"/>
          <p:nvPr/>
        </p:nvSpPr>
        <p:spPr>
          <a:xfrm>
            <a:off x="3363402" y="6293661"/>
            <a:ext cx="1029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Investments &amp; Wealth Institute Research 2019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BE63E33-C1B6-4D63-99F2-85F1F71D7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792883"/>
              </p:ext>
            </p:extLst>
          </p:nvPr>
        </p:nvGraphicFramePr>
        <p:xfrm>
          <a:off x="302151" y="1303513"/>
          <a:ext cx="11720221" cy="455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7972021-5BDD-41F3-8908-61D24EA6DBBE}"/>
              </a:ext>
            </a:extLst>
          </p:cNvPr>
          <p:cNvSpPr/>
          <p:nvPr/>
        </p:nvSpPr>
        <p:spPr>
          <a:xfrm>
            <a:off x="391414" y="5336796"/>
            <a:ext cx="111556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Q: Which of the following does your advisor provide to you? Please select all that apply.</a:t>
            </a:r>
          </a:p>
          <a:p>
            <a:r>
              <a:rPr lang="en-US" sz="1100" dirty="0"/>
              <a:t>Q: Please rate the importance of each of the types of support your advisor provides to you. (n=those receiving service</a:t>
            </a:r>
            <a:r>
              <a:rPr lang="en-US" sz="1400" dirty="0"/>
              <a:t>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60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3">
      <a:dk1>
        <a:srgbClr val="253746"/>
      </a:dk1>
      <a:lt1>
        <a:sysClr val="window" lastClr="FFFFFF"/>
      </a:lt1>
      <a:dk2>
        <a:srgbClr val="1F497D"/>
      </a:dk2>
      <a:lt2>
        <a:srgbClr val="7A99A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3D0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6229</TotalTime>
  <Words>553</Words>
  <Application>Microsoft Office PowerPoint</Application>
  <PresentationFormat>Widescreen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Custom Design</vt:lpstr>
      <vt:lpstr>Adding Value for HNW Clients An Overview of the CPWA® Certification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Ideas With Impact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IMCA Annual Conference</dc:title>
  <dc:creator>MLMagner</dc:creator>
  <cp:lastModifiedBy>Devin Ekberg</cp:lastModifiedBy>
  <cp:revision>350</cp:revision>
  <dcterms:created xsi:type="dcterms:W3CDTF">2006-08-02T22:14:38Z</dcterms:created>
  <dcterms:modified xsi:type="dcterms:W3CDTF">2019-08-15T15:59:27Z</dcterms:modified>
</cp:coreProperties>
</file>