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6" r:id="rId2"/>
    <p:sldId id="318" r:id="rId3"/>
    <p:sldId id="320" r:id="rId4"/>
    <p:sldId id="319" r:id="rId5"/>
    <p:sldId id="321" r:id="rId6"/>
    <p:sldId id="322" r:id="rId7"/>
    <p:sldId id="259" r:id="rId8"/>
    <p:sldId id="265" r:id="rId9"/>
    <p:sldId id="266" r:id="rId10"/>
    <p:sldId id="267" r:id="rId11"/>
    <p:sldId id="274" r:id="rId12"/>
    <p:sldId id="275" r:id="rId13"/>
    <p:sldId id="278" r:id="rId14"/>
    <p:sldId id="277" r:id="rId15"/>
    <p:sldId id="308" r:id="rId16"/>
    <p:sldId id="309" r:id="rId17"/>
    <p:sldId id="310" r:id="rId18"/>
    <p:sldId id="311" r:id="rId19"/>
    <p:sldId id="260" r:id="rId20"/>
    <p:sldId id="261" r:id="rId21"/>
    <p:sldId id="292" r:id="rId22"/>
    <p:sldId id="262" r:id="rId23"/>
    <p:sldId id="268" r:id="rId24"/>
    <p:sldId id="279" r:id="rId25"/>
    <p:sldId id="281" r:id="rId26"/>
    <p:sldId id="282" r:id="rId27"/>
    <p:sldId id="283" r:id="rId28"/>
    <p:sldId id="284" r:id="rId29"/>
    <p:sldId id="285" r:id="rId30"/>
    <p:sldId id="286" r:id="rId31"/>
    <p:sldId id="312" r:id="rId32"/>
    <p:sldId id="269" r:id="rId33"/>
    <p:sldId id="287" r:id="rId34"/>
    <p:sldId id="288" r:id="rId35"/>
    <p:sldId id="313" r:id="rId36"/>
    <p:sldId id="270" r:id="rId37"/>
    <p:sldId id="289" r:id="rId38"/>
    <p:sldId id="290" r:id="rId39"/>
    <p:sldId id="293" r:id="rId40"/>
    <p:sldId id="294" r:id="rId41"/>
    <p:sldId id="295" r:id="rId42"/>
    <p:sldId id="296" r:id="rId43"/>
    <p:sldId id="297" r:id="rId44"/>
    <p:sldId id="298" r:id="rId45"/>
    <p:sldId id="323" r:id="rId46"/>
    <p:sldId id="325" r:id="rId47"/>
    <p:sldId id="324" r:id="rId48"/>
    <p:sldId id="315" r:id="rId49"/>
    <p:sldId id="316" r:id="rId50"/>
    <p:sldId id="328" r:id="rId51"/>
    <p:sldId id="271" r:id="rId52"/>
    <p:sldId id="272" r:id="rId53"/>
    <p:sldId id="303" r:id="rId54"/>
    <p:sldId id="273" r:id="rId55"/>
    <p:sldId id="263" r:id="rId56"/>
    <p:sldId id="299" r:id="rId57"/>
    <p:sldId id="331" r:id="rId58"/>
    <p:sldId id="306" r:id="rId59"/>
    <p:sldId id="329" r:id="rId60"/>
    <p:sldId id="304" r:id="rId61"/>
    <p:sldId id="300"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82" autoAdjust="0"/>
  </p:normalViewPr>
  <p:slideViewPr>
    <p:cSldViewPr snapToGrid="0" snapToObjects="1">
      <p:cViewPr varScale="1">
        <p:scale>
          <a:sx n="130" d="100"/>
          <a:sy n="130" d="100"/>
        </p:scale>
        <p:origin x="-72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C3C7DD-1014-CE4B-86BF-D50C6F36F036}" type="datetimeFigureOut">
              <a:rPr lang="en-US" smtClean="0"/>
              <a:t>11/13/18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803B6-05D3-2D41-83F3-77AC6140D932}" type="slidenum">
              <a:rPr lang="en-US" smtClean="0"/>
              <a:t>‹#›</a:t>
            </a:fld>
            <a:endParaRPr lang="en-US"/>
          </a:p>
        </p:txBody>
      </p:sp>
    </p:spTree>
    <p:extLst>
      <p:ext uri="{BB962C8B-B14F-4D97-AF65-F5344CB8AC3E}">
        <p14:creationId xmlns:p14="http://schemas.microsoft.com/office/powerpoint/2010/main" val="25675173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are going to explore ways in which cultural institutions such as libraries, archives, museums and galleries have added value in the life of their customers.  As we go along I hope that you will share any comments or questions that you might have so that you will have found our time together an experience in which you have gained value.</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1</a:t>
            </a:fld>
            <a:endParaRPr lang="en-US"/>
          </a:p>
        </p:txBody>
      </p:sp>
    </p:spTree>
    <p:extLst>
      <p:ext uri="{BB962C8B-B14F-4D97-AF65-F5344CB8AC3E}">
        <p14:creationId xmlns:p14="http://schemas.microsoft.com/office/powerpoint/2010/main" val="1777322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still more content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about your library, museum, archive or gallery?  Have you digitized your local history and/or special collections?</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11</a:t>
            </a:fld>
            <a:endParaRPr lang="en-US"/>
          </a:p>
        </p:txBody>
      </p:sp>
    </p:spTree>
    <p:extLst>
      <p:ext uri="{BB962C8B-B14F-4D97-AF65-F5344CB8AC3E}">
        <p14:creationId xmlns:p14="http://schemas.microsoft.com/office/powerpoint/2010/main" val="2551672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Digital Public Library of America</a:t>
            </a:r>
          </a:p>
          <a:p>
            <a:endParaRPr lang="en-US" dirty="0" smtClean="0"/>
          </a:p>
          <a:p>
            <a:r>
              <a:rPr lang="en-US" dirty="0" smtClean="0"/>
              <a:t>Most of the content is maintained by the “owning institution” and DPLA simply provides links to all this content.  Over 30 million items</a:t>
            </a:r>
          </a:p>
          <a:p>
            <a:endParaRPr lang="en-US" dirty="0" smtClean="0"/>
          </a:p>
          <a:p>
            <a:r>
              <a:rPr lang="en-US" dirty="0" smtClean="0"/>
              <a:t>About 50 hubs for the importing of data</a:t>
            </a:r>
            <a:r>
              <a:rPr lang="en-US" baseline="0" dirty="0" smtClean="0"/>
              <a:t> about collections</a:t>
            </a:r>
            <a:endParaRPr lang="en-US" dirty="0" smtClean="0"/>
          </a:p>
          <a:p>
            <a:endParaRPr lang="en-US" dirty="0" smtClean="0"/>
          </a:p>
          <a:p>
            <a:r>
              <a:rPr lang="en-US" dirty="0" smtClean="0"/>
              <a:t>Implication: user is expected to navigate lots of different user interfaces as they move from one site to the next</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12</a:t>
            </a:fld>
            <a:endParaRPr lang="en-US"/>
          </a:p>
        </p:txBody>
      </p:sp>
    </p:spTree>
    <p:extLst>
      <p:ext uri="{BB962C8B-B14F-4D97-AF65-F5344CB8AC3E}">
        <p14:creationId xmlns:p14="http://schemas.microsoft.com/office/powerpoint/2010/main" val="2773215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Europeana</a:t>
            </a:r>
            <a:r>
              <a:rPr lang="en-US" dirty="0" smtClean="0"/>
              <a:t> is the European equivalent of DPLA although they have much more content</a:t>
            </a:r>
          </a:p>
          <a:p>
            <a:endParaRPr lang="en-US" dirty="0" smtClean="0"/>
          </a:p>
          <a:p>
            <a:r>
              <a:rPr lang="en-US" dirty="0" smtClean="0"/>
              <a:t>Notice the content exceeds 58 million items!!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13</a:t>
            </a:fld>
            <a:endParaRPr lang="en-US"/>
          </a:p>
        </p:txBody>
      </p:sp>
    </p:spTree>
    <p:extLst>
      <p:ext uri="{BB962C8B-B14F-4D97-AF65-F5344CB8AC3E}">
        <p14:creationId xmlns:p14="http://schemas.microsoft.com/office/powerpoint/2010/main" val="1353700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user generated content as these examples illustrate</a:t>
            </a:r>
          </a:p>
          <a:p>
            <a:endParaRPr lang="en-US" dirty="0" smtClean="0"/>
          </a:p>
          <a:p>
            <a:r>
              <a:rPr lang="en-US" dirty="0" smtClean="0"/>
              <a:t>Over 100 million bloggers</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14</a:t>
            </a:fld>
            <a:endParaRPr lang="en-US"/>
          </a:p>
        </p:txBody>
      </p:sp>
    </p:spTree>
    <p:extLst>
      <p:ext uri="{BB962C8B-B14F-4D97-AF65-F5344CB8AC3E}">
        <p14:creationId xmlns:p14="http://schemas.microsoft.com/office/powerpoint/2010/main" val="2187356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 than 1/4</a:t>
            </a:r>
            <a:r>
              <a:rPr lang="en-US" baseline="30000" dirty="0" smtClean="0"/>
              <a:t>th</a:t>
            </a:r>
            <a:r>
              <a:rPr lang="en-US" dirty="0" smtClean="0"/>
              <a:t> of people are Creators</a:t>
            </a:r>
          </a:p>
          <a:p>
            <a:endParaRPr lang="en-US" dirty="0" smtClean="0"/>
          </a:p>
          <a:p>
            <a:r>
              <a:rPr lang="en-US" dirty="0" smtClean="0"/>
              <a:t>1/3</a:t>
            </a:r>
            <a:r>
              <a:rPr lang="en-US" baseline="30000" dirty="0" smtClean="0"/>
              <a:t>rd</a:t>
            </a:r>
            <a:r>
              <a:rPr lang="en-US" dirty="0" smtClean="0"/>
              <a:t> are Commentators/Critics</a:t>
            </a:r>
          </a:p>
          <a:p>
            <a:endParaRPr lang="en-US" dirty="0" smtClean="0"/>
          </a:p>
          <a:p>
            <a:r>
              <a:rPr lang="en-US" dirty="0" smtClean="0"/>
              <a:t>Half</a:t>
            </a:r>
            <a:r>
              <a:rPr lang="en-US" baseline="0" dirty="0" smtClean="0"/>
              <a:t> are Joiners</a:t>
            </a:r>
          </a:p>
          <a:p>
            <a:endParaRPr lang="en-US" baseline="0" dirty="0" smtClean="0"/>
          </a:p>
          <a:p>
            <a:r>
              <a:rPr lang="en-US" baseline="0" dirty="0" smtClean="0"/>
              <a:t>And about 3/4ths are Consumers</a:t>
            </a:r>
          </a:p>
          <a:p>
            <a:endParaRPr lang="en-US" baseline="0" dirty="0" smtClean="0"/>
          </a:p>
          <a:p>
            <a:r>
              <a:rPr lang="en-US" baseline="0" dirty="0" smtClean="0"/>
              <a:t>Younger people are more active than their older counterparts</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15</a:t>
            </a:fld>
            <a:endParaRPr lang="en-US"/>
          </a:p>
        </p:txBody>
      </p:sp>
    </p:spTree>
    <p:extLst>
      <p:ext uri="{BB962C8B-B14F-4D97-AF65-F5344CB8AC3E}">
        <p14:creationId xmlns:p14="http://schemas.microsoft.com/office/powerpoint/2010/main" val="835431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is your organizations doing?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16</a:t>
            </a:fld>
            <a:endParaRPr lang="en-US"/>
          </a:p>
        </p:txBody>
      </p:sp>
    </p:spTree>
    <p:extLst>
      <p:ext uri="{BB962C8B-B14F-4D97-AF65-F5344CB8AC3E}">
        <p14:creationId xmlns:p14="http://schemas.microsoft.com/office/powerpoint/2010/main" val="3722117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he middle ages, lots of different plagues and other diseases</a:t>
            </a:r>
          </a:p>
          <a:p>
            <a:endParaRPr lang="en-US" dirty="0" smtClean="0"/>
          </a:p>
          <a:p>
            <a:r>
              <a:rPr lang="en-US" dirty="0" smtClean="0"/>
              <a:t>In England</a:t>
            </a:r>
            <a:r>
              <a:rPr lang="en-US" baseline="0" dirty="0" smtClean="0"/>
              <a:t> during the 1600’s the government published leaflets called Bills of Mortality each month for various cities and towns</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18</a:t>
            </a:fld>
            <a:endParaRPr lang="en-US"/>
          </a:p>
        </p:txBody>
      </p:sp>
    </p:spTree>
    <p:extLst>
      <p:ext uri="{BB962C8B-B14F-4D97-AF65-F5344CB8AC3E}">
        <p14:creationId xmlns:p14="http://schemas.microsoft.com/office/powerpoint/2010/main" val="1865210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a:t>
            </a:r>
            <a:r>
              <a:rPr lang="en-US" dirty="0" smtClean="0"/>
              <a:t>Snow </a:t>
            </a:r>
            <a:r>
              <a:rPr lang="mr-IN" dirty="0" smtClean="0"/>
              <a:t>–</a:t>
            </a:r>
            <a:r>
              <a:rPr lang="en-US" dirty="0" smtClean="0"/>
              <a:t> mapped the data contained in the Bills of Mortality for London and </a:t>
            </a:r>
            <a:r>
              <a:rPr lang="en-US" dirty="0" err="1" smtClean="0"/>
              <a:t>positied</a:t>
            </a:r>
            <a:r>
              <a:rPr lang="en-US" dirty="0" smtClean="0"/>
              <a:t> that the water pump circled above might be the cause of the spread of cholera.  </a:t>
            </a:r>
          </a:p>
          <a:p>
            <a:endParaRPr lang="en-US" dirty="0" smtClean="0"/>
          </a:p>
          <a:p>
            <a:r>
              <a:rPr lang="en-US" dirty="0" smtClean="0"/>
              <a:t>In short, Snow provided </a:t>
            </a:r>
            <a:r>
              <a:rPr lang="en-US" b="1" dirty="0" smtClean="0"/>
              <a:t>context</a:t>
            </a:r>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19</a:t>
            </a:fld>
            <a:endParaRPr lang="en-US"/>
          </a:p>
        </p:txBody>
      </p:sp>
    </p:spTree>
    <p:extLst>
      <p:ext uri="{BB962C8B-B14F-4D97-AF65-F5344CB8AC3E}">
        <p14:creationId xmlns:p14="http://schemas.microsoft.com/office/powerpoint/2010/main" val="1389452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reviewing the literature I discovered there are a number of </a:t>
            </a:r>
            <a:r>
              <a:rPr lang="en-US" baseline="0" dirty="0" smtClean="0"/>
              <a:t> ways to add context </a:t>
            </a:r>
            <a:r>
              <a:rPr lang="mr-IN" baseline="0" dirty="0" smtClean="0"/>
              <a:t>–</a:t>
            </a:r>
            <a:r>
              <a:rPr lang="en-US" baseline="0" dirty="0" smtClean="0"/>
              <a:t> review the icons</a:t>
            </a:r>
          </a:p>
          <a:p>
            <a:endParaRPr lang="en-US" baseline="0" dirty="0" smtClean="0"/>
          </a:p>
          <a:p>
            <a:r>
              <a:rPr lang="en-US" dirty="0" smtClean="0"/>
              <a:t>Alphabetical </a:t>
            </a:r>
            <a:r>
              <a:rPr lang="mr-IN" dirty="0" smtClean="0"/>
              <a:t>–</a:t>
            </a:r>
            <a:r>
              <a:rPr lang="en-US" dirty="0" smtClean="0"/>
              <a:t> library catalog</a:t>
            </a:r>
            <a:r>
              <a:rPr lang="en-US" baseline="0" dirty="0" smtClean="0"/>
              <a:t> </a:t>
            </a:r>
            <a:r>
              <a:rPr lang="mr-IN" baseline="0" dirty="0" smtClean="0"/>
              <a:t>–</a:t>
            </a:r>
            <a:endParaRPr lang="en-US" baseline="0" dirty="0" smtClean="0"/>
          </a:p>
          <a:p>
            <a:endParaRPr lang="en-US" baseline="0" dirty="0" smtClean="0"/>
          </a:p>
          <a:p>
            <a:r>
              <a:rPr lang="en-US" baseline="0" dirty="0" smtClean="0"/>
              <a:t>My favorite definition of a catalog - “a place where bibliographic entries get lost alphabetically”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20</a:t>
            </a:fld>
            <a:endParaRPr lang="en-US"/>
          </a:p>
        </p:txBody>
      </p:sp>
    </p:spTree>
    <p:extLst>
      <p:ext uri="{BB962C8B-B14F-4D97-AF65-F5344CB8AC3E}">
        <p14:creationId xmlns:p14="http://schemas.microsoft.com/office/powerpoint/2010/main" val="1744596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 C. Beck – great example of using </a:t>
            </a:r>
            <a:r>
              <a:rPr lang="en-US" dirty="0" smtClean="0"/>
              <a:t>location 1931  London underground</a:t>
            </a:r>
          </a:p>
          <a:p>
            <a:endParaRPr lang="en-US" dirty="0" smtClean="0"/>
          </a:p>
          <a:p>
            <a:r>
              <a:rPr lang="en-US" dirty="0" smtClean="0"/>
              <a:t>Location is all about navigation, orientation, discovery, and understanding</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21</a:t>
            </a:fld>
            <a:endParaRPr lang="en-US"/>
          </a:p>
        </p:txBody>
      </p:sp>
    </p:spTree>
    <p:extLst>
      <p:ext uri="{BB962C8B-B14F-4D97-AF65-F5344CB8AC3E}">
        <p14:creationId xmlns:p14="http://schemas.microsoft.com/office/powerpoint/2010/main" val="3316824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spend the next hour discussing value and the importance of value for any organization but especially for our cultural institutions.  Every time someone considers whether to visit (physically or virtually) your library, museum, gallery or archive they make a judgment about the value tradeoff</a:t>
            </a:r>
            <a:r>
              <a:rPr lang="en-US" baseline="0" dirty="0" smtClean="0"/>
              <a:t> </a:t>
            </a:r>
            <a:r>
              <a:rPr lang="mr-IN" baseline="0" dirty="0" smtClean="0"/>
              <a:t>–</a:t>
            </a:r>
            <a:r>
              <a:rPr lang="en-US" baseline="0" dirty="0" smtClean="0"/>
              <a:t> will I gain more value from the visit than the “costs” of time, effort, transportation, and so forth involved in making that visit.  Unfortunately value is something we do not learn about in library school but it is implicit in everything that you do in your professional career.  We each should be asking ourselves everyday, “how can I add more value in the life of each and every customer that visits my organization?”</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2</a:t>
            </a:fld>
            <a:endParaRPr lang="en-US"/>
          </a:p>
        </p:txBody>
      </p:sp>
    </p:spTree>
    <p:extLst>
      <p:ext uri="{BB962C8B-B14F-4D97-AF65-F5344CB8AC3E}">
        <p14:creationId xmlns:p14="http://schemas.microsoft.com/office/powerpoint/2010/main" val="735393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 way to provide context</a:t>
            </a:r>
            <a:r>
              <a:rPr lang="en-US" baseline="0" dirty="0" smtClean="0"/>
              <a:t> is to provide navigation links to related content</a:t>
            </a:r>
          </a:p>
          <a:p>
            <a:endParaRPr lang="en-US" dirty="0" smtClean="0"/>
          </a:p>
          <a:p>
            <a:r>
              <a:rPr lang="en-US" dirty="0" smtClean="0"/>
              <a:t>JPL </a:t>
            </a:r>
            <a:r>
              <a:rPr lang="en-US" dirty="0" smtClean="0"/>
              <a:t>versus </a:t>
            </a:r>
            <a:r>
              <a:rPr lang="en-US" dirty="0" smtClean="0"/>
              <a:t>Wikipedia</a:t>
            </a:r>
          </a:p>
          <a:p>
            <a:endParaRPr lang="en-US" dirty="0" smtClean="0"/>
          </a:p>
          <a:p>
            <a:r>
              <a:rPr lang="en-US" dirty="0" smtClean="0"/>
              <a:t>Links</a:t>
            </a:r>
            <a:r>
              <a:rPr lang="en-US" baseline="0" dirty="0" smtClean="0"/>
              <a:t> – Eugene Garfield – Science Citation Index</a:t>
            </a:r>
          </a:p>
          <a:p>
            <a:endParaRPr lang="en-US" baseline="0" dirty="0" smtClean="0"/>
          </a:p>
          <a:p>
            <a:r>
              <a:rPr lang="en-US" baseline="0" dirty="0" smtClean="0"/>
              <a:t>Google </a:t>
            </a:r>
            <a:r>
              <a:rPr lang="en-US" baseline="0" dirty="0" smtClean="0"/>
              <a:t>- PageRank</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22</a:t>
            </a:fld>
            <a:endParaRPr lang="en-US"/>
          </a:p>
        </p:txBody>
      </p:sp>
    </p:spTree>
    <p:extLst>
      <p:ext uri="{BB962C8B-B14F-4D97-AF65-F5344CB8AC3E}">
        <p14:creationId xmlns:p14="http://schemas.microsoft.com/office/powerpoint/2010/main" val="2507055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Random – David</a:t>
            </a:r>
            <a:r>
              <a:rPr lang="en-US" baseline="0" dirty="0" smtClean="0"/>
              <a:t> Weinberger Everything is </a:t>
            </a:r>
            <a:r>
              <a:rPr lang="en-US" baseline="0" dirty="0" smtClean="0"/>
              <a:t>Miscellaneous</a:t>
            </a:r>
          </a:p>
          <a:p>
            <a:endParaRPr lang="en-US" baseline="0" dirty="0" smtClean="0"/>
          </a:p>
          <a:p>
            <a:r>
              <a:rPr lang="en-US" baseline="0" dirty="0" smtClean="0"/>
              <a:t>Tags – folksonomies </a:t>
            </a:r>
            <a:r>
              <a:rPr lang="en-US" baseline="0" dirty="0" err="1" smtClean="0"/>
              <a:t>vs</a:t>
            </a:r>
            <a:r>
              <a:rPr lang="en-US" baseline="0" dirty="0" smtClean="0"/>
              <a:t> taxonomies	</a:t>
            </a:r>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Bibliotheek</a:t>
            </a:r>
            <a:r>
              <a:rPr lang="en-US" sz="1200" b="0" i="0" u="none" strike="noStrike" kern="1200" baseline="0" dirty="0" smtClean="0">
                <a:solidFill>
                  <a:schemeClr val="tx1"/>
                </a:solidFill>
                <a:latin typeface="+mn-lt"/>
                <a:ea typeface="+mn-ea"/>
                <a:cs typeface="+mn-cs"/>
              </a:rPr>
              <a:t> Harlem </a:t>
            </a:r>
            <a:r>
              <a:rPr lang="en-US" sz="1200" b="0" i="0" u="none" strike="noStrike" kern="1200" baseline="0" dirty="0" err="1" smtClean="0">
                <a:solidFill>
                  <a:schemeClr val="tx1"/>
                </a:solidFill>
                <a:latin typeface="+mn-lt"/>
                <a:ea typeface="+mn-ea"/>
                <a:cs typeface="+mn-cs"/>
              </a:rPr>
              <a:t>Osst</a:t>
            </a:r>
            <a:r>
              <a:rPr lang="en-US" sz="1200" b="0" i="0" u="none" strike="noStrike" kern="1200" baseline="0" dirty="0" smtClean="0">
                <a:solidFill>
                  <a:schemeClr val="tx1"/>
                </a:solidFill>
                <a:latin typeface="+mn-lt"/>
                <a:ea typeface="+mn-ea"/>
                <a:cs typeface="+mn-cs"/>
              </a:rPr>
              <a:t> in the Netherlands – book </a:t>
            </a:r>
            <a:r>
              <a:rPr lang="en-US" sz="1200" b="0" i="0" u="none" strike="noStrike" kern="1200" baseline="0" dirty="0" smtClean="0">
                <a:solidFill>
                  <a:schemeClr val="tx1"/>
                </a:solidFill>
                <a:latin typeface="+mn-lt"/>
                <a:ea typeface="+mn-ea"/>
                <a:cs typeface="+mn-cs"/>
              </a:rPr>
              <a:t>returns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BIBFRAME – Libraries </a:t>
            </a:r>
            <a:r>
              <a:rPr lang="en-US" sz="1200" b="0" i="0" u="none" strike="noStrike" kern="1200" baseline="0" dirty="0" smtClean="0">
                <a:solidFill>
                  <a:schemeClr val="tx1"/>
                </a:solidFill>
                <a:latin typeface="+mn-lt"/>
                <a:ea typeface="+mn-ea"/>
                <a:cs typeface="+mn-cs"/>
              </a:rPr>
              <a:t>developing </a:t>
            </a:r>
            <a:r>
              <a:rPr lang="en-US" sz="1200" b="0" i="0" u="none" strike="noStrike" kern="1200" baseline="0" dirty="0" smtClean="0">
                <a:solidFill>
                  <a:schemeClr val="tx1"/>
                </a:solidFill>
                <a:latin typeface="+mn-lt"/>
                <a:ea typeface="+mn-ea"/>
                <a:cs typeface="+mn-cs"/>
              </a:rPr>
              <a:t>Knowledge </a:t>
            </a:r>
            <a:r>
              <a:rPr lang="en-US" sz="1200" b="0" i="0" u="none" strike="noStrike" kern="1200" baseline="0" dirty="0" smtClean="0">
                <a:solidFill>
                  <a:schemeClr val="tx1"/>
                </a:solidFill>
                <a:latin typeface="+mn-lt"/>
                <a:ea typeface="+mn-ea"/>
                <a:cs typeface="+mn-cs"/>
              </a:rPr>
              <a:t>Graphs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Popular form of curation are the blogs that people write </a:t>
            </a:r>
            <a:r>
              <a:rPr lang="mr-IN"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curation is about providing filtering, validation, synthesis, customization and presentation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23</a:t>
            </a:fld>
            <a:endParaRPr lang="en-US"/>
          </a:p>
        </p:txBody>
      </p:sp>
    </p:spTree>
    <p:extLst>
      <p:ext uri="{BB962C8B-B14F-4D97-AF65-F5344CB8AC3E}">
        <p14:creationId xmlns:p14="http://schemas.microsoft.com/office/powerpoint/2010/main" val="1479394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using the links embedded in the Semantic Web</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24</a:t>
            </a:fld>
            <a:endParaRPr lang="en-US"/>
          </a:p>
        </p:txBody>
      </p:sp>
    </p:spTree>
    <p:extLst>
      <p:ext uri="{BB962C8B-B14F-4D97-AF65-F5344CB8AC3E}">
        <p14:creationId xmlns:p14="http://schemas.microsoft.com/office/powerpoint/2010/main" val="109328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a:t>
            </a:r>
            <a:r>
              <a:rPr lang="en-US" dirty="0" err="1" smtClean="0"/>
              <a:t>Whielaw</a:t>
            </a:r>
            <a:r>
              <a:rPr lang="en-US" dirty="0" smtClean="0"/>
              <a:t> down in Australia has developed a “generous interface” </a:t>
            </a:r>
            <a:r>
              <a:rPr lang="mr-IN" dirty="0" smtClean="0"/>
              <a:t>–</a:t>
            </a:r>
            <a:r>
              <a:rPr lang="en-US" dirty="0" smtClean="0"/>
              <a:t> here are the contents of the National Archives of </a:t>
            </a:r>
            <a:r>
              <a:rPr lang="en-US" dirty="0" err="1" smtClean="0"/>
              <a:t>Australa</a:t>
            </a:r>
            <a:r>
              <a:rPr lang="en-US" dirty="0" smtClean="0"/>
              <a:t> </a:t>
            </a:r>
            <a:r>
              <a:rPr lang="mr-IN" dirty="0" smtClean="0"/>
              <a:t>–</a:t>
            </a:r>
            <a:r>
              <a:rPr lang="en-US" dirty="0" smtClean="0"/>
              <a:t> each square represents a different collection</a:t>
            </a:r>
          </a:p>
          <a:p>
            <a:r>
              <a:rPr lang="en-US" dirty="0" smtClean="0"/>
              <a:t>Mouse over provides some information</a:t>
            </a:r>
            <a:r>
              <a:rPr lang="en-US" baseline="0" dirty="0" smtClean="0"/>
              <a:t> as do the size and colors of the squares</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25</a:t>
            </a:fld>
            <a:endParaRPr lang="en-US"/>
          </a:p>
        </p:txBody>
      </p:sp>
    </p:spTree>
    <p:extLst>
      <p:ext uri="{BB962C8B-B14F-4D97-AF65-F5344CB8AC3E}">
        <p14:creationId xmlns:p14="http://schemas.microsoft.com/office/powerpoint/2010/main" val="3870107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Whilelaw’s</a:t>
            </a:r>
            <a:r>
              <a:rPr lang="en-US" dirty="0" smtClean="0"/>
              <a:t> interface for the </a:t>
            </a:r>
            <a:r>
              <a:rPr lang="en-US" dirty="0" smtClean="0"/>
              <a:t>Nolan Art Gallery </a:t>
            </a:r>
            <a:r>
              <a:rPr lang="mr-IN" dirty="0" smtClean="0"/>
              <a:t>–</a:t>
            </a:r>
            <a:r>
              <a:rPr lang="en-US" dirty="0" smtClean="0"/>
              <a:t> Canberra, Australia</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26</a:t>
            </a:fld>
            <a:endParaRPr lang="en-US"/>
          </a:p>
        </p:txBody>
      </p:sp>
    </p:spTree>
    <p:extLst>
      <p:ext uri="{BB962C8B-B14F-4D97-AF65-F5344CB8AC3E}">
        <p14:creationId xmlns:p14="http://schemas.microsoft.com/office/powerpoint/2010/main" val="289217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27</a:t>
            </a:fld>
            <a:endParaRPr lang="en-US"/>
          </a:p>
        </p:txBody>
      </p:sp>
    </p:spTree>
    <p:extLst>
      <p:ext uri="{BB962C8B-B14F-4D97-AF65-F5344CB8AC3E}">
        <p14:creationId xmlns:p14="http://schemas.microsoft.com/office/powerpoint/2010/main" val="297873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Cleveland Museum of Art </a:t>
            </a:r>
            <a:r>
              <a:rPr lang="mr-IN" dirty="0" smtClean="0"/>
              <a:t>–</a:t>
            </a:r>
            <a:r>
              <a:rPr lang="en-US" dirty="0" smtClean="0"/>
              <a:t> The Collection Wall  An image for every item in the collection, explore, organize a custom visit to the galleries, download content to your iPad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28</a:t>
            </a:fld>
            <a:endParaRPr lang="en-US"/>
          </a:p>
        </p:txBody>
      </p:sp>
    </p:spTree>
    <p:extLst>
      <p:ext uri="{BB962C8B-B14F-4D97-AF65-F5344CB8AC3E}">
        <p14:creationId xmlns:p14="http://schemas.microsoft.com/office/powerpoint/2010/main" val="481429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Pinterest</a:t>
            </a:r>
            <a:r>
              <a:rPr lang="en-US" baseline="0" dirty="0" smtClean="0"/>
              <a:t> </a:t>
            </a:r>
            <a:r>
              <a:rPr lang="mr-IN" baseline="0" dirty="0" smtClean="0"/>
              <a:t>–</a:t>
            </a:r>
            <a:r>
              <a:rPr lang="en-US" baseline="0" dirty="0" smtClean="0"/>
              <a:t> 100 million users, over 750 million boards, over 30 billion individual pins</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29</a:t>
            </a:fld>
            <a:endParaRPr lang="en-US"/>
          </a:p>
        </p:txBody>
      </p:sp>
    </p:spTree>
    <p:extLst>
      <p:ext uri="{BB962C8B-B14F-4D97-AF65-F5344CB8AC3E}">
        <p14:creationId xmlns:p14="http://schemas.microsoft.com/office/powerpoint/2010/main" val="3660309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Trendalyzer </a:t>
            </a:r>
            <a:r>
              <a:rPr lang="mr-IN" dirty="0" smtClean="0"/>
              <a:t>–</a:t>
            </a:r>
            <a:r>
              <a:rPr lang="en-US" dirty="0" smtClean="0"/>
              <a:t> creates visualizations that move representing data sets over time</a:t>
            </a:r>
          </a:p>
          <a:p>
            <a:endParaRPr lang="en-US" dirty="0" smtClean="0"/>
          </a:p>
          <a:p>
            <a:r>
              <a:rPr lang="en-US" dirty="0" smtClean="0"/>
              <a:t>Effective use of color and size </a:t>
            </a:r>
            <a:r>
              <a:rPr lang="mr-IN" dirty="0" smtClean="0"/>
              <a:t>–</a:t>
            </a:r>
            <a:r>
              <a:rPr lang="en-US" dirty="0" smtClean="0"/>
              <a:t> data set - # infected, cost and time </a:t>
            </a:r>
            <a:r>
              <a:rPr lang="mr-IN" dirty="0" smtClean="0"/>
              <a:t>–</a:t>
            </a:r>
            <a:r>
              <a:rPr lang="en-US" dirty="0" smtClean="0"/>
              <a:t> 10 years</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30</a:t>
            </a:fld>
            <a:endParaRPr lang="en-US"/>
          </a:p>
        </p:txBody>
      </p:sp>
    </p:spTree>
    <p:extLst>
      <p:ext uri="{BB962C8B-B14F-4D97-AF65-F5344CB8AC3E}">
        <p14:creationId xmlns:p14="http://schemas.microsoft.com/office/powerpoint/2010/main" val="280328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3</a:t>
            </a:r>
            <a:r>
              <a:rPr lang="en-US" baseline="30000" dirty="0" smtClean="0"/>
              <a:t>rd</a:t>
            </a:r>
            <a:r>
              <a:rPr lang="en-US" dirty="0" smtClean="0"/>
              <a:t> C of the</a:t>
            </a:r>
            <a:r>
              <a:rPr lang="en-US" baseline="0" dirty="0" smtClean="0"/>
              <a:t> 5Cs -  Connection</a:t>
            </a:r>
          </a:p>
          <a:p>
            <a:endParaRPr lang="en-US" baseline="0" dirty="0" smtClean="0"/>
          </a:p>
          <a:p>
            <a:r>
              <a:rPr lang="en-US" baseline="0" dirty="0" smtClean="0"/>
              <a:t>Goal of digitization ought to be be to build enduring connections with people to your content</a:t>
            </a:r>
            <a:endParaRPr lang="en-US" dirty="0" smtClean="0"/>
          </a:p>
          <a:p>
            <a:endParaRPr lang="en-US" dirty="0" smtClean="0"/>
          </a:p>
          <a:p>
            <a:r>
              <a:rPr lang="en-US" dirty="0" smtClean="0"/>
              <a:t>Building conversations </a:t>
            </a:r>
            <a:r>
              <a:rPr lang="mr-IN" dirty="0" smtClean="0"/>
              <a:t>–</a:t>
            </a:r>
            <a:r>
              <a:rPr lang="en-US" dirty="0" smtClean="0"/>
              <a:t> discoverability, collaboration, sharing</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32</a:t>
            </a:fld>
            <a:endParaRPr lang="en-US"/>
          </a:p>
        </p:txBody>
      </p:sp>
    </p:spTree>
    <p:extLst>
      <p:ext uri="{BB962C8B-B14F-4D97-AF65-F5344CB8AC3E}">
        <p14:creationId xmlns:p14="http://schemas.microsoft.com/office/powerpoint/2010/main" val="1740323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 Value Proposition?</a:t>
            </a:r>
          </a:p>
          <a:p>
            <a:r>
              <a:rPr lang="en-US" dirty="0" smtClean="0"/>
              <a:t>Chat</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AE803B6-05D3-2D41-83F3-77AC6140D932}" type="slidenum">
              <a:rPr lang="en-US" smtClean="0"/>
              <a:t>3</a:t>
            </a:fld>
            <a:endParaRPr lang="en-US"/>
          </a:p>
        </p:txBody>
      </p:sp>
    </p:spTree>
    <p:extLst>
      <p:ext uri="{BB962C8B-B14F-4D97-AF65-F5344CB8AC3E}">
        <p14:creationId xmlns:p14="http://schemas.microsoft.com/office/powerpoint/2010/main" val="2576472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Recorded conversations </a:t>
            </a:r>
            <a:r>
              <a:rPr lang="mr-IN" dirty="0" smtClean="0"/>
              <a:t>–</a:t>
            </a:r>
            <a:r>
              <a:rPr lang="en-US" dirty="0" smtClean="0"/>
              <a:t> Live at the NYPL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33</a:t>
            </a:fld>
            <a:endParaRPr lang="en-US"/>
          </a:p>
        </p:txBody>
      </p:sp>
    </p:spTree>
    <p:extLst>
      <p:ext uri="{BB962C8B-B14F-4D97-AF65-F5344CB8AC3E}">
        <p14:creationId xmlns:p14="http://schemas.microsoft.com/office/powerpoint/2010/main" val="24670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way to engage in meaningful conversations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34</a:t>
            </a:fld>
            <a:endParaRPr lang="en-US"/>
          </a:p>
        </p:txBody>
      </p:sp>
    </p:spTree>
    <p:extLst>
      <p:ext uri="{BB962C8B-B14F-4D97-AF65-F5344CB8AC3E}">
        <p14:creationId xmlns:p14="http://schemas.microsoft.com/office/powerpoint/2010/main" val="1086314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OED </a:t>
            </a:r>
            <a:r>
              <a:rPr lang="mr-IN" dirty="0" smtClean="0"/>
              <a:t>–</a:t>
            </a:r>
            <a:r>
              <a:rPr lang="en-US" dirty="0" smtClean="0"/>
              <a:t> most like the first crowdsourced project</a:t>
            </a:r>
          </a:p>
          <a:p>
            <a:r>
              <a:rPr lang="en-US" dirty="0" smtClean="0"/>
              <a:t>Project started in 1860 and it was hoped they</a:t>
            </a:r>
            <a:r>
              <a:rPr lang="en-US" baseline="0" dirty="0" smtClean="0"/>
              <a:t> could print the first edition 10 years later</a:t>
            </a:r>
          </a:p>
          <a:p>
            <a:endParaRPr lang="en-US" baseline="0" dirty="0" smtClean="0"/>
          </a:p>
          <a:p>
            <a:r>
              <a:rPr lang="en-US" baseline="0" dirty="0" smtClean="0"/>
              <a:t>William Minor </a:t>
            </a:r>
            <a:r>
              <a:rPr lang="mr-IN" baseline="0" dirty="0" smtClean="0"/>
              <a:t>–</a:t>
            </a:r>
            <a:r>
              <a:rPr lang="en-US" baseline="0" dirty="0" smtClean="0"/>
              <a:t> soldier in civil War </a:t>
            </a:r>
            <a:r>
              <a:rPr lang="mr-IN" baseline="0" dirty="0" smtClean="0"/>
              <a:t>–</a:t>
            </a:r>
            <a:r>
              <a:rPr lang="en-US" baseline="0" dirty="0" smtClean="0"/>
              <a:t> PTSD </a:t>
            </a:r>
            <a:r>
              <a:rPr lang="mr-IN" baseline="0" dirty="0" smtClean="0"/>
              <a:t>–</a:t>
            </a:r>
            <a:r>
              <a:rPr lang="en-US" baseline="0" dirty="0" smtClean="0"/>
              <a:t> shot &amp; killed a man in London England</a:t>
            </a:r>
          </a:p>
          <a:p>
            <a:r>
              <a:rPr lang="en-US" baseline="0" dirty="0" smtClean="0"/>
              <a:t>Sentenced to the </a:t>
            </a:r>
            <a:r>
              <a:rPr lang="en-US" baseline="0" dirty="0" err="1" smtClean="0"/>
              <a:t>Broadmor</a:t>
            </a:r>
            <a:r>
              <a:rPr lang="en-US" baseline="0" dirty="0" smtClean="0"/>
              <a:t> Criminal Lunatic Asylum </a:t>
            </a:r>
          </a:p>
          <a:p>
            <a:r>
              <a:rPr lang="en-US" baseline="0" dirty="0" smtClean="0"/>
              <a:t>Built a large collection of first edition books </a:t>
            </a:r>
            <a:r>
              <a:rPr lang="mr-IN" baseline="0" dirty="0" smtClean="0"/>
              <a:t>–</a:t>
            </a:r>
            <a:r>
              <a:rPr lang="en-US" baseline="0" dirty="0" smtClean="0"/>
              <a:t> indexed the words in each book</a:t>
            </a:r>
          </a:p>
          <a:p>
            <a:r>
              <a:rPr lang="en-US" baseline="0" dirty="0" smtClean="0"/>
              <a:t>Prepared thousands of “slips”</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36</a:t>
            </a:fld>
            <a:endParaRPr lang="en-US"/>
          </a:p>
        </p:txBody>
      </p:sp>
    </p:spTree>
    <p:extLst>
      <p:ext uri="{BB962C8B-B14F-4D97-AF65-F5344CB8AC3E}">
        <p14:creationId xmlns:p14="http://schemas.microsoft.com/office/powerpoint/2010/main" val="683478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Categories suggested by Mia Ridge</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37</a:t>
            </a:fld>
            <a:endParaRPr lang="en-US"/>
          </a:p>
        </p:txBody>
      </p:sp>
    </p:spTree>
    <p:extLst>
      <p:ext uri="{BB962C8B-B14F-4D97-AF65-F5344CB8AC3E}">
        <p14:creationId xmlns:p14="http://schemas.microsoft.com/office/powerpoint/2010/main" val="2604254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of collaboration/crowdsourcing is to build</a:t>
            </a:r>
            <a:r>
              <a:rPr lang="en-US" baseline="0" dirty="0" smtClean="0"/>
              <a:t> enduring value</a:t>
            </a:r>
          </a:p>
          <a:p>
            <a:endParaRPr lang="en-US" baseline="0" dirty="0" smtClean="0"/>
          </a:p>
          <a:p>
            <a:r>
              <a:rPr lang="en-US" baseline="0" dirty="0" smtClean="0"/>
              <a:t>Very little work is done by the organization other than providing the tools </a:t>
            </a:r>
            <a:r>
              <a:rPr lang="mr-IN" baseline="0" dirty="0" smtClean="0"/>
              <a:t>–</a:t>
            </a:r>
            <a:r>
              <a:rPr lang="en-US" baseline="0" dirty="0" smtClean="0"/>
              <a:t> the rest is the “community”</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38</a:t>
            </a:fld>
            <a:endParaRPr lang="en-US"/>
          </a:p>
        </p:txBody>
      </p:sp>
    </p:spTree>
    <p:extLst>
      <p:ext uri="{BB962C8B-B14F-4D97-AF65-F5344CB8AC3E}">
        <p14:creationId xmlns:p14="http://schemas.microsoft.com/office/powerpoint/2010/main" val="2509296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NYPL What’s on the Menu</a:t>
            </a:r>
          </a:p>
          <a:p>
            <a:endParaRPr lang="en-US" dirty="0" smtClean="0"/>
          </a:p>
          <a:p>
            <a:r>
              <a:rPr lang="en-US" dirty="0" smtClean="0"/>
              <a:t>People could transcribe each</a:t>
            </a:r>
            <a:r>
              <a:rPr lang="en-US" baseline="0" dirty="0" smtClean="0"/>
              <a:t> item on the menu </a:t>
            </a:r>
            <a:r>
              <a:rPr lang="mr-IN" baseline="0" dirty="0" smtClean="0"/>
              <a:t>–</a:t>
            </a:r>
            <a:r>
              <a:rPr lang="en-US" baseline="0" dirty="0" smtClean="0"/>
              <a:t> name, description of the dish, and the price</a:t>
            </a:r>
          </a:p>
          <a:p>
            <a:endParaRPr lang="en-US" baseline="0" dirty="0" smtClean="0"/>
          </a:p>
          <a:p>
            <a:r>
              <a:rPr lang="en-US" baseline="0" dirty="0" smtClean="0"/>
              <a:t>Over 1 million dishes have been transcribed</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39</a:t>
            </a:fld>
            <a:endParaRPr lang="en-US"/>
          </a:p>
        </p:txBody>
      </p:sp>
    </p:spTree>
    <p:extLst>
      <p:ext uri="{BB962C8B-B14F-4D97-AF65-F5344CB8AC3E}">
        <p14:creationId xmlns:p14="http://schemas.microsoft.com/office/powerpoint/2010/main" val="3272315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NYPL Map Wrapper </a:t>
            </a:r>
            <a:r>
              <a:rPr lang="mr-IN" dirty="0" smtClean="0"/>
              <a:t>–</a:t>
            </a:r>
            <a:r>
              <a:rPr lang="en-US" dirty="0" smtClean="0"/>
              <a:t> overlay maps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40</a:t>
            </a:fld>
            <a:endParaRPr lang="en-US"/>
          </a:p>
        </p:txBody>
      </p:sp>
    </p:spTree>
    <p:extLst>
      <p:ext uri="{BB962C8B-B14F-4D97-AF65-F5344CB8AC3E}">
        <p14:creationId xmlns:p14="http://schemas.microsoft.com/office/powerpoint/2010/main" val="3294189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Library of Australia  Newspaper transcription project</a:t>
            </a:r>
          </a:p>
          <a:p>
            <a:endParaRPr lang="en-US" dirty="0" smtClean="0"/>
          </a:p>
          <a:p>
            <a:r>
              <a:rPr lang="en-US" dirty="0" smtClean="0"/>
              <a:t>Notice the level of activity </a:t>
            </a:r>
            <a:r>
              <a:rPr lang="mr-IN" dirty="0" smtClean="0"/>
              <a:t>–</a:t>
            </a:r>
            <a:r>
              <a:rPr lang="en-US" dirty="0" smtClean="0"/>
              <a:t> almost 9,000 newspaper text corrections</a:t>
            </a:r>
            <a:r>
              <a:rPr lang="en-US" baseline="0" dirty="0" smtClean="0"/>
              <a:t> in one day</a:t>
            </a:r>
          </a:p>
          <a:p>
            <a:endParaRPr lang="en-US" baseline="0" dirty="0" smtClean="0"/>
          </a:p>
          <a:p>
            <a:r>
              <a:rPr lang="en-US" baseline="0" dirty="0" smtClean="0"/>
              <a:t>Over 100 million lines of newspaper text transcribed so far!</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41</a:t>
            </a:fld>
            <a:endParaRPr lang="en-US"/>
          </a:p>
        </p:txBody>
      </p:sp>
    </p:spTree>
    <p:extLst>
      <p:ext uri="{BB962C8B-B14F-4D97-AF65-F5344CB8AC3E}">
        <p14:creationId xmlns:p14="http://schemas.microsoft.com/office/powerpoint/2010/main" val="387342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Rijks</a:t>
            </a:r>
            <a:r>
              <a:rPr lang="en-US" dirty="0" smtClean="0"/>
              <a:t> Museum provides</a:t>
            </a:r>
            <a:r>
              <a:rPr lang="en-US" baseline="0" dirty="0" smtClean="0"/>
              <a:t> lots of interesting ways to engage with their collections</a:t>
            </a:r>
          </a:p>
          <a:p>
            <a:endParaRPr lang="en-US" baseline="0" dirty="0" smtClean="0"/>
          </a:p>
          <a:p>
            <a:r>
              <a:rPr lang="en-US" baseline="0" dirty="0" smtClean="0"/>
              <a:t>Particularly interesting is that anyone can create their own “studio” as a way of organizing the museum’s content</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42</a:t>
            </a:fld>
            <a:endParaRPr lang="en-US"/>
          </a:p>
        </p:txBody>
      </p:sp>
    </p:spTree>
    <p:extLst>
      <p:ext uri="{BB962C8B-B14F-4D97-AF65-F5344CB8AC3E}">
        <p14:creationId xmlns:p14="http://schemas.microsoft.com/office/powerpoint/2010/main" val="3366385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University of Oklahoma Libraries were very successful with their transcription project</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43</a:t>
            </a:fld>
            <a:endParaRPr lang="en-US"/>
          </a:p>
        </p:txBody>
      </p:sp>
    </p:spTree>
    <p:extLst>
      <p:ext uri="{BB962C8B-B14F-4D97-AF65-F5344CB8AC3E}">
        <p14:creationId xmlns:p14="http://schemas.microsoft.com/office/powerpoint/2010/main" val="3087480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Cultural Institutions historically added value?  If you think about it for a moment, </a:t>
            </a:r>
            <a:r>
              <a:rPr lang="en-US" dirty="0" err="1" smtClean="0"/>
              <a:t>Ranganathan’s</a:t>
            </a:r>
            <a:r>
              <a:rPr lang="en-US" dirty="0" smtClean="0"/>
              <a:t> Five Laws are all about value.  Robert Taylor, long-time Dean at Syracuse</a:t>
            </a:r>
            <a:r>
              <a:rPr lang="en-US" baseline="0" dirty="0" smtClean="0"/>
              <a:t> University wrote a wonderful book about value.  And several folks at the University of Washington have extended Taylor’s Adding Value Framework with their TEDS Framework.  Tefko and Paul at Rutgers University had several projects in which they developed a Value Taxonomy.  And others have also contributed to the value discussion.</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4</a:t>
            </a:fld>
            <a:endParaRPr lang="en-US"/>
          </a:p>
        </p:txBody>
      </p:sp>
    </p:spTree>
    <p:extLst>
      <p:ext uri="{BB962C8B-B14F-4D97-AF65-F5344CB8AC3E}">
        <p14:creationId xmlns:p14="http://schemas.microsoft.com/office/powerpoint/2010/main" val="3030158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Kansas City Public Library</a:t>
            </a:r>
            <a:r>
              <a:rPr lang="en-US" baseline="0" dirty="0" smtClean="0"/>
              <a:t> has created an interesting Web site that engages people in a variety of ways</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44</a:t>
            </a:fld>
            <a:endParaRPr lang="en-US"/>
          </a:p>
        </p:txBody>
      </p:sp>
    </p:spTree>
    <p:extLst>
      <p:ext uri="{BB962C8B-B14F-4D97-AF65-F5344CB8AC3E}">
        <p14:creationId xmlns:p14="http://schemas.microsoft.com/office/powerpoint/2010/main" val="3923839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Recently, the Library of Congress announce a new transcription project of telegraph messages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45</a:t>
            </a:fld>
            <a:endParaRPr lang="en-US"/>
          </a:p>
        </p:txBody>
      </p:sp>
    </p:spTree>
    <p:extLst>
      <p:ext uri="{BB962C8B-B14F-4D97-AF65-F5344CB8AC3E}">
        <p14:creationId xmlns:p14="http://schemas.microsoft.com/office/powerpoint/2010/main" val="1229194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another transcribing project</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46</a:t>
            </a:fld>
            <a:endParaRPr lang="en-US"/>
          </a:p>
        </p:txBody>
      </p:sp>
    </p:spTree>
    <p:extLst>
      <p:ext uri="{BB962C8B-B14F-4D97-AF65-F5344CB8AC3E}">
        <p14:creationId xmlns:p14="http://schemas.microsoft.com/office/powerpoint/2010/main" val="13232334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Iowa City Public Library is creating a repository</a:t>
            </a:r>
            <a:r>
              <a:rPr lang="en-US" baseline="0" dirty="0" smtClean="0"/>
              <a:t> of materials related to a recent tornado that impacted the community</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47</a:t>
            </a:fld>
            <a:endParaRPr lang="en-US"/>
          </a:p>
        </p:txBody>
      </p:sp>
    </p:spTree>
    <p:extLst>
      <p:ext uri="{BB962C8B-B14F-4D97-AF65-F5344CB8AC3E}">
        <p14:creationId xmlns:p14="http://schemas.microsoft.com/office/powerpoint/2010/main" val="4270014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 of Congress transcription projects</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49</a:t>
            </a:fld>
            <a:endParaRPr lang="en-US"/>
          </a:p>
        </p:txBody>
      </p:sp>
    </p:spTree>
    <p:extLst>
      <p:ext uri="{BB962C8B-B14F-4D97-AF65-F5344CB8AC3E}">
        <p14:creationId xmlns:p14="http://schemas.microsoft.com/office/powerpoint/2010/main" val="3758894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Achieve goals the cultural organization would never have the time, money, or</a:t>
            </a:r>
          </a:p>
          <a:p>
            <a:r>
              <a:rPr lang="en-US" sz="1200" b="0" i="0" u="none" strike="noStrike" kern="1200" baseline="0" dirty="0" smtClean="0">
                <a:solidFill>
                  <a:schemeClr val="tx1"/>
                </a:solidFill>
                <a:latin typeface="+mn-lt"/>
                <a:ea typeface="+mn-ea"/>
                <a:cs typeface="+mn-cs"/>
              </a:rPr>
              <a:t>staff resources to complete on its own.</a:t>
            </a:r>
          </a:p>
          <a:p>
            <a:r>
              <a:rPr lang="en-US" sz="1200" b="0" i="0" u="none" strike="noStrike" kern="1200" baseline="0" dirty="0" smtClean="0">
                <a:solidFill>
                  <a:schemeClr val="tx1"/>
                </a:solidFill>
                <a:latin typeface="+mn-lt"/>
                <a:ea typeface="+mn-ea"/>
                <a:cs typeface="+mn-cs"/>
              </a:rPr>
              <a:t>• Achieve goals in a much faster time frame than if it worked on its own.</a:t>
            </a:r>
          </a:p>
          <a:p>
            <a:r>
              <a:rPr lang="en-US" sz="1200" b="0" i="0" u="none" strike="noStrike" kern="1200" baseline="0" dirty="0" smtClean="0">
                <a:solidFill>
                  <a:schemeClr val="tx1"/>
                </a:solidFill>
                <a:latin typeface="+mn-lt"/>
                <a:ea typeface="+mn-ea"/>
                <a:cs typeface="+mn-cs"/>
              </a:rPr>
              <a:t>• Tap into the knowledge, expertise, and interest of the community.</a:t>
            </a:r>
          </a:p>
          <a:p>
            <a:r>
              <a:rPr lang="en-US" sz="1200" b="0" i="0" u="none" strike="noStrike" kern="1200" baseline="0" dirty="0" smtClean="0">
                <a:solidFill>
                  <a:schemeClr val="tx1"/>
                </a:solidFill>
                <a:latin typeface="+mn-lt"/>
                <a:ea typeface="+mn-ea"/>
                <a:cs typeface="+mn-cs"/>
              </a:rPr>
              <a:t>• Add value to existing content through the addition of comments, tags, reviews,</a:t>
            </a:r>
          </a:p>
          <a:p>
            <a:r>
              <a:rPr lang="en-US" sz="1200" b="0" i="0" u="none" strike="noStrike" kern="1200" baseline="0" dirty="0" smtClean="0">
                <a:solidFill>
                  <a:schemeClr val="tx1"/>
                </a:solidFill>
                <a:latin typeface="+mn-lt"/>
                <a:ea typeface="+mn-ea"/>
                <a:cs typeface="+mn-cs"/>
              </a:rPr>
              <a:t>and ratings.</a:t>
            </a:r>
          </a:p>
          <a:p>
            <a:r>
              <a:rPr lang="en-US" sz="1200" b="0" i="0" u="none" strike="noStrike" kern="1200" baseline="0" dirty="0" smtClean="0">
                <a:solidFill>
                  <a:schemeClr val="tx1"/>
                </a:solidFill>
                <a:latin typeface="+mn-lt"/>
                <a:ea typeface="+mn-ea"/>
                <a:cs typeface="+mn-cs"/>
              </a:rPr>
              <a:t>• Improve the quality of existing content by correcting text or transcribing content</a:t>
            </a:r>
          </a:p>
          <a:p>
            <a:r>
              <a:rPr lang="en-US" sz="1200" b="0" i="0" u="none" strike="noStrike" kern="1200" baseline="0" dirty="0" smtClean="0">
                <a:solidFill>
                  <a:schemeClr val="tx1"/>
                </a:solidFill>
                <a:latin typeface="+mn-lt"/>
                <a:ea typeface="+mn-ea"/>
                <a:cs typeface="+mn-cs"/>
              </a:rPr>
              <a:t>that can’t be converted to digital format using OCR software—with the</a:t>
            </a:r>
          </a:p>
          <a:p>
            <a:r>
              <a:rPr lang="en-US" sz="1200" b="0" i="0" u="none" strike="noStrike" kern="1200" baseline="0" dirty="0" smtClean="0">
                <a:solidFill>
                  <a:schemeClr val="tx1"/>
                </a:solidFill>
                <a:latin typeface="+mn-lt"/>
                <a:ea typeface="+mn-ea"/>
                <a:cs typeface="+mn-cs"/>
              </a:rPr>
              <a:t>result that more content is correctly indexed (or indexed for the first time) and</a:t>
            </a:r>
          </a:p>
          <a:p>
            <a:r>
              <a:rPr lang="en-US" sz="1200" b="0" i="0" u="none" strike="noStrike" kern="1200" baseline="0" dirty="0" smtClean="0">
                <a:solidFill>
                  <a:schemeClr val="tx1"/>
                </a:solidFill>
                <a:latin typeface="+mn-lt"/>
                <a:ea typeface="+mn-ea"/>
                <a:cs typeface="+mn-cs"/>
              </a:rPr>
              <a:t>thus more content becomes accessible.</a:t>
            </a:r>
          </a:p>
          <a:p>
            <a:r>
              <a:rPr lang="en-US" sz="1200" b="0" i="0" u="none" strike="noStrike" kern="1200" baseline="0" dirty="0" smtClean="0">
                <a:solidFill>
                  <a:schemeClr val="tx1"/>
                </a:solidFill>
                <a:latin typeface="+mn-lt"/>
                <a:ea typeface="+mn-ea"/>
                <a:cs typeface="+mn-cs"/>
              </a:rPr>
              <a:t>• Making cultural organization resources discoverable in new and different</a:t>
            </a:r>
          </a:p>
          <a:p>
            <a:r>
              <a:rPr lang="en-US" sz="1200" b="0" i="0" u="none" strike="noStrike" kern="1200" baseline="0" dirty="0" smtClean="0">
                <a:solidFill>
                  <a:schemeClr val="tx1"/>
                </a:solidFill>
                <a:latin typeface="+mn-lt"/>
                <a:ea typeface="+mn-ea"/>
                <a:cs typeface="+mn-cs"/>
              </a:rPr>
              <a:t>ways.</a:t>
            </a:r>
          </a:p>
          <a:p>
            <a:r>
              <a:rPr lang="en-US" sz="1200" b="0" i="0" u="none" strike="noStrike" kern="1200" baseline="0" dirty="0" smtClean="0">
                <a:solidFill>
                  <a:schemeClr val="tx1"/>
                </a:solidFill>
                <a:latin typeface="+mn-lt"/>
                <a:ea typeface="+mn-ea"/>
                <a:cs typeface="+mn-cs"/>
              </a:rPr>
              <a:t>• Gaining insights about what is valuable from the customer’s perspective.</a:t>
            </a:r>
          </a:p>
          <a:p>
            <a:r>
              <a:rPr lang="en-US" sz="1200" b="0" i="0" u="none" strike="noStrike" kern="1200" baseline="0" dirty="0" smtClean="0">
                <a:solidFill>
                  <a:schemeClr val="tx1"/>
                </a:solidFill>
                <a:latin typeface="+mn-lt"/>
                <a:ea typeface="+mn-ea"/>
                <a:cs typeface="+mn-cs"/>
              </a:rPr>
              <a:t>• The high level of community involvement is another way to demonstrate the</a:t>
            </a:r>
          </a:p>
          <a:p>
            <a:r>
              <a:rPr lang="en-US" sz="1200" b="0" i="0" u="none" strike="noStrike" kern="1200" baseline="0" dirty="0" smtClean="0">
                <a:solidFill>
                  <a:schemeClr val="tx1"/>
                </a:solidFill>
                <a:latin typeface="+mn-lt"/>
                <a:ea typeface="+mn-ea"/>
                <a:cs typeface="+mn-cs"/>
              </a:rPr>
              <a:t>value of the cultural organization.</a:t>
            </a:r>
          </a:p>
          <a:p>
            <a:r>
              <a:rPr lang="en-US" sz="1200" b="0" i="0" u="none" strike="noStrike" kern="1200" baseline="0" dirty="0" smtClean="0">
                <a:solidFill>
                  <a:schemeClr val="tx1"/>
                </a:solidFill>
                <a:latin typeface="+mn-lt"/>
                <a:ea typeface="+mn-ea"/>
                <a:cs typeface="+mn-cs"/>
              </a:rPr>
              <a:t>• Participants become personally invested and are much more vocal about the</a:t>
            </a:r>
          </a:p>
          <a:p>
            <a:r>
              <a:rPr lang="en-US" sz="1200" b="0" i="0" u="none" strike="noStrike" kern="1200" baseline="0" dirty="0" smtClean="0">
                <a:solidFill>
                  <a:schemeClr val="tx1"/>
                </a:solidFill>
                <a:latin typeface="+mn-lt"/>
                <a:ea typeface="+mn-ea"/>
                <a:cs typeface="+mn-cs"/>
              </a:rPr>
              <a:t>value of the cultural organization in their lives.</a:t>
            </a:r>
          </a:p>
          <a:p>
            <a:r>
              <a:rPr lang="en-US" sz="1200" b="0" i="0" u="none" strike="noStrike" kern="1200" baseline="0" dirty="0" smtClean="0">
                <a:solidFill>
                  <a:schemeClr val="tx1"/>
                </a:solidFill>
                <a:latin typeface="+mn-lt"/>
                <a:ea typeface="+mn-ea"/>
                <a:cs typeface="+mn-cs"/>
              </a:rPr>
              <a:t>• But perhaps the most important reason for engagement is that the community</a:t>
            </a:r>
          </a:p>
          <a:p>
            <a:r>
              <a:rPr lang="en-US" sz="1200" b="0" i="0" u="none" strike="noStrike" kern="1200" baseline="0" dirty="0" smtClean="0">
                <a:solidFill>
                  <a:schemeClr val="tx1"/>
                </a:solidFill>
                <a:latin typeface="+mn-lt"/>
                <a:ea typeface="+mn-ea"/>
                <a:cs typeface="+mn-cs"/>
              </a:rPr>
              <a:t>that is involved with the cultural organization becomes much larger and is a</a:t>
            </a:r>
          </a:p>
          <a:p>
            <a:r>
              <a:rPr lang="en-US" sz="1200" b="0" i="0" u="none" strike="noStrike" kern="1200" baseline="0" dirty="0" smtClean="0">
                <a:solidFill>
                  <a:schemeClr val="tx1"/>
                </a:solidFill>
                <a:latin typeface="+mn-lt"/>
                <a:ea typeface="+mn-ea"/>
                <a:cs typeface="+mn-cs"/>
              </a:rPr>
              <a:t>more active participant.</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50</a:t>
            </a:fld>
            <a:endParaRPr lang="en-US"/>
          </a:p>
        </p:txBody>
      </p:sp>
    </p:spTree>
    <p:extLst>
      <p:ext uri="{BB962C8B-B14F-4D97-AF65-F5344CB8AC3E}">
        <p14:creationId xmlns:p14="http://schemas.microsoft.com/office/powerpoint/2010/main" val="1144170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of the 5Cs</a:t>
            </a:r>
          </a:p>
          <a:p>
            <a:endParaRPr lang="en-US" dirty="0" smtClean="0"/>
          </a:p>
        </p:txBody>
      </p:sp>
      <p:sp>
        <p:nvSpPr>
          <p:cNvPr id="4" name="Slide Number Placeholder 3"/>
          <p:cNvSpPr>
            <a:spLocks noGrp="1"/>
          </p:cNvSpPr>
          <p:nvPr>
            <p:ph type="sldNum" sz="quarter" idx="10"/>
          </p:nvPr>
        </p:nvSpPr>
        <p:spPr/>
        <p:txBody>
          <a:bodyPr/>
          <a:lstStyle/>
          <a:p>
            <a:fld id="{DAE803B6-05D3-2D41-83F3-77AC6140D932}" type="slidenum">
              <a:rPr lang="en-US" smtClean="0"/>
              <a:t>51</a:t>
            </a:fld>
            <a:endParaRPr lang="en-US"/>
          </a:p>
        </p:txBody>
      </p:sp>
    </p:spTree>
    <p:extLst>
      <p:ext uri="{BB962C8B-B14F-4D97-AF65-F5344CB8AC3E}">
        <p14:creationId xmlns:p14="http://schemas.microsoft.com/office/powerpoint/2010/main" val="24893087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Aspen Report – People, place, platform</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52</a:t>
            </a:fld>
            <a:endParaRPr lang="en-US"/>
          </a:p>
        </p:txBody>
      </p:sp>
    </p:spTree>
    <p:extLst>
      <p:ext uri="{BB962C8B-B14F-4D97-AF65-F5344CB8AC3E}">
        <p14:creationId xmlns:p14="http://schemas.microsoft.com/office/powerpoint/2010/main" val="3651042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 Weinberger suggested a library platform - </a:t>
            </a:r>
          </a:p>
          <a:p>
            <a:r>
              <a:rPr lang="en-US" sz="1200" b="0" i="0" u="none" strike="noStrike" kern="1200" baseline="0" dirty="0" smtClean="0">
                <a:solidFill>
                  <a:schemeClr val="tx1"/>
                </a:solidFill>
                <a:latin typeface="+mn-lt"/>
                <a:ea typeface="+mn-ea"/>
                <a:cs typeface="+mn-cs"/>
              </a:rPr>
              <a:t>Primarily serve a geographically bounded community</a:t>
            </a:r>
          </a:p>
          <a:p>
            <a:r>
              <a:rPr lang="en-US" sz="1200" b="0" i="0" u="none" strike="noStrike" kern="1200" baseline="0" dirty="0" smtClean="0">
                <a:solidFill>
                  <a:schemeClr val="tx1"/>
                </a:solidFill>
                <a:latin typeface="+mn-lt"/>
                <a:ea typeface="+mn-ea"/>
                <a:cs typeface="+mn-cs"/>
              </a:rPr>
              <a:t>• Be open and serve all</a:t>
            </a:r>
          </a:p>
          <a:p>
            <a:r>
              <a:rPr lang="en-US" sz="1200" b="0" i="0" u="none" strike="noStrike" kern="1200" baseline="0" dirty="0" smtClean="0">
                <a:solidFill>
                  <a:schemeClr val="tx1"/>
                </a:solidFill>
                <a:latin typeface="+mn-lt"/>
                <a:ea typeface="+mn-ea"/>
                <a:cs typeface="+mn-cs"/>
              </a:rPr>
              <a:t>• Provide access to a wide variety of content—regardless of format</a:t>
            </a:r>
          </a:p>
          <a:p>
            <a:r>
              <a:rPr lang="en-US" sz="1200" b="0" i="0" u="none" strike="noStrike" kern="1200" baseline="0" dirty="0" smtClean="0">
                <a:solidFill>
                  <a:schemeClr val="tx1"/>
                </a:solidFill>
                <a:latin typeface="+mn-lt"/>
                <a:ea typeface="+mn-ea"/>
                <a:cs typeface="+mn-cs"/>
              </a:rPr>
              <a:t>• Provide links to other valuable resources</a:t>
            </a:r>
          </a:p>
          <a:p>
            <a:r>
              <a:rPr lang="en-US" sz="1200" b="0" i="0" u="none" strike="noStrike" kern="1200" baseline="0" dirty="0" smtClean="0">
                <a:solidFill>
                  <a:schemeClr val="tx1"/>
                </a:solidFill>
                <a:latin typeface="+mn-lt"/>
                <a:ea typeface="+mn-ea"/>
                <a:cs typeface="+mn-cs"/>
              </a:rPr>
              <a:t>• Knowledge is no longer found only in books and other containers but rather is readily accessible via the Internet</a:t>
            </a:r>
          </a:p>
          <a:p>
            <a:r>
              <a:rPr lang="en-US" sz="1200" b="0" i="0" u="none" strike="noStrike" kern="1200" baseline="0" dirty="0" smtClean="0">
                <a:solidFill>
                  <a:schemeClr val="tx1"/>
                </a:solidFill>
                <a:latin typeface="+mn-lt"/>
                <a:ea typeface="+mn-ea"/>
                <a:cs typeface="+mn-cs"/>
              </a:rPr>
              <a:t>• Provide tools that would encourage people to contribute in a wide variety of ways</a:t>
            </a:r>
          </a:p>
          <a:p>
            <a:r>
              <a:rPr lang="en-US" sz="1200" b="0" i="0" u="none" strike="noStrike" kern="1200" baseline="0" dirty="0" smtClean="0">
                <a:solidFill>
                  <a:schemeClr val="tx1"/>
                </a:solidFill>
                <a:latin typeface="+mn-lt"/>
                <a:ea typeface="+mn-ea"/>
                <a:cs typeface="+mn-cs"/>
              </a:rPr>
              <a:t>• Provide resources that encourage others to create and flourish</a:t>
            </a:r>
          </a:p>
          <a:p>
            <a:r>
              <a:rPr lang="en-US" sz="1200" b="0" i="0" u="none" strike="noStrike" kern="1200" baseline="0" dirty="0" smtClean="0">
                <a:solidFill>
                  <a:schemeClr val="tx1"/>
                </a:solidFill>
                <a:latin typeface="+mn-lt"/>
                <a:ea typeface="+mn-ea"/>
                <a:cs typeface="+mn-cs"/>
              </a:rPr>
              <a:t>• Encourage the generation of a knowledge network not simply access to information and knowledge resources</a:t>
            </a:r>
          </a:p>
          <a:p>
            <a:r>
              <a:rPr lang="en-US" sz="1200" b="0" i="0" u="none" strike="noStrike" kern="1200" baseline="0" dirty="0" smtClean="0">
                <a:solidFill>
                  <a:schemeClr val="tx1"/>
                </a:solidFill>
                <a:latin typeface="+mn-lt"/>
                <a:ea typeface="+mn-ea"/>
                <a:cs typeface="+mn-cs"/>
              </a:rPr>
              <a:t>• Enable new products and services to be built</a:t>
            </a:r>
            <a:endParaRPr lang="en-US" dirty="0" smtClean="0"/>
          </a:p>
          <a:p>
            <a:endParaRPr lang="en-US" dirty="0" smtClean="0"/>
          </a:p>
          <a:p>
            <a:r>
              <a:rPr lang="en-US" dirty="0" smtClean="0"/>
              <a:t>Good example is a Website </a:t>
            </a:r>
            <a:r>
              <a:rPr lang="mr-IN" dirty="0" smtClean="0"/>
              <a:t>–</a:t>
            </a:r>
            <a:r>
              <a:rPr lang="en-US" dirty="0" smtClean="0"/>
              <a:t> Stack Overflow</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54</a:t>
            </a:fld>
            <a:endParaRPr lang="en-US"/>
          </a:p>
        </p:txBody>
      </p:sp>
    </p:spTree>
    <p:extLst>
      <p:ext uri="{BB962C8B-B14F-4D97-AF65-F5344CB8AC3E}">
        <p14:creationId xmlns:p14="http://schemas.microsoft.com/office/powerpoint/2010/main" val="26964846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academic libraries</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55</a:t>
            </a:fld>
            <a:endParaRPr lang="en-US"/>
          </a:p>
        </p:txBody>
      </p:sp>
    </p:spTree>
    <p:extLst>
      <p:ext uri="{BB962C8B-B14F-4D97-AF65-F5344CB8AC3E}">
        <p14:creationId xmlns:p14="http://schemas.microsoft.com/office/powerpoint/2010/main" val="453992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two books most responsible for helping people clearly understand the concept of value,</a:t>
            </a:r>
            <a:r>
              <a:rPr lang="en-US" baseline="0" dirty="0" smtClean="0"/>
              <a:t> adding value and the value proposition are</a:t>
            </a:r>
          </a:p>
          <a:p>
            <a:endParaRPr lang="en-US" baseline="0" dirty="0" smtClean="0"/>
          </a:p>
          <a:p>
            <a:r>
              <a:rPr lang="en-US" baseline="0" dirty="0" smtClean="0"/>
              <a:t>Business Model Generation</a:t>
            </a:r>
          </a:p>
          <a:p>
            <a:endParaRPr lang="en-US" baseline="0" dirty="0" smtClean="0"/>
          </a:p>
          <a:p>
            <a:r>
              <a:rPr lang="en-US" baseline="0" dirty="0" smtClean="0"/>
              <a:t>And Value Proposition Design</a:t>
            </a:r>
          </a:p>
          <a:p>
            <a:endParaRPr lang="en-US" baseline="0" dirty="0" smtClean="0"/>
          </a:p>
          <a:p>
            <a:r>
              <a:rPr lang="en-US" baseline="0" dirty="0" smtClean="0"/>
              <a:t>While I won’t be discussing these two books in much detail, they really should be read by everyone interested in the topic of adding value.</a:t>
            </a:r>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6</a:t>
            </a:fld>
            <a:endParaRPr lang="en-US"/>
          </a:p>
        </p:txBody>
      </p:sp>
    </p:spTree>
    <p:extLst>
      <p:ext uri="{BB962C8B-B14F-4D97-AF65-F5344CB8AC3E}">
        <p14:creationId xmlns:p14="http://schemas.microsoft.com/office/powerpoint/2010/main" val="1978082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before, the value is co-created in someone’s life when the products, services and collections intersect with one individual who has very specific needs.</a:t>
            </a:r>
          </a:p>
          <a:p>
            <a:r>
              <a:rPr lang="en-US" dirty="0" smtClean="0"/>
              <a:t>The library has organized its physical spaces to provide access to services, space and its collections </a:t>
            </a:r>
            <a:r>
              <a:rPr lang="mr-IN" dirty="0" smtClean="0"/>
              <a:t>–</a:t>
            </a:r>
            <a:r>
              <a:rPr lang="en-US" dirty="0" smtClean="0"/>
              <a:t> hopefully in ways that make sense to the people who are in the building.  A library’s Web site is also hopefully organized so the individual can find the resource they need to help fill a specific</a:t>
            </a:r>
            <a:r>
              <a:rPr lang="en-US" baseline="0" dirty="0" smtClean="0"/>
              <a:t> need.</a:t>
            </a:r>
          </a:p>
          <a:p>
            <a:r>
              <a:rPr lang="en-US" baseline="0" dirty="0" smtClean="0"/>
              <a:t>The customer comes to the library with a set of experiences, expectations, and needs.  </a:t>
            </a:r>
          </a:p>
          <a:p>
            <a:r>
              <a:rPr lang="en-US" baseline="0" dirty="0" smtClean="0"/>
              <a:t>Historically libraries have tried to understand their customer by segmenting their customers based on demographic and education  criteria in the case of public libraries and by educational attainment in an academic setting </a:t>
            </a:r>
            <a:r>
              <a:rPr lang="mr-IN" baseline="0" dirty="0" smtClean="0"/>
              <a:t>–</a:t>
            </a:r>
            <a:r>
              <a:rPr lang="en-US" baseline="0" dirty="0" smtClean="0"/>
              <a:t> undergraduates, grad students, faculty and so forth. </a:t>
            </a:r>
          </a:p>
          <a:p>
            <a:r>
              <a:rPr lang="en-US" baseline="0" dirty="0" smtClean="0"/>
              <a:t>More recently there has been an increasing emphasis on trying to understand the Jobs-to-be-done when they come to the library (physically or virtually).  One possible strategy would be to organize library services, spaces and collections around the concept of minimizing the challenges in attempting to complete a Job-to-be-done.</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7</a:t>
            </a:fld>
            <a:endParaRPr lang="en-US"/>
          </a:p>
        </p:txBody>
      </p:sp>
    </p:spTree>
    <p:extLst>
      <p:ext uri="{BB962C8B-B14F-4D97-AF65-F5344CB8AC3E}">
        <p14:creationId xmlns:p14="http://schemas.microsoft.com/office/powerpoint/2010/main" val="195594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5 Cs</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8</a:t>
            </a:fld>
            <a:endParaRPr lang="en-US"/>
          </a:p>
        </p:txBody>
      </p:sp>
    </p:spTree>
    <p:extLst>
      <p:ext uri="{BB962C8B-B14F-4D97-AF65-F5344CB8AC3E}">
        <p14:creationId xmlns:p14="http://schemas.microsoft.com/office/powerpoint/2010/main" val="1697481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 Anderson, Wired </a:t>
            </a:r>
            <a:r>
              <a:rPr lang="en-US" dirty="0" smtClean="0"/>
              <a:t>editor</a:t>
            </a:r>
          </a:p>
          <a:p>
            <a:endParaRPr lang="en-US" dirty="0" smtClean="0"/>
          </a:p>
          <a:p>
            <a:r>
              <a:rPr lang="en-US" dirty="0" smtClean="0"/>
              <a:t>The Head </a:t>
            </a:r>
            <a:r>
              <a:rPr lang="mr-IN" dirty="0" smtClean="0"/>
              <a:t>–</a:t>
            </a:r>
            <a:r>
              <a:rPr lang="en-US" dirty="0" smtClean="0"/>
              <a:t> the bigger publishers</a:t>
            </a:r>
          </a:p>
          <a:p>
            <a:r>
              <a:rPr lang="en-US" dirty="0" smtClean="0"/>
              <a:t>And going down the curve</a:t>
            </a:r>
            <a:r>
              <a:rPr lang="en-US" baseline="0" dirty="0" smtClean="0"/>
              <a:t> </a:t>
            </a:r>
            <a:r>
              <a:rPr lang="mr-IN" baseline="0" dirty="0" smtClean="0"/>
              <a:t>–</a:t>
            </a:r>
            <a:r>
              <a:rPr lang="en-US" baseline="0" dirty="0" smtClean="0"/>
              <a:t> small press publishers, university press, self-published eBooks</a:t>
            </a:r>
          </a:p>
          <a:p>
            <a:r>
              <a:rPr lang="en-US" baseline="0" dirty="0" smtClean="0"/>
              <a:t>Blogs, Web sites</a:t>
            </a:r>
          </a:p>
          <a:p>
            <a:r>
              <a:rPr lang="en-US" baseline="0" dirty="0" smtClean="0"/>
              <a:t>Somewhere in the long tail are library Websites that provide access to library digitized content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9</a:t>
            </a:fld>
            <a:endParaRPr lang="en-US"/>
          </a:p>
        </p:txBody>
      </p:sp>
    </p:spTree>
    <p:extLst>
      <p:ext uri="{BB962C8B-B14F-4D97-AF65-F5344CB8AC3E}">
        <p14:creationId xmlns:p14="http://schemas.microsoft.com/office/powerpoint/2010/main" val="133275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digitized content</a:t>
            </a:r>
          </a:p>
          <a:p>
            <a:endParaRPr lang="en-US" dirty="0" smtClean="0"/>
          </a:p>
          <a:p>
            <a:r>
              <a:rPr lang="en-US" dirty="0" smtClean="0"/>
              <a:t>Google Books </a:t>
            </a:r>
            <a:r>
              <a:rPr lang="mr-IN" dirty="0" smtClean="0"/>
              <a:t>–</a:t>
            </a:r>
            <a:r>
              <a:rPr lang="en-US" dirty="0" smtClean="0"/>
              <a:t> over 30 million so far</a:t>
            </a:r>
          </a:p>
          <a:p>
            <a:endParaRPr lang="en-US" dirty="0"/>
          </a:p>
        </p:txBody>
      </p:sp>
      <p:sp>
        <p:nvSpPr>
          <p:cNvPr id="4" name="Slide Number Placeholder 3"/>
          <p:cNvSpPr>
            <a:spLocks noGrp="1"/>
          </p:cNvSpPr>
          <p:nvPr>
            <p:ph type="sldNum" sz="quarter" idx="10"/>
          </p:nvPr>
        </p:nvSpPr>
        <p:spPr/>
        <p:txBody>
          <a:bodyPr/>
          <a:lstStyle/>
          <a:p>
            <a:fld id="{DAE803B6-05D3-2D41-83F3-77AC6140D932}" type="slidenum">
              <a:rPr lang="en-US" smtClean="0"/>
              <a:t>10</a:t>
            </a:fld>
            <a:endParaRPr lang="en-US"/>
          </a:p>
        </p:txBody>
      </p:sp>
    </p:spTree>
    <p:extLst>
      <p:ext uri="{BB962C8B-B14F-4D97-AF65-F5344CB8AC3E}">
        <p14:creationId xmlns:p14="http://schemas.microsoft.com/office/powerpoint/2010/main" val="2022482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3CC09E-12A4-4E4F-8F16-59122910F2E4}" type="datetimeFigureOut">
              <a:rPr lang="en-US" smtClean="0"/>
              <a:t>11/13/18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4E163-6A39-894E-8569-7CC891B8DBA0}" type="slidenum">
              <a:rPr lang="en-US" smtClean="0"/>
              <a:t>‹#›</a:t>
            </a:fld>
            <a:endParaRPr lang="en-US"/>
          </a:p>
        </p:txBody>
      </p:sp>
    </p:spTree>
    <p:extLst>
      <p:ext uri="{BB962C8B-B14F-4D97-AF65-F5344CB8AC3E}">
        <p14:creationId xmlns:p14="http://schemas.microsoft.com/office/powerpoint/2010/main" val="1956744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3CC09E-12A4-4E4F-8F16-59122910F2E4}" type="datetimeFigureOut">
              <a:rPr lang="en-US" smtClean="0"/>
              <a:t>11/13/18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4E163-6A39-894E-8569-7CC891B8DBA0}" type="slidenum">
              <a:rPr lang="en-US" smtClean="0"/>
              <a:t>‹#›</a:t>
            </a:fld>
            <a:endParaRPr lang="en-US"/>
          </a:p>
        </p:txBody>
      </p:sp>
    </p:spTree>
    <p:extLst>
      <p:ext uri="{BB962C8B-B14F-4D97-AF65-F5344CB8AC3E}">
        <p14:creationId xmlns:p14="http://schemas.microsoft.com/office/powerpoint/2010/main" val="332134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3CC09E-12A4-4E4F-8F16-59122910F2E4}" type="datetimeFigureOut">
              <a:rPr lang="en-US" smtClean="0"/>
              <a:t>11/13/18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4E163-6A39-894E-8569-7CC891B8DBA0}" type="slidenum">
              <a:rPr lang="en-US" smtClean="0"/>
              <a:t>‹#›</a:t>
            </a:fld>
            <a:endParaRPr lang="en-US"/>
          </a:p>
        </p:txBody>
      </p:sp>
    </p:spTree>
    <p:extLst>
      <p:ext uri="{BB962C8B-B14F-4D97-AF65-F5344CB8AC3E}">
        <p14:creationId xmlns:p14="http://schemas.microsoft.com/office/powerpoint/2010/main" val="2348241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3CC09E-12A4-4E4F-8F16-59122910F2E4}" type="datetimeFigureOut">
              <a:rPr lang="en-US" smtClean="0"/>
              <a:t>11/13/18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4E163-6A39-894E-8569-7CC891B8DBA0}" type="slidenum">
              <a:rPr lang="en-US" smtClean="0"/>
              <a:t>‹#›</a:t>
            </a:fld>
            <a:endParaRPr lang="en-US"/>
          </a:p>
        </p:txBody>
      </p:sp>
    </p:spTree>
    <p:extLst>
      <p:ext uri="{BB962C8B-B14F-4D97-AF65-F5344CB8AC3E}">
        <p14:creationId xmlns:p14="http://schemas.microsoft.com/office/powerpoint/2010/main" val="471871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3CC09E-12A4-4E4F-8F16-59122910F2E4}" type="datetimeFigureOut">
              <a:rPr lang="en-US" smtClean="0"/>
              <a:t>11/13/18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4E163-6A39-894E-8569-7CC891B8DBA0}" type="slidenum">
              <a:rPr lang="en-US" smtClean="0"/>
              <a:t>‹#›</a:t>
            </a:fld>
            <a:endParaRPr lang="en-US"/>
          </a:p>
        </p:txBody>
      </p:sp>
    </p:spTree>
    <p:extLst>
      <p:ext uri="{BB962C8B-B14F-4D97-AF65-F5344CB8AC3E}">
        <p14:creationId xmlns:p14="http://schemas.microsoft.com/office/powerpoint/2010/main" val="518988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3CC09E-12A4-4E4F-8F16-59122910F2E4}" type="datetimeFigureOut">
              <a:rPr lang="en-US" smtClean="0"/>
              <a:t>11/13/18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4E163-6A39-894E-8569-7CC891B8DBA0}" type="slidenum">
              <a:rPr lang="en-US" smtClean="0"/>
              <a:t>‹#›</a:t>
            </a:fld>
            <a:endParaRPr lang="en-US"/>
          </a:p>
        </p:txBody>
      </p:sp>
    </p:spTree>
    <p:extLst>
      <p:ext uri="{BB962C8B-B14F-4D97-AF65-F5344CB8AC3E}">
        <p14:creationId xmlns:p14="http://schemas.microsoft.com/office/powerpoint/2010/main" val="391973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3CC09E-12A4-4E4F-8F16-59122910F2E4}" type="datetimeFigureOut">
              <a:rPr lang="en-US" smtClean="0"/>
              <a:t>11/13/18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04E163-6A39-894E-8569-7CC891B8DBA0}" type="slidenum">
              <a:rPr lang="en-US" smtClean="0"/>
              <a:t>‹#›</a:t>
            </a:fld>
            <a:endParaRPr lang="en-US"/>
          </a:p>
        </p:txBody>
      </p:sp>
    </p:spTree>
    <p:extLst>
      <p:ext uri="{BB962C8B-B14F-4D97-AF65-F5344CB8AC3E}">
        <p14:creationId xmlns:p14="http://schemas.microsoft.com/office/powerpoint/2010/main" val="3145948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3CC09E-12A4-4E4F-8F16-59122910F2E4}" type="datetimeFigureOut">
              <a:rPr lang="en-US" smtClean="0"/>
              <a:t>11/13/18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04E163-6A39-894E-8569-7CC891B8DBA0}" type="slidenum">
              <a:rPr lang="en-US" smtClean="0"/>
              <a:t>‹#›</a:t>
            </a:fld>
            <a:endParaRPr lang="en-US"/>
          </a:p>
        </p:txBody>
      </p:sp>
    </p:spTree>
    <p:extLst>
      <p:ext uri="{BB962C8B-B14F-4D97-AF65-F5344CB8AC3E}">
        <p14:creationId xmlns:p14="http://schemas.microsoft.com/office/powerpoint/2010/main" val="3694192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3CC09E-12A4-4E4F-8F16-59122910F2E4}" type="datetimeFigureOut">
              <a:rPr lang="en-US" smtClean="0"/>
              <a:t>11/13/18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04E163-6A39-894E-8569-7CC891B8DBA0}" type="slidenum">
              <a:rPr lang="en-US" smtClean="0"/>
              <a:t>‹#›</a:t>
            </a:fld>
            <a:endParaRPr lang="en-US"/>
          </a:p>
        </p:txBody>
      </p:sp>
    </p:spTree>
    <p:extLst>
      <p:ext uri="{BB962C8B-B14F-4D97-AF65-F5344CB8AC3E}">
        <p14:creationId xmlns:p14="http://schemas.microsoft.com/office/powerpoint/2010/main" val="7541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3CC09E-12A4-4E4F-8F16-59122910F2E4}" type="datetimeFigureOut">
              <a:rPr lang="en-US" smtClean="0"/>
              <a:t>11/13/18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4E163-6A39-894E-8569-7CC891B8DBA0}" type="slidenum">
              <a:rPr lang="en-US" smtClean="0"/>
              <a:t>‹#›</a:t>
            </a:fld>
            <a:endParaRPr lang="en-US"/>
          </a:p>
        </p:txBody>
      </p:sp>
    </p:spTree>
    <p:extLst>
      <p:ext uri="{BB962C8B-B14F-4D97-AF65-F5344CB8AC3E}">
        <p14:creationId xmlns:p14="http://schemas.microsoft.com/office/powerpoint/2010/main" val="726226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3CC09E-12A4-4E4F-8F16-59122910F2E4}" type="datetimeFigureOut">
              <a:rPr lang="en-US" smtClean="0"/>
              <a:t>11/13/18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4E163-6A39-894E-8569-7CC891B8DBA0}" type="slidenum">
              <a:rPr lang="en-US" smtClean="0"/>
              <a:t>‹#›</a:t>
            </a:fld>
            <a:endParaRPr lang="en-US"/>
          </a:p>
        </p:txBody>
      </p:sp>
    </p:spTree>
    <p:extLst>
      <p:ext uri="{BB962C8B-B14F-4D97-AF65-F5344CB8AC3E}">
        <p14:creationId xmlns:p14="http://schemas.microsoft.com/office/powerpoint/2010/main" val="25980829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CC09E-12A4-4E4F-8F16-59122910F2E4}" type="datetimeFigureOut">
              <a:rPr lang="en-US" smtClean="0"/>
              <a:t>11/13/18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4E163-6A39-894E-8569-7CC891B8DBA0}" type="slidenum">
              <a:rPr lang="en-US" smtClean="0"/>
              <a:t>‹#›</a:t>
            </a:fld>
            <a:endParaRPr lang="en-US"/>
          </a:p>
        </p:txBody>
      </p:sp>
    </p:spTree>
    <p:extLst>
      <p:ext uri="{BB962C8B-B14F-4D97-AF65-F5344CB8AC3E}">
        <p14:creationId xmlns:p14="http://schemas.microsoft.com/office/powerpoint/2010/main" val="4137665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9.tif"/><Relationship Id="rId5" Type="http://schemas.openxmlformats.org/officeDocument/2006/relationships/image" Target="../media/image20.tif"/><Relationship Id="rId6" Type="http://schemas.openxmlformats.org/officeDocument/2006/relationships/image" Target="../media/image21.tif"/><Relationship Id="rId7" Type="http://schemas.openxmlformats.org/officeDocument/2006/relationships/image" Target="../media/image22.tif"/><Relationship Id="rId8" Type="http://schemas.openxmlformats.org/officeDocument/2006/relationships/image" Target="../media/image23.tif"/><Relationship Id="rId9" Type="http://schemas.openxmlformats.org/officeDocument/2006/relationships/image" Target="../media/image24.tif"/><Relationship Id="rId10" Type="http://schemas.openxmlformats.org/officeDocument/2006/relationships/image" Target="../media/image25.ti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0.tif"/><Relationship Id="rId5" Type="http://schemas.openxmlformats.org/officeDocument/2006/relationships/image" Target="../media/image31.tif"/><Relationship Id="rId6" Type="http://schemas.openxmlformats.org/officeDocument/2006/relationships/image" Target="../media/image32.tif"/><Relationship Id="rId7" Type="http://schemas.openxmlformats.org/officeDocument/2006/relationships/image" Target="../media/image33.tif"/><Relationship Id="rId8" Type="http://schemas.openxmlformats.org/officeDocument/2006/relationships/image" Target="../media/image34.tif"/><Relationship Id="rId9" Type="http://schemas.openxmlformats.org/officeDocument/2006/relationships/image" Target="../media/image35.ti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 y="0"/>
            <a:ext cx="9142830" cy="6858000"/>
          </a:xfrm>
          <a:prstGeom prst="rect">
            <a:avLst/>
          </a:prstGeom>
        </p:spPr>
      </p:pic>
      <p:sp>
        <p:nvSpPr>
          <p:cNvPr id="2" name="Title 1"/>
          <p:cNvSpPr>
            <a:spLocks noGrp="1"/>
          </p:cNvSpPr>
          <p:nvPr>
            <p:ph type="ctrTitle"/>
          </p:nvPr>
        </p:nvSpPr>
        <p:spPr>
          <a:xfrm>
            <a:off x="685800" y="1722901"/>
            <a:ext cx="7772400" cy="1470025"/>
          </a:xfrm>
        </p:spPr>
        <p:txBody>
          <a:bodyPr/>
          <a:lstStyle/>
          <a:p>
            <a:pPr algn="l"/>
            <a:r>
              <a:rPr lang="en-US" dirty="0" smtClean="0"/>
              <a:t>Adding Value to Libraries, Archives and Museums</a:t>
            </a:r>
            <a:endParaRPr lang="en-US" dirty="0"/>
          </a:p>
        </p:txBody>
      </p:sp>
      <p:sp>
        <p:nvSpPr>
          <p:cNvPr id="3" name="Subtitle 2"/>
          <p:cNvSpPr>
            <a:spLocks noGrp="1"/>
          </p:cNvSpPr>
          <p:nvPr>
            <p:ph type="subTitle" idx="1"/>
          </p:nvPr>
        </p:nvSpPr>
        <p:spPr>
          <a:xfrm>
            <a:off x="685800" y="3810382"/>
            <a:ext cx="6400800" cy="1752600"/>
          </a:xfrm>
        </p:spPr>
        <p:txBody>
          <a:bodyPr>
            <a:normAutofit/>
          </a:bodyPr>
          <a:lstStyle/>
          <a:p>
            <a:pPr algn="l"/>
            <a:r>
              <a:rPr lang="en-US" dirty="0" smtClean="0"/>
              <a:t>Joseph Matthews</a:t>
            </a:r>
          </a:p>
          <a:p>
            <a:pPr algn="l"/>
            <a:endParaRPr lang="en-US" dirty="0" smtClean="0"/>
          </a:p>
          <a:p>
            <a:endParaRPr lang="en-US" dirty="0"/>
          </a:p>
        </p:txBody>
      </p:sp>
    </p:spTree>
    <p:extLst>
      <p:ext uri="{BB962C8B-B14F-4D97-AF65-F5344CB8AC3E}">
        <p14:creationId xmlns:p14="http://schemas.microsoft.com/office/powerpoint/2010/main" val="4180855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3" name="Content Placeholder 2"/>
          <p:cNvSpPr>
            <a:spLocks noGrp="1"/>
          </p:cNvSpPr>
          <p:nvPr>
            <p:ph idx="1"/>
          </p:nvPr>
        </p:nvSpPr>
        <p:spPr/>
        <p:txBody>
          <a:bodyPr/>
          <a:lstStyle/>
          <a:p>
            <a:r>
              <a:rPr lang="en-US" dirty="0" smtClean="0"/>
              <a:t>Library of Congress American Memory Project</a:t>
            </a:r>
          </a:p>
          <a:p>
            <a:r>
              <a:rPr lang="en-US" dirty="0" smtClean="0"/>
              <a:t>Project Gutenberg</a:t>
            </a:r>
          </a:p>
          <a:p>
            <a:r>
              <a:rPr lang="en-US" dirty="0" smtClean="0"/>
              <a:t>British Library</a:t>
            </a:r>
          </a:p>
          <a:p>
            <a:r>
              <a:rPr lang="en-US" dirty="0" smtClean="0"/>
              <a:t>National Library of Australia Trove</a:t>
            </a:r>
          </a:p>
          <a:p>
            <a:r>
              <a:rPr lang="en-US" dirty="0" smtClean="0"/>
              <a:t>Internet Archive</a:t>
            </a:r>
          </a:p>
          <a:p>
            <a:r>
              <a:rPr lang="en-US" dirty="0" smtClean="0"/>
              <a:t>International </a:t>
            </a:r>
            <a:r>
              <a:rPr lang="en-US" dirty="0" err="1" smtClean="0"/>
              <a:t>Dunhuang</a:t>
            </a:r>
            <a:r>
              <a:rPr lang="en-US" dirty="0" smtClean="0"/>
              <a:t> Project</a:t>
            </a:r>
          </a:p>
          <a:p>
            <a:r>
              <a:rPr lang="en-US" dirty="0" smtClean="0"/>
              <a:t>Google Books</a:t>
            </a:r>
            <a:endParaRPr lang="en-US" dirty="0"/>
          </a:p>
        </p:txBody>
      </p:sp>
      <p:sp>
        <p:nvSpPr>
          <p:cNvPr id="4" name="Title 1"/>
          <p:cNvSpPr>
            <a:spLocks noGrp="1"/>
          </p:cNvSpPr>
          <p:nvPr>
            <p:ph type="title"/>
          </p:nvPr>
        </p:nvSpPr>
        <p:spPr/>
        <p:txBody>
          <a:bodyPr/>
          <a:lstStyle/>
          <a:p>
            <a:pPr algn="l"/>
            <a:r>
              <a:rPr lang="en-US" dirty="0" smtClean="0">
                <a:latin typeface="Century Gothic"/>
                <a:cs typeface="Century Gothic"/>
              </a:rPr>
              <a:t>Content - Digitization</a:t>
            </a:r>
            <a:endParaRPr lang="en-US" dirty="0">
              <a:latin typeface="Century Gothic"/>
              <a:cs typeface="Century Gothic"/>
            </a:endParaRPr>
          </a:p>
        </p:txBody>
      </p:sp>
    </p:spTree>
    <p:extLst>
      <p:ext uri="{BB962C8B-B14F-4D97-AF65-F5344CB8AC3E}">
        <p14:creationId xmlns:p14="http://schemas.microsoft.com/office/powerpoint/2010/main" val="958566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p:txBody>
          <a:bodyPr/>
          <a:lstStyle/>
          <a:p>
            <a:pPr algn="l"/>
            <a:r>
              <a:rPr lang="en-US" dirty="0" smtClean="0">
                <a:latin typeface="Century Gothic"/>
                <a:cs typeface="Century Gothic"/>
              </a:rPr>
              <a:t>Content - Digitization</a:t>
            </a:r>
            <a:endParaRPr lang="en-US" dirty="0"/>
          </a:p>
        </p:txBody>
      </p:sp>
      <p:sp>
        <p:nvSpPr>
          <p:cNvPr id="3" name="Content Placeholder 2"/>
          <p:cNvSpPr>
            <a:spLocks noGrp="1"/>
          </p:cNvSpPr>
          <p:nvPr>
            <p:ph idx="1"/>
          </p:nvPr>
        </p:nvSpPr>
        <p:spPr/>
        <p:txBody>
          <a:bodyPr>
            <a:normAutofit lnSpcReduction="10000"/>
          </a:bodyPr>
          <a:lstStyle/>
          <a:p>
            <a:r>
              <a:rPr lang="en-US" dirty="0" smtClean="0"/>
              <a:t>French National of Library </a:t>
            </a:r>
            <a:r>
              <a:rPr lang="en-US" dirty="0" err="1" smtClean="0"/>
              <a:t>Gallica</a:t>
            </a:r>
            <a:endParaRPr lang="en-US" dirty="0" smtClean="0"/>
          </a:p>
          <a:p>
            <a:r>
              <a:rPr lang="en-US" dirty="0" smtClean="0"/>
              <a:t>HathiTrust</a:t>
            </a:r>
          </a:p>
          <a:p>
            <a:r>
              <a:rPr lang="en-US" dirty="0" smtClean="0"/>
              <a:t>Other </a:t>
            </a:r>
            <a:r>
              <a:rPr lang="en-US" dirty="0" smtClean="0"/>
              <a:t>National </a:t>
            </a:r>
            <a:r>
              <a:rPr lang="en-US" dirty="0" smtClean="0"/>
              <a:t>Libraries</a:t>
            </a:r>
          </a:p>
          <a:p>
            <a:r>
              <a:rPr lang="en-US" dirty="0" smtClean="0"/>
              <a:t>Lots of university &amp; public libraries</a:t>
            </a:r>
          </a:p>
          <a:p>
            <a:r>
              <a:rPr lang="en-US" dirty="0" smtClean="0"/>
              <a:t>Museums, archives &amp; </a:t>
            </a:r>
            <a:r>
              <a:rPr lang="en-US" dirty="0" smtClean="0"/>
              <a:t>galleries</a:t>
            </a:r>
          </a:p>
          <a:p>
            <a:endParaRPr lang="en-US" dirty="0"/>
          </a:p>
          <a:p>
            <a:r>
              <a:rPr lang="en-US" dirty="0" smtClean="0"/>
              <a:t>What about your library, museum, archive or gallery?</a:t>
            </a:r>
            <a:endParaRPr lang="en-US" dirty="0" smtClean="0"/>
          </a:p>
          <a:p>
            <a:endParaRPr lang="en-US" dirty="0"/>
          </a:p>
        </p:txBody>
      </p:sp>
    </p:spTree>
    <p:extLst>
      <p:ext uri="{BB962C8B-B14F-4D97-AF65-F5344CB8AC3E}">
        <p14:creationId xmlns:p14="http://schemas.microsoft.com/office/powerpoint/2010/main" val="3241623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5 at 5.41.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68657" cy="6858000"/>
          </a:xfrm>
          <a:prstGeom prst="rect">
            <a:avLst/>
          </a:prstGeom>
        </p:spPr>
      </p:pic>
    </p:spTree>
    <p:extLst>
      <p:ext uri="{BB962C8B-B14F-4D97-AF65-F5344CB8AC3E}">
        <p14:creationId xmlns:p14="http://schemas.microsoft.com/office/powerpoint/2010/main" val="2352871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11-13 at 1.41.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4958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a:xfrm>
            <a:off x="457200" y="0"/>
            <a:ext cx="8229600" cy="1143000"/>
          </a:xfrm>
        </p:spPr>
        <p:txBody>
          <a:bodyPr/>
          <a:lstStyle/>
          <a:p>
            <a:pPr algn="l"/>
            <a:r>
              <a:rPr lang="en-US" dirty="0" smtClean="0">
                <a:latin typeface="Century Gothic"/>
                <a:cs typeface="Century Gothic"/>
              </a:rPr>
              <a:t>User-Contributed Content</a:t>
            </a:r>
            <a:endParaRPr lang="en-US" dirty="0">
              <a:latin typeface="Century Gothic"/>
              <a:cs typeface="Century Gothic"/>
            </a:endParaRPr>
          </a:p>
        </p:txBody>
      </p:sp>
      <p:pic>
        <p:nvPicPr>
          <p:cNvPr id="4" name="Picture 3"/>
          <p:cNvPicPr>
            <a:picLocks noChangeAspect="1"/>
          </p:cNvPicPr>
          <p:nvPr/>
        </p:nvPicPr>
        <p:blipFill>
          <a:blip r:embed="rId4"/>
          <a:stretch>
            <a:fillRect/>
          </a:stretch>
        </p:blipFill>
        <p:spPr>
          <a:xfrm>
            <a:off x="5641028" y="1386254"/>
            <a:ext cx="2036236" cy="1454454"/>
          </a:xfrm>
          <a:prstGeom prst="rect">
            <a:avLst/>
          </a:prstGeom>
        </p:spPr>
      </p:pic>
      <p:pic>
        <p:nvPicPr>
          <p:cNvPr id="5" name="Picture 4"/>
          <p:cNvPicPr>
            <a:picLocks noChangeAspect="1"/>
          </p:cNvPicPr>
          <p:nvPr/>
        </p:nvPicPr>
        <p:blipFill>
          <a:blip r:embed="rId5"/>
          <a:stretch>
            <a:fillRect/>
          </a:stretch>
        </p:blipFill>
        <p:spPr>
          <a:xfrm>
            <a:off x="308110" y="5307367"/>
            <a:ext cx="2903502" cy="1108755"/>
          </a:xfrm>
          <a:prstGeom prst="rect">
            <a:avLst/>
          </a:prstGeom>
        </p:spPr>
      </p:pic>
      <p:pic>
        <p:nvPicPr>
          <p:cNvPr id="6" name="Picture 5"/>
          <p:cNvPicPr>
            <a:picLocks noChangeAspect="1"/>
          </p:cNvPicPr>
          <p:nvPr/>
        </p:nvPicPr>
        <p:blipFill>
          <a:blip r:embed="rId6"/>
          <a:stretch>
            <a:fillRect/>
          </a:stretch>
        </p:blipFill>
        <p:spPr>
          <a:xfrm>
            <a:off x="2248055" y="3516073"/>
            <a:ext cx="1760897" cy="1318973"/>
          </a:xfrm>
          <a:prstGeom prst="rect">
            <a:avLst/>
          </a:prstGeom>
        </p:spPr>
      </p:pic>
      <p:pic>
        <p:nvPicPr>
          <p:cNvPr id="7" name="Picture 6"/>
          <p:cNvPicPr>
            <a:picLocks noChangeAspect="1"/>
          </p:cNvPicPr>
          <p:nvPr/>
        </p:nvPicPr>
        <p:blipFill>
          <a:blip r:embed="rId7"/>
          <a:stretch>
            <a:fillRect/>
          </a:stretch>
        </p:blipFill>
        <p:spPr>
          <a:xfrm>
            <a:off x="171820" y="2113481"/>
            <a:ext cx="3123718" cy="1099086"/>
          </a:xfrm>
          <a:prstGeom prst="rect">
            <a:avLst/>
          </a:prstGeom>
        </p:spPr>
      </p:pic>
      <p:pic>
        <p:nvPicPr>
          <p:cNvPr id="8" name="Picture 7"/>
          <p:cNvPicPr>
            <a:picLocks noChangeAspect="1"/>
          </p:cNvPicPr>
          <p:nvPr/>
        </p:nvPicPr>
        <p:blipFill>
          <a:blip r:embed="rId8"/>
          <a:stretch>
            <a:fillRect/>
          </a:stretch>
        </p:blipFill>
        <p:spPr>
          <a:xfrm>
            <a:off x="6743335" y="3399504"/>
            <a:ext cx="2157234" cy="1435541"/>
          </a:xfrm>
          <a:prstGeom prst="rect">
            <a:avLst/>
          </a:prstGeom>
        </p:spPr>
      </p:pic>
      <p:pic>
        <p:nvPicPr>
          <p:cNvPr id="9" name="Picture 8"/>
          <p:cNvPicPr>
            <a:picLocks noChangeAspect="1"/>
          </p:cNvPicPr>
          <p:nvPr/>
        </p:nvPicPr>
        <p:blipFill>
          <a:blip r:embed="rId9"/>
          <a:stretch>
            <a:fillRect/>
          </a:stretch>
        </p:blipFill>
        <p:spPr>
          <a:xfrm>
            <a:off x="4320760" y="4278285"/>
            <a:ext cx="1711718" cy="1711718"/>
          </a:xfrm>
          <a:prstGeom prst="rect">
            <a:avLst/>
          </a:prstGeom>
        </p:spPr>
      </p:pic>
    </p:spTree>
    <p:extLst>
      <p:ext uri="{BB962C8B-B14F-4D97-AF65-F5344CB8AC3E}">
        <p14:creationId xmlns:p14="http://schemas.microsoft.com/office/powerpoint/2010/main" val="2167984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a:xfrm>
            <a:off x="457200" y="0"/>
            <a:ext cx="8229600" cy="1143000"/>
          </a:xfrm>
        </p:spPr>
        <p:txBody>
          <a:bodyPr/>
          <a:lstStyle/>
          <a:p>
            <a:pPr algn="l"/>
            <a:r>
              <a:rPr lang="en-US" dirty="0" smtClean="0">
                <a:latin typeface="Century Gothic"/>
                <a:cs typeface="Century Gothic"/>
              </a:rPr>
              <a:t>User-Contributed Content</a:t>
            </a:r>
            <a:endParaRPr lang="en-US" dirty="0">
              <a:latin typeface="Century Gothic"/>
              <a:cs typeface="Century Gothic"/>
            </a:endParaRPr>
          </a:p>
        </p:txBody>
      </p:sp>
      <p:pic>
        <p:nvPicPr>
          <p:cNvPr id="10" name="Picture 9" descr="Screen Shot 2018-10-23 at 4.33.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30" y="1150298"/>
            <a:ext cx="6901899" cy="5707701"/>
          </a:xfrm>
          <a:prstGeom prst="rect">
            <a:avLst/>
          </a:prstGeom>
        </p:spPr>
      </p:pic>
    </p:spTree>
    <p:extLst>
      <p:ext uri="{BB962C8B-B14F-4D97-AF65-F5344CB8AC3E}">
        <p14:creationId xmlns:p14="http://schemas.microsoft.com/office/powerpoint/2010/main" val="2882112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a:xfrm>
            <a:off x="457200" y="0"/>
            <a:ext cx="8229600" cy="1143000"/>
          </a:xfrm>
        </p:spPr>
        <p:txBody>
          <a:bodyPr>
            <a:normAutofit fontScale="90000"/>
          </a:bodyPr>
          <a:lstStyle/>
          <a:p>
            <a:pPr algn="l"/>
            <a:r>
              <a:rPr lang="en-US" dirty="0" smtClean="0">
                <a:latin typeface="Century Gothic"/>
                <a:cs typeface="Century Gothic"/>
              </a:rPr>
              <a:t>Tips for Adding Value to Content</a:t>
            </a:r>
            <a:endParaRPr lang="en-US" dirty="0">
              <a:latin typeface="Century Gothic"/>
              <a:cs typeface="Century Gothic"/>
            </a:endParaRPr>
          </a:p>
        </p:txBody>
      </p:sp>
      <p:pic>
        <p:nvPicPr>
          <p:cNvPr id="4" name="Picture 3" descr="Screen Shot 2018-10-23 at 4.35.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31" y="943751"/>
            <a:ext cx="8750300" cy="5003800"/>
          </a:xfrm>
          <a:prstGeom prst="rect">
            <a:avLst/>
          </a:prstGeom>
        </p:spPr>
      </p:pic>
    </p:spTree>
    <p:extLst>
      <p:ext uri="{BB962C8B-B14F-4D97-AF65-F5344CB8AC3E}">
        <p14:creationId xmlns:p14="http://schemas.microsoft.com/office/powerpoint/2010/main" val="2132712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ding value swoosh with 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a:xfrm>
            <a:off x="959138" y="399625"/>
            <a:ext cx="6777406" cy="4768852"/>
          </a:xfrm>
        </p:spPr>
        <p:txBody>
          <a:bodyPr>
            <a:normAutofit/>
          </a:bodyPr>
          <a:lstStyle/>
          <a:p>
            <a:pPr algn="r"/>
            <a:r>
              <a:rPr lang="en-US" sz="2000" dirty="0" smtClean="0">
                <a:latin typeface="Century Gothic"/>
                <a:cs typeface="Century Gothic"/>
              </a:rPr>
              <a:t>Content is something we connect to emotionally,</a:t>
            </a:r>
            <a:br>
              <a:rPr lang="en-US" sz="2000" dirty="0" smtClean="0">
                <a:latin typeface="Century Gothic"/>
                <a:cs typeface="Century Gothic"/>
              </a:rPr>
            </a:br>
            <a:r>
              <a:rPr lang="en-US" sz="2000" dirty="0" smtClean="0">
                <a:latin typeface="Century Gothic"/>
                <a:cs typeface="Century Gothic"/>
              </a:rPr>
              <a:t/>
            </a:r>
            <a:br>
              <a:rPr lang="en-US" sz="2000" dirty="0" smtClean="0">
                <a:latin typeface="Century Gothic"/>
                <a:cs typeface="Century Gothic"/>
              </a:rPr>
            </a:br>
            <a:r>
              <a:rPr lang="en-US" sz="2000" dirty="0" smtClean="0">
                <a:latin typeface="Century Gothic"/>
                <a:cs typeface="Century Gothic"/>
              </a:rPr>
              <a:t>converse about or learn from . . .</a:t>
            </a:r>
            <a:br>
              <a:rPr lang="en-US" sz="2000" dirty="0" smtClean="0">
                <a:latin typeface="Century Gothic"/>
                <a:cs typeface="Century Gothic"/>
              </a:rPr>
            </a:br>
            <a:r>
              <a:rPr lang="en-US" sz="2000" dirty="0">
                <a:latin typeface="Century Gothic"/>
                <a:cs typeface="Century Gothic"/>
              </a:rPr>
              <a:t/>
            </a:r>
            <a:br>
              <a:rPr lang="en-US" sz="2000" dirty="0">
                <a:latin typeface="Century Gothic"/>
                <a:cs typeface="Century Gothic"/>
              </a:rPr>
            </a:br>
            <a:r>
              <a:rPr lang="en-US" sz="2000" dirty="0" smtClean="0">
                <a:latin typeface="Century Gothic"/>
                <a:cs typeface="Century Gothic"/>
              </a:rPr>
              <a:t>But content without context is useless.</a:t>
            </a:r>
            <a:br>
              <a:rPr lang="en-US" sz="2000" dirty="0" smtClean="0">
                <a:latin typeface="Century Gothic"/>
                <a:cs typeface="Century Gothic"/>
              </a:rPr>
            </a:br>
            <a:r>
              <a:rPr lang="en-US" sz="2000" dirty="0" smtClean="0">
                <a:latin typeface="Century Gothic"/>
                <a:cs typeface="Century Gothic"/>
              </a:rPr>
              <a:t/>
            </a:r>
            <a:br>
              <a:rPr lang="en-US" sz="2000" dirty="0" smtClean="0">
                <a:latin typeface="Century Gothic"/>
                <a:cs typeface="Century Gothic"/>
              </a:rPr>
            </a:br>
            <a:r>
              <a:rPr lang="en-US" sz="2000" dirty="0" smtClean="0">
                <a:latin typeface="Century Gothic"/>
                <a:cs typeface="Century Gothic"/>
              </a:rPr>
              <a:t/>
            </a:r>
            <a:br>
              <a:rPr lang="en-US" sz="2000" dirty="0" smtClean="0">
                <a:latin typeface="Century Gothic"/>
                <a:cs typeface="Century Gothic"/>
              </a:rPr>
            </a:br>
            <a:r>
              <a:rPr lang="en-US" sz="2000" dirty="0" smtClean="0">
                <a:latin typeface="Century Gothic"/>
                <a:cs typeface="Century Gothic"/>
              </a:rPr>
              <a:t/>
            </a:r>
            <a:br>
              <a:rPr lang="en-US" sz="2000" dirty="0" smtClean="0">
                <a:latin typeface="Century Gothic"/>
                <a:cs typeface="Century Gothic"/>
              </a:rPr>
            </a:br>
            <a:r>
              <a:rPr lang="en-US" sz="2000" dirty="0" smtClean="0">
                <a:latin typeface="Century Gothic"/>
                <a:cs typeface="Century Gothic"/>
              </a:rPr>
              <a:t>Daniel </a:t>
            </a:r>
            <a:r>
              <a:rPr lang="en-US" sz="2000" dirty="0" err="1" smtClean="0">
                <a:latin typeface="Century Gothic"/>
                <a:cs typeface="Century Gothic"/>
              </a:rPr>
              <a:t>Eizans</a:t>
            </a:r>
            <a:endParaRPr lang="en-US" sz="2000" dirty="0">
              <a:latin typeface="Century Gothic"/>
              <a:cs typeface="Century Gothic"/>
            </a:endParaRPr>
          </a:p>
        </p:txBody>
      </p:sp>
    </p:spTree>
    <p:extLst>
      <p:ext uri="{BB962C8B-B14F-4D97-AF65-F5344CB8AC3E}">
        <p14:creationId xmlns:p14="http://schemas.microsoft.com/office/powerpoint/2010/main" val="1162397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a:xfrm>
            <a:off x="457200" y="0"/>
            <a:ext cx="8229600" cy="1143000"/>
          </a:xfrm>
        </p:spPr>
        <p:txBody>
          <a:bodyPr>
            <a:normAutofit/>
          </a:bodyPr>
          <a:lstStyle/>
          <a:p>
            <a:r>
              <a:rPr lang="en-US" dirty="0" smtClean="0">
                <a:latin typeface="Century Gothic"/>
                <a:cs typeface="Century Gothic"/>
              </a:rPr>
              <a:t>A Bill of Mortality</a:t>
            </a:r>
            <a:endParaRPr lang="en-US" dirty="0">
              <a:latin typeface="Century Gothic"/>
              <a:cs typeface="Century Gothic"/>
            </a:endParaRPr>
          </a:p>
        </p:txBody>
      </p:sp>
      <p:pic>
        <p:nvPicPr>
          <p:cNvPr id="5" name="Picture 4" descr="Screen Shot 2018-10-23 at 4.38.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503" y="993532"/>
            <a:ext cx="4524018" cy="5864468"/>
          </a:xfrm>
          <a:prstGeom prst="rect">
            <a:avLst/>
          </a:prstGeom>
        </p:spPr>
      </p:pic>
    </p:spTree>
    <p:extLst>
      <p:ext uri="{BB962C8B-B14F-4D97-AF65-F5344CB8AC3E}">
        <p14:creationId xmlns:p14="http://schemas.microsoft.com/office/powerpoint/2010/main" val="3664893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94"/>
            <a:ext cx="8229600" cy="1143000"/>
          </a:xfrm>
        </p:spPr>
        <p:txBody>
          <a:bodyPr/>
          <a:lstStyle/>
          <a:p>
            <a:pPr algn="l"/>
            <a:r>
              <a:rPr lang="en-US" dirty="0" smtClean="0">
                <a:latin typeface="Century Gothic"/>
                <a:cs typeface="Century Gothic"/>
              </a:rPr>
              <a:t>Context</a:t>
            </a:r>
            <a:endParaRPr lang="en-US" dirty="0">
              <a:latin typeface="Century Gothic"/>
              <a:cs typeface="Century Gothic"/>
            </a:endParaRPr>
          </a:p>
        </p:txBody>
      </p:sp>
      <p:pic>
        <p:nvPicPr>
          <p:cNvPr id="4" name="Picture 3" descr="Screen Shot 2016-03-28 at 11.55.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114" y="1146388"/>
            <a:ext cx="6830310" cy="5711611"/>
          </a:xfrm>
          <a:prstGeom prst="rect">
            <a:avLst/>
          </a:prstGeom>
        </p:spPr>
      </p:pic>
      <p:sp>
        <p:nvSpPr>
          <p:cNvPr id="5" name="Oval 4"/>
          <p:cNvSpPr/>
          <p:nvPr/>
        </p:nvSpPr>
        <p:spPr>
          <a:xfrm>
            <a:off x="4094541" y="3989937"/>
            <a:ext cx="1677624" cy="79609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26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38"/>
            <a:ext cx="9142830" cy="6858000"/>
          </a:xfrm>
          <a:prstGeom prst="rect">
            <a:avLst/>
          </a:prstGeom>
        </p:spPr>
      </p:pic>
      <p:sp>
        <p:nvSpPr>
          <p:cNvPr id="2" name="Title 1"/>
          <p:cNvSpPr>
            <a:spLocks noGrp="1"/>
          </p:cNvSpPr>
          <p:nvPr>
            <p:ph type="title"/>
          </p:nvPr>
        </p:nvSpPr>
        <p:spPr>
          <a:xfrm>
            <a:off x="959138" y="754847"/>
            <a:ext cx="6777406" cy="4768852"/>
          </a:xfrm>
        </p:spPr>
        <p:txBody>
          <a:bodyPr>
            <a:normAutofit/>
          </a:bodyPr>
          <a:lstStyle/>
          <a:p>
            <a:pPr algn="l"/>
            <a:r>
              <a:rPr lang="en-US" sz="2400" dirty="0" smtClean="0">
                <a:latin typeface="Century Gothic"/>
                <a:cs typeface="Century Gothic"/>
              </a:rPr>
              <a:t>Every successful organization has found a way to create value for its customers that competitors have not been able to achieve.</a:t>
            </a:r>
            <a:br>
              <a:rPr lang="en-US" sz="2400" dirty="0" smtClean="0">
                <a:latin typeface="Century Gothic"/>
                <a:cs typeface="Century Gothic"/>
              </a:rPr>
            </a:br>
            <a:r>
              <a:rPr lang="en-US" sz="2400" dirty="0">
                <a:latin typeface="Century Gothic"/>
                <a:cs typeface="Century Gothic"/>
              </a:rPr>
              <a:t/>
            </a:r>
            <a:br>
              <a:rPr lang="en-US" sz="2400" dirty="0">
                <a:latin typeface="Century Gothic"/>
                <a:cs typeface="Century Gothic"/>
              </a:rPr>
            </a:br>
            <a:r>
              <a:rPr lang="en-US" sz="2400" dirty="0" smtClean="0">
                <a:latin typeface="Century Gothic"/>
                <a:cs typeface="Century Gothic"/>
              </a:rPr>
              <a:t>Value is (or should be) at the core of organizational purpose.</a:t>
            </a:r>
            <a:br>
              <a:rPr lang="en-US" sz="2400" dirty="0" smtClean="0">
                <a:latin typeface="Century Gothic"/>
                <a:cs typeface="Century Gothic"/>
              </a:rPr>
            </a:br>
            <a:r>
              <a:rPr lang="en-US" sz="2400" dirty="0">
                <a:latin typeface="Century Gothic"/>
                <a:cs typeface="Century Gothic"/>
              </a:rPr>
              <a:t/>
            </a:r>
            <a:br>
              <a:rPr lang="en-US" sz="2400" dirty="0">
                <a:latin typeface="Century Gothic"/>
                <a:cs typeface="Century Gothic"/>
              </a:rPr>
            </a:br>
            <a:r>
              <a:rPr lang="en-US" sz="2400" dirty="0" smtClean="0">
                <a:latin typeface="Century Gothic"/>
                <a:cs typeface="Century Gothic"/>
              </a:rPr>
              <a:t>The notion of creating or adding value has been called a “value proposition.”</a:t>
            </a:r>
            <a:endParaRPr lang="en-US" sz="2400" dirty="0">
              <a:latin typeface="Century Gothic"/>
              <a:cs typeface="Century Gothic"/>
            </a:endParaRPr>
          </a:p>
        </p:txBody>
      </p:sp>
    </p:spTree>
    <p:extLst>
      <p:ext uri="{BB962C8B-B14F-4D97-AF65-F5344CB8AC3E}">
        <p14:creationId xmlns:p14="http://schemas.microsoft.com/office/powerpoint/2010/main" val="2303690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a:xfrm>
            <a:off x="457200" y="0"/>
            <a:ext cx="8229600" cy="1143000"/>
          </a:xfrm>
        </p:spPr>
        <p:txBody>
          <a:bodyPr/>
          <a:lstStyle/>
          <a:p>
            <a:pPr algn="l"/>
            <a:r>
              <a:rPr lang="en-US" dirty="0" smtClean="0">
                <a:latin typeface="Century Gothic"/>
                <a:cs typeface="Century Gothic"/>
              </a:rPr>
              <a:t>Ways to Add Context</a:t>
            </a:r>
            <a:endParaRPr lang="en-US" dirty="0">
              <a:latin typeface="Century Gothic"/>
              <a:cs typeface="Century Gothic"/>
            </a:endParaRPr>
          </a:p>
        </p:txBody>
      </p:sp>
      <p:pic>
        <p:nvPicPr>
          <p:cNvPr id="4" name="Picture 3" descr="icon location on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670" y="1565667"/>
            <a:ext cx="1251230" cy="1334381"/>
          </a:xfrm>
          <a:prstGeom prst="rect">
            <a:avLst/>
          </a:prstGeom>
        </p:spPr>
      </p:pic>
      <p:sp>
        <p:nvSpPr>
          <p:cNvPr id="5" name="TextBox 4"/>
          <p:cNvSpPr txBox="1"/>
          <p:nvPr/>
        </p:nvSpPr>
        <p:spPr>
          <a:xfrm>
            <a:off x="1762927" y="2293503"/>
            <a:ext cx="1819796" cy="369332"/>
          </a:xfrm>
          <a:prstGeom prst="rect">
            <a:avLst/>
          </a:prstGeom>
          <a:noFill/>
        </p:spPr>
        <p:txBody>
          <a:bodyPr wrap="square" rtlCol="0">
            <a:spAutoFit/>
          </a:bodyPr>
          <a:lstStyle/>
          <a:p>
            <a:r>
              <a:rPr lang="en-US" dirty="0" smtClean="0"/>
              <a:t>Location</a:t>
            </a:r>
            <a:endParaRPr lang="en-US" dirty="0"/>
          </a:p>
        </p:txBody>
      </p:sp>
      <p:pic>
        <p:nvPicPr>
          <p:cNvPr id="6" name="Picture 5" descr="icon abc one.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400" y="3230734"/>
            <a:ext cx="1289054" cy="1394181"/>
          </a:xfrm>
          <a:prstGeom prst="rect">
            <a:avLst/>
          </a:prstGeom>
        </p:spPr>
      </p:pic>
      <p:sp>
        <p:nvSpPr>
          <p:cNvPr id="7" name="TextBox 6"/>
          <p:cNvSpPr txBox="1"/>
          <p:nvPr/>
        </p:nvSpPr>
        <p:spPr>
          <a:xfrm>
            <a:off x="2493491" y="3734814"/>
            <a:ext cx="1819796" cy="369332"/>
          </a:xfrm>
          <a:prstGeom prst="rect">
            <a:avLst/>
          </a:prstGeom>
          <a:noFill/>
        </p:spPr>
        <p:txBody>
          <a:bodyPr wrap="square" rtlCol="0">
            <a:spAutoFit/>
          </a:bodyPr>
          <a:lstStyle/>
          <a:p>
            <a:r>
              <a:rPr lang="en-US" dirty="0" smtClean="0"/>
              <a:t>Alphabetical</a:t>
            </a:r>
            <a:endParaRPr lang="en-US" dirty="0"/>
          </a:p>
        </p:txBody>
      </p:sp>
      <p:pic>
        <p:nvPicPr>
          <p:cNvPr id="8" name="Picture 7" descr="Icon_time_one.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670" y="5070347"/>
            <a:ext cx="1279117" cy="1374207"/>
          </a:xfrm>
          <a:prstGeom prst="rect">
            <a:avLst/>
          </a:prstGeom>
        </p:spPr>
      </p:pic>
      <p:sp>
        <p:nvSpPr>
          <p:cNvPr id="9" name="TextBox 8"/>
          <p:cNvSpPr txBox="1"/>
          <p:nvPr/>
        </p:nvSpPr>
        <p:spPr>
          <a:xfrm>
            <a:off x="1762927" y="5819817"/>
            <a:ext cx="1165807" cy="369332"/>
          </a:xfrm>
          <a:prstGeom prst="rect">
            <a:avLst/>
          </a:prstGeom>
          <a:noFill/>
        </p:spPr>
        <p:txBody>
          <a:bodyPr wrap="square" rtlCol="0">
            <a:spAutoFit/>
          </a:bodyPr>
          <a:lstStyle/>
          <a:p>
            <a:r>
              <a:rPr lang="en-US" dirty="0" smtClean="0"/>
              <a:t>Time</a:t>
            </a:r>
            <a:endParaRPr lang="en-US" dirty="0"/>
          </a:p>
        </p:txBody>
      </p:sp>
      <p:pic>
        <p:nvPicPr>
          <p:cNvPr id="10" name="Picture 9" descr="icon icons one.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7504" y="4427881"/>
            <a:ext cx="1305783" cy="1384703"/>
          </a:xfrm>
          <a:prstGeom prst="rect">
            <a:avLst/>
          </a:prstGeom>
        </p:spPr>
      </p:pic>
      <p:sp>
        <p:nvSpPr>
          <p:cNvPr id="11" name="TextBox 10"/>
          <p:cNvSpPr txBox="1"/>
          <p:nvPr/>
        </p:nvSpPr>
        <p:spPr>
          <a:xfrm>
            <a:off x="4313287" y="5124706"/>
            <a:ext cx="1819796" cy="369332"/>
          </a:xfrm>
          <a:prstGeom prst="rect">
            <a:avLst/>
          </a:prstGeom>
          <a:noFill/>
        </p:spPr>
        <p:txBody>
          <a:bodyPr wrap="square" rtlCol="0">
            <a:spAutoFit/>
          </a:bodyPr>
          <a:lstStyle/>
          <a:p>
            <a:r>
              <a:rPr lang="en-US" dirty="0" smtClean="0"/>
              <a:t>Icons</a:t>
            </a:r>
            <a:endParaRPr lang="en-US" dirty="0"/>
          </a:p>
        </p:txBody>
      </p:sp>
      <p:pic>
        <p:nvPicPr>
          <p:cNvPr id="12" name="Picture 11" descr="Icon_category_one (1).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5043" y="1526197"/>
            <a:ext cx="1298501" cy="1373851"/>
          </a:xfrm>
          <a:prstGeom prst="rect">
            <a:avLst/>
          </a:prstGeom>
        </p:spPr>
      </p:pic>
      <p:sp>
        <p:nvSpPr>
          <p:cNvPr id="13" name="TextBox 12"/>
          <p:cNvSpPr txBox="1"/>
          <p:nvPr/>
        </p:nvSpPr>
        <p:spPr>
          <a:xfrm>
            <a:off x="6749159" y="2303462"/>
            <a:ext cx="1819796" cy="369332"/>
          </a:xfrm>
          <a:prstGeom prst="rect">
            <a:avLst/>
          </a:prstGeom>
          <a:noFill/>
        </p:spPr>
        <p:txBody>
          <a:bodyPr wrap="square" rtlCol="0">
            <a:spAutoFit/>
          </a:bodyPr>
          <a:lstStyle/>
          <a:p>
            <a:r>
              <a:rPr lang="en-US" dirty="0" smtClean="0"/>
              <a:t>Category</a:t>
            </a:r>
            <a:endParaRPr lang="en-US" dirty="0"/>
          </a:p>
        </p:txBody>
      </p:sp>
      <p:pic>
        <p:nvPicPr>
          <p:cNvPr id="14" name="Picture 13" descr="icon hierarchy one.t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0701" y="3419621"/>
            <a:ext cx="1286077" cy="1369050"/>
          </a:xfrm>
          <a:prstGeom prst="rect">
            <a:avLst/>
          </a:prstGeom>
        </p:spPr>
      </p:pic>
      <p:sp>
        <p:nvSpPr>
          <p:cNvPr id="15" name="TextBox 14"/>
          <p:cNvSpPr txBox="1"/>
          <p:nvPr/>
        </p:nvSpPr>
        <p:spPr>
          <a:xfrm>
            <a:off x="7033502" y="4133059"/>
            <a:ext cx="1819796" cy="369332"/>
          </a:xfrm>
          <a:prstGeom prst="rect">
            <a:avLst/>
          </a:prstGeom>
          <a:noFill/>
        </p:spPr>
        <p:txBody>
          <a:bodyPr wrap="square" rtlCol="0">
            <a:spAutoFit/>
          </a:bodyPr>
          <a:lstStyle/>
          <a:p>
            <a:r>
              <a:rPr lang="en-US" dirty="0" smtClean="0"/>
              <a:t>Hierarchy</a:t>
            </a:r>
            <a:endParaRPr lang="en-US" dirty="0"/>
          </a:p>
        </p:txBody>
      </p:sp>
      <p:pic>
        <p:nvPicPr>
          <p:cNvPr id="16" name="Picture 15" descr="icon links one.t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65631" y="5304111"/>
            <a:ext cx="1267871" cy="1365062"/>
          </a:xfrm>
          <a:prstGeom prst="rect">
            <a:avLst/>
          </a:prstGeom>
        </p:spPr>
      </p:pic>
      <p:sp>
        <p:nvSpPr>
          <p:cNvPr id="17" name="TextBox 16"/>
          <p:cNvSpPr txBox="1"/>
          <p:nvPr/>
        </p:nvSpPr>
        <p:spPr>
          <a:xfrm>
            <a:off x="7137761" y="6004483"/>
            <a:ext cx="1819796" cy="369332"/>
          </a:xfrm>
          <a:prstGeom prst="rect">
            <a:avLst/>
          </a:prstGeom>
          <a:noFill/>
        </p:spPr>
        <p:txBody>
          <a:bodyPr wrap="square" rtlCol="0">
            <a:spAutoFit/>
          </a:bodyPr>
          <a:lstStyle/>
          <a:p>
            <a:r>
              <a:rPr lang="en-US" dirty="0" smtClean="0"/>
              <a:t>Links</a:t>
            </a:r>
            <a:endParaRPr lang="en-US" dirty="0"/>
          </a:p>
        </p:txBody>
      </p:sp>
    </p:spTree>
    <p:extLst>
      <p:ext uri="{BB962C8B-B14F-4D97-AF65-F5344CB8AC3E}">
        <p14:creationId xmlns:p14="http://schemas.microsoft.com/office/powerpoint/2010/main" val="599750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8 at 2.51.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2468272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8 at 12.13.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67037" cy="3535027"/>
          </a:xfrm>
          <a:prstGeom prst="rect">
            <a:avLst/>
          </a:prstGeom>
        </p:spPr>
      </p:pic>
      <p:pic>
        <p:nvPicPr>
          <p:cNvPr id="5" name="Picture 4" descr="Screen Shot 2016-03-28 at 12.13.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907" y="0"/>
            <a:ext cx="4348093" cy="3322973"/>
          </a:xfrm>
          <a:prstGeom prst="rect">
            <a:avLst/>
          </a:prstGeom>
        </p:spPr>
      </p:pic>
      <p:pic>
        <p:nvPicPr>
          <p:cNvPr id="6" name="Picture 5" descr="Screen Shot 2016-03-28 at 12.15.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9963" y="3322973"/>
            <a:ext cx="5305088" cy="3560547"/>
          </a:xfrm>
          <a:prstGeom prst="rect">
            <a:avLst/>
          </a:prstGeom>
        </p:spPr>
      </p:pic>
    </p:spTree>
    <p:extLst>
      <p:ext uri="{BB962C8B-B14F-4D97-AF65-F5344CB8AC3E}">
        <p14:creationId xmlns:p14="http://schemas.microsoft.com/office/powerpoint/2010/main" val="2201227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a:xfrm>
            <a:off x="457200" y="0"/>
            <a:ext cx="8229600" cy="1143000"/>
          </a:xfrm>
        </p:spPr>
        <p:txBody>
          <a:bodyPr/>
          <a:lstStyle/>
          <a:p>
            <a:pPr algn="l"/>
            <a:r>
              <a:rPr lang="en-US" dirty="0">
                <a:latin typeface="Century Gothic"/>
                <a:cs typeface="Century Gothic"/>
              </a:rPr>
              <a:t>Context</a:t>
            </a:r>
            <a:endParaRPr lang="en-US" dirty="0"/>
          </a:p>
        </p:txBody>
      </p:sp>
      <p:pic>
        <p:nvPicPr>
          <p:cNvPr id="4" name="Picture 3" descr="icon random on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168" y="1435298"/>
            <a:ext cx="1298501" cy="1375227"/>
          </a:xfrm>
          <a:prstGeom prst="rect">
            <a:avLst/>
          </a:prstGeom>
        </p:spPr>
      </p:pic>
      <p:sp>
        <p:nvSpPr>
          <p:cNvPr id="5" name="TextBox 4"/>
          <p:cNvSpPr txBox="1"/>
          <p:nvPr/>
        </p:nvSpPr>
        <p:spPr>
          <a:xfrm>
            <a:off x="1791361" y="2350367"/>
            <a:ext cx="1507019" cy="369332"/>
          </a:xfrm>
          <a:prstGeom prst="rect">
            <a:avLst/>
          </a:prstGeom>
          <a:noFill/>
        </p:spPr>
        <p:txBody>
          <a:bodyPr wrap="square" rtlCol="0">
            <a:spAutoFit/>
          </a:bodyPr>
          <a:lstStyle/>
          <a:p>
            <a:r>
              <a:rPr lang="en-US" dirty="0" smtClean="0"/>
              <a:t>Random</a:t>
            </a:r>
            <a:endParaRPr lang="en-US" dirty="0"/>
          </a:p>
        </p:txBody>
      </p:sp>
      <p:pic>
        <p:nvPicPr>
          <p:cNvPr id="6" name="Picture 5" descr="icon tag four.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208" y="3183347"/>
            <a:ext cx="1296305" cy="1375226"/>
          </a:xfrm>
          <a:prstGeom prst="rect">
            <a:avLst/>
          </a:prstGeom>
        </p:spPr>
      </p:pic>
      <p:sp>
        <p:nvSpPr>
          <p:cNvPr id="7" name="TextBox 6"/>
          <p:cNvSpPr txBox="1"/>
          <p:nvPr/>
        </p:nvSpPr>
        <p:spPr>
          <a:xfrm>
            <a:off x="2439513" y="3943315"/>
            <a:ext cx="1507019" cy="369332"/>
          </a:xfrm>
          <a:prstGeom prst="rect">
            <a:avLst/>
          </a:prstGeom>
          <a:noFill/>
        </p:spPr>
        <p:txBody>
          <a:bodyPr wrap="square" rtlCol="0">
            <a:spAutoFit/>
          </a:bodyPr>
          <a:lstStyle/>
          <a:p>
            <a:r>
              <a:rPr lang="en-US" dirty="0" smtClean="0"/>
              <a:t>Tags</a:t>
            </a:r>
            <a:endParaRPr lang="en-US" dirty="0"/>
          </a:p>
        </p:txBody>
      </p:sp>
      <p:pic>
        <p:nvPicPr>
          <p:cNvPr id="8" name="Picture 7" descr="icon annotation one.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989" y="5193551"/>
            <a:ext cx="1307978" cy="1418039"/>
          </a:xfrm>
          <a:prstGeom prst="rect">
            <a:avLst/>
          </a:prstGeom>
        </p:spPr>
      </p:pic>
      <p:sp>
        <p:nvSpPr>
          <p:cNvPr id="9" name="Rectangle 8"/>
          <p:cNvSpPr/>
          <p:nvPr/>
        </p:nvSpPr>
        <p:spPr>
          <a:xfrm>
            <a:off x="2131811" y="6021179"/>
            <a:ext cx="1242009" cy="369332"/>
          </a:xfrm>
          <a:prstGeom prst="rect">
            <a:avLst/>
          </a:prstGeom>
        </p:spPr>
        <p:txBody>
          <a:bodyPr wrap="none">
            <a:spAutoFit/>
          </a:bodyPr>
          <a:lstStyle/>
          <a:p>
            <a:r>
              <a:rPr lang="en-US" dirty="0" smtClean="0"/>
              <a:t>Annotation</a:t>
            </a:r>
            <a:endParaRPr lang="en-US" dirty="0"/>
          </a:p>
        </p:txBody>
      </p:sp>
      <p:pic>
        <p:nvPicPr>
          <p:cNvPr id="10" name="Picture 9" descr="icon semantic web one.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0014" y="1221549"/>
            <a:ext cx="1280753" cy="1394181"/>
          </a:xfrm>
          <a:prstGeom prst="rect">
            <a:avLst/>
          </a:prstGeom>
        </p:spPr>
      </p:pic>
      <p:sp>
        <p:nvSpPr>
          <p:cNvPr id="11" name="Rectangle 10"/>
          <p:cNvSpPr/>
          <p:nvPr/>
        </p:nvSpPr>
        <p:spPr>
          <a:xfrm>
            <a:off x="6397707" y="1994097"/>
            <a:ext cx="1541708" cy="369332"/>
          </a:xfrm>
          <a:prstGeom prst="rect">
            <a:avLst/>
          </a:prstGeom>
        </p:spPr>
        <p:txBody>
          <a:bodyPr wrap="none">
            <a:spAutoFit/>
          </a:bodyPr>
          <a:lstStyle/>
          <a:p>
            <a:r>
              <a:rPr lang="en-US" dirty="0" smtClean="0"/>
              <a:t>Semantic Web</a:t>
            </a:r>
            <a:endParaRPr lang="en-US" dirty="0"/>
          </a:p>
        </p:txBody>
      </p:sp>
      <p:pic>
        <p:nvPicPr>
          <p:cNvPr id="12" name="Picture 11" descr="icon reviews one.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5728" y="2993962"/>
            <a:ext cx="1279545" cy="1392394"/>
          </a:xfrm>
          <a:prstGeom prst="rect">
            <a:avLst/>
          </a:prstGeom>
        </p:spPr>
      </p:pic>
      <p:sp>
        <p:nvSpPr>
          <p:cNvPr id="13" name="Rectangle 12"/>
          <p:cNvSpPr/>
          <p:nvPr/>
        </p:nvSpPr>
        <p:spPr>
          <a:xfrm>
            <a:off x="5445273" y="3758649"/>
            <a:ext cx="954107" cy="369332"/>
          </a:xfrm>
          <a:prstGeom prst="rect">
            <a:avLst/>
          </a:prstGeom>
        </p:spPr>
        <p:txBody>
          <a:bodyPr wrap="none">
            <a:spAutoFit/>
          </a:bodyPr>
          <a:lstStyle/>
          <a:p>
            <a:r>
              <a:rPr lang="en-US" dirty="0" smtClean="0"/>
              <a:t>Reviews</a:t>
            </a:r>
            <a:endParaRPr lang="en-US" dirty="0"/>
          </a:p>
        </p:txBody>
      </p:sp>
      <p:pic>
        <p:nvPicPr>
          <p:cNvPr id="14" name="Picture 13" descr="icon curation one.t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7488" y="4861171"/>
            <a:ext cx="1286558" cy="1393441"/>
          </a:xfrm>
          <a:prstGeom prst="rect">
            <a:avLst/>
          </a:prstGeom>
        </p:spPr>
      </p:pic>
      <p:sp>
        <p:nvSpPr>
          <p:cNvPr id="15" name="Rectangle 14"/>
          <p:cNvSpPr/>
          <p:nvPr/>
        </p:nvSpPr>
        <p:spPr>
          <a:xfrm>
            <a:off x="6935528" y="5675150"/>
            <a:ext cx="991678" cy="369332"/>
          </a:xfrm>
          <a:prstGeom prst="rect">
            <a:avLst/>
          </a:prstGeom>
        </p:spPr>
        <p:txBody>
          <a:bodyPr wrap="none">
            <a:spAutoFit/>
          </a:bodyPr>
          <a:lstStyle/>
          <a:p>
            <a:r>
              <a:rPr lang="en-US" dirty="0" smtClean="0"/>
              <a:t>Curation</a:t>
            </a:r>
            <a:endParaRPr lang="en-US" dirty="0"/>
          </a:p>
        </p:txBody>
      </p:sp>
    </p:spTree>
    <p:extLst>
      <p:ext uri="{BB962C8B-B14F-4D97-AF65-F5344CB8AC3E}">
        <p14:creationId xmlns:p14="http://schemas.microsoft.com/office/powerpoint/2010/main" val="2311084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8 at 12.29.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486"/>
            <a:ext cx="9144000" cy="6425514"/>
          </a:xfrm>
          <a:prstGeom prst="rect">
            <a:avLst/>
          </a:prstGeom>
        </p:spPr>
      </p:pic>
      <p:sp>
        <p:nvSpPr>
          <p:cNvPr id="5" name="TextBox 4"/>
          <p:cNvSpPr txBox="1"/>
          <p:nvPr/>
        </p:nvSpPr>
        <p:spPr>
          <a:xfrm>
            <a:off x="1023635" y="94773"/>
            <a:ext cx="3886022" cy="369332"/>
          </a:xfrm>
          <a:prstGeom prst="rect">
            <a:avLst/>
          </a:prstGeom>
          <a:noFill/>
        </p:spPr>
        <p:txBody>
          <a:bodyPr wrap="square" rtlCol="0">
            <a:spAutoFit/>
          </a:bodyPr>
          <a:lstStyle/>
          <a:p>
            <a:r>
              <a:rPr lang="en-US" dirty="0" smtClean="0"/>
              <a:t>Google’s Knowledge Graph</a:t>
            </a:r>
            <a:endParaRPr lang="en-US" dirty="0"/>
          </a:p>
        </p:txBody>
      </p:sp>
    </p:spTree>
    <p:extLst>
      <p:ext uri="{BB962C8B-B14F-4D97-AF65-F5344CB8AC3E}">
        <p14:creationId xmlns:p14="http://schemas.microsoft.com/office/powerpoint/2010/main" val="923507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
            <a:ext cx="8229600" cy="1143000"/>
          </a:xfrm>
        </p:spPr>
        <p:txBody>
          <a:bodyPr/>
          <a:lstStyle/>
          <a:p>
            <a:pPr algn="l"/>
            <a:r>
              <a:rPr lang="en-US" dirty="0" smtClean="0">
                <a:latin typeface="Century Gothic"/>
                <a:cs typeface="Century Gothic"/>
              </a:rPr>
              <a:t>Displaying Content</a:t>
            </a:r>
            <a:endParaRPr lang="en-US" dirty="0"/>
          </a:p>
        </p:txBody>
      </p:sp>
      <p:pic>
        <p:nvPicPr>
          <p:cNvPr id="4" name="Picture 3" descr="Screen Shot 2016-03-28 at 12.44.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259" y="1739864"/>
            <a:ext cx="6210300" cy="4102100"/>
          </a:xfrm>
          <a:prstGeom prst="rect">
            <a:avLst/>
          </a:prstGeom>
        </p:spPr>
      </p:pic>
      <p:sp>
        <p:nvSpPr>
          <p:cNvPr id="5" name="TextBox 4"/>
          <p:cNvSpPr txBox="1"/>
          <p:nvPr/>
        </p:nvSpPr>
        <p:spPr>
          <a:xfrm>
            <a:off x="4852789" y="6169712"/>
            <a:ext cx="4170365" cy="369332"/>
          </a:xfrm>
          <a:prstGeom prst="rect">
            <a:avLst/>
          </a:prstGeom>
          <a:noFill/>
        </p:spPr>
        <p:txBody>
          <a:bodyPr wrap="square" rtlCol="0">
            <a:spAutoFit/>
          </a:bodyPr>
          <a:lstStyle/>
          <a:p>
            <a:r>
              <a:rPr lang="en-US" dirty="0" smtClean="0"/>
              <a:t>Michael </a:t>
            </a:r>
            <a:r>
              <a:rPr lang="en-US" dirty="0"/>
              <a:t>W</a:t>
            </a:r>
            <a:r>
              <a:rPr lang="en-US" dirty="0" smtClean="0"/>
              <a:t>hitelaw – Generous Interface</a:t>
            </a:r>
            <a:endParaRPr lang="en-US" dirty="0"/>
          </a:p>
        </p:txBody>
      </p:sp>
    </p:spTree>
    <p:extLst>
      <p:ext uri="{BB962C8B-B14F-4D97-AF65-F5344CB8AC3E}">
        <p14:creationId xmlns:p14="http://schemas.microsoft.com/office/powerpoint/2010/main" val="78828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dirty="0">
                <a:latin typeface="Century Gothic"/>
                <a:cs typeface="Century Gothic"/>
              </a:rPr>
              <a:t>Displaying Content</a:t>
            </a:r>
            <a:endParaRPr lang="en-US" dirty="0"/>
          </a:p>
        </p:txBody>
      </p:sp>
      <p:pic>
        <p:nvPicPr>
          <p:cNvPr id="4" name="Picture 3" descr="Screen Shot 2016-03-28 at 12.46.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255" y="1468314"/>
            <a:ext cx="5849540" cy="4871989"/>
          </a:xfrm>
          <a:prstGeom prst="rect">
            <a:avLst/>
          </a:prstGeom>
        </p:spPr>
      </p:pic>
      <p:sp>
        <p:nvSpPr>
          <p:cNvPr id="5" name="TextBox 4"/>
          <p:cNvSpPr txBox="1"/>
          <p:nvPr/>
        </p:nvSpPr>
        <p:spPr>
          <a:xfrm>
            <a:off x="4066106" y="6406644"/>
            <a:ext cx="4976004" cy="369332"/>
          </a:xfrm>
          <a:prstGeom prst="rect">
            <a:avLst/>
          </a:prstGeom>
          <a:noFill/>
        </p:spPr>
        <p:txBody>
          <a:bodyPr wrap="square" rtlCol="0">
            <a:spAutoFit/>
          </a:bodyPr>
          <a:lstStyle/>
          <a:p>
            <a:pPr algn="r"/>
            <a:r>
              <a:rPr lang="en-US" dirty="0" smtClean="0"/>
              <a:t>Nolan Art Gallery - Canberra</a:t>
            </a:r>
            <a:endParaRPr lang="en-US" dirty="0"/>
          </a:p>
        </p:txBody>
      </p:sp>
    </p:spTree>
    <p:extLst>
      <p:ext uri="{BB962C8B-B14F-4D97-AF65-F5344CB8AC3E}">
        <p14:creationId xmlns:p14="http://schemas.microsoft.com/office/powerpoint/2010/main" val="2079138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lstStyle/>
          <a:p>
            <a:pPr algn="l"/>
            <a:r>
              <a:rPr lang="en-US" dirty="0">
                <a:latin typeface="Century Gothic"/>
                <a:cs typeface="Century Gothic"/>
              </a:rPr>
              <a:t>Displaying Content</a:t>
            </a:r>
            <a:endParaRPr lang="en-US" dirty="0"/>
          </a:p>
        </p:txBody>
      </p:sp>
      <p:pic>
        <p:nvPicPr>
          <p:cNvPr id="6" name="Picture 5" descr="Screen Shot 2016-03-28 at 12.48.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438" y="1417639"/>
            <a:ext cx="5336065" cy="4884756"/>
          </a:xfrm>
          <a:prstGeom prst="rect">
            <a:avLst/>
          </a:prstGeom>
        </p:spPr>
      </p:pic>
      <p:sp>
        <p:nvSpPr>
          <p:cNvPr id="7" name="TextBox 6"/>
          <p:cNvSpPr txBox="1"/>
          <p:nvPr/>
        </p:nvSpPr>
        <p:spPr>
          <a:xfrm>
            <a:off x="4407318" y="6302395"/>
            <a:ext cx="4540011" cy="369613"/>
          </a:xfrm>
          <a:prstGeom prst="rect">
            <a:avLst/>
          </a:prstGeom>
          <a:noFill/>
        </p:spPr>
        <p:txBody>
          <a:bodyPr wrap="square" rtlCol="0">
            <a:spAutoFit/>
          </a:bodyPr>
          <a:lstStyle/>
          <a:p>
            <a:pPr algn="r"/>
            <a:r>
              <a:rPr lang="en-US" dirty="0" smtClean="0"/>
              <a:t>Manly Images – Suburb of Melbourne</a:t>
            </a:r>
            <a:endParaRPr lang="en-US" dirty="0"/>
          </a:p>
        </p:txBody>
      </p:sp>
    </p:spTree>
    <p:extLst>
      <p:ext uri="{BB962C8B-B14F-4D97-AF65-F5344CB8AC3E}">
        <p14:creationId xmlns:p14="http://schemas.microsoft.com/office/powerpoint/2010/main" val="2128189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8 at 1.4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5805"/>
            <a:ext cx="9144000" cy="3981855"/>
          </a:xfrm>
          <a:prstGeom prst="rect">
            <a:avLst/>
          </a:prstGeom>
        </p:spPr>
      </p:pic>
      <p:sp>
        <p:nvSpPr>
          <p:cNvPr id="5" name="Title 1"/>
          <p:cNvSpPr>
            <a:spLocks noGrp="1"/>
          </p:cNvSpPr>
          <p:nvPr>
            <p:ph type="title"/>
          </p:nvPr>
        </p:nvSpPr>
        <p:spPr>
          <a:xfrm>
            <a:off x="457200" y="0"/>
            <a:ext cx="8229600" cy="1143000"/>
          </a:xfrm>
        </p:spPr>
        <p:txBody>
          <a:bodyPr/>
          <a:lstStyle/>
          <a:p>
            <a:pPr algn="l"/>
            <a:r>
              <a:rPr lang="en-US" dirty="0">
                <a:latin typeface="Century Gothic"/>
                <a:cs typeface="Century Gothic"/>
              </a:rPr>
              <a:t>Displaying Content</a:t>
            </a:r>
            <a:endParaRPr lang="en-US" dirty="0"/>
          </a:p>
        </p:txBody>
      </p:sp>
      <p:sp>
        <p:nvSpPr>
          <p:cNvPr id="2" name="TextBox 1"/>
          <p:cNvSpPr txBox="1"/>
          <p:nvPr/>
        </p:nvSpPr>
        <p:spPr>
          <a:xfrm>
            <a:off x="4988883" y="6176197"/>
            <a:ext cx="3999786" cy="369332"/>
          </a:xfrm>
          <a:prstGeom prst="rect">
            <a:avLst/>
          </a:prstGeom>
          <a:noFill/>
        </p:spPr>
        <p:txBody>
          <a:bodyPr wrap="square" rtlCol="0">
            <a:spAutoFit/>
          </a:bodyPr>
          <a:lstStyle/>
          <a:p>
            <a:pPr algn="r"/>
            <a:r>
              <a:rPr lang="en-US" dirty="0" smtClean="0"/>
              <a:t>Cleveland Museum of Art</a:t>
            </a:r>
            <a:endParaRPr lang="en-US" dirty="0"/>
          </a:p>
        </p:txBody>
      </p:sp>
    </p:spTree>
    <p:extLst>
      <p:ext uri="{BB962C8B-B14F-4D97-AF65-F5344CB8AC3E}">
        <p14:creationId xmlns:p14="http://schemas.microsoft.com/office/powerpoint/2010/main" val="1063248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956"/>
            <a:ext cx="8229600" cy="1143000"/>
          </a:xfrm>
        </p:spPr>
        <p:txBody>
          <a:bodyPr/>
          <a:lstStyle/>
          <a:p>
            <a:pPr algn="l"/>
            <a:r>
              <a:rPr lang="en-US" dirty="0">
                <a:latin typeface="Century Gothic"/>
                <a:cs typeface="Century Gothic"/>
              </a:rPr>
              <a:t>Displaying Content</a:t>
            </a:r>
            <a:endParaRPr lang="en-US" dirty="0"/>
          </a:p>
        </p:txBody>
      </p:sp>
      <p:pic>
        <p:nvPicPr>
          <p:cNvPr id="5" name="Picture 4" descr="Screen Shot 2016-03-28 at 1.50.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54182"/>
            <a:ext cx="6926124" cy="5582742"/>
          </a:xfrm>
          <a:prstGeom prst="rect">
            <a:avLst/>
          </a:prstGeom>
        </p:spPr>
      </p:pic>
      <p:sp>
        <p:nvSpPr>
          <p:cNvPr id="2" name="TextBox 1"/>
          <p:cNvSpPr txBox="1"/>
          <p:nvPr/>
        </p:nvSpPr>
        <p:spPr>
          <a:xfrm>
            <a:off x="7529009" y="6221879"/>
            <a:ext cx="1614991" cy="369332"/>
          </a:xfrm>
          <a:prstGeom prst="rect">
            <a:avLst/>
          </a:prstGeom>
          <a:noFill/>
        </p:spPr>
        <p:txBody>
          <a:bodyPr wrap="square" rtlCol="0">
            <a:spAutoFit/>
          </a:bodyPr>
          <a:lstStyle/>
          <a:p>
            <a:pPr algn="r"/>
            <a:r>
              <a:rPr lang="en-US" dirty="0" smtClean="0"/>
              <a:t>Pinterest</a:t>
            </a:r>
            <a:endParaRPr lang="en-US" dirty="0"/>
          </a:p>
        </p:txBody>
      </p:sp>
    </p:spTree>
    <p:extLst>
      <p:ext uri="{BB962C8B-B14F-4D97-AF65-F5344CB8AC3E}">
        <p14:creationId xmlns:p14="http://schemas.microsoft.com/office/powerpoint/2010/main" val="114088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a:xfrm>
            <a:off x="457200" y="0"/>
            <a:ext cx="8229600" cy="1143000"/>
          </a:xfrm>
        </p:spPr>
        <p:txBody>
          <a:bodyPr/>
          <a:lstStyle/>
          <a:p>
            <a:pPr algn="l"/>
            <a:r>
              <a:rPr lang="en-US" dirty="0" smtClean="0">
                <a:latin typeface="Century Gothic"/>
                <a:cs typeface="Century Gothic"/>
              </a:rPr>
              <a:t>What is a Value Proposition?</a:t>
            </a:r>
            <a:endParaRPr lang="en-US" dirty="0">
              <a:latin typeface="Century Gothic"/>
              <a:cs typeface="Century Gothic"/>
            </a:endParaRPr>
          </a:p>
        </p:txBody>
      </p:sp>
      <p:sp>
        <p:nvSpPr>
          <p:cNvPr id="5" name="Content Placeholder 2"/>
          <p:cNvSpPr>
            <a:spLocks noGrp="1"/>
          </p:cNvSpPr>
          <p:nvPr>
            <p:ph idx="1"/>
          </p:nvPr>
        </p:nvSpPr>
        <p:spPr>
          <a:xfrm>
            <a:off x="457200" y="1600200"/>
            <a:ext cx="8229600" cy="4525963"/>
          </a:xfrm>
        </p:spPr>
        <p:txBody>
          <a:bodyPr>
            <a:normAutofit/>
          </a:bodyPr>
          <a:lstStyle/>
          <a:p>
            <a:r>
              <a:rPr lang="en-US" sz="2400" dirty="0" smtClean="0">
                <a:latin typeface="Century Gothic"/>
                <a:cs typeface="Century Gothic"/>
              </a:rPr>
              <a:t>A promise of value delivered to a customer</a:t>
            </a:r>
          </a:p>
          <a:p>
            <a:pPr marL="0" indent="0">
              <a:buNone/>
            </a:pPr>
            <a:endParaRPr lang="en-US" sz="2400" dirty="0" smtClean="0">
              <a:latin typeface="Century Gothic"/>
              <a:cs typeface="Century Gothic"/>
            </a:endParaRPr>
          </a:p>
          <a:p>
            <a:r>
              <a:rPr lang="en-US" sz="2400" dirty="0" smtClean="0">
                <a:latin typeface="Century Gothic"/>
                <a:cs typeface="Century Gothic"/>
              </a:rPr>
              <a:t>Explains how a service solves customer’s problems</a:t>
            </a:r>
          </a:p>
          <a:p>
            <a:pPr marL="0" indent="0">
              <a:buNone/>
            </a:pPr>
            <a:endParaRPr lang="en-US" sz="2400" dirty="0" smtClean="0">
              <a:latin typeface="Century Gothic"/>
              <a:cs typeface="Century Gothic"/>
            </a:endParaRPr>
          </a:p>
          <a:p>
            <a:r>
              <a:rPr lang="en-US" sz="2400" dirty="0" smtClean="0">
                <a:latin typeface="Century Gothic"/>
                <a:cs typeface="Century Gothic"/>
              </a:rPr>
              <a:t>Delivers specific benefits</a:t>
            </a:r>
          </a:p>
          <a:p>
            <a:pPr marL="0" indent="0">
              <a:buNone/>
            </a:pPr>
            <a:endParaRPr lang="en-US" sz="2400" dirty="0" smtClean="0">
              <a:latin typeface="Century Gothic"/>
              <a:cs typeface="Century Gothic"/>
            </a:endParaRPr>
          </a:p>
          <a:p>
            <a:r>
              <a:rPr lang="en-US" sz="2400" dirty="0" smtClean="0">
                <a:latin typeface="Century Gothic"/>
                <a:cs typeface="Century Gothic"/>
              </a:rPr>
              <a:t>Explains why the customer would use the library and note the competition (differentiation)</a:t>
            </a:r>
            <a:endParaRPr lang="en-US" sz="2400" dirty="0">
              <a:latin typeface="Century Gothic"/>
              <a:cs typeface="Century Gothic"/>
            </a:endParaRPr>
          </a:p>
        </p:txBody>
      </p:sp>
    </p:spTree>
    <p:extLst>
      <p:ext uri="{BB962C8B-B14F-4D97-AF65-F5344CB8AC3E}">
        <p14:creationId xmlns:p14="http://schemas.microsoft.com/office/powerpoint/2010/main" val="630010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8 at 1.54.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615"/>
            <a:ext cx="9144000" cy="5134043"/>
          </a:xfrm>
          <a:prstGeom prst="rect">
            <a:avLst/>
          </a:prstGeom>
        </p:spPr>
      </p:pic>
      <p:sp>
        <p:nvSpPr>
          <p:cNvPr id="5" name="Title 1"/>
          <p:cNvSpPr>
            <a:spLocks noGrp="1"/>
          </p:cNvSpPr>
          <p:nvPr>
            <p:ph type="title"/>
          </p:nvPr>
        </p:nvSpPr>
        <p:spPr>
          <a:xfrm>
            <a:off x="457200" y="0"/>
            <a:ext cx="8229600" cy="1143000"/>
          </a:xfrm>
        </p:spPr>
        <p:txBody>
          <a:bodyPr/>
          <a:lstStyle/>
          <a:p>
            <a:pPr algn="l"/>
            <a:r>
              <a:rPr lang="en-US" dirty="0">
                <a:latin typeface="Century Gothic"/>
                <a:cs typeface="Century Gothic"/>
              </a:rPr>
              <a:t>Displaying Content</a:t>
            </a:r>
            <a:endParaRPr lang="en-US" dirty="0"/>
          </a:p>
        </p:txBody>
      </p:sp>
      <p:sp>
        <p:nvSpPr>
          <p:cNvPr id="6" name="TextBox 5"/>
          <p:cNvSpPr txBox="1"/>
          <p:nvPr/>
        </p:nvSpPr>
        <p:spPr>
          <a:xfrm>
            <a:off x="4094541" y="6463508"/>
            <a:ext cx="4938091" cy="369332"/>
          </a:xfrm>
          <a:prstGeom prst="rect">
            <a:avLst/>
          </a:prstGeom>
          <a:noFill/>
        </p:spPr>
        <p:txBody>
          <a:bodyPr wrap="square" rtlCol="0">
            <a:spAutoFit/>
          </a:bodyPr>
          <a:lstStyle/>
          <a:p>
            <a:pPr algn="r"/>
            <a:r>
              <a:rPr lang="en-US" dirty="0" smtClean="0"/>
              <a:t>Hans </a:t>
            </a:r>
            <a:r>
              <a:rPr lang="en-US" dirty="0" err="1" smtClean="0"/>
              <a:t>Rosling</a:t>
            </a:r>
            <a:r>
              <a:rPr lang="en-US" dirty="0" smtClean="0"/>
              <a:t>  Trendalyzer  TED Talks</a:t>
            </a:r>
            <a:endParaRPr lang="en-US" dirty="0"/>
          </a:p>
        </p:txBody>
      </p:sp>
    </p:spTree>
    <p:extLst>
      <p:ext uri="{BB962C8B-B14F-4D97-AF65-F5344CB8AC3E}">
        <p14:creationId xmlns:p14="http://schemas.microsoft.com/office/powerpoint/2010/main" val="2641209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 name="Picture 2" descr="Adding value swoosh with 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pic>
        <p:nvPicPr>
          <p:cNvPr id="5" name="Picture 4" descr="Screen Shot 2018-10-23 at 4.53.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4" y="1005193"/>
            <a:ext cx="8737600" cy="3975100"/>
          </a:xfrm>
          <a:prstGeom prst="rect">
            <a:avLst/>
          </a:prstGeom>
        </p:spPr>
      </p:pic>
      <p:sp>
        <p:nvSpPr>
          <p:cNvPr id="6"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Century Gothic"/>
                <a:cs typeface="Century Gothic"/>
              </a:rPr>
              <a:t>Tips for Adding Value by Context</a:t>
            </a:r>
            <a:endParaRPr lang="en-US" sz="3600" dirty="0">
              <a:latin typeface="Century Gothic"/>
              <a:cs typeface="Century Gothic"/>
            </a:endParaRPr>
          </a:p>
        </p:txBody>
      </p:sp>
    </p:spTree>
    <p:extLst>
      <p:ext uri="{BB962C8B-B14F-4D97-AF65-F5344CB8AC3E}">
        <p14:creationId xmlns:p14="http://schemas.microsoft.com/office/powerpoint/2010/main" val="154998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dirty="0" smtClean="0">
                <a:latin typeface="Century Gothic"/>
                <a:cs typeface="Century Gothic"/>
              </a:rPr>
              <a:t>Connection</a:t>
            </a:r>
            <a:endParaRPr lang="en-US" dirty="0">
              <a:latin typeface="Century Gothic"/>
              <a:cs typeface="Century Gothic"/>
            </a:endParaRPr>
          </a:p>
        </p:txBody>
      </p:sp>
      <p:pic>
        <p:nvPicPr>
          <p:cNvPr id="4" name="Picture 3" descr="Screen Shot 2016-03-28 at 2.03.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451" y="1413042"/>
            <a:ext cx="6132333" cy="4699646"/>
          </a:xfrm>
          <a:prstGeom prst="rect">
            <a:avLst/>
          </a:prstGeom>
        </p:spPr>
      </p:pic>
      <p:sp>
        <p:nvSpPr>
          <p:cNvPr id="5" name="TextBox 4"/>
          <p:cNvSpPr txBox="1"/>
          <p:nvPr/>
        </p:nvSpPr>
        <p:spPr>
          <a:xfrm>
            <a:off x="5402519" y="6368735"/>
            <a:ext cx="3601679" cy="369332"/>
          </a:xfrm>
          <a:prstGeom prst="rect">
            <a:avLst/>
          </a:prstGeom>
          <a:noFill/>
        </p:spPr>
        <p:txBody>
          <a:bodyPr wrap="square" rtlCol="0">
            <a:spAutoFit/>
          </a:bodyPr>
          <a:lstStyle/>
          <a:p>
            <a:pPr algn="r"/>
            <a:r>
              <a:rPr lang="en-US" dirty="0" err="1" smtClean="0"/>
              <a:t>YOUmedia</a:t>
            </a:r>
            <a:endParaRPr lang="en-US" dirty="0"/>
          </a:p>
        </p:txBody>
      </p:sp>
    </p:spTree>
    <p:extLst>
      <p:ext uri="{BB962C8B-B14F-4D97-AF65-F5344CB8AC3E}">
        <p14:creationId xmlns:p14="http://schemas.microsoft.com/office/powerpoint/2010/main" val="221265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8 at 2.06.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20" y="1184661"/>
            <a:ext cx="7965179" cy="5673339"/>
          </a:xfrm>
          <a:prstGeom prst="rect">
            <a:avLst/>
          </a:prstGeom>
        </p:spPr>
      </p:pic>
      <p:sp>
        <p:nvSpPr>
          <p:cNvPr id="5" name="Title 1"/>
          <p:cNvSpPr>
            <a:spLocks noGrp="1"/>
          </p:cNvSpPr>
          <p:nvPr>
            <p:ph type="title"/>
          </p:nvPr>
        </p:nvSpPr>
        <p:spPr>
          <a:xfrm>
            <a:off x="457200" y="50935"/>
            <a:ext cx="8229600" cy="1143000"/>
          </a:xfrm>
        </p:spPr>
        <p:txBody>
          <a:bodyPr/>
          <a:lstStyle/>
          <a:p>
            <a:pPr algn="l"/>
            <a:r>
              <a:rPr lang="en-US" dirty="0" smtClean="0">
                <a:latin typeface="Century Gothic"/>
                <a:cs typeface="Century Gothic"/>
              </a:rPr>
              <a:t>Connection</a:t>
            </a:r>
            <a:endParaRPr lang="en-US" dirty="0">
              <a:latin typeface="Century Gothic"/>
              <a:cs typeface="Century Gothic"/>
            </a:endParaRPr>
          </a:p>
        </p:txBody>
      </p:sp>
    </p:spTree>
    <p:extLst>
      <p:ext uri="{BB962C8B-B14F-4D97-AF65-F5344CB8AC3E}">
        <p14:creationId xmlns:p14="http://schemas.microsoft.com/office/powerpoint/2010/main" val="313819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5" name="Title 1"/>
          <p:cNvSpPr>
            <a:spLocks noGrp="1"/>
          </p:cNvSpPr>
          <p:nvPr>
            <p:ph type="title"/>
          </p:nvPr>
        </p:nvSpPr>
        <p:spPr>
          <a:xfrm>
            <a:off x="457200" y="50935"/>
            <a:ext cx="8229600" cy="1143000"/>
          </a:xfrm>
        </p:spPr>
        <p:txBody>
          <a:bodyPr/>
          <a:lstStyle/>
          <a:p>
            <a:pPr algn="l"/>
            <a:r>
              <a:rPr lang="en-US" dirty="0" smtClean="0">
                <a:latin typeface="Century Gothic"/>
                <a:cs typeface="Century Gothic"/>
              </a:rPr>
              <a:t>Connection</a:t>
            </a:r>
            <a:endParaRPr lang="en-US" dirty="0">
              <a:latin typeface="Century Gothic"/>
              <a:cs typeface="Century Gothic"/>
            </a:endParaRPr>
          </a:p>
        </p:txBody>
      </p:sp>
      <p:sp>
        <p:nvSpPr>
          <p:cNvPr id="6" name="Content Placeholder 2"/>
          <p:cNvSpPr>
            <a:spLocks noGrp="1"/>
          </p:cNvSpPr>
          <p:nvPr>
            <p:ph idx="1"/>
          </p:nvPr>
        </p:nvSpPr>
        <p:spPr/>
        <p:txBody>
          <a:bodyPr>
            <a:normAutofit lnSpcReduction="10000"/>
          </a:bodyPr>
          <a:lstStyle/>
          <a:p>
            <a:r>
              <a:rPr lang="en-US" dirty="0" err="1"/>
              <a:t>LibraryAware</a:t>
            </a:r>
            <a:r>
              <a:rPr lang="en-US" dirty="0"/>
              <a:t> Community </a:t>
            </a:r>
            <a:r>
              <a:rPr lang="en-US" dirty="0" smtClean="0"/>
              <a:t>Award</a:t>
            </a:r>
          </a:p>
          <a:p>
            <a:r>
              <a:rPr lang="en-US" dirty="0" smtClean="0"/>
              <a:t>Harwood </a:t>
            </a:r>
            <a:r>
              <a:rPr lang="mr-IN" dirty="0" smtClean="0"/>
              <a:t>–</a:t>
            </a:r>
            <a:r>
              <a:rPr lang="en-US" dirty="0" smtClean="0"/>
              <a:t> Turning Outward</a:t>
            </a:r>
            <a:endParaRPr lang="en-US" dirty="0" smtClean="0"/>
          </a:p>
          <a:p>
            <a:r>
              <a:rPr lang="en-US" dirty="0" smtClean="0"/>
              <a:t>Human Library</a:t>
            </a:r>
          </a:p>
          <a:p>
            <a:r>
              <a:rPr lang="en-US" dirty="0" smtClean="0"/>
              <a:t>Getting in the </a:t>
            </a:r>
            <a:r>
              <a:rPr lang="en-US" dirty="0" smtClean="0"/>
              <a:t>Flow </a:t>
            </a:r>
            <a:r>
              <a:rPr lang="mr-IN" dirty="0" smtClean="0"/>
              <a:t>–</a:t>
            </a:r>
            <a:r>
              <a:rPr lang="en-US" dirty="0" smtClean="0"/>
              <a:t> Lorcan Dempsey</a:t>
            </a:r>
            <a:endParaRPr lang="en-US" dirty="0" smtClean="0"/>
          </a:p>
          <a:p>
            <a:r>
              <a:rPr lang="en-US" dirty="0" smtClean="0"/>
              <a:t>Repurposing space</a:t>
            </a:r>
          </a:p>
          <a:p>
            <a:r>
              <a:rPr lang="en-US" dirty="0" smtClean="0"/>
              <a:t>Maker space</a:t>
            </a:r>
          </a:p>
          <a:p>
            <a:r>
              <a:rPr lang="en-US" dirty="0" smtClean="0"/>
              <a:t>Community Publishing Portal</a:t>
            </a:r>
          </a:p>
          <a:p>
            <a:r>
              <a:rPr lang="en-US" dirty="0" smtClean="0"/>
              <a:t>Others</a:t>
            </a:r>
          </a:p>
          <a:p>
            <a:endParaRPr lang="en-US" dirty="0"/>
          </a:p>
        </p:txBody>
      </p:sp>
    </p:spTree>
    <p:extLst>
      <p:ext uri="{BB962C8B-B14F-4D97-AF65-F5344CB8AC3E}">
        <p14:creationId xmlns:p14="http://schemas.microsoft.com/office/powerpoint/2010/main" val="3146692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 name="Picture 2" descr="Adding value swoosh with 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81"/>
            <a:ext cx="9142830" cy="6858000"/>
          </a:xfrm>
          <a:prstGeom prst="rect">
            <a:avLst/>
          </a:prstGeom>
        </p:spPr>
      </p:pic>
      <p:sp>
        <p:nvSpPr>
          <p:cNvPr id="6" name="Title 1"/>
          <p:cNvSpPr txBox="1">
            <a:spLocks/>
          </p:cNvSpPr>
          <p:nvPr/>
        </p:nvSpPr>
        <p:spPr>
          <a:xfrm>
            <a:off x="124333" y="0"/>
            <a:ext cx="885426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Century Gothic"/>
                <a:cs typeface="Century Gothic"/>
              </a:rPr>
              <a:t>Tips for Adding Value by Connection</a:t>
            </a:r>
            <a:endParaRPr lang="en-US" sz="3600" dirty="0">
              <a:latin typeface="Century Gothic"/>
              <a:cs typeface="Century Gothic"/>
            </a:endParaRPr>
          </a:p>
        </p:txBody>
      </p:sp>
      <p:pic>
        <p:nvPicPr>
          <p:cNvPr id="2" name="Picture 1" descr="Screen Shot 2018-10-23 at 4.58.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5965"/>
            <a:ext cx="8724900" cy="3924300"/>
          </a:xfrm>
          <a:prstGeom prst="rect">
            <a:avLst/>
          </a:prstGeom>
        </p:spPr>
      </p:pic>
    </p:spTree>
    <p:extLst>
      <p:ext uri="{BB962C8B-B14F-4D97-AF65-F5344CB8AC3E}">
        <p14:creationId xmlns:p14="http://schemas.microsoft.com/office/powerpoint/2010/main" val="919756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a:xfrm>
            <a:off x="457200" y="18819"/>
            <a:ext cx="8229600" cy="1143000"/>
          </a:xfrm>
        </p:spPr>
        <p:txBody>
          <a:bodyPr/>
          <a:lstStyle/>
          <a:p>
            <a:pPr algn="l"/>
            <a:r>
              <a:rPr lang="en-US" dirty="0" smtClean="0">
                <a:latin typeface="Century Gothic"/>
                <a:cs typeface="Century Gothic"/>
              </a:rPr>
              <a:t>Collaboration</a:t>
            </a:r>
            <a:endParaRPr lang="en-US" dirty="0">
              <a:latin typeface="Century Gothic"/>
              <a:cs typeface="Century Gothic"/>
            </a:endParaRPr>
          </a:p>
        </p:txBody>
      </p:sp>
      <p:pic>
        <p:nvPicPr>
          <p:cNvPr id="4" name="Picture 3"/>
          <p:cNvPicPr>
            <a:picLocks noChangeAspect="1"/>
          </p:cNvPicPr>
          <p:nvPr/>
        </p:nvPicPr>
        <p:blipFill>
          <a:blip r:embed="rId4"/>
          <a:stretch>
            <a:fillRect/>
          </a:stretch>
        </p:blipFill>
        <p:spPr>
          <a:xfrm>
            <a:off x="984830" y="1651244"/>
            <a:ext cx="6181510" cy="2656965"/>
          </a:xfrm>
          <a:prstGeom prst="rect">
            <a:avLst/>
          </a:prstGeom>
        </p:spPr>
      </p:pic>
      <p:sp>
        <p:nvSpPr>
          <p:cNvPr id="5" name="TextBox 4"/>
          <p:cNvSpPr txBox="1"/>
          <p:nvPr/>
        </p:nvSpPr>
        <p:spPr>
          <a:xfrm>
            <a:off x="85303" y="4482755"/>
            <a:ext cx="3990282" cy="923330"/>
          </a:xfrm>
          <a:prstGeom prst="rect">
            <a:avLst/>
          </a:prstGeom>
          <a:noFill/>
        </p:spPr>
        <p:txBody>
          <a:bodyPr wrap="square" rtlCol="0">
            <a:spAutoFit/>
          </a:bodyPr>
          <a:lstStyle/>
          <a:p>
            <a:r>
              <a:rPr lang="en-US" dirty="0" smtClean="0"/>
              <a:t>William Chester Minor</a:t>
            </a:r>
          </a:p>
          <a:p>
            <a:endParaRPr lang="en-US" dirty="0"/>
          </a:p>
          <a:p>
            <a:r>
              <a:rPr lang="en-US" dirty="0" err="1" smtClean="0"/>
              <a:t>Fitzedward</a:t>
            </a:r>
            <a:r>
              <a:rPr lang="en-US" dirty="0" smtClean="0"/>
              <a:t> Hall</a:t>
            </a:r>
            <a:endParaRPr lang="en-US" dirty="0"/>
          </a:p>
        </p:txBody>
      </p:sp>
    </p:spTree>
    <p:extLst>
      <p:ext uri="{BB962C8B-B14F-4D97-AF65-F5344CB8AC3E}">
        <p14:creationId xmlns:p14="http://schemas.microsoft.com/office/powerpoint/2010/main" val="1321599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3" name="Content Placeholder 2"/>
          <p:cNvSpPr>
            <a:spLocks noGrp="1"/>
          </p:cNvSpPr>
          <p:nvPr>
            <p:ph idx="1"/>
          </p:nvPr>
        </p:nvSpPr>
        <p:spPr/>
        <p:txBody>
          <a:bodyPr/>
          <a:lstStyle/>
          <a:p>
            <a:pPr marL="0" indent="0">
              <a:buNone/>
            </a:pPr>
            <a:r>
              <a:rPr lang="en-US" dirty="0" smtClean="0"/>
              <a:t>Crowdsourcing</a:t>
            </a:r>
          </a:p>
          <a:p>
            <a:pPr lvl="1"/>
            <a:r>
              <a:rPr lang="en-US" dirty="0" smtClean="0"/>
              <a:t>Knowledge discovery</a:t>
            </a:r>
          </a:p>
          <a:p>
            <a:pPr lvl="1"/>
            <a:r>
              <a:rPr lang="en-US" dirty="0" smtClean="0"/>
              <a:t>Implicit crowdsourcing</a:t>
            </a:r>
          </a:p>
          <a:p>
            <a:pPr lvl="1"/>
            <a:r>
              <a:rPr lang="en-US" dirty="0" smtClean="0"/>
              <a:t>Question answering</a:t>
            </a:r>
          </a:p>
          <a:p>
            <a:pPr lvl="1"/>
            <a:r>
              <a:rPr lang="en-US" dirty="0" smtClean="0"/>
              <a:t>Problem solving</a:t>
            </a:r>
          </a:p>
          <a:p>
            <a:pPr lvl="1"/>
            <a:r>
              <a:rPr lang="en-US" dirty="0" smtClean="0"/>
              <a:t>Citizen science</a:t>
            </a:r>
          </a:p>
          <a:p>
            <a:pPr lvl="1"/>
            <a:r>
              <a:rPr lang="en-US" dirty="0" smtClean="0"/>
              <a:t>Crowd voting</a:t>
            </a:r>
          </a:p>
          <a:p>
            <a:pPr lvl="1"/>
            <a:r>
              <a:rPr lang="en-US" dirty="0" smtClean="0"/>
              <a:t>Crowd funding</a:t>
            </a:r>
            <a:endParaRPr lang="en-US" dirty="0"/>
          </a:p>
        </p:txBody>
      </p:sp>
      <p:sp>
        <p:nvSpPr>
          <p:cNvPr id="4" name="Title 1"/>
          <p:cNvSpPr>
            <a:spLocks noGrp="1"/>
          </p:cNvSpPr>
          <p:nvPr>
            <p:ph type="title"/>
          </p:nvPr>
        </p:nvSpPr>
        <p:spPr>
          <a:xfrm>
            <a:off x="457200" y="0"/>
            <a:ext cx="8229600" cy="1143000"/>
          </a:xfrm>
        </p:spPr>
        <p:txBody>
          <a:bodyPr/>
          <a:lstStyle/>
          <a:p>
            <a:pPr algn="l"/>
            <a:r>
              <a:rPr lang="en-US" dirty="0" smtClean="0">
                <a:latin typeface="Century Gothic"/>
                <a:cs typeface="Century Gothic"/>
              </a:rPr>
              <a:t>Collaboration</a:t>
            </a:r>
            <a:endParaRPr lang="en-US" dirty="0">
              <a:latin typeface="Century Gothic"/>
              <a:cs typeface="Century Gothic"/>
            </a:endParaRPr>
          </a:p>
        </p:txBody>
      </p:sp>
      <p:pic>
        <p:nvPicPr>
          <p:cNvPr id="5" name="Picture 4"/>
          <p:cNvPicPr>
            <a:picLocks noChangeAspect="1"/>
          </p:cNvPicPr>
          <p:nvPr/>
        </p:nvPicPr>
        <p:blipFill>
          <a:blip r:embed="rId4"/>
          <a:stretch>
            <a:fillRect/>
          </a:stretch>
        </p:blipFill>
        <p:spPr>
          <a:xfrm>
            <a:off x="5269473" y="727167"/>
            <a:ext cx="2870200" cy="2832100"/>
          </a:xfrm>
          <a:prstGeom prst="rect">
            <a:avLst/>
          </a:prstGeom>
        </p:spPr>
      </p:pic>
    </p:spTree>
    <p:extLst>
      <p:ext uri="{BB962C8B-B14F-4D97-AF65-F5344CB8AC3E}">
        <p14:creationId xmlns:p14="http://schemas.microsoft.com/office/powerpoint/2010/main" val="1302465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pic>
        <p:nvPicPr>
          <p:cNvPr id="4" name="Picture 3" descr="Screen Shot 2016-03-28 at 2.24.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117" y="1161751"/>
            <a:ext cx="7032374" cy="4816552"/>
          </a:xfrm>
          <a:prstGeom prst="rect">
            <a:avLst/>
          </a:prstGeom>
        </p:spPr>
      </p:pic>
      <p:sp>
        <p:nvSpPr>
          <p:cNvPr id="5" name="Title 1"/>
          <p:cNvSpPr>
            <a:spLocks noGrp="1"/>
          </p:cNvSpPr>
          <p:nvPr>
            <p:ph type="title"/>
          </p:nvPr>
        </p:nvSpPr>
        <p:spPr>
          <a:xfrm>
            <a:off x="494510" y="18751"/>
            <a:ext cx="8229600" cy="1143000"/>
          </a:xfrm>
        </p:spPr>
        <p:txBody>
          <a:bodyPr/>
          <a:lstStyle/>
          <a:p>
            <a:pPr algn="l"/>
            <a:r>
              <a:rPr lang="en-US" dirty="0" smtClean="0">
                <a:latin typeface="Century Gothic"/>
                <a:cs typeface="Century Gothic"/>
              </a:rPr>
              <a:t>Collaboration Iceberg</a:t>
            </a:r>
            <a:endParaRPr lang="en-US" dirty="0">
              <a:latin typeface="Century Gothic"/>
              <a:cs typeface="Century Gothic"/>
            </a:endParaRPr>
          </a:p>
        </p:txBody>
      </p:sp>
    </p:spTree>
    <p:extLst>
      <p:ext uri="{BB962C8B-B14F-4D97-AF65-F5344CB8AC3E}">
        <p14:creationId xmlns:p14="http://schemas.microsoft.com/office/powerpoint/2010/main" val="2532612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8 at 4.05.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881" y="0"/>
            <a:ext cx="7720781" cy="6858000"/>
          </a:xfrm>
          <a:prstGeom prst="rect">
            <a:avLst/>
          </a:prstGeom>
        </p:spPr>
      </p:pic>
    </p:spTree>
    <p:extLst>
      <p:ext uri="{BB962C8B-B14F-4D97-AF65-F5344CB8AC3E}">
        <p14:creationId xmlns:p14="http://schemas.microsoft.com/office/powerpoint/2010/main" val="1866355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4" name="Title 3"/>
          <p:cNvSpPr>
            <a:spLocks noGrp="1"/>
          </p:cNvSpPr>
          <p:nvPr>
            <p:ph type="title"/>
          </p:nvPr>
        </p:nvSpPr>
        <p:spPr/>
        <p:txBody>
          <a:bodyPr/>
          <a:lstStyle/>
          <a:p>
            <a:r>
              <a:rPr lang="en-US" dirty="0" smtClean="0"/>
              <a:t>Adding Value</a:t>
            </a:r>
            <a:endParaRPr lang="en-US" dirty="0"/>
          </a:p>
        </p:txBody>
      </p:sp>
      <p:sp>
        <p:nvSpPr>
          <p:cNvPr id="5" name="Content Placeholder 2"/>
          <p:cNvSpPr>
            <a:spLocks noGrp="1"/>
          </p:cNvSpPr>
          <p:nvPr>
            <p:ph idx="1"/>
          </p:nvPr>
        </p:nvSpPr>
        <p:spPr>
          <a:xfrm>
            <a:off x="457200" y="1600200"/>
            <a:ext cx="8229600" cy="5130800"/>
          </a:xfrm>
        </p:spPr>
        <p:txBody>
          <a:bodyPr>
            <a:normAutofit lnSpcReduction="10000"/>
          </a:bodyPr>
          <a:lstStyle/>
          <a:p>
            <a:r>
              <a:rPr lang="en-US" dirty="0" err="1" smtClean="0"/>
              <a:t>Ranganathan’s</a:t>
            </a:r>
            <a:r>
              <a:rPr lang="en-US" dirty="0" smtClean="0"/>
              <a:t> Five Laws</a:t>
            </a:r>
          </a:p>
          <a:p>
            <a:r>
              <a:rPr lang="en-US" dirty="0" smtClean="0"/>
              <a:t>Robert Taylor </a:t>
            </a:r>
            <a:r>
              <a:rPr lang="mr-IN" dirty="0" smtClean="0"/>
              <a:t>–</a:t>
            </a:r>
            <a:r>
              <a:rPr lang="en-US" dirty="0" smtClean="0"/>
              <a:t> </a:t>
            </a:r>
            <a:r>
              <a:rPr lang="en-US" i="1" dirty="0" smtClean="0"/>
              <a:t>Value-Added Processes in Information Systems</a:t>
            </a:r>
          </a:p>
          <a:p>
            <a:r>
              <a:rPr lang="en-US" dirty="0" smtClean="0"/>
              <a:t>TEDS Framework </a:t>
            </a:r>
            <a:r>
              <a:rPr lang="mr-IN" dirty="0" smtClean="0"/>
              <a:t>–</a:t>
            </a:r>
            <a:r>
              <a:rPr lang="en-US" dirty="0" smtClean="0"/>
              <a:t> Taylor, Eisenberg, Dirks &amp; Scholl</a:t>
            </a:r>
          </a:p>
          <a:p>
            <a:r>
              <a:rPr lang="en-US" dirty="0" smtClean="0"/>
              <a:t>Tefko Saracevic &amp; Paul Kantor </a:t>
            </a:r>
            <a:r>
              <a:rPr lang="mr-IN" dirty="0" smtClean="0"/>
              <a:t>–</a:t>
            </a:r>
            <a:r>
              <a:rPr lang="en-US" dirty="0" smtClean="0"/>
              <a:t> Taxonomy of value</a:t>
            </a:r>
          </a:p>
          <a:p>
            <a:r>
              <a:rPr lang="en-US" dirty="0" smtClean="0"/>
              <a:t>Others </a:t>
            </a:r>
            <a:r>
              <a:rPr lang="mr-IN" dirty="0" smtClean="0"/>
              <a:t>–</a:t>
            </a:r>
            <a:r>
              <a:rPr lang="en-US" dirty="0" smtClean="0"/>
              <a:t> Joanne Marshall, Jose-Marie Griffiths, Don King, Alison Keyes, Carol Tenopir, Megan Oakleaf</a:t>
            </a:r>
            <a:endParaRPr lang="en-US" dirty="0"/>
          </a:p>
        </p:txBody>
      </p:sp>
    </p:spTree>
    <p:extLst>
      <p:ext uri="{BB962C8B-B14F-4D97-AF65-F5344CB8AC3E}">
        <p14:creationId xmlns:p14="http://schemas.microsoft.com/office/powerpoint/2010/main" val="2303690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8 at 4.0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581"/>
            <a:ext cx="9144000" cy="5592621"/>
          </a:xfrm>
          <a:prstGeom prst="rect">
            <a:avLst/>
          </a:prstGeom>
        </p:spPr>
      </p:pic>
    </p:spTree>
    <p:extLst>
      <p:ext uri="{BB962C8B-B14F-4D97-AF65-F5344CB8AC3E}">
        <p14:creationId xmlns:p14="http://schemas.microsoft.com/office/powerpoint/2010/main" val="4019465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8 at 4.09.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109"/>
            <a:ext cx="9144000" cy="6116836"/>
          </a:xfrm>
          <a:prstGeom prst="rect">
            <a:avLst/>
          </a:prstGeom>
        </p:spPr>
      </p:pic>
      <p:sp>
        <p:nvSpPr>
          <p:cNvPr id="5" name="Oval 4"/>
          <p:cNvSpPr/>
          <p:nvPr/>
        </p:nvSpPr>
        <p:spPr>
          <a:xfrm>
            <a:off x="-199040" y="3326527"/>
            <a:ext cx="2805518" cy="110884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104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8 at 4.13.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6514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3-28 at 4.15.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1230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8 at 4.19.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6946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scribing Civil War telegra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1958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10-28 at 9.19.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97" y="0"/>
            <a:ext cx="8647361" cy="6858000"/>
          </a:xfrm>
          <a:prstGeom prst="rect">
            <a:avLst/>
          </a:prstGeom>
        </p:spPr>
      </p:pic>
    </p:spTree>
    <p:extLst>
      <p:ext uri="{BB962C8B-B14F-4D97-AF65-F5344CB8AC3E}">
        <p14:creationId xmlns:p14="http://schemas.microsoft.com/office/powerpoint/2010/main" val="3915614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11-13 at 2.17.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9569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10-28 at 10.55.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2527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10-28 at 10.55.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2922389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Creates Value?</a:t>
            </a:r>
            <a:endParaRPr lang="en-US" dirty="0"/>
          </a:p>
        </p:txBody>
      </p:sp>
      <p:sp>
        <p:nvSpPr>
          <p:cNvPr id="3" name="Content Placeholder 2"/>
          <p:cNvSpPr>
            <a:spLocks noGrp="1"/>
          </p:cNvSpPr>
          <p:nvPr>
            <p:ph idx="1"/>
          </p:nvPr>
        </p:nvSpPr>
        <p:spPr>
          <a:xfrm>
            <a:off x="1727200" y="2098431"/>
            <a:ext cx="6264031" cy="3440723"/>
          </a:xfrm>
        </p:spPr>
        <p:txBody>
          <a:bodyPr/>
          <a:lstStyle/>
          <a:p>
            <a:pPr marL="0" indent="0">
              <a:buNone/>
            </a:pPr>
            <a:r>
              <a:rPr lang="en-US" dirty="0" smtClean="0"/>
              <a:t>The </a:t>
            </a:r>
            <a:r>
              <a:rPr lang="en-US" dirty="0" smtClean="0">
                <a:solidFill>
                  <a:srgbClr val="0000FF"/>
                </a:solidFill>
              </a:rPr>
              <a:t>library</a:t>
            </a:r>
            <a:r>
              <a:rPr lang="en-US" dirty="0" smtClean="0"/>
              <a:t> does not create value, but rather the </a:t>
            </a:r>
            <a:r>
              <a:rPr lang="en-US" sz="4000" b="1" dirty="0" smtClean="0">
                <a:solidFill>
                  <a:srgbClr val="0000FF"/>
                </a:solidFill>
              </a:rPr>
              <a:t>customer</a:t>
            </a:r>
            <a:r>
              <a:rPr lang="en-US" dirty="0" smtClean="0"/>
              <a:t> creates value through the use of collections and services.</a:t>
            </a:r>
            <a:endParaRPr lang="en-US" dirty="0"/>
          </a:p>
        </p:txBody>
      </p:sp>
    </p:spTree>
    <p:extLst>
      <p:ext uri="{BB962C8B-B14F-4D97-AF65-F5344CB8AC3E}">
        <p14:creationId xmlns:p14="http://schemas.microsoft.com/office/powerpoint/2010/main" val="1526324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a:xfrm>
            <a:off x="457200" y="0"/>
            <a:ext cx="8229600" cy="1143000"/>
          </a:xfrm>
        </p:spPr>
        <p:txBody>
          <a:bodyPr>
            <a:normAutofit fontScale="90000"/>
          </a:bodyPr>
          <a:lstStyle/>
          <a:p>
            <a:pPr algn="l"/>
            <a:r>
              <a:rPr lang="en-US" dirty="0"/>
              <a:t>Tips for Adding Value by Collaboration</a:t>
            </a:r>
            <a:endParaRPr lang="en-US" dirty="0">
              <a:latin typeface="Century Gothic"/>
              <a:cs typeface="Century Gothic"/>
            </a:endParaRPr>
          </a:p>
        </p:txBody>
      </p:sp>
      <p:pic>
        <p:nvPicPr>
          <p:cNvPr id="6" name="Picture 5" descr="Screen Shot 2018-11-13 at 2.53.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8070"/>
            <a:ext cx="9144000" cy="3985554"/>
          </a:xfrm>
          <a:prstGeom prst="rect">
            <a:avLst/>
          </a:prstGeom>
        </p:spPr>
      </p:pic>
    </p:spTree>
    <p:extLst>
      <p:ext uri="{BB962C8B-B14F-4D97-AF65-F5344CB8AC3E}">
        <p14:creationId xmlns:p14="http://schemas.microsoft.com/office/powerpoint/2010/main" val="1122415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a:xfrm>
            <a:off x="457200" y="0"/>
            <a:ext cx="8229600" cy="1143000"/>
          </a:xfrm>
        </p:spPr>
        <p:txBody>
          <a:bodyPr/>
          <a:lstStyle/>
          <a:p>
            <a:pPr algn="l"/>
            <a:r>
              <a:rPr lang="en-US" dirty="0" smtClean="0">
                <a:latin typeface="Century Gothic"/>
                <a:cs typeface="Century Gothic"/>
              </a:rPr>
              <a:t>Community</a:t>
            </a:r>
            <a:endParaRPr lang="en-US" dirty="0">
              <a:latin typeface="Century Gothic"/>
              <a:cs typeface="Century Gothic"/>
            </a:endParaRPr>
          </a:p>
        </p:txBody>
      </p:sp>
      <p:sp>
        <p:nvSpPr>
          <p:cNvPr id="4" name="Content Placeholder 3"/>
          <p:cNvSpPr>
            <a:spLocks noGrp="1"/>
          </p:cNvSpPr>
          <p:nvPr>
            <p:ph idx="1"/>
          </p:nvPr>
        </p:nvSpPr>
        <p:spPr>
          <a:xfrm>
            <a:off x="182334" y="1600200"/>
            <a:ext cx="8961665" cy="4525963"/>
          </a:xfrm>
        </p:spPr>
        <p:txBody>
          <a:bodyPr>
            <a:normAutofit/>
          </a:bodyPr>
          <a:lstStyle/>
          <a:p>
            <a:r>
              <a:rPr lang="en-US" dirty="0" smtClean="0"/>
              <a:t>The Concept of Platform – </a:t>
            </a:r>
            <a:r>
              <a:rPr lang="en-US" sz="2400" dirty="0" smtClean="0"/>
              <a:t>IBM, Apple, Android, Facebook</a:t>
            </a:r>
          </a:p>
          <a:p>
            <a:pPr marL="0" indent="0">
              <a:buNone/>
            </a:pPr>
            <a:endParaRPr lang="en-US" sz="1600" dirty="0" smtClean="0"/>
          </a:p>
          <a:p>
            <a:r>
              <a:rPr lang="en-US" dirty="0" smtClean="0"/>
              <a:t>Lessons</a:t>
            </a:r>
          </a:p>
          <a:p>
            <a:pPr lvl="1"/>
            <a:r>
              <a:rPr lang="en-US" dirty="0" smtClean="0"/>
              <a:t>Start small and let it evolve</a:t>
            </a:r>
          </a:p>
          <a:p>
            <a:pPr lvl="1"/>
            <a:r>
              <a:rPr lang="en-US" dirty="0" smtClean="0"/>
              <a:t>Encourage hackers</a:t>
            </a:r>
          </a:p>
          <a:p>
            <a:pPr lvl="1"/>
            <a:r>
              <a:rPr lang="en-US" dirty="0" smtClean="0"/>
              <a:t>The goal is participation</a:t>
            </a:r>
          </a:p>
          <a:p>
            <a:pPr lvl="1"/>
            <a:r>
              <a:rPr lang="en-US" dirty="0" smtClean="0"/>
              <a:t>Openness p</a:t>
            </a:r>
            <a:r>
              <a:rPr lang="en-US" dirty="0" smtClean="0"/>
              <a:t>romotes </a:t>
            </a:r>
            <a:r>
              <a:rPr lang="en-US" dirty="0" smtClean="0"/>
              <a:t>innovation &amp; growth</a:t>
            </a:r>
          </a:p>
          <a:p>
            <a:pPr lvl="1"/>
            <a:r>
              <a:rPr lang="en-US" dirty="0" smtClean="0"/>
              <a:t>Harness the data – make the experience better</a:t>
            </a:r>
          </a:p>
          <a:p>
            <a:endParaRPr lang="en-US" dirty="0"/>
          </a:p>
        </p:txBody>
      </p:sp>
    </p:spTree>
    <p:extLst>
      <p:ext uri="{BB962C8B-B14F-4D97-AF65-F5344CB8AC3E}">
        <p14:creationId xmlns:p14="http://schemas.microsoft.com/office/powerpoint/2010/main" val="173689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a:xfrm>
            <a:off x="457200" y="546"/>
            <a:ext cx="8229600" cy="1143000"/>
          </a:xfrm>
        </p:spPr>
        <p:txBody>
          <a:bodyPr/>
          <a:lstStyle/>
          <a:p>
            <a:pPr algn="l"/>
            <a:r>
              <a:rPr lang="en-US" dirty="0" smtClean="0"/>
              <a:t>Library as Platform</a:t>
            </a:r>
            <a:endParaRPr lang="en-US" dirty="0"/>
          </a:p>
        </p:txBody>
      </p:sp>
      <p:sp>
        <p:nvSpPr>
          <p:cNvPr id="6" name="TextBox 5"/>
          <p:cNvSpPr txBox="1"/>
          <p:nvPr/>
        </p:nvSpPr>
        <p:spPr>
          <a:xfrm>
            <a:off x="871986" y="1791207"/>
            <a:ext cx="6596760" cy="2923877"/>
          </a:xfrm>
          <a:prstGeom prst="rect">
            <a:avLst/>
          </a:prstGeom>
          <a:noFill/>
        </p:spPr>
        <p:txBody>
          <a:bodyPr wrap="square" rtlCol="0">
            <a:spAutoFit/>
          </a:bodyPr>
          <a:lstStyle/>
          <a:p>
            <a:pPr algn="ctr"/>
            <a:r>
              <a:rPr lang="en-US" sz="3200" dirty="0" smtClean="0"/>
              <a:t>Infrastructure that is</a:t>
            </a:r>
          </a:p>
          <a:p>
            <a:pPr algn="ctr"/>
            <a:r>
              <a:rPr lang="en-US" sz="3200" dirty="0"/>
              <a:t>a</a:t>
            </a:r>
            <a:r>
              <a:rPr lang="en-US" sz="3200" dirty="0" smtClean="0"/>
              <a:t>s ubiquitous and persistent</a:t>
            </a:r>
          </a:p>
          <a:p>
            <a:pPr algn="ctr"/>
            <a:r>
              <a:rPr lang="en-US" sz="3200" dirty="0"/>
              <a:t>a</a:t>
            </a:r>
            <a:r>
              <a:rPr lang="en-US" sz="3200" dirty="0" smtClean="0"/>
              <a:t>s the streets and sidewalks</a:t>
            </a:r>
          </a:p>
          <a:p>
            <a:pPr algn="ctr"/>
            <a:r>
              <a:rPr lang="en-US" sz="3200" dirty="0"/>
              <a:t>o</a:t>
            </a:r>
            <a:r>
              <a:rPr lang="en-US" sz="3200" dirty="0" smtClean="0"/>
              <a:t>f a town.</a:t>
            </a:r>
          </a:p>
          <a:p>
            <a:pPr algn="ctr"/>
            <a:endParaRPr lang="en-US" sz="3200" dirty="0"/>
          </a:p>
          <a:p>
            <a:pPr algn="r"/>
            <a:r>
              <a:rPr lang="en-US" sz="2400" dirty="0" smtClean="0"/>
              <a:t>David Weinberger</a:t>
            </a:r>
            <a:endParaRPr lang="en-US" sz="2400" dirty="0"/>
          </a:p>
        </p:txBody>
      </p:sp>
    </p:spTree>
    <p:extLst>
      <p:ext uri="{BB962C8B-B14F-4D97-AF65-F5344CB8AC3E}">
        <p14:creationId xmlns:p14="http://schemas.microsoft.com/office/powerpoint/2010/main" val="3158687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ding value swoosh with 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The mission of librarians is to improve society</a:t>
            </a:r>
          </a:p>
          <a:p>
            <a:pPr marL="0" indent="0" algn="ctr">
              <a:buNone/>
            </a:pPr>
            <a:r>
              <a:rPr lang="en-US" dirty="0"/>
              <a:t>t</a:t>
            </a:r>
            <a:r>
              <a:rPr lang="en-US" dirty="0" smtClean="0"/>
              <a:t>hrough facilitating knowledge creation</a:t>
            </a:r>
          </a:p>
          <a:p>
            <a:pPr marL="0" indent="0" algn="ctr">
              <a:buNone/>
            </a:pPr>
            <a:r>
              <a:rPr lang="en-US" dirty="0"/>
              <a:t>i</a:t>
            </a:r>
            <a:r>
              <a:rPr lang="en-US" dirty="0" smtClean="0"/>
              <a:t>n their communities.</a:t>
            </a:r>
          </a:p>
          <a:p>
            <a:pPr marL="0" indent="0">
              <a:buNone/>
            </a:pPr>
            <a:endParaRPr lang="en-US" dirty="0"/>
          </a:p>
          <a:p>
            <a:pPr marL="0" indent="0" algn="r">
              <a:buNone/>
            </a:pPr>
            <a:r>
              <a:rPr lang="en-US" sz="2400" dirty="0" smtClean="0"/>
              <a:t>David Lankes</a:t>
            </a:r>
          </a:p>
          <a:p>
            <a:pPr marL="0" indent="0" algn="r">
              <a:buNone/>
            </a:pPr>
            <a:r>
              <a:rPr lang="en-US" sz="2400" dirty="0" smtClean="0"/>
              <a:t>The Atlas for New Librarianship</a:t>
            </a:r>
            <a:endParaRPr lang="en-US" sz="2400" dirty="0"/>
          </a:p>
        </p:txBody>
      </p:sp>
      <p:sp>
        <p:nvSpPr>
          <p:cNvPr id="4" name="Title 1"/>
          <p:cNvSpPr>
            <a:spLocks noGrp="1"/>
          </p:cNvSpPr>
          <p:nvPr>
            <p:ph type="title"/>
          </p:nvPr>
        </p:nvSpPr>
        <p:spPr>
          <a:xfrm>
            <a:off x="457200" y="546"/>
            <a:ext cx="8229600" cy="1143000"/>
          </a:xfrm>
        </p:spPr>
        <p:txBody>
          <a:bodyPr/>
          <a:lstStyle/>
          <a:p>
            <a:pPr algn="l"/>
            <a:r>
              <a:rPr lang="en-US" dirty="0" smtClean="0"/>
              <a:t>Library as Platform</a:t>
            </a:r>
            <a:endParaRPr lang="en-US" dirty="0"/>
          </a:p>
        </p:txBody>
      </p:sp>
    </p:spTree>
    <p:extLst>
      <p:ext uri="{BB962C8B-B14F-4D97-AF65-F5344CB8AC3E}">
        <p14:creationId xmlns:p14="http://schemas.microsoft.com/office/powerpoint/2010/main" val="4251538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3" name="Content Placeholder 2"/>
          <p:cNvSpPr>
            <a:spLocks noGrp="1"/>
          </p:cNvSpPr>
          <p:nvPr>
            <p:ph idx="1"/>
          </p:nvPr>
        </p:nvSpPr>
        <p:spPr>
          <a:xfrm>
            <a:off x="457200" y="1600200"/>
            <a:ext cx="8229600" cy="5071808"/>
          </a:xfrm>
        </p:spPr>
        <p:txBody>
          <a:bodyPr>
            <a:normAutofit/>
          </a:bodyPr>
          <a:lstStyle/>
          <a:p>
            <a:r>
              <a:rPr lang="en-US" dirty="0" smtClean="0"/>
              <a:t>Serve a geographically bounded community</a:t>
            </a:r>
          </a:p>
          <a:p>
            <a:r>
              <a:rPr lang="en-US" dirty="0" smtClean="0"/>
              <a:t>Provide access to a variety of content</a:t>
            </a:r>
          </a:p>
          <a:p>
            <a:r>
              <a:rPr lang="en-US" dirty="0" smtClean="0"/>
              <a:t>Provide links to other resources</a:t>
            </a:r>
          </a:p>
          <a:p>
            <a:r>
              <a:rPr lang="en-US" dirty="0" smtClean="0"/>
              <a:t>Provide tools that encourage people to contribute</a:t>
            </a:r>
          </a:p>
          <a:p>
            <a:r>
              <a:rPr lang="en-US" dirty="0" smtClean="0"/>
              <a:t>Encourage the generation of knowledge</a:t>
            </a:r>
          </a:p>
          <a:p>
            <a:endParaRPr lang="en-US" dirty="0"/>
          </a:p>
          <a:p>
            <a:r>
              <a:rPr lang="en-US" dirty="0" smtClean="0"/>
              <a:t>Stack Overflow</a:t>
            </a:r>
            <a:endParaRPr lang="en-US" dirty="0"/>
          </a:p>
        </p:txBody>
      </p:sp>
      <p:sp>
        <p:nvSpPr>
          <p:cNvPr id="4" name="Title 1"/>
          <p:cNvSpPr>
            <a:spLocks noGrp="1"/>
          </p:cNvSpPr>
          <p:nvPr>
            <p:ph type="title"/>
          </p:nvPr>
        </p:nvSpPr>
        <p:spPr>
          <a:xfrm>
            <a:off x="457200" y="9683"/>
            <a:ext cx="8229600" cy="1143000"/>
          </a:xfrm>
        </p:spPr>
        <p:txBody>
          <a:bodyPr/>
          <a:lstStyle/>
          <a:p>
            <a:pPr algn="l"/>
            <a:r>
              <a:rPr lang="en-US" dirty="0" smtClean="0"/>
              <a:t>Library as Platform</a:t>
            </a:r>
            <a:endParaRPr lang="en-US" dirty="0"/>
          </a:p>
        </p:txBody>
      </p:sp>
    </p:spTree>
    <p:extLst>
      <p:ext uri="{BB962C8B-B14F-4D97-AF65-F5344CB8AC3E}">
        <p14:creationId xmlns:p14="http://schemas.microsoft.com/office/powerpoint/2010/main" val="1716865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3" name="Content Placeholder 2"/>
          <p:cNvSpPr>
            <a:spLocks noGrp="1"/>
          </p:cNvSpPr>
          <p:nvPr>
            <p:ph idx="1"/>
          </p:nvPr>
        </p:nvSpPr>
        <p:spPr/>
        <p:txBody>
          <a:bodyPr>
            <a:normAutofit/>
          </a:bodyPr>
          <a:lstStyle/>
          <a:p>
            <a:r>
              <a:rPr lang="en-US" dirty="0" smtClean="0"/>
              <a:t>Carl Grant  Knowledge Creation Platform</a:t>
            </a:r>
          </a:p>
          <a:p>
            <a:endParaRPr lang="en-US" dirty="0"/>
          </a:p>
          <a:p>
            <a:pPr lvl="1"/>
            <a:r>
              <a:rPr lang="en-US" dirty="0" smtClean="0"/>
              <a:t>Discovery </a:t>
            </a:r>
          </a:p>
          <a:p>
            <a:pPr lvl="1"/>
            <a:r>
              <a:rPr lang="en-US" dirty="0"/>
              <a:t>S</a:t>
            </a:r>
            <a:r>
              <a:rPr lang="en-US" dirty="0" smtClean="0"/>
              <a:t>ocial networking</a:t>
            </a:r>
          </a:p>
          <a:p>
            <a:pPr lvl="1"/>
            <a:r>
              <a:rPr lang="en-US" dirty="0" smtClean="0"/>
              <a:t>Predictive, proactive services</a:t>
            </a:r>
          </a:p>
          <a:p>
            <a:pPr lvl="1"/>
            <a:r>
              <a:rPr lang="en-US" dirty="0" smtClean="0"/>
              <a:t>Tools for knowledge creation</a:t>
            </a:r>
          </a:p>
          <a:p>
            <a:pPr lvl="1"/>
            <a:r>
              <a:rPr lang="en-US" dirty="0" smtClean="0"/>
              <a:t>Encourage serendipity</a:t>
            </a:r>
          </a:p>
          <a:p>
            <a:pPr lvl="1"/>
            <a:r>
              <a:rPr lang="en-US" dirty="0" smtClean="0"/>
              <a:t>Contextual support</a:t>
            </a:r>
            <a:endParaRPr lang="en-US" dirty="0"/>
          </a:p>
        </p:txBody>
      </p:sp>
      <p:sp>
        <p:nvSpPr>
          <p:cNvPr id="6" name="Title 1"/>
          <p:cNvSpPr>
            <a:spLocks noGrp="1"/>
          </p:cNvSpPr>
          <p:nvPr>
            <p:ph type="title"/>
          </p:nvPr>
        </p:nvSpPr>
        <p:spPr>
          <a:xfrm>
            <a:off x="457200" y="0"/>
            <a:ext cx="8229600" cy="1143000"/>
          </a:xfrm>
        </p:spPr>
        <p:txBody>
          <a:bodyPr/>
          <a:lstStyle/>
          <a:p>
            <a:pPr algn="l"/>
            <a:r>
              <a:rPr lang="en-US" dirty="0" smtClean="0"/>
              <a:t>Library as Platform</a:t>
            </a:r>
            <a:endParaRPr lang="en-US" dirty="0"/>
          </a:p>
        </p:txBody>
      </p:sp>
    </p:spTree>
    <p:extLst>
      <p:ext uri="{BB962C8B-B14F-4D97-AF65-F5344CB8AC3E}">
        <p14:creationId xmlns:p14="http://schemas.microsoft.com/office/powerpoint/2010/main" val="4217182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ding value swoosh with 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2" name="Title 1"/>
          <p:cNvSpPr>
            <a:spLocks noGrp="1"/>
          </p:cNvSpPr>
          <p:nvPr>
            <p:ph type="title"/>
          </p:nvPr>
        </p:nvSpPr>
        <p:spPr>
          <a:xfrm>
            <a:off x="457200" y="0"/>
            <a:ext cx="8229600" cy="1143000"/>
          </a:xfrm>
        </p:spPr>
        <p:txBody>
          <a:bodyPr>
            <a:normAutofit fontScale="90000"/>
          </a:bodyPr>
          <a:lstStyle/>
          <a:p>
            <a:pPr algn="l"/>
            <a:r>
              <a:rPr lang="en-US" dirty="0" smtClean="0">
                <a:latin typeface="Century Gothic"/>
                <a:cs typeface="Century Gothic"/>
              </a:rPr>
              <a:t>Why Engage Our Communities</a:t>
            </a:r>
            <a:endParaRPr lang="en-US" dirty="0">
              <a:latin typeface="Century Gothic"/>
              <a:cs typeface="Century Gothic"/>
            </a:endParaRPr>
          </a:p>
        </p:txBody>
      </p:sp>
      <p:sp>
        <p:nvSpPr>
          <p:cNvPr id="3" name="Content Placeholder 2"/>
          <p:cNvSpPr>
            <a:spLocks noGrp="1"/>
          </p:cNvSpPr>
          <p:nvPr>
            <p:ph idx="1"/>
          </p:nvPr>
        </p:nvSpPr>
        <p:spPr/>
        <p:txBody>
          <a:bodyPr/>
          <a:lstStyle/>
          <a:p>
            <a:r>
              <a:rPr lang="en-US" dirty="0" smtClean="0"/>
              <a:t>Achieve goals never do on your own</a:t>
            </a:r>
          </a:p>
          <a:p>
            <a:r>
              <a:rPr lang="en-US" dirty="0" smtClean="0"/>
              <a:t>Tap into the knowledge, expertise and interest of the community</a:t>
            </a:r>
          </a:p>
          <a:p>
            <a:r>
              <a:rPr lang="en-US" dirty="0" smtClean="0"/>
              <a:t>Add value to existing content</a:t>
            </a:r>
          </a:p>
          <a:p>
            <a:r>
              <a:rPr lang="en-US" dirty="0" smtClean="0"/>
              <a:t>Improve quality of existing content</a:t>
            </a:r>
          </a:p>
          <a:p>
            <a:r>
              <a:rPr lang="en-US" dirty="0" smtClean="0"/>
              <a:t>Gaining insights into what people want</a:t>
            </a:r>
          </a:p>
          <a:p>
            <a:r>
              <a:rPr lang="en-US" dirty="0" smtClean="0"/>
              <a:t>Participants become personally invested</a:t>
            </a:r>
            <a:endParaRPr lang="en-US" dirty="0"/>
          </a:p>
        </p:txBody>
      </p:sp>
    </p:spTree>
    <p:extLst>
      <p:ext uri="{BB962C8B-B14F-4D97-AF65-F5344CB8AC3E}">
        <p14:creationId xmlns:p14="http://schemas.microsoft.com/office/powerpoint/2010/main" val="4009571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ding value swoosh with 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7" name="Title 1"/>
          <p:cNvSpPr>
            <a:spLocks noGrp="1"/>
          </p:cNvSpPr>
          <p:nvPr>
            <p:ph type="title"/>
          </p:nvPr>
        </p:nvSpPr>
        <p:spPr>
          <a:xfrm>
            <a:off x="0" y="0"/>
            <a:ext cx="9046308" cy="1143000"/>
          </a:xfrm>
        </p:spPr>
        <p:txBody>
          <a:bodyPr>
            <a:noAutofit/>
          </a:bodyPr>
          <a:lstStyle/>
          <a:p>
            <a:r>
              <a:rPr lang="en-US" sz="3600" dirty="0">
                <a:latin typeface="Century Gothic"/>
                <a:cs typeface="Century Gothic"/>
              </a:rPr>
              <a:t>Tips for Adding Value using Community</a:t>
            </a:r>
            <a:endParaRPr lang="en-US" sz="3600" dirty="0">
              <a:latin typeface="Century Gothic"/>
              <a:cs typeface="Century Gothic"/>
            </a:endParaRPr>
          </a:p>
        </p:txBody>
      </p:sp>
      <p:pic>
        <p:nvPicPr>
          <p:cNvPr id="3" name="Picture 2" descr="Screen Shot 2018-11-13 at 3.00.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 y="1581084"/>
            <a:ext cx="9144000" cy="3871681"/>
          </a:xfrm>
          <a:prstGeom prst="rect">
            <a:avLst/>
          </a:prstGeom>
        </p:spPr>
      </p:pic>
    </p:spTree>
    <p:extLst>
      <p:ext uri="{BB962C8B-B14F-4D97-AF65-F5344CB8AC3E}">
        <p14:creationId xmlns:p14="http://schemas.microsoft.com/office/powerpoint/2010/main" val="4051311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ding value swoosh with 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pic>
        <p:nvPicPr>
          <p:cNvPr id="4" name="Picture 3" descr="Screen Shot 2016-03-23 at 8.55.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01" y="962193"/>
            <a:ext cx="5261186" cy="4199383"/>
          </a:xfrm>
          <a:prstGeom prst="rect">
            <a:avLst/>
          </a:prstGeom>
        </p:spPr>
      </p:pic>
      <p:sp>
        <p:nvSpPr>
          <p:cNvPr id="5" name="TextBox 4"/>
          <p:cNvSpPr txBox="1"/>
          <p:nvPr/>
        </p:nvSpPr>
        <p:spPr>
          <a:xfrm>
            <a:off x="5156087" y="1339489"/>
            <a:ext cx="3859435" cy="1077218"/>
          </a:xfrm>
          <a:prstGeom prst="rect">
            <a:avLst/>
          </a:prstGeom>
          <a:noFill/>
        </p:spPr>
        <p:txBody>
          <a:bodyPr wrap="square" rtlCol="0">
            <a:spAutoFit/>
          </a:bodyPr>
          <a:lstStyle/>
          <a:p>
            <a:pPr algn="ctr"/>
            <a:r>
              <a:rPr lang="en-US" sz="3200" b="1" dirty="0" smtClean="0">
                <a:solidFill>
                  <a:srgbClr val="0000FF"/>
                </a:solidFill>
              </a:rPr>
              <a:t>The Adding Value Diamond</a:t>
            </a:r>
            <a:endParaRPr lang="en-US" sz="3200" b="1" dirty="0">
              <a:solidFill>
                <a:srgbClr val="0000FF"/>
              </a:solidFill>
            </a:endParaRPr>
          </a:p>
        </p:txBody>
      </p:sp>
    </p:spTree>
    <p:extLst>
      <p:ext uri="{BB962C8B-B14F-4D97-AF65-F5344CB8AC3E}">
        <p14:creationId xmlns:p14="http://schemas.microsoft.com/office/powerpoint/2010/main" val="22964588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ding value swoosh with 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pic>
        <p:nvPicPr>
          <p:cNvPr id="6" name="table"/>
          <p:cNvPicPr>
            <a:picLocks noChangeAspect="1"/>
          </p:cNvPicPr>
          <p:nvPr/>
        </p:nvPicPr>
        <p:blipFill>
          <a:blip r:embed="rId3"/>
          <a:stretch>
            <a:fillRect/>
          </a:stretch>
        </p:blipFill>
        <p:spPr>
          <a:xfrm>
            <a:off x="172365" y="1785596"/>
            <a:ext cx="8229600" cy="2661920"/>
          </a:xfrm>
          <a:prstGeom prst="rect">
            <a:avLst/>
          </a:prstGeom>
        </p:spPr>
      </p:pic>
      <p:sp>
        <p:nvSpPr>
          <p:cNvPr id="7" name="Title 1"/>
          <p:cNvSpPr>
            <a:spLocks noGrp="1"/>
          </p:cNvSpPr>
          <p:nvPr>
            <p:ph type="title"/>
          </p:nvPr>
        </p:nvSpPr>
        <p:spPr>
          <a:xfrm>
            <a:off x="457200" y="0"/>
            <a:ext cx="8229600" cy="1143000"/>
          </a:xfrm>
        </p:spPr>
        <p:txBody>
          <a:bodyPr/>
          <a:lstStyle/>
          <a:p>
            <a:pPr algn="l"/>
            <a:r>
              <a:rPr lang="en-US" dirty="0" smtClean="0">
                <a:latin typeface="Century Gothic"/>
                <a:cs typeface="Century Gothic"/>
              </a:rPr>
              <a:t>Library Futures</a:t>
            </a:r>
            <a:endParaRPr lang="en-US" dirty="0">
              <a:latin typeface="Century Gothic"/>
              <a:cs typeface="Century Gothic"/>
            </a:endParaRPr>
          </a:p>
        </p:txBody>
      </p:sp>
    </p:spTree>
    <p:extLst>
      <p:ext uri="{BB962C8B-B14F-4D97-AF65-F5344CB8AC3E}">
        <p14:creationId xmlns:p14="http://schemas.microsoft.com/office/powerpoint/2010/main" val="1529928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5924" y="481624"/>
            <a:ext cx="3810000" cy="3009900"/>
          </a:xfrm>
          <a:prstGeom prst="rect">
            <a:avLst/>
          </a:prstGeom>
        </p:spPr>
      </p:pic>
      <p:pic>
        <p:nvPicPr>
          <p:cNvPr id="6" name="Picture 5"/>
          <p:cNvPicPr>
            <a:picLocks noChangeAspect="1"/>
          </p:cNvPicPr>
          <p:nvPr/>
        </p:nvPicPr>
        <p:blipFill>
          <a:blip r:embed="rId4"/>
          <a:stretch>
            <a:fillRect/>
          </a:stretch>
        </p:blipFill>
        <p:spPr>
          <a:xfrm>
            <a:off x="4496359" y="3048000"/>
            <a:ext cx="3962172" cy="3126154"/>
          </a:xfrm>
          <a:prstGeom prst="rect">
            <a:avLst/>
          </a:prstGeom>
        </p:spPr>
      </p:pic>
    </p:spTree>
    <p:extLst>
      <p:ext uri="{BB962C8B-B14F-4D97-AF65-F5344CB8AC3E}">
        <p14:creationId xmlns:p14="http://schemas.microsoft.com/office/powerpoint/2010/main" val="2062610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9 at 4.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 y="0"/>
            <a:ext cx="6223000" cy="6858000"/>
          </a:xfrm>
          <a:prstGeom prst="rect">
            <a:avLst/>
          </a:prstGeom>
        </p:spPr>
      </p:pic>
      <p:sp>
        <p:nvSpPr>
          <p:cNvPr id="5" name="TextBox 4"/>
          <p:cNvSpPr txBox="1"/>
          <p:nvPr/>
        </p:nvSpPr>
        <p:spPr>
          <a:xfrm>
            <a:off x="7333682" y="1690638"/>
            <a:ext cx="1810318" cy="3785652"/>
          </a:xfrm>
          <a:prstGeom prst="rect">
            <a:avLst/>
          </a:prstGeom>
          <a:noFill/>
        </p:spPr>
        <p:txBody>
          <a:bodyPr wrap="square" rtlCol="0">
            <a:spAutoFit/>
          </a:bodyPr>
          <a:lstStyle/>
          <a:p>
            <a:r>
              <a:rPr lang="en-US" sz="2400" dirty="0" smtClean="0"/>
              <a:t>Shameless </a:t>
            </a:r>
          </a:p>
          <a:p>
            <a:r>
              <a:rPr lang="en-US" sz="2400" dirty="0" smtClean="0"/>
              <a:t>Commerce</a:t>
            </a:r>
          </a:p>
          <a:p>
            <a:r>
              <a:rPr lang="en-US" sz="2400" dirty="0" smtClean="0"/>
              <a:t>Plug</a:t>
            </a:r>
          </a:p>
          <a:p>
            <a:endParaRPr lang="en-US" sz="2400" dirty="0"/>
          </a:p>
          <a:p>
            <a:endParaRPr lang="en-US" sz="2400" dirty="0" smtClean="0"/>
          </a:p>
          <a:p>
            <a:endParaRPr lang="en-US" sz="2400" dirty="0"/>
          </a:p>
          <a:p>
            <a:endParaRPr lang="en-US" sz="2400" dirty="0" smtClean="0"/>
          </a:p>
          <a:p>
            <a:endParaRPr lang="en-US" sz="2400" dirty="0"/>
          </a:p>
          <a:p>
            <a:r>
              <a:rPr lang="en-US" sz="2400" dirty="0" smtClean="0"/>
              <a:t>It’s a great</a:t>
            </a:r>
          </a:p>
          <a:p>
            <a:r>
              <a:rPr lang="en-US" sz="2400" dirty="0" smtClean="0"/>
              <a:t>Book!</a:t>
            </a:r>
            <a:endParaRPr lang="en-US" sz="2400" dirty="0"/>
          </a:p>
        </p:txBody>
      </p:sp>
    </p:spTree>
    <p:extLst>
      <p:ext uri="{BB962C8B-B14F-4D97-AF65-F5344CB8AC3E}">
        <p14:creationId xmlns:p14="http://schemas.microsoft.com/office/powerpoint/2010/main" val="3288633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2423" y="529960"/>
            <a:ext cx="7753089" cy="6043746"/>
          </a:xfrm>
          <a:prstGeom prst="rect">
            <a:avLst/>
          </a:prstGeom>
        </p:spPr>
      </p:pic>
    </p:spTree>
    <p:extLst>
      <p:ext uri="{BB962C8B-B14F-4D97-AF65-F5344CB8AC3E}">
        <p14:creationId xmlns:p14="http://schemas.microsoft.com/office/powerpoint/2010/main" val="1665561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25 at 4.09.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87" y="278813"/>
            <a:ext cx="7950200" cy="5981700"/>
          </a:xfrm>
          <a:prstGeom prst="rect">
            <a:avLst/>
          </a:prstGeom>
        </p:spPr>
      </p:pic>
    </p:spTree>
    <p:extLst>
      <p:ext uri="{BB962C8B-B14F-4D97-AF65-F5344CB8AC3E}">
        <p14:creationId xmlns:p14="http://schemas.microsoft.com/office/powerpoint/2010/main" val="2228972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pic>
        <p:nvPicPr>
          <p:cNvPr id="4" name="Picture 3" descr="Screen Shot 2016-03-23 at 8.55.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01" y="962193"/>
            <a:ext cx="5261186" cy="4199383"/>
          </a:xfrm>
          <a:prstGeom prst="rect">
            <a:avLst/>
          </a:prstGeom>
        </p:spPr>
      </p:pic>
      <p:sp>
        <p:nvSpPr>
          <p:cNvPr id="5" name="TextBox 4"/>
          <p:cNvSpPr txBox="1"/>
          <p:nvPr/>
        </p:nvSpPr>
        <p:spPr>
          <a:xfrm>
            <a:off x="5156087" y="1339489"/>
            <a:ext cx="3859435" cy="1077218"/>
          </a:xfrm>
          <a:prstGeom prst="rect">
            <a:avLst/>
          </a:prstGeom>
          <a:noFill/>
        </p:spPr>
        <p:txBody>
          <a:bodyPr wrap="square" rtlCol="0">
            <a:spAutoFit/>
          </a:bodyPr>
          <a:lstStyle/>
          <a:p>
            <a:pPr algn="ctr"/>
            <a:r>
              <a:rPr lang="en-US" sz="3200" b="1" dirty="0" smtClean="0">
                <a:solidFill>
                  <a:srgbClr val="0000FF"/>
                </a:solidFill>
              </a:rPr>
              <a:t>The Adding Value Diamond</a:t>
            </a:r>
            <a:endParaRPr lang="en-US" sz="3200" b="1" dirty="0">
              <a:solidFill>
                <a:srgbClr val="0000FF"/>
              </a:solidFill>
            </a:endParaRPr>
          </a:p>
        </p:txBody>
      </p:sp>
    </p:spTree>
    <p:extLst>
      <p:ext uri="{BB962C8B-B14F-4D97-AF65-F5344CB8AC3E}">
        <p14:creationId xmlns:p14="http://schemas.microsoft.com/office/powerpoint/2010/main" val="4258987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ding value swoosh with 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830" cy="6858000"/>
          </a:xfrm>
          <a:prstGeom prst="rect">
            <a:avLst/>
          </a:prstGeom>
        </p:spPr>
      </p:pic>
      <p:sp>
        <p:nvSpPr>
          <p:cNvPr id="4" name="Title 1"/>
          <p:cNvSpPr>
            <a:spLocks noGrp="1"/>
          </p:cNvSpPr>
          <p:nvPr>
            <p:ph type="title"/>
          </p:nvPr>
        </p:nvSpPr>
        <p:spPr>
          <a:xfrm>
            <a:off x="457200" y="18751"/>
            <a:ext cx="8229600" cy="1143000"/>
          </a:xfrm>
        </p:spPr>
        <p:txBody>
          <a:bodyPr/>
          <a:lstStyle/>
          <a:p>
            <a:pPr algn="l"/>
            <a:r>
              <a:rPr lang="en-US" dirty="0" smtClean="0">
                <a:latin typeface="Century Gothic"/>
                <a:cs typeface="Century Gothic"/>
              </a:rPr>
              <a:t>Content</a:t>
            </a:r>
            <a:endParaRPr lang="en-US" dirty="0">
              <a:latin typeface="Century Gothic"/>
              <a:cs typeface="Century Gothic"/>
            </a:endParaRPr>
          </a:p>
        </p:txBody>
      </p:sp>
      <p:pic>
        <p:nvPicPr>
          <p:cNvPr id="2" name="Picture 1"/>
          <p:cNvPicPr>
            <a:picLocks noChangeAspect="1"/>
          </p:cNvPicPr>
          <p:nvPr/>
        </p:nvPicPr>
        <p:blipFill>
          <a:blip r:embed="rId4"/>
          <a:stretch>
            <a:fillRect/>
          </a:stretch>
        </p:blipFill>
        <p:spPr>
          <a:xfrm>
            <a:off x="1728784" y="1237143"/>
            <a:ext cx="6324600" cy="4584700"/>
          </a:xfrm>
          <a:prstGeom prst="rect">
            <a:avLst/>
          </a:prstGeom>
        </p:spPr>
      </p:pic>
    </p:spTree>
    <p:extLst>
      <p:ext uri="{BB962C8B-B14F-4D97-AF65-F5344CB8AC3E}">
        <p14:creationId xmlns:p14="http://schemas.microsoft.com/office/powerpoint/2010/main" val="958566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1787</TotalTime>
  <Words>2424</Words>
  <Application>Microsoft Macintosh PowerPoint</Application>
  <PresentationFormat>On-screen Show (4:3)</PresentationFormat>
  <Paragraphs>377</Paragraphs>
  <Slides>61</Slides>
  <Notes>49</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Adding Value to Libraries, Archives and Museums</vt:lpstr>
      <vt:lpstr>Every successful organization has found a way to create value for its customers that competitors have not been able to achieve.  Value is (or should be) at the core of organizational purpose.  The notion of creating or adding value has been called a “value proposition.”</vt:lpstr>
      <vt:lpstr>What is a Value Proposition?</vt:lpstr>
      <vt:lpstr>Adding Value</vt:lpstr>
      <vt:lpstr>Who Creates Value?</vt:lpstr>
      <vt:lpstr>PowerPoint Presentation</vt:lpstr>
      <vt:lpstr>PowerPoint Presentation</vt:lpstr>
      <vt:lpstr>PowerPoint Presentation</vt:lpstr>
      <vt:lpstr>Content</vt:lpstr>
      <vt:lpstr>Content - Digitization</vt:lpstr>
      <vt:lpstr>Content - Digitization</vt:lpstr>
      <vt:lpstr>PowerPoint Presentation</vt:lpstr>
      <vt:lpstr>PowerPoint Presentation</vt:lpstr>
      <vt:lpstr>User-Contributed Content</vt:lpstr>
      <vt:lpstr>User-Contributed Content</vt:lpstr>
      <vt:lpstr>Tips for Adding Value to Content</vt:lpstr>
      <vt:lpstr>Content is something we connect to emotionally,  converse about or learn from . . .  But content without context is useless.    Daniel Eizans</vt:lpstr>
      <vt:lpstr>A Bill of Mortality</vt:lpstr>
      <vt:lpstr>Context</vt:lpstr>
      <vt:lpstr>Ways to Add Context</vt:lpstr>
      <vt:lpstr>PowerPoint Presentation</vt:lpstr>
      <vt:lpstr>PowerPoint Presentation</vt:lpstr>
      <vt:lpstr>Context</vt:lpstr>
      <vt:lpstr>PowerPoint Presentation</vt:lpstr>
      <vt:lpstr>Displaying Content</vt:lpstr>
      <vt:lpstr>Displaying Content</vt:lpstr>
      <vt:lpstr>Displaying Content</vt:lpstr>
      <vt:lpstr>Displaying Content</vt:lpstr>
      <vt:lpstr>Displaying Content</vt:lpstr>
      <vt:lpstr>Displaying Content</vt:lpstr>
      <vt:lpstr>PowerPoint Presentation</vt:lpstr>
      <vt:lpstr>Connection</vt:lpstr>
      <vt:lpstr>Connection</vt:lpstr>
      <vt:lpstr>Connection</vt:lpstr>
      <vt:lpstr>PowerPoint Presentation</vt:lpstr>
      <vt:lpstr>Collaboration</vt:lpstr>
      <vt:lpstr>Collaboration</vt:lpstr>
      <vt:lpstr>Collaboration Iceberg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for Adding Value by Collaboration</vt:lpstr>
      <vt:lpstr>Community</vt:lpstr>
      <vt:lpstr>Library as Platform</vt:lpstr>
      <vt:lpstr>Library as Platform</vt:lpstr>
      <vt:lpstr>Library as Platform</vt:lpstr>
      <vt:lpstr>Library as Platform</vt:lpstr>
      <vt:lpstr>Why Engage Our Communities</vt:lpstr>
      <vt:lpstr>Tips for Adding Value using Community</vt:lpstr>
      <vt:lpstr>PowerPoint Presentation</vt:lpstr>
      <vt:lpstr>Library Futures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Adding Value to Libraries, Archives and Museums</dc:title>
  <dc:creator>Joe Matthews</dc:creator>
  <cp:lastModifiedBy>Joe Matthews</cp:lastModifiedBy>
  <cp:revision>70</cp:revision>
  <cp:lastPrinted>2018-11-13T23:04:27Z</cp:lastPrinted>
  <dcterms:created xsi:type="dcterms:W3CDTF">2016-03-25T23:26:58Z</dcterms:created>
  <dcterms:modified xsi:type="dcterms:W3CDTF">2018-11-13T23:04:46Z</dcterms:modified>
</cp:coreProperties>
</file>