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1"/>
    <p:sldMasterId id="2147483666" r:id="rId2"/>
  </p:sldMasterIdLst>
  <p:notesMasterIdLst>
    <p:notesMasterId r:id="rId37"/>
  </p:notesMasterIdLst>
  <p:sldIdLst>
    <p:sldId id="256" r:id="rId3"/>
    <p:sldId id="265" r:id="rId4"/>
    <p:sldId id="261" r:id="rId5"/>
    <p:sldId id="259" r:id="rId6"/>
    <p:sldId id="297" r:id="rId7"/>
    <p:sldId id="260" r:id="rId8"/>
    <p:sldId id="288" r:id="rId9"/>
    <p:sldId id="302" r:id="rId10"/>
    <p:sldId id="292" r:id="rId11"/>
    <p:sldId id="284" r:id="rId12"/>
    <p:sldId id="296" r:id="rId13"/>
    <p:sldId id="294" r:id="rId14"/>
    <p:sldId id="262" r:id="rId15"/>
    <p:sldId id="293" r:id="rId16"/>
    <p:sldId id="285" r:id="rId17"/>
    <p:sldId id="289" r:id="rId18"/>
    <p:sldId id="263" r:id="rId19"/>
    <p:sldId id="266" r:id="rId20"/>
    <p:sldId id="290" r:id="rId21"/>
    <p:sldId id="303" r:id="rId22"/>
    <p:sldId id="286" r:id="rId23"/>
    <p:sldId id="299" r:id="rId24"/>
    <p:sldId id="267" r:id="rId25"/>
    <p:sldId id="264" r:id="rId26"/>
    <p:sldId id="274" r:id="rId27"/>
    <p:sldId id="298" r:id="rId28"/>
    <p:sldId id="287" r:id="rId29"/>
    <p:sldId id="271" r:id="rId30"/>
    <p:sldId id="300" r:id="rId31"/>
    <p:sldId id="301" r:id="rId32"/>
    <p:sldId id="295" r:id="rId33"/>
    <p:sldId id="280" r:id="rId34"/>
    <p:sldId id="281" r:id="rId35"/>
    <p:sldId id="291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5CED8D-A077-497D-ABB1-907A911C6C55}">
  <a:tblStyle styleId="{D25CED8D-A077-497D-ABB1-907A911C6C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58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73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744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899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94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948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68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529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562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045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459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082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95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98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09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246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79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00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3450" y="3874950"/>
            <a:ext cx="6154500" cy="158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1050" y="58572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Gold">
  <p:cSld name="TITLE_AND_BODY_1_1">
    <p:bg>
      <p:bgPr>
        <a:solidFill>
          <a:srgbClr val="ED9E4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- Gold">
  <p:cSld name="TITLE_AND_TWO_COLUMNS_1_1_1">
    <p:bg>
      <p:bgPr>
        <a:solidFill>
          <a:srgbClr val="ED9E4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Gold">
  <p:cSld name="TITLE_ONLY_1_1">
    <p:bg>
      <p:bgPr>
        <a:solidFill>
          <a:srgbClr val="ED9E4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57200" y="368225"/>
            <a:ext cx="8229600" cy="764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Gold">
  <p:cSld name="CAPTION_ONLY_1_1">
    <p:bg>
      <p:bgPr>
        <a:solidFill>
          <a:srgbClr val="ED9E4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old">
  <p:cSld name="BLANK_1_1">
    <p:bg>
      <p:bgPr>
        <a:solidFill>
          <a:srgbClr val="ED9E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225" y="-8800"/>
            <a:ext cx="7076050" cy="688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7200" y="4484567"/>
            <a:ext cx="38505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614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3225" y="-8800"/>
            <a:ext cx="7076050" cy="688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3954033"/>
            <a:ext cx="3374700" cy="134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57200" y="5409236"/>
            <a:ext cx="33747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57200" y="6231533"/>
            <a:ext cx="5487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176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667310" y="-8800"/>
            <a:ext cx="8476700" cy="68712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9" name="Google Shape;19;p4"/>
          <p:cNvSpPr/>
          <p:nvPr/>
        </p:nvSpPr>
        <p:spPr>
          <a:xfrm>
            <a:off x="0" y="-8800"/>
            <a:ext cx="8476700" cy="68712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576800" y="1109967"/>
            <a:ext cx="3990600" cy="5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-8800"/>
            <a:ext cx="1957200" cy="1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6231533"/>
            <a:ext cx="5487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7760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-8800"/>
            <a:ext cx="8476700" cy="68712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1313167"/>
            <a:ext cx="2383800" cy="83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2286831"/>
            <a:ext cx="4762200" cy="364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57200" y="6231533"/>
            <a:ext cx="5487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7228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-8800"/>
            <a:ext cx="8476700" cy="68712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1313167"/>
            <a:ext cx="2383800" cy="83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2281600"/>
            <a:ext cx="2276400" cy="3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870548" y="2281600"/>
            <a:ext cx="2276400" cy="3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457200" y="6231533"/>
            <a:ext cx="5487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773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Teal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81050" y="40740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-8800"/>
            <a:ext cx="8476700" cy="68712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1313167"/>
            <a:ext cx="2383800" cy="83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57200" y="2281600"/>
            <a:ext cx="1507200" cy="3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2041749" y="2281600"/>
            <a:ext cx="1507200" cy="3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3626297" y="2281600"/>
            <a:ext cx="1507200" cy="3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457200" y="6231533"/>
            <a:ext cx="5487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749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-8800"/>
            <a:ext cx="8476700" cy="68712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1313167"/>
            <a:ext cx="2383800" cy="83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457200" y="6231533"/>
            <a:ext cx="5487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7084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-13225" y="-8800"/>
            <a:ext cx="7076050" cy="688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57200" y="6231533"/>
            <a:ext cx="5487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4826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 cross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667310" y="-8800"/>
            <a:ext cx="8476700" cy="68712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4" name="Google Shape;54;p11"/>
          <p:cNvSpPr/>
          <p:nvPr/>
        </p:nvSpPr>
        <p:spPr>
          <a:xfrm>
            <a:off x="0" y="-8800"/>
            <a:ext cx="8476700" cy="68712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457200" y="6231533"/>
            <a:ext cx="5487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0727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Totally 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457200" y="6231533"/>
            <a:ext cx="5487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8" name="Google Shape;58;p12"/>
          <p:cNvSpPr/>
          <p:nvPr/>
        </p:nvSpPr>
        <p:spPr>
          <a:xfrm>
            <a:off x="75" y="100"/>
            <a:ext cx="9144000" cy="6858000"/>
          </a:xfrm>
          <a:prstGeom prst="rect">
            <a:avLst/>
          </a:prstGeom>
          <a:solidFill>
            <a:srgbClr val="212539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76107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Gold">
  <p:cSld name="TITLE_1_3_1">
    <p:bg>
      <p:bgPr>
        <a:solidFill>
          <a:srgbClr val="ED9E46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581050" y="40740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Teal">
  <p:cSld name="TITLE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Gold">
  <p:cSld name="TITLE_1_1_1_1">
    <p:bg>
      <p:bgPr>
        <a:solidFill>
          <a:srgbClr val="ED9E4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30" name="Google Shape;30;p6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2469613"/>
            <a:ext cx="3561000" cy="4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5131069" y="2469500"/>
            <a:ext cx="3600000" cy="4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5AF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13167"/>
            <a:ext cx="2383800" cy="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86831"/>
            <a:ext cx="4762200" cy="3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7200" y="6231533"/>
            <a:ext cx="5487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46114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4closurefraud.org/2012/08/27/the-federal-government-conspiring-with-wall-street-and-foreign-banks-to-destroy-american-neighborhoods-through-foreclosur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leaderimpact.wordpress.com/2011/08/01/5-characteristics-of-adult-learner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arageek.com/2012/11/04/5-common-job-interview-mistakes-to-avoid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arrie@respons-ability.ne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family/archive/2019/02/lack-services-adults-autism/582586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unsplash.com/" TargetMode="External"/><Relationship Id="rId4" Type="http://schemas.openxmlformats.org/officeDocument/2006/relationships/hyperlink" Target="http://www.slidescarnival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j.com/?detailStory=almost-adult-with-autism" TargetMode="External"/><Relationship Id="rId7" Type="http://schemas.openxmlformats.org/officeDocument/2006/relationships/hyperlink" Target="https://www.hhs.gov/sites/default/files/2017AutismReport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familyvoicesofca.org/wp-content/uploads/2017/06/Natl-Autism-Indicators-Report-2017_Final.pdf" TargetMode="External"/><Relationship Id="rId5" Type="http://schemas.openxmlformats.org/officeDocument/2006/relationships/hyperlink" Target="https://ddc.dc.gov/page/next-chapter-book-clubs" TargetMode="External"/><Relationship Id="rId4" Type="http://schemas.openxmlformats.org/officeDocument/2006/relationships/hyperlink" Target="https://americanlibrariesmagazine.org/2016/04/29/libraries-autism-services-aging-sensory-storytim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ctrTitle"/>
          </p:nvPr>
        </p:nvSpPr>
        <p:spPr>
          <a:xfrm>
            <a:off x="443449" y="3874950"/>
            <a:ext cx="6621027" cy="15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SERVING </a:t>
            </a:r>
            <a:r>
              <a:rPr lang="en" dirty="0">
                <a:solidFill>
                  <a:srgbClr val="FFC800"/>
                </a:solidFill>
              </a:rPr>
              <a:t>INDIVIDUALS </a:t>
            </a:r>
            <a:r>
              <a:rPr lang="en" dirty="0"/>
              <a:t>WITH AUTISM</a:t>
            </a:r>
            <a:br>
              <a:rPr lang="en" dirty="0"/>
            </a:br>
            <a:r>
              <a:rPr lang="en" sz="2800" dirty="0"/>
              <a:t>Carrie Rogers-Whitehead | Niche Academy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800"/>
                </a:solidFill>
              </a:rPr>
              <a:t>2.</a:t>
            </a:r>
            <a:endParaRPr dirty="0">
              <a:solidFill>
                <a:srgbClr val="FFC8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Trends in autism</a:t>
            </a:r>
            <a:endParaRPr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coming demographic wave</a:t>
            </a:r>
            <a:endParaRPr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081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dirty="0"/>
              <a:t>About half a million adults on the autism spectrum will legally become adults in the next decade</a:t>
            </a:r>
            <a:r>
              <a:rPr lang="en-US" sz="3200" dirty="0"/>
              <a:t>.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/>
              <a:t>--National Autism Indicators Report, 2017</a:t>
            </a:r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08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457200" y="553090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idx="4294967295"/>
          </p:nvPr>
        </p:nvSpPr>
        <p:spPr>
          <a:xfrm>
            <a:off x="544285" y="2278714"/>
            <a:ext cx="8055429" cy="2602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/>
              <a:t>2015 study out of the American Journal of Medical Genetics (AJMG) found that study after analyzing enrollment data of over 6 million children between 2000 and 2010 they found a 331% increase of autism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250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 idx="4294967295"/>
          </p:nvPr>
        </p:nvSpPr>
        <p:spPr>
          <a:xfrm>
            <a:off x="457200" y="3183925"/>
            <a:ext cx="82296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THE </a:t>
            </a:r>
            <a:r>
              <a:rPr lang="en" sz="6000" dirty="0">
                <a:solidFill>
                  <a:srgbClr val="FFC800"/>
                </a:solidFill>
              </a:rPr>
              <a:t>CLIFF</a:t>
            </a:r>
            <a:endParaRPr sz="6000" dirty="0">
              <a:solidFill>
                <a:srgbClr val="FFC800"/>
              </a:solidFill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4294967295"/>
          </p:nvPr>
        </p:nvSpPr>
        <p:spPr>
          <a:xfrm>
            <a:off x="481675" y="4787650"/>
            <a:ext cx="81582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At age 21 adults with autism become ineligible for many federal services under the IDEA Act.</a:t>
            </a:r>
            <a:endParaRPr dirty="0"/>
          </a:p>
        </p:txBody>
      </p:sp>
      <p:sp>
        <p:nvSpPr>
          <p:cNvPr id="139" name="Google Shape;139;p25"/>
          <p:cNvSpPr/>
          <p:nvPr/>
        </p:nvSpPr>
        <p:spPr>
          <a:xfrm>
            <a:off x="3979200" y="4415350"/>
            <a:ext cx="11856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5" name="Google Shape;486;p46">
            <a:extLst>
              <a:ext uri="{FF2B5EF4-FFF2-40B4-BE49-F238E27FC236}">
                <a16:creationId xmlns:a16="http://schemas.microsoft.com/office/drawing/2014/main" id="{7F08C15F-A1A6-774B-9334-C820BA383BF7}"/>
              </a:ext>
            </a:extLst>
          </p:cNvPr>
          <p:cNvSpPr/>
          <p:nvPr/>
        </p:nvSpPr>
        <p:spPr>
          <a:xfrm>
            <a:off x="3593199" y="1170205"/>
            <a:ext cx="1957601" cy="165635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457200" y="386600"/>
            <a:ext cx="3978600" cy="796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>
                <a:solidFill>
                  <a:srgbClr val="FFC800"/>
                </a:solidFill>
              </a:rPr>
              <a:t>Lack of services</a:t>
            </a:r>
            <a:endParaRPr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457199" y="1428550"/>
            <a:ext cx="4291781" cy="28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400" dirty="0"/>
              <a:t>There is no federal agency that coordinates developmental disability services, it is a mix of local, public and private services</a:t>
            </a: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400" dirty="0"/>
              <a:t>Medicaid and Supplemental Security Income fund some resources for adults. But there is little funding and many do not qualify for Medicaid.</a:t>
            </a:r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" name="Picture 3" descr="A large white building lit up at night&#10;&#10;Description automatically generated">
            <a:extLst>
              <a:ext uri="{FF2B5EF4-FFF2-40B4-BE49-F238E27FC236}">
                <a16:creationId xmlns:a16="http://schemas.microsoft.com/office/drawing/2014/main" id="{27698D96-2584-5140-8269-02ABE85B0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164" r="8747"/>
          <a:stretch/>
        </p:blipFill>
        <p:spPr>
          <a:xfrm>
            <a:off x="4435800" y="213982"/>
            <a:ext cx="4516471" cy="361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B5E20E-A887-7240-A6B4-19A3CC5AADDD}"/>
              </a:ext>
            </a:extLst>
          </p:cNvPr>
          <p:cNvSpPr txBox="1"/>
          <p:nvPr/>
        </p:nvSpPr>
        <p:spPr>
          <a:xfrm>
            <a:off x="4748980" y="389830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4closurefraud.org/2012/08/27/the-federal-government-conspiring-with-wall-street-and-foreign-banks-to-destroy-american-neighborhoods-through-foreclosur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  <p:sp>
        <p:nvSpPr>
          <p:cNvPr id="10" name="Google Shape;172;p28">
            <a:extLst>
              <a:ext uri="{FF2B5EF4-FFF2-40B4-BE49-F238E27FC236}">
                <a16:creationId xmlns:a16="http://schemas.microsoft.com/office/drawing/2014/main" id="{7E70F8D4-9BA8-794E-9B5D-C05B82919400}"/>
              </a:ext>
            </a:extLst>
          </p:cNvPr>
          <p:cNvSpPr txBox="1">
            <a:spLocks/>
          </p:cNvSpPr>
          <p:nvPr/>
        </p:nvSpPr>
        <p:spPr>
          <a:xfrm>
            <a:off x="4395020" y="4193950"/>
            <a:ext cx="4291781" cy="28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lvl="0" indent="-3429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400" dirty="0"/>
              <a:t>Only about 2% of federal and private funding goes into research of transition and adults with ASD</a:t>
            </a:r>
          </a:p>
        </p:txBody>
      </p:sp>
    </p:spTree>
    <p:extLst>
      <p:ext uri="{BB962C8B-B14F-4D97-AF65-F5344CB8AC3E}">
        <p14:creationId xmlns:p14="http://schemas.microsoft.com/office/powerpoint/2010/main" val="706429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800"/>
                </a:solidFill>
              </a:rPr>
              <a:t>3.</a:t>
            </a:r>
            <a:endParaRPr dirty="0">
              <a:solidFill>
                <a:srgbClr val="FFC8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does autism present?</a:t>
            </a:r>
            <a:endParaRPr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Male vs. Female and Old vs. Young</a:t>
            </a:r>
            <a:endParaRPr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536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457200" y="553090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idx="4294967295"/>
          </p:nvPr>
        </p:nvSpPr>
        <p:spPr>
          <a:xfrm>
            <a:off x="664029" y="966107"/>
            <a:ext cx="8055429" cy="2602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Older individuals with autism present differently</a:t>
            </a:r>
            <a:endParaRPr sz="4800" dirty="0">
              <a:solidFill>
                <a:schemeClr val="bg1"/>
              </a:solidFill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30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457200" y="908898"/>
            <a:ext cx="4114800" cy="4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/>
              <a:t>Older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Alexithymia- Struggling with identifying one’s own emotional states and others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Restricted interests- but more age appropriate. i.e. computer hardware vs. Thomas the Train Engine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Comorbidity, particularly mood disorders and anxiety</a:t>
            </a:r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457200" y="104628"/>
            <a:ext cx="8229600" cy="789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Older </a:t>
            </a:r>
            <a:r>
              <a:rPr lang="en" dirty="0">
                <a:solidFill>
                  <a:srgbClr val="FFC800"/>
                </a:solidFill>
              </a:rPr>
              <a:t>VS.</a:t>
            </a:r>
            <a:r>
              <a:rPr lang="en" dirty="0"/>
              <a:t> Younger</a:t>
            </a:r>
            <a:endParaRPr dirty="0"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5125802" y="908898"/>
            <a:ext cx="3600000" cy="4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/>
              <a:t>Younger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More likely to engage in repetitive  “traditional” autistic behaviors like flapping, twitching, stimming etc.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Less likely to engage in eye contact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Decreased verbal ability</a:t>
            </a:r>
          </a:p>
        </p:txBody>
      </p:sp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"/>
            <a:ext cx="9144000" cy="649831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-6950" y="1477349"/>
            <a:ext cx="3826782" cy="50209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4294967295"/>
          </p:nvPr>
        </p:nvSpPr>
        <p:spPr>
          <a:xfrm>
            <a:off x="0" y="1762731"/>
            <a:ext cx="3819832" cy="3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400" dirty="0">
                <a:solidFill>
                  <a:schemeClr val="accent1"/>
                </a:solidFill>
              </a:rPr>
              <a:t>Older children and teens do not develop autism, although they may be diagnosed later in life if they are high-functioning. Since autism diagnostic tools are still relatively new, many adults never received a diagnosis as children. Some adults may choose not to share their autism diagnosis.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A2799-44E8-E447-9899-E58100BDBD2F}"/>
              </a:ext>
            </a:extLst>
          </p:cNvPr>
          <p:cNvSpPr txBox="1"/>
          <p:nvPr/>
        </p:nvSpPr>
        <p:spPr>
          <a:xfrm>
            <a:off x="0" y="649831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leaderimpact.wordpress.com/2011/08/01/5-characteristics-of-adult-learne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65471" y="908898"/>
            <a:ext cx="4719483" cy="4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/>
              <a:t>Male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More likely to have restricted interests than girls and their interests may be less socially appropriate. i.e. An interest in old coins vs. an interest in pop music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More likely to have repetitive characteristics i.e. hand flapping, stimming etc.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More likely to be socially isolated than girls</a:t>
            </a:r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457200" y="104628"/>
            <a:ext cx="8229600" cy="789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Male </a:t>
            </a:r>
            <a:r>
              <a:rPr lang="en" dirty="0">
                <a:solidFill>
                  <a:srgbClr val="FFC800"/>
                </a:solidFill>
              </a:rPr>
              <a:t>VS.</a:t>
            </a:r>
            <a:r>
              <a:rPr lang="en" dirty="0"/>
              <a:t> Female</a:t>
            </a:r>
            <a:endParaRPr dirty="0"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5125801" y="0"/>
            <a:ext cx="3979673" cy="5007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/>
              <a:t>Female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Females diagnosed with autism tend to be more severely affected than males. Researchers theorize this is because more mutations are required to produce autism in females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/>
              <a:t>Girls are harder to diagnosis than boys and researchers recommend more sex- specific norms for diagnoses</a:t>
            </a:r>
          </a:p>
        </p:txBody>
      </p:sp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62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457200" y="1282625"/>
            <a:ext cx="3978600" cy="1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>
                <a:solidFill>
                  <a:srgbClr val="FFC800"/>
                </a:solidFill>
              </a:rPr>
              <a:t>About Me</a:t>
            </a:r>
            <a:endParaRPr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457200" y="2630709"/>
            <a:ext cx="3754800" cy="28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/>
              <a:t>I created and ran both sensory story times and programs for older individuals. Libraries Unlimited will release my book to help librarians in June 2020.</a:t>
            </a:r>
            <a:endParaRPr sz="2800" dirty="0"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03664BF-5287-7645-AFAB-463B1C3F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345" y="0"/>
            <a:ext cx="45426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F662-A796-6549-BF34-ACD0FC31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Neurodiversity movement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47CD5-AD85-CA43-A88F-A561C8D95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21E364D-B150-FD42-9F7B-EC6CBC3B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69" y="2089900"/>
            <a:ext cx="718994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800"/>
                </a:solidFill>
              </a:rPr>
              <a:t>4.</a:t>
            </a:r>
            <a:endParaRPr dirty="0">
              <a:solidFill>
                <a:srgbClr val="FFC8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Library </a:t>
            </a:r>
            <a:r>
              <a:rPr lang="en-US" dirty="0"/>
              <a:t>programs and services</a:t>
            </a:r>
            <a:endParaRPr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libraries meet the needs?</a:t>
            </a:r>
            <a:endParaRPr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09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457200" y="553090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idx="4294967295"/>
          </p:nvPr>
        </p:nvSpPr>
        <p:spPr>
          <a:xfrm>
            <a:off x="731550" y="150312"/>
            <a:ext cx="8055429" cy="3845491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What can libraries provide?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Education/Training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Employment Services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Day Programming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– from the 2017 National Autism Indicators Report</a:t>
            </a:r>
            <a:endParaRPr sz="2800" i="1" dirty="0">
              <a:solidFill>
                <a:schemeClr val="bg1"/>
              </a:solidFill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6288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457200" y="368225"/>
            <a:ext cx="8229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THREE </a:t>
            </a:r>
            <a:r>
              <a:rPr lang="en-US" dirty="0">
                <a:solidFill>
                  <a:srgbClr val="1D98C7"/>
                </a:solidFill>
              </a:rPr>
              <a:t>SKILLS</a:t>
            </a:r>
            <a:endParaRPr dirty="0">
              <a:solidFill>
                <a:srgbClr val="1D98C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FOCUS LIBRARY PROGRAMS</a:t>
            </a:r>
            <a:endParaRPr dirty="0"/>
          </a:p>
        </p:txBody>
      </p:sp>
      <p:sp>
        <p:nvSpPr>
          <p:cNvPr id="189" name="Google Shape;189;p30"/>
          <p:cNvSpPr/>
          <p:nvPr/>
        </p:nvSpPr>
        <p:spPr>
          <a:xfrm>
            <a:off x="3190800" y="2362200"/>
            <a:ext cx="2724300" cy="2724300"/>
          </a:xfrm>
          <a:prstGeom prst="ellipse">
            <a:avLst/>
          </a:prstGeom>
          <a:solidFill>
            <a:srgbClr val="FFFFFF">
              <a:alpha val="1654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Transitions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733350" y="2362200"/>
            <a:ext cx="2724300" cy="2724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Teamwork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5686350" y="2362200"/>
            <a:ext cx="2724300" cy="2724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Social Skills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457200" y="434593"/>
            <a:ext cx="8229600" cy="8190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INCORPORATING </a:t>
            </a:r>
            <a:r>
              <a:rPr lang="en" dirty="0">
                <a:solidFill>
                  <a:srgbClr val="FFC800"/>
                </a:solidFill>
              </a:rPr>
              <a:t>THESE</a:t>
            </a:r>
            <a:r>
              <a:rPr lang="en" dirty="0"/>
              <a:t> CONCEPTS</a:t>
            </a:r>
            <a:endParaRPr dirty="0"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97575" y="1651819"/>
            <a:ext cx="2691000" cy="4594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TRANSITIONS</a:t>
            </a:r>
            <a:endParaRPr sz="2800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Set a timer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Use a visual clock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Create a picture schedule (look into </a:t>
            </a:r>
            <a:r>
              <a:rPr lang="en" sz="2200" dirty="0" err="1"/>
              <a:t>Boardmaker</a:t>
            </a:r>
            <a:r>
              <a:rPr lang="en" sz="2200" dirty="0"/>
              <a:t>)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Give reminders and warnings</a:t>
            </a:r>
            <a:endParaRPr sz="2200" dirty="0"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2"/>
          </p:nvPr>
        </p:nvSpPr>
        <p:spPr>
          <a:xfrm>
            <a:off x="3226491" y="1651819"/>
            <a:ext cx="2691000" cy="4594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TEAMWORK</a:t>
            </a:r>
            <a:endParaRPr sz="2800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Divide into small groups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Think. Pair. Share.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Set a common goal for the group (i.e. creating something together)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Share a piece of equipment like a computer</a:t>
            </a:r>
            <a:endParaRPr sz="2200" dirty="0"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3"/>
          </p:nvPr>
        </p:nvSpPr>
        <p:spPr>
          <a:xfrm>
            <a:off x="6055407" y="1651819"/>
            <a:ext cx="2882115" cy="4594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SOCIAL SKILLS</a:t>
            </a:r>
            <a:endParaRPr sz="2800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Ask them to share what they are doing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Inquire and check in on their feelings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Have them introduce themselves to the group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Communication can be nonverbal as well as verbal</a:t>
            </a:r>
            <a:endParaRPr sz="2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/>
          </p:nvPr>
        </p:nvSpPr>
        <p:spPr>
          <a:xfrm>
            <a:off x="457200" y="451679"/>
            <a:ext cx="8229600" cy="741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Other </a:t>
            </a:r>
            <a:r>
              <a:rPr lang="en" dirty="0">
                <a:solidFill>
                  <a:srgbClr val="1D98C7"/>
                </a:solidFill>
              </a:rPr>
              <a:t>program</a:t>
            </a:r>
            <a:r>
              <a:rPr lang="en" dirty="0"/>
              <a:t> ideas</a:t>
            </a:r>
            <a:endParaRPr dirty="0"/>
          </a:p>
        </p:txBody>
      </p:sp>
      <p:sp>
        <p:nvSpPr>
          <p:cNvPr id="289" name="Google Shape;289;p37"/>
          <p:cNvSpPr txBox="1">
            <a:spLocks noGrp="1"/>
          </p:cNvSpPr>
          <p:nvPr>
            <p:ph type="body" idx="1"/>
          </p:nvPr>
        </p:nvSpPr>
        <p:spPr>
          <a:xfrm>
            <a:off x="397575" y="1917290"/>
            <a:ext cx="4134234" cy="4329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Next Chapter Book Clubs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Developmental councils around the country offer volunteer-run Next Chapter Book Clubs. Libraries can host them.</a:t>
            </a:r>
            <a:endParaRPr dirty="0"/>
          </a:p>
        </p:txBody>
      </p:sp>
      <p:sp>
        <p:nvSpPr>
          <p:cNvPr id="290" name="Google Shape;290;p37"/>
          <p:cNvSpPr txBox="1">
            <a:spLocks noGrp="1"/>
          </p:cNvSpPr>
          <p:nvPr>
            <p:ph type="body" idx="2"/>
          </p:nvPr>
        </p:nvSpPr>
        <p:spPr>
          <a:xfrm>
            <a:off x="4574296" y="1917290"/>
            <a:ext cx="3800364" cy="4329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Autism Social Clubs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Provide a safe place where people on the spectrum can gather and talk.</a:t>
            </a:r>
            <a:endParaRPr dirty="0"/>
          </a:p>
        </p:txBody>
      </p:sp>
      <p:sp>
        <p:nvSpPr>
          <p:cNvPr id="292" name="Google Shape;292;p37"/>
          <p:cNvSpPr txBox="1">
            <a:spLocks noGrp="1"/>
          </p:cNvSpPr>
          <p:nvPr>
            <p:ph type="body" idx="1"/>
          </p:nvPr>
        </p:nvSpPr>
        <p:spPr>
          <a:xfrm>
            <a:off x="392470" y="3848864"/>
            <a:ext cx="3632298" cy="2492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Interest-specific clubs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These don’t have to be autism-specific, but a class on a specific type of interest can attract individuals on the spectrum which share that interest.</a:t>
            </a:r>
            <a:endParaRPr dirty="0"/>
          </a:p>
        </p:txBody>
      </p:sp>
      <p:sp>
        <p:nvSpPr>
          <p:cNvPr id="293" name="Google Shape;293;p37"/>
          <p:cNvSpPr txBox="1">
            <a:spLocks noGrp="1"/>
          </p:cNvSpPr>
          <p:nvPr>
            <p:ph type="body" idx="2"/>
          </p:nvPr>
        </p:nvSpPr>
        <p:spPr>
          <a:xfrm>
            <a:off x="4531809" y="3819832"/>
            <a:ext cx="3842851" cy="26089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Host classes on guardianship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Guardianship and legal issues are important issues for caregivers of adults with autism. Also, navigating  all the services for adults with autism are confusing.. Host a nonprofit or navigator that can help people navigate this.</a:t>
            </a:r>
            <a:endParaRPr dirty="0"/>
          </a:p>
        </p:txBody>
      </p:sp>
      <p:grpSp>
        <p:nvGrpSpPr>
          <p:cNvPr id="295" name="Google Shape;295;p37"/>
          <p:cNvGrpSpPr/>
          <p:nvPr/>
        </p:nvGrpSpPr>
        <p:grpSpPr>
          <a:xfrm>
            <a:off x="3343673" y="3908867"/>
            <a:ext cx="366458" cy="366437"/>
            <a:chOff x="1923675" y="1633650"/>
            <a:chExt cx="436000" cy="435975"/>
          </a:xfrm>
        </p:grpSpPr>
        <p:sp>
          <p:nvSpPr>
            <p:cNvPr id="296" name="Google Shape;296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37"/>
          <p:cNvGrpSpPr/>
          <p:nvPr/>
        </p:nvGrpSpPr>
        <p:grpSpPr>
          <a:xfrm>
            <a:off x="7868071" y="2102277"/>
            <a:ext cx="320378" cy="320378"/>
            <a:chOff x="1278900" y="2333250"/>
            <a:chExt cx="381175" cy="381175"/>
          </a:xfrm>
        </p:grpSpPr>
        <p:sp>
          <p:nvSpPr>
            <p:cNvPr id="303" name="Google Shape;303;p37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7"/>
          <p:cNvGrpSpPr/>
          <p:nvPr/>
        </p:nvGrpSpPr>
        <p:grpSpPr>
          <a:xfrm>
            <a:off x="7670849" y="3964531"/>
            <a:ext cx="353136" cy="313738"/>
            <a:chOff x="5292575" y="3681900"/>
            <a:chExt cx="420150" cy="373275"/>
          </a:xfrm>
        </p:grpSpPr>
        <p:sp>
          <p:nvSpPr>
            <p:cNvPr id="308" name="Google Shape;308;p37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7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53" name="Google Shape;447;p46">
            <a:extLst>
              <a:ext uri="{FF2B5EF4-FFF2-40B4-BE49-F238E27FC236}">
                <a16:creationId xmlns:a16="http://schemas.microsoft.com/office/drawing/2014/main" id="{18B846B0-299C-914C-8CDB-847BBF0A5924}"/>
              </a:ext>
            </a:extLst>
          </p:cNvPr>
          <p:cNvGrpSpPr/>
          <p:nvPr/>
        </p:nvGrpSpPr>
        <p:grpSpPr>
          <a:xfrm>
            <a:off x="3403821" y="2058121"/>
            <a:ext cx="349060" cy="298882"/>
            <a:chOff x="1934025" y="1001650"/>
            <a:chExt cx="415300" cy="355600"/>
          </a:xfrm>
        </p:grpSpPr>
        <p:sp>
          <p:nvSpPr>
            <p:cNvPr id="54" name="Google Shape;448;p46">
              <a:extLst>
                <a:ext uri="{FF2B5EF4-FFF2-40B4-BE49-F238E27FC236}">
                  <a16:creationId xmlns:a16="http://schemas.microsoft.com/office/drawing/2014/main" id="{51F74D85-6B39-5C4B-9220-F1820D3C3B3C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9;p46">
              <a:extLst>
                <a:ext uri="{FF2B5EF4-FFF2-40B4-BE49-F238E27FC236}">
                  <a16:creationId xmlns:a16="http://schemas.microsoft.com/office/drawing/2014/main" id="{76EECEC1-B6B6-2344-97CA-35FCC3E2F87A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0;p46">
              <a:extLst>
                <a:ext uri="{FF2B5EF4-FFF2-40B4-BE49-F238E27FC236}">
                  <a16:creationId xmlns:a16="http://schemas.microsoft.com/office/drawing/2014/main" id="{841BE3BD-E519-E144-8BE0-3F548C533CAB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1;p46">
              <a:extLst>
                <a:ext uri="{FF2B5EF4-FFF2-40B4-BE49-F238E27FC236}">
                  <a16:creationId xmlns:a16="http://schemas.microsoft.com/office/drawing/2014/main" id="{1217BF3B-2753-D648-8AC7-029306DF0DE5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457199" y="386600"/>
            <a:ext cx="8099576" cy="796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3200" dirty="0">
                <a:solidFill>
                  <a:srgbClr val="FFC800"/>
                </a:solidFill>
              </a:rPr>
              <a:t>Advice from an adult with autism, Eric Stoker</a:t>
            </a:r>
            <a:endParaRPr sz="3200"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457198" y="1428550"/>
            <a:ext cx="5574891" cy="28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400" dirty="0"/>
              <a:t>“</a:t>
            </a:r>
            <a:r>
              <a:rPr lang="en" sz="2800" dirty="0"/>
              <a:t>Take them on a tour and stuff and explain"</a:t>
            </a: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800" dirty="0"/>
              <a:t>With big crowds and stuff people with autism get nervous sometimes”</a:t>
            </a: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800" dirty="0"/>
              <a:t>Talking slowly and explaining it a simple way. This is a fiction section and this is call numbers. Give examples”</a:t>
            </a: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800" dirty="0"/>
              <a:t>“Have an acronym sheet for people with autism”</a:t>
            </a:r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8" name="Google Shape;486;p46">
            <a:extLst>
              <a:ext uri="{FF2B5EF4-FFF2-40B4-BE49-F238E27FC236}">
                <a16:creationId xmlns:a16="http://schemas.microsoft.com/office/drawing/2014/main" id="{554BD619-41AA-2743-B21C-3AA46B368CAB}"/>
              </a:ext>
            </a:extLst>
          </p:cNvPr>
          <p:cNvSpPr/>
          <p:nvPr/>
        </p:nvSpPr>
        <p:spPr>
          <a:xfrm>
            <a:off x="6032090" y="3775849"/>
            <a:ext cx="2524685" cy="261046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solidFill>
            <a:schemeClr val="bg1"/>
          </a:solidFill>
          <a:ln w="698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8333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800"/>
                </a:solidFill>
              </a:rPr>
              <a:t>5.</a:t>
            </a:r>
            <a:endParaRPr dirty="0">
              <a:solidFill>
                <a:srgbClr val="FFC8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Employment and volunteering</a:t>
            </a:r>
            <a:endParaRPr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Beyond attending programs</a:t>
            </a:r>
            <a:endParaRPr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702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ctrTitle" idx="4294967295"/>
          </p:nvPr>
        </p:nvSpPr>
        <p:spPr>
          <a:xfrm>
            <a:off x="565775" y="1501525"/>
            <a:ext cx="801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55%</a:t>
            </a:r>
            <a:endParaRPr sz="9600" dirty="0"/>
          </a:p>
        </p:txBody>
      </p:sp>
      <p:sp>
        <p:nvSpPr>
          <p:cNvPr id="258" name="Google Shape;258;p34"/>
          <p:cNvSpPr txBox="1">
            <a:spLocks noGrp="1"/>
          </p:cNvSpPr>
          <p:nvPr>
            <p:ph type="subTitle" idx="4294967295"/>
          </p:nvPr>
        </p:nvSpPr>
        <p:spPr>
          <a:xfrm>
            <a:off x="481675" y="4049125"/>
            <a:ext cx="82047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Approximate percentage of adults with autism that are employed</a:t>
            </a:r>
            <a:endParaRPr dirty="0"/>
          </a:p>
        </p:txBody>
      </p:sp>
      <p:sp>
        <p:nvSpPr>
          <p:cNvPr id="259" name="Google Shape;259;p34"/>
          <p:cNvSpPr/>
          <p:nvPr/>
        </p:nvSpPr>
        <p:spPr>
          <a:xfrm>
            <a:off x="2584275" y="3420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3480858" y="3230059"/>
            <a:ext cx="5656190" cy="3627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900" dirty="0"/>
              <a:t>“We need to be a really good observer of an individual of where they have strengths, where are they at their best, what are their interests. We have a tendency with those students to put them in these menial jobs...we don’t want to limit our students with disabilities to those three areas.”—Lavinia </a:t>
            </a:r>
            <a:r>
              <a:rPr lang="en-US" sz="1900" dirty="0" err="1"/>
              <a:t>Gripentrog</a:t>
            </a:r>
            <a:r>
              <a:rPr lang="en-US" sz="1900" dirty="0"/>
              <a:t>, Transition Specialist</a:t>
            </a:r>
          </a:p>
          <a:p>
            <a:br>
              <a:rPr lang="en-US" sz="1900" dirty="0"/>
            </a:br>
            <a:r>
              <a:rPr lang="en-US" sz="1900" dirty="0"/>
              <a:t>The 3Fs: Food, Filth and Flowers- the 3Fs</a:t>
            </a:r>
          </a:p>
          <a:p>
            <a:r>
              <a:rPr lang="en-US" sz="1900" dirty="0"/>
              <a:t>Students with autism can get pushed into these areas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2AA0E-12F8-3947-A62A-256F12702A05}"/>
              </a:ext>
            </a:extLst>
          </p:cNvPr>
          <p:cNvSpPr txBox="1"/>
          <p:nvPr/>
        </p:nvSpPr>
        <p:spPr>
          <a:xfrm>
            <a:off x="6952" y="654933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hlinkClick r:id="rId4" tooltip="http://www.arageek.com/2012/11/04/5-common-job-interview-mistakes-to-avoi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bg1"/>
                </a:solidFill>
              </a:rPr>
              <a:t> by Unknown Author is licensed under </a:t>
            </a:r>
            <a:r>
              <a:rPr lang="en-US" sz="900">
                <a:solidFill>
                  <a:schemeClr val="bg1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8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this webinar covers</a:t>
            </a:r>
            <a:endParaRPr dirty="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-US" dirty="0"/>
              <a:t>What is autism? Comorbidity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dirty="0"/>
              <a:t>Trends with older individuals on the spectrum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dirty="0"/>
              <a:t>Comparing different ages and genders on the autism spectrum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dirty="0"/>
              <a:t>Library programming ideas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dirty="0"/>
              <a:t>Employment and volunteering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dirty="0"/>
              <a:t>Resources and references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457191" y="720275"/>
            <a:ext cx="8229600" cy="8190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</a:t>
            </a:r>
            <a:r>
              <a:rPr lang="en" dirty="0">
                <a:solidFill>
                  <a:srgbClr val="FFC800"/>
                </a:solidFill>
              </a:rPr>
              <a:t>MAKE</a:t>
            </a:r>
            <a:r>
              <a:rPr lang="en" dirty="0"/>
              <a:t> EMPLOYMENT MORE INCLUSIVE?</a:t>
            </a:r>
            <a:endParaRPr dirty="0"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97575" y="1651819"/>
            <a:ext cx="2691000" cy="4594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NOISE CONCERNS</a:t>
            </a:r>
            <a:endParaRPr sz="2800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Libraries can be noisy, particularly in programs.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Library children’s programs can be additional noisy and frenetic</a:t>
            </a:r>
            <a:endParaRPr sz="2200" dirty="0"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2"/>
          </p:nvPr>
        </p:nvSpPr>
        <p:spPr>
          <a:xfrm>
            <a:off x="3226491" y="1651819"/>
            <a:ext cx="2691000" cy="4594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INTERVIEWING</a:t>
            </a:r>
            <a:endParaRPr sz="2800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Provide extra time for interviewing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200" dirty="0"/>
              <a:t>Understand that things like writing with a pencil, or speaking to a group can be intimidating.</a:t>
            </a:r>
            <a:endParaRPr sz="2200" dirty="0"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3"/>
          </p:nvPr>
        </p:nvSpPr>
        <p:spPr>
          <a:xfrm>
            <a:off x="6055407" y="1651819"/>
            <a:ext cx="2882115" cy="4594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PARTNER</a:t>
            </a:r>
            <a:endParaRPr sz="2800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Partner with government and nonprofit services. There are programs that provide compensation for employing individuals with disabilities.</a:t>
            </a:r>
            <a:endParaRPr sz="2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868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7000" b="-61000"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ctrTitle" idx="4294967295"/>
          </p:nvPr>
        </p:nvSpPr>
        <p:spPr>
          <a:xfrm>
            <a:off x="239485" y="80502"/>
            <a:ext cx="3766457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dirty="0">
                <a:latin typeface="Varela"/>
                <a:ea typeface="Varela"/>
                <a:cs typeface="Varela"/>
                <a:sym typeface="Varela"/>
              </a:rPr>
              <a:t>Volunteering</a:t>
            </a:r>
            <a:endParaRPr sz="3600" dirty="0"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91" name="Google Shape;191;p28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45AF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" sz="3200" b="1" dirty="0"/>
              <a:t>Volunteering Ideas</a:t>
            </a: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800" dirty="0"/>
              <a:t>Program set up or take down</a:t>
            </a:r>
          </a:p>
          <a:p>
            <a:pPr indent="-4572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800" dirty="0"/>
              <a:t>Storytime prep</a:t>
            </a:r>
          </a:p>
          <a:p>
            <a:pPr indent="-4572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800" dirty="0"/>
              <a:t>Shelving, facing out books</a:t>
            </a:r>
          </a:p>
          <a:p>
            <a:pPr indent="-4572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800" dirty="0"/>
              <a:t>Greeting at doors and at programs</a:t>
            </a:r>
          </a:p>
          <a:p>
            <a:pPr indent="-4572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800" dirty="0"/>
              <a:t>Computer assistance</a:t>
            </a:r>
          </a:p>
          <a:p>
            <a:pPr indent="-4572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" sz="2800" dirty="0"/>
              <a:t>Co-presenting programs, serving on committees</a:t>
            </a:r>
            <a:endParaRPr sz="2800" dirty="0"/>
          </a:p>
        </p:txBody>
      </p:sp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457200" y="553090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588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ctrTitle" idx="4294967295"/>
          </p:nvPr>
        </p:nvSpPr>
        <p:spPr>
          <a:xfrm>
            <a:off x="457200" y="8157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 YOU!</a:t>
            </a:r>
            <a:endParaRPr sz="9600" dirty="0"/>
          </a:p>
        </p:txBody>
      </p:sp>
      <p:sp>
        <p:nvSpPr>
          <p:cNvPr id="380" name="Google Shape;380;p43"/>
          <p:cNvSpPr txBox="1">
            <a:spLocks noGrp="1"/>
          </p:cNvSpPr>
          <p:nvPr>
            <p:ph type="subTitle" idx="4294967295"/>
          </p:nvPr>
        </p:nvSpPr>
        <p:spPr>
          <a:xfrm>
            <a:off x="457200" y="2186550"/>
            <a:ext cx="6593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D98C7"/>
                </a:solidFill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  <a:endParaRPr sz="4800">
              <a:solidFill>
                <a:srgbClr val="1D98C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43"/>
          <p:cNvSpPr txBox="1">
            <a:spLocks noGrp="1"/>
          </p:cNvSpPr>
          <p:nvPr>
            <p:ph type="body" idx="4294967295"/>
          </p:nvPr>
        </p:nvSpPr>
        <p:spPr>
          <a:xfrm>
            <a:off x="457200" y="3826275"/>
            <a:ext cx="4863900" cy="24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respons-ability.net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carrie@respons-ability.net</a:t>
            </a:r>
            <a:r>
              <a:rPr lang="en" dirty="0"/>
              <a:t> </a:t>
            </a:r>
            <a:endParaRPr dirty="0"/>
          </a:p>
        </p:txBody>
      </p:sp>
      <p:sp>
        <p:nvSpPr>
          <p:cNvPr id="382" name="Google Shape;382;p43"/>
          <p:cNvSpPr/>
          <p:nvPr/>
        </p:nvSpPr>
        <p:spPr>
          <a:xfrm>
            <a:off x="581050" y="336337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3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4"/>
          <p:cNvSpPr txBox="1">
            <a:spLocks noGrp="1"/>
          </p:cNvSpPr>
          <p:nvPr>
            <p:ph type="title"/>
          </p:nvPr>
        </p:nvSpPr>
        <p:spPr>
          <a:xfrm>
            <a:off x="457200" y="327600"/>
            <a:ext cx="8229600" cy="7374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389" name="Google Shape;389;p44"/>
          <p:cNvSpPr txBox="1">
            <a:spLocks noGrp="1"/>
          </p:cNvSpPr>
          <p:nvPr>
            <p:ph type="body" idx="1"/>
          </p:nvPr>
        </p:nvSpPr>
        <p:spPr>
          <a:xfrm>
            <a:off x="536575" y="929148"/>
            <a:ext cx="8020200" cy="4850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sz="1800" dirty="0" err="1"/>
              <a:t>Remnick</a:t>
            </a:r>
            <a:r>
              <a:rPr lang="en-US" sz="1800" dirty="0"/>
              <a:t>, Noah. “The Coming Care Crisis as Kids with Autism Grow Up,” The Atlantic Monthly, February 20, 2019 </a:t>
            </a:r>
            <a:r>
              <a:rPr lang="en-US" sz="1800" dirty="0">
                <a:hlinkClick r:id="rId3"/>
              </a:rPr>
              <a:t>https://www.theatlantic.com/family/archive/2019/02/lack-services-adults-autism/582586/</a:t>
            </a:r>
            <a:r>
              <a:rPr lang="en-US" sz="1800" dirty="0"/>
              <a:t> </a:t>
            </a:r>
          </a:p>
          <a:p>
            <a:pPr lvl="0">
              <a:spcBef>
                <a:spcPts val="1000"/>
              </a:spcBef>
            </a:pPr>
            <a:r>
              <a:rPr lang="en-US" sz="1800" dirty="0"/>
              <a:t>Roux, Anne M., Shattuck, Paul T., </a:t>
            </a:r>
            <a:r>
              <a:rPr lang="en-US" sz="1800" dirty="0" err="1"/>
              <a:t>Rast</a:t>
            </a:r>
            <a:r>
              <a:rPr lang="en-US" sz="1800" dirty="0"/>
              <a:t>, Jessica E., </a:t>
            </a:r>
            <a:r>
              <a:rPr lang="en-US" sz="1800" dirty="0" err="1"/>
              <a:t>Rava</a:t>
            </a:r>
            <a:r>
              <a:rPr lang="en-US" sz="1800" dirty="0"/>
              <a:t>, Julianna A., and Anderson, Kristy A. National Autism Indicators Report: Transition into Young Adulthood. Philadelphia, PA: Life Course Outcomes Research Program, A.J. Drexel Autism Institute, Drexel University, 2015.</a:t>
            </a:r>
          </a:p>
          <a:p>
            <a:pPr lvl="0">
              <a:spcBef>
                <a:spcPts val="1000"/>
              </a:spcBef>
            </a:pPr>
            <a:r>
              <a:rPr lang="en-US" sz="1800" dirty="0"/>
              <a:t>Roux, Anne M., Shattuck, Paul T., </a:t>
            </a:r>
            <a:r>
              <a:rPr lang="en-US" sz="1800" dirty="0" err="1"/>
              <a:t>Rast</a:t>
            </a:r>
            <a:r>
              <a:rPr lang="en-US" sz="1800" dirty="0"/>
              <a:t>, Jessica E., Anderson, Kristy A. National Autism Indicators Report: Developmental Disability Services and Outcomes in Adulthood. Philadelphia, PA: Life Course Outcomes Research Program, A.J. Drexel Autism Institute, Drexel University, 2017.</a:t>
            </a:r>
          </a:p>
          <a:p>
            <a:pPr lvl="0">
              <a:spcBef>
                <a:spcPts val="1000"/>
              </a:spcBef>
            </a:pPr>
            <a:r>
              <a:rPr lang="en-US" sz="1800" dirty="0"/>
              <a:t>Gokul </a:t>
            </a:r>
            <a:r>
              <a:rPr lang="en-US" sz="1800" dirty="0" err="1"/>
              <a:t>Ramaswami</a:t>
            </a:r>
            <a:r>
              <a:rPr lang="en-US" sz="1800" dirty="0"/>
              <a:t>, Daniel H. </a:t>
            </a:r>
            <a:r>
              <a:rPr lang="en-US" sz="1800" dirty="0" err="1"/>
              <a:t>Geschwind</a:t>
            </a:r>
            <a:r>
              <a:rPr lang="en-US" sz="1800" dirty="0"/>
              <a:t>, Chapter 21 - Genetics of autism spectrum disorder, Editor(s): Daniel H. </a:t>
            </a:r>
            <a:r>
              <a:rPr lang="en-US" sz="1800" dirty="0" err="1"/>
              <a:t>Geschwind</a:t>
            </a:r>
            <a:r>
              <a:rPr lang="en-US" sz="1800" dirty="0"/>
              <a:t>, Henry L. Paulson, Christine Klein, Handbook of Clinical Neurology, Elsevier, Volume 147, 2018, Pages 321-329</a:t>
            </a:r>
          </a:p>
          <a:p>
            <a:pPr lvl="0">
              <a:spcBef>
                <a:spcPts val="1000"/>
              </a:spcBef>
            </a:pPr>
            <a:r>
              <a:rPr lang="en-US" sz="1800" i="1" dirty="0"/>
              <a:t>Presentation template by </a:t>
            </a:r>
            <a:r>
              <a:rPr lang="en-US" sz="1800" i="1" u="sng" dirty="0">
                <a:hlinkClick r:id="rId4"/>
              </a:rPr>
              <a:t>SlidesCarnival</a:t>
            </a:r>
            <a:endParaRPr lang="en-US" sz="1800" i="1" dirty="0"/>
          </a:p>
          <a:p>
            <a:pPr lvl="0"/>
            <a:r>
              <a:rPr lang="en-US" sz="1800" i="1" dirty="0"/>
              <a:t>Some Photographs by </a:t>
            </a:r>
            <a:r>
              <a:rPr lang="en-US" sz="1800" i="1" u="sng" dirty="0">
                <a:hlinkClick r:id="rId5"/>
              </a:rPr>
              <a:t>Unsplash</a:t>
            </a:r>
            <a:endParaRPr lang="en-US" sz="1800" i="1" dirty="0"/>
          </a:p>
        </p:txBody>
      </p:sp>
      <p:sp>
        <p:nvSpPr>
          <p:cNvPr id="390" name="Google Shape;390;p44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4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6732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389" name="Google Shape;389;p44"/>
          <p:cNvSpPr txBox="1">
            <a:spLocks noGrp="1"/>
          </p:cNvSpPr>
          <p:nvPr>
            <p:ph type="body" idx="1"/>
          </p:nvPr>
        </p:nvSpPr>
        <p:spPr>
          <a:xfrm>
            <a:off x="536575" y="1165123"/>
            <a:ext cx="8020200" cy="4422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sz="1800" dirty="0" err="1"/>
              <a:t>Okyle</a:t>
            </a:r>
            <a:r>
              <a:rPr lang="en-US" sz="1800" dirty="0"/>
              <a:t>, Carly, “Almost Adult, With Autism,” School Library Journal, October 31, 2015 </a:t>
            </a:r>
            <a:r>
              <a:rPr lang="en-US" sz="1800" dirty="0">
                <a:hlinkClick r:id="rId3"/>
              </a:rPr>
              <a:t>https://www.slj.com/?detailStory=almost-adult-with-autism</a:t>
            </a:r>
            <a:r>
              <a:rPr lang="en-US" sz="1800" dirty="0"/>
              <a:t> </a:t>
            </a:r>
          </a:p>
          <a:p>
            <a:pPr lvl="0">
              <a:spcBef>
                <a:spcPts val="1000"/>
              </a:spcBef>
            </a:pPr>
            <a:r>
              <a:rPr lang="en-US" sz="1800" dirty="0"/>
              <a:t>Cottrell, Megan, “Aging Out of Sensory Storytime,” American Libraries, April 29, 2016 </a:t>
            </a:r>
            <a:r>
              <a:rPr lang="en-US" sz="1800" dirty="0">
                <a:hlinkClick r:id="rId4"/>
              </a:rPr>
              <a:t>https://americanlibrariesmagazine.org/2016/04/29/libraries-autism-services-aging-sensory-storytime/</a:t>
            </a:r>
            <a:r>
              <a:rPr lang="en-US" sz="1800" dirty="0"/>
              <a:t> </a:t>
            </a:r>
          </a:p>
          <a:p>
            <a:pPr lvl="0">
              <a:spcBef>
                <a:spcPts val="1000"/>
              </a:spcBef>
            </a:pPr>
            <a:r>
              <a:rPr lang="en-US" sz="1800" dirty="0"/>
              <a:t>Roux, A. M., Shattuck, P. T., Cooper, B. P., Anderson, K. A., Wagner, M., &amp; </a:t>
            </a:r>
            <a:r>
              <a:rPr lang="en-US" sz="1800" dirty="0" err="1"/>
              <a:t>Narendorf</a:t>
            </a:r>
            <a:r>
              <a:rPr lang="en-US" sz="1800" dirty="0"/>
              <a:t>, S. C. (2013). Postsecondary employment experiences among young adults with an autism spectrum disorder. </a:t>
            </a:r>
            <a:r>
              <a:rPr lang="en-US" sz="1800" i="1" dirty="0"/>
              <a:t>Journal of the American Academy of Child and Adolescent Psychiatry</a:t>
            </a:r>
            <a:r>
              <a:rPr lang="en-US" sz="1800" dirty="0"/>
              <a:t>, </a:t>
            </a:r>
            <a:r>
              <a:rPr lang="en-US" sz="1800" i="1" dirty="0"/>
              <a:t>52</a:t>
            </a:r>
            <a:r>
              <a:rPr lang="en-US" sz="1800" dirty="0"/>
              <a:t>(9), 931-9.</a:t>
            </a:r>
          </a:p>
          <a:p>
            <a:pPr lvl="0">
              <a:spcBef>
                <a:spcPts val="1000"/>
              </a:spcBef>
            </a:pPr>
            <a:r>
              <a:rPr lang="en-US" sz="1800" dirty="0"/>
              <a:t>DC Developmental Disabilities Council </a:t>
            </a:r>
            <a:r>
              <a:rPr lang="en-US" sz="1800" dirty="0">
                <a:hlinkClick r:id="rId5"/>
              </a:rPr>
              <a:t>https://ddc.dc.gov/page/next-chapter-book-clubs</a:t>
            </a:r>
            <a:r>
              <a:rPr lang="en-US" sz="1800" dirty="0"/>
              <a:t> </a:t>
            </a:r>
          </a:p>
          <a:p>
            <a:pPr lvl="0">
              <a:spcBef>
                <a:spcPts val="1000"/>
              </a:spcBef>
            </a:pPr>
            <a:r>
              <a:rPr lang="en-US" sz="1800" dirty="0">
                <a:hlinkClick r:id="rId6"/>
              </a:rPr>
              <a:t>http://www.familyvoicesofca.org/wp-content/uploads/2017/06/Natl-Autism-Indicators-Report-2017_Final.pdf</a:t>
            </a:r>
            <a:r>
              <a:rPr lang="en-US" sz="1800" dirty="0"/>
              <a:t> </a:t>
            </a:r>
          </a:p>
          <a:p>
            <a:pPr lvl="0">
              <a:spcBef>
                <a:spcPts val="1000"/>
              </a:spcBef>
            </a:pPr>
            <a:r>
              <a:rPr lang="en-US" sz="1800" dirty="0"/>
              <a:t>U.S. Department of Health and Human Services. Report to Congress: Young Adults and Transitioning Youth with Autism Spectrum Disorder. October 2017. Retrieved from the U.S. Department of Health and Human Services website: </a:t>
            </a:r>
            <a:r>
              <a:rPr lang="en-US" sz="1800" dirty="0">
                <a:hlinkClick r:id="rId7"/>
              </a:rPr>
              <a:t>https://www.hhs.gov/sites/default/files/2017AutismReport.pdf</a:t>
            </a:r>
            <a:r>
              <a:rPr lang="en-US" sz="1800" dirty="0"/>
              <a:t> </a:t>
            </a:r>
          </a:p>
        </p:txBody>
      </p:sp>
      <p:sp>
        <p:nvSpPr>
          <p:cNvPr id="390" name="Google Shape;390;p44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19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800"/>
                </a:solidFill>
              </a:rPr>
              <a:t>1.</a:t>
            </a:r>
            <a:endParaRPr dirty="0">
              <a:solidFill>
                <a:srgbClr val="FFC8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autism?</a:t>
            </a:r>
            <a:endParaRPr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Comorbidity</a:t>
            </a:r>
            <a:endParaRPr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F94C-856D-7542-A895-0DC68F3C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6826"/>
            <a:ext cx="8229600" cy="804271"/>
          </a:xfrm>
        </p:spPr>
        <p:txBody>
          <a:bodyPr/>
          <a:lstStyle/>
          <a:p>
            <a:r>
              <a:rPr lang="en-US" dirty="0"/>
              <a:t>What causes autism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D25EC-7440-1742-8CB7-0BA03433D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8077"/>
            <a:ext cx="4640045" cy="4989836"/>
          </a:xfrm>
        </p:spPr>
        <p:txBody>
          <a:bodyPr/>
          <a:lstStyle/>
          <a:p>
            <a:r>
              <a:rPr lang="en-US" sz="2800" dirty="0"/>
              <a:t>Vaccines do NOT cause autism</a:t>
            </a:r>
          </a:p>
          <a:p>
            <a:r>
              <a:rPr lang="en-US" sz="2800" dirty="0"/>
              <a:t>Some researchers estimate that over 1000 genes contribute to autism</a:t>
            </a:r>
          </a:p>
          <a:p>
            <a:r>
              <a:rPr lang="en-US" sz="2800" dirty="0"/>
              <a:t>Epigenetics</a:t>
            </a:r>
          </a:p>
          <a:p>
            <a:r>
              <a:rPr lang="en-US" sz="2800" dirty="0"/>
              <a:t>Older parents</a:t>
            </a:r>
          </a:p>
          <a:p>
            <a:r>
              <a:rPr lang="en-US" sz="2800" dirty="0"/>
              <a:t>Certain exposure to pregnancy in the womb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673F6-6C6E-204D-9F63-5930479D2B4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71651" y="796413"/>
            <a:ext cx="3259417" cy="577138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7620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491E0-502E-2345-8B96-D9533970DB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822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1025013" y="4018026"/>
            <a:ext cx="7093974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i="0" dirty="0"/>
              <a:t>“Why should I cry for not being an apple, when I was born an orange, I’d be crying for an illusion, I may as well cry for not being a horse.” </a:t>
            </a:r>
            <a:r>
              <a:rPr lang="en-US" sz="3200" dirty="0"/>
              <a:t>--</a:t>
            </a:r>
            <a:r>
              <a:rPr lang="en-US" dirty="0"/>
              <a:t>Donna Williams</a:t>
            </a:r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Google Shape;124;p23">
            <a:extLst>
              <a:ext uri="{FF2B5EF4-FFF2-40B4-BE49-F238E27FC236}">
                <a16:creationId xmlns:a16="http://schemas.microsoft.com/office/drawing/2014/main" id="{1724FD65-C1E2-264B-B38E-C4AD0740DDB9}"/>
              </a:ext>
            </a:extLst>
          </p:cNvPr>
          <p:cNvSpPr txBox="1">
            <a:spLocks/>
          </p:cNvSpPr>
          <p:nvPr/>
        </p:nvSpPr>
        <p:spPr>
          <a:xfrm>
            <a:off x="1147916" y="2499852"/>
            <a:ext cx="7093974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Open Sans"/>
              <a:buNone/>
            </a:pPr>
            <a:r>
              <a:rPr lang="en-US" i="0" dirty="0"/>
              <a:t>“Autism can’t define me. I define autism.” </a:t>
            </a:r>
            <a:r>
              <a:rPr lang="en-US" sz="3200" dirty="0"/>
              <a:t>–</a:t>
            </a:r>
            <a:r>
              <a:rPr lang="en-US" dirty="0"/>
              <a:t>Kerry </a:t>
            </a:r>
            <a:r>
              <a:rPr lang="en-US" dirty="0" err="1"/>
              <a:t>mago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593400" y="524700"/>
            <a:ext cx="3978600" cy="855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solidFill>
                  <a:srgbClr val="FFC800"/>
                </a:solidFill>
              </a:rPr>
              <a:t>Comorbidity</a:t>
            </a:r>
            <a:endParaRPr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53961" y="1380591"/>
            <a:ext cx="8436077" cy="3855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0" indent="-457200">
              <a:spcBef>
                <a:spcPts val="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Individuals with autism are more likely to have multiple health issues than the average population</a:t>
            </a:r>
          </a:p>
          <a:p>
            <a:pPr marL="596900" lvl="0" indent="-457200">
              <a:spcBef>
                <a:spcPts val="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Comorbidity refers to simultaneous conditions. One does not necessarily cause another.</a:t>
            </a:r>
          </a:p>
          <a:p>
            <a:pPr marL="596900" lvl="0" indent="-457200">
              <a:spcBef>
                <a:spcPts val="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Autism can mask other health issues.</a:t>
            </a:r>
          </a:p>
          <a:p>
            <a:pPr marL="596900" lvl="0" indent="-457200">
              <a:spcBef>
                <a:spcPts val="100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Common comorbid conditions are: obesity, intellectual disability, epilepsy, depression, anxiety and more</a:t>
            </a:r>
          </a:p>
          <a:p>
            <a:pPr marL="596900" lvl="0" indent="-457200">
              <a:spcBef>
                <a:spcPts val="100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Mental health conditions typically increase with age</a:t>
            </a:r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10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ctrTitle" idx="4294967295"/>
          </p:nvPr>
        </p:nvSpPr>
        <p:spPr>
          <a:xfrm>
            <a:off x="565775" y="1501525"/>
            <a:ext cx="801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6 out of 10</a:t>
            </a:r>
            <a:endParaRPr sz="9600" dirty="0"/>
          </a:p>
        </p:txBody>
      </p:sp>
      <p:sp>
        <p:nvSpPr>
          <p:cNvPr id="258" name="Google Shape;258;p34"/>
          <p:cNvSpPr txBox="1">
            <a:spLocks noGrp="1"/>
          </p:cNvSpPr>
          <p:nvPr>
            <p:ph type="subTitle" idx="4294967295"/>
          </p:nvPr>
        </p:nvSpPr>
        <p:spPr>
          <a:xfrm>
            <a:off x="481675" y="4049125"/>
            <a:ext cx="82047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Adults with autism take medication for behavioral challenges such as depression, anxiety or psychosis</a:t>
            </a:r>
            <a:endParaRPr dirty="0"/>
          </a:p>
        </p:txBody>
      </p:sp>
      <p:sp>
        <p:nvSpPr>
          <p:cNvPr id="259" name="Google Shape;259;p34"/>
          <p:cNvSpPr/>
          <p:nvPr/>
        </p:nvSpPr>
        <p:spPr>
          <a:xfrm>
            <a:off x="2584275" y="3420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31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593399" y="153859"/>
            <a:ext cx="3978600" cy="855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solidFill>
                  <a:srgbClr val="FFC800"/>
                </a:solidFill>
              </a:rPr>
              <a:t>Service needs</a:t>
            </a:r>
            <a:endParaRPr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53961" y="1009750"/>
            <a:ext cx="8436077" cy="4225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l Nile" pitchFamily="2" charset="-78"/>
              </a:rPr>
              <a:t>Service Coordination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l Nile" pitchFamily="2" charset="-78"/>
              </a:rPr>
              <a:t>Health Care- particularly dental care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l Nile" pitchFamily="2" charset="-78"/>
              </a:rPr>
              <a:t>Transportation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l Nile" pitchFamily="2" charset="-78"/>
              </a:rPr>
              <a:t>Benefits/Insurance help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l Nile" pitchFamily="2" charset="-78"/>
              </a:rPr>
              <a:t>Social relationships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l Nile" pitchFamily="2" charset="-78"/>
              </a:rPr>
              <a:t>Education/Training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l Nile" pitchFamily="2" charset="-78"/>
              </a:rPr>
              <a:t>Residential Services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l Nile" pitchFamily="2" charset="-78"/>
              </a:rPr>
              <a:t>Employment Services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l Nile" pitchFamily="2" charset="-78"/>
              </a:rPr>
              <a:t>Communication Technology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cs typeface="Al Nile" pitchFamily="2" charset="-78"/>
              </a:rPr>
              <a:t>Other services: including respite care, day programming with longer hours, recreation, in home supports</a:t>
            </a:r>
          </a:p>
          <a:p>
            <a:pPr marL="38100" indent="0">
              <a:buNone/>
            </a:pPr>
            <a:r>
              <a:rPr lang="en-US" sz="2400" i="1" dirty="0">
                <a:solidFill>
                  <a:schemeClr val="bg1"/>
                </a:solidFill>
                <a:cs typeface="Al Nile" pitchFamily="2" charset="-78"/>
              </a:rPr>
              <a:t>Service needs from the 2017 National Autism Indicators Report and listed in order of greatest need to less needs</a:t>
            </a:r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891309"/>
      </p:ext>
    </p:extLst>
  </p:cSld>
  <p:clrMapOvr>
    <a:masterClrMapping/>
  </p:clrMapOvr>
</p:sld>
</file>

<file path=ppt/theme/theme1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1597</Words>
  <Application>Microsoft Macintosh PowerPoint</Application>
  <PresentationFormat>On-screen Show (4:3)</PresentationFormat>
  <Paragraphs>195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Courier New</vt:lpstr>
      <vt:lpstr>Montserrat</vt:lpstr>
      <vt:lpstr>Open Sans</vt:lpstr>
      <vt:lpstr>Raleway</vt:lpstr>
      <vt:lpstr>Times New Roman</vt:lpstr>
      <vt:lpstr>Twentieth Century</vt:lpstr>
      <vt:lpstr>Varela</vt:lpstr>
      <vt:lpstr>Mercutio template</vt:lpstr>
      <vt:lpstr>Ragozine template</vt:lpstr>
      <vt:lpstr>SERVING INDIVIDUALS WITH AUTISM Carrie Rogers-Whitehead | Niche Academy</vt:lpstr>
      <vt:lpstr> About Me</vt:lpstr>
      <vt:lpstr>What this webinar covers</vt:lpstr>
      <vt:lpstr>1. What is autism?</vt:lpstr>
      <vt:lpstr>What causes autism</vt:lpstr>
      <vt:lpstr>PowerPoint Presentation</vt:lpstr>
      <vt:lpstr>Comorbidity</vt:lpstr>
      <vt:lpstr>6 out of 10</vt:lpstr>
      <vt:lpstr>Service needs</vt:lpstr>
      <vt:lpstr>2. Trends in autism</vt:lpstr>
      <vt:lpstr>PowerPoint Presentation</vt:lpstr>
      <vt:lpstr>2015 study out of the American Journal of Medical Genetics (AJMG) found that study after analyzing enrollment data of over 6 million children between 2000 and 2010 they found a 331% increase of autism   </vt:lpstr>
      <vt:lpstr>THE CLIFF</vt:lpstr>
      <vt:lpstr> Lack of services</vt:lpstr>
      <vt:lpstr>3. How does autism present?</vt:lpstr>
      <vt:lpstr>Older individuals with autism present differently </vt:lpstr>
      <vt:lpstr>Older VS. Younger</vt:lpstr>
      <vt:lpstr>PowerPoint Presentation</vt:lpstr>
      <vt:lpstr>Male VS. Female</vt:lpstr>
      <vt:lpstr>Neurodiversity movement</vt:lpstr>
      <vt:lpstr>4. Library programs and services</vt:lpstr>
      <vt:lpstr>What can libraries provide? Education/Training  Employment Services Day Programming – from the 2017 National Autism Indicators Report </vt:lpstr>
      <vt:lpstr>THREE SKILLS TO FOCUS LIBRARY PROGRAMS</vt:lpstr>
      <vt:lpstr>INCORPORATING THESE CONCEPTS</vt:lpstr>
      <vt:lpstr>Other program ideas</vt:lpstr>
      <vt:lpstr> Advice from an adult with autism, Eric Stoker</vt:lpstr>
      <vt:lpstr>5. Employment and volunteering</vt:lpstr>
      <vt:lpstr>55%</vt:lpstr>
      <vt:lpstr>PowerPoint Presentation</vt:lpstr>
      <vt:lpstr>HOW CAN WE MAKE EMPLOYMENT MORE INCLUSIVE?</vt:lpstr>
      <vt:lpstr>Volunteering</vt:lpstr>
      <vt:lpstr>THANK YOU!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PEOPLE WITH DISABILITIES IN THE LIBRARY Carrie Rogers-Whitehead | Niche Academy</dc:title>
  <cp:lastModifiedBy>Microsoft Office User</cp:lastModifiedBy>
  <cp:revision>25</cp:revision>
  <dcterms:modified xsi:type="dcterms:W3CDTF">2019-07-15T17:40:32Z</dcterms:modified>
</cp:coreProperties>
</file>