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5143500" type="screen16x9"/>
  <p:notesSz cx="6858000" cy="9144000"/>
  <p:embeddedFontLst>
    <p:embeddedFont>
      <p:font typeface="Muli Light" panose="020B0604020202020204" charset="0"/>
      <p:regular r:id="rId53"/>
      <p:bold r:id="rId54"/>
      <p:italic r:id="rId55"/>
      <p:boldItalic r:id="rId56"/>
    </p:embeddedFont>
    <p:embeddedFont>
      <p:font typeface="Poppins" panose="020B0604020202020204" charset="0"/>
      <p:regular r:id="rId57"/>
      <p:bold r:id="rId58"/>
      <p:italic r:id="rId59"/>
      <p:boldItalic r:id="rId60"/>
    </p:embeddedFont>
    <p:embeddedFont>
      <p:font typeface="Poppins Light" panose="020B0604020202020204" charset="0"/>
      <p:regular r:id="rId61"/>
      <p:bold r:id="rId62"/>
      <p:italic r:id="rId63"/>
      <p:boldItalic r:id="rId64"/>
    </p:embeddedFont>
    <p:embeddedFont>
      <p:font typeface="Muli" panose="020B060402020202020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03F2D7-C4FE-41D8-AD03-DFD70C6F435F}">
  <a:tblStyle styleId="{3903F2D7-C4FE-41D8-AD03-DFD70C6F43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4bbecc1e7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4bbecc1e7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4bbecc1e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4bbecc1e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4bbecc1e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4bbecc1e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4bbecc1e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4bbecc1e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4bbecc1e7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4bbecc1e7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4c0ca491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4c0ca491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4bbecc1e7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4bbecc1e7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4bbecc1e7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4bbecc1e7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21e4bd49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21e4bd49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4bbecc1e7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4bbecc1e7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4c0ca491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4c0ca491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4c0ca491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4c0ca491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4bbecc1e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4bbecc1e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4bbecc1e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4bbecc1e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4bbecc1e7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4bbecc1e7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4bbecc1e7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64bbecc1e7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21e4bd49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621e4bd49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Being ‘at’ university: the social topologies of distance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Sian Bayne • Michael Sean Gallagher • James Lamb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Published online: 3 September 2013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Springer Science+Business Media Dordrecht 2013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4bbecc1e7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4bbecc1e7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4bbecc1e7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4bbecc1e7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4bbecc1e7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4bbecc1e7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4bbecc1e7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64bbecc1e7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4bbecc1e7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4bbecc1e7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4bbecc1e7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4bbecc1e7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4bbecc1e7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4bbecc1e7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4bbecc1e7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4bbecc1e7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64bbecc1e7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64bbecc1e7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64bbecc1e7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64bbecc1e7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4bbecc1e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64bbecc1e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4bbecc1e7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4bbecc1e7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64bbecc1e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64bbecc1e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64bbecc1e7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64bbecc1e7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64bbecc1e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64bbecc1e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64bbecc1e7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64bbecc1e7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4bbecc1e7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64bbecc1e7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64bbecc1e7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64bbecc1e7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64bbecc1e7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64bbecc1e7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621e4bd49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621e4bd49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21e4bd49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621e4bd49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4bbecc1e7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64bbecc1e7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64bbecc1e7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64bbecc1e7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4bbecc1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4bbecc1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4bbecc1e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4bbecc1e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4bbecc1e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4bbecc1e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bbecc1e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bbecc1e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0275" y="2032125"/>
            <a:ext cx="3761325" cy="29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A4BC"/>
              </a:buClr>
              <a:buSzPts val="3200"/>
              <a:buChar char="●"/>
              <a:defRPr sz="3200">
                <a:solidFill>
                  <a:srgbClr val="A7A4BC"/>
                </a:solidFill>
              </a:defRPr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 b="1">
              <a:solidFill>
                <a:srgbClr val="A7D86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">
  <p:cSld name="TITLE_AND_BODY_1">
    <p:bg>
      <p:bgPr>
        <a:solidFill>
          <a:srgbClr val="A7D86D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28" name="Google Shape;28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illustration">
  <p:cSld name="TITLE_ONLY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trinity.edu/contact-u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mune@sjs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Optimizing Instruction For Online Learners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Niche Academy Webinar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ctrTitle" idx="4294967295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Engaging 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4294967295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Are you making content that speaks to online learners?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002" y="2119326"/>
            <a:ext cx="5378976" cy="30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369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considerations</a:t>
            </a: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53" name="Google Shape;153;p24"/>
          <p:cNvGrpSpPr/>
          <p:nvPr/>
        </p:nvGrpSpPr>
        <p:grpSpPr>
          <a:xfrm>
            <a:off x="78105" y="1288654"/>
            <a:ext cx="3029449" cy="2699056"/>
            <a:chOff x="1293736" y="1258050"/>
            <a:chExt cx="2726286" cy="2547000"/>
          </a:xfrm>
        </p:grpSpPr>
        <p:sp>
          <p:nvSpPr>
            <p:cNvPr id="154" name="Google Shape;154;p2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6" name="Google Shape;156;p24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Learning Modules</a:t>
              </a:r>
              <a:endPara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7" name="Google Shape;157;p24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Adaptable learning modules that can be embedded in the LMS, LibGuides, open web. 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58" name="Google Shape;158;p24"/>
          <p:cNvGrpSpPr/>
          <p:nvPr/>
        </p:nvGrpSpPr>
        <p:grpSpPr>
          <a:xfrm>
            <a:off x="1985978" y="1241030"/>
            <a:ext cx="3029449" cy="2746685"/>
            <a:chOff x="3203958" y="1258050"/>
            <a:chExt cx="2726286" cy="2547000"/>
          </a:xfrm>
        </p:grpSpPr>
        <p:sp>
          <p:nvSpPr>
            <p:cNvPr id="159" name="Google Shape;159;p24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7CB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7CBE5F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1200" b="1">
                <a:solidFill>
                  <a:srgbClr val="7CBE5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61" name="Google Shape;161;p24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Tutorials</a:t>
              </a:r>
              <a:endParaRPr sz="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62" name="Google Shape;162;p24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Videos, GIFs, textual how-tos that are part of modules, in guides, on the web. 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63" name="Google Shape;163;p24"/>
          <p:cNvGrpSpPr/>
          <p:nvPr/>
        </p:nvGrpSpPr>
        <p:grpSpPr>
          <a:xfrm>
            <a:off x="3909930" y="1248531"/>
            <a:ext cx="3029449" cy="2746685"/>
            <a:chOff x="5123977" y="1258050"/>
            <a:chExt cx="2726286" cy="2547000"/>
          </a:xfrm>
        </p:grpSpPr>
        <p:sp>
          <p:nvSpPr>
            <p:cNvPr id="164" name="Google Shape;164;p24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A7D86D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1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66" name="Google Shape;166;p24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eResources &amp; Open Access</a:t>
              </a:r>
              <a:endParaRPr sz="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67" name="Google Shape;167;p24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Collections and resources that are available in real-time to online learners with varying access privileges.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457200" y="7393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modules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457200" y="1733550"/>
            <a:ext cx="46956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Adaptable, reusable, consistent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Create in all kinds of platforms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Small snippets of content that can be combined to address learning outcomes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Visual and textual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Should include self-assessment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457200" y="7393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consider:</a:t>
            </a: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457200" y="1733550"/>
            <a:ext cx="46956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Accessibility (W3.org)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Transcripts and Translations (know your populations)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See: Universal Learning Design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Also …</a:t>
            </a:r>
            <a:endParaRPr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Responsive Web Design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1421850" y="4127900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Ted-Ed module</a:t>
            </a: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175" y="490950"/>
            <a:ext cx="7315649" cy="33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 idx="4294967295"/>
          </p:nvPr>
        </p:nvSpPr>
        <p:spPr>
          <a:xfrm>
            <a:off x="457200" y="2059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Map to ACRL standards</a:t>
            </a:r>
            <a:endParaRPr sz="3600"/>
          </a:p>
        </p:txBody>
      </p:sp>
      <p:grpSp>
        <p:nvGrpSpPr>
          <p:cNvPr id="195" name="Google Shape;195;p28"/>
          <p:cNvGrpSpPr/>
          <p:nvPr/>
        </p:nvGrpSpPr>
        <p:grpSpPr>
          <a:xfrm>
            <a:off x="392909" y="2699587"/>
            <a:ext cx="7821399" cy="777053"/>
            <a:chOff x="1431325" y="2473842"/>
            <a:chExt cx="5951905" cy="670509"/>
          </a:xfrm>
        </p:grpSpPr>
        <p:sp>
          <p:nvSpPr>
            <p:cNvPr id="196" name="Google Shape;196;p28"/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 txBox="1"/>
            <p:nvPr/>
          </p:nvSpPr>
          <p:spPr>
            <a:xfrm>
              <a:off x="504533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Scholarly vs Popular vs Trade/Professional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Identifying Bias and Fake News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Evaluating Sources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8" name="Google Shape;198;p28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Muli"/>
                <a:buChar char="●"/>
              </a:pPr>
              <a:r>
                <a:rPr lang="en" sz="12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Critically evaluate information and its source; incorporate into knowledge and values</a:t>
              </a:r>
              <a:endPara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uli Light"/>
                  <a:ea typeface="Muli Light"/>
                  <a:cs typeface="Muli Light"/>
                  <a:sym typeface="Muli Light"/>
                </a:rPr>
                <a:t>#3</a:t>
              </a:r>
              <a:endParaRPr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cxnSp>
          <p:nvCxnSpPr>
            <p:cNvPr id="203" name="Google Shape;203;p28"/>
            <p:cNvCxnSpPr/>
            <p:nvPr/>
          </p:nvCxnSpPr>
          <p:spPr>
            <a:xfrm>
              <a:off x="5057491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04" name="Google Shape;204;p28"/>
          <p:cNvGrpSpPr/>
          <p:nvPr/>
        </p:nvGrpSpPr>
        <p:grpSpPr>
          <a:xfrm>
            <a:off x="392904" y="1943449"/>
            <a:ext cx="7821399" cy="670509"/>
            <a:chOff x="1431325" y="2473842"/>
            <a:chExt cx="5951905" cy="670509"/>
          </a:xfrm>
        </p:grpSpPr>
        <p:sp>
          <p:nvSpPr>
            <p:cNvPr id="205" name="Google Shape;205;p28"/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 txBox="1"/>
            <p:nvPr/>
          </p:nvSpPr>
          <p:spPr>
            <a:xfrm>
              <a:off x="504533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Searching Better, Faster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Finding Scholarly, Peer Reviewed Articles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Finding Primary Sources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07" name="Google Shape;207;p28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Muli"/>
                <a:buChar char="●"/>
              </a:pPr>
              <a:r>
                <a:rPr lang="en" sz="12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Assess information effectively and efficiently</a:t>
              </a:r>
              <a:endPara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uli Light"/>
                  <a:ea typeface="Muli Light"/>
                  <a:cs typeface="Muli Light"/>
                  <a:sym typeface="Muli Light"/>
                </a:rPr>
                <a:t>#2</a:t>
              </a:r>
              <a:endParaRPr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cxnSp>
          <p:nvCxnSpPr>
            <p:cNvPr id="212" name="Google Shape;212;p28"/>
            <p:cNvCxnSpPr/>
            <p:nvPr/>
          </p:nvCxnSpPr>
          <p:spPr>
            <a:xfrm>
              <a:off x="5057491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13" name="Google Shape;213;p28"/>
          <p:cNvGrpSpPr/>
          <p:nvPr/>
        </p:nvGrpSpPr>
        <p:grpSpPr>
          <a:xfrm>
            <a:off x="392904" y="1185976"/>
            <a:ext cx="7821399" cy="670509"/>
            <a:chOff x="1431325" y="2473842"/>
            <a:chExt cx="5951905" cy="670509"/>
          </a:xfrm>
        </p:grpSpPr>
        <p:sp>
          <p:nvSpPr>
            <p:cNvPr id="214" name="Google Shape;214;p28"/>
            <p:cNvSpPr/>
            <p:nvPr/>
          </p:nvSpPr>
          <p:spPr>
            <a:xfrm rot="-5400000">
              <a:off x="4317925" y="117350"/>
              <a:ext cx="670500" cy="53835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 txBox="1"/>
            <p:nvPr/>
          </p:nvSpPr>
          <p:spPr>
            <a:xfrm>
              <a:off x="504533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Writing a Thesis Statement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Finding a Topic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16" name="Google Shape;216;p28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Muli"/>
                <a:buChar char="●"/>
              </a:pPr>
              <a:r>
                <a:rPr lang="en" sz="12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Understand nature and extent of information needed</a:t>
              </a:r>
              <a:endPara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uli Light"/>
                  <a:ea typeface="Muli Light"/>
                  <a:cs typeface="Muli Light"/>
                  <a:sym typeface="Muli Light"/>
                </a:rPr>
                <a:t>#1</a:t>
              </a:r>
              <a:endParaRPr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cxnSp>
          <p:nvCxnSpPr>
            <p:cNvPr id="221" name="Google Shape;221;p28"/>
            <p:cNvCxnSpPr/>
            <p:nvPr/>
          </p:nvCxnSpPr>
          <p:spPr>
            <a:xfrm>
              <a:off x="5057491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22" name="Google Shape;222;p28"/>
          <p:cNvGrpSpPr/>
          <p:nvPr/>
        </p:nvGrpSpPr>
        <p:grpSpPr>
          <a:xfrm>
            <a:off x="401200" y="4281293"/>
            <a:ext cx="7821399" cy="670509"/>
            <a:chOff x="1431325" y="2473842"/>
            <a:chExt cx="5951905" cy="670509"/>
          </a:xfrm>
        </p:grpSpPr>
        <p:sp>
          <p:nvSpPr>
            <p:cNvPr id="223" name="Google Shape;223;p28"/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 txBox="1"/>
            <p:nvPr/>
          </p:nvSpPr>
          <p:spPr>
            <a:xfrm>
              <a:off x="504533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Citing Sources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Avoiding Plagiarism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Copyright and Fair Use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25" name="Google Shape;225;p28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Muli"/>
                <a:buChar char="●"/>
              </a:pPr>
              <a:r>
                <a:rPr lang="en" sz="12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Understand economic, legal and social issues around information and its usage</a:t>
              </a:r>
              <a:endPara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uli Light"/>
                  <a:ea typeface="Muli Light"/>
                  <a:cs typeface="Muli Light"/>
                  <a:sym typeface="Muli Light"/>
                </a:rPr>
                <a:t>#5</a:t>
              </a:r>
              <a:endParaRPr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cxnSp>
          <p:nvCxnSpPr>
            <p:cNvPr id="230" name="Google Shape;230;p28"/>
            <p:cNvCxnSpPr/>
            <p:nvPr/>
          </p:nvCxnSpPr>
          <p:spPr>
            <a:xfrm>
              <a:off x="5057491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31" name="Google Shape;231;p28"/>
          <p:cNvGrpSpPr/>
          <p:nvPr/>
        </p:nvGrpSpPr>
        <p:grpSpPr>
          <a:xfrm>
            <a:off x="401200" y="3523820"/>
            <a:ext cx="7821399" cy="670509"/>
            <a:chOff x="1431325" y="2473842"/>
            <a:chExt cx="5951905" cy="670509"/>
          </a:xfrm>
        </p:grpSpPr>
        <p:sp>
          <p:nvSpPr>
            <p:cNvPr id="232" name="Google Shape;232;p28"/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 txBox="1"/>
            <p:nvPr/>
          </p:nvSpPr>
          <p:spPr>
            <a:xfrm>
              <a:off x="504533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Writing an Annotated Bibliography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Writing a Literature Review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uli"/>
                <a:buChar char="●"/>
              </a:pPr>
              <a:r>
                <a:rPr lang="en" sz="10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Creating a Whitepaper</a:t>
              </a:r>
              <a:endPara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4" name="Google Shape;234;p28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Muli"/>
                <a:buChar char="●"/>
              </a:pPr>
              <a:r>
                <a:rPr lang="en" sz="12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Use information effectively to accomplish a specific purpose</a:t>
              </a:r>
              <a:endPara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uli Light"/>
                  <a:ea typeface="Muli Light"/>
                  <a:cs typeface="Muli Light"/>
                  <a:sym typeface="Muli Light"/>
                </a:rPr>
                <a:t>#4</a:t>
              </a:r>
              <a:endParaRPr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cxnSp>
          <p:nvCxnSpPr>
            <p:cNvPr id="239" name="Google Shape;239;p28"/>
            <p:cNvCxnSpPr/>
            <p:nvPr/>
          </p:nvCxnSpPr>
          <p:spPr>
            <a:xfrm>
              <a:off x="5057491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369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considerations</a:t>
            </a:r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46" name="Google Shape;246;p29"/>
          <p:cNvGrpSpPr/>
          <p:nvPr/>
        </p:nvGrpSpPr>
        <p:grpSpPr>
          <a:xfrm>
            <a:off x="78105" y="1288654"/>
            <a:ext cx="3029449" cy="2699056"/>
            <a:chOff x="1293736" y="1258050"/>
            <a:chExt cx="2726286" cy="2547000"/>
          </a:xfrm>
        </p:grpSpPr>
        <p:sp>
          <p:nvSpPr>
            <p:cNvPr id="247" name="Google Shape;247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49" name="Google Shape;249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Adaptable Modules</a:t>
              </a:r>
              <a:endParaRPr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50" name="Google Shape;250;p29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Adaptable learning modules that can be embedded in the LMS, LibGuides, open web. 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51" name="Google Shape;251;p29"/>
          <p:cNvGrpSpPr/>
          <p:nvPr/>
        </p:nvGrpSpPr>
        <p:grpSpPr>
          <a:xfrm>
            <a:off x="1985978" y="1241030"/>
            <a:ext cx="3029449" cy="2746685"/>
            <a:chOff x="3203958" y="1258050"/>
            <a:chExt cx="2726286" cy="2547000"/>
          </a:xfrm>
        </p:grpSpPr>
        <p:sp>
          <p:nvSpPr>
            <p:cNvPr id="252" name="Google Shape;252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7CB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7CBE5F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1200" b="1">
                <a:solidFill>
                  <a:srgbClr val="7CBE5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54" name="Google Shape;254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Tutorials</a:t>
              </a:r>
              <a:endParaRPr sz="30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55" name="Google Shape;255;p29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Videos, GIFs, textual how-tos that are part of modules, in guides, on the web. 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56" name="Google Shape;256;p29"/>
          <p:cNvGrpSpPr/>
          <p:nvPr/>
        </p:nvGrpSpPr>
        <p:grpSpPr>
          <a:xfrm>
            <a:off x="3909930" y="1248531"/>
            <a:ext cx="3029449" cy="2746685"/>
            <a:chOff x="5123977" y="1258050"/>
            <a:chExt cx="2726286" cy="2547000"/>
          </a:xfrm>
        </p:grpSpPr>
        <p:sp>
          <p:nvSpPr>
            <p:cNvPr id="257" name="Google Shape;257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A7D86D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1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59" name="Google Shape;259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eResources &amp; Open Access</a:t>
              </a:r>
              <a:endParaRPr sz="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60" name="Google Shape;260;p29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Collections and resources that are available in real-time to online learners with varying access privileges.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7421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tutorials hints</a:t>
            </a:r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Fast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Between 45-90 seconds long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Less than 50% of viewers will get the end of a 3 min video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Easy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Array of short vids to choose from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 library jargon in the title - is “library research” a real thing?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“How to” comes first</a:t>
            </a:r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Where they are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the LMS with course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 YouTube (searchable tags and titles!)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Niche Academy, TedED, LibGuides, websites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Considering GIFs</a:t>
            </a:r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Fast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Very short, repeating moving images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Natural breaks between tasks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 scrubbing needed to find what they want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Easy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Does no rely on clicking a link or thumbnail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Loops until you move on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Easy to make - EZGif or 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 voiceovers required; Can be made with existing videos</a:t>
            </a:r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Where they are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GIFs are embedded almost anywhere as images - just plop them into any help site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Easy to share via social media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title"/>
          </p:nvPr>
        </p:nvSpPr>
        <p:spPr>
          <a:xfrm>
            <a:off x="1421850" y="4826050"/>
            <a:ext cx="6300300" cy="21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Coates Library, Trinity University  </a:t>
            </a:r>
            <a:r>
              <a:rPr lang="en" sz="10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https://lib.trinity.edu/contact-us/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84" name="Google Shape;284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85" name="Google Shape;28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00" y="304800"/>
            <a:ext cx="7902310" cy="44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 idx="4294967295"/>
          </p:nvPr>
        </p:nvSpPr>
        <p:spPr>
          <a:xfrm>
            <a:off x="167075" y="480175"/>
            <a:ext cx="4791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4294967295"/>
          </p:nvPr>
        </p:nvSpPr>
        <p:spPr>
          <a:xfrm>
            <a:off x="167075" y="1639975"/>
            <a:ext cx="57879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Christina Mune, MLIS</a:t>
            </a:r>
            <a:endParaRPr sz="3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Associate Dean of Innovation and Resource Management @ San Jose State University</a:t>
            </a:r>
            <a:br>
              <a:rPr lang="en"/>
            </a:b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i="1"/>
              <a:t>Libraries Supporting Online Learning: Digital Literacy, Open Access, and Local Connectivity</a:t>
            </a:r>
            <a:br>
              <a:rPr lang="en" sz="1400" i="1"/>
            </a:br>
            <a:endParaRPr sz="1400"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christina.mune@sjsu.edu</a:t>
            </a:r>
            <a:r>
              <a:rPr lang="en" sz="1800"/>
              <a:t> or @bibliopathic</a:t>
            </a:r>
            <a:endParaRPr sz="1800"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>
            <a:spLocks noGrp="1"/>
          </p:cNvSpPr>
          <p:nvPr>
            <p:ph type="body" idx="1"/>
          </p:nvPr>
        </p:nvSpPr>
        <p:spPr>
          <a:xfrm>
            <a:off x="285750" y="2082325"/>
            <a:ext cx="25641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Specific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For very specific topics/databases/assignments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Great for LMS embedded content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Tool lit vs info lit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Dependent on access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Frequent updates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Can get very long</a:t>
            </a:r>
            <a:endParaRPr sz="1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91" name="Google Shape;291;p33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 or Generic?</a:t>
            </a:r>
            <a:endParaRPr/>
          </a:p>
        </p:txBody>
      </p:sp>
      <p:sp>
        <p:nvSpPr>
          <p:cNvPr id="292" name="Google Shape;292;p33"/>
          <p:cNvSpPr txBox="1">
            <a:spLocks noGrp="1"/>
          </p:cNvSpPr>
          <p:nvPr>
            <p:ph type="body" idx="2"/>
          </p:nvPr>
        </p:nvSpPr>
        <p:spPr>
          <a:xfrm>
            <a:off x="2993925" y="2082325"/>
            <a:ext cx="25641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Generic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Info literacy not tool literacy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Does not depend on access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Less updates required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May not be enough for some users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Faculty may want more detail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93" name="Google Shape;293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Self-check quizzes</a:t>
            </a:r>
            <a:endParaRPr/>
          </a:p>
        </p:txBody>
      </p:sp>
      <p:sp>
        <p:nvSpPr>
          <p:cNvPr id="299" name="Google Shape;299;p34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Self-check quizzes in the LMS, Guide on the Side, TedED or other platforms are great for self-efficacy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3-5 questions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Allow them to be repeated for 100%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Many can be made visual with images and GIFs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Collect stats, if at all possible</a:t>
            </a:r>
            <a:endParaRPr sz="1800"/>
          </a:p>
        </p:txBody>
      </p:sp>
      <p:sp>
        <p:nvSpPr>
          <p:cNvPr id="300" name="Google Shape;300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Gamification</a:t>
            </a:r>
            <a:endParaRPr/>
          </a:p>
        </p:txBody>
      </p:sp>
      <p:sp>
        <p:nvSpPr>
          <p:cNvPr id="306" name="Google Shape;306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07" name="Google Shape;307;p3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Some student will respond to gaming engagement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Trivia and scavenger games (timed!) (flippity.net)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Retweets, likes, and # games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Points or prizes for answering peer questions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369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considerations</a:t>
            </a:r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314" name="Google Shape;314;p36"/>
          <p:cNvGrpSpPr/>
          <p:nvPr/>
        </p:nvGrpSpPr>
        <p:grpSpPr>
          <a:xfrm>
            <a:off x="78105" y="1288654"/>
            <a:ext cx="3029449" cy="2699056"/>
            <a:chOff x="1293736" y="1258050"/>
            <a:chExt cx="2726286" cy="2547000"/>
          </a:xfrm>
        </p:grpSpPr>
        <p:sp>
          <p:nvSpPr>
            <p:cNvPr id="315" name="Google Shape;315;p36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17" name="Google Shape;317;p36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Adaptable Modules</a:t>
              </a:r>
              <a:endParaRPr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18" name="Google Shape;318;p36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Adaptable learning modules that can be embedded in the LMS, LibGuides, open web. 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19" name="Google Shape;319;p36"/>
          <p:cNvGrpSpPr/>
          <p:nvPr/>
        </p:nvGrpSpPr>
        <p:grpSpPr>
          <a:xfrm>
            <a:off x="1985978" y="1241030"/>
            <a:ext cx="3029449" cy="2746685"/>
            <a:chOff x="3203958" y="1258050"/>
            <a:chExt cx="2726286" cy="2547000"/>
          </a:xfrm>
        </p:grpSpPr>
        <p:sp>
          <p:nvSpPr>
            <p:cNvPr id="320" name="Google Shape;320;p36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7CB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7CBE5F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1200" b="1">
                <a:solidFill>
                  <a:srgbClr val="7CBE5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22" name="Google Shape;322;p36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Tutorials</a:t>
              </a:r>
              <a:endParaRPr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23" name="Google Shape;323;p36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Videos, GIFs, textual how-tos that are part of modules, in guides, on the web. 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24" name="Google Shape;324;p36"/>
          <p:cNvGrpSpPr/>
          <p:nvPr/>
        </p:nvGrpSpPr>
        <p:grpSpPr>
          <a:xfrm>
            <a:off x="3909930" y="1248531"/>
            <a:ext cx="3029449" cy="2746685"/>
            <a:chOff x="5123977" y="1258050"/>
            <a:chExt cx="2726286" cy="2547000"/>
          </a:xfrm>
        </p:grpSpPr>
        <p:sp>
          <p:nvSpPr>
            <p:cNvPr id="325" name="Google Shape;325;p36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A7D86D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1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27" name="Google Shape;327;p36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eResources &amp; Open Access</a:t>
              </a:r>
              <a:endPara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28" name="Google Shape;328;p36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Collections and resources that are available in real-time to online learners with varying access privileges.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>
            <a:spLocks noGrp="1"/>
          </p:cNvSpPr>
          <p:nvPr>
            <p:ph type="body" idx="1"/>
          </p:nvPr>
        </p:nvSpPr>
        <p:spPr>
          <a:xfrm>
            <a:off x="285750" y="2082325"/>
            <a:ext cx="25641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eResources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Purchase multi-user eBooks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Purchase online reference tools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Connect your ebook collection with assigned course materials (we publish a list of Library eBooks as Free Textbooks)</a:t>
            </a:r>
            <a:endParaRPr sz="1400">
              <a:solidFill>
                <a:srgbClr val="4A5C65"/>
              </a:solidFill>
            </a:endParaRPr>
          </a:p>
        </p:txBody>
      </p:sp>
      <p:sp>
        <p:nvSpPr>
          <p:cNvPr id="334" name="Google Shape;334;p3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eResources and OA/OER</a:t>
            </a:r>
            <a:endParaRPr sz="3600"/>
          </a:p>
        </p:txBody>
      </p:sp>
      <p:sp>
        <p:nvSpPr>
          <p:cNvPr id="335" name="Google Shape;335;p37"/>
          <p:cNvSpPr txBox="1">
            <a:spLocks noGrp="1"/>
          </p:cNvSpPr>
          <p:nvPr>
            <p:ph type="body" idx="2"/>
          </p:nvPr>
        </p:nvSpPr>
        <p:spPr>
          <a:xfrm>
            <a:off x="2993925" y="2082325"/>
            <a:ext cx="25641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OA/OER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Catalog and promote OA resources such as OpenStax books, Directory of Open Access Journals; HathiTrust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Catalog and promote free government and non-profit resources and data sets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Help faculty find and incorporate this content as course materials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36" name="Google Shape;336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337" name="Google Shape;3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475" y="2238375"/>
            <a:ext cx="3739525" cy="29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8"/>
          <p:cNvSpPr txBox="1">
            <a:spLocks noGrp="1"/>
          </p:cNvSpPr>
          <p:nvPr>
            <p:ph type="body" idx="1"/>
          </p:nvPr>
        </p:nvSpPr>
        <p:spPr>
          <a:xfrm>
            <a:off x="285750" y="2082325"/>
            <a:ext cx="25641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Copyright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Understand Creative Commons licenses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Librarian certificates now available from CC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Challenge: Provide a video for faculty on copyright in under 90 seconds!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3" name="Google Shape;343;p38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Copyright and Fair Use</a:t>
            </a:r>
            <a:endParaRPr sz="3600"/>
          </a:p>
        </p:txBody>
      </p:sp>
      <p:sp>
        <p:nvSpPr>
          <p:cNvPr id="344" name="Google Shape;344;p38"/>
          <p:cNvSpPr txBox="1">
            <a:spLocks noGrp="1"/>
          </p:cNvSpPr>
          <p:nvPr>
            <p:ph type="body" idx="2"/>
          </p:nvPr>
        </p:nvSpPr>
        <p:spPr>
          <a:xfrm>
            <a:off x="2993925" y="2082325"/>
            <a:ext cx="25641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Fair Use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Many sites and LibGuides on Fair Use to reference and share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Suggest standards, with disclaimer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Important for eReader and eReserves consultations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5" name="Google Shape;345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>
            <a:spLocks noGrp="1"/>
          </p:cNvSpPr>
          <p:nvPr>
            <p:ph type="ctrTitle"/>
          </p:nvPr>
        </p:nvSpPr>
        <p:spPr>
          <a:xfrm>
            <a:off x="685800" y="745150"/>
            <a:ext cx="5184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Communicating</a:t>
            </a:r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online learners reach you?</a:t>
            </a:r>
            <a:endParaRPr/>
          </a:p>
        </p:txBody>
      </p:sp>
      <p:pic>
        <p:nvPicPr>
          <p:cNvPr id="352" name="Google Shape;3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556" y="2035959"/>
            <a:ext cx="4554425" cy="30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0"/>
          <p:cNvSpPr txBox="1">
            <a:spLocks noGrp="1"/>
          </p:cNvSpPr>
          <p:nvPr>
            <p:ph type="body" idx="1"/>
          </p:nvPr>
        </p:nvSpPr>
        <p:spPr>
          <a:xfrm>
            <a:off x="973525" y="799850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5617D"/>
                </a:solidFill>
              </a:rPr>
              <a:t>“With the rise of the internet, the possibilities for studying at a distance have exploded. But the consequences for students are being ignored.</a:t>
            </a:r>
            <a:endParaRPr sz="1800">
              <a:solidFill>
                <a:srgbClr val="65617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5617D"/>
                </a:solidFill>
              </a:rPr>
              <a:t>We are left to forge our own support networks and, feeling detached from our institutions, we struggle to motivate ourselves.</a:t>
            </a:r>
            <a:endParaRPr sz="1800">
              <a:solidFill>
                <a:srgbClr val="65617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5617D"/>
                </a:solidFill>
              </a:rPr>
              <a:t>We must give ourselves a voice and force universities to acknowledge the existence and needs of isolated learners.”</a:t>
            </a:r>
            <a:endParaRPr sz="1800">
              <a:solidFill>
                <a:srgbClr val="65617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5617D"/>
                </a:solidFill>
              </a:rPr>
              <a:t>Judith Vonberg, PhD Candidate, The Guardian, 2015</a:t>
            </a:r>
            <a:endParaRPr sz="1200">
              <a:solidFill>
                <a:srgbClr val="65617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1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369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channels</a:t>
            </a:r>
            <a:endParaRPr/>
          </a:p>
        </p:txBody>
      </p:sp>
      <p:sp>
        <p:nvSpPr>
          <p:cNvPr id="364" name="Google Shape;364;p4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365" name="Google Shape;365;p41"/>
          <p:cNvGrpSpPr/>
          <p:nvPr/>
        </p:nvGrpSpPr>
        <p:grpSpPr>
          <a:xfrm>
            <a:off x="78105" y="1288654"/>
            <a:ext cx="3029449" cy="2699056"/>
            <a:chOff x="1293736" y="1258050"/>
            <a:chExt cx="2726286" cy="2547000"/>
          </a:xfrm>
        </p:grpSpPr>
        <p:sp>
          <p:nvSpPr>
            <p:cNvPr id="366" name="Google Shape;366;p4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68" name="Google Shape;368;p4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Website</a:t>
              </a:r>
              <a:endPara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69" name="Google Shape;369;p41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Indexed on Google, your website is where many learners will land with a simple search. 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70" name="Google Shape;370;p41"/>
          <p:cNvGrpSpPr/>
          <p:nvPr/>
        </p:nvGrpSpPr>
        <p:grpSpPr>
          <a:xfrm>
            <a:off x="1985978" y="1241030"/>
            <a:ext cx="3029449" cy="2746685"/>
            <a:chOff x="3203958" y="1258050"/>
            <a:chExt cx="2726286" cy="2547000"/>
          </a:xfrm>
        </p:grpSpPr>
        <p:sp>
          <p:nvSpPr>
            <p:cNvPr id="371" name="Google Shape;371;p4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7CB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7CBE5F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1200" b="1">
                <a:solidFill>
                  <a:srgbClr val="7CBE5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73" name="Google Shape;373;p4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LMS</a:t>
              </a:r>
              <a:endParaRPr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74" name="Google Shape;374;p41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Integrated into course content where all the “important stuff” is.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75" name="Google Shape;375;p41"/>
          <p:cNvGrpSpPr/>
          <p:nvPr/>
        </p:nvGrpSpPr>
        <p:grpSpPr>
          <a:xfrm>
            <a:off x="3909930" y="1248531"/>
            <a:ext cx="3029449" cy="2746685"/>
            <a:chOff x="5123977" y="1258050"/>
            <a:chExt cx="2726286" cy="2547000"/>
          </a:xfrm>
        </p:grpSpPr>
        <p:sp>
          <p:nvSpPr>
            <p:cNvPr id="376" name="Google Shape;376;p4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A7D86D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1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78" name="Google Shape;378;p4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Social Media</a:t>
              </a:r>
              <a:endParaRPr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79" name="Google Shape;379;p41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Community space where learners are already spending a lot of time.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2"/>
          <p:cNvSpPr txBox="1">
            <a:spLocks noGrp="1"/>
          </p:cNvSpPr>
          <p:nvPr>
            <p:ph type="body" idx="1"/>
          </p:nvPr>
        </p:nvSpPr>
        <p:spPr>
          <a:xfrm>
            <a:off x="962850" y="7675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4A5C65"/>
                </a:solidFill>
              </a:rPr>
              <a:t>“Using a library web site to access resources should not be more trouble than it is worth; otherwise, users will have no qualms about turning to the open Web.”</a:t>
            </a:r>
            <a:endParaRPr sz="1800" i="1">
              <a:solidFill>
                <a:srgbClr val="4A5C65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4A5C65"/>
                </a:solidFill>
              </a:rPr>
              <a:t>Dominguez, et al., 2015</a:t>
            </a:r>
            <a:endParaRPr sz="1800" i="1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ctrTitle" idx="4294967295"/>
          </p:nvPr>
        </p:nvSpPr>
        <p:spPr>
          <a:xfrm>
            <a:off x="685800" y="12785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Learning Landscape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4294967295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What’s going on out there?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980" y="2155014"/>
            <a:ext cx="5305025" cy="29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3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8460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considerations</a:t>
            </a:r>
            <a:endParaRPr/>
          </a:p>
        </p:txBody>
      </p:sp>
      <p:sp>
        <p:nvSpPr>
          <p:cNvPr id="391" name="Google Shape;391;p43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Easy to find on Google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Easy to make accessible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Links to all the good stuff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Best search box front and center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Google Scholar with library links set can be configured on the homepage</a:t>
            </a:r>
            <a:endParaRPr sz="18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2" name="Google Shape;392;p4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 txBox="1">
            <a:spLocks noGrp="1"/>
          </p:cNvSpPr>
          <p:nvPr>
            <p:ph type="body" idx="1"/>
          </p:nvPr>
        </p:nvSpPr>
        <p:spPr>
          <a:xfrm>
            <a:off x="285750" y="2082325"/>
            <a:ext cx="25641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Beware the “Distance Services” page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Student don’t search for “distance services” on your website (check your analytics!)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Provide info on the right pages, where they go first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Target pages to online programs/courses, specifically - student identify with their program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8" name="Google Shape;398;p44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Website considerations</a:t>
            </a:r>
            <a:endParaRPr sz="3600"/>
          </a:p>
        </p:txBody>
      </p:sp>
      <p:sp>
        <p:nvSpPr>
          <p:cNvPr id="399" name="Google Shape;399;p44"/>
          <p:cNvSpPr txBox="1">
            <a:spLocks noGrp="1"/>
          </p:cNvSpPr>
          <p:nvPr>
            <p:ph type="body" idx="2"/>
          </p:nvPr>
        </p:nvSpPr>
        <p:spPr>
          <a:xfrm>
            <a:off x="2993925" y="2082325"/>
            <a:ext cx="25641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Online Learners use mobile devices (like everyone else)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If the pages online learners use most often are not optimized for mobile, you may be doing it wrong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0" name="Google Shape;400;p4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8460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reference</a:t>
            </a:r>
            <a:endParaRPr/>
          </a:p>
        </p:txBody>
      </p:sp>
      <p:sp>
        <p:nvSpPr>
          <p:cNvPr id="406" name="Google Shape;406;p4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Older studies show that far-campus users prefer email and LibAnswers for reference</a:t>
            </a:r>
            <a:endParaRPr sz="1800"/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Recent proactive chat widget case studies show that prompted virtual chat blows everything else out of the water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7" name="Google Shape;407;p4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6"/>
          <p:cNvSpPr txBox="1">
            <a:spLocks noGrp="1"/>
          </p:cNvSpPr>
          <p:nvPr>
            <p:ph type="ctrTitle" idx="4294967295"/>
          </p:nvPr>
        </p:nvSpPr>
        <p:spPr>
          <a:xfrm>
            <a:off x="685800" y="343200"/>
            <a:ext cx="475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101%</a:t>
            </a:r>
            <a:endParaRPr sz="3600"/>
          </a:p>
        </p:txBody>
      </p:sp>
      <p:sp>
        <p:nvSpPr>
          <p:cNvPr id="413" name="Google Shape;413;p46"/>
          <p:cNvSpPr txBox="1">
            <a:spLocks noGrp="1"/>
          </p:cNvSpPr>
          <p:nvPr>
            <p:ph type="subTitle" idx="4294967295"/>
          </p:nvPr>
        </p:nvSpPr>
        <p:spPr>
          <a:xfrm>
            <a:off x="685800" y="1106500"/>
            <a:ext cx="79938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Increase in chat questions at UT Arlington after implementing a proactive widget (San Jose State experienced similar results).</a:t>
            </a:r>
            <a:endParaRPr sz="1800"/>
          </a:p>
        </p:txBody>
      </p:sp>
      <p:sp>
        <p:nvSpPr>
          <p:cNvPr id="414" name="Google Shape;414;p46"/>
          <p:cNvSpPr txBox="1">
            <a:spLocks noGrp="1"/>
          </p:cNvSpPr>
          <p:nvPr>
            <p:ph type="ctrTitle" idx="4294967295"/>
          </p:nvPr>
        </p:nvSpPr>
        <p:spPr>
          <a:xfrm>
            <a:off x="685800" y="3429294"/>
            <a:ext cx="475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93%</a:t>
            </a:r>
            <a:endParaRPr sz="3600"/>
          </a:p>
        </p:txBody>
      </p:sp>
      <p:sp>
        <p:nvSpPr>
          <p:cNvPr id="415" name="Google Shape;415;p46"/>
          <p:cNvSpPr txBox="1">
            <a:spLocks noGrp="1"/>
          </p:cNvSpPr>
          <p:nvPr>
            <p:ph type="subTitle" idx="4294967295"/>
          </p:nvPr>
        </p:nvSpPr>
        <p:spPr>
          <a:xfrm>
            <a:off x="685800" y="4192601"/>
            <a:ext cx="4754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Of proactive chat widget users at Penn State found it helpful for database searching.</a:t>
            </a:r>
            <a:endParaRPr sz="1800"/>
          </a:p>
        </p:txBody>
      </p:sp>
      <p:sp>
        <p:nvSpPr>
          <p:cNvPr id="416" name="Google Shape;416;p46"/>
          <p:cNvSpPr txBox="1">
            <a:spLocks noGrp="1"/>
          </p:cNvSpPr>
          <p:nvPr>
            <p:ph type="ctrTitle" idx="4294967295"/>
          </p:nvPr>
        </p:nvSpPr>
        <p:spPr>
          <a:xfrm>
            <a:off x="685800" y="1886247"/>
            <a:ext cx="475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74% versus 57%</a:t>
            </a:r>
            <a:endParaRPr sz="3600"/>
          </a:p>
        </p:txBody>
      </p:sp>
      <p:sp>
        <p:nvSpPr>
          <p:cNvPr id="417" name="Google Shape;417;p46"/>
          <p:cNvSpPr txBox="1">
            <a:spLocks noGrp="1"/>
          </p:cNvSpPr>
          <p:nvPr>
            <p:ph type="subTitle" idx="4294967295"/>
          </p:nvPr>
        </p:nvSpPr>
        <p:spPr>
          <a:xfrm>
            <a:off x="685800" y="2649554"/>
            <a:ext cx="4754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High level reference questions using proactive versus patron-initiated at John Carroll Univ.</a:t>
            </a:r>
            <a:endParaRPr sz="1800"/>
          </a:p>
        </p:txBody>
      </p:sp>
      <p:sp>
        <p:nvSpPr>
          <p:cNvPr id="418" name="Google Shape;418;p4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8460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Answering virtual reference</a:t>
            </a:r>
            <a:endParaRPr sz="3600"/>
          </a:p>
        </p:txBody>
      </p:sp>
      <p:sp>
        <p:nvSpPr>
          <p:cNvPr id="424" name="Google Shape;424;p47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Manage increase in services with peer reference help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Peer reference services have shown to be effective and have high rates of satisfaction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Virtual reference = virtual internships (may be better than 24 hour consortial reference because you train them yourself!)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>
            <a:spLocks noGrp="1"/>
          </p:cNvSpPr>
          <p:nvPr>
            <p:ph type="body" idx="1"/>
          </p:nvPr>
        </p:nvSpPr>
        <p:spPr>
          <a:xfrm>
            <a:off x="285750" y="2082325"/>
            <a:ext cx="25641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Test your site on online learners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Survey students in all-online programs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Ask instructors in that program or that teach online to distribute surveys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Hold virtual focus groups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1" name="Google Shape;431;p48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758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UXing the target population</a:t>
            </a:r>
            <a:endParaRPr sz="3600"/>
          </a:p>
        </p:txBody>
      </p:sp>
      <p:sp>
        <p:nvSpPr>
          <p:cNvPr id="432" name="Google Shape;432;p48"/>
          <p:cNvSpPr txBox="1">
            <a:spLocks noGrp="1"/>
          </p:cNvSpPr>
          <p:nvPr>
            <p:ph type="body" idx="2"/>
          </p:nvPr>
        </p:nvSpPr>
        <p:spPr>
          <a:xfrm>
            <a:off x="2993925" y="2082325"/>
            <a:ext cx="25641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Online learner UX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Make sure you’re using online-only user personas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UX with an employee or student that completed or is working on an online degree or course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3" name="Google Shape;433;p4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9"/>
          <p:cNvSpPr txBox="1">
            <a:spLocks noGrp="1"/>
          </p:cNvSpPr>
          <p:nvPr>
            <p:ph type="title"/>
          </p:nvPr>
        </p:nvSpPr>
        <p:spPr>
          <a:xfrm>
            <a:off x="421500" y="797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Journey map</a:t>
            </a:r>
            <a:endParaRPr/>
          </a:p>
        </p:txBody>
      </p:sp>
      <p:sp>
        <p:nvSpPr>
          <p:cNvPr id="439" name="Google Shape;439;p4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440" name="Google Shape;4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000" y="923925"/>
            <a:ext cx="7437574" cy="41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446" name="Google Shape;446;p50"/>
          <p:cNvSpPr txBox="1">
            <a:spLocks noGrp="1"/>
          </p:cNvSpPr>
          <p:nvPr>
            <p:ph type="body" idx="4294967295"/>
          </p:nvPr>
        </p:nvSpPr>
        <p:spPr>
          <a:xfrm>
            <a:off x="438150" y="2082325"/>
            <a:ext cx="50406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Analytics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Unique visitors, click paths, bounce rates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Internal analytics in LibGuides, Discovery system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Event tracking on web pages for external links like ILLiad and search boxes</a:t>
            </a: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7" name="Google Shape;447;p50"/>
          <p:cNvSpPr txBox="1">
            <a:spLocks noGrp="1"/>
          </p:cNvSpPr>
          <p:nvPr>
            <p:ph type="title" idx="4294967295"/>
          </p:nvPr>
        </p:nvSpPr>
        <p:spPr>
          <a:xfrm>
            <a:off x="457200" y="1044175"/>
            <a:ext cx="6758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Analytics hints ...</a:t>
            </a:r>
            <a:endParaRPr sz="3600"/>
          </a:p>
        </p:txBody>
      </p:sp>
      <p:sp>
        <p:nvSpPr>
          <p:cNvPr id="448" name="Google Shape;448;p5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449" name="Google Shape;44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153" y="2230574"/>
            <a:ext cx="3702850" cy="291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455" name="Google Shape;455;p51"/>
          <p:cNvSpPr txBox="1">
            <a:spLocks noGrp="1"/>
          </p:cNvSpPr>
          <p:nvPr>
            <p:ph type="title" idx="4294967295"/>
          </p:nvPr>
        </p:nvSpPr>
        <p:spPr>
          <a:xfrm>
            <a:off x="76200" y="1882375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Heatmaps</a:t>
            </a:r>
            <a:endParaRPr sz="3600"/>
          </a:p>
        </p:txBody>
      </p:sp>
      <p:sp>
        <p:nvSpPr>
          <p:cNvPr id="456" name="Google Shape;456;p51"/>
          <p:cNvSpPr txBox="1">
            <a:spLocks noGrp="1"/>
          </p:cNvSpPr>
          <p:nvPr>
            <p:ph type="body" idx="4294967295"/>
          </p:nvPr>
        </p:nvSpPr>
        <p:spPr>
          <a:xfrm>
            <a:off x="152400" y="2876550"/>
            <a:ext cx="31014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See what’s hot on your website in a very visual medium that great for sharing</a:t>
            </a:r>
            <a:endParaRPr sz="1800"/>
          </a:p>
        </p:txBody>
      </p:sp>
      <p:sp>
        <p:nvSpPr>
          <p:cNvPr id="457" name="Google Shape;457;p5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458" name="Google Shape;45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425" y="152400"/>
            <a:ext cx="55451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2"/>
          <p:cNvSpPr txBox="1">
            <a:spLocks noGrp="1"/>
          </p:cNvSpPr>
          <p:nvPr>
            <p:ph type="title"/>
          </p:nvPr>
        </p:nvSpPr>
        <p:spPr>
          <a:xfrm>
            <a:off x="76200" y="1882375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CrazyEgg</a:t>
            </a:r>
            <a:endParaRPr/>
          </a:p>
        </p:txBody>
      </p:sp>
      <p:sp>
        <p:nvSpPr>
          <p:cNvPr id="464" name="Google Shape;464;p52"/>
          <p:cNvSpPr txBox="1">
            <a:spLocks noGrp="1"/>
          </p:cNvSpPr>
          <p:nvPr>
            <p:ph type="body" idx="1"/>
          </p:nvPr>
        </p:nvSpPr>
        <p:spPr>
          <a:xfrm>
            <a:off x="152400" y="2876550"/>
            <a:ext cx="2550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Get confetti maps by OS, device type, screen size, day of the week, etc.</a:t>
            </a:r>
            <a:endParaRPr sz="1800"/>
          </a:p>
        </p:txBody>
      </p:sp>
      <p:sp>
        <p:nvSpPr>
          <p:cNvPr id="465" name="Google Shape;465;p5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466" name="Google Shape;46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5100" y="137475"/>
            <a:ext cx="6350374" cy="47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7115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So many modalities ...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Hybrid/Enhanced</a:t>
            </a:r>
            <a:endParaRPr sz="13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Courses that meet in person but are enhanced through online content or some of the class sessions are held online, either synchronously or asynchronously.</a:t>
            </a:r>
            <a:endParaRPr sz="12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3392101" y="2082325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Flipped</a:t>
            </a:r>
            <a:endParaRPr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A5C65"/>
                </a:solidFill>
              </a:rPr>
              <a:t>Video instruction is provided before class to allow for hands-on in-class work and live Q&amp;A.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3"/>
          </p:nvPr>
        </p:nvSpPr>
        <p:spPr>
          <a:xfrm>
            <a:off x="6326999" y="2082325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Online Course</a:t>
            </a:r>
            <a:endParaRPr sz="13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A5C65"/>
                </a:solidFill>
              </a:rPr>
              <a:t>A single course taught completely online. The student may also have on-campus courses.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uli Light"/>
                <a:ea typeface="Muli Light"/>
                <a:cs typeface="Muli Light"/>
                <a:sym typeface="Muli Light"/>
              </a:rPr>
              <a:t>4</a:t>
            </a:fld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57200" y="3501650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Online Program</a:t>
            </a:r>
            <a:endParaRPr sz="12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4A5C65"/>
                </a:solidFill>
              </a:rPr>
              <a:t>All courses are online. Cohort may meet once a year or term but instruction, group work and assistance is all done virtually.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3392101" y="3501650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Micro-credentialing</a:t>
            </a:r>
            <a:endParaRPr sz="13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A5C65"/>
                </a:solidFill>
              </a:rPr>
              <a:t>Micro or nano degrees are programs consisting of 2-5 online courses focusing on specific skills, usually related to technical professions.	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6326999" y="3501650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5C65"/>
                </a:solidFill>
                <a:latin typeface="Muli"/>
                <a:ea typeface="Muli"/>
                <a:cs typeface="Muli"/>
                <a:sym typeface="Muli"/>
              </a:rPr>
              <a:t>MOOCs</a:t>
            </a:r>
            <a:endParaRPr sz="1300">
              <a:solidFill>
                <a:srgbClr val="4A5C6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A5C65"/>
                </a:solidFill>
              </a:rPr>
              <a:t>Massive Open Online Courses can be offered by universities, non-profit or for-profit orgs. Large numbers of participants from around the world join a single synchronous or self-paced course.</a:t>
            </a:r>
            <a:endParaRPr sz="12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369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channels</a:t>
            </a:r>
            <a:endParaRPr/>
          </a:p>
        </p:txBody>
      </p:sp>
      <p:sp>
        <p:nvSpPr>
          <p:cNvPr id="472" name="Google Shape;472;p5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grpSp>
        <p:nvGrpSpPr>
          <p:cNvPr id="473" name="Google Shape;473;p53"/>
          <p:cNvGrpSpPr/>
          <p:nvPr/>
        </p:nvGrpSpPr>
        <p:grpSpPr>
          <a:xfrm>
            <a:off x="78105" y="1288654"/>
            <a:ext cx="3029449" cy="2699056"/>
            <a:chOff x="1293736" y="1258050"/>
            <a:chExt cx="2726286" cy="2547000"/>
          </a:xfrm>
        </p:grpSpPr>
        <p:sp>
          <p:nvSpPr>
            <p:cNvPr id="474" name="Google Shape;474;p53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475" name="Google Shape;475;p53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76" name="Google Shape;476;p53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Website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77" name="Google Shape;477;p53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Indexed on Google, your website is where many learners will land with a simple search. 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78" name="Google Shape;478;p53"/>
          <p:cNvGrpSpPr/>
          <p:nvPr/>
        </p:nvGrpSpPr>
        <p:grpSpPr>
          <a:xfrm>
            <a:off x="1985978" y="1241030"/>
            <a:ext cx="3029449" cy="2746685"/>
            <a:chOff x="3203958" y="1258050"/>
            <a:chExt cx="2726286" cy="2547000"/>
          </a:xfrm>
        </p:grpSpPr>
        <p:sp>
          <p:nvSpPr>
            <p:cNvPr id="479" name="Google Shape;479;p53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7CB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480" name="Google Shape;480;p53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7CBE5F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1200" b="1">
                <a:solidFill>
                  <a:srgbClr val="7CBE5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81" name="Google Shape;481;p53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LMS</a:t>
              </a:r>
              <a:endParaRPr sz="30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82" name="Google Shape;482;p53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Integrated into course content where all the “important stuff” is.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83" name="Google Shape;483;p53"/>
          <p:cNvGrpSpPr/>
          <p:nvPr/>
        </p:nvGrpSpPr>
        <p:grpSpPr>
          <a:xfrm>
            <a:off x="3909930" y="1248531"/>
            <a:ext cx="3029449" cy="2746685"/>
            <a:chOff x="5123977" y="1258050"/>
            <a:chExt cx="2726286" cy="2547000"/>
          </a:xfrm>
        </p:grpSpPr>
        <p:sp>
          <p:nvSpPr>
            <p:cNvPr id="484" name="Google Shape;484;p53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3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A7D86D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1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86" name="Google Shape;486;p53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Social Media</a:t>
              </a:r>
              <a:endParaRPr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87" name="Google Shape;487;p53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Community space where learners are already spending a lot of time.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4"/>
          <p:cNvSpPr txBox="1">
            <a:spLocks noGrp="1"/>
          </p:cNvSpPr>
          <p:nvPr>
            <p:ph type="title"/>
          </p:nvPr>
        </p:nvSpPr>
        <p:spPr>
          <a:xfrm>
            <a:off x="457200" y="8917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LMS Pros and Cons</a:t>
            </a:r>
            <a:endParaRPr/>
          </a:p>
        </p:txBody>
      </p:sp>
      <p:sp>
        <p:nvSpPr>
          <p:cNvPr id="493" name="Google Shape;493;p54"/>
          <p:cNvSpPr txBox="1">
            <a:spLocks noGrp="1"/>
          </p:cNvSpPr>
          <p:nvPr>
            <p:ph type="body" idx="1"/>
          </p:nvPr>
        </p:nvSpPr>
        <p:spPr>
          <a:xfrm>
            <a:off x="457200" y="18537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latin typeface="Muli"/>
                <a:ea typeface="Muli"/>
                <a:cs typeface="Muli"/>
                <a:sym typeface="Muli"/>
              </a:rPr>
              <a:t>Pros</a:t>
            </a:r>
            <a:endParaRPr sz="14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Interactions with librarian can be made for-credit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Q&amp;A available with other course materials 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Discussions can be reviewed by instructor for info lit assessment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94" name="Google Shape;494;p54"/>
          <p:cNvSpPr txBox="1">
            <a:spLocks noGrp="1"/>
          </p:cNvSpPr>
          <p:nvPr>
            <p:ph type="body" idx="2"/>
          </p:nvPr>
        </p:nvSpPr>
        <p:spPr>
          <a:xfrm>
            <a:off x="2993928" y="18537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latin typeface="Muli"/>
                <a:ea typeface="Muli"/>
                <a:cs typeface="Muli"/>
                <a:sym typeface="Muli"/>
              </a:rPr>
              <a:t>Cons</a:t>
            </a:r>
            <a:endParaRPr sz="14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Students don’t spend a lot of time in the LMS discussion boards. Most are 1 and done. Or post/reply and done!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Not optimized for mobile posts or alerts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Difficult to make available to later courses/cohorts. Does not contribute to the greater knowledge.</a:t>
            </a:r>
            <a:endParaRPr sz="14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5" name="Google Shape;495;p5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501" name="Google Shape;501;p55"/>
          <p:cNvSpPr txBox="1">
            <a:spLocks noGrp="1"/>
          </p:cNvSpPr>
          <p:nvPr>
            <p:ph type="title" idx="4294967295"/>
          </p:nvPr>
        </p:nvSpPr>
        <p:spPr>
          <a:xfrm>
            <a:off x="457200" y="1044175"/>
            <a:ext cx="8460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When discussing in the LMS</a:t>
            </a:r>
            <a:endParaRPr sz="3600"/>
          </a:p>
        </p:txBody>
      </p:sp>
      <p:sp>
        <p:nvSpPr>
          <p:cNvPr id="502" name="Google Shape;502;p55"/>
          <p:cNvSpPr txBox="1">
            <a:spLocks noGrp="1"/>
          </p:cNvSpPr>
          <p:nvPr>
            <p:ph type="body" idx="4294967295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Answer as quickly as possible (alerts)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Post pre-emptive answers or have FAQs based on common questions per module/week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Get peers interacting by answering other student’s questions (maybe for credit!)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Ask for videos/GIFs/screenshots with their questions so the thread engages other learners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3" name="Google Shape;503;p5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504" name="Google Shape;50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350" y="2536025"/>
            <a:ext cx="3816626" cy="25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369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channels</a:t>
            </a:r>
            <a:endParaRPr/>
          </a:p>
        </p:txBody>
      </p:sp>
      <p:sp>
        <p:nvSpPr>
          <p:cNvPr id="510" name="Google Shape;510;p5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grpSp>
        <p:nvGrpSpPr>
          <p:cNvPr id="511" name="Google Shape;511;p56"/>
          <p:cNvGrpSpPr/>
          <p:nvPr/>
        </p:nvGrpSpPr>
        <p:grpSpPr>
          <a:xfrm>
            <a:off x="78105" y="1288654"/>
            <a:ext cx="3029449" cy="2699056"/>
            <a:chOff x="1293736" y="1258050"/>
            <a:chExt cx="2726286" cy="2547000"/>
          </a:xfrm>
        </p:grpSpPr>
        <p:sp>
          <p:nvSpPr>
            <p:cNvPr id="512" name="Google Shape;512;p56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513" name="Google Shape;513;p56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14" name="Google Shape;514;p56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Website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15" name="Google Shape;515;p56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Indexed on Google, your website is where many learners will land with a simple search. 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16" name="Google Shape;516;p56"/>
          <p:cNvGrpSpPr/>
          <p:nvPr/>
        </p:nvGrpSpPr>
        <p:grpSpPr>
          <a:xfrm>
            <a:off x="1985978" y="1241030"/>
            <a:ext cx="3029449" cy="2746685"/>
            <a:chOff x="3203958" y="1258050"/>
            <a:chExt cx="2726286" cy="2547000"/>
          </a:xfrm>
        </p:grpSpPr>
        <p:sp>
          <p:nvSpPr>
            <p:cNvPr id="517" name="Google Shape;517;p56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7CB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7CBE5F"/>
                </a:solidFill>
              </a:endParaRPr>
            </a:p>
          </p:txBody>
        </p:sp>
        <p:sp>
          <p:nvSpPr>
            <p:cNvPr id="518" name="Google Shape;518;p56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7CBE5F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1200" b="1">
                <a:solidFill>
                  <a:srgbClr val="7CBE5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19" name="Google Shape;519;p56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LMS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20" name="Google Shape;520;p56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Integrated into course content where all the “important stuff” is.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21" name="Google Shape;521;p56"/>
          <p:cNvGrpSpPr/>
          <p:nvPr/>
        </p:nvGrpSpPr>
        <p:grpSpPr>
          <a:xfrm>
            <a:off x="3909930" y="1248531"/>
            <a:ext cx="3029449" cy="2746685"/>
            <a:chOff x="5123977" y="1258050"/>
            <a:chExt cx="2726286" cy="2547000"/>
          </a:xfrm>
        </p:grpSpPr>
        <p:sp>
          <p:nvSpPr>
            <p:cNvPr id="522" name="Google Shape;522;p56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6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A7D86D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1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24" name="Google Shape;524;p56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Social Media</a:t>
              </a:r>
              <a:endParaRPr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25" name="Google Shape;525;p56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Community space where learners are already spending a lot of time.</a:t>
              </a:r>
              <a:endParaRPr sz="9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7"/>
          <p:cNvSpPr txBox="1">
            <a:spLocks noGrp="1"/>
          </p:cNvSpPr>
          <p:nvPr>
            <p:ph type="title"/>
          </p:nvPr>
        </p:nvSpPr>
        <p:spPr>
          <a:xfrm>
            <a:off x="457200" y="282175"/>
            <a:ext cx="7496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Social Media Pros and Cons</a:t>
            </a:r>
            <a:endParaRPr sz="3600"/>
          </a:p>
        </p:txBody>
      </p:sp>
      <p:sp>
        <p:nvSpPr>
          <p:cNvPr id="531" name="Google Shape;531;p57"/>
          <p:cNvSpPr txBox="1">
            <a:spLocks noGrp="1"/>
          </p:cNvSpPr>
          <p:nvPr>
            <p:ph type="body" idx="1"/>
          </p:nvPr>
        </p:nvSpPr>
        <p:spPr>
          <a:xfrm>
            <a:off x="457200" y="1651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latin typeface="Muli"/>
                <a:ea typeface="Muli"/>
                <a:cs typeface="Muli"/>
                <a:sym typeface="Muli"/>
              </a:rPr>
              <a:t>Pros</a:t>
            </a:r>
            <a:endParaRPr sz="14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Real time communication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Media-centric (gifs, videos, screenshots)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Mobile-friendly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Part of users’ regular habits (where they are)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A5C65"/>
                </a:solidFill>
              </a:rPr>
              <a:t>Can help create lasting sense of community; designed for peer learning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Available after class ends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32" name="Google Shape;532;p57"/>
          <p:cNvSpPr txBox="1">
            <a:spLocks noGrp="1"/>
          </p:cNvSpPr>
          <p:nvPr>
            <p:ph type="body" idx="2"/>
          </p:nvPr>
        </p:nvSpPr>
        <p:spPr>
          <a:xfrm>
            <a:off x="2993928" y="1651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latin typeface="Muli"/>
                <a:ea typeface="Muli"/>
                <a:cs typeface="Muli"/>
                <a:sym typeface="Muli"/>
              </a:rPr>
              <a:t>Cons</a:t>
            </a:r>
            <a:endParaRPr sz="14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May not fit student’s social media persona or reputation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Some users may not have/want an account for that platform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Instructors will likely not review or provide credit for social media interactions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A5C65"/>
                </a:solidFill>
              </a:rPr>
              <a:t>Data and personal privacy concerns</a:t>
            </a:r>
            <a:endParaRPr sz="140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33" name="Google Shape;533;p5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8"/>
          <p:cNvSpPr txBox="1">
            <a:spLocks noGrp="1"/>
          </p:cNvSpPr>
          <p:nvPr>
            <p:ph type="title"/>
          </p:nvPr>
        </p:nvSpPr>
        <p:spPr>
          <a:xfrm>
            <a:off x="409575" y="222650"/>
            <a:ext cx="77937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examples</a:t>
            </a:r>
            <a:endParaRPr/>
          </a:p>
        </p:txBody>
      </p:sp>
      <p:sp>
        <p:nvSpPr>
          <p:cNvPr id="539" name="Google Shape;539;p5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graphicFrame>
        <p:nvGraphicFramePr>
          <p:cNvPr id="540" name="Google Shape;540;p58"/>
          <p:cNvGraphicFramePr/>
          <p:nvPr/>
        </p:nvGraphicFramePr>
        <p:xfrm>
          <a:off x="498375" y="13323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{3903F2D7-C4FE-41D8-AD03-DFD70C6F435F}</a:tableStyleId>
              </a:tblPr>
              <a:tblGrid>
                <a:gridCol w="204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5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YouTube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uli"/>
                          <a:ea typeface="Muli"/>
                          <a:cs typeface="Muli"/>
                          <a:sym typeface="Muli"/>
                        </a:rPr>
                        <a:t>Create playlists for certain courses or skills; post links or embed in LMS and other platforms; answer questions in comments section; comes up easily in Google searches if tagged/titled correctly</a:t>
                      </a:r>
                      <a:endParaRPr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Reddit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uli"/>
                          <a:ea typeface="Muli"/>
                          <a:cs typeface="Muli"/>
                          <a:sym typeface="Muli"/>
                        </a:rPr>
                        <a:t>Create Q&amp;A or FAQs on a private board that students vote on for usefulness; students can respond and discuss easily; can be made public after course for usage by later courses/cohorts</a:t>
                      </a:r>
                      <a:endParaRPr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Twitter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uli"/>
                          <a:ea typeface="Muli"/>
                          <a:cs typeface="Muli"/>
                          <a:sym typeface="Muli"/>
                        </a:rPr>
                        <a:t>Create course hashtag; answer questions fast and encourage peers to answer as well; easily searchable later; available for others to review</a:t>
                      </a:r>
                      <a:endParaRPr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uli"/>
                          <a:ea typeface="Muli"/>
                          <a:cs typeface="Muli"/>
                          <a:sym typeface="Muli"/>
                        </a:rPr>
                        <a:t>Mendeley/Zotero</a:t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uli"/>
                          <a:ea typeface="Muli"/>
                          <a:cs typeface="Muli"/>
                          <a:sym typeface="Muli"/>
                        </a:rPr>
                        <a:t>Have students post useful citations in a group folder; link library resources; assess quality of citations after course; can be made available publically after the course ends</a:t>
                      </a:r>
                      <a:endParaRPr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546" name="Google Shape;546;p59"/>
          <p:cNvSpPr txBox="1">
            <a:spLocks noGrp="1"/>
          </p:cNvSpPr>
          <p:nvPr>
            <p:ph type="title" idx="4294967295"/>
          </p:nvPr>
        </p:nvSpPr>
        <p:spPr>
          <a:xfrm>
            <a:off x="457200" y="771350"/>
            <a:ext cx="8432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peer community</a:t>
            </a:r>
            <a:endParaRPr/>
          </a:p>
        </p:txBody>
      </p:sp>
      <p:sp>
        <p:nvSpPr>
          <p:cNvPr id="547" name="Google Shape;547;p59"/>
          <p:cNvSpPr txBox="1">
            <a:spLocks noGrp="1"/>
          </p:cNvSpPr>
          <p:nvPr>
            <p:ph type="body" idx="4294967295"/>
          </p:nvPr>
        </p:nvSpPr>
        <p:spPr>
          <a:xfrm>
            <a:off x="457200" y="186240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Have learners find evidence for their classmates opinions or observations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Create video responses to discussion posts to learn more about each other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can survey each other, review each other’s work or create assessments for the group.</a:t>
            </a:r>
            <a:endParaRPr sz="1800"/>
          </a:p>
        </p:txBody>
      </p:sp>
      <p:pic>
        <p:nvPicPr>
          <p:cNvPr id="548" name="Google Shape;54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837" y="2131227"/>
            <a:ext cx="4095151" cy="301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554" name="Google Shape;554;p60"/>
          <p:cNvSpPr txBox="1">
            <a:spLocks noGrp="1"/>
          </p:cNvSpPr>
          <p:nvPr>
            <p:ph type="title" idx="4294967295"/>
          </p:nvPr>
        </p:nvSpPr>
        <p:spPr>
          <a:xfrm>
            <a:off x="457200" y="771350"/>
            <a:ext cx="8432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peer community</a:t>
            </a:r>
            <a:endParaRPr/>
          </a:p>
        </p:txBody>
      </p:sp>
      <p:sp>
        <p:nvSpPr>
          <p:cNvPr id="555" name="Google Shape;555;p60"/>
          <p:cNvSpPr txBox="1">
            <a:spLocks noGrp="1"/>
          </p:cNvSpPr>
          <p:nvPr>
            <p:ph type="body" idx="4294967295"/>
          </p:nvPr>
        </p:nvSpPr>
        <p:spPr>
          <a:xfrm>
            <a:off x="457200" y="178620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Spark discussions or design assignments that encourage personal sharing of experience, culture, value or goals.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Design group activities that require roles. Every role is required to complete the project. This creates pride and trust in the group and self.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Leader, communicator, editor</a:t>
            </a:r>
            <a:endParaRPr sz="1800"/>
          </a:p>
        </p:txBody>
      </p:sp>
      <p:pic>
        <p:nvPicPr>
          <p:cNvPr id="556" name="Google Shape;55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837" y="2131227"/>
            <a:ext cx="4095151" cy="301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sp>
        <p:nvSpPr>
          <p:cNvPr id="562" name="Google Shape;562;p61"/>
          <p:cNvSpPr txBox="1">
            <a:spLocks noGrp="1"/>
          </p:cNvSpPr>
          <p:nvPr>
            <p:ph type="ctrTitle" idx="4294967295"/>
          </p:nvPr>
        </p:nvSpPr>
        <p:spPr>
          <a:xfrm>
            <a:off x="685800" y="12785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563" name="Google Shape;563;p61"/>
          <p:cNvSpPr txBox="1">
            <a:spLocks noGrp="1"/>
          </p:cNvSpPr>
          <p:nvPr>
            <p:ph type="subTitle" idx="4294967295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knew it was coming ...</a:t>
            </a:r>
            <a:endParaRPr/>
          </a:p>
        </p:txBody>
      </p:sp>
      <p:pic>
        <p:nvPicPr>
          <p:cNvPr id="564" name="Google Shape;56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525" y="2386849"/>
            <a:ext cx="4893476" cy="27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2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hints ...</a:t>
            </a:r>
            <a:endParaRPr/>
          </a:p>
        </p:txBody>
      </p:sp>
      <p:sp>
        <p:nvSpPr>
          <p:cNvPr id="570" name="Google Shape;570;p62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Pre-Assessment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Pre-surveys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Self-reflective statements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Peer evidence activities in discussion boards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2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Formative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Self-check quizzes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Citation managers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Peer review/editing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2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Summative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Post-Surveys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Quizzes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Term papers bibliographies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Citation managers</a:t>
            </a:r>
            <a:endParaRPr/>
          </a:p>
        </p:txBody>
      </p:sp>
      <p:sp>
        <p:nvSpPr>
          <p:cNvPr id="573" name="Google Shape;573;p6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ctrTitle" idx="4294967295"/>
          </p:nvPr>
        </p:nvSpPr>
        <p:spPr>
          <a:xfrm>
            <a:off x="685800" y="-37800"/>
            <a:ext cx="475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33%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4294967295"/>
          </p:nvPr>
        </p:nvSpPr>
        <p:spPr>
          <a:xfrm>
            <a:off x="685800" y="649300"/>
            <a:ext cx="8343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of post-secondary students are enrolled in an online course</a:t>
            </a:r>
            <a:endParaRPr sz="2400"/>
          </a:p>
        </p:txBody>
      </p:sp>
      <p:sp>
        <p:nvSpPr>
          <p:cNvPr id="99" name="Google Shape;99;p18"/>
          <p:cNvSpPr txBox="1">
            <a:spLocks noGrp="1"/>
          </p:cNvSpPr>
          <p:nvPr>
            <p:ph type="ctrTitle" idx="4294967295"/>
          </p:nvPr>
        </p:nvSpPr>
        <p:spPr>
          <a:xfrm>
            <a:off x="685800" y="2364644"/>
            <a:ext cx="475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633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4294967295"/>
          </p:nvPr>
        </p:nvSpPr>
        <p:spPr>
          <a:xfrm>
            <a:off x="685800" y="3051751"/>
            <a:ext cx="4754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Micro-credentialing programs</a:t>
            </a:r>
            <a:endParaRPr sz="2400"/>
          </a:p>
        </p:txBody>
      </p:sp>
      <p:sp>
        <p:nvSpPr>
          <p:cNvPr id="101" name="Google Shape;101;p18"/>
          <p:cNvSpPr txBox="1">
            <a:spLocks noGrp="1"/>
          </p:cNvSpPr>
          <p:nvPr>
            <p:ph type="ctrTitle" idx="4294967295"/>
          </p:nvPr>
        </p:nvSpPr>
        <p:spPr>
          <a:xfrm>
            <a:off x="685800" y="1195697"/>
            <a:ext cx="475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58.9%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294967295"/>
          </p:nvPr>
        </p:nvSpPr>
        <p:spPr>
          <a:xfrm>
            <a:off x="685800" y="1882800"/>
            <a:ext cx="51483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of high schools offer virtual courses</a:t>
            </a:r>
            <a:endParaRPr sz="2400"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294967295"/>
          </p:nvPr>
        </p:nvSpPr>
        <p:spPr>
          <a:xfrm>
            <a:off x="685800" y="3659194"/>
            <a:ext cx="475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 million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4294967295"/>
          </p:nvPr>
        </p:nvSpPr>
        <p:spPr>
          <a:xfrm>
            <a:off x="685800" y="4466451"/>
            <a:ext cx="4754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MOOC participants so far</a:t>
            </a:r>
            <a:endParaRPr sz="2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3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579" name="Google Shape;579;p63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580" name="Google Shape;580;p63"/>
          <p:cNvSpPr txBox="1">
            <a:spLocks noGrp="1"/>
          </p:cNvSpPr>
          <p:nvPr>
            <p:ph type="body" idx="4294967295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christina.mune@sjsu.edu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@bibliopathic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i="1"/>
              <a:t>Libraries Supporting Online Learning: Digital Literacy, Open Access, and Local Connectivity</a:t>
            </a:r>
            <a:endParaRPr i="1"/>
          </a:p>
        </p:txBody>
      </p:sp>
      <p:sp>
        <p:nvSpPr>
          <p:cNvPr id="581" name="Google Shape;581;p6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Scanning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happening where you are?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457200" y="7393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your surroundings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57200" y="1733550"/>
            <a:ext cx="46956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Instructors designing flipped courses?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Online degrees and certificates? 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MOOCs or micro-credentialing?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What’s in the pipeline?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Do you have online learners in your community looking for access and help?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49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Principle of Least Effort</a:t>
            </a:r>
            <a:endParaRPr sz="72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294967295"/>
          </p:nvPr>
        </p:nvSpPr>
        <p:spPr>
          <a:xfrm>
            <a:off x="685800" y="3640155"/>
            <a:ext cx="49767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Let it guide you!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075" y="2005473"/>
            <a:ext cx="3862500" cy="257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45200" y="3252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Principle of Least Effort</a:t>
            </a:r>
            <a:endParaRPr sz="3600"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1018250" y="1256600"/>
            <a:ext cx="2214600" cy="22026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2897050" y="1235175"/>
            <a:ext cx="2214600" cy="22026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1980275" y="2547250"/>
            <a:ext cx="2214600" cy="2202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2393975" y="3595300"/>
            <a:ext cx="15396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 Light"/>
                <a:ea typeface="Muli Light"/>
                <a:cs typeface="Muli Light"/>
                <a:sym typeface="Muli Light"/>
              </a:rPr>
              <a:t>Take it to them</a:t>
            </a: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1368675" y="1996550"/>
            <a:ext cx="15396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 Light"/>
                <a:ea typeface="Muli Light"/>
                <a:cs typeface="Muli Light"/>
                <a:sym typeface="Muli Light"/>
              </a:rPr>
              <a:t>Keep it simple</a:t>
            </a: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3463150" y="1999850"/>
            <a:ext cx="15396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 Light"/>
                <a:ea typeface="Muli Light"/>
                <a:cs typeface="Muli Light"/>
                <a:sym typeface="Muli Light"/>
              </a:rPr>
              <a:t>Make it fast</a:t>
            </a: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2306</Words>
  <Application>Microsoft Office PowerPoint</Application>
  <PresentationFormat>On-screen Show (16:9)</PresentationFormat>
  <Paragraphs>393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Muli Light</vt:lpstr>
      <vt:lpstr>Arial</vt:lpstr>
      <vt:lpstr>Poppins</vt:lpstr>
      <vt:lpstr>Poppins Light</vt:lpstr>
      <vt:lpstr>Muli</vt:lpstr>
      <vt:lpstr>Gower template</vt:lpstr>
      <vt:lpstr>Optimizing Instruction For Online Learners A Niche Academy Webinar</vt:lpstr>
      <vt:lpstr>Hello!</vt:lpstr>
      <vt:lpstr>1. Online Learning Landscape</vt:lpstr>
      <vt:lpstr>So many modalities ...</vt:lpstr>
      <vt:lpstr>33%</vt:lpstr>
      <vt:lpstr>2. Scanning</vt:lpstr>
      <vt:lpstr>Know your surroundings</vt:lpstr>
      <vt:lpstr>Principle of Least Effort</vt:lpstr>
      <vt:lpstr>Principle of Least Effort</vt:lpstr>
      <vt:lpstr>3. Engaging </vt:lpstr>
      <vt:lpstr>Content considerations</vt:lpstr>
      <vt:lpstr>Learning modules</vt:lpstr>
      <vt:lpstr>Need to consider:</vt:lpstr>
      <vt:lpstr>Ted-Ed module</vt:lpstr>
      <vt:lpstr>Map to ACRL standards</vt:lpstr>
      <vt:lpstr>Content considerations</vt:lpstr>
      <vt:lpstr>Video tutorials hints</vt:lpstr>
      <vt:lpstr>Considering GIFs</vt:lpstr>
      <vt:lpstr>Coates Library, Trinity University  https://lib.trinity.edu/contact-us/</vt:lpstr>
      <vt:lpstr>Specific or Generic?</vt:lpstr>
      <vt:lpstr>Self-check quizzes</vt:lpstr>
      <vt:lpstr>Gamification</vt:lpstr>
      <vt:lpstr>Content considerations</vt:lpstr>
      <vt:lpstr>eResources and OA/OER</vt:lpstr>
      <vt:lpstr>Copyright and Fair Use</vt:lpstr>
      <vt:lpstr>3. Communicating</vt:lpstr>
      <vt:lpstr>PowerPoint Presentation</vt:lpstr>
      <vt:lpstr>Communication channels</vt:lpstr>
      <vt:lpstr>PowerPoint Presentation</vt:lpstr>
      <vt:lpstr>Website considerations</vt:lpstr>
      <vt:lpstr>Website considerations</vt:lpstr>
      <vt:lpstr>Virtual reference</vt:lpstr>
      <vt:lpstr>101%</vt:lpstr>
      <vt:lpstr>Answering virtual reference</vt:lpstr>
      <vt:lpstr>UXing the target population</vt:lpstr>
      <vt:lpstr>Journey map</vt:lpstr>
      <vt:lpstr>Analytics hints ...</vt:lpstr>
      <vt:lpstr>Heatmaps</vt:lpstr>
      <vt:lpstr>CrazyEgg</vt:lpstr>
      <vt:lpstr>Communication channels</vt:lpstr>
      <vt:lpstr>LMS Pros and Cons</vt:lpstr>
      <vt:lpstr>When discussing in the LMS</vt:lpstr>
      <vt:lpstr>Communication channels</vt:lpstr>
      <vt:lpstr>Social Media Pros and Cons</vt:lpstr>
      <vt:lpstr>Social media examples</vt:lpstr>
      <vt:lpstr>Build peer community</vt:lpstr>
      <vt:lpstr>Build peer community</vt:lpstr>
      <vt:lpstr>4. Assessment</vt:lpstr>
      <vt:lpstr>Assessment hints ...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Instruction For Online Learners A Niche Academy Webinar</dc:title>
  <dc:creator>Student</dc:creator>
  <cp:lastModifiedBy>Student</cp:lastModifiedBy>
  <cp:revision>1</cp:revision>
  <dcterms:modified xsi:type="dcterms:W3CDTF">2019-10-09T03:32:12Z</dcterms:modified>
</cp:coreProperties>
</file>