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sldIdLst>
    <p:sldId id="257" r:id="rId2"/>
    <p:sldId id="270" r:id="rId3"/>
    <p:sldId id="259" r:id="rId4"/>
    <p:sldId id="274" r:id="rId5"/>
    <p:sldId id="262" r:id="rId6"/>
    <p:sldId id="260" r:id="rId7"/>
    <p:sldId id="263" r:id="rId8"/>
    <p:sldId id="271" r:id="rId9"/>
    <p:sldId id="261" r:id="rId10"/>
    <p:sldId id="275" r:id="rId11"/>
    <p:sldId id="272" r:id="rId12"/>
    <p:sldId id="273" r:id="rId13"/>
    <p:sldId id="264" r:id="rId14"/>
    <p:sldId id="265" r:id="rId15"/>
    <p:sldId id="266" r:id="rId16"/>
    <p:sldId id="267"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snapToObjects="1">
      <p:cViewPr varScale="1">
        <p:scale>
          <a:sx n="120" d="100"/>
          <a:sy n="120" d="100"/>
        </p:scale>
        <p:origin x="14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B47FE-CD6B-1B46-BC66-E5E6387CEEE1}" type="datetimeFigureOut">
              <a:rPr lang="en-US" smtClean="0"/>
              <a:t>6/17/20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14CCA-C530-4544-9751-EC1B834D2ACE}" type="slidenum">
              <a:rPr lang="en-US" smtClean="0"/>
              <a:t>‹#›</a:t>
            </a:fld>
            <a:endParaRPr lang="en-US"/>
          </a:p>
        </p:txBody>
      </p:sp>
    </p:spTree>
    <p:extLst>
      <p:ext uri="{BB962C8B-B14F-4D97-AF65-F5344CB8AC3E}">
        <p14:creationId xmlns:p14="http://schemas.microsoft.com/office/powerpoint/2010/main" val="289304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a:t>
            </a:fld>
            <a:endParaRPr lang="en-US"/>
          </a:p>
        </p:txBody>
      </p:sp>
    </p:spTree>
    <p:extLst>
      <p:ext uri="{BB962C8B-B14F-4D97-AF65-F5344CB8AC3E}">
        <p14:creationId xmlns:p14="http://schemas.microsoft.com/office/powerpoint/2010/main" val="167216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14CCA-C530-4544-9751-EC1B834D2ACE}" type="slidenum">
              <a:rPr lang="en-US" smtClean="0"/>
              <a:t>10</a:t>
            </a:fld>
            <a:endParaRPr lang="en-US"/>
          </a:p>
        </p:txBody>
      </p:sp>
    </p:spTree>
    <p:extLst>
      <p:ext uri="{BB962C8B-B14F-4D97-AF65-F5344CB8AC3E}">
        <p14:creationId xmlns:p14="http://schemas.microsoft.com/office/powerpoint/2010/main" val="51334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14CCA-C530-4544-9751-EC1B834D2ACE}" type="slidenum">
              <a:rPr lang="en-US" smtClean="0"/>
              <a:t>11</a:t>
            </a:fld>
            <a:endParaRPr lang="en-US"/>
          </a:p>
        </p:txBody>
      </p:sp>
    </p:spTree>
    <p:extLst>
      <p:ext uri="{BB962C8B-B14F-4D97-AF65-F5344CB8AC3E}">
        <p14:creationId xmlns:p14="http://schemas.microsoft.com/office/powerpoint/2010/main" val="16399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14CCA-C530-4544-9751-EC1B834D2ACE}" type="slidenum">
              <a:rPr lang="en-US" smtClean="0"/>
              <a:t>12</a:t>
            </a:fld>
            <a:endParaRPr lang="en-US"/>
          </a:p>
        </p:txBody>
      </p:sp>
    </p:spTree>
    <p:extLst>
      <p:ext uri="{BB962C8B-B14F-4D97-AF65-F5344CB8AC3E}">
        <p14:creationId xmlns:p14="http://schemas.microsoft.com/office/powerpoint/2010/main" val="2658831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13</a:t>
            </a:fld>
            <a:endParaRPr lang="en-US"/>
          </a:p>
        </p:txBody>
      </p:sp>
    </p:spTree>
    <p:extLst>
      <p:ext uri="{BB962C8B-B14F-4D97-AF65-F5344CB8AC3E}">
        <p14:creationId xmlns:p14="http://schemas.microsoft.com/office/powerpoint/2010/main" val="410755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14</a:t>
            </a:fld>
            <a:endParaRPr lang="en-US"/>
          </a:p>
        </p:txBody>
      </p:sp>
    </p:spTree>
    <p:extLst>
      <p:ext uri="{BB962C8B-B14F-4D97-AF65-F5344CB8AC3E}">
        <p14:creationId xmlns:p14="http://schemas.microsoft.com/office/powerpoint/2010/main" val="84482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15</a:t>
            </a:fld>
            <a:endParaRPr lang="en-US"/>
          </a:p>
        </p:txBody>
      </p:sp>
    </p:spTree>
    <p:extLst>
      <p:ext uri="{BB962C8B-B14F-4D97-AF65-F5344CB8AC3E}">
        <p14:creationId xmlns:p14="http://schemas.microsoft.com/office/powerpoint/2010/main" val="121593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16</a:t>
            </a:fld>
            <a:endParaRPr lang="en-US"/>
          </a:p>
        </p:txBody>
      </p:sp>
    </p:spTree>
    <p:extLst>
      <p:ext uri="{BB962C8B-B14F-4D97-AF65-F5344CB8AC3E}">
        <p14:creationId xmlns:p14="http://schemas.microsoft.com/office/powerpoint/2010/main" val="352514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17</a:t>
            </a:fld>
            <a:endParaRPr lang="en-US"/>
          </a:p>
        </p:txBody>
      </p:sp>
    </p:spTree>
    <p:extLst>
      <p:ext uri="{BB962C8B-B14F-4D97-AF65-F5344CB8AC3E}">
        <p14:creationId xmlns:p14="http://schemas.microsoft.com/office/powerpoint/2010/main" val="931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18</a:t>
            </a:fld>
            <a:endParaRPr lang="en-US"/>
          </a:p>
        </p:txBody>
      </p:sp>
    </p:spTree>
    <p:extLst>
      <p:ext uri="{BB962C8B-B14F-4D97-AF65-F5344CB8AC3E}">
        <p14:creationId xmlns:p14="http://schemas.microsoft.com/office/powerpoint/2010/main" val="167216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14CCA-C530-4544-9751-EC1B834D2ACE}" type="slidenum">
              <a:rPr lang="en-US" smtClean="0"/>
              <a:t>2</a:t>
            </a:fld>
            <a:endParaRPr lang="en-US"/>
          </a:p>
        </p:txBody>
      </p:sp>
    </p:spTree>
    <p:extLst>
      <p:ext uri="{BB962C8B-B14F-4D97-AF65-F5344CB8AC3E}">
        <p14:creationId xmlns:p14="http://schemas.microsoft.com/office/powerpoint/2010/main" val="4185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images come to mind when you think of read-aloud?</a:t>
            </a:r>
          </a:p>
          <a:p>
            <a:r>
              <a:rPr lang="en-US"/>
              <a:t>https://www.polleverywhere.com/free_text_polls/z48mIvW7a3QrNPVsC18my</a:t>
            </a:r>
          </a:p>
        </p:txBody>
      </p:sp>
      <p:sp>
        <p:nvSpPr>
          <p:cNvPr id="4" name="Slide Number Placeholder 3"/>
          <p:cNvSpPr>
            <a:spLocks noGrp="1"/>
          </p:cNvSpPr>
          <p:nvPr>
            <p:ph type="sldNum" sz="quarter" idx="10"/>
          </p:nvPr>
        </p:nvSpPr>
        <p:spPr/>
        <p:txBody>
          <a:bodyPr/>
          <a:lstStyle/>
          <a:p>
            <a:fld id="{86414CCA-C530-4544-9751-EC1B834D2ACE}" type="slidenum">
              <a:rPr lang="en-US" smtClean="0"/>
              <a:t>3</a:t>
            </a:fld>
            <a:endParaRPr lang="en-US"/>
          </a:p>
        </p:txBody>
      </p:sp>
    </p:spTree>
    <p:extLst>
      <p:ext uri="{BB962C8B-B14F-4D97-AF65-F5344CB8AC3E}">
        <p14:creationId xmlns:p14="http://schemas.microsoft.com/office/powerpoint/2010/main" val="12676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14CCA-C530-4544-9751-EC1B834D2ACE}" type="slidenum">
              <a:rPr lang="en-US" smtClean="0"/>
              <a:t>4</a:t>
            </a:fld>
            <a:endParaRPr lang="en-US"/>
          </a:p>
        </p:txBody>
      </p:sp>
    </p:spTree>
    <p:extLst>
      <p:ext uri="{BB962C8B-B14F-4D97-AF65-F5344CB8AC3E}">
        <p14:creationId xmlns:p14="http://schemas.microsoft.com/office/powerpoint/2010/main" val="274226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5</a:t>
            </a:fld>
            <a:endParaRPr lang="en-US"/>
          </a:p>
        </p:txBody>
      </p:sp>
    </p:spTree>
    <p:extLst>
      <p:ext uri="{BB962C8B-B14F-4D97-AF65-F5344CB8AC3E}">
        <p14:creationId xmlns:p14="http://schemas.microsoft.com/office/powerpoint/2010/main" val="282263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activities do students like to do?</a:t>
            </a:r>
          </a:p>
          <a:p>
            <a:r>
              <a:rPr lang="en-US"/>
              <a:t>https://www.polleverywhere.com/free_text_polls/5KUaGOhOsihPI4wHfSuZE</a:t>
            </a:r>
          </a:p>
        </p:txBody>
      </p:sp>
      <p:sp>
        <p:nvSpPr>
          <p:cNvPr id="4" name="Slide Number Placeholder 3"/>
          <p:cNvSpPr>
            <a:spLocks noGrp="1"/>
          </p:cNvSpPr>
          <p:nvPr>
            <p:ph type="sldNum" sz="quarter" idx="10"/>
          </p:nvPr>
        </p:nvSpPr>
        <p:spPr/>
        <p:txBody>
          <a:bodyPr/>
          <a:lstStyle/>
          <a:p>
            <a:fld id="{86414CCA-C530-4544-9751-EC1B834D2ACE}" type="slidenum">
              <a:rPr lang="en-US" smtClean="0"/>
              <a:t>6</a:t>
            </a:fld>
            <a:endParaRPr lang="en-US"/>
          </a:p>
        </p:txBody>
      </p:sp>
    </p:spTree>
    <p:extLst>
      <p:ext uri="{BB962C8B-B14F-4D97-AF65-F5344CB8AC3E}">
        <p14:creationId xmlns:p14="http://schemas.microsoft.com/office/powerpoint/2010/main" val="416155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7</a:t>
            </a:fld>
            <a:endParaRPr lang="en-US"/>
          </a:p>
        </p:txBody>
      </p:sp>
    </p:spTree>
    <p:extLst>
      <p:ext uri="{BB962C8B-B14F-4D97-AF65-F5344CB8AC3E}">
        <p14:creationId xmlns:p14="http://schemas.microsoft.com/office/powerpoint/2010/main" val="278579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14CCA-C530-4544-9751-EC1B834D2ACE}" type="slidenum">
              <a:rPr lang="en-US" smtClean="0"/>
              <a:t>8</a:t>
            </a:fld>
            <a:endParaRPr lang="en-US"/>
          </a:p>
        </p:txBody>
      </p:sp>
    </p:spTree>
    <p:extLst>
      <p:ext uri="{BB962C8B-B14F-4D97-AF65-F5344CB8AC3E}">
        <p14:creationId xmlns:p14="http://schemas.microsoft.com/office/powerpoint/2010/main" val="281660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4CCA-C530-4544-9751-EC1B834D2ACE}" type="slidenum">
              <a:rPr lang="en-US" smtClean="0"/>
              <a:t>9</a:t>
            </a:fld>
            <a:endParaRPr lang="en-US"/>
          </a:p>
        </p:txBody>
      </p:sp>
    </p:spTree>
    <p:extLst>
      <p:ext uri="{BB962C8B-B14F-4D97-AF65-F5344CB8AC3E}">
        <p14:creationId xmlns:p14="http://schemas.microsoft.com/office/powerpoint/2010/main" val="356506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June 17, 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5AFD-D735-4504-A039-ADEBB6448D55}" type="datetime4">
              <a:rPr lang="en-US" smtClean="0"/>
              <a:pPr/>
              <a:t>June 17,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C8118-FB93-4E87-B380-0175F2FE2167}" type="datetime4">
              <a:rPr lang="en-US" smtClean="0"/>
              <a:pPr/>
              <a:t>June 17,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June 17,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June 17,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525A706-D8F2-4D1A-855A-CADC92600C26}" type="datetime4">
              <a:rPr lang="en-US" smtClean="0"/>
              <a:pPr/>
              <a:t>June 17,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June 17,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27EC2-47FB-48A1-8644-C8A81DDAA119}" type="datetime4">
              <a:rPr lang="en-US" smtClean="0"/>
              <a:pPr/>
              <a:t>June 17, 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June 17,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June 17, 2020</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June 17, 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June 17, 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X8tZLdAJt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openlightbox.com/follett-demo/"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time_continue=8&amp;v=Bik4xvcnCDI"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7-25 at 8.4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471386"/>
            <a:ext cx="3800874" cy="5836180"/>
          </a:xfrm>
          <a:prstGeom prst="rect">
            <a:avLst/>
          </a:prstGeom>
        </p:spPr>
      </p:pic>
      <p:sp>
        <p:nvSpPr>
          <p:cNvPr id="3" name="TextBox 2"/>
          <p:cNvSpPr txBox="1"/>
          <p:nvPr/>
        </p:nvSpPr>
        <p:spPr>
          <a:xfrm>
            <a:off x="4909969" y="720173"/>
            <a:ext cx="3456619" cy="5632311"/>
          </a:xfrm>
          <a:prstGeom prst="rect">
            <a:avLst/>
          </a:prstGeom>
          <a:noFill/>
        </p:spPr>
        <p:txBody>
          <a:bodyPr wrap="square" rtlCol="0">
            <a:spAutoFit/>
          </a:bodyPr>
          <a:lstStyle/>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wish my learners would be as excited about reading as they are about</a:t>
            </a:r>
          </a:p>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technology"</a:t>
            </a:r>
          </a:p>
        </p:txBody>
      </p:sp>
      <p:sp>
        <p:nvSpPr>
          <p:cNvPr id="5" name="TextBox 4"/>
          <p:cNvSpPr txBox="1"/>
          <p:nvPr/>
        </p:nvSpPr>
        <p:spPr>
          <a:xfrm>
            <a:off x="4746797" y="89794"/>
            <a:ext cx="3335587"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Our Professional Challenge</a:t>
            </a:r>
          </a:p>
        </p:txBody>
      </p:sp>
    </p:spTree>
    <p:extLst>
      <p:ext uri="{BB962C8B-B14F-4D97-AF65-F5344CB8AC3E}">
        <p14:creationId xmlns:p14="http://schemas.microsoft.com/office/powerpoint/2010/main" val="167664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5800-AD89-FC41-BAE6-04D12CC2A554}"/>
              </a:ext>
            </a:extLst>
          </p:cNvPr>
          <p:cNvSpPr>
            <a:spLocks noGrp="1"/>
          </p:cNvSpPr>
          <p:nvPr>
            <p:ph type="title"/>
          </p:nvPr>
        </p:nvSpPr>
        <p:spPr>
          <a:xfrm>
            <a:off x="1043490" y="1027663"/>
            <a:ext cx="7024744" cy="3788885"/>
          </a:xfrm>
        </p:spPr>
        <p:txBody>
          <a:bodyPr/>
          <a:lstStyle/>
          <a:p>
            <a:r>
              <a:rPr lang="en-US" dirty="0"/>
              <a:t>Librarians can be the model for technology rich best practices for reading.</a:t>
            </a:r>
          </a:p>
        </p:txBody>
      </p:sp>
      <p:sp>
        <p:nvSpPr>
          <p:cNvPr id="5" name="TextBox 4">
            <a:extLst>
              <a:ext uri="{FF2B5EF4-FFF2-40B4-BE49-F238E27FC236}">
                <a16:creationId xmlns:a16="http://schemas.microsoft.com/office/drawing/2014/main" id="{DA36EDD3-DC1F-4C4A-BB73-547FC5325B38}"/>
              </a:ext>
            </a:extLst>
          </p:cNvPr>
          <p:cNvSpPr txBox="1"/>
          <p:nvPr/>
        </p:nvSpPr>
        <p:spPr>
          <a:xfrm>
            <a:off x="4795284" y="74428"/>
            <a:ext cx="3083442"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Librarians Rock!</a:t>
            </a:r>
          </a:p>
        </p:txBody>
      </p:sp>
    </p:spTree>
    <p:extLst>
      <p:ext uri="{BB962C8B-B14F-4D97-AF65-F5344CB8AC3E}">
        <p14:creationId xmlns:p14="http://schemas.microsoft.com/office/powerpoint/2010/main" val="348071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D564-5C7D-4A46-88A5-5172985146C3}"/>
              </a:ext>
            </a:extLst>
          </p:cNvPr>
          <p:cNvSpPr>
            <a:spLocks noGrp="1"/>
          </p:cNvSpPr>
          <p:nvPr>
            <p:ph type="title"/>
          </p:nvPr>
        </p:nvSpPr>
        <p:spPr>
          <a:xfrm>
            <a:off x="1043490" y="1027663"/>
            <a:ext cx="7024744" cy="5117956"/>
          </a:xfrm>
        </p:spPr>
        <p:txBody>
          <a:bodyPr>
            <a:normAutofit fontScale="90000"/>
          </a:bodyPr>
          <a:lstStyle/>
          <a:p>
            <a:r>
              <a:rPr lang="en-US" sz="3100" dirty="0"/>
              <a:t>Techno-</a:t>
            </a:r>
            <a:r>
              <a:rPr lang="en-US" sz="3100" dirty="0" err="1"/>
              <a:t>storytime</a:t>
            </a:r>
            <a:br>
              <a:rPr lang="en-US" sz="3100" dirty="0"/>
            </a:br>
            <a:r>
              <a:rPr lang="en-US" sz="3100" dirty="0"/>
              <a:t>Digital Read-</a:t>
            </a:r>
            <a:r>
              <a:rPr lang="en-US" sz="3100" dirty="0" err="1"/>
              <a:t>alouds</a:t>
            </a:r>
            <a:br>
              <a:rPr lang="en-US" sz="3100" dirty="0"/>
            </a:br>
            <a:r>
              <a:rPr lang="en-US" sz="3100" dirty="0"/>
              <a:t>Online Read-</a:t>
            </a:r>
            <a:r>
              <a:rPr lang="en-US" sz="3100" dirty="0" err="1"/>
              <a:t>alouds</a:t>
            </a:r>
            <a:br>
              <a:rPr lang="en-US" dirty="0"/>
            </a:br>
            <a:br>
              <a:rPr lang="en-US" dirty="0"/>
            </a:br>
            <a:r>
              <a:rPr lang="en-US" dirty="0"/>
              <a:t>A read-aloud that has been powered-up with digital aspects.</a:t>
            </a:r>
            <a:br>
              <a:rPr lang="en-US" dirty="0"/>
            </a:br>
            <a:br>
              <a:rPr lang="en-US" dirty="0"/>
            </a:br>
            <a:r>
              <a:rPr lang="en-US" sz="3100" dirty="0"/>
              <a:t>What does this look like in the </a:t>
            </a:r>
            <a:r>
              <a:rPr lang="en-US" sz="3100" dirty="0" err="1"/>
              <a:t>Covid</a:t>
            </a:r>
            <a:r>
              <a:rPr lang="en-US" sz="3100" dirty="0"/>
              <a:t> 19 world?</a:t>
            </a:r>
            <a:endParaRPr lang="en-US" dirty="0"/>
          </a:p>
        </p:txBody>
      </p:sp>
      <p:sp>
        <p:nvSpPr>
          <p:cNvPr id="4" name="TextBox 3">
            <a:extLst>
              <a:ext uri="{FF2B5EF4-FFF2-40B4-BE49-F238E27FC236}">
                <a16:creationId xmlns:a16="http://schemas.microsoft.com/office/drawing/2014/main" id="{0B88DB3B-9171-D94F-849C-8B53147FF8C8}"/>
              </a:ext>
            </a:extLst>
          </p:cNvPr>
          <p:cNvSpPr txBox="1"/>
          <p:nvPr/>
        </p:nvSpPr>
        <p:spPr>
          <a:xfrm>
            <a:off x="4763386" y="74428"/>
            <a:ext cx="3304848"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Idea Defined</a:t>
            </a:r>
          </a:p>
        </p:txBody>
      </p:sp>
    </p:spTree>
    <p:extLst>
      <p:ext uri="{BB962C8B-B14F-4D97-AF65-F5344CB8AC3E}">
        <p14:creationId xmlns:p14="http://schemas.microsoft.com/office/powerpoint/2010/main" val="305686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4C2F-B337-5C4F-AB5F-70EEF51EB2DB}"/>
              </a:ext>
            </a:extLst>
          </p:cNvPr>
          <p:cNvSpPr>
            <a:spLocks noGrp="1"/>
          </p:cNvSpPr>
          <p:nvPr>
            <p:ph type="title"/>
          </p:nvPr>
        </p:nvSpPr>
        <p:spPr>
          <a:xfrm>
            <a:off x="1043490" y="1027664"/>
            <a:ext cx="7024744" cy="4543796"/>
          </a:xfrm>
        </p:spPr>
        <p:txBody>
          <a:bodyPr/>
          <a:lstStyle/>
          <a:p>
            <a:r>
              <a:rPr lang="en-US" dirty="0"/>
              <a:t>What are the categories of digital literature?</a:t>
            </a:r>
          </a:p>
        </p:txBody>
      </p:sp>
      <p:sp>
        <p:nvSpPr>
          <p:cNvPr id="4" name="TextBox 3">
            <a:extLst>
              <a:ext uri="{FF2B5EF4-FFF2-40B4-BE49-F238E27FC236}">
                <a16:creationId xmlns:a16="http://schemas.microsoft.com/office/drawing/2014/main" id="{0559B670-5ED4-644E-9532-2164BB45BA6B}"/>
              </a:ext>
            </a:extLst>
          </p:cNvPr>
          <p:cNvSpPr txBox="1"/>
          <p:nvPr/>
        </p:nvSpPr>
        <p:spPr>
          <a:xfrm>
            <a:off x="4699591" y="74428"/>
            <a:ext cx="3368643" cy="646331"/>
          </a:xfrm>
          <a:prstGeom prst="rect">
            <a:avLst/>
          </a:prstGeom>
          <a:noFill/>
        </p:spPr>
        <p:txBody>
          <a:bodyPr wrap="square" rtlCol="0">
            <a:spAutoFit/>
          </a:bodyPr>
          <a:lstStyle/>
          <a:p>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Categories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p>
        </p:txBody>
      </p:sp>
    </p:spTree>
    <p:extLst>
      <p:ext uri="{BB962C8B-B14F-4D97-AF65-F5344CB8AC3E}">
        <p14:creationId xmlns:p14="http://schemas.microsoft.com/office/powerpoint/2010/main" val="18816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Augmented Reality</a:t>
            </a:r>
          </a:p>
        </p:txBody>
      </p:sp>
      <p:sp>
        <p:nvSpPr>
          <p:cNvPr id="3" name="Content Placeholder 2"/>
          <p:cNvSpPr>
            <a:spLocks noGrp="1"/>
          </p:cNvSpPr>
          <p:nvPr>
            <p:ph sz="quarter" idx="13"/>
          </p:nvPr>
        </p:nvSpPr>
        <p:spPr/>
        <p:txBody>
          <a:bodyPr>
            <a:noAutofit/>
          </a:bodyPr>
          <a:lstStyle/>
          <a:p>
            <a:r>
              <a:rPr lang="en-US" sz="2600" dirty="0"/>
              <a:t>Augmented Reality makes use of book materials that are standalone while incorporating materials that are digital. </a:t>
            </a:r>
          </a:p>
        </p:txBody>
      </p:sp>
      <p:sp>
        <p:nvSpPr>
          <p:cNvPr id="4" name="Content Placeholder 3"/>
          <p:cNvSpPr>
            <a:spLocks noGrp="1"/>
          </p:cNvSpPr>
          <p:nvPr>
            <p:ph sz="quarter" idx="14"/>
          </p:nvPr>
        </p:nvSpPr>
        <p:spPr/>
        <p:txBody>
          <a:bodyPr>
            <a:normAutofit/>
          </a:bodyPr>
          <a:lstStyle/>
          <a:p>
            <a:pPr marL="68580" indent="0">
              <a:buNone/>
            </a:pPr>
            <a:r>
              <a:rPr lang="en-US" dirty="0">
                <a:hlinkClick r:id="rId3"/>
              </a:rPr>
              <a:t>https://www.youtube.com/watch?v=tX8tZLdAJt8</a:t>
            </a:r>
            <a:r>
              <a:rPr lang="en-US" dirty="0"/>
              <a:t> </a:t>
            </a:r>
          </a:p>
        </p:txBody>
      </p:sp>
      <p:sp>
        <p:nvSpPr>
          <p:cNvPr id="5" name="TextBox 4">
            <a:extLst>
              <a:ext uri="{FF2B5EF4-FFF2-40B4-BE49-F238E27FC236}">
                <a16:creationId xmlns:a16="http://schemas.microsoft.com/office/drawing/2014/main" id="{04E4C1F4-2039-0848-B0AB-F4C1C6A5BE2A}"/>
              </a:ext>
            </a:extLst>
          </p:cNvPr>
          <p:cNvSpPr txBox="1"/>
          <p:nvPr/>
        </p:nvSpPr>
        <p:spPr>
          <a:xfrm>
            <a:off x="4752753" y="63795"/>
            <a:ext cx="3221666"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Categories </a:t>
            </a:r>
          </a:p>
          <a:p>
            <a:endParaRPr lang="en-US" dirty="0"/>
          </a:p>
        </p:txBody>
      </p:sp>
    </p:spTree>
    <p:extLst>
      <p:ext uri="{BB962C8B-B14F-4D97-AF65-F5344CB8AC3E}">
        <p14:creationId xmlns:p14="http://schemas.microsoft.com/office/powerpoint/2010/main" val="59014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Dynamic Dialogue</a:t>
            </a:r>
          </a:p>
        </p:txBody>
      </p:sp>
      <p:sp>
        <p:nvSpPr>
          <p:cNvPr id="6" name="Content Placeholder 5"/>
          <p:cNvSpPr>
            <a:spLocks noGrp="1"/>
          </p:cNvSpPr>
          <p:nvPr>
            <p:ph sz="quarter" idx="13"/>
          </p:nvPr>
        </p:nvSpPr>
        <p:spPr/>
        <p:txBody>
          <a:bodyPr/>
          <a:lstStyle/>
          <a:p>
            <a:r>
              <a:rPr lang="en-US" dirty="0"/>
              <a:t>Dynamic Dialogue consists of materials that contain embedded audio, dictionary or other digital functions.</a:t>
            </a:r>
          </a:p>
        </p:txBody>
      </p:sp>
      <p:sp>
        <p:nvSpPr>
          <p:cNvPr id="7" name="Content Placeholder 6"/>
          <p:cNvSpPr>
            <a:spLocks noGrp="1"/>
          </p:cNvSpPr>
          <p:nvPr>
            <p:ph sz="quarter" idx="14"/>
          </p:nvPr>
        </p:nvSpPr>
        <p:spPr/>
        <p:txBody>
          <a:bodyPr/>
          <a:lstStyle/>
          <a:p>
            <a:r>
              <a:rPr lang="en-US" dirty="0">
                <a:hlinkClick r:id="rId3"/>
              </a:rPr>
              <a:t>http://</a:t>
            </a:r>
            <a:r>
              <a:rPr lang="en-US" dirty="0" err="1">
                <a:hlinkClick r:id="rId3"/>
              </a:rPr>
              <a:t>openlightbox.com</a:t>
            </a:r>
            <a:r>
              <a:rPr lang="en-US" dirty="0">
                <a:hlinkClick r:id="rId3"/>
              </a:rPr>
              <a:t>/</a:t>
            </a:r>
            <a:r>
              <a:rPr lang="en-US" dirty="0" err="1">
                <a:hlinkClick r:id="rId3"/>
              </a:rPr>
              <a:t>follett</a:t>
            </a:r>
            <a:r>
              <a:rPr lang="en-US" dirty="0">
                <a:hlinkClick r:id="rId3"/>
              </a:rPr>
              <a:t>-demo/</a:t>
            </a:r>
            <a:endParaRPr lang="en-US" dirty="0"/>
          </a:p>
        </p:txBody>
      </p:sp>
      <p:sp>
        <p:nvSpPr>
          <p:cNvPr id="2" name="TextBox 1">
            <a:extLst>
              <a:ext uri="{FF2B5EF4-FFF2-40B4-BE49-F238E27FC236}">
                <a16:creationId xmlns:a16="http://schemas.microsoft.com/office/drawing/2014/main" id="{FFBC2793-9079-E84F-BD0B-C26AC60FD8E7}"/>
              </a:ext>
            </a:extLst>
          </p:cNvPr>
          <p:cNvSpPr txBox="1"/>
          <p:nvPr/>
        </p:nvSpPr>
        <p:spPr>
          <a:xfrm>
            <a:off x="4774019" y="63795"/>
            <a:ext cx="3189767"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Categories </a:t>
            </a:r>
          </a:p>
        </p:txBody>
      </p:sp>
    </p:spTree>
    <p:extLst>
      <p:ext uri="{BB962C8B-B14F-4D97-AF65-F5344CB8AC3E}">
        <p14:creationId xmlns:p14="http://schemas.microsoft.com/office/powerpoint/2010/main" val="334214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Author</a:t>
            </a:r>
          </a:p>
        </p:txBody>
      </p:sp>
      <p:sp>
        <p:nvSpPr>
          <p:cNvPr id="3" name="Content Placeholder 2"/>
          <p:cNvSpPr>
            <a:spLocks noGrp="1"/>
          </p:cNvSpPr>
          <p:nvPr>
            <p:ph sz="quarter" idx="13"/>
          </p:nvPr>
        </p:nvSpPr>
        <p:spPr/>
        <p:txBody>
          <a:bodyPr/>
          <a:lstStyle/>
          <a:p>
            <a:r>
              <a:rPr lang="en-US" dirty="0"/>
              <a:t>Story Author embraces project based tools and selected digital objects to create their own original books to engage during read-aloud.</a:t>
            </a:r>
          </a:p>
        </p:txBody>
      </p:sp>
      <p:sp>
        <p:nvSpPr>
          <p:cNvPr id="4" name="Content Placeholder 3"/>
          <p:cNvSpPr>
            <a:spLocks noGrp="1"/>
          </p:cNvSpPr>
          <p:nvPr>
            <p:ph sz="quarter" idx="14"/>
          </p:nvPr>
        </p:nvSpPr>
        <p:spPr/>
        <p:txBody>
          <a:bodyPr/>
          <a:lstStyle/>
          <a:p>
            <a:r>
              <a:rPr lang="en-US" dirty="0">
                <a:hlinkClick r:id="rId3"/>
              </a:rPr>
              <a:t>https://</a:t>
            </a:r>
            <a:r>
              <a:rPr lang="en-US" dirty="0" err="1">
                <a:hlinkClick r:id="rId3"/>
              </a:rPr>
              <a:t>www.youtube.com</a:t>
            </a:r>
            <a:r>
              <a:rPr lang="en-US" dirty="0">
                <a:hlinkClick r:id="rId3"/>
              </a:rPr>
              <a:t>/</a:t>
            </a:r>
            <a:r>
              <a:rPr lang="en-US" dirty="0" err="1">
                <a:hlinkClick r:id="rId3"/>
              </a:rPr>
              <a:t>watch?time_continue</a:t>
            </a:r>
            <a:r>
              <a:rPr lang="en-US" dirty="0">
                <a:hlinkClick r:id="rId3"/>
              </a:rPr>
              <a:t>=8&amp;v=Bik4xvcnCDI</a:t>
            </a:r>
            <a:endParaRPr lang="en-US" dirty="0"/>
          </a:p>
        </p:txBody>
      </p:sp>
      <p:sp>
        <p:nvSpPr>
          <p:cNvPr id="5" name="TextBox 4">
            <a:extLst>
              <a:ext uri="{FF2B5EF4-FFF2-40B4-BE49-F238E27FC236}">
                <a16:creationId xmlns:a16="http://schemas.microsoft.com/office/drawing/2014/main" id="{B67E1313-945A-B040-8097-A1A4BA5965CB}"/>
              </a:ext>
            </a:extLst>
          </p:cNvPr>
          <p:cNvSpPr txBox="1"/>
          <p:nvPr/>
        </p:nvSpPr>
        <p:spPr>
          <a:xfrm>
            <a:off x="4742121" y="63795"/>
            <a:ext cx="3232298"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Categories </a:t>
            </a:r>
          </a:p>
        </p:txBody>
      </p:sp>
    </p:spTree>
    <p:extLst>
      <p:ext uri="{BB962C8B-B14F-4D97-AF65-F5344CB8AC3E}">
        <p14:creationId xmlns:p14="http://schemas.microsoft.com/office/powerpoint/2010/main" val="99543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96723"/>
            <a:ext cx="7024744" cy="1143000"/>
          </a:xfrm>
        </p:spPr>
        <p:txBody>
          <a:bodyPr/>
          <a:lstStyle/>
          <a:p>
            <a:r>
              <a:rPr lang="en-US" dirty="0"/>
              <a:t>Code Author</a:t>
            </a:r>
          </a:p>
        </p:txBody>
      </p:sp>
      <p:sp>
        <p:nvSpPr>
          <p:cNvPr id="3" name="Content Placeholder 2"/>
          <p:cNvSpPr>
            <a:spLocks noGrp="1"/>
          </p:cNvSpPr>
          <p:nvPr>
            <p:ph sz="quarter" idx="13"/>
          </p:nvPr>
        </p:nvSpPr>
        <p:spPr/>
        <p:txBody>
          <a:bodyPr/>
          <a:lstStyle/>
          <a:p>
            <a:r>
              <a:rPr lang="en-US" dirty="0"/>
              <a:t>Code Author embraces project based tools and selected digital objects to create and share their own stories through the use of coding.</a:t>
            </a:r>
          </a:p>
        </p:txBody>
      </p:sp>
      <p:pic>
        <p:nvPicPr>
          <p:cNvPr id="5" name="Content Placeholder 4" descr="Screen Shot 2019-07-25 at 10.04.36 PM.png"/>
          <p:cNvPicPr>
            <a:picLocks noGrp="1" noChangeAspect="1"/>
          </p:cNvPicPr>
          <p:nvPr>
            <p:ph sz="quarter" idx="14"/>
          </p:nvPr>
        </p:nvPicPr>
        <p:blipFill>
          <a:blip r:embed="rId3">
            <a:extLst>
              <a:ext uri="{28A0092B-C50C-407E-A947-70E740481C1C}">
                <a14:useLocalDpi xmlns:a14="http://schemas.microsoft.com/office/drawing/2010/main" val="0"/>
              </a:ext>
            </a:extLst>
          </a:blip>
          <a:srcRect l="767" r="767"/>
          <a:stretch>
            <a:fillRect/>
          </a:stretch>
        </p:blipFill>
        <p:spPr>
          <a:xfrm>
            <a:off x="4565942" y="1373544"/>
            <a:ext cx="3819910" cy="3901619"/>
          </a:xfrm>
        </p:spPr>
      </p:pic>
      <p:sp>
        <p:nvSpPr>
          <p:cNvPr id="4" name="TextBox 3">
            <a:extLst>
              <a:ext uri="{FF2B5EF4-FFF2-40B4-BE49-F238E27FC236}">
                <a16:creationId xmlns:a16="http://schemas.microsoft.com/office/drawing/2014/main" id="{1CC858D6-C98E-5D47-B2E7-5B0841D350E2}"/>
              </a:ext>
            </a:extLst>
          </p:cNvPr>
          <p:cNvSpPr txBox="1"/>
          <p:nvPr/>
        </p:nvSpPr>
        <p:spPr>
          <a:xfrm>
            <a:off x="4710223" y="85060"/>
            <a:ext cx="3274828"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Categories </a:t>
            </a:r>
          </a:p>
          <a:p>
            <a:endParaRPr lang="en-US" dirty="0"/>
          </a:p>
        </p:txBody>
      </p:sp>
    </p:spTree>
    <p:extLst>
      <p:ext uri="{BB962C8B-B14F-4D97-AF65-F5344CB8AC3E}">
        <p14:creationId xmlns:p14="http://schemas.microsoft.com/office/powerpoint/2010/main" val="265004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03441" y="1088469"/>
            <a:ext cx="7658605" cy="5494174"/>
          </a:xfrm>
        </p:spPr>
        <p:txBody>
          <a:bodyPr>
            <a:normAutofit fontScale="92500"/>
          </a:bodyPr>
          <a:lstStyle/>
          <a:p>
            <a:r>
              <a:rPr lang="en-US" dirty="0"/>
              <a:t>➢ Set the scene</a:t>
            </a:r>
          </a:p>
          <a:p>
            <a:r>
              <a:rPr lang="en-US" dirty="0"/>
              <a:t>➢ Complete a run-through </a:t>
            </a:r>
          </a:p>
          <a:p>
            <a:r>
              <a:rPr lang="en-US" dirty="0"/>
              <a:t>➢ Creatively edit when necessary</a:t>
            </a:r>
          </a:p>
          <a:p>
            <a:r>
              <a:rPr lang="en-US" dirty="0"/>
              <a:t>➢ Read and direct learners with expression and enthusiasm</a:t>
            </a:r>
          </a:p>
          <a:p>
            <a:r>
              <a:rPr lang="en-US" dirty="0"/>
              <a:t>➢ Select the appropriate materials to digitally support the text in a meaningful way</a:t>
            </a:r>
          </a:p>
          <a:p>
            <a:r>
              <a:rPr lang="en-US" dirty="0"/>
              <a:t>➢ Make time to present techno-</a:t>
            </a:r>
            <a:r>
              <a:rPr lang="en-US" dirty="0" err="1"/>
              <a:t>storytime</a:t>
            </a:r>
            <a:endParaRPr lang="en-US" dirty="0"/>
          </a:p>
          <a:p>
            <a:r>
              <a:rPr lang="en-US" dirty="0"/>
              <a:t>➢ Make it interactive</a:t>
            </a:r>
          </a:p>
          <a:p>
            <a:r>
              <a:rPr lang="en-US" dirty="0"/>
              <a:t>➢ Select carefully when reading to older learners between materials that are appropriate for hearing and those for individual reading</a:t>
            </a:r>
          </a:p>
          <a:p>
            <a:r>
              <a:rPr lang="en-US" dirty="0"/>
              <a:t>➢ Handle failure with grace and have a back-up plan in case of technology issues (Paganelli 2016).</a:t>
            </a:r>
          </a:p>
        </p:txBody>
      </p:sp>
      <p:sp>
        <p:nvSpPr>
          <p:cNvPr id="2" name="TextBox 1"/>
          <p:cNvSpPr txBox="1"/>
          <p:nvPr/>
        </p:nvSpPr>
        <p:spPr>
          <a:xfrm>
            <a:off x="634979" y="401697"/>
            <a:ext cx="5015026" cy="584776"/>
          </a:xfrm>
          <a:prstGeom prst="rect">
            <a:avLst/>
          </a:prstGeom>
          <a:noFill/>
        </p:spPr>
        <p:txBody>
          <a:bodyPr wrap="square" rtlCol="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 to Deliver</a:t>
            </a:r>
          </a:p>
        </p:txBody>
      </p:sp>
      <p:sp>
        <p:nvSpPr>
          <p:cNvPr id="3" name="TextBox 2">
            <a:extLst>
              <a:ext uri="{FF2B5EF4-FFF2-40B4-BE49-F238E27FC236}">
                <a16:creationId xmlns:a16="http://schemas.microsoft.com/office/drawing/2014/main" id="{92CFCA3D-E20D-8F4F-BF5A-1392386F631F}"/>
              </a:ext>
            </a:extLst>
          </p:cNvPr>
          <p:cNvSpPr txBox="1"/>
          <p:nvPr/>
        </p:nvSpPr>
        <p:spPr>
          <a:xfrm>
            <a:off x="4784651" y="85060"/>
            <a:ext cx="3264196"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Execution</a:t>
            </a:r>
          </a:p>
        </p:txBody>
      </p:sp>
    </p:spTree>
    <p:extLst>
      <p:ext uri="{BB962C8B-B14F-4D97-AF65-F5344CB8AC3E}">
        <p14:creationId xmlns:p14="http://schemas.microsoft.com/office/powerpoint/2010/main" val="330424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7-25 at 8.4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471386"/>
            <a:ext cx="3800874" cy="5836180"/>
          </a:xfrm>
          <a:prstGeom prst="rect">
            <a:avLst/>
          </a:prstGeom>
        </p:spPr>
      </p:pic>
      <p:sp>
        <p:nvSpPr>
          <p:cNvPr id="3" name="TextBox 2"/>
          <p:cNvSpPr txBox="1"/>
          <p:nvPr/>
        </p:nvSpPr>
        <p:spPr>
          <a:xfrm>
            <a:off x="4909969" y="720173"/>
            <a:ext cx="3456619" cy="5262979"/>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If we model appropriate technology use during read-aloud will learners follow that example?</a:t>
            </a:r>
          </a:p>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can’t be sure, but leading learners to view technology use and quality literature as hand-in-hand companions is a positive. </a:t>
            </a:r>
          </a:p>
        </p:txBody>
      </p:sp>
      <p:sp>
        <p:nvSpPr>
          <p:cNvPr id="4" name="TextBox 3">
            <a:extLst>
              <a:ext uri="{FF2B5EF4-FFF2-40B4-BE49-F238E27FC236}">
                <a16:creationId xmlns:a16="http://schemas.microsoft.com/office/drawing/2014/main" id="{6A16D241-F003-014B-AF9F-2F607152BBF0}"/>
              </a:ext>
            </a:extLst>
          </p:cNvPr>
          <p:cNvSpPr txBox="1"/>
          <p:nvPr/>
        </p:nvSpPr>
        <p:spPr>
          <a:xfrm>
            <a:off x="4742121" y="53163"/>
            <a:ext cx="3306726"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Thank you for your time.</a:t>
            </a:r>
          </a:p>
        </p:txBody>
      </p:sp>
    </p:spTree>
    <p:extLst>
      <p:ext uri="{BB962C8B-B14F-4D97-AF65-F5344CB8AC3E}">
        <p14:creationId xmlns:p14="http://schemas.microsoft.com/office/powerpoint/2010/main" val="40446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7046" y="1349391"/>
            <a:ext cx="6915366" cy="2585323"/>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Why</a:t>
            </a:r>
            <a:r>
              <a:rPr lang="mr-IN"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810944" y="89794"/>
            <a:ext cx="3168808" cy="369332"/>
          </a:xfrm>
          <a:prstGeom prst="rect">
            <a:avLst/>
          </a:prstGeom>
          <a:noFill/>
        </p:spPr>
        <p:txBody>
          <a:bodyPr wrap="squar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Positionality</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extLst>
      <p:ext uri="{BB962C8B-B14F-4D97-AF65-F5344CB8AC3E}">
        <p14:creationId xmlns:p14="http://schemas.microsoft.com/office/powerpoint/2010/main" val="64791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8" name="TextBox 7">
            <a:extLst>
              <a:ext uri="{FF2B5EF4-FFF2-40B4-BE49-F238E27FC236}">
                <a16:creationId xmlns:a16="http://schemas.microsoft.com/office/drawing/2014/main" id="{7ECD2175-9A2D-994B-B3D5-2BDD4637DAD2}"/>
              </a:ext>
            </a:extLst>
          </p:cNvPr>
          <p:cNvSpPr txBox="1"/>
          <p:nvPr/>
        </p:nvSpPr>
        <p:spPr>
          <a:xfrm>
            <a:off x="4763386" y="74428"/>
            <a:ext cx="3279782"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We Know</a:t>
            </a:r>
          </a:p>
          <a:p>
            <a:endParaRPr lang="en-US" dirty="0"/>
          </a:p>
        </p:txBody>
      </p:sp>
      <p:pic>
        <p:nvPicPr>
          <p:cNvPr id="6" name="Picture 5">
            <a:extLst>
              <a:ext uri="{FF2B5EF4-FFF2-40B4-BE49-F238E27FC236}">
                <a16:creationId xmlns:a16="http://schemas.microsoft.com/office/drawing/2014/main" id="{9E16DA1E-B785-AE4D-93C6-5FCE0BA58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759"/>
            <a:ext cx="9144000" cy="5913957"/>
          </a:xfrm>
          <a:prstGeom prst="rect">
            <a:avLst/>
          </a:prstGeom>
        </p:spPr>
      </p:pic>
    </p:spTree>
    <p:extLst>
      <p:ext uri="{BB962C8B-B14F-4D97-AF65-F5344CB8AC3E}">
        <p14:creationId xmlns:p14="http://schemas.microsoft.com/office/powerpoint/2010/main" val="197392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7398-9AEB-D64E-81B3-4878A1865551}"/>
              </a:ext>
            </a:extLst>
          </p:cNvPr>
          <p:cNvSpPr>
            <a:spLocks noGrp="1"/>
          </p:cNvSpPr>
          <p:nvPr>
            <p:ph type="title"/>
          </p:nvPr>
        </p:nvSpPr>
        <p:spPr>
          <a:xfrm>
            <a:off x="1043490" y="1027663"/>
            <a:ext cx="7024744" cy="4277983"/>
          </a:xfrm>
        </p:spPr>
        <p:txBody>
          <a:bodyPr>
            <a:normAutofit fontScale="90000"/>
          </a:bodyPr>
          <a:lstStyle/>
          <a:p>
            <a:r>
              <a:rPr lang="en-US" sz="4800" dirty="0"/>
              <a:t>Traditional read-aloud is a societal force for the greater good.</a:t>
            </a:r>
            <a:br>
              <a:rPr lang="en-US" sz="4800" dirty="0"/>
            </a:br>
            <a:br>
              <a:rPr lang="en-US" sz="4800" dirty="0"/>
            </a:br>
            <a:r>
              <a:rPr lang="en-US" sz="3100" dirty="0"/>
              <a:t>Literacy development skills</a:t>
            </a:r>
            <a:br>
              <a:rPr lang="en-US" sz="3100" dirty="0"/>
            </a:br>
            <a:r>
              <a:rPr lang="en-US" sz="3100" dirty="0"/>
              <a:t>Motivation to read</a:t>
            </a:r>
            <a:br>
              <a:rPr lang="en-US" sz="3100" dirty="0"/>
            </a:br>
            <a:r>
              <a:rPr lang="en-US" sz="3100" dirty="0"/>
              <a:t>Future Academic Performance</a:t>
            </a:r>
          </a:p>
        </p:txBody>
      </p:sp>
      <p:sp>
        <p:nvSpPr>
          <p:cNvPr id="4" name="TextBox 3">
            <a:extLst>
              <a:ext uri="{FF2B5EF4-FFF2-40B4-BE49-F238E27FC236}">
                <a16:creationId xmlns:a16="http://schemas.microsoft.com/office/drawing/2014/main" id="{FEA8EBF7-B572-FD4B-AB9A-BEE153A842B4}"/>
              </a:ext>
            </a:extLst>
          </p:cNvPr>
          <p:cNvSpPr txBox="1"/>
          <p:nvPr/>
        </p:nvSpPr>
        <p:spPr>
          <a:xfrm>
            <a:off x="4816549" y="42530"/>
            <a:ext cx="3251685"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We Know</a:t>
            </a:r>
          </a:p>
          <a:p>
            <a:endParaRPr lang="en-US" dirty="0"/>
          </a:p>
        </p:txBody>
      </p:sp>
    </p:spTree>
    <p:extLst>
      <p:ext uri="{BB962C8B-B14F-4D97-AF65-F5344CB8AC3E}">
        <p14:creationId xmlns:p14="http://schemas.microsoft.com/office/powerpoint/2010/main" val="112103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1492720"/>
            <a:ext cx="6637468" cy="4386501"/>
          </a:xfrm>
        </p:spPr>
        <p:txBody>
          <a:bodyPr>
            <a:noAutofit/>
          </a:bodyPr>
          <a:lstStyle/>
          <a:p>
            <a:r>
              <a:rPr lang="en-US" sz="4400" dirty="0"/>
              <a:t>Read-</a:t>
            </a:r>
            <a:r>
              <a:rPr lang="en-US" sz="4400" dirty="0" err="1"/>
              <a:t>alouds</a:t>
            </a:r>
            <a:r>
              <a:rPr lang="en-US" sz="4400" dirty="0"/>
              <a:t> have traditionally lacked technology. </a:t>
            </a:r>
            <a:br>
              <a:rPr lang="en-US" sz="4400" dirty="0"/>
            </a:br>
            <a:br>
              <a:rPr lang="en-US" sz="4400" dirty="0"/>
            </a:br>
            <a:r>
              <a:rPr lang="en-US" sz="4800" dirty="0"/>
              <a:t>Should we care?</a:t>
            </a:r>
            <a:br>
              <a:rPr lang="en-US" sz="4800" dirty="0"/>
            </a:br>
            <a:endParaRPr lang="en-US" sz="3600" dirty="0"/>
          </a:p>
        </p:txBody>
      </p:sp>
      <p:sp>
        <p:nvSpPr>
          <p:cNvPr id="3" name="TextBox 2">
            <a:extLst>
              <a:ext uri="{FF2B5EF4-FFF2-40B4-BE49-F238E27FC236}">
                <a16:creationId xmlns:a16="http://schemas.microsoft.com/office/drawing/2014/main" id="{A4779356-9B8C-044F-9BA2-B7A179AB76B4}"/>
              </a:ext>
            </a:extLst>
          </p:cNvPr>
          <p:cNvSpPr txBox="1"/>
          <p:nvPr/>
        </p:nvSpPr>
        <p:spPr>
          <a:xfrm>
            <a:off x="4742121" y="63795"/>
            <a:ext cx="3264195"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We Know </a:t>
            </a:r>
          </a:p>
          <a:p>
            <a:endParaRPr lang="en-US" dirty="0"/>
          </a:p>
        </p:txBody>
      </p:sp>
    </p:spTree>
    <p:extLst>
      <p:ext uri="{BB962C8B-B14F-4D97-AF65-F5344CB8AC3E}">
        <p14:creationId xmlns:p14="http://schemas.microsoft.com/office/powerpoint/2010/main" val="20342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9195D091-0CA0-004C-94A3-1E9B5ACED154}"/>
              </a:ext>
            </a:extLst>
          </p:cNvPr>
          <p:cNvSpPr txBox="1"/>
          <p:nvPr/>
        </p:nvSpPr>
        <p:spPr>
          <a:xfrm>
            <a:off x="4752753" y="63795"/>
            <a:ext cx="3290415" cy="923330"/>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We Know</a:t>
            </a: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endParaRPr lang="en-US" dirty="0"/>
          </a:p>
        </p:txBody>
      </p:sp>
      <p:pic>
        <p:nvPicPr>
          <p:cNvPr id="7" name="Picture 6">
            <a:extLst>
              <a:ext uri="{FF2B5EF4-FFF2-40B4-BE49-F238E27FC236}">
                <a16:creationId xmlns:a16="http://schemas.microsoft.com/office/drawing/2014/main" id="{D8E8DFC9-1881-4840-8BE0-4BF2BA4C6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014"/>
            <a:ext cx="9144000" cy="5794743"/>
          </a:xfrm>
          <a:prstGeom prst="rect">
            <a:avLst/>
          </a:prstGeom>
        </p:spPr>
      </p:pic>
    </p:spTree>
    <p:extLst>
      <p:ext uri="{BB962C8B-B14F-4D97-AF65-F5344CB8AC3E}">
        <p14:creationId xmlns:p14="http://schemas.microsoft.com/office/powerpoint/2010/main" val="183592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4930121"/>
          </a:xfrm>
        </p:spPr>
        <p:txBody>
          <a:bodyPr>
            <a:normAutofit/>
          </a:bodyPr>
          <a:lstStyle/>
          <a:p>
            <a:r>
              <a:rPr lang="en-US" sz="2800" dirty="0"/>
              <a:t>Our learners, according to the Kaiser Foundation’s longitudinal study, are screen time technology users at the rate of </a:t>
            </a:r>
            <a:r>
              <a:rPr lang="en-US" sz="2800" b="1" i="1" u="sng" dirty="0"/>
              <a:t>6 hours 19 minutes a day to 7 hours 38 minutes a day for those up to age 10. </a:t>
            </a:r>
            <a:br>
              <a:rPr lang="en-US" sz="2800" b="1" i="1" u="sng" dirty="0"/>
            </a:br>
            <a:r>
              <a:rPr lang="en-US" sz="2800" dirty="0"/>
              <a:t>The screen time technology use increases with age and tops out with </a:t>
            </a:r>
            <a:r>
              <a:rPr lang="en-US" sz="2800" b="1" i="1" u="sng" dirty="0"/>
              <a:t>18 year olds at as much as 11 hours and 28 minutes. </a:t>
            </a:r>
          </a:p>
        </p:txBody>
      </p:sp>
      <p:sp>
        <p:nvSpPr>
          <p:cNvPr id="3" name="TextBox 2">
            <a:extLst>
              <a:ext uri="{FF2B5EF4-FFF2-40B4-BE49-F238E27FC236}">
                <a16:creationId xmlns:a16="http://schemas.microsoft.com/office/drawing/2014/main" id="{0A13D939-0636-7746-87F3-40DA889122B8}"/>
              </a:ext>
            </a:extLst>
          </p:cNvPr>
          <p:cNvSpPr txBox="1"/>
          <p:nvPr/>
        </p:nvSpPr>
        <p:spPr>
          <a:xfrm>
            <a:off x="4710223" y="42530"/>
            <a:ext cx="3358011"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We Know</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2156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E989-CEB5-BD4F-815C-C0531DA2F8D2}"/>
              </a:ext>
            </a:extLst>
          </p:cNvPr>
          <p:cNvSpPr>
            <a:spLocks noGrp="1"/>
          </p:cNvSpPr>
          <p:nvPr>
            <p:ph type="title"/>
          </p:nvPr>
        </p:nvSpPr>
        <p:spPr>
          <a:xfrm>
            <a:off x="1043490" y="1027662"/>
            <a:ext cx="7024744" cy="4724551"/>
          </a:xfrm>
        </p:spPr>
        <p:txBody>
          <a:bodyPr>
            <a:noAutofit/>
          </a:bodyPr>
          <a:lstStyle/>
          <a:p>
            <a:r>
              <a:rPr lang="en-US" sz="3200" dirty="0"/>
              <a:t>How can we address the addition of more minutes of screen time for educational purposes due to </a:t>
            </a:r>
            <a:r>
              <a:rPr lang="en-US" sz="3200" dirty="0" err="1"/>
              <a:t>Covid</a:t>
            </a:r>
            <a:r>
              <a:rPr lang="en-US" sz="3200" dirty="0"/>
              <a:t> 19? </a:t>
            </a:r>
            <a:br>
              <a:rPr lang="en-US" sz="3200" dirty="0"/>
            </a:br>
            <a:br>
              <a:rPr lang="en-US" sz="3200" dirty="0"/>
            </a:br>
            <a:r>
              <a:rPr lang="en-US" sz="3200" dirty="0"/>
              <a:t>Can we bridge between the traditional read-aloud experience and technology to optimally engage learners?</a:t>
            </a:r>
          </a:p>
        </p:txBody>
      </p:sp>
      <p:sp>
        <p:nvSpPr>
          <p:cNvPr id="3" name="TextBox 2">
            <a:extLst>
              <a:ext uri="{FF2B5EF4-FFF2-40B4-BE49-F238E27FC236}">
                <a16:creationId xmlns:a16="http://schemas.microsoft.com/office/drawing/2014/main" id="{BB336BD0-7D12-3B47-8E64-F837E7A6027F}"/>
              </a:ext>
            </a:extLst>
          </p:cNvPr>
          <p:cNvSpPr txBox="1"/>
          <p:nvPr/>
        </p:nvSpPr>
        <p:spPr>
          <a:xfrm>
            <a:off x="4752753" y="53163"/>
            <a:ext cx="3315481" cy="369332"/>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We Want to Know</a:t>
            </a:r>
          </a:p>
        </p:txBody>
      </p:sp>
    </p:spTree>
    <p:extLst>
      <p:ext uri="{BB962C8B-B14F-4D97-AF65-F5344CB8AC3E}">
        <p14:creationId xmlns:p14="http://schemas.microsoft.com/office/powerpoint/2010/main" val="282636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7-25 at 9.11.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15" y="386960"/>
            <a:ext cx="3552139" cy="4696047"/>
          </a:xfrm>
          <a:prstGeom prst="rect">
            <a:avLst/>
          </a:prstGeom>
        </p:spPr>
      </p:pic>
      <p:sp>
        <p:nvSpPr>
          <p:cNvPr id="3" name="TextBox 2"/>
          <p:cNvSpPr txBox="1"/>
          <p:nvPr/>
        </p:nvSpPr>
        <p:spPr>
          <a:xfrm>
            <a:off x="5407513" y="785642"/>
            <a:ext cx="3129287" cy="5324535"/>
          </a:xfrm>
          <a:prstGeom prst="rect">
            <a:avLst/>
          </a:prstGeom>
          <a:noFill/>
        </p:spPr>
        <p:txBody>
          <a:bodyPr wrap="square" rtlCol="0">
            <a:spAutoFit/>
          </a:bodyPr>
          <a:lstStyle/>
          <a:p>
            <a:r>
              <a:rPr lang="en-US" sz="2800" dirty="0"/>
              <a:t>Yes! It is possible to retain important aspects of traditional read-aloud while embracing elements of screen time technology and engage our learners</a:t>
            </a:r>
            <a:r>
              <a:rPr lang="en-US" sz="3200" dirty="0"/>
              <a:t>.</a:t>
            </a:r>
          </a:p>
        </p:txBody>
      </p:sp>
      <p:sp>
        <p:nvSpPr>
          <p:cNvPr id="4" name="TextBox 3">
            <a:extLst>
              <a:ext uri="{FF2B5EF4-FFF2-40B4-BE49-F238E27FC236}">
                <a16:creationId xmlns:a16="http://schemas.microsoft.com/office/drawing/2014/main" id="{3E4E378A-A6CF-D648-86DA-06A33AC9A0A3}"/>
              </a:ext>
            </a:extLst>
          </p:cNvPr>
          <p:cNvSpPr txBox="1"/>
          <p:nvPr/>
        </p:nvSpPr>
        <p:spPr>
          <a:xfrm>
            <a:off x="4763386" y="63795"/>
            <a:ext cx="3221665" cy="646331"/>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Best of Both Worlds</a:t>
            </a:r>
          </a:p>
          <a:p>
            <a:endParaRPr lang="en-US" dirty="0"/>
          </a:p>
        </p:txBody>
      </p:sp>
      <p:sp>
        <p:nvSpPr>
          <p:cNvPr id="5" name="TextBox 4">
            <a:extLst>
              <a:ext uri="{FF2B5EF4-FFF2-40B4-BE49-F238E27FC236}">
                <a16:creationId xmlns:a16="http://schemas.microsoft.com/office/drawing/2014/main" id="{E371CBFF-D7D2-9044-BF9B-A55BEA941075}"/>
              </a:ext>
            </a:extLst>
          </p:cNvPr>
          <p:cNvSpPr txBox="1"/>
          <p:nvPr/>
        </p:nvSpPr>
        <p:spPr>
          <a:xfrm>
            <a:off x="723014" y="5348177"/>
            <a:ext cx="3955312" cy="830997"/>
          </a:xfrm>
          <a:prstGeom prst="rect">
            <a:avLst/>
          </a:prstGeom>
          <a:noFill/>
        </p:spPr>
        <p:txBody>
          <a:bodyPr wrap="square" rtlCol="0">
            <a:spAutoFit/>
          </a:bodyPr>
          <a:lstStyle/>
          <a:p>
            <a:r>
              <a:rPr lang="en-US" sz="2400" dirty="0"/>
              <a:t>Have you seen a learner interact with an </a:t>
            </a:r>
            <a:r>
              <a:rPr lang="en-US" sz="2400" dirty="0" err="1"/>
              <a:t>ebook</a:t>
            </a:r>
            <a:r>
              <a:rPr lang="en-US" sz="2400" dirty="0"/>
              <a:t>?</a:t>
            </a:r>
          </a:p>
        </p:txBody>
      </p:sp>
    </p:spTree>
    <p:extLst>
      <p:ext uri="{BB962C8B-B14F-4D97-AF65-F5344CB8AC3E}">
        <p14:creationId xmlns:p14="http://schemas.microsoft.com/office/powerpoint/2010/main" val="697150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1138</TotalTime>
  <Words>609</Words>
  <Application>Microsoft Macintosh PowerPoint</Application>
  <PresentationFormat>On-screen Show (4:3)</PresentationFormat>
  <Paragraphs>77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Century Gothic</vt:lpstr>
      <vt:lpstr>Wingdings 2</vt:lpstr>
      <vt:lpstr>Austin</vt:lpstr>
      <vt:lpstr>PowerPoint Presentation</vt:lpstr>
      <vt:lpstr>PowerPoint Presentation</vt:lpstr>
      <vt:lpstr>PowerPoint Presentation</vt:lpstr>
      <vt:lpstr>Traditional read-aloud is a societal force for the greater good.  Literacy development skills Motivation to read Future Academic Performance</vt:lpstr>
      <vt:lpstr>Read-alouds have traditionally lacked technology.   Should we care? </vt:lpstr>
      <vt:lpstr>PowerPoint Presentation</vt:lpstr>
      <vt:lpstr>Our learners, according to the Kaiser Foundation’s longitudinal study, are screen time technology users at the rate of 6 hours 19 minutes a day to 7 hours 38 minutes a day for those up to age 10.  The screen time technology use increases with age and tops out with 18 year olds at as much as 11 hours and 28 minutes. </vt:lpstr>
      <vt:lpstr>How can we address the addition of more minutes of screen time for educational purposes due to Covid 19?   Can we bridge between the traditional read-aloud experience and technology to optimally engage learners?</vt:lpstr>
      <vt:lpstr>PowerPoint Presentation</vt:lpstr>
      <vt:lpstr>Librarians can be the model for technology rich best practices for reading.</vt:lpstr>
      <vt:lpstr>Techno-storytime Digital Read-alouds Online Read-alouds  A read-aloud that has been powered-up with digital aspects.  What does this look like in the Covid 19 world?</vt:lpstr>
      <vt:lpstr>What are the categories of digital literature?</vt:lpstr>
      <vt:lpstr>Augmented Reality</vt:lpstr>
      <vt:lpstr>Dynamic Dialogue</vt:lpstr>
      <vt:lpstr>Story Author</vt:lpstr>
      <vt:lpstr>Code Author</vt:lpstr>
      <vt:lpstr>PowerPoint Presentation</vt:lpstr>
      <vt:lpstr>PowerPoint Presentation</vt:lpstr>
    </vt:vector>
  </TitlesOfParts>
  <Company>Western Kentucky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Up Your Read-Alouds </dc:title>
  <dc:creator>Andrea Paganelli</dc:creator>
  <cp:lastModifiedBy>Microsoft Office User</cp:lastModifiedBy>
  <cp:revision>33</cp:revision>
  <dcterms:created xsi:type="dcterms:W3CDTF">2019-07-26T01:40:25Z</dcterms:created>
  <dcterms:modified xsi:type="dcterms:W3CDTF">2020-06-17T21:50:08Z</dcterms:modified>
</cp:coreProperties>
</file>