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tmp" ContentType="image/png"/>
  <Default Extension="gif" ContentType="image/gif"/>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2" r:id="rId6"/>
    <p:sldId id="263" r:id="rId7"/>
    <p:sldId id="264" r:id="rId8"/>
    <p:sldId id="265" r:id="rId9"/>
    <p:sldId id="266" r:id="rId10"/>
    <p:sldId id="261" r:id="rId11"/>
    <p:sldId id="267" r:id="rId12"/>
    <p:sldId id="268" r:id="rId13"/>
    <p:sldId id="269" r:id="rId14"/>
    <p:sldId id="270" r:id="rId15"/>
    <p:sldId id="271" r:id="rId16"/>
    <p:sldId id="272" r:id="rId17"/>
    <p:sldId id="273" r:id="rId18"/>
    <p:sldId id="274" r:id="rId19"/>
    <p:sldId id="275" r:id="rId20"/>
    <p:sldId id="276" r:id="rId21"/>
    <p:sldId id="278" r:id="rId22"/>
    <p:sldId id="280" r:id="rId23"/>
    <p:sldId id="279" r:id="rId24"/>
    <p:sldId id="281" r:id="rId25"/>
    <p:sldId id="283" r:id="rId26"/>
    <p:sldId id="284" r:id="rId27"/>
    <p:sldId id="285" r:id="rId28"/>
    <p:sldId id="287" r:id="rId29"/>
    <p:sldId id="289" r:id="rId30"/>
    <p:sldId id="290" r:id="rId31"/>
    <p:sldId id="320" r:id="rId32"/>
    <p:sldId id="293" r:id="rId33"/>
    <p:sldId id="291" r:id="rId34"/>
    <p:sldId id="295" r:id="rId35"/>
    <p:sldId id="294" r:id="rId36"/>
    <p:sldId id="297" r:id="rId37"/>
    <p:sldId id="296" r:id="rId38"/>
    <p:sldId id="298" r:id="rId39"/>
    <p:sldId id="299" r:id="rId40"/>
    <p:sldId id="300" r:id="rId41"/>
    <p:sldId id="301" r:id="rId42"/>
    <p:sldId id="302" r:id="rId43"/>
    <p:sldId id="303" r:id="rId44"/>
    <p:sldId id="304" r:id="rId45"/>
    <p:sldId id="305" r:id="rId46"/>
    <p:sldId id="306" r:id="rId47"/>
    <p:sldId id="307" r:id="rId48"/>
    <p:sldId id="308" r:id="rId49"/>
    <p:sldId id="310" r:id="rId50"/>
    <p:sldId id="311" r:id="rId51"/>
    <p:sldId id="312" r:id="rId52"/>
    <p:sldId id="313" r:id="rId53"/>
    <p:sldId id="314" r:id="rId54"/>
    <p:sldId id="315" r:id="rId55"/>
    <p:sldId id="316" r:id="rId56"/>
    <p:sldId id="317" r:id="rId57"/>
    <p:sldId id="318" r:id="rId58"/>
    <p:sldId id="319"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4660"/>
  </p:normalViewPr>
  <p:slideViewPr>
    <p:cSldViewPr snapToGrid="0">
      <p:cViewPr varScale="1">
        <p:scale>
          <a:sx n="119" d="100"/>
          <a:sy n="119" d="100"/>
        </p:scale>
        <p:origin x="232" y="34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9/25/17</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9/25/17</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9/25/17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9/25/17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9/25/17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9/25/17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9/25/17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9/25/17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9/25/17</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m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tmp"/><Relationship Id="rId4" Type="http://schemas.openxmlformats.org/officeDocument/2006/relationships/image" Target="../media/image18.tmp"/><Relationship Id="rId5" Type="http://schemas.openxmlformats.org/officeDocument/2006/relationships/image" Target="../media/image19.tmp"/><Relationship Id="rId6" Type="http://schemas.openxmlformats.org/officeDocument/2006/relationships/image" Target="../media/image20.tmp"/><Relationship Id="rId1" Type="http://schemas.openxmlformats.org/officeDocument/2006/relationships/slideLayout" Target="../slideLayouts/slideLayout2.xml"/><Relationship Id="rId2" Type="http://schemas.openxmlformats.org/officeDocument/2006/relationships/image" Target="../media/image16.tm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tmp"/><Relationship Id="rId5" Type="http://schemas.openxmlformats.org/officeDocument/2006/relationships/image" Target="../media/image24.tmp"/><Relationship Id="rId6" Type="http://schemas.openxmlformats.org/officeDocument/2006/relationships/image" Target="../media/image25.tmp"/><Relationship Id="rId7" Type="http://schemas.openxmlformats.org/officeDocument/2006/relationships/image" Target="../media/image26.tmp"/><Relationship Id="rId1" Type="http://schemas.openxmlformats.org/officeDocument/2006/relationships/slideLayout" Target="../slideLayouts/slideLayout2.xml"/><Relationship Id="rId2" Type="http://schemas.openxmlformats.org/officeDocument/2006/relationships/image" Target="../media/image21.tm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tm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tmp"/></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ncestrylibrary.com/wiki/index.php?title=Red_Book:_American_State,_County,_and_Town_Sources" TargetMode="External"/><Relationship Id="rId3"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wmf"/></Relationships>
</file>

<file path=ppt/slides/_rels/slide35.xml.rels><?xml version="1.0" encoding="UTF-8" standalone="yes"?>
<Relationships xmlns="http://schemas.openxmlformats.org/package/2006/relationships"><Relationship Id="rId3" Type="http://schemas.openxmlformats.org/officeDocument/2006/relationships/image" Target="../media/image35.gif"/><Relationship Id="rId4"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jpeg"/><Relationship Id="rId5"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tmp"/></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tmp"/></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tmp"/></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tmp"/></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Thinking outside the collection box</a:t>
            </a:r>
            <a:endParaRPr lang="en-US" dirty="0"/>
          </a:p>
        </p:txBody>
      </p:sp>
      <p:sp>
        <p:nvSpPr>
          <p:cNvPr id="3" name="Subtitle 2"/>
          <p:cNvSpPr>
            <a:spLocks noGrp="1"/>
          </p:cNvSpPr>
          <p:nvPr>
            <p:ph type="subTitle" idx="1"/>
          </p:nvPr>
        </p:nvSpPr>
        <p:spPr/>
        <p:txBody>
          <a:bodyPr/>
          <a:lstStyle/>
          <a:p>
            <a:r>
              <a:rPr lang="en-US" dirty="0" smtClean="0"/>
              <a:t>How to Help Genealogists Now</a:t>
            </a:r>
            <a:endParaRPr lang="en-US" dirty="0"/>
          </a:p>
        </p:txBody>
      </p:sp>
    </p:spTree>
    <p:extLst>
      <p:ext uri="{BB962C8B-B14F-4D97-AF65-F5344CB8AC3E}">
        <p14:creationId xmlns:p14="http://schemas.microsoft.com/office/powerpoint/2010/main" val="3246039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history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It’s a more in-depth expression of genealogy. It interweaves information from a number of different fields into our ancestors’ life stories…It attempts to explain the how and why of our ancestors’ lives.</a:t>
            </a:r>
          </a:p>
          <a:p>
            <a:pPr marL="0" indent="0">
              <a:buNone/>
            </a:pPr>
            <a:r>
              <a:rPr lang="en-US" sz="1400" dirty="0"/>
              <a:t>“Joseph "Horace" Ryburn was the second oldest of five brothers and attended University High School in Bloomington, Illinois. In 1892 he purchased 170 acres for $17,000 from Mr. Stewart, with a $5000 mortgage at four percent interest. He and his wife Estella moved to this property after they were married in 1895, and always called it "The Home Place." Horace and Estella's first two children were born there, Florence in 1898 and Madeline in 1900. In about 1902 the family moved to 1213 E. Washington in Bloomington, because Horace had heart problems and so gave up farming. He bought this house for $5000 and then made improvements such as installing French doors for the parlor, and hardwood floors upstairs. The home had gas lighting, but electricity was installed later. There was a water tank in the attic that used a hand pump from the basement to operate it. In the winter, the water went through the furnace to supply hot water. In summer, hot water was heated on the stove.”</a:t>
            </a:r>
          </a:p>
        </p:txBody>
      </p:sp>
    </p:spTree>
    <p:extLst>
      <p:ext uri="{BB962C8B-B14F-4D97-AF65-F5344CB8AC3E}">
        <p14:creationId xmlns:p14="http://schemas.microsoft.com/office/powerpoint/2010/main" val="2392545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Asking relatives</a:t>
            </a:r>
            <a:endParaRPr lang="en-US" dirty="0"/>
          </a:p>
        </p:txBody>
      </p:sp>
      <p:sp>
        <p:nvSpPr>
          <p:cNvPr id="3" name="Content Placeholder 2"/>
          <p:cNvSpPr>
            <a:spLocks noGrp="1"/>
          </p:cNvSpPr>
          <p:nvPr>
            <p:ph idx="1"/>
          </p:nvPr>
        </p:nvSpPr>
        <p:spPr/>
        <p:txBody>
          <a:bodyPr/>
          <a:lstStyle/>
          <a:p>
            <a:pPr marL="0" indent="0">
              <a:buNone/>
            </a:pPr>
            <a:r>
              <a:rPr lang="en-US" dirty="0" smtClean="0"/>
              <a:t>Oral history interviews—try to prove the information.</a:t>
            </a:r>
            <a:endParaRPr lang="en-US" dirty="0"/>
          </a:p>
        </p:txBody>
      </p:sp>
      <p:pic>
        <p:nvPicPr>
          <p:cNvPr id="3078" name="Picture 6" descr="C:\Users\user\AppData\Local\Microsoft\Windows\INetCache\IE\4U60SI5J\family-reuni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7891" y="3023673"/>
            <a:ext cx="4647570" cy="2711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666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Recording &amp; Organization</a:t>
            </a:r>
            <a:endParaRPr lang="en-US" dirty="0"/>
          </a:p>
        </p:txBody>
      </p:sp>
      <p:sp>
        <p:nvSpPr>
          <p:cNvPr id="3" name="Content Placeholder 2"/>
          <p:cNvSpPr>
            <a:spLocks noGrp="1"/>
          </p:cNvSpPr>
          <p:nvPr>
            <p:ph idx="1"/>
          </p:nvPr>
        </p:nvSpPr>
        <p:spPr/>
        <p:txBody>
          <a:bodyPr/>
          <a:lstStyle/>
          <a:p>
            <a:pPr marL="0" indent="0">
              <a:buNone/>
            </a:pPr>
            <a:r>
              <a:rPr lang="en-US" dirty="0" smtClean="0"/>
              <a:t>Traditional methods = printed forms</a:t>
            </a:r>
          </a:p>
          <a:p>
            <a:endParaRPr lang="en-US" dirty="0"/>
          </a:p>
          <a:p>
            <a:endParaRPr lang="en-US" dirty="0" smtClean="0"/>
          </a:p>
          <a:p>
            <a:endParaRPr lang="en-US" dirty="0"/>
          </a:p>
          <a:p>
            <a:endParaRPr lang="en-US" dirty="0" smtClean="0"/>
          </a:p>
          <a:p>
            <a:endParaRPr lang="en-US" dirty="0"/>
          </a:p>
          <a:p>
            <a:pPr marL="0" indent="0">
              <a:buNone/>
            </a:pPr>
            <a:r>
              <a:rPr lang="en-US" dirty="0"/>
              <a:t> </a:t>
            </a:r>
            <a:r>
              <a:rPr lang="en-US" dirty="0" smtClean="0"/>
              <a:t>                      </a:t>
            </a:r>
            <a:r>
              <a:rPr lang="en-US" sz="2000" dirty="0"/>
              <a:t>family group sheet</a:t>
            </a:r>
            <a:endParaRPr lang="en-US" dirty="0" smtClean="0"/>
          </a:p>
        </p:txBody>
      </p:sp>
      <p:pic>
        <p:nvPicPr>
          <p:cNvPr id="1026" name="Picture 2" descr="C:\Users\user\AppData\Local\Microsoft\Windows\INetCache\IE\QAG288I9\familygrou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9638" y="2961201"/>
            <a:ext cx="4215952" cy="2997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875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Pedigree chart</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C:\Users\user\AppData\Local\Microsoft\Windows\INetCache\IE\YL439WOI\pedigree_chart[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5090" y="2364291"/>
            <a:ext cx="3211358" cy="3853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336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Checklist</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30485" y="2094972"/>
            <a:ext cx="3739801" cy="4325938"/>
          </a:xfrm>
        </p:spPr>
      </p:pic>
    </p:spTree>
    <p:extLst>
      <p:ext uri="{BB962C8B-B14F-4D97-AF65-F5344CB8AC3E}">
        <p14:creationId xmlns:p14="http://schemas.microsoft.com/office/powerpoint/2010/main" val="1320029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Logs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86280" y="1417639"/>
            <a:ext cx="3544036" cy="4533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3240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basic systems</a:t>
            </a:r>
            <a:endParaRPr lang="en-US" dirty="0"/>
          </a:p>
        </p:txBody>
      </p:sp>
      <p:sp>
        <p:nvSpPr>
          <p:cNvPr id="3" name="Content Placeholder 2"/>
          <p:cNvSpPr>
            <a:spLocks noGrp="1"/>
          </p:cNvSpPr>
          <p:nvPr>
            <p:ph idx="1"/>
          </p:nvPr>
        </p:nvSpPr>
        <p:spPr/>
        <p:txBody>
          <a:bodyPr/>
          <a:lstStyle/>
          <a:p>
            <a:pPr marL="0" indent="0">
              <a:buNone/>
            </a:pPr>
            <a:r>
              <a:rPr lang="en-US" dirty="0" smtClean="0"/>
              <a:t>binders</a:t>
            </a:r>
            <a:endParaRPr lang="en-US" dirty="0"/>
          </a:p>
        </p:txBody>
      </p:sp>
      <p:pic>
        <p:nvPicPr>
          <p:cNvPr id="3076" name="Picture 4" descr="C:\Users\user\AppData\Local\Microsoft\Windows\INetCache\IE\4U60SI5J\binder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7857" y="2512566"/>
            <a:ext cx="3427610" cy="3705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133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file folders</a:t>
            </a:r>
            <a:endParaRPr lang="en-US" dirty="0"/>
          </a:p>
        </p:txBody>
      </p:sp>
      <p:pic>
        <p:nvPicPr>
          <p:cNvPr id="4098" name="Picture 2" descr="C:\Users\user\AppData\Local\Microsoft\Windows\INetCache\IE\UZ2ZJP9V\plastic-fold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799" y="2382055"/>
            <a:ext cx="3277949" cy="3277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19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Systems</a:t>
            </a:r>
            <a:endParaRPr lang="en-US" dirty="0"/>
          </a:p>
        </p:txBody>
      </p:sp>
      <p:sp>
        <p:nvSpPr>
          <p:cNvPr id="3" name="Content Placeholder 2"/>
          <p:cNvSpPr>
            <a:spLocks noGrp="1"/>
          </p:cNvSpPr>
          <p:nvPr>
            <p:ph idx="1"/>
          </p:nvPr>
        </p:nvSpPr>
        <p:spPr/>
        <p:txBody>
          <a:bodyPr/>
          <a:lstStyle/>
          <a:p>
            <a:pPr marL="0" indent="0">
              <a:buNone/>
            </a:pPr>
            <a:r>
              <a:rPr lang="en-US" dirty="0" smtClean="0"/>
              <a:t>Genealogical software programs</a:t>
            </a:r>
          </a:p>
          <a:p>
            <a:pPr marL="0" indent="0">
              <a:buNone/>
            </a:pPr>
            <a:endParaRPr lang="en-US" dirty="0"/>
          </a:p>
          <a:p>
            <a:pPr marL="0" indent="0">
              <a:buNone/>
            </a:pPr>
            <a:endParaRPr lang="en-US" dirty="0" smtClean="0"/>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2136" y="2714963"/>
            <a:ext cx="4754619" cy="3721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0048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trees</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94620" y="3346697"/>
            <a:ext cx="1947434" cy="1265121"/>
          </a:xfrm>
        </p:spPr>
      </p:pic>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3310" y="2310554"/>
            <a:ext cx="2354092" cy="841861"/>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9271" y="2584613"/>
            <a:ext cx="2733667" cy="830226"/>
          </a:xfrm>
          <a:prstGeom prst="rect">
            <a:avLst/>
          </a:prstGeom>
        </p:spPr>
      </p:pic>
      <p:pic>
        <p:nvPicPr>
          <p:cNvPr id="7" name="Picture 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9271" y="4430814"/>
            <a:ext cx="1809919" cy="1110633"/>
          </a:xfrm>
          <a:prstGeom prst="rect">
            <a:avLst/>
          </a:prstGeom>
        </p:spPr>
      </p:pic>
      <p:pic>
        <p:nvPicPr>
          <p:cNvPr id="8" name="Picture 7"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2452" y="4511896"/>
            <a:ext cx="2010417" cy="1155990"/>
          </a:xfrm>
          <a:prstGeom prst="rect">
            <a:avLst/>
          </a:prstGeom>
        </p:spPr>
      </p:pic>
    </p:spTree>
    <p:extLst>
      <p:ext uri="{BB962C8B-B14F-4D97-AF65-F5344CB8AC3E}">
        <p14:creationId xmlns:p14="http://schemas.microsoft.com/office/powerpoint/2010/main" val="1125651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Presented by Nicole </a:t>
            </a:r>
            <a:r>
              <a:rPr lang="en-US" dirty="0" err="1" smtClean="0"/>
              <a:t>Wedemeyer</a:t>
            </a:r>
            <a:r>
              <a:rPr lang="en-US" dirty="0" smtClean="0"/>
              <a:t> Miller</a:t>
            </a:r>
            <a:endParaRPr lang="en-US"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t="7219" b="7219"/>
          <a:stretch>
            <a:fillRect/>
          </a:stretch>
        </p:blipFill>
        <p:spPr/>
      </p:pic>
      <p:sp>
        <p:nvSpPr>
          <p:cNvPr id="3" name="Subtitle 2"/>
          <p:cNvSpPr>
            <a:spLocks noGrp="1"/>
          </p:cNvSpPr>
          <p:nvPr>
            <p:ph type="body" sz="half" idx="2"/>
          </p:nvPr>
        </p:nvSpPr>
        <p:spPr/>
        <p:txBody>
          <a:bodyPr/>
          <a:lstStyle/>
          <a:p>
            <a:r>
              <a:rPr lang="en-US" dirty="0" smtClean="0"/>
              <a:t>Adjunct lecturer, School of Information Sciences, University of Illinois</a:t>
            </a:r>
          </a:p>
          <a:p>
            <a:r>
              <a:rPr lang="en-US" dirty="0" smtClean="0"/>
              <a:t>Co-author of </a:t>
            </a:r>
            <a:r>
              <a:rPr lang="en-US" i="1" dirty="0" smtClean="0"/>
              <a:t>Fostering Family History Services: A Guide for Librarians, Archivists and Volunteers</a:t>
            </a:r>
            <a:endParaRPr lang="en-US" i="1" dirty="0"/>
          </a:p>
        </p:txBody>
      </p:sp>
    </p:spTree>
    <p:extLst>
      <p:ext uri="{BB962C8B-B14F-4D97-AF65-F5344CB8AC3E}">
        <p14:creationId xmlns:p14="http://schemas.microsoft.com/office/powerpoint/2010/main" val="2312312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Photo sharing &amp; digital history sites</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5378" y="5139686"/>
            <a:ext cx="1769656" cy="773295"/>
          </a:xfrm>
        </p:spPr>
      </p:pic>
      <p:pic>
        <p:nvPicPr>
          <p:cNvPr id="5122" name="Picture 2" descr="Image result for pinte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8886" y="2663406"/>
            <a:ext cx="2935583" cy="18283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30" y="2217733"/>
            <a:ext cx="2534004" cy="695422"/>
          </a:xfrm>
          <a:prstGeom prst="rect">
            <a:avLst/>
          </a:prstGeom>
        </p:spPr>
      </p:pic>
      <p:pic>
        <p:nvPicPr>
          <p:cNvPr id="6" name="Picture 5"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6059" y="5526333"/>
            <a:ext cx="3960940" cy="617638"/>
          </a:xfrm>
          <a:prstGeom prst="rect">
            <a:avLst/>
          </a:prstGeom>
        </p:spPr>
      </p:pic>
      <p:pic>
        <p:nvPicPr>
          <p:cNvPr id="7" name="Picture 6"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8467" y="2537494"/>
            <a:ext cx="1552792" cy="619211"/>
          </a:xfrm>
          <a:prstGeom prst="rect">
            <a:avLst/>
          </a:prstGeom>
        </p:spPr>
      </p:pic>
      <p:pic>
        <p:nvPicPr>
          <p:cNvPr id="8" name="Picture 7"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1716" y="4072600"/>
            <a:ext cx="1648055" cy="838317"/>
          </a:xfrm>
          <a:prstGeom prst="rect">
            <a:avLst/>
          </a:prstGeom>
        </p:spPr>
      </p:pic>
    </p:spTree>
    <p:extLst>
      <p:ext uri="{BB962C8B-B14F-4D97-AF65-F5344CB8AC3E}">
        <p14:creationId xmlns:p14="http://schemas.microsoft.com/office/powerpoint/2010/main" val="1171967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Much info on how to organize</a:t>
            </a:r>
            <a:endParaRPr lang="en-US" dirty="0"/>
          </a:p>
        </p:txBody>
      </p:sp>
      <p:sp>
        <p:nvSpPr>
          <p:cNvPr id="3" name="Content Placeholder 2"/>
          <p:cNvSpPr>
            <a:spLocks noGrp="1"/>
          </p:cNvSpPr>
          <p:nvPr>
            <p:ph idx="1"/>
          </p:nvPr>
        </p:nvSpPr>
        <p:spPr/>
        <p:txBody>
          <a:bodyPr/>
          <a:lstStyle/>
          <a:p>
            <a:r>
              <a:rPr lang="en-US" b="1" i="1" dirty="0"/>
              <a:t>Organize Your Genealogy: Strategies and Solutions for Every </a:t>
            </a:r>
            <a:r>
              <a:rPr lang="en-US" b="1" i="1" dirty="0" smtClean="0"/>
              <a:t>Researcher </a:t>
            </a:r>
            <a:r>
              <a:rPr lang="en-US" dirty="0" smtClean="0"/>
              <a:t>by Drew Smith</a:t>
            </a:r>
          </a:p>
          <a:p>
            <a:r>
              <a:rPr lang="en-US" dirty="0" smtClean="0"/>
              <a:t>YouTube</a:t>
            </a:r>
          </a:p>
          <a:p>
            <a:r>
              <a:rPr lang="en-US" dirty="0" smtClean="0"/>
              <a:t>Genealogy blogs</a:t>
            </a:r>
          </a:p>
          <a:p>
            <a:endParaRPr lang="en-US" b="1" i="1" dirty="0"/>
          </a:p>
          <a:p>
            <a:endParaRPr lang="en-US" dirty="0"/>
          </a:p>
        </p:txBody>
      </p:sp>
    </p:spTree>
    <p:extLst>
      <p:ext uri="{BB962C8B-B14F-4D97-AF65-F5344CB8AC3E}">
        <p14:creationId xmlns:p14="http://schemas.microsoft.com/office/powerpoint/2010/main" val="1799805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Beginning How-to genealogy books</a:t>
            </a:r>
            <a:endParaRPr lang="en-US" dirty="0"/>
          </a:p>
        </p:txBody>
      </p:sp>
      <p:sp>
        <p:nvSpPr>
          <p:cNvPr id="3" name="Content Placeholder 2"/>
          <p:cNvSpPr>
            <a:spLocks noGrp="1"/>
          </p:cNvSpPr>
          <p:nvPr>
            <p:ph idx="1"/>
          </p:nvPr>
        </p:nvSpPr>
        <p:spPr/>
        <p:txBody>
          <a:bodyPr/>
          <a:lstStyle/>
          <a:p>
            <a:endParaRPr lang="en-US" dirty="0" smtClean="0"/>
          </a:p>
          <a:p>
            <a:r>
              <a:rPr lang="en-US" dirty="0" smtClean="0"/>
              <a:t>United States—Genealogy—Handbooks, manuals, etc.</a:t>
            </a:r>
          </a:p>
          <a:p>
            <a:r>
              <a:rPr lang="en-US" dirty="0" smtClean="0"/>
              <a:t>United States--Genealogy</a:t>
            </a:r>
          </a:p>
          <a:p>
            <a:r>
              <a:rPr lang="en-US" dirty="0" smtClean="0"/>
              <a:t>Genealogy</a:t>
            </a:r>
          </a:p>
          <a:p>
            <a:r>
              <a:rPr lang="en-US" dirty="0" smtClean="0"/>
              <a:t>Appendix A of </a:t>
            </a:r>
            <a:r>
              <a:rPr lang="en-US" i="1" dirty="0" smtClean="0"/>
              <a:t>Fostering Family History Services</a:t>
            </a:r>
          </a:p>
          <a:p>
            <a:endParaRPr lang="en-US" i="1" dirty="0" smtClean="0"/>
          </a:p>
          <a:p>
            <a:endParaRPr lang="en-US" dirty="0"/>
          </a:p>
        </p:txBody>
      </p:sp>
    </p:spTree>
    <p:extLst>
      <p:ext uri="{BB962C8B-B14F-4D97-AF65-F5344CB8AC3E}">
        <p14:creationId xmlns:p14="http://schemas.microsoft.com/office/powerpoint/2010/main" val="2553440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Them Started</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81114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isn’t my collection that important?</a:t>
            </a:r>
            <a:endParaRPr lang="en-US" dirty="0"/>
          </a:p>
        </p:txBody>
      </p:sp>
      <p:sp>
        <p:nvSpPr>
          <p:cNvPr id="3" name="Content Placeholder 2"/>
          <p:cNvSpPr>
            <a:spLocks noGrp="1"/>
          </p:cNvSpPr>
          <p:nvPr>
            <p:ph idx="1"/>
          </p:nvPr>
        </p:nvSpPr>
        <p:spPr/>
        <p:txBody>
          <a:bodyPr/>
          <a:lstStyle/>
          <a:p>
            <a:endParaRPr lang="en-US" dirty="0" smtClean="0"/>
          </a:p>
          <a:p>
            <a:r>
              <a:rPr lang="en-US" dirty="0"/>
              <a:t>Most </a:t>
            </a:r>
            <a:r>
              <a:rPr lang="en-US" dirty="0" smtClean="0"/>
              <a:t>patrons initially </a:t>
            </a:r>
            <a:r>
              <a:rPr lang="en-US" dirty="0"/>
              <a:t>need to know “How do I start</a:t>
            </a:r>
            <a:r>
              <a:rPr lang="en-US" dirty="0" smtClean="0"/>
              <a:t>?”</a:t>
            </a:r>
            <a:endParaRPr lang="en-US" dirty="0"/>
          </a:p>
          <a:p>
            <a:r>
              <a:rPr lang="en-US" dirty="0" smtClean="0"/>
              <a:t>Patrons </a:t>
            </a:r>
            <a:r>
              <a:rPr lang="en-US" dirty="0"/>
              <a:t>need to research in many, many locations and collections.</a:t>
            </a:r>
          </a:p>
          <a:p>
            <a:r>
              <a:rPr lang="en-US" dirty="0"/>
              <a:t>Patrons have some information at home.</a:t>
            </a:r>
          </a:p>
          <a:p>
            <a:r>
              <a:rPr lang="en-US" dirty="0"/>
              <a:t>Patrons can find </a:t>
            </a:r>
            <a:r>
              <a:rPr lang="en-US" i="1" dirty="0">
                <a:solidFill>
                  <a:schemeClr val="accent6"/>
                </a:solidFill>
              </a:rPr>
              <a:t>some</a:t>
            </a:r>
            <a:r>
              <a:rPr lang="en-US" i="1" dirty="0"/>
              <a:t> </a:t>
            </a:r>
            <a:r>
              <a:rPr lang="en-US" dirty="0"/>
              <a:t>information online.</a:t>
            </a:r>
          </a:p>
          <a:p>
            <a:pPr marL="0" indent="0">
              <a:buNone/>
            </a:pPr>
            <a:endParaRPr lang="en-US" dirty="0"/>
          </a:p>
          <a:p>
            <a:endParaRPr lang="en-US" dirty="0"/>
          </a:p>
        </p:txBody>
      </p:sp>
    </p:spTree>
    <p:extLst>
      <p:ext uri="{BB962C8B-B14F-4D97-AF65-F5344CB8AC3E}">
        <p14:creationId xmlns:p14="http://schemas.microsoft.com/office/powerpoint/2010/main" val="2866504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with beginners</a:t>
            </a:r>
            <a:endParaRPr lang="en-US" dirty="0"/>
          </a:p>
        </p:txBody>
      </p:sp>
      <p:sp>
        <p:nvSpPr>
          <p:cNvPr id="3" name="Content Placeholder 2"/>
          <p:cNvSpPr>
            <a:spLocks noGrp="1"/>
          </p:cNvSpPr>
          <p:nvPr>
            <p:ph idx="1"/>
          </p:nvPr>
        </p:nvSpPr>
        <p:spPr/>
        <p:txBody>
          <a:bodyPr/>
          <a:lstStyle/>
          <a:p>
            <a:r>
              <a:rPr lang="en-US" dirty="0" smtClean="0"/>
              <a:t>Give/sell FGS and pedigree charts.</a:t>
            </a:r>
          </a:p>
          <a:p>
            <a:r>
              <a:rPr lang="en-US" dirty="0" smtClean="0"/>
              <a:t>Find them a basic how-to genealogy book.</a:t>
            </a:r>
          </a:p>
          <a:p>
            <a:r>
              <a:rPr lang="en-US" dirty="0" smtClean="0"/>
              <a:t>Give them a list of genealogy links or show how to access online.</a:t>
            </a:r>
          </a:p>
          <a:p>
            <a:r>
              <a:rPr lang="en-US" dirty="0" smtClean="0"/>
              <a:t>Refer to the Family History Center and other area research facilities.</a:t>
            </a:r>
            <a:endParaRPr lang="en-US" dirty="0"/>
          </a:p>
        </p:txBody>
      </p:sp>
    </p:spTree>
    <p:extLst>
      <p:ext uri="{BB962C8B-B14F-4D97-AF65-F5344CB8AC3E}">
        <p14:creationId xmlns:p14="http://schemas.microsoft.com/office/powerpoint/2010/main" val="2314802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What does the LDS Church have to do with genealogy??? </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5540" y="2266244"/>
            <a:ext cx="6386047" cy="4141341"/>
          </a:xfrm>
        </p:spPr>
      </p:pic>
    </p:spTree>
    <p:extLst>
      <p:ext uri="{BB962C8B-B14F-4D97-AF65-F5344CB8AC3E}">
        <p14:creationId xmlns:p14="http://schemas.microsoft.com/office/powerpoint/2010/main" val="3232043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“Get Help” &amp; “Contact us”</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8503" y="2096911"/>
            <a:ext cx="6457660" cy="4325938"/>
          </a:xfrm>
        </p:spPr>
      </p:pic>
    </p:spTree>
    <p:extLst>
      <p:ext uri="{BB962C8B-B14F-4D97-AF65-F5344CB8AC3E}">
        <p14:creationId xmlns:p14="http://schemas.microsoft.com/office/powerpoint/2010/main" val="906267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What else can you use besides the internet?</a:t>
            </a:r>
          </a:p>
        </p:txBody>
      </p:sp>
      <p:sp>
        <p:nvSpPr>
          <p:cNvPr id="3" name="Content Placeholder 2"/>
          <p:cNvSpPr>
            <a:spLocks noGrp="1"/>
          </p:cNvSpPr>
          <p:nvPr>
            <p:ph idx="1"/>
          </p:nvPr>
        </p:nvSpPr>
        <p:spPr/>
        <p:txBody>
          <a:bodyPr/>
          <a:lstStyle/>
          <a:p>
            <a:r>
              <a:rPr lang="en-US" dirty="0" smtClean="0"/>
              <a:t>History</a:t>
            </a:r>
          </a:p>
          <a:p>
            <a:pPr>
              <a:buFont typeface="Courier New" panose="02070309020205020404" pitchFamily="49" charset="0"/>
              <a:buChar char="o"/>
            </a:pPr>
            <a:r>
              <a:rPr lang="en-US" dirty="0" smtClean="0"/>
              <a:t>Encyclopedias, even old ones</a:t>
            </a:r>
          </a:p>
          <a:p>
            <a:pPr>
              <a:buFont typeface="Courier New" panose="02070309020205020404" pitchFamily="49" charset="0"/>
              <a:buChar char="o"/>
            </a:pPr>
            <a:r>
              <a:rPr lang="en-US" i="1" dirty="0" smtClean="0"/>
              <a:t>American Heritage</a:t>
            </a:r>
          </a:p>
          <a:p>
            <a:pPr>
              <a:buFont typeface="Courier New" panose="02070309020205020404" pitchFamily="49" charset="0"/>
              <a:buChar char="o"/>
            </a:pPr>
            <a:r>
              <a:rPr lang="en-US" dirty="0" smtClean="0"/>
              <a:t>973s, but also lurking in the travel books, 910s</a:t>
            </a:r>
          </a:p>
          <a:p>
            <a:pPr>
              <a:buFont typeface="Courier New" panose="02070309020205020404" pitchFamily="49" charset="0"/>
              <a:buChar char="o"/>
            </a:pPr>
            <a:r>
              <a:rPr lang="en-US" dirty="0" smtClean="0"/>
              <a:t>Federal Writers’ Project American Guide Series             </a:t>
            </a:r>
          </a:p>
          <a:p>
            <a:pPr marL="0" indent="0">
              <a:buNone/>
            </a:pP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1465" y="1951831"/>
            <a:ext cx="2753677" cy="4325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6368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Biographical Sources</a:t>
            </a:r>
            <a:endParaRPr lang="en-US" dirty="0"/>
          </a:p>
        </p:txBody>
      </p:sp>
      <p:sp>
        <p:nvSpPr>
          <p:cNvPr id="3" name="Content Placeholder 2"/>
          <p:cNvSpPr>
            <a:spLocks noGrp="1"/>
          </p:cNvSpPr>
          <p:nvPr>
            <p:ph idx="1"/>
          </p:nvPr>
        </p:nvSpPr>
        <p:spPr/>
        <p:txBody>
          <a:bodyPr/>
          <a:lstStyle/>
          <a:p>
            <a:r>
              <a:rPr lang="en-US" i="1" dirty="0" smtClean="0"/>
              <a:t>BGMI</a:t>
            </a:r>
          </a:p>
          <a:p>
            <a:pPr>
              <a:buFont typeface="Courier New" panose="02070309020205020404" pitchFamily="49" charset="0"/>
              <a:buChar char="o"/>
            </a:pPr>
            <a:r>
              <a:rPr lang="en-US" dirty="0" smtClean="0"/>
              <a:t>Who’s Who in the…series</a:t>
            </a:r>
          </a:p>
          <a:p>
            <a:pPr>
              <a:buFont typeface="Courier New" panose="02070309020205020404" pitchFamily="49" charset="0"/>
              <a:buChar char="o"/>
            </a:pPr>
            <a:r>
              <a:rPr lang="en-US" dirty="0" smtClean="0"/>
              <a:t>Professional &amp; corporate directories</a:t>
            </a:r>
          </a:p>
          <a:p>
            <a:pPr>
              <a:buFont typeface="Courier New" panose="02070309020205020404" pitchFamily="49" charset="0"/>
              <a:buChar char="o"/>
            </a:pPr>
            <a:r>
              <a:rPr lang="en-US" dirty="0" smtClean="0"/>
              <a:t>Specialized encyclopedias, such as those covering athletes, science, etc.</a:t>
            </a:r>
          </a:p>
          <a:p>
            <a:pPr>
              <a:buFont typeface="Courier New" panose="02070309020205020404" pitchFamily="49" charset="0"/>
              <a:buChar char="o"/>
            </a:pPr>
            <a:r>
              <a:rPr lang="en-US" dirty="0" smtClean="0"/>
              <a:t>Full-length biographies, autobiographies, memoirs</a:t>
            </a:r>
            <a:endParaRPr lang="en-US" dirty="0"/>
          </a:p>
        </p:txBody>
      </p:sp>
    </p:spTree>
    <p:extLst>
      <p:ext uri="{BB962C8B-B14F-4D97-AF65-F5344CB8AC3E}">
        <p14:creationId xmlns:p14="http://schemas.microsoft.com/office/powerpoint/2010/main" val="3478472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Defining Genealogy and Family History</a:t>
            </a:r>
            <a:br>
              <a:rPr lang="en-US" b="1" dirty="0"/>
            </a:br>
            <a:endParaRPr lang="en-US" dirty="0"/>
          </a:p>
        </p:txBody>
      </p:sp>
      <p:sp>
        <p:nvSpPr>
          <p:cNvPr id="3" name="Content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198441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&amp; General Sources</a:t>
            </a:r>
            <a:endParaRPr lang="en-US" dirty="0"/>
          </a:p>
        </p:txBody>
      </p:sp>
      <p:sp>
        <p:nvSpPr>
          <p:cNvPr id="3" name="Content Placeholder 2"/>
          <p:cNvSpPr>
            <a:spLocks noGrp="1"/>
          </p:cNvSpPr>
          <p:nvPr>
            <p:ph idx="1"/>
          </p:nvPr>
        </p:nvSpPr>
        <p:spPr/>
        <p:txBody>
          <a:bodyPr/>
          <a:lstStyle/>
          <a:p>
            <a:endParaRPr lang="en-US" dirty="0" smtClean="0"/>
          </a:p>
          <a:p>
            <a:r>
              <a:rPr lang="en-US" dirty="0" smtClean="0"/>
              <a:t>City directories</a:t>
            </a:r>
          </a:p>
          <a:p>
            <a:r>
              <a:rPr lang="en-US" dirty="0" smtClean="0"/>
              <a:t>Phone books</a:t>
            </a:r>
          </a:p>
          <a:p>
            <a:r>
              <a:rPr lang="en-US" dirty="0" smtClean="0"/>
              <a:t>Vertical files</a:t>
            </a:r>
          </a:p>
          <a:p>
            <a:r>
              <a:rPr lang="en-US" dirty="0" smtClean="0"/>
              <a:t>School yearbooks</a:t>
            </a:r>
            <a:endParaRPr lang="en-US" dirty="0"/>
          </a:p>
        </p:txBody>
      </p:sp>
    </p:spTree>
    <p:extLst>
      <p:ext uri="{BB962C8B-B14F-4D97-AF65-F5344CB8AC3E}">
        <p14:creationId xmlns:p14="http://schemas.microsoft.com/office/powerpoint/2010/main" val="162192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 to Reference in Genealogy and Biography</a:t>
            </a:r>
            <a:endParaRPr lang="en-US" dirty="0"/>
          </a:p>
        </p:txBody>
      </p:sp>
      <p:pic>
        <p:nvPicPr>
          <p:cNvPr id="7" name="Content Placeholder 6"/>
          <p:cNvPicPr>
            <a:picLocks noGrp="1" noChangeAspect="1"/>
          </p:cNvPicPr>
          <p:nvPr>
            <p:ph idx="1"/>
          </p:nvPr>
        </p:nvPicPr>
        <p:blipFill>
          <a:blip r:embed="rId2"/>
          <a:stretch>
            <a:fillRect/>
          </a:stretch>
        </p:blipFill>
        <p:spPr>
          <a:xfrm>
            <a:off x="4267198" y="2097587"/>
            <a:ext cx="3123373" cy="4449967"/>
          </a:xfrm>
          <a:prstGeom prst="rect">
            <a:avLst/>
          </a:prstGeom>
        </p:spPr>
      </p:pic>
    </p:spTree>
    <p:extLst>
      <p:ext uri="{BB962C8B-B14F-4D97-AF65-F5344CB8AC3E}">
        <p14:creationId xmlns:p14="http://schemas.microsoft.com/office/powerpoint/2010/main" val="310958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Government records and documents</a:t>
            </a:r>
            <a:br>
              <a:rPr lang="en-US" dirty="0"/>
            </a:br>
            <a:endParaRPr lang="en-US" dirty="0"/>
          </a:p>
        </p:txBody>
      </p:sp>
      <p:sp>
        <p:nvSpPr>
          <p:cNvPr id="3" name="Content Placeholder 2"/>
          <p:cNvSpPr>
            <a:spLocks noGrp="1"/>
          </p:cNvSpPr>
          <p:nvPr>
            <p:ph idx="1"/>
          </p:nvPr>
        </p:nvSpPr>
        <p:spPr/>
        <p:txBody>
          <a:bodyPr/>
          <a:lstStyle/>
          <a:p>
            <a:pPr>
              <a:buFont typeface="Courier New" panose="02070309020205020404" pitchFamily="49" charset="0"/>
              <a:buChar char="o"/>
            </a:pPr>
            <a:r>
              <a:rPr lang="en-US" dirty="0" smtClean="0"/>
              <a:t>Federal</a:t>
            </a:r>
            <a:endParaRPr lang="en-US" dirty="0"/>
          </a:p>
          <a:p>
            <a:pPr>
              <a:buFont typeface="Courier New" panose="02070309020205020404" pitchFamily="49" charset="0"/>
              <a:buChar char="o"/>
            </a:pPr>
            <a:r>
              <a:rPr lang="en-US" dirty="0"/>
              <a:t>State</a:t>
            </a:r>
          </a:p>
          <a:p>
            <a:pPr>
              <a:buFont typeface="Courier New" panose="02070309020205020404" pitchFamily="49" charset="0"/>
              <a:buChar char="o"/>
            </a:pPr>
            <a:r>
              <a:rPr lang="en-US" dirty="0"/>
              <a:t>County</a:t>
            </a:r>
          </a:p>
          <a:p>
            <a:pPr>
              <a:buFont typeface="Courier New" panose="02070309020205020404" pitchFamily="49" charset="0"/>
              <a:buChar char="o"/>
            </a:pPr>
            <a:r>
              <a:rPr lang="en-US" dirty="0"/>
              <a:t>Township/borough</a:t>
            </a:r>
          </a:p>
          <a:p>
            <a:pPr>
              <a:buFont typeface="Courier New" panose="02070309020205020404" pitchFamily="49" charset="0"/>
              <a:buChar char="o"/>
            </a:pPr>
            <a:r>
              <a:rPr lang="en-US" dirty="0"/>
              <a:t>Municipal</a:t>
            </a:r>
          </a:p>
          <a:p>
            <a:pPr marL="0" indent="0">
              <a:buNone/>
            </a:pPr>
            <a:endParaRPr lang="en-US" dirty="0"/>
          </a:p>
        </p:txBody>
      </p:sp>
      <p:pic>
        <p:nvPicPr>
          <p:cNvPr id="12290" name="Picture 2" descr="C:\Users\user\AppData\Local\Microsoft\Windows\INetCache\IE\QAG288I9\BUILDING_COURTHOUS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0166" y="2695153"/>
            <a:ext cx="2438740" cy="2438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143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Ancestry Red Book</a:t>
            </a:r>
            <a:r>
              <a:rPr lang="en-US" dirty="0" smtClean="0"/>
              <a:t>, 3</a:t>
            </a:r>
            <a:r>
              <a:rPr lang="en-US" baseline="30000" dirty="0" smtClean="0"/>
              <a:t>rd</a:t>
            </a:r>
            <a:r>
              <a:rPr lang="en-US" dirty="0" smtClean="0"/>
              <a:t> ed.</a:t>
            </a:r>
            <a:endParaRPr lang="en-US" dirty="0"/>
          </a:p>
        </p:txBody>
      </p:sp>
      <p:sp>
        <p:nvSpPr>
          <p:cNvPr id="3" name="Content Placeholder 2"/>
          <p:cNvSpPr>
            <a:spLocks noGrp="1"/>
          </p:cNvSpPr>
          <p:nvPr>
            <p:ph idx="1"/>
          </p:nvPr>
        </p:nvSpPr>
        <p:spPr/>
        <p:txBody>
          <a:bodyPr/>
          <a:lstStyle/>
          <a:p>
            <a:pPr marL="0" indent="0">
              <a:buNone/>
            </a:pPr>
            <a:r>
              <a:rPr lang="en-US" dirty="0" smtClean="0"/>
              <a:t>Accessible full text online on free part of Ancestry.com:</a:t>
            </a:r>
          </a:p>
          <a:p>
            <a:pPr marL="0" indent="0">
              <a:buNone/>
            </a:pPr>
            <a:r>
              <a:rPr lang="en-US" dirty="0">
                <a:hlinkClick r:id="rId2"/>
              </a:rPr>
              <a:t>http://www.ancestrylibrary.com/wiki/index.php?title=Red_Book:_American_State,_County,_</a:t>
            </a:r>
            <a:r>
              <a:rPr lang="en-US" dirty="0" smtClean="0">
                <a:hlinkClick r:id="rId2"/>
              </a:rPr>
              <a:t>and_Town_Sources</a:t>
            </a:r>
            <a:r>
              <a:rPr lang="en-US" dirty="0" smtClean="0"/>
              <a:t>  </a:t>
            </a:r>
          </a:p>
          <a:p>
            <a:pPr marL="0" indent="0">
              <a:buNone/>
            </a:pPr>
            <a:r>
              <a:rPr lang="en-US" dirty="0"/>
              <a:t> </a:t>
            </a:r>
            <a:r>
              <a:rPr lang="en-US" dirty="0" smtClean="0"/>
              <a:t>                                            </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8560" y="3785355"/>
            <a:ext cx="1580265" cy="2060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0202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solidFill>
                  <a:schemeClr val="accent6"/>
                </a:solidFill>
              </a:rPr>
              <a:t>Always</a:t>
            </a:r>
            <a:r>
              <a:rPr lang="en-US" dirty="0" smtClean="0"/>
              <a:t> check </a:t>
            </a:r>
            <a:r>
              <a:rPr lang="en-US" i="1" dirty="0" smtClean="0"/>
              <a:t>Red Book </a:t>
            </a:r>
            <a:r>
              <a:rPr lang="en-US" dirty="0" smtClean="0"/>
              <a:t>information online.</a:t>
            </a:r>
            <a:endParaRPr lang="en-US" dirty="0"/>
          </a:p>
        </p:txBody>
      </p:sp>
      <p:pic>
        <p:nvPicPr>
          <p:cNvPr id="14338" name="Picture 2" descr="C:\Program Files (x86)\Microsoft Office\MEDIA\CAGCAT10\j0195384.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6600" y="3183953"/>
            <a:ext cx="1795882" cy="183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850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Non-governmental records</a:t>
            </a:r>
            <a:endParaRPr lang="en-US" dirty="0"/>
          </a:p>
        </p:txBody>
      </p:sp>
      <p:sp>
        <p:nvSpPr>
          <p:cNvPr id="3" name="Content Placeholder 2"/>
          <p:cNvSpPr>
            <a:spLocks noGrp="1"/>
          </p:cNvSpPr>
          <p:nvPr>
            <p:ph idx="1"/>
          </p:nvPr>
        </p:nvSpPr>
        <p:spPr/>
        <p:txBody>
          <a:bodyPr/>
          <a:lstStyle/>
          <a:p>
            <a:r>
              <a:rPr lang="en-US" dirty="0" smtClean="0"/>
              <a:t>Religious institutions</a:t>
            </a:r>
          </a:p>
          <a:p>
            <a:r>
              <a:rPr lang="en-US" dirty="0" smtClean="0"/>
              <a:t>Businesses</a:t>
            </a:r>
          </a:p>
          <a:p>
            <a:r>
              <a:rPr lang="en-US" dirty="0" smtClean="0"/>
              <a:t>Social and fraternal organizations</a:t>
            </a:r>
          </a:p>
          <a:p>
            <a:r>
              <a:rPr lang="en-US" dirty="0" smtClean="0"/>
              <a:t>Educational institutions</a:t>
            </a:r>
          </a:p>
          <a:p>
            <a:r>
              <a:rPr lang="en-US" dirty="0" smtClean="0"/>
              <a:t>Commercially published books and periodicals</a:t>
            </a:r>
          </a:p>
          <a:p>
            <a:endParaRPr lang="en-US" dirty="0"/>
          </a:p>
        </p:txBody>
      </p:sp>
      <p:pic>
        <p:nvPicPr>
          <p:cNvPr id="13314" name="Picture 2" descr="C:\Users\user\AppData\Local\Microsoft\Windows\INetCache\IE\4U60SI5J\school_build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3297" y="4708207"/>
            <a:ext cx="1624013" cy="1509713"/>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user\AppData\Local\Microsoft\Windows\INetCache\IE\4U60SI5J\religious_clipart_church[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0297" y="2089777"/>
            <a:ext cx="1143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Users\user\AppData\Local\Microsoft\Windows\INetCache\IE\UZ2ZJP9V\coloriage-synagogue-p1408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1916" y="5147278"/>
            <a:ext cx="1048381" cy="1048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24806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6146" name="Picture 2" descr="C:\Users\user\AppData\Local\Microsoft\Windows\INetCache\IE\4U60SI5J\questions[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76688" y="2162969"/>
            <a:ext cx="4238625"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876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information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48187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a:t>
            </a:r>
            <a:endParaRPr lang="en-US" dirty="0"/>
          </a:p>
        </p:txBody>
      </p:sp>
      <p:sp>
        <p:nvSpPr>
          <p:cNvPr id="3" name="Content Placeholder 2"/>
          <p:cNvSpPr>
            <a:spLocks noGrp="1"/>
          </p:cNvSpPr>
          <p:nvPr>
            <p:ph idx="1"/>
          </p:nvPr>
        </p:nvSpPr>
        <p:spPr/>
        <p:txBody>
          <a:bodyPr/>
          <a:lstStyle/>
          <a:p>
            <a:r>
              <a:rPr lang="en-US" dirty="0" smtClean="0"/>
              <a:t>Not everything is online.</a:t>
            </a:r>
          </a:p>
          <a:p>
            <a:r>
              <a:rPr lang="en-US" dirty="0" smtClean="0"/>
              <a:t>Over 90 percent is still offline.</a:t>
            </a:r>
            <a:endParaRPr lang="en-US" dirty="0"/>
          </a:p>
        </p:txBody>
      </p:sp>
      <p:pic>
        <p:nvPicPr>
          <p:cNvPr id="6146" name="Picture 2" descr="C:\Users\user\AppData\Local\Microsoft\Windows\INetCache\IE\YL439WOI\juegosenvivobiblioteca[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982" y="4114800"/>
            <a:ext cx="1838003" cy="183800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user\AppData\Local\Microsoft\Windows\INetCache\IE\4U60SI5J\1024px-GLAMcamp_DC_2012_-_National_Archives_building_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8089" y="2574680"/>
            <a:ext cx="2313136" cy="155639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user\AppData\Local\Microsoft\Windows\INetCache\IE\QAG288I9\250px-Marion_County_Courthouse_Fairmon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8954" y="3352878"/>
            <a:ext cx="158750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Users\user\AppData\Local\Microsoft\Windows\INetCache\IE\4U60SI5J\Brooklyn-historical-society[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5926" y="4892392"/>
            <a:ext cx="1443619" cy="1466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7842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categories of websites</a:t>
            </a:r>
            <a:endParaRPr lang="en-US" dirty="0"/>
          </a:p>
        </p:txBody>
      </p:sp>
      <p:sp>
        <p:nvSpPr>
          <p:cNvPr id="3" name="Content Placeholder 2"/>
          <p:cNvSpPr>
            <a:spLocks noGrp="1"/>
          </p:cNvSpPr>
          <p:nvPr>
            <p:ph idx="1"/>
          </p:nvPr>
        </p:nvSpPr>
        <p:spPr/>
        <p:txBody>
          <a:bodyPr/>
          <a:lstStyle/>
          <a:p>
            <a:r>
              <a:rPr lang="en-US" b="1" dirty="0" smtClean="0"/>
              <a:t>Subscription</a:t>
            </a:r>
            <a:r>
              <a:rPr lang="en-US" dirty="0" smtClean="0"/>
              <a:t> databases</a:t>
            </a:r>
          </a:p>
          <a:p>
            <a:pPr>
              <a:buFont typeface="Courier New" panose="02070309020205020404" pitchFamily="49" charset="0"/>
              <a:buChar char="o"/>
            </a:pPr>
            <a:r>
              <a:rPr lang="en-US" dirty="0" smtClean="0"/>
              <a:t>Ancestry</a:t>
            </a:r>
          </a:p>
          <a:p>
            <a:pPr>
              <a:buFont typeface="Courier New" panose="02070309020205020404" pitchFamily="49" charset="0"/>
              <a:buChar char="o"/>
            </a:pPr>
            <a:r>
              <a:rPr lang="en-US" dirty="0" smtClean="0"/>
              <a:t>Find my Past</a:t>
            </a:r>
          </a:p>
          <a:p>
            <a:pPr>
              <a:buFont typeface="Courier New" panose="02070309020205020404" pitchFamily="49" charset="0"/>
              <a:buChar char="o"/>
            </a:pPr>
            <a:r>
              <a:rPr lang="en-US" dirty="0" smtClean="0"/>
              <a:t>My Heritage</a:t>
            </a:r>
          </a:p>
          <a:p>
            <a:pPr marL="0" indent="0">
              <a:buNone/>
            </a:pPr>
            <a:endParaRPr lang="en-US" dirty="0"/>
          </a:p>
          <a:p>
            <a:pPr marL="0" indent="0">
              <a:buNone/>
            </a:pPr>
            <a:r>
              <a:rPr lang="en-US" dirty="0" smtClean="0"/>
              <a:t>There are many more…</a:t>
            </a:r>
            <a:endParaRPr lang="en-US" dirty="0"/>
          </a:p>
        </p:txBody>
      </p:sp>
    </p:spTree>
    <p:extLst>
      <p:ext uri="{BB962C8B-B14F-4D97-AF65-F5344CB8AC3E}">
        <p14:creationId xmlns:p14="http://schemas.microsoft.com/office/powerpoint/2010/main" val="1286285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Genealogy</a:t>
            </a:r>
            <a:endParaRPr lang="en-US" dirty="0"/>
          </a:p>
        </p:txBody>
      </p:sp>
      <p:sp>
        <p:nvSpPr>
          <p:cNvPr id="3" name="Content Placeholder 2"/>
          <p:cNvSpPr>
            <a:spLocks noGrp="1"/>
          </p:cNvSpPr>
          <p:nvPr>
            <p:ph idx="1"/>
          </p:nvPr>
        </p:nvSpPr>
        <p:spPr/>
        <p:txBody>
          <a:bodyPr/>
          <a:lstStyle/>
          <a:p>
            <a:pPr marL="0" indent="0">
              <a:buNone/>
            </a:pPr>
            <a:r>
              <a:rPr lang="en-US" dirty="0" smtClean="0"/>
              <a:t>It’s the study of the vital events in a family that establish the family’s pedigree; or linkages between generations. It’s the who, what, and where.</a:t>
            </a:r>
          </a:p>
          <a:p>
            <a:pPr marL="0" indent="0">
              <a:buNone/>
            </a:pPr>
            <a:endParaRPr lang="en-US" dirty="0"/>
          </a:p>
          <a:p>
            <a:pPr marL="0" indent="0">
              <a:buNone/>
            </a:pPr>
            <a:endParaRPr lang="en-US" dirty="0" smtClean="0"/>
          </a:p>
        </p:txBody>
      </p:sp>
      <p:pic>
        <p:nvPicPr>
          <p:cNvPr id="2050" name="Picture 2" descr="C:\Users\user\AppData\Local\Microsoft\Windows\INetCache\IE\QAG288I9\Stuart_Family_Tre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8655" y="2957043"/>
            <a:ext cx="5512811" cy="3479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5448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Free </a:t>
            </a:r>
            <a:r>
              <a:rPr lang="en-US" dirty="0"/>
              <a:t>websites--</a:t>
            </a:r>
            <a:r>
              <a:rPr lang="en-US" b="1" dirty="0"/>
              <a:t>Institutional</a:t>
            </a:r>
            <a:br>
              <a:rPr lang="en-US" b="1" dirty="0"/>
            </a:br>
            <a:endParaRPr lang="en-US" dirty="0"/>
          </a:p>
        </p:txBody>
      </p:sp>
      <p:sp>
        <p:nvSpPr>
          <p:cNvPr id="3" name="Content Placeholder 2"/>
          <p:cNvSpPr>
            <a:spLocks noGrp="1"/>
          </p:cNvSpPr>
          <p:nvPr>
            <p:ph idx="1"/>
          </p:nvPr>
        </p:nvSpPr>
        <p:spPr/>
        <p:txBody>
          <a:bodyPr/>
          <a:lstStyle/>
          <a:p>
            <a:pPr>
              <a:buFont typeface="Courier New" panose="02070309020205020404" pitchFamily="49" charset="0"/>
              <a:buChar char="o"/>
            </a:pPr>
            <a:r>
              <a:rPr lang="en-US" dirty="0" smtClean="0"/>
              <a:t>FamilySearch</a:t>
            </a:r>
          </a:p>
          <a:p>
            <a:pPr>
              <a:buFont typeface="Courier New" panose="02070309020205020404" pitchFamily="49" charset="0"/>
              <a:buChar char="o"/>
            </a:pPr>
            <a:r>
              <a:rPr lang="en-US" dirty="0" smtClean="0"/>
              <a:t>DAR</a:t>
            </a:r>
          </a:p>
          <a:p>
            <a:pPr>
              <a:buFont typeface="Courier New" panose="02070309020205020404" pitchFamily="49" charset="0"/>
              <a:buChar char="o"/>
            </a:pPr>
            <a:r>
              <a:rPr lang="en-US" dirty="0" smtClean="0"/>
              <a:t>Newberry</a:t>
            </a:r>
          </a:p>
          <a:p>
            <a:pPr>
              <a:buFont typeface="Courier New" panose="02070309020205020404" pitchFamily="49" charset="0"/>
              <a:buChar char="o"/>
            </a:pPr>
            <a:r>
              <a:rPr lang="en-US" dirty="0" smtClean="0"/>
              <a:t>Allen County Public Library in Ft. Wayne</a:t>
            </a:r>
            <a:endParaRPr lang="en-US" dirty="0"/>
          </a:p>
        </p:txBody>
      </p:sp>
    </p:spTree>
    <p:extLst>
      <p:ext uri="{BB962C8B-B14F-4D97-AF65-F5344CB8AC3E}">
        <p14:creationId xmlns:p14="http://schemas.microsoft.com/office/powerpoint/2010/main" val="25617371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Free websites—</a:t>
            </a:r>
            <a:r>
              <a:rPr lang="en-US" b="1" dirty="0" smtClean="0"/>
              <a:t>Volunteer &amp; User-Input</a:t>
            </a:r>
          </a:p>
          <a:p>
            <a:pPr>
              <a:buFont typeface="Courier New" panose="02070309020205020404" pitchFamily="49" charset="0"/>
              <a:buChar char="o"/>
            </a:pPr>
            <a:r>
              <a:rPr lang="en-US" dirty="0" smtClean="0"/>
              <a:t>Rootsweb</a:t>
            </a:r>
          </a:p>
          <a:p>
            <a:pPr>
              <a:buFont typeface="Courier New" panose="02070309020205020404" pitchFamily="49" charset="0"/>
              <a:buChar char="o"/>
            </a:pPr>
            <a:r>
              <a:rPr lang="en-US" dirty="0" smtClean="0"/>
              <a:t>U.S. Genweb</a:t>
            </a:r>
          </a:p>
          <a:p>
            <a:pPr>
              <a:buFont typeface="Courier New" panose="02070309020205020404" pitchFamily="49" charset="0"/>
              <a:buChar char="o"/>
            </a:pPr>
            <a:r>
              <a:rPr lang="en-US" dirty="0" smtClean="0"/>
              <a:t>Genealogy Trails</a:t>
            </a:r>
            <a:endParaRPr lang="en-US" dirty="0"/>
          </a:p>
        </p:txBody>
      </p:sp>
    </p:spTree>
    <p:extLst>
      <p:ext uri="{BB962C8B-B14F-4D97-AF65-F5344CB8AC3E}">
        <p14:creationId xmlns:p14="http://schemas.microsoft.com/office/powerpoint/2010/main" val="12833202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Free websites—by </a:t>
            </a:r>
            <a:r>
              <a:rPr lang="en-US" b="1" dirty="0" smtClean="0"/>
              <a:t>individuals</a:t>
            </a:r>
          </a:p>
          <a:p>
            <a:pPr>
              <a:buFont typeface="Courier New" panose="02070309020205020404" pitchFamily="49" charset="0"/>
              <a:buChar char="o"/>
            </a:pPr>
            <a:r>
              <a:rPr lang="en-US" dirty="0" smtClean="0"/>
              <a:t>Joe Beine’s Death Records &amp; Obit Index Listings</a:t>
            </a:r>
          </a:p>
          <a:p>
            <a:pPr>
              <a:buFont typeface="Courier New" panose="02070309020205020404" pitchFamily="49" charset="0"/>
              <a:buChar char="o"/>
            </a:pPr>
            <a:r>
              <a:rPr lang="en-US" dirty="0" smtClean="0"/>
              <a:t>Tom </a:t>
            </a:r>
            <a:r>
              <a:rPr lang="en-US" dirty="0" err="1" smtClean="0"/>
              <a:t>Tryniski’s</a:t>
            </a:r>
            <a:r>
              <a:rPr lang="en-US" dirty="0" smtClean="0"/>
              <a:t> </a:t>
            </a:r>
            <a:r>
              <a:rPr lang="en-US" dirty="0" smtClean="0"/>
              <a:t>Digitized </a:t>
            </a:r>
            <a:r>
              <a:rPr lang="en-US" dirty="0" smtClean="0"/>
              <a:t>newspapers</a:t>
            </a:r>
          </a:p>
          <a:p>
            <a:pPr>
              <a:buFont typeface="Courier New" panose="02070309020205020404" pitchFamily="49" charset="0"/>
              <a:buChar char="o"/>
            </a:pPr>
            <a:r>
              <a:rPr lang="en-US" dirty="0" smtClean="0"/>
              <a:t>Stephen Morse’s One Step Indexes</a:t>
            </a:r>
          </a:p>
          <a:p>
            <a:pPr>
              <a:buFont typeface="Courier New" panose="02070309020205020404" pitchFamily="49" charset="0"/>
              <a:buChar char="o"/>
            </a:pPr>
            <a:endParaRPr lang="en-US" dirty="0"/>
          </a:p>
        </p:txBody>
      </p:sp>
      <p:pic>
        <p:nvPicPr>
          <p:cNvPr id="7170" name="Picture 2" descr="C:\Users\user\AppData\Local\Microsoft\Windows\INetCache\IE\UZ2ZJP9V\Band_Silhouette_0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8006" y="4312486"/>
            <a:ext cx="802104" cy="143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0066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way to find websites?</a:t>
            </a:r>
            <a:endParaRPr lang="en-US" dirty="0"/>
          </a:p>
        </p:txBody>
      </p:sp>
      <p:sp>
        <p:nvSpPr>
          <p:cNvPr id="3" name="Content Placeholder 2"/>
          <p:cNvSpPr>
            <a:spLocks noGrp="1"/>
          </p:cNvSpPr>
          <p:nvPr>
            <p:ph idx="1"/>
          </p:nvPr>
        </p:nvSpPr>
        <p:spPr/>
        <p:txBody>
          <a:bodyPr/>
          <a:lstStyle/>
          <a:p>
            <a:r>
              <a:rPr lang="en-US" dirty="0" smtClean="0"/>
              <a:t>Cyndi’s List</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9380" y="2409948"/>
            <a:ext cx="7479044" cy="4350098"/>
          </a:xfrm>
          <a:prstGeom prst="rect">
            <a:avLst/>
          </a:prstGeom>
        </p:spPr>
      </p:pic>
    </p:spTree>
    <p:extLst>
      <p:ext uri="{BB962C8B-B14F-4D97-AF65-F5344CB8AC3E}">
        <p14:creationId xmlns:p14="http://schemas.microsoft.com/office/powerpoint/2010/main" val="32264361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4800" y="2250409"/>
            <a:ext cx="8229600" cy="4222142"/>
          </a:xfrm>
        </p:spPr>
      </p:pic>
    </p:spTree>
    <p:extLst>
      <p:ext uri="{BB962C8B-B14F-4D97-AF65-F5344CB8AC3E}">
        <p14:creationId xmlns:p14="http://schemas.microsoft.com/office/powerpoint/2010/main" val="41669216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else is there?</a:t>
            </a:r>
            <a:endParaRPr lang="en-US" dirty="0"/>
          </a:p>
        </p:txBody>
      </p:sp>
      <p:sp>
        <p:nvSpPr>
          <p:cNvPr id="3" name="Content Placeholder 2"/>
          <p:cNvSpPr>
            <a:spLocks noGrp="1"/>
          </p:cNvSpPr>
          <p:nvPr>
            <p:ph idx="1"/>
          </p:nvPr>
        </p:nvSpPr>
        <p:spPr/>
        <p:txBody>
          <a:bodyPr/>
          <a:lstStyle/>
          <a:p>
            <a:r>
              <a:rPr lang="en-US" dirty="0" smtClean="0"/>
              <a:t>Federal Records</a:t>
            </a:r>
          </a:p>
          <a:p>
            <a:pPr>
              <a:buFont typeface="Courier New" panose="02070309020205020404" pitchFamily="49" charset="0"/>
              <a:buChar char="o"/>
            </a:pPr>
            <a:r>
              <a:rPr lang="en-US" dirty="0" smtClean="0"/>
              <a:t>Immigration &amp; naturalization</a:t>
            </a:r>
          </a:p>
          <a:p>
            <a:pPr>
              <a:buFont typeface="Courier New" panose="02070309020205020404" pitchFamily="49" charset="0"/>
              <a:buChar char="o"/>
            </a:pPr>
            <a:r>
              <a:rPr lang="en-US" dirty="0" smtClean="0"/>
              <a:t>Military—www.archives.gov</a:t>
            </a:r>
          </a:p>
          <a:p>
            <a:pPr>
              <a:buFont typeface="Courier New" panose="02070309020205020404" pitchFamily="49" charset="0"/>
              <a:buChar char="o"/>
            </a:pPr>
            <a:r>
              <a:rPr lang="en-US" dirty="0" smtClean="0"/>
              <a:t>Land patents—www.glorecords.blm.gov</a:t>
            </a:r>
            <a:endParaRPr lang="en-US" dirty="0"/>
          </a:p>
        </p:txBody>
      </p:sp>
    </p:spTree>
    <p:extLst>
      <p:ext uri="{BB962C8B-B14F-4D97-AF65-F5344CB8AC3E}">
        <p14:creationId xmlns:p14="http://schemas.microsoft.com/office/powerpoint/2010/main" val="16251146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Ideas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971032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a:t>
            </a:r>
            <a:endParaRPr lang="en-US" dirty="0"/>
          </a:p>
        </p:txBody>
      </p:sp>
      <p:sp>
        <p:nvSpPr>
          <p:cNvPr id="3" name="Content Placeholder 2"/>
          <p:cNvSpPr>
            <a:spLocks noGrp="1"/>
          </p:cNvSpPr>
          <p:nvPr>
            <p:ph idx="1"/>
          </p:nvPr>
        </p:nvSpPr>
        <p:spPr/>
        <p:txBody>
          <a:bodyPr/>
          <a:lstStyle/>
          <a:p>
            <a:r>
              <a:rPr lang="en-US" dirty="0" smtClean="0"/>
              <a:t>It attracts attention to your genealogical reference service.</a:t>
            </a:r>
          </a:p>
          <a:p>
            <a:r>
              <a:rPr lang="en-US" dirty="0" smtClean="0"/>
              <a:t>It is an efficient way to instruct several patrons at once—</a:t>
            </a:r>
            <a:r>
              <a:rPr lang="en-US" dirty="0" err="1" smtClean="0"/>
              <a:t>über</a:t>
            </a:r>
            <a:r>
              <a:rPr lang="en-US" dirty="0" smtClean="0"/>
              <a:t> reference.</a:t>
            </a:r>
          </a:p>
          <a:p>
            <a:r>
              <a:rPr lang="en-US" dirty="0" smtClean="0"/>
              <a:t>It gets patrons in the door.</a:t>
            </a:r>
          </a:p>
          <a:p>
            <a:r>
              <a:rPr lang="en-US" dirty="0" smtClean="0"/>
              <a:t>It can be low cost and low fuss.</a:t>
            </a:r>
            <a:endParaRPr lang="en-US" dirty="0"/>
          </a:p>
        </p:txBody>
      </p:sp>
    </p:spTree>
    <p:extLst>
      <p:ext uri="{BB962C8B-B14F-4D97-AF65-F5344CB8AC3E}">
        <p14:creationId xmlns:p14="http://schemas.microsoft.com/office/powerpoint/2010/main" val="2364748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a:t>
            </a:r>
            <a:r>
              <a:rPr lang="en-US" dirty="0"/>
              <a:t>How to Grow Your Family Tree”</a:t>
            </a:r>
            <a:br>
              <a:rPr lang="en-US" dirty="0"/>
            </a:b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 basic </a:t>
            </a:r>
            <a:r>
              <a:rPr lang="en-US" smtClean="0"/>
              <a:t>how-to overview</a:t>
            </a:r>
          </a:p>
          <a:p>
            <a:pPr>
              <a:buFont typeface="Courier New" panose="02070309020205020404" pitchFamily="49" charset="0"/>
              <a:buChar char="o"/>
            </a:pPr>
            <a:r>
              <a:rPr lang="en-US" dirty="0" smtClean="0"/>
              <a:t>Define genealogy &amp; family history</a:t>
            </a:r>
          </a:p>
          <a:p>
            <a:pPr>
              <a:buFont typeface="Courier New" panose="02070309020205020404" pitchFamily="49" charset="0"/>
              <a:buChar char="o"/>
            </a:pPr>
            <a:r>
              <a:rPr lang="en-US" dirty="0" smtClean="0"/>
              <a:t>Work backwards</a:t>
            </a:r>
          </a:p>
          <a:p>
            <a:pPr>
              <a:buFont typeface="Courier New" panose="02070309020205020404" pitchFamily="49" charset="0"/>
              <a:buChar char="o"/>
            </a:pPr>
            <a:r>
              <a:rPr lang="en-US" dirty="0" smtClean="0"/>
              <a:t>Linear vs. cluster</a:t>
            </a:r>
          </a:p>
          <a:p>
            <a:pPr>
              <a:buFont typeface="Courier New" panose="02070309020205020404" pitchFamily="49" charset="0"/>
              <a:buChar char="o"/>
            </a:pPr>
            <a:r>
              <a:rPr lang="en-US" dirty="0" smtClean="0"/>
              <a:t>Define a source</a:t>
            </a:r>
          </a:p>
          <a:p>
            <a:pPr>
              <a:buFont typeface="Courier New" panose="02070309020205020404" pitchFamily="49" charset="0"/>
              <a:buChar char="o"/>
            </a:pPr>
            <a:r>
              <a:rPr lang="en-US" dirty="0" smtClean="0"/>
              <a:t>Discuss home sources</a:t>
            </a:r>
          </a:p>
          <a:p>
            <a:pPr>
              <a:buFont typeface="Courier New" panose="02070309020205020404" pitchFamily="49" charset="0"/>
              <a:buChar char="o"/>
            </a:pPr>
            <a:r>
              <a:rPr lang="en-US" dirty="0" smtClean="0"/>
              <a:t>Recommend how-to titles and websites</a:t>
            </a:r>
          </a:p>
          <a:p>
            <a:pPr marL="0" indent="0">
              <a:buNone/>
            </a:pPr>
            <a:endParaRPr lang="en-US" dirty="0"/>
          </a:p>
        </p:txBody>
      </p:sp>
    </p:spTree>
    <p:extLst>
      <p:ext uri="{BB962C8B-B14F-4D97-AF65-F5344CB8AC3E}">
        <p14:creationId xmlns:p14="http://schemas.microsoft.com/office/powerpoint/2010/main" val="39596733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Courier New" panose="02070309020205020404" pitchFamily="49" charset="0"/>
              <a:buChar char="o"/>
            </a:pPr>
            <a:r>
              <a:rPr lang="en-US" dirty="0" smtClean="0"/>
              <a:t>Tell them about local &amp; regional places to research</a:t>
            </a:r>
          </a:p>
          <a:p>
            <a:pPr marL="0" indent="0">
              <a:buNone/>
            </a:pPr>
            <a:endParaRPr lang="en-US" dirty="0" smtClean="0"/>
          </a:p>
          <a:p>
            <a:pPr marL="0" indent="0">
              <a:buNone/>
            </a:pPr>
            <a:r>
              <a:rPr lang="en-US" dirty="0" smtClean="0"/>
              <a:t>Presented by: a staff member, OR a volunteer from the genealogical society, DAR, or FHL.</a:t>
            </a:r>
            <a:endParaRPr lang="en-US" dirty="0"/>
          </a:p>
        </p:txBody>
      </p:sp>
    </p:spTree>
    <p:extLst>
      <p:ext uri="{BB962C8B-B14F-4D97-AF65-F5344CB8AC3E}">
        <p14:creationId xmlns:p14="http://schemas.microsoft.com/office/powerpoint/2010/main" val="2594982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vs. Cluster</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
            </a:r>
            <a:br>
              <a:rPr lang="en-US" dirty="0"/>
            </a:br>
            <a:r>
              <a:rPr lang="en-US" dirty="0" smtClean="0"/>
              <a:t>                                        Pelagia </a:t>
            </a:r>
            <a:r>
              <a:rPr lang="en-US" dirty="0"/>
              <a:t>Saitta</a:t>
            </a:r>
            <a:br>
              <a:rPr lang="en-US" dirty="0"/>
            </a:br>
            <a:endParaRPr lang="en-US" dirty="0"/>
          </a:p>
          <a:p>
            <a:pPr marL="0" indent="0">
              <a:buNone/>
            </a:pPr>
            <a:r>
              <a:rPr lang="en-US" dirty="0" smtClean="0"/>
              <a:t>                                                 |</a:t>
            </a:r>
          </a:p>
          <a:p>
            <a:pPr marL="0" indent="0">
              <a:buNone/>
            </a:pPr>
            <a:r>
              <a:rPr lang="en-US" dirty="0"/>
              <a:t/>
            </a:r>
            <a:br>
              <a:rPr lang="en-US" dirty="0"/>
            </a:br>
            <a:r>
              <a:rPr lang="en-US" dirty="0" smtClean="0"/>
              <a:t>                                   Dorothy</a:t>
            </a:r>
            <a:r>
              <a:rPr lang="en-US" dirty="0"/>
              <a:t> Rita McAvin</a:t>
            </a:r>
            <a:br>
              <a:rPr lang="en-US" dirty="0"/>
            </a:br>
            <a:endParaRPr lang="en-US" dirty="0"/>
          </a:p>
          <a:p>
            <a:pPr marL="0" indent="0">
              <a:buNone/>
            </a:pPr>
            <a:r>
              <a:rPr lang="en-US" dirty="0" smtClean="0"/>
              <a:t>                                                 |</a:t>
            </a:r>
            <a:r>
              <a:rPr lang="en-US" dirty="0"/>
              <a:t/>
            </a:r>
            <a:br>
              <a:rPr lang="en-US" dirty="0"/>
            </a:br>
            <a:endParaRPr lang="en-US" dirty="0"/>
          </a:p>
          <a:p>
            <a:pPr marL="0" indent="0">
              <a:buNone/>
            </a:pPr>
            <a:r>
              <a:rPr lang="en-US" dirty="0" smtClean="0"/>
              <a:t>                                George </a:t>
            </a:r>
            <a:r>
              <a:rPr lang="en-US" dirty="0"/>
              <a:t>A. Wedemeyer IV</a:t>
            </a:r>
            <a:br>
              <a:rPr lang="en-US" dirty="0"/>
            </a:br>
            <a:endParaRPr lang="en-US" dirty="0"/>
          </a:p>
          <a:p>
            <a:pPr marL="0" indent="0">
              <a:buNone/>
            </a:pPr>
            <a:r>
              <a:rPr lang="en-US" dirty="0" smtClean="0"/>
              <a:t>                                                 |</a:t>
            </a:r>
            <a:r>
              <a:rPr lang="en-US" dirty="0"/>
              <a:t/>
            </a:r>
            <a:br>
              <a:rPr lang="en-US" dirty="0"/>
            </a:br>
            <a:endParaRPr lang="en-US" dirty="0"/>
          </a:p>
          <a:p>
            <a:pPr marL="0" indent="0">
              <a:buNone/>
            </a:pPr>
            <a:r>
              <a:rPr lang="en-US" dirty="0" smtClean="0"/>
              <a:t>                                Nicole </a:t>
            </a:r>
            <a:r>
              <a:rPr lang="en-US" dirty="0"/>
              <a:t>Alaine Wedemeyer</a:t>
            </a:r>
          </a:p>
          <a:p>
            <a:pPr marL="0" indent="0">
              <a:buNone/>
            </a:pPr>
            <a:endParaRPr lang="en-US" dirty="0"/>
          </a:p>
        </p:txBody>
      </p:sp>
    </p:spTree>
    <p:extLst>
      <p:ext uri="{BB962C8B-B14F-4D97-AF65-F5344CB8AC3E}">
        <p14:creationId xmlns:p14="http://schemas.microsoft.com/office/powerpoint/2010/main" val="1279249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“Spotlight On” Program</a:t>
            </a:r>
            <a:endParaRPr lang="en-US" dirty="0"/>
          </a:p>
        </p:txBody>
      </p:sp>
      <p:sp>
        <p:nvSpPr>
          <p:cNvPr id="3" name="Content Placeholder 2"/>
          <p:cNvSpPr>
            <a:spLocks noGrp="1"/>
          </p:cNvSpPr>
          <p:nvPr>
            <p:ph idx="1"/>
          </p:nvPr>
        </p:nvSpPr>
        <p:spPr/>
        <p:txBody>
          <a:bodyPr/>
          <a:lstStyle/>
          <a:p>
            <a:r>
              <a:rPr lang="en-US" dirty="0" smtClean="0"/>
              <a:t>Pick a resource: reference tool, archival collection, or online website/database</a:t>
            </a:r>
          </a:p>
          <a:p>
            <a:pPr>
              <a:buFont typeface="Courier New" panose="02070309020205020404" pitchFamily="49" charset="0"/>
              <a:buChar char="o"/>
            </a:pPr>
            <a:r>
              <a:rPr lang="en-US" dirty="0" smtClean="0"/>
              <a:t> Teach how it’s best used</a:t>
            </a:r>
          </a:p>
          <a:p>
            <a:pPr>
              <a:buFont typeface="Courier New" panose="02070309020205020404" pitchFamily="49" charset="0"/>
              <a:buChar char="o"/>
            </a:pPr>
            <a:r>
              <a:rPr lang="en-US" dirty="0" smtClean="0"/>
              <a:t>Present examples</a:t>
            </a:r>
          </a:p>
          <a:p>
            <a:pPr>
              <a:buFont typeface="Courier New" panose="02070309020205020404" pitchFamily="49" charset="0"/>
              <a:buChar char="o"/>
            </a:pPr>
            <a:r>
              <a:rPr lang="en-US" dirty="0" smtClean="0"/>
              <a:t>Save 10-15 minutes for questions</a:t>
            </a:r>
          </a:p>
          <a:p>
            <a:pPr>
              <a:buFont typeface="Courier New" panose="02070309020205020404" pitchFamily="49" charset="0"/>
              <a:buChar char="o"/>
            </a:pPr>
            <a:r>
              <a:rPr lang="en-US" dirty="0" smtClean="0"/>
              <a:t>Keep it at about an hour</a:t>
            </a:r>
          </a:p>
          <a:p>
            <a:pPr>
              <a:buFont typeface="Courier New" panose="02070309020205020404" pitchFamily="49" charset="0"/>
              <a:buChar char="o"/>
            </a:pPr>
            <a:endParaRPr lang="en-US" dirty="0"/>
          </a:p>
        </p:txBody>
      </p:sp>
    </p:spTree>
    <p:extLst>
      <p:ext uri="{BB962C8B-B14F-4D97-AF65-F5344CB8AC3E}">
        <p14:creationId xmlns:p14="http://schemas.microsoft.com/office/powerpoint/2010/main" val="29160206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Story of My Life”</a:t>
            </a:r>
            <a:endParaRPr lang="en-US" dirty="0"/>
          </a:p>
        </p:txBody>
      </p:sp>
      <p:sp>
        <p:nvSpPr>
          <p:cNvPr id="3" name="Content Placeholder 2"/>
          <p:cNvSpPr>
            <a:spLocks noGrp="1"/>
          </p:cNvSpPr>
          <p:nvPr>
            <p:ph idx="1"/>
          </p:nvPr>
        </p:nvSpPr>
        <p:spPr/>
        <p:txBody>
          <a:bodyPr/>
          <a:lstStyle/>
          <a:p>
            <a:r>
              <a:rPr lang="en-US" dirty="0" smtClean="0"/>
              <a:t>A children’s program</a:t>
            </a:r>
          </a:p>
          <a:p>
            <a:pPr>
              <a:buFont typeface="Courier New" panose="02070309020205020404" pitchFamily="49" charset="0"/>
              <a:buChar char="o"/>
            </a:pPr>
            <a:r>
              <a:rPr lang="en-US" dirty="0" smtClean="0"/>
              <a:t>Create a template that kids fill in with information about themselves and their families</a:t>
            </a:r>
          </a:p>
          <a:p>
            <a:pPr>
              <a:buFont typeface="Courier New" panose="02070309020205020404" pitchFamily="49" charset="0"/>
              <a:buChar char="o"/>
            </a:pPr>
            <a:r>
              <a:rPr lang="en-US" dirty="0" smtClean="0"/>
              <a:t>Use Dr. Seuss’ </a:t>
            </a:r>
            <a:r>
              <a:rPr lang="en-US" i="1" dirty="0" smtClean="0"/>
              <a:t>My Book about Me </a:t>
            </a:r>
            <a:r>
              <a:rPr lang="en-US" dirty="0" smtClean="0"/>
              <a:t>as inspiration.</a:t>
            </a:r>
          </a:p>
          <a:p>
            <a:pPr marL="0" indent="0">
              <a:buNone/>
            </a:pPr>
            <a:r>
              <a:rPr lang="en-US" dirty="0"/>
              <a:t> </a:t>
            </a:r>
            <a:r>
              <a:rPr lang="en-US" dirty="0" smtClean="0"/>
              <a:t>                                   </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232" y="3670598"/>
            <a:ext cx="2016923" cy="2766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11336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Granny”</a:t>
            </a:r>
            <a:endParaRPr lang="en-US" dirty="0"/>
          </a:p>
        </p:txBody>
      </p:sp>
      <p:sp>
        <p:nvSpPr>
          <p:cNvPr id="3" name="Content Placeholder 2"/>
          <p:cNvSpPr>
            <a:spLocks noGrp="1"/>
          </p:cNvSpPr>
          <p:nvPr>
            <p:ph idx="1"/>
          </p:nvPr>
        </p:nvSpPr>
        <p:spPr/>
        <p:txBody>
          <a:bodyPr/>
          <a:lstStyle/>
          <a:p>
            <a:r>
              <a:rPr lang="en-US" dirty="0" smtClean="0"/>
              <a:t>The materials for this program are free and will be emailed to you.</a:t>
            </a:r>
          </a:p>
          <a:p>
            <a:pPr>
              <a:buFont typeface="Courier New" panose="02070309020205020404" pitchFamily="49" charset="0"/>
              <a:buChar char="o"/>
            </a:pPr>
            <a:r>
              <a:rPr lang="en-US" dirty="0" smtClean="0"/>
              <a:t>It can be held at the library, or at a senior center or nursing home.</a:t>
            </a:r>
          </a:p>
          <a:p>
            <a:pPr>
              <a:buFont typeface="Courier New" panose="02070309020205020404" pitchFamily="49" charset="0"/>
              <a:buChar char="o"/>
            </a:pPr>
            <a:r>
              <a:rPr lang="en-US" dirty="0" smtClean="0"/>
              <a:t>If you encourage the participants to bring grandchildren, it’s an intergenerational event.</a:t>
            </a:r>
            <a:endParaRPr lang="en-US" dirty="0"/>
          </a:p>
        </p:txBody>
      </p:sp>
    </p:spTree>
    <p:extLst>
      <p:ext uri="{BB962C8B-B14F-4D97-AF65-F5344CB8AC3E}">
        <p14:creationId xmlns:p14="http://schemas.microsoft.com/office/powerpoint/2010/main" val="13460369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Granny flyer</a:t>
            </a:r>
            <a:endParaRPr lang="en-US" dirty="0"/>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05218" y="1987019"/>
            <a:ext cx="3351178" cy="4325938"/>
          </a:xfrm>
        </p:spPr>
      </p:pic>
    </p:spTree>
    <p:extLst>
      <p:ext uri="{BB962C8B-B14F-4D97-AF65-F5344CB8AC3E}">
        <p14:creationId xmlns:p14="http://schemas.microsoft.com/office/powerpoint/2010/main" val="7876017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to request materials.</a:t>
            </a:r>
            <a:endParaRPr lang="en-US" dirty="0"/>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7016" y="2117549"/>
            <a:ext cx="5218591" cy="4325938"/>
          </a:xfrm>
        </p:spPr>
      </p:pic>
      <p:sp>
        <p:nvSpPr>
          <p:cNvPr id="3" name="TextBox 2"/>
          <p:cNvSpPr txBox="1"/>
          <p:nvPr/>
        </p:nvSpPr>
        <p:spPr>
          <a:xfrm>
            <a:off x="7089421" y="4197452"/>
            <a:ext cx="4176889" cy="523220"/>
          </a:xfrm>
          <a:prstGeom prst="rect">
            <a:avLst/>
          </a:prstGeom>
          <a:noFill/>
        </p:spPr>
        <p:txBody>
          <a:bodyPr wrap="square" rtlCol="0">
            <a:spAutoFit/>
          </a:bodyPr>
          <a:lstStyle/>
          <a:p>
            <a:r>
              <a:rPr lang="en-US" sz="2800" dirty="0" smtClean="0"/>
              <a:t>Ask.granny.us@gmail.com</a:t>
            </a:r>
            <a:endParaRPr lang="en-US" sz="2800" dirty="0"/>
          </a:p>
        </p:txBody>
      </p:sp>
    </p:spTree>
    <p:extLst>
      <p:ext uri="{BB962C8B-B14F-4D97-AF65-F5344CB8AC3E}">
        <p14:creationId xmlns:p14="http://schemas.microsoft.com/office/powerpoint/2010/main" val="19419681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Reaching Out to Ethnic Groups</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Identify an ethnic group in your area, and design a program to help them to do their family history.</a:t>
            </a:r>
          </a:p>
          <a:p>
            <a:pPr>
              <a:buFont typeface="Courier New" panose="02070309020205020404" pitchFamily="49" charset="0"/>
              <a:buChar char="o"/>
            </a:pPr>
            <a:r>
              <a:rPr lang="en-US" dirty="0" smtClean="0"/>
              <a:t>Identify where they can find information locally, and elsewhere in the U.S., such as an ethnic genealogical society.</a:t>
            </a:r>
          </a:p>
          <a:p>
            <a:pPr>
              <a:buFont typeface="Courier New" panose="02070309020205020404" pitchFamily="49" charset="0"/>
              <a:buChar char="o"/>
            </a:pPr>
            <a:r>
              <a:rPr lang="en-US" dirty="0" smtClean="0"/>
              <a:t>Recruit someone to give an overview of record groups—religious officiant or a college instructor.</a:t>
            </a:r>
            <a:endParaRPr lang="en-US" dirty="0"/>
          </a:p>
        </p:txBody>
      </p:sp>
    </p:spTree>
    <p:extLst>
      <p:ext uri="{BB962C8B-B14F-4D97-AF65-F5344CB8AC3E}">
        <p14:creationId xmlns:p14="http://schemas.microsoft.com/office/powerpoint/2010/main" val="33830647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Courier New" panose="02070309020205020404" pitchFamily="49" charset="0"/>
              <a:buChar char="o"/>
            </a:pPr>
            <a:r>
              <a:rPr lang="en-US" dirty="0" smtClean="0"/>
              <a:t>Sponsor with another local group.</a:t>
            </a:r>
          </a:p>
          <a:p>
            <a:pPr>
              <a:buFont typeface="Courier New" panose="02070309020205020404" pitchFamily="49" charset="0"/>
              <a:buChar char="o"/>
            </a:pPr>
            <a:r>
              <a:rPr lang="en-US" dirty="0" smtClean="0"/>
              <a:t>Could lead to a fabulous oral history project.</a:t>
            </a:r>
          </a:p>
          <a:p>
            <a:pPr>
              <a:buFont typeface="Courier New" panose="02070309020205020404" pitchFamily="49" charset="0"/>
              <a:buChar char="o"/>
            </a:pPr>
            <a:r>
              <a:rPr lang="en-US" dirty="0" smtClean="0"/>
              <a:t>Serve treats from ethnic restaurant/bakery.</a:t>
            </a:r>
            <a:endParaRPr lang="en-US" dirty="0"/>
          </a:p>
        </p:txBody>
      </p:sp>
    </p:spTree>
    <p:extLst>
      <p:ext uri="{BB962C8B-B14F-4D97-AF65-F5344CB8AC3E}">
        <p14:creationId xmlns:p14="http://schemas.microsoft.com/office/powerpoint/2010/main" val="28042195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Lagniappe</a:t>
            </a:r>
            <a:endParaRPr lang="en-US" dirty="0"/>
          </a:p>
        </p:txBody>
      </p:sp>
      <p:sp>
        <p:nvSpPr>
          <p:cNvPr id="3" name="Content Placeholder 2"/>
          <p:cNvSpPr>
            <a:spLocks noGrp="1"/>
          </p:cNvSpPr>
          <p:nvPr>
            <p:ph idx="1"/>
          </p:nvPr>
        </p:nvSpPr>
        <p:spPr/>
        <p:txBody>
          <a:bodyPr/>
          <a:lstStyle/>
          <a:p>
            <a:r>
              <a:rPr lang="en-US" dirty="0" smtClean="0"/>
              <a:t>Genealib listserv</a:t>
            </a:r>
          </a:p>
          <a:p>
            <a:r>
              <a:rPr lang="en-US" dirty="0" smtClean="0"/>
              <a:t>Dick Eastman’s blog</a:t>
            </a:r>
          </a:p>
          <a:p>
            <a:r>
              <a:rPr lang="en-US" dirty="0" smtClean="0"/>
              <a:t>Adventures in Genealogy Education blog</a:t>
            </a:r>
          </a:p>
          <a:p>
            <a:r>
              <a:rPr lang="en-US" dirty="0" smtClean="0"/>
              <a:t>Genealogy for Librarians Pre-conference</a:t>
            </a:r>
            <a:endParaRPr lang="en-US" dirty="0"/>
          </a:p>
        </p:txBody>
      </p:sp>
      <p:pic>
        <p:nvPicPr>
          <p:cNvPr id="17410" name="Picture 2" descr="C:\Users\user\AppData\Local\Microsoft\Windows\INetCache\IE\UZ2ZJP9V\Candy-icon-12254-larg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9332" y="4162500"/>
            <a:ext cx="1207689" cy="1213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7442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6146" name="Picture 2" descr="C:\Users\user\AppData\Local\Microsoft\Windows\INetCache\IE\4U60SI5J\questions[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76688" y="2162969"/>
            <a:ext cx="4238625"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670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Approach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2987" y="2345267"/>
            <a:ext cx="6762205" cy="4325938"/>
          </a:xfrm>
        </p:spPr>
      </p:pic>
    </p:spTree>
    <p:extLst>
      <p:ext uri="{BB962C8B-B14F-4D97-AF65-F5344CB8AC3E}">
        <p14:creationId xmlns:p14="http://schemas.microsoft.com/office/powerpoint/2010/main" val="2588651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a:t>
            </a:r>
            <a:endParaRPr lang="en-US" dirty="0"/>
          </a:p>
        </p:txBody>
      </p:sp>
      <p:sp>
        <p:nvSpPr>
          <p:cNvPr id="3" name="Content Placeholder 2"/>
          <p:cNvSpPr>
            <a:spLocks noGrp="1"/>
          </p:cNvSpPr>
          <p:nvPr>
            <p:ph idx="1"/>
          </p:nvPr>
        </p:nvSpPr>
        <p:spPr/>
        <p:txBody>
          <a:bodyPr/>
          <a:lstStyle/>
          <a:p>
            <a:r>
              <a:rPr lang="en-US" dirty="0" smtClean="0"/>
              <a:t>Work backwards.</a:t>
            </a:r>
          </a:p>
          <a:p>
            <a:r>
              <a:rPr lang="en-US" dirty="0" smtClean="0"/>
              <a:t>Don’t skip generations.</a:t>
            </a:r>
          </a:p>
          <a:p>
            <a:r>
              <a:rPr lang="en-US" dirty="0" smtClean="0"/>
              <a:t>Write down what you discover.</a:t>
            </a:r>
          </a:p>
          <a:p>
            <a:r>
              <a:rPr lang="en-US" dirty="0" smtClean="0"/>
              <a:t>Seek information in sources, as many as possible.</a:t>
            </a:r>
          </a:p>
          <a:p>
            <a:r>
              <a:rPr lang="en-US" dirty="0" smtClean="0"/>
              <a:t>Any source can be flawed—be skeptical.</a:t>
            </a:r>
          </a:p>
        </p:txBody>
      </p:sp>
    </p:spTree>
    <p:extLst>
      <p:ext uri="{BB962C8B-B14F-4D97-AF65-F5344CB8AC3E}">
        <p14:creationId xmlns:p14="http://schemas.microsoft.com/office/powerpoint/2010/main" val="1395952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help them with</a:t>
            </a:r>
            <a:endParaRPr lang="en-US" dirty="0"/>
          </a:p>
        </p:txBody>
      </p:sp>
      <p:sp>
        <p:nvSpPr>
          <p:cNvPr id="3" name="Content Placeholder 2"/>
          <p:cNvSpPr>
            <a:spLocks noGrp="1"/>
          </p:cNvSpPr>
          <p:nvPr>
            <p:ph idx="1"/>
          </p:nvPr>
        </p:nvSpPr>
        <p:spPr/>
        <p:txBody>
          <a:bodyPr/>
          <a:lstStyle/>
          <a:p>
            <a:endParaRPr lang="en-US" dirty="0" smtClean="0"/>
          </a:p>
          <a:p>
            <a:r>
              <a:rPr lang="en-US" dirty="0" smtClean="0"/>
              <a:t>Finding information</a:t>
            </a:r>
          </a:p>
          <a:p>
            <a:r>
              <a:rPr lang="en-US" dirty="0" smtClean="0">
                <a:solidFill>
                  <a:schemeClr val="accent6"/>
                </a:solidFill>
              </a:rPr>
              <a:t>Understanding what they find—evaluating, analyzing, translating, etc.</a:t>
            </a:r>
          </a:p>
          <a:p>
            <a:r>
              <a:rPr lang="en-US" dirty="0" smtClean="0">
                <a:solidFill>
                  <a:schemeClr val="accent6"/>
                </a:solidFill>
              </a:rPr>
              <a:t>Recording their conclusions</a:t>
            </a:r>
            <a:endParaRPr lang="en-US" dirty="0">
              <a:solidFill>
                <a:schemeClr val="accent6"/>
              </a:solidFill>
            </a:endParaRPr>
          </a:p>
        </p:txBody>
      </p:sp>
    </p:spTree>
    <p:extLst>
      <p:ext uri="{BB962C8B-B14F-4D97-AF65-F5344CB8AC3E}">
        <p14:creationId xmlns:p14="http://schemas.microsoft.com/office/powerpoint/2010/main" val="834476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a source?</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C:\Users\user\AppData\Local\Microsoft\Windows\INetCache\IE\YL439WOI\toygunOldBetsy_l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242" y="2498159"/>
            <a:ext cx="2133600" cy="2489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AppData\Local\Microsoft\Windows\INetCache\IE\UZ2ZJP9V\bible3[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099" y="2498159"/>
            <a:ext cx="1765834" cy="197987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user\AppData\Local\Microsoft\Windows\INetCache\IE\QAG288I9\Gravestone_with_ivy_Skwierzyna[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9620" y="3448585"/>
            <a:ext cx="1787448" cy="2551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0630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TM03090430[[fn=Banded]]</Template>
  <TotalTime>308</TotalTime>
  <Words>1146</Words>
  <Application>Microsoft Macintosh PowerPoint</Application>
  <PresentationFormat>Widescreen</PresentationFormat>
  <Paragraphs>194</Paragraphs>
  <Slides>58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Corbel</vt:lpstr>
      <vt:lpstr>Courier New</vt:lpstr>
      <vt:lpstr>Wingdings</vt:lpstr>
      <vt:lpstr>Banded</vt:lpstr>
      <vt:lpstr>Thinking outside the collection box</vt:lpstr>
      <vt:lpstr>Presented by Nicole Wedemeyer Miller</vt:lpstr>
      <vt:lpstr>Defining Genealogy and Family History </vt:lpstr>
      <vt:lpstr>Genealogy</vt:lpstr>
      <vt:lpstr>Linear vs. Cluster</vt:lpstr>
      <vt:lpstr>Cluster Approach</vt:lpstr>
      <vt:lpstr>Best Practice</vt:lpstr>
      <vt:lpstr>What to help them with</vt:lpstr>
      <vt:lpstr>What’s a source?</vt:lpstr>
      <vt:lpstr>Family history</vt:lpstr>
      <vt:lpstr>Asking relatives</vt:lpstr>
      <vt:lpstr>Recording &amp; Organization</vt:lpstr>
      <vt:lpstr>Pedigree chart</vt:lpstr>
      <vt:lpstr>Source Checklist</vt:lpstr>
      <vt:lpstr>Research Logs</vt:lpstr>
      <vt:lpstr>Two basic systems</vt:lpstr>
      <vt:lpstr>PowerPoint Presentation</vt:lpstr>
      <vt:lpstr>Digital Systems</vt:lpstr>
      <vt:lpstr>Online trees</vt:lpstr>
      <vt:lpstr>Photo sharing &amp; digital history sites</vt:lpstr>
      <vt:lpstr>Much info on how to organize</vt:lpstr>
      <vt:lpstr>Beginning How-to genealogy books</vt:lpstr>
      <vt:lpstr>Getting Them Started</vt:lpstr>
      <vt:lpstr>Why isn’t my collection that important?</vt:lpstr>
      <vt:lpstr>What to do with beginners</vt:lpstr>
      <vt:lpstr>What does the LDS Church have to do with genealogy??? </vt:lpstr>
      <vt:lpstr>Click “Get Help” &amp; “Contact us”</vt:lpstr>
      <vt:lpstr>What else can you use besides the internet?</vt:lpstr>
      <vt:lpstr>Biographical Sources</vt:lpstr>
      <vt:lpstr>Business &amp; General Sources</vt:lpstr>
      <vt:lpstr>Guide to Reference in Genealogy and Biography</vt:lpstr>
      <vt:lpstr> Government records and documents </vt:lpstr>
      <vt:lpstr>Ancestry Red Book, 3rd ed.</vt:lpstr>
      <vt:lpstr>PowerPoint Presentation</vt:lpstr>
      <vt:lpstr>Non-governmental records</vt:lpstr>
      <vt:lpstr>Questions?</vt:lpstr>
      <vt:lpstr>Online information</vt:lpstr>
      <vt:lpstr>Online</vt:lpstr>
      <vt:lpstr>Major categories of websites</vt:lpstr>
      <vt:lpstr> Free websites--Institutional </vt:lpstr>
      <vt:lpstr>PowerPoint Presentation</vt:lpstr>
      <vt:lpstr>PowerPoint Presentation</vt:lpstr>
      <vt:lpstr>Best way to find websites?</vt:lpstr>
      <vt:lpstr>PowerPoint Presentation</vt:lpstr>
      <vt:lpstr>What else is there?</vt:lpstr>
      <vt:lpstr>Programming Ideas</vt:lpstr>
      <vt:lpstr>Importance</vt:lpstr>
      <vt:lpstr> “How to Grow Your Family Tree” </vt:lpstr>
      <vt:lpstr>PowerPoint Presentation</vt:lpstr>
      <vt:lpstr>The “Spotlight On” Program</vt:lpstr>
      <vt:lpstr>“The Story of My Life”</vt:lpstr>
      <vt:lpstr>“Ask Granny”</vt:lpstr>
      <vt:lpstr>Ask Granny flyer</vt:lpstr>
      <vt:lpstr>Email to request materials.</vt:lpstr>
      <vt:lpstr>Reaching Out to Ethnic Groups</vt:lpstr>
      <vt:lpstr>PowerPoint Presentation</vt:lpstr>
      <vt:lpstr>Lagniappe</vt:lpstr>
      <vt:lpstr>Questions?</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dc:creator>
  <cp:lastModifiedBy>Jared Oates</cp:lastModifiedBy>
  <cp:revision>18</cp:revision>
  <dcterms:created xsi:type="dcterms:W3CDTF">2017-09-09T16:48:03Z</dcterms:created>
  <dcterms:modified xsi:type="dcterms:W3CDTF">2017-09-25T15:01:34Z</dcterms:modified>
</cp:coreProperties>
</file>