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0"/>
  </p:notesMasterIdLst>
  <p:sldIdLst>
    <p:sldId id="256" r:id="rId3"/>
    <p:sldId id="257" r:id="rId4"/>
    <p:sldId id="258" r:id="rId5"/>
    <p:sldId id="259" r:id="rId6"/>
    <p:sldId id="260" r:id="rId7"/>
    <p:sldId id="263" r:id="rId8"/>
    <p:sldId id="265" r:id="rId9"/>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2" d="100"/>
          <a:sy n="72" d="100"/>
        </p:scale>
        <p:origin x="1320" y="54"/>
      </p:cViewPr>
      <p:guideLst>
        <p:guide orient="horz" pos="2160"/>
        <p:guide pos="2880"/>
        <p:guide pos="144"/>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BCE2A-82DA-4C74-BCB4-5C28314A0B5F}" type="datetimeFigureOut">
              <a:rPr lang="en-US" smtClean="0"/>
              <a:t>4/2/2014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83D47-0DC1-4B66-9ACC-C0BCDEB7F594}" type="slidenum">
              <a:rPr lang="en-US" smtClean="0"/>
              <a:t>‹#›</a:t>
            </a:fld>
            <a:endParaRPr lang="en-US"/>
          </a:p>
        </p:txBody>
      </p:sp>
    </p:spTree>
    <p:extLst>
      <p:ext uri="{BB962C8B-B14F-4D97-AF65-F5344CB8AC3E}">
        <p14:creationId xmlns:p14="http://schemas.microsoft.com/office/powerpoint/2010/main" val="4022463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83D47-0DC1-4B66-9ACC-C0BCDEB7F594}" type="slidenum">
              <a:rPr lang="en-US" smtClean="0"/>
              <a:t>1</a:t>
            </a:fld>
            <a:endParaRPr lang="en-US"/>
          </a:p>
        </p:txBody>
      </p:sp>
    </p:spTree>
    <p:extLst>
      <p:ext uri="{BB962C8B-B14F-4D97-AF65-F5344CB8AC3E}">
        <p14:creationId xmlns:p14="http://schemas.microsoft.com/office/powerpoint/2010/main" val="320356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325" y="762000"/>
            <a:ext cx="5111675" cy="26670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3810000"/>
            <a:ext cx="5105400" cy="2133600"/>
          </a:xfrm>
        </p:spPr>
        <p:txBody>
          <a:bodyPr/>
          <a:lstStyle>
            <a:lvl1pPr marL="0" indent="0" algn="l">
              <a:buNone/>
              <a:defRPr b="1">
                <a:solidFill>
                  <a:schemeClr val="tx1"/>
                </a:soli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a:p>
        </p:txBody>
      </p:sp>
      <p:pic>
        <p:nvPicPr>
          <p:cNvPr id="8" name="Glowing tech background 3d ,LO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25555" r="7778"/>
          <a:stretch/>
        </p:blipFill>
        <p:spPr>
          <a:xfrm>
            <a:off x="4495800" y="1368911"/>
            <a:ext cx="3888889" cy="3888889"/>
          </a:xfrm>
          <a:prstGeom prst="roundRect">
            <a:avLst>
              <a:gd name="adj" fmla="val 8644"/>
            </a:avLst>
          </a:prstGeom>
          <a:ln>
            <a:noFill/>
          </a:ln>
          <a:effectLst>
            <a:reflection blurRad="6350" stA="15000" endPos="50000" dist="635000" dir="5400000" sy="-100000" algn="bl" rotWithShape="0"/>
          </a:effectLst>
          <a:scene3d>
            <a:camera prst="perspectiveRelaxed" fov="6900000">
              <a:rot lat="23995" lon="3210004" rev="21299988"/>
            </a:camera>
            <a:lightRig rig="chilly" dir="t"/>
          </a:scene3d>
          <a:sp3d extrusionH="635000" prstMaterial="powder">
            <a:bevelT w="0" h="0"/>
            <a:contourClr>
              <a:srgbClr val="969696"/>
            </a:contourClr>
          </a:sp3d>
        </p:spPr>
      </p:pic>
    </p:spTree>
    <p:extLst>
      <p:ext uri="{BB962C8B-B14F-4D97-AF65-F5344CB8AC3E}">
        <p14:creationId xmlns:p14="http://schemas.microsoft.com/office/powerpoint/2010/main" val="182847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403874"/>
            <a:ext cx="7239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a:p>
        </p:txBody>
      </p:sp>
    </p:spTree>
    <p:extLst>
      <p:ext uri="{BB962C8B-B14F-4D97-AF65-F5344CB8AC3E}">
        <p14:creationId xmlns:p14="http://schemas.microsoft.com/office/powerpoint/2010/main" val="27313297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1371600"/>
            <a:ext cx="1828800" cy="4953000"/>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8600" y="1371600"/>
            <a:ext cx="57912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C68D13-5EF5-42B0-A8BE-ADA17887028F}"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a:p>
        </p:txBody>
      </p:sp>
    </p:spTree>
    <p:extLst>
      <p:ext uri="{BB962C8B-B14F-4D97-AF65-F5344CB8AC3E}">
        <p14:creationId xmlns:p14="http://schemas.microsoft.com/office/powerpoint/2010/main" val="21009735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a:p>
        </p:txBody>
      </p:sp>
    </p:spTree>
    <p:extLst>
      <p:ext uri="{BB962C8B-B14F-4D97-AF65-F5344CB8AC3E}">
        <p14:creationId xmlns:p14="http://schemas.microsoft.com/office/powerpoint/2010/main" val="238141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929187"/>
            <a:ext cx="5105400" cy="1362075"/>
          </a:xfrm>
        </p:spPr>
        <p:txBody>
          <a:bodyPr anchor="t"/>
          <a:lstStyle>
            <a:lvl1pPr algn="l">
              <a:defRPr sz="4000" b="1" cap="all">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228600" y="3733800"/>
            <a:ext cx="5105400" cy="11953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68D13-5EF5-42B0-A8BE-ADA17887028F}" type="datetimeFigureOut">
              <a:rPr lang="en-US" smtClean="0"/>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a:p>
        </p:txBody>
      </p:sp>
      <p:pic>
        <p:nvPicPr>
          <p:cNvPr id="8" name="Glowing tech background 3d ,LO2.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5"/>
          <a:srcRect l="25555" r="7778"/>
          <a:stretch/>
        </p:blipFill>
        <p:spPr>
          <a:xfrm>
            <a:off x="4495800" y="1368911"/>
            <a:ext cx="3888889" cy="3888889"/>
          </a:xfrm>
          <a:prstGeom prst="roundRect">
            <a:avLst>
              <a:gd name="adj" fmla="val 8644"/>
            </a:avLst>
          </a:prstGeom>
          <a:ln>
            <a:noFill/>
          </a:ln>
          <a:effectLst>
            <a:reflection blurRad="6350" stA="15000" endPos="50000" dist="635000" dir="5400000" sy="-100000" algn="bl" rotWithShape="0"/>
          </a:effectLst>
          <a:scene3d>
            <a:camera prst="perspectiveRelaxed" fov="6900000">
              <a:rot lat="23995" lon="3210004" rev="21299988"/>
            </a:camera>
            <a:lightRig rig="chilly" dir="t"/>
          </a:scene3d>
          <a:sp3d extrusionH="635000" prstMaterial="powder">
            <a:bevelT w="0" h="0"/>
            <a:contourClr>
              <a:srgbClr val="969696"/>
            </a:contourClr>
          </a:sp3d>
        </p:spPr>
      </p:pic>
    </p:spTree>
    <p:extLst>
      <p:ext uri="{BB962C8B-B14F-4D97-AF65-F5344CB8AC3E}">
        <p14:creationId xmlns:p14="http://schemas.microsoft.com/office/powerpoint/2010/main" val="28031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C68D13-5EF5-42B0-A8BE-ADA17887028F}"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a:p>
        </p:txBody>
      </p:sp>
    </p:spTree>
    <p:extLst>
      <p:ext uri="{BB962C8B-B14F-4D97-AF65-F5344CB8AC3E}">
        <p14:creationId xmlns:p14="http://schemas.microsoft.com/office/powerpoint/2010/main" val="18973332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335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373312"/>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3355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3312"/>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68D13-5EF5-42B0-A8BE-ADA17887028F}" type="datetimeFigureOut">
              <a:rPr lang="en-US" smtClean="0"/>
              <a:t>4/2/2014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8AA99-7238-42D3-B68A-A4E1B56FEE73}" type="slidenum">
              <a:rPr lang="en-US" smtClean="0"/>
              <a:t>‹#›</a:t>
            </a:fld>
            <a:endParaRPr lang="en-US"/>
          </a:p>
        </p:txBody>
      </p:sp>
    </p:spTree>
    <p:extLst>
      <p:ext uri="{BB962C8B-B14F-4D97-AF65-F5344CB8AC3E}">
        <p14:creationId xmlns:p14="http://schemas.microsoft.com/office/powerpoint/2010/main" val="2067092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68D13-5EF5-42B0-A8BE-ADA17887028F}" type="datetimeFigureOut">
              <a:rPr lang="en-US" smtClean="0"/>
              <a:t>4/2/2014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8AA99-7238-42D3-B68A-A4E1B56FEE73}" type="slidenum">
              <a:rPr lang="en-US" smtClean="0"/>
              <a:t>‹#›</a:t>
            </a:fld>
            <a:endParaRPr lang="en-US"/>
          </a:p>
        </p:txBody>
      </p:sp>
    </p:spTree>
    <p:extLst>
      <p:ext uri="{BB962C8B-B14F-4D97-AF65-F5344CB8AC3E}">
        <p14:creationId xmlns:p14="http://schemas.microsoft.com/office/powerpoint/2010/main" val="826795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68D13-5EF5-42B0-A8BE-ADA17887028F}" type="datetimeFigureOut">
              <a:rPr lang="en-US" smtClean="0"/>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8AA99-7238-42D3-B68A-A4E1B56FEE73}" type="slidenum">
              <a:rPr lang="en-US" smtClean="0"/>
              <a:t>‹#›</a:t>
            </a:fld>
            <a:endParaRPr lang="en-US"/>
          </a:p>
        </p:txBody>
      </p:sp>
    </p:spTree>
    <p:extLst>
      <p:ext uri="{BB962C8B-B14F-4D97-AF65-F5344CB8AC3E}">
        <p14:creationId xmlns:p14="http://schemas.microsoft.com/office/powerpoint/2010/main" val="38610141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86958"/>
            <a:ext cx="32369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3968750" cy="49090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1371600"/>
            <a:ext cx="3236913" cy="49136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68D13-5EF5-42B0-A8BE-ADA17887028F}"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a:p>
        </p:txBody>
      </p:sp>
    </p:spTree>
    <p:extLst>
      <p:ext uri="{BB962C8B-B14F-4D97-AF65-F5344CB8AC3E}">
        <p14:creationId xmlns:p14="http://schemas.microsoft.com/office/powerpoint/2010/main" val="25490526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5486400" cy="566738"/>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143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43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68D13-5EF5-42B0-A8BE-ADA17887028F}" type="datetimeFigureOut">
              <a:rPr lang="en-US" smtClean="0"/>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a:p>
        </p:txBody>
      </p:sp>
    </p:spTree>
    <p:extLst>
      <p:ext uri="{BB962C8B-B14F-4D97-AF65-F5344CB8AC3E}">
        <p14:creationId xmlns:p14="http://schemas.microsoft.com/office/powerpoint/2010/main" val="18891388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mp4"/><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mp4"/></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72390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1403874"/>
            <a:ext cx="8686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42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68D13-5EF5-42B0-A8BE-ADA17887028F}" type="datetimeFigureOut">
              <a:rPr lang="en-US" smtClean="0"/>
              <a:t>4/2/2014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7373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8AA99-7238-42D3-B68A-A4E1B56FEE73}" type="slidenum">
              <a:rPr lang="en-US" smtClean="0"/>
              <a:t>‹#›</a:t>
            </a:fld>
            <a:endParaRPr lang="en-US"/>
          </a:p>
        </p:txBody>
      </p:sp>
      <p:pic>
        <p:nvPicPr>
          <p:cNvPr id="9" name="Glowing tech background 3d ,LO2.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6"/>
          <a:srcRect l="25555" r="7778"/>
          <a:stretch/>
        </p:blipFill>
        <p:spPr>
          <a:xfrm>
            <a:off x="7239000" y="152400"/>
            <a:ext cx="1600200" cy="1600200"/>
          </a:xfrm>
          <a:prstGeom prst="roundRect">
            <a:avLst>
              <a:gd name="adj" fmla="val 18055"/>
            </a:avLst>
          </a:prstGeom>
          <a:ln>
            <a:noFill/>
          </a:ln>
          <a:effectLst/>
          <a:scene3d>
            <a:camera prst="perspectiveRelaxed" fov="7200000">
              <a:rot lat="23995" lon="3210004" rev="21299988"/>
            </a:camera>
            <a:lightRig rig="chilly" dir="t">
              <a:rot lat="0" lon="0" rev="0"/>
            </a:lightRig>
          </a:scene3d>
          <a:sp3d extrusionH="254000" prstMaterial="powder">
            <a:bevelT w="0" h="0"/>
            <a:contourClr>
              <a:srgbClr val="969696"/>
            </a:contourClr>
          </a:sp3d>
        </p:spPr>
      </p:pic>
    </p:spTree>
    <p:extLst>
      <p:ext uri="{BB962C8B-B14F-4D97-AF65-F5344CB8AC3E}">
        <p14:creationId xmlns:p14="http://schemas.microsoft.com/office/powerpoint/2010/main" val="4116082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9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txStyles>
    <p:titleStyle>
      <a:lvl1pPr algn="l" defTabSz="914400" rtl="0" eaLnBrk="1" latinLnBrk="0" hangingPunct="1">
        <a:spcBef>
          <a:spcPct val="0"/>
        </a:spcBef>
        <a:buNone/>
        <a:defRPr sz="4400" b="1" kern="120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325" y="228600"/>
            <a:ext cx="5111675" cy="2971800"/>
          </a:xfrm>
        </p:spPr>
        <p:txBody>
          <a:bodyPr>
            <a:noAutofit/>
          </a:bodyPr>
          <a:lstStyle/>
          <a:p>
            <a:r>
              <a:rPr lang="en-US" sz="7200" dirty="0" smtClean="0"/>
              <a:t>Sales Order Entry Project</a:t>
            </a:r>
            <a:br>
              <a:rPr lang="en-US" sz="7200" dirty="0" smtClean="0"/>
            </a:br>
            <a:endParaRPr lang="en-US" sz="7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0"/>
            <a:ext cx="5334000" cy="2286000"/>
          </a:xfrm>
          <a:prstGeom prst="rect">
            <a:avLst/>
          </a:prstGeom>
        </p:spPr>
      </p:pic>
    </p:spTree>
    <p:extLst>
      <p:ext uri="{BB962C8B-B14F-4D97-AF65-F5344CB8AC3E}">
        <p14:creationId xmlns:p14="http://schemas.microsoft.com/office/powerpoint/2010/main" val="271355196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Overview</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Family Owned and Operated Business Founded in 1919</a:t>
            </a:r>
          </a:p>
          <a:p>
            <a:pPr lvl="0"/>
            <a:r>
              <a:rPr lang="en-US" dirty="0"/>
              <a:t>Headquartered in Rochester, NY</a:t>
            </a:r>
          </a:p>
          <a:p>
            <a:pPr lvl="1"/>
            <a:r>
              <a:rPr lang="en-US" dirty="0"/>
              <a:t>Branch Offices in Albany, Syracuse, Buffalo and Erie, PA</a:t>
            </a:r>
          </a:p>
          <a:p>
            <a:pPr lvl="0"/>
            <a:r>
              <a:rPr lang="en-US" dirty="0"/>
              <a:t>Provides Commercial, Residential and Medical Alarm Systems</a:t>
            </a:r>
          </a:p>
          <a:p>
            <a:pPr lvl="0"/>
            <a:r>
              <a:rPr lang="en-US" dirty="0"/>
              <a:t>Operates a Five Diamond certified, U.L. Listed Emergency Response Center</a:t>
            </a:r>
          </a:p>
          <a:p>
            <a:pPr lvl="0"/>
            <a:r>
              <a:rPr lang="en-US" dirty="0"/>
              <a:t>Company Mission</a:t>
            </a:r>
          </a:p>
          <a:p>
            <a:pPr lvl="1"/>
            <a:r>
              <a:rPr lang="en-US" dirty="0"/>
              <a:t>Doyle Security Systems, Inc. provides peace of mind to its customers through the design, installation, service and monitoring of security and life safety systems. Doyle services are delivered through its highly skilled professional team who believe the customer's concern is our first concern.</a:t>
            </a:r>
          </a:p>
          <a:p>
            <a:pPr lvl="0"/>
            <a:r>
              <a:rPr lang="en-US" dirty="0"/>
              <a:t>Company Values</a:t>
            </a:r>
          </a:p>
          <a:p>
            <a:pPr lvl="1"/>
            <a:r>
              <a:rPr lang="en-US" dirty="0"/>
              <a:t>Customer Driven, Integrity, Teamwork, Excellence, Respect, Community Service, Accountability</a:t>
            </a:r>
          </a:p>
          <a:p>
            <a:endParaRPr lang="en-US" dirty="0" smtClean="0"/>
          </a:p>
        </p:txBody>
      </p:sp>
    </p:spTree>
    <p:extLst>
      <p:ext uri="{BB962C8B-B14F-4D97-AF65-F5344CB8AC3E}">
        <p14:creationId xmlns:p14="http://schemas.microsoft.com/office/powerpoint/2010/main" val="2459693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Sales Paperwork</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New Customer Add Process</a:t>
            </a:r>
          </a:p>
          <a:p>
            <a:pPr lvl="1"/>
            <a:r>
              <a:rPr lang="en-US" dirty="0"/>
              <a:t>Scope</a:t>
            </a:r>
          </a:p>
          <a:p>
            <a:pPr lvl="2"/>
            <a:r>
              <a:rPr lang="en-US" dirty="0"/>
              <a:t>Sales Order Pricing</a:t>
            </a:r>
          </a:p>
          <a:p>
            <a:pPr lvl="2"/>
            <a:r>
              <a:rPr lang="en-US" dirty="0"/>
              <a:t>Sales Pricing Approval</a:t>
            </a:r>
          </a:p>
          <a:p>
            <a:pPr lvl="2"/>
            <a:r>
              <a:rPr lang="en-US" dirty="0"/>
              <a:t>Contract Preparation</a:t>
            </a:r>
          </a:p>
          <a:p>
            <a:pPr lvl="2"/>
            <a:r>
              <a:rPr lang="en-US" dirty="0"/>
              <a:t>Order Installation</a:t>
            </a:r>
          </a:p>
          <a:p>
            <a:pPr lvl="2"/>
            <a:r>
              <a:rPr lang="en-US" dirty="0"/>
              <a:t>Account Activation for Monitoring</a:t>
            </a:r>
          </a:p>
          <a:p>
            <a:pPr lvl="0"/>
            <a:r>
              <a:rPr lang="en-US" dirty="0"/>
              <a:t>Security/Fire Alarm Inspection Process</a:t>
            </a:r>
          </a:p>
          <a:p>
            <a:pPr lvl="0"/>
            <a:r>
              <a:rPr lang="en-US" dirty="0"/>
              <a:t>Fully Manual Process using pre-Printed Paper Forms</a:t>
            </a:r>
          </a:p>
          <a:p>
            <a:pPr lvl="1"/>
            <a:r>
              <a:rPr lang="en-US" dirty="0"/>
              <a:t>Data Entered Manually to Back-end Accounting and Monitoring Systems</a:t>
            </a:r>
          </a:p>
          <a:p>
            <a:endParaRPr lang="en-US" dirty="0" smtClean="0"/>
          </a:p>
        </p:txBody>
      </p:sp>
    </p:spTree>
    <p:extLst>
      <p:ext uri="{BB962C8B-B14F-4D97-AF65-F5344CB8AC3E}">
        <p14:creationId xmlns:p14="http://schemas.microsoft.com/office/powerpoint/2010/main" val="2965684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Process: Core Issues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Issues</a:t>
            </a:r>
          </a:p>
          <a:p>
            <a:pPr lvl="1"/>
            <a:r>
              <a:rPr lang="en-US" dirty="0"/>
              <a:t>Process Cycle Time</a:t>
            </a:r>
          </a:p>
          <a:p>
            <a:pPr lvl="1"/>
            <a:r>
              <a:rPr lang="en-US" dirty="0"/>
              <a:t>Lost Paperwork</a:t>
            </a:r>
          </a:p>
          <a:p>
            <a:pPr lvl="1"/>
            <a:r>
              <a:rPr lang="en-US" dirty="0"/>
              <a:t>Cumbersome Order Package</a:t>
            </a:r>
          </a:p>
          <a:p>
            <a:pPr lvl="1"/>
            <a:r>
              <a:rPr lang="en-US" dirty="0"/>
              <a:t>Extensive Manual Processing</a:t>
            </a:r>
          </a:p>
          <a:p>
            <a:pPr lvl="1"/>
            <a:r>
              <a:rPr lang="en-US" dirty="0"/>
              <a:t>Re-Keying of Critical Customer Data</a:t>
            </a:r>
          </a:p>
          <a:p>
            <a:pPr lvl="1"/>
            <a:r>
              <a:rPr lang="en-US" dirty="0"/>
              <a:t>Poor Communication Between Departments</a:t>
            </a:r>
          </a:p>
          <a:p>
            <a:pPr lvl="0"/>
            <a:r>
              <a:rPr lang="en-US" dirty="0"/>
              <a:t>Employee Satisfaction</a:t>
            </a:r>
          </a:p>
          <a:p>
            <a:pPr lvl="1"/>
            <a:r>
              <a:rPr lang="en-US" dirty="0"/>
              <a:t>Lost Order/Contract Forms</a:t>
            </a:r>
          </a:p>
          <a:p>
            <a:pPr lvl="1"/>
            <a:r>
              <a:rPr lang="en-US" dirty="0"/>
              <a:t>Manual Scanning of Documents</a:t>
            </a:r>
          </a:p>
          <a:p>
            <a:pPr lvl="0"/>
            <a:r>
              <a:rPr lang="en-US" dirty="0"/>
              <a:t>Customer Satisfaction</a:t>
            </a:r>
          </a:p>
          <a:p>
            <a:pPr lvl="1"/>
            <a:r>
              <a:rPr lang="en-US" dirty="0"/>
              <a:t>Delays in Activating Service</a:t>
            </a:r>
          </a:p>
          <a:p>
            <a:pPr lvl="0"/>
            <a:r>
              <a:rPr lang="en-US" dirty="0"/>
              <a:t>Expense</a:t>
            </a:r>
          </a:p>
          <a:p>
            <a:pPr lvl="1"/>
            <a:r>
              <a:rPr lang="en-US" dirty="0"/>
              <a:t>Employees Searching for Documents</a:t>
            </a:r>
          </a:p>
          <a:p>
            <a:pPr lvl="0"/>
            <a:r>
              <a:rPr lang="en-US" dirty="0"/>
              <a:t>Lost Revenue </a:t>
            </a:r>
          </a:p>
          <a:p>
            <a:pPr lvl="1"/>
            <a:r>
              <a:rPr lang="en-US" dirty="0"/>
              <a:t>Delays in Activating Customer Accounts</a:t>
            </a:r>
          </a:p>
        </p:txBody>
      </p:sp>
    </p:spTree>
    <p:extLst>
      <p:ext uri="{BB962C8B-B14F-4D97-AF65-F5344CB8AC3E}">
        <p14:creationId xmlns:p14="http://schemas.microsoft.com/office/powerpoint/2010/main" val="1679881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2000"/>
                                        <p:tgtEl>
                                          <p:spTgt spid="3">
                                            <p:txEl>
                                              <p:pRg st="8" end="8"/>
                                            </p:txEl>
                                          </p:spTgt>
                                        </p:tgtEl>
                                      </p:cBhvr>
                                    </p:animEffect>
                                    <p:anim calcmode="lin" valueType="num">
                                      <p:cBhvr>
                                        <p:cTn id="64"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2000"/>
                                        <p:tgtEl>
                                          <p:spTgt spid="3">
                                            <p:txEl>
                                              <p:pRg st="9" end="9"/>
                                            </p:txEl>
                                          </p:spTgt>
                                        </p:tgtEl>
                                      </p:cBhvr>
                                    </p:animEffect>
                                    <p:anim calcmode="lin" valueType="num">
                                      <p:cBhvr>
                                        <p:cTn id="71"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72"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2000"/>
                                        <p:tgtEl>
                                          <p:spTgt spid="3">
                                            <p:txEl>
                                              <p:pRg st="10" end="10"/>
                                            </p:txEl>
                                          </p:spTgt>
                                        </p:tgtEl>
                                      </p:cBhvr>
                                    </p:animEffect>
                                    <p:anim calcmode="lin" valueType="num">
                                      <p:cBhvr>
                                        <p:cTn id="78"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79"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2000"/>
                                        <p:tgtEl>
                                          <p:spTgt spid="3">
                                            <p:txEl>
                                              <p:pRg st="11" end="11"/>
                                            </p:txEl>
                                          </p:spTgt>
                                        </p:tgtEl>
                                      </p:cBhvr>
                                    </p:animEffect>
                                    <p:anim calcmode="lin" valueType="num">
                                      <p:cBhvr>
                                        <p:cTn id="85"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86"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2000"/>
                                        <p:tgtEl>
                                          <p:spTgt spid="3">
                                            <p:txEl>
                                              <p:pRg st="12" end="12"/>
                                            </p:txEl>
                                          </p:spTgt>
                                        </p:tgtEl>
                                      </p:cBhvr>
                                    </p:animEffect>
                                    <p:anim calcmode="lin" valueType="num">
                                      <p:cBhvr>
                                        <p:cTn id="92" dur="2000" fill="hold"/>
                                        <p:tgtEl>
                                          <p:spTgt spid="3">
                                            <p:txEl>
                                              <p:pRg st="12" end="12"/>
                                            </p:txEl>
                                          </p:spTgt>
                                        </p:tgtEl>
                                        <p:attrNameLst>
                                          <p:attrName>ppt_w</p:attrName>
                                        </p:attrNameLst>
                                      </p:cBhvr>
                                      <p:tavLst>
                                        <p:tav tm="0" fmla="#ppt_w*sin(2.5*pi*$)">
                                          <p:val>
                                            <p:fltVal val="0"/>
                                          </p:val>
                                        </p:tav>
                                        <p:tav tm="100000">
                                          <p:val>
                                            <p:fltVal val="1"/>
                                          </p:val>
                                        </p:tav>
                                      </p:tavLst>
                                    </p:anim>
                                    <p:anim calcmode="lin" valueType="num">
                                      <p:cBhvr>
                                        <p:cTn id="93" dur="2000" fill="hold"/>
                                        <p:tgtEl>
                                          <p:spTgt spid="3">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45" presetClass="entr" presetSubtype="0" fill="hold"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2000"/>
                                        <p:tgtEl>
                                          <p:spTgt spid="3">
                                            <p:txEl>
                                              <p:pRg st="13" end="13"/>
                                            </p:txEl>
                                          </p:spTgt>
                                        </p:tgtEl>
                                      </p:cBhvr>
                                    </p:animEffect>
                                    <p:anim calcmode="lin" valueType="num">
                                      <p:cBhvr>
                                        <p:cTn id="99" dur="2000" fill="hold"/>
                                        <p:tgtEl>
                                          <p:spTgt spid="3">
                                            <p:txEl>
                                              <p:pRg st="13" end="13"/>
                                            </p:txEl>
                                          </p:spTgt>
                                        </p:tgtEl>
                                        <p:attrNameLst>
                                          <p:attrName>ppt_w</p:attrName>
                                        </p:attrNameLst>
                                      </p:cBhvr>
                                      <p:tavLst>
                                        <p:tav tm="0" fmla="#ppt_w*sin(2.5*pi*$)">
                                          <p:val>
                                            <p:fltVal val="0"/>
                                          </p:val>
                                        </p:tav>
                                        <p:tav tm="100000">
                                          <p:val>
                                            <p:fltVal val="1"/>
                                          </p:val>
                                        </p:tav>
                                      </p:tavLst>
                                    </p:anim>
                                    <p:anim calcmode="lin" valueType="num">
                                      <p:cBhvr>
                                        <p:cTn id="100" dur="2000" fill="hold"/>
                                        <p:tgtEl>
                                          <p:spTgt spid="3">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45" presetClass="entr" presetSubtype="0" fill="hold"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2000"/>
                                        <p:tgtEl>
                                          <p:spTgt spid="3">
                                            <p:txEl>
                                              <p:pRg st="14" end="14"/>
                                            </p:txEl>
                                          </p:spTgt>
                                        </p:tgtEl>
                                      </p:cBhvr>
                                    </p:animEffect>
                                    <p:anim calcmode="lin" valueType="num">
                                      <p:cBhvr>
                                        <p:cTn id="106" dur="2000" fill="hold"/>
                                        <p:tgtEl>
                                          <p:spTgt spid="3">
                                            <p:txEl>
                                              <p:pRg st="14" end="14"/>
                                            </p:txEl>
                                          </p:spTgt>
                                        </p:tgtEl>
                                        <p:attrNameLst>
                                          <p:attrName>ppt_w</p:attrName>
                                        </p:attrNameLst>
                                      </p:cBhvr>
                                      <p:tavLst>
                                        <p:tav tm="0" fmla="#ppt_w*sin(2.5*pi*$)">
                                          <p:val>
                                            <p:fltVal val="0"/>
                                          </p:val>
                                        </p:tav>
                                        <p:tav tm="100000">
                                          <p:val>
                                            <p:fltVal val="1"/>
                                          </p:val>
                                        </p:tav>
                                      </p:tavLst>
                                    </p:anim>
                                    <p:anim calcmode="lin" valueType="num">
                                      <p:cBhvr>
                                        <p:cTn id="107" dur="2000" fill="hold"/>
                                        <p:tgtEl>
                                          <p:spTgt spid="3">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45" presetClass="entr" presetSubtype="0" fill="hold" nodeType="clickEffect">
                                  <p:stCondLst>
                                    <p:cond delay="0"/>
                                  </p:stCondLst>
                                  <p:childTnLst>
                                    <p:set>
                                      <p:cBhvr>
                                        <p:cTn id="111" dur="1" fill="hold">
                                          <p:stCondLst>
                                            <p:cond delay="0"/>
                                          </p:stCondLst>
                                        </p:cTn>
                                        <p:tgtEl>
                                          <p:spTgt spid="3">
                                            <p:txEl>
                                              <p:pRg st="15" end="15"/>
                                            </p:txEl>
                                          </p:spTgt>
                                        </p:tgtEl>
                                        <p:attrNameLst>
                                          <p:attrName>style.visibility</p:attrName>
                                        </p:attrNameLst>
                                      </p:cBhvr>
                                      <p:to>
                                        <p:strVal val="visible"/>
                                      </p:to>
                                    </p:set>
                                    <p:animEffect transition="in" filter="fade">
                                      <p:cBhvr>
                                        <p:cTn id="112" dur="2000"/>
                                        <p:tgtEl>
                                          <p:spTgt spid="3">
                                            <p:txEl>
                                              <p:pRg st="15" end="15"/>
                                            </p:txEl>
                                          </p:spTgt>
                                        </p:tgtEl>
                                      </p:cBhvr>
                                    </p:animEffect>
                                    <p:anim calcmode="lin" valueType="num">
                                      <p:cBhvr>
                                        <p:cTn id="113" dur="2000" fill="hold"/>
                                        <p:tgtEl>
                                          <p:spTgt spid="3">
                                            <p:txEl>
                                              <p:pRg st="15" end="15"/>
                                            </p:txEl>
                                          </p:spTgt>
                                        </p:tgtEl>
                                        <p:attrNameLst>
                                          <p:attrName>ppt_w</p:attrName>
                                        </p:attrNameLst>
                                      </p:cBhvr>
                                      <p:tavLst>
                                        <p:tav tm="0" fmla="#ppt_w*sin(2.5*pi*$)">
                                          <p:val>
                                            <p:fltVal val="0"/>
                                          </p:val>
                                        </p:tav>
                                        <p:tav tm="100000">
                                          <p:val>
                                            <p:fltVal val="1"/>
                                          </p:val>
                                        </p:tav>
                                      </p:tavLst>
                                    </p:anim>
                                    <p:anim calcmode="lin" valueType="num">
                                      <p:cBhvr>
                                        <p:cTn id="114" dur="2000" fill="hold"/>
                                        <p:tgtEl>
                                          <p:spTgt spid="3">
                                            <p:txEl>
                                              <p:pRg st="15" end="1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 </a:t>
            </a:r>
            <a:r>
              <a:rPr lang="en-US" dirty="0" err="1" smtClean="0"/>
              <a:t>Mi</a:t>
            </a:r>
            <a:r>
              <a:rPr lang="en-US" dirty="0" smtClean="0"/>
              <a:t>-Forms</a:t>
            </a: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a:t>iPad and Web Based </a:t>
            </a:r>
            <a:r>
              <a:rPr lang="en-US" dirty="0" err="1"/>
              <a:t>Mi</a:t>
            </a:r>
            <a:r>
              <a:rPr lang="en-US" dirty="0"/>
              <a:t>-Forms</a:t>
            </a:r>
          </a:p>
          <a:p>
            <a:pPr lvl="1"/>
            <a:r>
              <a:rPr lang="en-US" dirty="0" err="1"/>
              <a:t>Mi</a:t>
            </a:r>
            <a:r>
              <a:rPr lang="en-US" dirty="0"/>
              <a:t>-Forms Order Document</a:t>
            </a:r>
          </a:p>
          <a:p>
            <a:pPr lvl="2"/>
            <a:r>
              <a:rPr lang="en-US" dirty="0"/>
              <a:t>Customer Information Collection</a:t>
            </a:r>
          </a:p>
          <a:p>
            <a:pPr lvl="2"/>
            <a:r>
              <a:rPr lang="en-US" dirty="0"/>
              <a:t>System Information</a:t>
            </a:r>
          </a:p>
          <a:p>
            <a:pPr lvl="2"/>
            <a:r>
              <a:rPr lang="en-US" dirty="0"/>
              <a:t>Complete Order Specification</a:t>
            </a:r>
          </a:p>
          <a:p>
            <a:pPr lvl="3"/>
            <a:r>
              <a:rPr lang="en-US" dirty="0"/>
              <a:t>Parts, Labor, Contractors, etc.</a:t>
            </a:r>
          </a:p>
          <a:p>
            <a:pPr lvl="2"/>
            <a:r>
              <a:rPr lang="en-US" dirty="0"/>
              <a:t>Automated Order Approval Workflow</a:t>
            </a:r>
          </a:p>
          <a:p>
            <a:pPr lvl="1"/>
            <a:r>
              <a:rPr lang="en-US" dirty="0" err="1"/>
              <a:t>Mi</a:t>
            </a:r>
            <a:r>
              <a:rPr lang="en-US" dirty="0"/>
              <a:t>-Forms Contract Document</a:t>
            </a:r>
          </a:p>
          <a:p>
            <a:pPr lvl="2"/>
            <a:r>
              <a:rPr lang="en-US" dirty="0"/>
              <a:t>Auto Generated from Order Data</a:t>
            </a:r>
          </a:p>
          <a:p>
            <a:pPr lvl="2"/>
            <a:r>
              <a:rPr lang="en-US" dirty="0"/>
              <a:t>Electronic Signatures</a:t>
            </a:r>
          </a:p>
          <a:p>
            <a:pPr lvl="2"/>
            <a:r>
              <a:rPr lang="en-US" dirty="0"/>
              <a:t>Email Signature Capability</a:t>
            </a:r>
          </a:p>
          <a:p>
            <a:pPr lvl="1"/>
            <a:r>
              <a:rPr lang="en-US" dirty="0"/>
              <a:t>Integration with Back-end Systems</a:t>
            </a:r>
          </a:p>
          <a:p>
            <a:pPr lvl="2"/>
            <a:r>
              <a:rPr lang="en-US" dirty="0"/>
              <a:t>Sedona Office for Installation, Billing, Collections, etc.</a:t>
            </a:r>
          </a:p>
          <a:p>
            <a:pPr lvl="2"/>
            <a:r>
              <a:rPr lang="en-US" dirty="0"/>
              <a:t>Bold Manitou for Monitoring and Service</a:t>
            </a:r>
          </a:p>
          <a:p>
            <a:pPr lvl="1"/>
            <a:r>
              <a:rPr lang="en-US" dirty="0"/>
              <a:t>Automation of System Inspection and Test Forms</a:t>
            </a:r>
          </a:p>
          <a:p>
            <a:pPr lvl="1"/>
            <a:endParaRPr lang="en-US" dirty="0" smtClean="0"/>
          </a:p>
        </p:txBody>
      </p:sp>
    </p:spTree>
    <p:extLst>
      <p:ext uri="{BB962C8B-B14F-4D97-AF65-F5344CB8AC3E}">
        <p14:creationId xmlns:p14="http://schemas.microsoft.com/office/powerpoint/2010/main" val="3090578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3">
                                            <p:txEl>
                                              <p:pRg st="10" end="10"/>
                                            </p:txEl>
                                          </p:spTgt>
                                        </p:tgtEl>
                                        <p:attrNameLst>
                                          <p:attrName>style.visibility</p:attrName>
                                        </p:attrNameLst>
                                      </p:cBhvr>
                                      <p:to>
                                        <p:strVal val="visible"/>
                                      </p:to>
                                    </p:set>
                                    <p:animEffect transition="in" filter="wipe(down)">
                                      <p:cBhvr>
                                        <p:cTn id="187" dur="580">
                                          <p:stCondLst>
                                            <p:cond delay="0"/>
                                          </p:stCondLst>
                                        </p:cTn>
                                        <p:tgtEl>
                                          <p:spTgt spid="3">
                                            <p:txEl>
                                              <p:pRg st="10" end="10"/>
                                            </p:txEl>
                                          </p:spTgt>
                                        </p:tgtEl>
                                      </p:cBhvr>
                                    </p:animEffect>
                                    <p:anim calcmode="lin" valueType="num">
                                      <p:cBhvr>
                                        <p:cTn id="18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3">
                                            <p:txEl>
                                              <p:pRg st="10" end="10"/>
                                            </p:txEl>
                                          </p:spTgt>
                                        </p:tgtEl>
                                      </p:cBhvr>
                                      <p:to x="100000" y="60000"/>
                                    </p:animScale>
                                    <p:animScale>
                                      <p:cBhvr>
                                        <p:cTn id="194" dur="166" decel="50000">
                                          <p:stCondLst>
                                            <p:cond delay="676"/>
                                          </p:stCondLst>
                                        </p:cTn>
                                        <p:tgtEl>
                                          <p:spTgt spid="3">
                                            <p:txEl>
                                              <p:pRg st="10" end="10"/>
                                            </p:txEl>
                                          </p:spTgt>
                                        </p:tgtEl>
                                      </p:cBhvr>
                                      <p:to x="100000" y="100000"/>
                                    </p:animScale>
                                    <p:animScale>
                                      <p:cBhvr>
                                        <p:cTn id="195" dur="26">
                                          <p:stCondLst>
                                            <p:cond delay="1312"/>
                                          </p:stCondLst>
                                        </p:cTn>
                                        <p:tgtEl>
                                          <p:spTgt spid="3">
                                            <p:txEl>
                                              <p:pRg st="10" end="10"/>
                                            </p:txEl>
                                          </p:spTgt>
                                        </p:tgtEl>
                                      </p:cBhvr>
                                      <p:to x="100000" y="80000"/>
                                    </p:animScale>
                                    <p:animScale>
                                      <p:cBhvr>
                                        <p:cTn id="196" dur="166" decel="50000">
                                          <p:stCondLst>
                                            <p:cond delay="1338"/>
                                          </p:stCondLst>
                                        </p:cTn>
                                        <p:tgtEl>
                                          <p:spTgt spid="3">
                                            <p:txEl>
                                              <p:pRg st="10" end="10"/>
                                            </p:txEl>
                                          </p:spTgt>
                                        </p:tgtEl>
                                      </p:cBhvr>
                                      <p:to x="100000" y="100000"/>
                                    </p:animScale>
                                    <p:animScale>
                                      <p:cBhvr>
                                        <p:cTn id="197" dur="26">
                                          <p:stCondLst>
                                            <p:cond delay="1642"/>
                                          </p:stCondLst>
                                        </p:cTn>
                                        <p:tgtEl>
                                          <p:spTgt spid="3">
                                            <p:txEl>
                                              <p:pRg st="10" end="10"/>
                                            </p:txEl>
                                          </p:spTgt>
                                        </p:tgtEl>
                                      </p:cBhvr>
                                      <p:to x="100000" y="90000"/>
                                    </p:animScale>
                                    <p:animScale>
                                      <p:cBhvr>
                                        <p:cTn id="198" dur="166" decel="50000">
                                          <p:stCondLst>
                                            <p:cond delay="1668"/>
                                          </p:stCondLst>
                                        </p:cTn>
                                        <p:tgtEl>
                                          <p:spTgt spid="3">
                                            <p:txEl>
                                              <p:pRg st="10" end="10"/>
                                            </p:txEl>
                                          </p:spTgt>
                                        </p:tgtEl>
                                      </p:cBhvr>
                                      <p:to x="100000" y="100000"/>
                                    </p:animScale>
                                    <p:animScale>
                                      <p:cBhvr>
                                        <p:cTn id="199" dur="26">
                                          <p:stCondLst>
                                            <p:cond delay="1808"/>
                                          </p:stCondLst>
                                        </p:cTn>
                                        <p:tgtEl>
                                          <p:spTgt spid="3">
                                            <p:txEl>
                                              <p:pRg st="10" end="10"/>
                                            </p:txEl>
                                          </p:spTgt>
                                        </p:tgtEl>
                                      </p:cBhvr>
                                      <p:to x="100000" y="95000"/>
                                    </p:animScale>
                                    <p:animScale>
                                      <p:cBhvr>
                                        <p:cTn id="200" dur="166" decel="50000">
                                          <p:stCondLst>
                                            <p:cond delay="1834"/>
                                          </p:stCondLst>
                                        </p:cTn>
                                        <p:tgtEl>
                                          <p:spTgt spid="3">
                                            <p:txEl>
                                              <p:pRg st="10" end="10"/>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nodeType="clickEffect">
                                  <p:stCondLst>
                                    <p:cond delay="0"/>
                                  </p:stCondLst>
                                  <p:childTnLst>
                                    <p:set>
                                      <p:cBhvr>
                                        <p:cTn id="204" dur="1" fill="hold">
                                          <p:stCondLst>
                                            <p:cond delay="0"/>
                                          </p:stCondLst>
                                        </p:cTn>
                                        <p:tgtEl>
                                          <p:spTgt spid="3">
                                            <p:txEl>
                                              <p:pRg st="11" end="11"/>
                                            </p:txEl>
                                          </p:spTgt>
                                        </p:tgtEl>
                                        <p:attrNameLst>
                                          <p:attrName>style.visibility</p:attrName>
                                        </p:attrNameLst>
                                      </p:cBhvr>
                                      <p:to>
                                        <p:strVal val="visible"/>
                                      </p:to>
                                    </p:set>
                                    <p:animEffect transition="in" filter="wipe(down)">
                                      <p:cBhvr>
                                        <p:cTn id="205" dur="580">
                                          <p:stCondLst>
                                            <p:cond delay="0"/>
                                          </p:stCondLst>
                                        </p:cTn>
                                        <p:tgtEl>
                                          <p:spTgt spid="3">
                                            <p:txEl>
                                              <p:pRg st="11" end="11"/>
                                            </p:txEl>
                                          </p:spTgt>
                                        </p:tgtEl>
                                      </p:cBhvr>
                                    </p:animEffect>
                                    <p:anim calcmode="lin" valueType="num">
                                      <p:cBhvr>
                                        <p:cTn id="206"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3">
                                            <p:txEl>
                                              <p:pRg st="11" end="11"/>
                                            </p:txEl>
                                          </p:spTgt>
                                        </p:tgtEl>
                                      </p:cBhvr>
                                      <p:to x="100000" y="60000"/>
                                    </p:animScale>
                                    <p:animScale>
                                      <p:cBhvr>
                                        <p:cTn id="212" dur="166" decel="50000">
                                          <p:stCondLst>
                                            <p:cond delay="676"/>
                                          </p:stCondLst>
                                        </p:cTn>
                                        <p:tgtEl>
                                          <p:spTgt spid="3">
                                            <p:txEl>
                                              <p:pRg st="11" end="11"/>
                                            </p:txEl>
                                          </p:spTgt>
                                        </p:tgtEl>
                                      </p:cBhvr>
                                      <p:to x="100000" y="100000"/>
                                    </p:animScale>
                                    <p:animScale>
                                      <p:cBhvr>
                                        <p:cTn id="213" dur="26">
                                          <p:stCondLst>
                                            <p:cond delay="1312"/>
                                          </p:stCondLst>
                                        </p:cTn>
                                        <p:tgtEl>
                                          <p:spTgt spid="3">
                                            <p:txEl>
                                              <p:pRg st="11" end="11"/>
                                            </p:txEl>
                                          </p:spTgt>
                                        </p:tgtEl>
                                      </p:cBhvr>
                                      <p:to x="100000" y="80000"/>
                                    </p:animScale>
                                    <p:animScale>
                                      <p:cBhvr>
                                        <p:cTn id="214" dur="166" decel="50000">
                                          <p:stCondLst>
                                            <p:cond delay="1338"/>
                                          </p:stCondLst>
                                        </p:cTn>
                                        <p:tgtEl>
                                          <p:spTgt spid="3">
                                            <p:txEl>
                                              <p:pRg st="11" end="11"/>
                                            </p:txEl>
                                          </p:spTgt>
                                        </p:tgtEl>
                                      </p:cBhvr>
                                      <p:to x="100000" y="100000"/>
                                    </p:animScale>
                                    <p:animScale>
                                      <p:cBhvr>
                                        <p:cTn id="215" dur="26">
                                          <p:stCondLst>
                                            <p:cond delay="1642"/>
                                          </p:stCondLst>
                                        </p:cTn>
                                        <p:tgtEl>
                                          <p:spTgt spid="3">
                                            <p:txEl>
                                              <p:pRg st="11" end="11"/>
                                            </p:txEl>
                                          </p:spTgt>
                                        </p:tgtEl>
                                      </p:cBhvr>
                                      <p:to x="100000" y="90000"/>
                                    </p:animScale>
                                    <p:animScale>
                                      <p:cBhvr>
                                        <p:cTn id="216" dur="166" decel="50000">
                                          <p:stCondLst>
                                            <p:cond delay="1668"/>
                                          </p:stCondLst>
                                        </p:cTn>
                                        <p:tgtEl>
                                          <p:spTgt spid="3">
                                            <p:txEl>
                                              <p:pRg st="11" end="11"/>
                                            </p:txEl>
                                          </p:spTgt>
                                        </p:tgtEl>
                                      </p:cBhvr>
                                      <p:to x="100000" y="100000"/>
                                    </p:animScale>
                                    <p:animScale>
                                      <p:cBhvr>
                                        <p:cTn id="217" dur="26">
                                          <p:stCondLst>
                                            <p:cond delay="1808"/>
                                          </p:stCondLst>
                                        </p:cTn>
                                        <p:tgtEl>
                                          <p:spTgt spid="3">
                                            <p:txEl>
                                              <p:pRg st="11" end="11"/>
                                            </p:txEl>
                                          </p:spTgt>
                                        </p:tgtEl>
                                      </p:cBhvr>
                                      <p:to x="100000" y="95000"/>
                                    </p:animScale>
                                    <p:animScale>
                                      <p:cBhvr>
                                        <p:cTn id="218" dur="166" decel="50000">
                                          <p:stCondLst>
                                            <p:cond delay="1834"/>
                                          </p:stCondLst>
                                        </p:cTn>
                                        <p:tgtEl>
                                          <p:spTgt spid="3">
                                            <p:txEl>
                                              <p:pRg st="11" end="11"/>
                                            </p:txEl>
                                          </p:spTgt>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nodeType="clickEffect">
                                  <p:stCondLst>
                                    <p:cond delay="0"/>
                                  </p:stCondLst>
                                  <p:childTnLst>
                                    <p:set>
                                      <p:cBhvr>
                                        <p:cTn id="222" dur="1" fill="hold">
                                          <p:stCondLst>
                                            <p:cond delay="0"/>
                                          </p:stCondLst>
                                        </p:cTn>
                                        <p:tgtEl>
                                          <p:spTgt spid="3">
                                            <p:txEl>
                                              <p:pRg st="12" end="12"/>
                                            </p:txEl>
                                          </p:spTgt>
                                        </p:tgtEl>
                                        <p:attrNameLst>
                                          <p:attrName>style.visibility</p:attrName>
                                        </p:attrNameLst>
                                      </p:cBhvr>
                                      <p:to>
                                        <p:strVal val="visible"/>
                                      </p:to>
                                    </p:set>
                                    <p:animEffect transition="in" filter="wipe(down)">
                                      <p:cBhvr>
                                        <p:cTn id="223" dur="580">
                                          <p:stCondLst>
                                            <p:cond delay="0"/>
                                          </p:stCondLst>
                                        </p:cTn>
                                        <p:tgtEl>
                                          <p:spTgt spid="3">
                                            <p:txEl>
                                              <p:pRg st="12" end="12"/>
                                            </p:txEl>
                                          </p:spTgt>
                                        </p:tgtEl>
                                      </p:cBhvr>
                                    </p:animEffect>
                                    <p:anim calcmode="lin" valueType="num">
                                      <p:cBhvr>
                                        <p:cTn id="224"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29" dur="26">
                                          <p:stCondLst>
                                            <p:cond delay="650"/>
                                          </p:stCondLst>
                                        </p:cTn>
                                        <p:tgtEl>
                                          <p:spTgt spid="3">
                                            <p:txEl>
                                              <p:pRg st="12" end="12"/>
                                            </p:txEl>
                                          </p:spTgt>
                                        </p:tgtEl>
                                      </p:cBhvr>
                                      <p:to x="100000" y="60000"/>
                                    </p:animScale>
                                    <p:animScale>
                                      <p:cBhvr>
                                        <p:cTn id="230" dur="166" decel="50000">
                                          <p:stCondLst>
                                            <p:cond delay="676"/>
                                          </p:stCondLst>
                                        </p:cTn>
                                        <p:tgtEl>
                                          <p:spTgt spid="3">
                                            <p:txEl>
                                              <p:pRg st="12" end="12"/>
                                            </p:txEl>
                                          </p:spTgt>
                                        </p:tgtEl>
                                      </p:cBhvr>
                                      <p:to x="100000" y="100000"/>
                                    </p:animScale>
                                    <p:animScale>
                                      <p:cBhvr>
                                        <p:cTn id="231" dur="26">
                                          <p:stCondLst>
                                            <p:cond delay="1312"/>
                                          </p:stCondLst>
                                        </p:cTn>
                                        <p:tgtEl>
                                          <p:spTgt spid="3">
                                            <p:txEl>
                                              <p:pRg st="12" end="12"/>
                                            </p:txEl>
                                          </p:spTgt>
                                        </p:tgtEl>
                                      </p:cBhvr>
                                      <p:to x="100000" y="80000"/>
                                    </p:animScale>
                                    <p:animScale>
                                      <p:cBhvr>
                                        <p:cTn id="232" dur="166" decel="50000">
                                          <p:stCondLst>
                                            <p:cond delay="1338"/>
                                          </p:stCondLst>
                                        </p:cTn>
                                        <p:tgtEl>
                                          <p:spTgt spid="3">
                                            <p:txEl>
                                              <p:pRg st="12" end="12"/>
                                            </p:txEl>
                                          </p:spTgt>
                                        </p:tgtEl>
                                      </p:cBhvr>
                                      <p:to x="100000" y="100000"/>
                                    </p:animScale>
                                    <p:animScale>
                                      <p:cBhvr>
                                        <p:cTn id="233" dur="26">
                                          <p:stCondLst>
                                            <p:cond delay="1642"/>
                                          </p:stCondLst>
                                        </p:cTn>
                                        <p:tgtEl>
                                          <p:spTgt spid="3">
                                            <p:txEl>
                                              <p:pRg st="12" end="12"/>
                                            </p:txEl>
                                          </p:spTgt>
                                        </p:tgtEl>
                                      </p:cBhvr>
                                      <p:to x="100000" y="90000"/>
                                    </p:animScale>
                                    <p:animScale>
                                      <p:cBhvr>
                                        <p:cTn id="234" dur="166" decel="50000">
                                          <p:stCondLst>
                                            <p:cond delay="1668"/>
                                          </p:stCondLst>
                                        </p:cTn>
                                        <p:tgtEl>
                                          <p:spTgt spid="3">
                                            <p:txEl>
                                              <p:pRg st="12" end="12"/>
                                            </p:txEl>
                                          </p:spTgt>
                                        </p:tgtEl>
                                      </p:cBhvr>
                                      <p:to x="100000" y="100000"/>
                                    </p:animScale>
                                    <p:animScale>
                                      <p:cBhvr>
                                        <p:cTn id="235" dur="26">
                                          <p:stCondLst>
                                            <p:cond delay="1808"/>
                                          </p:stCondLst>
                                        </p:cTn>
                                        <p:tgtEl>
                                          <p:spTgt spid="3">
                                            <p:txEl>
                                              <p:pRg st="12" end="12"/>
                                            </p:txEl>
                                          </p:spTgt>
                                        </p:tgtEl>
                                      </p:cBhvr>
                                      <p:to x="100000" y="95000"/>
                                    </p:animScale>
                                    <p:animScale>
                                      <p:cBhvr>
                                        <p:cTn id="236" dur="166" decel="50000">
                                          <p:stCondLst>
                                            <p:cond delay="1834"/>
                                          </p:stCondLst>
                                        </p:cTn>
                                        <p:tgtEl>
                                          <p:spTgt spid="3">
                                            <p:txEl>
                                              <p:pRg st="12" end="12"/>
                                            </p:txEl>
                                          </p:spTgt>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nodeType="clickEffect">
                                  <p:stCondLst>
                                    <p:cond delay="0"/>
                                  </p:stCondLst>
                                  <p:childTnLst>
                                    <p:set>
                                      <p:cBhvr>
                                        <p:cTn id="240" dur="1" fill="hold">
                                          <p:stCondLst>
                                            <p:cond delay="0"/>
                                          </p:stCondLst>
                                        </p:cTn>
                                        <p:tgtEl>
                                          <p:spTgt spid="3">
                                            <p:txEl>
                                              <p:pRg st="13" end="13"/>
                                            </p:txEl>
                                          </p:spTgt>
                                        </p:tgtEl>
                                        <p:attrNameLst>
                                          <p:attrName>style.visibility</p:attrName>
                                        </p:attrNameLst>
                                      </p:cBhvr>
                                      <p:to>
                                        <p:strVal val="visible"/>
                                      </p:to>
                                    </p:set>
                                    <p:animEffect transition="in" filter="wipe(down)">
                                      <p:cBhvr>
                                        <p:cTn id="241" dur="580">
                                          <p:stCondLst>
                                            <p:cond delay="0"/>
                                          </p:stCondLst>
                                        </p:cTn>
                                        <p:tgtEl>
                                          <p:spTgt spid="3">
                                            <p:txEl>
                                              <p:pRg st="13" end="13"/>
                                            </p:txEl>
                                          </p:spTgt>
                                        </p:tgtEl>
                                      </p:cBhvr>
                                    </p:animEffect>
                                    <p:anim calcmode="lin" valueType="num">
                                      <p:cBhvr>
                                        <p:cTn id="242"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47" dur="26">
                                          <p:stCondLst>
                                            <p:cond delay="650"/>
                                          </p:stCondLst>
                                        </p:cTn>
                                        <p:tgtEl>
                                          <p:spTgt spid="3">
                                            <p:txEl>
                                              <p:pRg st="13" end="13"/>
                                            </p:txEl>
                                          </p:spTgt>
                                        </p:tgtEl>
                                      </p:cBhvr>
                                      <p:to x="100000" y="60000"/>
                                    </p:animScale>
                                    <p:animScale>
                                      <p:cBhvr>
                                        <p:cTn id="248" dur="166" decel="50000">
                                          <p:stCondLst>
                                            <p:cond delay="676"/>
                                          </p:stCondLst>
                                        </p:cTn>
                                        <p:tgtEl>
                                          <p:spTgt spid="3">
                                            <p:txEl>
                                              <p:pRg st="13" end="13"/>
                                            </p:txEl>
                                          </p:spTgt>
                                        </p:tgtEl>
                                      </p:cBhvr>
                                      <p:to x="100000" y="100000"/>
                                    </p:animScale>
                                    <p:animScale>
                                      <p:cBhvr>
                                        <p:cTn id="249" dur="26">
                                          <p:stCondLst>
                                            <p:cond delay="1312"/>
                                          </p:stCondLst>
                                        </p:cTn>
                                        <p:tgtEl>
                                          <p:spTgt spid="3">
                                            <p:txEl>
                                              <p:pRg st="13" end="13"/>
                                            </p:txEl>
                                          </p:spTgt>
                                        </p:tgtEl>
                                      </p:cBhvr>
                                      <p:to x="100000" y="80000"/>
                                    </p:animScale>
                                    <p:animScale>
                                      <p:cBhvr>
                                        <p:cTn id="250" dur="166" decel="50000">
                                          <p:stCondLst>
                                            <p:cond delay="1338"/>
                                          </p:stCondLst>
                                        </p:cTn>
                                        <p:tgtEl>
                                          <p:spTgt spid="3">
                                            <p:txEl>
                                              <p:pRg st="13" end="13"/>
                                            </p:txEl>
                                          </p:spTgt>
                                        </p:tgtEl>
                                      </p:cBhvr>
                                      <p:to x="100000" y="100000"/>
                                    </p:animScale>
                                    <p:animScale>
                                      <p:cBhvr>
                                        <p:cTn id="251" dur="26">
                                          <p:stCondLst>
                                            <p:cond delay="1642"/>
                                          </p:stCondLst>
                                        </p:cTn>
                                        <p:tgtEl>
                                          <p:spTgt spid="3">
                                            <p:txEl>
                                              <p:pRg st="13" end="13"/>
                                            </p:txEl>
                                          </p:spTgt>
                                        </p:tgtEl>
                                      </p:cBhvr>
                                      <p:to x="100000" y="90000"/>
                                    </p:animScale>
                                    <p:animScale>
                                      <p:cBhvr>
                                        <p:cTn id="252" dur="166" decel="50000">
                                          <p:stCondLst>
                                            <p:cond delay="1668"/>
                                          </p:stCondLst>
                                        </p:cTn>
                                        <p:tgtEl>
                                          <p:spTgt spid="3">
                                            <p:txEl>
                                              <p:pRg st="13" end="13"/>
                                            </p:txEl>
                                          </p:spTgt>
                                        </p:tgtEl>
                                      </p:cBhvr>
                                      <p:to x="100000" y="100000"/>
                                    </p:animScale>
                                    <p:animScale>
                                      <p:cBhvr>
                                        <p:cTn id="253" dur="26">
                                          <p:stCondLst>
                                            <p:cond delay="1808"/>
                                          </p:stCondLst>
                                        </p:cTn>
                                        <p:tgtEl>
                                          <p:spTgt spid="3">
                                            <p:txEl>
                                              <p:pRg st="13" end="13"/>
                                            </p:txEl>
                                          </p:spTgt>
                                        </p:tgtEl>
                                      </p:cBhvr>
                                      <p:to x="100000" y="95000"/>
                                    </p:animScale>
                                    <p:animScale>
                                      <p:cBhvr>
                                        <p:cTn id="254" dur="166" decel="50000">
                                          <p:stCondLst>
                                            <p:cond delay="1834"/>
                                          </p:stCondLst>
                                        </p:cTn>
                                        <p:tgtEl>
                                          <p:spTgt spid="3">
                                            <p:txEl>
                                              <p:pRg st="13" end="13"/>
                                            </p:txEl>
                                          </p:spTgt>
                                        </p:tgtEl>
                                      </p:cBhvr>
                                      <p:to x="100000" y="100000"/>
                                    </p:animScale>
                                  </p:childTnLst>
                                </p:cTn>
                              </p:par>
                            </p:childTnLst>
                          </p:cTn>
                        </p:par>
                      </p:childTnLst>
                    </p:cTn>
                  </p:par>
                  <p:par>
                    <p:cTn id="255" fill="hold">
                      <p:stCondLst>
                        <p:cond delay="indefinite"/>
                      </p:stCondLst>
                      <p:childTnLst>
                        <p:par>
                          <p:cTn id="256" fill="hold">
                            <p:stCondLst>
                              <p:cond delay="0"/>
                            </p:stCondLst>
                            <p:childTnLst>
                              <p:par>
                                <p:cTn id="257" presetID="26" presetClass="entr" presetSubtype="0" fill="hold" nodeType="clickEffect">
                                  <p:stCondLst>
                                    <p:cond delay="0"/>
                                  </p:stCondLst>
                                  <p:childTnLst>
                                    <p:set>
                                      <p:cBhvr>
                                        <p:cTn id="258" dur="1" fill="hold">
                                          <p:stCondLst>
                                            <p:cond delay="0"/>
                                          </p:stCondLst>
                                        </p:cTn>
                                        <p:tgtEl>
                                          <p:spTgt spid="3">
                                            <p:txEl>
                                              <p:pRg st="14" end="14"/>
                                            </p:txEl>
                                          </p:spTgt>
                                        </p:tgtEl>
                                        <p:attrNameLst>
                                          <p:attrName>style.visibility</p:attrName>
                                        </p:attrNameLst>
                                      </p:cBhvr>
                                      <p:to>
                                        <p:strVal val="visible"/>
                                      </p:to>
                                    </p:set>
                                    <p:animEffect transition="in" filter="wipe(down)">
                                      <p:cBhvr>
                                        <p:cTn id="259" dur="580">
                                          <p:stCondLst>
                                            <p:cond delay="0"/>
                                          </p:stCondLst>
                                        </p:cTn>
                                        <p:tgtEl>
                                          <p:spTgt spid="3">
                                            <p:txEl>
                                              <p:pRg st="14" end="14"/>
                                            </p:txEl>
                                          </p:spTgt>
                                        </p:tgtEl>
                                      </p:cBhvr>
                                    </p:animEffect>
                                    <p:anim calcmode="lin" valueType="num">
                                      <p:cBhvr>
                                        <p:cTn id="260" dur="1822"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61" dur="664"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62" dur="664" tmFilter="0, 0; 0.125,0.2665; 0.25,0.4; 0.375,0.465; 0.5,0.5;  0.625,0.535; 0.75,0.6; 0.875,0.7335; 1,1">
                                          <p:stCondLst>
                                            <p:cond delay="664"/>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63" dur="332" tmFilter="0, 0; 0.125,0.2665; 0.25,0.4; 0.375,0.465; 0.5,0.5;  0.625,0.535; 0.75,0.6; 0.875,0.7335; 1,1">
                                          <p:stCondLst>
                                            <p:cond delay="1324"/>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64" dur="164" tmFilter="0, 0; 0.125,0.2665; 0.25,0.4; 0.375,0.465; 0.5,0.5;  0.625,0.535; 0.75,0.6; 0.875,0.7335; 1,1">
                                          <p:stCondLst>
                                            <p:cond delay="1656"/>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65" dur="26">
                                          <p:stCondLst>
                                            <p:cond delay="650"/>
                                          </p:stCondLst>
                                        </p:cTn>
                                        <p:tgtEl>
                                          <p:spTgt spid="3">
                                            <p:txEl>
                                              <p:pRg st="14" end="14"/>
                                            </p:txEl>
                                          </p:spTgt>
                                        </p:tgtEl>
                                      </p:cBhvr>
                                      <p:to x="100000" y="60000"/>
                                    </p:animScale>
                                    <p:animScale>
                                      <p:cBhvr>
                                        <p:cTn id="266" dur="166" decel="50000">
                                          <p:stCondLst>
                                            <p:cond delay="676"/>
                                          </p:stCondLst>
                                        </p:cTn>
                                        <p:tgtEl>
                                          <p:spTgt spid="3">
                                            <p:txEl>
                                              <p:pRg st="14" end="14"/>
                                            </p:txEl>
                                          </p:spTgt>
                                        </p:tgtEl>
                                      </p:cBhvr>
                                      <p:to x="100000" y="100000"/>
                                    </p:animScale>
                                    <p:animScale>
                                      <p:cBhvr>
                                        <p:cTn id="267" dur="26">
                                          <p:stCondLst>
                                            <p:cond delay="1312"/>
                                          </p:stCondLst>
                                        </p:cTn>
                                        <p:tgtEl>
                                          <p:spTgt spid="3">
                                            <p:txEl>
                                              <p:pRg st="14" end="14"/>
                                            </p:txEl>
                                          </p:spTgt>
                                        </p:tgtEl>
                                      </p:cBhvr>
                                      <p:to x="100000" y="80000"/>
                                    </p:animScale>
                                    <p:animScale>
                                      <p:cBhvr>
                                        <p:cTn id="268" dur="166" decel="50000">
                                          <p:stCondLst>
                                            <p:cond delay="1338"/>
                                          </p:stCondLst>
                                        </p:cTn>
                                        <p:tgtEl>
                                          <p:spTgt spid="3">
                                            <p:txEl>
                                              <p:pRg st="14" end="14"/>
                                            </p:txEl>
                                          </p:spTgt>
                                        </p:tgtEl>
                                      </p:cBhvr>
                                      <p:to x="100000" y="100000"/>
                                    </p:animScale>
                                    <p:animScale>
                                      <p:cBhvr>
                                        <p:cTn id="269" dur="26">
                                          <p:stCondLst>
                                            <p:cond delay="1642"/>
                                          </p:stCondLst>
                                        </p:cTn>
                                        <p:tgtEl>
                                          <p:spTgt spid="3">
                                            <p:txEl>
                                              <p:pRg st="14" end="14"/>
                                            </p:txEl>
                                          </p:spTgt>
                                        </p:tgtEl>
                                      </p:cBhvr>
                                      <p:to x="100000" y="90000"/>
                                    </p:animScale>
                                    <p:animScale>
                                      <p:cBhvr>
                                        <p:cTn id="270" dur="166" decel="50000">
                                          <p:stCondLst>
                                            <p:cond delay="1668"/>
                                          </p:stCondLst>
                                        </p:cTn>
                                        <p:tgtEl>
                                          <p:spTgt spid="3">
                                            <p:txEl>
                                              <p:pRg st="14" end="14"/>
                                            </p:txEl>
                                          </p:spTgt>
                                        </p:tgtEl>
                                      </p:cBhvr>
                                      <p:to x="100000" y="100000"/>
                                    </p:animScale>
                                    <p:animScale>
                                      <p:cBhvr>
                                        <p:cTn id="271" dur="26">
                                          <p:stCondLst>
                                            <p:cond delay="1808"/>
                                          </p:stCondLst>
                                        </p:cTn>
                                        <p:tgtEl>
                                          <p:spTgt spid="3">
                                            <p:txEl>
                                              <p:pRg st="14" end="14"/>
                                            </p:txEl>
                                          </p:spTgt>
                                        </p:tgtEl>
                                      </p:cBhvr>
                                      <p:to x="100000" y="95000"/>
                                    </p:animScale>
                                    <p:animScale>
                                      <p:cBhvr>
                                        <p:cTn id="272" dur="166" decel="50000">
                                          <p:stCondLst>
                                            <p:cond delay="1834"/>
                                          </p:stCondLst>
                                        </p:cTn>
                                        <p:tgtEl>
                                          <p:spTgt spid="3">
                                            <p:txEl>
                                              <p:pRg st="14" end="1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Benefits</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a:t>Expense Reduction</a:t>
            </a:r>
          </a:p>
          <a:p>
            <a:pPr lvl="2"/>
            <a:r>
              <a:rPr lang="en-US" dirty="0"/>
              <a:t>Paper Forms Expense</a:t>
            </a:r>
          </a:p>
          <a:p>
            <a:pPr lvl="2"/>
            <a:r>
              <a:rPr lang="en-US" dirty="0"/>
              <a:t>Employee Time Managing the ‘Order Package’</a:t>
            </a:r>
          </a:p>
          <a:p>
            <a:pPr lvl="2"/>
            <a:r>
              <a:rPr lang="en-US" dirty="0"/>
              <a:t>Eliminate Re-Keying of Data</a:t>
            </a:r>
          </a:p>
          <a:p>
            <a:pPr lvl="1"/>
            <a:r>
              <a:rPr lang="en-US" dirty="0"/>
              <a:t>Data Captured Electronically at the Source</a:t>
            </a:r>
          </a:p>
          <a:p>
            <a:pPr lvl="2"/>
            <a:r>
              <a:rPr lang="en-US" dirty="0"/>
              <a:t>Sales Rep Data Entry</a:t>
            </a:r>
          </a:p>
          <a:p>
            <a:pPr lvl="2"/>
            <a:r>
              <a:rPr lang="en-US" dirty="0"/>
              <a:t>Increased Data Accuracy</a:t>
            </a:r>
          </a:p>
          <a:p>
            <a:pPr lvl="1"/>
            <a:r>
              <a:rPr lang="en-US" dirty="0"/>
              <a:t>Revenue Impacts</a:t>
            </a:r>
          </a:p>
          <a:p>
            <a:pPr lvl="2"/>
            <a:r>
              <a:rPr lang="en-US" dirty="0"/>
              <a:t>Improved Process Cycle Time</a:t>
            </a:r>
          </a:p>
          <a:p>
            <a:pPr lvl="3"/>
            <a:r>
              <a:rPr lang="en-US" dirty="0"/>
              <a:t>Orders Created, Approved and Processed in Hours Instead of Days or Weeks</a:t>
            </a:r>
          </a:p>
          <a:p>
            <a:pPr lvl="1"/>
            <a:r>
              <a:rPr lang="en-US" dirty="0"/>
              <a:t>Customer Perception</a:t>
            </a:r>
          </a:p>
          <a:p>
            <a:pPr lvl="2"/>
            <a:r>
              <a:rPr lang="en-US" dirty="0"/>
              <a:t>A ‘Technology’ Company</a:t>
            </a:r>
          </a:p>
          <a:p>
            <a:pPr lvl="1"/>
            <a:endParaRPr lang="en-US" dirty="0" smtClean="0"/>
          </a:p>
        </p:txBody>
      </p:sp>
    </p:spTree>
    <p:extLst>
      <p:ext uri="{BB962C8B-B14F-4D97-AF65-F5344CB8AC3E}">
        <p14:creationId xmlns:p14="http://schemas.microsoft.com/office/powerpoint/2010/main" val="122107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3">
                                            <p:txEl>
                                              <p:pRg st="10" end="10"/>
                                            </p:txEl>
                                          </p:spTgt>
                                        </p:tgtEl>
                                        <p:attrNameLst>
                                          <p:attrName>style.visibility</p:attrName>
                                        </p:attrNameLst>
                                      </p:cBhvr>
                                      <p:to>
                                        <p:strVal val="visible"/>
                                      </p:to>
                                    </p:set>
                                    <p:animEffect transition="in" filter="wipe(down)">
                                      <p:cBhvr>
                                        <p:cTn id="187" dur="580">
                                          <p:stCondLst>
                                            <p:cond delay="0"/>
                                          </p:stCondLst>
                                        </p:cTn>
                                        <p:tgtEl>
                                          <p:spTgt spid="3">
                                            <p:txEl>
                                              <p:pRg st="10" end="10"/>
                                            </p:txEl>
                                          </p:spTgt>
                                        </p:tgtEl>
                                      </p:cBhvr>
                                    </p:animEffect>
                                    <p:anim calcmode="lin" valueType="num">
                                      <p:cBhvr>
                                        <p:cTn id="18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3">
                                            <p:txEl>
                                              <p:pRg st="10" end="10"/>
                                            </p:txEl>
                                          </p:spTgt>
                                        </p:tgtEl>
                                      </p:cBhvr>
                                      <p:to x="100000" y="60000"/>
                                    </p:animScale>
                                    <p:animScale>
                                      <p:cBhvr>
                                        <p:cTn id="194" dur="166" decel="50000">
                                          <p:stCondLst>
                                            <p:cond delay="676"/>
                                          </p:stCondLst>
                                        </p:cTn>
                                        <p:tgtEl>
                                          <p:spTgt spid="3">
                                            <p:txEl>
                                              <p:pRg st="10" end="10"/>
                                            </p:txEl>
                                          </p:spTgt>
                                        </p:tgtEl>
                                      </p:cBhvr>
                                      <p:to x="100000" y="100000"/>
                                    </p:animScale>
                                    <p:animScale>
                                      <p:cBhvr>
                                        <p:cTn id="195" dur="26">
                                          <p:stCondLst>
                                            <p:cond delay="1312"/>
                                          </p:stCondLst>
                                        </p:cTn>
                                        <p:tgtEl>
                                          <p:spTgt spid="3">
                                            <p:txEl>
                                              <p:pRg st="10" end="10"/>
                                            </p:txEl>
                                          </p:spTgt>
                                        </p:tgtEl>
                                      </p:cBhvr>
                                      <p:to x="100000" y="80000"/>
                                    </p:animScale>
                                    <p:animScale>
                                      <p:cBhvr>
                                        <p:cTn id="196" dur="166" decel="50000">
                                          <p:stCondLst>
                                            <p:cond delay="1338"/>
                                          </p:stCondLst>
                                        </p:cTn>
                                        <p:tgtEl>
                                          <p:spTgt spid="3">
                                            <p:txEl>
                                              <p:pRg st="10" end="10"/>
                                            </p:txEl>
                                          </p:spTgt>
                                        </p:tgtEl>
                                      </p:cBhvr>
                                      <p:to x="100000" y="100000"/>
                                    </p:animScale>
                                    <p:animScale>
                                      <p:cBhvr>
                                        <p:cTn id="197" dur="26">
                                          <p:stCondLst>
                                            <p:cond delay="1642"/>
                                          </p:stCondLst>
                                        </p:cTn>
                                        <p:tgtEl>
                                          <p:spTgt spid="3">
                                            <p:txEl>
                                              <p:pRg st="10" end="10"/>
                                            </p:txEl>
                                          </p:spTgt>
                                        </p:tgtEl>
                                      </p:cBhvr>
                                      <p:to x="100000" y="90000"/>
                                    </p:animScale>
                                    <p:animScale>
                                      <p:cBhvr>
                                        <p:cTn id="198" dur="166" decel="50000">
                                          <p:stCondLst>
                                            <p:cond delay="1668"/>
                                          </p:stCondLst>
                                        </p:cTn>
                                        <p:tgtEl>
                                          <p:spTgt spid="3">
                                            <p:txEl>
                                              <p:pRg st="10" end="10"/>
                                            </p:txEl>
                                          </p:spTgt>
                                        </p:tgtEl>
                                      </p:cBhvr>
                                      <p:to x="100000" y="100000"/>
                                    </p:animScale>
                                    <p:animScale>
                                      <p:cBhvr>
                                        <p:cTn id="199" dur="26">
                                          <p:stCondLst>
                                            <p:cond delay="1808"/>
                                          </p:stCondLst>
                                        </p:cTn>
                                        <p:tgtEl>
                                          <p:spTgt spid="3">
                                            <p:txEl>
                                              <p:pRg st="10" end="10"/>
                                            </p:txEl>
                                          </p:spTgt>
                                        </p:tgtEl>
                                      </p:cBhvr>
                                      <p:to x="100000" y="95000"/>
                                    </p:animScale>
                                    <p:animScale>
                                      <p:cBhvr>
                                        <p:cTn id="200" dur="166" decel="50000">
                                          <p:stCondLst>
                                            <p:cond delay="1834"/>
                                          </p:stCondLst>
                                        </p:cTn>
                                        <p:tgtEl>
                                          <p:spTgt spid="3">
                                            <p:txEl>
                                              <p:pRg st="10" end="10"/>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nodeType="clickEffect">
                                  <p:stCondLst>
                                    <p:cond delay="0"/>
                                  </p:stCondLst>
                                  <p:childTnLst>
                                    <p:set>
                                      <p:cBhvr>
                                        <p:cTn id="204" dur="1" fill="hold">
                                          <p:stCondLst>
                                            <p:cond delay="0"/>
                                          </p:stCondLst>
                                        </p:cTn>
                                        <p:tgtEl>
                                          <p:spTgt spid="3">
                                            <p:txEl>
                                              <p:pRg st="11" end="11"/>
                                            </p:txEl>
                                          </p:spTgt>
                                        </p:tgtEl>
                                        <p:attrNameLst>
                                          <p:attrName>style.visibility</p:attrName>
                                        </p:attrNameLst>
                                      </p:cBhvr>
                                      <p:to>
                                        <p:strVal val="visible"/>
                                      </p:to>
                                    </p:set>
                                    <p:animEffect transition="in" filter="wipe(down)">
                                      <p:cBhvr>
                                        <p:cTn id="205" dur="580">
                                          <p:stCondLst>
                                            <p:cond delay="0"/>
                                          </p:stCondLst>
                                        </p:cTn>
                                        <p:tgtEl>
                                          <p:spTgt spid="3">
                                            <p:txEl>
                                              <p:pRg st="11" end="11"/>
                                            </p:txEl>
                                          </p:spTgt>
                                        </p:tgtEl>
                                      </p:cBhvr>
                                    </p:animEffect>
                                    <p:anim calcmode="lin" valueType="num">
                                      <p:cBhvr>
                                        <p:cTn id="206"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3">
                                            <p:txEl>
                                              <p:pRg st="11" end="11"/>
                                            </p:txEl>
                                          </p:spTgt>
                                        </p:tgtEl>
                                      </p:cBhvr>
                                      <p:to x="100000" y="60000"/>
                                    </p:animScale>
                                    <p:animScale>
                                      <p:cBhvr>
                                        <p:cTn id="212" dur="166" decel="50000">
                                          <p:stCondLst>
                                            <p:cond delay="676"/>
                                          </p:stCondLst>
                                        </p:cTn>
                                        <p:tgtEl>
                                          <p:spTgt spid="3">
                                            <p:txEl>
                                              <p:pRg st="11" end="11"/>
                                            </p:txEl>
                                          </p:spTgt>
                                        </p:tgtEl>
                                      </p:cBhvr>
                                      <p:to x="100000" y="100000"/>
                                    </p:animScale>
                                    <p:animScale>
                                      <p:cBhvr>
                                        <p:cTn id="213" dur="26">
                                          <p:stCondLst>
                                            <p:cond delay="1312"/>
                                          </p:stCondLst>
                                        </p:cTn>
                                        <p:tgtEl>
                                          <p:spTgt spid="3">
                                            <p:txEl>
                                              <p:pRg st="11" end="11"/>
                                            </p:txEl>
                                          </p:spTgt>
                                        </p:tgtEl>
                                      </p:cBhvr>
                                      <p:to x="100000" y="80000"/>
                                    </p:animScale>
                                    <p:animScale>
                                      <p:cBhvr>
                                        <p:cTn id="214" dur="166" decel="50000">
                                          <p:stCondLst>
                                            <p:cond delay="1338"/>
                                          </p:stCondLst>
                                        </p:cTn>
                                        <p:tgtEl>
                                          <p:spTgt spid="3">
                                            <p:txEl>
                                              <p:pRg st="11" end="11"/>
                                            </p:txEl>
                                          </p:spTgt>
                                        </p:tgtEl>
                                      </p:cBhvr>
                                      <p:to x="100000" y="100000"/>
                                    </p:animScale>
                                    <p:animScale>
                                      <p:cBhvr>
                                        <p:cTn id="215" dur="26">
                                          <p:stCondLst>
                                            <p:cond delay="1642"/>
                                          </p:stCondLst>
                                        </p:cTn>
                                        <p:tgtEl>
                                          <p:spTgt spid="3">
                                            <p:txEl>
                                              <p:pRg st="11" end="11"/>
                                            </p:txEl>
                                          </p:spTgt>
                                        </p:tgtEl>
                                      </p:cBhvr>
                                      <p:to x="100000" y="90000"/>
                                    </p:animScale>
                                    <p:animScale>
                                      <p:cBhvr>
                                        <p:cTn id="216" dur="166" decel="50000">
                                          <p:stCondLst>
                                            <p:cond delay="1668"/>
                                          </p:stCondLst>
                                        </p:cTn>
                                        <p:tgtEl>
                                          <p:spTgt spid="3">
                                            <p:txEl>
                                              <p:pRg st="11" end="11"/>
                                            </p:txEl>
                                          </p:spTgt>
                                        </p:tgtEl>
                                      </p:cBhvr>
                                      <p:to x="100000" y="100000"/>
                                    </p:animScale>
                                    <p:animScale>
                                      <p:cBhvr>
                                        <p:cTn id="217" dur="26">
                                          <p:stCondLst>
                                            <p:cond delay="1808"/>
                                          </p:stCondLst>
                                        </p:cTn>
                                        <p:tgtEl>
                                          <p:spTgt spid="3">
                                            <p:txEl>
                                              <p:pRg st="11" end="11"/>
                                            </p:txEl>
                                          </p:spTgt>
                                        </p:tgtEl>
                                      </p:cBhvr>
                                      <p:to x="100000" y="95000"/>
                                    </p:animScale>
                                    <p:animScale>
                                      <p:cBhvr>
                                        <p:cTn id="218"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Implementation Tips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Apply Automation to the Desired State Process</a:t>
            </a:r>
          </a:p>
          <a:p>
            <a:pPr lvl="1"/>
            <a:r>
              <a:rPr lang="en-US" dirty="0"/>
              <a:t>Don’t just automate the old stuff</a:t>
            </a:r>
          </a:p>
          <a:p>
            <a:pPr lvl="1"/>
            <a:r>
              <a:rPr lang="en-US" dirty="0"/>
              <a:t>We did a lot of process work up front, before we even issued an RFP</a:t>
            </a:r>
          </a:p>
          <a:p>
            <a:pPr lvl="0"/>
            <a:r>
              <a:rPr lang="en-US" dirty="0"/>
              <a:t>Data Capture as Close to the Source as Possible</a:t>
            </a:r>
          </a:p>
          <a:p>
            <a:pPr lvl="1"/>
            <a:r>
              <a:rPr lang="en-US" dirty="0"/>
              <a:t>Some didn’t believe that the Sales Reps would be capable of using iPads to record orders</a:t>
            </a:r>
          </a:p>
          <a:p>
            <a:pPr lvl="0"/>
            <a:r>
              <a:rPr lang="en-US" dirty="0"/>
              <a:t>Electronic Signatures</a:t>
            </a:r>
          </a:p>
          <a:p>
            <a:pPr lvl="1"/>
            <a:r>
              <a:rPr lang="en-US" dirty="0"/>
              <a:t>Review the electronic signature process with the legal department</a:t>
            </a:r>
          </a:p>
          <a:p>
            <a:pPr lvl="0"/>
            <a:r>
              <a:rPr lang="en-US" dirty="0"/>
              <a:t>Teamwork is Critical</a:t>
            </a:r>
          </a:p>
          <a:p>
            <a:pPr lvl="1"/>
            <a:r>
              <a:rPr lang="en-US" dirty="0"/>
              <a:t>Regular Meetings</a:t>
            </a:r>
          </a:p>
          <a:p>
            <a:pPr lvl="1"/>
            <a:r>
              <a:rPr lang="en-US" dirty="0"/>
              <a:t>Accountability for ‘Homework’</a:t>
            </a:r>
          </a:p>
          <a:p>
            <a:pPr lvl="1"/>
            <a:r>
              <a:rPr lang="en-US" dirty="0"/>
              <a:t>Process Owner and Subject Matter Expert Involvement</a:t>
            </a:r>
          </a:p>
          <a:p>
            <a:pPr lvl="1"/>
            <a:r>
              <a:rPr lang="en-US" dirty="0"/>
              <a:t>Effective Communications between Project Team and Vendor</a:t>
            </a:r>
          </a:p>
          <a:p>
            <a:pPr lvl="1"/>
            <a:r>
              <a:rPr lang="en-US" dirty="0"/>
              <a:t>Secure Buy-in from All Employees Affected by the Change</a:t>
            </a:r>
          </a:p>
          <a:p>
            <a:pPr lvl="2"/>
            <a:r>
              <a:rPr lang="en-US" dirty="0"/>
              <a:t>Monthly All-Company Meetings</a:t>
            </a:r>
          </a:p>
          <a:p>
            <a:pPr lvl="1"/>
            <a:r>
              <a:rPr lang="en-US" dirty="0"/>
              <a:t>Senior Level Sponsor Participation</a:t>
            </a:r>
          </a:p>
          <a:p>
            <a:pPr lvl="1"/>
            <a:r>
              <a:rPr lang="en-US" dirty="0"/>
              <a:t>Senior Management Support</a:t>
            </a:r>
          </a:p>
          <a:p>
            <a:pPr lvl="1"/>
            <a:endParaRPr lang="en-US" dirty="0" smtClean="0"/>
          </a:p>
        </p:txBody>
      </p:sp>
    </p:spTree>
    <p:extLst>
      <p:ext uri="{BB962C8B-B14F-4D97-AF65-F5344CB8AC3E}">
        <p14:creationId xmlns:p14="http://schemas.microsoft.com/office/powerpoint/2010/main" val="3641246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randombar(horizontal)">
                                      <p:cBhvr>
                                        <p:cTn id="8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2" val="a279ea783d8d2aa58e7696b632376b1c3ae55"/>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ales Order Entry Project &amp;quot;&quot;/&gt;&lt;property id=&quot;20307&quot; value=&quot;256&quot;/&gt;&lt;/object&gt;&lt;object type=&quot;3&quot; unique_id=&quot;10005&quot;&gt;&lt;property id=&quot;20148&quot; value=&quot;5&quot;/&gt;&lt;property id=&quot;20300&quot; value=&quot;Slide 2 - &amp;quot;Company Overview&amp;quot;&quot;/&gt;&lt;property id=&quot;20307&quot; value=&quot;257&quot;/&gt;&lt;/object&gt;&lt;object type=&quot;3&quot; unique_id=&quot;10034&quot;&gt;&lt;property id=&quot;20148&quot; value=&quot;5&quot;/&gt;&lt;property id=&quot;20300&quot; value=&quot;Slide 3 - &amp;quot;Use Case: Sales Paperwork&amp;quot;&quot;/&gt;&lt;property id=&quot;20307&quot; value=&quot;258&quot;/&gt;&lt;/object&gt;&lt;object type=&quot;3&quot; unique_id=&quot;10060&quot;&gt;&lt;property id=&quot;20148&quot; value=&quot;5&quot;/&gt;&lt;property id=&quot;20300&quot; value=&quot;Slide 4 - &amp;quot;Previous Process: Core Issues&amp;quot;&quot;/&gt;&lt;property id=&quot;20307&quot; value=&quot;259&quot;/&gt;&lt;/object&gt;&lt;object type=&quot;3&quot; unique_id=&quot;10079&quot;&gt;&lt;property id=&quot;20148&quot; value=&quot;5&quot;/&gt;&lt;property id=&quot;20300&quot; value=&quot;Slide 5 - &amp;quot;The Solution: Mi-Forms&amp;quot;&quot;/&gt;&lt;property id=&quot;20307&quot; value=&quot;260&quot;/&gt;&lt;/object&gt;&lt;object type=&quot;3&quot; unique_id=&quot;10173&quot;&gt;&lt;property id=&quot;20148&quot; value=&quot;5&quot;/&gt;&lt;property id=&quot;20300&quot; value=&quot;Slide 6 - &amp;quot;Project Benefits&amp;quot;&quot;/&gt;&lt;property id=&quot;20307&quot; value=&quot;263&quot;/&gt;&lt;/object&gt;&lt;object type=&quot;3&quot; unique_id=&quot;10244&quot;&gt;&lt;property id=&quot;20148&quot; value=&quot;5&quot;/&gt;&lt;property id=&quot;20300&quot; value=&quot;Slide 7 - &amp;quot; Implementation Tips&amp;quot;&quot;/&gt;&lt;property id=&quot;20307&quot; value=&quot;265&quot;/&gt;&lt;/object&gt;&lt;/object&gt;&lt;/object&gt;&lt;/database&gt;"/>
  <p:tag name="SECTOMILLISECCONVERTED" val="1"/>
</p:tagLst>
</file>

<file path=ppt/theme/theme1.xml><?xml version="1.0" encoding="utf-8"?>
<a:theme xmlns:a="http://schemas.openxmlformats.org/drawingml/2006/main" name="Glowing technology template with 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FAEC0E0-4ABC-4077-8922-293239654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Glowing technology template with video</Template>
  <TotalTime>103</TotalTime>
  <Words>459</Words>
  <Application>Microsoft Office PowerPoint</Application>
  <PresentationFormat>On-screen Show (4:3)</PresentationFormat>
  <Paragraphs>86</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Glowing technology template with video</vt:lpstr>
      <vt:lpstr>Sales Order Entry Project </vt:lpstr>
      <vt:lpstr>Company Overview</vt:lpstr>
      <vt:lpstr>Use Case: Sales Paperwork</vt:lpstr>
      <vt:lpstr>Previous Process: Core Issues</vt:lpstr>
      <vt:lpstr>The Solution: Mi-Forms</vt:lpstr>
      <vt:lpstr>Project Benefits</vt:lpstr>
      <vt:lpstr> Implementation Tips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2013</dc:title>
  <dc:creator>Ritch, Devon</dc:creator>
  <dc:description>2010 animated abstract template from Presentationpro.com</dc:description>
  <cp:lastModifiedBy>Ritch, Devon</cp:lastModifiedBy>
  <cp:revision>34</cp:revision>
  <dcterms:created xsi:type="dcterms:W3CDTF">2013-10-23T15:14:38Z</dcterms:created>
  <dcterms:modified xsi:type="dcterms:W3CDTF">2014-04-02T14:58:24Z</dcterms:modified>
  <cp:category>2010 abstract</cp:category>
  <cp:contentStatus>Final</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TC018813529991</vt:lpwstr>
  </property>
  <property fmtid="{D5CDD505-2E9C-101B-9397-08002B2CF9AE}" pid="3" name="_MarkAsFinal">
    <vt:bool>true</vt:bool>
  </property>
</Properties>
</file>