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2"/>
  </p:sldMasterIdLst>
  <p:notesMasterIdLst>
    <p:notesMasterId r:id="rId46"/>
  </p:notesMasterIdLst>
  <p:handoutMasterIdLst>
    <p:handoutMasterId r:id="rId47"/>
  </p:handoutMasterIdLst>
  <p:sldIdLst>
    <p:sldId id="256" r:id="rId3"/>
    <p:sldId id="257" r:id="rId4"/>
    <p:sldId id="281" r:id="rId5"/>
    <p:sldId id="321" r:id="rId6"/>
    <p:sldId id="314" r:id="rId7"/>
    <p:sldId id="316" r:id="rId8"/>
    <p:sldId id="313" r:id="rId9"/>
    <p:sldId id="315" r:id="rId10"/>
    <p:sldId id="317" r:id="rId11"/>
    <p:sldId id="318" r:id="rId12"/>
    <p:sldId id="319" r:id="rId13"/>
    <p:sldId id="293" r:id="rId14"/>
    <p:sldId id="294" r:id="rId15"/>
    <p:sldId id="306" r:id="rId16"/>
    <p:sldId id="303" r:id="rId17"/>
    <p:sldId id="305" r:id="rId18"/>
    <p:sldId id="320" r:id="rId19"/>
    <p:sldId id="295" r:id="rId20"/>
    <p:sldId id="304" r:id="rId21"/>
    <p:sldId id="289" r:id="rId22"/>
    <p:sldId id="299" r:id="rId23"/>
    <p:sldId id="300" r:id="rId24"/>
    <p:sldId id="290" r:id="rId25"/>
    <p:sldId id="301" r:id="rId26"/>
    <p:sldId id="291" r:id="rId27"/>
    <p:sldId id="302" r:id="rId28"/>
    <p:sldId id="278" r:id="rId29"/>
    <p:sldId id="309" r:id="rId30"/>
    <p:sldId id="258" r:id="rId31"/>
    <p:sldId id="279" r:id="rId32"/>
    <p:sldId id="307" r:id="rId33"/>
    <p:sldId id="308" r:id="rId34"/>
    <p:sldId id="285" r:id="rId35"/>
    <p:sldId id="286" r:id="rId36"/>
    <p:sldId id="287" r:id="rId37"/>
    <p:sldId id="282" r:id="rId38"/>
    <p:sldId id="311" r:id="rId39"/>
    <p:sldId id="312" r:id="rId40"/>
    <p:sldId id="310" r:id="rId41"/>
    <p:sldId id="283" r:id="rId42"/>
    <p:sldId id="297" r:id="rId43"/>
    <p:sldId id="296" r:id="rId44"/>
    <p:sldId id="277" r:id="rId45"/>
  </p:sldIdLst>
  <p:sldSz cx="9144000" cy="6858000" type="screen4x3"/>
  <p:notesSz cx="7315200" cy="9601200"/>
  <p:embeddedFontLst>
    <p:embeddedFont>
      <p:font typeface="Optima BoldOblique" panose="00000700000000000000" pitchFamily="2" charset="0"/>
      <p:italic r:id="rId48"/>
    </p:embeddedFont>
    <p:embeddedFont>
      <p:font typeface="optima" pitchFamily="2" charset="0"/>
      <p:regular r:id="rId49"/>
      <p:bold r:id="rId50"/>
      <p:italic r:id="rId51"/>
      <p:boldItalic r:id="rId52"/>
    </p:embeddedFont>
    <p:embeddedFont>
      <p:font typeface="Lucida Handwriting" panose="03010101010101010101" pitchFamily="66" charset="0"/>
      <p:regular r:id="rId53"/>
    </p:embeddedFont>
    <p:embeddedFont>
      <p:font typeface="Bradley Hand ITC" panose="03070402050302030203" pitchFamily="66" charset="0"/>
      <p:regular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07D"/>
    <a:srgbClr val="5C5C8A"/>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21" autoAdjust="0"/>
    <p:restoredTop sz="74329" autoAdjust="0"/>
  </p:normalViewPr>
  <p:slideViewPr>
    <p:cSldViewPr>
      <p:cViewPr varScale="1">
        <p:scale>
          <a:sx n="73" d="100"/>
          <a:sy n="73" d="100"/>
        </p:scale>
        <p:origin x="-96"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64"/>
    </p:cViewPr>
  </p:sorterViewPr>
  <p:notesViewPr>
    <p:cSldViewPr>
      <p:cViewPr varScale="1">
        <p:scale>
          <a:sx n="82" d="100"/>
          <a:sy n="82" d="100"/>
        </p:scale>
        <p:origin x="-175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C89EE02-D8B7-4FAC-93B2-41A804071191}" type="datetimeFigureOut">
              <a:rPr lang="en-US" smtClean="0"/>
              <a:t>3/31/2014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A4292F3-D86C-4CA2-9F03-2048030E01FA}" type="slidenum">
              <a:rPr lang="en-US" smtClean="0"/>
              <a:t>‹#›</a:t>
            </a:fld>
            <a:endParaRPr lang="en-US"/>
          </a:p>
        </p:txBody>
      </p:sp>
    </p:spTree>
    <p:extLst>
      <p:ext uri="{BB962C8B-B14F-4D97-AF65-F5344CB8AC3E}">
        <p14:creationId xmlns:p14="http://schemas.microsoft.com/office/powerpoint/2010/main" val="1354596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15257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15258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1A1C651E-997C-4205-BD95-4E8214945189}" type="slidenum">
              <a:rPr lang="en-US"/>
              <a:pPr>
                <a:defRPr/>
              </a:pPr>
              <a:t>‹#›</a:t>
            </a:fld>
            <a:endParaRPr lang="en-US"/>
          </a:p>
        </p:txBody>
      </p:sp>
    </p:spTree>
    <p:extLst>
      <p:ext uri="{BB962C8B-B14F-4D97-AF65-F5344CB8AC3E}">
        <p14:creationId xmlns:p14="http://schemas.microsoft.com/office/powerpoint/2010/main" val="1531923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dirty="0" smtClean="0"/>
          </a:p>
        </p:txBody>
      </p:sp>
      <p:sp>
        <p:nvSpPr>
          <p:cNvPr id="54276" name="Slide Number Placeholder 3"/>
          <p:cNvSpPr>
            <a:spLocks noGrp="1"/>
          </p:cNvSpPr>
          <p:nvPr>
            <p:ph type="sldNum" sz="quarter" idx="5"/>
          </p:nvPr>
        </p:nvSpPr>
        <p:spPr>
          <a:noFill/>
        </p:spPr>
        <p:txBody>
          <a:bodyPr/>
          <a:lstStyle/>
          <a:p>
            <a:fld id="{840BFAE7-244F-43D7-ABE6-C78B4C728DF8}"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we’ve updated our support for </a:t>
            </a:r>
            <a:r>
              <a:rPr lang="en-US" dirty="0" err="1" smtClean="0"/>
              <a:t>Texcel’s</a:t>
            </a:r>
            <a:r>
              <a:rPr lang="en-US" dirty="0" smtClean="0"/>
              <a:t> </a:t>
            </a:r>
            <a:r>
              <a:rPr lang="en-US" dirty="0" err="1" smtClean="0"/>
              <a:t>FormBridge</a:t>
            </a:r>
            <a:r>
              <a:rPr lang="en-US" dirty="0" smtClean="0"/>
              <a:t>. I won’t go too in depth here because Steve </a:t>
            </a:r>
            <a:r>
              <a:rPr lang="en-US" dirty="0" err="1" smtClean="0"/>
              <a:t>Myerow</a:t>
            </a:r>
            <a:r>
              <a:rPr lang="en-US" dirty="0" smtClean="0"/>
              <a:t> from </a:t>
            </a:r>
            <a:r>
              <a:rPr lang="en-US" dirty="0" err="1" smtClean="0"/>
              <a:t>Texcel</a:t>
            </a:r>
            <a:r>
              <a:rPr lang="en-US" baseline="0" dirty="0" smtClean="0"/>
              <a:t> will be talking to you later in the summit and has a demo booth over on the side where you can see it in action. But, basically we’ve supported some new features in our interface exchange language in order to provide a quicker and better experience importing forms, especially those targeted to iPad and Android devices. Please be sure to check out this offering from one of our long time partners.</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10</a:t>
            </a:fld>
            <a:endParaRPr lang="en-US"/>
          </a:p>
        </p:txBody>
      </p:sp>
    </p:spTree>
    <p:extLst>
      <p:ext uri="{BB962C8B-B14F-4D97-AF65-F5344CB8AC3E}">
        <p14:creationId xmlns:p14="http://schemas.microsoft.com/office/powerpoint/2010/main" val="40308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Ok, now</a:t>
            </a:r>
            <a:r>
              <a:rPr lang="en-US" baseline="0" dirty="0" smtClean="0"/>
              <a:t> that we’ve talked about </a:t>
            </a:r>
            <a:r>
              <a:rPr lang="en-US" baseline="0" dirty="0" err="1" smtClean="0"/>
              <a:t>Mi</a:t>
            </a:r>
            <a:r>
              <a:rPr lang="en-US" baseline="0" dirty="0" smtClean="0"/>
              <a:t>-Forms v10, let’s discuss our new product offerings.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11</a:t>
            </a:fld>
            <a:endParaRPr lang="en-US"/>
          </a:p>
        </p:txBody>
      </p:sp>
    </p:spTree>
    <p:extLst>
      <p:ext uri="{BB962C8B-B14F-4D97-AF65-F5344CB8AC3E}">
        <p14:creationId xmlns:p14="http://schemas.microsoft.com/office/powerpoint/2010/main" val="168343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product I’m happy to announce is the Field Inspection Solution. This is a product targeted to the field inspection vertical whether it be government inspections, safety inspections, or really</a:t>
            </a:r>
            <a:r>
              <a:rPr lang="en-US" baseline="0" dirty="0" smtClean="0"/>
              <a:t> anything else that has a common structure where there’s a group of inspectors performing one or more inspection type.</a:t>
            </a:r>
          </a:p>
          <a:p>
            <a:endParaRPr lang="en-US" baseline="0" dirty="0" smtClean="0"/>
          </a:p>
          <a:p>
            <a:r>
              <a:rPr lang="en-US" dirty="0" smtClean="0"/>
              <a:t>What’s been created is a data repository for that collected inspection data designed to interoperate with </a:t>
            </a:r>
            <a:r>
              <a:rPr lang="en-US" dirty="0" err="1" smtClean="0"/>
              <a:t>Mi</a:t>
            </a:r>
            <a:r>
              <a:rPr lang="en-US" dirty="0" smtClean="0"/>
              <a:t>-Forms and</a:t>
            </a:r>
            <a:r>
              <a:rPr lang="en-US" baseline="0" dirty="0" smtClean="0"/>
              <a:t> a mechanism that enables reporting and charting of this collected data.</a:t>
            </a:r>
          </a:p>
          <a:p>
            <a:endParaRPr lang="en-US" baseline="0" dirty="0" smtClean="0"/>
          </a:p>
          <a:p>
            <a:r>
              <a:rPr lang="en-US" baseline="0" dirty="0" smtClean="0"/>
              <a:t>To do this, we’ve created five distinct components including a data repository that can be created through automation, an approval dashboard, a dashboard for charting and administration, and a reporting tool.</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12</a:t>
            </a:fld>
            <a:endParaRPr lang="en-US"/>
          </a:p>
        </p:txBody>
      </p:sp>
    </p:spTree>
    <p:extLst>
      <p:ext uri="{BB962C8B-B14F-4D97-AF65-F5344CB8AC3E}">
        <p14:creationId xmlns:p14="http://schemas.microsoft.com/office/powerpoint/2010/main" val="318196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if you look in you program you’ll see a diagram that looks something like this. This shows</a:t>
            </a:r>
            <a:r>
              <a:rPr lang="en-US" baseline="0" dirty="0" smtClean="0"/>
              <a:t> a block diagram vision of what we see this solution evolving to become. Most of what you see here should be familiar if it’s your industry. Data is captured via forms on a forms client on a mobile device, fed to the </a:t>
            </a:r>
            <a:r>
              <a:rPr lang="en-US" baseline="0" dirty="0" err="1" smtClean="0"/>
              <a:t>Mi</a:t>
            </a:r>
            <a:r>
              <a:rPr lang="en-US" baseline="0" dirty="0" smtClean="0"/>
              <a:t>-Forms Server and then distributed out into back-end databases and other similar systems. Most of the time reference data such as premises information is synchronized down to the devices as well. The rest of the diagram comes from integrations we’ve seen in this industry. Where we’ve chosen to concentrate for this first release is a data repository and reporting interfaces, but you’ll see that as we go forward scheduling and tracking mechanisms will fit into the picture as well. </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13</a:t>
            </a:fld>
            <a:endParaRPr lang="en-US"/>
          </a:p>
        </p:txBody>
      </p:sp>
    </p:spTree>
    <p:extLst>
      <p:ext uri="{BB962C8B-B14F-4D97-AF65-F5344CB8AC3E}">
        <p14:creationId xmlns:p14="http://schemas.microsoft.com/office/powerpoint/2010/main" val="70972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off, a</a:t>
            </a:r>
            <a:r>
              <a:rPr lang="en-US" baseline="0" dirty="0" smtClean="0"/>
              <a:t>n inspection will still start with the forms. In this case we’re looking at a sample environmental type of inspection. This will still be the mechanism of designing inspections of all types. Nothing is really changing here, and the expectation is that individuals within an organization will still be putting these together with their expert knowledge. </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14</a:t>
            </a:fld>
            <a:endParaRPr lang="en-US"/>
          </a:p>
        </p:txBody>
      </p:sp>
    </p:spTree>
    <p:extLst>
      <p:ext uri="{BB962C8B-B14F-4D97-AF65-F5344CB8AC3E}">
        <p14:creationId xmlns:p14="http://schemas.microsoft.com/office/powerpoint/2010/main" val="383908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things start to become</a:t>
            </a:r>
            <a:r>
              <a:rPr lang="en-US" baseline="0" dirty="0" smtClean="0"/>
              <a:t> new is here. On the left side of the screen what you’ll see is one of our standardized XML exports. This is a format that’s designed to provide a light weight version of form fields and data captured on those fields. It has traditionally supported and will continue to support fields of all types including grids and including embedded sub-forms. It has, in version 10 of </a:t>
            </a:r>
            <a:r>
              <a:rPr lang="en-US" baseline="0" dirty="0" err="1" smtClean="0"/>
              <a:t>Mi</a:t>
            </a:r>
            <a:r>
              <a:rPr lang="en-US" baseline="0" dirty="0" smtClean="0"/>
              <a:t>-Forms, been modified to provide a little bit more data that helps out the inspection solution.</a:t>
            </a:r>
          </a:p>
          <a:p>
            <a:endParaRPr lang="en-US" baseline="0" dirty="0" smtClean="0"/>
          </a:p>
          <a:p>
            <a:r>
              <a:rPr lang="en-US" baseline="0" dirty="0" smtClean="0"/>
              <a:t>This extra metadata is able to be processed by a database schema generator. This takes the XML and produces a suitable schema to store data for the inspection. The idea here is that the form’s designer would produce this file type, run it through our schema generator and find themselves with a database suitable for storing the data from the inspection. In the case where there are multiple inspection types, the form’s ID will be the unique key and multiple tables will be produced as needed.</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15</a:t>
            </a:fld>
            <a:endParaRPr lang="en-US"/>
          </a:p>
        </p:txBody>
      </p:sp>
    </p:spTree>
    <p:extLst>
      <p:ext uri="{BB962C8B-B14F-4D97-AF65-F5344CB8AC3E}">
        <p14:creationId xmlns:p14="http://schemas.microsoft.com/office/powerpoint/2010/main" val="119875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that back end repository is setup, forms are deploy</a:t>
            </a:r>
            <a:r>
              <a:rPr lang="en-US" baseline="0" dirty="0" smtClean="0"/>
              <a:t>ed to devices as you’d expect. The solution is designed to work with any of our supported </a:t>
            </a:r>
            <a:r>
              <a:rPr lang="en-US" baseline="0" dirty="0" err="1" smtClean="0"/>
              <a:t>Mi</a:t>
            </a:r>
            <a:r>
              <a:rPr lang="en-US" baseline="0" dirty="0" smtClean="0"/>
              <a:t>-Forms platforms, whether it be </a:t>
            </a:r>
            <a:r>
              <a:rPr lang="en-US" baseline="0" dirty="0" err="1" smtClean="0"/>
              <a:t>iOS</a:t>
            </a:r>
            <a:r>
              <a:rPr lang="en-US" baseline="0" dirty="0" smtClean="0"/>
              <a:t>, Android, or Windows. Data is captured in these forms and uploaded to a </a:t>
            </a:r>
            <a:r>
              <a:rPr lang="en-US" baseline="0" dirty="0" err="1" smtClean="0"/>
              <a:t>Mi</a:t>
            </a:r>
            <a:r>
              <a:rPr lang="en-US" baseline="0" dirty="0" smtClean="0"/>
              <a:t>-Forms Server instance. This portion of the solution isn’t new, but there will be some guidelines for how export from the forms works to be compatible with the solution.</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16</a:t>
            </a:fld>
            <a:endParaRPr lang="en-US"/>
          </a:p>
        </p:txBody>
      </p:sp>
    </p:spTree>
    <p:extLst>
      <p:ext uri="{BB962C8B-B14F-4D97-AF65-F5344CB8AC3E}">
        <p14:creationId xmlns:p14="http://schemas.microsoft.com/office/powerpoint/2010/main" val="230445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data capture, there’s typically some</a:t>
            </a:r>
            <a:r>
              <a:rPr lang="en-US" baseline="0" dirty="0" smtClean="0"/>
              <a:t> level of approval needed for the purposes of finalizing the inspection. What you see here is an approval dashboard we’ve custom developed for a couple of organizations in the past. We’re expanding this concept to allow for more flexibility and customization.</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17</a:t>
            </a:fld>
            <a:endParaRPr lang="en-US"/>
          </a:p>
        </p:txBody>
      </p:sp>
    </p:spTree>
    <p:extLst>
      <p:ext uri="{BB962C8B-B14F-4D97-AF65-F5344CB8AC3E}">
        <p14:creationId xmlns:p14="http://schemas.microsoft.com/office/powerpoint/2010/main" val="201850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where it gets</a:t>
            </a:r>
            <a:r>
              <a:rPr lang="en-US" baseline="0" dirty="0" smtClean="0"/>
              <a:t> new and interesting again is the visualization of the collected data. We are providing a web dashboard that will ship with a set of standard charts. We’re still working on what exactly those charts will look like, but you can imagine possible examples would be charting the inspections by inspector, location or by date. We have examples of these sort of charts at our demo booth, so be sure to stop by.</a:t>
            </a:r>
          </a:p>
          <a:p>
            <a:endParaRPr lang="en-US" baseline="0" dirty="0" smtClean="0"/>
          </a:p>
          <a:p>
            <a:r>
              <a:rPr lang="en-US" baseline="0" dirty="0" smtClean="0"/>
              <a:t>But, we’re not limiting the dashboard to just the charts we think are important, we’re providing a charting interface. This will allow an organization to develop or have developed a set of customized charts. These charts will pull data through views from the data repositories. An administrative portion of the dashboard will allow customization of the dashboard that other users see. In this case we’re looking at a quick Google Maps interaction, but we might expect a specific organization to prioritize </a:t>
            </a:r>
            <a:r>
              <a:rPr lang="en-US" baseline="0" dirty="0" smtClean="0"/>
              <a:t>inspection </a:t>
            </a:r>
            <a:r>
              <a:rPr lang="en-US" baseline="0" dirty="0" smtClean="0"/>
              <a:t>specific data.</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18</a:t>
            </a:fld>
            <a:endParaRPr lang="en-US"/>
          </a:p>
        </p:txBody>
      </p:sp>
    </p:spTree>
    <p:extLst>
      <p:ext uri="{BB962C8B-B14F-4D97-AF65-F5344CB8AC3E}">
        <p14:creationId xmlns:p14="http://schemas.microsoft.com/office/powerpoint/2010/main" val="43827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also on this</a:t>
            </a:r>
            <a:r>
              <a:rPr lang="en-US" baseline="0" dirty="0" smtClean="0"/>
              <a:t> dashboard you’ll see that there’s a link to reports. Since the data repository is being held in SQL Sever, we’re using SQL Reporting Services to provide a reporting interface to that data. These type of reports can be seen on the web of course, but also exported to PDF, Excel, and Word. Again we’ll provide a set of example reports as shown here.</a:t>
            </a:r>
          </a:p>
          <a:p>
            <a:endParaRPr lang="en-US" baseline="0" dirty="0" smtClean="0"/>
          </a:p>
          <a:p>
            <a:r>
              <a:rPr lang="en-US" baseline="0" dirty="0" smtClean="0"/>
              <a:t>But, also again we’ll provide a customization such that an administrator may customize links to reports that the organization has created.</a:t>
            </a:r>
          </a:p>
          <a:p>
            <a:endParaRPr lang="en-US" baseline="0" dirty="0" smtClean="0"/>
          </a:p>
          <a:p>
            <a:r>
              <a:rPr lang="en-US" baseline="0" dirty="0" smtClean="0"/>
              <a:t>Again we have a demo of the field inspection solution available at our booth. Please stop by and discuss it with me or any other </a:t>
            </a:r>
            <a:r>
              <a:rPr lang="en-US" baseline="0" dirty="0" err="1" smtClean="0"/>
              <a:t>Mi</a:t>
            </a:r>
            <a:r>
              <a:rPr lang="en-US" baseline="0" dirty="0" smtClean="0"/>
              <a:t>-Corporation team member and we’ll be glad to talk in more depth.</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19</a:t>
            </a:fld>
            <a:endParaRPr lang="en-US"/>
          </a:p>
        </p:txBody>
      </p:sp>
    </p:spTree>
    <p:extLst>
      <p:ext uri="{BB962C8B-B14F-4D97-AF65-F5344CB8AC3E}">
        <p14:creationId xmlns:p14="http://schemas.microsoft.com/office/powerpoint/2010/main" val="157222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Today I’m excited to</a:t>
            </a:r>
            <a:r>
              <a:rPr lang="en-US" baseline="0" dirty="0" smtClean="0"/>
              <a:t> have the opportunity to talk with you about the product announcements that Gautham’s touched on. </a:t>
            </a:r>
          </a:p>
          <a:p>
            <a:pPr eaLnBrk="1" hangingPunct="1"/>
            <a:endParaRPr lang="en-US" baseline="0" dirty="0" smtClean="0"/>
          </a:p>
          <a:p>
            <a:pPr eaLnBrk="1" hangingPunct="1"/>
            <a:r>
              <a:rPr lang="en-US" baseline="0" dirty="0" smtClean="0"/>
              <a:t>First we’re going to look at the updates to our forms platform </a:t>
            </a:r>
            <a:r>
              <a:rPr lang="en-US" baseline="0" dirty="0" err="1" smtClean="0"/>
              <a:t>Mi</a:t>
            </a:r>
            <a:r>
              <a:rPr lang="en-US" baseline="0" dirty="0" smtClean="0"/>
              <a:t>-Forms across the Client, Designer, and Server components.</a:t>
            </a:r>
          </a:p>
          <a:p>
            <a:pPr eaLnBrk="1" hangingPunct="1"/>
            <a:endParaRPr lang="en-US" baseline="0" dirty="0" smtClean="0"/>
          </a:p>
          <a:p>
            <a:pPr eaLnBrk="1" hangingPunct="1"/>
            <a:r>
              <a:rPr lang="en-US" baseline="0" dirty="0" smtClean="0"/>
              <a:t>And then we’ll start delving into the exciting new products that Mi-Co is announcing at the conference. This will include our field inspection solution, our query management solution, and our mobile application development platform called </a:t>
            </a:r>
            <a:r>
              <a:rPr lang="en-US" baseline="0" dirty="0" err="1" smtClean="0"/>
              <a:t>Mi</a:t>
            </a:r>
            <a:r>
              <a:rPr lang="en-US" baseline="0" dirty="0" smtClean="0"/>
              <a:t>-Enterprise Apps.</a:t>
            </a:r>
          </a:p>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49886F86-2A43-400E-B3FD-00256BF6FBC7}"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from field inspection we move to life sciences. The second product we’re proud to announce today is our Query</a:t>
            </a:r>
            <a:r>
              <a:rPr lang="en-US" baseline="0" dirty="0" smtClean="0"/>
              <a:t> Management Solution.</a:t>
            </a:r>
          </a:p>
          <a:p>
            <a:endParaRPr lang="en-US" baseline="0" dirty="0" smtClean="0"/>
          </a:p>
          <a:p>
            <a:r>
              <a:rPr lang="en-US" baseline="0" dirty="0" smtClean="0"/>
              <a:t>A query can be thought of as a data discrepancy within a clinical trial. This can be isolated to a single patient visit, or it could be a difference in data between multiple visits. A very simple example could be a drastic difference in a patient’s weight or height from visit 1 to visit 2. It means that something has gone wrong in the capture of this data and a resolution or clarification is needed.</a:t>
            </a:r>
          </a:p>
          <a:p>
            <a:endParaRPr lang="en-US" baseline="0" dirty="0" smtClean="0"/>
          </a:p>
          <a:p>
            <a:r>
              <a:rPr lang="en-US" baseline="0" dirty="0" smtClean="0"/>
              <a:t>The Query management Solution is designed to track queries arising in clinical trial solutions from the point of that query’s creation through to its resolution.</a:t>
            </a:r>
          </a:p>
          <a:p>
            <a:endParaRPr lang="en-US" baseline="0" dirty="0" smtClean="0"/>
          </a:p>
          <a:p>
            <a:r>
              <a:rPr lang="en-US" baseline="0" dirty="0" smtClean="0"/>
              <a:t>Here, we see that we’re providing four main components, a tracking database, a web interface, an email notification system, and example query creation forms.</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20</a:t>
            </a:fld>
            <a:endParaRPr lang="en-US"/>
          </a:p>
        </p:txBody>
      </p:sp>
    </p:spTree>
    <p:extLst>
      <p:ext uri="{BB962C8B-B14F-4D97-AF65-F5344CB8AC3E}">
        <p14:creationId xmlns:p14="http://schemas.microsoft.com/office/powerpoint/2010/main" val="241906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this solution,</a:t>
            </a:r>
            <a:r>
              <a:rPr lang="en-US" baseline="0" dirty="0" smtClean="0"/>
              <a:t> </a:t>
            </a:r>
            <a:r>
              <a:rPr lang="en-US" dirty="0" smtClean="0"/>
              <a:t>there are a</a:t>
            </a:r>
            <a:r>
              <a:rPr lang="en-US" baseline="0" dirty="0" smtClean="0"/>
              <a:t> few concepts that I wanted to talk through with you first.</a:t>
            </a:r>
          </a:p>
          <a:p>
            <a:endParaRPr lang="en-US" baseline="0" dirty="0" smtClean="0"/>
          </a:p>
          <a:p>
            <a:r>
              <a:rPr lang="en-US" baseline="0" dirty="0" smtClean="0"/>
              <a:t>First is the concept of a study, in other words what’s the study studying. This can be thought of as the drug that’s being studied in a trial. In our world this maps 1 to 1 with a </a:t>
            </a:r>
            <a:r>
              <a:rPr lang="en-US" baseline="0" dirty="0" err="1" smtClean="0"/>
              <a:t>Mi</a:t>
            </a:r>
            <a:r>
              <a:rPr lang="en-US" baseline="0" dirty="0" smtClean="0"/>
              <a:t>-Forms customer. Multiple studies can live on the same server, but each has its own setup through a distinct customer.</a:t>
            </a:r>
          </a:p>
          <a:p>
            <a:endParaRPr lang="en-US" baseline="0" dirty="0" smtClean="0"/>
          </a:p>
          <a:p>
            <a:r>
              <a:rPr lang="en-US" baseline="0" dirty="0" smtClean="0"/>
              <a:t>A site is a location where the study is being conducted. Each study has multiple sites, and for the purposes of queries, we’re going to send the query to a site for the purposes of resolution.</a:t>
            </a:r>
          </a:p>
          <a:p>
            <a:endParaRPr lang="en-US" baseline="0" dirty="0" smtClean="0"/>
          </a:p>
          <a:p>
            <a:r>
              <a:rPr lang="en-US" baseline="0" dirty="0" smtClean="0"/>
              <a:t>Next we see that there is a concept of roles. While the </a:t>
            </a:r>
            <a:r>
              <a:rPr lang="en-US" baseline="0" dirty="0" err="1" smtClean="0"/>
              <a:t>Mi</a:t>
            </a:r>
            <a:r>
              <a:rPr lang="en-US" baseline="0" dirty="0" smtClean="0"/>
              <a:t>-Forms Server has a permissions based concept, these roles are specific to what can and cannot be done with a query. A data manager, a monitor, a site CRC and so forth can all do different things with queries. Some can create them, some can resolve them, and so on.</a:t>
            </a:r>
          </a:p>
          <a:p>
            <a:endParaRPr lang="en-US" baseline="0" dirty="0" smtClean="0"/>
          </a:p>
          <a:p>
            <a:r>
              <a:rPr lang="en-US" baseline="0" dirty="0" smtClean="0"/>
              <a:t>And then lastly, I wanted to draw attention to the fact that there’s multiple ways to actually create a query. The slides here will show one, and you can actually see three at our demos, but really there’s four distinct ways to create and work with queries. Users can use the Web UI directly, they can utilize a </a:t>
            </a:r>
            <a:r>
              <a:rPr lang="en-US" baseline="0" dirty="0" err="1" smtClean="0"/>
              <a:t>Mi</a:t>
            </a:r>
            <a:r>
              <a:rPr lang="en-US" baseline="0" dirty="0" smtClean="0"/>
              <a:t>-Forms form, they can batch import queries via CSV, which is really useful for integration with other logic check systems, and then there’s also a fully functional web service interface that a sophisticated programmer can use.</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21</a:t>
            </a:fld>
            <a:endParaRPr lang="en-US"/>
          </a:p>
        </p:txBody>
      </p:sp>
    </p:spTree>
    <p:extLst>
      <p:ext uri="{BB962C8B-B14F-4D97-AF65-F5344CB8AC3E}">
        <p14:creationId xmlns:p14="http://schemas.microsoft.com/office/powerpoint/2010/main" val="1311766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let’s take a look at how this can work in practice. Here on the left, I have an example clinical trial form. It’s</a:t>
            </a:r>
            <a:r>
              <a:rPr lang="en-US" baseline="0" dirty="0" smtClean="0"/>
              <a:t> representative of a form that a user might fill for a subject within a clinical trial on a given visit. This works as you’d expect, but if you look near the bottom you’ll see there’s a hotspot that’s labeled “Create Query”.</a:t>
            </a:r>
          </a:p>
          <a:p>
            <a:endParaRPr lang="en-US" baseline="0" dirty="0" smtClean="0"/>
          </a:p>
          <a:p>
            <a:r>
              <a:rPr lang="en-US" baseline="0" dirty="0" smtClean="0"/>
              <a:t>If we tap on that hotspot, we’re shown an a sub-form. This sub-form is an example that we’re including with the solution that pulls information from the main form. It might be hard to see here in the slide, but we can enter information about the query itself, and we can then link it to specific fields from the main form. All of this will be aggregated into the query when it’s created. I should point out here too that while we provide this example sub-form, it can be modified to look and feel however you might want. All the code and all the UI is available for this example.</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22</a:t>
            </a:fld>
            <a:endParaRPr lang="en-US"/>
          </a:p>
        </p:txBody>
      </p:sp>
    </p:spTree>
    <p:extLst>
      <p:ext uri="{BB962C8B-B14F-4D97-AF65-F5344CB8AC3E}">
        <p14:creationId xmlns:p14="http://schemas.microsoft.com/office/powerpoint/2010/main" val="181040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flip</a:t>
            </a:r>
            <a:r>
              <a:rPr lang="en-US" baseline="0" dirty="0" smtClean="0"/>
              <a:t> over to the web interface. What’s happened here is that the clinical trial form was finished and sent to a </a:t>
            </a:r>
            <a:r>
              <a:rPr lang="en-US" baseline="0" dirty="0" err="1" smtClean="0"/>
              <a:t>Mi</a:t>
            </a:r>
            <a:r>
              <a:rPr lang="en-US" baseline="0" dirty="0" smtClean="0"/>
              <a:t>-Forms Server. When that happened, the query was created in the Query Management Solution as an export from the form. We see that it’s been assigned a unique ID and we can see some high level information about the query. We can click the detail link though and see more.</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23</a:t>
            </a:fld>
            <a:endParaRPr lang="en-US"/>
          </a:p>
        </p:txBody>
      </p:sp>
    </p:spTree>
    <p:extLst>
      <p:ext uri="{BB962C8B-B14F-4D97-AF65-F5344CB8AC3E}">
        <p14:creationId xmlns:p14="http://schemas.microsoft.com/office/powerpoint/2010/main" val="211505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we’re looking at the same query, but at its details. You might see that there’s a link to the session that created it, and there’s a log that shows an audit history of the query. That log tracks everything that happens to the query. It’s important in this industry to make sure to have an accurate tracking of what happened at what time and who did it. This tracks that.</a:t>
            </a:r>
          </a:p>
          <a:p>
            <a:endParaRPr lang="en-US" baseline="0" dirty="0" smtClean="0"/>
          </a:p>
          <a:p>
            <a:r>
              <a:rPr lang="en-US" baseline="0" dirty="0" smtClean="0"/>
              <a:t>Down below that you should see two buttons, “Outstanding” and “Resolve and Close”. These buttons will differ depending on the user’s role, but in this case we’re logged in as a data manager who has the permission to dispatch a query to a site for resolution or just resolve the query themselves. </a:t>
            </a:r>
          </a:p>
          <a:p>
            <a:endParaRPr lang="en-US" baseline="0" dirty="0" smtClean="0"/>
          </a:p>
          <a:p>
            <a:r>
              <a:rPr lang="en-US" baseline="0" dirty="0" smtClean="0"/>
              <a:t>In this case, the user enters a description as to what they’re doing and presses that button. Doing so sends it to the site for resolution. They’d get a notification about this that we’ll see in just a moment.</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24</a:t>
            </a:fld>
            <a:endParaRPr lang="en-US"/>
          </a:p>
        </p:txBody>
      </p:sp>
    </p:spTree>
    <p:extLst>
      <p:ext uri="{BB962C8B-B14F-4D97-AF65-F5344CB8AC3E}">
        <p14:creationId xmlns:p14="http://schemas.microsoft.com/office/powerpoint/2010/main" val="4233624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eventually</a:t>
            </a:r>
            <a:r>
              <a:rPr lang="en-US" baseline="0" dirty="0" smtClean="0"/>
              <a:t> someone from the site, in this case an investigator is going to resolve the query. They have to pick a query resolution status, in this case indicating that a value has been updated, and then mark it resolved via the button down below. You can also see above that that there’s a 2</a:t>
            </a:r>
            <a:r>
              <a:rPr lang="en-US" baseline="30000" dirty="0" smtClean="0"/>
              <a:t>nd</a:t>
            </a:r>
            <a:r>
              <a:rPr lang="en-US" baseline="0" dirty="0" smtClean="0"/>
              <a:t> entry in the query log. This log is an audit trail that tracks everything that happened to the query, when it happened and who caused it to happen.</a:t>
            </a:r>
          </a:p>
          <a:p>
            <a:endParaRPr lang="en-US" baseline="0" dirty="0" smtClean="0"/>
          </a:p>
          <a:p>
            <a:r>
              <a:rPr lang="en-US" baseline="0" dirty="0" smtClean="0"/>
              <a:t>I should point out here that resolving the query via the web interface is one option. The web service interface provides the same ability, so a separate interface can be developed if it’s suitable or resolution can be automated such as through a 3</a:t>
            </a:r>
            <a:r>
              <a:rPr lang="en-US" baseline="30000" dirty="0" smtClean="0"/>
              <a:t>rd</a:t>
            </a:r>
            <a:r>
              <a:rPr lang="en-US" baseline="0" dirty="0" smtClean="0"/>
              <a:t> party. </a:t>
            </a:r>
          </a:p>
          <a:p>
            <a:endParaRPr lang="en-US" baseline="0" dirty="0" smtClean="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25</a:t>
            </a:fld>
            <a:endParaRPr lang="en-US"/>
          </a:p>
        </p:txBody>
      </p:sp>
    </p:spTree>
    <p:extLst>
      <p:ext uri="{BB962C8B-B14F-4D97-AF65-F5344CB8AC3E}">
        <p14:creationId xmlns:p14="http://schemas.microsoft.com/office/powerpoint/2010/main" val="4021176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 we’ll look at here is</a:t>
            </a:r>
            <a:r>
              <a:rPr lang="en-US" baseline="0" dirty="0" smtClean="0"/>
              <a:t> the notification interface. In this case we’re looking at a query creation notification, but the system notifies at every step. In the case we saw before there was a notification generated on creation, a notification on dispatching it, and a notification on resolving it. These go to the appropriate users in the organization with the appropriate roles. There’s information provided about the query and a link to work on it in the web interface.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Again we have the Query Management Solution available for demo at our booth. Please feel free to stop by and discuss it in further detail.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26</a:t>
            </a:fld>
            <a:endParaRPr lang="en-US"/>
          </a:p>
        </p:txBody>
      </p:sp>
    </p:spTree>
    <p:extLst>
      <p:ext uri="{BB962C8B-B14F-4D97-AF65-F5344CB8AC3E}">
        <p14:creationId xmlns:p14="http://schemas.microsoft.com/office/powerpoint/2010/main" val="318695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new product we’ll announce here and talk about is </a:t>
            </a:r>
            <a:r>
              <a:rPr lang="en-US" dirty="0" err="1" smtClean="0"/>
              <a:t>Mi</a:t>
            </a:r>
            <a:r>
              <a:rPr lang="en-US" dirty="0" smtClean="0"/>
              <a:t>-Enterprise Apps. This</a:t>
            </a:r>
            <a:r>
              <a:rPr lang="en-US" baseline="0" dirty="0" smtClean="0"/>
              <a:t> will take us out of the realm of a specific vertical or use case and instead start exploring a broader platform. </a:t>
            </a:r>
          </a:p>
          <a:p>
            <a:endParaRPr lang="en-US" baseline="0" dirty="0" smtClean="0"/>
          </a:p>
          <a:p>
            <a:r>
              <a:rPr lang="en-US" baseline="0" dirty="0" smtClean="0"/>
              <a:t>Generally speaking, </a:t>
            </a:r>
            <a:r>
              <a:rPr lang="en-US" baseline="0" dirty="0" err="1" smtClean="0"/>
              <a:t>Mi</a:t>
            </a:r>
            <a:r>
              <a:rPr lang="en-US" baseline="0" dirty="0" smtClean="0"/>
              <a:t>-Enterprise Apps is a middleware framework on which platform independent mobile apps connect and integrate through a set of commonly used services. I realize that’s a pretty broad statement, so if I were to state it another way, what we want to do is to make it easier to deploy not just data capture applications like </a:t>
            </a:r>
            <a:r>
              <a:rPr lang="en-US" baseline="0" dirty="0" err="1" smtClean="0"/>
              <a:t>Mi</a:t>
            </a:r>
            <a:r>
              <a:rPr lang="en-US" baseline="0" dirty="0" smtClean="0"/>
              <a:t>-Forms to mobile platforms, but all sorts of mobile applications across an organization and we want to allow for development of these applications with different technologies while still utilizing services that make the experience easier.</a:t>
            </a:r>
          </a:p>
          <a:p>
            <a:endParaRPr lang="en-US" baseline="0" dirty="0" smtClean="0"/>
          </a:p>
          <a:p>
            <a:r>
              <a:rPr lang="en-US" baseline="0" dirty="0" smtClean="0"/>
              <a:t>If we look at the major components, we’ll see that there’s a server, the concept of an app package, a layer explicitly targeted to hybrid applications, and a robust data adapter and synchronization component that allows for pulling data from 3</a:t>
            </a:r>
            <a:r>
              <a:rPr lang="en-US" baseline="30000" dirty="0" smtClean="0"/>
              <a:t>rd</a:t>
            </a:r>
            <a:r>
              <a:rPr lang="en-US" baseline="0" dirty="0" smtClean="0"/>
              <a:t> party sources to mobile devices.</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27</a:t>
            </a:fld>
            <a:endParaRPr lang="en-US"/>
          </a:p>
        </p:txBody>
      </p:sp>
    </p:spTree>
    <p:extLst>
      <p:ext uri="{BB962C8B-B14F-4D97-AF65-F5344CB8AC3E}">
        <p14:creationId xmlns:p14="http://schemas.microsoft.com/office/powerpoint/2010/main" val="175612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this from a high level.</a:t>
            </a:r>
          </a:p>
          <a:p>
            <a:endParaRPr lang="en-US" dirty="0" smtClean="0"/>
          </a:p>
          <a:p>
            <a:r>
              <a:rPr lang="en-US" dirty="0" smtClean="0"/>
              <a:t>We</a:t>
            </a:r>
            <a:r>
              <a:rPr lang="en-US" baseline="0" dirty="0" smtClean="0"/>
              <a:t> start by developing an app. This can be done in basically any toolset you want, but if we look at this diagram, we see a likely choice would be </a:t>
            </a:r>
            <a:r>
              <a:rPr lang="en-US" baseline="0" dirty="0" err="1" smtClean="0"/>
              <a:t>XCode</a:t>
            </a:r>
            <a:r>
              <a:rPr lang="en-US" baseline="0" dirty="0" smtClean="0"/>
              <a:t> for </a:t>
            </a:r>
            <a:r>
              <a:rPr lang="en-US" baseline="0" dirty="0" err="1" smtClean="0"/>
              <a:t>iOS</a:t>
            </a:r>
            <a:r>
              <a:rPr lang="en-US" baseline="0" dirty="0" smtClean="0"/>
              <a:t>, Eclipse for Android, Visual Studio for Windows, or HTML5 and JavaScript for the hybrid case. It doesn’t matter which of these toolsets you choose, ultimately you’ll have access to all of the server’s services.</a:t>
            </a:r>
          </a:p>
          <a:p>
            <a:endParaRPr lang="en-US" baseline="0" dirty="0" smtClean="0"/>
          </a:p>
          <a:p>
            <a:r>
              <a:rPr lang="en-US" baseline="0" dirty="0" smtClean="0"/>
              <a:t>A developer publishes an app package to the </a:t>
            </a:r>
            <a:r>
              <a:rPr lang="en-US" baseline="0" dirty="0" err="1" smtClean="0"/>
              <a:t>Mi</a:t>
            </a:r>
            <a:r>
              <a:rPr lang="en-US" baseline="0" dirty="0" smtClean="0"/>
              <a:t>-Enterprise Apps Server. This allows for authentication and administration of the app and allows for those service calls. </a:t>
            </a:r>
          </a:p>
          <a:p>
            <a:endParaRPr lang="en-US" baseline="0" dirty="0" smtClean="0"/>
          </a:p>
          <a:p>
            <a:r>
              <a:rPr lang="en-US" baseline="0" dirty="0" smtClean="0"/>
              <a:t>When the app needs it, it can invoke .NET code that’s a part of the app package. This is code that’s written to conform with a specific published interface. It allows communication back to the apps from the developers’ written .NET code.</a:t>
            </a:r>
          </a:p>
          <a:p>
            <a:endParaRPr lang="en-US" baseline="0" dirty="0" smtClean="0"/>
          </a:p>
          <a:p>
            <a:r>
              <a:rPr lang="en-US" baseline="0" dirty="0" smtClean="0"/>
              <a:t>This can of course be used to communicate with any number of backend systems that themselves have APIs and service interfaces. Here we’re showing SQL Server, Oracle, </a:t>
            </a:r>
            <a:r>
              <a:rPr lang="en-US" baseline="0" dirty="0" err="1" smtClean="0"/>
              <a:t>SalesForce</a:t>
            </a:r>
            <a:r>
              <a:rPr lang="en-US" baseline="0" dirty="0" smtClean="0"/>
              <a:t>, and SharePoint, but really this can be any sort of system that can be communicated with.</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28</a:t>
            </a:fld>
            <a:endParaRPr lang="en-US"/>
          </a:p>
        </p:txBody>
      </p:sp>
    </p:spTree>
    <p:extLst>
      <p:ext uri="{BB962C8B-B14F-4D97-AF65-F5344CB8AC3E}">
        <p14:creationId xmlns:p14="http://schemas.microsoft.com/office/powerpoint/2010/main" val="114910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As we dive in, let’s first take a look at</a:t>
            </a:r>
            <a:r>
              <a:rPr lang="en-US" baseline="0" dirty="0" smtClean="0"/>
              <a:t> a block diagram of the server itself. The </a:t>
            </a:r>
            <a:r>
              <a:rPr lang="en-US" baseline="0" dirty="0" err="1" smtClean="0"/>
              <a:t>Mi</a:t>
            </a:r>
            <a:r>
              <a:rPr lang="en-US" baseline="0" dirty="0" smtClean="0"/>
              <a:t>-Enterprise Apps Server is built on the same framework as the </a:t>
            </a:r>
            <a:r>
              <a:rPr lang="en-US" baseline="0" dirty="0" err="1" smtClean="0"/>
              <a:t>Mi</a:t>
            </a:r>
            <a:r>
              <a:rPr lang="en-US" baseline="0" dirty="0" smtClean="0"/>
              <a:t>-Forms Server, and in fact if you look, you’ll see that the </a:t>
            </a:r>
            <a:r>
              <a:rPr lang="en-US" baseline="0" dirty="0" err="1" smtClean="0"/>
              <a:t>Mi</a:t>
            </a:r>
            <a:r>
              <a:rPr lang="en-US" baseline="0" dirty="0" smtClean="0"/>
              <a:t>-Forms Server is a sub-component of the broader server. The pieces that are in blue in this diagram are basically unchanged.</a:t>
            </a:r>
          </a:p>
          <a:p>
            <a:pPr eaLnBrk="1" hangingPunct="1"/>
            <a:endParaRPr lang="en-US" baseline="0" dirty="0" smtClean="0"/>
          </a:p>
          <a:p>
            <a:pPr eaLnBrk="1" hangingPunct="1"/>
            <a:r>
              <a:rPr lang="en-US" baseline="0" dirty="0" smtClean="0"/>
              <a:t>The red boxes are new concepts and modules within the server and outside of it. Most notably there’s a big box containing a set of services accessible by an app utilizing the framework. These communicate with the apps themselves. You’ll also see a red box labeled Data Adapter. We’ll talk about that in some depth in just a bit. </a:t>
            </a:r>
          </a:p>
          <a:p>
            <a:pPr eaLnBrk="1" hangingPunct="1"/>
            <a:endParaRPr lang="en-US" baseline="0" dirty="0" smtClean="0"/>
          </a:p>
          <a:p>
            <a:pPr eaLnBrk="1" hangingPunct="1"/>
            <a:r>
              <a:rPr lang="en-US" baseline="0" dirty="0" smtClean="0"/>
              <a:t>The purple boxes where you see Web UI, Workflow, and the MEA Database, are areas where we’ve expanded concepts from </a:t>
            </a:r>
            <a:r>
              <a:rPr lang="en-US" baseline="0" dirty="0" err="1" smtClean="0"/>
              <a:t>Mi</a:t>
            </a:r>
            <a:r>
              <a:rPr lang="en-US" baseline="0" dirty="0" smtClean="0"/>
              <a:t>-Forms. Obviously the UI has been updated to handle the whole app concept, but workflow has been updated as well. Now rather than passing form sessions around, we’re instead passing data bundles around as we’ll also see in just a bit.</a:t>
            </a:r>
            <a:endParaRPr lang="en-US" dirty="0" smtClean="0"/>
          </a:p>
        </p:txBody>
      </p:sp>
      <p:sp>
        <p:nvSpPr>
          <p:cNvPr id="55300" name="Slide Number Placeholder 3"/>
          <p:cNvSpPr>
            <a:spLocks noGrp="1"/>
          </p:cNvSpPr>
          <p:nvPr>
            <p:ph type="sldNum" sz="quarter" idx="5"/>
          </p:nvPr>
        </p:nvSpPr>
        <p:spPr>
          <a:noFill/>
        </p:spPr>
        <p:txBody>
          <a:bodyPr/>
          <a:lstStyle/>
          <a:p>
            <a:fld id="{49886F86-2A43-400E-B3FD-00256BF6FBC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t>
            </a:r>
            <a:r>
              <a:rPr lang="en-US" baseline="0" dirty="0" err="1" smtClean="0"/>
              <a:t>Mi</a:t>
            </a:r>
            <a:r>
              <a:rPr lang="en-US" baseline="0" dirty="0" smtClean="0"/>
              <a:t>-Forms. If you’re new to </a:t>
            </a:r>
            <a:r>
              <a:rPr lang="en-US" baseline="0" dirty="0" err="1" smtClean="0"/>
              <a:t>Mi</a:t>
            </a:r>
            <a:r>
              <a:rPr lang="en-US" baseline="0" dirty="0" smtClean="0"/>
              <a:t>-Corporation, this is our forms platform that provides the ability to design a form in </a:t>
            </a:r>
            <a:r>
              <a:rPr lang="en-US" baseline="0" dirty="0" err="1" smtClean="0"/>
              <a:t>Mi</a:t>
            </a:r>
            <a:r>
              <a:rPr lang="en-US" baseline="0" dirty="0" smtClean="0"/>
              <a:t>-Forms Designer, deploy it to the </a:t>
            </a:r>
            <a:r>
              <a:rPr lang="en-US" baseline="0" dirty="0" err="1" smtClean="0"/>
              <a:t>Mi</a:t>
            </a:r>
            <a:r>
              <a:rPr lang="en-US" baseline="0" dirty="0" smtClean="0"/>
              <a:t>-Forms Server and then fill it in our iPad and Android clients, in our Windows client and on the web. </a:t>
            </a:r>
          </a:p>
          <a:p>
            <a:endParaRPr lang="en-US" baseline="0" dirty="0" smtClean="0"/>
          </a:p>
          <a:p>
            <a:r>
              <a:rPr lang="en-US" baseline="0" dirty="0" smtClean="0"/>
              <a:t>Today we’re announcing the launch of a phone based version of </a:t>
            </a:r>
            <a:r>
              <a:rPr lang="en-US" baseline="0" dirty="0" err="1" smtClean="0"/>
              <a:t>Mi</a:t>
            </a:r>
            <a:r>
              <a:rPr lang="en-US" baseline="0" dirty="0" smtClean="0"/>
              <a:t>-Forms for </a:t>
            </a:r>
            <a:r>
              <a:rPr lang="en-US" baseline="0" dirty="0" err="1" smtClean="0"/>
              <a:t>iOS</a:t>
            </a:r>
            <a:r>
              <a:rPr lang="en-US" baseline="0" dirty="0" smtClean="0"/>
              <a:t> and Android.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Additionally, as deployments have started to roll out on the </a:t>
            </a:r>
            <a:r>
              <a:rPr lang="en-US" baseline="0" dirty="0" err="1" smtClean="0"/>
              <a:t>iOS</a:t>
            </a:r>
            <a:r>
              <a:rPr lang="en-US" baseline="0" dirty="0" smtClean="0"/>
              <a:t> and Android platform, we’ve heard the need for users to send up multiple filled form sessions at once, and so we’re announcing the ability to do so in the next release of those clients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In Windows we took a bold approach to the UI to enable more screen real estate on tablet. This included initial support for touch based devices, but today we’re announcing improved support designed for touch only devices.</a:t>
            </a:r>
          </a:p>
          <a:p>
            <a:endParaRPr lang="en-US" baseline="0" dirty="0" smtClean="0"/>
          </a:p>
          <a:p>
            <a:r>
              <a:rPr lang="en-US" baseline="0" dirty="0" smtClean="0"/>
              <a:t>Finally, in the Designer we’re announcing a full featured JavaScript editor on par with the .NET editor and updates to our </a:t>
            </a:r>
            <a:r>
              <a:rPr lang="en-US" baseline="0" dirty="0" err="1" smtClean="0"/>
              <a:t>FormBridge</a:t>
            </a:r>
            <a:r>
              <a:rPr lang="en-US" baseline="0" dirty="0" smtClean="0"/>
              <a:t> support.</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a:t>
            </a:fld>
            <a:endParaRPr lang="en-US"/>
          </a:p>
        </p:txBody>
      </p:sp>
    </p:spTree>
    <p:extLst>
      <p:ext uri="{BB962C8B-B14F-4D97-AF65-F5344CB8AC3E}">
        <p14:creationId xmlns:p14="http://schemas.microsoft.com/office/powerpoint/2010/main" val="167484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server side concepts</a:t>
            </a:r>
            <a:endParaRPr lang="en-US" baseline="0" dirty="0" smtClean="0"/>
          </a:p>
          <a:p>
            <a:endParaRPr lang="en-US" baseline="0" dirty="0" smtClean="0"/>
          </a:p>
          <a:p>
            <a:r>
              <a:rPr lang="en-US" baseline="0" dirty="0" smtClean="0"/>
              <a:t>Firstly, if you’re coming from the </a:t>
            </a:r>
            <a:r>
              <a:rPr lang="en-US" baseline="0" dirty="0" err="1" smtClean="0"/>
              <a:t>Mi</a:t>
            </a:r>
            <a:r>
              <a:rPr lang="en-US" baseline="0" dirty="0" smtClean="0"/>
              <a:t>-Forms world, it’s best to consider apps as analogous to forms. To be clear, when I say that, I don’t mean to say they’re constrained to data capture or the form UI at all. I just mean from the server’s point of view, an app is something that can be authorized to a specific group of users and is associated with concepts such as uploaded data. Each app itself is a collection of components in a package. We’ll talk about that in just a bit.</a:t>
            </a:r>
          </a:p>
          <a:p>
            <a:endParaRPr lang="en-US" baseline="0" dirty="0" smtClean="0"/>
          </a:p>
          <a:p>
            <a:r>
              <a:rPr lang="en-US" baseline="0" dirty="0" smtClean="0"/>
              <a:t>The second concept is data bundles. These are somewhat equivalent to sessions in the forms world in that they’re designed to collect and move data from user to user. Each bundle is a collection of 1 or more items or files and they use the same queue based workflow system that you see with form sessions.</a:t>
            </a:r>
          </a:p>
          <a:p>
            <a:endParaRPr lang="en-US" baseline="0" dirty="0" smtClean="0"/>
          </a:p>
          <a:p>
            <a:r>
              <a:rPr lang="en-US" baseline="0" dirty="0" smtClean="0"/>
              <a:t>And then when we talk about services, we’re talking web services. These are public interfaces that allow apps and forms to perform tasks. You might have noticed that the previous slide showed five separate boxes for services, that’s because they’re divided by category such as authentication, data, workflow, setup and so on. In total there are over 90 such services that allow you to do everything from creating a new customer through moving data through workflow and even logging audit events in an app’s life cycle.</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30</a:t>
            </a:fld>
            <a:endParaRPr lang="en-US"/>
          </a:p>
        </p:txBody>
      </p:sp>
    </p:spTree>
    <p:extLst>
      <p:ext uri="{BB962C8B-B14F-4D97-AF65-F5344CB8AC3E}">
        <p14:creationId xmlns:p14="http://schemas.microsoft.com/office/powerpoint/2010/main" val="2646139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the UI at the app level, we see a new tab called “Apps” that enumerates the apps on the server and allows</a:t>
            </a:r>
            <a:r>
              <a:rPr lang="en-US" baseline="0" dirty="0" smtClean="0"/>
              <a:t> us to upload a new one. </a:t>
            </a:r>
          </a:p>
          <a:p>
            <a:endParaRPr lang="en-US" baseline="0" dirty="0" smtClean="0"/>
          </a:p>
          <a:p>
            <a:r>
              <a:rPr lang="en-US" baseline="0" dirty="0" smtClean="0"/>
              <a:t>If you click on one of these apps, you’ll see its details and an administrator can assign permissions to the app as needed. Again this is similar from a UI and permissions perspective to form templates.</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31</a:t>
            </a:fld>
            <a:endParaRPr lang="en-US"/>
          </a:p>
        </p:txBody>
      </p:sp>
    </p:spTree>
    <p:extLst>
      <p:ext uri="{BB962C8B-B14F-4D97-AF65-F5344CB8AC3E}">
        <p14:creationId xmlns:p14="http://schemas.microsoft.com/office/powerpoint/2010/main" val="4162675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new UI is app data bundle UI. If we click on Workflow, and then on Data Bundles,</a:t>
            </a:r>
            <a:r>
              <a:rPr lang="en-US" baseline="0" dirty="0" smtClean="0"/>
              <a:t> we see a list of queues. Navigating to one of those queues we see app data bundles that exist in that queue.</a:t>
            </a:r>
          </a:p>
          <a:p>
            <a:endParaRPr lang="en-US" baseline="0" dirty="0" smtClean="0"/>
          </a:p>
          <a:p>
            <a:r>
              <a:rPr lang="en-US" baseline="0" dirty="0" smtClean="0"/>
              <a:t>And then of course we can see the details of the data bundle. We see who created it initially, who updated it most recently, and a list of files within the bundle as well as a history as to the bundle’s lifecycle. Again we can consider this similar to form sessions in that we’re passing data around, but there’s no form imposed constraint as to the type of format of this data.</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32</a:t>
            </a:fld>
            <a:endParaRPr lang="en-US"/>
          </a:p>
        </p:txBody>
      </p:sp>
    </p:spTree>
    <p:extLst>
      <p:ext uri="{BB962C8B-B14F-4D97-AF65-F5344CB8AC3E}">
        <p14:creationId xmlns:p14="http://schemas.microsoft.com/office/powerpoint/2010/main" val="3767660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if we move past the server, we need to talk about the concept of an app package. This is a single file with multiple pieces that defines an app on the server.</a:t>
            </a:r>
          </a:p>
          <a:p>
            <a:endParaRPr lang="en-US" baseline="0" dirty="0" smtClean="0"/>
          </a:p>
          <a:p>
            <a:r>
              <a:rPr lang="en-US" dirty="0" smtClean="0"/>
              <a:t>There’s a set of app information</a:t>
            </a:r>
            <a:r>
              <a:rPr lang="en-US" baseline="0" dirty="0" smtClean="0"/>
              <a:t> such as the name, ID, and graphics such as icons and splash screens for the app.</a:t>
            </a:r>
          </a:p>
          <a:p>
            <a:endParaRPr lang="en-US" baseline="0" dirty="0" smtClean="0"/>
          </a:p>
          <a:p>
            <a:r>
              <a:rPr lang="en-US" baseline="0" dirty="0" smtClean="0"/>
              <a:t>In the case of a hybrid HTML5 and JavaScript app, the package contains those elements. This includes all developed UI and code for these apps as well as any other 3</a:t>
            </a:r>
            <a:r>
              <a:rPr lang="en-US" baseline="30000" dirty="0" smtClean="0"/>
              <a:t>rd</a:t>
            </a:r>
            <a:r>
              <a:rPr lang="en-US" baseline="0" dirty="0" smtClean="0"/>
              <a:t> party pieces you might wish to include.</a:t>
            </a:r>
          </a:p>
          <a:p>
            <a:endParaRPr lang="en-US" baseline="0" dirty="0" smtClean="0"/>
          </a:p>
          <a:p>
            <a:r>
              <a:rPr lang="en-US" baseline="0" dirty="0" smtClean="0"/>
              <a:t>And then lastly, there’s a set of .NET code. This code is designed to be executed on the server at points in time in the app’s life cycle. For instance, the app can contact the server, ask it to perform a task and it will return a set of values. This too is packaged up in the single file.</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33</a:t>
            </a:fld>
            <a:endParaRPr lang="en-US"/>
          </a:p>
        </p:txBody>
      </p:sp>
    </p:spTree>
    <p:extLst>
      <p:ext uri="{BB962C8B-B14F-4D97-AF65-F5344CB8AC3E}">
        <p14:creationId xmlns:p14="http://schemas.microsoft.com/office/powerpoint/2010/main" val="4109046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a:t>
            </a:r>
            <a:r>
              <a:rPr lang="en-US" baseline="0" dirty="0" smtClean="0"/>
              <a:t> the app package concept already, but a question that might come up is how you put one together.</a:t>
            </a:r>
          </a:p>
          <a:p>
            <a:endParaRPr lang="en-US" baseline="0" dirty="0" smtClean="0"/>
          </a:p>
          <a:p>
            <a:r>
              <a:rPr lang="en-US" baseline="0" dirty="0" smtClean="0"/>
              <a:t>Well, first off if you’re building a Windows app or if Visual Studio is your preference in general, there’s a documented public .NET API that can manipulate the app packages. </a:t>
            </a:r>
          </a:p>
          <a:p>
            <a:endParaRPr lang="en-US" baseline="0" dirty="0" smtClean="0"/>
          </a:p>
          <a:p>
            <a:r>
              <a:rPr lang="en-US" baseline="0" dirty="0" smtClean="0"/>
              <a:t>If that’s not suitable, there’s also a command line tool. This allows you to build the package completely from the command line by inserting files, setting properties and so on.</a:t>
            </a:r>
          </a:p>
          <a:p>
            <a:endParaRPr lang="en-US" baseline="0" dirty="0" smtClean="0"/>
          </a:p>
          <a:p>
            <a:r>
              <a:rPr lang="en-US" baseline="0" dirty="0" smtClean="0"/>
              <a:t>And then it’s also worth pointing out that the contents of the app package help ensure security around the package contents themselves. The contents are hashed, and when the app is reopened, it’s verified to ensure integrity. The server also takes an extra step of encrypting the package as well.</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34</a:t>
            </a:fld>
            <a:endParaRPr lang="en-US"/>
          </a:p>
        </p:txBody>
      </p:sp>
    </p:spTree>
    <p:extLst>
      <p:ext uri="{BB962C8B-B14F-4D97-AF65-F5344CB8AC3E}">
        <p14:creationId xmlns:p14="http://schemas.microsoft.com/office/powerpoint/2010/main" val="575075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component of </a:t>
            </a:r>
            <a:r>
              <a:rPr lang="en-US" dirty="0" err="1" smtClean="0"/>
              <a:t>Mi</a:t>
            </a:r>
            <a:r>
              <a:rPr lang="en-US" dirty="0" smtClean="0"/>
              <a:t>-Enterprise</a:t>
            </a:r>
            <a:r>
              <a:rPr lang="en-US" baseline="0" dirty="0" smtClean="0"/>
              <a:t> Apps is called </a:t>
            </a:r>
            <a:r>
              <a:rPr lang="en-US" baseline="0" dirty="0" err="1" smtClean="0"/>
              <a:t>Mi</a:t>
            </a:r>
            <a:r>
              <a:rPr lang="en-US" baseline="0" dirty="0" smtClean="0"/>
              <a:t>-JS.</a:t>
            </a:r>
          </a:p>
          <a:p>
            <a:endParaRPr lang="en-US" baseline="0" dirty="0" smtClean="0"/>
          </a:p>
          <a:p>
            <a:r>
              <a:rPr lang="en-US" baseline="0" dirty="0" smtClean="0"/>
              <a:t>This is usable both in hybrid apps and in </a:t>
            </a:r>
            <a:r>
              <a:rPr lang="en-US" baseline="0" dirty="0" err="1" smtClean="0"/>
              <a:t>Mi</a:t>
            </a:r>
            <a:r>
              <a:rPr lang="en-US" baseline="0" dirty="0" smtClean="0"/>
              <a:t>-Forms </a:t>
            </a:r>
            <a:r>
              <a:rPr lang="en-US" baseline="0" dirty="0" err="1" smtClean="0"/>
              <a:t>forms</a:t>
            </a:r>
            <a:r>
              <a:rPr lang="en-US" baseline="0" dirty="0" smtClean="0"/>
              <a:t>.</a:t>
            </a:r>
          </a:p>
          <a:p>
            <a:endParaRPr lang="en-US" baseline="0" dirty="0" smtClean="0"/>
          </a:p>
          <a:p>
            <a:r>
              <a:rPr lang="en-US" baseline="0" dirty="0" smtClean="0"/>
              <a:t>It’s a library layer that makes JavaScript a bit easier to use. It of course interfaces with the services I mentioned before, but it also enables easier interaction with things such as the camera, gallery, file system and encryption APIs</a:t>
            </a:r>
          </a:p>
          <a:p>
            <a:endParaRPr lang="en-US" baseline="0" dirty="0" smtClean="0"/>
          </a:p>
          <a:p>
            <a:r>
              <a:rPr lang="en-US" baseline="0" dirty="0" smtClean="0"/>
              <a:t>For the hard core developers in the room, I want to point out that this layer is written in </a:t>
            </a:r>
            <a:r>
              <a:rPr lang="en-US" baseline="0" dirty="0" err="1" smtClean="0"/>
              <a:t>TypeScript</a:t>
            </a:r>
            <a:r>
              <a:rPr lang="en-US" baseline="0" dirty="0" smtClean="0"/>
              <a:t> which is a superset of JavaScript. This allows for a structured interface if you need it. It’s distributed in JavaScript as well.</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35</a:t>
            </a:fld>
            <a:endParaRPr lang="en-US"/>
          </a:p>
        </p:txBody>
      </p:sp>
    </p:spTree>
    <p:extLst>
      <p:ext uri="{BB962C8B-B14F-4D97-AF65-F5344CB8AC3E}">
        <p14:creationId xmlns:p14="http://schemas.microsoft.com/office/powerpoint/2010/main" val="3006948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component we’re going</a:t>
            </a:r>
            <a:r>
              <a:rPr lang="en-US" baseline="0" dirty="0" smtClean="0"/>
              <a:t> to explore is the data adapter and data sync component of </a:t>
            </a:r>
            <a:r>
              <a:rPr lang="en-US" baseline="0" dirty="0" err="1" smtClean="0"/>
              <a:t>Mi</a:t>
            </a:r>
            <a:r>
              <a:rPr lang="en-US" baseline="0" dirty="0" smtClean="0"/>
              <a:t>-Enterprise Apps. First off, I say that this is a part of </a:t>
            </a:r>
            <a:r>
              <a:rPr lang="en-US" baseline="0" dirty="0" err="1" smtClean="0"/>
              <a:t>Mi</a:t>
            </a:r>
            <a:r>
              <a:rPr lang="en-US" baseline="0" dirty="0" smtClean="0"/>
              <a:t>-Enterprise Apps, but this also applies to </a:t>
            </a:r>
            <a:r>
              <a:rPr lang="en-US" baseline="0" dirty="0" err="1" smtClean="0"/>
              <a:t>Mi</a:t>
            </a:r>
            <a:r>
              <a:rPr lang="en-US" baseline="0" dirty="0" smtClean="0"/>
              <a:t>-Forms. The same infrastructure that’s established for apps will also be available for forms on our form platforms.</a:t>
            </a:r>
          </a:p>
          <a:p>
            <a:endParaRPr lang="en-US" baseline="0" dirty="0" smtClean="0"/>
          </a:p>
          <a:p>
            <a:r>
              <a:rPr lang="en-US" dirty="0" smtClean="0"/>
              <a:t>The challenge that</a:t>
            </a:r>
            <a:r>
              <a:rPr lang="en-US" baseline="0" dirty="0" smtClean="0"/>
              <a:t> you face and that we face, really that everyone faces in the mobile app world is that we want to be able to get data sets from existing sources and provide them to mobile devices. This is true in the forms case where we might need lookup or prefill data. It’s true in the app world where we might want to provide access to back-end systems at a moment’s glance. </a:t>
            </a:r>
          </a:p>
          <a:p>
            <a:endParaRPr lang="en-US" baseline="0" dirty="0" smtClean="0"/>
          </a:p>
          <a:p>
            <a:r>
              <a:rPr lang="en-US" baseline="0" dirty="0" smtClean="0"/>
              <a:t>Obviously this has to be available offline. Despite great strides in the country and the world’s connectivity, mobile workers still find themselves in communication dead zones.</a:t>
            </a:r>
          </a:p>
          <a:p>
            <a:endParaRPr lang="en-US" baseline="0" dirty="0" smtClean="0"/>
          </a:p>
          <a:p>
            <a:r>
              <a:rPr lang="en-US" baseline="0" dirty="0" smtClean="0"/>
              <a:t>And of course the data has to be fresh. If we set our device down and then pick it up a few days later, we want the data to automatically be synced to the device, not be reflective of what it was when I last used the app or form.</a:t>
            </a:r>
          </a:p>
          <a:p>
            <a:endParaRPr lang="en-US" baseline="0" dirty="0" smtClean="0"/>
          </a:p>
          <a:p>
            <a:r>
              <a:rPr lang="en-US" baseline="0" dirty="0" smtClean="0"/>
              <a:t>With that in mind, we crafted a solution that aims to address all portions of the challenge. It provides services that data administrators can utilize to let the system know what data to sync.</a:t>
            </a:r>
          </a:p>
          <a:p>
            <a:endParaRPr lang="en-US" baseline="0" dirty="0" smtClean="0"/>
          </a:p>
          <a:p>
            <a:r>
              <a:rPr lang="en-US" baseline="0" dirty="0" smtClean="0"/>
              <a:t>It will store this data in a centralized repository even if you have multiple data sources.</a:t>
            </a:r>
          </a:p>
          <a:p>
            <a:endParaRPr lang="en-US" baseline="0" dirty="0" smtClean="0"/>
          </a:p>
          <a:p>
            <a:r>
              <a:rPr lang="en-US" baseline="0" dirty="0" smtClean="0"/>
              <a:t>It will “decide” what’s new for a device so that we can send small updates to mobile devices when possible.</a:t>
            </a:r>
          </a:p>
          <a:p>
            <a:endParaRPr lang="en-US" baseline="0" dirty="0" smtClean="0"/>
          </a:p>
          <a:p>
            <a:r>
              <a:rPr lang="en-US" baseline="0" dirty="0" smtClean="0"/>
              <a:t>Background sync is supported while the device is otherwise inactive.</a:t>
            </a:r>
          </a:p>
          <a:p>
            <a:endParaRPr lang="en-US" baseline="0" dirty="0" smtClean="0"/>
          </a:p>
          <a:p>
            <a:r>
              <a:rPr lang="en-US" baseline="0" dirty="0" smtClean="0"/>
              <a:t>And we provide common access. By that I mean the API to access data is the same across forms and apps and across platforms, utilizing a SQL query language.</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36</a:t>
            </a:fld>
            <a:endParaRPr lang="en-US"/>
          </a:p>
        </p:txBody>
      </p:sp>
    </p:spTree>
    <p:extLst>
      <p:ext uri="{BB962C8B-B14F-4D97-AF65-F5344CB8AC3E}">
        <p14:creationId xmlns:p14="http://schemas.microsoft.com/office/powerpoint/2010/main" val="4250635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again look at this from a high level.</a:t>
            </a:r>
          </a:p>
          <a:p>
            <a:endParaRPr lang="en-US" dirty="0" smtClean="0"/>
          </a:p>
          <a:p>
            <a:r>
              <a:rPr lang="en-US" baseline="0" dirty="0" smtClean="0"/>
              <a:t>Data resources we care about are stored in 3</a:t>
            </a:r>
            <a:r>
              <a:rPr lang="en-US" baseline="30000" dirty="0" smtClean="0"/>
              <a:t>rd</a:t>
            </a:r>
            <a:r>
              <a:rPr lang="en-US" baseline="0" dirty="0" smtClean="0"/>
              <a:t> party databases such as SQL Server, Oracle, DB2, </a:t>
            </a:r>
            <a:r>
              <a:rPr lang="en-US" baseline="0" dirty="0" err="1" smtClean="0"/>
              <a:t>mySQL</a:t>
            </a:r>
            <a:r>
              <a:rPr lang="en-US" baseline="0" dirty="0" smtClean="0"/>
              <a:t>, </a:t>
            </a:r>
            <a:r>
              <a:rPr lang="en-US" baseline="0" dirty="0" err="1" smtClean="0"/>
              <a:t>PostgreSQL</a:t>
            </a:r>
            <a:r>
              <a:rPr lang="en-US" baseline="0" dirty="0" smtClean="0"/>
              <a:t>, or really any other data source so long as the data can be pulled.</a:t>
            </a:r>
          </a:p>
          <a:p>
            <a:endParaRPr lang="en-US" baseline="0" dirty="0" smtClean="0"/>
          </a:p>
          <a:p>
            <a:r>
              <a:rPr lang="en-US" baseline="0" dirty="0" smtClean="0"/>
              <a:t>Through a set of data and schema services, data is packaged up and moved to our data repository. These services allow a data administrator to define what the data looks like and to send periodic updates to the repository as needed. These refreshes can be either be full data pulls or updates such to rows, inserts and deletes.</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37</a:t>
            </a:fld>
            <a:endParaRPr lang="en-US"/>
          </a:p>
        </p:txBody>
      </p:sp>
    </p:spTree>
    <p:extLst>
      <p:ext uri="{BB962C8B-B14F-4D97-AF65-F5344CB8AC3E}">
        <p14:creationId xmlns:p14="http://schemas.microsoft.com/office/powerpoint/2010/main" val="244924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it’s in the repository, we need to get it to client devices. </a:t>
            </a:r>
          </a:p>
          <a:p>
            <a:endParaRPr lang="en-US" dirty="0" smtClean="0"/>
          </a:p>
          <a:p>
            <a:r>
              <a:rPr lang="en-US" dirty="0" smtClean="0"/>
              <a:t>The</a:t>
            </a:r>
            <a:r>
              <a:rPr lang="en-US" baseline="0" dirty="0" smtClean="0"/>
              <a:t> server exposes a set of sync services that allow client devices to register for data they’re interested in and then to pull that data from the repository.</a:t>
            </a:r>
          </a:p>
          <a:p>
            <a:endParaRPr lang="en-US" baseline="0" dirty="0" smtClean="0"/>
          </a:p>
          <a:p>
            <a:r>
              <a:rPr lang="en-US" dirty="0" smtClean="0"/>
              <a:t>This data is synchronized</a:t>
            </a:r>
            <a:r>
              <a:rPr lang="en-US" baseline="0" dirty="0" smtClean="0"/>
              <a:t> down to your tablets and phones and into the SQL Lite repository that exists on those devices.</a:t>
            </a:r>
          </a:p>
          <a:p>
            <a:endParaRPr lang="en-US" baseline="0" dirty="0" smtClean="0"/>
          </a:p>
          <a:p>
            <a:r>
              <a:rPr lang="en-US" baseline="0" dirty="0" smtClean="0"/>
              <a:t>Then once that data is on the device, it’s accessible by apps and forms through the client data API. This means that you can directly query data from those 3</a:t>
            </a:r>
            <a:r>
              <a:rPr lang="en-US" baseline="30000" dirty="0" smtClean="0"/>
              <a:t>rd</a:t>
            </a:r>
            <a:r>
              <a:rPr lang="en-US" baseline="0" dirty="0" smtClean="0"/>
              <a:t> party sources on the device even while offline and expect it to be fresh data.</a:t>
            </a:r>
          </a:p>
          <a:p>
            <a:endParaRPr lang="en-US" baseline="0" dirty="0" smtClean="0"/>
          </a:p>
          <a:p>
            <a:r>
              <a:rPr lang="en-US" baseline="0" dirty="0" smtClean="0"/>
              <a:t>Again to recap, this will be available for both apps under </a:t>
            </a:r>
            <a:r>
              <a:rPr lang="en-US" baseline="0" dirty="0" err="1" smtClean="0"/>
              <a:t>Mi</a:t>
            </a:r>
            <a:r>
              <a:rPr lang="en-US" baseline="0" dirty="0" smtClean="0"/>
              <a:t>-Enterprise Apps and in forms through </a:t>
            </a:r>
            <a:r>
              <a:rPr lang="en-US" baseline="0" dirty="0" err="1" smtClean="0"/>
              <a:t>Mi</a:t>
            </a:r>
            <a:r>
              <a:rPr lang="en-US" baseline="0" dirty="0" smtClean="0"/>
              <a:t>-Forms. We have demonstrations of both </a:t>
            </a:r>
            <a:r>
              <a:rPr lang="en-US" baseline="0" dirty="0" err="1" smtClean="0"/>
              <a:t>Mi</a:t>
            </a:r>
            <a:r>
              <a:rPr lang="en-US" baseline="0" dirty="0" smtClean="0"/>
              <a:t>-Enterprise Apps as a whole and the data sync specifically at the Mi-Co demo tables for you to look at and play with.</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38</a:t>
            </a:fld>
            <a:endParaRPr lang="en-US"/>
          </a:p>
        </p:txBody>
      </p:sp>
    </p:spTree>
    <p:extLst>
      <p:ext uri="{BB962C8B-B14F-4D97-AF65-F5344CB8AC3E}">
        <p14:creationId xmlns:p14="http://schemas.microsoft.com/office/powerpoint/2010/main" val="4024894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more time through concepts. First here on the server side.</a:t>
            </a:r>
          </a:p>
          <a:p>
            <a:endParaRPr lang="en-US" baseline="0" dirty="0" smtClean="0"/>
          </a:p>
          <a:p>
            <a:r>
              <a:rPr lang="en-US" baseline="0" dirty="0" smtClean="0"/>
              <a:t>We’re defining the term resource to mean one or more data tables from data sources. This is important because a form or an app will address the data by a resource name. This is essentially an identifier of what data is being synchronized.</a:t>
            </a:r>
          </a:p>
          <a:p>
            <a:endParaRPr lang="en-US" baseline="0" dirty="0" smtClean="0"/>
          </a:p>
          <a:p>
            <a:r>
              <a:rPr lang="en-US" dirty="0" smtClean="0"/>
              <a:t>As</a:t>
            </a:r>
            <a:r>
              <a:rPr lang="en-US" baseline="0" dirty="0" smtClean="0"/>
              <a:t> I mentioned, there’s a single central data repository. This is a place where all the synchronized data will be staged and changes to this data will be reconciled such that logic can determine what a device needs when it asks for a given resource.</a:t>
            </a:r>
          </a:p>
          <a:p>
            <a:endParaRPr lang="en-US" baseline="0" dirty="0" smtClean="0"/>
          </a:p>
          <a:p>
            <a:r>
              <a:rPr lang="en-US" baseline="0" dirty="0" smtClean="0"/>
              <a:t>There’s a data side schema and row API. This is what’s utilized to move data from 3</a:t>
            </a:r>
            <a:r>
              <a:rPr lang="en-US" baseline="30000" dirty="0" smtClean="0"/>
              <a:t>rd</a:t>
            </a:r>
            <a:r>
              <a:rPr lang="en-US" baseline="0" dirty="0" smtClean="0"/>
              <a:t> party sources into the central data repository. It defines both the structure and the actual data.</a:t>
            </a:r>
          </a:p>
          <a:p>
            <a:endParaRPr lang="en-US" baseline="0" dirty="0" smtClean="0"/>
          </a:p>
          <a:p>
            <a:r>
              <a:rPr lang="en-US" baseline="0" dirty="0" smtClean="0"/>
              <a:t>And then there’s a client side row API. This is the API that client devices interact with to synchronize the data to the device.</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39</a:t>
            </a:fld>
            <a:endParaRPr lang="en-US"/>
          </a:p>
        </p:txBody>
      </p:sp>
    </p:spTree>
    <p:extLst>
      <p:ext uri="{BB962C8B-B14F-4D97-AF65-F5344CB8AC3E}">
        <p14:creationId xmlns:p14="http://schemas.microsoft.com/office/powerpoint/2010/main" val="386313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take a look at the UI changes for phone. If you’re familiar with </a:t>
            </a:r>
            <a:r>
              <a:rPr lang="en-US" baseline="0" dirty="0" err="1" smtClean="0"/>
              <a:t>Mi</a:t>
            </a:r>
            <a:r>
              <a:rPr lang="en-US" baseline="0" dirty="0" smtClean="0"/>
              <a:t>-Forms on the iPad and Android devices, then what you see here should be what you expect, an interface that we term “paper like”. However, if this is shrunk down on the phone, usability can be challenging.</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4</a:t>
            </a:fld>
            <a:endParaRPr lang="en-US"/>
          </a:p>
        </p:txBody>
      </p:sp>
    </p:spTree>
    <p:extLst>
      <p:ext uri="{BB962C8B-B14F-4D97-AF65-F5344CB8AC3E}">
        <p14:creationId xmlns:p14="http://schemas.microsoft.com/office/powerpoint/2010/main" val="2558748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the concepts</a:t>
            </a:r>
            <a:r>
              <a:rPr lang="en-US" baseline="0" dirty="0" smtClean="0"/>
              <a:t> on the client side. And I promise this is my last “concepts” slide, we’ll see four distinct components as well.</a:t>
            </a:r>
          </a:p>
          <a:p>
            <a:endParaRPr lang="en-US" baseline="0" dirty="0" smtClean="0"/>
          </a:p>
          <a:p>
            <a:r>
              <a:rPr lang="en-US" baseline="0" dirty="0" smtClean="0"/>
              <a:t>Firstly there’s the replicator. This is what’s doing the actual communication with the server. This is something we’re providing. It handles communicating with the data repository and grabbing data both in the background and in the foreground if it’s explicitly triggered.</a:t>
            </a:r>
          </a:p>
          <a:p>
            <a:endParaRPr lang="en-US" baseline="0" dirty="0" smtClean="0"/>
          </a:p>
          <a:p>
            <a:r>
              <a:rPr lang="en-US" baseline="0" dirty="0" smtClean="0"/>
              <a:t>The merge agent also lives on the client, pulling the replications together. We won’t go into depth on that here.</a:t>
            </a:r>
          </a:p>
          <a:p>
            <a:endParaRPr lang="en-US" baseline="0" dirty="0" smtClean="0"/>
          </a:p>
          <a:p>
            <a:r>
              <a:rPr lang="en-US" baseline="0" dirty="0" smtClean="0"/>
              <a:t>Where the rubber actually meets the road for you is the actual data repository on the client devices. The data is stored in SQL Lite, so you still have relational data access.</a:t>
            </a:r>
          </a:p>
          <a:p>
            <a:endParaRPr lang="en-US" baseline="0" dirty="0" smtClean="0"/>
          </a:p>
          <a:p>
            <a:r>
              <a:rPr lang="en-US" baseline="0" dirty="0" smtClean="0"/>
              <a:t>And then there’s an API to actually access the data, to register for resources, and to setup synchronizations.</a:t>
            </a:r>
          </a:p>
          <a:p>
            <a:endParaRPr lang="en-US" baseline="0" dirty="0" smtClean="0"/>
          </a:p>
          <a:p>
            <a:r>
              <a:rPr lang="en-US" baseline="0" dirty="0" smtClean="0"/>
              <a:t>If you come to our demo tables, we have an example of a mobile app running across multiple platforms backed by a </a:t>
            </a:r>
            <a:r>
              <a:rPr lang="en-US" baseline="0" dirty="0" err="1" smtClean="0"/>
              <a:t>Mi</a:t>
            </a:r>
            <a:r>
              <a:rPr lang="en-US" baseline="0" dirty="0" smtClean="0"/>
              <a:t>-Enterprise Apps Server. It utilizes data synchronization and shows how multiple users can collaborate across the application.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40</a:t>
            </a:fld>
            <a:endParaRPr lang="en-US"/>
          </a:p>
        </p:txBody>
      </p:sp>
    </p:spTree>
    <p:extLst>
      <p:ext uri="{BB962C8B-B14F-4D97-AF65-F5344CB8AC3E}">
        <p14:creationId xmlns:p14="http://schemas.microsoft.com/office/powerpoint/2010/main" val="3827261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a:t>
            </a:r>
            <a:r>
              <a:rPr lang="en-US" baseline="0" dirty="0" smtClean="0"/>
              <a:t> I want to leave you all with is a peak into the future of where we’re going beyond these updates and new products.</a:t>
            </a:r>
          </a:p>
          <a:p>
            <a:endParaRPr lang="en-US" baseline="0" dirty="0" smtClean="0"/>
          </a:p>
          <a:p>
            <a:r>
              <a:rPr lang="en-US" baseline="0" dirty="0" smtClean="0"/>
              <a:t>In </a:t>
            </a:r>
            <a:r>
              <a:rPr lang="en-US" baseline="0" dirty="0" err="1" smtClean="0"/>
              <a:t>Mi</a:t>
            </a:r>
            <a:r>
              <a:rPr lang="en-US" baseline="0" dirty="0" smtClean="0"/>
              <a:t>-Forms, we’ll continue to emphasize performance improvements, provide continued phone support enhancements, work down some user interface changes to help provide a better form filling experience. We’ll target push notifications, improve multi-user on a single device support, and we’ll take a look at related file improvements to help data sync down that channel as well.</a:t>
            </a:r>
          </a:p>
          <a:p>
            <a:endParaRPr lang="en-US" baseline="0" dirty="0" smtClean="0"/>
          </a:p>
          <a:p>
            <a:r>
              <a:rPr lang="en-US" baseline="0" dirty="0" smtClean="0"/>
              <a:t>With </a:t>
            </a:r>
            <a:r>
              <a:rPr lang="en-US" baseline="0" dirty="0" err="1" smtClean="0"/>
              <a:t>Mi</a:t>
            </a:r>
            <a:r>
              <a:rPr lang="en-US" baseline="0" dirty="0" smtClean="0"/>
              <a:t>-Enterprise Apps, we’ll be targeting the creation of a hybrid app container that allows apps to be synchronized within a sandbox like environment and launched directly.</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41</a:t>
            </a:fld>
            <a:endParaRPr lang="en-US"/>
          </a:p>
        </p:txBody>
      </p:sp>
    </p:spTree>
    <p:extLst>
      <p:ext uri="{BB962C8B-B14F-4D97-AF65-F5344CB8AC3E}">
        <p14:creationId xmlns:p14="http://schemas.microsoft.com/office/powerpoint/2010/main" val="1759680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inspection solution,</a:t>
            </a:r>
            <a:r>
              <a:rPr lang="en-US" baseline="0" dirty="0" smtClean="0"/>
              <a:t> we’ll be looking at integrating scheduling and </a:t>
            </a:r>
            <a:r>
              <a:rPr lang="en-US" baseline="0" dirty="0" err="1" smtClean="0"/>
              <a:t>geolocation</a:t>
            </a:r>
            <a:r>
              <a:rPr lang="en-US" baseline="0" dirty="0" smtClean="0"/>
              <a:t>. We’ll be working to further standardize the reporting module, provide greater dashboard flexibility and work on the administrative interface side of the dashboard.</a:t>
            </a:r>
          </a:p>
          <a:p>
            <a:endParaRPr lang="en-US" baseline="0" dirty="0" smtClean="0"/>
          </a:p>
          <a:p>
            <a:r>
              <a:rPr lang="en-US" baseline="0" dirty="0" smtClean="0"/>
              <a:t>And then lastly in query management, we’ll be enhancing our notification template methodology to allow administrators to customize the notifications per study and per site.</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42</a:t>
            </a:fld>
            <a:endParaRPr lang="en-US"/>
          </a:p>
        </p:txBody>
      </p:sp>
    </p:spTree>
    <p:extLst>
      <p:ext uri="{BB962C8B-B14F-4D97-AF65-F5344CB8AC3E}">
        <p14:creationId xmlns:p14="http://schemas.microsoft.com/office/powerpoint/2010/main" val="526367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conclude</a:t>
            </a:r>
            <a:r>
              <a:rPr lang="en-US" baseline="0" dirty="0" smtClean="0"/>
              <a:t> by saying that I really appreciate the ability to spend these few days with </a:t>
            </a:r>
            <a:r>
              <a:rPr lang="en-US" baseline="0" dirty="0" err="1" smtClean="0"/>
              <a:t>Mi-Co’s</a:t>
            </a:r>
            <a:r>
              <a:rPr lang="en-US" baseline="0" dirty="0" smtClean="0"/>
              <a:t> partners and customers. You all are as enthusiastic about mobile information as we are, and it’s great to be able to share time with you. </a:t>
            </a:r>
          </a:p>
          <a:p>
            <a:endParaRPr lang="en-US" baseline="0" dirty="0" smtClean="0"/>
          </a:p>
          <a:p>
            <a:r>
              <a:rPr lang="en-US" baseline="0" dirty="0" smtClean="0"/>
              <a:t>Please remember that when it comes to product development, we do not do it in a vacuum. If there’s something in this presentation or something you see at a demo that really intrigues you, or if you think we could improve something please don’t hesitate to let us know. We want to continue to prioritize building new products and features to existing products that help you provide mission critical success to your customers.</a:t>
            </a:r>
          </a:p>
          <a:p>
            <a:endParaRPr lang="en-US" baseline="0" dirty="0" smtClean="0"/>
          </a:p>
          <a:p>
            <a:r>
              <a:rPr lang="en-US" baseline="0" dirty="0" smtClean="0"/>
              <a:t>Thanks, and if we have time I’ll take questions.</a:t>
            </a:r>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43</a:t>
            </a:fld>
            <a:endParaRPr lang="en-US"/>
          </a:p>
        </p:txBody>
      </p:sp>
    </p:spTree>
    <p:extLst>
      <p:ext uri="{BB962C8B-B14F-4D97-AF65-F5344CB8AC3E}">
        <p14:creationId xmlns:p14="http://schemas.microsoft.com/office/powerpoint/2010/main" val="325554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so instead what can now do is take that same form. You’ll see those same form pages here on this screen, but formatted in a way that is much more suitable for phone devices. There are large touch targets for checkboxes, suitable field sizes for text input, and there is the ability to group sections of a form’s page together to allow them to be collapsed. Overall a much better phone user interface experience.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5</a:t>
            </a:fld>
            <a:endParaRPr lang="en-US"/>
          </a:p>
        </p:txBody>
      </p:sp>
    </p:spTree>
    <p:extLst>
      <p:ext uri="{BB962C8B-B14F-4D97-AF65-F5344CB8AC3E}">
        <p14:creationId xmlns:p14="http://schemas.microsoft.com/office/powerpoint/2010/main" val="24973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the details of how this works, first off the app will be available in the Apple app store for an iPhone. This is new in that until now</a:t>
            </a:r>
            <a:r>
              <a:rPr lang="en-US" baseline="0" dirty="0" smtClean="0"/>
              <a:t> you were only able to download it on an iPad</a:t>
            </a:r>
            <a:r>
              <a:rPr lang="en-US" dirty="0" smtClean="0"/>
              <a:t>.</a:t>
            </a:r>
            <a:r>
              <a:rPr lang="en-US" baseline="0" dirty="0" smtClean="0"/>
              <a:t> In the case of Android, if you have a suitable phone, it’s already available in the store, but obviously will now be better suited.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actual display mode is chosen by the user. This means that even on tablets, users can use the non-paper-like interface if they’d like. </a:t>
            </a:r>
            <a:r>
              <a:rPr lang="en-US" baseline="0" dirty="0" smtClean="0"/>
              <a:t>This might be suitable for the smaller tablets, or just due to preference.  </a:t>
            </a:r>
            <a:r>
              <a:rPr lang="en-US" baseline="0" dirty="0" smtClean="0"/>
              <a:t>And if they want on phones, they can use the paper like interface as well. </a:t>
            </a:r>
          </a:p>
          <a:p>
            <a:endParaRPr lang="en-US" baseline="0" dirty="0" smtClean="0"/>
          </a:p>
          <a:p>
            <a:r>
              <a:rPr lang="en-US" baseline="0" dirty="0" smtClean="0"/>
              <a:t>For those who saw our initial iPad offering, you may think this looks familiar, and indeed it is close to the same. But the big difference here is there’s no server dependency as there was in that initial release and all JavaScript scripting that works with the paper like layout works just the same here allowing for customization of forms.</a:t>
            </a:r>
          </a:p>
          <a:p>
            <a:endParaRPr lang="en-US" baseline="0" dirty="0" smtClean="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6</a:t>
            </a:fld>
            <a:endParaRPr lang="en-US"/>
          </a:p>
        </p:txBody>
      </p:sp>
    </p:spTree>
    <p:extLst>
      <p:ext uri="{BB962C8B-B14F-4D97-AF65-F5344CB8AC3E}">
        <p14:creationId xmlns:p14="http://schemas.microsoft.com/office/powerpoint/2010/main" val="37775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from the phone UI, we next look at the ability to better aid offline users. Currently, after capturing data in the field, if you want to submit them to the server for workflow and export, you have to navigate back to each one of them, tap finish and wait for it to upload. We can contrast that to the current Windows client where there’s a concept called “Finish Multiple” which uploads all applicable forms at once. We’ve expanded this same concept to iPad and Android.</a:t>
            </a:r>
          </a:p>
          <a:p>
            <a:endParaRPr lang="en-US" baseline="0" dirty="0" smtClean="0"/>
          </a:p>
          <a:p>
            <a:r>
              <a:rPr lang="en-US" baseline="0" dirty="0" smtClean="0"/>
              <a:t>While the UI here is preliminary, what we’re seeing is there are multiple sessions on the device available for finish. The eligible forms are those without validation rule errors. We can check one or more of them. In this case all of them are checked, and then click </a:t>
            </a:r>
            <a:r>
              <a:rPr lang="en-US" baseline="0" dirty="0" err="1" smtClean="0"/>
              <a:t>Finsih</a:t>
            </a:r>
            <a:r>
              <a:rPr lang="en-US" baseline="0" dirty="0" smtClean="0"/>
              <a:t>.</a:t>
            </a:r>
          </a:p>
          <a:p>
            <a:endParaRPr lang="en-US" baseline="0" dirty="0" smtClean="0"/>
          </a:p>
          <a:p>
            <a:r>
              <a:rPr lang="en-US" baseline="0" dirty="0" smtClean="0"/>
              <a:t>This takes us to a success/failure indicator showing in this case all the forms were successfully uploaded. The UI will be refined before release, but this should provide users with a better experience.</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7</a:t>
            </a:fld>
            <a:endParaRPr lang="en-US"/>
          </a:p>
        </p:txBody>
      </p:sp>
    </p:spTree>
    <p:extLst>
      <p:ext uri="{BB962C8B-B14F-4D97-AF65-F5344CB8AC3E}">
        <p14:creationId xmlns:p14="http://schemas.microsoft.com/office/powerpoint/2010/main" val="61868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iPad and Android we move to</a:t>
            </a:r>
            <a:r>
              <a:rPr lang="en-US" baseline="0" dirty="0" smtClean="0"/>
              <a:t> the world of Windows. </a:t>
            </a:r>
          </a:p>
          <a:p>
            <a:endParaRPr lang="en-US" dirty="0" smtClean="0"/>
          </a:p>
          <a:p>
            <a:r>
              <a:rPr lang="en-US" dirty="0" smtClean="0"/>
              <a:t>The</a:t>
            </a:r>
            <a:r>
              <a:rPr lang="en-US" baseline="0" dirty="0" smtClean="0"/>
              <a:t> current touch methodology is to allow the user to select which mode they want to use. Your finger starts in a gesture mode that supports zooming and panning. To change that, the user taps and holds, gets a context menu and then can choose either mouse or ink mode. In mouse mode, your finger checks boxes, sets the position of cursors in constrained text fields and generally just acts like a mouse. In inking mode, your finger is a pen across any field just like a stylus. This works, but it’s not conducive to switching modes quickly which can be necessary in a lot of forms.</a:t>
            </a:r>
          </a:p>
          <a:p>
            <a:endParaRPr lang="en-US" baseline="0" dirty="0" smtClean="0"/>
          </a:p>
          <a:p>
            <a:r>
              <a:rPr lang="en-US" baseline="0" dirty="0" smtClean="0"/>
              <a:t>By contrast on the </a:t>
            </a:r>
            <a:r>
              <a:rPr lang="en-US" baseline="0" dirty="0" err="1" smtClean="0"/>
              <a:t>iOS</a:t>
            </a:r>
            <a:r>
              <a:rPr lang="en-US" baseline="0" dirty="0" smtClean="0"/>
              <a:t> and Android client, where you start your touch determines what it does. If a text field is touched, it becomes focused. If a checkbox is touched, the value changes. If a freeform or image annotation is touched, ink is captured. And if you touch in an area with no fields, then you can zoom and pan.</a:t>
            </a:r>
          </a:p>
          <a:p>
            <a:endParaRPr lang="en-US" baseline="0" dirty="0" smtClean="0"/>
          </a:p>
          <a:p>
            <a:r>
              <a:rPr lang="en-US" baseline="0" dirty="0" smtClean="0"/>
              <a:t>With version 10 of </a:t>
            </a:r>
            <a:r>
              <a:rPr lang="en-US" baseline="0" dirty="0" err="1" smtClean="0"/>
              <a:t>Mi</a:t>
            </a:r>
            <a:r>
              <a:rPr lang="en-US" baseline="0" dirty="0" smtClean="0"/>
              <a:t>-Forms, the Windows client touch behavior will be the same. This will bring consistency across the platform and allow for efficient form filling using touch only devices.</a:t>
            </a:r>
            <a:endParaRPr lang="en-US" dirty="0"/>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8</a:t>
            </a:fld>
            <a:endParaRPr lang="en-US"/>
          </a:p>
        </p:txBody>
      </p:sp>
    </p:spTree>
    <p:extLst>
      <p:ext uri="{BB962C8B-B14F-4D97-AF65-F5344CB8AC3E}">
        <p14:creationId xmlns:p14="http://schemas.microsoft.com/office/powerpoint/2010/main" val="346763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in </a:t>
            </a:r>
            <a:r>
              <a:rPr lang="en-US" dirty="0" err="1" smtClean="0"/>
              <a:t>Mi</a:t>
            </a:r>
            <a:r>
              <a:rPr lang="en-US" dirty="0" smtClean="0"/>
              <a:t>-Forms, we visit the Designer. We have two improvements to talk about. Firstly,</a:t>
            </a:r>
            <a:r>
              <a:rPr lang="en-US" baseline="0" dirty="0" smtClean="0"/>
              <a:t> we’ve updated the JavaScript editor quite a bit. For those of you who have developed for the </a:t>
            </a:r>
            <a:r>
              <a:rPr lang="en-US" baseline="0" dirty="0" err="1" smtClean="0"/>
              <a:t>Mi</a:t>
            </a:r>
            <a:r>
              <a:rPr lang="en-US" baseline="0" dirty="0" smtClean="0"/>
              <a:t>-Forms platform for years, you know that we’ve had an embedded .NET script editor that included syntax checking for quite some time. For JavaScript scripting that’s possible with the </a:t>
            </a:r>
            <a:r>
              <a:rPr lang="en-US" baseline="0" dirty="0" err="1" smtClean="0"/>
              <a:t>iOS</a:t>
            </a:r>
            <a:r>
              <a:rPr lang="en-US" baseline="0" dirty="0" smtClean="0"/>
              <a:t> and Android deployments, we’ve been reliant on a simple text editor and realistically most of you have probably used Visual Studio or some other external editor. </a:t>
            </a:r>
          </a:p>
          <a:p>
            <a:endParaRPr lang="en-US" baseline="0" dirty="0" smtClean="0"/>
          </a:p>
          <a:p>
            <a:r>
              <a:rPr lang="en-US" baseline="0" dirty="0" smtClean="0"/>
              <a:t>Now in version 10 we’ve adopted the same technology used in the .NET editor to provide a full featured JavaScript editor. You’ll see there’s syntax highlighting, syntax checking, a tree view for event handlers and function navigation. This should make it much easier to work with form script for those platforms.</a:t>
            </a:r>
          </a:p>
        </p:txBody>
      </p:sp>
      <p:sp>
        <p:nvSpPr>
          <p:cNvPr id="4" name="Slide Number Placeholder 3"/>
          <p:cNvSpPr>
            <a:spLocks noGrp="1"/>
          </p:cNvSpPr>
          <p:nvPr>
            <p:ph type="sldNum" sz="quarter" idx="10"/>
          </p:nvPr>
        </p:nvSpPr>
        <p:spPr/>
        <p:txBody>
          <a:bodyPr/>
          <a:lstStyle/>
          <a:p>
            <a:pPr>
              <a:defRPr/>
            </a:pPr>
            <a:fld id="{1A1C651E-997C-4205-BD95-4E8214945189}" type="slidenum">
              <a:rPr lang="en-US" smtClean="0"/>
              <a:pPr>
                <a:defRPr/>
              </a:pPr>
              <a:t>9</a:t>
            </a:fld>
            <a:endParaRPr lang="en-US"/>
          </a:p>
        </p:txBody>
      </p:sp>
    </p:spTree>
    <p:extLst>
      <p:ext uri="{BB962C8B-B14F-4D97-AF65-F5344CB8AC3E}">
        <p14:creationId xmlns:p14="http://schemas.microsoft.com/office/powerpoint/2010/main" val="69621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553200"/>
            <a:ext cx="9144000" cy="3048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pic>
        <p:nvPicPr>
          <p:cNvPr id="5" name="Picture 6" descr="Banner"/>
          <p:cNvPicPr>
            <a:picLocks noChangeAspect="1" noChangeArrowheads="1"/>
          </p:cNvPicPr>
          <p:nvPr/>
        </p:nvPicPr>
        <p:blipFill>
          <a:blip r:embed="rId2" cstate="print"/>
          <a:srcRect/>
          <a:stretch>
            <a:fillRect/>
          </a:stretch>
        </p:blipFill>
        <p:spPr bwMode="auto">
          <a:xfrm>
            <a:off x="76200" y="6096000"/>
            <a:ext cx="2590800" cy="388938"/>
          </a:xfrm>
          <a:prstGeom prst="rect">
            <a:avLst/>
          </a:prstGeom>
          <a:noFill/>
          <a:ln w="9525">
            <a:noFill/>
            <a:miter lim="800000"/>
            <a:headEnd/>
            <a:tailEnd/>
          </a:ln>
        </p:spPr>
      </p:pic>
      <p:sp>
        <p:nvSpPr>
          <p:cNvPr id="30723" name="Rectangle 3"/>
          <p:cNvSpPr>
            <a:spLocks noGrp="1" noChangeArrowheads="1"/>
          </p:cNvSpPr>
          <p:nvPr>
            <p:ph type="ctrTitle"/>
          </p:nvPr>
        </p:nvSpPr>
        <p:spPr>
          <a:xfrm>
            <a:off x="685800" y="1371600"/>
            <a:ext cx="7772400" cy="1470025"/>
          </a:xfrm>
        </p:spPr>
        <p:txBody>
          <a:bodyPr/>
          <a:lstStyle>
            <a:lvl1pPr>
              <a:defRPr>
                <a:solidFill>
                  <a:schemeClr val="tx1"/>
                </a:solidFill>
              </a:defRPr>
            </a:lvl1pPr>
          </a:lstStyle>
          <a:p>
            <a:r>
              <a:rPr lang="en-US"/>
              <a:t>Click to edit Master title style</a:t>
            </a:r>
          </a:p>
        </p:txBody>
      </p:sp>
      <p:sp>
        <p:nvSpPr>
          <p:cNvPr id="30724" name="Rectangle 4"/>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553200"/>
            <a:ext cx="9144000" cy="304800"/>
          </a:xfrm>
          <a:prstGeom prst="rect">
            <a:avLst/>
          </a:prstGeom>
          <a:solidFill>
            <a:srgbClr val="17507D"/>
          </a:solidFill>
          <a:ln w="9525">
            <a:solidFill>
              <a:schemeClr val="tx1"/>
            </a:solidFill>
            <a:miter lim="800000"/>
            <a:headEnd/>
            <a:tailEnd/>
          </a:ln>
          <a:effectLst/>
        </p:spPr>
        <p:txBody>
          <a:bodyPr wrap="none" anchor="ctr"/>
          <a:lstStyle/>
          <a:p>
            <a:pPr>
              <a:defRPr/>
            </a:pPr>
            <a:endParaRPr lang="en-US" sz="1600" dirty="0">
              <a:solidFill>
                <a:schemeClr val="bg1"/>
              </a:solidFill>
              <a:latin typeface="Lucida Handwriting" pitchFamily="66" charset="0"/>
            </a:endParaRPr>
          </a:p>
        </p:txBody>
      </p:sp>
      <p:sp>
        <p:nvSpPr>
          <p:cNvPr id="176130" name="Rectangle 2"/>
          <p:cNvSpPr>
            <a:spLocks noGrp="1" noChangeArrowheads="1"/>
          </p:cNvSpPr>
          <p:nvPr>
            <p:ph type="ctrTitle"/>
          </p:nvPr>
        </p:nvSpPr>
        <p:spPr>
          <a:xfrm>
            <a:off x="685800" y="1371600"/>
            <a:ext cx="7772400" cy="1470025"/>
          </a:xfrm>
        </p:spPr>
        <p:txBody>
          <a:bodyPr/>
          <a:lstStyle>
            <a:lvl1pPr>
              <a:defRPr>
                <a:solidFill>
                  <a:schemeClr val="tx1"/>
                </a:solidFill>
              </a:defRPr>
            </a:lvl1pPr>
          </a:lstStyle>
          <a:p>
            <a:r>
              <a:rPr lang="en-US"/>
              <a:t>Click to edit Master title style</a:t>
            </a:r>
          </a:p>
        </p:txBody>
      </p:sp>
      <p:sp>
        <p:nvSpPr>
          <p:cNvPr id="176131" name="Rectangle 3"/>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a:t>Click to edit Master subtitle style</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99120" y="4984530"/>
            <a:ext cx="6489700" cy="152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553200"/>
            <a:ext cx="1752600" cy="338554"/>
          </a:xfrm>
          <a:prstGeom prst="rect">
            <a:avLst/>
          </a:prstGeom>
        </p:spPr>
        <p:txBody>
          <a:bodyPr wrap="square">
            <a:spAutoFit/>
          </a:bodyPr>
          <a:lstStyle/>
          <a:p>
            <a:pPr>
              <a:defRPr/>
            </a:pPr>
            <a:r>
              <a:rPr lang="en-US" sz="1600" dirty="0">
                <a:solidFill>
                  <a:schemeClr val="bg1"/>
                </a:solidFill>
                <a:latin typeface="Optima BoldOblique" pitchFamily="2" charset="0"/>
              </a:rPr>
              <a:t>© Mi-Co, </a:t>
            </a:r>
            <a:r>
              <a:rPr lang="en-US" sz="1600" dirty="0" smtClean="0">
                <a:solidFill>
                  <a:schemeClr val="bg1"/>
                </a:solidFill>
                <a:latin typeface="Optima BoldOblique" pitchFamily="2" charset="0"/>
              </a:rPr>
              <a:t>2012</a:t>
            </a:r>
            <a:endParaRPr lang="en-US" dirty="0">
              <a:solidFill>
                <a:schemeClr val="bg1"/>
              </a:solidFill>
              <a:latin typeface="Bradley Hand ITC" pitchFamily="66"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9906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152400" y="1524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400" y="1143000"/>
            <a:ext cx="8839200" cy="378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6553200"/>
            <a:ext cx="9144000" cy="3048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33600" y="4910960"/>
            <a:ext cx="688975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1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0" y="0"/>
            <a:ext cx="9144000" cy="9906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152400" y="1524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152400" y="11430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07100" y="6096000"/>
            <a:ext cx="3060700" cy="7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orporatio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9.png"/><Relationship Id="rId7"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mailto:support@mi-corporation.com"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1"/>
          <p:cNvSpPr>
            <a:spLocks noGrp="1" noChangeArrowheads="1"/>
          </p:cNvSpPr>
          <p:nvPr>
            <p:ph type="ctrTitle"/>
          </p:nvPr>
        </p:nvSpPr>
        <p:spPr>
          <a:xfrm>
            <a:off x="457200" y="381000"/>
            <a:ext cx="8229600" cy="1470025"/>
          </a:xfrm>
        </p:spPr>
        <p:txBody>
          <a:bodyPr/>
          <a:lstStyle/>
          <a:p>
            <a:pPr eaLnBrk="1" hangingPunct="1"/>
            <a:r>
              <a:rPr lang="en-US" dirty="0" smtClean="0"/>
              <a:t>New </a:t>
            </a:r>
            <a:r>
              <a:rPr lang="en-US" dirty="0"/>
              <a:t>Release </a:t>
            </a:r>
            <a:r>
              <a:rPr lang="en-US" dirty="0" smtClean="0"/>
              <a:t>Announcements</a:t>
            </a:r>
            <a:br>
              <a:rPr lang="en-US" dirty="0" smtClean="0"/>
            </a:br>
            <a:r>
              <a:rPr lang="en-US" dirty="0" smtClean="0"/>
              <a:t>and</a:t>
            </a:r>
            <a:br>
              <a:rPr lang="en-US" dirty="0" smtClean="0"/>
            </a:br>
            <a:r>
              <a:rPr lang="en-US" dirty="0"/>
              <a:t>Product Roadmap</a:t>
            </a:r>
            <a:endParaRPr lang="en-US" dirty="0" smtClean="0"/>
          </a:p>
        </p:txBody>
      </p:sp>
      <p:sp>
        <p:nvSpPr>
          <p:cNvPr id="6148" name="Text Box 33"/>
          <p:cNvSpPr txBox="1">
            <a:spLocks noChangeArrowheads="1"/>
          </p:cNvSpPr>
          <p:nvPr/>
        </p:nvSpPr>
        <p:spPr bwMode="auto">
          <a:xfrm>
            <a:off x="1528916" y="3048000"/>
            <a:ext cx="6629400" cy="1446550"/>
          </a:xfrm>
          <a:prstGeom prst="rect">
            <a:avLst/>
          </a:prstGeom>
          <a:noFill/>
          <a:ln w="9525">
            <a:noFill/>
            <a:miter lim="800000"/>
            <a:headEnd/>
            <a:tailEnd/>
          </a:ln>
        </p:spPr>
        <p:txBody>
          <a:bodyPr>
            <a:spAutoFit/>
          </a:bodyPr>
          <a:lstStyle/>
          <a:p>
            <a:pPr algn="ctr">
              <a:spcBef>
                <a:spcPct val="50000"/>
              </a:spcBef>
            </a:pPr>
            <a:r>
              <a:rPr lang="en-US" sz="1600" b="1" dirty="0" smtClean="0"/>
              <a:t>Chris DiPierro, Director of Software Development</a:t>
            </a:r>
            <a:endParaRPr lang="en-US" sz="1600" b="1" dirty="0"/>
          </a:p>
          <a:p>
            <a:pPr algn="ctr">
              <a:spcBef>
                <a:spcPct val="50000"/>
              </a:spcBef>
            </a:pPr>
            <a:r>
              <a:rPr lang="en-US" sz="1600" b="1" dirty="0" smtClean="0"/>
              <a:t>cdipierr@mi-corporation.com</a:t>
            </a:r>
          </a:p>
          <a:p>
            <a:pPr algn="ctr">
              <a:spcBef>
                <a:spcPct val="50000"/>
              </a:spcBef>
            </a:pPr>
            <a:r>
              <a:rPr lang="en-US" sz="1600" b="1" dirty="0" smtClean="0"/>
              <a:t>April 9-11, 2014</a:t>
            </a:r>
            <a:endParaRPr lang="en-US" sz="1600" b="1" dirty="0"/>
          </a:p>
          <a:p>
            <a:pPr algn="ctr">
              <a:spcBef>
                <a:spcPct val="50000"/>
              </a:spcBef>
            </a:pPr>
            <a:r>
              <a:rPr lang="en-US" sz="1600" b="1" dirty="0">
                <a:hlinkClick r:id="rId3" tooltip="Visit the Mi-Co website"/>
              </a:rPr>
              <a:t>www.mi-corporation.com</a:t>
            </a: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379786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964578" y="3352800"/>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073331"/>
            <a:ext cx="365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1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fade">
                                      <p:cBhvr>
                                        <p:cTn id="15"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Products</a:t>
            </a:r>
            <a:endParaRPr lang="en-US" dirty="0"/>
          </a:p>
        </p:txBody>
      </p:sp>
      <p:sp>
        <p:nvSpPr>
          <p:cNvPr id="3" name="Content Placeholder 2"/>
          <p:cNvSpPr>
            <a:spLocks noGrp="1"/>
          </p:cNvSpPr>
          <p:nvPr>
            <p:ph idx="1"/>
          </p:nvPr>
        </p:nvSpPr>
        <p:spPr/>
        <p:txBody>
          <a:bodyPr/>
          <a:lstStyle/>
          <a:p>
            <a:r>
              <a:rPr lang="en-US" dirty="0" smtClean="0"/>
              <a:t>Three new products from Mi-Co</a:t>
            </a:r>
            <a:endParaRPr lang="en-US" dirty="0"/>
          </a:p>
        </p:txBody>
      </p:sp>
    </p:spTree>
    <p:extLst>
      <p:ext uri="{BB962C8B-B14F-4D97-AF65-F5344CB8AC3E}">
        <p14:creationId xmlns:p14="http://schemas.microsoft.com/office/powerpoint/2010/main" val="190056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sp>
        <p:nvSpPr>
          <p:cNvPr id="3" name="Content Placeholder 2"/>
          <p:cNvSpPr>
            <a:spLocks noGrp="1"/>
          </p:cNvSpPr>
          <p:nvPr>
            <p:ph idx="1"/>
          </p:nvPr>
        </p:nvSpPr>
        <p:spPr/>
        <p:txBody>
          <a:bodyPr/>
          <a:lstStyle/>
          <a:p>
            <a:r>
              <a:rPr lang="en-US" dirty="0" smtClean="0"/>
              <a:t>What is it?</a:t>
            </a:r>
          </a:p>
          <a:p>
            <a:pPr lvl="1"/>
            <a:r>
              <a:rPr lang="en-US" dirty="0" smtClean="0"/>
              <a:t>A data repository for collected inspection data with a mechanism to report on and chart this data</a:t>
            </a:r>
            <a:endParaRPr lang="en-US" dirty="0" smtClean="0"/>
          </a:p>
          <a:p>
            <a:r>
              <a:rPr lang="en-US" dirty="0" smtClean="0"/>
              <a:t>Solution components</a:t>
            </a:r>
          </a:p>
          <a:p>
            <a:pPr lvl="1"/>
            <a:r>
              <a:rPr lang="en-US" dirty="0" smtClean="0"/>
              <a:t>Automated database creation from forms</a:t>
            </a:r>
          </a:p>
          <a:p>
            <a:pPr lvl="1"/>
            <a:r>
              <a:rPr lang="en-US" dirty="0" smtClean="0"/>
              <a:t>Common database structure</a:t>
            </a:r>
          </a:p>
          <a:p>
            <a:pPr lvl="1"/>
            <a:r>
              <a:rPr lang="en-US" dirty="0" smtClean="0"/>
              <a:t>Approval dashboard</a:t>
            </a:r>
          </a:p>
          <a:p>
            <a:pPr lvl="1"/>
            <a:r>
              <a:rPr lang="en-US" dirty="0" smtClean="0"/>
              <a:t>Dashboard for charting and administration</a:t>
            </a:r>
          </a:p>
          <a:p>
            <a:pPr lvl="1"/>
            <a:r>
              <a:rPr lang="en-US" dirty="0" smtClean="0"/>
              <a:t>Reporting tool set</a:t>
            </a:r>
            <a:endParaRPr lang="en-US" dirty="0"/>
          </a:p>
        </p:txBody>
      </p:sp>
    </p:spTree>
    <p:extLst>
      <p:ext uri="{BB962C8B-B14F-4D97-AF65-F5344CB8AC3E}">
        <p14:creationId xmlns:p14="http://schemas.microsoft.com/office/powerpoint/2010/main" val="39858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0" y="1105989"/>
            <a:ext cx="89154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72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066800"/>
            <a:ext cx="5943599" cy="500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919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599"/>
            <a:ext cx="3847408" cy="444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977641" y="3254467"/>
            <a:ext cx="838200" cy="339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701" y="1447800"/>
            <a:ext cx="4224357" cy="436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5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42" y="1066801"/>
            <a:ext cx="3692614" cy="492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917" y="1066800"/>
            <a:ext cx="3587483" cy="491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513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71154"/>
            <a:ext cx="7315200" cy="494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730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5334000" cy="278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132" y="4067651"/>
            <a:ext cx="5340668" cy="279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83919" y="1066800"/>
            <a:ext cx="2624436" cy="2000548"/>
          </a:xfrm>
          <a:prstGeom prst="rect">
            <a:avLst/>
          </a:prstGeom>
        </p:spPr>
        <p:txBody>
          <a:bodyPr wrap="none">
            <a:spAutoFit/>
          </a:bodyPr>
          <a:lstStyle/>
          <a:p>
            <a:r>
              <a:rPr lang="en-US" sz="2800" dirty="0" smtClean="0">
                <a:latin typeface="+mn-lt"/>
              </a:rPr>
              <a:t>Standard Charts</a:t>
            </a:r>
          </a:p>
          <a:p>
            <a:pPr marL="342900" indent="-342900">
              <a:buFont typeface="Arial" panose="020B0604020202020204" pitchFamily="34" charset="0"/>
              <a:buChar char="•"/>
            </a:pPr>
            <a:r>
              <a:rPr lang="en-US" sz="2400" dirty="0" smtClean="0">
                <a:latin typeface="+mn-lt"/>
              </a:rPr>
              <a:t>By inspector</a:t>
            </a:r>
          </a:p>
          <a:p>
            <a:pPr marL="342900" indent="-342900">
              <a:buFont typeface="Arial" panose="020B0604020202020204" pitchFamily="34" charset="0"/>
              <a:buChar char="•"/>
            </a:pPr>
            <a:r>
              <a:rPr lang="en-US" sz="2400" dirty="0" smtClean="0">
                <a:latin typeface="+mn-lt"/>
              </a:rPr>
              <a:t>By location</a:t>
            </a:r>
          </a:p>
          <a:p>
            <a:pPr marL="342900" indent="-342900">
              <a:buFont typeface="Arial" panose="020B0604020202020204" pitchFamily="34" charset="0"/>
              <a:buChar char="•"/>
            </a:pPr>
            <a:r>
              <a:rPr lang="en-US" sz="2400" dirty="0" smtClean="0">
                <a:latin typeface="+mn-lt"/>
              </a:rPr>
              <a:t>By date</a:t>
            </a:r>
          </a:p>
          <a:p>
            <a:pPr algn="ctr"/>
            <a:endParaRPr lang="en-US" sz="2400" dirty="0">
              <a:latin typeface="+mn-lt"/>
            </a:endParaRPr>
          </a:p>
        </p:txBody>
      </p:sp>
      <p:sp>
        <p:nvSpPr>
          <p:cNvPr id="8" name="Rectangle 7"/>
          <p:cNvSpPr/>
          <p:nvPr/>
        </p:nvSpPr>
        <p:spPr>
          <a:xfrm>
            <a:off x="82468" y="4095452"/>
            <a:ext cx="3422732" cy="2000548"/>
          </a:xfrm>
          <a:prstGeom prst="rect">
            <a:avLst/>
          </a:prstGeom>
        </p:spPr>
        <p:txBody>
          <a:bodyPr wrap="none">
            <a:spAutoFit/>
          </a:bodyPr>
          <a:lstStyle/>
          <a:p>
            <a:r>
              <a:rPr lang="en-US" sz="2800" dirty="0" smtClean="0">
                <a:latin typeface="+mn-lt"/>
              </a:rPr>
              <a:t>Custom Charts</a:t>
            </a:r>
          </a:p>
          <a:p>
            <a:pPr marL="342900" indent="-342900">
              <a:buFont typeface="Arial" panose="020B0604020202020204" pitchFamily="34" charset="0"/>
              <a:buChar char="•"/>
            </a:pPr>
            <a:r>
              <a:rPr lang="en-US" sz="2400" dirty="0" smtClean="0">
                <a:latin typeface="+mn-lt"/>
              </a:rPr>
              <a:t>Through configuring</a:t>
            </a:r>
          </a:p>
          <a:p>
            <a:r>
              <a:rPr lang="en-US" sz="2400" dirty="0" smtClean="0">
                <a:latin typeface="+mn-lt"/>
              </a:rPr>
              <a:t>	data views and</a:t>
            </a:r>
          </a:p>
          <a:p>
            <a:r>
              <a:rPr lang="en-US" sz="2400" dirty="0">
                <a:latin typeface="+mn-lt"/>
              </a:rPr>
              <a:t>	</a:t>
            </a:r>
            <a:r>
              <a:rPr lang="en-US" sz="2400" dirty="0" smtClean="0">
                <a:latin typeface="+mn-lt"/>
              </a:rPr>
              <a:t>admin dashboard</a:t>
            </a:r>
          </a:p>
          <a:p>
            <a:pPr algn="ctr"/>
            <a:endParaRPr lang="en-US" sz="2400" dirty="0">
              <a:latin typeface="+mn-lt"/>
            </a:endParaRPr>
          </a:p>
        </p:txBody>
      </p:sp>
    </p:spTree>
    <p:extLst>
      <p:ext uri="{BB962C8B-B14F-4D97-AF65-F5344CB8AC3E}">
        <p14:creationId xmlns:p14="http://schemas.microsoft.com/office/powerpoint/2010/main" val="32079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Inspection Solution</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666" y="3352800"/>
            <a:ext cx="4357134" cy="348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066800"/>
            <a:ext cx="434340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95800" y="1103352"/>
            <a:ext cx="4546309" cy="1631216"/>
          </a:xfrm>
          <a:prstGeom prst="rect">
            <a:avLst/>
          </a:prstGeom>
        </p:spPr>
        <p:txBody>
          <a:bodyPr wrap="none">
            <a:spAutoFit/>
          </a:bodyPr>
          <a:lstStyle/>
          <a:p>
            <a:r>
              <a:rPr lang="en-US" sz="2800" dirty="0" smtClean="0">
                <a:latin typeface="+mn-lt"/>
              </a:rPr>
              <a:t>Reporting Tools</a:t>
            </a:r>
          </a:p>
          <a:p>
            <a:pPr marL="342900" indent="-342900">
              <a:buFont typeface="Arial" panose="020B0604020202020204" pitchFamily="34" charset="0"/>
              <a:buChar char="•"/>
            </a:pPr>
            <a:r>
              <a:rPr lang="en-US" sz="2400" dirty="0" smtClean="0">
                <a:latin typeface="+mn-lt"/>
              </a:rPr>
              <a:t>SQL Server Reporting Services</a:t>
            </a:r>
          </a:p>
          <a:p>
            <a:pPr marL="342900" indent="-342900">
              <a:buFont typeface="Arial" panose="020B0604020202020204" pitchFamily="34" charset="0"/>
              <a:buChar char="•"/>
            </a:pPr>
            <a:r>
              <a:rPr lang="en-US" sz="2400" dirty="0" smtClean="0">
                <a:latin typeface="+mn-lt"/>
              </a:rPr>
              <a:t>Export to PDF, Excel, Word</a:t>
            </a:r>
          </a:p>
          <a:p>
            <a:pPr algn="ctr"/>
            <a:endParaRPr lang="en-US" sz="2400" dirty="0">
              <a:latin typeface="+mn-lt"/>
            </a:endParaRPr>
          </a:p>
        </p:txBody>
      </p:sp>
      <p:sp>
        <p:nvSpPr>
          <p:cNvPr id="7" name="Rectangle 6"/>
          <p:cNvSpPr/>
          <p:nvPr/>
        </p:nvSpPr>
        <p:spPr>
          <a:xfrm>
            <a:off x="142586" y="4800600"/>
            <a:ext cx="4164923" cy="1261884"/>
          </a:xfrm>
          <a:prstGeom prst="rect">
            <a:avLst/>
          </a:prstGeom>
        </p:spPr>
        <p:txBody>
          <a:bodyPr wrap="none">
            <a:spAutoFit/>
          </a:bodyPr>
          <a:lstStyle/>
          <a:p>
            <a:r>
              <a:rPr lang="en-US" sz="2800" dirty="0" smtClean="0">
                <a:latin typeface="+mn-lt"/>
              </a:rPr>
              <a:t>Dashboard customization</a:t>
            </a:r>
          </a:p>
          <a:p>
            <a:pPr marL="342900" indent="-342900">
              <a:buFont typeface="Arial" panose="020B0604020202020204" pitchFamily="34" charset="0"/>
              <a:buChar char="•"/>
            </a:pPr>
            <a:r>
              <a:rPr lang="en-US" sz="2400" dirty="0" smtClean="0">
                <a:latin typeface="+mn-lt"/>
              </a:rPr>
              <a:t>Setup links to report</a:t>
            </a:r>
          </a:p>
          <a:p>
            <a:pPr algn="ctr"/>
            <a:endParaRPr lang="en-US" sz="2400" dirty="0">
              <a:latin typeface="+mn-lt"/>
            </a:endParaRPr>
          </a:p>
        </p:txBody>
      </p:sp>
    </p:spTree>
    <p:extLst>
      <p:ext uri="{BB962C8B-B14F-4D97-AF65-F5344CB8AC3E}">
        <p14:creationId xmlns:p14="http://schemas.microsoft.com/office/powerpoint/2010/main" val="29827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Overview</a:t>
            </a:r>
          </a:p>
        </p:txBody>
      </p:sp>
      <p:sp>
        <p:nvSpPr>
          <p:cNvPr id="7171" name="Rectangle 3"/>
          <p:cNvSpPr>
            <a:spLocks noGrp="1" noChangeArrowheads="1"/>
          </p:cNvSpPr>
          <p:nvPr>
            <p:ph type="body" idx="1"/>
          </p:nvPr>
        </p:nvSpPr>
        <p:spPr/>
        <p:txBody>
          <a:bodyPr/>
          <a:lstStyle/>
          <a:p>
            <a:pPr marL="0" indent="0" eaLnBrk="1" hangingPunct="1">
              <a:buNone/>
            </a:pPr>
            <a:r>
              <a:rPr lang="en-US" sz="4000" dirty="0" smtClean="0"/>
              <a:t>Product Announcements</a:t>
            </a:r>
          </a:p>
          <a:p>
            <a:pPr lvl="1" eaLnBrk="1" hangingPunct="1">
              <a:buFont typeface="Arial" charset="0"/>
              <a:buChar char="•"/>
            </a:pPr>
            <a:r>
              <a:rPr lang="en-US" sz="3600" dirty="0"/>
              <a:t>Updated Products</a:t>
            </a:r>
          </a:p>
          <a:p>
            <a:pPr lvl="2" eaLnBrk="1" hangingPunct="1">
              <a:buFont typeface="Arial" charset="0"/>
              <a:buChar char="•"/>
            </a:pPr>
            <a:r>
              <a:rPr lang="en-US" sz="3200" dirty="0" err="1"/>
              <a:t>Mi</a:t>
            </a:r>
            <a:r>
              <a:rPr lang="en-US" sz="3200" dirty="0"/>
              <a:t>-Forms</a:t>
            </a:r>
          </a:p>
          <a:p>
            <a:pPr lvl="1" eaLnBrk="1" hangingPunct="1">
              <a:buFont typeface="Arial" charset="0"/>
              <a:buChar char="•"/>
            </a:pPr>
            <a:r>
              <a:rPr lang="en-US" sz="3600" dirty="0" smtClean="0"/>
              <a:t>New </a:t>
            </a:r>
            <a:r>
              <a:rPr lang="en-US" sz="3600" dirty="0" smtClean="0"/>
              <a:t>Products</a:t>
            </a:r>
          </a:p>
          <a:p>
            <a:pPr lvl="2" eaLnBrk="1" hangingPunct="1">
              <a:buFont typeface="Arial" charset="0"/>
              <a:buChar char="•"/>
            </a:pPr>
            <a:r>
              <a:rPr lang="en-US" sz="3200" dirty="0"/>
              <a:t>Field Inspection Solution</a:t>
            </a:r>
          </a:p>
          <a:p>
            <a:pPr lvl="2" eaLnBrk="1" hangingPunct="1">
              <a:buFont typeface="Arial" charset="0"/>
              <a:buChar char="•"/>
            </a:pPr>
            <a:r>
              <a:rPr lang="en-US" sz="3200" dirty="0" smtClean="0"/>
              <a:t>Query </a:t>
            </a:r>
            <a:r>
              <a:rPr lang="en-US" sz="3200" dirty="0" smtClean="0"/>
              <a:t>Management </a:t>
            </a:r>
            <a:r>
              <a:rPr lang="en-US" sz="3200" dirty="0" smtClean="0"/>
              <a:t>Solution</a:t>
            </a:r>
          </a:p>
          <a:p>
            <a:pPr lvl="2" eaLnBrk="1" hangingPunct="1">
              <a:buFont typeface="Arial" charset="0"/>
              <a:buChar char="•"/>
            </a:pPr>
            <a:r>
              <a:rPr lang="en-US" sz="3200" dirty="0" err="1"/>
              <a:t>Mi</a:t>
            </a:r>
            <a:r>
              <a:rPr lang="en-US" sz="3200" dirty="0"/>
              <a:t>-Enterprise Apps</a:t>
            </a:r>
          </a:p>
          <a:p>
            <a:pPr lvl="2" eaLnBrk="1" hangingPunct="1">
              <a:buFont typeface="Arial" charset="0"/>
              <a:buChar char="•"/>
            </a:pPr>
            <a:endParaRPr lang="en-US" sz="3200" dirty="0" smtClean="0"/>
          </a:p>
          <a:p>
            <a:pPr lvl="1" eaLnBrk="1" hangingPunct="1">
              <a:buFont typeface="Arial" charset="0"/>
              <a:buChar char="•"/>
            </a:pPr>
            <a:endParaRPr lang="en-US" sz="3600" dirty="0" smtClean="0"/>
          </a:p>
          <a:p>
            <a:pPr lvl="1" eaLnBrk="1" hangingPunct="1">
              <a:buFont typeface="Arial" charset="0"/>
              <a:buChar char="•"/>
            </a:pPr>
            <a:endParaRPr lang="en-US" dirty="0" smtClean="0"/>
          </a:p>
          <a:p>
            <a:pPr lvl="2"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sp>
        <p:nvSpPr>
          <p:cNvPr id="3" name="Content Placeholder 2"/>
          <p:cNvSpPr>
            <a:spLocks noGrp="1"/>
          </p:cNvSpPr>
          <p:nvPr>
            <p:ph idx="1"/>
          </p:nvPr>
        </p:nvSpPr>
        <p:spPr/>
        <p:txBody>
          <a:bodyPr/>
          <a:lstStyle/>
          <a:p>
            <a:r>
              <a:rPr lang="en-US" dirty="0" smtClean="0"/>
              <a:t>What is it?</a:t>
            </a:r>
          </a:p>
          <a:p>
            <a:pPr lvl="1"/>
            <a:r>
              <a:rPr lang="en-US" dirty="0" smtClean="0"/>
              <a:t>A solution designed to track queries arising in clinical trial solutions from their creation to their resolution</a:t>
            </a:r>
          </a:p>
          <a:p>
            <a:r>
              <a:rPr lang="en-US" dirty="0" smtClean="0"/>
              <a:t>Solution Components</a:t>
            </a:r>
          </a:p>
          <a:p>
            <a:pPr lvl="1"/>
            <a:r>
              <a:rPr lang="en-US" dirty="0" smtClean="0"/>
              <a:t>Query </a:t>
            </a:r>
            <a:r>
              <a:rPr lang="en-US" dirty="0" smtClean="0"/>
              <a:t>tracking database</a:t>
            </a:r>
          </a:p>
          <a:p>
            <a:pPr lvl="1"/>
            <a:r>
              <a:rPr lang="en-US" dirty="0" smtClean="0"/>
              <a:t>Web interface</a:t>
            </a:r>
          </a:p>
          <a:p>
            <a:pPr lvl="1"/>
            <a:r>
              <a:rPr lang="en-US" dirty="0" smtClean="0"/>
              <a:t>Email </a:t>
            </a:r>
            <a:r>
              <a:rPr lang="en-US" dirty="0" smtClean="0"/>
              <a:t>notification system</a:t>
            </a:r>
          </a:p>
          <a:p>
            <a:pPr lvl="1"/>
            <a:r>
              <a:rPr lang="en-US" dirty="0" smtClean="0"/>
              <a:t>Example query creation </a:t>
            </a:r>
            <a:r>
              <a:rPr lang="en-US" dirty="0" smtClean="0"/>
              <a:t>forms</a:t>
            </a:r>
            <a:endParaRPr lang="en-US" dirty="0" smtClean="0"/>
          </a:p>
        </p:txBody>
      </p:sp>
    </p:spTree>
    <p:extLst>
      <p:ext uri="{BB962C8B-B14F-4D97-AF65-F5344CB8AC3E}">
        <p14:creationId xmlns:p14="http://schemas.microsoft.com/office/powerpoint/2010/main" val="25695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sp>
        <p:nvSpPr>
          <p:cNvPr id="3" name="Content Placeholder 2"/>
          <p:cNvSpPr>
            <a:spLocks noGrp="1"/>
          </p:cNvSpPr>
          <p:nvPr>
            <p:ph idx="1"/>
          </p:nvPr>
        </p:nvSpPr>
        <p:spPr/>
        <p:txBody>
          <a:bodyPr/>
          <a:lstStyle/>
          <a:p>
            <a:r>
              <a:rPr lang="en-US" dirty="0" smtClean="0"/>
              <a:t>Important concepts</a:t>
            </a:r>
          </a:p>
          <a:p>
            <a:pPr lvl="1"/>
            <a:r>
              <a:rPr lang="en-US" dirty="0" smtClean="0"/>
              <a:t>Study – What’s the name of the study?</a:t>
            </a:r>
          </a:p>
          <a:p>
            <a:pPr lvl="2"/>
            <a:r>
              <a:rPr lang="en-US" dirty="0" smtClean="0"/>
              <a:t>Maps 1:1 to </a:t>
            </a:r>
            <a:r>
              <a:rPr lang="en-US" dirty="0" err="1" smtClean="0"/>
              <a:t>Mi</a:t>
            </a:r>
            <a:r>
              <a:rPr lang="en-US" dirty="0" smtClean="0"/>
              <a:t>-Forms customers</a:t>
            </a:r>
          </a:p>
          <a:p>
            <a:pPr lvl="1"/>
            <a:r>
              <a:rPr lang="en-US" dirty="0" smtClean="0"/>
              <a:t>Site – The location applicable to the query</a:t>
            </a:r>
          </a:p>
          <a:p>
            <a:pPr lvl="1"/>
            <a:r>
              <a:rPr lang="en-US" dirty="0" smtClean="0"/>
              <a:t>Roles – Users allowed access based on roles</a:t>
            </a:r>
          </a:p>
          <a:p>
            <a:pPr lvl="2"/>
            <a:r>
              <a:rPr lang="en-US" dirty="0" smtClean="0"/>
              <a:t>Data Manager, Monitor, Site CRC, Investigator, Admin</a:t>
            </a:r>
          </a:p>
          <a:p>
            <a:pPr lvl="1"/>
            <a:r>
              <a:rPr lang="en-US" dirty="0" smtClean="0"/>
              <a:t>Multiple input methods</a:t>
            </a:r>
          </a:p>
          <a:p>
            <a:pPr lvl="2"/>
            <a:r>
              <a:rPr lang="en-US" dirty="0" smtClean="0"/>
              <a:t>Web UI</a:t>
            </a:r>
          </a:p>
          <a:p>
            <a:pPr lvl="2"/>
            <a:r>
              <a:rPr lang="en-US" dirty="0" err="1"/>
              <a:t>Mi</a:t>
            </a:r>
            <a:r>
              <a:rPr lang="en-US" dirty="0"/>
              <a:t>-Forms form input</a:t>
            </a:r>
          </a:p>
          <a:p>
            <a:pPr lvl="2"/>
            <a:r>
              <a:rPr lang="en-US" dirty="0" smtClean="0"/>
              <a:t>CSV Import (batch import)</a:t>
            </a:r>
          </a:p>
          <a:p>
            <a:pPr lvl="2"/>
            <a:r>
              <a:rPr lang="en-US" dirty="0" smtClean="0"/>
              <a:t>Web services</a:t>
            </a:r>
          </a:p>
          <a:p>
            <a:pPr lvl="1"/>
            <a:endParaRPr lang="en-US" dirty="0"/>
          </a:p>
        </p:txBody>
      </p:sp>
    </p:spTree>
    <p:extLst>
      <p:ext uri="{BB962C8B-B14F-4D97-AF65-F5344CB8AC3E}">
        <p14:creationId xmlns:p14="http://schemas.microsoft.com/office/powerpoint/2010/main" val="40898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317088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88200" y="5639958"/>
            <a:ext cx="1366080" cy="461665"/>
          </a:xfrm>
          <a:prstGeom prst="rect">
            <a:avLst/>
          </a:prstGeom>
        </p:spPr>
        <p:txBody>
          <a:bodyPr wrap="none">
            <a:spAutoFit/>
          </a:bodyPr>
          <a:lstStyle/>
          <a:p>
            <a:r>
              <a:rPr lang="en-US" sz="2400" dirty="0" smtClean="0">
                <a:latin typeface="+mn-lt"/>
              </a:rPr>
              <a:t>Fill Form</a:t>
            </a:r>
            <a:endParaRPr lang="en-US" sz="2400" dirty="0">
              <a:latin typeface="+mn-lt"/>
            </a:endParaRPr>
          </a:p>
        </p:txBody>
      </p:sp>
      <p:sp>
        <p:nvSpPr>
          <p:cNvPr id="5" name="Right Arrow 4"/>
          <p:cNvSpPr/>
          <p:nvPr/>
        </p:nvSpPr>
        <p:spPr>
          <a:xfrm>
            <a:off x="4114800" y="3048000"/>
            <a:ext cx="914400" cy="557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587" y="1066800"/>
            <a:ext cx="3163613" cy="456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891188" y="5638800"/>
            <a:ext cx="1970411" cy="461665"/>
          </a:xfrm>
          <a:prstGeom prst="rect">
            <a:avLst/>
          </a:prstGeom>
        </p:spPr>
        <p:txBody>
          <a:bodyPr wrap="none">
            <a:spAutoFit/>
          </a:bodyPr>
          <a:lstStyle/>
          <a:p>
            <a:r>
              <a:rPr lang="en-US" sz="2400" dirty="0" smtClean="0">
                <a:latin typeface="+mn-lt"/>
              </a:rPr>
              <a:t>Create Query</a:t>
            </a:r>
            <a:endParaRPr lang="en-US" sz="2400" dirty="0">
              <a:latin typeface="+mn-lt"/>
            </a:endParaRPr>
          </a:p>
        </p:txBody>
      </p:sp>
    </p:spTree>
    <p:extLst>
      <p:ext uri="{BB962C8B-B14F-4D97-AF65-F5344CB8AC3E}">
        <p14:creationId xmlns:p14="http://schemas.microsoft.com/office/powerpoint/2010/main" val="135334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6" y="1143000"/>
            <a:ext cx="9048750" cy="334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14376" y="4572000"/>
            <a:ext cx="2105063" cy="461665"/>
          </a:xfrm>
          <a:prstGeom prst="rect">
            <a:avLst/>
          </a:prstGeom>
        </p:spPr>
        <p:txBody>
          <a:bodyPr wrap="none">
            <a:spAutoFit/>
          </a:bodyPr>
          <a:lstStyle/>
          <a:p>
            <a:pPr algn="ctr"/>
            <a:r>
              <a:rPr lang="en-US" sz="2400" dirty="0" smtClean="0">
                <a:latin typeface="+mn-lt"/>
              </a:rPr>
              <a:t>Identify Query</a:t>
            </a:r>
            <a:endParaRPr lang="en-US" sz="2400" dirty="0">
              <a:latin typeface="+mn-lt"/>
            </a:endParaRPr>
          </a:p>
        </p:txBody>
      </p:sp>
    </p:spTree>
    <p:extLst>
      <p:ext uri="{BB962C8B-B14F-4D97-AF65-F5344CB8AC3E}">
        <p14:creationId xmlns:p14="http://schemas.microsoft.com/office/powerpoint/2010/main" val="1564700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82982" y="3693468"/>
            <a:ext cx="2294218" cy="461665"/>
          </a:xfrm>
          <a:prstGeom prst="rect">
            <a:avLst/>
          </a:prstGeom>
        </p:spPr>
        <p:txBody>
          <a:bodyPr wrap="none">
            <a:spAutoFit/>
          </a:bodyPr>
          <a:lstStyle/>
          <a:p>
            <a:pPr algn="ctr"/>
            <a:r>
              <a:rPr lang="en-US" sz="2400" dirty="0" smtClean="0">
                <a:latin typeface="+mn-lt"/>
              </a:rPr>
              <a:t>Dispatch Query</a:t>
            </a:r>
            <a:endParaRPr lang="en-US" sz="2400" dirty="0">
              <a:latin typeface="+mn-lt"/>
            </a:endParaRPr>
          </a:p>
        </p:txBody>
      </p:sp>
    </p:spTree>
    <p:extLst>
      <p:ext uri="{BB962C8B-B14F-4D97-AF65-F5344CB8AC3E}">
        <p14:creationId xmlns:p14="http://schemas.microsoft.com/office/powerpoint/2010/main" val="3651207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66799"/>
            <a:ext cx="5319711" cy="578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78067" y="3730432"/>
            <a:ext cx="2141933" cy="461665"/>
          </a:xfrm>
          <a:prstGeom prst="rect">
            <a:avLst/>
          </a:prstGeom>
        </p:spPr>
        <p:txBody>
          <a:bodyPr wrap="none">
            <a:spAutoFit/>
          </a:bodyPr>
          <a:lstStyle/>
          <a:p>
            <a:pPr algn="ctr"/>
            <a:r>
              <a:rPr lang="en-US" sz="2400" dirty="0" smtClean="0">
                <a:latin typeface="+mn-lt"/>
              </a:rPr>
              <a:t>Resolve Query</a:t>
            </a:r>
            <a:endParaRPr lang="en-US" sz="2400" dirty="0">
              <a:latin typeface="+mn-lt"/>
            </a:endParaRPr>
          </a:p>
        </p:txBody>
      </p:sp>
    </p:spTree>
    <p:extLst>
      <p:ext uri="{BB962C8B-B14F-4D97-AF65-F5344CB8AC3E}">
        <p14:creationId xmlns:p14="http://schemas.microsoft.com/office/powerpoint/2010/main" val="73834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Management Solution</a:t>
            </a:r>
            <a:endParaRPr lang="en-US" dirty="0"/>
          </a:p>
        </p:txBody>
      </p:sp>
      <p:pic>
        <p:nvPicPr>
          <p:cNvPr id="512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5" y="1066800"/>
            <a:ext cx="592764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0" y="3579168"/>
            <a:ext cx="1879041" cy="461665"/>
          </a:xfrm>
          <a:prstGeom prst="rect">
            <a:avLst/>
          </a:prstGeom>
        </p:spPr>
        <p:txBody>
          <a:bodyPr wrap="none">
            <a:spAutoFit/>
          </a:bodyPr>
          <a:lstStyle/>
          <a:p>
            <a:pPr algn="ctr"/>
            <a:r>
              <a:rPr lang="en-US" sz="2400" dirty="0" smtClean="0">
                <a:latin typeface="+mn-lt"/>
              </a:rPr>
              <a:t>Notifications</a:t>
            </a:r>
            <a:endParaRPr lang="en-US" sz="2400" dirty="0">
              <a:latin typeface="+mn-lt"/>
            </a:endParaRPr>
          </a:p>
        </p:txBody>
      </p:sp>
    </p:spTree>
    <p:extLst>
      <p:ext uri="{BB962C8B-B14F-4D97-AF65-F5344CB8AC3E}">
        <p14:creationId xmlns:p14="http://schemas.microsoft.com/office/powerpoint/2010/main" val="297187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-Enterprise Apps</a:t>
            </a:r>
            <a:endParaRPr lang="en-US" dirty="0"/>
          </a:p>
        </p:txBody>
      </p:sp>
      <p:sp>
        <p:nvSpPr>
          <p:cNvPr id="3" name="Content Placeholder 2"/>
          <p:cNvSpPr>
            <a:spLocks noGrp="1"/>
          </p:cNvSpPr>
          <p:nvPr>
            <p:ph idx="1"/>
          </p:nvPr>
        </p:nvSpPr>
        <p:spPr/>
        <p:txBody>
          <a:bodyPr/>
          <a:lstStyle/>
          <a:p>
            <a:r>
              <a:rPr lang="en-US" dirty="0" smtClean="0"/>
              <a:t>What is it?</a:t>
            </a:r>
          </a:p>
          <a:p>
            <a:pPr lvl="1"/>
            <a:r>
              <a:rPr lang="en-US" dirty="0" smtClean="0"/>
              <a:t>A middleware framework on which platform independent mobile apps connect and integrate through a set of commonly used services</a:t>
            </a:r>
            <a:endParaRPr lang="en-US" dirty="0" smtClean="0"/>
          </a:p>
          <a:p>
            <a:r>
              <a:rPr lang="en-US" dirty="0" smtClean="0"/>
              <a:t>Major </a:t>
            </a:r>
            <a:r>
              <a:rPr lang="en-US" dirty="0" smtClean="0"/>
              <a:t>components</a:t>
            </a:r>
          </a:p>
          <a:p>
            <a:pPr lvl="1"/>
            <a:r>
              <a:rPr lang="en-US" dirty="0" smtClean="0"/>
              <a:t>Server</a:t>
            </a:r>
          </a:p>
          <a:p>
            <a:pPr lvl="1"/>
            <a:r>
              <a:rPr lang="en-US" dirty="0" smtClean="0"/>
              <a:t>App </a:t>
            </a:r>
            <a:r>
              <a:rPr lang="en-US" dirty="0" smtClean="0"/>
              <a:t>Package</a:t>
            </a:r>
          </a:p>
          <a:p>
            <a:pPr lvl="1"/>
            <a:r>
              <a:rPr lang="en-US" dirty="0" err="1" smtClean="0"/>
              <a:t>Mi</a:t>
            </a:r>
            <a:r>
              <a:rPr lang="en-US" dirty="0" smtClean="0"/>
              <a:t>-JS </a:t>
            </a:r>
            <a:r>
              <a:rPr lang="en-US" dirty="0" smtClean="0"/>
              <a:t>Layer</a:t>
            </a:r>
          </a:p>
          <a:p>
            <a:pPr lvl="1"/>
            <a:r>
              <a:rPr lang="en-US" dirty="0" smtClean="0"/>
              <a:t>Data Adapter / Sync components</a:t>
            </a:r>
          </a:p>
          <a:p>
            <a:pPr lvl="2"/>
            <a:endParaRPr lang="en-US" dirty="0"/>
          </a:p>
        </p:txBody>
      </p:sp>
    </p:spTree>
    <p:extLst>
      <p:ext uri="{BB962C8B-B14F-4D97-AF65-F5344CB8AC3E}">
        <p14:creationId xmlns:p14="http://schemas.microsoft.com/office/powerpoint/2010/main" val="19053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90800" y="1981200"/>
            <a:ext cx="2149618"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App Packages</a:t>
            </a:r>
          </a:p>
          <a:p>
            <a:pPr algn="ct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endParaRPr>
          </a:p>
          <a:p>
            <a:pPr algn="ctr"/>
            <a:endParaRPr lang="en-US" sz="3200" b="1" dirty="0">
              <a:solidFill>
                <a:schemeClr val="tx1"/>
              </a:solidFill>
            </a:endParaRPr>
          </a:p>
        </p:txBody>
      </p:sp>
      <p:sp>
        <p:nvSpPr>
          <p:cNvPr id="24" name="Rounded Rectangle 23"/>
          <p:cNvSpPr/>
          <p:nvPr/>
        </p:nvSpPr>
        <p:spPr>
          <a:xfrm>
            <a:off x="125809" y="1066800"/>
            <a:ext cx="1697940" cy="571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Mi</a:t>
            </a:r>
            <a:r>
              <a:rPr lang="en-US" dirty="0" smtClean="0"/>
              <a:t>-Enterprise Apps</a:t>
            </a:r>
            <a:endParaRPr lang="en-US" dirty="0"/>
          </a:p>
        </p:txBody>
      </p:sp>
      <p:pic>
        <p:nvPicPr>
          <p:cNvPr id="15362" name="Picture 2" descr="C:\Users\cdipierr\Downloads\Xcod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17" y="10668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cdipierr\Downloads\eclip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17" y="2438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cdipierr\Downloads\vs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422" y="3810000"/>
            <a:ext cx="1413590" cy="141359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cdipierr\Downloads\Home-Server-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657600"/>
            <a:ext cx="1942636" cy="19426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24" idx="3"/>
            <a:endCxn id="9" idx="1"/>
          </p:cNvCxnSpPr>
          <p:nvPr/>
        </p:nvCxnSpPr>
        <p:spPr>
          <a:xfrm>
            <a:off x="1823749" y="3924300"/>
            <a:ext cx="767051" cy="0"/>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30" idx="1"/>
          </p:cNvCxnSpPr>
          <p:nvPr/>
        </p:nvCxnSpPr>
        <p:spPr>
          <a:xfrm>
            <a:off x="4740418" y="3924300"/>
            <a:ext cx="593582" cy="1089"/>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0" idx="3"/>
          </p:cNvCxnSpPr>
          <p:nvPr/>
        </p:nvCxnSpPr>
        <p:spPr>
          <a:xfrm flipV="1">
            <a:off x="6705600" y="3924300"/>
            <a:ext cx="533400" cy="1089"/>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15366" name="Picture 6" descr="C:\Users\cdipierr\Downloads\HTML5_Badge_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037" y="5334000"/>
            <a:ext cx="1356360" cy="1356360"/>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5334000" y="2934789"/>
            <a:ext cx="1371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7" name="Picture 7" descr="C:\Users\cdipierr\Downloads\microsoft-.net-framework-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1079" y="3438641"/>
            <a:ext cx="1017442" cy="971318"/>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p:cNvSpPr/>
          <p:nvPr/>
        </p:nvSpPr>
        <p:spPr>
          <a:xfrm>
            <a:off x="7239000" y="1295400"/>
            <a:ext cx="16764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8" name="Picture 8" descr="C:\Users\cdipierr\Downloads\sqlserver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73374" y="1371600"/>
            <a:ext cx="1207652" cy="992671"/>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C:\Users\cdipierr\Downloads\Oracle_Databas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1946" y="2590800"/>
            <a:ext cx="870508" cy="122919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Users\cdipierr\Downloads\salesforce-transparen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9770" y="3923211"/>
            <a:ext cx="1014861" cy="1014861"/>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C:\Users\cdipierr\Downloads\sharepoin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5040" y="4977261"/>
            <a:ext cx="864320" cy="86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par>
                                <p:cTn id="11" presetID="10" presetClass="entr" presetSubtype="0" fill="hold"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fade">
                                      <p:cBhvr>
                                        <p:cTn id="13" dur="500"/>
                                        <p:tgtEl>
                                          <p:spTgt spid="15363"/>
                                        </p:tgtEl>
                                      </p:cBhvr>
                                    </p:animEffect>
                                  </p:childTnLst>
                                </p:cTn>
                              </p:par>
                              <p:par>
                                <p:cTn id="14" presetID="10"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500"/>
                                        <p:tgtEl>
                                          <p:spTgt spid="15364"/>
                                        </p:tgtEl>
                                      </p:cBhvr>
                                    </p:animEffect>
                                  </p:childTnLst>
                                </p:cTn>
                              </p:par>
                              <p:par>
                                <p:cTn id="17" presetID="10" presetClass="entr" presetSubtype="0" fill="hold" nodeType="with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fade">
                                      <p:cBhvr>
                                        <p:cTn id="19" dur="500"/>
                                        <p:tgtEl>
                                          <p:spTgt spid="153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5365"/>
                                        </p:tgtEl>
                                        <p:attrNameLst>
                                          <p:attrName>style.visibility</p:attrName>
                                        </p:attrNameLst>
                                      </p:cBhvr>
                                      <p:to>
                                        <p:strVal val="visible"/>
                                      </p:to>
                                    </p:set>
                                    <p:animEffect transition="in" filter="fade">
                                      <p:cBhvr>
                                        <p:cTn id="30" dur="500"/>
                                        <p:tgtEl>
                                          <p:spTgt spid="1536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5367"/>
                                        </p:tgtEl>
                                        <p:attrNameLst>
                                          <p:attrName>style.visibility</p:attrName>
                                        </p:attrNameLst>
                                      </p:cBhvr>
                                      <p:to>
                                        <p:strVal val="visible"/>
                                      </p:to>
                                    </p:set>
                                    <p:animEffect transition="in" filter="fade">
                                      <p:cBhvr>
                                        <p:cTn id="38" dur="500"/>
                                        <p:tgtEl>
                                          <p:spTgt spid="153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15368"/>
                                        </p:tgtEl>
                                        <p:attrNameLst>
                                          <p:attrName>style.visibility</p:attrName>
                                        </p:attrNameLst>
                                      </p:cBhvr>
                                      <p:to>
                                        <p:strVal val="visible"/>
                                      </p:to>
                                    </p:set>
                                    <p:animEffect transition="in" filter="fade">
                                      <p:cBhvr>
                                        <p:cTn id="52" dur="500"/>
                                        <p:tgtEl>
                                          <p:spTgt spid="15368"/>
                                        </p:tgtEl>
                                      </p:cBhvr>
                                    </p:animEffect>
                                  </p:childTnLst>
                                </p:cTn>
                              </p:par>
                              <p:par>
                                <p:cTn id="53" presetID="10" presetClass="entr" presetSubtype="0" fill="hold" nodeType="withEffect">
                                  <p:stCondLst>
                                    <p:cond delay="0"/>
                                  </p:stCondLst>
                                  <p:childTnLst>
                                    <p:set>
                                      <p:cBhvr>
                                        <p:cTn id="54" dur="1" fill="hold">
                                          <p:stCondLst>
                                            <p:cond delay="0"/>
                                          </p:stCondLst>
                                        </p:cTn>
                                        <p:tgtEl>
                                          <p:spTgt spid="15369"/>
                                        </p:tgtEl>
                                        <p:attrNameLst>
                                          <p:attrName>style.visibility</p:attrName>
                                        </p:attrNameLst>
                                      </p:cBhvr>
                                      <p:to>
                                        <p:strVal val="visible"/>
                                      </p:to>
                                    </p:set>
                                    <p:animEffect transition="in" filter="fade">
                                      <p:cBhvr>
                                        <p:cTn id="55" dur="500"/>
                                        <p:tgtEl>
                                          <p:spTgt spid="15369"/>
                                        </p:tgtEl>
                                      </p:cBhvr>
                                    </p:animEffect>
                                  </p:childTnLst>
                                </p:cTn>
                              </p:par>
                              <p:par>
                                <p:cTn id="56" presetID="10" presetClass="entr" presetSubtype="0" fill="hold" nodeType="withEffect">
                                  <p:stCondLst>
                                    <p:cond delay="0"/>
                                  </p:stCondLst>
                                  <p:childTnLst>
                                    <p:set>
                                      <p:cBhvr>
                                        <p:cTn id="57" dur="1" fill="hold">
                                          <p:stCondLst>
                                            <p:cond delay="0"/>
                                          </p:stCondLst>
                                        </p:cTn>
                                        <p:tgtEl>
                                          <p:spTgt spid="15370"/>
                                        </p:tgtEl>
                                        <p:attrNameLst>
                                          <p:attrName>style.visibility</p:attrName>
                                        </p:attrNameLst>
                                      </p:cBhvr>
                                      <p:to>
                                        <p:strVal val="visible"/>
                                      </p:to>
                                    </p:set>
                                    <p:animEffect transition="in" filter="fade">
                                      <p:cBhvr>
                                        <p:cTn id="58" dur="500"/>
                                        <p:tgtEl>
                                          <p:spTgt spid="15370"/>
                                        </p:tgtEl>
                                      </p:cBhvr>
                                    </p:animEffect>
                                  </p:childTnLst>
                                </p:cTn>
                              </p:par>
                              <p:par>
                                <p:cTn id="59" presetID="10" presetClass="entr" presetSubtype="0" fill="hold" nodeType="withEffect">
                                  <p:stCondLst>
                                    <p:cond delay="0"/>
                                  </p:stCondLst>
                                  <p:childTnLst>
                                    <p:set>
                                      <p:cBhvr>
                                        <p:cTn id="60" dur="1" fill="hold">
                                          <p:stCondLst>
                                            <p:cond delay="0"/>
                                          </p:stCondLst>
                                        </p:cTn>
                                        <p:tgtEl>
                                          <p:spTgt spid="15371"/>
                                        </p:tgtEl>
                                        <p:attrNameLst>
                                          <p:attrName>style.visibility</p:attrName>
                                        </p:attrNameLst>
                                      </p:cBhvr>
                                      <p:to>
                                        <p:strVal val="visible"/>
                                      </p:to>
                                    </p:set>
                                    <p:animEffect transition="in" filter="fade">
                                      <p:cBhvr>
                                        <p:cTn id="61"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30"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err="1" smtClean="0"/>
              <a:t>Mi</a:t>
            </a:r>
            <a:r>
              <a:rPr lang="en-US" dirty="0" smtClean="0"/>
              <a:t>-Enterprise </a:t>
            </a:r>
            <a:r>
              <a:rPr lang="en-US" dirty="0" smtClean="0"/>
              <a:t>Apps Server</a:t>
            </a:r>
            <a:endParaRPr lang="en-US" dirty="0" smtClean="0"/>
          </a:p>
        </p:txBody>
      </p:sp>
      <p:sp>
        <p:nvSpPr>
          <p:cNvPr id="7171" name="Rectangle 3"/>
          <p:cNvSpPr>
            <a:spLocks noGrp="1" noChangeArrowheads="1"/>
          </p:cNvSpPr>
          <p:nvPr>
            <p:ph type="body" idx="1"/>
          </p:nvPr>
        </p:nvSpPr>
        <p:spPr/>
        <p:txBody>
          <a:bodyPr/>
          <a:lstStyle/>
          <a:p>
            <a:pPr lvl="1" eaLnBrk="1" hangingPunct="1">
              <a:buFont typeface="Arial" charset="0"/>
              <a:buChar char="•"/>
            </a:pPr>
            <a:endParaRPr lang="en-US" dirty="0" smtClean="0"/>
          </a:p>
          <a:p>
            <a:pPr lvl="2" eaLnBrk="1" hangingPunct="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033" y="1035269"/>
            <a:ext cx="6267935" cy="498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56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sp>
        <p:nvSpPr>
          <p:cNvPr id="3" name="Content Placeholder 2"/>
          <p:cNvSpPr>
            <a:spLocks noGrp="1"/>
          </p:cNvSpPr>
          <p:nvPr>
            <p:ph idx="1"/>
          </p:nvPr>
        </p:nvSpPr>
        <p:spPr/>
        <p:txBody>
          <a:bodyPr/>
          <a:lstStyle/>
          <a:p>
            <a:r>
              <a:rPr lang="en-US" dirty="0" smtClean="0"/>
              <a:t>What’s new?</a:t>
            </a:r>
          </a:p>
          <a:p>
            <a:pPr lvl="1"/>
            <a:r>
              <a:rPr lang="en-US" dirty="0" err="1" smtClean="0"/>
              <a:t>iOS</a:t>
            </a:r>
            <a:r>
              <a:rPr lang="en-US" dirty="0" smtClean="0"/>
              <a:t> </a:t>
            </a:r>
            <a:r>
              <a:rPr lang="en-US" dirty="0" smtClean="0"/>
              <a:t>/ Android</a:t>
            </a:r>
          </a:p>
          <a:p>
            <a:pPr lvl="2"/>
            <a:r>
              <a:rPr lang="en-US" dirty="0"/>
              <a:t>Phone suitable UI option</a:t>
            </a:r>
          </a:p>
          <a:p>
            <a:pPr lvl="3"/>
            <a:r>
              <a:rPr lang="en-US" dirty="0"/>
              <a:t>Updates the current </a:t>
            </a:r>
            <a:r>
              <a:rPr lang="en-US" dirty="0" smtClean="0"/>
              <a:t>UI to be phone suitable</a:t>
            </a:r>
            <a:endParaRPr lang="en-US" dirty="0"/>
          </a:p>
          <a:p>
            <a:pPr lvl="2"/>
            <a:r>
              <a:rPr lang="en-US" dirty="0" smtClean="0"/>
              <a:t>Batch </a:t>
            </a:r>
            <a:r>
              <a:rPr lang="en-US" dirty="0" smtClean="0"/>
              <a:t>finish from the menu</a:t>
            </a:r>
          </a:p>
          <a:p>
            <a:pPr lvl="1"/>
            <a:r>
              <a:rPr lang="en-US" dirty="0" smtClean="0"/>
              <a:t>Windows</a:t>
            </a:r>
            <a:endParaRPr lang="en-US" dirty="0" smtClean="0"/>
          </a:p>
          <a:p>
            <a:pPr lvl="2"/>
            <a:r>
              <a:rPr lang="en-US" dirty="0" smtClean="0"/>
              <a:t>Improved touch support</a:t>
            </a:r>
          </a:p>
          <a:p>
            <a:pPr lvl="1"/>
            <a:r>
              <a:rPr lang="en-US" dirty="0" smtClean="0"/>
              <a:t>Designer</a:t>
            </a:r>
          </a:p>
          <a:p>
            <a:pPr lvl="2"/>
            <a:r>
              <a:rPr lang="en-US" dirty="0"/>
              <a:t>Improved JavaScript editor</a:t>
            </a:r>
          </a:p>
          <a:p>
            <a:pPr lvl="2"/>
            <a:r>
              <a:rPr lang="en-US" dirty="0" smtClean="0"/>
              <a:t>Improved </a:t>
            </a:r>
            <a:r>
              <a:rPr lang="en-US" dirty="0" err="1" smtClean="0"/>
              <a:t>FormBridge</a:t>
            </a:r>
            <a:r>
              <a:rPr lang="en-US" dirty="0" smtClean="0"/>
              <a:t> support</a:t>
            </a:r>
          </a:p>
          <a:p>
            <a:pPr lvl="1"/>
            <a:endParaRPr lang="en-US" dirty="0"/>
          </a:p>
        </p:txBody>
      </p:sp>
    </p:spTree>
    <p:extLst>
      <p:ext uri="{BB962C8B-B14F-4D97-AF65-F5344CB8AC3E}">
        <p14:creationId xmlns:p14="http://schemas.microsoft.com/office/powerpoint/2010/main" val="39980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-Enterprise Apps Server</a:t>
            </a:r>
            <a:endParaRPr lang="en-US" dirty="0"/>
          </a:p>
        </p:txBody>
      </p:sp>
      <p:sp>
        <p:nvSpPr>
          <p:cNvPr id="3" name="Content Placeholder 2"/>
          <p:cNvSpPr>
            <a:spLocks noGrp="1"/>
          </p:cNvSpPr>
          <p:nvPr>
            <p:ph idx="1"/>
          </p:nvPr>
        </p:nvSpPr>
        <p:spPr/>
        <p:txBody>
          <a:bodyPr/>
          <a:lstStyle/>
          <a:p>
            <a:r>
              <a:rPr lang="en-US" dirty="0" smtClean="0"/>
              <a:t>Server side concepts</a:t>
            </a:r>
          </a:p>
          <a:p>
            <a:pPr lvl="1"/>
            <a:r>
              <a:rPr lang="en-US" dirty="0" smtClean="0"/>
              <a:t>Apps are analogous to forms</a:t>
            </a:r>
          </a:p>
          <a:p>
            <a:pPr lvl="2"/>
            <a:r>
              <a:rPr lang="en-US" dirty="0" smtClean="0"/>
              <a:t>Permissions based on group membership</a:t>
            </a:r>
          </a:p>
          <a:p>
            <a:pPr lvl="2"/>
            <a:r>
              <a:rPr lang="en-US" dirty="0" smtClean="0"/>
              <a:t>Each app is a collection of components (app package)</a:t>
            </a:r>
          </a:p>
          <a:p>
            <a:pPr lvl="1"/>
            <a:r>
              <a:rPr lang="en-US" dirty="0" smtClean="0"/>
              <a:t>Data bundles are packages of data apps exchange</a:t>
            </a:r>
          </a:p>
          <a:p>
            <a:pPr lvl="2"/>
            <a:r>
              <a:rPr lang="en-US" dirty="0" smtClean="0"/>
              <a:t>Each bundle has 1 or more app data item (file)</a:t>
            </a:r>
          </a:p>
          <a:p>
            <a:pPr lvl="2"/>
            <a:r>
              <a:rPr lang="en-US" dirty="0" smtClean="0"/>
              <a:t>Bundles use queue based workflow</a:t>
            </a:r>
          </a:p>
          <a:p>
            <a:pPr lvl="1"/>
            <a:r>
              <a:rPr lang="en-US" dirty="0" smtClean="0"/>
              <a:t>Services </a:t>
            </a:r>
          </a:p>
          <a:p>
            <a:pPr lvl="2"/>
            <a:r>
              <a:rPr lang="en-US" dirty="0" smtClean="0"/>
              <a:t>Perform tasks for apps and forms</a:t>
            </a:r>
          </a:p>
          <a:p>
            <a:pPr lvl="2"/>
            <a:r>
              <a:rPr lang="en-US" dirty="0" smtClean="0"/>
              <a:t>Setup and configure server &amp; customers</a:t>
            </a:r>
          </a:p>
          <a:p>
            <a:pPr lvl="2"/>
            <a:r>
              <a:rPr lang="en-US" dirty="0" smtClean="0"/>
              <a:t>90+ total, grouped by category</a:t>
            </a:r>
          </a:p>
        </p:txBody>
      </p:sp>
    </p:spTree>
    <p:extLst>
      <p:ext uri="{BB962C8B-B14F-4D97-AF65-F5344CB8AC3E}">
        <p14:creationId xmlns:p14="http://schemas.microsoft.com/office/powerpoint/2010/main" val="28244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smtClean="0"/>
              <a:t>Mi</a:t>
            </a:r>
            <a:r>
              <a:rPr lang="en-US" dirty="0" smtClean="0"/>
              <a:t>-Enterprise Apps Server</a:t>
            </a:r>
            <a:endParaRPr lang="en-US" dirty="0"/>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9" y="1066800"/>
            <a:ext cx="4438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0" y="2971800"/>
            <a:ext cx="440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066800"/>
            <a:ext cx="43815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7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-Enterprise Apps Server</a:t>
            </a:r>
            <a:endParaRPr lang="en-US" dirty="0"/>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0" y="1041096"/>
            <a:ext cx="440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0" y="3200400"/>
            <a:ext cx="440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041096"/>
            <a:ext cx="44005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4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-Enterprise Apps</a:t>
            </a:r>
            <a:endParaRPr lang="en-US" dirty="0"/>
          </a:p>
        </p:txBody>
      </p:sp>
      <p:sp>
        <p:nvSpPr>
          <p:cNvPr id="3" name="Content Placeholder 2"/>
          <p:cNvSpPr>
            <a:spLocks noGrp="1"/>
          </p:cNvSpPr>
          <p:nvPr>
            <p:ph idx="1"/>
          </p:nvPr>
        </p:nvSpPr>
        <p:spPr/>
        <p:txBody>
          <a:bodyPr/>
          <a:lstStyle/>
          <a:p>
            <a:r>
              <a:rPr lang="en-US" dirty="0" smtClean="0"/>
              <a:t>App package</a:t>
            </a:r>
          </a:p>
          <a:p>
            <a:pPr lvl="1"/>
            <a:r>
              <a:rPr lang="en-US" dirty="0" smtClean="0"/>
              <a:t>Single </a:t>
            </a:r>
            <a:r>
              <a:rPr lang="en-US" dirty="0" smtClean="0"/>
              <a:t>file with </a:t>
            </a:r>
            <a:r>
              <a:rPr lang="en-US" dirty="0" smtClean="0"/>
              <a:t>multiple pieces</a:t>
            </a:r>
          </a:p>
          <a:p>
            <a:pPr lvl="2"/>
            <a:r>
              <a:rPr lang="en-US" dirty="0" smtClean="0"/>
              <a:t>App information </a:t>
            </a:r>
          </a:p>
          <a:p>
            <a:pPr lvl="3"/>
            <a:r>
              <a:rPr lang="en-US" dirty="0" smtClean="0"/>
              <a:t>Name</a:t>
            </a:r>
          </a:p>
          <a:p>
            <a:pPr lvl="3"/>
            <a:r>
              <a:rPr lang="en-US" dirty="0" smtClean="0"/>
              <a:t>ID</a:t>
            </a:r>
          </a:p>
          <a:p>
            <a:pPr lvl="3"/>
            <a:r>
              <a:rPr lang="en-US" dirty="0" smtClean="0"/>
              <a:t>Graphics</a:t>
            </a:r>
          </a:p>
          <a:p>
            <a:pPr lvl="2"/>
            <a:r>
              <a:rPr lang="en-US" dirty="0" smtClean="0"/>
              <a:t>Hybrid UI &amp; code</a:t>
            </a:r>
          </a:p>
          <a:p>
            <a:pPr lvl="3"/>
            <a:r>
              <a:rPr lang="en-US" dirty="0" smtClean="0"/>
              <a:t>HTML</a:t>
            </a:r>
          </a:p>
          <a:p>
            <a:pPr lvl="3"/>
            <a:r>
              <a:rPr lang="en-US" dirty="0" smtClean="0"/>
              <a:t>CSS</a:t>
            </a:r>
          </a:p>
          <a:p>
            <a:pPr lvl="3"/>
            <a:r>
              <a:rPr lang="en-US" dirty="0" smtClean="0"/>
              <a:t>JavaScript</a:t>
            </a:r>
          </a:p>
          <a:p>
            <a:pPr lvl="2"/>
            <a:r>
              <a:rPr lang="en-US" dirty="0" smtClean="0"/>
              <a:t>.NET code </a:t>
            </a:r>
          </a:p>
          <a:p>
            <a:pPr lvl="3"/>
            <a:r>
              <a:rPr lang="en-US" dirty="0" smtClean="0"/>
              <a:t>Assembly</a:t>
            </a:r>
          </a:p>
          <a:p>
            <a:pPr lvl="3"/>
            <a:r>
              <a:rPr lang="en-US" dirty="0" smtClean="0"/>
              <a:t>References</a:t>
            </a:r>
            <a:endParaRPr lang="en-US" dirty="0" smtClean="0"/>
          </a:p>
          <a:p>
            <a:endParaRPr lang="en-US" dirty="0" smtClean="0"/>
          </a:p>
        </p:txBody>
      </p:sp>
    </p:spTree>
    <p:extLst>
      <p:ext uri="{BB962C8B-B14F-4D97-AF65-F5344CB8AC3E}">
        <p14:creationId xmlns:p14="http://schemas.microsoft.com/office/powerpoint/2010/main" val="305251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-Enterprise Apps</a:t>
            </a:r>
            <a:endParaRPr lang="en-US" dirty="0"/>
          </a:p>
        </p:txBody>
      </p:sp>
      <p:sp>
        <p:nvSpPr>
          <p:cNvPr id="3" name="Content Placeholder 2"/>
          <p:cNvSpPr>
            <a:spLocks noGrp="1"/>
          </p:cNvSpPr>
          <p:nvPr>
            <p:ph idx="1"/>
          </p:nvPr>
        </p:nvSpPr>
        <p:spPr/>
        <p:txBody>
          <a:bodyPr/>
          <a:lstStyle/>
          <a:p>
            <a:r>
              <a:rPr lang="en-US" dirty="0" smtClean="0"/>
              <a:t>App Package Tools</a:t>
            </a:r>
          </a:p>
          <a:p>
            <a:pPr lvl="1"/>
            <a:r>
              <a:rPr lang="en-US" dirty="0" smtClean="0"/>
              <a:t>API</a:t>
            </a:r>
            <a:endParaRPr lang="en-US" dirty="0" smtClean="0"/>
          </a:p>
          <a:p>
            <a:pPr lvl="2"/>
            <a:r>
              <a:rPr lang="en-US" dirty="0" smtClean="0"/>
              <a:t>.NET interface to manipulate it</a:t>
            </a:r>
          </a:p>
          <a:p>
            <a:pPr lvl="1"/>
            <a:r>
              <a:rPr lang="en-US" dirty="0" smtClean="0"/>
              <a:t>Command line tool</a:t>
            </a:r>
          </a:p>
          <a:p>
            <a:pPr lvl="2"/>
            <a:r>
              <a:rPr lang="en-US" dirty="0" smtClean="0"/>
              <a:t>Build a package from the tool</a:t>
            </a:r>
          </a:p>
          <a:p>
            <a:pPr lvl="1"/>
            <a:r>
              <a:rPr lang="en-US" dirty="0" smtClean="0"/>
              <a:t>Security / Verification</a:t>
            </a:r>
          </a:p>
          <a:p>
            <a:pPr lvl="2"/>
            <a:r>
              <a:rPr lang="en-US" dirty="0" smtClean="0"/>
              <a:t>File contents are hashed /w salt</a:t>
            </a:r>
          </a:p>
          <a:p>
            <a:pPr lvl="2"/>
            <a:r>
              <a:rPr lang="en-US" dirty="0" smtClean="0"/>
              <a:t>Validation when re-opening package</a:t>
            </a:r>
          </a:p>
          <a:p>
            <a:pPr lvl="2"/>
            <a:r>
              <a:rPr lang="en-US" dirty="0" smtClean="0"/>
              <a:t>Server encrypts these</a:t>
            </a:r>
            <a:endParaRPr lang="en-US" dirty="0"/>
          </a:p>
        </p:txBody>
      </p:sp>
    </p:spTree>
    <p:extLst>
      <p:ext uri="{BB962C8B-B14F-4D97-AF65-F5344CB8AC3E}">
        <p14:creationId xmlns:p14="http://schemas.microsoft.com/office/powerpoint/2010/main" val="22168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-Enterprise Apps</a:t>
            </a:r>
            <a:endParaRPr lang="en-US" dirty="0"/>
          </a:p>
        </p:txBody>
      </p:sp>
      <p:sp>
        <p:nvSpPr>
          <p:cNvPr id="3" name="Content Placeholder 2"/>
          <p:cNvSpPr>
            <a:spLocks noGrp="1"/>
          </p:cNvSpPr>
          <p:nvPr>
            <p:ph idx="1"/>
          </p:nvPr>
        </p:nvSpPr>
        <p:spPr/>
        <p:txBody>
          <a:bodyPr/>
          <a:lstStyle/>
          <a:p>
            <a:r>
              <a:rPr lang="en-US" dirty="0" err="1" smtClean="0"/>
              <a:t>Mi</a:t>
            </a:r>
            <a:r>
              <a:rPr lang="en-US" dirty="0" smtClean="0"/>
              <a:t>-JS API</a:t>
            </a:r>
          </a:p>
          <a:p>
            <a:pPr lvl="1"/>
            <a:r>
              <a:rPr lang="en-US" dirty="0" smtClean="0"/>
              <a:t>Usable </a:t>
            </a:r>
            <a:r>
              <a:rPr lang="en-US" dirty="0" smtClean="0"/>
              <a:t>in hybrid apps</a:t>
            </a:r>
          </a:p>
          <a:p>
            <a:pPr lvl="1"/>
            <a:r>
              <a:rPr lang="en-US" dirty="0" smtClean="0"/>
              <a:t>Usable in </a:t>
            </a:r>
            <a:r>
              <a:rPr lang="en-US" dirty="0" err="1" smtClean="0"/>
              <a:t>Mi</a:t>
            </a:r>
            <a:r>
              <a:rPr lang="en-US" dirty="0" smtClean="0"/>
              <a:t>-Forms </a:t>
            </a:r>
            <a:r>
              <a:rPr lang="en-US" dirty="0" err="1" smtClean="0"/>
              <a:t>forms</a:t>
            </a:r>
            <a:r>
              <a:rPr lang="en-US" dirty="0" smtClean="0"/>
              <a:t> (</a:t>
            </a:r>
            <a:r>
              <a:rPr lang="en-US" dirty="0" err="1" smtClean="0"/>
              <a:t>iOS</a:t>
            </a:r>
            <a:r>
              <a:rPr lang="en-US" dirty="0" smtClean="0"/>
              <a:t>/Android</a:t>
            </a:r>
            <a:r>
              <a:rPr lang="en-US" dirty="0" smtClean="0"/>
              <a:t>)</a:t>
            </a:r>
          </a:p>
          <a:p>
            <a:pPr lvl="1"/>
            <a:r>
              <a:rPr lang="en-US" dirty="0" smtClean="0"/>
              <a:t>Library layer for ease of use</a:t>
            </a:r>
          </a:p>
          <a:p>
            <a:pPr lvl="2"/>
            <a:r>
              <a:rPr lang="en-US" dirty="0" err="1" smtClean="0"/>
              <a:t>Mi</a:t>
            </a:r>
            <a:r>
              <a:rPr lang="en-US" dirty="0" smtClean="0"/>
              <a:t>-Enterprise Apps server services interface</a:t>
            </a:r>
          </a:p>
          <a:p>
            <a:pPr lvl="2"/>
            <a:r>
              <a:rPr lang="en-US" dirty="0" smtClean="0"/>
              <a:t>File </a:t>
            </a:r>
            <a:r>
              <a:rPr lang="en-US" dirty="0" smtClean="0"/>
              <a:t>system, camera, gallery, encryption API  </a:t>
            </a:r>
            <a:r>
              <a:rPr lang="en-US" dirty="0" smtClean="0"/>
              <a:t>interface to improve </a:t>
            </a:r>
            <a:r>
              <a:rPr lang="en-US" dirty="0" err="1" smtClean="0"/>
              <a:t>PhoneGap</a:t>
            </a:r>
            <a:endParaRPr lang="en-US" dirty="0" smtClean="0"/>
          </a:p>
          <a:p>
            <a:pPr lvl="1"/>
            <a:r>
              <a:rPr lang="en-US" dirty="0" smtClean="0"/>
              <a:t>Written in </a:t>
            </a:r>
            <a:r>
              <a:rPr lang="en-US" dirty="0" err="1" smtClean="0"/>
              <a:t>TypeScript</a:t>
            </a:r>
            <a:endParaRPr lang="en-US" dirty="0" smtClean="0"/>
          </a:p>
          <a:p>
            <a:pPr lvl="2"/>
            <a:r>
              <a:rPr lang="en-US" dirty="0" smtClean="0"/>
              <a:t>Both </a:t>
            </a:r>
            <a:r>
              <a:rPr lang="en-US" dirty="0" err="1" smtClean="0"/>
              <a:t>TypeScript</a:t>
            </a:r>
            <a:r>
              <a:rPr lang="en-US" dirty="0" smtClean="0"/>
              <a:t> &amp; JavaScript distributed</a:t>
            </a:r>
          </a:p>
          <a:p>
            <a:pPr lvl="1"/>
            <a:endParaRPr lang="en-US" dirty="0"/>
          </a:p>
        </p:txBody>
      </p:sp>
    </p:spTree>
    <p:extLst>
      <p:ext uri="{BB962C8B-B14F-4D97-AF65-F5344CB8AC3E}">
        <p14:creationId xmlns:p14="http://schemas.microsoft.com/office/powerpoint/2010/main" val="305351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Adapter / Sync Details</a:t>
            </a:r>
            <a:endParaRPr lang="en-US" dirty="0"/>
          </a:p>
        </p:txBody>
      </p:sp>
      <p:sp>
        <p:nvSpPr>
          <p:cNvPr id="3" name="Content Placeholder 2"/>
          <p:cNvSpPr>
            <a:spLocks noGrp="1"/>
          </p:cNvSpPr>
          <p:nvPr>
            <p:ph idx="1"/>
          </p:nvPr>
        </p:nvSpPr>
        <p:spPr/>
        <p:txBody>
          <a:bodyPr/>
          <a:lstStyle/>
          <a:p>
            <a:r>
              <a:rPr lang="en-US" dirty="0" smtClean="0"/>
              <a:t>Challenge</a:t>
            </a:r>
          </a:p>
          <a:p>
            <a:pPr lvl="1"/>
            <a:r>
              <a:rPr lang="en-US" dirty="0" smtClean="0"/>
              <a:t>Get data sets from data sources to mobile devices</a:t>
            </a:r>
          </a:p>
          <a:p>
            <a:pPr lvl="1"/>
            <a:r>
              <a:rPr lang="en-US" dirty="0" smtClean="0"/>
              <a:t>Allow access to data while offline</a:t>
            </a:r>
          </a:p>
          <a:p>
            <a:pPr lvl="1"/>
            <a:r>
              <a:rPr lang="en-US" dirty="0" smtClean="0"/>
              <a:t>Keep the data “fresh”</a:t>
            </a:r>
          </a:p>
          <a:p>
            <a:r>
              <a:rPr lang="en-US" dirty="0" smtClean="0"/>
              <a:t>Solution</a:t>
            </a:r>
          </a:p>
          <a:p>
            <a:pPr lvl="1"/>
            <a:r>
              <a:rPr lang="en-US" dirty="0" smtClean="0"/>
              <a:t>Provide services for data administrators to utilize</a:t>
            </a:r>
          </a:p>
          <a:p>
            <a:pPr lvl="1"/>
            <a:r>
              <a:rPr lang="en-US" dirty="0" smtClean="0"/>
              <a:t>Store the data in a centralized resource repository</a:t>
            </a:r>
            <a:endParaRPr lang="en-US" dirty="0" smtClean="0"/>
          </a:p>
          <a:p>
            <a:pPr lvl="1"/>
            <a:r>
              <a:rPr lang="en-US" dirty="0" smtClean="0"/>
              <a:t>Automatically “decide” what’s new for a device</a:t>
            </a:r>
          </a:p>
          <a:p>
            <a:pPr lvl="1"/>
            <a:r>
              <a:rPr lang="en-US" dirty="0" smtClean="0"/>
              <a:t>Allow background sync</a:t>
            </a:r>
          </a:p>
          <a:p>
            <a:pPr lvl="1"/>
            <a:r>
              <a:rPr lang="en-US" dirty="0" smtClean="0"/>
              <a:t>Provide common access</a:t>
            </a:r>
          </a:p>
        </p:txBody>
      </p:sp>
    </p:spTree>
    <p:extLst>
      <p:ext uri="{BB962C8B-B14F-4D97-AF65-F5344CB8AC3E}">
        <p14:creationId xmlns:p14="http://schemas.microsoft.com/office/powerpoint/2010/main" val="40810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Adapter / Sync Details</a:t>
            </a:r>
            <a:endParaRPr lang="en-US" dirty="0"/>
          </a:p>
        </p:txBody>
      </p:sp>
      <p:sp>
        <p:nvSpPr>
          <p:cNvPr id="4" name="Rounded Rectangle 3"/>
          <p:cNvSpPr/>
          <p:nvPr/>
        </p:nvSpPr>
        <p:spPr>
          <a:xfrm>
            <a:off x="457200" y="1066800"/>
            <a:ext cx="1676400" cy="563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C:\Users\cdipierr\Downloads\sqlserve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74" y="1143000"/>
            <a:ext cx="1207652" cy="992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cdipierr\Downloads\Oracle_Databa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146" y="2286000"/>
            <a:ext cx="870508" cy="122919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cdipierr\Downloads\d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87" y="3733800"/>
            <a:ext cx="1442026" cy="4437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cdipierr\Downloads\database-mysq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026" y="4343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cdipierr\Downloads\Postgresq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058" y="5638800"/>
            <a:ext cx="1138685" cy="89964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324600" y="1955074"/>
            <a:ext cx="2514600"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Repository</a:t>
            </a:r>
          </a:p>
          <a:p>
            <a:pPr algn="ct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endParaRPr>
          </a:p>
          <a:p>
            <a:pPr algn="ctr"/>
            <a:endParaRPr lang="en-US" sz="3200" b="1" dirty="0">
              <a:solidFill>
                <a:schemeClr val="tx1"/>
              </a:solidFill>
            </a:endParaRPr>
          </a:p>
        </p:txBody>
      </p:sp>
      <p:pic>
        <p:nvPicPr>
          <p:cNvPr id="11" name="Picture 5" descr="C:\Users\cdipierr\Downloads\Home-Server-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0582" y="3429000"/>
            <a:ext cx="1942636" cy="194263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95600" y="2869474"/>
            <a:ext cx="2819400" cy="204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Data &amp; Schema</a:t>
            </a:r>
          </a:p>
          <a:p>
            <a:pPr algn="ctr"/>
            <a:r>
              <a:rPr lang="en-US" sz="3200" b="1" dirty="0" smtClean="0">
                <a:solidFill>
                  <a:schemeClr val="tx1"/>
                </a:solidFill>
              </a:rPr>
              <a:t>Services</a:t>
            </a:r>
            <a:endParaRPr lang="en-US" sz="3200" b="1" dirty="0">
              <a:solidFill>
                <a:schemeClr val="tx1"/>
              </a:solidFill>
            </a:endParaRPr>
          </a:p>
        </p:txBody>
      </p:sp>
      <p:cxnSp>
        <p:nvCxnSpPr>
          <p:cNvPr id="13" name="Straight Arrow Connector 12"/>
          <p:cNvCxnSpPr>
            <a:stCxn id="4" idx="3"/>
            <a:endCxn id="7" idx="1"/>
          </p:cNvCxnSpPr>
          <p:nvPr/>
        </p:nvCxnSpPr>
        <p:spPr>
          <a:xfrm>
            <a:off x="2133600" y="3886200"/>
            <a:ext cx="762000" cy="4189"/>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10" idx="1"/>
          </p:cNvCxnSpPr>
          <p:nvPr/>
        </p:nvCxnSpPr>
        <p:spPr>
          <a:xfrm>
            <a:off x="5715000" y="3890389"/>
            <a:ext cx="609600" cy="7785"/>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1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500"/>
                                        <p:tgtEl>
                                          <p:spTgt spid="16388"/>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500"/>
                                        <p:tgtEl>
                                          <p:spTgt spid="16387"/>
                                        </p:tgtEl>
                                      </p:cBhvr>
                                    </p:animEffect>
                                  </p:childTnLst>
                                </p:cTn>
                              </p:par>
                              <p:par>
                                <p:cTn id="14" presetID="10" presetClass="entr" presetSubtype="0" fill="hold" nodeType="with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fade">
                                      <p:cBhvr>
                                        <p:cTn id="16" dur="500"/>
                                        <p:tgtEl>
                                          <p:spTgt spid="1638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21874" y="2819400"/>
            <a:ext cx="3352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 Adapter / Sync Details</a:t>
            </a:r>
            <a:endParaRPr lang="en-US" dirty="0"/>
          </a:p>
        </p:txBody>
      </p:sp>
      <p:sp>
        <p:nvSpPr>
          <p:cNvPr id="4" name="Rounded Rectangle 3"/>
          <p:cNvSpPr/>
          <p:nvPr/>
        </p:nvSpPr>
        <p:spPr>
          <a:xfrm>
            <a:off x="152400" y="1027611"/>
            <a:ext cx="2514600" cy="1313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Repository</a:t>
            </a:r>
          </a:p>
          <a:p>
            <a:pPr algn="ctr"/>
            <a:endParaRPr lang="en-US" b="1" dirty="0">
              <a:solidFill>
                <a:schemeClr val="tx1"/>
              </a:solidFill>
            </a:endParaRPr>
          </a:p>
          <a:p>
            <a:pPr algn="ctr"/>
            <a:endParaRPr lang="en-US" sz="3200" b="1" dirty="0">
              <a:solidFill>
                <a:schemeClr val="tx1"/>
              </a:solidFill>
            </a:endParaRPr>
          </a:p>
        </p:txBody>
      </p:sp>
      <p:pic>
        <p:nvPicPr>
          <p:cNvPr id="5" name="Picture 5" descr="C:\Users\cdipierr\Downloads\Home-Serv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433" y="1524000"/>
            <a:ext cx="738534" cy="73853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76600" y="1066800"/>
            <a:ext cx="2819400" cy="1245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Client Sync</a:t>
            </a:r>
          </a:p>
          <a:p>
            <a:pPr algn="ctr"/>
            <a:r>
              <a:rPr lang="en-US" sz="3200" b="1" dirty="0" smtClean="0">
                <a:solidFill>
                  <a:schemeClr val="tx1"/>
                </a:solidFill>
              </a:rPr>
              <a:t>Services</a:t>
            </a:r>
            <a:endParaRPr lang="en-US" sz="3200" b="1" dirty="0">
              <a:solidFill>
                <a:schemeClr val="tx1"/>
              </a:solidFill>
            </a:endParaRPr>
          </a:p>
        </p:txBody>
      </p:sp>
      <p:pic>
        <p:nvPicPr>
          <p:cNvPr id="17410" name="Picture 2" descr="C:\Users\cdipierr\Downloads\iPad 2 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8956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cdipierr\Downloads\android-phone-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892" y="2895600"/>
            <a:ext cx="1232760" cy="123276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cdipierr\Downloads\icon_x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3352" y="3124200"/>
            <a:ext cx="1257300" cy="91468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a:stCxn id="4" idx="3"/>
            <a:endCxn id="6" idx="1"/>
          </p:cNvCxnSpPr>
          <p:nvPr/>
        </p:nvCxnSpPr>
        <p:spPr>
          <a:xfrm>
            <a:off x="2667000" y="1684363"/>
            <a:ext cx="609600" cy="5100"/>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7" idx="0"/>
          </p:cNvCxnSpPr>
          <p:nvPr/>
        </p:nvCxnSpPr>
        <p:spPr>
          <a:xfrm>
            <a:off x="4686300" y="2312126"/>
            <a:ext cx="11974" cy="507274"/>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014155" y="5715000"/>
            <a:ext cx="133290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3" name="Picture 5" descr="C:\Users\cdipierr\Downloads\application-x-sqlit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9726" y="5746863"/>
            <a:ext cx="1034937" cy="103493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a:stCxn id="7" idx="2"/>
            <a:endCxn id="18" idx="0"/>
          </p:cNvCxnSpPr>
          <p:nvPr/>
        </p:nvCxnSpPr>
        <p:spPr>
          <a:xfrm flipH="1">
            <a:off x="4680609" y="5181600"/>
            <a:ext cx="17665" cy="533400"/>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892834" y="3237411"/>
            <a:ext cx="209931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Client Data</a:t>
            </a:r>
          </a:p>
          <a:p>
            <a:pPr algn="ctr"/>
            <a:r>
              <a:rPr lang="en-US" sz="3200" b="1" dirty="0" smtClean="0">
                <a:solidFill>
                  <a:schemeClr val="tx1"/>
                </a:solidFill>
              </a:rPr>
              <a:t>API</a:t>
            </a:r>
          </a:p>
        </p:txBody>
      </p:sp>
      <p:cxnSp>
        <p:nvCxnSpPr>
          <p:cNvPr id="24" name="Straight Arrow Connector 23"/>
          <p:cNvCxnSpPr>
            <a:stCxn id="7" idx="3"/>
            <a:endCxn id="23" idx="1"/>
          </p:cNvCxnSpPr>
          <p:nvPr/>
        </p:nvCxnSpPr>
        <p:spPr>
          <a:xfrm flipV="1">
            <a:off x="6374674" y="3999411"/>
            <a:ext cx="518160" cy="1089"/>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892834" y="1066800"/>
            <a:ext cx="209931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Apps </a:t>
            </a:r>
          </a:p>
          <a:p>
            <a:pPr algn="ctr"/>
            <a:r>
              <a:rPr lang="en-US" sz="3200" b="1" dirty="0" smtClean="0">
                <a:solidFill>
                  <a:schemeClr val="tx1"/>
                </a:solidFill>
              </a:rPr>
              <a:t>&amp;</a:t>
            </a:r>
          </a:p>
          <a:p>
            <a:pPr algn="ctr"/>
            <a:r>
              <a:rPr lang="en-US" sz="3200" b="1" dirty="0" smtClean="0">
                <a:solidFill>
                  <a:schemeClr val="tx1"/>
                </a:solidFill>
              </a:rPr>
              <a:t>Forms</a:t>
            </a:r>
          </a:p>
        </p:txBody>
      </p:sp>
      <p:cxnSp>
        <p:nvCxnSpPr>
          <p:cNvPr id="29" name="Straight Arrow Connector 28"/>
          <p:cNvCxnSpPr>
            <a:stCxn id="23" idx="0"/>
            <a:endCxn id="27" idx="2"/>
          </p:cNvCxnSpPr>
          <p:nvPr/>
        </p:nvCxnSpPr>
        <p:spPr>
          <a:xfrm flipV="1">
            <a:off x="7942489" y="2590800"/>
            <a:ext cx="0" cy="646611"/>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17414" name="Picture 6" descr="C:\Users\cdipierr\Downloads\7148626_f5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433" y="4129692"/>
            <a:ext cx="500857" cy="975708"/>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Users\cdipierr\Downloads\41HGvd6-jwL._SL500_AA300_.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2902" y="4198446"/>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1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fade">
                                      <p:cBhvr>
                                        <p:cTn id="21" dur="500"/>
                                        <p:tgtEl>
                                          <p:spTgt spid="17410"/>
                                        </p:tgtEl>
                                      </p:cBhvr>
                                    </p:animEffect>
                                  </p:childTnLst>
                                </p:cTn>
                              </p:par>
                              <p:par>
                                <p:cTn id="22" presetID="10" presetClass="entr" presetSubtype="0" fill="hold" nodeType="withEffect">
                                  <p:stCondLst>
                                    <p:cond delay="0"/>
                                  </p:stCondLst>
                                  <p:childTnLst>
                                    <p:set>
                                      <p:cBhvr>
                                        <p:cTn id="23" dur="1" fill="hold">
                                          <p:stCondLst>
                                            <p:cond delay="0"/>
                                          </p:stCondLst>
                                        </p:cTn>
                                        <p:tgtEl>
                                          <p:spTgt spid="17411"/>
                                        </p:tgtEl>
                                        <p:attrNameLst>
                                          <p:attrName>style.visibility</p:attrName>
                                        </p:attrNameLst>
                                      </p:cBhvr>
                                      <p:to>
                                        <p:strVal val="visible"/>
                                      </p:to>
                                    </p:set>
                                    <p:animEffect transition="in" filter="fade">
                                      <p:cBhvr>
                                        <p:cTn id="24" dur="500"/>
                                        <p:tgtEl>
                                          <p:spTgt spid="17411"/>
                                        </p:tgtEl>
                                      </p:cBhvr>
                                    </p:animEffect>
                                  </p:childTnLst>
                                </p:cTn>
                              </p:par>
                              <p:par>
                                <p:cTn id="25" presetID="10" presetClass="entr" presetSubtype="0" fill="hold" nodeType="withEffect">
                                  <p:stCondLst>
                                    <p:cond delay="0"/>
                                  </p:stCondLst>
                                  <p:childTnLst>
                                    <p:set>
                                      <p:cBhvr>
                                        <p:cTn id="26" dur="1" fill="hold">
                                          <p:stCondLst>
                                            <p:cond delay="0"/>
                                          </p:stCondLst>
                                        </p:cTn>
                                        <p:tgtEl>
                                          <p:spTgt spid="17412"/>
                                        </p:tgtEl>
                                        <p:attrNameLst>
                                          <p:attrName>style.visibility</p:attrName>
                                        </p:attrNameLst>
                                      </p:cBhvr>
                                      <p:to>
                                        <p:strVal val="visible"/>
                                      </p:to>
                                    </p:set>
                                    <p:animEffect transition="in" filter="fade">
                                      <p:cBhvr>
                                        <p:cTn id="27" dur="500"/>
                                        <p:tgtEl>
                                          <p:spTgt spid="17412"/>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7414"/>
                                        </p:tgtEl>
                                        <p:attrNameLst>
                                          <p:attrName>style.visibility</p:attrName>
                                        </p:attrNameLst>
                                      </p:cBhvr>
                                      <p:to>
                                        <p:strVal val="visible"/>
                                      </p:to>
                                    </p:set>
                                    <p:animEffect transition="in" filter="fade">
                                      <p:cBhvr>
                                        <p:cTn id="36" dur="500"/>
                                        <p:tgtEl>
                                          <p:spTgt spid="17414"/>
                                        </p:tgtEl>
                                      </p:cBhvr>
                                    </p:animEffect>
                                  </p:childTnLst>
                                </p:cTn>
                              </p:par>
                              <p:par>
                                <p:cTn id="37" presetID="10" presetClass="entr" presetSubtype="0" fill="hold" nodeType="withEffect">
                                  <p:stCondLst>
                                    <p:cond delay="0"/>
                                  </p:stCondLst>
                                  <p:childTnLst>
                                    <p:set>
                                      <p:cBhvr>
                                        <p:cTn id="38" dur="1" fill="hold">
                                          <p:stCondLst>
                                            <p:cond delay="0"/>
                                          </p:stCondLst>
                                        </p:cTn>
                                        <p:tgtEl>
                                          <p:spTgt spid="17415"/>
                                        </p:tgtEl>
                                        <p:attrNameLst>
                                          <p:attrName>style.visibility</p:attrName>
                                        </p:attrNameLst>
                                      </p:cBhvr>
                                      <p:to>
                                        <p:strVal val="visible"/>
                                      </p:to>
                                    </p:set>
                                    <p:animEffect transition="in" filter="fade">
                                      <p:cBhvr>
                                        <p:cTn id="39" dur="500"/>
                                        <p:tgtEl>
                                          <p:spTgt spid="17415"/>
                                        </p:tgtEl>
                                      </p:cBhvr>
                                    </p:animEffect>
                                  </p:childTnLst>
                                </p:cTn>
                              </p:par>
                              <p:par>
                                <p:cTn id="40" presetID="10" presetClass="entr" presetSubtype="0" fill="hold" nodeType="withEffect">
                                  <p:stCondLst>
                                    <p:cond delay="0"/>
                                  </p:stCondLst>
                                  <p:childTnLst>
                                    <p:set>
                                      <p:cBhvr>
                                        <p:cTn id="41" dur="1" fill="hold">
                                          <p:stCondLst>
                                            <p:cond delay="0"/>
                                          </p:stCondLst>
                                        </p:cTn>
                                        <p:tgtEl>
                                          <p:spTgt spid="17413"/>
                                        </p:tgtEl>
                                        <p:attrNameLst>
                                          <p:attrName>style.visibility</p:attrName>
                                        </p:attrNameLst>
                                      </p:cBhvr>
                                      <p:to>
                                        <p:strVal val="visible"/>
                                      </p:to>
                                    </p:set>
                                    <p:animEffect transition="in" filter="fade">
                                      <p:cBhvr>
                                        <p:cTn id="42" dur="500"/>
                                        <p:tgtEl>
                                          <p:spTgt spid="174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8" grpId="0" animBg="1"/>
      <p:bldP spid="23"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Adapter / Sync Details</a:t>
            </a:r>
            <a:endParaRPr lang="en-US" dirty="0"/>
          </a:p>
        </p:txBody>
      </p:sp>
      <p:sp>
        <p:nvSpPr>
          <p:cNvPr id="3" name="Content Placeholder 2"/>
          <p:cNvSpPr>
            <a:spLocks noGrp="1"/>
          </p:cNvSpPr>
          <p:nvPr>
            <p:ph idx="1"/>
          </p:nvPr>
        </p:nvSpPr>
        <p:spPr/>
        <p:txBody>
          <a:bodyPr/>
          <a:lstStyle/>
          <a:p>
            <a:r>
              <a:rPr lang="en-US" dirty="0" smtClean="0"/>
              <a:t>Concepts (Server)</a:t>
            </a:r>
          </a:p>
          <a:p>
            <a:pPr lvl="1"/>
            <a:r>
              <a:rPr lang="en-US" dirty="0" smtClean="0"/>
              <a:t>Resource</a:t>
            </a:r>
          </a:p>
          <a:p>
            <a:pPr lvl="2"/>
            <a:r>
              <a:rPr lang="en-US" dirty="0" smtClean="0"/>
              <a:t>One or more data tables from data sources</a:t>
            </a:r>
          </a:p>
          <a:p>
            <a:pPr lvl="1"/>
            <a:r>
              <a:rPr lang="en-US" dirty="0" smtClean="0"/>
              <a:t>Central data repository</a:t>
            </a:r>
          </a:p>
          <a:p>
            <a:pPr lvl="2"/>
            <a:r>
              <a:rPr lang="en-US" dirty="0" smtClean="0"/>
              <a:t>Houses multiple resources</a:t>
            </a:r>
          </a:p>
          <a:p>
            <a:pPr lvl="2"/>
            <a:r>
              <a:rPr lang="en-US" dirty="0" smtClean="0"/>
              <a:t>Logic to determine what’s new for a device</a:t>
            </a:r>
          </a:p>
          <a:p>
            <a:pPr lvl="1"/>
            <a:r>
              <a:rPr lang="en-US" dirty="0" smtClean="0"/>
              <a:t>Data Side Rows &amp; Schema API</a:t>
            </a:r>
          </a:p>
          <a:p>
            <a:pPr lvl="2"/>
            <a:r>
              <a:rPr lang="en-US" dirty="0" smtClean="0"/>
              <a:t>Put structure and data from sources into repository</a:t>
            </a:r>
          </a:p>
          <a:p>
            <a:pPr lvl="1"/>
            <a:r>
              <a:rPr lang="en-US" dirty="0" smtClean="0"/>
              <a:t>Client Side Rows API</a:t>
            </a:r>
          </a:p>
          <a:p>
            <a:pPr lvl="2"/>
            <a:r>
              <a:rPr lang="en-US" dirty="0" smtClean="0"/>
              <a:t>Download structure and data from repository</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0182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22400"/>
            <a:ext cx="2819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422400"/>
            <a:ext cx="2819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22400"/>
            <a:ext cx="2819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5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nodeType="withEffect">
                                  <p:stCondLst>
                                    <p:cond delay="500"/>
                                  </p:stCondLst>
                                  <p:childTnLst>
                                    <p:set>
                                      <p:cBhvr>
                                        <p:cTn id="9" dur="1" fill="hold">
                                          <p:stCondLst>
                                            <p:cond delay="0"/>
                                          </p:stCondLst>
                                        </p:cTn>
                                        <p:tgtEl>
                                          <p:spTgt spid="22531"/>
                                        </p:tgtEl>
                                        <p:attrNameLst>
                                          <p:attrName>style.visibility</p:attrName>
                                        </p:attrNameLst>
                                      </p:cBhvr>
                                      <p:to>
                                        <p:strVal val="visible"/>
                                      </p:to>
                                    </p:set>
                                    <p:animEffect transition="in" filter="fade">
                                      <p:cBhvr>
                                        <p:cTn id="10" dur="500"/>
                                        <p:tgtEl>
                                          <p:spTgt spid="2253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Adapter / Sync Details</a:t>
            </a:r>
            <a:endParaRPr lang="en-US" dirty="0"/>
          </a:p>
        </p:txBody>
      </p:sp>
      <p:sp>
        <p:nvSpPr>
          <p:cNvPr id="3" name="Content Placeholder 2"/>
          <p:cNvSpPr>
            <a:spLocks noGrp="1"/>
          </p:cNvSpPr>
          <p:nvPr>
            <p:ph idx="1"/>
          </p:nvPr>
        </p:nvSpPr>
        <p:spPr/>
        <p:txBody>
          <a:bodyPr/>
          <a:lstStyle/>
          <a:p>
            <a:r>
              <a:rPr lang="en-US" dirty="0" smtClean="0"/>
              <a:t>Concepts (Client)</a:t>
            </a:r>
          </a:p>
          <a:p>
            <a:pPr lvl="1"/>
            <a:r>
              <a:rPr lang="en-US" dirty="0" smtClean="0"/>
              <a:t>Replicator</a:t>
            </a:r>
            <a:endParaRPr lang="en-US" dirty="0" smtClean="0"/>
          </a:p>
          <a:p>
            <a:pPr lvl="2"/>
            <a:r>
              <a:rPr lang="en-US" dirty="0" smtClean="0"/>
              <a:t>Communicates with server</a:t>
            </a:r>
          </a:p>
          <a:p>
            <a:pPr lvl="2"/>
            <a:r>
              <a:rPr lang="en-US" dirty="0" smtClean="0"/>
              <a:t>Foreground trigger</a:t>
            </a:r>
          </a:p>
          <a:p>
            <a:pPr lvl="2"/>
            <a:r>
              <a:rPr lang="en-US" dirty="0" smtClean="0"/>
              <a:t>Background capable (incremental)</a:t>
            </a:r>
          </a:p>
          <a:p>
            <a:pPr lvl="1"/>
            <a:r>
              <a:rPr lang="en-US" dirty="0" smtClean="0"/>
              <a:t>Merge Agent</a:t>
            </a:r>
          </a:p>
          <a:p>
            <a:pPr lvl="2"/>
            <a:r>
              <a:rPr lang="en-US" dirty="0" smtClean="0"/>
              <a:t>Pulls all replications together</a:t>
            </a:r>
          </a:p>
          <a:p>
            <a:pPr lvl="1"/>
            <a:r>
              <a:rPr lang="en-US" dirty="0" smtClean="0"/>
              <a:t>SQL Lite DB</a:t>
            </a:r>
          </a:p>
          <a:p>
            <a:pPr lvl="2"/>
            <a:r>
              <a:rPr lang="en-US" dirty="0" smtClean="0"/>
              <a:t>Client side repository</a:t>
            </a:r>
          </a:p>
          <a:p>
            <a:pPr lvl="1"/>
            <a:r>
              <a:rPr lang="en-US" dirty="0" smtClean="0"/>
              <a:t>API</a:t>
            </a:r>
          </a:p>
          <a:p>
            <a:pPr lvl="2"/>
            <a:r>
              <a:rPr lang="en-US" dirty="0" smtClean="0"/>
              <a:t>Sync, Data, Register</a:t>
            </a:r>
            <a:endParaRPr lang="en-US" dirty="0"/>
          </a:p>
        </p:txBody>
      </p:sp>
    </p:spTree>
    <p:extLst>
      <p:ext uri="{BB962C8B-B14F-4D97-AF65-F5344CB8AC3E}">
        <p14:creationId xmlns:p14="http://schemas.microsoft.com/office/powerpoint/2010/main" val="2416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Future</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dirty="0" err="1"/>
              <a:t>Mi</a:t>
            </a:r>
            <a:r>
              <a:rPr lang="en-US" dirty="0"/>
              <a:t>-Forms Roadmap</a:t>
            </a:r>
          </a:p>
          <a:p>
            <a:pPr lvl="1" eaLnBrk="1" fontAlgn="auto" hangingPunct="1">
              <a:spcAft>
                <a:spcPts val="0"/>
              </a:spcAft>
              <a:defRPr/>
            </a:pPr>
            <a:r>
              <a:rPr lang="en-US" dirty="0"/>
              <a:t>Performance Improvements</a:t>
            </a:r>
          </a:p>
          <a:p>
            <a:pPr lvl="1" eaLnBrk="1" fontAlgn="auto" hangingPunct="1">
              <a:spcAft>
                <a:spcPts val="0"/>
              </a:spcAft>
              <a:defRPr/>
            </a:pPr>
            <a:r>
              <a:rPr lang="en-US" dirty="0"/>
              <a:t>Improved Phone Support</a:t>
            </a:r>
          </a:p>
          <a:p>
            <a:pPr lvl="1" eaLnBrk="1" fontAlgn="auto" hangingPunct="1">
              <a:spcAft>
                <a:spcPts val="0"/>
              </a:spcAft>
              <a:defRPr/>
            </a:pPr>
            <a:r>
              <a:rPr lang="en-US" dirty="0"/>
              <a:t>User Interface Improvements</a:t>
            </a:r>
          </a:p>
          <a:p>
            <a:pPr lvl="1" eaLnBrk="1" fontAlgn="auto" hangingPunct="1">
              <a:spcAft>
                <a:spcPts val="0"/>
              </a:spcAft>
              <a:defRPr/>
            </a:pPr>
            <a:r>
              <a:rPr lang="en-US" dirty="0"/>
              <a:t>Push Notifications</a:t>
            </a:r>
          </a:p>
          <a:p>
            <a:pPr lvl="1" eaLnBrk="1" fontAlgn="auto" hangingPunct="1">
              <a:spcAft>
                <a:spcPts val="0"/>
              </a:spcAft>
              <a:defRPr/>
            </a:pPr>
            <a:r>
              <a:rPr lang="en-US" dirty="0"/>
              <a:t>Improved Multi-User Support (single device)</a:t>
            </a:r>
          </a:p>
          <a:p>
            <a:pPr lvl="1" eaLnBrk="1" fontAlgn="auto" hangingPunct="1">
              <a:spcAft>
                <a:spcPts val="0"/>
              </a:spcAft>
              <a:defRPr/>
            </a:pPr>
            <a:r>
              <a:rPr lang="en-US" dirty="0"/>
              <a:t>Related </a:t>
            </a:r>
            <a:r>
              <a:rPr lang="en-US" dirty="0" smtClean="0"/>
              <a:t>Files Improvements</a:t>
            </a:r>
          </a:p>
          <a:p>
            <a:pPr eaLnBrk="1" fontAlgn="auto" hangingPunct="1">
              <a:spcAft>
                <a:spcPts val="0"/>
              </a:spcAft>
              <a:defRPr/>
            </a:pPr>
            <a:r>
              <a:rPr lang="en-US" dirty="0" err="1"/>
              <a:t>Mi</a:t>
            </a:r>
            <a:r>
              <a:rPr lang="en-US" dirty="0"/>
              <a:t>-Enterprise Apps</a:t>
            </a:r>
          </a:p>
          <a:p>
            <a:pPr lvl="1" eaLnBrk="1" fontAlgn="auto" hangingPunct="1">
              <a:spcAft>
                <a:spcPts val="0"/>
              </a:spcAft>
              <a:defRPr/>
            </a:pPr>
            <a:r>
              <a:rPr lang="en-US" dirty="0"/>
              <a:t>Hybrid</a:t>
            </a:r>
            <a:r>
              <a:rPr lang="en-US" sz="2400" dirty="0"/>
              <a:t> app containers (near future following MMS 2014)</a:t>
            </a:r>
          </a:p>
          <a:p>
            <a:pPr eaLnBrk="1" fontAlgn="auto" hangingPunct="1">
              <a:spcAft>
                <a:spcPts val="0"/>
              </a:spcAft>
              <a:defRPr/>
            </a:pPr>
            <a:endParaRPr lang="en-US" dirty="0"/>
          </a:p>
          <a:p>
            <a:endParaRPr lang="en-US" dirty="0"/>
          </a:p>
        </p:txBody>
      </p:sp>
    </p:spTree>
    <p:extLst>
      <p:ext uri="{BB962C8B-B14F-4D97-AF65-F5344CB8AC3E}">
        <p14:creationId xmlns:p14="http://schemas.microsoft.com/office/powerpoint/2010/main" val="20723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Future</a:t>
            </a:r>
            <a:endParaRPr lang="en-US" dirty="0"/>
          </a:p>
        </p:txBody>
      </p:sp>
      <p:sp>
        <p:nvSpPr>
          <p:cNvPr id="3" name="Content Placeholder 2"/>
          <p:cNvSpPr>
            <a:spLocks noGrp="1"/>
          </p:cNvSpPr>
          <p:nvPr>
            <p:ph idx="1"/>
          </p:nvPr>
        </p:nvSpPr>
        <p:spPr/>
        <p:txBody>
          <a:bodyPr/>
          <a:lstStyle/>
          <a:p>
            <a:r>
              <a:rPr lang="en-US" dirty="0"/>
              <a:t>Mi-Co Inspection Solution</a:t>
            </a:r>
          </a:p>
          <a:p>
            <a:pPr lvl="1" eaLnBrk="1" fontAlgn="auto" hangingPunct="1">
              <a:spcAft>
                <a:spcPts val="0"/>
              </a:spcAft>
              <a:defRPr/>
            </a:pPr>
            <a:r>
              <a:rPr lang="en-US" dirty="0" smtClean="0"/>
              <a:t>Scheduling</a:t>
            </a:r>
          </a:p>
          <a:p>
            <a:pPr lvl="1" eaLnBrk="1" fontAlgn="auto" hangingPunct="1">
              <a:spcAft>
                <a:spcPts val="0"/>
              </a:spcAft>
              <a:defRPr/>
            </a:pPr>
            <a:r>
              <a:rPr lang="en-US" dirty="0" err="1" smtClean="0"/>
              <a:t>Geolocation</a:t>
            </a:r>
            <a:r>
              <a:rPr lang="en-US" dirty="0" smtClean="0"/>
              <a:t> integration</a:t>
            </a:r>
          </a:p>
          <a:p>
            <a:pPr lvl="1" eaLnBrk="1" fontAlgn="auto" hangingPunct="1">
              <a:spcAft>
                <a:spcPts val="0"/>
              </a:spcAft>
              <a:defRPr/>
            </a:pPr>
            <a:r>
              <a:rPr lang="en-US" dirty="0" smtClean="0"/>
              <a:t>Standardized reporting </a:t>
            </a:r>
            <a:r>
              <a:rPr lang="en-US" dirty="0"/>
              <a:t>Module</a:t>
            </a:r>
          </a:p>
          <a:p>
            <a:pPr lvl="1" eaLnBrk="1" fontAlgn="auto" hangingPunct="1">
              <a:spcAft>
                <a:spcPts val="0"/>
              </a:spcAft>
              <a:defRPr/>
            </a:pPr>
            <a:r>
              <a:rPr lang="en-US" dirty="0"/>
              <a:t>Dashboard Module</a:t>
            </a:r>
          </a:p>
          <a:p>
            <a:pPr lvl="1" eaLnBrk="1" fontAlgn="auto" hangingPunct="1">
              <a:spcAft>
                <a:spcPts val="0"/>
              </a:spcAft>
              <a:defRPr/>
            </a:pPr>
            <a:r>
              <a:rPr lang="en-US" dirty="0"/>
              <a:t>Administrative </a:t>
            </a:r>
            <a:r>
              <a:rPr lang="en-US" dirty="0" smtClean="0"/>
              <a:t>Module</a:t>
            </a:r>
          </a:p>
          <a:p>
            <a:r>
              <a:rPr lang="en-US" dirty="0"/>
              <a:t>Query Management Solution</a:t>
            </a:r>
          </a:p>
          <a:p>
            <a:pPr lvl="1"/>
            <a:r>
              <a:rPr lang="en-US" dirty="0"/>
              <a:t>Notification template customizations</a:t>
            </a:r>
          </a:p>
          <a:p>
            <a:pPr lvl="1" eaLnBrk="1" fontAlgn="auto" hangingPunct="1">
              <a:spcAft>
                <a:spcPts val="0"/>
              </a:spcAft>
              <a:defRPr/>
            </a:pPr>
            <a:endParaRPr lang="en-US" dirty="0"/>
          </a:p>
        </p:txBody>
      </p:sp>
    </p:spTree>
    <p:extLst>
      <p:ext uri="{BB962C8B-B14F-4D97-AF65-F5344CB8AC3E}">
        <p14:creationId xmlns:p14="http://schemas.microsoft.com/office/powerpoint/2010/main" val="33853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lvl="1" eaLnBrk="1" hangingPunct="1">
              <a:buFont typeface="Arial" charset="0"/>
              <a:buChar char="•"/>
            </a:pPr>
            <a:r>
              <a:rPr lang="en-US" sz="3600" dirty="0" smtClean="0"/>
              <a:t>Questions, comments</a:t>
            </a:r>
            <a:r>
              <a:rPr lang="en-US" sz="3600" dirty="0" smtClean="0"/>
              <a:t>?</a:t>
            </a:r>
          </a:p>
          <a:p>
            <a:pPr lvl="1" eaLnBrk="1" hangingPunct="1">
              <a:buFont typeface="Arial" charset="0"/>
              <a:buChar char="•"/>
            </a:pPr>
            <a:endParaRPr lang="en-US" sz="3600" dirty="0"/>
          </a:p>
          <a:p>
            <a:pPr lvl="1" eaLnBrk="1" hangingPunct="1">
              <a:buFont typeface="Arial" charset="0"/>
              <a:buChar char="•"/>
            </a:pPr>
            <a:r>
              <a:rPr lang="en-US" sz="3600" dirty="0" smtClean="0"/>
              <a:t>Please remember to send questions and feature requests to:</a:t>
            </a:r>
            <a:br>
              <a:rPr lang="en-US" sz="3600" dirty="0" smtClean="0"/>
            </a:br>
            <a:r>
              <a:rPr lang="en-US" sz="3600" dirty="0" smtClean="0">
                <a:hlinkClick r:id="rId3"/>
              </a:rPr>
              <a:t>support@mi-corporation.com</a:t>
            </a:r>
            <a:endParaRPr lang="en-US" sz="3600" dirty="0" smtClean="0"/>
          </a:p>
          <a:p>
            <a:pPr lvl="1" eaLnBrk="1" hangingPunct="1">
              <a:buFont typeface="Arial" charset="0"/>
              <a:buChar char="•"/>
            </a:pPr>
            <a:endParaRPr lang="en-US" sz="3600" dirty="0" smtClean="0"/>
          </a:p>
          <a:p>
            <a:pPr marL="457200" lvl="1" indent="0" eaLnBrk="1" hangingPunct="1">
              <a:buNone/>
            </a:pPr>
            <a:r>
              <a:rPr lang="en-US" sz="3600" dirty="0" smtClean="0"/>
              <a:t> </a:t>
            </a:r>
            <a:endParaRPr lang="en-US" sz="3600" dirty="0" smtClean="0"/>
          </a:p>
          <a:p>
            <a:pPr lvl="1" eaLnBrk="1" hangingPunct="1">
              <a:buFont typeface="Arial" charset="0"/>
              <a:buChar char="•"/>
            </a:pPr>
            <a:endParaRPr lang="en-US" sz="3600" dirty="0"/>
          </a:p>
        </p:txBody>
      </p:sp>
    </p:spTree>
    <p:extLst>
      <p:ext uri="{BB962C8B-B14F-4D97-AF65-F5344CB8AC3E}">
        <p14:creationId xmlns:p14="http://schemas.microsoft.com/office/powerpoint/2010/main" val="1766835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22" y="1051560"/>
            <a:ext cx="2756078" cy="48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51560"/>
            <a:ext cx="2756079" cy="48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051560"/>
            <a:ext cx="2756078" cy="48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75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fade">
                                      <p:cBhvr>
                                        <p:cTn id="11" dur="500"/>
                                        <p:tgtEl>
                                          <p:spTgt spid="2150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sp>
        <p:nvSpPr>
          <p:cNvPr id="3" name="Content Placeholder 2"/>
          <p:cNvSpPr>
            <a:spLocks noGrp="1"/>
          </p:cNvSpPr>
          <p:nvPr>
            <p:ph idx="1"/>
          </p:nvPr>
        </p:nvSpPr>
        <p:spPr/>
        <p:txBody>
          <a:bodyPr/>
          <a:lstStyle/>
          <a:p>
            <a:r>
              <a:rPr lang="en-US" dirty="0" smtClean="0"/>
              <a:t>App store</a:t>
            </a:r>
          </a:p>
          <a:p>
            <a:pPr lvl="1"/>
            <a:r>
              <a:rPr lang="en-US" dirty="0" smtClean="0"/>
              <a:t>App will be available for iPhone!</a:t>
            </a:r>
          </a:p>
          <a:p>
            <a:pPr lvl="1"/>
            <a:r>
              <a:rPr lang="en-US" dirty="0" smtClean="0"/>
              <a:t>Available for Android phones</a:t>
            </a:r>
          </a:p>
          <a:p>
            <a:r>
              <a:rPr lang="en-US" dirty="0" smtClean="0"/>
              <a:t>User chooses the mode</a:t>
            </a:r>
          </a:p>
          <a:p>
            <a:pPr lvl="1"/>
            <a:r>
              <a:rPr lang="en-US" dirty="0" smtClean="0"/>
              <a:t>Swap between paper-like and non-paper-like</a:t>
            </a:r>
          </a:p>
          <a:p>
            <a:r>
              <a:rPr lang="en-US" dirty="0" smtClean="0"/>
              <a:t>Scripting</a:t>
            </a:r>
          </a:p>
          <a:p>
            <a:pPr lvl="1"/>
            <a:r>
              <a:rPr lang="en-US" dirty="0" smtClean="0"/>
              <a:t>All JavaScript scripting works in both modes</a:t>
            </a:r>
            <a:endParaRPr lang="en-US" dirty="0"/>
          </a:p>
        </p:txBody>
      </p:sp>
    </p:spTree>
    <p:extLst>
      <p:ext uri="{BB962C8B-B14F-4D97-AF65-F5344CB8AC3E}">
        <p14:creationId xmlns:p14="http://schemas.microsoft.com/office/powerpoint/2010/main" val="20622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pic>
        <p:nvPicPr>
          <p:cNvPr id="18434" name="Picture 2" descr="C:\Users\cdipierr\Downloads\IMG_0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78" y="1219200"/>
            <a:ext cx="360045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128" y="1225731"/>
            <a:ext cx="36004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964578" y="3352800"/>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3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sp>
        <p:nvSpPr>
          <p:cNvPr id="3" name="Content Placeholder 2"/>
          <p:cNvSpPr>
            <a:spLocks noGrp="1"/>
          </p:cNvSpPr>
          <p:nvPr>
            <p:ph idx="1"/>
          </p:nvPr>
        </p:nvSpPr>
        <p:spPr/>
        <p:txBody>
          <a:bodyPr/>
          <a:lstStyle/>
          <a:p>
            <a:r>
              <a:rPr lang="en-US" dirty="0" smtClean="0"/>
              <a:t>Current Windows touch methodology</a:t>
            </a:r>
          </a:p>
          <a:p>
            <a:pPr lvl="1"/>
            <a:r>
              <a:rPr lang="en-US" dirty="0" smtClean="0"/>
              <a:t>Touch mode is selectable</a:t>
            </a:r>
          </a:p>
          <a:p>
            <a:pPr lvl="1"/>
            <a:r>
              <a:rPr lang="en-US" dirty="0" smtClean="0"/>
              <a:t>Gesture mode allows zoom &amp; pan</a:t>
            </a:r>
          </a:p>
          <a:p>
            <a:pPr lvl="1"/>
            <a:r>
              <a:rPr lang="en-US" dirty="0" smtClean="0"/>
              <a:t>Mouse mode allows clicking on things</a:t>
            </a:r>
          </a:p>
          <a:p>
            <a:pPr lvl="1"/>
            <a:r>
              <a:rPr lang="en-US" dirty="0" smtClean="0"/>
              <a:t>Ink mode allows ink anywhere</a:t>
            </a:r>
          </a:p>
          <a:p>
            <a:r>
              <a:rPr lang="en-US" dirty="0" smtClean="0"/>
              <a:t>Current iPad/Android touch methodology</a:t>
            </a:r>
          </a:p>
          <a:p>
            <a:pPr lvl="1"/>
            <a:r>
              <a:rPr lang="en-US" dirty="0" smtClean="0"/>
              <a:t>Touch behavior depends on where touch starts</a:t>
            </a:r>
          </a:p>
          <a:p>
            <a:r>
              <a:rPr lang="en-US" dirty="0" smtClean="0"/>
              <a:t>Version 10 Windows touch methodology</a:t>
            </a:r>
          </a:p>
          <a:p>
            <a:pPr lvl="1"/>
            <a:r>
              <a:rPr lang="en-US" dirty="0" smtClean="0"/>
              <a:t>Consistent with iPad/Android</a:t>
            </a:r>
            <a:endParaRPr lang="en-US" dirty="0"/>
          </a:p>
        </p:txBody>
      </p:sp>
    </p:spTree>
    <p:extLst>
      <p:ext uri="{BB962C8B-B14F-4D97-AF65-F5344CB8AC3E}">
        <p14:creationId xmlns:p14="http://schemas.microsoft.com/office/powerpoint/2010/main" val="38168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a:t>
            </a:r>
            <a:r>
              <a:rPr lang="en-US" dirty="0" smtClean="0"/>
              <a:t>-Forms v10</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006998"/>
            <a:ext cx="8381999" cy="507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79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o Default">
  <a:themeElements>
    <a:clrScheme name="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Co Defaul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Co Defaul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7507D"/>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Co Default">
  <a:themeElements>
    <a:clrScheme name="1_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i-Co Defaul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i-Co Defaul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7507D"/>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Mi-Co Defaul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7507D"/>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Mi-Co Default</Template>
  <TotalTime>41757</TotalTime>
  <Words>7137</Words>
  <Application>Microsoft Office PowerPoint</Application>
  <PresentationFormat>On-screen Show (4:3)</PresentationFormat>
  <Paragraphs>500</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Optima BoldOblique</vt:lpstr>
      <vt:lpstr>optima</vt:lpstr>
      <vt:lpstr>Lucida Handwriting</vt:lpstr>
      <vt:lpstr>Bradley Hand ITC</vt:lpstr>
      <vt:lpstr>Mi-Co Default</vt:lpstr>
      <vt:lpstr>1_Mi-Co Default</vt:lpstr>
      <vt:lpstr>New Release Announcements and Product Roadmap</vt:lpstr>
      <vt:lpstr>Overview</vt:lpstr>
      <vt:lpstr>Mi-Forms v10</vt:lpstr>
      <vt:lpstr>Mi-Forms v10</vt:lpstr>
      <vt:lpstr>Mi-Forms v10</vt:lpstr>
      <vt:lpstr>Mi-Forms v10</vt:lpstr>
      <vt:lpstr>Mi-Forms v10</vt:lpstr>
      <vt:lpstr>Mi-Forms v10</vt:lpstr>
      <vt:lpstr>Mi-Forms v10</vt:lpstr>
      <vt:lpstr>Mi-Forms v10</vt:lpstr>
      <vt:lpstr>New Products</vt:lpstr>
      <vt:lpstr>Field Inspection Solution</vt:lpstr>
      <vt:lpstr>Field Inspection Solution</vt:lpstr>
      <vt:lpstr>Field Inspection Solution</vt:lpstr>
      <vt:lpstr>Field Inspection Solution</vt:lpstr>
      <vt:lpstr>Field Inspection Solution</vt:lpstr>
      <vt:lpstr>Field Inspection Solution</vt:lpstr>
      <vt:lpstr>Field Inspection Solution</vt:lpstr>
      <vt:lpstr>Field Inspection Solution</vt:lpstr>
      <vt:lpstr>Query Management Solution</vt:lpstr>
      <vt:lpstr>Query Management Solution</vt:lpstr>
      <vt:lpstr>Query Management Solution</vt:lpstr>
      <vt:lpstr>Query Management Solution</vt:lpstr>
      <vt:lpstr>Query Management Solution</vt:lpstr>
      <vt:lpstr>Query Management Solution</vt:lpstr>
      <vt:lpstr>Query Management Solution</vt:lpstr>
      <vt:lpstr>Mi-Enterprise Apps</vt:lpstr>
      <vt:lpstr>Mi-Enterprise Apps</vt:lpstr>
      <vt:lpstr>Mi-Enterprise Apps Server</vt:lpstr>
      <vt:lpstr>Mi-Enterprise Apps Server</vt:lpstr>
      <vt:lpstr>Mi-Enterprise Apps Server</vt:lpstr>
      <vt:lpstr>Mi-Enterprise Apps Server</vt:lpstr>
      <vt:lpstr>Mi-Enterprise Apps</vt:lpstr>
      <vt:lpstr>Mi-Enterprise Apps</vt:lpstr>
      <vt:lpstr>Mi-Enterprise Apps</vt:lpstr>
      <vt:lpstr>Data Adapter / Sync Details</vt:lpstr>
      <vt:lpstr>Data Adapter / Sync Details</vt:lpstr>
      <vt:lpstr>Data Adapter / Sync Details</vt:lpstr>
      <vt:lpstr>Data Adapter / Sync Details</vt:lpstr>
      <vt:lpstr>Data Adapter / Sync Details</vt:lpstr>
      <vt:lpstr>Roadmap Future</vt:lpstr>
      <vt:lpstr>Roadmap Future</vt:lpstr>
      <vt:lpstr>Questions?</vt:lpstr>
    </vt:vector>
  </TitlesOfParts>
  <Manager>Greg Clary</Manager>
  <Company>Mi-Co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Mi-Forms v8</dc:title>
  <dc:subject>Mi-Forms v8</dc:subject>
  <dc:creator>Chris DiPierro</dc:creator>
  <cp:lastModifiedBy>Chris DiPierro</cp:lastModifiedBy>
  <cp:revision>1278</cp:revision>
  <dcterms:created xsi:type="dcterms:W3CDTF">2006-11-20T22:03:41Z</dcterms:created>
  <dcterms:modified xsi:type="dcterms:W3CDTF">2014-04-08T20:25:09Z</dcterms:modified>
</cp:coreProperties>
</file>