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2" r:id="rId3"/>
    <p:sldId id="275" r:id="rId4"/>
    <p:sldId id="274" r:id="rId5"/>
    <p:sldId id="267" r:id="rId6"/>
    <p:sldId id="276" r:id="rId7"/>
    <p:sldId id="287" r:id="rId8"/>
    <p:sldId id="279" r:id="rId9"/>
    <p:sldId id="288" r:id="rId10"/>
    <p:sldId id="289" r:id="rId11"/>
    <p:sldId id="268" r:id="rId12"/>
    <p:sldId id="269" r:id="rId13"/>
    <p:sldId id="290" r:id="rId14"/>
    <p:sldId id="277" r:id="rId15"/>
    <p:sldId id="291" r:id="rId16"/>
    <p:sldId id="292" r:id="rId17"/>
    <p:sldId id="282" r:id="rId18"/>
    <p:sldId id="280" r:id="rId19"/>
    <p:sldId id="285" r:id="rId20"/>
    <p:sldId id="283" r:id="rId21"/>
    <p:sldId id="286" r:id="rId22"/>
    <p:sldId id="284" r:id="rId23"/>
    <p:sldId id="270" r:id="rId24"/>
    <p:sldId id="271" r:id="rId25"/>
    <p:sldId id="272" r:id="rId26"/>
    <p:sldId id="273" r:id="rId27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92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862" y="-114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9FB3AE6-DC63-4B62-9778-820AF0675B5D}" type="datetimeFigureOut">
              <a:rPr lang="en-US" smtClean="0"/>
              <a:pPr/>
              <a:t>4/7/2014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9A1B5BA-DF15-4773-B724-C351C53AEF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02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A2ABA21-6C5C-47C7-84AE-6442B7BA37AA}" type="datetimeFigureOut">
              <a:rPr lang="en-US" smtClean="0"/>
              <a:pPr/>
              <a:t>4/7/2014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7CAE555-80E0-4BBE-AAB3-60757A28FB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468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AE555-80E0-4BBE-AAB3-60757A28FB9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42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771FC-E10D-422B-A7E3-F8D1FFB134F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833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771FC-E10D-422B-A7E3-F8D1FFB134F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665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771FC-E10D-422B-A7E3-F8D1FFB134F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53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AE555-80E0-4BBE-AAB3-60757A28FB9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216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AE555-80E0-4BBE-AAB3-60757A28FB9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216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626FCD-C3DC-4C32-9C79-4360908726E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304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AE555-80E0-4BBE-AAB3-60757A28FB9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216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AE555-80E0-4BBE-AAB3-60757A28FB9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216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AE555-80E0-4BBE-AAB3-60757A28FB9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216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AE555-80E0-4BBE-AAB3-60757A28FB9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216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771FC-E10D-422B-A7E3-F8D1FFB134F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629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bilegov_Logo (1)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7400"/>
            <a:ext cx="1606530" cy="29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67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653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rief Prefator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zhalbrook\Documents\DHS HQ Project\Graphic Development\PNGs_3 28 13\Factory Bkg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27" y="880921"/>
            <a:ext cx="7582581" cy="5740156"/>
          </a:xfrm>
          <a:prstGeom prst="rect">
            <a:avLst/>
          </a:prstGeom>
          <a:noFill/>
          <a:extLst/>
        </p:spPr>
      </p:pic>
      <p:sp>
        <p:nvSpPr>
          <p:cNvPr id="8" name="Rectangle 41"/>
          <p:cNvSpPr/>
          <p:nvPr userDrawn="1"/>
        </p:nvSpPr>
        <p:spPr>
          <a:xfrm>
            <a:off x="1224643" y="815301"/>
            <a:ext cx="7694134" cy="534895"/>
          </a:xfrm>
          <a:prstGeom prst="rect">
            <a:avLst/>
          </a:prstGeom>
          <a:gradFill flip="none" rotWithShape="1">
            <a:gsLst>
              <a:gs pos="3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113" tIns="35556" rIns="71113" bIns="35556" rtlCol="0" anchor="ctr"/>
          <a:lstStyle/>
          <a:p>
            <a:pPr algn="ctr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1000" y="326727"/>
            <a:ext cx="6934200" cy="35907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6" descr="DHS_GrayType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7421250" y="174810"/>
            <a:ext cx="1494149" cy="43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15"/>
          <p:cNvSpPr>
            <a:spLocks noChangeShapeType="1"/>
          </p:cNvSpPr>
          <p:nvPr userDrawn="1"/>
        </p:nvSpPr>
        <p:spPr bwMode="auto">
          <a:xfrm>
            <a:off x="381000" y="762000"/>
            <a:ext cx="85344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pPr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13" name="Title 38">
            <a:hlinkClick r:id="rId4" action="ppaction://hlinksldjump"/>
          </p:cNvPr>
          <p:cNvSpPr txBox="1">
            <a:spLocks/>
          </p:cNvSpPr>
          <p:nvPr userDrawn="1"/>
        </p:nvSpPr>
        <p:spPr bwMode="gray">
          <a:xfrm>
            <a:off x="381000" y="98127"/>
            <a:ext cx="7040251" cy="359073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5pPr>
            <a:lvl6pPr marL="73152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1"/>
                </a:solidFill>
                <a:latin typeface="Arial" charset="0"/>
              </a:defRPr>
            </a:lvl6pPr>
            <a:lvl7pPr marL="146304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1"/>
                </a:solidFill>
                <a:latin typeface="Arial" charset="0"/>
              </a:defRPr>
            </a:lvl7pPr>
            <a:lvl8pPr marL="219456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1"/>
                </a:solidFill>
                <a:latin typeface="Arial" charset="0"/>
              </a:defRPr>
            </a:lvl8pPr>
            <a:lvl9pPr marL="292608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sz="1400" i="1" dirty="0" smtClean="0">
                <a:solidFill>
                  <a:prstClr val="white">
                    <a:lumMod val="65000"/>
                  </a:prstClr>
                </a:solidFill>
              </a:rPr>
              <a:t>Mobile Center of Excellence</a:t>
            </a:r>
            <a:endParaRPr sz="1400" i="1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050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0C1ADA-6D35-423B-B784-7609E21C4607}" type="datetimeFigureOut">
              <a:rPr lang="en-US" smtClean="0"/>
              <a:t>4/7/2014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6A5540-57AF-4175-B066-4A37479DFF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227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0C1ADA-6D35-423B-B784-7609E21C4607}" type="datetimeFigureOut">
              <a:rPr lang="en-US" smtClean="0"/>
              <a:t>4/7/2014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6A5540-57AF-4175-B066-4A37479DFF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32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7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mailto:info@mobilegovt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82" y="-116777"/>
            <a:ext cx="9374382" cy="6998526"/>
            <a:chOff x="-1782" y="-116777"/>
            <a:chExt cx="9374382" cy="699852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09" b="-1834"/>
            <a:stretch/>
          </p:blipFill>
          <p:spPr>
            <a:xfrm rot="10800000">
              <a:off x="-1782" y="-116777"/>
              <a:ext cx="9145782" cy="699852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827703" y="762000"/>
              <a:ext cx="7606747" cy="5345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u="sng" dirty="0" smtClean="0">
                <a:solidFill>
                  <a:schemeClr val="tx1"/>
                </a:solidFill>
                <a:hlinkClick r:id="rId4"/>
              </a:endParaRPr>
            </a:p>
            <a:p>
              <a:endParaRPr lang="en-US" b="1" u="sng" dirty="0">
                <a:solidFill>
                  <a:schemeClr val="tx1"/>
                </a:solidFill>
                <a:hlinkClick r:id="rId4"/>
              </a:endParaRPr>
            </a:p>
            <a:p>
              <a:endParaRPr lang="en-US" b="1" u="sng" dirty="0" smtClean="0">
                <a:solidFill>
                  <a:schemeClr val="tx1"/>
                </a:solidFill>
                <a:hlinkClick r:id="rId4"/>
              </a:endParaRPr>
            </a:p>
            <a:p>
              <a:endParaRPr lang="en-US" b="1" u="sng" dirty="0">
                <a:solidFill>
                  <a:schemeClr val="tx1"/>
                </a:solidFill>
                <a:hlinkClick r:id="rId4"/>
              </a:endParaRPr>
            </a:p>
            <a:p>
              <a:endParaRPr lang="en-US" b="1" u="sng" dirty="0" smtClean="0">
                <a:solidFill>
                  <a:schemeClr val="tx1"/>
                </a:solidFill>
                <a:hlinkClick r:id="rId4"/>
              </a:endParaRPr>
            </a:p>
            <a:p>
              <a:pPr marL="463550"/>
              <a:endParaRPr lang="en-US" sz="1400" b="1" u="sng" dirty="0" smtClean="0">
                <a:solidFill>
                  <a:schemeClr val="tx1"/>
                </a:solidFill>
                <a:hlinkClick r:id="rId4"/>
              </a:endParaRPr>
            </a:p>
            <a:p>
              <a:pPr marL="463550"/>
              <a:endParaRPr lang="en-US" sz="1400" b="1" u="sng" dirty="0">
                <a:solidFill>
                  <a:schemeClr val="tx1"/>
                </a:solidFill>
                <a:hlinkClick r:id="rId4"/>
              </a:endParaRPr>
            </a:p>
            <a:p>
              <a:pPr marL="463550"/>
              <a:endParaRPr lang="en-US" sz="1400" b="1" u="sng" dirty="0" smtClean="0">
                <a:solidFill>
                  <a:schemeClr val="tx1"/>
                </a:solidFill>
                <a:hlinkClick r:id="rId4"/>
              </a:endParaRPr>
            </a:p>
            <a:p>
              <a:pPr marL="463550"/>
              <a:endParaRPr lang="en-US" sz="1400" b="1" u="sng" dirty="0">
                <a:solidFill>
                  <a:schemeClr val="tx1"/>
                </a:solidFill>
                <a:hlinkClick r:id="rId4"/>
              </a:endParaRPr>
            </a:p>
            <a:p>
              <a:pPr marL="463550"/>
              <a:endParaRPr lang="en-US" sz="1400" b="1" u="sng" dirty="0" smtClean="0">
                <a:solidFill>
                  <a:schemeClr val="tx1"/>
                </a:solidFill>
                <a:hlinkClick r:id="rId4"/>
              </a:endParaRPr>
            </a:p>
            <a:p>
              <a:pPr marL="463550"/>
              <a:endParaRPr lang="en-US" sz="1400" b="1" u="sng" dirty="0">
                <a:solidFill>
                  <a:schemeClr val="tx1"/>
                </a:solidFill>
                <a:hlinkClick r:id="rId4"/>
              </a:endParaRPr>
            </a:p>
            <a:p>
              <a:pPr marL="463550"/>
              <a:endParaRPr lang="en-US" sz="1400" b="1" u="sng" dirty="0">
                <a:solidFill>
                  <a:schemeClr val="tx1"/>
                </a:solidFill>
                <a:hlinkClick r:id="rId4"/>
              </a:endParaRPr>
            </a:p>
            <a:p>
              <a:pPr marL="463550"/>
              <a:endParaRPr lang="en-US" sz="1400" b="1" u="sng" dirty="0" smtClean="0">
                <a:solidFill>
                  <a:schemeClr val="tx1"/>
                </a:solidFill>
                <a:hlinkClick r:id="rId4"/>
              </a:endParaRPr>
            </a:p>
            <a:p>
              <a:pPr marL="463550"/>
              <a:endParaRPr lang="en-US" sz="1400" b="1" u="sng" dirty="0">
                <a:solidFill>
                  <a:schemeClr val="tx1"/>
                </a:solidFill>
                <a:hlinkClick r:id="rId4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590705" y="2286000"/>
              <a:ext cx="2781895" cy="4407408"/>
              <a:chOff x="5027002" y="210930"/>
              <a:chExt cx="3415461" cy="5931861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27002" y="210930"/>
                <a:ext cx="3415461" cy="5931861"/>
              </a:xfrm>
              <a:prstGeom prst="rect">
                <a:avLst/>
              </a:prstGeom>
              <a:scene3d>
                <a:camera prst="perspectiveContrastingLeftFacing"/>
                <a:lightRig rig="threePt" dir="t"/>
              </a:scene3d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366233" y="1182623"/>
                <a:ext cx="2760947" cy="4062984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perspectiveContrastingLeftFacing"/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3" name="Picture 2" descr="mobilegov_Logo (1)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52600"/>
            <a:ext cx="457528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7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391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Digital Government Strategy Security and Privacy Deliverables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36395"/>
            <a:ext cx="7239000" cy="11887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37794"/>
            <a:ext cx="7162800" cy="123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0"/>
            <a:ext cx="7162800" cy="269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466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43105" y="228600"/>
            <a:ext cx="8234363" cy="18288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Government Mobile and Wireless Security </a:t>
            </a:r>
            <a:r>
              <a:rPr lang="en-US" sz="4200" dirty="0" smtClean="0"/>
              <a:t>Baseline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Mobile Computing Architecture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42326"/>
            <a:ext cx="6949980" cy="451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528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C:\Users\zhalbrook\Documents\DHS HQ Project\Graphic Development\PNGs_3 28 13_v2\Arrows Running Loop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08" y="3377771"/>
            <a:ext cx="5383954" cy="127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 bwMode="gray">
          <a:xfrm>
            <a:off x="279741" y="1052345"/>
            <a:ext cx="8639039" cy="5568731"/>
          </a:xfrm>
          <a:prstGeom prst="roundRect">
            <a:avLst>
              <a:gd name="adj" fmla="val 3070"/>
            </a:avLst>
          </a:prstGeom>
          <a:noFill/>
          <a:ln w="12700" cap="rnd" algn="ctr">
            <a:solidFill>
              <a:srgbClr val="6989C9"/>
            </a:solidFill>
            <a:miter lim="800000"/>
            <a:headEnd/>
            <a:tailEnd/>
          </a:ln>
        </p:spPr>
        <p:txBody>
          <a:bodyPr lIns="142210" tIns="35552" rIns="71105" bIns="35552" rtlCol="0" anchor="ctr" anchorCtr="1"/>
          <a:lstStyle/>
          <a:p>
            <a:pPr algn="ctr" eaLnBrk="0" hangingPunct="0">
              <a:lnSpc>
                <a:spcPct val="106000"/>
              </a:lnSpc>
            </a:pPr>
            <a:endParaRPr lang="en-US" sz="900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pic>
        <p:nvPicPr>
          <p:cNvPr id="1031" name="Picture 7" descr="C:\Users\zhalbrook\Documents\DHS HQ Project\Graphic Development\PNGs_3 28 13\Arrows E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79815">
            <a:off x="7924230" y="4115618"/>
            <a:ext cx="664482" cy="8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C:\Users\zhalbrook\AppData\Local\Temp\wzb43a\Source Code Cub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782" y="3559393"/>
            <a:ext cx="307706" cy="40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3276601" y="863678"/>
            <a:ext cx="866935" cy="970519"/>
            <a:chOff x="4587240" y="978831"/>
            <a:chExt cx="1213709" cy="1099921"/>
          </a:xfrm>
        </p:grpSpPr>
        <p:sp>
          <p:nvSpPr>
            <p:cNvPr id="45" name="Oval 44">
              <a:hlinkClick r:id="rId6" action="ppaction://hlinksldjump"/>
            </p:cNvPr>
            <p:cNvSpPr>
              <a:spLocks noChangeAspect="1"/>
            </p:cNvSpPr>
            <p:nvPr/>
          </p:nvSpPr>
          <p:spPr bwMode="gray">
            <a:xfrm>
              <a:off x="4681736" y="978831"/>
              <a:ext cx="1097280" cy="1099921"/>
            </a:xfrm>
            <a:prstGeom prst="ellipse">
              <a:avLst/>
            </a:prstGeom>
            <a:solidFill>
              <a:srgbClr val="003387"/>
            </a:solidFill>
            <a:ln w="12700" cap="rnd" algn="ctr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 anchorCtr="1"/>
            <a:lstStyle/>
            <a:p>
              <a:pPr algn="ctr" eaLnBrk="0" hangingPunct="0">
                <a:lnSpc>
                  <a:spcPct val="106000"/>
                </a:lnSpc>
              </a:pPr>
              <a:endParaRPr lang="en-US" sz="1100" b="1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TextBox 45">
              <a:hlinkClick r:id="rId6" action="ppaction://hlinksldjump"/>
            </p:cNvPr>
            <p:cNvSpPr txBox="1"/>
            <p:nvPr/>
          </p:nvSpPr>
          <p:spPr>
            <a:xfrm>
              <a:off x="4587240" y="1122676"/>
              <a:ext cx="450801" cy="82567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1235">
                <a:lnSpc>
                  <a:spcPct val="106000"/>
                </a:lnSpc>
                <a:spcBef>
                  <a:spcPct val="80000"/>
                </a:spcBef>
                <a:buClr>
                  <a:srgbClr val="000000"/>
                </a:buClr>
              </a:pPr>
              <a:r>
                <a:rPr lang="en-US" sz="3900" b="1" dirty="0">
                  <a:solidFill>
                    <a:prstClr val="white"/>
                  </a:solidFill>
                  <a:latin typeface="Arial"/>
                  <a:cs typeface="Arial" charset="0"/>
                </a:rPr>
                <a:t>2</a:t>
              </a: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 flipH="1" flipV="1">
              <a:off x="5111731" y="1284316"/>
              <a:ext cx="1" cy="488950"/>
            </a:xfrm>
            <a:prstGeom prst="line">
              <a:avLst/>
            </a:prstGeom>
            <a:solidFill>
              <a:schemeClr val="accent2"/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TextBox 43">
              <a:hlinkClick r:id="rId6" action="ppaction://hlinksldjump"/>
            </p:cNvPr>
            <p:cNvSpPr txBox="1"/>
            <p:nvPr/>
          </p:nvSpPr>
          <p:spPr>
            <a:xfrm>
              <a:off x="5069132" y="1328588"/>
              <a:ext cx="731817" cy="400409"/>
            </a:xfrm>
            <a:prstGeom prst="rect">
              <a:avLst/>
            </a:prstGeom>
          </p:spPr>
          <p:txBody>
            <a:bodyPr wrap="square" rtlCol="0" anchor="ctr" anchorCtr="0">
              <a:spAutoFit/>
            </a:bodyPr>
            <a:lstStyle/>
            <a:p>
              <a:pPr marL="1235">
                <a:lnSpc>
                  <a:spcPct val="106000"/>
                </a:lnSpc>
                <a:spcBef>
                  <a:spcPct val="80000"/>
                </a:spcBef>
                <a:buClr>
                  <a:srgbClr val="000000"/>
                </a:buClr>
              </a:pPr>
              <a:r>
                <a:rPr lang="en-US" sz="800" dirty="0">
                  <a:solidFill>
                    <a:prstClr val="white"/>
                  </a:solidFill>
                  <a:latin typeface="Century Gothic" pitchFamily="34" charset="0"/>
                  <a:cs typeface="Arial" charset="0"/>
                </a:rPr>
                <a:t>Start Cycle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772399" y="863678"/>
            <a:ext cx="1007781" cy="970519"/>
            <a:chOff x="10881359" y="978831"/>
            <a:chExt cx="1410894" cy="1099921"/>
          </a:xfrm>
        </p:grpSpPr>
        <p:sp>
          <p:nvSpPr>
            <p:cNvPr id="51" name="Oval 50">
              <a:hlinkClick r:id="" action="ppaction://noaction"/>
            </p:cNvPr>
            <p:cNvSpPr>
              <a:spLocks noChangeAspect="1"/>
            </p:cNvSpPr>
            <p:nvPr/>
          </p:nvSpPr>
          <p:spPr bwMode="gray">
            <a:xfrm>
              <a:off x="10998796" y="978831"/>
              <a:ext cx="1097280" cy="1099921"/>
            </a:xfrm>
            <a:prstGeom prst="ellipse">
              <a:avLst/>
            </a:prstGeom>
            <a:solidFill>
              <a:srgbClr val="003387"/>
            </a:solidFill>
            <a:ln w="12700" cap="rnd" algn="ctr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 anchorCtr="1"/>
            <a:lstStyle/>
            <a:p>
              <a:pPr algn="ctr" eaLnBrk="0" hangingPunct="0">
                <a:lnSpc>
                  <a:spcPct val="106000"/>
                </a:lnSpc>
              </a:pPr>
              <a:endParaRPr lang="en-US" sz="1100" b="1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TextBox 51">
              <a:hlinkClick r:id="" action="ppaction://noaction"/>
            </p:cNvPr>
            <p:cNvSpPr txBox="1"/>
            <p:nvPr/>
          </p:nvSpPr>
          <p:spPr>
            <a:xfrm>
              <a:off x="10881359" y="1160604"/>
              <a:ext cx="450802" cy="82567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1235">
                <a:lnSpc>
                  <a:spcPct val="106000"/>
                </a:lnSpc>
                <a:spcBef>
                  <a:spcPct val="80000"/>
                </a:spcBef>
                <a:buClr>
                  <a:srgbClr val="000000"/>
                </a:buClr>
              </a:pPr>
              <a:r>
                <a:rPr lang="en-US" sz="3900" b="1" dirty="0">
                  <a:solidFill>
                    <a:prstClr val="white"/>
                  </a:solidFill>
                  <a:latin typeface="Arial"/>
                  <a:cs typeface="Arial" charset="0"/>
                </a:rPr>
                <a:t>3</a:t>
              </a:r>
            </a:p>
          </p:txBody>
        </p:sp>
        <p:cxnSp>
          <p:nvCxnSpPr>
            <p:cNvPr id="49" name="Straight Connector 48"/>
            <p:cNvCxnSpPr/>
            <p:nvPr/>
          </p:nvCxnSpPr>
          <p:spPr bwMode="auto">
            <a:xfrm flipH="1" flipV="1">
              <a:off x="11419265" y="1284316"/>
              <a:ext cx="1" cy="488950"/>
            </a:xfrm>
            <a:prstGeom prst="line">
              <a:avLst/>
            </a:prstGeom>
            <a:solidFill>
              <a:schemeClr val="accent2"/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TextBox 49">
              <a:hlinkClick r:id="" action="ppaction://noaction"/>
            </p:cNvPr>
            <p:cNvSpPr txBox="1"/>
            <p:nvPr/>
          </p:nvSpPr>
          <p:spPr>
            <a:xfrm>
              <a:off x="11386191" y="1328588"/>
              <a:ext cx="906062" cy="400409"/>
            </a:xfrm>
            <a:prstGeom prst="rect">
              <a:avLst/>
            </a:prstGeom>
          </p:spPr>
          <p:txBody>
            <a:bodyPr wrap="square" rtlCol="0" anchor="ctr" anchorCtr="0">
              <a:spAutoFit/>
            </a:bodyPr>
            <a:lstStyle/>
            <a:p>
              <a:pPr marL="1235">
                <a:lnSpc>
                  <a:spcPct val="106000"/>
                </a:lnSpc>
                <a:spcBef>
                  <a:spcPct val="80000"/>
                </a:spcBef>
                <a:buClr>
                  <a:srgbClr val="000000"/>
                </a:buClr>
              </a:pPr>
              <a:r>
                <a:rPr lang="en-US" sz="800" dirty="0">
                  <a:solidFill>
                    <a:prstClr val="white"/>
                  </a:solidFill>
                  <a:latin typeface="Century Gothic" pitchFamily="34" charset="0"/>
                  <a:cs typeface="Arial" charset="0"/>
                </a:rPr>
                <a:t>Review Results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772403" y="5088745"/>
            <a:ext cx="1007782" cy="970519"/>
            <a:chOff x="10881361" y="5767240"/>
            <a:chExt cx="1410895" cy="1099921"/>
          </a:xfrm>
        </p:grpSpPr>
        <p:sp>
          <p:nvSpPr>
            <p:cNvPr id="57" name="Oval 56">
              <a:hlinkClick r:id="" action="ppaction://noaction"/>
            </p:cNvPr>
            <p:cNvSpPr>
              <a:spLocks noChangeAspect="1"/>
            </p:cNvSpPr>
            <p:nvPr/>
          </p:nvSpPr>
          <p:spPr bwMode="gray">
            <a:xfrm>
              <a:off x="10998796" y="5767240"/>
              <a:ext cx="1097280" cy="1099921"/>
            </a:xfrm>
            <a:prstGeom prst="ellipse">
              <a:avLst/>
            </a:prstGeom>
            <a:solidFill>
              <a:srgbClr val="003387"/>
            </a:solidFill>
            <a:ln w="12700" cap="rnd" algn="ctr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 anchorCtr="1"/>
            <a:lstStyle/>
            <a:p>
              <a:pPr algn="ctr" eaLnBrk="0" hangingPunct="0">
                <a:lnSpc>
                  <a:spcPct val="106000"/>
                </a:lnSpc>
              </a:pPr>
              <a:endParaRPr lang="en-US" sz="1100" b="1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TextBox 57">
              <a:hlinkClick r:id="" action="ppaction://noaction"/>
            </p:cNvPr>
            <p:cNvSpPr txBox="1"/>
            <p:nvPr/>
          </p:nvSpPr>
          <p:spPr>
            <a:xfrm>
              <a:off x="10881361" y="5910404"/>
              <a:ext cx="450801" cy="82567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1235">
                <a:lnSpc>
                  <a:spcPct val="106000"/>
                </a:lnSpc>
                <a:spcBef>
                  <a:spcPct val="80000"/>
                </a:spcBef>
                <a:buClr>
                  <a:srgbClr val="000000"/>
                </a:buClr>
              </a:pPr>
              <a:r>
                <a:rPr lang="en-US" sz="3900" b="1" dirty="0">
                  <a:solidFill>
                    <a:prstClr val="white"/>
                  </a:solidFill>
                  <a:latin typeface="Arial"/>
                  <a:cs typeface="Arial" charset="0"/>
                </a:rPr>
                <a:t>4</a:t>
              </a:r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 flipH="1" flipV="1">
              <a:off x="11426408" y="6072725"/>
              <a:ext cx="1" cy="488950"/>
            </a:xfrm>
            <a:prstGeom prst="line">
              <a:avLst/>
            </a:prstGeom>
            <a:solidFill>
              <a:schemeClr val="accent2"/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TextBox 55">
              <a:hlinkClick r:id="" action="ppaction://noaction"/>
            </p:cNvPr>
            <p:cNvSpPr txBox="1"/>
            <p:nvPr/>
          </p:nvSpPr>
          <p:spPr>
            <a:xfrm>
              <a:off x="11386191" y="6116997"/>
              <a:ext cx="906065" cy="400409"/>
            </a:xfrm>
            <a:prstGeom prst="rect">
              <a:avLst/>
            </a:prstGeom>
          </p:spPr>
          <p:txBody>
            <a:bodyPr wrap="square" rtlCol="0" anchor="ctr" anchorCtr="0">
              <a:spAutoFit/>
            </a:bodyPr>
            <a:lstStyle/>
            <a:p>
              <a:pPr marL="1235">
                <a:lnSpc>
                  <a:spcPct val="106000"/>
                </a:lnSpc>
                <a:spcBef>
                  <a:spcPct val="80000"/>
                </a:spcBef>
                <a:buClr>
                  <a:srgbClr val="000000"/>
                </a:buClr>
              </a:pPr>
              <a:r>
                <a:rPr lang="en-US" sz="800" dirty="0">
                  <a:solidFill>
                    <a:prstClr val="white"/>
                  </a:solidFill>
                  <a:latin typeface="Century Gothic" pitchFamily="34" charset="0"/>
                  <a:cs typeface="Arial" charset="0"/>
                </a:rPr>
                <a:t>Choose Action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870463" y="1966093"/>
            <a:ext cx="745395" cy="1452283"/>
            <a:chOff x="11018644" y="2228239"/>
            <a:chExt cx="1043553" cy="1645920"/>
          </a:xfrm>
        </p:grpSpPr>
        <p:grpSp>
          <p:nvGrpSpPr>
            <p:cNvPr id="13" name="Group 12"/>
            <p:cNvGrpSpPr/>
            <p:nvPr/>
          </p:nvGrpSpPr>
          <p:grpSpPr>
            <a:xfrm>
              <a:off x="11028379" y="2228239"/>
              <a:ext cx="1033818" cy="1645920"/>
              <a:chOff x="376207" y="3906479"/>
              <a:chExt cx="1033818" cy="1645920"/>
            </a:xfrm>
          </p:grpSpPr>
          <p:sp>
            <p:nvSpPr>
              <p:cNvPr id="66" name="Rectangle 65"/>
              <p:cNvSpPr/>
              <p:nvPr/>
            </p:nvSpPr>
            <p:spPr bwMode="gray">
              <a:xfrm>
                <a:off x="376207" y="3906479"/>
                <a:ext cx="1033818" cy="1645920"/>
              </a:xfrm>
              <a:prstGeom prst="rect">
                <a:avLst/>
              </a:prstGeom>
              <a:solidFill>
                <a:schemeClr val="bg1"/>
              </a:solidFill>
              <a:ln w="12700" cap="rnd" algn="ctr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lIns="182880" rtlCol="0" anchor="ctr" anchorCtr="1"/>
              <a:lstStyle/>
              <a:p>
                <a:pPr algn="ctr" eaLnBrk="0" hangingPunct="0">
                  <a:lnSpc>
                    <a:spcPct val="106000"/>
                  </a:lnSpc>
                </a:pPr>
                <a:endParaRPr lang="en-US" sz="900" b="1" dirty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gray">
              <a:xfrm>
                <a:off x="440488" y="3965915"/>
                <a:ext cx="905256" cy="1527048"/>
              </a:xfrm>
              <a:prstGeom prst="rect">
                <a:avLst/>
              </a:prstGeom>
              <a:solidFill>
                <a:schemeClr val="bg1"/>
              </a:solidFill>
              <a:ln w="12700" cap="rnd" algn="ctr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lIns="182880" rtlCol="0" anchor="ctr" anchorCtr="1"/>
              <a:lstStyle/>
              <a:p>
                <a:pPr algn="ctr" eaLnBrk="0" hangingPunct="0">
                  <a:lnSpc>
                    <a:spcPct val="106000"/>
                  </a:lnSpc>
                </a:pPr>
                <a:endParaRPr lang="en-US" sz="900" b="1" dirty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gray">
              <a:xfrm>
                <a:off x="495352" y="4016063"/>
                <a:ext cx="795528" cy="246888"/>
              </a:xfrm>
              <a:prstGeom prst="rect">
                <a:avLst/>
              </a:prstGeom>
              <a:solidFill>
                <a:srgbClr val="44759E"/>
              </a:solidFill>
              <a:ln w="12700" cap="rnd" algn="ctr">
                <a:noFill/>
                <a:miter lim="800000"/>
                <a:headEnd/>
                <a:tailEnd/>
              </a:ln>
            </p:spPr>
            <p:txBody>
              <a:bodyPr lIns="91440" rtlCol="0" anchor="ctr" anchorCtr="1"/>
              <a:lstStyle/>
              <a:p>
                <a:pPr algn="ctr" eaLnBrk="0" hangingPunct="0">
                  <a:lnSpc>
                    <a:spcPct val="106000"/>
                  </a:lnSpc>
                </a:pPr>
                <a:endParaRPr lang="en-US" sz="900" b="1" dirty="0">
                  <a:solidFill>
                    <a:prstClr val="white"/>
                  </a:solidFill>
                  <a:latin typeface="Century Gothic" pitchFamily="34" charset="0"/>
                  <a:cs typeface="Arial" charset="0"/>
                </a:endParaRPr>
              </a:p>
            </p:txBody>
          </p:sp>
        </p:grpSp>
        <p:pic>
          <p:nvPicPr>
            <p:cNvPr id="84" name="Picture 6" descr="C:\Users\zhalbrook\AppData\Local\Temp\wz8f6b\Light On_blu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2839" y="3122642"/>
              <a:ext cx="93943" cy="93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Box 70"/>
            <p:cNvSpPr txBox="1"/>
            <p:nvPr/>
          </p:nvSpPr>
          <p:spPr>
            <a:xfrm>
              <a:off x="11018644" y="2316813"/>
              <a:ext cx="983716" cy="27105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44441" algn="ctr">
                <a:lnSpc>
                  <a:spcPct val="106000"/>
                </a:lnSpc>
                <a:spcBef>
                  <a:spcPct val="80000"/>
                </a:spcBef>
                <a:buClr>
                  <a:srgbClr val="000000"/>
                </a:buClr>
              </a:pPr>
              <a:r>
                <a:rPr lang="en-US" sz="900" dirty="0">
                  <a:solidFill>
                    <a:prstClr val="white"/>
                  </a:solidFill>
                  <a:latin typeface="Cabin" pitchFamily="34" charset="0"/>
                  <a:ea typeface="Dotum" pitchFamily="34" charset="-127"/>
                  <a:cs typeface="Calibri" pitchFamily="34" charset="0"/>
                </a:rPr>
                <a:t>EXIT</a:t>
              </a:r>
            </a:p>
          </p:txBody>
        </p:sp>
      </p:grpSp>
      <p:sp>
        <p:nvSpPr>
          <p:cNvPr id="14" name="Rounded Rectangular Callout 13"/>
          <p:cNvSpPr/>
          <p:nvPr/>
        </p:nvSpPr>
        <p:spPr bwMode="gray">
          <a:xfrm>
            <a:off x="1112376" y="918856"/>
            <a:ext cx="2161272" cy="777149"/>
          </a:xfrm>
          <a:prstGeom prst="wedgeRoundRectCallout">
            <a:avLst>
              <a:gd name="adj1" fmla="val -53032"/>
              <a:gd name="adj2" fmla="val -5733"/>
              <a:gd name="adj3" fmla="val 16667"/>
            </a:avLst>
          </a:prstGeom>
          <a:solidFill>
            <a:schemeClr val="bg1"/>
          </a:solidFill>
          <a:ln w="12700" cap="rnd" algn="ctr">
            <a:solidFill>
              <a:srgbClr val="003387"/>
            </a:solidFill>
            <a:miter lim="800000"/>
            <a:headEnd/>
            <a:tailEnd/>
          </a:ln>
        </p:spPr>
        <p:txBody>
          <a:bodyPr lIns="71105" tIns="35552" rIns="71105" bIns="35552" rtlCol="0" anchor="ctr" anchorCtr="1"/>
          <a:lstStyle/>
          <a:p>
            <a:pPr algn="ctr" eaLnBrk="0" hangingPunct="0">
              <a:lnSpc>
                <a:spcPct val="106000"/>
              </a:lnSpc>
            </a:pPr>
            <a:r>
              <a:rPr lang="en-US" sz="900" dirty="0">
                <a:solidFill>
                  <a:srgbClr val="003387"/>
                </a:solidFill>
                <a:latin typeface="Century Gothic" pitchFamily="34" charset="0"/>
                <a:cs typeface="Arial" charset="0"/>
              </a:rPr>
              <a:t>The Developer determines they’re ready to engage the </a:t>
            </a:r>
            <a:r>
              <a:rPr lang="en-US" sz="900" dirty="0" smtClean="0">
                <a:solidFill>
                  <a:srgbClr val="003387"/>
                </a:solidFill>
                <a:latin typeface="Century Gothic" pitchFamily="34" charset="0"/>
                <a:cs typeface="Arial" charset="0"/>
              </a:rPr>
              <a:t>DHS/OCIO platform </a:t>
            </a:r>
            <a:r>
              <a:rPr lang="en-US" sz="900" dirty="0">
                <a:solidFill>
                  <a:srgbClr val="003387"/>
                </a:solidFill>
                <a:latin typeface="Century Gothic" pitchFamily="34" charset="0"/>
                <a:cs typeface="Arial" charset="0"/>
              </a:rPr>
              <a:t>by consulting the code library and/or starting the cycle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52400" y="863678"/>
            <a:ext cx="941680" cy="970519"/>
            <a:chOff x="213360" y="978831"/>
            <a:chExt cx="1318352" cy="1099921"/>
          </a:xfrm>
        </p:grpSpPr>
        <p:sp>
          <p:nvSpPr>
            <p:cNvPr id="23" name="Oval 22">
              <a:hlinkClick r:id="rId8" action="ppaction://hlinksldjump"/>
            </p:cNvPr>
            <p:cNvSpPr>
              <a:spLocks noChangeAspect="1"/>
            </p:cNvSpPr>
            <p:nvPr/>
          </p:nvSpPr>
          <p:spPr bwMode="gray">
            <a:xfrm>
              <a:off x="338106" y="978831"/>
              <a:ext cx="1097280" cy="1099921"/>
            </a:xfrm>
            <a:prstGeom prst="ellipse">
              <a:avLst/>
            </a:prstGeom>
            <a:solidFill>
              <a:srgbClr val="003387"/>
            </a:solidFill>
            <a:ln w="12700" cap="rnd" algn="ctr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 anchorCtr="1"/>
            <a:lstStyle/>
            <a:p>
              <a:pPr algn="ctr" eaLnBrk="0" hangingPunct="0">
                <a:lnSpc>
                  <a:spcPct val="106000"/>
                </a:lnSpc>
              </a:pPr>
              <a:endParaRPr lang="en-US" sz="1100" b="1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TextBox 23">
              <a:hlinkClick r:id="rId8" action="ppaction://hlinksldjump"/>
            </p:cNvPr>
            <p:cNvSpPr txBox="1"/>
            <p:nvPr/>
          </p:nvSpPr>
          <p:spPr>
            <a:xfrm>
              <a:off x="213360" y="1160604"/>
              <a:ext cx="450801" cy="82567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1235">
                <a:lnSpc>
                  <a:spcPct val="106000"/>
                </a:lnSpc>
                <a:spcBef>
                  <a:spcPct val="80000"/>
                </a:spcBef>
                <a:buClr>
                  <a:srgbClr val="000000"/>
                </a:buClr>
              </a:pPr>
              <a:r>
                <a:rPr lang="en-US" sz="3900" b="1" dirty="0">
                  <a:solidFill>
                    <a:prstClr val="white"/>
                  </a:solidFill>
                  <a:latin typeface="Arial"/>
                  <a:cs typeface="Arial" charset="0"/>
                </a:rPr>
                <a:t>1</a:t>
              </a:r>
            </a:p>
          </p:txBody>
        </p:sp>
        <p:cxnSp>
          <p:nvCxnSpPr>
            <p:cNvPr id="3" name="Straight Connector 2"/>
            <p:cNvCxnSpPr/>
            <p:nvPr/>
          </p:nvCxnSpPr>
          <p:spPr bwMode="auto">
            <a:xfrm flipH="1" flipV="1">
              <a:off x="720471" y="1284316"/>
              <a:ext cx="1" cy="488950"/>
            </a:xfrm>
            <a:prstGeom prst="line">
              <a:avLst/>
            </a:prstGeom>
            <a:solidFill>
              <a:schemeClr val="accent2"/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TextBox 7">
              <a:hlinkClick r:id="rId8" action="ppaction://hlinksldjump"/>
            </p:cNvPr>
            <p:cNvSpPr txBox="1"/>
            <p:nvPr/>
          </p:nvSpPr>
          <p:spPr>
            <a:xfrm>
              <a:off x="687403" y="1328588"/>
              <a:ext cx="844309" cy="400409"/>
            </a:xfrm>
            <a:prstGeom prst="rect">
              <a:avLst/>
            </a:prstGeom>
          </p:spPr>
          <p:txBody>
            <a:bodyPr wrap="square" rtlCol="0" anchor="ctr" anchorCtr="0">
              <a:spAutoFit/>
            </a:bodyPr>
            <a:lstStyle/>
            <a:p>
              <a:pPr marL="1235">
                <a:lnSpc>
                  <a:spcPct val="106000"/>
                </a:lnSpc>
                <a:spcBef>
                  <a:spcPct val="80000"/>
                </a:spcBef>
                <a:buClr>
                  <a:srgbClr val="000000"/>
                </a:buClr>
              </a:pPr>
              <a:r>
                <a:rPr lang="en-US" sz="800" dirty="0">
                  <a:solidFill>
                    <a:prstClr val="white"/>
                  </a:solidFill>
                  <a:latin typeface="Century Gothic" pitchFamily="34" charset="0"/>
                  <a:cs typeface="Arial" charset="0"/>
                </a:rPr>
                <a:t>Engage Platform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569789" y="2140361"/>
            <a:ext cx="5218159" cy="2218513"/>
            <a:chOff x="3597701" y="2425738"/>
            <a:chExt cx="7305422" cy="2514315"/>
          </a:xfrm>
        </p:grpSpPr>
        <p:pic>
          <p:nvPicPr>
            <p:cNvPr id="1033" name="Picture 9" descr="C:\Users\zhalbrook\Documents\DHS HQ Project\Graphic Development\PNGs_3 28 13\Conveyer Belt Alone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7701" y="4065000"/>
              <a:ext cx="7305422" cy="875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C:\Users\zhalbrook\Documents\DHS HQ Project\Graphic Development\PNGs_3 28 13\Stations Empty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0" y="2532762"/>
              <a:ext cx="5630183" cy="1784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480556" y="3002893"/>
              <a:ext cx="1390970" cy="40040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1235" algn="ctr">
                <a:lnSpc>
                  <a:spcPct val="106000"/>
                </a:lnSpc>
                <a:spcBef>
                  <a:spcPct val="80000"/>
                </a:spcBef>
                <a:buClr>
                  <a:srgbClr val="000000"/>
                </a:buClr>
              </a:pPr>
              <a:r>
                <a:rPr lang="en-US" sz="1600" dirty="0">
                  <a:solidFill>
                    <a:srgbClr val="6989C9"/>
                  </a:solidFill>
                  <a:latin typeface="Century Gothic" pitchFamily="34" charset="0"/>
                  <a:ea typeface="Dotum" pitchFamily="34" charset="-127"/>
                  <a:cs typeface="Calibri" pitchFamily="34" charset="0"/>
                </a:rPr>
                <a:t>INITIATE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58650" y="3002893"/>
              <a:ext cx="1217842" cy="40040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1235" algn="ctr">
                <a:lnSpc>
                  <a:spcPct val="106000"/>
                </a:lnSpc>
                <a:spcBef>
                  <a:spcPct val="80000"/>
                </a:spcBef>
                <a:buClr>
                  <a:srgbClr val="000000"/>
                </a:buClr>
              </a:pPr>
              <a:r>
                <a:rPr lang="en-US" sz="1600" dirty="0">
                  <a:solidFill>
                    <a:srgbClr val="6989C9"/>
                  </a:solidFill>
                  <a:latin typeface="Century Gothic" pitchFamily="34" charset="0"/>
                  <a:ea typeface="Dotum" pitchFamily="34" charset="-127"/>
                  <a:cs typeface="Calibri" pitchFamily="34" charset="0"/>
                </a:rPr>
                <a:t>BUILD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31969" y="3002893"/>
              <a:ext cx="1217842" cy="40040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1235" algn="ctr">
                <a:lnSpc>
                  <a:spcPct val="106000"/>
                </a:lnSpc>
                <a:spcBef>
                  <a:spcPct val="80000"/>
                </a:spcBef>
                <a:buClr>
                  <a:srgbClr val="000000"/>
                </a:buClr>
              </a:pPr>
              <a:r>
                <a:rPr lang="en-US" sz="1600" dirty="0" smtClean="0">
                  <a:solidFill>
                    <a:srgbClr val="6989C9"/>
                  </a:solidFill>
                  <a:latin typeface="Century Gothic" pitchFamily="34" charset="0"/>
                  <a:ea typeface="Dotum" pitchFamily="34" charset="-127"/>
                  <a:cs typeface="Calibri" pitchFamily="34" charset="0"/>
                </a:rPr>
                <a:t>SCAN</a:t>
              </a:r>
              <a:endParaRPr lang="en-US" sz="1600" dirty="0">
                <a:solidFill>
                  <a:srgbClr val="6989C9"/>
                </a:solidFill>
                <a:latin typeface="Century Gothic" pitchFamily="34" charset="0"/>
                <a:ea typeface="Dotum" pitchFamily="34" charset="-127"/>
                <a:cs typeface="Calibri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961116" y="3002893"/>
              <a:ext cx="1347745" cy="40040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1235" algn="ctr">
                <a:lnSpc>
                  <a:spcPct val="106000"/>
                </a:lnSpc>
                <a:spcBef>
                  <a:spcPct val="80000"/>
                </a:spcBef>
                <a:buClr>
                  <a:srgbClr val="000000"/>
                </a:buClr>
              </a:pPr>
              <a:r>
                <a:rPr lang="en-US" sz="1600" dirty="0">
                  <a:solidFill>
                    <a:srgbClr val="6989C9"/>
                  </a:solidFill>
                  <a:latin typeface="Century Gothic" pitchFamily="34" charset="0"/>
                  <a:ea typeface="Dotum" pitchFamily="34" charset="-127"/>
                  <a:cs typeface="Calibri" pitchFamily="34" charset="0"/>
                </a:rPr>
                <a:t>RESULTS</a:t>
              </a:r>
            </a:p>
          </p:txBody>
        </p:sp>
        <p:pic>
          <p:nvPicPr>
            <p:cNvPr id="10" name="Picture 6" descr="C:\Users\zhalbrook\AppData\Local\Temp\wz8f6b\Light On_blue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204" y="2425738"/>
              <a:ext cx="231648" cy="231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6" descr="C:\Users\zhalbrook\AppData\Local\Temp\wz8f6b\Light On_blue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1747" y="2425738"/>
              <a:ext cx="231648" cy="231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" descr="C:\Users\zhalbrook\AppData\Local\Temp\wz8f6b\Light On_blue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9827" y="2425738"/>
              <a:ext cx="231648" cy="231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6" descr="C:\Users\zhalbrook\AppData\Local\Temp\wz8f6b\Light On_blue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3308" y="2425738"/>
              <a:ext cx="231648" cy="231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7" name="Rounded Rectangular Callout 86"/>
          <p:cNvSpPr/>
          <p:nvPr/>
        </p:nvSpPr>
        <p:spPr bwMode="gray">
          <a:xfrm>
            <a:off x="4178683" y="920154"/>
            <a:ext cx="1686314" cy="1098385"/>
          </a:xfrm>
          <a:prstGeom prst="wedgeRoundRectCallout">
            <a:avLst>
              <a:gd name="adj1" fmla="val -53032"/>
              <a:gd name="adj2" fmla="val -5733"/>
              <a:gd name="adj3" fmla="val 16667"/>
            </a:avLst>
          </a:prstGeom>
          <a:solidFill>
            <a:schemeClr val="bg1"/>
          </a:solidFill>
          <a:ln w="12700" cap="rnd" algn="ctr">
            <a:solidFill>
              <a:srgbClr val="003387"/>
            </a:solidFill>
            <a:miter lim="800000"/>
            <a:headEnd/>
            <a:tailEnd/>
          </a:ln>
        </p:spPr>
        <p:txBody>
          <a:bodyPr lIns="35552" tIns="35552" rIns="35552" bIns="35552" rtlCol="0" anchor="ctr" anchorCtr="1"/>
          <a:lstStyle/>
          <a:p>
            <a:pPr algn="ctr" eaLnBrk="0" hangingPunct="0">
              <a:lnSpc>
                <a:spcPct val="106000"/>
              </a:lnSpc>
            </a:pPr>
            <a:r>
              <a:rPr lang="en-US" sz="900" dirty="0">
                <a:solidFill>
                  <a:srgbClr val="003387"/>
                </a:solidFill>
                <a:latin typeface="Century Gothic" pitchFamily="34" charset="0"/>
                <a:cs typeface="Arial" charset="0"/>
              </a:rPr>
              <a:t>The </a:t>
            </a:r>
            <a:r>
              <a:rPr lang="en-US" sz="900" dirty="0" smtClean="0">
                <a:solidFill>
                  <a:srgbClr val="003387"/>
                </a:solidFill>
                <a:latin typeface="Century Gothic" pitchFamily="34" charset="0"/>
                <a:cs typeface="Arial" charset="0"/>
              </a:rPr>
              <a:t>orchestrator </a:t>
            </a:r>
            <a:r>
              <a:rPr lang="en-US" sz="900" dirty="0">
                <a:solidFill>
                  <a:srgbClr val="003387"/>
                </a:solidFill>
                <a:latin typeface="Century Gothic" pitchFamily="34" charset="0"/>
                <a:cs typeface="Arial" charset="0"/>
              </a:rPr>
              <a:t>moves  source code through each phase of the cycle. Each cycle outputs a results dashboard</a:t>
            </a:r>
          </a:p>
        </p:txBody>
      </p:sp>
      <p:sp>
        <p:nvSpPr>
          <p:cNvPr id="88" name="Rounded Rectangular Callout 87"/>
          <p:cNvSpPr/>
          <p:nvPr/>
        </p:nvSpPr>
        <p:spPr bwMode="gray">
          <a:xfrm flipH="1">
            <a:off x="6008917" y="920152"/>
            <a:ext cx="1685109" cy="1097280"/>
          </a:xfrm>
          <a:prstGeom prst="wedgeRoundRectCallout">
            <a:avLst>
              <a:gd name="adj1" fmla="val -53032"/>
              <a:gd name="adj2" fmla="val -5733"/>
              <a:gd name="adj3" fmla="val 16667"/>
            </a:avLst>
          </a:prstGeom>
          <a:solidFill>
            <a:schemeClr val="bg1"/>
          </a:solidFill>
          <a:ln w="12700" cap="rnd" algn="ctr">
            <a:solidFill>
              <a:srgbClr val="003387"/>
            </a:solidFill>
            <a:miter lim="800000"/>
            <a:headEnd/>
            <a:tailEnd/>
          </a:ln>
        </p:spPr>
        <p:txBody>
          <a:bodyPr lIns="35552" tIns="35552" rIns="35552" bIns="35552" rtlCol="0" anchor="ctr" anchorCtr="1"/>
          <a:lstStyle/>
          <a:p>
            <a:pPr algn="ctr" eaLnBrk="0" hangingPunct="0">
              <a:lnSpc>
                <a:spcPct val="106000"/>
              </a:lnSpc>
            </a:pPr>
            <a:r>
              <a:rPr lang="en-US" sz="900" dirty="0">
                <a:solidFill>
                  <a:srgbClr val="003387"/>
                </a:solidFill>
                <a:latin typeface="Century Gothic" pitchFamily="34" charset="0"/>
                <a:cs typeface="Arial" charset="0"/>
              </a:rPr>
              <a:t>The Developer reviews the results dashboard to see how the source code scored against accessibility and security measures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455983" y="4903787"/>
            <a:ext cx="1050659" cy="1063136"/>
            <a:chOff x="638372" y="5557624"/>
            <a:chExt cx="1470922" cy="1204888"/>
          </a:xfrm>
        </p:grpSpPr>
        <p:pic>
          <p:nvPicPr>
            <p:cNvPr id="1028" name="Picture 4" descr="C:\Users\zhalbrook\Documents\DHS HQ Project\Graphic Development\PNGs_3 28 13\Developer Start.png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372" y="5689362"/>
              <a:ext cx="628651" cy="1073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C:\Users\zhalbrook\AppData\Local\Temp\wzb43a\Source Code Cub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314" y="5557624"/>
              <a:ext cx="430789" cy="453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" name="TextBox 96"/>
            <p:cNvSpPr txBox="1"/>
            <p:nvPr/>
          </p:nvSpPr>
          <p:spPr>
            <a:xfrm>
              <a:off x="1227299" y="5978386"/>
              <a:ext cx="881995" cy="43747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1235">
                <a:lnSpc>
                  <a:spcPct val="106000"/>
                </a:lnSpc>
                <a:spcBef>
                  <a:spcPct val="80000"/>
                </a:spcBef>
                <a:buClr>
                  <a:srgbClr val="000000"/>
                </a:buClr>
              </a:pPr>
              <a:r>
                <a:rPr lang="en-US" sz="900" b="1" dirty="0">
                  <a:solidFill>
                    <a:srgbClr val="003387"/>
                  </a:solidFill>
                  <a:latin typeface="Century Gothic" pitchFamily="34" charset="0"/>
                  <a:cs typeface="Arial" charset="0"/>
                </a:rPr>
                <a:t>Source Code</a:t>
              </a: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7834156" y="3902049"/>
            <a:ext cx="629997" cy="365469"/>
          </a:xfrm>
          <a:prstGeom prst="rect">
            <a:avLst/>
          </a:prstGeom>
        </p:spPr>
        <p:txBody>
          <a:bodyPr wrap="square" lIns="71105" tIns="35552" rIns="71105" bIns="35552" rtlCol="0">
            <a:spAutoFit/>
          </a:bodyPr>
          <a:lstStyle/>
          <a:p>
            <a:pPr marL="1235" algn="r">
              <a:lnSpc>
                <a:spcPct val="106000"/>
              </a:lnSpc>
              <a:spcBef>
                <a:spcPct val="80000"/>
              </a:spcBef>
              <a:buClr>
                <a:srgbClr val="000000"/>
              </a:buClr>
            </a:pPr>
            <a:r>
              <a:rPr lang="en-US" sz="900" b="1" dirty="0">
                <a:solidFill>
                  <a:srgbClr val="003387"/>
                </a:solidFill>
                <a:latin typeface="Century Gothic" pitchFamily="34" charset="0"/>
                <a:cs typeface="Arial" charset="0"/>
              </a:rPr>
              <a:t>Source Code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483344" y="4567572"/>
            <a:ext cx="738441" cy="430615"/>
          </a:xfrm>
          <a:prstGeom prst="rect">
            <a:avLst/>
          </a:prstGeom>
        </p:spPr>
        <p:txBody>
          <a:bodyPr wrap="square" lIns="71105" tIns="35552" rIns="71105" bIns="35552" rtlCol="0">
            <a:spAutoFit/>
          </a:bodyPr>
          <a:lstStyle/>
          <a:p>
            <a:pPr marL="1235" algn="ctr">
              <a:lnSpc>
                <a:spcPct val="106000"/>
              </a:lnSpc>
              <a:spcBef>
                <a:spcPct val="80000"/>
              </a:spcBef>
              <a:buClr>
                <a:srgbClr val="000000"/>
              </a:buClr>
            </a:pPr>
            <a:r>
              <a:rPr lang="en-US" sz="1100" dirty="0">
                <a:solidFill>
                  <a:srgbClr val="003387"/>
                </a:solidFill>
                <a:latin typeface="Century Gothic" pitchFamily="34" charset="0"/>
                <a:cs typeface="Arial" charset="0"/>
              </a:rPr>
              <a:t>Restart Cycle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275618" y="4567572"/>
            <a:ext cx="738441" cy="430615"/>
          </a:xfrm>
          <a:prstGeom prst="rect">
            <a:avLst/>
          </a:prstGeom>
        </p:spPr>
        <p:txBody>
          <a:bodyPr wrap="square" lIns="71105" tIns="35552" rIns="71105" bIns="35552" rtlCol="0">
            <a:spAutoFit/>
          </a:bodyPr>
          <a:lstStyle/>
          <a:p>
            <a:pPr marL="1235" algn="ctr">
              <a:lnSpc>
                <a:spcPct val="106000"/>
              </a:lnSpc>
              <a:spcBef>
                <a:spcPct val="80000"/>
              </a:spcBef>
              <a:buClr>
                <a:srgbClr val="000000"/>
              </a:buClr>
            </a:pPr>
            <a:r>
              <a:rPr lang="en-US" sz="1100" dirty="0">
                <a:solidFill>
                  <a:srgbClr val="003387"/>
                </a:solidFill>
                <a:latin typeface="Century Gothic" pitchFamily="34" charset="0"/>
                <a:cs typeface="Arial" charset="0"/>
              </a:rPr>
              <a:t>Publish App</a:t>
            </a:r>
          </a:p>
        </p:txBody>
      </p:sp>
      <p:pic>
        <p:nvPicPr>
          <p:cNvPr id="1029" name="Picture 5" descr="C:\Users\zhalbrook\Documents\DHS HQ Project\Graphic Development\PNGs_3 28 13\Developer End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014" y="3179706"/>
            <a:ext cx="449036" cy="101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504075" y="5257800"/>
            <a:ext cx="3350248" cy="372265"/>
          </a:xfrm>
          <a:prstGeom prst="rect">
            <a:avLst/>
          </a:prstGeom>
        </p:spPr>
        <p:txBody>
          <a:bodyPr wrap="square" lIns="71105" tIns="35552" rIns="71105" bIns="35552" rtlCol="0">
            <a:spAutoFit/>
          </a:bodyPr>
          <a:lstStyle/>
          <a:p>
            <a:pPr marL="1235" algn="ctr">
              <a:lnSpc>
                <a:spcPct val="106000"/>
              </a:lnSpc>
              <a:spcBef>
                <a:spcPct val="80000"/>
              </a:spcBef>
              <a:buClr>
                <a:srgbClr val="000000"/>
              </a:buClr>
            </a:pPr>
            <a:r>
              <a:rPr lang="en-US" sz="2000" b="1" i="1" dirty="0">
                <a:solidFill>
                  <a:srgbClr val="5B81B9"/>
                </a:solidFill>
                <a:latin typeface="Century Gothic" pitchFamily="34" charset="0"/>
                <a:cs typeface="Arial" charset="0"/>
              </a:rPr>
              <a:t>The Mobile COE presents:</a:t>
            </a:r>
            <a:endParaRPr lang="en-US" sz="2000" b="1" dirty="0">
              <a:solidFill>
                <a:srgbClr val="5B81B9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410686" y="5617616"/>
            <a:ext cx="3537029" cy="682943"/>
          </a:xfrm>
          <a:prstGeom prst="roundRect">
            <a:avLst>
              <a:gd name="adj" fmla="val 48425"/>
            </a:avLst>
          </a:prstGeom>
          <a:solidFill>
            <a:schemeClr val="bg1"/>
          </a:solidFill>
          <a:ln>
            <a:solidFill>
              <a:srgbClr val="44689E"/>
            </a:solidFill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3200" i="1" dirty="0">
                <a:solidFill>
                  <a:srgbClr val="44689E"/>
                </a:solidFill>
                <a:latin typeface="Century Gothic" pitchFamily="34" charset="0"/>
                <a:cs typeface="Arial" charset="0"/>
              </a:rPr>
              <a:t>The “Car Wash”</a:t>
            </a:r>
            <a:endParaRPr lang="en-US" sz="700" i="1" dirty="0">
              <a:solidFill>
                <a:prstClr val="black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90" name="Rounded Rectangular Callout 89"/>
          <p:cNvSpPr/>
          <p:nvPr/>
        </p:nvSpPr>
        <p:spPr bwMode="gray">
          <a:xfrm flipH="1">
            <a:off x="5287828" y="5202755"/>
            <a:ext cx="2406194" cy="794635"/>
          </a:xfrm>
          <a:prstGeom prst="wedgeRoundRectCallout">
            <a:avLst>
              <a:gd name="adj1" fmla="val -53032"/>
              <a:gd name="adj2" fmla="val -5733"/>
              <a:gd name="adj3" fmla="val 16667"/>
            </a:avLst>
          </a:prstGeom>
          <a:solidFill>
            <a:schemeClr val="bg1"/>
          </a:solidFill>
          <a:ln w="12700" cap="rnd" algn="ctr">
            <a:solidFill>
              <a:srgbClr val="003387"/>
            </a:solidFill>
            <a:miter lim="800000"/>
            <a:headEnd/>
            <a:tailEnd/>
          </a:ln>
        </p:spPr>
        <p:txBody>
          <a:bodyPr lIns="71105" tIns="35552" rIns="71105" bIns="35552" rtlCol="0" anchor="ctr" anchorCtr="1"/>
          <a:lstStyle/>
          <a:p>
            <a:pPr algn="ctr" eaLnBrk="0" hangingPunct="0">
              <a:lnSpc>
                <a:spcPct val="106000"/>
              </a:lnSpc>
            </a:pPr>
            <a:r>
              <a:rPr lang="en-US" sz="900" dirty="0">
                <a:solidFill>
                  <a:srgbClr val="003387"/>
                </a:solidFill>
                <a:latin typeface="Century Gothic" pitchFamily="34" charset="0"/>
                <a:cs typeface="Arial" charset="0"/>
              </a:rPr>
              <a:t>The Developer chooses to either make changes to the source code based on the results and restart the cycle, or publish their app 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1925544" y="1852132"/>
            <a:ext cx="869887" cy="1987429"/>
            <a:chOff x="2695759" y="2099081"/>
            <a:chExt cx="1217842" cy="2252419"/>
          </a:xfrm>
        </p:grpSpPr>
        <p:grpSp>
          <p:nvGrpSpPr>
            <p:cNvPr id="74" name="Group 73"/>
            <p:cNvGrpSpPr/>
            <p:nvPr/>
          </p:nvGrpSpPr>
          <p:grpSpPr>
            <a:xfrm>
              <a:off x="2695759" y="2205379"/>
              <a:ext cx="1217842" cy="2146121"/>
              <a:chOff x="2695759" y="2205379"/>
              <a:chExt cx="1217842" cy="2146121"/>
            </a:xfrm>
          </p:grpSpPr>
          <p:grpSp>
            <p:nvGrpSpPr>
              <p:cNvPr id="25" name="Group 24"/>
              <p:cNvGrpSpPr/>
              <p:nvPr/>
            </p:nvGrpSpPr>
            <p:grpSpPr>
              <a:xfrm flipH="1">
                <a:off x="3225292" y="4105752"/>
                <a:ext cx="428044" cy="245748"/>
                <a:chOff x="5356233" y="3855933"/>
                <a:chExt cx="482627" cy="311896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26" name="Parallelogram 25"/>
                <p:cNvSpPr/>
                <p:nvPr/>
              </p:nvSpPr>
              <p:spPr bwMode="gray">
                <a:xfrm>
                  <a:off x="5384218" y="3855933"/>
                  <a:ext cx="454642" cy="174582"/>
                </a:xfrm>
                <a:prstGeom prst="parallelogram">
                  <a:avLst>
                    <a:gd name="adj" fmla="val 124044"/>
                  </a:avLst>
                </a:prstGeom>
                <a:grpFill/>
                <a:ln w="12700" cap="rnd" algn="ctr">
                  <a:solidFill>
                    <a:schemeClr val="bg1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182880" rtlCol="0" anchor="ctr" anchorCtr="1"/>
                <a:lstStyle/>
                <a:p>
                  <a:pPr algn="ctr" eaLnBrk="0" hangingPunct="0">
                    <a:lnSpc>
                      <a:spcPct val="106000"/>
                    </a:lnSpc>
                  </a:pPr>
                  <a:endParaRPr lang="en-US" sz="900" b="1" dirty="0">
                    <a:solidFill>
                      <a:prstClr val="white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7" name="Isosceles Triangle 26"/>
                <p:cNvSpPr/>
                <p:nvPr/>
              </p:nvSpPr>
              <p:spPr bwMode="gray">
                <a:xfrm rot="11071896">
                  <a:off x="5356233" y="3997647"/>
                  <a:ext cx="396127" cy="170182"/>
                </a:xfrm>
                <a:prstGeom prst="triangle">
                  <a:avLst>
                    <a:gd name="adj" fmla="val 94798"/>
                  </a:avLst>
                </a:prstGeom>
                <a:grpFill/>
                <a:ln w="34925" cap="rnd" algn="ctr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lIns="182880" rtlCol="0" anchor="ctr" anchorCtr="1"/>
                <a:lstStyle/>
                <a:p>
                  <a:pPr algn="ctr" eaLnBrk="0" hangingPunct="0">
                    <a:lnSpc>
                      <a:spcPct val="106000"/>
                    </a:lnSpc>
                  </a:pPr>
                  <a:endParaRPr lang="en-US" sz="900" b="1" dirty="0">
                    <a:solidFill>
                      <a:prstClr val="white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2695759" y="2205379"/>
                <a:ext cx="1217842" cy="1711184"/>
                <a:chOff x="2695759" y="2205379"/>
                <a:chExt cx="1217842" cy="1711184"/>
              </a:xfrm>
            </p:grpSpPr>
            <p:pic>
              <p:nvPicPr>
                <p:cNvPr id="1035" name="Picture 11" descr="C:\Users\zhalbrook\Documents\DHS HQ Project\Graphic Development\PNGs_3 28 13\Setup Station.png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11285" y="2205379"/>
                  <a:ext cx="1161390" cy="17111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3" name="TextBox 32"/>
                <p:cNvSpPr txBox="1"/>
                <p:nvPr/>
              </p:nvSpPr>
              <p:spPr>
                <a:xfrm>
                  <a:off x="2695759" y="2587852"/>
                  <a:ext cx="1217842" cy="363493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 marL="1235" algn="ctr">
                    <a:lnSpc>
                      <a:spcPct val="106000"/>
                    </a:lnSpc>
                    <a:spcBef>
                      <a:spcPct val="80000"/>
                    </a:spcBef>
                    <a:buClr>
                      <a:srgbClr val="000000"/>
                    </a:buClr>
                  </a:pPr>
                  <a:r>
                    <a:rPr lang="en-US" sz="1400" dirty="0">
                      <a:solidFill>
                        <a:srgbClr val="6989C9"/>
                      </a:solidFill>
                      <a:latin typeface="Century Gothic" pitchFamily="34" charset="0"/>
                      <a:ea typeface="Dotum" pitchFamily="34" charset="-127"/>
                      <a:cs typeface="Calibri" pitchFamily="34" charset="0"/>
                    </a:rPr>
                    <a:t>SETUP</a:t>
                  </a:r>
                </a:p>
              </p:txBody>
            </p:sp>
          </p:grpSp>
        </p:grpSp>
        <p:pic>
          <p:nvPicPr>
            <p:cNvPr id="63" name="Picture 6" descr="C:\Users\zhalbrook\AppData\Local\Temp\wz8f6b\Light On_blue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156" y="2099081"/>
              <a:ext cx="231648" cy="231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8" name="Group 77"/>
          <p:cNvGrpSpPr/>
          <p:nvPr/>
        </p:nvGrpSpPr>
        <p:grpSpPr>
          <a:xfrm>
            <a:off x="322815" y="1958730"/>
            <a:ext cx="1572660" cy="2818671"/>
            <a:chOff x="451941" y="2219892"/>
            <a:chExt cx="2201723" cy="3194494"/>
          </a:xfrm>
        </p:grpSpPr>
        <p:grpSp>
          <p:nvGrpSpPr>
            <p:cNvPr id="77" name="Group 76"/>
            <p:cNvGrpSpPr/>
            <p:nvPr/>
          </p:nvGrpSpPr>
          <p:grpSpPr>
            <a:xfrm>
              <a:off x="451941" y="2219892"/>
              <a:ext cx="2149907" cy="3194494"/>
              <a:chOff x="451941" y="2219892"/>
              <a:chExt cx="2149907" cy="3194494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451941" y="2219892"/>
                <a:ext cx="2149907" cy="3194494"/>
                <a:chOff x="451941" y="2219892"/>
                <a:chExt cx="2149907" cy="3194494"/>
              </a:xfrm>
            </p:grpSpPr>
            <p:pic>
              <p:nvPicPr>
                <p:cNvPr id="1030" name="Picture 6" descr="C:\Users\zhalbrook\Documents\DHS HQ Project\Graphic Development\PNGs_3 28 13\Arrows start.pn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95328" y="4573011"/>
                  <a:ext cx="857250" cy="8413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72" name="Group 71"/>
                <p:cNvGrpSpPr/>
                <p:nvPr/>
              </p:nvGrpSpPr>
              <p:grpSpPr>
                <a:xfrm>
                  <a:off x="451941" y="2219892"/>
                  <a:ext cx="2149907" cy="2173939"/>
                  <a:chOff x="451941" y="2219892"/>
                  <a:chExt cx="2149907" cy="2173939"/>
                </a:xfrm>
              </p:grpSpPr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453495" y="3882529"/>
                    <a:ext cx="1033817" cy="511302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/>
                  <a:p>
                    <a:pPr marL="1235" algn="ctr">
                      <a:lnSpc>
                        <a:spcPct val="106000"/>
                      </a:lnSpc>
                      <a:spcBef>
                        <a:spcPct val="80000"/>
                      </a:spcBef>
                      <a:buClr>
                        <a:srgbClr val="000000"/>
                      </a:buClr>
                    </a:pPr>
                    <a:r>
                      <a:rPr lang="en-US" sz="1100" dirty="0">
                        <a:solidFill>
                          <a:srgbClr val="003387"/>
                        </a:solidFill>
                        <a:latin typeface="Century Gothic" pitchFamily="34" charset="0"/>
                        <a:cs typeface="Arial" charset="0"/>
                      </a:rPr>
                      <a:t>Access Library</a:t>
                    </a:r>
                  </a:p>
                </p:txBody>
              </p: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1562678" y="3882529"/>
                    <a:ext cx="1033817" cy="511302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/>
                  <a:p>
                    <a:pPr marL="1235" algn="ctr">
                      <a:lnSpc>
                        <a:spcPct val="106000"/>
                      </a:lnSpc>
                      <a:spcBef>
                        <a:spcPct val="80000"/>
                      </a:spcBef>
                      <a:buClr>
                        <a:srgbClr val="000000"/>
                      </a:buClr>
                    </a:pPr>
                    <a:r>
                      <a:rPr lang="en-US" sz="1100" dirty="0">
                        <a:solidFill>
                          <a:srgbClr val="003387"/>
                        </a:solidFill>
                        <a:latin typeface="Century Gothic" pitchFamily="34" charset="0"/>
                        <a:cs typeface="Arial" charset="0"/>
                      </a:rPr>
                      <a:t>Start Cycle</a:t>
                    </a:r>
                  </a:p>
                </p:txBody>
              </p:sp>
              <p:pic>
                <p:nvPicPr>
                  <p:cNvPr id="1037" name="Picture 13" descr="C:\Users\zhalbrook\Documents\DHS HQ Project\Graphic Development\PNGs_3 28 13\Entrance Box.png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57326" y="2219892"/>
                    <a:ext cx="1044522" cy="16459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64" name="Group 63"/>
                  <p:cNvGrpSpPr/>
                  <p:nvPr/>
                </p:nvGrpSpPr>
                <p:grpSpPr>
                  <a:xfrm>
                    <a:off x="451941" y="2219892"/>
                    <a:ext cx="1036926" cy="1645920"/>
                    <a:chOff x="451941" y="2219892"/>
                    <a:chExt cx="1036926" cy="1645920"/>
                  </a:xfrm>
                </p:grpSpPr>
                <p:pic>
                  <p:nvPicPr>
                    <p:cNvPr id="5" name="Picture 4" descr="C:\Users\zhalbrook\AppData\Local\Temp\wz05b3\Access Library Box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51941" y="2219892"/>
                      <a:ext cx="1036926" cy="164592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99" name="TextBox 98"/>
                    <p:cNvSpPr txBox="1"/>
                    <p:nvPr/>
                  </p:nvSpPr>
                  <p:spPr>
                    <a:xfrm>
                      <a:off x="455990" y="3195318"/>
                      <a:ext cx="998385" cy="612532"/>
                    </a:xfrm>
                    <a:prstGeom prst="rect">
                      <a:avLst/>
                    </a:prstGeom>
                  </p:spPr>
                  <p:txBody>
                    <a:bodyPr wrap="square" rIns="0" rtlCol="0">
                      <a:spAutoFit/>
                    </a:bodyPr>
                    <a:lstStyle/>
                    <a:p>
                      <a:pPr marL="1235">
                        <a:lnSpc>
                          <a:spcPct val="106000"/>
                        </a:lnSpc>
                        <a:spcBef>
                          <a:spcPct val="80000"/>
                        </a:spcBef>
                        <a:buClr>
                          <a:srgbClr val="000000"/>
                        </a:buClr>
                      </a:pPr>
                      <a:r>
                        <a:rPr lang="en-US" sz="700" dirty="0">
                          <a:solidFill>
                            <a:srgbClr val="003387"/>
                          </a:solidFill>
                          <a:latin typeface="Century Gothic" pitchFamily="34" charset="0"/>
                          <a:cs typeface="Arial" charset="0"/>
                        </a:rPr>
                        <a:t>Access </a:t>
                      </a:r>
                      <a:br>
                        <a:rPr lang="en-US" sz="700" dirty="0">
                          <a:solidFill>
                            <a:srgbClr val="003387"/>
                          </a:solidFill>
                          <a:latin typeface="Century Gothic" pitchFamily="34" charset="0"/>
                          <a:cs typeface="Arial" charset="0"/>
                        </a:rPr>
                      </a:br>
                      <a:r>
                        <a:rPr lang="en-US" sz="700" dirty="0">
                          <a:solidFill>
                            <a:srgbClr val="003387"/>
                          </a:solidFill>
                          <a:latin typeface="Century Gothic" pitchFamily="34" charset="0"/>
                          <a:cs typeface="Arial" charset="0"/>
                        </a:rPr>
                        <a:t>reusable code and references </a:t>
                      </a:r>
                    </a:p>
                  </p:txBody>
                </p:sp>
              </p:grpSp>
            </p:grpSp>
          </p:grpSp>
          <p:pic>
            <p:nvPicPr>
              <p:cNvPr id="85" name="Picture 6" descr="C:\Users\zhalbrook\AppData\Local\Temp\wz8f6b\Light On_blue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0228" y="2939689"/>
                <a:ext cx="93943" cy="939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0" name="TextBox 69"/>
            <p:cNvSpPr txBox="1"/>
            <p:nvPr/>
          </p:nvSpPr>
          <p:spPr>
            <a:xfrm>
              <a:off x="1530107" y="2311538"/>
              <a:ext cx="1123557" cy="24991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1235" algn="ctr">
                <a:lnSpc>
                  <a:spcPct val="106000"/>
                </a:lnSpc>
                <a:spcBef>
                  <a:spcPct val="80000"/>
                </a:spcBef>
                <a:buClr>
                  <a:srgbClr val="000000"/>
                </a:buClr>
              </a:pPr>
              <a:r>
                <a:rPr lang="en-US" sz="850" dirty="0">
                  <a:solidFill>
                    <a:prstClr val="white"/>
                  </a:solidFill>
                  <a:latin typeface="Century Gothic" pitchFamily="34" charset="0"/>
                  <a:ea typeface="Dotum" pitchFamily="34" charset="-127"/>
                  <a:cs typeface="Calibri" pitchFamily="34" charset="0"/>
                </a:rPr>
                <a:t>ENTRANCE</a:t>
              </a:r>
            </a:p>
          </p:txBody>
        </p:sp>
      </p:grp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227" y="2971084"/>
            <a:ext cx="707098" cy="580913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08801"/>
            <a:ext cx="8534400" cy="276999"/>
          </a:xfrm>
        </p:spPr>
        <p:txBody>
          <a:bodyPr>
            <a:noAutofit/>
          </a:bodyPr>
          <a:lstStyle/>
          <a:p>
            <a:pPr algn="l"/>
            <a:r>
              <a:rPr lang="en-US" sz="1800" b="1" dirty="0" smtClean="0"/>
              <a:t>The “Car Wash” | </a:t>
            </a:r>
            <a:r>
              <a:rPr lang="en-US" sz="1800" b="1" dirty="0" smtClean="0">
                <a:solidFill>
                  <a:schemeClr val="accent2"/>
                </a:solidFill>
              </a:rPr>
              <a:t>An Automated One-Stop-Shop For Mobile App Testing </a:t>
            </a:r>
            <a:endParaRPr lang="en-US" sz="1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29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the DGS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idea of using APIs to leverage existing assets.</a:t>
            </a:r>
          </a:p>
          <a:p>
            <a:r>
              <a:rPr lang="en-US" dirty="0" smtClean="0"/>
              <a:t>Getting Government to collaborate with Government. </a:t>
            </a:r>
          </a:p>
          <a:p>
            <a:r>
              <a:rPr lang="en-US" dirty="0" smtClean="0"/>
              <a:t>Getting Government to Collaborate with Industry.  </a:t>
            </a:r>
          </a:p>
          <a:p>
            <a:r>
              <a:rPr lang="en-US" dirty="0" smtClean="0"/>
              <a:t>Accelerating the adoption of Mobile Technologies.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219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.slidesharecdn.com/mobileworkexchangefalltownhallmeeting12sep13-130913164114-phpapp01/95/slide-13-638.jpg?13791087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67056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732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sz="2400" dirty="0" smtClean="0"/>
              <a:t>Need to concentrate on productivity and capabilities.</a:t>
            </a:r>
          </a:p>
          <a:p>
            <a:r>
              <a:rPr lang="en-US" sz="2400" dirty="0" smtClean="0"/>
              <a:t>Mobile Version of “FedRAMP” for security controls on mobile apps. MobileCERT??</a:t>
            </a:r>
          </a:p>
          <a:p>
            <a:r>
              <a:rPr lang="en-US" sz="2400" dirty="0" smtClean="0"/>
              <a:t>Bridge the disconnect between the folks that need the capability and IT. </a:t>
            </a:r>
          </a:p>
          <a:p>
            <a:r>
              <a:rPr lang="en-US" sz="2400" dirty="0" smtClean="0"/>
              <a:t>More work in APIs. </a:t>
            </a:r>
          </a:p>
          <a:p>
            <a:r>
              <a:rPr lang="en-US" sz="2400" dirty="0" smtClean="0"/>
              <a:t>Creating an environment that fosters innovation</a:t>
            </a:r>
          </a:p>
          <a:p>
            <a:r>
              <a:rPr lang="en-US" sz="2400" dirty="0" smtClean="0"/>
              <a:t>Ubiquitous Wireless Connectivity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207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Targets for Mobility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 smtClean="0"/>
              <a:t>General’s Briefing Books</a:t>
            </a:r>
          </a:p>
          <a:p>
            <a:r>
              <a:rPr lang="en-US" dirty="0" smtClean="0"/>
              <a:t>Training</a:t>
            </a:r>
          </a:p>
          <a:p>
            <a:r>
              <a:rPr lang="en-US" dirty="0" smtClean="0"/>
              <a:t>Field Work</a:t>
            </a:r>
          </a:p>
          <a:p>
            <a:r>
              <a:rPr lang="en-US" dirty="0" smtClean="0"/>
              <a:t>Digital Publishing</a:t>
            </a:r>
          </a:p>
        </p:txBody>
      </p:sp>
    </p:spTree>
    <p:extLst>
      <p:ext uri="{BB962C8B-B14F-4D97-AF65-F5344CB8AC3E}">
        <p14:creationId xmlns:p14="http://schemas.microsoft.com/office/powerpoint/2010/main" val="2525975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914400"/>
            <a:ext cx="2209800" cy="4408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cap="small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ahoma" pitchFamily="34" charset="0"/>
              </a:rPr>
              <a:t>Trauma Training Videos</a:t>
            </a:r>
          </a:p>
          <a:p>
            <a:endParaRPr lang="en-US" b="1" cap="small" dirty="0" smtClean="0">
              <a:latin typeface="Tahoma" pitchFamily="34" charset="0"/>
              <a:cs typeface="Tahoma" pitchFamily="34" charset="0"/>
            </a:endParaRP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ahoma" pitchFamily="34" charset="0"/>
              </a:rPr>
              <a:t>High impact training videos provide focused reviews for residents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ahoma" pitchFamily="34" charset="0"/>
              </a:rPr>
              <a:t>Mobile devices are an ideal delivery mechanism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cs typeface="Tahoma" pitchFamily="34" charset="0"/>
            </a:endParaRPr>
          </a:p>
          <a:p>
            <a:endParaRPr lang="en-US" dirty="0">
              <a:cs typeface="Tahom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62000"/>
            <a:ext cx="4328161" cy="2286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76600"/>
            <a:ext cx="4380635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7318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599" y="697468"/>
            <a:ext cx="30480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cap="small" dirty="0" smtClean="0">
                <a:solidFill>
                  <a:srgbClr val="17375E"/>
                </a:solidFill>
                <a:latin typeface="+mj-lt"/>
                <a:cs typeface="Tahoma" pitchFamily="34" charset="0"/>
              </a:rPr>
              <a:t>Learning</a:t>
            </a:r>
          </a:p>
          <a:p>
            <a:endParaRPr lang="en-US" b="1" cap="small" dirty="0">
              <a:latin typeface="Tahoma" pitchFamily="34" charset="0"/>
              <a:cs typeface="Tahoma" pitchFamily="34" charset="0"/>
            </a:endParaRPr>
          </a:p>
          <a:p>
            <a:endParaRPr lang="en-US" b="1" cap="small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244467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78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600200"/>
            <a:ext cx="259080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cap="small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ahoma" pitchFamily="34" charset="0"/>
              </a:rPr>
              <a:t>Beta Features</a:t>
            </a:r>
          </a:p>
          <a:p>
            <a:endParaRPr lang="en-US" b="1" cap="small" dirty="0" smtClean="0">
              <a:latin typeface="Tahoma" pitchFamily="34" charset="0"/>
              <a:cs typeface="Tahoma" pitchFamily="34" charset="0"/>
            </a:endParaRP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ahoma" pitchFamily="34" charset="0"/>
              </a:rPr>
              <a:t>Records display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ahoma" pitchFamily="34" charset="0"/>
              </a:rPr>
              <a:t>Integrated FaceTime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ahoma" pitchFamily="34" charset="0"/>
              </a:rPr>
              <a:t>Mobile media player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ahoma" pitchFamily="34" charset="0"/>
              </a:rPr>
              <a:t>Workflow tool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ahoma" pitchFamily="34" charset="0"/>
              </a:rPr>
              <a:t>Workflow indicator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7" t="22754" r="23177" b="22754"/>
          <a:stretch>
            <a:fillRect/>
          </a:stretch>
        </p:blipFill>
        <p:spPr bwMode="auto">
          <a:xfrm>
            <a:off x="4114800" y="838200"/>
            <a:ext cx="3496733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77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0600"/>
            <a:ext cx="6934200" cy="456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8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CAMF\Dropbox\Allogy (3)\MobileCare\Slides\MobileCare_Slides_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" b="3380"/>
          <a:stretch/>
        </p:blipFill>
        <p:spPr bwMode="auto">
          <a:xfrm>
            <a:off x="1066800" y="304800"/>
            <a:ext cx="6690761" cy="541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91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828800"/>
            <a:ext cx="30480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cap="small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ahoma" pitchFamily="34" charset="0"/>
              </a:rPr>
              <a:t>Messaging</a:t>
            </a:r>
          </a:p>
          <a:p>
            <a:endParaRPr lang="en-US" b="1" cap="small" dirty="0" smtClean="0">
              <a:latin typeface="Tahoma" pitchFamily="34" charset="0"/>
              <a:cs typeface="Tahoma" pitchFamily="34" charset="0"/>
            </a:endParaRP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7F7F7F"/>
                </a:solidFill>
                <a:latin typeface="+mj-lt"/>
                <a:cs typeface="Tahoma" pitchFamily="34" charset="0"/>
              </a:rPr>
              <a:t>Email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7F7F7F"/>
                </a:solidFill>
                <a:latin typeface="+mj-lt"/>
                <a:cs typeface="Tahoma" pitchFamily="34" charset="0"/>
              </a:rPr>
              <a:t>Text message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7F7F7F"/>
                </a:solidFill>
                <a:latin typeface="+mj-lt"/>
                <a:cs typeface="Tahoma" pitchFamily="34" charset="0"/>
              </a:rPr>
              <a:t>FaceTime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t="23633" r="25391" b="23047"/>
          <a:stretch>
            <a:fillRect/>
          </a:stretch>
        </p:blipFill>
        <p:spPr bwMode="auto">
          <a:xfrm>
            <a:off x="4168112" y="838200"/>
            <a:ext cx="3145413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65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AMF\Dropbox\Allogy (3)\MobileCare\Slides\MobileCare_Slides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001436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89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54863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tsuder\Downloads\pho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818370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94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tsuder\Downloads\photo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507113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tsuder\Downloads\photo (4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578373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530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019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tsuder\Downloads\photo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359880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.slidesharecdn.com/mobileworkexchangefalltownhallmeeting12sep13-130913164114-phpapp01/95/slide-3-638.jpg?13791087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6400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831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image.slidesharecdn.com/mobileworkexchangefalltownhallmeeting12sep13-130913164114-phpapp01/95/slide-2-638.jpg?13791087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55812"/>
            <a:ext cx="6680947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533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/>
        </p:nvSpPr>
        <p:spPr>
          <a:xfrm>
            <a:off x="457200" y="200978"/>
            <a:ext cx="8229600" cy="1177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Digital Government Strategy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1"/>
            <a:ext cx="3657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919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age.slidesharecdn.com/mobileworkexchangefalltownhallmeeting12sep13-130913164114-phpapp01/95/slide-7-638.jpg?13791087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6477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588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of the DGF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smtClean="0"/>
              <a:t>Make Open Data, Content and Web API’s the new default</a:t>
            </a:r>
          </a:p>
          <a:p>
            <a:r>
              <a:rPr lang="en-US" dirty="0" smtClean="0"/>
              <a:t>-Establish a Digital Services Innovation Center and Advisory Group. Gwynne Kostin</a:t>
            </a:r>
          </a:p>
          <a:p>
            <a:r>
              <a:rPr lang="en-US" dirty="0" smtClean="0"/>
              <a:t>-BYOD Toolkit – came out early…pre-1.0 version</a:t>
            </a:r>
          </a:p>
          <a:p>
            <a:r>
              <a:rPr lang="en-US" dirty="0" smtClean="0"/>
              <a:t>5.5 “Set up a government-wide MDM”. GSA Managed Mobility Group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711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457200"/>
            <a:ext cx="586740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cap="small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ahoma" pitchFamily="34" charset="0"/>
              </a:rPr>
              <a:t>Notional: System Architecture</a:t>
            </a:r>
          </a:p>
          <a:p>
            <a:endParaRPr lang="en-US" b="1" cap="small" dirty="0">
              <a:latin typeface="Tahoma" pitchFamily="34" charset="0"/>
              <a:cs typeface="Tahoma" pitchFamily="34" charset="0"/>
            </a:endParaRPr>
          </a:p>
          <a:p>
            <a:endParaRPr lang="en-US" b="1" cap="small" dirty="0" smtClean="0"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cs typeface="Tahoma" pitchFamily="34" charset="0"/>
            </a:endParaRPr>
          </a:p>
        </p:txBody>
      </p:sp>
      <p:sp>
        <p:nvSpPr>
          <p:cNvPr id="4" name="AutoShape 2"/>
          <p:cNvSpPr>
            <a:spLocks/>
          </p:cNvSpPr>
          <p:nvPr/>
        </p:nvSpPr>
        <p:spPr bwMode="auto">
          <a:xfrm>
            <a:off x="2743200" y="4191000"/>
            <a:ext cx="1981200" cy="1066800"/>
          </a:xfrm>
          <a:prstGeom prst="roundRect">
            <a:avLst>
              <a:gd name="adj" fmla="val 11361"/>
            </a:avLst>
          </a:prstGeom>
          <a:gradFill rotWithShape="0">
            <a:gsLst>
              <a:gs pos="0">
                <a:srgbClr val="074EB3"/>
              </a:gs>
              <a:gs pos="100000">
                <a:srgbClr val="0B3280"/>
              </a:gs>
            </a:gsLst>
            <a:lin ang="5400000" scaled="1"/>
          </a:gra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en-US" dirty="0">
                <a:solidFill>
                  <a:srgbClr val="BFBFB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rPr>
              <a:t>Mobile Data Presentation layer</a:t>
            </a:r>
          </a:p>
        </p:txBody>
      </p:sp>
      <p:sp>
        <p:nvSpPr>
          <p:cNvPr id="5" name="AutoShape 3"/>
          <p:cNvSpPr>
            <a:spLocks/>
          </p:cNvSpPr>
          <p:nvPr/>
        </p:nvSpPr>
        <p:spPr bwMode="auto">
          <a:xfrm>
            <a:off x="6324600" y="3048000"/>
            <a:ext cx="1371600" cy="685800"/>
          </a:xfrm>
          <a:prstGeom prst="roundRect">
            <a:avLst>
              <a:gd name="adj" fmla="val 15000"/>
            </a:avLst>
          </a:prstGeom>
          <a:gradFill rotWithShape="0">
            <a:gsLst>
              <a:gs pos="0">
                <a:srgbClr val="074EB3"/>
              </a:gs>
              <a:gs pos="100000">
                <a:srgbClr val="0B3280"/>
              </a:gs>
            </a:gsLst>
            <a:lin ang="5400000" scaled="1"/>
          </a:gra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en-US" dirty="0">
                <a:solidFill>
                  <a:srgbClr val="BFBFB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rPr>
              <a:t>Telemetry</a:t>
            </a:r>
          </a:p>
        </p:txBody>
      </p:sp>
      <p:sp>
        <p:nvSpPr>
          <p:cNvPr id="6" name="AutoShape 4"/>
          <p:cNvSpPr>
            <a:spLocks/>
          </p:cNvSpPr>
          <p:nvPr/>
        </p:nvSpPr>
        <p:spPr bwMode="auto">
          <a:xfrm>
            <a:off x="6400800" y="1752600"/>
            <a:ext cx="838200" cy="609600"/>
          </a:xfrm>
          <a:prstGeom prst="roundRect">
            <a:avLst>
              <a:gd name="adj" fmla="val 15000"/>
            </a:avLst>
          </a:prstGeom>
          <a:gradFill rotWithShape="0">
            <a:gsLst>
              <a:gs pos="0">
                <a:srgbClr val="074EB3"/>
              </a:gs>
              <a:gs pos="100000">
                <a:srgbClr val="0B3280"/>
              </a:gs>
            </a:gsLst>
            <a:lin ang="5400000" scaled="1"/>
          </a:gra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en-US" dirty="0">
                <a:solidFill>
                  <a:srgbClr val="BFBFB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Gill Sans" charset="0"/>
              </a:rPr>
              <a:t>EHR</a:t>
            </a:r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5562600" y="4267200"/>
            <a:ext cx="1066800" cy="914400"/>
          </a:xfrm>
          <a:prstGeom prst="roundRect">
            <a:avLst>
              <a:gd name="adj" fmla="val 15000"/>
            </a:avLst>
          </a:prstGeom>
          <a:gradFill rotWithShape="0">
            <a:gsLst>
              <a:gs pos="0">
                <a:srgbClr val="074EB3"/>
              </a:gs>
              <a:gs pos="100000">
                <a:srgbClr val="0B3280"/>
              </a:gs>
            </a:gsLst>
            <a:lin ang="5400000" scaled="1"/>
          </a:gra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en-US" dirty="0">
                <a:solidFill>
                  <a:srgbClr val="BFBFB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rPr>
              <a:t>PHR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181600" y="21336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3276600" y="3657600"/>
            <a:ext cx="228600" cy="4572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8"/>
          <p:cNvSpPr>
            <a:spLocks/>
          </p:cNvSpPr>
          <p:nvPr/>
        </p:nvSpPr>
        <p:spPr bwMode="auto">
          <a:xfrm>
            <a:off x="1676400" y="1219200"/>
            <a:ext cx="3124200" cy="2362200"/>
          </a:xfrm>
          <a:prstGeom prst="ellipse">
            <a:avLst/>
          </a:prstGeom>
          <a:gradFill rotWithShape="0">
            <a:gsLst>
              <a:gs pos="0">
                <a:srgbClr val="074EB3"/>
              </a:gs>
              <a:gs pos="100000">
                <a:srgbClr val="0B3280"/>
              </a:gs>
            </a:gsLst>
            <a:lin ang="5400000" scaled="1"/>
          </a:gra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algn="ctr"/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Gill Sans" charset="0"/>
            </a:endParaRPr>
          </a:p>
          <a:p>
            <a:pPr algn="ctr"/>
            <a:endParaRPr lang="en-US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Gill Sans" charset="0"/>
            </a:endParaRPr>
          </a:p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Gill Sans" charset="0"/>
              </a:rPr>
              <a:t>Amazon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Gill Sans" charset="0"/>
              </a:rPr>
              <a:t>Web Services</a:t>
            </a:r>
          </a:p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Gill Sans" charset="0"/>
              </a:rPr>
              <a:t>Cloud Based Storage and</a:t>
            </a:r>
          </a:p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Gill Sans" charset="0"/>
              </a:rPr>
              <a:t>Syncing</a:t>
            </a:r>
          </a:p>
          <a:p>
            <a:pPr algn="ctr"/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Gill Sans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Gill Sans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Gill Sans" charset="0"/>
            </a:endParaRPr>
          </a:p>
        </p:txBody>
      </p:sp>
      <p:sp>
        <p:nvSpPr>
          <p:cNvPr id="11" name="AutoShape 9"/>
          <p:cNvSpPr>
            <a:spLocks/>
          </p:cNvSpPr>
          <p:nvPr/>
        </p:nvSpPr>
        <p:spPr bwMode="auto">
          <a:xfrm>
            <a:off x="2895600" y="2895600"/>
            <a:ext cx="609600" cy="457200"/>
          </a:xfrm>
          <a:prstGeom prst="roundRect">
            <a:avLst>
              <a:gd name="adj" fmla="val 27778"/>
            </a:avLst>
          </a:prstGeom>
          <a:gradFill rotWithShape="0">
            <a:gsLst>
              <a:gs pos="0">
                <a:srgbClr val="074EB3"/>
              </a:gs>
              <a:gs pos="100000">
                <a:srgbClr val="0B3280"/>
              </a:gs>
            </a:gsLst>
            <a:lin ang="5400000" scaled="1"/>
          </a:gra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en-US" dirty="0">
                <a:solidFill>
                  <a:srgbClr val="BFBFB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rPr>
              <a:t>EHR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4953000" y="2819400"/>
            <a:ext cx="990600" cy="4572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4800600" y="3352800"/>
            <a:ext cx="685800" cy="6858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of the DGF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Agencies had to identify two customer-centric services to mobilize. </a:t>
            </a:r>
          </a:p>
          <a:p>
            <a:r>
              <a:rPr lang="en-US" dirty="0" smtClean="0"/>
              <a:t>Issue #1,#2,#3…money.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45349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2278</TotalTime>
  <Words>389</Words>
  <Application>Microsoft Office PowerPoint</Application>
  <PresentationFormat>On-screen Show (4:3)</PresentationFormat>
  <Paragraphs>111</Paragraphs>
  <Slides>26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Highlights of the DGF</vt:lpstr>
      <vt:lpstr>PowerPoint Presentation</vt:lpstr>
      <vt:lpstr>Highlights of the DGF</vt:lpstr>
      <vt:lpstr>Digital Government Strategy Security and Privacy Deliverables</vt:lpstr>
      <vt:lpstr>PowerPoint Presentation</vt:lpstr>
      <vt:lpstr>The “Car Wash” | An Automated One-Stop-Shop For Mobile App Testing </vt:lpstr>
      <vt:lpstr>Impact of the DGS</vt:lpstr>
      <vt:lpstr>PowerPoint Presentation</vt:lpstr>
      <vt:lpstr>Additional Ideas</vt:lpstr>
      <vt:lpstr>Targets for Mobility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Robertson, Marika @ LSG - IRG</dc:creator>
  <cp:lastModifiedBy>Tim Harvey</cp:lastModifiedBy>
  <cp:revision>61</cp:revision>
  <dcterms:created xsi:type="dcterms:W3CDTF">2013-05-15T14:39:12Z</dcterms:created>
  <dcterms:modified xsi:type="dcterms:W3CDTF">2014-04-07T21:55:51Z</dcterms:modified>
</cp:coreProperties>
</file>