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5" r:id="rId2"/>
    <p:sldId id="258" r:id="rId3"/>
    <p:sldId id="365" r:id="rId4"/>
    <p:sldId id="341" r:id="rId5"/>
    <p:sldId id="356" r:id="rId6"/>
    <p:sldId id="366" r:id="rId7"/>
    <p:sldId id="367" r:id="rId8"/>
    <p:sldId id="307" r:id="rId9"/>
    <p:sldId id="362" r:id="rId10"/>
    <p:sldId id="363" r:id="rId11"/>
    <p:sldId id="324" r:id="rId12"/>
    <p:sldId id="345" r:id="rId13"/>
    <p:sldId id="346" r:id="rId14"/>
    <p:sldId id="344" r:id="rId15"/>
    <p:sldId id="364" r:id="rId16"/>
    <p:sldId id="294" r:id="rId17"/>
    <p:sldId id="361" r:id="rId18"/>
    <p:sldId id="327" r:id="rId19"/>
    <p:sldId id="358" r:id="rId20"/>
    <p:sldId id="332" r:id="rId21"/>
    <p:sldId id="315" r:id="rId22"/>
    <p:sldId id="311" r:id="rId23"/>
    <p:sldId id="333" r:id="rId24"/>
    <p:sldId id="33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2" autoAdjust="0"/>
    <p:restoredTop sz="97500" autoAdjust="0"/>
  </p:normalViewPr>
  <p:slideViewPr>
    <p:cSldViewPr snapToGrid="0">
      <p:cViewPr>
        <p:scale>
          <a:sx n="90" d="100"/>
          <a:sy n="90" d="100"/>
        </p:scale>
        <p:origin x="-480"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4" d="100"/>
          <a:sy n="44" d="100"/>
        </p:scale>
        <p:origin x="-2054"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Sheet1!$A$2:$A$4</c:f>
              <c:strCache>
                <c:ptCount val="3"/>
                <c:pt idx="0">
                  <c:v>Mi-Co NSAT Score</c:v>
                </c:pt>
                <c:pt idx="1">
                  <c:v>Top Possible Score</c:v>
                </c:pt>
                <c:pt idx="2">
                  <c:v>Avg. MS Partner Score</c:v>
                </c:pt>
              </c:strCache>
            </c:strRef>
          </c:cat>
          <c:val>
            <c:numRef>
              <c:f>Sheet1!$B$2:$B$4</c:f>
              <c:numCache>
                <c:formatCode>General</c:formatCode>
                <c:ptCount val="3"/>
                <c:pt idx="0">
                  <c:v>200</c:v>
                </c:pt>
                <c:pt idx="1">
                  <c:v>200</c:v>
                </c:pt>
                <c:pt idx="2">
                  <c:v>166.46</c:v>
                </c:pt>
              </c:numCache>
            </c:numRef>
          </c:val>
        </c:ser>
        <c:dLbls>
          <c:showLegendKey val="0"/>
          <c:showVal val="0"/>
          <c:showCatName val="0"/>
          <c:showSerName val="0"/>
          <c:showPercent val="0"/>
          <c:showBubbleSize val="0"/>
        </c:dLbls>
        <c:gapWidth val="150"/>
        <c:axId val="106305024"/>
        <c:axId val="106306560"/>
      </c:barChart>
      <c:catAx>
        <c:axId val="106305024"/>
        <c:scaling>
          <c:orientation val="minMax"/>
        </c:scaling>
        <c:delete val="0"/>
        <c:axPos val="l"/>
        <c:majorTickMark val="out"/>
        <c:minorTickMark val="none"/>
        <c:tickLblPos val="nextTo"/>
        <c:crossAx val="106306560"/>
        <c:crosses val="autoZero"/>
        <c:auto val="1"/>
        <c:lblAlgn val="ctr"/>
        <c:lblOffset val="100"/>
        <c:noMultiLvlLbl val="0"/>
      </c:catAx>
      <c:valAx>
        <c:axId val="106306560"/>
        <c:scaling>
          <c:orientation val="minMax"/>
        </c:scaling>
        <c:delete val="0"/>
        <c:axPos val="b"/>
        <c:majorGridlines/>
        <c:numFmt formatCode="General" sourceLinked="1"/>
        <c:majorTickMark val="out"/>
        <c:minorTickMark val="none"/>
        <c:tickLblPos val="nextTo"/>
        <c:crossAx val="106305024"/>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ink/ink1.xml><?xml version="1.0" encoding="utf-8"?>
<inkml:ink xmlns:inkml="http://www.w3.org/2003/InkML">
  <inkml:definitions>
    <inkml:context xml:id="ctx0">
      <inkml:inkSource xml:id="inkSrc0">
        <inkml:traceFormat>
          <inkml:channel name="X" type="integer" max="18432" units="in"/>
          <inkml:channel name="Y" type="integer" max="24576" units="in"/>
          <inkml:channel name="F" type="integer" max="255" units="dev"/>
        </inkml:traceFormat>
        <inkml:channelProperties>
          <inkml:channelProperty channel="X" name="resolution" value="2978.66846" units="1/in"/>
          <inkml:channelProperty channel="Y" name="resolution" value="2978.90918" units="1/in"/>
          <inkml:channelProperty channel="F" name="resolution" value="INF" units="1/dev"/>
        </inkml:channelProperties>
      </inkml:inkSource>
      <inkml:timestamp xml:id="ts0" timeString="2006-05-05T10:58:00.702"/>
    </inkml:context>
    <inkml:brush xml:id="br0">
      <inkml:brushProperty name="width" value="0.05292" units="cm"/>
      <inkml:brushProperty name="height" value="0.05292" units="cm"/>
      <inkml:brushProperty name="fitToCurve" value="1"/>
    </inkml:brush>
  </inkml:definitions>
  <inkml:trace contextRef="#ctx0" brushRef="#br0">422 363 14,'-16'-21'30,"16"21"-4,-20-6-2,7 6-3,-2 0 0,-7 12-4,4-6-4,-11 16-2,4-2-1,-8 12-2,5 1-1,-7 13-2,9 0-1,-3 11 0,7 1-1,1 4 0,10-1-1,7 3 0,4-4-1,12-2 0,4-7 0,7-7 0,8-7-1,5-7 1,4-12-1,1-9 0,3-9 0,0-12 1,0-10-1,1-16 1,-1-6 0,-6-14 0,-2-8 0,-3-8 1,-6-8-1,-6-4 1,-3-2-2,-12 5 1,-6 2-1,-6 11 0,-11 9 0,-7 15 0,-8 15 0,-9 19-1,-10 18 2,-7 19-1,-9 20 0,-2 16-1,-2 18 0,8 13-4,-4 20-9,18 7-24,20 0-3,13-3-3,16-9-1</inkml:trace>
  <inkml:trace contextRef="#ctx0" brushRef="#br0" timeOffset="844">1024 471 26,'0'-17'34,"0"17"-1,-24 7 2,9 8-21,2 0 1,-7 12-7,4-4-2,-4 9-1,8-9 0,-1 3-3,6-7 0,7-6 0,0-13 0,15 11-2,1-11 2,2-5-1,3 5 0,1-4 0,2 4 1,-5 6 0,2 3 1,-6 7-1,0 5 1,-6 9 0,-1 3-1,-8 8 0,-6 4 0,-6 2 0,-3 3 0,-8-3-1,1-4 1,-3-4 0,-2-9-1,0-11 1,3-10-1,-1-9 0,2-9-1,4-9 0,1-6-2,4-5-3,0 3-4,8-8-8,1 9-20,5 0-5,0 1 1,-6 6 0</inkml:trace>
  <inkml:trace contextRef="#ctx0" brushRef="#br0" timeOffset="1344">954 497 72,'37'-51'42,"-9"26"0,8-5-3,14-1-24,0 6-4,16-14-4,7 3-2,9-4-3,0 0 0,2-2-2,-5 2-2,-13 10-5,-3-3-13,-19 7-19,-21 17-1,-23 9-4,0 0-1</inkml:trace>
  <inkml:trace contextRef="#ctx0" brushRef="#br0" timeOffset="5407">2338 582 9,'-50'11'31,"16"15"1,3-2 0,-2 11-15,-4 16-1,5 4-2,-5 12-3,9-3-2,4 3-2,13-11-1,11-2-2,8-15-1,14-10 0,8-15-1,7-14 0,8-9 0,-2-13 0,4-11 0,-10-7 1,-1-11-1,-9-4 1,-5-6 0,-7-2-1,-6 1 0,-9 4 0,0 4-1,-15 11 0,-1 5-1,-8 11 0,-3 9 0,-3 13 0,-3 5-3,5 15-2,-8 11-9,3-1-23,14 5-3,4 7-1,15-6-2</inkml:trace>
  <inkml:trace contextRef="#ctx0" brushRef="#br0" timeOffset="5875">3065 437 39,'-8'-55'36,"-11"34"1,3-3 0,-2 4-22,-14 15-4,5 1-1,-11 11-3,3 2-3,-10 13 1,5 1-2,1 5 1,6-1-2,5 1 1,9-4-1,11 0 0,8-3 0,11-5-1,10-3 0,5 2-1,4 0 1,5 3 0,-1 3-1,-4 4 1,-5 5-1,-4 6 1,-6 4-1,-10 6 1,-5 3 0,-14 0 0,-1-4 0,-6-5-1,0-10 1,-4-14 0,3-16-1,1-18 0,6-16 1,7-14-1,8-11 0,5-10-1,10-4 1,7-4 0,8 4-1,10 3 0,2 8-2,12-1-6,-3 17-27,-4 6-4,0-2-2,-12 15 0</inkml:trace>
</inkml:ink>
</file>

<file path=ppt/ink/ink2.xml><?xml version="1.0" encoding="utf-8"?>
<inkml:ink xmlns:inkml="http://www.w3.org/2003/InkML">
  <inkml:definitions>
    <inkml:context xml:id="ctx0">
      <inkml:inkSource xml:id="inkSrc0">
        <inkml:traceFormat>
          <inkml:channel name="X" type="integer" max="18432" units="in"/>
          <inkml:channel name="Y" type="integer" max="24576" units="in"/>
          <inkml:channel name="F" type="integer" max="255" units="dev"/>
        </inkml:traceFormat>
        <inkml:channelProperties>
          <inkml:channelProperty channel="X" name="resolution" value="2978.66846" units="1/in"/>
          <inkml:channelProperty channel="Y" name="resolution" value="2978.90918" units="1/in"/>
          <inkml:channelProperty channel="F" name="resolution" value="INF" units="1/dev"/>
        </inkml:channelProperties>
      </inkml:inkSource>
      <inkml:timestamp xml:id="ts0" timeString="2006-05-05T10:58:07.796"/>
    </inkml:context>
    <inkml:brush xml:id="br0">
      <inkml:brushProperty name="width" value="0.05292" units="cm"/>
      <inkml:brushProperty name="height" value="0.05292" units="cm"/>
      <inkml:brushProperty name="fitToCurve" value="1"/>
    </inkml:brush>
  </inkml:definitions>
  <inkml:trace contextRef="#ctx0" brushRef="#br0">117 256 34,'-30'6'30,"30"-6"-9,-15-9-1,15 9-3,9-25-2,0 5-2,13-11-4,-2 4-1,8-7-1,-2 4 0,7-3-1,-13 10-1,4 0-1,-9 16 0,-15 7-1,15 16 0,-15 10-1,-13 12 0,-2 10 0,-5 11 0,-5 10-1,-3 7 0,-5 1 0,1-2 0,1-8 0,1-11 0,5-11 0,2-17 0,8-18-1,15-10 1,-9-28-1,15-8 0,6-5 0,8-8-1,1 1 1,3 2-1,1 7 0,2 9 0,-5 7 0,4 8 1,-5 10-1,0 14 1,-4 12-1,3 7-2,-2 15-2,7 2-5,-4 15-12,9-2-16,9-6-3,-5-6 0,13-16-1</inkml:trace>
  <inkml:trace contextRef="#ctx0" brushRef="#br0" timeOffset="531">857 97 23,'-18'-35'38,"1"29"-3,2-2 3,1 19-16,-18 12-6,10 2-3,-11 17-4,6 4-2,-3 13-1,11 2-2,2 8 0,11-7-1,11-2-1,8-7-1,10-8 0,12-12 0,3-17-1,5-16 1,3-4 0,1-20-1,-2-13 0,-4-11 1,-3-8-1,-10-8 0,-7-5 0,-6 1-1,-9 1 1,-12 7 0,-9 10 0,-12 11 0,-9 15 0,-8 14-2,-4 20 0,-8 17-4,10 6-8,6 16-23,-1 7-2,13-1-3,6 8-2</inkml:trace>
  <inkml:trace contextRef="#ctx0" brushRef="#br0" timeOffset="1063">1519 68 35,'-22'-9'36,"-4"24"0,-2 5-10,2 3-4,-8 18-6,7 2-1,-6 15-5,11-8-2,2 16-2,14-7-2,6 1 0,8-5-2,10-7 0,6-10-1,4-8 1,5-9-1,-2-15 0,2-15-1,2-9 1,-3-16 0,-9-11-1,-2-13 0,-6-9 0,-5-9 0,-5 0 1,-11 2-2,-8 6 1,-7 13 0,-13 14-1,-8 19 0,-12 22-2,-10 27-3,7 13-10,-1 19-23,3 14-2,11 3-1,14 5 0</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05-05T11:03:28.421"/>
    </inkml:context>
    <inkml:brush xml:id="br0">
      <inkml:brushProperty name="width" value="0.05292" units="cm"/>
      <inkml:brushProperty name="height" value="0.05292" units="cm"/>
      <inkml:brushProperty name="fitToCurve" value="1"/>
    </inkml:brush>
  </inkml:definitions>
  <inkml:trace contextRef="#ctx0" brushRef="#br0">229 207 20,'20'-55'32,"-9"25"-4,-2-1-2,-3 3-2,6 4-4,-12-1-6,0 25-2,11-14-1,-11 32-3,-5 7 0,5 21-3,-19 12 0,2 18-1,-8 17 0,-1 15-1,-7 6 0,3-1 0,-5-7-2,2-8 1,5-18-1,6-14 0,6-26-1,6-18 0,10-22-2,0 0-4,8-30-7,-1-2-20,1-4-8,7 1-2,-5 0-1</inkml:trace>
  <inkml:trace contextRef="#ctx0" brushRef="#br0" timeOffset="485">719 291 22,'-27'40'34,"6"-25"0,4 3-11,4 2-1,13-20-5,-20 28-5,20-28-1,0 0-3,-20 0-1,20 0-1,14-24-1,-1 7-1,2-10 0,8 1 0,2-6 0,8 3 0,2-1 0,6 2-1,-8 1 0,0 14 0,-1 3-1,-3 15 0,-7 6 0,-9 14-1,-8 12 0,-13 12 0,-4 11 0,-4 6 0,-12 6-1,-6-3 1,0 1-1,-4-9 1,0-7-1,3-13 0,3-10 1,6-16-1,6-15 0,0 0 0,5-11 0,7-4 0,8-5 0,-5 3-1,5 1 1,0 1 0,0 15 0,17-13 0,-3 13 0,1 6 0,4 6 0,5 3 0,6 6 0,-2 6-1,5 4-1,2-1-2,2 10-7,-9-15-16,0 1-13,2-2-5,-7-13 1,-2-6-2</inkml:trace>
  <inkml:trace contextRef="#ctx0" brushRef="#br0" timeOffset="1125">1359 255 23,'0'0'37,"-18"0"-1,3 8-4,15-8-9,0 0-5,-21 8-3,21-8-3,0 0-3,21 0-1,-21 0-1,38-18-2,-15 5 0,6 3-2,0-3 0,4 3-1,-3 3-1,2 7 1,-6 0-2,-6 12 1,-20-12 0,27 33-1,-27-8 1,0 6-1,-12 1 1,-3 3-1,-3 1 0,-5-1 1,-2-5-1,-2-4 0,3-6 0,4-6 0,3-8 0,17-6 0,-20-5 1,20 5-1,9-23 0,-9 23 0,19-28-1,0 15 2,-1 3-1,3 3 0,1 7 0,-4 7 0,-1 4-1,1 4 1,-3 10 1,-5 6-1,-4 6-1,-6 1 2,0 5-1,-6-1 0,-8 1 0,-7-2 1,-1-4-1,-7-7 1,-1-7-1,-5-7 1,0-7-2,4-9 0,3 0-1,3-10-2,10 10-7,-7-20-17,22 20-13,-6-22-4,6 22 1,18-16-2</inkml:trace>
  <inkml:trace contextRef="#ctx0" brushRef="#br0" timeOffset="1985">1881 316 42,'8'-16'39,"-8"16"-1,0 0 2,0 0-22,-12 28-2,4-2-7,3 13-2,-11 5-3,4 8 0,-6-1-2,1-3 0,2-5 0,4-13-1,-1-10-1,12-20 1,0 0-1,0 0 1,28-36-1,-1 7 0,4-2 0,6 3 0,2 1 0,1 6 0,-2 7 0,-1 6 0,-6 8 0,-5 7-2,-2 6-2,-24-13-2,33 33-4,-33-33-6,15 28-11,-15-28-13,0 0-2,0 0 1</inkml:trace>
  <inkml:trace contextRef="#ctx0" brushRef="#br0" timeOffset="2344">2091 235 44,'0'0'42,"0"25"1,0 3-4,-20 7-16,20 26-6,-12 4-6,12 15-3,-11-3-3,6 5-2,-3-6-3,1-10-2,7-4-8,0-18-22,0-20-8,0-24-5,0 0 2</inkml:trace>
  <inkml:trace contextRef="#ctx0" brushRef="#br0" timeOffset="2985">2606 354 28,'0'0'36,"0"0"1,0 0 1,-24 19-17,18 9-4,-11-7-5,9 16-4,-10-7-1,8 6-2,-5-8-1,5-1-1,3-10-1,7-17 0,0 0-2,0 0 1,0 0-1,17 0 0,-17 0 0,30-19 0,-12 13 1,3 6-1,-1-7 0,2 7 0,-4 12 0,2-2 0,-4 6 0,-6 7 0,-3 6 1,-7 0-1,0 6 1,-8 2 0,-9-4 0,-6 0 1,-3-3-1,-1-4 0,-8-7 0,1-3 1,4-4-2,2-5 0,3-7-1,7-9-2,18 9-5,-17-28-13,17 10-17,13-4-5,-1-6 0,6 8 0</inkml:trace>
  <inkml:trace contextRef="#ctx0" brushRef="#br0" timeOffset="3485">2528 505 35,'-5'-44'38,"5"25"1,0-4 0,0 0-17,0 23-8,21-27-3,3 19-5,-5-4-2,8 6-1,4-1-2,2 1-3,6 6-7,-11 0-18,0 0-11,2 0-3,-14 0-1</inkml:trace>
  <inkml:trace contextRef="#ctx0" brushRef="#br0" timeOffset="3875">3266 237 34,'0'0'37,"0"0"1,0 0-9,0 0-4,0 0-7,-22 20-4,18 3-4,-13-2-2,9 19-1,-12-2-2,5 17 0,-5 3-1,0 8-1,-5 2-1,4 2 0,1-9 0,7-3-1,6-8 0,7-10 0,5-15-1,12-12 1,12-13-1,6-13 1,7-10-1,6-6 1,-2-7-1,0-4 0,-4 4 1,-6-1-2,-14 4 1,-4 8 0,-18 9 1,0 16-2,-20 0 1,0 11 0,-8 11 0,-7 9 0,4 9 0,-11 5-1,6 3 0,-2-2-2,16 4-7,-6-10-25,15-9-6,13-9-4,0-22 0</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05-05T11:04:05.796"/>
    </inkml:context>
    <inkml:brush xml:id="br0">
      <inkml:brushProperty name="width" value="0.05292" units="cm"/>
      <inkml:brushProperty name="height" value="0.05292" units="cm"/>
      <inkml:brushProperty name="fitToCurve" value="1"/>
    </inkml:brush>
  </inkml:definitions>
  <inkml:trace contextRef="#ctx0" brushRef="#br0">178 279 3,'0'-25'30,"8"-3"0,-8 28-5,0 0-4,0 0-2,16 16-6,-16 2-1,-5 16-3,-5 2-1,-3 15-2,-8 1 0,-4 6-4,-5-2 0,2-3 0,0-8-1,5-7 0,3-22-1,20-16 1,0 0 0,0-44 0,23-6-1,7-10 0,4-9 0,8-11 0,8-1 0,2 2 0,1 4 0,0 12-1,-8 17 1,-5 13 0,-7 14 1,-3 19 0,-14 17 0,-6 16 1,-10 12-1,5 9 1,-10 3-1,5 9 1,-8 2-2,-4 0-1,1 1-3,-7-11-7,8 2-14,0-5-13,-8-19-2,6-6-1</inkml:trace>
  <inkml:trace contextRef="#ctx0" brushRef="#br0" timeOffset="516">57 484 42,'0'18'34,"0"-18"1,34-6-11,3-6-14,16 4-2,5-6-7,8 1-13,-6-7-20,17 12-2,-22-13 0,10 16-1</inkml:trace>
  <inkml:trace contextRef="#ctx0" brushRef="#br0" timeOffset="719">770 317 12,'0'0'32,"-20"-10"4,20 10-2,0 23-11,-13-8-7,13 11-5,-8 4-3,8 10-2,-12-4 0,6 7-2,-6-6-2,4-2-1,-1-6 0,5-4 0,4-25-1,0 0 0,0 0 0,0 0 0,21-30 0,-11 1 0,3-8-1,2-3 1,3-3 0,-1-1 0,3 2 0,-4 3 0,1 4-1,-1 10 0,-1 5 1,-15 20 0,22-13 1,-22 13-1,6 25 0,-6-2 1,0 12 0,0 3 0,-8 5 0,-2 1-1,2 0 1,0-8 0,1-6 0,2-10-1,5-20 1,0 0 0,13-32-1,7 1 0,-2-11 0,11-4 0,-1-4 0,3 1 0,-1 1-1,0 13 1,-7 8 0,-5 12 0,-18 15 0,18 5 1,-18 17 0,-13 11 1,2 13 0,-6 6-1,-1 2 1,3 3-1,0-6-2,0-8-3,15-2-6,-8-16-14,8-25-14,0 15-2,0-15-3,23-28 2</inkml:trace>
  <inkml:trace contextRef="#ctx0" brushRef="#br0" timeOffset="1406">1231 188 64,'6'-30'41,"-6"30"1,8-15-5,-8 15-22,0 0-5,15 25-3,-1 1-3,-3 1-1,6 4-1,3 2-1,1 0-1,4 2-2,-5-8-4,10 7-12,-14-4-20,-16-30-3,25 22-3,-25-22 2</inkml:trace>
  <inkml:trace contextRef="#ctx0" brushRef="#br0" timeOffset="1656">1633 62 61,'0'15'40,"-12"1"1,6 14-1,6 8-24,-20-1-6,11 12-3,-5 7-3,-3 6-2,-1 1-1,-4-2-4,4 7-10,-7-4-25,0-12-1,4-4-4,-1-20-1</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05-05T11:04:08.124"/>
    </inkml:context>
    <inkml:brush xml:id="br0">
      <inkml:brushProperty name="width" value="0.05292" units="cm"/>
      <inkml:brushProperty name="height" value="0.05292" units="cm"/>
      <inkml:brushProperty name="fitToCurve" value="1"/>
    </inkml:brush>
  </inkml:definitions>
  <inkml:trace contextRef="#ctx0" brushRef="#br0">118 309 2,'0'0'32,"0"0"-1,0 20 1,-20 6-14,8 14-2,-4 1-5,2 8-1,-2-2-4,3-1-1,-2-8-1,10-9 1,-2-12-2,7-17 0,0 0 1,13-31-2,-1-9 1,6-6-2,5-12 0,2-6-1,2-4 0,1 2 1,5 3-2,0 7 2,0 8-1,-3 10 1,-4 14 0,2 10 1,-3 14 0,-2 12 1,-8 11-1,-3 15 1,-5 8 0,1 12-1,-8 8-1,0 5-1,-7 8-3,-6-6-6,6 4-11,-3-11-18,-6-16-3,1-9 0,-5-21-2</inkml:trace>
  <inkml:trace contextRef="#ctx0" brushRef="#br0" timeOffset="453">61 467 47,'-11'17'38,"11"-17"-1,31 0 0,1-14-26,16 3-5,13-2-8,2-4-19,6-6-16,6 7 1,-14-9-3</inkml:trace>
  <inkml:trace contextRef="#ctx0" brushRef="#br0" timeOffset="641">765 248 38,'0'0'38,"0"21"0,-9-4 0,-1 2-22,4 19-7,-11-1 0,9 11-5,-2-6-2,0 5-1,0-8 0,2-6 0,1-10-1,7-23 1,0 0-1,0 0 1,0-21 0,7-10-1,3-11 0,3-6 1,-1-6-1,4 3 0,6 5-1,1 3 1,0 6 0,0 6 0,2 8-1,-3 11 1,-1 6 1,-1 6-1,-5 0 2,0 11-1,-15-11 0,15 25 0,-15-5 1,0 3-1,-12 2 0,0 0-1,-6-1 1,-2-1-1,-3-3 1,-2-2-1,4-6 0,-1-2 0,4-4 0,3-6 0,15 0 0,-16 14 0,16-14 0,0 16 0,0-16-1,13 27 2,-1-9-1,4 1 0,4 3-1,6-1 0,8 2-3,-3-9-7,10-4-23,2 6-6,-5-16-1,7 10 1</inkml:trace>
  <inkml:trace contextRef="#ctx0" brushRef="#br0" timeOffset="1219">1364 208 51,'14'-11'41,"-14"11"0,0 0-2,0 0-20,7 39-7,-17-9-3,10 13-3,-15 0-2,9 8-2,-6 0 1,0 0-3,1-6 1,-1-6-1,1-11 0,4-11 0,7-17-1,0 0 1,5-30 0,5-5-1,2-7 1,1-11 0,2-2-1,1 1 1,-2 1 0,-3 9 0,2 7-1,-6 9 2,-2 8-2,-5 20 2,0 0-1,0 19 1,5 9 0,-5 6 0,0 3 0,0 5 0,10 6 0,-4-2-1,6-1 1,3-5 0,-2-7-1,7-5 0,0-10 1,3-12-1,-1-6 0,1-19 1,1-4-1,-4-10 1,-1-9-1,-1-9 1,2-3-3,-6-7 0,6 5-4,-6-10-5,9 16-14,-5 1-14,-2 4-6,4 14 1,-10 4-1</inkml:trace>
  <inkml:trace contextRef="#ctx0" brushRef="#br0" timeOffset="1938">2049 134 52,'0'0'40,"-5"20"-1,-5 9-10,-5 3-13,7 19-2,-12-3-3,13 14-3,-6-2-3,6 3-1,2-14 0,5-6-2,13-12-1,6-11 0,4-13 0,3-12-1,2-13 1,4-7-1,-2-8 1,-1-7-1,-5-3 1,-5-1 0,-2-4-1,-9 3 0,-3 7 0,-5 4 1,-11 7-1,-8 9 0,-4 13-1,-5 5 0,-5 22-1,-5-2-4,7 13-7,-7-5-25,11-4-2,10-1-5,17-23 0</inkml:trace>
  <inkml:trace contextRef="#ctx0" brushRef="#br0" timeOffset="2438">2595 149 62,'0'0'41,"0"0"-1,0 0 0,0 0-24,-9 43-6,3-10-3,6 13-4,-7 3 1,7 7-2,-12 2 0,8-2-1,-1-6 0,5-7 0,0-9-1,0-11 1,0-23-1,36 17-2,-6-17-1,1-17-5,19 8-14,1-10-16,4-5-6,3 1 1,-7-1-2</inkml:trace>
  <inkml:trace contextRef="#ctx0" brushRef="#br0" timeOffset="2797">3177 264 53,'13'-59'42,"-6"34"0,-1 7-3,-6 18-19,0 0-6,17 13-5,-17 14-4,0 9-1,-8 7-2,8 8 0,-9 5-2,0-2-3,9 9-5,-20-22-14,6-8-18,14-5-3,0-28-1,0 0-1</inkml:trace>
  <inkml:trace contextRef="#ctx0" brushRef="#br0" timeOffset="3078">3165 63 77,'-19'5'44,"19"16"0,0-21-4,31 22-25,-10-22-5,19 15-3,0-7-2,16 3-2,2-2-1,3 4-1,-6 2-1,-5 5 0,-12 8 1,-14 3-2,-14 9 1,-23 7-1,-17 13 0,-19 2-2,-11 13-1,-16-6-4,8 12-11,-5-12-22,6-9-1,14-16-4,10-22 0</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05-05T11:04:12.234"/>
    </inkml:context>
    <inkml:brush xml:id="br0">
      <inkml:brushProperty name="width" value="0.05292" units="cm"/>
      <inkml:brushProperty name="height" value="0.05292" units="cm"/>
      <inkml:brushProperty name="fitToCurve" value="1"/>
    </inkml:brush>
  </inkml:definitions>
  <inkml:trace contextRef="#ctx0" brushRef="#br0">426 151 42,'-15'27'39,"6"-2"-3,-16-5 3,2 5-27,6 10 0,0-12-6,9 1-2,3-9-2,5-15 0,0 0-1,20-10 1,-8-14-1,4-7 1,-2-11 0,1-5-1,-5-3 2,2 5-1,-12 4 2,0 7-1,-12 13 0,-5 14 0,-13 14 1,-3 18-1,-13 13 0,-2 17 1,-3 10-2,1 15 1,3 3-1,9 4 0,12 0-1,15-4 0,21-10-1,12-13-2,19-10-6,6-23-25,23-21-9,8-16-3,1-18 0</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05-05T11:04:52.452"/>
    </inkml:context>
    <inkml:brush xml:id="br0">
      <inkml:brushProperty name="width" value="0.05292" units="cm"/>
      <inkml:brushProperty name="height" value="0.05292" units="cm"/>
      <inkml:brushProperty name="fitToCurve" value="1"/>
    </inkml:brush>
  </inkml:definitions>
  <inkml:trace contextRef="#ctx0" brushRef="#br0">0 417 4,'5'-21'23,"-5"21"-2,7-26 0,-7 26-5,7-23-2,-7 23 0,6-18-2,-6 18-3,0 0-2,0-15 1,0 15-4,0 0 0,7 15 0,-7-15 0,0 23-1,0-23 0,0 30 0,-5-14-1,5 0 0,0-1 1,0 1-2,0-16 0,0 25 0,0-25-1,0 19 1,0-19-1,5 15 1,-5-15-1,0 0 0,0 0 1,0 0 0,0 0 0,0 0 0,17-16 0,-1-2 1,5-7 0,13-6-1,6-8 1,8-4 0,7-6-1,4 0 0,0-3 0,1 6-1,-7 7 0,-6 3-1,-5 7-2,-16 5-1,-1 16-3,-25 8-5,17 0-9,-17 0-19,0 0 1,-10 17 0,-10-17 2</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07-07T16:27:49.442"/>
    </inkml:context>
    <inkml:brush xml:id="br0">
      <inkml:brushProperty name="width" value="0.07938" units="cm"/>
      <inkml:brushProperty name="height" value="0.07938" units="cm"/>
      <inkml:brushProperty name="fitToCurve" value="1"/>
      <inkml:brushProperty name="ignorePressure" value="1"/>
    </inkml:brush>
  </inkml:definitions>
  <inkml:trace contextRef="#ctx0" brushRef="#br0">323 81 9,'0'0'19,"0"0"-1,0 0-4,0 0-1,0 0-3,0 0 0,-9 14-4,9-14 0,-11 21-1,11-21 0,-8 24 1,8-24 1,-4 19-1,4-19 0,0 0-1,0 0 0,10 15 0,-10-15 0,0 0-2,0 0 1,0 0 0,11-14-1,-11 14 0,5-14 1,-5 14-1,10-20 1,-10 20-1,12-23 0,-12 23-1,10-25 1,-10 25-1,8-24 0,-8 24-1,-1-20 0,1 20 0,-7-15 0,7 15-1,-18-12 1,6 9-1,-2 2 0,-3-1 1,2 2-1,0 0 0,-2 2 0,1 1 0,-1 1 0,2 2 0,-1 3 0,-5 1 0,-1 3 0,1 2-1,-1 3 1,3 1 0,0 0 0,2-1-1,2-1 1,7 0 0,2-3-1,1 0 1,5-14 0,-2 20 0,2-20 0,2 18 0,-2-18-1,5 19 1,-5-19 0,10 19 0,-10-19 0,11 21 0,-11-21-1,16 19 1,-2-15 1,1-1-1,0-1 0,2-4 0,1-2 0,3-2 0,1-4 1,1-2-1,-1 2 0,1-1 0,1 1 1,1 0 0,-3-1-1,0 1 1,-3 1-1,-1 3 1,-4 0 0,-14 6-1,19-17 1,-19 17-1,0 0 1,15-15-1,-15 15 1,0 0-1,0 0 1,0 0-1,0 0 1,0 0-1,0 0 1,6-13 0,-6 13-1,0 0 1,0 0-1,0 0 1,0 0-1,0 0 0,0 0 1,0 0-1,0 0 0,0 0 0,0 0 0,0 0 1,0 0-1,0 0 1,0 0 0,0 0-1,0 0 1,0 0 0,0 0 0,0 0-1,0 0 1,0 0-1,0 0 0,0 0 1,0 0 0,0 0-1,0 0 1,0 0-1,0 0 1,0 0 0,0 0-1,0 0 1,0 0-1,0 0 1,0 0-1,0 0 1,0 0-1,0 0 0,0 0 1,0 0-1,0 0 0,0 0 0,0 0 0,-10 20 0,5-6 0,-8 8 0,-2 12 0,-7 10 0,-4 10-1,-7 8 0,-3 10 0,-8-1-3,5 4-4,-2-17-20,13-12-12,17-17 1,11-29-1,22-13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394F90-0448-473C-A47B-E83ECE892618}" type="datetimeFigureOut">
              <a:rPr lang="en-US"/>
              <a:pPr>
                <a:defRPr/>
              </a:pPr>
              <a:t>8/7/2012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09219E-3059-4831-807C-269074F75E2A}" type="slidenum">
              <a:rPr lang="en-US"/>
              <a:pPr>
                <a:defRPr/>
              </a:pPr>
              <a:t>‹#›</a:t>
            </a:fld>
            <a:endParaRPr lang="en-US"/>
          </a:p>
        </p:txBody>
      </p:sp>
    </p:spTree>
    <p:extLst>
      <p:ext uri="{BB962C8B-B14F-4D97-AF65-F5344CB8AC3E}">
        <p14:creationId xmlns:p14="http://schemas.microsoft.com/office/powerpoint/2010/main" val="702852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3E2A29E-12E1-45E8-87D7-0EF11C58196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BD5415-3A3B-495C-8F91-59BB6BE76CE4}"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charset="0"/>
              </a:rPr>
              <a:t>High level overview of the technology, for the technical folks in the meeting. Is .Net technology a good fit for your existing infrastructure?</a:t>
            </a:r>
          </a:p>
        </p:txBody>
      </p:sp>
      <p:sp>
        <p:nvSpPr>
          <p:cNvPr id="4" name="Slide Number Placeholder 3"/>
          <p:cNvSpPr>
            <a:spLocks noGrp="1"/>
          </p:cNvSpPr>
          <p:nvPr>
            <p:ph type="sldNum" sz="quarter" idx="5"/>
          </p:nvPr>
        </p:nvSpPr>
        <p:spPr/>
        <p:txBody>
          <a:bodyPr/>
          <a:lstStyle/>
          <a:p>
            <a:pPr>
              <a:defRPr/>
            </a:pPr>
            <a:fld id="{9F53FABC-AE25-4306-AD46-33005F70C8CA}"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54276" name="Slide Number Placeholder 3"/>
          <p:cNvSpPr>
            <a:spLocks noGrp="1"/>
          </p:cNvSpPr>
          <p:nvPr>
            <p:ph type="sldNum" sz="quarter" idx="5"/>
          </p:nvPr>
        </p:nvSpPr>
        <p:spPr/>
        <p:txBody>
          <a:bodyPr/>
          <a:lstStyle/>
          <a:p>
            <a:pPr>
              <a:defRPr/>
            </a:pPr>
            <a:fld id="{B80FA9BF-F5B3-4DCD-8071-43468153C0AE}" type="slidenum">
              <a:rPr lang="en-US" smtClean="0">
                <a:latin typeface="Arial" pitchFamily="34" charset="0"/>
              </a:rPr>
              <a:pPr>
                <a:defRPr/>
              </a:pPr>
              <a:t>16</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CE0FEB75-4EEA-479F-A05A-507DA51B75D6}" type="slidenum">
              <a:rPr lang="en-US" smtClean="0"/>
              <a:pPr>
                <a:defRPr/>
              </a:pPr>
              <a:t>17</a:t>
            </a:fld>
            <a:endParaRPr lang="en-US" smtClean="0"/>
          </a:p>
        </p:txBody>
      </p:sp>
      <p:sp>
        <p:nvSpPr>
          <p:cNvPr id="808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9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6486" tIns="43244" rIns="86486" bIns="43244" numCol="1" anchor="t" anchorCtr="0" compatLnSpc="1">
            <a:prstTxWarp prst="textNoShape">
              <a:avLst/>
            </a:prstTxWarp>
          </a:bodyPr>
          <a:lstStyle/>
          <a:p>
            <a:r>
              <a:rPr lang="en-US" b="1" smtClean="0"/>
              <a:t>Once you have designed the form, the Tablet PC allows for the easy and natural collection of the data. To demonstrate the data capture interface of Mi-Forms I will be using a form from a hospital clinic.</a:t>
            </a:r>
          </a:p>
          <a:p>
            <a:r>
              <a:rPr lang="en-US" b="1" smtClean="0"/>
              <a:t>During this demonstration, you will see examples of the following:</a:t>
            </a:r>
          </a:p>
          <a:p>
            <a:endParaRPr lang="en-US" b="1" smtClean="0"/>
          </a:p>
          <a:p>
            <a:r>
              <a:rPr lang="en-US" b="1" u="sng" smtClean="0">
                <a:solidFill>
                  <a:srgbClr val="333333"/>
                </a:solidFill>
                <a:latin typeface="Arial" pitchFamily="34" charset="0"/>
                <a:cs typeface="Arial" pitchFamily="34" charset="0"/>
              </a:rPr>
              <a:t>Business Rules</a:t>
            </a:r>
            <a:r>
              <a:rPr lang="en-US" b="1" smtClean="0">
                <a:solidFill>
                  <a:srgbClr val="333333"/>
                </a:solidFill>
                <a:latin typeface="Arial" pitchFamily="34" charset="0"/>
                <a:cs typeface="Arial" pitchFamily="34" charset="0"/>
              </a:rPr>
              <a:t> Business rules may be added to a form to enforce quality data collection. Such rules may be used to flag potential errors or even prevent the user from submitting bad data.  In Mi-Forms, business rules are written using a Microsoft .NET language.</a:t>
            </a:r>
          </a:p>
          <a:p>
            <a:endParaRPr lang="en-US" b="1" smtClean="0">
              <a:solidFill>
                <a:srgbClr val="333333"/>
              </a:solidFill>
              <a:latin typeface="Arial" pitchFamily="34" charset="0"/>
              <a:cs typeface="Arial" pitchFamily="34" charset="0"/>
            </a:endParaRPr>
          </a:p>
          <a:p>
            <a:r>
              <a:rPr lang="en-US" b="1" u="sng" smtClean="0">
                <a:solidFill>
                  <a:srgbClr val="333333"/>
                </a:solidFill>
                <a:latin typeface="Arial" pitchFamily="34" charset="0"/>
                <a:cs typeface="Arial" pitchFamily="34" charset="0"/>
              </a:rPr>
              <a:t>Feedback</a:t>
            </a:r>
            <a:r>
              <a:rPr lang="en-US" b="1" smtClean="0">
                <a:solidFill>
                  <a:srgbClr val="333333"/>
                </a:solidFill>
                <a:latin typeface="Arial" pitchFamily="34" charset="0"/>
                <a:cs typeface="Arial" pitchFamily="34" charset="0"/>
              </a:rPr>
              <a:t> The form designer can specify real-time feedback during data collection sessions. This feedback can be visual or audible. The feedback may occur when data is entered (for example, Mi-Forms can "speak" the value of a checkbox that is hit) or when business rules are violated. </a:t>
            </a:r>
          </a:p>
          <a:p>
            <a:r>
              <a:rPr lang="en-US" b="1" smtClean="0">
                <a:solidFill>
                  <a:srgbClr val="333333"/>
                </a:solidFill>
                <a:latin typeface="Arial" pitchFamily="34" charset="0"/>
                <a:cs typeface="Arial" pitchFamily="34" charset="0"/>
              </a:rPr>
              <a:t/>
            </a:r>
            <a:br>
              <a:rPr lang="en-US" b="1" smtClean="0">
                <a:solidFill>
                  <a:srgbClr val="333333"/>
                </a:solidFill>
                <a:latin typeface="Arial" pitchFamily="34" charset="0"/>
                <a:cs typeface="Arial" pitchFamily="34" charset="0"/>
              </a:rPr>
            </a:br>
            <a:r>
              <a:rPr lang="en-US" b="1" u="sng" smtClean="0">
                <a:solidFill>
                  <a:srgbClr val="333333"/>
                </a:solidFill>
                <a:latin typeface="Arial" pitchFamily="34" charset="0"/>
                <a:cs typeface="Arial" pitchFamily="34" charset="0"/>
              </a:rPr>
              <a:t>Datapaths</a:t>
            </a:r>
            <a:r>
              <a:rPr lang="en-US" b="1" smtClean="0">
                <a:solidFill>
                  <a:srgbClr val="333333"/>
                </a:solidFill>
                <a:latin typeface="Arial" pitchFamily="34" charset="0"/>
                <a:cs typeface="Arial" pitchFamily="34" charset="0"/>
              </a:rPr>
              <a:t> A Mi-Forms Datapath controls the export of data to an external database. Such exports can be simple file exports, like XML, CSV, or a variety of image file formats. In addition, a datapath can utilize ODBC to connect to a wide variety of data base management systems.</a:t>
            </a:r>
          </a:p>
          <a:p>
            <a:r>
              <a:rPr lang="en-US" b="1" smtClean="0">
                <a:solidFill>
                  <a:srgbClr val="333333"/>
                </a:solidFill>
                <a:latin typeface="Arial" pitchFamily="34" charset="0"/>
                <a:cs typeface="Arial" pitchFamily="34" charset="0"/>
              </a:rPr>
              <a:t/>
            </a:r>
            <a:br>
              <a:rPr lang="en-US" b="1" smtClean="0">
                <a:solidFill>
                  <a:srgbClr val="333333"/>
                </a:solidFill>
                <a:latin typeface="Arial" pitchFamily="34" charset="0"/>
                <a:cs typeface="Arial" pitchFamily="34" charset="0"/>
              </a:rPr>
            </a:br>
            <a:r>
              <a:rPr lang="en-US" b="1" smtClean="0">
                <a:solidFill>
                  <a:srgbClr val="333333"/>
                </a:solidFill>
                <a:latin typeface="Arial" pitchFamily="34" charset="0"/>
                <a:cs typeface="Arial" pitchFamily="34" charset="0"/>
              </a:rPr>
              <a:t/>
            </a:r>
            <a:br>
              <a:rPr lang="en-US" b="1" smtClean="0">
                <a:solidFill>
                  <a:srgbClr val="333333"/>
                </a:solidFill>
                <a:latin typeface="Arial" pitchFamily="34" charset="0"/>
                <a:cs typeface="Arial" pitchFamily="34" charset="0"/>
              </a:rPr>
            </a:br>
            <a:endParaRPr lang="en-US" b="1" smtClean="0">
              <a:solidFill>
                <a:srgbClr val="333333"/>
              </a:solidFill>
              <a:latin typeface="Arial" pitchFamily="34" charset="0"/>
              <a:cs typeface="Arial" pitchFamily="34" charset="0"/>
            </a:endParaRPr>
          </a:p>
          <a:p>
            <a:endParaRPr lang="en-U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568D70B-FF4D-4403-B3AD-B5D77D77037C}"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95ECB8F4-BB96-4A78-AF29-21D55D659BB0}" type="slidenum">
              <a:rPr lang="en-US" smtClean="0">
                <a:latin typeface="Arial" pitchFamily="34" charset="0"/>
              </a:rPr>
              <a:pPr>
                <a:defRPr/>
              </a:pPr>
              <a:t>21</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400" b="1"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6F0BE798-8230-4E88-8AE6-072C77D10C07}" type="slidenum">
              <a:rPr lang="en-US" smtClean="0">
                <a:latin typeface="Arial" pitchFamily="34" charset="0"/>
              </a:rPr>
              <a:pPr>
                <a:defRPr/>
              </a:pPr>
              <a:t>22</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xfrm>
            <a:off x="893763" y="4346575"/>
            <a:ext cx="5032375" cy="4114800"/>
          </a:xfrm>
          <a:noFill/>
        </p:spPr>
        <p:txBody>
          <a:bodyPr wrap="square" numCol="1" anchor="t" anchorCtr="0" compatLnSpc="1">
            <a:prstTxWarp prst="textNoShape">
              <a:avLst/>
            </a:prstTxWarp>
          </a:bodyPr>
          <a:lstStyle/>
          <a:p>
            <a:pPr eaLnBrk="1" hangingPunct="1"/>
            <a:endParaRPr lang="en-US" sz="1400" b="1" smtClean="0">
              <a:latin typeface="Arial" pitchFamily="34"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DFDF9733-CBBA-4025-AB1D-FCDE067EB137}" type="slidenum">
              <a:rPr lang="en-US" smtClean="0">
                <a:latin typeface="Arial" pitchFamily="34" charset="0"/>
              </a:rPr>
              <a:pPr>
                <a:defRPr/>
              </a:pPr>
              <a:t>23</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400" b="1"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F5BAEABC-316F-4BF1-8619-CC5F08ECBD6E}" type="slidenum">
              <a:rPr lang="en-US" smtClean="0">
                <a:latin typeface="Arial" pitchFamily="34" charset="0"/>
              </a:rPr>
              <a:pPr>
                <a:defRPr/>
              </a:pPr>
              <a:t>24</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10 years of experience, lots of life sciences and healthcare customers, part 11 and hipaa compliant solutions</a:t>
            </a:r>
          </a:p>
        </p:txBody>
      </p:sp>
      <p:sp>
        <p:nvSpPr>
          <p:cNvPr id="4" name="Slide Number Placeholder 3"/>
          <p:cNvSpPr>
            <a:spLocks noGrp="1"/>
          </p:cNvSpPr>
          <p:nvPr>
            <p:ph type="sldNum" sz="quarter" idx="5"/>
          </p:nvPr>
        </p:nvSpPr>
        <p:spPr/>
        <p:txBody>
          <a:bodyPr/>
          <a:lstStyle/>
          <a:p>
            <a:pPr>
              <a:defRPr/>
            </a:pPr>
            <a:fld id="{CD15445F-4CC4-42C6-BF22-FCC83ABF9C98}"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9F61BFBC-3CDE-4DC1-BF74-6A6D47739ADB}" type="slidenum">
              <a:rPr lang="en-US" smtClean="0">
                <a:latin typeface="Arial" pitchFamily="34" charset="0"/>
              </a:rPr>
              <a:pPr>
                <a:defRPr/>
              </a:pPr>
              <a:t>4</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xfrm>
            <a:off x="911225" y="4343400"/>
            <a:ext cx="5035550" cy="4113213"/>
          </a:xfrm>
          <a:noFill/>
        </p:spPr>
        <p:txBody>
          <a:bodyPr wrap="square" numCol="1" anchor="t" anchorCtr="0" compatLnSpc="1">
            <a:prstTxWarp prst="textNoShape">
              <a:avLst/>
            </a:prstTxWarp>
          </a:bodyPr>
          <a:lstStyle/>
          <a:p>
            <a:pPr eaLnBrk="1" hangingPunct="1"/>
            <a:endParaRPr lang="en-US" b="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10 years of experience, lots of life sciences and healthcare customers, part 11 and hipaa compliant solutions</a:t>
            </a:r>
          </a:p>
        </p:txBody>
      </p:sp>
      <p:sp>
        <p:nvSpPr>
          <p:cNvPr id="4" name="Slide Number Placeholder 3"/>
          <p:cNvSpPr>
            <a:spLocks noGrp="1"/>
          </p:cNvSpPr>
          <p:nvPr>
            <p:ph type="sldNum" sz="quarter" idx="5"/>
          </p:nvPr>
        </p:nvSpPr>
        <p:spPr/>
        <p:txBody>
          <a:bodyPr/>
          <a:lstStyle/>
          <a:p>
            <a:pPr>
              <a:defRPr/>
            </a:pPr>
            <a:fld id="{CD15445F-4CC4-42C6-BF22-FCC83ABF9C9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5A845B-10D5-4972-BAA8-552D9687753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103F6F85-6AFC-439A-8E7A-3328F65273CB}" type="slidenum">
              <a:rPr lang="en-US" smtClean="0">
                <a:latin typeface="Arial" pitchFamily="34" charset="0"/>
              </a:rPr>
              <a:pPr>
                <a:defRPr/>
              </a:pPr>
              <a:t>7</a:t>
            </a:fld>
            <a:endParaRPr lang="en-US" smtClean="0">
              <a:latin typeface="Arial" pitchFamily="34"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xfrm>
            <a:off x="911605" y="4344025"/>
            <a:ext cx="5034791"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 Wilson County, Debra Harris, Home Health Director, estimates that </a:t>
            </a:r>
            <a:r>
              <a:rPr lang="en-US" b="1" i="1" smtClean="0">
                <a:latin typeface="Arial" pitchFamily="34" charset="0"/>
              </a:rPr>
              <a:t>nurses are able to save one hour per nurse per day on paperwork*</a:t>
            </a:r>
            <a:r>
              <a:rPr lang="en-US" smtClean="0">
                <a:latin typeface="Arial" pitchFamily="34" charset="0"/>
              </a:rPr>
              <a:t>. Rather than increasing the number of visits nurses made each day, the nurses are given the time to provide more quality care to their patients. Harris concludes that the quality of care and patient satisfaction increases based on this use of the time.</a:t>
            </a:r>
          </a:p>
          <a:p>
            <a:pPr eaLnBrk="1" hangingPunct="1"/>
            <a:r>
              <a:rPr lang="en-US" smtClean="0">
                <a:latin typeface="Arial" pitchFamily="34" charset="0"/>
              </a:rPr>
              <a:t>      </a:t>
            </a:r>
          </a:p>
          <a:p>
            <a:pPr eaLnBrk="1" hangingPunct="1"/>
            <a:r>
              <a:rPr lang="en-US" smtClean="0">
                <a:latin typeface="Arial" pitchFamily="34" charset="0"/>
              </a:rPr>
              <a:t>During a six month time frame (and before a fully completed implementation of the Mi-Forms System), </a:t>
            </a:r>
            <a:r>
              <a:rPr lang="en-US" b="1" i="1" smtClean="0">
                <a:latin typeface="Arial" pitchFamily="34" charset="0"/>
              </a:rPr>
              <a:t>Wilson County saw a reduction in the number of late submissions from up to 31% in a month to 8% in a month.</a:t>
            </a:r>
            <a:r>
              <a:rPr lang="en-US" smtClean="0">
                <a:latin typeface="Arial" pitchFamily="34" charset="0"/>
              </a:rPr>
              <a:t> </a:t>
            </a:r>
          </a:p>
          <a:p>
            <a:pPr eaLnBrk="1" hangingPunct="1"/>
            <a:endParaRPr lang="en-US" smtClean="0">
              <a:latin typeface="Arial" pitchFamily="34" charset="0"/>
            </a:endParaRPr>
          </a:p>
          <a:p>
            <a:pPr eaLnBrk="1" hangingPunct="1">
              <a:lnSpc>
                <a:spcPct val="80000"/>
              </a:lnSpc>
              <a:spcBef>
                <a:spcPct val="20000"/>
              </a:spcBef>
              <a:buFontTx/>
              <a:buChar char="•"/>
            </a:pPr>
            <a:r>
              <a:rPr lang="en-US" smtClean="0">
                <a:latin typeface="Arial" pitchFamily="34" charset="0"/>
              </a:rPr>
              <a:t>*Current national salary surveys show an average of over $20 per hour for a home health nurse. Using this data, the Wilson County productivity gain is $1200 per day (or $24,000 per 4 week month, more than four times the monthly cost of the software, hardware and wireless systems currently being used by Wilson County).   </a:t>
            </a:r>
          </a:p>
          <a:p>
            <a:pPr eaLnBrk="1" hangingPunct="1"/>
            <a:endParaRPr lang="en-US" smtClean="0">
              <a:latin typeface="Arial" pitchFamily="34" charset="0"/>
            </a:endParaRPr>
          </a:p>
          <a:p>
            <a:pPr eaLnBrk="1" hangingPunct="1"/>
            <a:endParaRPr lang="en-US" b="1"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Is everyone here familiar with tablet PCs?</a:t>
            </a:r>
          </a:p>
        </p:txBody>
      </p:sp>
      <p:sp>
        <p:nvSpPr>
          <p:cNvPr id="4" name="Slide Number Placeholder 3"/>
          <p:cNvSpPr>
            <a:spLocks noGrp="1"/>
          </p:cNvSpPr>
          <p:nvPr>
            <p:ph type="sldNum" sz="quarter" idx="5"/>
          </p:nvPr>
        </p:nvSpPr>
        <p:spPr/>
        <p:txBody>
          <a:bodyPr/>
          <a:lstStyle/>
          <a:p>
            <a:pPr>
              <a:defRPr/>
            </a:pPr>
            <a:fld id="{310DF72A-742E-464E-AE9B-986B43FA61B5}"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C7DB13-AC68-406F-81EE-0F8D44FA4A74}" type="slidenum">
              <a:rPr lang="en-US"/>
              <a:pPr fontAlgn="base">
                <a:spcBef>
                  <a:spcPct val="0"/>
                </a:spcBef>
                <a:spcAft>
                  <a:spcPct val="0"/>
                </a:spcAft>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B94905-FA5A-40C6-B9BD-479C43F1F25F}" type="slidenum">
              <a:rPr lang="en-US"/>
              <a:pPr fontAlgn="base">
                <a:spcBef>
                  <a:spcPct val="0"/>
                </a:spcBef>
                <a:spcAft>
                  <a:spcPct val="0"/>
                </a:spcAft>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961A5B-F420-4FA0-BBFD-C7089BF55491}" type="datetimeFigureOut">
              <a:rPr lang="en-US"/>
              <a:pPr>
                <a:defRPr/>
              </a:pPr>
              <a:t>8/7/2012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05189-902D-4DC6-A5F6-8C7A7F8F5C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3669A4B-6AB0-4576-BF41-45C013BF7205}" type="datetimeFigureOut">
              <a:rPr lang="en-US"/>
              <a:pPr>
                <a:defRPr/>
              </a:pPr>
              <a:t>8/7/2012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17C371-DBA8-4BE6-AA43-C0566AD2E9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954AFD6-7E40-45D1-B9F6-8B5ED764F531}" type="datetimeFigureOut">
              <a:rPr lang="en-US"/>
              <a:pPr>
                <a:defRPr/>
              </a:pPr>
              <a:t>8/7/2012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EFA27-1BBD-4893-94EE-3C99B18C07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idx="4294967295"/>
          </p:nvPr>
        </p:nvSpPr>
        <p:spPr>
          <a:xfrm>
            <a:off x="1295400" y="381000"/>
            <a:ext cx="6629400" cy="758952"/>
          </a:xfrm>
        </p:spPr>
        <p:txBody>
          <a:bodyPr/>
          <a:lstStyle>
            <a:lvl1pPr>
              <a:defRPr sz="2800">
                <a:solidFill>
                  <a:schemeClr val="accent6">
                    <a:lumMod val="50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4F18EF-09B9-4633-ACEA-9B4A1B682EDF}" type="datetimeFigureOut">
              <a:rPr lang="en-US"/>
              <a:pPr>
                <a:defRPr/>
              </a:pPr>
              <a:t>8/7/2012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FFE0D7-09CA-41E0-9CD7-0A7A7829B2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F4436A-9FE3-4FB6-92DD-3D1FC8B73E4D}" type="datetimeFigureOut">
              <a:rPr lang="en-US"/>
              <a:pPr>
                <a:defRPr/>
              </a:pPr>
              <a:t>8/7/2012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EBDBE-725E-4F15-B3BA-BD28DDF857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361595-DC20-49BA-B4E4-FCDC73609F43}" type="datetimeFigureOut">
              <a:rPr lang="en-US"/>
              <a:pPr>
                <a:defRPr/>
              </a:pPr>
              <a:t>8/7/2012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1416179-A688-45DE-B1C0-F6842F60C4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64E67-54F4-4BE5-9934-AB5D1AD105D9}" type="datetimeFigureOut">
              <a:rPr lang="en-US"/>
              <a:pPr>
                <a:defRPr/>
              </a:pPr>
              <a:t>8/7/2012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769E946-DB82-477B-B48D-A5FC642898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EB7D61-1CB5-490A-91FB-A66676F940D3}" type="datetimeFigureOut">
              <a:rPr lang="en-US"/>
              <a:pPr>
                <a:defRPr/>
              </a:pPr>
              <a:t>8/7/2012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5BE25C6-30F4-46CF-8A77-771524804F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A8DD4E9-1858-4654-8431-9DD43499C730}" type="datetimeFigureOut">
              <a:rPr lang="en-US"/>
              <a:pPr>
                <a:defRPr/>
              </a:pPr>
              <a:t>8/7/2012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9002EA3-FF9B-4C02-ADB6-44305ECAB2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DC7CC9-5E2A-4C22-AA4D-E276BB1F59E8}" type="datetimeFigureOut">
              <a:rPr lang="en-US"/>
              <a:pPr>
                <a:defRPr/>
              </a:pPr>
              <a:t>8/7/2012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DA6201A-93E7-4770-8A68-BA031A3811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E28CE0-476E-4DEB-86F5-E127C18827C1}" type="datetimeFigureOut">
              <a:rPr lang="en-US"/>
              <a:pPr>
                <a:defRPr/>
              </a:pPr>
              <a:t>8/7/2012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AD512B-6FE9-4065-A3CC-99C46C1D75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0638235-2066-42DF-810A-0674DBBCC2EF}" type="slidenum">
              <a:rPr lang="en-US"/>
              <a:pPr>
                <a:defRPr/>
              </a:pPr>
              <a:t>‹#›</a:t>
            </a:fld>
            <a:endParaRPr lang="en-US"/>
          </a:p>
        </p:txBody>
      </p:sp>
      <p:sp>
        <p:nvSpPr>
          <p:cNvPr id="7" name="Rectangle 1"/>
          <p:cNvSpPr>
            <a:spLocks/>
          </p:cNvSpPr>
          <p:nvPr userDrawn="1"/>
        </p:nvSpPr>
        <p:spPr bwMode="auto">
          <a:xfrm>
            <a:off x="0" y="0"/>
            <a:ext cx="9144000" cy="1066800"/>
          </a:xfrm>
          <a:prstGeom prst="rect">
            <a:avLst/>
          </a:prstGeom>
          <a:solidFill>
            <a:srgbClr val="202062"/>
          </a:solidFill>
          <a:ln w="9525">
            <a:noFill/>
            <a:miter lim="800000"/>
            <a:headEnd/>
            <a:tailEnd/>
          </a:ln>
        </p:spPr>
        <p:txBody>
          <a:bodyPr lIns="0" tIns="0" rIns="0" bIns="0"/>
          <a:lstStyle/>
          <a:p>
            <a:pPr fontAlgn="auto">
              <a:spcBef>
                <a:spcPts val="0"/>
              </a:spcBef>
              <a:spcAft>
                <a:spcPts val="0"/>
              </a:spcAft>
              <a:defRPr/>
            </a:pPr>
            <a:endParaRPr lang="en-US">
              <a:latin typeface="+mn-lt"/>
              <a:cs typeface="+mn-cs"/>
            </a:endParaRPr>
          </a:p>
        </p:txBody>
      </p:sp>
      <p:pic>
        <p:nvPicPr>
          <p:cNvPr id="2054" name="Picture 3"/>
          <p:cNvPicPr>
            <a:picLocks noChangeArrowheads="1"/>
          </p:cNvPicPr>
          <p:nvPr userDrawn="1"/>
        </p:nvPicPr>
        <p:blipFill>
          <a:blip r:embed="rId14" cstate="print"/>
          <a:srcRect/>
          <a:stretch>
            <a:fillRect/>
          </a:stretch>
        </p:blipFill>
        <p:spPr bwMode="auto">
          <a:xfrm>
            <a:off x="6781800" y="5638800"/>
            <a:ext cx="1752600" cy="990600"/>
          </a:xfrm>
          <a:prstGeom prst="rect">
            <a:avLst/>
          </a:prstGeom>
          <a:noFill/>
          <a:ln w="9525">
            <a:noFill/>
            <a:miter lim="800000"/>
            <a:headEnd/>
            <a:tailEnd/>
          </a:ln>
        </p:spPr>
      </p:pic>
      <p:sp>
        <p:nvSpPr>
          <p:cNvPr id="9" name="Rectangle 5"/>
          <p:cNvSpPr>
            <a:spLocks noChangeArrowheads="1"/>
          </p:cNvSpPr>
          <p:nvPr userDrawn="1"/>
        </p:nvSpPr>
        <p:spPr bwMode="auto">
          <a:xfrm>
            <a:off x="0" y="6629400"/>
            <a:ext cx="9144000" cy="228600"/>
          </a:xfrm>
          <a:prstGeom prst="rect">
            <a:avLst/>
          </a:prstGeom>
          <a:solidFill>
            <a:srgbClr val="202062"/>
          </a:solidFill>
          <a:ln w="9525">
            <a:noFill/>
            <a:miter lim="800000"/>
            <a:headEnd/>
            <a:tailEnd/>
          </a:ln>
        </p:spPr>
        <p:txBody>
          <a:bodyPr wrap="none" anchor="ct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mi-corporatio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37.png"/><Relationship Id="rId4" Type="http://schemas.openxmlformats.org/officeDocument/2006/relationships/image" Target="../media/image51.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0.emf"/><Relationship Id="rId18" Type="http://schemas.openxmlformats.org/officeDocument/2006/relationships/customXml" Target="../ink/ink7.xml"/><Relationship Id="rId3" Type="http://schemas.openxmlformats.org/officeDocument/2006/relationships/image" Target="../media/image63.png"/><Relationship Id="rId21" Type="http://schemas.openxmlformats.org/officeDocument/2006/relationships/image" Target="../media/image84.emf"/><Relationship Id="rId7" Type="http://schemas.openxmlformats.org/officeDocument/2006/relationships/image" Target="../media/image77.emf"/><Relationship Id="rId12" Type="http://schemas.openxmlformats.org/officeDocument/2006/relationships/customXml" Target="../ink/ink4.xml"/><Relationship Id="rId17" Type="http://schemas.openxmlformats.org/officeDocument/2006/relationships/image" Target="../media/image82.emf"/><Relationship Id="rId2" Type="http://schemas.openxmlformats.org/officeDocument/2006/relationships/notesSlide" Target="../notesSlides/notesSlide17.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79.emf"/><Relationship Id="rId5" Type="http://schemas.openxmlformats.org/officeDocument/2006/relationships/image" Target="../media/image6.jpeg"/><Relationship Id="rId15" Type="http://schemas.openxmlformats.org/officeDocument/2006/relationships/image" Target="../media/image81.emf"/><Relationship Id="rId10" Type="http://schemas.openxmlformats.org/officeDocument/2006/relationships/customXml" Target="../ink/ink3.xml"/><Relationship Id="rId19" Type="http://schemas.openxmlformats.org/officeDocument/2006/relationships/image" Target="../media/image83.emf"/><Relationship Id="rId4" Type="http://schemas.openxmlformats.org/officeDocument/2006/relationships/image" Target="../media/image64.png"/><Relationship Id="rId9" Type="http://schemas.openxmlformats.org/officeDocument/2006/relationships/image" Target="../media/image78.emf"/><Relationship Id="rId14" Type="http://schemas.openxmlformats.org/officeDocument/2006/relationships/customXml" Target="../ink/ink5.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hyperlink" Target="http://images.google.com/imgres?imgurl=http://www.bio.unc.edu/faculty/copenhaver/lab/UNC%20logo.jpg&amp;imgrefurl=http://www.bio.unc.edu/faculty/copenhaver/lab/&amp;h=445&amp;w=452&amp;sz=49&amp;hl=en&amp;start=4&amp;tbnid=0qdrQjRKGjGUnM:&amp;tbnh=125&amp;tbnw=127&amp;prev=/images?q=unc+logo&amp;svnum=10&amp;hl=en&amp;lr=&amp;rls=com.microsoft:en-US&amp;sa=N" TargetMode="External"/><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hyperlink" Target="http://www.google.com/imgres?imgurl=http://www.localpcbuilder.com/images5/HeroPCs/pcimages/Equus-01.jpg&amp;imgrefurl=http://www.localpcbuilder.com/audience/education/&amp;usg=__P4aP9nkuAsPdUaMy264MzzuxaL8=&amp;h=149&amp;w=181&amp;sz=5&amp;hl=en&amp;start=6&amp;zoom=0&amp;um=1&amp;itbs=1&amp;tbnid=hS0ExObh-o-chM:&amp;tbnh=83&amp;tbnw=101&amp;prev=/images%3Fq%3Dequus%2Bnobi%26um%3D1%26hl%3Den%26sa%3DN%26rlz%3D1R2ADRA_enUS398%26tbs%3Disch: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audio" Target="file:///C:\Documents%20and%20Settings\Mi-Co\Desktop\Presentations\AllTP-Hospitals\Fligor%20CF%20patient%20story%209%202009%20take%202.MP3" TargetMode="External"/><Relationship Id="rId5" Type="http://schemas.openxmlformats.org/officeDocument/2006/relationships/image" Target="../media/image4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9400" y="5638800"/>
            <a:ext cx="1981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9" name="Picture 3"/>
          <p:cNvPicPr>
            <a:picLocks noChangeArrowheads="1"/>
          </p:cNvPicPr>
          <p:nvPr/>
        </p:nvPicPr>
        <p:blipFill>
          <a:blip r:embed="rId3" cstate="print"/>
          <a:srcRect/>
          <a:stretch>
            <a:fillRect/>
          </a:stretch>
        </p:blipFill>
        <p:spPr bwMode="auto">
          <a:xfrm>
            <a:off x="2873828" y="561523"/>
            <a:ext cx="3248298" cy="1267278"/>
          </a:xfrm>
          <a:prstGeom prst="rect">
            <a:avLst/>
          </a:prstGeom>
          <a:noFill/>
          <a:ln w="9525">
            <a:noFill/>
            <a:miter lim="800000"/>
            <a:headEnd/>
            <a:tailEnd/>
          </a:ln>
        </p:spPr>
      </p:pic>
      <p:sp>
        <p:nvSpPr>
          <p:cNvPr id="14340" name="Rectangle 6"/>
          <p:cNvSpPr>
            <a:spLocks noGrp="1"/>
          </p:cNvSpPr>
          <p:nvPr>
            <p:ph type="ctrTitle"/>
          </p:nvPr>
        </p:nvSpPr>
        <p:spPr>
          <a:xfrm>
            <a:off x="347663" y="2247900"/>
            <a:ext cx="8385175" cy="1147763"/>
          </a:xfrm>
        </p:spPr>
        <p:txBody>
          <a:bodyPr lIns="0" tIns="0" rIns="40639" bIns="0"/>
          <a:lstStyle/>
          <a:p>
            <a:pPr marL="39688" eaLnBrk="1" hangingPunct="1"/>
            <a:r>
              <a:rPr lang="en-US" sz="2800" i="1" smtClean="0">
                <a:solidFill>
                  <a:srgbClr val="001F67"/>
                </a:solidFill>
                <a:latin typeface="Arial Bold Italic"/>
                <a:ea typeface="Arial Bold Italic"/>
                <a:cs typeface="Arial Bold Italic"/>
                <a:sym typeface="Arial Bold Italic"/>
              </a:rPr>
              <a:t/>
            </a:r>
            <a:br>
              <a:rPr lang="en-US" sz="2800" i="1" smtClean="0">
                <a:solidFill>
                  <a:srgbClr val="001F67"/>
                </a:solidFill>
                <a:latin typeface="Arial Bold Italic"/>
                <a:ea typeface="Arial Bold Italic"/>
                <a:cs typeface="Arial Bold Italic"/>
                <a:sym typeface="Arial Bold Italic"/>
              </a:rPr>
            </a:br>
            <a:r>
              <a:rPr lang="en-US" sz="2800" i="1" smtClean="0">
                <a:solidFill>
                  <a:srgbClr val="001F67"/>
                </a:solidFill>
                <a:latin typeface="Arial Bold Italic"/>
                <a:ea typeface="Arial Bold Italic"/>
                <a:cs typeface="Arial Bold Italic"/>
                <a:sym typeface="Arial Bold Italic"/>
              </a:rPr>
              <a:t> Mobile Data Collection Solutions for Healthcare </a:t>
            </a:r>
            <a:br>
              <a:rPr lang="en-US" sz="2800" i="1" smtClean="0">
                <a:solidFill>
                  <a:srgbClr val="001F67"/>
                </a:solidFill>
                <a:latin typeface="Arial Bold Italic"/>
                <a:ea typeface="Arial Bold Italic"/>
                <a:cs typeface="Arial Bold Italic"/>
                <a:sym typeface="Arial Bold Italic"/>
              </a:rPr>
            </a:br>
            <a:r>
              <a:rPr lang="en-US" sz="2800" i="1" smtClean="0">
                <a:solidFill>
                  <a:srgbClr val="001F67"/>
                </a:solidFill>
                <a:latin typeface="Arial Bold Italic"/>
                <a:ea typeface="Arial Bold Italic"/>
                <a:cs typeface="Arial Bold Italic"/>
                <a:sym typeface="Arial Bold Italic"/>
                <a:hlinkClick r:id="rId4"/>
              </a:rPr>
              <a:t>www.mi-corporation.com</a:t>
            </a:r>
            <a:r>
              <a:rPr lang="en-US" sz="2800" i="1" smtClean="0">
                <a:solidFill>
                  <a:srgbClr val="001F67"/>
                </a:solidFill>
                <a:latin typeface="Arial Bold Italic"/>
                <a:ea typeface="Arial Bold Italic"/>
                <a:cs typeface="Arial Bold Italic"/>
                <a:sym typeface="Arial Bold Italic"/>
              </a:rPr>
              <a:t> </a:t>
            </a:r>
            <a:br>
              <a:rPr lang="en-US" sz="2800" i="1" smtClean="0">
                <a:solidFill>
                  <a:srgbClr val="001F67"/>
                </a:solidFill>
                <a:latin typeface="Arial Bold Italic"/>
                <a:ea typeface="Arial Bold Italic"/>
                <a:cs typeface="Arial Bold Italic"/>
                <a:sym typeface="Arial Bold Italic"/>
              </a:rPr>
            </a:br>
            <a:endParaRPr lang="en-US" sz="2800" i="1" smtClean="0">
              <a:solidFill>
                <a:srgbClr val="001F67"/>
              </a:solidFill>
              <a:latin typeface="Arial Bold Italic"/>
              <a:ea typeface="Arial Bold Italic"/>
              <a:cs typeface="Arial Bold Italic"/>
              <a:sym typeface="Arial Bold Italic"/>
            </a:endParaRPr>
          </a:p>
        </p:txBody>
      </p:sp>
      <p:pic>
        <p:nvPicPr>
          <p:cNvPr id="14341" name="Picture 5" descr="XT2-withform.jpg"/>
          <p:cNvPicPr>
            <a:picLocks noChangeAspect="1"/>
          </p:cNvPicPr>
          <p:nvPr/>
        </p:nvPicPr>
        <p:blipFill>
          <a:blip r:embed="rId5" cstate="print"/>
          <a:srcRect/>
          <a:stretch>
            <a:fillRect/>
          </a:stretch>
        </p:blipFill>
        <p:spPr bwMode="auto">
          <a:xfrm>
            <a:off x="545194" y="3757885"/>
            <a:ext cx="2707458" cy="1988137"/>
          </a:xfrm>
          <a:prstGeom prst="rect">
            <a:avLst/>
          </a:prstGeom>
          <a:noFill/>
          <a:ln w="9525">
            <a:noFill/>
            <a:miter lim="800000"/>
            <a:headEnd/>
            <a:tailEnd/>
          </a:ln>
        </p:spPr>
      </p:pic>
      <p:pic>
        <p:nvPicPr>
          <p:cNvPr id="14342" name="Picture 3" descr="pen_cradle_2_highres.jpg"/>
          <p:cNvPicPr>
            <a:picLocks noChangeAspect="1"/>
          </p:cNvPicPr>
          <p:nvPr/>
        </p:nvPicPr>
        <p:blipFill>
          <a:blip r:embed="rId6" cstate="print"/>
          <a:srcRect/>
          <a:stretch>
            <a:fillRect/>
          </a:stretch>
        </p:blipFill>
        <p:spPr bwMode="auto">
          <a:xfrm>
            <a:off x="6400256" y="3971879"/>
            <a:ext cx="1829344" cy="1873113"/>
          </a:xfrm>
          <a:prstGeom prst="rect">
            <a:avLst/>
          </a:prstGeom>
          <a:noFill/>
          <a:ln w="9525">
            <a:noFill/>
            <a:miter lim="800000"/>
            <a:headEnd/>
            <a:tailEnd/>
          </a:ln>
        </p:spPr>
      </p:pic>
      <p:pic>
        <p:nvPicPr>
          <p:cNvPr id="8" name="Picture 8"/>
          <p:cNvPicPr>
            <a:picLocks noChangeAspect="1" noChangeArrowheads="1"/>
          </p:cNvPicPr>
          <p:nvPr/>
        </p:nvPicPr>
        <p:blipFill>
          <a:blip r:embed="rId7" cstate="print"/>
          <a:srcRect/>
          <a:stretch>
            <a:fillRect/>
          </a:stretch>
        </p:blipFill>
        <p:spPr bwMode="auto">
          <a:xfrm>
            <a:off x="3533820" y="4179843"/>
            <a:ext cx="2199458" cy="1646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Benefits </a:t>
            </a:r>
            <a:r>
              <a:rPr lang="en-US" sz="2800" smtClean="0"/>
              <a:t>cont.</a:t>
            </a:r>
          </a:p>
        </p:txBody>
      </p:sp>
      <p:sp>
        <p:nvSpPr>
          <p:cNvPr id="30723" name="Rectangle 3"/>
          <p:cNvSpPr>
            <a:spLocks noGrp="1" noChangeArrowheads="1"/>
          </p:cNvSpPr>
          <p:nvPr>
            <p:ph type="body" idx="1"/>
          </p:nvPr>
        </p:nvSpPr>
        <p:spPr/>
        <p:txBody>
          <a:bodyPr/>
          <a:lstStyle/>
          <a:p>
            <a:pPr eaLnBrk="1" hangingPunct="1">
              <a:defRPr/>
            </a:pPr>
            <a:r>
              <a:rPr lang="en-US" smtClean="0"/>
              <a:t>Potential for improved accuracy</a:t>
            </a:r>
          </a:p>
          <a:p>
            <a:pPr lvl="1" eaLnBrk="1" hangingPunct="1">
              <a:defRPr/>
            </a:pPr>
            <a:r>
              <a:rPr lang="en-US" smtClean="0"/>
              <a:t>Connecting to our equipment for data transfer</a:t>
            </a:r>
          </a:p>
          <a:p>
            <a:pPr eaLnBrk="1" hangingPunct="1">
              <a:defRPr/>
            </a:pPr>
            <a:r>
              <a:rPr lang="en-US" smtClean="0"/>
              <a:t>Data collection</a:t>
            </a:r>
          </a:p>
          <a:p>
            <a:pPr lvl="1" eaLnBrk="1" hangingPunct="1">
              <a:defRPr/>
            </a:pPr>
            <a:r>
              <a:rPr lang="en-US" smtClean="0"/>
              <a:t>Time stamp</a:t>
            </a:r>
          </a:p>
          <a:p>
            <a:pPr lvl="1" eaLnBrk="1" hangingPunct="1">
              <a:defRPr/>
            </a:pPr>
            <a:r>
              <a:rPr lang="en-US" smtClean="0"/>
              <a:t>Excel spreadsheet with data</a:t>
            </a:r>
          </a:p>
          <a:p>
            <a:pPr lvl="1" eaLnBrk="1" hangingPunct="1">
              <a:defRPr/>
            </a:pPr>
            <a:r>
              <a:rPr lang="en-US" smtClean="0"/>
              <a:t>Research possibilities</a:t>
            </a:r>
          </a:p>
        </p:txBody>
      </p:sp>
    </p:spTree>
    <p:extLst>
      <p:ext uri="{BB962C8B-B14F-4D97-AF65-F5344CB8AC3E}">
        <p14:creationId xmlns:p14="http://schemas.microsoft.com/office/powerpoint/2010/main" val="1625412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
            <a:ext cx="8229600" cy="914400"/>
          </a:xfrm>
        </p:spPr>
        <p:txBody>
          <a:bodyPr/>
          <a:lstStyle/>
          <a:p>
            <a:pPr eaLnBrk="1" hangingPunct="1"/>
            <a:r>
              <a:rPr lang="en-US" dirty="0" smtClean="0"/>
              <a:t>Collection Methods: </a:t>
            </a:r>
            <a:r>
              <a:rPr lang="en-US" dirty="0" smtClean="0"/>
              <a:t>Stylus</a:t>
            </a:r>
            <a:endParaRPr lang="en-US" dirty="0" smtClean="0"/>
          </a:p>
        </p:txBody>
      </p:sp>
      <p:pic>
        <p:nvPicPr>
          <p:cNvPr id="25603" name="Picture 4" descr="toshibatab3_with_audiology"/>
          <p:cNvPicPr>
            <a:picLocks noChangeAspect="1" noChangeArrowheads="1"/>
          </p:cNvPicPr>
          <p:nvPr/>
        </p:nvPicPr>
        <p:blipFill>
          <a:blip r:embed="rId3" cstate="print"/>
          <a:srcRect/>
          <a:stretch>
            <a:fillRect/>
          </a:stretch>
        </p:blipFill>
        <p:spPr bwMode="auto">
          <a:xfrm>
            <a:off x="5562600" y="1066800"/>
            <a:ext cx="2725738" cy="2298700"/>
          </a:xfrm>
          <a:prstGeom prst="rect">
            <a:avLst/>
          </a:prstGeom>
          <a:noFill/>
          <a:ln w="9525">
            <a:noFill/>
            <a:miter lim="800000"/>
            <a:headEnd/>
            <a:tailEnd/>
          </a:ln>
        </p:spPr>
      </p:pic>
      <p:sp>
        <p:nvSpPr>
          <p:cNvPr id="25604" name="TextBox 8"/>
          <p:cNvSpPr txBox="1">
            <a:spLocks noChangeArrowheads="1"/>
          </p:cNvSpPr>
          <p:nvPr/>
        </p:nvSpPr>
        <p:spPr bwMode="auto">
          <a:xfrm>
            <a:off x="4918075" y="3200400"/>
            <a:ext cx="4225925" cy="2032000"/>
          </a:xfrm>
          <a:prstGeom prst="rect">
            <a:avLst/>
          </a:prstGeom>
          <a:noFill/>
          <a:ln w="9525">
            <a:noFill/>
            <a:miter lim="800000"/>
            <a:headEnd/>
            <a:tailEnd/>
          </a:ln>
        </p:spPr>
        <p:txBody>
          <a:bodyPr>
            <a:spAutoFit/>
          </a:bodyPr>
          <a:lstStyle/>
          <a:p>
            <a:r>
              <a:rPr lang="en-US" sz="1400">
                <a:latin typeface="Calibri" pitchFamily="34" charset="0"/>
              </a:rPr>
              <a:t>“We’ve simply </a:t>
            </a:r>
            <a:r>
              <a:rPr lang="en-US" sz="1400" b="1">
                <a:latin typeface="Calibri" pitchFamily="34" charset="0"/>
              </a:rPr>
              <a:t>replaced pen and paper with digital ink and Tablet PCs</a:t>
            </a:r>
            <a:r>
              <a:rPr lang="en-US" sz="1400">
                <a:latin typeface="Calibri" pitchFamily="34" charset="0"/>
              </a:rPr>
              <a:t>.  With this change, we’re now in a position to collect an entire spectrum of data and deposit the data simultaneously in a clinical system or a national registry… </a:t>
            </a:r>
            <a:r>
              <a:rPr lang="en-US" sz="1400" b="1">
                <a:latin typeface="Calibri" pitchFamily="34" charset="0"/>
              </a:rPr>
              <a:t>It’s like zapping your paper form right into the database</a:t>
            </a:r>
            <a:r>
              <a:rPr lang="en-US" sz="1400">
                <a:latin typeface="Calibri" pitchFamily="34" charset="0"/>
              </a:rPr>
              <a:t>.”   </a:t>
            </a:r>
            <a:r>
              <a:rPr lang="en-US" sz="1400" i="1">
                <a:latin typeface="Calibri" pitchFamily="34" charset="0"/>
              </a:rPr>
              <a:t>Richard E. Shaw, M.A., Ph.D., F.A.C.C, F.A.C.A ,Director of Research, Quality and Education, CPMC Heart and Vascular Center, California Pacific Medical Center, San Francisco, Sutter Health.</a:t>
            </a:r>
          </a:p>
        </p:txBody>
      </p:sp>
      <p:pic>
        <p:nvPicPr>
          <p:cNvPr id="25605" name="Picture 7"/>
          <p:cNvPicPr>
            <a:picLocks noChangeAspect="1" noChangeArrowheads="1"/>
          </p:cNvPicPr>
          <p:nvPr/>
        </p:nvPicPr>
        <p:blipFill>
          <a:blip r:embed="rId4" cstate="print"/>
          <a:srcRect/>
          <a:stretch>
            <a:fillRect/>
          </a:stretch>
        </p:blipFill>
        <p:spPr bwMode="auto">
          <a:xfrm>
            <a:off x="4763" y="1074738"/>
            <a:ext cx="4229100" cy="553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title"/>
          </p:nvPr>
        </p:nvSpPr>
        <p:spPr/>
        <p:txBody>
          <a:bodyPr/>
          <a:lstStyle/>
          <a:p>
            <a:r>
              <a:rPr lang="en-US" smtClean="0"/>
              <a:t>Mi-Forms Augments EMRs by…</a:t>
            </a:r>
          </a:p>
        </p:txBody>
      </p:sp>
      <p:sp>
        <p:nvSpPr>
          <p:cNvPr id="44035" name="Content Placeholder 7"/>
          <p:cNvSpPr>
            <a:spLocks noGrp="1"/>
          </p:cNvSpPr>
          <p:nvPr>
            <p:ph idx="1"/>
          </p:nvPr>
        </p:nvSpPr>
        <p:spPr>
          <a:xfrm>
            <a:off x="457200" y="1208088"/>
            <a:ext cx="4546600" cy="4525962"/>
          </a:xfrm>
        </p:spPr>
        <p:txBody>
          <a:bodyPr/>
          <a:lstStyle/>
          <a:p>
            <a:r>
              <a:rPr lang="en-US" sz="2000" smtClean="0"/>
              <a:t>Image capture</a:t>
            </a:r>
          </a:p>
          <a:p>
            <a:pPr lvl="1"/>
            <a:r>
              <a:rPr lang="en-US" sz="2000" smtClean="0"/>
              <a:t>Annotations on images</a:t>
            </a:r>
          </a:p>
          <a:p>
            <a:pPr lvl="2"/>
            <a:r>
              <a:rPr lang="en-US" sz="1800" smtClean="0"/>
              <a:t>Radiology</a:t>
            </a:r>
          </a:p>
          <a:p>
            <a:pPr lvl="2"/>
            <a:r>
              <a:rPr lang="en-US" sz="1800" smtClean="0"/>
              <a:t>Dermatology</a:t>
            </a:r>
          </a:p>
          <a:p>
            <a:pPr lvl="2"/>
            <a:r>
              <a:rPr lang="en-US" sz="1800" smtClean="0"/>
              <a:t>Opthalmology</a:t>
            </a:r>
          </a:p>
          <a:p>
            <a:pPr lvl="2"/>
            <a:r>
              <a:rPr lang="en-US" sz="1800" smtClean="0"/>
              <a:t>Others….</a:t>
            </a:r>
          </a:p>
          <a:p>
            <a:pPr lvl="1"/>
            <a:r>
              <a:rPr lang="en-US" sz="2000" smtClean="0"/>
              <a:t>Discrete data capture</a:t>
            </a:r>
          </a:p>
          <a:p>
            <a:pPr lvl="2"/>
            <a:r>
              <a:rPr lang="en-US" sz="1800" smtClean="0"/>
              <a:t>From images</a:t>
            </a:r>
          </a:p>
          <a:p>
            <a:pPr lvl="2"/>
            <a:r>
              <a:rPr lang="en-US" sz="1800" smtClean="0"/>
              <a:t>Powerful data in EHR/EDC Systems</a:t>
            </a:r>
          </a:p>
        </p:txBody>
      </p:sp>
      <p:pic>
        <p:nvPicPr>
          <p:cNvPr id="44036" name="Picture 2"/>
          <p:cNvPicPr>
            <a:picLocks noChangeAspect="1" noChangeArrowheads="1"/>
          </p:cNvPicPr>
          <p:nvPr/>
        </p:nvPicPr>
        <p:blipFill>
          <a:blip r:embed="rId3" cstate="print"/>
          <a:srcRect/>
          <a:stretch>
            <a:fillRect/>
          </a:stretch>
        </p:blipFill>
        <p:spPr bwMode="auto">
          <a:xfrm>
            <a:off x="5395913" y="1763713"/>
            <a:ext cx="3305175" cy="2370137"/>
          </a:xfrm>
          <a:prstGeom prst="rect">
            <a:avLst/>
          </a:prstGeom>
          <a:noFill/>
          <a:ln w="9525">
            <a:noFill/>
            <a:miter lim="800000"/>
            <a:headEnd/>
            <a:tailEnd/>
          </a:ln>
        </p:spPr>
      </p:pic>
      <p:pic>
        <p:nvPicPr>
          <p:cNvPr id="44037" name="Picture 3"/>
          <p:cNvPicPr>
            <a:picLocks noChangeAspect="1" noChangeArrowheads="1"/>
          </p:cNvPicPr>
          <p:nvPr/>
        </p:nvPicPr>
        <p:blipFill>
          <a:blip r:embed="rId4" cstate="print"/>
          <a:srcRect/>
          <a:stretch>
            <a:fillRect/>
          </a:stretch>
        </p:blipFill>
        <p:spPr bwMode="auto">
          <a:xfrm>
            <a:off x="261938" y="4471988"/>
            <a:ext cx="6256337" cy="21415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0800" y="160338"/>
            <a:ext cx="9093200" cy="914400"/>
          </a:xfrm>
        </p:spPr>
        <p:txBody>
          <a:bodyPr/>
          <a:lstStyle/>
          <a:p>
            <a:r>
              <a:rPr lang="en-US" sz="3600" smtClean="0"/>
              <a:t>Consent and Advance Care Directive Forms</a:t>
            </a:r>
          </a:p>
        </p:txBody>
      </p:sp>
      <p:sp>
        <p:nvSpPr>
          <p:cNvPr id="16387" name="Content Placeholder 2"/>
          <p:cNvSpPr>
            <a:spLocks noGrp="1"/>
          </p:cNvSpPr>
          <p:nvPr>
            <p:ph idx="1"/>
          </p:nvPr>
        </p:nvSpPr>
        <p:spPr>
          <a:xfrm>
            <a:off x="457200" y="1346200"/>
            <a:ext cx="4049713" cy="4525963"/>
          </a:xfrm>
        </p:spPr>
        <p:txBody>
          <a:bodyPr rtlCol="0">
            <a:normAutofit lnSpcReduction="10000"/>
          </a:bodyPr>
          <a:lstStyle/>
          <a:p>
            <a:pPr fontAlgn="auto">
              <a:spcAft>
                <a:spcPts val="0"/>
              </a:spcAft>
              <a:defRPr/>
            </a:pPr>
            <a:r>
              <a:rPr lang="en-US" smtClean="0"/>
              <a:t>Legally accepted consent and advance care directive forms</a:t>
            </a:r>
          </a:p>
          <a:p>
            <a:pPr lvl="1" fontAlgn="auto">
              <a:spcAft>
                <a:spcPts val="0"/>
              </a:spcAft>
              <a:defRPr/>
            </a:pPr>
            <a:r>
              <a:rPr lang="en-US" smtClean="0"/>
              <a:t>Electronically stored</a:t>
            </a:r>
          </a:p>
          <a:p>
            <a:pPr lvl="1" fontAlgn="auto">
              <a:spcAft>
                <a:spcPts val="0"/>
              </a:spcAft>
              <a:defRPr/>
            </a:pPr>
            <a:r>
              <a:rPr lang="en-US" smtClean="0"/>
              <a:t>No losing paper</a:t>
            </a:r>
          </a:p>
          <a:p>
            <a:pPr lvl="1" fontAlgn="auto">
              <a:spcAft>
                <a:spcPts val="0"/>
              </a:spcAft>
              <a:defRPr/>
            </a:pPr>
            <a:r>
              <a:rPr lang="en-US" smtClean="0"/>
              <a:t>Attached to EMR</a:t>
            </a:r>
          </a:p>
          <a:p>
            <a:pPr lvl="1" fontAlgn="auto">
              <a:spcAft>
                <a:spcPts val="0"/>
              </a:spcAft>
              <a:defRPr/>
            </a:pPr>
            <a:r>
              <a:rPr lang="en-US" smtClean="0"/>
              <a:t>Track time patient read each page </a:t>
            </a:r>
          </a:p>
          <a:p>
            <a:pPr lvl="1" fontAlgn="auto">
              <a:spcAft>
                <a:spcPts val="0"/>
              </a:spcAft>
              <a:defRPr/>
            </a:pPr>
            <a:r>
              <a:rPr lang="en-US" smtClean="0"/>
              <a:t>Educational content can be included</a:t>
            </a:r>
          </a:p>
        </p:txBody>
      </p:sp>
      <p:pic>
        <p:nvPicPr>
          <p:cNvPr id="45060" name="Picture 4" descr="HIPAA(signed).png"/>
          <p:cNvPicPr>
            <a:picLocks noChangeAspect="1"/>
          </p:cNvPicPr>
          <p:nvPr/>
        </p:nvPicPr>
        <p:blipFill>
          <a:blip r:embed="rId3" cstate="print"/>
          <a:srcRect t="4613" b="11111"/>
          <a:stretch>
            <a:fillRect/>
          </a:stretch>
        </p:blipFill>
        <p:spPr bwMode="auto">
          <a:xfrm>
            <a:off x="4876800" y="1295400"/>
            <a:ext cx="4114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idx="4294967295"/>
          </p:nvPr>
        </p:nvSpPr>
        <p:spPr/>
        <p:txBody>
          <a:bodyPr/>
          <a:lstStyle/>
          <a:p>
            <a:r>
              <a:rPr lang="en-US" dirty="0" smtClean="0">
                <a:solidFill>
                  <a:schemeClr val="bg1"/>
                </a:solidFill>
              </a:rPr>
              <a:t>Collection Methods: Touch</a:t>
            </a:r>
            <a:endParaRPr lang="en-US" dirty="0" smtClean="0">
              <a:solidFill>
                <a:schemeClr val="bg1"/>
              </a:solidFill>
            </a:endParaRPr>
          </a:p>
        </p:txBody>
      </p:sp>
      <p:pic>
        <p:nvPicPr>
          <p:cNvPr id="39939" name="Picture 2"/>
          <p:cNvPicPr>
            <a:picLocks noChangeAspect="1" noChangeArrowheads="1"/>
          </p:cNvPicPr>
          <p:nvPr/>
        </p:nvPicPr>
        <p:blipFill>
          <a:blip r:embed="rId3" cstate="print"/>
          <a:srcRect/>
          <a:stretch>
            <a:fillRect/>
          </a:stretch>
        </p:blipFill>
        <p:spPr bwMode="auto">
          <a:xfrm>
            <a:off x="844550" y="1208088"/>
            <a:ext cx="3810000" cy="4918075"/>
          </a:xfrm>
          <a:prstGeom prst="rect">
            <a:avLst/>
          </a:prstGeom>
          <a:noFill/>
          <a:ln w="9525">
            <a:noFill/>
            <a:miter lim="800000"/>
            <a:headEnd/>
            <a:tailEnd/>
          </a:ln>
        </p:spPr>
      </p:pic>
      <p:pic>
        <p:nvPicPr>
          <p:cNvPr id="39940" name="Picture 3"/>
          <p:cNvPicPr>
            <a:picLocks noChangeAspect="1" noChangeArrowheads="1"/>
          </p:cNvPicPr>
          <p:nvPr/>
        </p:nvPicPr>
        <p:blipFill>
          <a:blip r:embed="rId4" cstate="print"/>
          <a:srcRect/>
          <a:stretch>
            <a:fillRect/>
          </a:stretch>
        </p:blipFill>
        <p:spPr bwMode="auto">
          <a:xfrm>
            <a:off x="4911725" y="1235354"/>
            <a:ext cx="3771900" cy="486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0" y="1089025"/>
            <a:ext cx="9144000" cy="5337175"/>
          </a:xfrm>
        </p:spPr>
        <p:txBody>
          <a:bodyPr/>
          <a:lstStyle/>
          <a:p>
            <a:r>
              <a:rPr lang="en-US" sz="2200" b="1" smtClean="0"/>
              <a:t>High levels of security and control</a:t>
            </a:r>
            <a:r>
              <a:rPr lang="en-US" sz="2200" smtClean="0"/>
              <a:t> - HTTPS and VPN communication,  SSL certificates, hashing, full audit trails, unique IDs, password aging and encryption</a:t>
            </a:r>
          </a:p>
          <a:p>
            <a:pPr lvl="1"/>
            <a:r>
              <a:rPr lang="en-US" sz="1800" smtClean="0"/>
              <a:t>In-process data contained in proprietary, encrypted XML format (64 bit DES tech)</a:t>
            </a:r>
          </a:p>
          <a:p>
            <a:pPr lvl="1"/>
            <a:r>
              <a:rPr lang="en-US" sz="1800" smtClean="0"/>
              <a:t>Detailed session reports on any form-session stored:</a:t>
            </a:r>
          </a:p>
          <a:p>
            <a:pPr lvl="2"/>
            <a:r>
              <a:rPr lang="en-US" sz="1400" smtClean="0"/>
              <a:t>U/N, device name, session open time, Mi-Forms versioning, O/S versioning, Memory availability, battery level remaining, session end time &amp; potential session transmission time</a:t>
            </a:r>
          </a:p>
          <a:p>
            <a:pPr lvl="2"/>
            <a:r>
              <a:rPr lang="en-US" sz="1400" smtClean="0"/>
              <a:t>Ink-Capture on form with Stylus: Each ink-stroke is time-stamped, each point’s pressure data recorded in the XML data</a:t>
            </a:r>
          </a:p>
          <a:p>
            <a:pPr lvl="1"/>
            <a:r>
              <a:rPr lang="en-US" sz="1800" smtClean="0"/>
              <a:t>Session hashing: security tags against XML export &amp; internal passwords for uploads</a:t>
            </a:r>
          </a:p>
          <a:p>
            <a:pPr lvl="1"/>
            <a:r>
              <a:rPr lang="en-US" sz="1800" smtClean="0"/>
              <a:t>Authentication: </a:t>
            </a:r>
          </a:p>
          <a:p>
            <a:pPr lvl="2"/>
            <a:r>
              <a:rPr lang="en-US" sz="1400" smtClean="0"/>
              <a:t>On Start of Mi-Forms &amp; Finish/Upload of the form session</a:t>
            </a:r>
          </a:p>
          <a:p>
            <a:pPr lvl="2"/>
            <a:r>
              <a:rPr lang="en-US" sz="1400" smtClean="0"/>
              <a:t>Lockout of accounts based on failed authentication</a:t>
            </a:r>
          </a:p>
          <a:p>
            <a:pPr lvl="2"/>
            <a:r>
              <a:rPr lang="en-US" sz="1400" smtClean="0"/>
              <a:t>Active Directory Compatibility</a:t>
            </a:r>
          </a:p>
          <a:p>
            <a:pPr lvl="1"/>
            <a:r>
              <a:rPr lang="en-US" sz="1800" smtClean="0"/>
              <a:t>Validated for FDA 21 CFR Part 11 compliance, HIPAA Compliance</a:t>
            </a:r>
          </a:p>
          <a:p>
            <a:pPr lvl="2"/>
            <a:r>
              <a:rPr lang="en-US" sz="1400" smtClean="0"/>
              <a:t>Audited by Eli Lilly, Quintiles, Sutter Health</a:t>
            </a:r>
          </a:p>
        </p:txBody>
      </p:sp>
      <p:sp>
        <p:nvSpPr>
          <p:cNvPr id="13315" name="Title 2"/>
          <p:cNvSpPr>
            <a:spLocks noGrp="1"/>
          </p:cNvSpPr>
          <p:nvPr>
            <p:ph type="title"/>
          </p:nvPr>
        </p:nvSpPr>
        <p:spPr>
          <a:xfrm>
            <a:off x="457200" y="65088"/>
            <a:ext cx="8229600" cy="914400"/>
          </a:xfrm>
        </p:spPr>
        <p:txBody>
          <a:bodyPr/>
          <a:lstStyle/>
          <a:p>
            <a:r>
              <a:rPr lang="en-US" sz="4000" smtClean="0"/>
              <a:t>Enterprise-Class Security</a:t>
            </a:r>
          </a:p>
        </p:txBody>
      </p:sp>
    </p:spTree>
    <p:extLst>
      <p:ext uri="{BB962C8B-B14F-4D97-AF65-F5344CB8AC3E}">
        <p14:creationId xmlns:p14="http://schemas.microsoft.com/office/powerpoint/2010/main" val="271284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 calcmode="lin" valueType="num">
                                      <p:cBhvr additive="base">
                                        <p:cTn id="7"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anim calcmode="lin" valueType="num">
                                      <p:cBhvr additive="base">
                                        <p:cTn id="13"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anim calcmode="lin" valueType="num">
                                      <p:cBhvr additive="base">
                                        <p:cTn id="19"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2">
                                            <p:txEl>
                                              <p:pRg st="4" end="4"/>
                                            </p:txEl>
                                          </p:spTgt>
                                        </p:tgtEl>
                                        <p:attrNameLst>
                                          <p:attrName>style.visibility</p:attrName>
                                        </p:attrNameLst>
                                      </p:cBhvr>
                                      <p:to>
                                        <p:strVal val="visible"/>
                                      </p:to>
                                    </p:set>
                                    <p:anim calcmode="lin" valueType="num">
                                      <p:cBhvr additive="base">
                                        <p:cTn id="25"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5602">
                                            <p:txEl>
                                              <p:pRg st="5" end="5"/>
                                            </p:txEl>
                                          </p:spTgt>
                                        </p:tgtEl>
                                        <p:attrNameLst>
                                          <p:attrName>style.visibility</p:attrName>
                                        </p:attrNameLst>
                                      </p:cBhvr>
                                      <p:to>
                                        <p:strVal val="visible"/>
                                      </p:to>
                                    </p:set>
                                    <p:animEffect transition="in" filter="barn(inVertical)">
                                      <p:cBhvr>
                                        <p:cTn id="31" dur="500"/>
                                        <p:tgtEl>
                                          <p:spTgt spid="25602">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5602">
                                            <p:txEl>
                                              <p:pRg st="6" end="6"/>
                                            </p:txEl>
                                          </p:spTgt>
                                        </p:tgtEl>
                                        <p:attrNameLst>
                                          <p:attrName>style.visibility</p:attrName>
                                        </p:attrNameLst>
                                      </p:cBhvr>
                                      <p:to>
                                        <p:strVal val="visible"/>
                                      </p:to>
                                    </p:set>
                                    <p:animEffect transition="in" filter="wipe(down)">
                                      <p:cBhvr>
                                        <p:cTn id="36" dur="500"/>
                                        <p:tgtEl>
                                          <p:spTgt spid="25602">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5602">
                                            <p:txEl>
                                              <p:pRg st="7" end="7"/>
                                            </p:txEl>
                                          </p:spTgt>
                                        </p:tgtEl>
                                        <p:attrNameLst>
                                          <p:attrName>style.visibility</p:attrName>
                                        </p:attrNameLst>
                                      </p:cBhvr>
                                      <p:to>
                                        <p:strVal val="visible"/>
                                      </p:to>
                                    </p:set>
                                    <p:animEffect transition="in" filter="wipe(down)">
                                      <p:cBhvr>
                                        <p:cTn id="41" dur="500"/>
                                        <p:tgtEl>
                                          <p:spTgt spid="25602">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25602">
                                            <p:txEl>
                                              <p:pRg st="8" end="8"/>
                                            </p:txEl>
                                          </p:spTgt>
                                        </p:tgtEl>
                                        <p:attrNameLst>
                                          <p:attrName>style.visibility</p:attrName>
                                        </p:attrNameLst>
                                      </p:cBhvr>
                                      <p:to>
                                        <p:strVal val="visible"/>
                                      </p:to>
                                    </p:set>
                                    <p:animEffect transition="in" filter="wipe(down)">
                                      <p:cBhvr>
                                        <p:cTn id="46" dur="500"/>
                                        <p:tgtEl>
                                          <p:spTgt spid="25602">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5602">
                                            <p:txEl>
                                              <p:pRg st="9" end="9"/>
                                            </p:txEl>
                                          </p:spTgt>
                                        </p:tgtEl>
                                        <p:attrNameLst>
                                          <p:attrName>style.visibility</p:attrName>
                                        </p:attrNameLst>
                                      </p:cBhvr>
                                      <p:to>
                                        <p:strVal val="visible"/>
                                      </p:to>
                                    </p:set>
                                    <p:animEffect transition="in" filter="wipe(down)">
                                      <p:cBhvr>
                                        <p:cTn id="51" dur="500"/>
                                        <p:tgtEl>
                                          <p:spTgt spid="25602">
                                            <p:txEl>
                                              <p:pRg st="9" end="9"/>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5602">
                                            <p:txEl>
                                              <p:pRg st="10" end="10"/>
                                            </p:txEl>
                                          </p:spTgt>
                                        </p:tgtEl>
                                        <p:attrNameLst>
                                          <p:attrName>style.visibility</p:attrName>
                                        </p:attrNameLst>
                                      </p:cBhvr>
                                      <p:to>
                                        <p:strVal val="visible"/>
                                      </p:to>
                                    </p:set>
                                    <p:animEffect transition="in" filter="fade">
                                      <p:cBhvr>
                                        <p:cTn id="56" dur="1000"/>
                                        <p:tgtEl>
                                          <p:spTgt spid="25602">
                                            <p:txEl>
                                              <p:pRg st="10" end="10"/>
                                            </p:txEl>
                                          </p:spTgt>
                                        </p:tgtEl>
                                      </p:cBhvr>
                                    </p:animEffect>
                                    <p:anim calcmode="lin" valueType="num">
                                      <p:cBhvr>
                                        <p:cTn id="57" dur="1000" fill="hold"/>
                                        <p:tgtEl>
                                          <p:spTgt spid="2560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560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25602">
                                            <p:txEl>
                                              <p:pRg st="11" end="11"/>
                                            </p:txEl>
                                          </p:spTgt>
                                        </p:tgtEl>
                                        <p:attrNameLst>
                                          <p:attrName>style.visibility</p:attrName>
                                        </p:attrNameLst>
                                      </p:cBhvr>
                                      <p:to>
                                        <p:strVal val="visible"/>
                                      </p:to>
                                    </p:set>
                                    <p:animEffect transition="in" filter="fade">
                                      <p:cBhvr>
                                        <p:cTn id="63" dur="1000"/>
                                        <p:tgtEl>
                                          <p:spTgt spid="25602">
                                            <p:txEl>
                                              <p:pRg st="11" end="11"/>
                                            </p:txEl>
                                          </p:spTgt>
                                        </p:tgtEl>
                                      </p:cBhvr>
                                    </p:animEffect>
                                    <p:anim calcmode="lin" valueType="num">
                                      <p:cBhvr>
                                        <p:cTn id="64" dur="1000" fill="hold"/>
                                        <p:tgtEl>
                                          <p:spTgt spid="25602">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2560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BB1F194-225F-419F-AADA-29EF22D1DC7B}" type="slidenum">
              <a:rPr lang="en-US"/>
              <a:pPr>
                <a:defRPr/>
              </a:pPr>
              <a:t>16</a:t>
            </a:fld>
            <a:endParaRPr lang="en-US" dirty="0"/>
          </a:p>
        </p:txBody>
      </p:sp>
      <p:sp>
        <p:nvSpPr>
          <p:cNvPr id="29699" name="Rectangle 2"/>
          <p:cNvSpPr>
            <a:spLocks noGrp="1" noChangeArrowheads="1"/>
          </p:cNvSpPr>
          <p:nvPr>
            <p:ph type="title"/>
          </p:nvPr>
        </p:nvSpPr>
        <p:spPr>
          <a:xfrm>
            <a:off x="0" y="0"/>
            <a:ext cx="9144000" cy="1143000"/>
          </a:xfrm>
        </p:spPr>
        <p:txBody>
          <a:bodyPr/>
          <a:lstStyle/>
          <a:p>
            <a:pPr eaLnBrk="1" hangingPunct="1"/>
            <a:r>
              <a:rPr lang="en-US" sz="3200" smtClean="0">
                <a:solidFill>
                  <a:srgbClr val="FFFFFF"/>
                </a:solidFill>
              </a:rPr>
              <a:t>Mi-Forms Solutions – The Best of Both Worlds</a:t>
            </a:r>
          </a:p>
        </p:txBody>
      </p:sp>
      <p:sp>
        <p:nvSpPr>
          <p:cNvPr id="29700" name="Rectangle 3"/>
          <p:cNvSpPr>
            <a:spLocks noGrp="1" noChangeArrowheads="1"/>
          </p:cNvSpPr>
          <p:nvPr>
            <p:ph type="body" idx="1"/>
          </p:nvPr>
        </p:nvSpPr>
        <p:spPr>
          <a:xfrm>
            <a:off x="0" y="1295400"/>
            <a:ext cx="6096000" cy="4953000"/>
          </a:xfrm>
        </p:spPr>
        <p:txBody>
          <a:bodyPr/>
          <a:lstStyle/>
          <a:p>
            <a:pPr lvl="1" eaLnBrk="1" hangingPunct="1">
              <a:lnSpc>
                <a:spcPct val="90000"/>
              </a:lnSpc>
              <a:buFont typeface="Arial" pitchFamily="34" charset="0"/>
              <a:buNone/>
            </a:pPr>
            <a:r>
              <a:rPr lang="en-US" sz="2400" smtClean="0"/>
              <a:t>Mi-Forms provides the </a:t>
            </a:r>
            <a:r>
              <a:rPr lang="en-US" sz="2400" b="1" smtClean="0"/>
              <a:t>ease of use of paper </a:t>
            </a:r>
            <a:r>
              <a:rPr lang="en-US" sz="2400" smtClean="0"/>
              <a:t>with the </a:t>
            </a:r>
            <a:r>
              <a:rPr lang="en-US" sz="2400" b="1" smtClean="0"/>
              <a:t>efficiency and accuracy of electronic data</a:t>
            </a:r>
            <a:r>
              <a:rPr lang="en-US" sz="2400" smtClean="0"/>
              <a:t>.</a:t>
            </a:r>
          </a:p>
          <a:p>
            <a:pPr lvl="1" eaLnBrk="1" hangingPunct="1">
              <a:lnSpc>
                <a:spcPct val="90000"/>
              </a:lnSpc>
            </a:pPr>
            <a:endParaRPr lang="en-US" sz="2400" smtClean="0"/>
          </a:p>
          <a:p>
            <a:pPr lvl="1" eaLnBrk="1" hangingPunct="1">
              <a:lnSpc>
                <a:spcPct val="90000"/>
              </a:lnSpc>
              <a:buFont typeface="Arial" pitchFamily="34" charset="0"/>
              <a:buNone/>
            </a:pPr>
            <a:r>
              <a:rPr lang="en-US" sz="2400" smtClean="0"/>
              <a:t>Key benefits: </a:t>
            </a:r>
          </a:p>
          <a:p>
            <a:pPr lvl="2" eaLnBrk="1" hangingPunct="1">
              <a:lnSpc>
                <a:spcPct val="90000"/>
              </a:lnSpc>
            </a:pPr>
            <a:r>
              <a:rPr lang="en-US" smtClean="0"/>
              <a:t>Improved efficiency – eliminate manual keying tasks.</a:t>
            </a:r>
          </a:p>
          <a:p>
            <a:pPr lvl="2" eaLnBrk="1" hangingPunct="1">
              <a:lnSpc>
                <a:spcPct val="90000"/>
              </a:lnSpc>
            </a:pPr>
            <a:r>
              <a:rPr lang="en-US" smtClean="0"/>
              <a:t>Improved effectiveness – reduce errors.</a:t>
            </a:r>
          </a:p>
          <a:p>
            <a:pPr lvl="2" eaLnBrk="1" hangingPunct="1">
              <a:lnSpc>
                <a:spcPct val="90000"/>
              </a:lnSpc>
            </a:pPr>
            <a:r>
              <a:rPr lang="en-US" smtClean="0"/>
              <a:t>Improved availability – quicker access to electronic data.</a:t>
            </a:r>
          </a:p>
          <a:p>
            <a:pPr lvl="2" eaLnBrk="1" hangingPunct="1">
              <a:lnSpc>
                <a:spcPct val="90000"/>
              </a:lnSpc>
            </a:pPr>
            <a:r>
              <a:rPr lang="en-US" smtClean="0"/>
              <a:t>User-friendly – minimizes training requirements.</a:t>
            </a:r>
          </a:p>
          <a:p>
            <a:pPr lvl="2" eaLnBrk="1" hangingPunct="1">
              <a:lnSpc>
                <a:spcPct val="90000"/>
              </a:lnSpc>
              <a:buFontTx/>
              <a:buNone/>
            </a:pPr>
            <a:endParaRPr lang="en-US" smtClean="0"/>
          </a:p>
        </p:txBody>
      </p:sp>
      <p:pic>
        <p:nvPicPr>
          <p:cNvPr id="29701" name="Picture 6" descr="100_0332.jpg"/>
          <p:cNvPicPr>
            <a:picLocks noChangeAspect="1"/>
          </p:cNvPicPr>
          <p:nvPr/>
        </p:nvPicPr>
        <p:blipFill>
          <a:blip r:embed="rId3" cstate="print"/>
          <a:srcRect/>
          <a:stretch>
            <a:fillRect/>
          </a:stretch>
        </p:blipFill>
        <p:spPr bwMode="auto">
          <a:xfrm>
            <a:off x="6330950" y="1065213"/>
            <a:ext cx="2813050" cy="37512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33" name="Rectangle 13"/>
          <p:cNvSpPr>
            <a:spLocks noChangeArrowheads="1"/>
          </p:cNvSpPr>
          <p:nvPr/>
        </p:nvSpPr>
        <p:spPr bwMode="auto">
          <a:xfrm>
            <a:off x="0" y="0"/>
            <a:ext cx="9144000" cy="1143000"/>
          </a:xfrm>
          <a:prstGeom prst="rect">
            <a:avLst/>
          </a:prstGeom>
          <a:noFill/>
          <a:ln w="9525">
            <a:noFill/>
            <a:miter lim="800000"/>
            <a:headEnd/>
            <a:tailEnd/>
          </a:ln>
          <a:effectLst>
            <a:outerShdw dist="53882" dir="2700000" algn="ctr" rotWithShape="0">
              <a:schemeClr val="tx1">
                <a:alpha val="50000"/>
              </a:schemeClr>
            </a:outerShdw>
          </a:effectLst>
        </p:spPr>
        <p:txBody>
          <a:bodyPr anchor="ctr"/>
          <a:lstStyle/>
          <a:p>
            <a:pPr algn="ctr">
              <a:defRPr/>
            </a:pPr>
            <a:r>
              <a:rPr lang="en-US" sz="3600" dirty="0">
                <a:solidFill>
                  <a:schemeClr val="bg1"/>
                </a:solidFill>
                <a:latin typeface="+mj-lt"/>
              </a:rPr>
              <a:t>System Features – </a:t>
            </a:r>
          </a:p>
          <a:p>
            <a:pPr algn="ctr">
              <a:defRPr/>
            </a:pPr>
            <a:r>
              <a:rPr lang="en-US" sz="3600" dirty="0">
                <a:solidFill>
                  <a:schemeClr val="bg1"/>
                </a:solidFill>
                <a:latin typeface="+mj-lt"/>
              </a:rPr>
              <a:t>Data Capture: It’s all about Options</a:t>
            </a:r>
          </a:p>
        </p:txBody>
      </p:sp>
      <p:pic>
        <p:nvPicPr>
          <p:cNvPr id="50179" name="Picture 19" descr="epadinknoback2"/>
          <p:cNvPicPr>
            <a:picLocks noChangeAspect="1" noChangeArrowheads="1"/>
          </p:cNvPicPr>
          <p:nvPr/>
        </p:nvPicPr>
        <p:blipFill>
          <a:blip r:embed="rId3" cstate="print"/>
          <a:srcRect/>
          <a:stretch>
            <a:fillRect/>
          </a:stretch>
        </p:blipFill>
        <p:spPr bwMode="auto">
          <a:xfrm>
            <a:off x="7154863" y="4362450"/>
            <a:ext cx="1296987" cy="1112838"/>
          </a:xfrm>
          <a:prstGeom prst="rect">
            <a:avLst/>
          </a:prstGeom>
          <a:noFill/>
          <a:ln w="9525">
            <a:noFill/>
            <a:miter lim="800000"/>
            <a:headEnd/>
            <a:tailEnd/>
          </a:ln>
        </p:spPr>
      </p:pic>
      <p:pic>
        <p:nvPicPr>
          <p:cNvPr id="50180" name="Picture 20" descr="G337105092004"/>
          <p:cNvPicPr>
            <a:picLocks noChangeAspect="1" noChangeArrowheads="1"/>
          </p:cNvPicPr>
          <p:nvPr/>
        </p:nvPicPr>
        <p:blipFill>
          <a:blip r:embed="rId4" cstate="print"/>
          <a:srcRect/>
          <a:stretch>
            <a:fillRect/>
          </a:stretch>
        </p:blipFill>
        <p:spPr bwMode="auto">
          <a:xfrm>
            <a:off x="3667125" y="1190625"/>
            <a:ext cx="1858963" cy="2441575"/>
          </a:xfrm>
          <a:prstGeom prst="rect">
            <a:avLst/>
          </a:prstGeom>
          <a:noFill/>
          <a:ln w="57150">
            <a:noFill/>
            <a:miter lim="800000"/>
            <a:headEnd/>
            <a:tailEnd/>
          </a:ln>
        </p:spPr>
      </p:pic>
      <p:pic>
        <p:nvPicPr>
          <p:cNvPr id="50181" name="Picture 13" descr="F5_right_form3_pen.png"/>
          <p:cNvPicPr>
            <a:picLocks noChangeAspect="1"/>
          </p:cNvPicPr>
          <p:nvPr/>
        </p:nvPicPr>
        <p:blipFill>
          <a:blip r:embed="rId5" cstate="print"/>
          <a:srcRect/>
          <a:stretch>
            <a:fillRect/>
          </a:stretch>
        </p:blipFill>
        <p:spPr bwMode="auto">
          <a:xfrm>
            <a:off x="5922963" y="1546225"/>
            <a:ext cx="2987675" cy="2128838"/>
          </a:xfrm>
          <a:prstGeom prst="rect">
            <a:avLst/>
          </a:prstGeom>
          <a:noFill/>
          <a:ln w="9525">
            <a:noFill/>
            <a:miter lim="800000"/>
            <a:headEnd/>
            <a:tailEnd/>
          </a:ln>
        </p:spPr>
      </p:pic>
      <p:pic>
        <p:nvPicPr>
          <p:cNvPr id="50182" name="Picture 18" descr="form_tablet.png"/>
          <p:cNvPicPr>
            <a:picLocks noChangeAspect="1"/>
          </p:cNvPicPr>
          <p:nvPr/>
        </p:nvPicPr>
        <p:blipFill>
          <a:blip r:embed="rId6" cstate="print"/>
          <a:srcRect/>
          <a:stretch>
            <a:fillRect/>
          </a:stretch>
        </p:blipFill>
        <p:spPr bwMode="auto">
          <a:xfrm>
            <a:off x="290513" y="2025650"/>
            <a:ext cx="3200400" cy="1924050"/>
          </a:xfrm>
          <a:prstGeom prst="rect">
            <a:avLst/>
          </a:prstGeom>
          <a:noFill/>
          <a:ln w="9525">
            <a:noFill/>
            <a:miter lim="800000"/>
            <a:headEnd/>
            <a:tailEnd/>
          </a:ln>
        </p:spPr>
      </p:pic>
      <p:pic>
        <p:nvPicPr>
          <p:cNvPr id="50183" name="Picture 9"/>
          <p:cNvPicPr>
            <a:picLocks noChangeAspect="1" noChangeArrowheads="1"/>
          </p:cNvPicPr>
          <p:nvPr/>
        </p:nvPicPr>
        <p:blipFill>
          <a:blip r:embed="rId7" cstate="print"/>
          <a:srcRect/>
          <a:stretch>
            <a:fillRect/>
          </a:stretch>
        </p:blipFill>
        <p:spPr bwMode="auto">
          <a:xfrm>
            <a:off x="2105025" y="4357688"/>
            <a:ext cx="2085975" cy="2190750"/>
          </a:xfrm>
          <a:prstGeom prst="rect">
            <a:avLst/>
          </a:prstGeom>
          <a:noFill/>
          <a:ln w="9525">
            <a:noFill/>
            <a:miter lim="800000"/>
            <a:headEnd/>
            <a:tailEnd/>
          </a:ln>
        </p:spPr>
      </p:pic>
      <p:pic>
        <p:nvPicPr>
          <p:cNvPr id="50184" name="Picture 10"/>
          <p:cNvPicPr>
            <a:picLocks noChangeAspect="1" noChangeArrowheads="1"/>
          </p:cNvPicPr>
          <p:nvPr/>
        </p:nvPicPr>
        <p:blipFill>
          <a:blip r:embed="rId8" cstate="print"/>
          <a:srcRect/>
          <a:stretch>
            <a:fillRect/>
          </a:stretch>
        </p:blipFill>
        <p:spPr bwMode="auto">
          <a:xfrm>
            <a:off x="266700" y="4087813"/>
            <a:ext cx="1895475" cy="2419350"/>
          </a:xfrm>
          <a:prstGeom prst="rect">
            <a:avLst/>
          </a:prstGeom>
          <a:noFill/>
          <a:ln w="9525">
            <a:noFill/>
            <a:miter lim="800000"/>
            <a:headEnd/>
            <a:tailEnd/>
          </a:ln>
        </p:spPr>
      </p:pic>
      <p:pic>
        <p:nvPicPr>
          <p:cNvPr id="50185" name="Picture 11"/>
          <p:cNvPicPr>
            <a:picLocks noChangeAspect="1" noChangeArrowheads="1"/>
          </p:cNvPicPr>
          <p:nvPr/>
        </p:nvPicPr>
        <p:blipFill>
          <a:blip r:embed="rId9" cstate="print"/>
          <a:srcRect/>
          <a:stretch>
            <a:fillRect/>
          </a:stretch>
        </p:blipFill>
        <p:spPr bwMode="auto">
          <a:xfrm>
            <a:off x="3914775" y="4765675"/>
            <a:ext cx="2619375" cy="1743075"/>
          </a:xfrm>
          <a:prstGeom prst="rect">
            <a:avLst/>
          </a:prstGeom>
          <a:noFill/>
          <a:ln w="9525">
            <a:noFill/>
            <a:miter lim="800000"/>
            <a:headEnd/>
            <a:tailEnd/>
          </a:ln>
        </p:spPr>
      </p:pic>
      <p:pic>
        <p:nvPicPr>
          <p:cNvPr id="50186" name="Picture 12"/>
          <p:cNvPicPr>
            <a:picLocks noChangeAspect="1" noChangeArrowheads="1"/>
          </p:cNvPicPr>
          <p:nvPr/>
        </p:nvPicPr>
        <p:blipFill>
          <a:blip r:embed="rId10" cstate="print"/>
          <a:srcRect/>
          <a:stretch>
            <a:fillRect/>
          </a:stretch>
        </p:blipFill>
        <p:spPr bwMode="auto">
          <a:xfrm>
            <a:off x="4837113" y="3743325"/>
            <a:ext cx="1943100" cy="938213"/>
          </a:xfrm>
          <a:prstGeom prst="rect">
            <a:avLst/>
          </a:prstGeom>
          <a:noFill/>
          <a:ln w="9525">
            <a:noFill/>
            <a:miter lim="800000"/>
            <a:headEnd/>
            <a:tailEnd/>
          </a:ln>
        </p:spPr>
      </p:pic>
    </p:spTree>
    <p:extLst>
      <p:ext uri="{BB962C8B-B14F-4D97-AF65-F5344CB8AC3E}">
        <p14:creationId xmlns:p14="http://schemas.microsoft.com/office/powerpoint/2010/main" val="3830807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phoenix_w_miforms.jpg"/>
          <p:cNvPicPr>
            <a:picLocks noChangeAspect="1"/>
          </p:cNvPicPr>
          <p:nvPr/>
        </p:nvPicPr>
        <p:blipFill>
          <a:blip r:embed="rId3" cstate="print"/>
          <a:srcRect/>
          <a:stretch>
            <a:fillRect/>
          </a:stretch>
        </p:blipFill>
        <p:spPr bwMode="auto">
          <a:xfrm>
            <a:off x="1143000" y="1676400"/>
            <a:ext cx="3276600" cy="4926013"/>
          </a:xfrm>
          <a:prstGeom prst="rect">
            <a:avLst/>
          </a:prstGeom>
          <a:noFill/>
          <a:ln w="9525">
            <a:noFill/>
            <a:miter lim="800000"/>
            <a:headEnd/>
            <a:tailEnd/>
          </a:ln>
        </p:spPr>
      </p:pic>
      <p:sp>
        <p:nvSpPr>
          <p:cNvPr id="32771" name="Rectangle 6"/>
          <p:cNvSpPr>
            <a:spLocks noGrp="1"/>
          </p:cNvSpPr>
          <p:nvPr>
            <p:ph idx="1"/>
          </p:nvPr>
        </p:nvSpPr>
        <p:spPr>
          <a:xfrm>
            <a:off x="762000" y="1066800"/>
            <a:ext cx="3048000" cy="1828800"/>
          </a:xfrm>
        </p:spPr>
        <p:txBody>
          <a:bodyPr lIns="0" tIns="0" rIns="41579" bIns="0"/>
          <a:lstStyle/>
          <a:p>
            <a:pPr marL="41275" algn="ctr" eaLnBrk="1" hangingPunct="1"/>
            <a:endParaRPr lang="en-US" sz="2400" u="sng" smtClean="0">
              <a:ea typeface="Verdana Bold Italic"/>
              <a:cs typeface="Verdana Bold Italic"/>
              <a:sym typeface="Verdana Bold Italic"/>
            </a:endParaRPr>
          </a:p>
          <a:p>
            <a:pPr marL="41275" eaLnBrk="1" hangingPunct="1">
              <a:buFont typeface="Arial" pitchFamily="34" charset="0"/>
              <a:buNone/>
            </a:pPr>
            <a:r>
              <a:rPr lang="en-US" sz="2800" smtClean="0">
                <a:ea typeface="Verdana Bold"/>
                <a:cs typeface="Verdana Bold"/>
                <a:sym typeface="Verdana Bold"/>
              </a:rPr>
              <a:t>Questions and Demonstration…</a:t>
            </a:r>
          </a:p>
        </p:txBody>
      </p:sp>
      <p:pic>
        <p:nvPicPr>
          <p:cNvPr id="32772" name="Picture 4" descr="nurse with digital pen"/>
          <p:cNvPicPr>
            <a:picLocks noChangeAspect="1" noChangeArrowheads="1"/>
          </p:cNvPicPr>
          <p:nvPr/>
        </p:nvPicPr>
        <p:blipFill>
          <a:blip r:embed="rId4" cstate="print"/>
          <a:srcRect/>
          <a:stretch>
            <a:fillRect/>
          </a:stretch>
        </p:blipFill>
        <p:spPr bwMode="auto">
          <a:xfrm>
            <a:off x="4800600" y="1295400"/>
            <a:ext cx="2936875" cy="4267200"/>
          </a:xfrm>
          <a:prstGeom prst="rect">
            <a:avLst/>
          </a:prstGeom>
          <a:noFill/>
          <a:ln w="57150">
            <a:solidFill>
              <a:srgbClr val="104A6B"/>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Corporate Overview</a:t>
            </a:r>
          </a:p>
        </p:txBody>
      </p:sp>
      <p:sp>
        <p:nvSpPr>
          <p:cNvPr id="3" name="Content Placeholder 2"/>
          <p:cNvSpPr>
            <a:spLocks noGrp="1"/>
          </p:cNvSpPr>
          <p:nvPr>
            <p:ph idx="1"/>
          </p:nvPr>
        </p:nvSpPr>
        <p:spPr>
          <a:xfrm>
            <a:off x="2576513" y="1363663"/>
            <a:ext cx="6400800" cy="4525962"/>
          </a:xfrm>
        </p:spPr>
        <p:txBody>
          <a:bodyPr rtlCol="0">
            <a:normAutofit fontScale="92500" lnSpcReduction="10000"/>
          </a:bodyPr>
          <a:lstStyle/>
          <a:p>
            <a:pPr defTabSz="911225" eaLnBrk="1" fontAlgn="auto" hangingPunct="1">
              <a:lnSpc>
                <a:spcPct val="130000"/>
              </a:lnSpc>
              <a:spcAft>
                <a:spcPts val="0"/>
              </a:spcAft>
              <a:buFontTx/>
              <a:buChar char="•"/>
              <a:defRPr/>
            </a:pPr>
            <a:r>
              <a:rPr lang="en-US" dirty="0"/>
              <a:t>Founded 1999 in RTP, NC</a:t>
            </a:r>
          </a:p>
          <a:p>
            <a:pPr defTabSz="911225" eaLnBrk="1" fontAlgn="auto" hangingPunct="1">
              <a:lnSpc>
                <a:spcPct val="130000"/>
              </a:lnSpc>
              <a:spcAft>
                <a:spcPts val="0"/>
              </a:spcAft>
              <a:buFontTx/>
              <a:buChar char="•"/>
              <a:defRPr/>
            </a:pPr>
            <a:r>
              <a:rPr lang="en-US" dirty="0"/>
              <a:t>Privately held software and services company</a:t>
            </a:r>
          </a:p>
          <a:p>
            <a:pPr defTabSz="911225" eaLnBrk="1" fontAlgn="auto" hangingPunct="1">
              <a:lnSpc>
                <a:spcPct val="130000"/>
              </a:lnSpc>
              <a:spcAft>
                <a:spcPts val="0"/>
              </a:spcAft>
              <a:buFontTx/>
              <a:buChar char="•"/>
              <a:defRPr/>
            </a:pPr>
            <a:r>
              <a:rPr lang="en-US" dirty="0"/>
              <a:t>Healthcare/Life Sciences since 2001 with </a:t>
            </a:r>
            <a:endParaRPr lang="en-US" dirty="0" smtClean="0"/>
          </a:p>
          <a:p>
            <a:pPr defTabSz="911225" eaLnBrk="1" fontAlgn="auto" hangingPunct="1">
              <a:lnSpc>
                <a:spcPct val="130000"/>
              </a:lnSpc>
              <a:spcAft>
                <a:spcPts val="0"/>
              </a:spcAft>
              <a:buFontTx/>
              <a:buChar char="•"/>
              <a:defRPr/>
            </a:pPr>
            <a:r>
              <a:rPr lang="en-US" dirty="0" smtClean="0"/>
              <a:t>Compliant with HIPAA, 21 CFR Part 11</a:t>
            </a:r>
          </a:p>
          <a:p>
            <a:pPr defTabSz="911225" eaLnBrk="1" fontAlgn="auto" hangingPunct="1">
              <a:lnSpc>
                <a:spcPct val="130000"/>
              </a:lnSpc>
              <a:spcAft>
                <a:spcPts val="0"/>
              </a:spcAft>
              <a:buFontTx/>
              <a:buChar char="•"/>
              <a:defRPr/>
            </a:pPr>
            <a:r>
              <a:rPr lang="en-US" dirty="0" smtClean="0"/>
              <a:t>Patented technology</a:t>
            </a:r>
            <a:endParaRPr lang="en-US" dirty="0"/>
          </a:p>
          <a:p>
            <a:pPr eaLnBrk="1" fontAlgn="auto" hangingPunct="1">
              <a:spcAft>
                <a:spcPts val="0"/>
              </a:spcAft>
              <a:defRPr/>
            </a:pPr>
            <a:endParaRPr lang="en-US" dirty="0"/>
          </a:p>
        </p:txBody>
      </p:sp>
      <p:pic>
        <p:nvPicPr>
          <p:cNvPr id="15364" name="Picture 12" descr="CreekstoneDrive.jpg"/>
          <p:cNvPicPr>
            <a:picLocks noChangeAspect="1"/>
          </p:cNvPicPr>
          <p:nvPr/>
        </p:nvPicPr>
        <p:blipFill>
          <a:blip r:embed="rId3" cstate="print"/>
          <a:srcRect/>
          <a:stretch>
            <a:fillRect/>
          </a:stretch>
        </p:blipFill>
        <p:spPr bwMode="auto">
          <a:xfrm>
            <a:off x="0" y="1066800"/>
            <a:ext cx="2408238" cy="1806575"/>
          </a:xfrm>
          <a:prstGeom prst="rect">
            <a:avLst/>
          </a:prstGeom>
          <a:noFill/>
          <a:ln w="9525">
            <a:noFill/>
            <a:miter lim="800000"/>
            <a:headEnd/>
            <a:tailEnd/>
          </a:ln>
        </p:spPr>
      </p:pic>
      <p:pic>
        <p:nvPicPr>
          <p:cNvPr id="15365" name="Picture 5"/>
          <p:cNvPicPr>
            <a:picLocks noChangeArrowheads="1"/>
          </p:cNvPicPr>
          <p:nvPr/>
        </p:nvPicPr>
        <p:blipFill>
          <a:blip r:embed="rId4" cstate="print"/>
          <a:srcRect/>
          <a:stretch>
            <a:fillRect/>
          </a:stretch>
        </p:blipFill>
        <p:spPr bwMode="auto">
          <a:xfrm>
            <a:off x="3778250" y="3754438"/>
            <a:ext cx="1779588" cy="609600"/>
          </a:xfrm>
          <a:prstGeom prst="rect">
            <a:avLst/>
          </a:prstGeom>
          <a:noFill/>
          <a:ln w="19050">
            <a:noFill/>
            <a:miter lim="800000"/>
            <a:headEnd/>
            <a:tailEnd/>
          </a:ln>
        </p:spPr>
      </p:pic>
      <p:pic>
        <p:nvPicPr>
          <p:cNvPr id="15366" name="Picture 10" descr="j0289367.jpg"/>
          <p:cNvPicPr>
            <a:picLocks noChangeAspect="1"/>
          </p:cNvPicPr>
          <p:nvPr/>
        </p:nvPicPr>
        <p:blipFill>
          <a:blip r:embed="rId5" cstate="print"/>
          <a:srcRect/>
          <a:stretch>
            <a:fillRect/>
          </a:stretch>
        </p:blipFill>
        <p:spPr bwMode="auto">
          <a:xfrm>
            <a:off x="0" y="4868863"/>
            <a:ext cx="2408238" cy="1763712"/>
          </a:xfrm>
          <a:prstGeom prst="rect">
            <a:avLst/>
          </a:prstGeom>
          <a:noFill/>
          <a:ln w="9525">
            <a:noFill/>
            <a:miter lim="800000"/>
            <a:headEnd/>
            <a:tailEnd/>
          </a:ln>
        </p:spPr>
      </p:pic>
      <p:pic>
        <p:nvPicPr>
          <p:cNvPr id="15367" name="Picture 12" descr="j0313991.jpg"/>
          <p:cNvPicPr>
            <a:picLocks noChangeAspect="1"/>
          </p:cNvPicPr>
          <p:nvPr/>
        </p:nvPicPr>
        <p:blipFill>
          <a:blip r:embed="rId6" cstate="print"/>
          <a:srcRect/>
          <a:stretch>
            <a:fillRect/>
          </a:stretch>
        </p:blipFill>
        <p:spPr bwMode="auto">
          <a:xfrm>
            <a:off x="0" y="2941638"/>
            <a:ext cx="2408238" cy="1874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Backup Slides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p:txBody>
          <a:bodyPr/>
          <a:lstStyle/>
          <a:p>
            <a:pPr>
              <a:defRPr/>
            </a:pPr>
            <a:fld id="{CF36330D-EB6F-489E-ACF9-800F328897AE}" type="slidenum">
              <a:rPr lang="en-US"/>
              <a:pPr>
                <a:defRPr/>
              </a:pPr>
              <a:t>21</a:t>
            </a:fld>
            <a:endParaRPr lang="en-US"/>
          </a:p>
        </p:txBody>
      </p:sp>
      <p:sp>
        <p:nvSpPr>
          <p:cNvPr id="56325" name="Rectangle 5"/>
          <p:cNvSpPr>
            <a:spLocks noChangeArrowheads="1"/>
          </p:cNvSpPr>
          <p:nvPr/>
        </p:nvSpPr>
        <p:spPr bwMode="auto">
          <a:xfrm>
            <a:off x="0" y="0"/>
            <a:ext cx="9144000" cy="1143000"/>
          </a:xfrm>
          <a:prstGeom prst="rect">
            <a:avLst/>
          </a:prstGeom>
          <a:noFill/>
          <a:ln w="9525">
            <a:noFill/>
            <a:miter lim="800000"/>
            <a:headEnd/>
            <a:tailEnd/>
          </a:ln>
          <a:effectLst>
            <a:outerShdw dist="53882" dir="2700000" algn="ctr" rotWithShape="0">
              <a:schemeClr val="tx1">
                <a:alpha val="50000"/>
              </a:schemeClr>
            </a:outerShdw>
          </a:effectLst>
        </p:spPr>
        <p:txBody>
          <a:bodyPr anchor="ctr"/>
          <a:lstStyle/>
          <a:p>
            <a:pPr algn="ctr">
              <a:defRPr/>
            </a:pPr>
            <a:r>
              <a:rPr lang="en-US" sz="3600" dirty="0">
                <a:solidFill>
                  <a:schemeClr val="bg1"/>
                </a:solidFill>
                <a:latin typeface="+mj-lt"/>
              </a:rPr>
              <a:t>Flexible Integration and Communication</a:t>
            </a:r>
          </a:p>
        </p:txBody>
      </p:sp>
      <p:pic>
        <p:nvPicPr>
          <p:cNvPr id="34820" name="Picture 6" descr="Mi-forms"/>
          <p:cNvPicPr>
            <a:picLocks noChangeAspect="1" noChangeArrowheads="1"/>
          </p:cNvPicPr>
          <p:nvPr/>
        </p:nvPicPr>
        <p:blipFill>
          <a:blip r:embed="rId3" cstate="print"/>
          <a:srcRect/>
          <a:stretch>
            <a:fillRect/>
          </a:stretch>
        </p:blipFill>
        <p:spPr bwMode="auto">
          <a:xfrm>
            <a:off x="504825" y="5795963"/>
            <a:ext cx="2222500" cy="757237"/>
          </a:xfrm>
          <a:prstGeom prst="rect">
            <a:avLst/>
          </a:prstGeom>
          <a:noFill/>
          <a:ln w="19050">
            <a:noFill/>
            <a:miter lim="800000"/>
            <a:headEnd/>
            <a:tailEnd/>
          </a:ln>
        </p:spPr>
      </p:pic>
      <p:sp>
        <p:nvSpPr>
          <p:cNvPr id="34821" name="AutoShape 7"/>
          <p:cNvSpPr>
            <a:spLocks noChangeArrowheads="1"/>
          </p:cNvSpPr>
          <p:nvPr/>
        </p:nvSpPr>
        <p:spPr bwMode="auto">
          <a:xfrm>
            <a:off x="6502400" y="1377950"/>
            <a:ext cx="1933575" cy="2768600"/>
          </a:xfrm>
          <a:prstGeom prst="flowChartMagneticDisk">
            <a:avLst/>
          </a:prstGeom>
          <a:solidFill>
            <a:schemeClr val="bg2"/>
          </a:solidFill>
          <a:ln w="9525">
            <a:solidFill>
              <a:schemeClr val="tx1"/>
            </a:solidFill>
            <a:round/>
            <a:headEnd/>
            <a:tailEnd/>
          </a:ln>
        </p:spPr>
        <p:txBody>
          <a:bodyPr wrap="none" anchor="ctr"/>
          <a:lstStyle/>
          <a:p>
            <a:pPr algn="ctr"/>
            <a:endParaRPr lang="en-US"/>
          </a:p>
        </p:txBody>
      </p:sp>
      <p:sp>
        <p:nvSpPr>
          <p:cNvPr id="34822" name="Text Box 8"/>
          <p:cNvSpPr txBox="1">
            <a:spLocks noChangeArrowheads="1"/>
          </p:cNvSpPr>
          <p:nvPr/>
        </p:nvSpPr>
        <p:spPr bwMode="auto">
          <a:xfrm>
            <a:off x="6365875" y="4268788"/>
            <a:ext cx="2393950" cy="366712"/>
          </a:xfrm>
          <a:prstGeom prst="rect">
            <a:avLst/>
          </a:prstGeom>
          <a:noFill/>
          <a:ln w="9525">
            <a:noFill/>
            <a:miter lim="800000"/>
            <a:headEnd/>
            <a:tailEnd/>
          </a:ln>
        </p:spPr>
        <p:txBody>
          <a:bodyPr wrap="none">
            <a:spAutoFit/>
          </a:bodyPr>
          <a:lstStyle/>
          <a:p>
            <a:r>
              <a:rPr lang="en-US" b="1"/>
              <a:t>Enterprise Database</a:t>
            </a:r>
          </a:p>
        </p:txBody>
      </p:sp>
      <p:sp>
        <p:nvSpPr>
          <p:cNvPr id="34823" name="Text Box 11"/>
          <p:cNvSpPr txBox="1">
            <a:spLocks noChangeArrowheads="1"/>
          </p:cNvSpPr>
          <p:nvPr/>
        </p:nvSpPr>
        <p:spPr bwMode="auto">
          <a:xfrm>
            <a:off x="4010025" y="2438400"/>
            <a:ext cx="1365250" cy="366713"/>
          </a:xfrm>
          <a:prstGeom prst="rect">
            <a:avLst/>
          </a:prstGeom>
          <a:noFill/>
          <a:ln w="9525">
            <a:noFill/>
            <a:miter lim="800000"/>
            <a:headEnd/>
            <a:tailEnd/>
          </a:ln>
        </p:spPr>
        <p:txBody>
          <a:bodyPr wrap="none">
            <a:spAutoFit/>
          </a:bodyPr>
          <a:lstStyle/>
          <a:p>
            <a:r>
              <a:rPr lang="en-US" b="1"/>
              <a:t>Data Paths</a:t>
            </a:r>
          </a:p>
        </p:txBody>
      </p:sp>
      <p:sp>
        <p:nvSpPr>
          <p:cNvPr id="34824" name="Text Box 12"/>
          <p:cNvSpPr txBox="1">
            <a:spLocks noChangeArrowheads="1"/>
          </p:cNvSpPr>
          <p:nvPr/>
        </p:nvSpPr>
        <p:spPr bwMode="auto">
          <a:xfrm>
            <a:off x="4137025" y="3503613"/>
            <a:ext cx="1944688" cy="2032000"/>
          </a:xfrm>
          <a:prstGeom prst="rect">
            <a:avLst/>
          </a:prstGeom>
          <a:noFill/>
          <a:ln w="9525">
            <a:noFill/>
            <a:miter lim="800000"/>
            <a:headEnd/>
            <a:tailEnd/>
          </a:ln>
        </p:spPr>
        <p:txBody>
          <a:bodyPr wrap="none">
            <a:spAutoFit/>
          </a:bodyPr>
          <a:lstStyle/>
          <a:p>
            <a:pPr>
              <a:buFontTx/>
              <a:buChar char="•"/>
            </a:pPr>
            <a:r>
              <a:rPr lang="en-US" b="1"/>
              <a:t>ODBC</a:t>
            </a:r>
          </a:p>
          <a:p>
            <a:pPr>
              <a:buFontTx/>
              <a:buChar char="•"/>
            </a:pPr>
            <a:r>
              <a:rPr lang="en-US" b="1"/>
              <a:t>XML</a:t>
            </a:r>
          </a:p>
          <a:p>
            <a:pPr>
              <a:buFontTx/>
              <a:buChar char="•"/>
            </a:pPr>
            <a:r>
              <a:rPr lang="en-US" b="1"/>
              <a:t>CSV</a:t>
            </a:r>
          </a:p>
          <a:p>
            <a:pPr>
              <a:buFontTx/>
              <a:buChar char="•"/>
            </a:pPr>
            <a:r>
              <a:rPr lang="en-US" b="1"/>
              <a:t>SMTP</a:t>
            </a:r>
          </a:p>
          <a:p>
            <a:pPr>
              <a:buFontTx/>
              <a:buChar char="•"/>
            </a:pPr>
            <a:r>
              <a:rPr lang="en-US" b="1"/>
              <a:t>PDF, PNG, TIFF</a:t>
            </a:r>
          </a:p>
          <a:p>
            <a:pPr>
              <a:buFontTx/>
              <a:buChar char="•"/>
            </a:pPr>
            <a:r>
              <a:rPr lang="en-US" b="1"/>
              <a:t>HL7</a:t>
            </a:r>
          </a:p>
          <a:p>
            <a:pPr>
              <a:buFontTx/>
              <a:buChar char="•"/>
            </a:pPr>
            <a:endParaRPr lang="en-US" b="1">
              <a:latin typeface="Verdana" pitchFamily="34" charset="0"/>
            </a:endParaRPr>
          </a:p>
        </p:txBody>
      </p:sp>
      <p:sp>
        <p:nvSpPr>
          <p:cNvPr id="34825" name="Text Box 13"/>
          <p:cNvSpPr txBox="1">
            <a:spLocks noChangeArrowheads="1"/>
          </p:cNvSpPr>
          <p:nvPr/>
        </p:nvSpPr>
        <p:spPr bwMode="auto">
          <a:xfrm>
            <a:off x="6899275" y="2446338"/>
            <a:ext cx="1249363" cy="1323975"/>
          </a:xfrm>
          <a:prstGeom prst="rect">
            <a:avLst/>
          </a:prstGeom>
          <a:noFill/>
          <a:ln w="9525">
            <a:noFill/>
            <a:miter lim="800000"/>
            <a:headEnd/>
            <a:tailEnd/>
          </a:ln>
        </p:spPr>
        <p:txBody>
          <a:bodyPr wrap="none">
            <a:spAutoFit/>
          </a:bodyPr>
          <a:lstStyle/>
          <a:p>
            <a:pPr algn="ctr"/>
            <a:r>
              <a:rPr lang="en-US" sz="1600"/>
              <a:t>ACCESS</a:t>
            </a:r>
          </a:p>
          <a:p>
            <a:pPr algn="ctr"/>
            <a:r>
              <a:rPr lang="en-US" sz="1600"/>
              <a:t>SQL Server</a:t>
            </a:r>
          </a:p>
          <a:p>
            <a:pPr algn="ctr"/>
            <a:r>
              <a:rPr lang="en-US" sz="1600"/>
              <a:t>DB2</a:t>
            </a:r>
          </a:p>
          <a:p>
            <a:pPr algn="ctr"/>
            <a:r>
              <a:rPr lang="en-US" sz="1600"/>
              <a:t>Oracle</a:t>
            </a:r>
          </a:p>
          <a:p>
            <a:pPr algn="ctr"/>
            <a:r>
              <a:rPr lang="en-US" sz="1600"/>
              <a:t>Others</a:t>
            </a:r>
          </a:p>
        </p:txBody>
      </p:sp>
      <p:sp>
        <p:nvSpPr>
          <p:cNvPr id="34826" name="AutoShape 10"/>
          <p:cNvSpPr>
            <a:spLocks noChangeArrowheads="1"/>
          </p:cNvSpPr>
          <p:nvPr/>
        </p:nvSpPr>
        <p:spPr bwMode="auto">
          <a:xfrm>
            <a:off x="3200400" y="2743200"/>
            <a:ext cx="3124200" cy="685800"/>
          </a:xfrm>
          <a:prstGeom prst="leftRightArrow">
            <a:avLst>
              <a:gd name="adj1" fmla="val 50000"/>
              <a:gd name="adj2" fmla="val 91111"/>
            </a:avLst>
          </a:prstGeom>
          <a:solidFill>
            <a:schemeClr val="tx1"/>
          </a:solidFill>
          <a:ln w="9525">
            <a:solidFill>
              <a:schemeClr val="tx1"/>
            </a:solidFill>
            <a:miter lim="800000"/>
            <a:headEnd/>
            <a:tailEnd/>
          </a:ln>
        </p:spPr>
        <p:txBody>
          <a:bodyPr wrap="none" anchor="ctr"/>
          <a:lstStyle/>
          <a:p>
            <a:endParaRPr lang="en-US"/>
          </a:p>
        </p:txBody>
      </p:sp>
      <p:pic>
        <p:nvPicPr>
          <p:cNvPr id="34827" name="Picture 12" descr="09070013-027_f-mi-forms.jpg"/>
          <p:cNvPicPr>
            <a:picLocks noChangeAspect="1"/>
          </p:cNvPicPr>
          <p:nvPr/>
        </p:nvPicPr>
        <p:blipFill>
          <a:blip r:embed="rId4" cstate="print"/>
          <a:srcRect/>
          <a:stretch>
            <a:fillRect/>
          </a:stretch>
        </p:blipFill>
        <p:spPr bwMode="auto">
          <a:xfrm>
            <a:off x="908050" y="3952875"/>
            <a:ext cx="1625600" cy="977900"/>
          </a:xfrm>
          <a:prstGeom prst="rect">
            <a:avLst/>
          </a:prstGeom>
          <a:noFill/>
          <a:ln w="9525">
            <a:noFill/>
            <a:miter lim="800000"/>
            <a:headEnd/>
            <a:tailEnd/>
          </a:ln>
        </p:spPr>
      </p:pic>
      <p:pic>
        <p:nvPicPr>
          <p:cNvPr id="34828" name="Picture 28" descr="Motioncomputing_cropped.png"/>
          <p:cNvPicPr>
            <a:picLocks noChangeAspect="1"/>
          </p:cNvPicPr>
          <p:nvPr/>
        </p:nvPicPr>
        <p:blipFill>
          <a:blip r:embed="rId5" cstate="print"/>
          <a:srcRect/>
          <a:stretch>
            <a:fillRect/>
          </a:stretch>
        </p:blipFill>
        <p:spPr bwMode="auto">
          <a:xfrm>
            <a:off x="669925" y="1565275"/>
            <a:ext cx="2060575" cy="227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5BB27333-C3B1-426A-854F-28914A9333C0}" type="slidenum">
              <a:rPr lang="en-US"/>
              <a:pPr>
                <a:defRPr/>
              </a:pPr>
              <a:t>22</a:t>
            </a:fld>
            <a:endParaRPr lang="en-US"/>
          </a:p>
        </p:txBody>
      </p:sp>
      <p:sp>
        <p:nvSpPr>
          <p:cNvPr id="441349" name="Rectangle 5"/>
          <p:cNvSpPr>
            <a:spLocks noChangeArrowheads="1"/>
          </p:cNvSpPr>
          <p:nvPr/>
        </p:nvSpPr>
        <p:spPr bwMode="auto">
          <a:xfrm>
            <a:off x="0" y="0"/>
            <a:ext cx="9144000" cy="1143000"/>
          </a:xfrm>
          <a:prstGeom prst="rect">
            <a:avLst/>
          </a:prstGeom>
          <a:noFill/>
          <a:ln w="9525">
            <a:noFill/>
            <a:miter lim="800000"/>
            <a:headEnd/>
            <a:tailEnd/>
          </a:ln>
          <a:effectLst>
            <a:outerShdw dist="53882" dir="2700000" algn="ctr" rotWithShape="0">
              <a:schemeClr val="tx1">
                <a:alpha val="50000"/>
              </a:schemeClr>
            </a:outerShdw>
          </a:effectLst>
        </p:spPr>
        <p:txBody>
          <a:bodyPr anchor="ctr"/>
          <a:lstStyle/>
          <a:p>
            <a:pPr algn="ctr">
              <a:defRPr/>
            </a:pPr>
            <a:r>
              <a:rPr lang="en-US" sz="4400" dirty="0">
                <a:solidFill>
                  <a:schemeClr val="bg1"/>
                </a:solidFill>
                <a:latin typeface="Arial" charset="0"/>
                <a:cs typeface="+mn-cs"/>
              </a:rPr>
              <a:t>   </a:t>
            </a:r>
            <a:r>
              <a:rPr lang="en-US" sz="4400" dirty="0">
                <a:solidFill>
                  <a:schemeClr val="bg1"/>
                </a:solidFill>
                <a:latin typeface="+mn-lt"/>
                <a:cs typeface="+mn-cs"/>
              </a:rPr>
              <a:t>System Features: Forms Design</a:t>
            </a:r>
          </a:p>
        </p:txBody>
      </p:sp>
      <p:pic>
        <p:nvPicPr>
          <p:cNvPr id="35844" name="Picture 12"/>
          <p:cNvPicPr>
            <a:picLocks noChangeAspect="1" noChangeArrowheads="1"/>
          </p:cNvPicPr>
          <p:nvPr/>
        </p:nvPicPr>
        <p:blipFill>
          <a:blip r:embed="rId3" cstate="print"/>
          <a:srcRect/>
          <a:stretch>
            <a:fillRect/>
          </a:stretch>
        </p:blipFill>
        <p:spPr bwMode="auto">
          <a:xfrm>
            <a:off x="1295400" y="1143000"/>
            <a:ext cx="7162800" cy="5372100"/>
          </a:xfrm>
          <a:prstGeom prst="rect">
            <a:avLst/>
          </a:prstGeom>
          <a:noFill/>
          <a:ln w="9525">
            <a:noFill/>
            <a:miter lim="800000"/>
            <a:headEnd/>
            <a:tailEnd/>
          </a:ln>
        </p:spPr>
      </p:pic>
      <p:sp>
        <p:nvSpPr>
          <p:cNvPr id="35845" name="Text Box 10"/>
          <p:cNvSpPr txBox="1">
            <a:spLocks noChangeArrowheads="1"/>
          </p:cNvSpPr>
          <p:nvPr/>
        </p:nvSpPr>
        <p:spPr bwMode="auto">
          <a:xfrm>
            <a:off x="6172200" y="5257800"/>
            <a:ext cx="2438400" cy="606425"/>
          </a:xfrm>
          <a:prstGeom prst="rect">
            <a:avLst/>
          </a:prstGeom>
          <a:solidFill>
            <a:schemeClr val="bg1"/>
          </a:solidFill>
          <a:ln w="25400">
            <a:solidFill>
              <a:schemeClr val="tx1"/>
            </a:solidFill>
            <a:miter lim="800000"/>
            <a:headEnd/>
            <a:tailEnd/>
          </a:ln>
        </p:spPr>
        <p:txBody>
          <a:bodyPr>
            <a:spAutoFit/>
          </a:bodyPr>
          <a:lstStyle/>
          <a:p>
            <a:r>
              <a:rPr lang="en-US" sz="1600" b="1"/>
              <a:t>Tutorials and Context </a:t>
            </a:r>
          </a:p>
          <a:p>
            <a:r>
              <a:rPr lang="en-US" sz="1600" b="1"/>
              <a:t>Sensitive Help</a:t>
            </a:r>
          </a:p>
        </p:txBody>
      </p:sp>
      <p:sp>
        <p:nvSpPr>
          <p:cNvPr id="35846" name="Text Box 8"/>
          <p:cNvSpPr txBox="1">
            <a:spLocks noChangeArrowheads="1"/>
          </p:cNvSpPr>
          <p:nvPr/>
        </p:nvSpPr>
        <p:spPr bwMode="auto">
          <a:xfrm>
            <a:off x="609600" y="2381250"/>
            <a:ext cx="2133600" cy="606425"/>
          </a:xfrm>
          <a:prstGeom prst="rect">
            <a:avLst/>
          </a:prstGeom>
          <a:solidFill>
            <a:schemeClr val="bg1"/>
          </a:solidFill>
          <a:ln w="25400">
            <a:solidFill>
              <a:schemeClr val="tx1"/>
            </a:solidFill>
            <a:miter lim="800000"/>
            <a:headEnd/>
            <a:tailEnd/>
          </a:ln>
        </p:spPr>
        <p:txBody>
          <a:bodyPr>
            <a:spAutoFit/>
          </a:bodyPr>
          <a:lstStyle/>
          <a:p>
            <a:r>
              <a:rPr lang="en-US" sz="1600" b="1"/>
              <a:t>Easy Layout Using</a:t>
            </a:r>
          </a:p>
          <a:p>
            <a:r>
              <a:rPr lang="en-US" sz="1600" b="1"/>
              <a:t>Drop and Drag</a:t>
            </a:r>
          </a:p>
        </p:txBody>
      </p:sp>
      <p:sp>
        <p:nvSpPr>
          <p:cNvPr id="35847" name="Text Box 9"/>
          <p:cNvSpPr txBox="1">
            <a:spLocks noChangeArrowheads="1"/>
          </p:cNvSpPr>
          <p:nvPr/>
        </p:nvSpPr>
        <p:spPr bwMode="auto">
          <a:xfrm>
            <a:off x="6629400" y="2895600"/>
            <a:ext cx="1982788" cy="606425"/>
          </a:xfrm>
          <a:prstGeom prst="rect">
            <a:avLst/>
          </a:prstGeom>
          <a:solidFill>
            <a:schemeClr val="bg1"/>
          </a:solidFill>
          <a:ln w="25400">
            <a:solidFill>
              <a:schemeClr val="tx1"/>
            </a:solidFill>
            <a:miter lim="800000"/>
            <a:headEnd/>
            <a:tailEnd/>
          </a:ln>
        </p:spPr>
        <p:txBody>
          <a:bodyPr wrap="none">
            <a:spAutoFit/>
          </a:bodyPr>
          <a:lstStyle/>
          <a:p>
            <a:r>
              <a:rPr lang="en-US" sz="1600" b="1"/>
              <a:t>Flexible Business </a:t>
            </a:r>
          </a:p>
          <a:p>
            <a:r>
              <a:rPr lang="en-US" sz="1600" b="1"/>
              <a:t>Rule Definition</a:t>
            </a:r>
          </a:p>
        </p:txBody>
      </p:sp>
      <p:sp>
        <p:nvSpPr>
          <p:cNvPr id="35848" name="Text Box 13"/>
          <p:cNvSpPr txBox="1">
            <a:spLocks noChangeArrowheads="1"/>
          </p:cNvSpPr>
          <p:nvPr/>
        </p:nvSpPr>
        <p:spPr bwMode="auto">
          <a:xfrm>
            <a:off x="1600200" y="4876800"/>
            <a:ext cx="2438400" cy="606425"/>
          </a:xfrm>
          <a:prstGeom prst="rect">
            <a:avLst/>
          </a:prstGeom>
          <a:solidFill>
            <a:schemeClr val="bg1"/>
          </a:solidFill>
          <a:ln w="25400">
            <a:solidFill>
              <a:schemeClr val="tx1"/>
            </a:solidFill>
            <a:miter lim="800000"/>
            <a:headEnd/>
            <a:tailEnd/>
          </a:ln>
        </p:spPr>
        <p:txBody>
          <a:bodyPr>
            <a:spAutoFit/>
          </a:bodyPr>
          <a:lstStyle/>
          <a:p>
            <a:r>
              <a:rPr lang="en-US" sz="1600" b="1"/>
              <a:t>Multiple Data Paths for Communication</a:t>
            </a:r>
          </a:p>
        </p:txBody>
      </p:sp>
      <p:pic>
        <p:nvPicPr>
          <p:cNvPr id="35849" name="Picture 13" descr="Mi-forms"/>
          <p:cNvPicPr>
            <a:picLocks noChangeAspect="1" noChangeArrowheads="1"/>
          </p:cNvPicPr>
          <p:nvPr/>
        </p:nvPicPr>
        <p:blipFill>
          <a:blip r:embed="rId4" cstate="print"/>
          <a:srcRect/>
          <a:stretch>
            <a:fillRect/>
          </a:stretch>
        </p:blipFill>
        <p:spPr bwMode="auto">
          <a:xfrm>
            <a:off x="6019800" y="1143000"/>
            <a:ext cx="1779588" cy="609600"/>
          </a:xfrm>
          <a:prstGeom prst="rect">
            <a:avLst/>
          </a:prstGeom>
          <a:noFill/>
          <a:ln w="19050">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609ED8F6-7E8D-4B92-BE73-C2B688C573AC}" type="slidenum">
              <a:rPr lang="en-US"/>
              <a:pPr>
                <a:defRPr/>
              </a:pPr>
              <a:t>23</a:t>
            </a:fld>
            <a:endParaRPr lang="en-US"/>
          </a:p>
        </p:txBody>
      </p:sp>
      <p:pic>
        <p:nvPicPr>
          <p:cNvPr id="1035" name="Picture 4"/>
          <p:cNvPicPr>
            <a:picLocks noChangeAspect="1" noChangeArrowheads="1"/>
          </p:cNvPicPr>
          <p:nvPr/>
        </p:nvPicPr>
        <p:blipFill>
          <a:blip r:embed="rId3" cstate="print"/>
          <a:srcRect b="7037"/>
          <a:stretch>
            <a:fillRect/>
          </a:stretch>
        </p:blipFill>
        <p:spPr bwMode="auto">
          <a:xfrm>
            <a:off x="777875" y="1109663"/>
            <a:ext cx="7696200" cy="5367337"/>
          </a:xfrm>
          <a:prstGeom prst="rect">
            <a:avLst/>
          </a:prstGeom>
          <a:noFill/>
          <a:ln w="9525" algn="ctr">
            <a:noFill/>
            <a:miter lim="800000"/>
            <a:headEnd/>
            <a:tailEnd/>
          </a:ln>
        </p:spPr>
      </p:pic>
      <p:pic>
        <p:nvPicPr>
          <p:cNvPr id="1036" name="Picture 12"/>
          <p:cNvPicPr>
            <a:picLocks noChangeAspect="1" noChangeArrowheads="1"/>
          </p:cNvPicPr>
          <p:nvPr/>
        </p:nvPicPr>
        <p:blipFill>
          <a:blip r:embed="rId4" cstate="print"/>
          <a:srcRect l="66602" t="37601" r="16190" b="44630"/>
          <a:stretch>
            <a:fillRect/>
          </a:stretch>
        </p:blipFill>
        <p:spPr bwMode="auto">
          <a:xfrm>
            <a:off x="6062663" y="3340100"/>
            <a:ext cx="1393825" cy="1079500"/>
          </a:xfrm>
          <a:prstGeom prst="rect">
            <a:avLst/>
          </a:prstGeom>
          <a:noFill/>
          <a:ln w="9525" algn="ctr">
            <a:noFill/>
            <a:miter lim="800000"/>
            <a:headEnd/>
            <a:tailEnd/>
          </a:ln>
        </p:spPr>
      </p:pic>
      <p:sp>
        <p:nvSpPr>
          <p:cNvPr id="328719" name="Rectangle 15"/>
          <p:cNvSpPr>
            <a:spLocks noChangeArrowheads="1"/>
          </p:cNvSpPr>
          <p:nvPr/>
        </p:nvSpPr>
        <p:spPr bwMode="auto">
          <a:xfrm>
            <a:off x="0" y="0"/>
            <a:ext cx="9144000" cy="1143000"/>
          </a:xfrm>
          <a:prstGeom prst="rect">
            <a:avLst/>
          </a:prstGeom>
          <a:noFill/>
          <a:ln w="9525">
            <a:noFill/>
            <a:miter lim="800000"/>
            <a:headEnd/>
            <a:tailEnd/>
          </a:ln>
          <a:effectLst>
            <a:outerShdw dist="53882" dir="2700000" algn="ctr" rotWithShape="0">
              <a:schemeClr val="tx1">
                <a:alpha val="50000"/>
              </a:schemeClr>
            </a:outerShdw>
          </a:effectLst>
        </p:spPr>
        <p:txBody>
          <a:bodyPr anchor="ctr"/>
          <a:lstStyle/>
          <a:p>
            <a:pPr algn="ctr">
              <a:defRPr/>
            </a:pPr>
            <a:r>
              <a:rPr lang="en-US" sz="3600" dirty="0">
                <a:solidFill>
                  <a:schemeClr val="bg1"/>
                </a:solidFill>
                <a:latin typeface="Arial" charset="0"/>
                <a:cs typeface="+mn-cs"/>
              </a:rPr>
              <a:t>   Data Capture and Verification – </a:t>
            </a:r>
          </a:p>
          <a:p>
            <a:pPr algn="ctr">
              <a:defRPr/>
            </a:pPr>
            <a:r>
              <a:rPr lang="en-US" sz="3600" dirty="0">
                <a:solidFill>
                  <a:schemeClr val="bg1"/>
                </a:solidFill>
                <a:latin typeface="Arial" charset="0"/>
                <a:cs typeface="+mn-cs"/>
              </a:rPr>
              <a:t>Ink on Tablet PC</a:t>
            </a:r>
          </a:p>
        </p:txBody>
      </p:sp>
      <p:pic>
        <p:nvPicPr>
          <p:cNvPr id="1038" name="Picture 13" descr="Mi-forms"/>
          <p:cNvPicPr>
            <a:picLocks noChangeAspect="1" noChangeArrowheads="1"/>
          </p:cNvPicPr>
          <p:nvPr/>
        </p:nvPicPr>
        <p:blipFill>
          <a:blip r:embed="rId5" cstate="print"/>
          <a:srcRect/>
          <a:stretch>
            <a:fillRect/>
          </a:stretch>
        </p:blipFill>
        <p:spPr bwMode="auto">
          <a:xfrm>
            <a:off x="6530975" y="1739900"/>
            <a:ext cx="1779588" cy="609600"/>
          </a:xfrm>
          <a:prstGeom prst="rect">
            <a:avLst/>
          </a:prstGeom>
          <a:noFill/>
          <a:ln w="19050">
            <a:noFill/>
            <a:miter lim="800000"/>
            <a:headEnd/>
            <a:tailEnd/>
          </a:ln>
        </p:spPr>
      </p:pic>
      <mc:AlternateContent xmlns:mc="http://schemas.openxmlformats.org/markup-compatibility/2006" xmlns:p14="http://schemas.microsoft.com/office/powerpoint/2010/main">
        <mc:Choice Requires="p14">
          <p:contentPart p14:bwMode="auto" r:id="rId6">
            <p14:nvContentPartPr>
              <p14:cNvPr id="1026" name="Ink 2"/>
              <p14:cNvContentPartPr>
                <a14:cpLocks xmlns:a14="http://schemas.microsoft.com/office/drawing/2010/main" noRot="1" noChangeAspect="1" noEditPoints="1" noChangeArrowheads="1" noChangeShapeType="1"/>
              </p14:cNvContentPartPr>
              <p14:nvPr/>
            </p14:nvContentPartPr>
            <p14:xfrm>
              <a:off x="1168400" y="2590800"/>
              <a:ext cx="1130300" cy="423863"/>
            </p14:xfrm>
          </p:contentPart>
        </mc:Choice>
        <mc:Fallback xmlns="">
          <p:pic>
            <p:nvPicPr>
              <p:cNvPr id="1026" name="Ink 2"/>
              <p:cNvPicPr>
                <a:picLocks noRot="1" noChangeAspect="1" noEditPoints="1" noChangeArrowheads="1" noChangeShapeType="1"/>
              </p:cNvPicPr>
              <p:nvPr/>
            </p:nvPicPr>
            <p:blipFill>
              <a:blip r:embed="rId7"/>
              <a:stretch>
                <a:fillRect/>
              </a:stretch>
            </p:blipFill>
            <p:spPr>
              <a:xfrm>
                <a:off x="1160481" y="2581077"/>
                <a:ext cx="1143619" cy="4469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7" name="Ink 14"/>
              <p14:cNvContentPartPr>
                <a14:cpLocks xmlns:a14="http://schemas.microsoft.com/office/drawing/2010/main" noRot="1" noChangeAspect="1" noEditPoints="1" noChangeArrowheads="1" noChangeShapeType="1"/>
              </p14:cNvContentPartPr>
              <p14:nvPr/>
            </p14:nvContentPartPr>
            <p14:xfrm>
              <a:off x="2641600" y="2695575"/>
              <a:ext cx="573088" cy="260350"/>
            </p14:xfrm>
          </p:contentPart>
        </mc:Choice>
        <mc:Fallback xmlns="">
          <p:pic>
            <p:nvPicPr>
              <p:cNvPr id="1027" name="Ink 14"/>
              <p:cNvPicPr>
                <a:picLocks noRot="1" noChangeAspect="1" noEditPoints="1" noChangeArrowheads="1" noChangeShapeType="1"/>
              </p:cNvPicPr>
              <p:nvPr/>
            </p:nvPicPr>
            <p:blipFill>
              <a:blip r:embed="rId9"/>
              <a:stretch>
                <a:fillRect/>
              </a:stretch>
            </p:blipFill>
            <p:spPr>
              <a:xfrm>
                <a:off x="2626841" y="2681891"/>
                <a:ext cx="602966" cy="27835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8" name="Ink 4"/>
              <p14:cNvContentPartPr>
                <a14:cpLocks xmlns:a14="http://schemas.microsoft.com/office/drawing/2010/main" noRot="1" noChangeAspect="1" noEditPoints="1" noChangeArrowheads="1" noChangeShapeType="1"/>
              </p14:cNvContentPartPr>
              <p14:nvPr/>
            </p14:nvContentPartPr>
            <p14:xfrm>
              <a:off x="6343650" y="2590800"/>
              <a:ext cx="1238250" cy="382588"/>
            </p14:xfrm>
          </p:contentPart>
        </mc:Choice>
        <mc:Fallback xmlns="">
          <p:pic>
            <p:nvPicPr>
              <p:cNvPr id="1028" name="Ink 4"/>
              <p:cNvPicPr>
                <a:picLocks noRot="1" noChangeAspect="1" noEditPoints="1" noChangeArrowheads="1" noChangeShapeType="1"/>
              </p:cNvPicPr>
              <p:nvPr/>
            </p:nvPicPr>
            <p:blipFill>
              <a:blip r:embed="rId11"/>
              <a:stretch>
                <a:fillRect/>
              </a:stretch>
            </p:blipFill>
            <p:spPr>
              <a:xfrm>
                <a:off x="6328172" y="2577843"/>
                <a:ext cx="1270286" cy="4110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9" name="Ink 5"/>
              <p14:cNvContentPartPr>
                <a14:cpLocks xmlns:a14="http://schemas.microsoft.com/office/drawing/2010/main" noRot="1" noChangeAspect="1" noEditPoints="1" noChangeArrowheads="1" noChangeShapeType="1"/>
              </p14:cNvContentPartPr>
              <p14:nvPr/>
            </p14:nvContentPartPr>
            <p14:xfrm>
              <a:off x="1155700" y="3733800"/>
              <a:ext cx="588963" cy="269875"/>
            </p14:xfrm>
          </p:contentPart>
        </mc:Choice>
        <mc:Fallback xmlns="">
          <p:pic>
            <p:nvPicPr>
              <p:cNvPr id="1029" name="Ink 5"/>
              <p:cNvPicPr>
                <a:picLocks noRot="1" noChangeAspect="1" noEditPoints="1" noChangeArrowheads="1" noChangeShapeType="1"/>
              </p:cNvPicPr>
              <p:nvPr/>
            </p:nvPicPr>
            <p:blipFill>
              <a:blip r:embed="rId13"/>
              <a:stretch>
                <a:fillRect/>
              </a:stretch>
            </p:blipFill>
            <p:spPr>
              <a:xfrm>
                <a:off x="1142380" y="3720486"/>
                <a:ext cx="610203" cy="28786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0" name="Ink 6"/>
              <p14:cNvContentPartPr>
                <a14:cpLocks xmlns:a14="http://schemas.microsoft.com/office/drawing/2010/main" noRot="1" noChangeAspect="1" noEditPoints="1" noChangeArrowheads="1" noChangeShapeType="1"/>
              </p14:cNvContentPartPr>
              <p14:nvPr/>
            </p14:nvContentPartPr>
            <p14:xfrm>
              <a:off x="1220788" y="4175125"/>
              <a:ext cx="1306512" cy="320675"/>
            </p14:xfrm>
          </p:contentPart>
        </mc:Choice>
        <mc:Fallback xmlns="">
          <p:pic>
            <p:nvPicPr>
              <p:cNvPr id="1030" name="Ink 6"/>
              <p:cNvPicPr>
                <a:picLocks noRot="1" noChangeAspect="1" noEditPoints="1" noChangeArrowheads="1" noChangeShapeType="1"/>
              </p:cNvPicPr>
              <p:nvPr/>
            </p:nvPicPr>
            <p:blipFill>
              <a:blip r:embed="rId15"/>
              <a:stretch>
                <a:fillRect/>
              </a:stretch>
            </p:blipFill>
            <p:spPr>
              <a:xfrm>
                <a:off x="1208187" y="4171886"/>
                <a:ext cx="1335314" cy="32823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31" name="Ink 7"/>
              <p14:cNvContentPartPr>
                <a14:cpLocks xmlns:a14="http://schemas.microsoft.com/office/drawing/2010/main" noRot="1" noChangeAspect="1" noEditPoints="1" noChangeArrowheads="1" noChangeShapeType="1"/>
              </p14:cNvContentPartPr>
              <p14:nvPr/>
            </p14:nvContentPartPr>
            <p14:xfrm>
              <a:off x="5524500" y="3657600"/>
              <a:ext cx="153988" cy="295275"/>
            </p14:xfrm>
          </p:contentPart>
        </mc:Choice>
        <mc:Fallback xmlns="">
          <p:pic>
            <p:nvPicPr>
              <p:cNvPr id="1031" name="Ink 7"/>
              <p:cNvPicPr>
                <a:picLocks noRot="1" noChangeAspect="1" noEditPoints="1" noChangeArrowheads="1" noChangeShapeType="1"/>
              </p:cNvPicPr>
              <p:nvPr/>
            </p:nvPicPr>
            <p:blipFill>
              <a:blip r:embed="rId17"/>
              <a:stretch>
                <a:fillRect/>
              </a:stretch>
            </p:blipFill>
            <p:spPr>
              <a:xfrm>
                <a:off x="5508347" y="3642836"/>
                <a:ext cx="177320" cy="32156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2" name="Ink 8"/>
              <p14:cNvContentPartPr>
                <a14:cpLocks xmlns:a14="http://schemas.microsoft.com/office/drawing/2010/main" noRot="1" noChangeAspect="1" noEditPoints="1" noChangeArrowheads="1" noChangeShapeType="1"/>
              </p14:cNvContentPartPr>
              <p14:nvPr/>
            </p14:nvContentPartPr>
            <p14:xfrm>
              <a:off x="1193800" y="3276600"/>
              <a:ext cx="233363" cy="177800"/>
            </p14:xfrm>
          </p:contentPart>
        </mc:Choice>
        <mc:Fallback xmlns="">
          <p:pic>
            <p:nvPicPr>
              <p:cNvPr id="1032" name="Ink 8"/>
              <p:cNvPicPr>
                <a:picLocks noRot="1" noChangeAspect="1" noEditPoints="1" noChangeArrowheads="1" noChangeShapeType="1"/>
              </p:cNvPicPr>
              <p:nvPr/>
            </p:nvPicPr>
            <p:blipFill>
              <a:blip r:embed="rId19"/>
              <a:stretch>
                <a:fillRect/>
              </a:stretch>
            </p:blipFill>
            <p:spPr>
              <a:xfrm>
                <a:off x="1190584" y="3263348"/>
                <a:ext cx="247658" cy="20430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33" name="Ink 20"/>
              <p14:cNvContentPartPr>
                <a14:cpLocks xmlns:a14="http://schemas.microsoft.com/office/drawing/2010/main" noRot="1" noChangeAspect="1" noEditPoints="1" noChangeArrowheads="1" noChangeShapeType="1"/>
              </p14:cNvContentPartPr>
              <p14:nvPr/>
            </p14:nvContentPartPr>
            <p14:xfrm>
              <a:off x="3294063" y="2724150"/>
              <a:ext cx="150812" cy="274638"/>
            </p14:xfrm>
          </p:contentPart>
        </mc:Choice>
        <mc:Fallback xmlns="">
          <p:pic>
            <p:nvPicPr>
              <p:cNvPr id="1033" name="Ink 20"/>
              <p:cNvPicPr>
                <a:picLocks noRot="1" noChangeAspect="1" noEditPoints="1" noChangeArrowheads="1" noChangeShapeType="1"/>
              </p:cNvPicPr>
              <p:nvPr/>
            </p:nvPicPr>
            <p:blipFill>
              <a:blip r:embed="rId21"/>
              <a:stretch>
                <a:fillRect/>
              </a:stretch>
            </p:blipFill>
            <p:spPr>
              <a:xfrm>
                <a:off x="3279631" y="2709752"/>
                <a:ext cx="179676" cy="303434"/>
              </a:xfrm>
              <a:prstGeom prst="rect">
                <a:avLst/>
              </a:prstGeom>
            </p:spPr>
          </p:pic>
        </mc:Fallback>
      </mc:AlternateContent>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2D2339ED-7FEF-48D2-8D95-366310EDDDFF}" type="slidenum">
              <a:rPr lang="en-US"/>
              <a:pPr>
                <a:defRPr/>
              </a:pPr>
              <a:t>24</a:t>
            </a:fld>
            <a:endParaRPr lang="en-US"/>
          </a:p>
        </p:txBody>
      </p:sp>
      <p:sp>
        <p:nvSpPr>
          <p:cNvPr id="36867" name="Rectangle 2"/>
          <p:cNvSpPr>
            <a:spLocks noGrp="1" noChangeArrowheads="1"/>
          </p:cNvSpPr>
          <p:nvPr>
            <p:ph type="title"/>
          </p:nvPr>
        </p:nvSpPr>
        <p:spPr>
          <a:xfrm>
            <a:off x="457200" y="77788"/>
            <a:ext cx="8229600" cy="914400"/>
          </a:xfrm>
        </p:spPr>
        <p:txBody>
          <a:bodyPr/>
          <a:lstStyle/>
          <a:p>
            <a:pPr eaLnBrk="1" hangingPunct="1"/>
            <a:r>
              <a:rPr lang="en-US" smtClean="0">
                <a:solidFill>
                  <a:srgbClr val="FFFFFF"/>
                </a:solidFill>
              </a:rPr>
              <a:t>Data Capture and Verification</a:t>
            </a:r>
          </a:p>
        </p:txBody>
      </p:sp>
      <p:pic>
        <p:nvPicPr>
          <p:cNvPr id="36868" name="Picture 6" descr="Skilled Nursing Visit Note Amy Arnold 2009.jpg"/>
          <p:cNvPicPr>
            <a:picLocks noChangeAspect="1"/>
          </p:cNvPicPr>
          <p:nvPr/>
        </p:nvPicPr>
        <p:blipFill>
          <a:blip r:embed="rId3" cstate="print"/>
          <a:srcRect/>
          <a:stretch>
            <a:fillRect/>
          </a:stretch>
        </p:blipFill>
        <p:spPr bwMode="auto">
          <a:xfrm>
            <a:off x="428625" y="1074738"/>
            <a:ext cx="8239125" cy="5464175"/>
          </a:xfrm>
          <a:prstGeom prst="rect">
            <a:avLst/>
          </a:prstGeom>
          <a:noFill/>
          <a:ln w="9525">
            <a:noFill/>
            <a:miter lim="800000"/>
            <a:headEnd/>
            <a:tailEnd/>
          </a:ln>
        </p:spPr>
      </p:pic>
      <p:pic>
        <p:nvPicPr>
          <p:cNvPr id="36869" name="Picture 13" descr="Mi-forms"/>
          <p:cNvPicPr>
            <a:picLocks noChangeAspect="1" noChangeArrowheads="1"/>
          </p:cNvPicPr>
          <p:nvPr/>
        </p:nvPicPr>
        <p:blipFill>
          <a:blip r:embed="rId4" cstate="print"/>
          <a:srcRect/>
          <a:stretch>
            <a:fillRect/>
          </a:stretch>
        </p:blipFill>
        <p:spPr bwMode="auto">
          <a:xfrm>
            <a:off x="6396038" y="1268413"/>
            <a:ext cx="1781175" cy="609600"/>
          </a:xfrm>
          <a:prstGeom prst="rect">
            <a:avLst/>
          </a:prstGeom>
          <a:noFill/>
          <a:ln w="1905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Mi-Co Commitment</a:t>
            </a:r>
          </a:p>
        </p:txBody>
      </p:sp>
      <p:sp>
        <p:nvSpPr>
          <p:cNvPr id="3" name="Content Placeholder 2"/>
          <p:cNvSpPr>
            <a:spLocks noGrp="1"/>
          </p:cNvSpPr>
          <p:nvPr>
            <p:ph idx="1"/>
          </p:nvPr>
        </p:nvSpPr>
        <p:spPr>
          <a:xfrm>
            <a:off x="457200" y="1174750"/>
            <a:ext cx="8389938" cy="4525963"/>
          </a:xfrm>
        </p:spPr>
        <p:txBody>
          <a:bodyPr/>
          <a:lstStyle/>
          <a:p>
            <a:pPr>
              <a:spcAft>
                <a:spcPct val="25000"/>
              </a:spcAft>
              <a:defRPr/>
            </a:pPr>
            <a:r>
              <a:rPr lang="en-US" sz="1800" b="1" dirty="0" smtClean="0">
                <a:latin typeface="Arial" pitchFamily="34" charset="0"/>
              </a:rPr>
              <a:t>12 years in business</a:t>
            </a:r>
          </a:p>
          <a:p>
            <a:pPr marL="457200" lvl="1" indent="0">
              <a:spcAft>
                <a:spcPct val="25000"/>
              </a:spcAft>
              <a:buFont typeface="Arial" pitchFamily="34" charset="0"/>
              <a:buNone/>
              <a:defRPr/>
            </a:pPr>
            <a:r>
              <a:rPr lang="en-US" sz="1600" dirty="0" smtClean="0">
                <a:latin typeface="Arial" pitchFamily="34" charset="0"/>
              </a:rPr>
              <a:t>•     CEO &amp; Founder from IBM, part of </a:t>
            </a:r>
            <a:r>
              <a:rPr lang="en-US" sz="1600" dirty="0" err="1" smtClean="0">
                <a:latin typeface="Arial" pitchFamily="34" charset="0"/>
              </a:rPr>
              <a:t>CrossPad</a:t>
            </a:r>
            <a:r>
              <a:rPr lang="en-US" sz="1600" dirty="0" smtClean="0">
                <a:latin typeface="Arial" pitchFamily="34" charset="0"/>
              </a:rPr>
              <a:t> team</a:t>
            </a:r>
          </a:p>
          <a:p>
            <a:pPr marL="457200" lvl="1" indent="0">
              <a:spcAft>
                <a:spcPct val="25000"/>
              </a:spcAft>
              <a:buFont typeface="Arial" pitchFamily="34" charset="0"/>
              <a:buNone/>
              <a:defRPr/>
            </a:pPr>
            <a:r>
              <a:rPr lang="en-US" sz="1600" dirty="0" smtClean="0">
                <a:latin typeface="Arial" pitchFamily="34" charset="0"/>
              </a:rPr>
              <a:t>•     Experienced in Tablet-based solutions for businesses</a:t>
            </a:r>
          </a:p>
          <a:p>
            <a:pPr>
              <a:spcAft>
                <a:spcPct val="25000"/>
              </a:spcAft>
              <a:defRPr/>
            </a:pPr>
            <a:r>
              <a:rPr lang="en-US" sz="1800" b="1" dirty="0" smtClean="0">
                <a:latin typeface="Arial" pitchFamily="34" charset="0"/>
              </a:rPr>
              <a:t>Customers &amp; Partners come first! </a:t>
            </a:r>
          </a:p>
          <a:p>
            <a:pPr eaLnBrk="1" hangingPunct="1">
              <a:spcAft>
                <a:spcPct val="35000"/>
              </a:spcAft>
              <a:buClr>
                <a:schemeClr val="tx1"/>
              </a:buClr>
              <a:buFont typeface="Arial" pitchFamily="34" charset="0"/>
              <a:buNone/>
              <a:defRPr/>
            </a:pPr>
            <a:r>
              <a:rPr lang="en-US" sz="1400" dirty="0" smtClean="0">
                <a:latin typeface="Arial" pitchFamily="34" charset="0"/>
              </a:rPr>
              <a:t>         </a:t>
            </a:r>
            <a:r>
              <a:rPr lang="en-US" sz="1400" dirty="0" smtClean="0">
                <a:latin typeface="Arial" pitchFamily="34" charset="0"/>
                <a:sym typeface="Wingdings" pitchFamily="2" charset="2"/>
              </a:rPr>
              <a:t></a:t>
            </a:r>
            <a:r>
              <a:rPr lang="en-US" sz="1600" dirty="0" smtClean="0">
                <a:latin typeface="Arial" pitchFamily="34" charset="0"/>
                <a:sym typeface="Wingdings" pitchFamily="2" charset="2"/>
              </a:rPr>
              <a:t>    </a:t>
            </a:r>
            <a:r>
              <a:rPr lang="en-US" sz="1600" dirty="0" smtClean="0">
                <a:latin typeface="Arial" pitchFamily="34" charset="0"/>
              </a:rPr>
              <a:t>From the top-down, emphasis on serving our customers/partners </a:t>
            </a:r>
          </a:p>
          <a:p>
            <a:pPr eaLnBrk="1" hangingPunct="1">
              <a:spcAft>
                <a:spcPct val="25000"/>
              </a:spcAft>
              <a:defRPr/>
            </a:pPr>
            <a:r>
              <a:rPr lang="en-US" sz="1800" b="1" dirty="0" smtClean="0">
                <a:latin typeface="Arial" pitchFamily="34" charset="0"/>
              </a:rPr>
              <a:t>Deep Bench of Data Capture Experts that want to solve </a:t>
            </a:r>
            <a:r>
              <a:rPr lang="en-US" sz="1800" b="1" u="sng" dirty="0" smtClean="0">
                <a:latin typeface="Arial" pitchFamily="34" charset="0"/>
              </a:rPr>
              <a:t>YOUR</a:t>
            </a:r>
            <a:r>
              <a:rPr lang="en-US" sz="1800" b="1" dirty="0" smtClean="0">
                <a:latin typeface="Arial" pitchFamily="34" charset="0"/>
              </a:rPr>
              <a:t> problems</a:t>
            </a:r>
          </a:p>
          <a:p>
            <a:pPr marL="0" indent="0" eaLnBrk="1" hangingPunct="1">
              <a:spcAft>
                <a:spcPct val="35000"/>
              </a:spcAft>
              <a:buClr>
                <a:schemeClr val="tx1"/>
              </a:buClr>
              <a:buFont typeface="Arial" pitchFamily="34" charset="0"/>
              <a:buNone/>
              <a:defRPr/>
            </a:pPr>
            <a:r>
              <a:rPr lang="en-US" sz="1600" dirty="0" smtClean="0">
                <a:latin typeface="Arial" pitchFamily="34" charset="0"/>
              </a:rPr>
              <a:t>      •    Most of core technical team been with company an average of 7-10 years</a:t>
            </a:r>
            <a:endParaRPr lang="en-US" sz="1800" dirty="0" smtClean="0">
              <a:latin typeface="Arial" pitchFamily="34" charset="0"/>
            </a:endParaRPr>
          </a:p>
          <a:p>
            <a:pPr>
              <a:spcAft>
                <a:spcPct val="25000"/>
              </a:spcAft>
              <a:defRPr/>
            </a:pPr>
            <a:r>
              <a:rPr lang="en-US" sz="1800" b="1" dirty="0" smtClean="0">
                <a:latin typeface="Arial" pitchFamily="34" charset="0"/>
              </a:rPr>
              <a:t>Easy to work with, access to great support! </a:t>
            </a:r>
          </a:p>
          <a:p>
            <a:pPr lvl="1">
              <a:spcAft>
                <a:spcPct val="25000"/>
              </a:spcAft>
              <a:buFontTx/>
              <a:buChar char="•"/>
              <a:defRPr/>
            </a:pPr>
            <a:r>
              <a:rPr lang="en-US" sz="1600" dirty="0" smtClean="0">
                <a:latin typeface="Arial" pitchFamily="34" charset="0"/>
              </a:rPr>
              <a:t>Mi-Co customers have rave reviews of our training, support, expertise</a:t>
            </a:r>
          </a:p>
          <a:p>
            <a:pPr>
              <a:defRPr/>
            </a:pPr>
            <a:endParaRPr lang="en-US" dirty="0"/>
          </a:p>
        </p:txBody>
      </p:sp>
      <p:graphicFrame>
        <p:nvGraphicFramePr>
          <p:cNvPr id="6" name="Chart 5"/>
          <p:cNvGraphicFramePr/>
          <p:nvPr/>
        </p:nvGraphicFramePr>
        <p:xfrm>
          <a:off x="674865" y="4530075"/>
          <a:ext cx="5991225" cy="204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7293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4800" y="1295400"/>
            <a:ext cx="8394700" cy="884238"/>
          </a:xfrm>
          <a:prstGeom prst="rect">
            <a:avLst/>
          </a:prstGeom>
          <a:noFill/>
          <a:ln w="12700">
            <a:noFill/>
            <a:miter lim="800000"/>
            <a:headEnd/>
            <a:tailEnd/>
          </a:ln>
        </p:spPr>
        <p:txBody>
          <a:bodyPr lIns="92379" tIns="45407" rIns="92379" bIns="45407">
            <a:spAutoFit/>
          </a:bodyPr>
          <a:lstStyle/>
          <a:p>
            <a:pPr algn="ctr" defTabSz="911225" eaLnBrk="0" hangingPunct="0"/>
            <a:endParaRPr lang="en-US" sz="2400" b="1" i="1" u="sng">
              <a:solidFill>
                <a:srgbClr val="000000"/>
              </a:solidFill>
              <a:latin typeface="Verdana" pitchFamily="34" charset="0"/>
            </a:endParaRPr>
          </a:p>
          <a:p>
            <a:pPr algn="ctr" defTabSz="911225" eaLnBrk="0" hangingPunct="0"/>
            <a:r>
              <a:rPr lang="en-US" sz="2800" b="1" i="1">
                <a:solidFill>
                  <a:srgbClr val="000000"/>
                </a:solidFill>
                <a:latin typeface="Verdana" pitchFamily="34" charset="0"/>
              </a:rPr>
              <a:t>  </a:t>
            </a:r>
            <a:endParaRPr lang="en-US" sz="2000" i="1">
              <a:solidFill>
                <a:srgbClr val="000000"/>
              </a:solidFill>
              <a:latin typeface="Verdana" pitchFamily="34" charset="0"/>
            </a:endParaRPr>
          </a:p>
        </p:txBody>
      </p:sp>
      <p:sp>
        <p:nvSpPr>
          <p:cNvPr id="17411" name="TextBox 205834"/>
          <p:cNvSpPr txBox="1">
            <a:spLocks noChangeArrowheads="1"/>
          </p:cNvSpPr>
          <p:nvPr/>
        </p:nvSpPr>
        <p:spPr bwMode="auto">
          <a:xfrm>
            <a:off x="720725" y="4854575"/>
            <a:ext cx="1358900" cy="352425"/>
          </a:xfrm>
          <a:prstGeom prst="rect">
            <a:avLst/>
          </a:prstGeom>
          <a:noFill/>
          <a:ln w="9525">
            <a:noFill/>
            <a:miter lim="800000"/>
            <a:headEnd/>
            <a:tailEnd/>
          </a:ln>
        </p:spPr>
        <p:txBody>
          <a:bodyPr lIns="81382" tIns="40691" rIns="81382" bIns="40691"/>
          <a:lstStyle/>
          <a:p>
            <a:pPr eaLnBrk="0" hangingPunct="0"/>
            <a:endParaRPr lang="en-US" sz="2400">
              <a:latin typeface="Times New Roman" pitchFamily="18" charset="0"/>
            </a:endParaRPr>
          </a:p>
        </p:txBody>
      </p:sp>
      <p:sp>
        <p:nvSpPr>
          <p:cNvPr id="28" name="Rectangle 12"/>
          <p:cNvSpPr>
            <a:spLocks noChangeArrowheads="1"/>
          </p:cNvSpPr>
          <p:nvPr/>
        </p:nvSpPr>
        <p:spPr bwMode="auto">
          <a:xfrm>
            <a:off x="0" y="0"/>
            <a:ext cx="9144000" cy="1143000"/>
          </a:xfrm>
          <a:prstGeom prst="rect">
            <a:avLst/>
          </a:prstGeom>
          <a:noFill/>
          <a:ln w="9525">
            <a:noFill/>
            <a:miter lim="800000"/>
            <a:headEnd/>
            <a:tailEnd/>
          </a:ln>
          <a:effectLst>
            <a:outerShdw dist="53882" dir="2700000" algn="ctr" rotWithShape="0">
              <a:schemeClr val="tx1">
                <a:alpha val="50000"/>
              </a:schemeClr>
            </a:outerShdw>
          </a:effectLst>
        </p:spPr>
        <p:txBody>
          <a:bodyPr anchor="ctr"/>
          <a:lstStyle/>
          <a:p>
            <a:pPr algn="ctr">
              <a:defRPr/>
            </a:pPr>
            <a:r>
              <a:rPr lang="en-US" sz="4000" dirty="0">
                <a:solidFill>
                  <a:schemeClr val="bg1"/>
                </a:solidFill>
                <a:latin typeface="+mn-lt"/>
                <a:cs typeface="+mn-cs"/>
              </a:rPr>
              <a:t>Selected Mi-Forms Customers </a:t>
            </a:r>
          </a:p>
        </p:txBody>
      </p:sp>
      <p:pic>
        <p:nvPicPr>
          <p:cNvPr id="17413" name="Rectangle 205842"/>
          <p:cNvPicPr>
            <a:picLocks noChangeAspect="1" noChangeArrowheads="1"/>
          </p:cNvPicPr>
          <p:nvPr/>
        </p:nvPicPr>
        <p:blipFill>
          <a:blip r:embed="rId3" cstate="print"/>
          <a:srcRect/>
          <a:stretch>
            <a:fillRect/>
          </a:stretch>
        </p:blipFill>
        <p:spPr bwMode="auto">
          <a:xfrm>
            <a:off x="622300" y="1295400"/>
            <a:ext cx="1547813" cy="822325"/>
          </a:xfrm>
          <a:prstGeom prst="rect">
            <a:avLst/>
          </a:prstGeom>
          <a:noFill/>
          <a:ln w="9525" algn="ctr">
            <a:solidFill>
              <a:srgbClr val="000000"/>
            </a:solidFill>
            <a:miter lim="800000"/>
            <a:headEnd/>
            <a:tailEnd/>
          </a:ln>
        </p:spPr>
      </p:pic>
      <p:pic>
        <p:nvPicPr>
          <p:cNvPr id="17414" name="Picture 31" descr="logo.gif"/>
          <p:cNvPicPr>
            <a:picLocks noChangeAspect="1"/>
          </p:cNvPicPr>
          <p:nvPr/>
        </p:nvPicPr>
        <p:blipFill>
          <a:blip r:embed="rId4" cstate="print"/>
          <a:srcRect/>
          <a:stretch>
            <a:fillRect/>
          </a:stretch>
        </p:blipFill>
        <p:spPr bwMode="auto">
          <a:xfrm>
            <a:off x="2811463" y="1330325"/>
            <a:ext cx="1760537" cy="785813"/>
          </a:xfrm>
          <a:prstGeom prst="rect">
            <a:avLst/>
          </a:prstGeom>
          <a:noFill/>
          <a:ln w="9525">
            <a:noFill/>
            <a:miter lim="800000"/>
            <a:headEnd/>
            <a:tailEnd/>
          </a:ln>
        </p:spPr>
      </p:pic>
      <p:pic>
        <p:nvPicPr>
          <p:cNvPr id="17415" name="Picture 31" descr="nav_logo.gif"/>
          <p:cNvPicPr>
            <a:picLocks noChangeAspect="1"/>
          </p:cNvPicPr>
          <p:nvPr/>
        </p:nvPicPr>
        <p:blipFill>
          <a:blip r:embed="rId5" cstate="print"/>
          <a:srcRect/>
          <a:stretch>
            <a:fillRect/>
          </a:stretch>
        </p:blipFill>
        <p:spPr bwMode="auto">
          <a:xfrm>
            <a:off x="6361113" y="2439988"/>
            <a:ext cx="2520950" cy="1152525"/>
          </a:xfrm>
          <a:prstGeom prst="rect">
            <a:avLst/>
          </a:prstGeom>
          <a:noFill/>
          <a:ln w="9525">
            <a:noFill/>
            <a:miter lim="800000"/>
            <a:headEnd/>
            <a:tailEnd/>
          </a:ln>
        </p:spPr>
      </p:pic>
      <p:grpSp>
        <p:nvGrpSpPr>
          <p:cNvPr id="17416" name="Group 10"/>
          <p:cNvGrpSpPr>
            <a:grpSpLocks noChangeAspect="1"/>
          </p:cNvGrpSpPr>
          <p:nvPr/>
        </p:nvGrpSpPr>
        <p:grpSpPr bwMode="auto">
          <a:xfrm>
            <a:off x="198438" y="1295400"/>
            <a:ext cx="8716962" cy="5167313"/>
            <a:chOff x="2096" y="1695"/>
            <a:chExt cx="8869" cy="5079"/>
          </a:xfrm>
        </p:grpSpPr>
        <p:sp>
          <p:nvSpPr>
            <p:cNvPr id="17425" name="AutoShape 11"/>
            <p:cNvSpPr>
              <a:spLocks noChangeAspect="1" noChangeArrowheads="1"/>
            </p:cNvSpPr>
            <p:nvPr/>
          </p:nvSpPr>
          <p:spPr bwMode="auto">
            <a:xfrm>
              <a:off x="2865" y="1695"/>
              <a:ext cx="8100" cy="5029"/>
            </a:xfrm>
            <a:prstGeom prst="rect">
              <a:avLst/>
            </a:prstGeom>
            <a:noFill/>
            <a:ln w="9525">
              <a:noFill/>
              <a:miter lim="800000"/>
              <a:headEnd/>
              <a:tailEnd/>
            </a:ln>
          </p:spPr>
          <p:txBody>
            <a:bodyPr/>
            <a:lstStyle/>
            <a:p>
              <a:endParaRPr lang="en-US">
                <a:latin typeface="Calibri" pitchFamily="34" charset="0"/>
              </a:endParaRPr>
            </a:p>
          </p:txBody>
        </p:sp>
        <p:pic>
          <p:nvPicPr>
            <p:cNvPr id="17426" name="Rectangle 205827"/>
            <p:cNvPicPr>
              <a:picLocks noChangeAspect="1" noChangeArrowheads="1"/>
            </p:cNvPicPr>
            <p:nvPr/>
          </p:nvPicPr>
          <p:blipFill>
            <a:blip r:embed="rId6" cstate="print"/>
            <a:srcRect/>
            <a:stretch>
              <a:fillRect/>
            </a:stretch>
          </p:blipFill>
          <p:spPr bwMode="auto">
            <a:xfrm>
              <a:off x="2721" y="2564"/>
              <a:ext cx="3479" cy="849"/>
            </a:xfrm>
            <a:prstGeom prst="rect">
              <a:avLst/>
            </a:prstGeom>
            <a:noFill/>
            <a:ln w="9525">
              <a:noFill/>
              <a:miter lim="800000"/>
              <a:headEnd/>
              <a:tailEnd/>
            </a:ln>
          </p:spPr>
        </p:pic>
        <p:pic>
          <p:nvPicPr>
            <p:cNvPr id="17427" name="Rectangle 205832"/>
            <p:cNvPicPr>
              <a:picLocks noChangeAspect="1" noChangeArrowheads="1"/>
            </p:cNvPicPr>
            <p:nvPr/>
          </p:nvPicPr>
          <p:blipFill>
            <a:blip r:embed="rId7" cstate="print"/>
            <a:srcRect/>
            <a:stretch>
              <a:fillRect/>
            </a:stretch>
          </p:blipFill>
          <p:spPr bwMode="auto">
            <a:xfrm>
              <a:off x="6088" y="5927"/>
              <a:ext cx="1273" cy="838"/>
            </a:xfrm>
            <a:prstGeom prst="rect">
              <a:avLst/>
            </a:prstGeom>
            <a:noFill/>
            <a:ln w="9525">
              <a:noFill/>
              <a:miter lim="800000"/>
              <a:headEnd/>
              <a:tailEnd/>
            </a:ln>
          </p:spPr>
        </p:pic>
        <p:pic>
          <p:nvPicPr>
            <p:cNvPr id="17428" name="Rectangle 205833"/>
            <p:cNvPicPr>
              <a:picLocks noChangeAspect="1" noChangeArrowheads="1"/>
            </p:cNvPicPr>
            <p:nvPr/>
          </p:nvPicPr>
          <p:blipFill>
            <a:blip r:embed="rId8" cstate="print"/>
            <a:srcRect/>
            <a:stretch>
              <a:fillRect/>
            </a:stretch>
          </p:blipFill>
          <p:spPr bwMode="auto">
            <a:xfrm>
              <a:off x="2359" y="5017"/>
              <a:ext cx="4425" cy="672"/>
            </a:xfrm>
            <a:prstGeom prst="rect">
              <a:avLst/>
            </a:prstGeom>
            <a:noFill/>
            <a:ln w="9525">
              <a:noFill/>
              <a:miter lim="800000"/>
              <a:headEnd/>
              <a:tailEnd/>
            </a:ln>
          </p:spPr>
        </p:pic>
        <p:sp>
          <p:nvSpPr>
            <p:cNvPr id="17429" name="TextBox 205834"/>
            <p:cNvSpPr txBox="1">
              <a:spLocks noChangeArrowheads="1"/>
            </p:cNvSpPr>
            <p:nvPr/>
          </p:nvSpPr>
          <p:spPr bwMode="auto">
            <a:xfrm>
              <a:off x="2641" y="5333"/>
              <a:ext cx="1388" cy="361"/>
            </a:xfrm>
            <a:prstGeom prst="rect">
              <a:avLst/>
            </a:prstGeom>
            <a:noFill/>
            <a:ln w="9525">
              <a:noFill/>
              <a:miter lim="800000"/>
              <a:headEnd/>
              <a:tailEnd/>
            </a:ln>
          </p:spPr>
          <p:txBody>
            <a:bodyPr lIns="81382" tIns="40691" rIns="81382" bIns="40691"/>
            <a:lstStyle/>
            <a:p>
              <a:endParaRPr lang="en-US">
                <a:latin typeface="Calibri" pitchFamily="34" charset="0"/>
              </a:endParaRPr>
            </a:p>
          </p:txBody>
        </p:sp>
        <p:pic>
          <p:nvPicPr>
            <p:cNvPr id="17430" name="Rectangle 205842"/>
            <p:cNvPicPr>
              <a:picLocks noChangeAspect="1" noChangeArrowheads="1"/>
            </p:cNvPicPr>
            <p:nvPr/>
          </p:nvPicPr>
          <p:blipFill>
            <a:blip r:embed="rId3" cstate="print"/>
            <a:srcRect/>
            <a:stretch>
              <a:fillRect/>
            </a:stretch>
          </p:blipFill>
          <p:spPr bwMode="auto">
            <a:xfrm>
              <a:off x="2527" y="1695"/>
              <a:ext cx="1575" cy="809"/>
            </a:xfrm>
            <a:prstGeom prst="rect">
              <a:avLst/>
            </a:prstGeom>
            <a:noFill/>
            <a:ln w="9525" algn="ctr">
              <a:solidFill>
                <a:srgbClr val="000000"/>
              </a:solidFill>
              <a:miter lim="800000"/>
              <a:headEnd/>
              <a:tailEnd/>
            </a:ln>
          </p:spPr>
        </p:pic>
        <p:pic>
          <p:nvPicPr>
            <p:cNvPr id="17431" name="Rectangle 324613"/>
            <p:cNvPicPr>
              <a:picLocks noChangeAspect="1" noChangeArrowheads="1"/>
            </p:cNvPicPr>
            <p:nvPr/>
          </p:nvPicPr>
          <p:blipFill>
            <a:blip r:embed="rId9" cstate="print"/>
            <a:srcRect/>
            <a:stretch>
              <a:fillRect/>
            </a:stretch>
          </p:blipFill>
          <p:spPr bwMode="auto">
            <a:xfrm>
              <a:off x="2096" y="6109"/>
              <a:ext cx="2444" cy="401"/>
            </a:xfrm>
            <a:prstGeom prst="rect">
              <a:avLst/>
            </a:prstGeom>
            <a:noFill/>
            <a:ln w="9525">
              <a:noFill/>
              <a:miter lim="800000"/>
              <a:headEnd/>
              <a:tailEnd/>
            </a:ln>
          </p:spPr>
        </p:pic>
        <p:pic>
          <p:nvPicPr>
            <p:cNvPr id="17432" name="Rectangle 324616"/>
            <p:cNvPicPr>
              <a:picLocks noChangeAspect="1" noChangeArrowheads="1"/>
            </p:cNvPicPr>
            <p:nvPr/>
          </p:nvPicPr>
          <p:blipFill>
            <a:blip r:embed="rId10" cstate="print"/>
            <a:srcRect b="36598"/>
            <a:stretch>
              <a:fillRect/>
            </a:stretch>
          </p:blipFill>
          <p:spPr bwMode="auto">
            <a:xfrm>
              <a:off x="6834" y="1872"/>
              <a:ext cx="1941" cy="577"/>
            </a:xfrm>
            <a:prstGeom prst="rect">
              <a:avLst/>
            </a:prstGeom>
            <a:noFill/>
            <a:ln w="9525">
              <a:noFill/>
              <a:miter lim="800000"/>
              <a:headEnd/>
              <a:tailEnd/>
            </a:ln>
          </p:spPr>
        </p:pic>
        <p:pic>
          <p:nvPicPr>
            <p:cNvPr id="17433" name="Rectangle 324618"/>
            <p:cNvPicPr>
              <a:picLocks noChangeAspect="1" noChangeArrowheads="1"/>
            </p:cNvPicPr>
            <p:nvPr/>
          </p:nvPicPr>
          <p:blipFill>
            <a:blip r:embed="rId11" cstate="print"/>
            <a:srcRect/>
            <a:stretch>
              <a:fillRect/>
            </a:stretch>
          </p:blipFill>
          <p:spPr bwMode="auto">
            <a:xfrm>
              <a:off x="6904" y="2810"/>
              <a:ext cx="1050" cy="909"/>
            </a:xfrm>
            <a:prstGeom prst="rect">
              <a:avLst/>
            </a:prstGeom>
            <a:noFill/>
            <a:ln w="9525">
              <a:noFill/>
              <a:miter lim="800000"/>
              <a:headEnd/>
              <a:tailEnd/>
            </a:ln>
          </p:spPr>
        </p:pic>
        <p:pic>
          <p:nvPicPr>
            <p:cNvPr id="17434" name="Rectangle 29">
              <a:hlinkClick r:id="rId12"/>
            </p:cNvPr>
            <p:cNvPicPr>
              <a:picLocks noChangeAspect="1" noChangeArrowheads="1"/>
            </p:cNvPicPr>
            <p:nvPr/>
          </p:nvPicPr>
          <p:blipFill>
            <a:blip r:embed="rId13" cstate="print"/>
            <a:srcRect/>
            <a:stretch>
              <a:fillRect/>
            </a:stretch>
          </p:blipFill>
          <p:spPr bwMode="auto">
            <a:xfrm>
              <a:off x="4721" y="5815"/>
              <a:ext cx="974" cy="959"/>
            </a:xfrm>
            <a:prstGeom prst="rect">
              <a:avLst/>
            </a:prstGeom>
            <a:noFill/>
            <a:ln w="9525">
              <a:noFill/>
              <a:miter lim="800000"/>
              <a:headEnd/>
              <a:tailEnd/>
            </a:ln>
          </p:spPr>
        </p:pic>
      </p:grpSp>
      <p:pic>
        <p:nvPicPr>
          <p:cNvPr id="17417" name="Picture 29" descr="WHITE2.gif"/>
          <p:cNvPicPr>
            <a:picLocks noChangeAspect="1"/>
          </p:cNvPicPr>
          <p:nvPr/>
        </p:nvPicPr>
        <p:blipFill>
          <a:blip r:embed="rId14" cstate="print"/>
          <a:srcRect/>
          <a:stretch>
            <a:fillRect/>
          </a:stretch>
        </p:blipFill>
        <p:spPr bwMode="auto">
          <a:xfrm>
            <a:off x="1803400" y="4114800"/>
            <a:ext cx="1744663" cy="503238"/>
          </a:xfrm>
          <a:prstGeom prst="rect">
            <a:avLst/>
          </a:prstGeom>
          <a:noFill/>
          <a:ln w="9525">
            <a:noFill/>
            <a:miter lim="800000"/>
            <a:headEnd/>
            <a:tailEnd/>
          </a:ln>
        </p:spPr>
      </p:pic>
      <p:pic>
        <p:nvPicPr>
          <p:cNvPr id="17418" name="Picture 30" descr="chblogo_tagline.gif"/>
          <p:cNvPicPr>
            <a:picLocks noChangeAspect="1"/>
          </p:cNvPicPr>
          <p:nvPr/>
        </p:nvPicPr>
        <p:blipFill>
          <a:blip r:embed="rId15" cstate="print"/>
          <a:srcRect/>
          <a:stretch>
            <a:fillRect/>
          </a:stretch>
        </p:blipFill>
        <p:spPr bwMode="auto">
          <a:xfrm>
            <a:off x="3840163" y="3643313"/>
            <a:ext cx="2854325" cy="915987"/>
          </a:xfrm>
          <a:prstGeom prst="rect">
            <a:avLst/>
          </a:prstGeom>
          <a:noFill/>
          <a:ln w="9525">
            <a:noFill/>
            <a:miter lim="800000"/>
            <a:headEnd/>
            <a:tailEnd/>
          </a:ln>
        </p:spPr>
      </p:pic>
      <p:pic>
        <p:nvPicPr>
          <p:cNvPr id="17419" name="Picture 32" descr="logo.gif"/>
          <p:cNvPicPr>
            <a:picLocks noChangeAspect="1"/>
          </p:cNvPicPr>
          <p:nvPr/>
        </p:nvPicPr>
        <p:blipFill>
          <a:blip r:embed="rId16" cstate="print"/>
          <a:srcRect/>
          <a:stretch>
            <a:fillRect/>
          </a:stretch>
        </p:blipFill>
        <p:spPr bwMode="auto">
          <a:xfrm>
            <a:off x="5416550" y="4716463"/>
            <a:ext cx="1327150" cy="769937"/>
          </a:xfrm>
          <a:prstGeom prst="rect">
            <a:avLst/>
          </a:prstGeom>
          <a:noFill/>
          <a:ln w="9525">
            <a:noFill/>
            <a:miter lim="800000"/>
            <a:headEnd/>
            <a:tailEnd/>
          </a:ln>
        </p:spPr>
      </p:pic>
      <p:pic>
        <p:nvPicPr>
          <p:cNvPr id="17420" name="Picture 2"/>
          <p:cNvPicPr>
            <a:picLocks noChangeAspect="1" noChangeArrowheads="1"/>
          </p:cNvPicPr>
          <p:nvPr/>
        </p:nvPicPr>
        <p:blipFill>
          <a:blip r:embed="rId17" cstate="print"/>
          <a:srcRect/>
          <a:stretch>
            <a:fillRect/>
          </a:stretch>
        </p:blipFill>
        <p:spPr bwMode="auto">
          <a:xfrm>
            <a:off x="0" y="3387725"/>
            <a:ext cx="1765300" cy="1111250"/>
          </a:xfrm>
          <a:prstGeom prst="rect">
            <a:avLst/>
          </a:prstGeom>
          <a:noFill/>
          <a:ln w="9525">
            <a:noFill/>
            <a:miter lim="800000"/>
            <a:headEnd/>
            <a:tailEnd/>
          </a:ln>
        </p:spPr>
      </p:pic>
      <p:pic>
        <p:nvPicPr>
          <p:cNvPr id="17421" name="Picture 3"/>
          <p:cNvPicPr>
            <a:picLocks noChangeAspect="1" noChangeArrowheads="1"/>
          </p:cNvPicPr>
          <p:nvPr/>
        </p:nvPicPr>
        <p:blipFill>
          <a:blip r:embed="rId18" cstate="print"/>
          <a:srcRect/>
          <a:stretch>
            <a:fillRect/>
          </a:stretch>
        </p:blipFill>
        <p:spPr bwMode="auto">
          <a:xfrm>
            <a:off x="7385050" y="4635500"/>
            <a:ext cx="1428750" cy="904875"/>
          </a:xfrm>
          <a:prstGeom prst="rect">
            <a:avLst/>
          </a:prstGeom>
          <a:noFill/>
          <a:ln w="9525">
            <a:noFill/>
            <a:miter lim="800000"/>
            <a:headEnd/>
            <a:tailEnd/>
          </a:ln>
        </p:spPr>
      </p:pic>
      <p:pic>
        <p:nvPicPr>
          <p:cNvPr id="17422" name="Picture 5"/>
          <p:cNvPicPr>
            <a:picLocks noChangeAspect="1" noChangeArrowheads="1"/>
          </p:cNvPicPr>
          <p:nvPr/>
        </p:nvPicPr>
        <p:blipFill>
          <a:blip r:embed="rId19" cstate="print"/>
          <a:srcRect/>
          <a:stretch>
            <a:fillRect/>
          </a:stretch>
        </p:blipFill>
        <p:spPr bwMode="auto">
          <a:xfrm>
            <a:off x="2171700" y="3128963"/>
            <a:ext cx="1533525" cy="914400"/>
          </a:xfrm>
          <a:prstGeom prst="rect">
            <a:avLst/>
          </a:prstGeom>
          <a:noFill/>
          <a:ln w="9525">
            <a:noFill/>
            <a:miter lim="800000"/>
            <a:headEnd/>
            <a:tailEnd/>
          </a:ln>
        </p:spPr>
      </p:pic>
      <p:pic>
        <p:nvPicPr>
          <p:cNvPr id="17423" name="Picture 6"/>
          <p:cNvPicPr>
            <a:picLocks noChangeAspect="1" noChangeArrowheads="1"/>
          </p:cNvPicPr>
          <p:nvPr/>
        </p:nvPicPr>
        <p:blipFill>
          <a:blip r:embed="rId20" cstate="print"/>
          <a:srcRect/>
          <a:stretch>
            <a:fillRect/>
          </a:stretch>
        </p:blipFill>
        <p:spPr bwMode="auto">
          <a:xfrm>
            <a:off x="7002463" y="1400175"/>
            <a:ext cx="2141537" cy="793750"/>
          </a:xfrm>
          <a:prstGeom prst="rect">
            <a:avLst/>
          </a:prstGeom>
          <a:noFill/>
          <a:ln w="9525">
            <a:noFill/>
            <a:miter lim="800000"/>
            <a:headEnd/>
            <a:tailEnd/>
          </a:ln>
        </p:spPr>
      </p:pic>
      <p:pic>
        <p:nvPicPr>
          <p:cNvPr id="17424" name="Picture 27"/>
          <p:cNvPicPr>
            <a:picLocks noChangeAspect="1" noChangeArrowheads="1"/>
          </p:cNvPicPr>
          <p:nvPr/>
        </p:nvPicPr>
        <p:blipFill>
          <a:blip r:embed="rId21" cstate="print"/>
          <a:srcRect/>
          <a:stretch>
            <a:fillRect/>
          </a:stretch>
        </p:blipFill>
        <p:spPr bwMode="auto">
          <a:xfrm>
            <a:off x="7035800" y="3592513"/>
            <a:ext cx="1876425" cy="5381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83680" y="5630091"/>
            <a:ext cx="2233749" cy="88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p:txBody>
          <a:bodyPr/>
          <a:lstStyle/>
          <a:p>
            <a:pPr eaLnBrk="1" hangingPunct="1"/>
            <a:r>
              <a:rPr lang="en-US" dirty="0" smtClean="0"/>
              <a:t>What is Mi-Forms</a:t>
            </a:r>
          </a:p>
        </p:txBody>
      </p:sp>
      <p:sp>
        <p:nvSpPr>
          <p:cNvPr id="3" name="Content Placeholder 2"/>
          <p:cNvSpPr>
            <a:spLocks noGrp="1"/>
          </p:cNvSpPr>
          <p:nvPr>
            <p:ph idx="1"/>
          </p:nvPr>
        </p:nvSpPr>
        <p:spPr>
          <a:xfrm>
            <a:off x="251324" y="1167721"/>
            <a:ext cx="8892676" cy="2790325"/>
          </a:xfrm>
        </p:spPr>
        <p:txBody>
          <a:bodyPr rtlCol="0">
            <a:normAutofit fontScale="62500" lnSpcReduction="20000"/>
          </a:bodyPr>
          <a:lstStyle/>
          <a:p>
            <a:pPr>
              <a:spcBef>
                <a:spcPct val="50000"/>
              </a:spcBef>
            </a:pPr>
            <a:r>
              <a:rPr lang="en-US" b="1" u="sng" dirty="0" smtClean="0">
                <a:latin typeface="Arial" pitchFamily="34" charset="0"/>
              </a:rPr>
              <a:t>Mi-Forms Software System</a:t>
            </a:r>
          </a:p>
          <a:p>
            <a:pPr>
              <a:spcBef>
                <a:spcPct val="50000"/>
              </a:spcBef>
            </a:pPr>
            <a:r>
              <a:rPr lang="en-US" dirty="0" smtClean="0">
                <a:latin typeface="Arial" pitchFamily="34" charset="0"/>
              </a:rPr>
              <a:t>Software that allows enterprises to build electronic forms applications for pen-based data collection</a:t>
            </a:r>
          </a:p>
          <a:p>
            <a:pPr>
              <a:spcBef>
                <a:spcPct val="50000"/>
              </a:spcBef>
              <a:buFontTx/>
              <a:buChar char="•"/>
            </a:pPr>
            <a:r>
              <a:rPr lang="en-US" dirty="0" smtClean="0">
                <a:latin typeface="Arial" pitchFamily="34" charset="0"/>
              </a:rPr>
              <a:t>Build Any Form</a:t>
            </a:r>
          </a:p>
          <a:p>
            <a:pPr>
              <a:spcBef>
                <a:spcPct val="50000"/>
              </a:spcBef>
              <a:buFontTx/>
              <a:buChar char="•"/>
            </a:pPr>
            <a:r>
              <a:rPr lang="en-US" dirty="0" smtClean="0">
                <a:latin typeface="Arial" pitchFamily="34" charset="0"/>
              </a:rPr>
              <a:t>Supports Tablet PC, Keyboard, Digital Pen, </a:t>
            </a:r>
            <a:r>
              <a:rPr lang="en-US" dirty="0" err="1" smtClean="0">
                <a:latin typeface="Arial" pitchFamily="34" charset="0"/>
              </a:rPr>
              <a:t>iPad</a:t>
            </a:r>
            <a:r>
              <a:rPr lang="en-US" dirty="0" smtClean="0">
                <a:latin typeface="Arial" pitchFamily="34" charset="0"/>
              </a:rPr>
              <a:t>, Windows Mobile</a:t>
            </a:r>
          </a:p>
          <a:p>
            <a:pPr>
              <a:spcBef>
                <a:spcPct val="50000"/>
              </a:spcBef>
              <a:buFontTx/>
              <a:buChar char="•"/>
            </a:pPr>
            <a:r>
              <a:rPr lang="en-US" dirty="0" smtClean="0">
                <a:latin typeface="Arial" pitchFamily="34" charset="0"/>
              </a:rPr>
              <a:t> Implement Any Business Rule for Verification and Validation</a:t>
            </a:r>
          </a:p>
          <a:p>
            <a:pPr>
              <a:spcBef>
                <a:spcPct val="50000"/>
              </a:spcBef>
              <a:buFontTx/>
              <a:buChar char="•"/>
            </a:pPr>
            <a:r>
              <a:rPr lang="en-US" dirty="0" smtClean="0">
                <a:latin typeface="Arial" pitchFamily="34" charset="0"/>
              </a:rPr>
              <a:t>Communicate with Any Backend System</a:t>
            </a:r>
          </a:p>
          <a:p>
            <a:pPr>
              <a:spcBef>
                <a:spcPct val="50000"/>
              </a:spcBef>
              <a:buFontTx/>
              <a:buChar char="•"/>
            </a:pPr>
            <a:endParaRPr lang="en-US" dirty="0" smtClean="0">
              <a:latin typeface="Arial" pitchFamily="34" charset="0"/>
            </a:endParaRPr>
          </a:p>
          <a:p>
            <a:pPr eaLnBrk="1" fontAlgn="auto" hangingPunct="1">
              <a:spcAft>
                <a:spcPts val="0"/>
              </a:spcAft>
              <a:defRPr/>
            </a:pPr>
            <a:endParaRPr lang="en-US" dirty="0"/>
          </a:p>
        </p:txBody>
      </p:sp>
      <p:grpSp>
        <p:nvGrpSpPr>
          <p:cNvPr id="8" name="Group 15"/>
          <p:cNvGrpSpPr>
            <a:grpSpLocks/>
          </p:cNvGrpSpPr>
          <p:nvPr/>
        </p:nvGrpSpPr>
        <p:grpSpPr bwMode="auto">
          <a:xfrm>
            <a:off x="287381" y="3957412"/>
            <a:ext cx="8686800" cy="2530475"/>
            <a:chOff x="144" y="1680"/>
            <a:chExt cx="5472" cy="1594"/>
          </a:xfrm>
        </p:grpSpPr>
        <p:sp>
          <p:nvSpPr>
            <p:cNvPr id="10" name="Text Box 17"/>
            <p:cNvSpPr txBox="1">
              <a:spLocks noChangeArrowheads="1"/>
            </p:cNvSpPr>
            <p:nvPr/>
          </p:nvSpPr>
          <p:spPr bwMode="auto">
            <a:xfrm>
              <a:off x="192" y="2832"/>
              <a:ext cx="1086" cy="442"/>
            </a:xfrm>
            <a:prstGeom prst="rect">
              <a:avLst/>
            </a:prstGeom>
            <a:noFill/>
            <a:ln w="9525">
              <a:noFill/>
              <a:miter lim="800000"/>
              <a:headEnd/>
              <a:tailEnd/>
            </a:ln>
          </p:spPr>
          <p:txBody>
            <a:bodyPr>
              <a:spAutoFit/>
            </a:bodyPr>
            <a:lstStyle/>
            <a:p>
              <a:pPr algn="ctr" eaLnBrk="0" hangingPunct="0"/>
              <a:r>
                <a:rPr lang="en-US" sz="2000" b="1">
                  <a:solidFill>
                    <a:schemeClr val="accent2"/>
                  </a:solidFill>
                  <a:latin typeface="Arial Narrow" pitchFamily="34" charset="0"/>
                </a:rPr>
                <a:t>Design </a:t>
              </a:r>
            </a:p>
            <a:p>
              <a:pPr algn="ctr" eaLnBrk="0" hangingPunct="0"/>
              <a:r>
                <a:rPr lang="en-US" sz="2000" b="1">
                  <a:solidFill>
                    <a:schemeClr val="accent2"/>
                  </a:solidFill>
                  <a:latin typeface="Arial Narrow" pitchFamily="34" charset="0"/>
                </a:rPr>
                <a:t>Forms</a:t>
              </a:r>
            </a:p>
          </p:txBody>
        </p:sp>
        <p:sp>
          <p:nvSpPr>
            <p:cNvPr id="11" name="Text Box 18"/>
            <p:cNvSpPr txBox="1">
              <a:spLocks noChangeArrowheads="1"/>
            </p:cNvSpPr>
            <p:nvPr/>
          </p:nvSpPr>
          <p:spPr bwMode="auto">
            <a:xfrm>
              <a:off x="1584" y="2832"/>
              <a:ext cx="1086" cy="442"/>
            </a:xfrm>
            <a:prstGeom prst="rect">
              <a:avLst/>
            </a:prstGeom>
            <a:noFill/>
            <a:ln w="9525">
              <a:noFill/>
              <a:miter lim="800000"/>
              <a:headEnd/>
              <a:tailEnd/>
            </a:ln>
          </p:spPr>
          <p:txBody>
            <a:bodyPr>
              <a:spAutoFit/>
            </a:bodyPr>
            <a:lstStyle/>
            <a:p>
              <a:pPr algn="ctr" eaLnBrk="0" hangingPunct="0"/>
              <a:r>
                <a:rPr lang="en-US" sz="2000" b="1">
                  <a:solidFill>
                    <a:schemeClr val="accent2"/>
                  </a:solidFill>
                  <a:latin typeface="Arial Narrow" pitchFamily="34" charset="0"/>
                </a:rPr>
                <a:t>Capture </a:t>
              </a:r>
            </a:p>
            <a:p>
              <a:pPr algn="ctr" eaLnBrk="0" hangingPunct="0"/>
              <a:r>
                <a:rPr lang="en-US" sz="2000" b="1">
                  <a:solidFill>
                    <a:schemeClr val="accent2"/>
                  </a:solidFill>
                  <a:latin typeface="Arial Narrow" pitchFamily="34" charset="0"/>
                </a:rPr>
                <a:t>Data</a:t>
              </a:r>
            </a:p>
          </p:txBody>
        </p:sp>
        <p:sp>
          <p:nvSpPr>
            <p:cNvPr id="12" name="Text Box 19"/>
            <p:cNvSpPr txBox="1">
              <a:spLocks noChangeArrowheads="1"/>
            </p:cNvSpPr>
            <p:nvPr/>
          </p:nvSpPr>
          <p:spPr bwMode="auto">
            <a:xfrm>
              <a:off x="3024" y="2832"/>
              <a:ext cx="1086" cy="442"/>
            </a:xfrm>
            <a:prstGeom prst="rect">
              <a:avLst/>
            </a:prstGeom>
            <a:noFill/>
            <a:ln w="9525">
              <a:noFill/>
              <a:miter lim="800000"/>
              <a:headEnd/>
              <a:tailEnd/>
            </a:ln>
          </p:spPr>
          <p:txBody>
            <a:bodyPr>
              <a:spAutoFit/>
            </a:bodyPr>
            <a:lstStyle/>
            <a:p>
              <a:pPr algn="ctr" eaLnBrk="0" hangingPunct="0"/>
              <a:r>
                <a:rPr lang="en-US" sz="2000" b="1" dirty="0">
                  <a:solidFill>
                    <a:schemeClr val="accent2"/>
                  </a:solidFill>
                  <a:latin typeface="Arial Narrow" pitchFamily="34" charset="0"/>
                </a:rPr>
                <a:t>Verify </a:t>
              </a:r>
            </a:p>
            <a:p>
              <a:pPr algn="ctr" eaLnBrk="0" hangingPunct="0"/>
              <a:r>
                <a:rPr lang="en-US" sz="2000" b="1" dirty="0">
                  <a:solidFill>
                    <a:schemeClr val="accent2"/>
                  </a:solidFill>
                  <a:latin typeface="Arial Narrow" pitchFamily="34" charset="0"/>
                </a:rPr>
                <a:t>Data</a:t>
              </a:r>
            </a:p>
          </p:txBody>
        </p:sp>
        <p:graphicFrame>
          <p:nvGraphicFramePr>
            <p:cNvPr id="9" name="Object 2"/>
            <p:cNvGraphicFramePr>
              <a:graphicFrameLocks noChangeAspect="1"/>
            </p:cNvGraphicFramePr>
            <p:nvPr/>
          </p:nvGraphicFramePr>
          <p:xfrm>
            <a:off x="144" y="1680"/>
            <a:ext cx="5472" cy="1154"/>
          </p:xfrm>
          <a:graphic>
            <a:graphicData uri="http://schemas.openxmlformats.org/presentationml/2006/ole">
              <mc:AlternateContent xmlns:mc="http://schemas.openxmlformats.org/markup-compatibility/2006">
                <mc:Choice xmlns:v="urn:schemas-microsoft-com:vml" Requires="v">
                  <p:oleObj spid="_x0000_s70662" name="Document" r:id="rId5" imgW="4941720" imgH="1042920" progId="Word.Document.8">
                    <p:embed/>
                  </p:oleObj>
                </mc:Choice>
                <mc:Fallback>
                  <p:oleObj name="Document" r:id="rId5" imgW="4941720" imgH="104292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1680"/>
                          <a:ext cx="5472" cy="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20"/>
            <p:cNvSpPr txBox="1">
              <a:spLocks noChangeArrowheads="1"/>
            </p:cNvSpPr>
            <p:nvPr/>
          </p:nvSpPr>
          <p:spPr bwMode="auto">
            <a:xfrm>
              <a:off x="4464" y="2832"/>
              <a:ext cx="1086" cy="442"/>
            </a:xfrm>
            <a:prstGeom prst="rect">
              <a:avLst/>
            </a:prstGeom>
            <a:noFill/>
            <a:ln w="9525">
              <a:noFill/>
              <a:miter lim="800000"/>
              <a:headEnd/>
              <a:tailEnd/>
            </a:ln>
          </p:spPr>
          <p:txBody>
            <a:bodyPr>
              <a:spAutoFit/>
            </a:bodyPr>
            <a:lstStyle/>
            <a:p>
              <a:pPr algn="ctr" eaLnBrk="0" hangingPunct="0"/>
              <a:r>
                <a:rPr lang="en-US" sz="2000" b="1" dirty="0">
                  <a:solidFill>
                    <a:schemeClr val="accent2"/>
                  </a:solidFill>
                  <a:latin typeface="Arial Narrow" pitchFamily="34" charset="0"/>
                </a:rPr>
                <a:t>Communicate</a:t>
              </a:r>
            </a:p>
            <a:p>
              <a:pPr algn="ctr" eaLnBrk="0" hangingPunct="0"/>
              <a:r>
                <a:rPr lang="en-US" sz="2000" b="1" dirty="0">
                  <a:solidFill>
                    <a:schemeClr val="accent2"/>
                  </a:solidFill>
                  <a:latin typeface="Arial Narrow" pitchFamily="34" charset="0"/>
                </a:rPr>
                <a:t>Information</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4786313"/>
            <a:ext cx="1909762"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05600" y="5638800"/>
            <a:ext cx="1828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20" name="Picture 39" descr="arrow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2330450"/>
            <a:ext cx="15621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1" descr="designer_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4438650"/>
            <a:ext cx="1228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42"/>
          <p:cNvSpPr txBox="1">
            <a:spLocks noChangeArrowheads="1"/>
          </p:cNvSpPr>
          <p:nvPr/>
        </p:nvSpPr>
        <p:spPr bwMode="auto">
          <a:xfrm>
            <a:off x="661988" y="5735638"/>
            <a:ext cx="1317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a:latin typeface="Times New Roman" pitchFamily="18" charset="0"/>
              </a:rPr>
              <a:t>Form Designer</a:t>
            </a:r>
          </a:p>
        </p:txBody>
      </p:sp>
      <p:pic>
        <p:nvPicPr>
          <p:cNvPr id="9223" name="Picture 45" descr="server_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0913" y="1249363"/>
            <a:ext cx="14319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46"/>
          <p:cNvSpPr txBox="1">
            <a:spLocks noChangeArrowheads="1"/>
          </p:cNvSpPr>
          <p:nvPr/>
        </p:nvSpPr>
        <p:spPr bwMode="auto">
          <a:xfrm>
            <a:off x="3065463" y="2738438"/>
            <a:ext cx="2098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a:latin typeface="Times New Roman" pitchFamily="18" charset="0"/>
              </a:rPr>
              <a:t>Mi-Forms Server</a:t>
            </a:r>
          </a:p>
        </p:txBody>
      </p:sp>
      <p:pic>
        <p:nvPicPr>
          <p:cNvPr id="9225" name="Picture 47" descr="arrow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7350" y="3232150"/>
            <a:ext cx="4476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48" descr="arrow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9525" y="3257550"/>
            <a:ext cx="4476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55" descr="arrow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49863" y="2230438"/>
            <a:ext cx="29797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56" descr="databas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15188" y="4651375"/>
            <a:ext cx="1466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57" descr="pdf.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75600" y="1219200"/>
            <a:ext cx="781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59"/>
          <p:cNvSpPr txBox="1">
            <a:spLocks noChangeArrowheads="1"/>
          </p:cNvSpPr>
          <p:nvPr/>
        </p:nvSpPr>
        <p:spPr bwMode="auto">
          <a:xfrm>
            <a:off x="6172200" y="1300163"/>
            <a:ext cx="18621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latin typeface="Times New Roman" pitchFamily="18" charset="0"/>
              </a:rPr>
              <a:t>PDF Forms Image</a:t>
            </a:r>
          </a:p>
          <a:p>
            <a:pPr algn="ctr" eaLnBrk="1" hangingPunct="1"/>
            <a:r>
              <a:rPr lang="en-US" sz="1600">
                <a:latin typeface="Times New Roman" pitchFamily="18" charset="0"/>
              </a:rPr>
              <a:t>Viewer, Archive</a:t>
            </a:r>
          </a:p>
        </p:txBody>
      </p:sp>
      <p:sp>
        <p:nvSpPr>
          <p:cNvPr id="9231" name="TextBox 60"/>
          <p:cNvSpPr txBox="1">
            <a:spLocks noChangeArrowheads="1"/>
          </p:cNvSpPr>
          <p:nvPr/>
        </p:nvSpPr>
        <p:spPr bwMode="auto">
          <a:xfrm>
            <a:off x="5332413" y="3124200"/>
            <a:ext cx="1906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latin typeface="Times New Roman" pitchFamily="18" charset="0"/>
              </a:rPr>
              <a:t>Standard Exports (XML, CSV,</a:t>
            </a:r>
          </a:p>
          <a:p>
            <a:pPr algn="ctr" eaLnBrk="1" hangingPunct="1"/>
            <a:r>
              <a:rPr lang="en-US" sz="1600">
                <a:latin typeface="Times New Roman" pitchFamily="18" charset="0"/>
              </a:rPr>
              <a:t>PDF, others)</a:t>
            </a:r>
          </a:p>
        </p:txBody>
      </p:sp>
      <p:sp>
        <p:nvSpPr>
          <p:cNvPr id="9232" name="TextBox 61"/>
          <p:cNvSpPr txBox="1">
            <a:spLocks noChangeArrowheads="1"/>
          </p:cNvSpPr>
          <p:nvPr/>
        </p:nvSpPr>
        <p:spPr bwMode="auto">
          <a:xfrm>
            <a:off x="7264400" y="5064125"/>
            <a:ext cx="1343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schemeClr val="bg1"/>
                </a:solidFill>
                <a:latin typeface="Times New Roman" pitchFamily="18" charset="0"/>
              </a:rPr>
              <a:t>Billing</a:t>
            </a:r>
          </a:p>
          <a:p>
            <a:pPr eaLnBrk="1" hangingPunct="1"/>
            <a:r>
              <a:rPr lang="en-US" sz="1600">
                <a:solidFill>
                  <a:schemeClr val="bg1"/>
                </a:solidFill>
                <a:latin typeface="Times New Roman" pitchFamily="18" charset="0"/>
              </a:rPr>
              <a:t>Scheduling</a:t>
            </a:r>
          </a:p>
          <a:p>
            <a:pPr eaLnBrk="1" hangingPunct="1"/>
            <a:r>
              <a:rPr lang="en-US" sz="1600">
                <a:solidFill>
                  <a:schemeClr val="bg1"/>
                </a:solidFill>
                <a:latin typeface="Times New Roman" pitchFamily="18" charset="0"/>
              </a:rPr>
              <a:t>ERP System</a:t>
            </a:r>
          </a:p>
          <a:p>
            <a:pPr eaLnBrk="1" hangingPunct="1"/>
            <a:r>
              <a:rPr lang="en-US" sz="2400">
                <a:solidFill>
                  <a:schemeClr val="bg1"/>
                </a:solidFill>
                <a:latin typeface="Times New Roman" pitchFamily="18" charset="0"/>
              </a:rPr>
              <a:t> </a:t>
            </a:r>
          </a:p>
        </p:txBody>
      </p:sp>
      <p:pic>
        <p:nvPicPr>
          <p:cNvPr id="9234" name="Picture 56" descr="databas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2738" y="1136650"/>
            <a:ext cx="1466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Box 61"/>
          <p:cNvSpPr txBox="1">
            <a:spLocks noChangeArrowheads="1"/>
          </p:cNvSpPr>
          <p:nvPr/>
        </p:nvSpPr>
        <p:spPr bwMode="auto">
          <a:xfrm>
            <a:off x="398463" y="1489075"/>
            <a:ext cx="12700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solidFill>
                  <a:schemeClr val="bg1"/>
                </a:solidFill>
                <a:latin typeface="Times New Roman" pitchFamily="18" charset="0"/>
              </a:rPr>
              <a:t>DataPull:</a:t>
            </a:r>
          </a:p>
          <a:p>
            <a:pPr algn="ctr" eaLnBrk="1" hangingPunct="1"/>
            <a:r>
              <a:rPr lang="en-US" sz="1600">
                <a:solidFill>
                  <a:schemeClr val="bg1"/>
                </a:solidFill>
                <a:latin typeface="Times New Roman" pitchFamily="18" charset="0"/>
              </a:rPr>
              <a:t>ERP</a:t>
            </a:r>
          </a:p>
          <a:p>
            <a:pPr algn="ctr" eaLnBrk="1" hangingPunct="1"/>
            <a:r>
              <a:rPr lang="en-US" sz="1600">
                <a:solidFill>
                  <a:schemeClr val="bg1"/>
                </a:solidFill>
                <a:latin typeface="Times New Roman" pitchFamily="18" charset="0"/>
              </a:rPr>
              <a:t>CRM</a:t>
            </a:r>
          </a:p>
          <a:p>
            <a:pPr algn="ctr" eaLnBrk="1" hangingPunct="1"/>
            <a:r>
              <a:rPr lang="en-US" sz="1600">
                <a:solidFill>
                  <a:schemeClr val="bg1"/>
                </a:solidFill>
                <a:latin typeface="Times New Roman" pitchFamily="18" charset="0"/>
              </a:rPr>
              <a:t>Custom </a:t>
            </a:r>
          </a:p>
          <a:p>
            <a:pPr algn="ctr" eaLnBrk="1" hangingPunct="1"/>
            <a:r>
              <a:rPr lang="en-US" sz="1600">
                <a:solidFill>
                  <a:schemeClr val="bg1"/>
                </a:solidFill>
                <a:latin typeface="Times New Roman" pitchFamily="18" charset="0"/>
              </a:rPr>
              <a:t>Backend</a:t>
            </a:r>
          </a:p>
          <a:p>
            <a:pPr eaLnBrk="1" hangingPunct="1"/>
            <a:endParaRPr lang="en-US" sz="2400">
              <a:solidFill>
                <a:schemeClr val="bg1"/>
              </a:solidFill>
              <a:latin typeface="Times New Roman" pitchFamily="18" charset="0"/>
            </a:endParaRPr>
          </a:p>
          <a:p>
            <a:pPr eaLnBrk="1" hangingPunct="1"/>
            <a:r>
              <a:rPr lang="en-US" sz="2400">
                <a:solidFill>
                  <a:schemeClr val="bg1"/>
                </a:solidFill>
                <a:latin typeface="Times New Roman" pitchFamily="18" charset="0"/>
              </a:rPr>
              <a:t> </a:t>
            </a:r>
          </a:p>
        </p:txBody>
      </p:sp>
      <p:pic>
        <p:nvPicPr>
          <p:cNvPr id="9236" name="Picture 47" descr="arrow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340000">
            <a:off x="2378075" y="1058863"/>
            <a:ext cx="4476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47" descr="arrow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4500000">
            <a:off x="5847556" y="1435894"/>
            <a:ext cx="46513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7375525" y="2193925"/>
            <a:ext cx="1616075" cy="1200150"/>
          </a:xfrm>
          <a:prstGeom prst="rect">
            <a:avLst/>
          </a:prstGeom>
          <a:solidFill>
            <a:schemeClr val="accent6">
              <a:lumMod val="20000"/>
              <a:lumOff val="80000"/>
            </a:schemeClr>
          </a:solidFill>
        </p:spPr>
        <p:txBody>
          <a:bodyPr>
            <a:spAutoFit/>
          </a:bodyPr>
          <a:lstStyle/>
          <a:p>
            <a:pPr algn="ctr">
              <a:defRPr/>
            </a:pPr>
            <a:r>
              <a:rPr lang="en-US" dirty="0"/>
              <a:t>Reports</a:t>
            </a:r>
          </a:p>
          <a:p>
            <a:pPr algn="ctr">
              <a:defRPr/>
            </a:pPr>
            <a:r>
              <a:rPr lang="en-US" dirty="0"/>
              <a:t>Database</a:t>
            </a:r>
          </a:p>
          <a:p>
            <a:pPr algn="ctr">
              <a:defRPr/>
            </a:pPr>
            <a:r>
              <a:rPr lang="en-US" dirty="0"/>
              <a:t>Dashboard</a:t>
            </a:r>
          </a:p>
        </p:txBody>
      </p:sp>
      <p:sp>
        <p:nvSpPr>
          <p:cNvPr id="19478" name="AutoShape 25" descr="data:image/jpg;base64,/9j/4AAQSkZJRgABAQAAAQABAAD/2wCEAAkGBhARERUTExITFRUWFxcXFhgWFxEVFxUUHxgXGBgWHhgbISogGBkmHBoYIDgsLycpLywsHB4xNTwqNSYrLCwBCQoKDQwNGQ8PGikdHCQtNjE1MTU1NTE0LDU1NSo1Lyw1NTQ1KTUpNC0pKS0sLCwsLC8sLiwpNSwsKS00LDAsKf/AABEIAFMAZQMBIgACEQEDEQH/xAAcAAEAAwEBAQEBAAAAAAAAAAAABQYHAwQCCAH/xABEEAABBAADBAYECQkJAAAAAAABAAIDEQQSIQUGMVEHEyJBcaFhk7HRFCMyU4GRksHwFSREUoKDhKKyFzNCYmNzwtLi/8QAGgEBAQEAAwEAAAAAAAAAAAAAAAEFAgQGA//EACQRAAICAgEDBQEBAAAAAAAAAAABAhEDBFESQbEFEyEx8HEU/9oADAMBAAIRAxEAPwDcUREARFTN6ukH4LN1McQkIALiXEAE8BQGuntQFzRZZP0vTA/3MAA45nygjyXw3pjkvWLD+tf7lelktI1ZFlzemM98cJ/eOHvtG9Mp74YfWuP/ABV6XwLRqKLMf7Zh8zF67/yu8XTA3Quw5y82SB31CtVGmhaNHRccJimysbIw217Q5p5giwuyhQiIgCid495YMDF1spOpyta2i5zuND8aKWWW9K7H4jF4TCsNdl8jjV5W2AXV3ns0PFATOy+kZmNf1LIZGEgnM5zCMo48OfBebaWwYH55XR24sc4uzv4hpqhdaUO5eDdPdgYaV8mZ7viyBmDBVkG9AOSsW0XVh5deET/6CqgZIIgWvtz7JblaAMrqGpJvTjpxXD4IeSsOzsC50Wh0Jdeg519y5Tta2QRuBaT8kmqdzo8wt/DkjjwqU/hHnczllzuGP5ZBHC+hfBwyuh3VmLbDbUVJsx1XlNc60Uw+o62ZXCa8eaLn1dnBXuRq/wCPxZXHYVdcOKjI5E+/71JzYAijR1/H0LyRwdot4WR6asVfkuG7KM8Nxd/J9tCb92nwbJ0a4vrNnQ82ZmH9lxrypWhVncTY/wAEhfD1mcB5eDly1mAFVZ7x5qzLDNsIiIAqRFAJtvTEixDhomjxc4uV3VQ3d12ttF3IYdv8jkBK7bcLA0+Q5QG02gRYggVcJF1V6P8Ar4qd278rwaPaVD7edWGm/wBt3spcuwK7sOK8Oz9o/wA7l4cdEyeUwOAyisztba7m3k4c1J7Df+bR+B/qcuRwELSSI22SSSbJJOpNlbWKKnj6ZK1R5jPPozSnF07ZK4XGzRMbhesYHZckT+LZRVWHHVkoFmtb7lOhpbEIxhTo0NblfCW0NLskHyVKZFG27YHNPFpJIHpH6p9I4L27P3ke34qR3HSOR3AnuY8jg7/NwPisjd1skINYsakvvj9Rqau1jzO5yqX7kidvj40ty5SPlAOzC/fR9KrmKZT/ABb7CfepzaEbw9weCHXZv0+0KHxw1afEew/ctL2Fi01Bdkjqa829m3ybBuvITqf8bQ8ak6Gj38OJVhWcbhb0xvmiwxa8P6sizlynK0cNb4BaOslm8ERFACsnm3vGz9sYwvYXxymMOy1maQ0EOF6HidNOK1hZJ0ibpPlxbpo3AFwbbXWA6hQIcLo1pwQFli3ohxrZJIQ8BmVpzgNN6nmdKUdt7asRhmaJoyS0tDQ4Ek2BWijtytnSwQTiQNBJzCnZgQG68lVJOzI5poZXOBs68eS5ELRsmWoGD0feV0fiAoPD7Ucxob2CAKF5h7CvSNtihccf25h5ZlqQ3McYpUzByem5pzcrVWex8q8swzCjVHjdLl+WWd8MZ/eT/wDZeaXbLC6uqaPAzkfaNjzX0/3YuGF6blT+0e0bSYxnV4l1sAPVSWXPYdOwaFuby8PpUZj4Tla8C22NRwog1fLiF0OOb82z7UnvXDF4pjhQia06ahzzwN96672MfTKMbp9uDux1snVGTq135O25s2TaeGPN5b9pjgt5C/PWx3H4dhsuvx0Z09DgSfCrX6ECzmaKP6iIoULjiMIx+jmg+K7IgKHvW34NICxvYI7Q1rx8FR9p4uKOnOnaxpNND42S/QDxIpbLtXZTZ20dCOB5KobQ6PGyHtRQyV3lrb9itijOxtXCn9Jw5/h18jauEP6RhT/Dq9O6MYqP5rB9AF+S57G6MYo82TDsbfEydv6s10liik/lPCfP4T1C7QT4d95JcI6uNQLRIOj4NOkcDfBjB7AvW3cp36zPqVsUZvHHG4lofhSQASOo1o8D5FdRghzw/qAtIG5rvnB9S6Dc7/U8leoUUnY2B7baLeIvJGI7FjS+K1tvBQ2B3YjjcHFxcRwtTS4t2AiIoAiIgCIiAIiIAiIgCIiAIiIAiIgP/9k=">
            <a:hlinkClick r:id="rId12"/>
          </p:cNvPr>
          <p:cNvSpPr>
            <a:spLocks noChangeAspect="1" noChangeArrowheads="1"/>
          </p:cNvSpPr>
          <p:nvPr/>
        </p:nvSpPr>
        <p:spPr bwMode="auto">
          <a:xfrm>
            <a:off x="168275" y="-373063"/>
            <a:ext cx="96202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79" name="AutoShape 27" descr="data:image/jpg;base64,/9j/4AAQSkZJRgABAQAAAQABAAD/2wCEAAkGBhARERUTExITFRUWFxcXFhgWFxEVFxUUHxgXGBgWHhgbISogGBkmHBoYIDgsLycpLywsHB4xNTwqNSYrLCwBCQoKDQwNGQ8PGikdHCQtNjE1MTU1NTE0LDU1NSo1Lyw1NTQ1KTUpNC0pKS0sLCwsLC8sLiwpNSwsKS00LDAsKf/AABEIAFMAZQMBIgACEQEDEQH/xAAcAAEAAwEBAQEBAAAAAAAAAAAABQYHAwQCCAH/xABEEAABBAADBAYECQkJAAAAAAABAAIDEQQSIQUGMVEHEyJBcaFhk7HRFCMyU4GRksHwFSREUoKDhKKyFzNCYmNzwtLi/8QAGgEBAQEAAwEAAAAAAAAAAAAAAAEFAgQGA//EACQRAAICAgEDBQEBAAAAAAAAAAABAhEDBFESQbEFEyEx8HEU/9oADAMBAAIRAxEAPwDcUREARFTN6ukH4LN1McQkIALiXEAE8BQGuntQFzRZZP0vTA/3MAA45nygjyXw3pjkvWLD+tf7lelktI1ZFlzemM98cJ/eOHvtG9Mp74YfWuP/ABV6XwLRqKLMf7Zh8zF67/yu8XTA3Quw5y82SB31CtVGmhaNHRccJimysbIw217Q5p5giwuyhQiIgCid495YMDF1spOpyta2i5zuND8aKWWW9K7H4jF4TCsNdl8jjV5W2AXV3ns0PFATOy+kZmNf1LIZGEgnM5zCMo48OfBebaWwYH55XR24sc4uzv4hpqhdaUO5eDdPdgYaV8mZ7viyBmDBVkG9AOSsW0XVh5deET/6CqgZIIgWvtz7JblaAMrqGpJvTjpxXD4IeSsOzsC50Wh0Jdeg519y5Tta2QRuBaT8kmqdzo8wt/DkjjwqU/hHnczllzuGP5ZBHC+hfBwyuh3VmLbDbUVJsx1XlNc60Uw+o62ZXCa8eaLn1dnBXuRq/wCPxZXHYVdcOKjI5E+/71JzYAijR1/H0LyRwdot4WR6asVfkuG7KM8Nxd/J9tCb92nwbJ0a4vrNnQ82ZmH9lxrypWhVncTY/wAEhfD1mcB5eDly1mAFVZ7x5qzLDNsIiIAqRFAJtvTEixDhomjxc4uV3VQ3d12ttF3IYdv8jkBK7bcLA0+Q5QG02gRYggVcJF1V6P8Ar4qd278rwaPaVD7edWGm/wBt3spcuwK7sOK8Oz9o/wA7l4cdEyeUwOAyisztba7m3k4c1J7Df+bR+B/qcuRwELSSI22SSSbJJOpNlbWKKnj6ZK1R5jPPozSnF07ZK4XGzRMbhesYHZckT+LZRVWHHVkoFmtb7lOhpbEIxhTo0NblfCW0NLskHyVKZFG27YHNPFpJIHpH6p9I4L27P3ke34qR3HSOR3AnuY8jg7/NwPisjd1skINYsakvvj9Rqau1jzO5yqX7kidvj40ty5SPlAOzC/fR9KrmKZT/ABb7CfepzaEbw9weCHXZv0+0KHxw1afEew/ctL2Fi01Bdkjqa829m3ybBuvITqf8bQ8ak6Gj38OJVhWcbhb0xvmiwxa8P6sizlynK0cNb4BaOslm8ERFACsnm3vGz9sYwvYXxymMOy1maQ0EOF6HidNOK1hZJ0ibpPlxbpo3AFwbbXWA6hQIcLo1pwQFli3ohxrZJIQ8BmVpzgNN6nmdKUdt7asRhmaJoyS0tDQ4Ek2BWijtytnSwQTiQNBJzCnZgQG68lVJOzI5poZXOBs68eS5ELRsmWoGD0feV0fiAoPD7Ucxob2CAKF5h7CvSNtihccf25h5ZlqQ3McYpUzByem5pzcrVWex8q8swzCjVHjdLl+WWd8MZ/eT/wDZeaXbLC6uqaPAzkfaNjzX0/3YuGF6blT+0e0bSYxnV4l1sAPVSWXPYdOwaFuby8PpUZj4Tla8C22NRwog1fLiF0OOb82z7UnvXDF4pjhQia06ahzzwN96672MfTKMbp9uDux1snVGTq135O25s2TaeGPN5b9pjgt5C/PWx3H4dhsuvx0Z09DgSfCrX6ECzmaKP6iIoULjiMIx+jmg+K7IgKHvW34NICxvYI7Q1rx8FR9p4uKOnOnaxpNND42S/QDxIpbLtXZTZ20dCOB5KobQ6PGyHtRQyV3lrb9itijOxtXCn9Jw5/h18jauEP6RhT/Dq9O6MYqP5rB9AF+S57G6MYo82TDsbfEydv6s10liik/lPCfP4T1C7QT4d95JcI6uNQLRIOj4NOkcDfBjB7AvW3cp36zPqVsUZvHHG4lofhSQASOo1o8D5FdRghzw/qAtIG5rvnB9S6Dc7/U8leoUUnY2B7baLeIvJGI7FjS+K1tvBQ2B3YjjcHFxcRwtTS4t2AiIoAiIgCIiAIiIAiIgCIiAIiIAiIgP/9k=">
            <a:hlinkClick r:id="rId12"/>
          </p:cNvPr>
          <p:cNvSpPr>
            <a:spLocks noChangeAspect="1" noChangeArrowheads="1"/>
          </p:cNvSpPr>
          <p:nvPr/>
        </p:nvSpPr>
        <p:spPr bwMode="auto">
          <a:xfrm>
            <a:off x="168275" y="-373063"/>
            <a:ext cx="96202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6900" y="4341813"/>
            <a:ext cx="1490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flipV="1">
            <a:off x="4416425" y="1262063"/>
            <a:ext cx="495300" cy="365125"/>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699000" y="1033463"/>
            <a:ext cx="2098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t>Approval Workflow</a:t>
            </a:r>
          </a:p>
        </p:txBody>
      </p:sp>
      <p:sp>
        <p:nvSpPr>
          <p:cNvPr id="19483" name="Rectangle 2"/>
          <p:cNvSpPr>
            <a:spLocks noChangeArrowheads="1"/>
          </p:cNvSpPr>
          <p:nvPr/>
        </p:nvSpPr>
        <p:spPr bwMode="auto">
          <a:xfrm>
            <a:off x="0" y="0"/>
            <a:ext cx="9144000" cy="10668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sz="4000">
                <a:solidFill>
                  <a:schemeClr val="bg1"/>
                </a:solidFill>
              </a:rPr>
              <a:t>      Mi-Forms Solution Components</a:t>
            </a:r>
          </a:p>
        </p:txBody>
      </p:sp>
      <p:sp>
        <p:nvSpPr>
          <p:cNvPr id="27" name="TextBox 42"/>
          <p:cNvSpPr txBox="1">
            <a:spLocks noChangeArrowheads="1"/>
          </p:cNvSpPr>
          <p:nvPr/>
        </p:nvSpPr>
        <p:spPr bwMode="auto">
          <a:xfrm>
            <a:off x="3609975" y="5813425"/>
            <a:ext cx="1800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latin typeface="Times New Roman" pitchFamily="18" charset="0"/>
              </a:rPr>
              <a:t>Online/Offline Entry</a:t>
            </a:r>
          </a:p>
        </p:txBody>
      </p:sp>
      <p:sp>
        <p:nvSpPr>
          <p:cNvPr id="32" name="TextBox 46"/>
          <p:cNvSpPr txBox="1">
            <a:spLocks noChangeArrowheads="1"/>
          </p:cNvSpPr>
          <p:nvPr/>
        </p:nvSpPr>
        <p:spPr bwMode="auto">
          <a:xfrm>
            <a:off x="3429000" y="6262688"/>
            <a:ext cx="2098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a:latin typeface="Times New Roman" pitchFamily="18" charset="0"/>
              </a:rPr>
              <a:t>Mi-Forms Client</a:t>
            </a:r>
          </a:p>
        </p:txBody>
      </p:sp>
      <p:pic>
        <p:nvPicPr>
          <p:cNvPr id="17441" name="Picture 33" descr="\\192.168.168.178\Marketing\Mi-Co Product Pictures\MotionComputing\F5\Mi-Forms on Device\F5_right_form3_pen.t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8200" y="4133850"/>
            <a:ext cx="17256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44738" y="5089525"/>
            <a:ext cx="14430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678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par>
                                <p:cTn id="8" presetID="22" presetClass="entr" presetSubtype="4"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wipe(down)">
                                      <p:cBhvr>
                                        <p:cTn id="10" dur="500"/>
                                        <p:tgtEl>
                                          <p:spTgt spid="92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24"/>
                                        </p:tgtEl>
                                        <p:attrNameLst>
                                          <p:attrName>style.visibility</p:attrName>
                                        </p:attrNameLst>
                                      </p:cBhvr>
                                      <p:to>
                                        <p:strVal val="visible"/>
                                      </p:to>
                                    </p:set>
                                    <p:animEffect transition="in" filter="wipe(down)">
                                      <p:cBhvr>
                                        <p:cTn id="13" dur="500"/>
                                        <p:tgtEl>
                                          <p:spTgt spid="92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9226"/>
                                        </p:tgtEl>
                                        <p:attrNameLst>
                                          <p:attrName>style.visibility</p:attrName>
                                        </p:attrNameLst>
                                      </p:cBhvr>
                                      <p:to>
                                        <p:strVal val="visible"/>
                                      </p:to>
                                    </p:set>
                                    <p:animEffect transition="in" filter="wipe(down)">
                                      <p:cBhvr>
                                        <p:cTn id="18" dur="500"/>
                                        <p:tgtEl>
                                          <p:spTgt spid="9226"/>
                                        </p:tgtEl>
                                      </p:cBhvr>
                                    </p:animEffect>
                                  </p:childTnLst>
                                </p:cTn>
                              </p:par>
                              <p:par>
                                <p:cTn id="19" presetID="42"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17441"/>
                                        </p:tgtEl>
                                        <p:attrNameLst>
                                          <p:attrName>style.visibility</p:attrName>
                                        </p:attrNameLst>
                                      </p:cBhvr>
                                      <p:to>
                                        <p:strVal val="visible"/>
                                      </p:to>
                                    </p:set>
                                    <p:animEffect transition="in" filter="wipe(down)">
                                      <p:cBhvr>
                                        <p:cTn id="26" dur="500"/>
                                        <p:tgtEl>
                                          <p:spTgt spid="17441"/>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9234"/>
                                        </p:tgtEl>
                                        <p:attrNameLst>
                                          <p:attrName>style.visibility</p:attrName>
                                        </p:attrNameLst>
                                      </p:cBhvr>
                                      <p:to>
                                        <p:strVal val="visible"/>
                                      </p:to>
                                    </p:set>
                                    <p:animEffect transition="in" filter="wipe(down)">
                                      <p:cBhvr>
                                        <p:cTn id="46" dur="500"/>
                                        <p:tgtEl>
                                          <p:spTgt spid="9234"/>
                                        </p:tgtEl>
                                      </p:cBhvr>
                                    </p:animEffect>
                                  </p:childTnLst>
                                </p:cTn>
                              </p:par>
                              <p:par>
                                <p:cTn id="47" presetID="22" presetClass="entr" presetSubtype="4" fill="hold" nodeType="withEffect">
                                  <p:stCondLst>
                                    <p:cond delay="0"/>
                                  </p:stCondLst>
                                  <p:childTnLst>
                                    <p:set>
                                      <p:cBhvr>
                                        <p:cTn id="48" dur="1" fill="hold">
                                          <p:stCondLst>
                                            <p:cond delay="0"/>
                                          </p:stCondLst>
                                        </p:cTn>
                                        <p:tgtEl>
                                          <p:spTgt spid="9236"/>
                                        </p:tgtEl>
                                        <p:attrNameLst>
                                          <p:attrName>style.visibility</p:attrName>
                                        </p:attrNameLst>
                                      </p:cBhvr>
                                      <p:to>
                                        <p:strVal val="visible"/>
                                      </p:to>
                                    </p:set>
                                    <p:animEffect transition="in" filter="wipe(down)">
                                      <p:cBhvr>
                                        <p:cTn id="49" dur="500"/>
                                        <p:tgtEl>
                                          <p:spTgt spid="923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9225"/>
                                        </p:tgtEl>
                                        <p:attrNameLst>
                                          <p:attrName>style.visibility</p:attrName>
                                        </p:attrNameLst>
                                      </p:cBhvr>
                                      <p:to>
                                        <p:strVal val="visible"/>
                                      </p:to>
                                    </p:set>
                                    <p:animEffect transition="in" filter="wipe(down)">
                                      <p:cBhvr>
                                        <p:cTn id="54" dur="500"/>
                                        <p:tgtEl>
                                          <p:spTgt spid="922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9237"/>
                                        </p:tgtEl>
                                        <p:attrNameLst>
                                          <p:attrName>style.visibility</p:attrName>
                                        </p:attrNameLst>
                                      </p:cBhvr>
                                      <p:to>
                                        <p:strVal val="visible"/>
                                      </p:to>
                                    </p:set>
                                    <p:animEffect transition="in" filter="wipe(down)">
                                      <p:cBhvr>
                                        <p:cTn id="67" dur="500"/>
                                        <p:tgtEl>
                                          <p:spTgt spid="923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230"/>
                                        </p:tgtEl>
                                        <p:attrNameLst>
                                          <p:attrName>style.visibility</p:attrName>
                                        </p:attrNameLst>
                                      </p:cBhvr>
                                      <p:to>
                                        <p:strVal val="visible"/>
                                      </p:to>
                                    </p:set>
                                    <p:animEffect transition="in" filter="wipe(down)">
                                      <p:cBhvr>
                                        <p:cTn id="70" dur="500"/>
                                        <p:tgtEl>
                                          <p:spTgt spid="9230"/>
                                        </p:tgtEl>
                                      </p:cBhvr>
                                    </p:animEffect>
                                  </p:childTnLst>
                                </p:cTn>
                              </p:par>
                              <p:par>
                                <p:cTn id="71" presetID="22" presetClass="entr" presetSubtype="4" fill="hold" nodeType="withEffect">
                                  <p:stCondLst>
                                    <p:cond delay="0"/>
                                  </p:stCondLst>
                                  <p:childTnLst>
                                    <p:set>
                                      <p:cBhvr>
                                        <p:cTn id="72" dur="1" fill="hold">
                                          <p:stCondLst>
                                            <p:cond delay="0"/>
                                          </p:stCondLst>
                                        </p:cTn>
                                        <p:tgtEl>
                                          <p:spTgt spid="9229"/>
                                        </p:tgtEl>
                                        <p:attrNameLst>
                                          <p:attrName>style.visibility</p:attrName>
                                        </p:attrNameLst>
                                      </p:cBhvr>
                                      <p:to>
                                        <p:strVal val="visible"/>
                                      </p:to>
                                    </p:set>
                                    <p:animEffect transition="in" filter="wipe(down)">
                                      <p:cBhvr>
                                        <p:cTn id="73" dur="500"/>
                                        <p:tgtEl>
                                          <p:spTgt spid="9229"/>
                                        </p:tgtEl>
                                      </p:cBhvr>
                                    </p:animEffect>
                                  </p:childTnLst>
                                </p:cTn>
                              </p:par>
                              <p:par>
                                <p:cTn id="74" presetID="22" presetClass="entr" presetSubtype="4" fill="hold" nodeType="withEffect">
                                  <p:stCondLst>
                                    <p:cond delay="0"/>
                                  </p:stCondLst>
                                  <p:childTnLst>
                                    <p:set>
                                      <p:cBhvr>
                                        <p:cTn id="75" dur="1" fill="hold">
                                          <p:stCondLst>
                                            <p:cond delay="0"/>
                                          </p:stCondLst>
                                        </p:cTn>
                                        <p:tgtEl>
                                          <p:spTgt spid="9227"/>
                                        </p:tgtEl>
                                        <p:attrNameLst>
                                          <p:attrName>style.visibility</p:attrName>
                                        </p:attrNameLst>
                                      </p:cBhvr>
                                      <p:to>
                                        <p:strVal val="visible"/>
                                      </p:to>
                                    </p:set>
                                    <p:animEffect transition="in" filter="wipe(down)">
                                      <p:cBhvr>
                                        <p:cTn id="76" dur="500"/>
                                        <p:tgtEl>
                                          <p:spTgt spid="922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9232"/>
                                        </p:tgtEl>
                                        <p:attrNameLst>
                                          <p:attrName>style.visibility</p:attrName>
                                        </p:attrNameLst>
                                      </p:cBhvr>
                                      <p:to>
                                        <p:strVal val="visible"/>
                                      </p:to>
                                    </p:set>
                                    <p:animEffect transition="in" filter="wipe(down)">
                                      <p:cBhvr>
                                        <p:cTn id="82" dur="500"/>
                                        <p:tgtEl>
                                          <p:spTgt spid="923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9231"/>
                                        </p:tgtEl>
                                        <p:attrNameLst>
                                          <p:attrName>style.visibility</p:attrName>
                                        </p:attrNameLst>
                                      </p:cBhvr>
                                      <p:to>
                                        <p:strVal val="visible"/>
                                      </p:to>
                                    </p:set>
                                    <p:animEffect transition="in" filter="wipe(down)">
                                      <p:cBhvr>
                                        <p:cTn id="85" dur="500"/>
                                        <p:tgtEl>
                                          <p:spTgt spid="9231"/>
                                        </p:tgtEl>
                                      </p:cBhvr>
                                    </p:animEffect>
                                  </p:childTnLst>
                                </p:cTn>
                              </p:par>
                              <p:par>
                                <p:cTn id="86" presetID="22" presetClass="entr" presetSubtype="4" fill="hold" nodeType="withEffect">
                                  <p:stCondLst>
                                    <p:cond delay="0"/>
                                  </p:stCondLst>
                                  <p:childTnLst>
                                    <p:set>
                                      <p:cBhvr>
                                        <p:cTn id="87" dur="1" fill="hold">
                                          <p:stCondLst>
                                            <p:cond delay="0"/>
                                          </p:stCondLst>
                                        </p:cTn>
                                        <p:tgtEl>
                                          <p:spTgt spid="9228"/>
                                        </p:tgtEl>
                                        <p:attrNameLst>
                                          <p:attrName>style.visibility</p:attrName>
                                        </p:attrNameLst>
                                      </p:cBhvr>
                                      <p:to>
                                        <p:strVal val="visible"/>
                                      </p:to>
                                    </p:set>
                                    <p:animEffect transition="in" filter="wipe(down)">
                                      <p:cBhvr>
                                        <p:cTn id="8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30" grpId="0"/>
      <p:bldP spid="9231" grpId="0"/>
      <p:bldP spid="9232" grpId="0"/>
      <p:bldP spid="22" grpId="0" animBg="1"/>
      <p:bldP spid="30" grpId="0"/>
      <p:bldP spid="27"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6624638"/>
            <a:ext cx="9144000" cy="228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5" name="Rectangle 3"/>
          <p:cNvSpPr>
            <a:spLocks noChangeArrowheads="1"/>
          </p:cNvSpPr>
          <p:nvPr/>
        </p:nvSpPr>
        <p:spPr bwMode="auto">
          <a:xfrm>
            <a:off x="0" y="0"/>
            <a:ext cx="9144000" cy="1066800"/>
          </a:xfrm>
          <a:prstGeom prst="rect">
            <a:avLst/>
          </a:prstGeom>
          <a:solidFill>
            <a:srgbClr val="002060"/>
          </a:solidFill>
          <a:ln>
            <a:noFill/>
          </a:ln>
        </p:spPr>
        <p:txBody>
          <a:bodyPr wrap="none" anchor="ctr"/>
          <a:lstStyle/>
          <a:p>
            <a:pPr eaLnBrk="0" hangingPunct="0"/>
            <a:r>
              <a:rPr lang="en-US" sz="2800" b="1" dirty="0">
                <a:solidFill>
                  <a:schemeClr val="bg1"/>
                </a:solidFill>
              </a:rPr>
              <a:t>	</a:t>
            </a:r>
            <a:r>
              <a:rPr lang="en-US" sz="2800" b="1" dirty="0" smtClean="0">
                <a:solidFill>
                  <a:schemeClr val="bg1"/>
                </a:solidFill>
              </a:rPr>
              <a:t>		Home Health Nurses</a:t>
            </a:r>
            <a:endParaRPr lang="en-US" sz="2800" b="1" dirty="0">
              <a:solidFill>
                <a:schemeClr val="bg1"/>
              </a:solidFill>
            </a:endParaRPr>
          </a:p>
        </p:txBody>
      </p:sp>
      <p:sp>
        <p:nvSpPr>
          <p:cNvPr id="13316" name="Text Box 4"/>
          <p:cNvSpPr txBox="1">
            <a:spLocks noChangeArrowheads="1"/>
          </p:cNvSpPr>
          <p:nvPr/>
        </p:nvSpPr>
        <p:spPr bwMode="auto">
          <a:xfrm>
            <a:off x="762000" y="129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endParaRPr lang="en-US"/>
          </a:p>
        </p:txBody>
      </p:sp>
      <p:sp>
        <p:nvSpPr>
          <p:cNvPr id="13317" name="Rectangle 5"/>
          <p:cNvSpPr>
            <a:spLocks noGrp="1" noChangeArrowheads="1"/>
          </p:cNvSpPr>
          <p:nvPr>
            <p:ph type="body" idx="1"/>
          </p:nvPr>
        </p:nvSpPr>
        <p:spPr>
          <a:xfrm>
            <a:off x="3276600" y="1676400"/>
            <a:ext cx="5486400" cy="4572000"/>
          </a:xfrm>
          <a:noFill/>
        </p:spPr>
        <p:txBody>
          <a:bodyPr/>
          <a:lstStyle/>
          <a:p>
            <a:pPr eaLnBrk="1" hangingPunct="1"/>
            <a:r>
              <a:rPr lang="en-US" sz="2800" smtClean="0"/>
              <a:t>Nurses </a:t>
            </a:r>
            <a:r>
              <a:rPr lang="en-US" sz="2800" b="1" smtClean="0"/>
              <a:t>saved one hour per nurse per day</a:t>
            </a:r>
            <a:r>
              <a:rPr lang="en-US" sz="2800" smtClean="0"/>
              <a:t> on paperwork!</a:t>
            </a:r>
          </a:p>
          <a:p>
            <a:pPr eaLnBrk="1" hangingPunct="1"/>
            <a:endParaRPr lang="en-US" sz="2800" smtClean="0"/>
          </a:p>
          <a:p>
            <a:pPr eaLnBrk="1" hangingPunct="1"/>
            <a:r>
              <a:rPr lang="en-US" sz="2800" smtClean="0"/>
              <a:t>Agency reduced late submissions from </a:t>
            </a:r>
            <a:r>
              <a:rPr lang="en-US" sz="2800" b="1" smtClean="0"/>
              <a:t>31% to 8% in a month!</a:t>
            </a:r>
          </a:p>
          <a:p>
            <a:pPr eaLnBrk="1" hangingPunct="1"/>
            <a:endParaRPr lang="en-US" sz="2800" b="1" smtClean="0"/>
          </a:p>
          <a:p>
            <a:pPr eaLnBrk="1" hangingPunct="1"/>
            <a:r>
              <a:rPr lang="en-US" sz="2800" smtClean="0"/>
              <a:t>Data-entry errors </a:t>
            </a:r>
            <a:r>
              <a:rPr lang="en-US" sz="2800" b="1" smtClean="0"/>
              <a:t>down by 50%!</a:t>
            </a:r>
          </a:p>
          <a:p>
            <a:pPr eaLnBrk="1" hangingPunct="1"/>
            <a:endParaRPr lang="en-US" sz="2800" smtClean="0"/>
          </a:p>
          <a:p>
            <a:pPr eaLnBrk="1" hangingPunct="1"/>
            <a:r>
              <a:rPr lang="en-US" sz="2800" smtClean="0"/>
              <a:t>Productivity gain of </a:t>
            </a:r>
            <a:r>
              <a:rPr lang="en-US" sz="2800" b="1" u="sng" smtClean="0"/>
              <a:t>$1,200/day</a:t>
            </a:r>
            <a:r>
              <a:rPr lang="en-US" sz="2800" b="1" smtClean="0"/>
              <a:t>!!</a:t>
            </a:r>
          </a:p>
        </p:txBody>
      </p:sp>
      <p:pic>
        <p:nvPicPr>
          <p:cNvPr id="13318" name="Picture 7" descr="debra-leno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2657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8"/>
          <p:cNvSpPr txBox="1">
            <a:spLocks noChangeArrowheads="1"/>
          </p:cNvSpPr>
          <p:nvPr/>
        </p:nvSpPr>
        <p:spPr bwMode="auto">
          <a:xfrm>
            <a:off x="228600" y="4953000"/>
            <a:ext cx="3276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US"/>
              <a:t>Debra Harris, Director</a:t>
            </a:r>
          </a:p>
          <a:p>
            <a:pPr eaLnBrk="1" hangingPunct="1">
              <a:spcBef>
                <a:spcPct val="50000"/>
              </a:spcBef>
            </a:pPr>
            <a:r>
              <a:rPr lang="en-US"/>
              <a:t>Wilson County Home Health</a:t>
            </a:r>
          </a:p>
        </p:txBody>
      </p:sp>
    </p:spTree>
    <p:extLst>
      <p:ext uri="{BB962C8B-B14F-4D97-AF65-F5344CB8AC3E}">
        <p14:creationId xmlns:p14="http://schemas.microsoft.com/office/powerpoint/2010/main" val="817622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latin typeface="+mn-lt"/>
              </a:rPr>
              <a:t>Children’s Hospital Boston</a:t>
            </a:r>
          </a:p>
        </p:txBody>
      </p:sp>
      <p:sp>
        <p:nvSpPr>
          <p:cNvPr id="20483" name="Content Placeholder 2"/>
          <p:cNvSpPr>
            <a:spLocks noGrp="1"/>
          </p:cNvSpPr>
          <p:nvPr>
            <p:ph idx="1"/>
          </p:nvPr>
        </p:nvSpPr>
        <p:spPr>
          <a:xfrm>
            <a:off x="3581400" y="1376363"/>
            <a:ext cx="5410200" cy="5715000"/>
          </a:xfrm>
        </p:spPr>
        <p:txBody>
          <a:bodyPr/>
          <a:lstStyle/>
          <a:p>
            <a:pPr>
              <a:buFont typeface="Arial" pitchFamily="34" charset="0"/>
              <a:buNone/>
            </a:pPr>
            <a:r>
              <a:rPr lang="en-US" sz="2200" smtClean="0"/>
              <a:t>     “Mi-Forms replaced our paper process with user-friendly, handwritten e-forms on Tablet PC which are very easy for staff to use. With Mi-Forms integrated to our diagnostic machine and the hospital's EMR, we have </a:t>
            </a:r>
            <a:r>
              <a:rPr lang="en-US" sz="2200" b="1" smtClean="0"/>
              <a:t>instant electronic data in the system for compliance and reporting</a:t>
            </a:r>
            <a:r>
              <a:rPr lang="en-US" sz="2200" smtClean="0"/>
              <a:t>. Mi-Forms shaves enough time from administrative and data entry duties to </a:t>
            </a:r>
            <a:r>
              <a:rPr lang="en-US" sz="2200" b="1" smtClean="0"/>
              <a:t>allow us to see an additional 800 patients a year with the same staff. </a:t>
            </a:r>
            <a:r>
              <a:rPr lang="en-US" sz="2200" smtClean="0"/>
              <a:t>We're providing more and better care at lower cost with Mi-Forms.”</a:t>
            </a:r>
          </a:p>
        </p:txBody>
      </p:sp>
      <p:pic>
        <p:nvPicPr>
          <p:cNvPr id="20484" name="Picture 6" descr="Fligor Tablet 2 2 08 08.JPG"/>
          <p:cNvPicPr>
            <a:picLocks noChangeAspect="1"/>
          </p:cNvPicPr>
          <p:nvPr/>
        </p:nvPicPr>
        <p:blipFill>
          <a:blip r:embed="rId3" cstate="print"/>
          <a:srcRect/>
          <a:stretch>
            <a:fillRect/>
          </a:stretch>
        </p:blipFill>
        <p:spPr bwMode="auto">
          <a:xfrm>
            <a:off x="457200" y="1295400"/>
            <a:ext cx="3200400" cy="2400300"/>
          </a:xfrm>
          <a:prstGeom prst="rect">
            <a:avLst/>
          </a:prstGeom>
          <a:noFill/>
          <a:ln w="9525">
            <a:noFill/>
            <a:miter lim="800000"/>
            <a:headEnd/>
            <a:tailEnd/>
          </a:ln>
        </p:spPr>
      </p:pic>
      <p:sp>
        <p:nvSpPr>
          <p:cNvPr id="10246" name="TextBox 5"/>
          <p:cNvSpPr txBox="1">
            <a:spLocks noChangeArrowheads="1"/>
          </p:cNvSpPr>
          <p:nvPr/>
        </p:nvSpPr>
        <p:spPr bwMode="auto">
          <a:xfrm>
            <a:off x="466725" y="3810000"/>
            <a:ext cx="3200400" cy="1938338"/>
          </a:xfrm>
          <a:prstGeom prst="rect">
            <a:avLst/>
          </a:prstGeom>
          <a:noFill/>
          <a:ln w="9525">
            <a:noFill/>
            <a:miter lim="800000"/>
            <a:headEnd/>
            <a:tailEnd/>
          </a:ln>
        </p:spPr>
        <p:txBody>
          <a:bodyPr>
            <a:spAutoFit/>
          </a:bodyPr>
          <a:lstStyle/>
          <a:p>
            <a:pPr algn="ctr">
              <a:defRPr/>
            </a:pPr>
            <a:r>
              <a:rPr lang="en-US" sz="2000" dirty="0">
                <a:latin typeface="+mn-lt"/>
              </a:rPr>
              <a:t>Brian J. Fligor, ScD, CCC-A </a:t>
            </a:r>
          </a:p>
          <a:p>
            <a:pPr algn="ctr">
              <a:defRPr/>
            </a:pPr>
            <a:r>
              <a:rPr lang="en-US" sz="2000" dirty="0">
                <a:latin typeface="+mn-lt"/>
              </a:rPr>
              <a:t>Director of Diagnostic Audiology </a:t>
            </a:r>
          </a:p>
          <a:p>
            <a:pPr algn="ctr">
              <a:defRPr/>
            </a:pPr>
            <a:r>
              <a:rPr lang="en-US" sz="2000" dirty="0">
                <a:latin typeface="+mn-lt"/>
              </a:rPr>
              <a:t>Children's Hospital Boston </a:t>
            </a:r>
          </a:p>
          <a:p>
            <a:pPr algn="ctr">
              <a:defRPr/>
            </a:pPr>
            <a:r>
              <a:rPr lang="en-US" sz="2000" dirty="0">
                <a:latin typeface="+mn-lt"/>
              </a:rPr>
              <a:t>Instructor, Harvard Medical School</a:t>
            </a:r>
          </a:p>
        </p:txBody>
      </p:sp>
      <p:pic>
        <p:nvPicPr>
          <p:cNvPr id="20486" name="Picture 30" descr="chblogo_tagline.gif"/>
          <p:cNvPicPr>
            <a:picLocks noChangeAspect="1"/>
          </p:cNvPicPr>
          <p:nvPr/>
        </p:nvPicPr>
        <p:blipFill>
          <a:blip r:embed="rId4" cstate="print"/>
          <a:srcRect/>
          <a:stretch>
            <a:fillRect/>
          </a:stretch>
        </p:blipFill>
        <p:spPr bwMode="auto">
          <a:xfrm>
            <a:off x="617538" y="5711825"/>
            <a:ext cx="2787650" cy="793750"/>
          </a:xfrm>
          <a:prstGeom prst="rect">
            <a:avLst/>
          </a:prstGeom>
          <a:noFill/>
          <a:ln w="9525">
            <a:noFill/>
            <a:miter lim="800000"/>
            <a:headEnd/>
            <a:tailEnd/>
          </a:ln>
        </p:spPr>
      </p:pic>
      <p:pic>
        <p:nvPicPr>
          <p:cNvPr id="7" name="Fligor CF patient story 9 2009 take 2.MP3">
            <a:hlinkClick r:id="" action="ppaction://media"/>
          </p:cNvPr>
          <p:cNvPicPr>
            <a:picLocks noRot="1" noChangeAspect="1"/>
          </p:cNvPicPr>
          <p:nvPr>
            <a:audioFile r:link="rId1"/>
          </p:nvPr>
        </p:nvPicPr>
        <p:blipFill>
          <a:blip r:embed="rId5" cstate="print"/>
          <a:srcRect/>
          <a:stretch>
            <a:fillRect/>
          </a:stretch>
        </p:blipFill>
        <p:spPr bwMode="auto">
          <a:xfrm>
            <a:off x="3471863" y="55245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74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Benefits</a:t>
            </a:r>
          </a:p>
        </p:txBody>
      </p:sp>
      <p:sp>
        <p:nvSpPr>
          <p:cNvPr id="27651" name="Rectangle 3"/>
          <p:cNvSpPr>
            <a:spLocks noGrp="1" noChangeArrowheads="1"/>
          </p:cNvSpPr>
          <p:nvPr>
            <p:ph type="body" idx="1"/>
          </p:nvPr>
        </p:nvSpPr>
        <p:spPr>
          <a:xfrm>
            <a:off x="457200" y="1412875"/>
            <a:ext cx="8229600" cy="4530725"/>
          </a:xfrm>
        </p:spPr>
        <p:txBody>
          <a:bodyPr/>
          <a:lstStyle/>
          <a:p>
            <a:pPr eaLnBrk="1" hangingPunct="1">
              <a:defRPr/>
            </a:pPr>
            <a:r>
              <a:rPr lang="en-US" smtClean="0"/>
              <a:t>Legible*</a:t>
            </a:r>
          </a:p>
          <a:p>
            <a:pPr eaLnBrk="1" hangingPunct="1">
              <a:defRPr/>
            </a:pPr>
            <a:r>
              <a:rPr lang="en-US" smtClean="0"/>
              <a:t>Copy quality </a:t>
            </a:r>
          </a:p>
          <a:p>
            <a:pPr eaLnBrk="1" hangingPunct="1">
              <a:defRPr/>
            </a:pPr>
            <a:r>
              <a:rPr lang="en-US" smtClean="0"/>
              <a:t>Common phrases, pull down &amp; boxes</a:t>
            </a:r>
          </a:p>
          <a:p>
            <a:pPr eaLnBrk="1" hangingPunct="1">
              <a:defRPr/>
            </a:pPr>
            <a:r>
              <a:rPr lang="en-US" smtClean="0"/>
              <a:t>Speed of documentation</a:t>
            </a:r>
          </a:p>
          <a:p>
            <a:pPr lvl="1" eaLnBrk="1" hangingPunct="1">
              <a:defRPr/>
            </a:pPr>
            <a:r>
              <a:rPr lang="en-US" smtClean="0"/>
              <a:t>~4 min saved per patient = 800 hrs in 2008</a:t>
            </a:r>
          </a:p>
          <a:p>
            <a:pPr eaLnBrk="1" hangingPunct="1">
              <a:defRPr/>
            </a:pPr>
            <a:r>
              <a:rPr lang="en-US" smtClean="0"/>
              <a:t>Accessibility</a:t>
            </a:r>
          </a:p>
          <a:p>
            <a:pPr lvl="1" eaLnBrk="1" hangingPunct="1">
              <a:defRPr/>
            </a:pPr>
            <a:r>
              <a:rPr lang="en-US" smtClean="0"/>
              <a:t>Anywhere, anytime</a:t>
            </a:r>
          </a:p>
          <a:p>
            <a:pPr eaLnBrk="1" hangingPunct="1">
              <a:defRPr/>
            </a:pPr>
            <a:r>
              <a:rPr lang="en-US" smtClean="0"/>
              <a:t>Environmentally friendly*</a:t>
            </a:r>
          </a:p>
        </p:txBody>
      </p:sp>
    </p:spTree>
    <p:extLst>
      <p:ext uri="{BB962C8B-B14F-4D97-AF65-F5344CB8AC3E}">
        <p14:creationId xmlns:p14="http://schemas.microsoft.com/office/powerpoint/2010/main" val="2460006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3016</TotalTime>
  <Words>1227</Words>
  <Application>Microsoft Office PowerPoint</Application>
  <PresentationFormat>On-screen Show (4:3)</PresentationFormat>
  <Paragraphs>203</Paragraphs>
  <Slides>24</Slides>
  <Notes>18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  Mobile Data Collection Solutions for Healthcare  www.mi-corporation.com  </vt:lpstr>
      <vt:lpstr>Corporate Overview</vt:lpstr>
      <vt:lpstr>Mi-Co Commitment</vt:lpstr>
      <vt:lpstr>PowerPoint Presentation</vt:lpstr>
      <vt:lpstr>What is Mi-Forms</vt:lpstr>
      <vt:lpstr>PowerPoint Presentation</vt:lpstr>
      <vt:lpstr>PowerPoint Presentation</vt:lpstr>
      <vt:lpstr>Children’s Hospital Boston</vt:lpstr>
      <vt:lpstr>Benefits</vt:lpstr>
      <vt:lpstr>Benefits cont.</vt:lpstr>
      <vt:lpstr>Collection Methods: Stylus</vt:lpstr>
      <vt:lpstr>Mi-Forms Augments EMRs by…</vt:lpstr>
      <vt:lpstr>Consent and Advance Care Directive Forms</vt:lpstr>
      <vt:lpstr>Collection Methods: Touch</vt:lpstr>
      <vt:lpstr>Enterprise-Class Security</vt:lpstr>
      <vt:lpstr>Mi-Forms Solutions – The Best of Both Worlds</vt:lpstr>
      <vt:lpstr>PowerPoint Presentation</vt:lpstr>
      <vt:lpstr>PowerPoint Presentation</vt:lpstr>
      <vt:lpstr>Thank You</vt:lpstr>
      <vt:lpstr>Backup Slides</vt:lpstr>
      <vt:lpstr>PowerPoint Presentation</vt:lpstr>
      <vt:lpstr>PowerPoint Presentation</vt:lpstr>
      <vt:lpstr>PowerPoint Presentation</vt:lpstr>
      <vt:lpstr>Data Capture and Verification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dc:creator>
  <cp:lastModifiedBy>Gautham Pandiyan</cp:lastModifiedBy>
  <cp:revision>387</cp:revision>
  <dcterms:created xsi:type="dcterms:W3CDTF">2009-01-18T17:56:44Z</dcterms:created>
  <dcterms:modified xsi:type="dcterms:W3CDTF">2012-08-07T19:04:13Z</dcterms:modified>
</cp:coreProperties>
</file>