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27"/>
  </p:notesMasterIdLst>
  <p:handoutMasterIdLst>
    <p:handoutMasterId r:id="rId28"/>
  </p:handoutMasterIdLst>
  <p:sldIdLst>
    <p:sldId id="545" r:id="rId2"/>
    <p:sldId id="550" r:id="rId3"/>
    <p:sldId id="527" r:id="rId4"/>
    <p:sldId id="559" r:id="rId5"/>
    <p:sldId id="548" r:id="rId6"/>
    <p:sldId id="566" r:id="rId7"/>
    <p:sldId id="549" r:id="rId8"/>
    <p:sldId id="565" r:id="rId9"/>
    <p:sldId id="552" r:id="rId10"/>
    <p:sldId id="543" r:id="rId11"/>
    <p:sldId id="571" r:id="rId12"/>
    <p:sldId id="572" r:id="rId13"/>
    <p:sldId id="580" r:id="rId14"/>
    <p:sldId id="581" r:id="rId15"/>
    <p:sldId id="582" r:id="rId16"/>
    <p:sldId id="583" r:id="rId17"/>
    <p:sldId id="585" r:id="rId18"/>
    <p:sldId id="584" r:id="rId19"/>
    <p:sldId id="576" r:id="rId20"/>
    <p:sldId id="577" r:id="rId21"/>
    <p:sldId id="574" r:id="rId22"/>
    <p:sldId id="578" r:id="rId23"/>
    <p:sldId id="486" r:id="rId24"/>
    <p:sldId id="573" r:id="rId25"/>
    <p:sldId id="575" r:id="rId2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CDE5C5"/>
    <a:srgbClr val="ABFF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34" autoAdjust="0"/>
    <p:restoredTop sz="93783" autoAdjust="0"/>
  </p:normalViewPr>
  <p:slideViewPr>
    <p:cSldViewPr>
      <p:cViewPr>
        <p:scale>
          <a:sx n="79" d="100"/>
          <a:sy n="79" d="100"/>
        </p:scale>
        <p:origin x="-1032" y="12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1986"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image" Target="../media/image119.jpg"/><Relationship Id="rId1" Type="http://schemas.openxmlformats.org/officeDocument/2006/relationships/image" Target="../media/image118.jpg"/><Relationship Id="rId6" Type="http://schemas.openxmlformats.org/officeDocument/2006/relationships/image" Target="../media/image123.jpg"/><Relationship Id="rId5" Type="http://schemas.openxmlformats.org/officeDocument/2006/relationships/image" Target="../media/image122.jpg"/><Relationship Id="rId4" Type="http://schemas.openxmlformats.org/officeDocument/2006/relationships/image" Target="../media/image121.jpg"/></Relationships>
</file>

<file path=ppt/diagrams/_rels/drawing1.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image" Target="../media/image119.jpg"/><Relationship Id="rId1" Type="http://schemas.openxmlformats.org/officeDocument/2006/relationships/image" Target="../media/image118.jpg"/><Relationship Id="rId6" Type="http://schemas.openxmlformats.org/officeDocument/2006/relationships/image" Target="../media/image123.jpg"/><Relationship Id="rId5" Type="http://schemas.openxmlformats.org/officeDocument/2006/relationships/image" Target="../media/image122.jpg"/><Relationship Id="rId4" Type="http://schemas.openxmlformats.org/officeDocument/2006/relationships/image" Target="../media/image121.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13B31B-8223-4A0D-A0C5-A7C1C27E33E1}"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41120DB0-17FB-441D-85FE-F14C44C691E8}">
      <dgm:prSet phldrT="[Text]"/>
      <dgm:spPr/>
      <dgm:t>
        <a:bodyPr/>
        <a:lstStyle/>
        <a:p>
          <a:r>
            <a:rPr lang="en-US" b="1" dirty="0" smtClean="0"/>
            <a:t>Flexible Mi-Co Pricing Options</a:t>
          </a:r>
          <a:endParaRPr lang="en-US" b="1" dirty="0"/>
        </a:p>
      </dgm:t>
    </dgm:pt>
    <dgm:pt modelId="{2A46E20C-71C2-45CD-87E7-9B9CCD956050}" type="parTrans" cxnId="{7AC4A186-1148-49A0-B357-6EA8FFE1E2D4}">
      <dgm:prSet/>
      <dgm:spPr/>
      <dgm:t>
        <a:bodyPr/>
        <a:lstStyle/>
        <a:p>
          <a:endParaRPr lang="en-US"/>
        </a:p>
      </dgm:t>
    </dgm:pt>
    <dgm:pt modelId="{ADF03E3C-A6C1-4F0F-87E5-28E0DC3FC5FB}" type="sibTrans" cxnId="{7AC4A186-1148-49A0-B357-6EA8FFE1E2D4}">
      <dgm:prSet/>
      <dgm:spPr/>
      <dgm:t>
        <a:bodyPr/>
        <a:lstStyle/>
        <a:p>
          <a:endParaRPr lang="en-US"/>
        </a:p>
      </dgm:t>
    </dgm:pt>
    <dgm:pt modelId="{ACF53A03-13F1-433B-901F-FA3951789A20}">
      <dgm:prSet phldrT="[Text]"/>
      <dgm:spPr/>
      <dgm:t>
        <a:bodyPr/>
        <a:lstStyle/>
        <a:p>
          <a:r>
            <a:rPr lang="en-US" b="1" u="sng" dirty="0" smtClean="0"/>
            <a:t>Named-User Model</a:t>
          </a:r>
        </a:p>
        <a:p>
          <a:r>
            <a:rPr lang="en-US" dirty="0" smtClean="0"/>
            <a:t>(Limited users, unlimited form submissions)</a:t>
          </a:r>
          <a:endParaRPr lang="en-US" dirty="0"/>
        </a:p>
      </dgm:t>
    </dgm:pt>
    <dgm:pt modelId="{26363EB5-F179-4FD8-8495-3A73CC7BC49D}" type="parTrans" cxnId="{CC6EACEE-42D4-4E11-B151-F0E5CDC37D23}">
      <dgm:prSet/>
      <dgm:spPr/>
      <dgm:t>
        <a:bodyPr/>
        <a:lstStyle/>
        <a:p>
          <a:endParaRPr lang="en-US"/>
        </a:p>
      </dgm:t>
    </dgm:pt>
    <dgm:pt modelId="{0DA53479-D75A-4DE9-9A84-5E18CA02D26C}" type="sibTrans" cxnId="{CC6EACEE-42D4-4E11-B151-F0E5CDC37D23}">
      <dgm:prSet/>
      <dgm:spPr/>
      <dgm:t>
        <a:bodyPr/>
        <a:lstStyle/>
        <a:p>
          <a:endParaRPr lang="en-US"/>
        </a:p>
      </dgm:t>
    </dgm:pt>
    <dgm:pt modelId="{2ACE6D30-E9C0-4CB5-84D2-4EA4653C539B}">
      <dgm:prSet phldrT="[Text]"/>
      <dgm:spPr/>
      <dgm:t>
        <a:bodyPr/>
        <a:lstStyle/>
        <a:p>
          <a:r>
            <a:rPr lang="en-US" dirty="0" smtClean="0"/>
            <a:t> Monthly pricing, per </a:t>
          </a:r>
          <a:br>
            <a:rPr lang="en-US" dirty="0" smtClean="0"/>
          </a:br>
          <a:r>
            <a:rPr lang="en-US" dirty="0" smtClean="0"/>
            <a:t> named- user</a:t>
          </a:r>
          <a:br>
            <a:rPr lang="en-US" dirty="0" smtClean="0"/>
          </a:br>
          <a:r>
            <a:rPr lang="en-US" dirty="0" smtClean="0"/>
            <a:t>(on-premise/hosted)</a:t>
          </a:r>
          <a:endParaRPr lang="en-US" dirty="0"/>
        </a:p>
      </dgm:t>
    </dgm:pt>
    <dgm:pt modelId="{C5A75E0D-3DB2-4D81-8CFA-811401DD8AE7}" type="parTrans" cxnId="{EB8695C1-4899-4E6C-ABFC-A186DB491E4D}">
      <dgm:prSet/>
      <dgm:spPr/>
      <dgm:t>
        <a:bodyPr/>
        <a:lstStyle/>
        <a:p>
          <a:endParaRPr lang="en-US"/>
        </a:p>
      </dgm:t>
    </dgm:pt>
    <dgm:pt modelId="{7EDA58E6-6BDA-42C8-9983-F41B8DCB656B}" type="sibTrans" cxnId="{EB8695C1-4899-4E6C-ABFC-A186DB491E4D}">
      <dgm:prSet/>
      <dgm:spPr/>
      <dgm:t>
        <a:bodyPr/>
        <a:lstStyle/>
        <a:p>
          <a:endParaRPr lang="en-US"/>
        </a:p>
      </dgm:t>
    </dgm:pt>
    <dgm:pt modelId="{86536069-05A7-48D0-BD25-763764E32A84}">
      <dgm:prSet phldrT="[Text]"/>
      <dgm:spPr/>
      <dgm:t>
        <a:bodyPr/>
        <a:lstStyle/>
        <a:p>
          <a:r>
            <a:rPr lang="en-US" dirty="0" smtClean="0"/>
            <a:t> Perpetual license</a:t>
          </a:r>
        </a:p>
        <a:p>
          <a:r>
            <a:rPr lang="en-US" dirty="0" smtClean="0"/>
            <a:t>(1-time fee with 20% </a:t>
          </a:r>
          <a:br>
            <a:rPr lang="en-US" dirty="0" smtClean="0"/>
          </a:br>
          <a:r>
            <a:rPr lang="en-US" dirty="0" smtClean="0"/>
            <a:t>optional annual maintenance)</a:t>
          </a:r>
        </a:p>
      </dgm:t>
    </dgm:pt>
    <dgm:pt modelId="{A29872FA-E92A-4A48-96F0-E6CAF7FDE0FD}" type="parTrans" cxnId="{7DE5EF28-C435-4747-A04D-CBB9E781ECEE}">
      <dgm:prSet/>
      <dgm:spPr/>
      <dgm:t>
        <a:bodyPr/>
        <a:lstStyle/>
        <a:p>
          <a:endParaRPr lang="en-US"/>
        </a:p>
      </dgm:t>
    </dgm:pt>
    <dgm:pt modelId="{D7E901A0-32B1-49A7-90A8-712F32B10C71}" type="sibTrans" cxnId="{7DE5EF28-C435-4747-A04D-CBB9E781ECEE}">
      <dgm:prSet/>
      <dgm:spPr/>
      <dgm:t>
        <a:bodyPr/>
        <a:lstStyle/>
        <a:p>
          <a:endParaRPr lang="en-US"/>
        </a:p>
      </dgm:t>
    </dgm:pt>
    <dgm:pt modelId="{CE4A74FC-97F4-496B-AD74-1E307D118283}">
      <dgm:prSet phldrT="[Text]"/>
      <dgm:spPr/>
      <dgm:t>
        <a:bodyPr/>
        <a:lstStyle/>
        <a:p>
          <a:r>
            <a:rPr lang="en-US" b="1" u="sng" dirty="0" smtClean="0"/>
            <a:t>Form-Transactional Model</a:t>
          </a:r>
          <a:r>
            <a:rPr lang="en-US" dirty="0" smtClean="0"/>
            <a:t> </a:t>
          </a:r>
          <a:br>
            <a:rPr lang="en-US" dirty="0" smtClean="0"/>
          </a:br>
          <a:r>
            <a:rPr lang="en-US" dirty="0" smtClean="0"/>
            <a:t>(Unlimited users, limited form submissions)</a:t>
          </a:r>
          <a:endParaRPr lang="en-US" dirty="0"/>
        </a:p>
      </dgm:t>
    </dgm:pt>
    <dgm:pt modelId="{8FE75E7B-99B8-49F4-A9CF-FA460FE84411}" type="parTrans" cxnId="{C7FF0968-A45F-4034-A8B9-8A7701DA671A}">
      <dgm:prSet/>
      <dgm:spPr/>
      <dgm:t>
        <a:bodyPr/>
        <a:lstStyle/>
        <a:p>
          <a:endParaRPr lang="en-US"/>
        </a:p>
      </dgm:t>
    </dgm:pt>
    <dgm:pt modelId="{464D6131-A07E-4179-8EAF-7CADBCB0534D}" type="sibTrans" cxnId="{C7FF0968-A45F-4034-A8B9-8A7701DA671A}">
      <dgm:prSet/>
      <dgm:spPr/>
      <dgm:t>
        <a:bodyPr/>
        <a:lstStyle/>
        <a:p>
          <a:endParaRPr lang="en-US"/>
        </a:p>
      </dgm:t>
    </dgm:pt>
    <dgm:pt modelId="{CC682C3C-FF84-4377-9575-F8C0C9ACFFAA}">
      <dgm:prSet phldrT="[Text]"/>
      <dgm:spPr/>
      <dgm:t>
        <a:bodyPr/>
        <a:lstStyle/>
        <a:p>
          <a:r>
            <a:rPr lang="en-US" dirty="0" smtClean="0"/>
            <a:t>Tiers of form-packs from 10,000 – 1,000,000</a:t>
          </a:r>
          <a:br>
            <a:rPr lang="en-US" dirty="0" smtClean="0"/>
          </a:br>
          <a:r>
            <a:rPr lang="en-US" dirty="0" smtClean="0"/>
            <a:t>(like prepaid cell card)</a:t>
          </a:r>
          <a:endParaRPr lang="en-US" dirty="0"/>
        </a:p>
      </dgm:t>
    </dgm:pt>
    <dgm:pt modelId="{DA9539D8-3A8C-42EE-9EE2-79E32C06501F}" type="parTrans" cxnId="{1596D147-D0F2-402B-A4B0-38C93088E27D}">
      <dgm:prSet/>
      <dgm:spPr/>
      <dgm:t>
        <a:bodyPr/>
        <a:lstStyle/>
        <a:p>
          <a:endParaRPr lang="en-US"/>
        </a:p>
      </dgm:t>
    </dgm:pt>
    <dgm:pt modelId="{B955DB77-C48C-4429-A2A9-BCF0FDA2F1BE}" type="sibTrans" cxnId="{1596D147-D0F2-402B-A4B0-38C93088E27D}">
      <dgm:prSet/>
      <dgm:spPr/>
      <dgm:t>
        <a:bodyPr/>
        <a:lstStyle/>
        <a:p>
          <a:endParaRPr lang="en-US"/>
        </a:p>
      </dgm:t>
    </dgm:pt>
    <dgm:pt modelId="{920B6B33-2CD8-4708-B3D8-6AA5C6EFD48B}" type="pres">
      <dgm:prSet presAssocID="{6B13B31B-8223-4A0D-A0C5-A7C1C27E33E1}" presName="hierChild1" presStyleCnt="0">
        <dgm:presLayoutVars>
          <dgm:chPref val="1"/>
          <dgm:dir/>
          <dgm:animOne val="branch"/>
          <dgm:animLvl val="lvl"/>
          <dgm:resizeHandles/>
        </dgm:presLayoutVars>
      </dgm:prSet>
      <dgm:spPr/>
      <dgm:t>
        <a:bodyPr/>
        <a:lstStyle/>
        <a:p>
          <a:endParaRPr lang="en-US"/>
        </a:p>
      </dgm:t>
    </dgm:pt>
    <dgm:pt modelId="{E48D2F2C-E5DE-47A0-8D9C-F226997CF2D2}" type="pres">
      <dgm:prSet presAssocID="{41120DB0-17FB-441D-85FE-F14C44C691E8}" presName="hierRoot1" presStyleCnt="0"/>
      <dgm:spPr/>
    </dgm:pt>
    <dgm:pt modelId="{6A597DDA-A986-4917-A119-71F8454C3954}" type="pres">
      <dgm:prSet presAssocID="{41120DB0-17FB-441D-85FE-F14C44C691E8}" presName="composite" presStyleCnt="0"/>
      <dgm:spPr/>
    </dgm:pt>
    <dgm:pt modelId="{8BC7D08F-D7B7-4BA1-8B4E-0E1C669C59E6}" type="pres">
      <dgm:prSet presAssocID="{41120DB0-17FB-441D-85FE-F14C44C691E8}" presName="image" presStyleLbl="node0"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9692E805-51F0-498F-9F61-AB4B90E65F6F}" type="pres">
      <dgm:prSet presAssocID="{41120DB0-17FB-441D-85FE-F14C44C691E8}" presName="text" presStyleLbl="revTx" presStyleIdx="0" presStyleCnt="6">
        <dgm:presLayoutVars>
          <dgm:chPref val="3"/>
        </dgm:presLayoutVars>
      </dgm:prSet>
      <dgm:spPr/>
      <dgm:t>
        <a:bodyPr/>
        <a:lstStyle/>
        <a:p>
          <a:endParaRPr lang="en-US"/>
        </a:p>
      </dgm:t>
    </dgm:pt>
    <dgm:pt modelId="{EFDA3EAA-C768-464A-BB4C-BDDFEC8761B8}" type="pres">
      <dgm:prSet presAssocID="{41120DB0-17FB-441D-85FE-F14C44C691E8}" presName="hierChild2" presStyleCnt="0"/>
      <dgm:spPr/>
    </dgm:pt>
    <dgm:pt modelId="{5108DE4B-F3E7-4F91-8B6A-B14CF8B6A090}" type="pres">
      <dgm:prSet presAssocID="{26363EB5-F179-4FD8-8495-3A73CC7BC49D}" presName="Name10" presStyleLbl="parChTrans1D2" presStyleIdx="0" presStyleCnt="2"/>
      <dgm:spPr/>
      <dgm:t>
        <a:bodyPr/>
        <a:lstStyle/>
        <a:p>
          <a:endParaRPr lang="en-US"/>
        </a:p>
      </dgm:t>
    </dgm:pt>
    <dgm:pt modelId="{28EE614C-6355-41D1-89D8-C06D14EE4C04}" type="pres">
      <dgm:prSet presAssocID="{ACF53A03-13F1-433B-901F-FA3951789A20}" presName="hierRoot2" presStyleCnt="0"/>
      <dgm:spPr/>
    </dgm:pt>
    <dgm:pt modelId="{BCFD1AB5-C7EF-4BDA-891E-8C23940F9108}" type="pres">
      <dgm:prSet presAssocID="{ACF53A03-13F1-433B-901F-FA3951789A20}" presName="composite2" presStyleCnt="0"/>
      <dgm:spPr/>
    </dgm:pt>
    <dgm:pt modelId="{8D7B7305-9DDF-4EA8-BD16-183BB7EB9688}" type="pres">
      <dgm:prSet presAssocID="{ACF53A03-13F1-433B-901F-FA3951789A20}" presName="image2" presStyleLbl="node2" presStyleIdx="0" presStyleCnt="2"/>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AD46A5B5-63F1-4439-95E6-4973408A9ECF}" type="pres">
      <dgm:prSet presAssocID="{ACF53A03-13F1-433B-901F-FA3951789A20}" presName="text2" presStyleLbl="revTx" presStyleIdx="1" presStyleCnt="6">
        <dgm:presLayoutVars>
          <dgm:chPref val="3"/>
        </dgm:presLayoutVars>
      </dgm:prSet>
      <dgm:spPr/>
      <dgm:t>
        <a:bodyPr/>
        <a:lstStyle/>
        <a:p>
          <a:endParaRPr lang="en-US"/>
        </a:p>
      </dgm:t>
    </dgm:pt>
    <dgm:pt modelId="{A277E3CD-9EA4-4467-90C2-AF6E179AE2DB}" type="pres">
      <dgm:prSet presAssocID="{ACF53A03-13F1-433B-901F-FA3951789A20}" presName="hierChild3" presStyleCnt="0"/>
      <dgm:spPr/>
    </dgm:pt>
    <dgm:pt modelId="{B8B98AB8-4A94-405A-8FFE-7625636FE4D6}" type="pres">
      <dgm:prSet presAssocID="{C5A75E0D-3DB2-4D81-8CFA-811401DD8AE7}" presName="Name17" presStyleLbl="parChTrans1D3" presStyleIdx="0" presStyleCnt="3"/>
      <dgm:spPr/>
      <dgm:t>
        <a:bodyPr/>
        <a:lstStyle/>
        <a:p>
          <a:endParaRPr lang="en-US"/>
        </a:p>
      </dgm:t>
    </dgm:pt>
    <dgm:pt modelId="{EB9D78D8-A935-4EFB-BA5F-C2CF2BAD3039}" type="pres">
      <dgm:prSet presAssocID="{2ACE6D30-E9C0-4CB5-84D2-4EA4653C539B}" presName="hierRoot3" presStyleCnt="0"/>
      <dgm:spPr/>
    </dgm:pt>
    <dgm:pt modelId="{520282EC-7695-4E33-A7AC-6FDA3D291892}" type="pres">
      <dgm:prSet presAssocID="{2ACE6D30-E9C0-4CB5-84D2-4EA4653C539B}" presName="composite3" presStyleCnt="0"/>
      <dgm:spPr/>
    </dgm:pt>
    <dgm:pt modelId="{E97BAEFA-F239-40AB-986E-323B8A0C0C7F}" type="pres">
      <dgm:prSet presAssocID="{2ACE6D30-E9C0-4CB5-84D2-4EA4653C539B}" presName="image3" presStyleLbl="node3" presStyleIdx="0"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dgm:spPr>
    </dgm:pt>
    <dgm:pt modelId="{F246ACC7-58C6-4FA0-8A81-EED07A199CFE}" type="pres">
      <dgm:prSet presAssocID="{2ACE6D30-E9C0-4CB5-84D2-4EA4653C539B}" presName="text3" presStyleLbl="revTx" presStyleIdx="2" presStyleCnt="6" custLinFactNeighborX="2398">
        <dgm:presLayoutVars>
          <dgm:chPref val="3"/>
        </dgm:presLayoutVars>
      </dgm:prSet>
      <dgm:spPr/>
      <dgm:t>
        <a:bodyPr/>
        <a:lstStyle/>
        <a:p>
          <a:endParaRPr lang="en-US"/>
        </a:p>
      </dgm:t>
    </dgm:pt>
    <dgm:pt modelId="{327E2580-7C4F-422F-9B3C-87E02AF469BA}" type="pres">
      <dgm:prSet presAssocID="{2ACE6D30-E9C0-4CB5-84D2-4EA4653C539B}" presName="hierChild4" presStyleCnt="0"/>
      <dgm:spPr/>
    </dgm:pt>
    <dgm:pt modelId="{6CADF47D-E07C-46F6-9CC1-5FE1CE4828F8}" type="pres">
      <dgm:prSet presAssocID="{A29872FA-E92A-4A48-96F0-E6CAF7FDE0FD}" presName="Name17" presStyleLbl="parChTrans1D3" presStyleIdx="1" presStyleCnt="3"/>
      <dgm:spPr/>
      <dgm:t>
        <a:bodyPr/>
        <a:lstStyle/>
        <a:p>
          <a:endParaRPr lang="en-US"/>
        </a:p>
      </dgm:t>
    </dgm:pt>
    <dgm:pt modelId="{A03D4789-BBC1-4B63-BFD6-A504C1378CD3}" type="pres">
      <dgm:prSet presAssocID="{86536069-05A7-48D0-BD25-763764E32A84}" presName="hierRoot3" presStyleCnt="0"/>
      <dgm:spPr/>
    </dgm:pt>
    <dgm:pt modelId="{6EEADDD8-68FC-4549-BCAA-83E0A18CEFA4}" type="pres">
      <dgm:prSet presAssocID="{86536069-05A7-48D0-BD25-763764E32A84}" presName="composite3" presStyleCnt="0"/>
      <dgm:spPr/>
    </dgm:pt>
    <dgm:pt modelId="{FEF1BF37-9EF5-47D6-BFDA-FBAE4C60421B}" type="pres">
      <dgm:prSet presAssocID="{86536069-05A7-48D0-BD25-763764E32A84}" presName="image3" presStyleLbl="node3" presStyleIdx="1" presStyleCnt="3" custScaleX="112185" custScaleY="113221"/>
      <dgm:spPr>
        <a:blipFill>
          <a:blip xmlns:r="http://schemas.openxmlformats.org/officeDocument/2006/relationships" r:embed="rId4">
            <a:extLst>
              <a:ext uri="{28A0092B-C50C-407E-A947-70E740481C1C}">
                <a14:useLocalDpi xmlns:a14="http://schemas.microsoft.com/office/drawing/2010/main" val="0"/>
              </a:ext>
            </a:extLst>
          </a:blip>
          <a:srcRect/>
          <a:stretch>
            <a:fillRect l="-23000" r="-23000"/>
          </a:stretch>
        </a:blipFill>
      </dgm:spPr>
    </dgm:pt>
    <dgm:pt modelId="{CEB7B310-67A1-46AC-A859-17CF0E19B946}" type="pres">
      <dgm:prSet presAssocID="{86536069-05A7-48D0-BD25-763764E32A84}" presName="text3" presStyleLbl="revTx" presStyleIdx="3" presStyleCnt="6" custLinFactNeighborX="11753" custLinFactNeighborY="7091">
        <dgm:presLayoutVars>
          <dgm:chPref val="3"/>
        </dgm:presLayoutVars>
      </dgm:prSet>
      <dgm:spPr/>
      <dgm:t>
        <a:bodyPr/>
        <a:lstStyle/>
        <a:p>
          <a:endParaRPr lang="en-US"/>
        </a:p>
      </dgm:t>
    </dgm:pt>
    <dgm:pt modelId="{2E3AD55B-15A6-4E82-B637-D2A8F8499583}" type="pres">
      <dgm:prSet presAssocID="{86536069-05A7-48D0-BD25-763764E32A84}" presName="hierChild4" presStyleCnt="0"/>
      <dgm:spPr/>
    </dgm:pt>
    <dgm:pt modelId="{45F1BF51-D598-4988-AF3A-A7576BEAD70A}" type="pres">
      <dgm:prSet presAssocID="{8FE75E7B-99B8-49F4-A9CF-FA460FE84411}" presName="Name10" presStyleLbl="parChTrans1D2" presStyleIdx="1" presStyleCnt="2"/>
      <dgm:spPr/>
      <dgm:t>
        <a:bodyPr/>
        <a:lstStyle/>
        <a:p>
          <a:endParaRPr lang="en-US"/>
        </a:p>
      </dgm:t>
    </dgm:pt>
    <dgm:pt modelId="{1B164A16-1EC6-400A-A991-A055D2FE5763}" type="pres">
      <dgm:prSet presAssocID="{CE4A74FC-97F4-496B-AD74-1E307D118283}" presName="hierRoot2" presStyleCnt="0"/>
      <dgm:spPr/>
    </dgm:pt>
    <dgm:pt modelId="{CFFB2D3C-1C2E-4FAA-B7DE-18687A622C20}" type="pres">
      <dgm:prSet presAssocID="{CE4A74FC-97F4-496B-AD74-1E307D118283}" presName="composite2" presStyleCnt="0"/>
      <dgm:spPr/>
    </dgm:pt>
    <dgm:pt modelId="{077CA6E0-8AB2-4500-BC3A-73B7DCCE3BA4}" type="pres">
      <dgm:prSet presAssocID="{CE4A74FC-97F4-496B-AD74-1E307D118283}" presName="image2" presStyleLbl="node2" presStyleIdx="1" presStyleCnt="2"/>
      <dgm:spPr>
        <a:blipFill>
          <a:blip xmlns:r="http://schemas.openxmlformats.org/officeDocument/2006/relationships" r:embed="rId5">
            <a:extLst>
              <a:ext uri="{28A0092B-C50C-407E-A947-70E740481C1C}">
                <a14:useLocalDpi xmlns:a14="http://schemas.microsoft.com/office/drawing/2010/main" val="0"/>
              </a:ext>
            </a:extLst>
          </a:blip>
          <a:srcRect/>
          <a:stretch>
            <a:fillRect l="-7000" r="-7000"/>
          </a:stretch>
        </a:blipFill>
      </dgm:spPr>
    </dgm:pt>
    <dgm:pt modelId="{6BAC08F1-0299-4C78-8D7F-33A5369E444B}" type="pres">
      <dgm:prSet presAssocID="{CE4A74FC-97F4-496B-AD74-1E307D118283}" presName="text2" presStyleLbl="revTx" presStyleIdx="4" presStyleCnt="6">
        <dgm:presLayoutVars>
          <dgm:chPref val="3"/>
        </dgm:presLayoutVars>
      </dgm:prSet>
      <dgm:spPr/>
      <dgm:t>
        <a:bodyPr/>
        <a:lstStyle/>
        <a:p>
          <a:endParaRPr lang="en-US"/>
        </a:p>
      </dgm:t>
    </dgm:pt>
    <dgm:pt modelId="{1D96A7B2-8F74-4D28-944B-31944B2B1D83}" type="pres">
      <dgm:prSet presAssocID="{CE4A74FC-97F4-496B-AD74-1E307D118283}" presName="hierChild3" presStyleCnt="0"/>
      <dgm:spPr/>
    </dgm:pt>
    <dgm:pt modelId="{BB928E52-2A78-4260-8038-2EE3B409A72A}" type="pres">
      <dgm:prSet presAssocID="{DA9539D8-3A8C-42EE-9EE2-79E32C06501F}" presName="Name17" presStyleLbl="parChTrans1D3" presStyleIdx="2" presStyleCnt="3"/>
      <dgm:spPr/>
      <dgm:t>
        <a:bodyPr/>
        <a:lstStyle/>
        <a:p>
          <a:endParaRPr lang="en-US"/>
        </a:p>
      </dgm:t>
    </dgm:pt>
    <dgm:pt modelId="{B082DEA0-3540-4648-BFE1-61F18409EE5F}" type="pres">
      <dgm:prSet presAssocID="{CC682C3C-FF84-4377-9575-F8C0C9ACFFAA}" presName="hierRoot3" presStyleCnt="0"/>
      <dgm:spPr/>
    </dgm:pt>
    <dgm:pt modelId="{01B9AC69-64F9-4EF1-8D95-2261C89675B2}" type="pres">
      <dgm:prSet presAssocID="{CC682C3C-FF84-4377-9575-F8C0C9ACFFAA}" presName="composite3" presStyleCnt="0"/>
      <dgm:spPr/>
    </dgm:pt>
    <dgm:pt modelId="{736E4731-E1A5-4697-B667-BD7F021E99FD}" type="pres">
      <dgm:prSet presAssocID="{CC682C3C-FF84-4377-9575-F8C0C9ACFFAA}" presName="image3" presStyleLbl="node3" presStyleIdx="2" presStyleCnt="3"/>
      <dgm:spPr>
        <a:blipFill>
          <a:blip xmlns:r="http://schemas.openxmlformats.org/officeDocument/2006/relationships" r:embed="rId6">
            <a:extLst>
              <a:ext uri="{28A0092B-C50C-407E-A947-70E740481C1C}">
                <a14:useLocalDpi xmlns:a14="http://schemas.microsoft.com/office/drawing/2010/main" val="0"/>
              </a:ext>
            </a:extLst>
          </a:blip>
          <a:srcRect/>
          <a:stretch>
            <a:fillRect l="-14000" r="-14000"/>
          </a:stretch>
        </a:blipFill>
      </dgm:spPr>
    </dgm:pt>
    <dgm:pt modelId="{BBEBA313-CA3E-4F39-B6BA-A77DEF379629}" type="pres">
      <dgm:prSet presAssocID="{CC682C3C-FF84-4377-9575-F8C0C9ACFFAA}" presName="text3" presStyleLbl="revTx" presStyleIdx="5" presStyleCnt="6">
        <dgm:presLayoutVars>
          <dgm:chPref val="3"/>
        </dgm:presLayoutVars>
      </dgm:prSet>
      <dgm:spPr/>
      <dgm:t>
        <a:bodyPr/>
        <a:lstStyle/>
        <a:p>
          <a:endParaRPr lang="en-US"/>
        </a:p>
      </dgm:t>
    </dgm:pt>
    <dgm:pt modelId="{B697CC0E-DA38-4B2C-AA6F-28EE179873F3}" type="pres">
      <dgm:prSet presAssocID="{CC682C3C-FF84-4377-9575-F8C0C9ACFFAA}" presName="hierChild4" presStyleCnt="0"/>
      <dgm:spPr/>
    </dgm:pt>
  </dgm:ptLst>
  <dgm:cxnLst>
    <dgm:cxn modelId="{1596D147-D0F2-402B-A4B0-38C93088E27D}" srcId="{CE4A74FC-97F4-496B-AD74-1E307D118283}" destId="{CC682C3C-FF84-4377-9575-F8C0C9ACFFAA}" srcOrd="0" destOrd="0" parTransId="{DA9539D8-3A8C-42EE-9EE2-79E32C06501F}" sibTransId="{B955DB77-C48C-4429-A2A9-BCF0FDA2F1BE}"/>
    <dgm:cxn modelId="{7DE5EF28-C435-4747-A04D-CBB9E781ECEE}" srcId="{ACF53A03-13F1-433B-901F-FA3951789A20}" destId="{86536069-05A7-48D0-BD25-763764E32A84}" srcOrd="1" destOrd="0" parTransId="{A29872FA-E92A-4A48-96F0-E6CAF7FDE0FD}" sibTransId="{D7E901A0-32B1-49A7-90A8-712F32B10C71}"/>
    <dgm:cxn modelId="{C7FF0968-A45F-4034-A8B9-8A7701DA671A}" srcId="{41120DB0-17FB-441D-85FE-F14C44C691E8}" destId="{CE4A74FC-97F4-496B-AD74-1E307D118283}" srcOrd="1" destOrd="0" parTransId="{8FE75E7B-99B8-49F4-A9CF-FA460FE84411}" sibTransId="{464D6131-A07E-4179-8EAF-7CADBCB0534D}"/>
    <dgm:cxn modelId="{B890DE65-8A27-4501-BCE6-5D757409DE1A}" type="presOf" srcId="{86536069-05A7-48D0-BD25-763764E32A84}" destId="{CEB7B310-67A1-46AC-A859-17CF0E19B946}" srcOrd="0" destOrd="0" presId="urn:microsoft.com/office/officeart/2009/layout/CirclePictureHierarchy"/>
    <dgm:cxn modelId="{3457BE94-3C62-4701-952C-24F7E45BFCA6}" type="presOf" srcId="{8FE75E7B-99B8-49F4-A9CF-FA460FE84411}" destId="{45F1BF51-D598-4988-AF3A-A7576BEAD70A}" srcOrd="0" destOrd="0" presId="urn:microsoft.com/office/officeart/2009/layout/CirclePictureHierarchy"/>
    <dgm:cxn modelId="{7AC4A186-1148-49A0-B357-6EA8FFE1E2D4}" srcId="{6B13B31B-8223-4A0D-A0C5-A7C1C27E33E1}" destId="{41120DB0-17FB-441D-85FE-F14C44C691E8}" srcOrd="0" destOrd="0" parTransId="{2A46E20C-71C2-45CD-87E7-9B9CCD956050}" sibTransId="{ADF03E3C-A6C1-4F0F-87E5-28E0DC3FC5FB}"/>
    <dgm:cxn modelId="{FF35116F-03AA-476A-BCD4-EAC5F960BFA8}" type="presOf" srcId="{CC682C3C-FF84-4377-9575-F8C0C9ACFFAA}" destId="{BBEBA313-CA3E-4F39-B6BA-A77DEF379629}" srcOrd="0" destOrd="0" presId="urn:microsoft.com/office/officeart/2009/layout/CirclePictureHierarchy"/>
    <dgm:cxn modelId="{558D40A5-EE5C-4A05-AD84-22C34D14C5EF}" type="presOf" srcId="{26363EB5-F179-4FD8-8495-3A73CC7BC49D}" destId="{5108DE4B-F3E7-4F91-8B6A-B14CF8B6A090}" srcOrd="0" destOrd="0" presId="urn:microsoft.com/office/officeart/2009/layout/CirclePictureHierarchy"/>
    <dgm:cxn modelId="{EA28E926-87A2-4A9C-A292-138E540E1430}" type="presOf" srcId="{C5A75E0D-3DB2-4D81-8CFA-811401DD8AE7}" destId="{B8B98AB8-4A94-405A-8FFE-7625636FE4D6}" srcOrd="0" destOrd="0" presId="urn:microsoft.com/office/officeart/2009/layout/CirclePictureHierarchy"/>
    <dgm:cxn modelId="{07DAD87D-BE67-4BA6-8341-2DE0F1312083}" type="presOf" srcId="{DA9539D8-3A8C-42EE-9EE2-79E32C06501F}" destId="{BB928E52-2A78-4260-8038-2EE3B409A72A}" srcOrd="0" destOrd="0" presId="urn:microsoft.com/office/officeart/2009/layout/CirclePictureHierarchy"/>
    <dgm:cxn modelId="{96F11E30-F68D-4A0C-9149-B98FC7A3F589}" type="presOf" srcId="{ACF53A03-13F1-433B-901F-FA3951789A20}" destId="{AD46A5B5-63F1-4439-95E6-4973408A9ECF}" srcOrd="0" destOrd="0" presId="urn:microsoft.com/office/officeart/2009/layout/CirclePictureHierarchy"/>
    <dgm:cxn modelId="{EB8695C1-4899-4E6C-ABFC-A186DB491E4D}" srcId="{ACF53A03-13F1-433B-901F-FA3951789A20}" destId="{2ACE6D30-E9C0-4CB5-84D2-4EA4653C539B}" srcOrd="0" destOrd="0" parTransId="{C5A75E0D-3DB2-4D81-8CFA-811401DD8AE7}" sibTransId="{7EDA58E6-6BDA-42C8-9983-F41B8DCB656B}"/>
    <dgm:cxn modelId="{F0E21178-03F6-4A51-AE54-C3F43D32300D}" type="presOf" srcId="{6B13B31B-8223-4A0D-A0C5-A7C1C27E33E1}" destId="{920B6B33-2CD8-4708-B3D8-6AA5C6EFD48B}" srcOrd="0" destOrd="0" presId="urn:microsoft.com/office/officeart/2009/layout/CirclePictureHierarchy"/>
    <dgm:cxn modelId="{BA8A68D3-0F59-4479-A4E0-97514B07FCAE}" type="presOf" srcId="{2ACE6D30-E9C0-4CB5-84D2-4EA4653C539B}" destId="{F246ACC7-58C6-4FA0-8A81-EED07A199CFE}" srcOrd="0" destOrd="0" presId="urn:microsoft.com/office/officeart/2009/layout/CirclePictureHierarchy"/>
    <dgm:cxn modelId="{5A5D6A50-89C1-4050-B63F-E583A49720C0}" type="presOf" srcId="{41120DB0-17FB-441D-85FE-F14C44C691E8}" destId="{9692E805-51F0-498F-9F61-AB4B90E65F6F}" srcOrd="0" destOrd="0" presId="urn:microsoft.com/office/officeart/2009/layout/CirclePictureHierarchy"/>
    <dgm:cxn modelId="{7B1C5957-9E72-4728-A9FF-D1B5CF05C70E}" type="presOf" srcId="{CE4A74FC-97F4-496B-AD74-1E307D118283}" destId="{6BAC08F1-0299-4C78-8D7F-33A5369E444B}" srcOrd="0" destOrd="0" presId="urn:microsoft.com/office/officeart/2009/layout/CirclePictureHierarchy"/>
    <dgm:cxn modelId="{CC6EACEE-42D4-4E11-B151-F0E5CDC37D23}" srcId="{41120DB0-17FB-441D-85FE-F14C44C691E8}" destId="{ACF53A03-13F1-433B-901F-FA3951789A20}" srcOrd="0" destOrd="0" parTransId="{26363EB5-F179-4FD8-8495-3A73CC7BC49D}" sibTransId="{0DA53479-D75A-4DE9-9A84-5E18CA02D26C}"/>
    <dgm:cxn modelId="{BF69CF05-5A2C-4E0C-A60D-33A95D6388D1}" type="presOf" srcId="{A29872FA-E92A-4A48-96F0-E6CAF7FDE0FD}" destId="{6CADF47D-E07C-46F6-9CC1-5FE1CE4828F8}" srcOrd="0" destOrd="0" presId="urn:microsoft.com/office/officeart/2009/layout/CirclePictureHierarchy"/>
    <dgm:cxn modelId="{51E10E2F-9862-42B7-8583-7B277D599593}" type="presParOf" srcId="{920B6B33-2CD8-4708-B3D8-6AA5C6EFD48B}" destId="{E48D2F2C-E5DE-47A0-8D9C-F226997CF2D2}" srcOrd="0" destOrd="0" presId="urn:microsoft.com/office/officeart/2009/layout/CirclePictureHierarchy"/>
    <dgm:cxn modelId="{E847A0A0-B26C-4F12-A471-2D6019F9B86D}" type="presParOf" srcId="{E48D2F2C-E5DE-47A0-8D9C-F226997CF2D2}" destId="{6A597DDA-A986-4917-A119-71F8454C3954}" srcOrd="0" destOrd="0" presId="urn:microsoft.com/office/officeart/2009/layout/CirclePictureHierarchy"/>
    <dgm:cxn modelId="{63CFEB16-409E-4BA0-84BA-88603B364E04}" type="presParOf" srcId="{6A597DDA-A986-4917-A119-71F8454C3954}" destId="{8BC7D08F-D7B7-4BA1-8B4E-0E1C669C59E6}" srcOrd="0" destOrd="0" presId="urn:microsoft.com/office/officeart/2009/layout/CirclePictureHierarchy"/>
    <dgm:cxn modelId="{8F75D8E8-4C32-41B8-85C3-AF6AED628301}" type="presParOf" srcId="{6A597DDA-A986-4917-A119-71F8454C3954}" destId="{9692E805-51F0-498F-9F61-AB4B90E65F6F}" srcOrd="1" destOrd="0" presId="urn:microsoft.com/office/officeart/2009/layout/CirclePictureHierarchy"/>
    <dgm:cxn modelId="{774795A9-D7CE-44CC-A65C-C4D167CD3FE9}" type="presParOf" srcId="{E48D2F2C-E5DE-47A0-8D9C-F226997CF2D2}" destId="{EFDA3EAA-C768-464A-BB4C-BDDFEC8761B8}" srcOrd="1" destOrd="0" presId="urn:microsoft.com/office/officeart/2009/layout/CirclePictureHierarchy"/>
    <dgm:cxn modelId="{D4F58110-F2B7-4CD4-ADE8-24C78C8C3C4E}" type="presParOf" srcId="{EFDA3EAA-C768-464A-BB4C-BDDFEC8761B8}" destId="{5108DE4B-F3E7-4F91-8B6A-B14CF8B6A090}" srcOrd="0" destOrd="0" presId="urn:microsoft.com/office/officeart/2009/layout/CirclePictureHierarchy"/>
    <dgm:cxn modelId="{1F87AB8A-0FDE-4760-BCF9-03EC12FD09FE}" type="presParOf" srcId="{EFDA3EAA-C768-464A-BB4C-BDDFEC8761B8}" destId="{28EE614C-6355-41D1-89D8-C06D14EE4C04}" srcOrd="1" destOrd="0" presId="urn:microsoft.com/office/officeart/2009/layout/CirclePictureHierarchy"/>
    <dgm:cxn modelId="{E2112553-1AA5-4C2F-9238-3BCEE06F3492}" type="presParOf" srcId="{28EE614C-6355-41D1-89D8-C06D14EE4C04}" destId="{BCFD1AB5-C7EF-4BDA-891E-8C23940F9108}" srcOrd="0" destOrd="0" presId="urn:microsoft.com/office/officeart/2009/layout/CirclePictureHierarchy"/>
    <dgm:cxn modelId="{A83D3EB2-91E6-4D33-AC77-A8F950E0F4EF}" type="presParOf" srcId="{BCFD1AB5-C7EF-4BDA-891E-8C23940F9108}" destId="{8D7B7305-9DDF-4EA8-BD16-183BB7EB9688}" srcOrd="0" destOrd="0" presId="urn:microsoft.com/office/officeart/2009/layout/CirclePictureHierarchy"/>
    <dgm:cxn modelId="{8ED0FEDB-0B82-4F33-BFEE-FDDD08F6DE6B}" type="presParOf" srcId="{BCFD1AB5-C7EF-4BDA-891E-8C23940F9108}" destId="{AD46A5B5-63F1-4439-95E6-4973408A9ECF}" srcOrd="1" destOrd="0" presId="urn:microsoft.com/office/officeart/2009/layout/CirclePictureHierarchy"/>
    <dgm:cxn modelId="{D7E9A019-80A1-4E20-9676-013A73A15E2F}" type="presParOf" srcId="{28EE614C-6355-41D1-89D8-C06D14EE4C04}" destId="{A277E3CD-9EA4-4467-90C2-AF6E179AE2DB}" srcOrd="1" destOrd="0" presId="urn:microsoft.com/office/officeart/2009/layout/CirclePictureHierarchy"/>
    <dgm:cxn modelId="{28F61511-3583-4EBD-A36B-EBDDC7980CEC}" type="presParOf" srcId="{A277E3CD-9EA4-4467-90C2-AF6E179AE2DB}" destId="{B8B98AB8-4A94-405A-8FFE-7625636FE4D6}" srcOrd="0" destOrd="0" presId="urn:microsoft.com/office/officeart/2009/layout/CirclePictureHierarchy"/>
    <dgm:cxn modelId="{06A1C916-6F43-4851-A8A6-B45404EDF065}" type="presParOf" srcId="{A277E3CD-9EA4-4467-90C2-AF6E179AE2DB}" destId="{EB9D78D8-A935-4EFB-BA5F-C2CF2BAD3039}" srcOrd="1" destOrd="0" presId="urn:microsoft.com/office/officeart/2009/layout/CirclePictureHierarchy"/>
    <dgm:cxn modelId="{F4F71BFB-B477-4ADE-AC80-59E40AE5A8B6}" type="presParOf" srcId="{EB9D78D8-A935-4EFB-BA5F-C2CF2BAD3039}" destId="{520282EC-7695-4E33-A7AC-6FDA3D291892}" srcOrd="0" destOrd="0" presId="urn:microsoft.com/office/officeart/2009/layout/CirclePictureHierarchy"/>
    <dgm:cxn modelId="{9918C17C-6A9F-4DA6-BA8C-0F9929112DD1}" type="presParOf" srcId="{520282EC-7695-4E33-A7AC-6FDA3D291892}" destId="{E97BAEFA-F239-40AB-986E-323B8A0C0C7F}" srcOrd="0" destOrd="0" presId="urn:microsoft.com/office/officeart/2009/layout/CirclePictureHierarchy"/>
    <dgm:cxn modelId="{EA2F3497-22B3-4BAA-9D9D-5BC622CC1B05}" type="presParOf" srcId="{520282EC-7695-4E33-A7AC-6FDA3D291892}" destId="{F246ACC7-58C6-4FA0-8A81-EED07A199CFE}" srcOrd="1" destOrd="0" presId="urn:microsoft.com/office/officeart/2009/layout/CirclePictureHierarchy"/>
    <dgm:cxn modelId="{10748995-9C72-497B-AE97-AFF924A1D1A8}" type="presParOf" srcId="{EB9D78D8-A935-4EFB-BA5F-C2CF2BAD3039}" destId="{327E2580-7C4F-422F-9B3C-87E02AF469BA}" srcOrd="1" destOrd="0" presId="urn:microsoft.com/office/officeart/2009/layout/CirclePictureHierarchy"/>
    <dgm:cxn modelId="{0E43362E-1A31-4567-8D79-932B02E0451F}" type="presParOf" srcId="{A277E3CD-9EA4-4467-90C2-AF6E179AE2DB}" destId="{6CADF47D-E07C-46F6-9CC1-5FE1CE4828F8}" srcOrd="2" destOrd="0" presId="urn:microsoft.com/office/officeart/2009/layout/CirclePictureHierarchy"/>
    <dgm:cxn modelId="{633A2B35-B3F2-4D40-A643-E13749239EFC}" type="presParOf" srcId="{A277E3CD-9EA4-4467-90C2-AF6E179AE2DB}" destId="{A03D4789-BBC1-4B63-BFD6-A504C1378CD3}" srcOrd="3" destOrd="0" presId="urn:microsoft.com/office/officeart/2009/layout/CirclePictureHierarchy"/>
    <dgm:cxn modelId="{E769A464-8C68-4587-B06F-E3A129B292B8}" type="presParOf" srcId="{A03D4789-BBC1-4B63-BFD6-A504C1378CD3}" destId="{6EEADDD8-68FC-4549-BCAA-83E0A18CEFA4}" srcOrd="0" destOrd="0" presId="urn:microsoft.com/office/officeart/2009/layout/CirclePictureHierarchy"/>
    <dgm:cxn modelId="{A2047289-8C4B-48A2-B82B-FB81C0CB0A31}" type="presParOf" srcId="{6EEADDD8-68FC-4549-BCAA-83E0A18CEFA4}" destId="{FEF1BF37-9EF5-47D6-BFDA-FBAE4C60421B}" srcOrd="0" destOrd="0" presId="urn:microsoft.com/office/officeart/2009/layout/CirclePictureHierarchy"/>
    <dgm:cxn modelId="{C5F849EF-2DC5-441D-9F64-6D28F67A5B30}" type="presParOf" srcId="{6EEADDD8-68FC-4549-BCAA-83E0A18CEFA4}" destId="{CEB7B310-67A1-46AC-A859-17CF0E19B946}" srcOrd="1" destOrd="0" presId="urn:microsoft.com/office/officeart/2009/layout/CirclePictureHierarchy"/>
    <dgm:cxn modelId="{E02BBC79-2F22-4098-BFDE-A267DF1DF208}" type="presParOf" srcId="{A03D4789-BBC1-4B63-BFD6-A504C1378CD3}" destId="{2E3AD55B-15A6-4E82-B637-D2A8F8499583}" srcOrd="1" destOrd="0" presId="urn:microsoft.com/office/officeart/2009/layout/CirclePictureHierarchy"/>
    <dgm:cxn modelId="{9DF80B5E-2A2D-4AE1-81E4-94007626D17E}" type="presParOf" srcId="{EFDA3EAA-C768-464A-BB4C-BDDFEC8761B8}" destId="{45F1BF51-D598-4988-AF3A-A7576BEAD70A}" srcOrd="2" destOrd="0" presId="urn:microsoft.com/office/officeart/2009/layout/CirclePictureHierarchy"/>
    <dgm:cxn modelId="{6A0F38D3-56ED-4C74-A640-4D4E13174C04}" type="presParOf" srcId="{EFDA3EAA-C768-464A-BB4C-BDDFEC8761B8}" destId="{1B164A16-1EC6-400A-A991-A055D2FE5763}" srcOrd="3" destOrd="0" presId="urn:microsoft.com/office/officeart/2009/layout/CirclePictureHierarchy"/>
    <dgm:cxn modelId="{CADC832A-D846-4F55-BA38-1807A8E6A361}" type="presParOf" srcId="{1B164A16-1EC6-400A-A991-A055D2FE5763}" destId="{CFFB2D3C-1C2E-4FAA-B7DE-18687A622C20}" srcOrd="0" destOrd="0" presId="urn:microsoft.com/office/officeart/2009/layout/CirclePictureHierarchy"/>
    <dgm:cxn modelId="{DBD109AA-6BD5-4CCD-8CD5-B9471F90F9D4}" type="presParOf" srcId="{CFFB2D3C-1C2E-4FAA-B7DE-18687A622C20}" destId="{077CA6E0-8AB2-4500-BC3A-73B7DCCE3BA4}" srcOrd="0" destOrd="0" presId="urn:microsoft.com/office/officeart/2009/layout/CirclePictureHierarchy"/>
    <dgm:cxn modelId="{EB116BB7-11C1-40C4-BFD9-FDE5097998CC}" type="presParOf" srcId="{CFFB2D3C-1C2E-4FAA-B7DE-18687A622C20}" destId="{6BAC08F1-0299-4C78-8D7F-33A5369E444B}" srcOrd="1" destOrd="0" presId="urn:microsoft.com/office/officeart/2009/layout/CirclePictureHierarchy"/>
    <dgm:cxn modelId="{8B3F8011-9C20-48F7-A50C-FDAFDB9BFDD4}" type="presParOf" srcId="{1B164A16-1EC6-400A-A991-A055D2FE5763}" destId="{1D96A7B2-8F74-4D28-944B-31944B2B1D83}" srcOrd="1" destOrd="0" presId="urn:microsoft.com/office/officeart/2009/layout/CirclePictureHierarchy"/>
    <dgm:cxn modelId="{9A882A00-F9C2-45CF-85B8-280401D6FDB6}" type="presParOf" srcId="{1D96A7B2-8F74-4D28-944B-31944B2B1D83}" destId="{BB928E52-2A78-4260-8038-2EE3B409A72A}" srcOrd="0" destOrd="0" presId="urn:microsoft.com/office/officeart/2009/layout/CirclePictureHierarchy"/>
    <dgm:cxn modelId="{216FA953-C8DE-447C-89A0-3562432EF032}" type="presParOf" srcId="{1D96A7B2-8F74-4D28-944B-31944B2B1D83}" destId="{B082DEA0-3540-4648-BFE1-61F18409EE5F}" srcOrd="1" destOrd="0" presId="urn:microsoft.com/office/officeart/2009/layout/CirclePictureHierarchy"/>
    <dgm:cxn modelId="{A40983A6-8671-4BAC-95CB-020856DFE69D}" type="presParOf" srcId="{B082DEA0-3540-4648-BFE1-61F18409EE5F}" destId="{01B9AC69-64F9-4EF1-8D95-2261C89675B2}" srcOrd="0" destOrd="0" presId="urn:microsoft.com/office/officeart/2009/layout/CirclePictureHierarchy"/>
    <dgm:cxn modelId="{87898E6D-97EA-44CD-B4D6-C4D562359F74}" type="presParOf" srcId="{01B9AC69-64F9-4EF1-8D95-2261C89675B2}" destId="{736E4731-E1A5-4697-B667-BD7F021E99FD}" srcOrd="0" destOrd="0" presId="urn:microsoft.com/office/officeart/2009/layout/CirclePictureHierarchy"/>
    <dgm:cxn modelId="{8C7CF83A-FBA5-4ED1-9562-7021FCACDB0D}" type="presParOf" srcId="{01B9AC69-64F9-4EF1-8D95-2261C89675B2}" destId="{BBEBA313-CA3E-4F39-B6BA-A77DEF379629}" srcOrd="1" destOrd="0" presId="urn:microsoft.com/office/officeart/2009/layout/CirclePictureHierarchy"/>
    <dgm:cxn modelId="{137F088A-C462-451C-98E9-087BE18A5BD9}" type="presParOf" srcId="{B082DEA0-3540-4648-BFE1-61F18409EE5F}" destId="{B697CC0E-DA38-4B2C-AA6F-28EE179873F3}"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928E52-2A78-4260-8038-2EE3B409A72A}">
      <dsp:nvSpPr>
        <dsp:cNvPr id="0" name=""/>
        <dsp:cNvSpPr/>
      </dsp:nvSpPr>
      <dsp:spPr>
        <a:xfrm>
          <a:off x="6771678" y="3767378"/>
          <a:ext cx="91440" cy="354255"/>
        </a:xfrm>
        <a:custGeom>
          <a:avLst/>
          <a:gdLst/>
          <a:ahLst/>
          <a:cxnLst/>
          <a:rect l="0" t="0" r="0" b="0"/>
          <a:pathLst>
            <a:path>
              <a:moveTo>
                <a:pt x="45720" y="0"/>
              </a:moveTo>
              <a:lnTo>
                <a:pt x="45720" y="35425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F1BF51-D598-4988-AF3A-A7576BEAD70A}">
      <dsp:nvSpPr>
        <dsp:cNvPr id="0" name=""/>
        <dsp:cNvSpPr/>
      </dsp:nvSpPr>
      <dsp:spPr>
        <a:xfrm>
          <a:off x="4480740" y="2288503"/>
          <a:ext cx="2336657" cy="354255"/>
        </a:xfrm>
        <a:custGeom>
          <a:avLst/>
          <a:gdLst/>
          <a:ahLst/>
          <a:cxnLst/>
          <a:rect l="0" t="0" r="0" b="0"/>
          <a:pathLst>
            <a:path>
              <a:moveTo>
                <a:pt x="0" y="0"/>
              </a:moveTo>
              <a:lnTo>
                <a:pt x="0" y="178533"/>
              </a:lnTo>
              <a:lnTo>
                <a:pt x="2336657" y="178533"/>
              </a:lnTo>
              <a:lnTo>
                <a:pt x="2336657" y="35425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CADF47D-E07C-46F6-9CC1-5FE1CE4828F8}">
      <dsp:nvSpPr>
        <dsp:cNvPr id="0" name=""/>
        <dsp:cNvSpPr/>
      </dsp:nvSpPr>
      <dsp:spPr>
        <a:xfrm>
          <a:off x="2144083" y="3767378"/>
          <a:ext cx="1580610" cy="351443"/>
        </a:xfrm>
        <a:custGeom>
          <a:avLst/>
          <a:gdLst/>
          <a:ahLst/>
          <a:cxnLst/>
          <a:rect l="0" t="0" r="0" b="0"/>
          <a:pathLst>
            <a:path>
              <a:moveTo>
                <a:pt x="0" y="0"/>
              </a:moveTo>
              <a:lnTo>
                <a:pt x="0" y="175721"/>
              </a:lnTo>
              <a:lnTo>
                <a:pt x="1580610" y="175721"/>
              </a:lnTo>
              <a:lnTo>
                <a:pt x="1580610" y="35144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B98AB8-4A94-405A-8FFE-7625636FE4D6}">
      <dsp:nvSpPr>
        <dsp:cNvPr id="0" name=""/>
        <dsp:cNvSpPr/>
      </dsp:nvSpPr>
      <dsp:spPr>
        <a:xfrm>
          <a:off x="563472" y="3767378"/>
          <a:ext cx="1580610" cy="354255"/>
        </a:xfrm>
        <a:custGeom>
          <a:avLst/>
          <a:gdLst/>
          <a:ahLst/>
          <a:cxnLst/>
          <a:rect l="0" t="0" r="0" b="0"/>
          <a:pathLst>
            <a:path>
              <a:moveTo>
                <a:pt x="1580610" y="0"/>
              </a:moveTo>
              <a:lnTo>
                <a:pt x="1580610" y="178533"/>
              </a:lnTo>
              <a:lnTo>
                <a:pt x="0" y="178533"/>
              </a:lnTo>
              <a:lnTo>
                <a:pt x="0" y="35425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08DE4B-F3E7-4F91-8B6A-B14CF8B6A090}">
      <dsp:nvSpPr>
        <dsp:cNvPr id="0" name=""/>
        <dsp:cNvSpPr/>
      </dsp:nvSpPr>
      <dsp:spPr>
        <a:xfrm>
          <a:off x="2144083" y="2288503"/>
          <a:ext cx="2336657" cy="354255"/>
        </a:xfrm>
        <a:custGeom>
          <a:avLst/>
          <a:gdLst/>
          <a:ahLst/>
          <a:cxnLst/>
          <a:rect l="0" t="0" r="0" b="0"/>
          <a:pathLst>
            <a:path>
              <a:moveTo>
                <a:pt x="2336657" y="0"/>
              </a:moveTo>
              <a:lnTo>
                <a:pt x="2336657" y="178533"/>
              </a:lnTo>
              <a:lnTo>
                <a:pt x="0" y="178533"/>
              </a:lnTo>
              <a:lnTo>
                <a:pt x="0" y="35425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C7D08F-D7B7-4BA1-8B4E-0E1C669C59E6}">
      <dsp:nvSpPr>
        <dsp:cNvPr id="0" name=""/>
        <dsp:cNvSpPr/>
      </dsp:nvSpPr>
      <dsp:spPr>
        <a:xfrm>
          <a:off x="3918430" y="1163883"/>
          <a:ext cx="1124619" cy="112461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92E805-51F0-498F-9F61-AB4B90E65F6F}">
      <dsp:nvSpPr>
        <dsp:cNvPr id="0" name=""/>
        <dsp:cNvSpPr/>
      </dsp:nvSpPr>
      <dsp:spPr>
        <a:xfrm>
          <a:off x="5043050" y="1161072"/>
          <a:ext cx="1686929" cy="1124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b="1" kern="1200" dirty="0" smtClean="0"/>
            <a:t>Flexible Mi-Co Pricing Options</a:t>
          </a:r>
          <a:endParaRPr lang="en-US" sz="1400" b="1" kern="1200" dirty="0"/>
        </a:p>
      </dsp:txBody>
      <dsp:txXfrm>
        <a:off x="5043050" y="1161072"/>
        <a:ext cx="1686929" cy="1124619"/>
      </dsp:txXfrm>
    </dsp:sp>
    <dsp:sp modelId="{8D7B7305-9DDF-4EA8-BD16-183BB7EB9688}">
      <dsp:nvSpPr>
        <dsp:cNvPr id="0" name=""/>
        <dsp:cNvSpPr/>
      </dsp:nvSpPr>
      <dsp:spPr>
        <a:xfrm>
          <a:off x="1581773" y="2642758"/>
          <a:ext cx="1124619" cy="1124619"/>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6A5B5-63F1-4439-95E6-4973408A9ECF}">
      <dsp:nvSpPr>
        <dsp:cNvPr id="0" name=""/>
        <dsp:cNvSpPr/>
      </dsp:nvSpPr>
      <dsp:spPr>
        <a:xfrm>
          <a:off x="2706392" y="2639947"/>
          <a:ext cx="1686929" cy="1124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b="1" u="sng" kern="1200" dirty="0" smtClean="0"/>
            <a:t>Named-User Model</a:t>
          </a:r>
        </a:p>
        <a:p>
          <a:pPr lvl="0" algn="l" defTabSz="622300">
            <a:lnSpc>
              <a:spcPct val="90000"/>
            </a:lnSpc>
            <a:spcBef>
              <a:spcPct val="0"/>
            </a:spcBef>
            <a:spcAft>
              <a:spcPct val="35000"/>
            </a:spcAft>
          </a:pPr>
          <a:r>
            <a:rPr lang="en-US" sz="1400" kern="1200" dirty="0" smtClean="0"/>
            <a:t>(Limited users, unlimited form submissions)</a:t>
          </a:r>
          <a:endParaRPr lang="en-US" sz="1400" kern="1200" dirty="0"/>
        </a:p>
      </dsp:txBody>
      <dsp:txXfrm>
        <a:off x="2706392" y="2639947"/>
        <a:ext cx="1686929" cy="1124619"/>
      </dsp:txXfrm>
    </dsp:sp>
    <dsp:sp modelId="{E97BAEFA-F239-40AB-986E-323B8A0C0C7F}">
      <dsp:nvSpPr>
        <dsp:cNvPr id="0" name=""/>
        <dsp:cNvSpPr/>
      </dsp:nvSpPr>
      <dsp:spPr>
        <a:xfrm>
          <a:off x="1162" y="4121633"/>
          <a:ext cx="1124619" cy="1124619"/>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46ACC7-58C6-4FA0-8A81-EED07A199CFE}">
      <dsp:nvSpPr>
        <dsp:cNvPr id="0" name=""/>
        <dsp:cNvSpPr/>
      </dsp:nvSpPr>
      <dsp:spPr>
        <a:xfrm>
          <a:off x="1166234" y="4118822"/>
          <a:ext cx="1686929" cy="1124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kern="1200" dirty="0" smtClean="0"/>
            <a:t> Monthly pricing, per </a:t>
          </a:r>
          <a:br>
            <a:rPr lang="en-US" sz="1400" kern="1200" dirty="0" smtClean="0"/>
          </a:br>
          <a:r>
            <a:rPr lang="en-US" sz="1400" kern="1200" dirty="0" smtClean="0"/>
            <a:t> named- user</a:t>
          </a:r>
          <a:br>
            <a:rPr lang="en-US" sz="1400" kern="1200" dirty="0" smtClean="0"/>
          </a:br>
          <a:r>
            <a:rPr lang="en-US" sz="1400" kern="1200" dirty="0" smtClean="0"/>
            <a:t>(on-premise/hosted)</a:t>
          </a:r>
          <a:endParaRPr lang="en-US" sz="1400" kern="1200" dirty="0"/>
        </a:p>
      </dsp:txBody>
      <dsp:txXfrm>
        <a:off x="1166234" y="4118822"/>
        <a:ext cx="1686929" cy="1124619"/>
      </dsp:txXfrm>
    </dsp:sp>
    <dsp:sp modelId="{FEF1BF37-9EF5-47D6-BFDA-FBAE4C60421B}">
      <dsp:nvSpPr>
        <dsp:cNvPr id="0" name=""/>
        <dsp:cNvSpPr/>
      </dsp:nvSpPr>
      <dsp:spPr>
        <a:xfrm>
          <a:off x="3093866" y="4118822"/>
          <a:ext cx="1261654" cy="1273305"/>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3000" r="-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B7B310-67A1-46AC-A859-17CF0E19B946}">
      <dsp:nvSpPr>
        <dsp:cNvPr id="0" name=""/>
        <dsp:cNvSpPr/>
      </dsp:nvSpPr>
      <dsp:spPr>
        <a:xfrm>
          <a:off x="4485268" y="4270100"/>
          <a:ext cx="1686929" cy="1124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kern="1200" dirty="0" smtClean="0"/>
            <a:t> Perpetual license</a:t>
          </a:r>
        </a:p>
        <a:p>
          <a:pPr lvl="0" algn="l" defTabSz="622300">
            <a:lnSpc>
              <a:spcPct val="90000"/>
            </a:lnSpc>
            <a:spcBef>
              <a:spcPct val="0"/>
            </a:spcBef>
            <a:spcAft>
              <a:spcPct val="35000"/>
            </a:spcAft>
          </a:pPr>
          <a:r>
            <a:rPr lang="en-US" sz="1400" kern="1200" dirty="0" smtClean="0"/>
            <a:t>(1-time fee with 20% </a:t>
          </a:r>
          <a:br>
            <a:rPr lang="en-US" sz="1400" kern="1200" dirty="0" smtClean="0"/>
          </a:br>
          <a:r>
            <a:rPr lang="en-US" sz="1400" kern="1200" dirty="0" smtClean="0"/>
            <a:t>optional annual maintenance)</a:t>
          </a:r>
        </a:p>
      </dsp:txBody>
      <dsp:txXfrm>
        <a:off x="4485268" y="4270100"/>
        <a:ext cx="1686929" cy="1124619"/>
      </dsp:txXfrm>
    </dsp:sp>
    <dsp:sp modelId="{077CA6E0-8AB2-4500-BC3A-73B7DCCE3BA4}">
      <dsp:nvSpPr>
        <dsp:cNvPr id="0" name=""/>
        <dsp:cNvSpPr/>
      </dsp:nvSpPr>
      <dsp:spPr>
        <a:xfrm>
          <a:off x="6255088" y="2642758"/>
          <a:ext cx="1124619" cy="1124619"/>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7000" r="-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AC08F1-0299-4C78-8D7F-33A5369E444B}">
      <dsp:nvSpPr>
        <dsp:cNvPr id="0" name=""/>
        <dsp:cNvSpPr/>
      </dsp:nvSpPr>
      <dsp:spPr>
        <a:xfrm>
          <a:off x="7379708" y="2639947"/>
          <a:ext cx="1686929" cy="1124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b="1" u="sng" kern="1200" dirty="0" smtClean="0"/>
            <a:t>Form-Transactional Model</a:t>
          </a:r>
          <a:r>
            <a:rPr lang="en-US" sz="1400" kern="1200" dirty="0" smtClean="0"/>
            <a:t> </a:t>
          </a:r>
          <a:br>
            <a:rPr lang="en-US" sz="1400" kern="1200" dirty="0" smtClean="0"/>
          </a:br>
          <a:r>
            <a:rPr lang="en-US" sz="1400" kern="1200" dirty="0" smtClean="0"/>
            <a:t>(Unlimited users, limited form submissions)</a:t>
          </a:r>
          <a:endParaRPr lang="en-US" sz="1400" kern="1200" dirty="0"/>
        </a:p>
      </dsp:txBody>
      <dsp:txXfrm>
        <a:off x="7379708" y="2639947"/>
        <a:ext cx="1686929" cy="1124619"/>
      </dsp:txXfrm>
    </dsp:sp>
    <dsp:sp modelId="{736E4731-E1A5-4697-B667-BD7F021E99FD}">
      <dsp:nvSpPr>
        <dsp:cNvPr id="0" name=""/>
        <dsp:cNvSpPr/>
      </dsp:nvSpPr>
      <dsp:spPr>
        <a:xfrm>
          <a:off x="6255088" y="4121633"/>
          <a:ext cx="1124619" cy="1124619"/>
        </a:xfrm>
        <a:prstGeom prst="ellipse">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14000" r="-1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EBA313-CA3E-4F39-B6BA-A77DEF379629}">
      <dsp:nvSpPr>
        <dsp:cNvPr id="0" name=""/>
        <dsp:cNvSpPr/>
      </dsp:nvSpPr>
      <dsp:spPr>
        <a:xfrm>
          <a:off x="7379708" y="4118822"/>
          <a:ext cx="1686929" cy="1124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kern="1200" dirty="0" smtClean="0"/>
            <a:t>Tiers of form-packs from 10,000 – 1,000,000</a:t>
          </a:r>
          <a:br>
            <a:rPr lang="en-US" sz="1400" kern="1200" dirty="0" smtClean="0"/>
          </a:br>
          <a:r>
            <a:rPr lang="en-US" sz="1400" kern="1200" dirty="0" smtClean="0"/>
            <a:t>(like prepaid cell card)</a:t>
          </a:r>
          <a:endParaRPr lang="en-US" sz="1400" kern="1200" dirty="0"/>
        </a:p>
      </dsp:txBody>
      <dsp:txXfrm>
        <a:off x="7379708" y="4118822"/>
        <a:ext cx="1686929" cy="1124619"/>
      </dsp:txXfrm>
    </dsp:sp>
  </dsp:spTree>
</dsp:drawing>
</file>

<file path=ppt/diagrams/layout1.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62"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91" tIns="46145" rIns="92291" bIns="46145" numCol="1" anchor="t" anchorCtr="0" compatLnSpc="1">
            <a:prstTxWarp prst="textNoShape">
              <a:avLst/>
            </a:prstTxWarp>
          </a:bodyPr>
          <a:lstStyle>
            <a:lvl1pPr defTabSz="922338" eaLnBrk="0" hangingPunct="0">
              <a:defRPr sz="1300">
                <a:cs typeface="+mn-cs"/>
              </a:defRPr>
            </a:lvl1pPr>
          </a:lstStyle>
          <a:p>
            <a:pPr>
              <a:defRPr/>
            </a:pPr>
            <a:endParaRPr lang="en-US"/>
          </a:p>
        </p:txBody>
      </p:sp>
      <p:sp>
        <p:nvSpPr>
          <p:cNvPr id="296963" name="Rectangle 3"/>
          <p:cNvSpPr>
            <a:spLocks noGrp="1" noChangeArrowheads="1"/>
          </p:cNvSpPr>
          <p:nvPr>
            <p:ph type="dt" sz="quarter" idx="1"/>
          </p:nvPr>
        </p:nvSpPr>
        <p:spPr bwMode="auto">
          <a:xfrm>
            <a:off x="3971925" y="0"/>
            <a:ext cx="3038475" cy="465138"/>
          </a:xfrm>
          <a:prstGeom prst="rect">
            <a:avLst/>
          </a:prstGeom>
          <a:noFill/>
          <a:ln w="9525">
            <a:noFill/>
            <a:miter lim="800000"/>
            <a:headEnd/>
            <a:tailEnd/>
          </a:ln>
          <a:effectLst/>
        </p:spPr>
        <p:txBody>
          <a:bodyPr vert="horz" wrap="square" lIns="92291" tIns="46145" rIns="92291" bIns="46145" numCol="1" anchor="t" anchorCtr="0" compatLnSpc="1">
            <a:prstTxWarp prst="textNoShape">
              <a:avLst/>
            </a:prstTxWarp>
          </a:bodyPr>
          <a:lstStyle>
            <a:lvl1pPr algn="r" defTabSz="922338" eaLnBrk="0" hangingPunct="0">
              <a:defRPr sz="1300">
                <a:cs typeface="+mn-cs"/>
              </a:defRPr>
            </a:lvl1pPr>
          </a:lstStyle>
          <a:p>
            <a:pPr>
              <a:defRPr/>
            </a:pPr>
            <a:endParaRPr lang="en-US"/>
          </a:p>
        </p:txBody>
      </p:sp>
      <p:sp>
        <p:nvSpPr>
          <p:cNvPr id="296964" name="Rectangle 4"/>
          <p:cNvSpPr>
            <a:spLocks noGrp="1" noChangeArrowheads="1"/>
          </p:cNvSpPr>
          <p:nvPr>
            <p:ph type="ftr" sz="quarter" idx="2"/>
          </p:nvPr>
        </p:nvSpPr>
        <p:spPr bwMode="auto">
          <a:xfrm>
            <a:off x="0" y="8831263"/>
            <a:ext cx="3038475" cy="465137"/>
          </a:xfrm>
          <a:prstGeom prst="rect">
            <a:avLst/>
          </a:prstGeom>
          <a:noFill/>
          <a:ln w="9525">
            <a:noFill/>
            <a:miter lim="800000"/>
            <a:headEnd/>
            <a:tailEnd/>
          </a:ln>
          <a:effectLst/>
        </p:spPr>
        <p:txBody>
          <a:bodyPr vert="horz" wrap="square" lIns="92291" tIns="46145" rIns="92291" bIns="46145" numCol="1" anchor="b" anchorCtr="0" compatLnSpc="1">
            <a:prstTxWarp prst="textNoShape">
              <a:avLst/>
            </a:prstTxWarp>
          </a:bodyPr>
          <a:lstStyle>
            <a:lvl1pPr defTabSz="922338" eaLnBrk="0" hangingPunct="0">
              <a:defRPr sz="1300">
                <a:cs typeface="+mn-cs"/>
              </a:defRPr>
            </a:lvl1pPr>
          </a:lstStyle>
          <a:p>
            <a:pPr>
              <a:defRPr/>
            </a:pPr>
            <a:endParaRPr lang="en-US"/>
          </a:p>
        </p:txBody>
      </p:sp>
      <p:sp>
        <p:nvSpPr>
          <p:cNvPr id="296965" name="Rectangle 5"/>
          <p:cNvSpPr>
            <a:spLocks noGrp="1" noChangeArrowheads="1"/>
          </p:cNvSpPr>
          <p:nvPr>
            <p:ph type="sldNum" sz="quarter" idx="3"/>
          </p:nvPr>
        </p:nvSpPr>
        <p:spPr bwMode="auto">
          <a:xfrm>
            <a:off x="3971925" y="8831263"/>
            <a:ext cx="3038475" cy="465137"/>
          </a:xfrm>
          <a:prstGeom prst="rect">
            <a:avLst/>
          </a:prstGeom>
          <a:noFill/>
          <a:ln w="9525">
            <a:noFill/>
            <a:miter lim="800000"/>
            <a:headEnd/>
            <a:tailEnd/>
          </a:ln>
          <a:effectLst/>
        </p:spPr>
        <p:txBody>
          <a:bodyPr vert="horz" wrap="square" lIns="92291" tIns="46145" rIns="92291" bIns="46145" numCol="1" anchor="b" anchorCtr="0" compatLnSpc="1">
            <a:prstTxWarp prst="textNoShape">
              <a:avLst/>
            </a:prstTxWarp>
          </a:bodyPr>
          <a:lstStyle>
            <a:lvl1pPr algn="r" defTabSz="922338" eaLnBrk="0" hangingPunct="0">
              <a:defRPr sz="1300">
                <a:cs typeface="+mn-cs"/>
              </a:defRPr>
            </a:lvl1pPr>
          </a:lstStyle>
          <a:p>
            <a:pPr>
              <a:defRPr/>
            </a:pPr>
            <a:fld id="{CF723925-ED11-473D-A15B-0E1815C55EBA}" type="slidenum">
              <a:rPr lang="en-US"/>
              <a:pPr>
                <a:defRPr/>
              </a:pPr>
              <a:t>‹#›</a:t>
            </a:fld>
            <a:endParaRPr lang="en-US"/>
          </a:p>
        </p:txBody>
      </p:sp>
    </p:spTree>
    <p:extLst>
      <p:ext uri="{BB962C8B-B14F-4D97-AF65-F5344CB8AC3E}">
        <p14:creationId xmlns:p14="http://schemas.microsoft.com/office/powerpoint/2010/main" val="2973194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291" tIns="46145" rIns="92291" bIns="46145" numCol="1" anchor="t" anchorCtr="0" compatLnSpc="1">
            <a:prstTxWarp prst="textNoShape">
              <a:avLst/>
            </a:prstTxWarp>
          </a:bodyPr>
          <a:lstStyle>
            <a:lvl1pPr defTabSz="922338" eaLnBrk="0" hangingPunct="0">
              <a:defRPr sz="1300">
                <a:cs typeface="+mn-cs"/>
              </a:defRPr>
            </a:lvl1pPr>
          </a:lstStyle>
          <a:p>
            <a:pPr>
              <a:defRPr/>
            </a:pPr>
            <a:endParaRPr lang="en-US"/>
          </a:p>
        </p:txBody>
      </p:sp>
      <p:sp>
        <p:nvSpPr>
          <p:cNvPr id="5123" name="Rectangle 3"/>
          <p:cNvSpPr>
            <a:spLocks noGrp="1" noChangeArrowheads="1"/>
          </p:cNvSpPr>
          <p:nvPr>
            <p:ph type="dt" idx="1"/>
          </p:nvPr>
        </p:nvSpPr>
        <p:spPr bwMode="auto">
          <a:xfrm>
            <a:off x="3971925" y="0"/>
            <a:ext cx="3038475" cy="465138"/>
          </a:xfrm>
          <a:prstGeom prst="rect">
            <a:avLst/>
          </a:prstGeom>
          <a:noFill/>
          <a:ln w="9525">
            <a:noFill/>
            <a:miter lim="800000"/>
            <a:headEnd/>
            <a:tailEnd/>
          </a:ln>
          <a:effectLst/>
        </p:spPr>
        <p:txBody>
          <a:bodyPr vert="horz" wrap="square" lIns="92291" tIns="46145" rIns="92291" bIns="46145" numCol="1" anchor="t" anchorCtr="0" compatLnSpc="1">
            <a:prstTxWarp prst="textNoShape">
              <a:avLst/>
            </a:prstTxWarp>
          </a:bodyPr>
          <a:lstStyle>
            <a:lvl1pPr algn="r" defTabSz="922338" eaLnBrk="0" hangingPunct="0">
              <a:defRPr sz="1300">
                <a:cs typeface="+mn-cs"/>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933450" y="4416425"/>
            <a:ext cx="5143500" cy="4183063"/>
          </a:xfrm>
          <a:prstGeom prst="rect">
            <a:avLst/>
          </a:prstGeom>
          <a:noFill/>
          <a:ln w="9525">
            <a:noFill/>
            <a:miter lim="800000"/>
            <a:headEnd/>
            <a:tailEnd/>
          </a:ln>
          <a:effectLst/>
        </p:spPr>
        <p:txBody>
          <a:bodyPr vert="horz" wrap="square" lIns="92291" tIns="46145" rIns="92291" bIns="4614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2291" tIns="46145" rIns="92291" bIns="46145" numCol="1" anchor="b" anchorCtr="0" compatLnSpc="1">
            <a:prstTxWarp prst="textNoShape">
              <a:avLst/>
            </a:prstTxWarp>
          </a:bodyPr>
          <a:lstStyle>
            <a:lvl1pPr defTabSz="922338" eaLnBrk="0" hangingPunct="0">
              <a:defRPr sz="1300">
                <a:cs typeface="+mn-cs"/>
              </a:defRPr>
            </a:lvl1pPr>
          </a:lstStyle>
          <a:p>
            <a:pPr>
              <a:defRPr/>
            </a:pPr>
            <a:endParaRPr lang="en-US"/>
          </a:p>
        </p:txBody>
      </p:sp>
      <p:sp>
        <p:nvSpPr>
          <p:cNvPr id="5127" name="Rectangle 7"/>
          <p:cNvSpPr>
            <a:spLocks noGrp="1" noChangeArrowheads="1"/>
          </p:cNvSpPr>
          <p:nvPr>
            <p:ph type="sldNum" sz="quarter" idx="5"/>
          </p:nvPr>
        </p:nvSpPr>
        <p:spPr bwMode="auto">
          <a:xfrm>
            <a:off x="3971925" y="8831263"/>
            <a:ext cx="3038475" cy="465137"/>
          </a:xfrm>
          <a:prstGeom prst="rect">
            <a:avLst/>
          </a:prstGeom>
          <a:noFill/>
          <a:ln w="9525">
            <a:noFill/>
            <a:miter lim="800000"/>
            <a:headEnd/>
            <a:tailEnd/>
          </a:ln>
          <a:effectLst/>
        </p:spPr>
        <p:txBody>
          <a:bodyPr vert="horz" wrap="square" lIns="92291" tIns="46145" rIns="92291" bIns="46145" numCol="1" anchor="b" anchorCtr="0" compatLnSpc="1">
            <a:prstTxWarp prst="textNoShape">
              <a:avLst/>
            </a:prstTxWarp>
          </a:bodyPr>
          <a:lstStyle>
            <a:lvl1pPr algn="r" defTabSz="922338" eaLnBrk="0" hangingPunct="0">
              <a:defRPr sz="1300">
                <a:cs typeface="+mn-cs"/>
              </a:defRPr>
            </a:lvl1pPr>
          </a:lstStyle>
          <a:p>
            <a:pPr>
              <a:defRPr/>
            </a:pPr>
            <a:fld id="{B629D593-886B-4F9B-83ED-A07F035BD945}" type="slidenum">
              <a:rPr lang="en-US"/>
              <a:pPr>
                <a:defRPr/>
              </a:pPr>
              <a:t>‹#›</a:t>
            </a:fld>
            <a:endParaRPr lang="en-US"/>
          </a:p>
        </p:txBody>
      </p:sp>
    </p:spTree>
    <p:extLst>
      <p:ext uri="{BB962C8B-B14F-4D97-AF65-F5344CB8AC3E}">
        <p14:creationId xmlns:p14="http://schemas.microsoft.com/office/powerpoint/2010/main" val="24510056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p:txBody>
          <a:bodyPr/>
          <a:lstStyle/>
          <a:p>
            <a:pPr>
              <a:defRPr/>
            </a:pPr>
            <a:fld id="{6AEB946D-BE4B-4F57-8183-D991241C7320}" type="slidenum">
              <a:rPr lang="en-US" smtClean="0"/>
              <a:pPr>
                <a:defRPr/>
              </a:pPr>
              <a:t>1</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Put your name and account name  and Date</a:t>
            </a:r>
          </a:p>
          <a:p>
            <a:r>
              <a:rPr lang="en-US" b="1" dirty="0" smtClean="0"/>
              <a:t>Refresh Device options as</a:t>
            </a:r>
            <a:r>
              <a:rPr lang="en-US" b="1" baseline="0" dirty="0" smtClean="0"/>
              <a:t> appropriate </a:t>
            </a:r>
            <a:endParaRPr lang="en-US" b="1"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FLEXIBLE: any data, any device, anywhere</a:t>
            </a:r>
          </a:p>
          <a:p>
            <a:r>
              <a:rPr lang="en-US" dirty="0" smtClean="0"/>
              <a:t>Offline work is ideal for field service</a:t>
            </a:r>
          </a:p>
          <a:p>
            <a:pPr eaLnBrk="1" hangingPunct="1">
              <a:spcBef>
                <a:spcPct val="0"/>
              </a:spcBef>
            </a:pPr>
            <a:r>
              <a:rPr lang="en-US" dirty="0" smtClean="0"/>
              <a:t>13 years of experience with large clients</a:t>
            </a:r>
          </a:p>
          <a:p>
            <a:r>
              <a:rPr lang="en-US" dirty="0" smtClean="0"/>
              <a:t>Successful state government projects (NCDA, MSDH…)</a:t>
            </a:r>
          </a:p>
          <a:p>
            <a:endParaRPr lang="en-US" dirty="0" smtClean="0"/>
          </a:p>
          <a:p>
            <a:r>
              <a:rPr lang="en-US" b="1" dirty="0" smtClean="0"/>
              <a:t>Strengths:</a:t>
            </a:r>
            <a:endParaRPr lang="en-US" dirty="0" smtClean="0"/>
          </a:p>
          <a:p>
            <a:r>
              <a:rPr lang="en-US" dirty="0" smtClean="0">
                <a:latin typeface="Calibri" pitchFamily="34" charset="0"/>
              </a:rPr>
              <a:t>Supports many hardware platforms,</a:t>
            </a:r>
          </a:p>
          <a:p>
            <a:r>
              <a:rPr lang="en-US" dirty="0" smtClean="0">
                <a:latin typeface="Calibri" pitchFamily="34" charset="0"/>
              </a:rPr>
              <a:t>Ability to go offline,</a:t>
            </a:r>
          </a:p>
          <a:p>
            <a:r>
              <a:rPr lang="en-US" dirty="0" smtClean="0">
                <a:latin typeface="Calibri" pitchFamily="34" charset="0"/>
              </a:rPr>
              <a:t>Workflow,</a:t>
            </a:r>
          </a:p>
          <a:p>
            <a:r>
              <a:rPr lang="en-US" dirty="0" smtClean="0">
                <a:latin typeface="Calibri" pitchFamily="34" charset="0"/>
              </a:rPr>
              <a:t>Time, Cost, Money saving,</a:t>
            </a:r>
          </a:p>
          <a:p>
            <a:r>
              <a:rPr lang="en-US" dirty="0" smtClean="0">
                <a:latin typeface="Calibri" pitchFamily="34" charset="0"/>
              </a:rPr>
              <a:t>Accuracy</a:t>
            </a:r>
          </a:p>
          <a:p>
            <a:endParaRPr lang="en-US" b="1" dirty="0" smtClean="0">
              <a:latin typeface="Calibri" pitchFamily="34" charset="0"/>
            </a:endParaRPr>
          </a:p>
          <a:p>
            <a:r>
              <a:rPr lang="en-US" b="1" dirty="0" smtClean="0"/>
              <a:t>Opportunities:</a:t>
            </a:r>
            <a:endParaRPr lang="en-US" dirty="0" smtClean="0"/>
          </a:p>
          <a:p>
            <a:r>
              <a:rPr lang="en-US" dirty="0" smtClean="0">
                <a:latin typeface="Calibri" pitchFamily="34" charset="0"/>
              </a:rPr>
              <a:t>Trends in mobility</a:t>
            </a:r>
          </a:p>
          <a:p>
            <a:r>
              <a:rPr lang="en-US" dirty="0" smtClean="0">
                <a:latin typeface="Calibri" pitchFamily="34" charset="0"/>
              </a:rPr>
              <a:t>Highly segmented market</a:t>
            </a:r>
          </a:p>
          <a:p>
            <a:r>
              <a:rPr lang="en-US" dirty="0" err="1" smtClean="0">
                <a:latin typeface="Calibri" pitchFamily="34" charset="0"/>
              </a:rPr>
              <a:t>Uncaptured</a:t>
            </a:r>
            <a:r>
              <a:rPr lang="en-US" dirty="0" smtClean="0">
                <a:latin typeface="Calibri" pitchFamily="34" charset="0"/>
              </a:rPr>
              <a:t> market segments like specific government field inspections</a:t>
            </a:r>
          </a:p>
          <a:p>
            <a:endParaRPr lang="en-US" dirty="0" smtClean="0">
              <a:latin typeface="Calibri" pitchFamily="34" charset="0"/>
            </a:endParaRPr>
          </a:p>
          <a:p>
            <a:pPr eaLnBrk="1" hangingPunct="1">
              <a:spcBef>
                <a:spcPct val="0"/>
              </a:spcBef>
            </a:pPr>
            <a:r>
              <a:rPr lang="en-US" dirty="0" smtClean="0">
                <a:latin typeface="Calibri" pitchFamily="34" charset="0"/>
              </a:rPr>
              <a:t>In 2013, the state and local government is expected to spend $93.1 billion on IT products and services. The federal government is expected to spend only $78.9 billion. (Center for Digital Education)</a:t>
            </a:r>
            <a:endParaRPr lang="en-US" b="1" dirty="0" smtClean="0"/>
          </a:p>
        </p:txBody>
      </p:sp>
      <p:sp>
        <p:nvSpPr>
          <p:cNvPr id="4" name="Slide Number Placeholder 3"/>
          <p:cNvSpPr>
            <a:spLocks noGrp="1"/>
          </p:cNvSpPr>
          <p:nvPr>
            <p:ph type="sldNum" sz="quarter" idx="5"/>
          </p:nvPr>
        </p:nvSpPr>
        <p:spPr/>
        <p:txBody>
          <a:bodyPr/>
          <a:lstStyle/>
          <a:p>
            <a:pPr>
              <a:defRPr/>
            </a:pPr>
            <a:fld id="{F3C29436-FB28-4B41-BECA-F81E2A1C76CA}"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itchFamily="34" charset="0"/>
              <a:buChar char="•"/>
              <a:defRPr/>
            </a:pPr>
            <a:r>
              <a:rPr lang="en-US" sz="2000" b="1" dirty="0" smtClean="0"/>
              <a:t>Reinforces </a:t>
            </a:r>
            <a:r>
              <a:rPr lang="en-US" sz="2000" b="1" dirty="0" err="1" smtClean="0"/>
              <a:t>Mi-CO</a:t>
            </a:r>
            <a:r>
              <a:rPr lang="en-US" sz="2000" b="1" dirty="0" smtClean="0"/>
              <a:t> is flexible</a:t>
            </a:r>
            <a:r>
              <a:rPr lang="en-US" sz="2000" b="1" baseline="0" dirty="0" smtClean="0"/>
              <a:t> based on recent industry survey </a:t>
            </a:r>
            <a:endParaRPr lang="en-US" sz="2000" b="1" dirty="0" smtClean="0"/>
          </a:p>
          <a:p>
            <a:pPr marL="342900" indent="-342900">
              <a:buFont typeface="Arial" pitchFamily="34" charset="0"/>
              <a:buChar char="•"/>
              <a:defRPr/>
            </a:pPr>
            <a:endParaRPr lang="en-US" sz="2000" dirty="0" smtClean="0"/>
          </a:p>
          <a:p>
            <a:pPr marL="342900" indent="-342900">
              <a:buFont typeface="Arial" pitchFamily="34" charset="0"/>
              <a:buChar char="•"/>
              <a:defRPr/>
            </a:pPr>
            <a:endParaRPr lang="en-US" sz="2000" dirty="0" smtClean="0"/>
          </a:p>
          <a:p>
            <a:pPr marL="342900" indent="-342900">
              <a:buFont typeface="Arial" pitchFamily="34" charset="0"/>
              <a:buChar char="•"/>
              <a:defRPr/>
            </a:pPr>
            <a:r>
              <a:rPr lang="en-US" sz="2000" dirty="0" smtClean="0"/>
              <a:t>Organizations are marching down the path of Tablet deployment, but </a:t>
            </a:r>
            <a:r>
              <a:rPr lang="en-US" sz="2000" b="1" i="1" dirty="0" smtClean="0"/>
              <a:t>most have yet to deploy</a:t>
            </a:r>
          </a:p>
          <a:p>
            <a:pPr marL="342900" indent="-342900">
              <a:buFont typeface="Arial" pitchFamily="34" charset="0"/>
              <a:buChar char="•"/>
              <a:defRPr/>
            </a:pPr>
            <a:endParaRPr lang="en-US" sz="2000" dirty="0" smtClean="0"/>
          </a:p>
          <a:p>
            <a:pPr marL="342900" indent="-342900">
              <a:buFont typeface="Arial" pitchFamily="34" charset="0"/>
              <a:buChar char="•"/>
              <a:defRPr/>
            </a:pPr>
            <a:r>
              <a:rPr lang="en-US" sz="2000" dirty="0" smtClean="0"/>
              <a:t>The combination of all </a:t>
            </a:r>
            <a:r>
              <a:rPr lang="en-US" sz="2000" b="1" i="1" dirty="0" smtClean="0"/>
              <a:t>Windows 8 Tablets</a:t>
            </a:r>
            <a:r>
              <a:rPr lang="en-US" sz="2000" dirty="0" smtClean="0"/>
              <a:t> (Microsoft &amp; non-Microsoft) </a:t>
            </a:r>
            <a:r>
              <a:rPr lang="en-US" sz="2000" b="1" i="1" dirty="0" smtClean="0"/>
              <a:t>outpaces Android Slates but falls short of iPads</a:t>
            </a:r>
            <a:r>
              <a:rPr lang="en-US" sz="2000" dirty="0" smtClean="0"/>
              <a:t> for enterprise Tablet preference</a:t>
            </a:r>
          </a:p>
          <a:p>
            <a:pPr marL="342900" indent="-342900">
              <a:buFont typeface="Arial" pitchFamily="34" charset="0"/>
              <a:buChar char="•"/>
              <a:defRPr/>
            </a:pPr>
            <a:endParaRPr lang="en-US" sz="2000" dirty="0" smtClean="0"/>
          </a:p>
          <a:p>
            <a:pPr marL="342900" indent="-342900">
              <a:buFont typeface="Arial" pitchFamily="34" charset="0"/>
              <a:buChar char="•"/>
              <a:defRPr/>
            </a:pPr>
            <a:r>
              <a:rPr lang="en-US" sz="2000" b="1" i="1" dirty="0" smtClean="0"/>
              <a:t>Touch-entry of forms</a:t>
            </a:r>
            <a:r>
              <a:rPr lang="en-US" sz="2000" dirty="0" smtClean="0"/>
              <a:t> is by far the preferred input modality</a:t>
            </a:r>
          </a:p>
          <a:p>
            <a:pPr marL="800100" lvl="1" indent="-342900">
              <a:buFont typeface="Arial" pitchFamily="34" charset="0"/>
              <a:buChar char="•"/>
              <a:defRPr/>
            </a:pPr>
            <a:r>
              <a:rPr lang="en-US" sz="1800" dirty="0" smtClean="0"/>
              <a:t>Our prediction is that </a:t>
            </a:r>
            <a:r>
              <a:rPr lang="en-US" sz="1800" b="1" i="1" dirty="0" smtClean="0"/>
              <a:t>rich capture </a:t>
            </a:r>
            <a:r>
              <a:rPr lang="en-US" sz="1800" dirty="0" smtClean="0"/>
              <a:t>(voice, photos, barcoding etc.) </a:t>
            </a:r>
            <a:r>
              <a:rPr lang="en-US" sz="1800" b="1" i="1" dirty="0" smtClean="0"/>
              <a:t>will become increasingly important </a:t>
            </a:r>
            <a:r>
              <a:rPr lang="en-US" sz="1800" dirty="0" smtClean="0"/>
              <a:t>and most respondents either agreed or were unsure</a:t>
            </a:r>
          </a:p>
          <a:p>
            <a:pPr marL="342900" indent="-342900">
              <a:buFont typeface="Arial" pitchFamily="34" charset="0"/>
              <a:buChar char="•"/>
              <a:defRPr/>
            </a:pPr>
            <a:endParaRPr lang="en-US" dirty="0" smtClean="0"/>
          </a:p>
          <a:p>
            <a:pPr marL="342900" indent="-342900">
              <a:buFont typeface="Arial" pitchFamily="34" charset="0"/>
              <a:buChar char="•"/>
              <a:defRPr/>
            </a:pPr>
            <a:r>
              <a:rPr lang="en-US" sz="2000" dirty="0" smtClean="0"/>
              <a:t>There’s still a </a:t>
            </a:r>
            <a:r>
              <a:rPr lang="en-US" sz="2000" b="1" i="1" dirty="0" smtClean="0"/>
              <a:t>LOT of paper being used</a:t>
            </a:r>
            <a:r>
              <a:rPr lang="en-US" sz="2000" dirty="0" smtClean="0"/>
              <a:t> in data capture</a:t>
            </a:r>
          </a:p>
          <a:p>
            <a:pPr marL="342900" indent="-342900">
              <a:buFont typeface="Arial" pitchFamily="34" charset="0"/>
              <a:buChar char="•"/>
              <a:defRPr/>
            </a:pPr>
            <a:endParaRPr lang="en-US" sz="2000" dirty="0" smtClean="0"/>
          </a:p>
          <a:p>
            <a:pPr marL="342900" indent="-342900">
              <a:buFont typeface="Arial" pitchFamily="34" charset="0"/>
              <a:buChar char="•"/>
              <a:defRPr/>
            </a:pPr>
            <a:r>
              <a:rPr lang="en-US" sz="2000" b="1" i="1" dirty="0" smtClean="0"/>
              <a:t>Flexibility is the key</a:t>
            </a:r>
            <a:r>
              <a:rPr lang="en-US" sz="2000" dirty="0" smtClean="0"/>
              <a:t> attribute to pick mobile-forms technology</a:t>
            </a:r>
          </a:p>
          <a:p>
            <a:endParaRPr lang="en-US" dirty="0"/>
          </a:p>
        </p:txBody>
      </p:sp>
      <p:sp>
        <p:nvSpPr>
          <p:cNvPr id="4" name="Slide Number Placeholder 3"/>
          <p:cNvSpPr>
            <a:spLocks noGrp="1"/>
          </p:cNvSpPr>
          <p:nvPr>
            <p:ph type="sldNum" sz="quarter" idx="10"/>
          </p:nvPr>
        </p:nvSpPr>
        <p:spPr/>
        <p:txBody>
          <a:bodyPr/>
          <a:lstStyle/>
          <a:p>
            <a:pPr>
              <a:defRPr/>
            </a:pPr>
            <a:fld id="{B629D593-886B-4F9B-83ED-A07F035BD945}" type="slidenum">
              <a:rPr lang="en-US" smtClean="0"/>
              <a:pPr>
                <a:defRPr/>
              </a:pPr>
              <a:t>11</a:t>
            </a:fld>
            <a:endParaRPr lang="en-US"/>
          </a:p>
        </p:txBody>
      </p:sp>
    </p:spTree>
    <p:extLst>
      <p:ext uri="{BB962C8B-B14F-4D97-AF65-F5344CB8AC3E}">
        <p14:creationId xmlns:p14="http://schemas.microsoft.com/office/powerpoint/2010/main" val="2986271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0E1022A2-FA67-4018-A27C-20AB41DA98E3}" type="slidenum">
              <a:rPr lang="en-US" smtClean="0">
                <a:latin typeface="Arial" pitchFamily="34" charset="0"/>
              </a:rPr>
              <a:pPr>
                <a:defRPr/>
              </a:pPr>
              <a:t>12</a:t>
            </a:fld>
            <a:endParaRPr lang="en-US" smtClean="0">
              <a:latin typeface="Arial" pitchFamily="34"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31863" y="4416425"/>
            <a:ext cx="514667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charset="0"/>
              </a:rPr>
              <a:t>In Wilson County, Debra Harris, Home Health Director, estimates that </a:t>
            </a:r>
            <a:r>
              <a:rPr lang="en-US" b="1" i="1" smtClean="0">
                <a:latin typeface="Arial" charset="0"/>
              </a:rPr>
              <a:t>nurses are able to save one hour per nurse per day on paperwork*</a:t>
            </a:r>
            <a:r>
              <a:rPr lang="en-US" smtClean="0">
                <a:latin typeface="Arial" charset="0"/>
              </a:rPr>
              <a:t>. Rather than increasing the number of visits nurses made each day, the nurses are given the time to provide more quality care to their patients. Harris concludes that the quality of care and patient satisfaction increases based on this use of the time.</a:t>
            </a:r>
          </a:p>
          <a:p>
            <a:pPr eaLnBrk="1" hangingPunct="1"/>
            <a:r>
              <a:rPr lang="en-US" smtClean="0">
                <a:latin typeface="Arial" charset="0"/>
              </a:rPr>
              <a:t>      </a:t>
            </a:r>
          </a:p>
          <a:p>
            <a:pPr eaLnBrk="1" hangingPunct="1"/>
            <a:r>
              <a:rPr lang="en-US" smtClean="0">
                <a:latin typeface="Arial" charset="0"/>
              </a:rPr>
              <a:t>During a six month time frame (and before a fully completed implementation of the Mi-Forms System), </a:t>
            </a:r>
            <a:r>
              <a:rPr lang="en-US" b="1" i="1" smtClean="0">
                <a:latin typeface="Arial" charset="0"/>
              </a:rPr>
              <a:t>Wilson County saw a reduction in the number of late submissions from up to 31% in a month to 8% in a month.</a:t>
            </a:r>
            <a:r>
              <a:rPr lang="en-US" smtClean="0">
                <a:latin typeface="Arial" charset="0"/>
              </a:rPr>
              <a:t> </a:t>
            </a:r>
          </a:p>
          <a:p>
            <a:pPr eaLnBrk="1" hangingPunct="1"/>
            <a:endParaRPr lang="en-US" smtClean="0">
              <a:latin typeface="Arial" charset="0"/>
            </a:endParaRPr>
          </a:p>
          <a:p>
            <a:pPr eaLnBrk="1" hangingPunct="1">
              <a:lnSpc>
                <a:spcPct val="80000"/>
              </a:lnSpc>
              <a:spcBef>
                <a:spcPct val="20000"/>
              </a:spcBef>
              <a:buFontTx/>
              <a:buChar char="•"/>
            </a:pPr>
            <a:r>
              <a:rPr lang="en-US" smtClean="0">
                <a:latin typeface="Arial" charset="0"/>
              </a:rPr>
              <a:t>*Current national salary surveys show an average of over $20 per hour for a home health nurse. Using this data, the Wilson County productivity gain is $1200 per day (or $24,000 per 4 week month, more than four times the monthly cost of the software, hardware and wireless systems currently being used by Wilson County).   </a:t>
            </a:r>
          </a:p>
          <a:p>
            <a:pPr eaLnBrk="1" hangingPunct="1"/>
            <a:endParaRPr lang="en-US" smtClean="0">
              <a:latin typeface="Arial" charset="0"/>
            </a:endParaRPr>
          </a:p>
          <a:p>
            <a:pPr eaLnBrk="1" hangingPunct="1"/>
            <a:endParaRPr lang="en-US" b="1"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7AC93D88-7446-409E-804B-D6D4C94EBDE6}" type="slidenum">
              <a:rPr lang="en-US">
                <a:solidFill>
                  <a:prstClr val="black"/>
                </a:solidFill>
              </a:rPr>
              <a:pPr>
                <a:defRPr/>
              </a:pPr>
              <a:t>14</a:t>
            </a:fld>
            <a:endParaRPr lang="en-US">
              <a:solidFill>
                <a:prstClr val="black"/>
              </a:solidFill>
            </a:endParaRPr>
          </a:p>
        </p:txBody>
      </p:sp>
      <p:sp>
        <p:nvSpPr>
          <p:cNvPr id="50179"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xfrm>
            <a:off x="931475" y="4415790"/>
            <a:ext cx="5147451" cy="418176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latin typeface="Arial" pitchFamily="34" charset="0"/>
              </a:rPr>
              <a:t>In Wilson County, Debra Harris, Home Health Director, estimates that </a:t>
            </a:r>
            <a:r>
              <a:rPr lang="en-US" altLang="en-US" b="1" i="1" smtClean="0">
                <a:latin typeface="Arial" pitchFamily="34" charset="0"/>
              </a:rPr>
              <a:t>nurses are able to save one hour per nurse per day on paperwork*</a:t>
            </a:r>
            <a:r>
              <a:rPr lang="en-US" altLang="en-US" smtClean="0">
                <a:latin typeface="Arial" pitchFamily="34" charset="0"/>
              </a:rPr>
              <a:t>. Rather than increasing the number of visits nurses made each day, the nurses are given the time to provide more quality care to their patients. Harris concludes that the quality of care and patient satisfaction increases based on this use of the time.</a:t>
            </a:r>
          </a:p>
          <a:p>
            <a:pPr eaLnBrk="1" hangingPunct="1"/>
            <a:r>
              <a:rPr lang="en-US" altLang="en-US" smtClean="0">
                <a:latin typeface="Arial" pitchFamily="34" charset="0"/>
              </a:rPr>
              <a:t>      </a:t>
            </a:r>
          </a:p>
          <a:p>
            <a:pPr eaLnBrk="1" hangingPunct="1"/>
            <a:r>
              <a:rPr lang="en-US" altLang="en-US" smtClean="0">
                <a:latin typeface="Arial" pitchFamily="34" charset="0"/>
              </a:rPr>
              <a:t>During a six month time frame (and before a fully completed implementation of the Mi-Forms System), </a:t>
            </a:r>
            <a:r>
              <a:rPr lang="en-US" altLang="en-US" b="1" i="1" smtClean="0">
                <a:latin typeface="Arial" pitchFamily="34" charset="0"/>
              </a:rPr>
              <a:t>Wilson County saw a reduction in the number of late submissions from up to 31% in a month to 8% in a month.</a:t>
            </a:r>
            <a:r>
              <a:rPr lang="en-US" altLang="en-US" smtClean="0">
                <a:latin typeface="Arial" pitchFamily="34" charset="0"/>
              </a:rPr>
              <a:t> </a:t>
            </a:r>
          </a:p>
          <a:p>
            <a:pPr eaLnBrk="1" hangingPunct="1"/>
            <a:endParaRPr lang="en-US" altLang="en-US" smtClean="0">
              <a:latin typeface="Arial" pitchFamily="34" charset="0"/>
            </a:endParaRPr>
          </a:p>
          <a:p>
            <a:pPr eaLnBrk="1" hangingPunct="1">
              <a:lnSpc>
                <a:spcPct val="80000"/>
              </a:lnSpc>
              <a:spcBef>
                <a:spcPct val="20000"/>
              </a:spcBef>
              <a:buFontTx/>
              <a:buChar char="•"/>
            </a:pPr>
            <a:r>
              <a:rPr lang="en-US" altLang="en-US" smtClean="0">
                <a:latin typeface="Arial" pitchFamily="34" charset="0"/>
              </a:rPr>
              <a:t>*Current national salary surveys show an average of over $20 per hour for a home health nurse. Using this data, the Wilson County productivity gain is $1200 per day (or $24,000 per 4 week month, more than four times the monthly cost of the software, hardware and wireless systems currently being used by Wilson County).   </a:t>
            </a:r>
          </a:p>
          <a:p>
            <a:pPr eaLnBrk="1" hangingPunct="1"/>
            <a:endParaRPr lang="en-US" altLang="en-US" smtClean="0">
              <a:latin typeface="Arial" pitchFamily="34" charset="0"/>
            </a:endParaRPr>
          </a:p>
          <a:p>
            <a:pPr eaLnBrk="1" hangingPunct="1"/>
            <a:endParaRPr lang="en-US" altLang="en-US" b="1"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86B1B332-F62F-4CCC-8847-D027E11E6CF2}" type="slidenum">
              <a:rPr lang="en-US">
                <a:solidFill>
                  <a:prstClr val="black"/>
                </a:solidFill>
              </a:rPr>
              <a:pPr>
                <a:defRPr/>
              </a:pPr>
              <a:t>15</a:t>
            </a:fld>
            <a:endParaRPr lang="en-US">
              <a:solidFill>
                <a:prstClr val="black"/>
              </a:solidFill>
            </a:endParaRPr>
          </a:p>
        </p:txBody>
      </p:sp>
      <p:sp>
        <p:nvSpPr>
          <p:cNvPr id="51203"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xfrm>
            <a:off x="931475" y="4415790"/>
            <a:ext cx="5147451" cy="418176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latin typeface="Arial" pitchFamily="34" charset="0"/>
              </a:rPr>
              <a:t>In Wilson County, Debra Harris, Home Health Director, estimates that </a:t>
            </a:r>
            <a:r>
              <a:rPr lang="en-US" altLang="en-US" b="1" i="1" smtClean="0">
                <a:latin typeface="Arial" pitchFamily="34" charset="0"/>
              </a:rPr>
              <a:t>nurses are able to save one hour per nurse per day on paperwork*</a:t>
            </a:r>
            <a:r>
              <a:rPr lang="en-US" altLang="en-US" smtClean="0">
                <a:latin typeface="Arial" pitchFamily="34" charset="0"/>
              </a:rPr>
              <a:t>. Rather than increasing the number of visits nurses made each day, the nurses are given the time to provide more quality care to their patients. Harris concludes that the quality of care and patient satisfaction increases based on this use of the time.</a:t>
            </a:r>
          </a:p>
          <a:p>
            <a:pPr eaLnBrk="1" hangingPunct="1"/>
            <a:r>
              <a:rPr lang="en-US" altLang="en-US" smtClean="0">
                <a:latin typeface="Arial" pitchFamily="34" charset="0"/>
              </a:rPr>
              <a:t>      </a:t>
            </a:r>
          </a:p>
          <a:p>
            <a:pPr eaLnBrk="1" hangingPunct="1"/>
            <a:r>
              <a:rPr lang="en-US" altLang="en-US" smtClean="0">
                <a:latin typeface="Arial" pitchFamily="34" charset="0"/>
              </a:rPr>
              <a:t>During a six month time frame (and before a fully completed implementation of the Mi-Forms System), </a:t>
            </a:r>
            <a:r>
              <a:rPr lang="en-US" altLang="en-US" b="1" i="1" smtClean="0">
                <a:latin typeface="Arial" pitchFamily="34" charset="0"/>
              </a:rPr>
              <a:t>Wilson County saw a reduction in the number of late submissions from up to 31% in a month to 8% in a month.</a:t>
            </a:r>
            <a:r>
              <a:rPr lang="en-US" altLang="en-US" smtClean="0">
                <a:latin typeface="Arial" pitchFamily="34" charset="0"/>
              </a:rPr>
              <a:t> </a:t>
            </a:r>
          </a:p>
          <a:p>
            <a:pPr eaLnBrk="1" hangingPunct="1"/>
            <a:endParaRPr lang="en-US" altLang="en-US" smtClean="0">
              <a:latin typeface="Arial" pitchFamily="34" charset="0"/>
            </a:endParaRPr>
          </a:p>
          <a:p>
            <a:pPr eaLnBrk="1" hangingPunct="1">
              <a:lnSpc>
                <a:spcPct val="80000"/>
              </a:lnSpc>
              <a:spcBef>
                <a:spcPct val="20000"/>
              </a:spcBef>
              <a:buFontTx/>
              <a:buChar char="•"/>
            </a:pPr>
            <a:r>
              <a:rPr lang="en-US" altLang="en-US" smtClean="0">
                <a:latin typeface="Arial" pitchFamily="34" charset="0"/>
              </a:rPr>
              <a:t>*Current national salary surveys show an average of over $20 per hour for a home health nurse. Using this data, the Wilson County productivity gain is $1200 per day (or $24,000 per 4 week month, more than four times the monthly cost of the software, hardware and wireless systems currently being used by Wilson County).   </a:t>
            </a:r>
          </a:p>
          <a:p>
            <a:pPr eaLnBrk="1" hangingPunct="1"/>
            <a:endParaRPr lang="en-US" altLang="en-US" smtClean="0">
              <a:latin typeface="Arial" pitchFamily="34" charset="0"/>
            </a:endParaRPr>
          </a:p>
          <a:p>
            <a:pPr eaLnBrk="1" hangingPunct="1"/>
            <a:endParaRPr lang="en-US" altLang="en-US" b="1"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p:txBody>
          <a:bodyPr/>
          <a:lstStyle/>
          <a:p>
            <a:pPr>
              <a:defRPr/>
            </a:pPr>
            <a:fld id="{E8EBCEB8-22EC-4571-84AA-DFB622309C6A}" type="slidenum">
              <a:rPr lang="en-US" smtClean="0">
                <a:latin typeface="Arial" pitchFamily="34" charset="0"/>
              </a:rPr>
              <a:pPr>
                <a:defRPr/>
              </a:pPr>
              <a:t>18</a:t>
            </a:fld>
            <a:endParaRPr lang="en-US" smtClean="0">
              <a:latin typeface="Arial" pitchFamily="34" charset="0"/>
            </a:endParaRPr>
          </a:p>
        </p:txBody>
      </p:sp>
      <p:sp>
        <p:nvSpPr>
          <p:cNvPr id="52227"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xfrm>
            <a:off x="931475" y="4415790"/>
            <a:ext cx="5147451" cy="418176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1" eaLnBrk="1" hangingPunct="1"/>
            <a:r>
              <a:rPr lang="en-US" altLang="en-US" sz="900">
                <a:latin typeface="Arial" pitchFamily="34" charset="0"/>
              </a:rPr>
              <a:t>In one field test, personnel spent one day inspecting publicly operated equipment.  Because inspection information was recorded quickly via handwriting using the Mi-Forms system, over 1000 pieces of equipment were inspected in a single day.</a:t>
            </a:r>
          </a:p>
          <a:p>
            <a:pPr lvl="1" eaLnBrk="1" hangingPunct="1"/>
            <a:r>
              <a:rPr lang="en-US" altLang="en-US" sz="900">
                <a:latin typeface="Arial" pitchFamily="34" charset="0"/>
              </a:rPr>
              <a:t>Field personnel spent 10 man-hours keying the data directly from the paper over the course of several days, while it only took 3.25 man-hours to review the data using the Mi-Forms local verification tool on the same day as the inspections.  Thus, Mi-Forms provided a savings in data entry time of </a:t>
            </a:r>
            <a:r>
              <a:rPr lang="en-US" altLang="en-US" sz="900" b="1">
                <a:latin typeface="Arial" pitchFamily="34" charset="0"/>
              </a:rPr>
              <a:t>67.5%.</a:t>
            </a:r>
          </a:p>
          <a:p>
            <a:pPr lvl="1" eaLnBrk="1" hangingPunct="1"/>
            <a:endParaRPr lang="en-US" altLang="en-US" sz="900" b="1">
              <a:latin typeface="Arial" pitchFamily="34" charset="0"/>
            </a:endParaRPr>
          </a:p>
          <a:p>
            <a:pPr lvl="1" eaLnBrk="1" hangingPunct="1"/>
            <a:r>
              <a:rPr lang="en-US" altLang="en-US" sz="900" b="1">
                <a:latin typeface="Arial" pitchFamily="34" charset="0"/>
              </a:rPr>
              <a:t>USDA</a:t>
            </a:r>
          </a:p>
          <a:p>
            <a:pPr eaLnBrk="1" hangingPunct="1"/>
            <a:r>
              <a:rPr lang="en-US" altLang="en-US" sz="1000">
                <a:latin typeface="Arial" pitchFamily="34" charset="0"/>
              </a:rPr>
              <a:t>The new capabilities allowed inspectors to speed up their testing regimen—they sampled</a:t>
            </a:r>
          </a:p>
          <a:p>
            <a:pPr eaLnBrk="1" hangingPunct="1"/>
            <a:r>
              <a:rPr lang="en-US" altLang="en-US" sz="1000">
                <a:latin typeface="Arial" pitchFamily="34" charset="0"/>
              </a:rPr>
              <a:t>176,468 cattle in 2004, more than eight times the 2003 total of 20,543—and hit their goal of</a:t>
            </a:r>
          </a:p>
          <a:p>
            <a:pPr eaLnBrk="1" hangingPunct="1"/>
            <a:r>
              <a:rPr lang="en-US" altLang="en-US" sz="1000">
                <a:latin typeface="Arial" pitchFamily="34" charset="0"/>
              </a:rPr>
              <a:t>260,000 in January 2005, months ahead of schedule.</a:t>
            </a:r>
            <a:endParaRPr lang="en-US" altLang="en-US" sz="1000" b="1">
              <a:latin typeface="Arial" pitchFamily="34" charset="0"/>
            </a:endParaRPr>
          </a:p>
          <a:p>
            <a:pPr eaLnBrk="1" hangingPunct="1"/>
            <a:endParaRPr lang="en-US" altLang="en-US" sz="1000" b="1">
              <a:latin typeface="Arial" pitchFamily="34" charset="0"/>
            </a:endParaRPr>
          </a:p>
          <a:p>
            <a:pPr eaLnBrk="1" hangingPunct="1"/>
            <a:r>
              <a:rPr lang="en-US" altLang="en-US" sz="1000" b="1">
                <a:latin typeface="Arial" pitchFamily="34" charset="0"/>
              </a:rPr>
              <a:t>BASELINE GOALS:</a:t>
            </a:r>
          </a:p>
          <a:p>
            <a:pPr eaLnBrk="1" hangingPunct="1"/>
            <a:r>
              <a:rPr lang="en-US" altLang="en-US" sz="1000">
                <a:latin typeface="Arial" pitchFamily="34" charset="0"/>
              </a:rPr>
              <a:t>􀁺 Develop a disease-tracking system and database in 12 weeks.</a:t>
            </a:r>
          </a:p>
          <a:p>
            <a:pPr eaLnBrk="1" hangingPunct="1"/>
            <a:r>
              <a:rPr lang="en-US" altLang="en-US" sz="1000">
                <a:latin typeface="Arial" pitchFamily="34" charset="0"/>
              </a:rPr>
              <a:t>􀁺 Test more than 260,000 head of cattle over 12 to 18 months, more than 10 times the amount tested</a:t>
            </a:r>
          </a:p>
          <a:p>
            <a:pPr eaLnBrk="1" hangingPunct="1"/>
            <a:r>
              <a:rPr lang="en-US" altLang="en-US" sz="1000">
                <a:latin typeface="Arial" pitchFamily="34" charset="0"/>
              </a:rPr>
              <a:t>in the 2003 fiscal year.</a:t>
            </a:r>
          </a:p>
          <a:p>
            <a:pPr eaLnBrk="1" hangingPunct="1"/>
            <a:r>
              <a:rPr lang="en-US" altLang="en-US" sz="1000">
                <a:latin typeface="Arial" pitchFamily="34" charset="0"/>
              </a:rPr>
              <a:t>􀁺 Report results to facilities where samples were taken within 24 to 36 hours of testing, effective June</a:t>
            </a:r>
          </a:p>
          <a:p>
            <a:pPr eaLnBrk="1" hangingPunct="1"/>
            <a:r>
              <a:rPr lang="en-US" altLang="en-US" sz="1000">
                <a:latin typeface="Arial" pitchFamily="34" charset="0"/>
              </a:rPr>
              <a:t>2004.</a:t>
            </a:r>
          </a:p>
          <a:p>
            <a:pPr eaLnBrk="1" hangingPunct="1"/>
            <a:endParaRPr lang="en-US" altLang="en-US" sz="1000">
              <a:latin typeface="Arial" pitchFamily="34" charset="0"/>
            </a:endParaRPr>
          </a:p>
          <a:p>
            <a:pPr eaLnBrk="1" hangingPunct="1"/>
            <a:r>
              <a:rPr lang="en-US" altLang="en-US" sz="1000">
                <a:latin typeface="Arial" pitchFamily="34" charset="0"/>
              </a:rPr>
              <a:t>Basline Magazine, April 6, 2006</a:t>
            </a:r>
          </a:p>
          <a:p>
            <a:pPr eaLnBrk="1" hangingPunct="1"/>
            <a:r>
              <a:rPr lang="en-US" altLang="en-US" sz="1000" u="sng">
                <a:latin typeface="Arial" pitchFamily="34" charset="0"/>
              </a:rPr>
              <a:t>http://www.baselinemag.com/article2/0,1397,1948140,00.asp</a:t>
            </a:r>
          </a:p>
          <a:p>
            <a:pPr lvl="1" eaLnBrk="1" hangingPunct="1"/>
            <a:endParaRPr lang="en-US" altLang="en-US" sz="900" b="1">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7066" indent="-291179" eaLnBrk="0" hangingPunct="0">
              <a:defRPr>
                <a:solidFill>
                  <a:schemeClr val="tx1"/>
                </a:solidFill>
                <a:latin typeface="Arial" pitchFamily="34" charset="0"/>
              </a:defRPr>
            </a:lvl2pPr>
            <a:lvl3pPr marL="1164717" indent="-232943" eaLnBrk="0" hangingPunct="0">
              <a:defRPr>
                <a:solidFill>
                  <a:schemeClr val="tx1"/>
                </a:solidFill>
                <a:latin typeface="Arial" pitchFamily="34" charset="0"/>
              </a:defRPr>
            </a:lvl3pPr>
            <a:lvl4pPr marL="1630604" indent="-232943" eaLnBrk="0" hangingPunct="0">
              <a:defRPr>
                <a:solidFill>
                  <a:schemeClr val="tx1"/>
                </a:solidFill>
                <a:latin typeface="Arial" pitchFamily="34" charset="0"/>
              </a:defRPr>
            </a:lvl4pPr>
            <a:lvl5pPr marL="2096491" indent="-232943" eaLnBrk="0" hangingPunct="0">
              <a:defRPr>
                <a:solidFill>
                  <a:schemeClr val="tx1"/>
                </a:solidFill>
                <a:latin typeface="Arial" pitchFamily="34" charset="0"/>
              </a:defRPr>
            </a:lvl5pPr>
            <a:lvl6pPr marL="2562377" indent="-232943" eaLnBrk="0" fontAlgn="base" hangingPunct="0">
              <a:spcBef>
                <a:spcPct val="0"/>
              </a:spcBef>
              <a:spcAft>
                <a:spcPct val="0"/>
              </a:spcAft>
              <a:defRPr>
                <a:solidFill>
                  <a:schemeClr val="tx1"/>
                </a:solidFill>
                <a:latin typeface="Arial" pitchFamily="34" charset="0"/>
              </a:defRPr>
            </a:lvl6pPr>
            <a:lvl7pPr marL="3028264" indent="-232943" eaLnBrk="0" fontAlgn="base" hangingPunct="0">
              <a:spcBef>
                <a:spcPct val="0"/>
              </a:spcBef>
              <a:spcAft>
                <a:spcPct val="0"/>
              </a:spcAft>
              <a:defRPr>
                <a:solidFill>
                  <a:schemeClr val="tx1"/>
                </a:solidFill>
                <a:latin typeface="Arial" pitchFamily="34" charset="0"/>
              </a:defRPr>
            </a:lvl7pPr>
            <a:lvl8pPr marL="3494151" indent="-232943" eaLnBrk="0" fontAlgn="base" hangingPunct="0">
              <a:spcBef>
                <a:spcPct val="0"/>
              </a:spcBef>
              <a:spcAft>
                <a:spcPct val="0"/>
              </a:spcAft>
              <a:defRPr>
                <a:solidFill>
                  <a:schemeClr val="tx1"/>
                </a:solidFill>
                <a:latin typeface="Arial" pitchFamily="34" charset="0"/>
              </a:defRPr>
            </a:lvl8pPr>
            <a:lvl9pPr marL="3960038" indent="-232943" eaLnBrk="0" fontAlgn="base" hangingPunct="0">
              <a:spcBef>
                <a:spcPct val="0"/>
              </a:spcBef>
              <a:spcAft>
                <a:spcPct val="0"/>
              </a:spcAft>
              <a:defRPr>
                <a:solidFill>
                  <a:schemeClr val="tx1"/>
                </a:solidFill>
                <a:latin typeface="Arial" pitchFamily="34" charset="0"/>
              </a:defRPr>
            </a:lvl9pPr>
          </a:lstStyle>
          <a:p>
            <a:pPr eaLnBrk="1" hangingPunct="1"/>
            <a:fld id="{352C89DB-259E-4C07-BA36-D7156EBC30DE}" type="slidenum">
              <a:rPr lang="en-US" smtClean="0"/>
              <a:pPr eaLnBrk="1" hangingPunct="1"/>
              <a:t>19</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charset="0"/>
              </a:rPr>
              <a:t>High level overview of the technology, for the technical folks in the meeting. Is .Net technology a good fit for your existing infrastructure?</a:t>
            </a:r>
          </a:p>
        </p:txBody>
      </p:sp>
      <p:sp>
        <p:nvSpPr>
          <p:cNvPr id="4" name="Slide Number Placeholder 3"/>
          <p:cNvSpPr>
            <a:spLocks noGrp="1"/>
          </p:cNvSpPr>
          <p:nvPr>
            <p:ph type="sldNum" sz="quarter" idx="5"/>
          </p:nvPr>
        </p:nvSpPr>
        <p:spPr/>
        <p:txBody>
          <a:bodyPr/>
          <a:lstStyle/>
          <a:p>
            <a:pPr>
              <a:defRPr/>
            </a:pPr>
            <a:fld id="{66DB01A1-A875-4E0E-B9EA-3652EB8AB1EA}" type="slidenum">
              <a:rPr lang="en-US" smtClean="0"/>
              <a:pPr>
                <a:defRPr/>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b="1" dirty="0" smtClean="0">
              <a:latin typeface="Calibri" pitchFamily="34" charset="0"/>
            </a:endParaRPr>
          </a:p>
        </p:txBody>
      </p:sp>
      <p:sp>
        <p:nvSpPr>
          <p:cNvPr id="4" name="Slide Number Placeholder 3"/>
          <p:cNvSpPr>
            <a:spLocks noGrp="1"/>
          </p:cNvSpPr>
          <p:nvPr>
            <p:ph type="sldNum" sz="quarter" idx="5"/>
          </p:nvPr>
        </p:nvSpPr>
        <p:spPr/>
        <p:txBody>
          <a:bodyPr/>
          <a:lstStyle/>
          <a:p>
            <a:pPr>
              <a:defRPr/>
            </a:pPr>
            <a:fld id="{F3C29436-FB28-4B41-BECA-F81E2A1C76CA}" type="slidenum">
              <a:rPr lang="en-US" smtClean="0">
                <a:solidFill>
                  <a:prstClr val="black"/>
                </a:solidFill>
              </a:rPr>
              <a:pPr>
                <a:defRPr/>
              </a:pPr>
              <a:t>22</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F85742DE-2C06-4D1C-8B90-19A7A1949AB8}" type="slidenum">
              <a:rPr lang="en-US" smtClean="0">
                <a:latin typeface="Arial" pitchFamily="34" charset="0"/>
              </a:rPr>
              <a:pPr>
                <a:defRPr/>
              </a:pPr>
              <a:t>23</a:t>
            </a:fld>
            <a:endParaRPr lang="en-US" smtClean="0">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931863" y="4416425"/>
            <a:ext cx="514667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latin typeface="Arial" charset="0"/>
            </a:endParaRPr>
          </a:p>
          <a:p>
            <a:r>
              <a:rPr lang="en-US" sz="1200" dirty="0" smtClean="0"/>
              <a:t>The designer has a very intuitive WYSIWYG layout tool for form design - the layout is accomplished </a:t>
            </a:r>
            <a:r>
              <a:rPr lang="en-US" sz="1200" dirty="0" err="1" smtClean="0"/>
              <a:t>throughDrag</a:t>
            </a:r>
            <a:r>
              <a:rPr lang="en-US" sz="1200" dirty="0" smtClean="0"/>
              <a:t> and drop technology, tool bar buttons and the like.</a:t>
            </a:r>
          </a:p>
          <a:p>
            <a:r>
              <a:rPr lang="en-US" sz="1200" dirty="0" smtClean="0"/>
              <a:t>Business rules can be built in to the form – ranging from simple validation rules (only numbers can be entered into the social security field) to more complex rules – such as a clinician being required to ask certain follow up questions after certain ailments were reported during the patients last visit.</a:t>
            </a:r>
          </a:p>
          <a:p>
            <a:r>
              <a:rPr lang="en-US" sz="1200" dirty="0" smtClean="0"/>
              <a:t>Depending on the device and the end users’ needs the forms can allow for writing with a stylus, key board entry, drop down boxes, check boxes, voice recordings and more.</a:t>
            </a:r>
          </a:p>
          <a:p>
            <a:endParaRPr lang="en-US" sz="1200" dirty="0" smtClean="0"/>
          </a:p>
          <a:p>
            <a:r>
              <a:rPr lang="en-US" sz="1200" b="1" dirty="0" smtClean="0"/>
              <a:t>“But lets show this </a:t>
            </a:r>
            <a:r>
              <a:rPr lang="en-US" sz="1200" b="1" smtClean="0"/>
              <a:t>in action…….” </a:t>
            </a:r>
            <a:endParaRPr lang="en-US" sz="1200" b="1" dirty="0" smtClean="0"/>
          </a:p>
          <a:p>
            <a:pPr eaLnBrk="1" hangingPunct="1"/>
            <a:endParaRPr lang="en-US" b="1" dirty="0"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p:txBody>
          <a:bodyPr/>
          <a:lstStyle/>
          <a:p>
            <a:pPr>
              <a:defRPr/>
            </a:pPr>
            <a:fld id="{23EC6821-9ED6-4B9C-BED9-8BF1AA34B9C5}" type="slidenum">
              <a:rPr lang="en-US" smtClean="0"/>
              <a:pPr>
                <a:defRPr/>
              </a:pPr>
              <a:t>2</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Address housekeeping and ask questions at end of each slide to “see if everything makes sense”</a:t>
            </a:r>
          </a:p>
          <a:p>
            <a:endParaRPr lang="en-US" b="1" dirty="0" smtClean="0"/>
          </a:p>
          <a:p>
            <a:r>
              <a:rPr lang="en-US" b="1" dirty="0" smtClean="0"/>
              <a:t>Next Steps / Feedback</a:t>
            </a:r>
            <a:r>
              <a:rPr lang="en-US" b="1" baseline="0" dirty="0" smtClean="0"/>
              <a:t> ( upfront verbal contract  ) as applies see Sandler training </a:t>
            </a:r>
            <a:endParaRPr lang="en-US" b="1"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55B0ADC0-9BC1-43D6-A978-B178D40A88E7}" type="slidenum">
              <a:rPr lang="en-US" smtClean="0"/>
              <a:pPr>
                <a:defRPr/>
              </a:pPr>
              <a:t>24</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b="1"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dirty="0" smtClean="0"/>
          </a:p>
          <a:p>
            <a:r>
              <a:rPr lang="en-US" sz="1200" dirty="0" smtClean="0"/>
              <a:t>“</a:t>
            </a:r>
            <a:r>
              <a:rPr lang="en-US" sz="1200" b="1" dirty="0" smtClean="0">
                <a:solidFill>
                  <a:srgbClr val="000000"/>
                </a:solidFill>
                <a:latin typeface="Verdana" pitchFamily="34" charset="0"/>
                <a:cs typeface="Times New Roman" pitchFamily="18" charset="0"/>
              </a:rPr>
              <a:t>Mi-Forms enables mobile workers – field inspection workers, home health care nurses, </a:t>
            </a:r>
            <a:r>
              <a:rPr lang="en-US" sz="1200" b="1" dirty="0" err="1" smtClean="0">
                <a:solidFill>
                  <a:srgbClr val="000000"/>
                </a:solidFill>
                <a:latin typeface="Verdana" pitchFamily="34" charset="0"/>
                <a:cs typeface="Times New Roman" pitchFamily="18" charset="0"/>
              </a:rPr>
              <a:t>etc</a:t>
            </a:r>
            <a:r>
              <a:rPr lang="en-US" sz="1200" b="1" dirty="0" smtClean="0">
                <a:solidFill>
                  <a:srgbClr val="000000"/>
                </a:solidFill>
                <a:latin typeface="Verdana" pitchFamily="34" charset="0"/>
                <a:cs typeface="Times New Roman" pitchFamily="18" charset="0"/>
              </a:rPr>
              <a:t> – to capture data electronically and then seamlessly integrate that data with their back end databases.</a:t>
            </a:r>
          </a:p>
          <a:p>
            <a:endParaRPr lang="en-US" sz="1200" b="1" dirty="0" smtClean="0">
              <a:solidFill>
                <a:srgbClr val="000000"/>
              </a:solidFill>
              <a:latin typeface="Verdana" pitchFamily="34" charset="0"/>
              <a:cs typeface="Times New Roman" pitchFamily="18" charset="0"/>
            </a:endParaRPr>
          </a:p>
          <a:p>
            <a:r>
              <a:rPr lang="en-US" sz="1200" b="1" dirty="0" smtClean="0"/>
              <a:t>We make this collection process easy, fast, accurate and secure.”</a:t>
            </a:r>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Try to keep to 3 bullet</a:t>
            </a:r>
            <a:r>
              <a:rPr lang="en-US" baseline="0" dirty="0" smtClean="0"/>
              <a:t> points  and talk to the summarized points  </a:t>
            </a:r>
            <a:r>
              <a:rPr lang="en-US" baseline="0" dirty="0" err="1" smtClean="0"/>
              <a:t>ect</a:t>
            </a:r>
            <a:r>
              <a:rPr lang="en-US" baseline="0" dirty="0" smtClean="0"/>
              <a:t>.</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1" dirty="0" smtClean="0"/>
              <a:t>PROVEN Stable</a:t>
            </a:r>
            <a:r>
              <a:rPr lang="en-US" sz="1200" b="1" baseline="0" dirty="0" smtClean="0"/>
              <a:t> company/SOLUTION  </a:t>
            </a:r>
            <a:r>
              <a:rPr lang="en-US" sz="1200" baseline="0" dirty="0" err="1" smtClean="0"/>
              <a:t>leverging</a:t>
            </a:r>
            <a:r>
              <a:rPr lang="en-US" sz="1200" baseline="0" dirty="0" smtClean="0"/>
              <a:t> 13= years in ONLY mobile data capture</a:t>
            </a:r>
          </a:p>
          <a:p>
            <a:pPr marL="628650" marR="0" lvl="1"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T</a:t>
            </a:r>
            <a:r>
              <a:rPr lang="en-US" sz="1200" i="1" baseline="0" dirty="0" smtClean="0"/>
              <a:t>ouch on Stable to eliminate risk as what makes us different from all the new players </a:t>
            </a:r>
          </a:p>
          <a:p>
            <a:pPr marL="628650" marR="0" lvl="1"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We’re a risk-free choice and have passed technical and financial audits –by Eli </a:t>
            </a:r>
            <a:r>
              <a:rPr lang="en-US" dirty="0" err="1" smtClean="0"/>
              <a:t>lilly</a:t>
            </a:r>
            <a:r>
              <a:rPr lang="en-US" dirty="0" smtClean="0"/>
              <a:t> and AT&amp;T</a:t>
            </a:r>
          </a:p>
          <a:p>
            <a:pPr marL="628650" marR="0" lvl="1" indent="-17145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i="1" baseline="0" dirty="0" smtClean="0"/>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Experience and development has resulted in the best  STABLE / Device agnostic solution</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a:t>
            </a:r>
            <a:r>
              <a:rPr lang="en-US" sz="1200" dirty="0" smtClean="0"/>
              <a:t>10 issued US patents </a:t>
            </a:r>
            <a:r>
              <a:rPr lang="en-US" sz="1200" b="1" u="sng" dirty="0" smtClean="0"/>
              <a:t>around data capture technology</a:t>
            </a:r>
            <a:r>
              <a:rPr lang="en-US" sz="1200" dirty="0" smtClean="0"/>
              <a:t>”- speak to the slide</a:t>
            </a:r>
            <a:r>
              <a:rPr lang="en-US" sz="1200" baseline="0" dirty="0" smtClean="0"/>
              <a:t> don’t read </a:t>
            </a:r>
            <a:endParaRPr lang="en-US" sz="1200" dirty="0" smtClean="0"/>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dirty="0" smtClean="0"/>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dirty="0" smtClean="0"/>
          </a:p>
          <a:p>
            <a:endParaRPr lang="en-US" dirty="0" smtClean="0"/>
          </a:p>
        </p:txBody>
      </p:sp>
      <p:sp>
        <p:nvSpPr>
          <p:cNvPr id="4" name="Slide Number Placeholder 3"/>
          <p:cNvSpPr>
            <a:spLocks noGrp="1"/>
          </p:cNvSpPr>
          <p:nvPr>
            <p:ph type="sldNum" sz="quarter" idx="5"/>
          </p:nvPr>
        </p:nvSpPr>
        <p:spPr/>
        <p:txBody>
          <a:bodyPr/>
          <a:lstStyle/>
          <a:p>
            <a:pPr>
              <a:defRPr/>
            </a:pPr>
            <a:fld id="{B59BBB3B-5ABB-4790-9126-8D9BD4BD75D4}"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p>
            <a:pPr>
              <a:defRPr/>
            </a:pPr>
            <a:fld id="{DA7CC5DF-17DB-425B-A5E9-9CC16A31EF68}" type="slidenum">
              <a:rPr lang="en-US" smtClean="0">
                <a:latin typeface="Arial" pitchFamily="34" charset="0"/>
              </a:rPr>
              <a:pPr>
                <a:defRPr/>
              </a:pPr>
              <a:t>4</a:t>
            </a:fld>
            <a:endParaRPr lang="en-US" smtClean="0">
              <a:latin typeface="Arial" pitchFamily="34"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31863" y="4416425"/>
            <a:ext cx="514667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latin typeface="Arial" charset="0"/>
              </a:rPr>
              <a:t>Slide of customers –Refresh as you go </a:t>
            </a:r>
          </a:p>
          <a:p>
            <a:pPr eaLnBrk="1" hangingPunct="1"/>
            <a:endParaRPr lang="en-US" b="1" dirty="0" smtClean="0">
              <a:latin typeface="Arial" charset="0"/>
            </a:endParaRPr>
          </a:p>
          <a:p>
            <a:pPr eaLnBrk="1" hangingPunct="1"/>
            <a:r>
              <a:rPr lang="en-US" b="1" dirty="0" smtClean="0">
                <a:latin typeface="Arial" charset="0"/>
              </a:rPr>
              <a:t>We have Helped these customers :</a:t>
            </a:r>
          </a:p>
          <a:p>
            <a:pPr eaLnBrk="1" hangingPunct="1"/>
            <a:endParaRPr lang="en-US" b="1" dirty="0" smtClean="0">
              <a:latin typeface="Arial" charset="0"/>
            </a:endParaRPr>
          </a:p>
          <a:p>
            <a:pPr marL="514350" indent="-514350" eaLnBrk="0" hangingPunct="0">
              <a:buFont typeface="Arial" pitchFamily="34" charset="0"/>
              <a:buChar char="•"/>
              <a:defRPr/>
            </a:pPr>
            <a:r>
              <a:rPr lang="en-US" b="1" u="sng" dirty="0" smtClean="0">
                <a:cs typeface="+mn-cs"/>
              </a:rPr>
              <a:t>Save time</a:t>
            </a:r>
            <a:r>
              <a:rPr lang="en-US" b="1" dirty="0" smtClean="0">
                <a:cs typeface="+mn-cs"/>
              </a:rPr>
              <a:t> by </a:t>
            </a:r>
            <a:r>
              <a:rPr lang="en-US" b="1" dirty="0" smtClean="0">
                <a:solidFill>
                  <a:schemeClr val="accent6"/>
                </a:solidFill>
                <a:cs typeface="+mn-cs"/>
              </a:rPr>
              <a:t>eliminating paper forms </a:t>
            </a:r>
            <a:r>
              <a:rPr lang="en-US" b="1" dirty="0" smtClean="0">
                <a:cs typeface="+mn-cs"/>
              </a:rPr>
              <a:t>where data must later be typed in the system.</a:t>
            </a:r>
          </a:p>
          <a:p>
            <a:pPr marL="514350" indent="-514350" eaLnBrk="0" hangingPunct="0">
              <a:buFont typeface="Arial" pitchFamily="34" charset="0"/>
              <a:buChar char="•"/>
              <a:defRPr/>
            </a:pPr>
            <a:r>
              <a:rPr lang="en-US" b="1" u="sng" dirty="0" smtClean="0">
                <a:cs typeface="+mn-cs"/>
              </a:rPr>
              <a:t>Save money &amp; boost revenue</a:t>
            </a:r>
            <a:r>
              <a:rPr lang="en-US" b="1" dirty="0" smtClean="0">
                <a:cs typeface="+mn-cs"/>
              </a:rPr>
              <a:t> – staff time </a:t>
            </a:r>
            <a:r>
              <a:rPr lang="en-US" b="1" dirty="0" smtClean="0">
                <a:solidFill>
                  <a:schemeClr val="accent6"/>
                </a:solidFill>
                <a:cs typeface="+mn-cs"/>
              </a:rPr>
              <a:t>processing paperwork is expensive </a:t>
            </a:r>
            <a:r>
              <a:rPr lang="en-US" b="1" dirty="0" smtClean="0">
                <a:cs typeface="+mn-cs"/>
              </a:rPr>
              <a:t>and can be used in higher value-add activities like seeing more patients</a:t>
            </a:r>
          </a:p>
          <a:p>
            <a:pPr marL="514350" indent="-514350" eaLnBrk="0" hangingPunct="0">
              <a:buFont typeface="Arial" pitchFamily="34" charset="0"/>
              <a:buChar char="•"/>
              <a:defRPr/>
            </a:pPr>
            <a:r>
              <a:rPr lang="en-US" b="1" u="sng" dirty="0" smtClean="0">
                <a:cs typeface="+mn-cs"/>
              </a:rPr>
              <a:t>Reduce costs</a:t>
            </a:r>
            <a:r>
              <a:rPr lang="en-US" b="1" dirty="0" smtClean="0">
                <a:cs typeface="+mn-cs"/>
              </a:rPr>
              <a:t> such as </a:t>
            </a:r>
            <a:r>
              <a:rPr lang="en-US" b="1" dirty="0" smtClean="0">
                <a:solidFill>
                  <a:schemeClr val="accent6"/>
                </a:solidFill>
                <a:cs typeface="+mn-cs"/>
              </a:rPr>
              <a:t>printing, scanning and storage </a:t>
            </a:r>
            <a:r>
              <a:rPr lang="en-US" b="1" dirty="0" smtClean="0">
                <a:cs typeface="+mn-cs"/>
              </a:rPr>
              <a:t>of paper forms</a:t>
            </a:r>
          </a:p>
          <a:p>
            <a:pPr marL="514350" indent="-514350" eaLnBrk="0" hangingPunct="0">
              <a:buFont typeface="Arial" pitchFamily="34" charset="0"/>
              <a:buChar char="•"/>
              <a:defRPr/>
            </a:pPr>
            <a:r>
              <a:rPr lang="en-US" b="1" u="sng" dirty="0" smtClean="0">
                <a:cs typeface="+mn-cs"/>
              </a:rPr>
              <a:t>Improve data quality</a:t>
            </a:r>
            <a:r>
              <a:rPr lang="en-US" b="1" dirty="0" smtClean="0">
                <a:cs typeface="+mn-cs"/>
              </a:rPr>
              <a:t> – real-time data validation and automatic uploading </a:t>
            </a:r>
            <a:r>
              <a:rPr lang="en-US" b="1" dirty="0" smtClean="0">
                <a:solidFill>
                  <a:schemeClr val="accent6"/>
                </a:solidFill>
                <a:cs typeface="+mn-cs"/>
              </a:rPr>
              <a:t>reduce errors</a:t>
            </a:r>
          </a:p>
          <a:p>
            <a:pPr marL="514350" indent="-514350" eaLnBrk="0" hangingPunct="0">
              <a:buFont typeface="Arial" pitchFamily="34" charset="0"/>
              <a:buChar char="•"/>
              <a:defRPr/>
            </a:pPr>
            <a:r>
              <a:rPr lang="en-US" b="1" u="sng" dirty="0" smtClean="0">
                <a:solidFill>
                  <a:schemeClr val="accent6"/>
                </a:solidFill>
                <a:cs typeface="+mn-cs"/>
              </a:rPr>
              <a:t>Faster access to data</a:t>
            </a:r>
            <a:r>
              <a:rPr lang="en-US" b="1" dirty="0" smtClean="0">
                <a:solidFill>
                  <a:schemeClr val="accent6"/>
                </a:solidFill>
                <a:cs typeface="+mn-cs"/>
              </a:rPr>
              <a:t> </a:t>
            </a:r>
            <a:r>
              <a:rPr lang="en-US" b="1" dirty="0" smtClean="0">
                <a:cs typeface="+mn-cs"/>
              </a:rPr>
              <a:t>for reporting and analysis</a:t>
            </a:r>
          </a:p>
          <a:p>
            <a:pPr marL="514350" indent="-514350" eaLnBrk="0" hangingPunct="0">
              <a:buFont typeface="Arial" pitchFamily="34" charset="0"/>
              <a:buChar char="•"/>
              <a:defRPr/>
            </a:pPr>
            <a:endParaRPr lang="en-US" b="1" dirty="0" smtClean="0">
              <a:cs typeface="+mn-cs"/>
            </a:endParaRPr>
          </a:p>
          <a:p>
            <a:endParaRPr lang="en-US" b="1" dirty="0" smtClean="0">
              <a:latin typeface="Verdana" pitchFamily="34" charset="0"/>
              <a:cs typeface="Times New Roman" pitchFamily="18" charset="0"/>
            </a:endParaRPr>
          </a:p>
          <a:p>
            <a:r>
              <a:rPr lang="en-US" b="1" dirty="0" smtClean="0">
                <a:latin typeface="Verdana" pitchFamily="34" charset="0"/>
                <a:cs typeface="Times New Roman" pitchFamily="18" charset="0"/>
              </a:rPr>
              <a:t>Leaders of industry – Financial Sector –</a:t>
            </a:r>
          </a:p>
          <a:p>
            <a:r>
              <a:rPr lang="en-US" b="1" dirty="0" smtClean="0">
                <a:latin typeface="Verdana" pitchFamily="34" charset="0"/>
                <a:cs typeface="Times New Roman" pitchFamily="18" charset="0"/>
              </a:rPr>
              <a:t>Citibank Communications – AT&amp;T, </a:t>
            </a:r>
          </a:p>
          <a:p>
            <a:r>
              <a:rPr lang="en-US" b="1" dirty="0" smtClean="0">
                <a:latin typeface="Verdana" pitchFamily="34" charset="0"/>
                <a:cs typeface="Times New Roman" pitchFamily="18" charset="0"/>
              </a:rPr>
              <a:t>Pharmaceutical – Eli Lilly</a:t>
            </a:r>
          </a:p>
          <a:p>
            <a:pPr marL="514350" indent="-514350" eaLnBrk="0" hangingPunct="0">
              <a:buFont typeface="Arial" pitchFamily="34" charset="0"/>
              <a:buChar char="•"/>
              <a:defRPr/>
            </a:pPr>
            <a:endParaRPr lang="en-US" b="1" dirty="0" smtClean="0">
              <a:cs typeface="+mn-cs"/>
            </a:endParaRPr>
          </a:p>
          <a:p>
            <a:pPr eaLnBrk="1" hangingPunct="1"/>
            <a:endParaRPr lang="en-US" b="1" dirty="0"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p:txBody>
          <a:bodyPr/>
          <a:lstStyle/>
          <a:p>
            <a:pPr>
              <a:defRPr/>
            </a:pPr>
            <a:fld id="{BE6CDF4E-84A8-4B8A-B74D-8277A555D0B8}" type="slidenum">
              <a:rPr lang="en-US" smtClean="0"/>
              <a:pPr>
                <a:defRPr/>
              </a:pPr>
              <a:t>5</a:t>
            </a:fld>
            <a:endParaRPr 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701675" y="4416425"/>
            <a:ext cx="560705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400" b="1" dirty="0" err="1" smtClean="0"/>
              <a:t>Roi</a:t>
            </a:r>
            <a:r>
              <a:rPr lang="en-US" sz="1400" b="1" dirty="0" smtClean="0"/>
              <a:t> in Months </a:t>
            </a:r>
          </a:p>
          <a:p>
            <a:endParaRPr lang="en-US" sz="1400" b="1" dirty="0" smtClean="0"/>
          </a:p>
          <a:p>
            <a:r>
              <a:rPr lang="en-US" sz="1400" dirty="0" smtClean="0"/>
              <a:t>You use paper because it is simple</a:t>
            </a:r>
          </a:p>
          <a:p>
            <a:r>
              <a:rPr lang="en-US" sz="1400" dirty="0" smtClean="0"/>
              <a:t>Paper is the most expensive and inefficient IT system you can use.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400" dirty="0" smtClean="0"/>
              <a:t>Approximate cost of a paper form: $4.95  Source: AIIM, 2012</a:t>
            </a:r>
          </a:p>
          <a:p>
            <a:r>
              <a:rPr lang="en-US" sz="1400" dirty="0" smtClean="0"/>
              <a:t>Throughout our time together you will hear me point out and give examples of how the mi-forms solution can help customers</a:t>
            </a:r>
          </a:p>
          <a:p>
            <a:endParaRPr lang="en-US" sz="1400" dirty="0" smtClean="0"/>
          </a:p>
          <a:p>
            <a:r>
              <a:rPr lang="en-US" sz="1400" dirty="0" smtClean="0"/>
              <a:t>save time – end users are able to fill out forms faster  by having electronic forms that have pre-fill, skip logic and drop down box capabilities</a:t>
            </a:r>
          </a:p>
          <a:p>
            <a:endParaRPr lang="en-US" sz="1400" dirty="0" smtClean="0"/>
          </a:p>
          <a:p>
            <a:r>
              <a:rPr lang="en-US" sz="1400" dirty="0" smtClean="0"/>
              <a:t>These types of capabilities along w/ validation rules that can be built into the forms not only allow the end user to be more productive, but also increases data accuracy</a:t>
            </a:r>
          </a:p>
          <a:p>
            <a:endParaRPr lang="en-US" sz="1400" dirty="0" smtClean="0"/>
          </a:p>
          <a:p>
            <a:r>
              <a:rPr lang="en-US" sz="1400" dirty="0" smtClean="0"/>
              <a:t>This very accurate data can be seamlessly integrated w/ any backend system – allowing for perhaps invoices to be sent out faster than before – giving our users faster access to revenue.</a:t>
            </a:r>
          </a:p>
          <a:p>
            <a:endParaRPr lang="en-US" sz="1400" dirty="0" smtClean="0"/>
          </a:p>
          <a:p>
            <a:endParaRPr lang="en-US" sz="1400" b="1"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p:txBody>
          <a:bodyPr/>
          <a:lstStyle/>
          <a:p>
            <a:pPr>
              <a:defRPr/>
            </a:pPr>
            <a:fld id="{BE6CDF4E-84A8-4B8A-B74D-8277A555D0B8}" type="slidenum">
              <a:rPr lang="en-US" smtClean="0"/>
              <a:pPr>
                <a:defRPr/>
              </a:pPr>
              <a:t>6</a:t>
            </a:fld>
            <a:endParaRPr 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701675" y="4416425"/>
            <a:ext cx="560705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400" dirty="0" smtClean="0"/>
              <a:t>Approximate cost of a paper form: $4.95  Source: AIIM, 2012</a:t>
            </a:r>
          </a:p>
          <a:p>
            <a:endParaRPr lang="en-US" sz="140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48E120EE-8A10-442C-A391-AF1B45DC6942}" type="slidenum">
              <a:rPr lang="en-US" smtClean="0"/>
              <a:pPr>
                <a:defRPr/>
              </a:pPr>
              <a:t>7</a:t>
            </a:fld>
            <a:endParaRPr lang="en-US"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xfrm>
            <a:off x="701675" y="4416425"/>
            <a:ext cx="560705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400" b="1" dirty="0" smtClean="0">
              <a:solidFill>
                <a:srgbClr val="000000"/>
              </a:solidFill>
              <a:latin typeface="Verdana" pitchFamily="34" charset="0"/>
              <a:cs typeface="Times New Roman" pitchFamily="18" charset="0"/>
            </a:endParaRPr>
          </a:p>
          <a:p>
            <a:endParaRPr lang="en-US" sz="1400" b="1"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4" name="Slide Number Placeholder 3"/>
          <p:cNvSpPr>
            <a:spLocks noGrp="1"/>
          </p:cNvSpPr>
          <p:nvPr>
            <p:ph type="sldNum" sz="quarter" idx="5"/>
          </p:nvPr>
        </p:nvSpPr>
        <p:spPr/>
        <p:txBody>
          <a:bodyPr/>
          <a:lstStyle/>
          <a:p>
            <a:pPr>
              <a:defRPr/>
            </a:pPr>
            <a:fld id="{EAC9C393-61FF-4D64-9522-0DEA6347770F}"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And here are some examples of backend systems that Mi-Forms has integrated with …  </a:t>
            </a:r>
          </a:p>
          <a:p>
            <a:r>
              <a:rPr lang="en-US" smtClean="0"/>
              <a:t>SAP, Oracle, SharePoint, Access, SQL, SalesForce and much more…</a:t>
            </a:r>
          </a:p>
        </p:txBody>
      </p:sp>
      <p:sp>
        <p:nvSpPr>
          <p:cNvPr id="4" name="Slide Number Placeholder 3"/>
          <p:cNvSpPr>
            <a:spLocks noGrp="1"/>
          </p:cNvSpPr>
          <p:nvPr>
            <p:ph type="sldNum" sz="quarter" idx="5"/>
          </p:nvPr>
        </p:nvSpPr>
        <p:spPr/>
        <p:txBody>
          <a:bodyPr/>
          <a:lstStyle/>
          <a:p>
            <a:pPr>
              <a:defRPr/>
            </a:pPr>
            <a:fld id="{C2BA99E3-F185-493C-AFB9-2AD05D58803F}"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63F420-9737-471C-8539-AA826E8EDD3E}" type="slidenum">
              <a:rPr lang="en-US"/>
              <a:pPr>
                <a:defRPr/>
              </a:pPr>
              <a:t>‹#›</a:t>
            </a:fld>
            <a:endParaRPr lang="en-US"/>
          </a:p>
        </p:txBody>
      </p:sp>
    </p:spTree>
    <p:extLst>
      <p:ext uri="{BB962C8B-B14F-4D97-AF65-F5344CB8AC3E}">
        <p14:creationId xmlns:p14="http://schemas.microsoft.com/office/powerpoint/2010/main" val="3604163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4FFB2A-C76A-4DA5-B890-F500EB6B085E}" type="slidenum">
              <a:rPr lang="en-US"/>
              <a:pPr>
                <a:defRPr/>
              </a:pPr>
              <a:t>‹#›</a:t>
            </a:fld>
            <a:endParaRPr lang="en-US"/>
          </a:p>
        </p:txBody>
      </p:sp>
    </p:spTree>
    <p:extLst>
      <p:ext uri="{BB962C8B-B14F-4D97-AF65-F5344CB8AC3E}">
        <p14:creationId xmlns:p14="http://schemas.microsoft.com/office/powerpoint/2010/main" val="985814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A52FA61-B5BC-49C8-BAD5-C9AC43AA8CCD}" type="slidenum">
              <a:rPr lang="en-US"/>
              <a:pPr>
                <a:defRPr/>
              </a:pPr>
              <a:t>‹#›</a:t>
            </a:fld>
            <a:endParaRPr lang="en-US"/>
          </a:p>
        </p:txBody>
      </p:sp>
    </p:spTree>
    <p:extLst>
      <p:ext uri="{BB962C8B-B14F-4D97-AF65-F5344CB8AC3E}">
        <p14:creationId xmlns:p14="http://schemas.microsoft.com/office/powerpoint/2010/main" val="10451875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5D83C54-F583-4890-A8AC-6FE548CD6BE4}" type="slidenum">
              <a:rPr lang="en-US"/>
              <a:pPr>
                <a:defRPr/>
              </a:pPr>
              <a:t>‹#›</a:t>
            </a:fld>
            <a:endParaRPr lang="en-US"/>
          </a:p>
        </p:txBody>
      </p:sp>
    </p:spTree>
    <p:extLst>
      <p:ext uri="{BB962C8B-B14F-4D97-AF65-F5344CB8AC3E}">
        <p14:creationId xmlns:p14="http://schemas.microsoft.com/office/powerpoint/2010/main" val="29088157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20FA812-873F-488E-B093-262D2FCC2297}" type="slidenum">
              <a:rPr lang="en-US"/>
              <a:pPr>
                <a:defRPr/>
              </a:pPr>
              <a:t>‹#›</a:t>
            </a:fld>
            <a:endParaRPr lang="en-US"/>
          </a:p>
        </p:txBody>
      </p:sp>
    </p:spTree>
    <p:extLst>
      <p:ext uri="{BB962C8B-B14F-4D97-AF65-F5344CB8AC3E}">
        <p14:creationId xmlns:p14="http://schemas.microsoft.com/office/powerpoint/2010/main" val="2190405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36B7D6-8E5C-48A6-8D6E-A4D24BD710E7}" type="slidenum">
              <a:rPr lang="en-US"/>
              <a:pPr>
                <a:defRPr/>
              </a:pPr>
              <a:t>‹#›</a:t>
            </a:fld>
            <a:endParaRPr lang="en-US"/>
          </a:p>
        </p:txBody>
      </p:sp>
    </p:spTree>
    <p:extLst>
      <p:ext uri="{BB962C8B-B14F-4D97-AF65-F5344CB8AC3E}">
        <p14:creationId xmlns:p14="http://schemas.microsoft.com/office/powerpoint/2010/main" val="2626280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C5DA9B-B0D1-4A36-B886-7887FCB6D126}" type="slidenum">
              <a:rPr lang="en-US"/>
              <a:pPr>
                <a:defRPr/>
              </a:pPr>
              <a:t>‹#›</a:t>
            </a:fld>
            <a:endParaRPr lang="en-US"/>
          </a:p>
        </p:txBody>
      </p:sp>
    </p:spTree>
    <p:extLst>
      <p:ext uri="{BB962C8B-B14F-4D97-AF65-F5344CB8AC3E}">
        <p14:creationId xmlns:p14="http://schemas.microsoft.com/office/powerpoint/2010/main" val="640581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983A617-8FA1-41F4-BCF8-8FA090A4A3F6}" type="slidenum">
              <a:rPr lang="en-US"/>
              <a:pPr>
                <a:defRPr/>
              </a:pPr>
              <a:t>‹#›</a:t>
            </a:fld>
            <a:endParaRPr lang="en-US"/>
          </a:p>
        </p:txBody>
      </p:sp>
    </p:spTree>
    <p:extLst>
      <p:ext uri="{BB962C8B-B14F-4D97-AF65-F5344CB8AC3E}">
        <p14:creationId xmlns:p14="http://schemas.microsoft.com/office/powerpoint/2010/main" val="3699058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A324DAD-B0AB-4B9E-ADAC-5DB426582239}" type="slidenum">
              <a:rPr lang="en-US"/>
              <a:pPr>
                <a:defRPr/>
              </a:pPr>
              <a:t>‹#›</a:t>
            </a:fld>
            <a:endParaRPr lang="en-US"/>
          </a:p>
        </p:txBody>
      </p:sp>
    </p:spTree>
    <p:extLst>
      <p:ext uri="{BB962C8B-B14F-4D97-AF65-F5344CB8AC3E}">
        <p14:creationId xmlns:p14="http://schemas.microsoft.com/office/powerpoint/2010/main" val="1803647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C990AA8-B174-44DF-B10A-E4632FEA1090}" type="slidenum">
              <a:rPr lang="en-US"/>
              <a:pPr>
                <a:defRPr/>
              </a:pPr>
              <a:t>‹#›</a:t>
            </a:fld>
            <a:endParaRPr lang="en-US"/>
          </a:p>
        </p:txBody>
      </p:sp>
    </p:spTree>
    <p:extLst>
      <p:ext uri="{BB962C8B-B14F-4D97-AF65-F5344CB8AC3E}">
        <p14:creationId xmlns:p14="http://schemas.microsoft.com/office/powerpoint/2010/main" val="1980582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6592105-8391-40D4-8EC3-E432EC8864E4}" type="slidenum">
              <a:rPr lang="en-US"/>
              <a:pPr>
                <a:defRPr/>
              </a:pPr>
              <a:t>‹#›</a:t>
            </a:fld>
            <a:endParaRPr lang="en-US"/>
          </a:p>
        </p:txBody>
      </p:sp>
    </p:spTree>
    <p:extLst>
      <p:ext uri="{BB962C8B-B14F-4D97-AF65-F5344CB8AC3E}">
        <p14:creationId xmlns:p14="http://schemas.microsoft.com/office/powerpoint/2010/main" val="4289276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B1D14A5-8947-46A7-AEC0-0119FB5065F8}" type="slidenum">
              <a:rPr lang="en-US"/>
              <a:pPr>
                <a:defRPr/>
              </a:pPr>
              <a:t>‹#›</a:t>
            </a:fld>
            <a:endParaRPr lang="en-US"/>
          </a:p>
        </p:txBody>
      </p:sp>
    </p:spTree>
    <p:extLst>
      <p:ext uri="{BB962C8B-B14F-4D97-AF65-F5344CB8AC3E}">
        <p14:creationId xmlns:p14="http://schemas.microsoft.com/office/powerpoint/2010/main" val="3834974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28593E8-E3FF-4707-8594-AC46825CFDFE}" type="slidenum">
              <a:rPr lang="en-US"/>
              <a:pPr>
                <a:defRPr/>
              </a:pPr>
              <a:t>‹#›</a:t>
            </a:fld>
            <a:endParaRPr lang="en-US"/>
          </a:p>
        </p:txBody>
      </p:sp>
    </p:spTree>
    <p:extLst>
      <p:ext uri="{BB962C8B-B14F-4D97-AF65-F5344CB8AC3E}">
        <p14:creationId xmlns:p14="http://schemas.microsoft.com/office/powerpoint/2010/main" val="1509621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cs typeface="+mn-cs"/>
              </a:defRPr>
            </a:lvl1pPr>
          </a:lstStyle>
          <a:p>
            <a:pPr>
              <a:defRPr/>
            </a:pPr>
            <a:fld id="{6C0EDCD0-5332-44E4-A242-FA8CD62D65B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5.jpeg"/><Relationship Id="rId5" Type="http://schemas.openxmlformats.org/officeDocument/2006/relationships/image" Target="../media/image94.png"/><Relationship Id="rId4" Type="http://schemas.openxmlformats.org/officeDocument/2006/relationships/image" Target="../media/image93.png"/></Relationships>
</file>

<file path=ppt/slides/_rels/slide1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jpeg"/><Relationship Id="rId7" Type="http://schemas.openxmlformats.org/officeDocument/2006/relationships/image" Target="../media/image10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98.png"/><Relationship Id="rId9" Type="http://schemas.openxmlformats.org/officeDocument/2006/relationships/image" Target="../media/image69.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1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7.jpeg"/><Relationship Id="rId7" Type="http://schemas.openxmlformats.org/officeDocument/2006/relationships/image" Target="../media/image111.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1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16.png"/><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png"/><Relationship Id="rId18" Type="http://schemas.openxmlformats.org/officeDocument/2006/relationships/image" Target="../media/image25.jpe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jpeg"/><Relationship Id="rId2" Type="http://schemas.openxmlformats.org/officeDocument/2006/relationships/notesSlide" Target="../notesSlides/notesSlide4.xml"/><Relationship Id="rId16" Type="http://schemas.openxmlformats.org/officeDocument/2006/relationships/image" Target="../media/image23.png"/><Relationship Id="rId20"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jpeg"/><Relationship Id="rId14"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1.jpeg"/><Relationship Id="rId11" Type="http://schemas.openxmlformats.org/officeDocument/2006/relationships/image" Target="../media/image36.png"/><Relationship Id="rId5" Type="http://schemas.openxmlformats.org/officeDocument/2006/relationships/image" Target="../media/image30.jpeg"/><Relationship Id="rId10" Type="http://schemas.openxmlformats.org/officeDocument/2006/relationships/image" Target="../media/image35.png"/><Relationship Id="rId4" Type="http://schemas.openxmlformats.org/officeDocument/2006/relationships/image" Target="../media/image29.jpeg"/><Relationship Id="rId9" Type="http://schemas.openxmlformats.org/officeDocument/2006/relationships/image" Target="../media/image3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7.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png"/><Relationship Id="rId18" Type="http://schemas.openxmlformats.org/officeDocument/2006/relationships/image" Target="../media/image58.png"/><Relationship Id="rId26" Type="http://schemas.openxmlformats.org/officeDocument/2006/relationships/image" Target="../media/image66.png"/><Relationship Id="rId3" Type="http://schemas.openxmlformats.org/officeDocument/2006/relationships/hyperlink" Target="http://www.google.com/imgres?imgurl=http://www.localpcbuilder.com/images5/HeroPCs/pcimages/Equus-01.jpg&amp;imgrefurl=http://www.localpcbuilder.com/audience/education/&amp;usg=__P4aP9nkuAsPdUaMy264MzzuxaL8=&amp;h=149&amp;w=181&amp;sz=5&amp;hl=en&amp;start=6&amp;zoom=0&amp;um=1&amp;itbs=1&amp;tbnid=hS0ExObh-o-chM:&amp;tbnh=83&amp;tbnw=101&amp;prev=/images?q=equus+nobi&amp;um=1&amp;hl=en&amp;sa=N&amp;rlz=1R2ADRA_enUS398&amp;tbs=isch:1" TargetMode="External"/><Relationship Id="rId21" Type="http://schemas.openxmlformats.org/officeDocument/2006/relationships/image" Target="../media/image61.png"/><Relationship Id="rId7" Type="http://schemas.openxmlformats.org/officeDocument/2006/relationships/image" Target="../media/image47.png"/><Relationship Id="rId12" Type="http://schemas.openxmlformats.org/officeDocument/2006/relationships/image" Target="../media/image52.png"/><Relationship Id="rId17" Type="http://schemas.openxmlformats.org/officeDocument/2006/relationships/image" Target="../media/image57.png"/><Relationship Id="rId25" Type="http://schemas.openxmlformats.org/officeDocument/2006/relationships/image" Target="../media/image65.png"/><Relationship Id="rId2" Type="http://schemas.openxmlformats.org/officeDocument/2006/relationships/notesSlide" Target="../notesSlides/notesSlide8.xml"/><Relationship Id="rId16" Type="http://schemas.openxmlformats.org/officeDocument/2006/relationships/image" Target="../media/image56.png"/><Relationship Id="rId20" Type="http://schemas.openxmlformats.org/officeDocument/2006/relationships/image" Target="../media/image60.png"/><Relationship Id="rId29"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46.png"/><Relationship Id="rId11" Type="http://schemas.openxmlformats.org/officeDocument/2006/relationships/image" Target="../media/image51.png"/><Relationship Id="rId24" Type="http://schemas.openxmlformats.org/officeDocument/2006/relationships/image" Target="../media/image64.gif"/><Relationship Id="rId5" Type="http://schemas.openxmlformats.org/officeDocument/2006/relationships/image" Target="../media/image45.png"/><Relationship Id="rId15" Type="http://schemas.openxmlformats.org/officeDocument/2006/relationships/image" Target="../media/image55.png"/><Relationship Id="rId23" Type="http://schemas.openxmlformats.org/officeDocument/2006/relationships/image" Target="../media/image63.png"/><Relationship Id="rId28" Type="http://schemas.openxmlformats.org/officeDocument/2006/relationships/image" Target="../media/image68.png"/><Relationship Id="rId10" Type="http://schemas.openxmlformats.org/officeDocument/2006/relationships/image" Target="../media/image50.png"/><Relationship Id="rId19" Type="http://schemas.openxmlformats.org/officeDocument/2006/relationships/image" Target="../media/image59.png"/><Relationship Id="rId4" Type="http://schemas.openxmlformats.org/officeDocument/2006/relationships/image" Target="../media/image44.png"/><Relationship Id="rId9" Type="http://schemas.openxmlformats.org/officeDocument/2006/relationships/image" Target="../media/image49.png"/><Relationship Id="rId14" Type="http://schemas.openxmlformats.org/officeDocument/2006/relationships/image" Target="../media/image54.jpeg"/><Relationship Id="rId22" Type="http://schemas.openxmlformats.org/officeDocument/2006/relationships/image" Target="../media/image62.png"/><Relationship Id="rId27" Type="http://schemas.openxmlformats.org/officeDocument/2006/relationships/image" Target="../media/image67.png"/><Relationship Id="rId30" Type="http://schemas.openxmlformats.org/officeDocument/2006/relationships/image" Target="../media/image70.jpeg"/></Relationships>
</file>

<file path=ppt/slides/_rels/slide9.xml.rels><?xml version="1.0" encoding="UTF-8" standalone="yes"?>
<Relationships xmlns="http://schemas.openxmlformats.org/package/2006/relationships"><Relationship Id="rId8" Type="http://schemas.openxmlformats.org/officeDocument/2006/relationships/image" Target="../media/image76.jpeg"/><Relationship Id="rId13" Type="http://schemas.openxmlformats.org/officeDocument/2006/relationships/image" Target="../media/image81.png"/><Relationship Id="rId18" Type="http://schemas.openxmlformats.org/officeDocument/2006/relationships/image" Target="../media/image86.png"/><Relationship Id="rId3" Type="http://schemas.openxmlformats.org/officeDocument/2006/relationships/image" Target="../media/image71.png"/><Relationship Id="rId21" Type="http://schemas.openxmlformats.org/officeDocument/2006/relationships/image" Target="../media/image89.png"/><Relationship Id="rId7" Type="http://schemas.openxmlformats.org/officeDocument/2006/relationships/image" Target="../media/image75.png"/><Relationship Id="rId12" Type="http://schemas.openxmlformats.org/officeDocument/2006/relationships/image" Target="../media/image80.png"/><Relationship Id="rId17" Type="http://schemas.openxmlformats.org/officeDocument/2006/relationships/image" Target="../media/image85.png"/><Relationship Id="rId2" Type="http://schemas.openxmlformats.org/officeDocument/2006/relationships/notesSlide" Target="../notesSlides/notesSlide9.xml"/><Relationship Id="rId16" Type="http://schemas.openxmlformats.org/officeDocument/2006/relationships/image" Target="../media/image84.png"/><Relationship Id="rId20" Type="http://schemas.openxmlformats.org/officeDocument/2006/relationships/image" Target="../media/image88.png"/><Relationship Id="rId1" Type="http://schemas.openxmlformats.org/officeDocument/2006/relationships/slideLayout" Target="../slideLayouts/slideLayout7.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5" Type="http://schemas.openxmlformats.org/officeDocument/2006/relationships/image" Target="../media/image83.png"/><Relationship Id="rId23" Type="http://schemas.openxmlformats.org/officeDocument/2006/relationships/image" Target="../media/image91.png"/><Relationship Id="rId10" Type="http://schemas.openxmlformats.org/officeDocument/2006/relationships/image" Target="../media/image78.png"/><Relationship Id="rId19" Type="http://schemas.openxmlformats.org/officeDocument/2006/relationships/image" Target="../media/image87.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2.png"/><Relationship Id="rId22" Type="http://schemas.openxmlformats.org/officeDocument/2006/relationships/image" Target="../media/image9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p:txBody>
          <a:bodyPr/>
          <a:lstStyle/>
          <a:p>
            <a:pPr>
              <a:defRPr/>
            </a:pPr>
            <a:fld id="{CCA200B0-CD81-4B2B-BBE4-6321C6680AD1}" type="slidenum">
              <a:rPr lang="en-US" smtClean="0"/>
              <a:pPr>
                <a:defRPr/>
              </a:pPr>
              <a:t>1</a:t>
            </a:fld>
            <a:endParaRPr lang="en-US" smtClean="0"/>
          </a:p>
        </p:txBody>
      </p:sp>
      <p:pic>
        <p:nvPicPr>
          <p:cNvPr id="2052" name="Picture 4" descr="Mico final 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9711" y="4019550"/>
            <a:ext cx="16002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5"/>
          <p:cNvSpPr>
            <a:spLocks noChangeArrowheads="1"/>
          </p:cNvSpPr>
          <p:nvPr/>
        </p:nvSpPr>
        <p:spPr bwMode="auto">
          <a:xfrm>
            <a:off x="0" y="-304800"/>
            <a:ext cx="9144000" cy="4215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2379" tIns="45407" rIns="92379" bIns="45407">
            <a:spAutoFit/>
          </a:bodyPr>
          <a:lstStyle/>
          <a:p>
            <a:pPr algn="ctr" defTabSz="911225" eaLnBrk="0" hangingPunct="0"/>
            <a:endParaRPr lang="en-US" b="1" i="1" u="sng" dirty="0">
              <a:solidFill>
                <a:srgbClr val="000000"/>
              </a:solidFill>
              <a:latin typeface="Verdana" pitchFamily="34" charset="0"/>
            </a:endParaRPr>
          </a:p>
          <a:p>
            <a:pPr algn="ctr" defTabSz="911225" eaLnBrk="0" hangingPunct="0"/>
            <a:r>
              <a:rPr lang="en-US" sz="2800" b="1" i="1" dirty="0">
                <a:solidFill>
                  <a:srgbClr val="000000"/>
                </a:solidFill>
                <a:latin typeface="Verdana" pitchFamily="34" charset="0"/>
              </a:rPr>
              <a:t>  </a:t>
            </a:r>
          </a:p>
          <a:p>
            <a:pPr algn="ctr" defTabSz="911225" eaLnBrk="0" hangingPunct="0"/>
            <a:endParaRPr lang="en-US" sz="2800" b="1" i="1" dirty="0">
              <a:solidFill>
                <a:srgbClr val="000000"/>
              </a:solidFill>
              <a:latin typeface="Verdana" pitchFamily="34" charset="0"/>
            </a:endParaRPr>
          </a:p>
          <a:p>
            <a:pPr algn="ctr" defTabSz="911225" eaLnBrk="0" hangingPunct="0"/>
            <a:endParaRPr lang="en-US" sz="2800" b="1" i="1" dirty="0">
              <a:solidFill>
                <a:srgbClr val="000000"/>
              </a:solidFill>
              <a:latin typeface="Verdana" pitchFamily="34" charset="0"/>
            </a:endParaRPr>
          </a:p>
          <a:p>
            <a:pPr algn="ctr" defTabSz="911225" eaLnBrk="0" hangingPunct="0"/>
            <a:endParaRPr lang="en-US" sz="2000" b="1" i="1" dirty="0">
              <a:solidFill>
                <a:srgbClr val="000000"/>
              </a:solidFill>
              <a:latin typeface="Verdana" pitchFamily="34" charset="0"/>
            </a:endParaRPr>
          </a:p>
          <a:p>
            <a:pPr algn="ctr" defTabSz="911225" eaLnBrk="0" hangingPunct="0"/>
            <a:r>
              <a:rPr lang="en-US" sz="2000" b="1" i="1" dirty="0" smtClean="0">
                <a:solidFill>
                  <a:srgbClr val="000000"/>
                </a:solidFill>
                <a:latin typeface="Verdana" pitchFamily="34" charset="0"/>
              </a:rPr>
              <a:t>Mi-Co Best-of-Breed Mobile-Forms </a:t>
            </a:r>
            <a:r>
              <a:rPr lang="en-US" sz="2000" b="1" i="1" dirty="0" smtClean="0">
                <a:solidFill>
                  <a:srgbClr val="000000"/>
                </a:solidFill>
                <a:latin typeface="Verdana" pitchFamily="34" charset="0"/>
              </a:rPr>
              <a:t>Platform for Government</a:t>
            </a:r>
            <a:endParaRPr lang="en-US" sz="2000" b="1" i="1" dirty="0">
              <a:solidFill>
                <a:srgbClr val="000000"/>
              </a:solidFill>
              <a:latin typeface="Verdana" pitchFamily="34" charset="0"/>
            </a:endParaRPr>
          </a:p>
          <a:p>
            <a:pPr algn="ctr" defTabSz="911225" eaLnBrk="0" hangingPunct="0"/>
            <a:r>
              <a:rPr lang="en-US" sz="2000" b="1" i="1" dirty="0" smtClean="0">
                <a:solidFill>
                  <a:srgbClr val="000000"/>
                </a:solidFill>
                <a:latin typeface="Verdana" pitchFamily="34" charset="0"/>
              </a:rPr>
              <a:t>Overview &amp; Live Demo</a:t>
            </a:r>
          </a:p>
          <a:p>
            <a:pPr algn="ctr" defTabSz="911225" eaLnBrk="0" hangingPunct="0"/>
            <a:endParaRPr lang="en-US" sz="2000" b="1" i="1" dirty="0" smtClean="0">
              <a:solidFill>
                <a:srgbClr val="000000"/>
              </a:solidFill>
              <a:latin typeface="Verdana" pitchFamily="34" charset="0"/>
            </a:endParaRPr>
          </a:p>
          <a:p>
            <a:pPr algn="ctr" defTabSz="911225" eaLnBrk="0" hangingPunct="0"/>
            <a:endParaRPr lang="en-US" sz="2000" b="1" i="1" dirty="0">
              <a:solidFill>
                <a:srgbClr val="000000"/>
              </a:solidFill>
              <a:latin typeface="Verdana" pitchFamily="34" charset="0"/>
            </a:endParaRPr>
          </a:p>
          <a:p>
            <a:pPr algn="ctr" defTabSz="911225" eaLnBrk="0" hangingPunct="0"/>
            <a:r>
              <a:rPr lang="en-US" sz="2000" i="1" dirty="0" smtClean="0">
                <a:solidFill>
                  <a:srgbClr val="000000"/>
                </a:solidFill>
                <a:latin typeface="Verdana" pitchFamily="34" charset="0"/>
              </a:rPr>
              <a:t> PARTNER NAME</a:t>
            </a:r>
            <a:endParaRPr lang="en-US" sz="2000" i="1" dirty="0" smtClean="0">
              <a:solidFill>
                <a:srgbClr val="000000"/>
              </a:solidFill>
              <a:latin typeface="Verdana" pitchFamily="34" charset="0"/>
            </a:endParaRPr>
          </a:p>
          <a:p>
            <a:pPr algn="ctr" defTabSz="911225" eaLnBrk="0" hangingPunct="0"/>
            <a:r>
              <a:rPr lang="en-US" sz="2000" i="1" dirty="0" smtClean="0">
                <a:solidFill>
                  <a:srgbClr val="000000"/>
                </a:solidFill>
                <a:latin typeface="Verdana" pitchFamily="34" charset="0"/>
              </a:rPr>
              <a:t>PARTNER CONTACT EMAIL</a:t>
            </a:r>
            <a:r>
              <a:rPr lang="en-US" sz="2000" i="1" dirty="0" smtClean="0">
                <a:solidFill>
                  <a:srgbClr val="000000"/>
                </a:solidFill>
                <a:latin typeface="Verdana" pitchFamily="34" charset="0"/>
              </a:rPr>
              <a:t/>
            </a:r>
            <a:br>
              <a:rPr lang="en-US" sz="2000" i="1" dirty="0" smtClean="0">
                <a:solidFill>
                  <a:srgbClr val="000000"/>
                </a:solidFill>
                <a:latin typeface="Verdana" pitchFamily="34" charset="0"/>
              </a:rPr>
            </a:br>
            <a:r>
              <a:rPr lang="en-US" sz="2000" i="1" dirty="0" smtClean="0">
                <a:solidFill>
                  <a:srgbClr val="000000"/>
                </a:solidFill>
                <a:latin typeface="Verdana" pitchFamily="34" charset="0"/>
              </a:rPr>
              <a:t>PARTNER PHONE</a:t>
            </a:r>
            <a:endParaRPr lang="en-US" sz="2000" i="1" dirty="0">
              <a:solidFill>
                <a:srgbClr val="000000"/>
              </a:solidFill>
              <a:latin typeface="Verdana" pitchFamily="34" charset="0"/>
            </a:endParaRPr>
          </a:p>
        </p:txBody>
      </p:sp>
      <p:sp>
        <p:nvSpPr>
          <p:cNvPr id="2054" name="Rectangle 6"/>
          <p:cNvSpPr>
            <a:spLocks noChangeArrowheads="1"/>
          </p:cNvSpPr>
          <p:nvPr/>
        </p:nvSpPr>
        <p:spPr bwMode="auto">
          <a:xfrm>
            <a:off x="152400" y="6019800"/>
            <a:ext cx="8686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p>
            <a:pPr algn="ctr" eaLnBrk="0" hangingPunct="0"/>
            <a:r>
              <a:rPr lang="en-US" sz="1600" b="1" dirty="0">
                <a:latin typeface="Arial" charset="0"/>
              </a:rPr>
              <a:t>www.fieldinspectiondata.com   </a:t>
            </a:r>
            <a:r>
              <a:rPr lang="en-US" sz="1600" b="1" dirty="0" smtClean="0">
                <a:latin typeface="Arial" charset="0"/>
              </a:rPr>
              <a:t>       PARTNER WEBSITE          www.mi-corporation.com </a:t>
            </a:r>
          </a:p>
          <a:p>
            <a:pPr algn="ctr" eaLnBrk="0" hangingPunct="0"/>
            <a:endParaRPr lang="en-US" sz="1600" b="1" dirty="0">
              <a:latin typeface="Arial" charset="0"/>
            </a:endParaRPr>
          </a:p>
        </p:txBody>
      </p:sp>
      <p:sp>
        <p:nvSpPr>
          <p:cNvPr id="2055" name="Rectangle 7"/>
          <p:cNvSpPr>
            <a:spLocks noChangeArrowheads="1"/>
          </p:cNvSpPr>
          <p:nvPr/>
        </p:nvSpPr>
        <p:spPr bwMode="auto">
          <a:xfrm>
            <a:off x="0" y="6624638"/>
            <a:ext cx="9144000" cy="2286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2056" name="Rectangle 13"/>
          <p:cNvSpPr>
            <a:spLocks noChangeArrowheads="1"/>
          </p:cNvSpPr>
          <p:nvPr/>
        </p:nvSpPr>
        <p:spPr bwMode="auto">
          <a:xfrm>
            <a:off x="0" y="0"/>
            <a:ext cx="9144000" cy="1066800"/>
          </a:xfrm>
          <a:prstGeom prst="rect">
            <a:avLst/>
          </a:prstGeom>
          <a:solidFill>
            <a:srgbClr val="002060"/>
          </a:solidFill>
          <a:ln>
            <a:noFill/>
          </a:ln>
          <a:extLst/>
        </p:spPr>
        <p:txBody>
          <a:bodyPr wrap="none" anchor="ctr"/>
          <a:lstStyle/>
          <a:p>
            <a:pPr eaLnBrk="0" hangingPunct="0"/>
            <a:endParaRPr lang="en-US">
              <a:latin typeface="AvantGarde Bk BT" pitchFamily="34" charset="0"/>
            </a:endParaRPr>
          </a:p>
        </p:txBody>
      </p:sp>
      <p:pic>
        <p:nvPicPr>
          <p:cNvPr id="2057" name="Picture 5" descr="XT2-withform.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6525" y="2590800"/>
            <a:ext cx="22098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2136775"/>
            <a:ext cx="1981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0" descr="G3371050920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4804" y="4806741"/>
            <a:ext cx="80168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13" name="Picture 2" descr="https://encrypted-tbn0.google.com/images?q=tbn:ANd9GcTvk_Sb4IhvNHN2XygQeGAJSq_5ErlOouwrmTmmm7Q8qvNIUEJ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430" y="4169653"/>
            <a:ext cx="2370138"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9" descr="epadinknoback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31632" y="4810125"/>
            <a:ext cx="1296987"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10400" y="4182896"/>
            <a:ext cx="1365638"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Content Placeholder 14" descr="anydata.gif"/>
          <p:cNvPicPr>
            <a:picLocks noGrp="1" noChangeAspect="1"/>
          </p:cNvPicPr>
          <p:nvPr>
            <p:ph sz="half" idx="2"/>
          </p:nvPr>
        </p:nvPicPr>
        <p:blipFill>
          <a:blip r:embed="rId3">
            <a:extLst>
              <a:ext uri="{28A0092B-C50C-407E-A947-70E740481C1C}">
                <a14:useLocalDpi xmlns:a14="http://schemas.microsoft.com/office/drawing/2010/main" val="0"/>
              </a:ext>
            </a:extLst>
          </a:blip>
          <a:srcRect t="-63284" b="-63284"/>
          <a:stretch>
            <a:fillRect/>
          </a:stretch>
        </p:blipFill>
        <p:spPr>
          <a:xfrm>
            <a:off x="288006" y="1418432"/>
            <a:ext cx="3770312" cy="3687762"/>
          </a:xfrm>
        </p:spPr>
      </p:pic>
      <p:sp>
        <p:nvSpPr>
          <p:cNvPr id="16387" name="Text Placeholder 3"/>
          <p:cNvSpPr>
            <a:spLocks noGrp="1"/>
          </p:cNvSpPr>
          <p:nvPr>
            <p:ph type="body" idx="1"/>
          </p:nvPr>
        </p:nvSpPr>
        <p:spPr/>
        <p:txBody>
          <a:bodyPr/>
          <a:lstStyle/>
          <a:p>
            <a:pPr algn="ctr"/>
            <a:r>
              <a:rPr lang="en-US" dirty="0" smtClean="0"/>
              <a:t>Flexible Technology</a:t>
            </a:r>
          </a:p>
        </p:txBody>
      </p:sp>
      <p:sp>
        <p:nvSpPr>
          <p:cNvPr id="16388" name="Text Placeholder 5"/>
          <p:cNvSpPr>
            <a:spLocks noGrp="1"/>
          </p:cNvSpPr>
          <p:nvPr>
            <p:ph type="body" sz="quarter" idx="3"/>
          </p:nvPr>
        </p:nvSpPr>
        <p:spPr/>
        <p:txBody>
          <a:bodyPr/>
          <a:lstStyle/>
          <a:p>
            <a:pPr algn="ctr"/>
            <a:r>
              <a:rPr lang="en-US" dirty="0" smtClean="0"/>
              <a:t>Client Experience</a:t>
            </a:r>
          </a:p>
        </p:txBody>
      </p:sp>
      <p:pic>
        <p:nvPicPr>
          <p:cNvPr id="16389" name="Content Placeholder 9" descr="200387650-001.png"/>
          <p:cNvPicPr>
            <a:picLocks noGrp="1" noChangeAspect="1"/>
          </p:cNvPicPr>
          <p:nvPr>
            <p:ph sz="quarter" idx="4"/>
          </p:nvPr>
        </p:nvPicPr>
        <p:blipFill>
          <a:blip r:embed="rId4">
            <a:extLst>
              <a:ext uri="{28A0092B-C50C-407E-A947-70E740481C1C}">
                <a14:useLocalDpi xmlns:a14="http://schemas.microsoft.com/office/drawing/2010/main" val="0"/>
              </a:ext>
            </a:extLst>
          </a:blip>
          <a:srcRect l="-87643" r="-87643"/>
          <a:stretch>
            <a:fillRect/>
          </a:stretch>
        </p:blipFill>
        <p:spPr>
          <a:xfrm>
            <a:off x="4070350" y="2209800"/>
            <a:ext cx="4041775" cy="3951288"/>
          </a:xfrm>
        </p:spPr>
      </p:pic>
      <p:pic>
        <p:nvPicPr>
          <p:cNvPr id="16390" name="Picture 15" descr="Any devic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435475"/>
            <a:ext cx="3887788"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17" descr="ncda.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23113" y="2451100"/>
            <a:ext cx="139382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18" descr="msdh.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185025" y="4064000"/>
            <a:ext cx="1096963"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3" name="TextBox 19"/>
          <p:cNvSpPr txBox="1">
            <a:spLocks noChangeArrowheads="1"/>
          </p:cNvSpPr>
          <p:nvPr/>
        </p:nvSpPr>
        <p:spPr bwMode="auto">
          <a:xfrm>
            <a:off x="5715000" y="3039813"/>
            <a:ext cx="7681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US" sz="2000" b="1" dirty="0">
                <a:solidFill>
                  <a:schemeClr val="accent6">
                    <a:lumMod val="75000"/>
                  </a:schemeClr>
                </a:solidFill>
              </a:rPr>
              <a:t>13</a:t>
            </a:r>
          </a:p>
          <a:p>
            <a:pPr algn="ctr" eaLnBrk="1" hangingPunct="1"/>
            <a:r>
              <a:rPr lang="en-US" sz="2000" b="1" dirty="0">
                <a:solidFill>
                  <a:schemeClr val="accent6">
                    <a:lumMod val="75000"/>
                  </a:schemeClr>
                </a:solidFill>
              </a:rPr>
              <a:t>years</a:t>
            </a:r>
          </a:p>
        </p:txBody>
      </p:sp>
      <p:sp>
        <p:nvSpPr>
          <p:cNvPr id="16394" name="TextBox 10"/>
          <p:cNvSpPr txBox="1">
            <a:spLocks noChangeArrowheads="1"/>
          </p:cNvSpPr>
          <p:nvPr/>
        </p:nvSpPr>
        <p:spPr bwMode="auto">
          <a:xfrm>
            <a:off x="0" y="6448425"/>
            <a:ext cx="4070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r>
              <a:rPr lang="en-US" sz="1200">
                <a:solidFill>
                  <a:schemeClr val="bg1"/>
                </a:solidFill>
              </a:rPr>
              <a:t>http://www.mi-corporation.com/products/mi-forms-software</a:t>
            </a:r>
          </a:p>
        </p:txBody>
      </p:sp>
      <p:sp>
        <p:nvSpPr>
          <p:cNvPr id="16395" name="Rectangle 3"/>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r>
              <a:rPr lang="en-US" sz="3600" b="1">
                <a:solidFill>
                  <a:schemeClr val="bg1"/>
                </a:solidFill>
                <a:latin typeface="Arial Black" pitchFamily="34" charset="0"/>
              </a:rPr>
              <a:t>    			Why Mi-Co?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386"/>
                                        </p:tgtEl>
                                        <p:attrNameLst>
                                          <p:attrName>style.visibility</p:attrName>
                                        </p:attrNameLst>
                                      </p:cBhvr>
                                      <p:to>
                                        <p:strVal val="visible"/>
                                      </p:to>
                                    </p:set>
                                    <p:animEffect transition="in" filter="fade">
                                      <p:cBhvr>
                                        <p:cTn id="11" dur="500"/>
                                        <p:tgtEl>
                                          <p:spTgt spid="16386"/>
                                        </p:tgtEl>
                                      </p:cBhvr>
                                    </p:animEffect>
                                  </p:childTnLst>
                                </p:cTn>
                              </p:par>
                              <p:par>
                                <p:cTn id="12" presetID="10" presetClass="entr" presetSubtype="0" fill="hold" nodeType="withEffect">
                                  <p:stCondLst>
                                    <p:cond delay="0"/>
                                  </p:stCondLst>
                                  <p:childTnLst>
                                    <p:set>
                                      <p:cBhvr>
                                        <p:cTn id="13" dur="1" fill="hold">
                                          <p:stCondLst>
                                            <p:cond delay="0"/>
                                          </p:stCondLst>
                                        </p:cTn>
                                        <p:tgtEl>
                                          <p:spTgt spid="16390"/>
                                        </p:tgtEl>
                                        <p:attrNameLst>
                                          <p:attrName>style.visibility</p:attrName>
                                        </p:attrNameLst>
                                      </p:cBhvr>
                                      <p:to>
                                        <p:strVal val="visible"/>
                                      </p:to>
                                    </p:set>
                                    <p:animEffect transition="in" filter="fade">
                                      <p:cBhvr>
                                        <p:cTn id="14" dur="500"/>
                                        <p:tgtEl>
                                          <p:spTgt spid="1639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38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389"/>
                                        </p:tgtEl>
                                        <p:attrNameLst>
                                          <p:attrName>style.visibility</p:attrName>
                                        </p:attrNameLst>
                                      </p:cBhvr>
                                      <p:to>
                                        <p:strVal val="visible"/>
                                      </p:to>
                                    </p:set>
                                    <p:animEffect transition="in" filter="fade">
                                      <p:cBhvr>
                                        <p:cTn id="23" dur="500"/>
                                        <p:tgtEl>
                                          <p:spTgt spid="1638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393"/>
                                        </p:tgtEl>
                                        <p:attrNameLst>
                                          <p:attrName>style.visibility</p:attrName>
                                        </p:attrNameLst>
                                      </p:cBhvr>
                                      <p:to>
                                        <p:strVal val="visible"/>
                                      </p:to>
                                    </p:set>
                                    <p:animEffect transition="in" filter="fade">
                                      <p:cBhvr>
                                        <p:cTn id="26" dur="500"/>
                                        <p:tgtEl>
                                          <p:spTgt spid="16393"/>
                                        </p:tgtEl>
                                      </p:cBhvr>
                                    </p:animEffect>
                                  </p:childTnLst>
                                </p:cTn>
                              </p:par>
                              <p:par>
                                <p:cTn id="27" presetID="10" presetClass="entr" presetSubtype="0" fill="hold" nodeType="withEffect">
                                  <p:stCondLst>
                                    <p:cond delay="0"/>
                                  </p:stCondLst>
                                  <p:childTnLst>
                                    <p:set>
                                      <p:cBhvr>
                                        <p:cTn id="28" dur="1" fill="hold">
                                          <p:stCondLst>
                                            <p:cond delay="0"/>
                                          </p:stCondLst>
                                        </p:cTn>
                                        <p:tgtEl>
                                          <p:spTgt spid="16391"/>
                                        </p:tgtEl>
                                        <p:attrNameLst>
                                          <p:attrName>style.visibility</p:attrName>
                                        </p:attrNameLst>
                                      </p:cBhvr>
                                      <p:to>
                                        <p:strVal val="visible"/>
                                      </p:to>
                                    </p:set>
                                    <p:animEffect transition="in" filter="fade">
                                      <p:cBhvr>
                                        <p:cTn id="29" dur="500"/>
                                        <p:tgtEl>
                                          <p:spTgt spid="16391"/>
                                        </p:tgtEl>
                                      </p:cBhvr>
                                    </p:animEffect>
                                  </p:childTnLst>
                                </p:cTn>
                              </p:par>
                              <p:par>
                                <p:cTn id="30" presetID="10" presetClass="entr" presetSubtype="0" fill="hold" nodeType="withEffect">
                                  <p:stCondLst>
                                    <p:cond delay="0"/>
                                  </p:stCondLst>
                                  <p:childTnLst>
                                    <p:set>
                                      <p:cBhvr>
                                        <p:cTn id="31" dur="1" fill="hold">
                                          <p:stCondLst>
                                            <p:cond delay="0"/>
                                          </p:stCondLst>
                                        </p:cTn>
                                        <p:tgtEl>
                                          <p:spTgt spid="16392"/>
                                        </p:tgtEl>
                                        <p:attrNameLst>
                                          <p:attrName>style.visibility</p:attrName>
                                        </p:attrNameLst>
                                      </p:cBhvr>
                                      <p:to>
                                        <p:strVal val="visible"/>
                                      </p:to>
                                    </p:set>
                                    <p:animEffect transition="in" filter="fade">
                                      <p:cBhvr>
                                        <p:cTn id="32" dur="500"/>
                                        <p:tgtEl>
                                          <p:spTgt spid="1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16388" grpId="0" build="p"/>
      <p:bldP spid="163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B0955F9-632D-4E55-BC20-1BD780A34839}" type="slidenum">
              <a:rPr lang="en-US" smtClean="0"/>
              <a:pPr>
                <a:defRPr/>
              </a:pPr>
              <a:t>11</a:t>
            </a:fld>
            <a:endParaRPr lang="en-US"/>
          </a:p>
        </p:txBody>
      </p:sp>
      <p:pic>
        <p:nvPicPr>
          <p:cNvPr id="2048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9400" y="304800"/>
            <a:ext cx="85344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39701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0" y="6624638"/>
            <a:ext cx="9144000" cy="2286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099" name="Rectangle 3"/>
          <p:cNvSpPr>
            <a:spLocks noChangeArrowheads="1"/>
          </p:cNvSpPr>
          <p:nvPr/>
        </p:nvSpPr>
        <p:spPr bwMode="auto">
          <a:xfrm>
            <a:off x="0" y="0"/>
            <a:ext cx="9144000" cy="1066800"/>
          </a:xfrm>
          <a:prstGeom prst="rect">
            <a:avLst/>
          </a:prstGeom>
          <a:solidFill>
            <a:srgbClr val="002060"/>
          </a:solidFill>
          <a:ln>
            <a:noFill/>
          </a:ln>
        </p:spPr>
        <p:txBody>
          <a:bodyPr wrap="none" anchor="ctr"/>
          <a:lstStyle/>
          <a:p>
            <a:pPr algn="ctr" eaLnBrk="0" hangingPunct="0"/>
            <a:r>
              <a:rPr lang="en-US" sz="2800" b="1">
                <a:solidFill>
                  <a:schemeClr val="bg1"/>
                </a:solidFill>
                <a:latin typeface="Arial Black" pitchFamily="34" charset="0"/>
              </a:rPr>
              <a:t>It’s a BYOD, Diverse World Now!</a:t>
            </a:r>
          </a:p>
        </p:txBody>
      </p:sp>
      <p:pic>
        <p:nvPicPr>
          <p:cNvPr id="4100" name="Picture 19" descr="epadinknoback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3613" y="4678363"/>
            <a:ext cx="1296987"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20" descr="G3371050920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7125" y="1190625"/>
            <a:ext cx="1858963"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4102" name="Picture 13" descr="F5_right_form3_pen.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22963" y="1546225"/>
            <a:ext cx="298767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8" descr="form_tablet.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4800" y="2057400"/>
            <a:ext cx="320040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05025" y="4357688"/>
            <a:ext cx="2085975"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6700" y="4087813"/>
            <a:ext cx="1895475"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200" y="3733800"/>
            <a:ext cx="194310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9738" y="4678363"/>
            <a:ext cx="2379662" cy="192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87966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7" descr="https://encrypted-tbn0.google.com/images?q=tbn:ANd9GcTyOtfCGPjB6_ATjU8I3ci5cFut_YogwIeYBBgehg-PZpQ3ao2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4013" y="4071938"/>
            <a:ext cx="2135187" cy="17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itle 1"/>
          <p:cNvSpPr>
            <a:spLocks noGrp="1"/>
          </p:cNvSpPr>
          <p:nvPr>
            <p:ph type="title"/>
          </p:nvPr>
        </p:nvSpPr>
        <p:spPr>
          <a:xfrm>
            <a:off x="0" y="0"/>
            <a:ext cx="9144000" cy="1143000"/>
          </a:xfrm>
          <a:solidFill>
            <a:srgbClr val="002060"/>
          </a:solidFill>
        </p:spPr>
        <p:txBody>
          <a:bodyPr/>
          <a:lstStyle/>
          <a:p>
            <a:r>
              <a:rPr lang="en-US" altLang="en-US" sz="3600" b="1" dirty="0" smtClean="0">
                <a:solidFill>
                  <a:schemeClr val="bg1"/>
                </a:solidFill>
              </a:rPr>
              <a:t>North Carolina </a:t>
            </a:r>
            <a:r>
              <a:rPr lang="en-US" altLang="en-US" sz="3600" b="1" dirty="0" err="1" smtClean="0">
                <a:solidFill>
                  <a:schemeClr val="bg1"/>
                </a:solidFill>
              </a:rPr>
              <a:t>Dept</a:t>
            </a:r>
            <a:r>
              <a:rPr lang="en-US" altLang="en-US" sz="3600" b="1" dirty="0" smtClean="0">
                <a:solidFill>
                  <a:schemeClr val="bg1"/>
                </a:solidFill>
              </a:rPr>
              <a:t> of Agriculture</a:t>
            </a:r>
          </a:p>
        </p:txBody>
      </p:sp>
      <p:sp>
        <p:nvSpPr>
          <p:cNvPr id="21507" name="Content Placeholder 2"/>
          <p:cNvSpPr>
            <a:spLocks noGrp="1"/>
          </p:cNvSpPr>
          <p:nvPr>
            <p:ph idx="1"/>
          </p:nvPr>
        </p:nvSpPr>
        <p:spPr>
          <a:xfrm>
            <a:off x="304800" y="1355725"/>
            <a:ext cx="6670675" cy="5059363"/>
          </a:xfrm>
        </p:spPr>
        <p:txBody>
          <a:bodyPr/>
          <a:lstStyle/>
          <a:p>
            <a:pPr>
              <a:defRPr/>
            </a:pPr>
            <a:r>
              <a:rPr lang="en-US" sz="2800" b="1" smtClean="0">
                <a:effectLst>
                  <a:outerShdw blurRad="38100" dist="38100" dir="2700000" algn="tl">
                    <a:srgbClr val="C0C0C0"/>
                  </a:outerShdw>
                </a:effectLst>
              </a:rPr>
              <a:t>Pesticides inspections</a:t>
            </a:r>
          </a:p>
          <a:p>
            <a:pPr lvl="1">
              <a:defRPr/>
            </a:pPr>
            <a:r>
              <a:rPr lang="en-US" sz="2000" smtClean="0"/>
              <a:t>About 20 field inspectors</a:t>
            </a:r>
          </a:p>
          <a:p>
            <a:pPr lvl="2">
              <a:defRPr/>
            </a:pPr>
            <a:r>
              <a:rPr lang="en-US" sz="2000" smtClean="0"/>
              <a:t>Turnaround time: 1-2 weeks</a:t>
            </a:r>
          </a:p>
          <a:p>
            <a:pPr lvl="2">
              <a:defRPr/>
            </a:pPr>
            <a:r>
              <a:rPr lang="en-US" sz="2000" smtClean="0"/>
              <a:t>Paper forms, mailing, transcribing, data-entry</a:t>
            </a:r>
          </a:p>
          <a:p>
            <a:pPr lvl="1">
              <a:defRPr/>
            </a:pPr>
            <a:endParaRPr lang="en-US" sz="2000" smtClean="0"/>
          </a:p>
          <a:p>
            <a:pPr lvl="1">
              <a:defRPr/>
            </a:pPr>
            <a:r>
              <a:rPr lang="en-US" sz="2000" smtClean="0"/>
              <a:t>Mi-Forms on Tablet solution</a:t>
            </a:r>
          </a:p>
          <a:p>
            <a:pPr lvl="2">
              <a:defRPr/>
            </a:pPr>
            <a:r>
              <a:rPr lang="en-US" sz="2000" smtClean="0"/>
              <a:t>Instant lookups of database in field</a:t>
            </a:r>
          </a:p>
          <a:p>
            <a:pPr lvl="2">
              <a:defRPr/>
            </a:pPr>
            <a:r>
              <a:rPr lang="en-US" sz="2000" smtClean="0"/>
              <a:t>Easy, fast data submission straight to managers </a:t>
            </a:r>
          </a:p>
          <a:p>
            <a:pPr lvl="3">
              <a:defRPr/>
            </a:pPr>
            <a:r>
              <a:rPr lang="en-US" smtClean="0"/>
              <a:t>Turnaround time: </a:t>
            </a:r>
            <a:r>
              <a:rPr lang="en-US" u="sng" smtClean="0"/>
              <a:t>2-3 days!</a:t>
            </a:r>
          </a:p>
          <a:p>
            <a:pPr lvl="2">
              <a:defRPr/>
            </a:pPr>
            <a:r>
              <a:rPr lang="en-US" sz="2000" smtClean="0"/>
              <a:t>Improved data quality</a:t>
            </a:r>
          </a:p>
          <a:p>
            <a:pPr lvl="2">
              <a:defRPr/>
            </a:pPr>
            <a:endParaRPr lang="en-US" sz="2000" smtClean="0"/>
          </a:p>
          <a:p>
            <a:pPr lvl="1">
              <a:defRPr/>
            </a:pPr>
            <a:r>
              <a:rPr lang="en-US" sz="2000" smtClean="0"/>
              <a:t>Success led to several other Government departments adopting the Mi-Forms solution for similar inspections</a:t>
            </a:r>
          </a:p>
        </p:txBody>
      </p:sp>
      <p:pic>
        <p:nvPicPr>
          <p:cNvPr id="20485" name="Picture 5" descr="http://profile.ak.fbcdn.net/hprofile-ak-snc4/41578_139164215005_7534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5763" y="1336675"/>
            <a:ext cx="207327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09755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6624638"/>
            <a:ext cx="9144000" cy="2286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endParaRPr lang="en-US" altLang="en-US" sz="1800">
              <a:solidFill>
                <a:srgbClr val="000000"/>
              </a:solidFill>
              <a:latin typeface="Arial" pitchFamily="34" charset="0"/>
            </a:endParaRPr>
          </a:p>
        </p:txBody>
      </p:sp>
      <p:sp>
        <p:nvSpPr>
          <p:cNvPr id="21507" name="Rectangle 3"/>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pPr>
            <a:r>
              <a:rPr lang="en-US" altLang="en-US" sz="4000" b="1">
                <a:solidFill>
                  <a:srgbClr val="FFFFFF"/>
                </a:solidFill>
                <a:latin typeface="Arial Black" pitchFamily="34" charset="0"/>
              </a:rPr>
              <a:t>   Complete Reporting System</a:t>
            </a:r>
          </a:p>
        </p:txBody>
      </p:sp>
      <p:pic>
        <p:nvPicPr>
          <p:cNvPr id="21508"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38" y="1409700"/>
            <a:ext cx="18573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1250" y="1106488"/>
            <a:ext cx="219075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ight Arrow 14"/>
          <p:cNvSpPr/>
          <p:nvPr/>
        </p:nvSpPr>
        <p:spPr>
          <a:xfrm rot="19787536">
            <a:off x="1860550" y="1400175"/>
            <a:ext cx="671513" cy="280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21511" name="Rectangle 1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endParaRPr lang="en-US" altLang="en-US" sz="1800">
              <a:latin typeface="Arial" pitchFamily="34" charset="0"/>
            </a:endParaRPr>
          </a:p>
        </p:txBody>
      </p:sp>
      <p:sp>
        <p:nvSpPr>
          <p:cNvPr id="21512" name="Rectangle 17"/>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endParaRPr lang="en-US" altLang="en-US" sz="1800">
              <a:latin typeface="Arial" pitchFamily="34" charset="0"/>
            </a:endParaRPr>
          </a:p>
        </p:txBody>
      </p:sp>
      <p:sp>
        <p:nvSpPr>
          <p:cNvPr id="21513" name="Rectangle 18"/>
          <p:cNvSpPr>
            <a:spLocks noChangeArrowheads="1"/>
          </p:cNvSpPr>
          <p:nvPr/>
        </p:nvSpPr>
        <p:spPr bwMode="auto">
          <a:xfrm>
            <a:off x="0" y="1933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just">
              <a:spcBef>
                <a:spcPct val="0"/>
              </a:spcBef>
              <a:buFontTx/>
              <a:buNone/>
            </a:pPr>
            <a:r>
              <a:rPr lang="en-US" altLang="en-US" sz="1200">
                <a:latin typeface="Garamond" pitchFamily="18" charset="0"/>
                <a:cs typeface="Times New Roman" pitchFamily="18" charset="0"/>
              </a:rPr>
              <a:t>	</a:t>
            </a:r>
            <a:endParaRPr lang="en-US" altLang="en-US" sz="1800">
              <a:latin typeface="Arial" pitchFamily="34" charset="0"/>
            </a:endParaRPr>
          </a:p>
        </p:txBody>
      </p:sp>
      <p:sp>
        <p:nvSpPr>
          <p:cNvPr id="21514" name="Rectangle 19"/>
          <p:cNvSpPr>
            <a:spLocks noChangeArrowheads="1"/>
          </p:cNvSpPr>
          <p:nvPr/>
        </p:nvSpPr>
        <p:spPr bwMode="auto">
          <a:xfrm>
            <a:off x="0" y="3838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pPr>
            <a:r>
              <a:rPr lang="en-US" altLang="en-US" sz="900" i="1">
                <a:latin typeface="Arial Black" pitchFamily="34" charset="0"/>
                <a:cs typeface="Times New Roman" pitchFamily="18" charset="0"/>
              </a:rPr>
              <a:t/>
            </a:r>
            <a:br>
              <a:rPr lang="en-US" altLang="en-US" sz="900" i="1">
                <a:latin typeface="Arial Black" pitchFamily="34" charset="0"/>
                <a:cs typeface="Times New Roman" pitchFamily="18" charset="0"/>
              </a:rPr>
            </a:br>
            <a:endParaRPr lang="en-US" altLang="en-US" sz="900">
              <a:latin typeface="Arial" pitchFamily="34" charset="0"/>
            </a:endParaRPr>
          </a:p>
          <a:p>
            <a:pPr>
              <a:spcBef>
                <a:spcPct val="0"/>
              </a:spcBef>
              <a:buFontTx/>
              <a:buNone/>
            </a:pPr>
            <a:endParaRPr lang="en-US" altLang="en-US" sz="1800">
              <a:latin typeface="Arial" pitchFamily="34" charset="0"/>
            </a:endParaRPr>
          </a:p>
        </p:txBody>
      </p:sp>
      <p:pic>
        <p:nvPicPr>
          <p:cNvPr id="20" name="Picture 19"/>
          <p:cNvPicPr/>
          <p:nvPr/>
        </p:nvPicPr>
        <p:blipFill>
          <a:blip r:embed="rId5"/>
          <a:stretch>
            <a:fillRect/>
          </a:stretch>
        </p:blipFill>
        <p:spPr>
          <a:xfrm>
            <a:off x="519491" y="3428999"/>
            <a:ext cx="3318413" cy="30748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Picture 20"/>
          <p:cNvPicPr/>
          <p:nvPr/>
        </p:nvPicPr>
        <p:blipFill>
          <a:blip r:embed="rId6"/>
          <a:stretch>
            <a:fillRect/>
          </a:stretch>
        </p:blipFill>
        <p:spPr>
          <a:xfrm>
            <a:off x="4771596" y="2059144"/>
            <a:ext cx="3928110" cy="33026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Right Arrow 21"/>
          <p:cNvSpPr/>
          <p:nvPr/>
        </p:nvSpPr>
        <p:spPr>
          <a:xfrm rot="19787536">
            <a:off x="3997325" y="4222750"/>
            <a:ext cx="671513" cy="280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Tree>
    <p:extLst>
      <p:ext uri="{BB962C8B-B14F-4D97-AF65-F5344CB8AC3E}">
        <p14:creationId xmlns:p14="http://schemas.microsoft.com/office/powerpoint/2010/main" val="17222724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10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1000"/>
                                        <p:tgtEl>
                                          <p:spTgt spid="22"/>
                                        </p:tgtEl>
                                      </p:cBhvr>
                                    </p:animEffect>
                                  </p:childTnLst>
                                </p:cTn>
                              </p:par>
                              <p:par>
                                <p:cTn id="11" presetID="22" presetClass="entr" presetSubtype="4"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6624638"/>
            <a:ext cx="9144000" cy="2286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endParaRPr lang="en-US" altLang="en-US" sz="1800">
              <a:solidFill>
                <a:srgbClr val="000000"/>
              </a:solidFill>
              <a:latin typeface="Arial" pitchFamily="34" charset="0"/>
            </a:endParaRPr>
          </a:p>
        </p:txBody>
      </p:sp>
      <p:sp>
        <p:nvSpPr>
          <p:cNvPr id="22531" name="Rectangle 3"/>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pPr>
            <a:r>
              <a:rPr lang="en-US" altLang="en-US" sz="4000" b="1">
                <a:solidFill>
                  <a:srgbClr val="FFFFFF"/>
                </a:solidFill>
                <a:latin typeface="Arial Black" pitchFamily="34" charset="0"/>
              </a:rPr>
              <a:t>Powerful Managerial Dashboards</a:t>
            </a:r>
          </a:p>
        </p:txBody>
      </p:sp>
      <p:pic>
        <p:nvPicPr>
          <p:cNvPr id="2253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838" y="1066800"/>
            <a:ext cx="8088312" cy="54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17674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85800" y="-152400"/>
            <a:ext cx="7772400" cy="1143000"/>
          </a:xfrm>
        </p:spPr>
        <p:txBody>
          <a:bodyPr/>
          <a:lstStyle/>
          <a:p>
            <a:r>
              <a:rPr lang="en-US" altLang="en-US" dirty="0" smtClean="0"/>
              <a:t>Success Replicated…</a:t>
            </a:r>
          </a:p>
        </p:txBody>
      </p:sp>
      <p:pic>
        <p:nvPicPr>
          <p:cNvPr id="23555" name="Picture 5" descr="http://profile.ak.fbcdn.net/hprofile-ak-snc4/41578_139164215005_7534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808288"/>
            <a:ext cx="1833563" cy="17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2" descr="https://encrypted-tbn3.google.com/images?q=tbn:ANd9GcSska55LLy23Av2l4AXDYEReeRhyRPSZxuo9_l95Eq4ZkSFVAh6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5438" y="1301750"/>
            <a:ext cx="1517650" cy="131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4" descr="https://encrypted-tbn2.google.com/images?q=tbn:ANd9GcR1iCgmbO_pgQaia8txB-S-MaPlesZaxkdZA4gzaF0RotB4U_4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075" y="2963863"/>
            <a:ext cx="1557338" cy="112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6" descr="https://encrypted-tbn0.google.com/images?q=tbn:ANd9GcRsvAA4K7Ca5nHmEj0Wcy0nJvxb0T1BjJbceJG_WMaI1NbtRTS07Q"/>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5438" y="4603750"/>
            <a:ext cx="1530350"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8" descr="https://encrypted-tbn1.google.com/images?q=tbn:ANd9GcTho2wUx-Txw_aw99zh9OXahvhbpUiaidk7_BoRUjHqF1pAkeNaOQ"/>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3275" y="1960563"/>
            <a:ext cx="2241550"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10" descr="https://encrypted-tbn3.google.com/images?q=tbn:ANd9GcSOGTBJuT7T8KI047Lpf5WnEX6BZtvjJK4YB40b4igh-dx7peBT8Q"/>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7288" y="3705225"/>
            <a:ext cx="1849437"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p:cNvSpPr/>
          <p:nvPr/>
        </p:nvSpPr>
        <p:spPr>
          <a:xfrm>
            <a:off x="2576513" y="3422650"/>
            <a:ext cx="1287462" cy="5572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6776021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0"/>
            <a:ext cx="9144000" cy="1143000"/>
          </a:xfrm>
          <a:solidFill>
            <a:srgbClr val="002060"/>
          </a:solidFill>
        </p:spPr>
        <p:txBody>
          <a:bodyPr/>
          <a:lstStyle/>
          <a:p>
            <a:r>
              <a:rPr lang="en-US" altLang="en-US" sz="3600" b="1" dirty="0" smtClean="0">
                <a:solidFill>
                  <a:schemeClr val="bg1"/>
                </a:solidFill>
                <a:latin typeface="Arial Black" pitchFamily="34" charset="0"/>
              </a:rPr>
              <a:t>MS </a:t>
            </a:r>
            <a:r>
              <a:rPr lang="en-US" altLang="en-US" sz="3600" b="1" dirty="0" smtClean="0">
                <a:solidFill>
                  <a:schemeClr val="bg1"/>
                </a:solidFill>
                <a:latin typeface="Arial Black" pitchFamily="34" charset="0"/>
              </a:rPr>
              <a:t>Department of Health</a:t>
            </a:r>
          </a:p>
        </p:txBody>
      </p:sp>
      <p:sp>
        <p:nvSpPr>
          <p:cNvPr id="22531" name="Content Placeholder 2"/>
          <p:cNvSpPr>
            <a:spLocks noGrp="1"/>
          </p:cNvSpPr>
          <p:nvPr>
            <p:ph idx="1"/>
          </p:nvPr>
        </p:nvSpPr>
        <p:spPr>
          <a:xfrm>
            <a:off x="228600" y="1371600"/>
            <a:ext cx="6243638" cy="4525962"/>
          </a:xfrm>
        </p:spPr>
        <p:txBody>
          <a:bodyPr/>
          <a:lstStyle/>
          <a:p>
            <a:r>
              <a:rPr lang="en-US" altLang="en-US" sz="2800" dirty="0" smtClean="0"/>
              <a:t>Restaurant inspections, </a:t>
            </a:r>
            <a:r>
              <a:rPr lang="en-US" altLang="en-US" sz="2800" dirty="0" smtClean="0"/>
              <a:t>1</a:t>
            </a:r>
            <a:r>
              <a:rPr lang="en-US" altLang="en-US" sz="2800" baseline="30000" dirty="0" smtClean="0"/>
              <a:t>st</a:t>
            </a:r>
            <a:r>
              <a:rPr lang="en-US" altLang="en-US" sz="2800" dirty="0" smtClean="0"/>
              <a:t> project</a:t>
            </a:r>
            <a:endParaRPr lang="en-US" altLang="en-US" sz="2800" dirty="0" smtClean="0"/>
          </a:p>
          <a:p>
            <a:r>
              <a:rPr lang="en-US" altLang="en-US" sz="2800" dirty="0" smtClean="0"/>
              <a:t>~200 Dell Tablets</a:t>
            </a:r>
            <a:endParaRPr lang="en-US" altLang="en-US" sz="2000" dirty="0" smtClean="0"/>
          </a:p>
          <a:p>
            <a:r>
              <a:rPr lang="en-US" altLang="en-US" sz="2800" dirty="0" err="1" smtClean="0"/>
              <a:t>Mi</a:t>
            </a:r>
            <a:r>
              <a:rPr lang="en-US" altLang="en-US" sz="2800" dirty="0" smtClean="0"/>
              <a:t>-Forms on Tablet PC solution</a:t>
            </a:r>
          </a:p>
          <a:p>
            <a:pPr lvl="1"/>
            <a:r>
              <a:rPr lang="en-US" altLang="en-US" sz="2000" dirty="0" smtClean="0"/>
              <a:t>Very cool: integration with air quality testing meter!</a:t>
            </a:r>
          </a:p>
          <a:p>
            <a:pPr lvl="1"/>
            <a:r>
              <a:rPr lang="en-US" altLang="en-US" sz="2000" dirty="0" smtClean="0"/>
              <a:t>Instant lookups of database in field</a:t>
            </a:r>
          </a:p>
          <a:p>
            <a:pPr lvl="1"/>
            <a:r>
              <a:rPr lang="en-US" altLang="en-US" sz="2000" dirty="0" smtClean="0"/>
              <a:t>Easy, fast data submission straight to managers </a:t>
            </a:r>
          </a:p>
          <a:p>
            <a:pPr lvl="1"/>
            <a:r>
              <a:rPr lang="en-US" altLang="en-US" sz="2000" dirty="0" smtClean="0"/>
              <a:t>Improved data </a:t>
            </a:r>
            <a:r>
              <a:rPr lang="en-US" altLang="en-US" sz="2000" dirty="0" smtClean="0"/>
              <a:t>quality, quicker reporting</a:t>
            </a:r>
            <a:endParaRPr lang="en-US" altLang="en-US" sz="2000" dirty="0" smtClean="0"/>
          </a:p>
          <a:p>
            <a:pPr lvl="1"/>
            <a:r>
              <a:rPr lang="en-US" altLang="en-US" sz="2000" dirty="0" smtClean="0"/>
              <a:t>CDC funded project</a:t>
            </a:r>
          </a:p>
          <a:p>
            <a:r>
              <a:rPr lang="en-US" altLang="en-US" sz="2800" dirty="0" smtClean="0"/>
              <a:t>MSDH </a:t>
            </a:r>
            <a:r>
              <a:rPr lang="en-US" altLang="en-US" sz="2800" dirty="0" smtClean="0"/>
              <a:t>expanding </a:t>
            </a:r>
            <a:r>
              <a:rPr lang="en-US" altLang="en-US" sz="2800" dirty="0" smtClean="0"/>
              <a:t>Enterprise </a:t>
            </a:r>
            <a:r>
              <a:rPr lang="en-US" altLang="en-US" sz="2800" dirty="0" smtClean="0"/>
              <a:t>Wide</a:t>
            </a:r>
          </a:p>
          <a:p>
            <a:pPr lvl="1"/>
            <a:r>
              <a:rPr lang="en-US" altLang="en-US" sz="2400" dirty="0" err="1" smtClean="0"/>
              <a:t>Eary</a:t>
            </a:r>
            <a:r>
              <a:rPr lang="en-US" altLang="en-US" sz="2400" dirty="0" smtClean="0"/>
              <a:t> Intervention program, 2</a:t>
            </a:r>
            <a:r>
              <a:rPr lang="en-US" altLang="en-US" sz="2400" baseline="30000" dirty="0" smtClean="0"/>
              <a:t>nd</a:t>
            </a:r>
            <a:r>
              <a:rPr lang="en-US" altLang="en-US" sz="2400" dirty="0" smtClean="0"/>
              <a:t> project now underway</a:t>
            </a:r>
          </a:p>
          <a:p>
            <a:pPr lvl="1"/>
            <a:r>
              <a:rPr lang="en-US" altLang="en-US" sz="2400" dirty="0" smtClean="0"/>
              <a:t>Mobile case workers</a:t>
            </a:r>
            <a:endParaRPr lang="en-US" altLang="en-US" sz="2400" dirty="0" smtClean="0"/>
          </a:p>
        </p:txBody>
      </p:sp>
      <p:pic>
        <p:nvPicPr>
          <p:cNvPr id="22532" name="Picture 2" descr="https://encrypted-tbn2.google.com/images?q=tbn:ANd9GcRi0MyOrIAXS9WPtbEuwrDfe4FgosQAGFU4XHio4UQ2p7fuoOWd8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1447800"/>
            <a:ext cx="234315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4" descr="https://encrypted-tbn0.google.com/images?q=tbn:ANd9GcSpev8lXt7kZdEB4BlOZel-Wi0r3WRHHyKjrfu_Xqg2gyVu3Ff9g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3629025"/>
            <a:ext cx="1419225"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93146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pPr>
            <a:r>
              <a:rPr lang="en-US" altLang="en-US" sz="2800" b="1" dirty="0">
                <a:solidFill>
                  <a:schemeClr val="bg1"/>
                </a:solidFill>
                <a:latin typeface="Arial Black" pitchFamily="34" charset="0"/>
              </a:rPr>
              <a:t>	ROI:  </a:t>
            </a:r>
            <a:r>
              <a:rPr lang="en-US" altLang="en-US" sz="2800" b="1" dirty="0" smtClean="0">
                <a:solidFill>
                  <a:schemeClr val="bg1"/>
                </a:solidFill>
                <a:latin typeface="Arial Black" pitchFamily="34" charset="0"/>
              </a:rPr>
              <a:t>Federal Govt. </a:t>
            </a:r>
            <a:r>
              <a:rPr lang="en-US" altLang="en-US" sz="2800" b="1" dirty="0">
                <a:solidFill>
                  <a:schemeClr val="bg1"/>
                </a:solidFill>
                <a:latin typeface="Arial Black" pitchFamily="34" charset="0"/>
              </a:rPr>
              <a:t>Field Inspections</a:t>
            </a:r>
          </a:p>
        </p:txBody>
      </p:sp>
      <p:sp>
        <p:nvSpPr>
          <p:cNvPr id="24579" name="Text Box 4"/>
          <p:cNvSpPr txBox="1">
            <a:spLocks noChangeArrowheads="1"/>
          </p:cNvSpPr>
          <p:nvPr/>
        </p:nvSpPr>
        <p:spPr bwMode="auto">
          <a:xfrm>
            <a:off x="762000" y="1295400"/>
            <a:ext cx="754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50000"/>
              </a:spcBef>
              <a:buFontTx/>
              <a:buNone/>
            </a:pPr>
            <a:endParaRPr lang="en-US" altLang="en-US" sz="2400">
              <a:latin typeface="Times New Roman" pitchFamily="18" charset="0"/>
            </a:endParaRPr>
          </a:p>
        </p:txBody>
      </p:sp>
      <p:sp>
        <p:nvSpPr>
          <p:cNvPr id="24580" name="Rectangle 5"/>
          <p:cNvSpPr>
            <a:spLocks noGrp="1" noChangeArrowheads="1"/>
          </p:cNvSpPr>
          <p:nvPr>
            <p:ph type="body" idx="1"/>
          </p:nvPr>
        </p:nvSpPr>
        <p:spPr>
          <a:xfrm>
            <a:off x="3581400" y="1524000"/>
            <a:ext cx="5181600" cy="1600200"/>
          </a:xfrm>
          <a:noFill/>
        </p:spPr>
        <p:txBody>
          <a:bodyPr/>
          <a:lstStyle/>
          <a:p>
            <a:pPr eaLnBrk="1" hangingPunct="1"/>
            <a:r>
              <a:rPr lang="en-US" altLang="en-US" sz="2000" b="1" smtClean="0"/>
              <a:t>IRS</a:t>
            </a:r>
          </a:p>
          <a:p>
            <a:pPr lvl="1" eaLnBrk="1" hangingPunct="1"/>
            <a:r>
              <a:rPr lang="en-US" altLang="en-US" sz="2000" smtClean="0"/>
              <a:t>Over 1000 pieces of equipment were inspected in a single day</a:t>
            </a:r>
          </a:p>
          <a:p>
            <a:pPr lvl="1" eaLnBrk="1" hangingPunct="1"/>
            <a:r>
              <a:rPr lang="en-US" altLang="en-US" sz="2000" smtClean="0"/>
              <a:t>Savings in data entry time of </a:t>
            </a:r>
            <a:r>
              <a:rPr lang="en-US" altLang="en-US" sz="2000" b="1" smtClean="0"/>
              <a:t>67.5%.</a:t>
            </a:r>
          </a:p>
        </p:txBody>
      </p:sp>
      <p:sp>
        <p:nvSpPr>
          <p:cNvPr id="24581" name="Rectangle 6"/>
          <p:cNvSpPr>
            <a:spLocks noChangeArrowheads="1"/>
          </p:cNvSpPr>
          <p:nvPr/>
        </p:nvSpPr>
        <p:spPr bwMode="auto">
          <a:xfrm>
            <a:off x="0" y="3470275"/>
            <a:ext cx="67818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Char char="•"/>
            </a:pPr>
            <a:r>
              <a:rPr lang="en-US" altLang="en-US" sz="2000">
                <a:latin typeface="Arial" pitchFamily="34" charset="0"/>
              </a:rPr>
              <a:t>  </a:t>
            </a:r>
            <a:r>
              <a:rPr lang="en-US" altLang="en-US" sz="2000" b="1">
                <a:latin typeface="Arial" pitchFamily="34" charset="0"/>
              </a:rPr>
              <a:t>USDA</a:t>
            </a:r>
          </a:p>
          <a:p>
            <a:pPr lvl="1" eaLnBrk="1" hangingPunct="1">
              <a:spcBef>
                <a:spcPct val="0"/>
              </a:spcBef>
              <a:buFontTx/>
              <a:buChar char="•"/>
            </a:pPr>
            <a:r>
              <a:rPr lang="en-US" altLang="en-US" sz="2000">
                <a:latin typeface="Arial" pitchFamily="34" charset="0"/>
              </a:rPr>
              <a:t> Inspectors sampled 176,468 cattle in 2004</a:t>
            </a:r>
          </a:p>
          <a:p>
            <a:pPr lvl="1" eaLnBrk="1" hangingPunct="1">
              <a:spcBef>
                <a:spcPct val="0"/>
              </a:spcBef>
              <a:buFontTx/>
              <a:buChar char="•"/>
            </a:pPr>
            <a:r>
              <a:rPr lang="en-US" altLang="en-US" sz="2000">
                <a:latin typeface="Arial" pitchFamily="34" charset="0"/>
              </a:rPr>
              <a:t> 8X the 2003 total of 20,543</a:t>
            </a:r>
          </a:p>
          <a:p>
            <a:pPr lvl="1" eaLnBrk="1" hangingPunct="1">
              <a:spcBef>
                <a:spcPct val="0"/>
              </a:spcBef>
              <a:buFontTx/>
              <a:buChar char="•"/>
            </a:pPr>
            <a:r>
              <a:rPr lang="en-US" altLang="en-US" sz="2000">
                <a:latin typeface="Arial" pitchFamily="34" charset="0"/>
              </a:rPr>
              <a:t> Hit their goal of 260,000 in January 2005 </a:t>
            </a:r>
          </a:p>
          <a:p>
            <a:pPr lvl="1" eaLnBrk="1" hangingPunct="1">
              <a:spcBef>
                <a:spcPct val="0"/>
              </a:spcBef>
              <a:buFontTx/>
              <a:buChar char="•"/>
            </a:pPr>
            <a:r>
              <a:rPr lang="en-US" altLang="en-US" sz="2000">
                <a:latin typeface="Arial" pitchFamily="34" charset="0"/>
              </a:rPr>
              <a:t> Project was </a:t>
            </a:r>
            <a:r>
              <a:rPr lang="en-US" altLang="en-US" sz="2000" i="1">
                <a:latin typeface="Arial" pitchFamily="34" charset="0"/>
              </a:rPr>
              <a:t>months ahead of schedule</a:t>
            </a:r>
          </a:p>
          <a:p>
            <a:pPr lvl="1" eaLnBrk="1" hangingPunct="1">
              <a:spcBef>
                <a:spcPct val="0"/>
              </a:spcBef>
              <a:buFontTx/>
              <a:buChar char="•"/>
            </a:pPr>
            <a:r>
              <a:rPr lang="en-US" altLang="en-US" sz="2000">
                <a:latin typeface="Arial" pitchFamily="34" charset="0"/>
              </a:rPr>
              <a:t> Agency developed a disease-tracking system and database in 12 weeks</a:t>
            </a:r>
          </a:p>
          <a:p>
            <a:pPr lvl="1" eaLnBrk="1" hangingPunct="1">
              <a:spcBef>
                <a:spcPct val="0"/>
              </a:spcBef>
              <a:buFontTx/>
              <a:buChar char="•"/>
            </a:pPr>
            <a:r>
              <a:rPr lang="en-US" altLang="en-US" sz="2000" b="1">
                <a:latin typeface="Arial" pitchFamily="34" charset="0"/>
              </a:rPr>
              <a:t> </a:t>
            </a:r>
            <a:r>
              <a:rPr lang="en-US" altLang="en-US" sz="2000">
                <a:latin typeface="Arial" pitchFamily="34" charset="0"/>
              </a:rPr>
              <a:t>Quantified </a:t>
            </a:r>
            <a:r>
              <a:rPr lang="en-US" altLang="en-US" sz="2000" b="1" u="sng">
                <a:latin typeface="Arial" pitchFamily="34" charset="0"/>
              </a:rPr>
              <a:t>$675,000/yr in savings</a:t>
            </a:r>
            <a:r>
              <a:rPr lang="en-US" altLang="en-US" sz="2000">
                <a:latin typeface="Arial" pitchFamily="34" charset="0"/>
              </a:rPr>
              <a:t> from going paperless!</a:t>
            </a:r>
            <a:endParaRPr lang="en-US" altLang="en-US" sz="2000" b="1">
              <a:latin typeface="Arial" pitchFamily="34" charset="0"/>
            </a:endParaRPr>
          </a:p>
          <a:p>
            <a:pPr eaLnBrk="1" hangingPunct="1">
              <a:spcBef>
                <a:spcPct val="0"/>
              </a:spcBef>
              <a:buFontTx/>
              <a:buNone/>
            </a:pPr>
            <a:endParaRPr lang="en-US" altLang="en-US" sz="2000" b="1">
              <a:latin typeface="Arial" pitchFamily="34" charset="0"/>
            </a:endParaRPr>
          </a:p>
          <a:p>
            <a:pPr eaLnBrk="1" hangingPunct="1">
              <a:spcBef>
                <a:spcPct val="0"/>
              </a:spcBef>
              <a:buFontTx/>
              <a:buNone/>
            </a:pPr>
            <a:r>
              <a:rPr lang="en-US" altLang="en-US" sz="2000">
                <a:latin typeface="Arial" pitchFamily="34" charset="0"/>
              </a:rPr>
              <a:t>Baseline Magazine</a:t>
            </a:r>
          </a:p>
          <a:p>
            <a:pPr eaLnBrk="1" hangingPunct="1">
              <a:spcBef>
                <a:spcPct val="0"/>
              </a:spcBef>
              <a:buFontTx/>
              <a:buNone/>
            </a:pPr>
            <a:r>
              <a:rPr lang="en-US" altLang="en-US" sz="2000" u="sng">
                <a:solidFill>
                  <a:srgbClr val="FF0000"/>
                </a:solidFill>
                <a:latin typeface="Arial" pitchFamily="34" charset="0"/>
              </a:rPr>
              <a:t>http://www.baselinemag.com/article2/0,1397,1948140,00.asp</a:t>
            </a:r>
          </a:p>
        </p:txBody>
      </p:sp>
      <p:pic>
        <p:nvPicPr>
          <p:cNvPr id="24582" name="Picture 7" descr="irsgu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295400"/>
            <a:ext cx="2627313" cy="1970088"/>
          </a:xfrm>
          <a:prstGeom prst="rect">
            <a:avLst/>
          </a:prstGeom>
          <a:noFill/>
          <a:ln w="57150">
            <a:solidFill>
              <a:srgbClr val="104A6B"/>
            </a:solidFill>
            <a:miter lim="800000"/>
            <a:headEnd/>
            <a:tailEnd/>
          </a:ln>
          <a:extLst>
            <a:ext uri="{909E8E84-426E-40DD-AFC4-6F175D3DCCD1}">
              <a14:hiddenFill xmlns:a14="http://schemas.microsoft.com/office/drawing/2010/main">
                <a:solidFill>
                  <a:srgbClr val="FFFFFF"/>
                </a:solidFill>
              </a14:hiddenFill>
            </a:ext>
          </a:extLst>
        </p:spPr>
      </p:pic>
      <p:pic>
        <p:nvPicPr>
          <p:cNvPr id="24583" name="Picture 9" descr="bee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6738" y="3581400"/>
            <a:ext cx="1922462"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66830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685800" y="1447800"/>
            <a:ext cx="7772400" cy="4114800"/>
          </a:xfrm>
        </p:spPr>
        <p:txBody>
          <a:bodyPr/>
          <a:lstStyle/>
          <a:p>
            <a:r>
              <a:rPr lang="en-US" sz="3600" dirty="0" smtClean="0">
                <a:latin typeface="Calibri" pitchFamily="34" charset="0"/>
              </a:rPr>
              <a:t>Manage the Risks:  “User Adoption is Everything” for Mobile Solutions</a:t>
            </a:r>
          </a:p>
          <a:p>
            <a:pPr lvl="1"/>
            <a:r>
              <a:rPr lang="en-US" sz="2400" dirty="0" smtClean="0">
                <a:latin typeface="Calibri" pitchFamily="34" charset="0"/>
              </a:rPr>
              <a:t>Enthusiastic Users</a:t>
            </a:r>
          </a:p>
          <a:p>
            <a:pPr lvl="1"/>
            <a:r>
              <a:rPr lang="en-US" sz="2400" dirty="0" smtClean="0">
                <a:latin typeface="Calibri" pitchFamily="34" charset="0"/>
              </a:rPr>
              <a:t>Increased Productivity</a:t>
            </a:r>
          </a:p>
          <a:p>
            <a:pPr lvl="1"/>
            <a:r>
              <a:rPr lang="en-US" sz="2400" dirty="0" smtClean="0">
                <a:latin typeface="Calibri" pitchFamily="34" charset="0"/>
              </a:rPr>
              <a:t>Good ROI </a:t>
            </a:r>
            <a:endParaRPr lang="en-US" dirty="0" smtClean="0">
              <a:latin typeface="Calibri" pitchFamily="34" charset="0"/>
            </a:endParaRPr>
          </a:p>
          <a:p>
            <a:pPr lvl="3">
              <a:buFontTx/>
              <a:buNone/>
            </a:pPr>
            <a:endParaRPr lang="en-US" dirty="0" smtClean="0">
              <a:latin typeface="Calibri" pitchFamily="34" charset="0"/>
            </a:endParaRPr>
          </a:p>
          <a:p>
            <a:pPr lvl="2">
              <a:buFontTx/>
              <a:buNone/>
            </a:pPr>
            <a:r>
              <a:rPr lang="en-US" dirty="0" smtClean="0">
                <a:latin typeface="Calibri" pitchFamily="34" charset="0"/>
              </a:rPr>
              <a:t>		</a:t>
            </a:r>
          </a:p>
          <a:p>
            <a:pPr lvl="1">
              <a:buFontTx/>
              <a:buNone/>
            </a:pPr>
            <a:endParaRPr lang="en-US" dirty="0" smtClean="0">
              <a:latin typeface="Calibri" pitchFamily="34" charset="0"/>
            </a:endParaRPr>
          </a:p>
        </p:txBody>
      </p:sp>
      <p:graphicFrame>
        <p:nvGraphicFramePr>
          <p:cNvPr id="5124" name="Chart 6"/>
          <p:cNvGraphicFramePr>
            <a:graphicFrameLocks/>
          </p:cNvGraphicFramePr>
          <p:nvPr>
            <p:extLst>
              <p:ext uri="{D42A27DB-BD31-4B8C-83A1-F6EECF244321}">
                <p14:modId xmlns:p14="http://schemas.microsoft.com/office/powerpoint/2010/main" val="1084716242"/>
              </p:ext>
            </p:extLst>
          </p:nvPr>
        </p:nvGraphicFramePr>
        <p:xfrm>
          <a:off x="3962400" y="3200400"/>
          <a:ext cx="5029200" cy="3302000"/>
        </p:xfrm>
        <a:graphic>
          <a:graphicData uri="http://schemas.openxmlformats.org/presentationml/2006/ole">
            <mc:AlternateContent xmlns:mc="http://schemas.openxmlformats.org/markup-compatibility/2006">
              <mc:Choice xmlns:v="urn:schemas-microsoft-com:vml" Requires="v">
                <p:oleObj spid="_x0000_s48133" r:id="rId4" imgW="5486876" imgH="3682303" progId="Excel.Chart.8">
                  <p:embed/>
                </p:oleObj>
              </mc:Choice>
              <mc:Fallback>
                <p:oleObj r:id="rId4" imgW="5486876" imgH="3682303"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3200400"/>
                        <a:ext cx="5029200" cy="3302000"/>
                      </a:xfrm>
                      <a:prstGeom prst="rect">
                        <a:avLst/>
                      </a:prstGeom>
                      <a:noFill/>
                    </p:spPr>
                  </p:pic>
                </p:oleObj>
              </mc:Fallback>
            </mc:AlternateContent>
          </a:graphicData>
        </a:graphic>
      </p:graphicFrame>
      <p:sp>
        <p:nvSpPr>
          <p:cNvPr id="6" name="Rectangle 3"/>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3200" b="1" dirty="0" smtClean="0">
                <a:solidFill>
                  <a:schemeClr val="bg1"/>
                </a:solidFill>
                <a:latin typeface="Arial Black" pitchFamily="34" charset="0"/>
              </a:rPr>
              <a:t>Mi-Co Best Practices over 13 </a:t>
            </a:r>
            <a:r>
              <a:rPr lang="en-US" sz="3200" b="1" dirty="0" err="1" smtClean="0">
                <a:solidFill>
                  <a:schemeClr val="bg1"/>
                </a:solidFill>
                <a:latin typeface="Arial Black" pitchFamily="34" charset="0"/>
              </a:rPr>
              <a:t>yrs</a:t>
            </a:r>
            <a:r>
              <a:rPr lang="en-US" sz="3200" b="1" dirty="0" smtClean="0">
                <a:solidFill>
                  <a:schemeClr val="bg1"/>
                </a:solidFill>
                <a:latin typeface="Arial Black" pitchFamily="34" charset="0"/>
              </a:rPr>
              <a:t>….</a:t>
            </a:r>
            <a:endParaRPr lang="en-US" sz="2800" b="1" dirty="0">
              <a:solidFill>
                <a:schemeClr val="bg1"/>
              </a:solidFill>
              <a:latin typeface="Arial Black" pitchFamily="34" charset="0"/>
            </a:endParaRPr>
          </a:p>
        </p:txBody>
      </p:sp>
    </p:spTree>
    <p:extLst>
      <p:ext uri="{BB962C8B-B14F-4D97-AF65-F5344CB8AC3E}">
        <p14:creationId xmlns:p14="http://schemas.microsoft.com/office/powerpoint/2010/main" val="5047117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p:txBody>
          <a:bodyPr/>
          <a:lstStyle/>
          <a:p>
            <a:pPr>
              <a:defRPr/>
            </a:pPr>
            <a:fld id="{5A094B28-C270-4A0E-887B-90ABE73AFF25}" type="slidenum">
              <a:rPr lang="en-US" smtClean="0"/>
              <a:pPr>
                <a:defRPr/>
              </a:pPr>
              <a:t>2</a:t>
            </a:fld>
            <a:endParaRPr lang="en-US" smtClean="0"/>
          </a:p>
        </p:txBody>
      </p:sp>
      <p:pic>
        <p:nvPicPr>
          <p:cNvPr id="3076" name="Picture 4" descr="Mico final 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900" y="4953000"/>
            <a:ext cx="16002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5"/>
          <p:cNvSpPr>
            <a:spLocks noChangeArrowheads="1"/>
          </p:cNvSpPr>
          <p:nvPr/>
        </p:nvSpPr>
        <p:spPr bwMode="auto">
          <a:xfrm>
            <a:off x="2209800" y="1941887"/>
            <a:ext cx="5943600" cy="255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2379" tIns="45407" rIns="92379" bIns="45407" anchor="ctr">
            <a:spAutoFit/>
          </a:bodyPr>
          <a:lstStyle/>
          <a:p>
            <a:pPr marL="800100" lvl="1" indent="-342900" defTabSz="911225" eaLnBrk="0" hangingPunct="0">
              <a:buFont typeface="Arial" pitchFamily="34" charset="0"/>
              <a:buChar char="•"/>
              <a:defRPr/>
            </a:pPr>
            <a:r>
              <a:rPr lang="en-US" sz="2000" b="1" i="1" dirty="0" smtClean="0">
                <a:solidFill>
                  <a:schemeClr val="accent2">
                    <a:lumMod val="75000"/>
                  </a:schemeClr>
                </a:solidFill>
                <a:latin typeface="Verdana" pitchFamily="34" charset="0"/>
                <a:cs typeface="Arial" pitchFamily="34" charset="0"/>
              </a:rPr>
              <a:t>Intro</a:t>
            </a:r>
          </a:p>
          <a:p>
            <a:pPr marL="800100" lvl="1" indent="-342900" defTabSz="911225" eaLnBrk="0" hangingPunct="0">
              <a:buFont typeface="Arial" pitchFamily="34" charset="0"/>
              <a:buChar char="•"/>
              <a:defRPr/>
            </a:pPr>
            <a:r>
              <a:rPr lang="en-US" sz="2000" b="1" i="1" dirty="0" smtClean="0">
                <a:solidFill>
                  <a:schemeClr val="accent2">
                    <a:lumMod val="75000"/>
                  </a:schemeClr>
                </a:solidFill>
                <a:latin typeface="Verdana" pitchFamily="34" charset="0"/>
                <a:cs typeface="Arial" pitchFamily="34" charset="0"/>
              </a:rPr>
              <a:t>Mi-Co Background</a:t>
            </a:r>
          </a:p>
          <a:p>
            <a:pPr marL="800100" lvl="1" indent="-342900" defTabSz="911225" eaLnBrk="0" hangingPunct="0">
              <a:buFont typeface="Arial" pitchFamily="34" charset="0"/>
              <a:buChar char="•"/>
              <a:defRPr/>
            </a:pPr>
            <a:r>
              <a:rPr lang="en-US" sz="2000" b="1" i="1" dirty="0" smtClean="0">
                <a:solidFill>
                  <a:schemeClr val="accent2">
                    <a:lumMod val="75000"/>
                  </a:schemeClr>
                </a:solidFill>
                <a:latin typeface="Verdana" pitchFamily="34" charset="0"/>
                <a:cs typeface="Arial" pitchFamily="34" charset="0"/>
              </a:rPr>
              <a:t>Rationale for Automation</a:t>
            </a:r>
            <a:endParaRPr lang="en-US" sz="2000" b="1" i="1" dirty="0" smtClean="0">
              <a:solidFill>
                <a:schemeClr val="accent2">
                  <a:lumMod val="75000"/>
                </a:schemeClr>
              </a:solidFill>
              <a:latin typeface="Verdana" pitchFamily="34" charset="0"/>
              <a:cs typeface="Arial" pitchFamily="34" charset="0"/>
            </a:endParaRPr>
          </a:p>
          <a:p>
            <a:pPr marL="800100" lvl="1" indent="-342900" defTabSz="911225" eaLnBrk="0" hangingPunct="0">
              <a:buFont typeface="Arial" pitchFamily="34" charset="0"/>
              <a:buChar char="•"/>
              <a:defRPr/>
            </a:pPr>
            <a:r>
              <a:rPr lang="en-US" sz="2000" b="1" i="1" dirty="0" smtClean="0">
                <a:solidFill>
                  <a:schemeClr val="accent2">
                    <a:lumMod val="75000"/>
                  </a:schemeClr>
                </a:solidFill>
                <a:latin typeface="Verdana" pitchFamily="34" charset="0"/>
                <a:cs typeface="Arial" pitchFamily="34" charset="0"/>
              </a:rPr>
              <a:t>Product Overview</a:t>
            </a:r>
          </a:p>
          <a:p>
            <a:pPr marL="800100" lvl="1" indent="-342900" defTabSz="911225" eaLnBrk="0" hangingPunct="0">
              <a:buFont typeface="Arial" pitchFamily="34" charset="0"/>
              <a:buChar char="•"/>
              <a:defRPr/>
            </a:pPr>
            <a:r>
              <a:rPr lang="en-US" sz="2000" b="1" i="1" dirty="0" smtClean="0">
                <a:solidFill>
                  <a:schemeClr val="accent2">
                    <a:lumMod val="75000"/>
                  </a:schemeClr>
                </a:solidFill>
                <a:latin typeface="Verdana" pitchFamily="34" charset="0"/>
                <a:cs typeface="Arial" pitchFamily="34" charset="0"/>
              </a:rPr>
              <a:t>Live Demo</a:t>
            </a:r>
          </a:p>
          <a:p>
            <a:pPr marL="800100" lvl="1" indent="-342900" defTabSz="911225" eaLnBrk="0" hangingPunct="0">
              <a:buFont typeface="Arial" pitchFamily="34" charset="0"/>
              <a:buChar char="•"/>
              <a:defRPr/>
            </a:pPr>
            <a:r>
              <a:rPr lang="en-US" sz="2000" b="1" i="1" dirty="0" smtClean="0">
                <a:solidFill>
                  <a:schemeClr val="accent2">
                    <a:lumMod val="75000"/>
                  </a:schemeClr>
                </a:solidFill>
                <a:latin typeface="Verdana" pitchFamily="34" charset="0"/>
                <a:cs typeface="Arial" pitchFamily="34" charset="0"/>
              </a:rPr>
              <a:t>Next Steps/Feedback</a:t>
            </a:r>
            <a:endParaRPr lang="en-US" sz="2000" b="1" i="1" dirty="0">
              <a:solidFill>
                <a:schemeClr val="accent2">
                  <a:lumMod val="75000"/>
                </a:schemeClr>
              </a:solidFill>
              <a:latin typeface="Verdana" pitchFamily="34" charset="0"/>
              <a:cs typeface="Arial" pitchFamily="34" charset="0"/>
            </a:endParaRPr>
          </a:p>
          <a:p>
            <a:pPr marL="342900" indent="-342900" defTabSz="911225" eaLnBrk="0" hangingPunct="0">
              <a:buFont typeface="Arial" pitchFamily="34" charset="0"/>
              <a:buChar char="•"/>
              <a:defRPr/>
            </a:pPr>
            <a:endParaRPr lang="en-US" sz="2000" i="1" dirty="0">
              <a:solidFill>
                <a:srgbClr val="000000"/>
              </a:solidFill>
              <a:latin typeface="Verdana" pitchFamily="34" charset="0"/>
              <a:cs typeface="Arial" pitchFamily="34" charset="0"/>
            </a:endParaRPr>
          </a:p>
          <a:p>
            <a:pPr marL="342900" indent="-342900" defTabSz="911225" eaLnBrk="0" hangingPunct="0">
              <a:buFont typeface="Arial" pitchFamily="34" charset="0"/>
              <a:buChar char="•"/>
              <a:defRPr/>
            </a:pPr>
            <a:endParaRPr lang="en-US" sz="2000" i="1" dirty="0">
              <a:solidFill>
                <a:srgbClr val="000000"/>
              </a:solidFill>
              <a:latin typeface="Verdana" pitchFamily="34" charset="0"/>
              <a:cs typeface="Arial" pitchFamily="34" charset="0"/>
            </a:endParaRPr>
          </a:p>
        </p:txBody>
      </p:sp>
      <p:sp>
        <p:nvSpPr>
          <p:cNvPr id="3078" name="Rectangle 6"/>
          <p:cNvSpPr>
            <a:spLocks noChangeArrowheads="1"/>
          </p:cNvSpPr>
          <p:nvPr/>
        </p:nvSpPr>
        <p:spPr bwMode="auto">
          <a:xfrm>
            <a:off x="136442" y="6027737"/>
            <a:ext cx="8686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p>
            <a:pPr algn="ctr" eaLnBrk="0" hangingPunct="0"/>
            <a:r>
              <a:rPr lang="en-US" sz="1600" b="1" dirty="0">
                <a:latin typeface="Arial" charset="0"/>
              </a:rPr>
              <a:t>www.fieldinspectiondata.com          www.mi-corporation.com          </a:t>
            </a:r>
            <a:r>
              <a:rPr lang="en-US" sz="1600" b="1" dirty="0" smtClean="0">
                <a:latin typeface="Arial" charset="0"/>
              </a:rPr>
              <a:t>www.beyondedc.com</a:t>
            </a:r>
            <a:endParaRPr lang="en-US" sz="1600" b="1" dirty="0">
              <a:latin typeface="Arial" charset="0"/>
            </a:endParaRPr>
          </a:p>
          <a:p>
            <a:pPr algn="ctr" eaLnBrk="0" hangingPunct="0"/>
            <a:endParaRPr lang="en-US" sz="1600" b="1" dirty="0">
              <a:latin typeface="Arial" charset="0"/>
            </a:endParaRPr>
          </a:p>
        </p:txBody>
      </p:sp>
      <p:sp>
        <p:nvSpPr>
          <p:cNvPr id="3079" name="Rectangle 7"/>
          <p:cNvSpPr>
            <a:spLocks noChangeArrowheads="1"/>
          </p:cNvSpPr>
          <p:nvPr/>
        </p:nvSpPr>
        <p:spPr bwMode="auto">
          <a:xfrm>
            <a:off x="0" y="6624638"/>
            <a:ext cx="9144000" cy="2286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2056" name="Rectangle 13"/>
          <p:cNvSpPr>
            <a:spLocks noChangeArrowheads="1"/>
          </p:cNvSpPr>
          <p:nvPr/>
        </p:nvSpPr>
        <p:spPr bwMode="auto">
          <a:xfrm>
            <a:off x="0" y="0"/>
            <a:ext cx="9144000" cy="1066800"/>
          </a:xfrm>
          <a:prstGeom prst="rect">
            <a:avLst/>
          </a:prstGeom>
          <a:solidFill>
            <a:srgbClr val="002060"/>
          </a:solidFill>
          <a:ln>
            <a:noFill/>
          </a:ln>
          <a:extLst/>
        </p:spPr>
        <p:txBody>
          <a:bodyPr wrap="none" anchor="ctr"/>
          <a:lstStyle/>
          <a:p>
            <a:pPr algn="ctr" defTabSz="911225" eaLnBrk="0" hangingPunct="0">
              <a:defRPr/>
            </a:pPr>
            <a:r>
              <a:rPr lang="en-US" sz="3600" b="1" i="1" dirty="0">
                <a:solidFill>
                  <a:schemeClr val="bg1"/>
                </a:solidFill>
                <a:latin typeface="Verdana" pitchFamily="34" charset="0"/>
                <a:cs typeface="Arial" pitchFamily="34" charset="0"/>
              </a:rPr>
              <a:t>Agenda</a:t>
            </a:r>
          </a:p>
        </p:txBody>
      </p:sp>
      <p:pic>
        <p:nvPicPr>
          <p:cNvPr id="3081" name="Picture 5" descr="XT2-withform.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292225"/>
            <a:ext cx="2141538"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3"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2800" y="1066800"/>
            <a:ext cx="1981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F5_right_form3_pen.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36442" y="3897480"/>
            <a:ext cx="298767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41981" y="3954463"/>
            <a:ext cx="1365638"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0" descr="G33710509200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23956" y="2667000"/>
            <a:ext cx="80168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15" name="Picture 19" descr="epadinknoback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400" y="2610686"/>
            <a:ext cx="1296987"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p:txBody>
          <a:bodyPr/>
          <a:lstStyle/>
          <a:p>
            <a:r>
              <a:rPr lang="en-US" dirty="0" smtClean="0">
                <a:solidFill>
                  <a:schemeClr val="bg1"/>
                </a:solidFill>
              </a:rPr>
              <a:t>Paper to Electronic Data Capture</a:t>
            </a:r>
          </a:p>
        </p:txBody>
      </p:sp>
      <p:sp>
        <p:nvSpPr>
          <p:cNvPr id="3" name="Content Placeholder 2"/>
          <p:cNvSpPr>
            <a:spLocks noGrp="1"/>
          </p:cNvSpPr>
          <p:nvPr>
            <p:ph idx="4294967295"/>
          </p:nvPr>
        </p:nvSpPr>
        <p:spPr>
          <a:xfrm>
            <a:off x="152400" y="1249363"/>
            <a:ext cx="8739187" cy="5167312"/>
          </a:xfrm>
        </p:spPr>
        <p:txBody>
          <a:bodyPr/>
          <a:lstStyle/>
          <a:p>
            <a:pPr>
              <a:defRPr/>
            </a:pPr>
            <a:r>
              <a:rPr lang="en-US" sz="2800" b="1" dirty="0" smtClean="0">
                <a:solidFill>
                  <a:srgbClr val="10253F"/>
                </a:solidFill>
                <a:latin typeface="Calibri" pitchFamily="34" charset="0"/>
              </a:rPr>
              <a:t>Factors to Consider</a:t>
            </a:r>
          </a:p>
          <a:p>
            <a:pPr marL="914400" lvl="1" indent="-457200">
              <a:defRPr/>
            </a:pPr>
            <a:r>
              <a:rPr lang="en-US" sz="2000" dirty="0" smtClean="0">
                <a:solidFill>
                  <a:srgbClr val="10253F"/>
                </a:solidFill>
                <a:latin typeface="Calibri" pitchFamily="34" charset="0"/>
              </a:rPr>
              <a:t>Moving from a paper-based workflow to a “paper-less” workflow requires significant planning and serious consideration of the following;</a:t>
            </a:r>
          </a:p>
          <a:p>
            <a:pPr marL="1371600" lvl="2" indent="-457200">
              <a:defRPr/>
            </a:pPr>
            <a:r>
              <a:rPr lang="en-US" b="1" dirty="0" smtClean="0">
                <a:solidFill>
                  <a:srgbClr val="10253F"/>
                </a:solidFill>
                <a:effectLst>
                  <a:outerShdw blurRad="38100" dist="38100" dir="2700000" algn="tl">
                    <a:srgbClr val="C0C0C0"/>
                  </a:outerShdw>
                </a:effectLst>
                <a:latin typeface="Calibri" pitchFamily="34" charset="0"/>
              </a:rPr>
              <a:t>Lifecycle Management</a:t>
            </a:r>
            <a:r>
              <a:rPr lang="en-US" sz="2000" dirty="0" smtClean="0">
                <a:solidFill>
                  <a:srgbClr val="10253F"/>
                </a:solidFill>
                <a:latin typeface="Calibri" pitchFamily="34" charset="0"/>
              </a:rPr>
              <a:t> of corporate Forms </a:t>
            </a:r>
            <a:r>
              <a:rPr lang="en-US" sz="2000" i="1" dirty="0" smtClean="0">
                <a:solidFill>
                  <a:srgbClr val="10253F"/>
                </a:solidFill>
                <a:latin typeface="Calibri" pitchFamily="34" charset="0"/>
              </a:rPr>
              <a:t>e.g., versioning and impact on record management</a:t>
            </a:r>
          </a:p>
          <a:p>
            <a:pPr marL="1371600" lvl="2" indent="-457200">
              <a:defRPr/>
            </a:pPr>
            <a:r>
              <a:rPr lang="en-US" b="1" dirty="0" smtClean="0">
                <a:solidFill>
                  <a:srgbClr val="10253F"/>
                </a:solidFill>
                <a:effectLst>
                  <a:outerShdw blurRad="38100" dist="38100" dir="2700000" algn="tl">
                    <a:srgbClr val="C0C0C0"/>
                  </a:outerShdw>
                </a:effectLst>
                <a:latin typeface="Calibri" pitchFamily="34" charset="0"/>
              </a:rPr>
              <a:t>Audit Reporting</a:t>
            </a:r>
            <a:r>
              <a:rPr lang="en-US" sz="2000" dirty="0" smtClean="0">
                <a:solidFill>
                  <a:srgbClr val="10253F"/>
                </a:solidFill>
                <a:latin typeface="Calibri" pitchFamily="34" charset="0"/>
              </a:rPr>
              <a:t> of (who &amp; when) changes made to any data elements from submission to final approval and publication</a:t>
            </a:r>
          </a:p>
          <a:p>
            <a:pPr marL="1371600" lvl="2" indent="-457200">
              <a:defRPr/>
            </a:pPr>
            <a:r>
              <a:rPr lang="en-US" b="1" dirty="0" smtClean="0">
                <a:solidFill>
                  <a:srgbClr val="10253F"/>
                </a:solidFill>
                <a:effectLst>
                  <a:outerShdw blurRad="38100" dist="38100" dir="2700000" algn="tl">
                    <a:srgbClr val="C0C0C0"/>
                  </a:outerShdw>
                </a:effectLst>
                <a:latin typeface="Calibri" pitchFamily="34" charset="0"/>
              </a:rPr>
              <a:t>Ease of Integration</a:t>
            </a:r>
            <a:r>
              <a:rPr lang="en-US" sz="2000" dirty="0" smtClean="0">
                <a:solidFill>
                  <a:srgbClr val="10253F"/>
                </a:solidFill>
                <a:latin typeface="Calibri" pitchFamily="34" charset="0"/>
              </a:rPr>
              <a:t> of data once captured with existing corporate business systems  - highly specialized off the shelf field service software may not play nicely with legacy systems</a:t>
            </a:r>
          </a:p>
          <a:p>
            <a:pPr marL="1371600" lvl="2" indent="-457200">
              <a:defRPr/>
            </a:pPr>
            <a:r>
              <a:rPr lang="en-US" b="1" dirty="0" smtClean="0">
                <a:solidFill>
                  <a:srgbClr val="10253F"/>
                </a:solidFill>
                <a:effectLst>
                  <a:outerShdw blurRad="38100" dist="38100" dir="2700000" algn="tl">
                    <a:srgbClr val="C0C0C0"/>
                  </a:outerShdw>
                </a:effectLst>
                <a:latin typeface="Calibri" pitchFamily="34" charset="0"/>
              </a:rPr>
              <a:t>End User Acceptance</a:t>
            </a:r>
            <a:r>
              <a:rPr lang="en-US" sz="2000" dirty="0" smtClean="0">
                <a:solidFill>
                  <a:srgbClr val="10253F"/>
                </a:solidFill>
                <a:latin typeface="Calibri" pitchFamily="34" charset="0"/>
              </a:rPr>
              <a:t> requires ensuring the form once deployed can run on different platforms such that user preference for device is accommodated</a:t>
            </a:r>
          </a:p>
        </p:txBody>
      </p:sp>
      <p:sp>
        <p:nvSpPr>
          <p:cNvPr id="4" name="Rectangle 3"/>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3200" b="1" dirty="0" smtClean="0">
                <a:solidFill>
                  <a:schemeClr val="bg1"/>
                </a:solidFill>
                <a:latin typeface="Arial Black" pitchFamily="34" charset="0"/>
              </a:rPr>
              <a:t>Mi-Co Best Practices over 13 </a:t>
            </a:r>
            <a:r>
              <a:rPr lang="en-US" sz="3200" b="1" dirty="0" err="1" smtClean="0">
                <a:solidFill>
                  <a:schemeClr val="bg1"/>
                </a:solidFill>
                <a:latin typeface="Arial Black" pitchFamily="34" charset="0"/>
              </a:rPr>
              <a:t>yrs</a:t>
            </a:r>
            <a:r>
              <a:rPr lang="en-US" sz="3200" b="1" dirty="0" smtClean="0">
                <a:solidFill>
                  <a:schemeClr val="bg1"/>
                </a:solidFill>
                <a:latin typeface="Arial Black" pitchFamily="34" charset="0"/>
              </a:rPr>
              <a:t>….</a:t>
            </a:r>
            <a:endParaRPr lang="en-US" sz="3200" b="1" dirty="0">
              <a:solidFill>
                <a:schemeClr val="bg1"/>
              </a:solidFill>
              <a:latin typeface="Arial Black" pitchFamily="34" charset="0"/>
            </a:endParaRPr>
          </a:p>
        </p:txBody>
      </p:sp>
    </p:spTree>
    <p:extLst>
      <p:ext uri="{BB962C8B-B14F-4D97-AF65-F5344CB8AC3E}">
        <p14:creationId xmlns:p14="http://schemas.microsoft.com/office/powerpoint/2010/main" val="35456467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1"/>
          <p:cNvSpPr>
            <a:spLocks noGrp="1"/>
          </p:cNvSpPr>
          <p:nvPr>
            <p:ph idx="1"/>
          </p:nvPr>
        </p:nvSpPr>
        <p:spPr>
          <a:xfrm>
            <a:off x="0" y="1089025"/>
            <a:ext cx="9144000" cy="5337175"/>
          </a:xfrm>
        </p:spPr>
        <p:txBody>
          <a:bodyPr/>
          <a:lstStyle/>
          <a:p>
            <a:r>
              <a:rPr lang="en-US" sz="2200" b="1" smtClean="0"/>
              <a:t>High levels of security and control</a:t>
            </a:r>
            <a:r>
              <a:rPr lang="en-US" sz="2200" smtClean="0"/>
              <a:t> - HTTPS and VPN communication,  SSL certificates, hashing, full audit trails, unique IDs, password aging and encryption</a:t>
            </a:r>
          </a:p>
          <a:p>
            <a:pPr lvl="1"/>
            <a:r>
              <a:rPr lang="en-US" sz="1800" smtClean="0"/>
              <a:t>In-process data contained in proprietary, encrypted XML format (64 bit DES tech)</a:t>
            </a:r>
          </a:p>
          <a:p>
            <a:pPr lvl="1"/>
            <a:r>
              <a:rPr lang="en-US" sz="1800" smtClean="0"/>
              <a:t>Detailed session reports on any form-session stored:</a:t>
            </a:r>
          </a:p>
          <a:p>
            <a:pPr lvl="2"/>
            <a:r>
              <a:rPr lang="en-US" sz="1400" smtClean="0"/>
              <a:t>U/N, device name, session open time, Mi-Forms versioning, O/S versioning, Memory availability, battery level remaining, session end time &amp; potential session transmission time</a:t>
            </a:r>
          </a:p>
          <a:p>
            <a:pPr lvl="2"/>
            <a:r>
              <a:rPr lang="en-US" sz="1400" smtClean="0"/>
              <a:t>Ink-Capture on form with Stylus: Each ink-stroke is time-stamped, each point’s pressure data recorded in the XML data</a:t>
            </a:r>
          </a:p>
          <a:p>
            <a:pPr lvl="1"/>
            <a:r>
              <a:rPr lang="en-US" sz="1800" smtClean="0"/>
              <a:t>Session hashing: security tags against XML export &amp; internal passwords for uploads</a:t>
            </a:r>
          </a:p>
          <a:p>
            <a:pPr lvl="1"/>
            <a:r>
              <a:rPr lang="en-US" sz="1800" smtClean="0"/>
              <a:t>Authentication: </a:t>
            </a:r>
          </a:p>
          <a:p>
            <a:pPr lvl="2"/>
            <a:r>
              <a:rPr lang="en-US" sz="1400" smtClean="0"/>
              <a:t>On Start of Mi-Forms &amp; Finish/Upload of the form session</a:t>
            </a:r>
          </a:p>
          <a:p>
            <a:pPr lvl="2"/>
            <a:r>
              <a:rPr lang="en-US" sz="1400" smtClean="0"/>
              <a:t>Lockout of accounts based on failed authentication</a:t>
            </a:r>
          </a:p>
          <a:p>
            <a:pPr lvl="2"/>
            <a:r>
              <a:rPr lang="en-US" sz="1400" smtClean="0"/>
              <a:t>Active Directory Compatibility</a:t>
            </a:r>
          </a:p>
          <a:p>
            <a:pPr lvl="1"/>
            <a:r>
              <a:rPr lang="en-US" sz="1800" smtClean="0"/>
              <a:t>Validated for FDA 21 CFR Part 11 compliance, HIPAA Compliance</a:t>
            </a:r>
          </a:p>
          <a:p>
            <a:pPr lvl="2"/>
            <a:r>
              <a:rPr lang="en-US" sz="1400" smtClean="0"/>
              <a:t>Audited by Eli Lilly, Quintiles, Sutter Health</a:t>
            </a:r>
          </a:p>
        </p:txBody>
      </p:sp>
      <p:sp>
        <p:nvSpPr>
          <p:cNvPr id="29699" name="Title 2"/>
          <p:cNvSpPr>
            <a:spLocks noGrp="1"/>
          </p:cNvSpPr>
          <p:nvPr>
            <p:ph type="title"/>
          </p:nvPr>
        </p:nvSpPr>
        <p:spPr>
          <a:xfrm>
            <a:off x="0" y="0"/>
            <a:ext cx="9144000" cy="979488"/>
          </a:xfrm>
          <a:solidFill>
            <a:srgbClr val="002060"/>
          </a:solidFill>
        </p:spPr>
        <p:txBody>
          <a:bodyPr/>
          <a:lstStyle/>
          <a:p>
            <a:r>
              <a:rPr lang="en-US" sz="4000" smtClean="0">
                <a:solidFill>
                  <a:schemeClr val="bg1"/>
                </a:solidFill>
              </a:rPr>
              <a:t>Enterprise-Class Security</a:t>
            </a:r>
          </a:p>
        </p:txBody>
      </p:sp>
    </p:spTree>
    <p:extLst>
      <p:ext uri="{BB962C8B-B14F-4D97-AF65-F5344CB8AC3E}">
        <p14:creationId xmlns:p14="http://schemas.microsoft.com/office/powerpoint/2010/main" val="22616331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2">
                                            <p:txEl>
                                              <p:pRg st="1" end="1"/>
                                            </p:txEl>
                                          </p:spTgt>
                                        </p:tgtEl>
                                        <p:attrNameLst>
                                          <p:attrName>style.visibility</p:attrName>
                                        </p:attrNameLst>
                                      </p:cBhvr>
                                      <p:to>
                                        <p:strVal val="visible"/>
                                      </p:to>
                                    </p:set>
                                    <p:anim calcmode="lin" valueType="num">
                                      <p:cBhvr additive="base">
                                        <p:cTn id="7" dur="500" fill="hold"/>
                                        <p:tgtEl>
                                          <p:spTgt spid="2560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602">
                                            <p:txEl>
                                              <p:pRg st="2" end="2"/>
                                            </p:txEl>
                                          </p:spTgt>
                                        </p:tgtEl>
                                        <p:attrNameLst>
                                          <p:attrName>style.visibility</p:attrName>
                                        </p:attrNameLst>
                                      </p:cBhvr>
                                      <p:to>
                                        <p:strVal val="visible"/>
                                      </p:to>
                                    </p:set>
                                    <p:anim calcmode="lin" valueType="num">
                                      <p:cBhvr additive="base">
                                        <p:cTn id="13" dur="500" fill="hold"/>
                                        <p:tgtEl>
                                          <p:spTgt spid="2560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5602">
                                            <p:txEl>
                                              <p:pRg st="3" end="3"/>
                                            </p:txEl>
                                          </p:spTgt>
                                        </p:tgtEl>
                                        <p:attrNameLst>
                                          <p:attrName>style.visibility</p:attrName>
                                        </p:attrNameLst>
                                      </p:cBhvr>
                                      <p:to>
                                        <p:strVal val="visible"/>
                                      </p:to>
                                    </p:set>
                                    <p:anim calcmode="lin" valueType="num">
                                      <p:cBhvr additive="base">
                                        <p:cTn id="19" dur="500" fill="hold"/>
                                        <p:tgtEl>
                                          <p:spTgt spid="2560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5602">
                                            <p:txEl>
                                              <p:pRg st="4" end="4"/>
                                            </p:txEl>
                                          </p:spTgt>
                                        </p:tgtEl>
                                        <p:attrNameLst>
                                          <p:attrName>style.visibility</p:attrName>
                                        </p:attrNameLst>
                                      </p:cBhvr>
                                      <p:to>
                                        <p:strVal val="visible"/>
                                      </p:to>
                                    </p:set>
                                    <p:anim calcmode="lin" valueType="num">
                                      <p:cBhvr additive="base">
                                        <p:cTn id="25" dur="500" fill="hold"/>
                                        <p:tgtEl>
                                          <p:spTgt spid="2560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21" fill="hold" nodeType="clickEffect">
                                  <p:stCondLst>
                                    <p:cond delay="0"/>
                                  </p:stCondLst>
                                  <p:childTnLst>
                                    <p:set>
                                      <p:cBhvr>
                                        <p:cTn id="30" dur="1" fill="hold">
                                          <p:stCondLst>
                                            <p:cond delay="0"/>
                                          </p:stCondLst>
                                        </p:cTn>
                                        <p:tgtEl>
                                          <p:spTgt spid="25602">
                                            <p:txEl>
                                              <p:pRg st="5" end="5"/>
                                            </p:txEl>
                                          </p:spTgt>
                                        </p:tgtEl>
                                        <p:attrNameLst>
                                          <p:attrName>style.visibility</p:attrName>
                                        </p:attrNameLst>
                                      </p:cBhvr>
                                      <p:to>
                                        <p:strVal val="visible"/>
                                      </p:to>
                                    </p:set>
                                    <p:animEffect transition="in" filter="barn(inVertical)">
                                      <p:cBhvr>
                                        <p:cTn id="31" dur="500"/>
                                        <p:tgtEl>
                                          <p:spTgt spid="25602">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25602">
                                            <p:txEl>
                                              <p:pRg st="6" end="6"/>
                                            </p:txEl>
                                          </p:spTgt>
                                        </p:tgtEl>
                                        <p:attrNameLst>
                                          <p:attrName>style.visibility</p:attrName>
                                        </p:attrNameLst>
                                      </p:cBhvr>
                                      <p:to>
                                        <p:strVal val="visible"/>
                                      </p:to>
                                    </p:set>
                                    <p:animEffect transition="in" filter="wipe(down)">
                                      <p:cBhvr>
                                        <p:cTn id="36" dur="500"/>
                                        <p:tgtEl>
                                          <p:spTgt spid="25602">
                                            <p:txEl>
                                              <p:pRg st="6" end="6"/>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25602">
                                            <p:txEl>
                                              <p:pRg st="7" end="7"/>
                                            </p:txEl>
                                          </p:spTgt>
                                        </p:tgtEl>
                                        <p:attrNameLst>
                                          <p:attrName>style.visibility</p:attrName>
                                        </p:attrNameLst>
                                      </p:cBhvr>
                                      <p:to>
                                        <p:strVal val="visible"/>
                                      </p:to>
                                    </p:set>
                                    <p:animEffect transition="in" filter="wipe(down)">
                                      <p:cBhvr>
                                        <p:cTn id="41" dur="500"/>
                                        <p:tgtEl>
                                          <p:spTgt spid="25602">
                                            <p:txEl>
                                              <p:pRg st="7" end="7"/>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4" fill="hold" nodeType="clickEffect">
                                  <p:stCondLst>
                                    <p:cond delay="0"/>
                                  </p:stCondLst>
                                  <p:childTnLst>
                                    <p:set>
                                      <p:cBhvr>
                                        <p:cTn id="45" dur="1" fill="hold">
                                          <p:stCondLst>
                                            <p:cond delay="0"/>
                                          </p:stCondLst>
                                        </p:cTn>
                                        <p:tgtEl>
                                          <p:spTgt spid="25602">
                                            <p:txEl>
                                              <p:pRg st="8" end="8"/>
                                            </p:txEl>
                                          </p:spTgt>
                                        </p:tgtEl>
                                        <p:attrNameLst>
                                          <p:attrName>style.visibility</p:attrName>
                                        </p:attrNameLst>
                                      </p:cBhvr>
                                      <p:to>
                                        <p:strVal val="visible"/>
                                      </p:to>
                                    </p:set>
                                    <p:animEffect transition="in" filter="wipe(down)">
                                      <p:cBhvr>
                                        <p:cTn id="46" dur="500"/>
                                        <p:tgtEl>
                                          <p:spTgt spid="25602">
                                            <p:txEl>
                                              <p:pRg st="8" end="8"/>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4" fill="hold" nodeType="clickEffect">
                                  <p:stCondLst>
                                    <p:cond delay="0"/>
                                  </p:stCondLst>
                                  <p:childTnLst>
                                    <p:set>
                                      <p:cBhvr>
                                        <p:cTn id="50" dur="1" fill="hold">
                                          <p:stCondLst>
                                            <p:cond delay="0"/>
                                          </p:stCondLst>
                                        </p:cTn>
                                        <p:tgtEl>
                                          <p:spTgt spid="25602">
                                            <p:txEl>
                                              <p:pRg st="9" end="9"/>
                                            </p:txEl>
                                          </p:spTgt>
                                        </p:tgtEl>
                                        <p:attrNameLst>
                                          <p:attrName>style.visibility</p:attrName>
                                        </p:attrNameLst>
                                      </p:cBhvr>
                                      <p:to>
                                        <p:strVal val="visible"/>
                                      </p:to>
                                    </p:set>
                                    <p:animEffect transition="in" filter="wipe(down)">
                                      <p:cBhvr>
                                        <p:cTn id="51" dur="500"/>
                                        <p:tgtEl>
                                          <p:spTgt spid="25602">
                                            <p:txEl>
                                              <p:pRg st="9" end="9"/>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2" presetClass="entr" presetSubtype="0" fill="hold" nodeType="clickEffect">
                                  <p:stCondLst>
                                    <p:cond delay="0"/>
                                  </p:stCondLst>
                                  <p:childTnLst>
                                    <p:set>
                                      <p:cBhvr>
                                        <p:cTn id="55" dur="1" fill="hold">
                                          <p:stCondLst>
                                            <p:cond delay="0"/>
                                          </p:stCondLst>
                                        </p:cTn>
                                        <p:tgtEl>
                                          <p:spTgt spid="25602">
                                            <p:txEl>
                                              <p:pRg st="10" end="10"/>
                                            </p:txEl>
                                          </p:spTgt>
                                        </p:tgtEl>
                                        <p:attrNameLst>
                                          <p:attrName>style.visibility</p:attrName>
                                        </p:attrNameLst>
                                      </p:cBhvr>
                                      <p:to>
                                        <p:strVal val="visible"/>
                                      </p:to>
                                    </p:set>
                                    <p:animEffect transition="in" filter="fade">
                                      <p:cBhvr>
                                        <p:cTn id="56" dur="1000"/>
                                        <p:tgtEl>
                                          <p:spTgt spid="25602">
                                            <p:txEl>
                                              <p:pRg st="10" end="10"/>
                                            </p:txEl>
                                          </p:spTgt>
                                        </p:tgtEl>
                                      </p:cBhvr>
                                    </p:animEffect>
                                    <p:anim calcmode="lin" valueType="num">
                                      <p:cBhvr>
                                        <p:cTn id="57" dur="1000" fill="hold"/>
                                        <p:tgtEl>
                                          <p:spTgt spid="25602">
                                            <p:txEl>
                                              <p:pRg st="10" end="10"/>
                                            </p:txEl>
                                          </p:spTgt>
                                        </p:tgtEl>
                                        <p:attrNameLst>
                                          <p:attrName>ppt_x</p:attrName>
                                        </p:attrNameLst>
                                      </p:cBhvr>
                                      <p:tavLst>
                                        <p:tav tm="0">
                                          <p:val>
                                            <p:strVal val="#ppt_x"/>
                                          </p:val>
                                        </p:tav>
                                        <p:tav tm="100000">
                                          <p:val>
                                            <p:strVal val="#ppt_x"/>
                                          </p:val>
                                        </p:tav>
                                      </p:tavLst>
                                    </p:anim>
                                    <p:anim calcmode="lin" valueType="num">
                                      <p:cBhvr>
                                        <p:cTn id="58" dur="1000" fill="hold"/>
                                        <p:tgtEl>
                                          <p:spTgt spid="25602">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42" presetClass="entr" presetSubtype="0" fill="hold" nodeType="clickEffect">
                                  <p:stCondLst>
                                    <p:cond delay="0"/>
                                  </p:stCondLst>
                                  <p:childTnLst>
                                    <p:set>
                                      <p:cBhvr>
                                        <p:cTn id="62" dur="1" fill="hold">
                                          <p:stCondLst>
                                            <p:cond delay="0"/>
                                          </p:stCondLst>
                                        </p:cTn>
                                        <p:tgtEl>
                                          <p:spTgt spid="25602">
                                            <p:txEl>
                                              <p:pRg st="11" end="11"/>
                                            </p:txEl>
                                          </p:spTgt>
                                        </p:tgtEl>
                                        <p:attrNameLst>
                                          <p:attrName>style.visibility</p:attrName>
                                        </p:attrNameLst>
                                      </p:cBhvr>
                                      <p:to>
                                        <p:strVal val="visible"/>
                                      </p:to>
                                    </p:set>
                                    <p:animEffect transition="in" filter="fade">
                                      <p:cBhvr>
                                        <p:cTn id="63" dur="1000"/>
                                        <p:tgtEl>
                                          <p:spTgt spid="25602">
                                            <p:txEl>
                                              <p:pRg st="11" end="11"/>
                                            </p:txEl>
                                          </p:spTgt>
                                        </p:tgtEl>
                                      </p:cBhvr>
                                    </p:animEffect>
                                    <p:anim calcmode="lin" valueType="num">
                                      <p:cBhvr>
                                        <p:cTn id="64" dur="1000" fill="hold"/>
                                        <p:tgtEl>
                                          <p:spTgt spid="25602">
                                            <p:txEl>
                                              <p:pRg st="11" end="11"/>
                                            </p:txEl>
                                          </p:spTgt>
                                        </p:tgtEl>
                                        <p:attrNameLst>
                                          <p:attrName>ppt_x</p:attrName>
                                        </p:attrNameLst>
                                      </p:cBhvr>
                                      <p:tavLst>
                                        <p:tav tm="0">
                                          <p:val>
                                            <p:strVal val="#ppt_x"/>
                                          </p:val>
                                        </p:tav>
                                        <p:tav tm="100000">
                                          <p:val>
                                            <p:strVal val="#ppt_x"/>
                                          </p:val>
                                        </p:tav>
                                      </p:tavLst>
                                    </p:anim>
                                    <p:anim calcmode="lin" valueType="num">
                                      <p:cBhvr>
                                        <p:cTn id="65" dur="1000" fill="hold"/>
                                        <p:tgtEl>
                                          <p:spTgt spid="25602">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4" name="TextBox 10"/>
          <p:cNvSpPr txBox="1">
            <a:spLocks noChangeArrowheads="1"/>
          </p:cNvSpPr>
          <p:nvPr/>
        </p:nvSpPr>
        <p:spPr bwMode="auto">
          <a:xfrm>
            <a:off x="0" y="6448425"/>
            <a:ext cx="4070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r>
              <a:rPr lang="en-US" sz="1200">
                <a:solidFill>
                  <a:srgbClr val="FFFFFF"/>
                </a:solidFill>
              </a:rPr>
              <a:t>http://www.mi-corporation.com/products/mi-forms-software</a:t>
            </a:r>
          </a:p>
        </p:txBody>
      </p:sp>
      <p:sp>
        <p:nvSpPr>
          <p:cNvPr id="16395" name="Rectangle 3"/>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3600" b="1" dirty="0">
                <a:solidFill>
                  <a:srgbClr val="FFFFFF"/>
                </a:solidFill>
                <a:latin typeface="Arial Black" pitchFamily="34" charset="0"/>
              </a:rPr>
              <a:t>    	</a:t>
            </a:r>
            <a:r>
              <a:rPr lang="en-US" sz="3600" b="1" dirty="0" smtClean="0">
                <a:solidFill>
                  <a:srgbClr val="FFFFFF"/>
                </a:solidFill>
                <a:latin typeface="Arial Black" pitchFamily="34" charset="0"/>
              </a:rPr>
              <a:t>Typical Customer Comment</a:t>
            </a:r>
            <a:endParaRPr lang="en-US" sz="3600" b="1" dirty="0">
              <a:solidFill>
                <a:srgbClr val="FFFFFF"/>
              </a:solidFill>
              <a:latin typeface="Arial Black" pitchFamily="34" charset="0"/>
            </a:endParaRPr>
          </a:p>
        </p:txBody>
      </p:sp>
      <p:sp>
        <p:nvSpPr>
          <p:cNvPr id="7" name="TextBox 6"/>
          <p:cNvSpPr txBox="1"/>
          <p:nvPr/>
        </p:nvSpPr>
        <p:spPr>
          <a:xfrm>
            <a:off x="762000" y="1752600"/>
            <a:ext cx="7620000" cy="4985980"/>
          </a:xfrm>
          <a:prstGeom prst="rect">
            <a:avLst/>
          </a:prstGeom>
          <a:noFill/>
        </p:spPr>
        <p:txBody>
          <a:bodyPr wrap="square" rtlCol="0">
            <a:spAutoFit/>
          </a:bodyPr>
          <a:lstStyle/>
          <a:p>
            <a:r>
              <a:rPr lang="en-US" sz="1400" dirty="0" smtClean="0"/>
              <a:t>I </a:t>
            </a:r>
            <a:r>
              <a:rPr lang="en-US" sz="1400" dirty="0"/>
              <a:t>was tasked to find a way to </a:t>
            </a:r>
            <a:r>
              <a:rPr lang="en-US" sz="1400" b="1" dirty="0"/>
              <a:t>enhance productivity and efficiencies within my group</a:t>
            </a:r>
            <a:r>
              <a:rPr lang="en-US" sz="1400" dirty="0"/>
              <a:t>. My first though was to somehow populate the information our group was collecting in the field as a final product and eliminate inputting collected notes, pictures and drawings into our desktops back at the office. We were duplicating efforts and sometimes misplacing important documentation that required return trips. </a:t>
            </a:r>
          </a:p>
          <a:p>
            <a:r>
              <a:rPr lang="en-US" sz="1400" dirty="0"/>
              <a:t> </a:t>
            </a:r>
          </a:p>
          <a:p>
            <a:r>
              <a:rPr lang="en-US" sz="1400" dirty="0"/>
              <a:t>I researched how I could utilize tablets in the field that would allow us to input all of our information collected in the field, pictures taken and drawings on one single file. </a:t>
            </a:r>
            <a:r>
              <a:rPr lang="en-US" sz="1400" b="1" dirty="0"/>
              <a:t>I tried a variety of apps and software that although were helpful and more efficient than our current process</a:t>
            </a:r>
            <a:r>
              <a:rPr lang="en-US" sz="1400" dirty="0"/>
              <a:t>, </a:t>
            </a:r>
            <a:r>
              <a:rPr lang="en-US" sz="1400" b="1" dirty="0"/>
              <a:t>none were the total package</a:t>
            </a:r>
            <a:r>
              <a:rPr lang="en-US" sz="1400" dirty="0"/>
              <a:t>. </a:t>
            </a:r>
            <a:r>
              <a:rPr lang="en-US" sz="1400" b="1" dirty="0" smtClean="0"/>
              <a:t>I </a:t>
            </a:r>
            <a:r>
              <a:rPr lang="en-US" sz="1400" b="1" dirty="0"/>
              <a:t>also inquired about creating my own app but found it was more expensive than I would of ever imagined</a:t>
            </a:r>
            <a:r>
              <a:rPr lang="en-US" sz="1400" dirty="0"/>
              <a:t>. </a:t>
            </a:r>
            <a:endParaRPr lang="en-US" sz="1400" dirty="0" smtClean="0"/>
          </a:p>
          <a:p>
            <a:endParaRPr lang="en-US" sz="1400" dirty="0"/>
          </a:p>
          <a:p>
            <a:r>
              <a:rPr lang="en-US" sz="1400" dirty="0" smtClean="0"/>
              <a:t>I </a:t>
            </a:r>
            <a:r>
              <a:rPr lang="en-US" sz="1400" dirty="0"/>
              <a:t>spent about 10 months with these products and figured I’d have to settle with one until </a:t>
            </a:r>
            <a:r>
              <a:rPr lang="en-US" sz="1400" dirty="0" smtClean="0"/>
              <a:t>I </a:t>
            </a:r>
            <a:r>
              <a:rPr lang="en-US" sz="1400" dirty="0"/>
              <a:t>searched one last time and </a:t>
            </a:r>
            <a:r>
              <a:rPr lang="en-US" sz="1400" b="1" dirty="0"/>
              <a:t>found Mi-Co</a:t>
            </a:r>
            <a:r>
              <a:rPr lang="en-US" sz="1400" dirty="0"/>
              <a:t>. I downloaded the trial version and could not believe what I found. Every great function of every other form was all packaged up in this one version. </a:t>
            </a:r>
            <a:r>
              <a:rPr lang="en-US" sz="1400" b="1" dirty="0"/>
              <a:t>If I had a chance to create a form myself, this would be exactly what I’d shoot for. Not only did it have all the necessary tools the group needed and then some, but it was VERY user friendly</a:t>
            </a:r>
            <a:r>
              <a:rPr lang="en-US" sz="1400" dirty="0"/>
              <a:t>. To top it off, the </a:t>
            </a:r>
            <a:r>
              <a:rPr lang="en-US" sz="1400" b="1" dirty="0"/>
              <a:t>staff has been nothing short of impressive</a:t>
            </a:r>
            <a:r>
              <a:rPr lang="en-US" sz="1400" dirty="0"/>
              <a:t> with how they continuously help with any questions, concerns and updates at a moment’s notice. I could not be any happier with this product and company. </a:t>
            </a:r>
            <a:r>
              <a:rPr lang="en-US" sz="1400" b="1" dirty="0"/>
              <a:t>It has truly been a godsend</a:t>
            </a:r>
            <a:r>
              <a:rPr lang="en-US" sz="1400" dirty="0" smtClean="0"/>
              <a:t>.”</a:t>
            </a:r>
          </a:p>
          <a:p>
            <a:r>
              <a:rPr lang="en-US" sz="1400" dirty="0"/>
              <a:t>	</a:t>
            </a:r>
            <a:r>
              <a:rPr lang="en-US" sz="1400" dirty="0" smtClean="0"/>
              <a:t>			Mike </a:t>
            </a:r>
            <a:r>
              <a:rPr lang="en-US" sz="1400" dirty="0" err="1" smtClean="0"/>
              <a:t>Saraceno</a:t>
            </a:r>
            <a:r>
              <a:rPr lang="en-US" sz="1400" dirty="0" smtClean="0"/>
              <a:t> - </a:t>
            </a:r>
            <a:r>
              <a:rPr lang="en-US" sz="1400" dirty="0" err="1" smtClean="0"/>
              <a:t>Lightower</a:t>
            </a:r>
            <a:r>
              <a:rPr lang="en-US" sz="1400" dirty="0" smtClean="0"/>
              <a:t/>
            </a:r>
            <a:br>
              <a:rPr lang="en-US" sz="1400" dirty="0" smtClean="0"/>
            </a:br>
            <a:r>
              <a:rPr lang="en-US" sz="1400" dirty="0" smtClean="0"/>
              <a:t>				</a:t>
            </a:r>
            <a:endParaRPr lang="en-US" sz="1400" dirty="0"/>
          </a:p>
          <a:p>
            <a:endParaRPr lang="en-US" dirty="0">
              <a:solidFill>
                <a:srgbClr val="000000"/>
              </a:solidFill>
            </a:endParaRPr>
          </a:p>
        </p:txBody>
      </p:sp>
    </p:spTree>
    <p:extLst>
      <p:ext uri="{BB962C8B-B14F-4D97-AF65-F5344CB8AC3E}">
        <p14:creationId xmlns:p14="http://schemas.microsoft.com/office/powerpoint/2010/main" val="20361254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0" y="6624638"/>
            <a:ext cx="9144000" cy="2286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7411" name="Rectangle 3"/>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4000" b="1" dirty="0" smtClean="0">
                <a:solidFill>
                  <a:schemeClr val="bg1"/>
                </a:solidFill>
                <a:latin typeface="Arial" charset="0"/>
              </a:rPr>
              <a:t>Let’s Demo</a:t>
            </a:r>
            <a:endParaRPr lang="en-US" sz="4000" b="1" dirty="0">
              <a:solidFill>
                <a:schemeClr val="bg1"/>
              </a:solidFill>
              <a:latin typeface="Arial" charset="0"/>
            </a:endParaRPr>
          </a:p>
        </p:txBody>
      </p:sp>
      <p:pic>
        <p:nvPicPr>
          <p:cNvPr id="9" name="Picture 5" descr="engine_inspection_800x6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5188" y="1149350"/>
            <a:ext cx="42545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3" descr="F5_right_form3_pen.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700" y="3159125"/>
            <a:ext cx="4470400"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p:txBody>
          <a:bodyPr/>
          <a:lstStyle/>
          <a:p>
            <a:pPr>
              <a:defRPr/>
            </a:pPr>
            <a:fld id="{01B016E4-D344-44FD-93E9-6497B7064A58}" type="slidenum">
              <a:rPr lang="en-US" smtClean="0"/>
              <a:pPr>
                <a:defRPr/>
              </a:pPr>
              <a:t>24</a:t>
            </a:fld>
            <a:endParaRPr lang="en-US" smtClean="0"/>
          </a:p>
        </p:txBody>
      </p:sp>
      <p:sp>
        <p:nvSpPr>
          <p:cNvPr id="327683" name="Rectangle 3"/>
          <p:cNvSpPr>
            <a:spLocks noChangeArrowheads="1"/>
          </p:cNvSpPr>
          <p:nvPr/>
        </p:nvSpPr>
        <p:spPr bwMode="auto">
          <a:xfrm>
            <a:off x="304800" y="685800"/>
            <a:ext cx="8394700" cy="4893015"/>
          </a:xfrm>
          <a:prstGeom prst="rect">
            <a:avLst/>
          </a:prstGeom>
          <a:noFill/>
          <a:ln w="12700">
            <a:noFill/>
            <a:miter lim="800000"/>
            <a:headEnd/>
            <a:tailEnd/>
          </a:ln>
          <a:effectLst/>
        </p:spPr>
        <p:txBody>
          <a:bodyPr lIns="92379" tIns="45407" rIns="92379" bIns="45407">
            <a:spAutoFit/>
          </a:bodyPr>
          <a:lstStyle/>
          <a:p>
            <a:pPr algn="ctr" defTabSz="911225" eaLnBrk="0" hangingPunct="0">
              <a:defRPr/>
            </a:pPr>
            <a:endParaRPr lang="en-US" b="1" i="1" u="sng" dirty="0">
              <a:solidFill>
                <a:srgbClr val="000000"/>
              </a:solidFill>
              <a:latin typeface="Verdana" pitchFamily="34" charset="0"/>
              <a:cs typeface="+mn-cs"/>
            </a:endParaRPr>
          </a:p>
          <a:p>
            <a:pPr algn="ctr" defTabSz="911225" eaLnBrk="0" hangingPunct="0">
              <a:defRPr/>
            </a:pPr>
            <a:r>
              <a:rPr lang="en-US" b="1" i="1" dirty="0">
                <a:solidFill>
                  <a:srgbClr val="000000"/>
                </a:solidFill>
                <a:latin typeface="Verdana" pitchFamily="34" charset="0"/>
                <a:cs typeface="+mn-cs"/>
              </a:rPr>
              <a:t>  Next Steps:</a:t>
            </a:r>
          </a:p>
          <a:p>
            <a:pPr defTabSz="911225" eaLnBrk="0" hangingPunct="0">
              <a:buFontTx/>
              <a:buChar char="•"/>
              <a:defRPr/>
            </a:pPr>
            <a:r>
              <a:rPr lang="en-US" b="1" i="1" dirty="0">
                <a:solidFill>
                  <a:srgbClr val="000000"/>
                </a:solidFill>
                <a:latin typeface="+mn-lt"/>
                <a:cs typeface="+mn-cs"/>
              </a:rPr>
              <a:t>Visit </a:t>
            </a:r>
            <a:r>
              <a:rPr lang="en-US" b="1" i="1" dirty="0">
                <a:latin typeface="+mn-lt"/>
                <a:cs typeface="+mn-cs"/>
              </a:rPr>
              <a:t>www.mi-corporation.com</a:t>
            </a:r>
            <a:r>
              <a:rPr lang="en-US" b="1" i="1" dirty="0">
                <a:solidFill>
                  <a:srgbClr val="000000"/>
                </a:solidFill>
                <a:latin typeface="+mn-lt"/>
                <a:cs typeface="+mn-cs"/>
              </a:rPr>
              <a:t> for more information about </a:t>
            </a:r>
          </a:p>
          <a:p>
            <a:pPr defTabSz="911225" eaLnBrk="0" hangingPunct="0">
              <a:defRPr/>
            </a:pPr>
            <a:r>
              <a:rPr lang="en-US" b="1" i="1" dirty="0">
                <a:solidFill>
                  <a:srgbClr val="000000"/>
                </a:solidFill>
                <a:latin typeface="+mn-lt"/>
                <a:cs typeface="+mn-cs"/>
              </a:rPr>
              <a:t>     Mi-Forms:  Data Sheets, Case Studies</a:t>
            </a:r>
          </a:p>
          <a:p>
            <a:pPr defTabSz="911225" eaLnBrk="0" hangingPunct="0">
              <a:defRPr/>
            </a:pPr>
            <a:endParaRPr lang="en-US" b="1" i="1" dirty="0">
              <a:solidFill>
                <a:srgbClr val="000000"/>
              </a:solidFill>
              <a:latin typeface="+mn-lt"/>
              <a:cs typeface="+mn-cs"/>
            </a:endParaRPr>
          </a:p>
          <a:p>
            <a:pPr defTabSz="911225" eaLnBrk="0" hangingPunct="0">
              <a:buFontTx/>
              <a:buChar char="•"/>
              <a:defRPr/>
            </a:pPr>
            <a:r>
              <a:rPr lang="en-US" b="1" i="1" u="sng" dirty="0">
                <a:latin typeface="+mn-lt"/>
                <a:cs typeface="+mn-cs"/>
              </a:rPr>
              <a:t>Downloadable Demo software is available at</a:t>
            </a:r>
            <a:r>
              <a:rPr lang="en-US" b="1" i="1" dirty="0">
                <a:latin typeface="+mn-lt"/>
                <a:cs typeface="+mn-cs"/>
              </a:rPr>
              <a:t>:  </a:t>
            </a:r>
          </a:p>
          <a:p>
            <a:pPr defTabSz="911225" eaLnBrk="0" hangingPunct="0">
              <a:defRPr/>
            </a:pPr>
            <a:r>
              <a:rPr lang="en-US" b="1" i="1" dirty="0">
                <a:latin typeface="+mn-lt"/>
                <a:cs typeface="+mn-cs"/>
              </a:rPr>
              <a:t>  http://www.mi-corporation.com</a:t>
            </a:r>
          </a:p>
          <a:p>
            <a:pPr defTabSz="911225" eaLnBrk="0" hangingPunct="0">
              <a:defRPr/>
            </a:pPr>
            <a:r>
              <a:rPr lang="en-US" b="1" i="1" dirty="0">
                <a:solidFill>
                  <a:srgbClr val="FF0000"/>
                </a:solidFill>
                <a:latin typeface="+mn-lt"/>
                <a:cs typeface="+mn-cs"/>
              </a:rPr>
              <a:t>Look for “</a:t>
            </a:r>
            <a:r>
              <a:rPr lang="en-US" b="1" i="1" u="sng" dirty="0">
                <a:solidFill>
                  <a:srgbClr val="FF0000"/>
                </a:solidFill>
                <a:latin typeface="+mn-lt"/>
                <a:cs typeface="+mn-cs"/>
              </a:rPr>
              <a:t>Mi-Forms</a:t>
            </a:r>
            <a:r>
              <a:rPr lang="en-US" b="1" i="1" dirty="0">
                <a:solidFill>
                  <a:srgbClr val="FF0000"/>
                </a:solidFill>
                <a:latin typeface="+mn-lt"/>
                <a:cs typeface="+mn-cs"/>
              </a:rPr>
              <a:t>”, ON THE APP STORES (Apple, Android)!</a:t>
            </a:r>
            <a:br>
              <a:rPr lang="en-US" b="1" i="1" dirty="0">
                <a:solidFill>
                  <a:srgbClr val="FF0000"/>
                </a:solidFill>
                <a:latin typeface="+mn-lt"/>
                <a:cs typeface="+mn-cs"/>
              </a:rPr>
            </a:br>
            <a:r>
              <a:rPr lang="en-US" b="1" i="1" dirty="0" smtClean="0">
                <a:solidFill>
                  <a:srgbClr val="FF0000"/>
                </a:solidFill>
                <a:latin typeface="+mn-lt"/>
                <a:cs typeface="+mn-cs"/>
              </a:rPr>
              <a:t>Watch our </a:t>
            </a:r>
            <a:r>
              <a:rPr lang="en-US" b="1" i="1" dirty="0" err="1" smtClean="0">
                <a:solidFill>
                  <a:srgbClr val="FF0000"/>
                </a:solidFill>
                <a:latin typeface="+mn-lt"/>
                <a:cs typeface="+mn-cs"/>
              </a:rPr>
              <a:t>Youtube</a:t>
            </a:r>
            <a:r>
              <a:rPr lang="en-US" b="1" i="1" dirty="0" smtClean="0">
                <a:solidFill>
                  <a:srgbClr val="FF0000"/>
                </a:solidFill>
                <a:latin typeface="+mn-lt"/>
                <a:cs typeface="+mn-cs"/>
              </a:rPr>
              <a:t> videos: www.youtube.com/micortp</a:t>
            </a:r>
            <a:r>
              <a:rPr lang="en-US" b="1" i="1" dirty="0">
                <a:solidFill>
                  <a:srgbClr val="FF0000"/>
                </a:solidFill>
                <a:latin typeface="+mn-lt"/>
                <a:cs typeface="+mn-cs"/>
              </a:rPr>
              <a:t> </a:t>
            </a:r>
          </a:p>
          <a:p>
            <a:pPr defTabSz="911225" eaLnBrk="0" hangingPunct="0">
              <a:buFontTx/>
              <a:buChar char="•"/>
              <a:defRPr/>
            </a:pPr>
            <a:endParaRPr lang="en-US" b="1" i="1" dirty="0">
              <a:solidFill>
                <a:srgbClr val="000000"/>
              </a:solidFill>
              <a:latin typeface="+mn-lt"/>
              <a:cs typeface="+mn-cs"/>
            </a:endParaRPr>
          </a:p>
          <a:p>
            <a:pPr defTabSz="911225" eaLnBrk="0" hangingPunct="0">
              <a:buFontTx/>
              <a:buChar char="•"/>
              <a:defRPr/>
            </a:pPr>
            <a:r>
              <a:rPr lang="en-US" b="1" i="1" dirty="0" smtClean="0">
                <a:solidFill>
                  <a:srgbClr val="000000"/>
                </a:solidFill>
                <a:latin typeface="+mn-lt"/>
                <a:cs typeface="+mn-cs"/>
              </a:rPr>
              <a:t>Contact </a:t>
            </a:r>
            <a:r>
              <a:rPr lang="en-US" b="1" i="1" dirty="0">
                <a:solidFill>
                  <a:srgbClr val="000000"/>
                </a:solidFill>
                <a:latin typeface="+mn-lt"/>
                <a:cs typeface="+mn-cs"/>
              </a:rPr>
              <a:t>Mi-Co </a:t>
            </a:r>
            <a:r>
              <a:rPr lang="en-US" b="1" i="1" dirty="0" smtClean="0">
                <a:solidFill>
                  <a:srgbClr val="000000"/>
                </a:solidFill>
                <a:latin typeface="+mn-lt"/>
                <a:cs typeface="+mn-cs"/>
              </a:rPr>
              <a:t>to get STARTED!    </a:t>
            </a:r>
            <a:r>
              <a:rPr lang="en-US" b="1" i="1" dirty="0">
                <a:solidFill>
                  <a:srgbClr val="000000"/>
                </a:solidFill>
                <a:latin typeface="+mn-lt"/>
                <a:cs typeface="+mn-cs"/>
              </a:rPr>
              <a:t>–            Gautham Pandiyan</a:t>
            </a:r>
          </a:p>
          <a:p>
            <a:pPr defTabSz="911225" eaLnBrk="0" hangingPunct="0">
              <a:defRPr/>
            </a:pPr>
            <a:r>
              <a:rPr lang="en-US" b="1" i="1" dirty="0">
                <a:solidFill>
                  <a:srgbClr val="000000"/>
                </a:solidFill>
                <a:latin typeface="+mn-lt"/>
                <a:cs typeface="+mn-cs"/>
              </a:rPr>
              <a:t>				      gpandiyan@mi-corporation.com </a:t>
            </a:r>
          </a:p>
          <a:p>
            <a:pPr defTabSz="911225" eaLnBrk="0" hangingPunct="0">
              <a:defRPr/>
            </a:pPr>
            <a:r>
              <a:rPr lang="en-US" b="1" i="1" dirty="0">
                <a:solidFill>
                  <a:srgbClr val="000000"/>
                </a:solidFill>
                <a:latin typeface="+mn-lt"/>
                <a:cs typeface="+mn-cs"/>
              </a:rPr>
              <a:t>				      		919-485-4819 x 1973</a:t>
            </a:r>
          </a:p>
        </p:txBody>
      </p:sp>
      <p:sp>
        <p:nvSpPr>
          <p:cNvPr id="31748" name="Rectangle 4"/>
          <p:cNvSpPr>
            <a:spLocks noChangeArrowheads="1"/>
          </p:cNvSpPr>
          <p:nvPr/>
        </p:nvSpPr>
        <p:spPr bwMode="auto">
          <a:xfrm>
            <a:off x="152400" y="6138863"/>
            <a:ext cx="8686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p>
            <a:pPr algn="ctr" eaLnBrk="0" hangingPunct="0"/>
            <a:r>
              <a:rPr lang="en-US" sz="1600" b="1">
                <a:latin typeface="Arial" charset="0"/>
              </a:rPr>
              <a:t>Web: www.mi-corporation.com </a:t>
            </a:r>
          </a:p>
        </p:txBody>
      </p:sp>
      <p:sp>
        <p:nvSpPr>
          <p:cNvPr id="31749" name="Rectangle 5"/>
          <p:cNvSpPr>
            <a:spLocks noChangeArrowheads="1"/>
          </p:cNvSpPr>
          <p:nvPr/>
        </p:nvSpPr>
        <p:spPr bwMode="auto">
          <a:xfrm>
            <a:off x="0" y="6624638"/>
            <a:ext cx="9144000" cy="2286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31750" name="Rectangle 6"/>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latin typeface="AvantGarde Bk BT" pitchFamily="34" charset="0"/>
            </a:endParaRPr>
          </a:p>
        </p:txBody>
      </p:sp>
    </p:spTree>
    <p:extLst>
      <p:ext uri="{BB962C8B-B14F-4D97-AF65-F5344CB8AC3E}">
        <p14:creationId xmlns:p14="http://schemas.microsoft.com/office/powerpoint/2010/main" val="3619638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0"/>
            <a:ext cx="9144000" cy="1143000"/>
          </a:xfrm>
          <a:solidFill>
            <a:schemeClr val="accent6">
              <a:lumMod val="50000"/>
            </a:schemeClr>
          </a:solidFill>
        </p:spPr>
        <p:txBody>
          <a:bodyPr/>
          <a:lstStyle/>
          <a:p>
            <a:pPr>
              <a:defRPr/>
            </a:pPr>
            <a:r>
              <a:rPr lang="en-US" dirty="0" smtClean="0">
                <a:solidFill>
                  <a:schemeClr val="bg1"/>
                </a:solidFill>
                <a:latin typeface="Arial" pitchFamily="34" charset="0"/>
                <a:cs typeface="Arial" pitchFamily="34" charset="0"/>
              </a:rPr>
              <a:t>Pricing Models Overview</a:t>
            </a:r>
          </a:p>
        </p:txBody>
      </p:sp>
      <p:graphicFrame>
        <p:nvGraphicFramePr>
          <p:cNvPr id="2" name="Diagram 1"/>
          <p:cNvGraphicFramePr/>
          <p:nvPr/>
        </p:nvGraphicFramePr>
        <p:xfrm>
          <a:off x="76200" y="304800"/>
          <a:ext cx="9067800" cy="655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19780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22800" y="1066800"/>
            <a:ext cx="6368799" cy="5291138"/>
          </a:xfrm>
        </p:spPr>
        <p:txBody>
          <a:bodyPr rtlCol="0">
            <a:normAutofit fontScale="92500"/>
          </a:bodyPr>
          <a:lstStyle/>
          <a:p>
            <a:pPr defTabSz="911225" eaLnBrk="1" fontAlgn="auto" hangingPunct="1">
              <a:lnSpc>
                <a:spcPct val="130000"/>
              </a:lnSpc>
              <a:spcAft>
                <a:spcPts val="0"/>
              </a:spcAft>
              <a:defRPr/>
            </a:pPr>
            <a:r>
              <a:rPr lang="en-US" sz="2800" dirty="0"/>
              <a:t>Founded 1999 </a:t>
            </a:r>
            <a:endParaRPr lang="en-US" sz="2800" dirty="0" smtClean="0"/>
          </a:p>
          <a:p>
            <a:pPr defTabSz="911225" eaLnBrk="1" fontAlgn="auto" hangingPunct="1">
              <a:lnSpc>
                <a:spcPct val="130000"/>
              </a:lnSpc>
              <a:spcAft>
                <a:spcPts val="0"/>
              </a:spcAft>
              <a:defRPr/>
            </a:pPr>
            <a:r>
              <a:rPr lang="en-US" sz="2800" dirty="0" smtClean="0"/>
              <a:t>Mobile data solutions </a:t>
            </a:r>
          </a:p>
          <a:p>
            <a:pPr lvl="1" defTabSz="911225" eaLnBrk="1" fontAlgn="auto" hangingPunct="1">
              <a:lnSpc>
                <a:spcPct val="130000"/>
              </a:lnSpc>
              <a:spcAft>
                <a:spcPts val="0"/>
              </a:spcAft>
              <a:defRPr/>
            </a:pPr>
            <a:r>
              <a:rPr lang="en-US" sz="2400" dirty="0" smtClean="0"/>
              <a:t>Any device, Any Data, Anywhere!</a:t>
            </a:r>
          </a:p>
          <a:p>
            <a:pPr defTabSz="911225" eaLnBrk="1" fontAlgn="auto" hangingPunct="1">
              <a:lnSpc>
                <a:spcPct val="130000"/>
              </a:lnSpc>
              <a:spcAft>
                <a:spcPts val="0"/>
              </a:spcAft>
              <a:defRPr/>
            </a:pPr>
            <a:r>
              <a:rPr lang="en-US" sz="2800" b="1" i="1" dirty="0" smtClean="0"/>
              <a:t>Enterprise</a:t>
            </a:r>
            <a:r>
              <a:rPr lang="en-US" sz="2800" dirty="0" smtClean="0"/>
              <a:t> technology</a:t>
            </a:r>
          </a:p>
          <a:p>
            <a:pPr lvl="1" defTabSz="911225" eaLnBrk="1" fontAlgn="auto" hangingPunct="1">
              <a:lnSpc>
                <a:spcPct val="130000"/>
              </a:lnSpc>
              <a:spcAft>
                <a:spcPts val="0"/>
              </a:spcAft>
              <a:defRPr/>
            </a:pPr>
            <a:r>
              <a:rPr lang="en-US" dirty="0" smtClean="0"/>
              <a:t>Flexible, Scalable, Secure</a:t>
            </a:r>
          </a:p>
          <a:p>
            <a:pPr defTabSz="911225" eaLnBrk="1" fontAlgn="auto" hangingPunct="1">
              <a:lnSpc>
                <a:spcPct val="130000"/>
              </a:lnSpc>
              <a:spcAft>
                <a:spcPts val="0"/>
              </a:spcAft>
              <a:defRPr/>
            </a:pPr>
            <a:r>
              <a:rPr lang="en-US" sz="2800" dirty="0"/>
              <a:t>Partnered with </a:t>
            </a:r>
            <a:r>
              <a:rPr lang="en-US" sz="2800" b="1" i="1" dirty="0"/>
              <a:t>Intel</a:t>
            </a:r>
            <a:r>
              <a:rPr lang="en-US" sz="2800" dirty="0"/>
              <a:t>, </a:t>
            </a:r>
            <a:r>
              <a:rPr lang="en-US" sz="2800" b="1" i="1" dirty="0"/>
              <a:t>Sprint</a:t>
            </a:r>
            <a:r>
              <a:rPr lang="en-US" sz="2800" dirty="0"/>
              <a:t>, </a:t>
            </a:r>
            <a:r>
              <a:rPr lang="en-US" sz="2800" b="1" i="1" dirty="0"/>
              <a:t>Motion Computing</a:t>
            </a:r>
            <a:r>
              <a:rPr lang="en-US" sz="2800" dirty="0"/>
              <a:t>, </a:t>
            </a:r>
            <a:r>
              <a:rPr lang="en-US" sz="2800" b="1" i="1" dirty="0"/>
              <a:t>Panasonic</a:t>
            </a:r>
            <a:r>
              <a:rPr lang="en-US" sz="2800" dirty="0"/>
              <a:t> </a:t>
            </a:r>
            <a:r>
              <a:rPr lang="en-US" sz="2800" dirty="0" smtClean="0"/>
              <a:t>&amp; </a:t>
            </a:r>
            <a:r>
              <a:rPr lang="en-US" sz="2800" b="1" i="1" dirty="0"/>
              <a:t>MSFT Gold ISV</a:t>
            </a:r>
          </a:p>
          <a:p>
            <a:pPr defTabSz="911225" eaLnBrk="1" fontAlgn="auto" hangingPunct="1">
              <a:lnSpc>
                <a:spcPct val="130000"/>
              </a:lnSpc>
              <a:spcAft>
                <a:spcPts val="0"/>
              </a:spcAft>
              <a:defRPr/>
            </a:pPr>
            <a:r>
              <a:rPr lang="en-US" sz="2800" dirty="0" smtClean="0"/>
              <a:t>FDA 21 CFR Part 11, HIPAA compliance</a:t>
            </a:r>
          </a:p>
          <a:p>
            <a:pPr defTabSz="911225" eaLnBrk="1" fontAlgn="auto" hangingPunct="1">
              <a:lnSpc>
                <a:spcPct val="130000"/>
              </a:lnSpc>
              <a:spcAft>
                <a:spcPts val="0"/>
              </a:spcAft>
              <a:defRPr/>
            </a:pPr>
            <a:r>
              <a:rPr lang="en-US" sz="2800" dirty="0" smtClean="0"/>
              <a:t>10 issued US patents, 3 pending </a:t>
            </a:r>
            <a:endParaRPr lang="en-US" sz="2800" dirty="0"/>
          </a:p>
          <a:p>
            <a:pPr eaLnBrk="1" fontAlgn="auto" hangingPunct="1">
              <a:spcAft>
                <a:spcPts val="0"/>
              </a:spcAft>
              <a:defRPr/>
            </a:pPr>
            <a:endParaRPr lang="en-US" sz="2800" dirty="0"/>
          </a:p>
        </p:txBody>
      </p:sp>
      <p:sp>
        <p:nvSpPr>
          <p:cNvPr id="14339" name="Title 1"/>
          <p:cNvSpPr>
            <a:spLocks noGrp="1"/>
          </p:cNvSpPr>
          <p:nvPr>
            <p:ph type="title"/>
          </p:nvPr>
        </p:nvSpPr>
        <p:spPr>
          <a:xfrm>
            <a:off x="0" y="0"/>
            <a:ext cx="9144000" cy="1055688"/>
          </a:xfrm>
          <a:solidFill>
            <a:schemeClr val="accent2">
              <a:lumMod val="50000"/>
            </a:schemeClr>
          </a:solidFill>
        </p:spPr>
        <p:txBody>
          <a:bodyPr/>
          <a:lstStyle/>
          <a:p>
            <a:pPr eaLnBrk="1" hangingPunct="1">
              <a:defRPr/>
            </a:pPr>
            <a:r>
              <a:rPr lang="en-US" dirty="0" smtClean="0">
                <a:solidFill>
                  <a:schemeClr val="bg1"/>
                </a:solidFill>
                <a:latin typeface="Arial" pitchFamily="34" charset="0"/>
                <a:cs typeface="Arial" pitchFamily="34" charset="0"/>
              </a:rPr>
              <a:t>Corporate Overview</a:t>
            </a:r>
          </a:p>
        </p:txBody>
      </p:sp>
      <p:pic>
        <p:nvPicPr>
          <p:cNvPr id="5124" name="Picture 12" descr="CreekstoneDriv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66800"/>
            <a:ext cx="2370138"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ttps://encrypted-tbn0.google.com/images?q=tbn:ANd9GcTvk_Sb4IhvNHN2XygQeGAJSq_5ErlOouwrmTmmm7Q8qvNIUEJ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048000"/>
            <a:ext cx="2370138"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62" y="4807284"/>
            <a:ext cx="2330450"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304800" y="1295400"/>
            <a:ext cx="83947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2379" tIns="45407" rIns="92379" bIns="45407">
            <a:spAutoFit/>
          </a:bodyPr>
          <a:lstStyle/>
          <a:p>
            <a:pPr algn="ctr" defTabSz="911225" eaLnBrk="0" hangingPunct="0"/>
            <a:endParaRPr lang="en-US" b="1" i="1" u="sng">
              <a:solidFill>
                <a:srgbClr val="000000"/>
              </a:solidFill>
              <a:latin typeface="Verdana" pitchFamily="34" charset="0"/>
            </a:endParaRPr>
          </a:p>
          <a:p>
            <a:pPr algn="ctr" defTabSz="911225" eaLnBrk="0" hangingPunct="0"/>
            <a:r>
              <a:rPr lang="en-US" sz="2800" b="1" i="1">
                <a:solidFill>
                  <a:srgbClr val="000000"/>
                </a:solidFill>
                <a:latin typeface="Verdana" pitchFamily="34" charset="0"/>
              </a:rPr>
              <a:t>  </a:t>
            </a:r>
            <a:endParaRPr lang="en-US" sz="2000" i="1">
              <a:solidFill>
                <a:srgbClr val="000000"/>
              </a:solidFill>
              <a:latin typeface="Verdana" pitchFamily="34" charset="0"/>
            </a:endParaRPr>
          </a:p>
        </p:txBody>
      </p:sp>
      <p:sp>
        <p:nvSpPr>
          <p:cNvPr id="6147" name="TextBox 205834"/>
          <p:cNvSpPr txBox="1">
            <a:spLocks noChangeArrowheads="1"/>
          </p:cNvSpPr>
          <p:nvPr/>
        </p:nvSpPr>
        <p:spPr bwMode="auto">
          <a:xfrm>
            <a:off x="720725" y="4854575"/>
            <a:ext cx="13589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382" tIns="40691" rIns="81382" bIns="40691"/>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endParaRPr lang="en-US"/>
          </a:p>
        </p:txBody>
      </p:sp>
      <p:sp>
        <p:nvSpPr>
          <p:cNvPr id="6148" name="Rectangle 12"/>
          <p:cNvSpPr>
            <a:spLocks noChangeArrowheads="1"/>
          </p:cNvSpPr>
          <p:nvPr/>
        </p:nvSpPr>
        <p:spPr bwMode="auto">
          <a:xfrm>
            <a:off x="0" y="0"/>
            <a:ext cx="9144000" cy="1143000"/>
          </a:xfrm>
          <a:prstGeom prst="rect">
            <a:avLst/>
          </a:prstGeom>
          <a:solidFill>
            <a:srgbClr val="002060"/>
          </a:solidFill>
          <a:ln>
            <a:noFill/>
          </a:ln>
          <a:effectLst>
            <a:outerShdw dist="53882" dir="2700000" algn="ctr" rotWithShape="0">
              <a:schemeClr val="tx1">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4000">
                <a:solidFill>
                  <a:schemeClr val="bg1"/>
                </a:solidFill>
                <a:latin typeface="Arial" charset="0"/>
              </a:rPr>
              <a:t> Mi-Co Customers </a:t>
            </a:r>
          </a:p>
        </p:txBody>
      </p:sp>
      <p:pic>
        <p:nvPicPr>
          <p:cNvPr id="6149" name="Picture 31" descr="logo.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599" y="3565525"/>
            <a:ext cx="1760538"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31" descr="nav_logo.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18213" y="2495550"/>
            <a:ext cx="25209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1" name="Group 10"/>
          <p:cNvGrpSpPr>
            <a:grpSpLocks noChangeAspect="1"/>
          </p:cNvGrpSpPr>
          <p:nvPr/>
        </p:nvGrpSpPr>
        <p:grpSpPr bwMode="auto">
          <a:xfrm>
            <a:off x="425450" y="1400175"/>
            <a:ext cx="8293100" cy="5116513"/>
            <a:chOff x="2527" y="1695"/>
            <a:chExt cx="8438" cy="5029"/>
          </a:xfrm>
        </p:grpSpPr>
        <p:sp>
          <p:nvSpPr>
            <p:cNvPr id="6163" name="AutoShape 11"/>
            <p:cNvSpPr>
              <a:spLocks noChangeAspect="1" noChangeArrowheads="1"/>
            </p:cNvSpPr>
            <p:nvPr/>
          </p:nvSpPr>
          <p:spPr bwMode="auto">
            <a:xfrm>
              <a:off x="2865" y="1695"/>
              <a:ext cx="8100" cy="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pic>
          <p:nvPicPr>
            <p:cNvPr id="6164" name="Rectangle 2058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3" y="2693"/>
              <a:ext cx="3044" cy="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5" name="Rectangle 2058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4" y="5873"/>
              <a:ext cx="1798" cy="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6" name="Rectangle 2058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27" y="1695"/>
              <a:ext cx="1575" cy="809"/>
            </a:xfrm>
            <a:prstGeom prst="rect">
              <a:avLst/>
            </a:prstGeom>
            <a:noFill/>
            <a:ln w="952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67" name="Rectangle 3246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32" y="5090"/>
              <a:ext cx="3331" cy="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8" name="Rectangle 3246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02" y="3905"/>
              <a:ext cx="1050" cy="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2" name="Picture 29" descr="WHITE2.gif"/>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46063" y="5724525"/>
            <a:ext cx="1744662"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30" descr="chblogo_tagline.gif"/>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181475" y="4686300"/>
            <a:ext cx="2854325"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81288" y="1241425"/>
            <a:ext cx="1992312"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56488" y="4406900"/>
            <a:ext cx="14287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89200" y="3317875"/>
            <a:ext cx="1827213"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002463" y="1400175"/>
            <a:ext cx="21415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8" name="Picture 2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53213" y="3482975"/>
            <a:ext cx="22590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 name="Picture 29" descr="http://profile.ak.fbcdn.net/hprofile-ak-snc4/41578_139164215005_7534_n.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66859" y="1206500"/>
            <a:ext cx="1382713" cy="1354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2" descr="https://encrypted-tbn0.google.com/images?q=tbn:ANd9GcT2sDVutMMQcKoAdLmDa7jtEVlSGZDDXXBa4aBWY2qmJMGut-zU"/>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590800" y="5389563"/>
            <a:ext cx="1355725"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25450" y="2374900"/>
            <a:ext cx="1690687"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2" name="Picture 3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385050" y="5394325"/>
            <a:ext cx="1198563"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Slide Number Placeholder 5"/>
          <p:cNvSpPr>
            <a:spLocks noGrp="1"/>
          </p:cNvSpPr>
          <p:nvPr>
            <p:ph type="sldNum" sz="quarter" idx="12"/>
          </p:nvPr>
        </p:nvSpPr>
        <p:spPr/>
        <p:txBody>
          <a:bodyPr/>
          <a:lstStyle/>
          <a:p>
            <a:pPr>
              <a:defRPr/>
            </a:pPr>
            <a:fld id="{9989335F-812D-49B7-851F-6C05FA09AB38}" type="slidenum">
              <a:rPr lang="en-US" smtClean="0"/>
              <a:pPr>
                <a:defRPr/>
              </a:pPr>
              <a:t>5</a:t>
            </a:fld>
            <a:endParaRPr lang="en-US" smtClean="0"/>
          </a:p>
        </p:txBody>
      </p:sp>
      <p:sp>
        <p:nvSpPr>
          <p:cNvPr id="4099" name="Rectangle 5"/>
          <p:cNvSpPr>
            <a:spLocks noChangeArrowheads="1"/>
          </p:cNvSpPr>
          <p:nvPr/>
        </p:nvSpPr>
        <p:spPr bwMode="auto">
          <a:xfrm>
            <a:off x="0" y="0"/>
            <a:ext cx="9142413" cy="1066800"/>
          </a:xfrm>
          <a:prstGeom prst="rect">
            <a:avLst/>
          </a:prstGeom>
          <a:solidFill>
            <a:schemeClr val="accent6">
              <a:lumMod val="50000"/>
            </a:schemeClr>
          </a:solidFill>
          <a:ln>
            <a:noFill/>
          </a:ln>
        </p:spPr>
        <p:txBody>
          <a:bodyPr wrap="none" anchor="ctr"/>
          <a:lstStyle/>
          <a:p>
            <a:pPr eaLnBrk="0" hangingPunct="0">
              <a:defRPr/>
            </a:pPr>
            <a:endParaRPr lang="en-US">
              <a:latin typeface="AvantGarde Bk BT"/>
              <a:cs typeface="Arial" pitchFamily="34" charset="0"/>
            </a:endParaRPr>
          </a:p>
        </p:txBody>
      </p:sp>
      <p:sp>
        <p:nvSpPr>
          <p:cNvPr id="9220" name="Rectangle 6"/>
          <p:cNvSpPr>
            <a:spLocks noChangeArrowheads="1"/>
          </p:cNvSpPr>
          <p:nvPr/>
        </p:nvSpPr>
        <p:spPr bwMode="auto">
          <a:xfrm>
            <a:off x="0" y="6624638"/>
            <a:ext cx="9144000" cy="2286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399367" name="Rectangle 7"/>
          <p:cNvSpPr>
            <a:spLocks noChangeArrowheads="1"/>
          </p:cNvSpPr>
          <p:nvPr/>
        </p:nvSpPr>
        <p:spPr bwMode="auto">
          <a:xfrm>
            <a:off x="0" y="0"/>
            <a:ext cx="8686800" cy="1143000"/>
          </a:xfrm>
          <a:prstGeom prst="rect">
            <a:avLst/>
          </a:prstGeom>
          <a:noFill/>
          <a:ln w="9525">
            <a:noFill/>
            <a:miter lim="800000"/>
            <a:headEnd/>
            <a:tailEnd/>
          </a:ln>
          <a:effectLst>
            <a:outerShdw dist="53882" dir="2700000" algn="ctr" rotWithShape="0">
              <a:schemeClr val="tx1">
                <a:alpha val="50000"/>
              </a:schemeClr>
            </a:outerShdw>
          </a:effectLst>
        </p:spPr>
        <p:txBody>
          <a:bodyPr anchor="ctr"/>
          <a:lstStyle/>
          <a:p>
            <a:pPr eaLnBrk="0" hangingPunct="0">
              <a:defRPr/>
            </a:pPr>
            <a:r>
              <a:rPr lang="en-US" sz="4400" dirty="0">
                <a:solidFill>
                  <a:schemeClr val="bg1"/>
                </a:solidFill>
                <a:latin typeface="Arial" charset="0"/>
                <a:cs typeface="+mn-cs"/>
              </a:rPr>
              <a:t>		</a:t>
            </a:r>
            <a:r>
              <a:rPr lang="en-US" sz="4400" dirty="0" smtClean="0">
                <a:solidFill>
                  <a:schemeClr val="bg1"/>
                </a:solidFill>
                <a:latin typeface="Arial" charset="0"/>
                <a:cs typeface="+mn-cs"/>
              </a:rPr>
              <a:t>Typical Workflow </a:t>
            </a:r>
            <a:endParaRPr lang="en-US" sz="4400" dirty="0">
              <a:solidFill>
                <a:schemeClr val="bg1"/>
              </a:solidFill>
              <a:latin typeface="Arial" charset="0"/>
              <a:cs typeface="+mn-cs"/>
            </a:endParaRPr>
          </a:p>
        </p:txBody>
      </p:sp>
      <p:sp>
        <p:nvSpPr>
          <p:cNvPr id="9222" name="Text Box 8"/>
          <p:cNvSpPr txBox="1">
            <a:spLocks noChangeArrowheads="1"/>
          </p:cNvSpPr>
          <p:nvPr/>
        </p:nvSpPr>
        <p:spPr bwMode="auto">
          <a:xfrm>
            <a:off x="5867400" y="60960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spcBef>
                <a:spcPct val="50000"/>
              </a:spcBef>
            </a:pPr>
            <a:endParaRPr lang="en-US"/>
          </a:p>
        </p:txBody>
      </p:sp>
      <p:sp>
        <p:nvSpPr>
          <p:cNvPr id="9223" name="Rectangle 12"/>
          <p:cNvSpPr>
            <a:spLocks noChangeArrowheads="1"/>
          </p:cNvSpPr>
          <p:nvPr/>
        </p:nvSpPr>
        <p:spPr bwMode="auto">
          <a:xfrm>
            <a:off x="8990013" y="0"/>
            <a:ext cx="152400" cy="66294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23560" name="Text Box 13"/>
          <p:cNvSpPr txBox="1">
            <a:spLocks noChangeArrowheads="1"/>
          </p:cNvSpPr>
          <p:nvPr/>
        </p:nvSpPr>
        <p:spPr bwMode="auto">
          <a:xfrm>
            <a:off x="609600" y="1066800"/>
            <a:ext cx="838041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spcBef>
                <a:spcPct val="50000"/>
              </a:spcBef>
            </a:pPr>
            <a:endParaRPr lang="en-US" sz="1800" dirty="0">
              <a:latin typeface="Arial" charset="0"/>
            </a:endParaRPr>
          </a:p>
          <a:p>
            <a:pPr>
              <a:spcBef>
                <a:spcPct val="50000"/>
              </a:spcBef>
              <a:buFontTx/>
              <a:buChar char="•"/>
            </a:pPr>
            <a:endParaRPr lang="en-US" sz="1800" dirty="0"/>
          </a:p>
        </p:txBody>
      </p:sp>
      <p:grpSp>
        <p:nvGrpSpPr>
          <p:cNvPr id="15" name="Group 36"/>
          <p:cNvGrpSpPr>
            <a:grpSpLocks/>
          </p:cNvGrpSpPr>
          <p:nvPr/>
        </p:nvGrpSpPr>
        <p:grpSpPr bwMode="auto">
          <a:xfrm>
            <a:off x="6600825" y="1646238"/>
            <a:ext cx="1652588" cy="3763962"/>
            <a:chOff x="6579176" y="1646251"/>
            <a:chExt cx="1652184" cy="3916686"/>
          </a:xfrm>
        </p:grpSpPr>
        <p:sp>
          <p:nvSpPr>
            <p:cNvPr id="16" name="TextBox 15"/>
            <p:cNvSpPr txBox="1"/>
            <p:nvPr/>
          </p:nvSpPr>
          <p:spPr>
            <a:xfrm>
              <a:off x="6579176" y="1646251"/>
              <a:ext cx="1652184" cy="287433"/>
            </a:xfrm>
            <a:prstGeom prst="rect">
              <a:avLst/>
            </a:prstGeom>
            <a:noFill/>
          </p:spPr>
          <p:txBody>
            <a:bodyPr wrap="none">
              <a:spAutoFit/>
            </a:bodyPr>
            <a:lstStyle/>
            <a:p>
              <a:pPr>
                <a:defRPr/>
              </a:pPr>
              <a:r>
                <a:rPr lang="en-US" b="1" dirty="0">
                  <a:solidFill>
                    <a:schemeClr val="tx1">
                      <a:lumMod val="75000"/>
                      <a:lumOff val="25000"/>
                    </a:schemeClr>
                  </a:solidFill>
                </a:rPr>
                <a:t>Complete Form</a:t>
              </a:r>
            </a:p>
          </p:txBody>
        </p:sp>
        <p:pic>
          <p:nvPicPr>
            <p:cNvPr id="17" name="Picture 8" descr="C:\Users\Joel Port\AppData\Local\Microsoft\Windows\Temporary Internet Files\Content.IE5\BINDQMPA\MP90040958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2094" y="4191337"/>
              <a:ext cx="1371600" cy="1371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18" name="TextBox 17"/>
            <p:cNvSpPr txBox="1"/>
            <p:nvPr/>
          </p:nvSpPr>
          <p:spPr>
            <a:xfrm>
              <a:off x="6777565" y="3673148"/>
              <a:ext cx="1299844" cy="287433"/>
            </a:xfrm>
            <a:prstGeom prst="rect">
              <a:avLst/>
            </a:prstGeom>
            <a:noFill/>
          </p:spPr>
          <p:txBody>
            <a:bodyPr wrap="none">
              <a:spAutoFit/>
            </a:bodyPr>
            <a:lstStyle/>
            <a:p>
              <a:pPr>
                <a:defRPr/>
              </a:pPr>
              <a:r>
                <a:rPr lang="en-US" b="1" dirty="0">
                  <a:solidFill>
                    <a:schemeClr val="tx1">
                      <a:lumMod val="75000"/>
                      <a:lumOff val="25000"/>
                    </a:schemeClr>
                  </a:solidFill>
                </a:rPr>
                <a:t>Route Form</a:t>
              </a:r>
            </a:p>
          </p:txBody>
        </p:sp>
      </p:grpSp>
      <p:grpSp>
        <p:nvGrpSpPr>
          <p:cNvPr id="19" name="Group 37"/>
          <p:cNvGrpSpPr>
            <a:grpSpLocks/>
          </p:cNvGrpSpPr>
          <p:nvPr/>
        </p:nvGrpSpPr>
        <p:grpSpPr bwMode="auto">
          <a:xfrm>
            <a:off x="4373563" y="1619250"/>
            <a:ext cx="1681162" cy="3763963"/>
            <a:chOff x="4573915" y="1646251"/>
            <a:chExt cx="1681679" cy="3890452"/>
          </a:xfrm>
        </p:grpSpPr>
        <p:pic>
          <p:nvPicPr>
            <p:cNvPr id="20" name="Picture 5" descr="C:\Users\Joel Port\AppData\Local\Microsoft\Windows\Temporary Internet Files\Content.IE5\HXHEH9XE\MP900411662[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39657" y="2112419"/>
              <a:ext cx="1371600" cy="127531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1" name="TextBox 20"/>
            <p:cNvSpPr txBox="1"/>
            <p:nvPr/>
          </p:nvSpPr>
          <p:spPr>
            <a:xfrm>
              <a:off x="4573915" y="1646251"/>
              <a:ext cx="1681679" cy="285508"/>
            </a:xfrm>
            <a:prstGeom prst="rect">
              <a:avLst/>
            </a:prstGeom>
            <a:noFill/>
          </p:spPr>
          <p:txBody>
            <a:bodyPr wrap="none">
              <a:spAutoFit/>
            </a:bodyPr>
            <a:lstStyle/>
            <a:p>
              <a:pPr>
                <a:defRPr/>
              </a:pPr>
              <a:r>
                <a:rPr lang="en-US" b="1" dirty="0">
                  <a:solidFill>
                    <a:schemeClr val="tx1">
                      <a:lumMod val="75000"/>
                      <a:lumOff val="25000"/>
                    </a:schemeClr>
                  </a:solidFill>
                </a:rPr>
                <a:t>Distribute Form</a:t>
              </a:r>
            </a:p>
          </p:txBody>
        </p:sp>
        <p:pic>
          <p:nvPicPr>
            <p:cNvPr id="22" name="Picture 10" descr="http://www.pma-show.com/news_images/00231_canon_scanner_dr758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39657" y="4116976"/>
              <a:ext cx="1371600" cy="141972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3" name="TextBox 22"/>
            <p:cNvSpPr txBox="1"/>
            <p:nvPr/>
          </p:nvSpPr>
          <p:spPr>
            <a:xfrm>
              <a:off x="4837521" y="3672699"/>
              <a:ext cx="1173523" cy="285508"/>
            </a:xfrm>
            <a:prstGeom prst="rect">
              <a:avLst/>
            </a:prstGeom>
            <a:noFill/>
          </p:spPr>
          <p:txBody>
            <a:bodyPr wrap="none">
              <a:spAutoFit/>
            </a:bodyPr>
            <a:lstStyle/>
            <a:p>
              <a:pPr>
                <a:defRPr/>
              </a:pPr>
              <a:r>
                <a:rPr lang="en-US" b="1" dirty="0">
                  <a:solidFill>
                    <a:schemeClr val="tx1">
                      <a:lumMod val="75000"/>
                      <a:lumOff val="25000"/>
                    </a:schemeClr>
                  </a:solidFill>
                </a:rPr>
                <a:t>Scan Form</a:t>
              </a:r>
            </a:p>
          </p:txBody>
        </p:sp>
      </p:grpSp>
      <p:grpSp>
        <p:nvGrpSpPr>
          <p:cNvPr id="24" name="Group 38"/>
          <p:cNvGrpSpPr>
            <a:grpSpLocks/>
          </p:cNvGrpSpPr>
          <p:nvPr/>
        </p:nvGrpSpPr>
        <p:grpSpPr bwMode="auto">
          <a:xfrm>
            <a:off x="344488" y="1646238"/>
            <a:ext cx="1514475" cy="3763962"/>
            <a:chOff x="344030" y="1646251"/>
            <a:chExt cx="1515457" cy="3779669"/>
          </a:xfrm>
        </p:grpSpPr>
        <p:sp>
          <p:nvSpPr>
            <p:cNvPr id="25" name="TextBox 24"/>
            <p:cNvSpPr txBox="1"/>
            <p:nvPr/>
          </p:nvSpPr>
          <p:spPr>
            <a:xfrm>
              <a:off x="344030" y="1646251"/>
              <a:ext cx="1374077" cy="277378"/>
            </a:xfrm>
            <a:prstGeom prst="rect">
              <a:avLst/>
            </a:prstGeom>
            <a:noFill/>
          </p:spPr>
          <p:txBody>
            <a:bodyPr wrap="none">
              <a:spAutoFit/>
            </a:bodyPr>
            <a:lstStyle/>
            <a:p>
              <a:pPr>
                <a:defRPr/>
              </a:pPr>
              <a:r>
                <a:rPr lang="en-US" b="1" dirty="0">
                  <a:solidFill>
                    <a:schemeClr val="tx1">
                      <a:lumMod val="75000"/>
                      <a:lumOff val="25000"/>
                    </a:schemeClr>
                  </a:solidFill>
                </a:rPr>
                <a:t>Design Form</a:t>
              </a:r>
            </a:p>
          </p:txBody>
        </p:sp>
        <p:pic>
          <p:nvPicPr>
            <p:cNvPr id="26" name="Picture 2" descr="C:\Users\Joel Port\AppData\Local\Microsoft\Windows\Temporary Internet Files\Content.IE5\X4ZL9Y0I\MP900448730[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3881" y="2112419"/>
              <a:ext cx="1435606" cy="1371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27" name="Picture 12" descr="C:\Users\Joel Port\AppData\Local\Microsoft\Windows\Temporary Internet Files\Content.IE5\BINDQMPA\MP900409659[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884" y="4116977"/>
              <a:ext cx="1371600" cy="130894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8" name="TextBox 27"/>
            <p:cNvSpPr txBox="1"/>
            <p:nvPr/>
          </p:nvSpPr>
          <p:spPr>
            <a:xfrm>
              <a:off x="382155" y="3673978"/>
              <a:ext cx="1323244" cy="275783"/>
            </a:xfrm>
            <a:prstGeom prst="rect">
              <a:avLst/>
            </a:prstGeom>
            <a:noFill/>
          </p:spPr>
          <p:txBody>
            <a:bodyPr wrap="none">
              <a:spAutoFit/>
            </a:bodyPr>
            <a:lstStyle/>
            <a:p>
              <a:pPr>
                <a:defRPr/>
              </a:pPr>
              <a:r>
                <a:rPr lang="en-US" b="1" dirty="0">
                  <a:solidFill>
                    <a:schemeClr val="tx1">
                      <a:lumMod val="75000"/>
                      <a:lumOff val="25000"/>
                    </a:schemeClr>
                  </a:solidFill>
                </a:rPr>
                <a:t>File Original</a:t>
              </a:r>
            </a:p>
          </p:txBody>
        </p:sp>
      </p:grpSp>
      <p:sp>
        <p:nvSpPr>
          <p:cNvPr id="29" name="Right Arrow 28"/>
          <p:cNvSpPr/>
          <p:nvPr/>
        </p:nvSpPr>
        <p:spPr>
          <a:xfrm>
            <a:off x="3889375" y="2717800"/>
            <a:ext cx="722313" cy="28257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ight Arrow 29"/>
          <p:cNvSpPr/>
          <p:nvPr/>
        </p:nvSpPr>
        <p:spPr>
          <a:xfrm>
            <a:off x="6038850" y="2705100"/>
            <a:ext cx="722313" cy="28257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ight Arrow 30"/>
          <p:cNvSpPr/>
          <p:nvPr/>
        </p:nvSpPr>
        <p:spPr>
          <a:xfrm rot="10800000">
            <a:off x="6022975" y="4581525"/>
            <a:ext cx="738188" cy="28257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ight Arrow 31"/>
          <p:cNvSpPr/>
          <p:nvPr/>
        </p:nvSpPr>
        <p:spPr>
          <a:xfrm rot="10800000">
            <a:off x="1731963" y="4581525"/>
            <a:ext cx="722312" cy="28257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3" name="Group 44"/>
          <p:cNvGrpSpPr>
            <a:grpSpLocks/>
          </p:cNvGrpSpPr>
          <p:nvPr/>
        </p:nvGrpSpPr>
        <p:grpSpPr bwMode="auto">
          <a:xfrm>
            <a:off x="2251075" y="1635125"/>
            <a:ext cx="1585913" cy="3763963"/>
            <a:chOff x="2607962" y="1634555"/>
            <a:chExt cx="1586046" cy="3770897"/>
          </a:xfrm>
        </p:grpSpPr>
        <p:pic>
          <p:nvPicPr>
            <p:cNvPr id="34" name="Picture 11" descr="C:\Users\Joel Port\AppData\Local\Microsoft\Windows\Temporary Internet Files\Content.IE5\HXHEH9XE\MP900444155[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22408" y="4163387"/>
              <a:ext cx="1371600" cy="124206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35" name="TextBox 34"/>
            <p:cNvSpPr txBox="1"/>
            <p:nvPr/>
          </p:nvSpPr>
          <p:spPr>
            <a:xfrm>
              <a:off x="2607962" y="3673479"/>
              <a:ext cx="1543179" cy="276734"/>
            </a:xfrm>
            <a:prstGeom prst="rect">
              <a:avLst/>
            </a:prstGeom>
            <a:noFill/>
          </p:spPr>
          <p:txBody>
            <a:bodyPr wrap="none">
              <a:spAutoFit/>
            </a:bodyPr>
            <a:lstStyle/>
            <a:p>
              <a:pPr>
                <a:defRPr/>
              </a:pPr>
              <a:r>
                <a:rPr lang="en-US" b="1" dirty="0">
                  <a:solidFill>
                    <a:schemeClr val="tx1">
                      <a:lumMod val="75000"/>
                      <a:lumOff val="25000"/>
                    </a:schemeClr>
                  </a:solidFill>
                </a:rPr>
                <a:t>Index &amp; Route</a:t>
              </a:r>
            </a:p>
          </p:txBody>
        </p:sp>
        <p:sp>
          <p:nvSpPr>
            <p:cNvPr id="36" name="TextBox 35"/>
            <p:cNvSpPr txBox="1"/>
            <p:nvPr/>
          </p:nvSpPr>
          <p:spPr>
            <a:xfrm>
              <a:off x="2831819" y="1634555"/>
              <a:ext cx="1197075" cy="276734"/>
            </a:xfrm>
            <a:prstGeom prst="rect">
              <a:avLst/>
            </a:prstGeom>
            <a:noFill/>
          </p:spPr>
          <p:txBody>
            <a:bodyPr wrap="none">
              <a:spAutoFit/>
            </a:bodyPr>
            <a:lstStyle/>
            <a:p>
              <a:pPr>
                <a:defRPr/>
              </a:pPr>
              <a:r>
                <a:rPr lang="en-US" b="1" dirty="0">
                  <a:solidFill>
                    <a:schemeClr val="tx1">
                      <a:lumMod val="75000"/>
                      <a:lumOff val="25000"/>
                    </a:schemeClr>
                  </a:solidFill>
                </a:rPr>
                <a:t>Print Form</a:t>
              </a:r>
            </a:p>
          </p:txBody>
        </p:sp>
        <p:pic>
          <p:nvPicPr>
            <p:cNvPr id="37" name="Picture 2" descr="C:\Users\Joel Port\AppData\Local\Microsoft\Windows\Temporary Internet Files\Content.IE5\X4ZL9Y0I\MP900422967[1].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27819"/>
            <a:stretch/>
          </p:blipFill>
          <p:spPr bwMode="auto">
            <a:xfrm>
              <a:off x="2822408" y="2112420"/>
              <a:ext cx="1371600" cy="122355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grpSp>
      <p:sp>
        <p:nvSpPr>
          <p:cNvPr id="38" name="Right Arrow 37"/>
          <p:cNvSpPr/>
          <p:nvPr/>
        </p:nvSpPr>
        <p:spPr>
          <a:xfrm>
            <a:off x="1900238" y="2705100"/>
            <a:ext cx="661987" cy="28257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ight Arrow 38"/>
          <p:cNvSpPr/>
          <p:nvPr/>
        </p:nvSpPr>
        <p:spPr>
          <a:xfrm rot="10800000">
            <a:off x="3829050" y="4581525"/>
            <a:ext cx="722313" cy="28257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42063" y="1778000"/>
            <a:ext cx="2170112" cy="188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0" name="Picture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8480" y="4221873"/>
            <a:ext cx="1268413"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1" name="Picture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60636" y="4227722"/>
            <a:ext cx="1268413"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2" name="Picture 2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7289" y="4182159"/>
            <a:ext cx="1268413"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3" name="Picture 2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05565" y="4310063"/>
            <a:ext cx="1268413"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4" name="Picture 2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62331" y="2185194"/>
            <a:ext cx="1268413"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5" name="Picture 2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53787" y="2227343"/>
            <a:ext cx="1268413"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744662" y="5627910"/>
            <a:ext cx="5795109" cy="830997"/>
          </a:xfrm>
          <a:prstGeom prst="rect">
            <a:avLst/>
          </a:prstGeom>
        </p:spPr>
        <p:txBody>
          <a:bodyPr wrap="square">
            <a:spAutoFit/>
          </a:bodyPr>
          <a:lstStyle/>
          <a:p>
            <a:r>
              <a:rPr lang="en-US" b="1" dirty="0" smtClean="0">
                <a:solidFill>
                  <a:srgbClr val="FF0000"/>
                </a:solidFill>
              </a:rPr>
              <a:t>Approximate cost of a paper form: $</a:t>
            </a:r>
            <a:r>
              <a:rPr lang="en-US" b="1" dirty="0" smtClean="0">
                <a:solidFill>
                  <a:srgbClr val="FF0000"/>
                </a:solidFill>
              </a:rPr>
              <a:t>4.95</a:t>
            </a:r>
          </a:p>
          <a:p>
            <a:r>
              <a:rPr lang="en-US" b="1" dirty="0">
                <a:solidFill>
                  <a:srgbClr val="FF0000"/>
                </a:solidFill>
              </a:rPr>
              <a:t>	</a:t>
            </a:r>
            <a:r>
              <a:rPr lang="en-US" b="1" dirty="0" smtClean="0">
                <a:solidFill>
                  <a:srgbClr val="FF0000"/>
                </a:solidFill>
              </a:rPr>
              <a:t>- AIIM Industry White Paper</a:t>
            </a:r>
            <a:endParaRPr lang="en-US"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245"/>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924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9240"/>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9241"/>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9242"/>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92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Slide Number Placeholder 5"/>
          <p:cNvSpPr>
            <a:spLocks noGrp="1"/>
          </p:cNvSpPr>
          <p:nvPr>
            <p:ph type="sldNum" sz="quarter" idx="12"/>
          </p:nvPr>
        </p:nvSpPr>
        <p:spPr/>
        <p:txBody>
          <a:bodyPr/>
          <a:lstStyle/>
          <a:p>
            <a:pPr>
              <a:defRPr/>
            </a:pPr>
            <a:fld id="{9989335F-812D-49B7-851F-6C05FA09AB38}" type="slidenum">
              <a:rPr lang="en-US" smtClean="0"/>
              <a:pPr>
                <a:defRPr/>
              </a:pPr>
              <a:t>6</a:t>
            </a:fld>
            <a:endParaRPr lang="en-US" smtClean="0"/>
          </a:p>
        </p:txBody>
      </p:sp>
      <p:sp>
        <p:nvSpPr>
          <p:cNvPr id="4099" name="Rectangle 5"/>
          <p:cNvSpPr>
            <a:spLocks noChangeArrowheads="1"/>
          </p:cNvSpPr>
          <p:nvPr/>
        </p:nvSpPr>
        <p:spPr bwMode="auto">
          <a:xfrm>
            <a:off x="0" y="0"/>
            <a:ext cx="9142413" cy="1066800"/>
          </a:xfrm>
          <a:prstGeom prst="rect">
            <a:avLst/>
          </a:prstGeom>
          <a:solidFill>
            <a:schemeClr val="accent6">
              <a:lumMod val="50000"/>
            </a:schemeClr>
          </a:solidFill>
          <a:ln>
            <a:noFill/>
          </a:ln>
        </p:spPr>
        <p:txBody>
          <a:bodyPr wrap="none" anchor="ctr"/>
          <a:lstStyle/>
          <a:p>
            <a:pPr eaLnBrk="0" hangingPunct="0">
              <a:defRPr/>
            </a:pPr>
            <a:endParaRPr lang="en-US">
              <a:latin typeface="AvantGarde Bk BT"/>
              <a:cs typeface="Arial" pitchFamily="34" charset="0"/>
            </a:endParaRPr>
          </a:p>
        </p:txBody>
      </p:sp>
      <p:sp>
        <p:nvSpPr>
          <p:cNvPr id="9220" name="Rectangle 6"/>
          <p:cNvSpPr>
            <a:spLocks noChangeArrowheads="1"/>
          </p:cNvSpPr>
          <p:nvPr/>
        </p:nvSpPr>
        <p:spPr bwMode="auto">
          <a:xfrm>
            <a:off x="0" y="6624638"/>
            <a:ext cx="9144000" cy="2286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399367" name="Rectangle 7"/>
          <p:cNvSpPr>
            <a:spLocks noChangeArrowheads="1"/>
          </p:cNvSpPr>
          <p:nvPr/>
        </p:nvSpPr>
        <p:spPr bwMode="auto">
          <a:xfrm>
            <a:off x="0" y="0"/>
            <a:ext cx="8686800" cy="1143000"/>
          </a:xfrm>
          <a:prstGeom prst="rect">
            <a:avLst/>
          </a:prstGeom>
          <a:noFill/>
          <a:ln w="9525">
            <a:noFill/>
            <a:miter lim="800000"/>
            <a:headEnd/>
            <a:tailEnd/>
          </a:ln>
          <a:effectLst>
            <a:outerShdw dist="53882" dir="2700000" algn="ctr" rotWithShape="0">
              <a:schemeClr val="tx1">
                <a:alpha val="50000"/>
              </a:schemeClr>
            </a:outerShdw>
          </a:effectLst>
        </p:spPr>
        <p:txBody>
          <a:bodyPr anchor="ctr"/>
          <a:lstStyle/>
          <a:p>
            <a:pPr eaLnBrk="0" hangingPunct="0">
              <a:defRPr/>
            </a:pPr>
            <a:r>
              <a:rPr lang="en-US" sz="4400" dirty="0">
                <a:solidFill>
                  <a:schemeClr val="bg1"/>
                </a:solidFill>
                <a:latin typeface="Arial" charset="0"/>
                <a:cs typeface="+mn-cs"/>
              </a:rPr>
              <a:t>		What is Mi-Forms?</a:t>
            </a:r>
          </a:p>
        </p:txBody>
      </p:sp>
      <p:sp>
        <p:nvSpPr>
          <p:cNvPr id="9222" name="Text Box 8"/>
          <p:cNvSpPr txBox="1">
            <a:spLocks noChangeArrowheads="1"/>
          </p:cNvSpPr>
          <p:nvPr/>
        </p:nvSpPr>
        <p:spPr bwMode="auto">
          <a:xfrm>
            <a:off x="5867400" y="60960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spcBef>
                <a:spcPct val="50000"/>
              </a:spcBef>
            </a:pPr>
            <a:endParaRPr lang="en-US"/>
          </a:p>
        </p:txBody>
      </p:sp>
      <p:sp>
        <p:nvSpPr>
          <p:cNvPr id="9223" name="Rectangle 12"/>
          <p:cNvSpPr>
            <a:spLocks noChangeArrowheads="1"/>
          </p:cNvSpPr>
          <p:nvPr/>
        </p:nvSpPr>
        <p:spPr bwMode="auto">
          <a:xfrm>
            <a:off x="8990013" y="0"/>
            <a:ext cx="152400" cy="66294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23560" name="Text Box 13"/>
          <p:cNvSpPr txBox="1">
            <a:spLocks noChangeArrowheads="1"/>
          </p:cNvSpPr>
          <p:nvPr/>
        </p:nvSpPr>
        <p:spPr bwMode="auto">
          <a:xfrm>
            <a:off x="609600" y="1203325"/>
            <a:ext cx="8380413"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spcBef>
                <a:spcPct val="50000"/>
              </a:spcBef>
            </a:pPr>
            <a:r>
              <a:rPr lang="en-US" sz="1800" b="1" u="sng" dirty="0">
                <a:latin typeface="Arial" charset="0"/>
              </a:rPr>
              <a:t>Mi-Forms Software System</a:t>
            </a:r>
          </a:p>
          <a:p>
            <a:pPr>
              <a:spcBef>
                <a:spcPct val="50000"/>
              </a:spcBef>
            </a:pPr>
            <a:r>
              <a:rPr lang="en-US" sz="1800" dirty="0">
                <a:latin typeface="Arial" charset="0"/>
              </a:rPr>
              <a:t>Software that allows enterprises to build electronic forms applications for mobile data collection</a:t>
            </a:r>
          </a:p>
          <a:p>
            <a:pPr>
              <a:spcBef>
                <a:spcPct val="50000"/>
              </a:spcBef>
              <a:buFontTx/>
              <a:buChar char="•"/>
            </a:pPr>
            <a:r>
              <a:rPr lang="en-US" sz="1800" dirty="0">
                <a:latin typeface="Arial" charset="0"/>
              </a:rPr>
              <a:t>Build Any Form</a:t>
            </a:r>
          </a:p>
          <a:p>
            <a:pPr>
              <a:spcBef>
                <a:spcPct val="50000"/>
              </a:spcBef>
              <a:buFontTx/>
              <a:buChar char="•"/>
            </a:pPr>
            <a:r>
              <a:rPr lang="en-US" sz="1800" dirty="0">
                <a:latin typeface="Arial" charset="0"/>
              </a:rPr>
              <a:t>Implement Any Business Rule for Verification and Validation</a:t>
            </a:r>
          </a:p>
          <a:p>
            <a:pPr>
              <a:spcBef>
                <a:spcPct val="50000"/>
              </a:spcBef>
              <a:buFontTx/>
              <a:buChar char="•"/>
            </a:pPr>
            <a:r>
              <a:rPr lang="en-US" sz="1800" dirty="0">
                <a:latin typeface="Arial" charset="0"/>
              </a:rPr>
              <a:t>Communicate with any</a:t>
            </a:r>
            <a:r>
              <a:rPr lang="en-US" sz="1800" b="1" dirty="0">
                <a:latin typeface="Arial" charset="0"/>
              </a:rPr>
              <a:t> Backend System</a:t>
            </a:r>
          </a:p>
          <a:p>
            <a:pPr>
              <a:spcBef>
                <a:spcPct val="50000"/>
              </a:spcBef>
              <a:buFontTx/>
              <a:buChar char="•"/>
            </a:pPr>
            <a:endParaRPr lang="en-US" sz="1800" dirty="0">
              <a:latin typeface="Arial" charset="0"/>
            </a:endParaRPr>
          </a:p>
          <a:p>
            <a:pPr>
              <a:spcBef>
                <a:spcPct val="50000"/>
              </a:spcBef>
              <a:buFontTx/>
              <a:buChar char="•"/>
            </a:pPr>
            <a:endParaRPr lang="en-US" sz="1800" dirty="0"/>
          </a:p>
        </p:txBody>
      </p:sp>
      <p:grpSp>
        <p:nvGrpSpPr>
          <p:cNvPr id="9225" name="Group 15"/>
          <p:cNvGrpSpPr>
            <a:grpSpLocks/>
          </p:cNvGrpSpPr>
          <p:nvPr/>
        </p:nvGrpSpPr>
        <p:grpSpPr bwMode="auto">
          <a:xfrm>
            <a:off x="228600" y="3990641"/>
            <a:ext cx="8686800" cy="2530475"/>
            <a:chOff x="144" y="1680"/>
            <a:chExt cx="5472" cy="1594"/>
          </a:xfrm>
        </p:grpSpPr>
        <p:graphicFrame>
          <p:nvGraphicFramePr>
            <p:cNvPr id="9226" name="Object 2"/>
            <p:cNvGraphicFramePr>
              <a:graphicFrameLocks noChangeAspect="1"/>
            </p:cNvGraphicFramePr>
            <p:nvPr/>
          </p:nvGraphicFramePr>
          <p:xfrm>
            <a:off x="144" y="1680"/>
            <a:ext cx="5472" cy="1154"/>
          </p:xfrm>
          <a:graphic>
            <a:graphicData uri="http://schemas.openxmlformats.org/presentationml/2006/ole">
              <mc:AlternateContent xmlns:mc="http://schemas.openxmlformats.org/markup-compatibility/2006">
                <mc:Choice xmlns:v="urn:schemas-microsoft-com:vml" Requires="v">
                  <p:oleObj spid="_x0000_s47145" name="Document" r:id="rId4" imgW="4940808" imgH="1042416" progId="Word.Document.8">
                    <p:embed/>
                  </p:oleObj>
                </mc:Choice>
                <mc:Fallback>
                  <p:oleObj name="Document" r:id="rId4" imgW="4940808" imgH="1042416"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 y="1680"/>
                          <a:ext cx="5472" cy="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7" name="Text Box 17"/>
            <p:cNvSpPr txBox="1">
              <a:spLocks noChangeArrowheads="1"/>
            </p:cNvSpPr>
            <p:nvPr/>
          </p:nvSpPr>
          <p:spPr bwMode="auto">
            <a:xfrm>
              <a:off x="192" y="2832"/>
              <a:ext cx="1086"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a:r>
                <a:rPr lang="en-US" sz="2000" b="1">
                  <a:solidFill>
                    <a:schemeClr val="accent2"/>
                  </a:solidFill>
                  <a:latin typeface="Arial Narrow" pitchFamily="34" charset="0"/>
                </a:rPr>
                <a:t>Design </a:t>
              </a:r>
            </a:p>
            <a:p>
              <a:pPr algn="ctr"/>
              <a:r>
                <a:rPr lang="en-US" sz="2000" b="1">
                  <a:solidFill>
                    <a:schemeClr val="accent2"/>
                  </a:solidFill>
                  <a:latin typeface="Arial Narrow" pitchFamily="34" charset="0"/>
                </a:rPr>
                <a:t>Forms</a:t>
              </a:r>
            </a:p>
          </p:txBody>
        </p:sp>
        <p:sp>
          <p:nvSpPr>
            <p:cNvPr id="9228" name="Text Box 18"/>
            <p:cNvSpPr txBox="1">
              <a:spLocks noChangeArrowheads="1"/>
            </p:cNvSpPr>
            <p:nvPr/>
          </p:nvSpPr>
          <p:spPr bwMode="auto">
            <a:xfrm>
              <a:off x="1584" y="2832"/>
              <a:ext cx="1086"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a:r>
                <a:rPr lang="en-US" sz="2000" b="1">
                  <a:solidFill>
                    <a:schemeClr val="accent2"/>
                  </a:solidFill>
                  <a:latin typeface="Arial Narrow" pitchFamily="34" charset="0"/>
                </a:rPr>
                <a:t>Capture </a:t>
              </a:r>
            </a:p>
            <a:p>
              <a:pPr algn="ctr"/>
              <a:r>
                <a:rPr lang="en-US" sz="2000" b="1">
                  <a:solidFill>
                    <a:schemeClr val="accent2"/>
                  </a:solidFill>
                  <a:latin typeface="Arial Narrow" pitchFamily="34" charset="0"/>
                </a:rPr>
                <a:t>Data</a:t>
              </a:r>
            </a:p>
          </p:txBody>
        </p:sp>
        <p:sp>
          <p:nvSpPr>
            <p:cNvPr id="9229" name="Text Box 19"/>
            <p:cNvSpPr txBox="1">
              <a:spLocks noChangeArrowheads="1"/>
            </p:cNvSpPr>
            <p:nvPr/>
          </p:nvSpPr>
          <p:spPr bwMode="auto">
            <a:xfrm>
              <a:off x="3024" y="2832"/>
              <a:ext cx="1086"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a:r>
                <a:rPr lang="en-US" sz="2000" b="1">
                  <a:solidFill>
                    <a:schemeClr val="accent2"/>
                  </a:solidFill>
                  <a:latin typeface="Arial Narrow" pitchFamily="34" charset="0"/>
                </a:rPr>
                <a:t>Verify </a:t>
              </a:r>
            </a:p>
            <a:p>
              <a:pPr algn="ctr"/>
              <a:r>
                <a:rPr lang="en-US" sz="2000" b="1">
                  <a:solidFill>
                    <a:schemeClr val="accent2"/>
                  </a:solidFill>
                  <a:latin typeface="Arial Narrow" pitchFamily="34" charset="0"/>
                </a:rPr>
                <a:t>Data</a:t>
              </a:r>
            </a:p>
          </p:txBody>
        </p:sp>
        <p:sp>
          <p:nvSpPr>
            <p:cNvPr id="9230" name="Text Box 20"/>
            <p:cNvSpPr txBox="1">
              <a:spLocks noChangeArrowheads="1"/>
            </p:cNvSpPr>
            <p:nvPr/>
          </p:nvSpPr>
          <p:spPr bwMode="auto">
            <a:xfrm>
              <a:off x="4464" y="2832"/>
              <a:ext cx="1086"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a:r>
                <a:rPr lang="en-US" sz="2000" b="1" dirty="0">
                  <a:solidFill>
                    <a:schemeClr val="accent2"/>
                  </a:solidFill>
                  <a:latin typeface="Arial Narrow" pitchFamily="34" charset="0"/>
                </a:rPr>
                <a:t>Communicate</a:t>
              </a:r>
            </a:p>
            <a:p>
              <a:pPr algn="ctr"/>
              <a:r>
                <a:rPr lang="en-US" sz="2000" b="1" dirty="0">
                  <a:solidFill>
                    <a:schemeClr val="accent2"/>
                  </a:solidFill>
                  <a:latin typeface="Arial Narrow" pitchFamily="34" charset="0"/>
                </a:rPr>
                <a:t>Information</a:t>
              </a:r>
            </a:p>
          </p:txBody>
        </p:sp>
      </p:grpSp>
    </p:spTree>
    <p:extLst>
      <p:ext uri="{BB962C8B-B14F-4D97-AF65-F5344CB8AC3E}">
        <p14:creationId xmlns:p14="http://schemas.microsoft.com/office/powerpoint/2010/main" val="36914305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5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225"/>
                                        </p:tgtEl>
                                        <p:attrNameLst>
                                          <p:attrName>style.visibility</p:attrName>
                                        </p:attrNameLst>
                                      </p:cBhvr>
                                      <p:to>
                                        <p:strVal val="visible"/>
                                      </p:to>
                                    </p:set>
                                    <p:animEffect transition="in" filter="fade">
                                      <p:cBhvr>
                                        <p:cTn id="15" dur="500"/>
                                        <p:tgtEl>
                                          <p:spTgt spid="922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3560">
                                            <p:txEl>
                                              <p:pRg st="2" end="2"/>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3560">
                                            <p:txEl>
                                              <p:pRg st="3" end="3"/>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356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lide Number Placeholder 5"/>
          <p:cNvSpPr>
            <a:spLocks noGrp="1"/>
          </p:cNvSpPr>
          <p:nvPr>
            <p:ph type="sldNum" sz="quarter" idx="12"/>
          </p:nvPr>
        </p:nvSpPr>
        <p:spPr/>
        <p:txBody>
          <a:bodyPr/>
          <a:lstStyle/>
          <a:p>
            <a:pPr>
              <a:defRPr/>
            </a:pPr>
            <a:fld id="{B1A7C091-C9BF-4843-A4A1-DABF2CE09ACC}" type="slidenum">
              <a:rPr lang="en-US" smtClean="0"/>
              <a:pPr>
                <a:defRPr/>
              </a:pPr>
              <a:t>7</a:t>
            </a:fld>
            <a:endParaRPr lang="en-US" smtClean="0"/>
          </a:p>
        </p:txBody>
      </p:sp>
      <p:sp>
        <p:nvSpPr>
          <p:cNvPr id="5123" name="Rectangle 2"/>
          <p:cNvSpPr>
            <a:spLocks noChangeArrowheads="1"/>
          </p:cNvSpPr>
          <p:nvPr/>
        </p:nvSpPr>
        <p:spPr bwMode="auto">
          <a:xfrm>
            <a:off x="0" y="0"/>
            <a:ext cx="8991600" cy="1066800"/>
          </a:xfrm>
          <a:prstGeom prst="rect">
            <a:avLst/>
          </a:prstGeom>
          <a:solidFill>
            <a:schemeClr val="accent6">
              <a:lumMod val="50000"/>
            </a:schemeClr>
          </a:solidFill>
          <a:ln>
            <a:noFill/>
          </a:ln>
        </p:spPr>
        <p:txBody>
          <a:bodyPr wrap="none" anchor="ctr"/>
          <a:lstStyle/>
          <a:p>
            <a:pPr eaLnBrk="0" hangingPunct="0">
              <a:defRPr/>
            </a:pPr>
            <a:endParaRPr lang="en-US">
              <a:latin typeface="AvantGarde Bk BT"/>
              <a:cs typeface="Arial" pitchFamily="34" charset="0"/>
            </a:endParaRPr>
          </a:p>
        </p:txBody>
      </p:sp>
      <p:sp>
        <p:nvSpPr>
          <p:cNvPr id="10244" name="Rectangle 3"/>
          <p:cNvSpPr>
            <a:spLocks noChangeArrowheads="1"/>
          </p:cNvSpPr>
          <p:nvPr/>
        </p:nvSpPr>
        <p:spPr bwMode="auto">
          <a:xfrm>
            <a:off x="0" y="6624638"/>
            <a:ext cx="9144000" cy="2286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401412" name="Rectangle 4"/>
          <p:cNvSpPr>
            <a:spLocks noChangeArrowheads="1"/>
          </p:cNvSpPr>
          <p:nvPr/>
        </p:nvSpPr>
        <p:spPr bwMode="auto">
          <a:xfrm>
            <a:off x="0" y="0"/>
            <a:ext cx="8686800" cy="1143000"/>
          </a:xfrm>
          <a:prstGeom prst="rect">
            <a:avLst/>
          </a:prstGeom>
          <a:noFill/>
          <a:ln w="9525">
            <a:noFill/>
            <a:miter lim="800000"/>
            <a:headEnd/>
            <a:tailEnd/>
          </a:ln>
          <a:effectLst>
            <a:outerShdw dist="53882" dir="2700000" algn="ctr" rotWithShape="0">
              <a:schemeClr val="tx1">
                <a:alpha val="50000"/>
              </a:schemeClr>
            </a:outerShdw>
          </a:effectLst>
        </p:spPr>
        <p:txBody>
          <a:bodyPr anchor="ctr"/>
          <a:lstStyle/>
          <a:p>
            <a:pPr algn="ctr" eaLnBrk="0" hangingPunct="0">
              <a:defRPr/>
            </a:pPr>
            <a:r>
              <a:rPr lang="en-US" sz="4400" dirty="0">
                <a:solidFill>
                  <a:schemeClr val="bg1"/>
                </a:solidFill>
                <a:latin typeface="Arial" charset="0"/>
                <a:cs typeface="+mn-cs"/>
              </a:rPr>
              <a:t>Mi-Forms Solution Components</a:t>
            </a:r>
          </a:p>
        </p:txBody>
      </p:sp>
      <p:sp>
        <p:nvSpPr>
          <p:cNvPr id="10246" name="Text Box 5"/>
          <p:cNvSpPr txBox="1">
            <a:spLocks noChangeArrowheads="1"/>
          </p:cNvSpPr>
          <p:nvPr/>
        </p:nvSpPr>
        <p:spPr bwMode="auto">
          <a:xfrm>
            <a:off x="5867400" y="60960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spcBef>
                <a:spcPct val="50000"/>
              </a:spcBef>
            </a:pPr>
            <a:endParaRPr lang="en-US"/>
          </a:p>
        </p:txBody>
      </p:sp>
      <p:sp>
        <p:nvSpPr>
          <p:cNvPr id="10247" name="Rectangle 6"/>
          <p:cNvSpPr>
            <a:spLocks noChangeArrowheads="1"/>
          </p:cNvSpPr>
          <p:nvPr/>
        </p:nvSpPr>
        <p:spPr bwMode="auto">
          <a:xfrm>
            <a:off x="8990013" y="0"/>
            <a:ext cx="152400" cy="6629400"/>
          </a:xfrm>
          <a:prstGeom prst="rect">
            <a:avLst/>
          </a:prstGeom>
          <a:solidFill>
            <a:srgbClr val="0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10248" name="Text Box 7"/>
          <p:cNvSpPr txBox="1">
            <a:spLocks noChangeArrowheads="1"/>
          </p:cNvSpPr>
          <p:nvPr/>
        </p:nvSpPr>
        <p:spPr bwMode="auto">
          <a:xfrm>
            <a:off x="990600" y="1168400"/>
            <a:ext cx="71628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spcBef>
                <a:spcPct val="50000"/>
              </a:spcBef>
            </a:pPr>
            <a:r>
              <a:rPr lang="en-US" sz="1800" b="1" u="sng" dirty="0">
                <a:latin typeface="Arial" charset="0"/>
              </a:rPr>
              <a:t>Mi-Forms  Software Products for your hardware</a:t>
            </a:r>
          </a:p>
          <a:p>
            <a:pPr>
              <a:spcBef>
                <a:spcPct val="50000"/>
              </a:spcBef>
              <a:buFontTx/>
              <a:buChar char="•"/>
            </a:pPr>
            <a:r>
              <a:rPr lang="en-US" sz="1800" dirty="0">
                <a:latin typeface="Arial" charset="0"/>
              </a:rPr>
              <a:t>Mi-Forms Designer for </a:t>
            </a:r>
            <a:r>
              <a:rPr lang="en-US" sz="1800" dirty="0" smtClean="0">
                <a:latin typeface="Arial" charset="0"/>
              </a:rPr>
              <a:t>building </a:t>
            </a:r>
            <a:r>
              <a:rPr lang="en-US" sz="1800" dirty="0">
                <a:latin typeface="Arial" charset="0"/>
              </a:rPr>
              <a:t>forms</a:t>
            </a:r>
          </a:p>
          <a:p>
            <a:pPr>
              <a:spcBef>
                <a:spcPct val="50000"/>
              </a:spcBef>
              <a:buFontTx/>
              <a:buChar char="•"/>
            </a:pPr>
            <a:r>
              <a:rPr lang="en-US" sz="1800" dirty="0">
                <a:latin typeface="Arial" charset="0"/>
              </a:rPr>
              <a:t>Mi-Forms Client for capturing and validating data   </a:t>
            </a:r>
          </a:p>
          <a:p>
            <a:pPr>
              <a:spcBef>
                <a:spcPct val="50000"/>
              </a:spcBef>
              <a:buFontTx/>
              <a:buChar char="•"/>
            </a:pPr>
            <a:r>
              <a:rPr lang="en-US" sz="1800" dirty="0">
                <a:latin typeface="Arial" charset="0"/>
              </a:rPr>
              <a:t>Mi-Forms Server for information communication and administration</a:t>
            </a:r>
          </a:p>
        </p:txBody>
      </p:sp>
      <p:pic>
        <p:nvPicPr>
          <p:cNvPr id="10265" name="Pictur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789" y="3251450"/>
            <a:ext cx="2170113" cy="264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6"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0902" y="3283534"/>
            <a:ext cx="2236788" cy="264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9" name="Picture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1648" y="3294479"/>
            <a:ext cx="2210363" cy="1830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0" name="Picture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2011" y="3343692"/>
            <a:ext cx="198755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1" name="Picture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07035" y="5172325"/>
            <a:ext cx="1779588" cy="71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2" name="Picture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02011" y="5114548"/>
            <a:ext cx="169545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48">
                                            <p:txEl>
                                              <p:pRg st="1" end="1"/>
                                            </p:txEl>
                                          </p:spTgt>
                                        </p:tgtEl>
                                        <p:attrNameLst>
                                          <p:attrName>style.visibility</p:attrName>
                                        </p:attrNameLst>
                                      </p:cBhvr>
                                      <p:to>
                                        <p:strVal val="visible"/>
                                      </p:to>
                                    </p:set>
                                    <p:animEffect transition="in" filter="fade">
                                      <p:cBhvr>
                                        <p:cTn id="11" dur="500"/>
                                        <p:tgtEl>
                                          <p:spTgt spid="10248">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0265"/>
                                        </p:tgtEl>
                                        <p:attrNameLst>
                                          <p:attrName>style.visibility</p:attrName>
                                        </p:attrNameLst>
                                      </p:cBhvr>
                                      <p:to>
                                        <p:strVal val="visible"/>
                                      </p:to>
                                    </p:set>
                                    <p:animEffect transition="in" filter="fade">
                                      <p:cBhvr>
                                        <p:cTn id="14" dur="500"/>
                                        <p:tgtEl>
                                          <p:spTgt spid="1026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248">
                                            <p:txEl>
                                              <p:pRg st="2" end="2"/>
                                            </p:txEl>
                                          </p:spTgt>
                                        </p:tgtEl>
                                        <p:attrNameLst>
                                          <p:attrName>style.visibility</p:attrName>
                                        </p:attrNameLst>
                                      </p:cBhvr>
                                      <p:to>
                                        <p:strVal val="visible"/>
                                      </p:to>
                                    </p:set>
                                    <p:animEffect transition="in" filter="fade">
                                      <p:cBhvr>
                                        <p:cTn id="19" dur="500"/>
                                        <p:tgtEl>
                                          <p:spTgt spid="10248">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0266"/>
                                        </p:tgtEl>
                                        <p:attrNameLst>
                                          <p:attrName>style.visibility</p:attrName>
                                        </p:attrNameLst>
                                      </p:cBhvr>
                                      <p:to>
                                        <p:strVal val="visible"/>
                                      </p:to>
                                    </p:set>
                                    <p:animEffect transition="in" filter="fade">
                                      <p:cBhvr>
                                        <p:cTn id="22" dur="500"/>
                                        <p:tgtEl>
                                          <p:spTgt spid="10266"/>
                                        </p:tgtEl>
                                      </p:cBhvr>
                                    </p:animEffect>
                                  </p:childTnLst>
                                </p:cTn>
                              </p:par>
                              <p:par>
                                <p:cTn id="23" presetID="10" presetClass="entr" presetSubtype="0" fill="hold" nodeType="withEffect">
                                  <p:stCondLst>
                                    <p:cond delay="0"/>
                                  </p:stCondLst>
                                  <p:childTnLst>
                                    <p:set>
                                      <p:cBhvr>
                                        <p:cTn id="24" dur="1" fill="hold">
                                          <p:stCondLst>
                                            <p:cond delay="0"/>
                                          </p:stCondLst>
                                        </p:cTn>
                                        <p:tgtEl>
                                          <p:spTgt spid="10269"/>
                                        </p:tgtEl>
                                        <p:attrNameLst>
                                          <p:attrName>style.visibility</p:attrName>
                                        </p:attrNameLst>
                                      </p:cBhvr>
                                      <p:to>
                                        <p:strVal val="visible"/>
                                      </p:to>
                                    </p:set>
                                    <p:animEffect transition="in" filter="fade">
                                      <p:cBhvr>
                                        <p:cTn id="25" dur="500"/>
                                        <p:tgtEl>
                                          <p:spTgt spid="10269"/>
                                        </p:tgtEl>
                                      </p:cBhvr>
                                    </p:animEffect>
                                  </p:childTnLst>
                                </p:cTn>
                              </p:par>
                              <p:par>
                                <p:cTn id="26" presetID="10" presetClass="entr" presetSubtype="0" fill="hold" nodeType="withEffect">
                                  <p:stCondLst>
                                    <p:cond delay="0"/>
                                  </p:stCondLst>
                                  <p:childTnLst>
                                    <p:set>
                                      <p:cBhvr>
                                        <p:cTn id="27" dur="1" fill="hold">
                                          <p:stCondLst>
                                            <p:cond delay="0"/>
                                          </p:stCondLst>
                                        </p:cTn>
                                        <p:tgtEl>
                                          <p:spTgt spid="10271"/>
                                        </p:tgtEl>
                                        <p:attrNameLst>
                                          <p:attrName>style.visibility</p:attrName>
                                        </p:attrNameLst>
                                      </p:cBhvr>
                                      <p:to>
                                        <p:strVal val="visible"/>
                                      </p:to>
                                    </p:set>
                                    <p:animEffect transition="in" filter="fade">
                                      <p:cBhvr>
                                        <p:cTn id="28" dur="500"/>
                                        <p:tgtEl>
                                          <p:spTgt spid="1027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248">
                                            <p:txEl>
                                              <p:pRg st="3" end="3"/>
                                            </p:txEl>
                                          </p:spTgt>
                                        </p:tgtEl>
                                        <p:attrNameLst>
                                          <p:attrName>style.visibility</p:attrName>
                                        </p:attrNameLst>
                                      </p:cBhvr>
                                      <p:to>
                                        <p:strVal val="visible"/>
                                      </p:to>
                                    </p:set>
                                    <p:animEffect transition="in" filter="fade">
                                      <p:cBhvr>
                                        <p:cTn id="33" dur="500"/>
                                        <p:tgtEl>
                                          <p:spTgt spid="10248">
                                            <p:txEl>
                                              <p:pRg st="3" end="3"/>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0270"/>
                                        </p:tgtEl>
                                        <p:attrNameLst>
                                          <p:attrName>style.visibility</p:attrName>
                                        </p:attrNameLst>
                                      </p:cBhvr>
                                      <p:to>
                                        <p:strVal val="visible"/>
                                      </p:to>
                                    </p:set>
                                    <p:animEffect transition="in" filter="fade">
                                      <p:cBhvr>
                                        <p:cTn id="36" dur="500"/>
                                        <p:tgtEl>
                                          <p:spTgt spid="10270"/>
                                        </p:tgtEl>
                                      </p:cBhvr>
                                    </p:animEffect>
                                  </p:childTnLst>
                                </p:cTn>
                              </p:par>
                              <p:par>
                                <p:cTn id="37" presetID="10" presetClass="entr" presetSubtype="0" fill="hold" nodeType="withEffect">
                                  <p:stCondLst>
                                    <p:cond delay="0"/>
                                  </p:stCondLst>
                                  <p:childTnLst>
                                    <p:set>
                                      <p:cBhvr>
                                        <p:cTn id="38" dur="1" fill="hold">
                                          <p:stCondLst>
                                            <p:cond delay="0"/>
                                          </p:stCondLst>
                                        </p:cTn>
                                        <p:tgtEl>
                                          <p:spTgt spid="10272"/>
                                        </p:tgtEl>
                                        <p:attrNameLst>
                                          <p:attrName>style.visibility</p:attrName>
                                        </p:attrNameLst>
                                      </p:cBhvr>
                                      <p:to>
                                        <p:strVal val="visible"/>
                                      </p:to>
                                    </p:set>
                                    <p:animEffect transition="in" filter="fade">
                                      <p:cBhvr>
                                        <p:cTn id="39" dur="500"/>
                                        <p:tgtEl>
                                          <p:spTgt spid="10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a:xfrm>
            <a:off x="6705600" y="5638800"/>
            <a:ext cx="18288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339" name="TextBox 61"/>
          <p:cNvSpPr txBox="1">
            <a:spLocks noChangeArrowheads="1"/>
          </p:cNvSpPr>
          <p:nvPr/>
        </p:nvSpPr>
        <p:spPr bwMode="auto">
          <a:xfrm>
            <a:off x="7264400" y="5064125"/>
            <a:ext cx="13430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r>
              <a:rPr lang="en-US" sz="1600" dirty="0">
                <a:solidFill>
                  <a:schemeClr val="bg1"/>
                </a:solidFill>
              </a:rPr>
              <a:t>Billing</a:t>
            </a:r>
          </a:p>
          <a:p>
            <a:pPr eaLnBrk="1" hangingPunct="1"/>
            <a:r>
              <a:rPr lang="en-US" sz="1600" dirty="0" smtClean="0">
                <a:solidFill>
                  <a:schemeClr val="bg1"/>
                </a:solidFill>
              </a:rPr>
              <a:t>Scheduling</a:t>
            </a:r>
            <a:endParaRPr lang="en-US" sz="1600" dirty="0">
              <a:solidFill>
                <a:schemeClr val="bg1"/>
              </a:solidFill>
            </a:endParaRPr>
          </a:p>
          <a:p>
            <a:pPr eaLnBrk="1" hangingPunct="1"/>
            <a:r>
              <a:rPr lang="en-US" sz="1600" dirty="0">
                <a:solidFill>
                  <a:schemeClr val="bg1"/>
                </a:solidFill>
              </a:rPr>
              <a:t>ERP System</a:t>
            </a:r>
          </a:p>
          <a:p>
            <a:pPr eaLnBrk="1" hangingPunct="1"/>
            <a:r>
              <a:rPr lang="en-US" dirty="0">
                <a:solidFill>
                  <a:schemeClr val="bg1"/>
                </a:solidFill>
              </a:rPr>
              <a:t> </a:t>
            </a:r>
          </a:p>
        </p:txBody>
      </p:sp>
      <p:sp>
        <p:nvSpPr>
          <p:cNvPr id="14340" name="AutoShape 25" descr="data:image/jpg;base64,/9j/4AAQSkZJRgABAQAAAQABAAD/2wCEAAkGBhARERUTExITFRUWFxcXFhgWFxEVFxUUHxgXGBgWHhgbISogGBkmHBoYIDgsLycpLywsHB4xNTwqNSYrLCwBCQoKDQwNGQ8PGikdHCQtNjE1MTU1NTE0LDU1NSo1Lyw1NTQ1KTUpNC0pKS0sLCwsLC8sLiwpNSwsKS00LDAsKf/AABEIAFMAZQMBIgACEQEDEQH/xAAcAAEAAwEBAQEBAAAAAAAAAAAABQYHAwQCCAH/xABEEAABBAADBAYECQkJAAAAAAABAAIDEQQSIQUGMVEHEyJBcaFhk7HRFCMyU4GRksHwFSREUoKDhKKyFzNCYmNzwtLi/8QAGgEBAQEAAwEAAAAAAAAAAAAAAAEFAgQGA//EACQRAAICAgEDBQEBAAAAAAAAAAABAhEDBFESQbEFEyEx8HEU/9oADAMBAAIRAxEAPwDcUREARFTN6ukH4LN1McQkIALiXEAE8BQGuntQFzRZZP0vTA/3MAA45nygjyXw3pjkvWLD+tf7lelktI1ZFlzemM98cJ/eOHvtG9Mp74YfWuP/ABV6XwLRqKLMf7Zh8zF67/yu8XTA3Quw5y82SB31CtVGmhaNHRccJimysbIw217Q5p5giwuyhQiIgCid495YMDF1spOpyta2i5zuND8aKWWW9K7H4jF4TCsNdl8jjV5W2AXV3ns0PFATOy+kZmNf1LIZGEgnM5zCMo48OfBebaWwYH55XR24sc4uzv4hpqhdaUO5eDdPdgYaV8mZ7viyBmDBVkG9AOSsW0XVh5deET/6CqgZIIgWvtz7JblaAMrqGpJvTjpxXD4IeSsOzsC50Wh0Jdeg519y5Tta2QRuBaT8kmqdzo8wt/DkjjwqU/hHnczllzuGP5ZBHC+hfBwyuh3VmLbDbUVJsx1XlNc60Uw+o62ZXCa8eaLn1dnBXuRq/wCPxZXHYVdcOKjI5E+/71JzYAijR1/H0LyRwdot4WR6asVfkuG7KM8Nxd/J9tCb92nwbJ0a4vrNnQ82ZmH9lxrypWhVncTY/wAEhfD1mcB5eDly1mAFVZ7x5qzLDNsIiIAqRFAJtvTEixDhomjxc4uV3VQ3d12ttF3IYdv8jkBK7bcLA0+Q5QG02gRYggVcJF1V6P8Ar4qd278rwaPaVD7edWGm/wBt3spcuwK7sOK8Oz9o/wA7l4cdEyeUwOAyisztba7m3k4c1J7Df+bR+B/qcuRwELSSI22SSSbJJOpNlbWKKnj6ZK1R5jPPozSnF07ZK4XGzRMbhesYHZckT+LZRVWHHVkoFmtb7lOhpbEIxhTo0NblfCW0NLskHyVKZFG27YHNPFpJIHpH6p9I4L27P3ke34qR3HSOR3AnuY8jg7/NwPisjd1skINYsakvvj9Rqau1jzO5yqX7kidvj40ty5SPlAOzC/fR9KrmKZT/ABb7CfepzaEbw9weCHXZv0+0KHxw1afEew/ctL2Fi01Bdkjqa829m3ybBuvITqf8bQ8ak6Gj38OJVhWcbhb0xvmiwxa8P6sizlynK0cNb4BaOslm8ERFACsnm3vGz9sYwvYXxymMOy1maQ0EOF6HidNOK1hZJ0ibpPlxbpo3AFwbbXWA6hQIcLo1pwQFli3ohxrZJIQ8BmVpzgNN6nmdKUdt7asRhmaJoyS0tDQ4Ek2BWijtytnSwQTiQNBJzCnZgQG68lVJOzI5poZXOBs68eS5ELRsmWoGD0feV0fiAoPD7Ucxob2CAKF5h7CvSNtihccf25h5ZlqQ3McYpUzByem5pzcrVWex8q8swzCjVHjdLl+WWd8MZ/eT/wDZeaXbLC6uqaPAzkfaNjzX0/3YuGF6blT+0e0bSYxnV4l1sAPVSWXPYdOwaFuby8PpUZj4Tla8C22NRwog1fLiF0OOb82z7UnvXDF4pjhQia06ahzzwN96672MfTKMbp9uDux1snVGTq135O25s2TaeGPN5b9pjgt5C/PWx3H4dhsuvx0Z09DgSfCrX6ECzmaKP6iIoULjiMIx+jmg+K7IgKHvW34NICxvYI7Q1rx8FR9p4uKOnOnaxpNND42S/QDxIpbLtXZTZ20dCOB5KobQ6PGyHtRQyV3lrb9itijOxtXCn9Jw5/h18jauEP6RhT/Dq9O6MYqP5rB9AF+S57G6MYo82TDsbfEydv6s10liik/lPCfP4T1C7QT4d95JcI6uNQLRIOj4NOkcDfBjB7AvW3cp36zPqVsUZvHHG4lofhSQASOo1o8D5FdRghzw/qAtIG5rvnB9S6Dc7/U8leoUUnY2B7baLeIvJGI7FjS+K1tvBQ2B3YjjcHFxcRwtTS4t2AiIoAiIgCIiAIiIAiIgCIiAIiIAiIgP/9k=">
            <a:hlinkClick r:id="rId3"/>
          </p:cNvPr>
          <p:cNvSpPr>
            <a:spLocks noChangeAspect="1" noChangeArrowheads="1"/>
          </p:cNvSpPr>
          <p:nvPr/>
        </p:nvSpPr>
        <p:spPr bwMode="auto">
          <a:xfrm>
            <a:off x="168275" y="-373063"/>
            <a:ext cx="962025" cy="79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4341" name="AutoShape 27" descr="data:image/jpg;base64,/9j/4AAQSkZJRgABAQAAAQABAAD/2wCEAAkGBhARERUTExITFRUWFxcXFhgWFxEVFxUUHxgXGBgWHhgbISogGBkmHBoYIDgsLycpLywsHB4xNTwqNSYrLCwBCQoKDQwNGQ8PGikdHCQtNjE1MTU1NTE0LDU1NSo1Lyw1NTQ1KTUpNC0pKS0sLCwsLC8sLiwpNSwsKS00LDAsKf/AABEIAFMAZQMBIgACEQEDEQH/xAAcAAEAAwEBAQEBAAAAAAAAAAAABQYHAwQCCAH/xABEEAABBAADBAYECQkJAAAAAAABAAIDEQQSIQUGMVEHEyJBcaFhk7HRFCMyU4GRksHwFSREUoKDhKKyFzNCYmNzwtLi/8QAGgEBAQEAAwEAAAAAAAAAAAAAAAEFAgQGA//EACQRAAICAgEDBQEBAAAAAAAAAAABAhEDBFESQbEFEyEx8HEU/9oADAMBAAIRAxEAPwDcUREARFTN6ukH4LN1McQkIALiXEAE8BQGuntQFzRZZP0vTA/3MAA45nygjyXw3pjkvWLD+tf7lelktI1ZFlzemM98cJ/eOHvtG9Mp74YfWuP/ABV6XwLRqKLMf7Zh8zF67/yu8XTA3Quw5y82SB31CtVGmhaNHRccJimysbIw217Q5p5giwuyhQiIgCid495YMDF1spOpyta2i5zuND8aKWWW9K7H4jF4TCsNdl8jjV5W2AXV3ns0PFATOy+kZmNf1LIZGEgnM5zCMo48OfBebaWwYH55XR24sc4uzv4hpqhdaUO5eDdPdgYaV8mZ7viyBmDBVkG9AOSsW0XVh5deET/6CqgZIIgWvtz7JblaAMrqGpJvTjpxXD4IeSsOzsC50Wh0Jdeg519y5Tta2QRuBaT8kmqdzo8wt/DkjjwqU/hHnczllzuGP5ZBHC+hfBwyuh3VmLbDbUVJsx1XlNc60Uw+o62ZXCa8eaLn1dnBXuRq/wCPxZXHYVdcOKjI5E+/71JzYAijR1/H0LyRwdot4WR6asVfkuG7KM8Nxd/J9tCb92nwbJ0a4vrNnQ82ZmH9lxrypWhVncTY/wAEhfD1mcB5eDly1mAFVZ7x5qzLDNsIiIAqRFAJtvTEixDhomjxc4uV3VQ3d12ttF3IYdv8jkBK7bcLA0+Q5QG02gRYggVcJF1V6P8Ar4qd278rwaPaVD7edWGm/wBt3spcuwK7sOK8Oz9o/wA7l4cdEyeUwOAyisztba7m3k4c1J7Df+bR+B/qcuRwELSSI22SSSbJJOpNlbWKKnj6ZK1R5jPPozSnF07ZK4XGzRMbhesYHZckT+LZRVWHHVkoFmtb7lOhpbEIxhTo0NblfCW0NLskHyVKZFG27YHNPFpJIHpH6p9I4L27P3ke34qR3HSOR3AnuY8jg7/NwPisjd1skINYsakvvj9Rqau1jzO5yqX7kidvj40ty5SPlAOzC/fR9KrmKZT/ABb7CfepzaEbw9weCHXZv0+0KHxw1afEew/ctL2Fi01Bdkjqa829m3ybBuvITqf8bQ8ak6Gj38OJVhWcbhb0xvmiwxa8P6sizlynK0cNb4BaOslm8ERFACsnm3vGz9sYwvYXxymMOy1maQ0EOF6HidNOK1hZJ0ibpPlxbpo3AFwbbXWA6hQIcLo1pwQFli3ohxrZJIQ8BmVpzgNN6nmdKUdt7asRhmaJoyS0tDQ4Ek2BWijtytnSwQTiQNBJzCnZgQG68lVJOzI5poZXOBs68eS5ELRsmWoGD0feV0fiAoPD7Ucxob2CAKF5h7CvSNtihccf25h5ZlqQ3McYpUzByem5pzcrVWex8q8swzCjVHjdLl+WWd8MZ/eT/wDZeaXbLC6uqaPAzkfaNjzX0/3YuGF6blT+0e0bSYxnV4l1sAPVSWXPYdOwaFuby8PpUZj4Tla8C22NRwog1fLiF0OOb82z7UnvXDF4pjhQia06ahzzwN96672MfTKMbp9uDux1snVGTq135O25s2TaeGPN5b9pjgt5C/PWx3H4dhsuvx0Z09DgSfCrX6ECzmaKP6iIoULjiMIx+jmg+K7IgKHvW34NICxvYI7Q1rx8FR9p4uKOnOnaxpNND42S/QDxIpbLtXZTZ20dCOB5KobQ6PGyHtRQyV3lrb9itijOxtXCn9Jw5/h18jauEP6RhT/Dq9O6MYqP5rB9AF+S57G6MYo82TDsbfEydv6s10liik/lPCfP4T1C7QT4d95JcI6uNQLRIOj4NOkcDfBjB7AvW3cp36zPqVsUZvHHG4lofhSQASOo1o8D5FdRghzw/qAtIG5rvnB9S6Dc7/U8leoUUnY2B7baLeIvJGI7FjS+K1tvBQ2B3YjjcHFxcRwtTS4t2AiIoAiIgCIiAIiIAiIgCIiAIiIAiIgP/9k=">
            <a:hlinkClick r:id="rId3"/>
          </p:cNvPr>
          <p:cNvSpPr>
            <a:spLocks noChangeAspect="1" noChangeArrowheads="1"/>
          </p:cNvSpPr>
          <p:nvPr/>
        </p:nvSpPr>
        <p:spPr bwMode="auto">
          <a:xfrm>
            <a:off x="168275" y="-373063"/>
            <a:ext cx="962025" cy="79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4342" name="Rectangle 2"/>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4000" dirty="0" smtClean="0">
                <a:solidFill>
                  <a:schemeClr val="bg1"/>
                </a:solidFill>
              </a:rPr>
              <a:t> </a:t>
            </a:r>
            <a:r>
              <a:rPr lang="en-US" sz="4000" dirty="0">
                <a:solidFill>
                  <a:schemeClr val="bg1"/>
                </a:solidFill>
              </a:rPr>
              <a:t>Platform Components </a:t>
            </a:r>
          </a:p>
        </p:txBody>
      </p:sp>
      <p:pic>
        <p:nvPicPr>
          <p:cNvPr id="1434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7248" y="1143000"/>
            <a:ext cx="1140749" cy="925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5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 y="5584031"/>
            <a:ext cx="1787525" cy="117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1"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999" y="4363867"/>
            <a:ext cx="854075"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3" name="Picture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204" y="2971800"/>
            <a:ext cx="110966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5" name="Picture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2395" y="3917950"/>
            <a:ext cx="1316038" cy="70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6"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683543">
            <a:off x="2037375" y="1517577"/>
            <a:ext cx="854075" cy="1993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7" name="Picture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2224026" y="2748637"/>
            <a:ext cx="854075" cy="1636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8" name="Picture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13156" y="2798596"/>
            <a:ext cx="1427163" cy="119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9" name="Picture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45800" y="1276263"/>
            <a:ext cx="2361877" cy="1194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60" name="Picture 2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628002" y="1673149"/>
            <a:ext cx="884005" cy="74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61" name="Picture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76982" y="4343555"/>
            <a:ext cx="835025"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62" name="Picture 2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05229" y="3965779"/>
            <a:ext cx="1243013"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63" name="Picture 27"/>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68275" y="1066800"/>
            <a:ext cx="2191308" cy="1628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40915" y="2345236"/>
            <a:ext cx="2045085" cy="338554"/>
          </a:xfrm>
          <a:prstGeom prst="rect">
            <a:avLst/>
          </a:prstGeom>
          <a:noFill/>
        </p:spPr>
        <p:txBody>
          <a:bodyPr wrap="square" rtlCol="0">
            <a:spAutoFit/>
          </a:bodyPr>
          <a:lstStyle/>
          <a:p>
            <a:r>
              <a:rPr lang="en-US" sz="1600" b="1" dirty="0" smtClean="0">
                <a:solidFill>
                  <a:schemeClr val="accent6">
                    <a:lumMod val="75000"/>
                  </a:schemeClr>
                </a:solidFill>
                <a:latin typeface="Consolas" pitchFamily="49" charset="0"/>
                <a:cs typeface="Consolas" pitchFamily="49" charset="0"/>
              </a:rPr>
              <a:t>Backend Database </a:t>
            </a:r>
            <a:endParaRPr lang="en-US" sz="1600" b="1" dirty="0">
              <a:solidFill>
                <a:schemeClr val="accent6">
                  <a:lumMod val="75000"/>
                </a:schemeClr>
              </a:solidFill>
              <a:latin typeface="Consolas" pitchFamily="49" charset="0"/>
              <a:cs typeface="Consolas" pitchFamily="49" charset="0"/>
            </a:endParaRPr>
          </a:p>
        </p:txBody>
      </p:sp>
      <p:pic>
        <p:nvPicPr>
          <p:cNvPr id="14364" name="Picture 28"/>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2685090">
            <a:off x="2068732" y="1265730"/>
            <a:ext cx="1295306" cy="1299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65" name="Picture 2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rot="2090836">
            <a:off x="1410564" y="1755128"/>
            <a:ext cx="3014033" cy="1926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70" name="Picture 3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rot="19995058">
            <a:off x="3732064" y="4659142"/>
            <a:ext cx="6762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73" name="Picture 3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43148" y="4544156"/>
            <a:ext cx="9207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74" name="Picture 3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60212" y="4042865"/>
            <a:ext cx="1426588" cy="1426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76" name="Picture 4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374684" y="3639302"/>
            <a:ext cx="1031875" cy="39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7343323" y="5477606"/>
            <a:ext cx="2045085" cy="830997"/>
          </a:xfrm>
          <a:prstGeom prst="rect">
            <a:avLst/>
          </a:prstGeom>
          <a:noFill/>
        </p:spPr>
        <p:txBody>
          <a:bodyPr wrap="square" rtlCol="0">
            <a:spAutoFit/>
          </a:bodyPr>
          <a:lstStyle/>
          <a:p>
            <a:r>
              <a:rPr lang="en-US" sz="1600" b="1" dirty="0" smtClean="0">
                <a:solidFill>
                  <a:schemeClr val="accent6">
                    <a:lumMod val="75000"/>
                  </a:schemeClr>
                </a:solidFill>
                <a:latin typeface="Consolas" pitchFamily="49" charset="0"/>
                <a:cs typeface="Consolas" pitchFamily="49" charset="0"/>
              </a:rPr>
              <a:t>SQL Server </a:t>
            </a:r>
          </a:p>
          <a:p>
            <a:r>
              <a:rPr lang="en-US" sz="1600" b="1" dirty="0" smtClean="0">
                <a:solidFill>
                  <a:schemeClr val="accent6">
                    <a:lumMod val="75000"/>
                  </a:schemeClr>
                </a:solidFill>
                <a:latin typeface="Consolas" pitchFamily="49" charset="0"/>
                <a:cs typeface="Consolas" pitchFamily="49" charset="0"/>
              </a:rPr>
              <a:t>Oracle</a:t>
            </a:r>
          </a:p>
          <a:p>
            <a:r>
              <a:rPr lang="en-US" sz="1600" b="1" dirty="0" smtClean="0">
                <a:solidFill>
                  <a:schemeClr val="accent6">
                    <a:lumMod val="75000"/>
                  </a:schemeClr>
                </a:solidFill>
                <a:latin typeface="Consolas" pitchFamily="49" charset="0"/>
                <a:cs typeface="Consolas" pitchFamily="49" charset="0"/>
              </a:rPr>
              <a:t>Others</a:t>
            </a:r>
          </a:p>
        </p:txBody>
      </p:sp>
      <p:pic>
        <p:nvPicPr>
          <p:cNvPr id="14377" name="Picture 4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363087" y="4190205"/>
            <a:ext cx="1203325"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78" name="Picture 42"/>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6588460" y="4429329"/>
            <a:ext cx="955654" cy="499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79" name="Picture 4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rot="1966850">
            <a:off x="4717579" y="3751188"/>
            <a:ext cx="785245" cy="420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81" name="Picture 4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720812" y="5400309"/>
            <a:ext cx="946944" cy="908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82" name="Picture 46"/>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629400" y="2079898"/>
            <a:ext cx="1110605" cy="8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83" name="Picture 47"/>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8026156" y="1216588"/>
            <a:ext cx="1016488" cy="7782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84" name="Picture 4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rot="6156975">
            <a:off x="5747967" y="1277881"/>
            <a:ext cx="723294" cy="1530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85" name="Picture 4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rot="20797704">
            <a:off x="5209052" y="2691008"/>
            <a:ext cx="1658937"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544113" y="2916180"/>
            <a:ext cx="1578989" cy="369332"/>
          </a:xfrm>
          <a:prstGeom prst="rect">
            <a:avLst/>
          </a:prstGeom>
          <a:noFill/>
          <a:ln>
            <a:solidFill>
              <a:schemeClr val="accent2">
                <a:alpha val="33000"/>
              </a:schemeClr>
            </a:solidFill>
          </a:ln>
        </p:spPr>
        <p:txBody>
          <a:bodyPr wrap="square" rtlCol="0">
            <a:spAutoFit/>
          </a:bodyPr>
          <a:lstStyle/>
          <a:p>
            <a:r>
              <a:rPr lang="en-US" sz="1800" dirty="0" smtClean="0"/>
              <a:t>Online/Offline</a:t>
            </a:r>
            <a:endParaRPr lang="en-US" sz="1800" dirty="0"/>
          </a:p>
        </p:txBody>
      </p:sp>
      <p:pic>
        <p:nvPicPr>
          <p:cNvPr id="37" name="Picture 12"/>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7765866" y="2104675"/>
            <a:ext cx="1303006" cy="62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0" descr="G337105092004"/>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757248" y="2887948"/>
            <a:ext cx="605641" cy="79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sp>
        <p:nvSpPr>
          <p:cNvPr id="39" name="TextBox 38"/>
          <p:cNvSpPr txBox="1"/>
          <p:nvPr/>
        </p:nvSpPr>
        <p:spPr>
          <a:xfrm>
            <a:off x="2097993" y="5893104"/>
            <a:ext cx="1513779" cy="369332"/>
          </a:xfrm>
          <a:prstGeom prst="rect">
            <a:avLst/>
          </a:prstGeom>
          <a:noFill/>
          <a:ln>
            <a:solidFill>
              <a:schemeClr val="accent2">
                <a:alpha val="33000"/>
              </a:schemeClr>
            </a:solidFill>
          </a:ln>
        </p:spPr>
        <p:txBody>
          <a:bodyPr wrap="square" rtlCol="0">
            <a:spAutoFit/>
          </a:bodyPr>
          <a:lstStyle/>
          <a:p>
            <a:r>
              <a:rPr lang="en-US" sz="1800" dirty="0" smtClean="0"/>
              <a:t>    Workflow</a:t>
            </a: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350"/>
                                        </p:tgtEl>
                                        <p:attrNameLst>
                                          <p:attrName>style.visibility</p:attrName>
                                        </p:attrNameLst>
                                      </p:cBhvr>
                                      <p:to>
                                        <p:strVal val="visible"/>
                                      </p:to>
                                    </p:set>
                                    <p:animEffect transition="in" filter="wipe(down)">
                                      <p:cBhvr>
                                        <p:cTn id="7" dur="580">
                                          <p:stCondLst>
                                            <p:cond delay="0"/>
                                          </p:stCondLst>
                                        </p:cTn>
                                        <p:tgtEl>
                                          <p:spTgt spid="14350"/>
                                        </p:tgtEl>
                                      </p:cBhvr>
                                    </p:animEffect>
                                    <p:anim calcmode="lin" valueType="num">
                                      <p:cBhvr>
                                        <p:cTn id="8" dur="1822" tmFilter="0,0; 0.14,0.36; 0.43,0.73; 0.71,0.91; 1.0,1.0">
                                          <p:stCondLst>
                                            <p:cond delay="0"/>
                                          </p:stCondLst>
                                        </p:cTn>
                                        <p:tgtEl>
                                          <p:spTgt spid="143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50"/>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50"/>
                                        </p:tgtEl>
                                      </p:cBhvr>
                                      <p:to x="100000" y="60000"/>
                                    </p:animScale>
                                    <p:animScale>
                                      <p:cBhvr>
                                        <p:cTn id="14" dur="166" decel="50000">
                                          <p:stCondLst>
                                            <p:cond delay="676"/>
                                          </p:stCondLst>
                                        </p:cTn>
                                        <p:tgtEl>
                                          <p:spTgt spid="14350"/>
                                        </p:tgtEl>
                                      </p:cBhvr>
                                      <p:to x="100000" y="100000"/>
                                    </p:animScale>
                                    <p:animScale>
                                      <p:cBhvr>
                                        <p:cTn id="15" dur="26">
                                          <p:stCondLst>
                                            <p:cond delay="1312"/>
                                          </p:stCondLst>
                                        </p:cTn>
                                        <p:tgtEl>
                                          <p:spTgt spid="14350"/>
                                        </p:tgtEl>
                                      </p:cBhvr>
                                      <p:to x="100000" y="80000"/>
                                    </p:animScale>
                                    <p:animScale>
                                      <p:cBhvr>
                                        <p:cTn id="16" dur="166" decel="50000">
                                          <p:stCondLst>
                                            <p:cond delay="1338"/>
                                          </p:stCondLst>
                                        </p:cTn>
                                        <p:tgtEl>
                                          <p:spTgt spid="14350"/>
                                        </p:tgtEl>
                                      </p:cBhvr>
                                      <p:to x="100000" y="100000"/>
                                    </p:animScale>
                                    <p:animScale>
                                      <p:cBhvr>
                                        <p:cTn id="17" dur="26">
                                          <p:stCondLst>
                                            <p:cond delay="1642"/>
                                          </p:stCondLst>
                                        </p:cTn>
                                        <p:tgtEl>
                                          <p:spTgt spid="14350"/>
                                        </p:tgtEl>
                                      </p:cBhvr>
                                      <p:to x="100000" y="90000"/>
                                    </p:animScale>
                                    <p:animScale>
                                      <p:cBhvr>
                                        <p:cTn id="18" dur="166" decel="50000">
                                          <p:stCondLst>
                                            <p:cond delay="1668"/>
                                          </p:stCondLst>
                                        </p:cTn>
                                        <p:tgtEl>
                                          <p:spTgt spid="14350"/>
                                        </p:tgtEl>
                                      </p:cBhvr>
                                      <p:to x="100000" y="100000"/>
                                    </p:animScale>
                                    <p:animScale>
                                      <p:cBhvr>
                                        <p:cTn id="19" dur="26">
                                          <p:stCondLst>
                                            <p:cond delay="1808"/>
                                          </p:stCondLst>
                                        </p:cTn>
                                        <p:tgtEl>
                                          <p:spTgt spid="14350"/>
                                        </p:tgtEl>
                                      </p:cBhvr>
                                      <p:to x="100000" y="95000"/>
                                    </p:animScale>
                                    <p:animScale>
                                      <p:cBhvr>
                                        <p:cTn id="20" dur="166" decel="50000">
                                          <p:stCondLst>
                                            <p:cond delay="1834"/>
                                          </p:stCondLst>
                                        </p:cTn>
                                        <p:tgtEl>
                                          <p:spTgt spid="1435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4351"/>
                                        </p:tgtEl>
                                        <p:attrNameLst>
                                          <p:attrName>style.visibility</p:attrName>
                                        </p:attrNameLst>
                                      </p:cBhvr>
                                      <p:to>
                                        <p:strVal val="visible"/>
                                      </p:to>
                                    </p:set>
                                    <p:animEffect transition="in" filter="fade">
                                      <p:cBhvr>
                                        <p:cTn id="25" dur="1000"/>
                                        <p:tgtEl>
                                          <p:spTgt spid="14351"/>
                                        </p:tgtEl>
                                      </p:cBhvr>
                                    </p:animEffect>
                                    <p:anim calcmode="lin" valueType="num">
                                      <p:cBhvr>
                                        <p:cTn id="26" dur="1000" fill="hold"/>
                                        <p:tgtEl>
                                          <p:spTgt spid="14351"/>
                                        </p:tgtEl>
                                        <p:attrNameLst>
                                          <p:attrName>ppt_x</p:attrName>
                                        </p:attrNameLst>
                                      </p:cBhvr>
                                      <p:tavLst>
                                        <p:tav tm="0">
                                          <p:val>
                                            <p:strVal val="#ppt_x"/>
                                          </p:val>
                                        </p:tav>
                                        <p:tav tm="100000">
                                          <p:val>
                                            <p:strVal val="#ppt_x"/>
                                          </p:val>
                                        </p:tav>
                                      </p:tavLst>
                                    </p:anim>
                                    <p:anim calcmode="lin" valueType="num">
                                      <p:cBhvr>
                                        <p:cTn id="27" dur="1000" fill="hold"/>
                                        <p:tgtEl>
                                          <p:spTgt spid="1435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353"/>
                                        </p:tgtEl>
                                        <p:attrNameLst>
                                          <p:attrName>style.visibility</p:attrName>
                                        </p:attrNameLst>
                                      </p:cBhvr>
                                      <p:to>
                                        <p:strVal val="visible"/>
                                      </p:to>
                                    </p:set>
                                    <p:animEffect transition="in" filter="fade">
                                      <p:cBhvr>
                                        <p:cTn id="32" dur="500"/>
                                        <p:tgtEl>
                                          <p:spTgt spid="1435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355"/>
                                        </p:tgtEl>
                                        <p:attrNameLst>
                                          <p:attrName>style.visibility</p:attrName>
                                        </p:attrNameLst>
                                      </p:cBhvr>
                                      <p:to>
                                        <p:strVal val="visible"/>
                                      </p:to>
                                    </p:set>
                                    <p:animEffect transition="in" filter="fade">
                                      <p:cBhvr>
                                        <p:cTn id="37" dur="500"/>
                                        <p:tgtEl>
                                          <p:spTgt spid="14355"/>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4357"/>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435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4358"/>
                                        </p:tgtEl>
                                        <p:attrNameLst>
                                          <p:attrName>style.visibility</p:attrName>
                                        </p:attrNameLst>
                                      </p:cBhvr>
                                      <p:to>
                                        <p:strVal val="visible"/>
                                      </p:to>
                                    </p:set>
                                    <p:animEffect transition="in" filter="fade">
                                      <p:cBhvr>
                                        <p:cTn id="48" dur="1000"/>
                                        <p:tgtEl>
                                          <p:spTgt spid="14358"/>
                                        </p:tgtEl>
                                      </p:cBhvr>
                                    </p:animEffect>
                                    <p:anim calcmode="lin" valueType="num">
                                      <p:cBhvr>
                                        <p:cTn id="49" dur="1000" fill="hold"/>
                                        <p:tgtEl>
                                          <p:spTgt spid="14358"/>
                                        </p:tgtEl>
                                        <p:attrNameLst>
                                          <p:attrName>ppt_x</p:attrName>
                                        </p:attrNameLst>
                                      </p:cBhvr>
                                      <p:tavLst>
                                        <p:tav tm="0">
                                          <p:val>
                                            <p:strVal val="#ppt_x"/>
                                          </p:val>
                                        </p:tav>
                                        <p:tav tm="100000">
                                          <p:val>
                                            <p:strVal val="#ppt_x"/>
                                          </p:val>
                                        </p:tav>
                                      </p:tavLst>
                                    </p:anim>
                                    <p:anim calcmode="lin" valueType="num">
                                      <p:cBhvr>
                                        <p:cTn id="50" dur="1000" fill="hold"/>
                                        <p:tgtEl>
                                          <p:spTgt spid="1435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4360"/>
                                        </p:tgtEl>
                                        <p:attrNameLst>
                                          <p:attrName>style.visibility</p:attrName>
                                        </p:attrNameLst>
                                      </p:cBhvr>
                                      <p:to>
                                        <p:strVal val="visible"/>
                                      </p:to>
                                    </p:set>
                                    <p:animEffect transition="in" filter="fade">
                                      <p:cBhvr>
                                        <p:cTn id="53" dur="1000"/>
                                        <p:tgtEl>
                                          <p:spTgt spid="14360"/>
                                        </p:tgtEl>
                                      </p:cBhvr>
                                    </p:animEffect>
                                    <p:anim calcmode="lin" valueType="num">
                                      <p:cBhvr>
                                        <p:cTn id="54" dur="1000" fill="hold"/>
                                        <p:tgtEl>
                                          <p:spTgt spid="14360"/>
                                        </p:tgtEl>
                                        <p:attrNameLst>
                                          <p:attrName>ppt_x</p:attrName>
                                        </p:attrNameLst>
                                      </p:cBhvr>
                                      <p:tavLst>
                                        <p:tav tm="0">
                                          <p:val>
                                            <p:strVal val="#ppt_x"/>
                                          </p:val>
                                        </p:tav>
                                        <p:tav tm="100000">
                                          <p:val>
                                            <p:strVal val="#ppt_x"/>
                                          </p:val>
                                        </p:tav>
                                      </p:tavLst>
                                    </p:anim>
                                    <p:anim calcmode="lin" valueType="num">
                                      <p:cBhvr>
                                        <p:cTn id="55" dur="1000" fill="hold"/>
                                        <p:tgtEl>
                                          <p:spTgt spid="14360"/>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4359"/>
                                        </p:tgtEl>
                                        <p:attrNameLst>
                                          <p:attrName>style.visibility</p:attrName>
                                        </p:attrNameLst>
                                      </p:cBhvr>
                                      <p:to>
                                        <p:strVal val="visible"/>
                                      </p:to>
                                    </p:set>
                                    <p:animEffect transition="in" filter="fade">
                                      <p:cBhvr>
                                        <p:cTn id="58" dur="1000"/>
                                        <p:tgtEl>
                                          <p:spTgt spid="14359"/>
                                        </p:tgtEl>
                                      </p:cBhvr>
                                    </p:animEffect>
                                    <p:anim calcmode="lin" valueType="num">
                                      <p:cBhvr>
                                        <p:cTn id="59" dur="1000" fill="hold"/>
                                        <p:tgtEl>
                                          <p:spTgt spid="14359"/>
                                        </p:tgtEl>
                                        <p:attrNameLst>
                                          <p:attrName>ppt_x</p:attrName>
                                        </p:attrNameLst>
                                      </p:cBhvr>
                                      <p:tavLst>
                                        <p:tav tm="0">
                                          <p:val>
                                            <p:strVal val="#ppt_x"/>
                                          </p:val>
                                        </p:tav>
                                        <p:tav tm="100000">
                                          <p:val>
                                            <p:strVal val="#ppt_x"/>
                                          </p:val>
                                        </p:tav>
                                      </p:tavLst>
                                    </p:anim>
                                    <p:anim calcmode="lin" valueType="num">
                                      <p:cBhvr>
                                        <p:cTn id="60" dur="1000" fill="hold"/>
                                        <p:tgtEl>
                                          <p:spTgt spid="14359"/>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4362"/>
                                        </p:tgtEl>
                                        <p:attrNameLst>
                                          <p:attrName>style.visibility</p:attrName>
                                        </p:attrNameLst>
                                      </p:cBhvr>
                                      <p:to>
                                        <p:strVal val="visible"/>
                                      </p:to>
                                    </p:set>
                                    <p:animEffect transition="in" filter="fade">
                                      <p:cBhvr>
                                        <p:cTn id="65" dur="500"/>
                                        <p:tgtEl>
                                          <p:spTgt spid="14362"/>
                                        </p:tgtEl>
                                      </p:cBhvr>
                                    </p:animEffect>
                                  </p:childTnLst>
                                </p:cTn>
                              </p:par>
                              <p:par>
                                <p:cTn id="66" presetID="10" presetClass="entr" presetSubtype="0" fill="hold" nodeType="withEffect">
                                  <p:stCondLst>
                                    <p:cond delay="0"/>
                                  </p:stCondLst>
                                  <p:childTnLst>
                                    <p:set>
                                      <p:cBhvr>
                                        <p:cTn id="67" dur="1" fill="hold">
                                          <p:stCondLst>
                                            <p:cond delay="0"/>
                                          </p:stCondLst>
                                        </p:cTn>
                                        <p:tgtEl>
                                          <p:spTgt spid="14361"/>
                                        </p:tgtEl>
                                        <p:attrNameLst>
                                          <p:attrName>style.visibility</p:attrName>
                                        </p:attrNameLst>
                                      </p:cBhvr>
                                      <p:to>
                                        <p:strVal val="visible"/>
                                      </p:to>
                                    </p:set>
                                    <p:animEffect transition="in" filter="fade">
                                      <p:cBhvr>
                                        <p:cTn id="68" dur="500"/>
                                        <p:tgtEl>
                                          <p:spTgt spid="14361"/>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14357"/>
                                        </p:tgtEl>
                                      </p:cBhvr>
                                    </p:animEffect>
                                    <p:set>
                                      <p:cBhvr>
                                        <p:cTn id="73" dur="1" fill="hold">
                                          <p:stCondLst>
                                            <p:cond delay="499"/>
                                          </p:stCondLst>
                                        </p:cTn>
                                        <p:tgtEl>
                                          <p:spTgt spid="14357"/>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14356"/>
                                        </p:tgtEl>
                                      </p:cBhvr>
                                    </p:animEffect>
                                    <p:set>
                                      <p:cBhvr>
                                        <p:cTn id="76" dur="1" fill="hold">
                                          <p:stCondLst>
                                            <p:cond delay="499"/>
                                          </p:stCondLst>
                                        </p:cTn>
                                        <p:tgtEl>
                                          <p:spTgt spid="14356"/>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14363"/>
                                        </p:tgtEl>
                                        <p:attrNameLst>
                                          <p:attrName>style.visibility</p:attrName>
                                        </p:attrNameLst>
                                      </p:cBhvr>
                                      <p:to>
                                        <p:strVal val="visible"/>
                                      </p:to>
                                    </p:set>
                                    <p:animEffect transition="in" filter="fade">
                                      <p:cBhvr>
                                        <p:cTn id="81" dur="500"/>
                                        <p:tgtEl>
                                          <p:spTgt spid="14363"/>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0"/>
                                          </p:stCondLst>
                                        </p:cTn>
                                        <p:tgtEl>
                                          <p:spTgt spid="5"/>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14364"/>
                                        </p:tgtEl>
                                        <p:attrNameLst>
                                          <p:attrName>style.visibility</p:attrName>
                                        </p:attrNameLst>
                                      </p:cBhvr>
                                      <p:to>
                                        <p:strVal val="visible"/>
                                      </p:to>
                                    </p:set>
                                    <p:animEffect transition="in" filter="fade">
                                      <p:cBhvr>
                                        <p:cTn id="90" dur="500"/>
                                        <p:tgtEl>
                                          <p:spTgt spid="14364"/>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14365"/>
                                        </p:tgtEl>
                                        <p:attrNameLst>
                                          <p:attrName>style.visibility</p:attrName>
                                        </p:attrNameLst>
                                      </p:cBhvr>
                                      <p:to>
                                        <p:strVal val="visible"/>
                                      </p:to>
                                    </p:set>
                                    <p:animEffect transition="in" filter="fade">
                                      <p:cBhvr>
                                        <p:cTn id="95" dur="500"/>
                                        <p:tgtEl>
                                          <p:spTgt spid="14365"/>
                                        </p:tgtEl>
                                      </p:cBhvr>
                                    </p:animEffec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nodeType="clickEffect">
                                  <p:stCondLst>
                                    <p:cond delay="0"/>
                                  </p:stCondLst>
                                  <p:childTnLst>
                                    <p:set>
                                      <p:cBhvr>
                                        <p:cTn id="99" dur="1" fill="hold">
                                          <p:stCondLst>
                                            <p:cond delay="0"/>
                                          </p:stCondLst>
                                        </p:cTn>
                                        <p:tgtEl>
                                          <p:spTgt spid="14384"/>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14349"/>
                                        </p:tgtEl>
                                        <p:attrNameLst>
                                          <p:attrName>style.visibility</p:attrName>
                                        </p:attrNameLst>
                                      </p:cBhvr>
                                      <p:to>
                                        <p:strVal val="visible"/>
                                      </p:to>
                                    </p:set>
                                    <p:animEffect transition="in" filter="fade">
                                      <p:cBhvr>
                                        <p:cTn id="104" dur="500"/>
                                        <p:tgtEl>
                                          <p:spTgt spid="14349"/>
                                        </p:tgtEl>
                                      </p:cBhvr>
                                    </p:animEffect>
                                  </p:childTnLst>
                                </p:cTn>
                              </p:par>
                              <p:par>
                                <p:cTn id="105" presetID="10" presetClass="entr" presetSubtype="0" fill="hold" nodeType="withEffect">
                                  <p:stCondLst>
                                    <p:cond delay="0"/>
                                  </p:stCondLst>
                                  <p:childTnLst>
                                    <p:set>
                                      <p:cBhvr>
                                        <p:cTn id="106" dur="1" fill="hold">
                                          <p:stCondLst>
                                            <p:cond delay="0"/>
                                          </p:stCondLst>
                                        </p:cTn>
                                        <p:tgtEl>
                                          <p:spTgt spid="14382"/>
                                        </p:tgtEl>
                                        <p:attrNameLst>
                                          <p:attrName>style.visibility</p:attrName>
                                        </p:attrNameLst>
                                      </p:cBhvr>
                                      <p:to>
                                        <p:strVal val="visible"/>
                                      </p:to>
                                    </p:set>
                                    <p:animEffect transition="in" filter="fade">
                                      <p:cBhvr>
                                        <p:cTn id="107" dur="500"/>
                                        <p:tgtEl>
                                          <p:spTgt spid="14382"/>
                                        </p:tgtEl>
                                      </p:cBhvr>
                                    </p:animEffect>
                                  </p:childTnLst>
                                </p:cTn>
                              </p:par>
                              <p:par>
                                <p:cTn id="108" presetID="10" presetClass="entr" presetSubtype="0" fill="hold" nodeType="withEffect">
                                  <p:stCondLst>
                                    <p:cond delay="0"/>
                                  </p:stCondLst>
                                  <p:childTnLst>
                                    <p:set>
                                      <p:cBhvr>
                                        <p:cTn id="109" dur="1" fill="hold">
                                          <p:stCondLst>
                                            <p:cond delay="0"/>
                                          </p:stCondLst>
                                        </p:cTn>
                                        <p:tgtEl>
                                          <p:spTgt spid="14383"/>
                                        </p:tgtEl>
                                        <p:attrNameLst>
                                          <p:attrName>style.visibility</p:attrName>
                                        </p:attrNameLst>
                                      </p:cBhvr>
                                      <p:to>
                                        <p:strVal val="visible"/>
                                      </p:to>
                                    </p:set>
                                    <p:animEffect transition="in" filter="fade">
                                      <p:cBhvr>
                                        <p:cTn id="110" dur="500"/>
                                        <p:tgtEl>
                                          <p:spTgt spid="14383"/>
                                        </p:tgtEl>
                                      </p:cBhvr>
                                    </p:animEffect>
                                  </p:childTnLst>
                                </p:cTn>
                              </p:par>
                              <p:par>
                                <p:cTn id="111" presetID="10" presetClass="entr" presetSubtype="0" fill="hold" nodeType="with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500"/>
                                        <p:tgtEl>
                                          <p:spTgt spid="38"/>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2"/>
                                        </p:tgtEl>
                                        <p:attrNameLst>
                                          <p:attrName>style.visibility</p:attrName>
                                        </p:attrNameLst>
                                      </p:cBhvr>
                                      <p:to>
                                        <p:strVal val="visible"/>
                                      </p:to>
                                    </p:set>
                                    <p:animEffect transition="in" filter="fade">
                                      <p:cBhvr>
                                        <p:cTn id="116" dur="500"/>
                                        <p:tgtEl>
                                          <p:spTgt spid="2"/>
                                        </p:tgtEl>
                                      </p:cBhvr>
                                    </p:animEffect>
                                  </p:childTnLst>
                                </p:cTn>
                              </p:par>
                              <p:par>
                                <p:cTn id="117" presetID="10" presetClass="entr" presetSubtype="0" fill="hold" nodeType="with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fade">
                                      <p:cBhvr>
                                        <p:cTn id="119" dur="500"/>
                                        <p:tgtEl>
                                          <p:spTgt spid="37"/>
                                        </p:tgtEl>
                                      </p:cBhvr>
                                    </p:animEffect>
                                  </p:childTnLst>
                                </p:cTn>
                              </p:par>
                            </p:childTnLst>
                          </p:cTn>
                        </p:par>
                      </p:childTnLst>
                    </p:cTn>
                  </p:par>
                  <p:par>
                    <p:cTn id="120" fill="hold">
                      <p:stCondLst>
                        <p:cond delay="indefinite"/>
                      </p:stCondLst>
                      <p:childTnLst>
                        <p:par>
                          <p:cTn id="121" fill="hold">
                            <p:stCondLst>
                              <p:cond delay="0"/>
                            </p:stCondLst>
                            <p:childTnLst>
                              <p:par>
                                <p:cTn id="122" presetID="1" presetClass="exit" presetSubtype="0" fill="hold" nodeType="clickEffect">
                                  <p:stCondLst>
                                    <p:cond delay="0"/>
                                  </p:stCondLst>
                                  <p:childTnLst>
                                    <p:set>
                                      <p:cBhvr>
                                        <p:cTn id="123" dur="1" fill="hold">
                                          <p:stCondLst>
                                            <p:cond delay="0"/>
                                          </p:stCondLst>
                                        </p:cTn>
                                        <p:tgtEl>
                                          <p:spTgt spid="14384"/>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childTnLst>
                                    <p:set>
                                      <p:cBhvr>
                                        <p:cTn id="127" dur="1" fill="hold">
                                          <p:stCondLst>
                                            <p:cond delay="0"/>
                                          </p:stCondLst>
                                        </p:cTn>
                                        <p:tgtEl>
                                          <p:spTgt spid="14385"/>
                                        </p:tgtEl>
                                        <p:attrNameLst>
                                          <p:attrName>style.visibility</p:attrName>
                                        </p:attrNameLst>
                                      </p:cBhvr>
                                      <p:to>
                                        <p:strVal val="visible"/>
                                      </p:to>
                                    </p:set>
                                    <p:animEffect transition="in" filter="fade">
                                      <p:cBhvr>
                                        <p:cTn id="128" dur="500"/>
                                        <p:tgtEl>
                                          <p:spTgt spid="1438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nodeType="clickEffect">
                                  <p:stCondLst>
                                    <p:cond delay="0"/>
                                  </p:stCondLst>
                                  <p:childTnLst>
                                    <p:set>
                                      <p:cBhvr>
                                        <p:cTn id="132" dur="1" fill="hold">
                                          <p:stCondLst>
                                            <p:cond delay="0"/>
                                          </p:stCondLst>
                                        </p:cTn>
                                        <p:tgtEl>
                                          <p:spTgt spid="14370"/>
                                        </p:tgtEl>
                                        <p:attrNameLst>
                                          <p:attrName>style.visibility</p:attrName>
                                        </p:attrNameLst>
                                      </p:cBhvr>
                                      <p:to>
                                        <p:strVal val="visible"/>
                                      </p:to>
                                    </p:set>
                                    <p:animEffect transition="in" filter="fade">
                                      <p:cBhvr>
                                        <p:cTn id="133" dur="500"/>
                                        <p:tgtEl>
                                          <p:spTgt spid="14370"/>
                                        </p:tgtEl>
                                      </p:cBhvr>
                                    </p:animEffect>
                                  </p:childTnLst>
                                </p:cTn>
                              </p:par>
                            </p:childTnLst>
                          </p:cTn>
                        </p:par>
                      </p:childTnLst>
                    </p:cTn>
                  </p:par>
                  <p:par>
                    <p:cTn id="134" fill="hold">
                      <p:stCondLst>
                        <p:cond delay="indefinite"/>
                      </p:stCondLst>
                      <p:childTnLst>
                        <p:par>
                          <p:cTn id="135" fill="hold">
                            <p:stCondLst>
                              <p:cond delay="0"/>
                            </p:stCondLst>
                            <p:childTnLst>
                              <p:par>
                                <p:cTn id="136" presetID="6" presetClass="entr" presetSubtype="16" fill="hold" nodeType="clickEffect">
                                  <p:stCondLst>
                                    <p:cond delay="0"/>
                                  </p:stCondLst>
                                  <p:childTnLst>
                                    <p:set>
                                      <p:cBhvr>
                                        <p:cTn id="137" dur="1" fill="hold">
                                          <p:stCondLst>
                                            <p:cond delay="0"/>
                                          </p:stCondLst>
                                        </p:cTn>
                                        <p:tgtEl>
                                          <p:spTgt spid="14381"/>
                                        </p:tgtEl>
                                        <p:attrNameLst>
                                          <p:attrName>style.visibility</p:attrName>
                                        </p:attrNameLst>
                                      </p:cBhvr>
                                      <p:to>
                                        <p:strVal val="visible"/>
                                      </p:to>
                                    </p:set>
                                    <p:animEffect transition="in" filter="circle(in)">
                                      <p:cBhvr>
                                        <p:cTn id="138" dur="2000"/>
                                        <p:tgtEl>
                                          <p:spTgt spid="14381"/>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39"/>
                                        </p:tgtEl>
                                        <p:attrNameLst>
                                          <p:attrName>style.visibility</p:attrName>
                                        </p:attrNameLst>
                                      </p:cBhvr>
                                      <p:to>
                                        <p:strVal val="visible"/>
                                      </p:to>
                                    </p:set>
                                    <p:animEffect transition="in" filter="fade">
                                      <p:cBhvr>
                                        <p:cTn id="141" dur="500"/>
                                        <p:tgtEl>
                                          <p:spTgt spid="39"/>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nodeType="clickEffect">
                                  <p:stCondLst>
                                    <p:cond delay="0"/>
                                  </p:stCondLst>
                                  <p:childTnLst>
                                    <p:set>
                                      <p:cBhvr>
                                        <p:cTn id="145" dur="1" fill="hold">
                                          <p:stCondLst>
                                            <p:cond delay="0"/>
                                          </p:stCondLst>
                                        </p:cTn>
                                        <p:tgtEl>
                                          <p:spTgt spid="14373"/>
                                        </p:tgtEl>
                                        <p:attrNameLst>
                                          <p:attrName>style.visibility</p:attrName>
                                        </p:attrNameLst>
                                      </p:cBhvr>
                                      <p:to>
                                        <p:strVal val="visible"/>
                                      </p:to>
                                    </p:set>
                                    <p:animEffect transition="in" filter="fade">
                                      <p:cBhvr>
                                        <p:cTn id="146" dur="500"/>
                                        <p:tgtEl>
                                          <p:spTgt spid="14373"/>
                                        </p:tgtEl>
                                      </p:cBhvr>
                                    </p:animEffect>
                                  </p:childTnLst>
                                </p:cTn>
                              </p:par>
                            </p:childTnLst>
                          </p:cTn>
                        </p:par>
                      </p:childTnLst>
                    </p:cTn>
                  </p:par>
                  <p:par>
                    <p:cTn id="147" fill="hold">
                      <p:stCondLst>
                        <p:cond delay="indefinite"/>
                      </p:stCondLst>
                      <p:childTnLst>
                        <p:par>
                          <p:cTn id="148" fill="hold">
                            <p:stCondLst>
                              <p:cond delay="0"/>
                            </p:stCondLst>
                            <p:childTnLst>
                              <p:par>
                                <p:cTn id="149" presetID="26" presetClass="emph" presetSubtype="0" fill="hold" nodeType="clickEffect">
                                  <p:stCondLst>
                                    <p:cond delay="0"/>
                                  </p:stCondLst>
                                  <p:childTnLst>
                                    <p:animEffect transition="out" filter="fade">
                                      <p:cBhvr>
                                        <p:cTn id="150" dur="500" tmFilter="0, 0; .2, .5; .8, .5; 1, 0"/>
                                        <p:tgtEl>
                                          <p:spTgt spid="14373"/>
                                        </p:tgtEl>
                                      </p:cBhvr>
                                    </p:animEffect>
                                    <p:animScale>
                                      <p:cBhvr>
                                        <p:cTn id="151" dur="250" autoRev="1" fill="hold"/>
                                        <p:tgtEl>
                                          <p:spTgt spid="14373"/>
                                        </p:tgtEl>
                                      </p:cBhvr>
                                      <p:by x="105000" y="105000"/>
                                    </p:animScale>
                                  </p:childTnLst>
                                </p:cTn>
                              </p:par>
                            </p:childTnLst>
                          </p:cTn>
                        </p:par>
                      </p:childTnLst>
                    </p:cTn>
                  </p:par>
                  <p:par>
                    <p:cTn id="152" fill="hold">
                      <p:stCondLst>
                        <p:cond delay="indefinite"/>
                      </p:stCondLst>
                      <p:childTnLst>
                        <p:par>
                          <p:cTn id="153" fill="hold">
                            <p:stCondLst>
                              <p:cond delay="0"/>
                            </p:stCondLst>
                            <p:childTnLst>
                              <p:par>
                                <p:cTn id="154" presetID="26" presetClass="emph" presetSubtype="0" fill="hold" nodeType="clickEffect">
                                  <p:stCondLst>
                                    <p:cond delay="0"/>
                                  </p:stCondLst>
                                  <p:childTnLst>
                                    <p:animEffect transition="out" filter="fade">
                                      <p:cBhvr>
                                        <p:cTn id="155" dur="500" tmFilter="0, 0; .2, .5; .8, .5; 1, 0"/>
                                        <p:tgtEl>
                                          <p:spTgt spid="14385"/>
                                        </p:tgtEl>
                                      </p:cBhvr>
                                    </p:animEffect>
                                    <p:animScale>
                                      <p:cBhvr>
                                        <p:cTn id="156" dur="250" autoRev="1" fill="hold"/>
                                        <p:tgtEl>
                                          <p:spTgt spid="14385"/>
                                        </p:tgtEl>
                                      </p:cBhvr>
                                      <p:by x="105000" y="105000"/>
                                    </p:animScale>
                                  </p:childTnLst>
                                </p:cTn>
                              </p:par>
                            </p:childTnLst>
                          </p:cTn>
                        </p:par>
                      </p:childTnLst>
                    </p:cTn>
                  </p:par>
                  <p:par>
                    <p:cTn id="157" fill="hold">
                      <p:stCondLst>
                        <p:cond delay="indefinite"/>
                      </p:stCondLst>
                      <p:childTnLst>
                        <p:par>
                          <p:cTn id="158" fill="hold">
                            <p:stCondLst>
                              <p:cond delay="0"/>
                            </p:stCondLst>
                            <p:childTnLst>
                              <p:par>
                                <p:cTn id="159" presetID="10" presetClass="exit" presetSubtype="0" fill="hold" nodeType="clickEffect">
                                  <p:stCondLst>
                                    <p:cond delay="0"/>
                                  </p:stCondLst>
                                  <p:childTnLst>
                                    <p:animEffect transition="out" filter="fade">
                                      <p:cBhvr>
                                        <p:cTn id="160" dur="500"/>
                                        <p:tgtEl>
                                          <p:spTgt spid="14385"/>
                                        </p:tgtEl>
                                      </p:cBhvr>
                                    </p:animEffect>
                                    <p:set>
                                      <p:cBhvr>
                                        <p:cTn id="161" dur="1" fill="hold">
                                          <p:stCondLst>
                                            <p:cond delay="499"/>
                                          </p:stCondLst>
                                        </p:cTn>
                                        <p:tgtEl>
                                          <p:spTgt spid="14385"/>
                                        </p:tgtEl>
                                        <p:attrNameLst>
                                          <p:attrName>style.visibility</p:attrName>
                                        </p:attrNameLst>
                                      </p:cBhvr>
                                      <p:to>
                                        <p:strVal val="hidden"/>
                                      </p:to>
                                    </p:se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nodeType="clickEffect">
                                  <p:stCondLst>
                                    <p:cond delay="0"/>
                                  </p:stCondLst>
                                  <p:childTnLst>
                                    <p:set>
                                      <p:cBhvr>
                                        <p:cTn id="165" dur="1" fill="hold">
                                          <p:stCondLst>
                                            <p:cond delay="0"/>
                                          </p:stCondLst>
                                        </p:cTn>
                                        <p:tgtEl>
                                          <p:spTgt spid="14379"/>
                                        </p:tgtEl>
                                        <p:attrNameLst>
                                          <p:attrName>style.visibility</p:attrName>
                                        </p:attrNameLst>
                                      </p:cBhvr>
                                      <p:to>
                                        <p:strVal val="visible"/>
                                      </p:to>
                                    </p:set>
                                    <p:animEffect transition="in" filter="fade">
                                      <p:cBhvr>
                                        <p:cTn id="166" dur="500"/>
                                        <p:tgtEl>
                                          <p:spTgt spid="14379"/>
                                        </p:tgtEl>
                                      </p:cBhvr>
                                    </p:animEffect>
                                  </p:childTnLst>
                                </p:cTn>
                              </p:par>
                            </p:childTnLst>
                          </p:cTn>
                        </p:par>
                      </p:childTnLst>
                    </p:cTn>
                  </p:par>
                  <p:par>
                    <p:cTn id="167" fill="hold">
                      <p:stCondLst>
                        <p:cond delay="indefinite"/>
                      </p:stCondLst>
                      <p:childTnLst>
                        <p:par>
                          <p:cTn id="168" fill="hold">
                            <p:stCondLst>
                              <p:cond delay="0"/>
                            </p:stCondLst>
                            <p:childTnLst>
                              <p:par>
                                <p:cTn id="169" presetID="42" presetClass="entr" presetSubtype="0" fill="hold" nodeType="clickEffect">
                                  <p:stCondLst>
                                    <p:cond delay="0"/>
                                  </p:stCondLst>
                                  <p:childTnLst>
                                    <p:set>
                                      <p:cBhvr>
                                        <p:cTn id="170" dur="1" fill="hold">
                                          <p:stCondLst>
                                            <p:cond delay="0"/>
                                          </p:stCondLst>
                                        </p:cTn>
                                        <p:tgtEl>
                                          <p:spTgt spid="14377"/>
                                        </p:tgtEl>
                                        <p:attrNameLst>
                                          <p:attrName>style.visibility</p:attrName>
                                        </p:attrNameLst>
                                      </p:cBhvr>
                                      <p:to>
                                        <p:strVal val="visible"/>
                                      </p:to>
                                    </p:set>
                                    <p:animEffect transition="in" filter="fade">
                                      <p:cBhvr>
                                        <p:cTn id="171" dur="1000"/>
                                        <p:tgtEl>
                                          <p:spTgt spid="14377"/>
                                        </p:tgtEl>
                                      </p:cBhvr>
                                    </p:animEffect>
                                    <p:anim calcmode="lin" valueType="num">
                                      <p:cBhvr>
                                        <p:cTn id="172" dur="1000" fill="hold"/>
                                        <p:tgtEl>
                                          <p:spTgt spid="14377"/>
                                        </p:tgtEl>
                                        <p:attrNameLst>
                                          <p:attrName>ppt_x</p:attrName>
                                        </p:attrNameLst>
                                      </p:cBhvr>
                                      <p:tavLst>
                                        <p:tav tm="0">
                                          <p:val>
                                            <p:strVal val="#ppt_x"/>
                                          </p:val>
                                        </p:tav>
                                        <p:tav tm="100000">
                                          <p:val>
                                            <p:strVal val="#ppt_x"/>
                                          </p:val>
                                        </p:tav>
                                      </p:tavLst>
                                    </p:anim>
                                    <p:anim calcmode="lin" valueType="num">
                                      <p:cBhvr>
                                        <p:cTn id="173" dur="1000" fill="hold"/>
                                        <p:tgtEl>
                                          <p:spTgt spid="14377"/>
                                        </p:tgtEl>
                                        <p:attrNameLst>
                                          <p:attrName>ppt_y</p:attrName>
                                        </p:attrNameLst>
                                      </p:cBhvr>
                                      <p:tavLst>
                                        <p:tav tm="0">
                                          <p:val>
                                            <p:strVal val="#ppt_y+.1"/>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1" presetClass="entr" presetSubtype="0" fill="hold" nodeType="clickEffect">
                                  <p:stCondLst>
                                    <p:cond delay="0"/>
                                  </p:stCondLst>
                                  <p:childTnLst>
                                    <p:set>
                                      <p:cBhvr>
                                        <p:cTn id="177" dur="1" fill="hold">
                                          <p:stCondLst>
                                            <p:cond delay="0"/>
                                          </p:stCondLst>
                                        </p:cTn>
                                        <p:tgtEl>
                                          <p:spTgt spid="14378"/>
                                        </p:tgtEl>
                                        <p:attrNameLst>
                                          <p:attrName>style.visibility</p:attrName>
                                        </p:attrNameLst>
                                      </p:cBhvr>
                                      <p:to>
                                        <p:strVal val="visible"/>
                                      </p:to>
                                    </p:set>
                                  </p:childTnLst>
                                </p:cTn>
                              </p:par>
                            </p:childTnLst>
                          </p:cTn>
                        </p:par>
                      </p:childTnLst>
                    </p:cTn>
                  </p:par>
                  <p:par>
                    <p:cTn id="178" fill="hold">
                      <p:stCondLst>
                        <p:cond delay="indefinite"/>
                      </p:stCondLst>
                      <p:childTnLst>
                        <p:par>
                          <p:cTn id="179" fill="hold">
                            <p:stCondLst>
                              <p:cond delay="0"/>
                            </p:stCondLst>
                            <p:childTnLst>
                              <p:par>
                                <p:cTn id="180" presetID="10" presetClass="entr" presetSubtype="0" fill="hold" nodeType="clickEffect">
                                  <p:stCondLst>
                                    <p:cond delay="0"/>
                                  </p:stCondLst>
                                  <p:childTnLst>
                                    <p:set>
                                      <p:cBhvr>
                                        <p:cTn id="181" dur="1" fill="hold">
                                          <p:stCondLst>
                                            <p:cond delay="0"/>
                                          </p:stCondLst>
                                        </p:cTn>
                                        <p:tgtEl>
                                          <p:spTgt spid="14374"/>
                                        </p:tgtEl>
                                        <p:attrNameLst>
                                          <p:attrName>style.visibility</p:attrName>
                                        </p:attrNameLst>
                                      </p:cBhvr>
                                      <p:to>
                                        <p:strVal val="visible"/>
                                      </p:to>
                                    </p:set>
                                    <p:animEffect transition="in" filter="fade">
                                      <p:cBhvr>
                                        <p:cTn id="182" dur="500"/>
                                        <p:tgtEl>
                                          <p:spTgt spid="14374"/>
                                        </p:tgtEl>
                                      </p:cBhvr>
                                    </p:animEffect>
                                  </p:childTnLst>
                                </p:cTn>
                              </p:par>
                              <p:par>
                                <p:cTn id="183" presetID="10" presetClass="entr" presetSubtype="0" fill="hold" nodeType="withEffect">
                                  <p:stCondLst>
                                    <p:cond delay="0"/>
                                  </p:stCondLst>
                                  <p:childTnLst>
                                    <p:set>
                                      <p:cBhvr>
                                        <p:cTn id="184" dur="1" fill="hold">
                                          <p:stCondLst>
                                            <p:cond delay="0"/>
                                          </p:stCondLst>
                                        </p:cTn>
                                        <p:tgtEl>
                                          <p:spTgt spid="14376"/>
                                        </p:tgtEl>
                                        <p:attrNameLst>
                                          <p:attrName>style.visibility</p:attrName>
                                        </p:attrNameLst>
                                      </p:cBhvr>
                                      <p:to>
                                        <p:strVal val="visible"/>
                                      </p:to>
                                    </p:set>
                                    <p:animEffect transition="in" filter="fade">
                                      <p:cBhvr>
                                        <p:cTn id="185" dur="500"/>
                                        <p:tgtEl>
                                          <p:spTgt spid="14376"/>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46"/>
                                        </p:tgtEl>
                                        <p:attrNameLst>
                                          <p:attrName>style.visibility</p:attrName>
                                        </p:attrNameLst>
                                      </p:cBhvr>
                                      <p:to>
                                        <p:strVal val="visible"/>
                                      </p:to>
                                    </p:set>
                                    <p:animEffect transition="in" filter="fade">
                                      <p:cBhvr>
                                        <p:cTn id="18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6" grpId="0"/>
      <p:bldP spid="2" grpId="0" animBg="1"/>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rcRect l="14999" t="42667" r="15001" b="43555"/>
          <a:stretch>
            <a:fillRect/>
          </a:stretch>
        </p:blipFill>
        <p:spPr bwMode="auto">
          <a:xfrm>
            <a:off x="5386388" y="3911600"/>
            <a:ext cx="284638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7963" y="4537075"/>
            <a:ext cx="1963737"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l="27124" t="30266" r="28214" b="34866"/>
          <a:stretch>
            <a:fillRect/>
          </a:stretch>
        </p:blipFill>
        <p:spPr bwMode="auto">
          <a:xfrm>
            <a:off x="223838" y="3284538"/>
            <a:ext cx="2679700"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6">
            <a:extLst>
              <a:ext uri="{28A0092B-C50C-407E-A947-70E740481C1C}">
                <a14:useLocalDpi xmlns:a14="http://schemas.microsoft.com/office/drawing/2010/main" val="0"/>
              </a:ext>
            </a:extLst>
          </a:blip>
          <a:srcRect t="26788" b="26666"/>
          <a:stretch>
            <a:fillRect/>
          </a:stretch>
        </p:blipFill>
        <p:spPr bwMode="auto">
          <a:xfrm>
            <a:off x="6543675" y="2559050"/>
            <a:ext cx="2151063"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7475" y="5164138"/>
            <a:ext cx="1566863"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5750" y="4633913"/>
            <a:ext cx="769938"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4"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94288" y="1638300"/>
            <a:ext cx="1174750"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7"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3838" y="5715000"/>
            <a:ext cx="1990725"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8" name="Picture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35838" y="3092450"/>
            <a:ext cx="1454150"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9" name="Picture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00288" y="5678488"/>
            <a:ext cx="220662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2" name="Picture 2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7825" y="1257300"/>
            <a:ext cx="199866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4" name="Picture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01975" y="1146175"/>
            <a:ext cx="1438275"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5" name="Picture 23"/>
          <p:cNvPicPr>
            <a:picLocks noChangeAspect="1" noChangeArrowheads="1"/>
          </p:cNvPicPr>
          <p:nvPr/>
        </p:nvPicPr>
        <p:blipFill>
          <a:blip r:embed="rId15">
            <a:extLst>
              <a:ext uri="{28A0092B-C50C-407E-A947-70E740481C1C}">
                <a14:useLocalDpi xmlns:a14="http://schemas.microsoft.com/office/drawing/2010/main" val="0"/>
              </a:ext>
            </a:extLst>
          </a:blip>
          <a:srcRect t="9081" b="10405"/>
          <a:stretch>
            <a:fillRect/>
          </a:stretch>
        </p:blipFill>
        <p:spPr bwMode="auto">
          <a:xfrm>
            <a:off x="7781925" y="1684338"/>
            <a:ext cx="113347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16525" y="3014663"/>
            <a:ext cx="1833563" cy="61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85750" y="2141538"/>
            <a:ext cx="1233488"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631113" y="4319588"/>
            <a:ext cx="1455737" cy="63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651625" y="5543550"/>
            <a:ext cx="1958975" cy="903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27" name="Picture 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392988" y="5106988"/>
            <a:ext cx="1522412" cy="120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101975" y="2981325"/>
            <a:ext cx="2112963"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0" name="Picture 1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651625" y="1423988"/>
            <a:ext cx="12985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10" name="Rectangle 2"/>
          <p:cNvSpPr>
            <a:spLocks noChangeArrowheads="1"/>
          </p:cNvSpPr>
          <p:nvPr/>
        </p:nvSpPr>
        <p:spPr bwMode="auto">
          <a:xfrm>
            <a:off x="0" y="0"/>
            <a:ext cx="9144000" cy="106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r>
              <a:rPr lang="en-US" sz="4000">
                <a:solidFill>
                  <a:schemeClr val="bg1"/>
                </a:solidFill>
              </a:rPr>
              <a:t>      </a:t>
            </a:r>
            <a:r>
              <a:rPr lang="en-US" sz="4000" b="1">
                <a:solidFill>
                  <a:schemeClr val="bg1"/>
                </a:solidFill>
                <a:latin typeface="Arial" charset="0"/>
              </a:rPr>
              <a:t>Flexible is our middle name…</a:t>
            </a:r>
          </a:p>
        </p:txBody>
      </p:sp>
      <p:pic>
        <p:nvPicPr>
          <p:cNvPr id="12311" name="Picture 2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63688" y="4608513"/>
            <a:ext cx="330517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312" name="Picture 2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631950" y="2019300"/>
            <a:ext cx="2543175" cy="749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300"/>
                                  </p:stCondLst>
                                  <p:childTnLst>
                                    <p:set>
                                      <p:cBhvr>
                                        <p:cTn id="9" dur="1" fill="hold">
                                          <p:stCondLst>
                                            <p:cond delay="0"/>
                                          </p:stCondLst>
                                        </p:cTn>
                                        <p:tgtEl>
                                          <p:spTgt spid="3076"/>
                                        </p:tgtEl>
                                        <p:attrNameLst>
                                          <p:attrName>style.visibility</p:attrName>
                                        </p:attrNameLst>
                                      </p:cBhvr>
                                      <p:to>
                                        <p:strVal val="visible"/>
                                      </p:to>
                                    </p:set>
                                    <p:animEffect transition="in" filter="fade">
                                      <p:cBhvr>
                                        <p:cTn id="10" dur="500"/>
                                        <p:tgtEl>
                                          <p:spTgt spid="3076"/>
                                        </p:tgtEl>
                                      </p:cBhvr>
                                    </p:animEffect>
                                  </p:childTnLst>
                                </p:cTn>
                              </p:par>
                              <p:par>
                                <p:cTn id="11" presetID="10" presetClass="entr" presetSubtype="0" fill="hold" nodeType="withEffect">
                                  <p:stCondLst>
                                    <p:cond delay="600"/>
                                  </p:stCondLst>
                                  <p:childTnLst>
                                    <p:set>
                                      <p:cBhvr>
                                        <p:cTn id="12" dur="1" fill="hold">
                                          <p:stCondLst>
                                            <p:cond delay="0"/>
                                          </p:stCondLst>
                                        </p:cTn>
                                        <p:tgtEl>
                                          <p:spTgt spid="3078"/>
                                        </p:tgtEl>
                                        <p:attrNameLst>
                                          <p:attrName>style.visibility</p:attrName>
                                        </p:attrNameLst>
                                      </p:cBhvr>
                                      <p:to>
                                        <p:strVal val="visible"/>
                                      </p:to>
                                    </p:set>
                                    <p:animEffect transition="in" filter="fade">
                                      <p:cBhvr>
                                        <p:cTn id="13" dur="500"/>
                                        <p:tgtEl>
                                          <p:spTgt spid="3078"/>
                                        </p:tgtEl>
                                      </p:cBhvr>
                                    </p:animEffect>
                                  </p:childTnLst>
                                </p:cTn>
                              </p:par>
                              <p:par>
                                <p:cTn id="14" presetID="10" presetClass="entr" presetSubtype="0" fill="hold" nodeType="withEffect">
                                  <p:stCondLst>
                                    <p:cond delay="800"/>
                                  </p:stCondLst>
                                  <p:childTnLst>
                                    <p:set>
                                      <p:cBhvr>
                                        <p:cTn id="15" dur="1" fill="hold">
                                          <p:stCondLst>
                                            <p:cond delay="0"/>
                                          </p:stCondLst>
                                        </p:cTn>
                                        <p:tgtEl>
                                          <p:spTgt spid="3079"/>
                                        </p:tgtEl>
                                        <p:attrNameLst>
                                          <p:attrName>style.visibility</p:attrName>
                                        </p:attrNameLst>
                                      </p:cBhvr>
                                      <p:to>
                                        <p:strVal val="visible"/>
                                      </p:to>
                                    </p:set>
                                    <p:animEffect transition="in" filter="fade">
                                      <p:cBhvr>
                                        <p:cTn id="16" dur="500"/>
                                        <p:tgtEl>
                                          <p:spTgt spid="3079"/>
                                        </p:tgtEl>
                                      </p:cBhvr>
                                    </p:animEffect>
                                  </p:childTnLst>
                                </p:cTn>
                              </p:par>
                              <p:par>
                                <p:cTn id="17" presetID="10" presetClass="entr" presetSubtype="0" fill="hold" nodeType="withEffect">
                                  <p:stCondLst>
                                    <p:cond delay="900"/>
                                  </p:stCondLst>
                                  <p:childTnLst>
                                    <p:set>
                                      <p:cBhvr>
                                        <p:cTn id="18" dur="1" fill="hold">
                                          <p:stCondLst>
                                            <p:cond delay="0"/>
                                          </p:stCondLst>
                                        </p:cTn>
                                        <p:tgtEl>
                                          <p:spTgt spid="3080"/>
                                        </p:tgtEl>
                                        <p:attrNameLst>
                                          <p:attrName>style.visibility</p:attrName>
                                        </p:attrNameLst>
                                      </p:cBhvr>
                                      <p:to>
                                        <p:strVal val="visible"/>
                                      </p:to>
                                    </p:set>
                                    <p:animEffect transition="in" filter="fade">
                                      <p:cBhvr>
                                        <p:cTn id="19" dur="500"/>
                                        <p:tgtEl>
                                          <p:spTgt spid="3080"/>
                                        </p:tgtEl>
                                      </p:cBhvr>
                                    </p:animEffect>
                                  </p:childTnLst>
                                </p:cTn>
                              </p:par>
                              <p:par>
                                <p:cTn id="20" presetID="10" presetClass="entr" presetSubtype="0" fill="hold" nodeType="withEffect">
                                  <p:stCondLst>
                                    <p:cond delay="400"/>
                                  </p:stCondLst>
                                  <p:childTnLst>
                                    <p:set>
                                      <p:cBhvr>
                                        <p:cTn id="21" dur="1" fill="hold">
                                          <p:stCondLst>
                                            <p:cond delay="0"/>
                                          </p:stCondLst>
                                        </p:cTn>
                                        <p:tgtEl>
                                          <p:spTgt spid="3082"/>
                                        </p:tgtEl>
                                        <p:attrNameLst>
                                          <p:attrName>style.visibility</p:attrName>
                                        </p:attrNameLst>
                                      </p:cBhvr>
                                      <p:to>
                                        <p:strVal val="visible"/>
                                      </p:to>
                                    </p:set>
                                    <p:animEffect transition="in" filter="fade">
                                      <p:cBhvr>
                                        <p:cTn id="22" dur="500"/>
                                        <p:tgtEl>
                                          <p:spTgt spid="3082"/>
                                        </p:tgtEl>
                                      </p:cBhvr>
                                    </p:animEffect>
                                  </p:childTnLst>
                                </p:cTn>
                              </p:par>
                              <p:par>
                                <p:cTn id="23" presetID="10" presetClass="entr" presetSubtype="0" fill="hold" nodeType="withEffect">
                                  <p:stCondLst>
                                    <p:cond delay="1000"/>
                                  </p:stCondLst>
                                  <p:childTnLst>
                                    <p:set>
                                      <p:cBhvr>
                                        <p:cTn id="24" dur="1" fill="hold">
                                          <p:stCondLst>
                                            <p:cond delay="0"/>
                                          </p:stCondLst>
                                        </p:cTn>
                                        <p:tgtEl>
                                          <p:spTgt spid="3084"/>
                                        </p:tgtEl>
                                        <p:attrNameLst>
                                          <p:attrName>style.visibility</p:attrName>
                                        </p:attrNameLst>
                                      </p:cBhvr>
                                      <p:to>
                                        <p:strVal val="visible"/>
                                      </p:to>
                                    </p:set>
                                    <p:animEffect transition="in" filter="fade">
                                      <p:cBhvr>
                                        <p:cTn id="25" dur="500"/>
                                        <p:tgtEl>
                                          <p:spTgt spid="3084"/>
                                        </p:tgtEl>
                                      </p:cBhvr>
                                    </p:animEffect>
                                  </p:childTnLst>
                                </p:cTn>
                              </p:par>
                              <p:par>
                                <p:cTn id="26" presetID="10" presetClass="entr" presetSubtype="0" fill="hold" nodeType="withEffect">
                                  <p:stCondLst>
                                    <p:cond delay="800"/>
                                  </p:stCondLst>
                                  <p:childTnLst>
                                    <p:set>
                                      <p:cBhvr>
                                        <p:cTn id="27" dur="1" fill="hold">
                                          <p:stCondLst>
                                            <p:cond delay="0"/>
                                          </p:stCondLst>
                                        </p:cTn>
                                        <p:tgtEl>
                                          <p:spTgt spid="3087"/>
                                        </p:tgtEl>
                                        <p:attrNameLst>
                                          <p:attrName>style.visibility</p:attrName>
                                        </p:attrNameLst>
                                      </p:cBhvr>
                                      <p:to>
                                        <p:strVal val="visible"/>
                                      </p:to>
                                    </p:set>
                                    <p:animEffect transition="in" filter="fade">
                                      <p:cBhvr>
                                        <p:cTn id="28" dur="500"/>
                                        <p:tgtEl>
                                          <p:spTgt spid="3087"/>
                                        </p:tgtEl>
                                      </p:cBhvr>
                                    </p:animEffect>
                                  </p:childTnLst>
                                </p:cTn>
                              </p:par>
                              <p:par>
                                <p:cTn id="29" presetID="10" presetClass="entr" presetSubtype="0" fill="hold" nodeType="withEffect">
                                  <p:stCondLst>
                                    <p:cond delay="800"/>
                                  </p:stCondLst>
                                  <p:childTnLst>
                                    <p:set>
                                      <p:cBhvr>
                                        <p:cTn id="30" dur="1" fill="hold">
                                          <p:stCondLst>
                                            <p:cond delay="0"/>
                                          </p:stCondLst>
                                        </p:cTn>
                                        <p:tgtEl>
                                          <p:spTgt spid="3088"/>
                                        </p:tgtEl>
                                        <p:attrNameLst>
                                          <p:attrName>style.visibility</p:attrName>
                                        </p:attrNameLst>
                                      </p:cBhvr>
                                      <p:to>
                                        <p:strVal val="visible"/>
                                      </p:to>
                                    </p:set>
                                    <p:animEffect transition="in" filter="fade">
                                      <p:cBhvr>
                                        <p:cTn id="31" dur="500"/>
                                        <p:tgtEl>
                                          <p:spTgt spid="3088"/>
                                        </p:tgtEl>
                                      </p:cBhvr>
                                    </p:animEffect>
                                  </p:childTnLst>
                                </p:cTn>
                              </p:par>
                              <p:par>
                                <p:cTn id="32" presetID="10" presetClass="entr" presetSubtype="0" fill="hold" nodeType="withEffect">
                                  <p:stCondLst>
                                    <p:cond delay="500"/>
                                  </p:stCondLst>
                                  <p:childTnLst>
                                    <p:set>
                                      <p:cBhvr>
                                        <p:cTn id="33" dur="1" fill="hold">
                                          <p:stCondLst>
                                            <p:cond delay="0"/>
                                          </p:stCondLst>
                                        </p:cTn>
                                        <p:tgtEl>
                                          <p:spTgt spid="3089"/>
                                        </p:tgtEl>
                                        <p:attrNameLst>
                                          <p:attrName>style.visibility</p:attrName>
                                        </p:attrNameLst>
                                      </p:cBhvr>
                                      <p:to>
                                        <p:strVal val="visible"/>
                                      </p:to>
                                    </p:set>
                                    <p:animEffect transition="in" filter="fade">
                                      <p:cBhvr>
                                        <p:cTn id="34" dur="500"/>
                                        <p:tgtEl>
                                          <p:spTgt spid="3089"/>
                                        </p:tgtEl>
                                      </p:cBhvr>
                                    </p:animEffect>
                                  </p:childTnLst>
                                </p:cTn>
                              </p:par>
                              <p:par>
                                <p:cTn id="35" presetID="10" presetClass="entr" presetSubtype="0" fill="hold" nodeType="withEffect">
                                  <p:stCondLst>
                                    <p:cond delay="1100"/>
                                  </p:stCondLst>
                                  <p:childTnLst>
                                    <p:set>
                                      <p:cBhvr>
                                        <p:cTn id="36" dur="1" fill="hold">
                                          <p:stCondLst>
                                            <p:cond delay="0"/>
                                          </p:stCondLst>
                                        </p:cTn>
                                        <p:tgtEl>
                                          <p:spTgt spid="3092"/>
                                        </p:tgtEl>
                                        <p:attrNameLst>
                                          <p:attrName>style.visibility</p:attrName>
                                        </p:attrNameLst>
                                      </p:cBhvr>
                                      <p:to>
                                        <p:strVal val="visible"/>
                                      </p:to>
                                    </p:set>
                                    <p:animEffect transition="in" filter="fade">
                                      <p:cBhvr>
                                        <p:cTn id="37" dur="500"/>
                                        <p:tgtEl>
                                          <p:spTgt spid="3092"/>
                                        </p:tgtEl>
                                      </p:cBhvr>
                                    </p:animEffect>
                                  </p:childTnLst>
                                </p:cTn>
                              </p:par>
                              <p:par>
                                <p:cTn id="38" presetID="10" presetClass="entr" presetSubtype="0" fill="hold" nodeType="withEffect">
                                  <p:stCondLst>
                                    <p:cond delay="0"/>
                                  </p:stCondLst>
                                  <p:childTnLst>
                                    <p:set>
                                      <p:cBhvr>
                                        <p:cTn id="39" dur="1" fill="hold">
                                          <p:stCondLst>
                                            <p:cond delay="0"/>
                                          </p:stCondLst>
                                        </p:cTn>
                                        <p:tgtEl>
                                          <p:spTgt spid="3094"/>
                                        </p:tgtEl>
                                        <p:attrNameLst>
                                          <p:attrName>style.visibility</p:attrName>
                                        </p:attrNameLst>
                                      </p:cBhvr>
                                      <p:to>
                                        <p:strVal val="visible"/>
                                      </p:to>
                                    </p:set>
                                    <p:animEffect transition="in" filter="fade">
                                      <p:cBhvr>
                                        <p:cTn id="40" dur="500"/>
                                        <p:tgtEl>
                                          <p:spTgt spid="3094"/>
                                        </p:tgtEl>
                                      </p:cBhvr>
                                    </p:animEffect>
                                  </p:childTnLst>
                                </p:cTn>
                              </p:par>
                              <p:par>
                                <p:cTn id="41" presetID="10" presetClass="entr" presetSubtype="0" fill="hold" nodeType="withEffect">
                                  <p:stCondLst>
                                    <p:cond delay="500"/>
                                  </p:stCondLst>
                                  <p:childTnLst>
                                    <p:set>
                                      <p:cBhvr>
                                        <p:cTn id="42" dur="1" fill="hold">
                                          <p:stCondLst>
                                            <p:cond delay="0"/>
                                          </p:stCondLst>
                                        </p:cTn>
                                        <p:tgtEl>
                                          <p:spTgt spid="3095"/>
                                        </p:tgtEl>
                                        <p:attrNameLst>
                                          <p:attrName>style.visibility</p:attrName>
                                        </p:attrNameLst>
                                      </p:cBhvr>
                                      <p:to>
                                        <p:strVal val="visible"/>
                                      </p:to>
                                    </p:set>
                                    <p:animEffect transition="in" filter="fade">
                                      <p:cBhvr>
                                        <p:cTn id="43" dur="500"/>
                                        <p:tgtEl>
                                          <p:spTgt spid="3095"/>
                                        </p:tgtEl>
                                      </p:cBhvr>
                                    </p:animEffect>
                                  </p:childTnLst>
                                </p:cTn>
                              </p:par>
                              <p:par>
                                <p:cTn id="44" presetID="10" presetClass="entr" presetSubtype="0" fill="hold" nodeType="withEffect">
                                  <p:stCondLst>
                                    <p:cond delay="1400"/>
                                  </p:stCondLst>
                                  <p:childTnLst>
                                    <p:set>
                                      <p:cBhvr>
                                        <p:cTn id="45" dur="1" fill="hold">
                                          <p:stCondLst>
                                            <p:cond delay="0"/>
                                          </p:stCondLst>
                                        </p:cTn>
                                        <p:tgtEl>
                                          <p:spTgt spid="1026"/>
                                        </p:tgtEl>
                                        <p:attrNameLst>
                                          <p:attrName>style.visibility</p:attrName>
                                        </p:attrNameLst>
                                      </p:cBhvr>
                                      <p:to>
                                        <p:strVal val="visible"/>
                                      </p:to>
                                    </p:set>
                                    <p:animEffect transition="in" filter="fade">
                                      <p:cBhvr>
                                        <p:cTn id="46" dur="500"/>
                                        <p:tgtEl>
                                          <p:spTgt spid="1026"/>
                                        </p:tgtEl>
                                      </p:cBhvr>
                                    </p:animEffect>
                                  </p:childTnLst>
                                </p:cTn>
                              </p:par>
                              <p:par>
                                <p:cTn id="47" presetID="10" presetClass="entr" presetSubtype="0" fill="hold" nodeType="withEffect">
                                  <p:stCondLst>
                                    <p:cond delay="300"/>
                                  </p:stCondLst>
                                  <p:childTnLst>
                                    <p:set>
                                      <p:cBhvr>
                                        <p:cTn id="48" dur="1" fill="hold">
                                          <p:stCondLst>
                                            <p:cond delay="0"/>
                                          </p:stCondLst>
                                        </p:cTn>
                                        <p:tgtEl>
                                          <p:spTgt spid="1028"/>
                                        </p:tgtEl>
                                        <p:attrNameLst>
                                          <p:attrName>style.visibility</p:attrName>
                                        </p:attrNameLst>
                                      </p:cBhvr>
                                      <p:to>
                                        <p:strVal val="visible"/>
                                      </p:to>
                                    </p:set>
                                    <p:animEffect transition="in" filter="fade">
                                      <p:cBhvr>
                                        <p:cTn id="49" dur="500"/>
                                        <p:tgtEl>
                                          <p:spTgt spid="1028"/>
                                        </p:tgtEl>
                                      </p:cBhvr>
                                    </p:animEffect>
                                  </p:childTnLst>
                                </p:cTn>
                              </p:par>
                              <p:par>
                                <p:cTn id="50" presetID="10" presetClass="entr" presetSubtype="0" fill="hold" nodeType="withEffect">
                                  <p:stCondLst>
                                    <p:cond delay="0"/>
                                  </p:stCondLst>
                                  <p:childTnLst>
                                    <p:set>
                                      <p:cBhvr>
                                        <p:cTn id="51" dur="1" fill="hold">
                                          <p:stCondLst>
                                            <p:cond delay="0"/>
                                          </p:stCondLst>
                                        </p:cTn>
                                        <p:tgtEl>
                                          <p:spTgt spid="1029"/>
                                        </p:tgtEl>
                                        <p:attrNameLst>
                                          <p:attrName>style.visibility</p:attrName>
                                        </p:attrNameLst>
                                      </p:cBhvr>
                                      <p:to>
                                        <p:strVal val="visible"/>
                                      </p:to>
                                    </p:set>
                                    <p:animEffect transition="in" filter="fade">
                                      <p:cBhvr>
                                        <p:cTn id="52" dur="500"/>
                                        <p:tgtEl>
                                          <p:spTgt spid="1029"/>
                                        </p:tgtEl>
                                      </p:cBhvr>
                                    </p:animEffect>
                                  </p:childTnLst>
                                </p:cTn>
                              </p:par>
                              <p:par>
                                <p:cTn id="53" presetID="10" presetClass="entr" presetSubtype="0" fill="hold" grpId="0" nodeType="withEffect">
                                  <p:stCondLst>
                                    <p:cond delay="70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500"/>
                                        <p:tgtEl>
                                          <p:spTgt spid="3"/>
                                        </p:tgtEl>
                                      </p:cBhvr>
                                    </p:animEffect>
                                  </p:childTnLst>
                                </p:cTn>
                              </p:par>
                              <p:par>
                                <p:cTn id="56" presetID="10" presetClass="entr" presetSubtype="0" fill="hold" nodeType="withEffect">
                                  <p:stCondLst>
                                    <p:cond delay="1000"/>
                                  </p:stCondLst>
                                  <p:childTnLst>
                                    <p:set>
                                      <p:cBhvr>
                                        <p:cTn id="57" dur="1" fill="hold">
                                          <p:stCondLst>
                                            <p:cond delay="0"/>
                                          </p:stCondLst>
                                        </p:cTn>
                                        <p:tgtEl>
                                          <p:spTgt spid="1027"/>
                                        </p:tgtEl>
                                        <p:attrNameLst>
                                          <p:attrName>style.visibility</p:attrName>
                                        </p:attrNameLst>
                                      </p:cBhvr>
                                      <p:to>
                                        <p:strVal val="visible"/>
                                      </p:to>
                                    </p:set>
                                    <p:animEffect transition="in" filter="fade">
                                      <p:cBhvr>
                                        <p:cTn id="58" dur="500"/>
                                        <p:tgtEl>
                                          <p:spTgt spid="1027"/>
                                        </p:tgtEl>
                                      </p:cBhvr>
                                    </p:animEffect>
                                  </p:childTnLst>
                                </p:cTn>
                              </p:par>
                              <p:par>
                                <p:cTn id="59" presetID="10" presetClass="entr" presetSubtype="0" fill="hold" nodeType="withEffect">
                                  <p:stCondLst>
                                    <p:cond delay="0"/>
                                  </p:stCondLst>
                                  <p:childTnLst>
                                    <p:set>
                                      <p:cBhvr>
                                        <p:cTn id="60" dur="1" fill="hold">
                                          <p:stCondLst>
                                            <p:cond delay="0"/>
                                          </p:stCondLst>
                                        </p:cTn>
                                        <p:tgtEl>
                                          <p:spTgt spid="3075"/>
                                        </p:tgtEl>
                                        <p:attrNameLst>
                                          <p:attrName>style.visibility</p:attrName>
                                        </p:attrNameLst>
                                      </p:cBhvr>
                                      <p:to>
                                        <p:strVal val="visible"/>
                                      </p:to>
                                    </p:set>
                                    <p:animEffect transition="in" filter="fade">
                                      <p:cBhvr>
                                        <p:cTn id="61" dur="500"/>
                                        <p:tgtEl>
                                          <p:spTgt spid="3075"/>
                                        </p:tgtEl>
                                      </p:cBhvr>
                                    </p:animEffect>
                                  </p:childTnLst>
                                </p:cTn>
                              </p:par>
                              <p:par>
                                <p:cTn id="62" presetID="10" presetClass="entr" presetSubtype="0" fill="hold" nodeType="withEffect">
                                  <p:stCondLst>
                                    <p:cond delay="200"/>
                                  </p:stCondLst>
                                  <p:childTnLst>
                                    <p:set>
                                      <p:cBhvr>
                                        <p:cTn id="63" dur="1" fill="hold">
                                          <p:stCondLst>
                                            <p:cond delay="0"/>
                                          </p:stCondLst>
                                        </p:cTn>
                                        <p:tgtEl>
                                          <p:spTgt spid="3090"/>
                                        </p:tgtEl>
                                        <p:attrNameLst>
                                          <p:attrName>style.visibility</p:attrName>
                                        </p:attrNameLst>
                                      </p:cBhvr>
                                      <p:to>
                                        <p:strVal val="visible"/>
                                      </p:to>
                                    </p:set>
                                    <p:animEffect transition="in" filter="fade">
                                      <p:cBhvr>
                                        <p:cTn id="64" dur="500"/>
                                        <p:tgtEl>
                                          <p:spTgt spid="3090"/>
                                        </p:tgtEl>
                                      </p:cBhvr>
                                    </p:animEffect>
                                  </p:childTnLst>
                                </p:cTn>
                              </p:par>
                              <p:par>
                                <p:cTn id="65" presetID="10" presetClass="entr" presetSubtype="0" fill="hold" nodeType="withEffect">
                                  <p:stCondLst>
                                    <p:cond delay="200"/>
                                  </p:stCondLst>
                                  <p:childTnLst>
                                    <p:set>
                                      <p:cBhvr>
                                        <p:cTn id="66" dur="1" fill="hold">
                                          <p:stCondLst>
                                            <p:cond delay="0"/>
                                          </p:stCondLst>
                                        </p:cTn>
                                        <p:tgtEl>
                                          <p:spTgt spid="12311"/>
                                        </p:tgtEl>
                                        <p:attrNameLst>
                                          <p:attrName>style.visibility</p:attrName>
                                        </p:attrNameLst>
                                      </p:cBhvr>
                                      <p:to>
                                        <p:strVal val="visible"/>
                                      </p:to>
                                    </p:set>
                                    <p:animEffect transition="in" filter="fade">
                                      <p:cBhvr>
                                        <p:cTn id="67" dur="500"/>
                                        <p:tgtEl>
                                          <p:spTgt spid="12311"/>
                                        </p:tgtEl>
                                      </p:cBhvr>
                                    </p:animEffect>
                                  </p:childTnLst>
                                </p:cTn>
                              </p:par>
                              <p:par>
                                <p:cTn id="68" presetID="10" presetClass="entr" presetSubtype="0" fill="hold" nodeType="withEffect">
                                  <p:stCondLst>
                                    <p:cond delay="0"/>
                                  </p:stCondLst>
                                  <p:childTnLst>
                                    <p:set>
                                      <p:cBhvr>
                                        <p:cTn id="69" dur="1" fill="hold">
                                          <p:stCondLst>
                                            <p:cond delay="0"/>
                                          </p:stCondLst>
                                        </p:cTn>
                                        <p:tgtEl>
                                          <p:spTgt spid="12312"/>
                                        </p:tgtEl>
                                        <p:attrNameLst>
                                          <p:attrName>style.visibility</p:attrName>
                                        </p:attrNameLst>
                                      </p:cBhvr>
                                      <p:to>
                                        <p:strVal val="visible"/>
                                      </p:to>
                                    </p:set>
                                    <p:animEffect transition="in" filter="fade">
                                      <p:cBhvr>
                                        <p:cTn id="70" dur="500"/>
                                        <p:tgtEl>
                                          <p:spTgt spid="12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16116</TotalTime>
  <Words>2208</Words>
  <Application>Microsoft Office PowerPoint</Application>
  <PresentationFormat>On-screen Show (4:3)</PresentationFormat>
  <Paragraphs>327</Paragraphs>
  <Slides>25</Slides>
  <Notes>20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25</vt:i4>
      </vt:variant>
    </vt:vector>
  </HeadingPairs>
  <TitlesOfParts>
    <vt:vector size="28" baseType="lpstr">
      <vt:lpstr>Default Design</vt:lpstr>
      <vt:lpstr>Document</vt:lpstr>
      <vt:lpstr>Microsoft Excel Chart</vt:lpstr>
      <vt:lpstr>PowerPoint Presentation</vt:lpstr>
      <vt:lpstr>PowerPoint Presentation</vt:lpstr>
      <vt:lpstr>Corporate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North Carolina Dept of Agriculture</vt:lpstr>
      <vt:lpstr>PowerPoint Presentation</vt:lpstr>
      <vt:lpstr>PowerPoint Presentation</vt:lpstr>
      <vt:lpstr>Success Replicated…</vt:lpstr>
      <vt:lpstr>MS Department of Health</vt:lpstr>
      <vt:lpstr>PowerPoint Presentation</vt:lpstr>
      <vt:lpstr>PowerPoint Presentation</vt:lpstr>
      <vt:lpstr>Paper to Electronic Data Capture</vt:lpstr>
      <vt:lpstr>Enterprise-Class Security</vt:lpstr>
      <vt:lpstr>PowerPoint Presentation</vt:lpstr>
      <vt:lpstr>PowerPoint Presentation</vt:lpstr>
      <vt:lpstr>PowerPoint Presentation</vt:lpstr>
      <vt:lpstr>Pricing Models Overview</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lance</dc:creator>
  <cp:lastModifiedBy>Gautham Pandiyan</cp:lastModifiedBy>
  <cp:revision>410</cp:revision>
  <dcterms:created xsi:type="dcterms:W3CDTF">2003-09-21T12:57:26Z</dcterms:created>
  <dcterms:modified xsi:type="dcterms:W3CDTF">2013-10-07T19:12:25Z</dcterms:modified>
</cp:coreProperties>
</file>