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0" r:id="rId3"/>
    <p:sldId id="299" r:id="rId4"/>
    <p:sldId id="305" r:id="rId5"/>
    <p:sldId id="261" r:id="rId6"/>
    <p:sldId id="265" r:id="rId7"/>
    <p:sldId id="291" r:id="rId8"/>
    <p:sldId id="302" r:id="rId9"/>
    <p:sldId id="266" r:id="rId10"/>
    <p:sldId id="281" r:id="rId11"/>
    <p:sldId id="303"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581" autoAdjust="0"/>
  </p:normalViewPr>
  <p:slideViewPr>
    <p:cSldViewPr snapToGrid="0">
      <p:cViewPr>
        <p:scale>
          <a:sx n="64" d="100"/>
          <a:sy n="64" d="100"/>
        </p:scale>
        <p:origin x="7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32B79-E4E9-4EB6-B5FA-93952DA69A69}" type="doc">
      <dgm:prSet loTypeId="urn:microsoft.com/office/officeart/2005/8/layout/chevron1" loCatId="process" qsTypeId="urn:microsoft.com/office/officeart/2005/8/quickstyle/simple1" qsCatId="simple" csTypeId="urn:microsoft.com/office/officeart/2005/8/colors/accent1_2" csCatId="accent1" phldr="1"/>
      <dgm:spPr/>
    </dgm:pt>
    <dgm:pt modelId="{56F3E885-AA15-403E-A7FC-A7B8BBEB21B7}">
      <dgm:prSet phldrT="[Text]"/>
      <dgm:spPr/>
      <dgm:t>
        <a:bodyPr/>
        <a:lstStyle/>
        <a:p>
          <a:r>
            <a:rPr lang="en-US" dirty="0" smtClean="0"/>
            <a:t>What?</a:t>
          </a:r>
          <a:endParaRPr lang="en-US" dirty="0"/>
        </a:p>
      </dgm:t>
    </dgm:pt>
    <dgm:pt modelId="{695F5C14-A178-4E83-9367-87EAEB6AC839}" type="parTrans" cxnId="{CE739151-1EB8-416A-920D-BA6239DDDAFB}">
      <dgm:prSet/>
      <dgm:spPr/>
      <dgm:t>
        <a:bodyPr/>
        <a:lstStyle/>
        <a:p>
          <a:endParaRPr lang="en-US"/>
        </a:p>
      </dgm:t>
    </dgm:pt>
    <dgm:pt modelId="{863B7A33-84DE-466C-A592-57F734D5E9D9}" type="sibTrans" cxnId="{CE739151-1EB8-416A-920D-BA6239DDDAFB}">
      <dgm:prSet/>
      <dgm:spPr/>
      <dgm:t>
        <a:bodyPr/>
        <a:lstStyle/>
        <a:p>
          <a:endParaRPr lang="en-US"/>
        </a:p>
      </dgm:t>
    </dgm:pt>
    <dgm:pt modelId="{73DD551D-D2C4-4310-B829-FCD2139EACB2}">
      <dgm:prSet phldrT="[Text]"/>
      <dgm:spPr/>
      <dgm:t>
        <a:bodyPr/>
        <a:lstStyle/>
        <a:p>
          <a:r>
            <a:rPr lang="en-US" dirty="0" smtClean="0"/>
            <a:t>So what?</a:t>
          </a:r>
          <a:endParaRPr lang="en-US" dirty="0"/>
        </a:p>
      </dgm:t>
    </dgm:pt>
    <dgm:pt modelId="{787E6E18-F1E6-4917-A5F1-083E815CC19F}" type="parTrans" cxnId="{C2EA89FD-EB2F-41DB-A2F3-4BBAE921A288}">
      <dgm:prSet/>
      <dgm:spPr/>
      <dgm:t>
        <a:bodyPr/>
        <a:lstStyle/>
        <a:p>
          <a:endParaRPr lang="en-US"/>
        </a:p>
      </dgm:t>
    </dgm:pt>
    <dgm:pt modelId="{84B1028A-449F-40C9-A923-837B96BD3ABE}" type="sibTrans" cxnId="{C2EA89FD-EB2F-41DB-A2F3-4BBAE921A288}">
      <dgm:prSet/>
      <dgm:spPr/>
      <dgm:t>
        <a:bodyPr/>
        <a:lstStyle/>
        <a:p>
          <a:endParaRPr lang="en-US"/>
        </a:p>
      </dgm:t>
    </dgm:pt>
    <dgm:pt modelId="{9DD75FF9-D6A3-44DD-9AB0-428F3224AAF6}">
      <dgm:prSet phldrT="[Text]"/>
      <dgm:spPr/>
      <dgm:t>
        <a:bodyPr/>
        <a:lstStyle/>
        <a:p>
          <a:r>
            <a:rPr lang="en-US" dirty="0" smtClean="0"/>
            <a:t>Now what?</a:t>
          </a:r>
          <a:endParaRPr lang="en-US" dirty="0"/>
        </a:p>
      </dgm:t>
    </dgm:pt>
    <dgm:pt modelId="{7266BF4B-0F5F-4834-BF30-4629618F6FC5}" type="parTrans" cxnId="{8E7268ED-A31D-4AB9-9EE8-B7D9AB40C794}">
      <dgm:prSet/>
      <dgm:spPr/>
      <dgm:t>
        <a:bodyPr/>
        <a:lstStyle/>
        <a:p>
          <a:endParaRPr lang="en-US"/>
        </a:p>
      </dgm:t>
    </dgm:pt>
    <dgm:pt modelId="{2F9CB4D9-7955-49A4-B033-C31C6FD8DF41}" type="sibTrans" cxnId="{8E7268ED-A31D-4AB9-9EE8-B7D9AB40C794}">
      <dgm:prSet/>
      <dgm:spPr/>
      <dgm:t>
        <a:bodyPr/>
        <a:lstStyle/>
        <a:p>
          <a:endParaRPr lang="en-US"/>
        </a:p>
      </dgm:t>
    </dgm:pt>
    <dgm:pt modelId="{D06C5004-ECFB-409C-B4FC-9C5C1231A5FD}" type="pres">
      <dgm:prSet presAssocID="{A0932B79-E4E9-4EB6-B5FA-93952DA69A69}" presName="Name0" presStyleCnt="0">
        <dgm:presLayoutVars>
          <dgm:dir/>
          <dgm:animLvl val="lvl"/>
          <dgm:resizeHandles val="exact"/>
        </dgm:presLayoutVars>
      </dgm:prSet>
      <dgm:spPr/>
    </dgm:pt>
    <dgm:pt modelId="{572A53B7-AF49-4D01-9083-C401955158DA}" type="pres">
      <dgm:prSet presAssocID="{56F3E885-AA15-403E-A7FC-A7B8BBEB21B7}" presName="parTxOnly" presStyleLbl="node1" presStyleIdx="0" presStyleCnt="3">
        <dgm:presLayoutVars>
          <dgm:chMax val="0"/>
          <dgm:chPref val="0"/>
          <dgm:bulletEnabled val="1"/>
        </dgm:presLayoutVars>
      </dgm:prSet>
      <dgm:spPr/>
      <dgm:t>
        <a:bodyPr/>
        <a:lstStyle/>
        <a:p>
          <a:endParaRPr lang="en-US"/>
        </a:p>
      </dgm:t>
    </dgm:pt>
    <dgm:pt modelId="{494D5930-0FCA-4487-A713-FEC74ECA9C5B}" type="pres">
      <dgm:prSet presAssocID="{863B7A33-84DE-466C-A592-57F734D5E9D9}" presName="parTxOnlySpace" presStyleCnt="0"/>
      <dgm:spPr/>
    </dgm:pt>
    <dgm:pt modelId="{36D05B91-7824-4DC1-8DE5-0FA9535AA80C}" type="pres">
      <dgm:prSet presAssocID="{73DD551D-D2C4-4310-B829-FCD2139EACB2}" presName="parTxOnly" presStyleLbl="node1" presStyleIdx="1" presStyleCnt="3">
        <dgm:presLayoutVars>
          <dgm:chMax val="0"/>
          <dgm:chPref val="0"/>
          <dgm:bulletEnabled val="1"/>
        </dgm:presLayoutVars>
      </dgm:prSet>
      <dgm:spPr/>
      <dgm:t>
        <a:bodyPr/>
        <a:lstStyle/>
        <a:p>
          <a:endParaRPr lang="en-US"/>
        </a:p>
      </dgm:t>
    </dgm:pt>
    <dgm:pt modelId="{55870E54-15C8-49E6-8722-D54A004C3A70}" type="pres">
      <dgm:prSet presAssocID="{84B1028A-449F-40C9-A923-837B96BD3ABE}" presName="parTxOnlySpace" presStyleCnt="0"/>
      <dgm:spPr/>
    </dgm:pt>
    <dgm:pt modelId="{71F02E9A-E663-433F-84A9-4308837F4BA0}" type="pres">
      <dgm:prSet presAssocID="{9DD75FF9-D6A3-44DD-9AB0-428F3224AAF6}" presName="parTxOnly" presStyleLbl="node1" presStyleIdx="2" presStyleCnt="3">
        <dgm:presLayoutVars>
          <dgm:chMax val="0"/>
          <dgm:chPref val="0"/>
          <dgm:bulletEnabled val="1"/>
        </dgm:presLayoutVars>
      </dgm:prSet>
      <dgm:spPr/>
      <dgm:t>
        <a:bodyPr/>
        <a:lstStyle/>
        <a:p>
          <a:endParaRPr lang="en-US"/>
        </a:p>
      </dgm:t>
    </dgm:pt>
  </dgm:ptLst>
  <dgm:cxnLst>
    <dgm:cxn modelId="{C2EA89FD-EB2F-41DB-A2F3-4BBAE921A288}" srcId="{A0932B79-E4E9-4EB6-B5FA-93952DA69A69}" destId="{73DD551D-D2C4-4310-B829-FCD2139EACB2}" srcOrd="1" destOrd="0" parTransId="{787E6E18-F1E6-4917-A5F1-083E815CC19F}" sibTransId="{84B1028A-449F-40C9-A923-837B96BD3ABE}"/>
    <dgm:cxn modelId="{8E7268ED-A31D-4AB9-9EE8-B7D9AB40C794}" srcId="{A0932B79-E4E9-4EB6-B5FA-93952DA69A69}" destId="{9DD75FF9-D6A3-44DD-9AB0-428F3224AAF6}" srcOrd="2" destOrd="0" parTransId="{7266BF4B-0F5F-4834-BF30-4629618F6FC5}" sibTransId="{2F9CB4D9-7955-49A4-B033-C31C6FD8DF41}"/>
    <dgm:cxn modelId="{D887B0BE-51A3-4560-A2E5-1E21EDDC8412}" type="presOf" srcId="{73DD551D-D2C4-4310-B829-FCD2139EACB2}" destId="{36D05B91-7824-4DC1-8DE5-0FA9535AA80C}" srcOrd="0" destOrd="0" presId="urn:microsoft.com/office/officeart/2005/8/layout/chevron1"/>
    <dgm:cxn modelId="{62215820-2050-4994-A57D-1BC3D869142C}" type="presOf" srcId="{A0932B79-E4E9-4EB6-B5FA-93952DA69A69}" destId="{D06C5004-ECFB-409C-B4FC-9C5C1231A5FD}" srcOrd="0" destOrd="0" presId="urn:microsoft.com/office/officeart/2005/8/layout/chevron1"/>
    <dgm:cxn modelId="{AC19DAB7-74FB-457D-A164-07FE08B6DF7A}" type="presOf" srcId="{9DD75FF9-D6A3-44DD-9AB0-428F3224AAF6}" destId="{71F02E9A-E663-433F-84A9-4308837F4BA0}" srcOrd="0" destOrd="0" presId="urn:microsoft.com/office/officeart/2005/8/layout/chevron1"/>
    <dgm:cxn modelId="{CE739151-1EB8-416A-920D-BA6239DDDAFB}" srcId="{A0932B79-E4E9-4EB6-B5FA-93952DA69A69}" destId="{56F3E885-AA15-403E-A7FC-A7B8BBEB21B7}" srcOrd="0" destOrd="0" parTransId="{695F5C14-A178-4E83-9367-87EAEB6AC839}" sibTransId="{863B7A33-84DE-466C-A592-57F734D5E9D9}"/>
    <dgm:cxn modelId="{1B9D4E66-E514-4BD7-AE53-C4658A1DF41C}" type="presOf" srcId="{56F3E885-AA15-403E-A7FC-A7B8BBEB21B7}" destId="{572A53B7-AF49-4D01-9083-C401955158DA}" srcOrd="0" destOrd="0" presId="urn:microsoft.com/office/officeart/2005/8/layout/chevron1"/>
    <dgm:cxn modelId="{309E3140-D3AE-40CC-87CE-6E2CA4A9310E}" type="presParOf" srcId="{D06C5004-ECFB-409C-B4FC-9C5C1231A5FD}" destId="{572A53B7-AF49-4D01-9083-C401955158DA}" srcOrd="0" destOrd="0" presId="urn:microsoft.com/office/officeart/2005/8/layout/chevron1"/>
    <dgm:cxn modelId="{D7A3E043-1C0D-4BEB-8E30-931977F724FE}" type="presParOf" srcId="{D06C5004-ECFB-409C-B4FC-9C5C1231A5FD}" destId="{494D5930-0FCA-4487-A713-FEC74ECA9C5B}" srcOrd="1" destOrd="0" presId="urn:microsoft.com/office/officeart/2005/8/layout/chevron1"/>
    <dgm:cxn modelId="{C855F4F4-D3D7-4BED-B425-1F3EC446D42F}" type="presParOf" srcId="{D06C5004-ECFB-409C-B4FC-9C5C1231A5FD}" destId="{36D05B91-7824-4DC1-8DE5-0FA9535AA80C}" srcOrd="2" destOrd="0" presId="urn:microsoft.com/office/officeart/2005/8/layout/chevron1"/>
    <dgm:cxn modelId="{F9C70091-ED66-493D-A91B-8886E9B66F40}" type="presParOf" srcId="{D06C5004-ECFB-409C-B4FC-9C5C1231A5FD}" destId="{55870E54-15C8-49E6-8722-D54A004C3A70}" srcOrd="3" destOrd="0" presId="urn:microsoft.com/office/officeart/2005/8/layout/chevron1"/>
    <dgm:cxn modelId="{C04CA261-F9B5-417D-8920-EA6949510140}" type="presParOf" srcId="{D06C5004-ECFB-409C-B4FC-9C5C1231A5FD}" destId="{71F02E9A-E663-433F-84A9-4308837F4BA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A53B7-AF49-4D01-9083-C401955158DA}">
      <dsp:nvSpPr>
        <dsp:cNvPr id="0" name=""/>
        <dsp:cNvSpPr/>
      </dsp:nvSpPr>
      <dsp:spPr>
        <a:xfrm>
          <a:off x="3080"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What?</a:t>
          </a:r>
          <a:endParaRPr lang="en-US" sz="4900" kern="1200" dirty="0"/>
        </a:p>
      </dsp:txBody>
      <dsp:txXfrm>
        <a:off x="753754" y="1424994"/>
        <a:ext cx="2252022" cy="1501348"/>
      </dsp:txXfrm>
    </dsp:sp>
    <dsp:sp modelId="{36D05B91-7824-4DC1-8DE5-0FA9535AA80C}">
      <dsp:nvSpPr>
        <dsp:cNvPr id="0" name=""/>
        <dsp:cNvSpPr/>
      </dsp:nvSpPr>
      <dsp:spPr>
        <a:xfrm>
          <a:off x="3381114"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So what?</a:t>
          </a:r>
          <a:endParaRPr lang="en-US" sz="4900" kern="1200" dirty="0"/>
        </a:p>
      </dsp:txBody>
      <dsp:txXfrm>
        <a:off x="4131788" y="1424994"/>
        <a:ext cx="2252022" cy="1501348"/>
      </dsp:txXfrm>
    </dsp:sp>
    <dsp:sp modelId="{71F02E9A-E663-433F-84A9-4308837F4BA0}">
      <dsp:nvSpPr>
        <dsp:cNvPr id="0" name=""/>
        <dsp:cNvSpPr/>
      </dsp:nvSpPr>
      <dsp:spPr>
        <a:xfrm>
          <a:off x="6759148" y="1424994"/>
          <a:ext cx="3753370" cy="150134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a:lnSpc>
              <a:spcPct val="90000"/>
            </a:lnSpc>
            <a:spcBef>
              <a:spcPct val="0"/>
            </a:spcBef>
            <a:spcAft>
              <a:spcPct val="35000"/>
            </a:spcAft>
          </a:pPr>
          <a:r>
            <a:rPr lang="en-US" sz="4900" kern="1200" dirty="0" smtClean="0"/>
            <a:t>Now what?</a:t>
          </a:r>
          <a:endParaRPr lang="en-US" sz="4900" kern="1200" dirty="0"/>
        </a:p>
      </dsp:txBody>
      <dsp:txXfrm>
        <a:off x="7509822" y="1424994"/>
        <a:ext cx="2252022" cy="1501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A677-B032-455B-889B-AF56A3B5854C}" type="datetimeFigureOut">
              <a:rPr lang="en-US" smtClean="0"/>
              <a:t>8/12/2014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001B1-5C5F-4AB3-ACF3-58FF5CE385F6}" type="slidenum">
              <a:rPr lang="en-US" smtClean="0"/>
              <a:t>‹#›</a:t>
            </a:fld>
            <a:endParaRPr lang="en-US"/>
          </a:p>
        </p:txBody>
      </p:sp>
    </p:spTree>
    <p:extLst>
      <p:ext uri="{BB962C8B-B14F-4D97-AF65-F5344CB8AC3E}">
        <p14:creationId xmlns:p14="http://schemas.microsoft.com/office/powerpoint/2010/main" val="2217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rationale for mobile</a:t>
            </a:r>
            <a:r>
              <a:rPr lang="en-US" baseline="0" dirty="0" smtClean="0"/>
              <a:t> data capture projects. While this is an average across many industries &amp; companies, can you afford to incur these types of costs for much longer? Mention our ROI tool that we will showcase at the end that can give them their specific process cost/KPIs</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6</a:t>
            </a:fld>
            <a:endParaRPr lang="en-US"/>
          </a:p>
        </p:txBody>
      </p:sp>
    </p:spTree>
    <p:extLst>
      <p:ext uri="{BB962C8B-B14F-4D97-AF65-F5344CB8AC3E}">
        <p14:creationId xmlns:p14="http://schemas.microsoft.com/office/powerpoint/2010/main" val="106348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 of</a:t>
            </a:r>
            <a:r>
              <a:rPr lang="en-US" baseline="0" dirty="0" smtClean="0"/>
              <a:t> a B2B/B2E mobile app project cost &amp; duration is in the above elements, not in building the UI</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7</a:t>
            </a:fld>
            <a:endParaRPr lang="en-US"/>
          </a:p>
        </p:txBody>
      </p:sp>
    </p:spTree>
    <p:extLst>
      <p:ext uri="{BB962C8B-B14F-4D97-AF65-F5344CB8AC3E}">
        <p14:creationId xmlns:p14="http://schemas.microsoft.com/office/powerpoint/2010/main" val="33513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Play for MISM; analytics refer back</a:t>
            </a:r>
            <a:r>
              <a:rPr lang="en-US" baseline="0" dirty="0" smtClean="0"/>
              <a:t> to the “So What?”</a:t>
            </a:r>
          </a:p>
          <a:p>
            <a:r>
              <a:rPr lang="en-US" baseline="0" dirty="0" smtClean="0"/>
              <a:t>70% of B2B/B2E mobile app projects’ cost &amp; effort is in the back-end pieces that MEA streamlines significantly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10</a:t>
            </a:fld>
            <a:endParaRPr lang="en-US"/>
          </a:p>
        </p:txBody>
      </p:sp>
    </p:spTree>
    <p:extLst>
      <p:ext uri="{BB962C8B-B14F-4D97-AF65-F5344CB8AC3E}">
        <p14:creationId xmlns:p14="http://schemas.microsoft.com/office/powerpoint/2010/main" val="193282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a commodity purchase; the vendor you buy from should be fully vested in your project(s), highly responsive, proactive and have proven themselves before solving customer problems and being rated highly for it. ESPECIALLY for your MISSION CRITICAL PROCESS. Have you ever had a time when you had an issue with an important technology system? </a:t>
            </a:r>
            <a:endParaRPr lang="en-US" dirty="0"/>
          </a:p>
        </p:txBody>
      </p:sp>
      <p:sp>
        <p:nvSpPr>
          <p:cNvPr id="4" name="Slide Number Placeholder 3"/>
          <p:cNvSpPr>
            <a:spLocks noGrp="1"/>
          </p:cNvSpPr>
          <p:nvPr>
            <p:ph type="sldNum" sz="quarter" idx="10"/>
          </p:nvPr>
        </p:nvSpPr>
        <p:spPr/>
        <p:txBody>
          <a:bodyPr/>
          <a:lstStyle/>
          <a:p>
            <a:fld id="{5A4001B1-5C5F-4AB3-ACF3-58FF5CE385F6}" type="slidenum">
              <a:rPr lang="en-US" smtClean="0"/>
              <a:t>11</a:t>
            </a:fld>
            <a:endParaRPr lang="en-US"/>
          </a:p>
        </p:txBody>
      </p:sp>
    </p:spTree>
    <p:extLst>
      <p:ext uri="{BB962C8B-B14F-4D97-AF65-F5344CB8AC3E}">
        <p14:creationId xmlns:p14="http://schemas.microsoft.com/office/powerpoint/2010/main" val="372969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734603" y="5885149"/>
            <a:ext cx="4413504" cy="97285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
        <p:nvSpPr>
          <p:cNvPr id="9" name="TextBox 8"/>
          <p:cNvSpPr txBox="1"/>
          <p:nvPr userDrawn="1"/>
        </p:nvSpPr>
        <p:spPr>
          <a:xfrm>
            <a:off x="346218" y="6599252"/>
            <a:ext cx="2367643" cy="46166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174F7E"/>
                </a:solidFill>
                <a:latin typeface="Baron Neue" panose="020B0000000000000000" pitchFamily="34" charset="0"/>
              </a:rPr>
              <a:t>www.mi-corporation.com</a:t>
            </a:r>
          </a:p>
          <a:p>
            <a:pPr algn="ctr"/>
            <a:endParaRPr lang="en-US" sz="1200" dirty="0">
              <a:solidFill>
                <a:srgbClr val="174F7E"/>
              </a:solidFill>
            </a:endParaRPr>
          </a:p>
        </p:txBody>
      </p:sp>
    </p:spTree>
    <p:extLst>
      <p:ext uri="{BB962C8B-B14F-4D97-AF65-F5344CB8AC3E}">
        <p14:creationId xmlns:p14="http://schemas.microsoft.com/office/powerpoint/2010/main" val="8373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66672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BB29D-3FB3-457C-BFE6-FE9C38A117CD}"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31701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17801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7669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6673"/>
          <a:stretch/>
        </p:blipFill>
        <p:spPr>
          <a:xfrm>
            <a:off x="10471502" y="6498802"/>
            <a:ext cx="1632816" cy="35991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27110" b="5015"/>
          <a:stretch/>
        </p:blipFill>
        <p:spPr>
          <a:xfrm>
            <a:off x="4965526" y="5474222"/>
            <a:ext cx="7239000" cy="13589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5569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11" name="Rectangle 10"/>
          <p:cNvSpPr/>
          <p:nvPr userDrawn="1"/>
        </p:nvSpPr>
        <p:spPr>
          <a:xfrm>
            <a:off x="0" y="5617326"/>
            <a:ext cx="12192000" cy="1240674"/>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329561" y="6508358"/>
            <a:ext cx="2860221" cy="4770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dirty="0" smtClean="0">
                <a:solidFill>
                  <a:schemeClr val="bg1"/>
                </a:solidFill>
                <a:latin typeface="Baron Neue" panose="020B0000000000000000" pitchFamily="34" charset="0"/>
              </a:rPr>
              <a:t>www.mi-corporation.com</a:t>
            </a:r>
          </a:p>
          <a:p>
            <a:pPr algn="ctr"/>
            <a:endParaRPr lang="en-US" sz="12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7052" y="5521737"/>
            <a:ext cx="4925241" cy="1199738"/>
          </a:xfrm>
          <a:prstGeom prst="rect">
            <a:avLst/>
          </a:prstGeom>
        </p:spPr>
      </p:pic>
    </p:spTree>
    <p:extLst>
      <p:ext uri="{BB962C8B-B14F-4D97-AF65-F5344CB8AC3E}">
        <p14:creationId xmlns:p14="http://schemas.microsoft.com/office/powerpoint/2010/main" val="815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
        <p:nvSpPr>
          <p:cNvPr id="8" name="Rectangle 7"/>
          <p:cNvSpPr/>
          <p:nvPr userDrawn="1"/>
        </p:nvSpPr>
        <p:spPr>
          <a:xfrm>
            <a:off x="0" y="6311900"/>
            <a:ext cx="12192000" cy="546100"/>
          </a:xfrm>
          <a:prstGeom prst="rect">
            <a:avLst/>
          </a:prstGeom>
          <a:solidFill>
            <a:srgbClr val="174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860486" y="6605174"/>
            <a:ext cx="2367643" cy="415498"/>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bg1"/>
                </a:solidFill>
                <a:latin typeface="Baron Neue" panose="020B0000000000000000" pitchFamily="34" charset="0"/>
              </a:rPr>
              <a:t>www.mi-corporation.com</a:t>
            </a:r>
          </a:p>
          <a:p>
            <a:pPr algn="ctr"/>
            <a:endParaRPr lang="en-US" sz="1100" dirty="0">
              <a:solidFill>
                <a:schemeClr val="bg1"/>
              </a:solidFill>
              <a:latin typeface="Baron Neue" panose="020B0000000000000000"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7781" y="6236029"/>
            <a:ext cx="2243159" cy="546411"/>
          </a:xfrm>
          <a:prstGeom prst="rect">
            <a:avLst/>
          </a:prstGeom>
        </p:spPr>
      </p:pic>
    </p:spTree>
    <p:extLst>
      <p:ext uri="{BB962C8B-B14F-4D97-AF65-F5344CB8AC3E}">
        <p14:creationId xmlns:p14="http://schemas.microsoft.com/office/powerpoint/2010/main" val="87367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BB29D-3FB3-457C-BFE6-FE9C38A117CD}"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67829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BB29D-3FB3-457C-BFE6-FE9C38A117CD}"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6995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BB29D-3FB3-457C-BFE6-FE9C38A117CD}"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49160-1434-47B9-9D3E-C52786C99D7C}"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7110" b="5015"/>
          <a:stretch/>
        </p:blipFill>
        <p:spPr>
          <a:xfrm>
            <a:off x="4953000" y="3937000"/>
            <a:ext cx="7239000" cy="2933700"/>
          </a:xfrm>
          <a:prstGeom prst="rect">
            <a:avLst/>
          </a:prstGeom>
        </p:spPr>
      </p:pic>
    </p:spTree>
    <p:extLst>
      <p:ext uri="{BB962C8B-B14F-4D97-AF65-F5344CB8AC3E}">
        <p14:creationId xmlns:p14="http://schemas.microsoft.com/office/powerpoint/2010/main" val="218035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BB29D-3FB3-457C-BFE6-FE9C38A117CD}"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10940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BB29D-3FB3-457C-BFE6-FE9C38A117CD}"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49160-1434-47B9-9D3E-C52786C99D7C}" type="slidenum">
              <a:rPr lang="en-US" smtClean="0"/>
              <a:t>‹#›</a:t>
            </a:fld>
            <a:endParaRPr lang="en-US"/>
          </a:p>
        </p:txBody>
      </p:sp>
    </p:spTree>
    <p:extLst>
      <p:ext uri="{BB962C8B-B14F-4D97-AF65-F5344CB8AC3E}">
        <p14:creationId xmlns:p14="http://schemas.microsoft.com/office/powerpoint/2010/main" val="30479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B29D-3FB3-457C-BFE6-FE9C38A117CD}" type="datetimeFigureOut">
              <a:rPr lang="en-US" smtClean="0"/>
              <a:t>8/12/2014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49160-1434-47B9-9D3E-C52786C99D7C}" type="slidenum">
              <a:rPr lang="en-US" smtClean="0"/>
              <a:t>‹#›</a:t>
            </a:fld>
            <a:endParaRPr lang="en-US"/>
          </a:p>
        </p:txBody>
      </p:sp>
    </p:spTree>
    <p:extLst>
      <p:ext uri="{BB962C8B-B14F-4D97-AF65-F5344CB8AC3E}">
        <p14:creationId xmlns:p14="http://schemas.microsoft.com/office/powerpoint/2010/main" val="12649102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52" r:id="rId5"/>
    <p:sldLayoutId id="2147483653" r:id="rId6"/>
    <p:sldLayoutId id="2147483654" r:id="rId7"/>
    <p:sldLayoutId id="214748365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www.mi-corporation.com/"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micortp" TargetMode="External"/><Relationship Id="rId2" Type="http://schemas.openxmlformats.org/officeDocument/2006/relationships/hyperlink" Target="http://www.mi-corporation.com/" TargetMode="External"/><Relationship Id="rId1" Type="http://schemas.openxmlformats.org/officeDocument/2006/relationships/slideLayout" Target="../slideLayouts/slideLayout2.xml"/><Relationship Id="rId5" Type="http://schemas.openxmlformats.org/officeDocument/2006/relationships/hyperlink" Target="mailto:vince@imssecure.com" TargetMode="External"/><Relationship Id="rId4" Type="http://schemas.openxmlformats.org/officeDocument/2006/relationships/hyperlink" Target="http://www.youtube.com/mobilefor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923" y="795471"/>
            <a:ext cx="9025890" cy="2439916"/>
          </a:xfrm>
        </p:spPr>
        <p:txBody>
          <a:bodyPr>
            <a:normAutofit fontScale="90000"/>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
            </a:r>
            <a:br>
              <a:rPr lang="en-US" sz="4400" dirty="0" smtClean="0"/>
            </a:br>
            <a:r>
              <a:rPr lang="en-US" sz="4400" dirty="0"/>
              <a:t/>
            </a:r>
            <a:br>
              <a:rPr lang="en-US" sz="4400" dirty="0"/>
            </a:br>
            <a:r>
              <a:rPr lang="en-US" sz="4900" dirty="0" smtClean="0">
                <a:latin typeface="+mn-lt"/>
              </a:rPr>
              <a:t>Mobilizing your Mission Critical Processes</a:t>
            </a:r>
            <a:br>
              <a:rPr lang="en-US" sz="4900" dirty="0" smtClean="0">
                <a:latin typeface="+mn-lt"/>
              </a:rPr>
            </a:br>
            <a:r>
              <a:rPr lang="en-US" sz="4900" dirty="0" smtClean="0">
                <a:latin typeface="+mn-lt"/>
              </a:rPr>
              <a:t/>
            </a:r>
            <a:br>
              <a:rPr lang="en-US" sz="4900" dirty="0" smtClean="0">
                <a:latin typeface="+mn-lt"/>
              </a:rPr>
            </a:br>
            <a:r>
              <a:rPr lang="en-US" sz="4400" dirty="0" smtClean="0"/>
              <a:t>Overview &amp; Demo</a:t>
            </a:r>
            <a:br>
              <a:rPr lang="en-US" sz="4400" dirty="0" smtClean="0"/>
            </a:br>
            <a:r>
              <a:rPr lang="en-US" sz="3600" dirty="0" smtClean="0">
                <a:hlinkClick r:id="rId2"/>
              </a:rPr>
              <a:t>www.mi-corporation.com</a:t>
            </a:r>
            <a:r>
              <a:rPr lang="en-US" sz="3600" dirty="0" smtClean="0"/>
              <a:t> </a:t>
            </a:r>
            <a:endParaRPr lang="en-US" sz="3600" dirty="0"/>
          </a:p>
        </p:txBody>
      </p:sp>
      <p:pic>
        <p:nvPicPr>
          <p:cNvPr id="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r="11079"/>
          <a:stretch/>
        </p:blipFill>
        <p:spPr bwMode="auto">
          <a:xfrm>
            <a:off x="349495" y="2882967"/>
            <a:ext cx="176169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0.google.com/images?q=tbn:ANd9GcTvk_Sb4IhvNHN2XygQeGAJSq_5ErlOouwrmTmmm7Q8qvNIUEJ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11134" y="3202758"/>
            <a:ext cx="1665779" cy="121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31" y="4745170"/>
            <a:ext cx="8016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7" name="Picture 19" descr="epadinknoback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923" y="4717900"/>
            <a:ext cx="129698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F5_right_form3_pen.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202" y="4745170"/>
            <a:ext cx="1703638" cy="121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5292" y="4670198"/>
            <a:ext cx="999604" cy="127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stretch>
            <a:fillRect/>
          </a:stretch>
        </p:blipFill>
        <p:spPr>
          <a:xfrm>
            <a:off x="9868100" y="2035273"/>
            <a:ext cx="1920406" cy="2334970"/>
          </a:xfrm>
          <a:prstGeom prst="rect">
            <a:avLst/>
          </a:prstGeom>
        </p:spPr>
      </p:pic>
      <p:pic>
        <p:nvPicPr>
          <p:cNvPr id="11" name="Picture 10"/>
          <p:cNvPicPr>
            <a:picLocks noChangeAspect="1"/>
          </p:cNvPicPr>
          <p:nvPr/>
        </p:nvPicPr>
        <p:blipFill>
          <a:blip r:embed="rId10"/>
          <a:stretch>
            <a:fillRect/>
          </a:stretch>
        </p:blipFill>
        <p:spPr>
          <a:xfrm>
            <a:off x="10272770" y="4918373"/>
            <a:ext cx="1904028" cy="1904028"/>
          </a:xfrm>
          <a:prstGeom prst="rect">
            <a:avLst/>
          </a:prstGeom>
        </p:spPr>
      </p:pic>
    </p:spTree>
    <p:extLst>
      <p:ext uri="{BB962C8B-B14F-4D97-AF65-F5344CB8AC3E}">
        <p14:creationId xmlns:p14="http://schemas.microsoft.com/office/powerpoint/2010/main" val="8124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19" y="244817"/>
            <a:ext cx="10515600" cy="1325563"/>
          </a:xfrm>
        </p:spPr>
        <p:txBody>
          <a:bodyPr>
            <a:normAutofit/>
          </a:bodyPr>
          <a:lstStyle/>
          <a:p>
            <a:r>
              <a:rPr lang="en-US" dirty="0" smtClean="0"/>
              <a:t>Other Mobility Products Available </a:t>
            </a:r>
            <a:br>
              <a:rPr lang="en-US" dirty="0" smtClean="0"/>
            </a:br>
            <a:r>
              <a:rPr lang="en-US" dirty="0" smtClean="0"/>
              <a:t>from Mi-Corporation</a:t>
            </a:r>
            <a:endParaRPr lang="en-US" dirty="0"/>
          </a:p>
        </p:txBody>
      </p:sp>
      <p:sp>
        <p:nvSpPr>
          <p:cNvPr id="3" name="Content Placeholder 2"/>
          <p:cNvSpPr>
            <a:spLocks noGrp="1"/>
          </p:cNvSpPr>
          <p:nvPr>
            <p:ph idx="1"/>
          </p:nvPr>
        </p:nvSpPr>
        <p:spPr>
          <a:xfrm>
            <a:off x="244839" y="1975527"/>
            <a:ext cx="9783581" cy="4351338"/>
          </a:xfrm>
        </p:spPr>
        <p:txBody>
          <a:bodyPr/>
          <a:lstStyle/>
          <a:p>
            <a:r>
              <a:rPr lang="en-US" dirty="0" smtClean="0"/>
              <a:t>Mobile Field Inspection System</a:t>
            </a:r>
          </a:p>
          <a:p>
            <a:pPr lvl="1"/>
            <a:r>
              <a:rPr lang="en-US" sz="2200" dirty="0" smtClean="0"/>
              <a:t>Field Inspection Dashboard/Database/Reporting system</a:t>
            </a:r>
          </a:p>
          <a:p>
            <a:pPr lvl="1"/>
            <a:r>
              <a:rPr lang="en-US" sz="2200" dirty="0" smtClean="0"/>
              <a:t>Database tables automatically created when forms created</a:t>
            </a:r>
          </a:p>
          <a:p>
            <a:pPr lvl="1"/>
            <a:r>
              <a:rPr lang="en-US" sz="2200" dirty="0" smtClean="0"/>
              <a:t>Pre-configured reports, dashboards, charts/graphs; on-premises or hosted</a:t>
            </a:r>
          </a:p>
          <a:p>
            <a:endParaRPr lang="en-US" dirty="0"/>
          </a:p>
          <a:p>
            <a:r>
              <a:rPr lang="en-US" dirty="0" err="1" smtClean="0"/>
              <a:t>Mi</a:t>
            </a:r>
            <a:r>
              <a:rPr lang="en-US" dirty="0" smtClean="0"/>
              <a:t>-Enterprise Apps</a:t>
            </a:r>
          </a:p>
          <a:p>
            <a:pPr lvl="1"/>
            <a:r>
              <a:rPr lang="en-US" sz="2200" dirty="0" smtClean="0"/>
              <a:t>Server-based middleware platform for </a:t>
            </a:r>
            <a:r>
              <a:rPr lang="en-US" sz="2200" dirty="0" smtClean="0"/>
              <a:t>mobile app </a:t>
            </a:r>
            <a:r>
              <a:rPr lang="en-US" sz="2200" dirty="0" smtClean="0"/>
              <a:t>developers to use</a:t>
            </a:r>
          </a:p>
          <a:p>
            <a:pPr lvl="1"/>
            <a:r>
              <a:rPr lang="en-US" sz="2200" dirty="0" smtClean="0"/>
              <a:t>Manages users, integration, workflow, business logic, syncing, security etc.</a:t>
            </a:r>
          </a:p>
          <a:p>
            <a:pPr lvl="1"/>
            <a:r>
              <a:rPr lang="en-US" sz="2200" dirty="0" smtClean="0"/>
              <a:t>Allows for </a:t>
            </a:r>
            <a:r>
              <a:rPr lang="en-US" sz="2200" dirty="0" smtClean="0"/>
              <a:t>faster </a:t>
            </a:r>
            <a:r>
              <a:rPr lang="en-US" sz="2200" dirty="0" smtClean="0"/>
              <a:t>app deployment with proven </a:t>
            </a:r>
            <a:r>
              <a:rPr lang="en-US" sz="2200" dirty="0" smtClean="0"/>
              <a:t>technology in weeks not months</a:t>
            </a:r>
            <a:endParaRPr lang="en-US" sz="2200" dirty="0" smtClean="0"/>
          </a:p>
          <a:p>
            <a:endParaRPr lang="en-US" dirty="0"/>
          </a:p>
        </p:txBody>
      </p:sp>
      <p:pic>
        <p:nvPicPr>
          <p:cNvPr id="4" name="Picture 3"/>
          <p:cNvPicPr>
            <a:picLocks noChangeAspect="1"/>
          </p:cNvPicPr>
          <p:nvPr/>
        </p:nvPicPr>
        <p:blipFill>
          <a:blip r:embed="rId3"/>
          <a:stretch>
            <a:fillRect/>
          </a:stretch>
        </p:blipFill>
        <p:spPr>
          <a:xfrm>
            <a:off x="10271594" y="1165233"/>
            <a:ext cx="1920406" cy="2334970"/>
          </a:xfrm>
          <a:prstGeom prst="rect">
            <a:avLst/>
          </a:prstGeom>
        </p:spPr>
      </p:pic>
      <p:pic>
        <p:nvPicPr>
          <p:cNvPr id="5" name="Picture 4"/>
          <p:cNvPicPr>
            <a:picLocks noChangeAspect="1"/>
          </p:cNvPicPr>
          <p:nvPr/>
        </p:nvPicPr>
        <p:blipFill>
          <a:blip r:embed="rId4"/>
          <a:stretch>
            <a:fillRect/>
          </a:stretch>
        </p:blipFill>
        <p:spPr>
          <a:xfrm>
            <a:off x="10271594" y="4151196"/>
            <a:ext cx="1904028" cy="1904028"/>
          </a:xfrm>
          <a:prstGeom prst="rect">
            <a:avLst/>
          </a:prstGeom>
        </p:spPr>
      </p:pic>
    </p:spTree>
    <p:extLst>
      <p:ext uri="{BB962C8B-B14F-4D97-AF65-F5344CB8AC3E}">
        <p14:creationId xmlns:p14="http://schemas.microsoft.com/office/powerpoint/2010/main" val="12231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down)">
                                      <p:cBhvr>
                                        <p:cTn id="13" dur="500"/>
                                        <p:tgtEl>
                                          <p:spTgt spid="3">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down)">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3" y="63719"/>
            <a:ext cx="10515600" cy="1325563"/>
          </a:xfrm>
        </p:spPr>
        <p:txBody>
          <a:bodyPr>
            <a:normAutofit/>
          </a:bodyPr>
          <a:lstStyle/>
          <a:p>
            <a:r>
              <a:rPr lang="en-US" sz="3600" dirty="0" smtClean="0"/>
              <a:t>Service &amp; Support Matter for Mission-Critical Processes</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09" y="1323704"/>
            <a:ext cx="8433966" cy="376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68434" y="5390931"/>
            <a:ext cx="6324600" cy="1569660"/>
          </a:xfrm>
          <a:prstGeom prst="rect">
            <a:avLst/>
          </a:prstGeom>
        </p:spPr>
        <p:txBody>
          <a:bodyPr wrap="square">
            <a:spAutoFit/>
          </a:bodyPr>
          <a:lstStyle/>
          <a:p>
            <a:r>
              <a:rPr lang="en-US" dirty="0" smtClean="0"/>
              <a:t>“</a:t>
            </a:r>
            <a:r>
              <a:rPr lang="en-US" i="1" dirty="0" smtClean="0"/>
              <a:t>The </a:t>
            </a:r>
            <a:r>
              <a:rPr lang="en-US" i="1" dirty="0"/>
              <a:t>continued dedication the support team provides to their customers, acts as a cornerstone to their business model</a:t>
            </a:r>
            <a:r>
              <a:rPr lang="en-US" i="1" dirty="0" smtClean="0"/>
              <a:t>.”</a:t>
            </a:r>
          </a:p>
          <a:p>
            <a:r>
              <a:rPr lang="en-US" dirty="0"/>
              <a:t>	</a:t>
            </a:r>
            <a:r>
              <a:rPr lang="en-US" dirty="0" smtClean="0"/>
              <a:t>- Trevor Cannon, Developer, CDP</a:t>
            </a:r>
            <a:endParaRPr lang="en-US" dirty="0"/>
          </a:p>
        </p:txBody>
      </p:sp>
    </p:spTree>
    <p:extLst>
      <p:ext uri="{BB962C8B-B14F-4D97-AF65-F5344CB8AC3E}">
        <p14:creationId xmlns:p14="http://schemas.microsoft.com/office/powerpoint/2010/main" val="365678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9" y="0"/>
            <a:ext cx="10515600" cy="1325563"/>
          </a:xfrm>
        </p:spPr>
        <p:txBody>
          <a:bodyPr/>
          <a:lstStyle/>
          <a:p>
            <a:r>
              <a:rPr lang="en-US" dirty="0" smtClean="0"/>
              <a:t>Demo &amp; Suggested Next Steps</a:t>
            </a:r>
            <a:endParaRPr lang="en-US" dirty="0"/>
          </a:p>
        </p:txBody>
      </p:sp>
      <p:sp>
        <p:nvSpPr>
          <p:cNvPr id="4" name="Rectangle 3"/>
          <p:cNvSpPr>
            <a:spLocks noChangeArrowheads="1"/>
          </p:cNvSpPr>
          <p:nvPr/>
        </p:nvSpPr>
        <p:spPr bwMode="auto">
          <a:xfrm>
            <a:off x="697703" y="1079955"/>
            <a:ext cx="10506196" cy="5170014"/>
          </a:xfrm>
          <a:prstGeom prst="rect">
            <a:avLst/>
          </a:prstGeom>
          <a:noFill/>
          <a:ln w="12700">
            <a:noFill/>
            <a:miter lim="800000"/>
            <a:headEnd/>
            <a:tailEnd/>
          </a:ln>
          <a:effectLst/>
        </p:spPr>
        <p:txBody>
          <a:bodyPr wrap="square" lIns="92379" tIns="45407" rIns="92379" bIns="45407">
            <a:spAutoFit/>
          </a:bodyPr>
          <a:lstStyle/>
          <a:p>
            <a:pPr algn="ctr" defTabSz="911225" eaLnBrk="0" hangingPunct="0">
              <a:defRPr/>
            </a:pPr>
            <a:endParaRPr lang="en-US" i="1" u="sng" dirty="0">
              <a:solidFill>
                <a:srgbClr val="000000"/>
              </a:solidFill>
              <a:latin typeface="Verdana" pitchFamily="34" charset="0"/>
              <a:cs typeface="+mn-cs"/>
            </a:endParaRPr>
          </a:p>
          <a:p>
            <a:pPr defTabSz="911225" eaLnBrk="0" hangingPunct="0">
              <a:buFontTx/>
              <a:buChar char="•"/>
              <a:defRPr/>
            </a:pPr>
            <a:r>
              <a:rPr lang="en-US" sz="2400" i="1" dirty="0" smtClean="0">
                <a:solidFill>
                  <a:srgbClr val="000000"/>
                </a:solidFill>
                <a:cs typeface="+mn-cs"/>
              </a:rPr>
              <a:t>Visit </a:t>
            </a:r>
            <a:r>
              <a:rPr lang="en-US" sz="2400" i="1" dirty="0" smtClean="0">
                <a:cs typeface="+mn-cs"/>
                <a:hlinkClick r:id="rId2"/>
              </a:rPr>
              <a:t>www.mi-corporation.com</a:t>
            </a:r>
            <a:r>
              <a:rPr lang="en-US" sz="2400" i="1" dirty="0" smtClean="0">
                <a:cs typeface="+mn-cs"/>
              </a:rPr>
              <a:t> </a:t>
            </a:r>
            <a:r>
              <a:rPr lang="en-US" sz="2400" i="1" dirty="0" smtClean="0">
                <a:solidFill>
                  <a:srgbClr val="000000"/>
                </a:solidFill>
                <a:cs typeface="+mn-cs"/>
              </a:rPr>
              <a:t>for </a:t>
            </a:r>
            <a:r>
              <a:rPr lang="en-US" sz="2400" i="1" dirty="0">
                <a:solidFill>
                  <a:srgbClr val="000000"/>
                </a:solidFill>
                <a:cs typeface="+mn-cs"/>
              </a:rPr>
              <a:t>more information about </a:t>
            </a:r>
          </a:p>
          <a:p>
            <a:pPr defTabSz="911225" eaLnBrk="0" hangingPunct="0">
              <a:defRPr/>
            </a:pPr>
            <a:r>
              <a:rPr lang="en-US" sz="2400" i="1" dirty="0">
                <a:solidFill>
                  <a:srgbClr val="000000"/>
                </a:solidFill>
                <a:cs typeface="+mn-cs"/>
              </a:rPr>
              <a:t>     </a:t>
            </a:r>
            <a:r>
              <a:rPr lang="en-US" sz="2400" i="1" dirty="0" err="1" smtClean="0">
                <a:solidFill>
                  <a:srgbClr val="000000"/>
                </a:solidFill>
                <a:cs typeface="+mn-cs"/>
              </a:rPr>
              <a:t>Mi</a:t>
            </a:r>
            <a:r>
              <a:rPr lang="en-US" sz="2400" i="1" dirty="0" smtClean="0">
                <a:solidFill>
                  <a:srgbClr val="000000"/>
                </a:solidFill>
                <a:cs typeface="+mn-cs"/>
              </a:rPr>
              <a:t>-Corporation software &amp; services:  </a:t>
            </a:r>
            <a:r>
              <a:rPr lang="en-US" sz="2400" i="1" dirty="0">
                <a:solidFill>
                  <a:srgbClr val="000000"/>
                </a:solidFill>
                <a:cs typeface="+mn-cs"/>
              </a:rPr>
              <a:t>Data Sheets, Case </a:t>
            </a:r>
            <a:r>
              <a:rPr lang="en-US" sz="2400" i="1" dirty="0" smtClean="0">
                <a:solidFill>
                  <a:srgbClr val="000000"/>
                </a:solidFill>
                <a:cs typeface="+mn-cs"/>
              </a:rPr>
              <a:t>Studies, White Papers</a:t>
            </a:r>
            <a:endParaRPr lang="en-US" sz="2400" i="1" dirty="0">
              <a:solidFill>
                <a:srgbClr val="000000"/>
              </a:solidFill>
              <a:cs typeface="+mn-cs"/>
            </a:endParaRPr>
          </a:p>
          <a:p>
            <a:pPr defTabSz="911225" eaLnBrk="0" hangingPunct="0">
              <a:defRPr/>
            </a:pPr>
            <a:endParaRPr lang="en-US" sz="2400" i="1" dirty="0">
              <a:solidFill>
                <a:srgbClr val="000000"/>
              </a:solidFill>
              <a:cs typeface="+mn-cs"/>
            </a:endParaRPr>
          </a:p>
          <a:p>
            <a:pPr defTabSz="911225" eaLnBrk="0" hangingPunct="0">
              <a:buFontTx/>
              <a:buChar char="•"/>
              <a:defRPr/>
            </a:pPr>
            <a:r>
              <a:rPr lang="en-US" sz="2400" i="1" dirty="0">
                <a:cs typeface="+mn-cs"/>
              </a:rPr>
              <a:t>Downloadable Demo software is </a:t>
            </a:r>
            <a:r>
              <a:rPr lang="en-US" sz="2400" i="1" dirty="0" smtClean="0">
                <a:cs typeface="+mn-cs"/>
              </a:rPr>
              <a:t>available at </a:t>
            </a:r>
            <a:r>
              <a:rPr lang="en-US" sz="2400" b="1" i="1" dirty="0" smtClean="0">
                <a:cs typeface="+mn-cs"/>
                <a:hlinkClick r:id="rId2"/>
              </a:rPr>
              <a:t>www.mi-corporation.com</a:t>
            </a:r>
            <a:r>
              <a:rPr lang="en-US" sz="2400" b="1" i="1" dirty="0" smtClean="0">
                <a:cs typeface="+mn-cs"/>
              </a:rPr>
              <a:t> </a:t>
            </a:r>
            <a:endParaRPr lang="en-US" sz="2400" b="1" i="1" dirty="0">
              <a:cs typeface="+mn-cs"/>
            </a:endParaRPr>
          </a:p>
          <a:p>
            <a:pPr defTabSz="911225" eaLnBrk="0" hangingPunct="0">
              <a:defRPr/>
            </a:pPr>
            <a:endParaRPr lang="en-US" sz="2400" i="1" dirty="0" smtClean="0">
              <a:solidFill>
                <a:srgbClr val="FF0000"/>
              </a:solidFill>
              <a:cs typeface="+mn-cs"/>
            </a:endParaRPr>
          </a:p>
          <a:p>
            <a:pPr defTabSz="911225" eaLnBrk="0" hangingPunct="0">
              <a:defRPr/>
            </a:pPr>
            <a:r>
              <a:rPr lang="en-US" sz="2400" i="1" dirty="0" smtClean="0">
                <a:solidFill>
                  <a:srgbClr val="FF0000"/>
                </a:solidFill>
                <a:cs typeface="+mn-cs"/>
              </a:rPr>
              <a:t>Look </a:t>
            </a:r>
            <a:r>
              <a:rPr lang="en-US" sz="2400" i="1" dirty="0">
                <a:solidFill>
                  <a:srgbClr val="FF0000"/>
                </a:solidFill>
                <a:cs typeface="+mn-cs"/>
              </a:rPr>
              <a:t>for </a:t>
            </a:r>
            <a:r>
              <a:rPr lang="en-US" sz="2400" i="1" u="sng" dirty="0" err="1" smtClean="0">
                <a:solidFill>
                  <a:srgbClr val="FF0000"/>
                </a:solidFill>
                <a:cs typeface="+mn-cs"/>
              </a:rPr>
              <a:t>Mi</a:t>
            </a:r>
            <a:r>
              <a:rPr lang="en-US" sz="2400" i="1" u="sng" dirty="0" smtClean="0">
                <a:solidFill>
                  <a:srgbClr val="FF0000"/>
                </a:solidFill>
                <a:cs typeface="+mn-cs"/>
              </a:rPr>
              <a:t>-Forms</a:t>
            </a:r>
            <a:r>
              <a:rPr lang="en-US" sz="2400" i="1" dirty="0" smtClean="0">
                <a:solidFill>
                  <a:srgbClr val="FF0000"/>
                </a:solidFill>
                <a:cs typeface="+mn-cs"/>
              </a:rPr>
              <a:t> apps ON </a:t>
            </a:r>
            <a:r>
              <a:rPr lang="en-US" sz="2400" i="1" dirty="0">
                <a:solidFill>
                  <a:srgbClr val="FF0000"/>
                </a:solidFill>
                <a:cs typeface="+mn-cs"/>
              </a:rPr>
              <a:t>THE APP STORES (Apple, Android)!</a:t>
            </a:r>
            <a:br>
              <a:rPr lang="en-US" sz="2400" i="1" dirty="0">
                <a:solidFill>
                  <a:srgbClr val="FF0000"/>
                </a:solidFill>
                <a:cs typeface="+mn-cs"/>
              </a:rPr>
            </a:br>
            <a:endParaRPr lang="en-US" sz="2400" i="1" dirty="0" smtClean="0">
              <a:solidFill>
                <a:srgbClr val="FF0000"/>
              </a:solidFill>
              <a:cs typeface="+mn-cs"/>
            </a:endParaRPr>
          </a:p>
          <a:p>
            <a:pPr defTabSz="911225" eaLnBrk="0" hangingPunct="0">
              <a:defRPr/>
            </a:pPr>
            <a:r>
              <a:rPr lang="en-US" sz="2400" i="1" dirty="0" smtClean="0">
                <a:solidFill>
                  <a:srgbClr val="FF0000"/>
                </a:solidFill>
                <a:cs typeface="+mn-cs"/>
              </a:rPr>
              <a:t>Watch our </a:t>
            </a:r>
            <a:r>
              <a:rPr lang="en-US" sz="2400" i="1" dirty="0" err="1" smtClean="0">
                <a:solidFill>
                  <a:srgbClr val="FF0000"/>
                </a:solidFill>
                <a:cs typeface="+mn-cs"/>
              </a:rPr>
              <a:t>Youtube</a:t>
            </a:r>
            <a:r>
              <a:rPr lang="en-US" sz="2400" i="1" dirty="0" smtClean="0">
                <a:solidFill>
                  <a:srgbClr val="FF0000"/>
                </a:solidFill>
                <a:cs typeface="+mn-cs"/>
              </a:rPr>
              <a:t> videos: </a:t>
            </a:r>
            <a:r>
              <a:rPr lang="en-US" sz="2400" i="1" dirty="0" smtClean="0">
                <a:solidFill>
                  <a:srgbClr val="FF0000"/>
                </a:solidFill>
                <a:cs typeface="+mn-cs"/>
                <a:hlinkClick r:id="rId3"/>
              </a:rPr>
              <a:t>www.youtube.com/micortp</a:t>
            </a:r>
            <a:r>
              <a:rPr lang="en-US" sz="2400" i="1" dirty="0" smtClean="0">
                <a:solidFill>
                  <a:srgbClr val="FF0000"/>
                </a:solidFill>
                <a:cs typeface="+mn-cs"/>
              </a:rPr>
              <a:t> &amp; 					                                    </a:t>
            </a:r>
            <a:r>
              <a:rPr lang="en-US" sz="2400" i="1" dirty="0" smtClean="0">
                <a:solidFill>
                  <a:srgbClr val="FF0000"/>
                </a:solidFill>
                <a:cs typeface="+mn-cs"/>
                <a:hlinkClick r:id="rId4"/>
              </a:rPr>
              <a:t>www.youtube.com/mobileforms</a:t>
            </a:r>
            <a:r>
              <a:rPr lang="en-US" sz="2400" i="1" dirty="0" smtClean="0">
                <a:solidFill>
                  <a:srgbClr val="FF0000"/>
                </a:solidFill>
                <a:cs typeface="+mn-cs"/>
              </a:rPr>
              <a:t> </a:t>
            </a:r>
            <a:endParaRPr lang="en-US" sz="2400" i="1" dirty="0">
              <a:solidFill>
                <a:srgbClr val="FF0000"/>
              </a:solidFill>
              <a:cs typeface="+mn-cs"/>
            </a:endParaRPr>
          </a:p>
          <a:p>
            <a:pPr defTabSz="911225" eaLnBrk="0" hangingPunct="0">
              <a:buFontTx/>
              <a:buChar char="•"/>
              <a:defRPr/>
            </a:pPr>
            <a:endParaRPr lang="en-US" sz="2400" i="1" dirty="0">
              <a:solidFill>
                <a:srgbClr val="000000"/>
              </a:solidFill>
              <a:cs typeface="+mn-cs"/>
            </a:endParaRPr>
          </a:p>
          <a:p>
            <a:pPr defTabSz="911225" eaLnBrk="0" hangingPunct="0">
              <a:buFontTx/>
              <a:buChar char="•"/>
              <a:defRPr/>
            </a:pPr>
            <a:r>
              <a:rPr lang="en-US" sz="2400" i="1" dirty="0" smtClean="0">
                <a:solidFill>
                  <a:srgbClr val="000000"/>
                </a:solidFill>
                <a:cs typeface="+mn-cs"/>
              </a:rPr>
              <a:t>Arrange a </a:t>
            </a:r>
            <a:r>
              <a:rPr lang="en-US" sz="2400" i="1" dirty="0" err="1" smtClean="0">
                <a:solidFill>
                  <a:srgbClr val="000000"/>
                </a:solidFill>
                <a:cs typeface="+mn-cs"/>
              </a:rPr>
              <a:t>Mi</a:t>
            </a:r>
            <a:r>
              <a:rPr lang="en-US" sz="2400" i="1" dirty="0" smtClean="0">
                <a:solidFill>
                  <a:srgbClr val="000000"/>
                </a:solidFill>
                <a:cs typeface="+mn-cs"/>
              </a:rPr>
              <a:t>-Corporation </a:t>
            </a:r>
            <a:r>
              <a:rPr lang="en-US" sz="2400" i="1" dirty="0" smtClean="0">
                <a:solidFill>
                  <a:srgbClr val="000000"/>
                </a:solidFill>
                <a:cs typeface="+mn-cs"/>
              </a:rPr>
              <a:t>best practices workshop    - Vince Fuemmeler</a:t>
            </a:r>
            <a:br>
              <a:rPr lang="en-US" sz="2400" i="1" dirty="0" smtClean="0">
                <a:solidFill>
                  <a:srgbClr val="000000"/>
                </a:solidFill>
                <a:cs typeface="+mn-cs"/>
              </a:rPr>
            </a:br>
            <a:r>
              <a:rPr lang="en-US" sz="2400" i="1" dirty="0" smtClean="0">
                <a:solidFill>
                  <a:srgbClr val="000000"/>
                </a:solidFill>
                <a:cs typeface="+mn-cs"/>
              </a:rPr>
              <a:t>							       </a:t>
            </a:r>
            <a:r>
              <a:rPr lang="en-US" sz="2400" i="1" dirty="0" smtClean="0">
                <a:solidFill>
                  <a:srgbClr val="000000"/>
                </a:solidFill>
                <a:cs typeface="+mn-cs"/>
                <a:hlinkClick r:id="rId5"/>
              </a:rPr>
              <a:t>vince@imssecure.com</a:t>
            </a:r>
            <a:r>
              <a:rPr lang="en-US" sz="2400" i="1" dirty="0">
                <a:solidFill>
                  <a:srgbClr val="000000"/>
                </a:solidFill>
              </a:rPr>
              <a:t/>
            </a:r>
            <a:br>
              <a:rPr lang="en-US" sz="2400" i="1" dirty="0">
                <a:solidFill>
                  <a:srgbClr val="000000"/>
                </a:solidFill>
              </a:rPr>
            </a:br>
            <a:r>
              <a:rPr lang="en-US" sz="2400" i="1" dirty="0" smtClean="0">
                <a:solidFill>
                  <a:srgbClr val="000000"/>
                </a:solidFill>
              </a:rPr>
              <a:t>							       573-303-0039</a:t>
            </a:r>
            <a:endParaRPr lang="en-US" sz="2400" i="1" dirty="0" smtClean="0">
              <a:solidFill>
                <a:srgbClr val="000000"/>
              </a:solidFill>
              <a:cs typeface="+mn-cs"/>
            </a:endParaRPr>
          </a:p>
        </p:txBody>
      </p:sp>
    </p:spTree>
    <p:extLst>
      <p:ext uri="{BB962C8B-B14F-4D97-AF65-F5344CB8AC3E}">
        <p14:creationId xmlns:p14="http://schemas.microsoft.com/office/powerpoint/2010/main" val="381931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Mission Critical Process?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214203" y="1798818"/>
            <a:ext cx="5393940" cy="4222886"/>
          </a:xfrm>
        </p:spPr>
      </p:pic>
      <p:pic>
        <p:nvPicPr>
          <p:cNvPr id="9" name="Picture 5" descr="http://profile.ak.fbcdn.net/hprofile-ak-snc4/41578_139164215005_753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099" y="1475117"/>
            <a:ext cx="207327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2" descr="https://encrypted-tbn0.google.com/images?q=tbn:ANd9GcT2sDVutMMQcKoAdLmDa7jtEVlSGZDDXXBa4aBWY2qmJMGut-z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441" y="3739658"/>
            <a:ext cx="1888650" cy="19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9999594" y="1506213"/>
            <a:ext cx="1931472" cy="1931472"/>
          </a:xfrm>
          <a:prstGeom prst="rect">
            <a:avLst/>
          </a:prstGeom>
        </p:spPr>
      </p:pic>
      <p:pic>
        <p:nvPicPr>
          <p:cNvPr id="3" name="Picture 2"/>
          <p:cNvPicPr>
            <a:picLocks noChangeAspect="1"/>
          </p:cNvPicPr>
          <p:nvPr/>
        </p:nvPicPr>
        <p:blipFill>
          <a:blip r:embed="rId6"/>
          <a:stretch>
            <a:fillRect/>
          </a:stretch>
        </p:blipFill>
        <p:spPr>
          <a:xfrm>
            <a:off x="9836120" y="3938897"/>
            <a:ext cx="2192406" cy="1606649"/>
          </a:xfrm>
          <a:prstGeom prst="rect">
            <a:avLst/>
          </a:prstGeom>
        </p:spPr>
      </p:pic>
    </p:spTree>
    <p:extLst>
      <p:ext uri="{BB962C8B-B14F-4D97-AF65-F5344CB8AC3E}">
        <p14:creationId xmlns:p14="http://schemas.microsoft.com/office/powerpoint/2010/main" val="28026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431" y="1690688"/>
            <a:ext cx="9742359" cy="4530230"/>
          </a:xfrm>
        </p:spPr>
        <p:txBody>
          <a:bodyPr>
            <a:normAutofit/>
          </a:bodyPr>
          <a:lstStyle/>
          <a:p>
            <a:r>
              <a:rPr lang="en-US" dirty="0" smtClean="0"/>
              <a:t>Parameters in old process:</a:t>
            </a:r>
          </a:p>
          <a:p>
            <a:pPr lvl="1"/>
            <a:r>
              <a:rPr lang="en-US" dirty="0" smtClean="0"/>
              <a:t>19 field inspectors, completing 5 forms/day….</a:t>
            </a:r>
          </a:p>
          <a:p>
            <a:pPr lvl="1"/>
            <a:r>
              <a:rPr lang="en-US" dirty="0" smtClean="0"/>
              <a:t>Cost of paper-process: </a:t>
            </a:r>
            <a:r>
              <a:rPr lang="en-US" b="1" i="1" dirty="0" smtClean="0"/>
              <a:t>~ $6,254/month</a:t>
            </a:r>
          </a:p>
          <a:p>
            <a:r>
              <a:rPr lang="en-US" dirty="0" smtClean="0"/>
              <a:t>Total investment with Mi-Co in </a:t>
            </a:r>
            <a:r>
              <a:rPr lang="en-US" dirty="0" err="1" smtClean="0"/>
              <a:t>Mi</a:t>
            </a:r>
            <a:r>
              <a:rPr lang="en-US" dirty="0" smtClean="0"/>
              <a:t>-Forms mobility project (software + services + other)</a:t>
            </a:r>
          </a:p>
          <a:p>
            <a:pPr lvl="1"/>
            <a:r>
              <a:rPr lang="en-US" b="1" i="1" dirty="0" smtClean="0"/>
              <a:t>~$200,090 (over ~6 years)</a:t>
            </a:r>
            <a:endParaRPr lang="en-US" b="1" i="1" dirty="0"/>
          </a:p>
          <a:p>
            <a:r>
              <a:rPr lang="en-US" dirty="0" smtClean="0"/>
              <a:t>Net </a:t>
            </a:r>
            <a:r>
              <a:rPr lang="en-US" dirty="0" smtClean="0"/>
              <a:t>Savings to date (after hardware cost, </a:t>
            </a:r>
            <a:r>
              <a:rPr lang="en-US" dirty="0" smtClean="0"/>
              <a:t>Mi-Co </a:t>
            </a:r>
            <a:r>
              <a:rPr lang="en-US" dirty="0" smtClean="0"/>
              <a:t>costs, training, travel, other items)</a:t>
            </a:r>
          </a:p>
          <a:p>
            <a:pPr lvl="1"/>
            <a:r>
              <a:rPr lang="en-US" b="1" i="1" u="sng" dirty="0" smtClean="0"/>
              <a:t>$219,210.70</a:t>
            </a:r>
            <a:r>
              <a:rPr lang="en-US" b="1" i="1" dirty="0" smtClean="0"/>
              <a:t> </a:t>
            </a:r>
            <a:r>
              <a:rPr lang="en-US" i="1" dirty="0" smtClean="0"/>
              <a:t>(and $72,791/year from here on ea. yr</a:t>
            </a:r>
            <a:r>
              <a:rPr lang="en-US" i="1" dirty="0" smtClean="0"/>
              <a:t>.)</a:t>
            </a:r>
            <a:endParaRPr lang="en-US" i="1" u="sng" dirty="0"/>
          </a:p>
          <a:p>
            <a:r>
              <a:rPr lang="en-US" dirty="0"/>
              <a:t>2-4 week process reduced to 1 day, citizens happier too</a:t>
            </a:r>
          </a:p>
          <a:p>
            <a:endParaRPr lang="en-US" dirty="0"/>
          </a:p>
        </p:txBody>
      </p:sp>
      <p:sp>
        <p:nvSpPr>
          <p:cNvPr id="4" name="Slide Number Placeholder 3"/>
          <p:cNvSpPr>
            <a:spLocks noGrp="1"/>
          </p:cNvSpPr>
          <p:nvPr>
            <p:ph type="sldNum" sz="quarter" idx="12"/>
          </p:nvPr>
        </p:nvSpPr>
        <p:spPr/>
        <p:txBody>
          <a:bodyPr/>
          <a:lstStyle/>
          <a:p>
            <a:pPr>
              <a:defRPr/>
            </a:pPr>
            <a:fld id="{EA36B7D6-8E5C-48A6-8D6E-A4D24BD710E7}" type="slidenum">
              <a:rPr lang="en-US" smtClean="0"/>
              <a:pPr>
                <a:defRPr/>
              </a:pPr>
              <a:t>3</a:t>
            </a:fld>
            <a:endParaRPr lang="en-US"/>
          </a:p>
        </p:txBody>
      </p:sp>
      <p:sp>
        <p:nvSpPr>
          <p:cNvPr id="5" name="Title 1"/>
          <p:cNvSpPr>
            <a:spLocks noGrp="1"/>
          </p:cNvSpPr>
          <p:nvPr>
            <p:ph type="title"/>
          </p:nvPr>
        </p:nvSpPr>
        <p:spPr>
          <a:xfrm>
            <a:off x="838200" y="365125"/>
            <a:ext cx="10515600" cy="1325563"/>
          </a:xfrm>
        </p:spPr>
        <p:txBody>
          <a:bodyPr>
            <a:normAutofit/>
          </a:bodyPr>
          <a:lstStyle/>
          <a:p>
            <a:r>
              <a:rPr lang="en-US" sz="4000" dirty="0" smtClean="0"/>
              <a:t>  Impact: </a:t>
            </a:r>
            <a:r>
              <a:rPr lang="en-US" sz="4000" dirty="0" smtClean="0"/>
              <a:t>NC </a:t>
            </a:r>
            <a:r>
              <a:rPr lang="en-US" sz="4000" dirty="0" smtClean="0"/>
              <a:t>Department of Agriculture</a:t>
            </a:r>
            <a:endParaRPr lang="en-US" sz="4000" dirty="0"/>
          </a:p>
        </p:txBody>
      </p:sp>
    </p:spTree>
    <p:extLst>
      <p:ext uri="{BB962C8B-B14F-4D97-AF65-F5344CB8AC3E}">
        <p14:creationId xmlns:p14="http://schemas.microsoft.com/office/powerpoint/2010/main" val="39718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401345" y="1304925"/>
            <a:ext cx="6243638" cy="5257800"/>
          </a:xfrm>
        </p:spPr>
        <p:txBody>
          <a:bodyPr/>
          <a:lstStyle/>
          <a:p>
            <a:r>
              <a:rPr lang="en-US" altLang="en-US" sz="2400" b="1" dirty="0" smtClean="0"/>
              <a:t>MS Early Intervention </a:t>
            </a:r>
            <a:r>
              <a:rPr lang="en-US" altLang="en-US" sz="2400" b="1" dirty="0" smtClean="0"/>
              <a:t>Program (2</a:t>
            </a:r>
            <a:r>
              <a:rPr lang="en-US" altLang="en-US" sz="2400" b="1" baseline="30000" dirty="0" smtClean="0"/>
              <a:t>nd</a:t>
            </a:r>
            <a:r>
              <a:rPr lang="en-US" altLang="en-US" sz="2400" b="1" dirty="0" smtClean="0"/>
              <a:t> project)</a:t>
            </a:r>
            <a:endParaRPr lang="en-US" altLang="en-US" sz="2400" b="1" dirty="0" smtClean="0"/>
          </a:p>
          <a:p>
            <a:pPr lvl="1"/>
            <a:r>
              <a:rPr lang="en-US" altLang="en-US" sz="2000" dirty="0" smtClean="0"/>
              <a:t>Infants &amp; toddlers with developmental delays</a:t>
            </a:r>
          </a:p>
          <a:p>
            <a:pPr lvl="1"/>
            <a:r>
              <a:rPr lang="en-US" altLang="en-US" sz="2000" dirty="0" smtClean="0"/>
              <a:t>60+ Field Service Coordinators / Case Managers</a:t>
            </a:r>
          </a:p>
          <a:p>
            <a:pPr lvl="1"/>
            <a:r>
              <a:rPr lang="en-US" altLang="en-US" sz="2000" dirty="0" smtClean="0"/>
              <a:t>Over 2,000 Offline Individualized Family Service Plans per year</a:t>
            </a:r>
          </a:p>
          <a:p>
            <a:pPr lvl="1"/>
            <a:r>
              <a:rPr lang="en-US" altLang="en-US" sz="2000" dirty="0" smtClean="0"/>
              <a:t>Easy, fast data submission to managers &amp; database</a:t>
            </a:r>
          </a:p>
          <a:p>
            <a:pPr lvl="1"/>
            <a:r>
              <a:rPr lang="en-US" altLang="en-US" sz="2000" dirty="0" smtClean="0"/>
              <a:t>State &amp; Federal funds</a:t>
            </a:r>
          </a:p>
          <a:p>
            <a:pPr lvl="1"/>
            <a:r>
              <a:rPr lang="en-US" altLang="en-US" sz="2000" dirty="0"/>
              <a:t>Windows </a:t>
            </a:r>
            <a:r>
              <a:rPr lang="en-US" altLang="en-US" sz="2000" dirty="0" smtClean="0"/>
              <a:t>Tablets</a:t>
            </a:r>
          </a:p>
          <a:p>
            <a:r>
              <a:rPr lang="en-US" altLang="en-US" sz="2400" b="1" dirty="0" smtClean="0"/>
              <a:t>Restaurant inspections</a:t>
            </a:r>
          </a:p>
          <a:p>
            <a:pPr lvl="1"/>
            <a:r>
              <a:rPr lang="en-US" altLang="en-US" sz="2000" dirty="0" smtClean="0"/>
              <a:t>200 Tablets</a:t>
            </a:r>
          </a:p>
          <a:p>
            <a:pPr lvl="1"/>
            <a:r>
              <a:rPr lang="en-US" altLang="en-US" sz="2000" b="1" i="1" dirty="0" smtClean="0"/>
              <a:t>Integration with air quality testing meter!</a:t>
            </a:r>
          </a:p>
          <a:p>
            <a:pPr lvl="1"/>
            <a:r>
              <a:rPr lang="en-US" altLang="en-US" sz="2000" dirty="0" smtClean="0"/>
              <a:t>Instant lookups of database in field</a:t>
            </a:r>
          </a:p>
          <a:p>
            <a:pPr lvl="1"/>
            <a:r>
              <a:rPr lang="en-US" altLang="en-US" sz="2000" dirty="0" smtClean="0"/>
              <a:t>Improved data quality</a:t>
            </a:r>
          </a:p>
          <a:p>
            <a:pPr lvl="1"/>
            <a:r>
              <a:rPr lang="en-US" altLang="en-US" sz="2000" dirty="0" smtClean="0"/>
              <a:t>CDC funded project</a:t>
            </a:r>
          </a:p>
        </p:txBody>
      </p:sp>
      <p:pic>
        <p:nvPicPr>
          <p:cNvPr id="15" name="Picture 2" descr="https://encrypted-tbn2.google.com/images?q=tbn:ANd9GcRi0MyOrIAXS9WPtbEuwrDfe4FgosQAGFU4XHio4UQ2p7fuoOWd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195" y="14192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s://encrypted-tbn0.google.com/images?q=tbn:ANd9GcSpev8lXt7kZdEB4BlOZel-Wi0r3WRHHyKjrfu_Xqg2gyVu3Ff9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780" y="2993973"/>
            <a:ext cx="14192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1182974" y="-25479"/>
            <a:ext cx="10515600" cy="1325563"/>
          </a:xfrm>
        </p:spPr>
        <p:txBody>
          <a:bodyPr>
            <a:normAutofit/>
          </a:bodyPr>
          <a:lstStyle/>
          <a:p>
            <a:r>
              <a:rPr lang="en-US" sz="4000" dirty="0" smtClean="0"/>
              <a:t>  Impact: MS Department of Health</a:t>
            </a:r>
            <a:endParaRPr lang="en-US" sz="4000" dirty="0"/>
          </a:p>
        </p:txBody>
      </p:sp>
    </p:spTree>
    <p:extLst>
      <p:ext uri="{BB962C8B-B14F-4D97-AF65-F5344CB8AC3E}">
        <p14:creationId xmlns:p14="http://schemas.microsoft.com/office/powerpoint/2010/main" val="15234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smtClean="0"/>
              <a:t>Mi</a:t>
            </a:r>
            <a:r>
              <a:rPr lang="en-US" dirty="0" smtClean="0"/>
              <a:t>-Corporation Corporate Overview</a:t>
            </a:r>
            <a:endParaRPr lang="en-US" dirty="0"/>
          </a:p>
        </p:txBody>
      </p:sp>
      <p:sp>
        <p:nvSpPr>
          <p:cNvPr id="3" name="Content Placeholder 2"/>
          <p:cNvSpPr>
            <a:spLocks noGrp="1"/>
          </p:cNvSpPr>
          <p:nvPr>
            <p:ph idx="1"/>
          </p:nvPr>
        </p:nvSpPr>
        <p:spPr>
          <a:xfrm>
            <a:off x="551954" y="1284939"/>
            <a:ext cx="9172493" cy="4948886"/>
          </a:xfrm>
        </p:spPr>
        <p:txBody>
          <a:bodyPr anchor="ctr">
            <a:normAutofit/>
          </a:bodyPr>
          <a:lstStyle/>
          <a:p>
            <a:r>
              <a:rPr lang="en-US" dirty="0" smtClean="0"/>
              <a:t>15 years of Enterprise Mobility Software Experience</a:t>
            </a:r>
          </a:p>
          <a:p>
            <a:pPr marL="457200" lvl="1" indent="0">
              <a:buNone/>
            </a:pPr>
            <a:r>
              <a:rPr lang="en-US" dirty="0" smtClean="0"/>
              <a:t>-  </a:t>
            </a:r>
            <a:r>
              <a:rPr lang="en-US" sz="2200" i="1" dirty="0" smtClean="0"/>
              <a:t>Founded 1999</a:t>
            </a:r>
          </a:p>
          <a:p>
            <a:r>
              <a:rPr lang="en-US" dirty="0" smtClean="0"/>
              <a:t>Enterprise Mobile Data Solutions to optimize mission-critical processes</a:t>
            </a:r>
            <a:endParaRPr lang="en-US" dirty="0"/>
          </a:p>
          <a:p>
            <a:pPr lvl="1">
              <a:buFontTx/>
              <a:buChar char="-"/>
            </a:pPr>
            <a:r>
              <a:rPr lang="en-US" sz="2200" i="1" dirty="0" smtClean="0"/>
              <a:t>Mobile forms, mobile apps &amp; </a:t>
            </a:r>
            <a:r>
              <a:rPr lang="en-US" sz="2200" i="1" dirty="0" err="1" smtClean="0"/>
              <a:t>dashboarding</a:t>
            </a:r>
            <a:r>
              <a:rPr lang="en-US" sz="2200" i="1" dirty="0" smtClean="0"/>
              <a:t>/reporting products</a:t>
            </a:r>
          </a:p>
          <a:p>
            <a:pPr lvl="1">
              <a:buFontTx/>
              <a:buChar char="-"/>
            </a:pPr>
            <a:r>
              <a:rPr lang="en-US" sz="2200" i="1" dirty="0" smtClean="0"/>
              <a:t>Any </a:t>
            </a:r>
            <a:r>
              <a:rPr lang="en-US" sz="2200" i="1" dirty="0"/>
              <a:t>data, Any Device, Anywhere!</a:t>
            </a:r>
          </a:p>
          <a:p>
            <a:pPr lvl="1">
              <a:buFontTx/>
              <a:buChar char="-"/>
            </a:pPr>
            <a:r>
              <a:rPr lang="en-US" sz="2200" i="1" dirty="0"/>
              <a:t>Flexible, scalable, </a:t>
            </a:r>
            <a:r>
              <a:rPr lang="en-US" sz="2200" i="1" dirty="0" smtClean="0"/>
              <a:t>secure </a:t>
            </a:r>
            <a:r>
              <a:rPr lang="en-US" sz="2200" i="1" dirty="0"/>
              <a:t>&amp; </a:t>
            </a:r>
            <a:r>
              <a:rPr lang="en-US" sz="2200" i="1" dirty="0" smtClean="0"/>
              <a:t>mature (v10)</a:t>
            </a:r>
          </a:p>
          <a:p>
            <a:r>
              <a:rPr lang="en-US" dirty="0" smtClean="0"/>
              <a:t>Partnered with industry leaders</a:t>
            </a:r>
          </a:p>
          <a:p>
            <a:pPr marL="457200" lvl="1" indent="0">
              <a:buNone/>
            </a:pPr>
            <a:r>
              <a:rPr lang="en-US" dirty="0" smtClean="0"/>
              <a:t>- </a:t>
            </a:r>
            <a:r>
              <a:rPr lang="en-US" sz="2200" i="1" dirty="0" smtClean="0"/>
              <a:t>Intel, Microsoft Gold ISV, Panasonic, Motion Computing, Samsung,  </a:t>
            </a:r>
            <a:br>
              <a:rPr lang="en-US" sz="2200" i="1" dirty="0" smtClean="0"/>
            </a:br>
            <a:r>
              <a:rPr lang="en-US" sz="2200" i="1" dirty="0" smtClean="0"/>
              <a:t>  </a:t>
            </a:r>
            <a:r>
              <a:rPr lang="en-US" sz="2200" i="1" dirty="0" err="1" smtClean="0"/>
              <a:t>Anoto</a:t>
            </a:r>
            <a:r>
              <a:rPr lang="en-US" sz="2200" i="1" dirty="0" smtClean="0"/>
              <a:t> &amp; more</a:t>
            </a:r>
            <a:endParaRPr lang="en-US" sz="2200" i="1" dirty="0"/>
          </a:p>
          <a:p>
            <a:r>
              <a:rPr lang="en-US" dirty="0" smtClean="0"/>
              <a:t>Intellectual leadership</a:t>
            </a:r>
          </a:p>
          <a:p>
            <a:pPr lvl="1">
              <a:buFontTx/>
              <a:buChar char="-"/>
            </a:pPr>
            <a:r>
              <a:rPr lang="en-US" sz="2200" i="1" dirty="0" smtClean="0"/>
              <a:t>10 issued US Patents, 3 more pending</a:t>
            </a:r>
            <a:endParaRPr lang="en-US" sz="2200" i="1" dirty="0"/>
          </a:p>
          <a:p>
            <a:pPr lvl="1">
              <a:buFontTx/>
              <a:buChar char="-"/>
            </a:pPr>
            <a:endParaRPr lang="en-US" dirty="0"/>
          </a:p>
        </p:txBody>
      </p:sp>
      <p:pic>
        <p:nvPicPr>
          <p:cNvPr id="5" name="Picture 12" descr="CreekstoneDri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2597" y="1114508"/>
            <a:ext cx="23701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G33710509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818" y="3006194"/>
            <a:ext cx="1749846" cy="229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9944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Typical Paper Form Workflow</a:t>
            </a:r>
            <a:endParaRPr lang="en-US" dirty="0"/>
          </a:p>
        </p:txBody>
      </p:sp>
      <p:sp>
        <p:nvSpPr>
          <p:cNvPr id="5" name="Text Box 8"/>
          <p:cNvSpPr txBox="1">
            <a:spLocks noChangeArrowheads="1"/>
          </p:cNvSpPr>
          <p:nvPr/>
        </p:nvSpPr>
        <p:spPr bwMode="auto">
          <a:xfrm>
            <a:off x="7219122"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a:p>
        </p:txBody>
      </p:sp>
      <p:sp>
        <p:nvSpPr>
          <p:cNvPr id="6" name="Text Box 13"/>
          <p:cNvSpPr txBox="1">
            <a:spLocks noChangeArrowheads="1"/>
          </p:cNvSpPr>
          <p:nvPr/>
        </p:nvSpPr>
        <p:spPr bwMode="auto">
          <a:xfrm>
            <a:off x="1961322" y="1219200"/>
            <a:ext cx="838041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endParaRPr lang="en-US" sz="1800" dirty="0">
              <a:latin typeface="Arial" charset="0"/>
            </a:endParaRPr>
          </a:p>
          <a:p>
            <a:pPr>
              <a:spcBef>
                <a:spcPct val="50000"/>
              </a:spcBef>
              <a:buFontTx/>
              <a:buChar char="•"/>
            </a:pPr>
            <a:endParaRPr lang="en-US" sz="1800" dirty="0"/>
          </a:p>
        </p:txBody>
      </p:sp>
      <p:grpSp>
        <p:nvGrpSpPr>
          <p:cNvPr id="7" name="Group 36"/>
          <p:cNvGrpSpPr>
            <a:grpSpLocks/>
          </p:cNvGrpSpPr>
          <p:nvPr/>
        </p:nvGrpSpPr>
        <p:grpSpPr bwMode="auto">
          <a:xfrm>
            <a:off x="7952547" y="1798638"/>
            <a:ext cx="1652588" cy="3763962"/>
            <a:chOff x="6579176" y="1646251"/>
            <a:chExt cx="1652184" cy="3916686"/>
          </a:xfrm>
        </p:grpSpPr>
        <p:sp>
          <p:nvSpPr>
            <p:cNvPr id="8" name="TextBox 7"/>
            <p:cNvSpPr txBox="1"/>
            <p:nvPr/>
          </p:nvSpPr>
          <p:spPr>
            <a:xfrm>
              <a:off x="6579176" y="1646251"/>
              <a:ext cx="1652184" cy="287433"/>
            </a:xfrm>
            <a:prstGeom prst="rect">
              <a:avLst/>
            </a:prstGeom>
            <a:noFill/>
          </p:spPr>
          <p:txBody>
            <a:bodyPr wrap="none">
              <a:spAutoFit/>
            </a:bodyPr>
            <a:lstStyle/>
            <a:p>
              <a:pPr>
                <a:defRPr/>
              </a:pPr>
              <a:r>
                <a:rPr lang="en-US" b="1" dirty="0">
                  <a:solidFill>
                    <a:schemeClr val="tx1">
                      <a:lumMod val="75000"/>
                      <a:lumOff val="25000"/>
                    </a:schemeClr>
                  </a:solidFill>
                </a:rPr>
                <a:t>Complete Form</a:t>
              </a:r>
            </a:p>
          </p:txBody>
        </p:sp>
        <p:pic>
          <p:nvPicPr>
            <p:cNvPr id="9" name="Picture 8" descr="C:\Users\Joel Port\AppData\Local\Microsoft\Windows\Temporary Internet Files\Content.IE5\BINDQMPA\MP9004095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094" y="4191337"/>
              <a:ext cx="1371600" cy="1371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6777565" y="3673148"/>
              <a:ext cx="1299844" cy="287433"/>
            </a:xfrm>
            <a:prstGeom prst="rect">
              <a:avLst/>
            </a:prstGeom>
            <a:noFill/>
          </p:spPr>
          <p:txBody>
            <a:bodyPr wrap="none">
              <a:spAutoFit/>
            </a:bodyPr>
            <a:lstStyle/>
            <a:p>
              <a:pPr>
                <a:defRPr/>
              </a:pPr>
              <a:r>
                <a:rPr lang="en-US" b="1" dirty="0">
                  <a:solidFill>
                    <a:schemeClr val="tx1">
                      <a:lumMod val="75000"/>
                      <a:lumOff val="25000"/>
                    </a:schemeClr>
                  </a:solidFill>
                </a:rPr>
                <a:t>Route Form</a:t>
              </a:r>
            </a:p>
          </p:txBody>
        </p:sp>
      </p:grpSp>
      <p:grpSp>
        <p:nvGrpSpPr>
          <p:cNvPr id="11" name="Group 37"/>
          <p:cNvGrpSpPr>
            <a:grpSpLocks/>
          </p:cNvGrpSpPr>
          <p:nvPr/>
        </p:nvGrpSpPr>
        <p:grpSpPr bwMode="auto">
          <a:xfrm>
            <a:off x="5725285" y="1771650"/>
            <a:ext cx="1681162" cy="3763963"/>
            <a:chOff x="4573915" y="1646251"/>
            <a:chExt cx="1681679" cy="3890452"/>
          </a:xfrm>
        </p:grpSpPr>
        <p:pic>
          <p:nvPicPr>
            <p:cNvPr id="12" name="Picture 5" descr="C:\Users\Joel Port\AppData\Local\Microsoft\Windows\Temporary Internet Files\Content.IE5\HXHEH9XE\MP9004116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657" y="2112419"/>
              <a:ext cx="1371600" cy="12753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4573915" y="1646251"/>
              <a:ext cx="1681679" cy="285508"/>
            </a:xfrm>
            <a:prstGeom prst="rect">
              <a:avLst/>
            </a:prstGeom>
            <a:noFill/>
          </p:spPr>
          <p:txBody>
            <a:bodyPr wrap="none">
              <a:spAutoFit/>
            </a:bodyPr>
            <a:lstStyle/>
            <a:p>
              <a:pPr>
                <a:defRPr/>
              </a:pPr>
              <a:r>
                <a:rPr lang="en-US" b="1" dirty="0">
                  <a:solidFill>
                    <a:schemeClr val="tx1">
                      <a:lumMod val="75000"/>
                      <a:lumOff val="25000"/>
                    </a:schemeClr>
                  </a:solidFill>
                </a:rPr>
                <a:t>Distribute Form</a:t>
              </a:r>
            </a:p>
          </p:txBody>
        </p:sp>
        <p:pic>
          <p:nvPicPr>
            <p:cNvPr id="14" name="Picture 10" descr="http://www.pma-show.com/news_images/00231_canon_scanner_dr75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9657" y="4116976"/>
              <a:ext cx="1371600" cy="14197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a:xfrm>
              <a:off x="4837521" y="3672699"/>
              <a:ext cx="1173523" cy="285508"/>
            </a:xfrm>
            <a:prstGeom prst="rect">
              <a:avLst/>
            </a:prstGeom>
            <a:noFill/>
          </p:spPr>
          <p:txBody>
            <a:bodyPr wrap="none">
              <a:spAutoFit/>
            </a:bodyPr>
            <a:lstStyle/>
            <a:p>
              <a:pPr>
                <a:defRPr/>
              </a:pPr>
              <a:r>
                <a:rPr lang="en-US" b="1" dirty="0">
                  <a:solidFill>
                    <a:schemeClr val="tx1">
                      <a:lumMod val="75000"/>
                      <a:lumOff val="25000"/>
                    </a:schemeClr>
                  </a:solidFill>
                </a:rPr>
                <a:t>Scan Form</a:t>
              </a:r>
            </a:p>
          </p:txBody>
        </p:sp>
      </p:grpSp>
      <p:grpSp>
        <p:nvGrpSpPr>
          <p:cNvPr id="16" name="Group 38"/>
          <p:cNvGrpSpPr>
            <a:grpSpLocks/>
          </p:cNvGrpSpPr>
          <p:nvPr/>
        </p:nvGrpSpPr>
        <p:grpSpPr bwMode="auto">
          <a:xfrm>
            <a:off x="1696210" y="1798638"/>
            <a:ext cx="1514475" cy="3763962"/>
            <a:chOff x="344030" y="1646251"/>
            <a:chExt cx="1515457" cy="3779669"/>
          </a:xfrm>
        </p:grpSpPr>
        <p:sp>
          <p:nvSpPr>
            <p:cNvPr id="17" name="TextBox 16"/>
            <p:cNvSpPr txBox="1"/>
            <p:nvPr/>
          </p:nvSpPr>
          <p:spPr>
            <a:xfrm>
              <a:off x="344030" y="1646251"/>
              <a:ext cx="1374077" cy="277378"/>
            </a:xfrm>
            <a:prstGeom prst="rect">
              <a:avLst/>
            </a:prstGeom>
            <a:noFill/>
          </p:spPr>
          <p:txBody>
            <a:bodyPr wrap="none">
              <a:spAutoFit/>
            </a:bodyPr>
            <a:lstStyle/>
            <a:p>
              <a:pPr>
                <a:defRPr/>
              </a:pPr>
              <a:r>
                <a:rPr lang="en-US" b="1" dirty="0">
                  <a:solidFill>
                    <a:schemeClr val="tx1">
                      <a:lumMod val="75000"/>
                      <a:lumOff val="25000"/>
                    </a:schemeClr>
                  </a:solidFill>
                </a:rPr>
                <a:t>Design Form</a:t>
              </a:r>
            </a:p>
          </p:txBody>
        </p:sp>
        <p:pic>
          <p:nvPicPr>
            <p:cNvPr id="18" name="Picture 2" descr="C:\Users\Joel Port\AppData\Local\Microsoft\Windows\Temporary Internet Files\Content.IE5\X4ZL9Y0I\MP90044873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881" y="2112419"/>
              <a:ext cx="1435606" cy="1371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9" name="Picture 12" descr="C:\Users\Joel Port\AppData\Local\Microsoft\Windows\Temporary Internet Files\Content.IE5\BINDQMPA\MP90040965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884" y="4116977"/>
              <a:ext cx="1371600" cy="13089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382155" y="3673978"/>
              <a:ext cx="1323244" cy="275783"/>
            </a:xfrm>
            <a:prstGeom prst="rect">
              <a:avLst/>
            </a:prstGeom>
            <a:noFill/>
          </p:spPr>
          <p:txBody>
            <a:bodyPr wrap="none">
              <a:spAutoFit/>
            </a:bodyPr>
            <a:lstStyle/>
            <a:p>
              <a:pPr>
                <a:defRPr/>
              </a:pPr>
              <a:r>
                <a:rPr lang="en-US" b="1" dirty="0">
                  <a:solidFill>
                    <a:schemeClr val="tx1">
                      <a:lumMod val="75000"/>
                      <a:lumOff val="25000"/>
                    </a:schemeClr>
                  </a:solidFill>
                </a:rPr>
                <a:t>File Original</a:t>
              </a:r>
            </a:p>
          </p:txBody>
        </p:sp>
      </p:grpSp>
      <p:sp>
        <p:nvSpPr>
          <p:cNvPr id="21" name="Right Arrow 20"/>
          <p:cNvSpPr/>
          <p:nvPr/>
        </p:nvSpPr>
        <p:spPr>
          <a:xfrm>
            <a:off x="5241097" y="28702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7390572" y="2857500"/>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10800000">
            <a:off x="7374697" y="4733925"/>
            <a:ext cx="738188"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rot="10800000">
            <a:off x="3083685" y="4733925"/>
            <a:ext cx="722312"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 name="Group 44"/>
          <p:cNvGrpSpPr>
            <a:grpSpLocks/>
          </p:cNvGrpSpPr>
          <p:nvPr/>
        </p:nvGrpSpPr>
        <p:grpSpPr bwMode="auto">
          <a:xfrm>
            <a:off x="3602797" y="1787525"/>
            <a:ext cx="1585913" cy="3763963"/>
            <a:chOff x="2607962" y="1634555"/>
            <a:chExt cx="1586046" cy="3770897"/>
          </a:xfrm>
        </p:grpSpPr>
        <p:pic>
          <p:nvPicPr>
            <p:cNvPr id="26" name="Picture 11" descr="C:\Users\Joel Port\AppData\Local\Microsoft\Windows\Temporary Internet Files\Content.IE5\HXHEH9XE\MP90044415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2408" y="4163387"/>
              <a:ext cx="1371600" cy="12420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7" name="TextBox 26"/>
            <p:cNvSpPr txBox="1"/>
            <p:nvPr/>
          </p:nvSpPr>
          <p:spPr>
            <a:xfrm>
              <a:off x="2607962" y="3673479"/>
              <a:ext cx="1543179" cy="276734"/>
            </a:xfrm>
            <a:prstGeom prst="rect">
              <a:avLst/>
            </a:prstGeom>
            <a:noFill/>
          </p:spPr>
          <p:txBody>
            <a:bodyPr wrap="none">
              <a:spAutoFit/>
            </a:bodyPr>
            <a:lstStyle/>
            <a:p>
              <a:pPr>
                <a:defRPr/>
              </a:pPr>
              <a:r>
                <a:rPr lang="en-US" b="1" dirty="0">
                  <a:solidFill>
                    <a:schemeClr val="tx1">
                      <a:lumMod val="75000"/>
                      <a:lumOff val="25000"/>
                    </a:schemeClr>
                  </a:solidFill>
                </a:rPr>
                <a:t>Index &amp; Route</a:t>
              </a:r>
            </a:p>
          </p:txBody>
        </p:sp>
        <p:sp>
          <p:nvSpPr>
            <p:cNvPr id="28" name="TextBox 27"/>
            <p:cNvSpPr txBox="1"/>
            <p:nvPr/>
          </p:nvSpPr>
          <p:spPr>
            <a:xfrm>
              <a:off x="2831819" y="1634555"/>
              <a:ext cx="1197075" cy="276734"/>
            </a:xfrm>
            <a:prstGeom prst="rect">
              <a:avLst/>
            </a:prstGeom>
            <a:noFill/>
          </p:spPr>
          <p:txBody>
            <a:bodyPr wrap="none">
              <a:spAutoFit/>
            </a:bodyPr>
            <a:lstStyle/>
            <a:p>
              <a:pPr>
                <a:defRPr/>
              </a:pPr>
              <a:r>
                <a:rPr lang="en-US" b="1" dirty="0">
                  <a:solidFill>
                    <a:schemeClr val="tx1">
                      <a:lumMod val="75000"/>
                      <a:lumOff val="25000"/>
                    </a:schemeClr>
                  </a:solidFill>
                </a:rPr>
                <a:t>Print Form</a:t>
              </a:r>
            </a:p>
          </p:txBody>
        </p:sp>
        <p:pic>
          <p:nvPicPr>
            <p:cNvPr id="29" name="Picture 2" descr="C:\Users\Joel Port\AppData\Local\Microsoft\Windows\Temporary Internet Files\Content.IE5\X4ZL9Y0I\MP900422967[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819"/>
            <a:stretch/>
          </p:blipFill>
          <p:spPr bwMode="auto">
            <a:xfrm>
              <a:off x="2822408" y="2112420"/>
              <a:ext cx="1371600" cy="12235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
        <p:nvSpPr>
          <p:cNvPr id="30" name="Right Arrow 29"/>
          <p:cNvSpPr/>
          <p:nvPr/>
        </p:nvSpPr>
        <p:spPr>
          <a:xfrm>
            <a:off x="3251960" y="2857500"/>
            <a:ext cx="661987"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rot="10800000">
            <a:off x="5180772" y="4733925"/>
            <a:ext cx="722313" cy="28257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3785" y="1930400"/>
            <a:ext cx="2170112"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0202" y="437427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2358" y="4380122"/>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011" y="4334559"/>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7287" y="446246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4053" y="2337594"/>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5509" y="2379743"/>
            <a:ext cx="12684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3096384" y="5780310"/>
            <a:ext cx="5795109" cy="646331"/>
          </a:xfrm>
          <a:prstGeom prst="rect">
            <a:avLst/>
          </a:prstGeom>
        </p:spPr>
        <p:txBody>
          <a:bodyPr wrap="square">
            <a:spAutoFit/>
          </a:bodyPr>
          <a:lstStyle/>
          <a:p>
            <a:r>
              <a:rPr lang="en-US" b="1" dirty="0" smtClean="0">
                <a:solidFill>
                  <a:srgbClr val="FF0000"/>
                </a:solidFill>
              </a:rPr>
              <a:t>Approximate cost of a paper form: $4.95</a:t>
            </a:r>
          </a:p>
          <a:p>
            <a:r>
              <a:rPr lang="en-US" dirty="0">
                <a:solidFill>
                  <a:srgbClr val="FF0000"/>
                </a:solidFill>
              </a:rPr>
              <a:t>	</a:t>
            </a:r>
            <a:r>
              <a:rPr lang="en-US" dirty="0" smtClean="0">
                <a:solidFill>
                  <a:srgbClr val="FF0000"/>
                </a:solidFill>
              </a:rPr>
              <a:t>- AIIM Whitepaper, 2012</a:t>
            </a:r>
            <a:endParaRPr lang="en-US" dirty="0">
              <a:solidFill>
                <a:srgbClr val="FF0000"/>
              </a:solidFill>
            </a:endParaRPr>
          </a:p>
        </p:txBody>
      </p:sp>
    </p:spTree>
    <p:extLst>
      <p:ext uri="{BB962C8B-B14F-4D97-AF65-F5344CB8AC3E}">
        <p14:creationId xmlns:p14="http://schemas.microsoft.com/office/powerpoint/2010/main" val="2780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Typical Mobile App Project</a:t>
            </a:r>
            <a:endParaRPr lang="en-US" dirty="0"/>
          </a:p>
        </p:txBody>
      </p:sp>
      <p:pic>
        <p:nvPicPr>
          <p:cNvPr id="4" name="Picture 3"/>
          <p:cNvPicPr>
            <a:picLocks noChangeAspect="1"/>
          </p:cNvPicPr>
          <p:nvPr/>
        </p:nvPicPr>
        <p:blipFill>
          <a:blip r:embed="rId3"/>
          <a:stretch>
            <a:fillRect/>
          </a:stretch>
        </p:blipFill>
        <p:spPr>
          <a:xfrm>
            <a:off x="476036" y="1548503"/>
            <a:ext cx="10782673" cy="4251048"/>
          </a:xfrm>
          <a:prstGeom prst="rect">
            <a:avLst/>
          </a:prstGeom>
        </p:spPr>
      </p:pic>
    </p:spTree>
    <p:extLst>
      <p:ext uri="{BB962C8B-B14F-4D97-AF65-F5344CB8AC3E}">
        <p14:creationId xmlns:p14="http://schemas.microsoft.com/office/powerpoint/2010/main" val="284116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KPIs, Dashboards &amp; Analytics</a:t>
            </a:r>
            <a:endParaRPr lang="en-US" dirty="0"/>
          </a:p>
        </p:txBody>
      </p:sp>
      <p:graphicFrame>
        <p:nvGraphicFramePr>
          <p:cNvPr id="4" name="Content Placeholder 3"/>
          <p:cNvGraphicFramePr>
            <a:graphicFrameLocks noGrp="1"/>
          </p:cNvGraphicFramePr>
          <p:nvPr>
            <p:ph idx="1"/>
            <p:extLst/>
          </p:nvPr>
        </p:nvGraphicFramePr>
        <p:xfrm>
          <a:off x="838200" y="49143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2317315" y="3582444"/>
            <a:ext cx="438411" cy="764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5569908" y="3582444"/>
            <a:ext cx="417534" cy="764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4910329" y="4523030"/>
            <a:ext cx="1920406" cy="2334970"/>
          </a:xfrm>
          <a:prstGeom prst="rect">
            <a:avLst/>
          </a:prstGeom>
        </p:spPr>
      </p:pic>
      <p:pic>
        <p:nvPicPr>
          <p:cNvPr id="8" name="Picture 7"/>
          <p:cNvPicPr>
            <a:picLocks noChangeAspect="1"/>
          </p:cNvPicPr>
          <p:nvPr/>
        </p:nvPicPr>
        <p:blipFill>
          <a:blip r:embed="rId8"/>
          <a:stretch>
            <a:fillRect/>
          </a:stretch>
        </p:blipFill>
        <p:spPr>
          <a:xfrm>
            <a:off x="1747340" y="4739456"/>
            <a:ext cx="1908213" cy="1902117"/>
          </a:xfrm>
          <a:prstGeom prst="rect">
            <a:avLst/>
          </a:prstGeom>
        </p:spPr>
      </p:pic>
      <p:pic>
        <p:nvPicPr>
          <p:cNvPr id="10" name="Picture 9"/>
          <p:cNvPicPr>
            <a:picLocks noChangeAspect="1"/>
          </p:cNvPicPr>
          <p:nvPr/>
        </p:nvPicPr>
        <p:blipFill>
          <a:blip r:embed="rId9"/>
          <a:stretch>
            <a:fillRect/>
          </a:stretch>
        </p:blipFill>
        <p:spPr>
          <a:xfrm>
            <a:off x="7911939" y="3823149"/>
            <a:ext cx="2952750" cy="1552575"/>
          </a:xfrm>
          <a:prstGeom prst="rect">
            <a:avLst/>
          </a:prstGeom>
        </p:spPr>
      </p:pic>
      <p:sp>
        <p:nvSpPr>
          <p:cNvPr id="11" name="TextBox 10"/>
          <p:cNvSpPr txBox="1"/>
          <p:nvPr/>
        </p:nvSpPr>
        <p:spPr>
          <a:xfrm>
            <a:off x="7659974" y="5456417"/>
            <a:ext cx="3897442" cy="215444"/>
          </a:xfrm>
          <a:prstGeom prst="rect">
            <a:avLst/>
          </a:prstGeom>
          <a:noFill/>
        </p:spPr>
        <p:txBody>
          <a:bodyPr wrap="square" rtlCol="0">
            <a:spAutoFit/>
          </a:bodyPr>
          <a:lstStyle/>
          <a:p>
            <a:r>
              <a:rPr lang="en-US" sz="800" dirty="0"/>
              <a:t>http://www.actioncoach.com/Good-Decision-Making-in-Business?pressid=1282</a:t>
            </a:r>
          </a:p>
        </p:txBody>
      </p:sp>
    </p:spTree>
    <p:extLst>
      <p:ext uri="{BB962C8B-B14F-4D97-AF65-F5344CB8AC3E}">
        <p14:creationId xmlns:p14="http://schemas.microsoft.com/office/powerpoint/2010/main" val="196218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492"/>
            <a:ext cx="10515600" cy="1325563"/>
          </a:xfrm>
        </p:spPr>
        <p:txBody>
          <a:bodyPr/>
          <a:lstStyle/>
          <a:p>
            <a:r>
              <a:rPr lang="en-US" dirty="0" err="1" smtClean="0"/>
              <a:t>Mi</a:t>
            </a:r>
            <a:r>
              <a:rPr lang="en-US" dirty="0" smtClean="0"/>
              <a:t>-Corporation Products: </a:t>
            </a:r>
            <a:r>
              <a:rPr lang="en-US" dirty="0" err="1" smtClean="0"/>
              <a:t>Mi</a:t>
            </a:r>
            <a:r>
              <a:rPr lang="en-US" dirty="0" smtClean="0"/>
              <a:t>-Forms</a:t>
            </a:r>
            <a:endParaRPr lang="en-US" dirty="0"/>
          </a:p>
        </p:txBody>
      </p:sp>
      <p:sp>
        <p:nvSpPr>
          <p:cNvPr id="4" name="Text Box 13"/>
          <p:cNvSpPr txBox="1">
            <a:spLocks noChangeArrowheads="1"/>
          </p:cNvSpPr>
          <p:nvPr/>
        </p:nvSpPr>
        <p:spPr bwMode="auto">
          <a:xfrm>
            <a:off x="1293813" y="1228404"/>
            <a:ext cx="102486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latin typeface="+mn-lt"/>
              </a:rPr>
              <a:t>Mi-Forms Software System</a:t>
            </a:r>
          </a:p>
          <a:p>
            <a:pPr>
              <a:spcBef>
                <a:spcPct val="50000"/>
              </a:spcBef>
            </a:pPr>
            <a:r>
              <a:rPr lang="en-US" sz="2000" dirty="0" smtClean="0">
                <a:latin typeface="+mn-lt"/>
              </a:rPr>
              <a:t>Software that allows enterprises to build electronic forms </a:t>
            </a:r>
            <a:r>
              <a:rPr lang="en-US" sz="2000" i="1" u="sng" dirty="0" smtClean="0">
                <a:latin typeface="+mn-lt"/>
              </a:rPr>
              <a:t>applications</a:t>
            </a:r>
            <a:r>
              <a:rPr lang="en-US" sz="2000" dirty="0" smtClean="0">
                <a:latin typeface="+mn-lt"/>
              </a:rPr>
              <a:t> for mobile data collection</a:t>
            </a:r>
          </a:p>
          <a:p>
            <a:pPr>
              <a:spcBef>
                <a:spcPct val="50000"/>
              </a:spcBef>
              <a:buFontTx/>
              <a:buChar char="•"/>
            </a:pPr>
            <a:r>
              <a:rPr lang="en-US" sz="2000" dirty="0" smtClean="0">
                <a:latin typeface="+mn-lt"/>
              </a:rPr>
              <a:t>Build </a:t>
            </a:r>
            <a:r>
              <a:rPr lang="en-US" sz="2000" dirty="0">
                <a:latin typeface="+mn-lt"/>
              </a:rPr>
              <a:t>Any </a:t>
            </a:r>
            <a:r>
              <a:rPr lang="en-US" sz="2000" dirty="0" smtClean="0">
                <a:latin typeface="+mn-lt"/>
              </a:rPr>
              <a:t>Form App (however simple or complex) &amp; deploy to any device</a:t>
            </a:r>
            <a:endParaRPr lang="en-US" sz="2000" dirty="0">
              <a:latin typeface="+mn-lt"/>
            </a:endParaRPr>
          </a:p>
          <a:p>
            <a:pPr>
              <a:spcBef>
                <a:spcPct val="50000"/>
              </a:spcBef>
              <a:buFontTx/>
              <a:buChar char="•"/>
            </a:pPr>
            <a:r>
              <a:rPr lang="en-US" sz="2000" dirty="0">
                <a:latin typeface="+mn-lt"/>
              </a:rPr>
              <a:t>Implement Any Business Rule for </a:t>
            </a:r>
            <a:r>
              <a:rPr lang="en-US" sz="2000" dirty="0" smtClean="0">
                <a:latin typeface="+mn-lt"/>
              </a:rPr>
              <a:t>Verification, Validation or data lookup (online </a:t>
            </a:r>
            <a:r>
              <a:rPr lang="en-US" sz="2000" dirty="0" smtClean="0">
                <a:latin typeface="+mn-lt"/>
              </a:rPr>
              <a:t>or </a:t>
            </a:r>
            <a:r>
              <a:rPr lang="en-US" sz="2000" i="1" u="sng" dirty="0" smtClean="0">
                <a:latin typeface="+mn-lt"/>
              </a:rPr>
              <a:t>offline</a:t>
            </a:r>
            <a:r>
              <a:rPr lang="en-US" sz="2000" dirty="0" smtClean="0">
                <a:latin typeface="+mn-lt"/>
              </a:rPr>
              <a:t>)</a:t>
            </a:r>
            <a:endParaRPr lang="en-US" sz="2000" dirty="0" smtClean="0">
              <a:latin typeface="+mn-lt"/>
            </a:endParaRPr>
          </a:p>
          <a:p>
            <a:pPr>
              <a:spcBef>
                <a:spcPct val="50000"/>
              </a:spcBef>
              <a:buFontTx/>
              <a:buChar char="•"/>
            </a:pPr>
            <a:r>
              <a:rPr lang="en-US" sz="2000" dirty="0" smtClean="0">
                <a:latin typeface="+mn-lt"/>
              </a:rPr>
              <a:t>Communicate with </a:t>
            </a:r>
            <a:r>
              <a:rPr lang="en-US" sz="2000" i="1" u="sng" dirty="0" smtClean="0">
                <a:latin typeface="+mn-lt"/>
              </a:rPr>
              <a:t>any</a:t>
            </a:r>
            <a:r>
              <a:rPr lang="en-US" sz="2000" b="1" dirty="0" smtClean="0">
                <a:latin typeface="+mn-lt"/>
              </a:rPr>
              <a:t> </a:t>
            </a:r>
            <a:r>
              <a:rPr lang="en-US" sz="2000" dirty="0" smtClean="0">
                <a:latin typeface="+mn-lt"/>
              </a:rPr>
              <a:t>Backend Enterprise </a:t>
            </a:r>
            <a:r>
              <a:rPr lang="en-US" sz="2000" dirty="0" smtClean="0">
                <a:latin typeface="+mn-lt"/>
              </a:rPr>
              <a:t>System (via 90 APIs &amp; web services)</a:t>
            </a:r>
            <a:endParaRPr lang="en-US" sz="2000" dirty="0" smtClean="0">
              <a:latin typeface="+mn-lt"/>
            </a:endParaRPr>
          </a:p>
          <a:p>
            <a:pPr>
              <a:spcBef>
                <a:spcPct val="50000"/>
              </a:spcBef>
              <a:buFontTx/>
              <a:buChar char="•"/>
            </a:pPr>
            <a:endParaRPr lang="en-US" sz="2000" dirty="0">
              <a:latin typeface="+mn-lt"/>
            </a:endParaRPr>
          </a:p>
          <a:p>
            <a:pPr>
              <a:spcBef>
                <a:spcPct val="50000"/>
              </a:spcBef>
              <a:buFontTx/>
              <a:buChar char="•"/>
            </a:pPr>
            <a:endParaRPr lang="en-US" sz="2000" dirty="0">
              <a:latin typeface="+mn-lt"/>
            </a:endParaRPr>
          </a:p>
        </p:txBody>
      </p:sp>
      <p:grpSp>
        <p:nvGrpSpPr>
          <p:cNvPr id="5" name="Group 15"/>
          <p:cNvGrpSpPr>
            <a:grpSpLocks/>
          </p:cNvGrpSpPr>
          <p:nvPr/>
        </p:nvGrpSpPr>
        <p:grpSpPr bwMode="auto">
          <a:xfrm>
            <a:off x="1293813" y="3790715"/>
            <a:ext cx="8380413" cy="2325125"/>
            <a:chOff x="144" y="1680"/>
            <a:chExt cx="5472" cy="1594"/>
          </a:xfrm>
        </p:grpSpPr>
        <p:graphicFrame>
          <p:nvGraphicFramePr>
            <p:cNvPr id="6" name="Object 2"/>
            <p:cNvGraphicFramePr>
              <a:graphicFrameLocks noChangeAspect="1"/>
            </p:cNvGraphicFramePr>
            <p:nvPr/>
          </p:nvGraphicFramePr>
          <p:xfrm>
            <a:off x="144" y="1680"/>
            <a:ext cx="5472" cy="1154"/>
          </p:xfrm>
          <a:graphic>
            <a:graphicData uri="http://schemas.openxmlformats.org/presentationml/2006/ole">
              <mc:AlternateContent xmlns:mc="http://schemas.openxmlformats.org/markup-compatibility/2006">
                <mc:Choice xmlns:v="urn:schemas-microsoft-com:vml" Requires="v">
                  <p:oleObj spid="_x0000_s1097" name="Document" r:id="rId3" imgW="4940808" imgH="1042416" progId="Word.Document.8">
                    <p:embed/>
                  </p:oleObj>
                </mc:Choice>
                <mc:Fallback>
                  <p:oleObj name="Document" r:id="rId3" imgW="4940808" imgH="10424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680"/>
                          <a:ext cx="5472"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7"/>
            <p:cNvSpPr txBox="1">
              <a:spLocks noChangeArrowheads="1"/>
            </p:cNvSpPr>
            <p:nvPr/>
          </p:nvSpPr>
          <p:spPr bwMode="auto">
            <a:xfrm>
              <a:off x="192"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Design </a:t>
              </a:r>
            </a:p>
            <a:p>
              <a:pPr algn="ctr"/>
              <a:r>
                <a:rPr lang="en-US" sz="2000" b="1">
                  <a:solidFill>
                    <a:schemeClr val="accent2"/>
                  </a:solidFill>
                  <a:latin typeface="Arial Narrow" pitchFamily="34" charset="0"/>
                </a:rPr>
                <a:t>Forms</a:t>
              </a:r>
            </a:p>
          </p:txBody>
        </p:sp>
        <p:sp>
          <p:nvSpPr>
            <p:cNvPr id="8" name="Text Box 18"/>
            <p:cNvSpPr txBox="1">
              <a:spLocks noChangeArrowheads="1"/>
            </p:cNvSpPr>
            <p:nvPr/>
          </p:nvSpPr>
          <p:spPr bwMode="auto">
            <a:xfrm>
              <a:off x="158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Capture </a:t>
              </a:r>
            </a:p>
            <a:p>
              <a:pPr algn="ctr"/>
              <a:r>
                <a:rPr lang="en-US" sz="2000" b="1">
                  <a:solidFill>
                    <a:schemeClr val="accent2"/>
                  </a:solidFill>
                  <a:latin typeface="Arial Narrow" pitchFamily="34" charset="0"/>
                </a:rPr>
                <a:t>Data</a:t>
              </a:r>
            </a:p>
          </p:txBody>
        </p:sp>
        <p:sp>
          <p:nvSpPr>
            <p:cNvPr id="9" name="Text Box 19"/>
            <p:cNvSpPr txBox="1">
              <a:spLocks noChangeArrowheads="1"/>
            </p:cNvSpPr>
            <p:nvPr/>
          </p:nvSpPr>
          <p:spPr bwMode="auto">
            <a:xfrm>
              <a:off x="302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a:solidFill>
                    <a:schemeClr val="accent2"/>
                  </a:solidFill>
                  <a:latin typeface="Arial Narrow" pitchFamily="34" charset="0"/>
                </a:rPr>
                <a:t>Verify </a:t>
              </a:r>
            </a:p>
            <a:p>
              <a:pPr algn="ctr"/>
              <a:r>
                <a:rPr lang="en-US" sz="2000" b="1">
                  <a:solidFill>
                    <a:schemeClr val="accent2"/>
                  </a:solidFill>
                  <a:latin typeface="Arial Narrow" pitchFamily="34" charset="0"/>
                </a:rPr>
                <a:t>Data</a:t>
              </a:r>
            </a:p>
          </p:txBody>
        </p:sp>
        <p:sp>
          <p:nvSpPr>
            <p:cNvPr id="10" name="Text Box 20"/>
            <p:cNvSpPr txBox="1">
              <a:spLocks noChangeArrowheads="1"/>
            </p:cNvSpPr>
            <p:nvPr/>
          </p:nvSpPr>
          <p:spPr bwMode="auto">
            <a:xfrm>
              <a:off x="4464" y="2832"/>
              <a:ext cx="10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2000" b="1" dirty="0">
                  <a:solidFill>
                    <a:schemeClr val="accent2"/>
                  </a:solidFill>
                  <a:latin typeface="Arial Narrow" pitchFamily="34" charset="0"/>
                </a:rPr>
                <a:t>Communicate</a:t>
              </a:r>
            </a:p>
            <a:p>
              <a:pPr algn="ctr"/>
              <a:r>
                <a:rPr lang="en-US" sz="2000" b="1" dirty="0">
                  <a:solidFill>
                    <a:schemeClr val="accent2"/>
                  </a:solidFill>
                  <a:latin typeface="Arial Narrow" pitchFamily="34" charset="0"/>
                </a:rPr>
                <a:t>Information</a:t>
              </a:r>
            </a:p>
          </p:txBody>
        </p:sp>
      </p:grpSp>
    </p:spTree>
    <p:extLst>
      <p:ext uri="{BB962C8B-B14F-4D97-AF65-F5344CB8AC3E}">
        <p14:creationId xmlns:p14="http://schemas.microsoft.com/office/powerpoint/2010/main" val="26356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690</Words>
  <Application>Microsoft Office PowerPoint</Application>
  <PresentationFormat>Widescreen</PresentationFormat>
  <Paragraphs>101</Paragraphs>
  <Slides>12</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Arial Narrow</vt:lpstr>
      <vt:lpstr>Baron Neue</vt:lpstr>
      <vt:lpstr>Calibri</vt:lpstr>
      <vt:lpstr>Calibri Light</vt:lpstr>
      <vt:lpstr>Times New Roman</vt:lpstr>
      <vt:lpstr>Verdana</vt:lpstr>
      <vt:lpstr>Office Theme</vt:lpstr>
      <vt:lpstr>Document</vt:lpstr>
      <vt:lpstr>       Mobilizing your Mission Critical Processes  Overview &amp; Demo www.mi-corporation.com </vt:lpstr>
      <vt:lpstr>What is a Mission Critical Process?</vt:lpstr>
      <vt:lpstr>  Impact: NC Department of Agriculture</vt:lpstr>
      <vt:lpstr>  Impact: MS Department of Health</vt:lpstr>
      <vt:lpstr>Mi-Corporation Corporate Overview</vt:lpstr>
      <vt:lpstr>Business Case: Typical Paper Form Workflow</vt:lpstr>
      <vt:lpstr>Business Case: Typical Mobile App Project</vt:lpstr>
      <vt:lpstr>Business Case: KPIs, Dashboards &amp; Analytics</vt:lpstr>
      <vt:lpstr>Mi-Corporation Products: Mi-Forms</vt:lpstr>
      <vt:lpstr>Other Mobility Products Available  from Mi-Corporation</vt:lpstr>
      <vt:lpstr>Service &amp; Support Matter for Mission-Critical Processes</vt:lpstr>
      <vt:lpstr>Demo &amp; Suggested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 Quigley</dc:creator>
  <cp:lastModifiedBy>Gautham Pandiyan</cp:lastModifiedBy>
  <cp:revision>91</cp:revision>
  <dcterms:created xsi:type="dcterms:W3CDTF">2014-05-30T18:20:01Z</dcterms:created>
  <dcterms:modified xsi:type="dcterms:W3CDTF">2014-08-13T02:41:30Z</dcterms:modified>
</cp:coreProperties>
</file>