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9" r:id="rId3"/>
    <p:sldId id="290" r:id="rId4"/>
    <p:sldId id="260" r:id="rId5"/>
    <p:sldId id="261" r:id="rId6"/>
    <p:sldId id="262" r:id="rId7"/>
    <p:sldId id="264" r:id="rId8"/>
    <p:sldId id="303" r:id="rId9"/>
    <p:sldId id="294" r:id="rId10"/>
    <p:sldId id="301" r:id="rId11"/>
    <p:sldId id="302" r:id="rId12"/>
    <p:sldId id="291" r:id="rId13"/>
    <p:sldId id="292" r:id="rId14"/>
    <p:sldId id="293" r:id="rId15"/>
    <p:sldId id="304" r:id="rId16"/>
    <p:sldId id="289" r:id="rId17"/>
    <p:sldId id="295" r:id="rId18"/>
    <p:sldId id="296" r:id="rId19"/>
    <p:sldId id="297" r:id="rId20"/>
    <p:sldId id="298" r:id="rId21"/>
    <p:sldId id="300" r:id="rId22"/>
    <p:sldId id="299" r:id="rId23"/>
    <p:sldId id="280" r:id="rId24"/>
    <p:sldId id="305" r:id="rId25"/>
    <p:sldId id="306" r:id="rId26"/>
    <p:sldId id="309" r:id="rId27"/>
    <p:sldId id="308" r:id="rId28"/>
    <p:sldId id="307"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94660"/>
  </p:normalViewPr>
  <p:slideViewPr>
    <p:cSldViewPr snapToGrid="0">
      <p:cViewPr varScale="1">
        <p:scale>
          <a:sx n="64" d="100"/>
          <a:sy n="64" d="100"/>
        </p:scale>
        <p:origin x="7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A677-B032-455B-889B-AF56A3B5854C}" type="datetimeFigureOut">
              <a:rPr lang="en-US" smtClean="0"/>
              <a:t>7/21/2014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001B1-5C5F-4AB3-ACF3-58FF5CE385F6}" type="slidenum">
              <a:rPr lang="en-US" smtClean="0"/>
              <a:t>‹#›</a:t>
            </a:fld>
            <a:endParaRPr lang="en-US"/>
          </a:p>
        </p:txBody>
      </p:sp>
    </p:spTree>
    <p:extLst>
      <p:ext uri="{BB962C8B-B14F-4D97-AF65-F5344CB8AC3E}">
        <p14:creationId xmlns:p14="http://schemas.microsoft.com/office/powerpoint/2010/main" val="2217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one</a:t>
            </a:r>
            <a:r>
              <a:rPr lang="en-US" baseline="0" dirty="0" smtClean="0"/>
              <a:t> of these typical problems are you most concerned about or trying to solve?</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7</a:t>
            </a:fld>
            <a:endParaRPr lang="en-US"/>
          </a:p>
        </p:txBody>
      </p:sp>
    </p:spTree>
    <p:extLst>
      <p:ext uri="{BB962C8B-B14F-4D97-AF65-F5344CB8AC3E}">
        <p14:creationId xmlns:p14="http://schemas.microsoft.com/office/powerpoint/2010/main" val="50291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again look at this from a high level.</a:t>
            </a:r>
          </a:p>
          <a:p>
            <a:endParaRPr lang="en-US" dirty="0" smtClean="0"/>
          </a:p>
          <a:p>
            <a:r>
              <a:rPr lang="en-US" baseline="0" dirty="0" smtClean="0"/>
              <a:t>Data resources we care about are stored in 3</a:t>
            </a:r>
            <a:r>
              <a:rPr lang="en-US" baseline="30000" dirty="0" smtClean="0"/>
              <a:t>rd</a:t>
            </a:r>
            <a:r>
              <a:rPr lang="en-US" baseline="0" dirty="0" smtClean="0"/>
              <a:t> party databases such as SQL Server, Oracle, DB2, </a:t>
            </a:r>
            <a:r>
              <a:rPr lang="en-US" baseline="0" dirty="0" err="1" smtClean="0"/>
              <a:t>mySQL</a:t>
            </a:r>
            <a:r>
              <a:rPr lang="en-US" baseline="0" dirty="0" smtClean="0"/>
              <a:t>, </a:t>
            </a:r>
            <a:r>
              <a:rPr lang="en-US" baseline="0" dirty="0" err="1" smtClean="0"/>
              <a:t>PostgreSQL</a:t>
            </a:r>
            <a:r>
              <a:rPr lang="en-US" baseline="0" dirty="0" smtClean="0"/>
              <a:t>, or really any other data source so long as the data can be pulled.</a:t>
            </a:r>
          </a:p>
          <a:p>
            <a:endParaRPr lang="en-US" baseline="0" dirty="0" smtClean="0"/>
          </a:p>
          <a:p>
            <a:r>
              <a:rPr lang="en-US" baseline="0" dirty="0" smtClean="0"/>
              <a:t>Through a set of data and schema services, data is packaged up and moved to our data repository. These services allow a data administrator to define what the data looks like and to send periodic updates to the repository as needed. These refreshes can be either be full data pulls or updates such to rows, inserts and deletes.</a:t>
            </a:r>
          </a:p>
          <a:p>
            <a:endParaRPr lang="en-US" dirty="0" smtClean="0"/>
          </a:p>
          <a:p>
            <a:r>
              <a:rPr lang="en-US" dirty="0" smtClean="0"/>
              <a:t>Once it’s in the repository, we need to get it to client devices. </a:t>
            </a:r>
          </a:p>
          <a:p>
            <a:endParaRPr lang="en-US" dirty="0" smtClean="0"/>
          </a:p>
          <a:p>
            <a:r>
              <a:rPr lang="en-US" dirty="0" smtClean="0"/>
              <a:t>The</a:t>
            </a:r>
            <a:r>
              <a:rPr lang="en-US" baseline="0" dirty="0" smtClean="0"/>
              <a:t> server exposes a set of sync services that allow client devices to register for data they’re interested in and then to pull that data from the repository.</a:t>
            </a:r>
          </a:p>
          <a:p>
            <a:endParaRPr lang="en-US" baseline="0" dirty="0" smtClean="0"/>
          </a:p>
          <a:p>
            <a:r>
              <a:rPr lang="en-US" dirty="0" smtClean="0"/>
              <a:t>This data is synchronized</a:t>
            </a:r>
            <a:r>
              <a:rPr lang="en-US" baseline="0" dirty="0" smtClean="0"/>
              <a:t> down to your tablets and phones and into the SQL Lite repository that exists on those devices.</a:t>
            </a:r>
          </a:p>
          <a:p>
            <a:endParaRPr lang="en-US" baseline="0" dirty="0" smtClean="0"/>
          </a:p>
          <a:p>
            <a:r>
              <a:rPr lang="en-US" baseline="0" dirty="0" smtClean="0"/>
              <a:t>Then once that data is on the device, it’s accessible by apps and forms through the client data API. This means that you can directly query data from those 3</a:t>
            </a:r>
            <a:r>
              <a:rPr lang="en-US" baseline="30000" dirty="0" smtClean="0"/>
              <a:t>rd</a:t>
            </a:r>
            <a:r>
              <a:rPr lang="en-US" baseline="0" dirty="0" smtClean="0"/>
              <a:t> party sources on the device even while offline and expect it to be fresh data.</a:t>
            </a:r>
          </a:p>
          <a:p>
            <a:endParaRPr lang="en-US" baseline="0" dirty="0" smtClean="0"/>
          </a:p>
          <a:p>
            <a:r>
              <a:rPr lang="en-US" dirty="0" smtClean="0"/>
              <a:t>One</a:t>
            </a:r>
            <a:r>
              <a:rPr lang="en-US" baseline="0" dirty="0" smtClean="0"/>
              <a:t> more time through concepts. First here on the server side.</a:t>
            </a:r>
          </a:p>
          <a:p>
            <a:endParaRPr lang="en-US" baseline="0" dirty="0" smtClean="0"/>
          </a:p>
          <a:p>
            <a:r>
              <a:rPr lang="en-US" baseline="0" dirty="0" smtClean="0"/>
              <a:t>We’re defining the term resource to mean one or more data tables from data sources. This is important because a form or an app will address the data by a resource name. This is essentially an identifier of what data is being synchronized.</a:t>
            </a:r>
          </a:p>
          <a:p>
            <a:endParaRPr lang="en-US" baseline="0" dirty="0" smtClean="0"/>
          </a:p>
          <a:p>
            <a:r>
              <a:rPr lang="en-US" dirty="0" smtClean="0"/>
              <a:t>As</a:t>
            </a:r>
            <a:r>
              <a:rPr lang="en-US" baseline="0" dirty="0" smtClean="0"/>
              <a:t> I mentioned, there’s a single central data repository. This is a place where all the synchronized data will be staged and changes to this data will be reconciled such that logic can determine what a device needs when it asks for a given resource.</a:t>
            </a:r>
          </a:p>
          <a:p>
            <a:endParaRPr lang="en-US" baseline="0" dirty="0" smtClean="0"/>
          </a:p>
          <a:p>
            <a:r>
              <a:rPr lang="en-US" baseline="0" dirty="0" smtClean="0"/>
              <a:t>There’s a data side schema and row API. This is what’s utilized to move data from 3</a:t>
            </a:r>
            <a:r>
              <a:rPr lang="en-US" baseline="30000" dirty="0" smtClean="0"/>
              <a:t>rd</a:t>
            </a:r>
            <a:r>
              <a:rPr lang="en-US" baseline="0" dirty="0" smtClean="0"/>
              <a:t> party sources into the central data repository. It defines both the structure and the actual data.</a:t>
            </a:r>
          </a:p>
          <a:p>
            <a:endParaRPr lang="en-US" baseline="0" dirty="0" smtClean="0"/>
          </a:p>
          <a:p>
            <a:r>
              <a:rPr lang="en-US" baseline="0" dirty="0" smtClean="0"/>
              <a:t>And then there’s a client side row API. This is the API that client devices interact with to synchronize the data to the device.</a:t>
            </a:r>
          </a:p>
          <a:p>
            <a:endParaRPr lang="en-US" dirty="0" smtClean="0"/>
          </a:p>
          <a:p>
            <a:r>
              <a:rPr lang="en-US" dirty="0" smtClean="0"/>
              <a:t>If we look at the concepts</a:t>
            </a:r>
            <a:r>
              <a:rPr lang="en-US" baseline="0" dirty="0" smtClean="0"/>
              <a:t> on the client side. And I promise this is my last “concepts” slide, we’ll see four distinct components as well.</a:t>
            </a:r>
          </a:p>
          <a:p>
            <a:endParaRPr lang="en-US" baseline="0" dirty="0" smtClean="0"/>
          </a:p>
          <a:p>
            <a:r>
              <a:rPr lang="en-US" baseline="0" dirty="0" smtClean="0"/>
              <a:t>Firstly there’s the replicator. This is what’s doing the actual communication with the server. This is something we’re providing. It handles communicating with the data repository and grabbing data both in the background and in the foreground if it’s explicitly triggered.</a:t>
            </a:r>
          </a:p>
          <a:p>
            <a:endParaRPr lang="en-US" baseline="0" dirty="0" smtClean="0"/>
          </a:p>
          <a:p>
            <a:r>
              <a:rPr lang="en-US" baseline="0" dirty="0" smtClean="0"/>
              <a:t>The merge agent also lives on the client, pulling the replications together. We won’t go into depth on that here.</a:t>
            </a:r>
          </a:p>
          <a:p>
            <a:endParaRPr lang="en-US" baseline="0" dirty="0" smtClean="0"/>
          </a:p>
          <a:p>
            <a:r>
              <a:rPr lang="en-US" baseline="0" dirty="0" smtClean="0"/>
              <a:t>Where the rubber actually meets the road for you is the actual data repository on the client devices. The data is stored in SQL Lite, so you still have relational data access.</a:t>
            </a:r>
          </a:p>
          <a:p>
            <a:endParaRPr lang="en-US" baseline="0" dirty="0" smtClean="0"/>
          </a:p>
          <a:p>
            <a:r>
              <a:rPr lang="en-US" baseline="0" dirty="0" smtClean="0"/>
              <a:t>And then there’s an API to actually access the data, to register for resources, and to setup synchronizations.</a:t>
            </a:r>
          </a:p>
          <a:p>
            <a:endParaRPr lang="en-US" baseline="0" dirty="0" smtClean="0"/>
          </a:p>
        </p:txBody>
      </p:sp>
      <p:sp>
        <p:nvSpPr>
          <p:cNvPr id="4" name="Slide Number Placeholder 3"/>
          <p:cNvSpPr>
            <a:spLocks noGrp="1"/>
          </p:cNvSpPr>
          <p:nvPr>
            <p:ph type="sldNum" sz="quarter" idx="10"/>
          </p:nvPr>
        </p:nvSpPr>
        <p:spPr/>
        <p:txBody>
          <a:bodyPr/>
          <a:lstStyle/>
          <a:p>
            <a:fld id="{5A4001B1-5C5F-4AB3-ACF3-58FF5CE385F6}" type="slidenum">
              <a:rPr lang="en-US" smtClean="0"/>
              <a:t>18</a:t>
            </a:fld>
            <a:endParaRPr lang="en-US"/>
          </a:p>
        </p:txBody>
      </p:sp>
    </p:spTree>
    <p:extLst>
      <p:ext uri="{BB962C8B-B14F-4D97-AF65-F5344CB8AC3E}">
        <p14:creationId xmlns:p14="http://schemas.microsoft.com/office/powerpoint/2010/main" val="2016726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6673"/>
          <a:stretch/>
        </p:blipFill>
        <p:spPr>
          <a:xfrm>
            <a:off x="734603" y="5885149"/>
            <a:ext cx="4413504" cy="97285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27110" b="5015"/>
          <a:stretch/>
        </p:blipFill>
        <p:spPr>
          <a:xfrm>
            <a:off x="4953000" y="3937000"/>
            <a:ext cx="7239000" cy="2933700"/>
          </a:xfrm>
          <a:prstGeom prst="rect">
            <a:avLst/>
          </a:prstGeom>
        </p:spPr>
      </p:pic>
      <p:sp>
        <p:nvSpPr>
          <p:cNvPr id="9" name="TextBox 8"/>
          <p:cNvSpPr txBox="1"/>
          <p:nvPr userDrawn="1"/>
        </p:nvSpPr>
        <p:spPr>
          <a:xfrm>
            <a:off x="346218" y="6599252"/>
            <a:ext cx="2367643" cy="461665"/>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174F7E"/>
                </a:solidFill>
                <a:latin typeface="Baron Neue" panose="020B0000000000000000" pitchFamily="34" charset="0"/>
              </a:rPr>
              <a:t>www.mi-corporation.com</a:t>
            </a:r>
          </a:p>
          <a:p>
            <a:pPr algn="ctr"/>
            <a:endParaRPr lang="en-US" sz="1200" dirty="0">
              <a:solidFill>
                <a:srgbClr val="174F7E"/>
              </a:solidFill>
            </a:endParaRPr>
          </a:p>
        </p:txBody>
      </p:sp>
    </p:spTree>
    <p:extLst>
      <p:ext uri="{BB962C8B-B14F-4D97-AF65-F5344CB8AC3E}">
        <p14:creationId xmlns:p14="http://schemas.microsoft.com/office/powerpoint/2010/main" val="83739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BB29D-3FB3-457C-BFE6-FE9C38A117CD}" type="datetimeFigureOut">
              <a:rPr lang="en-US" smtClean="0"/>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166672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BB29D-3FB3-457C-BFE6-FE9C38A117CD}" type="datetimeFigureOut">
              <a:rPr lang="en-US" smtClean="0"/>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31701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178015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176696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6673"/>
          <a:stretch/>
        </p:blipFill>
        <p:spPr>
          <a:xfrm>
            <a:off x="10471502" y="6498802"/>
            <a:ext cx="1632816" cy="359915"/>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r="27110" b="5015"/>
          <a:stretch/>
        </p:blipFill>
        <p:spPr>
          <a:xfrm>
            <a:off x="4965526" y="5474222"/>
            <a:ext cx="7239000" cy="13589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55694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
        <p:nvSpPr>
          <p:cNvPr id="11" name="Rectangle 10"/>
          <p:cNvSpPr/>
          <p:nvPr userDrawn="1"/>
        </p:nvSpPr>
        <p:spPr>
          <a:xfrm>
            <a:off x="0" y="5617326"/>
            <a:ext cx="12192000" cy="1240674"/>
          </a:xfrm>
          <a:prstGeom prst="rect">
            <a:avLst/>
          </a:prstGeom>
          <a:solidFill>
            <a:srgbClr val="174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4329561" y="6508358"/>
            <a:ext cx="2860221" cy="4770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dirty="0" smtClean="0">
                <a:solidFill>
                  <a:schemeClr val="bg1"/>
                </a:solidFill>
                <a:latin typeface="Baron Neue" panose="020B0000000000000000" pitchFamily="34" charset="0"/>
              </a:rPr>
              <a:t>www.mi-corporation.com</a:t>
            </a:r>
          </a:p>
          <a:p>
            <a:pPr algn="ctr"/>
            <a:endParaRPr lang="en-US" sz="1200" dirty="0">
              <a:solidFill>
                <a:schemeClr val="bg1"/>
              </a:solidFill>
              <a:latin typeface="Baron Neue" panose="020B0000000000000000"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7052" y="5521737"/>
            <a:ext cx="4925241" cy="1199738"/>
          </a:xfrm>
          <a:prstGeom prst="rect">
            <a:avLst/>
          </a:prstGeom>
        </p:spPr>
      </p:pic>
    </p:spTree>
    <p:extLst>
      <p:ext uri="{BB962C8B-B14F-4D97-AF65-F5344CB8AC3E}">
        <p14:creationId xmlns:p14="http://schemas.microsoft.com/office/powerpoint/2010/main" val="815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68BB29D-3FB3-457C-BFE6-FE9C38A117CD}"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
        <p:nvSpPr>
          <p:cNvPr id="8" name="Rectangle 7"/>
          <p:cNvSpPr/>
          <p:nvPr userDrawn="1"/>
        </p:nvSpPr>
        <p:spPr>
          <a:xfrm>
            <a:off x="0" y="6311900"/>
            <a:ext cx="12192000" cy="546100"/>
          </a:xfrm>
          <a:prstGeom prst="rect">
            <a:avLst/>
          </a:prstGeom>
          <a:solidFill>
            <a:srgbClr val="174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860486" y="6605174"/>
            <a:ext cx="2367643" cy="415498"/>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Baron Neue" panose="020B0000000000000000" pitchFamily="34" charset="0"/>
              </a:rPr>
              <a:t>www.mi-corporation.com</a:t>
            </a:r>
          </a:p>
          <a:p>
            <a:pPr algn="ctr"/>
            <a:endParaRPr lang="en-US" sz="1100" dirty="0">
              <a:solidFill>
                <a:schemeClr val="bg1"/>
              </a:solidFill>
              <a:latin typeface="Baron Neue" panose="020B0000000000000000"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7781" y="6236029"/>
            <a:ext cx="2243159" cy="546411"/>
          </a:xfrm>
          <a:prstGeom prst="rect">
            <a:avLst/>
          </a:prstGeom>
        </p:spPr>
      </p:pic>
    </p:spTree>
    <p:extLst>
      <p:ext uri="{BB962C8B-B14F-4D97-AF65-F5344CB8AC3E}">
        <p14:creationId xmlns:p14="http://schemas.microsoft.com/office/powerpoint/2010/main" val="87367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BB29D-3FB3-457C-BFE6-FE9C38A117CD}" type="datetimeFigureOut">
              <a:rPr lang="en-US" smtClean="0"/>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67829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BB29D-3FB3-457C-BFE6-FE9C38A117CD}" type="datetimeFigureOut">
              <a:rPr lang="en-US" smtClean="0"/>
              <a:t>7/21/2014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69954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BB29D-3FB3-457C-BFE6-FE9C38A117CD}" type="datetimeFigureOut">
              <a:rPr lang="en-US" smtClean="0"/>
              <a:t>7/21/2014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49160-1434-47B9-9D3E-C52786C99D7C}" type="slidenum">
              <a:rPr lang="en-US" smtClean="0"/>
              <a:t>‹#›</a:t>
            </a:fld>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7110" b="5015"/>
          <a:stretch/>
        </p:blipFill>
        <p:spPr>
          <a:xfrm>
            <a:off x="4953000" y="3937000"/>
            <a:ext cx="7239000" cy="2933700"/>
          </a:xfrm>
          <a:prstGeom prst="rect">
            <a:avLst/>
          </a:prstGeom>
        </p:spPr>
      </p:pic>
    </p:spTree>
    <p:extLst>
      <p:ext uri="{BB962C8B-B14F-4D97-AF65-F5344CB8AC3E}">
        <p14:creationId xmlns:p14="http://schemas.microsoft.com/office/powerpoint/2010/main" val="218035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BB29D-3FB3-457C-BFE6-FE9C38A117CD}"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109400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BB29D-3FB3-457C-BFE6-FE9C38A117CD}" type="datetimeFigureOut">
              <a:rPr lang="en-US" smtClean="0"/>
              <a:t>7/21/2014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04794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BB29D-3FB3-457C-BFE6-FE9C38A117CD}" type="datetimeFigureOut">
              <a:rPr lang="en-US" smtClean="0"/>
              <a:t>7/21/2014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49160-1434-47B9-9D3E-C52786C99D7C}" type="slidenum">
              <a:rPr lang="en-US" smtClean="0"/>
              <a:t>‹#›</a:t>
            </a:fld>
            <a:endParaRPr lang="en-US"/>
          </a:p>
        </p:txBody>
      </p:sp>
    </p:spTree>
    <p:extLst>
      <p:ext uri="{BB962C8B-B14F-4D97-AF65-F5344CB8AC3E}">
        <p14:creationId xmlns:p14="http://schemas.microsoft.com/office/powerpoint/2010/main" val="126491029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52" r:id="rId5"/>
    <p:sldLayoutId id="2147483653" r:id="rId6"/>
    <p:sldLayoutId id="2147483654" r:id="rId7"/>
    <p:sldLayoutId id="214748365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www.mi-corporation.com/"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emf"/><Relationship Id="rId7" Type="http://schemas.openxmlformats.org/officeDocument/2006/relationships/image" Target="../media/image50.jpe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jpeg"/><Relationship Id="rId3" Type="http://schemas.openxmlformats.org/officeDocument/2006/relationships/image" Target="../media/image54.png"/><Relationship Id="rId7" Type="http://schemas.openxmlformats.org/officeDocument/2006/relationships/image" Target="../media/image58.gif"/><Relationship Id="rId12"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50.jpeg"/><Relationship Id="rId5" Type="http://schemas.openxmlformats.org/officeDocument/2006/relationships/image" Target="../media/image56.png"/><Relationship Id="rId15" Type="http://schemas.openxmlformats.org/officeDocument/2006/relationships/image" Target="../media/image59.png"/><Relationship Id="rId10" Type="http://schemas.openxmlformats.org/officeDocument/2006/relationships/image" Target="../media/image49.png"/><Relationship Id="rId4" Type="http://schemas.openxmlformats.org/officeDocument/2006/relationships/image" Target="../media/image55.jpeg"/><Relationship Id="rId9" Type="http://schemas.openxmlformats.org/officeDocument/2006/relationships/image" Target="../media/image48.png"/><Relationship Id="rId14" Type="http://schemas.openxmlformats.org/officeDocument/2006/relationships/image" Target="../media/image5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micortp" TargetMode="External"/><Relationship Id="rId2" Type="http://schemas.openxmlformats.org/officeDocument/2006/relationships/hyperlink" Target="http://www.mi-corporation.com/" TargetMode="External"/><Relationship Id="rId1" Type="http://schemas.openxmlformats.org/officeDocument/2006/relationships/slideLayout" Target="../slideLayouts/slideLayout2.xml"/><Relationship Id="rId4" Type="http://schemas.openxmlformats.org/officeDocument/2006/relationships/hyperlink" Target="mailto:gpandiyan@mi-corporation.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5671"/>
            <a:ext cx="9144000" cy="2387600"/>
          </a:xfrm>
        </p:spPr>
        <p:txBody>
          <a:bodyPr>
            <a:normAutofit fontScale="90000"/>
          </a:bodyPr>
          <a:lstStyle/>
          <a:p>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900" b="1" dirty="0" smtClean="0"/>
              <a:t>No Connectivity? No Problem:</a:t>
            </a:r>
            <a:r>
              <a:rPr lang="en-US" sz="4900" dirty="0" smtClean="0"/>
              <a:t/>
            </a:r>
            <a:br>
              <a:rPr lang="en-US" sz="4900" dirty="0" smtClean="0"/>
            </a:br>
            <a:r>
              <a:rPr lang="en-US" sz="4900" dirty="0" smtClean="0">
                <a:latin typeface="+mn-lt"/>
              </a:rPr>
              <a:t>Offline Mobile Data Solutions</a:t>
            </a:r>
            <a:r>
              <a:rPr lang="en-US" sz="4900" dirty="0" smtClean="0">
                <a:latin typeface="+mn-lt"/>
              </a:rPr>
              <a:t/>
            </a:r>
            <a:br>
              <a:rPr lang="en-US" sz="4900" dirty="0" smtClean="0">
                <a:latin typeface="+mn-lt"/>
              </a:rPr>
            </a:br>
            <a:r>
              <a:rPr lang="en-US" sz="3600" i="1" dirty="0" smtClean="0"/>
              <a:t>Overview &amp; Live Demo</a:t>
            </a:r>
            <a:r>
              <a:rPr lang="en-US" sz="4400" dirty="0" smtClean="0"/>
              <a:t/>
            </a:r>
            <a:br>
              <a:rPr lang="en-US" sz="4400" dirty="0" smtClean="0"/>
            </a:br>
            <a:endParaRPr lang="en-US" sz="4400" dirty="0"/>
          </a:p>
        </p:txBody>
      </p:sp>
      <p:sp>
        <p:nvSpPr>
          <p:cNvPr id="3" name="Subtitle 2"/>
          <p:cNvSpPr>
            <a:spLocks noGrp="1"/>
          </p:cNvSpPr>
          <p:nvPr>
            <p:ph type="subTitle" idx="1"/>
          </p:nvPr>
        </p:nvSpPr>
        <p:spPr>
          <a:xfrm>
            <a:off x="1524000" y="2981832"/>
            <a:ext cx="9144000" cy="1655762"/>
          </a:xfrm>
        </p:spPr>
        <p:txBody>
          <a:bodyPr/>
          <a:lstStyle/>
          <a:p>
            <a:r>
              <a:rPr lang="en-US" dirty="0" err="1" smtClean="0"/>
              <a:t>Mi</a:t>
            </a:r>
            <a:r>
              <a:rPr lang="en-US" dirty="0" smtClean="0"/>
              <a:t>-Corporation</a:t>
            </a:r>
          </a:p>
          <a:p>
            <a:r>
              <a:rPr lang="en-US" dirty="0" smtClean="0">
                <a:hlinkClick r:id="rId2"/>
              </a:rPr>
              <a:t>www.mi-corporation.com</a:t>
            </a:r>
            <a:r>
              <a:rPr lang="en-US" dirty="0" smtClean="0"/>
              <a:t> </a:t>
            </a:r>
            <a:endParaRPr lang="en-US" dirty="0" smtClean="0"/>
          </a:p>
        </p:txBody>
      </p:sp>
      <p:pic>
        <p:nvPicPr>
          <p:cNvPr id="4"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r="11079"/>
          <a:stretch/>
        </p:blipFill>
        <p:spPr bwMode="auto">
          <a:xfrm>
            <a:off x="349495" y="2882967"/>
            <a:ext cx="176169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encrypted-tbn0.google.com/images?q=tbn:ANd9GcTvk_Sb4IhvNHN2XygQeGAJSq_5ErlOouwrmTmmm7Q8qvNIUEJ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11134" y="3202758"/>
            <a:ext cx="1665779" cy="121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G337105092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31" y="4745170"/>
            <a:ext cx="80168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7" name="Picture 19" descr="epadinknoback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923" y="4717900"/>
            <a:ext cx="1296987"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F5_right_form3_pen.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9202" y="4745170"/>
            <a:ext cx="1703638" cy="121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5292" y="4670198"/>
            <a:ext cx="999604" cy="127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a:stretch>
            <a:fillRect/>
          </a:stretch>
        </p:blipFill>
        <p:spPr>
          <a:xfrm>
            <a:off x="8232656" y="4176394"/>
            <a:ext cx="3959344" cy="2681606"/>
          </a:xfrm>
          <a:prstGeom prst="rect">
            <a:avLst/>
          </a:prstGeom>
        </p:spPr>
      </p:pic>
      <p:pic>
        <p:nvPicPr>
          <p:cNvPr id="12" name="Picture 11"/>
          <p:cNvPicPr>
            <a:picLocks noChangeAspect="1"/>
          </p:cNvPicPr>
          <p:nvPr/>
        </p:nvPicPr>
        <p:blipFill>
          <a:blip r:embed="rId10"/>
          <a:stretch>
            <a:fillRect/>
          </a:stretch>
        </p:blipFill>
        <p:spPr>
          <a:xfrm>
            <a:off x="10218570" y="2519855"/>
            <a:ext cx="1623935" cy="1623935"/>
          </a:xfrm>
          <a:prstGeom prst="rect">
            <a:avLst/>
          </a:prstGeom>
        </p:spPr>
      </p:pic>
    </p:spTree>
    <p:extLst>
      <p:ext uri="{BB962C8B-B14F-4D97-AF65-F5344CB8AC3E}">
        <p14:creationId xmlns:p14="http://schemas.microsoft.com/office/powerpoint/2010/main" val="81241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9222" y="981152"/>
            <a:ext cx="2019300" cy="2257425"/>
          </a:xfrm>
          <a:prstGeom prst="rect">
            <a:avLst/>
          </a:prstGeom>
        </p:spPr>
      </p:pic>
      <p:pic>
        <p:nvPicPr>
          <p:cNvPr id="5" name="Picture 4"/>
          <p:cNvPicPr>
            <a:picLocks noChangeAspect="1"/>
          </p:cNvPicPr>
          <p:nvPr/>
        </p:nvPicPr>
        <p:blipFill>
          <a:blip r:embed="rId3"/>
          <a:stretch>
            <a:fillRect/>
          </a:stretch>
        </p:blipFill>
        <p:spPr>
          <a:xfrm>
            <a:off x="3229918" y="3585615"/>
            <a:ext cx="4308998" cy="2710253"/>
          </a:xfrm>
          <a:prstGeom prst="rect">
            <a:avLst/>
          </a:prstGeom>
        </p:spPr>
      </p:pic>
      <p:pic>
        <p:nvPicPr>
          <p:cNvPr id="3074" name="Picture 2" descr="https://encrypted-tbn2.gstatic.com/images?q=tbn:ANd9GcSKPZ7kxXKVF7lCSZzqnS2uZFS8OpfdyjkjOYsCgMVg06jPOJDwt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564" y="591406"/>
            <a:ext cx="4204481" cy="282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23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 &amp; your Mission Critical Process</a:t>
            </a:r>
            <a:endParaRPr lang="en-US" dirty="0"/>
          </a:p>
        </p:txBody>
      </p:sp>
      <p:pic>
        <p:nvPicPr>
          <p:cNvPr id="5" name="Picture 4"/>
          <p:cNvPicPr>
            <a:picLocks noChangeAspect="1"/>
          </p:cNvPicPr>
          <p:nvPr/>
        </p:nvPicPr>
        <p:blipFill>
          <a:blip r:embed="rId2"/>
          <a:stretch>
            <a:fillRect/>
          </a:stretch>
        </p:blipFill>
        <p:spPr>
          <a:xfrm>
            <a:off x="883170" y="2132111"/>
            <a:ext cx="5269512" cy="2634756"/>
          </a:xfrm>
          <a:prstGeom prst="rect">
            <a:avLst/>
          </a:prstGeom>
        </p:spPr>
      </p:pic>
      <p:pic>
        <p:nvPicPr>
          <p:cNvPr id="6" name="Picture 5" descr="http://usarmy.vo.llnwd.net/e2/-images/2010/10/04/87755/size0-army.mil-87755-2010-10-04-181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7254" y="1817321"/>
            <a:ext cx="4570438" cy="32707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64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of Offline Data Challenges</a:t>
            </a:r>
            <a:endParaRPr lang="en-US" dirty="0"/>
          </a:p>
        </p:txBody>
      </p:sp>
      <p:pic>
        <p:nvPicPr>
          <p:cNvPr id="5" name="Picture 4"/>
          <p:cNvPicPr>
            <a:picLocks noChangeAspect="1"/>
          </p:cNvPicPr>
          <p:nvPr/>
        </p:nvPicPr>
        <p:blipFill>
          <a:blip r:embed="rId2"/>
          <a:stretch>
            <a:fillRect/>
          </a:stretch>
        </p:blipFill>
        <p:spPr>
          <a:xfrm>
            <a:off x="629586" y="1690688"/>
            <a:ext cx="4371567" cy="3136124"/>
          </a:xfrm>
          <a:prstGeom prst="rect">
            <a:avLst/>
          </a:prstGeom>
        </p:spPr>
      </p:pic>
      <p:pic>
        <p:nvPicPr>
          <p:cNvPr id="6" name="Picture 5"/>
          <p:cNvPicPr>
            <a:picLocks noChangeAspect="1"/>
          </p:cNvPicPr>
          <p:nvPr/>
        </p:nvPicPr>
        <p:blipFill>
          <a:blip r:embed="rId3"/>
          <a:stretch>
            <a:fillRect/>
          </a:stretch>
        </p:blipFill>
        <p:spPr>
          <a:xfrm>
            <a:off x="5820810" y="1684609"/>
            <a:ext cx="3802875" cy="3148282"/>
          </a:xfrm>
          <a:prstGeom prst="rect">
            <a:avLst/>
          </a:prstGeom>
        </p:spPr>
      </p:pic>
      <p:sp>
        <p:nvSpPr>
          <p:cNvPr id="7" name="TextBox 6"/>
          <p:cNvSpPr txBox="1"/>
          <p:nvPr/>
        </p:nvSpPr>
        <p:spPr>
          <a:xfrm>
            <a:off x="2698230" y="5516380"/>
            <a:ext cx="4107304" cy="307777"/>
          </a:xfrm>
          <a:prstGeom prst="rect">
            <a:avLst/>
          </a:prstGeom>
          <a:noFill/>
        </p:spPr>
        <p:txBody>
          <a:bodyPr wrap="square" rtlCol="0">
            <a:spAutoFit/>
          </a:bodyPr>
          <a:lstStyle/>
          <a:p>
            <a:r>
              <a:rPr lang="en-US" sz="1400" dirty="0" smtClean="0"/>
              <a:t>Field Technologies Magazine (Field Mobility 2013)</a:t>
            </a:r>
            <a:endParaRPr lang="en-US" sz="1400" dirty="0"/>
          </a:p>
        </p:txBody>
      </p:sp>
    </p:spTree>
    <p:extLst>
      <p:ext uri="{BB962C8B-B14F-4D97-AF65-F5344CB8AC3E}">
        <p14:creationId xmlns:p14="http://schemas.microsoft.com/office/powerpoint/2010/main" val="71565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725" y="437739"/>
            <a:ext cx="4228810" cy="3744260"/>
          </a:xfrm>
          <a:prstGeom prst="rect">
            <a:avLst/>
          </a:prstGeom>
        </p:spPr>
      </p:pic>
      <p:pic>
        <p:nvPicPr>
          <p:cNvPr id="5" name="Picture 4"/>
          <p:cNvPicPr>
            <a:picLocks noChangeAspect="1"/>
          </p:cNvPicPr>
          <p:nvPr/>
        </p:nvPicPr>
        <p:blipFill>
          <a:blip r:embed="rId3"/>
          <a:stretch>
            <a:fillRect/>
          </a:stretch>
        </p:blipFill>
        <p:spPr>
          <a:xfrm>
            <a:off x="5859336" y="437739"/>
            <a:ext cx="4213481" cy="3852326"/>
          </a:xfrm>
          <a:prstGeom prst="rect">
            <a:avLst/>
          </a:prstGeom>
        </p:spPr>
      </p:pic>
      <p:pic>
        <p:nvPicPr>
          <p:cNvPr id="6" name="Picture 5"/>
          <p:cNvPicPr>
            <a:picLocks noChangeAspect="1"/>
          </p:cNvPicPr>
          <p:nvPr/>
        </p:nvPicPr>
        <p:blipFill>
          <a:blip r:embed="rId4"/>
          <a:stretch>
            <a:fillRect/>
          </a:stretch>
        </p:blipFill>
        <p:spPr>
          <a:xfrm>
            <a:off x="837632" y="4422097"/>
            <a:ext cx="3652556" cy="2152400"/>
          </a:xfrm>
          <a:prstGeom prst="rect">
            <a:avLst/>
          </a:prstGeom>
        </p:spPr>
      </p:pic>
      <p:sp>
        <p:nvSpPr>
          <p:cNvPr id="7" name="TextBox 6"/>
          <p:cNvSpPr txBox="1"/>
          <p:nvPr/>
        </p:nvSpPr>
        <p:spPr>
          <a:xfrm>
            <a:off x="5965513" y="5190520"/>
            <a:ext cx="4107304" cy="307777"/>
          </a:xfrm>
          <a:prstGeom prst="rect">
            <a:avLst/>
          </a:prstGeom>
          <a:noFill/>
        </p:spPr>
        <p:txBody>
          <a:bodyPr wrap="square" rtlCol="0">
            <a:spAutoFit/>
          </a:bodyPr>
          <a:lstStyle/>
          <a:p>
            <a:r>
              <a:rPr lang="en-US" sz="1400" dirty="0" smtClean="0"/>
              <a:t>Field Technologies Magazine (Field Mobility 2013)</a:t>
            </a:r>
            <a:endParaRPr lang="en-US" sz="1400" dirty="0"/>
          </a:p>
        </p:txBody>
      </p:sp>
    </p:spTree>
    <p:extLst>
      <p:ext uri="{BB962C8B-B14F-4D97-AF65-F5344CB8AC3E}">
        <p14:creationId xmlns:p14="http://schemas.microsoft.com/office/powerpoint/2010/main" val="222451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Data Solutions Seen &amp; Heard…</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HTML5 and leveraging its offline storage capabilities</a:t>
            </a:r>
          </a:p>
          <a:p>
            <a:pPr lvl="1"/>
            <a:endParaRPr lang="en-US" dirty="0" smtClean="0"/>
          </a:p>
          <a:p>
            <a:pPr lvl="1"/>
            <a:r>
              <a:rPr lang="en-US" dirty="0" smtClean="0"/>
              <a:t>Limited storage in cache</a:t>
            </a:r>
          </a:p>
          <a:p>
            <a:pPr lvl="1"/>
            <a:endParaRPr lang="en-US" dirty="0" smtClean="0"/>
          </a:p>
          <a:p>
            <a:pPr lvl="1"/>
            <a:r>
              <a:rPr lang="en-US" dirty="0" smtClean="0"/>
              <a:t>Device resource limitations</a:t>
            </a:r>
          </a:p>
          <a:p>
            <a:pPr lvl="1"/>
            <a:endParaRPr lang="en-US" dirty="0" smtClean="0"/>
          </a:p>
          <a:p>
            <a:pPr lvl="1"/>
            <a:r>
              <a:rPr lang="en-US" dirty="0" smtClean="0"/>
              <a:t>Other…</a:t>
            </a:r>
          </a:p>
          <a:p>
            <a:pPr lvl="1"/>
            <a:endParaRPr lang="en-US" dirty="0"/>
          </a:p>
          <a:p>
            <a:pPr lvl="1"/>
            <a:r>
              <a:rPr lang="en-US" dirty="0" smtClean="0"/>
              <a:t>Plugins face similar issues</a:t>
            </a:r>
          </a:p>
          <a:p>
            <a:endParaRPr lang="en-US" dirty="0" smtClean="0"/>
          </a:p>
          <a:p>
            <a:endParaRPr lang="en-US" dirty="0"/>
          </a:p>
        </p:txBody>
      </p:sp>
      <p:sp>
        <p:nvSpPr>
          <p:cNvPr id="5" name="Content Placeholder 4"/>
          <p:cNvSpPr>
            <a:spLocks noGrp="1"/>
          </p:cNvSpPr>
          <p:nvPr>
            <p:ph sz="half" idx="2"/>
          </p:nvPr>
        </p:nvSpPr>
        <p:spPr/>
        <p:txBody>
          <a:bodyPr>
            <a:normAutofit fontScale="92500" lnSpcReduction="10000"/>
          </a:bodyPr>
          <a:lstStyle/>
          <a:p>
            <a:r>
              <a:rPr lang="en-US" dirty="0" smtClean="0"/>
              <a:t>SQL Lite</a:t>
            </a:r>
          </a:p>
          <a:p>
            <a:endParaRPr lang="en-US" dirty="0"/>
          </a:p>
          <a:p>
            <a:pPr lvl="1"/>
            <a:r>
              <a:rPr lang="en-US" dirty="0" smtClean="0"/>
              <a:t>Great data store, but no sync</a:t>
            </a:r>
          </a:p>
          <a:p>
            <a:pPr lvl="1"/>
            <a:endParaRPr lang="en-US" dirty="0"/>
          </a:p>
          <a:p>
            <a:pPr lvl="1"/>
            <a:r>
              <a:rPr lang="en-US" dirty="0" smtClean="0"/>
              <a:t>Hard to define schema &amp; maintain data on servers and to create client-side schema easily</a:t>
            </a:r>
          </a:p>
          <a:p>
            <a:pPr lvl="1"/>
            <a:endParaRPr lang="en-US" dirty="0"/>
          </a:p>
          <a:p>
            <a:pPr lvl="1"/>
            <a:r>
              <a:rPr lang="en-US" dirty="0" smtClean="0"/>
              <a:t>Asynchronous data replication to client difficult</a:t>
            </a:r>
          </a:p>
          <a:p>
            <a:pPr lvl="1"/>
            <a:endParaRPr lang="en-US" dirty="0"/>
          </a:p>
          <a:p>
            <a:pPr lvl="1"/>
            <a:r>
              <a:rPr lang="en-US" dirty="0" smtClean="0"/>
              <a:t>Integrated authentication challenges</a:t>
            </a:r>
            <a:endParaRPr lang="en-US" dirty="0"/>
          </a:p>
        </p:txBody>
      </p:sp>
    </p:spTree>
    <p:extLst>
      <p:ext uri="{BB962C8B-B14F-4D97-AF65-F5344CB8AC3E}">
        <p14:creationId xmlns:p14="http://schemas.microsoft.com/office/powerpoint/2010/main" val="171185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down)">
                                      <p:cBhvr>
                                        <p:cTn id="16" dur="500"/>
                                        <p:tgtEl>
                                          <p:spTgt spid="5">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wipe(down)">
                                      <p:cBhvr>
                                        <p:cTn id="1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endParaRPr lang="en-US" dirty="0" smtClean="0"/>
          </a:p>
          <a:p>
            <a:pPr marL="0" indent="0">
              <a:buNone/>
            </a:pPr>
            <a:r>
              <a:rPr lang="en-US" sz="5400" b="1" dirty="0"/>
              <a:t>	</a:t>
            </a:r>
            <a:r>
              <a:rPr lang="en-US" sz="5400" b="1" dirty="0" smtClean="0"/>
              <a:t>			POLL 2</a:t>
            </a:r>
          </a:p>
        </p:txBody>
      </p:sp>
    </p:spTree>
    <p:extLst>
      <p:ext uri="{BB962C8B-B14F-4D97-AF65-F5344CB8AC3E}">
        <p14:creationId xmlns:p14="http://schemas.microsoft.com/office/powerpoint/2010/main" val="1123349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13053" y="168953"/>
            <a:ext cx="6660901" cy="4511331"/>
          </a:xfrm>
          <a:prstGeom prst="rect">
            <a:avLst/>
          </a:prstGeom>
        </p:spPr>
      </p:pic>
      <p:pic>
        <p:nvPicPr>
          <p:cNvPr id="7" name="Picture 6"/>
          <p:cNvPicPr>
            <a:picLocks noChangeAspect="1"/>
          </p:cNvPicPr>
          <p:nvPr/>
        </p:nvPicPr>
        <p:blipFill>
          <a:blip r:embed="rId3"/>
          <a:stretch>
            <a:fillRect/>
          </a:stretch>
        </p:blipFill>
        <p:spPr>
          <a:xfrm>
            <a:off x="291755" y="4594704"/>
            <a:ext cx="4797603" cy="1938757"/>
          </a:xfrm>
          <a:prstGeom prst="rect">
            <a:avLst/>
          </a:prstGeom>
        </p:spPr>
      </p:pic>
      <p:sp>
        <p:nvSpPr>
          <p:cNvPr id="51" name="Rounded Rectangle 50"/>
          <p:cNvSpPr/>
          <p:nvPr/>
        </p:nvSpPr>
        <p:spPr>
          <a:xfrm>
            <a:off x="94718" y="71961"/>
            <a:ext cx="1576252" cy="2522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Repository</a:t>
            </a:r>
          </a:p>
          <a:p>
            <a:pPr algn="ctr"/>
            <a:endParaRPr lang="en-US" sz="2000" b="1" dirty="0">
              <a:solidFill>
                <a:schemeClr val="tx1"/>
              </a:solidFill>
            </a:endParaRPr>
          </a:p>
          <a:p>
            <a:pPr algn="ctr"/>
            <a:endParaRPr lang="en-US" sz="2000" b="1" dirty="0" smtClean="0">
              <a:solidFill>
                <a:schemeClr val="tx1"/>
              </a:solidFill>
            </a:endParaRPr>
          </a:p>
          <a:p>
            <a:pPr algn="ctr"/>
            <a:endParaRPr lang="en-US" sz="2000" b="1" dirty="0">
              <a:solidFill>
                <a:schemeClr val="tx1"/>
              </a:solidFill>
            </a:endParaRPr>
          </a:p>
          <a:p>
            <a:pPr algn="ctr"/>
            <a:endParaRPr lang="en-US" sz="2000" b="1" dirty="0">
              <a:solidFill>
                <a:schemeClr val="tx1"/>
              </a:solidFill>
            </a:endParaRPr>
          </a:p>
        </p:txBody>
      </p:sp>
      <p:pic>
        <p:nvPicPr>
          <p:cNvPr id="52" name="Picture 5" descr="C:\Users\cdipierr\Downloads\Home-Serve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55" y="982082"/>
            <a:ext cx="1260905" cy="1260905"/>
          </a:xfrm>
          <a:prstGeom prst="rect">
            <a:avLst/>
          </a:prstGeom>
          <a:noFill/>
          <a:extLst>
            <a:ext uri="{909E8E84-426E-40dd-AFC4-6F175D3DCCD1}">
              <a14:hiddenFill xmlns:a14="http://schemas.microsoft.com/office/drawing/2010/main" xmlns="">
                <a:solidFill>
                  <a:srgbClr val="FFFFFF"/>
                </a:solidFill>
              </a14:hiddenFill>
            </a:ext>
          </a:extLst>
        </p:spPr>
      </p:pic>
      <p:sp>
        <p:nvSpPr>
          <p:cNvPr id="53" name="Rounded Rectangle 52"/>
          <p:cNvSpPr/>
          <p:nvPr/>
        </p:nvSpPr>
        <p:spPr>
          <a:xfrm>
            <a:off x="1999807" y="360121"/>
            <a:ext cx="33528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2" descr="C:\Users\cdipierr\Downloads\iPad 2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9733" y="436321"/>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3" descr="C:\Users\cdipierr\Downloads\android-phone-col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2825" y="436321"/>
            <a:ext cx="1232760" cy="1232760"/>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4" descr="C:\Users\cdipierr\Downloads\icon_x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1285" y="664921"/>
            <a:ext cx="1257300" cy="914686"/>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Rounded Rectangle 56"/>
          <p:cNvSpPr/>
          <p:nvPr/>
        </p:nvSpPr>
        <p:spPr>
          <a:xfrm>
            <a:off x="3048688" y="2759227"/>
            <a:ext cx="1332908"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 descr="C:\Users\cdipierr\Downloads\application-x-sqlite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7673" y="2777530"/>
            <a:ext cx="1034937" cy="1034937"/>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6" descr="C:\Users\cdipierr\Downloads\7148626_f52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97366" y="1670413"/>
            <a:ext cx="500857" cy="975708"/>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7" descr="C:\Users\cdipierr\Downloads\41HGvd6-jwL._SL500_AA300_.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0835" y="1739167"/>
            <a:ext cx="838200" cy="838200"/>
          </a:xfrm>
          <a:prstGeom prst="rect">
            <a:avLst/>
          </a:prstGeom>
          <a:noFill/>
          <a:extLst>
            <a:ext uri="{909E8E84-426E-40dd-AFC4-6F175D3DCCD1}">
              <a14:hiddenFill xmlns:a14="http://schemas.microsoft.com/office/drawing/2010/main" xmlns="">
                <a:solidFill>
                  <a:srgbClr val="FFFFFF"/>
                </a:solidFill>
              </a14:hiddenFill>
            </a:ext>
          </a:extLst>
        </p:spPr>
      </p:pic>
      <p:sp>
        <p:nvSpPr>
          <p:cNvPr id="61" name="TextBox 60"/>
          <p:cNvSpPr txBox="1"/>
          <p:nvPr/>
        </p:nvSpPr>
        <p:spPr>
          <a:xfrm>
            <a:off x="1455244" y="2952637"/>
            <a:ext cx="1713689" cy="923330"/>
          </a:xfrm>
          <a:prstGeom prst="rect">
            <a:avLst/>
          </a:prstGeom>
          <a:noFill/>
        </p:spPr>
        <p:txBody>
          <a:bodyPr wrap="square" rtlCol="0">
            <a:spAutoFit/>
          </a:bodyPr>
          <a:lstStyle/>
          <a:p>
            <a:r>
              <a:rPr lang="en-US" dirty="0" smtClean="0"/>
              <a:t>SQL Lite DB</a:t>
            </a:r>
            <a:br>
              <a:rPr lang="en-US" dirty="0" smtClean="0"/>
            </a:br>
            <a:r>
              <a:rPr lang="en-US" dirty="0" smtClean="0"/>
              <a:t>Replicator</a:t>
            </a:r>
          </a:p>
          <a:p>
            <a:r>
              <a:rPr lang="en-US" dirty="0" smtClean="0"/>
              <a:t>Sync Services </a:t>
            </a:r>
            <a:endParaRPr lang="en-US" dirty="0"/>
          </a:p>
        </p:txBody>
      </p:sp>
      <p:sp>
        <p:nvSpPr>
          <p:cNvPr id="62" name="TextBox 61"/>
          <p:cNvSpPr txBox="1"/>
          <p:nvPr/>
        </p:nvSpPr>
        <p:spPr>
          <a:xfrm>
            <a:off x="5967663" y="5317958"/>
            <a:ext cx="4270620" cy="369332"/>
          </a:xfrm>
          <a:prstGeom prst="rect">
            <a:avLst/>
          </a:prstGeom>
          <a:noFill/>
          <a:ln w="28575">
            <a:solidFill>
              <a:schemeClr val="tx1"/>
            </a:solidFill>
          </a:ln>
        </p:spPr>
        <p:txBody>
          <a:bodyPr wrap="square" rtlCol="0">
            <a:spAutoFit/>
          </a:bodyPr>
          <a:lstStyle/>
          <a:p>
            <a:r>
              <a:rPr lang="en-US" dirty="0" smtClean="0"/>
              <a:t>Available with </a:t>
            </a:r>
            <a:r>
              <a:rPr lang="en-US" dirty="0" err="1" smtClean="0"/>
              <a:t>Mi</a:t>
            </a:r>
            <a:r>
              <a:rPr lang="en-US" dirty="0" smtClean="0"/>
              <a:t>-Forms </a:t>
            </a:r>
            <a:r>
              <a:rPr lang="en-US" dirty="0" smtClean="0"/>
              <a:t>Enterprise &amp; MEA</a:t>
            </a:r>
            <a:endParaRPr lang="en-US" dirty="0"/>
          </a:p>
        </p:txBody>
      </p:sp>
      <p:cxnSp>
        <p:nvCxnSpPr>
          <p:cNvPr id="64" name="Straight Arrow Connector 63"/>
          <p:cNvCxnSpPr/>
          <p:nvPr/>
        </p:nvCxnSpPr>
        <p:spPr>
          <a:xfrm>
            <a:off x="4499811" y="4030579"/>
            <a:ext cx="1191126" cy="1130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24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par>
                                <p:cTn id="13" presetID="16" presetClass="entr" presetSubtype="21"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inVertical)">
                                      <p:cBhvr>
                                        <p:cTn id="18" dur="500"/>
                                        <p:tgtEl>
                                          <p:spTgt spid="53"/>
                                        </p:tgtEl>
                                      </p:cBhvr>
                                    </p:animEffect>
                                  </p:childTnLst>
                                </p:cTn>
                              </p:par>
                              <p:par>
                                <p:cTn id="19" presetID="16" presetClass="entr" presetSubtype="21"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arn(inVertical)">
                                      <p:cBhvr>
                                        <p:cTn id="21" dur="500"/>
                                        <p:tgtEl>
                                          <p:spTgt spid="54"/>
                                        </p:tgtEl>
                                      </p:cBhvr>
                                    </p:animEffect>
                                  </p:childTnLst>
                                </p:cTn>
                              </p:par>
                              <p:par>
                                <p:cTn id="22" presetID="16" presetClass="entr" presetSubtype="21"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barn(inVertical)">
                                      <p:cBhvr>
                                        <p:cTn id="24" dur="500"/>
                                        <p:tgtEl>
                                          <p:spTgt spid="59"/>
                                        </p:tgtEl>
                                      </p:cBhvr>
                                    </p:animEffect>
                                  </p:childTnLst>
                                </p:cTn>
                              </p:par>
                              <p:par>
                                <p:cTn id="25" presetID="16" presetClass="entr" presetSubtype="21"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arn(inVertical)">
                                      <p:cBhvr>
                                        <p:cTn id="27" dur="500"/>
                                        <p:tgtEl>
                                          <p:spTgt spid="55"/>
                                        </p:tgtEl>
                                      </p:cBhvr>
                                    </p:animEffect>
                                  </p:childTnLst>
                                </p:cTn>
                              </p:par>
                              <p:par>
                                <p:cTn id="28" presetID="16" presetClass="entr" presetSubtype="21"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barn(inVertical)">
                                      <p:cBhvr>
                                        <p:cTn id="30" dur="500"/>
                                        <p:tgtEl>
                                          <p:spTgt spid="56"/>
                                        </p:tgtEl>
                                      </p:cBhvr>
                                    </p:animEffect>
                                  </p:childTnLst>
                                </p:cTn>
                              </p:par>
                              <p:par>
                                <p:cTn id="31" presetID="16" presetClass="entr" presetSubtype="21"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par>
                                <p:cTn id="34" presetID="16" presetClass="entr" presetSubtype="21"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barn(inVertical)">
                                      <p:cBhvr>
                                        <p:cTn id="36" dur="500"/>
                                        <p:tgtEl>
                                          <p:spTgt spid="5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arn(inVertical)">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additive="base">
                                        <p:cTn id="47" dur="500" fill="hold"/>
                                        <p:tgtEl>
                                          <p:spTgt spid="64"/>
                                        </p:tgtEl>
                                        <p:attrNameLst>
                                          <p:attrName>ppt_x</p:attrName>
                                        </p:attrNameLst>
                                      </p:cBhvr>
                                      <p:tavLst>
                                        <p:tav tm="0">
                                          <p:val>
                                            <p:strVal val="#ppt_x"/>
                                          </p:val>
                                        </p:tav>
                                        <p:tav tm="100000">
                                          <p:val>
                                            <p:strVal val="#ppt_x"/>
                                          </p:val>
                                        </p:tav>
                                      </p:tavLst>
                                    </p:anim>
                                    <p:anim calcmode="lin" valueType="num">
                                      <p:cBhvr additive="base">
                                        <p:cTn id="48" dur="500" fill="hold"/>
                                        <p:tgtEl>
                                          <p:spTgt spid="6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additive="base">
                                        <p:cTn id="51" dur="500" fill="hold"/>
                                        <p:tgtEl>
                                          <p:spTgt spid="62"/>
                                        </p:tgtEl>
                                        <p:attrNameLst>
                                          <p:attrName>ppt_x</p:attrName>
                                        </p:attrNameLst>
                                      </p:cBhvr>
                                      <p:tavLst>
                                        <p:tav tm="0">
                                          <p:val>
                                            <p:strVal val="#ppt_x"/>
                                          </p:val>
                                        </p:tav>
                                        <p:tav tm="100000">
                                          <p:val>
                                            <p:strVal val="#ppt_x"/>
                                          </p:val>
                                        </p:tav>
                                      </p:tavLst>
                                    </p:anim>
                                    <p:anim calcmode="lin" valueType="num">
                                      <p:cBhvr additive="base">
                                        <p:cTn id="5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7" grpId="0" animBg="1"/>
      <p:bldP spid="61" grpId="0"/>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40"/>
            <a:ext cx="10515600" cy="1325563"/>
          </a:xfrm>
        </p:spPr>
        <p:txBody>
          <a:bodyPr/>
          <a:lstStyle/>
          <a:p>
            <a:r>
              <a:rPr lang="en-US" dirty="0" smtClean="0"/>
              <a:t>No Connectivity, No Problem: </a:t>
            </a:r>
            <a:br>
              <a:rPr lang="en-US" dirty="0" smtClean="0"/>
            </a:br>
            <a:r>
              <a:rPr lang="en-US" dirty="0" smtClean="0"/>
              <a:t>Offline Sync</a:t>
            </a:r>
            <a:endParaRPr lang="en-US" dirty="0"/>
          </a:p>
        </p:txBody>
      </p:sp>
      <p:sp>
        <p:nvSpPr>
          <p:cNvPr id="4" name="Content Placeholder 3"/>
          <p:cNvSpPr>
            <a:spLocks noGrp="1"/>
          </p:cNvSpPr>
          <p:nvPr>
            <p:ph idx="1"/>
          </p:nvPr>
        </p:nvSpPr>
        <p:spPr>
          <a:xfrm>
            <a:off x="838200" y="1929995"/>
            <a:ext cx="10515600" cy="4351338"/>
          </a:xfrm>
        </p:spPr>
        <p:txBody>
          <a:bodyPr/>
          <a:lstStyle/>
          <a:p>
            <a:r>
              <a:rPr lang="en-US" b="1" dirty="0"/>
              <a:t>Challenge</a:t>
            </a:r>
          </a:p>
          <a:p>
            <a:pPr lvl="1"/>
            <a:r>
              <a:rPr lang="en-US" dirty="0"/>
              <a:t>Get data sets from data sources to mobile devices</a:t>
            </a:r>
          </a:p>
          <a:p>
            <a:pPr lvl="1"/>
            <a:r>
              <a:rPr lang="en-US" dirty="0"/>
              <a:t>Allow access to data while offline</a:t>
            </a:r>
          </a:p>
          <a:p>
            <a:pPr lvl="1"/>
            <a:r>
              <a:rPr lang="en-US" dirty="0"/>
              <a:t>Keep the data “fresh</a:t>
            </a:r>
            <a:r>
              <a:rPr lang="en-US" dirty="0" smtClean="0"/>
              <a:t>” when back-end system updates are made</a:t>
            </a:r>
          </a:p>
          <a:p>
            <a:pPr lvl="1"/>
            <a:r>
              <a:rPr lang="en-US" dirty="0" smtClean="0"/>
              <a:t>Store data offline securely and sync it back to enterprise systems later</a:t>
            </a:r>
            <a:endParaRPr lang="en-US" dirty="0"/>
          </a:p>
          <a:p>
            <a:endParaRPr lang="en-US" b="1" dirty="0" smtClean="0"/>
          </a:p>
          <a:p>
            <a:r>
              <a:rPr lang="en-US" b="1" dirty="0" smtClean="0"/>
              <a:t>Solution – </a:t>
            </a:r>
            <a:r>
              <a:rPr lang="en-US" b="1" dirty="0" err="1" smtClean="0"/>
              <a:t>Mi</a:t>
            </a:r>
            <a:r>
              <a:rPr lang="en-US" b="1" dirty="0" smtClean="0"/>
              <a:t>-Corporation Offline Dat</a:t>
            </a:r>
            <a:r>
              <a:rPr lang="en-US" b="1" dirty="0" smtClean="0"/>
              <a:t>a Replication Module</a:t>
            </a:r>
          </a:p>
        </p:txBody>
      </p:sp>
    </p:spTree>
    <p:extLst>
      <p:ext uri="{BB962C8B-B14F-4D97-AF65-F5344CB8AC3E}">
        <p14:creationId xmlns:p14="http://schemas.microsoft.com/office/powerpoint/2010/main" val="395026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wipe(down)">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4983" y="74023"/>
            <a:ext cx="1676400" cy="563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C:\Users\cdipierr\Downloads\sqlserver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357" y="150223"/>
            <a:ext cx="1207652" cy="99267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9" descr="C:\Users\cdipierr\Downloads\Oracle_Databa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929" y="1293223"/>
            <a:ext cx="870508" cy="122919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cdipierr\Downloads\db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170" y="2741023"/>
            <a:ext cx="1442026" cy="4437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descr="C:\Users\cdipierr\Downloads\database-mysq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809" y="3350623"/>
            <a:ext cx="1219200" cy="12192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C:\Users\cdipierr\Downloads\Postgresql.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41" y="4646023"/>
            <a:ext cx="1138685" cy="89964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ounded Rectangle 9"/>
          <p:cNvSpPr/>
          <p:nvPr/>
        </p:nvSpPr>
        <p:spPr>
          <a:xfrm>
            <a:off x="6278880" y="21026"/>
            <a:ext cx="1576252" cy="2522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Repository</a:t>
            </a:r>
          </a:p>
          <a:p>
            <a:pPr algn="ctr"/>
            <a:endParaRPr lang="en-US" sz="2000" b="1" dirty="0">
              <a:solidFill>
                <a:schemeClr val="tx1"/>
              </a:solidFill>
            </a:endParaRPr>
          </a:p>
          <a:p>
            <a:pPr algn="ctr"/>
            <a:endParaRPr lang="en-US" sz="2000" b="1" dirty="0" smtClean="0">
              <a:solidFill>
                <a:schemeClr val="tx1"/>
              </a:solidFill>
            </a:endParaRPr>
          </a:p>
          <a:p>
            <a:pPr algn="ctr"/>
            <a:endParaRPr lang="en-US" sz="2000" b="1" dirty="0">
              <a:solidFill>
                <a:schemeClr val="tx1"/>
              </a:solidFill>
            </a:endParaRPr>
          </a:p>
          <a:p>
            <a:pPr algn="ctr"/>
            <a:endParaRPr lang="en-US" sz="2000" b="1" dirty="0">
              <a:solidFill>
                <a:schemeClr val="tx1"/>
              </a:solidFill>
            </a:endParaRPr>
          </a:p>
        </p:txBody>
      </p:sp>
      <p:pic>
        <p:nvPicPr>
          <p:cNvPr id="11" name="Picture 5" descr="C:\Users\cdipierr\Downloads\Home-Server-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5917" y="931147"/>
            <a:ext cx="1260905" cy="126090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ounded Rectangle 11"/>
          <p:cNvSpPr/>
          <p:nvPr/>
        </p:nvSpPr>
        <p:spPr>
          <a:xfrm>
            <a:off x="2595329" y="150223"/>
            <a:ext cx="2819400" cy="2041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Data &amp; Schema</a:t>
            </a:r>
          </a:p>
          <a:p>
            <a:pPr algn="ctr"/>
            <a:r>
              <a:rPr lang="en-US" sz="3200" b="1" dirty="0" smtClean="0">
                <a:solidFill>
                  <a:schemeClr val="tx1"/>
                </a:solidFill>
              </a:rPr>
              <a:t>Services</a:t>
            </a:r>
            <a:endParaRPr lang="en-US" sz="3200" b="1" dirty="0">
              <a:solidFill>
                <a:schemeClr val="tx1"/>
              </a:solidFill>
            </a:endParaRPr>
          </a:p>
        </p:txBody>
      </p:sp>
      <p:cxnSp>
        <p:nvCxnSpPr>
          <p:cNvPr id="13" name="Straight Arrow Connector 12"/>
          <p:cNvCxnSpPr/>
          <p:nvPr/>
        </p:nvCxnSpPr>
        <p:spPr>
          <a:xfrm>
            <a:off x="1833329" y="1298666"/>
            <a:ext cx="762000" cy="4189"/>
          </a:xfrm>
          <a:prstGeom prst="straightConnector1">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3"/>
          </p:cNvCxnSpPr>
          <p:nvPr/>
        </p:nvCxnSpPr>
        <p:spPr>
          <a:xfrm flipV="1">
            <a:off x="5414729" y="1142894"/>
            <a:ext cx="864151" cy="28244"/>
          </a:xfrm>
          <a:prstGeom prst="straightConnector1">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8396163" y="2631610"/>
            <a:ext cx="33528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8607346" y="520231"/>
            <a:ext cx="2819400" cy="1245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Client Sync</a:t>
            </a:r>
          </a:p>
          <a:p>
            <a:pPr algn="ctr"/>
            <a:r>
              <a:rPr lang="en-US" sz="3200" b="1" dirty="0" smtClean="0">
                <a:solidFill>
                  <a:schemeClr val="tx1"/>
                </a:solidFill>
              </a:rPr>
              <a:t>Services</a:t>
            </a:r>
            <a:endParaRPr lang="en-US" sz="3200" b="1" dirty="0">
              <a:solidFill>
                <a:schemeClr val="tx1"/>
              </a:solidFill>
            </a:endParaRPr>
          </a:p>
        </p:txBody>
      </p:sp>
      <p:pic>
        <p:nvPicPr>
          <p:cNvPr id="30" name="Picture 2" descr="C:\Users\cdipierr\Downloads\iPad 2 Whit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6089" y="2707810"/>
            <a:ext cx="1219200" cy="1219200"/>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3" descr="C:\Users\cdipierr\Downloads\android-phone-colo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99181" y="2707810"/>
            <a:ext cx="1232760" cy="1232760"/>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4" descr="C:\Users\cdipierr\Downloads\icon_x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17641" y="2936410"/>
            <a:ext cx="1257300" cy="91468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3" name="Straight Arrow Connector 32"/>
          <p:cNvCxnSpPr>
            <a:endCxn id="29" idx="1"/>
          </p:cNvCxnSpPr>
          <p:nvPr/>
        </p:nvCxnSpPr>
        <p:spPr>
          <a:xfrm>
            <a:off x="7997746" y="1137794"/>
            <a:ext cx="609600" cy="5100"/>
          </a:xfrm>
          <a:prstGeom prst="straightConnector1">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9445044" y="5415726"/>
            <a:ext cx="1332908"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5" descr="C:\Users\cdipierr\Downloads\application-x-sqlite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94029" y="5434029"/>
            <a:ext cx="1034937" cy="103493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6" name="Straight Arrow Connector 35"/>
          <p:cNvCxnSpPr>
            <a:stCxn id="28" idx="2"/>
            <a:endCxn id="34" idx="0"/>
          </p:cNvCxnSpPr>
          <p:nvPr/>
        </p:nvCxnSpPr>
        <p:spPr>
          <a:xfrm>
            <a:off x="10072563" y="4993810"/>
            <a:ext cx="38935" cy="421916"/>
          </a:xfrm>
          <a:prstGeom prst="straightConnector1">
            <a:avLst/>
          </a:prstGeom>
          <a:ln w="28575">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5193248" y="3045823"/>
            <a:ext cx="209931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Client Data</a:t>
            </a:r>
          </a:p>
          <a:p>
            <a:pPr algn="ctr"/>
            <a:r>
              <a:rPr lang="en-US" sz="3200" b="1" dirty="0" smtClean="0">
                <a:solidFill>
                  <a:schemeClr val="tx1"/>
                </a:solidFill>
              </a:rPr>
              <a:t>API</a:t>
            </a:r>
          </a:p>
        </p:txBody>
      </p:sp>
      <p:sp>
        <p:nvSpPr>
          <p:cNvPr id="38" name="Rounded Rectangle 37"/>
          <p:cNvSpPr/>
          <p:nvPr/>
        </p:nvSpPr>
        <p:spPr>
          <a:xfrm>
            <a:off x="2793008" y="4993810"/>
            <a:ext cx="209931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Apps </a:t>
            </a:r>
          </a:p>
          <a:p>
            <a:pPr algn="ctr"/>
            <a:r>
              <a:rPr lang="en-US" sz="3200" b="1" dirty="0" smtClean="0">
                <a:solidFill>
                  <a:schemeClr val="tx1"/>
                </a:solidFill>
              </a:rPr>
              <a:t>&amp;</a:t>
            </a:r>
          </a:p>
          <a:p>
            <a:pPr algn="ctr"/>
            <a:r>
              <a:rPr lang="en-US" sz="3200" b="1" dirty="0" smtClean="0">
                <a:solidFill>
                  <a:schemeClr val="tx1"/>
                </a:solidFill>
              </a:rPr>
              <a:t>Forms</a:t>
            </a:r>
          </a:p>
        </p:txBody>
      </p:sp>
      <p:pic>
        <p:nvPicPr>
          <p:cNvPr id="39" name="Picture 6" descr="C:\Users\cdipierr\Downloads\7148626_f52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93722" y="3941902"/>
            <a:ext cx="500857" cy="975708"/>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7" descr="C:\Users\cdipierr\Downloads\41HGvd6-jwL._SL500_AA300_.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27191" y="4010656"/>
            <a:ext cx="838200" cy="838200"/>
          </a:xfrm>
          <a:prstGeom prst="rect">
            <a:avLst/>
          </a:prstGeom>
          <a:noFill/>
          <a:extLst>
            <a:ext uri="{909E8E84-426E-40dd-AFC4-6F175D3DCCD1}">
              <a14:hiddenFill xmlns="" xmlns:a14="http://schemas.microsoft.com/office/drawing/2010/main">
                <a:solidFill>
                  <a:srgbClr val="FFFFFF"/>
                </a:solidFill>
              </a14:hiddenFill>
            </a:ext>
          </a:extLst>
        </p:spPr>
      </p:pic>
      <p:pic>
        <p:nvPicPr>
          <p:cNvPr id="60" name="Picture 59"/>
          <p:cNvPicPr>
            <a:picLocks noChangeAspect="1"/>
          </p:cNvPicPr>
          <p:nvPr/>
        </p:nvPicPr>
        <p:blipFill>
          <a:blip r:embed="rId15"/>
          <a:stretch>
            <a:fillRect/>
          </a:stretch>
        </p:blipFill>
        <p:spPr>
          <a:xfrm>
            <a:off x="7277331" y="3515787"/>
            <a:ext cx="853514" cy="335309"/>
          </a:xfrm>
          <a:prstGeom prst="rect">
            <a:avLst/>
          </a:prstGeom>
        </p:spPr>
      </p:pic>
      <p:pic>
        <p:nvPicPr>
          <p:cNvPr id="69" name="Picture 68"/>
          <p:cNvPicPr>
            <a:picLocks noChangeAspect="1"/>
          </p:cNvPicPr>
          <p:nvPr/>
        </p:nvPicPr>
        <p:blipFill>
          <a:blip r:embed="rId15"/>
          <a:stretch>
            <a:fillRect/>
          </a:stretch>
        </p:blipFill>
        <p:spPr>
          <a:xfrm>
            <a:off x="4430871" y="4514665"/>
            <a:ext cx="853514" cy="335309"/>
          </a:xfrm>
          <a:prstGeom prst="rect">
            <a:avLst/>
          </a:prstGeom>
        </p:spPr>
      </p:pic>
      <p:sp>
        <p:nvSpPr>
          <p:cNvPr id="79" name="Up-Down Arrow 78"/>
          <p:cNvSpPr/>
          <p:nvPr/>
        </p:nvSpPr>
        <p:spPr>
          <a:xfrm>
            <a:off x="9823269" y="1985554"/>
            <a:ext cx="288229" cy="53685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3178629" y="2522413"/>
            <a:ext cx="1713689" cy="646331"/>
          </a:xfrm>
          <a:prstGeom prst="rect">
            <a:avLst/>
          </a:prstGeom>
          <a:noFill/>
        </p:spPr>
        <p:txBody>
          <a:bodyPr wrap="square" rtlCol="0">
            <a:spAutoFit/>
          </a:bodyPr>
          <a:lstStyle/>
          <a:p>
            <a:r>
              <a:rPr lang="en-US" dirty="0" smtClean="0"/>
              <a:t>Resource(s) to be synced</a:t>
            </a:r>
            <a:endParaRPr lang="en-US" dirty="0"/>
          </a:p>
        </p:txBody>
      </p:sp>
      <p:sp>
        <p:nvSpPr>
          <p:cNvPr id="81" name="TextBox 80"/>
          <p:cNvSpPr txBox="1"/>
          <p:nvPr/>
        </p:nvSpPr>
        <p:spPr>
          <a:xfrm>
            <a:off x="5260454" y="2139327"/>
            <a:ext cx="1197706" cy="830997"/>
          </a:xfrm>
          <a:prstGeom prst="rect">
            <a:avLst/>
          </a:prstGeom>
          <a:noFill/>
        </p:spPr>
        <p:txBody>
          <a:bodyPr wrap="square" rtlCol="0">
            <a:spAutoFit/>
          </a:bodyPr>
          <a:lstStyle/>
          <a:p>
            <a:r>
              <a:rPr lang="en-US" sz="1600" dirty="0" smtClean="0"/>
              <a:t>Data Side Schema &amp; Row API</a:t>
            </a:r>
            <a:endParaRPr lang="en-US" sz="1600" dirty="0"/>
          </a:p>
        </p:txBody>
      </p:sp>
      <p:sp>
        <p:nvSpPr>
          <p:cNvPr id="82" name="TextBox 81"/>
          <p:cNvSpPr txBox="1"/>
          <p:nvPr/>
        </p:nvSpPr>
        <p:spPr>
          <a:xfrm>
            <a:off x="7936877" y="1723152"/>
            <a:ext cx="1713689" cy="369332"/>
          </a:xfrm>
          <a:prstGeom prst="rect">
            <a:avLst/>
          </a:prstGeom>
          <a:noFill/>
        </p:spPr>
        <p:txBody>
          <a:bodyPr wrap="square" rtlCol="0">
            <a:spAutoFit/>
          </a:bodyPr>
          <a:lstStyle/>
          <a:p>
            <a:r>
              <a:rPr lang="en-US" dirty="0" smtClean="0"/>
              <a:t>Replicator</a:t>
            </a:r>
            <a:endParaRPr lang="en-US" dirty="0"/>
          </a:p>
        </p:txBody>
      </p:sp>
      <p:sp>
        <p:nvSpPr>
          <p:cNvPr id="83" name="TextBox 82"/>
          <p:cNvSpPr txBox="1"/>
          <p:nvPr/>
        </p:nvSpPr>
        <p:spPr>
          <a:xfrm>
            <a:off x="10284201" y="1957762"/>
            <a:ext cx="1713689" cy="369332"/>
          </a:xfrm>
          <a:prstGeom prst="rect">
            <a:avLst/>
          </a:prstGeom>
          <a:noFill/>
        </p:spPr>
        <p:txBody>
          <a:bodyPr wrap="square" rtlCol="0">
            <a:spAutoFit/>
          </a:bodyPr>
          <a:lstStyle/>
          <a:p>
            <a:r>
              <a:rPr lang="en-US" dirty="0" smtClean="0"/>
              <a:t>Merge Agent</a:t>
            </a:r>
            <a:endParaRPr lang="en-US" dirty="0"/>
          </a:p>
        </p:txBody>
      </p:sp>
      <p:sp>
        <p:nvSpPr>
          <p:cNvPr id="84" name="TextBox 83"/>
          <p:cNvSpPr txBox="1"/>
          <p:nvPr/>
        </p:nvSpPr>
        <p:spPr>
          <a:xfrm>
            <a:off x="7851600" y="5609136"/>
            <a:ext cx="1713689" cy="369332"/>
          </a:xfrm>
          <a:prstGeom prst="rect">
            <a:avLst/>
          </a:prstGeom>
          <a:noFill/>
        </p:spPr>
        <p:txBody>
          <a:bodyPr wrap="square" rtlCol="0">
            <a:spAutoFit/>
          </a:bodyPr>
          <a:lstStyle/>
          <a:p>
            <a:r>
              <a:rPr lang="en-US" dirty="0" smtClean="0"/>
              <a:t>SQL Lite DB </a:t>
            </a:r>
            <a:endParaRPr lang="en-US" dirty="0"/>
          </a:p>
        </p:txBody>
      </p:sp>
    </p:spTree>
    <p:extLst>
      <p:ext uri="{BB962C8B-B14F-4D97-AF65-F5344CB8AC3E}">
        <p14:creationId xmlns:p14="http://schemas.microsoft.com/office/powerpoint/2010/main" val="34479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wipe(down)">
                                      <p:cBhvr>
                                        <p:cTn id="33" dur="500"/>
                                        <p:tgtEl>
                                          <p:spTgt spid="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down)">
                                      <p:cBhvr>
                                        <p:cTn id="47" dur="500"/>
                                        <p:tgtEl>
                                          <p:spTgt spid="8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wipe(down)">
                                      <p:cBhvr>
                                        <p:cTn id="91" dur="500"/>
                                        <p:tgtEl>
                                          <p:spTgt spid="82"/>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83"/>
                                        </p:tgtEl>
                                        <p:attrNameLst>
                                          <p:attrName>style.visibility</p:attrName>
                                        </p:attrNameLst>
                                      </p:cBhvr>
                                      <p:to>
                                        <p:strVal val="visible"/>
                                      </p:to>
                                    </p:set>
                                    <p:animEffect transition="in" filter="wipe(down)">
                                      <p:cBhvr>
                                        <p:cTn id="94" dur="500"/>
                                        <p:tgtEl>
                                          <p:spTgt spid="83"/>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84"/>
                                        </p:tgtEl>
                                        <p:attrNameLst>
                                          <p:attrName>style.visibility</p:attrName>
                                        </p:attrNameLst>
                                      </p:cBhvr>
                                      <p:to>
                                        <p:strVal val="visible"/>
                                      </p:to>
                                    </p:set>
                                    <p:animEffect transition="in" filter="wipe(down)">
                                      <p:cBhvr>
                                        <p:cTn id="97" dur="500"/>
                                        <p:tgtEl>
                                          <p:spTgt spid="84"/>
                                        </p:tgtEl>
                                      </p:cBhvr>
                                    </p:animEffect>
                                  </p:childTnLst>
                                </p:cTn>
                              </p:par>
                              <p:par>
                                <p:cTn id="98" presetID="22" presetClass="entr" presetSubtype="4" fill="hold"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down)">
                                      <p:cBhvr>
                                        <p:cTn id="100" dur="500"/>
                                        <p:tgtEl>
                                          <p:spTgt spid="69"/>
                                        </p:tgtEl>
                                      </p:cBhvr>
                                    </p:animEffect>
                                  </p:childTnLst>
                                </p:cTn>
                              </p:par>
                              <p:par>
                                <p:cTn id="101" presetID="22" presetClass="entr" presetSubtype="4" fill="hold"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wipe(down)">
                                      <p:cBhvr>
                                        <p:cTn id="103" dur="500"/>
                                        <p:tgtEl>
                                          <p:spTgt spid="60"/>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wipe(down)">
                                      <p:cBhvr>
                                        <p:cTn id="10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28" grpId="0" animBg="1"/>
      <p:bldP spid="29" grpId="0" animBg="1"/>
      <p:bldP spid="34" grpId="0" animBg="1"/>
      <p:bldP spid="37" grpId="0" animBg="1"/>
      <p:bldP spid="38" grpId="0" animBg="1"/>
      <p:bldP spid="79" grpId="0" animBg="1"/>
      <p:bldP spid="80" grpId="0"/>
      <p:bldP spid="81" grpId="0"/>
      <p:bldP spid="82" grpId="0"/>
      <p:bldP spid="83" grpId="0"/>
      <p:bldP spid="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from Concrete Data</a:t>
            </a:r>
            <a:endParaRPr lang="en-US" dirty="0"/>
          </a:p>
        </p:txBody>
      </p:sp>
      <p:sp>
        <p:nvSpPr>
          <p:cNvPr id="3" name="Content Placeholder 2"/>
          <p:cNvSpPr>
            <a:spLocks noGrp="1"/>
          </p:cNvSpPr>
          <p:nvPr>
            <p:ph idx="1"/>
          </p:nvPr>
        </p:nvSpPr>
        <p:spPr/>
        <p:txBody>
          <a:bodyPr>
            <a:normAutofit lnSpcReduction="10000"/>
          </a:bodyPr>
          <a:lstStyle/>
          <a:p>
            <a:r>
              <a:rPr lang="en-US" dirty="0" smtClean="0"/>
              <a:t>App Development Firm</a:t>
            </a:r>
          </a:p>
          <a:p>
            <a:r>
              <a:rPr lang="en-US" dirty="0" smtClean="0"/>
              <a:t>Stephen Cole, President</a:t>
            </a:r>
          </a:p>
          <a:p>
            <a:pPr marL="0" indent="0">
              <a:buNone/>
            </a:pPr>
            <a:endParaRPr lang="en-US" dirty="0" smtClean="0"/>
          </a:p>
          <a:p>
            <a:pPr marL="457200" lvl="1" indent="0">
              <a:buNone/>
            </a:pPr>
            <a:r>
              <a:rPr lang="en-US" i="1" dirty="0" smtClean="0"/>
              <a:t>“(Your) Mobile </a:t>
            </a:r>
            <a:r>
              <a:rPr lang="en-US" i="1" dirty="0"/>
              <a:t>Replication </a:t>
            </a:r>
            <a:r>
              <a:rPr lang="en-US" i="1" dirty="0" smtClean="0"/>
              <a:t>(Module) relieves </a:t>
            </a:r>
            <a:r>
              <a:rPr lang="en-US" i="1" dirty="0"/>
              <a:t>the client developer of worrying about data replication concerns:</a:t>
            </a:r>
          </a:p>
          <a:p>
            <a:pPr lvl="2"/>
            <a:r>
              <a:rPr lang="en-US" i="1" dirty="0"/>
              <a:t>Mechanics of data chunking, sequencing of updates, and retry logic</a:t>
            </a:r>
          </a:p>
          <a:p>
            <a:pPr lvl="2"/>
            <a:r>
              <a:rPr lang="en-US" i="1" dirty="0"/>
              <a:t>Respecting server-side transaction boundaries</a:t>
            </a:r>
          </a:p>
          <a:p>
            <a:pPr lvl="2"/>
            <a:r>
              <a:rPr lang="en-US" i="1" dirty="0"/>
              <a:t>Replicating logically related tables as a unit</a:t>
            </a:r>
          </a:p>
          <a:p>
            <a:pPr lvl="2"/>
            <a:r>
              <a:rPr lang="en-US" i="1" dirty="0"/>
              <a:t>Optimizing network traffic, by automatically detecting which rows have </a:t>
            </a:r>
            <a:r>
              <a:rPr lang="en-US" i="1" dirty="0" smtClean="0"/>
              <a:t>changed</a:t>
            </a:r>
          </a:p>
          <a:p>
            <a:pPr lvl="2"/>
            <a:r>
              <a:rPr lang="en-US" i="1" dirty="0" smtClean="0"/>
              <a:t>Automatic </a:t>
            </a:r>
            <a:r>
              <a:rPr lang="en-US" i="1" dirty="0"/>
              <a:t>synchronization with data changes that occur at the </a:t>
            </a:r>
            <a:r>
              <a:rPr lang="en-US" i="1" dirty="0" smtClean="0"/>
              <a:t>server</a:t>
            </a:r>
          </a:p>
          <a:p>
            <a:pPr lvl="2"/>
            <a:r>
              <a:rPr lang="en-US" i="1" dirty="0"/>
              <a:t>adapts to new schema defined at the server and creates the appropriate client-side schema </a:t>
            </a:r>
            <a:r>
              <a:rPr lang="en-US" i="1" dirty="0" smtClean="0"/>
              <a:t>automatically”</a:t>
            </a:r>
            <a:endParaRPr lang="en-US" i="1" dirty="0"/>
          </a:p>
          <a:p>
            <a:pPr lvl="1"/>
            <a:endParaRPr lang="en-US" dirty="0"/>
          </a:p>
        </p:txBody>
      </p:sp>
    </p:spTree>
    <p:extLst>
      <p:ext uri="{BB962C8B-B14F-4D97-AF65-F5344CB8AC3E}">
        <p14:creationId xmlns:p14="http://schemas.microsoft.com/office/powerpoint/2010/main" val="298425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Speaker Introductions</a:t>
            </a:r>
            <a:endParaRPr lang="en-US" dirty="0" smtClean="0"/>
          </a:p>
          <a:p>
            <a:r>
              <a:rPr lang="en-US" dirty="0" err="1" smtClean="0"/>
              <a:t>Mi</a:t>
            </a:r>
            <a:r>
              <a:rPr lang="en-US" dirty="0" smtClean="0"/>
              <a:t>-Corporation background</a:t>
            </a:r>
          </a:p>
          <a:p>
            <a:r>
              <a:rPr lang="en-US" dirty="0" smtClean="0"/>
              <a:t>The World of Offline Data Challenges</a:t>
            </a:r>
            <a:endParaRPr lang="en-US" dirty="0" smtClean="0"/>
          </a:p>
          <a:p>
            <a:r>
              <a:rPr lang="en-US" dirty="0" smtClean="0"/>
              <a:t>Offline Data Solutions seen in the Marketplace</a:t>
            </a:r>
            <a:endParaRPr lang="en-US" dirty="0" smtClean="0"/>
          </a:p>
          <a:p>
            <a:r>
              <a:rPr lang="en-US" dirty="0" smtClean="0"/>
              <a:t>The </a:t>
            </a:r>
            <a:r>
              <a:rPr lang="en-US" dirty="0" err="1" smtClean="0"/>
              <a:t>Mi</a:t>
            </a:r>
            <a:r>
              <a:rPr lang="en-US" dirty="0" smtClean="0"/>
              <a:t>-Corporation Offline Data Replicator Solution</a:t>
            </a:r>
            <a:endParaRPr lang="en-US" dirty="0" smtClean="0"/>
          </a:p>
          <a:p>
            <a:r>
              <a:rPr lang="en-US" dirty="0" smtClean="0"/>
              <a:t>Live Demo</a:t>
            </a:r>
          </a:p>
          <a:p>
            <a:r>
              <a:rPr lang="en-US" dirty="0" smtClean="0"/>
              <a:t>Q&amp;A, Discussion &amp; Pop-Quiz!</a:t>
            </a:r>
            <a:endParaRPr lang="en-US" dirty="0"/>
          </a:p>
        </p:txBody>
      </p:sp>
      <p:pic>
        <p:nvPicPr>
          <p:cNvPr id="5"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r="9809"/>
          <a:stretch/>
        </p:blipFill>
        <p:spPr bwMode="auto">
          <a:xfrm>
            <a:off x="10052631" y="365125"/>
            <a:ext cx="178686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encrypted-tbn0.google.com/images?q=tbn:ANd9GcTvk_Sb4IhvNHN2XygQeGAJSq_5ErlOouwrmTmmm7Q8qvNIUEJ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4318" y="2100262"/>
            <a:ext cx="2043485" cy="148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8323" y="3864056"/>
            <a:ext cx="1301169" cy="14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38199" y="4896848"/>
            <a:ext cx="4693171" cy="499611"/>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3437948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0050" y="843510"/>
            <a:ext cx="6660901" cy="4511331"/>
          </a:xfrm>
          <a:prstGeom prst="rect">
            <a:avLst/>
          </a:prstGeom>
        </p:spPr>
      </p:pic>
    </p:spTree>
    <p:extLst>
      <p:ext uri="{BB962C8B-B14F-4D97-AF65-F5344CB8AC3E}">
        <p14:creationId xmlns:p14="http://schemas.microsoft.com/office/powerpoint/2010/main" val="690494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76" y="217208"/>
            <a:ext cx="11144624" cy="1325563"/>
          </a:xfrm>
        </p:spPr>
        <p:txBody>
          <a:bodyPr>
            <a:normAutofit/>
          </a:bodyPr>
          <a:lstStyle/>
          <a:p>
            <a:r>
              <a:rPr lang="en-US" sz="3200" dirty="0" smtClean="0"/>
              <a:t>Mobility </a:t>
            </a:r>
            <a:r>
              <a:rPr lang="en-US" sz="3200" dirty="0" smtClean="0"/>
              <a:t>Products from </a:t>
            </a:r>
            <a:r>
              <a:rPr lang="en-US" sz="3200" dirty="0" err="1" smtClean="0"/>
              <a:t>Mi</a:t>
            </a:r>
            <a:r>
              <a:rPr lang="en-US" sz="3200" dirty="0" smtClean="0"/>
              <a:t>-Corporation that Leverage this Module</a:t>
            </a:r>
            <a:endParaRPr lang="en-US" sz="3200" dirty="0"/>
          </a:p>
        </p:txBody>
      </p:sp>
      <p:sp>
        <p:nvSpPr>
          <p:cNvPr id="3" name="Content Placeholder 2"/>
          <p:cNvSpPr>
            <a:spLocks noGrp="1"/>
          </p:cNvSpPr>
          <p:nvPr>
            <p:ph idx="1"/>
          </p:nvPr>
        </p:nvSpPr>
        <p:spPr>
          <a:xfrm>
            <a:off x="838200" y="1187951"/>
            <a:ext cx="10515600" cy="4351338"/>
          </a:xfrm>
        </p:spPr>
        <p:txBody>
          <a:bodyPr/>
          <a:lstStyle/>
          <a:p>
            <a:endParaRPr lang="en-US" dirty="0"/>
          </a:p>
          <a:p>
            <a:r>
              <a:rPr lang="en-US" b="1" dirty="0" err="1" smtClean="0"/>
              <a:t>Mi</a:t>
            </a:r>
            <a:r>
              <a:rPr lang="en-US" b="1" dirty="0" smtClean="0"/>
              <a:t>-Forms Mobile Data Capture Software</a:t>
            </a:r>
            <a:endParaRPr lang="en-US" b="1" dirty="0" smtClean="0"/>
          </a:p>
          <a:p>
            <a:pPr lvl="1"/>
            <a:r>
              <a:rPr lang="en-US" sz="2200" dirty="0" smtClean="0"/>
              <a:t>Best-of-breed, award-winning mobile forms software platform</a:t>
            </a:r>
            <a:endParaRPr lang="en-US" sz="2200" dirty="0" smtClean="0"/>
          </a:p>
          <a:p>
            <a:pPr lvl="1"/>
            <a:r>
              <a:rPr lang="en-US" sz="2200" dirty="0" smtClean="0"/>
              <a:t>GUI Drag &amp; Drop Design tool with 3</a:t>
            </a:r>
            <a:r>
              <a:rPr lang="en-US" sz="2200" baseline="30000" dirty="0" smtClean="0"/>
              <a:t>rd</a:t>
            </a:r>
            <a:r>
              <a:rPr lang="en-US" sz="2200" dirty="0" smtClean="0"/>
              <a:t> party conversion engine options</a:t>
            </a:r>
            <a:endParaRPr lang="en-US" sz="2200" dirty="0" smtClean="0"/>
          </a:p>
          <a:p>
            <a:pPr lvl="1"/>
            <a:r>
              <a:rPr lang="en-US" sz="2200" dirty="0" smtClean="0"/>
              <a:t>Client applications for iOS, Android, Windows XP/Vista/7/8, HTML5</a:t>
            </a:r>
            <a:endParaRPr lang="en-US" sz="2200" dirty="0" smtClean="0"/>
          </a:p>
          <a:p>
            <a:pPr lvl="1"/>
            <a:r>
              <a:rPr lang="en-US" sz="2200" dirty="0" smtClean="0"/>
              <a:t>Server application for administrative control, user/form management &amp; workflow</a:t>
            </a:r>
          </a:p>
          <a:p>
            <a:pPr lvl="1"/>
            <a:r>
              <a:rPr lang="en-US" sz="2200" dirty="0" smtClean="0"/>
              <a:t>Underlying .NET SDK allowing customization, embedding, 3</a:t>
            </a:r>
            <a:r>
              <a:rPr lang="en-US" sz="2200" baseline="30000" dirty="0" smtClean="0"/>
              <a:t>rd</a:t>
            </a:r>
            <a:r>
              <a:rPr lang="en-US" sz="2200" dirty="0" smtClean="0"/>
              <a:t> party integrations etc.</a:t>
            </a:r>
            <a:endParaRPr lang="en-US" sz="2200" dirty="0" smtClean="0"/>
          </a:p>
          <a:p>
            <a:endParaRPr lang="en-US" dirty="0"/>
          </a:p>
        </p:txBody>
      </p:sp>
      <p:pic>
        <p:nvPicPr>
          <p:cNvPr id="5" name="Picture 2" descr="C:\Users\gpandiyan\Desktop\Offline\Mi-Co_AnyDevice_on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76" y="4250785"/>
            <a:ext cx="8068235"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29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76" y="217208"/>
            <a:ext cx="11144624" cy="1325563"/>
          </a:xfrm>
        </p:spPr>
        <p:txBody>
          <a:bodyPr>
            <a:normAutofit/>
          </a:bodyPr>
          <a:lstStyle/>
          <a:p>
            <a:r>
              <a:rPr lang="en-US" sz="3200" dirty="0" smtClean="0"/>
              <a:t>Mobility </a:t>
            </a:r>
            <a:r>
              <a:rPr lang="en-US" sz="3200" dirty="0" smtClean="0"/>
              <a:t>Products from </a:t>
            </a:r>
            <a:r>
              <a:rPr lang="en-US" sz="3200" dirty="0" err="1" smtClean="0"/>
              <a:t>Mi</a:t>
            </a:r>
            <a:r>
              <a:rPr lang="en-US" sz="3200" dirty="0" smtClean="0"/>
              <a:t>-Corporation that Leverage this Module</a:t>
            </a:r>
            <a:endParaRPr lang="en-US" sz="3200" dirty="0"/>
          </a:p>
        </p:txBody>
      </p:sp>
      <p:sp>
        <p:nvSpPr>
          <p:cNvPr id="3" name="Content Placeholder 2"/>
          <p:cNvSpPr>
            <a:spLocks noGrp="1"/>
          </p:cNvSpPr>
          <p:nvPr>
            <p:ph idx="1"/>
          </p:nvPr>
        </p:nvSpPr>
        <p:spPr>
          <a:xfrm>
            <a:off x="838200" y="1187951"/>
            <a:ext cx="10515600" cy="4351338"/>
          </a:xfrm>
        </p:spPr>
        <p:txBody>
          <a:bodyPr/>
          <a:lstStyle/>
          <a:p>
            <a:endParaRPr lang="en-US" dirty="0"/>
          </a:p>
          <a:p>
            <a:r>
              <a:rPr lang="en-US" b="1" dirty="0" err="1" smtClean="0"/>
              <a:t>Mi</a:t>
            </a:r>
            <a:r>
              <a:rPr lang="en-US" b="1" dirty="0" smtClean="0"/>
              <a:t>-Enterprise Apps</a:t>
            </a:r>
          </a:p>
          <a:p>
            <a:pPr lvl="1"/>
            <a:r>
              <a:rPr lang="en-US" sz="2200" dirty="0" smtClean="0"/>
              <a:t>Server-based middleware platform for app developers to use</a:t>
            </a:r>
          </a:p>
          <a:p>
            <a:pPr lvl="1"/>
            <a:r>
              <a:rPr lang="en-US" sz="2200" dirty="0" smtClean="0"/>
              <a:t>Manages users, integration, workflow, business logic, syncing, security etc.</a:t>
            </a:r>
          </a:p>
          <a:p>
            <a:pPr lvl="1"/>
            <a:r>
              <a:rPr lang="en-US" sz="2200" dirty="0" smtClean="0"/>
              <a:t>Allows for faster, cheaper app deployment with proven technology</a:t>
            </a:r>
          </a:p>
          <a:p>
            <a:pPr lvl="1"/>
            <a:r>
              <a:rPr lang="en-US" sz="2200" dirty="0" smtClean="0"/>
              <a:t>Data replication</a:t>
            </a:r>
          </a:p>
          <a:p>
            <a:endParaRPr lang="en-US" dirty="0"/>
          </a:p>
        </p:txBody>
      </p:sp>
      <p:pic>
        <p:nvPicPr>
          <p:cNvPr id="1026" name="Picture 2" descr="myenterpris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123" y="3669716"/>
            <a:ext cx="8898729" cy="250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8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94" y="365125"/>
            <a:ext cx="10953206" cy="2160361"/>
          </a:xfrm>
        </p:spPr>
        <p:txBody>
          <a:bodyPr/>
          <a:lstStyle/>
          <a:p>
            <a:r>
              <a:rPr lang="en-US" dirty="0" smtClean="0"/>
              <a:t>Let’s Demo!</a:t>
            </a:r>
            <a:endParaRPr lang="en-US" dirty="0"/>
          </a:p>
        </p:txBody>
      </p:sp>
      <p:pic>
        <p:nvPicPr>
          <p:cNvPr id="4" name="Picture 5" descr="engine_inspection_8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6569" y="365125"/>
            <a:ext cx="6642585" cy="498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F5_right_form3_p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699" y="3159125"/>
            <a:ext cx="4956869" cy="365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656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endParaRPr lang="en-US" dirty="0" smtClean="0"/>
          </a:p>
          <a:p>
            <a:pPr marL="0" indent="0">
              <a:buNone/>
            </a:pPr>
            <a:r>
              <a:rPr lang="en-US" sz="5400" b="1" dirty="0"/>
              <a:t>	</a:t>
            </a:r>
            <a:r>
              <a:rPr lang="en-US" sz="5400" b="1" dirty="0" smtClean="0"/>
              <a:t>			POLL 3</a:t>
            </a:r>
          </a:p>
        </p:txBody>
      </p:sp>
    </p:spTree>
    <p:extLst>
      <p:ext uri="{BB962C8B-B14F-4D97-AF65-F5344CB8AC3E}">
        <p14:creationId xmlns:p14="http://schemas.microsoft.com/office/powerpoint/2010/main" val="637534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endParaRPr lang="en-US" dirty="0" smtClean="0"/>
          </a:p>
          <a:p>
            <a:pPr marL="0" indent="0">
              <a:buNone/>
            </a:pPr>
            <a:r>
              <a:rPr lang="en-US" sz="5400" b="1" dirty="0" smtClean="0"/>
              <a:t>			POP QUIZ TIME!</a:t>
            </a:r>
          </a:p>
        </p:txBody>
      </p:sp>
    </p:spTree>
    <p:extLst>
      <p:ext uri="{BB962C8B-B14F-4D97-AF65-F5344CB8AC3E}">
        <p14:creationId xmlns:p14="http://schemas.microsoft.com/office/powerpoint/2010/main" val="1916257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94" y="365125"/>
            <a:ext cx="10953206" cy="2160361"/>
          </a:xfrm>
        </p:spPr>
        <p:txBody>
          <a:bodyPr/>
          <a:lstStyle/>
          <a:p>
            <a:r>
              <a:rPr lang="en-US" dirty="0" smtClean="0"/>
              <a:t>Questions, </a:t>
            </a:r>
            <a:br>
              <a:rPr lang="en-US" dirty="0" smtClean="0"/>
            </a:br>
            <a:r>
              <a:rPr lang="en-US" dirty="0" smtClean="0"/>
              <a:t>Comments, </a:t>
            </a:r>
            <a:br>
              <a:rPr lang="en-US" dirty="0" smtClean="0"/>
            </a:br>
            <a:r>
              <a:rPr lang="en-US" dirty="0" smtClean="0"/>
              <a:t>Compliments?</a:t>
            </a:r>
            <a:endParaRPr lang="en-US" dirty="0"/>
          </a:p>
        </p:txBody>
      </p:sp>
      <p:pic>
        <p:nvPicPr>
          <p:cNvPr id="4" name="Picture 5" descr="engine_inspection_8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6569" y="365125"/>
            <a:ext cx="6642585" cy="498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F5_right_form3_p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699" y="3159125"/>
            <a:ext cx="4956869" cy="365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544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Announcing….Next Month’s Webinar</a:t>
            </a:r>
            <a:endParaRPr lang="en-US" dirty="0"/>
          </a:p>
        </p:txBody>
      </p:sp>
      <p:sp>
        <p:nvSpPr>
          <p:cNvPr id="3" name="Content Placeholder 2"/>
          <p:cNvSpPr>
            <a:spLocks noGrp="1"/>
          </p:cNvSpPr>
          <p:nvPr>
            <p:ph idx="1"/>
          </p:nvPr>
        </p:nvSpPr>
        <p:spPr>
          <a:xfrm>
            <a:off x="838199" y="1825625"/>
            <a:ext cx="10809157" cy="4351338"/>
          </a:xfrm>
        </p:spPr>
        <p:txBody>
          <a:bodyPr/>
          <a:lstStyle/>
          <a:p>
            <a:pPr marL="0" indent="0">
              <a:buNone/>
            </a:pPr>
            <a:endParaRPr lang="en-US" dirty="0" smtClean="0"/>
          </a:p>
          <a:p>
            <a:pPr marL="0" indent="0">
              <a:buNone/>
            </a:pPr>
            <a:r>
              <a:rPr lang="en-US" b="1" i="1" dirty="0" smtClean="0"/>
              <a:t>Government Mobility Success Story &amp; Interview: NC Dept. of Agriculture</a:t>
            </a:r>
          </a:p>
          <a:p>
            <a:pPr marL="0" indent="0">
              <a:buNone/>
            </a:pPr>
            <a:r>
              <a:rPr lang="en-US" b="1" i="1" dirty="0"/>
              <a:t>	</a:t>
            </a:r>
            <a:r>
              <a:rPr lang="en-US" b="1" i="1" dirty="0" smtClean="0"/>
              <a:t>		Aug. 21, 11 am US ET (?)</a:t>
            </a:r>
          </a:p>
          <a:p>
            <a:pPr marL="0" indent="0">
              <a:buNone/>
            </a:pPr>
            <a:endParaRPr lang="en-US" b="1" i="1" dirty="0"/>
          </a:p>
          <a:p>
            <a:pPr marL="0" indent="0">
              <a:buNone/>
            </a:pPr>
            <a:r>
              <a:rPr lang="en-US" i="1" dirty="0"/>
              <a:t>	</a:t>
            </a:r>
            <a:r>
              <a:rPr lang="en-US" i="1" dirty="0" smtClean="0"/>
              <a:t>- Featuring NC Dept. of Agriculture – Pesticides Unit</a:t>
            </a:r>
          </a:p>
          <a:p>
            <a:pPr marL="0" indent="0">
              <a:buNone/>
            </a:pPr>
            <a:r>
              <a:rPr lang="en-US" i="1" dirty="0"/>
              <a:t>	</a:t>
            </a:r>
            <a:r>
              <a:rPr lang="en-US" i="1" dirty="0" smtClean="0"/>
              <a:t>- Live Interview of NCDA by Tom Suder, Mobile </a:t>
            </a:r>
            <a:r>
              <a:rPr lang="en-US" i="1" dirty="0" err="1" smtClean="0"/>
              <a:t>Gov</a:t>
            </a:r>
            <a:endParaRPr lang="en-US" i="1" dirty="0" smtClean="0"/>
          </a:p>
          <a:p>
            <a:pPr marL="0" indent="0">
              <a:buNone/>
            </a:pPr>
            <a:r>
              <a:rPr lang="en-US" i="1" dirty="0"/>
              <a:t>	</a:t>
            </a:r>
            <a:r>
              <a:rPr lang="en-US" i="1" dirty="0" smtClean="0"/>
              <a:t>- Audience Q&amp;A, Discussion and Lessons Learned</a:t>
            </a:r>
            <a:endParaRPr lang="en-US" i="1" dirty="0"/>
          </a:p>
        </p:txBody>
      </p:sp>
      <p:pic>
        <p:nvPicPr>
          <p:cNvPr id="4" name="Picture 3"/>
          <p:cNvPicPr>
            <a:picLocks noChangeAspect="1"/>
          </p:cNvPicPr>
          <p:nvPr/>
        </p:nvPicPr>
        <p:blipFill>
          <a:blip r:embed="rId2"/>
          <a:stretch>
            <a:fillRect/>
          </a:stretch>
        </p:blipFill>
        <p:spPr>
          <a:xfrm>
            <a:off x="10028418" y="365125"/>
            <a:ext cx="1618938" cy="1555312"/>
          </a:xfrm>
          <a:prstGeom prst="rect">
            <a:avLst/>
          </a:prstGeom>
        </p:spPr>
      </p:pic>
    </p:spTree>
    <p:extLst>
      <p:ext uri="{BB962C8B-B14F-4D97-AF65-F5344CB8AC3E}">
        <p14:creationId xmlns:p14="http://schemas.microsoft.com/office/powerpoint/2010/main" val="3807840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endParaRPr lang="en-US" dirty="0" smtClean="0"/>
          </a:p>
          <a:p>
            <a:pPr marL="0" indent="0">
              <a:buNone/>
            </a:pPr>
            <a:r>
              <a:rPr lang="en-US" sz="5400" b="1" dirty="0"/>
              <a:t>	</a:t>
            </a:r>
            <a:r>
              <a:rPr lang="en-US" sz="5400" b="1" dirty="0" smtClean="0"/>
              <a:t>			POLL 4</a:t>
            </a:r>
          </a:p>
        </p:txBody>
      </p:sp>
    </p:spTree>
    <p:extLst>
      <p:ext uri="{BB962C8B-B14F-4D97-AF65-F5344CB8AC3E}">
        <p14:creationId xmlns:p14="http://schemas.microsoft.com/office/powerpoint/2010/main" val="3906220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Rectangle 3"/>
          <p:cNvSpPr>
            <a:spLocks noChangeArrowheads="1"/>
          </p:cNvSpPr>
          <p:nvPr/>
        </p:nvSpPr>
        <p:spPr bwMode="auto">
          <a:xfrm>
            <a:off x="1081201" y="1469699"/>
            <a:ext cx="9999617" cy="4800682"/>
          </a:xfrm>
          <a:prstGeom prst="rect">
            <a:avLst/>
          </a:prstGeom>
          <a:noFill/>
          <a:ln w="12700">
            <a:noFill/>
            <a:miter lim="800000"/>
            <a:headEnd/>
            <a:tailEnd/>
          </a:ln>
          <a:effectLst/>
        </p:spPr>
        <p:txBody>
          <a:bodyPr wrap="square" lIns="92379" tIns="45407" rIns="92379" bIns="45407">
            <a:spAutoFit/>
          </a:bodyPr>
          <a:lstStyle/>
          <a:p>
            <a:pPr algn="ctr" defTabSz="911225" eaLnBrk="0" hangingPunct="0">
              <a:defRPr/>
            </a:pPr>
            <a:endParaRPr lang="en-US" i="1" u="sng" dirty="0">
              <a:solidFill>
                <a:srgbClr val="000000"/>
              </a:solidFill>
              <a:latin typeface="Verdana" pitchFamily="34" charset="0"/>
              <a:cs typeface="+mn-cs"/>
            </a:endParaRPr>
          </a:p>
          <a:p>
            <a:pPr defTabSz="911225" eaLnBrk="0" hangingPunct="0">
              <a:buFontTx/>
              <a:buChar char="•"/>
              <a:defRPr/>
            </a:pPr>
            <a:r>
              <a:rPr lang="en-US" sz="2400" i="1" dirty="0" smtClean="0">
                <a:solidFill>
                  <a:srgbClr val="000000"/>
                </a:solidFill>
                <a:cs typeface="+mn-cs"/>
              </a:rPr>
              <a:t>Visit </a:t>
            </a:r>
            <a:r>
              <a:rPr lang="en-US" sz="2400" i="1" dirty="0" smtClean="0">
                <a:cs typeface="+mn-cs"/>
                <a:hlinkClick r:id="rId2"/>
              </a:rPr>
              <a:t>www.mi-corporation.com</a:t>
            </a:r>
            <a:r>
              <a:rPr lang="en-US" sz="2400" i="1" dirty="0" smtClean="0">
                <a:cs typeface="+mn-cs"/>
              </a:rPr>
              <a:t> </a:t>
            </a:r>
            <a:r>
              <a:rPr lang="en-US" sz="2400" i="1" dirty="0" smtClean="0">
                <a:solidFill>
                  <a:srgbClr val="000000"/>
                </a:solidFill>
                <a:cs typeface="+mn-cs"/>
              </a:rPr>
              <a:t>for </a:t>
            </a:r>
            <a:r>
              <a:rPr lang="en-US" sz="2400" i="1" dirty="0">
                <a:solidFill>
                  <a:srgbClr val="000000"/>
                </a:solidFill>
                <a:cs typeface="+mn-cs"/>
              </a:rPr>
              <a:t>more information about </a:t>
            </a:r>
          </a:p>
          <a:p>
            <a:pPr defTabSz="911225" eaLnBrk="0" hangingPunct="0">
              <a:defRPr/>
            </a:pPr>
            <a:r>
              <a:rPr lang="en-US" sz="2400" i="1" dirty="0">
                <a:solidFill>
                  <a:srgbClr val="000000"/>
                </a:solidFill>
                <a:cs typeface="+mn-cs"/>
              </a:rPr>
              <a:t>     </a:t>
            </a:r>
            <a:r>
              <a:rPr lang="en-US" sz="2400" i="1" dirty="0" err="1" smtClean="0">
                <a:solidFill>
                  <a:srgbClr val="000000"/>
                </a:solidFill>
                <a:cs typeface="+mn-cs"/>
              </a:rPr>
              <a:t>Mi</a:t>
            </a:r>
            <a:r>
              <a:rPr lang="en-US" sz="2400" i="1" dirty="0" smtClean="0">
                <a:solidFill>
                  <a:srgbClr val="000000"/>
                </a:solidFill>
                <a:cs typeface="+mn-cs"/>
              </a:rPr>
              <a:t>-Corporation Mobility Products:  </a:t>
            </a:r>
            <a:r>
              <a:rPr lang="en-US" sz="2400" i="1" dirty="0">
                <a:solidFill>
                  <a:srgbClr val="000000"/>
                </a:solidFill>
                <a:cs typeface="+mn-cs"/>
              </a:rPr>
              <a:t>Data Sheets, Case </a:t>
            </a:r>
            <a:r>
              <a:rPr lang="en-US" sz="2400" i="1" dirty="0" smtClean="0">
                <a:solidFill>
                  <a:srgbClr val="000000"/>
                </a:solidFill>
                <a:cs typeface="+mn-cs"/>
              </a:rPr>
              <a:t>Studies, White Papers</a:t>
            </a:r>
            <a:endParaRPr lang="en-US" sz="2400" i="1" dirty="0">
              <a:solidFill>
                <a:srgbClr val="000000"/>
              </a:solidFill>
              <a:cs typeface="+mn-cs"/>
            </a:endParaRPr>
          </a:p>
          <a:p>
            <a:pPr defTabSz="911225" eaLnBrk="0" hangingPunct="0">
              <a:defRPr/>
            </a:pPr>
            <a:endParaRPr lang="en-US" sz="2400" i="1" dirty="0">
              <a:solidFill>
                <a:srgbClr val="000000"/>
              </a:solidFill>
              <a:cs typeface="+mn-cs"/>
            </a:endParaRPr>
          </a:p>
          <a:p>
            <a:pPr defTabSz="911225" eaLnBrk="0" hangingPunct="0">
              <a:buFontTx/>
              <a:buChar char="•"/>
              <a:defRPr/>
            </a:pPr>
            <a:r>
              <a:rPr lang="en-US" sz="2400" i="1" dirty="0">
                <a:cs typeface="+mn-cs"/>
              </a:rPr>
              <a:t>Downloadable Demo software is </a:t>
            </a:r>
            <a:r>
              <a:rPr lang="en-US" sz="2400" i="1" dirty="0" smtClean="0">
                <a:cs typeface="+mn-cs"/>
              </a:rPr>
              <a:t>available at </a:t>
            </a:r>
            <a:r>
              <a:rPr lang="en-US" sz="2400" b="1" i="1" dirty="0" smtClean="0">
                <a:cs typeface="+mn-cs"/>
                <a:hlinkClick r:id="rId2"/>
              </a:rPr>
              <a:t>www.mi-corporation.com</a:t>
            </a:r>
            <a:r>
              <a:rPr lang="en-US" sz="2400" b="1" i="1" dirty="0" smtClean="0">
                <a:cs typeface="+mn-cs"/>
              </a:rPr>
              <a:t> </a:t>
            </a:r>
            <a:endParaRPr lang="en-US" sz="2400" b="1" i="1" dirty="0">
              <a:cs typeface="+mn-cs"/>
            </a:endParaRPr>
          </a:p>
          <a:p>
            <a:pPr defTabSz="911225" eaLnBrk="0" hangingPunct="0">
              <a:defRPr/>
            </a:pPr>
            <a:endParaRPr lang="en-US" sz="2400" i="1" dirty="0" smtClean="0">
              <a:solidFill>
                <a:srgbClr val="FF0000"/>
              </a:solidFill>
              <a:cs typeface="+mn-cs"/>
            </a:endParaRPr>
          </a:p>
          <a:p>
            <a:pPr defTabSz="911225" eaLnBrk="0" hangingPunct="0">
              <a:defRPr/>
            </a:pPr>
            <a:r>
              <a:rPr lang="en-US" sz="2400" i="1" dirty="0" smtClean="0">
                <a:solidFill>
                  <a:srgbClr val="FF0000"/>
                </a:solidFill>
                <a:cs typeface="+mn-cs"/>
              </a:rPr>
              <a:t>Look </a:t>
            </a:r>
            <a:r>
              <a:rPr lang="en-US" sz="2400" i="1" dirty="0">
                <a:solidFill>
                  <a:srgbClr val="FF0000"/>
                </a:solidFill>
                <a:cs typeface="+mn-cs"/>
              </a:rPr>
              <a:t>for </a:t>
            </a:r>
            <a:r>
              <a:rPr lang="en-US" sz="2400" i="1" u="sng" dirty="0" smtClean="0">
                <a:solidFill>
                  <a:srgbClr val="FF0000"/>
                </a:solidFill>
                <a:cs typeface="+mn-cs"/>
              </a:rPr>
              <a:t>Mi-Forms</a:t>
            </a:r>
            <a:r>
              <a:rPr lang="en-US" sz="2400" i="1" dirty="0" smtClean="0">
                <a:solidFill>
                  <a:srgbClr val="FF0000"/>
                </a:solidFill>
                <a:cs typeface="+mn-cs"/>
              </a:rPr>
              <a:t> </a:t>
            </a:r>
            <a:r>
              <a:rPr lang="en-US" sz="2400" i="1" dirty="0">
                <a:solidFill>
                  <a:srgbClr val="FF0000"/>
                </a:solidFill>
                <a:cs typeface="+mn-cs"/>
              </a:rPr>
              <a:t>ON THE APP STORES (Apple, Android)!</a:t>
            </a:r>
            <a:br>
              <a:rPr lang="en-US" sz="2400" i="1" dirty="0">
                <a:solidFill>
                  <a:srgbClr val="FF0000"/>
                </a:solidFill>
                <a:cs typeface="+mn-cs"/>
              </a:rPr>
            </a:br>
            <a:r>
              <a:rPr lang="en-US" sz="2400" i="1" dirty="0" smtClean="0">
                <a:solidFill>
                  <a:srgbClr val="FF0000"/>
                </a:solidFill>
                <a:cs typeface="+mn-cs"/>
              </a:rPr>
              <a:t>Watch </a:t>
            </a:r>
            <a:r>
              <a:rPr lang="en-US" sz="2400" i="1" dirty="0" smtClean="0">
                <a:solidFill>
                  <a:srgbClr val="FF0000"/>
                </a:solidFill>
                <a:cs typeface="+mn-cs"/>
              </a:rPr>
              <a:t>our </a:t>
            </a:r>
            <a:r>
              <a:rPr lang="en-US" sz="2400" i="1" dirty="0" smtClean="0">
                <a:solidFill>
                  <a:srgbClr val="FF0000"/>
                </a:solidFill>
                <a:cs typeface="+mn-cs"/>
              </a:rPr>
              <a:t>YouTube </a:t>
            </a:r>
            <a:r>
              <a:rPr lang="en-US" sz="2400" i="1" dirty="0" smtClean="0">
                <a:solidFill>
                  <a:srgbClr val="FF0000"/>
                </a:solidFill>
                <a:cs typeface="+mn-cs"/>
              </a:rPr>
              <a:t>videos: </a:t>
            </a:r>
            <a:r>
              <a:rPr lang="en-US" sz="2400" i="1" dirty="0" smtClean="0">
                <a:solidFill>
                  <a:srgbClr val="FF0000"/>
                </a:solidFill>
                <a:cs typeface="+mn-cs"/>
                <a:hlinkClick r:id="rId3"/>
              </a:rPr>
              <a:t>www.youtube.com/micortp</a:t>
            </a:r>
            <a:r>
              <a:rPr lang="en-US" sz="2400" i="1" dirty="0" smtClean="0">
                <a:solidFill>
                  <a:srgbClr val="FF0000"/>
                </a:solidFill>
                <a:cs typeface="+mn-cs"/>
              </a:rPr>
              <a:t> </a:t>
            </a:r>
            <a:endParaRPr lang="en-US" sz="2400" i="1" dirty="0">
              <a:solidFill>
                <a:srgbClr val="FF0000"/>
              </a:solidFill>
              <a:cs typeface="+mn-cs"/>
            </a:endParaRPr>
          </a:p>
          <a:p>
            <a:pPr defTabSz="911225" eaLnBrk="0" hangingPunct="0">
              <a:buFontTx/>
              <a:buChar char="•"/>
              <a:defRPr/>
            </a:pPr>
            <a:endParaRPr lang="en-US" sz="2400" i="1" dirty="0">
              <a:solidFill>
                <a:srgbClr val="000000"/>
              </a:solidFill>
              <a:cs typeface="+mn-cs"/>
            </a:endParaRPr>
          </a:p>
          <a:p>
            <a:pPr defTabSz="911225" eaLnBrk="0" hangingPunct="0">
              <a:buFontTx/>
              <a:buChar char="•"/>
              <a:defRPr/>
            </a:pPr>
            <a:r>
              <a:rPr lang="en-US" sz="2400" i="1" dirty="0" smtClean="0">
                <a:solidFill>
                  <a:srgbClr val="000000"/>
                </a:solidFill>
                <a:cs typeface="+mn-cs"/>
              </a:rPr>
              <a:t>Contact </a:t>
            </a:r>
            <a:r>
              <a:rPr lang="en-US" sz="2400" i="1" dirty="0">
                <a:solidFill>
                  <a:srgbClr val="000000"/>
                </a:solidFill>
                <a:cs typeface="+mn-cs"/>
              </a:rPr>
              <a:t>Mi-Co </a:t>
            </a:r>
            <a:r>
              <a:rPr lang="en-US" sz="2400" i="1" dirty="0" smtClean="0">
                <a:solidFill>
                  <a:srgbClr val="000000"/>
                </a:solidFill>
                <a:cs typeface="+mn-cs"/>
              </a:rPr>
              <a:t>to </a:t>
            </a:r>
            <a:r>
              <a:rPr lang="en-US" sz="2400" i="1" dirty="0" smtClean="0">
                <a:solidFill>
                  <a:srgbClr val="000000"/>
                </a:solidFill>
                <a:cs typeface="+mn-cs"/>
              </a:rPr>
              <a:t>SOLVE your Offline challenges! </a:t>
            </a:r>
          </a:p>
          <a:p>
            <a:pPr defTabSz="911225" eaLnBrk="0" hangingPunct="0">
              <a:defRPr/>
            </a:pPr>
            <a:r>
              <a:rPr lang="en-US" sz="2400" i="1" dirty="0">
                <a:solidFill>
                  <a:srgbClr val="000000"/>
                </a:solidFill>
              </a:rPr>
              <a:t>	</a:t>
            </a:r>
            <a:r>
              <a:rPr lang="en-US" sz="2400" i="1" dirty="0" smtClean="0">
                <a:solidFill>
                  <a:srgbClr val="000000"/>
                </a:solidFill>
              </a:rPr>
              <a:t>					   </a:t>
            </a:r>
            <a:r>
              <a:rPr lang="en-US" sz="2400" i="1" dirty="0" smtClean="0">
                <a:solidFill>
                  <a:srgbClr val="000000"/>
                </a:solidFill>
                <a:cs typeface="+mn-cs"/>
              </a:rPr>
              <a:t>Gautham </a:t>
            </a:r>
            <a:r>
              <a:rPr lang="en-US" sz="2400" i="1" dirty="0">
                <a:solidFill>
                  <a:srgbClr val="000000"/>
                </a:solidFill>
                <a:cs typeface="+mn-cs"/>
              </a:rPr>
              <a:t>Pandiyan</a:t>
            </a:r>
          </a:p>
          <a:p>
            <a:pPr defTabSz="911225" eaLnBrk="0" hangingPunct="0">
              <a:defRPr/>
            </a:pPr>
            <a:r>
              <a:rPr lang="en-US" sz="2400" i="1" dirty="0">
                <a:solidFill>
                  <a:srgbClr val="000000"/>
                </a:solidFill>
                <a:cs typeface="+mn-cs"/>
              </a:rPr>
              <a:t>				      </a:t>
            </a:r>
            <a:r>
              <a:rPr lang="en-US" sz="2400" i="1" dirty="0" smtClean="0">
                <a:solidFill>
                  <a:srgbClr val="000000"/>
                </a:solidFill>
                <a:cs typeface="+mn-cs"/>
                <a:hlinkClick r:id="rId4"/>
              </a:rPr>
              <a:t>gpandiyan@mi-corporation.com</a:t>
            </a:r>
            <a:r>
              <a:rPr lang="en-US" sz="2400" i="1" dirty="0" smtClean="0">
                <a:solidFill>
                  <a:srgbClr val="000000"/>
                </a:solidFill>
                <a:cs typeface="+mn-cs"/>
              </a:rPr>
              <a:t>  </a:t>
            </a:r>
            <a:endParaRPr lang="en-US" sz="2400" i="1" dirty="0">
              <a:solidFill>
                <a:srgbClr val="000000"/>
              </a:solidFill>
              <a:cs typeface="+mn-cs"/>
            </a:endParaRPr>
          </a:p>
          <a:p>
            <a:pPr defTabSz="911225" eaLnBrk="0" hangingPunct="0">
              <a:defRPr/>
            </a:pPr>
            <a:r>
              <a:rPr lang="en-US" sz="2400" i="1" dirty="0">
                <a:solidFill>
                  <a:srgbClr val="000000"/>
                </a:solidFill>
                <a:cs typeface="+mn-cs"/>
              </a:rPr>
              <a:t>				      		919-485-4819 x 1973</a:t>
            </a:r>
          </a:p>
        </p:txBody>
      </p:sp>
    </p:spTree>
    <p:extLst>
      <p:ext uri="{BB962C8B-B14F-4D97-AF65-F5344CB8AC3E}">
        <p14:creationId xmlns:p14="http://schemas.microsoft.com/office/powerpoint/2010/main" val="525976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Speaker Introductions</a:t>
            </a:r>
            <a:endParaRPr lang="en-US" dirty="0"/>
          </a:p>
        </p:txBody>
      </p:sp>
      <p:sp>
        <p:nvSpPr>
          <p:cNvPr id="5" name="Text Placeholder 4"/>
          <p:cNvSpPr>
            <a:spLocks noGrp="1"/>
          </p:cNvSpPr>
          <p:nvPr>
            <p:ph type="body" idx="1"/>
          </p:nvPr>
        </p:nvSpPr>
        <p:spPr/>
        <p:txBody>
          <a:bodyPr/>
          <a:lstStyle/>
          <a:p>
            <a:r>
              <a:rPr lang="en-US" dirty="0" smtClean="0"/>
              <a:t>Gautham Pandiyan</a:t>
            </a: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20415" y="2755678"/>
            <a:ext cx="2298266" cy="3433985"/>
          </a:xfrm>
        </p:spPr>
      </p:pic>
      <p:sp>
        <p:nvSpPr>
          <p:cNvPr id="7" name="Text Placeholder 6"/>
          <p:cNvSpPr>
            <a:spLocks noGrp="1"/>
          </p:cNvSpPr>
          <p:nvPr>
            <p:ph type="body" sz="quarter" idx="3"/>
          </p:nvPr>
        </p:nvSpPr>
        <p:spPr>
          <a:xfrm>
            <a:off x="6576932" y="1681163"/>
            <a:ext cx="5183188" cy="823912"/>
          </a:xfrm>
        </p:spPr>
        <p:txBody>
          <a:bodyPr/>
          <a:lstStyle/>
          <a:p>
            <a:r>
              <a:rPr lang="en-US" dirty="0" smtClean="0"/>
              <a:t>David Nakamura</a:t>
            </a:r>
            <a:endParaRPr lang="en-US" dirty="0"/>
          </a:p>
        </p:txBody>
      </p:sp>
      <p:sp>
        <p:nvSpPr>
          <p:cNvPr id="11" name="TextBox 10"/>
          <p:cNvSpPr txBox="1"/>
          <p:nvPr/>
        </p:nvSpPr>
        <p:spPr>
          <a:xfrm>
            <a:off x="3418681" y="2822060"/>
            <a:ext cx="2578894" cy="1477328"/>
          </a:xfrm>
          <a:prstGeom prst="rect">
            <a:avLst/>
          </a:prstGeom>
          <a:noFill/>
        </p:spPr>
        <p:txBody>
          <a:bodyPr wrap="square" rtlCol="0">
            <a:spAutoFit/>
          </a:bodyPr>
          <a:lstStyle/>
          <a:p>
            <a:r>
              <a:rPr lang="en-US" dirty="0" smtClean="0"/>
              <a:t>VP of Sales &amp; Marketing</a:t>
            </a:r>
          </a:p>
          <a:p>
            <a:endParaRPr lang="en-US" dirty="0"/>
          </a:p>
          <a:p>
            <a:r>
              <a:rPr lang="en-US" dirty="0" smtClean="0"/>
              <a:t>5 years at </a:t>
            </a:r>
            <a:r>
              <a:rPr lang="en-US" dirty="0" err="1" smtClean="0"/>
              <a:t>Mi</a:t>
            </a:r>
            <a:r>
              <a:rPr lang="en-US" dirty="0" smtClean="0"/>
              <a:t>-Corporation</a:t>
            </a:r>
          </a:p>
          <a:p>
            <a:endParaRPr lang="en-US" dirty="0"/>
          </a:p>
          <a:p>
            <a:r>
              <a:rPr lang="en-US" dirty="0" smtClean="0"/>
              <a:t>Avoid at TSA lines!</a:t>
            </a:r>
            <a:endParaRPr lang="en-US" dirty="0"/>
          </a:p>
        </p:txBody>
      </p:sp>
      <p:sp>
        <p:nvSpPr>
          <p:cNvPr id="12" name="TextBox 11"/>
          <p:cNvSpPr txBox="1"/>
          <p:nvPr/>
        </p:nvSpPr>
        <p:spPr>
          <a:xfrm>
            <a:off x="9181226" y="2755677"/>
            <a:ext cx="2705974" cy="1477328"/>
          </a:xfrm>
          <a:prstGeom prst="rect">
            <a:avLst/>
          </a:prstGeom>
          <a:noFill/>
        </p:spPr>
        <p:txBody>
          <a:bodyPr wrap="square" rtlCol="0">
            <a:spAutoFit/>
          </a:bodyPr>
          <a:lstStyle/>
          <a:p>
            <a:r>
              <a:rPr lang="en-US" dirty="0" smtClean="0"/>
              <a:t>Dir. Of Quality Assurance</a:t>
            </a:r>
          </a:p>
          <a:p>
            <a:endParaRPr lang="en-US" dirty="0"/>
          </a:p>
          <a:p>
            <a:r>
              <a:rPr lang="en-US" dirty="0" smtClean="0"/>
              <a:t>13 years at </a:t>
            </a:r>
            <a:r>
              <a:rPr lang="en-US" dirty="0" err="1" smtClean="0"/>
              <a:t>Mi</a:t>
            </a:r>
            <a:r>
              <a:rPr lang="en-US" dirty="0" smtClean="0"/>
              <a:t>-Corporation</a:t>
            </a:r>
          </a:p>
          <a:p>
            <a:endParaRPr lang="en-US" dirty="0"/>
          </a:p>
          <a:p>
            <a:r>
              <a:rPr lang="en-US" dirty="0" smtClean="0"/>
              <a:t>Just discovered </a:t>
            </a:r>
            <a:r>
              <a:rPr lang="en-US" dirty="0" err="1" smtClean="0"/>
              <a:t>Facetime</a:t>
            </a:r>
            <a:endParaRPr lang="en-US" dirty="0"/>
          </a:p>
        </p:txBody>
      </p:sp>
      <p:pic>
        <p:nvPicPr>
          <p:cNvPr id="14" name="Content Placeholder 1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76932" y="2725697"/>
            <a:ext cx="2287280" cy="3433986"/>
          </a:xfrm>
        </p:spPr>
      </p:pic>
    </p:spTree>
    <p:extLst>
      <p:ext uri="{BB962C8B-B14F-4D97-AF65-F5344CB8AC3E}">
        <p14:creationId xmlns:p14="http://schemas.microsoft.com/office/powerpoint/2010/main" val="33532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down)">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wipe(down)">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wipe(down)">
                                      <p:cBhvr>
                                        <p:cTn id="30" dur="5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wipe(down)">
                                      <p:cBhvr>
                                        <p:cTn id="35" dur="500"/>
                                        <p:tgtEl>
                                          <p:spTgt spid="1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wipe(down)">
                                      <p:cBhvr>
                                        <p:cTn id="40"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Do What We Do?</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“We strongly believe mobile information positively impacts the world”</a:t>
            </a:r>
          </a:p>
          <a:p>
            <a:pPr marL="0" indent="0">
              <a:buNone/>
            </a:pPr>
            <a:r>
              <a:rPr lang="en-US" dirty="0"/>
              <a:t>	</a:t>
            </a:r>
            <a:r>
              <a:rPr lang="en-US" i="1" dirty="0" smtClean="0"/>
              <a:t>- of our customers</a:t>
            </a:r>
          </a:p>
          <a:p>
            <a:pPr marL="0" indent="0">
              <a:buNone/>
            </a:pPr>
            <a:r>
              <a:rPr lang="en-US" i="1" dirty="0"/>
              <a:t>	</a:t>
            </a:r>
            <a:r>
              <a:rPr lang="en-US" i="1" dirty="0" smtClean="0"/>
              <a:t>- of their customers</a:t>
            </a:r>
          </a:p>
          <a:p>
            <a:pPr marL="0" indent="0">
              <a:buNone/>
            </a:pPr>
            <a:r>
              <a:rPr lang="en-US" i="1" dirty="0"/>
              <a:t>	</a:t>
            </a:r>
            <a:r>
              <a:rPr lang="en-US" i="1" dirty="0" smtClean="0"/>
              <a:t>- of their stakeholders</a:t>
            </a:r>
          </a:p>
          <a:p>
            <a:pPr marL="0" indent="0">
              <a:buNone/>
            </a:pPr>
            <a:r>
              <a:rPr lang="en-US" i="1" dirty="0"/>
              <a:t>	</a:t>
            </a:r>
            <a:r>
              <a:rPr lang="en-US" i="1" dirty="0" smtClean="0"/>
              <a:t>- and their communities</a:t>
            </a:r>
            <a:endParaRPr lang="en-US" i="1" dirty="0"/>
          </a:p>
        </p:txBody>
      </p:sp>
    </p:spTree>
    <p:extLst>
      <p:ext uri="{BB962C8B-B14F-4D97-AF65-F5344CB8AC3E}">
        <p14:creationId xmlns:p14="http://schemas.microsoft.com/office/powerpoint/2010/main" val="347592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err="1" smtClean="0"/>
              <a:t>Mi</a:t>
            </a:r>
            <a:r>
              <a:rPr lang="en-US" dirty="0" smtClean="0"/>
              <a:t>-Corporation Corporate Overview</a:t>
            </a:r>
            <a:endParaRPr lang="en-US" dirty="0"/>
          </a:p>
        </p:txBody>
      </p:sp>
      <p:sp>
        <p:nvSpPr>
          <p:cNvPr id="3" name="Content Placeholder 2"/>
          <p:cNvSpPr>
            <a:spLocks noGrp="1"/>
          </p:cNvSpPr>
          <p:nvPr>
            <p:ph idx="1"/>
          </p:nvPr>
        </p:nvSpPr>
        <p:spPr>
          <a:xfrm>
            <a:off x="551954" y="1284939"/>
            <a:ext cx="9172493" cy="4948886"/>
          </a:xfrm>
        </p:spPr>
        <p:txBody>
          <a:bodyPr anchor="ctr">
            <a:normAutofit/>
          </a:bodyPr>
          <a:lstStyle/>
          <a:p>
            <a:r>
              <a:rPr lang="en-US" dirty="0" smtClean="0"/>
              <a:t>14 years of Enterprise Mobility Software Experience</a:t>
            </a:r>
          </a:p>
          <a:p>
            <a:pPr marL="457200" lvl="1" indent="0">
              <a:buNone/>
            </a:pPr>
            <a:r>
              <a:rPr lang="en-US" dirty="0" smtClean="0"/>
              <a:t>-  </a:t>
            </a:r>
            <a:r>
              <a:rPr lang="en-US" sz="2200" i="1" dirty="0" smtClean="0"/>
              <a:t>Founded 1999</a:t>
            </a:r>
          </a:p>
          <a:p>
            <a:r>
              <a:rPr lang="en-US" dirty="0" smtClean="0"/>
              <a:t>Enterprise Mobile Data Solutions to optimize mission-critical processes</a:t>
            </a:r>
            <a:endParaRPr lang="en-US" dirty="0"/>
          </a:p>
          <a:p>
            <a:pPr lvl="1">
              <a:buFontTx/>
              <a:buChar char="-"/>
            </a:pPr>
            <a:r>
              <a:rPr lang="en-US" sz="2200" i="1" dirty="0" smtClean="0"/>
              <a:t>Mobile forms, Mobile Apps, </a:t>
            </a:r>
            <a:r>
              <a:rPr lang="en-US" sz="2200" i="1" dirty="0" err="1" smtClean="0"/>
              <a:t>Dashboarding</a:t>
            </a:r>
            <a:r>
              <a:rPr lang="en-US" sz="2200" i="1" dirty="0" smtClean="0"/>
              <a:t> products</a:t>
            </a:r>
          </a:p>
          <a:p>
            <a:pPr lvl="1">
              <a:buFontTx/>
              <a:buChar char="-"/>
            </a:pPr>
            <a:r>
              <a:rPr lang="en-US" sz="2200" i="1" dirty="0" smtClean="0"/>
              <a:t>Any </a:t>
            </a:r>
            <a:r>
              <a:rPr lang="en-US" sz="2200" i="1" dirty="0"/>
              <a:t>data, Any Device, Anywhere!</a:t>
            </a:r>
          </a:p>
          <a:p>
            <a:pPr lvl="1">
              <a:buFontTx/>
              <a:buChar char="-"/>
            </a:pPr>
            <a:r>
              <a:rPr lang="en-US" sz="2200" i="1" dirty="0"/>
              <a:t>Flexible, scalable, </a:t>
            </a:r>
            <a:r>
              <a:rPr lang="en-US" sz="2200" i="1" dirty="0" smtClean="0"/>
              <a:t>secure </a:t>
            </a:r>
            <a:r>
              <a:rPr lang="en-US" sz="2200" i="1" dirty="0"/>
              <a:t>&amp; </a:t>
            </a:r>
            <a:r>
              <a:rPr lang="en-US" sz="2200" i="1" dirty="0" smtClean="0"/>
              <a:t>mature (v10)</a:t>
            </a:r>
          </a:p>
          <a:p>
            <a:r>
              <a:rPr lang="en-US" dirty="0" smtClean="0"/>
              <a:t>Partnered with industry leaders</a:t>
            </a:r>
          </a:p>
          <a:p>
            <a:pPr marL="457200" lvl="1" indent="0">
              <a:buNone/>
            </a:pPr>
            <a:r>
              <a:rPr lang="en-US" dirty="0" smtClean="0"/>
              <a:t>- </a:t>
            </a:r>
            <a:r>
              <a:rPr lang="en-US" sz="2200" i="1" dirty="0" smtClean="0"/>
              <a:t>Intel, Microsoft Gold ISV, Panasonic, Motion Computing, Samsung,  </a:t>
            </a:r>
            <a:br>
              <a:rPr lang="en-US" sz="2200" i="1" dirty="0" smtClean="0"/>
            </a:br>
            <a:r>
              <a:rPr lang="en-US" sz="2200" i="1" dirty="0" smtClean="0"/>
              <a:t>  </a:t>
            </a:r>
            <a:r>
              <a:rPr lang="en-US" sz="2200" i="1" dirty="0" err="1" smtClean="0"/>
              <a:t>Anoto</a:t>
            </a:r>
            <a:r>
              <a:rPr lang="en-US" sz="2200" i="1" dirty="0" smtClean="0"/>
              <a:t> &amp; more</a:t>
            </a:r>
            <a:endParaRPr lang="en-US" sz="2200" i="1" dirty="0"/>
          </a:p>
          <a:p>
            <a:r>
              <a:rPr lang="en-US" dirty="0" smtClean="0"/>
              <a:t>Intellectual leadership</a:t>
            </a:r>
          </a:p>
          <a:p>
            <a:pPr lvl="1">
              <a:buFontTx/>
              <a:buChar char="-"/>
            </a:pPr>
            <a:r>
              <a:rPr lang="en-US" sz="2200" i="1" dirty="0" smtClean="0"/>
              <a:t>10 </a:t>
            </a:r>
            <a:r>
              <a:rPr lang="en-US" sz="2200" i="1" dirty="0" smtClean="0"/>
              <a:t>issued </a:t>
            </a:r>
            <a:r>
              <a:rPr lang="en-US" sz="2200" i="1" dirty="0" smtClean="0"/>
              <a:t>US Patents, 3 more pending</a:t>
            </a:r>
            <a:endParaRPr lang="en-US" sz="2200" i="1" dirty="0"/>
          </a:p>
          <a:p>
            <a:pPr lvl="1">
              <a:buFontTx/>
              <a:buChar char="-"/>
            </a:pPr>
            <a:endParaRPr lang="en-US" dirty="0"/>
          </a:p>
        </p:txBody>
      </p:sp>
      <p:pic>
        <p:nvPicPr>
          <p:cNvPr id="5" name="Picture 12" descr="CreekstoneDri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2597" y="1114508"/>
            <a:ext cx="237013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G337105092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818" y="3006194"/>
            <a:ext cx="1749846" cy="229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extLst>
      <p:ext uri="{BB962C8B-B14F-4D97-AF65-F5344CB8AC3E}">
        <p14:creationId xmlns:p14="http://schemas.microsoft.com/office/powerpoint/2010/main" val="9944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613" y="70927"/>
            <a:ext cx="10515600" cy="1325563"/>
          </a:xfrm>
        </p:spPr>
        <p:txBody>
          <a:bodyPr/>
          <a:lstStyle/>
          <a:p>
            <a:r>
              <a:rPr lang="en-US" dirty="0" smtClean="0"/>
              <a:t>Select </a:t>
            </a:r>
            <a:r>
              <a:rPr lang="en-US" dirty="0" err="1" smtClean="0"/>
              <a:t>Mi</a:t>
            </a:r>
            <a:r>
              <a:rPr lang="en-US" dirty="0" smtClean="0"/>
              <a:t>-Corporation Customers</a:t>
            </a:r>
            <a:endParaRPr lang="en-US" dirty="0"/>
          </a:p>
        </p:txBody>
      </p:sp>
      <p:grpSp>
        <p:nvGrpSpPr>
          <p:cNvPr id="4" name="Group 10"/>
          <p:cNvGrpSpPr>
            <a:grpSpLocks noChangeAspect="1"/>
          </p:cNvGrpSpPr>
          <p:nvPr/>
        </p:nvGrpSpPr>
        <p:grpSpPr bwMode="auto">
          <a:xfrm>
            <a:off x="964374" y="1358009"/>
            <a:ext cx="8293100" cy="5116513"/>
            <a:chOff x="2527" y="1695"/>
            <a:chExt cx="8438" cy="5029"/>
          </a:xfrm>
        </p:grpSpPr>
        <p:sp>
          <p:nvSpPr>
            <p:cNvPr id="5" name="AutoShape 11"/>
            <p:cNvSpPr>
              <a:spLocks noChangeAspect="1" noChangeArrowheads="1"/>
            </p:cNvSpPr>
            <p:nvPr/>
          </p:nvSpPr>
          <p:spPr bwMode="auto">
            <a:xfrm>
              <a:off x="2865" y="1695"/>
              <a:ext cx="8100" cy="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6" name="Rectangle 2058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 y="2976"/>
              <a:ext cx="3044"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ctangle 2058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 y="6011"/>
              <a:ext cx="1503"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ctangle 2058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 y="1695"/>
              <a:ext cx="1575" cy="809"/>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Rectangle 3246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5" y="3846"/>
              <a:ext cx="1379"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29" descr="http://profile.ak.fbcdn.net/hprofile-ak-snc4/41578_139164215005_7534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28" y="1358009"/>
            <a:ext cx="1643776" cy="160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694" y="2277388"/>
            <a:ext cx="16906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2" descr="https://encrypted-tbn0.google.com/images?q=tbn:ANd9GcT2sDVutMMQcKoAdLmDa7jtEVlSGZDDXXBa4aBWY2qmJMGut-z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124" y="5389563"/>
            <a:ext cx="13557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8612" y="1241425"/>
            <a:ext cx="19923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1" descr="nav_logo.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60550" y="1451877"/>
            <a:ext cx="25209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0"/>
          <p:cNvPicPr>
            <a:picLocks noChangeAspect="1" noChangeArrowheads="1"/>
          </p:cNvPicPr>
          <p:nvPr/>
        </p:nvPicPr>
        <p:blipFill rotWithShape="1">
          <a:blip r:embed="rId11">
            <a:extLst>
              <a:ext uri="{28A0092B-C50C-407E-A947-70E740481C1C}">
                <a14:useLocalDpi xmlns:a14="http://schemas.microsoft.com/office/drawing/2010/main" val="0"/>
              </a:ext>
            </a:extLst>
          </a:blip>
          <a:srcRect b="7099"/>
          <a:stretch/>
        </p:blipFill>
        <p:spPr bwMode="auto">
          <a:xfrm>
            <a:off x="1162385" y="5543098"/>
            <a:ext cx="1198563" cy="124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rotWithShape="1">
          <a:blip r:embed="rId12"/>
          <a:srcRect l="1843" t="29926" b="28079"/>
          <a:stretch/>
        </p:blipFill>
        <p:spPr>
          <a:xfrm>
            <a:off x="8848165" y="2665473"/>
            <a:ext cx="2982459" cy="632011"/>
          </a:xfrm>
          <a:prstGeom prst="rect">
            <a:avLst/>
          </a:prstGeom>
        </p:spPr>
      </p:pic>
      <p:pic>
        <p:nvPicPr>
          <p:cNvPr id="20" name="Picture 19"/>
          <p:cNvPicPr>
            <a:picLocks noChangeAspect="1"/>
          </p:cNvPicPr>
          <p:nvPr/>
        </p:nvPicPr>
        <p:blipFill>
          <a:blip r:embed="rId13"/>
          <a:stretch>
            <a:fillRect/>
          </a:stretch>
        </p:blipFill>
        <p:spPr>
          <a:xfrm>
            <a:off x="3255125" y="3635552"/>
            <a:ext cx="1619250" cy="1619250"/>
          </a:xfrm>
          <a:prstGeom prst="rect">
            <a:avLst/>
          </a:prstGeom>
        </p:spPr>
      </p:pic>
      <p:pic>
        <p:nvPicPr>
          <p:cNvPr id="21" name="Picture 20"/>
          <p:cNvPicPr>
            <a:picLocks noChangeAspect="1"/>
          </p:cNvPicPr>
          <p:nvPr/>
        </p:nvPicPr>
        <p:blipFill>
          <a:blip r:embed="rId14"/>
          <a:stretch>
            <a:fillRect/>
          </a:stretch>
        </p:blipFill>
        <p:spPr>
          <a:xfrm>
            <a:off x="7378779" y="5139501"/>
            <a:ext cx="2584692" cy="667744"/>
          </a:xfrm>
          <a:prstGeom prst="rect">
            <a:avLst/>
          </a:prstGeom>
        </p:spPr>
      </p:pic>
      <p:pic>
        <p:nvPicPr>
          <p:cNvPr id="3" name="Picture 2"/>
          <p:cNvPicPr>
            <a:picLocks noChangeAspect="1"/>
          </p:cNvPicPr>
          <p:nvPr/>
        </p:nvPicPr>
        <p:blipFill>
          <a:blip r:embed="rId15"/>
          <a:stretch>
            <a:fillRect/>
          </a:stretch>
        </p:blipFill>
        <p:spPr>
          <a:xfrm>
            <a:off x="1000566" y="3150539"/>
            <a:ext cx="1402919" cy="1402919"/>
          </a:xfrm>
          <a:prstGeom prst="rect">
            <a:avLst/>
          </a:prstGeom>
        </p:spPr>
      </p:pic>
      <p:pic>
        <p:nvPicPr>
          <p:cNvPr id="22" name="Picture 21"/>
          <p:cNvPicPr>
            <a:picLocks noChangeAspect="1"/>
          </p:cNvPicPr>
          <p:nvPr/>
        </p:nvPicPr>
        <p:blipFill>
          <a:blip r:embed="rId16"/>
          <a:stretch>
            <a:fillRect/>
          </a:stretch>
        </p:blipFill>
        <p:spPr>
          <a:xfrm>
            <a:off x="8465912" y="3704656"/>
            <a:ext cx="2428875" cy="857250"/>
          </a:xfrm>
          <a:prstGeom prst="rect">
            <a:avLst/>
          </a:prstGeom>
        </p:spPr>
      </p:pic>
      <p:pic>
        <p:nvPicPr>
          <p:cNvPr id="23" name="Picture 22"/>
          <p:cNvPicPr>
            <a:picLocks noChangeAspect="1"/>
          </p:cNvPicPr>
          <p:nvPr/>
        </p:nvPicPr>
        <p:blipFill>
          <a:blip r:embed="rId17"/>
          <a:stretch>
            <a:fillRect/>
          </a:stretch>
        </p:blipFill>
        <p:spPr>
          <a:xfrm>
            <a:off x="1199686" y="4388837"/>
            <a:ext cx="1161262" cy="1161262"/>
          </a:xfrm>
          <a:prstGeom prst="rect">
            <a:avLst/>
          </a:prstGeom>
        </p:spPr>
      </p:pic>
    </p:spTree>
    <p:extLst>
      <p:ext uri="{BB962C8B-B14F-4D97-AF65-F5344CB8AC3E}">
        <p14:creationId xmlns:p14="http://schemas.microsoft.com/office/powerpoint/2010/main" val="2312812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34" y="126350"/>
            <a:ext cx="10515600" cy="1325563"/>
          </a:xfrm>
        </p:spPr>
        <p:txBody>
          <a:bodyPr/>
          <a:lstStyle/>
          <a:p>
            <a:r>
              <a:rPr lang="en-US" dirty="0" smtClean="0"/>
              <a:t>Customer Problems We Solve</a:t>
            </a:r>
            <a:endParaRPr lang="en-US" dirty="0"/>
          </a:p>
        </p:txBody>
      </p:sp>
      <p:sp>
        <p:nvSpPr>
          <p:cNvPr id="3" name="Content Placeholder 2"/>
          <p:cNvSpPr>
            <a:spLocks noGrp="1"/>
          </p:cNvSpPr>
          <p:nvPr>
            <p:ph idx="1"/>
          </p:nvPr>
        </p:nvSpPr>
        <p:spPr>
          <a:xfrm>
            <a:off x="353170" y="1451913"/>
            <a:ext cx="10515600" cy="4351338"/>
          </a:xfrm>
        </p:spPr>
        <p:txBody>
          <a:bodyPr>
            <a:normAutofit fontScale="77500" lnSpcReduction="20000"/>
          </a:bodyPr>
          <a:lstStyle/>
          <a:p>
            <a:pPr>
              <a:spcBef>
                <a:spcPct val="50000"/>
              </a:spcBef>
            </a:pPr>
            <a:r>
              <a:rPr lang="en-US" dirty="0"/>
              <a:t>Employee productivity hampered by paper forms, data-entry, no historical context</a:t>
            </a:r>
          </a:p>
          <a:p>
            <a:pPr>
              <a:spcBef>
                <a:spcPct val="50000"/>
              </a:spcBef>
            </a:pPr>
            <a:endParaRPr lang="en-US" dirty="0"/>
          </a:p>
          <a:p>
            <a:pPr>
              <a:spcBef>
                <a:spcPct val="50000"/>
              </a:spcBef>
            </a:pPr>
            <a:r>
              <a:rPr lang="en-US" dirty="0"/>
              <a:t>Processes are redundant, not streamlined or efficient as could be</a:t>
            </a:r>
          </a:p>
          <a:p>
            <a:pPr>
              <a:spcBef>
                <a:spcPct val="50000"/>
              </a:spcBef>
            </a:pPr>
            <a:endParaRPr lang="en-US" dirty="0"/>
          </a:p>
          <a:p>
            <a:pPr>
              <a:spcBef>
                <a:spcPct val="50000"/>
              </a:spcBef>
            </a:pPr>
            <a:r>
              <a:rPr lang="en-US" dirty="0"/>
              <a:t>Costs are adding up with manual data-entry, printing, mailing, scanning forms etc.</a:t>
            </a:r>
          </a:p>
          <a:p>
            <a:pPr>
              <a:spcBef>
                <a:spcPct val="50000"/>
              </a:spcBef>
            </a:pPr>
            <a:endParaRPr lang="en-US" dirty="0"/>
          </a:p>
          <a:p>
            <a:pPr>
              <a:spcBef>
                <a:spcPct val="50000"/>
              </a:spcBef>
            </a:pPr>
            <a:r>
              <a:rPr lang="en-US" dirty="0"/>
              <a:t>Information is not reported quickly enough, slows billing, other processing</a:t>
            </a:r>
          </a:p>
          <a:p>
            <a:pPr>
              <a:spcBef>
                <a:spcPct val="50000"/>
              </a:spcBef>
            </a:pPr>
            <a:endParaRPr lang="en-US" dirty="0"/>
          </a:p>
          <a:p>
            <a:pPr>
              <a:spcBef>
                <a:spcPct val="50000"/>
              </a:spcBef>
            </a:pPr>
            <a:r>
              <a:rPr lang="en-US" dirty="0"/>
              <a:t>Data accuracy issues with the constant need to fix errors on the back-end</a:t>
            </a:r>
          </a:p>
          <a:p>
            <a:pPr>
              <a:spcBef>
                <a:spcPct val="50000"/>
              </a:spcBef>
            </a:pPr>
            <a:endParaRPr lang="en-US" dirty="0"/>
          </a:p>
          <a:p>
            <a:pPr>
              <a:spcBef>
                <a:spcPct val="50000"/>
              </a:spcBef>
            </a:pPr>
            <a:r>
              <a:rPr lang="en-US" dirty="0"/>
              <a:t>Competitive pressure to use technology for better customer service &amp; turnaround</a:t>
            </a:r>
          </a:p>
          <a:p>
            <a:pPr>
              <a:spcBef>
                <a:spcPct val="50000"/>
              </a:spcBef>
              <a:buFontTx/>
              <a:buChar char="•"/>
            </a:pPr>
            <a:endParaRPr lang="en-US" dirty="0"/>
          </a:p>
          <a:p>
            <a:endParaRPr lang="en-US" dirty="0"/>
          </a:p>
        </p:txBody>
      </p:sp>
    </p:spTree>
    <p:extLst>
      <p:ext uri="{BB962C8B-B14F-4D97-AF65-F5344CB8AC3E}">
        <p14:creationId xmlns:p14="http://schemas.microsoft.com/office/powerpoint/2010/main" val="311834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endParaRPr lang="en-US" dirty="0" smtClean="0"/>
          </a:p>
          <a:p>
            <a:pPr marL="0" indent="0">
              <a:buNone/>
            </a:pPr>
            <a:r>
              <a:rPr lang="en-US" sz="5400" b="1" dirty="0"/>
              <a:t>	</a:t>
            </a:r>
            <a:r>
              <a:rPr lang="en-US" sz="5400" b="1" dirty="0" smtClean="0"/>
              <a:t>			POLL 1</a:t>
            </a:r>
          </a:p>
        </p:txBody>
      </p:sp>
    </p:spTree>
    <p:extLst>
      <p:ext uri="{BB962C8B-B14F-4D97-AF65-F5344CB8AC3E}">
        <p14:creationId xmlns:p14="http://schemas.microsoft.com/office/powerpoint/2010/main" val="1136958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229" y="0"/>
            <a:ext cx="10515600" cy="1325563"/>
          </a:xfrm>
        </p:spPr>
        <p:txBody>
          <a:bodyPr/>
          <a:lstStyle/>
          <a:p>
            <a:r>
              <a:rPr lang="en-US" dirty="0" smtClean="0"/>
              <a:t>Mobility Solutions Highlight the Gaps</a:t>
            </a:r>
            <a:endParaRPr lang="en-US" dirty="0"/>
          </a:p>
        </p:txBody>
      </p:sp>
      <p:pic>
        <p:nvPicPr>
          <p:cNvPr id="4" name="Picture 3"/>
          <p:cNvPicPr>
            <a:picLocks noChangeAspect="1"/>
          </p:cNvPicPr>
          <p:nvPr/>
        </p:nvPicPr>
        <p:blipFill>
          <a:blip r:embed="rId2"/>
          <a:stretch>
            <a:fillRect/>
          </a:stretch>
        </p:blipFill>
        <p:spPr>
          <a:xfrm>
            <a:off x="6205926" y="1144583"/>
            <a:ext cx="5693453" cy="2227873"/>
          </a:xfrm>
          <a:prstGeom prst="rect">
            <a:avLst/>
          </a:prstGeom>
        </p:spPr>
      </p:pic>
      <p:sp>
        <p:nvSpPr>
          <p:cNvPr id="5" name="TextBox 4"/>
          <p:cNvSpPr txBox="1"/>
          <p:nvPr/>
        </p:nvSpPr>
        <p:spPr>
          <a:xfrm>
            <a:off x="8254583" y="3486882"/>
            <a:ext cx="3192905" cy="215444"/>
          </a:xfrm>
          <a:prstGeom prst="rect">
            <a:avLst/>
          </a:prstGeom>
          <a:noFill/>
        </p:spPr>
        <p:txBody>
          <a:bodyPr wrap="square" rtlCol="0">
            <a:spAutoFit/>
          </a:bodyPr>
          <a:lstStyle/>
          <a:p>
            <a:r>
              <a:rPr lang="en-US" sz="800" dirty="0"/>
              <a:t>http://en.wikipedia.org/wiki/Mobile_Web</a:t>
            </a:r>
          </a:p>
        </p:txBody>
      </p:sp>
      <p:pic>
        <p:nvPicPr>
          <p:cNvPr id="6" name="Picture 5"/>
          <p:cNvPicPr>
            <a:picLocks noChangeAspect="1"/>
          </p:cNvPicPr>
          <p:nvPr/>
        </p:nvPicPr>
        <p:blipFill>
          <a:blip r:embed="rId3"/>
          <a:stretch>
            <a:fillRect/>
          </a:stretch>
        </p:blipFill>
        <p:spPr>
          <a:xfrm>
            <a:off x="3109946" y="3594604"/>
            <a:ext cx="4632986" cy="2631536"/>
          </a:xfrm>
          <a:prstGeom prst="rect">
            <a:avLst/>
          </a:prstGeom>
        </p:spPr>
      </p:pic>
      <p:sp>
        <p:nvSpPr>
          <p:cNvPr id="7" name="TextBox 6"/>
          <p:cNvSpPr txBox="1"/>
          <p:nvPr/>
        </p:nvSpPr>
        <p:spPr>
          <a:xfrm>
            <a:off x="3695588" y="6340566"/>
            <a:ext cx="4047344" cy="215444"/>
          </a:xfrm>
          <a:prstGeom prst="rect">
            <a:avLst/>
          </a:prstGeom>
          <a:noFill/>
        </p:spPr>
        <p:txBody>
          <a:bodyPr wrap="square" rtlCol="0">
            <a:spAutoFit/>
          </a:bodyPr>
          <a:lstStyle/>
          <a:p>
            <a:r>
              <a:rPr lang="en-US" sz="800" dirty="0"/>
              <a:t>http://www.bitrebels.com/technology/beer-glass-keeps-checking-smartphones/</a:t>
            </a:r>
          </a:p>
        </p:txBody>
      </p:sp>
      <p:pic>
        <p:nvPicPr>
          <p:cNvPr id="8" name="Picture 7"/>
          <p:cNvPicPr>
            <a:picLocks noChangeAspect="1"/>
          </p:cNvPicPr>
          <p:nvPr/>
        </p:nvPicPr>
        <p:blipFill>
          <a:blip r:embed="rId4"/>
          <a:stretch>
            <a:fillRect/>
          </a:stretch>
        </p:blipFill>
        <p:spPr>
          <a:xfrm>
            <a:off x="684940" y="1144583"/>
            <a:ext cx="1876425" cy="2047875"/>
          </a:xfrm>
          <a:prstGeom prst="rect">
            <a:avLst/>
          </a:prstGeom>
        </p:spPr>
      </p:pic>
      <p:pic>
        <p:nvPicPr>
          <p:cNvPr id="9" name="Picture 8"/>
          <p:cNvPicPr>
            <a:picLocks noChangeAspect="1"/>
          </p:cNvPicPr>
          <p:nvPr/>
        </p:nvPicPr>
        <p:blipFill>
          <a:blip r:embed="rId5"/>
          <a:stretch>
            <a:fillRect/>
          </a:stretch>
        </p:blipFill>
        <p:spPr>
          <a:xfrm>
            <a:off x="2561365" y="1525097"/>
            <a:ext cx="2771775" cy="1647825"/>
          </a:xfrm>
          <a:prstGeom prst="rect">
            <a:avLst/>
          </a:prstGeom>
        </p:spPr>
      </p:pic>
      <p:sp>
        <p:nvSpPr>
          <p:cNvPr id="10" name="TextBox 9"/>
          <p:cNvSpPr txBox="1"/>
          <p:nvPr/>
        </p:nvSpPr>
        <p:spPr>
          <a:xfrm>
            <a:off x="2099135" y="3187855"/>
            <a:ext cx="3192905" cy="215444"/>
          </a:xfrm>
          <a:prstGeom prst="rect">
            <a:avLst/>
          </a:prstGeom>
          <a:noFill/>
        </p:spPr>
        <p:txBody>
          <a:bodyPr wrap="square" rtlCol="0">
            <a:spAutoFit/>
          </a:bodyPr>
          <a:lstStyle/>
          <a:p>
            <a:r>
              <a:rPr lang="en-US" sz="800" dirty="0"/>
              <a:t>http://www.fashionleisure.com/image-of-a-desktop-computer/</a:t>
            </a:r>
          </a:p>
        </p:txBody>
      </p:sp>
    </p:spTree>
    <p:extLst>
      <p:ext uri="{BB962C8B-B14F-4D97-AF65-F5344CB8AC3E}">
        <p14:creationId xmlns:p14="http://schemas.microsoft.com/office/powerpoint/2010/main" val="211821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5013</TotalTime>
  <Words>1262</Words>
  <Application>Microsoft Office PowerPoint</Application>
  <PresentationFormat>Widescreen</PresentationFormat>
  <Paragraphs>218</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Baron Neue</vt:lpstr>
      <vt:lpstr>Calibri</vt:lpstr>
      <vt:lpstr>Calibri Light</vt:lpstr>
      <vt:lpstr>Verdana</vt:lpstr>
      <vt:lpstr>Office Theme</vt:lpstr>
      <vt:lpstr>     No Connectivity? No Problem: Offline Mobile Data Solutions Overview &amp; Live Demo </vt:lpstr>
      <vt:lpstr>Agenda</vt:lpstr>
      <vt:lpstr>Speaker Introductions</vt:lpstr>
      <vt:lpstr>Why Do We Do What We Do?</vt:lpstr>
      <vt:lpstr>Mi-Corporation Corporate Overview</vt:lpstr>
      <vt:lpstr>Select Mi-Corporation Customers</vt:lpstr>
      <vt:lpstr>Customer Problems We Solve</vt:lpstr>
      <vt:lpstr>PowerPoint Presentation</vt:lpstr>
      <vt:lpstr>Mobility Solutions Highlight the Gaps</vt:lpstr>
      <vt:lpstr>PowerPoint Presentation</vt:lpstr>
      <vt:lpstr>Connectivity &amp; your Mission Critical Process</vt:lpstr>
      <vt:lpstr>The World of Offline Data Challenges</vt:lpstr>
      <vt:lpstr>PowerPoint Presentation</vt:lpstr>
      <vt:lpstr>Offline Data Solutions Seen &amp; Heard…</vt:lpstr>
      <vt:lpstr>PowerPoint Presentation</vt:lpstr>
      <vt:lpstr>PowerPoint Presentation</vt:lpstr>
      <vt:lpstr>No Connectivity, No Problem:  Offline Sync</vt:lpstr>
      <vt:lpstr>PowerPoint Presentation</vt:lpstr>
      <vt:lpstr>Feedback from Concrete Data</vt:lpstr>
      <vt:lpstr>PowerPoint Presentation</vt:lpstr>
      <vt:lpstr>Mobility Products from Mi-Corporation that Leverage this Module</vt:lpstr>
      <vt:lpstr>Mobility Products from Mi-Corporation that Leverage this Module</vt:lpstr>
      <vt:lpstr>Let’s Demo!</vt:lpstr>
      <vt:lpstr>PowerPoint Presentation</vt:lpstr>
      <vt:lpstr>PowerPoint Presentation</vt:lpstr>
      <vt:lpstr>Questions,  Comments,  Compliments?</vt:lpstr>
      <vt:lpstr>Announcing….Next Month’s Webinar</vt:lpstr>
      <vt:lpstr>PowerPoint Presentation</vt:lpstr>
      <vt:lpstr>Next Steps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 Quigley</dc:creator>
  <cp:lastModifiedBy>Gautham Pandiyan</cp:lastModifiedBy>
  <cp:revision>73</cp:revision>
  <dcterms:created xsi:type="dcterms:W3CDTF">2014-05-30T18:20:01Z</dcterms:created>
  <dcterms:modified xsi:type="dcterms:W3CDTF">2014-07-24T20:16:33Z</dcterms:modified>
</cp:coreProperties>
</file>