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8" r:id="rId3"/>
    <p:sldId id="330" r:id="rId4"/>
    <p:sldId id="290" r:id="rId5"/>
    <p:sldId id="261" r:id="rId6"/>
    <p:sldId id="309" r:id="rId7"/>
    <p:sldId id="310" r:id="rId8"/>
    <p:sldId id="265" r:id="rId9"/>
    <p:sldId id="311" r:id="rId10"/>
    <p:sldId id="299" r:id="rId11"/>
    <p:sldId id="306" r:id="rId12"/>
    <p:sldId id="266" r:id="rId13"/>
    <p:sldId id="307" r:id="rId14"/>
    <p:sldId id="314" r:id="rId15"/>
    <p:sldId id="312" r:id="rId16"/>
    <p:sldId id="313" r:id="rId17"/>
    <p:sldId id="333" r:id="rId18"/>
    <p:sldId id="324" r:id="rId19"/>
    <p:sldId id="302" r:id="rId20"/>
    <p:sldId id="334" r:id="rId21"/>
    <p:sldId id="304" r:id="rId22"/>
    <p:sldId id="331" r:id="rId23"/>
    <p:sldId id="325" r:id="rId24"/>
    <p:sldId id="326" r:id="rId25"/>
    <p:sldId id="327" r:id="rId26"/>
    <p:sldId id="328" r:id="rId27"/>
    <p:sldId id="329" r:id="rId28"/>
    <p:sldId id="323" r:id="rId29"/>
    <p:sldId id="33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94581" autoAdjust="0"/>
  </p:normalViewPr>
  <p:slideViewPr>
    <p:cSldViewPr snapToGrid="0">
      <p:cViewPr varScale="1">
        <p:scale>
          <a:sx n="64" d="100"/>
          <a:sy n="64" d="100"/>
        </p:scale>
        <p:origin x="7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dPt>
          <c:dPt>
            <c:idx val="1"/>
            <c:bubble3D val="0"/>
          </c:dPt>
          <c:dPt>
            <c:idx val="2"/>
            <c:bubble3D val="0"/>
          </c:dPt>
          <c:dPt>
            <c:idx val="3"/>
            <c:bubble3D val="0"/>
          </c:dPt>
          <c:cat>
            <c:strRef>
              <c:f>Sheet1!$A$2:$A$5</c:f>
              <c:strCache>
                <c:ptCount val="2"/>
                <c:pt idx="0">
                  <c:v>10% Technology Risks</c:v>
                </c:pt>
                <c:pt idx="1">
                  <c:v>90% User Adoption Risks</c:v>
                </c:pt>
              </c:strCache>
            </c:strRef>
          </c:cat>
          <c:val>
            <c:numRef>
              <c:f>Sheet1!$B$2:$B$5</c:f>
              <c:numCache>
                <c:formatCode>General</c:formatCode>
                <c:ptCount val="4"/>
                <c:pt idx="0">
                  <c:v>10</c:v>
                </c:pt>
                <c:pt idx="1">
                  <c:v>90</c:v>
                </c:pt>
              </c:numCache>
            </c:numRef>
          </c:val>
        </c:ser>
        <c:dLbls>
          <c:showLegendKey val="0"/>
          <c:showVal val="0"/>
          <c:showCatName val="0"/>
          <c:showSerName val="0"/>
          <c:showPercent val="0"/>
          <c:showBubbleSize val="0"/>
          <c:showLeaderLines val="1"/>
        </c:dLbls>
        <c:firstSliceAng val="0"/>
      </c:pieChart>
      <c:spPr>
        <a:noFill/>
        <a:ln w="22778">
          <a:noFill/>
        </a:ln>
      </c:spPr>
    </c:plotArea>
    <c:legend>
      <c:legendPos val="r"/>
      <c:layout>
        <c:manualLayout>
          <c:xMode val="edge"/>
          <c:yMode val="edge"/>
          <c:x val="0.66157498863878761"/>
          <c:y val="0.24598731524607167"/>
          <c:w val="0.32592508091965533"/>
          <c:h val="0.5824109386857147"/>
        </c:manualLayout>
      </c:layout>
      <c:overlay val="0"/>
    </c:legend>
    <c:plotVisOnly val="1"/>
    <c:dispBlanksAs val="zero"/>
    <c:showDLblsOverMax val="0"/>
  </c:chart>
  <c:txPr>
    <a:bodyPr/>
    <a:lstStyle/>
    <a:p>
      <a:pPr>
        <a:defRPr sz="1614"/>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32B79-E4E9-4EB6-B5FA-93952DA69A69}" type="doc">
      <dgm:prSet loTypeId="urn:microsoft.com/office/officeart/2005/8/layout/chevron1" loCatId="process" qsTypeId="urn:microsoft.com/office/officeart/2005/8/quickstyle/simple1" qsCatId="simple" csTypeId="urn:microsoft.com/office/officeart/2005/8/colors/accent1_2" csCatId="accent1" phldr="1"/>
      <dgm:spPr/>
    </dgm:pt>
    <dgm:pt modelId="{56F3E885-AA15-403E-A7FC-A7B8BBEB21B7}">
      <dgm:prSet phldrT="[Text]"/>
      <dgm:spPr/>
      <dgm:t>
        <a:bodyPr/>
        <a:lstStyle/>
        <a:p>
          <a:r>
            <a:rPr lang="en-US" dirty="0" smtClean="0"/>
            <a:t>What?</a:t>
          </a:r>
          <a:endParaRPr lang="en-US" dirty="0"/>
        </a:p>
      </dgm:t>
    </dgm:pt>
    <dgm:pt modelId="{695F5C14-A178-4E83-9367-87EAEB6AC839}" type="parTrans" cxnId="{CE739151-1EB8-416A-920D-BA6239DDDAFB}">
      <dgm:prSet/>
      <dgm:spPr/>
      <dgm:t>
        <a:bodyPr/>
        <a:lstStyle/>
        <a:p>
          <a:endParaRPr lang="en-US"/>
        </a:p>
      </dgm:t>
    </dgm:pt>
    <dgm:pt modelId="{863B7A33-84DE-466C-A592-57F734D5E9D9}" type="sibTrans" cxnId="{CE739151-1EB8-416A-920D-BA6239DDDAFB}">
      <dgm:prSet/>
      <dgm:spPr/>
      <dgm:t>
        <a:bodyPr/>
        <a:lstStyle/>
        <a:p>
          <a:endParaRPr lang="en-US"/>
        </a:p>
      </dgm:t>
    </dgm:pt>
    <dgm:pt modelId="{73DD551D-D2C4-4310-B829-FCD2139EACB2}">
      <dgm:prSet phldrT="[Text]"/>
      <dgm:spPr/>
      <dgm:t>
        <a:bodyPr/>
        <a:lstStyle/>
        <a:p>
          <a:r>
            <a:rPr lang="en-US" dirty="0" smtClean="0"/>
            <a:t>So what?</a:t>
          </a:r>
          <a:endParaRPr lang="en-US" dirty="0"/>
        </a:p>
      </dgm:t>
    </dgm:pt>
    <dgm:pt modelId="{787E6E18-F1E6-4917-A5F1-083E815CC19F}" type="parTrans" cxnId="{C2EA89FD-EB2F-41DB-A2F3-4BBAE921A288}">
      <dgm:prSet/>
      <dgm:spPr/>
      <dgm:t>
        <a:bodyPr/>
        <a:lstStyle/>
        <a:p>
          <a:endParaRPr lang="en-US"/>
        </a:p>
      </dgm:t>
    </dgm:pt>
    <dgm:pt modelId="{84B1028A-449F-40C9-A923-837B96BD3ABE}" type="sibTrans" cxnId="{C2EA89FD-EB2F-41DB-A2F3-4BBAE921A288}">
      <dgm:prSet/>
      <dgm:spPr/>
      <dgm:t>
        <a:bodyPr/>
        <a:lstStyle/>
        <a:p>
          <a:endParaRPr lang="en-US"/>
        </a:p>
      </dgm:t>
    </dgm:pt>
    <dgm:pt modelId="{9DD75FF9-D6A3-44DD-9AB0-428F3224AAF6}">
      <dgm:prSet phldrT="[Text]"/>
      <dgm:spPr/>
      <dgm:t>
        <a:bodyPr/>
        <a:lstStyle/>
        <a:p>
          <a:r>
            <a:rPr lang="en-US" dirty="0" smtClean="0"/>
            <a:t>Now what?</a:t>
          </a:r>
          <a:endParaRPr lang="en-US" dirty="0"/>
        </a:p>
      </dgm:t>
    </dgm:pt>
    <dgm:pt modelId="{7266BF4B-0F5F-4834-BF30-4629618F6FC5}" type="parTrans" cxnId="{8E7268ED-A31D-4AB9-9EE8-B7D9AB40C794}">
      <dgm:prSet/>
      <dgm:spPr/>
      <dgm:t>
        <a:bodyPr/>
        <a:lstStyle/>
        <a:p>
          <a:endParaRPr lang="en-US"/>
        </a:p>
      </dgm:t>
    </dgm:pt>
    <dgm:pt modelId="{2F9CB4D9-7955-49A4-B033-C31C6FD8DF41}" type="sibTrans" cxnId="{8E7268ED-A31D-4AB9-9EE8-B7D9AB40C794}">
      <dgm:prSet/>
      <dgm:spPr/>
      <dgm:t>
        <a:bodyPr/>
        <a:lstStyle/>
        <a:p>
          <a:endParaRPr lang="en-US"/>
        </a:p>
      </dgm:t>
    </dgm:pt>
    <dgm:pt modelId="{D06C5004-ECFB-409C-B4FC-9C5C1231A5FD}" type="pres">
      <dgm:prSet presAssocID="{A0932B79-E4E9-4EB6-B5FA-93952DA69A69}" presName="Name0" presStyleCnt="0">
        <dgm:presLayoutVars>
          <dgm:dir/>
          <dgm:animLvl val="lvl"/>
          <dgm:resizeHandles val="exact"/>
        </dgm:presLayoutVars>
      </dgm:prSet>
      <dgm:spPr/>
    </dgm:pt>
    <dgm:pt modelId="{572A53B7-AF49-4D01-9083-C401955158DA}" type="pres">
      <dgm:prSet presAssocID="{56F3E885-AA15-403E-A7FC-A7B8BBEB21B7}" presName="parTxOnly" presStyleLbl="node1" presStyleIdx="0" presStyleCnt="3">
        <dgm:presLayoutVars>
          <dgm:chMax val="0"/>
          <dgm:chPref val="0"/>
          <dgm:bulletEnabled val="1"/>
        </dgm:presLayoutVars>
      </dgm:prSet>
      <dgm:spPr/>
      <dgm:t>
        <a:bodyPr/>
        <a:lstStyle/>
        <a:p>
          <a:endParaRPr lang="en-US"/>
        </a:p>
      </dgm:t>
    </dgm:pt>
    <dgm:pt modelId="{494D5930-0FCA-4487-A713-FEC74ECA9C5B}" type="pres">
      <dgm:prSet presAssocID="{863B7A33-84DE-466C-A592-57F734D5E9D9}" presName="parTxOnlySpace" presStyleCnt="0"/>
      <dgm:spPr/>
    </dgm:pt>
    <dgm:pt modelId="{36D05B91-7824-4DC1-8DE5-0FA9535AA80C}" type="pres">
      <dgm:prSet presAssocID="{73DD551D-D2C4-4310-B829-FCD2139EACB2}" presName="parTxOnly" presStyleLbl="node1" presStyleIdx="1" presStyleCnt="3">
        <dgm:presLayoutVars>
          <dgm:chMax val="0"/>
          <dgm:chPref val="0"/>
          <dgm:bulletEnabled val="1"/>
        </dgm:presLayoutVars>
      </dgm:prSet>
      <dgm:spPr/>
      <dgm:t>
        <a:bodyPr/>
        <a:lstStyle/>
        <a:p>
          <a:endParaRPr lang="en-US"/>
        </a:p>
      </dgm:t>
    </dgm:pt>
    <dgm:pt modelId="{55870E54-15C8-49E6-8722-D54A004C3A70}" type="pres">
      <dgm:prSet presAssocID="{84B1028A-449F-40C9-A923-837B96BD3ABE}" presName="parTxOnlySpace" presStyleCnt="0"/>
      <dgm:spPr/>
    </dgm:pt>
    <dgm:pt modelId="{71F02E9A-E663-433F-84A9-4308837F4BA0}" type="pres">
      <dgm:prSet presAssocID="{9DD75FF9-D6A3-44DD-9AB0-428F3224AAF6}" presName="parTxOnly" presStyleLbl="node1" presStyleIdx="2" presStyleCnt="3">
        <dgm:presLayoutVars>
          <dgm:chMax val="0"/>
          <dgm:chPref val="0"/>
          <dgm:bulletEnabled val="1"/>
        </dgm:presLayoutVars>
      </dgm:prSet>
      <dgm:spPr/>
      <dgm:t>
        <a:bodyPr/>
        <a:lstStyle/>
        <a:p>
          <a:endParaRPr lang="en-US"/>
        </a:p>
      </dgm:t>
    </dgm:pt>
  </dgm:ptLst>
  <dgm:cxnLst>
    <dgm:cxn modelId="{C2EA89FD-EB2F-41DB-A2F3-4BBAE921A288}" srcId="{A0932B79-E4E9-4EB6-B5FA-93952DA69A69}" destId="{73DD551D-D2C4-4310-B829-FCD2139EACB2}" srcOrd="1" destOrd="0" parTransId="{787E6E18-F1E6-4917-A5F1-083E815CC19F}" sibTransId="{84B1028A-449F-40C9-A923-837B96BD3ABE}"/>
    <dgm:cxn modelId="{8E7268ED-A31D-4AB9-9EE8-B7D9AB40C794}" srcId="{A0932B79-E4E9-4EB6-B5FA-93952DA69A69}" destId="{9DD75FF9-D6A3-44DD-9AB0-428F3224AAF6}" srcOrd="2" destOrd="0" parTransId="{7266BF4B-0F5F-4834-BF30-4629618F6FC5}" sibTransId="{2F9CB4D9-7955-49A4-B033-C31C6FD8DF41}"/>
    <dgm:cxn modelId="{D887B0BE-51A3-4560-A2E5-1E21EDDC8412}" type="presOf" srcId="{73DD551D-D2C4-4310-B829-FCD2139EACB2}" destId="{36D05B91-7824-4DC1-8DE5-0FA9535AA80C}" srcOrd="0" destOrd="0" presId="urn:microsoft.com/office/officeart/2005/8/layout/chevron1"/>
    <dgm:cxn modelId="{62215820-2050-4994-A57D-1BC3D869142C}" type="presOf" srcId="{A0932B79-E4E9-4EB6-B5FA-93952DA69A69}" destId="{D06C5004-ECFB-409C-B4FC-9C5C1231A5FD}" srcOrd="0" destOrd="0" presId="urn:microsoft.com/office/officeart/2005/8/layout/chevron1"/>
    <dgm:cxn modelId="{AC19DAB7-74FB-457D-A164-07FE08B6DF7A}" type="presOf" srcId="{9DD75FF9-D6A3-44DD-9AB0-428F3224AAF6}" destId="{71F02E9A-E663-433F-84A9-4308837F4BA0}" srcOrd="0" destOrd="0" presId="urn:microsoft.com/office/officeart/2005/8/layout/chevron1"/>
    <dgm:cxn modelId="{CE739151-1EB8-416A-920D-BA6239DDDAFB}" srcId="{A0932B79-E4E9-4EB6-B5FA-93952DA69A69}" destId="{56F3E885-AA15-403E-A7FC-A7B8BBEB21B7}" srcOrd="0" destOrd="0" parTransId="{695F5C14-A178-4E83-9367-87EAEB6AC839}" sibTransId="{863B7A33-84DE-466C-A592-57F734D5E9D9}"/>
    <dgm:cxn modelId="{1B9D4E66-E514-4BD7-AE53-C4658A1DF41C}" type="presOf" srcId="{56F3E885-AA15-403E-A7FC-A7B8BBEB21B7}" destId="{572A53B7-AF49-4D01-9083-C401955158DA}" srcOrd="0" destOrd="0" presId="urn:microsoft.com/office/officeart/2005/8/layout/chevron1"/>
    <dgm:cxn modelId="{309E3140-D3AE-40CC-87CE-6E2CA4A9310E}" type="presParOf" srcId="{D06C5004-ECFB-409C-B4FC-9C5C1231A5FD}" destId="{572A53B7-AF49-4D01-9083-C401955158DA}" srcOrd="0" destOrd="0" presId="urn:microsoft.com/office/officeart/2005/8/layout/chevron1"/>
    <dgm:cxn modelId="{D7A3E043-1C0D-4BEB-8E30-931977F724FE}" type="presParOf" srcId="{D06C5004-ECFB-409C-B4FC-9C5C1231A5FD}" destId="{494D5930-0FCA-4487-A713-FEC74ECA9C5B}" srcOrd="1" destOrd="0" presId="urn:microsoft.com/office/officeart/2005/8/layout/chevron1"/>
    <dgm:cxn modelId="{C855F4F4-D3D7-4BED-B425-1F3EC446D42F}" type="presParOf" srcId="{D06C5004-ECFB-409C-B4FC-9C5C1231A5FD}" destId="{36D05B91-7824-4DC1-8DE5-0FA9535AA80C}" srcOrd="2" destOrd="0" presId="urn:microsoft.com/office/officeart/2005/8/layout/chevron1"/>
    <dgm:cxn modelId="{F9C70091-ED66-493D-A91B-8886E9B66F40}" type="presParOf" srcId="{D06C5004-ECFB-409C-B4FC-9C5C1231A5FD}" destId="{55870E54-15C8-49E6-8722-D54A004C3A70}" srcOrd="3" destOrd="0" presId="urn:microsoft.com/office/officeart/2005/8/layout/chevron1"/>
    <dgm:cxn modelId="{C04CA261-F9B5-417D-8920-EA6949510140}" type="presParOf" srcId="{D06C5004-ECFB-409C-B4FC-9C5C1231A5FD}" destId="{71F02E9A-E663-433F-84A9-4308837F4BA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94B0F-DDEF-4B13-A0A8-BA68B07D0EBA}"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C8A9BD57-1AD8-4054-B74C-C7259143B7FE}">
      <dgm:prSet phldrT="[Text]"/>
      <dgm:spPr/>
      <dgm:t>
        <a:bodyPr/>
        <a:lstStyle/>
        <a:p>
          <a:r>
            <a:rPr lang="en-US" dirty="0" smtClean="0"/>
            <a:t>Target Sectors</a:t>
          </a:r>
          <a:endParaRPr lang="en-US" dirty="0"/>
        </a:p>
      </dgm:t>
    </dgm:pt>
    <dgm:pt modelId="{6916BDA6-C5CA-420B-A8DD-9A83E07C55B0}" type="parTrans" cxnId="{CBEAD5B2-D30C-4924-A39F-9C32B925D679}">
      <dgm:prSet/>
      <dgm:spPr/>
      <dgm:t>
        <a:bodyPr/>
        <a:lstStyle/>
        <a:p>
          <a:endParaRPr lang="en-US"/>
        </a:p>
      </dgm:t>
    </dgm:pt>
    <dgm:pt modelId="{D131C796-BB10-48B3-BAD4-EDD2BA3590DC}" type="sibTrans" cxnId="{CBEAD5B2-D30C-4924-A39F-9C32B925D679}">
      <dgm:prSet/>
      <dgm:spPr/>
      <dgm:t>
        <a:bodyPr/>
        <a:lstStyle/>
        <a:p>
          <a:endParaRPr lang="en-US"/>
        </a:p>
      </dgm:t>
    </dgm:pt>
    <dgm:pt modelId="{1840E903-B405-4EB0-9891-83302274E9BD}">
      <dgm:prSet phldrT="[Text]" custT="1"/>
      <dgm:spPr/>
      <dgm:t>
        <a:bodyPr/>
        <a:lstStyle/>
        <a:p>
          <a:r>
            <a:rPr lang="en-US" sz="2800" b="0" dirty="0" smtClean="0"/>
            <a:t>Oil and Gas </a:t>
          </a:r>
        </a:p>
        <a:p>
          <a:r>
            <a:rPr lang="en-US" sz="2800" b="0" dirty="0" smtClean="0"/>
            <a:t>Utilities</a:t>
          </a:r>
          <a:endParaRPr lang="en-US" sz="2800" b="0" dirty="0"/>
        </a:p>
      </dgm:t>
    </dgm:pt>
    <dgm:pt modelId="{57D60D38-2B89-47AE-9752-FBEF70D289B4}" type="parTrans" cxnId="{10312F73-350C-47D6-81F8-519F8CBB078F}">
      <dgm:prSet/>
      <dgm:spPr/>
      <dgm:t>
        <a:bodyPr/>
        <a:lstStyle/>
        <a:p>
          <a:endParaRPr lang="en-US"/>
        </a:p>
      </dgm:t>
    </dgm:pt>
    <dgm:pt modelId="{B51AB3FE-5AA0-4311-B30D-F14846857D1E}" type="sibTrans" cxnId="{10312F73-350C-47D6-81F8-519F8CBB078F}">
      <dgm:prSet/>
      <dgm:spPr/>
      <dgm:t>
        <a:bodyPr/>
        <a:lstStyle/>
        <a:p>
          <a:endParaRPr lang="en-US"/>
        </a:p>
      </dgm:t>
    </dgm:pt>
    <dgm:pt modelId="{317F748B-7F13-4E92-A947-E3A4C563B2DB}">
      <dgm:prSet phldrT="[Text]"/>
      <dgm:spPr/>
      <dgm:t>
        <a:bodyPr/>
        <a:lstStyle/>
        <a:p>
          <a:r>
            <a:rPr lang="en-US" dirty="0" smtClean="0"/>
            <a:t>Target Application</a:t>
          </a:r>
          <a:endParaRPr lang="en-US" dirty="0"/>
        </a:p>
      </dgm:t>
    </dgm:pt>
    <dgm:pt modelId="{1FA3B8F9-4BC3-4760-ADBE-74E8C06D548E}" type="parTrans" cxnId="{BB4E18B2-1421-494C-B4E0-939F11673B1B}">
      <dgm:prSet/>
      <dgm:spPr/>
      <dgm:t>
        <a:bodyPr/>
        <a:lstStyle/>
        <a:p>
          <a:endParaRPr lang="en-US"/>
        </a:p>
      </dgm:t>
    </dgm:pt>
    <dgm:pt modelId="{F1D9BA2B-DF1C-491C-8D25-3E43A3A41414}" type="sibTrans" cxnId="{BB4E18B2-1421-494C-B4E0-939F11673B1B}">
      <dgm:prSet/>
      <dgm:spPr/>
      <dgm:t>
        <a:bodyPr/>
        <a:lstStyle/>
        <a:p>
          <a:endParaRPr lang="en-US"/>
        </a:p>
      </dgm:t>
    </dgm:pt>
    <dgm:pt modelId="{7ABC6A44-12C5-4013-98AF-90E6FB3F7CC9}">
      <dgm:prSet phldrT="[Text]" custT="1"/>
      <dgm:spPr/>
      <dgm:t>
        <a:bodyPr/>
        <a:lstStyle/>
        <a:p>
          <a:r>
            <a:rPr lang="en-US" sz="2000" i="0" dirty="0" smtClean="0">
              <a:solidFill>
                <a:schemeClr val="bg1"/>
              </a:solidFill>
              <a:ea typeface="Osaka" pitchFamily="8" charset="-128"/>
            </a:rPr>
            <a:t>Plant safety and integrity</a:t>
          </a:r>
          <a:endParaRPr lang="en-US" sz="2000" dirty="0"/>
        </a:p>
      </dgm:t>
    </dgm:pt>
    <dgm:pt modelId="{5F1F589C-5E19-4FA7-81F7-4C579BE99976}" type="parTrans" cxnId="{0701686A-023E-47F1-96D8-602645913407}">
      <dgm:prSet/>
      <dgm:spPr/>
      <dgm:t>
        <a:bodyPr/>
        <a:lstStyle/>
        <a:p>
          <a:endParaRPr lang="en-US"/>
        </a:p>
      </dgm:t>
    </dgm:pt>
    <dgm:pt modelId="{12EC6EE7-185B-4807-8060-CFE34DFC715E}" type="sibTrans" cxnId="{0701686A-023E-47F1-96D8-602645913407}">
      <dgm:prSet/>
      <dgm:spPr/>
      <dgm:t>
        <a:bodyPr/>
        <a:lstStyle/>
        <a:p>
          <a:endParaRPr lang="en-US"/>
        </a:p>
      </dgm:t>
    </dgm:pt>
    <dgm:pt modelId="{7CF6F949-7447-40B8-AD26-616E22729C63}">
      <dgm:prSet custT="1"/>
      <dgm:spPr/>
      <dgm:t>
        <a:bodyPr/>
        <a:lstStyle/>
        <a:p>
          <a:r>
            <a:rPr lang="en-US" sz="2800" b="0" dirty="0" smtClean="0"/>
            <a:t>Process Manufacturing</a:t>
          </a:r>
          <a:endParaRPr lang="en-US" sz="2800" b="0" dirty="0"/>
        </a:p>
      </dgm:t>
    </dgm:pt>
    <dgm:pt modelId="{3BC4EA43-904B-4595-9CBD-10245295E6C6}" type="parTrans" cxnId="{6AC391EA-A73F-4BEF-A770-6EA51739EEC9}">
      <dgm:prSet/>
      <dgm:spPr/>
      <dgm:t>
        <a:bodyPr/>
        <a:lstStyle/>
        <a:p>
          <a:endParaRPr lang="en-US"/>
        </a:p>
      </dgm:t>
    </dgm:pt>
    <dgm:pt modelId="{0CF99EEF-6052-43AC-AFCF-08EC20749149}" type="sibTrans" cxnId="{6AC391EA-A73F-4BEF-A770-6EA51739EEC9}">
      <dgm:prSet/>
      <dgm:spPr/>
      <dgm:t>
        <a:bodyPr/>
        <a:lstStyle/>
        <a:p>
          <a:endParaRPr lang="en-US"/>
        </a:p>
      </dgm:t>
    </dgm:pt>
    <dgm:pt modelId="{D938AD93-CC06-4C32-A9AA-B6BB8C176670}">
      <dgm:prSet custT="1"/>
      <dgm:spPr/>
      <dgm:t>
        <a:bodyPr/>
        <a:lstStyle/>
        <a:p>
          <a:endParaRPr lang="en-US" sz="2400" b="0" dirty="0" smtClean="0"/>
        </a:p>
        <a:p>
          <a:endParaRPr lang="en-US" sz="2400" b="0" dirty="0" smtClean="0"/>
        </a:p>
      </dgm:t>
    </dgm:pt>
    <dgm:pt modelId="{31B72412-3DF2-442E-BEC2-951DB131C243}" type="parTrans" cxnId="{FD25E29F-79E7-4674-9C7C-249BB648F266}">
      <dgm:prSet/>
      <dgm:spPr/>
      <dgm:t>
        <a:bodyPr/>
        <a:lstStyle/>
        <a:p>
          <a:endParaRPr lang="en-US"/>
        </a:p>
      </dgm:t>
    </dgm:pt>
    <dgm:pt modelId="{4C3526EC-6858-40EC-B3B3-3495B2867F39}" type="sibTrans" cxnId="{FD25E29F-79E7-4674-9C7C-249BB648F266}">
      <dgm:prSet/>
      <dgm:spPr/>
      <dgm:t>
        <a:bodyPr/>
        <a:lstStyle/>
        <a:p>
          <a:endParaRPr lang="en-US"/>
        </a:p>
      </dgm:t>
    </dgm:pt>
    <dgm:pt modelId="{F77EB289-EA85-4AD7-8ECC-BCCE82D1C462}">
      <dgm:prSet custT="1"/>
      <dgm:spPr/>
      <dgm:t>
        <a:bodyPr/>
        <a:lstStyle/>
        <a:p>
          <a:r>
            <a:rPr lang="en-US" sz="2000" i="0" dirty="0" smtClean="0">
              <a:solidFill>
                <a:schemeClr val="bg1"/>
              </a:solidFill>
              <a:ea typeface="Osaka" pitchFamily="8" charset="-128"/>
            </a:rPr>
            <a:t>Asset Management</a:t>
          </a:r>
        </a:p>
      </dgm:t>
    </dgm:pt>
    <dgm:pt modelId="{FE0108E3-FC53-4824-BDEE-64A200B6AF74}" type="parTrans" cxnId="{5A4D8952-FC78-4020-9747-677149738F9B}">
      <dgm:prSet/>
      <dgm:spPr/>
      <dgm:t>
        <a:bodyPr/>
        <a:lstStyle/>
        <a:p>
          <a:endParaRPr lang="en-US"/>
        </a:p>
      </dgm:t>
    </dgm:pt>
    <dgm:pt modelId="{0B6A41F4-F829-4FB8-B9D2-9929B0C7090D}" type="sibTrans" cxnId="{5A4D8952-FC78-4020-9747-677149738F9B}">
      <dgm:prSet/>
      <dgm:spPr/>
      <dgm:t>
        <a:bodyPr/>
        <a:lstStyle/>
        <a:p>
          <a:endParaRPr lang="en-US"/>
        </a:p>
      </dgm:t>
    </dgm:pt>
    <dgm:pt modelId="{254EEC9F-FA4A-4D70-A319-35AC4565894D}">
      <dgm:prSet custT="1"/>
      <dgm:spPr/>
      <dgm:t>
        <a:bodyPr/>
        <a:lstStyle/>
        <a:p>
          <a:r>
            <a:rPr lang="en-US" sz="2000" i="0" dirty="0" smtClean="0">
              <a:solidFill>
                <a:schemeClr val="bg1"/>
              </a:solidFill>
              <a:ea typeface="Osaka" pitchFamily="8" charset="-128"/>
            </a:rPr>
            <a:t>Inspections and audits</a:t>
          </a:r>
        </a:p>
      </dgm:t>
    </dgm:pt>
    <dgm:pt modelId="{B377A5FE-0ACE-4DBD-9E92-78931F79B4F7}" type="parTrans" cxnId="{0AFA9845-DCB8-4455-8888-FE313975F469}">
      <dgm:prSet/>
      <dgm:spPr/>
      <dgm:t>
        <a:bodyPr/>
        <a:lstStyle/>
        <a:p>
          <a:endParaRPr lang="en-US"/>
        </a:p>
      </dgm:t>
    </dgm:pt>
    <dgm:pt modelId="{8ECF1DBB-0A36-46EE-B4F3-B161F81F108F}" type="sibTrans" cxnId="{0AFA9845-DCB8-4455-8888-FE313975F469}">
      <dgm:prSet/>
      <dgm:spPr/>
      <dgm:t>
        <a:bodyPr/>
        <a:lstStyle/>
        <a:p>
          <a:endParaRPr lang="en-US"/>
        </a:p>
      </dgm:t>
    </dgm:pt>
    <dgm:pt modelId="{6D5F94D3-B3EE-462B-8505-5A198684D376}">
      <dgm:prSet custT="1"/>
      <dgm:spPr/>
      <dgm:t>
        <a:bodyPr/>
        <a:lstStyle/>
        <a:p>
          <a:r>
            <a:rPr lang="en-US" sz="2000" i="0" dirty="0" smtClean="0">
              <a:solidFill>
                <a:schemeClr val="bg1"/>
              </a:solidFill>
              <a:ea typeface="Osaka" pitchFamily="8" charset="-128"/>
            </a:rPr>
            <a:t>Rig verification</a:t>
          </a:r>
        </a:p>
      </dgm:t>
    </dgm:pt>
    <dgm:pt modelId="{E0CCF700-2D53-4406-B9F2-CF2F6DFC9E26}" type="parTrans" cxnId="{367FD392-F934-4B1C-BBD8-3DF742041F09}">
      <dgm:prSet/>
      <dgm:spPr/>
      <dgm:t>
        <a:bodyPr/>
        <a:lstStyle/>
        <a:p>
          <a:endParaRPr lang="en-US"/>
        </a:p>
      </dgm:t>
    </dgm:pt>
    <dgm:pt modelId="{3A959720-9F58-4C0E-8A51-95B983888091}" type="sibTrans" cxnId="{367FD392-F934-4B1C-BBD8-3DF742041F09}">
      <dgm:prSet/>
      <dgm:spPr/>
      <dgm:t>
        <a:bodyPr/>
        <a:lstStyle/>
        <a:p>
          <a:endParaRPr lang="en-US"/>
        </a:p>
      </dgm:t>
    </dgm:pt>
    <dgm:pt modelId="{360A7F78-0C4D-463C-81D3-4D8AE902D47F}">
      <dgm:prSet custT="1"/>
      <dgm:spPr/>
      <dgm:t>
        <a:bodyPr/>
        <a:lstStyle/>
        <a:p>
          <a:r>
            <a:rPr lang="en-US" sz="2000" i="0" dirty="0" smtClean="0">
              <a:solidFill>
                <a:schemeClr val="bg1"/>
              </a:solidFill>
              <a:ea typeface="Osaka" pitchFamily="8" charset="-128"/>
            </a:rPr>
            <a:t>Location track and trace</a:t>
          </a:r>
        </a:p>
      </dgm:t>
    </dgm:pt>
    <dgm:pt modelId="{7F7E51E4-A435-40CA-9527-62964E429577}" type="parTrans" cxnId="{76836DEA-D0A1-4E93-ABC1-85DB48CEE573}">
      <dgm:prSet/>
      <dgm:spPr/>
      <dgm:t>
        <a:bodyPr/>
        <a:lstStyle/>
        <a:p>
          <a:endParaRPr lang="en-US"/>
        </a:p>
      </dgm:t>
    </dgm:pt>
    <dgm:pt modelId="{BD3AAE5A-AC30-43F5-A8D7-6EF655E6F289}" type="sibTrans" cxnId="{76836DEA-D0A1-4E93-ABC1-85DB48CEE573}">
      <dgm:prSet/>
      <dgm:spPr/>
      <dgm:t>
        <a:bodyPr/>
        <a:lstStyle/>
        <a:p>
          <a:endParaRPr lang="en-US"/>
        </a:p>
      </dgm:t>
    </dgm:pt>
    <dgm:pt modelId="{ACF7870F-6BF0-497B-B787-A22C1DCDACCF}">
      <dgm:prSet custT="1"/>
      <dgm:spPr/>
      <dgm:t>
        <a:bodyPr/>
        <a:lstStyle/>
        <a:p>
          <a:endParaRPr lang="en-US" sz="2800" b="1" dirty="0" smtClean="0"/>
        </a:p>
        <a:p>
          <a:r>
            <a:rPr lang="en-US" sz="2800" b="1" dirty="0" smtClean="0"/>
            <a:t> </a:t>
          </a:r>
          <a:endParaRPr lang="en-US" dirty="0"/>
        </a:p>
      </dgm:t>
    </dgm:pt>
    <dgm:pt modelId="{5F0741C9-F7CA-48E2-923F-781300A7905D}" type="parTrans" cxnId="{8B7A7080-E3C5-4D98-876C-B968314561B4}">
      <dgm:prSet/>
      <dgm:spPr/>
      <dgm:t>
        <a:bodyPr/>
        <a:lstStyle/>
        <a:p>
          <a:endParaRPr lang="en-US"/>
        </a:p>
      </dgm:t>
    </dgm:pt>
    <dgm:pt modelId="{A2A983C9-35BA-473D-9C75-7C7FCF826588}" type="sibTrans" cxnId="{8B7A7080-E3C5-4D98-876C-B968314561B4}">
      <dgm:prSet/>
      <dgm:spPr/>
      <dgm:t>
        <a:bodyPr/>
        <a:lstStyle/>
        <a:p>
          <a:endParaRPr lang="en-US"/>
        </a:p>
      </dgm:t>
    </dgm:pt>
    <dgm:pt modelId="{E3871685-9DFD-465C-B98C-05DE83A2AB0F}" type="pres">
      <dgm:prSet presAssocID="{41D94B0F-DDEF-4B13-A0A8-BA68B07D0EBA}" presName="Name0" presStyleCnt="0">
        <dgm:presLayoutVars>
          <dgm:dir/>
          <dgm:animLvl val="lvl"/>
          <dgm:resizeHandles val="exact"/>
        </dgm:presLayoutVars>
      </dgm:prSet>
      <dgm:spPr/>
      <dgm:t>
        <a:bodyPr/>
        <a:lstStyle/>
        <a:p>
          <a:endParaRPr lang="en-US"/>
        </a:p>
      </dgm:t>
    </dgm:pt>
    <dgm:pt modelId="{CB878696-863F-4A22-B159-BD367581D755}" type="pres">
      <dgm:prSet presAssocID="{C8A9BD57-1AD8-4054-B74C-C7259143B7FE}" presName="compositeNode" presStyleCnt="0">
        <dgm:presLayoutVars>
          <dgm:bulletEnabled val="1"/>
        </dgm:presLayoutVars>
      </dgm:prSet>
      <dgm:spPr/>
    </dgm:pt>
    <dgm:pt modelId="{7BFA03B3-7189-4C2D-ACA1-6D6E123117EC}" type="pres">
      <dgm:prSet presAssocID="{C8A9BD57-1AD8-4054-B74C-C7259143B7FE}" presName="bgRect" presStyleLbl="node1" presStyleIdx="0" presStyleCnt="2" custScaleX="211258" custScaleY="113051" custLinFactNeighborX="-159" custLinFactNeighborY="391"/>
      <dgm:spPr/>
      <dgm:t>
        <a:bodyPr/>
        <a:lstStyle/>
        <a:p>
          <a:endParaRPr lang="en-US"/>
        </a:p>
      </dgm:t>
    </dgm:pt>
    <dgm:pt modelId="{886574E4-2773-468A-93EB-2F2524005689}" type="pres">
      <dgm:prSet presAssocID="{C8A9BD57-1AD8-4054-B74C-C7259143B7FE}" presName="parentNode" presStyleLbl="node1" presStyleIdx="0" presStyleCnt="2">
        <dgm:presLayoutVars>
          <dgm:chMax val="0"/>
          <dgm:bulletEnabled val="1"/>
        </dgm:presLayoutVars>
      </dgm:prSet>
      <dgm:spPr/>
      <dgm:t>
        <a:bodyPr/>
        <a:lstStyle/>
        <a:p>
          <a:endParaRPr lang="en-US"/>
        </a:p>
      </dgm:t>
    </dgm:pt>
    <dgm:pt modelId="{3418AE2C-1911-4C31-926F-725A3B47A56C}" type="pres">
      <dgm:prSet presAssocID="{C8A9BD57-1AD8-4054-B74C-C7259143B7FE}" presName="childNode" presStyleLbl="node1" presStyleIdx="0" presStyleCnt="2">
        <dgm:presLayoutVars>
          <dgm:bulletEnabled val="1"/>
        </dgm:presLayoutVars>
      </dgm:prSet>
      <dgm:spPr/>
      <dgm:t>
        <a:bodyPr/>
        <a:lstStyle/>
        <a:p>
          <a:endParaRPr lang="en-US"/>
        </a:p>
      </dgm:t>
    </dgm:pt>
    <dgm:pt modelId="{05E24746-5CFD-4CCF-AD57-3C41B845D5CF}" type="pres">
      <dgm:prSet presAssocID="{D131C796-BB10-48B3-BAD4-EDD2BA3590DC}" presName="hSp" presStyleCnt="0"/>
      <dgm:spPr/>
    </dgm:pt>
    <dgm:pt modelId="{91382197-119F-482B-A442-E560200E183E}" type="pres">
      <dgm:prSet presAssocID="{D131C796-BB10-48B3-BAD4-EDD2BA3590DC}" presName="vProcSp" presStyleCnt="0"/>
      <dgm:spPr/>
    </dgm:pt>
    <dgm:pt modelId="{A8B05F13-3BD8-4F83-A635-F7682405AA12}" type="pres">
      <dgm:prSet presAssocID="{D131C796-BB10-48B3-BAD4-EDD2BA3590DC}" presName="vSp1" presStyleCnt="0"/>
      <dgm:spPr/>
    </dgm:pt>
    <dgm:pt modelId="{0A1665D3-375D-46FE-AB3E-7C8063CBF30A}" type="pres">
      <dgm:prSet presAssocID="{D131C796-BB10-48B3-BAD4-EDD2BA3590DC}" presName="simulatedConn" presStyleLbl="solidFgAcc1" presStyleIdx="0" presStyleCnt="1" custLinFactY="-200000" custLinFactNeighborX="982" custLinFactNeighborY="-250364"/>
      <dgm:spPr/>
    </dgm:pt>
    <dgm:pt modelId="{F74096EB-2A37-4C3B-86C9-BFD672E4F72A}" type="pres">
      <dgm:prSet presAssocID="{D131C796-BB10-48B3-BAD4-EDD2BA3590DC}" presName="vSp2" presStyleCnt="0"/>
      <dgm:spPr/>
    </dgm:pt>
    <dgm:pt modelId="{8D8BA66C-B33B-4968-9500-3B5EAEB7275C}" type="pres">
      <dgm:prSet presAssocID="{D131C796-BB10-48B3-BAD4-EDD2BA3590DC}" presName="sibTrans" presStyleCnt="0"/>
      <dgm:spPr/>
    </dgm:pt>
    <dgm:pt modelId="{DD7D9A09-220A-4F50-B1A3-8CB4C92B0465}" type="pres">
      <dgm:prSet presAssocID="{317F748B-7F13-4E92-A947-E3A4C563B2DB}" presName="compositeNode" presStyleCnt="0">
        <dgm:presLayoutVars>
          <dgm:bulletEnabled val="1"/>
        </dgm:presLayoutVars>
      </dgm:prSet>
      <dgm:spPr/>
    </dgm:pt>
    <dgm:pt modelId="{2DA30F94-3AB5-4505-A22B-F307D4FEAE26}" type="pres">
      <dgm:prSet presAssocID="{317F748B-7F13-4E92-A947-E3A4C563B2DB}" presName="bgRect" presStyleLbl="node1" presStyleIdx="1" presStyleCnt="2" custScaleY="111233"/>
      <dgm:spPr/>
      <dgm:t>
        <a:bodyPr/>
        <a:lstStyle/>
        <a:p>
          <a:endParaRPr lang="en-US"/>
        </a:p>
      </dgm:t>
    </dgm:pt>
    <dgm:pt modelId="{96AEEB54-CDAB-402B-B9E8-236EDD715158}" type="pres">
      <dgm:prSet presAssocID="{317F748B-7F13-4E92-A947-E3A4C563B2DB}" presName="parentNode" presStyleLbl="node1" presStyleIdx="1" presStyleCnt="2">
        <dgm:presLayoutVars>
          <dgm:chMax val="0"/>
          <dgm:bulletEnabled val="1"/>
        </dgm:presLayoutVars>
      </dgm:prSet>
      <dgm:spPr/>
      <dgm:t>
        <a:bodyPr/>
        <a:lstStyle/>
        <a:p>
          <a:endParaRPr lang="en-US"/>
        </a:p>
      </dgm:t>
    </dgm:pt>
    <dgm:pt modelId="{4B908CFC-495F-4399-83C6-84591F5C0C61}" type="pres">
      <dgm:prSet presAssocID="{317F748B-7F13-4E92-A947-E3A4C563B2DB}" presName="childNode" presStyleLbl="node1" presStyleIdx="1" presStyleCnt="2">
        <dgm:presLayoutVars>
          <dgm:bulletEnabled val="1"/>
        </dgm:presLayoutVars>
      </dgm:prSet>
      <dgm:spPr/>
      <dgm:t>
        <a:bodyPr/>
        <a:lstStyle/>
        <a:p>
          <a:endParaRPr lang="en-US"/>
        </a:p>
      </dgm:t>
    </dgm:pt>
  </dgm:ptLst>
  <dgm:cxnLst>
    <dgm:cxn modelId="{10312F73-350C-47D6-81F8-519F8CBB078F}" srcId="{C8A9BD57-1AD8-4054-B74C-C7259143B7FE}" destId="{1840E903-B405-4EB0-9891-83302274E9BD}" srcOrd="0" destOrd="0" parTransId="{57D60D38-2B89-47AE-9752-FBEF70D289B4}" sibTransId="{B51AB3FE-5AA0-4311-B30D-F14846857D1E}"/>
    <dgm:cxn modelId="{0AFA9845-DCB8-4455-8888-FE313975F469}" srcId="{317F748B-7F13-4E92-A947-E3A4C563B2DB}" destId="{254EEC9F-FA4A-4D70-A319-35AC4565894D}" srcOrd="2" destOrd="0" parTransId="{B377A5FE-0ACE-4DBD-9E92-78931F79B4F7}" sibTransId="{8ECF1DBB-0A36-46EE-B4F3-B161F81F108F}"/>
    <dgm:cxn modelId="{53961B35-F7C6-4917-AAC6-9ADE834F26A8}" type="presOf" srcId="{41D94B0F-DDEF-4B13-A0A8-BA68B07D0EBA}" destId="{E3871685-9DFD-465C-B98C-05DE83A2AB0F}" srcOrd="0" destOrd="0" presId="urn:microsoft.com/office/officeart/2005/8/layout/hProcess7"/>
    <dgm:cxn modelId="{5A4D8952-FC78-4020-9747-677149738F9B}" srcId="{317F748B-7F13-4E92-A947-E3A4C563B2DB}" destId="{F77EB289-EA85-4AD7-8ECC-BCCE82D1C462}" srcOrd="1" destOrd="0" parTransId="{FE0108E3-FC53-4824-BDEE-64A200B6AF74}" sibTransId="{0B6A41F4-F829-4FB8-B9D2-9929B0C7090D}"/>
    <dgm:cxn modelId="{76836DEA-D0A1-4E93-ABC1-85DB48CEE573}" srcId="{317F748B-7F13-4E92-A947-E3A4C563B2DB}" destId="{360A7F78-0C4D-463C-81D3-4D8AE902D47F}" srcOrd="4" destOrd="0" parTransId="{7F7E51E4-A435-40CA-9527-62964E429577}" sibTransId="{BD3AAE5A-AC30-43F5-A8D7-6EF655E6F289}"/>
    <dgm:cxn modelId="{499C2CAC-8EB0-4905-A0D1-7AF3D7E95F71}" type="presOf" srcId="{1840E903-B405-4EB0-9891-83302274E9BD}" destId="{3418AE2C-1911-4C31-926F-725A3B47A56C}" srcOrd="0" destOrd="0" presId="urn:microsoft.com/office/officeart/2005/8/layout/hProcess7"/>
    <dgm:cxn modelId="{F8BC0038-E938-4981-B85E-BC452477AB62}" type="presOf" srcId="{D938AD93-CC06-4C32-A9AA-B6BB8C176670}" destId="{3418AE2C-1911-4C31-926F-725A3B47A56C}" srcOrd="0" destOrd="2" presId="urn:microsoft.com/office/officeart/2005/8/layout/hProcess7"/>
    <dgm:cxn modelId="{FD25E29F-79E7-4674-9C7C-249BB648F266}" srcId="{C8A9BD57-1AD8-4054-B74C-C7259143B7FE}" destId="{D938AD93-CC06-4C32-A9AA-B6BB8C176670}" srcOrd="2" destOrd="0" parTransId="{31B72412-3DF2-442E-BEC2-951DB131C243}" sibTransId="{4C3526EC-6858-40EC-B3B3-3495B2867F39}"/>
    <dgm:cxn modelId="{83585E54-24F5-4345-8130-D29112ECCDD1}" type="presOf" srcId="{ACF7870F-6BF0-497B-B787-A22C1DCDACCF}" destId="{3418AE2C-1911-4C31-926F-725A3B47A56C}" srcOrd="0" destOrd="3" presId="urn:microsoft.com/office/officeart/2005/8/layout/hProcess7"/>
    <dgm:cxn modelId="{367FD392-F934-4B1C-BBD8-3DF742041F09}" srcId="{317F748B-7F13-4E92-A947-E3A4C563B2DB}" destId="{6D5F94D3-B3EE-462B-8505-5A198684D376}" srcOrd="3" destOrd="0" parTransId="{E0CCF700-2D53-4406-B9F2-CF2F6DFC9E26}" sibTransId="{3A959720-9F58-4C0E-8A51-95B983888091}"/>
    <dgm:cxn modelId="{BA1D64E7-23E4-41BF-B6EE-646E6A162843}" type="presOf" srcId="{360A7F78-0C4D-463C-81D3-4D8AE902D47F}" destId="{4B908CFC-495F-4399-83C6-84591F5C0C61}" srcOrd="0" destOrd="4" presId="urn:microsoft.com/office/officeart/2005/8/layout/hProcess7"/>
    <dgm:cxn modelId="{270D016D-6701-4144-A433-60A59BBA15E6}" type="presOf" srcId="{F77EB289-EA85-4AD7-8ECC-BCCE82D1C462}" destId="{4B908CFC-495F-4399-83C6-84591F5C0C61}" srcOrd="0" destOrd="1" presId="urn:microsoft.com/office/officeart/2005/8/layout/hProcess7"/>
    <dgm:cxn modelId="{BB4E18B2-1421-494C-B4E0-939F11673B1B}" srcId="{41D94B0F-DDEF-4B13-A0A8-BA68B07D0EBA}" destId="{317F748B-7F13-4E92-A947-E3A4C563B2DB}" srcOrd="1" destOrd="0" parTransId="{1FA3B8F9-4BC3-4760-ADBE-74E8C06D548E}" sibTransId="{F1D9BA2B-DF1C-491C-8D25-3E43A3A41414}"/>
    <dgm:cxn modelId="{9E40CD60-0D6A-4D98-B3E6-A43EB026C864}" type="presOf" srcId="{C8A9BD57-1AD8-4054-B74C-C7259143B7FE}" destId="{886574E4-2773-468A-93EB-2F2524005689}" srcOrd="1" destOrd="0" presId="urn:microsoft.com/office/officeart/2005/8/layout/hProcess7"/>
    <dgm:cxn modelId="{0701686A-023E-47F1-96D8-602645913407}" srcId="{317F748B-7F13-4E92-A947-E3A4C563B2DB}" destId="{7ABC6A44-12C5-4013-98AF-90E6FB3F7CC9}" srcOrd="0" destOrd="0" parTransId="{5F1F589C-5E19-4FA7-81F7-4C579BE99976}" sibTransId="{12EC6EE7-185B-4807-8060-CFE34DFC715E}"/>
    <dgm:cxn modelId="{CBEAD5B2-D30C-4924-A39F-9C32B925D679}" srcId="{41D94B0F-DDEF-4B13-A0A8-BA68B07D0EBA}" destId="{C8A9BD57-1AD8-4054-B74C-C7259143B7FE}" srcOrd="0" destOrd="0" parTransId="{6916BDA6-C5CA-420B-A8DD-9A83E07C55B0}" sibTransId="{D131C796-BB10-48B3-BAD4-EDD2BA3590DC}"/>
    <dgm:cxn modelId="{776CF56D-2461-46A6-B93C-5CF870EA5C82}" type="presOf" srcId="{6D5F94D3-B3EE-462B-8505-5A198684D376}" destId="{4B908CFC-495F-4399-83C6-84591F5C0C61}" srcOrd="0" destOrd="3" presId="urn:microsoft.com/office/officeart/2005/8/layout/hProcess7"/>
    <dgm:cxn modelId="{22658DA1-C8EB-4D11-886B-8087644B4BE4}" type="presOf" srcId="{7CF6F949-7447-40B8-AD26-616E22729C63}" destId="{3418AE2C-1911-4C31-926F-725A3B47A56C}" srcOrd="0" destOrd="1" presId="urn:microsoft.com/office/officeart/2005/8/layout/hProcess7"/>
    <dgm:cxn modelId="{6AC391EA-A73F-4BEF-A770-6EA51739EEC9}" srcId="{C8A9BD57-1AD8-4054-B74C-C7259143B7FE}" destId="{7CF6F949-7447-40B8-AD26-616E22729C63}" srcOrd="1" destOrd="0" parTransId="{3BC4EA43-904B-4595-9CBD-10245295E6C6}" sibTransId="{0CF99EEF-6052-43AC-AFCF-08EC20749149}"/>
    <dgm:cxn modelId="{DDE00719-0C77-4BEC-B601-4C21BBD54224}" type="presOf" srcId="{C8A9BD57-1AD8-4054-B74C-C7259143B7FE}" destId="{7BFA03B3-7189-4C2D-ACA1-6D6E123117EC}" srcOrd="0" destOrd="0" presId="urn:microsoft.com/office/officeart/2005/8/layout/hProcess7"/>
    <dgm:cxn modelId="{278E6620-2E3D-44B8-95FD-DA34C71542A0}" type="presOf" srcId="{317F748B-7F13-4E92-A947-E3A4C563B2DB}" destId="{96AEEB54-CDAB-402B-B9E8-236EDD715158}" srcOrd="1" destOrd="0" presId="urn:microsoft.com/office/officeart/2005/8/layout/hProcess7"/>
    <dgm:cxn modelId="{4D1110FB-1945-4D58-8819-C43CAF8AA662}" type="presOf" srcId="{254EEC9F-FA4A-4D70-A319-35AC4565894D}" destId="{4B908CFC-495F-4399-83C6-84591F5C0C61}" srcOrd="0" destOrd="2" presId="urn:microsoft.com/office/officeart/2005/8/layout/hProcess7"/>
    <dgm:cxn modelId="{8B7A7080-E3C5-4D98-876C-B968314561B4}" srcId="{C8A9BD57-1AD8-4054-B74C-C7259143B7FE}" destId="{ACF7870F-6BF0-497B-B787-A22C1DCDACCF}" srcOrd="3" destOrd="0" parTransId="{5F0741C9-F7CA-48E2-923F-781300A7905D}" sibTransId="{A2A983C9-35BA-473D-9C75-7C7FCF826588}"/>
    <dgm:cxn modelId="{6DCE3687-2243-4D31-B419-3D17A8A1405F}" type="presOf" srcId="{7ABC6A44-12C5-4013-98AF-90E6FB3F7CC9}" destId="{4B908CFC-495F-4399-83C6-84591F5C0C61}" srcOrd="0" destOrd="0" presId="urn:microsoft.com/office/officeart/2005/8/layout/hProcess7"/>
    <dgm:cxn modelId="{37CAC99A-88AA-4806-8618-A7CA1B9CCFEB}" type="presOf" srcId="{317F748B-7F13-4E92-A947-E3A4C563B2DB}" destId="{2DA30F94-3AB5-4505-A22B-F307D4FEAE26}" srcOrd="0" destOrd="0" presId="urn:microsoft.com/office/officeart/2005/8/layout/hProcess7"/>
    <dgm:cxn modelId="{6046BF41-06C4-4A14-B2F0-2F1CA664286C}" type="presParOf" srcId="{E3871685-9DFD-465C-B98C-05DE83A2AB0F}" destId="{CB878696-863F-4A22-B159-BD367581D755}" srcOrd="0" destOrd="0" presId="urn:microsoft.com/office/officeart/2005/8/layout/hProcess7"/>
    <dgm:cxn modelId="{0453401A-0C42-4630-A144-28684B718F5E}" type="presParOf" srcId="{CB878696-863F-4A22-B159-BD367581D755}" destId="{7BFA03B3-7189-4C2D-ACA1-6D6E123117EC}" srcOrd="0" destOrd="0" presId="urn:microsoft.com/office/officeart/2005/8/layout/hProcess7"/>
    <dgm:cxn modelId="{6BB415C5-6A3B-4245-B41D-5E79069ABA5C}" type="presParOf" srcId="{CB878696-863F-4A22-B159-BD367581D755}" destId="{886574E4-2773-468A-93EB-2F2524005689}" srcOrd="1" destOrd="0" presId="urn:microsoft.com/office/officeart/2005/8/layout/hProcess7"/>
    <dgm:cxn modelId="{F6AAA14B-F40E-4CA8-8C09-C741B910A735}" type="presParOf" srcId="{CB878696-863F-4A22-B159-BD367581D755}" destId="{3418AE2C-1911-4C31-926F-725A3B47A56C}" srcOrd="2" destOrd="0" presId="urn:microsoft.com/office/officeart/2005/8/layout/hProcess7"/>
    <dgm:cxn modelId="{77B92669-A6C7-4E47-AE2A-C6DB34D13EB4}" type="presParOf" srcId="{E3871685-9DFD-465C-B98C-05DE83A2AB0F}" destId="{05E24746-5CFD-4CCF-AD57-3C41B845D5CF}" srcOrd="1" destOrd="0" presId="urn:microsoft.com/office/officeart/2005/8/layout/hProcess7"/>
    <dgm:cxn modelId="{65BF34F7-E6A5-4E91-AF76-77696FB25903}" type="presParOf" srcId="{E3871685-9DFD-465C-B98C-05DE83A2AB0F}" destId="{91382197-119F-482B-A442-E560200E183E}" srcOrd="2" destOrd="0" presId="urn:microsoft.com/office/officeart/2005/8/layout/hProcess7"/>
    <dgm:cxn modelId="{917D7A71-5201-46B3-89C5-2BB5A788996F}" type="presParOf" srcId="{91382197-119F-482B-A442-E560200E183E}" destId="{A8B05F13-3BD8-4F83-A635-F7682405AA12}" srcOrd="0" destOrd="0" presId="urn:microsoft.com/office/officeart/2005/8/layout/hProcess7"/>
    <dgm:cxn modelId="{F2D2FAC6-D02A-4213-97FC-587DF9BE9159}" type="presParOf" srcId="{91382197-119F-482B-A442-E560200E183E}" destId="{0A1665D3-375D-46FE-AB3E-7C8063CBF30A}" srcOrd="1" destOrd="0" presId="urn:microsoft.com/office/officeart/2005/8/layout/hProcess7"/>
    <dgm:cxn modelId="{76E28A19-5C78-4433-8B04-DBA857409A5C}" type="presParOf" srcId="{91382197-119F-482B-A442-E560200E183E}" destId="{F74096EB-2A37-4C3B-86C9-BFD672E4F72A}" srcOrd="2" destOrd="0" presId="urn:microsoft.com/office/officeart/2005/8/layout/hProcess7"/>
    <dgm:cxn modelId="{180DE6FF-50BF-42C9-B10D-543D6A945238}" type="presParOf" srcId="{E3871685-9DFD-465C-B98C-05DE83A2AB0F}" destId="{8D8BA66C-B33B-4968-9500-3B5EAEB7275C}" srcOrd="3" destOrd="0" presId="urn:microsoft.com/office/officeart/2005/8/layout/hProcess7"/>
    <dgm:cxn modelId="{76ADCCD7-9D0C-4CE9-8966-A563F65CB494}" type="presParOf" srcId="{E3871685-9DFD-465C-B98C-05DE83A2AB0F}" destId="{DD7D9A09-220A-4F50-B1A3-8CB4C92B0465}" srcOrd="4" destOrd="0" presId="urn:microsoft.com/office/officeart/2005/8/layout/hProcess7"/>
    <dgm:cxn modelId="{F1ED95FF-610F-4F99-8E1A-947DF655CCB5}" type="presParOf" srcId="{DD7D9A09-220A-4F50-B1A3-8CB4C92B0465}" destId="{2DA30F94-3AB5-4505-A22B-F307D4FEAE26}" srcOrd="0" destOrd="0" presId="urn:microsoft.com/office/officeart/2005/8/layout/hProcess7"/>
    <dgm:cxn modelId="{89BA07F4-3B02-4C55-BA54-933588A7A57E}" type="presParOf" srcId="{DD7D9A09-220A-4F50-B1A3-8CB4C92B0465}" destId="{96AEEB54-CDAB-402B-B9E8-236EDD715158}" srcOrd="1" destOrd="0" presId="urn:microsoft.com/office/officeart/2005/8/layout/hProcess7"/>
    <dgm:cxn modelId="{E42BF24D-F5FC-45FF-A522-235D174C388E}" type="presParOf" srcId="{DD7D9A09-220A-4F50-B1A3-8CB4C92B0465}" destId="{4B908CFC-495F-4399-83C6-84591F5C0C6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49B9E4-84D1-4AC7-9634-C1173D5045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F78B9B-B9AD-4917-A824-A1EB2A63EF97}">
      <dgm:prSet phldrT="[Text]"/>
      <dgm:spPr/>
      <dgm:t>
        <a:bodyPr/>
        <a:lstStyle/>
        <a:p>
          <a:pPr rtl="0"/>
          <a:r>
            <a:rPr lang="en-US" dirty="0" smtClean="0"/>
            <a:t>Safety Assurance Drivers:</a:t>
          </a:r>
          <a:endParaRPr lang="en-US" dirty="0"/>
        </a:p>
      </dgm:t>
    </dgm:pt>
    <dgm:pt modelId="{719B341A-E227-4B7B-92D4-0589322DE7AB}" type="parTrans" cxnId="{87D9791F-027E-46FB-9412-DE0985F9E45C}">
      <dgm:prSet/>
      <dgm:spPr/>
      <dgm:t>
        <a:bodyPr/>
        <a:lstStyle/>
        <a:p>
          <a:endParaRPr lang="en-US"/>
        </a:p>
      </dgm:t>
    </dgm:pt>
    <dgm:pt modelId="{4F45837F-AA22-4F5C-B161-3F11A186EB3A}" type="sibTrans" cxnId="{87D9791F-027E-46FB-9412-DE0985F9E45C}">
      <dgm:prSet/>
      <dgm:spPr/>
      <dgm:t>
        <a:bodyPr/>
        <a:lstStyle/>
        <a:p>
          <a:endParaRPr lang="en-US"/>
        </a:p>
      </dgm:t>
    </dgm:pt>
    <dgm:pt modelId="{41DC6D57-D70A-4DC1-A6A8-D60E15493908}">
      <dgm:prSet phldrT="[Text]"/>
      <dgm:spPr/>
      <dgm:t>
        <a:bodyPr/>
        <a:lstStyle/>
        <a:p>
          <a:pPr rtl="0"/>
          <a:r>
            <a:rPr lang="en-US" b="0" dirty="0" smtClean="0"/>
            <a:t>Improved safety and compliance </a:t>
          </a:r>
          <a:endParaRPr lang="en-US" b="0" dirty="0"/>
        </a:p>
      </dgm:t>
    </dgm:pt>
    <dgm:pt modelId="{54755148-BD0E-4815-BD5B-35DB0A43410B}" type="parTrans" cxnId="{6B031827-16A5-4BE9-84E0-B978A12B3FC2}">
      <dgm:prSet/>
      <dgm:spPr/>
      <dgm:t>
        <a:bodyPr/>
        <a:lstStyle/>
        <a:p>
          <a:endParaRPr lang="en-US"/>
        </a:p>
      </dgm:t>
    </dgm:pt>
    <dgm:pt modelId="{45652BBC-8D5A-4489-8E66-13EA76BF1C81}" type="sibTrans" cxnId="{6B031827-16A5-4BE9-84E0-B978A12B3FC2}">
      <dgm:prSet/>
      <dgm:spPr/>
      <dgm:t>
        <a:bodyPr/>
        <a:lstStyle/>
        <a:p>
          <a:endParaRPr lang="en-US"/>
        </a:p>
      </dgm:t>
    </dgm:pt>
    <dgm:pt modelId="{2EB150AD-ED1D-4654-ADB2-5823DD0169A8}">
      <dgm:prSet phldrT="[Text]"/>
      <dgm:spPr/>
      <dgm:t>
        <a:bodyPr/>
        <a:lstStyle/>
        <a:p>
          <a:pPr rtl="0"/>
          <a:r>
            <a:rPr lang="en-GB" b="0" dirty="0" smtClean="0"/>
            <a:t>Productivity Improvement:</a:t>
          </a:r>
          <a:endParaRPr lang="en-US" dirty="0"/>
        </a:p>
      </dgm:t>
    </dgm:pt>
    <dgm:pt modelId="{4C17CA12-F418-40D7-8D2E-2518BF9522BD}" type="parTrans" cxnId="{F59A3F37-720B-4EE3-B1F3-5A311A4FF5A9}">
      <dgm:prSet/>
      <dgm:spPr/>
      <dgm:t>
        <a:bodyPr/>
        <a:lstStyle/>
        <a:p>
          <a:endParaRPr lang="en-US"/>
        </a:p>
      </dgm:t>
    </dgm:pt>
    <dgm:pt modelId="{E8739B23-F02F-48F8-A788-9F13A884BC47}" type="sibTrans" cxnId="{F59A3F37-720B-4EE3-B1F3-5A311A4FF5A9}">
      <dgm:prSet/>
      <dgm:spPr/>
      <dgm:t>
        <a:bodyPr/>
        <a:lstStyle/>
        <a:p>
          <a:endParaRPr lang="en-US"/>
        </a:p>
      </dgm:t>
    </dgm:pt>
    <dgm:pt modelId="{5C73D3F6-7F56-4006-831C-9DBD851212B2}">
      <dgm:prSet phldrT="[Text]"/>
      <dgm:spPr/>
      <dgm:t>
        <a:bodyPr/>
        <a:lstStyle/>
        <a:p>
          <a:pPr rtl="0"/>
          <a:r>
            <a:rPr lang="en-US" b="0" dirty="0" smtClean="0"/>
            <a:t>Improve plant utilization tracking and time to market</a:t>
          </a:r>
          <a:endParaRPr lang="en-US" b="0" dirty="0"/>
        </a:p>
      </dgm:t>
    </dgm:pt>
    <dgm:pt modelId="{630FBC54-3A71-4400-B9E0-5472C047B322}" type="parTrans" cxnId="{9884E6AD-E2CE-47E7-9B8F-32E7F7DBE7B6}">
      <dgm:prSet/>
      <dgm:spPr/>
      <dgm:t>
        <a:bodyPr/>
        <a:lstStyle/>
        <a:p>
          <a:endParaRPr lang="en-US"/>
        </a:p>
      </dgm:t>
    </dgm:pt>
    <dgm:pt modelId="{7E75F9AB-7756-4FA5-B209-9EEEC801C059}" type="sibTrans" cxnId="{9884E6AD-E2CE-47E7-9B8F-32E7F7DBE7B6}">
      <dgm:prSet/>
      <dgm:spPr/>
      <dgm:t>
        <a:bodyPr/>
        <a:lstStyle/>
        <a:p>
          <a:endParaRPr lang="en-US"/>
        </a:p>
      </dgm:t>
    </dgm:pt>
    <dgm:pt modelId="{28822631-896F-49B1-B156-F651370C97A5}">
      <dgm:prSet/>
      <dgm:spPr/>
      <dgm:t>
        <a:bodyPr/>
        <a:lstStyle/>
        <a:p>
          <a:pPr rtl="0"/>
          <a:r>
            <a:rPr lang="en-US" b="0" dirty="0" smtClean="0"/>
            <a:t>Reduce risk of non-compliance</a:t>
          </a:r>
          <a:endParaRPr lang="en-US" b="0" dirty="0"/>
        </a:p>
      </dgm:t>
    </dgm:pt>
    <dgm:pt modelId="{41B077E8-3C32-4306-A528-EC37A5027AAC}" type="parTrans" cxnId="{4B47950A-595E-41F0-B749-E56FD4FDFDB1}">
      <dgm:prSet/>
      <dgm:spPr/>
      <dgm:t>
        <a:bodyPr/>
        <a:lstStyle/>
        <a:p>
          <a:endParaRPr lang="en-US"/>
        </a:p>
      </dgm:t>
    </dgm:pt>
    <dgm:pt modelId="{5FD33098-084B-4EA7-9F67-CDBF61355542}" type="sibTrans" cxnId="{4B47950A-595E-41F0-B749-E56FD4FDFDB1}">
      <dgm:prSet/>
      <dgm:spPr/>
      <dgm:t>
        <a:bodyPr/>
        <a:lstStyle/>
        <a:p>
          <a:endParaRPr lang="en-US"/>
        </a:p>
      </dgm:t>
    </dgm:pt>
    <dgm:pt modelId="{6A0B20BF-C348-4DE3-925B-B30DD6336F57}">
      <dgm:prSet phldrT="[Text]"/>
      <dgm:spPr/>
      <dgm:t>
        <a:bodyPr/>
        <a:lstStyle/>
        <a:p>
          <a:pPr rtl="0"/>
          <a:r>
            <a:rPr lang="en-US" b="0" dirty="0" smtClean="0"/>
            <a:t>Improved operational reliability </a:t>
          </a:r>
          <a:endParaRPr lang="en-US" b="0" dirty="0"/>
        </a:p>
      </dgm:t>
    </dgm:pt>
    <dgm:pt modelId="{72ED5046-425F-4662-9CBE-3E0B05D24255}" type="parTrans" cxnId="{C5D0883B-219F-481D-8BEC-F9080F092A08}">
      <dgm:prSet/>
      <dgm:spPr/>
      <dgm:t>
        <a:bodyPr/>
        <a:lstStyle/>
        <a:p>
          <a:endParaRPr lang="en-US"/>
        </a:p>
      </dgm:t>
    </dgm:pt>
    <dgm:pt modelId="{C6149844-AF5B-4BEB-8126-3CA00A7FF3AA}" type="sibTrans" cxnId="{C5D0883B-219F-481D-8BEC-F9080F092A08}">
      <dgm:prSet/>
      <dgm:spPr/>
      <dgm:t>
        <a:bodyPr/>
        <a:lstStyle/>
        <a:p>
          <a:endParaRPr lang="en-US"/>
        </a:p>
      </dgm:t>
    </dgm:pt>
    <dgm:pt modelId="{D41C31DF-56C4-4F14-AA11-A98B159BC97A}">
      <dgm:prSet phldrT="[Text]"/>
      <dgm:spPr/>
      <dgm:t>
        <a:bodyPr/>
        <a:lstStyle/>
        <a:p>
          <a:pPr rtl="0"/>
          <a:r>
            <a:rPr lang="en-US" b="0" dirty="0" smtClean="0"/>
            <a:t>Fast response to business process changes</a:t>
          </a:r>
          <a:endParaRPr lang="en-US" b="0" dirty="0"/>
        </a:p>
      </dgm:t>
    </dgm:pt>
    <dgm:pt modelId="{8D506CEB-5441-452E-B3BC-8618B2257C7C}" type="parTrans" cxnId="{7DA63400-1297-42DC-9E78-EDBF100AEB48}">
      <dgm:prSet/>
      <dgm:spPr/>
      <dgm:t>
        <a:bodyPr/>
        <a:lstStyle/>
        <a:p>
          <a:endParaRPr lang="en-US"/>
        </a:p>
      </dgm:t>
    </dgm:pt>
    <dgm:pt modelId="{2BA27C6A-5FF4-4912-A687-5EF8512473AF}" type="sibTrans" cxnId="{7DA63400-1297-42DC-9E78-EDBF100AEB48}">
      <dgm:prSet/>
      <dgm:spPr/>
      <dgm:t>
        <a:bodyPr/>
        <a:lstStyle/>
        <a:p>
          <a:endParaRPr lang="en-US"/>
        </a:p>
      </dgm:t>
    </dgm:pt>
    <dgm:pt modelId="{01C63BDF-94E4-434B-BD06-BF7305BBDE37}">
      <dgm:prSet/>
      <dgm:spPr/>
      <dgm:t>
        <a:bodyPr/>
        <a:lstStyle/>
        <a:p>
          <a:pPr rtl="0"/>
          <a:r>
            <a:rPr lang="en-US" b="0" dirty="0" smtClean="0"/>
            <a:t>Increased workforce productivity </a:t>
          </a:r>
          <a:endParaRPr lang="en-US" b="0" dirty="0"/>
        </a:p>
      </dgm:t>
    </dgm:pt>
    <dgm:pt modelId="{C07BB71C-CF4F-4153-9E68-00B6D09B2377}" type="parTrans" cxnId="{FAE1DC5D-0E43-44AE-B6CA-CBADAF4539FF}">
      <dgm:prSet/>
      <dgm:spPr/>
      <dgm:t>
        <a:bodyPr/>
        <a:lstStyle/>
        <a:p>
          <a:endParaRPr lang="en-US"/>
        </a:p>
      </dgm:t>
    </dgm:pt>
    <dgm:pt modelId="{B8FFD07F-0074-421F-A73A-5C8FA5AB8CB9}" type="sibTrans" cxnId="{FAE1DC5D-0E43-44AE-B6CA-CBADAF4539FF}">
      <dgm:prSet/>
      <dgm:spPr/>
      <dgm:t>
        <a:bodyPr/>
        <a:lstStyle/>
        <a:p>
          <a:endParaRPr lang="en-US"/>
        </a:p>
      </dgm:t>
    </dgm:pt>
    <dgm:pt modelId="{9F8C0B73-FA09-41AB-903F-30CD40FEB748}">
      <dgm:prSet/>
      <dgm:spPr/>
      <dgm:t>
        <a:bodyPr/>
        <a:lstStyle/>
        <a:p>
          <a:pPr rtl="0"/>
          <a:r>
            <a:rPr lang="en-US" b="0" dirty="0" smtClean="0"/>
            <a:t>Higher asset performance and availability</a:t>
          </a:r>
          <a:endParaRPr lang="en-US" b="0" dirty="0"/>
        </a:p>
      </dgm:t>
    </dgm:pt>
    <dgm:pt modelId="{98BA6A12-05D3-4466-82FF-781812B3A2B3}" type="parTrans" cxnId="{F4B6D4FA-F0AD-43F8-9EAA-4FDE02BC6CB7}">
      <dgm:prSet/>
      <dgm:spPr/>
      <dgm:t>
        <a:bodyPr/>
        <a:lstStyle/>
        <a:p>
          <a:endParaRPr lang="en-US"/>
        </a:p>
      </dgm:t>
    </dgm:pt>
    <dgm:pt modelId="{EA09FACD-1B07-4ECC-B3DE-2F8ABFC598FB}" type="sibTrans" cxnId="{F4B6D4FA-F0AD-43F8-9EAA-4FDE02BC6CB7}">
      <dgm:prSet/>
      <dgm:spPr/>
      <dgm:t>
        <a:bodyPr/>
        <a:lstStyle/>
        <a:p>
          <a:endParaRPr lang="en-US"/>
        </a:p>
      </dgm:t>
    </dgm:pt>
    <dgm:pt modelId="{99555205-3AFC-4C99-91EE-66ED0BF55379}">
      <dgm:prSet/>
      <dgm:spPr/>
      <dgm:t>
        <a:bodyPr/>
        <a:lstStyle/>
        <a:p>
          <a:pPr rtl="0"/>
          <a:r>
            <a:rPr lang="en-US" b="0" dirty="0" smtClean="0"/>
            <a:t>Improved process visibility</a:t>
          </a:r>
          <a:endParaRPr lang="en-US" b="0" dirty="0"/>
        </a:p>
      </dgm:t>
    </dgm:pt>
    <dgm:pt modelId="{EE29CD17-8391-4F4A-81DD-E8E8F92CF388}" type="parTrans" cxnId="{7E23D81A-67E3-4223-A8AE-602A5D778A32}">
      <dgm:prSet/>
      <dgm:spPr/>
      <dgm:t>
        <a:bodyPr/>
        <a:lstStyle/>
        <a:p>
          <a:endParaRPr lang="en-US"/>
        </a:p>
      </dgm:t>
    </dgm:pt>
    <dgm:pt modelId="{E0D5EC25-E3B5-4242-884B-F0D97D2EF82B}" type="sibTrans" cxnId="{7E23D81A-67E3-4223-A8AE-602A5D778A32}">
      <dgm:prSet/>
      <dgm:spPr/>
      <dgm:t>
        <a:bodyPr/>
        <a:lstStyle/>
        <a:p>
          <a:endParaRPr lang="en-US"/>
        </a:p>
      </dgm:t>
    </dgm:pt>
    <dgm:pt modelId="{4A138BEB-6FCC-4275-93C2-837CB02A5242}" type="pres">
      <dgm:prSet presAssocID="{FE49B9E4-84D1-4AC7-9634-C1173D50456F}" presName="linear" presStyleCnt="0">
        <dgm:presLayoutVars>
          <dgm:animLvl val="lvl"/>
          <dgm:resizeHandles val="exact"/>
        </dgm:presLayoutVars>
      </dgm:prSet>
      <dgm:spPr/>
      <dgm:t>
        <a:bodyPr/>
        <a:lstStyle/>
        <a:p>
          <a:endParaRPr lang="en-US"/>
        </a:p>
      </dgm:t>
    </dgm:pt>
    <dgm:pt modelId="{03DB8148-F646-4CE1-9C71-D5B0E271985E}" type="pres">
      <dgm:prSet presAssocID="{40F78B9B-B9AD-4917-A824-A1EB2A63EF97}" presName="parentText" presStyleLbl="node1" presStyleIdx="0" presStyleCnt="2">
        <dgm:presLayoutVars>
          <dgm:chMax val="0"/>
          <dgm:bulletEnabled val="1"/>
        </dgm:presLayoutVars>
      </dgm:prSet>
      <dgm:spPr/>
      <dgm:t>
        <a:bodyPr/>
        <a:lstStyle/>
        <a:p>
          <a:endParaRPr lang="en-US"/>
        </a:p>
      </dgm:t>
    </dgm:pt>
    <dgm:pt modelId="{12D7A72D-621B-4605-AA2E-46FD052F3AF4}" type="pres">
      <dgm:prSet presAssocID="{40F78B9B-B9AD-4917-A824-A1EB2A63EF97}" presName="childText" presStyleLbl="revTx" presStyleIdx="0" presStyleCnt="2">
        <dgm:presLayoutVars>
          <dgm:bulletEnabled val="1"/>
        </dgm:presLayoutVars>
      </dgm:prSet>
      <dgm:spPr/>
      <dgm:t>
        <a:bodyPr/>
        <a:lstStyle/>
        <a:p>
          <a:endParaRPr lang="en-US"/>
        </a:p>
      </dgm:t>
    </dgm:pt>
    <dgm:pt modelId="{37EA5D01-DE1E-42CD-A61D-D12541B272DE}" type="pres">
      <dgm:prSet presAssocID="{2EB150AD-ED1D-4654-ADB2-5823DD0169A8}" presName="parentText" presStyleLbl="node1" presStyleIdx="1" presStyleCnt="2">
        <dgm:presLayoutVars>
          <dgm:chMax val="0"/>
          <dgm:bulletEnabled val="1"/>
        </dgm:presLayoutVars>
      </dgm:prSet>
      <dgm:spPr/>
      <dgm:t>
        <a:bodyPr/>
        <a:lstStyle/>
        <a:p>
          <a:endParaRPr lang="en-US"/>
        </a:p>
      </dgm:t>
    </dgm:pt>
    <dgm:pt modelId="{D71D593C-6611-4873-A739-03FFBBD32B59}" type="pres">
      <dgm:prSet presAssocID="{2EB150AD-ED1D-4654-ADB2-5823DD0169A8}" presName="childText" presStyleLbl="revTx" presStyleIdx="1" presStyleCnt="2">
        <dgm:presLayoutVars>
          <dgm:bulletEnabled val="1"/>
        </dgm:presLayoutVars>
      </dgm:prSet>
      <dgm:spPr/>
      <dgm:t>
        <a:bodyPr/>
        <a:lstStyle/>
        <a:p>
          <a:endParaRPr lang="en-US"/>
        </a:p>
      </dgm:t>
    </dgm:pt>
  </dgm:ptLst>
  <dgm:cxnLst>
    <dgm:cxn modelId="{ADF8F966-949C-4BA8-8283-C408EB5BFA86}" type="presOf" srcId="{28822631-896F-49B1-B156-F651370C97A5}" destId="{12D7A72D-621B-4605-AA2E-46FD052F3AF4}" srcOrd="0" destOrd="1" presId="urn:microsoft.com/office/officeart/2005/8/layout/vList2"/>
    <dgm:cxn modelId="{7E23D81A-67E3-4223-A8AE-602A5D778A32}" srcId="{2EB150AD-ED1D-4654-ADB2-5823DD0169A8}" destId="{99555205-3AFC-4C99-91EE-66ED0BF55379}" srcOrd="4" destOrd="0" parTransId="{EE29CD17-8391-4F4A-81DD-E8E8F92CF388}" sibTransId="{E0D5EC25-E3B5-4242-884B-F0D97D2EF82B}"/>
    <dgm:cxn modelId="{9884E6AD-E2CE-47E7-9B8F-32E7F7DBE7B6}" srcId="{2EB150AD-ED1D-4654-ADB2-5823DD0169A8}" destId="{5C73D3F6-7F56-4006-831C-9DBD851212B2}" srcOrd="5" destOrd="0" parTransId="{630FBC54-3A71-4400-B9E0-5472C047B322}" sibTransId="{7E75F9AB-7756-4FA5-B209-9EEEC801C059}"/>
    <dgm:cxn modelId="{C5D0883B-219F-481D-8BEC-F9080F092A08}" srcId="{2EB150AD-ED1D-4654-ADB2-5823DD0169A8}" destId="{6A0B20BF-C348-4DE3-925B-B30DD6336F57}" srcOrd="0" destOrd="0" parTransId="{72ED5046-425F-4662-9CBE-3E0B05D24255}" sibTransId="{C6149844-AF5B-4BEB-8126-3CA00A7FF3AA}"/>
    <dgm:cxn modelId="{3D259EBE-E2B1-419C-8E18-D108DB4807B4}" type="presOf" srcId="{99555205-3AFC-4C99-91EE-66ED0BF55379}" destId="{D71D593C-6611-4873-A739-03FFBBD32B59}" srcOrd="0" destOrd="4" presId="urn:microsoft.com/office/officeart/2005/8/layout/vList2"/>
    <dgm:cxn modelId="{44009957-AA85-470B-813E-5366DA18A45C}" type="presOf" srcId="{2EB150AD-ED1D-4654-ADB2-5823DD0169A8}" destId="{37EA5D01-DE1E-42CD-A61D-D12541B272DE}" srcOrd="0" destOrd="0" presId="urn:microsoft.com/office/officeart/2005/8/layout/vList2"/>
    <dgm:cxn modelId="{58D28F70-8667-4820-A5EB-8B97CD5EA3B5}" type="presOf" srcId="{6A0B20BF-C348-4DE3-925B-B30DD6336F57}" destId="{D71D593C-6611-4873-A739-03FFBBD32B59}" srcOrd="0" destOrd="0" presId="urn:microsoft.com/office/officeart/2005/8/layout/vList2"/>
    <dgm:cxn modelId="{EAB63D74-74D2-4DAC-A43D-548D4E46A1C1}" type="presOf" srcId="{5C73D3F6-7F56-4006-831C-9DBD851212B2}" destId="{D71D593C-6611-4873-A739-03FFBBD32B59}" srcOrd="0" destOrd="5" presId="urn:microsoft.com/office/officeart/2005/8/layout/vList2"/>
    <dgm:cxn modelId="{6B031827-16A5-4BE9-84E0-B978A12B3FC2}" srcId="{40F78B9B-B9AD-4917-A824-A1EB2A63EF97}" destId="{41DC6D57-D70A-4DC1-A6A8-D60E15493908}" srcOrd="0" destOrd="0" parTransId="{54755148-BD0E-4815-BD5B-35DB0A43410B}" sibTransId="{45652BBC-8D5A-4489-8E66-13EA76BF1C81}"/>
    <dgm:cxn modelId="{7DA63400-1297-42DC-9E78-EDBF100AEB48}" srcId="{2EB150AD-ED1D-4654-ADB2-5823DD0169A8}" destId="{D41C31DF-56C4-4F14-AA11-A98B159BC97A}" srcOrd="1" destOrd="0" parTransId="{8D506CEB-5441-452E-B3BC-8618B2257C7C}" sibTransId="{2BA27C6A-5FF4-4912-A687-5EF8512473AF}"/>
    <dgm:cxn modelId="{ACDC9ED3-D354-4F1A-9127-3167D82A498B}" type="presOf" srcId="{FE49B9E4-84D1-4AC7-9634-C1173D50456F}" destId="{4A138BEB-6FCC-4275-93C2-837CB02A5242}" srcOrd="0" destOrd="0" presId="urn:microsoft.com/office/officeart/2005/8/layout/vList2"/>
    <dgm:cxn modelId="{FAE1DC5D-0E43-44AE-B6CA-CBADAF4539FF}" srcId="{2EB150AD-ED1D-4654-ADB2-5823DD0169A8}" destId="{01C63BDF-94E4-434B-BD06-BF7305BBDE37}" srcOrd="2" destOrd="0" parTransId="{C07BB71C-CF4F-4153-9E68-00B6D09B2377}" sibTransId="{B8FFD07F-0074-421F-A73A-5C8FA5AB8CB9}"/>
    <dgm:cxn modelId="{D85BB50F-24A3-49ED-922A-B3554DAF3B52}" type="presOf" srcId="{40F78B9B-B9AD-4917-A824-A1EB2A63EF97}" destId="{03DB8148-F646-4CE1-9C71-D5B0E271985E}" srcOrd="0" destOrd="0" presId="urn:microsoft.com/office/officeart/2005/8/layout/vList2"/>
    <dgm:cxn modelId="{F4B6D4FA-F0AD-43F8-9EAA-4FDE02BC6CB7}" srcId="{2EB150AD-ED1D-4654-ADB2-5823DD0169A8}" destId="{9F8C0B73-FA09-41AB-903F-30CD40FEB748}" srcOrd="3" destOrd="0" parTransId="{98BA6A12-05D3-4466-82FF-781812B3A2B3}" sibTransId="{EA09FACD-1B07-4ECC-B3DE-2F8ABFC598FB}"/>
    <dgm:cxn modelId="{87D9791F-027E-46FB-9412-DE0985F9E45C}" srcId="{FE49B9E4-84D1-4AC7-9634-C1173D50456F}" destId="{40F78B9B-B9AD-4917-A824-A1EB2A63EF97}" srcOrd="0" destOrd="0" parTransId="{719B341A-E227-4B7B-92D4-0589322DE7AB}" sibTransId="{4F45837F-AA22-4F5C-B161-3F11A186EB3A}"/>
    <dgm:cxn modelId="{F59A3F37-720B-4EE3-B1F3-5A311A4FF5A9}" srcId="{FE49B9E4-84D1-4AC7-9634-C1173D50456F}" destId="{2EB150AD-ED1D-4654-ADB2-5823DD0169A8}" srcOrd="1" destOrd="0" parTransId="{4C17CA12-F418-40D7-8D2E-2518BF9522BD}" sibTransId="{E8739B23-F02F-48F8-A788-9F13A884BC47}"/>
    <dgm:cxn modelId="{4B47950A-595E-41F0-B749-E56FD4FDFDB1}" srcId="{40F78B9B-B9AD-4917-A824-A1EB2A63EF97}" destId="{28822631-896F-49B1-B156-F651370C97A5}" srcOrd="1" destOrd="0" parTransId="{41B077E8-3C32-4306-A528-EC37A5027AAC}" sibTransId="{5FD33098-084B-4EA7-9F67-CDBF61355542}"/>
    <dgm:cxn modelId="{9C88394A-C8CF-43A5-94F9-802F376E2889}" type="presOf" srcId="{D41C31DF-56C4-4F14-AA11-A98B159BC97A}" destId="{D71D593C-6611-4873-A739-03FFBBD32B59}" srcOrd="0" destOrd="1" presId="urn:microsoft.com/office/officeart/2005/8/layout/vList2"/>
    <dgm:cxn modelId="{09135886-0A32-4563-950B-A92F004448D1}" type="presOf" srcId="{01C63BDF-94E4-434B-BD06-BF7305BBDE37}" destId="{D71D593C-6611-4873-A739-03FFBBD32B59}" srcOrd="0" destOrd="2" presId="urn:microsoft.com/office/officeart/2005/8/layout/vList2"/>
    <dgm:cxn modelId="{2DE70AEF-715F-4307-BC0F-5942E1B2044B}" type="presOf" srcId="{9F8C0B73-FA09-41AB-903F-30CD40FEB748}" destId="{D71D593C-6611-4873-A739-03FFBBD32B59}" srcOrd="0" destOrd="3" presId="urn:microsoft.com/office/officeart/2005/8/layout/vList2"/>
    <dgm:cxn modelId="{139C6850-9CFF-4219-BBD7-5981E37AEAE7}" type="presOf" srcId="{41DC6D57-D70A-4DC1-A6A8-D60E15493908}" destId="{12D7A72D-621B-4605-AA2E-46FD052F3AF4}" srcOrd="0" destOrd="0" presId="urn:microsoft.com/office/officeart/2005/8/layout/vList2"/>
    <dgm:cxn modelId="{5FF599B8-4AD1-45EE-8A7D-B4DBD0E75E00}" type="presParOf" srcId="{4A138BEB-6FCC-4275-93C2-837CB02A5242}" destId="{03DB8148-F646-4CE1-9C71-D5B0E271985E}" srcOrd="0" destOrd="0" presId="urn:microsoft.com/office/officeart/2005/8/layout/vList2"/>
    <dgm:cxn modelId="{DD406979-476A-42CF-8D18-8CEF93044EEB}" type="presParOf" srcId="{4A138BEB-6FCC-4275-93C2-837CB02A5242}" destId="{12D7A72D-621B-4605-AA2E-46FD052F3AF4}" srcOrd="1" destOrd="0" presId="urn:microsoft.com/office/officeart/2005/8/layout/vList2"/>
    <dgm:cxn modelId="{D7E264AB-9689-4F8B-822C-941CB44054A7}" type="presParOf" srcId="{4A138BEB-6FCC-4275-93C2-837CB02A5242}" destId="{37EA5D01-DE1E-42CD-A61D-D12541B272DE}" srcOrd="2" destOrd="0" presId="urn:microsoft.com/office/officeart/2005/8/layout/vList2"/>
    <dgm:cxn modelId="{D35E7BE5-F2C8-43AA-958A-934DF326D123}" type="presParOf" srcId="{4A138BEB-6FCC-4275-93C2-837CB02A5242}" destId="{D71D593C-6611-4873-A739-03FFBBD32B5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A53B7-AF49-4D01-9083-C401955158DA}">
      <dsp:nvSpPr>
        <dsp:cNvPr id="0" name=""/>
        <dsp:cNvSpPr/>
      </dsp:nvSpPr>
      <dsp:spPr>
        <a:xfrm>
          <a:off x="3080"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smtClean="0"/>
            <a:t>What?</a:t>
          </a:r>
          <a:endParaRPr lang="en-US" sz="4900" kern="1200" dirty="0"/>
        </a:p>
      </dsp:txBody>
      <dsp:txXfrm>
        <a:off x="753754" y="1424994"/>
        <a:ext cx="2252022" cy="1501348"/>
      </dsp:txXfrm>
    </dsp:sp>
    <dsp:sp modelId="{36D05B91-7824-4DC1-8DE5-0FA9535AA80C}">
      <dsp:nvSpPr>
        <dsp:cNvPr id="0" name=""/>
        <dsp:cNvSpPr/>
      </dsp:nvSpPr>
      <dsp:spPr>
        <a:xfrm>
          <a:off x="3381114"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smtClean="0"/>
            <a:t>So what?</a:t>
          </a:r>
          <a:endParaRPr lang="en-US" sz="4900" kern="1200" dirty="0"/>
        </a:p>
      </dsp:txBody>
      <dsp:txXfrm>
        <a:off x="4131788" y="1424994"/>
        <a:ext cx="2252022" cy="1501348"/>
      </dsp:txXfrm>
    </dsp:sp>
    <dsp:sp modelId="{71F02E9A-E663-433F-84A9-4308837F4BA0}">
      <dsp:nvSpPr>
        <dsp:cNvPr id="0" name=""/>
        <dsp:cNvSpPr/>
      </dsp:nvSpPr>
      <dsp:spPr>
        <a:xfrm>
          <a:off x="6759148"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smtClean="0"/>
            <a:t>Now what?</a:t>
          </a:r>
          <a:endParaRPr lang="en-US" sz="4900" kern="1200" dirty="0"/>
        </a:p>
      </dsp:txBody>
      <dsp:txXfrm>
        <a:off x="7509822" y="1424994"/>
        <a:ext cx="2252022" cy="150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A03B3-7189-4C2D-ACA1-6D6E123117EC}">
      <dsp:nvSpPr>
        <dsp:cNvPr id="0" name=""/>
        <dsp:cNvSpPr/>
      </dsp:nvSpPr>
      <dsp:spPr>
        <a:xfrm>
          <a:off x="11" y="583226"/>
          <a:ext cx="5459707" cy="350599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en-US" sz="2900" kern="1200" dirty="0" smtClean="0"/>
            <a:t>Target Sectors</a:t>
          </a:r>
          <a:endParaRPr lang="en-US" sz="2900" kern="1200" dirty="0"/>
        </a:p>
      </dsp:txBody>
      <dsp:txXfrm rot="16200000">
        <a:off x="-891477" y="1474715"/>
        <a:ext cx="2874919" cy="1091941"/>
      </dsp:txXfrm>
    </dsp:sp>
    <dsp:sp modelId="{3418AE2C-1911-4C31-926F-725A3B47A56C}">
      <dsp:nvSpPr>
        <dsp:cNvPr id="0" name=""/>
        <dsp:cNvSpPr/>
      </dsp:nvSpPr>
      <dsp:spPr>
        <a:xfrm>
          <a:off x="883492" y="583226"/>
          <a:ext cx="4067482" cy="35059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b="0" kern="1200" dirty="0" smtClean="0"/>
            <a:t>Oil and Gas </a:t>
          </a:r>
        </a:p>
        <a:p>
          <a:pPr lvl="0" algn="l" defTabSz="1244600">
            <a:lnSpc>
              <a:spcPct val="90000"/>
            </a:lnSpc>
            <a:spcBef>
              <a:spcPct val="0"/>
            </a:spcBef>
            <a:spcAft>
              <a:spcPct val="35000"/>
            </a:spcAft>
          </a:pPr>
          <a:r>
            <a:rPr lang="en-US" sz="2800" b="0" kern="1200" dirty="0" smtClean="0"/>
            <a:t>Utilities</a:t>
          </a:r>
          <a:endParaRPr lang="en-US" sz="2800" b="0" kern="1200" dirty="0"/>
        </a:p>
        <a:p>
          <a:pPr lvl="0" algn="l" defTabSz="1244600">
            <a:lnSpc>
              <a:spcPct val="90000"/>
            </a:lnSpc>
            <a:spcBef>
              <a:spcPct val="0"/>
            </a:spcBef>
            <a:spcAft>
              <a:spcPct val="35000"/>
            </a:spcAft>
          </a:pPr>
          <a:r>
            <a:rPr lang="en-US" sz="2800" b="0" kern="1200" dirty="0" smtClean="0"/>
            <a:t>Process Manufacturing</a:t>
          </a:r>
          <a:endParaRPr lang="en-US" sz="2800" b="0" kern="1200" dirty="0"/>
        </a:p>
        <a:p>
          <a:pPr lvl="0" algn="l" defTabSz="1066800">
            <a:lnSpc>
              <a:spcPct val="90000"/>
            </a:lnSpc>
            <a:spcBef>
              <a:spcPct val="0"/>
            </a:spcBef>
            <a:spcAft>
              <a:spcPct val="35000"/>
            </a:spcAft>
          </a:pPr>
          <a:endParaRPr lang="en-US" sz="2400" b="0" kern="1200" dirty="0" smtClean="0"/>
        </a:p>
        <a:p>
          <a:pPr lvl="0" algn="l" defTabSz="1066800">
            <a:lnSpc>
              <a:spcPct val="90000"/>
            </a:lnSpc>
            <a:spcBef>
              <a:spcPct val="0"/>
            </a:spcBef>
            <a:spcAft>
              <a:spcPct val="35000"/>
            </a:spcAft>
          </a:pPr>
          <a:endParaRPr lang="en-US" sz="2400" b="0" kern="1200" dirty="0" smtClean="0"/>
        </a:p>
        <a:p>
          <a:pPr lvl="0" algn="l" defTabSz="1244600">
            <a:lnSpc>
              <a:spcPct val="90000"/>
            </a:lnSpc>
            <a:spcBef>
              <a:spcPct val="0"/>
            </a:spcBef>
            <a:spcAft>
              <a:spcPct val="35000"/>
            </a:spcAft>
          </a:pPr>
          <a:endParaRPr lang="en-US" sz="2800" b="1" kern="1200" dirty="0" smtClean="0"/>
        </a:p>
        <a:p>
          <a:pPr lvl="0" algn="l" defTabSz="1244600">
            <a:lnSpc>
              <a:spcPct val="90000"/>
            </a:lnSpc>
            <a:spcBef>
              <a:spcPct val="0"/>
            </a:spcBef>
            <a:spcAft>
              <a:spcPct val="35000"/>
            </a:spcAft>
          </a:pPr>
          <a:r>
            <a:rPr lang="en-US" sz="2800" b="1" kern="1200" dirty="0" smtClean="0"/>
            <a:t> </a:t>
          </a:r>
          <a:endParaRPr lang="en-US" kern="1200" dirty="0"/>
        </a:p>
      </dsp:txBody>
      <dsp:txXfrm>
        <a:off x="883492" y="583226"/>
        <a:ext cx="4067482" cy="3505999"/>
      </dsp:txXfrm>
    </dsp:sp>
    <dsp:sp modelId="{2DA30F94-3AB5-4505-A22B-F307D4FEAE26}">
      <dsp:nvSpPr>
        <dsp:cNvPr id="0" name=""/>
        <dsp:cNvSpPr/>
      </dsp:nvSpPr>
      <dsp:spPr>
        <a:xfrm>
          <a:off x="5554281" y="571100"/>
          <a:ext cx="2584379" cy="344961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r>
            <a:rPr lang="en-US" sz="2900" kern="1200" dirty="0" smtClean="0"/>
            <a:t>Target Application</a:t>
          </a:r>
          <a:endParaRPr lang="en-US" sz="2900" kern="1200" dirty="0"/>
        </a:p>
      </dsp:txBody>
      <dsp:txXfrm rot="16200000">
        <a:off x="4398376" y="1727005"/>
        <a:ext cx="2828687" cy="516875"/>
      </dsp:txXfrm>
    </dsp:sp>
    <dsp:sp modelId="{0A1665D3-375D-46FE-AB3E-7C8063CBF30A}">
      <dsp:nvSpPr>
        <dsp:cNvPr id="0" name=""/>
        <dsp:cNvSpPr/>
      </dsp:nvSpPr>
      <dsp:spPr>
        <a:xfrm rot="5400000">
          <a:off x="5343076" y="1592146"/>
          <a:ext cx="455868" cy="38765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908CFC-495F-4399-83C6-84591F5C0C61}">
      <dsp:nvSpPr>
        <dsp:cNvPr id="0" name=""/>
        <dsp:cNvSpPr/>
      </dsp:nvSpPr>
      <dsp:spPr>
        <a:xfrm>
          <a:off x="6071157" y="571100"/>
          <a:ext cx="1925362" cy="344961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i="0" kern="1200" dirty="0" smtClean="0">
              <a:solidFill>
                <a:schemeClr val="bg1"/>
              </a:solidFill>
              <a:ea typeface="Osaka" pitchFamily="8" charset="-128"/>
            </a:rPr>
            <a:t>Plant safety and integrity</a:t>
          </a:r>
          <a:endParaRPr lang="en-US" sz="2000" kern="1200" dirty="0"/>
        </a:p>
        <a:p>
          <a:pPr lvl="0" algn="l" defTabSz="889000">
            <a:lnSpc>
              <a:spcPct val="90000"/>
            </a:lnSpc>
            <a:spcBef>
              <a:spcPct val="0"/>
            </a:spcBef>
            <a:spcAft>
              <a:spcPct val="35000"/>
            </a:spcAft>
          </a:pPr>
          <a:r>
            <a:rPr lang="en-US" sz="2000" i="0" kern="1200" dirty="0" smtClean="0">
              <a:solidFill>
                <a:schemeClr val="bg1"/>
              </a:solidFill>
              <a:ea typeface="Osaka" pitchFamily="8" charset="-128"/>
            </a:rPr>
            <a:t>Asset Management</a:t>
          </a:r>
        </a:p>
        <a:p>
          <a:pPr lvl="0" algn="l" defTabSz="889000">
            <a:lnSpc>
              <a:spcPct val="90000"/>
            </a:lnSpc>
            <a:spcBef>
              <a:spcPct val="0"/>
            </a:spcBef>
            <a:spcAft>
              <a:spcPct val="35000"/>
            </a:spcAft>
          </a:pPr>
          <a:r>
            <a:rPr lang="en-US" sz="2000" i="0" kern="1200" dirty="0" smtClean="0">
              <a:solidFill>
                <a:schemeClr val="bg1"/>
              </a:solidFill>
              <a:ea typeface="Osaka" pitchFamily="8" charset="-128"/>
            </a:rPr>
            <a:t>Inspections and audits</a:t>
          </a:r>
        </a:p>
        <a:p>
          <a:pPr lvl="0" algn="l" defTabSz="889000">
            <a:lnSpc>
              <a:spcPct val="90000"/>
            </a:lnSpc>
            <a:spcBef>
              <a:spcPct val="0"/>
            </a:spcBef>
            <a:spcAft>
              <a:spcPct val="35000"/>
            </a:spcAft>
          </a:pPr>
          <a:r>
            <a:rPr lang="en-US" sz="2000" i="0" kern="1200" dirty="0" smtClean="0">
              <a:solidFill>
                <a:schemeClr val="bg1"/>
              </a:solidFill>
              <a:ea typeface="Osaka" pitchFamily="8" charset="-128"/>
            </a:rPr>
            <a:t>Rig verification</a:t>
          </a:r>
        </a:p>
        <a:p>
          <a:pPr lvl="0" algn="l" defTabSz="889000">
            <a:lnSpc>
              <a:spcPct val="90000"/>
            </a:lnSpc>
            <a:spcBef>
              <a:spcPct val="0"/>
            </a:spcBef>
            <a:spcAft>
              <a:spcPct val="35000"/>
            </a:spcAft>
          </a:pPr>
          <a:r>
            <a:rPr lang="en-US" sz="2000" i="0" kern="1200" dirty="0" smtClean="0">
              <a:solidFill>
                <a:schemeClr val="bg1"/>
              </a:solidFill>
              <a:ea typeface="Osaka" pitchFamily="8" charset="-128"/>
            </a:rPr>
            <a:t>Location track and trace</a:t>
          </a:r>
        </a:p>
      </dsp:txBody>
      <dsp:txXfrm>
        <a:off x="6071157" y="571100"/>
        <a:ext cx="1925362" cy="3449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B8148-F646-4CE1-9C71-D5B0E271985E}">
      <dsp:nvSpPr>
        <dsp:cNvPr id="0" name=""/>
        <dsp:cNvSpPr/>
      </dsp:nvSpPr>
      <dsp:spPr>
        <a:xfrm>
          <a:off x="0" y="54162"/>
          <a:ext cx="8254094"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Safety Assurance Drivers:</a:t>
          </a:r>
          <a:endParaRPr lang="en-US" sz="3000" kern="1200" dirty="0"/>
        </a:p>
      </dsp:txBody>
      <dsp:txXfrm>
        <a:off x="35125" y="89287"/>
        <a:ext cx="8183844" cy="649299"/>
      </dsp:txXfrm>
    </dsp:sp>
    <dsp:sp modelId="{12D7A72D-621B-4605-AA2E-46FD052F3AF4}">
      <dsp:nvSpPr>
        <dsp:cNvPr id="0" name=""/>
        <dsp:cNvSpPr/>
      </dsp:nvSpPr>
      <dsp:spPr>
        <a:xfrm>
          <a:off x="0" y="773712"/>
          <a:ext cx="8254094"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7"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b="0" kern="1200" dirty="0" smtClean="0"/>
            <a:t>Improved safety and compliance </a:t>
          </a:r>
          <a:endParaRPr lang="en-US" sz="2300" b="0" kern="1200" dirty="0"/>
        </a:p>
        <a:p>
          <a:pPr marL="228600" lvl="1" indent="-228600" algn="l" defTabSz="1022350" rtl="0">
            <a:lnSpc>
              <a:spcPct val="90000"/>
            </a:lnSpc>
            <a:spcBef>
              <a:spcPct val="0"/>
            </a:spcBef>
            <a:spcAft>
              <a:spcPct val="20000"/>
            </a:spcAft>
            <a:buChar char="••"/>
          </a:pPr>
          <a:r>
            <a:rPr lang="en-US" sz="2300" b="0" kern="1200" dirty="0" smtClean="0"/>
            <a:t>Reduce risk of non-compliance</a:t>
          </a:r>
          <a:endParaRPr lang="en-US" sz="2300" b="0" kern="1200" dirty="0"/>
        </a:p>
      </dsp:txBody>
      <dsp:txXfrm>
        <a:off x="0" y="773712"/>
        <a:ext cx="8254094" cy="791774"/>
      </dsp:txXfrm>
    </dsp:sp>
    <dsp:sp modelId="{37EA5D01-DE1E-42CD-A61D-D12541B272DE}">
      <dsp:nvSpPr>
        <dsp:cNvPr id="0" name=""/>
        <dsp:cNvSpPr/>
      </dsp:nvSpPr>
      <dsp:spPr>
        <a:xfrm>
          <a:off x="0" y="1565487"/>
          <a:ext cx="8254094"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b="0" kern="1200" dirty="0" smtClean="0"/>
            <a:t>Productivity Improvement:</a:t>
          </a:r>
          <a:endParaRPr lang="en-US" sz="3000" kern="1200" dirty="0"/>
        </a:p>
      </dsp:txBody>
      <dsp:txXfrm>
        <a:off x="35125" y="1600612"/>
        <a:ext cx="8183844" cy="649299"/>
      </dsp:txXfrm>
    </dsp:sp>
    <dsp:sp modelId="{D71D593C-6611-4873-A739-03FFBBD32B59}">
      <dsp:nvSpPr>
        <dsp:cNvPr id="0" name=""/>
        <dsp:cNvSpPr/>
      </dsp:nvSpPr>
      <dsp:spPr>
        <a:xfrm>
          <a:off x="0" y="2285037"/>
          <a:ext cx="8254094"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7"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b="0" kern="1200" dirty="0" smtClean="0"/>
            <a:t>Improved operational reliability </a:t>
          </a:r>
          <a:endParaRPr lang="en-US" sz="2300" b="0" kern="1200" dirty="0"/>
        </a:p>
        <a:p>
          <a:pPr marL="228600" lvl="1" indent="-228600" algn="l" defTabSz="1022350" rtl="0">
            <a:lnSpc>
              <a:spcPct val="90000"/>
            </a:lnSpc>
            <a:spcBef>
              <a:spcPct val="0"/>
            </a:spcBef>
            <a:spcAft>
              <a:spcPct val="20000"/>
            </a:spcAft>
            <a:buChar char="••"/>
          </a:pPr>
          <a:r>
            <a:rPr lang="en-US" sz="2300" b="0" kern="1200" dirty="0" smtClean="0"/>
            <a:t>Fast response to business process changes</a:t>
          </a:r>
          <a:endParaRPr lang="en-US" sz="2300" b="0" kern="1200" dirty="0"/>
        </a:p>
        <a:p>
          <a:pPr marL="228600" lvl="1" indent="-228600" algn="l" defTabSz="1022350" rtl="0">
            <a:lnSpc>
              <a:spcPct val="90000"/>
            </a:lnSpc>
            <a:spcBef>
              <a:spcPct val="0"/>
            </a:spcBef>
            <a:spcAft>
              <a:spcPct val="20000"/>
            </a:spcAft>
            <a:buChar char="••"/>
          </a:pPr>
          <a:r>
            <a:rPr lang="en-US" sz="2300" b="0" kern="1200" dirty="0" smtClean="0"/>
            <a:t>Increased workforce productivity </a:t>
          </a:r>
          <a:endParaRPr lang="en-US" sz="2300" b="0" kern="1200" dirty="0"/>
        </a:p>
        <a:p>
          <a:pPr marL="228600" lvl="1" indent="-228600" algn="l" defTabSz="1022350" rtl="0">
            <a:lnSpc>
              <a:spcPct val="90000"/>
            </a:lnSpc>
            <a:spcBef>
              <a:spcPct val="0"/>
            </a:spcBef>
            <a:spcAft>
              <a:spcPct val="20000"/>
            </a:spcAft>
            <a:buChar char="••"/>
          </a:pPr>
          <a:r>
            <a:rPr lang="en-US" sz="2300" b="0" kern="1200" dirty="0" smtClean="0"/>
            <a:t>Higher asset performance and availability</a:t>
          </a:r>
          <a:endParaRPr lang="en-US" sz="2300" b="0" kern="1200" dirty="0"/>
        </a:p>
        <a:p>
          <a:pPr marL="228600" lvl="1" indent="-228600" algn="l" defTabSz="1022350" rtl="0">
            <a:lnSpc>
              <a:spcPct val="90000"/>
            </a:lnSpc>
            <a:spcBef>
              <a:spcPct val="0"/>
            </a:spcBef>
            <a:spcAft>
              <a:spcPct val="20000"/>
            </a:spcAft>
            <a:buChar char="••"/>
          </a:pPr>
          <a:r>
            <a:rPr lang="en-US" sz="2300" b="0" kern="1200" dirty="0" smtClean="0"/>
            <a:t>Improved process visibility</a:t>
          </a:r>
          <a:endParaRPr lang="en-US" sz="2300" b="0" kern="1200" dirty="0"/>
        </a:p>
        <a:p>
          <a:pPr marL="228600" lvl="1" indent="-228600" algn="l" defTabSz="1022350" rtl="0">
            <a:lnSpc>
              <a:spcPct val="90000"/>
            </a:lnSpc>
            <a:spcBef>
              <a:spcPct val="0"/>
            </a:spcBef>
            <a:spcAft>
              <a:spcPct val="20000"/>
            </a:spcAft>
            <a:buChar char="••"/>
          </a:pPr>
          <a:r>
            <a:rPr lang="en-US" sz="2300" b="0" kern="1200" dirty="0" smtClean="0"/>
            <a:t>Improve plant utilization tracking and time to market</a:t>
          </a:r>
          <a:endParaRPr lang="en-US" sz="2300" b="0" kern="1200" dirty="0"/>
        </a:p>
      </dsp:txBody>
      <dsp:txXfrm>
        <a:off x="0" y="2285037"/>
        <a:ext cx="8254094" cy="2359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A677-B032-455B-889B-AF56A3B5854C}" type="datetimeFigureOut">
              <a:rPr lang="en-US" smtClean="0"/>
              <a:t>9/19/2014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001B1-5C5F-4AB3-ACF3-58FF5CE385F6}" type="slidenum">
              <a:rPr lang="en-US" smtClean="0"/>
              <a:t>‹#›</a:t>
            </a:fld>
            <a:endParaRPr lang="en-US"/>
          </a:p>
        </p:txBody>
      </p:sp>
    </p:spTree>
    <p:extLst>
      <p:ext uri="{BB962C8B-B14F-4D97-AF65-F5344CB8AC3E}">
        <p14:creationId xmlns:p14="http://schemas.microsoft.com/office/powerpoint/2010/main" val="2217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rationale for mobile</a:t>
            </a:r>
            <a:r>
              <a:rPr lang="en-US" baseline="0" dirty="0" smtClean="0"/>
              <a:t> data capture projects. While this is an average across many industries &amp; companies, can you afford to incur these types of costs for much longer? Mention our ROI tool that we will showcase at the end that can give them their specific process cost/KPIs</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8</a:t>
            </a:fld>
            <a:endParaRPr lang="en-US"/>
          </a:p>
        </p:txBody>
      </p:sp>
    </p:spTree>
    <p:extLst>
      <p:ext uri="{BB962C8B-B14F-4D97-AF65-F5344CB8AC3E}">
        <p14:creationId xmlns:p14="http://schemas.microsoft.com/office/powerpoint/2010/main" val="106348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results from </a:t>
            </a:r>
            <a:r>
              <a:rPr lang="en-US" dirty="0" err="1" smtClean="0"/>
              <a:t>Mi</a:t>
            </a:r>
            <a:r>
              <a:rPr lang="en-US" dirty="0" smtClean="0"/>
              <a:t>-Corporation customers for 14+ years</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11</a:t>
            </a:fld>
            <a:endParaRPr lang="en-US"/>
          </a:p>
        </p:txBody>
      </p:sp>
    </p:spTree>
    <p:extLst>
      <p:ext uri="{BB962C8B-B14F-4D97-AF65-F5344CB8AC3E}">
        <p14:creationId xmlns:p14="http://schemas.microsoft.com/office/powerpoint/2010/main" val="261513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Designer – like </a:t>
            </a:r>
            <a:r>
              <a:rPr lang="en-US" dirty="0" err="1" smtClean="0"/>
              <a:t>Powerpoint</a:t>
            </a:r>
            <a:r>
              <a:rPr lang="en-US" dirty="0" smtClean="0"/>
              <a:t>; </a:t>
            </a:r>
            <a:r>
              <a:rPr lang="en-US" dirty="0" err="1" smtClean="0"/>
              <a:t>FormBridge</a:t>
            </a:r>
            <a:r>
              <a:rPr lang="en-US" baseline="0" dirty="0" smtClean="0"/>
              <a:t> for </a:t>
            </a:r>
            <a:r>
              <a:rPr lang="en-US" baseline="0" dirty="0" err="1" smtClean="0"/>
              <a:t>Mi</a:t>
            </a:r>
            <a:r>
              <a:rPr lang="en-US" baseline="0" dirty="0" smtClean="0"/>
              <a:t>-Forms allows conversion into </a:t>
            </a:r>
            <a:r>
              <a:rPr lang="en-US" baseline="0" dirty="0" err="1" smtClean="0"/>
              <a:t>Mi</a:t>
            </a:r>
            <a:r>
              <a:rPr lang="en-US" baseline="0" dirty="0" smtClean="0"/>
              <a:t>-Forms format from Word, PDF, </a:t>
            </a:r>
            <a:r>
              <a:rPr lang="en-US" baseline="0" dirty="0" err="1" smtClean="0"/>
              <a:t>Infopath</a:t>
            </a:r>
            <a:r>
              <a:rPr lang="en-US" baseline="0" dirty="0" smtClean="0"/>
              <a:t> etc. etc.</a:t>
            </a:r>
          </a:p>
          <a:p>
            <a:r>
              <a:rPr lang="en-US" baseline="0" dirty="0" smtClean="0"/>
              <a:t>Server – 4 roles</a:t>
            </a:r>
          </a:p>
          <a:p>
            <a:pPr marL="228600" indent="-228600">
              <a:buAutoNum type="arabicParenR"/>
            </a:pPr>
            <a:r>
              <a:rPr lang="en-US" baseline="0" dirty="0" smtClean="0"/>
              <a:t>Version control &amp; updates (automatic)</a:t>
            </a:r>
          </a:p>
          <a:p>
            <a:pPr marL="228600" indent="-228600">
              <a:buAutoNum type="arabicParenR"/>
            </a:pPr>
            <a:r>
              <a:rPr lang="en-US" baseline="0" dirty="0" smtClean="0"/>
              <a:t>User management (compatible with AD out of the box)</a:t>
            </a:r>
          </a:p>
          <a:p>
            <a:pPr marL="228600" indent="-228600">
              <a:buAutoNum type="arabicParenR"/>
            </a:pPr>
            <a:r>
              <a:rPr lang="en-US" baseline="0" dirty="0" smtClean="0"/>
              <a:t>Authentication (compatible with AD out of the box)</a:t>
            </a:r>
          </a:p>
          <a:p>
            <a:pPr marL="228600" indent="-228600">
              <a:buAutoNum type="arabicParenR"/>
            </a:pPr>
            <a:r>
              <a:rPr lang="en-US" baseline="0" dirty="0" smtClean="0"/>
              <a:t>Workflow (approval routing, based on group membership &amp; queues)</a:t>
            </a:r>
          </a:p>
          <a:p>
            <a:pPr marL="228600" indent="-228600">
              <a:buAutoNum type="arabicParenR"/>
            </a:pPr>
            <a:endParaRPr lang="en-US" baseline="0" dirty="0" smtClean="0"/>
          </a:p>
          <a:p>
            <a:pPr marL="0" indent="0">
              <a:buNone/>
            </a:pPr>
            <a:r>
              <a:rPr lang="en-US" baseline="0" dirty="0" smtClean="0"/>
              <a:t>Offline – data lookups also possible using our new data replicator module that replicates a SQL Lite DB to any device for reference info; can also lookup from a CSV file traveling with the form</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13</a:t>
            </a:fld>
            <a:endParaRPr lang="en-US"/>
          </a:p>
        </p:txBody>
      </p:sp>
    </p:spTree>
    <p:extLst>
      <p:ext uri="{BB962C8B-B14F-4D97-AF65-F5344CB8AC3E}">
        <p14:creationId xmlns:p14="http://schemas.microsoft.com/office/powerpoint/2010/main" val="210047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not a commodity purchase; the vendor you buy from should be fully vested in your project(s), highly responsive, proactive and have proven themselves before solving customer problems and being rated highly for it. ESPECIALLY for your MISSION CRITICAL PROCESS. Have you ever had a time when you had an issue with an important technology system? </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17</a:t>
            </a:fld>
            <a:endParaRPr lang="en-US"/>
          </a:p>
        </p:txBody>
      </p:sp>
    </p:spTree>
    <p:extLst>
      <p:ext uri="{BB962C8B-B14F-4D97-AF65-F5344CB8AC3E}">
        <p14:creationId xmlns:p14="http://schemas.microsoft.com/office/powerpoint/2010/main" val="371362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E5AB4D8-0503-43BC-A10E-A9C75358C6D5}" type="slidenum">
              <a:rPr lang="en-US" smtClean="0"/>
              <a:t>23</a:t>
            </a:fld>
            <a:endParaRPr lang="en-US" dirty="0"/>
          </a:p>
        </p:txBody>
      </p:sp>
    </p:spTree>
    <p:extLst>
      <p:ext uri="{BB962C8B-B14F-4D97-AF65-F5344CB8AC3E}">
        <p14:creationId xmlns:p14="http://schemas.microsoft.com/office/powerpoint/2010/main" val="207916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189521-DEE2-4AC7-9E57-006BEBB43702}"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274266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6673"/>
          <a:stretch/>
        </p:blipFill>
        <p:spPr>
          <a:xfrm>
            <a:off x="734603" y="5885149"/>
            <a:ext cx="4413504" cy="97285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7110" b="5015"/>
          <a:stretch/>
        </p:blipFill>
        <p:spPr>
          <a:xfrm>
            <a:off x="4953000" y="3937000"/>
            <a:ext cx="7239000" cy="2933700"/>
          </a:xfrm>
          <a:prstGeom prst="rect">
            <a:avLst/>
          </a:prstGeom>
        </p:spPr>
      </p:pic>
      <p:sp>
        <p:nvSpPr>
          <p:cNvPr id="9" name="TextBox 8"/>
          <p:cNvSpPr txBox="1"/>
          <p:nvPr userDrawn="1"/>
        </p:nvSpPr>
        <p:spPr>
          <a:xfrm>
            <a:off x="346218" y="6599252"/>
            <a:ext cx="2367643" cy="46166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174F7E"/>
                </a:solidFill>
                <a:latin typeface="Baron Neue" panose="020B0000000000000000" pitchFamily="34" charset="0"/>
              </a:rPr>
              <a:t>www.mi-corporation.com</a:t>
            </a:r>
          </a:p>
          <a:p>
            <a:pPr algn="ctr"/>
            <a:endParaRPr lang="en-US" sz="1200" dirty="0">
              <a:solidFill>
                <a:srgbClr val="174F7E"/>
              </a:solidFill>
            </a:endParaRPr>
          </a:p>
        </p:txBody>
      </p:sp>
    </p:spTree>
    <p:extLst>
      <p:ext uri="{BB962C8B-B14F-4D97-AF65-F5344CB8AC3E}">
        <p14:creationId xmlns:p14="http://schemas.microsoft.com/office/powerpoint/2010/main" val="83739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BB29D-3FB3-457C-BFE6-FE9C38A117CD}"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66672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BB29D-3FB3-457C-BFE6-FE9C38A117CD}"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31701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17801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76696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tandard - Title bar, text &amp; bullets">
    <p:spTree>
      <p:nvGrpSpPr>
        <p:cNvPr id="1" name=""/>
        <p:cNvGrpSpPr/>
        <p:nvPr/>
      </p:nvGrpSpPr>
      <p:grpSpPr>
        <a:xfrm>
          <a:off x="0" y="0"/>
          <a:ext cx="0" cy="0"/>
          <a:chOff x="0" y="0"/>
          <a:chExt cx="0" cy="0"/>
        </a:xfrm>
      </p:grpSpPr>
      <p:sp>
        <p:nvSpPr>
          <p:cNvPr id="6" name="Rounded Rectangle 5"/>
          <p:cNvSpPr/>
          <p:nvPr/>
        </p:nvSpPr>
        <p:spPr bwMode="auto">
          <a:xfrm>
            <a:off x="0" y="246265"/>
            <a:ext cx="12192000" cy="946435"/>
          </a:xfrm>
          <a:prstGeom prst="roundRect">
            <a:avLst>
              <a:gd name="adj" fmla="val 0"/>
            </a:avLst>
          </a:prstGeom>
          <a:gradFill flip="none" rotWithShape="1">
            <a:gsLst>
              <a:gs pos="100000">
                <a:srgbClr val="000000"/>
              </a:gs>
              <a:gs pos="0">
                <a:srgbClr val="000000"/>
              </a:gs>
              <a:gs pos="27000">
                <a:srgbClr val="083871"/>
              </a:gs>
              <a:gs pos="51000">
                <a:srgbClr val="0E55AC"/>
              </a:gs>
              <a:gs pos="77000">
                <a:srgbClr val="083871"/>
              </a:gs>
            </a:gsLst>
            <a:lin ang="0" scaled="1"/>
            <a:tileRect/>
          </a:gradFill>
          <a:ln w="9525" cap="flat" cmpd="sng" algn="ctr">
            <a:noFill/>
            <a:prstDash val="solid"/>
            <a:round/>
            <a:headEnd type="none" w="med" len="med"/>
            <a:tailEnd type="none" w="med" len="med"/>
          </a:ln>
          <a:effectLst>
            <a:outerShdw blurRad="152400" dist="38100" dir="2700000">
              <a:srgbClr val="000000">
                <a:alpha val="43000"/>
              </a:srgbClr>
            </a:outerShdw>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264C"/>
              </a:solidFill>
              <a:latin typeface="Times New Roman" pitchFamily="18" charset="0"/>
              <a:cs typeface="Arial" pitchFamily="34" charset="0"/>
            </a:endParaRPr>
          </a:p>
        </p:txBody>
      </p:sp>
      <p:sp>
        <p:nvSpPr>
          <p:cNvPr id="11" name="Text Placeholder 8"/>
          <p:cNvSpPr>
            <a:spLocks noGrp="1"/>
          </p:cNvSpPr>
          <p:nvPr>
            <p:ph type="body" sz="quarter" idx="10" hasCustomPrompt="1"/>
          </p:nvPr>
        </p:nvSpPr>
        <p:spPr>
          <a:xfrm>
            <a:off x="972443" y="1531224"/>
            <a:ext cx="11219559" cy="796981"/>
          </a:xfrm>
          <a:prstGeom prst="rect">
            <a:avLst/>
          </a:prstGeom>
        </p:spPr>
        <p:txBody>
          <a:bodyPr/>
          <a:lstStyle>
            <a:lvl1pPr marL="0" indent="0">
              <a:buNone/>
              <a:defRPr sz="1800" b="1" baseline="0">
                <a:solidFill>
                  <a:schemeClr val="accent4"/>
                </a:solidFill>
                <a:latin typeface="+mj-lt"/>
              </a:defRPr>
            </a:lvl1pPr>
          </a:lstStyle>
          <a:p>
            <a:pPr lvl="0"/>
            <a:r>
              <a:rPr lang="en-US" dirty="0" smtClean="0"/>
              <a:t>Header Text</a:t>
            </a:r>
            <a:endParaRPr lang="en-US" dirty="0"/>
          </a:p>
        </p:txBody>
      </p:sp>
      <p:sp>
        <p:nvSpPr>
          <p:cNvPr id="8" name="Content Placeholder 2"/>
          <p:cNvSpPr>
            <a:spLocks noGrp="1"/>
          </p:cNvSpPr>
          <p:nvPr>
            <p:ph idx="1"/>
          </p:nvPr>
        </p:nvSpPr>
        <p:spPr>
          <a:xfrm>
            <a:off x="957941" y="2351318"/>
            <a:ext cx="10972800" cy="3763735"/>
          </a:xfrm>
          <a:prstGeom prst="rect">
            <a:avLst/>
          </a:prstGeom>
        </p:spPr>
        <p:txBody>
          <a:bodyPr>
            <a:normAutofit/>
          </a:bodyPr>
          <a:lstStyle>
            <a:lvl1pPr marL="274320" indent="-274320">
              <a:buClr>
                <a:schemeClr val="accent1"/>
              </a:buClr>
              <a:buFont typeface="Arial" pitchFamily="34" charset="0"/>
              <a:buChar char="•"/>
              <a:defRPr sz="1800">
                <a:solidFill>
                  <a:schemeClr val="accent4"/>
                </a:solidFill>
                <a:latin typeface="Arial" pitchFamily="34" charset="0"/>
                <a:cs typeface="Arial" pitchFamily="34" charset="0"/>
              </a:defRPr>
            </a:lvl1pPr>
            <a:lvl2pPr>
              <a:defRPr sz="1600">
                <a:solidFill>
                  <a:schemeClr val="accent4"/>
                </a:solidFill>
                <a:latin typeface="Arial" pitchFamily="34" charset="0"/>
                <a:cs typeface="Arial" pitchFamily="34" charset="0"/>
              </a:defRPr>
            </a:lvl2pPr>
            <a:lvl3pPr>
              <a:defRPr sz="1400">
                <a:solidFill>
                  <a:schemeClr val="accent4"/>
                </a:solidFill>
                <a:latin typeface="Arial" pitchFamily="34" charset="0"/>
                <a:cs typeface="Arial" pitchFamily="34" charset="0"/>
              </a:defRPr>
            </a:lvl3pPr>
            <a:lvl4pPr>
              <a:defRPr sz="1200">
                <a:solidFill>
                  <a:schemeClr val="accent4"/>
                </a:solidFill>
                <a:latin typeface="Arial" pitchFamily="34" charset="0"/>
                <a:cs typeface="Arial" pitchFamily="34" charset="0"/>
              </a:defRPr>
            </a:lvl4pPr>
            <a:lvl5pPr>
              <a:defRPr sz="1200">
                <a:solidFill>
                  <a:schemeClr val="accent4"/>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838202" y="437930"/>
            <a:ext cx="10776857" cy="713237"/>
          </a:xfrm>
          <a:prstGeom prst="rect">
            <a:avLst/>
          </a:prstGeom>
        </p:spPr>
        <p:txBody>
          <a:bodyPr/>
          <a:lstStyle>
            <a:lvl1pPr marL="0" indent="0">
              <a:spcBef>
                <a:spcPts val="0"/>
              </a:spcBef>
              <a:defRPr lang="en-US" sz="3000" b="1" dirty="0" smtClean="0">
                <a:gradFill>
                  <a:gsLst>
                    <a:gs pos="0">
                      <a:schemeClr val="bg1"/>
                    </a:gs>
                    <a:gs pos="100000">
                      <a:schemeClr val="tx1">
                        <a:lumMod val="10000"/>
                        <a:lumOff val="90000"/>
                      </a:schemeClr>
                    </a:gs>
                  </a:gsLst>
                  <a:lin ang="4620000" scaled="0"/>
                </a:gradFill>
                <a:latin typeface="+mj-lt"/>
                <a:ea typeface="+mn-ea"/>
                <a:cs typeface="+mn-cs"/>
              </a:defRPr>
            </a:lvl1pPr>
          </a:lstStyle>
          <a:p>
            <a:pPr marL="342900" lvl="0" indent="-342900" algn="l" rtl="0" eaLnBrk="1" fontAlgn="base" hangingPunct="1">
              <a:spcBef>
                <a:spcPct val="20000"/>
              </a:spcBef>
              <a:spcAft>
                <a:spcPct val="0"/>
              </a:spcAft>
              <a:buClr>
                <a:schemeClr val="tx1"/>
              </a:buClr>
              <a:buFont typeface="Wingdings" pitchFamily="2" charset="2"/>
              <a:buNone/>
            </a:pPr>
            <a:r>
              <a:rPr lang="en-US" smtClean="0"/>
              <a:t>Click to edit Master title style</a:t>
            </a:r>
            <a:endParaRPr lang="en-US" dirty="0"/>
          </a:p>
        </p:txBody>
      </p:sp>
      <p:sp>
        <p:nvSpPr>
          <p:cNvPr id="7" name="Footer Placeholder 4"/>
          <p:cNvSpPr>
            <a:spLocks noGrp="1"/>
          </p:cNvSpPr>
          <p:nvPr>
            <p:ph type="ftr" sz="quarter" idx="11"/>
          </p:nvPr>
        </p:nvSpPr>
        <p:spPr>
          <a:xfrm>
            <a:off x="4165600" y="6421665"/>
            <a:ext cx="3860800" cy="365125"/>
          </a:xfrm>
          <a:prstGeom prst="rect">
            <a:avLst/>
          </a:prstGeom>
        </p:spPr>
        <p:txBody>
          <a:bodyPr/>
          <a:lstStyle>
            <a:lvl1pPr algn="ctr">
              <a:defRPr sz="1050">
                <a:solidFill>
                  <a:schemeClr val="bg1">
                    <a:lumMod val="75000"/>
                  </a:schemeClr>
                </a:solidFill>
                <a:latin typeface="+mj-lt"/>
              </a:defRPr>
            </a:lvl1pPr>
          </a:lstStyle>
          <a:p>
            <a:pPr fontAlgn="base">
              <a:spcBef>
                <a:spcPct val="0"/>
              </a:spcBef>
              <a:spcAft>
                <a:spcPct val="0"/>
              </a:spcAft>
            </a:pPr>
            <a:r>
              <a:rPr lang="en-US" smtClean="0">
                <a:solidFill>
                  <a:srgbClr val="FFFFFF">
                    <a:lumMod val="75000"/>
                  </a:srgbClr>
                </a:solidFill>
                <a:cs typeface="Arial" pitchFamily="34" charset="0"/>
              </a:rPr>
              <a:t>Motion Computing - Confidential  2</a:t>
            </a:r>
            <a:endParaRPr lang="en-US" dirty="0">
              <a:solidFill>
                <a:srgbClr val="FFFFFF">
                  <a:lumMod val="75000"/>
                </a:srgbClr>
              </a:solidFill>
              <a:cs typeface="Arial" pitchFamily="34" charset="0"/>
            </a:endParaRPr>
          </a:p>
        </p:txBody>
      </p:sp>
    </p:spTree>
    <p:extLst>
      <p:ext uri="{BB962C8B-B14F-4D97-AF65-F5344CB8AC3E}">
        <p14:creationId xmlns:p14="http://schemas.microsoft.com/office/powerpoint/2010/main" val="2722266907"/>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6673"/>
          <a:stretch/>
        </p:blipFill>
        <p:spPr>
          <a:xfrm>
            <a:off x="10471502" y="6498802"/>
            <a:ext cx="1632816" cy="35991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27110" b="5015"/>
          <a:stretch/>
        </p:blipFill>
        <p:spPr>
          <a:xfrm>
            <a:off x="4965526" y="5474222"/>
            <a:ext cx="7239000" cy="13589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55694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
        <p:nvSpPr>
          <p:cNvPr id="11" name="Rectangle 10"/>
          <p:cNvSpPr/>
          <p:nvPr userDrawn="1"/>
        </p:nvSpPr>
        <p:spPr>
          <a:xfrm>
            <a:off x="0" y="5617326"/>
            <a:ext cx="12192000" cy="1240674"/>
          </a:xfrm>
          <a:prstGeom prst="rect">
            <a:avLst/>
          </a:prstGeom>
          <a:solidFill>
            <a:srgbClr val="17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4329561" y="6508358"/>
            <a:ext cx="2860221" cy="4770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dirty="0" smtClean="0">
                <a:solidFill>
                  <a:schemeClr val="bg1"/>
                </a:solidFill>
                <a:latin typeface="Baron Neue" panose="020B0000000000000000" pitchFamily="34" charset="0"/>
              </a:rPr>
              <a:t>www.mi-corporation.com</a:t>
            </a:r>
          </a:p>
          <a:p>
            <a:pPr algn="ctr"/>
            <a:endParaRPr lang="en-US" sz="1200" dirty="0">
              <a:solidFill>
                <a:schemeClr val="bg1"/>
              </a:solidFill>
              <a:latin typeface="Baron Neue" panose="020B0000000000000000"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7052" y="5521737"/>
            <a:ext cx="4925241" cy="1199738"/>
          </a:xfrm>
          <a:prstGeom prst="rect">
            <a:avLst/>
          </a:prstGeom>
        </p:spPr>
      </p:pic>
    </p:spTree>
    <p:extLst>
      <p:ext uri="{BB962C8B-B14F-4D97-AF65-F5344CB8AC3E}">
        <p14:creationId xmlns:p14="http://schemas.microsoft.com/office/powerpoint/2010/main" val="815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68BB29D-3FB3-457C-BFE6-FE9C38A117C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
        <p:nvSpPr>
          <p:cNvPr id="8" name="Rectangle 7"/>
          <p:cNvSpPr/>
          <p:nvPr userDrawn="1"/>
        </p:nvSpPr>
        <p:spPr>
          <a:xfrm>
            <a:off x="0" y="6311900"/>
            <a:ext cx="12192000" cy="546100"/>
          </a:xfrm>
          <a:prstGeom prst="rect">
            <a:avLst/>
          </a:prstGeom>
          <a:solidFill>
            <a:srgbClr val="17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860486" y="6605174"/>
            <a:ext cx="2367643" cy="415498"/>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Baron Neue" panose="020B0000000000000000" pitchFamily="34" charset="0"/>
              </a:rPr>
              <a:t>www.mi-corporation.com</a:t>
            </a:r>
          </a:p>
          <a:p>
            <a:pPr algn="ctr"/>
            <a:endParaRPr lang="en-US" sz="1100" dirty="0">
              <a:solidFill>
                <a:schemeClr val="bg1"/>
              </a:solidFill>
              <a:latin typeface="Baron Neue" panose="020B0000000000000000"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781" y="6236029"/>
            <a:ext cx="2243159" cy="546411"/>
          </a:xfrm>
          <a:prstGeom prst="rect">
            <a:avLst/>
          </a:prstGeom>
        </p:spPr>
      </p:pic>
    </p:spTree>
    <p:extLst>
      <p:ext uri="{BB962C8B-B14F-4D97-AF65-F5344CB8AC3E}">
        <p14:creationId xmlns:p14="http://schemas.microsoft.com/office/powerpoint/2010/main" val="87367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BB29D-3FB3-457C-BFE6-FE9C38A117CD}"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67829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BB29D-3FB3-457C-BFE6-FE9C38A117CD}"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6995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BB29D-3FB3-457C-BFE6-FE9C38A117CD}"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49160-1434-47B9-9D3E-C52786C99D7C}"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7110" b="5015"/>
          <a:stretch/>
        </p:blipFill>
        <p:spPr>
          <a:xfrm>
            <a:off x="4953000" y="3937000"/>
            <a:ext cx="7239000" cy="2933700"/>
          </a:xfrm>
          <a:prstGeom prst="rect">
            <a:avLst/>
          </a:prstGeom>
        </p:spPr>
      </p:pic>
    </p:spTree>
    <p:extLst>
      <p:ext uri="{BB962C8B-B14F-4D97-AF65-F5344CB8AC3E}">
        <p14:creationId xmlns:p14="http://schemas.microsoft.com/office/powerpoint/2010/main" val="218035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BB29D-3FB3-457C-BFE6-FE9C38A117C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09400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BB29D-3FB3-457C-BFE6-FE9C38A117CD}"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04794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BB29D-3FB3-457C-BFE6-FE9C38A117CD}" type="datetimeFigureOut">
              <a:rPr lang="en-US" smtClean="0"/>
              <a:t>9/19/2014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49160-1434-47B9-9D3E-C52786C99D7C}" type="slidenum">
              <a:rPr lang="en-US" smtClean="0"/>
              <a:t>‹#›</a:t>
            </a:fld>
            <a:endParaRPr lang="en-US"/>
          </a:p>
        </p:txBody>
      </p:sp>
    </p:spTree>
    <p:extLst>
      <p:ext uri="{BB962C8B-B14F-4D97-AF65-F5344CB8AC3E}">
        <p14:creationId xmlns:p14="http://schemas.microsoft.com/office/powerpoint/2010/main" val="12649102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52" r:id="rId5"/>
    <p:sldLayoutId id="2147483653" r:id="rId6"/>
    <p:sldLayoutId id="2147483654" r:id="rId7"/>
    <p:sldLayoutId id="2147483651" r:id="rId8"/>
    <p:sldLayoutId id="2147483655" r:id="rId9"/>
    <p:sldLayoutId id="2147483656" r:id="rId10"/>
    <p:sldLayoutId id="2147483657" r:id="rId11"/>
    <p:sldLayoutId id="2147483658" r:id="rId12"/>
    <p:sldLayoutId id="2147483659"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www.mi-corporation.com/"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2.wmf"/></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3.jpe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jpeg"/><Relationship Id="rId2" Type="http://schemas.openxmlformats.org/officeDocument/2006/relationships/notesSlide" Target="../notesSlides/notesSlide3.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gif"/></Relationships>
</file>

<file path=ppt/slides/_rels/slide1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Layout" Target="../diagrams/layout1.xml"/><Relationship Id="rId7" Type="http://schemas.openxmlformats.org/officeDocument/2006/relationships/image" Target="../media/image7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micortp" TargetMode="External"/><Relationship Id="rId2" Type="http://schemas.openxmlformats.org/officeDocument/2006/relationships/hyperlink" Target="http://www.mi-corporation.com/" TargetMode="External"/><Relationship Id="rId1" Type="http://schemas.openxmlformats.org/officeDocument/2006/relationships/slideLayout" Target="../slideLayouts/slideLayout2.xml"/><Relationship Id="rId5" Type="http://schemas.openxmlformats.org/officeDocument/2006/relationships/hyperlink" Target="mailto:mnaugle@mi-corporation.com" TargetMode="External"/><Relationship Id="rId4" Type="http://schemas.openxmlformats.org/officeDocument/2006/relationships/hyperlink" Target="http://www.youtube.com/mobileform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81.png"/><Relationship Id="rId4" Type="http://schemas.openxmlformats.org/officeDocument/2006/relationships/image" Target="../media/image80.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micortp" TargetMode="External"/><Relationship Id="rId2" Type="http://schemas.openxmlformats.org/officeDocument/2006/relationships/hyperlink" Target="http://www.mi-corporation.co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mnaugle@mi-corporation.com" TargetMode="External"/><Relationship Id="rId4" Type="http://schemas.openxmlformats.org/officeDocument/2006/relationships/hyperlink" Target="http://www.youtube.com/mobileform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5.png"/><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0923" y="795471"/>
            <a:ext cx="9025890" cy="2439916"/>
          </a:xfrm>
        </p:spPr>
        <p:txBody>
          <a:bodyPr>
            <a:normAutofit fontScale="90000"/>
          </a:bodyPr>
          <a:lstStyle/>
          <a:p>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900" dirty="0" smtClean="0">
                <a:latin typeface="+mn-lt"/>
              </a:rPr>
              <a:t>Tablet-Based Pipeline Inspections:</a:t>
            </a:r>
            <a:br>
              <a:rPr lang="en-US" sz="4900" dirty="0" smtClean="0">
                <a:latin typeface="+mn-lt"/>
              </a:rPr>
            </a:br>
            <a:r>
              <a:rPr lang="en-US" sz="4900" dirty="0" smtClean="0">
                <a:latin typeface="+mn-lt"/>
              </a:rPr>
              <a:t>Boost Productivity</a:t>
            </a:r>
            <a:br>
              <a:rPr lang="en-US" sz="4900" dirty="0" smtClean="0">
                <a:latin typeface="+mn-lt"/>
              </a:rPr>
            </a:br>
            <a:r>
              <a:rPr lang="en-US" sz="4900" dirty="0" smtClean="0">
                <a:latin typeface="+mn-lt"/>
              </a:rPr>
              <a:t/>
            </a:r>
            <a:br>
              <a:rPr lang="en-US" sz="4900" dirty="0" smtClean="0">
                <a:latin typeface="+mn-lt"/>
              </a:rPr>
            </a:br>
            <a:r>
              <a:rPr lang="en-US" sz="4400" dirty="0" smtClean="0"/>
              <a:t>Overview &amp; Demo</a:t>
            </a:r>
            <a:br>
              <a:rPr lang="en-US" sz="4400" dirty="0" smtClean="0"/>
            </a:br>
            <a:r>
              <a:rPr lang="en-US" sz="3600" dirty="0" smtClean="0">
                <a:hlinkClick r:id="rId2"/>
              </a:rPr>
              <a:t>www.mi-corporation.com</a:t>
            </a:r>
            <a:r>
              <a:rPr lang="en-US" sz="3600" dirty="0" smtClean="0"/>
              <a:t> </a:t>
            </a:r>
            <a:endParaRPr lang="en-US" sz="3600" dirty="0"/>
          </a:p>
        </p:txBody>
      </p:sp>
      <p:pic>
        <p:nvPicPr>
          <p:cNvPr id="9" name="Picture 8"/>
          <p:cNvPicPr>
            <a:picLocks noChangeAspect="1"/>
          </p:cNvPicPr>
          <p:nvPr/>
        </p:nvPicPr>
        <p:blipFill>
          <a:blip r:embed="rId3"/>
          <a:stretch>
            <a:fillRect/>
          </a:stretch>
        </p:blipFill>
        <p:spPr>
          <a:xfrm>
            <a:off x="9868100" y="2035273"/>
            <a:ext cx="1920406" cy="2334970"/>
          </a:xfrm>
          <a:prstGeom prst="rect">
            <a:avLst/>
          </a:prstGeom>
        </p:spPr>
      </p:pic>
      <p:pic>
        <p:nvPicPr>
          <p:cNvPr id="11" name="Picture 10"/>
          <p:cNvPicPr>
            <a:picLocks noChangeAspect="1"/>
          </p:cNvPicPr>
          <p:nvPr/>
        </p:nvPicPr>
        <p:blipFill>
          <a:blip r:embed="rId4"/>
          <a:stretch>
            <a:fillRect/>
          </a:stretch>
        </p:blipFill>
        <p:spPr>
          <a:xfrm>
            <a:off x="10272770" y="4918373"/>
            <a:ext cx="1904028" cy="1904028"/>
          </a:xfrm>
          <a:prstGeom prst="rect">
            <a:avLst/>
          </a:prstGeom>
        </p:spPr>
      </p:pic>
      <p:pic>
        <p:nvPicPr>
          <p:cNvPr id="3" name="Picture 2"/>
          <p:cNvPicPr>
            <a:picLocks noChangeAspect="1"/>
          </p:cNvPicPr>
          <p:nvPr/>
        </p:nvPicPr>
        <p:blipFill>
          <a:blip r:embed="rId5"/>
          <a:stretch>
            <a:fillRect/>
          </a:stretch>
        </p:blipFill>
        <p:spPr>
          <a:xfrm>
            <a:off x="596218" y="1688205"/>
            <a:ext cx="2469094" cy="1859441"/>
          </a:xfrm>
          <a:prstGeom prst="rect">
            <a:avLst/>
          </a:prstGeom>
        </p:spPr>
      </p:pic>
      <p:pic>
        <p:nvPicPr>
          <p:cNvPr id="4" name="Picture 3"/>
          <p:cNvPicPr>
            <a:picLocks noChangeAspect="1"/>
          </p:cNvPicPr>
          <p:nvPr/>
        </p:nvPicPr>
        <p:blipFill>
          <a:blip r:embed="rId6"/>
          <a:stretch>
            <a:fillRect/>
          </a:stretch>
        </p:blipFill>
        <p:spPr>
          <a:xfrm>
            <a:off x="435030" y="3952117"/>
            <a:ext cx="2311785" cy="1613888"/>
          </a:xfrm>
          <a:prstGeom prst="rect">
            <a:avLst/>
          </a:prstGeom>
        </p:spPr>
      </p:pic>
      <p:pic>
        <p:nvPicPr>
          <p:cNvPr id="5" name="Picture 4"/>
          <p:cNvPicPr>
            <a:picLocks noChangeAspect="1"/>
          </p:cNvPicPr>
          <p:nvPr/>
        </p:nvPicPr>
        <p:blipFill>
          <a:blip r:embed="rId7"/>
          <a:stretch>
            <a:fillRect/>
          </a:stretch>
        </p:blipFill>
        <p:spPr>
          <a:xfrm>
            <a:off x="3196093" y="3875567"/>
            <a:ext cx="2503399" cy="1747656"/>
          </a:xfrm>
          <a:prstGeom prst="rect">
            <a:avLst/>
          </a:prstGeom>
        </p:spPr>
      </p:pic>
    </p:spTree>
    <p:extLst>
      <p:ext uri="{BB962C8B-B14F-4D97-AF65-F5344CB8AC3E}">
        <p14:creationId xmlns:p14="http://schemas.microsoft.com/office/powerpoint/2010/main" val="81241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A36B7D6-8E5C-48A6-8D6E-A4D24BD710E7}" type="slidenum">
              <a:rPr lang="en-US" smtClean="0"/>
              <a:pPr>
                <a:defRPr/>
              </a:pPr>
              <a:t>10</a:t>
            </a:fld>
            <a:endParaRPr lang="en-US"/>
          </a:p>
        </p:txBody>
      </p:sp>
      <p:sp>
        <p:nvSpPr>
          <p:cNvPr id="5" name="Title 1"/>
          <p:cNvSpPr>
            <a:spLocks noGrp="1"/>
          </p:cNvSpPr>
          <p:nvPr>
            <p:ph type="title"/>
          </p:nvPr>
        </p:nvSpPr>
        <p:spPr>
          <a:xfrm>
            <a:off x="493426" y="252996"/>
            <a:ext cx="10515600" cy="1325563"/>
          </a:xfrm>
        </p:spPr>
        <p:txBody>
          <a:bodyPr>
            <a:normAutofit/>
          </a:bodyPr>
          <a:lstStyle/>
          <a:p>
            <a:r>
              <a:rPr lang="en-US" sz="4000" dirty="0" smtClean="0"/>
              <a:t>  Impact of Mobilizing Inspections: The Kent Group</a:t>
            </a:r>
            <a:endParaRPr lang="en-US" sz="4000" dirty="0"/>
          </a:p>
        </p:txBody>
      </p:sp>
      <p:sp>
        <p:nvSpPr>
          <p:cNvPr id="6" name="Title 1"/>
          <p:cNvSpPr txBox="1">
            <a:spLocks/>
          </p:cNvSpPr>
          <p:nvPr/>
        </p:nvSpPr>
        <p:spPr>
          <a:xfrm>
            <a:off x="685800" y="365125"/>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dirty="0" smtClean="0">
              <a:solidFill>
                <a:schemeClr val="bg1"/>
              </a:solidFill>
            </a:endParaRPr>
          </a:p>
        </p:txBody>
      </p:sp>
      <p:sp>
        <p:nvSpPr>
          <p:cNvPr id="7" name="Content Placeholder 2"/>
          <p:cNvSpPr>
            <a:spLocks noGrp="1"/>
          </p:cNvSpPr>
          <p:nvPr>
            <p:ph idx="4294967295"/>
          </p:nvPr>
        </p:nvSpPr>
        <p:spPr>
          <a:xfrm>
            <a:off x="685800" y="1484313"/>
            <a:ext cx="7402512" cy="4967288"/>
          </a:xfrm>
        </p:spPr>
        <p:txBody>
          <a:bodyPr/>
          <a:lstStyle/>
          <a:p>
            <a:pPr>
              <a:defRPr/>
            </a:pPr>
            <a:r>
              <a:rPr lang="en-US" altLang="en-US" sz="2800" b="1" dirty="0" smtClean="0">
                <a:solidFill>
                  <a:srgbClr val="10253F"/>
                </a:solidFill>
              </a:rPr>
              <a:t>Petroleum Price Readers</a:t>
            </a:r>
          </a:p>
          <a:p>
            <a:pPr marL="914400" lvl="1" indent="-457200">
              <a:buFont typeface="Calibri" panose="020F0502020204030204" pitchFamily="34" charset="0"/>
              <a:buChar char="–"/>
              <a:defRPr/>
            </a:pPr>
            <a:r>
              <a:rPr lang="en-US" altLang="en-US" sz="2000" dirty="0" smtClean="0">
                <a:solidFill>
                  <a:srgbClr val="10253F"/>
                </a:solidFill>
              </a:rPr>
              <a:t>Nationwide field staff around Canada, Gas Station Readers</a:t>
            </a:r>
          </a:p>
          <a:p>
            <a:pPr marL="914400" lvl="1" indent="-457200">
              <a:buFont typeface="Calibri" panose="020F0502020204030204" pitchFamily="34" charset="0"/>
              <a:buChar char="–"/>
              <a:defRPr/>
            </a:pPr>
            <a:endParaRPr lang="en-US" altLang="en-US" sz="2000" dirty="0">
              <a:solidFill>
                <a:srgbClr val="10253F"/>
              </a:solidFill>
            </a:endParaRPr>
          </a:p>
          <a:p>
            <a:pPr marL="914400" lvl="1" indent="-457200">
              <a:buFont typeface="Calibri" panose="020F0502020204030204" pitchFamily="34" charset="0"/>
              <a:buChar char="–"/>
              <a:defRPr/>
            </a:pPr>
            <a:r>
              <a:rPr lang="en-US" altLang="en-US" sz="2000" dirty="0" smtClean="0">
                <a:solidFill>
                  <a:srgbClr val="10253F"/>
                </a:solidFill>
              </a:rPr>
              <a:t>Speed to customer delivery is critical for them</a:t>
            </a:r>
          </a:p>
          <a:p>
            <a:pPr marL="914400" lvl="1" indent="-457200">
              <a:buFont typeface="Calibri" panose="020F0502020204030204" pitchFamily="34" charset="0"/>
              <a:buChar char="–"/>
              <a:defRPr/>
            </a:pPr>
            <a:endParaRPr lang="en-US" altLang="en-US" sz="2000" dirty="0">
              <a:solidFill>
                <a:srgbClr val="10253F"/>
              </a:solidFill>
            </a:endParaRPr>
          </a:p>
          <a:p>
            <a:pPr marL="914400" lvl="1" indent="-457200">
              <a:buFont typeface="Calibri" panose="020F0502020204030204" pitchFamily="34" charset="0"/>
              <a:buChar char="–"/>
              <a:defRPr/>
            </a:pPr>
            <a:r>
              <a:rPr lang="en-US" altLang="en-US" sz="2000" dirty="0" smtClean="0">
                <a:solidFill>
                  <a:srgbClr val="10253F"/>
                </a:solidFill>
              </a:rPr>
              <a:t>RFP; Implemented solution in about </a:t>
            </a:r>
            <a:r>
              <a:rPr lang="en-US" altLang="en-US" sz="2000" dirty="0" smtClean="0">
                <a:solidFill>
                  <a:srgbClr val="10253F"/>
                </a:solidFill>
              </a:rPr>
              <a:t>3 </a:t>
            </a:r>
            <a:r>
              <a:rPr lang="en-US" altLang="en-US" sz="2000" dirty="0" smtClean="0">
                <a:solidFill>
                  <a:srgbClr val="10253F"/>
                </a:solidFill>
              </a:rPr>
              <a:t>months</a:t>
            </a:r>
          </a:p>
          <a:p>
            <a:pPr marL="1314450" lvl="2" indent="-457200">
              <a:buFont typeface="Calibri" panose="020F0502020204030204" pitchFamily="34" charset="0"/>
              <a:buChar char="–"/>
              <a:defRPr/>
            </a:pPr>
            <a:r>
              <a:rPr lang="en-US" altLang="en-US" sz="1600" dirty="0" smtClean="0">
                <a:solidFill>
                  <a:srgbClr val="10253F"/>
                </a:solidFill>
              </a:rPr>
              <a:t>Included use of handheld scanners to photograph receipts</a:t>
            </a:r>
          </a:p>
          <a:p>
            <a:pPr marL="857250" lvl="2" indent="0">
              <a:buFontTx/>
              <a:buNone/>
              <a:defRPr/>
            </a:pPr>
            <a:endParaRPr lang="en-US" altLang="en-US" sz="1600" dirty="0">
              <a:solidFill>
                <a:srgbClr val="10253F"/>
              </a:solidFill>
            </a:endParaRPr>
          </a:p>
          <a:p>
            <a:pPr marL="914400" lvl="1" indent="-457200">
              <a:buFont typeface="Calibri" panose="020F0502020204030204" pitchFamily="34" charset="0"/>
              <a:buChar char="–"/>
              <a:defRPr/>
            </a:pPr>
            <a:r>
              <a:rPr lang="en-US" altLang="en-US" sz="2000" dirty="0" smtClean="0">
                <a:solidFill>
                  <a:srgbClr val="10253F"/>
                </a:solidFill>
              </a:rPr>
              <a:t>Cycle time down from </a:t>
            </a:r>
            <a:r>
              <a:rPr lang="en-US" altLang="en-US" sz="2000" b="1" i="1" u="sng" dirty="0" smtClean="0">
                <a:solidFill>
                  <a:srgbClr val="10253F"/>
                </a:solidFill>
              </a:rPr>
              <a:t>weeks to few days</a:t>
            </a:r>
          </a:p>
          <a:p>
            <a:pPr marL="914400" lvl="1" indent="-457200">
              <a:buFont typeface="Calibri" panose="020F0502020204030204" pitchFamily="34" charset="0"/>
              <a:buChar char="–"/>
              <a:defRPr/>
            </a:pPr>
            <a:endParaRPr lang="en-US" altLang="en-US" sz="2000" dirty="0">
              <a:solidFill>
                <a:srgbClr val="10253F"/>
              </a:solidFill>
            </a:endParaRPr>
          </a:p>
          <a:p>
            <a:pPr marL="914400" lvl="1" indent="-457200">
              <a:buFont typeface="Calibri" panose="020F0502020204030204" pitchFamily="34" charset="0"/>
              <a:buChar char="–"/>
              <a:defRPr/>
            </a:pPr>
            <a:r>
              <a:rPr lang="en-US" altLang="en-US" sz="2000" dirty="0" smtClean="0">
                <a:solidFill>
                  <a:srgbClr val="10253F"/>
                </a:solidFill>
              </a:rPr>
              <a:t>Providing them competitive edge in market</a:t>
            </a:r>
          </a:p>
          <a:p>
            <a:pPr marL="914400" lvl="1" indent="-457200">
              <a:buFont typeface="Calibri" panose="020F0502020204030204" pitchFamily="34" charset="0"/>
              <a:buChar char="–"/>
              <a:defRPr/>
            </a:pPr>
            <a:endParaRPr lang="en-US" altLang="en-US" sz="2000" dirty="0" smtClean="0">
              <a:solidFill>
                <a:srgbClr val="10253F"/>
              </a:solidFill>
            </a:endParaRPr>
          </a:p>
          <a:p>
            <a:pPr marL="914400" lvl="1" indent="-457200">
              <a:buFont typeface="Calibri" panose="020F0502020204030204" pitchFamily="34" charset="0"/>
              <a:buChar char="–"/>
              <a:defRPr/>
            </a:pPr>
            <a:r>
              <a:rPr lang="en-US" altLang="en-US" sz="2000" dirty="0" smtClean="0">
                <a:solidFill>
                  <a:srgbClr val="10253F"/>
                </a:solidFill>
              </a:rPr>
              <a:t>Extremely Satisfied with Field Tablet Solution</a:t>
            </a:r>
          </a:p>
          <a:p>
            <a:pPr>
              <a:defRPr/>
            </a:pPr>
            <a:endParaRPr lang="en-US" altLang="en-US" sz="2000" dirty="0" smtClean="0"/>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484313"/>
            <a:ext cx="222091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7645814" y="2593193"/>
            <a:ext cx="3707986" cy="2085742"/>
          </a:xfrm>
          <a:prstGeom prst="rect">
            <a:avLst/>
          </a:prstGeom>
        </p:spPr>
      </p:pic>
      <p:pic>
        <p:nvPicPr>
          <p:cNvPr id="11" name="Picture 10"/>
          <p:cNvPicPr>
            <a:picLocks noChangeAspect="1"/>
          </p:cNvPicPr>
          <p:nvPr/>
        </p:nvPicPr>
        <p:blipFill>
          <a:blip r:embed="rId4"/>
          <a:stretch>
            <a:fillRect/>
          </a:stretch>
        </p:blipFill>
        <p:spPr>
          <a:xfrm>
            <a:off x="8458200" y="4757024"/>
            <a:ext cx="2857500" cy="1600200"/>
          </a:xfrm>
          <a:prstGeom prst="rect">
            <a:avLst/>
          </a:prstGeom>
        </p:spPr>
      </p:pic>
    </p:spTree>
    <p:extLst>
      <p:ext uri="{BB962C8B-B14F-4D97-AF65-F5344CB8AC3E}">
        <p14:creationId xmlns:p14="http://schemas.microsoft.com/office/powerpoint/2010/main" val="39718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2" end="12"/>
                                            </p:txEl>
                                          </p:spTgt>
                                        </p:tgtEl>
                                        <p:attrNameLst>
                                          <p:attrName>style.visibility</p:attrName>
                                        </p:attrNameLst>
                                      </p:cBhvr>
                                      <p:to>
                                        <p:strVal val="visible"/>
                                      </p:to>
                                    </p:set>
                                    <p:animEffect transition="in" filter="barn(inVertical)">
                                      <p:cBhvr>
                                        <p:cTn id="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141" y="167053"/>
            <a:ext cx="10515600" cy="1325563"/>
          </a:xfrm>
        </p:spPr>
        <p:txBody>
          <a:bodyPr/>
          <a:lstStyle/>
          <a:p>
            <a:r>
              <a:rPr lang="en-US" dirty="0" smtClean="0"/>
              <a:t>Real Results from </a:t>
            </a:r>
            <a:r>
              <a:rPr lang="en-US" dirty="0" err="1" smtClean="0"/>
              <a:t>Mi</a:t>
            </a:r>
            <a:r>
              <a:rPr lang="en-US" dirty="0" smtClean="0"/>
              <a:t>-Corporation Customers</a:t>
            </a:r>
            <a:endParaRPr lang="en-US" dirty="0"/>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921" y="1480826"/>
            <a:ext cx="4252384" cy="3285934"/>
          </a:xfrm>
          <a:prstGeom prst="rect">
            <a:avLst/>
          </a:prstGeom>
        </p:spPr>
      </p:pic>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123013" y="1201218"/>
            <a:ext cx="3808879" cy="2943225"/>
          </a:xfrm>
          <a:prstGeom prst="rect">
            <a:avLst/>
          </a:prstGeom>
          <a:noFill/>
          <a:ln w="9525">
            <a:noFill/>
            <a:miter lim="800000"/>
            <a:headEnd/>
            <a:tailEnd/>
          </a:ln>
        </p:spPr>
      </p:pic>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75859" y="4144443"/>
            <a:ext cx="4605738" cy="2713557"/>
          </a:xfrm>
          <a:prstGeom prst="rect">
            <a:avLst/>
          </a:prstGeom>
          <a:noFill/>
          <a:ln w="9525">
            <a:noFill/>
            <a:miter lim="800000"/>
            <a:headEnd/>
            <a:tailEnd/>
          </a:ln>
        </p:spPr>
      </p:pic>
    </p:spTree>
    <p:extLst>
      <p:ext uri="{BB962C8B-B14F-4D97-AF65-F5344CB8AC3E}">
        <p14:creationId xmlns:p14="http://schemas.microsoft.com/office/powerpoint/2010/main" val="798918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492"/>
            <a:ext cx="10515600" cy="1325563"/>
          </a:xfrm>
        </p:spPr>
        <p:txBody>
          <a:bodyPr/>
          <a:lstStyle/>
          <a:p>
            <a:r>
              <a:rPr lang="en-US" dirty="0" err="1" smtClean="0"/>
              <a:t>Mi</a:t>
            </a:r>
            <a:r>
              <a:rPr lang="en-US" dirty="0" smtClean="0"/>
              <a:t>-Corporation Products: </a:t>
            </a:r>
            <a:r>
              <a:rPr lang="en-US" dirty="0" err="1" smtClean="0"/>
              <a:t>Mi</a:t>
            </a:r>
            <a:r>
              <a:rPr lang="en-US" dirty="0" smtClean="0"/>
              <a:t>-Forms</a:t>
            </a:r>
            <a:endParaRPr lang="en-US" dirty="0"/>
          </a:p>
        </p:txBody>
      </p:sp>
      <p:sp>
        <p:nvSpPr>
          <p:cNvPr id="4" name="Text Box 13"/>
          <p:cNvSpPr txBox="1">
            <a:spLocks noChangeArrowheads="1"/>
          </p:cNvSpPr>
          <p:nvPr/>
        </p:nvSpPr>
        <p:spPr bwMode="auto">
          <a:xfrm>
            <a:off x="1293813" y="1228404"/>
            <a:ext cx="102486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latin typeface="+mn-lt"/>
              </a:rPr>
              <a:t>Mi-Forms Software System</a:t>
            </a:r>
          </a:p>
          <a:p>
            <a:pPr>
              <a:spcBef>
                <a:spcPct val="50000"/>
              </a:spcBef>
            </a:pPr>
            <a:r>
              <a:rPr lang="en-US" sz="2000" dirty="0" smtClean="0">
                <a:latin typeface="+mn-lt"/>
              </a:rPr>
              <a:t>Software that allows enterprises to build electronic forms </a:t>
            </a:r>
            <a:r>
              <a:rPr lang="en-US" sz="2000" i="1" u="sng" dirty="0" smtClean="0">
                <a:latin typeface="+mn-lt"/>
              </a:rPr>
              <a:t>applications</a:t>
            </a:r>
            <a:r>
              <a:rPr lang="en-US" sz="2000" dirty="0" smtClean="0">
                <a:latin typeface="+mn-lt"/>
              </a:rPr>
              <a:t> for mobile data collection</a:t>
            </a:r>
          </a:p>
          <a:p>
            <a:pPr>
              <a:spcBef>
                <a:spcPct val="50000"/>
              </a:spcBef>
              <a:buFontTx/>
              <a:buChar char="•"/>
            </a:pPr>
            <a:r>
              <a:rPr lang="en-US" sz="2000" dirty="0" smtClean="0">
                <a:latin typeface="+mn-lt"/>
              </a:rPr>
              <a:t>Build </a:t>
            </a:r>
            <a:r>
              <a:rPr lang="en-US" sz="2000" dirty="0">
                <a:latin typeface="+mn-lt"/>
              </a:rPr>
              <a:t>Any </a:t>
            </a:r>
            <a:r>
              <a:rPr lang="en-US" sz="2000" dirty="0" smtClean="0">
                <a:latin typeface="+mn-lt"/>
              </a:rPr>
              <a:t>Form App (however simple or complex) &amp; deploy to any device</a:t>
            </a:r>
            <a:endParaRPr lang="en-US" sz="2000" dirty="0">
              <a:latin typeface="+mn-lt"/>
            </a:endParaRPr>
          </a:p>
          <a:p>
            <a:pPr>
              <a:spcBef>
                <a:spcPct val="50000"/>
              </a:spcBef>
              <a:buFontTx/>
              <a:buChar char="•"/>
            </a:pPr>
            <a:r>
              <a:rPr lang="en-US" sz="2000" dirty="0">
                <a:latin typeface="+mn-lt"/>
              </a:rPr>
              <a:t>Implement Any Business Rule for </a:t>
            </a:r>
            <a:r>
              <a:rPr lang="en-US" sz="2000" dirty="0" smtClean="0">
                <a:latin typeface="+mn-lt"/>
              </a:rPr>
              <a:t>Verification, Validation or data lookup (online or </a:t>
            </a:r>
            <a:r>
              <a:rPr lang="en-US" sz="2000" i="1" u="sng" dirty="0" smtClean="0">
                <a:latin typeface="+mn-lt"/>
              </a:rPr>
              <a:t>offline</a:t>
            </a:r>
            <a:r>
              <a:rPr lang="en-US" sz="2000" dirty="0" smtClean="0">
                <a:latin typeface="+mn-lt"/>
              </a:rPr>
              <a:t>)</a:t>
            </a:r>
          </a:p>
          <a:p>
            <a:pPr>
              <a:spcBef>
                <a:spcPct val="50000"/>
              </a:spcBef>
              <a:buFontTx/>
              <a:buChar char="•"/>
            </a:pPr>
            <a:r>
              <a:rPr lang="en-US" sz="2000" dirty="0" smtClean="0">
                <a:latin typeface="+mn-lt"/>
              </a:rPr>
              <a:t>Communicate with </a:t>
            </a:r>
            <a:r>
              <a:rPr lang="en-US" sz="2000" i="1" u="sng" dirty="0" smtClean="0">
                <a:latin typeface="+mn-lt"/>
              </a:rPr>
              <a:t>any</a:t>
            </a:r>
            <a:r>
              <a:rPr lang="en-US" sz="2000" b="1" dirty="0" smtClean="0">
                <a:latin typeface="+mn-lt"/>
              </a:rPr>
              <a:t> </a:t>
            </a:r>
            <a:r>
              <a:rPr lang="en-US" sz="2000" dirty="0" smtClean="0">
                <a:latin typeface="+mn-lt"/>
              </a:rPr>
              <a:t>Backend Enterprise System (via 90 APIs &amp; web services)</a:t>
            </a:r>
          </a:p>
          <a:p>
            <a:pPr>
              <a:spcBef>
                <a:spcPct val="50000"/>
              </a:spcBef>
              <a:buFontTx/>
              <a:buChar char="•"/>
            </a:pPr>
            <a:endParaRPr lang="en-US" sz="2000" dirty="0">
              <a:latin typeface="+mn-lt"/>
            </a:endParaRPr>
          </a:p>
          <a:p>
            <a:pPr>
              <a:spcBef>
                <a:spcPct val="50000"/>
              </a:spcBef>
              <a:buFontTx/>
              <a:buChar char="•"/>
            </a:pPr>
            <a:endParaRPr lang="en-US" sz="2000" dirty="0">
              <a:latin typeface="+mn-lt"/>
            </a:endParaRPr>
          </a:p>
        </p:txBody>
      </p:sp>
      <p:grpSp>
        <p:nvGrpSpPr>
          <p:cNvPr id="5" name="Group 15"/>
          <p:cNvGrpSpPr>
            <a:grpSpLocks/>
          </p:cNvGrpSpPr>
          <p:nvPr/>
        </p:nvGrpSpPr>
        <p:grpSpPr bwMode="auto">
          <a:xfrm>
            <a:off x="1293813" y="3790715"/>
            <a:ext cx="8380413" cy="2325125"/>
            <a:chOff x="144" y="1680"/>
            <a:chExt cx="5472" cy="1594"/>
          </a:xfrm>
        </p:grpSpPr>
        <p:graphicFrame>
          <p:nvGraphicFramePr>
            <p:cNvPr id="6" name="Object 2"/>
            <p:cNvGraphicFramePr>
              <a:graphicFrameLocks noChangeAspect="1"/>
            </p:cNvGraphicFramePr>
            <p:nvPr/>
          </p:nvGraphicFramePr>
          <p:xfrm>
            <a:off x="144" y="1680"/>
            <a:ext cx="5472" cy="1154"/>
          </p:xfrm>
          <a:graphic>
            <a:graphicData uri="http://schemas.openxmlformats.org/presentationml/2006/ole">
              <mc:AlternateContent xmlns:mc="http://schemas.openxmlformats.org/markup-compatibility/2006">
                <mc:Choice xmlns:v="urn:schemas-microsoft-com:vml" Requires="v">
                  <p:oleObj spid="_x0000_s1110" name="Document" r:id="rId3" imgW="4940808" imgH="1042416" progId="Word.Document.8">
                    <p:embed/>
                  </p:oleObj>
                </mc:Choice>
                <mc:Fallback>
                  <p:oleObj name="Document" r:id="rId3" imgW="4940808" imgH="104241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680"/>
                          <a:ext cx="5472" cy="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7"/>
            <p:cNvSpPr txBox="1">
              <a:spLocks noChangeArrowheads="1"/>
            </p:cNvSpPr>
            <p:nvPr/>
          </p:nvSpPr>
          <p:spPr bwMode="auto">
            <a:xfrm>
              <a:off x="192" y="2832"/>
              <a:ext cx="10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000" b="1">
                  <a:solidFill>
                    <a:schemeClr val="accent2"/>
                  </a:solidFill>
                  <a:latin typeface="Arial Narrow" pitchFamily="34" charset="0"/>
                </a:rPr>
                <a:t>Design </a:t>
              </a:r>
            </a:p>
            <a:p>
              <a:pPr algn="ctr"/>
              <a:r>
                <a:rPr lang="en-US" sz="2000" b="1">
                  <a:solidFill>
                    <a:schemeClr val="accent2"/>
                  </a:solidFill>
                  <a:latin typeface="Arial Narrow" pitchFamily="34" charset="0"/>
                </a:rPr>
                <a:t>Forms</a:t>
              </a:r>
            </a:p>
          </p:txBody>
        </p:sp>
        <p:sp>
          <p:nvSpPr>
            <p:cNvPr id="8" name="Text Box 18"/>
            <p:cNvSpPr txBox="1">
              <a:spLocks noChangeArrowheads="1"/>
            </p:cNvSpPr>
            <p:nvPr/>
          </p:nvSpPr>
          <p:spPr bwMode="auto">
            <a:xfrm>
              <a:off x="1584" y="2832"/>
              <a:ext cx="10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000" b="1">
                  <a:solidFill>
                    <a:schemeClr val="accent2"/>
                  </a:solidFill>
                  <a:latin typeface="Arial Narrow" pitchFamily="34" charset="0"/>
                </a:rPr>
                <a:t>Capture </a:t>
              </a:r>
            </a:p>
            <a:p>
              <a:pPr algn="ctr"/>
              <a:r>
                <a:rPr lang="en-US" sz="2000" b="1">
                  <a:solidFill>
                    <a:schemeClr val="accent2"/>
                  </a:solidFill>
                  <a:latin typeface="Arial Narrow" pitchFamily="34" charset="0"/>
                </a:rPr>
                <a:t>Data</a:t>
              </a:r>
            </a:p>
          </p:txBody>
        </p:sp>
        <p:sp>
          <p:nvSpPr>
            <p:cNvPr id="9" name="Text Box 19"/>
            <p:cNvSpPr txBox="1">
              <a:spLocks noChangeArrowheads="1"/>
            </p:cNvSpPr>
            <p:nvPr/>
          </p:nvSpPr>
          <p:spPr bwMode="auto">
            <a:xfrm>
              <a:off x="3024" y="2832"/>
              <a:ext cx="10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000" b="1">
                  <a:solidFill>
                    <a:schemeClr val="accent2"/>
                  </a:solidFill>
                  <a:latin typeface="Arial Narrow" pitchFamily="34" charset="0"/>
                </a:rPr>
                <a:t>Verify </a:t>
              </a:r>
            </a:p>
            <a:p>
              <a:pPr algn="ctr"/>
              <a:r>
                <a:rPr lang="en-US" sz="2000" b="1">
                  <a:solidFill>
                    <a:schemeClr val="accent2"/>
                  </a:solidFill>
                  <a:latin typeface="Arial Narrow" pitchFamily="34" charset="0"/>
                </a:rPr>
                <a:t>Data</a:t>
              </a:r>
            </a:p>
          </p:txBody>
        </p:sp>
        <p:sp>
          <p:nvSpPr>
            <p:cNvPr id="10" name="Text Box 20"/>
            <p:cNvSpPr txBox="1">
              <a:spLocks noChangeArrowheads="1"/>
            </p:cNvSpPr>
            <p:nvPr/>
          </p:nvSpPr>
          <p:spPr bwMode="auto">
            <a:xfrm>
              <a:off x="4464" y="2832"/>
              <a:ext cx="10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000" b="1" dirty="0">
                  <a:solidFill>
                    <a:schemeClr val="accent2"/>
                  </a:solidFill>
                  <a:latin typeface="Arial Narrow" pitchFamily="34" charset="0"/>
                </a:rPr>
                <a:t>Communicate</a:t>
              </a:r>
            </a:p>
            <a:p>
              <a:pPr algn="ctr"/>
              <a:r>
                <a:rPr lang="en-US" sz="2000" b="1" dirty="0">
                  <a:solidFill>
                    <a:schemeClr val="accent2"/>
                  </a:solidFill>
                  <a:latin typeface="Arial Narrow" pitchFamily="34" charset="0"/>
                </a:rPr>
                <a:t>Information</a:t>
              </a:r>
            </a:p>
          </p:txBody>
        </p:sp>
      </p:grpSp>
    </p:spTree>
    <p:extLst>
      <p:ext uri="{BB962C8B-B14F-4D97-AF65-F5344CB8AC3E}">
        <p14:creationId xmlns:p14="http://schemas.microsoft.com/office/powerpoint/2010/main" val="263561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511" y="849802"/>
            <a:ext cx="2191308" cy="162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836">
            <a:off x="2450800" y="1538130"/>
            <a:ext cx="3014033" cy="192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28991" y="-144940"/>
            <a:ext cx="10748663" cy="1325563"/>
          </a:xfrm>
        </p:spPr>
        <p:txBody>
          <a:bodyPr/>
          <a:lstStyle/>
          <a:p>
            <a:r>
              <a:rPr lang="en-US" dirty="0" err="1" smtClean="0"/>
              <a:t>Mi</a:t>
            </a:r>
            <a:r>
              <a:rPr lang="en-US" dirty="0" smtClean="0"/>
              <a:t>-Corporation Products Architecture</a:t>
            </a:r>
            <a:endParaRPr lang="en-US" dirty="0"/>
          </a:p>
        </p:txBody>
      </p:sp>
      <p:sp>
        <p:nvSpPr>
          <p:cNvPr id="5" name="TextBox 61"/>
          <p:cNvSpPr txBox="1">
            <a:spLocks noChangeArrowheads="1"/>
          </p:cNvSpPr>
          <p:nvPr/>
        </p:nvSpPr>
        <p:spPr bwMode="auto">
          <a:xfrm>
            <a:off x="8304636" y="4847127"/>
            <a:ext cx="1343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600" dirty="0">
                <a:solidFill>
                  <a:schemeClr val="bg1"/>
                </a:solidFill>
              </a:rPr>
              <a:t>Billing</a:t>
            </a:r>
          </a:p>
          <a:p>
            <a:pPr eaLnBrk="1" hangingPunct="1"/>
            <a:r>
              <a:rPr lang="en-US" sz="1600" dirty="0" smtClean="0">
                <a:solidFill>
                  <a:schemeClr val="bg1"/>
                </a:solidFill>
              </a:rPr>
              <a:t>Scheduling</a:t>
            </a:r>
            <a:endParaRPr lang="en-US" sz="1600" dirty="0">
              <a:solidFill>
                <a:schemeClr val="bg1"/>
              </a:solidFill>
            </a:endParaRPr>
          </a:p>
          <a:p>
            <a:pPr eaLnBrk="1" hangingPunct="1"/>
            <a:r>
              <a:rPr lang="en-US" sz="1600" dirty="0">
                <a:solidFill>
                  <a:schemeClr val="bg1"/>
                </a:solidFill>
              </a:rPr>
              <a:t>ERP System</a:t>
            </a:r>
          </a:p>
          <a:p>
            <a:pPr eaLnBrk="1" hangingPunct="1"/>
            <a:r>
              <a:rPr lang="en-US" dirty="0">
                <a:solidFill>
                  <a:schemeClr val="bg1"/>
                </a:solidFill>
              </a:rPr>
              <a:t> </a:t>
            </a:r>
          </a:p>
        </p:txBody>
      </p:sp>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8511" y="5367033"/>
            <a:ext cx="1787525"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5235" y="4146869"/>
            <a:ext cx="8540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440" y="2754802"/>
            <a:ext cx="11096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2631" y="3700952"/>
            <a:ext cx="1316038" cy="70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83543">
            <a:off x="3077611" y="1300579"/>
            <a:ext cx="854075" cy="199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264262" y="2531639"/>
            <a:ext cx="854075" cy="16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3392" y="2581598"/>
            <a:ext cx="1427163"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6036" y="1059265"/>
            <a:ext cx="2361877" cy="119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8238" y="1456151"/>
            <a:ext cx="884005" cy="74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7218" y="4126557"/>
            <a:ext cx="83502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5465" y="3748781"/>
            <a:ext cx="12430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229495" y="2087342"/>
            <a:ext cx="2045085" cy="338554"/>
          </a:xfrm>
          <a:prstGeom prst="rect">
            <a:avLst/>
          </a:prstGeom>
          <a:noFill/>
        </p:spPr>
        <p:txBody>
          <a:bodyPr wrap="square" rtlCol="0">
            <a:spAutoFit/>
          </a:bodyPr>
          <a:lstStyle/>
          <a:p>
            <a:r>
              <a:rPr lang="en-US" sz="1600" b="1" dirty="0" smtClean="0">
                <a:solidFill>
                  <a:schemeClr val="accent6">
                    <a:lumMod val="75000"/>
                  </a:schemeClr>
                </a:solidFill>
                <a:latin typeface="Consolas" pitchFamily="49" charset="0"/>
                <a:cs typeface="Consolas" pitchFamily="49" charset="0"/>
              </a:rPr>
              <a:t>Backend Database </a:t>
            </a:r>
            <a:endParaRPr lang="en-US" sz="1600" b="1" dirty="0">
              <a:solidFill>
                <a:schemeClr val="accent6">
                  <a:lumMod val="75000"/>
                </a:schemeClr>
              </a:solidFill>
              <a:latin typeface="Consolas" pitchFamily="49" charset="0"/>
              <a:cs typeface="Consolas" pitchFamily="49" charset="0"/>
            </a:endParaRPr>
          </a:p>
        </p:txBody>
      </p:sp>
      <p:pic>
        <p:nvPicPr>
          <p:cNvPr id="20" name="Picture 2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685090">
            <a:off x="3108968" y="1035285"/>
            <a:ext cx="1295306" cy="129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9995058">
            <a:off x="4772300" y="4442144"/>
            <a:ext cx="6762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83384" y="4327158"/>
            <a:ext cx="9207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00448" y="3825867"/>
            <a:ext cx="1426588" cy="142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14920" y="3422304"/>
            <a:ext cx="103187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8383560" y="5157242"/>
            <a:ext cx="1822902" cy="1077218"/>
          </a:xfrm>
          <a:prstGeom prst="rect">
            <a:avLst/>
          </a:prstGeom>
          <a:noFill/>
        </p:spPr>
        <p:txBody>
          <a:bodyPr wrap="square" rtlCol="0">
            <a:spAutoFit/>
          </a:bodyPr>
          <a:lstStyle/>
          <a:p>
            <a:r>
              <a:rPr lang="en-US" sz="1600" b="1" dirty="0" smtClean="0">
                <a:solidFill>
                  <a:schemeClr val="accent6">
                    <a:lumMod val="75000"/>
                  </a:schemeClr>
                </a:solidFill>
                <a:latin typeface="Consolas" pitchFamily="49" charset="0"/>
                <a:cs typeface="Consolas" pitchFamily="49" charset="0"/>
              </a:rPr>
              <a:t>MISM Dashboard</a:t>
            </a:r>
          </a:p>
          <a:p>
            <a:r>
              <a:rPr lang="en-US" sz="1600" b="1" dirty="0" smtClean="0">
                <a:solidFill>
                  <a:schemeClr val="accent6">
                    <a:lumMod val="75000"/>
                  </a:schemeClr>
                </a:solidFill>
                <a:latin typeface="Consolas" pitchFamily="49" charset="0"/>
                <a:cs typeface="Consolas" pitchFamily="49" charset="0"/>
              </a:rPr>
              <a:t>SQL Server </a:t>
            </a:r>
          </a:p>
          <a:p>
            <a:r>
              <a:rPr lang="en-US" sz="1600" b="1" dirty="0" smtClean="0">
                <a:solidFill>
                  <a:schemeClr val="accent6">
                    <a:lumMod val="75000"/>
                  </a:schemeClr>
                </a:solidFill>
                <a:latin typeface="Consolas" pitchFamily="49" charset="0"/>
                <a:cs typeface="Consolas" pitchFamily="49" charset="0"/>
              </a:rPr>
              <a:t>Oracle</a:t>
            </a:r>
          </a:p>
          <a:p>
            <a:r>
              <a:rPr lang="en-US" sz="1600" b="1" dirty="0" smtClean="0">
                <a:solidFill>
                  <a:schemeClr val="accent6">
                    <a:lumMod val="75000"/>
                  </a:schemeClr>
                </a:solidFill>
                <a:latin typeface="Consolas" pitchFamily="49" charset="0"/>
                <a:cs typeface="Consolas" pitchFamily="49" charset="0"/>
              </a:rPr>
              <a:t>Others</a:t>
            </a:r>
          </a:p>
        </p:txBody>
      </p:sp>
      <p:pic>
        <p:nvPicPr>
          <p:cNvPr id="27" name="Picture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03323" y="3973207"/>
            <a:ext cx="1203325"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28696" y="4212331"/>
            <a:ext cx="955654" cy="49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966850">
            <a:off x="5757815" y="3534190"/>
            <a:ext cx="785245" cy="42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61048" y="5183311"/>
            <a:ext cx="946944" cy="90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6156975">
            <a:off x="6788203" y="1060883"/>
            <a:ext cx="723294" cy="153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0797704">
            <a:off x="6249288" y="2474010"/>
            <a:ext cx="1658937"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584349" y="2699182"/>
            <a:ext cx="1578989" cy="369332"/>
          </a:xfrm>
          <a:prstGeom prst="rect">
            <a:avLst/>
          </a:prstGeom>
          <a:noFill/>
          <a:ln>
            <a:solidFill>
              <a:schemeClr val="accent2">
                <a:alpha val="33000"/>
              </a:schemeClr>
            </a:solidFill>
          </a:ln>
        </p:spPr>
        <p:txBody>
          <a:bodyPr wrap="square" rtlCol="0">
            <a:spAutoFit/>
          </a:bodyPr>
          <a:lstStyle/>
          <a:p>
            <a:r>
              <a:rPr lang="en-US" sz="1800" dirty="0" smtClean="0"/>
              <a:t>Online/Offline</a:t>
            </a:r>
            <a:endParaRPr lang="en-US" sz="1800" dirty="0"/>
          </a:p>
        </p:txBody>
      </p:sp>
      <p:sp>
        <p:nvSpPr>
          <p:cNvPr id="38" name="TextBox 37"/>
          <p:cNvSpPr txBox="1"/>
          <p:nvPr/>
        </p:nvSpPr>
        <p:spPr>
          <a:xfrm>
            <a:off x="3138229" y="5676106"/>
            <a:ext cx="1513779" cy="369332"/>
          </a:xfrm>
          <a:prstGeom prst="rect">
            <a:avLst/>
          </a:prstGeom>
          <a:noFill/>
          <a:ln>
            <a:solidFill>
              <a:schemeClr val="accent2">
                <a:alpha val="33000"/>
              </a:schemeClr>
            </a:solidFill>
          </a:ln>
        </p:spPr>
        <p:txBody>
          <a:bodyPr wrap="square" rtlCol="0">
            <a:spAutoFit/>
          </a:bodyPr>
          <a:lstStyle/>
          <a:p>
            <a:r>
              <a:rPr lang="en-US" sz="1800" dirty="0" smtClean="0"/>
              <a:t>    Workflow</a:t>
            </a:r>
            <a:endParaRPr lang="en-US" sz="1800" dirty="0"/>
          </a:p>
        </p:txBody>
      </p:sp>
      <p:sp>
        <p:nvSpPr>
          <p:cNvPr id="39" name="TextBox 38"/>
          <p:cNvSpPr txBox="1"/>
          <p:nvPr/>
        </p:nvSpPr>
        <p:spPr>
          <a:xfrm>
            <a:off x="2868557" y="847577"/>
            <a:ext cx="2045085" cy="261610"/>
          </a:xfrm>
          <a:prstGeom prst="rect">
            <a:avLst/>
          </a:prstGeom>
          <a:noFill/>
        </p:spPr>
        <p:txBody>
          <a:bodyPr wrap="square" rtlCol="0">
            <a:spAutoFit/>
          </a:bodyPr>
          <a:lstStyle/>
          <a:p>
            <a:r>
              <a:rPr lang="en-US" sz="1100" b="1" dirty="0" smtClean="0">
                <a:solidFill>
                  <a:schemeClr val="accent6">
                    <a:lumMod val="75000"/>
                  </a:schemeClr>
                </a:solidFill>
                <a:latin typeface="Consolas" pitchFamily="49" charset="0"/>
                <a:cs typeface="Consolas" pitchFamily="49" charset="0"/>
              </a:rPr>
              <a:t>Offline Data Replicator</a:t>
            </a:r>
            <a:endParaRPr lang="en-US" sz="1100" b="1" dirty="0">
              <a:solidFill>
                <a:schemeClr val="accent6">
                  <a:lumMod val="75000"/>
                </a:schemeClr>
              </a:solidFill>
              <a:latin typeface="Consolas" pitchFamily="49" charset="0"/>
              <a:cs typeface="Consolas" pitchFamily="49" charset="0"/>
            </a:endParaRPr>
          </a:p>
        </p:txBody>
      </p:sp>
      <p:sp>
        <p:nvSpPr>
          <p:cNvPr id="40" name="TextBox 39"/>
          <p:cNvSpPr txBox="1"/>
          <p:nvPr/>
        </p:nvSpPr>
        <p:spPr>
          <a:xfrm>
            <a:off x="9443252" y="3051227"/>
            <a:ext cx="2045085" cy="338554"/>
          </a:xfrm>
          <a:prstGeom prst="rect">
            <a:avLst/>
          </a:prstGeom>
          <a:noFill/>
        </p:spPr>
        <p:txBody>
          <a:bodyPr wrap="square" rtlCol="0">
            <a:spAutoFit/>
          </a:bodyPr>
          <a:lstStyle/>
          <a:p>
            <a:r>
              <a:rPr lang="en-US" sz="1600" b="1" dirty="0" smtClean="0">
                <a:solidFill>
                  <a:schemeClr val="accent6">
                    <a:lumMod val="75000"/>
                  </a:schemeClr>
                </a:solidFill>
                <a:latin typeface="Consolas" pitchFamily="49" charset="0"/>
                <a:cs typeface="Consolas" pitchFamily="49" charset="0"/>
              </a:rPr>
              <a:t>SQL Lite</a:t>
            </a:r>
            <a:endParaRPr lang="en-US" sz="1600" b="1" dirty="0">
              <a:solidFill>
                <a:schemeClr val="accent6">
                  <a:lumMod val="75000"/>
                </a:schemeClr>
              </a:solidFill>
              <a:latin typeface="Consolas" pitchFamily="49" charset="0"/>
              <a:cs typeface="Consolas" pitchFamily="49" charset="0"/>
            </a:endParaRPr>
          </a:p>
        </p:txBody>
      </p:sp>
      <p:pic>
        <p:nvPicPr>
          <p:cNvPr id="4" name="Picture 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28315" y="930853"/>
            <a:ext cx="2383271" cy="1700757"/>
          </a:xfrm>
          <a:prstGeom prst="rect">
            <a:avLst/>
          </a:prstGeom>
        </p:spPr>
      </p:pic>
      <p:pic>
        <p:nvPicPr>
          <p:cNvPr id="37" name="Content Placeholder 14" descr="anydata.gif"/>
          <p:cNvPicPr>
            <a:picLocks noChangeAspect="1"/>
          </p:cNvPicPr>
          <p:nvPr/>
        </p:nvPicPr>
        <p:blipFill>
          <a:blip r:embed="rId26">
            <a:extLst>
              <a:ext uri="{28A0092B-C50C-407E-A947-70E740481C1C}">
                <a14:useLocalDpi xmlns:a14="http://schemas.microsoft.com/office/drawing/2010/main" val="0"/>
              </a:ext>
            </a:extLst>
          </a:blip>
          <a:srcRect t="-63284" b="-63284"/>
          <a:stretch>
            <a:fillRect/>
          </a:stretch>
        </p:blipFill>
        <p:spPr>
          <a:xfrm>
            <a:off x="10190294" y="847577"/>
            <a:ext cx="1861545" cy="1820787"/>
          </a:xfrm>
          <a:prstGeom prst="rect">
            <a:avLst/>
          </a:prstGeom>
        </p:spPr>
      </p:pic>
    </p:spTree>
    <p:extLst>
      <p:ext uri="{BB962C8B-B14F-4D97-AF65-F5344CB8AC3E}">
        <p14:creationId xmlns:p14="http://schemas.microsoft.com/office/powerpoint/2010/main" val="43844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par>
                                <p:cTn id="66" presetID="10"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3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10" presetClass="entr" presetSubtype="0" fill="hold" nodeType="with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500"/>
                                        <p:tgtEl>
                                          <p:spTgt spid="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fade">
                                      <p:cBhvr>
                                        <p:cTn id="124" dur="500"/>
                                        <p:tgtEl>
                                          <p:spTgt spid="2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circle(in)">
                                      <p:cBhvr>
                                        <p:cTn id="129" dur="2000"/>
                                        <p:tgtEl>
                                          <p:spTgt spid="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fade">
                                      <p:cBhvr>
                                        <p:cTn id="137" dur="5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nodeType="clickEffect">
                                  <p:stCondLst>
                                    <p:cond delay="0"/>
                                  </p:stCondLst>
                                  <p:childTnLst>
                                    <p:animEffect transition="out" filter="fade">
                                      <p:cBhvr>
                                        <p:cTn id="141" dur="500" tmFilter="0, 0; .2, .5; .8, .5; 1, 0"/>
                                        <p:tgtEl>
                                          <p:spTgt spid="23"/>
                                        </p:tgtEl>
                                      </p:cBhvr>
                                    </p:animEffect>
                                    <p:animScale>
                                      <p:cBhvr>
                                        <p:cTn id="142" dur="250" autoRev="1" fill="hold"/>
                                        <p:tgtEl>
                                          <p:spTgt spid="23"/>
                                        </p:tgtEl>
                                      </p:cBhvr>
                                      <p:by x="105000" y="105000"/>
                                    </p:animScale>
                                  </p:childTnLst>
                                </p:cTn>
                              </p:par>
                            </p:childTnLst>
                          </p:cTn>
                        </p:par>
                      </p:childTnLst>
                    </p:cTn>
                  </p:par>
                  <p:par>
                    <p:cTn id="143" fill="hold">
                      <p:stCondLst>
                        <p:cond delay="indefinite"/>
                      </p:stCondLst>
                      <p:childTnLst>
                        <p:par>
                          <p:cTn id="144" fill="hold">
                            <p:stCondLst>
                              <p:cond delay="0"/>
                            </p:stCondLst>
                            <p:childTnLst>
                              <p:par>
                                <p:cTn id="145" presetID="26" presetClass="emph" presetSubtype="0" fill="hold" nodeType="clickEffect">
                                  <p:stCondLst>
                                    <p:cond delay="0"/>
                                  </p:stCondLst>
                                  <p:childTnLst>
                                    <p:animEffect transition="out" filter="fade">
                                      <p:cBhvr>
                                        <p:cTn id="146" dur="500" tmFilter="0, 0; .2, .5; .8, .5; 1, 0"/>
                                        <p:tgtEl>
                                          <p:spTgt spid="34"/>
                                        </p:tgtEl>
                                      </p:cBhvr>
                                    </p:animEffect>
                                    <p:animScale>
                                      <p:cBhvr>
                                        <p:cTn id="147" dur="250" autoRev="1" fill="hold"/>
                                        <p:tgtEl>
                                          <p:spTgt spid="34"/>
                                        </p:tgtEl>
                                      </p:cBhvr>
                                      <p:by x="105000" y="105000"/>
                                    </p:animScale>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34"/>
                                        </p:tgtEl>
                                      </p:cBhvr>
                                    </p:animEffect>
                                    <p:set>
                                      <p:cBhvr>
                                        <p:cTn id="152" dur="1" fill="hold">
                                          <p:stCondLst>
                                            <p:cond delay="499"/>
                                          </p:stCondLst>
                                        </p:cTn>
                                        <p:tgtEl>
                                          <p:spTgt spid="34"/>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29"/>
                                        </p:tgtEl>
                                        <p:attrNameLst>
                                          <p:attrName>style.visibility</p:attrName>
                                        </p:attrNameLst>
                                      </p:cBhvr>
                                      <p:to>
                                        <p:strVal val="visible"/>
                                      </p:to>
                                    </p:set>
                                    <p:animEffect transition="in" filter="fade">
                                      <p:cBhvr>
                                        <p:cTn id="157" dur="50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nodeType="clickEffect">
                                  <p:stCondLst>
                                    <p:cond delay="0"/>
                                  </p:stCondLst>
                                  <p:childTnLst>
                                    <p:set>
                                      <p:cBhvr>
                                        <p:cTn id="161" dur="1" fill="hold">
                                          <p:stCondLst>
                                            <p:cond delay="0"/>
                                          </p:stCondLst>
                                        </p:cTn>
                                        <p:tgtEl>
                                          <p:spTgt spid="27"/>
                                        </p:tgtEl>
                                        <p:attrNameLst>
                                          <p:attrName>style.visibility</p:attrName>
                                        </p:attrNameLst>
                                      </p:cBhvr>
                                      <p:to>
                                        <p:strVal val="visible"/>
                                      </p:to>
                                    </p:set>
                                    <p:animEffect transition="in" filter="fade">
                                      <p:cBhvr>
                                        <p:cTn id="162" dur="1000"/>
                                        <p:tgtEl>
                                          <p:spTgt spid="27"/>
                                        </p:tgtEl>
                                      </p:cBhvr>
                                    </p:animEffect>
                                    <p:anim calcmode="lin" valueType="num">
                                      <p:cBhvr>
                                        <p:cTn id="163" dur="1000" fill="hold"/>
                                        <p:tgtEl>
                                          <p:spTgt spid="27"/>
                                        </p:tgtEl>
                                        <p:attrNameLst>
                                          <p:attrName>ppt_x</p:attrName>
                                        </p:attrNameLst>
                                      </p:cBhvr>
                                      <p:tavLst>
                                        <p:tav tm="0">
                                          <p:val>
                                            <p:strVal val="#ppt_x"/>
                                          </p:val>
                                        </p:tav>
                                        <p:tav tm="100000">
                                          <p:val>
                                            <p:strVal val="#ppt_x"/>
                                          </p:val>
                                        </p:tav>
                                      </p:tavLst>
                                    </p:anim>
                                    <p:anim calcmode="lin" valueType="num">
                                      <p:cBhvr>
                                        <p:cTn id="1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2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24"/>
                                        </p:tgtEl>
                                        <p:attrNameLst>
                                          <p:attrName>style.visibility</p:attrName>
                                        </p:attrNameLst>
                                      </p:cBhvr>
                                      <p:to>
                                        <p:strVal val="visible"/>
                                      </p:to>
                                    </p:set>
                                    <p:animEffect transition="in" filter="fade">
                                      <p:cBhvr>
                                        <p:cTn id="173" dur="500"/>
                                        <p:tgtEl>
                                          <p:spTgt spid="24"/>
                                        </p:tgtEl>
                                      </p:cBhvr>
                                    </p:animEffect>
                                  </p:childTnLst>
                                </p:cTn>
                              </p:par>
                              <p:par>
                                <p:cTn id="174" presetID="10" presetClass="entr" presetSubtype="0" fill="hold" nodeType="withEffect">
                                  <p:stCondLst>
                                    <p:cond delay="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500"/>
                                        <p:tgtEl>
                                          <p:spTgt spid="2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6"/>
                                        </p:tgtEl>
                                        <p:attrNameLst>
                                          <p:attrName>style.visibility</p:attrName>
                                        </p:attrNameLst>
                                      </p:cBhvr>
                                      <p:to>
                                        <p:strVal val="visible"/>
                                      </p:to>
                                    </p:set>
                                    <p:animEffect transition="in" filter="fade">
                                      <p:cBhvr>
                                        <p:cTn id="179" dur="500"/>
                                        <p:tgtEl>
                                          <p:spTgt spid="26"/>
                                        </p:tgtEl>
                                      </p:cBhvr>
                                    </p:animEffec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39"/>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35" grpId="0" animBg="1"/>
      <p:bldP spid="38" grpId="0" animBg="1"/>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13053" y="168953"/>
            <a:ext cx="6660901" cy="4511331"/>
          </a:xfrm>
          <a:prstGeom prst="rect">
            <a:avLst/>
          </a:prstGeom>
        </p:spPr>
      </p:pic>
      <p:pic>
        <p:nvPicPr>
          <p:cNvPr id="7" name="Picture 6"/>
          <p:cNvPicPr>
            <a:picLocks noChangeAspect="1"/>
          </p:cNvPicPr>
          <p:nvPr/>
        </p:nvPicPr>
        <p:blipFill>
          <a:blip r:embed="rId3"/>
          <a:stretch>
            <a:fillRect/>
          </a:stretch>
        </p:blipFill>
        <p:spPr>
          <a:xfrm>
            <a:off x="291755" y="4594704"/>
            <a:ext cx="4797603" cy="1938757"/>
          </a:xfrm>
          <a:prstGeom prst="rect">
            <a:avLst/>
          </a:prstGeom>
        </p:spPr>
      </p:pic>
      <p:sp>
        <p:nvSpPr>
          <p:cNvPr id="51" name="Rounded Rectangle 50"/>
          <p:cNvSpPr/>
          <p:nvPr/>
        </p:nvSpPr>
        <p:spPr>
          <a:xfrm>
            <a:off x="94718" y="71961"/>
            <a:ext cx="1576252" cy="2522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Repository</a:t>
            </a:r>
          </a:p>
          <a:p>
            <a:pPr algn="ctr"/>
            <a:endParaRPr lang="en-US" sz="2000" b="1" dirty="0">
              <a:solidFill>
                <a:schemeClr val="tx1"/>
              </a:solidFill>
            </a:endParaRPr>
          </a:p>
          <a:p>
            <a:pPr algn="ctr"/>
            <a:endParaRPr lang="en-US" sz="2000" b="1" dirty="0" smtClean="0">
              <a:solidFill>
                <a:schemeClr val="tx1"/>
              </a:solidFill>
            </a:endParaRPr>
          </a:p>
          <a:p>
            <a:pPr algn="ctr"/>
            <a:endParaRPr lang="en-US" sz="2000" b="1" dirty="0">
              <a:solidFill>
                <a:schemeClr val="tx1"/>
              </a:solidFill>
            </a:endParaRPr>
          </a:p>
          <a:p>
            <a:pPr algn="ctr"/>
            <a:endParaRPr lang="en-US" sz="2000" b="1" dirty="0">
              <a:solidFill>
                <a:schemeClr val="tx1"/>
              </a:solidFill>
            </a:endParaRPr>
          </a:p>
        </p:txBody>
      </p:sp>
      <p:pic>
        <p:nvPicPr>
          <p:cNvPr id="52" name="Picture 5" descr="C:\Users\cdipierr\Downloads\Home-Serv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55" y="982082"/>
            <a:ext cx="1260905" cy="1260905"/>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Rounded Rectangle 52"/>
          <p:cNvSpPr/>
          <p:nvPr/>
        </p:nvSpPr>
        <p:spPr>
          <a:xfrm>
            <a:off x="1999807" y="360121"/>
            <a:ext cx="33528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048688" y="2759227"/>
            <a:ext cx="1332908"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 descr="C:\Users\cdipierr\Downloads\application-x-sqlite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7673" y="2777530"/>
            <a:ext cx="1034937" cy="1034937"/>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TextBox 60"/>
          <p:cNvSpPr txBox="1"/>
          <p:nvPr/>
        </p:nvSpPr>
        <p:spPr>
          <a:xfrm>
            <a:off x="1455244" y="2952637"/>
            <a:ext cx="1713689" cy="923330"/>
          </a:xfrm>
          <a:prstGeom prst="rect">
            <a:avLst/>
          </a:prstGeom>
          <a:noFill/>
        </p:spPr>
        <p:txBody>
          <a:bodyPr wrap="square" rtlCol="0">
            <a:spAutoFit/>
          </a:bodyPr>
          <a:lstStyle/>
          <a:p>
            <a:r>
              <a:rPr lang="en-US" dirty="0" smtClean="0"/>
              <a:t>SQL Lite DB</a:t>
            </a:r>
            <a:br>
              <a:rPr lang="en-US" dirty="0" smtClean="0"/>
            </a:br>
            <a:r>
              <a:rPr lang="en-US" dirty="0" smtClean="0"/>
              <a:t>Replicator</a:t>
            </a:r>
          </a:p>
          <a:p>
            <a:r>
              <a:rPr lang="en-US" dirty="0" smtClean="0"/>
              <a:t>Sync Services </a:t>
            </a:r>
            <a:endParaRPr lang="en-US" dirty="0"/>
          </a:p>
        </p:txBody>
      </p:sp>
      <p:sp>
        <p:nvSpPr>
          <p:cNvPr id="62" name="TextBox 61"/>
          <p:cNvSpPr txBox="1"/>
          <p:nvPr/>
        </p:nvSpPr>
        <p:spPr>
          <a:xfrm>
            <a:off x="5967663" y="5317958"/>
            <a:ext cx="4270620" cy="369332"/>
          </a:xfrm>
          <a:prstGeom prst="rect">
            <a:avLst/>
          </a:prstGeom>
          <a:noFill/>
          <a:ln w="28575">
            <a:solidFill>
              <a:schemeClr val="tx1"/>
            </a:solidFill>
          </a:ln>
        </p:spPr>
        <p:txBody>
          <a:bodyPr wrap="square" rtlCol="0">
            <a:spAutoFit/>
          </a:bodyPr>
          <a:lstStyle/>
          <a:p>
            <a:r>
              <a:rPr lang="en-US" dirty="0" smtClean="0"/>
              <a:t>Available with </a:t>
            </a:r>
            <a:r>
              <a:rPr lang="en-US" dirty="0" err="1" smtClean="0"/>
              <a:t>Mi</a:t>
            </a:r>
            <a:r>
              <a:rPr lang="en-US" dirty="0" smtClean="0"/>
              <a:t>-Forms Enterprise &amp; MEA</a:t>
            </a:r>
            <a:endParaRPr lang="en-US" dirty="0"/>
          </a:p>
        </p:txBody>
      </p:sp>
      <p:cxnSp>
        <p:nvCxnSpPr>
          <p:cNvPr id="64" name="Straight Arrow Connector 63"/>
          <p:cNvCxnSpPr/>
          <p:nvPr/>
        </p:nvCxnSpPr>
        <p:spPr>
          <a:xfrm>
            <a:off x="4499811" y="4030579"/>
            <a:ext cx="1191126" cy="1130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a:off x="2554446" y="745624"/>
            <a:ext cx="2243522" cy="1591194"/>
          </a:xfrm>
          <a:prstGeom prst="rect">
            <a:avLst/>
          </a:prstGeom>
        </p:spPr>
      </p:pic>
    </p:spTree>
    <p:extLst>
      <p:ext uri="{BB962C8B-B14F-4D97-AF65-F5344CB8AC3E}">
        <p14:creationId xmlns:p14="http://schemas.microsoft.com/office/powerpoint/2010/main" val="26939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par>
                                <p:cTn id="13" presetID="16" presetClass="entr" presetSubtype="2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inVertical)">
                                      <p:cBhvr>
                                        <p:cTn id="18" dur="500"/>
                                        <p:tgtEl>
                                          <p:spTgt spid="53"/>
                                        </p:tgtEl>
                                      </p:cBhvr>
                                    </p:animEffect>
                                  </p:childTnLst>
                                </p:cTn>
                              </p:par>
                              <p:par>
                                <p:cTn id="19" presetID="16" presetClass="entr" presetSubtype="21"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barn(inVertical)">
                                      <p:cBhvr>
                                        <p:cTn id="21" dur="500"/>
                                        <p:tgtEl>
                                          <p:spTgt spid="5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inVertical)">
                                      <p:cBhvr>
                                        <p:cTn id="24" dur="500"/>
                                        <p:tgtEl>
                                          <p:spTgt spid="5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ppt_x"/>
                                          </p:val>
                                        </p:tav>
                                        <p:tav tm="100000">
                                          <p:val>
                                            <p:strVal val="#ppt_x"/>
                                          </p:val>
                                        </p:tav>
                                      </p:tavLst>
                                    </p:anim>
                                    <p:anim calcmode="lin" valueType="num">
                                      <p:cBhvr additive="base">
                                        <p:cTn id="33" dur="500" fill="hold"/>
                                        <p:tgtEl>
                                          <p:spTgt spid="6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500" fill="hold"/>
                                        <p:tgtEl>
                                          <p:spTgt spid="62"/>
                                        </p:tgtEl>
                                        <p:attrNameLst>
                                          <p:attrName>ppt_x</p:attrName>
                                        </p:attrNameLst>
                                      </p:cBhvr>
                                      <p:tavLst>
                                        <p:tav tm="0">
                                          <p:val>
                                            <p:strVal val="#ppt_x"/>
                                          </p:val>
                                        </p:tav>
                                        <p:tav tm="100000">
                                          <p:val>
                                            <p:strVal val="#ppt_x"/>
                                          </p:val>
                                        </p:tav>
                                      </p:tavLst>
                                    </p:anim>
                                    <p:anim calcmode="lin" valueType="num">
                                      <p:cBhvr additive="base">
                                        <p:cTn id="3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7" grpId="0" animBg="1"/>
      <p:bldP spid="61" grpId="0"/>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208"/>
            <a:ext cx="10515600" cy="1325563"/>
          </a:xfrm>
        </p:spPr>
        <p:txBody>
          <a:bodyPr>
            <a:normAutofit/>
          </a:bodyPr>
          <a:lstStyle/>
          <a:p>
            <a:r>
              <a:rPr lang="en-US" dirty="0" smtClean="0"/>
              <a:t>Other New Mobility Products Available </a:t>
            </a:r>
            <a:br>
              <a:rPr lang="en-US" dirty="0" smtClean="0"/>
            </a:br>
            <a:r>
              <a:rPr lang="en-US" dirty="0" smtClean="0"/>
              <a:t>from Mi-Corporation</a:t>
            </a:r>
            <a:endParaRPr lang="en-US" dirty="0"/>
          </a:p>
        </p:txBody>
      </p:sp>
      <p:sp>
        <p:nvSpPr>
          <p:cNvPr id="3" name="Content Placeholder 2"/>
          <p:cNvSpPr>
            <a:spLocks noGrp="1"/>
          </p:cNvSpPr>
          <p:nvPr>
            <p:ph idx="1"/>
          </p:nvPr>
        </p:nvSpPr>
        <p:spPr/>
        <p:txBody>
          <a:bodyPr/>
          <a:lstStyle/>
          <a:p>
            <a:r>
              <a:rPr lang="en-US" dirty="0" smtClean="0"/>
              <a:t>Mobile Field Inspection System</a:t>
            </a:r>
          </a:p>
          <a:p>
            <a:pPr lvl="1"/>
            <a:r>
              <a:rPr lang="en-US" sz="2200" dirty="0" smtClean="0"/>
              <a:t>Field Inspection Dashboard/Database/Reporting system</a:t>
            </a:r>
          </a:p>
          <a:p>
            <a:pPr lvl="1"/>
            <a:r>
              <a:rPr lang="en-US" sz="2200" dirty="0" smtClean="0"/>
              <a:t>Database tables automatically created when forms created</a:t>
            </a:r>
          </a:p>
          <a:p>
            <a:pPr lvl="1"/>
            <a:r>
              <a:rPr lang="en-US" sz="2200" dirty="0" smtClean="0"/>
              <a:t>Pre-configured reports, dashboards, charts/graphs; on-premises or hosted</a:t>
            </a:r>
          </a:p>
          <a:p>
            <a:endParaRPr lang="en-US" dirty="0"/>
          </a:p>
          <a:p>
            <a:r>
              <a:rPr lang="en-US" dirty="0" err="1" smtClean="0"/>
              <a:t>Mi</a:t>
            </a:r>
            <a:r>
              <a:rPr lang="en-US" dirty="0" smtClean="0"/>
              <a:t>-Enterprise Apps</a:t>
            </a:r>
          </a:p>
          <a:p>
            <a:pPr lvl="1"/>
            <a:r>
              <a:rPr lang="en-US" sz="2200" dirty="0" smtClean="0"/>
              <a:t>Server-based middleware platform for app developers to use</a:t>
            </a:r>
          </a:p>
          <a:p>
            <a:pPr lvl="1"/>
            <a:r>
              <a:rPr lang="en-US" sz="2200" dirty="0" smtClean="0"/>
              <a:t>Manages users, integration, workflow, business logic, syncing, security etc.</a:t>
            </a:r>
          </a:p>
          <a:p>
            <a:pPr lvl="1"/>
            <a:r>
              <a:rPr lang="en-US" sz="2200" dirty="0" smtClean="0"/>
              <a:t>Allows for faster, cheaper app deployment with proven technology</a:t>
            </a:r>
          </a:p>
          <a:p>
            <a:endParaRPr lang="en-US" dirty="0"/>
          </a:p>
        </p:txBody>
      </p:sp>
    </p:spTree>
    <p:extLst>
      <p:ext uri="{BB962C8B-B14F-4D97-AF65-F5344CB8AC3E}">
        <p14:creationId xmlns:p14="http://schemas.microsoft.com/office/powerpoint/2010/main" val="343059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down)">
                                      <p:cBhvr>
                                        <p:cTn id="13" dur="500"/>
                                        <p:tgtEl>
                                          <p:spTgt spid="3">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down)">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2346" y="0"/>
            <a:ext cx="9144000" cy="6841435"/>
          </a:xfrm>
          <a:prstGeom prst="rect">
            <a:avLst/>
          </a:prstGeom>
        </p:spPr>
      </p:pic>
    </p:spTree>
    <p:extLst>
      <p:ext uri="{BB962C8B-B14F-4D97-AF65-F5344CB8AC3E}">
        <p14:creationId xmlns:p14="http://schemas.microsoft.com/office/powerpoint/2010/main" val="2814602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63719"/>
            <a:ext cx="10515600" cy="1325563"/>
          </a:xfrm>
        </p:spPr>
        <p:txBody>
          <a:bodyPr/>
          <a:lstStyle/>
          <a:p>
            <a:r>
              <a:rPr lang="en-US" dirty="0" smtClean="0"/>
              <a:t>Service &amp; Support </a:t>
            </a:r>
            <a:r>
              <a:rPr lang="en-US" dirty="0" smtClean="0"/>
              <a:t>Matter for your Inspection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609" y="1323704"/>
            <a:ext cx="8433966" cy="376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68434" y="5390931"/>
            <a:ext cx="6324600" cy="1569660"/>
          </a:xfrm>
          <a:prstGeom prst="rect">
            <a:avLst/>
          </a:prstGeom>
        </p:spPr>
        <p:txBody>
          <a:bodyPr wrap="square">
            <a:spAutoFit/>
          </a:bodyPr>
          <a:lstStyle/>
          <a:p>
            <a:r>
              <a:rPr lang="en-US" dirty="0" smtClean="0"/>
              <a:t>“</a:t>
            </a:r>
            <a:r>
              <a:rPr lang="en-US" i="1" dirty="0" smtClean="0"/>
              <a:t>The </a:t>
            </a:r>
            <a:r>
              <a:rPr lang="en-US" i="1" dirty="0"/>
              <a:t>continued dedication the support team provides to their customers, acts as a cornerstone to their business model</a:t>
            </a:r>
            <a:r>
              <a:rPr lang="en-US" i="1" dirty="0" smtClean="0"/>
              <a:t>.”</a:t>
            </a:r>
          </a:p>
          <a:p>
            <a:r>
              <a:rPr lang="en-US" dirty="0"/>
              <a:t>	</a:t>
            </a:r>
            <a:r>
              <a:rPr lang="en-US" dirty="0" smtClean="0"/>
              <a:t>- Trevor Cannon, Developer, CDP</a:t>
            </a:r>
            <a:endParaRPr lang="en-US" dirty="0"/>
          </a:p>
        </p:txBody>
      </p:sp>
    </p:spTree>
    <p:extLst>
      <p:ext uri="{BB962C8B-B14F-4D97-AF65-F5344CB8AC3E}">
        <p14:creationId xmlns:p14="http://schemas.microsoft.com/office/powerpoint/2010/main" val="1935806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96" y="230213"/>
            <a:ext cx="10515600" cy="1325563"/>
          </a:xfrm>
        </p:spPr>
        <p:txBody>
          <a:bodyPr/>
          <a:lstStyle/>
          <a:p>
            <a:r>
              <a:rPr lang="en-US" dirty="0" smtClean="0"/>
              <a:t>		Maximizing User Adoption</a:t>
            </a:r>
            <a:endParaRPr lang="en-US" dirty="0"/>
          </a:p>
        </p:txBody>
      </p:sp>
      <p:sp>
        <p:nvSpPr>
          <p:cNvPr id="4" name="Rectangle 3"/>
          <p:cNvSpPr txBox="1">
            <a:spLocks noChangeArrowheads="1"/>
          </p:cNvSpPr>
          <p:nvPr/>
        </p:nvSpPr>
        <p:spPr>
          <a:xfrm>
            <a:off x="785734" y="1675698"/>
            <a:ext cx="7772400" cy="41148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latin typeface="Calibri" pitchFamily="34" charset="0"/>
              </a:rPr>
              <a:t>Manage the Risks:  “User Adoption is Everything” for Mobile Solutions</a:t>
            </a:r>
          </a:p>
          <a:p>
            <a:endParaRPr lang="en-US" sz="3600" dirty="0" smtClean="0">
              <a:latin typeface="Calibri" pitchFamily="34" charset="0"/>
            </a:endParaRPr>
          </a:p>
          <a:p>
            <a:pPr lvl="1"/>
            <a:r>
              <a:rPr lang="en-US" dirty="0" smtClean="0">
                <a:latin typeface="Calibri" pitchFamily="34" charset="0"/>
              </a:rPr>
              <a:t>Enthusiastic Users</a:t>
            </a:r>
          </a:p>
          <a:p>
            <a:pPr lvl="2"/>
            <a:r>
              <a:rPr lang="en-US" dirty="0" smtClean="0">
                <a:latin typeface="Calibri" pitchFamily="34" charset="0"/>
              </a:rPr>
              <a:t>Right solution</a:t>
            </a:r>
          </a:p>
          <a:p>
            <a:pPr lvl="2"/>
            <a:r>
              <a:rPr lang="en-US" dirty="0" smtClean="0">
                <a:latin typeface="Calibri" pitchFamily="34" charset="0"/>
              </a:rPr>
              <a:t>Right stakeholder involvement</a:t>
            </a:r>
          </a:p>
          <a:p>
            <a:pPr lvl="2"/>
            <a:r>
              <a:rPr lang="en-US" dirty="0" smtClean="0">
                <a:latin typeface="Calibri" pitchFamily="34" charset="0"/>
              </a:rPr>
              <a:t>Right training programs</a:t>
            </a:r>
          </a:p>
          <a:p>
            <a:pPr lvl="2"/>
            <a:r>
              <a:rPr lang="en-US" dirty="0" smtClean="0">
                <a:latin typeface="Calibri" pitchFamily="34" charset="0"/>
              </a:rPr>
              <a:t>Right incentives</a:t>
            </a:r>
          </a:p>
          <a:p>
            <a:pPr lvl="2"/>
            <a:r>
              <a:rPr lang="en-US" dirty="0" smtClean="0">
                <a:latin typeface="Calibri" pitchFamily="34" charset="0"/>
              </a:rPr>
              <a:t>Repeat…</a:t>
            </a:r>
          </a:p>
          <a:p>
            <a:pPr lvl="1"/>
            <a:endParaRPr lang="en-US" dirty="0" smtClean="0">
              <a:latin typeface="Calibri" pitchFamily="34" charset="0"/>
            </a:endParaRPr>
          </a:p>
          <a:p>
            <a:pPr lvl="1"/>
            <a:r>
              <a:rPr lang="en-US" dirty="0" smtClean="0">
                <a:latin typeface="Calibri" pitchFamily="34" charset="0"/>
              </a:rPr>
              <a:t>Measure ROI, report</a:t>
            </a:r>
          </a:p>
          <a:p>
            <a:pPr lvl="3">
              <a:buFontTx/>
              <a:buNone/>
            </a:pPr>
            <a:endParaRPr lang="en-US" dirty="0" smtClean="0">
              <a:latin typeface="Calibri" pitchFamily="34" charset="0"/>
            </a:endParaRPr>
          </a:p>
          <a:p>
            <a:pPr lvl="2">
              <a:buFontTx/>
              <a:buNone/>
            </a:pPr>
            <a:r>
              <a:rPr lang="en-US" dirty="0" smtClean="0">
                <a:latin typeface="Calibri" pitchFamily="34" charset="0"/>
              </a:rPr>
              <a:t>		</a:t>
            </a:r>
          </a:p>
          <a:p>
            <a:pPr lvl="1">
              <a:buFontTx/>
              <a:buNone/>
            </a:pPr>
            <a:endParaRPr lang="en-US" dirty="0" smtClean="0">
              <a:latin typeface="Calibri" pitchFamily="34" charset="0"/>
            </a:endParaRPr>
          </a:p>
        </p:txBody>
      </p:sp>
      <p:graphicFrame>
        <p:nvGraphicFramePr>
          <p:cNvPr id="5" name="Chart 6"/>
          <p:cNvGraphicFramePr>
            <a:graphicFrameLocks/>
          </p:cNvGraphicFramePr>
          <p:nvPr>
            <p:extLst>
              <p:ext uri="{D42A27DB-BD31-4B8C-83A1-F6EECF244321}">
                <p14:modId xmlns:p14="http://schemas.microsoft.com/office/powerpoint/2010/main" val="1199096280"/>
              </p:ext>
            </p:extLst>
          </p:nvPr>
        </p:nvGraphicFramePr>
        <p:xfrm>
          <a:off x="6752757" y="2010717"/>
          <a:ext cx="5067300" cy="33210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014679" y="5100935"/>
            <a:ext cx="60960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1387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wipe(down)">
                                      <p:cBhvr>
                                        <p:cTn id="4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Case: KPIs, Dashboards &amp; Analytics</a:t>
            </a:r>
            <a:endParaRPr lang="en-US" dirty="0"/>
          </a:p>
        </p:txBody>
      </p:sp>
      <p:graphicFrame>
        <p:nvGraphicFramePr>
          <p:cNvPr id="4" name="Content Placeholder 3"/>
          <p:cNvGraphicFramePr>
            <a:graphicFrameLocks noGrp="1"/>
          </p:cNvGraphicFramePr>
          <p:nvPr>
            <p:ph idx="1"/>
            <p:extLst/>
          </p:nvPr>
        </p:nvGraphicFramePr>
        <p:xfrm>
          <a:off x="838200" y="49143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2317315" y="3582444"/>
            <a:ext cx="438411" cy="764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5569908" y="3582444"/>
            <a:ext cx="417534" cy="764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a:stretch>
            <a:fillRect/>
          </a:stretch>
        </p:blipFill>
        <p:spPr>
          <a:xfrm>
            <a:off x="4910329" y="4523030"/>
            <a:ext cx="1920406" cy="2334970"/>
          </a:xfrm>
          <a:prstGeom prst="rect">
            <a:avLst/>
          </a:prstGeom>
        </p:spPr>
      </p:pic>
      <p:pic>
        <p:nvPicPr>
          <p:cNvPr id="8" name="Picture 7"/>
          <p:cNvPicPr>
            <a:picLocks noChangeAspect="1"/>
          </p:cNvPicPr>
          <p:nvPr/>
        </p:nvPicPr>
        <p:blipFill>
          <a:blip r:embed="rId8"/>
          <a:stretch>
            <a:fillRect/>
          </a:stretch>
        </p:blipFill>
        <p:spPr>
          <a:xfrm>
            <a:off x="1747340" y="4739456"/>
            <a:ext cx="1908213" cy="1902117"/>
          </a:xfrm>
          <a:prstGeom prst="rect">
            <a:avLst/>
          </a:prstGeom>
        </p:spPr>
      </p:pic>
      <p:pic>
        <p:nvPicPr>
          <p:cNvPr id="10" name="Picture 9"/>
          <p:cNvPicPr>
            <a:picLocks noChangeAspect="1"/>
          </p:cNvPicPr>
          <p:nvPr/>
        </p:nvPicPr>
        <p:blipFill>
          <a:blip r:embed="rId9"/>
          <a:stretch>
            <a:fillRect/>
          </a:stretch>
        </p:blipFill>
        <p:spPr>
          <a:xfrm>
            <a:off x="7911939" y="3823149"/>
            <a:ext cx="2952750" cy="1552575"/>
          </a:xfrm>
          <a:prstGeom prst="rect">
            <a:avLst/>
          </a:prstGeom>
        </p:spPr>
      </p:pic>
      <p:sp>
        <p:nvSpPr>
          <p:cNvPr id="11" name="TextBox 10"/>
          <p:cNvSpPr txBox="1"/>
          <p:nvPr/>
        </p:nvSpPr>
        <p:spPr>
          <a:xfrm>
            <a:off x="7659974" y="5456417"/>
            <a:ext cx="3897442" cy="215444"/>
          </a:xfrm>
          <a:prstGeom prst="rect">
            <a:avLst/>
          </a:prstGeom>
          <a:noFill/>
        </p:spPr>
        <p:txBody>
          <a:bodyPr wrap="square" rtlCol="0">
            <a:spAutoFit/>
          </a:bodyPr>
          <a:lstStyle/>
          <a:p>
            <a:r>
              <a:rPr lang="en-US" sz="800" dirty="0"/>
              <a:t>http://www.actioncoach.com/Good-Decision-Making-in-Business?pressid=1282</a:t>
            </a:r>
          </a:p>
        </p:txBody>
      </p:sp>
    </p:spTree>
    <p:extLst>
      <p:ext uri="{BB962C8B-B14F-4D97-AF65-F5344CB8AC3E}">
        <p14:creationId xmlns:p14="http://schemas.microsoft.com/office/powerpoint/2010/main" val="196218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Speaker Introductions</a:t>
            </a:r>
            <a:endParaRPr lang="en-US" dirty="0"/>
          </a:p>
        </p:txBody>
      </p:sp>
      <p:sp>
        <p:nvSpPr>
          <p:cNvPr id="5" name="Text Placeholder 4"/>
          <p:cNvSpPr>
            <a:spLocks noGrp="1"/>
          </p:cNvSpPr>
          <p:nvPr>
            <p:ph type="body" idx="1"/>
          </p:nvPr>
        </p:nvSpPr>
        <p:spPr/>
        <p:txBody>
          <a:bodyPr/>
          <a:lstStyle/>
          <a:p>
            <a:r>
              <a:rPr lang="en-US" dirty="0" smtClean="0"/>
              <a:t>Gautham Pandiyan</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20415" y="2755678"/>
            <a:ext cx="2298266" cy="3433985"/>
          </a:xfrm>
        </p:spPr>
      </p:pic>
      <p:sp>
        <p:nvSpPr>
          <p:cNvPr id="7" name="Text Placeholder 6"/>
          <p:cNvSpPr>
            <a:spLocks noGrp="1"/>
          </p:cNvSpPr>
          <p:nvPr>
            <p:ph type="body" sz="quarter" idx="3"/>
          </p:nvPr>
        </p:nvSpPr>
        <p:spPr>
          <a:xfrm>
            <a:off x="6576932" y="1681163"/>
            <a:ext cx="5183188" cy="823912"/>
          </a:xfrm>
        </p:spPr>
        <p:txBody>
          <a:bodyPr/>
          <a:lstStyle/>
          <a:p>
            <a:r>
              <a:rPr lang="en-US" dirty="0" smtClean="0"/>
              <a:t>Cliff Adams</a:t>
            </a:r>
            <a:endParaRPr lang="en-US" dirty="0"/>
          </a:p>
        </p:txBody>
      </p:sp>
      <p:sp>
        <p:nvSpPr>
          <p:cNvPr id="11" name="TextBox 10"/>
          <p:cNvSpPr txBox="1"/>
          <p:nvPr/>
        </p:nvSpPr>
        <p:spPr>
          <a:xfrm>
            <a:off x="3418681" y="2822060"/>
            <a:ext cx="2697306" cy="1477328"/>
          </a:xfrm>
          <a:prstGeom prst="rect">
            <a:avLst/>
          </a:prstGeom>
          <a:noFill/>
        </p:spPr>
        <p:txBody>
          <a:bodyPr wrap="square" rtlCol="0">
            <a:spAutoFit/>
          </a:bodyPr>
          <a:lstStyle/>
          <a:p>
            <a:r>
              <a:rPr lang="en-US" dirty="0" smtClean="0"/>
              <a:t>VP of Sales &amp; Marketing</a:t>
            </a:r>
          </a:p>
          <a:p>
            <a:endParaRPr lang="en-US" dirty="0"/>
          </a:p>
          <a:p>
            <a:r>
              <a:rPr lang="en-US" dirty="0" smtClean="0"/>
              <a:t>5+ </a:t>
            </a:r>
            <a:r>
              <a:rPr lang="en-US" dirty="0" smtClean="0"/>
              <a:t>years at </a:t>
            </a:r>
            <a:r>
              <a:rPr lang="en-US" dirty="0" err="1" smtClean="0"/>
              <a:t>Mi</a:t>
            </a:r>
            <a:r>
              <a:rPr lang="en-US" dirty="0" smtClean="0"/>
              <a:t>-Corporation</a:t>
            </a:r>
          </a:p>
          <a:p>
            <a:endParaRPr lang="en-US" dirty="0"/>
          </a:p>
          <a:p>
            <a:r>
              <a:rPr lang="en-US" dirty="0" smtClean="0"/>
              <a:t>Avoid at TSA lines!</a:t>
            </a:r>
            <a:endParaRPr lang="en-US" dirty="0"/>
          </a:p>
        </p:txBody>
      </p:sp>
      <p:sp>
        <p:nvSpPr>
          <p:cNvPr id="12" name="TextBox 11"/>
          <p:cNvSpPr txBox="1"/>
          <p:nvPr/>
        </p:nvSpPr>
        <p:spPr>
          <a:xfrm>
            <a:off x="9181226" y="2755677"/>
            <a:ext cx="2705974" cy="369332"/>
          </a:xfrm>
          <a:prstGeom prst="rect">
            <a:avLst/>
          </a:prstGeom>
          <a:noFill/>
        </p:spPr>
        <p:txBody>
          <a:bodyPr wrap="square" rtlCol="0">
            <a:spAutoFit/>
          </a:bodyPr>
          <a:lstStyle/>
          <a:p>
            <a:r>
              <a:rPr lang="en-US" dirty="0" smtClean="0"/>
              <a:t>Need 1 </a:t>
            </a:r>
            <a:r>
              <a:rPr lang="en-US" dirty="0" smtClean="0"/>
              <a:t>‘fun facts’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229" y="2755677"/>
            <a:ext cx="2198253" cy="3433986"/>
          </a:xfrm>
          <a:prstGeom prst="rect">
            <a:avLst/>
          </a:prstGeom>
        </p:spPr>
      </p:pic>
    </p:spTree>
    <p:extLst>
      <p:ext uri="{BB962C8B-B14F-4D97-AF65-F5344CB8AC3E}">
        <p14:creationId xmlns:p14="http://schemas.microsoft.com/office/powerpoint/2010/main" val="23826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down)">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wipe(down)">
                                      <p:cBhvr>
                                        <p:cTn id="17" dur="500"/>
                                        <p:tgtEl>
                                          <p:spTgt spid="11">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p:cNvSpPr txBox="1">
            <a:spLocks/>
          </p:cNvSpPr>
          <p:nvPr/>
        </p:nvSpPr>
        <p:spPr>
          <a:xfrm>
            <a:off x="585864" y="264258"/>
            <a:ext cx="6159709"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Know your current process cost</a:t>
            </a:r>
          </a:p>
          <a:p>
            <a:pPr lvl="1"/>
            <a:r>
              <a:rPr lang="en-US" dirty="0" smtClean="0"/>
              <a:t>Use tools like </a:t>
            </a:r>
            <a:r>
              <a:rPr lang="en-US" dirty="0" err="1" smtClean="0"/>
              <a:t>Mi</a:t>
            </a:r>
            <a:r>
              <a:rPr lang="en-US" dirty="0" smtClean="0"/>
              <a:t>-Corporation’s ROI calculator</a:t>
            </a:r>
          </a:p>
          <a:p>
            <a:pPr lvl="1"/>
            <a:r>
              <a:rPr lang="en-US" dirty="0" smtClean="0"/>
              <a:t>Account for hardware, </a:t>
            </a:r>
            <a:r>
              <a:rPr lang="en-US" dirty="0" smtClean="0"/>
              <a:t>software, services</a:t>
            </a:r>
            <a:r>
              <a:rPr lang="en-US" dirty="0" smtClean="0"/>
              <a:t>, support, TCO 3-5 years</a:t>
            </a:r>
          </a:p>
          <a:p>
            <a:pPr lvl="1"/>
            <a:endParaRPr lang="en-US" dirty="0" smtClean="0"/>
          </a:p>
          <a:p>
            <a:r>
              <a:rPr lang="en-US" dirty="0" smtClean="0"/>
              <a:t>Quantify the potential benefits</a:t>
            </a:r>
          </a:p>
          <a:p>
            <a:pPr lvl="1"/>
            <a:r>
              <a:rPr lang="en-US" dirty="0" smtClean="0"/>
              <a:t>Additional revenue</a:t>
            </a:r>
          </a:p>
          <a:p>
            <a:pPr lvl="1"/>
            <a:r>
              <a:rPr lang="en-US" dirty="0" smtClean="0"/>
              <a:t>Cost savings, time savings</a:t>
            </a:r>
          </a:p>
          <a:p>
            <a:pPr lvl="1"/>
            <a:r>
              <a:rPr lang="en-US" dirty="0" smtClean="0"/>
              <a:t>Better staff productivity</a:t>
            </a:r>
          </a:p>
          <a:p>
            <a:pPr lvl="1"/>
            <a:r>
              <a:rPr lang="en-US" dirty="0" smtClean="0"/>
              <a:t>Improved customer service</a:t>
            </a:r>
          </a:p>
          <a:p>
            <a:pPr lvl="1"/>
            <a:r>
              <a:rPr lang="en-US" dirty="0" smtClean="0"/>
              <a:t>Competitive edge in market</a:t>
            </a:r>
          </a:p>
          <a:p>
            <a:endParaRPr lang="en-US" dirty="0" smtClean="0"/>
          </a:p>
          <a:p>
            <a:r>
              <a:rPr lang="en-US" dirty="0" smtClean="0"/>
              <a:t>Communicate, communicate!</a:t>
            </a:r>
            <a:endParaRPr lang="en-US" dirty="0"/>
          </a:p>
        </p:txBody>
      </p:sp>
      <p:pic>
        <p:nvPicPr>
          <p:cNvPr id="4" name="Picture 3"/>
          <p:cNvPicPr>
            <a:picLocks noChangeAspect="1"/>
          </p:cNvPicPr>
          <p:nvPr/>
        </p:nvPicPr>
        <p:blipFill>
          <a:blip r:embed="rId2"/>
          <a:stretch>
            <a:fillRect/>
          </a:stretch>
        </p:blipFill>
        <p:spPr>
          <a:xfrm>
            <a:off x="7098155" y="264258"/>
            <a:ext cx="4823661" cy="3033577"/>
          </a:xfrm>
          <a:prstGeom prst="rect">
            <a:avLst/>
          </a:prstGeom>
        </p:spPr>
      </p:pic>
      <p:pic>
        <p:nvPicPr>
          <p:cNvPr id="5" name="Picture 4"/>
          <p:cNvPicPr>
            <a:picLocks noChangeAspect="1"/>
          </p:cNvPicPr>
          <p:nvPr/>
        </p:nvPicPr>
        <p:blipFill>
          <a:blip r:embed="rId3"/>
          <a:stretch>
            <a:fillRect/>
          </a:stretch>
        </p:blipFill>
        <p:spPr>
          <a:xfrm>
            <a:off x="7309945" y="3297835"/>
            <a:ext cx="2814638" cy="2484890"/>
          </a:xfrm>
          <a:prstGeom prst="rect">
            <a:avLst/>
          </a:prstGeom>
        </p:spPr>
      </p:pic>
    </p:spTree>
    <p:extLst>
      <p:ext uri="{BB962C8B-B14F-4D97-AF65-F5344CB8AC3E}">
        <p14:creationId xmlns:p14="http://schemas.microsoft.com/office/powerpoint/2010/main" val="242898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9" y="0"/>
            <a:ext cx="10515600" cy="1325563"/>
          </a:xfrm>
        </p:spPr>
        <p:txBody>
          <a:bodyPr/>
          <a:lstStyle/>
          <a:p>
            <a:r>
              <a:rPr lang="en-US" dirty="0" smtClean="0"/>
              <a:t>Suggested Next Steps</a:t>
            </a:r>
            <a:endParaRPr lang="en-US" dirty="0"/>
          </a:p>
        </p:txBody>
      </p:sp>
      <p:sp>
        <p:nvSpPr>
          <p:cNvPr id="4" name="Rectangle 3"/>
          <p:cNvSpPr>
            <a:spLocks noChangeArrowheads="1"/>
          </p:cNvSpPr>
          <p:nvPr/>
        </p:nvSpPr>
        <p:spPr bwMode="auto">
          <a:xfrm>
            <a:off x="697702" y="1079955"/>
            <a:ext cx="11384369" cy="5170014"/>
          </a:xfrm>
          <a:prstGeom prst="rect">
            <a:avLst/>
          </a:prstGeom>
          <a:noFill/>
          <a:ln w="12700">
            <a:noFill/>
            <a:miter lim="800000"/>
            <a:headEnd/>
            <a:tailEnd/>
          </a:ln>
          <a:effectLst/>
        </p:spPr>
        <p:txBody>
          <a:bodyPr wrap="square" lIns="92379" tIns="45407" rIns="92379" bIns="45407">
            <a:spAutoFit/>
          </a:bodyPr>
          <a:lstStyle/>
          <a:p>
            <a:pPr algn="ctr" defTabSz="911225" eaLnBrk="0" hangingPunct="0">
              <a:defRPr/>
            </a:pPr>
            <a:endParaRPr lang="en-US" i="1" u="sng" dirty="0">
              <a:solidFill>
                <a:srgbClr val="000000"/>
              </a:solidFill>
              <a:latin typeface="Verdana" pitchFamily="34" charset="0"/>
              <a:cs typeface="+mn-cs"/>
            </a:endParaRPr>
          </a:p>
          <a:p>
            <a:pPr defTabSz="911225" eaLnBrk="0" hangingPunct="0">
              <a:buFontTx/>
              <a:buChar char="•"/>
              <a:defRPr/>
            </a:pPr>
            <a:r>
              <a:rPr lang="en-US" sz="2400" i="1" dirty="0" smtClean="0">
                <a:solidFill>
                  <a:srgbClr val="000000"/>
                </a:solidFill>
                <a:cs typeface="+mn-cs"/>
              </a:rPr>
              <a:t>Visit </a:t>
            </a:r>
            <a:r>
              <a:rPr lang="en-US" sz="2400" i="1" dirty="0" smtClean="0">
                <a:cs typeface="+mn-cs"/>
                <a:hlinkClick r:id="rId2"/>
              </a:rPr>
              <a:t>www.mi-corporation.com</a:t>
            </a:r>
            <a:r>
              <a:rPr lang="en-US" sz="2400" i="1" dirty="0" smtClean="0">
                <a:cs typeface="+mn-cs"/>
              </a:rPr>
              <a:t> </a:t>
            </a:r>
            <a:r>
              <a:rPr lang="en-US" sz="2400" i="1" dirty="0" smtClean="0">
                <a:solidFill>
                  <a:srgbClr val="000000"/>
                </a:solidFill>
                <a:cs typeface="+mn-cs"/>
              </a:rPr>
              <a:t>for </a:t>
            </a:r>
            <a:r>
              <a:rPr lang="en-US" sz="2400" i="1" dirty="0">
                <a:solidFill>
                  <a:srgbClr val="000000"/>
                </a:solidFill>
                <a:cs typeface="+mn-cs"/>
              </a:rPr>
              <a:t>more information about </a:t>
            </a:r>
          </a:p>
          <a:p>
            <a:pPr defTabSz="911225" eaLnBrk="0" hangingPunct="0">
              <a:defRPr/>
            </a:pPr>
            <a:r>
              <a:rPr lang="en-US" sz="2400" i="1" dirty="0">
                <a:solidFill>
                  <a:srgbClr val="000000"/>
                </a:solidFill>
                <a:cs typeface="+mn-cs"/>
              </a:rPr>
              <a:t>     </a:t>
            </a:r>
            <a:r>
              <a:rPr lang="en-US" sz="2400" i="1" dirty="0" err="1" smtClean="0">
                <a:solidFill>
                  <a:srgbClr val="000000"/>
                </a:solidFill>
                <a:cs typeface="+mn-cs"/>
              </a:rPr>
              <a:t>Mi</a:t>
            </a:r>
            <a:r>
              <a:rPr lang="en-US" sz="2400" i="1" dirty="0" smtClean="0">
                <a:solidFill>
                  <a:srgbClr val="000000"/>
                </a:solidFill>
                <a:cs typeface="+mn-cs"/>
              </a:rPr>
              <a:t>-Corporation software &amp; services:  </a:t>
            </a:r>
            <a:r>
              <a:rPr lang="en-US" sz="2400" i="1" dirty="0">
                <a:solidFill>
                  <a:srgbClr val="000000"/>
                </a:solidFill>
                <a:cs typeface="+mn-cs"/>
              </a:rPr>
              <a:t>Data Sheets, Case </a:t>
            </a:r>
            <a:r>
              <a:rPr lang="en-US" sz="2400" i="1" dirty="0" smtClean="0">
                <a:solidFill>
                  <a:srgbClr val="000000"/>
                </a:solidFill>
                <a:cs typeface="+mn-cs"/>
              </a:rPr>
              <a:t>Studies, White Papers</a:t>
            </a:r>
            <a:endParaRPr lang="en-US" sz="2400" i="1" dirty="0">
              <a:solidFill>
                <a:srgbClr val="000000"/>
              </a:solidFill>
              <a:cs typeface="+mn-cs"/>
            </a:endParaRPr>
          </a:p>
          <a:p>
            <a:pPr defTabSz="911225" eaLnBrk="0" hangingPunct="0">
              <a:defRPr/>
            </a:pPr>
            <a:endParaRPr lang="en-US" sz="2400" i="1" dirty="0">
              <a:solidFill>
                <a:srgbClr val="000000"/>
              </a:solidFill>
              <a:cs typeface="+mn-cs"/>
            </a:endParaRPr>
          </a:p>
          <a:p>
            <a:pPr defTabSz="911225" eaLnBrk="0" hangingPunct="0">
              <a:buFontTx/>
              <a:buChar char="•"/>
              <a:defRPr/>
            </a:pPr>
            <a:r>
              <a:rPr lang="en-US" sz="2400" i="1" dirty="0">
                <a:cs typeface="+mn-cs"/>
              </a:rPr>
              <a:t>Downloadable </a:t>
            </a:r>
            <a:r>
              <a:rPr lang="en-US" sz="2400" i="1" dirty="0" err="1" smtClean="0">
                <a:cs typeface="+mn-cs"/>
              </a:rPr>
              <a:t>Eval</a:t>
            </a:r>
            <a:r>
              <a:rPr lang="en-US" sz="2400" i="1" dirty="0" smtClean="0">
                <a:cs typeface="+mn-cs"/>
              </a:rPr>
              <a:t> </a:t>
            </a:r>
            <a:r>
              <a:rPr lang="en-US" sz="2400" i="1" dirty="0">
                <a:cs typeface="+mn-cs"/>
              </a:rPr>
              <a:t>software is </a:t>
            </a:r>
            <a:r>
              <a:rPr lang="en-US" sz="2400" i="1" dirty="0" smtClean="0">
                <a:cs typeface="+mn-cs"/>
              </a:rPr>
              <a:t>available at </a:t>
            </a:r>
            <a:r>
              <a:rPr lang="en-US" sz="2400" b="1" i="1" dirty="0" smtClean="0">
                <a:cs typeface="+mn-cs"/>
                <a:hlinkClick r:id="rId2"/>
              </a:rPr>
              <a:t>www.mi-corporation.com</a:t>
            </a:r>
            <a:r>
              <a:rPr lang="en-US" sz="2400" b="1" i="1" dirty="0" smtClean="0">
                <a:cs typeface="+mn-cs"/>
              </a:rPr>
              <a:t> </a:t>
            </a:r>
            <a:endParaRPr lang="en-US" sz="2400" b="1" i="1" dirty="0">
              <a:cs typeface="+mn-cs"/>
            </a:endParaRPr>
          </a:p>
          <a:p>
            <a:pPr defTabSz="911225" eaLnBrk="0" hangingPunct="0">
              <a:defRPr/>
            </a:pPr>
            <a:endParaRPr lang="en-US" sz="2400" i="1" dirty="0" smtClean="0">
              <a:solidFill>
                <a:srgbClr val="FF0000"/>
              </a:solidFill>
              <a:cs typeface="+mn-cs"/>
            </a:endParaRPr>
          </a:p>
          <a:p>
            <a:pPr defTabSz="911225" eaLnBrk="0" hangingPunct="0">
              <a:defRPr/>
            </a:pPr>
            <a:r>
              <a:rPr lang="en-US" sz="2400" i="1" dirty="0" smtClean="0">
                <a:solidFill>
                  <a:srgbClr val="FF0000"/>
                </a:solidFill>
                <a:cs typeface="+mn-cs"/>
              </a:rPr>
              <a:t>Watch our </a:t>
            </a:r>
            <a:r>
              <a:rPr lang="en-US" sz="2400" i="1" dirty="0" err="1" smtClean="0">
                <a:solidFill>
                  <a:srgbClr val="FF0000"/>
                </a:solidFill>
                <a:cs typeface="+mn-cs"/>
              </a:rPr>
              <a:t>Youtube</a:t>
            </a:r>
            <a:r>
              <a:rPr lang="en-US" sz="2400" i="1" dirty="0" smtClean="0">
                <a:solidFill>
                  <a:srgbClr val="FF0000"/>
                </a:solidFill>
                <a:cs typeface="+mn-cs"/>
              </a:rPr>
              <a:t> videos: </a:t>
            </a:r>
            <a:r>
              <a:rPr lang="en-US" sz="2400" i="1" dirty="0" smtClean="0">
                <a:solidFill>
                  <a:srgbClr val="FF0000"/>
                </a:solidFill>
                <a:cs typeface="+mn-cs"/>
                <a:hlinkClick r:id="rId3"/>
              </a:rPr>
              <a:t>www.youtube.com/micortp</a:t>
            </a:r>
            <a:r>
              <a:rPr lang="en-US" sz="2400" i="1" dirty="0" smtClean="0">
                <a:solidFill>
                  <a:srgbClr val="FF0000"/>
                </a:solidFill>
                <a:cs typeface="+mn-cs"/>
              </a:rPr>
              <a:t> &amp; 					                                    </a:t>
            </a:r>
            <a:r>
              <a:rPr lang="en-US" sz="2400" i="1" dirty="0" smtClean="0">
                <a:solidFill>
                  <a:srgbClr val="FF0000"/>
                </a:solidFill>
                <a:cs typeface="+mn-cs"/>
                <a:hlinkClick r:id="rId4"/>
              </a:rPr>
              <a:t>www.youtube.com/mobileforms</a:t>
            </a:r>
            <a:r>
              <a:rPr lang="en-US" sz="2400" i="1" dirty="0" smtClean="0">
                <a:solidFill>
                  <a:srgbClr val="FF0000"/>
                </a:solidFill>
                <a:cs typeface="+mn-cs"/>
              </a:rPr>
              <a:t> </a:t>
            </a:r>
            <a:endParaRPr lang="en-US" sz="2400" i="1" dirty="0">
              <a:solidFill>
                <a:srgbClr val="FF0000"/>
              </a:solidFill>
              <a:cs typeface="+mn-cs"/>
            </a:endParaRPr>
          </a:p>
          <a:p>
            <a:pPr defTabSz="911225" eaLnBrk="0" hangingPunct="0">
              <a:buFontTx/>
              <a:buChar char="•"/>
              <a:defRPr/>
            </a:pPr>
            <a:endParaRPr lang="en-US" sz="2400" i="1" dirty="0">
              <a:solidFill>
                <a:srgbClr val="000000"/>
              </a:solidFill>
              <a:cs typeface="+mn-cs"/>
            </a:endParaRPr>
          </a:p>
          <a:p>
            <a:pPr defTabSz="911225" eaLnBrk="0" hangingPunct="0">
              <a:buFontTx/>
              <a:buChar char="•"/>
              <a:defRPr/>
            </a:pPr>
            <a:r>
              <a:rPr lang="en-US" sz="2400" i="1" dirty="0" smtClean="0">
                <a:solidFill>
                  <a:srgbClr val="000000"/>
                </a:solidFill>
                <a:cs typeface="+mn-cs"/>
              </a:rPr>
              <a:t>Arrange a </a:t>
            </a:r>
            <a:r>
              <a:rPr lang="en-US" sz="2400" i="1" dirty="0" err="1" smtClean="0">
                <a:solidFill>
                  <a:srgbClr val="000000"/>
                </a:solidFill>
                <a:cs typeface="+mn-cs"/>
              </a:rPr>
              <a:t>Mi</a:t>
            </a:r>
            <a:r>
              <a:rPr lang="en-US" sz="2400" i="1" dirty="0" smtClean="0">
                <a:solidFill>
                  <a:srgbClr val="000000"/>
                </a:solidFill>
                <a:cs typeface="+mn-cs"/>
              </a:rPr>
              <a:t>-Corporation best practices workshop    - Mike Naugle</a:t>
            </a:r>
            <a:br>
              <a:rPr lang="en-US" sz="2400" i="1" dirty="0" smtClean="0">
                <a:solidFill>
                  <a:srgbClr val="000000"/>
                </a:solidFill>
                <a:cs typeface="+mn-cs"/>
              </a:rPr>
            </a:br>
            <a:r>
              <a:rPr lang="en-US" sz="2400" i="1" dirty="0" smtClean="0">
                <a:solidFill>
                  <a:srgbClr val="000000"/>
                </a:solidFill>
                <a:cs typeface="+mn-cs"/>
              </a:rPr>
              <a:t>						                    </a:t>
            </a:r>
            <a:r>
              <a:rPr lang="en-US" sz="2400" i="1" dirty="0" smtClean="0">
                <a:solidFill>
                  <a:srgbClr val="000000"/>
                </a:solidFill>
                <a:cs typeface="+mn-cs"/>
                <a:hlinkClick r:id="rId5"/>
              </a:rPr>
              <a:t>mnaugle@mi-corporation.com</a:t>
            </a:r>
            <a:r>
              <a:rPr lang="en-US" sz="2400" i="1" dirty="0" smtClean="0">
                <a:solidFill>
                  <a:srgbClr val="000000"/>
                </a:solidFill>
                <a:cs typeface="+mn-cs"/>
              </a:rPr>
              <a:t> </a:t>
            </a:r>
            <a:r>
              <a:rPr lang="en-US" sz="2400" i="1" dirty="0">
                <a:solidFill>
                  <a:srgbClr val="000000"/>
                </a:solidFill>
              </a:rPr>
              <a:t/>
            </a:r>
            <a:br>
              <a:rPr lang="en-US" sz="2400" i="1" dirty="0">
                <a:solidFill>
                  <a:srgbClr val="000000"/>
                </a:solidFill>
              </a:rPr>
            </a:br>
            <a:r>
              <a:rPr lang="en-US" sz="2400" i="1" dirty="0" smtClean="0">
                <a:solidFill>
                  <a:srgbClr val="000000"/>
                </a:solidFill>
              </a:rPr>
              <a:t>							       123-456-7890</a:t>
            </a:r>
          </a:p>
          <a:p>
            <a:pPr defTabSz="911225" eaLnBrk="0" hangingPunct="0">
              <a:buFontTx/>
              <a:buChar char="•"/>
              <a:defRPr/>
            </a:pPr>
            <a:r>
              <a:rPr lang="en-US" sz="2400" b="1" i="1" dirty="0" smtClean="0">
                <a:solidFill>
                  <a:srgbClr val="000000"/>
                </a:solidFill>
              </a:rPr>
              <a:t>What device do you lean </a:t>
            </a:r>
            <a:r>
              <a:rPr lang="en-US" sz="2400" b="1" i="1" dirty="0" smtClean="0">
                <a:solidFill>
                  <a:srgbClr val="000000"/>
                </a:solidFill>
              </a:rPr>
              <a:t>on? </a:t>
            </a:r>
            <a:r>
              <a:rPr lang="en-US" sz="2400" b="1" i="1" dirty="0" smtClean="0">
                <a:solidFill>
                  <a:srgbClr val="000000"/>
                </a:solidFill>
              </a:rPr>
              <a:t>Stay tuned</a:t>
            </a:r>
            <a:r>
              <a:rPr lang="en-US" sz="2400" b="1" i="1" dirty="0" smtClean="0">
                <a:solidFill>
                  <a:srgbClr val="000000"/>
                </a:solidFill>
              </a:rPr>
              <a:t>…</a:t>
            </a:r>
          </a:p>
          <a:p>
            <a:pPr defTabSz="911225" eaLnBrk="0" hangingPunct="0">
              <a:buFontTx/>
              <a:buChar char="•"/>
              <a:defRPr/>
            </a:pPr>
            <a:r>
              <a:rPr lang="en-US" sz="2400" b="1" i="1" dirty="0" smtClean="0">
                <a:solidFill>
                  <a:srgbClr val="000000"/>
                </a:solidFill>
              </a:rPr>
              <a:t>Stay tuned for a LIVE DEMO!</a:t>
            </a:r>
            <a:endParaRPr lang="en-US" sz="2400" b="1" i="1" dirty="0" smtClean="0">
              <a:solidFill>
                <a:srgbClr val="000000"/>
              </a:solidFill>
            </a:endParaRPr>
          </a:p>
        </p:txBody>
      </p:sp>
    </p:spTree>
    <p:extLst>
      <p:ext uri="{BB962C8B-B14F-4D97-AF65-F5344CB8AC3E}">
        <p14:creationId xmlns:p14="http://schemas.microsoft.com/office/powerpoint/2010/main" val="3819316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525" y="2478738"/>
            <a:ext cx="10515600" cy="1325563"/>
          </a:xfrm>
        </p:spPr>
        <p:txBody>
          <a:bodyPr/>
          <a:lstStyle/>
          <a:p>
            <a:r>
              <a:rPr lang="en-US" dirty="0" smtClean="0"/>
              <a:t>Poll 2</a:t>
            </a:r>
            <a:endParaRPr lang="en-US" dirty="0"/>
          </a:p>
        </p:txBody>
      </p:sp>
    </p:spTree>
    <p:extLst>
      <p:ext uri="{BB962C8B-B14F-4D97-AF65-F5344CB8AC3E}">
        <p14:creationId xmlns:p14="http://schemas.microsoft.com/office/powerpoint/2010/main" val="967599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ster_Mar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pic>
        <p:nvPicPr>
          <p:cNvPr id="13" name="Picture 12" descr="Master2_B.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605904" y="-1"/>
            <a:ext cx="3027349" cy="6858001"/>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bwMode="auto">
          <a:xfrm>
            <a:off x="1524000" y="4443375"/>
            <a:ext cx="9144000" cy="1079589"/>
          </a:xfrm>
          <a:prstGeom prst="roundRect">
            <a:avLst>
              <a:gd name="adj" fmla="val 0"/>
            </a:avLst>
          </a:prstGeom>
          <a:gradFill flip="none" rotWithShape="1">
            <a:gsLst>
              <a:gs pos="100000">
                <a:srgbClr val="000000"/>
              </a:gs>
              <a:gs pos="0">
                <a:srgbClr val="000000"/>
              </a:gs>
              <a:gs pos="27000">
                <a:srgbClr val="083871"/>
              </a:gs>
              <a:gs pos="51000">
                <a:srgbClr val="0E55AC"/>
              </a:gs>
              <a:gs pos="77000">
                <a:srgbClr val="083871"/>
              </a:gs>
            </a:gsLst>
            <a:lin ang="0" scaled="1"/>
            <a:tileRect/>
          </a:gradFill>
          <a:ln w="9525" cap="flat" cmpd="sng" algn="ctr">
            <a:noFill/>
            <a:prstDash val="solid"/>
            <a:round/>
            <a:headEnd type="none" w="med" len="med"/>
            <a:tailEnd type="none" w="med" len="med"/>
          </a:ln>
          <a:effectLst>
            <a:outerShdw blurRad="152400" dist="38100" dir="2700000">
              <a:srgbClr val="000000">
                <a:alpha val="43000"/>
              </a:srgbClr>
            </a:outerShdw>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dirty="0">
              <a:solidFill>
                <a:srgbClr val="00264C"/>
              </a:solidFill>
              <a:latin typeface="Times New Roman" pitchFamily="18" charset="0"/>
            </a:endParaRPr>
          </a:p>
        </p:txBody>
      </p:sp>
      <p:pic>
        <p:nvPicPr>
          <p:cNvPr id="8" name="Picture 7" descr="Motion LogoTM_White_Medium_Transparent(for Screen).png"/>
          <p:cNvPicPr>
            <a:picLocks noChangeAspect="1"/>
          </p:cNvPicPr>
          <p:nvPr/>
        </p:nvPicPr>
        <p:blipFill>
          <a:blip r:embed="rId5" cstate="email"/>
          <a:stretch>
            <a:fillRect/>
          </a:stretch>
        </p:blipFill>
        <p:spPr>
          <a:xfrm>
            <a:off x="8742253" y="5791327"/>
            <a:ext cx="1473200" cy="598656"/>
          </a:xfrm>
          <a:prstGeom prst="rect">
            <a:avLst/>
          </a:prstGeom>
          <a:effectLst>
            <a:outerShdw blurRad="50800" dist="38100" dir="2700000">
              <a:srgbClr val="000000">
                <a:alpha val="43000"/>
              </a:srgbClr>
            </a:outerShdw>
          </a:effectLst>
        </p:spPr>
      </p:pic>
      <p:sp>
        <p:nvSpPr>
          <p:cNvPr id="9" name="Text Placeholder 8"/>
          <p:cNvSpPr txBox="1">
            <a:spLocks/>
          </p:cNvSpPr>
          <p:nvPr/>
        </p:nvSpPr>
        <p:spPr>
          <a:xfrm>
            <a:off x="1954899" y="4343400"/>
            <a:ext cx="8205203" cy="681872"/>
          </a:xfrm>
          <a:prstGeom prst="rect">
            <a:avLst/>
          </a:prstGeom>
        </p:spPr>
        <p:txBody>
          <a:bodyPr/>
          <a:lstStyle>
            <a:lvl1pPr>
              <a:buNone/>
              <a:defRPr sz="3500" baseline="0">
                <a:gradFill>
                  <a:gsLst>
                    <a:gs pos="0">
                      <a:schemeClr val="bg1"/>
                    </a:gs>
                    <a:gs pos="100000">
                      <a:schemeClr val="tx1">
                        <a:lumMod val="10000"/>
                        <a:lumOff val="90000"/>
                      </a:schemeClr>
                    </a:gs>
                  </a:gsLst>
                  <a:lin ang="4620000" scaled="0"/>
                </a:gradFill>
                <a:latin typeface="+mj-lt"/>
              </a:defRPr>
            </a:lvl1pPr>
          </a:lstStyle>
          <a:p>
            <a:pPr marL="342900" indent="-342900" fontAlgn="base">
              <a:spcBef>
                <a:spcPct val="20000"/>
              </a:spcBef>
              <a:spcAft>
                <a:spcPct val="0"/>
              </a:spcAft>
              <a:buClr>
                <a:srgbClr val="00264C"/>
              </a:buClr>
              <a:defRPr/>
            </a:pPr>
            <a:r>
              <a:rPr lang="en-US" kern="0" dirty="0">
                <a:gradFill>
                  <a:gsLst>
                    <a:gs pos="0">
                      <a:srgbClr val="FFFFFF"/>
                    </a:gs>
                    <a:gs pos="100000">
                      <a:srgbClr val="00264C">
                        <a:lumMod val="10000"/>
                        <a:lumOff val="90000"/>
                      </a:srgbClr>
                    </a:gs>
                  </a:gsLst>
                  <a:lin ang="4620000" scaled="0"/>
                </a:gradFill>
              </a:rPr>
              <a:t>F5te Class 1 Division 2: </a:t>
            </a:r>
          </a:p>
          <a:p>
            <a:pPr marL="342900" indent="-342900" fontAlgn="base">
              <a:spcBef>
                <a:spcPct val="20000"/>
              </a:spcBef>
              <a:spcAft>
                <a:spcPct val="0"/>
              </a:spcAft>
              <a:buClr>
                <a:srgbClr val="00264C"/>
              </a:buClr>
              <a:defRPr/>
            </a:pPr>
            <a:r>
              <a:rPr lang="en-US" kern="0" dirty="0">
                <a:gradFill>
                  <a:gsLst>
                    <a:gs pos="0">
                      <a:srgbClr val="FFFFFF"/>
                    </a:gs>
                    <a:gs pos="100000">
                      <a:srgbClr val="00264C">
                        <a:lumMod val="10000"/>
                        <a:lumOff val="90000"/>
                      </a:srgbClr>
                    </a:gs>
                  </a:gsLst>
                  <a:lin ang="4620000" scaled="0"/>
                </a:gradFill>
              </a:rPr>
              <a:t>For </a:t>
            </a:r>
            <a:r>
              <a:rPr lang="en-US" kern="0" dirty="0" smtClean="0">
                <a:gradFill>
                  <a:gsLst>
                    <a:gs pos="0">
                      <a:srgbClr val="FFFFFF"/>
                    </a:gs>
                    <a:gs pos="100000">
                      <a:srgbClr val="00264C">
                        <a:lumMod val="10000"/>
                        <a:lumOff val="90000"/>
                      </a:srgbClr>
                    </a:gs>
                  </a:gsLst>
                  <a:lin ang="4620000" scaled="0"/>
                </a:gradFill>
              </a:rPr>
              <a:t>Tablet-Based Pipeline Inspections</a:t>
            </a:r>
            <a:endParaRPr lang="en-US" kern="0" dirty="0">
              <a:gradFill>
                <a:gsLst>
                  <a:gs pos="0">
                    <a:srgbClr val="FFFFFF"/>
                  </a:gs>
                  <a:gs pos="100000">
                    <a:srgbClr val="00264C">
                      <a:lumMod val="10000"/>
                      <a:lumOff val="90000"/>
                    </a:srgbClr>
                  </a:gs>
                </a:gsLst>
                <a:lin ang="4620000" scaled="0"/>
              </a:gradFill>
            </a:endParaRPr>
          </a:p>
        </p:txBody>
      </p:sp>
      <p:sp>
        <p:nvSpPr>
          <p:cNvPr id="6" name="Footer Placeholder 5"/>
          <p:cNvSpPr>
            <a:spLocks noGrp="1"/>
          </p:cNvSpPr>
          <p:nvPr>
            <p:ph type="ftr" sz="quarter" idx="11"/>
          </p:nvPr>
        </p:nvSpPr>
        <p:spPr/>
        <p:txBody>
          <a:bodyPr/>
          <a:lstStyle/>
          <a:p>
            <a:r>
              <a:rPr lang="en-US" dirty="0">
                <a:solidFill>
                  <a:srgbClr val="FFFFFF">
                    <a:lumMod val="75000"/>
                  </a:srgbClr>
                </a:solidFill>
              </a:rPr>
              <a:t>Motion Computing - Confidential  </a:t>
            </a:r>
            <a:endParaRPr lang="en-US" dirty="0">
              <a:solidFill>
                <a:srgbClr val="FFFFFF">
                  <a:lumMod val="75000"/>
                </a:srgbClr>
              </a:solidFill>
            </a:endParaRPr>
          </a:p>
        </p:txBody>
      </p:sp>
    </p:spTree>
    <p:extLst>
      <p:ext uri="{BB962C8B-B14F-4D97-AF65-F5344CB8AC3E}">
        <p14:creationId xmlns:p14="http://schemas.microsoft.com/office/powerpoint/2010/main" val="2609817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4758" y="437930"/>
            <a:ext cx="8082643" cy="713237"/>
          </a:xfrm>
        </p:spPr>
        <p:txBody>
          <a:bodyPr/>
          <a:lstStyle/>
          <a:p>
            <a:r>
              <a:rPr lang="en-US" dirty="0" smtClean="0">
                <a:latin typeface="+mn-lt"/>
              </a:rPr>
              <a:t>Motion: Target Sectors &amp; Applications</a:t>
            </a:r>
            <a:endParaRPr lang="en-US" dirty="0">
              <a:latin typeface="+mn-lt"/>
            </a:endParaRPr>
          </a:p>
        </p:txBody>
      </p:sp>
      <p:sp>
        <p:nvSpPr>
          <p:cNvPr id="13" name="Footer Placeholder 12"/>
          <p:cNvSpPr>
            <a:spLocks noGrp="1"/>
          </p:cNvSpPr>
          <p:nvPr>
            <p:ph type="ftr" sz="quarter" idx="11"/>
          </p:nvPr>
        </p:nvSpPr>
        <p:spPr>
          <a:xfrm>
            <a:off x="4953000" y="5700930"/>
            <a:ext cx="2171700" cy="273844"/>
          </a:xfrm>
        </p:spPr>
        <p:txBody>
          <a:bodyPr/>
          <a:lstStyle/>
          <a:p>
            <a:r>
              <a:rPr lang="en-US" sz="900" dirty="0">
                <a:solidFill>
                  <a:srgbClr val="FFFFFF">
                    <a:lumMod val="75000"/>
                  </a:srgbClr>
                </a:solidFill>
              </a:rPr>
              <a:t>Motion Computing - Confidential   </a:t>
            </a:r>
            <a:fld id="{5FA3B9E0-4AF3-4550-92A0-7E6EB54C2163}" type="slidenum">
              <a:rPr lang="en-US" sz="900">
                <a:solidFill>
                  <a:srgbClr val="FFFFFF">
                    <a:lumMod val="75000"/>
                  </a:srgbClr>
                </a:solidFill>
              </a:rPr>
              <a:pPr/>
              <a:t>24</a:t>
            </a:fld>
            <a:endParaRPr lang="en-US" sz="900" dirty="0">
              <a:solidFill>
                <a:srgbClr val="FFFFFF">
                  <a:lumMod val="75000"/>
                </a:srgbClr>
              </a:solidFill>
            </a:endParaRPr>
          </a:p>
        </p:txBody>
      </p:sp>
      <p:graphicFrame>
        <p:nvGraphicFramePr>
          <p:cNvPr id="17" name="Diagram 16"/>
          <p:cNvGraphicFramePr/>
          <p:nvPr>
            <p:extLst/>
          </p:nvPr>
        </p:nvGraphicFramePr>
        <p:xfrm>
          <a:off x="2093861" y="1524000"/>
          <a:ext cx="8142782"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06796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2600" y="1295400"/>
            <a:ext cx="8610600" cy="5162839"/>
          </a:xfrm>
        </p:spPr>
        <p:txBody>
          <a:bodyPr/>
          <a:lstStyle/>
          <a:p>
            <a:pPr marL="457200" lvl="1" indent="0" fontAlgn="ctr">
              <a:buNone/>
            </a:pPr>
            <a:endParaRPr lang="en-US" sz="1800" dirty="0"/>
          </a:p>
          <a:p>
            <a:pPr fontAlgn="ctr"/>
            <a:endParaRPr lang="en-US" dirty="0" smtClean="0"/>
          </a:p>
          <a:p>
            <a:pPr marL="342900" indent="-342900" fontAlgn="ctr">
              <a:buFont typeface="Arial" panose="020B0604020202020204" pitchFamily="34" charset="0"/>
              <a:buChar char="•"/>
            </a:pPr>
            <a:endParaRPr lang="en-US" sz="1600" dirty="0"/>
          </a:p>
          <a:p>
            <a:pPr marL="342900" indent="-342900" fontAlgn="ctr">
              <a:buFont typeface="Arial" panose="020B0604020202020204" pitchFamily="34" charset="0"/>
              <a:buChar char="•"/>
            </a:pPr>
            <a:endParaRPr lang="en-US" sz="1600" dirty="0"/>
          </a:p>
          <a:p>
            <a:pPr marL="342900" indent="-342900">
              <a:lnSpc>
                <a:spcPct val="200000"/>
              </a:lnSpc>
              <a:buClr>
                <a:schemeClr val="bg1"/>
              </a:buClr>
              <a:buFont typeface="Arial" pitchFamily="34" charset="0"/>
              <a:buChar char="•"/>
            </a:pPr>
            <a:endParaRPr lang="en-US" sz="1400" dirty="0"/>
          </a:p>
          <a:p>
            <a:pPr marL="342900" indent="-342900">
              <a:lnSpc>
                <a:spcPct val="200000"/>
              </a:lnSpc>
              <a:buClr>
                <a:schemeClr val="bg1"/>
              </a:buClr>
              <a:buFont typeface="Arial" pitchFamily="34" charset="0"/>
              <a:buChar char="•"/>
            </a:pPr>
            <a:endParaRPr lang="en-US" sz="1400" dirty="0"/>
          </a:p>
          <a:p>
            <a:pPr marL="342900" indent="-342900">
              <a:lnSpc>
                <a:spcPct val="200000"/>
              </a:lnSpc>
              <a:buClr>
                <a:schemeClr val="bg1"/>
              </a:buClr>
              <a:buFont typeface="Arial" pitchFamily="34" charset="0"/>
              <a:buChar char="•"/>
            </a:pPr>
            <a:endParaRPr lang="en-US" sz="1400" dirty="0"/>
          </a:p>
          <a:p>
            <a:pPr>
              <a:buClr>
                <a:schemeClr val="bg1"/>
              </a:buClr>
            </a:pPr>
            <a:endParaRPr lang="en-US" sz="1400" dirty="0"/>
          </a:p>
          <a:p>
            <a:pPr>
              <a:buClr>
                <a:schemeClr val="bg1"/>
              </a:buClr>
            </a:pPr>
            <a:endParaRPr lang="en-US" sz="1400" dirty="0"/>
          </a:p>
          <a:p>
            <a:pPr marL="342900" indent="-342900">
              <a:buFont typeface="Arial" pitchFamily="34" charset="0"/>
              <a:buChar char="•"/>
            </a:pPr>
            <a:endParaRPr lang="en-US" sz="1400" dirty="0"/>
          </a:p>
        </p:txBody>
      </p:sp>
      <p:sp>
        <p:nvSpPr>
          <p:cNvPr id="4" name="Title 3"/>
          <p:cNvSpPr>
            <a:spLocks noGrp="1"/>
          </p:cNvSpPr>
          <p:nvPr>
            <p:ph type="title"/>
          </p:nvPr>
        </p:nvSpPr>
        <p:spPr>
          <a:xfrm>
            <a:off x="1594758" y="437930"/>
            <a:ext cx="8082643" cy="713237"/>
          </a:xfrm>
        </p:spPr>
        <p:txBody>
          <a:bodyPr/>
          <a:lstStyle/>
          <a:p>
            <a:r>
              <a:rPr lang="en-US" dirty="0" smtClean="0">
                <a:latin typeface="+mn-lt"/>
              </a:rPr>
              <a:t>Motion: End User Investment Drivers</a:t>
            </a:r>
            <a:endParaRPr lang="en-US" dirty="0">
              <a:latin typeface="+mn-lt"/>
            </a:endParaRPr>
          </a:p>
        </p:txBody>
      </p:sp>
      <p:sp>
        <p:nvSpPr>
          <p:cNvPr id="13" name="Footer Placeholder 12"/>
          <p:cNvSpPr>
            <a:spLocks noGrp="1"/>
          </p:cNvSpPr>
          <p:nvPr>
            <p:ph type="ftr" sz="quarter" idx="11"/>
          </p:nvPr>
        </p:nvSpPr>
        <p:spPr>
          <a:xfrm>
            <a:off x="4572000" y="6458240"/>
            <a:ext cx="2895600" cy="365125"/>
          </a:xfrm>
        </p:spPr>
        <p:txBody>
          <a:bodyPr/>
          <a:lstStyle/>
          <a:p>
            <a:r>
              <a:rPr lang="en-US" sz="1200" dirty="0">
                <a:solidFill>
                  <a:srgbClr val="FFFFFF">
                    <a:lumMod val="75000"/>
                  </a:srgbClr>
                </a:solidFill>
              </a:rPr>
              <a:t>Motion Computing - Confidential   </a:t>
            </a:r>
            <a:fld id="{5FA3B9E0-4AF3-4550-92A0-7E6EB54C2163}" type="slidenum">
              <a:rPr lang="en-US" sz="1200">
                <a:solidFill>
                  <a:srgbClr val="FFFFFF">
                    <a:lumMod val="75000"/>
                  </a:srgbClr>
                </a:solidFill>
              </a:rPr>
              <a:t>25</a:t>
            </a:fld>
            <a:endParaRPr lang="en-US" sz="1200" dirty="0">
              <a:solidFill>
                <a:srgbClr val="FFFFFF">
                  <a:lumMod val="75000"/>
                </a:srgbClr>
              </a:solidFill>
            </a:endParaRPr>
          </a:p>
        </p:txBody>
      </p:sp>
      <p:graphicFrame>
        <p:nvGraphicFramePr>
          <p:cNvPr id="11" name="Diagram 10"/>
          <p:cNvGraphicFramePr/>
          <p:nvPr>
            <p:extLst/>
          </p:nvPr>
        </p:nvGraphicFramePr>
        <p:xfrm>
          <a:off x="1981200" y="1371600"/>
          <a:ext cx="8254094"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52556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1" y="437930"/>
            <a:ext cx="8082643" cy="713237"/>
          </a:xfrm>
        </p:spPr>
        <p:txBody>
          <a:bodyPr/>
          <a:lstStyle/>
          <a:p>
            <a:r>
              <a:rPr lang="en-US" dirty="0" smtClean="0">
                <a:latin typeface="+mn-lt"/>
              </a:rPr>
              <a:t>Motion: F5 CID2</a:t>
            </a:r>
            <a:endParaRPr lang="en-US" dirty="0">
              <a:latin typeface="+mn-lt"/>
            </a:endParaRPr>
          </a:p>
        </p:txBody>
      </p:sp>
      <p:sp>
        <p:nvSpPr>
          <p:cNvPr id="6" name="Text Placeholder 1"/>
          <p:cNvSpPr>
            <a:spLocks noGrp="1"/>
          </p:cNvSpPr>
          <p:nvPr>
            <p:ph type="body" sz="quarter" idx="10"/>
          </p:nvPr>
        </p:nvSpPr>
        <p:spPr>
          <a:xfrm>
            <a:off x="2181692" y="4868947"/>
            <a:ext cx="8497692" cy="5139122"/>
          </a:xfrm>
        </p:spPr>
        <p:txBody>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1085850" lvl="1" indent="-342900"/>
            <a:endParaRPr lang="en-US" sz="2600" dirty="0"/>
          </a:p>
          <a:p>
            <a:pPr marL="1085850" lvl="1" indent="-342900"/>
            <a:endParaRPr lang="en-US" sz="2600" dirty="0"/>
          </a:p>
          <a:p>
            <a:pPr marL="342900" indent="-342900">
              <a:buFont typeface="Arial" panose="020B0604020202020204" pitchFamily="34" charset="0"/>
              <a:buChar char="•"/>
            </a:pPr>
            <a:endParaRPr lang="en-US" sz="2400" dirty="0"/>
          </a:p>
          <a:p>
            <a:pPr marL="342900" indent="-342900" fontAlgn="ctr">
              <a:buFont typeface="Arial" panose="020B0604020202020204" pitchFamily="34" charset="0"/>
              <a:buChar char="•"/>
            </a:pPr>
            <a:endParaRPr lang="en-US" sz="2400" dirty="0"/>
          </a:p>
          <a:p>
            <a:pPr marL="342900" indent="-342900" fontAlgn="ctr">
              <a:buFont typeface="Arial" panose="020B0604020202020204" pitchFamily="34" charset="0"/>
              <a:buChar char="•"/>
            </a:pPr>
            <a:endParaRPr lang="en-US" sz="2400" dirty="0"/>
          </a:p>
          <a:p>
            <a:pPr marL="342900" indent="-342900" fontAlgn="ctr">
              <a:buFont typeface="Arial" panose="020B0604020202020204" pitchFamily="34" charset="0"/>
              <a:buChar char="•"/>
            </a:pPr>
            <a:endParaRPr lang="en-US" sz="2000" dirty="0"/>
          </a:p>
          <a:p>
            <a:pPr marL="342900" indent="-342900" fontAlgn="ctr">
              <a:buFont typeface="Arial" panose="020B0604020202020204" pitchFamily="34" charset="0"/>
              <a:buChar char="•"/>
            </a:pPr>
            <a:endParaRPr lang="en-US" sz="2000" dirty="0"/>
          </a:p>
          <a:p>
            <a:pPr marL="342900" indent="-342900">
              <a:lnSpc>
                <a:spcPct val="200000"/>
              </a:lnSpc>
              <a:buClr>
                <a:schemeClr val="bg1"/>
              </a:buClr>
              <a:buFont typeface="Arial" pitchFamily="34" charset="0"/>
              <a:buChar char="•"/>
            </a:pPr>
            <a:endParaRPr lang="en-US" dirty="0" smtClean="0"/>
          </a:p>
          <a:p>
            <a:pPr marL="342900" indent="-342900">
              <a:lnSpc>
                <a:spcPct val="200000"/>
              </a:lnSpc>
              <a:buClr>
                <a:schemeClr val="bg1"/>
              </a:buClr>
              <a:buFont typeface="Arial" pitchFamily="34" charset="0"/>
              <a:buChar char="•"/>
            </a:pPr>
            <a:endParaRPr lang="en-US" dirty="0" smtClean="0"/>
          </a:p>
          <a:p>
            <a:pPr marL="342900" indent="-342900">
              <a:lnSpc>
                <a:spcPct val="200000"/>
              </a:lnSpc>
              <a:buClr>
                <a:schemeClr val="bg1"/>
              </a:buClr>
              <a:buFont typeface="Arial" pitchFamily="34" charset="0"/>
              <a:buChar char="•"/>
            </a:pPr>
            <a:endParaRPr lang="en-US" dirty="0" smtClean="0">
              <a:solidFill>
                <a:schemeClr val="accent4"/>
              </a:solidFill>
            </a:endParaRPr>
          </a:p>
          <a:p>
            <a:pPr>
              <a:buClr>
                <a:schemeClr val="bg1"/>
              </a:buClr>
            </a:pPr>
            <a:endParaRPr lang="en-US" dirty="0" smtClean="0"/>
          </a:p>
          <a:p>
            <a:pPr>
              <a:buClr>
                <a:schemeClr val="bg1"/>
              </a:buClr>
            </a:pPr>
            <a:endParaRPr lang="en-US" dirty="0" smtClean="0"/>
          </a:p>
          <a:p>
            <a:pPr marL="342900" indent="-342900">
              <a:buFont typeface="Arial" pitchFamily="34" charset="0"/>
              <a:buChar char="•"/>
            </a:pPr>
            <a:endParaRPr lang="en-US" dirty="0"/>
          </a:p>
        </p:txBody>
      </p:sp>
      <p:sp>
        <p:nvSpPr>
          <p:cNvPr id="13" name="Footer Placeholder 12"/>
          <p:cNvSpPr>
            <a:spLocks noGrp="1"/>
          </p:cNvSpPr>
          <p:nvPr>
            <p:ph type="ftr" sz="quarter" idx="11"/>
          </p:nvPr>
        </p:nvSpPr>
        <p:spPr/>
        <p:txBody>
          <a:bodyPr/>
          <a:lstStyle/>
          <a:p>
            <a:r>
              <a:rPr lang="en-US" sz="1200" dirty="0">
                <a:solidFill>
                  <a:srgbClr val="FFFFFF">
                    <a:lumMod val="75000"/>
                  </a:srgbClr>
                </a:solidFill>
              </a:rPr>
              <a:t>Motion Computing - Confidential  </a:t>
            </a:r>
            <a:fld id="{F5CFA3F0-ED38-41F8-80A7-2ABA05D29EE5}" type="slidenum">
              <a:rPr lang="en-US" sz="1200">
                <a:solidFill>
                  <a:srgbClr val="FFFFFF">
                    <a:lumMod val="75000"/>
                  </a:srgbClr>
                </a:solidFill>
              </a:rPr>
              <a:t>26</a:t>
            </a:fld>
            <a:endParaRPr lang="en-US" sz="1200" dirty="0">
              <a:solidFill>
                <a:srgbClr val="FFFFFF">
                  <a:lumMod val="75000"/>
                </a:srgbClr>
              </a:solidFill>
            </a:endParaRPr>
          </a:p>
        </p:txBody>
      </p:sp>
      <p:sp>
        <p:nvSpPr>
          <p:cNvPr id="10" name="Rectangle 9"/>
          <p:cNvSpPr/>
          <p:nvPr/>
        </p:nvSpPr>
        <p:spPr>
          <a:xfrm>
            <a:off x="1780169" y="1575326"/>
            <a:ext cx="8631662" cy="2954655"/>
          </a:xfrm>
          <a:prstGeom prst="rect">
            <a:avLst/>
          </a:prstGeom>
        </p:spPr>
        <p:txBody>
          <a:bodyPr wrap="square">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Motion® Secures CID2 Certification for F5 Rugged Tablet and </a:t>
            </a:r>
            <a:r>
              <a:rPr lang="en-US" sz="2400" b="1" dirty="0" err="1">
                <a:latin typeface="Tahoma" panose="020B0604030504040204" pitchFamily="34" charset="0"/>
                <a:ea typeface="Tahoma" panose="020B0604030504040204" pitchFamily="34" charset="0"/>
                <a:cs typeface="Tahoma" panose="020B0604030504040204" pitchFamily="34" charset="0"/>
              </a:rPr>
              <a:t>EasyConnect</a:t>
            </a:r>
            <a:r>
              <a:rPr lang="en-US" sz="2400" b="1" dirty="0">
                <a:latin typeface="Tahoma" panose="020B0604030504040204" pitchFamily="34" charset="0"/>
                <a:ea typeface="Tahoma" panose="020B0604030504040204" pitchFamily="34" charset="0"/>
                <a:cs typeface="Tahoma" panose="020B0604030504040204" pitchFamily="34" charset="0"/>
              </a:rPr>
              <a:t> RFID Long-Range Reader</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This ANSI/CSA North American certification enables Motion F5-Series Tablets </a:t>
            </a:r>
          </a:p>
          <a:p>
            <a:r>
              <a:rPr lang="en-US" dirty="0">
                <a:latin typeface="Tahoma" panose="020B0604030504040204" pitchFamily="34" charset="0"/>
                <a:ea typeface="Tahoma" panose="020B0604030504040204" pitchFamily="34" charset="0"/>
                <a:cs typeface="Tahoma" panose="020B0604030504040204" pitchFamily="34" charset="0"/>
              </a:rPr>
              <a:t>and RFID Readers to be used in hazardous locations across the Oil &amp; Gas, Utilities, Process Manufacturing, and improving plant safety and integrity across process manufacturing. Expand the workflows your organization can efficiently and productively deliver with Motion F5 CID2 Certified mobile technologies.</a:t>
            </a:r>
          </a:p>
        </p:txBody>
      </p:sp>
    </p:spTree>
    <p:extLst>
      <p:ext uri="{BB962C8B-B14F-4D97-AF65-F5344CB8AC3E}">
        <p14:creationId xmlns:p14="http://schemas.microsoft.com/office/powerpoint/2010/main" val="404457463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1" y="437930"/>
            <a:ext cx="8082643" cy="713237"/>
          </a:xfrm>
        </p:spPr>
        <p:txBody>
          <a:bodyPr/>
          <a:lstStyle/>
          <a:p>
            <a:r>
              <a:rPr lang="en-US" dirty="0" smtClean="0">
                <a:latin typeface="+mn-lt"/>
              </a:rPr>
              <a:t>Motion: F5 CID2</a:t>
            </a:r>
            <a:endParaRPr lang="en-US" dirty="0">
              <a:latin typeface="+mn-lt"/>
            </a:endParaRPr>
          </a:p>
        </p:txBody>
      </p:sp>
      <p:sp>
        <p:nvSpPr>
          <p:cNvPr id="6" name="Text Placeholder 1"/>
          <p:cNvSpPr>
            <a:spLocks noGrp="1"/>
          </p:cNvSpPr>
          <p:nvPr>
            <p:ph type="body" sz="quarter" idx="10"/>
          </p:nvPr>
        </p:nvSpPr>
        <p:spPr>
          <a:xfrm>
            <a:off x="1789308" y="1490278"/>
            <a:ext cx="8497692" cy="5139122"/>
          </a:xfrm>
        </p:spPr>
        <p:txBody>
          <a:bodyPr>
            <a:normAutofit lnSpcReduction="10000"/>
          </a:bodyPr>
          <a:lstStyle/>
          <a:p>
            <a:pPr marL="502222" lvl="1" indent="0">
              <a:spcBef>
                <a:spcPct val="25000"/>
              </a:spcBef>
              <a:buClr>
                <a:schemeClr val="accent6"/>
              </a:buClr>
              <a:buSzPct val="130000"/>
              <a:buNone/>
            </a:pPr>
            <a:r>
              <a:rPr lang="en-US" sz="2800" b="1" dirty="0">
                <a:solidFill>
                  <a:schemeClr val="tx1">
                    <a:lumMod val="90000"/>
                    <a:lumOff val="10000"/>
                  </a:schemeClr>
                </a:solidFill>
                <a:ea typeface="Osaka" pitchFamily="8" charset="-128"/>
              </a:rPr>
              <a:t>Class I, Division 2 </a:t>
            </a:r>
            <a:endParaRPr lang="en-US" sz="2800" b="1" dirty="0">
              <a:solidFill>
                <a:schemeClr val="tx1">
                  <a:lumMod val="90000"/>
                  <a:lumOff val="10000"/>
                </a:schemeClr>
              </a:solidFill>
              <a:ea typeface="Osaka" pitchFamily="8" charset="-128"/>
            </a:endParaRPr>
          </a:p>
          <a:p>
            <a:pPr marL="787972" lvl="1">
              <a:spcBef>
                <a:spcPct val="25000"/>
              </a:spcBef>
              <a:buClr>
                <a:schemeClr val="accent6"/>
              </a:buClr>
              <a:buSzPct val="130000"/>
              <a:buFont typeface="Wingdings" pitchFamily="2" charset="2"/>
              <a:buChar char="§"/>
            </a:pPr>
            <a:r>
              <a:rPr lang="en-US" b="1" dirty="0">
                <a:solidFill>
                  <a:schemeClr val="tx1">
                    <a:lumMod val="90000"/>
                    <a:lumOff val="10000"/>
                  </a:schemeClr>
                </a:solidFill>
              </a:rPr>
              <a:t>ANSI/ISA 12.12.01-2013</a:t>
            </a:r>
          </a:p>
          <a:p>
            <a:pPr marL="787972" lvl="1">
              <a:spcBef>
                <a:spcPct val="25000"/>
              </a:spcBef>
              <a:buClr>
                <a:schemeClr val="accent6"/>
              </a:buClr>
              <a:buSzPct val="130000"/>
              <a:buFont typeface="Wingdings" pitchFamily="2" charset="2"/>
              <a:buChar char="§"/>
            </a:pPr>
            <a:r>
              <a:rPr lang="en-US" b="1" dirty="0">
                <a:solidFill>
                  <a:schemeClr val="tx1">
                    <a:lumMod val="90000"/>
                    <a:lumOff val="10000"/>
                  </a:schemeClr>
                </a:solidFill>
              </a:rPr>
              <a:t>Canada </a:t>
            </a:r>
            <a:r>
              <a:rPr lang="en-US" b="1" dirty="0">
                <a:solidFill>
                  <a:schemeClr val="tx1">
                    <a:lumMod val="90000"/>
                    <a:lumOff val="10000"/>
                  </a:schemeClr>
                </a:solidFill>
              </a:rPr>
              <a:t>CSA 22.2 No. 213</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1085850" lvl="1" indent="-342900"/>
            <a:endParaRPr lang="en-US" sz="2600" dirty="0"/>
          </a:p>
          <a:p>
            <a:pPr marL="1085850" lvl="1" indent="-342900"/>
            <a:endParaRPr lang="en-US" sz="2600" dirty="0"/>
          </a:p>
          <a:p>
            <a:pPr marL="342900" indent="-342900">
              <a:buFont typeface="Arial" panose="020B0604020202020204" pitchFamily="34" charset="0"/>
              <a:buChar char="•"/>
            </a:pPr>
            <a:endParaRPr lang="en-US" sz="2400" dirty="0"/>
          </a:p>
          <a:p>
            <a:pPr marL="342900" indent="-342900" fontAlgn="ctr">
              <a:buFont typeface="Arial" panose="020B0604020202020204" pitchFamily="34" charset="0"/>
              <a:buChar char="•"/>
            </a:pPr>
            <a:endParaRPr lang="en-US" sz="2400" dirty="0"/>
          </a:p>
          <a:p>
            <a:pPr marL="342900" indent="-342900" fontAlgn="ctr">
              <a:buFont typeface="Arial" panose="020B0604020202020204" pitchFamily="34" charset="0"/>
              <a:buChar char="•"/>
            </a:pPr>
            <a:endParaRPr lang="en-US" sz="2400" dirty="0"/>
          </a:p>
          <a:p>
            <a:pPr marL="342900" indent="-342900" fontAlgn="ctr">
              <a:buFont typeface="Arial" panose="020B0604020202020204" pitchFamily="34" charset="0"/>
              <a:buChar char="•"/>
            </a:pPr>
            <a:endParaRPr lang="en-US" sz="2000" dirty="0"/>
          </a:p>
          <a:p>
            <a:pPr algn="ctr" fontAlgn="ctr"/>
            <a:r>
              <a:rPr lang="en-US" sz="2000" dirty="0"/>
              <a:t>www.motioncomputing.com</a:t>
            </a:r>
          </a:p>
          <a:p>
            <a:pPr marL="342900" indent="-342900">
              <a:lnSpc>
                <a:spcPct val="200000"/>
              </a:lnSpc>
              <a:buClr>
                <a:schemeClr val="bg1"/>
              </a:buClr>
              <a:buFont typeface="Arial" pitchFamily="34" charset="0"/>
              <a:buChar char="•"/>
            </a:pPr>
            <a:endParaRPr lang="en-US" dirty="0" smtClean="0"/>
          </a:p>
          <a:p>
            <a:pPr marL="342900" indent="-342900">
              <a:lnSpc>
                <a:spcPct val="200000"/>
              </a:lnSpc>
              <a:buClr>
                <a:schemeClr val="bg1"/>
              </a:buClr>
              <a:buFont typeface="Arial" pitchFamily="34" charset="0"/>
              <a:buChar char="•"/>
            </a:pPr>
            <a:endParaRPr lang="en-US" dirty="0" smtClean="0"/>
          </a:p>
          <a:p>
            <a:pPr marL="342900" indent="-342900">
              <a:lnSpc>
                <a:spcPct val="200000"/>
              </a:lnSpc>
              <a:buClr>
                <a:schemeClr val="bg1"/>
              </a:buClr>
              <a:buFont typeface="Arial" pitchFamily="34" charset="0"/>
              <a:buChar char="•"/>
            </a:pPr>
            <a:endParaRPr lang="en-US" dirty="0" smtClean="0">
              <a:solidFill>
                <a:schemeClr val="accent4"/>
              </a:solidFill>
            </a:endParaRPr>
          </a:p>
          <a:p>
            <a:pPr>
              <a:buClr>
                <a:schemeClr val="bg1"/>
              </a:buClr>
            </a:pPr>
            <a:endParaRPr lang="en-US" dirty="0" smtClean="0"/>
          </a:p>
          <a:p>
            <a:pPr>
              <a:buClr>
                <a:schemeClr val="bg1"/>
              </a:buClr>
            </a:pPr>
            <a:endParaRPr lang="en-US" dirty="0" smtClean="0"/>
          </a:p>
          <a:p>
            <a:pPr marL="342900" indent="-342900">
              <a:buFont typeface="Arial" pitchFamily="34" charset="0"/>
              <a:buChar char="•"/>
            </a:pPr>
            <a:endParaRPr lang="en-US" dirty="0"/>
          </a:p>
        </p:txBody>
      </p:sp>
      <p:sp>
        <p:nvSpPr>
          <p:cNvPr id="13" name="Footer Placeholder 12"/>
          <p:cNvSpPr>
            <a:spLocks noGrp="1"/>
          </p:cNvSpPr>
          <p:nvPr>
            <p:ph type="ftr" sz="quarter" idx="11"/>
          </p:nvPr>
        </p:nvSpPr>
        <p:spPr/>
        <p:txBody>
          <a:bodyPr/>
          <a:lstStyle/>
          <a:p>
            <a:r>
              <a:rPr lang="en-US" sz="1200" dirty="0">
                <a:solidFill>
                  <a:srgbClr val="FFFFFF">
                    <a:lumMod val="75000"/>
                  </a:srgbClr>
                </a:solidFill>
              </a:rPr>
              <a:t>Motion Computing - Confidential  </a:t>
            </a:r>
            <a:fld id="{F5CFA3F0-ED38-41F8-80A7-2ABA05D29EE5}" type="slidenum">
              <a:rPr lang="en-US" sz="1200">
                <a:solidFill>
                  <a:srgbClr val="FFFFFF">
                    <a:lumMod val="75000"/>
                  </a:srgbClr>
                </a:solidFill>
              </a:rPr>
              <a:t>27</a:t>
            </a:fld>
            <a:endParaRPr lang="en-US" sz="1200" dirty="0">
              <a:solidFill>
                <a:srgbClr val="FFFFFF">
                  <a:lumMod val="75000"/>
                </a:srgbClr>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825" y="2702510"/>
            <a:ext cx="3924300" cy="369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941233" y="5029200"/>
            <a:ext cx="1828800" cy="523220"/>
          </a:xfrm>
          <a:prstGeom prst="rect">
            <a:avLst/>
          </a:prstGeom>
          <a:noFill/>
        </p:spPr>
        <p:txBody>
          <a:bodyPr wrap="square" rtlCol="0">
            <a:spAutoFit/>
          </a:bodyPr>
          <a:lstStyle/>
          <a:p>
            <a:r>
              <a:rPr lang="en-US" sz="1400" dirty="0"/>
              <a:t>French Canadian and English Text</a:t>
            </a:r>
            <a:endParaRPr lang="en-US" sz="1400" dirty="0"/>
          </a:p>
        </p:txBody>
      </p:sp>
    </p:spTree>
    <p:extLst>
      <p:ext uri="{BB962C8B-B14F-4D97-AF65-F5344CB8AC3E}">
        <p14:creationId xmlns:p14="http://schemas.microsoft.com/office/powerpoint/2010/main" val="51178159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9" y="0"/>
            <a:ext cx="10515600" cy="1325563"/>
          </a:xfrm>
        </p:spPr>
        <p:txBody>
          <a:bodyPr/>
          <a:lstStyle/>
          <a:p>
            <a:r>
              <a:rPr lang="en-US" dirty="0" smtClean="0"/>
              <a:t>Demo, Q&amp;A </a:t>
            </a:r>
            <a:r>
              <a:rPr lang="en-US" dirty="0" smtClean="0"/>
              <a:t>&amp; Suggested Next Steps</a:t>
            </a:r>
            <a:endParaRPr lang="en-US" dirty="0"/>
          </a:p>
        </p:txBody>
      </p:sp>
      <p:sp>
        <p:nvSpPr>
          <p:cNvPr id="4" name="Rectangle 3"/>
          <p:cNvSpPr>
            <a:spLocks noChangeArrowheads="1"/>
          </p:cNvSpPr>
          <p:nvPr/>
        </p:nvSpPr>
        <p:spPr bwMode="auto">
          <a:xfrm>
            <a:off x="697703" y="1079955"/>
            <a:ext cx="7546888" cy="5539346"/>
          </a:xfrm>
          <a:prstGeom prst="rect">
            <a:avLst/>
          </a:prstGeom>
          <a:noFill/>
          <a:ln w="12700">
            <a:noFill/>
            <a:miter lim="800000"/>
            <a:headEnd/>
            <a:tailEnd/>
          </a:ln>
          <a:effectLst/>
        </p:spPr>
        <p:txBody>
          <a:bodyPr wrap="square" lIns="92379" tIns="45407" rIns="92379" bIns="45407">
            <a:spAutoFit/>
          </a:bodyPr>
          <a:lstStyle/>
          <a:p>
            <a:pPr algn="ctr" defTabSz="911225" eaLnBrk="0" hangingPunct="0">
              <a:defRPr/>
            </a:pPr>
            <a:endParaRPr lang="en-US" i="1" u="sng" dirty="0">
              <a:solidFill>
                <a:srgbClr val="000000"/>
              </a:solidFill>
              <a:latin typeface="Verdana" pitchFamily="34" charset="0"/>
              <a:cs typeface="+mn-cs"/>
            </a:endParaRPr>
          </a:p>
          <a:p>
            <a:pPr defTabSz="911225" eaLnBrk="0" hangingPunct="0">
              <a:buFontTx/>
              <a:buChar char="•"/>
              <a:defRPr/>
            </a:pPr>
            <a:r>
              <a:rPr lang="en-US" sz="2400" i="1" dirty="0" smtClean="0">
                <a:solidFill>
                  <a:srgbClr val="000000"/>
                </a:solidFill>
                <a:cs typeface="+mn-cs"/>
              </a:rPr>
              <a:t>Visit </a:t>
            </a:r>
            <a:r>
              <a:rPr lang="en-US" sz="2400" i="1" dirty="0" smtClean="0">
                <a:cs typeface="+mn-cs"/>
                <a:hlinkClick r:id="rId2"/>
              </a:rPr>
              <a:t>www.mi-corporation.com</a:t>
            </a:r>
            <a:r>
              <a:rPr lang="en-US" sz="2400" i="1" dirty="0" smtClean="0">
                <a:cs typeface="+mn-cs"/>
              </a:rPr>
              <a:t> </a:t>
            </a:r>
            <a:r>
              <a:rPr lang="en-US" sz="2400" i="1" dirty="0" smtClean="0">
                <a:solidFill>
                  <a:srgbClr val="000000"/>
                </a:solidFill>
                <a:cs typeface="+mn-cs"/>
              </a:rPr>
              <a:t>for </a:t>
            </a:r>
            <a:r>
              <a:rPr lang="en-US" sz="2400" i="1" dirty="0">
                <a:solidFill>
                  <a:srgbClr val="000000"/>
                </a:solidFill>
                <a:cs typeface="+mn-cs"/>
              </a:rPr>
              <a:t>more information about </a:t>
            </a:r>
            <a:r>
              <a:rPr lang="en-US" sz="2400" i="1" dirty="0" err="1" smtClean="0">
                <a:solidFill>
                  <a:srgbClr val="000000"/>
                </a:solidFill>
                <a:cs typeface="+mn-cs"/>
              </a:rPr>
              <a:t>Mi</a:t>
            </a:r>
            <a:r>
              <a:rPr lang="en-US" sz="2400" i="1" dirty="0" smtClean="0">
                <a:solidFill>
                  <a:srgbClr val="000000"/>
                </a:solidFill>
                <a:cs typeface="+mn-cs"/>
              </a:rPr>
              <a:t>-Corporation </a:t>
            </a:r>
            <a:r>
              <a:rPr lang="en-US" sz="2400" i="1" dirty="0" smtClean="0">
                <a:solidFill>
                  <a:srgbClr val="000000"/>
                </a:solidFill>
                <a:cs typeface="+mn-cs"/>
              </a:rPr>
              <a:t>software &amp; services:  </a:t>
            </a:r>
            <a:r>
              <a:rPr lang="en-US" sz="2400" i="1" dirty="0">
                <a:solidFill>
                  <a:srgbClr val="000000"/>
                </a:solidFill>
                <a:cs typeface="+mn-cs"/>
              </a:rPr>
              <a:t>Data Sheets, Case </a:t>
            </a:r>
            <a:r>
              <a:rPr lang="en-US" sz="2400" i="1" dirty="0" smtClean="0">
                <a:solidFill>
                  <a:srgbClr val="000000"/>
                </a:solidFill>
                <a:cs typeface="+mn-cs"/>
              </a:rPr>
              <a:t>Studies, White Papers</a:t>
            </a:r>
            <a:endParaRPr lang="en-US" sz="2400" i="1" dirty="0">
              <a:solidFill>
                <a:srgbClr val="000000"/>
              </a:solidFill>
              <a:cs typeface="+mn-cs"/>
            </a:endParaRPr>
          </a:p>
          <a:p>
            <a:pPr defTabSz="911225" eaLnBrk="0" hangingPunct="0">
              <a:defRPr/>
            </a:pPr>
            <a:endParaRPr lang="en-US" sz="2400" i="1" dirty="0">
              <a:solidFill>
                <a:srgbClr val="000000"/>
              </a:solidFill>
              <a:cs typeface="+mn-cs"/>
            </a:endParaRPr>
          </a:p>
          <a:p>
            <a:pPr defTabSz="911225" eaLnBrk="0" hangingPunct="0">
              <a:buFontTx/>
              <a:buChar char="•"/>
              <a:defRPr/>
            </a:pPr>
            <a:r>
              <a:rPr lang="en-US" sz="2400" i="1" dirty="0">
                <a:cs typeface="+mn-cs"/>
              </a:rPr>
              <a:t>Downloadable </a:t>
            </a:r>
            <a:r>
              <a:rPr lang="en-US" sz="2400" i="1" dirty="0" err="1" smtClean="0">
                <a:cs typeface="+mn-cs"/>
              </a:rPr>
              <a:t>Eval</a:t>
            </a:r>
            <a:r>
              <a:rPr lang="en-US" sz="2400" i="1" dirty="0" smtClean="0">
                <a:cs typeface="+mn-cs"/>
              </a:rPr>
              <a:t> </a:t>
            </a:r>
            <a:r>
              <a:rPr lang="en-US" sz="2400" i="1" dirty="0">
                <a:cs typeface="+mn-cs"/>
              </a:rPr>
              <a:t>software is </a:t>
            </a:r>
            <a:r>
              <a:rPr lang="en-US" sz="2400" i="1" dirty="0" smtClean="0">
                <a:cs typeface="+mn-cs"/>
              </a:rPr>
              <a:t>available at </a:t>
            </a:r>
            <a:r>
              <a:rPr lang="en-US" sz="2400" i="1" dirty="0" smtClean="0">
                <a:cs typeface="+mn-cs"/>
              </a:rPr>
              <a:t/>
            </a:r>
            <a:br>
              <a:rPr lang="en-US" sz="2400" i="1" dirty="0" smtClean="0">
                <a:cs typeface="+mn-cs"/>
              </a:rPr>
            </a:br>
            <a:r>
              <a:rPr lang="en-US" sz="2400" b="1" i="1" dirty="0" smtClean="0">
                <a:cs typeface="+mn-cs"/>
                <a:hlinkClick r:id="rId2"/>
              </a:rPr>
              <a:t>www.mi-corporation.com</a:t>
            </a:r>
            <a:r>
              <a:rPr lang="en-US" sz="2400" b="1" i="1" dirty="0" smtClean="0">
                <a:cs typeface="+mn-cs"/>
              </a:rPr>
              <a:t> </a:t>
            </a:r>
            <a:endParaRPr lang="en-US" sz="2400" b="1" i="1" dirty="0">
              <a:cs typeface="+mn-cs"/>
            </a:endParaRPr>
          </a:p>
          <a:p>
            <a:pPr defTabSz="911225" eaLnBrk="0" hangingPunct="0">
              <a:defRPr/>
            </a:pPr>
            <a:endParaRPr lang="en-US" sz="2400" i="1" dirty="0" smtClean="0">
              <a:solidFill>
                <a:srgbClr val="FF0000"/>
              </a:solidFill>
              <a:cs typeface="+mn-cs"/>
            </a:endParaRPr>
          </a:p>
          <a:p>
            <a:pPr defTabSz="911225" eaLnBrk="0" hangingPunct="0">
              <a:defRPr/>
            </a:pPr>
            <a:r>
              <a:rPr lang="en-US" sz="2400" i="1" dirty="0" smtClean="0">
                <a:solidFill>
                  <a:srgbClr val="FF0000"/>
                </a:solidFill>
                <a:cs typeface="+mn-cs"/>
              </a:rPr>
              <a:t>Watch our </a:t>
            </a:r>
            <a:r>
              <a:rPr lang="en-US" sz="2400" i="1" dirty="0" err="1" smtClean="0">
                <a:solidFill>
                  <a:srgbClr val="FF0000"/>
                </a:solidFill>
                <a:cs typeface="+mn-cs"/>
              </a:rPr>
              <a:t>Youtube</a:t>
            </a:r>
            <a:r>
              <a:rPr lang="en-US" sz="2400" i="1" dirty="0" smtClean="0">
                <a:solidFill>
                  <a:srgbClr val="FF0000"/>
                </a:solidFill>
                <a:cs typeface="+mn-cs"/>
              </a:rPr>
              <a:t> videos: </a:t>
            </a:r>
            <a:r>
              <a:rPr lang="en-US" sz="2400" i="1" dirty="0" smtClean="0">
                <a:solidFill>
                  <a:srgbClr val="FF0000"/>
                </a:solidFill>
                <a:cs typeface="+mn-cs"/>
                <a:hlinkClick r:id="rId3"/>
              </a:rPr>
              <a:t>www.youtube.com/micortp</a:t>
            </a:r>
            <a:r>
              <a:rPr lang="en-US" sz="2400" i="1" dirty="0" smtClean="0">
                <a:solidFill>
                  <a:srgbClr val="FF0000"/>
                </a:solidFill>
                <a:cs typeface="+mn-cs"/>
              </a:rPr>
              <a:t> &amp; 		                                    </a:t>
            </a:r>
            <a:r>
              <a:rPr lang="en-US" sz="2400" i="1" dirty="0" smtClean="0">
                <a:solidFill>
                  <a:srgbClr val="FF0000"/>
                </a:solidFill>
                <a:cs typeface="+mn-cs"/>
                <a:hlinkClick r:id="rId4"/>
              </a:rPr>
              <a:t>www.youtube.com/mobileforms</a:t>
            </a:r>
            <a:r>
              <a:rPr lang="en-US" sz="2400" i="1" dirty="0" smtClean="0">
                <a:solidFill>
                  <a:srgbClr val="FF0000"/>
                </a:solidFill>
                <a:cs typeface="+mn-cs"/>
              </a:rPr>
              <a:t> </a:t>
            </a:r>
            <a:endParaRPr lang="en-US" sz="2400" i="1" dirty="0">
              <a:solidFill>
                <a:srgbClr val="FF0000"/>
              </a:solidFill>
              <a:cs typeface="+mn-cs"/>
            </a:endParaRPr>
          </a:p>
          <a:p>
            <a:pPr defTabSz="911225" eaLnBrk="0" hangingPunct="0">
              <a:buFontTx/>
              <a:buChar char="•"/>
              <a:defRPr/>
            </a:pPr>
            <a:endParaRPr lang="en-US" sz="2400" i="1" dirty="0">
              <a:solidFill>
                <a:srgbClr val="000000"/>
              </a:solidFill>
              <a:cs typeface="+mn-cs"/>
            </a:endParaRPr>
          </a:p>
          <a:p>
            <a:pPr defTabSz="911225" eaLnBrk="0" hangingPunct="0">
              <a:buFontTx/>
              <a:buChar char="•"/>
              <a:defRPr/>
            </a:pPr>
            <a:r>
              <a:rPr lang="en-US" sz="2400" i="1" dirty="0" smtClean="0">
                <a:solidFill>
                  <a:srgbClr val="000000"/>
                </a:solidFill>
                <a:cs typeface="+mn-cs"/>
              </a:rPr>
              <a:t>Get STARTED &amp; boost your productivity TODAY!    </a:t>
            </a:r>
            <a:br>
              <a:rPr lang="en-US" sz="2400" i="1" dirty="0" smtClean="0">
                <a:solidFill>
                  <a:srgbClr val="000000"/>
                </a:solidFill>
                <a:cs typeface="+mn-cs"/>
              </a:rPr>
            </a:br>
            <a:r>
              <a:rPr lang="en-US" sz="2400" i="1" dirty="0" smtClean="0">
                <a:solidFill>
                  <a:srgbClr val="000000"/>
                </a:solidFill>
                <a:cs typeface="+mn-cs"/>
              </a:rPr>
              <a:t>- </a:t>
            </a:r>
            <a:r>
              <a:rPr lang="en-US" sz="2400" i="1" dirty="0" smtClean="0">
                <a:solidFill>
                  <a:srgbClr val="000000"/>
                </a:solidFill>
                <a:cs typeface="+mn-cs"/>
              </a:rPr>
              <a:t>Mike Naugle</a:t>
            </a:r>
            <a:br>
              <a:rPr lang="en-US" sz="2400" i="1" dirty="0" smtClean="0">
                <a:solidFill>
                  <a:srgbClr val="000000"/>
                </a:solidFill>
                <a:cs typeface="+mn-cs"/>
              </a:rPr>
            </a:br>
            <a:r>
              <a:rPr lang="en-US" sz="2400" i="1" dirty="0" smtClean="0">
                <a:solidFill>
                  <a:srgbClr val="000000"/>
                </a:solidFill>
                <a:cs typeface="+mn-cs"/>
              </a:rPr>
              <a:t>  </a:t>
            </a:r>
            <a:r>
              <a:rPr lang="en-US" sz="2400" i="1" dirty="0" smtClean="0">
                <a:solidFill>
                  <a:srgbClr val="000000"/>
                </a:solidFill>
                <a:cs typeface="+mn-cs"/>
                <a:hlinkClick r:id="rId5"/>
              </a:rPr>
              <a:t>mnaugle@mi-corporation.com</a:t>
            </a:r>
            <a:r>
              <a:rPr lang="en-US" sz="2400" i="1" dirty="0" smtClean="0">
                <a:solidFill>
                  <a:srgbClr val="000000"/>
                </a:solidFill>
                <a:cs typeface="+mn-cs"/>
              </a:rPr>
              <a:t> </a:t>
            </a:r>
            <a:r>
              <a:rPr lang="en-US" sz="2400" i="1" dirty="0">
                <a:solidFill>
                  <a:srgbClr val="000000"/>
                </a:solidFill>
              </a:rPr>
              <a:t/>
            </a:r>
            <a:br>
              <a:rPr lang="en-US" sz="2400" i="1" dirty="0">
                <a:solidFill>
                  <a:srgbClr val="000000"/>
                </a:solidFill>
              </a:rPr>
            </a:br>
            <a:r>
              <a:rPr lang="en-US" sz="2400" i="1" dirty="0" smtClean="0">
                <a:solidFill>
                  <a:srgbClr val="000000"/>
                </a:solidFill>
              </a:rPr>
              <a:t>  512-422-2558</a:t>
            </a:r>
            <a:endParaRPr lang="en-US" sz="2400" i="1" dirty="0" smtClean="0">
              <a:solidFill>
                <a:srgbClr val="000000"/>
              </a:solidFill>
              <a:cs typeface="+mn-cs"/>
            </a:endParaRPr>
          </a:p>
        </p:txBody>
      </p:sp>
      <p:pic>
        <p:nvPicPr>
          <p:cNvPr id="6" name="Picture 5"/>
          <p:cNvPicPr>
            <a:picLocks noChangeAspect="1"/>
          </p:cNvPicPr>
          <p:nvPr/>
        </p:nvPicPr>
        <p:blipFill>
          <a:blip r:embed="rId6"/>
          <a:stretch>
            <a:fillRect/>
          </a:stretch>
        </p:blipFill>
        <p:spPr>
          <a:xfrm>
            <a:off x="8244591" y="1439056"/>
            <a:ext cx="3867769" cy="2700141"/>
          </a:xfrm>
          <a:prstGeom prst="rect">
            <a:avLst/>
          </a:prstGeom>
        </p:spPr>
      </p:pic>
    </p:spTree>
    <p:extLst>
      <p:ext uri="{BB962C8B-B14F-4D97-AF65-F5344CB8AC3E}">
        <p14:creationId xmlns:p14="http://schemas.microsoft.com/office/powerpoint/2010/main" val="2658992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525" y="2478738"/>
            <a:ext cx="10515600" cy="1325563"/>
          </a:xfrm>
        </p:spPr>
        <p:txBody>
          <a:bodyPr/>
          <a:lstStyle/>
          <a:p>
            <a:r>
              <a:rPr lang="en-US" dirty="0" smtClean="0"/>
              <a:t>Poll 3</a:t>
            </a:r>
            <a:endParaRPr lang="en-US" dirty="0"/>
          </a:p>
        </p:txBody>
      </p:sp>
    </p:spTree>
    <p:extLst>
      <p:ext uri="{BB962C8B-B14F-4D97-AF65-F5344CB8AC3E}">
        <p14:creationId xmlns:p14="http://schemas.microsoft.com/office/powerpoint/2010/main" val="4098103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525" y="2478738"/>
            <a:ext cx="10515600" cy="1325563"/>
          </a:xfrm>
        </p:spPr>
        <p:txBody>
          <a:bodyPr/>
          <a:lstStyle/>
          <a:p>
            <a:r>
              <a:rPr lang="en-US" dirty="0" smtClean="0"/>
              <a:t>Poll 1</a:t>
            </a:r>
            <a:endParaRPr lang="en-US" dirty="0"/>
          </a:p>
        </p:txBody>
      </p:sp>
    </p:spTree>
    <p:extLst>
      <p:ext uri="{BB962C8B-B14F-4D97-AF65-F5344CB8AC3E}">
        <p14:creationId xmlns:p14="http://schemas.microsoft.com/office/powerpoint/2010/main" val="3059359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855990" y="2961057"/>
            <a:ext cx="2934027" cy="1491021"/>
          </a:xfrm>
          <a:prstGeom prst="rect">
            <a:avLst/>
          </a:prstGeom>
        </p:spPr>
      </p:pic>
      <p:sp>
        <p:nvSpPr>
          <p:cNvPr id="2" name="Title 1"/>
          <p:cNvSpPr>
            <a:spLocks noGrp="1"/>
          </p:cNvSpPr>
          <p:nvPr>
            <p:ph type="title"/>
          </p:nvPr>
        </p:nvSpPr>
        <p:spPr/>
        <p:txBody>
          <a:bodyPr/>
          <a:lstStyle/>
          <a:p>
            <a:r>
              <a:rPr lang="en-US" dirty="0" smtClean="0"/>
              <a:t>What is a Mission Critical Process?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214203" y="1798818"/>
            <a:ext cx="5393940" cy="4222886"/>
          </a:xfrm>
        </p:spPr>
      </p:pic>
      <p:pic>
        <p:nvPicPr>
          <p:cNvPr id="5" name="Picture 4"/>
          <p:cNvPicPr>
            <a:picLocks noChangeAspect="1"/>
          </p:cNvPicPr>
          <p:nvPr/>
        </p:nvPicPr>
        <p:blipFill>
          <a:blip r:embed="rId4"/>
          <a:stretch>
            <a:fillRect/>
          </a:stretch>
        </p:blipFill>
        <p:spPr>
          <a:xfrm>
            <a:off x="9350647" y="4155234"/>
            <a:ext cx="2694666" cy="920576"/>
          </a:xfrm>
          <a:prstGeom prst="rect">
            <a:avLst/>
          </a:prstGeom>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465" y="1875778"/>
            <a:ext cx="2373897" cy="127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
          <a:stretch>
            <a:fillRect/>
          </a:stretch>
        </p:blipFill>
        <p:spPr>
          <a:xfrm>
            <a:off x="7177465" y="4155234"/>
            <a:ext cx="1688738" cy="938865"/>
          </a:xfrm>
          <a:prstGeom prst="rect">
            <a:avLst/>
          </a:prstGeom>
        </p:spPr>
      </p:pic>
      <p:pic>
        <p:nvPicPr>
          <p:cNvPr id="6" name="Picture 5"/>
          <p:cNvPicPr>
            <a:picLocks noChangeAspect="1"/>
          </p:cNvPicPr>
          <p:nvPr/>
        </p:nvPicPr>
        <p:blipFill>
          <a:blip r:embed="rId7"/>
          <a:stretch>
            <a:fillRect/>
          </a:stretch>
        </p:blipFill>
        <p:spPr>
          <a:xfrm>
            <a:off x="10023628" y="1798818"/>
            <a:ext cx="1532777" cy="1532777"/>
          </a:xfrm>
          <a:prstGeom prst="rect">
            <a:avLst/>
          </a:prstGeom>
        </p:spPr>
      </p:pic>
    </p:spTree>
    <p:extLst>
      <p:ext uri="{BB962C8B-B14F-4D97-AF65-F5344CB8AC3E}">
        <p14:creationId xmlns:p14="http://schemas.microsoft.com/office/powerpoint/2010/main" val="28026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err="1" smtClean="0"/>
              <a:t>Mi</a:t>
            </a:r>
            <a:r>
              <a:rPr lang="en-US" dirty="0" smtClean="0"/>
              <a:t>-Corporation Corporate Overview</a:t>
            </a:r>
            <a:endParaRPr lang="en-US" dirty="0"/>
          </a:p>
        </p:txBody>
      </p:sp>
      <p:sp>
        <p:nvSpPr>
          <p:cNvPr id="3" name="Content Placeholder 2"/>
          <p:cNvSpPr>
            <a:spLocks noGrp="1"/>
          </p:cNvSpPr>
          <p:nvPr>
            <p:ph idx="1"/>
          </p:nvPr>
        </p:nvSpPr>
        <p:spPr>
          <a:xfrm>
            <a:off x="551954" y="1284939"/>
            <a:ext cx="9172493" cy="4948886"/>
          </a:xfrm>
        </p:spPr>
        <p:txBody>
          <a:bodyPr anchor="ctr">
            <a:normAutofit/>
          </a:bodyPr>
          <a:lstStyle/>
          <a:p>
            <a:r>
              <a:rPr lang="en-US" dirty="0" smtClean="0"/>
              <a:t>15 years of Enterprise Mobility Software Experience</a:t>
            </a:r>
          </a:p>
          <a:p>
            <a:pPr marL="457200" lvl="1" indent="0">
              <a:buNone/>
            </a:pPr>
            <a:r>
              <a:rPr lang="en-US" dirty="0" smtClean="0"/>
              <a:t>-  </a:t>
            </a:r>
            <a:r>
              <a:rPr lang="en-US" sz="2200" i="1" dirty="0" smtClean="0"/>
              <a:t>Founded 1999</a:t>
            </a:r>
          </a:p>
          <a:p>
            <a:r>
              <a:rPr lang="en-US" dirty="0" smtClean="0"/>
              <a:t>Enterprise Mobile Data Solutions to optimize mission-critical processes</a:t>
            </a:r>
            <a:endParaRPr lang="en-US" dirty="0"/>
          </a:p>
          <a:p>
            <a:pPr lvl="1">
              <a:buFontTx/>
              <a:buChar char="-"/>
            </a:pPr>
            <a:r>
              <a:rPr lang="en-US" sz="2200" i="1" dirty="0" smtClean="0"/>
              <a:t>Mobile forms, mobile apps &amp; </a:t>
            </a:r>
            <a:r>
              <a:rPr lang="en-US" sz="2200" i="1" dirty="0" err="1" smtClean="0"/>
              <a:t>dashboarding</a:t>
            </a:r>
            <a:r>
              <a:rPr lang="en-US" sz="2200" i="1" dirty="0" smtClean="0"/>
              <a:t>/reporting products</a:t>
            </a:r>
          </a:p>
          <a:p>
            <a:pPr lvl="1">
              <a:buFontTx/>
              <a:buChar char="-"/>
            </a:pPr>
            <a:r>
              <a:rPr lang="en-US" sz="2200" i="1" dirty="0" smtClean="0"/>
              <a:t>Any </a:t>
            </a:r>
            <a:r>
              <a:rPr lang="en-US" sz="2200" i="1" dirty="0"/>
              <a:t>data, Any Device, Anywhere!</a:t>
            </a:r>
          </a:p>
          <a:p>
            <a:pPr lvl="1">
              <a:buFontTx/>
              <a:buChar char="-"/>
            </a:pPr>
            <a:r>
              <a:rPr lang="en-US" sz="2200" i="1" dirty="0"/>
              <a:t>Flexible, scalable, </a:t>
            </a:r>
            <a:r>
              <a:rPr lang="en-US" sz="2200" i="1" dirty="0" smtClean="0"/>
              <a:t>secure </a:t>
            </a:r>
            <a:r>
              <a:rPr lang="en-US" sz="2200" i="1" dirty="0"/>
              <a:t>&amp; </a:t>
            </a:r>
            <a:r>
              <a:rPr lang="en-US" sz="2200" i="1" dirty="0" smtClean="0"/>
              <a:t>mature (v10)</a:t>
            </a:r>
          </a:p>
          <a:p>
            <a:r>
              <a:rPr lang="en-US" dirty="0" smtClean="0"/>
              <a:t>Partnered with industry leaders</a:t>
            </a:r>
          </a:p>
          <a:p>
            <a:pPr marL="457200" lvl="1" indent="0">
              <a:buNone/>
            </a:pPr>
            <a:r>
              <a:rPr lang="en-US" dirty="0" smtClean="0"/>
              <a:t>- </a:t>
            </a:r>
            <a:r>
              <a:rPr lang="en-US" sz="2200" i="1" dirty="0" smtClean="0"/>
              <a:t>Intel, Microsoft Gold ISV, </a:t>
            </a:r>
            <a:r>
              <a:rPr lang="en-US" sz="2200" i="1" dirty="0" smtClean="0"/>
              <a:t>Motion </a:t>
            </a:r>
            <a:r>
              <a:rPr lang="en-US" sz="2200" i="1" dirty="0" smtClean="0"/>
              <a:t>Computing, </a:t>
            </a:r>
            <a:r>
              <a:rPr lang="en-US" sz="2200" i="1" dirty="0" err="1" smtClean="0"/>
              <a:t>Anoto</a:t>
            </a:r>
            <a:r>
              <a:rPr lang="en-US" sz="2200" i="1" dirty="0" smtClean="0"/>
              <a:t> </a:t>
            </a:r>
            <a:r>
              <a:rPr lang="en-US" sz="2200" i="1" dirty="0" smtClean="0"/>
              <a:t>&amp; more</a:t>
            </a:r>
            <a:endParaRPr lang="en-US" sz="2200" i="1" dirty="0"/>
          </a:p>
          <a:p>
            <a:r>
              <a:rPr lang="en-US" dirty="0" smtClean="0"/>
              <a:t>Intellectual leadership</a:t>
            </a:r>
          </a:p>
          <a:p>
            <a:pPr lvl="1">
              <a:buFontTx/>
              <a:buChar char="-"/>
            </a:pPr>
            <a:r>
              <a:rPr lang="en-US" sz="2200" i="1" dirty="0" smtClean="0"/>
              <a:t>10 issued US Patents, 3 more pending</a:t>
            </a:r>
            <a:endParaRPr lang="en-US" sz="2200" i="1" dirty="0"/>
          </a:p>
          <a:p>
            <a:pPr lvl="1">
              <a:buFontTx/>
              <a:buChar char="-"/>
            </a:pPr>
            <a:endParaRPr lang="en-US" dirty="0"/>
          </a:p>
        </p:txBody>
      </p:sp>
      <p:pic>
        <p:nvPicPr>
          <p:cNvPr id="5" name="Picture 12" descr="CreekstoneDri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2597" y="1114508"/>
            <a:ext cx="237013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G337105092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818" y="3006194"/>
            <a:ext cx="1749846" cy="229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extLst>
      <p:ext uri="{BB962C8B-B14F-4D97-AF65-F5344CB8AC3E}">
        <p14:creationId xmlns:p14="http://schemas.microsoft.com/office/powerpoint/2010/main" val="9944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762599" cy="1325563"/>
          </a:xfrm>
        </p:spPr>
        <p:txBody>
          <a:bodyPr/>
          <a:lstStyle/>
          <a:p>
            <a:r>
              <a:rPr lang="en-US" dirty="0" smtClean="0"/>
              <a:t>Pipelines: the Arteries of the Oil &amp; Gas Industry</a:t>
            </a:r>
            <a:endParaRPr lang="en-US" dirty="0"/>
          </a:p>
        </p:txBody>
      </p:sp>
      <p:sp>
        <p:nvSpPr>
          <p:cNvPr id="3" name="Text Placeholder 2"/>
          <p:cNvSpPr>
            <a:spLocks noGrp="1"/>
          </p:cNvSpPr>
          <p:nvPr>
            <p:ph type="body" idx="1"/>
          </p:nvPr>
        </p:nvSpPr>
        <p:spPr>
          <a:xfrm>
            <a:off x="927100" y="1531261"/>
            <a:ext cx="5157787" cy="823912"/>
          </a:xfrm>
        </p:spPr>
        <p:txBody>
          <a:bodyPr/>
          <a:lstStyle/>
          <a:p>
            <a:r>
              <a:rPr lang="en-US" dirty="0" smtClean="0"/>
              <a:t>Pipeline Facts</a:t>
            </a:r>
            <a:endParaRPr lang="en-US" dirty="0"/>
          </a:p>
        </p:txBody>
      </p:sp>
      <p:sp>
        <p:nvSpPr>
          <p:cNvPr id="4" name="Content Placeholder 3"/>
          <p:cNvSpPr>
            <a:spLocks noGrp="1"/>
          </p:cNvSpPr>
          <p:nvPr>
            <p:ph sz="half" idx="2"/>
          </p:nvPr>
        </p:nvSpPr>
        <p:spPr/>
        <p:txBody>
          <a:bodyPr/>
          <a:lstStyle/>
          <a:p>
            <a:r>
              <a:rPr lang="en-US" dirty="0" smtClean="0"/>
              <a:t>2.6 million miles in US alone</a:t>
            </a:r>
          </a:p>
          <a:p>
            <a:r>
              <a:rPr lang="en-US" dirty="0" smtClean="0"/>
              <a:t>Covers remote, rugged areas</a:t>
            </a:r>
          </a:p>
          <a:p>
            <a:r>
              <a:rPr lang="en-US" dirty="0" smtClean="0"/>
              <a:t>Rail safety pushes construction</a:t>
            </a:r>
          </a:p>
          <a:p>
            <a:r>
              <a:rPr lang="en-US" dirty="0" smtClean="0"/>
              <a:t>Regulated by PHMSA</a:t>
            </a:r>
          </a:p>
          <a:p>
            <a:pPr lvl="1"/>
            <a:r>
              <a:rPr lang="en-US" dirty="0" smtClean="0"/>
              <a:t>135 federal inspectors, 375 state</a:t>
            </a:r>
          </a:p>
          <a:p>
            <a:pPr lvl="1"/>
            <a:r>
              <a:rPr lang="en-US" dirty="0" smtClean="0"/>
              <a:t>923 inspections in 2013</a:t>
            </a:r>
          </a:p>
          <a:p>
            <a:pPr lvl="1"/>
            <a:r>
              <a:rPr lang="en-US" dirty="0" smtClean="0"/>
              <a:t>Incidents down by 46% since </a:t>
            </a:r>
            <a:r>
              <a:rPr lang="en-US" dirty="0" smtClean="0"/>
              <a:t>2009</a:t>
            </a:r>
          </a:p>
          <a:p>
            <a:pPr lvl="1"/>
            <a:r>
              <a:rPr lang="en-US" dirty="0" smtClean="0"/>
              <a:t>Operator Qualification, Safety</a:t>
            </a:r>
            <a:endParaRPr lang="en-US" dirty="0" smtClean="0"/>
          </a:p>
          <a:p>
            <a:endParaRPr lang="en-US" dirty="0" smtClean="0"/>
          </a:p>
          <a:p>
            <a:endParaRPr lang="en-US" dirty="0"/>
          </a:p>
        </p:txBody>
      </p:sp>
      <p:sp>
        <p:nvSpPr>
          <p:cNvPr id="5" name="Text Placeholder 4"/>
          <p:cNvSpPr>
            <a:spLocks noGrp="1"/>
          </p:cNvSpPr>
          <p:nvPr>
            <p:ph type="body" sz="quarter" idx="3"/>
          </p:nvPr>
        </p:nvSpPr>
        <p:spPr>
          <a:xfrm>
            <a:off x="6172200" y="1531261"/>
            <a:ext cx="5183188" cy="823912"/>
          </a:xfrm>
        </p:spPr>
        <p:txBody>
          <a:bodyPr/>
          <a:lstStyle/>
          <a:p>
            <a:r>
              <a:rPr lang="en-US" dirty="0" smtClean="0"/>
              <a:t>Pipeline Inspections</a:t>
            </a:r>
            <a:endParaRPr lang="en-US" dirty="0"/>
          </a:p>
        </p:txBody>
      </p:sp>
      <p:sp>
        <p:nvSpPr>
          <p:cNvPr id="6" name="Content Placeholder 5"/>
          <p:cNvSpPr>
            <a:spLocks noGrp="1"/>
          </p:cNvSpPr>
          <p:nvPr>
            <p:ph sz="quarter" idx="4"/>
          </p:nvPr>
        </p:nvSpPr>
        <p:spPr>
          <a:xfrm>
            <a:off x="6172200" y="2505075"/>
            <a:ext cx="5430186" cy="3684588"/>
          </a:xfrm>
        </p:spPr>
        <p:txBody>
          <a:bodyPr>
            <a:normAutofit fontScale="92500" lnSpcReduction="10000"/>
          </a:bodyPr>
          <a:lstStyle/>
          <a:p>
            <a:r>
              <a:rPr lang="en-US" dirty="0" smtClean="0"/>
              <a:t>Construction, maintenance, safety</a:t>
            </a:r>
          </a:p>
          <a:p>
            <a:r>
              <a:rPr lang="en-US" dirty="0" smtClean="0"/>
              <a:t>“Tribes” or “Family” of users</a:t>
            </a:r>
          </a:p>
          <a:p>
            <a:r>
              <a:rPr lang="en-US" dirty="0" smtClean="0"/>
              <a:t>Informal notepads, memory</a:t>
            </a:r>
          </a:p>
          <a:p>
            <a:r>
              <a:rPr lang="en-US" dirty="0" smtClean="0"/>
              <a:t>User adoption hurdles</a:t>
            </a:r>
          </a:p>
          <a:p>
            <a:r>
              <a:rPr lang="en-US" dirty="0" smtClean="0"/>
              <a:t>Harsh, remote, rugged environment</a:t>
            </a:r>
          </a:p>
          <a:p>
            <a:r>
              <a:rPr lang="en-US" dirty="0"/>
              <a:t>Benefits to “Document Clerks”, Supervisors &amp; execs more than users</a:t>
            </a:r>
          </a:p>
          <a:p>
            <a:r>
              <a:rPr lang="en-US" dirty="0" smtClean="0"/>
              <a:t>No visibility at HQ for days, weeks</a:t>
            </a:r>
            <a:endParaRPr lang="en-US" dirty="0"/>
          </a:p>
        </p:txBody>
      </p:sp>
    </p:spTree>
    <p:extLst>
      <p:ext uri="{BB962C8B-B14F-4D97-AF65-F5344CB8AC3E}">
        <p14:creationId xmlns:p14="http://schemas.microsoft.com/office/powerpoint/2010/main" val="139389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fade">
                                      <p:cBhvr>
                                        <p:cTn id="67" dur="500"/>
                                        <p:tgtEl>
                                          <p:spTgt spid="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fade">
                                      <p:cBhvr>
                                        <p:cTn id="72" dur="500"/>
                                        <p:tgtEl>
                                          <p:spTgt spid="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Effect transition="in" filter="fade">
                                      <p:cBhvr>
                                        <p:cTn id="77" dur="500"/>
                                        <p:tgtEl>
                                          <p:spTgt spid="6">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6" end="6"/>
                                            </p:txEl>
                                          </p:spTgt>
                                        </p:tgtEl>
                                        <p:attrNameLst>
                                          <p:attrName>style.visibility</p:attrName>
                                        </p:attrNameLst>
                                      </p:cBhvr>
                                      <p:to>
                                        <p:strVal val="visible"/>
                                      </p:to>
                                    </p:set>
                                    <p:animEffect transition="in" filter="fade">
                                      <p:cBhvr>
                                        <p:cTn id="8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66818" y="-176801"/>
            <a:ext cx="10515600" cy="1325563"/>
          </a:xfrm>
        </p:spPr>
        <p:txBody>
          <a:bodyPr/>
          <a:lstStyle/>
          <a:p>
            <a:r>
              <a:rPr lang="en-US" dirty="0" smtClean="0"/>
              <a:t>The Typical Pipeline Inspection Process</a:t>
            </a:r>
            <a:endParaRPr lang="en-US" dirty="0"/>
          </a:p>
        </p:txBody>
      </p:sp>
      <p:pic>
        <p:nvPicPr>
          <p:cNvPr id="65" name="Picture 21" descr="C:\Users\sealdw\AppData\Local\Microsoft\Windows\Temporary Internet Files\Content.IE5\FHJXSVAN\MC900240485[1].wmf"/>
          <p:cNvPicPr>
            <a:picLocks noChangeAspect="1" noChangeArrowheads="1"/>
          </p:cNvPicPr>
          <p:nvPr/>
        </p:nvPicPr>
        <p:blipFill>
          <a:blip r:embed="rId2" cstate="print"/>
          <a:srcRect/>
          <a:stretch>
            <a:fillRect/>
          </a:stretch>
        </p:blipFill>
        <p:spPr bwMode="auto">
          <a:xfrm>
            <a:off x="2247276" y="1281659"/>
            <a:ext cx="1371600" cy="1295400"/>
          </a:xfrm>
          <a:prstGeom prst="rect">
            <a:avLst/>
          </a:prstGeom>
          <a:noFill/>
        </p:spPr>
      </p:pic>
      <p:sp>
        <p:nvSpPr>
          <p:cNvPr id="66" name="Right Arrow 65"/>
          <p:cNvSpPr/>
          <p:nvPr/>
        </p:nvSpPr>
        <p:spPr bwMode="auto">
          <a:xfrm>
            <a:off x="3923676" y="1738859"/>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7" name="Right Arrow 66"/>
          <p:cNvSpPr/>
          <p:nvPr/>
        </p:nvSpPr>
        <p:spPr bwMode="auto">
          <a:xfrm>
            <a:off x="6438276" y="1662659"/>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68" name="Picture 23" descr="C:\Users\sealdw\AppData\Local\Microsoft\Windows\Temporary Internet Files\Content.IE5\ERA2XNNY\MC900055348[1].wmf"/>
          <p:cNvPicPr>
            <a:picLocks noChangeAspect="1" noChangeArrowheads="1"/>
          </p:cNvPicPr>
          <p:nvPr/>
        </p:nvPicPr>
        <p:blipFill>
          <a:blip r:embed="rId3" cstate="print"/>
          <a:srcRect/>
          <a:stretch>
            <a:fillRect/>
          </a:stretch>
        </p:blipFill>
        <p:spPr bwMode="auto">
          <a:xfrm>
            <a:off x="7581276" y="976859"/>
            <a:ext cx="2175095" cy="1905000"/>
          </a:xfrm>
          <a:prstGeom prst="rect">
            <a:avLst/>
          </a:prstGeom>
          <a:noFill/>
        </p:spPr>
      </p:pic>
      <p:sp>
        <p:nvSpPr>
          <p:cNvPr id="69" name="Down Arrow 68"/>
          <p:cNvSpPr/>
          <p:nvPr/>
        </p:nvSpPr>
        <p:spPr bwMode="auto">
          <a:xfrm>
            <a:off x="8648076" y="3262859"/>
            <a:ext cx="484632" cy="7498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0" name="Left Arrow 69"/>
          <p:cNvSpPr/>
          <p:nvPr/>
        </p:nvSpPr>
        <p:spPr bwMode="auto">
          <a:xfrm>
            <a:off x="7505076" y="4863059"/>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1" name="Left Arrow 70"/>
          <p:cNvSpPr/>
          <p:nvPr/>
        </p:nvSpPr>
        <p:spPr bwMode="auto">
          <a:xfrm>
            <a:off x="4380876" y="4786859"/>
            <a:ext cx="685800"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72" name="Picture 25" descr="C:\Users\sealdw\AppData\Local\Microsoft\Windows\Temporary Internet Files\Content.IE5\FHJXSVAN\MP900406774[1].jpg"/>
          <p:cNvPicPr>
            <a:picLocks noChangeAspect="1" noChangeArrowheads="1"/>
          </p:cNvPicPr>
          <p:nvPr/>
        </p:nvPicPr>
        <p:blipFill>
          <a:blip r:embed="rId4" cstate="print"/>
          <a:srcRect/>
          <a:stretch>
            <a:fillRect/>
          </a:stretch>
        </p:blipFill>
        <p:spPr bwMode="auto">
          <a:xfrm>
            <a:off x="2323476" y="3643859"/>
            <a:ext cx="1828800" cy="2133601"/>
          </a:xfrm>
          <a:prstGeom prst="rect">
            <a:avLst/>
          </a:prstGeom>
          <a:noFill/>
        </p:spPr>
      </p:pic>
      <p:sp>
        <p:nvSpPr>
          <p:cNvPr id="73" name="TextBox 72"/>
          <p:cNvSpPr txBox="1"/>
          <p:nvPr/>
        </p:nvSpPr>
        <p:spPr>
          <a:xfrm>
            <a:off x="1980307" y="2780970"/>
            <a:ext cx="2261517" cy="646331"/>
          </a:xfrm>
          <a:prstGeom prst="rect">
            <a:avLst/>
          </a:prstGeom>
          <a:noFill/>
        </p:spPr>
        <p:txBody>
          <a:bodyPr wrap="none" rtlCol="0">
            <a:spAutoFit/>
          </a:bodyPr>
          <a:lstStyle/>
          <a:p>
            <a:r>
              <a:rPr lang="en-US" dirty="0" smtClean="0"/>
              <a:t>Inspector completes </a:t>
            </a:r>
          </a:p>
          <a:p>
            <a:r>
              <a:rPr lang="en-US" dirty="0" smtClean="0"/>
              <a:t>Paper form, memory!</a:t>
            </a:r>
            <a:endParaRPr lang="en-US" dirty="0"/>
          </a:p>
        </p:txBody>
      </p:sp>
      <p:sp>
        <p:nvSpPr>
          <p:cNvPr id="74" name="TextBox 73"/>
          <p:cNvSpPr txBox="1"/>
          <p:nvPr/>
        </p:nvSpPr>
        <p:spPr>
          <a:xfrm>
            <a:off x="4723776" y="2801009"/>
            <a:ext cx="1994457" cy="646331"/>
          </a:xfrm>
          <a:prstGeom prst="rect">
            <a:avLst/>
          </a:prstGeom>
          <a:noFill/>
        </p:spPr>
        <p:txBody>
          <a:bodyPr wrap="none" rtlCol="0">
            <a:spAutoFit/>
          </a:bodyPr>
          <a:lstStyle/>
          <a:p>
            <a:r>
              <a:rPr lang="en-US" dirty="0" smtClean="0"/>
              <a:t>Mailed via USPS or </a:t>
            </a:r>
            <a:br>
              <a:rPr lang="en-US" dirty="0" smtClean="0"/>
            </a:br>
            <a:r>
              <a:rPr lang="en-US" dirty="0" smtClean="0"/>
              <a:t>hand-delivered</a:t>
            </a:r>
            <a:endParaRPr lang="en-US" dirty="0"/>
          </a:p>
        </p:txBody>
      </p:sp>
      <p:sp>
        <p:nvSpPr>
          <p:cNvPr id="75" name="TextBox 74"/>
          <p:cNvSpPr txBox="1"/>
          <p:nvPr/>
        </p:nvSpPr>
        <p:spPr>
          <a:xfrm>
            <a:off x="2023056" y="5806003"/>
            <a:ext cx="2429639" cy="646331"/>
          </a:xfrm>
          <a:prstGeom prst="rect">
            <a:avLst/>
          </a:prstGeom>
          <a:noFill/>
        </p:spPr>
        <p:txBody>
          <a:bodyPr wrap="none" rtlCol="0">
            <a:spAutoFit/>
          </a:bodyPr>
          <a:lstStyle/>
          <a:p>
            <a:r>
              <a:rPr lang="en-US" dirty="0" smtClean="0"/>
              <a:t>Data Analyzed manually</a:t>
            </a:r>
          </a:p>
          <a:p>
            <a:r>
              <a:rPr lang="en-US" dirty="0" smtClean="0"/>
              <a:t>Invoices, reports go out</a:t>
            </a:r>
            <a:endParaRPr lang="en-US" dirty="0"/>
          </a:p>
        </p:txBody>
      </p:sp>
      <p:pic>
        <p:nvPicPr>
          <p:cNvPr id="76" name="Picture 5" descr="C:\Users\sealdw\AppData\Local\Microsoft\Windows\Temporary Internet Files\Content.IE5\FHJXSVAN\MC900018841[1].wmf"/>
          <p:cNvPicPr>
            <a:picLocks noChangeAspect="1" noChangeArrowheads="1"/>
          </p:cNvPicPr>
          <p:nvPr/>
        </p:nvPicPr>
        <p:blipFill>
          <a:blip r:embed="rId5" cstate="print"/>
          <a:srcRect/>
          <a:stretch>
            <a:fillRect/>
          </a:stretch>
        </p:blipFill>
        <p:spPr bwMode="auto">
          <a:xfrm>
            <a:off x="4990476" y="976859"/>
            <a:ext cx="1185062" cy="1804111"/>
          </a:xfrm>
          <a:prstGeom prst="rect">
            <a:avLst/>
          </a:prstGeom>
          <a:noFill/>
        </p:spPr>
      </p:pic>
      <p:pic>
        <p:nvPicPr>
          <p:cNvPr id="77" name="Picture 5" descr="C:\Users\sealdw\AppData\Local\Microsoft\Windows\Temporary Internet Files\Content.IE5\FHJXSVAN\MC900018841[1].wmf"/>
          <p:cNvPicPr>
            <a:picLocks noChangeAspect="1" noChangeArrowheads="1"/>
          </p:cNvPicPr>
          <p:nvPr/>
        </p:nvPicPr>
        <p:blipFill>
          <a:blip r:embed="rId5" cstate="print"/>
          <a:srcRect/>
          <a:stretch>
            <a:fillRect/>
          </a:stretch>
        </p:blipFill>
        <p:spPr bwMode="auto">
          <a:xfrm>
            <a:off x="8571876" y="4024859"/>
            <a:ext cx="1185062" cy="1804111"/>
          </a:xfrm>
          <a:prstGeom prst="rect">
            <a:avLst/>
          </a:prstGeom>
          <a:noFill/>
        </p:spPr>
      </p:pic>
      <p:pic>
        <p:nvPicPr>
          <p:cNvPr id="78" name="Picture 8" descr="C:\Users\sealdw\AppData\Local\Microsoft\Windows\Temporary Internet Files\Content.IE5\XFX86CHA\MC900056840[1].wmf"/>
          <p:cNvPicPr>
            <a:picLocks noChangeAspect="1" noChangeArrowheads="1"/>
          </p:cNvPicPr>
          <p:nvPr/>
        </p:nvPicPr>
        <p:blipFill>
          <a:blip r:embed="rId6" cstate="print"/>
          <a:srcRect/>
          <a:stretch>
            <a:fillRect/>
          </a:stretch>
        </p:blipFill>
        <p:spPr bwMode="auto">
          <a:xfrm>
            <a:off x="5600076" y="4101059"/>
            <a:ext cx="1833372" cy="1472184"/>
          </a:xfrm>
          <a:prstGeom prst="rect">
            <a:avLst/>
          </a:prstGeom>
          <a:noFill/>
        </p:spPr>
      </p:pic>
      <p:sp>
        <p:nvSpPr>
          <p:cNvPr id="79" name="TextBox 78"/>
          <p:cNvSpPr txBox="1"/>
          <p:nvPr/>
        </p:nvSpPr>
        <p:spPr>
          <a:xfrm>
            <a:off x="5219076" y="5701259"/>
            <a:ext cx="2316916" cy="646331"/>
          </a:xfrm>
          <a:prstGeom prst="rect">
            <a:avLst/>
          </a:prstGeom>
          <a:noFill/>
        </p:spPr>
        <p:txBody>
          <a:bodyPr wrap="none" rtlCol="0">
            <a:spAutoFit/>
          </a:bodyPr>
          <a:lstStyle/>
          <a:p>
            <a:r>
              <a:rPr lang="en-US" dirty="0" smtClean="0"/>
              <a:t>Manually entered data</a:t>
            </a:r>
          </a:p>
          <a:p>
            <a:r>
              <a:rPr lang="en-US" dirty="0" smtClean="0"/>
              <a:t>at HQ, other locations</a:t>
            </a:r>
            <a:endParaRPr lang="en-US" dirty="0"/>
          </a:p>
        </p:txBody>
      </p:sp>
      <p:sp>
        <p:nvSpPr>
          <p:cNvPr id="80" name="TextBox 79"/>
          <p:cNvSpPr txBox="1"/>
          <p:nvPr/>
        </p:nvSpPr>
        <p:spPr>
          <a:xfrm>
            <a:off x="7242658" y="2894051"/>
            <a:ext cx="3059299" cy="369332"/>
          </a:xfrm>
          <a:prstGeom prst="rect">
            <a:avLst/>
          </a:prstGeom>
          <a:noFill/>
        </p:spPr>
        <p:txBody>
          <a:bodyPr wrap="none" rtlCol="0">
            <a:spAutoFit/>
          </a:bodyPr>
          <a:lstStyle/>
          <a:p>
            <a:r>
              <a:rPr lang="en-US" dirty="0" smtClean="0"/>
              <a:t>Supervisor  Review &amp; Approval</a:t>
            </a:r>
            <a:endParaRPr lang="en-US" dirty="0"/>
          </a:p>
        </p:txBody>
      </p:sp>
      <p:sp>
        <p:nvSpPr>
          <p:cNvPr id="81" name="TextBox 80"/>
          <p:cNvSpPr txBox="1"/>
          <p:nvPr/>
        </p:nvSpPr>
        <p:spPr>
          <a:xfrm>
            <a:off x="9621912" y="5096401"/>
            <a:ext cx="1739579" cy="646331"/>
          </a:xfrm>
          <a:prstGeom prst="rect">
            <a:avLst/>
          </a:prstGeom>
          <a:noFill/>
        </p:spPr>
        <p:txBody>
          <a:bodyPr wrap="none" rtlCol="0">
            <a:spAutoFit/>
          </a:bodyPr>
          <a:lstStyle/>
          <a:p>
            <a:r>
              <a:rPr lang="en-US" dirty="0" smtClean="0"/>
              <a:t>Mailed, Faxed or</a:t>
            </a:r>
            <a:br>
              <a:rPr lang="en-US" dirty="0" smtClean="0"/>
            </a:br>
            <a:r>
              <a:rPr lang="en-US" dirty="0" smtClean="0"/>
              <a:t>Scanned</a:t>
            </a:r>
            <a:endParaRPr lang="en-US" dirty="0"/>
          </a:p>
        </p:txBody>
      </p:sp>
    </p:spTree>
    <p:extLst>
      <p:ext uri="{BB962C8B-B14F-4D97-AF65-F5344CB8AC3E}">
        <p14:creationId xmlns:p14="http://schemas.microsoft.com/office/powerpoint/2010/main" val="22521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blinds(horizontal)">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ppt_x"/>
                                          </p:val>
                                        </p:tav>
                                        <p:tav tm="100000">
                                          <p:val>
                                            <p:strVal val="#ppt_x"/>
                                          </p:val>
                                        </p:tav>
                                      </p:tavLst>
                                    </p:anim>
                                    <p:anim calcmode="lin" valueType="num">
                                      <p:cBhvr additive="base">
                                        <p:cTn id="1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500" fill="hold"/>
                                        <p:tgtEl>
                                          <p:spTgt spid="76"/>
                                        </p:tgtEl>
                                        <p:attrNameLst>
                                          <p:attrName>ppt_x</p:attrName>
                                        </p:attrNameLst>
                                      </p:cBhvr>
                                      <p:tavLst>
                                        <p:tav tm="0">
                                          <p:val>
                                            <p:strVal val="#ppt_x"/>
                                          </p:val>
                                        </p:tav>
                                        <p:tav tm="100000">
                                          <p:val>
                                            <p:strVal val="#ppt_x"/>
                                          </p:val>
                                        </p:tav>
                                      </p:tavLst>
                                    </p:anim>
                                    <p:anim calcmode="lin" valueType="num">
                                      <p:cBhvr additive="base">
                                        <p:cTn id="2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blinds(horizontal)">
                                      <p:cBhvr>
                                        <p:cTn id="30" dur="5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ppt_x"/>
                                          </p:val>
                                        </p:tav>
                                        <p:tav tm="100000">
                                          <p:val>
                                            <p:strVal val="#ppt_x"/>
                                          </p:val>
                                        </p:tav>
                                      </p:tavLst>
                                    </p:anim>
                                    <p:anim calcmode="lin" valueType="num">
                                      <p:cBhvr additive="base">
                                        <p:cTn id="3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ppt_x"/>
                                          </p:val>
                                        </p:tav>
                                        <p:tav tm="100000">
                                          <p:val>
                                            <p:strVal val="#ppt_x"/>
                                          </p:val>
                                        </p:tav>
                                      </p:tavLst>
                                    </p:anim>
                                    <p:anim calcmode="lin" valueType="num">
                                      <p:cBhvr additive="base">
                                        <p:cTn id="4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ppt_x"/>
                                          </p:val>
                                        </p:tav>
                                        <p:tav tm="100000">
                                          <p:val>
                                            <p:strVal val="#ppt_x"/>
                                          </p:val>
                                        </p:tav>
                                      </p:tavLst>
                                    </p:anim>
                                    <p:anim calcmode="lin" valueType="num">
                                      <p:cBhvr additive="base">
                                        <p:cTn id="4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additive="base">
                                        <p:cTn id="53" dur="500" fill="hold"/>
                                        <p:tgtEl>
                                          <p:spTgt spid="77"/>
                                        </p:tgtEl>
                                        <p:attrNameLst>
                                          <p:attrName>ppt_x</p:attrName>
                                        </p:attrNameLst>
                                      </p:cBhvr>
                                      <p:tavLst>
                                        <p:tav tm="0">
                                          <p:val>
                                            <p:strVal val="#ppt_x"/>
                                          </p:val>
                                        </p:tav>
                                        <p:tav tm="100000">
                                          <p:val>
                                            <p:strVal val="#ppt_x"/>
                                          </p:val>
                                        </p:tav>
                                      </p:tavLst>
                                    </p:anim>
                                    <p:anim calcmode="lin" valueType="num">
                                      <p:cBhvr additive="base">
                                        <p:cTn id="5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8"/>
                                        </p:tgtEl>
                                        <p:attrNameLst>
                                          <p:attrName>style.visibility</p:attrName>
                                        </p:attrNameLst>
                                      </p:cBhvr>
                                      <p:to>
                                        <p:strVal val="visible"/>
                                      </p:to>
                                    </p:set>
                                    <p:anim calcmode="lin" valueType="num">
                                      <p:cBhvr additive="base">
                                        <p:cTn id="65" dur="500" fill="hold"/>
                                        <p:tgtEl>
                                          <p:spTgt spid="78"/>
                                        </p:tgtEl>
                                        <p:attrNameLst>
                                          <p:attrName>ppt_x</p:attrName>
                                        </p:attrNameLst>
                                      </p:cBhvr>
                                      <p:tavLst>
                                        <p:tav tm="0">
                                          <p:val>
                                            <p:strVal val="#ppt_x"/>
                                          </p:val>
                                        </p:tav>
                                        <p:tav tm="100000">
                                          <p:val>
                                            <p:strVal val="#ppt_x"/>
                                          </p:val>
                                        </p:tav>
                                      </p:tavLst>
                                    </p:anim>
                                    <p:anim calcmode="lin" valueType="num">
                                      <p:cBhvr additive="base">
                                        <p:cTn id="6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blinds(horizontal)">
                                      <p:cBhvr>
                                        <p:cTn id="71" dur="500"/>
                                        <p:tgtEl>
                                          <p:spTgt spid="7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additive="base">
                                        <p:cTn id="76" dur="500" fill="hold"/>
                                        <p:tgtEl>
                                          <p:spTgt spid="71"/>
                                        </p:tgtEl>
                                        <p:attrNameLst>
                                          <p:attrName>ppt_x</p:attrName>
                                        </p:attrNameLst>
                                      </p:cBhvr>
                                      <p:tavLst>
                                        <p:tav tm="0">
                                          <p:val>
                                            <p:strVal val="#ppt_x"/>
                                          </p:val>
                                        </p:tav>
                                        <p:tav tm="100000">
                                          <p:val>
                                            <p:strVal val="#ppt_x"/>
                                          </p:val>
                                        </p:tav>
                                      </p:tavLst>
                                    </p:anim>
                                    <p:anim calcmode="lin" valueType="num">
                                      <p:cBhvr additive="base">
                                        <p:cTn id="77"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ppt_x"/>
                                          </p:val>
                                        </p:tav>
                                        <p:tav tm="100000">
                                          <p:val>
                                            <p:strVal val="#ppt_x"/>
                                          </p:val>
                                        </p:tav>
                                      </p:tavLst>
                                    </p:anim>
                                    <p:anim calcmode="lin" valueType="num">
                                      <p:cBhvr additive="base">
                                        <p:cTn id="83"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blinds(horizontal)">
                                      <p:cBhvr>
                                        <p:cTn id="88" dur="500"/>
                                        <p:tgtEl>
                                          <p:spTgt spid="7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80"/>
                                        </p:tgtEl>
                                        <p:attrNameLst>
                                          <p:attrName>style.visibility</p:attrName>
                                        </p:attrNameLst>
                                      </p:cBhvr>
                                      <p:to>
                                        <p:strVal val="visible"/>
                                      </p:to>
                                    </p:set>
                                    <p:animEffect transition="in" filter="blinds(horizontal)">
                                      <p:cBhvr>
                                        <p:cTn id="93" dur="500"/>
                                        <p:tgtEl>
                                          <p:spTgt spid="80"/>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blinds(horizontal)">
                                      <p:cBhvr>
                                        <p:cTn id="9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70" grpId="0" animBg="1"/>
      <p:bldP spid="71" grpId="0" animBg="1"/>
      <p:bldP spid="73" grpId="0"/>
      <p:bldP spid="74" grpId="0"/>
      <p:bldP spid="75"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Case: Typical Paper Form Workflow</a:t>
            </a:r>
            <a:endParaRPr lang="en-US" dirty="0"/>
          </a:p>
        </p:txBody>
      </p:sp>
      <p:sp>
        <p:nvSpPr>
          <p:cNvPr id="5" name="Text Box 8"/>
          <p:cNvSpPr txBox="1">
            <a:spLocks noChangeArrowheads="1"/>
          </p:cNvSpPr>
          <p:nvPr/>
        </p:nvSpPr>
        <p:spPr bwMode="auto">
          <a:xfrm>
            <a:off x="7219122"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endParaRPr lang="en-US"/>
          </a:p>
        </p:txBody>
      </p:sp>
      <p:sp>
        <p:nvSpPr>
          <p:cNvPr id="6" name="Text Box 13"/>
          <p:cNvSpPr txBox="1">
            <a:spLocks noChangeArrowheads="1"/>
          </p:cNvSpPr>
          <p:nvPr/>
        </p:nvSpPr>
        <p:spPr bwMode="auto">
          <a:xfrm>
            <a:off x="1961322" y="1219200"/>
            <a:ext cx="838041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endParaRPr lang="en-US" sz="1800" dirty="0">
              <a:latin typeface="Arial" charset="0"/>
            </a:endParaRPr>
          </a:p>
          <a:p>
            <a:pPr>
              <a:spcBef>
                <a:spcPct val="50000"/>
              </a:spcBef>
              <a:buFontTx/>
              <a:buChar char="•"/>
            </a:pPr>
            <a:endParaRPr lang="en-US" sz="1800" dirty="0"/>
          </a:p>
        </p:txBody>
      </p:sp>
      <p:grpSp>
        <p:nvGrpSpPr>
          <p:cNvPr id="7" name="Group 36"/>
          <p:cNvGrpSpPr>
            <a:grpSpLocks/>
          </p:cNvGrpSpPr>
          <p:nvPr/>
        </p:nvGrpSpPr>
        <p:grpSpPr bwMode="auto">
          <a:xfrm>
            <a:off x="7952547" y="1798638"/>
            <a:ext cx="1652588" cy="3763962"/>
            <a:chOff x="6579176" y="1646251"/>
            <a:chExt cx="1652184" cy="3916686"/>
          </a:xfrm>
        </p:grpSpPr>
        <p:sp>
          <p:nvSpPr>
            <p:cNvPr id="8" name="TextBox 7"/>
            <p:cNvSpPr txBox="1"/>
            <p:nvPr/>
          </p:nvSpPr>
          <p:spPr>
            <a:xfrm>
              <a:off x="6579176" y="1646251"/>
              <a:ext cx="1652184" cy="287433"/>
            </a:xfrm>
            <a:prstGeom prst="rect">
              <a:avLst/>
            </a:prstGeom>
            <a:noFill/>
          </p:spPr>
          <p:txBody>
            <a:bodyPr wrap="none">
              <a:spAutoFit/>
            </a:bodyPr>
            <a:lstStyle/>
            <a:p>
              <a:pPr>
                <a:defRPr/>
              </a:pPr>
              <a:r>
                <a:rPr lang="en-US" b="1" dirty="0">
                  <a:solidFill>
                    <a:schemeClr val="tx1">
                      <a:lumMod val="75000"/>
                      <a:lumOff val="25000"/>
                    </a:schemeClr>
                  </a:solidFill>
                </a:rPr>
                <a:t>Complete Form</a:t>
              </a:r>
            </a:p>
          </p:txBody>
        </p:sp>
        <p:pic>
          <p:nvPicPr>
            <p:cNvPr id="9" name="Picture 8" descr="C:\Users\Joel Port\AppData\Local\Microsoft\Windows\Temporary Internet Files\Content.IE5\BINDQMPA\MP9004095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094" y="4191337"/>
              <a:ext cx="1371600" cy="1371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a:xfrm>
              <a:off x="6777565" y="3673148"/>
              <a:ext cx="1299844" cy="287433"/>
            </a:xfrm>
            <a:prstGeom prst="rect">
              <a:avLst/>
            </a:prstGeom>
            <a:noFill/>
          </p:spPr>
          <p:txBody>
            <a:bodyPr wrap="none">
              <a:spAutoFit/>
            </a:bodyPr>
            <a:lstStyle/>
            <a:p>
              <a:pPr>
                <a:defRPr/>
              </a:pPr>
              <a:r>
                <a:rPr lang="en-US" b="1" dirty="0">
                  <a:solidFill>
                    <a:schemeClr val="tx1">
                      <a:lumMod val="75000"/>
                      <a:lumOff val="25000"/>
                    </a:schemeClr>
                  </a:solidFill>
                </a:rPr>
                <a:t>Route Form</a:t>
              </a:r>
            </a:p>
          </p:txBody>
        </p:sp>
      </p:grpSp>
      <p:grpSp>
        <p:nvGrpSpPr>
          <p:cNvPr id="11" name="Group 37"/>
          <p:cNvGrpSpPr>
            <a:grpSpLocks/>
          </p:cNvGrpSpPr>
          <p:nvPr/>
        </p:nvGrpSpPr>
        <p:grpSpPr bwMode="auto">
          <a:xfrm>
            <a:off x="5725285" y="1771650"/>
            <a:ext cx="1681162" cy="3763963"/>
            <a:chOff x="4573915" y="1646251"/>
            <a:chExt cx="1681679" cy="3890452"/>
          </a:xfrm>
        </p:grpSpPr>
        <p:pic>
          <p:nvPicPr>
            <p:cNvPr id="12" name="Picture 5" descr="C:\Users\Joel Port\AppData\Local\Microsoft\Windows\Temporary Internet Files\Content.IE5\HXHEH9XE\MP9004116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657" y="2112419"/>
              <a:ext cx="1371600" cy="12753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4573915" y="1646251"/>
              <a:ext cx="1681679" cy="285508"/>
            </a:xfrm>
            <a:prstGeom prst="rect">
              <a:avLst/>
            </a:prstGeom>
            <a:noFill/>
          </p:spPr>
          <p:txBody>
            <a:bodyPr wrap="none">
              <a:spAutoFit/>
            </a:bodyPr>
            <a:lstStyle/>
            <a:p>
              <a:pPr>
                <a:defRPr/>
              </a:pPr>
              <a:r>
                <a:rPr lang="en-US" b="1" dirty="0">
                  <a:solidFill>
                    <a:schemeClr val="tx1">
                      <a:lumMod val="75000"/>
                      <a:lumOff val="25000"/>
                    </a:schemeClr>
                  </a:solidFill>
                </a:rPr>
                <a:t>Distribute Form</a:t>
              </a:r>
            </a:p>
          </p:txBody>
        </p:sp>
        <p:pic>
          <p:nvPicPr>
            <p:cNvPr id="14" name="Picture 10" descr="http://www.pma-show.com/news_images/00231_canon_scanner_dr75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9657" y="4116976"/>
              <a:ext cx="1371600" cy="14197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5" name="TextBox 14"/>
            <p:cNvSpPr txBox="1"/>
            <p:nvPr/>
          </p:nvSpPr>
          <p:spPr>
            <a:xfrm>
              <a:off x="4837521" y="3672699"/>
              <a:ext cx="1173523" cy="285508"/>
            </a:xfrm>
            <a:prstGeom prst="rect">
              <a:avLst/>
            </a:prstGeom>
            <a:noFill/>
          </p:spPr>
          <p:txBody>
            <a:bodyPr wrap="none">
              <a:spAutoFit/>
            </a:bodyPr>
            <a:lstStyle/>
            <a:p>
              <a:pPr>
                <a:defRPr/>
              </a:pPr>
              <a:r>
                <a:rPr lang="en-US" b="1" dirty="0">
                  <a:solidFill>
                    <a:schemeClr val="tx1">
                      <a:lumMod val="75000"/>
                      <a:lumOff val="25000"/>
                    </a:schemeClr>
                  </a:solidFill>
                </a:rPr>
                <a:t>Scan Form</a:t>
              </a:r>
            </a:p>
          </p:txBody>
        </p:sp>
      </p:grpSp>
      <p:grpSp>
        <p:nvGrpSpPr>
          <p:cNvPr id="16" name="Group 38"/>
          <p:cNvGrpSpPr>
            <a:grpSpLocks/>
          </p:cNvGrpSpPr>
          <p:nvPr/>
        </p:nvGrpSpPr>
        <p:grpSpPr bwMode="auto">
          <a:xfrm>
            <a:off x="1696210" y="1798638"/>
            <a:ext cx="1514475" cy="3763962"/>
            <a:chOff x="344030" y="1646251"/>
            <a:chExt cx="1515457" cy="3779669"/>
          </a:xfrm>
        </p:grpSpPr>
        <p:sp>
          <p:nvSpPr>
            <p:cNvPr id="17" name="TextBox 16"/>
            <p:cNvSpPr txBox="1"/>
            <p:nvPr/>
          </p:nvSpPr>
          <p:spPr>
            <a:xfrm>
              <a:off x="344030" y="1646251"/>
              <a:ext cx="1374077" cy="277378"/>
            </a:xfrm>
            <a:prstGeom prst="rect">
              <a:avLst/>
            </a:prstGeom>
            <a:noFill/>
          </p:spPr>
          <p:txBody>
            <a:bodyPr wrap="none">
              <a:spAutoFit/>
            </a:bodyPr>
            <a:lstStyle/>
            <a:p>
              <a:pPr>
                <a:defRPr/>
              </a:pPr>
              <a:r>
                <a:rPr lang="en-US" b="1" dirty="0">
                  <a:solidFill>
                    <a:schemeClr val="tx1">
                      <a:lumMod val="75000"/>
                      <a:lumOff val="25000"/>
                    </a:schemeClr>
                  </a:solidFill>
                </a:rPr>
                <a:t>Design Form</a:t>
              </a:r>
            </a:p>
          </p:txBody>
        </p:sp>
        <p:pic>
          <p:nvPicPr>
            <p:cNvPr id="18" name="Picture 2" descr="C:\Users\Joel Port\AppData\Local\Microsoft\Windows\Temporary Internet Files\Content.IE5\X4ZL9Y0I\MP90044873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881" y="2112419"/>
              <a:ext cx="1435606" cy="1371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9" name="Picture 12" descr="C:\Users\Joel Port\AppData\Local\Microsoft\Windows\Temporary Internet Files\Content.IE5\BINDQMPA\MP90040965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884" y="4116977"/>
              <a:ext cx="1371600" cy="13089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a:xfrm>
              <a:off x="382155" y="3673978"/>
              <a:ext cx="1323244" cy="275783"/>
            </a:xfrm>
            <a:prstGeom prst="rect">
              <a:avLst/>
            </a:prstGeom>
            <a:noFill/>
          </p:spPr>
          <p:txBody>
            <a:bodyPr wrap="none">
              <a:spAutoFit/>
            </a:bodyPr>
            <a:lstStyle/>
            <a:p>
              <a:pPr>
                <a:defRPr/>
              </a:pPr>
              <a:r>
                <a:rPr lang="en-US" b="1" dirty="0">
                  <a:solidFill>
                    <a:schemeClr val="tx1">
                      <a:lumMod val="75000"/>
                      <a:lumOff val="25000"/>
                    </a:schemeClr>
                  </a:solidFill>
                </a:rPr>
                <a:t>File Original</a:t>
              </a:r>
            </a:p>
          </p:txBody>
        </p:sp>
      </p:grpSp>
      <p:sp>
        <p:nvSpPr>
          <p:cNvPr id="21" name="Right Arrow 20"/>
          <p:cNvSpPr/>
          <p:nvPr/>
        </p:nvSpPr>
        <p:spPr>
          <a:xfrm>
            <a:off x="5241097" y="2870200"/>
            <a:ext cx="722313"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7390572" y="2857500"/>
            <a:ext cx="722313"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10800000">
            <a:off x="7374697" y="4733925"/>
            <a:ext cx="738188"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ight Arrow 23"/>
          <p:cNvSpPr/>
          <p:nvPr/>
        </p:nvSpPr>
        <p:spPr>
          <a:xfrm rot="10800000">
            <a:off x="3083685" y="4733925"/>
            <a:ext cx="722312"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5" name="Group 44"/>
          <p:cNvGrpSpPr>
            <a:grpSpLocks/>
          </p:cNvGrpSpPr>
          <p:nvPr/>
        </p:nvGrpSpPr>
        <p:grpSpPr bwMode="auto">
          <a:xfrm>
            <a:off x="3602797" y="1787525"/>
            <a:ext cx="1585913" cy="3763963"/>
            <a:chOff x="2607962" y="1634555"/>
            <a:chExt cx="1586046" cy="3770897"/>
          </a:xfrm>
        </p:grpSpPr>
        <p:pic>
          <p:nvPicPr>
            <p:cNvPr id="26" name="Picture 11" descr="C:\Users\Joel Port\AppData\Local\Microsoft\Windows\Temporary Internet Files\Content.IE5\HXHEH9XE\MP90044415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2408" y="4163387"/>
              <a:ext cx="1371600" cy="12420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7" name="TextBox 26"/>
            <p:cNvSpPr txBox="1"/>
            <p:nvPr/>
          </p:nvSpPr>
          <p:spPr>
            <a:xfrm>
              <a:off x="2607962" y="3673479"/>
              <a:ext cx="1543179" cy="276734"/>
            </a:xfrm>
            <a:prstGeom prst="rect">
              <a:avLst/>
            </a:prstGeom>
            <a:noFill/>
          </p:spPr>
          <p:txBody>
            <a:bodyPr wrap="none">
              <a:spAutoFit/>
            </a:bodyPr>
            <a:lstStyle/>
            <a:p>
              <a:pPr>
                <a:defRPr/>
              </a:pPr>
              <a:r>
                <a:rPr lang="en-US" b="1" dirty="0">
                  <a:solidFill>
                    <a:schemeClr val="tx1">
                      <a:lumMod val="75000"/>
                      <a:lumOff val="25000"/>
                    </a:schemeClr>
                  </a:solidFill>
                </a:rPr>
                <a:t>Index &amp; Route</a:t>
              </a:r>
            </a:p>
          </p:txBody>
        </p:sp>
        <p:sp>
          <p:nvSpPr>
            <p:cNvPr id="28" name="TextBox 27"/>
            <p:cNvSpPr txBox="1"/>
            <p:nvPr/>
          </p:nvSpPr>
          <p:spPr>
            <a:xfrm>
              <a:off x="2831819" y="1634555"/>
              <a:ext cx="1197075" cy="276734"/>
            </a:xfrm>
            <a:prstGeom prst="rect">
              <a:avLst/>
            </a:prstGeom>
            <a:noFill/>
          </p:spPr>
          <p:txBody>
            <a:bodyPr wrap="none">
              <a:spAutoFit/>
            </a:bodyPr>
            <a:lstStyle/>
            <a:p>
              <a:pPr>
                <a:defRPr/>
              </a:pPr>
              <a:r>
                <a:rPr lang="en-US" b="1" dirty="0">
                  <a:solidFill>
                    <a:schemeClr val="tx1">
                      <a:lumMod val="75000"/>
                      <a:lumOff val="25000"/>
                    </a:schemeClr>
                  </a:solidFill>
                </a:rPr>
                <a:t>Print Form</a:t>
              </a:r>
            </a:p>
          </p:txBody>
        </p:sp>
        <p:pic>
          <p:nvPicPr>
            <p:cNvPr id="29" name="Picture 2" descr="C:\Users\Joel Port\AppData\Local\Microsoft\Windows\Temporary Internet Files\Content.IE5\X4ZL9Y0I\MP900422967[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7819"/>
            <a:stretch/>
          </p:blipFill>
          <p:spPr bwMode="auto">
            <a:xfrm>
              <a:off x="2822408" y="2112420"/>
              <a:ext cx="1371600" cy="12235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sp>
        <p:nvSpPr>
          <p:cNvPr id="30" name="Right Arrow 29"/>
          <p:cNvSpPr/>
          <p:nvPr/>
        </p:nvSpPr>
        <p:spPr>
          <a:xfrm>
            <a:off x="3251960" y="2857500"/>
            <a:ext cx="661987"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rot="10800000">
            <a:off x="5180772" y="4733925"/>
            <a:ext cx="722313"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3785" y="1930400"/>
            <a:ext cx="2170112"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0202" y="4374273"/>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2358" y="4380122"/>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9011" y="4334559"/>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57287" y="4462463"/>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4053" y="2337594"/>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5509" y="2379743"/>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3096384" y="5780310"/>
            <a:ext cx="5795109" cy="646331"/>
          </a:xfrm>
          <a:prstGeom prst="rect">
            <a:avLst/>
          </a:prstGeom>
        </p:spPr>
        <p:txBody>
          <a:bodyPr wrap="square">
            <a:spAutoFit/>
          </a:bodyPr>
          <a:lstStyle/>
          <a:p>
            <a:r>
              <a:rPr lang="en-US" b="1" dirty="0" smtClean="0">
                <a:solidFill>
                  <a:srgbClr val="FF0000"/>
                </a:solidFill>
              </a:rPr>
              <a:t>Approximate cost of a paper form: $4.95</a:t>
            </a:r>
          </a:p>
          <a:p>
            <a:r>
              <a:rPr lang="en-US" dirty="0">
                <a:solidFill>
                  <a:srgbClr val="FF0000"/>
                </a:solidFill>
              </a:rPr>
              <a:t>	</a:t>
            </a:r>
            <a:r>
              <a:rPr lang="en-US" dirty="0" smtClean="0">
                <a:solidFill>
                  <a:srgbClr val="FF0000"/>
                </a:solidFill>
              </a:rPr>
              <a:t>- AIIM Whitepaper, 2012</a:t>
            </a:r>
            <a:endParaRPr lang="en-US" dirty="0">
              <a:solidFill>
                <a:srgbClr val="FF0000"/>
              </a:solidFill>
            </a:endParaRPr>
          </a:p>
        </p:txBody>
      </p:sp>
    </p:spTree>
    <p:extLst>
      <p:ext uri="{BB962C8B-B14F-4D97-AF65-F5344CB8AC3E}">
        <p14:creationId xmlns:p14="http://schemas.microsoft.com/office/powerpoint/2010/main" val="2780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276" y="-298415"/>
            <a:ext cx="10515600" cy="1325563"/>
          </a:xfrm>
        </p:spPr>
        <p:txBody>
          <a:bodyPr/>
          <a:lstStyle/>
          <a:p>
            <a:r>
              <a:rPr lang="en-US" dirty="0" smtClean="0"/>
              <a:t>Imagine a Process that looked like this…</a:t>
            </a:r>
            <a:endParaRPr lang="en-US" dirty="0"/>
          </a:p>
        </p:txBody>
      </p:sp>
      <p:sp>
        <p:nvSpPr>
          <p:cNvPr id="4" name="Text Box 13"/>
          <p:cNvSpPr txBox="1">
            <a:spLocks noChangeArrowheads="1"/>
          </p:cNvSpPr>
          <p:nvPr/>
        </p:nvSpPr>
        <p:spPr bwMode="auto">
          <a:xfrm>
            <a:off x="3211721" y="5498618"/>
            <a:ext cx="1316037" cy="366712"/>
          </a:xfrm>
          <a:prstGeom prst="rect">
            <a:avLst/>
          </a:prstGeom>
          <a:noFill/>
          <a:ln w="9525">
            <a:noFill/>
            <a:miter lim="800000"/>
            <a:headEnd/>
            <a:tailEnd/>
          </a:ln>
          <a:effectLst/>
        </p:spPr>
        <p:txBody>
          <a:bodyPr>
            <a:spAutoFit/>
          </a:bodyPr>
          <a:lstStyle/>
          <a:p>
            <a:endParaRPr lang="en-US"/>
          </a:p>
        </p:txBody>
      </p:sp>
      <p:pic>
        <p:nvPicPr>
          <p:cNvPr id="5" name="Picture 21" descr="C:\Users\sealdw\AppData\Local\Microsoft\Windows\Temporary Internet Files\Content.IE5\FHJXSVAN\MC900240485[1].wmf"/>
          <p:cNvPicPr>
            <a:picLocks noChangeAspect="1" noChangeArrowheads="1"/>
          </p:cNvPicPr>
          <p:nvPr/>
        </p:nvPicPr>
        <p:blipFill>
          <a:blip r:embed="rId2" cstate="print"/>
          <a:srcRect/>
          <a:stretch>
            <a:fillRect/>
          </a:stretch>
        </p:blipFill>
        <p:spPr bwMode="auto">
          <a:xfrm>
            <a:off x="7734273" y="1237772"/>
            <a:ext cx="1371600" cy="1295400"/>
          </a:xfrm>
          <a:prstGeom prst="rect">
            <a:avLst/>
          </a:prstGeom>
          <a:noFill/>
        </p:spPr>
      </p:pic>
      <p:pic>
        <p:nvPicPr>
          <p:cNvPr id="6" name="Picture 22" descr="C:\Users\sealdw\AppData\Local\Microsoft\Windows\Temporary Internet Files\Content.IE5\FHJXSVAN\MC900435242[1].png"/>
          <p:cNvPicPr>
            <a:picLocks noChangeAspect="1" noChangeArrowheads="1"/>
          </p:cNvPicPr>
          <p:nvPr/>
        </p:nvPicPr>
        <p:blipFill>
          <a:blip r:embed="rId3" cstate="print"/>
          <a:srcRect/>
          <a:stretch>
            <a:fillRect/>
          </a:stretch>
        </p:blipFill>
        <p:spPr bwMode="auto">
          <a:xfrm>
            <a:off x="4229724" y="1342045"/>
            <a:ext cx="1371600" cy="1905000"/>
          </a:xfrm>
          <a:prstGeom prst="rect">
            <a:avLst/>
          </a:prstGeom>
          <a:noFill/>
        </p:spPr>
      </p:pic>
      <p:pic>
        <p:nvPicPr>
          <p:cNvPr id="7" name="Picture 23" descr="C:\Users\sealdw\AppData\Local\Microsoft\Windows\Temporary Internet Files\Content.IE5\ERA2XNNY\MC900055348[1].wmf"/>
          <p:cNvPicPr>
            <a:picLocks noChangeAspect="1" noChangeArrowheads="1"/>
          </p:cNvPicPr>
          <p:nvPr/>
        </p:nvPicPr>
        <p:blipFill>
          <a:blip r:embed="rId4" cstate="print"/>
          <a:srcRect/>
          <a:stretch>
            <a:fillRect/>
          </a:stretch>
        </p:blipFill>
        <p:spPr bwMode="auto">
          <a:xfrm>
            <a:off x="588349" y="847971"/>
            <a:ext cx="2175095" cy="1905000"/>
          </a:xfrm>
          <a:prstGeom prst="rect">
            <a:avLst/>
          </a:prstGeom>
          <a:noFill/>
        </p:spPr>
      </p:pic>
      <p:sp>
        <p:nvSpPr>
          <p:cNvPr id="8" name="Down Arrow 7"/>
          <p:cNvSpPr/>
          <p:nvPr/>
        </p:nvSpPr>
        <p:spPr bwMode="auto">
          <a:xfrm>
            <a:off x="7762382" y="3743596"/>
            <a:ext cx="484632" cy="7498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9" name="Picture 24" descr="C:\Users\sealdw\AppData\Local\Microsoft\Windows\Temporary Internet Files\Content.IE5\XFX86CHA\MC900433852[1].png"/>
          <p:cNvPicPr>
            <a:picLocks noChangeAspect="1" noChangeArrowheads="1"/>
          </p:cNvPicPr>
          <p:nvPr/>
        </p:nvPicPr>
        <p:blipFill>
          <a:blip r:embed="rId5" cstate="print"/>
          <a:srcRect/>
          <a:stretch>
            <a:fillRect/>
          </a:stretch>
        </p:blipFill>
        <p:spPr bwMode="auto">
          <a:xfrm>
            <a:off x="4382124" y="4237645"/>
            <a:ext cx="1828572" cy="1828572"/>
          </a:xfrm>
          <a:prstGeom prst="rect">
            <a:avLst/>
          </a:prstGeom>
          <a:noFill/>
        </p:spPr>
      </p:pic>
      <p:sp>
        <p:nvSpPr>
          <p:cNvPr id="10" name="Left Arrow 9"/>
          <p:cNvSpPr/>
          <p:nvPr/>
        </p:nvSpPr>
        <p:spPr bwMode="auto">
          <a:xfrm>
            <a:off x="6439524" y="4999645"/>
            <a:ext cx="978408"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Left Arrow 10"/>
          <p:cNvSpPr/>
          <p:nvPr/>
        </p:nvSpPr>
        <p:spPr bwMode="auto">
          <a:xfrm>
            <a:off x="3391524" y="4923445"/>
            <a:ext cx="914400" cy="48463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25" descr="C:\Users\sealdw\AppData\Local\Microsoft\Windows\Temporary Internet Files\Content.IE5\FHJXSVAN\MP900406774[1].jpg"/>
          <p:cNvPicPr>
            <a:picLocks noChangeAspect="1" noChangeArrowheads="1"/>
          </p:cNvPicPr>
          <p:nvPr/>
        </p:nvPicPr>
        <p:blipFill>
          <a:blip r:embed="rId6" cstate="print"/>
          <a:srcRect/>
          <a:stretch>
            <a:fillRect/>
          </a:stretch>
        </p:blipFill>
        <p:spPr bwMode="auto">
          <a:xfrm>
            <a:off x="1334124" y="3780445"/>
            <a:ext cx="1828800" cy="2133601"/>
          </a:xfrm>
          <a:prstGeom prst="rect">
            <a:avLst/>
          </a:prstGeom>
          <a:noFill/>
        </p:spPr>
      </p:pic>
      <p:sp>
        <p:nvSpPr>
          <p:cNvPr id="13" name="TextBox 12"/>
          <p:cNvSpPr txBox="1"/>
          <p:nvPr/>
        </p:nvSpPr>
        <p:spPr>
          <a:xfrm>
            <a:off x="9105873" y="1442385"/>
            <a:ext cx="3134769" cy="923330"/>
          </a:xfrm>
          <a:prstGeom prst="rect">
            <a:avLst/>
          </a:prstGeom>
          <a:noFill/>
        </p:spPr>
        <p:txBody>
          <a:bodyPr wrap="none" rtlCol="0">
            <a:spAutoFit/>
          </a:bodyPr>
          <a:lstStyle/>
          <a:p>
            <a:r>
              <a:rPr lang="en-US" dirty="0" smtClean="0"/>
              <a:t>Engineer fills a Tablet-form/app</a:t>
            </a:r>
            <a:br>
              <a:rPr lang="en-US" dirty="0" smtClean="0"/>
            </a:br>
            <a:r>
              <a:rPr lang="en-US" dirty="0" smtClean="0"/>
              <a:t>(</a:t>
            </a:r>
            <a:r>
              <a:rPr lang="en-US" i="1" u="sng" dirty="0" smtClean="0"/>
              <a:t>prefills data from past </a:t>
            </a:r>
            <a:br>
              <a:rPr lang="en-US" i="1" u="sng" dirty="0" smtClean="0"/>
            </a:br>
            <a:r>
              <a:rPr lang="en-US" i="1" u="sng" dirty="0" smtClean="0"/>
              <a:t>Inspection even offline)</a:t>
            </a:r>
            <a:endParaRPr lang="en-US" i="1" u="sng" dirty="0"/>
          </a:p>
        </p:txBody>
      </p:sp>
      <p:sp>
        <p:nvSpPr>
          <p:cNvPr id="14" name="TextBox 13"/>
          <p:cNvSpPr txBox="1"/>
          <p:nvPr/>
        </p:nvSpPr>
        <p:spPr>
          <a:xfrm>
            <a:off x="3912016" y="2863087"/>
            <a:ext cx="2777395" cy="369332"/>
          </a:xfrm>
          <a:prstGeom prst="rect">
            <a:avLst/>
          </a:prstGeom>
          <a:noFill/>
        </p:spPr>
        <p:txBody>
          <a:bodyPr wrap="square" rtlCol="0">
            <a:spAutoFit/>
          </a:bodyPr>
          <a:lstStyle/>
          <a:p>
            <a:r>
              <a:rPr lang="en-US" dirty="0" smtClean="0"/>
              <a:t>Data </a:t>
            </a:r>
            <a:r>
              <a:rPr lang="en-US" dirty="0" smtClean="0"/>
              <a:t>pull from Ent. Systems</a:t>
            </a:r>
            <a:endParaRPr lang="en-US" dirty="0"/>
          </a:p>
        </p:txBody>
      </p:sp>
      <p:sp>
        <p:nvSpPr>
          <p:cNvPr id="15" name="TextBox 14"/>
          <p:cNvSpPr txBox="1"/>
          <p:nvPr/>
        </p:nvSpPr>
        <p:spPr>
          <a:xfrm>
            <a:off x="7338906" y="2804810"/>
            <a:ext cx="4533304" cy="646331"/>
          </a:xfrm>
          <a:prstGeom prst="rect">
            <a:avLst/>
          </a:prstGeom>
          <a:noFill/>
        </p:spPr>
        <p:txBody>
          <a:bodyPr wrap="square" rtlCol="0">
            <a:spAutoFit/>
          </a:bodyPr>
          <a:lstStyle/>
          <a:p>
            <a:r>
              <a:rPr lang="en-US" i="1" u="sng" dirty="0" smtClean="0"/>
              <a:t>Data synced  directly Into Enterprise Systems,</a:t>
            </a:r>
            <a:r>
              <a:rPr lang="en-US" dirty="0" smtClean="0"/>
              <a:t> Other systems like a Reporting Dashboard</a:t>
            </a:r>
            <a:endParaRPr lang="en-US" dirty="0"/>
          </a:p>
        </p:txBody>
      </p:sp>
      <p:sp>
        <p:nvSpPr>
          <p:cNvPr id="16" name="TextBox 15"/>
          <p:cNvSpPr txBox="1"/>
          <p:nvPr/>
        </p:nvSpPr>
        <p:spPr>
          <a:xfrm>
            <a:off x="1165606" y="5934670"/>
            <a:ext cx="2333652" cy="923330"/>
          </a:xfrm>
          <a:prstGeom prst="rect">
            <a:avLst/>
          </a:prstGeom>
          <a:noFill/>
        </p:spPr>
        <p:txBody>
          <a:bodyPr wrap="none" rtlCol="0">
            <a:spAutoFit/>
          </a:bodyPr>
          <a:lstStyle/>
          <a:p>
            <a:r>
              <a:rPr lang="en-US" dirty="0" smtClean="0"/>
              <a:t>Instant KPIs, metrics, </a:t>
            </a:r>
            <a:br>
              <a:rPr lang="en-US" dirty="0" smtClean="0"/>
            </a:br>
            <a:r>
              <a:rPr lang="en-US" dirty="0" smtClean="0"/>
              <a:t>analysis by executives, </a:t>
            </a:r>
            <a:br>
              <a:rPr lang="en-US" dirty="0" smtClean="0"/>
            </a:br>
            <a:r>
              <a:rPr lang="en-US" dirty="0" smtClean="0"/>
              <a:t>managers</a:t>
            </a:r>
            <a:endParaRPr lang="en-US" dirty="0"/>
          </a:p>
        </p:txBody>
      </p:sp>
      <p:sp>
        <p:nvSpPr>
          <p:cNvPr id="18" name="TextBox 17"/>
          <p:cNvSpPr txBox="1"/>
          <p:nvPr/>
        </p:nvSpPr>
        <p:spPr>
          <a:xfrm>
            <a:off x="6210696" y="3616007"/>
            <a:ext cx="1343509" cy="369332"/>
          </a:xfrm>
          <a:prstGeom prst="rect">
            <a:avLst/>
          </a:prstGeom>
          <a:noFill/>
        </p:spPr>
        <p:txBody>
          <a:bodyPr wrap="none" rtlCol="0">
            <a:spAutoFit/>
          </a:bodyPr>
          <a:lstStyle/>
          <a:p>
            <a:r>
              <a:rPr lang="en-US" i="1" u="sng" dirty="0" smtClean="0"/>
              <a:t>No</a:t>
            </a:r>
            <a:r>
              <a:rPr lang="en-US" dirty="0" smtClean="0"/>
              <a:t> Rekeying</a:t>
            </a:r>
            <a:endParaRPr lang="en-US" dirty="0"/>
          </a:p>
        </p:txBody>
      </p:sp>
      <p:sp>
        <p:nvSpPr>
          <p:cNvPr id="19" name="TextBox 18"/>
          <p:cNvSpPr txBox="1"/>
          <p:nvPr/>
        </p:nvSpPr>
        <p:spPr>
          <a:xfrm>
            <a:off x="5741839" y="3856061"/>
            <a:ext cx="2157001" cy="369332"/>
          </a:xfrm>
          <a:prstGeom prst="rect">
            <a:avLst/>
          </a:prstGeom>
          <a:noFill/>
        </p:spPr>
        <p:txBody>
          <a:bodyPr wrap="none" rtlCol="0">
            <a:spAutoFit/>
          </a:bodyPr>
          <a:lstStyle/>
          <a:p>
            <a:r>
              <a:rPr lang="en-US" dirty="0" smtClean="0"/>
              <a:t>Information hand-off</a:t>
            </a:r>
            <a:endParaRPr lang="en-US" dirty="0"/>
          </a:p>
        </p:txBody>
      </p:sp>
      <p:sp>
        <p:nvSpPr>
          <p:cNvPr id="20" name="TextBox 19"/>
          <p:cNvSpPr txBox="1"/>
          <p:nvPr/>
        </p:nvSpPr>
        <p:spPr>
          <a:xfrm>
            <a:off x="4229724" y="6154085"/>
            <a:ext cx="2476512" cy="369332"/>
          </a:xfrm>
          <a:prstGeom prst="rect">
            <a:avLst/>
          </a:prstGeom>
          <a:noFill/>
        </p:spPr>
        <p:txBody>
          <a:bodyPr wrap="none" rtlCol="0">
            <a:spAutoFit/>
          </a:bodyPr>
          <a:lstStyle/>
          <a:p>
            <a:r>
              <a:rPr lang="en-US" i="1" u="sng" dirty="0" smtClean="0"/>
              <a:t>No </a:t>
            </a:r>
            <a:r>
              <a:rPr lang="en-US" dirty="0" smtClean="0"/>
              <a:t>Month-end scramble</a:t>
            </a:r>
            <a:endParaRPr lang="en-US" dirty="0"/>
          </a:p>
        </p:txBody>
      </p:sp>
      <p:sp>
        <p:nvSpPr>
          <p:cNvPr id="21" name="TextBox 20"/>
          <p:cNvSpPr txBox="1"/>
          <p:nvPr/>
        </p:nvSpPr>
        <p:spPr>
          <a:xfrm>
            <a:off x="3211721" y="4159305"/>
            <a:ext cx="1394869" cy="646331"/>
          </a:xfrm>
          <a:prstGeom prst="rect">
            <a:avLst/>
          </a:prstGeom>
          <a:noFill/>
        </p:spPr>
        <p:txBody>
          <a:bodyPr wrap="none" rtlCol="0">
            <a:spAutoFit/>
          </a:bodyPr>
          <a:lstStyle/>
          <a:p>
            <a:r>
              <a:rPr lang="en-US" dirty="0" smtClean="0"/>
              <a:t>Invoices sent</a:t>
            </a:r>
          </a:p>
          <a:p>
            <a:r>
              <a:rPr lang="en-US" i="1" u="sng" dirty="0" smtClean="0"/>
              <a:t>faster</a:t>
            </a:r>
            <a:endParaRPr lang="en-US" i="1" u="sng" dirty="0"/>
          </a:p>
        </p:txBody>
      </p:sp>
      <p:sp>
        <p:nvSpPr>
          <p:cNvPr id="22" name="Left-Right Arrow 21"/>
          <p:cNvSpPr/>
          <p:nvPr/>
        </p:nvSpPr>
        <p:spPr bwMode="auto">
          <a:xfrm>
            <a:off x="5829924" y="1723045"/>
            <a:ext cx="1216152"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Left-Right Arrow 22"/>
          <p:cNvSpPr/>
          <p:nvPr/>
        </p:nvSpPr>
        <p:spPr bwMode="auto">
          <a:xfrm>
            <a:off x="2858124" y="1723045"/>
            <a:ext cx="1216152"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4" name="Picture 23" descr="C:\Users\sealdw\AppData\Local\Microsoft\Windows\Temporary Internet Files\Content.IE5\ERA2XNNY\MC900055348[1].wmf"/>
          <p:cNvPicPr>
            <a:picLocks noChangeAspect="1" noChangeArrowheads="1"/>
          </p:cNvPicPr>
          <p:nvPr/>
        </p:nvPicPr>
        <p:blipFill>
          <a:blip r:embed="rId4" cstate="print"/>
          <a:srcRect/>
          <a:stretch>
            <a:fillRect/>
          </a:stretch>
        </p:blipFill>
        <p:spPr bwMode="auto">
          <a:xfrm>
            <a:off x="7683254" y="4175666"/>
            <a:ext cx="2175095" cy="1905000"/>
          </a:xfrm>
          <a:prstGeom prst="rect">
            <a:avLst/>
          </a:prstGeom>
          <a:noFill/>
        </p:spPr>
      </p:pic>
      <p:sp>
        <p:nvSpPr>
          <p:cNvPr id="25" name="TextBox 24"/>
          <p:cNvSpPr txBox="1"/>
          <p:nvPr/>
        </p:nvSpPr>
        <p:spPr>
          <a:xfrm>
            <a:off x="6930919" y="6166706"/>
            <a:ext cx="4349909" cy="369332"/>
          </a:xfrm>
          <a:prstGeom prst="rect">
            <a:avLst/>
          </a:prstGeom>
          <a:noFill/>
        </p:spPr>
        <p:txBody>
          <a:bodyPr wrap="none" rtlCol="0">
            <a:spAutoFit/>
          </a:bodyPr>
          <a:lstStyle/>
          <a:p>
            <a:r>
              <a:rPr lang="en-US" dirty="0" smtClean="0"/>
              <a:t>Info passed to other Depts. </a:t>
            </a:r>
            <a:r>
              <a:rPr lang="en-US" i="1" u="sng" dirty="0" smtClean="0"/>
              <a:t>Within same day</a:t>
            </a:r>
            <a:endParaRPr lang="en-US" i="1" u="sng" dirty="0"/>
          </a:p>
        </p:txBody>
      </p:sp>
      <p:sp>
        <p:nvSpPr>
          <p:cNvPr id="26" name="TextBox 25"/>
          <p:cNvSpPr txBox="1"/>
          <p:nvPr/>
        </p:nvSpPr>
        <p:spPr>
          <a:xfrm>
            <a:off x="354316" y="2731181"/>
            <a:ext cx="2643159" cy="369332"/>
          </a:xfrm>
          <a:prstGeom prst="rect">
            <a:avLst/>
          </a:prstGeom>
          <a:noFill/>
        </p:spPr>
        <p:txBody>
          <a:bodyPr wrap="none" rtlCol="0">
            <a:spAutoFit/>
          </a:bodyPr>
          <a:lstStyle/>
          <a:p>
            <a:r>
              <a:rPr lang="en-US" dirty="0" smtClean="0"/>
              <a:t>Assignment of Inspections</a:t>
            </a:r>
            <a:endParaRPr lang="en-US" dirty="0"/>
          </a:p>
        </p:txBody>
      </p:sp>
      <p:sp>
        <p:nvSpPr>
          <p:cNvPr id="27" name="TextBox 26"/>
          <p:cNvSpPr txBox="1"/>
          <p:nvPr/>
        </p:nvSpPr>
        <p:spPr>
          <a:xfrm>
            <a:off x="9002283" y="3598396"/>
            <a:ext cx="2548327" cy="646331"/>
          </a:xfrm>
          <a:prstGeom prst="rect">
            <a:avLst/>
          </a:prstGeom>
          <a:noFill/>
        </p:spPr>
        <p:txBody>
          <a:bodyPr wrap="square" rtlCol="0">
            <a:spAutoFit/>
          </a:bodyPr>
          <a:lstStyle/>
          <a:p>
            <a:r>
              <a:rPr lang="en-US" i="1" u="sng" dirty="0"/>
              <a:t>Approval dashboard &amp; workflow for approval</a:t>
            </a:r>
          </a:p>
        </p:txBody>
      </p:sp>
      <p:sp>
        <p:nvSpPr>
          <p:cNvPr id="28" name="TextBox 27"/>
          <p:cNvSpPr txBox="1"/>
          <p:nvPr/>
        </p:nvSpPr>
        <p:spPr>
          <a:xfrm>
            <a:off x="2811586" y="2287729"/>
            <a:ext cx="1192186" cy="369332"/>
          </a:xfrm>
          <a:prstGeom prst="rect">
            <a:avLst/>
          </a:prstGeom>
          <a:noFill/>
        </p:spPr>
        <p:txBody>
          <a:bodyPr wrap="none" rtlCol="0">
            <a:spAutoFit/>
          </a:bodyPr>
          <a:lstStyle/>
          <a:p>
            <a:r>
              <a:rPr lang="en-US" dirty="0" smtClean="0"/>
              <a:t>Data Fetch</a:t>
            </a:r>
            <a:endParaRPr lang="en-US" dirty="0"/>
          </a:p>
        </p:txBody>
      </p:sp>
      <p:sp>
        <p:nvSpPr>
          <p:cNvPr id="29" name="TextBox 28"/>
          <p:cNvSpPr txBox="1"/>
          <p:nvPr/>
        </p:nvSpPr>
        <p:spPr>
          <a:xfrm>
            <a:off x="5831364" y="2276019"/>
            <a:ext cx="1192186" cy="369332"/>
          </a:xfrm>
          <a:prstGeom prst="rect">
            <a:avLst/>
          </a:prstGeom>
          <a:noFill/>
        </p:spPr>
        <p:txBody>
          <a:bodyPr wrap="none" rtlCol="0">
            <a:spAutoFit/>
          </a:bodyPr>
          <a:lstStyle/>
          <a:p>
            <a:r>
              <a:rPr lang="en-US" dirty="0" smtClean="0"/>
              <a:t>Data Fetch</a:t>
            </a:r>
            <a:endParaRPr lang="en-US" dirty="0"/>
          </a:p>
        </p:txBody>
      </p:sp>
    </p:spTree>
    <p:extLst>
      <p:ext uri="{BB962C8B-B14F-4D97-AF65-F5344CB8AC3E}">
        <p14:creationId xmlns:p14="http://schemas.microsoft.com/office/powerpoint/2010/main" val="114973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p:bldP spid="15" grpId="0"/>
      <p:bldP spid="16" grpId="0"/>
      <p:bldP spid="18" grpId="0"/>
      <p:bldP spid="19" grpId="0"/>
      <p:bldP spid="20" grpId="0"/>
      <p:bldP spid="21" grpId="0"/>
      <p:bldP spid="22" grpId="0" animBg="1"/>
      <p:bldP spid="23" grpId="0" animBg="1"/>
      <p:bldP spid="25"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2176</TotalTime>
  <Words>1240</Words>
  <Application>Microsoft Office PowerPoint</Application>
  <PresentationFormat>Widescreen</PresentationFormat>
  <Paragraphs>286</Paragraphs>
  <Slides>29</Slides>
  <Notes>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2" baseType="lpstr">
      <vt:lpstr>Arial</vt:lpstr>
      <vt:lpstr>Arial Narrow</vt:lpstr>
      <vt:lpstr>Baron Neue</vt:lpstr>
      <vt:lpstr>Calibri</vt:lpstr>
      <vt:lpstr>Calibri Light</vt:lpstr>
      <vt:lpstr>Consolas</vt:lpstr>
      <vt:lpstr>Osaka</vt:lpstr>
      <vt:lpstr>Tahoma</vt:lpstr>
      <vt:lpstr>Times New Roman</vt:lpstr>
      <vt:lpstr>Verdana</vt:lpstr>
      <vt:lpstr>Wingdings</vt:lpstr>
      <vt:lpstr>Office Theme</vt:lpstr>
      <vt:lpstr>Document</vt:lpstr>
      <vt:lpstr>       Tablet-Based Pipeline Inspections: Boost Productivity  Overview &amp; Demo www.mi-corporation.com </vt:lpstr>
      <vt:lpstr>Speaker Introductions</vt:lpstr>
      <vt:lpstr>Poll 1</vt:lpstr>
      <vt:lpstr>What is a Mission Critical Process?</vt:lpstr>
      <vt:lpstr>Mi-Corporation Corporate Overview</vt:lpstr>
      <vt:lpstr>Pipelines: the Arteries of the Oil &amp; Gas Industry</vt:lpstr>
      <vt:lpstr>The Typical Pipeline Inspection Process</vt:lpstr>
      <vt:lpstr>Business Case: Typical Paper Form Workflow</vt:lpstr>
      <vt:lpstr>Imagine a Process that looked like this…</vt:lpstr>
      <vt:lpstr>  Impact of Mobilizing Inspections: The Kent Group</vt:lpstr>
      <vt:lpstr>Real Results from Mi-Corporation Customers</vt:lpstr>
      <vt:lpstr>Mi-Corporation Products: Mi-Forms</vt:lpstr>
      <vt:lpstr>Mi-Corporation Products Architecture</vt:lpstr>
      <vt:lpstr>PowerPoint Presentation</vt:lpstr>
      <vt:lpstr>Other New Mobility Products Available  from Mi-Corporation</vt:lpstr>
      <vt:lpstr>PowerPoint Presentation</vt:lpstr>
      <vt:lpstr>Service &amp; Support Matter for your Inspection</vt:lpstr>
      <vt:lpstr>  Maximizing User Adoption</vt:lpstr>
      <vt:lpstr>Business Case: KPIs, Dashboards &amp; Analytics</vt:lpstr>
      <vt:lpstr>PowerPoint Presentation</vt:lpstr>
      <vt:lpstr>Suggested Next Steps</vt:lpstr>
      <vt:lpstr>Poll 2</vt:lpstr>
      <vt:lpstr>PowerPoint Presentation</vt:lpstr>
      <vt:lpstr>Motion: Target Sectors &amp; Applications</vt:lpstr>
      <vt:lpstr>Motion: End User Investment Drivers</vt:lpstr>
      <vt:lpstr>Motion: F5 CID2</vt:lpstr>
      <vt:lpstr>Motion: F5 CID2</vt:lpstr>
      <vt:lpstr>Demo, Q&amp;A &amp; Suggested Next Steps</vt:lpstr>
      <vt:lpstr>Poll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 Quigley</dc:creator>
  <cp:lastModifiedBy>Gautham Pandiyan</cp:lastModifiedBy>
  <cp:revision>110</cp:revision>
  <dcterms:created xsi:type="dcterms:W3CDTF">2014-05-30T18:20:01Z</dcterms:created>
  <dcterms:modified xsi:type="dcterms:W3CDTF">2014-09-19T17:13:40Z</dcterms:modified>
</cp:coreProperties>
</file>