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handoutMasterIdLst>
    <p:handoutMasterId r:id="rId28"/>
  </p:handoutMasterIdLst>
  <p:sldIdLst>
    <p:sldId id="260" r:id="rId5"/>
    <p:sldId id="261" r:id="rId6"/>
    <p:sldId id="262" r:id="rId7"/>
    <p:sldId id="264" r:id="rId8"/>
    <p:sldId id="267" r:id="rId9"/>
    <p:sldId id="270" r:id="rId10"/>
    <p:sldId id="295" r:id="rId11"/>
    <p:sldId id="266" r:id="rId12"/>
    <p:sldId id="297" r:id="rId13"/>
    <p:sldId id="300" r:id="rId14"/>
    <p:sldId id="272" r:id="rId15"/>
    <p:sldId id="294" r:id="rId16"/>
    <p:sldId id="303" r:id="rId17"/>
    <p:sldId id="292" r:id="rId18"/>
    <p:sldId id="304" r:id="rId19"/>
    <p:sldId id="274" r:id="rId20"/>
    <p:sldId id="293" r:id="rId21"/>
    <p:sldId id="285" r:id="rId22"/>
    <p:sldId id="305" r:id="rId23"/>
    <p:sldId id="298" r:id="rId24"/>
    <p:sldId id="299" r:id="rId25"/>
    <p:sldId id="301" r:id="rId26"/>
    <p:sldId id="30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C00"/>
    <a:srgbClr val="393636"/>
    <a:srgbClr val="75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6370" autoAdjust="0"/>
  </p:normalViewPr>
  <p:slideViewPr>
    <p:cSldViewPr snapToGrid="0">
      <p:cViewPr varScale="1">
        <p:scale>
          <a:sx n="83" d="100"/>
          <a:sy n="83" d="100"/>
        </p:scale>
        <p:origin x="1147"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0" d="100"/>
          <a:sy n="100" d="100"/>
        </p:scale>
        <p:origin x="244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0028D0-10E7-432C-93A4-3218B05FE1ED}" type="datetimeFigureOut">
              <a:rPr lang="en-US" smtClean="0"/>
              <a:t>8/9/2017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C0E268-DCCE-4D1F-A34E-615ED9C3EFF2}" type="slidenum">
              <a:rPr lang="en-US" smtClean="0"/>
              <a:t>‹#›</a:t>
            </a:fld>
            <a:endParaRPr lang="en-US" dirty="0"/>
          </a:p>
        </p:txBody>
      </p:sp>
    </p:spTree>
    <p:extLst>
      <p:ext uri="{BB962C8B-B14F-4D97-AF65-F5344CB8AC3E}">
        <p14:creationId xmlns:p14="http://schemas.microsoft.com/office/powerpoint/2010/main" val="42344347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5756" t="16645" r="21350" b="1085"/>
          <a:stretch/>
        </p:blipFill>
        <p:spPr>
          <a:xfrm>
            <a:off x="3665596" y="-67"/>
            <a:ext cx="5478403" cy="6858067"/>
          </a:xfrm>
          <a:prstGeom prst="rect">
            <a:avLst/>
          </a:prstGeom>
        </p:spPr>
      </p:pic>
      <p:sp>
        <p:nvSpPr>
          <p:cNvPr id="2" name="Title 1"/>
          <p:cNvSpPr>
            <a:spLocks noGrp="1"/>
          </p:cNvSpPr>
          <p:nvPr>
            <p:ph type="ctrTitle" hasCustomPrompt="1"/>
          </p:nvPr>
        </p:nvSpPr>
        <p:spPr>
          <a:xfrm>
            <a:off x="466225" y="2835850"/>
            <a:ext cx="2525195" cy="1385740"/>
          </a:xfrm>
        </p:spPr>
        <p:txBody>
          <a:bodyPr anchor="b">
            <a:normAutofit/>
          </a:bodyPr>
          <a:lstStyle>
            <a:lvl1pPr algn="l">
              <a:lnSpc>
                <a:spcPts val="3225"/>
              </a:lnSpc>
              <a:defRPr sz="3000" baseline="0">
                <a:solidFill>
                  <a:srgbClr val="7ACC00"/>
                </a:solidFill>
              </a:defRPr>
            </a:lvl1pPr>
          </a:lstStyle>
          <a:p>
            <a:r>
              <a:rPr lang="en-US" dirty="0"/>
              <a:t>Place title text here</a:t>
            </a:r>
          </a:p>
        </p:txBody>
      </p:sp>
      <p:sp>
        <p:nvSpPr>
          <p:cNvPr id="3" name="Subtitle 2"/>
          <p:cNvSpPr>
            <a:spLocks noGrp="1"/>
          </p:cNvSpPr>
          <p:nvPr>
            <p:ph type="subTitle" idx="1" hasCustomPrompt="1"/>
          </p:nvPr>
        </p:nvSpPr>
        <p:spPr>
          <a:xfrm>
            <a:off x="466225" y="4460453"/>
            <a:ext cx="2525196" cy="939489"/>
          </a:xfrm>
        </p:spPr>
        <p:txBody>
          <a:bodyPr>
            <a:normAutofit/>
          </a:bodyPr>
          <a:lstStyle>
            <a:lvl1pPr marL="0" indent="0" algn="l">
              <a:lnSpc>
                <a:spcPts val="1350"/>
              </a:lnSpc>
              <a:spcBef>
                <a:spcPts val="0"/>
              </a:spcBef>
              <a:buNone/>
              <a:defRPr sz="1050" b="0" baseline="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Use this for </a:t>
            </a:r>
            <a:br>
              <a:rPr lang="en-US" dirty="0"/>
            </a:br>
            <a:r>
              <a:rPr lang="en-US" dirty="0"/>
              <a:t>subtitles</a:t>
            </a:r>
            <a:br>
              <a:rPr lang="en-US" dirty="0"/>
            </a:br>
            <a:r>
              <a:rPr lang="en-US" dirty="0"/>
              <a:t>presenter names</a:t>
            </a:r>
          </a:p>
          <a:p>
            <a:r>
              <a:rPr lang="en-US" dirty="0"/>
              <a:t>dates</a:t>
            </a:r>
          </a:p>
        </p:txBody>
      </p:sp>
      <p:sp>
        <p:nvSpPr>
          <p:cNvPr id="9" name="Oval 8"/>
          <p:cNvSpPr/>
          <p:nvPr userDrawn="1"/>
        </p:nvSpPr>
        <p:spPr>
          <a:xfrm>
            <a:off x="3887992" y="-1086451"/>
            <a:ext cx="6309360" cy="630936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0" name="Rectangle 9"/>
          <p:cNvSpPr/>
          <p:nvPr userDrawn="1"/>
        </p:nvSpPr>
        <p:spPr>
          <a:xfrm>
            <a:off x="4573792" y="916938"/>
            <a:ext cx="4937760" cy="4937760"/>
          </a:xfrm>
          <a:prstGeom prst="rect">
            <a:avLst/>
          </a:prstGeom>
          <a:noFill/>
          <a:ln>
            <a:solidFill>
              <a:srgbClr val="75CA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1" y="697035"/>
            <a:ext cx="1371599" cy="1371381"/>
          </a:xfrm>
          <a:prstGeom prst="rect">
            <a:avLst/>
          </a:prstGeom>
        </p:spPr>
      </p:pic>
    </p:spTree>
    <p:extLst>
      <p:ext uri="{BB962C8B-B14F-4D97-AF65-F5344CB8AC3E}">
        <p14:creationId xmlns:p14="http://schemas.microsoft.com/office/powerpoint/2010/main" val="265159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710" y="320678"/>
            <a:ext cx="7355192" cy="992734"/>
          </a:xfrm>
        </p:spPr>
        <p:txBody>
          <a:bodyPr anchor="b"/>
          <a:lstStyle>
            <a:lvl1pPr>
              <a:defRPr baseline="0"/>
            </a:lvl1pPr>
          </a:lstStyle>
          <a:p>
            <a:r>
              <a:rPr lang="en-US" dirty="0"/>
              <a:t>Click to edit Master title style. This can be two lines but no more. Sentence case</a:t>
            </a:r>
          </a:p>
        </p:txBody>
      </p:sp>
      <p:sp>
        <p:nvSpPr>
          <p:cNvPr id="3" name="Content Placeholder 2"/>
          <p:cNvSpPr>
            <a:spLocks noGrp="1"/>
          </p:cNvSpPr>
          <p:nvPr>
            <p:ph idx="1"/>
          </p:nvPr>
        </p:nvSpPr>
        <p:spPr>
          <a:xfrm>
            <a:off x="455710" y="1537856"/>
            <a:ext cx="7355192" cy="4956742"/>
          </a:xfrm>
        </p:spPr>
        <p:txBody>
          <a:bodyPr/>
          <a:lstStyle>
            <a:lvl4pPr marL="1028700" indent="0">
              <a:buNone/>
              <a:defRPr/>
            </a:lvl4pPr>
          </a:lstStyle>
          <a:p>
            <a:pPr lvl="0"/>
            <a:r>
              <a:rPr lang="en-US" dirty="0"/>
              <a:t>Edit Master text styles</a:t>
            </a:r>
          </a:p>
          <a:p>
            <a:pPr lvl="1"/>
            <a:r>
              <a:rPr lang="en-US" dirty="0"/>
              <a:t>Second level</a:t>
            </a:r>
          </a:p>
          <a:p>
            <a:pPr lvl="2"/>
            <a:r>
              <a:rPr lang="en-US" dirty="0"/>
              <a:t>Third level</a:t>
            </a:r>
          </a:p>
        </p:txBody>
      </p:sp>
      <p:cxnSp>
        <p:nvCxnSpPr>
          <p:cNvPr id="5" name="Straight Connector 4"/>
          <p:cNvCxnSpPr/>
          <p:nvPr userDrawn="1"/>
        </p:nvCxnSpPr>
        <p:spPr>
          <a:xfrm>
            <a:off x="455710" y="1313412"/>
            <a:ext cx="7355192" cy="0"/>
          </a:xfrm>
          <a:prstGeom prst="line">
            <a:avLst/>
          </a:prstGeom>
          <a:ln w="19050" cap="rnd">
            <a:solidFill>
              <a:schemeClr val="tx1">
                <a:lumMod val="85000"/>
                <a:lumOff val="15000"/>
              </a:schemeClr>
            </a:solidFill>
            <a:roun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260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91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710" y="320677"/>
            <a:ext cx="7355192" cy="113273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5710" y="1960776"/>
            <a:ext cx="7355192" cy="453382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0"/>
            <a:r>
              <a:rPr lang="en-US" dirty="0"/>
              <a:t>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83723" y="5816009"/>
            <a:ext cx="678696" cy="678588"/>
          </a:xfrm>
          <a:prstGeom prst="rect">
            <a:avLst/>
          </a:prstGeom>
        </p:spPr>
      </p:pic>
    </p:spTree>
    <p:extLst>
      <p:ext uri="{BB962C8B-B14F-4D97-AF65-F5344CB8AC3E}">
        <p14:creationId xmlns:p14="http://schemas.microsoft.com/office/powerpoint/2010/main" val="2449866503"/>
      </p:ext>
    </p:extLst>
  </p:cSld>
  <p:clrMap bg1="lt1" tx1="dk1" bg2="lt2" tx2="dk2" accent1="accent1" accent2="accent2" accent3="accent3" accent4="accent4" accent5="accent5" accent6="accent6" hlink="hlink" folHlink="folHlink"/>
  <p:sldLayoutIdLst>
    <p:sldLayoutId id="2147483667" r:id="rId1"/>
    <p:sldLayoutId id="2147483660" r:id="rId2"/>
    <p:sldLayoutId id="2147483654" r:id="rId3"/>
  </p:sldLayoutIdLst>
  <p:txStyles>
    <p:titleStyle>
      <a:lvl1pPr algn="l" defTabSz="685800" rtl="0" eaLnBrk="1" latinLnBrk="0" hangingPunct="1">
        <a:lnSpc>
          <a:spcPts val="3600"/>
        </a:lnSpc>
        <a:spcBef>
          <a:spcPct val="0"/>
        </a:spcBef>
        <a:buNone/>
        <a:defRPr sz="2700" b="1" kern="1200" baseline="0">
          <a:solidFill>
            <a:srgbClr val="7ACC00"/>
          </a:solidFill>
          <a:latin typeface="Tahoma" panose="020B0604030504040204" pitchFamily="34" charset="0"/>
          <a:ea typeface="Tahoma" panose="020B0604030504040204" pitchFamily="34" charset="0"/>
          <a:cs typeface="Tahom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b="1" kern="1200">
          <a:solidFill>
            <a:srgbClr val="393636"/>
          </a:solidFill>
          <a:latin typeface="Tahoma" panose="020B0604030504040204" pitchFamily="34" charset="0"/>
          <a:ea typeface="Tahoma" panose="020B0604030504040204" pitchFamily="34" charset="0"/>
          <a:cs typeface="Tahom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rgbClr val="393636"/>
          </a:solidFill>
          <a:latin typeface="Georgia" panose="02040502050405020303" pitchFamily="18" charset="0"/>
          <a:ea typeface="Tahoma" panose="020B0604030504040204" pitchFamily="34" charset="0"/>
          <a:cs typeface="Tahom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rgbClr val="393636"/>
          </a:solidFill>
          <a:latin typeface="Georgia" panose="02040502050405020303" pitchFamily="18" charset="0"/>
          <a:ea typeface="Tahoma" panose="020B0604030504040204" pitchFamily="34" charset="0"/>
          <a:cs typeface="Tahom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Tahoma" panose="020B0604030504040204" pitchFamily="34" charset="0"/>
          <a:cs typeface="Tahom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Tahoma" panose="020B0604030504040204" pitchFamily="34" charset="0"/>
          <a:cs typeface="Tahom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GMASS BIQ Updates Walkthrough Guide</a:t>
            </a:r>
          </a:p>
        </p:txBody>
      </p:sp>
      <p:sp>
        <p:nvSpPr>
          <p:cNvPr id="4" name="Subtitle 3"/>
          <p:cNvSpPr>
            <a:spLocks noGrp="1"/>
          </p:cNvSpPr>
          <p:nvPr>
            <p:ph type="subTitle" idx="1"/>
          </p:nvPr>
        </p:nvSpPr>
        <p:spPr/>
        <p:txBody>
          <a:bodyPr>
            <a:normAutofit/>
          </a:bodyPr>
          <a:lstStyle/>
          <a:p>
            <a:r>
              <a:rPr lang="en-US" sz="1100" dirty="0"/>
              <a:t>Updated August 1, 2017</a:t>
            </a:r>
          </a:p>
        </p:txBody>
      </p:sp>
    </p:spTree>
    <p:extLst>
      <p:ext uri="{BB962C8B-B14F-4D97-AF65-F5344CB8AC3E}">
        <p14:creationId xmlns:p14="http://schemas.microsoft.com/office/powerpoint/2010/main" val="1452509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Degree Type – Updated Response Options (2)</a:t>
            </a:r>
          </a:p>
        </p:txBody>
      </p:sp>
      <p:graphicFrame>
        <p:nvGraphicFramePr>
          <p:cNvPr id="4" name="Table 3"/>
          <p:cNvGraphicFramePr>
            <a:graphicFrameLocks noGrp="1"/>
          </p:cNvGraphicFramePr>
          <p:nvPr>
            <p:extLst>
              <p:ext uri="{D42A27DB-BD31-4B8C-83A1-F6EECF244321}">
                <p14:modId xmlns:p14="http://schemas.microsoft.com/office/powerpoint/2010/main" val="3053322270"/>
              </p:ext>
            </p:extLst>
          </p:nvPr>
        </p:nvGraphicFramePr>
        <p:xfrm>
          <a:off x="456015" y="1486733"/>
          <a:ext cx="7354887" cy="2958330"/>
        </p:xfrm>
        <a:graphic>
          <a:graphicData uri="http://schemas.openxmlformats.org/drawingml/2006/table">
            <a:tbl>
              <a:tblPr/>
              <a:tblGrid>
                <a:gridCol w="773311">
                  <a:extLst>
                    <a:ext uri="{9D8B030D-6E8A-4147-A177-3AD203B41FA5}">
                      <a16:colId xmlns:a16="http://schemas.microsoft.com/office/drawing/2014/main" val="2952655611"/>
                    </a:ext>
                  </a:extLst>
                </a:gridCol>
                <a:gridCol w="3584695">
                  <a:extLst>
                    <a:ext uri="{9D8B030D-6E8A-4147-A177-3AD203B41FA5}">
                      <a16:colId xmlns:a16="http://schemas.microsoft.com/office/drawing/2014/main" val="3773768377"/>
                    </a:ext>
                  </a:extLst>
                </a:gridCol>
                <a:gridCol w="2996881">
                  <a:extLst>
                    <a:ext uri="{9D8B030D-6E8A-4147-A177-3AD203B41FA5}">
                      <a16:colId xmlns:a16="http://schemas.microsoft.com/office/drawing/2014/main" val="4261157753"/>
                    </a:ext>
                  </a:extLst>
                </a:gridCol>
              </a:tblGrid>
              <a:tr h="144591">
                <a:tc>
                  <a:txBody>
                    <a:bodyPr/>
                    <a:lstStyle/>
                    <a:p>
                      <a:pPr algn="ctr" fontAlgn="b"/>
                      <a:r>
                        <a:rPr lang="en-US" sz="1100" b="1" i="0" u="none" strike="noStrike" dirty="0">
                          <a:solidFill>
                            <a:srgbClr val="000000"/>
                          </a:solidFill>
                          <a:effectLst/>
                          <a:latin typeface="Calibri" panose="020F0502020204030204" pitchFamily="34" charset="0"/>
                        </a:rPr>
                        <a:t>CODE</a:t>
                      </a:r>
                    </a:p>
                  </a:txBody>
                  <a:tcPr marL="7230" marR="7230" marT="7230"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OLD RESPONSE OPTIONS - PRIOR TO AUGUST 21</a:t>
                      </a:r>
                    </a:p>
                  </a:txBody>
                  <a:tcPr marL="7230" marR="7230" marT="7230"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MAPPED TO . . . NEW RESPONSE OPTION (SEE ABOVE)</a:t>
                      </a:r>
                    </a:p>
                  </a:txBody>
                  <a:tcPr marL="7230" marR="7230" marT="7230" marB="0" anchor="ctr">
                    <a:lnL>
                      <a:noFill/>
                    </a:lnL>
                    <a:lnR>
                      <a:noFill/>
                    </a:lnR>
                    <a:lnT>
                      <a:noFill/>
                    </a:lnT>
                    <a:lnB>
                      <a:noFill/>
                    </a:lnB>
                  </a:tcPr>
                </a:tc>
                <a:extLst>
                  <a:ext uri="{0D108BD9-81ED-4DB2-BD59-A6C34878D82A}">
                    <a16:rowId xmlns:a16="http://schemas.microsoft.com/office/drawing/2014/main" val="2791177643"/>
                  </a:ext>
                </a:extLst>
              </a:tr>
              <a:tr h="144591">
                <a:tc>
                  <a:txBody>
                    <a:bodyPr/>
                    <a:lstStyle/>
                    <a:p>
                      <a:pPr algn="ctr" fontAlgn="b"/>
                      <a:r>
                        <a:rPr lang="en-US" sz="1100" b="0" i="0" u="none" strike="noStrike">
                          <a:solidFill>
                            <a:srgbClr val="000000"/>
                          </a:solidFill>
                          <a:effectLst/>
                          <a:latin typeface="Calibri" panose="020F0502020204030204" pitchFamily="34" charset="0"/>
                        </a:rPr>
                        <a:t>4</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Doctorate in Business (Ph.D. or DBA)</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7230" marR="7230" marT="7230" marB="0" anchor="ctr">
                    <a:lnL>
                      <a:noFill/>
                    </a:lnL>
                    <a:lnR>
                      <a:noFill/>
                    </a:lnR>
                    <a:lnT>
                      <a:noFill/>
                    </a:lnT>
                    <a:lnB>
                      <a:noFill/>
                    </a:lnB>
                  </a:tcPr>
                </a:tc>
                <a:extLst>
                  <a:ext uri="{0D108BD9-81ED-4DB2-BD59-A6C34878D82A}">
                    <a16:rowId xmlns:a16="http://schemas.microsoft.com/office/drawing/2014/main" val="643657831"/>
                  </a:ext>
                </a:extLst>
              </a:tr>
              <a:tr h="144591">
                <a:tc>
                  <a:txBody>
                    <a:bodyPr/>
                    <a:lstStyle/>
                    <a:p>
                      <a:pPr algn="ctr" fontAlgn="b"/>
                      <a:r>
                        <a:rPr lang="en-US" sz="1100" b="0" i="0" u="none" strike="noStrike">
                          <a:solidFill>
                            <a:srgbClr val="000000"/>
                          </a:solidFill>
                          <a:effectLst/>
                          <a:latin typeface="Calibri" panose="020F0502020204030204" pitchFamily="34" charset="0"/>
                        </a:rPr>
                        <a:t>11</a:t>
                      </a:r>
                    </a:p>
                  </a:txBody>
                  <a:tcPr marL="7230" marR="7230" marT="7230"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Executive MBA (EMBA)</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7230" marR="7230" marT="7230" marB="0" anchor="ctr">
                    <a:lnL>
                      <a:noFill/>
                    </a:lnL>
                    <a:lnR>
                      <a:noFill/>
                    </a:lnR>
                    <a:lnT>
                      <a:noFill/>
                    </a:lnT>
                    <a:lnB>
                      <a:noFill/>
                    </a:lnB>
                  </a:tcPr>
                </a:tc>
                <a:extLst>
                  <a:ext uri="{0D108BD9-81ED-4DB2-BD59-A6C34878D82A}">
                    <a16:rowId xmlns:a16="http://schemas.microsoft.com/office/drawing/2014/main" val="177195491"/>
                  </a:ext>
                </a:extLst>
              </a:tr>
              <a:tr h="144591">
                <a:tc>
                  <a:txBody>
                    <a:bodyPr/>
                    <a:lstStyle/>
                    <a:p>
                      <a:pPr algn="ctr" fontAlgn="b"/>
                      <a:r>
                        <a:rPr lang="en-US" sz="1100" b="0" i="0" u="none" strike="noStrike">
                          <a:solidFill>
                            <a:srgbClr val="000000"/>
                          </a:solidFill>
                          <a:effectLst/>
                          <a:latin typeface="Calibri" panose="020F0502020204030204" pitchFamily="34" charset="0"/>
                        </a:rPr>
                        <a:t>5</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Joint Degree - MBA/Engineering</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7230" marR="7230" marT="7230" marB="0" anchor="ctr">
                    <a:lnL>
                      <a:noFill/>
                    </a:lnL>
                    <a:lnR>
                      <a:noFill/>
                    </a:lnR>
                    <a:lnT>
                      <a:noFill/>
                    </a:lnT>
                    <a:lnB>
                      <a:noFill/>
                    </a:lnB>
                  </a:tcPr>
                </a:tc>
                <a:extLst>
                  <a:ext uri="{0D108BD9-81ED-4DB2-BD59-A6C34878D82A}">
                    <a16:rowId xmlns:a16="http://schemas.microsoft.com/office/drawing/2014/main" val="2557686139"/>
                  </a:ext>
                </a:extLst>
              </a:tr>
              <a:tr h="144591">
                <a:tc>
                  <a:txBody>
                    <a:bodyPr/>
                    <a:lstStyle/>
                    <a:p>
                      <a:pPr algn="ctr" fontAlgn="b"/>
                      <a:r>
                        <a:rPr lang="en-US" sz="1100" b="0" i="0" u="none" strike="noStrike">
                          <a:solidFill>
                            <a:srgbClr val="000000"/>
                          </a:solidFill>
                          <a:effectLst/>
                          <a:latin typeface="Calibri" panose="020F0502020204030204" pitchFamily="34" charset="0"/>
                        </a:rPr>
                        <a:t>6</a:t>
                      </a:r>
                    </a:p>
                  </a:txBody>
                  <a:tcPr marL="7230" marR="7230" marT="7230"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Joint Degree - MBA/Law</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7230" marR="7230" marT="7230" marB="0" anchor="ctr">
                    <a:lnL>
                      <a:noFill/>
                    </a:lnL>
                    <a:lnR>
                      <a:noFill/>
                    </a:lnR>
                    <a:lnT>
                      <a:noFill/>
                    </a:lnT>
                    <a:lnB>
                      <a:noFill/>
                    </a:lnB>
                  </a:tcPr>
                </a:tc>
                <a:extLst>
                  <a:ext uri="{0D108BD9-81ED-4DB2-BD59-A6C34878D82A}">
                    <a16:rowId xmlns:a16="http://schemas.microsoft.com/office/drawing/2014/main" val="998226380"/>
                  </a:ext>
                </a:extLst>
              </a:tr>
              <a:tr h="144591">
                <a:tc>
                  <a:txBody>
                    <a:bodyPr/>
                    <a:lstStyle/>
                    <a:p>
                      <a:pPr algn="ctr" fontAlgn="b"/>
                      <a:r>
                        <a:rPr lang="en-US" sz="1100" b="0" i="0" u="none" strike="noStrike">
                          <a:solidFill>
                            <a:srgbClr val="000000"/>
                          </a:solidFill>
                          <a:effectLst/>
                          <a:latin typeface="Calibri" panose="020F0502020204030204" pitchFamily="34" charset="0"/>
                        </a:rPr>
                        <a:t>13</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Master of Business (MS, MSc, MA)</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Master in Management or Business Administration (non-MBA)</a:t>
                      </a:r>
                    </a:p>
                  </a:txBody>
                  <a:tcPr marL="7230" marR="7230" marT="7230" marB="0" anchor="ctr">
                    <a:lnL>
                      <a:noFill/>
                    </a:lnL>
                    <a:lnR>
                      <a:noFill/>
                    </a:lnR>
                    <a:lnT>
                      <a:noFill/>
                    </a:lnT>
                    <a:lnB>
                      <a:noFill/>
                    </a:lnB>
                  </a:tcPr>
                </a:tc>
                <a:extLst>
                  <a:ext uri="{0D108BD9-81ED-4DB2-BD59-A6C34878D82A}">
                    <a16:rowId xmlns:a16="http://schemas.microsoft.com/office/drawing/2014/main" val="3689718415"/>
                  </a:ext>
                </a:extLst>
              </a:tr>
              <a:tr h="144591">
                <a:tc>
                  <a:txBody>
                    <a:bodyPr/>
                    <a:lstStyle/>
                    <a:p>
                      <a:pPr algn="ctr" fontAlgn="b"/>
                      <a:r>
                        <a:rPr lang="en-US" sz="1100" b="0" i="0" u="none" strike="noStrike">
                          <a:solidFill>
                            <a:srgbClr val="000000"/>
                          </a:solidFill>
                          <a:effectLst/>
                          <a:latin typeface="Calibri" panose="020F0502020204030204" pitchFamily="34" charset="0"/>
                        </a:rPr>
                        <a:t>8</a:t>
                      </a:r>
                    </a:p>
                  </a:txBody>
                  <a:tcPr marL="7230" marR="7230" marT="7230"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Master of Accountancy (MA)</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7230" marR="7230" marT="7230" marB="0" anchor="ctr">
                    <a:lnL>
                      <a:noFill/>
                    </a:lnL>
                    <a:lnR>
                      <a:noFill/>
                    </a:lnR>
                    <a:lnT>
                      <a:noFill/>
                    </a:lnT>
                    <a:lnB>
                      <a:noFill/>
                    </a:lnB>
                  </a:tcPr>
                </a:tc>
                <a:extLst>
                  <a:ext uri="{0D108BD9-81ED-4DB2-BD59-A6C34878D82A}">
                    <a16:rowId xmlns:a16="http://schemas.microsoft.com/office/drawing/2014/main" val="3501823846"/>
                  </a:ext>
                </a:extLst>
              </a:tr>
              <a:tr h="144591">
                <a:tc>
                  <a:txBody>
                    <a:bodyPr/>
                    <a:lstStyle/>
                    <a:p>
                      <a:pPr algn="ctr" fontAlgn="b"/>
                      <a:r>
                        <a:rPr lang="en-US" sz="1100" b="0" i="0" u="none" strike="noStrike">
                          <a:solidFill>
                            <a:srgbClr val="000000"/>
                          </a:solidFill>
                          <a:effectLst/>
                          <a:latin typeface="Calibri" panose="020F0502020204030204" pitchFamily="34" charset="0"/>
                        </a:rPr>
                        <a:t>12</a:t>
                      </a:r>
                    </a:p>
                  </a:txBody>
                  <a:tcPr marL="7230" marR="7230" marT="7230"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Master of Business Administration (MBA)</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7230" marR="7230" marT="7230" marB="0" anchor="ctr">
                    <a:lnL>
                      <a:noFill/>
                    </a:lnL>
                    <a:lnR>
                      <a:noFill/>
                    </a:lnR>
                    <a:lnT>
                      <a:noFill/>
                    </a:lnT>
                    <a:lnB>
                      <a:noFill/>
                    </a:lnB>
                  </a:tcPr>
                </a:tc>
                <a:extLst>
                  <a:ext uri="{0D108BD9-81ED-4DB2-BD59-A6C34878D82A}">
                    <a16:rowId xmlns:a16="http://schemas.microsoft.com/office/drawing/2014/main" val="1706343521"/>
                  </a:ext>
                </a:extLst>
              </a:tr>
              <a:tr h="144591">
                <a:tc>
                  <a:txBody>
                    <a:bodyPr/>
                    <a:lstStyle/>
                    <a:p>
                      <a:pPr algn="ctr" fontAlgn="b"/>
                      <a:r>
                        <a:rPr lang="en-US" sz="1100" b="0" i="0" u="none" strike="noStrike">
                          <a:solidFill>
                            <a:srgbClr val="000000"/>
                          </a:solidFill>
                          <a:effectLst/>
                          <a:latin typeface="Calibri" panose="020F0502020204030204" pitchFamily="34" charset="0"/>
                        </a:rPr>
                        <a:t>30</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Master of Finance</a:t>
                      </a:r>
                    </a:p>
                  </a:txBody>
                  <a:tcPr marL="7230" marR="7230" marT="7230"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(No Change)</a:t>
                      </a:r>
                    </a:p>
                  </a:txBody>
                  <a:tcPr marL="7230" marR="7230" marT="7230" marB="0" anchor="ctr">
                    <a:lnL>
                      <a:noFill/>
                    </a:lnL>
                    <a:lnR>
                      <a:noFill/>
                    </a:lnR>
                    <a:lnT>
                      <a:noFill/>
                    </a:lnT>
                    <a:lnB>
                      <a:noFill/>
                    </a:lnB>
                  </a:tcPr>
                </a:tc>
                <a:extLst>
                  <a:ext uri="{0D108BD9-81ED-4DB2-BD59-A6C34878D82A}">
                    <a16:rowId xmlns:a16="http://schemas.microsoft.com/office/drawing/2014/main" val="3293288409"/>
                  </a:ext>
                </a:extLst>
              </a:tr>
              <a:tr h="144591">
                <a:tc>
                  <a:txBody>
                    <a:bodyPr/>
                    <a:lstStyle/>
                    <a:p>
                      <a:pPr algn="ctr" fontAlgn="b"/>
                      <a:r>
                        <a:rPr lang="en-US" sz="1100" b="0" i="0" u="none" strike="noStrike">
                          <a:solidFill>
                            <a:srgbClr val="000000"/>
                          </a:solidFill>
                          <a:effectLst/>
                          <a:latin typeface="Calibri" panose="020F0502020204030204" pitchFamily="34" charset="0"/>
                        </a:rPr>
                        <a:t>2</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Master of Health Care Administration (MHA)</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7230" marR="7230" marT="7230" marB="0" anchor="ctr">
                    <a:lnL>
                      <a:noFill/>
                    </a:lnL>
                    <a:lnR>
                      <a:noFill/>
                    </a:lnR>
                    <a:lnT>
                      <a:noFill/>
                    </a:lnT>
                    <a:lnB>
                      <a:noFill/>
                    </a:lnB>
                  </a:tcPr>
                </a:tc>
                <a:extLst>
                  <a:ext uri="{0D108BD9-81ED-4DB2-BD59-A6C34878D82A}">
                    <a16:rowId xmlns:a16="http://schemas.microsoft.com/office/drawing/2014/main" val="3047790946"/>
                  </a:ext>
                </a:extLst>
              </a:tr>
              <a:tr h="144591">
                <a:tc>
                  <a:txBody>
                    <a:bodyPr/>
                    <a:lstStyle/>
                    <a:p>
                      <a:pPr algn="ctr" fontAlgn="b"/>
                      <a:r>
                        <a:rPr lang="en-US" sz="1100" b="0" i="0" u="none" strike="noStrike">
                          <a:solidFill>
                            <a:srgbClr val="000000"/>
                          </a:solidFill>
                          <a:effectLst/>
                          <a:latin typeface="Calibri" panose="020F0502020204030204" pitchFamily="34" charset="0"/>
                        </a:rPr>
                        <a:t>3</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Master of Public Administration (MPA)</a:t>
                      </a:r>
                    </a:p>
                  </a:txBody>
                  <a:tcPr marL="7230" marR="7230" marT="7230"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(No Change)</a:t>
                      </a:r>
                    </a:p>
                  </a:txBody>
                  <a:tcPr marL="7230" marR="7230" marT="7230" marB="0" anchor="ctr">
                    <a:lnL>
                      <a:noFill/>
                    </a:lnL>
                    <a:lnR>
                      <a:noFill/>
                    </a:lnR>
                    <a:lnT>
                      <a:noFill/>
                    </a:lnT>
                    <a:lnB>
                      <a:noFill/>
                    </a:lnB>
                  </a:tcPr>
                </a:tc>
                <a:extLst>
                  <a:ext uri="{0D108BD9-81ED-4DB2-BD59-A6C34878D82A}">
                    <a16:rowId xmlns:a16="http://schemas.microsoft.com/office/drawing/2014/main" val="2899525064"/>
                  </a:ext>
                </a:extLst>
              </a:tr>
              <a:tr h="144591">
                <a:tc>
                  <a:txBody>
                    <a:bodyPr/>
                    <a:lstStyle/>
                    <a:p>
                      <a:pPr algn="ctr" fontAlgn="b"/>
                      <a:r>
                        <a:rPr lang="en-US" sz="1100" b="0" i="0" u="none" strike="noStrike">
                          <a:solidFill>
                            <a:srgbClr val="000000"/>
                          </a:solidFill>
                          <a:effectLst/>
                          <a:latin typeface="Calibri" panose="020F0502020204030204" pitchFamily="34" charset="0"/>
                        </a:rPr>
                        <a:t>14</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Master of Science</a:t>
                      </a:r>
                    </a:p>
                  </a:txBody>
                  <a:tcPr marL="7230" marR="7230" marT="7230"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(No Change)</a:t>
                      </a:r>
                    </a:p>
                  </a:txBody>
                  <a:tcPr marL="7230" marR="7230" marT="7230" marB="0" anchor="ctr">
                    <a:lnL>
                      <a:noFill/>
                    </a:lnL>
                    <a:lnR>
                      <a:noFill/>
                    </a:lnR>
                    <a:lnT>
                      <a:noFill/>
                    </a:lnT>
                    <a:lnB>
                      <a:noFill/>
                    </a:lnB>
                  </a:tcPr>
                </a:tc>
                <a:extLst>
                  <a:ext uri="{0D108BD9-81ED-4DB2-BD59-A6C34878D82A}">
                    <a16:rowId xmlns:a16="http://schemas.microsoft.com/office/drawing/2014/main" val="3071460500"/>
                  </a:ext>
                </a:extLst>
              </a:tr>
              <a:tr h="144591">
                <a:tc>
                  <a:txBody>
                    <a:bodyPr/>
                    <a:lstStyle/>
                    <a:p>
                      <a:pPr algn="ctr" fontAlgn="b"/>
                      <a:r>
                        <a:rPr lang="en-US" sz="1100" b="0" i="0" u="none" strike="noStrike">
                          <a:solidFill>
                            <a:srgbClr val="000000"/>
                          </a:solidFill>
                          <a:effectLst/>
                          <a:latin typeface="Calibri" panose="020F0502020204030204" pitchFamily="34" charset="0"/>
                        </a:rPr>
                        <a:t>7</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Other Degree</a:t>
                      </a:r>
                    </a:p>
                  </a:txBody>
                  <a:tcPr marL="7230" marR="7230" marT="7230"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(No Change)</a:t>
                      </a:r>
                    </a:p>
                  </a:txBody>
                  <a:tcPr marL="7230" marR="7230" marT="7230" marB="0" anchor="ctr">
                    <a:lnL>
                      <a:noFill/>
                    </a:lnL>
                    <a:lnR>
                      <a:noFill/>
                    </a:lnR>
                    <a:lnT>
                      <a:noFill/>
                    </a:lnT>
                    <a:lnB>
                      <a:noFill/>
                    </a:lnB>
                  </a:tcPr>
                </a:tc>
                <a:extLst>
                  <a:ext uri="{0D108BD9-81ED-4DB2-BD59-A6C34878D82A}">
                    <a16:rowId xmlns:a16="http://schemas.microsoft.com/office/drawing/2014/main" val="3285638"/>
                  </a:ext>
                </a:extLst>
              </a:tr>
              <a:tr h="144591">
                <a:tc>
                  <a:txBody>
                    <a:bodyPr/>
                    <a:lstStyle/>
                    <a:p>
                      <a:pPr algn="ctr" fontAlgn="b"/>
                      <a:r>
                        <a:rPr lang="en-US" sz="1100" b="0" i="0" u="none" strike="noStrike">
                          <a:solidFill>
                            <a:srgbClr val="000000"/>
                          </a:solidFill>
                          <a:effectLst/>
                          <a:latin typeface="Calibri" panose="020F0502020204030204" pitchFamily="34" charset="0"/>
                        </a:rPr>
                        <a:t>9</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Other Joint Degree</a:t>
                      </a:r>
                    </a:p>
                  </a:txBody>
                  <a:tcPr marL="7230" marR="7230" marT="7230"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(No Change)</a:t>
                      </a:r>
                    </a:p>
                  </a:txBody>
                  <a:tcPr marL="7230" marR="7230" marT="7230" marB="0" anchor="ctr">
                    <a:lnL>
                      <a:noFill/>
                    </a:lnL>
                    <a:lnR>
                      <a:noFill/>
                    </a:lnR>
                    <a:lnT>
                      <a:noFill/>
                    </a:lnT>
                    <a:lnB>
                      <a:noFill/>
                    </a:lnB>
                  </a:tcPr>
                </a:tc>
                <a:extLst>
                  <a:ext uri="{0D108BD9-81ED-4DB2-BD59-A6C34878D82A}">
                    <a16:rowId xmlns:a16="http://schemas.microsoft.com/office/drawing/2014/main" val="2548486637"/>
                  </a:ext>
                </a:extLst>
              </a:tr>
              <a:tr h="144591">
                <a:tc>
                  <a:txBody>
                    <a:bodyPr/>
                    <a:lstStyle/>
                    <a:p>
                      <a:pPr algn="ctr" fontAlgn="b"/>
                      <a:r>
                        <a:rPr lang="en-US" sz="1100" b="0" i="0" u="none" strike="noStrike">
                          <a:solidFill>
                            <a:srgbClr val="000000"/>
                          </a:solidFill>
                          <a:effectLst/>
                          <a:latin typeface="Calibri" panose="020F0502020204030204" pitchFamily="34" charset="0"/>
                        </a:rPr>
                        <a:t>10</a:t>
                      </a:r>
                    </a:p>
                  </a:txBody>
                  <a:tcPr marL="7230" marR="7230" marT="7230"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Undecided</a:t>
                      </a:r>
                    </a:p>
                  </a:txBody>
                  <a:tcPr marL="7230" marR="7230" marT="7230"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(No Change)</a:t>
                      </a:r>
                    </a:p>
                  </a:txBody>
                  <a:tcPr marL="7230" marR="7230" marT="7230" marB="0" anchor="ctr">
                    <a:lnL>
                      <a:noFill/>
                    </a:lnL>
                    <a:lnR>
                      <a:noFill/>
                    </a:lnR>
                    <a:lnT>
                      <a:noFill/>
                    </a:lnT>
                    <a:lnB>
                      <a:noFill/>
                    </a:lnB>
                  </a:tcPr>
                </a:tc>
                <a:extLst>
                  <a:ext uri="{0D108BD9-81ED-4DB2-BD59-A6C34878D82A}">
                    <a16:rowId xmlns:a16="http://schemas.microsoft.com/office/drawing/2014/main" val="3856480228"/>
                  </a:ext>
                </a:extLst>
              </a:tr>
            </a:tbl>
          </a:graphicData>
        </a:graphic>
      </p:graphicFrame>
    </p:spTree>
    <p:extLst>
      <p:ext uri="{BB962C8B-B14F-4D97-AF65-F5344CB8AC3E}">
        <p14:creationId xmlns:p14="http://schemas.microsoft.com/office/powerpoint/2010/main" val="115619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Degree Type – Download File</a:t>
            </a:r>
          </a:p>
        </p:txBody>
      </p:sp>
      <p:sp>
        <p:nvSpPr>
          <p:cNvPr id="3" name="TextBox 2"/>
          <p:cNvSpPr txBox="1"/>
          <p:nvPr/>
        </p:nvSpPr>
        <p:spPr>
          <a:xfrm>
            <a:off x="3983486" y="1555454"/>
            <a:ext cx="4077948" cy="1200329"/>
          </a:xfrm>
          <a:prstGeom prst="rect">
            <a:avLst/>
          </a:prstGeom>
          <a:ln w="38100">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Multi-select functionality added – semicolon-separated values and candidates may choose up to three degree types</a:t>
            </a:r>
          </a:p>
        </p:txBody>
      </p:sp>
    </p:spTree>
    <p:extLst>
      <p:ext uri="{BB962C8B-B14F-4D97-AF65-F5344CB8AC3E}">
        <p14:creationId xmlns:p14="http://schemas.microsoft.com/office/powerpoint/2010/main" val="3310363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Degree Concentrations– Updated Response Options (1)</a:t>
            </a:r>
          </a:p>
        </p:txBody>
      </p:sp>
      <p:graphicFrame>
        <p:nvGraphicFramePr>
          <p:cNvPr id="11" name="Table 10"/>
          <p:cNvGraphicFramePr>
            <a:graphicFrameLocks noGrp="1"/>
          </p:cNvGraphicFramePr>
          <p:nvPr>
            <p:extLst>
              <p:ext uri="{D42A27DB-BD31-4B8C-83A1-F6EECF244321}">
                <p14:modId xmlns:p14="http://schemas.microsoft.com/office/powerpoint/2010/main" val="2836223499"/>
              </p:ext>
            </p:extLst>
          </p:nvPr>
        </p:nvGraphicFramePr>
        <p:xfrm>
          <a:off x="4326325" y="1539675"/>
          <a:ext cx="3657600" cy="4533900"/>
        </p:xfrm>
        <a:graphic>
          <a:graphicData uri="http://schemas.openxmlformats.org/drawingml/2006/table">
            <a:tbl>
              <a:tblPr/>
              <a:tblGrid>
                <a:gridCol w="649028">
                  <a:extLst>
                    <a:ext uri="{9D8B030D-6E8A-4147-A177-3AD203B41FA5}">
                      <a16:colId xmlns:a16="http://schemas.microsoft.com/office/drawing/2014/main" val="3328260042"/>
                    </a:ext>
                  </a:extLst>
                </a:gridCol>
                <a:gridCol w="3008572">
                  <a:extLst>
                    <a:ext uri="{9D8B030D-6E8A-4147-A177-3AD203B41FA5}">
                      <a16:colId xmlns:a16="http://schemas.microsoft.com/office/drawing/2014/main" val="3829807204"/>
                    </a:ext>
                  </a:extLst>
                </a:gridCol>
              </a:tblGrid>
              <a:tr h="181356">
                <a:tc>
                  <a:txBody>
                    <a:bodyPr/>
                    <a:lstStyle/>
                    <a:p>
                      <a:pPr algn="ctr" fontAlgn="b"/>
                      <a:r>
                        <a:rPr lang="en-US" sz="1100" b="1" i="0" u="none" strike="noStrike">
                          <a:solidFill>
                            <a:srgbClr val="000000"/>
                          </a:solidFill>
                          <a:effectLst/>
                          <a:latin typeface="Calibri" panose="020F0502020204030204" pitchFamily="34" charset="0"/>
                        </a:rPr>
                        <a:t>CODE</a:t>
                      </a:r>
                    </a:p>
                  </a:txBody>
                  <a:tcPr marL="4626" marR="4626" marT="4626" marB="0" anchor="b">
                    <a:lnL>
                      <a:noFill/>
                    </a:lnL>
                    <a:lnR>
                      <a:noFill/>
                    </a:lnR>
                    <a:lnT>
                      <a:noFill/>
                    </a:lnT>
                    <a:lnB>
                      <a:noFill/>
                    </a:lnB>
                  </a:tcPr>
                </a:tc>
                <a:tc>
                  <a:txBody>
                    <a:bodyPr/>
                    <a:lstStyle/>
                    <a:p>
                      <a:pPr algn="l" fontAlgn="b"/>
                      <a:r>
                        <a:rPr lang="en-US" sz="1100" b="1" i="0" u="none" strike="noStrike" dirty="0">
                          <a:solidFill>
                            <a:srgbClr val="000000"/>
                          </a:solidFill>
                          <a:effectLst/>
                          <a:latin typeface="Calibri" panose="020F0502020204030204" pitchFamily="34" charset="0"/>
                        </a:rPr>
                        <a:t>NEW RESPONSE OPTIONS - BEGINNING AUGUST 21</a:t>
                      </a:r>
                    </a:p>
                  </a:txBody>
                  <a:tcPr marL="4626" marR="4626" marT="4626" marB="0" anchor="b">
                    <a:lnL>
                      <a:noFill/>
                    </a:lnL>
                    <a:lnR>
                      <a:noFill/>
                    </a:lnR>
                    <a:lnT>
                      <a:noFill/>
                    </a:lnT>
                    <a:lnB>
                      <a:noFill/>
                    </a:lnB>
                  </a:tcPr>
                </a:tc>
                <a:extLst>
                  <a:ext uri="{0D108BD9-81ED-4DB2-BD59-A6C34878D82A}">
                    <a16:rowId xmlns:a16="http://schemas.microsoft.com/office/drawing/2014/main" val="2471224766"/>
                  </a:ext>
                </a:extLst>
              </a:tr>
              <a:tr h="181356">
                <a:tc>
                  <a:txBody>
                    <a:bodyPr/>
                    <a:lstStyle/>
                    <a:p>
                      <a:pPr algn="ctr" fontAlgn="b"/>
                      <a:r>
                        <a:rPr lang="en-US" sz="1100" b="0" i="0" u="none" strike="noStrike" dirty="0">
                          <a:solidFill>
                            <a:srgbClr val="000000"/>
                          </a:solidFill>
                          <a:effectLst/>
                          <a:latin typeface="Calibri" panose="020F0502020204030204" pitchFamily="34" charset="0"/>
                        </a:rPr>
                        <a:t>53</a:t>
                      </a:r>
                    </a:p>
                  </a:txBody>
                  <a:tcPr marL="4626" marR="4626" marT="4626"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Leadership</a:t>
                      </a:r>
                    </a:p>
                  </a:txBody>
                  <a:tcPr marL="4626" marR="4626" marT="4626" marB="0" anchor="b">
                    <a:lnL>
                      <a:noFill/>
                    </a:lnL>
                    <a:lnR>
                      <a:noFill/>
                    </a:lnR>
                    <a:lnT>
                      <a:noFill/>
                    </a:lnT>
                    <a:lnB>
                      <a:noFill/>
                    </a:lnB>
                  </a:tcPr>
                </a:tc>
                <a:extLst>
                  <a:ext uri="{0D108BD9-81ED-4DB2-BD59-A6C34878D82A}">
                    <a16:rowId xmlns:a16="http://schemas.microsoft.com/office/drawing/2014/main" val="2906562536"/>
                  </a:ext>
                </a:extLst>
              </a:tr>
              <a:tr h="181356">
                <a:tc>
                  <a:txBody>
                    <a:bodyPr/>
                    <a:lstStyle/>
                    <a:p>
                      <a:pPr algn="ctr" fontAlgn="b"/>
                      <a:r>
                        <a:rPr lang="en-US" sz="1100" b="0" i="0" u="none" strike="noStrike">
                          <a:solidFill>
                            <a:srgbClr val="000000"/>
                          </a:solidFill>
                          <a:effectLst/>
                          <a:latin typeface="Calibri" panose="020F0502020204030204" pitchFamily="34" charset="0"/>
                        </a:rPr>
                        <a:t>65</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Luxury Goods</a:t>
                      </a:r>
                    </a:p>
                  </a:txBody>
                  <a:tcPr marL="4626" marR="4626" marT="4626" marB="0" anchor="b">
                    <a:lnL>
                      <a:noFill/>
                    </a:lnL>
                    <a:lnR>
                      <a:noFill/>
                    </a:lnR>
                    <a:lnT>
                      <a:noFill/>
                    </a:lnT>
                    <a:lnB>
                      <a:noFill/>
                    </a:lnB>
                  </a:tcPr>
                </a:tc>
                <a:extLst>
                  <a:ext uri="{0D108BD9-81ED-4DB2-BD59-A6C34878D82A}">
                    <a16:rowId xmlns:a16="http://schemas.microsoft.com/office/drawing/2014/main" val="4219161771"/>
                  </a:ext>
                </a:extLst>
              </a:tr>
              <a:tr h="181356">
                <a:tc>
                  <a:txBody>
                    <a:bodyPr/>
                    <a:lstStyle/>
                    <a:p>
                      <a:pPr algn="ctr" fontAlgn="b"/>
                      <a:r>
                        <a:rPr lang="en-US" sz="1100" b="0" i="0" u="none" strike="noStrike">
                          <a:solidFill>
                            <a:srgbClr val="000000"/>
                          </a:solidFill>
                          <a:effectLst/>
                          <a:latin typeface="Calibri" panose="020F0502020204030204" pitchFamily="34" charset="0"/>
                        </a:rPr>
                        <a:t>22</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Management Information Systems</a:t>
                      </a:r>
                    </a:p>
                  </a:txBody>
                  <a:tcPr marL="4626" marR="4626" marT="4626" marB="0" anchor="b">
                    <a:lnL>
                      <a:noFill/>
                    </a:lnL>
                    <a:lnR>
                      <a:noFill/>
                    </a:lnR>
                    <a:lnT>
                      <a:noFill/>
                    </a:lnT>
                    <a:lnB>
                      <a:noFill/>
                    </a:lnB>
                  </a:tcPr>
                </a:tc>
                <a:extLst>
                  <a:ext uri="{0D108BD9-81ED-4DB2-BD59-A6C34878D82A}">
                    <a16:rowId xmlns:a16="http://schemas.microsoft.com/office/drawing/2014/main" val="3423978392"/>
                  </a:ext>
                </a:extLst>
              </a:tr>
              <a:tr h="181356">
                <a:tc>
                  <a:txBody>
                    <a:bodyPr/>
                    <a:lstStyle/>
                    <a:p>
                      <a:pPr algn="ctr" fontAlgn="b"/>
                      <a:r>
                        <a:rPr lang="en-US" sz="1100" b="0" i="0" u="none" strike="noStrike">
                          <a:solidFill>
                            <a:srgbClr val="000000"/>
                          </a:solidFill>
                          <a:effectLst/>
                          <a:latin typeface="Calibri" panose="020F0502020204030204" pitchFamily="34" charset="0"/>
                        </a:rPr>
                        <a:t>54</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Manufacturing and Technology Management</a:t>
                      </a:r>
                    </a:p>
                  </a:txBody>
                  <a:tcPr marL="4626" marR="4626" marT="4626" marB="0" anchor="b">
                    <a:lnL>
                      <a:noFill/>
                    </a:lnL>
                    <a:lnR>
                      <a:noFill/>
                    </a:lnR>
                    <a:lnT>
                      <a:noFill/>
                    </a:lnT>
                    <a:lnB>
                      <a:noFill/>
                    </a:lnB>
                  </a:tcPr>
                </a:tc>
                <a:extLst>
                  <a:ext uri="{0D108BD9-81ED-4DB2-BD59-A6C34878D82A}">
                    <a16:rowId xmlns:a16="http://schemas.microsoft.com/office/drawing/2014/main" val="362577727"/>
                  </a:ext>
                </a:extLst>
              </a:tr>
              <a:tr h="181356">
                <a:tc>
                  <a:txBody>
                    <a:bodyPr/>
                    <a:lstStyle/>
                    <a:p>
                      <a:pPr algn="ctr" fontAlgn="b"/>
                      <a:r>
                        <a:rPr lang="en-US" sz="1100" b="0" i="0" u="none" strike="noStrike">
                          <a:solidFill>
                            <a:srgbClr val="000000"/>
                          </a:solidFill>
                          <a:effectLst/>
                          <a:latin typeface="Calibri" panose="020F0502020204030204" pitchFamily="34" charset="0"/>
                        </a:rPr>
                        <a:t>21</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Marketing</a:t>
                      </a:r>
                    </a:p>
                  </a:txBody>
                  <a:tcPr marL="4626" marR="4626" marT="4626" marB="0" anchor="b">
                    <a:lnL>
                      <a:noFill/>
                    </a:lnL>
                    <a:lnR>
                      <a:noFill/>
                    </a:lnR>
                    <a:lnT>
                      <a:noFill/>
                    </a:lnT>
                    <a:lnB>
                      <a:noFill/>
                    </a:lnB>
                  </a:tcPr>
                </a:tc>
                <a:extLst>
                  <a:ext uri="{0D108BD9-81ED-4DB2-BD59-A6C34878D82A}">
                    <a16:rowId xmlns:a16="http://schemas.microsoft.com/office/drawing/2014/main" val="3027954392"/>
                  </a:ext>
                </a:extLst>
              </a:tr>
              <a:tr h="181356">
                <a:tc>
                  <a:txBody>
                    <a:bodyPr/>
                    <a:lstStyle/>
                    <a:p>
                      <a:pPr algn="ctr" fontAlgn="b"/>
                      <a:r>
                        <a:rPr lang="en-US" sz="1100" b="1" i="0" u="none" strike="noStrike">
                          <a:solidFill>
                            <a:srgbClr val="70AD47"/>
                          </a:solidFill>
                          <a:effectLst/>
                          <a:latin typeface="Calibri" panose="020F0502020204030204" pitchFamily="34" charset="0"/>
                        </a:rPr>
                        <a:t>72</a:t>
                      </a:r>
                    </a:p>
                  </a:txBody>
                  <a:tcPr marL="4626" marR="4626" marT="4626" marB="0" anchor="b">
                    <a:lnL>
                      <a:noFill/>
                    </a:lnL>
                    <a:lnR>
                      <a:noFill/>
                    </a:lnR>
                    <a:lnT>
                      <a:noFill/>
                    </a:lnT>
                    <a:lnB>
                      <a:noFill/>
                    </a:lnB>
                  </a:tcPr>
                </a:tc>
                <a:tc>
                  <a:txBody>
                    <a:bodyPr/>
                    <a:lstStyle/>
                    <a:p>
                      <a:pPr algn="l" fontAlgn="b"/>
                      <a:r>
                        <a:rPr lang="en-US" sz="1100" b="1" i="0" u="none" strike="noStrike" dirty="0">
                          <a:solidFill>
                            <a:srgbClr val="70AD47"/>
                          </a:solidFill>
                          <a:effectLst/>
                          <a:latin typeface="Calibri" panose="020F0502020204030204" pitchFamily="34" charset="0"/>
                        </a:rPr>
                        <a:t>Media Management </a:t>
                      </a:r>
                    </a:p>
                  </a:txBody>
                  <a:tcPr marL="4626" marR="4626" marT="4626" marB="0" anchor="b">
                    <a:lnL>
                      <a:noFill/>
                    </a:lnL>
                    <a:lnR>
                      <a:noFill/>
                    </a:lnR>
                    <a:lnT>
                      <a:noFill/>
                    </a:lnT>
                    <a:lnB>
                      <a:noFill/>
                    </a:lnB>
                  </a:tcPr>
                </a:tc>
                <a:extLst>
                  <a:ext uri="{0D108BD9-81ED-4DB2-BD59-A6C34878D82A}">
                    <a16:rowId xmlns:a16="http://schemas.microsoft.com/office/drawing/2014/main" val="888205908"/>
                  </a:ext>
                </a:extLst>
              </a:tr>
              <a:tr h="181356">
                <a:tc>
                  <a:txBody>
                    <a:bodyPr/>
                    <a:lstStyle/>
                    <a:p>
                      <a:pPr algn="ctr" fontAlgn="b"/>
                      <a:r>
                        <a:rPr lang="en-US" sz="1100" b="0" i="0" u="none" strike="noStrike">
                          <a:solidFill>
                            <a:srgbClr val="000000"/>
                          </a:solidFill>
                          <a:effectLst/>
                          <a:latin typeface="Calibri" panose="020F0502020204030204" pitchFamily="34" charset="0"/>
                        </a:rPr>
                        <a:t>66</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Nonprofit Administration/Management</a:t>
                      </a:r>
                    </a:p>
                  </a:txBody>
                  <a:tcPr marL="4626" marR="4626" marT="4626" marB="0" anchor="b">
                    <a:lnL>
                      <a:noFill/>
                    </a:lnL>
                    <a:lnR>
                      <a:noFill/>
                    </a:lnR>
                    <a:lnT>
                      <a:noFill/>
                    </a:lnT>
                    <a:lnB>
                      <a:noFill/>
                    </a:lnB>
                  </a:tcPr>
                </a:tc>
                <a:extLst>
                  <a:ext uri="{0D108BD9-81ED-4DB2-BD59-A6C34878D82A}">
                    <a16:rowId xmlns:a16="http://schemas.microsoft.com/office/drawing/2014/main" val="811183935"/>
                  </a:ext>
                </a:extLst>
              </a:tr>
              <a:tr h="181356">
                <a:tc>
                  <a:txBody>
                    <a:bodyPr/>
                    <a:lstStyle/>
                    <a:p>
                      <a:pPr algn="ctr" fontAlgn="b"/>
                      <a:r>
                        <a:rPr lang="en-US" sz="1100" b="0" i="0" u="none" strike="noStrike">
                          <a:solidFill>
                            <a:srgbClr val="000000"/>
                          </a:solidFill>
                          <a:effectLst/>
                          <a:latin typeface="Calibri" panose="020F0502020204030204" pitchFamily="34" charset="0"/>
                        </a:rPr>
                        <a:t>23</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Operations Management</a:t>
                      </a:r>
                    </a:p>
                  </a:txBody>
                  <a:tcPr marL="4626" marR="4626" marT="4626" marB="0" anchor="b">
                    <a:lnL>
                      <a:noFill/>
                    </a:lnL>
                    <a:lnR>
                      <a:noFill/>
                    </a:lnR>
                    <a:lnT>
                      <a:noFill/>
                    </a:lnT>
                    <a:lnB>
                      <a:noFill/>
                    </a:lnB>
                  </a:tcPr>
                </a:tc>
                <a:extLst>
                  <a:ext uri="{0D108BD9-81ED-4DB2-BD59-A6C34878D82A}">
                    <a16:rowId xmlns:a16="http://schemas.microsoft.com/office/drawing/2014/main" val="610770015"/>
                  </a:ext>
                </a:extLst>
              </a:tr>
              <a:tr h="181356">
                <a:tc>
                  <a:txBody>
                    <a:bodyPr/>
                    <a:lstStyle/>
                    <a:p>
                      <a:pPr algn="ctr" fontAlgn="b"/>
                      <a:r>
                        <a:rPr lang="en-US" sz="1100" b="0" i="0" u="none" strike="noStrike">
                          <a:solidFill>
                            <a:srgbClr val="000000"/>
                          </a:solidFill>
                          <a:effectLst/>
                          <a:latin typeface="Calibri" panose="020F0502020204030204" pitchFamily="34" charset="0"/>
                        </a:rPr>
                        <a:t>24</a:t>
                      </a:r>
                    </a:p>
                  </a:txBody>
                  <a:tcPr marL="4626" marR="4626" marT="4626"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Organizational Behavior</a:t>
                      </a:r>
                    </a:p>
                  </a:txBody>
                  <a:tcPr marL="4626" marR="4626" marT="4626" marB="0" anchor="b">
                    <a:lnL>
                      <a:noFill/>
                    </a:lnL>
                    <a:lnR>
                      <a:noFill/>
                    </a:lnR>
                    <a:lnT>
                      <a:noFill/>
                    </a:lnT>
                    <a:lnB>
                      <a:noFill/>
                    </a:lnB>
                  </a:tcPr>
                </a:tc>
                <a:extLst>
                  <a:ext uri="{0D108BD9-81ED-4DB2-BD59-A6C34878D82A}">
                    <a16:rowId xmlns:a16="http://schemas.microsoft.com/office/drawing/2014/main" val="3820154989"/>
                  </a:ext>
                </a:extLst>
              </a:tr>
              <a:tr h="181356">
                <a:tc>
                  <a:txBody>
                    <a:bodyPr/>
                    <a:lstStyle/>
                    <a:p>
                      <a:pPr algn="ctr" fontAlgn="b"/>
                      <a:r>
                        <a:rPr lang="en-US" sz="1100" b="0" i="0" u="none" strike="noStrike">
                          <a:solidFill>
                            <a:srgbClr val="000000"/>
                          </a:solidFill>
                          <a:effectLst/>
                          <a:latin typeface="Calibri" panose="020F0502020204030204" pitchFamily="34" charset="0"/>
                        </a:rPr>
                        <a:t>42</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Other</a:t>
                      </a:r>
                    </a:p>
                  </a:txBody>
                  <a:tcPr marL="4626" marR="4626" marT="4626" marB="0" anchor="b">
                    <a:lnL>
                      <a:noFill/>
                    </a:lnL>
                    <a:lnR>
                      <a:noFill/>
                    </a:lnR>
                    <a:lnT>
                      <a:noFill/>
                    </a:lnT>
                    <a:lnB>
                      <a:noFill/>
                    </a:lnB>
                  </a:tcPr>
                </a:tc>
                <a:extLst>
                  <a:ext uri="{0D108BD9-81ED-4DB2-BD59-A6C34878D82A}">
                    <a16:rowId xmlns:a16="http://schemas.microsoft.com/office/drawing/2014/main" val="429318583"/>
                  </a:ext>
                </a:extLst>
              </a:tr>
              <a:tr h="181356">
                <a:tc>
                  <a:txBody>
                    <a:bodyPr/>
                    <a:lstStyle/>
                    <a:p>
                      <a:pPr algn="ctr" fontAlgn="b"/>
                      <a:r>
                        <a:rPr lang="en-US" sz="1100" b="0" i="0" u="none" strike="noStrike">
                          <a:solidFill>
                            <a:srgbClr val="000000"/>
                          </a:solidFill>
                          <a:effectLst/>
                          <a:latin typeface="Calibri" panose="020F0502020204030204" pitchFamily="34" charset="0"/>
                        </a:rPr>
                        <a:t>55</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Portfolio Management</a:t>
                      </a:r>
                    </a:p>
                  </a:txBody>
                  <a:tcPr marL="4626" marR="4626" marT="4626" marB="0" anchor="b">
                    <a:lnL>
                      <a:noFill/>
                    </a:lnL>
                    <a:lnR>
                      <a:noFill/>
                    </a:lnR>
                    <a:lnT>
                      <a:noFill/>
                    </a:lnT>
                    <a:lnB>
                      <a:noFill/>
                    </a:lnB>
                  </a:tcPr>
                </a:tc>
                <a:extLst>
                  <a:ext uri="{0D108BD9-81ED-4DB2-BD59-A6C34878D82A}">
                    <a16:rowId xmlns:a16="http://schemas.microsoft.com/office/drawing/2014/main" val="2542011919"/>
                  </a:ext>
                </a:extLst>
              </a:tr>
              <a:tr h="181356">
                <a:tc>
                  <a:txBody>
                    <a:bodyPr/>
                    <a:lstStyle/>
                    <a:p>
                      <a:pPr algn="ctr" fontAlgn="b"/>
                      <a:r>
                        <a:rPr lang="en-US" sz="1100" b="0" i="0" u="none" strike="noStrike">
                          <a:solidFill>
                            <a:srgbClr val="000000"/>
                          </a:solidFill>
                          <a:effectLst/>
                          <a:latin typeface="Calibri" panose="020F0502020204030204" pitchFamily="34" charset="0"/>
                        </a:rPr>
                        <a:t>67</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Project Management</a:t>
                      </a:r>
                    </a:p>
                  </a:txBody>
                  <a:tcPr marL="4626" marR="4626" marT="4626" marB="0" anchor="b">
                    <a:lnL>
                      <a:noFill/>
                    </a:lnL>
                    <a:lnR>
                      <a:noFill/>
                    </a:lnR>
                    <a:lnT>
                      <a:noFill/>
                    </a:lnT>
                    <a:lnB>
                      <a:noFill/>
                    </a:lnB>
                  </a:tcPr>
                </a:tc>
                <a:extLst>
                  <a:ext uri="{0D108BD9-81ED-4DB2-BD59-A6C34878D82A}">
                    <a16:rowId xmlns:a16="http://schemas.microsoft.com/office/drawing/2014/main" val="4002834074"/>
                  </a:ext>
                </a:extLst>
              </a:tr>
              <a:tr h="181356">
                <a:tc>
                  <a:txBody>
                    <a:bodyPr/>
                    <a:lstStyle/>
                    <a:p>
                      <a:pPr algn="ctr" fontAlgn="b"/>
                      <a:r>
                        <a:rPr lang="en-US" sz="1100" b="1" i="0" u="none" strike="noStrike">
                          <a:solidFill>
                            <a:srgbClr val="70AD47"/>
                          </a:solidFill>
                          <a:effectLst/>
                          <a:latin typeface="Calibri" panose="020F0502020204030204" pitchFamily="34" charset="0"/>
                        </a:rPr>
                        <a:t>73</a:t>
                      </a:r>
                    </a:p>
                  </a:txBody>
                  <a:tcPr marL="4626" marR="4626" marT="4626" marB="0" anchor="b">
                    <a:lnL>
                      <a:noFill/>
                    </a:lnL>
                    <a:lnR>
                      <a:noFill/>
                    </a:lnR>
                    <a:lnT>
                      <a:noFill/>
                    </a:lnT>
                    <a:lnB>
                      <a:noFill/>
                    </a:lnB>
                  </a:tcPr>
                </a:tc>
                <a:tc>
                  <a:txBody>
                    <a:bodyPr/>
                    <a:lstStyle/>
                    <a:p>
                      <a:pPr algn="l" fontAlgn="b"/>
                      <a:r>
                        <a:rPr lang="en-US" sz="1100" b="1" i="0" u="none" strike="noStrike" dirty="0">
                          <a:solidFill>
                            <a:srgbClr val="70AD47"/>
                          </a:solidFill>
                          <a:effectLst/>
                          <a:latin typeface="Calibri" panose="020F0502020204030204" pitchFamily="34" charset="0"/>
                        </a:rPr>
                        <a:t>Product Management</a:t>
                      </a:r>
                    </a:p>
                  </a:txBody>
                  <a:tcPr marL="4626" marR="4626" marT="4626" marB="0" anchor="b">
                    <a:lnL>
                      <a:noFill/>
                    </a:lnL>
                    <a:lnR>
                      <a:noFill/>
                    </a:lnR>
                    <a:lnT>
                      <a:noFill/>
                    </a:lnT>
                    <a:lnB>
                      <a:noFill/>
                    </a:lnB>
                  </a:tcPr>
                </a:tc>
                <a:extLst>
                  <a:ext uri="{0D108BD9-81ED-4DB2-BD59-A6C34878D82A}">
                    <a16:rowId xmlns:a16="http://schemas.microsoft.com/office/drawing/2014/main" val="3068717691"/>
                  </a:ext>
                </a:extLst>
              </a:tr>
              <a:tr h="181356">
                <a:tc>
                  <a:txBody>
                    <a:bodyPr/>
                    <a:lstStyle/>
                    <a:p>
                      <a:pPr algn="ctr" fontAlgn="b"/>
                      <a:r>
                        <a:rPr lang="en-US" sz="1100" b="0" i="0" u="none" strike="noStrike">
                          <a:solidFill>
                            <a:srgbClr val="000000"/>
                          </a:solidFill>
                          <a:effectLst/>
                          <a:latin typeface="Calibri" panose="020F0502020204030204" pitchFamily="34" charset="0"/>
                        </a:rPr>
                        <a:t>31</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Public Administration/Public Policy/Government</a:t>
                      </a:r>
                    </a:p>
                  </a:txBody>
                  <a:tcPr marL="4626" marR="4626" marT="4626" marB="0" anchor="b">
                    <a:lnL>
                      <a:noFill/>
                    </a:lnL>
                    <a:lnR>
                      <a:noFill/>
                    </a:lnR>
                    <a:lnT>
                      <a:noFill/>
                    </a:lnT>
                    <a:lnB>
                      <a:noFill/>
                    </a:lnB>
                  </a:tcPr>
                </a:tc>
                <a:extLst>
                  <a:ext uri="{0D108BD9-81ED-4DB2-BD59-A6C34878D82A}">
                    <a16:rowId xmlns:a16="http://schemas.microsoft.com/office/drawing/2014/main" val="4129959739"/>
                  </a:ext>
                </a:extLst>
              </a:tr>
              <a:tr h="181356">
                <a:tc>
                  <a:txBody>
                    <a:bodyPr/>
                    <a:lstStyle/>
                    <a:p>
                      <a:pPr algn="ctr" fontAlgn="b"/>
                      <a:r>
                        <a:rPr lang="en-US" sz="1100" b="0" i="0" u="none" strike="noStrike">
                          <a:solidFill>
                            <a:srgbClr val="000000"/>
                          </a:solidFill>
                          <a:effectLst/>
                          <a:latin typeface="Calibri" panose="020F0502020204030204" pitchFamily="34" charset="0"/>
                        </a:rPr>
                        <a:t>33</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Real Estate</a:t>
                      </a:r>
                    </a:p>
                  </a:txBody>
                  <a:tcPr marL="4626" marR="4626" marT="4626" marB="0" anchor="b">
                    <a:lnL>
                      <a:noFill/>
                    </a:lnL>
                    <a:lnR>
                      <a:noFill/>
                    </a:lnR>
                    <a:lnT>
                      <a:noFill/>
                    </a:lnT>
                    <a:lnB>
                      <a:noFill/>
                    </a:lnB>
                  </a:tcPr>
                </a:tc>
                <a:extLst>
                  <a:ext uri="{0D108BD9-81ED-4DB2-BD59-A6C34878D82A}">
                    <a16:rowId xmlns:a16="http://schemas.microsoft.com/office/drawing/2014/main" val="2733932009"/>
                  </a:ext>
                </a:extLst>
              </a:tr>
              <a:tr h="181356">
                <a:tc>
                  <a:txBody>
                    <a:bodyPr/>
                    <a:lstStyle/>
                    <a:p>
                      <a:pPr algn="ctr" fontAlgn="b"/>
                      <a:r>
                        <a:rPr lang="en-US" sz="1100" b="0" i="0" u="none" strike="noStrike">
                          <a:solidFill>
                            <a:srgbClr val="000000"/>
                          </a:solidFill>
                          <a:effectLst/>
                          <a:latin typeface="Calibri" panose="020F0502020204030204" pitchFamily="34" charset="0"/>
                        </a:rPr>
                        <a:t>48</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Risk Management</a:t>
                      </a:r>
                    </a:p>
                  </a:txBody>
                  <a:tcPr marL="4626" marR="4626" marT="4626" marB="0" anchor="b">
                    <a:lnL>
                      <a:noFill/>
                    </a:lnL>
                    <a:lnR>
                      <a:noFill/>
                    </a:lnR>
                    <a:lnT>
                      <a:noFill/>
                    </a:lnT>
                    <a:lnB>
                      <a:noFill/>
                    </a:lnB>
                  </a:tcPr>
                </a:tc>
                <a:extLst>
                  <a:ext uri="{0D108BD9-81ED-4DB2-BD59-A6C34878D82A}">
                    <a16:rowId xmlns:a16="http://schemas.microsoft.com/office/drawing/2014/main" val="1854665233"/>
                  </a:ext>
                </a:extLst>
              </a:tr>
              <a:tr h="181356">
                <a:tc>
                  <a:txBody>
                    <a:bodyPr/>
                    <a:lstStyle/>
                    <a:p>
                      <a:pPr algn="ctr" fontAlgn="b"/>
                      <a:r>
                        <a:rPr lang="en-US" sz="1100" b="0" i="0" u="none" strike="noStrike">
                          <a:solidFill>
                            <a:srgbClr val="000000"/>
                          </a:solidFill>
                          <a:effectLst/>
                          <a:latin typeface="Calibri" panose="020F0502020204030204" pitchFamily="34" charset="0"/>
                        </a:rPr>
                        <a:t>49</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Sports Management</a:t>
                      </a:r>
                    </a:p>
                  </a:txBody>
                  <a:tcPr marL="4626" marR="4626" marT="4626" marB="0" anchor="b">
                    <a:lnL>
                      <a:noFill/>
                    </a:lnL>
                    <a:lnR>
                      <a:noFill/>
                    </a:lnR>
                    <a:lnT>
                      <a:noFill/>
                    </a:lnT>
                    <a:lnB>
                      <a:noFill/>
                    </a:lnB>
                  </a:tcPr>
                </a:tc>
                <a:extLst>
                  <a:ext uri="{0D108BD9-81ED-4DB2-BD59-A6C34878D82A}">
                    <a16:rowId xmlns:a16="http://schemas.microsoft.com/office/drawing/2014/main" val="3557245508"/>
                  </a:ext>
                </a:extLst>
              </a:tr>
              <a:tr h="181356">
                <a:tc>
                  <a:txBody>
                    <a:bodyPr/>
                    <a:lstStyle/>
                    <a:p>
                      <a:pPr algn="ctr" fontAlgn="b"/>
                      <a:r>
                        <a:rPr lang="en-US" sz="1100" b="0" i="0" u="none" strike="noStrike">
                          <a:solidFill>
                            <a:srgbClr val="000000"/>
                          </a:solidFill>
                          <a:effectLst/>
                          <a:latin typeface="Calibri" panose="020F0502020204030204" pitchFamily="34" charset="0"/>
                        </a:rPr>
                        <a:t>34</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Statistics and Operational Research</a:t>
                      </a:r>
                    </a:p>
                  </a:txBody>
                  <a:tcPr marL="4626" marR="4626" marT="4626" marB="0" anchor="b">
                    <a:lnL>
                      <a:noFill/>
                    </a:lnL>
                    <a:lnR>
                      <a:noFill/>
                    </a:lnR>
                    <a:lnT>
                      <a:noFill/>
                    </a:lnT>
                    <a:lnB>
                      <a:noFill/>
                    </a:lnB>
                  </a:tcPr>
                </a:tc>
                <a:extLst>
                  <a:ext uri="{0D108BD9-81ED-4DB2-BD59-A6C34878D82A}">
                    <a16:rowId xmlns:a16="http://schemas.microsoft.com/office/drawing/2014/main" val="1286428041"/>
                  </a:ext>
                </a:extLst>
              </a:tr>
              <a:tr h="181356">
                <a:tc>
                  <a:txBody>
                    <a:bodyPr/>
                    <a:lstStyle/>
                    <a:p>
                      <a:pPr algn="ctr" fontAlgn="b"/>
                      <a:r>
                        <a:rPr lang="en-US" sz="1100" b="0" i="0" u="none" strike="noStrike">
                          <a:solidFill>
                            <a:srgbClr val="000000"/>
                          </a:solidFill>
                          <a:effectLst/>
                          <a:latin typeface="Calibri" panose="020F0502020204030204" pitchFamily="34" charset="0"/>
                        </a:rPr>
                        <a:t>56</a:t>
                      </a:r>
                    </a:p>
                  </a:txBody>
                  <a:tcPr marL="4626" marR="4626" marT="4626"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Strategy</a:t>
                      </a:r>
                    </a:p>
                  </a:txBody>
                  <a:tcPr marL="4626" marR="4626" marT="4626" marB="0" anchor="b">
                    <a:lnL>
                      <a:noFill/>
                    </a:lnL>
                    <a:lnR>
                      <a:noFill/>
                    </a:lnR>
                    <a:lnT>
                      <a:noFill/>
                    </a:lnT>
                    <a:lnB>
                      <a:noFill/>
                    </a:lnB>
                  </a:tcPr>
                </a:tc>
                <a:extLst>
                  <a:ext uri="{0D108BD9-81ED-4DB2-BD59-A6C34878D82A}">
                    <a16:rowId xmlns:a16="http://schemas.microsoft.com/office/drawing/2014/main" val="318120679"/>
                  </a:ext>
                </a:extLst>
              </a:tr>
              <a:tr h="181356">
                <a:tc>
                  <a:txBody>
                    <a:bodyPr/>
                    <a:lstStyle/>
                    <a:p>
                      <a:pPr algn="ctr" fontAlgn="b"/>
                      <a:r>
                        <a:rPr lang="en-US" sz="1100" b="0" i="0" u="none" strike="noStrike">
                          <a:solidFill>
                            <a:srgbClr val="000000"/>
                          </a:solidFill>
                          <a:effectLst/>
                          <a:latin typeface="Calibri" panose="020F0502020204030204" pitchFamily="34" charset="0"/>
                        </a:rPr>
                        <a:t>50</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Supply Chain Management</a:t>
                      </a:r>
                    </a:p>
                  </a:txBody>
                  <a:tcPr marL="4626" marR="4626" marT="4626" marB="0" anchor="b">
                    <a:lnL>
                      <a:noFill/>
                    </a:lnL>
                    <a:lnR>
                      <a:noFill/>
                    </a:lnR>
                    <a:lnT>
                      <a:noFill/>
                    </a:lnT>
                    <a:lnB>
                      <a:noFill/>
                    </a:lnB>
                  </a:tcPr>
                </a:tc>
                <a:extLst>
                  <a:ext uri="{0D108BD9-81ED-4DB2-BD59-A6C34878D82A}">
                    <a16:rowId xmlns:a16="http://schemas.microsoft.com/office/drawing/2014/main" val="2390265223"/>
                  </a:ext>
                </a:extLst>
              </a:tr>
              <a:tr h="181356">
                <a:tc>
                  <a:txBody>
                    <a:bodyPr/>
                    <a:lstStyle/>
                    <a:p>
                      <a:pPr algn="ctr" fontAlgn="b"/>
                      <a:r>
                        <a:rPr lang="en-US" sz="1100" b="0" i="0" u="none" strike="noStrike">
                          <a:solidFill>
                            <a:srgbClr val="000000"/>
                          </a:solidFill>
                          <a:effectLst/>
                          <a:latin typeface="Calibri" panose="020F0502020204030204" pitchFamily="34" charset="0"/>
                        </a:rPr>
                        <a:t>58</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Sustainability</a:t>
                      </a:r>
                    </a:p>
                  </a:txBody>
                  <a:tcPr marL="4626" marR="4626" marT="4626" marB="0" anchor="b">
                    <a:lnL>
                      <a:noFill/>
                    </a:lnL>
                    <a:lnR>
                      <a:noFill/>
                    </a:lnR>
                    <a:lnT>
                      <a:noFill/>
                    </a:lnT>
                    <a:lnB>
                      <a:noFill/>
                    </a:lnB>
                  </a:tcPr>
                </a:tc>
                <a:extLst>
                  <a:ext uri="{0D108BD9-81ED-4DB2-BD59-A6C34878D82A}">
                    <a16:rowId xmlns:a16="http://schemas.microsoft.com/office/drawing/2014/main" val="3822609751"/>
                  </a:ext>
                </a:extLst>
              </a:tr>
              <a:tr h="181356">
                <a:tc>
                  <a:txBody>
                    <a:bodyPr/>
                    <a:lstStyle/>
                    <a:p>
                      <a:pPr algn="ctr" fontAlgn="b"/>
                      <a:r>
                        <a:rPr lang="en-US" sz="1100" b="0" i="0" u="none" strike="noStrike">
                          <a:solidFill>
                            <a:srgbClr val="000000"/>
                          </a:solidFill>
                          <a:effectLst/>
                          <a:latin typeface="Calibri" panose="020F0502020204030204" pitchFamily="34" charset="0"/>
                        </a:rPr>
                        <a:t>40</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Tax</a:t>
                      </a:r>
                    </a:p>
                  </a:txBody>
                  <a:tcPr marL="4626" marR="4626" marT="4626" marB="0" anchor="b">
                    <a:lnL>
                      <a:noFill/>
                    </a:lnL>
                    <a:lnR>
                      <a:noFill/>
                    </a:lnR>
                    <a:lnT>
                      <a:noFill/>
                    </a:lnT>
                    <a:lnB>
                      <a:noFill/>
                    </a:lnB>
                  </a:tcPr>
                </a:tc>
                <a:extLst>
                  <a:ext uri="{0D108BD9-81ED-4DB2-BD59-A6C34878D82A}">
                    <a16:rowId xmlns:a16="http://schemas.microsoft.com/office/drawing/2014/main" val="539326968"/>
                  </a:ext>
                </a:extLst>
              </a:tr>
              <a:tr h="181356">
                <a:tc>
                  <a:txBody>
                    <a:bodyPr/>
                    <a:lstStyle/>
                    <a:p>
                      <a:pPr algn="ctr" fontAlgn="b"/>
                      <a:r>
                        <a:rPr lang="en-US" sz="1100" b="0" i="0" u="none" strike="noStrike">
                          <a:solidFill>
                            <a:srgbClr val="000000"/>
                          </a:solidFill>
                          <a:effectLst/>
                          <a:latin typeface="Calibri" panose="020F0502020204030204" pitchFamily="34" charset="0"/>
                        </a:rPr>
                        <a:t>41</a:t>
                      </a:r>
                    </a:p>
                  </a:txBody>
                  <a:tcPr marL="4626" marR="4626" marT="4626"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Transportation</a:t>
                      </a:r>
                    </a:p>
                  </a:txBody>
                  <a:tcPr marL="4626" marR="4626" marT="4626" marB="0" anchor="b">
                    <a:lnL>
                      <a:noFill/>
                    </a:lnL>
                    <a:lnR>
                      <a:noFill/>
                    </a:lnR>
                    <a:lnT>
                      <a:noFill/>
                    </a:lnT>
                    <a:lnB>
                      <a:noFill/>
                    </a:lnB>
                  </a:tcPr>
                </a:tc>
                <a:extLst>
                  <a:ext uri="{0D108BD9-81ED-4DB2-BD59-A6C34878D82A}">
                    <a16:rowId xmlns:a16="http://schemas.microsoft.com/office/drawing/2014/main" val="1326126807"/>
                  </a:ext>
                </a:extLst>
              </a:tr>
              <a:tr h="181356">
                <a:tc>
                  <a:txBody>
                    <a:bodyPr/>
                    <a:lstStyle/>
                    <a:p>
                      <a:pPr algn="ctr" fontAlgn="b"/>
                      <a:r>
                        <a:rPr lang="en-US" sz="1100" b="0" i="0" u="none" strike="noStrike">
                          <a:solidFill>
                            <a:srgbClr val="000000"/>
                          </a:solidFill>
                          <a:effectLst/>
                          <a:latin typeface="Calibri" panose="020F0502020204030204" pitchFamily="34" charset="0"/>
                        </a:rPr>
                        <a:t>57</a:t>
                      </a:r>
                    </a:p>
                  </a:txBody>
                  <a:tcPr marL="4626" marR="4626" marT="4626"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Undecided</a:t>
                      </a:r>
                    </a:p>
                  </a:txBody>
                  <a:tcPr marL="4626" marR="4626" marT="4626" marB="0" anchor="b">
                    <a:lnL>
                      <a:noFill/>
                    </a:lnL>
                    <a:lnR>
                      <a:noFill/>
                    </a:lnR>
                    <a:lnT>
                      <a:noFill/>
                    </a:lnT>
                    <a:lnB>
                      <a:noFill/>
                    </a:lnB>
                  </a:tcPr>
                </a:tc>
                <a:extLst>
                  <a:ext uri="{0D108BD9-81ED-4DB2-BD59-A6C34878D82A}">
                    <a16:rowId xmlns:a16="http://schemas.microsoft.com/office/drawing/2014/main" val="4124232935"/>
                  </a:ext>
                </a:extLst>
              </a:tr>
            </a:tbl>
          </a:graphicData>
        </a:graphic>
      </p:graphicFrame>
      <p:graphicFrame>
        <p:nvGraphicFramePr>
          <p:cNvPr id="5" name="Table 4">
            <a:extLst>
              <a:ext uri="{FF2B5EF4-FFF2-40B4-BE49-F238E27FC236}">
                <a16:creationId xmlns:a16="http://schemas.microsoft.com/office/drawing/2014/main" id="{606DCB46-45C8-4F20-966A-890576079D35}"/>
              </a:ext>
            </a:extLst>
          </p:cNvPr>
          <p:cNvGraphicFramePr>
            <a:graphicFrameLocks noGrp="1"/>
          </p:cNvGraphicFramePr>
          <p:nvPr>
            <p:extLst>
              <p:ext uri="{D42A27DB-BD31-4B8C-83A1-F6EECF244321}">
                <p14:modId xmlns:p14="http://schemas.microsoft.com/office/powerpoint/2010/main" val="3077066995"/>
              </p:ext>
            </p:extLst>
          </p:nvPr>
        </p:nvGraphicFramePr>
        <p:xfrm>
          <a:off x="294333" y="1539675"/>
          <a:ext cx="4031992" cy="5097864"/>
        </p:xfrm>
        <a:graphic>
          <a:graphicData uri="http://schemas.openxmlformats.org/drawingml/2006/table">
            <a:tbl>
              <a:tblPr/>
              <a:tblGrid>
                <a:gridCol w="714530">
                  <a:extLst>
                    <a:ext uri="{9D8B030D-6E8A-4147-A177-3AD203B41FA5}">
                      <a16:colId xmlns:a16="http://schemas.microsoft.com/office/drawing/2014/main" val="68072825"/>
                    </a:ext>
                  </a:extLst>
                </a:gridCol>
                <a:gridCol w="3317462">
                  <a:extLst>
                    <a:ext uri="{9D8B030D-6E8A-4147-A177-3AD203B41FA5}">
                      <a16:colId xmlns:a16="http://schemas.microsoft.com/office/drawing/2014/main" val="3528491539"/>
                    </a:ext>
                  </a:extLst>
                </a:gridCol>
              </a:tblGrid>
              <a:tr h="188912">
                <a:tc>
                  <a:txBody>
                    <a:bodyPr/>
                    <a:lstStyle/>
                    <a:p>
                      <a:pPr algn="ctr" fontAlgn="b"/>
                      <a:r>
                        <a:rPr lang="en-US" sz="1100" b="1" i="0" u="none" strike="noStrike">
                          <a:solidFill>
                            <a:srgbClr val="000000"/>
                          </a:solidFill>
                          <a:effectLst/>
                          <a:latin typeface="Calibri" panose="020F0502020204030204" pitchFamily="34" charset="0"/>
                        </a:rPr>
                        <a:t>CODE</a:t>
                      </a:r>
                    </a:p>
                  </a:txBody>
                  <a:tcPr marL="5460" marR="5460" marT="5460" marB="39311"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NEW RESPONSE OPTIONS - BEGINNING AUGUST 21</a:t>
                      </a:r>
                    </a:p>
                  </a:txBody>
                  <a:tcPr marL="5460" marR="5460" marT="5460" marB="39311" anchor="b">
                    <a:lnL>
                      <a:noFill/>
                    </a:lnL>
                    <a:lnR>
                      <a:noFill/>
                    </a:lnR>
                    <a:lnT>
                      <a:noFill/>
                    </a:lnT>
                    <a:lnB>
                      <a:noFill/>
                    </a:lnB>
                  </a:tcPr>
                </a:tc>
                <a:extLst>
                  <a:ext uri="{0D108BD9-81ED-4DB2-BD59-A6C34878D82A}">
                    <a16:rowId xmlns:a16="http://schemas.microsoft.com/office/drawing/2014/main" val="117283114"/>
                  </a:ext>
                </a:extLst>
              </a:tr>
              <a:tr h="188912">
                <a:tc>
                  <a:txBody>
                    <a:bodyPr/>
                    <a:lstStyle/>
                    <a:p>
                      <a:pPr algn="ctr" fontAlgn="b"/>
                      <a:r>
                        <a:rPr lang="en-US" sz="1100" b="0" i="0" u="none" strike="noStrike">
                          <a:solidFill>
                            <a:srgbClr val="000000"/>
                          </a:solidFill>
                          <a:effectLst/>
                          <a:latin typeface="Calibri" panose="020F0502020204030204" pitchFamily="34" charset="0"/>
                        </a:rPr>
                        <a:t>1</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Accounting</a:t>
                      </a:r>
                    </a:p>
                  </a:txBody>
                  <a:tcPr marL="5460" marR="5460" marT="5460" marB="39311" anchor="b">
                    <a:lnL>
                      <a:noFill/>
                    </a:lnL>
                    <a:lnR>
                      <a:noFill/>
                    </a:lnR>
                    <a:lnT>
                      <a:noFill/>
                    </a:lnT>
                    <a:lnB>
                      <a:noFill/>
                    </a:lnB>
                  </a:tcPr>
                </a:tc>
                <a:extLst>
                  <a:ext uri="{0D108BD9-81ED-4DB2-BD59-A6C34878D82A}">
                    <a16:rowId xmlns:a16="http://schemas.microsoft.com/office/drawing/2014/main" val="1394376889"/>
                  </a:ext>
                </a:extLst>
              </a:tr>
              <a:tr h="188912">
                <a:tc>
                  <a:txBody>
                    <a:bodyPr/>
                    <a:lstStyle/>
                    <a:p>
                      <a:pPr algn="ctr" fontAlgn="b"/>
                      <a:r>
                        <a:rPr lang="en-US" sz="1100" b="0" i="0" u="none" strike="noStrike">
                          <a:solidFill>
                            <a:srgbClr val="000000"/>
                          </a:solidFill>
                          <a:effectLst/>
                          <a:latin typeface="Calibri" panose="020F0502020204030204" pitchFamily="34" charset="0"/>
                        </a:rPr>
                        <a:t>43</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Actuarial Science</a:t>
                      </a:r>
                    </a:p>
                  </a:txBody>
                  <a:tcPr marL="5460" marR="5460" marT="5460" marB="39311" anchor="b">
                    <a:lnL>
                      <a:noFill/>
                    </a:lnL>
                    <a:lnR>
                      <a:noFill/>
                    </a:lnR>
                    <a:lnT>
                      <a:noFill/>
                    </a:lnT>
                    <a:lnB>
                      <a:noFill/>
                    </a:lnB>
                  </a:tcPr>
                </a:tc>
                <a:extLst>
                  <a:ext uri="{0D108BD9-81ED-4DB2-BD59-A6C34878D82A}">
                    <a16:rowId xmlns:a16="http://schemas.microsoft.com/office/drawing/2014/main" val="862972812"/>
                  </a:ext>
                </a:extLst>
              </a:tr>
              <a:tr h="188912">
                <a:tc>
                  <a:txBody>
                    <a:bodyPr/>
                    <a:lstStyle/>
                    <a:p>
                      <a:pPr algn="ctr" fontAlgn="b"/>
                      <a:r>
                        <a:rPr lang="en-US" sz="1100" b="0" i="0" u="none" strike="noStrike">
                          <a:solidFill>
                            <a:srgbClr val="000000"/>
                          </a:solidFill>
                          <a:effectLst/>
                          <a:latin typeface="Calibri" panose="020F0502020204030204" pitchFamily="34" charset="0"/>
                        </a:rPr>
                        <a:t>2</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Arts Administration</a:t>
                      </a:r>
                    </a:p>
                  </a:txBody>
                  <a:tcPr marL="5460" marR="5460" marT="5460" marB="39311" anchor="b">
                    <a:lnL>
                      <a:noFill/>
                    </a:lnL>
                    <a:lnR>
                      <a:noFill/>
                    </a:lnR>
                    <a:lnT>
                      <a:noFill/>
                    </a:lnT>
                    <a:lnB>
                      <a:noFill/>
                    </a:lnB>
                  </a:tcPr>
                </a:tc>
                <a:extLst>
                  <a:ext uri="{0D108BD9-81ED-4DB2-BD59-A6C34878D82A}">
                    <a16:rowId xmlns:a16="http://schemas.microsoft.com/office/drawing/2014/main" val="1298261558"/>
                  </a:ext>
                </a:extLst>
              </a:tr>
              <a:tr h="188912">
                <a:tc>
                  <a:txBody>
                    <a:bodyPr/>
                    <a:lstStyle/>
                    <a:p>
                      <a:pPr algn="ctr" fontAlgn="b"/>
                      <a:r>
                        <a:rPr lang="en-US" sz="1100" b="0" i="0" u="none" strike="noStrike">
                          <a:solidFill>
                            <a:srgbClr val="000000"/>
                          </a:solidFill>
                          <a:effectLst/>
                          <a:latin typeface="Calibri" panose="020F0502020204030204" pitchFamily="34" charset="0"/>
                        </a:rPr>
                        <a:t>51</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Banking</a:t>
                      </a:r>
                    </a:p>
                  </a:txBody>
                  <a:tcPr marL="5460" marR="5460" marT="5460" marB="39311" anchor="b">
                    <a:lnL>
                      <a:noFill/>
                    </a:lnL>
                    <a:lnR>
                      <a:noFill/>
                    </a:lnR>
                    <a:lnT>
                      <a:noFill/>
                    </a:lnT>
                    <a:lnB>
                      <a:noFill/>
                    </a:lnB>
                  </a:tcPr>
                </a:tc>
                <a:extLst>
                  <a:ext uri="{0D108BD9-81ED-4DB2-BD59-A6C34878D82A}">
                    <a16:rowId xmlns:a16="http://schemas.microsoft.com/office/drawing/2014/main" val="616721260"/>
                  </a:ext>
                </a:extLst>
              </a:tr>
              <a:tr h="188912">
                <a:tc>
                  <a:txBody>
                    <a:bodyPr/>
                    <a:lstStyle/>
                    <a:p>
                      <a:pPr algn="ctr" fontAlgn="b"/>
                      <a:r>
                        <a:rPr lang="en-US" sz="1100" b="0" i="0" u="none" strike="noStrike">
                          <a:solidFill>
                            <a:srgbClr val="000000"/>
                          </a:solidFill>
                          <a:effectLst/>
                          <a:latin typeface="Calibri" panose="020F0502020204030204" pitchFamily="34" charset="0"/>
                        </a:rPr>
                        <a:t>62</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Biotechnology</a:t>
                      </a:r>
                    </a:p>
                  </a:txBody>
                  <a:tcPr marL="5460" marR="5460" marT="5460" marB="39311" anchor="b">
                    <a:lnL>
                      <a:noFill/>
                    </a:lnL>
                    <a:lnR>
                      <a:noFill/>
                    </a:lnR>
                    <a:lnT>
                      <a:noFill/>
                    </a:lnT>
                    <a:lnB>
                      <a:noFill/>
                    </a:lnB>
                  </a:tcPr>
                </a:tc>
                <a:extLst>
                  <a:ext uri="{0D108BD9-81ED-4DB2-BD59-A6C34878D82A}">
                    <a16:rowId xmlns:a16="http://schemas.microsoft.com/office/drawing/2014/main" val="2304412014"/>
                  </a:ext>
                </a:extLst>
              </a:tr>
              <a:tr h="188912">
                <a:tc>
                  <a:txBody>
                    <a:bodyPr/>
                    <a:lstStyle/>
                    <a:p>
                      <a:pPr algn="ctr" fontAlgn="b"/>
                      <a:r>
                        <a:rPr lang="en-US" sz="1100" b="0" i="0" u="none" strike="noStrike">
                          <a:solidFill>
                            <a:srgbClr val="000000"/>
                          </a:solidFill>
                          <a:effectLst/>
                          <a:latin typeface="Calibri" panose="020F0502020204030204" pitchFamily="34" charset="0"/>
                        </a:rPr>
                        <a:t>60</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Business Analytics/Decision Science </a:t>
                      </a:r>
                    </a:p>
                  </a:txBody>
                  <a:tcPr marL="5460" marR="5460" marT="5460" marB="39311" anchor="b">
                    <a:lnL>
                      <a:noFill/>
                    </a:lnL>
                    <a:lnR>
                      <a:noFill/>
                    </a:lnR>
                    <a:lnT>
                      <a:noFill/>
                    </a:lnT>
                    <a:lnB>
                      <a:noFill/>
                    </a:lnB>
                  </a:tcPr>
                </a:tc>
                <a:extLst>
                  <a:ext uri="{0D108BD9-81ED-4DB2-BD59-A6C34878D82A}">
                    <a16:rowId xmlns:a16="http://schemas.microsoft.com/office/drawing/2014/main" val="3743162792"/>
                  </a:ext>
                </a:extLst>
              </a:tr>
              <a:tr h="188912">
                <a:tc>
                  <a:txBody>
                    <a:bodyPr/>
                    <a:lstStyle/>
                    <a:p>
                      <a:pPr algn="ctr" fontAlgn="b"/>
                      <a:r>
                        <a:rPr lang="en-US" sz="1100" b="0" i="0" u="none" strike="noStrike">
                          <a:solidFill>
                            <a:srgbClr val="000000"/>
                          </a:solidFill>
                          <a:effectLst/>
                          <a:latin typeface="Calibri" panose="020F0502020204030204" pitchFamily="34" charset="0"/>
                        </a:rPr>
                        <a:t>68</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Communications and Public Relations</a:t>
                      </a:r>
                    </a:p>
                  </a:txBody>
                  <a:tcPr marL="5460" marR="5460" marT="5460" marB="39311" anchor="b">
                    <a:lnL>
                      <a:noFill/>
                    </a:lnL>
                    <a:lnR>
                      <a:noFill/>
                    </a:lnR>
                    <a:lnT>
                      <a:noFill/>
                    </a:lnT>
                    <a:lnB>
                      <a:noFill/>
                    </a:lnB>
                  </a:tcPr>
                </a:tc>
                <a:extLst>
                  <a:ext uri="{0D108BD9-81ED-4DB2-BD59-A6C34878D82A}">
                    <a16:rowId xmlns:a16="http://schemas.microsoft.com/office/drawing/2014/main" val="354151316"/>
                  </a:ext>
                </a:extLst>
              </a:tr>
              <a:tr h="188912">
                <a:tc>
                  <a:txBody>
                    <a:bodyPr/>
                    <a:lstStyle/>
                    <a:p>
                      <a:pPr algn="ctr" fontAlgn="b"/>
                      <a:r>
                        <a:rPr lang="en-US" sz="1100" b="0" i="0" u="none" strike="noStrike">
                          <a:solidFill>
                            <a:srgbClr val="000000"/>
                          </a:solidFill>
                          <a:effectLst/>
                          <a:latin typeface="Calibri" panose="020F0502020204030204" pitchFamily="34" charset="0"/>
                        </a:rPr>
                        <a:t>44</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Consulting</a:t>
                      </a:r>
                    </a:p>
                  </a:txBody>
                  <a:tcPr marL="5460" marR="5460" marT="5460" marB="39311" anchor="b">
                    <a:lnL>
                      <a:noFill/>
                    </a:lnL>
                    <a:lnR>
                      <a:noFill/>
                    </a:lnR>
                    <a:lnT>
                      <a:noFill/>
                    </a:lnT>
                    <a:lnB>
                      <a:noFill/>
                    </a:lnB>
                  </a:tcPr>
                </a:tc>
                <a:extLst>
                  <a:ext uri="{0D108BD9-81ED-4DB2-BD59-A6C34878D82A}">
                    <a16:rowId xmlns:a16="http://schemas.microsoft.com/office/drawing/2014/main" val="3829443480"/>
                  </a:ext>
                </a:extLst>
              </a:tr>
              <a:tr h="188912">
                <a:tc>
                  <a:txBody>
                    <a:bodyPr/>
                    <a:lstStyle/>
                    <a:p>
                      <a:pPr algn="ctr" fontAlgn="b"/>
                      <a:r>
                        <a:rPr lang="en-US" sz="1100" b="0" i="0" u="none" strike="noStrike">
                          <a:solidFill>
                            <a:srgbClr val="000000"/>
                          </a:solidFill>
                          <a:effectLst/>
                          <a:latin typeface="Calibri" panose="020F0502020204030204" pitchFamily="34" charset="0"/>
                        </a:rPr>
                        <a:t>45</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E-Commerce</a:t>
                      </a:r>
                    </a:p>
                  </a:txBody>
                  <a:tcPr marL="5460" marR="5460" marT="5460" marB="39311" anchor="b">
                    <a:lnL>
                      <a:noFill/>
                    </a:lnL>
                    <a:lnR>
                      <a:noFill/>
                    </a:lnR>
                    <a:lnT>
                      <a:noFill/>
                    </a:lnT>
                    <a:lnB>
                      <a:noFill/>
                    </a:lnB>
                  </a:tcPr>
                </a:tc>
                <a:extLst>
                  <a:ext uri="{0D108BD9-81ED-4DB2-BD59-A6C34878D82A}">
                    <a16:rowId xmlns:a16="http://schemas.microsoft.com/office/drawing/2014/main" val="2780380482"/>
                  </a:ext>
                </a:extLst>
              </a:tr>
              <a:tr h="188912">
                <a:tc>
                  <a:txBody>
                    <a:bodyPr/>
                    <a:lstStyle/>
                    <a:p>
                      <a:pPr algn="ctr" fontAlgn="b"/>
                      <a:r>
                        <a:rPr lang="en-US" sz="1100" b="0" i="0" u="none" strike="noStrike">
                          <a:solidFill>
                            <a:srgbClr val="000000"/>
                          </a:solidFill>
                          <a:effectLst/>
                          <a:latin typeface="Calibri" panose="020F0502020204030204" pitchFamily="34" charset="0"/>
                        </a:rPr>
                        <a:t>3</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Economics</a:t>
                      </a:r>
                    </a:p>
                  </a:txBody>
                  <a:tcPr marL="5460" marR="5460" marT="5460" marB="39311" anchor="b">
                    <a:lnL>
                      <a:noFill/>
                    </a:lnL>
                    <a:lnR>
                      <a:noFill/>
                    </a:lnR>
                    <a:lnT>
                      <a:noFill/>
                    </a:lnT>
                    <a:lnB>
                      <a:noFill/>
                    </a:lnB>
                  </a:tcPr>
                </a:tc>
                <a:extLst>
                  <a:ext uri="{0D108BD9-81ED-4DB2-BD59-A6C34878D82A}">
                    <a16:rowId xmlns:a16="http://schemas.microsoft.com/office/drawing/2014/main" val="325783271"/>
                  </a:ext>
                </a:extLst>
              </a:tr>
              <a:tr h="188912">
                <a:tc>
                  <a:txBody>
                    <a:bodyPr/>
                    <a:lstStyle/>
                    <a:p>
                      <a:pPr algn="ctr" fontAlgn="b"/>
                      <a:r>
                        <a:rPr lang="en-US" sz="1100" b="0" i="0" u="none" strike="noStrike">
                          <a:solidFill>
                            <a:srgbClr val="000000"/>
                          </a:solidFill>
                          <a:effectLst/>
                          <a:latin typeface="Calibri" panose="020F0502020204030204" pitchFamily="34" charset="0"/>
                        </a:rPr>
                        <a:t>64</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Energy, Mining, Natural Resources</a:t>
                      </a:r>
                    </a:p>
                  </a:txBody>
                  <a:tcPr marL="5460" marR="5460" marT="5460" marB="39311" anchor="b">
                    <a:lnL>
                      <a:noFill/>
                    </a:lnL>
                    <a:lnR>
                      <a:noFill/>
                    </a:lnR>
                    <a:lnT>
                      <a:noFill/>
                    </a:lnT>
                    <a:lnB>
                      <a:noFill/>
                    </a:lnB>
                  </a:tcPr>
                </a:tc>
                <a:extLst>
                  <a:ext uri="{0D108BD9-81ED-4DB2-BD59-A6C34878D82A}">
                    <a16:rowId xmlns:a16="http://schemas.microsoft.com/office/drawing/2014/main" val="4002521456"/>
                  </a:ext>
                </a:extLst>
              </a:tr>
              <a:tr h="188912">
                <a:tc>
                  <a:txBody>
                    <a:bodyPr/>
                    <a:lstStyle/>
                    <a:p>
                      <a:pPr algn="ctr" fontAlgn="b"/>
                      <a:r>
                        <a:rPr lang="en-US" sz="1100" b="1" i="0" u="none" strike="noStrike">
                          <a:solidFill>
                            <a:srgbClr val="70AD47"/>
                          </a:solidFill>
                          <a:effectLst/>
                          <a:latin typeface="Calibri" panose="020F0502020204030204" pitchFamily="34" charset="0"/>
                        </a:rPr>
                        <a:t>69</a:t>
                      </a:r>
                    </a:p>
                  </a:txBody>
                  <a:tcPr marL="5460" marR="5460" marT="5460" marB="39311"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Engineering Management</a:t>
                      </a:r>
                    </a:p>
                  </a:txBody>
                  <a:tcPr marL="5460" marR="5460" marT="5460" marB="39311" anchor="b">
                    <a:lnL>
                      <a:noFill/>
                    </a:lnL>
                    <a:lnR>
                      <a:noFill/>
                    </a:lnR>
                    <a:lnT>
                      <a:noFill/>
                    </a:lnT>
                    <a:lnB>
                      <a:noFill/>
                    </a:lnB>
                  </a:tcPr>
                </a:tc>
                <a:extLst>
                  <a:ext uri="{0D108BD9-81ED-4DB2-BD59-A6C34878D82A}">
                    <a16:rowId xmlns:a16="http://schemas.microsoft.com/office/drawing/2014/main" val="930898268"/>
                  </a:ext>
                </a:extLst>
              </a:tr>
              <a:tr h="188912">
                <a:tc>
                  <a:txBody>
                    <a:bodyPr/>
                    <a:lstStyle/>
                    <a:p>
                      <a:pPr algn="ctr" fontAlgn="b"/>
                      <a:r>
                        <a:rPr lang="en-US" sz="1100" b="0" i="0" u="none" strike="noStrike">
                          <a:solidFill>
                            <a:srgbClr val="000000"/>
                          </a:solidFill>
                          <a:effectLst/>
                          <a:latin typeface="Calibri" panose="020F0502020204030204" pitchFamily="34" charset="0"/>
                        </a:rPr>
                        <a:t>46</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Entrepreneurship</a:t>
                      </a:r>
                    </a:p>
                  </a:txBody>
                  <a:tcPr marL="5460" marR="5460" marT="5460" marB="39311" anchor="b">
                    <a:lnL>
                      <a:noFill/>
                    </a:lnL>
                    <a:lnR>
                      <a:noFill/>
                    </a:lnR>
                    <a:lnT>
                      <a:noFill/>
                    </a:lnT>
                    <a:lnB>
                      <a:noFill/>
                    </a:lnB>
                  </a:tcPr>
                </a:tc>
                <a:extLst>
                  <a:ext uri="{0D108BD9-81ED-4DB2-BD59-A6C34878D82A}">
                    <a16:rowId xmlns:a16="http://schemas.microsoft.com/office/drawing/2014/main" val="3090954263"/>
                  </a:ext>
                </a:extLst>
              </a:tr>
              <a:tr h="188912">
                <a:tc>
                  <a:txBody>
                    <a:bodyPr/>
                    <a:lstStyle/>
                    <a:p>
                      <a:pPr algn="ctr" fontAlgn="b"/>
                      <a:r>
                        <a:rPr lang="en-US" sz="1100" b="0" i="0" u="none" strike="noStrike">
                          <a:solidFill>
                            <a:srgbClr val="000000"/>
                          </a:solidFill>
                          <a:effectLst/>
                          <a:latin typeface="Calibri" panose="020F0502020204030204" pitchFamily="34" charset="0"/>
                        </a:rPr>
                        <a:t>4</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Finance</a:t>
                      </a:r>
                    </a:p>
                  </a:txBody>
                  <a:tcPr marL="5460" marR="5460" marT="5460" marB="39311" anchor="b">
                    <a:lnL>
                      <a:noFill/>
                    </a:lnL>
                    <a:lnR>
                      <a:noFill/>
                    </a:lnR>
                    <a:lnT>
                      <a:noFill/>
                    </a:lnT>
                    <a:lnB>
                      <a:noFill/>
                    </a:lnB>
                  </a:tcPr>
                </a:tc>
                <a:extLst>
                  <a:ext uri="{0D108BD9-81ED-4DB2-BD59-A6C34878D82A}">
                    <a16:rowId xmlns:a16="http://schemas.microsoft.com/office/drawing/2014/main" val="1571612366"/>
                  </a:ext>
                </a:extLst>
              </a:tr>
              <a:tr h="188912">
                <a:tc>
                  <a:txBody>
                    <a:bodyPr/>
                    <a:lstStyle/>
                    <a:p>
                      <a:pPr algn="ctr" fontAlgn="b"/>
                      <a:r>
                        <a:rPr lang="en-US" sz="1100" b="0" i="0" u="none" strike="noStrike">
                          <a:solidFill>
                            <a:srgbClr val="000000"/>
                          </a:solidFill>
                          <a:effectLst/>
                          <a:latin typeface="Calibri" panose="020F0502020204030204" pitchFamily="34" charset="0"/>
                        </a:rPr>
                        <a:t>10</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General Management</a:t>
                      </a:r>
                    </a:p>
                  </a:txBody>
                  <a:tcPr marL="5460" marR="5460" marT="5460" marB="39311" anchor="b">
                    <a:lnL>
                      <a:noFill/>
                    </a:lnL>
                    <a:lnR>
                      <a:noFill/>
                    </a:lnR>
                    <a:lnT>
                      <a:noFill/>
                    </a:lnT>
                    <a:lnB>
                      <a:noFill/>
                    </a:lnB>
                  </a:tcPr>
                </a:tc>
                <a:extLst>
                  <a:ext uri="{0D108BD9-81ED-4DB2-BD59-A6C34878D82A}">
                    <a16:rowId xmlns:a16="http://schemas.microsoft.com/office/drawing/2014/main" val="3932413531"/>
                  </a:ext>
                </a:extLst>
              </a:tr>
              <a:tr h="188912">
                <a:tc>
                  <a:txBody>
                    <a:bodyPr/>
                    <a:lstStyle/>
                    <a:p>
                      <a:pPr algn="ctr" fontAlgn="b"/>
                      <a:r>
                        <a:rPr lang="en-US" sz="1100" b="0" i="0" u="none" strike="noStrike">
                          <a:solidFill>
                            <a:srgbClr val="000000"/>
                          </a:solidFill>
                          <a:effectLst/>
                          <a:latin typeface="Calibri" panose="020F0502020204030204" pitchFamily="34" charset="0"/>
                        </a:rPr>
                        <a:t>11</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Health Care</a:t>
                      </a:r>
                    </a:p>
                  </a:txBody>
                  <a:tcPr marL="5460" marR="5460" marT="5460" marB="39311" anchor="b">
                    <a:lnL>
                      <a:noFill/>
                    </a:lnL>
                    <a:lnR>
                      <a:noFill/>
                    </a:lnR>
                    <a:lnT>
                      <a:noFill/>
                    </a:lnT>
                    <a:lnB>
                      <a:noFill/>
                    </a:lnB>
                  </a:tcPr>
                </a:tc>
                <a:extLst>
                  <a:ext uri="{0D108BD9-81ED-4DB2-BD59-A6C34878D82A}">
                    <a16:rowId xmlns:a16="http://schemas.microsoft.com/office/drawing/2014/main" val="1385236242"/>
                  </a:ext>
                </a:extLst>
              </a:tr>
              <a:tr h="188912">
                <a:tc>
                  <a:txBody>
                    <a:bodyPr/>
                    <a:lstStyle/>
                    <a:p>
                      <a:pPr algn="ctr" fontAlgn="b"/>
                      <a:r>
                        <a:rPr lang="en-US" sz="1100" b="0" i="0" u="none" strike="noStrike">
                          <a:solidFill>
                            <a:srgbClr val="000000"/>
                          </a:solidFill>
                          <a:effectLst/>
                          <a:latin typeface="Calibri" panose="020F0502020204030204" pitchFamily="34" charset="0"/>
                        </a:rPr>
                        <a:t>12</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Hotel Administration, Hospitality, or Tourism</a:t>
                      </a:r>
                    </a:p>
                  </a:txBody>
                  <a:tcPr marL="5460" marR="5460" marT="5460" marB="39311" anchor="b">
                    <a:lnL>
                      <a:noFill/>
                    </a:lnL>
                    <a:lnR>
                      <a:noFill/>
                    </a:lnR>
                    <a:lnT>
                      <a:noFill/>
                    </a:lnT>
                    <a:lnB>
                      <a:noFill/>
                    </a:lnB>
                  </a:tcPr>
                </a:tc>
                <a:extLst>
                  <a:ext uri="{0D108BD9-81ED-4DB2-BD59-A6C34878D82A}">
                    <a16:rowId xmlns:a16="http://schemas.microsoft.com/office/drawing/2014/main" val="1475672810"/>
                  </a:ext>
                </a:extLst>
              </a:tr>
              <a:tr h="188912">
                <a:tc>
                  <a:txBody>
                    <a:bodyPr/>
                    <a:lstStyle/>
                    <a:p>
                      <a:pPr algn="ctr" fontAlgn="b"/>
                      <a:r>
                        <a:rPr lang="en-US" sz="1100" b="0" i="0" u="none" strike="noStrike">
                          <a:solidFill>
                            <a:srgbClr val="000000"/>
                          </a:solidFill>
                          <a:effectLst/>
                          <a:latin typeface="Calibri" panose="020F0502020204030204" pitchFamily="34" charset="0"/>
                        </a:rPr>
                        <a:t>13</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Human Resources</a:t>
                      </a:r>
                    </a:p>
                  </a:txBody>
                  <a:tcPr marL="5460" marR="5460" marT="5460" marB="39311" anchor="b">
                    <a:lnL>
                      <a:noFill/>
                    </a:lnL>
                    <a:lnR>
                      <a:noFill/>
                    </a:lnR>
                    <a:lnT>
                      <a:noFill/>
                    </a:lnT>
                    <a:lnB>
                      <a:noFill/>
                    </a:lnB>
                  </a:tcPr>
                </a:tc>
                <a:extLst>
                  <a:ext uri="{0D108BD9-81ED-4DB2-BD59-A6C34878D82A}">
                    <a16:rowId xmlns:a16="http://schemas.microsoft.com/office/drawing/2014/main" val="2083589892"/>
                  </a:ext>
                </a:extLst>
              </a:tr>
              <a:tr h="188912">
                <a:tc>
                  <a:txBody>
                    <a:bodyPr/>
                    <a:lstStyle/>
                    <a:p>
                      <a:pPr algn="ctr" fontAlgn="b"/>
                      <a:r>
                        <a:rPr lang="en-US" sz="1100" b="0" i="0" u="none" strike="noStrike">
                          <a:solidFill>
                            <a:srgbClr val="000000"/>
                          </a:solidFill>
                          <a:effectLst/>
                          <a:latin typeface="Calibri" panose="020F0502020204030204" pitchFamily="34" charset="0"/>
                        </a:rPr>
                        <a:t>52</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Industrial Management</a:t>
                      </a:r>
                    </a:p>
                  </a:txBody>
                  <a:tcPr marL="5460" marR="5460" marT="5460" marB="39311" anchor="b">
                    <a:lnL>
                      <a:noFill/>
                    </a:lnL>
                    <a:lnR>
                      <a:noFill/>
                    </a:lnR>
                    <a:lnT>
                      <a:noFill/>
                    </a:lnT>
                    <a:lnB>
                      <a:noFill/>
                    </a:lnB>
                  </a:tcPr>
                </a:tc>
                <a:extLst>
                  <a:ext uri="{0D108BD9-81ED-4DB2-BD59-A6C34878D82A}">
                    <a16:rowId xmlns:a16="http://schemas.microsoft.com/office/drawing/2014/main" val="927331907"/>
                  </a:ext>
                </a:extLst>
              </a:tr>
              <a:tr h="188912">
                <a:tc>
                  <a:txBody>
                    <a:bodyPr/>
                    <a:lstStyle/>
                    <a:p>
                      <a:pPr algn="ctr" fontAlgn="b"/>
                      <a:r>
                        <a:rPr lang="en-US" sz="1100" b="1" i="0" u="none" strike="noStrike">
                          <a:solidFill>
                            <a:srgbClr val="70AD47"/>
                          </a:solidFill>
                          <a:effectLst/>
                          <a:latin typeface="Calibri" panose="020F0502020204030204" pitchFamily="34" charset="0"/>
                        </a:rPr>
                        <a:t>70</a:t>
                      </a:r>
                    </a:p>
                  </a:txBody>
                  <a:tcPr marL="5460" marR="5460" marT="5460" marB="39311"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Innovation</a:t>
                      </a:r>
                    </a:p>
                  </a:txBody>
                  <a:tcPr marL="5460" marR="5460" marT="5460" marB="39311" anchor="b">
                    <a:lnL>
                      <a:noFill/>
                    </a:lnL>
                    <a:lnR>
                      <a:noFill/>
                    </a:lnR>
                    <a:lnT>
                      <a:noFill/>
                    </a:lnT>
                    <a:lnB>
                      <a:noFill/>
                    </a:lnB>
                  </a:tcPr>
                </a:tc>
                <a:extLst>
                  <a:ext uri="{0D108BD9-81ED-4DB2-BD59-A6C34878D82A}">
                    <a16:rowId xmlns:a16="http://schemas.microsoft.com/office/drawing/2014/main" val="3891786489"/>
                  </a:ext>
                </a:extLst>
              </a:tr>
              <a:tr h="188912">
                <a:tc>
                  <a:txBody>
                    <a:bodyPr/>
                    <a:lstStyle/>
                    <a:p>
                      <a:pPr algn="ctr" fontAlgn="b"/>
                      <a:r>
                        <a:rPr lang="en-US" sz="1100" b="0" i="0" u="none" strike="noStrike">
                          <a:solidFill>
                            <a:srgbClr val="000000"/>
                          </a:solidFill>
                          <a:effectLst/>
                          <a:latin typeface="Calibri" panose="020F0502020204030204" pitchFamily="34" charset="0"/>
                        </a:rPr>
                        <a:t>47</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Insurance</a:t>
                      </a:r>
                    </a:p>
                  </a:txBody>
                  <a:tcPr marL="5460" marR="5460" marT="5460" marB="39311" anchor="b">
                    <a:lnL>
                      <a:noFill/>
                    </a:lnL>
                    <a:lnR>
                      <a:noFill/>
                    </a:lnR>
                    <a:lnT>
                      <a:noFill/>
                    </a:lnT>
                    <a:lnB>
                      <a:noFill/>
                    </a:lnB>
                  </a:tcPr>
                </a:tc>
                <a:extLst>
                  <a:ext uri="{0D108BD9-81ED-4DB2-BD59-A6C34878D82A}">
                    <a16:rowId xmlns:a16="http://schemas.microsoft.com/office/drawing/2014/main" val="1422147478"/>
                  </a:ext>
                </a:extLst>
              </a:tr>
              <a:tr h="188912">
                <a:tc>
                  <a:txBody>
                    <a:bodyPr/>
                    <a:lstStyle/>
                    <a:p>
                      <a:pPr algn="ctr" fontAlgn="b"/>
                      <a:r>
                        <a:rPr lang="en-US" sz="1100" b="0" i="0" u="none" strike="noStrike">
                          <a:solidFill>
                            <a:srgbClr val="000000"/>
                          </a:solidFill>
                          <a:effectLst/>
                          <a:latin typeface="Calibri" panose="020F0502020204030204" pitchFamily="34" charset="0"/>
                        </a:rPr>
                        <a:t>20</a:t>
                      </a:r>
                    </a:p>
                  </a:txBody>
                  <a:tcPr marL="5460" marR="5460" marT="5460" marB="39311"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International Business</a:t>
                      </a:r>
                    </a:p>
                  </a:txBody>
                  <a:tcPr marL="5460" marR="5460" marT="5460" marB="39311" anchor="b">
                    <a:lnL>
                      <a:noFill/>
                    </a:lnL>
                    <a:lnR>
                      <a:noFill/>
                    </a:lnR>
                    <a:lnT>
                      <a:noFill/>
                    </a:lnT>
                    <a:lnB>
                      <a:noFill/>
                    </a:lnB>
                  </a:tcPr>
                </a:tc>
                <a:extLst>
                  <a:ext uri="{0D108BD9-81ED-4DB2-BD59-A6C34878D82A}">
                    <a16:rowId xmlns:a16="http://schemas.microsoft.com/office/drawing/2014/main" val="4009939799"/>
                  </a:ext>
                </a:extLst>
              </a:tr>
              <a:tr h="188912">
                <a:tc>
                  <a:txBody>
                    <a:bodyPr/>
                    <a:lstStyle/>
                    <a:p>
                      <a:pPr algn="ctr" fontAlgn="b"/>
                      <a:r>
                        <a:rPr lang="en-US" sz="1100" b="1" i="0" u="none" strike="noStrike">
                          <a:solidFill>
                            <a:srgbClr val="70AD47"/>
                          </a:solidFill>
                          <a:effectLst/>
                          <a:latin typeface="Calibri" panose="020F0502020204030204" pitchFamily="34" charset="0"/>
                        </a:rPr>
                        <a:t>71</a:t>
                      </a:r>
                    </a:p>
                  </a:txBody>
                  <a:tcPr marL="5460" marR="5460" marT="5460" marB="39311" anchor="b">
                    <a:lnL>
                      <a:noFill/>
                    </a:lnL>
                    <a:lnR>
                      <a:noFill/>
                    </a:lnR>
                    <a:lnT>
                      <a:noFill/>
                    </a:lnT>
                    <a:lnB>
                      <a:noFill/>
                    </a:lnB>
                  </a:tcPr>
                </a:tc>
                <a:tc>
                  <a:txBody>
                    <a:bodyPr/>
                    <a:lstStyle/>
                    <a:p>
                      <a:pPr algn="l" fontAlgn="b"/>
                      <a:r>
                        <a:rPr lang="en-US" sz="1100" b="1" i="0" u="none" strike="noStrike" dirty="0">
                          <a:solidFill>
                            <a:srgbClr val="70AD47"/>
                          </a:solidFill>
                          <a:effectLst/>
                          <a:latin typeface="Calibri" panose="020F0502020204030204" pitchFamily="34" charset="0"/>
                        </a:rPr>
                        <a:t>Investment Management</a:t>
                      </a:r>
                    </a:p>
                  </a:txBody>
                  <a:tcPr marL="5460" marR="5460" marT="5460" marB="39311" anchor="b">
                    <a:lnL>
                      <a:noFill/>
                    </a:lnL>
                    <a:lnR>
                      <a:noFill/>
                    </a:lnR>
                    <a:lnT>
                      <a:noFill/>
                    </a:lnT>
                    <a:lnB>
                      <a:noFill/>
                    </a:lnB>
                  </a:tcPr>
                </a:tc>
                <a:extLst>
                  <a:ext uri="{0D108BD9-81ED-4DB2-BD59-A6C34878D82A}">
                    <a16:rowId xmlns:a16="http://schemas.microsoft.com/office/drawing/2014/main" val="3814767266"/>
                  </a:ext>
                </a:extLst>
              </a:tr>
            </a:tbl>
          </a:graphicData>
        </a:graphic>
      </p:graphicFrame>
    </p:spTree>
    <p:extLst>
      <p:ext uri="{BB962C8B-B14F-4D97-AF65-F5344CB8AC3E}">
        <p14:creationId xmlns:p14="http://schemas.microsoft.com/office/powerpoint/2010/main" val="342563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Degree Concentrations– Updated Response Options (2)</a:t>
            </a:r>
          </a:p>
        </p:txBody>
      </p:sp>
      <p:graphicFrame>
        <p:nvGraphicFramePr>
          <p:cNvPr id="4" name="Table 3"/>
          <p:cNvGraphicFramePr>
            <a:graphicFrameLocks noGrp="1"/>
          </p:cNvGraphicFramePr>
          <p:nvPr>
            <p:extLst>
              <p:ext uri="{D42A27DB-BD31-4B8C-83A1-F6EECF244321}">
                <p14:modId xmlns:p14="http://schemas.microsoft.com/office/powerpoint/2010/main" val="1251166790"/>
              </p:ext>
            </p:extLst>
          </p:nvPr>
        </p:nvGraphicFramePr>
        <p:xfrm>
          <a:off x="455710" y="1483666"/>
          <a:ext cx="7355192" cy="4981587"/>
        </p:xfrm>
        <a:graphic>
          <a:graphicData uri="http://schemas.openxmlformats.org/drawingml/2006/table">
            <a:tbl>
              <a:tblPr/>
              <a:tblGrid>
                <a:gridCol w="773343">
                  <a:extLst>
                    <a:ext uri="{9D8B030D-6E8A-4147-A177-3AD203B41FA5}">
                      <a16:colId xmlns:a16="http://schemas.microsoft.com/office/drawing/2014/main" val="3369320719"/>
                    </a:ext>
                  </a:extLst>
                </a:gridCol>
                <a:gridCol w="3584843">
                  <a:extLst>
                    <a:ext uri="{9D8B030D-6E8A-4147-A177-3AD203B41FA5}">
                      <a16:colId xmlns:a16="http://schemas.microsoft.com/office/drawing/2014/main" val="3613769421"/>
                    </a:ext>
                  </a:extLst>
                </a:gridCol>
                <a:gridCol w="2997006">
                  <a:extLst>
                    <a:ext uri="{9D8B030D-6E8A-4147-A177-3AD203B41FA5}">
                      <a16:colId xmlns:a16="http://schemas.microsoft.com/office/drawing/2014/main" val="1177857073"/>
                    </a:ext>
                  </a:extLst>
                </a:gridCol>
              </a:tblGrid>
              <a:tr h="127473">
                <a:tc>
                  <a:txBody>
                    <a:bodyPr/>
                    <a:lstStyle/>
                    <a:p>
                      <a:pPr algn="ctr" fontAlgn="b"/>
                      <a:r>
                        <a:rPr lang="en-US" sz="800" b="1" i="0" u="none" strike="noStrike">
                          <a:solidFill>
                            <a:srgbClr val="000000"/>
                          </a:solidFill>
                          <a:effectLst/>
                          <a:latin typeface="Calibri" panose="020F0502020204030204" pitchFamily="34" charset="0"/>
                        </a:rPr>
                        <a:t>CODE</a:t>
                      </a:r>
                    </a:p>
                  </a:txBody>
                  <a:tcPr marL="5813" marR="5813" marT="5813"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OLD RESPONSE OPTIONS - PRIOR TO AUGUST 21</a:t>
                      </a:r>
                    </a:p>
                  </a:txBody>
                  <a:tcPr marL="5813" marR="5813" marT="5813" marB="0" anchor="b">
                    <a:lnL>
                      <a:noFill/>
                    </a:lnL>
                    <a:lnR>
                      <a:noFill/>
                    </a:lnR>
                    <a:lnT>
                      <a:noFill/>
                    </a:lnT>
                    <a:lnB>
                      <a:noFill/>
                    </a:lnB>
                  </a:tcPr>
                </a:tc>
                <a:tc>
                  <a:txBody>
                    <a:bodyPr/>
                    <a:lstStyle/>
                    <a:p>
                      <a:pPr algn="l" fontAlgn="b"/>
                      <a:r>
                        <a:rPr lang="en-US" sz="800" b="1" i="0" u="none" strike="noStrike">
                          <a:solidFill>
                            <a:srgbClr val="000000"/>
                          </a:solidFill>
                          <a:effectLst/>
                          <a:latin typeface="Calibri" panose="020F0502020204030204" pitchFamily="34" charset="0"/>
                        </a:rPr>
                        <a:t>MAPPED TO . . . NEW RESPONSE OPTION (SEE ABOVE)</a:t>
                      </a:r>
                    </a:p>
                  </a:txBody>
                  <a:tcPr marL="5813" marR="5813" marT="5813" marB="0" anchor="b">
                    <a:lnL>
                      <a:noFill/>
                    </a:lnL>
                    <a:lnR>
                      <a:noFill/>
                    </a:lnR>
                    <a:lnT>
                      <a:noFill/>
                    </a:lnT>
                    <a:lnB>
                      <a:noFill/>
                    </a:lnB>
                  </a:tcPr>
                </a:tc>
                <a:extLst>
                  <a:ext uri="{0D108BD9-81ED-4DB2-BD59-A6C34878D82A}">
                    <a16:rowId xmlns:a16="http://schemas.microsoft.com/office/drawing/2014/main" val="1726235185"/>
                  </a:ext>
                </a:extLst>
              </a:tr>
              <a:tr h="127473">
                <a:tc>
                  <a:txBody>
                    <a:bodyPr/>
                    <a:lstStyle/>
                    <a:p>
                      <a:pPr algn="ctr" fontAlgn="b"/>
                      <a:r>
                        <a:rPr lang="en-US" sz="800" b="0" i="0" u="none" strike="noStrike">
                          <a:solidFill>
                            <a:srgbClr val="000000"/>
                          </a:solidFill>
                          <a:effectLst/>
                          <a:latin typeface="Calibri" panose="020F0502020204030204" pitchFamily="34" charset="0"/>
                        </a:rPr>
                        <a:t>1</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Accounting</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3538401845"/>
                  </a:ext>
                </a:extLst>
              </a:tr>
              <a:tr h="127473">
                <a:tc>
                  <a:txBody>
                    <a:bodyPr/>
                    <a:lstStyle/>
                    <a:p>
                      <a:pPr algn="ctr" fontAlgn="b"/>
                      <a:r>
                        <a:rPr lang="en-US" sz="800" b="0" i="0" u="none" strike="noStrike">
                          <a:solidFill>
                            <a:srgbClr val="000000"/>
                          </a:solidFill>
                          <a:effectLst/>
                          <a:latin typeface="Calibri" panose="020F0502020204030204" pitchFamily="34" charset="0"/>
                        </a:rPr>
                        <a:t>43</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Actuarial Science</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2054073846"/>
                  </a:ext>
                </a:extLst>
              </a:tr>
              <a:tr h="127473">
                <a:tc>
                  <a:txBody>
                    <a:bodyPr/>
                    <a:lstStyle/>
                    <a:p>
                      <a:pPr algn="ctr" fontAlgn="b"/>
                      <a:r>
                        <a:rPr lang="en-US" sz="800" b="0" i="0" u="none" strike="noStrike">
                          <a:solidFill>
                            <a:srgbClr val="000000"/>
                          </a:solidFill>
                          <a:effectLst/>
                          <a:latin typeface="Calibri" panose="020F0502020204030204" pitchFamily="34" charset="0"/>
                        </a:rPr>
                        <a:t>2</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Arts Administration</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3858744335"/>
                  </a:ext>
                </a:extLst>
              </a:tr>
              <a:tr h="127473">
                <a:tc>
                  <a:txBody>
                    <a:bodyPr/>
                    <a:lstStyle/>
                    <a:p>
                      <a:pPr algn="ctr" fontAlgn="b"/>
                      <a:r>
                        <a:rPr lang="en-US" sz="800" b="0" i="0" u="none" strike="noStrike">
                          <a:solidFill>
                            <a:srgbClr val="000000"/>
                          </a:solidFill>
                          <a:effectLst/>
                          <a:latin typeface="Calibri" panose="020F0502020204030204" pitchFamily="34" charset="0"/>
                        </a:rPr>
                        <a:t>51</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Banking</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2623540802"/>
                  </a:ext>
                </a:extLst>
              </a:tr>
              <a:tr h="127473">
                <a:tc>
                  <a:txBody>
                    <a:bodyPr/>
                    <a:lstStyle/>
                    <a:p>
                      <a:pPr algn="ctr" fontAlgn="b"/>
                      <a:r>
                        <a:rPr lang="en-US" sz="800" b="0" i="0" u="none" strike="noStrike">
                          <a:solidFill>
                            <a:srgbClr val="000000"/>
                          </a:solidFill>
                          <a:effectLst/>
                          <a:latin typeface="Calibri" panose="020F0502020204030204" pitchFamily="34" charset="0"/>
                        </a:rPr>
                        <a:t>44</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Consulting</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3172636176"/>
                  </a:ext>
                </a:extLst>
              </a:tr>
              <a:tr h="127473">
                <a:tc>
                  <a:txBody>
                    <a:bodyPr/>
                    <a:lstStyle/>
                    <a:p>
                      <a:pPr algn="ctr" fontAlgn="b"/>
                      <a:r>
                        <a:rPr lang="en-US" sz="800" b="0" i="0" u="none" strike="noStrike">
                          <a:solidFill>
                            <a:srgbClr val="000000"/>
                          </a:solidFill>
                          <a:effectLst/>
                          <a:latin typeface="Calibri" panose="020F0502020204030204" pitchFamily="34" charset="0"/>
                        </a:rPr>
                        <a:t>60</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Data Analytics</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Business Analytics/Decision Science </a:t>
                      </a:r>
                    </a:p>
                  </a:txBody>
                  <a:tcPr marL="5813" marR="5813" marT="5813" marB="0" anchor="b">
                    <a:lnL>
                      <a:noFill/>
                    </a:lnL>
                    <a:lnR>
                      <a:noFill/>
                    </a:lnR>
                    <a:lnT>
                      <a:noFill/>
                    </a:lnT>
                    <a:lnB>
                      <a:noFill/>
                    </a:lnB>
                  </a:tcPr>
                </a:tc>
                <a:extLst>
                  <a:ext uri="{0D108BD9-81ED-4DB2-BD59-A6C34878D82A}">
                    <a16:rowId xmlns:a16="http://schemas.microsoft.com/office/drawing/2014/main" val="3366277424"/>
                  </a:ext>
                </a:extLst>
              </a:tr>
              <a:tr h="127473">
                <a:tc>
                  <a:txBody>
                    <a:bodyPr/>
                    <a:lstStyle/>
                    <a:p>
                      <a:pPr algn="ctr" fontAlgn="b"/>
                      <a:r>
                        <a:rPr lang="en-US" sz="800" b="0" i="0" u="none" strike="noStrike">
                          <a:solidFill>
                            <a:srgbClr val="000000"/>
                          </a:solidFill>
                          <a:effectLst/>
                          <a:latin typeface="Calibri" panose="020F0502020204030204" pitchFamily="34" charset="0"/>
                        </a:rPr>
                        <a:t>45</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E-Commerce</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3317021319"/>
                  </a:ext>
                </a:extLst>
              </a:tr>
              <a:tr h="127473">
                <a:tc>
                  <a:txBody>
                    <a:bodyPr/>
                    <a:lstStyle/>
                    <a:p>
                      <a:pPr algn="ctr" fontAlgn="b"/>
                      <a:r>
                        <a:rPr lang="en-US" sz="800" b="0" i="0" u="none" strike="noStrike">
                          <a:solidFill>
                            <a:srgbClr val="000000"/>
                          </a:solidFill>
                          <a:effectLst/>
                          <a:latin typeface="Calibri" panose="020F0502020204030204" pitchFamily="34" charset="0"/>
                        </a:rPr>
                        <a:t>3</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Economics</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2509532104"/>
                  </a:ext>
                </a:extLst>
              </a:tr>
              <a:tr h="127473">
                <a:tc>
                  <a:txBody>
                    <a:bodyPr/>
                    <a:lstStyle/>
                    <a:p>
                      <a:pPr algn="ctr" fontAlgn="b"/>
                      <a:r>
                        <a:rPr lang="en-US" sz="800" b="0" i="0" u="none" strike="noStrike">
                          <a:solidFill>
                            <a:srgbClr val="000000"/>
                          </a:solidFill>
                          <a:effectLst/>
                          <a:latin typeface="Calibri" panose="020F0502020204030204" pitchFamily="34" charset="0"/>
                        </a:rPr>
                        <a:t>59</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Energy</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Energy, Mining, Natural Resources</a:t>
                      </a:r>
                    </a:p>
                  </a:txBody>
                  <a:tcPr marL="5813" marR="5813" marT="5813" marB="0" anchor="b">
                    <a:lnL>
                      <a:noFill/>
                    </a:lnL>
                    <a:lnR>
                      <a:noFill/>
                    </a:lnR>
                    <a:lnT>
                      <a:noFill/>
                    </a:lnT>
                    <a:lnB>
                      <a:noFill/>
                    </a:lnB>
                  </a:tcPr>
                </a:tc>
                <a:extLst>
                  <a:ext uri="{0D108BD9-81ED-4DB2-BD59-A6C34878D82A}">
                    <a16:rowId xmlns:a16="http://schemas.microsoft.com/office/drawing/2014/main" val="1682579772"/>
                  </a:ext>
                </a:extLst>
              </a:tr>
              <a:tr h="127473">
                <a:tc>
                  <a:txBody>
                    <a:bodyPr/>
                    <a:lstStyle/>
                    <a:p>
                      <a:pPr algn="ctr" fontAlgn="b"/>
                      <a:r>
                        <a:rPr lang="en-US" sz="800" b="0" i="0" u="none" strike="noStrike">
                          <a:solidFill>
                            <a:srgbClr val="000000"/>
                          </a:solidFill>
                          <a:effectLst/>
                          <a:latin typeface="Calibri" panose="020F0502020204030204" pitchFamily="34" charset="0"/>
                        </a:rPr>
                        <a:t>46</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Entrepreneurship</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482903904"/>
                  </a:ext>
                </a:extLst>
              </a:tr>
              <a:tr h="127473">
                <a:tc>
                  <a:txBody>
                    <a:bodyPr/>
                    <a:lstStyle/>
                    <a:p>
                      <a:pPr algn="ctr" fontAlgn="b"/>
                      <a:r>
                        <a:rPr lang="en-US" sz="800" b="0" i="0" u="none" strike="noStrike">
                          <a:solidFill>
                            <a:srgbClr val="000000"/>
                          </a:solidFill>
                          <a:effectLst/>
                          <a:latin typeface="Calibri" panose="020F0502020204030204" pitchFamily="34" charset="0"/>
                        </a:rPr>
                        <a:t>4</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Finance</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2787277930"/>
                  </a:ext>
                </a:extLst>
              </a:tr>
              <a:tr h="127473">
                <a:tc>
                  <a:txBody>
                    <a:bodyPr/>
                    <a:lstStyle/>
                    <a:p>
                      <a:pPr algn="ctr" fontAlgn="b"/>
                      <a:r>
                        <a:rPr lang="en-US" sz="800" b="0" i="0" u="none" strike="noStrike">
                          <a:solidFill>
                            <a:srgbClr val="000000"/>
                          </a:solidFill>
                          <a:effectLst/>
                          <a:latin typeface="Calibri" panose="020F0502020204030204" pitchFamily="34" charset="0"/>
                        </a:rPr>
                        <a:t>10</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General Management</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1208610799"/>
                  </a:ext>
                </a:extLst>
              </a:tr>
              <a:tr h="127473">
                <a:tc>
                  <a:txBody>
                    <a:bodyPr/>
                    <a:lstStyle/>
                    <a:p>
                      <a:pPr algn="ctr" fontAlgn="b"/>
                      <a:r>
                        <a:rPr lang="en-US" sz="800" b="0" i="0" u="none" strike="noStrike">
                          <a:solidFill>
                            <a:srgbClr val="000000"/>
                          </a:solidFill>
                          <a:effectLst/>
                          <a:latin typeface="Calibri" panose="020F0502020204030204" pitchFamily="34" charset="0"/>
                        </a:rPr>
                        <a:t>11</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Health Care Administration</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Health Care</a:t>
                      </a:r>
                    </a:p>
                  </a:txBody>
                  <a:tcPr marL="5813" marR="5813" marT="5813" marB="0" anchor="b">
                    <a:lnL>
                      <a:noFill/>
                    </a:lnL>
                    <a:lnR>
                      <a:noFill/>
                    </a:lnR>
                    <a:lnT>
                      <a:noFill/>
                    </a:lnT>
                    <a:lnB>
                      <a:noFill/>
                    </a:lnB>
                  </a:tcPr>
                </a:tc>
                <a:extLst>
                  <a:ext uri="{0D108BD9-81ED-4DB2-BD59-A6C34878D82A}">
                    <a16:rowId xmlns:a16="http://schemas.microsoft.com/office/drawing/2014/main" val="3395391596"/>
                  </a:ext>
                </a:extLst>
              </a:tr>
              <a:tr h="127473">
                <a:tc>
                  <a:txBody>
                    <a:bodyPr/>
                    <a:lstStyle/>
                    <a:p>
                      <a:pPr algn="ctr" fontAlgn="b"/>
                      <a:r>
                        <a:rPr lang="en-US" sz="800" b="0" i="0" u="none" strike="noStrike">
                          <a:solidFill>
                            <a:srgbClr val="000000"/>
                          </a:solidFill>
                          <a:effectLst/>
                          <a:latin typeface="Calibri" panose="020F0502020204030204" pitchFamily="34" charset="0"/>
                        </a:rPr>
                        <a:t>12</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Hotel Administration</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Hotel Administration, Hospitality, or Tourism</a:t>
                      </a:r>
                    </a:p>
                  </a:txBody>
                  <a:tcPr marL="5813" marR="5813" marT="5813" marB="0" anchor="b">
                    <a:lnL>
                      <a:noFill/>
                    </a:lnL>
                    <a:lnR>
                      <a:noFill/>
                    </a:lnR>
                    <a:lnT>
                      <a:noFill/>
                    </a:lnT>
                    <a:lnB>
                      <a:noFill/>
                    </a:lnB>
                  </a:tcPr>
                </a:tc>
                <a:extLst>
                  <a:ext uri="{0D108BD9-81ED-4DB2-BD59-A6C34878D82A}">
                    <a16:rowId xmlns:a16="http://schemas.microsoft.com/office/drawing/2014/main" val="1965377553"/>
                  </a:ext>
                </a:extLst>
              </a:tr>
              <a:tr h="127473">
                <a:tc>
                  <a:txBody>
                    <a:bodyPr/>
                    <a:lstStyle/>
                    <a:p>
                      <a:pPr algn="ctr" fontAlgn="b"/>
                      <a:r>
                        <a:rPr lang="en-US" sz="800" b="0" i="0" u="none" strike="noStrike">
                          <a:solidFill>
                            <a:srgbClr val="000000"/>
                          </a:solidFill>
                          <a:effectLst/>
                          <a:latin typeface="Calibri" panose="020F0502020204030204" pitchFamily="34" charset="0"/>
                        </a:rPr>
                        <a:t>13</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Human Resources</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1622255303"/>
                  </a:ext>
                </a:extLst>
              </a:tr>
              <a:tr h="127473">
                <a:tc>
                  <a:txBody>
                    <a:bodyPr/>
                    <a:lstStyle/>
                    <a:p>
                      <a:pPr algn="ctr" fontAlgn="b"/>
                      <a:r>
                        <a:rPr lang="en-US" sz="800" b="0" i="0" u="none" strike="noStrike">
                          <a:solidFill>
                            <a:srgbClr val="000000"/>
                          </a:solidFill>
                          <a:effectLst/>
                          <a:latin typeface="Calibri" panose="020F0502020204030204" pitchFamily="34" charset="0"/>
                        </a:rPr>
                        <a:t>52</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Industrial Management</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2805916563"/>
                  </a:ext>
                </a:extLst>
              </a:tr>
              <a:tr h="127473">
                <a:tc>
                  <a:txBody>
                    <a:bodyPr/>
                    <a:lstStyle/>
                    <a:p>
                      <a:pPr algn="ctr" fontAlgn="b"/>
                      <a:r>
                        <a:rPr lang="en-US" sz="800" b="0" i="0" u="none" strike="noStrike">
                          <a:solidFill>
                            <a:srgbClr val="000000"/>
                          </a:solidFill>
                          <a:effectLst/>
                          <a:latin typeface="Calibri" panose="020F0502020204030204" pitchFamily="34" charset="0"/>
                        </a:rPr>
                        <a:t>22</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Information Systems Technology</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Management Information Systems</a:t>
                      </a:r>
                    </a:p>
                  </a:txBody>
                  <a:tcPr marL="5813" marR="5813" marT="5813" marB="0" anchor="b">
                    <a:lnL>
                      <a:noFill/>
                    </a:lnL>
                    <a:lnR>
                      <a:noFill/>
                    </a:lnR>
                    <a:lnT>
                      <a:noFill/>
                    </a:lnT>
                    <a:lnB>
                      <a:noFill/>
                    </a:lnB>
                  </a:tcPr>
                </a:tc>
                <a:extLst>
                  <a:ext uri="{0D108BD9-81ED-4DB2-BD59-A6C34878D82A}">
                    <a16:rowId xmlns:a16="http://schemas.microsoft.com/office/drawing/2014/main" val="1313191969"/>
                  </a:ext>
                </a:extLst>
              </a:tr>
              <a:tr h="127473">
                <a:tc>
                  <a:txBody>
                    <a:bodyPr/>
                    <a:lstStyle/>
                    <a:p>
                      <a:pPr algn="ctr" fontAlgn="b"/>
                      <a:r>
                        <a:rPr lang="en-US" sz="800" b="0" i="0" u="none" strike="noStrike">
                          <a:solidFill>
                            <a:srgbClr val="000000"/>
                          </a:solidFill>
                          <a:effectLst/>
                          <a:latin typeface="Calibri" panose="020F0502020204030204" pitchFamily="34" charset="0"/>
                        </a:rPr>
                        <a:t>47</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Insurance</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1773144643"/>
                  </a:ext>
                </a:extLst>
              </a:tr>
              <a:tr h="127473">
                <a:tc>
                  <a:txBody>
                    <a:bodyPr/>
                    <a:lstStyle/>
                    <a:p>
                      <a:pPr algn="ctr" fontAlgn="b"/>
                      <a:r>
                        <a:rPr lang="en-US" sz="800" b="0" i="0" u="none" strike="noStrike">
                          <a:solidFill>
                            <a:srgbClr val="000000"/>
                          </a:solidFill>
                          <a:effectLst/>
                          <a:latin typeface="Calibri" panose="020F0502020204030204" pitchFamily="34" charset="0"/>
                        </a:rPr>
                        <a:t>20</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International Business</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3263802126"/>
                  </a:ext>
                </a:extLst>
              </a:tr>
              <a:tr h="127473">
                <a:tc>
                  <a:txBody>
                    <a:bodyPr/>
                    <a:lstStyle/>
                    <a:p>
                      <a:pPr algn="ctr" fontAlgn="b"/>
                      <a:r>
                        <a:rPr lang="en-US" sz="800" b="0" i="0" u="none" strike="noStrike">
                          <a:solidFill>
                            <a:srgbClr val="000000"/>
                          </a:solidFill>
                          <a:effectLst/>
                          <a:latin typeface="Calibri" panose="020F0502020204030204" pitchFamily="34" charset="0"/>
                        </a:rPr>
                        <a:t>53</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Leadership</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2369181726"/>
                  </a:ext>
                </a:extLst>
              </a:tr>
              <a:tr h="127473">
                <a:tc>
                  <a:txBody>
                    <a:bodyPr/>
                    <a:lstStyle/>
                    <a:p>
                      <a:pPr algn="ctr" fontAlgn="b"/>
                      <a:r>
                        <a:rPr lang="en-US" sz="800" b="0" i="0" u="none" strike="noStrike">
                          <a:solidFill>
                            <a:srgbClr val="000000"/>
                          </a:solidFill>
                          <a:effectLst/>
                          <a:latin typeface="Calibri" panose="020F0502020204030204" pitchFamily="34" charset="0"/>
                        </a:rPr>
                        <a:t>54</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Manufacturing and Technology Management</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2136188875"/>
                  </a:ext>
                </a:extLst>
              </a:tr>
              <a:tr h="127473">
                <a:tc>
                  <a:txBody>
                    <a:bodyPr/>
                    <a:lstStyle/>
                    <a:p>
                      <a:pPr algn="ctr" fontAlgn="b"/>
                      <a:r>
                        <a:rPr lang="en-US" sz="800" b="0" i="0" u="none" strike="noStrike">
                          <a:solidFill>
                            <a:srgbClr val="000000"/>
                          </a:solidFill>
                          <a:effectLst/>
                          <a:latin typeface="Calibri" panose="020F0502020204030204" pitchFamily="34" charset="0"/>
                        </a:rPr>
                        <a:t>21</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Marketing</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2342930330"/>
                  </a:ext>
                </a:extLst>
              </a:tr>
              <a:tr h="127473">
                <a:tc>
                  <a:txBody>
                    <a:bodyPr/>
                    <a:lstStyle/>
                    <a:p>
                      <a:pPr algn="ctr" fontAlgn="b"/>
                      <a:r>
                        <a:rPr lang="en-US" sz="800" b="0" i="0" u="none" strike="noStrike">
                          <a:solidFill>
                            <a:srgbClr val="000000"/>
                          </a:solidFill>
                          <a:effectLst/>
                          <a:latin typeface="Calibri" panose="020F0502020204030204" pitchFamily="34" charset="0"/>
                        </a:rPr>
                        <a:t>23</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Operations Management</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4177576227"/>
                  </a:ext>
                </a:extLst>
              </a:tr>
              <a:tr h="127473">
                <a:tc>
                  <a:txBody>
                    <a:bodyPr/>
                    <a:lstStyle/>
                    <a:p>
                      <a:pPr algn="ctr" fontAlgn="b"/>
                      <a:r>
                        <a:rPr lang="en-US" sz="800" b="0" i="0" u="none" strike="noStrike">
                          <a:solidFill>
                            <a:srgbClr val="000000"/>
                          </a:solidFill>
                          <a:effectLst/>
                          <a:latin typeface="Calibri" panose="020F0502020204030204" pitchFamily="34" charset="0"/>
                        </a:rPr>
                        <a:t>24</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Organizational Behavior</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2706327717"/>
                  </a:ext>
                </a:extLst>
              </a:tr>
              <a:tr h="127473">
                <a:tc>
                  <a:txBody>
                    <a:bodyPr/>
                    <a:lstStyle/>
                    <a:p>
                      <a:pPr algn="ctr" fontAlgn="b"/>
                      <a:r>
                        <a:rPr lang="en-US" sz="800" b="0" i="0" u="none" strike="noStrike">
                          <a:solidFill>
                            <a:srgbClr val="000000"/>
                          </a:solidFill>
                          <a:effectLst/>
                          <a:latin typeface="Calibri" panose="020F0502020204030204" pitchFamily="34" charset="0"/>
                        </a:rPr>
                        <a:t>55</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Portfolio Management</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3647357649"/>
                  </a:ext>
                </a:extLst>
              </a:tr>
              <a:tr h="127473">
                <a:tc>
                  <a:txBody>
                    <a:bodyPr/>
                    <a:lstStyle/>
                    <a:p>
                      <a:pPr algn="ctr" fontAlgn="b"/>
                      <a:r>
                        <a:rPr lang="en-US" sz="800" b="0" i="0" u="none" strike="noStrike">
                          <a:solidFill>
                            <a:srgbClr val="000000"/>
                          </a:solidFill>
                          <a:effectLst/>
                          <a:latin typeface="Calibri" panose="020F0502020204030204" pitchFamily="34" charset="0"/>
                        </a:rPr>
                        <a:t>31</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Public Administration</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Public Administration/Public Policy/Government</a:t>
                      </a:r>
                    </a:p>
                  </a:txBody>
                  <a:tcPr marL="5813" marR="5813" marT="5813" marB="0" anchor="b">
                    <a:lnL>
                      <a:noFill/>
                    </a:lnL>
                    <a:lnR>
                      <a:noFill/>
                    </a:lnR>
                    <a:lnT>
                      <a:noFill/>
                    </a:lnT>
                    <a:lnB>
                      <a:noFill/>
                    </a:lnB>
                  </a:tcPr>
                </a:tc>
                <a:extLst>
                  <a:ext uri="{0D108BD9-81ED-4DB2-BD59-A6C34878D82A}">
                    <a16:rowId xmlns:a16="http://schemas.microsoft.com/office/drawing/2014/main" val="1944605369"/>
                  </a:ext>
                </a:extLst>
              </a:tr>
              <a:tr h="127473">
                <a:tc>
                  <a:txBody>
                    <a:bodyPr/>
                    <a:lstStyle/>
                    <a:p>
                      <a:pPr algn="ctr" fontAlgn="b"/>
                      <a:r>
                        <a:rPr lang="en-US" sz="800" b="0" i="0" u="none" strike="noStrike">
                          <a:solidFill>
                            <a:srgbClr val="000000"/>
                          </a:solidFill>
                          <a:effectLst/>
                          <a:latin typeface="Calibri" panose="020F0502020204030204" pitchFamily="34" charset="0"/>
                        </a:rPr>
                        <a:t>32</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Public Policy</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Public Administration/Public Policy/Government</a:t>
                      </a:r>
                    </a:p>
                  </a:txBody>
                  <a:tcPr marL="5813" marR="5813" marT="5813" marB="0" anchor="b">
                    <a:lnL>
                      <a:noFill/>
                    </a:lnL>
                    <a:lnR>
                      <a:noFill/>
                    </a:lnR>
                    <a:lnT>
                      <a:noFill/>
                    </a:lnT>
                    <a:lnB>
                      <a:noFill/>
                    </a:lnB>
                  </a:tcPr>
                </a:tc>
                <a:extLst>
                  <a:ext uri="{0D108BD9-81ED-4DB2-BD59-A6C34878D82A}">
                    <a16:rowId xmlns:a16="http://schemas.microsoft.com/office/drawing/2014/main" val="3101051775"/>
                  </a:ext>
                </a:extLst>
              </a:tr>
              <a:tr h="127473">
                <a:tc>
                  <a:txBody>
                    <a:bodyPr/>
                    <a:lstStyle/>
                    <a:p>
                      <a:pPr algn="ctr" fontAlgn="b"/>
                      <a:r>
                        <a:rPr lang="en-US" sz="800" b="0" i="0" u="none" strike="noStrike">
                          <a:solidFill>
                            <a:srgbClr val="000000"/>
                          </a:solidFill>
                          <a:effectLst/>
                          <a:latin typeface="Calibri" panose="020F0502020204030204" pitchFamily="34" charset="0"/>
                        </a:rPr>
                        <a:t>33</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Real Estate</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1274904153"/>
                  </a:ext>
                </a:extLst>
              </a:tr>
              <a:tr h="127473">
                <a:tc>
                  <a:txBody>
                    <a:bodyPr/>
                    <a:lstStyle/>
                    <a:p>
                      <a:pPr algn="ctr" fontAlgn="b"/>
                      <a:r>
                        <a:rPr lang="en-US" sz="800" b="0" i="0" u="none" strike="noStrike">
                          <a:solidFill>
                            <a:srgbClr val="000000"/>
                          </a:solidFill>
                          <a:effectLst/>
                          <a:latin typeface="Calibri" panose="020F0502020204030204" pitchFamily="34" charset="0"/>
                        </a:rPr>
                        <a:t>48</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Risk Management</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1601379015"/>
                  </a:ext>
                </a:extLst>
              </a:tr>
              <a:tr h="127473">
                <a:tc>
                  <a:txBody>
                    <a:bodyPr/>
                    <a:lstStyle/>
                    <a:p>
                      <a:pPr algn="ctr" fontAlgn="b"/>
                      <a:r>
                        <a:rPr lang="en-US" sz="800" b="0" i="0" u="none" strike="noStrike">
                          <a:solidFill>
                            <a:srgbClr val="000000"/>
                          </a:solidFill>
                          <a:effectLst/>
                          <a:latin typeface="Calibri" panose="020F0502020204030204" pitchFamily="34" charset="0"/>
                        </a:rPr>
                        <a:t>49</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Sports Management</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2751768575"/>
                  </a:ext>
                </a:extLst>
              </a:tr>
              <a:tr h="127473">
                <a:tc>
                  <a:txBody>
                    <a:bodyPr/>
                    <a:lstStyle/>
                    <a:p>
                      <a:pPr algn="ctr" fontAlgn="b"/>
                      <a:r>
                        <a:rPr lang="en-US" sz="800" b="0" i="0" u="none" strike="noStrike">
                          <a:solidFill>
                            <a:srgbClr val="000000"/>
                          </a:solidFill>
                          <a:effectLst/>
                          <a:latin typeface="Calibri" panose="020F0502020204030204" pitchFamily="34" charset="0"/>
                        </a:rPr>
                        <a:t>34</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Statistics and Operational Research</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3609039116"/>
                  </a:ext>
                </a:extLst>
              </a:tr>
              <a:tr h="127473">
                <a:tc>
                  <a:txBody>
                    <a:bodyPr/>
                    <a:lstStyle/>
                    <a:p>
                      <a:pPr algn="ctr" fontAlgn="b"/>
                      <a:r>
                        <a:rPr lang="en-US" sz="800" b="0" i="0" u="none" strike="noStrike">
                          <a:solidFill>
                            <a:srgbClr val="000000"/>
                          </a:solidFill>
                          <a:effectLst/>
                          <a:latin typeface="Calibri" panose="020F0502020204030204" pitchFamily="34" charset="0"/>
                        </a:rPr>
                        <a:t>56</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Strategy</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19324847"/>
                  </a:ext>
                </a:extLst>
              </a:tr>
              <a:tr h="127473">
                <a:tc>
                  <a:txBody>
                    <a:bodyPr/>
                    <a:lstStyle/>
                    <a:p>
                      <a:pPr algn="ctr" fontAlgn="b"/>
                      <a:r>
                        <a:rPr lang="en-US" sz="800" b="0" i="0" u="none" strike="noStrike">
                          <a:solidFill>
                            <a:srgbClr val="000000"/>
                          </a:solidFill>
                          <a:effectLst/>
                          <a:latin typeface="Calibri" panose="020F0502020204030204" pitchFamily="34" charset="0"/>
                        </a:rPr>
                        <a:t>50</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Supply Chain Management</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468517825"/>
                  </a:ext>
                </a:extLst>
              </a:tr>
              <a:tr h="127473">
                <a:tc>
                  <a:txBody>
                    <a:bodyPr/>
                    <a:lstStyle/>
                    <a:p>
                      <a:pPr algn="ctr" fontAlgn="b"/>
                      <a:r>
                        <a:rPr lang="en-US" sz="800" b="0" i="0" u="none" strike="noStrike">
                          <a:solidFill>
                            <a:srgbClr val="000000"/>
                          </a:solidFill>
                          <a:effectLst/>
                          <a:latin typeface="Calibri" panose="020F0502020204030204" pitchFamily="34" charset="0"/>
                        </a:rPr>
                        <a:t>58</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Sustainability</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3015714730"/>
                  </a:ext>
                </a:extLst>
              </a:tr>
              <a:tr h="127473">
                <a:tc>
                  <a:txBody>
                    <a:bodyPr/>
                    <a:lstStyle/>
                    <a:p>
                      <a:pPr algn="ctr" fontAlgn="b"/>
                      <a:r>
                        <a:rPr lang="en-US" sz="800" b="0" i="0" u="none" strike="noStrike">
                          <a:solidFill>
                            <a:srgbClr val="000000"/>
                          </a:solidFill>
                          <a:effectLst/>
                          <a:latin typeface="Calibri" panose="020F0502020204030204" pitchFamily="34" charset="0"/>
                        </a:rPr>
                        <a:t>40</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Tax</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586747120"/>
                  </a:ext>
                </a:extLst>
              </a:tr>
              <a:tr h="127473">
                <a:tc>
                  <a:txBody>
                    <a:bodyPr/>
                    <a:lstStyle/>
                    <a:p>
                      <a:pPr algn="ctr" fontAlgn="b"/>
                      <a:r>
                        <a:rPr lang="en-US" sz="800" b="0" i="0" u="none" strike="noStrike">
                          <a:solidFill>
                            <a:srgbClr val="000000"/>
                          </a:solidFill>
                          <a:effectLst/>
                          <a:latin typeface="Calibri" panose="020F0502020204030204" pitchFamily="34" charset="0"/>
                        </a:rPr>
                        <a:t>41</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Transportation</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353238215"/>
                  </a:ext>
                </a:extLst>
              </a:tr>
              <a:tr h="127473">
                <a:tc>
                  <a:txBody>
                    <a:bodyPr/>
                    <a:lstStyle/>
                    <a:p>
                      <a:pPr algn="ctr" fontAlgn="b"/>
                      <a:r>
                        <a:rPr lang="en-US" sz="800" b="0" i="0" u="none" strike="noStrike">
                          <a:solidFill>
                            <a:srgbClr val="000000"/>
                          </a:solidFill>
                          <a:effectLst/>
                          <a:latin typeface="Calibri" panose="020F0502020204030204" pitchFamily="34" charset="0"/>
                        </a:rPr>
                        <a:t>42</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Other</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3638621822"/>
                  </a:ext>
                </a:extLst>
              </a:tr>
              <a:tr h="127473">
                <a:tc>
                  <a:txBody>
                    <a:bodyPr/>
                    <a:lstStyle/>
                    <a:p>
                      <a:pPr algn="ctr" fontAlgn="b"/>
                      <a:r>
                        <a:rPr lang="en-US" sz="800" b="0" i="0" u="none" strike="noStrike">
                          <a:solidFill>
                            <a:srgbClr val="000000"/>
                          </a:solidFill>
                          <a:effectLst/>
                          <a:latin typeface="Calibri" panose="020F0502020204030204" pitchFamily="34" charset="0"/>
                        </a:rPr>
                        <a:t>57</a:t>
                      </a:r>
                    </a:p>
                  </a:txBody>
                  <a:tcPr marL="5813" marR="5813" marT="5813"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Undecided</a:t>
                      </a:r>
                    </a:p>
                  </a:txBody>
                  <a:tcPr marL="5813" marR="5813" marT="5813"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(No Change)</a:t>
                      </a:r>
                    </a:p>
                  </a:txBody>
                  <a:tcPr marL="5813" marR="5813" marT="5813" marB="0" anchor="b">
                    <a:lnL>
                      <a:noFill/>
                    </a:lnL>
                    <a:lnR>
                      <a:noFill/>
                    </a:lnR>
                    <a:lnT>
                      <a:noFill/>
                    </a:lnT>
                    <a:lnB>
                      <a:noFill/>
                    </a:lnB>
                  </a:tcPr>
                </a:tc>
                <a:extLst>
                  <a:ext uri="{0D108BD9-81ED-4DB2-BD59-A6C34878D82A}">
                    <a16:rowId xmlns:a16="http://schemas.microsoft.com/office/drawing/2014/main" val="1725714111"/>
                  </a:ext>
                </a:extLst>
              </a:tr>
            </a:tbl>
          </a:graphicData>
        </a:graphic>
      </p:graphicFrame>
    </p:spTree>
    <p:extLst>
      <p:ext uri="{BB962C8B-B14F-4D97-AF65-F5344CB8AC3E}">
        <p14:creationId xmlns:p14="http://schemas.microsoft.com/office/powerpoint/2010/main" val="144442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Industry Before/After Degree – Updated Response Options</a:t>
            </a:r>
          </a:p>
        </p:txBody>
      </p:sp>
      <p:graphicFrame>
        <p:nvGraphicFramePr>
          <p:cNvPr id="5" name="Table 4"/>
          <p:cNvGraphicFramePr>
            <a:graphicFrameLocks noGrp="1"/>
          </p:cNvGraphicFramePr>
          <p:nvPr>
            <p:extLst>
              <p:ext uri="{D42A27DB-BD31-4B8C-83A1-F6EECF244321}">
                <p14:modId xmlns:p14="http://schemas.microsoft.com/office/powerpoint/2010/main" val="385338816"/>
              </p:ext>
            </p:extLst>
          </p:nvPr>
        </p:nvGraphicFramePr>
        <p:xfrm>
          <a:off x="455710" y="1577316"/>
          <a:ext cx="5918964" cy="4533900"/>
        </p:xfrm>
        <a:graphic>
          <a:graphicData uri="http://schemas.openxmlformats.org/drawingml/2006/table">
            <a:tbl>
              <a:tblPr/>
              <a:tblGrid>
                <a:gridCol w="1370842">
                  <a:extLst>
                    <a:ext uri="{9D8B030D-6E8A-4147-A177-3AD203B41FA5}">
                      <a16:colId xmlns:a16="http://schemas.microsoft.com/office/drawing/2014/main" val="2762463806"/>
                    </a:ext>
                  </a:extLst>
                </a:gridCol>
                <a:gridCol w="4548122">
                  <a:extLst>
                    <a:ext uri="{9D8B030D-6E8A-4147-A177-3AD203B41FA5}">
                      <a16:colId xmlns:a16="http://schemas.microsoft.com/office/drawing/2014/main" val="3081135561"/>
                    </a:ext>
                  </a:extLst>
                </a:gridCol>
              </a:tblGrid>
              <a:tr h="190420">
                <a:tc>
                  <a:txBody>
                    <a:bodyPr/>
                    <a:lstStyle/>
                    <a:p>
                      <a:pPr algn="ctr" fontAlgn="b"/>
                      <a:r>
                        <a:rPr lang="en-US" sz="1100" b="1" i="0" u="none" strike="noStrike">
                          <a:solidFill>
                            <a:srgbClr val="000000"/>
                          </a:solidFill>
                          <a:effectLst/>
                          <a:latin typeface="Calibri" panose="020F0502020204030204" pitchFamily="34" charset="0"/>
                        </a:rPr>
                        <a:t>CODE</a:t>
                      </a:r>
                    </a:p>
                  </a:txBody>
                  <a:tcPr marL="9521" marR="9521" marT="9521"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NEW RESPONSE OPTIONS - BEGINNING AUGUST 21</a:t>
                      </a:r>
                    </a:p>
                  </a:txBody>
                  <a:tcPr marL="9521" marR="9521" marT="9521" marB="0" anchor="b">
                    <a:lnL>
                      <a:noFill/>
                    </a:lnL>
                    <a:lnR>
                      <a:noFill/>
                    </a:lnR>
                    <a:lnT>
                      <a:noFill/>
                    </a:lnT>
                    <a:lnB>
                      <a:noFill/>
                    </a:lnB>
                  </a:tcPr>
                </a:tc>
                <a:extLst>
                  <a:ext uri="{0D108BD9-81ED-4DB2-BD59-A6C34878D82A}">
                    <a16:rowId xmlns:a16="http://schemas.microsoft.com/office/drawing/2014/main" val="1037315635"/>
                  </a:ext>
                </a:extLst>
              </a:tr>
              <a:tr h="190420">
                <a:tc>
                  <a:txBody>
                    <a:bodyPr/>
                    <a:lstStyle/>
                    <a:p>
                      <a:pPr algn="ctr" fontAlgn="b"/>
                      <a:r>
                        <a:rPr lang="en-US" sz="1100" b="0" i="0" u="none" strike="noStrike">
                          <a:solidFill>
                            <a:srgbClr val="000000"/>
                          </a:solidFill>
                          <a:effectLst/>
                          <a:latin typeface="Calibri" panose="020F0502020204030204" pitchFamily="34" charset="0"/>
                        </a:rPr>
                        <a:t>CR</a:t>
                      </a:r>
                    </a:p>
                  </a:txBody>
                  <a:tcPr marL="9521" marR="9521" marT="9521"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Construction and Real Estate</a:t>
                      </a:r>
                    </a:p>
                  </a:txBody>
                  <a:tcPr marL="9521" marR="9521" marT="9521" marB="0" anchor="b">
                    <a:lnL>
                      <a:noFill/>
                    </a:lnL>
                    <a:lnR>
                      <a:noFill/>
                    </a:lnR>
                    <a:lnT>
                      <a:noFill/>
                    </a:lnT>
                    <a:lnB>
                      <a:noFill/>
                    </a:lnB>
                  </a:tcPr>
                </a:tc>
                <a:extLst>
                  <a:ext uri="{0D108BD9-81ED-4DB2-BD59-A6C34878D82A}">
                    <a16:rowId xmlns:a16="http://schemas.microsoft.com/office/drawing/2014/main" val="41387732"/>
                  </a:ext>
                </a:extLst>
              </a:tr>
              <a:tr h="190420">
                <a:tc>
                  <a:txBody>
                    <a:bodyPr/>
                    <a:lstStyle/>
                    <a:p>
                      <a:pPr algn="ctr" fontAlgn="b"/>
                      <a:r>
                        <a:rPr lang="en-US" sz="1100" b="0" i="0" u="none" strike="noStrike">
                          <a:solidFill>
                            <a:srgbClr val="000000"/>
                          </a:solidFill>
                          <a:effectLst/>
                          <a:latin typeface="Calibri" panose="020F0502020204030204" pitchFamily="34" charset="0"/>
                        </a:rPr>
                        <a:t>CS</a:t>
                      </a:r>
                    </a:p>
                  </a:txBody>
                  <a:tcPr marL="9521" marR="9521" marT="9521"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Consulting Services</a:t>
                      </a:r>
                    </a:p>
                  </a:txBody>
                  <a:tcPr marL="9521" marR="9521" marT="9521" marB="0" anchor="b">
                    <a:lnL>
                      <a:noFill/>
                    </a:lnL>
                    <a:lnR>
                      <a:noFill/>
                    </a:lnR>
                    <a:lnT>
                      <a:noFill/>
                    </a:lnT>
                    <a:lnB>
                      <a:noFill/>
                    </a:lnB>
                  </a:tcPr>
                </a:tc>
                <a:extLst>
                  <a:ext uri="{0D108BD9-81ED-4DB2-BD59-A6C34878D82A}">
                    <a16:rowId xmlns:a16="http://schemas.microsoft.com/office/drawing/2014/main" val="2934559889"/>
                  </a:ext>
                </a:extLst>
              </a:tr>
              <a:tr h="190420">
                <a:tc>
                  <a:txBody>
                    <a:bodyPr/>
                    <a:lstStyle/>
                    <a:p>
                      <a:pPr algn="ctr" fontAlgn="b"/>
                      <a:r>
                        <a:rPr lang="en-US" sz="1100" b="0" i="0" u="none" strike="noStrike" dirty="0">
                          <a:solidFill>
                            <a:srgbClr val="000000"/>
                          </a:solidFill>
                          <a:effectLst/>
                          <a:latin typeface="Calibri" panose="020F0502020204030204" pitchFamily="34" charset="0"/>
                        </a:rPr>
                        <a:t>CP</a:t>
                      </a:r>
                    </a:p>
                  </a:txBody>
                  <a:tcPr marL="9521" marR="9521" marT="9521"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Consumer Products</a:t>
                      </a:r>
                    </a:p>
                  </a:txBody>
                  <a:tcPr marL="9521" marR="9521" marT="9521" marB="0" anchor="b">
                    <a:lnL>
                      <a:noFill/>
                    </a:lnL>
                    <a:lnR>
                      <a:noFill/>
                    </a:lnR>
                    <a:lnT>
                      <a:noFill/>
                    </a:lnT>
                    <a:lnB>
                      <a:noFill/>
                    </a:lnB>
                  </a:tcPr>
                </a:tc>
                <a:extLst>
                  <a:ext uri="{0D108BD9-81ED-4DB2-BD59-A6C34878D82A}">
                    <a16:rowId xmlns:a16="http://schemas.microsoft.com/office/drawing/2014/main" val="3702253253"/>
                  </a:ext>
                </a:extLst>
              </a:tr>
              <a:tr h="190420">
                <a:tc>
                  <a:txBody>
                    <a:bodyPr/>
                    <a:lstStyle/>
                    <a:p>
                      <a:pPr algn="ctr" fontAlgn="b"/>
                      <a:r>
                        <a:rPr lang="en-US" sz="1100" b="0" i="0" u="none" strike="noStrike">
                          <a:solidFill>
                            <a:srgbClr val="000000"/>
                          </a:solidFill>
                          <a:effectLst/>
                          <a:latin typeface="Calibri" panose="020F0502020204030204" pitchFamily="34" charset="0"/>
                        </a:rPr>
                        <a:t>ED</a:t>
                      </a:r>
                    </a:p>
                  </a:txBody>
                  <a:tcPr marL="9521" marR="9521" marT="9521"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Education Management</a:t>
                      </a:r>
                    </a:p>
                  </a:txBody>
                  <a:tcPr marL="9521" marR="9521" marT="9521" marB="0" anchor="b">
                    <a:lnL>
                      <a:noFill/>
                    </a:lnL>
                    <a:lnR>
                      <a:noFill/>
                    </a:lnR>
                    <a:lnT>
                      <a:noFill/>
                    </a:lnT>
                    <a:lnB>
                      <a:noFill/>
                    </a:lnB>
                  </a:tcPr>
                </a:tc>
                <a:extLst>
                  <a:ext uri="{0D108BD9-81ED-4DB2-BD59-A6C34878D82A}">
                    <a16:rowId xmlns:a16="http://schemas.microsoft.com/office/drawing/2014/main" val="985596648"/>
                  </a:ext>
                </a:extLst>
              </a:tr>
              <a:tr h="190420">
                <a:tc>
                  <a:txBody>
                    <a:bodyPr/>
                    <a:lstStyle/>
                    <a:p>
                      <a:pPr algn="ctr" fontAlgn="b"/>
                      <a:r>
                        <a:rPr lang="en-US" sz="1100" b="0" i="0" u="none" strike="noStrike">
                          <a:solidFill>
                            <a:srgbClr val="000000"/>
                          </a:solidFill>
                          <a:effectLst/>
                          <a:latin typeface="Calibri" panose="020F0502020204030204" pitchFamily="34" charset="0"/>
                        </a:rPr>
                        <a:t>FS</a:t>
                      </a:r>
                    </a:p>
                  </a:txBody>
                  <a:tcPr marL="9521" marR="9521" marT="9521"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Financial Services</a:t>
                      </a:r>
                    </a:p>
                  </a:txBody>
                  <a:tcPr marL="9521" marR="9521" marT="9521" marB="0" anchor="b">
                    <a:lnL>
                      <a:noFill/>
                    </a:lnL>
                    <a:lnR>
                      <a:noFill/>
                    </a:lnR>
                    <a:lnT>
                      <a:noFill/>
                    </a:lnT>
                    <a:lnB>
                      <a:noFill/>
                    </a:lnB>
                  </a:tcPr>
                </a:tc>
                <a:extLst>
                  <a:ext uri="{0D108BD9-81ED-4DB2-BD59-A6C34878D82A}">
                    <a16:rowId xmlns:a16="http://schemas.microsoft.com/office/drawing/2014/main" val="2216878677"/>
                  </a:ext>
                </a:extLst>
              </a:tr>
              <a:tr h="190420">
                <a:tc>
                  <a:txBody>
                    <a:bodyPr/>
                    <a:lstStyle/>
                    <a:p>
                      <a:pPr algn="ctr" fontAlgn="b"/>
                      <a:r>
                        <a:rPr lang="en-US" sz="1100" b="0" i="0" u="none" strike="noStrike">
                          <a:solidFill>
                            <a:srgbClr val="000000"/>
                          </a:solidFill>
                          <a:effectLst/>
                          <a:latin typeface="Calibri" panose="020F0502020204030204" pitchFamily="34" charset="0"/>
                        </a:rPr>
                        <a:t>GV</a:t>
                      </a:r>
                    </a:p>
                  </a:txBody>
                  <a:tcPr marL="9521" marR="9521" marT="9521"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Government</a:t>
                      </a:r>
                    </a:p>
                  </a:txBody>
                  <a:tcPr marL="9521" marR="9521" marT="9521" marB="0" anchor="b">
                    <a:lnL>
                      <a:noFill/>
                    </a:lnL>
                    <a:lnR>
                      <a:noFill/>
                    </a:lnR>
                    <a:lnT>
                      <a:noFill/>
                    </a:lnT>
                    <a:lnB>
                      <a:noFill/>
                    </a:lnB>
                  </a:tcPr>
                </a:tc>
                <a:extLst>
                  <a:ext uri="{0D108BD9-81ED-4DB2-BD59-A6C34878D82A}">
                    <a16:rowId xmlns:a16="http://schemas.microsoft.com/office/drawing/2014/main" val="612077810"/>
                  </a:ext>
                </a:extLst>
              </a:tr>
              <a:tr h="190420">
                <a:tc>
                  <a:txBody>
                    <a:bodyPr/>
                    <a:lstStyle/>
                    <a:p>
                      <a:pPr algn="ctr" fontAlgn="b"/>
                      <a:r>
                        <a:rPr lang="en-US" sz="1100" b="0" i="0" u="none" strike="noStrike">
                          <a:solidFill>
                            <a:srgbClr val="000000"/>
                          </a:solidFill>
                          <a:effectLst/>
                          <a:latin typeface="Calibri" panose="020F0502020204030204" pitchFamily="34" charset="0"/>
                        </a:rPr>
                        <a:t>IB</a:t>
                      </a:r>
                    </a:p>
                  </a:txBody>
                  <a:tcPr marL="9521" marR="9521" marT="9521"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Investment Banking and Asset Management</a:t>
                      </a:r>
                    </a:p>
                  </a:txBody>
                  <a:tcPr marL="9521" marR="9521" marT="9521" marB="0" anchor="b">
                    <a:lnL>
                      <a:noFill/>
                    </a:lnL>
                    <a:lnR>
                      <a:noFill/>
                    </a:lnR>
                    <a:lnT>
                      <a:noFill/>
                    </a:lnT>
                    <a:lnB>
                      <a:noFill/>
                    </a:lnB>
                  </a:tcPr>
                </a:tc>
                <a:extLst>
                  <a:ext uri="{0D108BD9-81ED-4DB2-BD59-A6C34878D82A}">
                    <a16:rowId xmlns:a16="http://schemas.microsoft.com/office/drawing/2014/main" val="4057740016"/>
                  </a:ext>
                </a:extLst>
              </a:tr>
              <a:tr h="190420">
                <a:tc>
                  <a:txBody>
                    <a:bodyPr/>
                    <a:lstStyle/>
                    <a:p>
                      <a:pPr algn="ctr" fontAlgn="b"/>
                      <a:r>
                        <a:rPr lang="en-US" sz="1100" b="0" i="0" u="none" strike="noStrike">
                          <a:solidFill>
                            <a:srgbClr val="000000"/>
                          </a:solidFill>
                          <a:effectLst/>
                          <a:latin typeface="Calibri" panose="020F0502020204030204" pitchFamily="34" charset="0"/>
                        </a:rPr>
                        <a:t>MF</a:t>
                      </a:r>
                    </a:p>
                  </a:txBody>
                  <a:tcPr marL="9521" marR="9521" marT="9521"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Manufacturing</a:t>
                      </a:r>
                    </a:p>
                  </a:txBody>
                  <a:tcPr marL="9521" marR="9521" marT="9521" marB="0" anchor="b">
                    <a:lnL>
                      <a:noFill/>
                    </a:lnL>
                    <a:lnR>
                      <a:noFill/>
                    </a:lnR>
                    <a:lnT>
                      <a:noFill/>
                    </a:lnT>
                    <a:lnB>
                      <a:noFill/>
                    </a:lnB>
                  </a:tcPr>
                </a:tc>
                <a:extLst>
                  <a:ext uri="{0D108BD9-81ED-4DB2-BD59-A6C34878D82A}">
                    <a16:rowId xmlns:a16="http://schemas.microsoft.com/office/drawing/2014/main" val="1356843098"/>
                  </a:ext>
                </a:extLst>
              </a:tr>
              <a:tr h="190420">
                <a:tc>
                  <a:txBody>
                    <a:bodyPr/>
                    <a:lstStyle/>
                    <a:p>
                      <a:pPr algn="ctr" fontAlgn="b"/>
                      <a:r>
                        <a:rPr lang="en-US" sz="1100" b="0" i="0" u="none" strike="noStrike">
                          <a:solidFill>
                            <a:srgbClr val="000000"/>
                          </a:solidFill>
                          <a:effectLst/>
                          <a:latin typeface="Calibri" panose="020F0502020204030204" pitchFamily="34" charset="0"/>
                        </a:rPr>
                        <a:t>MC</a:t>
                      </a:r>
                    </a:p>
                  </a:txBody>
                  <a:tcPr marL="9521" marR="9521" marT="9521"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Media and Communication </a:t>
                      </a:r>
                    </a:p>
                  </a:txBody>
                  <a:tcPr marL="9521" marR="9521" marT="9521" marB="0" anchor="b">
                    <a:lnL>
                      <a:noFill/>
                    </a:lnL>
                    <a:lnR>
                      <a:noFill/>
                    </a:lnR>
                    <a:lnT>
                      <a:noFill/>
                    </a:lnT>
                    <a:lnB>
                      <a:noFill/>
                    </a:lnB>
                  </a:tcPr>
                </a:tc>
                <a:extLst>
                  <a:ext uri="{0D108BD9-81ED-4DB2-BD59-A6C34878D82A}">
                    <a16:rowId xmlns:a16="http://schemas.microsoft.com/office/drawing/2014/main" val="2302938063"/>
                  </a:ext>
                </a:extLst>
              </a:tr>
              <a:tr h="190420">
                <a:tc>
                  <a:txBody>
                    <a:bodyPr/>
                    <a:lstStyle/>
                    <a:p>
                      <a:pPr algn="ctr" fontAlgn="b"/>
                      <a:r>
                        <a:rPr lang="en-US" sz="1100" b="0" i="0" u="none" strike="noStrike">
                          <a:solidFill>
                            <a:srgbClr val="000000"/>
                          </a:solidFill>
                          <a:effectLst/>
                          <a:latin typeface="Calibri" panose="020F0502020204030204" pitchFamily="34" charset="0"/>
                        </a:rPr>
                        <a:t>ME</a:t>
                      </a:r>
                    </a:p>
                  </a:txBody>
                  <a:tcPr marL="9521" marR="9521" marT="9521"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Media/Entertainment</a:t>
                      </a:r>
                    </a:p>
                  </a:txBody>
                  <a:tcPr marL="9521" marR="9521" marT="9521" marB="0" anchor="b">
                    <a:lnL>
                      <a:noFill/>
                    </a:lnL>
                    <a:lnR>
                      <a:noFill/>
                    </a:lnR>
                    <a:lnT>
                      <a:noFill/>
                    </a:lnT>
                    <a:lnB>
                      <a:noFill/>
                    </a:lnB>
                  </a:tcPr>
                </a:tc>
                <a:extLst>
                  <a:ext uri="{0D108BD9-81ED-4DB2-BD59-A6C34878D82A}">
                    <a16:rowId xmlns:a16="http://schemas.microsoft.com/office/drawing/2014/main" val="2413060853"/>
                  </a:ext>
                </a:extLst>
              </a:tr>
              <a:tr h="190420">
                <a:tc>
                  <a:txBody>
                    <a:bodyPr/>
                    <a:lstStyle/>
                    <a:p>
                      <a:pPr algn="ctr" fontAlgn="b"/>
                      <a:r>
                        <a:rPr lang="en-US" sz="1100" b="0" i="0" u="none" strike="noStrike">
                          <a:solidFill>
                            <a:srgbClr val="000000"/>
                          </a:solidFill>
                          <a:effectLst/>
                          <a:latin typeface="Calibri" panose="020F0502020204030204" pitchFamily="34" charset="0"/>
                        </a:rPr>
                        <a:t>NP</a:t>
                      </a:r>
                    </a:p>
                  </a:txBody>
                  <a:tcPr marL="9521" marR="9521" marT="9521"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Non-Profit</a:t>
                      </a:r>
                    </a:p>
                  </a:txBody>
                  <a:tcPr marL="9521" marR="9521" marT="9521" marB="0" anchor="b">
                    <a:lnL>
                      <a:noFill/>
                    </a:lnL>
                    <a:lnR>
                      <a:noFill/>
                    </a:lnR>
                    <a:lnT>
                      <a:noFill/>
                    </a:lnT>
                    <a:lnB>
                      <a:noFill/>
                    </a:lnB>
                  </a:tcPr>
                </a:tc>
                <a:extLst>
                  <a:ext uri="{0D108BD9-81ED-4DB2-BD59-A6C34878D82A}">
                    <a16:rowId xmlns:a16="http://schemas.microsoft.com/office/drawing/2014/main" val="3162861326"/>
                  </a:ext>
                </a:extLst>
              </a:tr>
              <a:tr h="190420">
                <a:tc>
                  <a:txBody>
                    <a:bodyPr/>
                    <a:lstStyle/>
                    <a:p>
                      <a:pPr algn="ctr" fontAlgn="b"/>
                      <a:r>
                        <a:rPr lang="en-US" sz="1100" b="0" i="0" u="none" strike="noStrike">
                          <a:solidFill>
                            <a:srgbClr val="000000"/>
                          </a:solidFill>
                          <a:effectLst/>
                          <a:latin typeface="Calibri" panose="020F0502020204030204" pitchFamily="34" charset="0"/>
                        </a:rPr>
                        <a:t>OS</a:t>
                      </a:r>
                    </a:p>
                  </a:txBody>
                  <a:tcPr marL="9521" marR="9521" marT="9521"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Other Services</a:t>
                      </a:r>
                    </a:p>
                  </a:txBody>
                  <a:tcPr marL="9521" marR="9521" marT="9521" marB="0" anchor="b">
                    <a:lnL>
                      <a:noFill/>
                    </a:lnL>
                    <a:lnR>
                      <a:noFill/>
                    </a:lnR>
                    <a:lnT>
                      <a:noFill/>
                    </a:lnT>
                    <a:lnB>
                      <a:noFill/>
                    </a:lnB>
                  </a:tcPr>
                </a:tc>
                <a:extLst>
                  <a:ext uri="{0D108BD9-81ED-4DB2-BD59-A6C34878D82A}">
                    <a16:rowId xmlns:a16="http://schemas.microsoft.com/office/drawing/2014/main" val="2264912488"/>
                  </a:ext>
                </a:extLst>
              </a:tr>
              <a:tr h="190420">
                <a:tc>
                  <a:txBody>
                    <a:bodyPr/>
                    <a:lstStyle/>
                    <a:p>
                      <a:pPr algn="ctr" fontAlgn="b"/>
                      <a:r>
                        <a:rPr lang="en-US" sz="1100" b="0" i="0" u="none" strike="noStrike">
                          <a:solidFill>
                            <a:srgbClr val="000000"/>
                          </a:solidFill>
                          <a:effectLst/>
                          <a:latin typeface="Calibri" panose="020F0502020204030204" pitchFamily="34" charset="0"/>
                        </a:rPr>
                        <a:t>PE</a:t>
                      </a:r>
                    </a:p>
                  </a:txBody>
                  <a:tcPr marL="9521" marR="9521" marT="9521"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Petroleum/Energy</a:t>
                      </a:r>
                    </a:p>
                  </a:txBody>
                  <a:tcPr marL="9521" marR="9521" marT="9521" marB="0" anchor="b">
                    <a:lnL>
                      <a:noFill/>
                    </a:lnL>
                    <a:lnR>
                      <a:noFill/>
                    </a:lnR>
                    <a:lnT>
                      <a:noFill/>
                    </a:lnT>
                    <a:lnB>
                      <a:noFill/>
                    </a:lnB>
                  </a:tcPr>
                </a:tc>
                <a:extLst>
                  <a:ext uri="{0D108BD9-81ED-4DB2-BD59-A6C34878D82A}">
                    <a16:rowId xmlns:a16="http://schemas.microsoft.com/office/drawing/2014/main" val="2659869707"/>
                  </a:ext>
                </a:extLst>
              </a:tr>
              <a:tr h="190420">
                <a:tc>
                  <a:txBody>
                    <a:bodyPr/>
                    <a:lstStyle/>
                    <a:p>
                      <a:pPr algn="ctr" fontAlgn="b"/>
                      <a:r>
                        <a:rPr lang="en-US" sz="1100" b="0" i="0" u="none" strike="noStrike">
                          <a:solidFill>
                            <a:srgbClr val="000000"/>
                          </a:solidFill>
                          <a:effectLst/>
                          <a:latin typeface="Calibri" panose="020F0502020204030204" pitchFamily="34" charset="0"/>
                        </a:rPr>
                        <a:t>PH</a:t>
                      </a:r>
                    </a:p>
                  </a:txBody>
                  <a:tcPr marL="9521" marR="9521" marT="9521"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Pharma/BioT/Healthcare Products</a:t>
                      </a:r>
                    </a:p>
                  </a:txBody>
                  <a:tcPr marL="9521" marR="9521" marT="9521" marB="0" anchor="b">
                    <a:lnL>
                      <a:noFill/>
                    </a:lnL>
                    <a:lnR>
                      <a:noFill/>
                    </a:lnR>
                    <a:lnT>
                      <a:noFill/>
                    </a:lnT>
                    <a:lnB>
                      <a:noFill/>
                    </a:lnB>
                  </a:tcPr>
                </a:tc>
                <a:extLst>
                  <a:ext uri="{0D108BD9-81ED-4DB2-BD59-A6C34878D82A}">
                    <a16:rowId xmlns:a16="http://schemas.microsoft.com/office/drawing/2014/main" val="3865604790"/>
                  </a:ext>
                </a:extLst>
              </a:tr>
              <a:tr h="190420">
                <a:tc>
                  <a:txBody>
                    <a:bodyPr/>
                    <a:lstStyle/>
                    <a:p>
                      <a:pPr algn="ctr" fontAlgn="b"/>
                      <a:r>
                        <a:rPr lang="en-US" sz="1100" b="0" i="0" u="none" strike="noStrike">
                          <a:solidFill>
                            <a:srgbClr val="000000"/>
                          </a:solidFill>
                          <a:effectLst/>
                          <a:latin typeface="Calibri" panose="020F0502020204030204" pitchFamily="34" charset="0"/>
                        </a:rPr>
                        <a:t>PS</a:t>
                      </a:r>
                    </a:p>
                  </a:txBody>
                  <a:tcPr marL="9521" marR="9521" marT="9521"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Professional Services</a:t>
                      </a:r>
                    </a:p>
                  </a:txBody>
                  <a:tcPr marL="9521" marR="9521" marT="9521" marB="0" anchor="b">
                    <a:lnL>
                      <a:noFill/>
                    </a:lnL>
                    <a:lnR>
                      <a:noFill/>
                    </a:lnR>
                    <a:lnT>
                      <a:noFill/>
                    </a:lnT>
                    <a:lnB>
                      <a:noFill/>
                    </a:lnB>
                  </a:tcPr>
                </a:tc>
                <a:extLst>
                  <a:ext uri="{0D108BD9-81ED-4DB2-BD59-A6C34878D82A}">
                    <a16:rowId xmlns:a16="http://schemas.microsoft.com/office/drawing/2014/main" val="841191222"/>
                  </a:ext>
                </a:extLst>
              </a:tr>
              <a:tr h="190420">
                <a:tc>
                  <a:txBody>
                    <a:bodyPr/>
                    <a:lstStyle/>
                    <a:p>
                      <a:pPr algn="ctr" fontAlgn="b"/>
                      <a:r>
                        <a:rPr lang="en-US" sz="1100" b="0" i="0" u="none" strike="noStrike">
                          <a:solidFill>
                            <a:srgbClr val="000000"/>
                          </a:solidFill>
                          <a:effectLst/>
                          <a:latin typeface="Calibri" panose="020F0502020204030204" pitchFamily="34" charset="0"/>
                        </a:rPr>
                        <a:t>RE</a:t>
                      </a:r>
                    </a:p>
                  </a:txBody>
                  <a:tcPr marL="9521" marR="9521" marT="9521"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Real Estate</a:t>
                      </a:r>
                    </a:p>
                  </a:txBody>
                  <a:tcPr marL="9521" marR="9521" marT="9521" marB="0" anchor="b">
                    <a:lnL>
                      <a:noFill/>
                    </a:lnL>
                    <a:lnR>
                      <a:noFill/>
                    </a:lnR>
                    <a:lnT>
                      <a:noFill/>
                    </a:lnT>
                    <a:lnB>
                      <a:noFill/>
                    </a:lnB>
                  </a:tcPr>
                </a:tc>
                <a:extLst>
                  <a:ext uri="{0D108BD9-81ED-4DB2-BD59-A6C34878D82A}">
                    <a16:rowId xmlns:a16="http://schemas.microsoft.com/office/drawing/2014/main" val="3202062523"/>
                  </a:ext>
                </a:extLst>
              </a:tr>
              <a:tr h="190420">
                <a:tc>
                  <a:txBody>
                    <a:bodyPr/>
                    <a:lstStyle/>
                    <a:p>
                      <a:pPr algn="ctr" fontAlgn="b"/>
                      <a:r>
                        <a:rPr lang="en-US" sz="1100" b="0" i="0" u="none" strike="noStrike">
                          <a:solidFill>
                            <a:srgbClr val="000000"/>
                          </a:solidFill>
                          <a:effectLst/>
                          <a:latin typeface="Calibri" panose="020F0502020204030204" pitchFamily="34" charset="0"/>
                        </a:rPr>
                        <a:t>RT</a:t>
                      </a:r>
                    </a:p>
                  </a:txBody>
                  <a:tcPr marL="9521" marR="9521" marT="9521"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Retail</a:t>
                      </a:r>
                    </a:p>
                  </a:txBody>
                  <a:tcPr marL="9521" marR="9521" marT="9521" marB="0" anchor="b">
                    <a:lnL>
                      <a:noFill/>
                    </a:lnL>
                    <a:lnR>
                      <a:noFill/>
                    </a:lnR>
                    <a:lnT>
                      <a:noFill/>
                    </a:lnT>
                    <a:lnB>
                      <a:noFill/>
                    </a:lnB>
                  </a:tcPr>
                </a:tc>
                <a:extLst>
                  <a:ext uri="{0D108BD9-81ED-4DB2-BD59-A6C34878D82A}">
                    <a16:rowId xmlns:a16="http://schemas.microsoft.com/office/drawing/2014/main" val="2407437105"/>
                  </a:ext>
                </a:extLst>
              </a:tr>
              <a:tr h="190420">
                <a:tc>
                  <a:txBody>
                    <a:bodyPr/>
                    <a:lstStyle/>
                    <a:p>
                      <a:pPr algn="ctr" fontAlgn="b"/>
                      <a:r>
                        <a:rPr lang="en-US" sz="1100" b="0" i="0" u="none" strike="noStrike">
                          <a:solidFill>
                            <a:srgbClr val="000000"/>
                          </a:solidFill>
                          <a:effectLst/>
                          <a:latin typeface="Calibri" panose="020F0502020204030204" pitchFamily="34" charset="0"/>
                        </a:rPr>
                        <a:t>TC</a:t>
                      </a:r>
                    </a:p>
                  </a:txBody>
                  <a:tcPr marL="9521" marR="9521" marT="9521"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Technology</a:t>
                      </a:r>
                    </a:p>
                  </a:txBody>
                  <a:tcPr marL="9521" marR="9521" marT="9521" marB="0" anchor="b">
                    <a:lnL>
                      <a:noFill/>
                    </a:lnL>
                    <a:lnR>
                      <a:noFill/>
                    </a:lnR>
                    <a:lnT>
                      <a:noFill/>
                    </a:lnT>
                    <a:lnB>
                      <a:noFill/>
                    </a:lnB>
                  </a:tcPr>
                </a:tc>
                <a:extLst>
                  <a:ext uri="{0D108BD9-81ED-4DB2-BD59-A6C34878D82A}">
                    <a16:rowId xmlns:a16="http://schemas.microsoft.com/office/drawing/2014/main" val="1410204630"/>
                  </a:ext>
                </a:extLst>
              </a:tr>
              <a:tr h="190420">
                <a:tc>
                  <a:txBody>
                    <a:bodyPr/>
                    <a:lstStyle/>
                    <a:p>
                      <a:pPr algn="ctr" fontAlgn="b"/>
                      <a:r>
                        <a:rPr lang="en-US" sz="1100" b="0" i="0" u="none" strike="noStrike">
                          <a:solidFill>
                            <a:srgbClr val="000000"/>
                          </a:solidFill>
                          <a:effectLst/>
                          <a:latin typeface="Calibri" panose="020F0502020204030204" pitchFamily="34" charset="0"/>
                        </a:rPr>
                        <a:t>TE</a:t>
                      </a:r>
                    </a:p>
                  </a:txBody>
                  <a:tcPr marL="9521" marR="9521" marT="9521"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Telecom</a:t>
                      </a:r>
                    </a:p>
                  </a:txBody>
                  <a:tcPr marL="9521" marR="9521" marT="9521" marB="0" anchor="b">
                    <a:lnL>
                      <a:noFill/>
                    </a:lnL>
                    <a:lnR>
                      <a:noFill/>
                    </a:lnR>
                    <a:lnT>
                      <a:noFill/>
                    </a:lnT>
                    <a:lnB>
                      <a:noFill/>
                    </a:lnB>
                  </a:tcPr>
                </a:tc>
                <a:extLst>
                  <a:ext uri="{0D108BD9-81ED-4DB2-BD59-A6C34878D82A}">
                    <a16:rowId xmlns:a16="http://schemas.microsoft.com/office/drawing/2014/main" val="1207269311"/>
                  </a:ext>
                </a:extLst>
              </a:tr>
              <a:tr h="190420">
                <a:tc>
                  <a:txBody>
                    <a:bodyPr/>
                    <a:lstStyle/>
                    <a:p>
                      <a:pPr algn="ctr" fontAlgn="b"/>
                      <a:r>
                        <a:rPr lang="en-US" sz="1100" b="0" i="0" u="none" strike="noStrike">
                          <a:solidFill>
                            <a:srgbClr val="000000"/>
                          </a:solidFill>
                          <a:effectLst/>
                          <a:latin typeface="Calibri" panose="020F0502020204030204" pitchFamily="34" charset="0"/>
                        </a:rPr>
                        <a:t>TR</a:t>
                      </a:r>
                    </a:p>
                  </a:txBody>
                  <a:tcPr marL="9521" marR="9521" marT="9521"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Transportation</a:t>
                      </a:r>
                    </a:p>
                  </a:txBody>
                  <a:tcPr marL="9521" marR="9521" marT="9521" marB="0" anchor="b">
                    <a:lnL>
                      <a:noFill/>
                    </a:lnL>
                    <a:lnR>
                      <a:noFill/>
                    </a:lnR>
                    <a:lnT>
                      <a:noFill/>
                    </a:lnT>
                    <a:lnB>
                      <a:noFill/>
                    </a:lnB>
                  </a:tcPr>
                </a:tc>
                <a:extLst>
                  <a:ext uri="{0D108BD9-81ED-4DB2-BD59-A6C34878D82A}">
                    <a16:rowId xmlns:a16="http://schemas.microsoft.com/office/drawing/2014/main" val="1920715444"/>
                  </a:ext>
                </a:extLst>
              </a:tr>
              <a:tr h="190420">
                <a:tc>
                  <a:txBody>
                    <a:bodyPr/>
                    <a:lstStyle/>
                    <a:p>
                      <a:pPr algn="ctr" fontAlgn="b"/>
                      <a:endParaRPr lang="en-US" sz="1100" b="0" i="0" u="none" strike="noStrike">
                        <a:solidFill>
                          <a:srgbClr val="000000"/>
                        </a:solidFill>
                        <a:effectLst/>
                        <a:latin typeface="Calibri" panose="020F0502020204030204" pitchFamily="34" charset="0"/>
                      </a:endParaRPr>
                    </a:p>
                  </a:txBody>
                  <a:tcPr marL="9521" marR="9521" marT="952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1" marR="9521" marT="9521" marB="0" anchor="b">
                    <a:lnL>
                      <a:noFill/>
                    </a:lnL>
                    <a:lnR>
                      <a:noFill/>
                    </a:lnR>
                    <a:lnT>
                      <a:noFill/>
                    </a:lnT>
                    <a:lnB>
                      <a:noFill/>
                    </a:lnB>
                  </a:tcPr>
                </a:tc>
                <a:extLst>
                  <a:ext uri="{0D108BD9-81ED-4DB2-BD59-A6C34878D82A}">
                    <a16:rowId xmlns:a16="http://schemas.microsoft.com/office/drawing/2014/main" val="4196757332"/>
                  </a:ext>
                </a:extLst>
              </a:tr>
              <a:tr h="344660">
                <a:tc>
                  <a:txBody>
                    <a:bodyPr/>
                    <a:lstStyle/>
                    <a:p>
                      <a:pPr algn="ctr" fontAlgn="b"/>
                      <a:endParaRPr lang="en-US" sz="1100" b="1" i="0" u="none" strike="noStrike">
                        <a:solidFill>
                          <a:srgbClr val="000000"/>
                        </a:solidFill>
                        <a:effectLst/>
                        <a:latin typeface="Calibri" panose="020F0502020204030204" pitchFamily="34" charset="0"/>
                      </a:endParaRPr>
                    </a:p>
                  </a:txBody>
                  <a:tcPr marL="9521" marR="9521" marT="9521" marB="0" anchor="b">
                    <a:lnL>
                      <a:noFill/>
                    </a:lnL>
                    <a:lnR>
                      <a:noFill/>
                    </a:lnR>
                    <a:lnT>
                      <a:noFill/>
                    </a:lnT>
                    <a:lnB>
                      <a:noFill/>
                    </a:lnB>
                  </a:tcPr>
                </a:tc>
                <a:tc>
                  <a:txBody>
                    <a:bodyPr/>
                    <a:lstStyle/>
                    <a:p>
                      <a:pPr algn="l" fontAlgn="b"/>
                      <a:r>
                        <a:rPr lang="en-US" sz="1100" b="1" i="0" u="none" strike="noStrike" dirty="0">
                          <a:solidFill>
                            <a:srgbClr val="000000"/>
                          </a:solidFill>
                          <a:effectLst/>
                          <a:latin typeface="Calibri" panose="020F0502020204030204" pitchFamily="34" charset="0"/>
                        </a:rPr>
                        <a:t>NONE CHANGED - ONLY NEW RESPONSES ADDED (IN GREEN)</a:t>
                      </a:r>
                    </a:p>
                  </a:txBody>
                  <a:tcPr marL="9521" marR="9521" marT="9521" marB="0" anchor="b">
                    <a:lnL>
                      <a:noFill/>
                    </a:lnL>
                    <a:lnR>
                      <a:noFill/>
                    </a:lnR>
                    <a:lnT>
                      <a:noFill/>
                    </a:lnT>
                    <a:lnB>
                      <a:noFill/>
                    </a:lnB>
                  </a:tcPr>
                </a:tc>
                <a:extLst>
                  <a:ext uri="{0D108BD9-81ED-4DB2-BD59-A6C34878D82A}">
                    <a16:rowId xmlns:a16="http://schemas.microsoft.com/office/drawing/2014/main" val="2037582089"/>
                  </a:ext>
                </a:extLst>
              </a:tr>
            </a:tbl>
          </a:graphicData>
        </a:graphic>
      </p:graphicFrame>
    </p:spTree>
    <p:extLst>
      <p:ext uri="{BB962C8B-B14F-4D97-AF65-F5344CB8AC3E}">
        <p14:creationId xmlns:p14="http://schemas.microsoft.com/office/powerpoint/2010/main" val="3227764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Industry Before Degree –DOWNLOAD FILE</a:t>
            </a:r>
          </a:p>
        </p:txBody>
      </p:sp>
      <p:sp>
        <p:nvSpPr>
          <p:cNvPr id="4" name="TextBox 3"/>
          <p:cNvSpPr txBox="1"/>
          <p:nvPr/>
        </p:nvSpPr>
        <p:spPr>
          <a:xfrm>
            <a:off x="3983486" y="1555454"/>
            <a:ext cx="3827416" cy="923330"/>
          </a:xfrm>
          <a:prstGeom prst="rect">
            <a:avLst/>
          </a:prstGeom>
          <a:ln w="38100">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NEW FIELD – PREVIOUSLY AVAILABLE AS SEARCH FILTER BUT NOT INCLUDED IN DOWNLOAD FILE</a:t>
            </a:r>
          </a:p>
        </p:txBody>
      </p:sp>
    </p:spTree>
    <p:extLst>
      <p:ext uri="{BB962C8B-B14F-4D97-AF65-F5344CB8AC3E}">
        <p14:creationId xmlns:p14="http://schemas.microsoft.com/office/powerpoint/2010/main" val="1303169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Industry After Degree – DOWNLOAD FILE</a:t>
            </a:r>
          </a:p>
        </p:txBody>
      </p:sp>
      <p:sp>
        <p:nvSpPr>
          <p:cNvPr id="4" name="TextBox 3"/>
          <p:cNvSpPr txBox="1"/>
          <p:nvPr/>
        </p:nvSpPr>
        <p:spPr>
          <a:xfrm>
            <a:off x="3983486" y="1555454"/>
            <a:ext cx="3827416" cy="923330"/>
          </a:xfrm>
          <a:prstGeom prst="rect">
            <a:avLst/>
          </a:prstGeom>
          <a:ln w="38100">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NEW FIELD – PREVIOUSLY AVAILABLE AS SEARCH FILTER BUT NOT INCLUDED IN DOWNLOAD FILE</a:t>
            </a:r>
          </a:p>
        </p:txBody>
      </p:sp>
    </p:spTree>
    <p:extLst>
      <p:ext uri="{BB962C8B-B14F-4D97-AF65-F5344CB8AC3E}">
        <p14:creationId xmlns:p14="http://schemas.microsoft.com/office/powerpoint/2010/main" val="2211309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Functions Before/After Degree – Updated Response Options</a:t>
            </a:r>
          </a:p>
        </p:txBody>
      </p:sp>
      <p:graphicFrame>
        <p:nvGraphicFramePr>
          <p:cNvPr id="6" name="Table 5"/>
          <p:cNvGraphicFramePr>
            <a:graphicFrameLocks noGrp="1"/>
          </p:cNvGraphicFramePr>
          <p:nvPr>
            <p:extLst>
              <p:ext uri="{D42A27DB-BD31-4B8C-83A1-F6EECF244321}">
                <p14:modId xmlns:p14="http://schemas.microsoft.com/office/powerpoint/2010/main" val="3518533982"/>
              </p:ext>
            </p:extLst>
          </p:nvPr>
        </p:nvGraphicFramePr>
        <p:xfrm>
          <a:off x="456014" y="1513056"/>
          <a:ext cx="7354888" cy="3965874"/>
        </p:xfrm>
        <a:graphic>
          <a:graphicData uri="http://schemas.openxmlformats.org/drawingml/2006/table">
            <a:tbl>
              <a:tblPr/>
              <a:tblGrid>
                <a:gridCol w="963248">
                  <a:extLst>
                    <a:ext uri="{9D8B030D-6E8A-4147-A177-3AD203B41FA5}">
                      <a16:colId xmlns:a16="http://schemas.microsoft.com/office/drawing/2014/main" val="2969467809"/>
                    </a:ext>
                  </a:extLst>
                </a:gridCol>
                <a:gridCol w="3195820">
                  <a:extLst>
                    <a:ext uri="{9D8B030D-6E8A-4147-A177-3AD203B41FA5}">
                      <a16:colId xmlns:a16="http://schemas.microsoft.com/office/drawing/2014/main" val="3198991716"/>
                    </a:ext>
                  </a:extLst>
                </a:gridCol>
                <a:gridCol w="3195820">
                  <a:extLst>
                    <a:ext uri="{9D8B030D-6E8A-4147-A177-3AD203B41FA5}">
                      <a16:colId xmlns:a16="http://schemas.microsoft.com/office/drawing/2014/main" val="2766292266"/>
                    </a:ext>
                  </a:extLst>
                </a:gridCol>
              </a:tblGrid>
              <a:tr h="180267">
                <a:tc>
                  <a:txBody>
                    <a:bodyPr/>
                    <a:lstStyle/>
                    <a:p>
                      <a:pPr algn="ctr" fontAlgn="b"/>
                      <a:r>
                        <a:rPr lang="en-US" sz="1100" b="1" i="0" u="none" strike="noStrike">
                          <a:solidFill>
                            <a:srgbClr val="000000"/>
                          </a:solidFill>
                          <a:effectLst/>
                          <a:latin typeface="Calibri" panose="020F0502020204030204" pitchFamily="34" charset="0"/>
                        </a:rPr>
                        <a:t>CODE</a:t>
                      </a:r>
                    </a:p>
                  </a:txBody>
                  <a:tcPr marL="9013" marR="9013" marT="9013"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NEW RESPONSE OPTIONS - BEGINNING AUGUST 21</a:t>
                      </a:r>
                    </a:p>
                  </a:txBody>
                  <a:tcPr marL="9013" marR="9013" marT="9013"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829166194"/>
                  </a:ext>
                </a:extLst>
              </a:tr>
              <a:tr h="180267">
                <a:tc>
                  <a:txBody>
                    <a:bodyPr/>
                    <a:lstStyle/>
                    <a:p>
                      <a:pPr algn="ctr" fontAlgn="b"/>
                      <a:r>
                        <a:rPr lang="en-US" sz="1100" b="0" i="0" u="none" strike="noStrike">
                          <a:solidFill>
                            <a:srgbClr val="000000"/>
                          </a:solidFill>
                          <a:effectLst/>
                          <a:latin typeface="Calibri" panose="020F0502020204030204" pitchFamily="34" charset="0"/>
                        </a:rPr>
                        <a:t>CN</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Consulting</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376422723"/>
                  </a:ext>
                </a:extLst>
              </a:tr>
              <a:tr h="180267">
                <a:tc>
                  <a:txBody>
                    <a:bodyPr/>
                    <a:lstStyle/>
                    <a:p>
                      <a:pPr algn="ctr" fontAlgn="b"/>
                      <a:r>
                        <a:rPr lang="en-US" sz="1100" b="0" i="0" u="none" strike="noStrike">
                          <a:solidFill>
                            <a:srgbClr val="000000"/>
                          </a:solidFill>
                          <a:effectLst/>
                          <a:latin typeface="Calibri" panose="020F0502020204030204" pitchFamily="34" charset="0"/>
                        </a:rPr>
                        <a:t>FN</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Finance/Accounting</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2059453249"/>
                  </a:ext>
                </a:extLst>
              </a:tr>
              <a:tr h="180267">
                <a:tc>
                  <a:txBody>
                    <a:bodyPr/>
                    <a:lstStyle/>
                    <a:p>
                      <a:pPr algn="ctr" fontAlgn="b"/>
                      <a:r>
                        <a:rPr lang="en-US" sz="1100" b="0" i="0" u="none" strike="noStrike">
                          <a:solidFill>
                            <a:srgbClr val="000000"/>
                          </a:solidFill>
                          <a:effectLst/>
                          <a:latin typeface="Calibri" panose="020F0502020204030204" pitchFamily="34" charset="0"/>
                        </a:rPr>
                        <a:t>GM</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General Management</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2612823368"/>
                  </a:ext>
                </a:extLst>
              </a:tr>
              <a:tr h="180267">
                <a:tc>
                  <a:txBody>
                    <a:bodyPr/>
                    <a:lstStyle/>
                    <a:p>
                      <a:pPr algn="ctr" fontAlgn="b"/>
                      <a:r>
                        <a:rPr lang="en-US" sz="1100" b="0" i="0" u="none" strike="noStrike">
                          <a:solidFill>
                            <a:srgbClr val="000000"/>
                          </a:solidFill>
                          <a:effectLst/>
                          <a:latin typeface="Calibri" panose="020F0502020204030204" pitchFamily="34" charset="0"/>
                        </a:rPr>
                        <a:t>HR</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Human Resources</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4156453658"/>
                  </a:ext>
                </a:extLst>
              </a:tr>
              <a:tr h="180267">
                <a:tc>
                  <a:txBody>
                    <a:bodyPr/>
                    <a:lstStyle/>
                    <a:p>
                      <a:pPr algn="ctr" fontAlgn="b"/>
                      <a:r>
                        <a:rPr lang="en-US" sz="1100" b="0" i="0" u="none" strike="noStrike" dirty="0">
                          <a:solidFill>
                            <a:srgbClr val="000000"/>
                          </a:solidFill>
                          <a:effectLst/>
                          <a:latin typeface="Calibri" panose="020F0502020204030204" pitchFamily="34" charset="0"/>
                        </a:rPr>
                        <a:t>MS</a:t>
                      </a:r>
                    </a:p>
                  </a:txBody>
                  <a:tcPr marL="9013" marR="9013" marT="9013"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Information Technology/Data Science</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2500987286"/>
                  </a:ext>
                </a:extLst>
              </a:tr>
              <a:tr h="180267">
                <a:tc>
                  <a:txBody>
                    <a:bodyPr/>
                    <a:lstStyle/>
                    <a:p>
                      <a:pPr algn="ctr" fontAlgn="b"/>
                      <a:r>
                        <a:rPr lang="en-US" sz="1100" b="0" i="0" u="none" strike="noStrike">
                          <a:solidFill>
                            <a:srgbClr val="000000"/>
                          </a:solidFill>
                          <a:effectLst/>
                          <a:latin typeface="Calibri" panose="020F0502020204030204" pitchFamily="34" charset="0"/>
                        </a:rPr>
                        <a:t>OP</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Operations/Logistics</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1652784956"/>
                  </a:ext>
                </a:extLst>
              </a:tr>
              <a:tr h="180267">
                <a:tc>
                  <a:txBody>
                    <a:bodyPr/>
                    <a:lstStyle/>
                    <a:p>
                      <a:pPr algn="ctr" fontAlgn="b"/>
                      <a:r>
                        <a:rPr lang="en-US" sz="1100" b="0" i="0" u="none" strike="noStrike">
                          <a:solidFill>
                            <a:srgbClr val="000000"/>
                          </a:solidFill>
                          <a:effectLst/>
                          <a:latin typeface="Calibri" panose="020F0502020204030204" pitchFamily="34" charset="0"/>
                        </a:rPr>
                        <a:t>MA</a:t>
                      </a:r>
                    </a:p>
                  </a:txBody>
                  <a:tcPr marL="9013" marR="9013" marT="9013"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Marketing/Advertising/Brand Management</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3196393320"/>
                  </a:ext>
                </a:extLst>
              </a:tr>
              <a:tr h="180267">
                <a:tc>
                  <a:txBody>
                    <a:bodyPr/>
                    <a:lstStyle/>
                    <a:p>
                      <a:pPr algn="ctr" fontAlgn="b"/>
                      <a:r>
                        <a:rPr lang="en-US" sz="1100" b="0" i="0" u="none" strike="noStrike">
                          <a:solidFill>
                            <a:srgbClr val="000000"/>
                          </a:solidFill>
                          <a:effectLst/>
                          <a:latin typeface="Calibri" panose="020F0502020204030204" pitchFamily="34" charset="0"/>
                        </a:rPr>
                        <a:t>SB</a:t>
                      </a:r>
                    </a:p>
                  </a:txBody>
                  <a:tcPr marL="9013" marR="9013" marT="9013"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Sales/Business Development</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4242173772"/>
                  </a:ext>
                </a:extLst>
              </a:tr>
              <a:tr h="180267">
                <a:tc>
                  <a:txBody>
                    <a:bodyPr/>
                    <a:lstStyle/>
                    <a:p>
                      <a:pPr algn="ctr" fontAlgn="b"/>
                      <a:r>
                        <a:rPr lang="en-US" sz="1100" b="0" i="0" u="none" strike="noStrike">
                          <a:solidFill>
                            <a:srgbClr val="000000"/>
                          </a:solidFill>
                          <a:effectLst/>
                          <a:latin typeface="Calibri" panose="020F0502020204030204" pitchFamily="34" charset="0"/>
                        </a:rPr>
                        <a:t>ST</a:t>
                      </a:r>
                    </a:p>
                  </a:txBody>
                  <a:tcPr marL="9013" marR="9013" marT="9013"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Strategy</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1626248358"/>
                  </a:ext>
                </a:extLst>
              </a:tr>
              <a:tr h="180267">
                <a:tc>
                  <a:txBody>
                    <a:bodyPr/>
                    <a:lstStyle/>
                    <a:p>
                      <a:pPr algn="ctr" fontAlgn="b"/>
                      <a:r>
                        <a:rPr lang="en-US" sz="1100" b="0" i="0" u="none" strike="noStrike">
                          <a:solidFill>
                            <a:srgbClr val="000000"/>
                          </a:solidFill>
                          <a:effectLst/>
                          <a:latin typeface="Calibri" panose="020F0502020204030204" pitchFamily="34" charset="0"/>
                        </a:rPr>
                        <a:t>OT</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OTHER</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2451761635"/>
                  </a:ext>
                </a:extLst>
              </a:tr>
              <a:tr h="180267">
                <a:tc>
                  <a:txBody>
                    <a:bodyPr/>
                    <a:lstStyle/>
                    <a:p>
                      <a:pPr algn="ctr"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4225561267"/>
                  </a:ext>
                </a:extLst>
              </a:tr>
              <a:tr h="180267">
                <a:tc>
                  <a:txBody>
                    <a:bodyPr/>
                    <a:lstStyle/>
                    <a:p>
                      <a:pPr algn="ctr"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2695602537"/>
                  </a:ext>
                </a:extLst>
              </a:tr>
              <a:tr h="180267">
                <a:tc>
                  <a:txBody>
                    <a:bodyPr/>
                    <a:lstStyle/>
                    <a:p>
                      <a:pPr algn="ctr" fontAlgn="b"/>
                      <a:r>
                        <a:rPr lang="en-US" sz="1100" b="1" i="0" u="none" strike="noStrike">
                          <a:solidFill>
                            <a:srgbClr val="000000"/>
                          </a:solidFill>
                          <a:effectLst/>
                          <a:latin typeface="Calibri" panose="020F0502020204030204" pitchFamily="34" charset="0"/>
                        </a:rPr>
                        <a:t>CODE</a:t>
                      </a:r>
                    </a:p>
                  </a:txBody>
                  <a:tcPr marL="9013" marR="9013" marT="9013"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OLD RESPONSE OPTIONS - PRIOR TO AUGUST 21</a:t>
                      </a:r>
                    </a:p>
                  </a:txBody>
                  <a:tcPr marL="9013" marR="9013" marT="9013"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MAPPED TO . . . NEW RESPONSE OPTION (SEE ABOVE)</a:t>
                      </a:r>
                    </a:p>
                  </a:txBody>
                  <a:tcPr marL="9013" marR="9013" marT="9013" marB="0" anchor="b">
                    <a:lnL>
                      <a:noFill/>
                    </a:lnL>
                    <a:lnR>
                      <a:noFill/>
                    </a:lnR>
                    <a:lnT>
                      <a:noFill/>
                    </a:lnT>
                    <a:lnB>
                      <a:noFill/>
                    </a:lnB>
                  </a:tcPr>
                </a:tc>
                <a:extLst>
                  <a:ext uri="{0D108BD9-81ED-4DB2-BD59-A6C34878D82A}">
                    <a16:rowId xmlns:a16="http://schemas.microsoft.com/office/drawing/2014/main" val="3850942231"/>
                  </a:ext>
                </a:extLst>
              </a:tr>
              <a:tr h="180267">
                <a:tc>
                  <a:txBody>
                    <a:bodyPr/>
                    <a:lstStyle/>
                    <a:p>
                      <a:pPr algn="ctr" fontAlgn="b"/>
                      <a:r>
                        <a:rPr lang="en-US" sz="1100" b="0" i="0" u="none" strike="noStrike">
                          <a:solidFill>
                            <a:srgbClr val="000000"/>
                          </a:solidFill>
                          <a:effectLst/>
                          <a:latin typeface="Calibri" panose="020F0502020204030204" pitchFamily="34" charset="0"/>
                        </a:rPr>
                        <a:t>CN</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Consulting</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2089111931"/>
                  </a:ext>
                </a:extLst>
              </a:tr>
              <a:tr h="180267">
                <a:tc>
                  <a:txBody>
                    <a:bodyPr/>
                    <a:lstStyle/>
                    <a:p>
                      <a:pPr algn="ctr" fontAlgn="b"/>
                      <a:r>
                        <a:rPr lang="en-US" sz="1100" b="0" i="0" u="none" strike="noStrike">
                          <a:solidFill>
                            <a:srgbClr val="000000"/>
                          </a:solidFill>
                          <a:effectLst/>
                          <a:latin typeface="Calibri" panose="020F0502020204030204" pitchFamily="34" charset="0"/>
                        </a:rPr>
                        <a:t>FN</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Finance/Accounting</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3084094352"/>
                  </a:ext>
                </a:extLst>
              </a:tr>
              <a:tr h="180267">
                <a:tc>
                  <a:txBody>
                    <a:bodyPr/>
                    <a:lstStyle/>
                    <a:p>
                      <a:pPr algn="ctr" fontAlgn="b"/>
                      <a:r>
                        <a:rPr lang="en-US" sz="1100" b="0" i="0" u="none" strike="noStrike">
                          <a:solidFill>
                            <a:srgbClr val="000000"/>
                          </a:solidFill>
                          <a:effectLst/>
                          <a:latin typeface="Calibri" panose="020F0502020204030204" pitchFamily="34" charset="0"/>
                        </a:rPr>
                        <a:t>GM</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General Management</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2516777673"/>
                  </a:ext>
                </a:extLst>
              </a:tr>
              <a:tr h="180267">
                <a:tc>
                  <a:txBody>
                    <a:bodyPr/>
                    <a:lstStyle/>
                    <a:p>
                      <a:pPr algn="ctr" fontAlgn="b"/>
                      <a:r>
                        <a:rPr lang="en-US" sz="1100" b="0" i="0" u="none" strike="noStrike">
                          <a:solidFill>
                            <a:srgbClr val="000000"/>
                          </a:solidFill>
                          <a:effectLst/>
                          <a:latin typeface="Calibri" panose="020F0502020204030204" pitchFamily="34" charset="0"/>
                        </a:rPr>
                        <a:t>HR</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Human Resources</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761468130"/>
                  </a:ext>
                </a:extLst>
              </a:tr>
              <a:tr h="180267">
                <a:tc>
                  <a:txBody>
                    <a:bodyPr/>
                    <a:lstStyle/>
                    <a:p>
                      <a:pPr algn="ctr" fontAlgn="b"/>
                      <a:r>
                        <a:rPr lang="en-US" sz="1100" b="0" i="0" u="none" strike="noStrike">
                          <a:solidFill>
                            <a:srgbClr val="000000"/>
                          </a:solidFill>
                          <a:effectLst/>
                          <a:latin typeface="Calibri" panose="020F0502020204030204" pitchFamily="34" charset="0"/>
                        </a:rPr>
                        <a:t>MK</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Marketing/Sales</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Marketing/Advertising/Brand Management</a:t>
                      </a:r>
                    </a:p>
                  </a:txBody>
                  <a:tcPr marL="9013" marR="9013" marT="9013" marB="0" anchor="b">
                    <a:lnL>
                      <a:noFill/>
                    </a:lnL>
                    <a:lnR>
                      <a:noFill/>
                    </a:lnR>
                    <a:lnT>
                      <a:noFill/>
                    </a:lnT>
                    <a:lnB>
                      <a:noFill/>
                    </a:lnB>
                  </a:tcPr>
                </a:tc>
                <a:extLst>
                  <a:ext uri="{0D108BD9-81ED-4DB2-BD59-A6C34878D82A}">
                    <a16:rowId xmlns:a16="http://schemas.microsoft.com/office/drawing/2014/main" val="1388343602"/>
                  </a:ext>
                </a:extLst>
              </a:tr>
              <a:tr h="180267">
                <a:tc>
                  <a:txBody>
                    <a:bodyPr/>
                    <a:lstStyle/>
                    <a:p>
                      <a:pPr algn="ctr" fontAlgn="b"/>
                      <a:r>
                        <a:rPr lang="en-US" sz="1100" b="0" i="0" u="none" strike="noStrike">
                          <a:solidFill>
                            <a:srgbClr val="000000"/>
                          </a:solidFill>
                          <a:effectLst/>
                          <a:latin typeface="Calibri" panose="020F0502020204030204" pitchFamily="34" charset="0"/>
                        </a:rPr>
                        <a:t>MS</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Management Information Systems</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Information Technology/Data Science</a:t>
                      </a:r>
                    </a:p>
                  </a:txBody>
                  <a:tcPr marL="9013" marR="9013" marT="9013" marB="0" anchor="b">
                    <a:lnL>
                      <a:noFill/>
                    </a:lnL>
                    <a:lnR>
                      <a:noFill/>
                    </a:lnR>
                    <a:lnT>
                      <a:noFill/>
                    </a:lnT>
                    <a:lnB>
                      <a:noFill/>
                    </a:lnB>
                  </a:tcPr>
                </a:tc>
                <a:extLst>
                  <a:ext uri="{0D108BD9-81ED-4DB2-BD59-A6C34878D82A}">
                    <a16:rowId xmlns:a16="http://schemas.microsoft.com/office/drawing/2014/main" val="4146453305"/>
                  </a:ext>
                </a:extLst>
              </a:tr>
              <a:tr h="180267">
                <a:tc>
                  <a:txBody>
                    <a:bodyPr/>
                    <a:lstStyle/>
                    <a:p>
                      <a:pPr algn="ctr" fontAlgn="b"/>
                      <a:r>
                        <a:rPr lang="en-US" sz="1100" b="0" i="0" u="none" strike="noStrike">
                          <a:solidFill>
                            <a:srgbClr val="000000"/>
                          </a:solidFill>
                          <a:effectLst/>
                          <a:latin typeface="Calibri" panose="020F0502020204030204" pitchFamily="34" charset="0"/>
                        </a:rPr>
                        <a:t>OP</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Operations/Logistics</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1609076226"/>
                  </a:ext>
                </a:extLst>
              </a:tr>
              <a:tr h="180267">
                <a:tc>
                  <a:txBody>
                    <a:bodyPr/>
                    <a:lstStyle/>
                    <a:p>
                      <a:pPr algn="ctr" fontAlgn="b"/>
                      <a:r>
                        <a:rPr lang="en-US" sz="1100" b="0" i="0" u="none" strike="noStrike">
                          <a:solidFill>
                            <a:srgbClr val="000000"/>
                          </a:solidFill>
                          <a:effectLst/>
                          <a:latin typeface="Calibri" panose="020F0502020204030204" pitchFamily="34" charset="0"/>
                        </a:rPr>
                        <a:t>OT</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OTHER</a:t>
                      </a:r>
                    </a:p>
                  </a:txBody>
                  <a:tcPr marL="9013" marR="9013" marT="901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1598017052"/>
                  </a:ext>
                </a:extLst>
              </a:tr>
            </a:tbl>
          </a:graphicData>
        </a:graphic>
      </p:graphicFrame>
    </p:spTree>
    <p:extLst>
      <p:ext uri="{BB962C8B-B14F-4D97-AF65-F5344CB8AC3E}">
        <p14:creationId xmlns:p14="http://schemas.microsoft.com/office/powerpoint/2010/main" val="3182414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Functions Before Degree – Download File</a:t>
            </a:r>
          </a:p>
        </p:txBody>
      </p:sp>
      <p:sp>
        <p:nvSpPr>
          <p:cNvPr id="4" name="TextBox 3"/>
          <p:cNvSpPr txBox="1"/>
          <p:nvPr/>
        </p:nvSpPr>
        <p:spPr>
          <a:xfrm>
            <a:off x="3983486" y="1555454"/>
            <a:ext cx="3827416" cy="923330"/>
          </a:xfrm>
          <a:prstGeom prst="rect">
            <a:avLst/>
          </a:prstGeom>
          <a:ln w="38100">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NEW FIELD – PREVIOUSLY AVAILABLE AS SEARCH FILTER BUT NOT INCLUDED IN DOWNLOAD FILE</a:t>
            </a:r>
          </a:p>
        </p:txBody>
      </p:sp>
    </p:spTree>
    <p:extLst>
      <p:ext uri="{BB962C8B-B14F-4D97-AF65-F5344CB8AC3E}">
        <p14:creationId xmlns:p14="http://schemas.microsoft.com/office/powerpoint/2010/main" val="1592934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Functions After Degree – Download File</a:t>
            </a:r>
          </a:p>
        </p:txBody>
      </p:sp>
      <p:sp>
        <p:nvSpPr>
          <p:cNvPr id="3" name="TextBox 2"/>
          <p:cNvSpPr txBox="1"/>
          <p:nvPr/>
        </p:nvSpPr>
        <p:spPr>
          <a:xfrm>
            <a:off x="3983486" y="1555454"/>
            <a:ext cx="3827416" cy="923330"/>
          </a:xfrm>
          <a:prstGeom prst="rect">
            <a:avLst/>
          </a:prstGeom>
          <a:ln w="38100">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NEW FIELD – PREVIOUSLY AVAILABLE AS SEARCH FILTER BUT NOT INCLUDED IN DOWNLOAD FILE</a:t>
            </a:r>
          </a:p>
        </p:txBody>
      </p:sp>
    </p:spTree>
    <p:extLst>
      <p:ext uri="{BB962C8B-B14F-4D97-AF65-F5344CB8AC3E}">
        <p14:creationId xmlns:p14="http://schemas.microsoft.com/office/powerpoint/2010/main" val="177267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Overview</a:t>
            </a:r>
          </a:p>
        </p:txBody>
      </p:sp>
      <p:sp>
        <p:nvSpPr>
          <p:cNvPr id="3" name="Content Placeholder 2"/>
          <p:cNvSpPr>
            <a:spLocks noGrp="1"/>
          </p:cNvSpPr>
          <p:nvPr>
            <p:ph idx="1"/>
          </p:nvPr>
        </p:nvSpPr>
        <p:spPr/>
        <p:txBody>
          <a:bodyPr/>
          <a:lstStyle/>
          <a:p>
            <a:r>
              <a:rPr lang="en-US" b="0" dirty="0"/>
              <a:t>This document is a reference guide for the August 2017 enhancements to candidate background information questions (BIQs). </a:t>
            </a:r>
          </a:p>
          <a:p>
            <a:r>
              <a:rPr lang="en-US" b="0" dirty="0"/>
              <a:t>Beginning on </a:t>
            </a:r>
            <a:r>
              <a:rPr lang="en-US" dirty="0">
                <a:solidFill>
                  <a:schemeClr val="tx1"/>
                </a:solidFill>
              </a:rPr>
              <a:t>September 26, 2017, </a:t>
            </a:r>
            <a:r>
              <a:rPr lang="en-US" b="0" dirty="0"/>
              <a:t>the questions posed to candidates during registration on mba.com will be updated to better reflect their plans. Schools will have new search options within the GMASS tool to match these updates.</a:t>
            </a:r>
          </a:p>
          <a:p>
            <a:r>
              <a:rPr lang="en-US" b="0" dirty="0"/>
              <a:t>Download files will be updated and school users will need to accommodate these changes within their internal systems. A sample Download File and Code List will be available on gmac.com and distributed via email. </a:t>
            </a:r>
          </a:p>
          <a:p>
            <a:r>
              <a:rPr lang="en-US" dirty="0">
                <a:solidFill>
                  <a:schemeClr val="tx1"/>
                </a:solidFill>
              </a:rPr>
              <a:t>Please review the Download File carefully because many fields will be in different columns – even fields without changes.</a:t>
            </a:r>
            <a:endParaRPr lang="en-US" b="0" dirty="0">
              <a:solidFill>
                <a:schemeClr val="tx1"/>
              </a:solidFill>
            </a:endParaRPr>
          </a:p>
          <a:p>
            <a:r>
              <a:rPr lang="en-US" b="0" dirty="0"/>
              <a:t>Historical data from candidates who registered before these changes will be “mapped” over to the new options, and recurring searches will be mapped over as well.</a:t>
            </a:r>
          </a:p>
        </p:txBody>
      </p:sp>
    </p:spTree>
    <p:extLst>
      <p:ext uri="{BB962C8B-B14F-4D97-AF65-F5344CB8AC3E}">
        <p14:creationId xmlns:p14="http://schemas.microsoft.com/office/powerpoint/2010/main" val="2929547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Preferred Region of Study – Updated Response Options (1)</a:t>
            </a:r>
          </a:p>
        </p:txBody>
      </p:sp>
      <p:graphicFrame>
        <p:nvGraphicFramePr>
          <p:cNvPr id="5" name="Table 4"/>
          <p:cNvGraphicFramePr>
            <a:graphicFrameLocks noGrp="1"/>
          </p:cNvGraphicFramePr>
          <p:nvPr>
            <p:extLst>
              <p:ext uri="{D42A27DB-BD31-4B8C-83A1-F6EECF244321}">
                <p14:modId xmlns:p14="http://schemas.microsoft.com/office/powerpoint/2010/main" val="954400443"/>
              </p:ext>
            </p:extLst>
          </p:nvPr>
        </p:nvGraphicFramePr>
        <p:xfrm>
          <a:off x="455710" y="1490323"/>
          <a:ext cx="7355191" cy="4972730"/>
        </p:xfrm>
        <a:graphic>
          <a:graphicData uri="http://schemas.openxmlformats.org/drawingml/2006/table">
            <a:tbl>
              <a:tblPr/>
              <a:tblGrid>
                <a:gridCol w="920244">
                  <a:extLst>
                    <a:ext uri="{9D8B030D-6E8A-4147-A177-3AD203B41FA5}">
                      <a16:colId xmlns:a16="http://schemas.microsoft.com/office/drawing/2014/main" val="336594819"/>
                    </a:ext>
                  </a:extLst>
                </a:gridCol>
                <a:gridCol w="6434947">
                  <a:extLst>
                    <a:ext uri="{9D8B030D-6E8A-4147-A177-3AD203B41FA5}">
                      <a16:colId xmlns:a16="http://schemas.microsoft.com/office/drawing/2014/main" val="539933843"/>
                    </a:ext>
                  </a:extLst>
                </a:gridCol>
              </a:tblGrid>
              <a:tr h="98820">
                <a:tc>
                  <a:txBody>
                    <a:bodyPr/>
                    <a:lstStyle/>
                    <a:p>
                      <a:pPr algn="ctr" fontAlgn="b"/>
                      <a:r>
                        <a:rPr lang="en-US" sz="1000" b="1" i="0" u="none" strike="noStrike">
                          <a:solidFill>
                            <a:srgbClr val="000000"/>
                          </a:solidFill>
                          <a:effectLst/>
                          <a:latin typeface="Calibri" panose="020F0502020204030204" pitchFamily="34" charset="0"/>
                        </a:rPr>
                        <a:t>CODE</a:t>
                      </a:r>
                    </a:p>
                  </a:txBody>
                  <a:tcPr marL="6182" marR="6182" marT="6182" marB="0" anchor="b">
                    <a:lnL>
                      <a:noFill/>
                    </a:lnL>
                    <a:lnR>
                      <a:noFill/>
                    </a:lnR>
                    <a:lnT>
                      <a:noFill/>
                    </a:lnT>
                    <a:lnB>
                      <a:noFill/>
                    </a:lnB>
                  </a:tcPr>
                </a:tc>
                <a:tc>
                  <a:txBody>
                    <a:bodyPr/>
                    <a:lstStyle/>
                    <a:p>
                      <a:pPr algn="l" fontAlgn="b"/>
                      <a:r>
                        <a:rPr lang="en-US" sz="1000" b="1" i="0" u="none" strike="noStrike">
                          <a:solidFill>
                            <a:srgbClr val="000000"/>
                          </a:solidFill>
                          <a:effectLst/>
                          <a:latin typeface="Calibri" panose="020F0502020204030204" pitchFamily="34" charset="0"/>
                        </a:rPr>
                        <a:t>NEW RESPONSE OPTIONS - BEGINNING AUGUST 21</a:t>
                      </a:r>
                    </a:p>
                  </a:txBody>
                  <a:tcPr marL="6182" marR="6182" marT="6182" marB="0" anchor="b">
                    <a:lnL>
                      <a:noFill/>
                    </a:lnL>
                    <a:lnR>
                      <a:noFill/>
                    </a:lnR>
                    <a:lnT>
                      <a:noFill/>
                    </a:lnT>
                    <a:lnB>
                      <a:noFill/>
                    </a:lnB>
                  </a:tcPr>
                </a:tc>
                <a:extLst>
                  <a:ext uri="{0D108BD9-81ED-4DB2-BD59-A6C34878D82A}">
                    <a16:rowId xmlns:a16="http://schemas.microsoft.com/office/drawing/2014/main" val="2553751995"/>
                  </a:ext>
                </a:extLst>
              </a:tr>
              <a:tr h="98820">
                <a:tc>
                  <a:txBody>
                    <a:bodyPr/>
                    <a:lstStyle/>
                    <a:p>
                      <a:pPr algn="ctr" fontAlgn="b"/>
                      <a:r>
                        <a:rPr lang="en-US" sz="1000" b="0" i="0" u="none" strike="noStrike">
                          <a:solidFill>
                            <a:srgbClr val="000000"/>
                          </a:solidFill>
                          <a:effectLst/>
                          <a:latin typeface="Calibri" panose="020F0502020204030204" pitchFamily="34" charset="0"/>
                        </a:rPr>
                        <a:t>AF</a:t>
                      </a:r>
                    </a:p>
                  </a:txBody>
                  <a:tcPr marL="6182" marR="6182" marT="618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Africa</a:t>
                      </a:r>
                    </a:p>
                  </a:txBody>
                  <a:tcPr marL="6182" marR="6182" marT="6182" marB="0" anchor="b">
                    <a:lnL>
                      <a:noFill/>
                    </a:lnL>
                    <a:lnR>
                      <a:noFill/>
                    </a:lnR>
                    <a:lnT>
                      <a:noFill/>
                    </a:lnT>
                    <a:lnB>
                      <a:noFill/>
                    </a:lnB>
                  </a:tcPr>
                </a:tc>
                <a:extLst>
                  <a:ext uri="{0D108BD9-81ED-4DB2-BD59-A6C34878D82A}">
                    <a16:rowId xmlns:a16="http://schemas.microsoft.com/office/drawing/2014/main" val="3250797332"/>
                  </a:ext>
                </a:extLst>
              </a:tr>
              <a:tr h="177478">
                <a:tc>
                  <a:txBody>
                    <a:bodyPr/>
                    <a:lstStyle/>
                    <a:p>
                      <a:pPr algn="ctr" fontAlgn="b"/>
                      <a:r>
                        <a:rPr lang="en-US" sz="1000" b="0" i="0" u="none" strike="noStrike">
                          <a:solidFill>
                            <a:srgbClr val="000000"/>
                          </a:solidFill>
                          <a:effectLst/>
                          <a:latin typeface="Calibri" panose="020F0502020204030204" pitchFamily="34" charset="0"/>
                        </a:rPr>
                        <a:t>EA</a:t>
                      </a:r>
                    </a:p>
                  </a:txBody>
                  <a:tcPr marL="6182" marR="6182" marT="6182" marB="0" anchor="b">
                    <a:lnL>
                      <a:noFill/>
                    </a:lnL>
                    <a:lnR>
                      <a:noFill/>
                    </a:lnR>
                    <a:lnT>
                      <a:noFill/>
                    </a:lnT>
                    <a:lnB>
                      <a:noFill/>
                    </a:lnB>
                  </a:tcPr>
                </a:tc>
                <a:tc>
                  <a:txBody>
                    <a:bodyPr/>
                    <a:lstStyle/>
                    <a:p>
                      <a:pPr algn="l" fontAlgn="b"/>
                      <a:r>
                        <a:rPr lang="en-US" sz="1000" b="1" i="0" u="none" strike="noStrike" dirty="0">
                          <a:solidFill>
                            <a:srgbClr val="70AD47"/>
                          </a:solidFill>
                          <a:effectLst/>
                          <a:latin typeface="Calibri" panose="020F0502020204030204" pitchFamily="34" charset="0"/>
                        </a:rPr>
                        <a:t>Eastern Africa (e.g. Kenya, Rwanda United Republic of Tanzania, Zimbabwe)</a:t>
                      </a:r>
                    </a:p>
                  </a:txBody>
                  <a:tcPr marL="6182" marR="6182" marT="6182" marB="0" anchor="b">
                    <a:lnL>
                      <a:noFill/>
                    </a:lnL>
                    <a:lnR>
                      <a:noFill/>
                    </a:lnR>
                    <a:lnT>
                      <a:noFill/>
                    </a:lnT>
                    <a:lnB>
                      <a:noFill/>
                    </a:lnB>
                  </a:tcPr>
                </a:tc>
                <a:extLst>
                  <a:ext uri="{0D108BD9-81ED-4DB2-BD59-A6C34878D82A}">
                    <a16:rowId xmlns:a16="http://schemas.microsoft.com/office/drawing/2014/main" val="1922857068"/>
                  </a:ext>
                </a:extLst>
              </a:tr>
              <a:tr h="98820">
                <a:tc>
                  <a:txBody>
                    <a:bodyPr/>
                    <a:lstStyle/>
                    <a:p>
                      <a:pPr algn="ctr" fontAlgn="b"/>
                      <a:r>
                        <a:rPr lang="en-US" sz="1000" b="0" i="0" u="none" strike="noStrike">
                          <a:solidFill>
                            <a:srgbClr val="000000"/>
                          </a:solidFill>
                          <a:effectLst/>
                          <a:latin typeface="Calibri" panose="020F0502020204030204" pitchFamily="34" charset="0"/>
                        </a:rPr>
                        <a:t>MN</a:t>
                      </a:r>
                    </a:p>
                  </a:txBody>
                  <a:tcPr marL="6182" marR="6182" marT="6182" marB="0" anchor="b">
                    <a:lnL>
                      <a:noFill/>
                    </a:lnL>
                    <a:lnR>
                      <a:noFill/>
                    </a:lnR>
                    <a:lnT>
                      <a:noFill/>
                    </a:lnT>
                    <a:lnB>
                      <a:noFill/>
                    </a:lnB>
                  </a:tcPr>
                </a:tc>
                <a:tc>
                  <a:txBody>
                    <a:bodyPr/>
                    <a:lstStyle/>
                    <a:p>
                      <a:pPr algn="l" fontAlgn="b"/>
                      <a:r>
                        <a:rPr lang="en-US" sz="1000" b="1" i="0" u="none" strike="noStrike">
                          <a:solidFill>
                            <a:srgbClr val="70AD47"/>
                          </a:solidFill>
                          <a:effectLst/>
                          <a:latin typeface="Calibri" panose="020F0502020204030204" pitchFamily="34" charset="0"/>
                        </a:rPr>
                        <a:t>Middle/North Africa (e.g. Cameroon, Congo, Egypt)</a:t>
                      </a:r>
                    </a:p>
                  </a:txBody>
                  <a:tcPr marL="6182" marR="6182" marT="6182" marB="0" anchor="b">
                    <a:lnL>
                      <a:noFill/>
                    </a:lnL>
                    <a:lnR>
                      <a:noFill/>
                    </a:lnR>
                    <a:lnT>
                      <a:noFill/>
                    </a:lnT>
                    <a:lnB>
                      <a:noFill/>
                    </a:lnB>
                  </a:tcPr>
                </a:tc>
                <a:extLst>
                  <a:ext uri="{0D108BD9-81ED-4DB2-BD59-A6C34878D82A}">
                    <a16:rowId xmlns:a16="http://schemas.microsoft.com/office/drawing/2014/main" val="3437298281"/>
                  </a:ext>
                </a:extLst>
              </a:tr>
              <a:tr h="98820">
                <a:tc>
                  <a:txBody>
                    <a:bodyPr/>
                    <a:lstStyle/>
                    <a:p>
                      <a:pPr algn="ctr" fontAlgn="b"/>
                      <a:r>
                        <a:rPr lang="en-US" sz="1000" b="0" i="0" u="none" strike="noStrike">
                          <a:solidFill>
                            <a:srgbClr val="000000"/>
                          </a:solidFill>
                          <a:effectLst/>
                          <a:latin typeface="Calibri" panose="020F0502020204030204" pitchFamily="34" charset="0"/>
                        </a:rPr>
                        <a:t>SA</a:t>
                      </a:r>
                    </a:p>
                  </a:txBody>
                  <a:tcPr marL="6182" marR="6182" marT="6182" marB="0" anchor="b">
                    <a:lnL>
                      <a:noFill/>
                    </a:lnL>
                    <a:lnR>
                      <a:noFill/>
                    </a:lnR>
                    <a:lnT>
                      <a:noFill/>
                    </a:lnT>
                    <a:lnB>
                      <a:noFill/>
                    </a:lnB>
                  </a:tcPr>
                </a:tc>
                <a:tc>
                  <a:txBody>
                    <a:bodyPr/>
                    <a:lstStyle/>
                    <a:p>
                      <a:pPr algn="l" fontAlgn="b"/>
                      <a:r>
                        <a:rPr lang="en-US" sz="1000" b="1" i="0" u="none" strike="noStrike">
                          <a:solidFill>
                            <a:srgbClr val="70AD47"/>
                          </a:solidFill>
                          <a:effectLst/>
                          <a:latin typeface="Calibri" panose="020F0502020204030204" pitchFamily="34" charset="0"/>
                        </a:rPr>
                        <a:t>Southern Africa (e.g. Botswana, South Africa)</a:t>
                      </a:r>
                    </a:p>
                  </a:txBody>
                  <a:tcPr marL="6182" marR="6182" marT="6182" marB="0" anchor="b">
                    <a:lnL>
                      <a:noFill/>
                    </a:lnL>
                    <a:lnR>
                      <a:noFill/>
                    </a:lnR>
                    <a:lnT>
                      <a:noFill/>
                    </a:lnT>
                    <a:lnB>
                      <a:noFill/>
                    </a:lnB>
                  </a:tcPr>
                </a:tc>
                <a:extLst>
                  <a:ext uri="{0D108BD9-81ED-4DB2-BD59-A6C34878D82A}">
                    <a16:rowId xmlns:a16="http://schemas.microsoft.com/office/drawing/2014/main" val="2956195500"/>
                  </a:ext>
                </a:extLst>
              </a:tr>
              <a:tr h="98820">
                <a:tc>
                  <a:txBody>
                    <a:bodyPr/>
                    <a:lstStyle/>
                    <a:p>
                      <a:pPr algn="ctr" fontAlgn="b"/>
                      <a:r>
                        <a:rPr lang="en-US" sz="1000" b="0" i="0" u="none" strike="noStrike">
                          <a:solidFill>
                            <a:srgbClr val="000000"/>
                          </a:solidFill>
                          <a:effectLst/>
                          <a:latin typeface="Calibri" panose="020F0502020204030204" pitchFamily="34" charset="0"/>
                        </a:rPr>
                        <a:t>WA</a:t>
                      </a:r>
                    </a:p>
                  </a:txBody>
                  <a:tcPr marL="6182" marR="6182" marT="6182" marB="0" anchor="b">
                    <a:lnL>
                      <a:noFill/>
                    </a:lnL>
                    <a:lnR>
                      <a:noFill/>
                    </a:lnR>
                    <a:lnT>
                      <a:noFill/>
                    </a:lnT>
                    <a:lnB>
                      <a:noFill/>
                    </a:lnB>
                  </a:tcPr>
                </a:tc>
                <a:tc>
                  <a:txBody>
                    <a:bodyPr/>
                    <a:lstStyle/>
                    <a:p>
                      <a:pPr algn="l" fontAlgn="b"/>
                      <a:r>
                        <a:rPr lang="en-US" sz="1000" b="1" i="0" u="none" strike="noStrike">
                          <a:solidFill>
                            <a:srgbClr val="70AD47"/>
                          </a:solidFill>
                          <a:effectLst/>
                          <a:latin typeface="Calibri" panose="020F0502020204030204" pitchFamily="34" charset="0"/>
                        </a:rPr>
                        <a:t>Western Africa (e.g. Ghana, Liberia, Senegal)</a:t>
                      </a:r>
                    </a:p>
                  </a:txBody>
                  <a:tcPr marL="6182" marR="6182" marT="6182" marB="0" anchor="b">
                    <a:lnL>
                      <a:noFill/>
                    </a:lnL>
                    <a:lnR>
                      <a:noFill/>
                    </a:lnR>
                    <a:lnT>
                      <a:noFill/>
                    </a:lnT>
                    <a:lnB>
                      <a:noFill/>
                    </a:lnB>
                  </a:tcPr>
                </a:tc>
                <a:extLst>
                  <a:ext uri="{0D108BD9-81ED-4DB2-BD59-A6C34878D82A}">
                    <a16:rowId xmlns:a16="http://schemas.microsoft.com/office/drawing/2014/main" val="3652133250"/>
                  </a:ext>
                </a:extLst>
              </a:tr>
              <a:tr h="98820">
                <a:tc>
                  <a:txBody>
                    <a:bodyPr/>
                    <a:lstStyle/>
                    <a:p>
                      <a:pPr algn="ctr" fontAlgn="b"/>
                      <a:r>
                        <a:rPr lang="en-US" sz="1000" b="0" i="0" u="none" strike="noStrike">
                          <a:solidFill>
                            <a:srgbClr val="000000"/>
                          </a:solidFill>
                          <a:effectLst/>
                          <a:latin typeface="Calibri" panose="020F0502020204030204" pitchFamily="34" charset="0"/>
                        </a:rPr>
                        <a:t>AS</a:t>
                      </a:r>
                    </a:p>
                  </a:txBody>
                  <a:tcPr marL="6182" marR="6182" marT="618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Asia</a:t>
                      </a:r>
                    </a:p>
                  </a:txBody>
                  <a:tcPr marL="6182" marR="6182" marT="6182" marB="0" anchor="b">
                    <a:lnL>
                      <a:noFill/>
                    </a:lnL>
                    <a:lnR>
                      <a:noFill/>
                    </a:lnR>
                    <a:lnT>
                      <a:noFill/>
                    </a:lnT>
                    <a:lnB>
                      <a:noFill/>
                    </a:lnB>
                  </a:tcPr>
                </a:tc>
                <a:extLst>
                  <a:ext uri="{0D108BD9-81ED-4DB2-BD59-A6C34878D82A}">
                    <a16:rowId xmlns:a16="http://schemas.microsoft.com/office/drawing/2014/main" val="2260903248"/>
                  </a:ext>
                </a:extLst>
              </a:tr>
              <a:tr h="98820">
                <a:tc>
                  <a:txBody>
                    <a:bodyPr/>
                    <a:lstStyle/>
                    <a:p>
                      <a:pPr algn="ctr" fontAlgn="b"/>
                      <a:r>
                        <a:rPr lang="en-US" sz="1000" b="0" i="0" u="none" strike="noStrike">
                          <a:solidFill>
                            <a:srgbClr val="000000"/>
                          </a:solidFill>
                          <a:effectLst/>
                          <a:latin typeface="Calibri" panose="020F0502020204030204" pitchFamily="34" charset="0"/>
                        </a:rPr>
                        <a:t>AE</a:t>
                      </a:r>
                    </a:p>
                  </a:txBody>
                  <a:tcPr marL="6182" marR="6182" marT="6182" marB="0" anchor="b">
                    <a:lnL>
                      <a:noFill/>
                    </a:lnL>
                    <a:lnR>
                      <a:noFill/>
                    </a:lnR>
                    <a:lnT>
                      <a:noFill/>
                    </a:lnT>
                    <a:lnB>
                      <a:noFill/>
                    </a:lnB>
                  </a:tcPr>
                </a:tc>
                <a:tc>
                  <a:txBody>
                    <a:bodyPr/>
                    <a:lstStyle/>
                    <a:p>
                      <a:pPr algn="l" fontAlgn="b"/>
                      <a:r>
                        <a:rPr lang="en-US" sz="1000" b="1" i="0" u="none" strike="noStrike">
                          <a:solidFill>
                            <a:srgbClr val="70AD47"/>
                          </a:solidFill>
                          <a:effectLst/>
                          <a:latin typeface="Calibri" panose="020F0502020204030204" pitchFamily="34" charset="0"/>
                        </a:rPr>
                        <a:t>Eastern Asia (e.g. China, Hong Kong, Japan)</a:t>
                      </a:r>
                    </a:p>
                  </a:txBody>
                  <a:tcPr marL="6182" marR="6182" marT="6182" marB="0" anchor="b">
                    <a:lnL>
                      <a:noFill/>
                    </a:lnL>
                    <a:lnR>
                      <a:noFill/>
                    </a:lnR>
                    <a:lnT>
                      <a:noFill/>
                    </a:lnT>
                    <a:lnB>
                      <a:noFill/>
                    </a:lnB>
                  </a:tcPr>
                </a:tc>
                <a:extLst>
                  <a:ext uri="{0D108BD9-81ED-4DB2-BD59-A6C34878D82A}">
                    <a16:rowId xmlns:a16="http://schemas.microsoft.com/office/drawing/2014/main" val="974551298"/>
                  </a:ext>
                </a:extLst>
              </a:tr>
              <a:tr h="98820">
                <a:tc>
                  <a:txBody>
                    <a:bodyPr/>
                    <a:lstStyle/>
                    <a:p>
                      <a:pPr algn="ctr" fontAlgn="b"/>
                      <a:r>
                        <a:rPr lang="en-US" sz="1000" b="0" i="0" u="none" strike="noStrike">
                          <a:solidFill>
                            <a:srgbClr val="000000"/>
                          </a:solidFill>
                          <a:effectLst/>
                          <a:latin typeface="Calibri" panose="020F0502020204030204" pitchFamily="34" charset="0"/>
                        </a:rPr>
                        <a:t>SE</a:t>
                      </a:r>
                    </a:p>
                  </a:txBody>
                  <a:tcPr marL="6182" marR="6182" marT="6182" marB="0" anchor="b">
                    <a:lnL>
                      <a:noFill/>
                    </a:lnL>
                    <a:lnR>
                      <a:noFill/>
                    </a:lnR>
                    <a:lnT>
                      <a:noFill/>
                    </a:lnT>
                    <a:lnB>
                      <a:noFill/>
                    </a:lnB>
                  </a:tcPr>
                </a:tc>
                <a:tc>
                  <a:txBody>
                    <a:bodyPr/>
                    <a:lstStyle/>
                    <a:p>
                      <a:pPr algn="l" fontAlgn="b"/>
                      <a:r>
                        <a:rPr lang="en-US" sz="1000" b="1" i="0" u="none" strike="noStrike">
                          <a:solidFill>
                            <a:srgbClr val="70AD47"/>
                          </a:solidFill>
                          <a:effectLst/>
                          <a:latin typeface="Calibri" panose="020F0502020204030204" pitchFamily="34" charset="0"/>
                        </a:rPr>
                        <a:t>South-Eastern Asia (e.g. Indonesia, Phillippines, Singapore)</a:t>
                      </a:r>
                    </a:p>
                  </a:txBody>
                  <a:tcPr marL="6182" marR="6182" marT="6182" marB="0" anchor="b">
                    <a:lnL>
                      <a:noFill/>
                    </a:lnL>
                    <a:lnR>
                      <a:noFill/>
                    </a:lnR>
                    <a:lnT>
                      <a:noFill/>
                    </a:lnT>
                    <a:lnB>
                      <a:noFill/>
                    </a:lnB>
                  </a:tcPr>
                </a:tc>
                <a:extLst>
                  <a:ext uri="{0D108BD9-81ED-4DB2-BD59-A6C34878D82A}">
                    <a16:rowId xmlns:a16="http://schemas.microsoft.com/office/drawing/2014/main" val="2282275346"/>
                  </a:ext>
                </a:extLst>
              </a:tr>
              <a:tr h="98820">
                <a:tc>
                  <a:txBody>
                    <a:bodyPr/>
                    <a:lstStyle/>
                    <a:p>
                      <a:pPr algn="ctr" fontAlgn="b"/>
                      <a:r>
                        <a:rPr lang="en-US" sz="1000" b="0" i="0" u="none" strike="noStrike">
                          <a:solidFill>
                            <a:srgbClr val="000000"/>
                          </a:solidFill>
                          <a:effectLst/>
                          <a:latin typeface="Calibri" panose="020F0502020204030204" pitchFamily="34" charset="0"/>
                        </a:rPr>
                        <a:t>SC</a:t>
                      </a:r>
                    </a:p>
                  </a:txBody>
                  <a:tcPr marL="6182" marR="6182" marT="6182" marB="0" anchor="b">
                    <a:lnL>
                      <a:noFill/>
                    </a:lnL>
                    <a:lnR>
                      <a:noFill/>
                    </a:lnR>
                    <a:lnT>
                      <a:noFill/>
                    </a:lnT>
                    <a:lnB>
                      <a:noFill/>
                    </a:lnB>
                  </a:tcPr>
                </a:tc>
                <a:tc>
                  <a:txBody>
                    <a:bodyPr/>
                    <a:lstStyle/>
                    <a:p>
                      <a:pPr algn="l" fontAlgn="b"/>
                      <a:r>
                        <a:rPr lang="en-US" sz="1000" b="1" i="0" u="none" strike="noStrike">
                          <a:solidFill>
                            <a:srgbClr val="70AD47"/>
                          </a:solidFill>
                          <a:effectLst/>
                          <a:latin typeface="Calibri" panose="020F0502020204030204" pitchFamily="34" charset="0"/>
                        </a:rPr>
                        <a:t>South-Central Asia (e.g. India, Nepal, Uzbekistan)</a:t>
                      </a:r>
                    </a:p>
                  </a:txBody>
                  <a:tcPr marL="6182" marR="6182" marT="6182" marB="0" anchor="b">
                    <a:lnL>
                      <a:noFill/>
                    </a:lnL>
                    <a:lnR>
                      <a:noFill/>
                    </a:lnR>
                    <a:lnT>
                      <a:noFill/>
                    </a:lnT>
                    <a:lnB>
                      <a:noFill/>
                    </a:lnB>
                  </a:tcPr>
                </a:tc>
                <a:extLst>
                  <a:ext uri="{0D108BD9-81ED-4DB2-BD59-A6C34878D82A}">
                    <a16:rowId xmlns:a16="http://schemas.microsoft.com/office/drawing/2014/main" val="1517410997"/>
                  </a:ext>
                </a:extLst>
              </a:tr>
              <a:tr h="177478">
                <a:tc>
                  <a:txBody>
                    <a:bodyPr/>
                    <a:lstStyle/>
                    <a:p>
                      <a:pPr algn="ctr" fontAlgn="b"/>
                      <a:r>
                        <a:rPr lang="en-US" sz="1000" b="0" i="0" u="none" strike="noStrike" dirty="0">
                          <a:solidFill>
                            <a:srgbClr val="000000"/>
                          </a:solidFill>
                          <a:effectLst/>
                          <a:latin typeface="Calibri" panose="020F0502020204030204" pitchFamily="34" charset="0"/>
                        </a:rPr>
                        <a:t>ME</a:t>
                      </a:r>
                    </a:p>
                  </a:txBody>
                  <a:tcPr marL="6182" marR="6182" marT="6182" marB="0" anchor="b">
                    <a:lnL>
                      <a:noFill/>
                    </a:lnL>
                    <a:lnR>
                      <a:noFill/>
                    </a:lnR>
                    <a:lnT>
                      <a:noFill/>
                    </a:lnT>
                    <a:lnB>
                      <a:noFill/>
                    </a:lnB>
                  </a:tcPr>
                </a:tc>
                <a:tc>
                  <a:txBody>
                    <a:bodyPr/>
                    <a:lstStyle/>
                    <a:p>
                      <a:pPr algn="l" fontAlgn="b"/>
                      <a:r>
                        <a:rPr lang="en-US" sz="1000" b="1" i="0" u="none" strike="noStrike" dirty="0">
                          <a:solidFill>
                            <a:srgbClr val="70AD47"/>
                          </a:solidFill>
                          <a:effectLst/>
                          <a:latin typeface="Calibri" panose="020F0502020204030204" pitchFamily="34" charset="0"/>
                        </a:rPr>
                        <a:t>Middle East/West Asia (e.g. Israel, Lebanon, Turkey, United Arab Emirates)</a:t>
                      </a:r>
                    </a:p>
                  </a:txBody>
                  <a:tcPr marL="6182" marR="6182" marT="6182" marB="0" anchor="b">
                    <a:lnL>
                      <a:noFill/>
                    </a:lnL>
                    <a:lnR>
                      <a:noFill/>
                    </a:lnR>
                    <a:lnT>
                      <a:noFill/>
                    </a:lnT>
                    <a:lnB>
                      <a:noFill/>
                    </a:lnB>
                  </a:tcPr>
                </a:tc>
                <a:extLst>
                  <a:ext uri="{0D108BD9-81ED-4DB2-BD59-A6C34878D82A}">
                    <a16:rowId xmlns:a16="http://schemas.microsoft.com/office/drawing/2014/main" val="3912025031"/>
                  </a:ext>
                </a:extLst>
              </a:tr>
              <a:tr h="98820">
                <a:tc>
                  <a:txBody>
                    <a:bodyPr/>
                    <a:lstStyle/>
                    <a:p>
                      <a:pPr algn="ctr" fontAlgn="b"/>
                      <a:r>
                        <a:rPr lang="en-US" sz="1000" b="0" i="0" u="none" strike="noStrike">
                          <a:solidFill>
                            <a:srgbClr val="000000"/>
                          </a:solidFill>
                          <a:effectLst/>
                          <a:latin typeface="Calibri" panose="020F0502020204030204" pitchFamily="34" charset="0"/>
                        </a:rPr>
                        <a:t>EU</a:t>
                      </a:r>
                    </a:p>
                  </a:txBody>
                  <a:tcPr marL="6182" marR="6182" marT="6182" marB="0" anchor="b">
                    <a:lnL>
                      <a:noFill/>
                    </a:lnL>
                    <a:lnR>
                      <a:noFill/>
                    </a:lnR>
                    <a:lnT>
                      <a:noFill/>
                    </a:lnT>
                    <a:lnB>
                      <a:noFill/>
                    </a:lnB>
                  </a:tcPr>
                </a:tc>
                <a:tc>
                  <a:txBody>
                    <a:bodyPr/>
                    <a:lstStyle/>
                    <a:p>
                      <a:pPr algn="l" fontAlgn="b"/>
                      <a:r>
                        <a:rPr lang="en-US" sz="1000" b="1" i="0" u="none" strike="noStrike" dirty="0">
                          <a:solidFill>
                            <a:srgbClr val="70AD47"/>
                          </a:solidFill>
                          <a:effectLst/>
                          <a:latin typeface="Calibri" panose="020F0502020204030204" pitchFamily="34" charset="0"/>
                        </a:rPr>
                        <a:t>Europe (All Regions)</a:t>
                      </a:r>
                    </a:p>
                  </a:txBody>
                  <a:tcPr marL="6182" marR="6182" marT="6182" marB="0" anchor="b">
                    <a:lnL>
                      <a:noFill/>
                    </a:lnL>
                    <a:lnR>
                      <a:noFill/>
                    </a:lnR>
                    <a:lnT>
                      <a:noFill/>
                    </a:lnT>
                    <a:lnB>
                      <a:noFill/>
                    </a:lnB>
                  </a:tcPr>
                </a:tc>
                <a:extLst>
                  <a:ext uri="{0D108BD9-81ED-4DB2-BD59-A6C34878D82A}">
                    <a16:rowId xmlns:a16="http://schemas.microsoft.com/office/drawing/2014/main" val="3559386843"/>
                  </a:ext>
                </a:extLst>
              </a:tr>
              <a:tr h="98820">
                <a:tc>
                  <a:txBody>
                    <a:bodyPr/>
                    <a:lstStyle/>
                    <a:p>
                      <a:pPr algn="ctr" fontAlgn="b"/>
                      <a:r>
                        <a:rPr lang="en-US" sz="1000" b="0" i="0" u="none" strike="noStrike">
                          <a:solidFill>
                            <a:srgbClr val="000000"/>
                          </a:solidFill>
                          <a:effectLst/>
                          <a:latin typeface="Calibri" panose="020F0502020204030204" pitchFamily="34" charset="0"/>
                        </a:rPr>
                        <a:t>EE</a:t>
                      </a:r>
                    </a:p>
                  </a:txBody>
                  <a:tcPr marL="6182" marR="6182" marT="6182" marB="0" anchor="b">
                    <a:lnL>
                      <a:noFill/>
                    </a:lnL>
                    <a:lnR>
                      <a:noFill/>
                    </a:lnR>
                    <a:lnT>
                      <a:noFill/>
                    </a:lnT>
                    <a:lnB>
                      <a:noFill/>
                    </a:lnB>
                  </a:tcPr>
                </a:tc>
                <a:tc>
                  <a:txBody>
                    <a:bodyPr/>
                    <a:lstStyle/>
                    <a:p>
                      <a:pPr algn="l" fontAlgn="b"/>
                      <a:r>
                        <a:rPr lang="en-US" sz="1000" b="1" i="0" u="none" strike="noStrike" dirty="0">
                          <a:solidFill>
                            <a:srgbClr val="70AD47"/>
                          </a:solidFill>
                          <a:effectLst/>
                          <a:latin typeface="Calibri" panose="020F0502020204030204" pitchFamily="34" charset="0"/>
                        </a:rPr>
                        <a:t>Eastern Europe (e.g. Hungary, Poland, Russian Federation)</a:t>
                      </a:r>
                    </a:p>
                  </a:txBody>
                  <a:tcPr marL="6182" marR="6182" marT="6182" marB="0" anchor="b">
                    <a:lnL>
                      <a:noFill/>
                    </a:lnL>
                    <a:lnR>
                      <a:noFill/>
                    </a:lnR>
                    <a:lnT>
                      <a:noFill/>
                    </a:lnT>
                    <a:lnB>
                      <a:noFill/>
                    </a:lnB>
                  </a:tcPr>
                </a:tc>
                <a:extLst>
                  <a:ext uri="{0D108BD9-81ED-4DB2-BD59-A6C34878D82A}">
                    <a16:rowId xmlns:a16="http://schemas.microsoft.com/office/drawing/2014/main" val="3220578686"/>
                  </a:ext>
                </a:extLst>
              </a:tr>
              <a:tr h="177478">
                <a:tc>
                  <a:txBody>
                    <a:bodyPr/>
                    <a:lstStyle/>
                    <a:p>
                      <a:pPr algn="ctr" fontAlgn="b"/>
                      <a:r>
                        <a:rPr lang="en-US" sz="1000" b="0" i="0" u="none" strike="noStrike">
                          <a:solidFill>
                            <a:srgbClr val="000000"/>
                          </a:solidFill>
                          <a:effectLst/>
                          <a:latin typeface="Calibri" panose="020F0502020204030204" pitchFamily="34" charset="0"/>
                        </a:rPr>
                        <a:t>NE</a:t>
                      </a:r>
                    </a:p>
                  </a:txBody>
                  <a:tcPr marL="6182" marR="6182" marT="6182" marB="0" anchor="b">
                    <a:lnL>
                      <a:noFill/>
                    </a:lnL>
                    <a:lnR>
                      <a:noFill/>
                    </a:lnR>
                    <a:lnT>
                      <a:noFill/>
                    </a:lnT>
                    <a:lnB>
                      <a:noFill/>
                    </a:lnB>
                  </a:tcPr>
                </a:tc>
                <a:tc>
                  <a:txBody>
                    <a:bodyPr/>
                    <a:lstStyle/>
                    <a:p>
                      <a:pPr algn="l" fontAlgn="b"/>
                      <a:r>
                        <a:rPr lang="en-US" sz="1000" b="1" i="0" u="none" strike="noStrike" dirty="0">
                          <a:solidFill>
                            <a:srgbClr val="70AD47"/>
                          </a:solidFill>
                          <a:effectLst/>
                          <a:latin typeface="Calibri" panose="020F0502020204030204" pitchFamily="34" charset="0"/>
                        </a:rPr>
                        <a:t>Northern Europe (e.g. Denmark, Finland)</a:t>
                      </a:r>
                    </a:p>
                  </a:txBody>
                  <a:tcPr marL="6182" marR="6182" marT="6182" marB="0" anchor="b">
                    <a:lnL>
                      <a:noFill/>
                    </a:lnL>
                    <a:lnR>
                      <a:noFill/>
                    </a:lnR>
                    <a:lnT>
                      <a:noFill/>
                    </a:lnT>
                    <a:lnB>
                      <a:noFill/>
                    </a:lnB>
                  </a:tcPr>
                </a:tc>
                <a:extLst>
                  <a:ext uri="{0D108BD9-81ED-4DB2-BD59-A6C34878D82A}">
                    <a16:rowId xmlns:a16="http://schemas.microsoft.com/office/drawing/2014/main" val="2290166696"/>
                  </a:ext>
                </a:extLst>
              </a:tr>
              <a:tr h="98820">
                <a:tc>
                  <a:txBody>
                    <a:bodyPr/>
                    <a:lstStyle/>
                    <a:p>
                      <a:pPr algn="ctr" fontAlgn="b"/>
                      <a:r>
                        <a:rPr lang="en-US" sz="1000" b="0" i="0" u="none" strike="noStrike">
                          <a:solidFill>
                            <a:srgbClr val="000000"/>
                          </a:solidFill>
                          <a:effectLst/>
                          <a:latin typeface="Calibri" panose="020F0502020204030204" pitchFamily="34" charset="0"/>
                        </a:rPr>
                        <a:t>ES</a:t>
                      </a:r>
                    </a:p>
                  </a:txBody>
                  <a:tcPr marL="6182" marR="6182" marT="6182" marB="0" anchor="b">
                    <a:lnL>
                      <a:noFill/>
                    </a:lnL>
                    <a:lnR>
                      <a:noFill/>
                    </a:lnR>
                    <a:lnT>
                      <a:noFill/>
                    </a:lnT>
                    <a:lnB>
                      <a:noFill/>
                    </a:lnB>
                  </a:tcPr>
                </a:tc>
                <a:tc>
                  <a:txBody>
                    <a:bodyPr/>
                    <a:lstStyle/>
                    <a:p>
                      <a:pPr algn="l" fontAlgn="b"/>
                      <a:r>
                        <a:rPr lang="en-US" sz="1000" b="1" i="0" u="none" strike="noStrike" dirty="0">
                          <a:solidFill>
                            <a:srgbClr val="70AD47"/>
                          </a:solidFill>
                          <a:effectLst/>
                          <a:latin typeface="Calibri" panose="020F0502020204030204" pitchFamily="34" charset="0"/>
                        </a:rPr>
                        <a:t>Southern Europe (e.g. Croatia, Greece, Italy, Spain)</a:t>
                      </a:r>
                    </a:p>
                  </a:txBody>
                  <a:tcPr marL="6182" marR="6182" marT="6182" marB="0" anchor="b">
                    <a:lnL>
                      <a:noFill/>
                    </a:lnL>
                    <a:lnR>
                      <a:noFill/>
                    </a:lnR>
                    <a:lnT>
                      <a:noFill/>
                    </a:lnT>
                    <a:lnB>
                      <a:noFill/>
                    </a:lnB>
                  </a:tcPr>
                </a:tc>
                <a:extLst>
                  <a:ext uri="{0D108BD9-81ED-4DB2-BD59-A6C34878D82A}">
                    <a16:rowId xmlns:a16="http://schemas.microsoft.com/office/drawing/2014/main" val="820619618"/>
                  </a:ext>
                </a:extLst>
              </a:tr>
              <a:tr h="98820">
                <a:tc>
                  <a:txBody>
                    <a:bodyPr/>
                    <a:lstStyle/>
                    <a:p>
                      <a:pPr algn="ctr" fontAlgn="b"/>
                      <a:r>
                        <a:rPr lang="en-US" sz="1000" b="0" i="0" u="none" strike="noStrike">
                          <a:solidFill>
                            <a:srgbClr val="000000"/>
                          </a:solidFill>
                          <a:effectLst/>
                          <a:latin typeface="Calibri" panose="020F0502020204030204" pitchFamily="34" charset="0"/>
                        </a:rPr>
                        <a:t>WE</a:t>
                      </a:r>
                    </a:p>
                  </a:txBody>
                  <a:tcPr marL="6182" marR="6182" marT="6182" marB="0" anchor="b">
                    <a:lnL>
                      <a:noFill/>
                    </a:lnL>
                    <a:lnR>
                      <a:noFill/>
                    </a:lnR>
                    <a:lnT>
                      <a:noFill/>
                    </a:lnT>
                    <a:lnB>
                      <a:noFill/>
                    </a:lnB>
                  </a:tcPr>
                </a:tc>
                <a:tc>
                  <a:txBody>
                    <a:bodyPr/>
                    <a:lstStyle/>
                    <a:p>
                      <a:pPr algn="l" fontAlgn="b"/>
                      <a:r>
                        <a:rPr lang="de-DE" sz="1000" b="1" i="0" u="none" strike="noStrike" dirty="0">
                          <a:solidFill>
                            <a:srgbClr val="70AD47"/>
                          </a:solidFill>
                          <a:effectLst/>
                          <a:latin typeface="Calibri" panose="020F0502020204030204" pitchFamily="34" charset="0"/>
                        </a:rPr>
                        <a:t>Western Europe (e.g. Austria, France, Germany, Ireland, Switzerland, United Kingdom)</a:t>
                      </a:r>
                    </a:p>
                  </a:txBody>
                  <a:tcPr marL="6182" marR="6182" marT="6182" marB="0" anchor="b">
                    <a:lnL>
                      <a:noFill/>
                    </a:lnL>
                    <a:lnR>
                      <a:noFill/>
                    </a:lnR>
                    <a:lnT>
                      <a:noFill/>
                    </a:lnT>
                    <a:lnB>
                      <a:noFill/>
                    </a:lnB>
                  </a:tcPr>
                </a:tc>
                <a:extLst>
                  <a:ext uri="{0D108BD9-81ED-4DB2-BD59-A6C34878D82A}">
                    <a16:rowId xmlns:a16="http://schemas.microsoft.com/office/drawing/2014/main" val="832368473"/>
                  </a:ext>
                </a:extLst>
              </a:tr>
              <a:tr h="98820">
                <a:tc>
                  <a:txBody>
                    <a:bodyPr/>
                    <a:lstStyle/>
                    <a:p>
                      <a:pPr algn="ctr" fontAlgn="b"/>
                      <a:r>
                        <a:rPr lang="en-US" sz="1000" b="0" i="0" u="none" strike="noStrike">
                          <a:solidFill>
                            <a:srgbClr val="000000"/>
                          </a:solidFill>
                          <a:effectLst/>
                          <a:latin typeface="Calibri" panose="020F0502020204030204" pitchFamily="34" charset="0"/>
                        </a:rPr>
                        <a:t>AU</a:t>
                      </a:r>
                    </a:p>
                  </a:txBody>
                  <a:tcPr marL="6182" marR="6182" marT="6182" marB="0" anchor="b">
                    <a:lnL>
                      <a:noFill/>
                    </a:lnL>
                    <a:lnR>
                      <a:noFill/>
                    </a:lnR>
                    <a:lnT>
                      <a:noFill/>
                    </a:lnT>
                    <a:lnB>
                      <a:noFill/>
                    </a:lnB>
                  </a:tcPr>
                </a:tc>
                <a:tc>
                  <a:txBody>
                    <a:bodyPr/>
                    <a:lstStyle/>
                    <a:p>
                      <a:pPr algn="l" fontAlgn="b"/>
                      <a:r>
                        <a:rPr lang="en-US" sz="1000" b="1" i="0" u="none" strike="noStrike" dirty="0">
                          <a:solidFill>
                            <a:srgbClr val="70AD47"/>
                          </a:solidFill>
                          <a:effectLst/>
                          <a:latin typeface="Calibri" panose="020F0502020204030204" pitchFamily="34" charset="0"/>
                        </a:rPr>
                        <a:t>Oceania (e.g. Australia, New Zealand, Gaum)</a:t>
                      </a:r>
                    </a:p>
                  </a:txBody>
                  <a:tcPr marL="6182" marR="6182" marT="6182" marB="0" anchor="b">
                    <a:lnL>
                      <a:noFill/>
                    </a:lnL>
                    <a:lnR>
                      <a:noFill/>
                    </a:lnR>
                    <a:lnT>
                      <a:noFill/>
                    </a:lnT>
                    <a:lnB>
                      <a:noFill/>
                    </a:lnB>
                  </a:tcPr>
                </a:tc>
                <a:extLst>
                  <a:ext uri="{0D108BD9-81ED-4DB2-BD59-A6C34878D82A}">
                    <a16:rowId xmlns:a16="http://schemas.microsoft.com/office/drawing/2014/main" val="2473092010"/>
                  </a:ext>
                </a:extLst>
              </a:tr>
              <a:tr h="98820">
                <a:tc>
                  <a:txBody>
                    <a:bodyPr/>
                    <a:lstStyle/>
                    <a:p>
                      <a:pPr algn="ctr" fontAlgn="b"/>
                      <a:r>
                        <a:rPr lang="en-US" sz="1000" b="0" i="0" u="none" strike="noStrike">
                          <a:solidFill>
                            <a:srgbClr val="000000"/>
                          </a:solidFill>
                          <a:effectLst/>
                          <a:latin typeface="Calibri" panose="020F0502020204030204" pitchFamily="34" charset="0"/>
                        </a:rPr>
                        <a:t>LA </a:t>
                      </a:r>
                    </a:p>
                  </a:txBody>
                  <a:tcPr marL="6182" marR="6182" marT="6182" marB="0" anchor="b">
                    <a:lnL>
                      <a:noFill/>
                    </a:lnL>
                    <a:lnR>
                      <a:noFill/>
                    </a:lnR>
                    <a:lnT>
                      <a:noFill/>
                    </a:lnT>
                    <a:lnB>
                      <a:noFill/>
                    </a:lnB>
                  </a:tcPr>
                </a:tc>
                <a:tc>
                  <a:txBody>
                    <a:bodyPr/>
                    <a:lstStyle/>
                    <a:p>
                      <a:pPr algn="l" fontAlgn="b"/>
                      <a:r>
                        <a:rPr lang="en-US" sz="1000" b="1" i="0" u="none" strike="noStrike" dirty="0">
                          <a:solidFill>
                            <a:srgbClr val="70AD47"/>
                          </a:solidFill>
                          <a:effectLst/>
                          <a:latin typeface="Calibri" panose="020F0502020204030204" pitchFamily="34" charset="0"/>
                        </a:rPr>
                        <a:t>Latin America &amp; Caribbean </a:t>
                      </a:r>
                    </a:p>
                  </a:txBody>
                  <a:tcPr marL="6182" marR="6182" marT="6182" marB="0" anchor="b">
                    <a:lnL>
                      <a:noFill/>
                    </a:lnL>
                    <a:lnR>
                      <a:noFill/>
                    </a:lnR>
                    <a:lnT>
                      <a:noFill/>
                    </a:lnT>
                    <a:lnB>
                      <a:noFill/>
                    </a:lnB>
                  </a:tcPr>
                </a:tc>
                <a:extLst>
                  <a:ext uri="{0D108BD9-81ED-4DB2-BD59-A6C34878D82A}">
                    <a16:rowId xmlns:a16="http://schemas.microsoft.com/office/drawing/2014/main" val="3298679669"/>
                  </a:ext>
                </a:extLst>
              </a:tr>
              <a:tr h="98820">
                <a:tc>
                  <a:txBody>
                    <a:bodyPr/>
                    <a:lstStyle/>
                    <a:p>
                      <a:pPr algn="ctr" fontAlgn="b"/>
                      <a:r>
                        <a:rPr lang="en-US" sz="1000" b="0" i="0" u="none" strike="noStrike">
                          <a:solidFill>
                            <a:srgbClr val="000000"/>
                          </a:solidFill>
                          <a:effectLst/>
                          <a:latin typeface="Calibri" panose="020F0502020204030204" pitchFamily="34" charset="0"/>
                        </a:rPr>
                        <a:t>CB</a:t>
                      </a:r>
                    </a:p>
                  </a:txBody>
                  <a:tcPr marL="6182" marR="6182" marT="6182" marB="0" anchor="b">
                    <a:lnL>
                      <a:noFill/>
                    </a:lnL>
                    <a:lnR>
                      <a:noFill/>
                    </a:lnR>
                    <a:lnT>
                      <a:noFill/>
                    </a:lnT>
                    <a:lnB>
                      <a:noFill/>
                    </a:lnB>
                  </a:tcPr>
                </a:tc>
                <a:tc>
                  <a:txBody>
                    <a:bodyPr/>
                    <a:lstStyle/>
                    <a:p>
                      <a:pPr algn="l" fontAlgn="b"/>
                      <a:r>
                        <a:rPr lang="es-ES" sz="1000" b="1" i="0" u="none" strike="noStrike" dirty="0" err="1">
                          <a:solidFill>
                            <a:srgbClr val="70AD47"/>
                          </a:solidFill>
                          <a:effectLst/>
                          <a:latin typeface="Calibri" panose="020F0502020204030204" pitchFamily="34" charset="0"/>
                        </a:rPr>
                        <a:t>Caribbean</a:t>
                      </a:r>
                      <a:r>
                        <a:rPr lang="es-ES" sz="1000" b="1" i="0" u="none" strike="noStrike" dirty="0">
                          <a:solidFill>
                            <a:srgbClr val="70AD47"/>
                          </a:solidFill>
                          <a:effectLst/>
                          <a:latin typeface="Calibri" panose="020F0502020204030204" pitchFamily="34" charset="0"/>
                        </a:rPr>
                        <a:t> (</a:t>
                      </a:r>
                      <a:r>
                        <a:rPr lang="es-ES" sz="1000" b="1" i="0" u="none" strike="noStrike" dirty="0" err="1">
                          <a:solidFill>
                            <a:srgbClr val="70AD47"/>
                          </a:solidFill>
                          <a:effectLst/>
                          <a:latin typeface="Calibri" panose="020F0502020204030204" pitchFamily="34" charset="0"/>
                        </a:rPr>
                        <a:t>e.g</a:t>
                      </a:r>
                      <a:r>
                        <a:rPr lang="es-ES" sz="1000" b="1" i="0" u="none" strike="noStrike" dirty="0">
                          <a:solidFill>
                            <a:srgbClr val="70AD47"/>
                          </a:solidFill>
                          <a:effectLst/>
                          <a:latin typeface="Calibri" panose="020F0502020204030204" pitchFamily="34" charset="0"/>
                        </a:rPr>
                        <a:t>. Bahamas, Jamaica, Puerto Rico)</a:t>
                      </a:r>
                    </a:p>
                  </a:txBody>
                  <a:tcPr marL="6182" marR="6182" marT="6182" marB="0" anchor="b">
                    <a:lnL>
                      <a:noFill/>
                    </a:lnL>
                    <a:lnR>
                      <a:noFill/>
                    </a:lnR>
                    <a:lnT>
                      <a:noFill/>
                    </a:lnT>
                    <a:lnB>
                      <a:noFill/>
                    </a:lnB>
                  </a:tcPr>
                </a:tc>
                <a:extLst>
                  <a:ext uri="{0D108BD9-81ED-4DB2-BD59-A6C34878D82A}">
                    <a16:rowId xmlns:a16="http://schemas.microsoft.com/office/drawing/2014/main" val="4054324089"/>
                  </a:ext>
                </a:extLst>
              </a:tr>
              <a:tr h="98820">
                <a:tc>
                  <a:txBody>
                    <a:bodyPr/>
                    <a:lstStyle/>
                    <a:p>
                      <a:pPr algn="ctr" fontAlgn="b"/>
                      <a:r>
                        <a:rPr lang="en-US" sz="1000" b="0" i="0" u="none" strike="noStrike">
                          <a:solidFill>
                            <a:srgbClr val="000000"/>
                          </a:solidFill>
                          <a:effectLst/>
                          <a:latin typeface="Calibri" panose="020F0502020204030204" pitchFamily="34" charset="0"/>
                        </a:rPr>
                        <a:t>CT</a:t>
                      </a:r>
                    </a:p>
                  </a:txBody>
                  <a:tcPr marL="6182" marR="6182" marT="6182" marB="0" anchor="b">
                    <a:lnL>
                      <a:noFill/>
                    </a:lnL>
                    <a:lnR>
                      <a:noFill/>
                    </a:lnR>
                    <a:lnT>
                      <a:noFill/>
                    </a:lnT>
                    <a:lnB>
                      <a:noFill/>
                    </a:lnB>
                  </a:tcPr>
                </a:tc>
                <a:tc>
                  <a:txBody>
                    <a:bodyPr/>
                    <a:lstStyle/>
                    <a:p>
                      <a:pPr algn="l" fontAlgn="b"/>
                      <a:r>
                        <a:rPr lang="es-ES" sz="1000" b="1" i="0" u="none" strike="noStrike">
                          <a:solidFill>
                            <a:srgbClr val="70AD47"/>
                          </a:solidFill>
                          <a:effectLst/>
                          <a:latin typeface="Calibri" panose="020F0502020204030204" pitchFamily="34" charset="0"/>
                        </a:rPr>
                        <a:t>Central America (e.g. El Salvador, Mexico, Panama)</a:t>
                      </a:r>
                    </a:p>
                  </a:txBody>
                  <a:tcPr marL="6182" marR="6182" marT="6182" marB="0" anchor="b">
                    <a:lnL>
                      <a:noFill/>
                    </a:lnL>
                    <a:lnR>
                      <a:noFill/>
                    </a:lnR>
                    <a:lnT>
                      <a:noFill/>
                    </a:lnT>
                    <a:lnB>
                      <a:noFill/>
                    </a:lnB>
                  </a:tcPr>
                </a:tc>
                <a:extLst>
                  <a:ext uri="{0D108BD9-81ED-4DB2-BD59-A6C34878D82A}">
                    <a16:rowId xmlns:a16="http://schemas.microsoft.com/office/drawing/2014/main" val="4193871566"/>
                  </a:ext>
                </a:extLst>
              </a:tr>
              <a:tr h="98820">
                <a:tc>
                  <a:txBody>
                    <a:bodyPr/>
                    <a:lstStyle/>
                    <a:p>
                      <a:pPr algn="ctr" fontAlgn="b"/>
                      <a:r>
                        <a:rPr lang="en-US" sz="1000" b="0" i="0" u="none" strike="noStrike">
                          <a:solidFill>
                            <a:srgbClr val="000000"/>
                          </a:solidFill>
                          <a:effectLst/>
                          <a:latin typeface="Calibri" panose="020F0502020204030204" pitchFamily="34" charset="0"/>
                        </a:rPr>
                        <a:t>AB</a:t>
                      </a:r>
                    </a:p>
                  </a:txBody>
                  <a:tcPr marL="6182" marR="6182" marT="6182" marB="0" anchor="b">
                    <a:lnL>
                      <a:noFill/>
                    </a:lnL>
                    <a:lnR>
                      <a:noFill/>
                    </a:lnR>
                    <a:lnT>
                      <a:noFill/>
                    </a:lnT>
                    <a:lnB>
                      <a:noFill/>
                    </a:lnB>
                  </a:tcPr>
                </a:tc>
                <a:tc>
                  <a:txBody>
                    <a:bodyPr/>
                    <a:lstStyle/>
                    <a:p>
                      <a:pPr algn="l" fontAlgn="b"/>
                      <a:r>
                        <a:rPr lang="it-IT" sz="1000" b="1" i="0" u="none" strike="noStrike">
                          <a:solidFill>
                            <a:srgbClr val="70AD47"/>
                          </a:solidFill>
                          <a:effectLst/>
                          <a:latin typeface="Calibri" panose="020F0502020204030204" pitchFamily="34" charset="0"/>
                        </a:rPr>
                        <a:t>South America (e.g. Argentina, Brazil, Chile, Peru)</a:t>
                      </a:r>
                    </a:p>
                  </a:txBody>
                  <a:tcPr marL="6182" marR="6182" marT="6182" marB="0" anchor="b">
                    <a:lnL>
                      <a:noFill/>
                    </a:lnL>
                    <a:lnR>
                      <a:noFill/>
                    </a:lnR>
                    <a:lnT>
                      <a:noFill/>
                    </a:lnT>
                    <a:lnB>
                      <a:noFill/>
                    </a:lnB>
                  </a:tcPr>
                </a:tc>
                <a:extLst>
                  <a:ext uri="{0D108BD9-81ED-4DB2-BD59-A6C34878D82A}">
                    <a16:rowId xmlns:a16="http://schemas.microsoft.com/office/drawing/2014/main" val="952197040"/>
                  </a:ext>
                </a:extLst>
              </a:tr>
              <a:tr h="98820">
                <a:tc>
                  <a:txBody>
                    <a:bodyPr/>
                    <a:lstStyle/>
                    <a:p>
                      <a:pPr algn="ctr" fontAlgn="b"/>
                      <a:r>
                        <a:rPr lang="en-US" sz="1000" b="0" i="0" u="none" strike="noStrike">
                          <a:solidFill>
                            <a:srgbClr val="000000"/>
                          </a:solidFill>
                          <a:effectLst/>
                          <a:latin typeface="Calibri" panose="020F0502020204030204" pitchFamily="34" charset="0"/>
                        </a:rPr>
                        <a:t>NA</a:t>
                      </a:r>
                    </a:p>
                  </a:txBody>
                  <a:tcPr marL="6182" marR="6182" marT="618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North America</a:t>
                      </a:r>
                    </a:p>
                  </a:txBody>
                  <a:tcPr marL="6182" marR="6182" marT="6182" marB="0" anchor="b">
                    <a:lnL>
                      <a:noFill/>
                    </a:lnL>
                    <a:lnR>
                      <a:noFill/>
                    </a:lnR>
                    <a:lnT>
                      <a:noFill/>
                    </a:lnT>
                    <a:lnB>
                      <a:noFill/>
                    </a:lnB>
                  </a:tcPr>
                </a:tc>
                <a:extLst>
                  <a:ext uri="{0D108BD9-81ED-4DB2-BD59-A6C34878D82A}">
                    <a16:rowId xmlns:a16="http://schemas.microsoft.com/office/drawing/2014/main" val="436282468"/>
                  </a:ext>
                </a:extLst>
              </a:tr>
              <a:tr h="98820">
                <a:tc>
                  <a:txBody>
                    <a:bodyPr/>
                    <a:lstStyle/>
                    <a:p>
                      <a:pPr algn="ctr" fontAlgn="b"/>
                      <a:r>
                        <a:rPr lang="en-US" sz="1000" b="0" i="0" u="none" strike="noStrike">
                          <a:solidFill>
                            <a:srgbClr val="000000"/>
                          </a:solidFill>
                          <a:effectLst/>
                          <a:latin typeface="Calibri" panose="020F0502020204030204" pitchFamily="34" charset="0"/>
                        </a:rPr>
                        <a:t>CN</a:t>
                      </a:r>
                    </a:p>
                  </a:txBody>
                  <a:tcPr marL="6182" marR="6182" marT="618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Canada</a:t>
                      </a:r>
                    </a:p>
                  </a:txBody>
                  <a:tcPr marL="6182" marR="6182" marT="6182" marB="0" anchor="b">
                    <a:lnL>
                      <a:noFill/>
                    </a:lnL>
                    <a:lnR>
                      <a:noFill/>
                    </a:lnR>
                    <a:lnT>
                      <a:noFill/>
                    </a:lnT>
                    <a:lnB>
                      <a:noFill/>
                    </a:lnB>
                  </a:tcPr>
                </a:tc>
                <a:extLst>
                  <a:ext uri="{0D108BD9-81ED-4DB2-BD59-A6C34878D82A}">
                    <a16:rowId xmlns:a16="http://schemas.microsoft.com/office/drawing/2014/main" val="1460245013"/>
                  </a:ext>
                </a:extLst>
              </a:tr>
              <a:tr h="98820">
                <a:tc>
                  <a:txBody>
                    <a:bodyPr/>
                    <a:lstStyle/>
                    <a:p>
                      <a:pPr algn="ctr" fontAlgn="b"/>
                      <a:r>
                        <a:rPr lang="en-US" sz="1000" b="0" i="0" u="none" strike="noStrike">
                          <a:solidFill>
                            <a:srgbClr val="000000"/>
                          </a:solidFill>
                          <a:effectLst/>
                          <a:latin typeface="Calibri" panose="020F0502020204030204" pitchFamily="34" charset="0"/>
                        </a:rPr>
                        <a:t>ST</a:t>
                      </a:r>
                    </a:p>
                  </a:txBody>
                  <a:tcPr marL="6182" marR="6182" marT="618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United States</a:t>
                      </a:r>
                    </a:p>
                  </a:txBody>
                  <a:tcPr marL="6182" marR="6182" marT="6182" marB="0" anchor="b">
                    <a:lnL>
                      <a:noFill/>
                    </a:lnL>
                    <a:lnR>
                      <a:noFill/>
                    </a:lnR>
                    <a:lnT>
                      <a:noFill/>
                    </a:lnT>
                    <a:lnB>
                      <a:noFill/>
                    </a:lnB>
                  </a:tcPr>
                </a:tc>
                <a:extLst>
                  <a:ext uri="{0D108BD9-81ED-4DB2-BD59-A6C34878D82A}">
                    <a16:rowId xmlns:a16="http://schemas.microsoft.com/office/drawing/2014/main" val="2239633821"/>
                  </a:ext>
                </a:extLst>
              </a:tr>
              <a:tr h="98820">
                <a:tc>
                  <a:txBody>
                    <a:bodyPr/>
                    <a:lstStyle/>
                    <a:p>
                      <a:pPr algn="ctr" fontAlgn="b"/>
                      <a:r>
                        <a:rPr lang="en-US" sz="1000" b="0" i="0" u="none" strike="noStrike">
                          <a:solidFill>
                            <a:srgbClr val="000000"/>
                          </a:solidFill>
                          <a:effectLst/>
                          <a:latin typeface="Calibri" panose="020F0502020204030204" pitchFamily="34" charset="0"/>
                        </a:rPr>
                        <a:t>UN</a:t>
                      </a:r>
                    </a:p>
                  </a:txBody>
                  <a:tcPr marL="6182" marR="6182" marT="618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US - Northeast (CT, MA, ME, NH, NJ, NY, RI, VT)</a:t>
                      </a:r>
                    </a:p>
                  </a:txBody>
                  <a:tcPr marL="6182" marR="6182" marT="6182" marB="0" anchor="b">
                    <a:lnL>
                      <a:noFill/>
                    </a:lnL>
                    <a:lnR>
                      <a:noFill/>
                    </a:lnR>
                    <a:lnT>
                      <a:noFill/>
                    </a:lnT>
                    <a:lnB>
                      <a:noFill/>
                    </a:lnB>
                  </a:tcPr>
                </a:tc>
                <a:extLst>
                  <a:ext uri="{0D108BD9-81ED-4DB2-BD59-A6C34878D82A}">
                    <a16:rowId xmlns:a16="http://schemas.microsoft.com/office/drawing/2014/main" val="1683128786"/>
                  </a:ext>
                </a:extLst>
              </a:tr>
              <a:tr h="98820">
                <a:tc>
                  <a:txBody>
                    <a:bodyPr/>
                    <a:lstStyle/>
                    <a:p>
                      <a:pPr algn="ctr" fontAlgn="b"/>
                      <a:r>
                        <a:rPr lang="en-US" sz="1000" b="0" i="0" u="none" strike="noStrike">
                          <a:solidFill>
                            <a:srgbClr val="000000"/>
                          </a:solidFill>
                          <a:effectLst/>
                          <a:latin typeface="Calibri" panose="020F0502020204030204" pitchFamily="34" charset="0"/>
                        </a:rPr>
                        <a:t>UM</a:t>
                      </a:r>
                    </a:p>
                  </a:txBody>
                  <a:tcPr marL="6182" marR="6182" marT="618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US - Middle Atlantic (DC, DE, MD, PA, VA, WV)</a:t>
                      </a:r>
                    </a:p>
                  </a:txBody>
                  <a:tcPr marL="6182" marR="6182" marT="6182" marB="0" anchor="b">
                    <a:lnL>
                      <a:noFill/>
                    </a:lnL>
                    <a:lnR>
                      <a:noFill/>
                    </a:lnR>
                    <a:lnT>
                      <a:noFill/>
                    </a:lnT>
                    <a:lnB>
                      <a:noFill/>
                    </a:lnB>
                  </a:tcPr>
                </a:tc>
                <a:extLst>
                  <a:ext uri="{0D108BD9-81ED-4DB2-BD59-A6C34878D82A}">
                    <a16:rowId xmlns:a16="http://schemas.microsoft.com/office/drawing/2014/main" val="564939926"/>
                  </a:ext>
                </a:extLst>
              </a:tr>
              <a:tr h="98820">
                <a:tc>
                  <a:txBody>
                    <a:bodyPr/>
                    <a:lstStyle/>
                    <a:p>
                      <a:pPr algn="ctr" fontAlgn="b"/>
                      <a:r>
                        <a:rPr lang="en-US" sz="1000" b="0" i="0" u="none" strike="noStrike">
                          <a:solidFill>
                            <a:srgbClr val="000000"/>
                          </a:solidFill>
                          <a:effectLst/>
                          <a:latin typeface="Calibri" panose="020F0502020204030204" pitchFamily="34" charset="0"/>
                        </a:rPr>
                        <a:t>US</a:t>
                      </a:r>
                    </a:p>
                  </a:txBody>
                  <a:tcPr marL="6182" marR="6182" marT="618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US - South (AL, AR, FL, GA, KY, LA, MS, NC, SC, TN)</a:t>
                      </a:r>
                    </a:p>
                  </a:txBody>
                  <a:tcPr marL="6182" marR="6182" marT="6182" marB="0" anchor="b">
                    <a:lnL>
                      <a:noFill/>
                    </a:lnL>
                    <a:lnR>
                      <a:noFill/>
                    </a:lnR>
                    <a:lnT>
                      <a:noFill/>
                    </a:lnT>
                    <a:lnB>
                      <a:noFill/>
                    </a:lnB>
                  </a:tcPr>
                </a:tc>
                <a:extLst>
                  <a:ext uri="{0D108BD9-81ED-4DB2-BD59-A6C34878D82A}">
                    <a16:rowId xmlns:a16="http://schemas.microsoft.com/office/drawing/2014/main" val="3726886509"/>
                  </a:ext>
                </a:extLst>
              </a:tr>
              <a:tr h="98820">
                <a:tc>
                  <a:txBody>
                    <a:bodyPr/>
                    <a:lstStyle/>
                    <a:p>
                      <a:pPr algn="ctr" fontAlgn="b"/>
                      <a:r>
                        <a:rPr lang="en-US" sz="1000" b="0" i="0" u="none" strike="noStrike">
                          <a:solidFill>
                            <a:srgbClr val="000000"/>
                          </a:solidFill>
                          <a:effectLst/>
                          <a:latin typeface="Calibri" panose="020F0502020204030204" pitchFamily="34" charset="0"/>
                        </a:rPr>
                        <a:t>UD</a:t>
                      </a:r>
                    </a:p>
                  </a:txBody>
                  <a:tcPr marL="6182" marR="6182" marT="618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US - Midwest (IA, IL, IN, KS, MI, MN, MO, ND, NE, OH, SD, WI)</a:t>
                      </a:r>
                    </a:p>
                  </a:txBody>
                  <a:tcPr marL="6182" marR="6182" marT="6182" marB="0" anchor="b">
                    <a:lnL>
                      <a:noFill/>
                    </a:lnL>
                    <a:lnR>
                      <a:noFill/>
                    </a:lnR>
                    <a:lnT>
                      <a:noFill/>
                    </a:lnT>
                    <a:lnB>
                      <a:noFill/>
                    </a:lnB>
                  </a:tcPr>
                </a:tc>
                <a:extLst>
                  <a:ext uri="{0D108BD9-81ED-4DB2-BD59-A6C34878D82A}">
                    <a16:rowId xmlns:a16="http://schemas.microsoft.com/office/drawing/2014/main" val="788420456"/>
                  </a:ext>
                </a:extLst>
              </a:tr>
              <a:tr h="98820">
                <a:tc>
                  <a:txBody>
                    <a:bodyPr/>
                    <a:lstStyle/>
                    <a:p>
                      <a:pPr algn="ctr" fontAlgn="b"/>
                      <a:r>
                        <a:rPr lang="en-US" sz="1000" b="0" i="0" u="none" strike="noStrike">
                          <a:solidFill>
                            <a:srgbClr val="000000"/>
                          </a:solidFill>
                          <a:effectLst/>
                          <a:latin typeface="Calibri" panose="020F0502020204030204" pitchFamily="34" charset="0"/>
                        </a:rPr>
                        <a:t>UT</a:t>
                      </a:r>
                    </a:p>
                  </a:txBody>
                  <a:tcPr marL="6182" marR="6182" marT="618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US - Southwest (AZ, CO, NM, OK, TX)</a:t>
                      </a:r>
                    </a:p>
                  </a:txBody>
                  <a:tcPr marL="6182" marR="6182" marT="6182" marB="0" anchor="b">
                    <a:lnL>
                      <a:noFill/>
                    </a:lnL>
                    <a:lnR>
                      <a:noFill/>
                    </a:lnR>
                    <a:lnT>
                      <a:noFill/>
                    </a:lnT>
                    <a:lnB>
                      <a:noFill/>
                    </a:lnB>
                  </a:tcPr>
                </a:tc>
                <a:extLst>
                  <a:ext uri="{0D108BD9-81ED-4DB2-BD59-A6C34878D82A}">
                    <a16:rowId xmlns:a16="http://schemas.microsoft.com/office/drawing/2014/main" val="1568976958"/>
                  </a:ext>
                </a:extLst>
              </a:tr>
              <a:tr h="98820">
                <a:tc>
                  <a:txBody>
                    <a:bodyPr/>
                    <a:lstStyle/>
                    <a:p>
                      <a:pPr algn="ctr" fontAlgn="b"/>
                      <a:r>
                        <a:rPr lang="en-US" sz="1000" b="0" i="0" u="none" strike="noStrike">
                          <a:solidFill>
                            <a:srgbClr val="000000"/>
                          </a:solidFill>
                          <a:effectLst/>
                          <a:latin typeface="Calibri" panose="020F0502020204030204" pitchFamily="34" charset="0"/>
                        </a:rPr>
                        <a:t>UW</a:t>
                      </a:r>
                    </a:p>
                  </a:txBody>
                  <a:tcPr marL="6182" marR="6182" marT="618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US - West (AK, CA, HI, ID, MT, NV, OR, UT, WA, WY)</a:t>
                      </a:r>
                    </a:p>
                  </a:txBody>
                  <a:tcPr marL="6182" marR="6182" marT="6182" marB="0" anchor="b">
                    <a:lnL>
                      <a:noFill/>
                    </a:lnL>
                    <a:lnR>
                      <a:noFill/>
                    </a:lnR>
                    <a:lnT>
                      <a:noFill/>
                    </a:lnT>
                    <a:lnB>
                      <a:noFill/>
                    </a:lnB>
                  </a:tcPr>
                </a:tc>
                <a:extLst>
                  <a:ext uri="{0D108BD9-81ED-4DB2-BD59-A6C34878D82A}">
                    <a16:rowId xmlns:a16="http://schemas.microsoft.com/office/drawing/2014/main" val="1787166190"/>
                  </a:ext>
                </a:extLst>
              </a:tr>
              <a:tr h="98820">
                <a:tc>
                  <a:txBody>
                    <a:bodyPr/>
                    <a:lstStyle/>
                    <a:p>
                      <a:pPr algn="ctr" fontAlgn="b"/>
                      <a:r>
                        <a:rPr lang="en-US" sz="1000" b="0" i="0" u="none" strike="noStrike">
                          <a:solidFill>
                            <a:srgbClr val="000000"/>
                          </a:solidFill>
                          <a:effectLst/>
                          <a:latin typeface="Calibri" panose="020F0502020204030204" pitchFamily="34" charset="0"/>
                        </a:rPr>
                        <a:t>TR</a:t>
                      </a:r>
                    </a:p>
                  </a:txBody>
                  <a:tcPr marL="6182" marR="6182" marT="6182"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Undecided</a:t>
                      </a:r>
                    </a:p>
                  </a:txBody>
                  <a:tcPr marL="6182" marR="6182" marT="6182" marB="0" anchor="b">
                    <a:lnL>
                      <a:noFill/>
                    </a:lnL>
                    <a:lnR>
                      <a:noFill/>
                    </a:lnR>
                    <a:lnT>
                      <a:noFill/>
                    </a:lnT>
                    <a:lnB>
                      <a:noFill/>
                    </a:lnB>
                  </a:tcPr>
                </a:tc>
                <a:extLst>
                  <a:ext uri="{0D108BD9-81ED-4DB2-BD59-A6C34878D82A}">
                    <a16:rowId xmlns:a16="http://schemas.microsoft.com/office/drawing/2014/main" val="2864709937"/>
                  </a:ext>
                </a:extLst>
              </a:tr>
            </a:tbl>
          </a:graphicData>
        </a:graphic>
      </p:graphicFrame>
    </p:spTree>
    <p:extLst>
      <p:ext uri="{BB962C8B-B14F-4D97-AF65-F5344CB8AC3E}">
        <p14:creationId xmlns:p14="http://schemas.microsoft.com/office/powerpoint/2010/main" val="165813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Preferred Region of Study – Updated Response Options (2)</a:t>
            </a:r>
          </a:p>
        </p:txBody>
      </p:sp>
      <p:graphicFrame>
        <p:nvGraphicFramePr>
          <p:cNvPr id="7" name="Table 6"/>
          <p:cNvGraphicFramePr>
            <a:graphicFrameLocks noGrp="1"/>
          </p:cNvGraphicFramePr>
          <p:nvPr>
            <p:extLst>
              <p:ext uri="{D42A27DB-BD31-4B8C-83A1-F6EECF244321}">
                <p14:modId xmlns:p14="http://schemas.microsoft.com/office/powerpoint/2010/main" val="614331152"/>
              </p:ext>
            </p:extLst>
          </p:nvPr>
        </p:nvGraphicFramePr>
        <p:xfrm>
          <a:off x="455709" y="1619793"/>
          <a:ext cx="7355193" cy="3057834"/>
        </p:xfrm>
        <a:graphic>
          <a:graphicData uri="http://schemas.openxmlformats.org/drawingml/2006/table">
            <a:tbl>
              <a:tblPr/>
              <a:tblGrid>
                <a:gridCol w="963289">
                  <a:extLst>
                    <a:ext uri="{9D8B030D-6E8A-4147-A177-3AD203B41FA5}">
                      <a16:colId xmlns:a16="http://schemas.microsoft.com/office/drawing/2014/main" val="785543490"/>
                    </a:ext>
                  </a:extLst>
                </a:gridCol>
                <a:gridCol w="3195952">
                  <a:extLst>
                    <a:ext uri="{9D8B030D-6E8A-4147-A177-3AD203B41FA5}">
                      <a16:colId xmlns:a16="http://schemas.microsoft.com/office/drawing/2014/main" val="2028693424"/>
                    </a:ext>
                  </a:extLst>
                </a:gridCol>
                <a:gridCol w="3195952">
                  <a:extLst>
                    <a:ext uri="{9D8B030D-6E8A-4147-A177-3AD203B41FA5}">
                      <a16:colId xmlns:a16="http://schemas.microsoft.com/office/drawing/2014/main" val="1864425669"/>
                    </a:ext>
                  </a:extLst>
                </a:gridCol>
              </a:tblGrid>
              <a:tr h="128715">
                <a:tc>
                  <a:txBody>
                    <a:bodyPr/>
                    <a:lstStyle/>
                    <a:p>
                      <a:pPr algn="ctr" fontAlgn="b"/>
                      <a:r>
                        <a:rPr lang="en-US" sz="1000" b="1" i="0" u="none" strike="noStrike">
                          <a:solidFill>
                            <a:srgbClr val="000000"/>
                          </a:solidFill>
                          <a:effectLst/>
                          <a:latin typeface="Calibri" panose="020F0502020204030204" pitchFamily="34" charset="0"/>
                        </a:rPr>
                        <a:t>CODE</a:t>
                      </a:r>
                    </a:p>
                  </a:txBody>
                  <a:tcPr marL="9013" marR="9013" marT="9013" marB="0" anchor="b">
                    <a:lnL>
                      <a:noFill/>
                    </a:lnL>
                    <a:lnR>
                      <a:noFill/>
                    </a:lnR>
                    <a:lnT>
                      <a:noFill/>
                    </a:lnT>
                    <a:lnB>
                      <a:noFill/>
                    </a:lnB>
                  </a:tcPr>
                </a:tc>
                <a:tc>
                  <a:txBody>
                    <a:bodyPr/>
                    <a:lstStyle/>
                    <a:p>
                      <a:pPr algn="l" fontAlgn="b"/>
                      <a:r>
                        <a:rPr lang="en-US" sz="1000" b="1" i="0" u="none" strike="noStrike">
                          <a:solidFill>
                            <a:srgbClr val="000000"/>
                          </a:solidFill>
                          <a:effectLst/>
                          <a:latin typeface="Calibri" panose="020F0502020204030204" pitchFamily="34" charset="0"/>
                        </a:rPr>
                        <a:t>OLD RESPONSE OPTIONS - PRIOR TO AUGUST 21</a:t>
                      </a:r>
                    </a:p>
                  </a:txBody>
                  <a:tcPr marL="9013" marR="9013" marT="9013" marB="0" anchor="b">
                    <a:lnL>
                      <a:noFill/>
                    </a:lnL>
                    <a:lnR>
                      <a:noFill/>
                    </a:lnR>
                    <a:lnT>
                      <a:noFill/>
                    </a:lnT>
                    <a:lnB>
                      <a:noFill/>
                    </a:lnB>
                  </a:tcPr>
                </a:tc>
                <a:tc>
                  <a:txBody>
                    <a:bodyPr/>
                    <a:lstStyle/>
                    <a:p>
                      <a:pPr algn="l" fontAlgn="b"/>
                      <a:r>
                        <a:rPr lang="en-US" sz="1000" b="1" i="0" u="none" strike="noStrike">
                          <a:solidFill>
                            <a:srgbClr val="000000"/>
                          </a:solidFill>
                          <a:effectLst/>
                          <a:latin typeface="Calibri" panose="020F0502020204030204" pitchFamily="34" charset="0"/>
                        </a:rPr>
                        <a:t>MAPPED TO . . . NEW RESPONSE OPTION (SEE ABOVE)</a:t>
                      </a:r>
                    </a:p>
                  </a:txBody>
                  <a:tcPr marL="9013" marR="9013" marT="9013" marB="0" anchor="b">
                    <a:lnL>
                      <a:noFill/>
                    </a:lnL>
                    <a:lnR>
                      <a:noFill/>
                    </a:lnR>
                    <a:lnT>
                      <a:noFill/>
                    </a:lnT>
                    <a:lnB>
                      <a:noFill/>
                    </a:lnB>
                  </a:tcPr>
                </a:tc>
                <a:extLst>
                  <a:ext uri="{0D108BD9-81ED-4DB2-BD59-A6C34878D82A}">
                    <a16:rowId xmlns:a16="http://schemas.microsoft.com/office/drawing/2014/main" val="2356383926"/>
                  </a:ext>
                </a:extLst>
              </a:tr>
              <a:tr h="128715">
                <a:tc>
                  <a:txBody>
                    <a:bodyPr/>
                    <a:lstStyle/>
                    <a:p>
                      <a:pPr algn="ctr" fontAlgn="b"/>
                      <a:r>
                        <a:rPr lang="en-US" sz="1000" b="0" i="0" u="none" strike="noStrike">
                          <a:solidFill>
                            <a:srgbClr val="000000"/>
                          </a:solidFill>
                          <a:effectLst/>
                          <a:latin typeface="Calibri" panose="020F0502020204030204" pitchFamily="34" charset="0"/>
                        </a:rPr>
                        <a:t>AF</a:t>
                      </a:r>
                    </a:p>
                  </a:txBody>
                  <a:tcPr marL="9013" marR="9013" marT="90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Africa</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488781785"/>
                  </a:ext>
                </a:extLst>
              </a:tr>
              <a:tr h="128715">
                <a:tc>
                  <a:txBody>
                    <a:bodyPr/>
                    <a:lstStyle/>
                    <a:p>
                      <a:pPr algn="ctr" fontAlgn="b"/>
                      <a:r>
                        <a:rPr lang="en-US" sz="1000" b="0" i="0" u="none" strike="noStrike">
                          <a:solidFill>
                            <a:srgbClr val="000000"/>
                          </a:solidFill>
                          <a:effectLst/>
                          <a:latin typeface="Calibri" panose="020F0502020204030204" pitchFamily="34" charset="0"/>
                        </a:rPr>
                        <a:t>AS</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Asia</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1632961810"/>
                  </a:ext>
                </a:extLst>
              </a:tr>
              <a:tr h="128715">
                <a:tc>
                  <a:txBody>
                    <a:bodyPr/>
                    <a:lstStyle/>
                    <a:p>
                      <a:pPr algn="ctr" fontAlgn="b"/>
                      <a:r>
                        <a:rPr lang="en-US" sz="1000" b="0" i="0" u="none" strike="noStrike">
                          <a:solidFill>
                            <a:srgbClr val="000000"/>
                          </a:solidFill>
                          <a:effectLst/>
                          <a:latin typeface="Calibri" panose="020F0502020204030204" pitchFamily="34" charset="0"/>
                        </a:rPr>
                        <a:t>EE</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Eastern Europe</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Eastern Europe (e.g. Hungary, Poland, Russian Federation)</a:t>
                      </a:r>
                    </a:p>
                  </a:txBody>
                  <a:tcPr marL="9013" marR="9013" marT="9013" marB="0" anchor="b">
                    <a:lnL>
                      <a:noFill/>
                    </a:lnL>
                    <a:lnR>
                      <a:noFill/>
                    </a:lnR>
                    <a:lnT>
                      <a:noFill/>
                    </a:lnT>
                    <a:lnB>
                      <a:noFill/>
                    </a:lnB>
                  </a:tcPr>
                </a:tc>
                <a:extLst>
                  <a:ext uri="{0D108BD9-81ED-4DB2-BD59-A6C34878D82A}">
                    <a16:rowId xmlns:a16="http://schemas.microsoft.com/office/drawing/2014/main" val="1816843129"/>
                  </a:ext>
                </a:extLst>
              </a:tr>
              <a:tr h="128715">
                <a:tc>
                  <a:txBody>
                    <a:bodyPr/>
                    <a:lstStyle/>
                    <a:p>
                      <a:pPr algn="ctr" fontAlgn="b"/>
                      <a:r>
                        <a:rPr lang="en-US" sz="1000" b="0" i="0" u="none" strike="noStrike">
                          <a:solidFill>
                            <a:srgbClr val="000000"/>
                          </a:solidFill>
                          <a:effectLst/>
                          <a:latin typeface="Calibri" panose="020F0502020204030204" pitchFamily="34" charset="0"/>
                        </a:rPr>
                        <a:t>WE</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Western Europe</a:t>
                      </a:r>
                    </a:p>
                  </a:txBody>
                  <a:tcPr marL="9013" marR="9013" marT="9013" marB="0" anchor="b">
                    <a:lnL>
                      <a:noFill/>
                    </a:lnL>
                    <a:lnR>
                      <a:noFill/>
                    </a:lnR>
                    <a:lnT>
                      <a:noFill/>
                    </a:lnT>
                    <a:lnB>
                      <a:noFill/>
                    </a:lnB>
                  </a:tcPr>
                </a:tc>
                <a:tc>
                  <a:txBody>
                    <a:bodyPr/>
                    <a:lstStyle/>
                    <a:p>
                      <a:pPr algn="l" fontAlgn="b"/>
                      <a:r>
                        <a:rPr lang="de-DE" sz="1000" b="0" i="0" u="none" strike="noStrike">
                          <a:solidFill>
                            <a:srgbClr val="000000"/>
                          </a:solidFill>
                          <a:effectLst/>
                          <a:latin typeface="Calibri" panose="020F0502020204030204" pitchFamily="34" charset="0"/>
                        </a:rPr>
                        <a:t>Western Europe (e.g. Austria, France, Germany, Switzerland)</a:t>
                      </a:r>
                    </a:p>
                  </a:txBody>
                  <a:tcPr marL="9013" marR="9013" marT="9013" marB="0" anchor="b">
                    <a:lnL>
                      <a:noFill/>
                    </a:lnL>
                    <a:lnR>
                      <a:noFill/>
                    </a:lnR>
                    <a:lnT>
                      <a:noFill/>
                    </a:lnT>
                    <a:lnB>
                      <a:noFill/>
                    </a:lnB>
                  </a:tcPr>
                </a:tc>
                <a:extLst>
                  <a:ext uri="{0D108BD9-81ED-4DB2-BD59-A6C34878D82A}">
                    <a16:rowId xmlns:a16="http://schemas.microsoft.com/office/drawing/2014/main" val="2089909719"/>
                  </a:ext>
                </a:extLst>
              </a:tr>
              <a:tr h="128715">
                <a:tc>
                  <a:txBody>
                    <a:bodyPr/>
                    <a:lstStyle/>
                    <a:p>
                      <a:pPr algn="ctr" fontAlgn="b"/>
                      <a:r>
                        <a:rPr lang="en-US" sz="1000" b="0" i="0" u="none" strike="noStrike">
                          <a:solidFill>
                            <a:srgbClr val="000000"/>
                          </a:solidFill>
                          <a:effectLst/>
                          <a:latin typeface="Calibri" panose="020F0502020204030204" pitchFamily="34" charset="0"/>
                        </a:rPr>
                        <a:t>AU</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Australia, New Zealand, and the Pacific Islands</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Oceania (e.g. Australia, New Zealand, Gaum)</a:t>
                      </a:r>
                    </a:p>
                  </a:txBody>
                  <a:tcPr marL="9013" marR="9013" marT="9013" marB="0" anchor="b">
                    <a:lnL>
                      <a:noFill/>
                    </a:lnL>
                    <a:lnR>
                      <a:noFill/>
                    </a:lnR>
                    <a:lnT>
                      <a:noFill/>
                    </a:lnT>
                    <a:lnB>
                      <a:noFill/>
                    </a:lnB>
                  </a:tcPr>
                </a:tc>
                <a:extLst>
                  <a:ext uri="{0D108BD9-81ED-4DB2-BD59-A6C34878D82A}">
                    <a16:rowId xmlns:a16="http://schemas.microsoft.com/office/drawing/2014/main" val="99019636"/>
                  </a:ext>
                </a:extLst>
              </a:tr>
              <a:tr h="128715">
                <a:tc>
                  <a:txBody>
                    <a:bodyPr/>
                    <a:lstStyle/>
                    <a:p>
                      <a:pPr algn="ctr" fontAlgn="b"/>
                      <a:r>
                        <a:rPr lang="en-US" sz="1000" b="0" i="0" u="none" strike="noStrike">
                          <a:solidFill>
                            <a:srgbClr val="000000"/>
                          </a:solidFill>
                          <a:effectLst/>
                          <a:latin typeface="Calibri" panose="020F0502020204030204" pitchFamily="34" charset="0"/>
                        </a:rPr>
                        <a:t>LA </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Mexico, the Caribbean, and Latin America</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Latin America &amp; Caribbean </a:t>
                      </a:r>
                    </a:p>
                  </a:txBody>
                  <a:tcPr marL="9013" marR="9013" marT="9013" marB="0" anchor="b">
                    <a:lnL>
                      <a:noFill/>
                    </a:lnL>
                    <a:lnR>
                      <a:noFill/>
                    </a:lnR>
                    <a:lnT>
                      <a:noFill/>
                    </a:lnT>
                    <a:lnB>
                      <a:noFill/>
                    </a:lnB>
                  </a:tcPr>
                </a:tc>
                <a:extLst>
                  <a:ext uri="{0D108BD9-81ED-4DB2-BD59-A6C34878D82A}">
                    <a16:rowId xmlns:a16="http://schemas.microsoft.com/office/drawing/2014/main" val="169071235"/>
                  </a:ext>
                </a:extLst>
              </a:tr>
              <a:tr h="128715">
                <a:tc>
                  <a:txBody>
                    <a:bodyPr/>
                    <a:lstStyle/>
                    <a:p>
                      <a:pPr algn="ctr" fontAlgn="b"/>
                      <a:r>
                        <a:rPr lang="en-US" sz="1000" b="0" i="0" u="none" strike="noStrike">
                          <a:solidFill>
                            <a:srgbClr val="000000"/>
                          </a:solidFill>
                          <a:effectLst/>
                          <a:latin typeface="Calibri" panose="020F0502020204030204" pitchFamily="34" charset="0"/>
                        </a:rPr>
                        <a:t>CN</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Canada</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2420291230"/>
                  </a:ext>
                </a:extLst>
              </a:tr>
              <a:tr h="128715">
                <a:tc>
                  <a:txBody>
                    <a:bodyPr/>
                    <a:lstStyle/>
                    <a:p>
                      <a:pPr algn="ctr" fontAlgn="b"/>
                      <a:r>
                        <a:rPr lang="en-US" sz="1000" b="0" i="0" u="none" strike="noStrike">
                          <a:solidFill>
                            <a:srgbClr val="000000"/>
                          </a:solidFill>
                          <a:effectLst/>
                          <a:latin typeface="Calibri" panose="020F0502020204030204" pitchFamily="34" charset="0"/>
                        </a:rPr>
                        <a:t>ST</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United States</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2940038675"/>
                  </a:ext>
                </a:extLst>
              </a:tr>
              <a:tr h="128715">
                <a:tc>
                  <a:txBody>
                    <a:bodyPr/>
                    <a:lstStyle/>
                    <a:p>
                      <a:pPr algn="ctr" fontAlgn="b"/>
                      <a:r>
                        <a:rPr lang="en-US" sz="1000" b="0" i="0" u="none" strike="noStrike">
                          <a:solidFill>
                            <a:srgbClr val="000000"/>
                          </a:solidFill>
                          <a:effectLst/>
                          <a:latin typeface="Calibri" panose="020F0502020204030204" pitchFamily="34" charset="0"/>
                        </a:rPr>
                        <a:t>TR</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Undecided</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3940247331"/>
                  </a:ext>
                </a:extLst>
              </a:tr>
              <a:tr h="250243">
                <a:tc>
                  <a:txBody>
                    <a:bodyPr/>
                    <a:lstStyle/>
                    <a:p>
                      <a:pPr algn="ctr" fontAlgn="b"/>
                      <a:r>
                        <a:rPr lang="en-US" sz="1000" b="0" i="0" u="none" strike="noStrike">
                          <a:solidFill>
                            <a:srgbClr val="000000"/>
                          </a:solidFill>
                          <a:effectLst/>
                          <a:latin typeface="Calibri" panose="020F0502020204030204" pitchFamily="34" charset="0"/>
                        </a:rPr>
                        <a:t>ME</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Middle East</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Middle East/West Asia (e.g. Israel, Lebanon, Turkey, United Arab Emirates)</a:t>
                      </a:r>
                    </a:p>
                  </a:txBody>
                  <a:tcPr marL="9013" marR="9013" marT="9013" marB="0" anchor="b">
                    <a:lnL>
                      <a:noFill/>
                    </a:lnL>
                    <a:lnR>
                      <a:noFill/>
                    </a:lnR>
                    <a:lnT>
                      <a:noFill/>
                    </a:lnT>
                    <a:lnB>
                      <a:noFill/>
                    </a:lnB>
                  </a:tcPr>
                </a:tc>
                <a:extLst>
                  <a:ext uri="{0D108BD9-81ED-4DB2-BD59-A6C34878D82A}">
                    <a16:rowId xmlns:a16="http://schemas.microsoft.com/office/drawing/2014/main" val="3175944950"/>
                  </a:ext>
                </a:extLst>
              </a:tr>
              <a:tr h="128715">
                <a:tc>
                  <a:txBody>
                    <a:bodyPr/>
                    <a:lstStyle/>
                    <a:p>
                      <a:pPr algn="ctr" fontAlgn="b"/>
                      <a:r>
                        <a:rPr lang="en-US" sz="1000" b="0" i="0" u="none" strike="noStrike">
                          <a:solidFill>
                            <a:srgbClr val="000000"/>
                          </a:solidFill>
                          <a:effectLst/>
                          <a:latin typeface="Calibri" panose="020F0502020204030204" pitchFamily="34" charset="0"/>
                        </a:rPr>
                        <a:t>CA</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Central Asia</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South-Central Asia (e.g. India, Nepal, Uzbekistan)</a:t>
                      </a:r>
                    </a:p>
                  </a:txBody>
                  <a:tcPr marL="9013" marR="9013" marT="9013" marB="0" anchor="b">
                    <a:lnL>
                      <a:noFill/>
                    </a:lnL>
                    <a:lnR>
                      <a:noFill/>
                    </a:lnR>
                    <a:lnT>
                      <a:noFill/>
                    </a:lnT>
                    <a:lnB>
                      <a:noFill/>
                    </a:lnB>
                  </a:tcPr>
                </a:tc>
                <a:extLst>
                  <a:ext uri="{0D108BD9-81ED-4DB2-BD59-A6C34878D82A}">
                    <a16:rowId xmlns:a16="http://schemas.microsoft.com/office/drawing/2014/main" val="1196454507"/>
                  </a:ext>
                </a:extLst>
              </a:tr>
              <a:tr h="128715">
                <a:tc>
                  <a:txBody>
                    <a:bodyPr/>
                    <a:lstStyle/>
                    <a:p>
                      <a:pPr algn="ctr" fontAlgn="b"/>
                      <a:r>
                        <a:rPr lang="en-US" sz="1000" b="0" i="0" u="none" strike="noStrike">
                          <a:solidFill>
                            <a:srgbClr val="000000"/>
                          </a:solidFill>
                          <a:effectLst/>
                          <a:latin typeface="Calibri" panose="020F0502020204030204" pitchFamily="34" charset="0"/>
                        </a:rPr>
                        <a:t>1</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Northeast (CT, MA, ME, NH, NJ, NY, RI, VT)</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1231208027"/>
                  </a:ext>
                </a:extLst>
              </a:tr>
              <a:tr h="128715">
                <a:tc>
                  <a:txBody>
                    <a:bodyPr/>
                    <a:lstStyle/>
                    <a:p>
                      <a:pPr algn="ctr" fontAlgn="b"/>
                      <a:r>
                        <a:rPr lang="en-US" sz="1000" b="0" i="0" u="none" strike="noStrike">
                          <a:solidFill>
                            <a:srgbClr val="000000"/>
                          </a:solidFill>
                          <a:effectLst/>
                          <a:latin typeface="Calibri" panose="020F0502020204030204" pitchFamily="34" charset="0"/>
                        </a:rPr>
                        <a:t>2</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Middle Atlantic (DC, DE, MD, PA, VA, WV)</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4114145533"/>
                  </a:ext>
                </a:extLst>
              </a:tr>
              <a:tr h="128715">
                <a:tc>
                  <a:txBody>
                    <a:bodyPr/>
                    <a:lstStyle/>
                    <a:p>
                      <a:pPr algn="ctr" fontAlgn="b"/>
                      <a:r>
                        <a:rPr lang="en-US" sz="1000" b="0" i="0" u="none" strike="noStrike">
                          <a:solidFill>
                            <a:srgbClr val="000000"/>
                          </a:solidFill>
                          <a:effectLst/>
                          <a:latin typeface="Calibri" panose="020F0502020204030204" pitchFamily="34" charset="0"/>
                        </a:rPr>
                        <a:t>4</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South (AL, AR, FL, GA, KY, LA, MS, NC, SC, TN)</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58491547"/>
                  </a:ext>
                </a:extLst>
              </a:tr>
              <a:tr h="128715">
                <a:tc>
                  <a:txBody>
                    <a:bodyPr/>
                    <a:lstStyle/>
                    <a:p>
                      <a:pPr algn="ctr" fontAlgn="b"/>
                      <a:r>
                        <a:rPr lang="en-US" sz="1000" b="0" i="0" u="none" strike="noStrike">
                          <a:solidFill>
                            <a:srgbClr val="000000"/>
                          </a:solidFill>
                          <a:effectLst/>
                          <a:latin typeface="Calibri" panose="020F0502020204030204" pitchFamily="34" charset="0"/>
                        </a:rPr>
                        <a:t>3</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Midwest (IA, IL, IN, KS, MI, MN, MO, ND, NE, OH, SD, WI)</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2126308131"/>
                  </a:ext>
                </a:extLst>
              </a:tr>
              <a:tr h="128715">
                <a:tc>
                  <a:txBody>
                    <a:bodyPr/>
                    <a:lstStyle/>
                    <a:p>
                      <a:pPr algn="ctr" fontAlgn="b"/>
                      <a:r>
                        <a:rPr lang="en-US" sz="1000" b="0" i="0" u="none" strike="noStrike">
                          <a:solidFill>
                            <a:srgbClr val="000000"/>
                          </a:solidFill>
                          <a:effectLst/>
                          <a:latin typeface="Calibri" panose="020F0502020204030204" pitchFamily="34" charset="0"/>
                        </a:rPr>
                        <a:t>5</a:t>
                      </a:r>
                    </a:p>
                  </a:txBody>
                  <a:tcPr marL="9013" marR="9013" marT="9013" marB="0" anchor="b">
                    <a:lnL>
                      <a:noFill/>
                    </a:lnL>
                    <a:lnR>
                      <a:noFill/>
                    </a:lnR>
                    <a:lnT>
                      <a:noFill/>
                    </a:lnT>
                    <a:lnB>
                      <a:noFill/>
                    </a:lnB>
                  </a:tcPr>
                </a:tc>
                <a:tc>
                  <a:txBody>
                    <a:bodyPr/>
                    <a:lstStyle/>
                    <a:p>
                      <a:pPr algn="l" fontAlgn="b"/>
                      <a:r>
                        <a:rPr lang="pl-PL" sz="1000" b="0" i="0" u="none" strike="noStrike">
                          <a:solidFill>
                            <a:srgbClr val="000000"/>
                          </a:solidFill>
                          <a:effectLst/>
                          <a:latin typeface="Calibri" panose="020F0502020204030204" pitchFamily="34" charset="0"/>
                        </a:rPr>
                        <a:t>Southwest (AZ, CO, NM, OK, TX) </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1050970395"/>
                  </a:ext>
                </a:extLst>
              </a:tr>
              <a:tr h="128715">
                <a:tc>
                  <a:txBody>
                    <a:bodyPr/>
                    <a:lstStyle/>
                    <a:p>
                      <a:pPr algn="ctr" fontAlgn="b"/>
                      <a:r>
                        <a:rPr lang="en-US" sz="1000" b="0" i="0" u="none" strike="noStrike">
                          <a:solidFill>
                            <a:srgbClr val="000000"/>
                          </a:solidFill>
                          <a:effectLst/>
                          <a:latin typeface="Calibri" panose="020F0502020204030204" pitchFamily="34" charset="0"/>
                        </a:rPr>
                        <a:t>6</a:t>
                      </a:r>
                    </a:p>
                  </a:txBody>
                  <a:tcPr marL="9013" marR="9013" marT="90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West (AK, CA, HI, ID, MT, NV, OR, UT, WA, WY)</a:t>
                      </a:r>
                    </a:p>
                  </a:txBody>
                  <a:tcPr marL="9013" marR="9013" marT="90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(No Change)</a:t>
                      </a:r>
                    </a:p>
                  </a:txBody>
                  <a:tcPr marL="9013" marR="9013" marT="9013" marB="0" anchor="b">
                    <a:lnL>
                      <a:noFill/>
                    </a:lnL>
                    <a:lnR>
                      <a:noFill/>
                    </a:lnR>
                    <a:lnT>
                      <a:noFill/>
                    </a:lnT>
                    <a:lnB>
                      <a:noFill/>
                    </a:lnB>
                  </a:tcPr>
                </a:tc>
                <a:extLst>
                  <a:ext uri="{0D108BD9-81ED-4DB2-BD59-A6C34878D82A}">
                    <a16:rowId xmlns:a16="http://schemas.microsoft.com/office/drawing/2014/main" val="1430505547"/>
                  </a:ext>
                </a:extLst>
              </a:tr>
            </a:tbl>
          </a:graphicData>
        </a:graphic>
      </p:graphicFrame>
    </p:spTree>
    <p:extLst>
      <p:ext uri="{BB962C8B-B14F-4D97-AF65-F5344CB8AC3E}">
        <p14:creationId xmlns:p14="http://schemas.microsoft.com/office/powerpoint/2010/main" val="1447524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Employment While Pursuing Degree – Updated Response Options</a:t>
            </a:r>
          </a:p>
        </p:txBody>
      </p:sp>
      <p:graphicFrame>
        <p:nvGraphicFramePr>
          <p:cNvPr id="4" name="Table 3"/>
          <p:cNvGraphicFramePr>
            <a:graphicFrameLocks noGrp="1"/>
          </p:cNvGraphicFramePr>
          <p:nvPr>
            <p:extLst>
              <p:ext uri="{D42A27DB-BD31-4B8C-83A1-F6EECF244321}">
                <p14:modId xmlns:p14="http://schemas.microsoft.com/office/powerpoint/2010/main" val="2997419338"/>
              </p:ext>
            </p:extLst>
          </p:nvPr>
        </p:nvGraphicFramePr>
        <p:xfrm>
          <a:off x="455710" y="1580766"/>
          <a:ext cx="7354887" cy="1832520"/>
        </p:xfrm>
        <a:graphic>
          <a:graphicData uri="http://schemas.openxmlformats.org/drawingml/2006/table">
            <a:tbl>
              <a:tblPr/>
              <a:tblGrid>
                <a:gridCol w="773311">
                  <a:extLst>
                    <a:ext uri="{9D8B030D-6E8A-4147-A177-3AD203B41FA5}">
                      <a16:colId xmlns:a16="http://schemas.microsoft.com/office/drawing/2014/main" val="1140184379"/>
                    </a:ext>
                  </a:extLst>
                </a:gridCol>
                <a:gridCol w="3584695">
                  <a:extLst>
                    <a:ext uri="{9D8B030D-6E8A-4147-A177-3AD203B41FA5}">
                      <a16:colId xmlns:a16="http://schemas.microsoft.com/office/drawing/2014/main" val="1530917044"/>
                    </a:ext>
                  </a:extLst>
                </a:gridCol>
                <a:gridCol w="2996881">
                  <a:extLst>
                    <a:ext uri="{9D8B030D-6E8A-4147-A177-3AD203B41FA5}">
                      <a16:colId xmlns:a16="http://schemas.microsoft.com/office/drawing/2014/main" val="3360276818"/>
                    </a:ext>
                  </a:extLst>
                </a:gridCol>
              </a:tblGrid>
              <a:tr h="144591">
                <a:tc>
                  <a:txBody>
                    <a:bodyPr/>
                    <a:lstStyle/>
                    <a:p>
                      <a:pPr algn="ctr" fontAlgn="b"/>
                      <a:r>
                        <a:rPr lang="en-US" sz="1050" b="1" i="0" u="none" strike="noStrike">
                          <a:solidFill>
                            <a:srgbClr val="000000"/>
                          </a:solidFill>
                          <a:effectLst/>
                          <a:latin typeface="Calibri" panose="020F0502020204030204" pitchFamily="34" charset="0"/>
                        </a:rPr>
                        <a:t>CODE</a:t>
                      </a:r>
                    </a:p>
                  </a:txBody>
                  <a:tcPr marL="7230" marR="7230" marT="7230" marB="0" anchor="b">
                    <a:lnL>
                      <a:noFill/>
                    </a:lnL>
                    <a:lnR>
                      <a:noFill/>
                    </a:lnR>
                    <a:lnT>
                      <a:noFill/>
                    </a:lnT>
                    <a:lnB>
                      <a:noFill/>
                    </a:lnB>
                  </a:tcPr>
                </a:tc>
                <a:tc>
                  <a:txBody>
                    <a:bodyPr/>
                    <a:lstStyle/>
                    <a:p>
                      <a:pPr algn="l" fontAlgn="b"/>
                      <a:r>
                        <a:rPr lang="en-US" sz="1050" b="1" i="0" u="none" strike="noStrike">
                          <a:solidFill>
                            <a:srgbClr val="000000"/>
                          </a:solidFill>
                          <a:effectLst/>
                          <a:latin typeface="Calibri" panose="020F0502020204030204" pitchFamily="34" charset="0"/>
                        </a:rPr>
                        <a:t>NEW RESPONSE OPTIONS - BEGINNING AUGUST 21</a:t>
                      </a:r>
                    </a:p>
                  </a:txBody>
                  <a:tcPr marL="7230" marR="7230" marT="7230" marB="0" anchor="b">
                    <a:lnL>
                      <a:noFill/>
                    </a:lnL>
                    <a:lnR>
                      <a:noFill/>
                    </a:lnR>
                    <a:lnT>
                      <a:noFill/>
                    </a:lnT>
                    <a:lnB>
                      <a:noFill/>
                    </a:lnB>
                  </a:tcPr>
                </a:tc>
                <a:tc>
                  <a:txBody>
                    <a:bodyPr/>
                    <a:lstStyle/>
                    <a:p>
                      <a:pPr algn="l" fontAlgn="b"/>
                      <a:endParaRPr lang="en-US" sz="105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3409238790"/>
                  </a:ext>
                </a:extLst>
              </a:tr>
              <a:tr h="144591">
                <a:tc>
                  <a:txBody>
                    <a:bodyPr/>
                    <a:lstStyle/>
                    <a:p>
                      <a:pPr algn="ctr" fontAlgn="b"/>
                      <a:r>
                        <a:rPr lang="en-US" sz="1050" b="1" i="0" u="none" strike="noStrike">
                          <a:solidFill>
                            <a:srgbClr val="70AD47"/>
                          </a:solidFill>
                          <a:effectLst/>
                          <a:latin typeface="Calibri" panose="020F0502020204030204" pitchFamily="34" charset="0"/>
                        </a:rPr>
                        <a:t>F</a:t>
                      </a:r>
                    </a:p>
                  </a:txBody>
                  <a:tcPr marL="7230" marR="7230" marT="7230" marB="0" anchor="b">
                    <a:lnL>
                      <a:noFill/>
                    </a:lnL>
                    <a:lnR>
                      <a:noFill/>
                    </a:lnR>
                    <a:lnT>
                      <a:noFill/>
                    </a:lnT>
                    <a:lnB>
                      <a:noFill/>
                    </a:lnB>
                  </a:tcPr>
                </a:tc>
                <a:tc>
                  <a:txBody>
                    <a:bodyPr/>
                    <a:lstStyle/>
                    <a:p>
                      <a:pPr algn="l" fontAlgn="b"/>
                      <a:r>
                        <a:rPr lang="en-US" sz="1050" b="1" i="0" u="none" strike="noStrike">
                          <a:solidFill>
                            <a:srgbClr val="70AD47"/>
                          </a:solidFill>
                          <a:effectLst/>
                          <a:latin typeface="Calibri" panose="020F0502020204030204" pitchFamily="34" charset="0"/>
                        </a:rPr>
                        <a:t>Yes, Full-Time</a:t>
                      </a:r>
                    </a:p>
                  </a:txBody>
                  <a:tcPr marL="7230" marR="7230" marT="7230" marB="0" anchor="b">
                    <a:lnL>
                      <a:noFill/>
                    </a:lnL>
                    <a:lnR>
                      <a:noFill/>
                    </a:lnR>
                    <a:lnT>
                      <a:noFill/>
                    </a:lnT>
                    <a:lnB>
                      <a:noFill/>
                    </a:lnB>
                  </a:tcPr>
                </a:tc>
                <a:tc>
                  <a:txBody>
                    <a:bodyPr/>
                    <a:lstStyle/>
                    <a:p>
                      <a:pPr algn="l" fontAlgn="b"/>
                      <a:endParaRPr lang="en-US" sz="105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1991714678"/>
                  </a:ext>
                </a:extLst>
              </a:tr>
              <a:tr h="144591">
                <a:tc>
                  <a:txBody>
                    <a:bodyPr/>
                    <a:lstStyle/>
                    <a:p>
                      <a:pPr algn="ctr" fontAlgn="b"/>
                      <a:r>
                        <a:rPr lang="en-US" sz="1050" b="1" i="0" u="none" strike="noStrike" dirty="0">
                          <a:solidFill>
                            <a:srgbClr val="70AD47"/>
                          </a:solidFill>
                          <a:effectLst/>
                          <a:latin typeface="Calibri" panose="020F0502020204030204" pitchFamily="34" charset="0"/>
                        </a:rPr>
                        <a:t>P</a:t>
                      </a:r>
                    </a:p>
                  </a:txBody>
                  <a:tcPr marL="7230" marR="7230" marT="7230" marB="0" anchor="b">
                    <a:lnL>
                      <a:noFill/>
                    </a:lnL>
                    <a:lnR>
                      <a:noFill/>
                    </a:lnR>
                    <a:lnT>
                      <a:noFill/>
                    </a:lnT>
                    <a:lnB>
                      <a:noFill/>
                    </a:lnB>
                  </a:tcPr>
                </a:tc>
                <a:tc>
                  <a:txBody>
                    <a:bodyPr/>
                    <a:lstStyle/>
                    <a:p>
                      <a:pPr algn="l" fontAlgn="b"/>
                      <a:r>
                        <a:rPr lang="en-US" sz="1050" b="1" i="0" u="none" strike="noStrike">
                          <a:solidFill>
                            <a:srgbClr val="70AD47"/>
                          </a:solidFill>
                          <a:effectLst/>
                          <a:latin typeface="Calibri" panose="020F0502020204030204" pitchFamily="34" charset="0"/>
                        </a:rPr>
                        <a:t>Yes, Part-Time</a:t>
                      </a:r>
                    </a:p>
                  </a:txBody>
                  <a:tcPr marL="7230" marR="7230" marT="7230" marB="0" anchor="b">
                    <a:lnL>
                      <a:noFill/>
                    </a:lnL>
                    <a:lnR>
                      <a:noFill/>
                    </a:lnR>
                    <a:lnT>
                      <a:noFill/>
                    </a:lnT>
                    <a:lnB>
                      <a:noFill/>
                    </a:lnB>
                  </a:tcPr>
                </a:tc>
                <a:tc>
                  <a:txBody>
                    <a:bodyPr/>
                    <a:lstStyle/>
                    <a:p>
                      <a:pPr algn="l" fontAlgn="b"/>
                      <a:endParaRPr lang="en-US" sz="105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1522907824"/>
                  </a:ext>
                </a:extLst>
              </a:tr>
              <a:tr h="144591">
                <a:tc>
                  <a:txBody>
                    <a:bodyPr/>
                    <a:lstStyle/>
                    <a:p>
                      <a:pPr algn="ctr" fontAlgn="b"/>
                      <a:r>
                        <a:rPr lang="en-US" sz="1050" b="0" i="0" u="none" strike="noStrike">
                          <a:solidFill>
                            <a:srgbClr val="000000"/>
                          </a:solidFill>
                          <a:effectLst/>
                          <a:latin typeface="Calibri" panose="020F0502020204030204" pitchFamily="34" charset="0"/>
                        </a:rPr>
                        <a:t>U</a:t>
                      </a:r>
                    </a:p>
                  </a:txBody>
                  <a:tcPr marL="7230" marR="7230" marT="7230"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Undecided</a:t>
                      </a:r>
                    </a:p>
                  </a:txBody>
                  <a:tcPr marL="7230" marR="7230" marT="7230" marB="0" anchor="b">
                    <a:lnL>
                      <a:noFill/>
                    </a:lnL>
                    <a:lnR>
                      <a:noFill/>
                    </a:lnR>
                    <a:lnT>
                      <a:noFill/>
                    </a:lnT>
                    <a:lnB>
                      <a:noFill/>
                    </a:lnB>
                  </a:tcPr>
                </a:tc>
                <a:tc>
                  <a:txBody>
                    <a:bodyPr/>
                    <a:lstStyle/>
                    <a:p>
                      <a:pPr algn="l" fontAlgn="b"/>
                      <a:endParaRPr lang="en-US" sz="105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3155381333"/>
                  </a:ext>
                </a:extLst>
              </a:tr>
              <a:tr h="144591">
                <a:tc>
                  <a:txBody>
                    <a:bodyPr/>
                    <a:lstStyle/>
                    <a:p>
                      <a:pPr algn="ctr" fontAlgn="b"/>
                      <a:r>
                        <a:rPr lang="en-US" sz="1050" b="0" i="0" u="none" strike="noStrike">
                          <a:solidFill>
                            <a:srgbClr val="000000"/>
                          </a:solidFill>
                          <a:effectLst/>
                          <a:latin typeface="Calibri" panose="020F0502020204030204" pitchFamily="34" charset="0"/>
                        </a:rPr>
                        <a:t>N</a:t>
                      </a:r>
                    </a:p>
                  </a:txBody>
                  <a:tcPr marL="7230" marR="7230" marT="7230" marB="0" anchor="b">
                    <a:lnL>
                      <a:noFill/>
                    </a:lnL>
                    <a:lnR>
                      <a:noFill/>
                    </a:lnR>
                    <a:lnT>
                      <a:noFill/>
                    </a:lnT>
                    <a:lnB>
                      <a:noFill/>
                    </a:lnB>
                  </a:tcPr>
                </a:tc>
                <a:tc>
                  <a:txBody>
                    <a:bodyPr/>
                    <a:lstStyle/>
                    <a:p>
                      <a:pPr algn="l" fontAlgn="b"/>
                      <a:r>
                        <a:rPr lang="en-US" sz="1050" b="0" i="0" u="none" strike="noStrike">
                          <a:solidFill>
                            <a:srgbClr val="000000"/>
                          </a:solidFill>
                          <a:effectLst/>
                          <a:latin typeface="Calibri" panose="020F0502020204030204" pitchFamily="34" charset="0"/>
                        </a:rPr>
                        <a:t>No</a:t>
                      </a:r>
                    </a:p>
                  </a:txBody>
                  <a:tcPr marL="7230" marR="7230" marT="7230" marB="0" anchor="b">
                    <a:lnL>
                      <a:noFill/>
                    </a:lnL>
                    <a:lnR>
                      <a:noFill/>
                    </a:lnR>
                    <a:lnT>
                      <a:noFill/>
                    </a:lnT>
                    <a:lnB>
                      <a:noFill/>
                    </a:lnB>
                  </a:tcPr>
                </a:tc>
                <a:tc>
                  <a:txBody>
                    <a:bodyPr/>
                    <a:lstStyle/>
                    <a:p>
                      <a:pPr algn="l" fontAlgn="b"/>
                      <a:endParaRPr lang="en-US" sz="105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1715532554"/>
                  </a:ext>
                </a:extLst>
              </a:tr>
              <a:tr h="144591">
                <a:tc>
                  <a:txBody>
                    <a:bodyPr/>
                    <a:lstStyle/>
                    <a:p>
                      <a:pPr algn="ctr" fontAlgn="b"/>
                      <a:endParaRPr lang="en-US" sz="1050" b="0"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4197624015"/>
                  </a:ext>
                </a:extLst>
              </a:tr>
              <a:tr h="144591">
                <a:tc>
                  <a:txBody>
                    <a:bodyPr/>
                    <a:lstStyle/>
                    <a:p>
                      <a:pPr algn="ctr" fontAlgn="b"/>
                      <a:r>
                        <a:rPr lang="en-US" sz="1050" b="1" i="0" u="none" strike="noStrike">
                          <a:solidFill>
                            <a:srgbClr val="000000"/>
                          </a:solidFill>
                          <a:effectLst/>
                          <a:latin typeface="Calibri" panose="020F0502020204030204" pitchFamily="34" charset="0"/>
                        </a:rPr>
                        <a:t>CODE</a:t>
                      </a:r>
                    </a:p>
                  </a:txBody>
                  <a:tcPr marL="7230" marR="7230" marT="7230" marB="0" anchor="b">
                    <a:lnL>
                      <a:noFill/>
                    </a:lnL>
                    <a:lnR>
                      <a:noFill/>
                    </a:lnR>
                    <a:lnT>
                      <a:noFill/>
                    </a:lnT>
                    <a:lnB>
                      <a:noFill/>
                    </a:lnB>
                  </a:tcPr>
                </a:tc>
                <a:tc>
                  <a:txBody>
                    <a:bodyPr/>
                    <a:lstStyle/>
                    <a:p>
                      <a:pPr algn="l" fontAlgn="b"/>
                      <a:r>
                        <a:rPr lang="en-US" sz="1050" b="1" i="0" u="none" strike="noStrike">
                          <a:solidFill>
                            <a:srgbClr val="000000"/>
                          </a:solidFill>
                          <a:effectLst/>
                          <a:latin typeface="Calibri" panose="020F0502020204030204" pitchFamily="34" charset="0"/>
                        </a:rPr>
                        <a:t>OLD RESPONSE OPTIONS - PRIOR TO AUGUST 21</a:t>
                      </a:r>
                    </a:p>
                  </a:txBody>
                  <a:tcPr marL="7230" marR="7230" marT="7230" marB="0" anchor="b">
                    <a:lnL>
                      <a:noFill/>
                    </a:lnL>
                    <a:lnR>
                      <a:noFill/>
                    </a:lnR>
                    <a:lnT>
                      <a:noFill/>
                    </a:lnT>
                    <a:lnB>
                      <a:noFill/>
                    </a:lnB>
                  </a:tcPr>
                </a:tc>
                <a:tc>
                  <a:txBody>
                    <a:bodyPr/>
                    <a:lstStyle/>
                    <a:p>
                      <a:pPr algn="l" fontAlgn="b"/>
                      <a:r>
                        <a:rPr lang="en-US" sz="1050" b="1" i="0" u="none" strike="noStrike">
                          <a:solidFill>
                            <a:srgbClr val="000000"/>
                          </a:solidFill>
                          <a:effectLst/>
                          <a:latin typeface="Calibri" panose="020F0502020204030204" pitchFamily="34" charset="0"/>
                        </a:rPr>
                        <a:t>MAPPED TO . . . NEW RESPONSE OPTION (SEE ABOVE)</a:t>
                      </a:r>
                    </a:p>
                  </a:txBody>
                  <a:tcPr marL="7230" marR="7230" marT="7230" marB="0" anchor="b">
                    <a:lnL>
                      <a:noFill/>
                    </a:lnL>
                    <a:lnR>
                      <a:noFill/>
                    </a:lnR>
                    <a:lnT>
                      <a:noFill/>
                    </a:lnT>
                    <a:lnB>
                      <a:noFill/>
                    </a:lnB>
                  </a:tcPr>
                </a:tc>
                <a:extLst>
                  <a:ext uri="{0D108BD9-81ED-4DB2-BD59-A6C34878D82A}">
                    <a16:rowId xmlns:a16="http://schemas.microsoft.com/office/drawing/2014/main" val="1680667511"/>
                  </a:ext>
                </a:extLst>
              </a:tr>
              <a:tr h="144591">
                <a:tc>
                  <a:txBody>
                    <a:bodyPr/>
                    <a:lstStyle/>
                    <a:p>
                      <a:pPr algn="ctr" fontAlgn="b"/>
                      <a:r>
                        <a:rPr lang="en-US" sz="1050" b="0" i="0" u="none" strike="noStrike">
                          <a:solidFill>
                            <a:srgbClr val="000000"/>
                          </a:solidFill>
                          <a:effectLst/>
                          <a:latin typeface="Calibri" panose="020F0502020204030204" pitchFamily="34" charset="0"/>
                        </a:rPr>
                        <a:t>U</a:t>
                      </a:r>
                    </a:p>
                  </a:txBody>
                  <a:tcPr marL="7230" marR="7230" marT="7230" marB="0" anchor="b">
                    <a:lnL>
                      <a:noFill/>
                    </a:lnL>
                    <a:lnR>
                      <a:noFill/>
                    </a:lnR>
                    <a:lnT>
                      <a:noFill/>
                    </a:lnT>
                    <a:lnB>
                      <a:noFill/>
                    </a:lnB>
                  </a:tcPr>
                </a:tc>
                <a:tc>
                  <a:txBody>
                    <a:bodyPr/>
                    <a:lstStyle/>
                    <a:p>
                      <a:pPr algn="l" fontAlgn="b"/>
                      <a:r>
                        <a:rPr lang="en-US" sz="1050" b="0" i="0" u="none" strike="noStrike">
                          <a:solidFill>
                            <a:srgbClr val="000000"/>
                          </a:solidFill>
                          <a:effectLst/>
                          <a:latin typeface="Calibri" panose="020F0502020204030204" pitchFamily="34" charset="0"/>
                        </a:rPr>
                        <a:t>Undecided</a:t>
                      </a:r>
                    </a:p>
                  </a:txBody>
                  <a:tcPr marL="7230" marR="7230" marT="7230" marB="0" anchor="b">
                    <a:lnL>
                      <a:noFill/>
                    </a:lnL>
                    <a:lnR>
                      <a:noFill/>
                    </a:lnR>
                    <a:lnT>
                      <a:noFill/>
                    </a:lnT>
                    <a:lnB>
                      <a:noFill/>
                    </a:lnB>
                  </a:tcPr>
                </a:tc>
                <a:tc>
                  <a:txBody>
                    <a:bodyPr/>
                    <a:lstStyle/>
                    <a:p>
                      <a:pPr algn="l" fontAlgn="b"/>
                      <a:r>
                        <a:rPr lang="en-US" sz="1050" b="0" i="0" u="none" strike="noStrike">
                          <a:solidFill>
                            <a:srgbClr val="000000"/>
                          </a:solidFill>
                          <a:effectLst/>
                          <a:latin typeface="Calibri" panose="020F0502020204030204" pitchFamily="34" charset="0"/>
                        </a:rPr>
                        <a:t>(No Change)</a:t>
                      </a:r>
                    </a:p>
                  </a:txBody>
                  <a:tcPr marL="7230" marR="7230" marT="7230" marB="0" anchor="b">
                    <a:lnL>
                      <a:noFill/>
                    </a:lnL>
                    <a:lnR>
                      <a:noFill/>
                    </a:lnR>
                    <a:lnT>
                      <a:noFill/>
                    </a:lnT>
                    <a:lnB>
                      <a:noFill/>
                    </a:lnB>
                  </a:tcPr>
                </a:tc>
                <a:extLst>
                  <a:ext uri="{0D108BD9-81ED-4DB2-BD59-A6C34878D82A}">
                    <a16:rowId xmlns:a16="http://schemas.microsoft.com/office/drawing/2014/main" val="289328443"/>
                  </a:ext>
                </a:extLst>
              </a:tr>
              <a:tr h="97551">
                <a:tc>
                  <a:txBody>
                    <a:bodyPr/>
                    <a:lstStyle/>
                    <a:p>
                      <a:pPr algn="ctr" fontAlgn="b"/>
                      <a:r>
                        <a:rPr lang="en-US" sz="1050" b="0" i="0" u="none" strike="noStrike">
                          <a:solidFill>
                            <a:srgbClr val="000000"/>
                          </a:solidFill>
                          <a:effectLst/>
                          <a:latin typeface="Calibri" panose="020F0502020204030204" pitchFamily="34" charset="0"/>
                        </a:rPr>
                        <a:t>Y</a:t>
                      </a:r>
                    </a:p>
                  </a:txBody>
                  <a:tcPr marL="7230" marR="7230" marT="7230" marB="0" anchor="b">
                    <a:lnL>
                      <a:noFill/>
                    </a:lnL>
                    <a:lnR>
                      <a:noFill/>
                    </a:lnR>
                    <a:lnT>
                      <a:noFill/>
                    </a:lnT>
                    <a:lnB>
                      <a:noFill/>
                    </a:lnB>
                  </a:tcPr>
                </a:tc>
                <a:tc>
                  <a:txBody>
                    <a:bodyPr/>
                    <a:lstStyle/>
                    <a:p>
                      <a:pPr algn="l" fontAlgn="b"/>
                      <a:r>
                        <a:rPr lang="en-US" sz="1050" b="0" i="0" u="none" strike="noStrike">
                          <a:solidFill>
                            <a:srgbClr val="000000"/>
                          </a:solidFill>
                          <a:effectLst/>
                          <a:latin typeface="Calibri" panose="020F0502020204030204" pitchFamily="34" charset="0"/>
                        </a:rPr>
                        <a:t>Yes</a:t>
                      </a:r>
                    </a:p>
                  </a:txBody>
                  <a:tcPr marL="7230" marR="7230" marT="7230"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Yes, Full-Time</a:t>
                      </a:r>
                    </a:p>
                  </a:txBody>
                  <a:tcPr marL="7230" marR="7230" marT="7230" marB="0" anchor="b">
                    <a:lnL>
                      <a:noFill/>
                    </a:lnL>
                    <a:lnR>
                      <a:noFill/>
                    </a:lnR>
                    <a:lnT>
                      <a:noFill/>
                    </a:lnT>
                    <a:lnB>
                      <a:noFill/>
                    </a:lnB>
                  </a:tcPr>
                </a:tc>
                <a:extLst>
                  <a:ext uri="{0D108BD9-81ED-4DB2-BD59-A6C34878D82A}">
                    <a16:rowId xmlns:a16="http://schemas.microsoft.com/office/drawing/2014/main" val="3734779907"/>
                  </a:ext>
                </a:extLst>
              </a:tr>
              <a:tr h="144591">
                <a:tc>
                  <a:txBody>
                    <a:bodyPr/>
                    <a:lstStyle/>
                    <a:p>
                      <a:pPr algn="ctr" fontAlgn="b"/>
                      <a:r>
                        <a:rPr lang="en-US" sz="1050" b="0" i="0" u="none" strike="noStrike">
                          <a:solidFill>
                            <a:srgbClr val="000000"/>
                          </a:solidFill>
                          <a:effectLst/>
                          <a:latin typeface="Calibri" panose="020F0502020204030204" pitchFamily="34" charset="0"/>
                        </a:rPr>
                        <a:t>N</a:t>
                      </a:r>
                    </a:p>
                  </a:txBody>
                  <a:tcPr marL="7230" marR="7230" marT="7230"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No</a:t>
                      </a:r>
                    </a:p>
                  </a:txBody>
                  <a:tcPr marL="7230" marR="7230" marT="7230"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(No Change)</a:t>
                      </a:r>
                    </a:p>
                  </a:txBody>
                  <a:tcPr marL="7230" marR="7230" marT="7230" marB="0" anchor="b">
                    <a:lnL>
                      <a:noFill/>
                    </a:lnL>
                    <a:lnR>
                      <a:noFill/>
                    </a:lnR>
                    <a:lnT>
                      <a:noFill/>
                    </a:lnT>
                    <a:lnB>
                      <a:noFill/>
                    </a:lnB>
                  </a:tcPr>
                </a:tc>
                <a:extLst>
                  <a:ext uri="{0D108BD9-81ED-4DB2-BD59-A6C34878D82A}">
                    <a16:rowId xmlns:a16="http://schemas.microsoft.com/office/drawing/2014/main" val="2617280506"/>
                  </a:ext>
                </a:extLst>
              </a:tr>
            </a:tbl>
          </a:graphicData>
        </a:graphic>
      </p:graphicFrame>
    </p:spTree>
    <p:extLst>
      <p:ext uri="{BB962C8B-B14F-4D97-AF65-F5344CB8AC3E}">
        <p14:creationId xmlns:p14="http://schemas.microsoft.com/office/powerpoint/2010/main" val="62460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Degree Formats– Updated Response Options</a:t>
            </a:r>
          </a:p>
        </p:txBody>
      </p:sp>
      <p:graphicFrame>
        <p:nvGraphicFramePr>
          <p:cNvPr id="5" name="Table 4"/>
          <p:cNvGraphicFramePr>
            <a:graphicFrameLocks noGrp="1"/>
          </p:cNvGraphicFramePr>
          <p:nvPr>
            <p:extLst>
              <p:ext uri="{D42A27DB-BD31-4B8C-83A1-F6EECF244321}">
                <p14:modId xmlns:p14="http://schemas.microsoft.com/office/powerpoint/2010/main" val="376689069"/>
              </p:ext>
            </p:extLst>
          </p:nvPr>
        </p:nvGraphicFramePr>
        <p:xfrm>
          <a:off x="456015" y="1609664"/>
          <a:ext cx="7354887" cy="2266080"/>
        </p:xfrm>
        <a:graphic>
          <a:graphicData uri="http://schemas.openxmlformats.org/drawingml/2006/table">
            <a:tbl>
              <a:tblPr/>
              <a:tblGrid>
                <a:gridCol w="773311">
                  <a:extLst>
                    <a:ext uri="{9D8B030D-6E8A-4147-A177-3AD203B41FA5}">
                      <a16:colId xmlns:a16="http://schemas.microsoft.com/office/drawing/2014/main" val="1398791877"/>
                    </a:ext>
                  </a:extLst>
                </a:gridCol>
                <a:gridCol w="3584695">
                  <a:extLst>
                    <a:ext uri="{9D8B030D-6E8A-4147-A177-3AD203B41FA5}">
                      <a16:colId xmlns:a16="http://schemas.microsoft.com/office/drawing/2014/main" val="2699211711"/>
                    </a:ext>
                  </a:extLst>
                </a:gridCol>
                <a:gridCol w="2996881">
                  <a:extLst>
                    <a:ext uri="{9D8B030D-6E8A-4147-A177-3AD203B41FA5}">
                      <a16:colId xmlns:a16="http://schemas.microsoft.com/office/drawing/2014/main" val="2634289555"/>
                    </a:ext>
                  </a:extLst>
                </a:gridCol>
              </a:tblGrid>
              <a:tr h="144591">
                <a:tc>
                  <a:txBody>
                    <a:bodyPr/>
                    <a:lstStyle/>
                    <a:p>
                      <a:pPr algn="ctr" fontAlgn="b"/>
                      <a:r>
                        <a:rPr lang="en-US" sz="1100" b="1" i="0" u="none" strike="noStrike">
                          <a:solidFill>
                            <a:srgbClr val="000000"/>
                          </a:solidFill>
                          <a:effectLst/>
                          <a:latin typeface="Calibri" panose="020F0502020204030204" pitchFamily="34" charset="0"/>
                        </a:rPr>
                        <a:t>CODE</a:t>
                      </a:r>
                    </a:p>
                  </a:txBody>
                  <a:tcPr marL="7230" marR="7230" marT="7230"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NEW RESPONSE OPTIONS - BEGINNING AUGUST 21</a:t>
                      </a:r>
                    </a:p>
                  </a:txBody>
                  <a:tcPr marL="7230" marR="7230" marT="7230"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1062708405"/>
                  </a:ext>
                </a:extLst>
              </a:tr>
              <a:tr h="144591">
                <a:tc>
                  <a:txBody>
                    <a:bodyPr/>
                    <a:lstStyle/>
                    <a:p>
                      <a:pPr algn="ctr" fontAlgn="b"/>
                      <a:r>
                        <a:rPr lang="en-US" sz="1100" b="1" i="0" u="none" strike="noStrike">
                          <a:solidFill>
                            <a:srgbClr val="70AD47"/>
                          </a:solidFill>
                          <a:effectLst/>
                          <a:latin typeface="Calibri" panose="020F0502020204030204" pitchFamily="34" charset="0"/>
                        </a:rPr>
                        <a:t>6</a:t>
                      </a:r>
                    </a:p>
                  </a:txBody>
                  <a:tcPr marL="7230" marR="7230" marT="7230"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Distance/Online</a:t>
                      </a:r>
                    </a:p>
                  </a:txBody>
                  <a:tcPr marL="7230" marR="7230" marT="7230"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3618733769"/>
                  </a:ext>
                </a:extLst>
              </a:tr>
              <a:tr h="144591">
                <a:tc>
                  <a:txBody>
                    <a:bodyPr/>
                    <a:lstStyle/>
                    <a:p>
                      <a:pPr algn="ctr" fontAlgn="b"/>
                      <a:r>
                        <a:rPr lang="en-US" sz="1100" b="0" i="0" u="none" strike="noStrike">
                          <a:solidFill>
                            <a:srgbClr val="000000"/>
                          </a:solidFill>
                          <a:effectLst/>
                          <a:latin typeface="Calibri" panose="020F0502020204030204" pitchFamily="34" charset="0"/>
                        </a:rPr>
                        <a:t>1</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On-Campus</a:t>
                      </a:r>
                    </a:p>
                  </a:txBody>
                  <a:tcPr marL="7230" marR="7230" marT="7230"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2287014545"/>
                  </a:ext>
                </a:extLst>
              </a:tr>
              <a:tr h="144591">
                <a:tc>
                  <a:txBody>
                    <a:bodyPr/>
                    <a:lstStyle/>
                    <a:p>
                      <a:pPr algn="ctr" fontAlgn="b"/>
                      <a:r>
                        <a:rPr lang="en-US" sz="1100" b="0" i="0" u="none" strike="noStrike">
                          <a:solidFill>
                            <a:srgbClr val="000000"/>
                          </a:solidFill>
                          <a:effectLst/>
                          <a:latin typeface="Calibri" panose="020F0502020204030204" pitchFamily="34" charset="0"/>
                        </a:rPr>
                        <a:t>4</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Some combination of the above</a:t>
                      </a:r>
                    </a:p>
                  </a:txBody>
                  <a:tcPr marL="7230" marR="7230" marT="7230"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2785590120"/>
                  </a:ext>
                </a:extLst>
              </a:tr>
              <a:tr h="144591">
                <a:tc>
                  <a:txBody>
                    <a:bodyPr/>
                    <a:lstStyle/>
                    <a:p>
                      <a:pPr algn="ctr" fontAlgn="b"/>
                      <a:r>
                        <a:rPr lang="en-US" sz="1100" b="0" i="0" u="none" strike="noStrike">
                          <a:solidFill>
                            <a:srgbClr val="000000"/>
                          </a:solidFill>
                          <a:effectLst/>
                          <a:latin typeface="Calibri" panose="020F0502020204030204" pitchFamily="34" charset="0"/>
                        </a:rPr>
                        <a:t>5</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Undecided</a:t>
                      </a:r>
                    </a:p>
                  </a:txBody>
                  <a:tcPr marL="7230" marR="7230" marT="7230"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1510287246"/>
                  </a:ext>
                </a:extLst>
              </a:tr>
              <a:tr h="144591">
                <a:tc>
                  <a:txBody>
                    <a:bodyPr/>
                    <a:lstStyle/>
                    <a:p>
                      <a:pPr algn="ctr" fontAlgn="b"/>
                      <a:endParaRPr lang="en-US" sz="1100" b="0"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666561701"/>
                  </a:ext>
                </a:extLst>
              </a:tr>
              <a:tr h="144591">
                <a:tc>
                  <a:txBody>
                    <a:bodyPr/>
                    <a:lstStyle/>
                    <a:p>
                      <a:pPr algn="ctr" fontAlgn="b"/>
                      <a:r>
                        <a:rPr lang="en-US" sz="1100" b="1" i="0" u="none" strike="noStrike">
                          <a:solidFill>
                            <a:srgbClr val="000000"/>
                          </a:solidFill>
                          <a:effectLst/>
                          <a:latin typeface="Calibri" panose="020F0502020204030204" pitchFamily="34" charset="0"/>
                        </a:rPr>
                        <a:t>CODE</a:t>
                      </a:r>
                    </a:p>
                  </a:txBody>
                  <a:tcPr marL="7230" marR="7230" marT="7230"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OLD RESPONSE OPTIONS - PRIOR TO AUGUST 21</a:t>
                      </a:r>
                    </a:p>
                  </a:txBody>
                  <a:tcPr marL="7230" marR="7230" marT="7230"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MAPPED TO . . . NEW RESPONSE OPTION (SEE ABOVE)</a:t>
                      </a:r>
                    </a:p>
                  </a:txBody>
                  <a:tcPr marL="7230" marR="7230" marT="7230" marB="0" anchor="b">
                    <a:lnL>
                      <a:noFill/>
                    </a:lnL>
                    <a:lnR>
                      <a:noFill/>
                    </a:lnR>
                    <a:lnT>
                      <a:noFill/>
                    </a:lnT>
                    <a:lnB>
                      <a:noFill/>
                    </a:lnB>
                  </a:tcPr>
                </a:tc>
                <a:extLst>
                  <a:ext uri="{0D108BD9-81ED-4DB2-BD59-A6C34878D82A}">
                    <a16:rowId xmlns:a16="http://schemas.microsoft.com/office/drawing/2014/main" val="1788398712"/>
                  </a:ext>
                </a:extLst>
              </a:tr>
              <a:tr h="144591">
                <a:tc>
                  <a:txBody>
                    <a:bodyPr/>
                    <a:lstStyle/>
                    <a:p>
                      <a:pPr algn="ctr" fontAlgn="b"/>
                      <a:r>
                        <a:rPr lang="en-US" sz="1100" b="0" i="0" u="none" strike="noStrike">
                          <a:solidFill>
                            <a:srgbClr val="000000"/>
                          </a:solidFill>
                          <a:effectLst/>
                          <a:latin typeface="Calibri" panose="020F0502020204030204" pitchFamily="34" charset="0"/>
                        </a:rPr>
                        <a:t>2</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Distance</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Distance/Online</a:t>
                      </a:r>
                    </a:p>
                  </a:txBody>
                  <a:tcPr marL="7230" marR="7230" marT="7230" marB="0" anchor="b">
                    <a:lnL>
                      <a:noFill/>
                    </a:lnL>
                    <a:lnR>
                      <a:noFill/>
                    </a:lnR>
                    <a:lnT>
                      <a:noFill/>
                    </a:lnT>
                    <a:lnB>
                      <a:noFill/>
                    </a:lnB>
                  </a:tcPr>
                </a:tc>
                <a:extLst>
                  <a:ext uri="{0D108BD9-81ED-4DB2-BD59-A6C34878D82A}">
                    <a16:rowId xmlns:a16="http://schemas.microsoft.com/office/drawing/2014/main" val="2329668313"/>
                  </a:ext>
                </a:extLst>
              </a:tr>
              <a:tr h="144591">
                <a:tc>
                  <a:txBody>
                    <a:bodyPr/>
                    <a:lstStyle/>
                    <a:p>
                      <a:pPr algn="ctr" fontAlgn="b"/>
                      <a:r>
                        <a:rPr lang="en-US" sz="1100" b="0" i="0" u="none" strike="noStrike">
                          <a:solidFill>
                            <a:srgbClr val="000000"/>
                          </a:solidFill>
                          <a:effectLst/>
                          <a:latin typeface="Calibri" panose="020F0502020204030204" pitchFamily="34" charset="0"/>
                        </a:rPr>
                        <a:t>1</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On-Campus</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7230" marR="7230" marT="7230" marB="0" anchor="b">
                    <a:lnL>
                      <a:noFill/>
                    </a:lnL>
                    <a:lnR>
                      <a:noFill/>
                    </a:lnR>
                    <a:lnT>
                      <a:noFill/>
                    </a:lnT>
                    <a:lnB>
                      <a:noFill/>
                    </a:lnB>
                  </a:tcPr>
                </a:tc>
                <a:extLst>
                  <a:ext uri="{0D108BD9-81ED-4DB2-BD59-A6C34878D82A}">
                    <a16:rowId xmlns:a16="http://schemas.microsoft.com/office/drawing/2014/main" val="1018919260"/>
                  </a:ext>
                </a:extLst>
              </a:tr>
              <a:tr h="144591">
                <a:tc>
                  <a:txBody>
                    <a:bodyPr/>
                    <a:lstStyle/>
                    <a:p>
                      <a:pPr algn="ctr" fontAlgn="b"/>
                      <a:r>
                        <a:rPr lang="en-US" sz="1100" b="0" i="0" u="none" strike="noStrike">
                          <a:solidFill>
                            <a:srgbClr val="000000"/>
                          </a:solidFill>
                          <a:effectLst/>
                          <a:latin typeface="Calibri" panose="020F0502020204030204" pitchFamily="34" charset="0"/>
                        </a:rPr>
                        <a:t>3</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Online</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Distance/Online</a:t>
                      </a:r>
                    </a:p>
                  </a:txBody>
                  <a:tcPr marL="7230" marR="7230" marT="7230" marB="0" anchor="b">
                    <a:lnL>
                      <a:noFill/>
                    </a:lnL>
                    <a:lnR>
                      <a:noFill/>
                    </a:lnR>
                    <a:lnT>
                      <a:noFill/>
                    </a:lnT>
                    <a:lnB>
                      <a:noFill/>
                    </a:lnB>
                  </a:tcPr>
                </a:tc>
                <a:extLst>
                  <a:ext uri="{0D108BD9-81ED-4DB2-BD59-A6C34878D82A}">
                    <a16:rowId xmlns:a16="http://schemas.microsoft.com/office/drawing/2014/main" val="1323062679"/>
                  </a:ext>
                </a:extLst>
              </a:tr>
              <a:tr h="144591">
                <a:tc>
                  <a:txBody>
                    <a:bodyPr/>
                    <a:lstStyle/>
                    <a:p>
                      <a:pPr algn="ctr" fontAlgn="b"/>
                      <a:r>
                        <a:rPr lang="en-US" sz="1100" b="0" i="0" u="none" strike="noStrike">
                          <a:solidFill>
                            <a:srgbClr val="000000"/>
                          </a:solidFill>
                          <a:effectLst/>
                          <a:latin typeface="Calibri" panose="020F0502020204030204" pitchFamily="34" charset="0"/>
                        </a:rPr>
                        <a:t>4</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Some combination of the above</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7230" marR="7230" marT="7230" marB="0" anchor="b">
                    <a:lnL>
                      <a:noFill/>
                    </a:lnL>
                    <a:lnR>
                      <a:noFill/>
                    </a:lnR>
                    <a:lnT>
                      <a:noFill/>
                    </a:lnT>
                    <a:lnB>
                      <a:noFill/>
                    </a:lnB>
                  </a:tcPr>
                </a:tc>
                <a:extLst>
                  <a:ext uri="{0D108BD9-81ED-4DB2-BD59-A6C34878D82A}">
                    <a16:rowId xmlns:a16="http://schemas.microsoft.com/office/drawing/2014/main" val="1441196733"/>
                  </a:ext>
                </a:extLst>
              </a:tr>
              <a:tr h="144591">
                <a:tc>
                  <a:txBody>
                    <a:bodyPr/>
                    <a:lstStyle/>
                    <a:p>
                      <a:pPr algn="ctr" fontAlgn="b"/>
                      <a:r>
                        <a:rPr lang="en-US" sz="1100" b="0" i="0" u="none" strike="noStrike">
                          <a:solidFill>
                            <a:srgbClr val="000000"/>
                          </a:solidFill>
                          <a:effectLst/>
                          <a:latin typeface="Calibri" panose="020F0502020204030204" pitchFamily="34" charset="0"/>
                        </a:rPr>
                        <a:t>5</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Undecided</a:t>
                      </a:r>
                    </a:p>
                  </a:txBody>
                  <a:tcPr marL="7230" marR="7230" marT="723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(No Change)</a:t>
                      </a:r>
                    </a:p>
                  </a:txBody>
                  <a:tcPr marL="7230" marR="7230" marT="7230" marB="0" anchor="b">
                    <a:lnL>
                      <a:noFill/>
                    </a:lnL>
                    <a:lnR>
                      <a:noFill/>
                    </a:lnR>
                    <a:lnT>
                      <a:noFill/>
                    </a:lnT>
                    <a:lnB>
                      <a:noFill/>
                    </a:lnB>
                  </a:tcPr>
                </a:tc>
                <a:extLst>
                  <a:ext uri="{0D108BD9-81ED-4DB2-BD59-A6C34878D82A}">
                    <a16:rowId xmlns:a16="http://schemas.microsoft.com/office/drawing/2014/main" val="269007395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99222914"/>
              </p:ext>
            </p:extLst>
          </p:nvPr>
        </p:nvGraphicFramePr>
        <p:xfrm>
          <a:off x="455710" y="4382757"/>
          <a:ext cx="7354887" cy="2083980"/>
        </p:xfrm>
        <a:graphic>
          <a:graphicData uri="http://schemas.openxmlformats.org/drawingml/2006/table">
            <a:tbl>
              <a:tblPr/>
              <a:tblGrid>
                <a:gridCol w="773311">
                  <a:extLst>
                    <a:ext uri="{9D8B030D-6E8A-4147-A177-3AD203B41FA5}">
                      <a16:colId xmlns:a16="http://schemas.microsoft.com/office/drawing/2014/main" val="3984641785"/>
                    </a:ext>
                  </a:extLst>
                </a:gridCol>
                <a:gridCol w="3584695">
                  <a:extLst>
                    <a:ext uri="{9D8B030D-6E8A-4147-A177-3AD203B41FA5}">
                      <a16:colId xmlns:a16="http://schemas.microsoft.com/office/drawing/2014/main" val="1957395846"/>
                    </a:ext>
                  </a:extLst>
                </a:gridCol>
                <a:gridCol w="2996881">
                  <a:extLst>
                    <a:ext uri="{9D8B030D-6E8A-4147-A177-3AD203B41FA5}">
                      <a16:colId xmlns:a16="http://schemas.microsoft.com/office/drawing/2014/main" val="2842045519"/>
                    </a:ext>
                  </a:extLst>
                </a:gridCol>
              </a:tblGrid>
              <a:tr h="144591">
                <a:tc>
                  <a:txBody>
                    <a:bodyPr/>
                    <a:lstStyle/>
                    <a:p>
                      <a:pPr algn="ctr" fontAlgn="b"/>
                      <a:r>
                        <a:rPr lang="en-US" sz="1100" b="1" i="0" u="none" strike="noStrike">
                          <a:solidFill>
                            <a:srgbClr val="000000"/>
                          </a:solidFill>
                          <a:effectLst/>
                          <a:latin typeface="Calibri" panose="020F0502020204030204" pitchFamily="34" charset="0"/>
                        </a:rPr>
                        <a:t>CODE</a:t>
                      </a:r>
                    </a:p>
                  </a:txBody>
                  <a:tcPr marL="7230" marR="7230" marT="7230"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NEW RESPONSE OPTIONS - BEGINNING AUGUST 21</a:t>
                      </a:r>
                    </a:p>
                  </a:txBody>
                  <a:tcPr marL="7230" marR="7230" marT="7230"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926353244"/>
                  </a:ext>
                </a:extLst>
              </a:tr>
              <a:tr h="144591">
                <a:tc>
                  <a:txBody>
                    <a:bodyPr/>
                    <a:lstStyle/>
                    <a:p>
                      <a:pPr algn="ctr" fontAlgn="b"/>
                      <a:r>
                        <a:rPr lang="en-US" sz="1100" b="1" i="0" u="none" strike="noStrike">
                          <a:solidFill>
                            <a:srgbClr val="70AD47"/>
                          </a:solidFill>
                          <a:effectLst/>
                          <a:latin typeface="Calibri" panose="020F0502020204030204" pitchFamily="34" charset="0"/>
                        </a:rPr>
                        <a:t>1</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Full-time</a:t>
                      </a:r>
                    </a:p>
                  </a:txBody>
                  <a:tcPr marL="7230" marR="7230" marT="7230"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1205371778"/>
                  </a:ext>
                </a:extLst>
              </a:tr>
              <a:tr h="144591">
                <a:tc>
                  <a:txBody>
                    <a:bodyPr/>
                    <a:lstStyle/>
                    <a:p>
                      <a:pPr algn="ctr" fontAlgn="b"/>
                      <a:r>
                        <a:rPr lang="en-US" sz="1100" b="0" i="0" u="none" strike="noStrike">
                          <a:solidFill>
                            <a:srgbClr val="000000"/>
                          </a:solidFill>
                          <a:effectLst/>
                          <a:latin typeface="Calibri" panose="020F0502020204030204" pitchFamily="34" charset="0"/>
                        </a:rPr>
                        <a:t>2</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Part-time</a:t>
                      </a:r>
                    </a:p>
                  </a:txBody>
                  <a:tcPr marL="7230" marR="7230" marT="7230"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1864751335"/>
                  </a:ext>
                </a:extLst>
              </a:tr>
              <a:tr h="144591">
                <a:tc>
                  <a:txBody>
                    <a:bodyPr/>
                    <a:lstStyle/>
                    <a:p>
                      <a:pPr algn="ctr" fontAlgn="b"/>
                      <a:r>
                        <a:rPr lang="en-US" sz="1100" b="0" i="0" u="none" strike="noStrike">
                          <a:solidFill>
                            <a:srgbClr val="000000"/>
                          </a:solidFill>
                          <a:effectLst/>
                          <a:latin typeface="Calibri" panose="020F0502020204030204" pitchFamily="34" charset="0"/>
                        </a:rPr>
                        <a:t>4</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Undecided</a:t>
                      </a:r>
                    </a:p>
                  </a:txBody>
                  <a:tcPr marL="7230" marR="7230" marT="7230"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3908191080"/>
                  </a:ext>
                </a:extLst>
              </a:tr>
              <a:tr h="144591">
                <a:tc>
                  <a:txBody>
                    <a:bodyPr/>
                    <a:lstStyle/>
                    <a:p>
                      <a:pPr algn="ctr" fontAlgn="b"/>
                      <a:endParaRPr lang="en-US" sz="1100" b="0"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7230" marR="7230" marT="7230" marB="0" anchor="b">
                    <a:lnL>
                      <a:noFill/>
                    </a:lnL>
                    <a:lnR>
                      <a:noFill/>
                    </a:lnR>
                    <a:lnT>
                      <a:noFill/>
                    </a:lnT>
                    <a:lnB>
                      <a:noFill/>
                    </a:lnB>
                  </a:tcPr>
                </a:tc>
                <a:extLst>
                  <a:ext uri="{0D108BD9-81ED-4DB2-BD59-A6C34878D82A}">
                    <a16:rowId xmlns:a16="http://schemas.microsoft.com/office/drawing/2014/main" val="1233976672"/>
                  </a:ext>
                </a:extLst>
              </a:tr>
              <a:tr h="144591">
                <a:tc>
                  <a:txBody>
                    <a:bodyPr/>
                    <a:lstStyle/>
                    <a:p>
                      <a:pPr algn="ctr" fontAlgn="b"/>
                      <a:r>
                        <a:rPr lang="en-US" sz="1100" b="1" i="0" u="none" strike="noStrike">
                          <a:solidFill>
                            <a:srgbClr val="000000"/>
                          </a:solidFill>
                          <a:effectLst/>
                          <a:latin typeface="Calibri" panose="020F0502020204030204" pitchFamily="34" charset="0"/>
                        </a:rPr>
                        <a:t>CODE</a:t>
                      </a:r>
                    </a:p>
                  </a:txBody>
                  <a:tcPr marL="7230" marR="7230" marT="7230"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OLD RESPONSE OPTIONS - PRIOR TO AUGUST 21</a:t>
                      </a:r>
                    </a:p>
                  </a:txBody>
                  <a:tcPr marL="7230" marR="7230" marT="7230"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MAPPED TO . . . NEW RESPONSE OPTION (SEE ABOVE)</a:t>
                      </a:r>
                    </a:p>
                  </a:txBody>
                  <a:tcPr marL="7230" marR="7230" marT="7230" marB="0" anchor="b">
                    <a:lnL>
                      <a:noFill/>
                    </a:lnL>
                    <a:lnR>
                      <a:noFill/>
                    </a:lnR>
                    <a:lnT>
                      <a:noFill/>
                    </a:lnT>
                    <a:lnB>
                      <a:noFill/>
                    </a:lnB>
                  </a:tcPr>
                </a:tc>
                <a:extLst>
                  <a:ext uri="{0D108BD9-81ED-4DB2-BD59-A6C34878D82A}">
                    <a16:rowId xmlns:a16="http://schemas.microsoft.com/office/drawing/2014/main" val="998085043"/>
                  </a:ext>
                </a:extLst>
              </a:tr>
              <a:tr h="144591">
                <a:tc>
                  <a:txBody>
                    <a:bodyPr/>
                    <a:lstStyle/>
                    <a:p>
                      <a:pPr algn="ctr" fontAlgn="b"/>
                      <a:r>
                        <a:rPr lang="en-US" sz="1100" b="0" i="0" u="none" strike="noStrike">
                          <a:solidFill>
                            <a:srgbClr val="000000"/>
                          </a:solidFill>
                          <a:effectLst/>
                          <a:latin typeface="Calibri" panose="020F0502020204030204" pitchFamily="34" charset="0"/>
                        </a:rPr>
                        <a:t>1</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Full-time</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7230" marR="7230" marT="7230" marB="0" anchor="b">
                    <a:lnL>
                      <a:noFill/>
                    </a:lnL>
                    <a:lnR>
                      <a:noFill/>
                    </a:lnR>
                    <a:lnT>
                      <a:noFill/>
                    </a:lnT>
                    <a:lnB>
                      <a:noFill/>
                    </a:lnB>
                  </a:tcPr>
                </a:tc>
                <a:extLst>
                  <a:ext uri="{0D108BD9-81ED-4DB2-BD59-A6C34878D82A}">
                    <a16:rowId xmlns:a16="http://schemas.microsoft.com/office/drawing/2014/main" val="2546708996"/>
                  </a:ext>
                </a:extLst>
              </a:tr>
              <a:tr h="144591">
                <a:tc>
                  <a:txBody>
                    <a:bodyPr/>
                    <a:lstStyle/>
                    <a:p>
                      <a:pPr algn="ctr" fontAlgn="b"/>
                      <a:r>
                        <a:rPr lang="en-US" sz="1100" b="0" i="0" u="none" strike="noStrike">
                          <a:solidFill>
                            <a:srgbClr val="000000"/>
                          </a:solidFill>
                          <a:effectLst/>
                          <a:latin typeface="Calibri" panose="020F0502020204030204" pitchFamily="34" charset="0"/>
                        </a:rPr>
                        <a:t>2</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Part-time</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7230" marR="7230" marT="7230" marB="0" anchor="b">
                    <a:lnL>
                      <a:noFill/>
                    </a:lnL>
                    <a:lnR>
                      <a:noFill/>
                    </a:lnR>
                    <a:lnT>
                      <a:noFill/>
                    </a:lnT>
                    <a:lnB>
                      <a:noFill/>
                    </a:lnB>
                  </a:tcPr>
                </a:tc>
                <a:extLst>
                  <a:ext uri="{0D108BD9-81ED-4DB2-BD59-A6C34878D82A}">
                    <a16:rowId xmlns:a16="http://schemas.microsoft.com/office/drawing/2014/main" val="2326992300"/>
                  </a:ext>
                </a:extLst>
              </a:tr>
              <a:tr h="144591">
                <a:tc>
                  <a:txBody>
                    <a:bodyPr/>
                    <a:lstStyle/>
                    <a:p>
                      <a:pPr algn="ctr" fontAlgn="b"/>
                      <a:r>
                        <a:rPr lang="en-US" sz="1100" b="0" i="0" u="none" strike="noStrike">
                          <a:solidFill>
                            <a:srgbClr val="000000"/>
                          </a:solidFill>
                          <a:effectLst/>
                          <a:latin typeface="Calibri" panose="020F0502020204030204" pitchFamily="34" charset="0"/>
                        </a:rPr>
                        <a:t>4</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Undecided</a:t>
                      </a:r>
                    </a:p>
                  </a:txBody>
                  <a:tcPr marL="7230" marR="7230" marT="723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(No Change)</a:t>
                      </a:r>
                    </a:p>
                  </a:txBody>
                  <a:tcPr marL="7230" marR="7230" marT="7230" marB="0" anchor="b">
                    <a:lnL>
                      <a:noFill/>
                    </a:lnL>
                    <a:lnR>
                      <a:noFill/>
                    </a:lnR>
                    <a:lnT>
                      <a:noFill/>
                    </a:lnT>
                    <a:lnB>
                      <a:noFill/>
                    </a:lnB>
                  </a:tcPr>
                </a:tc>
                <a:extLst>
                  <a:ext uri="{0D108BD9-81ED-4DB2-BD59-A6C34878D82A}">
                    <a16:rowId xmlns:a16="http://schemas.microsoft.com/office/drawing/2014/main" val="202557825"/>
                  </a:ext>
                </a:extLst>
              </a:tr>
              <a:tr h="289183">
                <a:tc>
                  <a:txBody>
                    <a:bodyPr/>
                    <a:lstStyle/>
                    <a:p>
                      <a:pPr algn="ctr" fontAlgn="b"/>
                      <a:r>
                        <a:rPr lang="en-US" sz="1100" b="0" i="0" u="none" strike="noStrike">
                          <a:solidFill>
                            <a:srgbClr val="000000"/>
                          </a:solidFill>
                          <a:effectLst/>
                          <a:latin typeface="Calibri" panose="020F0502020204030204" pitchFamily="34" charset="0"/>
                        </a:rPr>
                        <a:t>3</a:t>
                      </a:r>
                    </a:p>
                  </a:txBody>
                  <a:tcPr marL="7230" marR="7230" marT="7230" marB="0" anchor="b">
                    <a:lnL>
                      <a:noFill/>
                    </a:lnL>
                    <a:lnR>
                      <a:noFill/>
                    </a:lnR>
                    <a:lnT>
                      <a:noFill/>
                    </a:lnT>
                    <a:lnB>
                      <a:noFill/>
                    </a:lnB>
                  </a:tcPr>
                </a:tc>
                <a:tc>
                  <a:txBody>
                    <a:bodyPr/>
                    <a:lstStyle/>
                    <a:p>
                      <a:pPr algn="l" fontAlgn="b"/>
                      <a:r>
                        <a:rPr lang="en-US" sz="1100" b="0" i="0" u="none" strike="noStrike" dirty="0">
                          <a:solidFill>
                            <a:schemeClr val="tx1"/>
                          </a:solidFill>
                          <a:effectLst/>
                          <a:latin typeface="Calibri" panose="020F0502020204030204" pitchFamily="34" charset="0"/>
                        </a:rPr>
                        <a:t>Executive MBA</a:t>
                      </a:r>
                    </a:p>
                  </a:txBody>
                  <a:tcPr marL="7230" marR="7230" marT="7230" marB="0" anchor="b">
                    <a:lnL>
                      <a:noFill/>
                    </a:lnL>
                    <a:lnR>
                      <a:noFill/>
                    </a:lnR>
                    <a:lnT>
                      <a:noFill/>
                    </a:lnT>
                    <a:lnB>
                      <a:noFill/>
                    </a:lnB>
                  </a:tcPr>
                </a:tc>
                <a:tc>
                  <a:txBody>
                    <a:bodyPr/>
                    <a:lstStyle/>
                    <a:p>
                      <a:pPr algn="l" fontAlgn="b"/>
                      <a:r>
                        <a:rPr lang="en-US" sz="1100" b="0" i="0" u="none" strike="noStrike" dirty="0">
                          <a:solidFill>
                            <a:schemeClr val="tx1"/>
                          </a:solidFill>
                          <a:effectLst/>
                          <a:latin typeface="Calibri" panose="020F0502020204030204" pitchFamily="34" charset="0"/>
                        </a:rPr>
                        <a:t>REMOVED (WILL ADD "EXECUTIVE MBA" AS DEGREE TYPE RESPONSE)</a:t>
                      </a:r>
                    </a:p>
                  </a:txBody>
                  <a:tcPr marL="7230" marR="7230" marT="7230" marB="0" anchor="b">
                    <a:lnL>
                      <a:noFill/>
                    </a:lnL>
                    <a:lnR>
                      <a:noFill/>
                    </a:lnR>
                    <a:lnT>
                      <a:noFill/>
                    </a:lnT>
                    <a:lnB>
                      <a:noFill/>
                    </a:lnB>
                  </a:tcPr>
                </a:tc>
                <a:extLst>
                  <a:ext uri="{0D108BD9-81ED-4DB2-BD59-A6C34878D82A}">
                    <a16:rowId xmlns:a16="http://schemas.microsoft.com/office/drawing/2014/main" val="1626538155"/>
                  </a:ext>
                </a:extLst>
              </a:tr>
            </a:tbl>
          </a:graphicData>
        </a:graphic>
      </p:graphicFrame>
    </p:spTree>
    <p:extLst>
      <p:ext uri="{BB962C8B-B14F-4D97-AF65-F5344CB8AC3E}">
        <p14:creationId xmlns:p14="http://schemas.microsoft.com/office/powerpoint/2010/main" val="150392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Table of Contents</a:t>
            </a:r>
          </a:p>
        </p:txBody>
      </p:sp>
      <p:graphicFrame>
        <p:nvGraphicFramePr>
          <p:cNvPr id="3" name="Table 2"/>
          <p:cNvGraphicFramePr>
            <a:graphicFrameLocks noGrp="1"/>
          </p:cNvGraphicFramePr>
          <p:nvPr>
            <p:extLst>
              <p:ext uri="{D42A27DB-BD31-4B8C-83A1-F6EECF244321}">
                <p14:modId xmlns:p14="http://schemas.microsoft.com/office/powerpoint/2010/main" val="4103997616"/>
              </p:ext>
            </p:extLst>
          </p:nvPr>
        </p:nvGraphicFramePr>
        <p:xfrm>
          <a:off x="455710" y="1431313"/>
          <a:ext cx="7355192" cy="4937760"/>
        </p:xfrm>
        <a:graphic>
          <a:graphicData uri="http://schemas.openxmlformats.org/drawingml/2006/table">
            <a:tbl>
              <a:tblPr firstRow="1">
                <a:tableStyleId>{073A0DAA-6AF3-43AB-8588-CEC1D06C72B9}</a:tableStyleId>
              </a:tblPr>
              <a:tblGrid>
                <a:gridCol w="6205136">
                  <a:extLst>
                    <a:ext uri="{9D8B030D-6E8A-4147-A177-3AD203B41FA5}">
                      <a16:colId xmlns:a16="http://schemas.microsoft.com/office/drawing/2014/main" val="1293881892"/>
                    </a:ext>
                  </a:extLst>
                </a:gridCol>
                <a:gridCol w="1150056">
                  <a:extLst>
                    <a:ext uri="{9D8B030D-6E8A-4147-A177-3AD203B41FA5}">
                      <a16:colId xmlns:a16="http://schemas.microsoft.com/office/drawing/2014/main" val="529979672"/>
                    </a:ext>
                  </a:extLst>
                </a:gridCol>
              </a:tblGrid>
              <a:tr h="520043">
                <a:tc>
                  <a:txBody>
                    <a:bodyPr/>
                    <a:lstStyle/>
                    <a:p>
                      <a:endParaRPr lang="en-US" sz="1600" dirty="0">
                        <a:solidFill>
                          <a:schemeClr val="tx1"/>
                        </a:solidFill>
                      </a:endParaRPr>
                    </a:p>
                  </a:txBody>
                  <a:tcPr>
                    <a:noFill/>
                  </a:tcPr>
                </a:tc>
                <a:tc>
                  <a:txBody>
                    <a:bodyPr/>
                    <a:lstStyle/>
                    <a:p>
                      <a:pPr algn="ctr"/>
                      <a:r>
                        <a:rPr lang="en-US" sz="1600" dirty="0">
                          <a:solidFill>
                            <a:schemeClr val="tx1"/>
                          </a:solidFill>
                        </a:rPr>
                        <a:t>Slide Number</a:t>
                      </a:r>
                    </a:p>
                  </a:txBody>
                  <a:tcPr>
                    <a:noFill/>
                  </a:tcPr>
                </a:tc>
                <a:extLst>
                  <a:ext uri="{0D108BD9-81ED-4DB2-BD59-A6C34878D82A}">
                    <a16:rowId xmlns:a16="http://schemas.microsoft.com/office/drawing/2014/main" val="999468299"/>
                  </a:ext>
                </a:extLst>
              </a:tr>
              <a:tr h="333010">
                <a:tc>
                  <a:txBody>
                    <a:bodyPr/>
                    <a:lstStyle/>
                    <a:p>
                      <a:r>
                        <a:rPr lang="en-US" sz="1600" b="1" dirty="0">
                          <a:solidFill>
                            <a:schemeClr val="tx1"/>
                          </a:solidFill>
                        </a:rPr>
                        <a:t>NEW QUESTIONS</a:t>
                      </a:r>
                    </a:p>
                  </a:txBody>
                  <a:tcPr/>
                </a:tc>
                <a:tc>
                  <a:txBody>
                    <a:bodyPr/>
                    <a:lstStyle/>
                    <a:p>
                      <a:pPr algn="ctr"/>
                      <a:endParaRPr lang="en-US" sz="1600" dirty="0">
                        <a:solidFill>
                          <a:schemeClr val="tx1"/>
                        </a:solidFill>
                      </a:endParaRPr>
                    </a:p>
                  </a:txBody>
                  <a:tcPr/>
                </a:tc>
                <a:extLst>
                  <a:ext uri="{0D108BD9-81ED-4DB2-BD59-A6C34878D82A}">
                    <a16:rowId xmlns:a16="http://schemas.microsoft.com/office/drawing/2014/main" val="4021539892"/>
                  </a:ext>
                </a:extLst>
              </a:tr>
              <a:tr h="333010">
                <a:tc>
                  <a:txBody>
                    <a:bodyPr/>
                    <a:lstStyle/>
                    <a:p>
                      <a:r>
                        <a:rPr lang="en-US" sz="1600" dirty="0">
                          <a:solidFill>
                            <a:schemeClr val="tx1"/>
                          </a:solidFill>
                        </a:rPr>
                        <a:t>Second</a:t>
                      </a:r>
                      <a:r>
                        <a:rPr lang="en-US" sz="1600" baseline="0" dirty="0">
                          <a:solidFill>
                            <a:schemeClr val="tx1"/>
                          </a:solidFill>
                        </a:rPr>
                        <a:t> and Third Language</a:t>
                      </a:r>
                      <a:endParaRPr lang="en-US" sz="1600" dirty="0">
                        <a:solidFill>
                          <a:schemeClr val="tx1"/>
                        </a:solidFill>
                      </a:endParaRPr>
                    </a:p>
                  </a:txBody>
                  <a:tcPr>
                    <a:noFill/>
                  </a:tcPr>
                </a:tc>
                <a:tc>
                  <a:txBody>
                    <a:bodyPr/>
                    <a:lstStyle/>
                    <a:p>
                      <a:pPr algn="ctr"/>
                      <a:r>
                        <a:rPr lang="en-US" sz="1600" dirty="0">
                          <a:solidFill>
                            <a:schemeClr val="tx1"/>
                          </a:solidFill>
                        </a:rPr>
                        <a:t>4</a:t>
                      </a:r>
                    </a:p>
                  </a:txBody>
                  <a:tcPr>
                    <a:noFill/>
                  </a:tcPr>
                </a:tc>
                <a:extLst>
                  <a:ext uri="{0D108BD9-81ED-4DB2-BD59-A6C34878D82A}">
                    <a16:rowId xmlns:a16="http://schemas.microsoft.com/office/drawing/2014/main" val="1026597866"/>
                  </a:ext>
                </a:extLst>
              </a:tr>
              <a:tr h="333010">
                <a:tc>
                  <a:txBody>
                    <a:bodyPr/>
                    <a:lstStyle/>
                    <a:p>
                      <a:r>
                        <a:rPr lang="en-US" sz="1600" dirty="0">
                          <a:solidFill>
                            <a:schemeClr val="tx1"/>
                          </a:solidFill>
                        </a:rPr>
                        <a:t>Undergraduate (University) Secondary Field of Study</a:t>
                      </a:r>
                    </a:p>
                  </a:txBody>
                  <a:tcPr>
                    <a:noFill/>
                  </a:tcPr>
                </a:tc>
                <a:tc>
                  <a:txBody>
                    <a:bodyPr/>
                    <a:lstStyle/>
                    <a:p>
                      <a:pPr algn="ctr"/>
                      <a:r>
                        <a:rPr lang="en-US" sz="1600" dirty="0">
                          <a:solidFill>
                            <a:schemeClr val="tx1"/>
                          </a:solidFill>
                        </a:rPr>
                        <a:t>5</a:t>
                      </a:r>
                    </a:p>
                  </a:txBody>
                  <a:tcPr>
                    <a:noFill/>
                  </a:tcPr>
                </a:tc>
                <a:extLst>
                  <a:ext uri="{0D108BD9-81ED-4DB2-BD59-A6C34878D82A}">
                    <a16:rowId xmlns:a16="http://schemas.microsoft.com/office/drawing/2014/main" val="1938572043"/>
                  </a:ext>
                </a:extLst>
              </a:tr>
              <a:tr h="333010">
                <a:tc>
                  <a:txBody>
                    <a:bodyPr/>
                    <a:lstStyle/>
                    <a:p>
                      <a:r>
                        <a:rPr lang="en-US" sz="1600" dirty="0">
                          <a:solidFill>
                            <a:schemeClr val="tx1"/>
                          </a:solidFill>
                        </a:rPr>
                        <a:t>Current or Most Recent Company</a:t>
                      </a:r>
                    </a:p>
                  </a:txBody>
                  <a:tcPr>
                    <a:noFill/>
                  </a:tcPr>
                </a:tc>
                <a:tc>
                  <a:txBody>
                    <a:bodyPr/>
                    <a:lstStyle/>
                    <a:p>
                      <a:pPr algn="ctr"/>
                      <a:r>
                        <a:rPr lang="en-US" sz="1600" dirty="0">
                          <a:solidFill>
                            <a:schemeClr val="tx1"/>
                          </a:solidFill>
                        </a:rPr>
                        <a:t>6</a:t>
                      </a:r>
                    </a:p>
                  </a:txBody>
                  <a:tcPr>
                    <a:noFill/>
                  </a:tcPr>
                </a:tc>
                <a:extLst>
                  <a:ext uri="{0D108BD9-81ED-4DB2-BD59-A6C34878D82A}">
                    <a16:rowId xmlns:a16="http://schemas.microsoft.com/office/drawing/2014/main" val="1116526834"/>
                  </a:ext>
                </a:extLst>
              </a:tr>
              <a:tr h="333010">
                <a:tc>
                  <a:txBody>
                    <a:bodyPr/>
                    <a:lstStyle/>
                    <a:p>
                      <a:r>
                        <a:rPr lang="en-US" sz="1600" b="1" dirty="0">
                          <a:solidFill>
                            <a:schemeClr val="tx1"/>
                          </a:solidFill>
                        </a:rPr>
                        <a:t>UPDATED RESPONSE</a:t>
                      </a:r>
                      <a:r>
                        <a:rPr lang="en-US" sz="1600" b="1" baseline="0" dirty="0">
                          <a:solidFill>
                            <a:schemeClr val="tx1"/>
                          </a:solidFill>
                        </a:rPr>
                        <a:t> OPTIONS</a:t>
                      </a:r>
                      <a:endParaRPr lang="en-US" sz="1600" b="1" dirty="0">
                        <a:solidFill>
                          <a:schemeClr val="tx1"/>
                        </a:solidFill>
                      </a:endParaRPr>
                    </a:p>
                  </a:txBody>
                  <a:tcPr/>
                </a:tc>
                <a:tc>
                  <a:txBody>
                    <a:bodyPr/>
                    <a:lstStyle/>
                    <a:p>
                      <a:pPr algn="ctr"/>
                      <a:endParaRPr lang="en-US" sz="1600" dirty="0">
                        <a:solidFill>
                          <a:schemeClr val="tx1"/>
                        </a:solidFill>
                      </a:endParaRPr>
                    </a:p>
                  </a:txBody>
                  <a:tcPr/>
                </a:tc>
                <a:extLst>
                  <a:ext uri="{0D108BD9-81ED-4DB2-BD59-A6C34878D82A}">
                    <a16:rowId xmlns:a16="http://schemas.microsoft.com/office/drawing/2014/main" val="39347084"/>
                  </a:ext>
                </a:extLst>
              </a:tr>
              <a:tr h="333010">
                <a:tc>
                  <a:txBody>
                    <a:bodyPr/>
                    <a:lstStyle/>
                    <a:p>
                      <a:r>
                        <a:rPr lang="en-US" sz="1600" dirty="0">
                          <a:solidFill>
                            <a:schemeClr val="tx1"/>
                          </a:solidFill>
                        </a:rPr>
                        <a:t>Ethnicity</a:t>
                      </a:r>
                    </a:p>
                  </a:txBody>
                  <a:tcPr>
                    <a:noFill/>
                  </a:tcPr>
                </a:tc>
                <a:tc>
                  <a:txBody>
                    <a:bodyPr/>
                    <a:lstStyle/>
                    <a:p>
                      <a:pPr algn="ctr"/>
                      <a:r>
                        <a:rPr lang="en-US" sz="1600" dirty="0">
                          <a:solidFill>
                            <a:schemeClr val="tx1"/>
                          </a:solidFill>
                        </a:rPr>
                        <a:t>7</a:t>
                      </a:r>
                    </a:p>
                  </a:txBody>
                  <a:tcPr>
                    <a:noFill/>
                  </a:tcPr>
                </a:tc>
                <a:extLst>
                  <a:ext uri="{0D108BD9-81ED-4DB2-BD59-A6C34878D82A}">
                    <a16:rowId xmlns:a16="http://schemas.microsoft.com/office/drawing/2014/main" val="2556830513"/>
                  </a:ext>
                </a:extLst>
              </a:tr>
              <a:tr h="333010">
                <a:tc>
                  <a:txBody>
                    <a:bodyPr/>
                    <a:lstStyle/>
                    <a:p>
                      <a:r>
                        <a:rPr lang="en-US" sz="1600" dirty="0">
                          <a:solidFill>
                            <a:schemeClr val="tx1"/>
                          </a:solidFill>
                        </a:rPr>
                        <a:t>Desired</a:t>
                      </a:r>
                      <a:r>
                        <a:rPr lang="en-US" sz="1600" baseline="0" dirty="0">
                          <a:solidFill>
                            <a:schemeClr val="tx1"/>
                          </a:solidFill>
                        </a:rPr>
                        <a:t> Degree Type</a:t>
                      </a:r>
                      <a:endParaRPr lang="en-US" sz="1600" dirty="0">
                        <a:solidFill>
                          <a:schemeClr val="tx1"/>
                        </a:solidFill>
                      </a:endParaRPr>
                    </a:p>
                  </a:txBody>
                  <a:tcPr>
                    <a:noFill/>
                  </a:tcPr>
                </a:tc>
                <a:tc>
                  <a:txBody>
                    <a:bodyPr/>
                    <a:lstStyle/>
                    <a:p>
                      <a:pPr algn="ctr"/>
                      <a:r>
                        <a:rPr lang="en-US" sz="1600" dirty="0">
                          <a:solidFill>
                            <a:schemeClr val="tx1"/>
                          </a:solidFill>
                        </a:rPr>
                        <a:t>9</a:t>
                      </a:r>
                    </a:p>
                  </a:txBody>
                  <a:tcPr>
                    <a:noFill/>
                  </a:tcPr>
                </a:tc>
                <a:extLst>
                  <a:ext uri="{0D108BD9-81ED-4DB2-BD59-A6C34878D82A}">
                    <a16:rowId xmlns:a16="http://schemas.microsoft.com/office/drawing/2014/main" val="4018332790"/>
                  </a:ext>
                </a:extLst>
              </a:tr>
              <a:tr h="3330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Desired</a:t>
                      </a:r>
                      <a:r>
                        <a:rPr lang="en-US" sz="1600" baseline="0" dirty="0">
                          <a:solidFill>
                            <a:schemeClr val="tx1"/>
                          </a:solidFill>
                        </a:rPr>
                        <a:t> Degree Concentrations</a:t>
                      </a:r>
                      <a:endParaRPr lang="en-US" sz="1600" dirty="0">
                        <a:solidFill>
                          <a:schemeClr val="tx1"/>
                        </a:solidFill>
                      </a:endParaRPr>
                    </a:p>
                  </a:txBody>
                  <a:tcPr>
                    <a:noFill/>
                  </a:tcPr>
                </a:tc>
                <a:tc>
                  <a:txBody>
                    <a:bodyPr/>
                    <a:lstStyle/>
                    <a:p>
                      <a:pPr algn="ctr"/>
                      <a:r>
                        <a:rPr lang="en-US" sz="1600" dirty="0">
                          <a:solidFill>
                            <a:schemeClr val="tx1"/>
                          </a:solidFill>
                        </a:rPr>
                        <a:t>12</a:t>
                      </a:r>
                    </a:p>
                  </a:txBody>
                  <a:tcPr>
                    <a:noFill/>
                  </a:tcPr>
                </a:tc>
                <a:extLst>
                  <a:ext uri="{0D108BD9-81ED-4DB2-BD59-A6C34878D82A}">
                    <a16:rowId xmlns:a16="http://schemas.microsoft.com/office/drawing/2014/main" val="2314529832"/>
                  </a:ext>
                </a:extLst>
              </a:tr>
              <a:tr h="333010">
                <a:tc>
                  <a:txBody>
                    <a:bodyPr/>
                    <a:lstStyle/>
                    <a:p>
                      <a:r>
                        <a:rPr lang="en-US" sz="1600" dirty="0">
                          <a:solidFill>
                            <a:schemeClr val="tx1"/>
                          </a:solidFill>
                        </a:rPr>
                        <a:t>Industry – Before and After Degree</a:t>
                      </a:r>
                    </a:p>
                  </a:txBody>
                  <a:tcPr>
                    <a:noFill/>
                  </a:tcPr>
                </a:tc>
                <a:tc>
                  <a:txBody>
                    <a:bodyPr/>
                    <a:lstStyle/>
                    <a:p>
                      <a:pPr algn="ctr"/>
                      <a:r>
                        <a:rPr lang="en-US" sz="1600" dirty="0">
                          <a:solidFill>
                            <a:schemeClr val="tx1"/>
                          </a:solidFill>
                        </a:rPr>
                        <a:t>14</a:t>
                      </a:r>
                    </a:p>
                  </a:txBody>
                  <a:tcPr>
                    <a:noFill/>
                  </a:tcPr>
                </a:tc>
                <a:extLst>
                  <a:ext uri="{0D108BD9-81ED-4DB2-BD59-A6C34878D82A}">
                    <a16:rowId xmlns:a16="http://schemas.microsoft.com/office/drawing/2014/main" val="4041613169"/>
                  </a:ext>
                </a:extLst>
              </a:tr>
              <a:tr h="333010">
                <a:tc>
                  <a:txBody>
                    <a:bodyPr/>
                    <a:lstStyle/>
                    <a:p>
                      <a:r>
                        <a:rPr lang="en-US" sz="1600" dirty="0">
                          <a:solidFill>
                            <a:schemeClr val="tx1"/>
                          </a:solidFill>
                        </a:rPr>
                        <a:t>Function</a:t>
                      </a:r>
                      <a:r>
                        <a:rPr lang="en-US" sz="1600" baseline="0" dirty="0">
                          <a:solidFill>
                            <a:schemeClr val="tx1"/>
                          </a:solidFill>
                        </a:rPr>
                        <a:t> – Before and After Degree</a:t>
                      </a:r>
                      <a:endParaRPr lang="en-US" sz="1600" dirty="0">
                        <a:solidFill>
                          <a:schemeClr val="tx1"/>
                        </a:solidFill>
                      </a:endParaRPr>
                    </a:p>
                  </a:txBody>
                  <a:tcPr>
                    <a:noFill/>
                  </a:tcPr>
                </a:tc>
                <a:tc>
                  <a:txBody>
                    <a:bodyPr/>
                    <a:lstStyle/>
                    <a:p>
                      <a:pPr algn="ctr"/>
                      <a:r>
                        <a:rPr lang="en-US" sz="1600" dirty="0">
                          <a:solidFill>
                            <a:schemeClr val="tx1"/>
                          </a:solidFill>
                        </a:rPr>
                        <a:t>17</a:t>
                      </a:r>
                    </a:p>
                  </a:txBody>
                  <a:tcPr>
                    <a:noFill/>
                  </a:tcPr>
                </a:tc>
                <a:extLst>
                  <a:ext uri="{0D108BD9-81ED-4DB2-BD59-A6C34878D82A}">
                    <a16:rowId xmlns:a16="http://schemas.microsoft.com/office/drawing/2014/main" val="422869290"/>
                  </a:ext>
                </a:extLst>
              </a:tr>
              <a:tr h="333010">
                <a:tc>
                  <a:txBody>
                    <a:bodyPr/>
                    <a:lstStyle/>
                    <a:p>
                      <a:r>
                        <a:rPr lang="en-US" sz="1600" dirty="0">
                          <a:solidFill>
                            <a:schemeClr val="tx1"/>
                          </a:solidFill>
                        </a:rPr>
                        <a:t>Preferred Region(s)</a:t>
                      </a:r>
                      <a:r>
                        <a:rPr lang="en-US" sz="1600" baseline="0" dirty="0">
                          <a:solidFill>
                            <a:schemeClr val="tx1"/>
                          </a:solidFill>
                        </a:rPr>
                        <a:t> of Study</a:t>
                      </a:r>
                      <a:endParaRPr lang="en-US" sz="1600" dirty="0">
                        <a:solidFill>
                          <a:schemeClr val="tx1"/>
                        </a:solidFill>
                      </a:endParaRPr>
                    </a:p>
                  </a:txBody>
                  <a:tcPr>
                    <a:noFill/>
                  </a:tcPr>
                </a:tc>
                <a:tc>
                  <a:txBody>
                    <a:bodyPr/>
                    <a:lstStyle/>
                    <a:p>
                      <a:pPr algn="ctr"/>
                      <a:r>
                        <a:rPr lang="en-US" sz="1600" dirty="0">
                          <a:solidFill>
                            <a:schemeClr val="tx1"/>
                          </a:solidFill>
                        </a:rPr>
                        <a:t>20</a:t>
                      </a:r>
                    </a:p>
                  </a:txBody>
                  <a:tcPr>
                    <a:noFill/>
                  </a:tcPr>
                </a:tc>
                <a:extLst>
                  <a:ext uri="{0D108BD9-81ED-4DB2-BD59-A6C34878D82A}">
                    <a16:rowId xmlns:a16="http://schemas.microsoft.com/office/drawing/2014/main" val="3994526341"/>
                  </a:ext>
                </a:extLst>
              </a:tr>
              <a:tr h="333010">
                <a:tc>
                  <a:txBody>
                    <a:bodyPr/>
                    <a:lstStyle/>
                    <a:p>
                      <a:r>
                        <a:rPr lang="en-US" sz="1600" dirty="0">
                          <a:solidFill>
                            <a:schemeClr val="tx1"/>
                          </a:solidFill>
                        </a:rPr>
                        <a:t>Employment</a:t>
                      </a:r>
                      <a:r>
                        <a:rPr lang="en-US" sz="1600" baseline="0" dirty="0">
                          <a:solidFill>
                            <a:schemeClr val="tx1"/>
                          </a:solidFill>
                        </a:rPr>
                        <a:t> While Pursuing Degree</a:t>
                      </a:r>
                      <a:endParaRPr lang="en-US" sz="1600" dirty="0">
                        <a:solidFill>
                          <a:schemeClr val="tx1"/>
                        </a:solidFill>
                      </a:endParaRPr>
                    </a:p>
                  </a:txBody>
                  <a:tcPr>
                    <a:noFill/>
                  </a:tcPr>
                </a:tc>
                <a:tc>
                  <a:txBody>
                    <a:bodyPr/>
                    <a:lstStyle/>
                    <a:p>
                      <a:pPr algn="ctr"/>
                      <a:r>
                        <a:rPr lang="en-US" sz="1600" dirty="0">
                          <a:solidFill>
                            <a:schemeClr val="tx1"/>
                          </a:solidFill>
                        </a:rPr>
                        <a:t>22</a:t>
                      </a:r>
                    </a:p>
                  </a:txBody>
                  <a:tcPr>
                    <a:noFill/>
                  </a:tcPr>
                </a:tc>
                <a:extLst>
                  <a:ext uri="{0D108BD9-81ED-4DB2-BD59-A6C34878D82A}">
                    <a16:rowId xmlns:a16="http://schemas.microsoft.com/office/drawing/2014/main" val="462939231"/>
                  </a:ext>
                </a:extLst>
              </a:tr>
              <a:tr h="333010">
                <a:tc>
                  <a:txBody>
                    <a:bodyPr/>
                    <a:lstStyle/>
                    <a:p>
                      <a:r>
                        <a:rPr lang="en-US" sz="1600" dirty="0">
                          <a:solidFill>
                            <a:schemeClr val="tx1"/>
                          </a:solidFill>
                        </a:rPr>
                        <a:t>Desired Degree Formats</a:t>
                      </a:r>
                    </a:p>
                  </a:txBody>
                  <a:tcPr>
                    <a:noFill/>
                  </a:tcPr>
                </a:tc>
                <a:tc>
                  <a:txBody>
                    <a:bodyPr/>
                    <a:lstStyle/>
                    <a:p>
                      <a:pPr algn="ctr"/>
                      <a:r>
                        <a:rPr lang="en-US" sz="1600" dirty="0">
                          <a:solidFill>
                            <a:schemeClr val="tx1"/>
                          </a:solidFill>
                        </a:rPr>
                        <a:t>23</a:t>
                      </a:r>
                    </a:p>
                  </a:txBody>
                  <a:tcPr>
                    <a:noFill/>
                  </a:tcPr>
                </a:tc>
                <a:extLst>
                  <a:ext uri="{0D108BD9-81ED-4DB2-BD59-A6C34878D82A}">
                    <a16:rowId xmlns:a16="http://schemas.microsoft.com/office/drawing/2014/main" val="1813285151"/>
                  </a:ext>
                </a:extLst>
              </a:tr>
            </a:tbl>
          </a:graphicData>
        </a:graphic>
      </p:graphicFrame>
    </p:spTree>
    <p:extLst>
      <p:ext uri="{BB962C8B-B14F-4D97-AF65-F5344CB8AC3E}">
        <p14:creationId xmlns:p14="http://schemas.microsoft.com/office/powerpoint/2010/main" val="188170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Second and Third Language - Download File</a:t>
            </a:r>
          </a:p>
        </p:txBody>
      </p:sp>
      <p:sp>
        <p:nvSpPr>
          <p:cNvPr id="4" name="TextBox 3"/>
          <p:cNvSpPr txBox="1"/>
          <p:nvPr/>
        </p:nvSpPr>
        <p:spPr>
          <a:xfrm>
            <a:off x="6395761" y="1483264"/>
            <a:ext cx="1415141" cy="2308324"/>
          </a:xfrm>
          <a:prstGeom prst="rect">
            <a:avLst/>
          </a:prstGeom>
          <a:ln w="38100">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NEW FIELDS (2) </a:t>
            </a:r>
          </a:p>
          <a:p>
            <a:endParaRPr lang="en-US" dirty="0"/>
          </a:p>
          <a:p>
            <a:r>
              <a:rPr lang="en-US" dirty="0"/>
              <a:t>SAME RESPONSE OPTIONS AS “NATIVE LANGUAGE”</a:t>
            </a:r>
          </a:p>
        </p:txBody>
      </p:sp>
    </p:spTree>
    <p:extLst>
      <p:ext uri="{BB962C8B-B14F-4D97-AF65-F5344CB8AC3E}">
        <p14:creationId xmlns:p14="http://schemas.microsoft.com/office/powerpoint/2010/main" val="609182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Undergraduate (University) Secondary Field of Study – Download File</a:t>
            </a:r>
          </a:p>
        </p:txBody>
      </p:sp>
      <p:sp>
        <p:nvSpPr>
          <p:cNvPr id="4" name="TextBox 3"/>
          <p:cNvSpPr txBox="1"/>
          <p:nvPr/>
        </p:nvSpPr>
        <p:spPr>
          <a:xfrm>
            <a:off x="6395761" y="1483264"/>
            <a:ext cx="1415141" cy="2585323"/>
          </a:xfrm>
          <a:prstGeom prst="rect">
            <a:avLst/>
          </a:prstGeom>
          <a:ln w="38100">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NEW FIELD </a:t>
            </a:r>
          </a:p>
          <a:p>
            <a:endParaRPr lang="en-US" dirty="0"/>
          </a:p>
          <a:p>
            <a:r>
              <a:rPr lang="en-US" dirty="0"/>
              <a:t>SAME RESPONSE OPTIONS AS “UNIVERSITY PRIMARY FIELD OF STUDY”</a:t>
            </a:r>
          </a:p>
        </p:txBody>
      </p:sp>
    </p:spTree>
    <p:extLst>
      <p:ext uri="{BB962C8B-B14F-4D97-AF65-F5344CB8AC3E}">
        <p14:creationId xmlns:p14="http://schemas.microsoft.com/office/powerpoint/2010/main" val="54086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Current or Most Recent Company – Download File</a:t>
            </a:r>
          </a:p>
        </p:txBody>
      </p:sp>
      <p:sp>
        <p:nvSpPr>
          <p:cNvPr id="5" name="TextBox 4"/>
          <p:cNvSpPr txBox="1"/>
          <p:nvPr/>
        </p:nvSpPr>
        <p:spPr>
          <a:xfrm>
            <a:off x="6395761" y="1483264"/>
            <a:ext cx="1415141" cy="2585323"/>
          </a:xfrm>
          <a:prstGeom prst="rect">
            <a:avLst/>
          </a:prstGeom>
          <a:ln w="38100">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NEW FIELD </a:t>
            </a:r>
          </a:p>
          <a:p>
            <a:endParaRPr lang="en-US" dirty="0"/>
          </a:p>
          <a:p>
            <a:r>
              <a:rPr lang="en-US" dirty="0"/>
              <a:t>FREE TEXT RESPONSE</a:t>
            </a:r>
          </a:p>
          <a:p>
            <a:endParaRPr lang="en-US" dirty="0"/>
          </a:p>
          <a:p>
            <a:r>
              <a:rPr lang="en-US" dirty="0"/>
              <a:t>NOT AVAILABLE AS SEARCH FILTER</a:t>
            </a:r>
          </a:p>
        </p:txBody>
      </p:sp>
    </p:spTree>
    <p:extLst>
      <p:ext uri="{BB962C8B-B14F-4D97-AF65-F5344CB8AC3E}">
        <p14:creationId xmlns:p14="http://schemas.microsoft.com/office/powerpoint/2010/main" val="410104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Ethnicity (U.S. Candidates Only) – Updated Response Options</a:t>
            </a:r>
          </a:p>
        </p:txBody>
      </p:sp>
      <p:graphicFrame>
        <p:nvGraphicFramePr>
          <p:cNvPr id="6" name="Table 5"/>
          <p:cNvGraphicFramePr>
            <a:graphicFrameLocks noGrp="1"/>
          </p:cNvGraphicFramePr>
          <p:nvPr>
            <p:extLst>
              <p:ext uri="{D42A27DB-BD31-4B8C-83A1-F6EECF244321}">
                <p14:modId xmlns:p14="http://schemas.microsoft.com/office/powerpoint/2010/main" val="246500517"/>
              </p:ext>
            </p:extLst>
          </p:nvPr>
        </p:nvGraphicFramePr>
        <p:xfrm>
          <a:off x="456014" y="1574564"/>
          <a:ext cx="7354888" cy="4898424"/>
        </p:xfrm>
        <a:graphic>
          <a:graphicData uri="http://schemas.openxmlformats.org/drawingml/2006/table">
            <a:tbl>
              <a:tblPr/>
              <a:tblGrid>
                <a:gridCol w="963248">
                  <a:extLst>
                    <a:ext uri="{9D8B030D-6E8A-4147-A177-3AD203B41FA5}">
                      <a16:colId xmlns:a16="http://schemas.microsoft.com/office/drawing/2014/main" val="4010477819"/>
                    </a:ext>
                  </a:extLst>
                </a:gridCol>
                <a:gridCol w="3195820">
                  <a:extLst>
                    <a:ext uri="{9D8B030D-6E8A-4147-A177-3AD203B41FA5}">
                      <a16:colId xmlns:a16="http://schemas.microsoft.com/office/drawing/2014/main" val="1583840723"/>
                    </a:ext>
                  </a:extLst>
                </a:gridCol>
                <a:gridCol w="3195820">
                  <a:extLst>
                    <a:ext uri="{9D8B030D-6E8A-4147-A177-3AD203B41FA5}">
                      <a16:colId xmlns:a16="http://schemas.microsoft.com/office/drawing/2014/main" val="706589493"/>
                    </a:ext>
                  </a:extLst>
                </a:gridCol>
              </a:tblGrid>
              <a:tr h="204101">
                <a:tc>
                  <a:txBody>
                    <a:bodyPr/>
                    <a:lstStyle/>
                    <a:p>
                      <a:pPr algn="ctr" fontAlgn="b"/>
                      <a:r>
                        <a:rPr lang="en-US" sz="1100" b="1" i="0" u="none" strike="noStrike">
                          <a:solidFill>
                            <a:srgbClr val="000000"/>
                          </a:solidFill>
                          <a:effectLst/>
                          <a:latin typeface="Calibri" panose="020F0502020204030204" pitchFamily="34" charset="0"/>
                        </a:rPr>
                        <a:t>CODE</a:t>
                      </a:r>
                    </a:p>
                  </a:txBody>
                  <a:tcPr marL="9013" marR="9013" marT="9013"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NEW RESPONSE OPTIONS - BEGINNING AUGUST 21</a:t>
                      </a:r>
                    </a:p>
                  </a:txBody>
                  <a:tcPr marL="9013" marR="9013" marT="9013"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1792944967"/>
                  </a:ext>
                </a:extLst>
              </a:tr>
              <a:tr h="204101">
                <a:tc>
                  <a:txBody>
                    <a:bodyPr/>
                    <a:lstStyle/>
                    <a:p>
                      <a:pPr algn="ctr" fontAlgn="b"/>
                      <a:r>
                        <a:rPr lang="en-US" sz="1100" b="0" i="0" u="none" strike="noStrike">
                          <a:solidFill>
                            <a:srgbClr val="000000"/>
                          </a:solidFill>
                          <a:effectLst/>
                          <a:latin typeface="Calibri" panose="020F0502020204030204" pitchFamily="34" charset="0"/>
                        </a:rPr>
                        <a:t>13</a:t>
                      </a:r>
                    </a:p>
                  </a:txBody>
                  <a:tcPr marL="9013" marR="9013" marT="9013"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American Indian or Alaskan Native</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3971180805"/>
                  </a:ext>
                </a:extLst>
              </a:tr>
              <a:tr h="204101">
                <a:tc>
                  <a:txBody>
                    <a:bodyPr/>
                    <a:lstStyle/>
                    <a:p>
                      <a:pPr algn="ctr" fontAlgn="b"/>
                      <a:r>
                        <a:rPr lang="en-US" sz="1100" b="0" i="0" u="none" strike="noStrike">
                          <a:solidFill>
                            <a:srgbClr val="000000"/>
                          </a:solidFill>
                          <a:effectLst/>
                          <a:latin typeface="Calibri" panose="020F0502020204030204" pitchFamily="34" charset="0"/>
                        </a:rPr>
                        <a:t>2</a:t>
                      </a:r>
                    </a:p>
                  </a:txBody>
                  <a:tcPr marL="9013" marR="9013" marT="9013"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Asian</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2871662081"/>
                  </a:ext>
                </a:extLst>
              </a:tr>
              <a:tr h="204101">
                <a:tc>
                  <a:txBody>
                    <a:bodyPr/>
                    <a:lstStyle/>
                    <a:p>
                      <a:pPr algn="ctr" fontAlgn="b"/>
                      <a:r>
                        <a:rPr lang="en-US" sz="1100" b="0" i="0" u="none" strike="noStrike">
                          <a:solidFill>
                            <a:srgbClr val="000000"/>
                          </a:solidFill>
                          <a:effectLst/>
                          <a:latin typeface="Calibri" panose="020F0502020204030204" pitchFamily="34" charset="0"/>
                        </a:rPr>
                        <a:t>3</a:t>
                      </a:r>
                    </a:p>
                  </a:txBody>
                  <a:tcPr marL="9013" marR="9013" marT="9013"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Black or African American</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2035328313"/>
                  </a:ext>
                </a:extLst>
              </a:tr>
              <a:tr h="204101">
                <a:tc>
                  <a:txBody>
                    <a:bodyPr/>
                    <a:lstStyle/>
                    <a:p>
                      <a:pPr algn="ctr" fontAlgn="b"/>
                      <a:r>
                        <a:rPr lang="en-US" sz="1100" b="0" i="0" u="none" strike="noStrike">
                          <a:solidFill>
                            <a:srgbClr val="000000"/>
                          </a:solidFill>
                          <a:effectLst/>
                          <a:latin typeface="Calibri" panose="020F0502020204030204" pitchFamily="34" charset="0"/>
                        </a:rPr>
                        <a:t>11</a:t>
                      </a:r>
                    </a:p>
                  </a:txBody>
                  <a:tcPr marL="9013" marR="9013" marT="9013" marB="0" anchor="b">
                    <a:lnL>
                      <a:noFill/>
                    </a:lnL>
                    <a:lnR>
                      <a:noFill/>
                    </a:lnR>
                    <a:lnT>
                      <a:noFill/>
                    </a:lnT>
                    <a:lnB>
                      <a:noFill/>
                    </a:lnB>
                  </a:tcPr>
                </a:tc>
                <a:tc>
                  <a:txBody>
                    <a:bodyPr/>
                    <a:lstStyle/>
                    <a:p>
                      <a:pPr algn="l" fontAlgn="b"/>
                      <a:r>
                        <a:rPr lang="en-US" sz="1100" b="1" i="0" u="none" strike="noStrike" dirty="0">
                          <a:solidFill>
                            <a:srgbClr val="70AD47"/>
                          </a:solidFill>
                          <a:effectLst/>
                          <a:latin typeface="Calibri" panose="020F0502020204030204" pitchFamily="34" charset="0"/>
                        </a:rPr>
                        <a:t>Currently living outside of </a:t>
                      </a:r>
                      <a:r>
                        <a:rPr lang="en-US" sz="1100" b="1" i="0" u="none" strike="noStrike" dirty="0" err="1">
                          <a:solidFill>
                            <a:srgbClr val="70AD47"/>
                          </a:solidFill>
                          <a:effectLst/>
                          <a:latin typeface="Calibri" panose="020F0502020204030204" pitchFamily="34" charset="0"/>
                        </a:rPr>
                        <a:t>U.S.or</a:t>
                      </a:r>
                      <a:r>
                        <a:rPr lang="en-US" sz="1100" b="1" i="0" u="none" strike="noStrike" dirty="0">
                          <a:solidFill>
                            <a:srgbClr val="70AD47"/>
                          </a:solidFill>
                          <a:effectLst/>
                          <a:latin typeface="Calibri" panose="020F0502020204030204" pitchFamily="34" charset="0"/>
                        </a:rPr>
                        <a:t>  No Response</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168217181"/>
                  </a:ext>
                </a:extLst>
              </a:tr>
              <a:tr h="204101">
                <a:tc>
                  <a:txBody>
                    <a:bodyPr/>
                    <a:lstStyle/>
                    <a:p>
                      <a:pPr algn="ctr" fontAlgn="b"/>
                      <a:r>
                        <a:rPr lang="en-US" sz="1100" b="0" i="0" u="none" strike="noStrike">
                          <a:solidFill>
                            <a:srgbClr val="000000"/>
                          </a:solidFill>
                          <a:effectLst/>
                          <a:latin typeface="Calibri" panose="020F0502020204030204" pitchFamily="34" charset="0"/>
                        </a:rPr>
                        <a:t>14</a:t>
                      </a:r>
                    </a:p>
                  </a:txBody>
                  <a:tcPr marL="9013" marR="9013" marT="9013"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Hawaiian or Other Pacific Islander</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3021380438"/>
                  </a:ext>
                </a:extLst>
              </a:tr>
              <a:tr h="204101">
                <a:tc>
                  <a:txBody>
                    <a:bodyPr/>
                    <a:lstStyle/>
                    <a:p>
                      <a:pPr algn="ctr" fontAlgn="b"/>
                      <a:r>
                        <a:rPr lang="en-US" sz="1100" b="0" i="0" u="none" strike="noStrike">
                          <a:solidFill>
                            <a:srgbClr val="000000"/>
                          </a:solidFill>
                          <a:effectLst/>
                          <a:latin typeface="Calibri" panose="020F0502020204030204" pitchFamily="34" charset="0"/>
                        </a:rPr>
                        <a:t>12</a:t>
                      </a:r>
                    </a:p>
                  </a:txBody>
                  <a:tcPr marL="9013" marR="9013" marT="9013"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Hispanic, Latino, or Spanish Origin</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4110116336"/>
                  </a:ext>
                </a:extLst>
              </a:tr>
              <a:tr h="204101">
                <a:tc>
                  <a:txBody>
                    <a:bodyPr/>
                    <a:lstStyle/>
                    <a:p>
                      <a:pPr algn="ctr" fontAlgn="b"/>
                      <a:r>
                        <a:rPr lang="en-US" sz="1100" b="0" i="0" u="none" strike="noStrike">
                          <a:solidFill>
                            <a:srgbClr val="000000"/>
                          </a:solidFill>
                          <a:effectLst/>
                          <a:latin typeface="Calibri" panose="020F0502020204030204" pitchFamily="34" charset="0"/>
                        </a:rPr>
                        <a:t>15</a:t>
                      </a:r>
                    </a:p>
                  </a:txBody>
                  <a:tcPr marL="9013" marR="9013" marT="9013"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Middle Eastern or North African</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1371740466"/>
                  </a:ext>
                </a:extLst>
              </a:tr>
              <a:tr h="204101">
                <a:tc>
                  <a:txBody>
                    <a:bodyPr/>
                    <a:lstStyle/>
                    <a:p>
                      <a:pPr algn="ctr" fontAlgn="b"/>
                      <a:r>
                        <a:rPr lang="en-US" sz="1100" b="0" i="0" u="none" strike="noStrike">
                          <a:solidFill>
                            <a:srgbClr val="000000"/>
                          </a:solidFill>
                          <a:effectLst/>
                          <a:latin typeface="Calibri" panose="020F0502020204030204" pitchFamily="34" charset="0"/>
                        </a:rPr>
                        <a:t>4</a:t>
                      </a:r>
                    </a:p>
                  </a:txBody>
                  <a:tcPr marL="9013" marR="9013" marT="9013"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White</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1015448915"/>
                  </a:ext>
                </a:extLst>
              </a:tr>
              <a:tr h="204101">
                <a:tc>
                  <a:txBody>
                    <a:bodyPr/>
                    <a:lstStyle/>
                    <a:p>
                      <a:pPr algn="ctr" fontAlgn="b"/>
                      <a:r>
                        <a:rPr lang="en-US" sz="1100" b="0" i="0" u="none" strike="noStrike">
                          <a:solidFill>
                            <a:srgbClr val="000000"/>
                          </a:solidFill>
                          <a:effectLst/>
                          <a:latin typeface="Calibri" panose="020F0502020204030204" pitchFamily="34" charset="0"/>
                        </a:rPr>
                        <a:t>8</a:t>
                      </a:r>
                    </a:p>
                  </a:txBody>
                  <a:tcPr marL="9013" marR="9013" marT="90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Some other race ethnicity or origin</a:t>
                      </a: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797887033"/>
                  </a:ext>
                </a:extLst>
              </a:tr>
              <a:tr h="204101">
                <a:tc>
                  <a:txBody>
                    <a:bodyPr/>
                    <a:lstStyle/>
                    <a:p>
                      <a:pPr algn="ctr"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013" marR="9013" marT="9013" marB="0" anchor="b">
                    <a:lnL>
                      <a:noFill/>
                    </a:lnL>
                    <a:lnR>
                      <a:noFill/>
                    </a:lnR>
                    <a:lnT>
                      <a:noFill/>
                    </a:lnT>
                    <a:lnB>
                      <a:noFill/>
                    </a:lnB>
                  </a:tcPr>
                </a:tc>
                <a:extLst>
                  <a:ext uri="{0D108BD9-81ED-4DB2-BD59-A6C34878D82A}">
                    <a16:rowId xmlns:a16="http://schemas.microsoft.com/office/drawing/2014/main" val="3950443792"/>
                  </a:ext>
                </a:extLst>
              </a:tr>
              <a:tr h="204101">
                <a:tc>
                  <a:txBody>
                    <a:bodyPr/>
                    <a:lstStyle/>
                    <a:p>
                      <a:pPr algn="ctr" fontAlgn="b"/>
                      <a:r>
                        <a:rPr lang="en-US" sz="1100" b="1" i="0" u="none" strike="noStrike" dirty="0">
                          <a:solidFill>
                            <a:srgbClr val="000000"/>
                          </a:solidFill>
                          <a:effectLst/>
                          <a:latin typeface="Calibri" panose="020F0502020204030204" pitchFamily="34" charset="0"/>
                        </a:rPr>
                        <a:t>CODE</a:t>
                      </a:r>
                    </a:p>
                  </a:txBody>
                  <a:tcPr marL="9013" marR="9013" marT="9013"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OLD RESPONSE OPTIONS - PRIOR TO AUGUST 21</a:t>
                      </a:r>
                    </a:p>
                  </a:txBody>
                  <a:tcPr marL="9013" marR="9013" marT="9013"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MAPPED TO . . . NEW RESPONSE OPTION (SEE ABOVE)</a:t>
                      </a:r>
                    </a:p>
                  </a:txBody>
                  <a:tcPr marL="9013" marR="9013" marT="9013" marB="0" anchor="ctr">
                    <a:lnL>
                      <a:noFill/>
                    </a:lnL>
                    <a:lnR>
                      <a:noFill/>
                    </a:lnR>
                    <a:lnT>
                      <a:noFill/>
                    </a:lnT>
                    <a:lnB>
                      <a:noFill/>
                    </a:lnB>
                  </a:tcPr>
                </a:tc>
                <a:extLst>
                  <a:ext uri="{0D108BD9-81ED-4DB2-BD59-A6C34878D82A}">
                    <a16:rowId xmlns:a16="http://schemas.microsoft.com/office/drawing/2014/main" val="3539561765"/>
                  </a:ext>
                </a:extLst>
              </a:tr>
              <a:tr h="204101">
                <a:tc>
                  <a:txBody>
                    <a:bodyPr/>
                    <a:lstStyle/>
                    <a:p>
                      <a:pPr algn="ctr" fontAlgn="b"/>
                      <a:r>
                        <a:rPr lang="en-US" sz="1100" b="0" i="0" u="none" strike="noStrike">
                          <a:solidFill>
                            <a:srgbClr val="000000"/>
                          </a:solidFill>
                          <a:effectLst/>
                          <a:latin typeface="Calibri" panose="020F0502020204030204" pitchFamily="34" charset="0"/>
                        </a:rPr>
                        <a:t>2</a:t>
                      </a:r>
                    </a:p>
                  </a:txBody>
                  <a:tcPr marL="9013" marR="9013" marT="9013"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Asian American</a:t>
                      </a:r>
                    </a:p>
                  </a:txBody>
                  <a:tcPr marL="9013" marR="9013" marT="9013"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Asian</a:t>
                      </a:r>
                    </a:p>
                  </a:txBody>
                  <a:tcPr marL="9013" marR="9013" marT="9013" marB="0" anchor="ctr">
                    <a:lnL>
                      <a:noFill/>
                    </a:lnL>
                    <a:lnR>
                      <a:noFill/>
                    </a:lnR>
                    <a:lnT>
                      <a:noFill/>
                    </a:lnT>
                    <a:lnB>
                      <a:noFill/>
                    </a:lnB>
                  </a:tcPr>
                </a:tc>
                <a:extLst>
                  <a:ext uri="{0D108BD9-81ED-4DB2-BD59-A6C34878D82A}">
                    <a16:rowId xmlns:a16="http://schemas.microsoft.com/office/drawing/2014/main" val="2825494157"/>
                  </a:ext>
                </a:extLst>
              </a:tr>
              <a:tr h="204101">
                <a:tc>
                  <a:txBody>
                    <a:bodyPr/>
                    <a:lstStyle/>
                    <a:p>
                      <a:pPr algn="ctr" fontAlgn="b"/>
                      <a:r>
                        <a:rPr lang="en-US" sz="1100" b="0" i="0" u="none" strike="noStrike">
                          <a:solidFill>
                            <a:srgbClr val="000000"/>
                          </a:solidFill>
                          <a:effectLst/>
                          <a:latin typeface="Calibri" panose="020F0502020204030204" pitchFamily="34" charset="0"/>
                        </a:rPr>
                        <a:t>3</a:t>
                      </a:r>
                    </a:p>
                  </a:txBody>
                  <a:tcPr marL="9013" marR="9013" marT="9013"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African American</a:t>
                      </a:r>
                    </a:p>
                  </a:txBody>
                  <a:tcPr marL="9013" marR="9013" marT="9013"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Black or African American</a:t>
                      </a:r>
                    </a:p>
                  </a:txBody>
                  <a:tcPr marL="9013" marR="9013" marT="9013" marB="0" anchor="ctr">
                    <a:lnL>
                      <a:noFill/>
                    </a:lnL>
                    <a:lnR>
                      <a:noFill/>
                    </a:lnR>
                    <a:lnT>
                      <a:noFill/>
                    </a:lnT>
                    <a:lnB>
                      <a:noFill/>
                    </a:lnB>
                  </a:tcPr>
                </a:tc>
                <a:extLst>
                  <a:ext uri="{0D108BD9-81ED-4DB2-BD59-A6C34878D82A}">
                    <a16:rowId xmlns:a16="http://schemas.microsoft.com/office/drawing/2014/main" val="1233714210"/>
                  </a:ext>
                </a:extLst>
              </a:tr>
              <a:tr h="204101">
                <a:tc>
                  <a:txBody>
                    <a:bodyPr/>
                    <a:lstStyle/>
                    <a:p>
                      <a:pPr algn="ctr" fontAlgn="b"/>
                      <a:r>
                        <a:rPr lang="en-US" sz="1100" b="0" i="0" u="none" strike="noStrike">
                          <a:solidFill>
                            <a:srgbClr val="000000"/>
                          </a:solidFill>
                          <a:effectLst/>
                          <a:latin typeface="Calibri" panose="020F0502020204030204" pitchFamily="34" charset="0"/>
                        </a:rPr>
                        <a:t>8</a:t>
                      </a:r>
                    </a:p>
                  </a:txBody>
                  <a:tcPr marL="9013" marR="9013" marT="9013"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Other</a:t>
                      </a:r>
                    </a:p>
                  </a:txBody>
                  <a:tcPr marL="9013" marR="9013" marT="9013"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Some other race ethnicity or origin</a:t>
                      </a:r>
                    </a:p>
                  </a:txBody>
                  <a:tcPr marL="9013" marR="9013" marT="9013" marB="0" anchor="ctr">
                    <a:lnL>
                      <a:noFill/>
                    </a:lnL>
                    <a:lnR>
                      <a:noFill/>
                    </a:lnR>
                    <a:lnT>
                      <a:noFill/>
                    </a:lnT>
                    <a:lnB>
                      <a:noFill/>
                    </a:lnB>
                  </a:tcPr>
                </a:tc>
                <a:extLst>
                  <a:ext uri="{0D108BD9-81ED-4DB2-BD59-A6C34878D82A}">
                    <a16:rowId xmlns:a16="http://schemas.microsoft.com/office/drawing/2014/main" val="3025761497"/>
                  </a:ext>
                </a:extLst>
              </a:tr>
              <a:tr h="204101">
                <a:tc>
                  <a:txBody>
                    <a:bodyPr/>
                    <a:lstStyle/>
                    <a:p>
                      <a:pPr algn="ctr" fontAlgn="b"/>
                      <a:r>
                        <a:rPr lang="en-US" sz="1100" b="0" i="0" u="none" strike="noStrike">
                          <a:solidFill>
                            <a:srgbClr val="000000"/>
                          </a:solidFill>
                          <a:effectLst/>
                          <a:latin typeface="Calibri" panose="020F0502020204030204" pitchFamily="34" charset="0"/>
                        </a:rPr>
                        <a:t>4</a:t>
                      </a:r>
                    </a:p>
                  </a:txBody>
                  <a:tcPr marL="9013" marR="9013" marT="9013"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White (Non-Hispanic)</a:t>
                      </a:r>
                    </a:p>
                  </a:txBody>
                  <a:tcPr marL="9013" marR="9013" marT="9013"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White</a:t>
                      </a:r>
                    </a:p>
                  </a:txBody>
                  <a:tcPr marL="9013" marR="9013" marT="9013" marB="0" anchor="ctr">
                    <a:lnL>
                      <a:noFill/>
                    </a:lnL>
                    <a:lnR>
                      <a:noFill/>
                    </a:lnR>
                    <a:lnT>
                      <a:noFill/>
                    </a:lnT>
                    <a:lnB>
                      <a:noFill/>
                    </a:lnB>
                  </a:tcPr>
                </a:tc>
                <a:extLst>
                  <a:ext uri="{0D108BD9-81ED-4DB2-BD59-A6C34878D82A}">
                    <a16:rowId xmlns:a16="http://schemas.microsoft.com/office/drawing/2014/main" val="3515824042"/>
                  </a:ext>
                </a:extLst>
              </a:tr>
              <a:tr h="408202">
                <a:tc>
                  <a:txBody>
                    <a:bodyPr/>
                    <a:lstStyle/>
                    <a:p>
                      <a:pPr algn="ctr" fontAlgn="b"/>
                      <a:r>
                        <a:rPr lang="en-US" sz="1100" b="0" i="0" u="none" strike="noStrike">
                          <a:solidFill>
                            <a:srgbClr val="000000"/>
                          </a:solidFill>
                          <a:effectLst/>
                          <a:latin typeface="Calibri" panose="020F0502020204030204" pitchFamily="34" charset="0"/>
                        </a:rPr>
                        <a:t>1</a:t>
                      </a:r>
                    </a:p>
                  </a:txBody>
                  <a:tcPr marL="9013" marR="9013" marT="9013"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American Indian, Alaskan Native, Pacific Islander American, or Other Native American</a:t>
                      </a:r>
                    </a:p>
                  </a:txBody>
                  <a:tcPr marL="9013" marR="9013" marT="9013"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American Indian or Alaskan Native &amp; Hawaiian or Pacific Islander</a:t>
                      </a:r>
                    </a:p>
                  </a:txBody>
                  <a:tcPr marL="9013" marR="9013" marT="9013" marB="0" anchor="ctr">
                    <a:lnL>
                      <a:noFill/>
                    </a:lnL>
                    <a:lnR>
                      <a:noFill/>
                    </a:lnR>
                    <a:lnT>
                      <a:noFill/>
                    </a:lnT>
                    <a:lnB>
                      <a:noFill/>
                    </a:lnB>
                  </a:tcPr>
                </a:tc>
                <a:extLst>
                  <a:ext uri="{0D108BD9-81ED-4DB2-BD59-A6C34878D82A}">
                    <a16:rowId xmlns:a16="http://schemas.microsoft.com/office/drawing/2014/main" val="4221333400"/>
                  </a:ext>
                </a:extLst>
              </a:tr>
              <a:tr h="204101">
                <a:tc>
                  <a:txBody>
                    <a:bodyPr/>
                    <a:lstStyle/>
                    <a:p>
                      <a:pPr algn="ctr" fontAlgn="b"/>
                      <a:r>
                        <a:rPr lang="en-US" sz="1100" b="0" i="0" u="none" strike="noStrike">
                          <a:solidFill>
                            <a:srgbClr val="000000"/>
                          </a:solidFill>
                          <a:effectLst/>
                          <a:latin typeface="Calibri" panose="020F0502020204030204" pitchFamily="34" charset="0"/>
                        </a:rPr>
                        <a:t>5</a:t>
                      </a:r>
                    </a:p>
                  </a:txBody>
                  <a:tcPr marL="9013" marR="9013" marT="9013"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Mexican American</a:t>
                      </a:r>
                    </a:p>
                  </a:txBody>
                  <a:tcPr marL="9013" marR="9013" marT="9013"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Hispanic, Latino, or Spanish Origin</a:t>
                      </a:r>
                    </a:p>
                  </a:txBody>
                  <a:tcPr marL="9013" marR="9013" marT="9013" marB="0" anchor="ctr">
                    <a:lnL>
                      <a:noFill/>
                    </a:lnL>
                    <a:lnR>
                      <a:noFill/>
                    </a:lnR>
                    <a:lnT>
                      <a:noFill/>
                    </a:lnT>
                    <a:lnB>
                      <a:noFill/>
                    </a:lnB>
                  </a:tcPr>
                </a:tc>
                <a:extLst>
                  <a:ext uri="{0D108BD9-81ED-4DB2-BD59-A6C34878D82A}">
                    <a16:rowId xmlns:a16="http://schemas.microsoft.com/office/drawing/2014/main" val="1024856226"/>
                  </a:ext>
                </a:extLst>
              </a:tr>
              <a:tr h="204101">
                <a:tc>
                  <a:txBody>
                    <a:bodyPr/>
                    <a:lstStyle/>
                    <a:p>
                      <a:pPr algn="ctr" fontAlgn="b"/>
                      <a:r>
                        <a:rPr lang="en-US" sz="1100" b="0" i="0" u="none" strike="noStrike">
                          <a:solidFill>
                            <a:srgbClr val="000000"/>
                          </a:solidFill>
                          <a:effectLst/>
                          <a:latin typeface="Calibri" panose="020F0502020204030204" pitchFamily="34" charset="0"/>
                        </a:rPr>
                        <a:t>10</a:t>
                      </a:r>
                    </a:p>
                  </a:txBody>
                  <a:tcPr marL="9013" marR="9013" marT="9013"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Multiethnic</a:t>
                      </a:r>
                    </a:p>
                  </a:txBody>
                  <a:tcPr marL="9013" marR="9013" marT="9013"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Some other race ethnicity or origin</a:t>
                      </a:r>
                    </a:p>
                  </a:txBody>
                  <a:tcPr marL="9013" marR="9013" marT="9013" marB="0" anchor="ctr">
                    <a:lnL>
                      <a:noFill/>
                    </a:lnL>
                    <a:lnR>
                      <a:noFill/>
                    </a:lnR>
                    <a:lnT>
                      <a:noFill/>
                    </a:lnT>
                    <a:lnB>
                      <a:noFill/>
                    </a:lnB>
                  </a:tcPr>
                </a:tc>
                <a:extLst>
                  <a:ext uri="{0D108BD9-81ED-4DB2-BD59-A6C34878D82A}">
                    <a16:rowId xmlns:a16="http://schemas.microsoft.com/office/drawing/2014/main" val="3473236288"/>
                  </a:ext>
                </a:extLst>
              </a:tr>
              <a:tr h="204101">
                <a:tc>
                  <a:txBody>
                    <a:bodyPr/>
                    <a:lstStyle/>
                    <a:p>
                      <a:pPr algn="ctr" fontAlgn="b"/>
                      <a:r>
                        <a:rPr lang="en-US" sz="1100" b="0" i="0" u="none" strike="noStrike">
                          <a:solidFill>
                            <a:srgbClr val="000000"/>
                          </a:solidFill>
                          <a:effectLst/>
                          <a:latin typeface="Calibri" panose="020F0502020204030204" pitchFamily="34" charset="0"/>
                        </a:rPr>
                        <a:t>9</a:t>
                      </a:r>
                    </a:p>
                  </a:txBody>
                  <a:tcPr marL="9013" marR="9013" marT="9013"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Multiracial</a:t>
                      </a:r>
                    </a:p>
                  </a:txBody>
                  <a:tcPr marL="9013" marR="9013" marT="9013"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Some other race ethnicity or origin</a:t>
                      </a:r>
                    </a:p>
                  </a:txBody>
                  <a:tcPr marL="9013" marR="9013" marT="9013" marB="0" anchor="ctr">
                    <a:lnL>
                      <a:noFill/>
                    </a:lnL>
                    <a:lnR>
                      <a:noFill/>
                    </a:lnR>
                    <a:lnT>
                      <a:noFill/>
                    </a:lnT>
                    <a:lnB>
                      <a:noFill/>
                    </a:lnB>
                  </a:tcPr>
                </a:tc>
                <a:extLst>
                  <a:ext uri="{0D108BD9-81ED-4DB2-BD59-A6C34878D82A}">
                    <a16:rowId xmlns:a16="http://schemas.microsoft.com/office/drawing/2014/main" val="2280767172"/>
                  </a:ext>
                </a:extLst>
              </a:tr>
              <a:tr h="204101">
                <a:tc>
                  <a:txBody>
                    <a:bodyPr/>
                    <a:lstStyle/>
                    <a:p>
                      <a:pPr algn="ctr" fontAlgn="b"/>
                      <a:r>
                        <a:rPr lang="en-US" sz="1100" b="0" i="0" u="none" strike="noStrike">
                          <a:solidFill>
                            <a:srgbClr val="000000"/>
                          </a:solidFill>
                          <a:effectLst/>
                          <a:latin typeface="Calibri" panose="020F0502020204030204" pitchFamily="34" charset="0"/>
                        </a:rPr>
                        <a:t>7</a:t>
                      </a:r>
                    </a:p>
                  </a:txBody>
                  <a:tcPr marL="9013" marR="9013" marT="9013"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Other Hispanic American</a:t>
                      </a:r>
                    </a:p>
                  </a:txBody>
                  <a:tcPr marL="9013" marR="9013" marT="9013"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Hispanic, Latino, or Spanish Origin</a:t>
                      </a:r>
                    </a:p>
                  </a:txBody>
                  <a:tcPr marL="9013" marR="9013" marT="9013" marB="0" anchor="ctr">
                    <a:lnL>
                      <a:noFill/>
                    </a:lnL>
                    <a:lnR>
                      <a:noFill/>
                    </a:lnR>
                    <a:lnT>
                      <a:noFill/>
                    </a:lnT>
                    <a:lnB>
                      <a:noFill/>
                    </a:lnB>
                  </a:tcPr>
                </a:tc>
                <a:extLst>
                  <a:ext uri="{0D108BD9-81ED-4DB2-BD59-A6C34878D82A}">
                    <a16:rowId xmlns:a16="http://schemas.microsoft.com/office/drawing/2014/main" val="953774136"/>
                  </a:ext>
                </a:extLst>
              </a:tr>
              <a:tr h="204101">
                <a:tc>
                  <a:txBody>
                    <a:bodyPr/>
                    <a:lstStyle/>
                    <a:p>
                      <a:pPr algn="ctr" fontAlgn="b"/>
                      <a:r>
                        <a:rPr lang="en-US" sz="1100" b="0" i="0" u="none" strike="noStrike">
                          <a:solidFill>
                            <a:srgbClr val="000000"/>
                          </a:solidFill>
                          <a:effectLst/>
                          <a:latin typeface="Calibri" panose="020F0502020204030204" pitchFamily="34" charset="0"/>
                        </a:rPr>
                        <a:t>6</a:t>
                      </a:r>
                    </a:p>
                  </a:txBody>
                  <a:tcPr marL="9013" marR="9013" marT="9013"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Puerto Rican</a:t>
                      </a:r>
                    </a:p>
                  </a:txBody>
                  <a:tcPr marL="9013" marR="9013" marT="9013"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Hispanic, Latino, or Spanish Origin</a:t>
                      </a:r>
                    </a:p>
                  </a:txBody>
                  <a:tcPr marL="9013" marR="9013" marT="9013" marB="0" anchor="ctr">
                    <a:lnL>
                      <a:noFill/>
                    </a:lnL>
                    <a:lnR>
                      <a:noFill/>
                    </a:lnR>
                    <a:lnT>
                      <a:noFill/>
                    </a:lnT>
                    <a:lnB>
                      <a:noFill/>
                    </a:lnB>
                  </a:tcPr>
                </a:tc>
                <a:extLst>
                  <a:ext uri="{0D108BD9-81ED-4DB2-BD59-A6C34878D82A}">
                    <a16:rowId xmlns:a16="http://schemas.microsoft.com/office/drawing/2014/main" val="1142948149"/>
                  </a:ext>
                </a:extLst>
              </a:tr>
              <a:tr h="204101">
                <a:tc>
                  <a:txBody>
                    <a:bodyPr/>
                    <a:lstStyle/>
                    <a:p>
                      <a:pPr algn="ctr" fontAlgn="b"/>
                      <a:r>
                        <a:rPr lang="en-US" sz="1100" b="0" i="0" u="none" strike="noStrike">
                          <a:solidFill>
                            <a:srgbClr val="000000"/>
                          </a:solidFill>
                          <a:effectLst/>
                          <a:latin typeface="Calibri" panose="020F0502020204030204" pitchFamily="34" charset="0"/>
                        </a:rPr>
                        <a:t>11</a:t>
                      </a:r>
                    </a:p>
                  </a:txBody>
                  <a:tcPr marL="9013" marR="9013" marT="9013" marB="0" anchor="ctr">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Currently living outside of U.S. No Response</a:t>
                      </a:r>
                    </a:p>
                  </a:txBody>
                  <a:tcPr marL="9013" marR="9013" marT="9013" marB="0" anchor="ctr">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Currently living outside of U.S. or No Response</a:t>
                      </a:r>
                    </a:p>
                  </a:txBody>
                  <a:tcPr marL="9013" marR="9013" marT="9013" marB="0" anchor="ctr">
                    <a:lnL>
                      <a:noFill/>
                    </a:lnL>
                    <a:lnR>
                      <a:noFill/>
                    </a:lnR>
                    <a:lnT>
                      <a:noFill/>
                    </a:lnT>
                    <a:lnB>
                      <a:noFill/>
                    </a:lnB>
                  </a:tcPr>
                </a:tc>
                <a:extLst>
                  <a:ext uri="{0D108BD9-81ED-4DB2-BD59-A6C34878D82A}">
                    <a16:rowId xmlns:a16="http://schemas.microsoft.com/office/drawing/2014/main" val="3892838612"/>
                  </a:ext>
                </a:extLst>
              </a:tr>
            </a:tbl>
          </a:graphicData>
        </a:graphic>
      </p:graphicFrame>
    </p:spTree>
    <p:extLst>
      <p:ext uri="{BB962C8B-B14F-4D97-AF65-F5344CB8AC3E}">
        <p14:creationId xmlns:p14="http://schemas.microsoft.com/office/powerpoint/2010/main" val="140014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Ethnicity (U.S. candidates only) – Download File</a:t>
            </a:r>
          </a:p>
        </p:txBody>
      </p:sp>
      <p:sp>
        <p:nvSpPr>
          <p:cNvPr id="5" name="TextBox 4"/>
          <p:cNvSpPr txBox="1"/>
          <p:nvPr/>
        </p:nvSpPr>
        <p:spPr>
          <a:xfrm>
            <a:off x="3983486" y="1579517"/>
            <a:ext cx="3827416" cy="646331"/>
          </a:xfrm>
          <a:prstGeom prst="rect">
            <a:avLst/>
          </a:prstGeom>
          <a:ln w="38100">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Multi-select functionality added – semicolon-separated values</a:t>
            </a:r>
          </a:p>
        </p:txBody>
      </p:sp>
    </p:spTree>
    <p:extLst>
      <p:ext uri="{BB962C8B-B14F-4D97-AF65-F5344CB8AC3E}">
        <p14:creationId xmlns:p14="http://schemas.microsoft.com/office/powerpoint/2010/main" val="1019849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Degree Type – Updated Response Options (1)</a:t>
            </a:r>
          </a:p>
        </p:txBody>
      </p:sp>
      <p:graphicFrame>
        <p:nvGraphicFramePr>
          <p:cNvPr id="5" name="Table 4"/>
          <p:cNvGraphicFramePr>
            <a:graphicFrameLocks noGrp="1"/>
          </p:cNvGraphicFramePr>
          <p:nvPr>
            <p:extLst>
              <p:ext uri="{D42A27DB-BD31-4B8C-83A1-F6EECF244321}">
                <p14:modId xmlns:p14="http://schemas.microsoft.com/office/powerpoint/2010/main" val="3500003067"/>
              </p:ext>
            </p:extLst>
          </p:nvPr>
        </p:nvGraphicFramePr>
        <p:xfrm>
          <a:off x="455710" y="1541747"/>
          <a:ext cx="5254674" cy="4752974"/>
        </p:xfrm>
        <a:graphic>
          <a:graphicData uri="http://schemas.openxmlformats.org/drawingml/2006/table">
            <a:tbl>
              <a:tblPr/>
              <a:tblGrid>
                <a:gridCol w="932422">
                  <a:extLst>
                    <a:ext uri="{9D8B030D-6E8A-4147-A177-3AD203B41FA5}">
                      <a16:colId xmlns:a16="http://schemas.microsoft.com/office/drawing/2014/main" val="912127687"/>
                    </a:ext>
                  </a:extLst>
                </a:gridCol>
                <a:gridCol w="4322252">
                  <a:extLst>
                    <a:ext uri="{9D8B030D-6E8A-4147-A177-3AD203B41FA5}">
                      <a16:colId xmlns:a16="http://schemas.microsoft.com/office/drawing/2014/main" val="3846409233"/>
                    </a:ext>
                  </a:extLst>
                </a:gridCol>
              </a:tblGrid>
              <a:tr h="174381">
                <a:tc>
                  <a:txBody>
                    <a:bodyPr/>
                    <a:lstStyle/>
                    <a:p>
                      <a:pPr algn="ctr" fontAlgn="b"/>
                      <a:r>
                        <a:rPr lang="en-US" sz="1100" b="1" i="0" u="none" strike="noStrike">
                          <a:solidFill>
                            <a:srgbClr val="000000"/>
                          </a:solidFill>
                          <a:effectLst/>
                          <a:latin typeface="Calibri" panose="020F0502020204030204" pitchFamily="34" charset="0"/>
                        </a:rPr>
                        <a:t>CODE</a:t>
                      </a:r>
                    </a:p>
                  </a:txBody>
                  <a:tcPr marL="8719" marR="8719" marT="8719"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NEW RESPONSE OPTIONS - BEGINNING AUGUST 21</a:t>
                      </a:r>
                    </a:p>
                  </a:txBody>
                  <a:tcPr marL="8719" marR="8719" marT="8719" marB="0" anchor="b">
                    <a:lnL>
                      <a:noFill/>
                    </a:lnL>
                    <a:lnR>
                      <a:noFill/>
                    </a:lnR>
                    <a:lnT>
                      <a:noFill/>
                    </a:lnT>
                    <a:lnB>
                      <a:noFill/>
                    </a:lnB>
                  </a:tcPr>
                </a:tc>
                <a:extLst>
                  <a:ext uri="{0D108BD9-81ED-4DB2-BD59-A6C34878D82A}">
                    <a16:rowId xmlns:a16="http://schemas.microsoft.com/office/drawing/2014/main" val="919671139"/>
                  </a:ext>
                </a:extLst>
              </a:tr>
              <a:tr h="174381">
                <a:tc>
                  <a:txBody>
                    <a:bodyPr/>
                    <a:lstStyle/>
                    <a:p>
                      <a:pPr algn="ctr" fontAlgn="b"/>
                      <a:r>
                        <a:rPr lang="en-US" sz="1100" b="0" i="0" u="none" strike="noStrike">
                          <a:solidFill>
                            <a:srgbClr val="000000"/>
                          </a:solidFill>
                          <a:effectLst/>
                          <a:latin typeface="Calibri" panose="020F0502020204030204" pitchFamily="34" charset="0"/>
                        </a:rPr>
                        <a:t>4</a:t>
                      </a:r>
                    </a:p>
                  </a:txBody>
                  <a:tcPr marL="8719" marR="8719" marT="871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Doctorate in Business (Ph.D. or DBA)</a:t>
                      </a:r>
                    </a:p>
                  </a:txBody>
                  <a:tcPr marL="8719" marR="8719" marT="8719" marB="0" anchor="b">
                    <a:lnL>
                      <a:noFill/>
                    </a:lnL>
                    <a:lnR>
                      <a:noFill/>
                    </a:lnR>
                    <a:lnT>
                      <a:noFill/>
                    </a:lnT>
                    <a:lnB>
                      <a:noFill/>
                    </a:lnB>
                  </a:tcPr>
                </a:tc>
                <a:extLst>
                  <a:ext uri="{0D108BD9-81ED-4DB2-BD59-A6C34878D82A}">
                    <a16:rowId xmlns:a16="http://schemas.microsoft.com/office/drawing/2014/main" val="3491673629"/>
                  </a:ext>
                </a:extLst>
              </a:tr>
              <a:tr h="174381">
                <a:tc>
                  <a:txBody>
                    <a:bodyPr/>
                    <a:lstStyle/>
                    <a:p>
                      <a:pPr algn="ctr" fontAlgn="b"/>
                      <a:r>
                        <a:rPr lang="en-US" sz="1100" b="0" i="0" u="none" strike="noStrike">
                          <a:solidFill>
                            <a:srgbClr val="000000"/>
                          </a:solidFill>
                          <a:effectLst/>
                          <a:latin typeface="Calibri" panose="020F0502020204030204" pitchFamily="34" charset="0"/>
                        </a:rPr>
                        <a:t>11</a:t>
                      </a:r>
                    </a:p>
                  </a:txBody>
                  <a:tcPr marL="8719" marR="8719" marT="871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Executive MBA (EMBA)</a:t>
                      </a:r>
                    </a:p>
                  </a:txBody>
                  <a:tcPr marL="8719" marR="8719" marT="8719" marB="0" anchor="b">
                    <a:lnL>
                      <a:noFill/>
                    </a:lnL>
                    <a:lnR>
                      <a:noFill/>
                    </a:lnR>
                    <a:lnT>
                      <a:noFill/>
                    </a:lnT>
                    <a:lnB>
                      <a:noFill/>
                    </a:lnB>
                  </a:tcPr>
                </a:tc>
                <a:extLst>
                  <a:ext uri="{0D108BD9-81ED-4DB2-BD59-A6C34878D82A}">
                    <a16:rowId xmlns:a16="http://schemas.microsoft.com/office/drawing/2014/main" val="1243016083"/>
                  </a:ext>
                </a:extLst>
              </a:tr>
              <a:tr h="174381">
                <a:tc>
                  <a:txBody>
                    <a:bodyPr/>
                    <a:lstStyle/>
                    <a:p>
                      <a:pPr algn="ctr" fontAlgn="b"/>
                      <a:r>
                        <a:rPr lang="en-US" sz="1100" b="0" i="0" u="none" strike="noStrike" dirty="0">
                          <a:solidFill>
                            <a:srgbClr val="000000"/>
                          </a:solidFill>
                          <a:effectLst/>
                          <a:latin typeface="Calibri" panose="020F0502020204030204" pitchFamily="34" charset="0"/>
                        </a:rPr>
                        <a:t>5</a:t>
                      </a:r>
                    </a:p>
                  </a:txBody>
                  <a:tcPr marL="8719" marR="8719" marT="871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Joint Degree - MBA/Engineering</a:t>
                      </a:r>
                    </a:p>
                  </a:txBody>
                  <a:tcPr marL="8719" marR="8719" marT="8719" marB="0" anchor="b">
                    <a:lnL>
                      <a:noFill/>
                    </a:lnL>
                    <a:lnR>
                      <a:noFill/>
                    </a:lnR>
                    <a:lnT>
                      <a:noFill/>
                    </a:lnT>
                    <a:lnB>
                      <a:noFill/>
                    </a:lnB>
                  </a:tcPr>
                </a:tc>
                <a:extLst>
                  <a:ext uri="{0D108BD9-81ED-4DB2-BD59-A6C34878D82A}">
                    <a16:rowId xmlns:a16="http://schemas.microsoft.com/office/drawing/2014/main" val="3854474491"/>
                  </a:ext>
                </a:extLst>
              </a:tr>
              <a:tr h="174381">
                <a:tc>
                  <a:txBody>
                    <a:bodyPr/>
                    <a:lstStyle/>
                    <a:p>
                      <a:pPr algn="ctr" fontAlgn="b"/>
                      <a:r>
                        <a:rPr lang="en-US" sz="1100" b="0" i="0" u="none" strike="noStrike">
                          <a:solidFill>
                            <a:srgbClr val="000000"/>
                          </a:solidFill>
                          <a:effectLst/>
                          <a:latin typeface="Calibri" panose="020F0502020204030204" pitchFamily="34" charset="0"/>
                        </a:rPr>
                        <a:t>6</a:t>
                      </a:r>
                    </a:p>
                  </a:txBody>
                  <a:tcPr marL="8719" marR="8719" marT="871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Joint Degree - MBA/Law</a:t>
                      </a:r>
                    </a:p>
                  </a:txBody>
                  <a:tcPr marL="8719" marR="8719" marT="8719" marB="0" anchor="b">
                    <a:lnL>
                      <a:noFill/>
                    </a:lnL>
                    <a:lnR>
                      <a:noFill/>
                    </a:lnR>
                    <a:lnT>
                      <a:noFill/>
                    </a:lnT>
                    <a:lnB>
                      <a:noFill/>
                    </a:lnB>
                  </a:tcPr>
                </a:tc>
                <a:extLst>
                  <a:ext uri="{0D108BD9-81ED-4DB2-BD59-A6C34878D82A}">
                    <a16:rowId xmlns:a16="http://schemas.microsoft.com/office/drawing/2014/main" val="73548929"/>
                  </a:ext>
                </a:extLst>
              </a:tr>
              <a:tr h="174381">
                <a:tc>
                  <a:txBody>
                    <a:bodyPr/>
                    <a:lstStyle/>
                    <a:p>
                      <a:pPr algn="ctr" fontAlgn="b"/>
                      <a:r>
                        <a:rPr lang="en-US" sz="1100" b="1" i="0" u="none" strike="noStrike">
                          <a:solidFill>
                            <a:srgbClr val="70AD47"/>
                          </a:solidFill>
                          <a:effectLst/>
                          <a:latin typeface="Calibri" panose="020F0502020204030204" pitchFamily="34" charset="0"/>
                        </a:rPr>
                        <a:t>13</a:t>
                      </a:r>
                    </a:p>
                  </a:txBody>
                  <a:tcPr marL="8719" marR="8719" marT="8719"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Master in Management or Business Administration (non-MBA)</a:t>
                      </a:r>
                    </a:p>
                  </a:txBody>
                  <a:tcPr marL="8719" marR="8719" marT="8719" marB="0" anchor="b">
                    <a:lnL>
                      <a:noFill/>
                    </a:lnL>
                    <a:lnR>
                      <a:noFill/>
                    </a:lnR>
                    <a:lnT>
                      <a:noFill/>
                    </a:lnT>
                    <a:lnB>
                      <a:noFill/>
                    </a:lnB>
                  </a:tcPr>
                </a:tc>
                <a:extLst>
                  <a:ext uri="{0D108BD9-81ED-4DB2-BD59-A6C34878D82A}">
                    <a16:rowId xmlns:a16="http://schemas.microsoft.com/office/drawing/2014/main" val="1203029983"/>
                  </a:ext>
                </a:extLst>
              </a:tr>
              <a:tr h="174381">
                <a:tc>
                  <a:txBody>
                    <a:bodyPr/>
                    <a:lstStyle/>
                    <a:p>
                      <a:pPr algn="ctr" fontAlgn="b"/>
                      <a:r>
                        <a:rPr lang="en-US" sz="1100" b="0" i="0" u="none" strike="noStrike">
                          <a:solidFill>
                            <a:srgbClr val="000000"/>
                          </a:solidFill>
                          <a:effectLst/>
                          <a:latin typeface="Calibri" panose="020F0502020204030204" pitchFamily="34" charset="0"/>
                        </a:rPr>
                        <a:t>8</a:t>
                      </a:r>
                    </a:p>
                  </a:txBody>
                  <a:tcPr marL="8719" marR="8719" marT="871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Master of Accountancy (MA)</a:t>
                      </a:r>
                    </a:p>
                  </a:txBody>
                  <a:tcPr marL="8719" marR="8719" marT="8719" marB="0" anchor="b">
                    <a:lnL>
                      <a:noFill/>
                    </a:lnL>
                    <a:lnR>
                      <a:noFill/>
                    </a:lnR>
                    <a:lnT>
                      <a:noFill/>
                    </a:lnT>
                    <a:lnB>
                      <a:noFill/>
                    </a:lnB>
                  </a:tcPr>
                </a:tc>
                <a:extLst>
                  <a:ext uri="{0D108BD9-81ED-4DB2-BD59-A6C34878D82A}">
                    <a16:rowId xmlns:a16="http://schemas.microsoft.com/office/drawing/2014/main" val="192680710"/>
                  </a:ext>
                </a:extLst>
              </a:tr>
              <a:tr h="174381">
                <a:tc>
                  <a:txBody>
                    <a:bodyPr/>
                    <a:lstStyle/>
                    <a:p>
                      <a:pPr algn="ctr" fontAlgn="b"/>
                      <a:r>
                        <a:rPr lang="en-US" sz="1100" b="0" i="0" u="none" strike="noStrike">
                          <a:solidFill>
                            <a:srgbClr val="000000"/>
                          </a:solidFill>
                          <a:effectLst/>
                          <a:latin typeface="Calibri" panose="020F0502020204030204" pitchFamily="34" charset="0"/>
                        </a:rPr>
                        <a:t>12</a:t>
                      </a:r>
                    </a:p>
                  </a:txBody>
                  <a:tcPr marL="8719" marR="8719" marT="871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Master of Business Administration (MBA)</a:t>
                      </a:r>
                    </a:p>
                  </a:txBody>
                  <a:tcPr marL="8719" marR="8719" marT="8719" marB="0" anchor="b">
                    <a:lnL>
                      <a:noFill/>
                    </a:lnL>
                    <a:lnR>
                      <a:noFill/>
                    </a:lnR>
                    <a:lnT>
                      <a:noFill/>
                    </a:lnT>
                    <a:lnB>
                      <a:noFill/>
                    </a:lnB>
                  </a:tcPr>
                </a:tc>
                <a:extLst>
                  <a:ext uri="{0D108BD9-81ED-4DB2-BD59-A6C34878D82A}">
                    <a16:rowId xmlns:a16="http://schemas.microsoft.com/office/drawing/2014/main" val="1298134150"/>
                  </a:ext>
                </a:extLst>
              </a:tr>
              <a:tr h="174381">
                <a:tc>
                  <a:txBody>
                    <a:bodyPr/>
                    <a:lstStyle/>
                    <a:p>
                      <a:pPr algn="ctr" fontAlgn="b"/>
                      <a:r>
                        <a:rPr lang="en-US" sz="1100" b="1" i="0" u="none" strike="noStrike">
                          <a:solidFill>
                            <a:srgbClr val="70AD47"/>
                          </a:solidFill>
                          <a:effectLst/>
                          <a:latin typeface="Calibri" panose="020F0502020204030204" pitchFamily="34" charset="0"/>
                        </a:rPr>
                        <a:t>18</a:t>
                      </a:r>
                    </a:p>
                  </a:txBody>
                  <a:tcPr marL="8719" marR="8719" marT="8719"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Master of Business Information Technology</a:t>
                      </a:r>
                    </a:p>
                  </a:txBody>
                  <a:tcPr marL="8719" marR="8719" marT="8719" marB="0" anchor="b">
                    <a:lnL>
                      <a:noFill/>
                    </a:lnL>
                    <a:lnR>
                      <a:noFill/>
                    </a:lnR>
                    <a:lnT>
                      <a:noFill/>
                    </a:lnT>
                    <a:lnB>
                      <a:noFill/>
                    </a:lnB>
                  </a:tcPr>
                </a:tc>
                <a:extLst>
                  <a:ext uri="{0D108BD9-81ED-4DB2-BD59-A6C34878D82A}">
                    <a16:rowId xmlns:a16="http://schemas.microsoft.com/office/drawing/2014/main" val="1251889441"/>
                  </a:ext>
                </a:extLst>
              </a:tr>
              <a:tr h="174381">
                <a:tc>
                  <a:txBody>
                    <a:bodyPr/>
                    <a:lstStyle/>
                    <a:p>
                      <a:pPr algn="ctr" fontAlgn="b"/>
                      <a:r>
                        <a:rPr lang="en-US" sz="1100" b="1" i="0" u="none" strike="noStrike">
                          <a:solidFill>
                            <a:srgbClr val="70AD47"/>
                          </a:solidFill>
                          <a:effectLst/>
                          <a:latin typeface="Calibri" panose="020F0502020204030204" pitchFamily="34" charset="0"/>
                        </a:rPr>
                        <a:t>25</a:t>
                      </a:r>
                    </a:p>
                  </a:txBody>
                  <a:tcPr marL="8719" marR="8719" marT="8719"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Master of Data Analytics/Business Intelligence</a:t>
                      </a:r>
                    </a:p>
                  </a:txBody>
                  <a:tcPr marL="8719" marR="8719" marT="8719" marB="0" anchor="b">
                    <a:lnL>
                      <a:noFill/>
                    </a:lnL>
                    <a:lnR>
                      <a:noFill/>
                    </a:lnR>
                    <a:lnT>
                      <a:noFill/>
                    </a:lnT>
                    <a:lnB>
                      <a:noFill/>
                    </a:lnB>
                  </a:tcPr>
                </a:tc>
                <a:extLst>
                  <a:ext uri="{0D108BD9-81ED-4DB2-BD59-A6C34878D82A}">
                    <a16:rowId xmlns:a16="http://schemas.microsoft.com/office/drawing/2014/main" val="2228742510"/>
                  </a:ext>
                </a:extLst>
              </a:tr>
              <a:tr h="174381">
                <a:tc>
                  <a:txBody>
                    <a:bodyPr/>
                    <a:lstStyle/>
                    <a:p>
                      <a:pPr algn="ctr" fontAlgn="b"/>
                      <a:r>
                        <a:rPr lang="en-US" sz="1100" b="1" i="0" u="none" strike="noStrike">
                          <a:solidFill>
                            <a:srgbClr val="70AD47"/>
                          </a:solidFill>
                          <a:effectLst/>
                          <a:latin typeface="Calibri" panose="020F0502020204030204" pitchFamily="34" charset="0"/>
                        </a:rPr>
                        <a:t>22</a:t>
                      </a:r>
                    </a:p>
                  </a:txBody>
                  <a:tcPr marL="8719" marR="8719" marT="8719"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Master of Engineering Management</a:t>
                      </a:r>
                    </a:p>
                  </a:txBody>
                  <a:tcPr marL="8719" marR="8719" marT="8719" marB="0" anchor="b">
                    <a:lnL>
                      <a:noFill/>
                    </a:lnL>
                    <a:lnR>
                      <a:noFill/>
                    </a:lnR>
                    <a:lnT>
                      <a:noFill/>
                    </a:lnT>
                    <a:lnB>
                      <a:noFill/>
                    </a:lnB>
                  </a:tcPr>
                </a:tc>
                <a:extLst>
                  <a:ext uri="{0D108BD9-81ED-4DB2-BD59-A6C34878D82A}">
                    <a16:rowId xmlns:a16="http://schemas.microsoft.com/office/drawing/2014/main" val="1763072939"/>
                  </a:ext>
                </a:extLst>
              </a:tr>
              <a:tr h="174381">
                <a:tc>
                  <a:txBody>
                    <a:bodyPr/>
                    <a:lstStyle/>
                    <a:p>
                      <a:pPr algn="ctr" fontAlgn="b"/>
                      <a:r>
                        <a:rPr lang="en-US" sz="1100" b="1" i="0" u="none" strike="noStrike">
                          <a:solidFill>
                            <a:srgbClr val="70AD47"/>
                          </a:solidFill>
                          <a:effectLst/>
                          <a:latin typeface="Calibri" panose="020F0502020204030204" pitchFamily="34" charset="0"/>
                        </a:rPr>
                        <a:t>23</a:t>
                      </a:r>
                    </a:p>
                  </a:txBody>
                  <a:tcPr marL="8719" marR="8719" marT="8719"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Master of Entrepreneurship</a:t>
                      </a:r>
                    </a:p>
                  </a:txBody>
                  <a:tcPr marL="8719" marR="8719" marT="8719" marB="0" anchor="b">
                    <a:lnL>
                      <a:noFill/>
                    </a:lnL>
                    <a:lnR>
                      <a:noFill/>
                    </a:lnR>
                    <a:lnT>
                      <a:noFill/>
                    </a:lnT>
                    <a:lnB>
                      <a:noFill/>
                    </a:lnB>
                  </a:tcPr>
                </a:tc>
                <a:extLst>
                  <a:ext uri="{0D108BD9-81ED-4DB2-BD59-A6C34878D82A}">
                    <a16:rowId xmlns:a16="http://schemas.microsoft.com/office/drawing/2014/main" val="2088653937"/>
                  </a:ext>
                </a:extLst>
              </a:tr>
              <a:tr h="174381">
                <a:tc>
                  <a:txBody>
                    <a:bodyPr/>
                    <a:lstStyle/>
                    <a:p>
                      <a:pPr algn="ctr" fontAlgn="b"/>
                      <a:r>
                        <a:rPr lang="en-US" sz="1100" b="0" i="0" u="none" strike="noStrike">
                          <a:solidFill>
                            <a:srgbClr val="000000"/>
                          </a:solidFill>
                          <a:effectLst/>
                          <a:latin typeface="Calibri" panose="020F0502020204030204" pitchFamily="34" charset="0"/>
                        </a:rPr>
                        <a:t>30</a:t>
                      </a:r>
                    </a:p>
                  </a:txBody>
                  <a:tcPr marL="8719" marR="8719" marT="871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Master of Finance</a:t>
                      </a:r>
                    </a:p>
                  </a:txBody>
                  <a:tcPr marL="8719" marR="8719" marT="8719" marB="0" anchor="b">
                    <a:lnL>
                      <a:noFill/>
                    </a:lnL>
                    <a:lnR>
                      <a:noFill/>
                    </a:lnR>
                    <a:lnT>
                      <a:noFill/>
                    </a:lnT>
                    <a:lnB>
                      <a:noFill/>
                    </a:lnB>
                  </a:tcPr>
                </a:tc>
                <a:extLst>
                  <a:ext uri="{0D108BD9-81ED-4DB2-BD59-A6C34878D82A}">
                    <a16:rowId xmlns:a16="http://schemas.microsoft.com/office/drawing/2014/main" val="3184969049"/>
                  </a:ext>
                </a:extLst>
              </a:tr>
              <a:tr h="174381">
                <a:tc>
                  <a:txBody>
                    <a:bodyPr/>
                    <a:lstStyle/>
                    <a:p>
                      <a:pPr algn="ctr" fontAlgn="b"/>
                      <a:r>
                        <a:rPr lang="en-US" sz="1100" b="1" i="0" u="none" strike="noStrike">
                          <a:solidFill>
                            <a:srgbClr val="70AD47"/>
                          </a:solidFill>
                          <a:effectLst/>
                          <a:latin typeface="Calibri" panose="020F0502020204030204" pitchFamily="34" charset="0"/>
                        </a:rPr>
                        <a:t>15</a:t>
                      </a:r>
                    </a:p>
                  </a:txBody>
                  <a:tcPr marL="8719" marR="8719" marT="8719"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Master of Global or International Management</a:t>
                      </a:r>
                    </a:p>
                  </a:txBody>
                  <a:tcPr marL="8719" marR="8719" marT="8719" marB="0" anchor="b">
                    <a:lnL>
                      <a:noFill/>
                    </a:lnL>
                    <a:lnR>
                      <a:noFill/>
                    </a:lnR>
                    <a:lnT>
                      <a:noFill/>
                    </a:lnT>
                    <a:lnB>
                      <a:noFill/>
                    </a:lnB>
                  </a:tcPr>
                </a:tc>
                <a:extLst>
                  <a:ext uri="{0D108BD9-81ED-4DB2-BD59-A6C34878D82A}">
                    <a16:rowId xmlns:a16="http://schemas.microsoft.com/office/drawing/2014/main" val="2221336699"/>
                  </a:ext>
                </a:extLst>
              </a:tr>
              <a:tr h="174381">
                <a:tc>
                  <a:txBody>
                    <a:bodyPr/>
                    <a:lstStyle/>
                    <a:p>
                      <a:pPr algn="ctr" fontAlgn="b"/>
                      <a:r>
                        <a:rPr lang="en-US" sz="1100" b="0" i="0" u="none" strike="noStrike">
                          <a:solidFill>
                            <a:srgbClr val="000000"/>
                          </a:solidFill>
                          <a:effectLst/>
                          <a:latin typeface="Calibri" panose="020F0502020204030204" pitchFamily="34" charset="0"/>
                        </a:rPr>
                        <a:t>2</a:t>
                      </a:r>
                    </a:p>
                  </a:txBody>
                  <a:tcPr marL="8719" marR="8719" marT="871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Master of Health Care Administration (MHA)</a:t>
                      </a:r>
                    </a:p>
                  </a:txBody>
                  <a:tcPr marL="8719" marR="8719" marT="8719" marB="0" anchor="b">
                    <a:lnL>
                      <a:noFill/>
                    </a:lnL>
                    <a:lnR>
                      <a:noFill/>
                    </a:lnR>
                    <a:lnT>
                      <a:noFill/>
                    </a:lnT>
                    <a:lnB>
                      <a:noFill/>
                    </a:lnB>
                  </a:tcPr>
                </a:tc>
                <a:extLst>
                  <a:ext uri="{0D108BD9-81ED-4DB2-BD59-A6C34878D82A}">
                    <a16:rowId xmlns:a16="http://schemas.microsoft.com/office/drawing/2014/main" val="1310843005"/>
                  </a:ext>
                </a:extLst>
              </a:tr>
              <a:tr h="174381">
                <a:tc>
                  <a:txBody>
                    <a:bodyPr/>
                    <a:lstStyle/>
                    <a:p>
                      <a:pPr algn="ctr" fontAlgn="b"/>
                      <a:r>
                        <a:rPr lang="en-US" sz="1100" b="1" i="0" u="none" strike="noStrike">
                          <a:solidFill>
                            <a:srgbClr val="70AD47"/>
                          </a:solidFill>
                          <a:effectLst/>
                          <a:latin typeface="Calibri" panose="020F0502020204030204" pitchFamily="34" charset="0"/>
                        </a:rPr>
                        <a:t>17</a:t>
                      </a:r>
                    </a:p>
                  </a:txBody>
                  <a:tcPr marL="8719" marR="8719" marT="8719"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Master of Human Resource, Industry Relations, or Organizational Behavior</a:t>
                      </a:r>
                    </a:p>
                  </a:txBody>
                  <a:tcPr marL="8719" marR="8719" marT="8719" marB="0" anchor="b">
                    <a:lnL>
                      <a:noFill/>
                    </a:lnL>
                    <a:lnR>
                      <a:noFill/>
                    </a:lnR>
                    <a:lnT>
                      <a:noFill/>
                    </a:lnT>
                    <a:lnB>
                      <a:noFill/>
                    </a:lnB>
                  </a:tcPr>
                </a:tc>
                <a:extLst>
                  <a:ext uri="{0D108BD9-81ED-4DB2-BD59-A6C34878D82A}">
                    <a16:rowId xmlns:a16="http://schemas.microsoft.com/office/drawing/2014/main" val="2251892855"/>
                  </a:ext>
                </a:extLst>
              </a:tr>
              <a:tr h="174381">
                <a:tc>
                  <a:txBody>
                    <a:bodyPr/>
                    <a:lstStyle/>
                    <a:p>
                      <a:pPr algn="ctr" fontAlgn="b"/>
                      <a:r>
                        <a:rPr lang="en-US" sz="1100" b="1" i="0" u="none" strike="noStrike">
                          <a:solidFill>
                            <a:srgbClr val="70AD47"/>
                          </a:solidFill>
                          <a:effectLst/>
                          <a:latin typeface="Calibri" panose="020F0502020204030204" pitchFamily="34" charset="0"/>
                        </a:rPr>
                        <a:t>19</a:t>
                      </a:r>
                    </a:p>
                  </a:txBody>
                  <a:tcPr marL="8719" marR="8719" marT="8719"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Master of Marketing or Marketing Communication</a:t>
                      </a:r>
                    </a:p>
                  </a:txBody>
                  <a:tcPr marL="8719" marR="8719" marT="8719" marB="0" anchor="b">
                    <a:lnL>
                      <a:noFill/>
                    </a:lnL>
                    <a:lnR>
                      <a:noFill/>
                    </a:lnR>
                    <a:lnT>
                      <a:noFill/>
                    </a:lnT>
                    <a:lnB>
                      <a:noFill/>
                    </a:lnB>
                  </a:tcPr>
                </a:tc>
                <a:extLst>
                  <a:ext uri="{0D108BD9-81ED-4DB2-BD59-A6C34878D82A}">
                    <a16:rowId xmlns:a16="http://schemas.microsoft.com/office/drawing/2014/main" val="3407382776"/>
                  </a:ext>
                </a:extLst>
              </a:tr>
              <a:tr h="174381">
                <a:tc>
                  <a:txBody>
                    <a:bodyPr/>
                    <a:lstStyle/>
                    <a:p>
                      <a:pPr algn="ctr" fontAlgn="b"/>
                      <a:r>
                        <a:rPr lang="en-US" sz="1100" b="1" i="0" u="none" strike="noStrike">
                          <a:solidFill>
                            <a:srgbClr val="70AD47"/>
                          </a:solidFill>
                          <a:effectLst/>
                          <a:latin typeface="Calibri" panose="020F0502020204030204" pitchFamily="34" charset="0"/>
                        </a:rPr>
                        <a:t>20</a:t>
                      </a:r>
                    </a:p>
                  </a:txBody>
                  <a:tcPr marL="8719" marR="8719" marT="8719"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Master of Project Management</a:t>
                      </a:r>
                    </a:p>
                  </a:txBody>
                  <a:tcPr marL="8719" marR="8719" marT="8719" marB="0" anchor="b">
                    <a:lnL>
                      <a:noFill/>
                    </a:lnL>
                    <a:lnR>
                      <a:noFill/>
                    </a:lnR>
                    <a:lnT>
                      <a:noFill/>
                    </a:lnT>
                    <a:lnB>
                      <a:noFill/>
                    </a:lnB>
                  </a:tcPr>
                </a:tc>
                <a:extLst>
                  <a:ext uri="{0D108BD9-81ED-4DB2-BD59-A6C34878D82A}">
                    <a16:rowId xmlns:a16="http://schemas.microsoft.com/office/drawing/2014/main" val="3097449683"/>
                  </a:ext>
                </a:extLst>
              </a:tr>
              <a:tr h="174381">
                <a:tc>
                  <a:txBody>
                    <a:bodyPr/>
                    <a:lstStyle/>
                    <a:p>
                      <a:pPr algn="ctr" fontAlgn="b"/>
                      <a:r>
                        <a:rPr lang="en-US" sz="1100" b="0" i="0" u="none" strike="noStrike">
                          <a:solidFill>
                            <a:srgbClr val="000000"/>
                          </a:solidFill>
                          <a:effectLst/>
                          <a:latin typeface="Calibri" panose="020F0502020204030204" pitchFamily="34" charset="0"/>
                        </a:rPr>
                        <a:t>3</a:t>
                      </a:r>
                    </a:p>
                  </a:txBody>
                  <a:tcPr marL="8719" marR="8719" marT="871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Master of Public Administration (MPA)</a:t>
                      </a:r>
                    </a:p>
                  </a:txBody>
                  <a:tcPr marL="8719" marR="8719" marT="8719" marB="0" anchor="b">
                    <a:lnL>
                      <a:noFill/>
                    </a:lnL>
                    <a:lnR>
                      <a:noFill/>
                    </a:lnR>
                    <a:lnT>
                      <a:noFill/>
                    </a:lnT>
                    <a:lnB>
                      <a:noFill/>
                    </a:lnB>
                  </a:tcPr>
                </a:tc>
                <a:extLst>
                  <a:ext uri="{0D108BD9-81ED-4DB2-BD59-A6C34878D82A}">
                    <a16:rowId xmlns:a16="http://schemas.microsoft.com/office/drawing/2014/main" val="2053103775"/>
                  </a:ext>
                </a:extLst>
              </a:tr>
              <a:tr h="174381">
                <a:tc>
                  <a:txBody>
                    <a:bodyPr/>
                    <a:lstStyle/>
                    <a:p>
                      <a:pPr algn="ctr" fontAlgn="b"/>
                      <a:r>
                        <a:rPr lang="en-US" sz="1100" b="1" i="0" u="none" strike="noStrike">
                          <a:solidFill>
                            <a:srgbClr val="70AD47"/>
                          </a:solidFill>
                          <a:effectLst/>
                          <a:latin typeface="Calibri" panose="020F0502020204030204" pitchFamily="34" charset="0"/>
                        </a:rPr>
                        <a:t>21</a:t>
                      </a:r>
                    </a:p>
                  </a:txBody>
                  <a:tcPr marL="8719" marR="8719" marT="8719"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Master of Real Estate Management</a:t>
                      </a:r>
                    </a:p>
                  </a:txBody>
                  <a:tcPr marL="8719" marR="8719" marT="8719" marB="0" anchor="b">
                    <a:lnL>
                      <a:noFill/>
                    </a:lnL>
                    <a:lnR>
                      <a:noFill/>
                    </a:lnR>
                    <a:lnT>
                      <a:noFill/>
                    </a:lnT>
                    <a:lnB>
                      <a:noFill/>
                    </a:lnB>
                  </a:tcPr>
                </a:tc>
                <a:extLst>
                  <a:ext uri="{0D108BD9-81ED-4DB2-BD59-A6C34878D82A}">
                    <a16:rowId xmlns:a16="http://schemas.microsoft.com/office/drawing/2014/main" val="570311840"/>
                  </a:ext>
                </a:extLst>
              </a:tr>
              <a:tr h="174381">
                <a:tc>
                  <a:txBody>
                    <a:bodyPr/>
                    <a:lstStyle/>
                    <a:p>
                      <a:pPr algn="ctr" fontAlgn="b"/>
                      <a:r>
                        <a:rPr lang="en-US" sz="1100" b="0" i="0" u="none" strike="noStrike">
                          <a:solidFill>
                            <a:srgbClr val="000000"/>
                          </a:solidFill>
                          <a:effectLst/>
                          <a:latin typeface="Calibri" panose="020F0502020204030204" pitchFamily="34" charset="0"/>
                        </a:rPr>
                        <a:t>14</a:t>
                      </a:r>
                    </a:p>
                  </a:txBody>
                  <a:tcPr marL="8719" marR="8719" marT="871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Master of Science</a:t>
                      </a:r>
                    </a:p>
                  </a:txBody>
                  <a:tcPr marL="8719" marR="8719" marT="8719" marB="0" anchor="b">
                    <a:lnL>
                      <a:noFill/>
                    </a:lnL>
                    <a:lnR>
                      <a:noFill/>
                    </a:lnR>
                    <a:lnT>
                      <a:noFill/>
                    </a:lnT>
                    <a:lnB>
                      <a:noFill/>
                    </a:lnB>
                  </a:tcPr>
                </a:tc>
                <a:extLst>
                  <a:ext uri="{0D108BD9-81ED-4DB2-BD59-A6C34878D82A}">
                    <a16:rowId xmlns:a16="http://schemas.microsoft.com/office/drawing/2014/main" val="2329039109"/>
                  </a:ext>
                </a:extLst>
              </a:tr>
              <a:tr h="174381">
                <a:tc>
                  <a:txBody>
                    <a:bodyPr/>
                    <a:lstStyle/>
                    <a:p>
                      <a:pPr algn="ctr" fontAlgn="b"/>
                      <a:r>
                        <a:rPr lang="en-US" sz="1100" b="1" i="0" u="none" strike="noStrike">
                          <a:solidFill>
                            <a:srgbClr val="70AD47"/>
                          </a:solidFill>
                          <a:effectLst/>
                          <a:latin typeface="Calibri" panose="020F0502020204030204" pitchFamily="34" charset="0"/>
                        </a:rPr>
                        <a:t>24</a:t>
                      </a:r>
                    </a:p>
                  </a:txBody>
                  <a:tcPr marL="8719" marR="8719" marT="8719"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Master of Supply Chain Management, Logistics, or Operations</a:t>
                      </a:r>
                    </a:p>
                  </a:txBody>
                  <a:tcPr marL="8719" marR="8719" marT="8719" marB="0" anchor="b">
                    <a:lnL>
                      <a:noFill/>
                    </a:lnL>
                    <a:lnR>
                      <a:noFill/>
                    </a:lnR>
                    <a:lnT>
                      <a:noFill/>
                    </a:lnT>
                    <a:lnB>
                      <a:noFill/>
                    </a:lnB>
                  </a:tcPr>
                </a:tc>
                <a:extLst>
                  <a:ext uri="{0D108BD9-81ED-4DB2-BD59-A6C34878D82A}">
                    <a16:rowId xmlns:a16="http://schemas.microsoft.com/office/drawing/2014/main" val="1540092374"/>
                  </a:ext>
                </a:extLst>
              </a:tr>
              <a:tr h="174381">
                <a:tc>
                  <a:txBody>
                    <a:bodyPr/>
                    <a:lstStyle/>
                    <a:p>
                      <a:pPr algn="ctr" fontAlgn="b"/>
                      <a:r>
                        <a:rPr lang="en-US" sz="1100" b="1" i="0" u="none" strike="noStrike">
                          <a:solidFill>
                            <a:srgbClr val="70AD47"/>
                          </a:solidFill>
                          <a:effectLst/>
                          <a:latin typeface="Calibri" panose="020F0502020204030204" pitchFamily="34" charset="0"/>
                        </a:rPr>
                        <a:t>16</a:t>
                      </a:r>
                    </a:p>
                  </a:txBody>
                  <a:tcPr marL="8719" marR="8719" marT="8719" marB="0" anchor="b">
                    <a:lnL>
                      <a:noFill/>
                    </a:lnL>
                    <a:lnR>
                      <a:noFill/>
                    </a:lnR>
                    <a:lnT>
                      <a:noFill/>
                    </a:lnT>
                    <a:lnB>
                      <a:noFill/>
                    </a:lnB>
                  </a:tcPr>
                </a:tc>
                <a:tc>
                  <a:txBody>
                    <a:bodyPr/>
                    <a:lstStyle/>
                    <a:p>
                      <a:pPr algn="l" fontAlgn="b"/>
                      <a:r>
                        <a:rPr lang="en-US" sz="1100" b="1" i="0" u="none" strike="noStrike">
                          <a:solidFill>
                            <a:srgbClr val="70AD47"/>
                          </a:solidFill>
                          <a:effectLst/>
                          <a:latin typeface="Calibri" panose="020F0502020204030204" pitchFamily="34" charset="0"/>
                        </a:rPr>
                        <a:t>Master of Taxation</a:t>
                      </a:r>
                    </a:p>
                  </a:txBody>
                  <a:tcPr marL="8719" marR="8719" marT="8719" marB="0" anchor="b">
                    <a:lnL>
                      <a:noFill/>
                    </a:lnL>
                    <a:lnR>
                      <a:noFill/>
                    </a:lnR>
                    <a:lnT>
                      <a:noFill/>
                    </a:lnT>
                    <a:lnB>
                      <a:noFill/>
                    </a:lnB>
                  </a:tcPr>
                </a:tc>
                <a:extLst>
                  <a:ext uri="{0D108BD9-81ED-4DB2-BD59-A6C34878D82A}">
                    <a16:rowId xmlns:a16="http://schemas.microsoft.com/office/drawing/2014/main" val="275271768"/>
                  </a:ext>
                </a:extLst>
              </a:tr>
              <a:tr h="174381">
                <a:tc>
                  <a:txBody>
                    <a:bodyPr/>
                    <a:lstStyle/>
                    <a:p>
                      <a:pPr algn="ctr" fontAlgn="b"/>
                      <a:r>
                        <a:rPr lang="en-US" sz="1100" b="0" i="0" u="none" strike="noStrike">
                          <a:solidFill>
                            <a:srgbClr val="000000"/>
                          </a:solidFill>
                          <a:effectLst/>
                          <a:latin typeface="Calibri" panose="020F0502020204030204" pitchFamily="34" charset="0"/>
                        </a:rPr>
                        <a:t>7</a:t>
                      </a:r>
                    </a:p>
                  </a:txBody>
                  <a:tcPr marL="8719" marR="8719" marT="871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Other Degree</a:t>
                      </a:r>
                    </a:p>
                  </a:txBody>
                  <a:tcPr marL="8719" marR="8719" marT="8719" marB="0" anchor="b">
                    <a:lnL>
                      <a:noFill/>
                    </a:lnL>
                    <a:lnR>
                      <a:noFill/>
                    </a:lnR>
                    <a:lnT>
                      <a:noFill/>
                    </a:lnT>
                    <a:lnB>
                      <a:noFill/>
                    </a:lnB>
                  </a:tcPr>
                </a:tc>
                <a:extLst>
                  <a:ext uri="{0D108BD9-81ED-4DB2-BD59-A6C34878D82A}">
                    <a16:rowId xmlns:a16="http://schemas.microsoft.com/office/drawing/2014/main" val="2168373245"/>
                  </a:ext>
                </a:extLst>
              </a:tr>
              <a:tr h="174381">
                <a:tc>
                  <a:txBody>
                    <a:bodyPr/>
                    <a:lstStyle/>
                    <a:p>
                      <a:pPr algn="ctr" fontAlgn="b"/>
                      <a:r>
                        <a:rPr lang="en-US" sz="1100" b="0" i="0" u="none" strike="noStrike">
                          <a:solidFill>
                            <a:srgbClr val="000000"/>
                          </a:solidFill>
                          <a:effectLst/>
                          <a:latin typeface="Calibri" panose="020F0502020204030204" pitchFamily="34" charset="0"/>
                        </a:rPr>
                        <a:t>9</a:t>
                      </a:r>
                    </a:p>
                  </a:txBody>
                  <a:tcPr marL="8719" marR="8719" marT="8719"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Other Joint Degree</a:t>
                      </a:r>
                    </a:p>
                  </a:txBody>
                  <a:tcPr marL="8719" marR="8719" marT="8719" marB="0" anchor="b">
                    <a:lnL>
                      <a:noFill/>
                    </a:lnL>
                    <a:lnR>
                      <a:noFill/>
                    </a:lnR>
                    <a:lnT>
                      <a:noFill/>
                    </a:lnT>
                    <a:lnB>
                      <a:noFill/>
                    </a:lnB>
                  </a:tcPr>
                </a:tc>
                <a:extLst>
                  <a:ext uri="{0D108BD9-81ED-4DB2-BD59-A6C34878D82A}">
                    <a16:rowId xmlns:a16="http://schemas.microsoft.com/office/drawing/2014/main" val="270092652"/>
                  </a:ext>
                </a:extLst>
              </a:tr>
              <a:tr h="174381">
                <a:tc>
                  <a:txBody>
                    <a:bodyPr/>
                    <a:lstStyle/>
                    <a:p>
                      <a:pPr algn="ctr" fontAlgn="b"/>
                      <a:r>
                        <a:rPr lang="en-US" sz="1100" b="0" i="0" u="none" strike="noStrike">
                          <a:solidFill>
                            <a:srgbClr val="000000"/>
                          </a:solidFill>
                          <a:effectLst/>
                          <a:latin typeface="Calibri" panose="020F0502020204030204" pitchFamily="34" charset="0"/>
                        </a:rPr>
                        <a:t>10</a:t>
                      </a:r>
                    </a:p>
                  </a:txBody>
                  <a:tcPr marL="8719" marR="8719" marT="8719"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Undecided</a:t>
                      </a:r>
                    </a:p>
                  </a:txBody>
                  <a:tcPr marL="8719" marR="8719" marT="8719" marB="0" anchor="b">
                    <a:lnL>
                      <a:noFill/>
                    </a:lnL>
                    <a:lnR>
                      <a:noFill/>
                    </a:lnR>
                    <a:lnT>
                      <a:noFill/>
                    </a:lnT>
                    <a:lnB>
                      <a:noFill/>
                    </a:lnB>
                  </a:tcPr>
                </a:tc>
                <a:extLst>
                  <a:ext uri="{0D108BD9-81ED-4DB2-BD59-A6C34878D82A}">
                    <a16:rowId xmlns:a16="http://schemas.microsoft.com/office/drawing/2014/main" val="2278293797"/>
                  </a:ext>
                </a:extLst>
              </a:tr>
            </a:tbl>
          </a:graphicData>
        </a:graphic>
      </p:graphicFrame>
    </p:spTree>
    <p:extLst>
      <p:ext uri="{BB962C8B-B14F-4D97-AF65-F5344CB8AC3E}">
        <p14:creationId xmlns:p14="http://schemas.microsoft.com/office/powerpoint/2010/main" val="120246873"/>
      </p:ext>
    </p:extLst>
  </p:cSld>
  <p:clrMapOvr>
    <a:masterClrMapping/>
  </p:clrMapOvr>
</p:sld>
</file>

<file path=ppt/theme/theme1.xml><?xml version="1.0" encoding="utf-8"?>
<a:theme xmlns:a="http://schemas.openxmlformats.org/drawingml/2006/main" name="2017_GMAC_CORP_PPT_HR">
  <a:themeElements>
    <a:clrScheme name="2017_GMAC_RGB_PPT">
      <a:dk1>
        <a:sysClr val="windowText" lastClr="000000"/>
      </a:dk1>
      <a:lt1>
        <a:sysClr val="window" lastClr="FFFFFF"/>
      </a:lt1>
      <a:dk2>
        <a:srgbClr val="393636"/>
      </a:dk2>
      <a:lt2>
        <a:srgbClr val="9FACAB"/>
      </a:lt2>
      <a:accent1>
        <a:srgbClr val="7ACC00"/>
      </a:accent1>
      <a:accent2>
        <a:srgbClr val="2DCCD3"/>
      </a:accent2>
      <a:accent3>
        <a:srgbClr val="EF6079"/>
      </a:accent3>
      <a:accent4>
        <a:srgbClr val="8B84D7"/>
      </a:accent4>
      <a:accent5>
        <a:srgbClr val="00A3E0"/>
      </a:accent5>
      <a:accent6>
        <a:srgbClr val="B14E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_GMAC_CORP_PPT_HR" id="{9372ACD8-1B55-4A22-B6C8-629CA9ED5990}" vid="{F89108C3-998C-43AB-AAAC-D8F7AB3E19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A2430B141FB246AE5DAF0C5228386F" ma:contentTypeVersion="19" ma:contentTypeDescription="Create a new document." ma:contentTypeScope="" ma:versionID="80305c4116c4570bc4b803e9a1ce12fd">
  <xsd:schema xmlns:xsd="http://www.w3.org/2001/XMLSchema" xmlns:xs="http://www.w3.org/2001/XMLSchema" xmlns:p="http://schemas.microsoft.com/office/2006/metadata/properties" xmlns:ns2="d6dbb808-3d74-4f91-92ab-c1561f0f0553" xmlns:ns3="a0e9c1c0-c820-47f6-82d6-77feda700aac" targetNamespace="http://schemas.microsoft.com/office/2006/metadata/properties" ma:root="true" ma:fieldsID="215068bf15a94eb6c27b108910d7f3d3" ns2:_="" ns3:_="">
    <xsd:import namespace="d6dbb808-3d74-4f91-92ab-c1561f0f0553"/>
    <xsd:import namespace="a0e9c1c0-c820-47f6-82d6-77feda700aac"/>
    <xsd:element name="properties">
      <xsd:complexType>
        <xsd:sequence>
          <xsd:element name="documentManagement">
            <xsd:complexType>
              <xsd:all>
                <xsd:element ref="ns2:SharedWithUsers" minOccurs="0"/>
                <xsd:element ref="ns2: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dbb808-3d74-4f91-92ab-c1561f0f05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e9c1c0-c820-47f6-82d6-77feda700aac"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00761-C95B-47BD-A43D-973AC8F74ACB}">
  <ds:schemaRefs>
    <ds:schemaRef ds:uri="http://schemas.microsoft.com/sharepoint/v3/contenttype/forms"/>
  </ds:schemaRefs>
</ds:datastoreItem>
</file>

<file path=customXml/itemProps2.xml><?xml version="1.0" encoding="utf-8"?>
<ds:datastoreItem xmlns:ds="http://schemas.openxmlformats.org/officeDocument/2006/customXml" ds:itemID="{73FF64B6-CD48-4096-8ABA-019A5D132565}">
  <ds:schemaRefs>
    <ds:schemaRef ds:uri="a0e9c1c0-c820-47f6-82d6-77feda700aac"/>
    <ds:schemaRef ds:uri="http://purl.org/dc/elements/1.1/"/>
    <ds:schemaRef ds:uri="http://schemas.microsoft.com/office/2006/metadata/properties"/>
    <ds:schemaRef ds:uri="http://purl.org/dc/terms/"/>
    <ds:schemaRef ds:uri="http://schemas.openxmlformats.org/package/2006/metadata/core-properties"/>
    <ds:schemaRef ds:uri="d6dbb808-3d74-4f91-92ab-c1561f0f0553"/>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F1DF3B0-A37E-47C5-987E-6CBBC16CF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dbb808-3d74-4f91-92ab-c1561f0f0553"/>
    <ds:schemaRef ds:uri="a0e9c1c0-c820-47f6-82d6-77feda700a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1526</TotalTime>
  <Words>2651</Words>
  <Application>Microsoft Office PowerPoint</Application>
  <PresentationFormat>On-screen Show (4:3)</PresentationFormat>
  <Paragraphs>720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Georgia</vt:lpstr>
      <vt:lpstr>Tahoma</vt:lpstr>
      <vt:lpstr>2017_GMAC_CORP_PPT_HR</vt:lpstr>
      <vt:lpstr>GMASS BIQ Updates Walkthrough Guide</vt:lpstr>
      <vt:lpstr>Overview</vt:lpstr>
      <vt:lpstr>Table of Contents</vt:lpstr>
      <vt:lpstr>Second and Third Language - Download File</vt:lpstr>
      <vt:lpstr>Undergraduate (University) Secondary Field of Study – Download File</vt:lpstr>
      <vt:lpstr>Current or Most Recent Company – Download File</vt:lpstr>
      <vt:lpstr>Ethnicity (U.S. Candidates Only) – Updated Response Options</vt:lpstr>
      <vt:lpstr>Ethnicity (U.S. candidates only) – Download File</vt:lpstr>
      <vt:lpstr>Degree Type – Updated Response Options (1)</vt:lpstr>
      <vt:lpstr>Degree Type – Updated Response Options (2)</vt:lpstr>
      <vt:lpstr>Degree Type – Download File</vt:lpstr>
      <vt:lpstr>Degree Concentrations– Updated Response Options (1)</vt:lpstr>
      <vt:lpstr>Degree Concentrations– Updated Response Options (2)</vt:lpstr>
      <vt:lpstr>Industry Before/After Degree – Updated Response Options</vt:lpstr>
      <vt:lpstr>Industry Before Degree –DOWNLOAD FILE</vt:lpstr>
      <vt:lpstr>Industry After Degree – DOWNLOAD FILE</vt:lpstr>
      <vt:lpstr>Functions Before/After Degree – Updated Response Options</vt:lpstr>
      <vt:lpstr>Functions Before Degree – Download File</vt:lpstr>
      <vt:lpstr>Functions After Degree – Download File</vt:lpstr>
      <vt:lpstr>Preferred Region of Study – Updated Response Options (1)</vt:lpstr>
      <vt:lpstr>Preferred Region of Study – Updated Response Options (2)</vt:lpstr>
      <vt:lpstr>Employment While Pursuing Degree – Updated Response Options</vt:lpstr>
      <vt:lpstr>Degree Formats– Updated Response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Cebulash, Ethan</dc:creator>
  <cp:lastModifiedBy>Randolph, Terri</cp:lastModifiedBy>
  <cp:revision>99</cp:revision>
  <dcterms:created xsi:type="dcterms:W3CDTF">2016-11-15T02:31:48Z</dcterms:created>
  <dcterms:modified xsi:type="dcterms:W3CDTF">2017-08-09T19:57:06Z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0x01010031A2430B141FB246AE5DAF0C5228386F</vt:lpwstr>
  </property>
</Properties>
</file>