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00" r:id="rId1"/>
    <p:sldMasterId id="2147483907" r:id="rId2"/>
  </p:sldMasterIdLst>
  <p:sldIdLst>
    <p:sldId id="256" r:id="rId3"/>
    <p:sldId id="259" r:id="rId4"/>
    <p:sldId id="261" r:id="rId5"/>
    <p:sldId id="262" r:id="rId6"/>
    <p:sldId id="263" r:id="rId7"/>
    <p:sldId id="268" r:id="rId8"/>
    <p:sldId id="281" r:id="rId9"/>
    <p:sldId id="280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82" r:id="rId18"/>
    <p:sldId id="276" r:id="rId19"/>
    <p:sldId id="277" r:id="rId20"/>
    <p:sldId id="278" r:id="rId21"/>
    <p:sldId id="283" r:id="rId22"/>
    <p:sldId id="279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D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718"/>
    <p:restoredTop sz="94674"/>
  </p:normalViewPr>
  <p:slideViewPr>
    <p:cSldViewPr snapToGrid="0" snapToObjects="1">
      <p:cViewPr varScale="1">
        <p:scale>
          <a:sx n="143" d="100"/>
          <a:sy n="143" d="100"/>
        </p:scale>
        <p:origin x="600" y="2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62000"/>
            <a:ext cx="6856214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952697" y="762000"/>
            <a:ext cx="2193989" cy="5334001"/>
          </a:xfrm>
          <a:prstGeom prst="rect">
            <a:avLst/>
          </a:prstGeom>
          <a:solidFill>
            <a:schemeClr val="bg1">
              <a:lumMod val="85000"/>
              <a:alpha val="4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2386" y="1298448"/>
            <a:ext cx="5486400" cy="3255264"/>
          </a:xfrm>
        </p:spPr>
        <p:txBody>
          <a:bodyPr anchor="b">
            <a:normAutofit/>
          </a:bodyPr>
          <a:lstStyle>
            <a:lvl1pPr algn="l">
              <a:defRPr sz="54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11" y="4670246"/>
            <a:ext cx="54864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103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7146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07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62000"/>
            <a:ext cx="6856214" cy="533400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952697" y="762000"/>
            <a:ext cx="2193989" cy="5334001"/>
          </a:xfrm>
          <a:prstGeom prst="rect">
            <a:avLst/>
          </a:prstGeom>
          <a:solidFill>
            <a:srgbClr val="009D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2386" y="1298448"/>
            <a:ext cx="5486400" cy="3255264"/>
          </a:xfrm>
        </p:spPr>
        <p:txBody>
          <a:bodyPr anchor="b">
            <a:normAutofit/>
          </a:bodyPr>
          <a:lstStyle>
            <a:lvl1pPr algn="l">
              <a:defRPr sz="54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1185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4687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6996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emf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emf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2582693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9689" y="1123838"/>
            <a:ext cx="221061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8861898" y="758952"/>
            <a:ext cx="288036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01951" y="864108"/>
            <a:ext cx="54864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9" name="Content Placeholder 4">
            <a:extLst>
              <a:ext uri="{FF2B5EF4-FFF2-40B4-BE49-F238E27FC236}">
                <a16:creationId xmlns:a16="http://schemas.microsoft.com/office/drawing/2014/main" id="{0B40E669-891E-4648-8674-47AC6F24BD4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416028" y="6229224"/>
            <a:ext cx="577853" cy="669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811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6" r:id="rId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19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7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5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2582693" cy="5330952"/>
          </a:xfrm>
          <a:prstGeom prst="rect">
            <a:avLst/>
          </a:prstGeom>
          <a:solidFill>
            <a:srgbClr val="009D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9689" y="1123838"/>
            <a:ext cx="221061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8861898" y="758952"/>
            <a:ext cx="288036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01951" y="864108"/>
            <a:ext cx="54864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9" name="Content Placeholder 4">
            <a:extLst>
              <a:ext uri="{FF2B5EF4-FFF2-40B4-BE49-F238E27FC236}">
                <a16:creationId xmlns:a16="http://schemas.microsoft.com/office/drawing/2014/main" id="{0B40E669-891E-4648-8674-47AC6F24BD4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416028" y="6229224"/>
            <a:ext cx="577853" cy="669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46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8" r:id="rId1"/>
    <p:sldLayoutId id="2147483909" r:id="rId2"/>
    <p:sldLayoutId id="2147483910" r:id="rId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19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7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5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file:////Volumes/Data-1/Data/Allegra/Current/05.May.2018/Venturity/GGOB%20presentation/Our%20GGOB%20Experience.mp4" TargetMode="External"/><Relationship Id="rId1" Type="http://schemas.microsoft.com/office/2007/relationships/media" Target="file:////Volumes/Data-1/Data/Allegra/Current/05.May.2018/Venturity/GGOB%20presentation/Our%20GGOB%20Experience.mp4" TargetMode="External"/><Relationship Id="rId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72F3B4-2B2F-364C-890C-0F75DBCE168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Power of Open Book Management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CFBFF1-29D2-D947-89A2-E0647647A95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It’s Money. It’s People. It’s Both.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19715F5-843A-0140-816E-361EB1CB6D41}"/>
              </a:ext>
            </a:extLst>
          </p:cNvPr>
          <p:cNvSpPr txBox="1">
            <a:spLocks/>
          </p:cNvSpPr>
          <p:nvPr/>
        </p:nvSpPr>
        <p:spPr>
          <a:xfrm>
            <a:off x="825011" y="6329079"/>
            <a:ext cx="5486400" cy="3406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000" kern="1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chemeClr val="tx2">
                    <a:lumMod val="25000"/>
                    <a:lumOff val="75000"/>
                  </a:schemeClr>
                </a:solidFill>
              </a:rPr>
              <a:t>Small Giants Conference | May 2018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E45F5EF-8BEF-074E-81DA-33C29E8D6F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3952" y="2508472"/>
            <a:ext cx="996308" cy="99630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86DB988-A9CA-6943-A450-851A740A12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3794" y="5109516"/>
            <a:ext cx="1602343" cy="71584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C83558E-E34B-244F-9DFA-0BA7B954E4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09883" y="4119740"/>
            <a:ext cx="1564384" cy="69888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4CC6D6B-1BBA-F744-A7B7-714C706AB5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64764" y="4247719"/>
            <a:ext cx="1581373" cy="28155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7E9EF33-19F0-A446-B90F-EB0CCF054D7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56066" y="5365611"/>
            <a:ext cx="689559" cy="79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6948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09F3F3-7D76-5543-86B2-8E277ED6F1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Hired a Coach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303E1A-EE24-574A-AE80-954814A750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6396" y="931814"/>
            <a:ext cx="6185485" cy="464877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341F69D-47A8-DF45-8EAE-6437FF2359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0494" y="5050319"/>
            <a:ext cx="1903458" cy="1532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8827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7C4238-8E64-C44B-A46E-77DE6757B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Picked a Design Team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982FAF-ECF0-A045-ACA7-A3F1151A6F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95" r="12046"/>
          <a:stretch/>
        </p:blipFill>
        <p:spPr>
          <a:xfrm>
            <a:off x="2645755" y="1766397"/>
            <a:ext cx="6172200" cy="33160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9DBD8C5-1131-6F4D-B407-91530BCDB2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9595" y="376528"/>
            <a:ext cx="1839049" cy="1839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0931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19A62-21AC-7D4D-B0E1-B0FCA797EA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Played the Game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E0E1A6-48A0-A14A-9A46-514A4E7956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717"/>
          <a:stretch/>
        </p:blipFill>
        <p:spPr>
          <a:xfrm>
            <a:off x="2632244" y="761702"/>
            <a:ext cx="6179127" cy="36865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A2DC971-FA56-6D49-8DDB-73F9683E79D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422" r="9183"/>
          <a:stretch/>
        </p:blipFill>
        <p:spPr>
          <a:xfrm>
            <a:off x="2637056" y="4502546"/>
            <a:ext cx="2232319" cy="158158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09A6A9E-2614-A341-92A7-D41EBD6AB0C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461" r="13785"/>
          <a:stretch/>
        </p:blipFill>
        <p:spPr>
          <a:xfrm>
            <a:off x="4877152" y="4502546"/>
            <a:ext cx="1654847" cy="158159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4C320D9-1567-164B-B3A2-F2CBB6C14ED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7065"/>
          <a:stretch/>
        </p:blipFill>
        <p:spPr>
          <a:xfrm>
            <a:off x="6537679" y="4506118"/>
            <a:ext cx="2273692" cy="1578017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D57E676-C197-8E46-9432-55DA1C415C5A}"/>
              </a:ext>
            </a:extLst>
          </p:cNvPr>
          <p:cNvCxnSpPr/>
          <p:nvPr/>
        </p:nvCxnSpPr>
        <p:spPr>
          <a:xfrm flipV="1">
            <a:off x="4873150" y="4471172"/>
            <a:ext cx="0" cy="167861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644D6AA-A487-4642-8421-0215A550CBC5}"/>
              </a:ext>
            </a:extLst>
          </p:cNvPr>
          <p:cNvCxnSpPr/>
          <p:nvPr/>
        </p:nvCxnSpPr>
        <p:spPr>
          <a:xfrm flipV="1">
            <a:off x="6540586" y="4471172"/>
            <a:ext cx="0" cy="167861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71449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B9A69D-F53E-3E4E-B403-4495D2D7407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Accomplishments</a:t>
            </a:r>
            <a:br>
              <a:rPr lang="en-US" b="1" dirty="0"/>
            </a:br>
            <a:r>
              <a:rPr lang="en-US" b="1" dirty="0"/>
              <a:t>and Challenges</a:t>
            </a:r>
          </a:p>
        </p:txBody>
      </p:sp>
    </p:spTree>
    <p:extLst>
      <p:ext uri="{BB962C8B-B14F-4D97-AF65-F5344CB8AC3E}">
        <p14:creationId xmlns:p14="http://schemas.microsoft.com/office/powerpoint/2010/main" val="5628780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D88FD9-E78D-A14A-8793-9E8BC3B2D1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Gross Margin</a:t>
            </a:r>
            <a:br>
              <a:rPr lang="en-US" sz="3600" dirty="0"/>
            </a:br>
            <a:r>
              <a:rPr lang="en-US" sz="3600" dirty="0"/>
              <a:t>Up 7%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84FDD23-0C82-9E4F-9056-A603FD38760B}"/>
              </a:ext>
            </a:extLst>
          </p:cNvPr>
          <p:cNvSpPr/>
          <p:nvPr/>
        </p:nvSpPr>
        <p:spPr>
          <a:xfrm>
            <a:off x="5340927" y="401670"/>
            <a:ext cx="1444336" cy="1444336"/>
          </a:xfrm>
          <a:prstGeom prst="ellipse">
            <a:avLst/>
          </a:prstGeom>
          <a:solidFill>
            <a:srgbClr val="009DD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7%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4F0A66C-1E89-3A40-88AD-E5A09462E92B}"/>
              </a:ext>
            </a:extLst>
          </p:cNvPr>
          <p:cNvCxnSpPr>
            <a:cxnSpLocks/>
          </p:cNvCxnSpPr>
          <p:nvPr/>
        </p:nvCxnSpPr>
        <p:spPr>
          <a:xfrm>
            <a:off x="6559550" y="1520825"/>
            <a:ext cx="679450" cy="561975"/>
          </a:xfrm>
          <a:prstGeom prst="line">
            <a:avLst/>
          </a:prstGeom>
          <a:ln w="19050">
            <a:solidFill>
              <a:srgbClr val="009D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D7DB4F26-AE67-8242-A853-B1CBD490A6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4216" y="645878"/>
            <a:ext cx="5557102" cy="5557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8117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2342C9-B0F3-5C43-A4D4-4BAA6F546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Exceeded $5 million mark!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0D94769-89A4-0D48-B1B2-2F0DACDA3B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399" t="48650" r="1" b="6350"/>
          <a:stretch/>
        </p:blipFill>
        <p:spPr>
          <a:xfrm>
            <a:off x="2615184" y="2552167"/>
            <a:ext cx="6208776" cy="341141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087AC94-4572-064E-A1E3-289C4BD711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945" r="40619" b="55400"/>
          <a:stretch/>
        </p:blipFill>
        <p:spPr>
          <a:xfrm>
            <a:off x="2615184" y="927578"/>
            <a:ext cx="6208776" cy="157922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45B763E-C7FF-F448-92DA-24CD54E598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1648" y="485623"/>
            <a:ext cx="2258568" cy="2258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5757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29DE5B-106F-4044-92ED-78423FCF82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 Income DOUBLED</a:t>
            </a:r>
            <a:br>
              <a:rPr lang="en-US" dirty="0"/>
            </a:br>
            <a:r>
              <a:rPr lang="en-US" dirty="0"/>
              <a:t>in a year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B8D5C6-BFB9-3444-8970-305189C5C6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552" t="10125" r="33663" b="41248"/>
          <a:stretch/>
        </p:blipFill>
        <p:spPr>
          <a:xfrm>
            <a:off x="5530234" y="1123838"/>
            <a:ext cx="2178319" cy="344091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75B73EF-C2D9-6B4E-9100-DCE7858057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552" t="10125" r="33663" b="41248"/>
          <a:stretch/>
        </p:blipFill>
        <p:spPr>
          <a:xfrm>
            <a:off x="3765719" y="3836748"/>
            <a:ext cx="1053517" cy="1664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0904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5084EC-E216-CD4F-8A4B-124ACDFB2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Make an Impact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8D70DB8E-9EE2-7A45-A9BC-2DFBC7BAEE2A}"/>
              </a:ext>
            </a:extLst>
          </p:cNvPr>
          <p:cNvGrpSpPr/>
          <p:nvPr/>
        </p:nvGrpSpPr>
        <p:grpSpPr>
          <a:xfrm>
            <a:off x="2993492" y="1054246"/>
            <a:ext cx="2503663" cy="2566013"/>
            <a:chOff x="3499104" y="913523"/>
            <a:chExt cx="4721352" cy="4838930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04E102A9-9B9C-FC4C-9388-1EA64DB86986}"/>
                </a:ext>
              </a:extLst>
            </p:cNvPr>
            <p:cNvSpPr/>
            <p:nvPr/>
          </p:nvSpPr>
          <p:spPr>
            <a:xfrm>
              <a:off x="4901184" y="2468880"/>
              <a:ext cx="1728216" cy="1728216"/>
            </a:xfrm>
            <a:prstGeom prst="ellipse">
              <a:avLst/>
            </a:prstGeom>
            <a:solidFill>
              <a:srgbClr val="009D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272A8057-3F50-9F4A-B7D5-5C721291CF35}"/>
                </a:ext>
              </a:extLst>
            </p:cNvPr>
            <p:cNvSpPr/>
            <p:nvPr/>
          </p:nvSpPr>
          <p:spPr>
            <a:xfrm>
              <a:off x="6175248" y="913523"/>
              <a:ext cx="908304" cy="908304"/>
            </a:xfrm>
            <a:prstGeom prst="ellipse">
              <a:avLst/>
            </a:prstGeom>
            <a:solidFill>
              <a:srgbClr val="009D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B4EAAA4B-A78B-A04E-970E-4511D586A339}"/>
                </a:ext>
              </a:extLst>
            </p:cNvPr>
            <p:cNvSpPr/>
            <p:nvPr/>
          </p:nvSpPr>
          <p:spPr>
            <a:xfrm>
              <a:off x="7312152" y="2878836"/>
              <a:ext cx="908304" cy="908304"/>
            </a:xfrm>
            <a:prstGeom prst="ellipse">
              <a:avLst/>
            </a:prstGeom>
            <a:solidFill>
              <a:srgbClr val="009D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25A4B84D-D83B-B545-8B6F-1BF0356DDF4F}"/>
                </a:ext>
              </a:extLst>
            </p:cNvPr>
            <p:cNvSpPr/>
            <p:nvPr/>
          </p:nvSpPr>
          <p:spPr>
            <a:xfrm>
              <a:off x="6175248" y="4844149"/>
              <a:ext cx="908304" cy="908304"/>
            </a:xfrm>
            <a:prstGeom prst="ellipse">
              <a:avLst/>
            </a:prstGeom>
            <a:solidFill>
              <a:srgbClr val="009D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2E0ABD2F-C577-224A-AEA0-6254E98C273F}"/>
                </a:ext>
              </a:extLst>
            </p:cNvPr>
            <p:cNvSpPr/>
            <p:nvPr/>
          </p:nvSpPr>
          <p:spPr>
            <a:xfrm>
              <a:off x="3499104" y="4332962"/>
              <a:ext cx="908304" cy="908304"/>
            </a:xfrm>
            <a:prstGeom prst="ellipse">
              <a:avLst/>
            </a:prstGeom>
            <a:solidFill>
              <a:srgbClr val="009D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7118F3DC-98BC-4B4A-9F63-5DB8BEADF202}"/>
                </a:ext>
              </a:extLst>
            </p:cNvPr>
            <p:cNvSpPr/>
            <p:nvPr/>
          </p:nvSpPr>
          <p:spPr>
            <a:xfrm>
              <a:off x="3764280" y="1821827"/>
              <a:ext cx="908304" cy="908304"/>
            </a:xfrm>
            <a:prstGeom prst="ellipse">
              <a:avLst/>
            </a:prstGeom>
            <a:solidFill>
              <a:srgbClr val="009D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C9F4B9A4-256C-F94C-80D8-655CE3E396A4}"/>
                </a:ext>
              </a:extLst>
            </p:cNvPr>
            <p:cNvCxnSpPr>
              <a:cxnSpLocks/>
            </p:cNvCxnSpPr>
            <p:nvPr/>
          </p:nvCxnSpPr>
          <p:spPr>
            <a:xfrm>
              <a:off x="4564927" y="2508144"/>
              <a:ext cx="407123" cy="282681"/>
            </a:xfrm>
            <a:prstGeom prst="line">
              <a:avLst/>
            </a:prstGeom>
            <a:ln w="57150" cap="rnd">
              <a:solidFill>
                <a:srgbClr val="009DD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9131DBD3-2236-0D4E-8398-C3CB870D33F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175248" y="1769488"/>
              <a:ext cx="299694" cy="699392"/>
            </a:xfrm>
            <a:prstGeom prst="line">
              <a:avLst/>
            </a:prstGeom>
            <a:ln w="57150" cap="rnd">
              <a:solidFill>
                <a:srgbClr val="009DD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8976800D-3432-4440-963E-36F15A253E1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736080" y="3332988"/>
              <a:ext cx="610673" cy="0"/>
            </a:xfrm>
            <a:prstGeom prst="line">
              <a:avLst/>
            </a:prstGeom>
            <a:ln w="57150" cap="rnd">
              <a:solidFill>
                <a:srgbClr val="009DD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35AE0E5-942C-674E-8312-7AB71E8C2052}"/>
                </a:ext>
              </a:extLst>
            </p:cNvPr>
            <p:cNvCxnSpPr>
              <a:cxnSpLocks/>
            </p:cNvCxnSpPr>
            <p:nvPr/>
          </p:nvCxnSpPr>
          <p:spPr>
            <a:xfrm>
              <a:off x="6215063" y="4197096"/>
              <a:ext cx="259879" cy="699392"/>
            </a:xfrm>
            <a:prstGeom prst="line">
              <a:avLst/>
            </a:prstGeom>
            <a:ln w="57150" cap="rnd">
              <a:solidFill>
                <a:srgbClr val="009DD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AC16ED6F-9661-C045-8DCC-3C3610E28DEF}"/>
                </a:ext>
              </a:extLst>
            </p:cNvPr>
            <p:cNvCxnSpPr>
              <a:cxnSpLocks/>
              <a:endCxn id="7" idx="7"/>
            </p:cNvCxnSpPr>
            <p:nvPr/>
          </p:nvCxnSpPr>
          <p:spPr>
            <a:xfrm flipH="1">
              <a:off x="4274390" y="3910013"/>
              <a:ext cx="697660" cy="555967"/>
            </a:xfrm>
            <a:prstGeom prst="line">
              <a:avLst/>
            </a:prstGeom>
            <a:ln w="57150" cap="rnd">
              <a:solidFill>
                <a:srgbClr val="009DD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itle 1">
              <a:extLst>
                <a:ext uri="{FF2B5EF4-FFF2-40B4-BE49-F238E27FC236}">
                  <a16:creationId xmlns:a16="http://schemas.microsoft.com/office/drawing/2014/main" id="{A71FE506-1585-734D-B691-C1D846A55D65}"/>
                </a:ext>
              </a:extLst>
            </p:cNvPr>
            <p:cNvSpPr txBox="1">
              <a:spLocks/>
            </p:cNvSpPr>
            <p:nvPr/>
          </p:nvSpPr>
          <p:spPr>
            <a:xfrm rot="314454">
              <a:off x="4861305" y="2790033"/>
              <a:ext cx="1728215" cy="145022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55000" lnSpcReduction="2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000" kern="1200" spc="-60" baseline="0">
                  <a:solidFill>
                    <a:srgbClr val="FFFFFF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9600" b="1" dirty="0"/>
                <a:t>!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08918F5C-B35C-2A4F-93A1-EC830AAC03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1978" y="1172685"/>
            <a:ext cx="4472386" cy="4472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9399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C6AEFA-EBA2-1A40-B991-D2829F9428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Stay the Course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9A6B39-BE44-2A45-A8A1-1CB327FECD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3913" y="7220704"/>
            <a:ext cx="1331432" cy="95234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1C1B0E2-5CF2-D64F-A352-BBC4198D68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721" y="7220704"/>
            <a:ext cx="954913" cy="124188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C10872A-5B6D-1144-BA1C-0EF1582088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74039" y="1365087"/>
            <a:ext cx="2090057" cy="209005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49F8A69-F0FB-3C4D-B2FB-D26DA8AB4A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22993" y="219005"/>
            <a:ext cx="6390752" cy="6390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8573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B9A69D-F53E-3E4E-B403-4495D2D7407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m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44FB049-0D3A-9E44-B506-BA923E143A55}"/>
              </a:ext>
            </a:extLst>
          </p:cNvPr>
          <p:cNvSpPr txBox="1">
            <a:spLocks/>
          </p:cNvSpPr>
          <p:nvPr/>
        </p:nvSpPr>
        <p:spPr>
          <a:xfrm>
            <a:off x="7141464" y="1142126"/>
            <a:ext cx="1810512" cy="459943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spc="-10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What can I do on Monday?</a:t>
            </a:r>
          </a:p>
          <a:p>
            <a:endParaRPr lang="en-US" sz="3200" dirty="0"/>
          </a:p>
          <a:p>
            <a:r>
              <a:rPr lang="en-US" sz="3200" dirty="0"/>
              <a:t>Let’s Discuss.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605B3F6-EDD4-3347-B91C-3C89FE828964}"/>
              </a:ext>
            </a:extLst>
          </p:cNvPr>
          <p:cNvSpPr/>
          <p:nvPr/>
        </p:nvSpPr>
        <p:spPr>
          <a:xfrm>
            <a:off x="292608" y="507492"/>
            <a:ext cx="6601384" cy="58155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0DB22CB-4324-EF4A-AFDB-C7F9E0A10F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194" y="768096"/>
            <a:ext cx="6029194" cy="5285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2886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B9A69D-F53E-3E4E-B403-4495D2D7407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Why?</a:t>
            </a:r>
          </a:p>
        </p:txBody>
      </p:sp>
    </p:spTree>
    <p:extLst>
      <p:ext uri="{BB962C8B-B14F-4D97-AF65-F5344CB8AC3E}">
        <p14:creationId xmlns:p14="http://schemas.microsoft.com/office/powerpoint/2010/main" val="40139167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B9A69D-F53E-3E4E-B403-4495D2D740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2736" y="1181907"/>
            <a:ext cx="5486400" cy="3255264"/>
          </a:xfrm>
        </p:spPr>
        <p:txBody>
          <a:bodyPr>
            <a:normAutofit/>
          </a:bodyPr>
          <a:lstStyle/>
          <a:p>
            <a:r>
              <a:rPr lang="en-US" sz="3200" dirty="0"/>
              <a:t>For your complimentary audiobook and assessment:</a:t>
            </a:r>
            <a:br>
              <a:rPr lang="en-US" sz="3200" dirty="0"/>
            </a:br>
            <a:br>
              <a:rPr lang="en-US" sz="1200" dirty="0"/>
            </a:br>
            <a:r>
              <a:rPr lang="en-US" sz="3600" b="1" dirty="0" err="1"/>
              <a:t>greatgame.com</a:t>
            </a:r>
            <a:r>
              <a:rPr lang="en-US" sz="3600" b="1" dirty="0"/>
              <a:t>/</a:t>
            </a:r>
            <a:r>
              <a:rPr lang="en-US" sz="3600" b="1" dirty="0" err="1"/>
              <a:t>smallgiants</a:t>
            </a:r>
            <a:endParaRPr lang="en-US" sz="3200" b="1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44FB049-0D3A-9E44-B506-BA923E143A55}"/>
              </a:ext>
            </a:extLst>
          </p:cNvPr>
          <p:cNvSpPr txBox="1">
            <a:spLocks/>
          </p:cNvSpPr>
          <p:nvPr/>
        </p:nvSpPr>
        <p:spPr>
          <a:xfrm>
            <a:off x="7141464" y="1142126"/>
            <a:ext cx="1810512" cy="459943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spc="-10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Here’s where to go</a:t>
            </a:r>
            <a:endParaRPr lang="en-US" sz="4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3CBA21F-B7C4-1F41-A9A2-02C14C0B30EE}"/>
              </a:ext>
            </a:extLst>
          </p:cNvPr>
          <p:cNvSpPr/>
          <p:nvPr/>
        </p:nvSpPr>
        <p:spPr>
          <a:xfrm>
            <a:off x="-143435" y="5047129"/>
            <a:ext cx="7001435" cy="69442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E43FD5C-FADD-AF4D-A6DC-8B511FB3CE78}"/>
              </a:ext>
            </a:extLst>
          </p:cNvPr>
          <p:cNvSpPr txBox="1">
            <a:spLocks/>
          </p:cNvSpPr>
          <p:nvPr/>
        </p:nvSpPr>
        <p:spPr>
          <a:xfrm>
            <a:off x="694767" y="5020234"/>
            <a:ext cx="5486400" cy="69442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spc="-10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/>
              <a:t>Come join our huddle</a:t>
            </a:r>
          </a:p>
          <a:p>
            <a:r>
              <a:rPr lang="en-US" sz="2000" dirty="0"/>
              <a:t>Michelle Gardner   |   </a:t>
            </a:r>
            <a:r>
              <a:rPr lang="en-US" sz="2000" dirty="0" err="1"/>
              <a:t>michelle@venturity.net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2315054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ur GGOB Experience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45774" y="559331"/>
            <a:ext cx="7652452" cy="5739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655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C760C-4F06-4340-91C9-6A35BFF8A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Increase Gross Margin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FF4CB5-4465-9942-92D6-5B9124051D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2616" y="1157533"/>
            <a:ext cx="6051988" cy="453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8309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CC52D4-F9C6-BB45-9BE7-DCF3AF563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Solidify Culture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5962EB-666A-BD4D-91FA-8ABDC74494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6218" y="1123838"/>
            <a:ext cx="6159178" cy="4619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2027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B73D5E-4CC7-3848-8F9E-C0673362E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Values Alignment</a:t>
            </a:r>
            <a:endParaRPr lang="en-US" sz="32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BBD5F8E-C2F3-8347-93AD-41CCA51132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8037" y="336598"/>
            <a:ext cx="2135183" cy="213518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E599E52-BB74-9B48-A088-A4AA3C1CD9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9815" y="1995076"/>
            <a:ext cx="2170134" cy="217013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2C1EA26-63DF-8840-AADC-1B14E2A9DD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6527" y="2050106"/>
            <a:ext cx="2170134" cy="217013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49D0735-6B0E-5640-AD8C-9FBA1A34DD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68599" y="4308646"/>
            <a:ext cx="2170134" cy="217013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B576076-5910-3F4F-99EE-8252CBB3328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06550" y="4308646"/>
            <a:ext cx="2052704" cy="205270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BC129B-BCAD-A642-949B-2A62CA2F50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6987" y="1088396"/>
            <a:ext cx="2135183" cy="213518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66F2D76-100E-324B-A7A1-A41672B767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9511" y="3610637"/>
            <a:ext cx="2170134" cy="217013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68C36CA-D697-DB46-A8D6-94D34C425D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80357" y="1061722"/>
            <a:ext cx="2170134" cy="217013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8D19926-F845-3240-BBE4-E39BACC9EF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80003" y="3610637"/>
            <a:ext cx="2170134" cy="217013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71DC9B4-B10E-8B48-A348-8A617BE0F0C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348241" y="2388120"/>
            <a:ext cx="2052704" cy="2052704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3872C76F-9E03-4F49-AB80-17030C9763AC}"/>
              </a:ext>
            </a:extLst>
          </p:cNvPr>
          <p:cNvSpPr txBox="1">
            <a:spLocks/>
          </p:cNvSpPr>
          <p:nvPr/>
        </p:nvSpPr>
        <p:spPr>
          <a:xfrm>
            <a:off x="4555499" y="2859742"/>
            <a:ext cx="2210612" cy="9142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>
                <a:solidFill>
                  <a:schemeClr val="tx2">
                    <a:lumMod val="25000"/>
                    <a:lumOff val="75000"/>
                  </a:schemeClr>
                </a:solidFill>
              </a:rPr>
              <a:t>Our</a:t>
            </a:r>
          </a:p>
          <a:p>
            <a:pPr algn="ctr"/>
            <a:r>
              <a:rPr lang="en-US" sz="2400" b="1" dirty="0">
                <a:solidFill>
                  <a:schemeClr val="tx2">
                    <a:lumMod val="25000"/>
                    <a:lumOff val="75000"/>
                  </a:schemeClr>
                </a:solidFill>
              </a:rPr>
              <a:t>Passions</a:t>
            </a:r>
            <a:endParaRPr lang="en-US" sz="2000" b="1" dirty="0">
              <a:solidFill>
                <a:schemeClr val="tx2">
                  <a:lumMod val="25000"/>
                  <a:lumOff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6808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B9A69D-F53E-3E4E-B403-4495D2D7407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What?</a:t>
            </a:r>
          </a:p>
        </p:txBody>
      </p:sp>
    </p:spTree>
    <p:extLst>
      <p:ext uri="{BB962C8B-B14F-4D97-AF65-F5344CB8AC3E}">
        <p14:creationId xmlns:p14="http://schemas.microsoft.com/office/powerpoint/2010/main" val="20978668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B73D5E-4CC7-3848-8F9E-C0673362E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Accomplish Our “Why”</a:t>
            </a:r>
            <a:endParaRPr lang="en-US" sz="2800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3872C76F-9E03-4F49-AB80-17030C9763AC}"/>
              </a:ext>
            </a:extLst>
          </p:cNvPr>
          <p:cNvSpPr txBox="1">
            <a:spLocks/>
          </p:cNvSpPr>
          <p:nvPr/>
        </p:nvSpPr>
        <p:spPr>
          <a:xfrm>
            <a:off x="9341075" y="2563906"/>
            <a:ext cx="728486" cy="23577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dirty="0">
                <a:solidFill>
                  <a:schemeClr val="tx2">
                    <a:lumMod val="25000"/>
                    <a:lumOff val="75000"/>
                  </a:schemeClr>
                </a:solidFill>
              </a:rPr>
              <a:t>?</a:t>
            </a:r>
            <a:endParaRPr lang="en-US" sz="6000" b="1" dirty="0">
              <a:solidFill>
                <a:schemeClr val="tx2">
                  <a:lumMod val="25000"/>
                  <a:lumOff val="75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F46C10C-A79A-524B-9661-382FCF844F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810" t="28265" r="37336" b="23894"/>
          <a:stretch/>
        </p:blipFill>
        <p:spPr>
          <a:xfrm rot="20631176">
            <a:off x="3240885" y="1161927"/>
            <a:ext cx="563224" cy="112955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57ACDA3-1699-0B46-A3CA-D46A905960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1300" t="27988" b="24365"/>
          <a:stretch/>
        </p:blipFill>
        <p:spPr>
          <a:xfrm rot="396133">
            <a:off x="7384631" y="696147"/>
            <a:ext cx="770963" cy="127993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4C20B4B-B3A4-D44E-8C2C-84742C8954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0172" y="2013534"/>
            <a:ext cx="2593188" cy="259318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4280FAC-7217-F74D-8A3D-0D4BD714A1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810" t="28265" r="37336" b="23894"/>
          <a:stretch/>
        </p:blipFill>
        <p:spPr>
          <a:xfrm rot="21380028">
            <a:off x="5340267" y="5309356"/>
            <a:ext cx="563224" cy="112955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B094B0F-17EC-264A-9964-477B79D468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810" t="28265" r="37336" b="23894"/>
          <a:stretch/>
        </p:blipFill>
        <p:spPr>
          <a:xfrm rot="21428898">
            <a:off x="6510228" y="1064815"/>
            <a:ext cx="563224" cy="1129553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E8357AFD-B1A3-C84F-A57D-0C002B0F2F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810" t="28265" r="37336" b="23894"/>
          <a:stretch/>
        </p:blipFill>
        <p:spPr>
          <a:xfrm rot="20921046">
            <a:off x="7340035" y="4142649"/>
            <a:ext cx="866210" cy="173719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A1564270-CB3B-8142-969D-AD341A64CE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1300" t="27988" b="24365"/>
          <a:stretch/>
        </p:blipFill>
        <p:spPr>
          <a:xfrm rot="21132905">
            <a:off x="4631868" y="1304691"/>
            <a:ext cx="471705" cy="783116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02F7FA24-5983-3A4D-BF7D-60E5507568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1300" t="27988" b="24365"/>
          <a:stretch/>
        </p:blipFill>
        <p:spPr>
          <a:xfrm>
            <a:off x="4321198" y="5056018"/>
            <a:ext cx="477334" cy="792461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1F9D34EB-1C99-C641-94A8-C7BFBC4A91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1300" t="27988" b="24365"/>
          <a:stretch/>
        </p:blipFill>
        <p:spPr>
          <a:xfrm rot="386549">
            <a:off x="2994988" y="3978738"/>
            <a:ext cx="1208856" cy="200692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2C9AEF39-316F-6C4F-9E0F-0DB40D22ED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1300" t="27988" b="24365"/>
          <a:stretch/>
        </p:blipFill>
        <p:spPr>
          <a:xfrm>
            <a:off x="8207952" y="3370375"/>
            <a:ext cx="424156" cy="704176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49A8C206-A712-3C4D-A212-88D8AF9459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810" t="28265" r="37336" b="23894"/>
          <a:stretch/>
        </p:blipFill>
        <p:spPr>
          <a:xfrm rot="21428898">
            <a:off x="3756991" y="3177538"/>
            <a:ext cx="327016" cy="655834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70B8A74C-9782-8C4D-92C3-D00CEFA059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810" t="28265" r="37336" b="23894"/>
          <a:stretch/>
        </p:blipFill>
        <p:spPr>
          <a:xfrm rot="21428898">
            <a:off x="6207187" y="5717794"/>
            <a:ext cx="327016" cy="655834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68125E2B-6289-374E-A91D-4455BAC905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810" t="28265" r="37336" b="23894"/>
          <a:stretch/>
        </p:blipFill>
        <p:spPr>
          <a:xfrm rot="21428898">
            <a:off x="8138027" y="1639121"/>
            <a:ext cx="327016" cy="655834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31EB67AE-A55A-4F46-BC4B-E0C426E2DC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1300" t="27988" b="24365"/>
          <a:stretch/>
        </p:blipFill>
        <p:spPr>
          <a:xfrm>
            <a:off x="6394689" y="4525392"/>
            <a:ext cx="477334" cy="792461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069B5BDF-5862-8D48-A010-D9F5B6F506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1300" t="27988" b="24365"/>
          <a:stretch/>
        </p:blipFill>
        <p:spPr>
          <a:xfrm>
            <a:off x="5304729" y="367993"/>
            <a:ext cx="887916" cy="1474101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C23E0871-462C-A241-9A34-6AEF74147E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810" t="28265" r="37336" b="23894"/>
          <a:stretch/>
        </p:blipFill>
        <p:spPr>
          <a:xfrm rot="21428898">
            <a:off x="3994841" y="512518"/>
            <a:ext cx="327016" cy="655834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AF0D5693-4CBA-624F-BE81-BA5CD57995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1300" t="27988" b="24365"/>
          <a:stretch/>
        </p:blipFill>
        <p:spPr>
          <a:xfrm rot="20423013">
            <a:off x="2836112" y="2460039"/>
            <a:ext cx="730322" cy="1212467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13DB6371-3395-7E40-9ED7-01434F6CC1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810" t="28265" r="37336" b="23894"/>
          <a:stretch/>
        </p:blipFill>
        <p:spPr>
          <a:xfrm rot="570239">
            <a:off x="7364414" y="2676542"/>
            <a:ext cx="563224" cy="1129553"/>
          </a:xfrm>
          <a:prstGeom prst="rect">
            <a:avLst/>
          </a:prstGeom>
        </p:spPr>
      </p:pic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C7B4C0EA-A952-8544-AD39-A636CE62B33A}"/>
              </a:ext>
            </a:extLst>
          </p:cNvPr>
          <p:cNvSpPr/>
          <p:nvPr/>
        </p:nvSpPr>
        <p:spPr>
          <a:xfrm>
            <a:off x="2632714" y="326491"/>
            <a:ext cx="5978329" cy="6087768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139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50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50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50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50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50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50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500"/>
                            </p:stCondLst>
                            <p:childTnLst>
                              <p:par>
                                <p:cTn id="6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50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50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50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500"/>
                            </p:stCondLst>
                            <p:childTnLst>
                              <p:par>
                                <p:cTn id="7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50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B9A69D-F53E-3E4E-B403-4495D2D7407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How?</a:t>
            </a:r>
          </a:p>
        </p:txBody>
      </p:sp>
    </p:spTree>
    <p:extLst>
      <p:ext uri="{BB962C8B-B14F-4D97-AF65-F5344CB8AC3E}">
        <p14:creationId xmlns:p14="http://schemas.microsoft.com/office/powerpoint/2010/main" val="30340094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7B9C3-4FF2-1C4D-B5AA-04F80022D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Read the Book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0E739B-0D86-7448-895A-FCCDBF9CE4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2046" y="446543"/>
            <a:ext cx="3860223" cy="595577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CF42730-7BAC-3647-AD36-6E3E09FA33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2027" y="643758"/>
            <a:ext cx="1539766" cy="1539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494005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Frame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1_Frame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Frame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{D47807CC-0701-6C41-8544-DDE367C97DF0}tf10001124</Template>
  <TotalTime>275</TotalTime>
  <Words>110</Words>
  <Application>Microsoft Macintosh PowerPoint</Application>
  <PresentationFormat>On-screen Show (4:3)</PresentationFormat>
  <Paragraphs>33</Paragraphs>
  <Slides>21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Corbel</vt:lpstr>
      <vt:lpstr>Wingdings 2</vt:lpstr>
      <vt:lpstr>Frame</vt:lpstr>
      <vt:lpstr>1_Frame</vt:lpstr>
      <vt:lpstr>The Power of Open Book Management</vt:lpstr>
      <vt:lpstr>Why?</vt:lpstr>
      <vt:lpstr>Increase Gross Margin</vt:lpstr>
      <vt:lpstr>Solidify Culture</vt:lpstr>
      <vt:lpstr>Values Alignment</vt:lpstr>
      <vt:lpstr>What?</vt:lpstr>
      <vt:lpstr>Accomplish Our “Why”</vt:lpstr>
      <vt:lpstr>How?</vt:lpstr>
      <vt:lpstr>Read the Book</vt:lpstr>
      <vt:lpstr>Hired a Coach</vt:lpstr>
      <vt:lpstr>Picked a Design Team</vt:lpstr>
      <vt:lpstr>Played the Game</vt:lpstr>
      <vt:lpstr>Accomplishments and Challenges</vt:lpstr>
      <vt:lpstr>Gross Margin Up 7%</vt:lpstr>
      <vt:lpstr>Exceeded $5 million mark!</vt:lpstr>
      <vt:lpstr>Net Income DOUBLED in a year</vt:lpstr>
      <vt:lpstr>Make an Impact</vt:lpstr>
      <vt:lpstr>Stay the Course</vt:lpstr>
      <vt:lpstr>m</vt:lpstr>
      <vt:lpstr>For your complimentary audiobook and assessment:  greatgame.com/smallgiants</vt:lpstr>
      <vt:lpstr>PowerPoint Presentation</vt:lpstr>
    </vt:vector>
  </TitlesOfParts>
  <Company/>
  <LinksUpToDate>false</LinksUpToDate>
  <SharedDoc>false</SharedDoc>
  <HyperlinksChanged>false</HyperlinksChanged>
  <AppVersion>16.0012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Power of Open Book Management</dc:title>
  <dc:creator>Jim LaRue</dc:creator>
  <cp:lastModifiedBy>Jim LaRue</cp:lastModifiedBy>
  <cp:revision>47</cp:revision>
  <dcterms:created xsi:type="dcterms:W3CDTF">2018-05-07T15:38:59Z</dcterms:created>
  <dcterms:modified xsi:type="dcterms:W3CDTF">2018-05-11T22:04:27Z</dcterms:modified>
</cp:coreProperties>
</file>