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44" r:id="rId1"/>
  </p:sldMasterIdLst>
  <p:notesMasterIdLst>
    <p:notesMasterId r:id="rId11"/>
  </p:notesMasterIdLst>
  <p:sldIdLst>
    <p:sldId id="345" r:id="rId2"/>
    <p:sldId id="418" r:id="rId3"/>
    <p:sldId id="421" r:id="rId4"/>
    <p:sldId id="399" r:id="rId5"/>
    <p:sldId id="478" r:id="rId6"/>
    <p:sldId id="401" r:id="rId7"/>
    <p:sldId id="424" r:id="rId8"/>
    <p:sldId id="402" r:id="rId9"/>
    <p:sldId id="431" r:id="rId10"/>
  </p:sldIdLst>
  <p:sldSz cx="12192000" cy="6858000"/>
  <p:notesSz cx="7019925" cy="93059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68165FB-B13B-4D92-AC9A-09E5F98B7202}">
          <p14:sldIdLst>
            <p14:sldId id="345"/>
            <p14:sldId id="418"/>
            <p14:sldId id="421"/>
            <p14:sldId id="399"/>
            <p14:sldId id="478"/>
            <p14:sldId id="401"/>
            <p14:sldId id="424"/>
            <p14:sldId id="402"/>
          </p14:sldIdLst>
        </p14:section>
        <p14:section name="Strengths" id="{8F503AC7-AF62-43CB-8870-60CBA7092868}">
          <p14:sldIdLst>
            <p14:sldId id="43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5C7D"/>
    <a:srgbClr val="3750A2"/>
    <a:srgbClr val="35499F"/>
    <a:srgbClr val="0A8564"/>
    <a:srgbClr val="64BFBF"/>
    <a:srgbClr val="0E716C"/>
    <a:srgbClr val="3BAB8E"/>
    <a:srgbClr val="CCCC00"/>
    <a:srgbClr val="1143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0070" autoAdjust="0"/>
  </p:normalViewPr>
  <p:slideViewPr>
    <p:cSldViewPr snapToGrid="0" snapToObjects="1">
      <p:cViewPr varScale="1">
        <p:scale>
          <a:sx n="77" d="100"/>
          <a:sy n="77" d="100"/>
        </p:scale>
        <p:origin x="864" y="43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968" cy="466912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6333" y="0"/>
            <a:ext cx="3041968" cy="466912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r">
              <a:defRPr sz="1200"/>
            </a:lvl1pPr>
          </a:lstStyle>
          <a:p>
            <a:fld id="{364FF5B4-8C72-E149-AF75-EE931C6362BD}" type="datetimeFigureOut">
              <a:rPr lang="en-US" smtClean="0"/>
              <a:t>5/11/2018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1650" cy="3140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87" tIns="46644" rIns="93287" bIns="4664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993" y="4478476"/>
            <a:ext cx="5615940" cy="3664208"/>
          </a:xfrm>
          <a:prstGeom prst="rect">
            <a:avLst/>
          </a:prstGeom>
        </p:spPr>
        <p:txBody>
          <a:bodyPr vert="horz" lIns="93287" tIns="46644" rIns="93287" bIns="4664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9014"/>
            <a:ext cx="3041968" cy="466911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6333" y="8839014"/>
            <a:ext cx="3041968" cy="466911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r">
              <a:defRPr sz="1200"/>
            </a:lvl1pPr>
          </a:lstStyle>
          <a:p>
            <a:fld id="{7B5816F2-7D2C-C743-B262-736976FF56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8901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9138" y="1163638"/>
            <a:ext cx="5581650" cy="31400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5816F2-7D2C-C743-B262-736976FF564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1056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10 minutes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5816F2-7D2C-C743-B262-736976FF564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0743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5816F2-7D2C-C743-B262-736976FF564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7361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10 minutes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5816F2-7D2C-C743-B262-736976FF564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5750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7 minutes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5816F2-7D2C-C743-B262-736976FF564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2985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7 minutes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5816F2-7D2C-C743-B262-736976FF564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0942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90017297-075A-484E-A69B-EDF65DC4D827}" type="datetime1">
              <a:rPr lang="en-US" smtClean="0"/>
              <a:t>5/11/2018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EEBA58C-8062-4B25-A49C-1AA39DEC9A2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59396" y="5184646"/>
            <a:ext cx="3657607" cy="1828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60642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/>
          <a:lstStyle/>
          <a:p>
            <a:fld id="{5B96EBF8-383C-40F5-BCC3-4BAD4E5F839D}" type="datetime1">
              <a:rPr lang="en-US" smtClean="0"/>
              <a:t>5/11/2018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/>
          <a:lstStyle/>
          <a:p>
            <a:fld id="{F502D3A4-F714-764A-9826-6837C45DD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564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/>
          <a:lstStyle/>
          <a:p>
            <a:fld id="{319B6F59-F2B7-4383-90E5-5FEEC17A006E}" type="datetime1">
              <a:rPr lang="en-US" smtClean="0"/>
              <a:t>5/11/2018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/>
          <a:lstStyle/>
          <a:p>
            <a:fld id="{F502D3A4-F714-764A-9826-6837C45DD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037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/>
          <a:lstStyle/>
          <a:p>
            <a:fld id="{25F16BF9-FD92-4C83-A3DD-40B367631FE7}" type="datetime1">
              <a:rPr lang="en-US" smtClean="0"/>
              <a:t>5/11/2018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/>
          <a:lstStyle/>
          <a:p>
            <a:fld id="{F502D3A4-F714-764A-9826-6837C45DD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088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/>
          <a:lstStyle/>
          <a:p>
            <a:fld id="{91C59084-EFD2-4B16-AA63-59DCE6EA70AB}" type="datetime1">
              <a:rPr lang="en-US" smtClean="0"/>
              <a:t>5/11/2018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/>
          <a:lstStyle/>
          <a:p>
            <a:fld id="{F502D3A4-F714-764A-9826-6837C45DD91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9563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/>
          <a:lstStyle/>
          <a:p>
            <a:fld id="{0B570985-A904-469C-AE68-7D21C226D4B6}" type="datetime1">
              <a:rPr lang="en-US" smtClean="0"/>
              <a:t>5/11/2018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/>
          <a:lstStyle/>
          <a:p>
            <a:fld id="{F502D3A4-F714-764A-9826-6837C45DD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419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/>
          <a:lstStyle/>
          <a:p>
            <a:fld id="{4649AC83-C819-4EC3-B4A9-AEB78CFC0727}" type="datetime1">
              <a:rPr lang="en-US" smtClean="0"/>
              <a:t>5/11/2018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/>
          <a:lstStyle/>
          <a:p>
            <a:fld id="{F502D3A4-F714-764A-9826-6837C45DD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587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/>
          <a:lstStyle/>
          <a:p>
            <a:fld id="{1338C95F-0D09-47D4-BB19-688A89AA18C3}" type="datetime1">
              <a:rPr lang="en-US" smtClean="0"/>
              <a:t>5/11/2018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/>
          <a:lstStyle/>
          <a:p>
            <a:fld id="{F502D3A4-F714-764A-9826-6837C45DD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919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/>
          <a:lstStyle/>
          <a:p>
            <a:fld id="{255CD7AE-A222-476B-A9D2-2DE0151FC4B3}" type="datetime1">
              <a:rPr lang="en-US" smtClean="0"/>
              <a:t>5/11/2018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/>
          <a:lstStyle/>
          <a:p>
            <a:fld id="{F502D3A4-F714-764A-9826-6837C45DD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657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/>
          <a:lstStyle/>
          <a:p>
            <a:fld id="{7E274AA3-CAA8-4452-BCA8-913682B4D029}" type="datetime1">
              <a:rPr lang="en-US" smtClean="0"/>
              <a:t>5/11/2018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/>
          <a:lstStyle/>
          <a:p>
            <a:fld id="{F502D3A4-F714-764A-9826-6837C45DD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275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/>
          <a:lstStyle/>
          <a:p>
            <a:fld id="{82DA866F-830B-4C8C-AB50-50229EBB172A}" type="datetime1">
              <a:rPr lang="en-US" smtClean="0"/>
              <a:t>5/11/2018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/>
          <a:lstStyle/>
          <a:p>
            <a:fld id="{F502D3A4-F714-764A-9826-6837C45DD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424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F8A17F7-8A65-4778-BCDC-CE013E30BC65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246744" y="5722937"/>
            <a:ext cx="2201765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7283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607912"/>
            <a:ext cx="9705474" cy="1470025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  <a:cs typeface="Helvetica"/>
              </a:rPr>
              <a:t>The Service Express Way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077937"/>
            <a:ext cx="9144000" cy="947057"/>
          </a:xfrm>
        </p:spPr>
        <p:txBody>
          <a:bodyPr>
            <a:normAutofit/>
          </a:bodyPr>
          <a:lstStyle/>
          <a:p>
            <a:r>
              <a:rPr lang="en-US" sz="2800" dirty="0">
                <a:cs typeface="Helvetica"/>
              </a:rPr>
              <a:t>Ron Alvesteffer, President &amp; CEO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8229599" y="5908674"/>
            <a:ext cx="2999875" cy="9470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000" dirty="0">
                <a:cs typeface="Helvetica"/>
              </a:rPr>
              <a:t>serviceexpress.com</a:t>
            </a:r>
          </a:p>
          <a:p>
            <a:pPr algn="r"/>
            <a:r>
              <a:rPr lang="en-US" sz="2000" dirty="0">
                <a:cs typeface="Helvetica"/>
              </a:rPr>
              <a:t>ronalvesteffer.com</a:t>
            </a:r>
          </a:p>
        </p:txBody>
      </p:sp>
    </p:spTree>
    <p:extLst>
      <p:ext uri="{BB962C8B-B14F-4D97-AF65-F5344CB8AC3E}">
        <p14:creationId xmlns:p14="http://schemas.microsoft.com/office/powerpoint/2010/main" val="6130103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0872" y="0"/>
            <a:ext cx="9692640" cy="1325562"/>
          </a:xfrm>
        </p:spPr>
        <p:txBody>
          <a:bodyPr/>
          <a:lstStyle/>
          <a:p>
            <a:r>
              <a:rPr lang="en-US" dirty="0"/>
              <a:t>What’s Your Vision?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8121644"/>
              </p:ext>
            </p:extLst>
          </p:nvPr>
        </p:nvGraphicFramePr>
        <p:xfrm>
          <a:off x="1058778" y="1610143"/>
          <a:ext cx="9384633" cy="4052721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71427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418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50907">
                <a:tc>
                  <a:txBody>
                    <a:bodyPr/>
                    <a:lstStyle/>
                    <a:p>
                      <a:r>
                        <a:rPr lang="en-US" b="1" dirty="0"/>
                        <a:t>Personal Goals</a:t>
                      </a:r>
                    </a:p>
                    <a:p>
                      <a:endParaRPr lang="en-US" b="1" dirty="0"/>
                    </a:p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Timeline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50907">
                <a:tc>
                  <a:txBody>
                    <a:bodyPr/>
                    <a:lstStyle/>
                    <a:p>
                      <a:r>
                        <a:rPr lang="en-US" b="1" dirty="0"/>
                        <a:t>Professional</a:t>
                      </a:r>
                      <a:r>
                        <a:rPr lang="en-US" b="1" baseline="0" dirty="0"/>
                        <a:t> Goals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Timeline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50907">
                <a:tc>
                  <a:txBody>
                    <a:bodyPr/>
                    <a:lstStyle/>
                    <a:p>
                      <a:r>
                        <a:rPr lang="en-US" b="1" dirty="0"/>
                        <a:t>Financial Goals</a:t>
                      </a:r>
                    </a:p>
                    <a:p>
                      <a:endParaRPr lang="en-US" b="1" dirty="0"/>
                    </a:p>
                    <a:p>
                      <a:endParaRPr lang="en-US" b="1" dirty="0"/>
                    </a:p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Timeline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7917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50CF6C96-4596-4D83-A9F9-A3AB22AB4D89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80872" y="1455821"/>
            <a:ext cx="10111593" cy="4351337"/>
          </a:xfrm>
        </p:spPr>
        <p:txBody>
          <a:bodyPr>
            <a:normAutofit/>
          </a:bodyPr>
          <a:lstStyle/>
          <a:p>
            <a:r>
              <a:rPr lang="en-US" sz="2800" dirty="0"/>
              <a:t>In </a:t>
            </a:r>
            <a:r>
              <a:rPr lang="en-US" sz="2800" i="1" dirty="0"/>
              <a:t>your</a:t>
            </a:r>
            <a:r>
              <a:rPr lang="en-US" sz="2800" dirty="0"/>
              <a:t> words, what would be the “Core Objectives” of your organization?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77104D9B-0FF8-409A-81CE-D262863D5570}"/>
              </a:ext>
            </a:extLst>
          </p:cNvPr>
          <p:cNvSpPr txBox="1">
            <a:spLocks/>
          </p:cNvSpPr>
          <p:nvPr/>
        </p:nvSpPr>
        <p:spPr>
          <a:xfrm>
            <a:off x="880872" y="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 spc="-5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chemeClr val="tx2"/>
                </a:solidFill>
              </a:rPr>
              <a:t>Individual Activity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93ACDA5C-A0E9-46AB-BD94-CAB39BBDA00C}"/>
              </a:ext>
            </a:extLst>
          </p:cNvPr>
          <p:cNvCxnSpPr/>
          <p:nvPr/>
        </p:nvCxnSpPr>
        <p:spPr>
          <a:xfrm>
            <a:off x="1034716" y="2887579"/>
            <a:ext cx="9637295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E277FBC-EA9A-4065-B3DB-08546F4E54D1}"/>
              </a:ext>
            </a:extLst>
          </p:cNvPr>
          <p:cNvCxnSpPr/>
          <p:nvPr/>
        </p:nvCxnSpPr>
        <p:spPr>
          <a:xfrm>
            <a:off x="1034716" y="3545306"/>
            <a:ext cx="9637295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BE8F7124-3ADA-49B5-9CC7-76919061048B}"/>
              </a:ext>
            </a:extLst>
          </p:cNvPr>
          <p:cNvCxnSpPr/>
          <p:nvPr/>
        </p:nvCxnSpPr>
        <p:spPr>
          <a:xfrm>
            <a:off x="1034716" y="4178968"/>
            <a:ext cx="9637295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66899D4A-1226-447F-81F9-D3C0B14C96BC}"/>
              </a:ext>
            </a:extLst>
          </p:cNvPr>
          <p:cNvCxnSpPr/>
          <p:nvPr/>
        </p:nvCxnSpPr>
        <p:spPr>
          <a:xfrm>
            <a:off x="1034716" y="5450305"/>
            <a:ext cx="9637295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E3BB6720-4463-4529-B65D-B827E0598D0A}"/>
              </a:ext>
            </a:extLst>
          </p:cNvPr>
          <p:cNvCxnSpPr/>
          <p:nvPr/>
        </p:nvCxnSpPr>
        <p:spPr>
          <a:xfrm>
            <a:off x="1034716" y="4792495"/>
            <a:ext cx="9637295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07687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50CF6C96-4596-4D83-A9F9-A3AB22AB4D89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0872" y="1995948"/>
            <a:ext cx="10111593" cy="4184189"/>
          </a:xfrm>
        </p:spPr>
        <p:txBody>
          <a:bodyPr>
            <a:normAutofit/>
          </a:bodyPr>
          <a:lstStyle/>
          <a:p>
            <a:r>
              <a:rPr lang="en-US" sz="2800" dirty="0"/>
              <a:t>Pick 6 metrics that matter most to your company.</a:t>
            </a:r>
          </a:p>
          <a:p>
            <a:endParaRPr lang="en-US" sz="2800" dirty="0"/>
          </a:p>
          <a:p>
            <a:r>
              <a:rPr lang="en-US" sz="2800" dirty="0"/>
              <a:t>How are they measured?</a:t>
            </a:r>
          </a:p>
          <a:p>
            <a:endParaRPr lang="en-US" sz="2800" dirty="0"/>
          </a:p>
          <a:p>
            <a:r>
              <a:rPr lang="en-US" sz="2800" dirty="0"/>
              <a:t>How do your metrics impact each other?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8441E48B-2920-4692-86C6-638E91E20B62}"/>
              </a:ext>
            </a:extLst>
          </p:cNvPr>
          <p:cNvSpPr txBox="1">
            <a:spLocks/>
          </p:cNvSpPr>
          <p:nvPr/>
        </p:nvSpPr>
        <p:spPr>
          <a:xfrm>
            <a:off x="880872" y="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 spc="-5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chemeClr val="tx2"/>
                </a:solidFill>
              </a:rPr>
              <a:t>Individual Activity</a:t>
            </a:r>
          </a:p>
        </p:txBody>
      </p:sp>
    </p:spTree>
    <p:extLst>
      <p:ext uri="{BB962C8B-B14F-4D97-AF65-F5344CB8AC3E}">
        <p14:creationId xmlns:p14="http://schemas.microsoft.com/office/powerpoint/2010/main" val="34058231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86BF7A-D8CA-4627-97BE-7C939D7BA5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843608"/>
          </a:xfrm>
        </p:spPr>
        <p:txBody>
          <a:bodyPr/>
          <a:lstStyle/>
          <a:p>
            <a:r>
              <a:rPr lang="en-US" dirty="0"/>
              <a:t>Metrics That Matter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4A9673A-BC3C-4CE6-BB81-D8281CE0F3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8684040"/>
              </p:ext>
            </p:extLst>
          </p:nvPr>
        </p:nvGraphicFramePr>
        <p:xfrm>
          <a:off x="645651" y="1427589"/>
          <a:ext cx="10308861" cy="42505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26349">
                  <a:extLst>
                    <a:ext uri="{9D8B030D-6E8A-4147-A177-3AD203B41FA5}">
                      <a16:colId xmlns:a16="http://schemas.microsoft.com/office/drawing/2014/main" val="1464766871"/>
                    </a:ext>
                  </a:extLst>
                </a:gridCol>
                <a:gridCol w="3849329">
                  <a:extLst>
                    <a:ext uri="{9D8B030D-6E8A-4147-A177-3AD203B41FA5}">
                      <a16:colId xmlns:a16="http://schemas.microsoft.com/office/drawing/2014/main" val="1888522048"/>
                    </a:ext>
                  </a:extLst>
                </a:gridCol>
                <a:gridCol w="2533183">
                  <a:extLst>
                    <a:ext uri="{9D8B030D-6E8A-4147-A177-3AD203B41FA5}">
                      <a16:colId xmlns:a16="http://schemas.microsoft.com/office/drawing/2014/main" val="1142479623"/>
                    </a:ext>
                  </a:extLst>
                </a:gridCol>
              </a:tblGrid>
              <a:tr h="60722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Metric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Measurement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Impact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85370035"/>
                  </a:ext>
                </a:extLst>
              </a:tr>
              <a:tr h="6072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78560555"/>
                  </a:ext>
                </a:extLst>
              </a:tr>
              <a:tr h="6072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64244829"/>
                  </a:ext>
                </a:extLst>
              </a:tr>
              <a:tr h="6072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8470819"/>
                  </a:ext>
                </a:extLst>
              </a:tr>
              <a:tr h="6072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07893462"/>
                  </a:ext>
                </a:extLst>
              </a:tr>
              <a:tr h="6072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77714035"/>
                  </a:ext>
                </a:extLst>
              </a:tr>
              <a:tr h="6072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040573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16803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F1ACBE00-0221-433D-8EA5-D9D7B45F35BE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EFB0C39A-F8CA-4A79-AFFC-E9780FB1991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 descr="A picture containing sky&#10;&#10;Description generated with high confidence">
            <a:extLst>
              <a:ext uri="{FF2B5EF4-FFF2-40B4-BE49-F238E27FC236}">
                <a16:creationId xmlns:a16="http://schemas.microsoft.com/office/drawing/2014/main" id="{DF2B8811-DC4A-40B9-8FB0-6D2438C2C43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35000"/>
            <a:extLst/>
          </a:blip>
          <a:srcRect r="10666" b="-1"/>
          <a:stretch/>
        </p:blipFill>
        <p:spPr>
          <a:xfrm>
            <a:off x="20" y="-2"/>
            <a:ext cx="12191980" cy="6858000"/>
          </a:xfrm>
          <a:prstGeom prst="rect">
            <a:avLst/>
          </a:prstGeom>
        </p:spPr>
      </p:pic>
      <p:sp>
        <p:nvSpPr>
          <p:cNvPr id="26" name="Rectangle 25">
            <a:extLst>
              <a:ext uri="{FF2B5EF4-FFF2-40B4-BE49-F238E27FC236}">
                <a16:creationId xmlns:a16="http://schemas.microsoft.com/office/drawing/2014/main" id="{F8C1B9D8-212A-444E-B28D-25DA596183C9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rgbClr val="303030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948C6639-F651-4D15-A695-E9D03BB2AEDE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51" y="0"/>
            <a:ext cx="457200" cy="6858000"/>
          </a:xfrm>
          <a:prstGeom prst="rect">
            <a:avLst/>
          </a:prstGeom>
          <a:solidFill>
            <a:srgbClr val="30303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0" y="758952"/>
            <a:ext cx="5372100" cy="2022348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85000"/>
              </a:lnSpc>
            </a:pPr>
            <a:r>
              <a:rPr lang="en-US" dirty="0"/>
              <a:t>Individual Activity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6000" y="3429000"/>
            <a:ext cx="4584192" cy="3063240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 sz="2800" dirty="0">
                <a:solidFill>
                  <a:schemeClr val="tx1">
                    <a:lumMod val="85000"/>
                  </a:schemeClr>
                </a:solidFill>
              </a:rPr>
              <a:t>Choose 1 position in your organization and create an ROI for it.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2E4E6728-FCCE-43BE-AC34-D60475ED77A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9551" y="5486397"/>
            <a:ext cx="2743199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49405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6072" y="-542461"/>
            <a:ext cx="9692640" cy="1325562"/>
          </a:xfrm>
        </p:spPr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ROI Template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6095868"/>
              </p:ext>
            </p:extLst>
          </p:nvPr>
        </p:nvGraphicFramePr>
        <p:xfrm>
          <a:off x="312821" y="757980"/>
          <a:ext cx="10479505" cy="58787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795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19914">
                <a:tc>
                  <a:txBody>
                    <a:bodyPr/>
                    <a:lstStyle/>
                    <a:p>
                      <a:pPr algn="l" fontAlgn="ctr"/>
                      <a:r>
                        <a:rPr lang="en-US" sz="22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R -  </a:t>
                      </a:r>
                    </a:p>
                  </a:txBody>
                  <a:tcPr marL="6956" marR="6956" marT="762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9914">
                <a:tc>
                  <a:txBody>
                    <a:bodyPr/>
                    <a:lstStyle/>
                    <a:p>
                      <a:pPr algn="l" fontAlgn="ctr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  O -  </a:t>
                      </a:r>
                    </a:p>
                  </a:txBody>
                  <a:tcPr marL="6956" marR="6956" marT="762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9914">
                <a:tc>
                  <a:txBody>
                    <a:bodyPr/>
                    <a:lstStyle/>
                    <a:p>
                      <a:pPr algn="l" fontAlgn="ctr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     I -  </a:t>
                      </a:r>
                    </a:p>
                  </a:txBody>
                  <a:tcPr marL="6956" marR="6956" marT="762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9914">
                <a:tc>
                  <a:txBody>
                    <a:bodyPr/>
                    <a:lstStyle/>
                    <a:p>
                      <a:pPr algn="l" fontAlgn="ctr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     I -  </a:t>
                      </a:r>
                    </a:p>
                  </a:txBody>
                  <a:tcPr marL="6956" marR="6956" marT="762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9914">
                <a:tc>
                  <a:txBody>
                    <a:bodyPr/>
                    <a:lstStyle/>
                    <a:p>
                      <a:pPr algn="l" fontAlgn="ctr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  O -  </a:t>
                      </a:r>
                    </a:p>
                  </a:txBody>
                  <a:tcPr marL="6956" marR="6956" marT="762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9914">
                <a:tc>
                  <a:txBody>
                    <a:bodyPr/>
                    <a:lstStyle/>
                    <a:p>
                      <a:pPr algn="l" fontAlgn="ctr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     I -  </a:t>
                      </a:r>
                    </a:p>
                  </a:txBody>
                  <a:tcPr marL="6956" marR="6956" marT="762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9914">
                <a:tc>
                  <a:txBody>
                    <a:bodyPr/>
                    <a:lstStyle/>
                    <a:p>
                      <a:pPr algn="l" fontAlgn="ctr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     I -  </a:t>
                      </a:r>
                    </a:p>
                  </a:txBody>
                  <a:tcPr marL="6956" marR="6956" marT="762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9914">
                <a:tc>
                  <a:txBody>
                    <a:bodyPr/>
                    <a:lstStyle/>
                    <a:p>
                      <a:pPr algn="l" fontAlgn="ctr"/>
                      <a:r>
                        <a:rPr lang="en-US" sz="22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R -  </a:t>
                      </a:r>
                    </a:p>
                  </a:txBody>
                  <a:tcPr marL="6956" marR="6956" marT="7620" marB="0" anchor="ctr">
                    <a:solidFill>
                      <a:srgbClr val="165C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9447429"/>
                  </a:ext>
                </a:extLst>
              </a:tr>
              <a:tr h="419914">
                <a:tc>
                  <a:txBody>
                    <a:bodyPr/>
                    <a:lstStyle/>
                    <a:p>
                      <a:pPr algn="l" fontAlgn="ctr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  O -  </a:t>
                      </a:r>
                    </a:p>
                  </a:txBody>
                  <a:tcPr marL="6956" marR="6956" marT="7620" marB="0" anchor="ctr"/>
                </a:tc>
                <a:extLst>
                  <a:ext uri="{0D108BD9-81ED-4DB2-BD59-A6C34878D82A}">
                    <a16:rowId xmlns:a16="http://schemas.microsoft.com/office/drawing/2014/main" val="2983586087"/>
                  </a:ext>
                </a:extLst>
              </a:tr>
              <a:tr h="419914">
                <a:tc>
                  <a:txBody>
                    <a:bodyPr/>
                    <a:lstStyle/>
                    <a:p>
                      <a:pPr algn="l" fontAlgn="ctr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     I -  </a:t>
                      </a:r>
                    </a:p>
                  </a:txBody>
                  <a:tcPr marL="6956" marR="6956" marT="7620" marB="0" anchor="ctr"/>
                </a:tc>
                <a:extLst>
                  <a:ext uri="{0D108BD9-81ED-4DB2-BD59-A6C34878D82A}">
                    <a16:rowId xmlns:a16="http://schemas.microsoft.com/office/drawing/2014/main" val="3908039906"/>
                  </a:ext>
                </a:extLst>
              </a:tr>
              <a:tr h="419914">
                <a:tc>
                  <a:txBody>
                    <a:bodyPr/>
                    <a:lstStyle/>
                    <a:p>
                      <a:pPr algn="l" fontAlgn="ctr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     I -  </a:t>
                      </a:r>
                    </a:p>
                  </a:txBody>
                  <a:tcPr marL="6956" marR="6956" marT="7620" marB="0" anchor="ctr"/>
                </a:tc>
                <a:extLst>
                  <a:ext uri="{0D108BD9-81ED-4DB2-BD59-A6C34878D82A}">
                    <a16:rowId xmlns:a16="http://schemas.microsoft.com/office/drawing/2014/main" val="602925881"/>
                  </a:ext>
                </a:extLst>
              </a:tr>
              <a:tr h="419914">
                <a:tc>
                  <a:txBody>
                    <a:bodyPr/>
                    <a:lstStyle/>
                    <a:p>
                      <a:pPr algn="l" fontAlgn="ctr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  O -  </a:t>
                      </a:r>
                    </a:p>
                  </a:txBody>
                  <a:tcPr marL="6956" marR="6956" marT="7620" marB="0" anchor="ctr"/>
                </a:tc>
                <a:extLst>
                  <a:ext uri="{0D108BD9-81ED-4DB2-BD59-A6C34878D82A}">
                    <a16:rowId xmlns:a16="http://schemas.microsoft.com/office/drawing/2014/main" val="3610796120"/>
                  </a:ext>
                </a:extLst>
              </a:tr>
              <a:tr h="419914">
                <a:tc>
                  <a:txBody>
                    <a:bodyPr/>
                    <a:lstStyle/>
                    <a:p>
                      <a:pPr algn="l" fontAlgn="ctr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     I -  </a:t>
                      </a:r>
                    </a:p>
                  </a:txBody>
                  <a:tcPr marL="6956" marR="6956" marT="7620" marB="0" anchor="ctr"/>
                </a:tc>
                <a:extLst>
                  <a:ext uri="{0D108BD9-81ED-4DB2-BD59-A6C34878D82A}">
                    <a16:rowId xmlns:a16="http://schemas.microsoft.com/office/drawing/2014/main" val="3630008560"/>
                  </a:ext>
                </a:extLst>
              </a:tr>
              <a:tr h="419914">
                <a:tc>
                  <a:txBody>
                    <a:bodyPr/>
                    <a:lstStyle/>
                    <a:p>
                      <a:pPr algn="l" fontAlgn="ctr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     I -  </a:t>
                      </a:r>
                    </a:p>
                  </a:txBody>
                  <a:tcPr marL="6956" marR="6956" marT="7620" marB="0" anchor="ctr"/>
                </a:tc>
                <a:extLst>
                  <a:ext uri="{0D108BD9-81ED-4DB2-BD59-A6C34878D82A}">
                    <a16:rowId xmlns:a16="http://schemas.microsoft.com/office/drawing/2014/main" val="5101942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04916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60C2BF78-EE5B-49C7-ADD9-58CDBD13E3A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0872" y="1407690"/>
            <a:ext cx="10099989" cy="4616032"/>
          </a:xfrm>
        </p:spPr>
        <p:txBody>
          <a:bodyPr>
            <a:normAutofit/>
          </a:bodyPr>
          <a:lstStyle/>
          <a:p>
            <a:r>
              <a:rPr lang="en-US" sz="2800" dirty="0"/>
              <a:t>What are 5 things you want to accomplish this quarter? </a:t>
            </a:r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F0586040-5EC4-4E81-98EE-A07C3848419E}"/>
              </a:ext>
            </a:extLst>
          </p:cNvPr>
          <p:cNvSpPr txBox="1">
            <a:spLocks/>
          </p:cNvSpPr>
          <p:nvPr/>
        </p:nvSpPr>
        <p:spPr>
          <a:xfrm>
            <a:off x="880872" y="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 spc="-5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chemeClr val="tx2"/>
                </a:solidFill>
              </a:rPr>
              <a:t>Individual Activity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FE28D3F8-8017-4DEA-81D9-25A47B56D6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5659987"/>
              </p:ext>
            </p:extLst>
          </p:nvPr>
        </p:nvGraphicFramePr>
        <p:xfrm>
          <a:off x="716402" y="2280968"/>
          <a:ext cx="10099988" cy="33246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3072">
                  <a:extLst>
                    <a:ext uri="{9D8B030D-6E8A-4147-A177-3AD203B41FA5}">
                      <a16:colId xmlns:a16="http://schemas.microsoft.com/office/drawing/2014/main" val="1086712394"/>
                    </a:ext>
                  </a:extLst>
                </a:gridCol>
                <a:gridCol w="2156922">
                  <a:extLst>
                    <a:ext uri="{9D8B030D-6E8A-4147-A177-3AD203B41FA5}">
                      <a16:colId xmlns:a16="http://schemas.microsoft.com/office/drawing/2014/main" val="1782422759"/>
                    </a:ext>
                  </a:extLst>
                </a:gridCol>
                <a:gridCol w="3317446">
                  <a:extLst>
                    <a:ext uri="{9D8B030D-6E8A-4147-A177-3AD203B41FA5}">
                      <a16:colId xmlns:a16="http://schemas.microsoft.com/office/drawing/2014/main" val="3981527053"/>
                    </a:ext>
                  </a:extLst>
                </a:gridCol>
                <a:gridCol w="1732548">
                  <a:extLst>
                    <a:ext uri="{9D8B030D-6E8A-4147-A177-3AD203B41FA5}">
                      <a16:colId xmlns:a16="http://schemas.microsoft.com/office/drawing/2014/main" val="585090183"/>
                    </a:ext>
                  </a:extLst>
                </a:gridCol>
              </a:tblGrid>
              <a:tr h="614502">
                <a:tc>
                  <a:txBody>
                    <a:bodyPr/>
                    <a:lstStyle/>
                    <a:p>
                      <a:r>
                        <a:rPr lang="en-US" dirty="0"/>
                        <a:t>What am I Going To Do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Month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How I Am Going To Do It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Status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14617877"/>
                  </a:ext>
                </a:extLst>
              </a:tr>
              <a:tr h="50835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6358169"/>
                  </a:ext>
                </a:extLst>
              </a:tr>
              <a:tr h="51735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7766783"/>
                  </a:ext>
                </a:extLst>
              </a:tr>
              <a:tr h="54142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2035835"/>
                  </a:ext>
                </a:extLst>
              </a:tr>
              <a:tr h="52939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161658"/>
                  </a:ext>
                </a:extLst>
              </a:tr>
              <a:tr h="61361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02409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74354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9163A971-857A-4D4D-B458-BADAF926FFC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9481" y="0"/>
            <a:ext cx="7737169" cy="6858000"/>
          </a:xfrm>
          <a:prstGeom prst="rect">
            <a:avLst/>
          </a:prstGeom>
          <a:solidFill>
            <a:schemeClr val="bg1">
              <a:alpha val="9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 panose="020406040505050203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4C2ABE7-830C-42BB-98F9-6BD8FC3D18E9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5350" y="1419724"/>
            <a:ext cx="10397489" cy="4707271"/>
          </a:xfrm>
        </p:spPr>
        <p:txBody>
          <a:bodyPr>
            <a:normAutofit/>
          </a:bodyPr>
          <a:lstStyle/>
          <a:p>
            <a:r>
              <a:rPr lang="en-US" sz="2800" dirty="0"/>
              <a:t>What are some truths and myths about your company?</a:t>
            </a:r>
          </a:p>
          <a:p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000" dirty="0"/>
          </a:p>
          <a:p>
            <a:r>
              <a:rPr lang="en-US" sz="2800" dirty="0"/>
              <a:t>What is your company’s BHAG?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AB0A60B6-04EC-449A-9B1E-879BBBA56C38}"/>
              </a:ext>
            </a:extLst>
          </p:cNvPr>
          <p:cNvSpPr txBox="1">
            <a:spLocks/>
          </p:cNvSpPr>
          <p:nvPr/>
        </p:nvSpPr>
        <p:spPr>
          <a:xfrm>
            <a:off x="880872" y="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 spc="-5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chemeClr val="tx2"/>
                </a:solidFill>
              </a:rPr>
              <a:t>Individual Activity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ACBBF042-0B44-4DBA-B4D6-02BA0BA960C8}"/>
              </a:ext>
            </a:extLst>
          </p:cNvPr>
          <p:cNvCxnSpPr/>
          <p:nvPr/>
        </p:nvCxnSpPr>
        <p:spPr>
          <a:xfrm>
            <a:off x="1034716" y="2177713"/>
            <a:ext cx="9637295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B2DC166-ADB7-46C9-98BE-6D4E8B05DB0F}"/>
              </a:ext>
            </a:extLst>
          </p:cNvPr>
          <p:cNvCxnSpPr/>
          <p:nvPr/>
        </p:nvCxnSpPr>
        <p:spPr>
          <a:xfrm>
            <a:off x="1034716" y="2835440"/>
            <a:ext cx="9637295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0BBD5C43-7C95-4594-8844-5C3FABF00076}"/>
              </a:ext>
            </a:extLst>
          </p:cNvPr>
          <p:cNvCxnSpPr/>
          <p:nvPr/>
        </p:nvCxnSpPr>
        <p:spPr>
          <a:xfrm>
            <a:off x="1034716" y="3469102"/>
            <a:ext cx="9637295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894D0358-689B-44EC-A316-D320603FD6F2}"/>
              </a:ext>
            </a:extLst>
          </p:cNvPr>
          <p:cNvCxnSpPr/>
          <p:nvPr/>
        </p:nvCxnSpPr>
        <p:spPr>
          <a:xfrm>
            <a:off x="1034716" y="4435639"/>
            <a:ext cx="9637295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246A9B18-5BD4-4CEA-ACD5-172AF1A74C34}"/>
              </a:ext>
            </a:extLst>
          </p:cNvPr>
          <p:cNvCxnSpPr/>
          <p:nvPr/>
        </p:nvCxnSpPr>
        <p:spPr>
          <a:xfrm>
            <a:off x="1034716" y="5093366"/>
            <a:ext cx="9637295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219E7794-274B-46E4-A2B2-DD6EE6189592}"/>
              </a:ext>
            </a:extLst>
          </p:cNvPr>
          <p:cNvCxnSpPr/>
          <p:nvPr/>
        </p:nvCxnSpPr>
        <p:spPr>
          <a:xfrm>
            <a:off x="1034716" y="5727028"/>
            <a:ext cx="9637295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4261583"/>
      </p:ext>
    </p:extLst>
  </p:cSld>
  <p:clrMapOvr>
    <a:masterClrMapping/>
  </p:clrMapOvr>
</p:sld>
</file>

<file path=ppt/theme/theme1.xml><?xml version="1.0" encoding="utf-8"?>
<a:theme xmlns:a="http://schemas.openxmlformats.org/drawingml/2006/main" name="View">
  <a:themeElements>
    <a:clrScheme name="SEI Brand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15B7D"/>
      </a:accent1>
      <a:accent2>
        <a:srgbClr val="A7A9AC"/>
      </a:accent2>
      <a:accent3>
        <a:srgbClr val="0AA0A0"/>
      </a:accent3>
      <a:accent4>
        <a:srgbClr val="009877"/>
      </a:accent4>
      <a:accent5>
        <a:srgbClr val="C2D833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40709</TotalTime>
  <Words>159</Words>
  <Application>Microsoft Office PowerPoint</Application>
  <PresentationFormat>Widescreen</PresentationFormat>
  <Paragraphs>64</Paragraphs>
  <Slides>9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Century Gothic</vt:lpstr>
      <vt:lpstr>Century Schoolbook</vt:lpstr>
      <vt:lpstr>Helvetica</vt:lpstr>
      <vt:lpstr>Wingdings 2</vt:lpstr>
      <vt:lpstr>View</vt:lpstr>
      <vt:lpstr>The Service Express Way</vt:lpstr>
      <vt:lpstr>What’s Your Vision?</vt:lpstr>
      <vt:lpstr>PowerPoint Presentation</vt:lpstr>
      <vt:lpstr>PowerPoint Presentation</vt:lpstr>
      <vt:lpstr>Metrics That Matter</vt:lpstr>
      <vt:lpstr>Individual Activity</vt:lpstr>
      <vt:lpstr>ROI Template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 Updates</dc:title>
  <dc:creator>Joshua Leatherman</dc:creator>
  <cp:lastModifiedBy>Ron Alvesteffer</cp:lastModifiedBy>
  <cp:revision>265</cp:revision>
  <cp:lastPrinted>2017-06-08T17:54:26Z</cp:lastPrinted>
  <dcterms:created xsi:type="dcterms:W3CDTF">2015-08-06T02:18:05Z</dcterms:created>
  <dcterms:modified xsi:type="dcterms:W3CDTF">2018-05-11T17:21:18Z</dcterms:modified>
</cp:coreProperties>
</file>