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5.xml" ContentType="application/vnd.openxmlformats-officedocument.drawingml.chart+xml"/>
  <Override PartName="/ppt/drawings/drawing3.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8" r:id="rId1"/>
  </p:sldMasterIdLst>
  <p:notesMasterIdLst>
    <p:notesMasterId r:id="rId20"/>
  </p:notesMasterIdLst>
  <p:sldIdLst>
    <p:sldId id="316" r:id="rId2"/>
    <p:sldId id="317" r:id="rId3"/>
    <p:sldId id="272" r:id="rId4"/>
    <p:sldId id="288" r:id="rId5"/>
    <p:sldId id="295" r:id="rId6"/>
    <p:sldId id="297" r:id="rId7"/>
    <p:sldId id="298" r:id="rId8"/>
    <p:sldId id="276" r:id="rId9"/>
    <p:sldId id="275" r:id="rId10"/>
    <p:sldId id="281" r:id="rId11"/>
    <p:sldId id="305" r:id="rId12"/>
    <p:sldId id="314" r:id="rId13"/>
    <p:sldId id="290" r:id="rId14"/>
    <p:sldId id="306" r:id="rId15"/>
    <p:sldId id="294" r:id="rId16"/>
    <p:sldId id="315" r:id="rId17"/>
    <p:sldId id="287" r:id="rId18"/>
    <p:sldId id="286" r:id="rId19"/>
  </p:sldIdLst>
  <p:sldSz cx="9144000" cy="5143500" type="screen16x9"/>
  <p:notesSz cx="7019925" cy="9305925"/>
  <p:embeddedFontLst>
    <p:embeddedFont>
      <p:font typeface="Open Sans Condensed" panose="020B0806030504020204" pitchFamily="34" charset="0"/>
      <p:bold r:id="rId21"/>
    </p:embeddedFont>
    <p:embeddedFont>
      <p:font typeface="Trade Gothic LT" panose="02000503000000000000" pitchFamily="2" charset="0"/>
      <p:regular r:id="rId22"/>
      <p:bold r:id="rId23"/>
      <p:italic r:id="rId24"/>
      <p:boldItalic r:id="rId25"/>
    </p:embeddedFont>
    <p:embeddedFont>
      <p:font typeface="Trade Gothic LT Bold No. 2" panose="02000803000000000000" pitchFamily="2" charset="0"/>
      <p:bold r:id="rId26"/>
    </p:embeddedFont>
    <p:embeddedFont>
      <p:font typeface="Calibri" panose="020F0502020204030204" pitchFamily="34" charset="0"/>
      <p:regular r:id="rId27"/>
      <p:bold r:id="rId28"/>
      <p:italic r:id="rId29"/>
      <p:boldItalic r:id="rId30"/>
    </p:embeddedFont>
    <p:embeddedFont>
      <p:font typeface="Trade Gothic LT Light" panose="02000303000000000000" pitchFamily="2" charset="0"/>
      <p:regular r:id="rId31"/>
    </p:embeddedFont>
    <p:embeddedFont>
      <p:font typeface="Trade Gothic LT Oblique" panose="02000503000000000000" pitchFamily="2" charset="0"/>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007B9B"/>
    <a:srgbClr val="BEDB39"/>
    <a:srgbClr val="1F8A70"/>
    <a:srgbClr val="FD923F"/>
    <a:srgbClr val="FFE4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02"/>
    <p:restoredTop sz="85448" autoAdjust="0"/>
  </p:normalViewPr>
  <p:slideViewPr>
    <p:cSldViewPr snapToGrid="0" snapToObjects="1">
      <p:cViewPr varScale="1">
        <p:scale>
          <a:sx n="98" d="100"/>
          <a:sy n="98" d="100"/>
        </p:scale>
        <p:origin x="922" y="8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99791218368801"/>
          <c:y val="2.0602554370428499E-2"/>
          <c:w val="0.54747853504888799"/>
          <c:h val="0.88402874666137798"/>
        </c:manualLayout>
      </c:layout>
      <c:pieChart>
        <c:varyColors val="1"/>
        <c:ser>
          <c:idx val="0"/>
          <c:order val="0"/>
          <c:tx>
            <c:strRef>
              <c:f>Sheet1!$B$1</c:f>
              <c:strCache>
                <c:ptCount val="1"/>
                <c:pt idx="0">
                  <c:v>Job Satisfaction - Harris Poll</c:v>
                </c:pt>
              </c:strCache>
            </c:strRef>
          </c:tx>
          <c:spPr>
            <a:solidFill>
              <a:srgbClr val="00B050"/>
            </a:solidFill>
          </c:spPr>
          <c:dPt>
            <c:idx val="0"/>
            <c:bubble3D val="0"/>
            <c:spPr>
              <a:solidFill>
                <a:srgbClr val="BEDB39"/>
              </a:solidFill>
            </c:spPr>
            <c:extLst>
              <c:ext xmlns:c16="http://schemas.microsoft.com/office/drawing/2014/chart" uri="{C3380CC4-5D6E-409C-BE32-E72D297353CC}">
                <c16:uniqueId val="{00000002-2DA1-4C33-B53E-964E7BB33E76}"/>
              </c:ext>
            </c:extLst>
          </c:dPt>
          <c:dPt>
            <c:idx val="1"/>
            <c:bubble3D val="0"/>
            <c:spPr>
              <a:solidFill>
                <a:srgbClr val="FD923F"/>
              </a:solidFill>
            </c:spPr>
            <c:extLst>
              <c:ext xmlns:c16="http://schemas.microsoft.com/office/drawing/2014/chart" uri="{C3380CC4-5D6E-409C-BE32-E72D297353CC}">
                <c16:uniqueId val="{00000001-8321-4327-9476-991C223050F8}"/>
              </c:ext>
            </c:extLst>
          </c:dPt>
          <c:cat>
            <c:strRef>
              <c:f>Sheet1!$A$2:$A$3</c:f>
              <c:strCache>
                <c:ptCount val="2"/>
                <c:pt idx="0">
                  <c:v>Passionate</c:v>
                </c:pt>
                <c:pt idx="1">
                  <c:v>Disengaged</c:v>
                </c:pt>
              </c:strCache>
            </c:strRef>
          </c:cat>
          <c:val>
            <c:numRef>
              <c:f>Sheet1!$B$2:$B$3</c:f>
              <c:numCache>
                <c:formatCode>General</c:formatCode>
                <c:ptCount val="2"/>
                <c:pt idx="0">
                  <c:v>0.3</c:v>
                </c:pt>
                <c:pt idx="1">
                  <c:v>0.7</c:v>
                </c:pt>
              </c:numCache>
            </c:numRef>
          </c:val>
          <c:extLst>
            <c:ext xmlns:c16="http://schemas.microsoft.com/office/drawing/2014/chart" uri="{C3380CC4-5D6E-409C-BE32-E72D297353CC}">
              <c16:uniqueId val="{00000002-8321-4327-9476-991C223050F8}"/>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280680437424"/>
          <c:y val="4.9270072992700698E-2"/>
          <c:w val="0.88456865127582096"/>
          <c:h val="0.79927007299270103"/>
        </c:manualLayout>
      </c:layout>
      <c:barChart>
        <c:barDir val="col"/>
        <c:grouping val="clustered"/>
        <c:varyColors val="0"/>
        <c:ser>
          <c:idx val="1"/>
          <c:order val="0"/>
          <c:tx>
            <c:strRef>
              <c:f>Sheet1!$A$2</c:f>
              <c:strCache>
                <c:ptCount val="1"/>
                <c:pt idx="0">
                  <c:v>% improvement</c:v>
                </c:pt>
              </c:strCache>
            </c:strRef>
          </c:tx>
          <c:spPr>
            <a:solidFill>
              <a:srgbClr val="BEDB39"/>
            </a:solidFill>
            <a:ln w="15774">
              <a:solidFill>
                <a:srgbClr val="1F8A70"/>
              </a:solidFill>
              <a:prstDash val="solid"/>
            </a:ln>
          </c:spPr>
          <c:invertIfNegative val="0"/>
          <c:dPt>
            <c:idx val="0"/>
            <c:invertIfNegative val="0"/>
            <c:bubble3D val="0"/>
            <c:spPr>
              <a:solidFill>
                <a:srgbClr val="BEDB39"/>
              </a:solidFill>
              <a:ln w="15774">
                <a:noFill/>
                <a:prstDash val="solid"/>
              </a:ln>
            </c:spPr>
            <c:extLst>
              <c:ext xmlns:c16="http://schemas.microsoft.com/office/drawing/2014/chart" uri="{C3380CC4-5D6E-409C-BE32-E72D297353CC}">
                <c16:uniqueId val="{00000005-A251-7E44-90C8-A64B6F053435}"/>
              </c:ext>
            </c:extLst>
          </c:dPt>
          <c:dPt>
            <c:idx val="1"/>
            <c:invertIfNegative val="0"/>
            <c:bubble3D val="0"/>
            <c:spPr>
              <a:solidFill>
                <a:srgbClr val="BEDB39"/>
              </a:solidFill>
              <a:ln w="15774">
                <a:noFill/>
                <a:prstDash val="solid"/>
              </a:ln>
            </c:spPr>
            <c:extLst>
              <c:ext xmlns:c16="http://schemas.microsoft.com/office/drawing/2014/chart" uri="{C3380CC4-5D6E-409C-BE32-E72D297353CC}">
                <c16:uniqueId val="{00000004-A251-7E44-90C8-A64B6F053435}"/>
              </c:ext>
            </c:extLst>
          </c:dPt>
          <c:dPt>
            <c:idx val="2"/>
            <c:invertIfNegative val="0"/>
            <c:bubble3D val="0"/>
            <c:spPr>
              <a:solidFill>
                <a:srgbClr val="BEDB39"/>
              </a:solidFill>
              <a:ln w="15774">
                <a:noFill/>
                <a:prstDash val="solid"/>
              </a:ln>
            </c:spPr>
            <c:extLst>
              <c:ext xmlns:c16="http://schemas.microsoft.com/office/drawing/2014/chart" uri="{C3380CC4-5D6E-409C-BE32-E72D297353CC}">
                <c16:uniqueId val="{00000003-A251-7E44-90C8-A64B6F053435}"/>
              </c:ext>
            </c:extLst>
          </c:dPt>
          <c:cat>
            <c:strRef>
              <c:f>Sheet1!$B$1:$D$1</c:f>
              <c:strCache>
                <c:ptCount val="3"/>
                <c:pt idx="0">
                  <c:v>FOE</c:v>
                </c:pt>
                <c:pt idx="1">
                  <c:v>Good to Great</c:v>
                </c:pt>
                <c:pt idx="2">
                  <c:v>S &amp; P 500</c:v>
                </c:pt>
              </c:strCache>
            </c:strRef>
          </c:cat>
          <c:val>
            <c:numRef>
              <c:f>Sheet1!$B$2:$D$2</c:f>
              <c:numCache>
                <c:formatCode>General</c:formatCode>
                <c:ptCount val="3"/>
                <c:pt idx="0">
                  <c:v>4.0999999999999996</c:v>
                </c:pt>
                <c:pt idx="1">
                  <c:v>1.76</c:v>
                </c:pt>
                <c:pt idx="2">
                  <c:v>1.07</c:v>
                </c:pt>
              </c:numCache>
            </c:numRef>
          </c:val>
          <c:extLst>
            <c:ext xmlns:c16="http://schemas.microsoft.com/office/drawing/2014/chart" uri="{C3380CC4-5D6E-409C-BE32-E72D297353CC}">
              <c16:uniqueId val="{00000000-A251-7E44-90C8-A64B6F053435}"/>
            </c:ext>
          </c:extLst>
        </c:ser>
        <c:dLbls>
          <c:showLegendKey val="0"/>
          <c:showVal val="0"/>
          <c:showCatName val="0"/>
          <c:showSerName val="0"/>
          <c:showPercent val="0"/>
          <c:showBubbleSize val="0"/>
        </c:dLbls>
        <c:gapWidth val="150"/>
        <c:axId val="2123296480"/>
        <c:axId val="2123299760"/>
      </c:barChart>
      <c:lineChart>
        <c:grouping val="standard"/>
        <c:varyColors val="0"/>
        <c:ser>
          <c:idx val="3"/>
          <c:order val="1"/>
          <c:tx>
            <c:strRef>
              <c:f>Sheet1!#REF!</c:f>
              <c:strCache>
                <c:ptCount val="1"/>
                <c:pt idx="0">
                  <c:v>#REF!</c:v>
                </c:pt>
              </c:strCache>
            </c:strRef>
          </c:tx>
          <c:spPr>
            <a:ln w="47321">
              <a:solidFill>
                <a:srgbClr val="0000FF"/>
              </a:solidFill>
              <a:prstDash val="solid"/>
            </a:ln>
          </c:spPr>
          <c:marker>
            <c:symbol val="none"/>
          </c:marker>
          <c:cat>
            <c:strRef>
              <c:f>Sheet1!$B$1:$D$1</c:f>
              <c:strCache>
                <c:ptCount val="3"/>
                <c:pt idx="0">
                  <c:v>FOE</c:v>
                </c:pt>
                <c:pt idx="1">
                  <c:v>Good to Great</c:v>
                </c:pt>
                <c:pt idx="2">
                  <c:v>S &amp; P 500</c:v>
                </c:pt>
              </c:strCache>
            </c:strRef>
          </c:cat>
          <c:val>
            <c:numRef>
              <c:f>Sheet1!#REF!</c:f>
              <c:numCache>
                <c:formatCode>General</c:formatCode>
                <c:ptCount val="1"/>
                <c:pt idx="0">
                  <c:v>1</c:v>
                </c:pt>
              </c:numCache>
            </c:numRef>
          </c:val>
          <c:smooth val="0"/>
          <c:extLst>
            <c:ext xmlns:c16="http://schemas.microsoft.com/office/drawing/2014/chart" uri="{C3380CC4-5D6E-409C-BE32-E72D297353CC}">
              <c16:uniqueId val="{00000001-A251-7E44-90C8-A64B6F053435}"/>
            </c:ext>
          </c:extLst>
        </c:ser>
        <c:ser>
          <c:idx val="0"/>
          <c:order val="2"/>
          <c:tx>
            <c:strRef>
              <c:f>Sheet1!#REF!</c:f>
              <c:strCache>
                <c:ptCount val="1"/>
                <c:pt idx="0">
                  <c:v>#REF!</c:v>
                </c:pt>
              </c:strCache>
            </c:strRef>
          </c:tx>
          <c:spPr>
            <a:ln w="47321">
              <a:solidFill>
                <a:srgbClr val="FF0000"/>
              </a:solidFill>
              <a:prstDash val="solid"/>
            </a:ln>
          </c:spPr>
          <c:marker>
            <c:symbol val="none"/>
          </c:marker>
          <c:cat>
            <c:strRef>
              <c:f>Sheet1!$B$1:$D$1</c:f>
              <c:strCache>
                <c:ptCount val="3"/>
                <c:pt idx="0">
                  <c:v>FOE</c:v>
                </c:pt>
                <c:pt idx="1">
                  <c:v>Good to Great</c:v>
                </c:pt>
                <c:pt idx="2">
                  <c:v>S &amp; P 500</c:v>
                </c:pt>
              </c:strCache>
            </c:strRef>
          </c:cat>
          <c:val>
            <c:numRef>
              <c:f>Sheet1!#REF!</c:f>
              <c:numCache>
                <c:formatCode>General</c:formatCode>
                <c:ptCount val="1"/>
                <c:pt idx="0">
                  <c:v>1</c:v>
                </c:pt>
              </c:numCache>
            </c:numRef>
          </c:val>
          <c:smooth val="0"/>
          <c:extLst>
            <c:ext xmlns:c16="http://schemas.microsoft.com/office/drawing/2014/chart" uri="{C3380CC4-5D6E-409C-BE32-E72D297353CC}">
              <c16:uniqueId val="{00000002-A251-7E44-90C8-A64B6F053435}"/>
            </c:ext>
          </c:extLst>
        </c:ser>
        <c:dLbls>
          <c:showLegendKey val="0"/>
          <c:showVal val="0"/>
          <c:showCatName val="0"/>
          <c:showSerName val="0"/>
          <c:showPercent val="0"/>
          <c:showBubbleSize val="0"/>
        </c:dLbls>
        <c:marker val="1"/>
        <c:smooth val="0"/>
        <c:axId val="2123296480"/>
        <c:axId val="2123299760"/>
      </c:lineChart>
      <c:catAx>
        <c:axId val="2123296480"/>
        <c:scaling>
          <c:orientation val="minMax"/>
        </c:scaling>
        <c:delete val="0"/>
        <c:axPos val="b"/>
        <c:numFmt formatCode="General" sourceLinked="1"/>
        <c:majorTickMark val="cross"/>
        <c:minorTickMark val="none"/>
        <c:tickLblPos val="nextTo"/>
        <c:spPr>
          <a:ln w="3943">
            <a:solidFill>
              <a:srgbClr val="666666"/>
            </a:solidFill>
            <a:prstDash val="solid"/>
          </a:ln>
        </c:spPr>
        <c:txPr>
          <a:bodyPr rot="0" vert="horz"/>
          <a:lstStyle/>
          <a:p>
            <a:pPr>
              <a:defRPr sz="1400" b="1" i="0" u="none" strike="noStrike" baseline="0">
                <a:solidFill>
                  <a:schemeClr val="tx1"/>
                </a:solidFill>
                <a:latin typeface="Trade Gothic LT" charset="0"/>
                <a:ea typeface="Trade Gothic LT" charset="0"/>
                <a:cs typeface="Trade Gothic LT" charset="0"/>
              </a:defRPr>
            </a:pPr>
            <a:endParaRPr lang="en-US"/>
          </a:p>
        </c:txPr>
        <c:crossAx val="2123299760"/>
        <c:crosses val="autoZero"/>
        <c:auto val="0"/>
        <c:lblAlgn val="ctr"/>
        <c:lblOffset val="100"/>
        <c:tickLblSkip val="1"/>
        <c:tickMarkSkip val="1"/>
        <c:noMultiLvlLbl val="0"/>
      </c:catAx>
      <c:valAx>
        <c:axId val="2123299760"/>
        <c:scaling>
          <c:orientation val="minMax"/>
        </c:scaling>
        <c:delete val="0"/>
        <c:axPos val="l"/>
        <c:title>
          <c:tx>
            <c:rich>
              <a:bodyPr/>
              <a:lstStyle/>
              <a:p>
                <a:pPr>
                  <a:defRPr sz="1200" b="1" i="0" u="none" strike="noStrike" baseline="0">
                    <a:solidFill>
                      <a:schemeClr val="bg1"/>
                    </a:solidFill>
                    <a:latin typeface="Trade Gothic LT" charset="0"/>
                    <a:ea typeface="Trade Gothic LT" charset="0"/>
                    <a:cs typeface="Trade Gothic LT" charset="0"/>
                  </a:defRPr>
                </a:pPr>
                <a:r>
                  <a:rPr lang="en-US" sz="1200" b="1" i="0" dirty="0">
                    <a:solidFill>
                      <a:schemeClr val="bg1"/>
                    </a:solidFill>
                    <a:latin typeface="Trade Gothic LT" charset="0"/>
                    <a:ea typeface="Trade Gothic LT" charset="0"/>
                    <a:cs typeface="Trade Gothic LT" charset="0"/>
                  </a:rPr>
                  <a:t> % Return – 10 years </a:t>
                </a:r>
              </a:p>
            </c:rich>
          </c:tx>
          <c:layout>
            <c:manualLayout>
              <c:xMode val="edge"/>
              <c:yMode val="edge"/>
              <c:x val="1.36459530094703E-2"/>
              <c:y val="0.31513364491171197"/>
            </c:manualLayout>
          </c:layout>
          <c:overlay val="0"/>
          <c:spPr>
            <a:noFill/>
            <a:ln w="31547">
              <a:noFill/>
            </a:ln>
          </c:spPr>
        </c:title>
        <c:numFmt formatCode="0%" sourceLinked="0"/>
        <c:majorTickMark val="cross"/>
        <c:minorTickMark val="none"/>
        <c:tickLblPos val="nextTo"/>
        <c:spPr>
          <a:noFill/>
          <a:ln w="3943">
            <a:solidFill>
              <a:srgbClr val="666666"/>
            </a:solidFill>
            <a:prstDash val="solid"/>
          </a:ln>
        </c:spPr>
        <c:txPr>
          <a:bodyPr rot="0" vert="horz"/>
          <a:lstStyle/>
          <a:p>
            <a:pPr>
              <a:defRPr sz="1000" b="1" i="0" u="none" strike="noStrike" baseline="0">
                <a:solidFill>
                  <a:schemeClr val="tx1"/>
                </a:solidFill>
                <a:latin typeface="Trade Gothic LT" charset="0"/>
                <a:ea typeface="Trade Gothic LT" charset="0"/>
                <a:cs typeface="Trade Gothic LT" charset="0"/>
              </a:defRPr>
            </a:pPr>
            <a:endParaRPr lang="en-US"/>
          </a:p>
        </c:txPr>
        <c:crossAx val="2123296480"/>
        <c:crosses val="autoZero"/>
        <c:crossBetween val="between"/>
      </c:valAx>
      <c:spPr>
        <a:ln>
          <a:noFill/>
        </a:ln>
      </c:spPr>
    </c:plotArea>
    <c:plotVisOnly val="1"/>
    <c:dispBlanksAs val="gap"/>
    <c:showDLblsOverMax val="0"/>
  </c:chart>
  <c:spPr>
    <a:noFill/>
    <a:ln>
      <a:noFill/>
    </a:ln>
  </c:spPr>
  <c:txPr>
    <a:bodyPr/>
    <a:lstStyle/>
    <a:p>
      <a:pPr>
        <a:defRPr sz="1242" b="0"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021459123165202E-2"/>
          <c:y val="3.5890829973797098E-2"/>
          <c:w val="0.90463035870516195"/>
          <c:h val="0.79927007299270103"/>
        </c:manualLayout>
      </c:layout>
      <c:barChart>
        <c:barDir val="col"/>
        <c:grouping val="clustered"/>
        <c:varyColors val="0"/>
        <c:ser>
          <c:idx val="1"/>
          <c:order val="0"/>
          <c:tx>
            <c:strRef>
              <c:f>Sheet1!$A$2</c:f>
              <c:strCache>
                <c:ptCount val="1"/>
                <c:pt idx="0">
                  <c:v>Talent &amp; skill</c:v>
                </c:pt>
              </c:strCache>
            </c:strRef>
          </c:tx>
          <c:spPr>
            <a:solidFill>
              <a:srgbClr val="BEDB39"/>
            </a:solidFill>
            <a:ln w="15774">
              <a:solidFill>
                <a:srgbClr val="00B050"/>
              </a:solidFill>
              <a:prstDash val="solid"/>
            </a:ln>
          </c:spPr>
          <c:invertIfNegative val="0"/>
          <c:dPt>
            <c:idx val="0"/>
            <c:invertIfNegative val="0"/>
            <c:bubble3D val="0"/>
            <c:spPr>
              <a:solidFill>
                <a:srgbClr val="BEDB39"/>
              </a:solidFill>
              <a:ln w="15774">
                <a:noFill/>
                <a:prstDash val="solid"/>
              </a:ln>
            </c:spPr>
            <c:extLst>
              <c:ext xmlns:c16="http://schemas.microsoft.com/office/drawing/2014/chart" uri="{C3380CC4-5D6E-409C-BE32-E72D297353CC}">
                <c16:uniqueId val="{00000001-B1A7-594E-BA46-E0187F25A688}"/>
              </c:ext>
            </c:extLst>
          </c:dPt>
          <c:dPt>
            <c:idx val="1"/>
            <c:invertIfNegative val="0"/>
            <c:bubble3D val="0"/>
            <c:spPr>
              <a:solidFill>
                <a:srgbClr val="BEDB39"/>
              </a:solidFill>
              <a:ln w="15774">
                <a:noFill/>
                <a:prstDash val="solid"/>
              </a:ln>
            </c:spPr>
            <c:extLst>
              <c:ext xmlns:c16="http://schemas.microsoft.com/office/drawing/2014/chart" uri="{C3380CC4-5D6E-409C-BE32-E72D297353CC}">
                <c16:uniqueId val="{00000000-B1A7-594E-BA46-E0187F25A688}"/>
              </c:ext>
            </c:extLst>
          </c:dPt>
          <c:cat>
            <c:strRef>
              <c:f>Sheet1!$B$1:$C$1</c:f>
              <c:strCache>
                <c:ptCount val="2"/>
                <c:pt idx="0">
                  <c:v>Org A</c:v>
                </c:pt>
                <c:pt idx="1">
                  <c:v>Org B</c:v>
                </c:pt>
              </c:strCache>
            </c:strRef>
          </c:cat>
          <c:val>
            <c:numRef>
              <c:f>Sheet1!$B$2:$C$2</c:f>
              <c:numCache>
                <c:formatCode>General</c:formatCode>
                <c:ptCount val="2"/>
                <c:pt idx="0">
                  <c:v>5</c:v>
                </c:pt>
                <c:pt idx="1">
                  <c:v>8</c:v>
                </c:pt>
              </c:numCache>
            </c:numRef>
          </c:val>
          <c:extLst>
            <c:ext xmlns:c16="http://schemas.microsoft.com/office/drawing/2014/chart" uri="{C3380CC4-5D6E-409C-BE32-E72D297353CC}">
              <c16:uniqueId val="{00000000-B818-4334-B7E2-913D0DAC4836}"/>
            </c:ext>
          </c:extLst>
        </c:ser>
        <c:dLbls>
          <c:showLegendKey val="0"/>
          <c:showVal val="0"/>
          <c:showCatName val="0"/>
          <c:showSerName val="0"/>
          <c:showPercent val="0"/>
          <c:showBubbleSize val="0"/>
        </c:dLbls>
        <c:gapWidth val="150"/>
        <c:axId val="2131731760"/>
        <c:axId val="2131734944"/>
      </c:barChart>
      <c:lineChart>
        <c:grouping val="standard"/>
        <c:varyColors val="0"/>
        <c:ser>
          <c:idx val="3"/>
          <c:order val="1"/>
          <c:tx>
            <c:strRef>
              <c:f>Sheet1!#REF!</c:f>
              <c:strCache>
                <c:ptCount val="1"/>
                <c:pt idx="0">
                  <c:v>#REF!</c:v>
                </c:pt>
              </c:strCache>
            </c:strRef>
          </c:tx>
          <c:spPr>
            <a:ln w="47321">
              <a:solidFill>
                <a:srgbClr val="0000FF"/>
              </a:solidFill>
              <a:prstDash val="solid"/>
            </a:ln>
          </c:spPr>
          <c:marker>
            <c:symbol val="none"/>
          </c:marker>
          <c:cat>
            <c:strRef>
              <c:f>Sheet1!$B$1:$C$1</c:f>
              <c:strCache>
                <c:ptCount val="2"/>
                <c:pt idx="0">
                  <c:v>Org A</c:v>
                </c:pt>
                <c:pt idx="1">
                  <c:v>Org B</c:v>
                </c:pt>
              </c:strCache>
            </c:strRef>
          </c:cat>
          <c:val>
            <c:numRef>
              <c:f>Sheet1!#REF!</c:f>
              <c:numCache>
                <c:formatCode>General</c:formatCode>
                <c:ptCount val="1"/>
                <c:pt idx="0">
                  <c:v>1</c:v>
                </c:pt>
              </c:numCache>
            </c:numRef>
          </c:val>
          <c:smooth val="0"/>
          <c:extLst>
            <c:ext xmlns:c16="http://schemas.microsoft.com/office/drawing/2014/chart" uri="{C3380CC4-5D6E-409C-BE32-E72D297353CC}">
              <c16:uniqueId val="{00000001-B818-4334-B7E2-913D0DAC4836}"/>
            </c:ext>
          </c:extLst>
        </c:ser>
        <c:dLbls>
          <c:showLegendKey val="0"/>
          <c:showVal val="0"/>
          <c:showCatName val="0"/>
          <c:showSerName val="0"/>
          <c:showPercent val="0"/>
          <c:showBubbleSize val="0"/>
        </c:dLbls>
        <c:marker val="1"/>
        <c:smooth val="0"/>
        <c:axId val="2131731760"/>
        <c:axId val="2131734944"/>
      </c:lineChart>
      <c:catAx>
        <c:axId val="2131731760"/>
        <c:scaling>
          <c:orientation val="minMax"/>
        </c:scaling>
        <c:delete val="0"/>
        <c:axPos val="b"/>
        <c:numFmt formatCode="General" sourceLinked="1"/>
        <c:majorTickMark val="cross"/>
        <c:minorTickMark val="none"/>
        <c:tickLblPos val="none"/>
        <c:spPr>
          <a:ln w="3943">
            <a:solidFill>
              <a:srgbClr val="666666"/>
            </a:solidFill>
            <a:prstDash val="solid"/>
          </a:ln>
        </c:spPr>
        <c:txPr>
          <a:bodyPr rot="0" vert="horz"/>
          <a:lstStyle/>
          <a:p>
            <a:pPr>
              <a:defRPr sz="1242" b="0" i="0" u="none" strike="noStrike" baseline="0">
                <a:solidFill>
                  <a:schemeClr val="bg1"/>
                </a:solidFill>
                <a:latin typeface="Arial"/>
                <a:ea typeface="Arial"/>
                <a:cs typeface="Arial"/>
              </a:defRPr>
            </a:pPr>
            <a:endParaRPr lang="en-US"/>
          </a:p>
        </c:txPr>
        <c:crossAx val="2131734944"/>
        <c:crosses val="autoZero"/>
        <c:auto val="0"/>
        <c:lblAlgn val="ctr"/>
        <c:lblOffset val="100"/>
        <c:tickLblSkip val="1"/>
        <c:tickMarkSkip val="1"/>
        <c:noMultiLvlLbl val="0"/>
      </c:catAx>
      <c:valAx>
        <c:axId val="2131734944"/>
        <c:scaling>
          <c:orientation val="minMax"/>
          <c:max val="10"/>
        </c:scaling>
        <c:delete val="0"/>
        <c:axPos val="l"/>
        <c:numFmt formatCode="#,##0" sourceLinked="0"/>
        <c:majorTickMark val="cross"/>
        <c:minorTickMark val="none"/>
        <c:tickLblPos val="nextTo"/>
        <c:spPr>
          <a:ln w="3943">
            <a:solidFill>
              <a:srgbClr val="666666"/>
            </a:solidFill>
            <a:prstDash val="solid"/>
          </a:ln>
        </c:spPr>
        <c:txPr>
          <a:bodyPr rot="0" vert="horz"/>
          <a:lstStyle/>
          <a:p>
            <a:pPr>
              <a:defRPr sz="1242" b="1" i="0" u="none" strike="noStrike" baseline="0">
                <a:solidFill>
                  <a:sysClr val="windowText" lastClr="000000"/>
                </a:solidFill>
                <a:latin typeface="Trade Gothic LT" charset="0"/>
                <a:ea typeface="Trade Gothic LT" charset="0"/>
                <a:cs typeface="Trade Gothic LT" charset="0"/>
              </a:defRPr>
            </a:pPr>
            <a:endParaRPr lang="en-US"/>
          </a:p>
        </c:txPr>
        <c:crossAx val="2131731760"/>
        <c:crosses val="autoZero"/>
        <c:crossBetween val="between"/>
      </c:valAx>
      <c:spPr>
        <a:noFill/>
        <a:ln w="15774">
          <a:noFill/>
          <a:prstDash val="solid"/>
        </a:ln>
      </c:spPr>
    </c:plotArea>
    <c:plotVisOnly val="1"/>
    <c:dispBlanksAs val="gap"/>
    <c:showDLblsOverMax val="0"/>
  </c:chart>
  <c:spPr>
    <a:noFill/>
    <a:ln>
      <a:noFill/>
    </a:ln>
  </c:spPr>
  <c:txPr>
    <a:bodyPr/>
    <a:lstStyle/>
    <a:p>
      <a:pPr>
        <a:defRPr sz="1242" b="0"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280680437424"/>
          <c:y val="4.9270072992700698E-2"/>
          <c:w val="0.88456865127582096"/>
          <c:h val="0.75208864149296095"/>
        </c:manualLayout>
      </c:layout>
      <c:barChart>
        <c:barDir val="col"/>
        <c:grouping val="clustered"/>
        <c:varyColors val="0"/>
        <c:ser>
          <c:idx val="1"/>
          <c:order val="0"/>
          <c:tx>
            <c:strRef>
              <c:f>Sheet1!$A$2</c:f>
              <c:strCache>
                <c:ptCount val="1"/>
                <c:pt idx="0">
                  <c:v>Gross Margin%</c:v>
                </c:pt>
              </c:strCache>
            </c:strRef>
          </c:tx>
          <c:spPr>
            <a:solidFill>
              <a:srgbClr val="BEDB39"/>
            </a:solidFill>
            <a:ln w="15774">
              <a:noFill/>
              <a:prstDash val="solid"/>
            </a:ln>
          </c:spPr>
          <c:invertIfNegative val="0"/>
          <c:cat>
            <c:numRef>
              <c:f>Sheet1!$B$1:$M$1</c:f>
              <c:numCache>
                <c:formatCode>General</c:formatCode>
                <c:ptCount val="12"/>
                <c:pt idx="0">
                  <c:v>2006</c:v>
                </c:pt>
                <c:pt idx="1">
                  <c:v>2007</c:v>
                </c:pt>
                <c:pt idx="2">
                  <c:v>2008</c:v>
                </c:pt>
                <c:pt idx="3">
                  <c:v>2009</c:v>
                </c:pt>
                <c:pt idx="4">
                  <c:v>2010</c:v>
                </c:pt>
                <c:pt idx="5">
                  <c:v>2011</c:v>
                </c:pt>
                <c:pt idx="6">
                  <c:v>2012</c:v>
                </c:pt>
                <c:pt idx="7">
                  <c:v>2013</c:v>
                </c:pt>
                <c:pt idx="8">
                  <c:v>2014</c:v>
                </c:pt>
                <c:pt idx="9">
                  <c:v>2015</c:v>
                </c:pt>
                <c:pt idx="10">
                  <c:v>2016</c:v>
                </c:pt>
                <c:pt idx="11">
                  <c:v>2017</c:v>
                </c:pt>
              </c:numCache>
            </c:numRef>
          </c:cat>
          <c:val>
            <c:numRef>
              <c:f>Sheet1!$B$2:$M$2</c:f>
              <c:numCache>
                <c:formatCode>General</c:formatCode>
                <c:ptCount val="12"/>
                <c:pt idx="0">
                  <c:v>0.34699999999999998</c:v>
                </c:pt>
                <c:pt idx="1">
                  <c:v>0.34989999999999999</c:v>
                </c:pt>
                <c:pt idx="2">
                  <c:v>0.3594</c:v>
                </c:pt>
                <c:pt idx="3">
                  <c:v>0.39389999999999997</c:v>
                </c:pt>
                <c:pt idx="4">
                  <c:v>0.40100000000000002</c:v>
                </c:pt>
                <c:pt idx="5">
                  <c:v>0.41299999999999998</c:v>
                </c:pt>
                <c:pt idx="6">
                  <c:v>0.41299999999999998</c:v>
                </c:pt>
                <c:pt idx="7">
                  <c:v>0.42399999999999999</c:v>
                </c:pt>
                <c:pt idx="8">
                  <c:v>0.437</c:v>
                </c:pt>
                <c:pt idx="9">
                  <c:v>0.45700000000000002</c:v>
                </c:pt>
                <c:pt idx="10">
                  <c:v>0.46500000000000002</c:v>
                </c:pt>
                <c:pt idx="11">
                  <c:v>0.46500000000000002</c:v>
                </c:pt>
              </c:numCache>
            </c:numRef>
          </c:val>
          <c:extLst>
            <c:ext xmlns:c16="http://schemas.microsoft.com/office/drawing/2014/chart" uri="{C3380CC4-5D6E-409C-BE32-E72D297353CC}">
              <c16:uniqueId val="{00000000-B309-44BE-B687-993E14D778C8}"/>
            </c:ext>
          </c:extLst>
        </c:ser>
        <c:dLbls>
          <c:showLegendKey val="0"/>
          <c:showVal val="0"/>
          <c:showCatName val="0"/>
          <c:showSerName val="0"/>
          <c:showPercent val="0"/>
          <c:showBubbleSize val="0"/>
        </c:dLbls>
        <c:gapWidth val="150"/>
        <c:axId val="2134226288"/>
        <c:axId val="2134229552"/>
      </c:barChart>
      <c:lineChart>
        <c:grouping val="standard"/>
        <c:varyColors val="0"/>
        <c:ser>
          <c:idx val="3"/>
          <c:order val="1"/>
          <c:tx>
            <c:strRef>
              <c:f>Sheet1!$A$3</c:f>
              <c:strCache>
                <c:ptCount val="1"/>
                <c:pt idx="0">
                  <c:v>OWC % Sales</c:v>
                </c:pt>
              </c:strCache>
            </c:strRef>
          </c:tx>
          <c:spPr>
            <a:ln w="47321">
              <a:solidFill>
                <a:srgbClr val="007B9B"/>
              </a:solidFill>
              <a:prstDash val="solid"/>
            </a:ln>
          </c:spPr>
          <c:marker>
            <c:symbol val="none"/>
          </c:marker>
          <c:cat>
            <c:numRef>
              <c:f>Sheet1!$B$1:$H$1</c:f>
              <c:numCache>
                <c:formatCode>General</c:formatCode>
                <c:ptCount val="7"/>
                <c:pt idx="0">
                  <c:v>2006</c:v>
                </c:pt>
                <c:pt idx="1">
                  <c:v>2007</c:v>
                </c:pt>
                <c:pt idx="2">
                  <c:v>2008</c:v>
                </c:pt>
                <c:pt idx="3">
                  <c:v>2009</c:v>
                </c:pt>
                <c:pt idx="4">
                  <c:v>2010</c:v>
                </c:pt>
                <c:pt idx="5">
                  <c:v>2011</c:v>
                </c:pt>
                <c:pt idx="6">
                  <c:v>2012</c:v>
                </c:pt>
              </c:numCache>
            </c:numRef>
          </c:cat>
          <c:val>
            <c:numRef>
              <c:f>Sheet1!$B$3:$M$3</c:f>
              <c:numCache>
                <c:formatCode>0%</c:formatCode>
                <c:ptCount val="12"/>
                <c:pt idx="0">
                  <c:v>0.19</c:v>
                </c:pt>
                <c:pt idx="1">
                  <c:v>0.17899999999999999</c:v>
                </c:pt>
                <c:pt idx="2">
                  <c:v>0.19600000000000001</c:v>
                </c:pt>
                <c:pt idx="3">
                  <c:v>0.186</c:v>
                </c:pt>
                <c:pt idx="4">
                  <c:v>0.13500000000000001</c:v>
                </c:pt>
                <c:pt idx="5">
                  <c:v>0.13500000000000001</c:v>
                </c:pt>
                <c:pt idx="6">
                  <c:v>0.114</c:v>
                </c:pt>
                <c:pt idx="7">
                  <c:v>0.112</c:v>
                </c:pt>
                <c:pt idx="8">
                  <c:v>9.2999999999999999E-2</c:v>
                </c:pt>
                <c:pt idx="9">
                  <c:v>9.6600000000000005E-2</c:v>
                </c:pt>
                <c:pt idx="10">
                  <c:v>9.2200000000000004E-2</c:v>
                </c:pt>
                <c:pt idx="11">
                  <c:v>0.10299999999999999</c:v>
                </c:pt>
              </c:numCache>
            </c:numRef>
          </c:val>
          <c:smooth val="0"/>
          <c:extLst>
            <c:ext xmlns:c16="http://schemas.microsoft.com/office/drawing/2014/chart" uri="{C3380CC4-5D6E-409C-BE32-E72D297353CC}">
              <c16:uniqueId val="{00000001-B309-44BE-B687-993E14D778C8}"/>
            </c:ext>
          </c:extLst>
        </c:ser>
        <c:ser>
          <c:idx val="0"/>
          <c:order val="2"/>
          <c:tx>
            <c:strRef>
              <c:f>Sheet1!$A$4</c:f>
              <c:strCache>
                <c:ptCount val="1"/>
                <c:pt idx="0">
                  <c:v>Debt % Sales</c:v>
                </c:pt>
              </c:strCache>
            </c:strRef>
          </c:tx>
          <c:spPr>
            <a:ln w="47321">
              <a:solidFill>
                <a:srgbClr val="FD923F"/>
              </a:solidFill>
              <a:prstDash val="solid"/>
            </a:ln>
          </c:spPr>
          <c:marker>
            <c:symbol val="none"/>
          </c:marker>
          <c:cat>
            <c:numRef>
              <c:f>Sheet1!$B$1:$H$1</c:f>
              <c:numCache>
                <c:formatCode>General</c:formatCode>
                <c:ptCount val="7"/>
                <c:pt idx="0">
                  <c:v>2006</c:v>
                </c:pt>
                <c:pt idx="1">
                  <c:v>2007</c:v>
                </c:pt>
                <c:pt idx="2">
                  <c:v>2008</c:v>
                </c:pt>
                <c:pt idx="3">
                  <c:v>2009</c:v>
                </c:pt>
                <c:pt idx="4">
                  <c:v>2010</c:v>
                </c:pt>
                <c:pt idx="5">
                  <c:v>2011</c:v>
                </c:pt>
                <c:pt idx="6">
                  <c:v>2012</c:v>
                </c:pt>
              </c:numCache>
            </c:numRef>
          </c:cat>
          <c:val>
            <c:numRef>
              <c:f>Sheet1!$B$4:$M$4</c:f>
              <c:numCache>
                <c:formatCode>General</c:formatCode>
                <c:ptCount val="12"/>
                <c:pt idx="0">
                  <c:v>0.21</c:v>
                </c:pt>
                <c:pt idx="1">
                  <c:v>0.22</c:v>
                </c:pt>
                <c:pt idx="2">
                  <c:v>0.19</c:v>
                </c:pt>
                <c:pt idx="3">
                  <c:v>0.24</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2-B309-44BE-B687-993E14D778C8}"/>
            </c:ext>
          </c:extLst>
        </c:ser>
        <c:dLbls>
          <c:showLegendKey val="0"/>
          <c:showVal val="0"/>
          <c:showCatName val="0"/>
          <c:showSerName val="0"/>
          <c:showPercent val="0"/>
          <c:showBubbleSize val="0"/>
        </c:dLbls>
        <c:marker val="1"/>
        <c:smooth val="0"/>
        <c:axId val="2134226288"/>
        <c:axId val="2134229552"/>
      </c:lineChart>
      <c:catAx>
        <c:axId val="2134226288"/>
        <c:scaling>
          <c:orientation val="minMax"/>
        </c:scaling>
        <c:delete val="0"/>
        <c:axPos val="b"/>
        <c:numFmt formatCode="General" sourceLinked="1"/>
        <c:majorTickMark val="cross"/>
        <c:minorTickMark val="none"/>
        <c:tickLblPos val="nextTo"/>
        <c:spPr>
          <a:ln w="3943">
            <a:solidFill>
              <a:srgbClr val="666666"/>
            </a:solidFill>
            <a:prstDash val="solid"/>
          </a:ln>
        </c:spPr>
        <c:txPr>
          <a:bodyPr rot="0" vert="horz"/>
          <a:lstStyle/>
          <a:p>
            <a:pPr>
              <a:defRPr sz="1200" b="1">
                <a:solidFill>
                  <a:schemeClr val="tx1"/>
                </a:solidFill>
                <a:latin typeface="Trade Gothic LT" panose="02000503000000000000" pitchFamily="2" charset="77"/>
              </a:defRPr>
            </a:pPr>
            <a:endParaRPr lang="en-US"/>
          </a:p>
        </c:txPr>
        <c:crossAx val="2134229552"/>
        <c:crosses val="autoZero"/>
        <c:auto val="0"/>
        <c:lblAlgn val="ctr"/>
        <c:lblOffset val="100"/>
        <c:tickLblSkip val="1"/>
        <c:tickMarkSkip val="1"/>
        <c:noMultiLvlLbl val="0"/>
      </c:catAx>
      <c:valAx>
        <c:axId val="2134229552"/>
        <c:scaling>
          <c:orientation val="minMax"/>
          <c:max val="0.48"/>
          <c:min val="0"/>
        </c:scaling>
        <c:delete val="0"/>
        <c:axPos val="l"/>
        <c:title>
          <c:tx>
            <c:rich>
              <a:bodyPr/>
              <a:lstStyle/>
              <a:p>
                <a:pPr>
                  <a:defRPr>
                    <a:solidFill>
                      <a:schemeClr val="tx1"/>
                    </a:solidFill>
                  </a:defRPr>
                </a:pPr>
                <a:r>
                  <a:rPr lang="en-US" dirty="0">
                    <a:solidFill>
                      <a:schemeClr val="tx1"/>
                    </a:solidFill>
                  </a:rPr>
                  <a:t>% Sales</a:t>
                </a:r>
              </a:p>
            </c:rich>
          </c:tx>
          <c:layout>
            <c:manualLayout>
              <c:xMode val="edge"/>
              <c:yMode val="edge"/>
              <c:x val="1.4580801944107E-2"/>
              <c:y val="0.39963503649635002"/>
            </c:manualLayout>
          </c:layout>
          <c:overlay val="0"/>
          <c:spPr>
            <a:noFill/>
            <a:ln w="31547">
              <a:noFill/>
            </a:ln>
          </c:spPr>
        </c:title>
        <c:numFmt formatCode="0%" sourceLinked="0"/>
        <c:majorTickMark val="cross"/>
        <c:minorTickMark val="none"/>
        <c:tickLblPos val="nextTo"/>
        <c:spPr>
          <a:ln w="3943">
            <a:solidFill>
              <a:srgbClr val="666666"/>
            </a:solidFill>
            <a:prstDash val="solid"/>
          </a:ln>
        </c:spPr>
        <c:txPr>
          <a:bodyPr rot="0" vert="horz"/>
          <a:lstStyle/>
          <a:p>
            <a:pPr>
              <a:defRPr>
                <a:solidFill>
                  <a:schemeClr val="tx1"/>
                </a:solidFill>
              </a:defRPr>
            </a:pPr>
            <a:endParaRPr lang="en-US"/>
          </a:p>
        </c:txPr>
        <c:crossAx val="2134226288"/>
        <c:crosses val="autoZero"/>
        <c:crossBetween val="between"/>
        <c:majorUnit val="0.06"/>
      </c:valAx>
    </c:plotArea>
    <c:legend>
      <c:legendPos val="b"/>
      <c:layout>
        <c:manualLayout>
          <c:xMode val="edge"/>
          <c:yMode val="edge"/>
          <c:x val="0.254327809680989"/>
          <c:y val="0.94890519177498101"/>
          <c:w val="0.584447144592949"/>
          <c:h val="5.1094890510949002E-2"/>
        </c:manualLayout>
      </c:layout>
      <c:overlay val="0"/>
      <c:spPr>
        <a:noFill/>
        <a:ln w="3943">
          <a:noFill/>
          <a:prstDash val="solid"/>
        </a:ln>
      </c:spPr>
      <c:txPr>
        <a:bodyPr/>
        <a:lstStyle/>
        <a:p>
          <a:pPr>
            <a:defRPr b="0" i="0">
              <a:solidFill>
                <a:schemeClr val="tx1"/>
              </a:solidFill>
              <a:latin typeface="Trade Gothic LT" panose="02000503000000000000" pitchFamily="2" charset="77"/>
            </a:defRPr>
          </a:pPr>
          <a:endParaRPr lang="en-US"/>
        </a:p>
      </c:txPr>
    </c:legend>
    <c:plotVisOnly val="1"/>
    <c:dispBlanksAs val="gap"/>
    <c:showDLblsOverMax val="0"/>
  </c:chart>
  <c:spPr>
    <a:noFill/>
    <a:ln>
      <a:noFill/>
    </a:ln>
  </c:spPr>
  <c:txPr>
    <a:bodyPr/>
    <a:lstStyle/>
    <a:p>
      <a:pPr>
        <a:defRPr sz="1242" b="0" i="0" u="none" strike="noStrike" baseline="0">
          <a:solidFill>
            <a:schemeClr val="bg1"/>
          </a:solidFill>
          <a:latin typeface="Arial"/>
          <a:ea typeface="Arial"/>
          <a:cs typeface="Aria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"Job" Requirements at Tuthill</c:v>
                </c:pt>
              </c:strCache>
            </c:strRef>
          </c:tx>
          <c:spPr>
            <a:solidFill>
              <a:srgbClr val="BEDB39"/>
            </a:solidFill>
            <a:ln>
              <a:noFill/>
            </a:ln>
          </c:spPr>
          <c:invertIfNegative val="0"/>
          <c:cat>
            <c:strRef>
              <c:f>Sheet1!$A$2:$A$4</c:f>
              <c:strCache>
                <c:ptCount val="3"/>
                <c:pt idx="0">
                  <c:v>Business Acumen/Skills</c:v>
                </c:pt>
                <c:pt idx="1">
                  <c:v>Continuous Improvement Spirit</c:v>
                </c:pt>
                <c:pt idx="2">
                  <c:v>"Our Way" Behaviors</c:v>
                </c:pt>
              </c:strCache>
            </c:strRef>
          </c:cat>
          <c:val>
            <c:numRef>
              <c:f>Sheet1!$B$2:$B$4</c:f>
              <c:numCache>
                <c:formatCode>General</c:formatCode>
                <c:ptCount val="3"/>
                <c:pt idx="0">
                  <c:v>4.5</c:v>
                </c:pt>
                <c:pt idx="1">
                  <c:v>2.5</c:v>
                </c:pt>
                <c:pt idx="2">
                  <c:v>3</c:v>
                </c:pt>
              </c:numCache>
            </c:numRef>
          </c:val>
          <c:extLst>
            <c:ext xmlns:c16="http://schemas.microsoft.com/office/drawing/2014/chart" uri="{C3380CC4-5D6E-409C-BE32-E72D297353CC}">
              <c16:uniqueId val="{00000000-F26B-4B7D-A238-B7F67D4EF75B}"/>
            </c:ext>
          </c:extLst>
        </c:ser>
        <c:dLbls>
          <c:showLegendKey val="0"/>
          <c:showVal val="0"/>
          <c:showCatName val="0"/>
          <c:showSerName val="0"/>
          <c:showPercent val="0"/>
          <c:showBubbleSize val="0"/>
        </c:dLbls>
        <c:gapWidth val="150"/>
        <c:axId val="2134058768"/>
        <c:axId val="2134061808"/>
      </c:barChart>
      <c:catAx>
        <c:axId val="2134058768"/>
        <c:scaling>
          <c:orientation val="minMax"/>
        </c:scaling>
        <c:delete val="0"/>
        <c:axPos val="b"/>
        <c:numFmt formatCode="General" sourceLinked="0"/>
        <c:majorTickMark val="out"/>
        <c:minorTickMark val="none"/>
        <c:tickLblPos val="nextTo"/>
        <c:spPr>
          <a:ln>
            <a:solidFill>
              <a:srgbClr val="666666"/>
            </a:solidFill>
          </a:ln>
        </c:spPr>
        <c:txPr>
          <a:bodyPr/>
          <a:lstStyle/>
          <a:p>
            <a:pPr>
              <a:defRPr sz="1200">
                <a:solidFill>
                  <a:schemeClr val="tx1"/>
                </a:solidFill>
                <a:latin typeface="Trade Gothic LT" panose="02000503000000000000" pitchFamily="2" charset="77"/>
              </a:defRPr>
            </a:pPr>
            <a:endParaRPr lang="en-US"/>
          </a:p>
        </c:txPr>
        <c:crossAx val="2134061808"/>
        <c:crosses val="autoZero"/>
        <c:auto val="1"/>
        <c:lblAlgn val="ctr"/>
        <c:lblOffset val="100"/>
        <c:noMultiLvlLbl val="0"/>
      </c:catAx>
      <c:valAx>
        <c:axId val="2134061808"/>
        <c:scaling>
          <c:orientation val="minMax"/>
        </c:scaling>
        <c:delete val="0"/>
        <c:axPos val="l"/>
        <c:majorGridlines>
          <c:spPr>
            <a:ln>
              <a:solidFill>
                <a:srgbClr val="666666"/>
              </a:solidFill>
            </a:ln>
          </c:spPr>
        </c:majorGridlines>
        <c:numFmt formatCode="General" sourceLinked="1"/>
        <c:majorTickMark val="out"/>
        <c:minorTickMark val="none"/>
        <c:tickLblPos val="nextTo"/>
        <c:spPr>
          <a:ln>
            <a:solidFill>
              <a:srgbClr val="666666"/>
            </a:solidFill>
          </a:ln>
        </c:spPr>
        <c:txPr>
          <a:bodyPr/>
          <a:lstStyle/>
          <a:p>
            <a:pPr>
              <a:defRPr b="0" i="0">
                <a:solidFill>
                  <a:schemeClr val="tx1"/>
                </a:solidFill>
                <a:latin typeface="Trade Gothic LT" panose="02000503000000000000" pitchFamily="2" charset="77"/>
              </a:defRPr>
            </a:pPr>
            <a:endParaRPr lang="en-US"/>
          </a:p>
        </c:txPr>
        <c:crossAx val="2134058768"/>
        <c:crosses val="autoZero"/>
        <c:crossBetween val="between"/>
        <c:majorUnit val="1"/>
      </c:valAx>
    </c:plotArea>
    <c:plotVisOnly val="1"/>
    <c:dispBlanksAs val="gap"/>
    <c:showDLblsOverMax val="0"/>
  </c:chart>
  <c:txPr>
    <a:bodyPr/>
    <a:lstStyle/>
    <a:p>
      <a:pPr>
        <a:defRPr sz="1800">
          <a:solidFill>
            <a:schemeClr val="bg1"/>
          </a:solidFil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0.23044</cdr:x>
      <cdr:y>0.82232</cdr:y>
    </cdr:from>
    <cdr:to>
      <cdr:x>0.40741</cdr:x>
      <cdr:y>0.89545</cdr:y>
    </cdr:to>
    <cdr:sp macro="" textlink="">
      <cdr:nvSpPr>
        <cdr:cNvPr id="7" name="TextBox 1"/>
        <cdr:cNvSpPr txBox="1"/>
      </cdr:nvSpPr>
      <cdr:spPr>
        <a:xfrm xmlns:a="http://schemas.openxmlformats.org/drawingml/2006/main">
          <a:off x="1896407" y="3122273"/>
          <a:ext cx="1456393" cy="27766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2000" b="1" i="0" dirty="0">
              <a:solidFill>
                <a:schemeClr val="tx1"/>
              </a:solidFill>
              <a:latin typeface="Trade Gothic LT" charset="0"/>
              <a:ea typeface="Trade Gothic LT" charset="0"/>
              <a:cs typeface="Trade Gothic LT" charset="0"/>
            </a:rPr>
            <a:t>Company A</a:t>
          </a:r>
        </a:p>
      </cdr:txBody>
    </cdr:sp>
  </cdr:relSizeAnchor>
  <cdr:relSizeAnchor xmlns:cdr="http://schemas.openxmlformats.org/drawingml/2006/chartDrawing">
    <cdr:from>
      <cdr:x>0.69165</cdr:x>
      <cdr:y>0.81778</cdr:y>
    </cdr:from>
    <cdr:to>
      <cdr:x>0.86861</cdr:x>
      <cdr:y>0.89091</cdr:y>
    </cdr:to>
    <cdr:sp macro="" textlink="">
      <cdr:nvSpPr>
        <cdr:cNvPr id="8" name="TextBox 1"/>
        <cdr:cNvSpPr txBox="1"/>
      </cdr:nvSpPr>
      <cdr:spPr>
        <a:xfrm xmlns:a="http://schemas.openxmlformats.org/drawingml/2006/main">
          <a:off x="5691962" y="3105019"/>
          <a:ext cx="1456310" cy="27766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2000" b="1" i="0" dirty="0">
              <a:solidFill>
                <a:sysClr val="windowText" lastClr="000000"/>
              </a:solidFill>
              <a:latin typeface="Trade Gothic LT" charset="0"/>
              <a:ea typeface="Trade Gothic LT" charset="0"/>
              <a:cs typeface="Trade Gothic LT" charset="0"/>
            </a:rPr>
            <a:t>Company B</a:t>
          </a:r>
        </a:p>
      </cdr:txBody>
    </cdr:sp>
  </cdr:relSizeAnchor>
</c:userShapes>
</file>

<file path=ppt/drawings/drawing2.xml><?xml version="1.0" encoding="utf-8"?>
<c:userShapes xmlns:c="http://schemas.openxmlformats.org/drawingml/2006/chart">
  <cdr:relSizeAnchor xmlns:cdr="http://schemas.openxmlformats.org/drawingml/2006/chartDrawing">
    <cdr:from>
      <cdr:x>0.77244</cdr:x>
      <cdr:y>0.81306</cdr:y>
    </cdr:from>
    <cdr:to>
      <cdr:x>0.83773</cdr:x>
      <cdr:y>0.90072</cdr:y>
    </cdr:to>
    <cdr:sp macro="" textlink="">
      <cdr:nvSpPr>
        <cdr:cNvPr id="4" name="TextBox 2"/>
        <cdr:cNvSpPr txBox="1"/>
      </cdr:nvSpPr>
      <cdr:spPr>
        <a:xfrm xmlns:a="http://schemas.openxmlformats.org/drawingml/2006/main">
          <a:off x="6356878" y="2626244"/>
          <a:ext cx="537311" cy="28315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b="1" dirty="0">
              <a:latin typeface="Trade Gothic LT"/>
            </a:rPr>
            <a:t>2015</a:t>
          </a:r>
          <a:endParaRPr lang="en-US" sz="1240" b="1" dirty="0">
            <a:latin typeface="Trade Gothic LT"/>
          </a:endParaRPr>
        </a:p>
      </cdr:txBody>
    </cdr:sp>
  </cdr:relSizeAnchor>
  <cdr:relSizeAnchor xmlns:cdr="http://schemas.openxmlformats.org/drawingml/2006/chartDrawing">
    <cdr:from>
      <cdr:x>0.69837</cdr:x>
      <cdr:y>0.81306</cdr:y>
    </cdr:from>
    <cdr:to>
      <cdr:x>0.76366</cdr:x>
      <cdr:y>0.90072</cdr:y>
    </cdr:to>
    <cdr:sp macro="" textlink="">
      <cdr:nvSpPr>
        <cdr:cNvPr id="5" name="TextBox 2"/>
        <cdr:cNvSpPr txBox="1"/>
      </cdr:nvSpPr>
      <cdr:spPr>
        <a:xfrm xmlns:a="http://schemas.openxmlformats.org/drawingml/2006/main">
          <a:off x="5747342" y="2626244"/>
          <a:ext cx="537311" cy="28315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b="1" dirty="0">
              <a:latin typeface="Trade Gothic LT"/>
            </a:rPr>
            <a:t>2014</a:t>
          </a:r>
        </a:p>
      </cdr:txBody>
    </cdr:sp>
  </cdr:relSizeAnchor>
  <cdr:relSizeAnchor xmlns:cdr="http://schemas.openxmlformats.org/drawingml/2006/chartDrawing">
    <cdr:from>
      <cdr:x>0.84888</cdr:x>
      <cdr:y>0.81446</cdr:y>
    </cdr:from>
    <cdr:to>
      <cdr:x>0.91417</cdr:x>
      <cdr:y>0.90212</cdr:y>
    </cdr:to>
    <cdr:sp macro="" textlink="">
      <cdr:nvSpPr>
        <cdr:cNvPr id="6" name="TextBox 2"/>
        <cdr:cNvSpPr txBox="1"/>
      </cdr:nvSpPr>
      <cdr:spPr>
        <a:xfrm xmlns:a="http://schemas.openxmlformats.org/drawingml/2006/main">
          <a:off x="6985974" y="2921216"/>
          <a:ext cx="537311" cy="31441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b="1" dirty="0">
              <a:solidFill>
                <a:schemeClr val="tx1"/>
              </a:solidFill>
              <a:latin typeface="Trade Gothic LT"/>
            </a:rPr>
            <a:t>2016</a:t>
          </a:r>
          <a:endParaRPr lang="en-US" sz="1240" b="1" dirty="0">
            <a:solidFill>
              <a:schemeClr val="tx1"/>
            </a:solidFill>
            <a:latin typeface="Trade Gothic LT"/>
          </a:endParaRPr>
        </a:p>
      </cdr:txBody>
    </cdr:sp>
  </cdr:relSizeAnchor>
  <cdr:relSizeAnchor xmlns:cdr="http://schemas.openxmlformats.org/drawingml/2006/chartDrawing">
    <cdr:from>
      <cdr:x>0.91978</cdr:x>
      <cdr:y>0.81306</cdr:y>
    </cdr:from>
    <cdr:to>
      <cdr:x>0.98507</cdr:x>
      <cdr:y>0.90072</cdr:y>
    </cdr:to>
    <cdr:sp macro="" textlink="">
      <cdr:nvSpPr>
        <cdr:cNvPr id="7" name="TextBox 2">
          <a:extLst xmlns:a="http://schemas.openxmlformats.org/drawingml/2006/main">
            <a:ext uri="{FF2B5EF4-FFF2-40B4-BE49-F238E27FC236}">
              <a16:creationId xmlns:a16="http://schemas.microsoft.com/office/drawing/2014/main" id="{86FF6E3A-644C-4A38-A08F-62459E8CB2D5}"/>
            </a:ext>
          </a:extLst>
        </cdr:cNvPr>
        <cdr:cNvSpPr txBox="1"/>
      </cdr:nvSpPr>
      <cdr:spPr>
        <a:xfrm xmlns:a="http://schemas.openxmlformats.org/drawingml/2006/main">
          <a:off x="7569405" y="2626257"/>
          <a:ext cx="537311" cy="28315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200" b="1" dirty="0">
              <a:latin typeface="Trade Gothic LT"/>
            </a:rPr>
            <a:t>2017</a:t>
          </a:r>
          <a:endParaRPr lang="en-US" sz="1240" b="1" dirty="0">
            <a:latin typeface="Trade Gothic 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0.04655</cdr:x>
      <cdr:y>0.05447</cdr:y>
    </cdr:from>
    <cdr:to>
      <cdr:x>0.98311</cdr:x>
      <cdr:y>0.05708</cdr:y>
    </cdr:to>
    <cdr:cxnSp macro="">
      <cdr:nvCxnSpPr>
        <cdr:cNvPr id="3" name="Straight Connector 2">
          <a:extLst xmlns:a="http://schemas.openxmlformats.org/drawingml/2006/main">
            <a:ext uri="{FF2B5EF4-FFF2-40B4-BE49-F238E27FC236}">
              <a16:creationId xmlns:a16="http://schemas.microsoft.com/office/drawing/2014/main" id="{F87C248D-2B03-4090-B673-6D30FF2B5408}"/>
            </a:ext>
          </a:extLst>
        </cdr:cNvPr>
        <cdr:cNvCxnSpPr/>
      </cdr:nvCxnSpPr>
      <cdr:spPr>
        <a:xfrm xmlns:a="http://schemas.openxmlformats.org/drawingml/2006/main">
          <a:off x="355241" y="196249"/>
          <a:ext cx="7147082" cy="9403"/>
        </a:xfrm>
        <a:prstGeom xmlns:a="http://schemas.openxmlformats.org/drawingml/2006/main" prst="line">
          <a:avLst/>
        </a:prstGeom>
        <a:ln xmlns:a="http://schemas.openxmlformats.org/drawingml/2006/main">
          <a:solidFill>
            <a:srgbClr val="FD923F"/>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9AE4CC42-E857-5B4C-B387-1BC5A44CBAC1}" type="datetimeFigureOut">
              <a:rPr lang="en-US" smtClean="0"/>
              <a:t>5/14/2018</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41BE67A6-C308-0E4D-992F-507D0ADB7A02}" type="slidenum">
              <a:rPr lang="en-US" smtClean="0"/>
              <a:t>‹#›</a:t>
            </a:fld>
            <a:endParaRPr lang="en-US"/>
          </a:p>
        </p:txBody>
      </p:sp>
    </p:spTree>
    <p:extLst>
      <p:ext uri="{BB962C8B-B14F-4D97-AF65-F5344CB8AC3E}">
        <p14:creationId xmlns:p14="http://schemas.microsoft.com/office/powerpoint/2010/main" val="2193178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intro slide.  Will discuss Culture.  How this word is going in usage AND how we all have one: at home, in the community, and at work.  </a:t>
            </a:r>
          </a:p>
        </p:txBody>
      </p:sp>
      <p:sp>
        <p:nvSpPr>
          <p:cNvPr id="4" name="Slide Number Placeholder 3"/>
          <p:cNvSpPr>
            <a:spLocks noGrp="1"/>
          </p:cNvSpPr>
          <p:nvPr>
            <p:ph type="sldNum" sz="quarter" idx="10"/>
          </p:nvPr>
        </p:nvSpPr>
        <p:spPr/>
        <p:txBody>
          <a:bodyPr/>
          <a:lstStyle/>
          <a:p>
            <a:fld id="{41BE67A6-C308-0E4D-992F-507D0ADB7A02}" type="slidenum">
              <a:rPr lang="en-US" smtClean="0"/>
              <a:t>1</a:t>
            </a:fld>
            <a:endParaRPr lang="en-US"/>
          </a:p>
        </p:txBody>
      </p:sp>
    </p:spTree>
    <p:extLst>
      <p:ext uri="{BB962C8B-B14F-4D97-AF65-F5344CB8AC3E}">
        <p14:creationId xmlns:p14="http://schemas.microsoft.com/office/powerpoint/2010/main" val="423390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a:t>
            </a:r>
            <a:r>
              <a:rPr lang="en-US" baseline="0" dirty="0"/>
              <a:t> companies hire folks based on the first bar, which is what is on the resume.  At Tuthill we want all three.  Our Hiring process focuses on all three; our Job Descriptions have all three; our employee evaluations have all three.  Everything is linked back to the journey/COMPASS.  And the most powerful employees go from right to left versus left to right.</a:t>
            </a:r>
            <a:endParaRPr lang="en-US" dirty="0"/>
          </a:p>
        </p:txBody>
      </p:sp>
      <p:sp>
        <p:nvSpPr>
          <p:cNvPr id="4" name="Slide Number Placeholder 3"/>
          <p:cNvSpPr>
            <a:spLocks noGrp="1"/>
          </p:cNvSpPr>
          <p:nvPr>
            <p:ph type="sldNum" sz="quarter" idx="10"/>
          </p:nvPr>
        </p:nvSpPr>
        <p:spPr/>
        <p:txBody>
          <a:bodyPr/>
          <a:lstStyle/>
          <a:p>
            <a:fld id="{8B1C2E5D-2460-DD4F-96B7-2FBED2AE2D96}" type="slidenum">
              <a:rPr lang="en-US" smtClean="0"/>
              <a:t>10</a:t>
            </a:fld>
            <a:endParaRPr lang="en-US" dirty="0"/>
          </a:p>
        </p:txBody>
      </p:sp>
    </p:spTree>
    <p:extLst>
      <p:ext uri="{BB962C8B-B14F-4D97-AF65-F5344CB8AC3E}">
        <p14:creationId xmlns:p14="http://schemas.microsoft.com/office/powerpoint/2010/main" val="260687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FD9D1F7-C10A-4E6C-9778-23EF06059671}" type="slidenum">
              <a:rPr lang="en-US" smtClean="0"/>
              <a:pPr/>
              <a:t>11</a:t>
            </a:fld>
            <a:endParaRPr lang="en-US" dirty="0"/>
          </a:p>
        </p:txBody>
      </p:sp>
      <p:sp>
        <p:nvSpPr>
          <p:cNvPr id="30723" name="Rectangle 2"/>
          <p:cNvSpPr>
            <a:spLocks noGrp="1" noRot="1" noChangeAspect="1" noChangeArrowheads="1" noTextEdit="1"/>
          </p:cNvSpPr>
          <p:nvPr>
            <p:ph type="sldImg"/>
          </p:nvPr>
        </p:nvSpPr>
        <p:spPr>
          <a:xfrm>
            <a:off x="469900" y="727075"/>
            <a:ext cx="6419850" cy="3611563"/>
          </a:xfrm>
          <a:ln/>
        </p:spPr>
      </p:sp>
      <p:sp>
        <p:nvSpPr>
          <p:cNvPr id="30724" name="Rectangle 3"/>
          <p:cNvSpPr>
            <a:spLocks noGrp="1" noChangeArrowheads="1"/>
          </p:cNvSpPr>
          <p:nvPr>
            <p:ph type="body" idx="1"/>
          </p:nvPr>
        </p:nvSpPr>
        <p:spPr>
          <a:xfrm>
            <a:off x="979715" y="4579162"/>
            <a:ext cx="5395910" cy="4334169"/>
          </a:xfrm>
          <a:noFill/>
          <a:ln/>
        </p:spPr>
        <p:txBody>
          <a:bodyPr/>
          <a:lstStyle/>
          <a:p>
            <a:pPr eaLnBrk="1" hangingPunct="1"/>
            <a:r>
              <a:rPr lang="en-US" dirty="0"/>
              <a:t>The key to sustainability is the people model versus the business model.</a:t>
            </a:r>
            <a:r>
              <a:rPr lang="en-US" baseline="0" dirty="0"/>
              <a:t>  So much of traditional strategies is based on information in the public domain – we all know it and have access to it.  True competitive advantage is through the culture and the people – much more difficult to replicate!  </a:t>
            </a:r>
            <a:endParaRPr lang="en-US" dirty="0"/>
          </a:p>
        </p:txBody>
      </p:sp>
    </p:spTree>
    <p:extLst>
      <p:ext uri="{BB962C8B-B14F-4D97-AF65-F5344CB8AC3E}">
        <p14:creationId xmlns:p14="http://schemas.microsoft.com/office/powerpoint/2010/main" val="2406441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various structures we use to help create aliveness &amp; authenticity – the uncommon</a:t>
            </a:r>
          </a:p>
        </p:txBody>
      </p:sp>
      <p:sp>
        <p:nvSpPr>
          <p:cNvPr id="4" name="Slide Number Placeholder 3"/>
          <p:cNvSpPr>
            <a:spLocks noGrp="1"/>
          </p:cNvSpPr>
          <p:nvPr>
            <p:ph type="sldNum" sz="quarter" idx="10"/>
          </p:nvPr>
        </p:nvSpPr>
        <p:spPr/>
        <p:txBody>
          <a:bodyPr/>
          <a:lstStyle/>
          <a:p>
            <a:fld id="{8B1C2E5D-2460-DD4F-96B7-2FBED2AE2D96}" type="slidenum">
              <a:rPr lang="en-US" smtClean="0"/>
              <a:t>12</a:t>
            </a:fld>
            <a:endParaRPr lang="en-US" dirty="0"/>
          </a:p>
        </p:txBody>
      </p:sp>
    </p:spTree>
    <p:extLst>
      <p:ext uri="{BB962C8B-B14F-4D97-AF65-F5344CB8AC3E}">
        <p14:creationId xmlns:p14="http://schemas.microsoft.com/office/powerpoint/2010/main" val="1579618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is usually very powerful, because they hear a CEO be humble and vulnerable, versus “smartest guy in the room” or “person who has all the answers”.  These are persona’s and not the real me.  So I tell on myself.  I share my failures and how people let me up; gave me grace.</a:t>
            </a:r>
          </a:p>
          <a:p>
            <a:r>
              <a:rPr lang="en-US" baseline="0" dirty="0"/>
              <a:t>Also the power of asking for help, when I really need it.  My letting go of being the hero; I am only holding people small.   AND I am a recovering HERO.  It is an addiction I fight everyday! </a:t>
            </a:r>
          </a:p>
        </p:txBody>
      </p:sp>
      <p:sp>
        <p:nvSpPr>
          <p:cNvPr id="4" name="Slide Number Placeholder 3"/>
          <p:cNvSpPr>
            <a:spLocks noGrp="1"/>
          </p:cNvSpPr>
          <p:nvPr>
            <p:ph type="sldNum" sz="quarter" idx="10"/>
          </p:nvPr>
        </p:nvSpPr>
        <p:spPr/>
        <p:txBody>
          <a:bodyPr/>
          <a:lstStyle/>
          <a:p>
            <a:fld id="{8B1C2E5D-2460-DD4F-96B7-2FBED2AE2D96}" type="slidenum">
              <a:rPr lang="en-US" smtClean="0"/>
              <a:t>13</a:t>
            </a:fld>
            <a:endParaRPr lang="en-US" dirty="0"/>
          </a:p>
        </p:txBody>
      </p:sp>
    </p:spTree>
    <p:extLst>
      <p:ext uri="{BB962C8B-B14F-4D97-AF65-F5344CB8AC3E}">
        <p14:creationId xmlns:p14="http://schemas.microsoft.com/office/powerpoint/2010/main" val="614173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Verbatim from employees</a:t>
            </a:r>
            <a:r>
              <a:rPr lang="en-US" baseline="0" dirty="0"/>
              <a:t> and outsiders.  I will cover only the ones in blue.  </a:t>
            </a:r>
            <a:endParaRPr lang="en-US" dirty="0"/>
          </a:p>
        </p:txBody>
      </p:sp>
      <p:sp>
        <p:nvSpPr>
          <p:cNvPr id="4" name="Slide Number Placeholder 3"/>
          <p:cNvSpPr>
            <a:spLocks noGrp="1"/>
          </p:cNvSpPr>
          <p:nvPr>
            <p:ph type="sldNum" sz="quarter" idx="10"/>
          </p:nvPr>
        </p:nvSpPr>
        <p:spPr/>
        <p:txBody>
          <a:bodyPr/>
          <a:lstStyle/>
          <a:p>
            <a:fld id="{8B1C2E5D-2460-DD4F-96B7-2FBED2AE2D96}" type="slidenum">
              <a:rPr lang="en-US" smtClean="0"/>
              <a:t>14</a:t>
            </a:fld>
            <a:endParaRPr lang="en-US" dirty="0"/>
          </a:p>
        </p:txBody>
      </p:sp>
    </p:spTree>
    <p:extLst>
      <p:ext uri="{BB962C8B-B14F-4D97-AF65-F5344CB8AC3E}">
        <p14:creationId xmlns:p14="http://schemas.microsoft.com/office/powerpoint/2010/main" val="903261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a:t>
            </a:r>
            <a:r>
              <a:rPr lang="en-US" baseline="0" dirty="0"/>
              <a:t> to previous question: a time for reflection.  Folks are always asked “what do you do?”.  Rarely are they asked “who are you”.  This is a much deeper question.  The next obvious question is……. “Is this who you want to be”?  If not, “what are you going to do to become who you want to be?”  Be your Authentic self.</a:t>
            </a:r>
            <a:endParaRPr lang="en-US" dirty="0"/>
          </a:p>
        </p:txBody>
      </p:sp>
      <p:sp>
        <p:nvSpPr>
          <p:cNvPr id="4" name="Slide Number Placeholder 3"/>
          <p:cNvSpPr>
            <a:spLocks noGrp="1"/>
          </p:cNvSpPr>
          <p:nvPr>
            <p:ph type="sldNum" sz="quarter" idx="10"/>
          </p:nvPr>
        </p:nvSpPr>
        <p:spPr/>
        <p:txBody>
          <a:bodyPr/>
          <a:lstStyle/>
          <a:p>
            <a:fld id="{8B1C2E5D-2460-DD4F-96B7-2FBED2AE2D96}" type="slidenum">
              <a:rPr lang="en-US" smtClean="0"/>
              <a:t>15</a:t>
            </a:fld>
            <a:endParaRPr lang="en-US" dirty="0"/>
          </a:p>
        </p:txBody>
      </p:sp>
    </p:spTree>
    <p:extLst>
      <p:ext uri="{BB962C8B-B14F-4D97-AF65-F5344CB8AC3E}">
        <p14:creationId xmlns:p14="http://schemas.microsoft.com/office/powerpoint/2010/main" val="1230759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make sure the clip art aligns once it is on screen.</a:t>
            </a:r>
          </a:p>
        </p:txBody>
      </p:sp>
      <p:sp>
        <p:nvSpPr>
          <p:cNvPr id="4" name="Slide Number Placeholder 3"/>
          <p:cNvSpPr>
            <a:spLocks noGrp="1"/>
          </p:cNvSpPr>
          <p:nvPr>
            <p:ph type="sldNum" sz="quarter" idx="10"/>
          </p:nvPr>
        </p:nvSpPr>
        <p:spPr/>
        <p:txBody>
          <a:bodyPr/>
          <a:lstStyle/>
          <a:p>
            <a:fld id="{8B1C2E5D-2460-DD4F-96B7-2FBED2AE2D96}" type="slidenum">
              <a:rPr lang="en-US" smtClean="0"/>
              <a:t>16</a:t>
            </a:fld>
            <a:endParaRPr lang="en-US" dirty="0"/>
          </a:p>
        </p:txBody>
      </p:sp>
    </p:spTree>
    <p:extLst>
      <p:ext uri="{BB962C8B-B14F-4D97-AF65-F5344CB8AC3E}">
        <p14:creationId xmlns:p14="http://schemas.microsoft.com/office/powerpoint/2010/main" val="3178335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BE67A6-C308-0E4D-992F-507D0ADB7A02}" type="slidenum">
              <a:rPr lang="en-US" smtClean="0"/>
              <a:t>18</a:t>
            </a:fld>
            <a:endParaRPr lang="en-US"/>
          </a:p>
        </p:txBody>
      </p:sp>
    </p:spTree>
    <p:extLst>
      <p:ext uri="{BB962C8B-B14F-4D97-AF65-F5344CB8AC3E}">
        <p14:creationId xmlns:p14="http://schemas.microsoft.com/office/powerpoint/2010/main" val="108325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company background slide.</a:t>
            </a:r>
          </a:p>
        </p:txBody>
      </p:sp>
      <p:sp>
        <p:nvSpPr>
          <p:cNvPr id="4" name="Slide Number Placeholder 3"/>
          <p:cNvSpPr>
            <a:spLocks noGrp="1"/>
          </p:cNvSpPr>
          <p:nvPr>
            <p:ph type="sldNum" sz="quarter" idx="10"/>
          </p:nvPr>
        </p:nvSpPr>
        <p:spPr/>
        <p:txBody>
          <a:bodyPr/>
          <a:lstStyle/>
          <a:p>
            <a:fld id="{41BE67A6-C308-0E4D-992F-507D0ADB7A02}" type="slidenum">
              <a:rPr lang="en-US" smtClean="0"/>
              <a:t>2</a:t>
            </a:fld>
            <a:endParaRPr lang="en-US"/>
          </a:p>
        </p:txBody>
      </p:sp>
    </p:spTree>
    <p:extLst>
      <p:ext uri="{BB962C8B-B14F-4D97-AF65-F5344CB8AC3E}">
        <p14:creationId xmlns:p14="http://schemas.microsoft.com/office/powerpoint/2010/main" val="647745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slide that links to the video.  You may want to consider downloading the video and having the link to the download.  </a:t>
            </a:r>
            <a:r>
              <a:rPr lang="en-US" baseline="0" dirty="0"/>
              <a:t>I will have a stick or my computer for the event if the link does not work.  </a:t>
            </a:r>
          </a:p>
          <a:p>
            <a:r>
              <a:rPr lang="en-US" baseline="0" dirty="0"/>
              <a:t>The video is about Tuthill journey of the heart and aliveness.  3 minutes and 11 seconds. </a:t>
            </a:r>
          </a:p>
          <a:p>
            <a:r>
              <a:rPr lang="en-US" baseline="0" dirty="0"/>
              <a:t>I will ask questions about the video.</a:t>
            </a:r>
          </a:p>
          <a:p>
            <a:r>
              <a:rPr lang="en-US" baseline="0" dirty="0"/>
              <a:t>I will share that the voice is Jay Tuthill and the folks are Tuthill employees and customers.</a:t>
            </a:r>
            <a:endParaRPr lang="en-US" dirty="0"/>
          </a:p>
        </p:txBody>
      </p:sp>
      <p:sp>
        <p:nvSpPr>
          <p:cNvPr id="4" name="Slide Number Placeholder 3"/>
          <p:cNvSpPr>
            <a:spLocks noGrp="1"/>
          </p:cNvSpPr>
          <p:nvPr>
            <p:ph type="sldNum" sz="quarter" idx="10"/>
          </p:nvPr>
        </p:nvSpPr>
        <p:spPr/>
        <p:txBody>
          <a:bodyPr/>
          <a:lstStyle/>
          <a:p>
            <a:fld id="{8B1C2E5D-2460-DD4F-96B7-2FBED2AE2D96}" type="slidenum">
              <a:rPr lang="en-US" smtClean="0"/>
              <a:t>3</a:t>
            </a:fld>
            <a:endParaRPr lang="en-US" dirty="0"/>
          </a:p>
        </p:txBody>
      </p:sp>
    </p:spTree>
    <p:extLst>
      <p:ext uri="{BB962C8B-B14F-4D97-AF65-F5344CB8AC3E}">
        <p14:creationId xmlns:p14="http://schemas.microsoft.com/office/powerpoint/2010/main" val="173609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Compass is our version of a Vision/Mission statement.  In reality it is how we bring the video to life.  You will note phrases from the video in this document.  </a:t>
            </a:r>
          </a:p>
          <a:p>
            <a:r>
              <a:rPr lang="en-US" dirty="0"/>
              <a:t>This was created internally by a group of folks from all parts of the business.    </a:t>
            </a:r>
          </a:p>
          <a:p>
            <a:r>
              <a:rPr lang="en-US" dirty="0"/>
              <a:t>I will ask the audience what is in the document for them.  I will highlight some of the most impactful phrases.</a:t>
            </a:r>
          </a:p>
          <a:p>
            <a:r>
              <a:rPr lang="en-US" dirty="0"/>
              <a:t>This is also where I will start to describe my own journey.  The union story of me not caring and that initial awakening.</a:t>
            </a:r>
          </a:p>
        </p:txBody>
      </p:sp>
      <p:sp>
        <p:nvSpPr>
          <p:cNvPr id="4" name="Slide Number Placeholder 3"/>
          <p:cNvSpPr>
            <a:spLocks noGrp="1"/>
          </p:cNvSpPr>
          <p:nvPr>
            <p:ph type="sldNum" sz="quarter" idx="10"/>
          </p:nvPr>
        </p:nvSpPr>
        <p:spPr/>
        <p:txBody>
          <a:bodyPr/>
          <a:lstStyle/>
          <a:p>
            <a:fld id="{8B1C2E5D-2460-DD4F-96B7-2FBED2AE2D96}" type="slidenum">
              <a:rPr lang="en-US" smtClean="0"/>
              <a:t>4</a:t>
            </a:fld>
            <a:endParaRPr lang="en-US"/>
          </a:p>
        </p:txBody>
      </p:sp>
    </p:spTree>
    <p:extLst>
      <p:ext uri="{BB962C8B-B14F-4D97-AF65-F5344CB8AC3E}">
        <p14:creationId xmlns:p14="http://schemas.microsoft.com/office/powerpoint/2010/main" val="558282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ask</a:t>
            </a:r>
            <a:r>
              <a:rPr lang="en-US" baseline="0" dirty="0"/>
              <a:t> this of the audience.  I will have them stand up and create a visual.  At the end of the day this will wake them up and engage them.  </a:t>
            </a:r>
          </a:p>
          <a:p>
            <a:r>
              <a:rPr lang="en-US" baseline="0" dirty="0"/>
              <a:t>The intention is to get folks to get in touch with how authentic they are AND relate that to how alive they really are.   Too much of our time is simply spent surviving and hiding from our true self!  What would be possible if we came more alive and authentic!</a:t>
            </a:r>
            <a:endParaRPr lang="en-US" dirty="0"/>
          </a:p>
        </p:txBody>
      </p:sp>
      <p:sp>
        <p:nvSpPr>
          <p:cNvPr id="4" name="Slide Number Placeholder 3"/>
          <p:cNvSpPr>
            <a:spLocks noGrp="1"/>
          </p:cNvSpPr>
          <p:nvPr>
            <p:ph type="sldNum" sz="quarter" idx="10"/>
          </p:nvPr>
        </p:nvSpPr>
        <p:spPr/>
        <p:txBody>
          <a:bodyPr/>
          <a:lstStyle/>
          <a:p>
            <a:fld id="{8B1C2E5D-2460-DD4F-96B7-2FBED2AE2D96}" type="slidenum">
              <a:rPr lang="en-US" smtClean="0"/>
              <a:t>5</a:t>
            </a:fld>
            <a:endParaRPr lang="en-US" dirty="0"/>
          </a:p>
        </p:txBody>
      </p:sp>
    </p:spTree>
    <p:extLst>
      <p:ext uri="{BB962C8B-B14F-4D97-AF65-F5344CB8AC3E}">
        <p14:creationId xmlns:p14="http://schemas.microsoft.com/office/powerpoint/2010/main" val="400854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827" indent="-349827">
              <a:lnSpc>
                <a:spcPct val="150000"/>
              </a:lnSpc>
              <a:buFont typeface="Arial" pitchFamily="34" charset="0"/>
              <a:buChar char="•"/>
            </a:pPr>
            <a:r>
              <a:rPr lang="en-US" dirty="0">
                <a:latin typeface="Trade Gothic LT" charset="0"/>
                <a:ea typeface="Trade Gothic LT" charset="0"/>
                <a:cs typeface="Trade Gothic LT" charset="0"/>
              </a:rPr>
              <a:t>Values are eroding; we read it every day!</a:t>
            </a:r>
          </a:p>
          <a:p>
            <a:pPr marL="349827" indent="-349827">
              <a:lnSpc>
                <a:spcPct val="150000"/>
              </a:lnSpc>
              <a:buFont typeface="Arial" pitchFamily="34" charset="0"/>
              <a:buChar char="•"/>
            </a:pPr>
            <a:r>
              <a:rPr lang="en-US" dirty="0">
                <a:latin typeface="Trade Gothic LT" charset="0"/>
                <a:ea typeface="Trade Gothic LT" charset="0"/>
                <a:cs typeface="Trade Gothic LT" charset="0"/>
              </a:rPr>
              <a:t>Kids today face temptations unheard of 20 years ago</a:t>
            </a:r>
          </a:p>
          <a:p>
            <a:pPr marL="349827" indent="-349827">
              <a:lnSpc>
                <a:spcPct val="150000"/>
              </a:lnSpc>
              <a:buFont typeface="Arial" pitchFamily="34" charset="0"/>
              <a:buChar char="•"/>
            </a:pPr>
            <a:r>
              <a:rPr lang="en-US" dirty="0">
                <a:latin typeface="Trade Gothic LT" charset="0"/>
                <a:ea typeface="Trade Gothic LT" charset="0"/>
                <a:cs typeface="Trade Gothic LT" charset="0"/>
              </a:rPr>
              <a:t>American Job Satisfaction is slipping to disengagement (Gallup Poll - 70%)</a:t>
            </a:r>
          </a:p>
          <a:p>
            <a:pPr marL="816262" lvl="1" indent="-349827">
              <a:buFont typeface="Arial" pitchFamily="34" charset="0"/>
              <a:buChar char="•"/>
            </a:pPr>
            <a:r>
              <a:rPr lang="en-US" dirty="0">
                <a:latin typeface="Trade Gothic LT" charset="0"/>
                <a:ea typeface="Trade Gothic LT" charset="0"/>
                <a:cs typeface="Trade Gothic LT" charset="0"/>
              </a:rPr>
              <a:t>Younger workers are the most </a:t>
            </a:r>
            <a:r>
              <a:rPr lang="en-US" u="sng" dirty="0">
                <a:latin typeface="Trade Gothic LT" charset="0"/>
                <a:ea typeface="Trade Gothic LT" charset="0"/>
                <a:cs typeface="Trade Gothic LT" charset="0"/>
              </a:rPr>
              <a:t>distressed</a:t>
            </a:r>
            <a:r>
              <a:rPr lang="en-US" dirty="0">
                <a:latin typeface="Trade Gothic LT" charset="0"/>
                <a:ea typeface="Trade Gothic LT" charset="0"/>
                <a:cs typeface="Trade Gothic LT" charset="0"/>
              </a:rPr>
              <a:t> and least loyal</a:t>
            </a:r>
          </a:p>
          <a:p>
            <a:pPr marL="816262" lvl="1" indent="-349827">
              <a:buFont typeface="Arial" pitchFamily="34" charset="0"/>
              <a:buChar char="•"/>
            </a:pPr>
            <a:r>
              <a:rPr lang="en-US" dirty="0">
                <a:latin typeface="Trade Gothic LT" charset="0"/>
                <a:ea typeface="Trade Gothic LT" charset="0"/>
                <a:cs typeface="Trade Gothic LT" charset="0"/>
              </a:rPr>
              <a:t>Lost productivity of disengaged employees - $450 B </a:t>
            </a:r>
          </a:p>
          <a:p>
            <a:pPr marL="349827" indent="-349827">
              <a:spcBef>
                <a:spcPts val="1224"/>
              </a:spcBef>
              <a:buFont typeface="Arial" pitchFamily="34" charset="0"/>
              <a:buChar char="•"/>
            </a:pPr>
            <a:r>
              <a:rPr lang="en-US" dirty="0">
                <a:latin typeface="Trade Gothic LT" charset="0"/>
                <a:ea typeface="Trade Gothic LT" charset="0"/>
                <a:cs typeface="Trade Gothic LT" charset="0"/>
              </a:rPr>
              <a:t>Senior  HR managers believe the top challenge is employee engagement (Gallup); 75% of leaders have NO Plan</a:t>
            </a:r>
          </a:p>
          <a:p>
            <a:pPr marL="349827" indent="-349827">
              <a:spcBef>
                <a:spcPts val="1224"/>
              </a:spcBef>
              <a:buFont typeface="Arial" pitchFamily="34" charset="0"/>
              <a:buChar char="•"/>
            </a:pPr>
            <a:r>
              <a:rPr lang="en-US" dirty="0">
                <a:latin typeface="Trade Gothic LT" charset="0"/>
                <a:ea typeface="Trade Gothic LT" charset="0"/>
                <a:cs typeface="Trade Gothic LT" charset="0"/>
              </a:rPr>
              <a:t>Almost 60% of folks don’t know what their company stands for (Gallup)</a:t>
            </a:r>
          </a:p>
          <a:p>
            <a:pPr marL="349827" indent="-349827">
              <a:spcBef>
                <a:spcPts val="1224"/>
              </a:spcBef>
              <a:buFont typeface="Arial" pitchFamily="34" charset="0"/>
              <a:buChar char="•"/>
            </a:pPr>
            <a:r>
              <a:rPr lang="en-US" dirty="0">
                <a:latin typeface="Trade Gothic LT" charset="0"/>
                <a:ea typeface="Trade Gothic LT" charset="0"/>
                <a:cs typeface="Trade Gothic LT" charset="0"/>
              </a:rPr>
              <a:t>Much uncertainty: Leadership; Global Unrest; Job; Relationships</a:t>
            </a:r>
          </a:p>
          <a:p>
            <a:endParaRPr lang="en-US" dirty="0"/>
          </a:p>
        </p:txBody>
      </p:sp>
      <p:sp>
        <p:nvSpPr>
          <p:cNvPr id="4" name="Slide Number Placeholder 3"/>
          <p:cNvSpPr>
            <a:spLocks noGrp="1"/>
          </p:cNvSpPr>
          <p:nvPr>
            <p:ph type="sldNum" sz="quarter" idx="10"/>
          </p:nvPr>
        </p:nvSpPr>
        <p:spPr/>
        <p:txBody>
          <a:bodyPr/>
          <a:lstStyle/>
          <a:p>
            <a:fld id="{8B1C2E5D-2460-DD4F-96B7-2FBED2AE2D96}" type="slidenum">
              <a:rPr lang="en-US" smtClean="0"/>
              <a:t>6</a:t>
            </a:fld>
            <a:endParaRPr lang="en-US" dirty="0"/>
          </a:p>
        </p:txBody>
      </p:sp>
    </p:spTree>
    <p:extLst>
      <p:ext uri="{BB962C8B-B14F-4D97-AF65-F5344CB8AC3E}">
        <p14:creationId xmlns:p14="http://schemas.microsoft.com/office/powerpoint/2010/main" val="358044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6355BE0B-0E0C-416C-9F0F-21BFAAC5004F}" type="slidenum">
              <a:rPr lang="en-US" smtClean="0"/>
              <a:pPr/>
              <a:t>7</a:t>
            </a:fld>
            <a:endParaRPr lang="en-US" dirty="0"/>
          </a:p>
        </p:txBody>
      </p:sp>
      <p:sp>
        <p:nvSpPr>
          <p:cNvPr id="34819" name="Rectangle 2"/>
          <p:cNvSpPr>
            <a:spLocks noGrp="1" noRot="1" noChangeAspect="1" noChangeArrowheads="1" noTextEdit="1"/>
          </p:cNvSpPr>
          <p:nvPr>
            <p:ph type="sldImg"/>
          </p:nvPr>
        </p:nvSpPr>
        <p:spPr>
          <a:xfrm>
            <a:off x="512763" y="742950"/>
            <a:ext cx="6515100" cy="3663950"/>
          </a:xfrm>
          <a:ln/>
        </p:spPr>
      </p:sp>
      <p:sp>
        <p:nvSpPr>
          <p:cNvPr id="34820" name="Rectangle 3"/>
          <p:cNvSpPr>
            <a:spLocks noGrp="1" noChangeArrowheads="1"/>
          </p:cNvSpPr>
          <p:nvPr>
            <p:ph type="body" idx="1"/>
          </p:nvPr>
        </p:nvSpPr>
        <p:spPr>
          <a:xfrm>
            <a:off x="1006251" y="4660251"/>
            <a:ext cx="5516501" cy="4414266"/>
          </a:xfrm>
          <a:noFill/>
          <a:ln/>
        </p:spPr>
        <p:txBody>
          <a:bodyPr/>
          <a:lstStyle/>
          <a:p>
            <a:pPr eaLnBrk="1" hangingPunct="1"/>
            <a:r>
              <a:rPr lang="en-US" dirty="0"/>
              <a:t>The next three slides set up the foundation of authenticity and engagement.  When we have a favorable</a:t>
            </a:r>
            <a:r>
              <a:rPr lang="en-US" baseline="0" dirty="0"/>
              <a:t> culture, Authenticity and engagement are at the core.    </a:t>
            </a:r>
            <a:endParaRPr lang="en-US" dirty="0"/>
          </a:p>
        </p:txBody>
      </p:sp>
    </p:spTree>
    <p:extLst>
      <p:ext uri="{BB962C8B-B14F-4D97-AF65-F5344CB8AC3E}">
        <p14:creationId xmlns:p14="http://schemas.microsoft.com/office/powerpoint/2010/main" val="502948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6355BE0B-0E0C-416C-9F0F-21BFAAC5004F}" type="slidenum">
              <a:rPr lang="en-US" smtClean="0"/>
              <a:pPr/>
              <a:t>8</a:t>
            </a:fld>
            <a:endParaRPr lang="en-US" dirty="0"/>
          </a:p>
        </p:txBody>
      </p:sp>
      <p:sp>
        <p:nvSpPr>
          <p:cNvPr id="34819" name="Rectangle 2"/>
          <p:cNvSpPr>
            <a:spLocks noGrp="1" noRot="1" noChangeAspect="1" noChangeArrowheads="1" noTextEdit="1"/>
          </p:cNvSpPr>
          <p:nvPr>
            <p:ph type="sldImg"/>
          </p:nvPr>
        </p:nvSpPr>
        <p:spPr>
          <a:xfrm>
            <a:off x="482600" y="730250"/>
            <a:ext cx="6402388" cy="3600450"/>
          </a:xfrm>
          <a:ln/>
        </p:spPr>
      </p:sp>
      <p:sp>
        <p:nvSpPr>
          <p:cNvPr id="34820" name="Rectangle 3"/>
          <p:cNvSpPr>
            <a:spLocks noGrp="1" noChangeArrowheads="1"/>
          </p:cNvSpPr>
          <p:nvPr>
            <p:ph type="body" idx="1"/>
          </p:nvPr>
        </p:nvSpPr>
        <p:spPr>
          <a:xfrm>
            <a:off x="983040" y="4579161"/>
            <a:ext cx="5389255" cy="4337457"/>
          </a:xfrm>
          <a:noFill/>
          <a:ln/>
        </p:spPr>
        <p:txBody>
          <a:bodyPr/>
          <a:lstStyle/>
          <a:p>
            <a:pPr eaLnBrk="1" hangingPunct="1"/>
            <a:r>
              <a:rPr lang="en-US" dirty="0"/>
              <a:t>Over the long term, regardless of the talent you have, you will not outperform your culture.  </a:t>
            </a:r>
          </a:p>
        </p:txBody>
      </p:sp>
    </p:spTree>
    <p:extLst>
      <p:ext uri="{BB962C8B-B14F-4D97-AF65-F5344CB8AC3E}">
        <p14:creationId xmlns:p14="http://schemas.microsoft.com/office/powerpoint/2010/main" val="3247938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6355BE0B-0E0C-416C-9F0F-21BFAAC5004F}" type="slidenum">
              <a:rPr lang="en-US" smtClean="0"/>
              <a:pPr/>
              <a:t>9</a:t>
            </a:fld>
            <a:endParaRPr lang="en-US" dirty="0"/>
          </a:p>
        </p:txBody>
      </p:sp>
      <p:sp>
        <p:nvSpPr>
          <p:cNvPr id="34819" name="Rectangle 2"/>
          <p:cNvSpPr>
            <a:spLocks noGrp="1" noRot="1" noChangeAspect="1" noChangeArrowheads="1" noTextEdit="1"/>
          </p:cNvSpPr>
          <p:nvPr>
            <p:ph type="sldImg"/>
          </p:nvPr>
        </p:nvSpPr>
        <p:spPr>
          <a:xfrm>
            <a:off x="482600" y="730250"/>
            <a:ext cx="6402388" cy="3600450"/>
          </a:xfrm>
          <a:ln/>
        </p:spPr>
      </p:sp>
      <p:sp>
        <p:nvSpPr>
          <p:cNvPr id="34820" name="Rectangle 3"/>
          <p:cNvSpPr>
            <a:spLocks noGrp="1" noChangeArrowheads="1"/>
          </p:cNvSpPr>
          <p:nvPr>
            <p:ph type="body" idx="1"/>
          </p:nvPr>
        </p:nvSpPr>
        <p:spPr>
          <a:xfrm>
            <a:off x="983040" y="4579161"/>
            <a:ext cx="5389255" cy="4337457"/>
          </a:xfrm>
          <a:noFill/>
          <a:ln/>
        </p:spPr>
        <p:txBody>
          <a:bodyPr/>
          <a:lstStyle/>
          <a:p>
            <a:pPr eaLnBrk="1" hangingPunct="1"/>
            <a:r>
              <a:rPr lang="en-US" dirty="0"/>
              <a:t>AND for</a:t>
            </a:r>
            <a:r>
              <a:rPr lang="en-US" baseline="0" dirty="0"/>
              <a:t> the capitalist in the room……… we are doing much better financially AND we can fund our own growth with ratio’s of this nature.  None of our competitors can match this performance!!  </a:t>
            </a:r>
            <a:endParaRPr lang="en-US" dirty="0"/>
          </a:p>
        </p:txBody>
      </p:sp>
    </p:spTree>
    <p:extLst>
      <p:ext uri="{BB962C8B-B14F-4D97-AF65-F5344CB8AC3E}">
        <p14:creationId xmlns:p14="http://schemas.microsoft.com/office/powerpoint/2010/main" val="571590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1836" y="1597819"/>
            <a:ext cx="8868241" cy="1102519"/>
          </a:xfrm>
        </p:spPr>
        <p:txBody>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b="1">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41C251-9FC2-F140-AF3D-12EDF30E33FA}" type="datetimeFigureOut">
              <a:rPr lang="en-US" smtClean="0"/>
              <a:t>5/14/2018</a:t>
            </a:fld>
            <a:endParaRPr lang="en-US"/>
          </a:p>
        </p:txBody>
      </p:sp>
      <p:sp>
        <p:nvSpPr>
          <p:cNvPr id="6" name="Slide Number Placeholder 5"/>
          <p:cNvSpPr>
            <a:spLocks noGrp="1"/>
          </p:cNvSpPr>
          <p:nvPr>
            <p:ph type="sldNum" sz="quarter" idx="12"/>
          </p:nvPr>
        </p:nvSpPr>
        <p:spPr/>
        <p:txBody>
          <a:bodyPr/>
          <a:lstStyle/>
          <a:p>
            <a:fld id="{F3567783-EF65-654F-8DDE-21028BE5B46E}"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1C251-9FC2-F140-AF3D-12EDF30E33FA}" type="datetimeFigureOut">
              <a:rPr lang="en-US" smtClean="0"/>
              <a:t>5/14/2018</a:t>
            </a:fld>
            <a:endParaRPr lang="en-US"/>
          </a:p>
        </p:txBody>
      </p:sp>
      <p:sp>
        <p:nvSpPr>
          <p:cNvPr id="6" name="Slide Number Placeholder 5"/>
          <p:cNvSpPr>
            <a:spLocks noGrp="1"/>
          </p:cNvSpPr>
          <p:nvPr>
            <p:ph type="sldNum" sz="quarter" idx="12"/>
          </p:nvPr>
        </p:nvSpPr>
        <p:spPr/>
        <p:txBody>
          <a:bodyPr/>
          <a:lstStyle/>
          <a:p>
            <a:fld id="{F3567783-EF65-654F-8DDE-21028BE5B46E}" type="slidenum">
              <a:rPr lang="en-US" smtClean="0"/>
              <a:t>‹#›</a:t>
            </a:fld>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41C251-9FC2-F140-AF3D-12EDF30E33FA}" type="datetimeFigureOut">
              <a:rPr lang="en-US" smtClean="0"/>
              <a:t>5/14/2018</a:t>
            </a:fld>
            <a:endParaRPr lang="en-US"/>
          </a:p>
        </p:txBody>
      </p:sp>
      <p:sp>
        <p:nvSpPr>
          <p:cNvPr id="6" name="Slide Number Placeholder 5"/>
          <p:cNvSpPr>
            <a:spLocks noGrp="1"/>
          </p:cNvSpPr>
          <p:nvPr>
            <p:ph type="sldNum" sz="quarter" idx="12"/>
          </p:nvPr>
        </p:nvSpPr>
        <p:spPr/>
        <p:txBody>
          <a:bodyPr/>
          <a:lstStyle/>
          <a:p>
            <a:fld id="{F3567783-EF65-654F-8DDE-21028BE5B46E}" type="slidenum">
              <a:rPr lang="en-US" smtClean="0"/>
              <a:t>‹#›</a:t>
            </a:fld>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41C251-9FC2-F140-AF3D-12EDF30E33FA}" type="datetimeFigureOut">
              <a:rPr lang="en-US" smtClean="0"/>
              <a:t>5/14/2018</a:t>
            </a:fld>
            <a:endParaRPr lang="en-US"/>
          </a:p>
        </p:txBody>
      </p:sp>
      <p:sp>
        <p:nvSpPr>
          <p:cNvPr id="7" name="Slide Number Placeholder 6"/>
          <p:cNvSpPr>
            <a:spLocks noGrp="1"/>
          </p:cNvSpPr>
          <p:nvPr>
            <p:ph type="sldNum" sz="quarter" idx="12"/>
          </p:nvPr>
        </p:nvSpPr>
        <p:spPr/>
        <p:txBody>
          <a:bodyPr/>
          <a:lstStyle/>
          <a:p>
            <a:fld id="{F3567783-EF65-654F-8DDE-21028BE5B46E}"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41C251-9FC2-F140-AF3D-12EDF30E33FA}" type="datetimeFigureOut">
              <a:rPr lang="en-US" smtClean="0"/>
              <a:t>5/14/2018</a:t>
            </a:fld>
            <a:endParaRPr lang="en-US"/>
          </a:p>
        </p:txBody>
      </p:sp>
      <p:sp>
        <p:nvSpPr>
          <p:cNvPr id="9" name="Slide Number Placeholder 8"/>
          <p:cNvSpPr>
            <a:spLocks noGrp="1"/>
          </p:cNvSpPr>
          <p:nvPr>
            <p:ph type="sldNum" sz="quarter" idx="12"/>
          </p:nvPr>
        </p:nvSpPr>
        <p:spPr/>
        <p:txBody>
          <a:bodyPr/>
          <a:lstStyle/>
          <a:p>
            <a:fld id="{F3567783-EF65-654F-8DDE-21028BE5B46E}" type="slidenum">
              <a:rPr lang="en-US" smtClean="0"/>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41C251-9FC2-F140-AF3D-12EDF30E33FA}" type="datetimeFigureOut">
              <a:rPr lang="en-US" smtClean="0"/>
              <a:t>5/14/2018</a:t>
            </a:fld>
            <a:endParaRPr lang="en-US"/>
          </a:p>
        </p:txBody>
      </p:sp>
      <p:sp>
        <p:nvSpPr>
          <p:cNvPr id="5" name="Slide Number Placeholder 4"/>
          <p:cNvSpPr>
            <a:spLocks noGrp="1"/>
          </p:cNvSpPr>
          <p:nvPr>
            <p:ph type="sldNum" sz="quarter" idx="12"/>
          </p:nvPr>
        </p:nvSpPr>
        <p:spPr/>
        <p:txBody>
          <a:bodyPr/>
          <a:lstStyle/>
          <a:p>
            <a:fld id="{F3567783-EF65-654F-8DDE-21028BE5B46E}" type="slidenum">
              <a:rPr lang="en-US" smtClean="0"/>
              <a:t>‹#›</a:t>
            </a:fld>
            <a:endParaRPr lang="en-US"/>
          </a:p>
        </p:txBody>
      </p:sp>
      <p:sp>
        <p:nvSpPr>
          <p:cNvPr id="8" name="TextBox 7"/>
          <p:cNvSpPr txBox="1"/>
          <p:nvPr userDrawn="1"/>
        </p:nvSpPr>
        <p:spPr>
          <a:xfrm>
            <a:off x="1026237" y="5140843"/>
            <a:ext cx="184666" cy="369332"/>
          </a:xfrm>
          <a:prstGeom prst="rect">
            <a:avLst/>
          </a:prstGeom>
          <a:noFill/>
        </p:spPr>
        <p:txBody>
          <a:bodyPr wrap="none" rtlCol="0">
            <a:spAutoFit/>
          </a:bodyPr>
          <a:lstStyle/>
          <a:p>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41C251-9FC2-F140-AF3D-12EDF30E33FA}" type="datetimeFigureOut">
              <a:rPr lang="en-US" smtClean="0"/>
              <a:t>5/14/2018</a:t>
            </a:fld>
            <a:endParaRPr lang="en-US"/>
          </a:p>
        </p:txBody>
      </p:sp>
      <p:sp>
        <p:nvSpPr>
          <p:cNvPr id="3" name="Footer Placeholder 2"/>
          <p:cNvSpPr>
            <a:spLocks noGrp="1"/>
          </p:cNvSpPr>
          <p:nvPr>
            <p:ph type="ftr" sz="quarter" idx="11"/>
          </p:nvPr>
        </p:nvSpPr>
        <p:spPr>
          <a:xfrm>
            <a:off x="3124200" y="4792734"/>
            <a:ext cx="2895600" cy="153976"/>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3567783-EF65-654F-8DDE-21028BE5B46E}" type="slidenum">
              <a:rPr lang="en-US" smtClean="0"/>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41C251-9FC2-F140-AF3D-12EDF30E33FA}" type="datetimeFigureOut">
              <a:rPr lang="en-US" smtClean="0"/>
              <a:t>5/14/2018</a:t>
            </a:fld>
            <a:endParaRPr lang="en-US"/>
          </a:p>
        </p:txBody>
      </p:sp>
      <p:sp>
        <p:nvSpPr>
          <p:cNvPr id="7" name="Slide Number Placeholder 6"/>
          <p:cNvSpPr>
            <a:spLocks noGrp="1"/>
          </p:cNvSpPr>
          <p:nvPr>
            <p:ph type="sldNum" sz="quarter" idx="12"/>
          </p:nvPr>
        </p:nvSpPr>
        <p:spPr/>
        <p:txBody>
          <a:bodyPr/>
          <a:lstStyle/>
          <a:p>
            <a:fld id="{F3567783-EF65-654F-8DDE-21028BE5B46E}" type="slidenum">
              <a:rPr lang="en-US" smtClean="0"/>
              <a:t>‹#›</a:t>
            </a:fld>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41C251-9FC2-F140-AF3D-12EDF30E33FA}" type="datetimeFigureOut">
              <a:rPr lang="en-US" smtClean="0"/>
              <a:t>5/14/2018</a:t>
            </a:fld>
            <a:endParaRPr lang="en-US"/>
          </a:p>
        </p:txBody>
      </p:sp>
      <p:sp>
        <p:nvSpPr>
          <p:cNvPr id="7" name="Slide Number Placeholder 6"/>
          <p:cNvSpPr>
            <a:spLocks noGrp="1"/>
          </p:cNvSpPr>
          <p:nvPr>
            <p:ph type="sldNum" sz="quarter" idx="12"/>
          </p:nvPr>
        </p:nvSpPr>
        <p:spPr/>
        <p:txBody>
          <a:bodyPr/>
          <a:lstStyle/>
          <a:p>
            <a:fld id="{F3567783-EF65-654F-8DDE-21028BE5B46E}"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7" name="Group 16"/>
          <p:cNvGrpSpPr/>
          <p:nvPr userDrawn="1"/>
        </p:nvGrpSpPr>
        <p:grpSpPr>
          <a:xfrm>
            <a:off x="0" y="5044628"/>
            <a:ext cx="9144000" cy="100399"/>
            <a:chOff x="0" y="5044628"/>
            <a:chExt cx="9144000" cy="100399"/>
          </a:xfrm>
        </p:grpSpPr>
        <p:sp>
          <p:nvSpPr>
            <p:cNvPr id="7" name="Rectangle 6"/>
            <p:cNvSpPr/>
            <p:nvPr userDrawn="1"/>
          </p:nvSpPr>
          <p:spPr>
            <a:xfrm>
              <a:off x="1829188" y="5044628"/>
              <a:ext cx="1827248" cy="100399"/>
            </a:xfrm>
            <a:prstGeom prst="rect">
              <a:avLst/>
            </a:prstGeom>
            <a:solidFill>
              <a:srgbClr val="1F8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3658376" y="5044628"/>
              <a:ext cx="1827248" cy="100399"/>
            </a:xfrm>
            <a:prstGeom prst="rect">
              <a:avLst/>
            </a:prstGeom>
            <a:solidFill>
              <a:srgbClr val="BEDB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7316752" y="5044628"/>
              <a:ext cx="1827248" cy="100399"/>
            </a:xfrm>
            <a:prstGeom prst="rect">
              <a:avLst/>
            </a:prstGeom>
            <a:solidFill>
              <a:srgbClr val="FD92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5487564" y="5044628"/>
              <a:ext cx="1827248" cy="100399"/>
            </a:xfrm>
            <a:prstGeom prst="rect">
              <a:avLst/>
            </a:prstGeom>
            <a:solidFill>
              <a:srgbClr val="FFE4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0" y="5044628"/>
              <a:ext cx="1827248" cy="100399"/>
            </a:xfrm>
            <a:prstGeom prst="rect">
              <a:avLst/>
            </a:prstGeom>
            <a:solidFill>
              <a:srgbClr val="007B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2"/>
          </p:nvPr>
        </p:nvSpPr>
        <p:spPr>
          <a:xfrm>
            <a:off x="0" y="5015138"/>
            <a:ext cx="2149962" cy="153976"/>
          </a:xfrm>
          <a:prstGeom prst="rect">
            <a:avLst/>
          </a:prstGeom>
        </p:spPr>
        <p:txBody>
          <a:bodyPr vert="horz" lIns="91440" tIns="45720" rIns="91440" bIns="45720" rtlCol="0" anchor="ctr"/>
          <a:lstStyle>
            <a:lvl1pPr algn="l">
              <a:defRPr sz="600" b="0" i="0">
                <a:solidFill>
                  <a:srgbClr val="FFFFFF"/>
                </a:solidFill>
                <a:latin typeface="Trade Gothic LT Oblique"/>
                <a:cs typeface="Trade Gothic LT Oblique"/>
              </a:defRPr>
            </a:lvl1pPr>
          </a:lstStyle>
          <a:p>
            <a:r>
              <a:rPr lang="en-US" dirty="0"/>
              <a:t>©2017 Tuthill Corporation</a:t>
            </a:r>
          </a:p>
        </p:txBody>
      </p:sp>
      <p:sp>
        <p:nvSpPr>
          <p:cNvPr id="6" name="Slide Number Placeholder 5"/>
          <p:cNvSpPr>
            <a:spLocks noGrp="1"/>
          </p:cNvSpPr>
          <p:nvPr userDrawn="1">
            <p:ph type="sldNum" sz="quarter" idx="4"/>
          </p:nvPr>
        </p:nvSpPr>
        <p:spPr>
          <a:xfrm>
            <a:off x="6995490" y="5010744"/>
            <a:ext cx="2148510" cy="153976"/>
          </a:xfrm>
          <a:prstGeom prst="rect">
            <a:avLst/>
          </a:prstGeom>
        </p:spPr>
        <p:txBody>
          <a:bodyPr vert="horz" lIns="91440" tIns="45720" rIns="91440" bIns="45720" rtlCol="0" anchor="ctr"/>
          <a:lstStyle>
            <a:lvl1pPr algn="r">
              <a:defRPr sz="600" b="0" i="0">
                <a:solidFill>
                  <a:srgbClr val="FFFFFF"/>
                </a:solidFill>
                <a:latin typeface="Trade Gothic LT Oblique"/>
                <a:cs typeface="Trade Gothic LT Oblique"/>
              </a:defRPr>
            </a:lvl1pPr>
          </a:lstStyle>
          <a:p>
            <a:fld id="{F3567783-EF65-654F-8DDE-21028BE5B46E}" type="slidenum">
              <a:rPr lang="en-US" smtClean="0"/>
              <a:pPr/>
              <a:t>‹#›</a:t>
            </a:fld>
            <a:endParaRPr lang="en-US"/>
          </a:p>
        </p:txBody>
      </p:sp>
      <p:pic>
        <p:nvPicPr>
          <p:cNvPr id="5" name="Picture 4"/>
          <p:cNvPicPr>
            <a:picLocks noChangeAspect="1"/>
          </p:cNvPicPr>
          <p:nvPr userDrawn="1"/>
        </p:nvPicPr>
        <p:blipFill>
          <a:blip r:embed="rId11"/>
          <a:stretch>
            <a:fillRect/>
          </a:stretch>
        </p:blipFill>
        <p:spPr>
          <a:xfrm>
            <a:off x="0" y="0"/>
            <a:ext cx="296743" cy="5044628"/>
          </a:xfrm>
          <a:prstGeom prst="rect">
            <a:avLst/>
          </a:prstGeom>
        </p:spPr>
      </p:pic>
      <p:pic>
        <p:nvPicPr>
          <p:cNvPr id="13" name="Picture 12"/>
          <p:cNvPicPr>
            <a:picLocks noChangeAspect="1"/>
          </p:cNvPicPr>
          <p:nvPr userDrawn="1"/>
        </p:nvPicPr>
        <p:blipFill>
          <a:blip r:embed="rId11"/>
          <a:stretch>
            <a:fillRect/>
          </a:stretch>
        </p:blipFill>
        <p:spPr>
          <a:xfrm rot="10800000">
            <a:off x="8851652" y="0"/>
            <a:ext cx="296743" cy="5044628"/>
          </a:xfrm>
          <a:prstGeom prst="rect">
            <a:avLst/>
          </a:prstGeom>
        </p:spPr>
      </p:pic>
      <p:pic>
        <p:nvPicPr>
          <p:cNvPr id="14" name="Pictur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8453" y="4807237"/>
            <a:ext cx="228599" cy="191218"/>
          </a:xfrm>
          <a:prstGeom prst="rect">
            <a:avLst/>
          </a:prstGeom>
        </p:spPr>
      </p:pic>
    </p:spTree>
    <p:extLst>
      <p:ext uri="{BB962C8B-B14F-4D97-AF65-F5344CB8AC3E}">
        <p14:creationId xmlns:p14="http://schemas.microsoft.com/office/powerpoint/2010/main" val="35833652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ctr" defTabSz="457200" rtl="0" eaLnBrk="1" latinLnBrk="0" hangingPunct="1">
        <a:spcBef>
          <a:spcPct val="0"/>
        </a:spcBef>
        <a:buNone/>
        <a:defRPr sz="4000" b="1" i="0" kern="1200" cap="all">
          <a:solidFill>
            <a:schemeClr val="tx1"/>
          </a:solidFill>
          <a:latin typeface="Trade Gothic LT Bold No. 2"/>
          <a:ea typeface="+mj-ea"/>
          <a:cs typeface="Trade Gothic LT Bold No. 2"/>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Trade Gothic LT"/>
          <a:ea typeface="+mn-ea"/>
          <a:cs typeface="Trade Gothic LT"/>
        </a:defRPr>
      </a:lvl1pPr>
      <a:lvl2pPr marL="742950" indent="-285750" algn="l" defTabSz="457200" rtl="0" eaLnBrk="1" latinLnBrk="0" hangingPunct="1">
        <a:spcBef>
          <a:spcPct val="20000"/>
        </a:spcBef>
        <a:buFont typeface="Arial"/>
        <a:buChar char="–"/>
        <a:defRPr sz="2800" b="0" i="0" kern="1200">
          <a:solidFill>
            <a:schemeClr val="tx1"/>
          </a:solidFill>
          <a:latin typeface="Trade Gothic LT"/>
          <a:ea typeface="+mn-ea"/>
          <a:cs typeface="Trade Gothic LT"/>
        </a:defRPr>
      </a:lvl2pPr>
      <a:lvl3pPr marL="1143000" indent="-228600" algn="l" defTabSz="457200" rtl="0" eaLnBrk="1" latinLnBrk="0" hangingPunct="1">
        <a:spcBef>
          <a:spcPct val="20000"/>
        </a:spcBef>
        <a:buFont typeface="Arial"/>
        <a:buChar char="•"/>
        <a:defRPr sz="2400" b="0" i="0" kern="1200">
          <a:solidFill>
            <a:schemeClr val="tx1"/>
          </a:solidFill>
          <a:latin typeface="Trade Gothic LT Light"/>
          <a:ea typeface="+mn-ea"/>
          <a:cs typeface="Trade Gothic LT Light"/>
        </a:defRPr>
      </a:lvl3pPr>
      <a:lvl4pPr marL="1600200" indent="-228600" algn="l" defTabSz="457200" rtl="0" eaLnBrk="1" latinLnBrk="0" hangingPunct="1">
        <a:spcBef>
          <a:spcPct val="20000"/>
        </a:spcBef>
        <a:buFont typeface="Arial"/>
        <a:buChar char="–"/>
        <a:defRPr sz="2000" b="0" i="0" kern="1200">
          <a:solidFill>
            <a:schemeClr val="tx1"/>
          </a:solidFill>
          <a:latin typeface="Trade Gothic LT Light"/>
          <a:ea typeface="+mn-ea"/>
          <a:cs typeface="Trade Gothic LT Light"/>
        </a:defRPr>
      </a:lvl4pPr>
      <a:lvl5pPr marL="2057400" indent="-228600" algn="l" defTabSz="457200" rtl="0" eaLnBrk="1" latinLnBrk="0" hangingPunct="1">
        <a:spcBef>
          <a:spcPct val="20000"/>
        </a:spcBef>
        <a:buFont typeface="Arial"/>
        <a:buChar char="»"/>
        <a:defRPr sz="2000" b="0" i="0" kern="1200">
          <a:solidFill>
            <a:schemeClr val="tx1"/>
          </a:solidFill>
          <a:latin typeface="Trade Gothic LT Light"/>
          <a:ea typeface="+mn-ea"/>
          <a:cs typeface="Trade Gothic LT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png"/><Relationship Id="rId9" Type="http://schemas.openxmlformats.org/officeDocument/2006/relationships/image" Target="../media/image20.tif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132476641"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6F95856E-5366-2F4E-82D2-549A9F4D2B83}"/>
              </a:ext>
            </a:extLst>
          </p:cNvPr>
          <p:cNvSpPr txBox="1">
            <a:spLocks noChangeArrowheads="1"/>
          </p:cNvSpPr>
          <p:nvPr/>
        </p:nvSpPr>
        <p:spPr bwMode="auto">
          <a:xfrm>
            <a:off x="6688395" y="4484119"/>
            <a:ext cx="2433484" cy="523220"/>
          </a:xfrm>
          <a:prstGeom prst="rect">
            <a:avLst/>
          </a:prstGeom>
          <a:noFill/>
          <a:ln w="9525" algn="ctr">
            <a:noFill/>
            <a:miter lim="800000"/>
            <a:headEnd/>
            <a:tailEnd/>
          </a:ln>
        </p:spPr>
        <p:txBody>
          <a:bodyPr wrap="square">
            <a:spAutoFit/>
          </a:bodyPr>
          <a:lstStyle/>
          <a:p>
            <a:pPr algn="ctr" eaLnBrk="1" hangingPunct="1">
              <a:spcBef>
                <a:spcPct val="0"/>
              </a:spcBef>
            </a:pPr>
            <a:r>
              <a:rPr lang="en-US" sz="1400" b="1" dirty="0">
                <a:latin typeface="Trade Gothic LT BoldCondTwenty" panose="02000503000000000000" pitchFamily="2" charset="77"/>
                <a:ea typeface="Trade Gothic LT" charset="0"/>
                <a:cs typeface="Trade Gothic LT" charset="0"/>
              </a:rPr>
              <a:t>Tom Carmazzi</a:t>
            </a:r>
          </a:p>
          <a:p>
            <a:pPr algn="ctr" eaLnBrk="1" hangingPunct="1">
              <a:spcBef>
                <a:spcPct val="0"/>
              </a:spcBef>
            </a:pPr>
            <a:r>
              <a:rPr lang="en-US" sz="1400" dirty="0">
                <a:latin typeface="Trade Gothic LT CondEighteen" panose="02000503000000000000" pitchFamily="2" charset="77"/>
                <a:ea typeface="Trade Gothic LT" charset="0"/>
                <a:cs typeface="Trade Gothic LT" charset="0"/>
              </a:rPr>
              <a:t>CEO, Tuthill Corporation</a:t>
            </a:r>
          </a:p>
        </p:txBody>
      </p:sp>
      <p:sp>
        <p:nvSpPr>
          <p:cNvPr id="5" name="Text Box 24">
            <a:extLst>
              <a:ext uri="{FF2B5EF4-FFF2-40B4-BE49-F238E27FC236}">
                <a16:creationId xmlns:a16="http://schemas.microsoft.com/office/drawing/2014/main" id="{BDB81A55-5A44-F74E-A1FA-D29080AF5F37}"/>
              </a:ext>
            </a:extLst>
          </p:cNvPr>
          <p:cNvSpPr txBox="1">
            <a:spLocks noChangeArrowheads="1"/>
          </p:cNvSpPr>
          <p:nvPr/>
        </p:nvSpPr>
        <p:spPr bwMode="auto">
          <a:xfrm>
            <a:off x="293369" y="1692905"/>
            <a:ext cx="8557261" cy="1261884"/>
          </a:xfrm>
          <a:prstGeom prst="rect">
            <a:avLst/>
          </a:prstGeom>
          <a:noFill/>
          <a:ln w="9525" algn="ctr">
            <a:noFill/>
            <a:miter lim="800000"/>
            <a:headEnd/>
            <a:tailEnd/>
          </a:ln>
          <a:effectLst/>
        </p:spPr>
        <p:txBody>
          <a:bodyPr wrap="square">
            <a:spAutoFit/>
          </a:bodyPr>
          <a:lstStyle/>
          <a:p>
            <a:pPr algn="ctr"/>
            <a:r>
              <a:rPr lang="en-US" sz="3600" b="1" dirty="0">
                <a:latin typeface="Trade Gothic LT" panose="02000503000000000000" pitchFamily="2" charset="77"/>
              </a:rPr>
              <a:t>Authenticity is the Foundation of Culture</a:t>
            </a:r>
          </a:p>
          <a:p>
            <a:pPr algn="ctr"/>
            <a:endParaRPr lang="en-US" sz="800" b="1" dirty="0">
              <a:solidFill>
                <a:srgbClr val="1F8A70"/>
              </a:solidFill>
              <a:latin typeface="Trade Gothic LT" panose="02000503000000000000" pitchFamily="2" charset="77"/>
            </a:endParaRPr>
          </a:p>
          <a:p>
            <a:pPr algn="ctr"/>
            <a:r>
              <a:rPr lang="en-US" sz="3200" b="1" dirty="0">
                <a:solidFill>
                  <a:srgbClr val="666666"/>
                </a:solidFill>
                <a:latin typeface="Trade Gothic LT BoldCondTwenty" panose="02000503000000000000" pitchFamily="2" charset="77"/>
                <a:ea typeface="Trade Gothic LT" charset="0"/>
                <a:cs typeface="Trade Gothic LT" charset="0"/>
              </a:rPr>
              <a:t>“It all starts with me. Here. Now.”</a:t>
            </a:r>
          </a:p>
        </p:txBody>
      </p:sp>
      <p:pic>
        <p:nvPicPr>
          <p:cNvPr id="6" name="Picture 5" descr="tuthill_PYHII_color.emf">
            <a:extLst>
              <a:ext uri="{FF2B5EF4-FFF2-40B4-BE49-F238E27FC236}">
                <a16:creationId xmlns:a16="http://schemas.microsoft.com/office/drawing/2014/main" id="{18E3A6C7-8EBD-AD42-AE68-504705C64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600" y="226095"/>
            <a:ext cx="3867950" cy="936769"/>
          </a:xfrm>
          <a:prstGeom prst="rect">
            <a:avLst/>
          </a:prstGeom>
        </p:spPr>
      </p:pic>
      <p:pic>
        <p:nvPicPr>
          <p:cNvPr id="7" name="Picture 6">
            <a:extLst>
              <a:ext uri="{FF2B5EF4-FFF2-40B4-BE49-F238E27FC236}">
                <a16:creationId xmlns:a16="http://schemas.microsoft.com/office/drawing/2014/main" id="{03D62D29-166E-454C-AAD9-2C188305D7B1}"/>
              </a:ext>
            </a:extLst>
          </p:cNvPr>
          <p:cNvPicPr>
            <a:picLocks noChangeAspect="1"/>
          </p:cNvPicPr>
          <p:nvPr/>
        </p:nvPicPr>
        <p:blipFill rotWithShape="1">
          <a:blip r:embed="rId4"/>
          <a:srcRect l="13784" t="33633" r="50000" b="34335"/>
          <a:stretch/>
        </p:blipFill>
        <p:spPr>
          <a:xfrm>
            <a:off x="3137718" y="3484831"/>
            <a:ext cx="2868561" cy="1427145"/>
          </a:xfrm>
          <a:prstGeom prst="rect">
            <a:avLst/>
          </a:prstGeom>
        </p:spPr>
      </p:pic>
    </p:spTree>
    <p:extLst>
      <p:ext uri="{BB962C8B-B14F-4D97-AF65-F5344CB8AC3E}">
        <p14:creationId xmlns:p14="http://schemas.microsoft.com/office/powerpoint/2010/main" val="2612902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673532301"/>
              </p:ext>
            </p:extLst>
          </p:nvPr>
        </p:nvGraphicFramePr>
        <p:xfrm>
          <a:off x="719417" y="1091237"/>
          <a:ext cx="7631206" cy="3602799"/>
        </p:xfrm>
        <a:graphic>
          <a:graphicData uri="http://schemas.openxmlformats.org/drawingml/2006/chart">
            <c:chart xmlns:c="http://schemas.openxmlformats.org/drawingml/2006/chart" xmlns:r="http://schemas.openxmlformats.org/officeDocument/2006/relationships" r:id="rId3"/>
          </a:graphicData>
        </a:graphic>
      </p:graphicFrame>
      <p:sp>
        <p:nvSpPr>
          <p:cNvPr id="10" name="Right Arrow 9"/>
          <p:cNvSpPr/>
          <p:nvPr/>
        </p:nvSpPr>
        <p:spPr>
          <a:xfrm rot="10800000">
            <a:off x="2026023" y="2792290"/>
            <a:ext cx="5244353" cy="712694"/>
          </a:xfrm>
          <a:prstGeom prst="rightArrow">
            <a:avLst/>
          </a:prstGeom>
          <a:solidFill>
            <a:srgbClr val="10729C"/>
          </a:solidFill>
          <a:ln>
            <a:noFill/>
          </a:ln>
          <a:effectLst/>
        </p:spPr>
        <p:style>
          <a:lnRef idx="1">
            <a:schemeClr val="accent3"/>
          </a:lnRef>
          <a:fillRef idx="3">
            <a:schemeClr val="accent3"/>
          </a:fillRef>
          <a:effectRef idx="2">
            <a:schemeClr val="accent3"/>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3" name="Up-Down Arrow 2"/>
          <p:cNvSpPr/>
          <p:nvPr/>
        </p:nvSpPr>
        <p:spPr>
          <a:xfrm>
            <a:off x="6810373" y="1315873"/>
            <a:ext cx="438150" cy="1175610"/>
          </a:xfrm>
          <a:prstGeom prst="upDownArrow">
            <a:avLst/>
          </a:prstGeom>
          <a:solidFill>
            <a:srgbClr val="FD92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Up-Down Arrow 4"/>
          <p:cNvSpPr/>
          <p:nvPr/>
        </p:nvSpPr>
        <p:spPr>
          <a:xfrm>
            <a:off x="4429124" y="1312904"/>
            <a:ext cx="438150" cy="1479386"/>
          </a:xfrm>
          <a:prstGeom prst="upDownArrow">
            <a:avLst/>
          </a:prstGeom>
          <a:solidFill>
            <a:srgbClr val="FD92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Up-Down Arrow 5"/>
          <p:cNvSpPr/>
          <p:nvPr/>
        </p:nvSpPr>
        <p:spPr>
          <a:xfrm>
            <a:off x="2190750" y="1292188"/>
            <a:ext cx="295275" cy="338016"/>
          </a:xfrm>
          <a:prstGeom prst="upDownArrow">
            <a:avLst/>
          </a:prstGeom>
          <a:solidFill>
            <a:srgbClr val="FD92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ight Brace 3"/>
          <p:cNvSpPr/>
          <p:nvPr/>
        </p:nvSpPr>
        <p:spPr>
          <a:xfrm>
            <a:off x="7439025" y="1367110"/>
            <a:ext cx="228600" cy="1015019"/>
          </a:xfrm>
          <a:prstGeom prst="rightBrace">
            <a:avLst>
              <a:gd name="adj1" fmla="val 8333"/>
              <a:gd name="adj2" fmla="val 26213"/>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TextBox 6"/>
          <p:cNvSpPr txBox="1"/>
          <p:nvPr/>
        </p:nvSpPr>
        <p:spPr>
          <a:xfrm>
            <a:off x="7655514" y="1399371"/>
            <a:ext cx="1096231" cy="461665"/>
          </a:xfrm>
          <a:prstGeom prst="rect">
            <a:avLst/>
          </a:prstGeom>
          <a:noFill/>
        </p:spPr>
        <p:txBody>
          <a:bodyPr wrap="square" rtlCol="0">
            <a:spAutoFit/>
          </a:bodyPr>
          <a:lstStyle/>
          <a:p>
            <a:r>
              <a:rPr lang="en-US" sz="1200" dirty="0">
                <a:latin typeface="Trade Gothic LT" panose="02000503000000000000" pitchFamily="2" charset="77"/>
                <a:ea typeface="Trade Gothic LT BoldCondTwenty" charset="0"/>
                <a:cs typeface="Trade Gothic LT BoldCondTwenty" charset="0"/>
              </a:rPr>
              <a:t>Opportunity for Growth</a:t>
            </a:r>
          </a:p>
        </p:txBody>
      </p:sp>
      <p:sp>
        <p:nvSpPr>
          <p:cNvPr id="9" name="Title 1"/>
          <p:cNvSpPr txBox="1">
            <a:spLocks/>
          </p:cNvSpPr>
          <p:nvPr/>
        </p:nvSpPr>
        <p:spPr>
          <a:xfrm>
            <a:off x="0" y="3261"/>
            <a:ext cx="9144000" cy="551472"/>
          </a:xfrm>
          <a:prstGeom prst="rect">
            <a:avLst/>
          </a:prstGeom>
        </p:spPr>
        <p:txBody>
          <a:bodyPr/>
          <a:lstStyle>
            <a:lvl1pPr algn="l" defTabSz="457200" rtl="0" eaLnBrk="1" latinLnBrk="0" hangingPunct="1">
              <a:spcBef>
                <a:spcPct val="0"/>
              </a:spcBef>
              <a:buNone/>
              <a:defRPr sz="4000" b="1" i="0" kern="1200" cap="all">
                <a:solidFill>
                  <a:schemeClr val="tx1"/>
                </a:solidFill>
                <a:latin typeface="Trade Gothic LT Bold No. 2"/>
                <a:ea typeface="+mj-ea"/>
                <a:cs typeface="Trade Gothic LT Bold No. 2"/>
              </a:defRPr>
            </a:lvl1pPr>
          </a:lstStyle>
          <a:p>
            <a:pPr algn="ctr"/>
            <a:r>
              <a:rPr lang="en-US" dirty="0">
                <a:solidFill>
                  <a:srgbClr val="BEDB39"/>
                </a:solidFill>
                <a:latin typeface="Trade Gothic LT" panose="02000503000000000000" pitchFamily="2" charset="77"/>
              </a:rPr>
              <a:t>Talent</a:t>
            </a:r>
            <a:r>
              <a:rPr lang="en-US" dirty="0">
                <a:latin typeface="Trade Gothic LT" panose="02000503000000000000" pitchFamily="2" charset="77"/>
              </a:rPr>
              <a:t> REQUIREMENTS AT TUTHILL</a:t>
            </a:r>
          </a:p>
        </p:txBody>
      </p:sp>
    </p:spTree>
    <p:extLst>
      <p:ext uri="{BB962C8B-B14F-4D97-AF65-F5344CB8AC3E}">
        <p14:creationId xmlns:p14="http://schemas.microsoft.com/office/powerpoint/2010/main" val="168584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Line 19">
            <a:extLst>
              <a:ext uri="{FF2B5EF4-FFF2-40B4-BE49-F238E27FC236}">
                <a16:creationId xmlns:a16="http://schemas.microsoft.com/office/drawing/2014/main" id="{A9D6EC55-C3D4-774E-ADF7-70A1867AC77D}"/>
              </a:ext>
            </a:extLst>
          </p:cNvPr>
          <p:cNvSpPr>
            <a:spLocks noChangeShapeType="1"/>
          </p:cNvSpPr>
          <p:nvPr/>
        </p:nvSpPr>
        <p:spPr bwMode="auto">
          <a:xfrm flipV="1">
            <a:off x="6296760" y="3491844"/>
            <a:ext cx="0" cy="653654"/>
          </a:xfrm>
          <a:prstGeom prst="line">
            <a:avLst/>
          </a:prstGeom>
          <a:noFill/>
          <a:ln w="57150" cap="rnd">
            <a:solidFill>
              <a:srgbClr val="FD923F"/>
            </a:solidFill>
            <a:prstDash val="sysDot"/>
            <a:round/>
            <a:headEnd/>
            <a:tailEnd/>
          </a:ln>
        </p:spPr>
        <p:txBody>
          <a:bodyPr>
            <a:spAutoFit/>
          </a:bodyPr>
          <a:lstStyle/>
          <a:p>
            <a:endParaRPr lang="en-US" dirty="0"/>
          </a:p>
        </p:txBody>
      </p:sp>
      <p:sp>
        <p:nvSpPr>
          <p:cNvPr id="38" name="Right Arrow 37"/>
          <p:cNvSpPr/>
          <p:nvPr/>
        </p:nvSpPr>
        <p:spPr>
          <a:xfrm>
            <a:off x="1560232" y="1645732"/>
            <a:ext cx="6404288" cy="712694"/>
          </a:xfrm>
          <a:prstGeom prst="rightArrow">
            <a:avLst/>
          </a:prstGeom>
          <a:solidFill>
            <a:srgbClr val="666666"/>
          </a:solidFill>
          <a:ln>
            <a:noFill/>
          </a:ln>
          <a:effectLst/>
        </p:spPr>
        <p:style>
          <a:lnRef idx="1">
            <a:schemeClr val="accent3"/>
          </a:lnRef>
          <a:fillRef idx="3">
            <a:schemeClr val="accent3"/>
          </a:fillRef>
          <a:effectRef idx="2">
            <a:schemeClr val="accent3"/>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34" name="Line 13"/>
          <p:cNvSpPr>
            <a:spLocks noChangeShapeType="1"/>
          </p:cNvSpPr>
          <p:nvPr/>
        </p:nvSpPr>
        <p:spPr bwMode="auto">
          <a:xfrm flipV="1">
            <a:off x="1560232" y="1596431"/>
            <a:ext cx="2489200" cy="2576513"/>
          </a:xfrm>
          <a:prstGeom prst="line">
            <a:avLst/>
          </a:prstGeom>
          <a:noFill/>
          <a:ln w="57150">
            <a:solidFill>
              <a:srgbClr val="007B9B"/>
            </a:solidFill>
            <a:round/>
            <a:headEnd/>
            <a:tailEnd/>
          </a:ln>
        </p:spPr>
        <p:txBody>
          <a:bodyPr wrap="none" anchor="ctr"/>
          <a:lstStyle/>
          <a:p>
            <a:endParaRPr lang="en-US" dirty="0"/>
          </a:p>
        </p:txBody>
      </p:sp>
      <p:sp>
        <p:nvSpPr>
          <p:cNvPr id="16387" name="Text Box 2"/>
          <p:cNvSpPr txBox="1">
            <a:spLocks noChangeArrowheads="1"/>
          </p:cNvSpPr>
          <p:nvPr/>
        </p:nvSpPr>
        <p:spPr bwMode="auto">
          <a:xfrm>
            <a:off x="0" y="10888"/>
            <a:ext cx="9144000" cy="707886"/>
          </a:xfrm>
          <a:prstGeom prst="rect">
            <a:avLst/>
          </a:prstGeom>
          <a:noFill/>
          <a:ln w="9525">
            <a:noFill/>
            <a:miter lim="800000"/>
            <a:headEnd/>
            <a:tailEnd/>
          </a:ln>
        </p:spPr>
        <p:txBody>
          <a:bodyPr wrap="square">
            <a:spAutoFit/>
          </a:bodyPr>
          <a:lstStyle/>
          <a:p>
            <a:pPr algn="ctr" eaLnBrk="1" hangingPunct="1"/>
            <a:r>
              <a:rPr lang="en-US" sz="4000" b="1" dirty="0">
                <a:latin typeface="Trade Gothic LT" panose="02000503000000000000" pitchFamily="2" charset="77"/>
                <a:ea typeface="Open Sans Condensed" panose="020B0806030504020204" pitchFamily="34" charset="0"/>
                <a:cs typeface="Open Sans Condensed" panose="020B0806030504020204" pitchFamily="34" charset="0"/>
              </a:rPr>
              <a:t>THE JOURNEY TO </a:t>
            </a:r>
            <a:r>
              <a:rPr lang="en-US" sz="4000" b="1" dirty="0">
                <a:solidFill>
                  <a:srgbClr val="FD923F"/>
                </a:solidFill>
                <a:latin typeface="Trade Gothic LT" panose="02000503000000000000" pitchFamily="2" charset="77"/>
                <a:ea typeface="Open Sans Condensed" panose="020B0806030504020204" pitchFamily="34" charset="0"/>
                <a:cs typeface="Open Sans Condensed" panose="020B0806030504020204" pitchFamily="34" charset="0"/>
              </a:rPr>
              <a:t>SUSTAINABLE</a:t>
            </a:r>
            <a:r>
              <a:rPr lang="en-US" sz="4000" b="1" dirty="0">
                <a:latin typeface="Trade Gothic LT" panose="02000503000000000000" pitchFamily="2" charset="77"/>
                <a:ea typeface="Open Sans Condensed" panose="020B0806030504020204" pitchFamily="34" charset="0"/>
                <a:cs typeface="Open Sans Condensed" panose="020B0806030504020204" pitchFamily="34" charset="0"/>
              </a:rPr>
              <a:t> SUCCESS</a:t>
            </a:r>
            <a:endParaRPr lang="en-US" sz="2800" b="1" dirty="0">
              <a:solidFill>
                <a:srgbClr val="00B050"/>
              </a:solidFill>
              <a:latin typeface="Avenir Next Medium"/>
              <a:ea typeface="Open Sans Condensed" panose="020B0806030504020204" pitchFamily="34" charset="0"/>
              <a:cs typeface="Open Sans Condensed" panose="020B0806030504020204" pitchFamily="34" charset="0"/>
            </a:endParaRPr>
          </a:p>
        </p:txBody>
      </p:sp>
      <p:sp>
        <p:nvSpPr>
          <p:cNvPr id="21" name="Line 18"/>
          <p:cNvSpPr>
            <a:spLocks noChangeShapeType="1"/>
          </p:cNvSpPr>
          <p:nvPr/>
        </p:nvSpPr>
        <p:spPr bwMode="auto">
          <a:xfrm flipV="1">
            <a:off x="3546814" y="3491844"/>
            <a:ext cx="14287" cy="675085"/>
          </a:xfrm>
          <a:prstGeom prst="line">
            <a:avLst/>
          </a:prstGeom>
          <a:noFill/>
          <a:ln w="57150" cap="rnd">
            <a:solidFill>
              <a:srgbClr val="1F8A70"/>
            </a:solidFill>
            <a:prstDash val="sysDot"/>
            <a:round/>
            <a:headEnd/>
            <a:tailEnd/>
          </a:ln>
        </p:spPr>
        <p:txBody>
          <a:bodyPr>
            <a:spAutoFit/>
          </a:bodyPr>
          <a:lstStyle/>
          <a:p>
            <a:endParaRPr lang="en-US" dirty="0"/>
          </a:p>
        </p:txBody>
      </p:sp>
      <p:sp>
        <p:nvSpPr>
          <p:cNvPr id="23" name="Line 17"/>
          <p:cNvSpPr>
            <a:spLocks noChangeShapeType="1"/>
          </p:cNvSpPr>
          <p:nvPr/>
        </p:nvSpPr>
        <p:spPr bwMode="auto">
          <a:xfrm flipH="1" flipV="1">
            <a:off x="2221581" y="3522861"/>
            <a:ext cx="10164" cy="647701"/>
          </a:xfrm>
          <a:prstGeom prst="line">
            <a:avLst/>
          </a:prstGeom>
          <a:noFill/>
          <a:ln w="57150" cap="rnd">
            <a:solidFill>
              <a:srgbClr val="007B9B"/>
            </a:solidFill>
            <a:prstDash val="sysDot"/>
            <a:round/>
            <a:headEnd/>
            <a:tailEnd/>
          </a:ln>
        </p:spPr>
        <p:txBody>
          <a:bodyPr wrap="square">
            <a:spAutoFit/>
          </a:bodyPr>
          <a:lstStyle/>
          <a:p>
            <a:endParaRPr lang="en-US" dirty="0"/>
          </a:p>
        </p:txBody>
      </p:sp>
      <p:sp>
        <p:nvSpPr>
          <p:cNvPr id="24" name="Line 19"/>
          <p:cNvSpPr>
            <a:spLocks noChangeShapeType="1"/>
          </p:cNvSpPr>
          <p:nvPr/>
        </p:nvSpPr>
        <p:spPr bwMode="auto">
          <a:xfrm flipV="1">
            <a:off x="4854954" y="3522862"/>
            <a:ext cx="0" cy="653654"/>
          </a:xfrm>
          <a:prstGeom prst="line">
            <a:avLst/>
          </a:prstGeom>
          <a:noFill/>
          <a:ln w="57150" cap="rnd">
            <a:solidFill>
              <a:srgbClr val="BEDB39"/>
            </a:solidFill>
            <a:prstDash val="sysDot"/>
            <a:round/>
            <a:headEnd/>
            <a:tailEnd/>
          </a:ln>
        </p:spPr>
        <p:txBody>
          <a:bodyPr>
            <a:spAutoFit/>
          </a:bodyPr>
          <a:lstStyle/>
          <a:p>
            <a:endParaRPr lang="en-US" dirty="0"/>
          </a:p>
        </p:txBody>
      </p:sp>
      <p:sp>
        <p:nvSpPr>
          <p:cNvPr id="25" name="Line 4"/>
          <p:cNvSpPr>
            <a:spLocks noChangeShapeType="1"/>
          </p:cNvSpPr>
          <p:nvPr/>
        </p:nvSpPr>
        <p:spPr bwMode="auto">
          <a:xfrm flipV="1">
            <a:off x="2964201" y="1629707"/>
            <a:ext cx="2386013" cy="2546747"/>
          </a:xfrm>
          <a:prstGeom prst="line">
            <a:avLst/>
          </a:prstGeom>
          <a:noFill/>
          <a:ln w="57150">
            <a:solidFill>
              <a:srgbClr val="1F8A70"/>
            </a:solidFill>
            <a:round/>
            <a:headEnd/>
            <a:tailEnd/>
          </a:ln>
        </p:spPr>
        <p:txBody>
          <a:bodyPr wrap="none" anchor="ctr"/>
          <a:lstStyle/>
          <a:p>
            <a:endParaRPr lang="en-US" dirty="0"/>
          </a:p>
        </p:txBody>
      </p:sp>
      <p:sp>
        <p:nvSpPr>
          <p:cNvPr id="26" name="Line 5"/>
          <p:cNvSpPr>
            <a:spLocks noChangeShapeType="1"/>
          </p:cNvSpPr>
          <p:nvPr/>
        </p:nvSpPr>
        <p:spPr bwMode="auto">
          <a:xfrm flipV="1">
            <a:off x="4192966" y="1630897"/>
            <a:ext cx="2471738" cy="2557463"/>
          </a:xfrm>
          <a:prstGeom prst="line">
            <a:avLst/>
          </a:prstGeom>
          <a:noFill/>
          <a:ln w="57150">
            <a:solidFill>
              <a:srgbClr val="BEDB39"/>
            </a:solidFill>
            <a:round/>
            <a:headEnd/>
            <a:tailEnd/>
          </a:ln>
        </p:spPr>
        <p:txBody>
          <a:bodyPr wrap="none" anchor="ctr"/>
          <a:lstStyle/>
          <a:p>
            <a:endParaRPr lang="en-US" dirty="0"/>
          </a:p>
        </p:txBody>
      </p:sp>
      <p:sp>
        <p:nvSpPr>
          <p:cNvPr id="27" name="Line 6"/>
          <p:cNvSpPr>
            <a:spLocks noChangeShapeType="1"/>
          </p:cNvSpPr>
          <p:nvPr/>
        </p:nvSpPr>
        <p:spPr bwMode="auto">
          <a:xfrm flipV="1">
            <a:off x="5597575" y="1620181"/>
            <a:ext cx="2427287" cy="2568179"/>
          </a:xfrm>
          <a:prstGeom prst="line">
            <a:avLst/>
          </a:prstGeom>
          <a:noFill/>
          <a:ln w="57150">
            <a:solidFill>
              <a:srgbClr val="FD923F"/>
            </a:solidFill>
            <a:round/>
            <a:headEnd/>
            <a:tailEnd/>
          </a:ln>
        </p:spPr>
        <p:txBody>
          <a:bodyPr wrap="none" anchor="ctr"/>
          <a:lstStyle/>
          <a:p>
            <a:endParaRPr lang="en-US" dirty="0"/>
          </a:p>
        </p:txBody>
      </p:sp>
      <p:sp>
        <p:nvSpPr>
          <p:cNvPr id="28" name="Line 7"/>
          <p:cNvSpPr>
            <a:spLocks noChangeShapeType="1"/>
          </p:cNvSpPr>
          <p:nvPr/>
        </p:nvSpPr>
        <p:spPr bwMode="auto">
          <a:xfrm>
            <a:off x="1161770" y="4175262"/>
            <a:ext cx="7148511" cy="21432"/>
          </a:xfrm>
          <a:prstGeom prst="line">
            <a:avLst/>
          </a:prstGeom>
          <a:noFill/>
          <a:ln w="57150">
            <a:solidFill>
              <a:srgbClr val="666666"/>
            </a:solidFill>
            <a:round/>
            <a:headEnd type="none" w="med" len="med"/>
            <a:tailEnd type="triangle" w="med" len="med"/>
          </a:ln>
        </p:spPr>
        <p:txBody>
          <a:bodyPr wrap="none" anchor="ctr"/>
          <a:lstStyle/>
          <a:p>
            <a:endParaRPr lang="en-US" dirty="0"/>
          </a:p>
        </p:txBody>
      </p:sp>
      <p:sp>
        <p:nvSpPr>
          <p:cNvPr id="29" name="Text Box 8"/>
          <p:cNvSpPr txBox="1">
            <a:spLocks noChangeArrowheads="1"/>
          </p:cNvSpPr>
          <p:nvPr/>
        </p:nvSpPr>
        <p:spPr bwMode="auto">
          <a:xfrm rot="18794967">
            <a:off x="3189972" y="2927415"/>
            <a:ext cx="1178485" cy="338554"/>
          </a:xfrm>
          <a:prstGeom prst="rect">
            <a:avLst/>
          </a:prstGeom>
          <a:noFill/>
          <a:ln w="9525">
            <a:noFill/>
            <a:miter lim="800000"/>
            <a:headEnd/>
            <a:tailEnd/>
          </a:ln>
        </p:spPr>
        <p:txBody>
          <a:bodyPr wrap="square">
            <a:spAutoFit/>
          </a:bodyPr>
          <a:lstStyle/>
          <a:p>
            <a:pPr eaLnBrk="1" hangingPunct="1"/>
            <a:r>
              <a:rPr lang="en-US" sz="1600" dirty="0">
                <a:latin typeface="Trade Gothic LT CondEighteen" panose="02000503000000000000" pitchFamily="2" charset="77"/>
                <a:ea typeface="Open Sans Condensed" panose="020B0806030504020204" pitchFamily="34" charset="0"/>
                <a:cs typeface="Open Sans Condensed" panose="020B0806030504020204" pitchFamily="34" charset="0"/>
              </a:rPr>
              <a:t>Team</a:t>
            </a:r>
          </a:p>
        </p:txBody>
      </p:sp>
      <p:sp>
        <p:nvSpPr>
          <p:cNvPr id="30" name="Text Box 9"/>
          <p:cNvSpPr txBox="1">
            <a:spLocks noChangeArrowheads="1"/>
          </p:cNvSpPr>
          <p:nvPr/>
        </p:nvSpPr>
        <p:spPr bwMode="auto">
          <a:xfrm>
            <a:off x="3678751" y="4196693"/>
            <a:ext cx="1608137" cy="400110"/>
          </a:xfrm>
          <a:prstGeom prst="rect">
            <a:avLst/>
          </a:prstGeom>
          <a:noFill/>
          <a:ln w="9525">
            <a:noFill/>
            <a:miter lim="800000"/>
            <a:headEnd/>
            <a:tailEnd/>
          </a:ln>
        </p:spPr>
        <p:txBody>
          <a:bodyPr wrap="square">
            <a:spAutoFit/>
          </a:bodyPr>
          <a:lstStyle/>
          <a:p>
            <a:pPr algn="ctr" eaLnBrk="1" hangingPunct="1"/>
            <a:r>
              <a:rPr lang="en-US" sz="2000" b="1" dirty="0">
                <a:latin typeface="Trade Gothic LT" panose="02000503000000000000" pitchFamily="2" charset="77"/>
                <a:ea typeface="Open Sans Condensed" panose="020B0806030504020204" pitchFamily="34" charset="0"/>
                <a:cs typeface="Open Sans Condensed" panose="020B0806030504020204" pitchFamily="34" charset="0"/>
              </a:rPr>
              <a:t>Sequence</a:t>
            </a:r>
          </a:p>
        </p:txBody>
      </p:sp>
      <p:sp>
        <p:nvSpPr>
          <p:cNvPr id="31" name="Line 10"/>
          <p:cNvSpPr>
            <a:spLocks noChangeShapeType="1"/>
          </p:cNvSpPr>
          <p:nvPr/>
        </p:nvSpPr>
        <p:spPr bwMode="auto">
          <a:xfrm flipV="1">
            <a:off x="1190736" y="1664080"/>
            <a:ext cx="0" cy="2540888"/>
          </a:xfrm>
          <a:prstGeom prst="line">
            <a:avLst/>
          </a:prstGeom>
          <a:noFill/>
          <a:ln w="57150">
            <a:solidFill>
              <a:srgbClr val="666666"/>
            </a:solidFill>
            <a:round/>
            <a:headEnd type="none" w="med" len="med"/>
            <a:tailEnd type="triangle" w="med" len="med"/>
          </a:ln>
        </p:spPr>
        <p:txBody>
          <a:bodyPr anchor="ctr" anchorCtr="1"/>
          <a:lstStyle/>
          <a:p>
            <a:endParaRPr lang="en-US" dirty="0"/>
          </a:p>
        </p:txBody>
      </p:sp>
      <p:sp>
        <p:nvSpPr>
          <p:cNvPr id="32" name="Text Box 11"/>
          <p:cNvSpPr txBox="1">
            <a:spLocks noChangeArrowheads="1"/>
          </p:cNvSpPr>
          <p:nvPr/>
        </p:nvSpPr>
        <p:spPr bwMode="auto">
          <a:xfrm rot="18819697">
            <a:off x="4267247" y="2886887"/>
            <a:ext cx="1717274" cy="320088"/>
          </a:xfrm>
          <a:prstGeom prst="rect">
            <a:avLst/>
          </a:prstGeom>
          <a:noFill/>
          <a:ln w="9525">
            <a:noFill/>
            <a:miter lim="800000"/>
            <a:headEnd/>
            <a:tailEnd/>
          </a:ln>
        </p:spPr>
        <p:txBody>
          <a:bodyPr wrap="square">
            <a:spAutoFit/>
          </a:bodyPr>
          <a:lstStyle/>
          <a:p>
            <a:pPr eaLnBrk="1" hangingPunct="1">
              <a:lnSpc>
                <a:spcPct val="90000"/>
              </a:lnSpc>
              <a:spcBef>
                <a:spcPct val="0"/>
              </a:spcBef>
            </a:pPr>
            <a:r>
              <a:rPr lang="en-US" sz="1600" dirty="0">
                <a:latin typeface="Trade Gothic LT CondEighteen" panose="02000503000000000000" pitchFamily="2" charset="77"/>
                <a:ea typeface="Open Sans Condensed" panose="020B0806030504020204" pitchFamily="34" charset="0"/>
                <a:cs typeface="Open Sans Condensed" panose="020B0806030504020204" pitchFamily="34" charset="0"/>
              </a:rPr>
              <a:t>Structures</a:t>
            </a:r>
          </a:p>
        </p:txBody>
      </p:sp>
      <p:sp>
        <p:nvSpPr>
          <p:cNvPr id="33" name="Text Box 12"/>
          <p:cNvSpPr txBox="1">
            <a:spLocks noChangeArrowheads="1"/>
          </p:cNvSpPr>
          <p:nvPr/>
        </p:nvSpPr>
        <p:spPr bwMode="auto">
          <a:xfrm rot="18775284">
            <a:off x="5438562" y="2504759"/>
            <a:ext cx="2730533" cy="338554"/>
          </a:xfrm>
          <a:prstGeom prst="rect">
            <a:avLst/>
          </a:prstGeom>
          <a:noFill/>
          <a:ln w="9525">
            <a:noFill/>
            <a:miter lim="800000"/>
            <a:headEnd/>
            <a:tailEnd/>
          </a:ln>
        </p:spPr>
        <p:txBody>
          <a:bodyPr wrap="square">
            <a:spAutoFit/>
          </a:bodyPr>
          <a:lstStyle/>
          <a:p>
            <a:pPr eaLnBrk="1" hangingPunct="1"/>
            <a:r>
              <a:rPr lang="en-US" sz="1600" dirty="0">
                <a:latin typeface="Trade Gothic LT CondEighteen" panose="02000503000000000000" pitchFamily="2" charset="77"/>
                <a:ea typeface="Open Sans Condensed" panose="020B0806030504020204" pitchFamily="34" charset="0"/>
                <a:cs typeface="Open Sans Condensed" panose="020B0806030504020204" pitchFamily="34" charset="0"/>
              </a:rPr>
              <a:t>  Success  ($$ and Metrics )</a:t>
            </a:r>
          </a:p>
        </p:txBody>
      </p:sp>
      <p:sp>
        <p:nvSpPr>
          <p:cNvPr id="35" name="Text Box 14"/>
          <p:cNvSpPr txBox="1">
            <a:spLocks noChangeArrowheads="1"/>
          </p:cNvSpPr>
          <p:nvPr/>
        </p:nvSpPr>
        <p:spPr bwMode="auto">
          <a:xfrm rot="18819774">
            <a:off x="1355924" y="2475315"/>
            <a:ext cx="2841056" cy="338554"/>
          </a:xfrm>
          <a:prstGeom prst="rect">
            <a:avLst/>
          </a:prstGeom>
          <a:noFill/>
          <a:ln w="9525">
            <a:noFill/>
            <a:miter lim="800000"/>
            <a:headEnd/>
            <a:tailEnd/>
          </a:ln>
        </p:spPr>
        <p:txBody>
          <a:bodyPr wrap="square">
            <a:spAutoFit/>
          </a:bodyPr>
          <a:lstStyle/>
          <a:p>
            <a:pPr eaLnBrk="1" hangingPunct="1"/>
            <a:r>
              <a:rPr lang="en-US" sz="1600" dirty="0">
                <a:latin typeface="Trade Gothic LT CondEighteen" panose="02000503000000000000" pitchFamily="2" charset="77"/>
                <a:ea typeface="Open Sans Condensed" panose="020B0806030504020204" pitchFamily="34" charset="0"/>
                <a:cs typeface="Open Sans Condensed" panose="020B0806030504020204" pitchFamily="34" charset="0"/>
              </a:rPr>
              <a:t>Alive  &amp; Authentic Leader</a:t>
            </a:r>
          </a:p>
        </p:txBody>
      </p:sp>
      <p:sp>
        <p:nvSpPr>
          <p:cNvPr id="37" name="Text Box 16"/>
          <p:cNvSpPr txBox="1">
            <a:spLocks noChangeArrowheads="1"/>
          </p:cNvSpPr>
          <p:nvPr/>
        </p:nvSpPr>
        <p:spPr bwMode="auto">
          <a:xfrm rot="16200000">
            <a:off x="422693" y="2635628"/>
            <a:ext cx="1098550" cy="400110"/>
          </a:xfrm>
          <a:prstGeom prst="rect">
            <a:avLst/>
          </a:prstGeom>
          <a:noFill/>
          <a:ln w="9525">
            <a:noFill/>
            <a:miter lim="800000"/>
            <a:headEnd/>
            <a:tailEnd/>
          </a:ln>
        </p:spPr>
        <p:txBody>
          <a:bodyPr>
            <a:spAutoFit/>
          </a:bodyPr>
          <a:lstStyle/>
          <a:p>
            <a:pPr algn="ctr" eaLnBrk="1" hangingPunct="1">
              <a:spcBef>
                <a:spcPct val="0"/>
              </a:spcBef>
            </a:pPr>
            <a:r>
              <a:rPr lang="en-US" sz="2000" b="1" dirty="0">
                <a:latin typeface="Trade Gothic LT" panose="02000503000000000000" pitchFamily="2" charset="77"/>
                <a:ea typeface="Trade Gothic LT" charset="0"/>
                <a:cs typeface="Trade Gothic LT" charset="0"/>
              </a:rPr>
              <a:t>Impact</a:t>
            </a:r>
          </a:p>
        </p:txBody>
      </p:sp>
      <p:sp>
        <p:nvSpPr>
          <p:cNvPr id="2" name="Rectangle 1">
            <a:extLst>
              <a:ext uri="{FF2B5EF4-FFF2-40B4-BE49-F238E27FC236}">
                <a16:creationId xmlns:a16="http://schemas.microsoft.com/office/drawing/2014/main" id="{652B956D-783B-2E4F-AF33-5F8E449C2ABC}"/>
              </a:ext>
            </a:extLst>
          </p:cNvPr>
          <p:cNvSpPr/>
          <p:nvPr/>
        </p:nvSpPr>
        <p:spPr>
          <a:xfrm>
            <a:off x="3191440" y="588097"/>
            <a:ext cx="2582758" cy="369332"/>
          </a:xfrm>
          <a:prstGeom prst="rect">
            <a:avLst/>
          </a:prstGeom>
        </p:spPr>
        <p:txBody>
          <a:bodyPr wrap="none">
            <a:spAutoFit/>
          </a:bodyPr>
          <a:lstStyle/>
          <a:p>
            <a:pPr algn="ctr"/>
            <a:r>
              <a:rPr lang="en-US" b="1" dirty="0">
                <a:solidFill>
                  <a:srgbClr val="666666"/>
                </a:solidFill>
                <a:latin typeface="Trade Gothic LT BoldCondTwenty" panose="02000503000000000000" pitchFamily="2" charset="77"/>
                <a:ea typeface="Open Sans Condensed" panose="020B0806030504020204" pitchFamily="34" charset="0"/>
                <a:cs typeface="Open Sans Condensed" panose="020B0806030504020204" pitchFamily="34" charset="0"/>
              </a:rPr>
              <a:t>Alive &amp; Authentic Leadership</a:t>
            </a:r>
          </a:p>
        </p:txBody>
      </p:sp>
    </p:spTree>
    <p:extLst>
      <p:ext uri="{BB962C8B-B14F-4D97-AF65-F5344CB8AC3E}">
        <p14:creationId xmlns:p14="http://schemas.microsoft.com/office/powerpoint/2010/main" val="84387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7" name="Text Box 3"/>
          <p:cNvSpPr txBox="1">
            <a:spLocks noChangeArrowheads="1"/>
          </p:cNvSpPr>
          <p:nvPr/>
        </p:nvSpPr>
        <p:spPr bwMode="auto">
          <a:xfrm>
            <a:off x="868073" y="1127346"/>
            <a:ext cx="7655357" cy="3330207"/>
          </a:xfrm>
          <a:prstGeom prst="rect">
            <a:avLst/>
          </a:prstGeom>
          <a:noFill/>
          <a:ln w="9525">
            <a:noFill/>
            <a:miter lim="800000"/>
            <a:headEnd/>
            <a:tailEnd/>
          </a:ln>
          <a:effectLst/>
        </p:spPr>
        <p:txBody>
          <a:bodyPr wrap="square">
            <a:spAutoFit/>
          </a:bodyPr>
          <a:lstStyle/>
          <a:p>
            <a:pPr marL="342900" indent="-342900" eaLnBrk="1" hangingPunct="1">
              <a:lnSpc>
                <a:spcPct val="200000"/>
              </a:lnSpc>
              <a:buClr>
                <a:schemeClr val="tx1"/>
              </a:buClr>
              <a:buFont typeface="Arial" charset="0"/>
              <a:buChar char="•"/>
            </a:pPr>
            <a:r>
              <a:rPr lang="en-US" sz="1800" b="1" dirty="0">
                <a:solidFill>
                  <a:srgbClr val="007B9B"/>
                </a:solidFill>
                <a:latin typeface="Trade Gothic LT" panose="02000503000000000000" pitchFamily="2" charset="77"/>
                <a:ea typeface="Open Sans Condensed" panose="020B0806030504020204" pitchFamily="34" charset="0"/>
                <a:cs typeface="Open Sans Condensed" panose="020B0806030504020204" pitchFamily="34" charset="0"/>
              </a:rPr>
              <a:t>Leadership Training </a:t>
            </a:r>
            <a:r>
              <a:rPr lang="en-US" sz="1800" dirty="0">
                <a:latin typeface="Trade Gothic LT" panose="02000503000000000000" pitchFamily="2" charset="77"/>
                <a:ea typeface="Open Sans Condensed" panose="020B0806030504020204" pitchFamily="34" charset="0"/>
                <a:cs typeface="Open Sans Condensed" panose="020B0806030504020204" pitchFamily="34" charset="0"/>
              </a:rPr>
              <a:t>– Deep Invitation to</a:t>
            </a:r>
          </a:p>
          <a:p>
            <a:pPr marL="342900" indent="-342900" eaLnBrk="1" hangingPunct="1">
              <a:lnSpc>
                <a:spcPct val="200000"/>
              </a:lnSpc>
              <a:buClr>
                <a:schemeClr val="tx1"/>
              </a:buClr>
              <a:buFont typeface="Arial" charset="0"/>
              <a:buChar char="•"/>
            </a:pPr>
            <a:r>
              <a:rPr lang="en-US" sz="1800" b="1" dirty="0">
                <a:solidFill>
                  <a:srgbClr val="007B9B"/>
                </a:solidFill>
                <a:latin typeface="Trade Gothic LT" panose="02000503000000000000" pitchFamily="2" charset="77"/>
                <a:ea typeface="Open Sans Condensed" panose="020B0806030504020204" pitchFamily="34" charset="0"/>
                <a:cs typeface="Open Sans Condensed" panose="020B0806030504020204" pitchFamily="34" charset="0"/>
              </a:rPr>
              <a:t>O.W.N.</a:t>
            </a:r>
            <a:r>
              <a:rPr lang="en-US" sz="1800" dirty="0">
                <a:latin typeface="Trade Gothic LT" panose="02000503000000000000" pitchFamily="2" charset="77"/>
                <a:ea typeface="Open Sans Condensed" panose="020B0806030504020204" pitchFamily="34" charset="0"/>
                <a:cs typeface="Open Sans Condensed" panose="020B0806030504020204" pitchFamily="34" charset="0"/>
              </a:rPr>
              <a:t> – Our Way Now Leadership Meetings</a:t>
            </a:r>
          </a:p>
          <a:p>
            <a:pPr marL="342900" indent="-342900" eaLnBrk="1" hangingPunct="1">
              <a:lnSpc>
                <a:spcPct val="200000"/>
              </a:lnSpc>
              <a:buClr>
                <a:schemeClr val="tx1"/>
              </a:buClr>
              <a:buFont typeface="Arial" charset="0"/>
              <a:buChar char="•"/>
            </a:pPr>
            <a:r>
              <a:rPr lang="en-US" sz="1800" b="1" dirty="0">
                <a:solidFill>
                  <a:srgbClr val="007B9B"/>
                </a:solidFill>
                <a:latin typeface="Trade Gothic LT" panose="02000503000000000000" pitchFamily="2" charset="77"/>
                <a:ea typeface="Open Sans Condensed" panose="020B0806030504020204" pitchFamily="34" charset="0"/>
                <a:cs typeface="Open Sans Condensed" panose="020B0806030504020204" pitchFamily="34" charset="0"/>
              </a:rPr>
              <a:t>Performance Reviews</a:t>
            </a:r>
            <a:r>
              <a:rPr lang="en-US" sz="1800" dirty="0">
                <a:solidFill>
                  <a:srgbClr val="007B9B"/>
                </a:solidFill>
                <a:latin typeface="Trade Gothic LT" panose="02000503000000000000" pitchFamily="2" charset="77"/>
                <a:ea typeface="Open Sans Condensed" panose="020B0806030504020204" pitchFamily="34" charset="0"/>
                <a:cs typeface="Open Sans Condensed" panose="020B0806030504020204" pitchFamily="34" charset="0"/>
              </a:rPr>
              <a:t> </a:t>
            </a:r>
            <a:r>
              <a:rPr lang="en-US" sz="1800" dirty="0">
                <a:latin typeface="Trade Gothic LT" panose="02000503000000000000" pitchFamily="2" charset="77"/>
                <a:ea typeface="Open Sans Condensed" panose="020B0806030504020204" pitchFamily="34" charset="0"/>
                <a:cs typeface="Open Sans Condensed" panose="020B0806030504020204" pitchFamily="34" charset="0"/>
              </a:rPr>
              <a:t>– Blend of who you ARE &amp; What you DO</a:t>
            </a:r>
          </a:p>
          <a:p>
            <a:pPr marL="342900" indent="-342900" algn="l" eaLnBrk="1" hangingPunct="1">
              <a:lnSpc>
                <a:spcPct val="200000"/>
              </a:lnSpc>
              <a:buClr>
                <a:schemeClr val="tx1"/>
              </a:buClr>
              <a:buFont typeface="Arial" charset="0"/>
              <a:buChar char="•"/>
            </a:pPr>
            <a:r>
              <a:rPr lang="en-US" sz="1800" b="1" dirty="0">
                <a:solidFill>
                  <a:srgbClr val="007B9B"/>
                </a:solidFill>
                <a:latin typeface="Trade Gothic LT" panose="02000503000000000000" pitchFamily="2" charset="77"/>
                <a:ea typeface="Open Sans Condensed" panose="020B0806030504020204" pitchFamily="34" charset="0"/>
                <a:cs typeface="Open Sans Condensed" panose="020B0806030504020204" pitchFamily="34" charset="0"/>
              </a:rPr>
              <a:t>Kaizens</a:t>
            </a:r>
            <a:r>
              <a:rPr lang="en-US" sz="1800" dirty="0">
                <a:latin typeface="Trade Gothic LT" panose="02000503000000000000" pitchFamily="2" charset="77"/>
                <a:ea typeface="Open Sans Condensed" panose="020B0806030504020204" pitchFamily="34" charset="0"/>
                <a:cs typeface="Open Sans Condensed" panose="020B0806030504020204" pitchFamily="34" charset="0"/>
              </a:rPr>
              <a:t> – Blend of Our Way behaviors &amp; Rigorous CI spirit</a:t>
            </a:r>
          </a:p>
          <a:p>
            <a:pPr marL="342900" indent="-342900" algn="l" eaLnBrk="1" hangingPunct="1">
              <a:lnSpc>
                <a:spcPct val="200000"/>
              </a:lnSpc>
              <a:buClr>
                <a:schemeClr val="tx1"/>
              </a:buClr>
              <a:buFont typeface="Arial" charset="0"/>
              <a:buChar char="•"/>
            </a:pPr>
            <a:r>
              <a:rPr lang="en-US" sz="1800" b="1" dirty="0">
                <a:solidFill>
                  <a:srgbClr val="007B9B"/>
                </a:solidFill>
                <a:latin typeface="Trade Gothic LT" panose="02000503000000000000" pitchFamily="2" charset="77"/>
                <a:ea typeface="Open Sans Condensed" panose="020B0806030504020204" pitchFamily="34" charset="0"/>
                <a:cs typeface="Open Sans Condensed" panose="020B0806030504020204" pitchFamily="34" charset="0"/>
              </a:rPr>
              <a:t>Pulse</a:t>
            </a:r>
            <a:r>
              <a:rPr lang="en-US" sz="1800" b="1" dirty="0">
                <a:latin typeface="Trade Gothic LT" panose="02000503000000000000" pitchFamily="2" charset="77"/>
                <a:ea typeface="Open Sans Condensed" panose="020B0806030504020204" pitchFamily="34" charset="0"/>
                <a:cs typeface="Open Sans Condensed" panose="020B0806030504020204" pitchFamily="34" charset="0"/>
              </a:rPr>
              <a:t> </a:t>
            </a:r>
            <a:r>
              <a:rPr lang="en-US" sz="1800" dirty="0">
                <a:latin typeface="Trade Gothic LT" panose="02000503000000000000" pitchFamily="2" charset="77"/>
                <a:ea typeface="Open Sans Condensed" panose="020B0806030504020204" pitchFamily="34" charset="0"/>
                <a:cs typeface="Open Sans Condensed" panose="020B0806030504020204" pitchFamily="34" charset="0"/>
              </a:rPr>
              <a:t>– Monthly Video update on Journey – </a:t>
            </a:r>
            <a:r>
              <a:rPr lang="en-US" sz="1800" b="1" dirty="0">
                <a:latin typeface="Trade Gothic LT" panose="02000503000000000000" pitchFamily="2" charset="77"/>
                <a:ea typeface="Open Sans Condensed" panose="020B0806030504020204" pitchFamily="34" charset="0"/>
                <a:cs typeface="Open Sans Condensed" panose="020B0806030504020204" pitchFamily="34" charset="0"/>
              </a:rPr>
              <a:t>Highly Authentic</a:t>
            </a:r>
          </a:p>
          <a:p>
            <a:pPr marL="342900" indent="-342900" eaLnBrk="1" hangingPunct="1">
              <a:lnSpc>
                <a:spcPct val="200000"/>
              </a:lnSpc>
              <a:buClr>
                <a:schemeClr val="tx1"/>
              </a:buClr>
              <a:buFont typeface="Arial" charset="0"/>
              <a:buChar char="•"/>
            </a:pPr>
            <a:r>
              <a:rPr lang="en-US" sz="1800" b="1" dirty="0">
                <a:solidFill>
                  <a:srgbClr val="007B9B"/>
                </a:solidFill>
                <a:latin typeface="Trade Gothic LT" panose="02000503000000000000" pitchFamily="2" charset="77"/>
                <a:ea typeface="Open Sans Condensed" panose="020B0806030504020204" pitchFamily="34" charset="0"/>
                <a:cs typeface="Open Sans Condensed" panose="020B0806030504020204" pitchFamily="34" charset="0"/>
              </a:rPr>
              <a:t>3x5 Cards </a:t>
            </a:r>
            <a:r>
              <a:rPr lang="en-US" sz="1800" dirty="0">
                <a:latin typeface="Trade Gothic LT" panose="02000503000000000000" pitchFamily="2" charset="77"/>
                <a:ea typeface="Open Sans Condensed" panose="020B0806030504020204" pitchFamily="34" charset="0"/>
                <a:cs typeface="Open Sans Condensed" panose="020B0806030504020204" pitchFamily="34" charset="0"/>
              </a:rPr>
              <a:t>– Open ended Questions for the Heart</a:t>
            </a:r>
          </a:p>
        </p:txBody>
      </p:sp>
      <p:sp>
        <p:nvSpPr>
          <p:cNvPr id="7" name="Title 1"/>
          <p:cNvSpPr txBox="1">
            <a:spLocks/>
          </p:cNvSpPr>
          <p:nvPr/>
        </p:nvSpPr>
        <p:spPr>
          <a:xfrm>
            <a:off x="137160" y="72167"/>
            <a:ext cx="8907780" cy="738500"/>
          </a:xfrm>
          <a:prstGeom prst="rect">
            <a:avLst/>
          </a:prstGeom>
        </p:spPr>
        <p:txBody>
          <a:bodyPr/>
          <a:lstStyle>
            <a:lvl1pPr algn="l" defTabSz="457200" rtl="0" eaLnBrk="1" latinLnBrk="0" hangingPunct="1">
              <a:spcBef>
                <a:spcPct val="0"/>
              </a:spcBef>
              <a:buNone/>
              <a:defRPr sz="4000" b="1" i="0" kern="1200" cap="all">
                <a:solidFill>
                  <a:schemeClr val="tx1"/>
                </a:solidFill>
                <a:latin typeface="Trade Gothic LT Bold No. 2"/>
                <a:ea typeface="+mj-ea"/>
                <a:cs typeface="Trade Gothic LT Bold No. 2"/>
              </a:defRPr>
            </a:lvl1pPr>
          </a:lstStyle>
          <a:p>
            <a:pPr algn="ctr"/>
            <a:r>
              <a:rPr lang="en-US" dirty="0">
                <a:latin typeface="Trade Gothic LT" panose="02000503000000000000" pitchFamily="2" charset="77"/>
              </a:rPr>
              <a:t>Structures for the </a:t>
            </a:r>
            <a:r>
              <a:rPr lang="en-US" dirty="0">
                <a:solidFill>
                  <a:srgbClr val="007B9B"/>
                </a:solidFill>
                <a:latin typeface="Trade Gothic LT" panose="02000503000000000000" pitchFamily="2" charset="77"/>
              </a:rPr>
              <a:t>Uncommon</a:t>
            </a:r>
            <a:r>
              <a:rPr lang="en-US" dirty="0">
                <a:latin typeface="Trade Gothic LT" panose="02000503000000000000" pitchFamily="2" charset="77"/>
              </a:rPr>
              <a:t>  </a:t>
            </a:r>
          </a:p>
        </p:txBody>
      </p:sp>
      <p:grpSp>
        <p:nvGrpSpPr>
          <p:cNvPr id="14" name="Group 13">
            <a:extLst>
              <a:ext uri="{FF2B5EF4-FFF2-40B4-BE49-F238E27FC236}">
                <a16:creationId xmlns:a16="http://schemas.microsoft.com/office/drawing/2014/main" id="{44874E0B-011E-2C45-91E2-9E4C92604440}"/>
              </a:ext>
            </a:extLst>
          </p:cNvPr>
          <p:cNvGrpSpPr/>
          <p:nvPr/>
        </p:nvGrpSpPr>
        <p:grpSpPr>
          <a:xfrm>
            <a:off x="5356455" y="1199266"/>
            <a:ext cx="2042395" cy="603850"/>
            <a:chOff x="3272203" y="520543"/>
            <a:chExt cx="5498248" cy="1625600"/>
          </a:xfrm>
        </p:grpSpPr>
        <p:pic>
          <p:nvPicPr>
            <p:cNvPr id="9" name="Picture 8">
              <a:extLst>
                <a:ext uri="{FF2B5EF4-FFF2-40B4-BE49-F238E27FC236}">
                  <a16:creationId xmlns:a16="http://schemas.microsoft.com/office/drawing/2014/main" id="{7C280821-2F5D-2E43-B1A8-CEA6702CD2A2}"/>
                </a:ext>
              </a:extLst>
            </p:cNvPr>
            <p:cNvPicPr>
              <a:picLocks noChangeAspect="1"/>
            </p:cNvPicPr>
            <p:nvPr/>
          </p:nvPicPr>
          <p:blipFill>
            <a:blip r:embed="rId3"/>
            <a:stretch>
              <a:fillRect/>
            </a:stretch>
          </p:blipFill>
          <p:spPr>
            <a:xfrm>
              <a:off x="3272203" y="520543"/>
              <a:ext cx="1625600" cy="1625600"/>
            </a:xfrm>
            <a:prstGeom prst="rect">
              <a:avLst/>
            </a:prstGeom>
          </p:spPr>
        </p:pic>
        <p:pic>
          <p:nvPicPr>
            <p:cNvPr id="11" name="Picture 10">
              <a:extLst>
                <a:ext uri="{FF2B5EF4-FFF2-40B4-BE49-F238E27FC236}">
                  <a16:creationId xmlns:a16="http://schemas.microsoft.com/office/drawing/2014/main" id="{138ABD52-E9C3-8B46-97F3-5582DDF7A85C}"/>
                </a:ext>
              </a:extLst>
            </p:cNvPr>
            <p:cNvPicPr>
              <a:picLocks noChangeAspect="1"/>
            </p:cNvPicPr>
            <p:nvPr/>
          </p:nvPicPr>
          <p:blipFill>
            <a:blip r:embed="rId4"/>
            <a:stretch>
              <a:fillRect/>
            </a:stretch>
          </p:blipFill>
          <p:spPr>
            <a:xfrm>
              <a:off x="5014800" y="627504"/>
              <a:ext cx="1391606" cy="1391606"/>
            </a:xfrm>
            <a:prstGeom prst="rect">
              <a:avLst/>
            </a:prstGeom>
          </p:spPr>
        </p:pic>
        <p:grpSp>
          <p:nvGrpSpPr>
            <p:cNvPr id="12" name="Group 11">
              <a:extLst>
                <a:ext uri="{FF2B5EF4-FFF2-40B4-BE49-F238E27FC236}">
                  <a16:creationId xmlns:a16="http://schemas.microsoft.com/office/drawing/2014/main" id="{D0483AFD-D112-F64D-B1F9-689F8AC6563A}"/>
                </a:ext>
              </a:extLst>
            </p:cNvPr>
            <p:cNvGrpSpPr/>
            <p:nvPr/>
          </p:nvGrpSpPr>
          <p:grpSpPr>
            <a:xfrm>
              <a:off x="6523403" y="665419"/>
              <a:ext cx="2247048" cy="1315777"/>
              <a:chOff x="6367844" y="520543"/>
              <a:chExt cx="2776156" cy="1625600"/>
            </a:xfrm>
          </p:grpSpPr>
          <p:pic>
            <p:nvPicPr>
              <p:cNvPr id="3" name="Picture 2">
                <a:extLst>
                  <a:ext uri="{FF2B5EF4-FFF2-40B4-BE49-F238E27FC236}">
                    <a16:creationId xmlns:a16="http://schemas.microsoft.com/office/drawing/2014/main" id="{AD120AD9-5481-1346-905A-F89243EE1646}"/>
                  </a:ext>
                </a:extLst>
              </p:cNvPr>
              <p:cNvPicPr>
                <a:picLocks noChangeAspect="1"/>
              </p:cNvPicPr>
              <p:nvPr/>
            </p:nvPicPr>
            <p:blipFill>
              <a:blip r:embed="rId5"/>
              <a:stretch>
                <a:fillRect/>
              </a:stretch>
            </p:blipFill>
            <p:spPr>
              <a:xfrm>
                <a:off x="7518400" y="520543"/>
                <a:ext cx="1625600" cy="1625600"/>
              </a:xfrm>
              <a:prstGeom prst="rect">
                <a:avLst/>
              </a:prstGeom>
            </p:spPr>
          </p:pic>
          <p:pic>
            <p:nvPicPr>
              <p:cNvPr id="13" name="Picture 12">
                <a:extLst>
                  <a:ext uri="{FF2B5EF4-FFF2-40B4-BE49-F238E27FC236}">
                    <a16:creationId xmlns:a16="http://schemas.microsoft.com/office/drawing/2014/main" id="{49936D01-4114-134B-923F-ABE2B74ED65B}"/>
                  </a:ext>
                </a:extLst>
              </p:cNvPr>
              <p:cNvPicPr>
                <a:picLocks noChangeAspect="1"/>
              </p:cNvPicPr>
              <p:nvPr/>
            </p:nvPicPr>
            <p:blipFill>
              <a:blip r:embed="rId5"/>
              <a:stretch>
                <a:fillRect/>
              </a:stretch>
            </p:blipFill>
            <p:spPr>
              <a:xfrm flipH="1">
                <a:off x="6367844" y="520543"/>
                <a:ext cx="1625600" cy="1625600"/>
              </a:xfrm>
              <a:prstGeom prst="rect">
                <a:avLst/>
              </a:prstGeom>
            </p:spPr>
          </p:pic>
        </p:grpSp>
      </p:grpSp>
    </p:spTree>
    <p:extLst>
      <p:ext uri="{BB962C8B-B14F-4D97-AF65-F5344CB8AC3E}">
        <p14:creationId xmlns:p14="http://schemas.microsoft.com/office/powerpoint/2010/main" val="3562830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888716" y="857250"/>
            <a:ext cx="7592602" cy="3949790"/>
          </a:xfrm>
          <a:prstGeom prst="rect">
            <a:avLst/>
          </a:prstGeom>
        </p:spPr>
        <p:txBody>
          <a:bodyPr>
            <a:noAutofit/>
          </a:bodyPr>
          <a:lstStyle/>
          <a:p>
            <a:pPr marL="0" indent="0">
              <a:spcBef>
                <a:spcPts val="432"/>
              </a:spcBef>
              <a:buNone/>
            </a:pPr>
            <a:r>
              <a:rPr lang="en-US" sz="2000" b="1" dirty="0">
                <a:solidFill>
                  <a:srgbClr val="1F8A70"/>
                </a:solidFill>
                <a:latin typeface="Trade Gothic LT" panose="02000503000000000000" pitchFamily="2" charset="77"/>
                <a:ea typeface="Trade Gothic LT" charset="0"/>
                <a:cs typeface="Trade Gothic LT" charset="0"/>
              </a:rPr>
              <a:t>The Easy Stuff to Support the Climb (Traditional CEO):</a:t>
            </a:r>
          </a:p>
          <a:p>
            <a:pPr>
              <a:spcBef>
                <a:spcPts val="432"/>
              </a:spcBef>
            </a:pPr>
            <a:r>
              <a:rPr lang="en-US" sz="2000" dirty="0">
                <a:latin typeface="Trade Gothic LT" panose="02000503000000000000" pitchFamily="2" charset="77"/>
                <a:ea typeface="Trade Gothic LT" charset="0"/>
                <a:cs typeface="Trade Gothic LT" charset="0"/>
              </a:rPr>
              <a:t>Hold folks accountable to Vision &amp; Goals</a:t>
            </a:r>
          </a:p>
          <a:p>
            <a:pPr>
              <a:spcBef>
                <a:spcPts val="432"/>
              </a:spcBef>
            </a:pPr>
            <a:r>
              <a:rPr lang="en-US" sz="2000" dirty="0">
                <a:latin typeface="Trade Gothic LT" panose="02000503000000000000" pitchFamily="2" charset="77"/>
                <a:ea typeface="Trade Gothic LT" charset="0"/>
                <a:cs typeface="Trade Gothic LT" charset="0"/>
              </a:rPr>
              <a:t>Update Structures to align with Journey</a:t>
            </a:r>
          </a:p>
          <a:p>
            <a:pPr>
              <a:spcBef>
                <a:spcPts val="432"/>
              </a:spcBef>
            </a:pPr>
            <a:r>
              <a:rPr lang="en-US" sz="2000" dirty="0">
                <a:latin typeface="Trade Gothic LT" panose="02000503000000000000" pitchFamily="2" charset="77"/>
                <a:ea typeface="Trade Gothic LT" charset="0"/>
                <a:cs typeface="Trade Gothic LT" charset="0"/>
              </a:rPr>
              <a:t>Be Literate &amp; Communicate on those things Important</a:t>
            </a:r>
          </a:p>
          <a:p>
            <a:pPr marL="0" indent="0">
              <a:spcBef>
                <a:spcPts val="432"/>
              </a:spcBef>
              <a:buNone/>
            </a:pPr>
            <a:endParaRPr lang="en-US" sz="2000" dirty="0">
              <a:latin typeface="Trade Gothic LT" panose="02000503000000000000" pitchFamily="2" charset="77"/>
              <a:ea typeface="Trade Gothic LT" charset="0"/>
              <a:cs typeface="Trade Gothic LT" charset="0"/>
            </a:endParaRPr>
          </a:p>
          <a:p>
            <a:pPr marL="0" indent="0">
              <a:spcBef>
                <a:spcPts val="432"/>
              </a:spcBef>
              <a:buNone/>
            </a:pPr>
            <a:r>
              <a:rPr lang="en-US" sz="2000" b="1" dirty="0">
                <a:solidFill>
                  <a:srgbClr val="FD923F"/>
                </a:solidFill>
                <a:latin typeface="Trade Gothic LT" panose="02000503000000000000" pitchFamily="2" charset="77"/>
                <a:ea typeface="Trade Gothic LT" charset="0"/>
                <a:cs typeface="Trade Gothic LT" charset="0"/>
              </a:rPr>
              <a:t>The More Challenging Stuff (CAO – Chief Aliveness Officer):</a:t>
            </a:r>
          </a:p>
          <a:p>
            <a:pPr>
              <a:spcBef>
                <a:spcPts val="432"/>
              </a:spcBef>
            </a:pPr>
            <a:r>
              <a:rPr lang="en-US" sz="2000" u="sng" dirty="0">
                <a:latin typeface="Trade Gothic LT" panose="02000503000000000000" pitchFamily="2" charset="77"/>
                <a:ea typeface="Trade Gothic LT" charset="0"/>
                <a:cs typeface="Trade Gothic LT" charset="0"/>
              </a:rPr>
              <a:t>Model</a:t>
            </a:r>
            <a:r>
              <a:rPr lang="en-US" sz="2000" dirty="0">
                <a:latin typeface="Trade Gothic LT" panose="02000503000000000000" pitchFamily="2" charset="77"/>
                <a:ea typeface="Trade Gothic LT" charset="0"/>
                <a:cs typeface="Trade Gothic LT" charset="0"/>
              </a:rPr>
              <a:t>  the Culture I Want </a:t>
            </a:r>
            <a:r>
              <a:rPr lang="en-US" sz="2000" dirty="0">
                <a:solidFill>
                  <a:srgbClr val="007B9B"/>
                </a:solidFill>
                <a:latin typeface="Trade Gothic LT" panose="02000503000000000000" pitchFamily="2" charset="77"/>
                <a:ea typeface="Trade Gothic LT" charset="0"/>
                <a:cs typeface="Trade Gothic LT" charset="0"/>
              </a:rPr>
              <a:t>(Authenticity/Recovery)</a:t>
            </a:r>
            <a:r>
              <a:rPr lang="en-US" sz="2000" dirty="0">
                <a:latin typeface="Trade Gothic LT" panose="02000503000000000000" pitchFamily="2" charset="77"/>
                <a:ea typeface="Trade Gothic LT" charset="0"/>
                <a:cs typeface="Trade Gothic LT" charset="0"/>
              </a:rPr>
              <a:t> </a:t>
            </a:r>
          </a:p>
          <a:p>
            <a:pPr>
              <a:spcBef>
                <a:spcPts val="432"/>
              </a:spcBef>
            </a:pPr>
            <a:r>
              <a:rPr lang="en-US" sz="2000" dirty="0">
                <a:latin typeface="Trade Gothic LT" panose="02000503000000000000" pitchFamily="2" charset="77"/>
                <a:ea typeface="Trade Gothic LT" charset="0"/>
                <a:cs typeface="Trade Gothic LT" charset="0"/>
              </a:rPr>
              <a:t>Be the Real Me versus a CEO persona </a:t>
            </a:r>
            <a:r>
              <a:rPr lang="en-US" sz="2000" dirty="0">
                <a:solidFill>
                  <a:srgbClr val="007B9B"/>
                </a:solidFill>
                <a:latin typeface="Trade Gothic LT" panose="02000503000000000000" pitchFamily="2" charset="77"/>
                <a:ea typeface="Trade Gothic LT" charset="0"/>
                <a:cs typeface="Trade Gothic LT" charset="0"/>
              </a:rPr>
              <a:t>(</a:t>
            </a:r>
            <a:r>
              <a:rPr lang="en-US" sz="2000" u="sng" dirty="0">
                <a:solidFill>
                  <a:srgbClr val="007B9B"/>
                </a:solidFill>
                <a:latin typeface="Trade Gothic LT" panose="02000503000000000000" pitchFamily="2" charset="77"/>
                <a:ea typeface="Trade Gothic LT" charset="0"/>
                <a:cs typeface="Trade Gothic LT" charset="0"/>
              </a:rPr>
              <a:t>Vulnerability/Fears</a:t>
            </a:r>
            <a:r>
              <a:rPr lang="en-US" sz="2000" dirty="0">
                <a:solidFill>
                  <a:srgbClr val="007B9B"/>
                </a:solidFill>
                <a:latin typeface="Trade Gothic LT" panose="02000503000000000000" pitchFamily="2" charset="77"/>
                <a:ea typeface="Trade Gothic LT" charset="0"/>
                <a:cs typeface="Trade Gothic LT" charset="0"/>
              </a:rPr>
              <a:t>)</a:t>
            </a:r>
          </a:p>
          <a:p>
            <a:pPr>
              <a:spcBef>
                <a:spcPts val="432"/>
              </a:spcBef>
            </a:pPr>
            <a:r>
              <a:rPr lang="en-US" sz="2000" dirty="0">
                <a:latin typeface="Trade Gothic LT" panose="02000503000000000000" pitchFamily="2" charset="77"/>
                <a:ea typeface="Trade Gothic LT" charset="0"/>
                <a:cs typeface="Trade Gothic LT" charset="0"/>
              </a:rPr>
              <a:t>Ask for Help </a:t>
            </a:r>
            <a:r>
              <a:rPr lang="en-US" sz="2000" dirty="0">
                <a:solidFill>
                  <a:srgbClr val="007B9B"/>
                </a:solidFill>
                <a:latin typeface="Trade Gothic LT" panose="02000503000000000000" pitchFamily="2" charset="77"/>
                <a:ea typeface="Trade Gothic LT" charset="0"/>
                <a:cs typeface="Trade Gothic LT" charset="0"/>
              </a:rPr>
              <a:t>(No Hero/Feels good)</a:t>
            </a:r>
          </a:p>
          <a:p>
            <a:pPr>
              <a:spcBef>
                <a:spcPts val="432"/>
              </a:spcBef>
            </a:pPr>
            <a:r>
              <a:rPr lang="en-US" sz="2000" dirty="0">
                <a:latin typeface="Trade Gothic LT" panose="02000503000000000000" pitchFamily="2" charset="77"/>
                <a:ea typeface="Trade Gothic LT" charset="0"/>
                <a:cs typeface="Trade Gothic LT" charset="0"/>
              </a:rPr>
              <a:t>Attract &amp; develop talent </a:t>
            </a:r>
            <a:r>
              <a:rPr lang="en-US" sz="2000" dirty="0">
                <a:solidFill>
                  <a:srgbClr val="007B9B"/>
                </a:solidFill>
                <a:latin typeface="Trade Gothic LT" panose="02000503000000000000" pitchFamily="2" charset="77"/>
                <a:ea typeface="Trade Gothic LT" charset="0"/>
                <a:cs typeface="Trade Gothic LT" charset="0"/>
              </a:rPr>
              <a:t>(Start with the </a:t>
            </a:r>
            <a:r>
              <a:rPr lang="en-US" sz="2000" u="sng" dirty="0">
                <a:solidFill>
                  <a:srgbClr val="007B9B"/>
                </a:solidFill>
                <a:latin typeface="Trade Gothic LT" panose="02000503000000000000" pitchFamily="2" charset="77"/>
                <a:ea typeface="Trade Gothic LT" charset="0"/>
                <a:cs typeface="Trade Gothic LT" charset="0"/>
              </a:rPr>
              <a:t>Heart</a:t>
            </a:r>
            <a:r>
              <a:rPr lang="en-US" sz="2000" dirty="0">
                <a:solidFill>
                  <a:srgbClr val="007B9B"/>
                </a:solidFill>
                <a:latin typeface="Trade Gothic LT" panose="02000503000000000000" pitchFamily="2" charset="77"/>
                <a:ea typeface="Trade Gothic LT" charset="0"/>
                <a:cs typeface="Trade Gothic LT" charset="0"/>
              </a:rPr>
              <a:t>)</a:t>
            </a:r>
          </a:p>
          <a:p>
            <a:pPr>
              <a:spcBef>
                <a:spcPts val="432"/>
              </a:spcBef>
            </a:pPr>
            <a:r>
              <a:rPr lang="en-US" sz="2000" u="sng" dirty="0">
                <a:latin typeface="Trade Gothic LT" panose="02000503000000000000" pitchFamily="2" charset="77"/>
                <a:ea typeface="Trade Gothic LT" charset="0"/>
                <a:cs typeface="Trade Gothic LT" charset="0"/>
              </a:rPr>
              <a:t>Dialogue</a:t>
            </a:r>
            <a:r>
              <a:rPr lang="en-US" sz="2000" dirty="0">
                <a:latin typeface="Trade Gothic LT" panose="02000503000000000000" pitchFamily="2" charset="77"/>
                <a:ea typeface="Trade Gothic LT" charset="0"/>
                <a:cs typeface="Trade Gothic LT" charset="0"/>
              </a:rPr>
              <a:t>, Dialogue, Dialogue </a:t>
            </a:r>
            <a:r>
              <a:rPr lang="en-US" sz="2000" dirty="0">
                <a:solidFill>
                  <a:srgbClr val="007B9B"/>
                </a:solidFill>
                <a:latin typeface="Trade Gothic LT" panose="02000503000000000000" pitchFamily="2" charset="77"/>
                <a:ea typeface="Trade Gothic LT" charset="0"/>
                <a:cs typeface="Trade Gothic LT" charset="0"/>
              </a:rPr>
              <a:t>(Relationship/Journey)</a:t>
            </a:r>
          </a:p>
        </p:txBody>
      </p:sp>
      <p:sp>
        <p:nvSpPr>
          <p:cNvPr id="7" name="Title 1"/>
          <p:cNvSpPr txBox="1">
            <a:spLocks/>
          </p:cNvSpPr>
          <p:nvPr/>
        </p:nvSpPr>
        <p:spPr>
          <a:xfrm>
            <a:off x="134677" y="0"/>
            <a:ext cx="8892540" cy="857250"/>
          </a:xfrm>
          <a:prstGeom prst="rect">
            <a:avLst/>
          </a:prstGeom>
        </p:spPr>
        <p:txBody>
          <a:bodyPr/>
          <a:lstStyle>
            <a:lvl1pPr algn="l" defTabSz="457200" rtl="0" eaLnBrk="1" latinLnBrk="0" hangingPunct="1">
              <a:spcBef>
                <a:spcPct val="0"/>
              </a:spcBef>
              <a:buNone/>
              <a:defRPr sz="4000" b="1" i="0" kern="1200" cap="all">
                <a:solidFill>
                  <a:schemeClr val="tx1"/>
                </a:solidFill>
                <a:latin typeface="Trade Gothic LT Bold No. 2"/>
                <a:ea typeface="+mj-ea"/>
                <a:cs typeface="Trade Gothic LT Bold No. 2"/>
              </a:defRPr>
            </a:lvl1pPr>
          </a:lstStyle>
          <a:p>
            <a:pPr algn="ctr"/>
            <a:r>
              <a:rPr lang="en-US" dirty="0">
                <a:latin typeface="Trade Gothic LT" panose="02000503000000000000" pitchFamily="2" charset="77"/>
              </a:rPr>
              <a:t>WHAT IS REQUIRED OF </a:t>
            </a:r>
            <a:r>
              <a:rPr lang="en-US" dirty="0">
                <a:solidFill>
                  <a:srgbClr val="1F8A70"/>
                </a:solidFill>
                <a:latin typeface="Trade Gothic LT" panose="02000503000000000000" pitchFamily="2" charset="77"/>
              </a:rPr>
              <a:t>ME</a:t>
            </a:r>
            <a:r>
              <a:rPr lang="en-US" dirty="0">
                <a:latin typeface="Trade Gothic LT" panose="02000503000000000000" pitchFamily="2" charset="77"/>
              </a:rPr>
              <a:t>????</a:t>
            </a:r>
          </a:p>
        </p:txBody>
      </p:sp>
    </p:spTree>
    <p:extLst>
      <p:ext uri="{BB962C8B-B14F-4D97-AF65-F5344CB8AC3E}">
        <p14:creationId xmlns:p14="http://schemas.microsoft.com/office/powerpoint/2010/main" val="3542806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7" name="Text Box 3"/>
          <p:cNvSpPr txBox="1">
            <a:spLocks noChangeArrowheads="1"/>
          </p:cNvSpPr>
          <p:nvPr/>
        </p:nvSpPr>
        <p:spPr bwMode="auto">
          <a:xfrm>
            <a:off x="820170" y="775369"/>
            <a:ext cx="8145780" cy="4195829"/>
          </a:xfrm>
          <a:prstGeom prst="rect">
            <a:avLst/>
          </a:prstGeom>
          <a:noFill/>
          <a:ln w="9525">
            <a:noFill/>
            <a:miter lim="800000"/>
            <a:headEnd/>
            <a:tailEnd/>
          </a:ln>
          <a:effectLst/>
        </p:spPr>
        <p:txBody>
          <a:bodyPr wrap="square">
            <a:spAutoFit/>
          </a:bodyPr>
          <a:lstStyle/>
          <a:p>
            <a:pPr marL="342900" indent="-342900" algn="l" eaLnBrk="1" hangingPunct="1">
              <a:lnSpc>
                <a:spcPct val="150000"/>
              </a:lnSpc>
              <a:buClr>
                <a:schemeClr val="tx1"/>
              </a:buClr>
              <a:buFont typeface="Arial" charset="0"/>
              <a:buChar char="•"/>
            </a:pPr>
            <a:r>
              <a:rPr lang="en-US" dirty="0">
                <a:solidFill>
                  <a:srgbClr val="007B9B"/>
                </a:solidFill>
                <a:latin typeface="Trade Gothic LT" panose="02000503000000000000" pitchFamily="2" charset="77"/>
                <a:ea typeface="Open Sans Condensed" panose="020B0806030504020204" pitchFamily="34" charset="0"/>
                <a:cs typeface="Open Sans Condensed" panose="020B0806030504020204" pitchFamily="34" charset="0"/>
              </a:rPr>
              <a:t>“You saved my marriage”</a:t>
            </a:r>
          </a:p>
          <a:p>
            <a:pPr marL="342900" indent="-342900">
              <a:lnSpc>
                <a:spcPct val="150000"/>
              </a:lnSpc>
              <a:buFont typeface="Arial" charset="0"/>
              <a:buChar char="•"/>
            </a:pPr>
            <a:r>
              <a:rPr lang="en-US" dirty="0">
                <a:latin typeface="Trade Gothic LT" panose="02000503000000000000" pitchFamily="2" charset="77"/>
                <a:ea typeface="Open Sans Condensed" panose="020B0806030504020204" pitchFamily="34" charset="0"/>
                <a:cs typeface="Open Sans Condensed" panose="020B0806030504020204" pitchFamily="34" charset="0"/>
              </a:rPr>
              <a:t>“I have created deeper relationship in 3 weeks than last 3 years”</a:t>
            </a:r>
          </a:p>
          <a:p>
            <a:pPr marL="342900" indent="-342900">
              <a:lnSpc>
                <a:spcPct val="150000"/>
              </a:lnSpc>
              <a:buClr>
                <a:schemeClr val="tx1"/>
              </a:buClr>
              <a:buFont typeface="Arial" charset="0"/>
              <a:buChar char="•"/>
            </a:pPr>
            <a:r>
              <a:rPr lang="en-US" dirty="0">
                <a:latin typeface="Trade Gothic LT" panose="02000503000000000000" pitchFamily="2" charset="77"/>
                <a:ea typeface="Open Sans Condensed" panose="020B0806030504020204" pitchFamily="34" charset="0"/>
                <a:cs typeface="Open Sans Condensed" panose="020B0806030504020204" pitchFamily="34" charset="0"/>
              </a:rPr>
              <a:t>“You said you cared!”</a:t>
            </a:r>
          </a:p>
          <a:p>
            <a:pPr marL="342900" indent="-342900">
              <a:lnSpc>
                <a:spcPct val="150000"/>
              </a:lnSpc>
              <a:buFont typeface="Arial" charset="0"/>
              <a:buChar char="•"/>
            </a:pPr>
            <a:r>
              <a:rPr lang="en-US" dirty="0">
                <a:latin typeface="Trade Gothic LT" panose="02000503000000000000" pitchFamily="2" charset="77"/>
                <a:ea typeface="Open Sans Condensed" panose="020B0806030504020204" pitchFamily="34" charset="0"/>
                <a:cs typeface="Open Sans Condensed" panose="020B0806030504020204" pitchFamily="34" charset="0"/>
              </a:rPr>
              <a:t>“I thought being a ‘Hero’ was good; I have held people small” </a:t>
            </a:r>
          </a:p>
          <a:p>
            <a:pPr marL="342900" indent="-342900">
              <a:lnSpc>
                <a:spcPct val="150000"/>
              </a:lnSpc>
              <a:buClr>
                <a:schemeClr val="tx1"/>
              </a:buClr>
              <a:buFont typeface="Arial" charset="0"/>
              <a:buChar char="•"/>
            </a:pPr>
            <a:r>
              <a:rPr lang="en-US" dirty="0">
                <a:solidFill>
                  <a:srgbClr val="007B9B"/>
                </a:solidFill>
                <a:latin typeface="Trade Gothic LT" panose="02000503000000000000" pitchFamily="2" charset="77"/>
                <a:ea typeface="Open Sans Condensed" panose="020B0806030504020204" pitchFamily="34" charset="0"/>
                <a:cs typeface="Open Sans Condensed" panose="020B0806030504020204" pitchFamily="34" charset="0"/>
              </a:rPr>
              <a:t>“I am leaving; I now know what I want”</a:t>
            </a:r>
          </a:p>
          <a:p>
            <a:pPr marL="342900" indent="-342900" algn="l" eaLnBrk="1" hangingPunct="1">
              <a:lnSpc>
                <a:spcPct val="150000"/>
              </a:lnSpc>
              <a:buFont typeface="Arial" charset="0"/>
              <a:buChar char="•"/>
            </a:pPr>
            <a:r>
              <a:rPr lang="en-US" dirty="0">
                <a:latin typeface="Trade Gothic LT" panose="02000503000000000000" pitchFamily="2" charset="77"/>
                <a:ea typeface="Open Sans Condensed" panose="020B0806030504020204" pitchFamily="34" charset="0"/>
                <a:cs typeface="Open Sans Condensed" panose="020B0806030504020204" pitchFamily="34" charset="0"/>
              </a:rPr>
              <a:t>“Tuthill changed my life!”</a:t>
            </a:r>
          </a:p>
          <a:p>
            <a:pPr marL="342900" indent="-342900" algn="l" eaLnBrk="1" hangingPunct="1">
              <a:lnSpc>
                <a:spcPct val="150000"/>
              </a:lnSpc>
              <a:buClr>
                <a:schemeClr val="tx1"/>
              </a:buClr>
              <a:buFont typeface="Arial" charset="0"/>
              <a:buChar char="•"/>
            </a:pPr>
            <a:r>
              <a:rPr lang="en-US" dirty="0">
                <a:solidFill>
                  <a:srgbClr val="007B9B"/>
                </a:solidFill>
                <a:latin typeface="Trade Gothic LT" panose="02000503000000000000" pitchFamily="2" charset="77"/>
                <a:ea typeface="Open Sans Condensed" panose="020B0806030504020204" pitchFamily="34" charset="0"/>
                <a:cs typeface="Open Sans Condensed" panose="020B0806030504020204" pitchFamily="34" charset="0"/>
              </a:rPr>
              <a:t>“I left because of my head; I am returning because of my heart”</a:t>
            </a:r>
          </a:p>
          <a:p>
            <a:pPr marL="342900" indent="-342900" algn="l" eaLnBrk="1" hangingPunct="1">
              <a:lnSpc>
                <a:spcPct val="150000"/>
              </a:lnSpc>
              <a:buFont typeface="Arial" charset="0"/>
              <a:buChar char="•"/>
            </a:pPr>
            <a:r>
              <a:rPr lang="en-US" dirty="0">
                <a:latin typeface="Trade Gothic LT" panose="02000503000000000000" pitchFamily="2" charset="77"/>
                <a:ea typeface="Open Sans Condensed" panose="020B0806030504020204" pitchFamily="34" charset="0"/>
                <a:cs typeface="Open Sans Condensed" panose="020B0806030504020204" pitchFamily="34" charset="0"/>
              </a:rPr>
              <a:t>“I am quitting on Monday (working for Fortune 100 company)”</a:t>
            </a:r>
          </a:p>
          <a:p>
            <a:pPr marL="342900" indent="-342900" algn="l" eaLnBrk="1" hangingPunct="1">
              <a:lnSpc>
                <a:spcPct val="150000"/>
              </a:lnSpc>
              <a:buClr>
                <a:schemeClr val="tx1"/>
              </a:buClr>
              <a:buFont typeface="Arial" charset="0"/>
              <a:buChar char="•"/>
            </a:pPr>
            <a:r>
              <a:rPr lang="en-US" dirty="0">
                <a:solidFill>
                  <a:srgbClr val="007B9B"/>
                </a:solidFill>
                <a:latin typeface="Trade Gothic LT" panose="02000503000000000000" pitchFamily="2" charset="77"/>
                <a:ea typeface="Open Sans Condensed" panose="020B0806030504020204" pitchFamily="34" charset="0"/>
                <a:cs typeface="Open Sans Condensed" panose="020B0806030504020204" pitchFamily="34" charset="0"/>
              </a:rPr>
              <a:t>“The love I received from the team showed I am the solution not the problem”</a:t>
            </a:r>
          </a:p>
        </p:txBody>
      </p:sp>
      <p:sp>
        <p:nvSpPr>
          <p:cNvPr id="7" name="Title 1"/>
          <p:cNvSpPr txBox="1">
            <a:spLocks/>
          </p:cNvSpPr>
          <p:nvPr/>
        </p:nvSpPr>
        <p:spPr>
          <a:xfrm>
            <a:off x="482886" y="0"/>
            <a:ext cx="8229600" cy="738500"/>
          </a:xfrm>
          <a:prstGeom prst="rect">
            <a:avLst/>
          </a:prstGeom>
        </p:spPr>
        <p:txBody>
          <a:bodyPr/>
          <a:lstStyle>
            <a:lvl1pPr algn="l" defTabSz="457200" rtl="0" eaLnBrk="1" latinLnBrk="0" hangingPunct="1">
              <a:spcBef>
                <a:spcPct val="0"/>
              </a:spcBef>
              <a:buNone/>
              <a:defRPr sz="4000" b="1" i="0" kern="1200" cap="all">
                <a:solidFill>
                  <a:schemeClr val="tx1"/>
                </a:solidFill>
                <a:latin typeface="Trade Gothic LT Bold No. 2"/>
                <a:ea typeface="+mj-ea"/>
                <a:cs typeface="Trade Gothic LT Bold No. 2"/>
              </a:defRPr>
            </a:lvl1pPr>
          </a:lstStyle>
          <a:p>
            <a:pPr algn="ctr"/>
            <a:r>
              <a:rPr lang="en-US" dirty="0">
                <a:solidFill>
                  <a:srgbClr val="BEDB39"/>
                </a:solidFill>
                <a:latin typeface="Trade Gothic LT" panose="02000503000000000000" pitchFamily="2" charset="77"/>
              </a:rPr>
              <a:t>QUOTES</a:t>
            </a:r>
            <a:r>
              <a:rPr lang="en-US" dirty="0">
                <a:latin typeface="Trade Gothic LT" panose="02000503000000000000" pitchFamily="2" charset="77"/>
              </a:rPr>
              <a:t> from the journey</a:t>
            </a:r>
          </a:p>
        </p:txBody>
      </p:sp>
    </p:spTree>
    <p:extLst>
      <p:ext uri="{BB962C8B-B14F-4D97-AF65-F5344CB8AC3E}">
        <p14:creationId xmlns:p14="http://schemas.microsoft.com/office/powerpoint/2010/main" val="1196269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4"/>
          <p:cNvSpPr txBox="1">
            <a:spLocks noChangeArrowheads="1"/>
          </p:cNvSpPr>
          <p:nvPr/>
        </p:nvSpPr>
        <p:spPr bwMode="auto">
          <a:xfrm>
            <a:off x="1" y="1968285"/>
            <a:ext cx="9143999" cy="1107996"/>
          </a:xfrm>
          <a:prstGeom prst="rect">
            <a:avLst/>
          </a:prstGeom>
          <a:noFill/>
          <a:ln w="9525" algn="ctr">
            <a:noFill/>
            <a:miter lim="800000"/>
            <a:headEnd/>
            <a:tailEnd/>
          </a:ln>
          <a:effectLst/>
        </p:spPr>
        <p:txBody>
          <a:bodyPr wrap="square">
            <a:spAutoFit/>
          </a:bodyPr>
          <a:lstStyle/>
          <a:p>
            <a:pPr algn="ctr"/>
            <a:r>
              <a:rPr lang="en-US" sz="4800" dirty="0">
                <a:latin typeface="Trade Gothic LT" panose="02000503000000000000" pitchFamily="2" charset="77"/>
                <a:ea typeface="Trade Gothic LT" charset="0"/>
                <a:cs typeface="Trade Gothic LT" charset="0"/>
              </a:rPr>
              <a:t>Who are </a:t>
            </a:r>
            <a:r>
              <a:rPr lang="en-US" sz="4800" b="1" dirty="0">
                <a:solidFill>
                  <a:srgbClr val="007B9B"/>
                </a:solidFill>
                <a:latin typeface="Trade Gothic LT" panose="02000503000000000000" pitchFamily="2" charset="77"/>
                <a:ea typeface="Trade Gothic LT" charset="0"/>
                <a:cs typeface="Trade Gothic LT" charset="0"/>
              </a:rPr>
              <a:t>you</a:t>
            </a:r>
            <a:r>
              <a:rPr lang="en-US" sz="4800" dirty="0">
                <a:latin typeface="Trade Gothic LT" panose="02000503000000000000" pitchFamily="2" charset="77"/>
                <a:ea typeface="Trade Gothic LT" charset="0"/>
                <a:cs typeface="Trade Gothic LT" charset="0"/>
              </a:rPr>
              <a:t>?</a:t>
            </a:r>
          </a:p>
          <a:p>
            <a:pPr algn="ctr"/>
            <a:r>
              <a:rPr lang="en-US" sz="1600" dirty="0">
                <a:solidFill>
                  <a:srgbClr val="666666"/>
                </a:solidFill>
                <a:latin typeface="Trade Gothic LT CondEighteen" panose="02000503000000000000" pitchFamily="2" charset="77"/>
                <a:ea typeface="Trade Gothic LT" charset="0"/>
                <a:cs typeface="Trade Gothic LT" charset="0"/>
              </a:rPr>
              <a:t>Quickly record what popped into your head; don’t overthink this!</a:t>
            </a:r>
          </a:p>
        </p:txBody>
      </p:sp>
      <p:sp>
        <p:nvSpPr>
          <p:cNvPr id="5" name="Title 1">
            <a:extLst>
              <a:ext uri="{FF2B5EF4-FFF2-40B4-BE49-F238E27FC236}">
                <a16:creationId xmlns:a16="http://schemas.microsoft.com/office/drawing/2014/main" id="{4C1E88A5-4D1B-4526-B45C-B64B02A5D494}"/>
              </a:ext>
            </a:extLst>
          </p:cNvPr>
          <p:cNvSpPr txBox="1">
            <a:spLocks/>
          </p:cNvSpPr>
          <p:nvPr/>
        </p:nvSpPr>
        <p:spPr>
          <a:xfrm>
            <a:off x="1" y="1"/>
            <a:ext cx="9144000" cy="855406"/>
          </a:xfrm>
          <a:prstGeom prst="rect">
            <a:avLst/>
          </a:prstGeom>
        </p:spPr>
        <p:txBody>
          <a:bodyPr/>
          <a:lstStyle>
            <a:lvl1pPr algn="ctr" rtl="0" eaLnBrk="1" fontAlgn="base" hangingPunct="1">
              <a:spcBef>
                <a:spcPct val="0"/>
              </a:spcBef>
              <a:spcAft>
                <a:spcPct val="0"/>
              </a:spcAft>
              <a:defRPr sz="4350">
                <a:solidFill>
                  <a:schemeClr val="tx1"/>
                </a:solidFill>
                <a:latin typeface="+mj-lt"/>
                <a:ea typeface="+mj-ea"/>
                <a:cs typeface="+mj-cs"/>
                <a:sym typeface="Gill Sans" pitchFamily="126" charset="0"/>
              </a:defRPr>
            </a:lvl1pPr>
            <a:lvl2pPr algn="ctr" rtl="0" eaLnBrk="1" fontAlgn="base" hangingPunct="1">
              <a:spcBef>
                <a:spcPct val="0"/>
              </a:spcBef>
              <a:spcAft>
                <a:spcPct val="0"/>
              </a:spcAft>
              <a:defRPr sz="4350">
                <a:solidFill>
                  <a:schemeClr val="tx1"/>
                </a:solidFill>
                <a:latin typeface="Gill Sans" charset="0"/>
                <a:ea typeface="Heiti SC Light" charset="0"/>
                <a:cs typeface="Heiti SC Light" charset="0"/>
                <a:sym typeface="Gill Sans" pitchFamily="126" charset="0"/>
              </a:defRPr>
            </a:lvl2pPr>
            <a:lvl3pPr algn="ctr" rtl="0" eaLnBrk="1" fontAlgn="base" hangingPunct="1">
              <a:spcBef>
                <a:spcPct val="0"/>
              </a:spcBef>
              <a:spcAft>
                <a:spcPct val="0"/>
              </a:spcAft>
              <a:defRPr sz="4350">
                <a:solidFill>
                  <a:schemeClr val="tx1"/>
                </a:solidFill>
                <a:latin typeface="Gill Sans" charset="0"/>
                <a:ea typeface="Heiti SC Light" charset="0"/>
                <a:cs typeface="Heiti SC Light" charset="0"/>
                <a:sym typeface="Gill Sans" pitchFamily="126" charset="0"/>
              </a:defRPr>
            </a:lvl3pPr>
            <a:lvl4pPr algn="ctr" rtl="0" eaLnBrk="1" fontAlgn="base" hangingPunct="1">
              <a:spcBef>
                <a:spcPct val="0"/>
              </a:spcBef>
              <a:spcAft>
                <a:spcPct val="0"/>
              </a:spcAft>
              <a:defRPr sz="4350">
                <a:solidFill>
                  <a:schemeClr val="tx1"/>
                </a:solidFill>
                <a:latin typeface="Gill Sans" charset="0"/>
                <a:ea typeface="Heiti SC Light" charset="0"/>
                <a:cs typeface="Heiti SC Light" charset="0"/>
                <a:sym typeface="Gill Sans" pitchFamily="126" charset="0"/>
              </a:defRPr>
            </a:lvl4pPr>
            <a:lvl5pPr algn="ctr" rtl="0" eaLnBrk="1" fontAlgn="base" hangingPunct="1">
              <a:spcBef>
                <a:spcPct val="0"/>
              </a:spcBef>
              <a:spcAft>
                <a:spcPct val="0"/>
              </a:spcAft>
              <a:defRPr sz="4350">
                <a:solidFill>
                  <a:schemeClr val="tx1"/>
                </a:solidFill>
                <a:latin typeface="Gill Sans" charset="0"/>
                <a:ea typeface="Heiti SC Light" charset="0"/>
                <a:cs typeface="Heiti SC Light" charset="0"/>
                <a:sym typeface="Gill Sans" pitchFamily="126" charset="0"/>
              </a:defRPr>
            </a:lvl5pPr>
            <a:lvl6pPr marL="171450" algn="ctr" rtl="0" eaLnBrk="1" fontAlgn="base" hangingPunct="1">
              <a:spcBef>
                <a:spcPct val="0"/>
              </a:spcBef>
              <a:spcAft>
                <a:spcPct val="0"/>
              </a:spcAft>
              <a:defRPr sz="4350">
                <a:solidFill>
                  <a:schemeClr val="tx1"/>
                </a:solidFill>
                <a:latin typeface="Gill Sans" charset="0"/>
                <a:ea typeface="Heiti SC Light" charset="0"/>
                <a:cs typeface="Heiti SC Light" charset="0"/>
                <a:sym typeface="Gill Sans" charset="0"/>
              </a:defRPr>
            </a:lvl6pPr>
            <a:lvl7pPr marL="342900" algn="ctr" rtl="0" eaLnBrk="1" fontAlgn="base" hangingPunct="1">
              <a:spcBef>
                <a:spcPct val="0"/>
              </a:spcBef>
              <a:spcAft>
                <a:spcPct val="0"/>
              </a:spcAft>
              <a:defRPr sz="4350">
                <a:solidFill>
                  <a:schemeClr val="tx1"/>
                </a:solidFill>
                <a:latin typeface="Gill Sans" charset="0"/>
                <a:ea typeface="Heiti SC Light" charset="0"/>
                <a:cs typeface="Heiti SC Light" charset="0"/>
                <a:sym typeface="Gill Sans" charset="0"/>
              </a:defRPr>
            </a:lvl7pPr>
            <a:lvl8pPr marL="514350" algn="ctr" rtl="0" eaLnBrk="1" fontAlgn="base" hangingPunct="1">
              <a:spcBef>
                <a:spcPct val="0"/>
              </a:spcBef>
              <a:spcAft>
                <a:spcPct val="0"/>
              </a:spcAft>
              <a:defRPr sz="4350">
                <a:solidFill>
                  <a:schemeClr val="tx1"/>
                </a:solidFill>
                <a:latin typeface="Gill Sans" charset="0"/>
                <a:ea typeface="Heiti SC Light" charset="0"/>
                <a:cs typeface="Heiti SC Light" charset="0"/>
                <a:sym typeface="Gill Sans" charset="0"/>
              </a:defRPr>
            </a:lvl8pPr>
            <a:lvl9pPr marL="685800" algn="ctr" rtl="0" eaLnBrk="1" fontAlgn="base" hangingPunct="1">
              <a:spcBef>
                <a:spcPct val="0"/>
              </a:spcBef>
              <a:spcAft>
                <a:spcPct val="0"/>
              </a:spcAft>
              <a:defRPr sz="4350">
                <a:solidFill>
                  <a:schemeClr val="tx1"/>
                </a:solidFill>
                <a:latin typeface="Gill Sans" charset="0"/>
                <a:ea typeface="Heiti SC Light" charset="0"/>
                <a:cs typeface="Heiti SC Light" charset="0"/>
                <a:sym typeface="Gill Sans" charset="0"/>
              </a:defRPr>
            </a:lvl9pPr>
          </a:lstStyle>
          <a:p>
            <a:r>
              <a:rPr lang="en-US" sz="4000" b="1" kern="0" dirty="0">
                <a:solidFill>
                  <a:srgbClr val="FD923F"/>
                </a:solidFill>
                <a:latin typeface="Trade Gothic LT" panose="02000503000000000000" pitchFamily="2" charset="77"/>
              </a:rPr>
              <a:t>ALIVENESS</a:t>
            </a:r>
            <a:r>
              <a:rPr lang="en-US" sz="4000" b="1" kern="0" dirty="0">
                <a:latin typeface="Trade Gothic LT" panose="02000503000000000000" pitchFamily="2" charset="77"/>
              </a:rPr>
              <a:t> &amp; </a:t>
            </a:r>
            <a:r>
              <a:rPr lang="en-US" sz="4000" b="1" kern="0" dirty="0">
                <a:solidFill>
                  <a:srgbClr val="007B9B"/>
                </a:solidFill>
                <a:latin typeface="Trade Gothic LT" panose="02000503000000000000" pitchFamily="2" charset="77"/>
              </a:rPr>
              <a:t>AUTHENTICITY</a:t>
            </a:r>
          </a:p>
        </p:txBody>
      </p:sp>
    </p:spTree>
    <p:extLst>
      <p:ext uri="{BB962C8B-B14F-4D97-AF65-F5344CB8AC3E}">
        <p14:creationId xmlns:p14="http://schemas.microsoft.com/office/powerpoint/2010/main" val="3782289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7" name="Text Box 3"/>
          <p:cNvSpPr txBox="1">
            <a:spLocks noChangeArrowheads="1"/>
          </p:cNvSpPr>
          <p:nvPr/>
        </p:nvSpPr>
        <p:spPr bwMode="auto">
          <a:xfrm>
            <a:off x="751307" y="1425406"/>
            <a:ext cx="7641386" cy="3074431"/>
          </a:xfrm>
          <a:prstGeom prst="rect">
            <a:avLst/>
          </a:prstGeom>
          <a:noFill/>
          <a:ln w="9525">
            <a:noFill/>
            <a:miter lim="800000"/>
            <a:headEnd/>
            <a:tailEnd/>
          </a:ln>
          <a:effectLst/>
        </p:spPr>
        <p:txBody>
          <a:bodyPr wrap="square">
            <a:spAutoFit/>
          </a:bodyPr>
          <a:lstStyle/>
          <a:p>
            <a:pPr marL="457200" indent="-457200">
              <a:lnSpc>
                <a:spcPct val="200000"/>
              </a:lnSpc>
              <a:buFont typeface="Arial" charset="0"/>
              <a:buChar char="•"/>
            </a:pPr>
            <a:r>
              <a:rPr lang="en-US" sz="2000" dirty="0">
                <a:latin typeface="Trade Gothic LT" panose="02000503000000000000" pitchFamily="2" charset="77"/>
                <a:ea typeface="Trade Gothic LT" charset="0"/>
                <a:cs typeface="Trade Gothic LT" charset="0"/>
              </a:rPr>
              <a:t>Focus on the </a:t>
            </a:r>
            <a:r>
              <a:rPr lang="en-US" sz="2000" b="1" dirty="0">
                <a:solidFill>
                  <a:srgbClr val="007B9B"/>
                </a:solidFill>
                <a:latin typeface="Trade Gothic LT" panose="02000503000000000000" pitchFamily="2" charset="77"/>
                <a:ea typeface="Trade Gothic LT" charset="0"/>
                <a:cs typeface="Trade Gothic LT" charset="0"/>
              </a:rPr>
              <a:t>People Model</a:t>
            </a:r>
            <a:r>
              <a:rPr lang="en-US" sz="2000" b="1" dirty="0">
                <a:latin typeface="Trade Gothic LT" panose="02000503000000000000" pitchFamily="2" charset="77"/>
                <a:ea typeface="Trade Gothic LT" charset="0"/>
                <a:cs typeface="Trade Gothic LT" charset="0"/>
              </a:rPr>
              <a:t> </a:t>
            </a:r>
            <a:r>
              <a:rPr lang="en-US" sz="2000" dirty="0">
                <a:latin typeface="Trade Gothic LT" panose="02000503000000000000" pitchFamily="2" charset="77"/>
                <a:ea typeface="Trade Gothic LT" charset="0"/>
                <a:cs typeface="Trade Gothic LT" charset="0"/>
              </a:rPr>
              <a:t>first!</a:t>
            </a:r>
          </a:p>
          <a:p>
            <a:pPr marL="457200" indent="-457200">
              <a:lnSpc>
                <a:spcPct val="200000"/>
              </a:lnSpc>
              <a:buFont typeface="Arial" charset="0"/>
              <a:buChar char="•"/>
            </a:pPr>
            <a:r>
              <a:rPr lang="en-US" sz="2000" dirty="0">
                <a:latin typeface="Trade Gothic LT" panose="02000503000000000000" pitchFamily="2" charset="77"/>
                <a:ea typeface="Trade Gothic LT" charset="0"/>
                <a:cs typeface="Trade Gothic LT" charset="0"/>
              </a:rPr>
              <a:t>Leadership “</a:t>
            </a:r>
            <a:r>
              <a:rPr lang="en-US" sz="2000" b="1" dirty="0">
                <a:solidFill>
                  <a:srgbClr val="007B9B"/>
                </a:solidFill>
                <a:latin typeface="Trade Gothic LT" panose="02000503000000000000" pitchFamily="2" charset="77"/>
                <a:ea typeface="Trade Gothic LT" charset="0"/>
                <a:cs typeface="Trade Gothic LT" charset="0"/>
              </a:rPr>
              <a:t>Goes First</a:t>
            </a:r>
            <a:r>
              <a:rPr lang="en-US" sz="2000" dirty="0">
                <a:latin typeface="Trade Gothic LT" panose="02000503000000000000" pitchFamily="2" charset="77"/>
                <a:ea typeface="Trade Gothic LT" charset="0"/>
                <a:cs typeface="Trade Gothic LT" charset="0"/>
              </a:rPr>
              <a:t>” with the culture they </a:t>
            </a:r>
            <a:r>
              <a:rPr lang="en-US" sz="2000" b="1" dirty="0">
                <a:latin typeface="Trade Gothic LT" panose="02000503000000000000" pitchFamily="2" charset="77"/>
                <a:ea typeface="Trade Gothic LT" charset="0"/>
                <a:cs typeface="Trade Gothic LT" charset="0"/>
              </a:rPr>
              <a:t>want</a:t>
            </a:r>
          </a:p>
          <a:p>
            <a:pPr marL="457200" indent="-457200" algn="l" eaLnBrk="1" hangingPunct="1">
              <a:lnSpc>
                <a:spcPct val="200000"/>
              </a:lnSpc>
              <a:buFont typeface="Arial" charset="0"/>
              <a:buChar char="•"/>
            </a:pPr>
            <a:r>
              <a:rPr lang="en-US" sz="2000" dirty="0">
                <a:latin typeface="Trade Gothic LT" panose="02000503000000000000" pitchFamily="2" charset="77"/>
                <a:ea typeface="Trade Gothic LT" charset="0"/>
                <a:cs typeface="Trade Gothic LT" charset="0"/>
              </a:rPr>
              <a:t>Stimulate </a:t>
            </a:r>
            <a:r>
              <a:rPr lang="en-US" sz="2000" b="1" dirty="0">
                <a:solidFill>
                  <a:srgbClr val="007B9B"/>
                </a:solidFill>
                <a:latin typeface="Trade Gothic LT" panose="02000503000000000000" pitchFamily="2" charset="77"/>
                <a:ea typeface="Trade Gothic LT" charset="0"/>
                <a:cs typeface="Trade Gothic LT" charset="0"/>
              </a:rPr>
              <a:t>Dialogue &amp; Acknowledge</a:t>
            </a:r>
            <a:r>
              <a:rPr lang="en-US" sz="2000" dirty="0">
                <a:latin typeface="Trade Gothic LT" panose="02000503000000000000" pitchFamily="2" charset="77"/>
                <a:ea typeface="Trade Gothic LT" charset="0"/>
                <a:cs typeface="Trade Gothic LT" charset="0"/>
              </a:rPr>
              <a:t> perspectives</a:t>
            </a:r>
          </a:p>
          <a:p>
            <a:pPr marL="457200" indent="-457200" algn="l" eaLnBrk="1" hangingPunct="1">
              <a:lnSpc>
                <a:spcPct val="200000"/>
              </a:lnSpc>
              <a:buFont typeface="Arial" charset="0"/>
              <a:buChar char="•"/>
            </a:pPr>
            <a:r>
              <a:rPr lang="en-US" sz="2000" dirty="0">
                <a:latin typeface="Trade Gothic LT" panose="02000503000000000000" pitchFamily="2" charset="77"/>
                <a:ea typeface="Trade Gothic LT" charset="0"/>
                <a:cs typeface="Trade Gothic LT" charset="0"/>
              </a:rPr>
              <a:t>Go from        , to        , to           . </a:t>
            </a:r>
            <a:r>
              <a:rPr lang="en-US" sz="2000" b="1" dirty="0">
                <a:solidFill>
                  <a:srgbClr val="007B9B"/>
                </a:solidFill>
                <a:latin typeface="Trade Gothic LT" panose="02000503000000000000" pitchFamily="2" charset="77"/>
                <a:ea typeface="Trade Gothic LT" charset="0"/>
                <a:cs typeface="Trade Gothic LT" charset="0"/>
              </a:rPr>
              <a:t>Repeat</a:t>
            </a:r>
            <a:r>
              <a:rPr lang="en-US" sz="2000" dirty="0">
                <a:latin typeface="Trade Gothic LT" panose="02000503000000000000" pitchFamily="2" charset="77"/>
                <a:ea typeface="Trade Gothic LT" charset="0"/>
                <a:cs typeface="Trade Gothic LT" charset="0"/>
              </a:rPr>
              <a:t>!</a:t>
            </a:r>
          </a:p>
          <a:p>
            <a:pPr marL="457200" indent="-457200" algn="l" eaLnBrk="1" hangingPunct="1">
              <a:lnSpc>
                <a:spcPct val="200000"/>
              </a:lnSpc>
              <a:buFont typeface="Arial" charset="0"/>
              <a:buChar char="•"/>
            </a:pPr>
            <a:r>
              <a:rPr lang="en-US" sz="2000" dirty="0">
                <a:latin typeface="Trade Gothic LT" panose="02000503000000000000" pitchFamily="2" charset="77"/>
                <a:ea typeface="Trade Gothic LT" charset="0"/>
                <a:cs typeface="Trade Gothic LT" charset="0"/>
              </a:rPr>
              <a:t>Be </a:t>
            </a:r>
            <a:r>
              <a:rPr lang="en-US" sz="2000" b="1" dirty="0">
                <a:solidFill>
                  <a:srgbClr val="007B9B"/>
                </a:solidFill>
                <a:latin typeface="Trade Gothic LT" panose="02000503000000000000" pitchFamily="2" charset="77"/>
                <a:ea typeface="Trade Gothic LT" charset="0"/>
                <a:cs typeface="Trade Gothic LT" charset="0"/>
              </a:rPr>
              <a:t>YOU</a:t>
            </a:r>
            <a:r>
              <a:rPr lang="en-US" sz="2000" dirty="0">
                <a:latin typeface="Trade Gothic LT" panose="02000503000000000000" pitchFamily="2" charset="77"/>
                <a:ea typeface="Trade Gothic LT" charset="0"/>
                <a:cs typeface="Trade Gothic LT" charset="0"/>
              </a:rPr>
              <a:t>, everyone already knows &amp; it’s who they want!</a:t>
            </a:r>
          </a:p>
        </p:txBody>
      </p:sp>
      <p:sp>
        <p:nvSpPr>
          <p:cNvPr id="7" name="Title 1"/>
          <p:cNvSpPr txBox="1">
            <a:spLocks/>
          </p:cNvSpPr>
          <p:nvPr/>
        </p:nvSpPr>
        <p:spPr>
          <a:xfrm>
            <a:off x="0" y="6459"/>
            <a:ext cx="9143999" cy="857250"/>
          </a:xfrm>
          <a:prstGeom prst="rect">
            <a:avLst/>
          </a:prstGeom>
        </p:spPr>
        <p:txBody>
          <a:bodyPr/>
          <a:lstStyle>
            <a:lvl1pPr algn="l" defTabSz="457200" rtl="0" eaLnBrk="1" latinLnBrk="0" hangingPunct="1">
              <a:spcBef>
                <a:spcPct val="0"/>
              </a:spcBef>
              <a:buNone/>
              <a:defRPr sz="4000" b="1" i="0" kern="1200" cap="all">
                <a:solidFill>
                  <a:schemeClr val="tx1"/>
                </a:solidFill>
                <a:latin typeface="Trade Gothic LT Bold No. 2"/>
                <a:ea typeface="+mj-ea"/>
                <a:cs typeface="Trade Gothic LT Bold No. 2"/>
              </a:defRPr>
            </a:lvl1pPr>
          </a:lstStyle>
          <a:p>
            <a:pPr algn="ctr"/>
            <a:r>
              <a:rPr lang="en-US" dirty="0">
                <a:latin typeface="Trade Gothic LT" panose="02000503000000000000" pitchFamily="2" charset="77"/>
              </a:rPr>
              <a:t>SUMMARY – </a:t>
            </a:r>
            <a:r>
              <a:rPr lang="en-US" dirty="0">
                <a:solidFill>
                  <a:srgbClr val="007B9B"/>
                </a:solidFill>
                <a:latin typeface="Trade Gothic LT" panose="02000503000000000000" pitchFamily="2" charset="77"/>
              </a:rPr>
              <a:t>Authenticity</a:t>
            </a:r>
            <a:r>
              <a:rPr lang="en-US" dirty="0">
                <a:latin typeface="Trade Gothic LT" panose="02000503000000000000" pitchFamily="2" charset="77"/>
              </a:rPr>
              <a:t> is the </a:t>
            </a:r>
            <a:r>
              <a:rPr lang="en-US" dirty="0">
                <a:solidFill>
                  <a:srgbClr val="007B9B"/>
                </a:solidFill>
                <a:latin typeface="Trade Gothic LT" panose="02000503000000000000" pitchFamily="2" charset="77"/>
              </a:rPr>
              <a:t>foundation</a:t>
            </a:r>
            <a:r>
              <a:rPr lang="en-US" dirty="0">
                <a:latin typeface="Trade Gothic LT" panose="02000503000000000000" pitchFamily="2" charset="77"/>
              </a:rPr>
              <a:t> of culture</a:t>
            </a:r>
          </a:p>
        </p:txBody>
      </p:sp>
      <p:pic>
        <p:nvPicPr>
          <p:cNvPr id="11" name="Picture 10">
            <a:extLst>
              <a:ext uri="{FF2B5EF4-FFF2-40B4-BE49-F238E27FC236}">
                <a16:creationId xmlns:a16="http://schemas.microsoft.com/office/drawing/2014/main" id="{E2BC8131-A268-7E41-A800-2717937D7ABF}"/>
              </a:ext>
            </a:extLst>
          </p:cNvPr>
          <p:cNvPicPr>
            <a:picLocks noChangeAspect="1"/>
          </p:cNvPicPr>
          <p:nvPr/>
        </p:nvPicPr>
        <p:blipFill>
          <a:blip r:embed="rId3"/>
          <a:stretch>
            <a:fillRect/>
          </a:stretch>
        </p:blipFill>
        <p:spPr>
          <a:xfrm>
            <a:off x="2258796" y="3397935"/>
            <a:ext cx="603850" cy="603850"/>
          </a:xfrm>
          <a:prstGeom prst="rect">
            <a:avLst/>
          </a:prstGeom>
        </p:spPr>
      </p:pic>
      <p:pic>
        <p:nvPicPr>
          <p:cNvPr id="12" name="Picture 11">
            <a:extLst>
              <a:ext uri="{FF2B5EF4-FFF2-40B4-BE49-F238E27FC236}">
                <a16:creationId xmlns:a16="http://schemas.microsoft.com/office/drawing/2014/main" id="{AA27A264-3EDC-1E44-B4FF-92C19BF5A5F0}"/>
              </a:ext>
            </a:extLst>
          </p:cNvPr>
          <p:cNvPicPr>
            <a:picLocks noChangeAspect="1"/>
          </p:cNvPicPr>
          <p:nvPr/>
        </p:nvPicPr>
        <p:blipFill>
          <a:blip r:embed="rId4"/>
          <a:stretch>
            <a:fillRect/>
          </a:stretch>
        </p:blipFill>
        <p:spPr>
          <a:xfrm>
            <a:off x="3245148" y="3437667"/>
            <a:ext cx="516930" cy="516930"/>
          </a:xfrm>
          <a:prstGeom prst="rect">
            <a:avLst/>
          </a:prstGeom>
        </p:spPr>
      </p:pic>
      <p:grpSp>
        <p:nvGrpSpPr>
          <p:cNvPr id="13" name="Group 12">
            <a:extLst>
              <a:ext uri="{FF2B5EF4-FFF2-40B4-BE49-F238E27FC236}">
                <a16:creationId xmlns:a16="http://schemas.microsoft.com/office/drawing/2014/main" id="{28C5E424-0FA6-7441-AA60-4F6CA961DF1B}"/>
              </a:ext>
            </a:extLst>
          </p:cNvPr>
          <p:cNvGrpSpPr/>
          <p:nvPr/>
        </p:nvGrpSpPr>
        <p:grpSpPr>
          <a:xfrm>
            <a:off x="4195950" y="3451751"/>
            <a:ext cx="834695" cy="488762"/>
            <a:chOff x="6367844" y="520543"/>
            <a:chExt cx="2776156" cy="1625600"/>
          </a:xfrm>
        </p:grpSpPr>
        <p:pic>
          <p:nvPicPr>
            <p:cNvPr id="14" name="Picture 13">
              <a:extLst>
                <a:ext uri="{FF2B5EF4-FFF2-40B4-BE49-F238E27FC236}">
                  <a16:creationId xmlns:a16="http://schemas.microsoft.com/office/drawing/2014/main" id="{04106E85-F533-314A-8D4F-DE3C329E28EE}"/>
                </a:ext>
              </a:extLst>
            </p:cNvPr>
            <p:cNvPicPr>
              <a:picLocks noChangeAspect="1"/>
            </p:cNvPicPr>
            <p:nvPr/>
          </p:nvPicPr>
          <p:blipFill>
            <a:blip r:embed="rId5"/>
            <a:stretch>
              <a:fillRect/>
            </a:stretch>
          </p:blipFill>
          <p:spPr>
            <a:xfrm>
              <a:off x="7518400" y="520543"/>
              <a:ext cx="1625600" cy="1625600"/>
            </a:xfrm>
            <a:prstGeom prst="rect">
              <a:avLst/>
            </a:prstGeom>
          </p:spPr>
        </p:pic>
        <p:pic>
          <p:nvPicPr>
            <p:cNvPr id="15" name="Picture 14">
              <a:extLst>
                <a:ext uri="{FF2B5EF4-FFF2-40B4-BE49-F238E27FC236}">
                  <a16:creationId xmlns:a16="http://schemas.microsoft.com/office/drawing/2014/main" id="{68031E5E-FB62-694A-B39B-B52E93C755F1}"/>
                </a:ext>
              </a:extLst>
            </p:cNvPr>
            <p:cNvPicPr>
              <a:picLocks noChangeAspect="1"/>
            </p:cNvPicPr>
            <p:nvPr/>
          </p:nvPicPr>
          <p:blipFill>
            <a:blip r:embed="rId5"/>
            <a:stretch>
              <a:fillRect/>
            </a:stretch>
          </p:blipFill>
          <p:spPr>
            <a:xfrm flipH="1">
              <a:off x="6367844" y="520543"/>
              <a:ext cx="1625600" cy="1625600"/>
            </a:xfrm>
            <a:prstGeom prst="rect">
              <a:avLst/>
            </a:prstGeom>
          </p:spPr>
        </p:pic>
      </p:grpSp>
    </p:spTree>
    <p:extLst>
      <p:ext uri="{BB962C8B-B14F-4D97-AF65-F5344CB8AC3E}">
        <p14:creationId xmlns:p14="http://schemas.microsoft.com/office/powerpoint/2010/main" val="4049125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thill_WTW.em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373" y="702408"/>
            <a:ext cx="4329254" cy="3345333"/>
          </a:xfrm>
          <a:prstGeom prst="rect">
            <a:avLst/>
          </a:prstGeom>
        </p:spPr>
      </p:pic>
    </p:spTree>
    <p:extLst>
      <p:ext uri="{BB962C8B-B14F-4D97-AF65-F5344CB8AC3E}">
        <p14:creationId xmlns:p14="http://schemas.microsoft.com/office/powerpoint/2010/main" val="484130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778514" y="3533775"/>
            <a:ext cx="3368675" cy="698500"/>
          </a:xfrm>
          <a:prstGeom prst="rect">
            <a:avLst/>
          </a:prstGeom>
        </p:spPr>
        <p:txBody>
          <a:bodyPr>
            <a:normAutofit fontScale="85000" lnSpcReduction="10000"/>
          </a:bodyPr>
          <a:lstStyle/>
          <a:p>
            <a:pPr>
              <a:buNone/>
            </a:pPr>
            <a:r>
              <a:rPr lang="en-US" sz="4000" b="1" dirty="0">
                <a:solidFill>
                  <a:srgbClr val="666666"/>
                </a:solidFill>
                <a:latin typeface="Trade Gothic LT BoldCondTwenty" charset="0"/>
                <a:ea typeface="Trade Gothic LT BoldCondTwenty" charset="0"/>
                <a:cs typeface="Trade Gothic LT BoldCondTwenty" charset="0"/>
              </a:rPr>
              <a:t>www.tuthill.com</a:t>
            </a:r>
          </a:p>
        </p:txBody>
      </p:sp>
      <p:sp>
        <p:nvSpPr>
          <p:cNvPr id="13" name="Title 1"/>
          <p:cNvSpPr txBox="1">
            <a:spLocks/>
          </p:cNvSpPr>
          <p:nvPr/>
        </p:nvSpPr>
        <p:spPr>
          <a:xfrm>
            <a:off x="609600" y="30245"/>
            <a:ext cx="8229600" cy="857250"/>
          </a:xfrm>
          <a:prstGeom prst="rect">
            <a:avLst/>
          </a:prstGeom>
        </p:spPr>
        <p:txBody>
          <a:bodyPr/>
          <a:lstStyle>
            <a:lvl1pPr algn="l" defTabSz="457200" rtl="0" eaLnBrk="1" latinLnBrk="0" hangingPunct="1">
              <a:spcBef>
                <a:spcPct val="0"/>
              </a:spcBef>
              <a:buNone/>
              <a:defRPr sz="4000" b="1" i="0" kern="1200" cap="all">
                <a:solidFill>
                  <a:schemeClr val="tx1"/>
                </a:solidFill>
                <a:latin typeface="Trade Gothic LT Bold No. 2"/>
                <a:ea typeface="+mj-ea"/>
                <a:cs typeface="Trade Gothic LT Bold No. 2"/>
              </a:defRPr>
            </a:lvl1pPr>
          </a:lstStyle>
          <a:p>
            <a:pPr algn="ctr"/>
            <a:r>
              <a:rPr lang="en-US" sz="3900" dirty="0"/>
              <a:t>Learn more about </a:t>
            </a:r>
            <a:r>
              <a:rPr lang="en-US" sz="3900" dirty="0" err="1">
                <a:solidFill>
                  <a:srgbClr val="007B9B"/>
                </a:solidFill>
              </a:rPr>
              <a:t>tuthill</a:t>
            </a:r>
            <a:endParaRPr lang="en-US" sz="1600" dirty="0">
              <a:solidFill>
                <a:srgbClr val="007B9B"/>
              </a:solidFill>
            </a:endParaRPr>
          </a:p>
        </p:txBody>
      </p:sp>
      <p:pic>
        <p:nvPicPr>
          <p:cNvPr id="17" name="Picture 16"/>
          <p:cNvPicPr>
            <a:picLocks noChangeAspect="1"/>
          </p:cNvPicPr>
          <p:nvPr/>
        </p:nvPicPr>
        <p:blipFill>
          <a:blip r:embed="rId3"/>
          <a:stretch>
            <a:fillRect/>
          </a:stretch>
        </p:blipFill>
        <p:spPr>
          <a:xfrm>
            <a:off x="5034703" y="1053815"/>
            <a:ext cx="451840" cy="451840"/>
          </a:xfrm>
          <a:prstGeom prst="rect">
            <a:avLst/>
          </a:prstGeom>
        </p:spPr>
      </p:pic>
      <p:sp>
        <p:nvSpPr>
          <p:cNvPr id="18" name="TextBox 17"/>
          <p:cNvSpPr txBox="1"/>
          <p:nvPr/>
        </p:nvSpPr>
        <p:spPr>
          <a:xfrm>
            <a:off x="5517911" y="3604701"/>
            <a:ext cx="1925527" cy="523220"/>
          </a:xfrm>
          <a:prstGeom prst="rect">
            <a:avLst/>
          </a:prstGeom>
          <a:noFill/>
        </p:spPr>
        <p:txBody>
          <a:bodyPr wrap="none" rtlCol="0">
            <a:spAutoFit/>
          </a:bodyPr>
          <a:lstStyle/>
          <a:p>
            <a:r>
              <a:rPr lang="en-US" sz="1400" b="1" dirty="0">
                <a:latin typeface="Trade Gothic LT" charset="0"/>
                <a:ea typeface="Trade Gothic LT" charset="0"/>
                <a:cs typeface="Trade Gothic LT" charset="0"/>
              </a:rPr>
              <a:t>Tom </a:t>
            </a:r>
            <a:r>
              <a:rPr lang="en-US" sz="1400" b="1" dirty="0" err="1">
                <a:latin typeface="Trade Gothic LT" charset="0"/>
                <a:ea typeface="Trade Gothic LT" charset="0"/>
                <a:cs typeface="Trade Gothic LT" charset="0"/>
              </a:rPr>
              <a:t>Carmazzi</a:t>
            </a:r>
            <a:endParaRPr lang="en-US" sz="1400" b="1" dirty="0">
              <a:latin typeface="Trade Gothic LT" charset="0"/>
              <a:ea typeface="Trade Gothic LT" charset="0"/>
              <a:cs typeface="Trade Gothic LT" charset="0"/>
            </a:endParaRPr>
          </a:p>
          <a:p>
            <a:r>
              <a:rPr lang="en-US" sz="1400" dirty="0" err="1">
                <a:latin typeface="Trade Gothic LT" charset="0"/>
                <a:ea typeface="Trade Gothic LT" charset="0"/>
                <a:cs typeface="Trade Gothic LT" charset="0"/>
              </a:rPr>
              <a:t>tcarmazzi@tuthill.com</a:t>
            </a:r>
            <a:endParaRPr lang="en-US" sz="1400" dirty="0">
              <a:latin typeface="Trade Gothic LT" charset="0"/>
              <a:ea typeface="Trade Gothic LT" charset="0"/>
              <a:cs typeface="Trade Gothic LT" charset="0"/>
            </a:endParaRPr>
          </a:p>
        </p:txBody>
      </p:sp>
      <p:sp>
        <p:nvSpPr>
          <p:cNvPr id="20" name="Rectangle 19"/>
          <p:cNvSpPr/>
          <p:nvPr/>
        </p:nvSpPr>
        <p:spPr>
          <a:xfrm>
            <a:off x="5470670" y="1104112"/>
            <a:ext cx="3673330" cy="307777"/>
          </a:xfrm>
          <a:prstGeom prst="rect">
            <a:avLst/>
          </a:prstGeom>
        </p:spPr>
        <p:txBody>
          <a:bodyPr wrap="square">
            <a:spAutoFit/>
          </a:bodyPr>
          <a:lstStyle/>
          <a:p>
            <a:r>
              <a:rPr lang="en-US" sz="1400" dirty="0" err="1"/>
              <a:t>linkedin.com</a:t>
            </a:r>
            <a:r>
              <a:rPr lang="en-US" sz="1400" dirty="0"/>
              <a:t>/company/</a:t>
            </a:r>
            <a:r>
              <a:rPr lang="en-US" sz="1400" dirty="0" err="1"/>
              <a:t>tuthill</a:t>
            </a:r>
            <a:r>
              <a:rPr lang="en-US" sz="1400" dirty="0"/>
              <a:t>-corporation</a:t>
            </a:r>
          </a:p>
        </p:txBody>
      </p:sp>
      <p:sp>
        <p:nvSpPr>
          <p:cNvPr id="22" name="Rectangle 21"/>
          <p:cNvSpPr/>
          <p:nvPr/>
        </p:nvSpPr>
        <p:spPr>
          <a:xfrm>
            <a:off x="5470670" y="1619774"/>
            <a:ext cx="3673330" cy="307777"/>
          </a:xfrm>
          <a:prstGeom prst="rect">
            <a:avLst/>
          </a:prstGeom>
        </p:spPr>
        <p:txBody>
          <a:bodyPr wrap="square">
            <a:spAutoFit/>
          </a:bodyPr>
          <a:lstStyle/>
          <a:p>
            <a:r>
              <a:rPr lang="en-US" sz="1400" dirty="0" err="1"/>
              <a:t>facebook.com</a:t>
            </a:r>
            <a:r>
              <a:rPr lang="en-US" sz="1400" dirty="0"/>
              <a:t>/</a:t>
            </a:r>
            <a:r>
              <a:rPr lang="en-US" sz="1400" dirty="0" err="1"/>
              <a:t>tuthillcorporation</a:t>
            </a:r>
            <a:endParaRPr lang="en-US" sz="1400" dirty="0"/>
          </a:p>
        </p:txBody>
      </p:sp>
      <p:sp>
        <p:nvSpPr>
          <p:cNvPr id="23" name="Rectangle 22"/>
          <p:cNvSpPr/>
          <p:nvPr/>
        </p:nvSpPr>
        <p:spPr>
          <a:xfrm>
            <a:off x="5470670" y="2135436"/>
            <a:ext cx="3673330" cy="307777"/>
          </a:xfrm>
          <a:prstGeom prst="rect">
            <a:avLst/>
          </a:prstGeom>
        </p:spPr>
        <p:txBody>
          <a:bodyPr wrap="square">
            <a:spAutoFit/>
          </a:bodyPr>
          <a:lstStyle/>
          <a:p>
            <a:r>
              <a:rPr lang="en-US" sz="1400" dirty="0"/>
              <a:t>@</a:t>
            </a:r>
            <a:r>
              <a:rPr lang="en-US" sz="1400" dirty="0" err="1"/>
              <a:t>TuthillCorp</a:t>
            </a:r>
            <a:endParaRPr lang="en-US" sz="1400" dirty="0"/>
          </a:p>
        </p:txBody>
      </p:sp>
      <p:sp>
        <p:nvSpPr>
          <p:cNvPr id="24" name="Rectangle 23"/>
          <p:cNvSpPr/>
          <p:nvPr/>
        </p:nvSpPr>
        <p:spPr>
          <a:xfrm>
            <a:off x="5470670" y="2651098"/>
            <a:ext cx="3562170" cy="307777"/>
          </a:xfrm>
          <a:prstGeom prst="rect">
            <a:avLst/>
          </a:prstGeom>
        </p:spPr>
        <p:txBody>
          <a:bodyPr wrap="square">
            <a:spAutoFit/>
          </a:bodyPr>
          <a:lstStyle/>
          <a:p>
            <a:r>
              <a:rPr lang="en-US" sz="1400" dirty="0" err="1"/>
              <a:t>youtube.com</a:t>
            </a:r>
            <a:r>
              <a:rPr lang="en-US" sz="1400" dirty="0"/>
              <a:t>/</a:t>
            </a:r>
            <a:r>
              <a:rPr lang="en-US" sz="1400" dirty="0" err="1"/>
              <a:t>tuthillcorporation</a:t>
            </a:r>
            <a:endParaRPr lang="en-US" sz="1400" dirty="0"/>
          </a:p>
        </p:txBody>
      </p:sp>
      <p:sp>
        <p:nvSpPr>
          <p:cNvPr id="21" name="TextBox 20"/>
          <p:cNvSpPr txBox="1"/>
          <p:nvPr/>
        </p:nvSpPr>
        <p:spPr>
          <a:xfrm>
            <a:off x="5470670" y="3166761"/>
            <a:ext cx="3562170" cy="307777"/>
          </a:xfrm>
          <a:prstGeom prst="rect">
            <a:avLst/>
          </a:prstGeom>
          <a:noFill/>
        </p:spPr>
        <p:txBody>
          <a:bodyPr wrap="square" rtlCol="0">
            <a:spAutoFit/>
          </a:bodyPr>
          <a:lstStyle/>
          <a:p>
            <a:r>
              <a:rPr lang="en-US" sz="1400" dirty="0" err="1"/>
              <a:t>instagram.com</a:t>
            </a:r>
            <a:r>
              <a:rPr lang="en-US" sz="1400" dirty="0"/>
              <a:t>/</a:t>
            </a:r>
            <a:r>
              <a:rPr lang="en-US" sz="1400" dirty="0" err="1"/>
              <a:t>tuthillcorp</a:t>
            </a:r>
            <a:endParaRPr lang="en-US" sz="1400" dirty="0"/>
          </a:p>
        </p:txBody>
      </p:sp>
      <p:pic>
        <p:nvPicPr>
          <p:cNvPr id="28" name="Picture 27"/>
          <p:cNvPicPr>
            <a:picLocks noChangeAspect="1"/>
          </p:cNvPicPr>
          <p:nvPr/>
        </p:nvPicPr>
        <p:blipFill>
          <a:blip r:embed="rId4"/>
          <a:stretch>
            <a:fillRect/>
          </a:stretch>
        </p:blipFill>
        <p:spPr>
          <a:xfrm>
            <a:off x="615750" y="1053815"/>
            <a:ext cx="3694205" cy="2112947"/>
          </a:xfrm>
          <a:prstGeom prst="rect">
            <a:avLst/>
          </a:prstGeom>
          <a:effectLst>
            <a:reflection blurRad="101600" stA="36000" endPos="33000" dir="5400000" sy="-100000" algn="bl" rotWithShape="0"/>
          </a:effectLst>
        </p:spPr>
      </p:pic>
      <p:pic>
        <p:nvPicPr>
          <p:cNvPr id="2" name="Picture 1">
            <a:extLst>
              <a:ext uri="{FF2B5EF4-FFF2-40B4-BE49-F238E27FC236}">
                <a16:creationId xmlns:a16="http://schemas.microsoft.com/office/drawing/2014/main" id="{A008A281-A571-114D-B8F7-A59C550D1162}"/>
              </a:ext>
            </a:extLst>
          </p:cNvPr>
          <p:cNvPicPr>
            <a:picLocks noChangeAspect="1"/>
          </p:cNvPicPr>
          <p:nvPr/>
        </p:nvPicPr>
        <p:blipFill>
          <a:blip r:embed="rId5"/>
          <a:stretch>
            <a:fillRect/>
          </a:stretch>
        </p:blipFill>
        <p:spPr>
          <a:xfrm>
            <a:off x="5029937" y="3127034"/>
            <a:ext cx="453788" cy="453788"/>
          </a:xfrm>
          <a:prstGeom prst="rect">
            <a:avLst/>
          </a:prstGeom>
        </p:spPr>
      </p:pic>
      <p:pic>
        <p:nvPicPr>
          <p:cNvPr id="3" name="Picture 2">
            <a:extLst>
              <a:ext uri="{FF2B5EF4-FFF2-40B4-BE49-F238E27FC236}">
                <a16:creationId xmlns:a16="http://schemas.microsoft.com/office/drawing/2014/main" id="{1E72D412-CA7A-7848-A736-043DB00E43EC}"/>
              </a:ext>
            </a:extLst>
          </p:cNvPr>
          <p:cNvPicPr>
            <a:picLocks noChangeAspect="1"/>
          </p:cNvPicPr>
          <p:nvPr/>
        </p:nvPicPr>
        <p:blipFill>
          <a:blip r:embed="rId6"/>
          <a:stretch>
            <a:fillRect/>
          </a:stretch>
        </p:blipFill>
        <p:spPr>
          <a:xfrm>
            <a:off x="5029937" y="2615942"/>
            <a:ext cx="440733" cy="440733"/>
          </a:xfrm>
          <a:prstGeom prst="rect">
            <a:avLst/>
          </a:prstGeom>
        </p:spPr>
      </p:pic>
      <p:pic>
        <p:nvPicPr>
          <p:cNvPr id="5" name="Picture 4">
            <a:extLst>
              <a:ext uri="{FF2B5EF4-FFF2-40B4-BE49-F238E27FC236}">
                <a16:creationId xmlns:a16="http://schemas.microsoft.com/office/drawing/2014/main" id="{80578F28-EE83-214C-B464-97835711F112}"/>
              </a:ext>
            </a:extLst>
          </p:cNvPr>
          <p:cNvPicPr>
            <a:picLocks noChangeAspect="1"/>
          </p:cNvPicPr>
          <p:nvPr/>
        </p:nvPicPr>
        <p:blipFill>
          <a:blip r:embed="rId7"/>
          <a:stretch>
            <a:fillRect/>
          </a:stretch>
        </p:blipFill>
        <p:spPr>
          <a:xfrm>
            <a:off x="5038303" y="1576014"/>
            <a:ext cx="445422" cy="445422"/>
          </a:xfrm>
          <a:prstGeom prst="rect">
            <a:avLst/>
          </a:prstGeom>
        </p:spPr>
      </p:pic>
      <p:pic>
        <p:nvPicPr>
          <p:cNvPr id="10" name="Picture 9">
            <a:extLst>
              <a:ext uri="{FF2B5EF4-FFF2-40B4-BE49-F238E27FC236}">
                <a16:creationId xmlns:a16="http://schemas.microsoft.com/office/drawing/2014/main" id="{E92D18E7-DB9F-7945-ACDE-EE0E2973928E}"/>
              </a:ext>
            </a:extLst>
          </p:cNvPr>
          <p:cNvPicPr>
            <a:picLocks noChangeAspect="1"/>
          </p:cNvPicPr>
          <p:nvPr/>
        </p:nvPicPr>
        <p:blipFill>
          <a:blip r:embed="rId8"/>
          <a:stretch>
            <a:fillRect/>
          </a:stretch>
        </p:blipFill>
        <p:spPr>
          <a:xfrm>
            <a:off x="5029937" y="2091795"/>
            <a:ext cx="453788" cy="453788"/>
          </a:xfrm>
          <a:prstGeom prst="rect">
            <a:avLst/>
          </a:prstGeom>
        </p:spPr>
      </p:pic>
      <p:pic>
        <p:nvPicPr>
          <p:cNvPr id="11" name="Picture 10">
            <a:extLst>
              <a:ext uri="{FF2B5EF4-FFF2-40B4-BE49-F238E27FC236}">
                <a16:creationId xmlns:a16="http://schemas.microsoft.com/office/drawing/2014/main" id="{CB41E61D-8203-0A42-9FCD-4CFCC705E10D}"/>
              </a:ext>
            </a:extLst>
          </p:cNvPr>
          <p:cNvPicPr>
            <a:picLocks noChangeAspect="1"/>
          </p:cNvPicPr>
          <p:nvPr/>
        </p:nvPicPr>
        <p:blipFill>
          <a:blip r:embed="rId9"/>
          <a:stretch>
            <a:fillRect/>
          </a:stretch>
        </p:blipFill>
        <p:spPr>
          <a:xfrm>
            <a:off x="5033047" y="3651182"/>
            <a:ext cx="447568" cy="447568"/>
          </a:xfrm>
          <a:prstGeom prst="rect">
            <a:avLst/>
          </a:prstGeom>
        </p:spPr>
      </p:pic>
    </p:spTree>
    <p:extLst>
      <p:ext uri="{BB962C8B-B14F-4D97-AF65-F5344CB8AC3E}">
        <p14:creationId xmlns:p14="http://schemas.microsoft.com/office/powerpoint/2010/main" val="1478001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058D0-791E-0E4E-AC62-B82813ED1E3C}"/>
              </a:ext>
            </a:extLst>
          </p:cNvPr>
          <p:cNvSpPr>
            <a:spLocks noGrp="1"/>
          </p:cNvSpPr>
          <p:nvPr>
            <p:ph type="title"/>
          </p:nvPr>
        </p:nvSpPr>
        <p:spPr>
          <a:xfrm>
            <a:off x="457200" y="0"/>
            <a:ext cx="8229600" cy="857250"/>
          </a:xfrm>
        </p:spPr>
        <p:txBody>
          <a:bodyPr/>
          <a:lstStyle/>
          <a:p>
            <a:r>
              <a:rPr lang="en-US" dirty="0">
                <a:solidFill>
                  <a:srgbClr val="007B9B"/>
                </a:solidFill>
              </a:rPr>
              <a:t>Company </a:t>
            </a:r>
            <a:r>
              <a:rPr lang="en-US" dirty="0"/>
              <a:t>Overview</a:t>
            </a:r>
          </a:p>
        </p:txBody>
      </p:sp>
      <p:sp>
        <p:nvSpPr>
          <p:cNvPr id="3" name="Content Placeholder 2">
            <a:extLst>
              <a:ext uri="{FF2B5EF4-FFF2-40B4-BE49-F238E27FC236}">
                <a16:creationId xmlns:a16="http://schemas.microsoft.com/office/drawing/2014/main" id="{F5DB7074-7B96-B745-936A-B4F950024937}"/>
              </a:ext>
            </a:extLst>
          </p:cNvPr>
          <p:cNvSpPr>
            <a:spLocks noGrp="1"/>
          </p:cNvSpPr>
          <p:nvPr>
            <p:ph idx="1"/>
          </p:nvPr>
        </p:nvSpPr>
        <p:spPr>
          <a:xfrm>
            <a:off x="281354" y="893853"/>
            <a:ext cx="8569604" cy="2271694"/>
          </a:xfrm>
        </p:spPr>
        <p:txBody>
          <a:bodyPr>
            <a:normAutofit fontScale="55000" lnSpcReduction="20000"/>
          </a:bodyPr>
          <a:lstStyle/>
          <a:p>
            <a:pPr marL="285750" indent="-285750">
              <a:spcAft>
                <a:spcPts val="600"/>
              </a:spcAft>
              <a:buFont typeface="Arial" pitchFamily="34" charset="0"/>
              <a:buChar char="•"/>
            </a:pPr>
            <a:r>
              <a:rPr lang="en-US" dirty="0">
                <a:latin typeface="Trade Gothic LT" panose="02000503000000000000" pitchFamily="2" charset="77"/>
                <a:ea typeface="Trade Gothic LT" charset="0"/>
                <a:cs typeface="Trade Gothic LT" charset="0"/>
              </a:rPr>
              <a:t>Privately held company established in 1892 – 4</a:t>
            </a:r>
            <a:r>
              <a:rPr lang="en-US" baseline="30000" dirty="0">
                <a:latin typeface="Trade Gothic LT" panose="02000503000000000000" pitchFamily="2" charset="77"/>
                <a:ea typeface="Trade Gothic LT" charset="0"/>
                <a:cs typeface="Trade Gothic LT" charset="0"/>
              </a:rPr>
              <a:t>th</a:t>
            </a:r>
            <a:r>
              <a:rPr lang="en-US" dirty="0">
                <a:latin typeface="Trade Gothic LT" panose="02000503000000000000" pitchFamily="2" charset="77"/>
                <a:ea typeface="Trade Gothic LT" charset="0"/>
                <a:cs typeface="Trade Gothic LT" charset="0"/>
              </a:rPr>
              <a:t> generation; 5</a:t>
            </a:r>
            <a:r>
              <a:rPr lang="en-US" baseline="30000" dirty="0">
                <a:latin typeface="Trade Gothic LT" panose="02000503000000000000" pitchFamily="2" charset="77"/>
                <a:ea typeface="Trade Gothic LT" charset="0"/>
                <a:cs typeface="Trade Gothic LT" charset="0"/>
              </a:rPr>
              <a:t>th</a:t>
            </a:r>
            <a:r>
              <a:rPr lang="en-US" dirty="0">
                <a:latin typeface="Trade Gothic LT" panose="02000503000000000000" pitchFamily="2" charset="77"/>
                <a:ea typeface="Trade Gothic LT" charset="0"/>
                <a:cs typeface="Trade Gothic LT" charset="0"/>
              </a:rPr>
              <a:t> in queue</a:t>
            </a:r>
          </a:p>
          <a:p>
            <a:pPr marL="285750" indent="-285750">
              <a:spcAft>
                <a:spcPts val="600"/>
              </a:spcAft>
              <a:buFont typeface="Arial" pitchFamily="34" charset="0"/>
              <a:buChar char="•"/>
            </a:pPr>
            <a:r>
              <a:rPr lang="en-US" dirty="0">
                <a:latin typeface="Trade Gothic LT" panose="02000503000000000000" pitchFamily="2" charset="77"/>
                <a:ea typeface="Trade Gothic LT" charset="0"/>
                <a:cs typeface="Trade Gothic LT" charset="0"/>
              </a:rPr>
              <a:t>Manufacturer of industrial products – Facilities in North America &amp; UK</a:t>
            </a:r>
          </a:p>
          <a:p>
            <a:pPr marL="285750" indent="-285750">
              <a:spcAft>
                <a:spcPts val="600"/>
              </a:spcAft>
              <a:buFont typeface="Arial" pitchFamily="34" charset="0"/>
              <a:buChar char="•"/>
            </a:pPr>
            <a:r>
              <a:rPr lang="en-US" dirty="0">
                <a:latin typeface="Trade Gothic LT" panose="02000503000000000000" pitchFamily="2" charset="77"/>
                <a:ea typeface="Trade Gothic LT" charset="0"/>
                <a:cs typeface="Trade Gothic LT" charset="0"/>
              </a:rPr>
              <a:t>Started Lean journey in 1999 &amp; Culture journey in 2006</a:t>
            </a:r>
          </a:p>
          <a:p>
            <a:pPr marL="285750" indent="-285750">
              <a:spcAft>
                <a:spcPts val="600"/>
              </a:spcAft>
              <a:buFont typeface="Arial" pitchFamily="34" charset="0"/>
              <a:buChar char="•"/>
            </a:pPr>
            <a:r>
              <a:rPr lang="en-US" dirty="0">
                <a:latin typeface="Trade Gothic LT" panose="02000503000000000000" pitchFamily="2" charset="77"/>
                <a:ea typeface="Trade Gothic LT" charset="0"/>
                <a:cs typeface="Trade Gothic LT" charset="0"/>
              </a:rPr>
              <a:t>Created Tuthill University in 2011; renamed Awaken U. in 2015</a:t>
            </a:r>
          </a:p>
          <a:p>
            <a:pPr marL="285750" indent="-285750">
              <a:spcAft>
                <a:spcPts val="600"/>
              </a:spcAft>
              <a:buFont typeface="Arial" pitchFamily="34" charset="0"/>
              <a:buChar char="•"/>
            </a:pPr>
            <a:r>
              <a:rPr lang="en-US" dirty="0">
                <a:latin typeface="Trade Gothic LT" panose="02000503000000000000" pitchFamily="2" charset="77"/>
                <a:ea typeface="Trade Gothic LT" charset="0"/>
                <a:cs typeface="Trade Gothic LT" charset="0"/>
              </a:rPr>
              <a:t>Financially, very Strong,  - “Making Real Things That Really Make a Difference”!</a:t>
            </a:r>
          </a:p>
          <a:p>
            <a:pPr marL="285750" indent="-285750">
              <a:spcAft>
                <a:spcPts val="600"/>
              </a:spcAft>
              <a:buFont typeface="Arial" pitchFamily="34" charset="0"/>
              <a:buChar char="•"/>
            </a:pPr>
            <a:r>
              <a:rPr lang="en-US" dirty="0">
                <a:latin typeface="Trade Gothic LT" panose="02000503000000000000" pitchFamily="2" charset="77"/>
                <a:ea typeface="Trade Gothic LT" charset="0"/>
                <a:cs typeface="Trade Gothic LT" charset="0"/>
              </a:rPr>
              <a:t>Enhanced traditional Vision statement to “COMPASS” in 2015</a:t>
            </a:r>
          </a:p>
        </p:txBody>
      </p:sp>
      <p:pic>
        <p:nvPicPr>
          <p:cNvPr id="4" name="Picture 2" descr="X:\Application Development\Gallery - Images\Corporate Headquarters\Building\Tuthill_Pan.jpg">
            <a:extLst>
              <a:ext uri="{FF2B5EF4-FFF2-40B4-BE49-F238E27FC236}">
                <a16:creationId xmlns:a16="http://schemas.microsoft.com/office/drawing/2014/main" id="{55A3C18E-C6B6-9E42-90B0-D4B72C067CDD}"/>
              </a:ext>
            </a:extLst>
          </p:cNvPr>
          <p:cNvPicPr>
            <a:picLocks noChangeAspect="1" noChangeArrowheads="1"/>
          </p:cNvPicPr>
          <p:nvPr/>
        </p:nvPicPr>
        <p:blipFill rotWithShape="1">
          <a:blip r:embed="rId3" cstate="print"/>
          <a:srcRect l="61" t="13703" r="354" b="20014"/>
          <a:stretch/>
        </p:blipFill>
        <p:spPr bwMode="auto">
          <a:xfrm>
            <a:off x="0" y="3165546"/>
            <a:ext cx="9144000" cy="1977954"/>
          </a:xfrm>
          <a:prstGeom prst="rect">
            <a:avLst/>
          </a:prstGeom>
          <a:noFill/>
          <a:ln>
            <a:noFill/>
          </a:ln>
        </p:spPr>
      </p:pic>
      <p:grpSp>
        <p:nvGrpSpPr>
          <p:cNvPr id="5" name="Group 4">
            <a:extLst>
              <a:ext uri="{FF2B5EF4-FFF2-40B4-BE49-F238E27FC236}">
                <a16:creationId xmlns:a16="http://schemas.microsoft.com/office/drawing/2014/main" id="{2B714871-2E5F-AC49-93D2-6E2262D0C5FE}"/>
              </a:ext>
            </a:extLst>
          </p:cNvPr>
          <p:cNvGrpSpPr/>
          <p:nvPr/>
        </p:nvGrpSpPr>
        <p:grpSpPr>
          <a:xfrm>
            <a:off x="8796528" y="4800600"/>
            <a:ext cx="304800" cy="342900"/>
            <a:chOff x="8763000" y="6400800"/>
            <a:chExt cx="304800" cy="457200"/>
          </a:xfrm>
        </p:grpSpPr>
        <p:sp>
          <p:nvSpPr>
            <p:cNvPr id="6" name="Rectangle 5">
              <a:extLst>
                <a:ext uri="{FF2B5EF4-FFF2-40B4-BE49-F238E27FC236}">
                  <a16:creationId xmlns:a16="http://schemas.microsoft.com/office/drawing/2014/main" id="{D5BAE632-F935-E644-984C-5EAB0165172B}"/>
                </a:ext>
              </a:extLst>
            </p:cNvPr>
            <p:cNvSpPr/>
            <p:nvPr/>
          </p:nvSpPr>
          <p:spPr>
            <a:xfrm>
              <a:off x="8763000" y="6400800"/>
              <a:ext cx="304800" cy="457200"/>
            </a:xfrm>
            <a:prstGeom prst="rect">
              <a:avLst/>
            </a:prstGeom>
            <a:solidFill>
              <a:srgbClr val="007B9B"/>
            </a:solidFill>
            <a:ln>
              <a:noFill/>
            </a:ln>
            <a:effectLst>
              <a:outerShdw blurRad="50800" dist="127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WHITE_mark.png">
              <a:extLst>
                <a:ext uri="{FF2B5EF4-FFF2-40B4-BE49-F238E27FC236}">
                  <a16:creationId xmlns:a16="http://schemas.microsoft.com/office/drawing/2014/main" id="{FDFB4FAC-8387-A44A-9712-277F226D00FF}"/>
                </a:ext>
              </a:extLst>
            </p:cNvPr>
            <p:cNvPicPr>
              <a:picLocks noChangeAspect="1"/>
            </p:cNvPicPr>
            <p:nvPr/>
          </p:nvPicPr>
          <p:blipFill>
            <a:blip r:embed="rId4" cstate="print"/>
            <a:stretch>
              <a:fillRect/>
            </a:stretch>
          </p:blipFill>
          <p:spPr>
            <a:xfrm>
              <a:off x="8817430" y="6521533"/>
              <a:ext cx="195349" cy="205047"/>
            </a:xfrm>
            <a:prstGeom prst="rect">
              <a:avLst/>
            </a:prstGeom>
          </p:spPr>
        </p:pic>
      </p:grpSp>
    </p:spTree>
    <p:extLst>
      <p:ext uri="{BB962C8B-B14F-4D97-AF65-F5344CB8AC3E}">
        <p14:creationId xmlns:p14="http://schemas.microsoft.com/office/powerpoint/2010/main" val="2143723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57162"/>
            <a:ext cx="9144000" cy="642938"/>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rgbClr val="007B9B"/>
                </a:solidFill>
                <a:latin typeface="Arial" pitchFamily="34" charset="0"/>
                <a:ea typeface="+mj-ea"/>
                <a:cs typeface="Arial" pitchFamily="34" charset="0"/>
              </a:defRPr>
            </a:lvl1pPr>
          </a:lstStyle>
          <a:p>
            <a:r>
              <a:rPr lang="en-US" b="1" dirty="0">
                <a:solidFill>
                  <a:schemeClr val="bg1"/>
                </a:solidFill>
              </a:rPr>
              <a:t>The Purpose of Tuthill</a:t>
            </a:r>
          </a:p>
        </p:txBody>
      </p:sp>
      <p:pic>
        <p:nvPicPr>
          <p:cNvPr id="9" name="Picture 8" descr="Screen Shot 2015-05-14 at 9.51.11 PM.png">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50260"/>
          </a:xfrm>
          <a:prstGeom prst="rect">
            <a:avLst/>
          </a:prstGeom>
        </p:spPr>
      </p:pic>
      <p:sp>
        <p:nvSpPr>
          <p:cNvPr id="4" name="Title 4"/>
          <p:cNvSpPr txBox="1">
            <a:spLocks/>
          </p:cNvSpPr>
          <p:nvPr/>
        </p:nvSpPr>
        <p:spPr>
          <a:xfrm>
            <a:off x="0" y="4452408"/>
            <a:ext cx="5220269" cy="4555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1" i="0" kern="1200" cap="all">
                <a:solidFill>
                  <a:schemeClr val="tx1"/>
                </a:solidFill>
                <a:latin typeface="Trade Gothic LT Bold No. 2"/>
                <a:ea typeface="+mj-ea"/>
                <a:cs typeface="Trade Gothic LT Bold No. 2"/>
              </a:defRPr>
            </a:lvl1pPr>
          </a:lstStyle>
          <a:p>
            <a:r>
              <a:rPr lang="en-US" dirty="0">
                <a:solidFill>
                  <a:srgbClr val="BEDB39"/>
                </a:solidFill>
                <a:latin typeface="Trade Gothic LT" panose="02000503000000000000" pitchFamily="2" charset="77"/>
              </a:rPr>
              <a:t>Our Purpose</a:t>
            </a:r>
          </a:p>
        </p:txBody>
      </p:sp>
    </p:spTree>
    <p:extLst>
      <p:ext uri="{BB962C8B-B14F-4D97-AF65-F5344CB8AC3E}">
        <p14:creationId xmlns:p14="http://schemas.microsoft.com/office/powerpoint/2010/main" val="730335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468880" y="2569464"/>
            <a:ext cx="184731" cy="369332"/>
          </a:xfrm>
          <a:prstGeom prst="rect">
            <a:avLst/>
          </a:prstGeom>
          <a:noFill/>
        </p:spPr>
        <p:txBody>
          <a:bodyPr wrap="none" rtlCol="0">
            <a:spAutoFit/>
          </a:bodyPr>
          <a:lstStyle/>
          <a:p>
            <a:endParaRPr lang="en-US"/>
          </a:p>
        </p:txBody>
      </p:sp>
      <p:sp>
        <p:nvSpPr>
          <p:cNvPr id="3" name="TextBox 2"/>
          <p:cNvSpPr txBox="1"/>
          <p:nvPr/>
        </p:nvSpPr>
        <p:spPr>
          <a:xfrm>
            <a:off x="2057400" y="2423160"/>
            <a:ext cx="184731" cy="369332"/>
          </a:xfrm>
          <a:prstGeom prst="rect">
            <a:avLst/>
          </a:prstGeom>
          <a:noFill/>
        </p:spPr>
        <p:txBody>
          <a:bodyPr wrap="none" rtlCol="0">
            <a:spAutoFit/>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56"/>
            <a:ext cx="9144000" cy="5150556"/>
          </a:xfrm>
          <a:prstGeom prst="rect">
            <a:avLst/>
          </a:prstGeom>
        </p:spPr>
      </p:pic>
    </p:spTree>
    <p:extLst>
      <p:ext uri="{BB962C8B-B14F-4D97-AF65-F5344CB8AC3E}">
        <p14:creationId xmlns:p14="http://schemas.microsoft.com/office/powerpoint/2010/main" val="2807396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pPr algn="ctr"/>
            <a:r>
              <a:rPr lang="en-US" dirty="0">
                <a:latin typeface="Trade Gothic LT" panose="02000503000000000000" pitchFamily="2" charset="77"/>
              </a:rPr>
              <a:t>Aliveness &amp; </a:t>
            </a:r>
            <a:r>
              <a:rPr lang="en-US" dirty="0">
                <a:solidFill>
                  <a:srgbClr val="1F8A70"/>
                </a:solidFill>
                <a:latin typeface="Trade Gothic LT" panose="02000503000000000000" pitchFamily="2" charset="77"/>
              </a:rPr>
              <a:t>Authenticity</a:t>
            </a:r>
          </a:p>
        </p:txBody>
      </p:sp>
      <p:sp>
        <p:nvSpPr>
          <p:cNvPr id="5" name="Content Placeholder 4">
            <a:extLst>
              <a:ext uri="{FF2B5EF4-FFF2-40B4-BE49-F238E27FC236}">
                <a16:creationId xmlns:a16="http://schemas.microsoft.com/office/drawing/2014/main" id="{1A3CAC56-ED2C-AC41-A6F5-A4854115C7FB}"/>
              </a:ext>
            </a:extLst>
          </p:cNvPr>
          <p:cNvSpPr>
            <a:spLocks noGrp="1"/>
          </p:cNvSpPr>
          <p:nvPr>
            <p:ph idx="1"/>
          </p:nvPr>
        </p:nvSpPr>
        <p:spPr>
          <a:xfrm>
            <a:off x="457200" y="680276"/>
            <a:ext cx="8229600" cy="3757425"/>
          </a:xfrm>
        </p:spPr>
        <p:txBody>
          <a:bodyPr>
            <a:normAutofit/>
          </a:bodyPr>
          <a:lstStyle/>
          <a:p>
            <a:pPr marL="0" indent="0" algn="ctr">
              <a:buNone/>
            </a:pPr>
            <a:r>
              <a:rPr lang="en-US" sz="2000" dirty="0">
                <a:latin typeface="Trade Gothic LT" panose="02000503000000000000" pitchFamily="2" charset="77"/>
              </a:rPr>
              <a:t>Where your      comes alive &amp; </a:t>
            </a:r>
            <a:r>
              <a:rPr lang="en-US" sz="2000" b="1" i="1" dirty="0">
                <a:latin typeface="Trade Gothic LT" panose="02000503000000000000" pitchFamily="2" charset="77"/>
              </a:rPr>
              <a:t>you</a:t>
            </a:r>
            <a:r>
              <a:rPr lang="en-US" sz="2000" dirty="0">
                <a:latin typeface="Trade Gothic LT" panose="02000503000000000000" pitchFamily="2" charset="77"/>
              </a:rPr>
              <a:t> are your </a:t>
            </a:r>
            <a:r>
              <a:rPr lang="en-US" sz="2000" b="1" dirty="0">
                <a:latin typeface="Trade Gothic LT" panose="02000503000000000000" pitchFamily="2" charset="77"/>
              </a:rPr>
              <a:t>authentic</a:t>
            </a:r>
            <a:r>
              <a:rPr lang="en-US" sz="2000" dirty="0">
                <a:latin typeface="Trade Gothic LT" panose="02000503000000000000" pitchFamily="2" charset="77"/>
              </a:rPr>
              <a:t> Self </a:t>
            </a:r>
          </a:p>
          <a:p>
            <a:pPr marL="0" indent="0" algn="ctr">
              <a:buNone/>
            </a:pPr>
            <a:endParaRPr lang="en-US" dirty="0">
              <a:latin typeface="Trade Gothic LT" panose="02000503000000000000" pitchFamily="2" charset="77"/>
            </a:endParaRPr>
          </a:p>
          <a:p>
            <a:pPr marL="0" indent="0" algn="ctr">
              <a:buNone/>
            </a:pPr>
            <a:r>
              <a:rPr lang="en-US" dirty="0">
                <a:latin typeface="Trade Gothic LT" panose="02000503000000000000" pitchFamily="2" charset="77"/>
                <a:ea typeface="Trade Gothic LT" charset="0"/>
                <a:cs typeface="Trade Gothic LT" charset="0"/>
              </a:rPr>
              <a:t>Where are </a:t>
            </a:r>
            <a:r>
              <a:rPr lang="en-US" b="1" i="1" dirty="0">
                <a:latin typeface="Trade Gothic LT" panose="02000503000000000000" pitchFamily="2" charset="77"/>
                <a:ea typeface="Trade Gothic LT" charset="0"/>
                <a:cs typeface="Trade Gothic LT" charset="0"/>
              </a:rPr>
              <a:t>you</a:t>
            </a:r>
            <a:r>
              <a:rPr lang="en-US" dirty="0">
                <a:latin typeface="Trade Gothic LT" panose="02000503000000000000" pitchFamily="2" charset="77"/>
                <a:ea typeface="Trade Gothic LT" charset="0"/>
                <a:cs typeface="Trade Gothic LT" charset="0"/>
              </a:rPr>
              <a:t> in your </a:t>
            </a:r>
            <a:r>
              <a:rPr lang="en-US" b="1" dirty="0">
                <a:latin typeface="Trade Gothic LT" panose="02000503000000000000" pitchFamily="2" charset="77"/>
                <a:ea typeface="Trade Gothic LT" charset="0"/>
                <a:cs typeface="Trade Gothic LT" charset="0"/>
              </a:rPr>
              <a:t>authenticity</a:t>
            </a:r>
            <a:r>
              <a:rPr lang="en-US" dirty="0">
                <a:latin typeface="Trade Gothic LT" panose="02000503000000000000" pitchFamily="2" charset="77"/>
                <a:ea typeface="Trade Gothic LT" charset="0"/>
                <a:cs typeface="Trade Gothic LT" charset="0"/>
              </a:rPr>
              <a:t>?</a:t>
            </a:r>
            <a:endParaRPr lang="en-US" u="sng" dirty="0">
              <a:latin typeface="Trade Gothic LT" panose="02000503000000000000" pitchFamily="2" charset="77"/>
              <a:ea typeface="Trade Gothic LT" charset="0"/>
              <a:cs typeface="Trade Gothic LT" charset="0"/>
            </a:endParaRPr>
          </a:p>
          <a:p>
            <a:pPr marL="0" indent="0" algn="ctr">
              <a:buNone/>
            </a:pPr>
            <a:r>
              <a:rPr lang="en-US" dirty="0">
                <a:solidFill>
                  <a:srgbClr val="BEDB39"/>
                </a:solidFill>
                <a:latin typeface="Trade Gothic LT" panose="02000503000000000000" pitchFamily="2" charset="77"/>
                <a:ea typeface="Trade Gothic LT" charset="0"/>
                <a:cs typeface="Trade Gothic LT" charset="0"/>
              </a:rPr>
              <a:t>Let’s have some fun!</a:t>
            </a:r>
          </a:p>
          <a:p>
            <a:pPr marL="0" indent="0" algn="ctr">
              <a:buNone/>
            </a:pPr>
            <a:endParaRPr lang="en-US" dirty="0"/>
          </a:p>
        </p:txBody>
      </p:sp>
      <p:pic>
        <p:nvPicPr>
          <p:cNvPr id="9" name="Picture 8">
            <a:extLst>
              <a:ext uri="{FF2B5EF4-FFF2-40B4-BE49-F238E27FC236}">
                <a16:creationId xmlns:a16="http://schemas.microsoft.com/office/drawing/2014/main" id="{BBA1824F-EE10-0349-A379-6641B3B0950C}"/>
              </a:ext>
            </a:extLst>
          </p:cNvPr>
          <p:cNvPicPr>
            <a:picLocks noChangeAspect="1"/>
          </p:cNvPicPr>
          <p:nvPr/>
        </p:nvPicPr>
        <p:blipFill rotWithShape="1">
          <a:blip r:embed="rId3"/>
          <a:srcRect t="8004" r="12234"/>
          <a:stretch/>
        </p:blipFill>
        <p:spPr>
          <a:xfrm>
            <a:off x="2733516" y="695912"/>
            <a:ext cx="408269" cy="427946"/>
          </a:xfrm>
          <a:prstGeom prst="rect">
            <a:avLst/>
          </a:prstGeom>
          <a:solidFill>
            <a:schemeClr val="bg1"/>
          </a:solidFill>
        </p:spPr>
      </p:pic>
    </p:spTree>
    <p:extLst>
      <p:ext uri="{BB962C8B-B14F-4D97-AF65-F5344CB8AC3E}">
        <p14:creationId xmlns:p14="http://schemas.microsoft.com/office/powerpoint/2010/main" val="97593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175788988"/>
              </p:ext>
            </p:extLst>
          </p:nvPr>
        </p:nvGraphicFramePr>
        <p:xfrm>
          <a:off x="1069676" y="1397420"/>
          <a:ext cx="6660440" cy="380783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009648" y="3236869"/>
            <a:ext cx="1654620" cy="830997"/>
          </a:xfrm>
          <a:prstGeom prst="rect">
            <a:avLst/>
          </a:prstGeom>
          <a:noFill/>
        </p:spPr>
        <p:txBody>
          <a:bodyPr wrap="none" rtlCol="0">
            <a:spAutoFit/>
          </a:bodyPr>
          <a:lstStyle/>
          <a:p>
            <a:r>
              <a:rPr lang="en-US" sz="2400" b="1" dirty="0">
                <a:solidFill>
                  <a:schemeClr val="bg1"/>
                </a:solidFill>
                <a:latin typeface="Trade Gothic LT" charset="0"/>
                <a:ea typeface="Trade Gothic LT" charset="0"/>
                <a:cs typeface="Trade Gothic LT" charset="0"/>
              </a:rPr>
              <a:t>Disengaged</a:t>
            </a:r>
          </a:p>
          <a:p>
            <a:pPr algn="ctr"/>
            <a:r>
              <a:rPr lang="en-US" sz="2400" b="1" dirty="0">
                <a:solidFill>
                  <a:schemeClr val="bg1"/>
                </a:solidFill>
                <a:latin typeface="Trade Gothic LT" charset="0"/>
                <a:ea typeface="Trade Gothic LT" charset="0"/>
                <a:cs typeface="Trade Gothic LT" charset="0"/>
              </a:rPr>
              <a:t>70%!!</a:t>
            </a:r>
          </a:p>
        </p:txBody>
      </p:sp>
      <p:sp>
        <p:nvSpPr>
          <p:cNvPr id="18" name="TextBox 17"/>
          <p:cNvSpPr txBox="1"/>
          <p:nvPr/>
        </p:nvSpPr>
        <p:spPr>
          <a:xfrm>
            <a:off x="4536040" y="2381407"/>
            <a:ext cx="1337226" cy="400110"/>
          </a:xfrm>
          <a:prstGeom prst="rect">
            <a:avLst/>
          </a:prstGeom>
          <a:noFill/>
        </p:spPr>
        <p:txBody>
          <a:bodyPr wrap="none" rtlCol="0">
            <a:spAutoFit/>
          </a:bodyPr>
          <a:lstStyle/>
          <a:p>
            <a:r>
              <a:rPr lang="en-US" sz="2000" b="1" dirty="0">
                <a:solidFill>
                  <a:schemeClr val="bg1"/>
                </a:solidFill>
                <a:latin typeface="Trade Gothic LT" charset="0"/>
                <a:ea typeface="Trade Gothic LT" charset="0"/>
                <a:cs typeface="Trade Gothic LT" charset="0"/>
              </a:rPr>
              <a:t>Passionate</a:t>
            </a:r>
          </a:p>
        </p:txBody>
      </p:sp>
      <p:sp>
        <p:nvSpPr>
          <p:cNvPr id="5" name="Title 1"/>
          <p:cNvSpPr txBox="1">
            <a:spLocks/>
          </p:cNvSpPr>
          <p:nvPr/>
        </p:nvSpPr>
        <p:spPr>
          <a:xfrm>
            <a:off x="197892" y="3039060"/>
            <a:ext cx="8946108" cy="761678"/>
          </a:xfrm>
          <a:prstGeom prst="rect">
            <a:avLst/>
          </a:prstGeom>
        </p:spPr>
        <p:txBody>
          <a:bodyPr/>
          <a:lstStyle>
            <a:lvl1pPr algn="l" defTabSz="457200" rtl="0" eaLnBrk="1" latinLnBrk="0" hangingPunct="1">
              <a:spcBef>
                <a:spcPct val="0"/>
              </a:spcBef>
              <a:buNone/>
              <a:defRPr sz="4000" b="1" i="0" kern="1200" cap="all">
                <a:solidFill>
                  <a:schemeClr val="tx1"/>
                </a:solidFill>
                <a:latin typeface="Trade Gothic LT Bold No. 2"/>
                <a:ea typeface="+mj-ea"/>
                <a:cs typeface="Trade Gothic LT Bold No. 2"/>
              </a:defRPr>
            </a:lvl1pPr>
          </a:lstStyle>
          <a:p>
            <a:pPr algn="ctr"/>
            <a:endParaRPr lang="en-US" sz="2800" b="0" dirty="0">
              <a:latin typeface="Avenir Next Medium"/>
            </a:endParaRPr>
          </a:p>
        </p:txBody>
      </p:sp>
      <p:sp>
        <p:nvSpPr>
          <p:cNvPr id="6" name="TextBox 5"/>
          <p:cNvSpPr txBox="1"/>
          <p:nvPr/>
        </p:nvSpPr>
        <p:spPr>
          <a:xfrm>
            <a:off x="7616018" y="4851110"/>
            <a:ext cx="1527982" cy="215444"/>
          </a:xfrm>
          <a:prstGeom prst="rect">
            <a:avLst/>
          </a:prstGeom>
          <a:noFill/>
        </p:spPr>
        <p:txBody>
          <a:bodyPr wrap="none" rtlCol="0">
            <a:spAutoFit/>
          </a:bodyPr>
          <a:lstStyle/>
          <a:p>
            <a:pPr algn="r"/>
            <a:r>
              <a:rPr lang="en-US" sz="800" dirty="0">
                <a:solidFill>
                  <a:srgbClr val="666666"/>
                </a:solidFill>
                <a:latin typeface="Trade Gothic LT" charset="0"/>
                <a:ea typeface="Trade Gothic LT" charset="0"/>
                <a:cs typeface="Trade Gothic LT" charset="0"/>
              </a:rPr>
              <a:t>Job Satisfaction – Gallup Poll</a:t>
            </a:r>
          </a:p>
        </p:txBody>
      </p:sp>
      <p:sp>
        <p:nvSpPr>
          <p:cNvPr id="8" name="Title 3">
            <a:extLst>
              <a:ext uri="{FF2B5EF4-FFF2-40B4-BE49-F238E27FC236}">
                <a16:creationId xmlns:a16="http://schemas.microsoft.com/office/drawing/2014/main" id="{F21F71EF-2E5D-0141-82BE-1D7FA58B995F}"/>
              </a:ext>
            </a:extLst>
          </p:cNvPr>
          <p:cNvSpPr>
            <a:spLocks noGrp="1"/>
          </p:cNvSpPr>
          <p:nvPr>
            <p:ph type="title"/>
          </p:nvPr>
        </p:nvSpPr>
        <p:spPr>
          <a:xfrm>
            <a:off x="0" y="191062"/>
            <a:ext cx="9179960" cy="1052955"/>
          </a:xfrm>
        </p:spPr>
        <p:txBody>
          <a:bodyPr/>
          <a:lstStyle/>
          <a:p>
            <a:r>
              <a:rPr lang="en-US" sz="3600" dirty="0">
                <a:latin typeface="Trade Gothic LT" panose="02000503000000000000" pitchFamily="2" charset="77"/>
              </a:rPr>
              <a:t>WHY are </a:t>
            </a:r>
            <a:r>
              <a:rPr lang="en-US" sz="3600" dirty="0">
                <a:solidFill>
                  <a:srgbClr val="BEDB39"/>
                </a:solidFill>
                <a:latin typeface="Trade Gothic LT" panose="02000503000000000000" pitchFamily="2" charset="77"/>
              </a:rPr>
              <a:t>Aliveness</a:t>
            </a:r>
            <a:r>
              <a:rPr lang="en-US" sz="3600" dirty="0">
                <a:latin typeface="Trade Gothic LT" panose="02000503000000000000" pitchFamily="2" charset="77"/>
              </a:rPr>
              <a:t> &amp; </a:t>
            </a:r>
            <a:r>
              <a:rPr lang="en-US" sz="3600" dirty="0">
                <a:solidFill>
                  <a:srgbClr val="1F8A70"/>
                </a:solidFill>
                <a:latin typeface="Trade Gothic LT" panose="02000503000000000000" pitchFamily="2" charset="77"/>
              </a:rPr>
              <a:t>Authenticity</a:t>
            </a:r>
            <a:r>
              <a:rPr lang="en-US" sz="3600" dirty="0">
                <a:latin typeface="Trade Gothic LT" panose="02000503000000000000" pitchFamily="2" charset="77"/>
              </a:rPr>
              <a:t> so IMPORTANT? – Impact on Culture!</a:t>
            </a:r>
          </a:p>
        </p:txBody>
      </p:sp>
    </p:spTree>
    <p:extLst>
      <p:ext uri="{BB962C8B-B14F-4D97-AF65-F5344CB8AC3E}">
        <p14:creationId xmlns:p14="http://schemas.microsoft.com/office/powerpoint/2010/main" val="862203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733F67-DEBE-7D4B-B3D3-70BBECE59A54}"/>
              </a:ext>
            </a:extLst>
          </p:cNvPr>
          <p:cNvSpPr>
            <a:spLocks noGrp="1"/>
          </p:cNvSpPr>
          <p:nvPr>
            <p:ph type="title"/>
          </p:nvPr>
        </p:nvSpPr>
        <p:spPr>
          <a:xfrm>
            <a:off x="436728" y="0"/>
            <a:ext cx="8229600" cy="857250"/>
          </a:xfrm>
        </p:spPr>
        <p:txBody>
          <a:bodyPr/>
          <a:lstStyle/>
          <a:p>
            <a:r>
              <a:rPr lang="en-US" dirty="0">
                <a:latin typeface="Trade Gothic LT" panose="02000503000000000000" pitchFamily="2" charset="77"/>
              </a:rPr>
              <a:t>Impact of </a:t>
            </a:r>
            <a:r>
              <a:rPr lang="en-US" dirty="0">
                <a:solidFill>
                  <a:srgbClr val="FD923F"/>
                </a:solidFill>
                <a:latin typeface="Trade Gothic LT" panose="02000503000000000000" pitchFamily="2" charset="77"/>
              </a:rPr>
              <a:t>engagement</a:t>
            </a:r>
          </a:p>
        </p:txBody>
      </p:sp>
      <p:sp>
        <p:nvSpPr>
          <p:cNvPr id="3075" name="Slide Number Placeholder 1"/>
          <p:cNvSpPr>
            <a:spLocks noGrp="1"/>
          </p:cNvSpPr>
          <p:nvPr>
            <p:ph type="sldNum" sz="quarter" idx="12"/>
          </p:nvPr>
        </p:nvSpPr>
        <p:spPr>
          <a:prstGeom prst="rect">
            <a:avLst/>
          </a:prstGeom>
          <a:noFill/>
        </p:spPr>
        <p:txBody>
          <a:bodyPr/>
          <a:lstStyle/>
          <a:p>
            <a:fld id="{06CD0781-382B-436C-BDA5-43FDABE94B70}" type="slidenum">
              <a:rPr lang="en-US" smtClean="0"/>
              <a:pPr/>
              <a:t>7</a:t>
            </a:fld>
            <a:endParaRPr lang="en-US" dirty="0"/>
          </a:p>
        </p:txBody>
      </p:sp>
      <p:sp>
        <p:nvSpPr>
          <p:cNvPr id="2" name="Rectangle 1"/>
          <p:cNvSpPr/>
          <p:nvPr/>
        </p:nvSpPr>
        <p:spPr>
          <a:xfrm>
            <a:off x="7361140" y="4872288"/>
            <a:ext cx="1782860" cy="215444"/>
          </a:xfrm>
          <a:prstGeom prst="rect">
            <a:avLst/>
          </a:prstGeom>
        </p:spPr>
        <p:txBody>
          <a:bodyPr wrap="none">
            <a:spAutoFit/>
          </a:bodyPr>
          <a:lstStyle/>
          <a:p>
            <a:pPr algn="r">
              <a:defRPr/>
            </a:pPr>
            <a:r>
              <a:rPr lang="en-US" sz="800" dirty="0">
                <a:solidFill>
                  <a:srgbClr val="666666"/>
                </a:solidFill>
                <a:latin typeface="Trade Gothic LT" charset="0"/>
                <a:ea typeface="Trade Gothic LT" charset="0"/>
                <a:cs typeface="Trade Gothic LT" charset="0"/>
              </a:rPr>
              <a:t>Firms of Endearment – Raj Sisodia </a:t>
            </a:r>
          </a:p>
        </p:txBody>
      </p:sp>
      <p:graphicFrame>
        <p:nvGraphicFramePr>
          <p:cNvPr id="8" name="Object 4">
            <a:extLst>
              <a:ext uri="{FF2B5EF4-FFF2-40B4-BE49-F238E27FC236}">
                <a16:creationId xmlns:a16="http://schemas.microsoft.com/office/drawing/2014/main" id="{8720120F-DCD8-4347-BEC4-FF26EF051772}"/>
              </a:ext>
            </a:extLst>
          </p:cNvPr>
          <p:cNvGraphicFramePr>
            <a:graphicFrameLocks noChangeAspect="1"/>
          </p:cNvGraphicFramePr>
          <p:nvPr>
            <p:extLst>
              <p:ext uri="{D42A27DB-BD31-4B8C-83A1-F6EECF244321}">
                <p14:modId xmlns:p14="http://schemas.microsoft.com/office/powerpoint/2010/main" val="64887289"/>
              </p:ext>
            </p:extLst>
          </p:nvPr>
        </p:nvGraphicFramePr>
        <p:xfrm>
          <a:off x="288286" y="893852"/>
          <a:ext cx="8526484" cy="39014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9857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4"/>
          <p:cNvGraphicFramePr>
            <a:graphicFrameLocks noChangeAspect="1"/>
          </p:cNvGraphicFramePr>
          <p:nvPr>
            <p:extLst>
              <p:ext uri="{D42A27DB-BD31-4B8C-83A1-F6EECF244321}">
                <p14:modId xmlns:p14="http://schemas.microsoft.com/office/powerpoint/2010/main" val="483163403"/>
              </p:ext>
            </p:extLst>
          </p:nvPr>
        </p:nvGraphicFramePr>
        <p:xfrm>
          <a:off x="490456" y="1006867"/>
          <a:ext cx="8229600" cy="4081635"/>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p:cNvCxnSpPr/>
          <p:nvPr/>
        </p:nvCxnSpPr>
        <p:spPr>
          <a:xfrm>
            <a:off x="1804540" y="3095161"/>
            <a:ext cx="2560320" cy="0"/>
          </a:xfrm>
          <a:prstGeom prst="line">
            <a:avLst/>
          </a:prstGeom>
          <a:ln w="63500">
            <a:solidFill>
              <a:srgbClr val="FD923F"/>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5541424" y="3391251"/>
            <a:ext cx="2560320" cy="0"/>
          </a:xfrm>
          <a:prstGeom prst="line">
            <a:avLst/>
          </a:prstGeom>
          <a:ln w="63500">
            <a:solidFill>
              <a:srgbClr val="FD923F"/>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rot="16200000">
            <a:off x="-104492" y="2550745"/>
            <a:ext cx="1492716" cy="369332"/>
          </a:xfrm>
          <a:prstGeom prst="rect">
            <a:avLst/>
          </a:prstGeom>
          <a:noFill/>
        </p:spPr>
        <p:txBody>
          <a:bodyPr wrap="none" rtlCol="0">
            <a:spAutoFit/>
          </a:bodyPr>
          <a:lstStyle/>
          <a:p>
            <a:r>
              <a:rPr lang="en-US" sz="1800" b="1" dirty="0">
                <a:latin typeface="Trade Gothic LT" charset="0"/>
                <a:ea typeface="Trade Gothic LT" charset="0"/>
                <a:cs typeface="Trade Gothic LT" charset="0"/>
              </a:rPr>
              <a:t>Talent &amp; Skill</a:t>
            </a:r>
          </a:p>
        </p:txBody>
      </p:sp>
      <p:sp>
        <p:nvSpPr>
          <p:cNvPr id="16" name="TextBox 15"/>
          <p:cNvSpPr txBox="1"/>
          <p:nvPr/>
        </p:nvSpPr>
        <p:spPr>
          <a:xfrm>
            <a:off x="3931803" y="1694001"/>
            <a:ext cx="1984075" cy="830997"/>
          </a:xfrm>
          <a:prstGeom prst="rect">
            <a:avLst/>
          </a:prstGeom>
          <a:noFill/>
        </p:spPr>
        <p:txBody>
          <a:bodyPr wrap="square" rtlCol="0">
            <a:spAutoFit/>
          </a:bodyPr>
          <a:lstStyle/>
          <a:p>
            <a:pPr algn="ctr"/>
            <a:r>
              <a:rPr lang="en-US" sz="1600" b="1" dirty="0">
                <a:latin typeface="Avenir Next Medium"/>
                <a:cs typeface="Arial" pitchFamily="34" charset="0"/>
              </a:rPr>
              <a:t>Organization Health Level</a:t>
            </a:r>
          </a:p>
          <a:p>
            <a:pPr algn="ctr"/>
            <a:r>
              <a:rPr lang="en-US" sz="1600" b="1" dirty="0">
                <a:latin typeface="Avenir Next Medium"/>
                <a:cs typeface="Arial" pitchFamily="34" charset="0"/>
              </a:rPr>
              <a:t>(Culture)</a:t>
            </a:r>
          </a:p>
        </p:txBody>
      </p:sp>
      <p:sp>
        <p:nvSpPr>
          <p:cNvPr id="11" name="Title 1"/>
          <p:cNvSpPr txBox="1">
            <a:spLocks/>
          </p:cNvSpPr>
          <p:nvPr/>
        </p:nvSpPr>
        <p:spPr>
          <a:xfrm>
            <a:off x="457200" y="20752"/>
            <a:ext cx="8229600" cy="857250"/>
          </a:xfrm>
          <a:prstGeom prst="rect">
            <a:avLst/>
          </a:prstGeom>
        </p:spPr>
        <p:txBody>
          <a:bodyPr/>
          <a:lstStyle>
            <a:lvl1pPr algn="l" defTabSz="457200" rtl="0" eaLnBrk="1" latinLnBrk="0" hangingPunct="1">
              <a:spcBef>
                <a:spcPct val="0"/>
              </a:spcBef>
              <a:buNone/>
              <a:defRPr sz="4000" b="1" i="0" kern="1200" cap="all">
                <a:solidFill>
                  <a:schemeClr val="tx1"/>
                </a:solidFill>
                <a:latin typeface="Trade Gothic LT Bold No. 2"/>
                <a:ea typeface="+mj-ea"/>
                <a:cs typeface="Trade Gothic LT Bold No. 2"/>
              </a:defRPr>
            </a:lvl1pPr>
          </a:lstStyle>
          <a:p>
            <a:pPr algn="ctr"/>
            <a:r>
              <a:rPr lang="en-US" dirty="0">
                <a:latin typeface="Trade Gothic LT" panose="02000503000000000000" pitchFamily="2" charset="77"/>
                <a:ea typeface="Trade Gothic LT" charset="0"/>
                <a:cs typeface="Trade Gothic LT" charset="0"/>
              </a:rPr>
              <a:t>ORGANIZATION HEALTH (</a:t>
            </a:r>
            <a:r>
              <a:rPr lang="en-US" dirty="0">
                <a:solidFill>
                  <a:srgbClr val="007B9B"/>
                </a:solidFill>
                <a:latin typeface="Trade Gothic LT" panose="02000503000000000000" pitchFamily="2" charset="77"/>
                <a:ea typeface="Trade Gothic LT" charset="0"/>
                <a:cs typeface="Trade Gothic LT" charset="0"/>
              </a:rPr>
              <a:t>CULTURE</a:t>
            </a:r>
            <a:r>
              <a:rPr lang="en-US" dirty="0">
                <a:latin typeface="Trade Gothic LT" panose="02000503000000000000" pitchFamily="2" charset="77"/>
                <a:ea typeface="Trade Gothic LT" charset="0"/>
                <a:cs typeface="Trade Gothic LT" charset="0"/>
              </a:rPr>
              <a:t>)</a:t>
            </a:r>
          </a:p>
        </p:txBody>
      </p:sp>
      <p:sp>
        <p:nvSpPr>
          <p:cNvPr id="2" name="Rectangle 1">
            <a:extLst>
              <a:ext uri="{FF2B5EF4-FFF2-40B4-BE49-F238E27FC236}">
                <a16:creationId xmlns:a16="http://schemas.microsoft.com/office/drawing/2014/main" id="{5380C53D-7758-5244-9492-6E8A4C9FB618}"/>
              </a:ext>
            </a:extLst>
          </p:cNvPr>
          <p:cNvSpPr/>
          <p:nvPr/>
        </p:nvSpPr>
        <p:spPr>
          <a:xfrm>
            <a:off x="2947196" y="567863"/>
            <a:ext cx="3249608" cy="369332"/>
          </a:xfrm>
          <a:prstGeom prst="rect">
            <a:avLst/>
          </a:prstGeom>
        </p:spPr>
        <p:txBody>
          <a:bodyPr wrap="none">
            <a:spAutoFit/>
          </a:bodyPr>
          <a:lstStyle/>
          <a:p>
            <a:pPr algn="ctr"/>
            <a:r>
              <a:rPr lang="en-US" b="1" dirty="0">
                <a:solidFill>
                  <a:srgbClr val="666666"/>
                </a:solidFill>
                <a:latin typeface="Trade Gothic LT BoldCondTwenty" panose="02000503000000000000" pitchFamily="2" charset="77"/>
              </a:rPr>
              <a:t>PATRICK LENCIONI – THE ADVANTAGE</a:t>
            </a:r>
            <a:endParaRPr lang="en-US" sz="4800" b="1" dirty="0">
              <a:solidFill>
                <a:srgbClr val="666666"/>
              </a:solidFill>
              <a:latin typeface="Trade Gothic LT BoldCondTwenty" panose="02000503000000000000" pitchFamily="2" charset="77"/>
              <a:ea typeface="Trade Gothic LT" charset="0"/>
              <a:cs typeface="Trade Gothic LT" charset="0"/>
            </a:endParaRPr>
          </a:p>
        </p:txBody>
      </p:sp>
    </p:spTree>
    <p:extLst>
      <p:ext uri="{BB962C8B-B14F-4D97-AF65-F5344CB8AC3E}">
        <p14:creationId xmlns:p14="http://schemas.microsoft.com/office/powerpoint/2010/main" val="86155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4"/>
          <p:cNvGraphicFramePr>
            <a:graphicFrameLocks noChangeAspect="1"/>
          </p:cNvGraphicFramePr>
          <p:nvPr>
            <p:extLst>
              <p:ext uri="{D42A27DB-BD31-4B8C-83A1-F6EECF244321}">
                <p14:modId xmlns:p14="http://schemas.microsoft.com/office/powerpoint/2010/main" val="1911405130"/>
              </p:ext>
            </p:extLst>
          </p:nvPr>
        </p:nvGraphicFramePr>
        <p:xfrm>
          <a:off x="457200" y="1150706"/>
          <a:ext cx="8229600" cy="3586711"/>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p:cNvSpPr txBox="1">
            <a:spLocks/>
          </p:cNvSpPr>
          <p:nvPr/>
        </p:nvSpPr>
        <p:spPr>
          <a:xfrm>
            <a:off x="457200" y="21731"/>
            <a:ext cx="8229600" cy="857250"/>
          </a:xfrm>
          <a:prstGeom prst="rect">
            <a:avLst/>
          </a:prstGeom>
          <a:ln>
            <a:noFill/>
          </a:ln>
          <a:effectLst/>
        </p:spPr>
        <p:txBody>
          <a:bodyPr anchor="t"/>
          <a:lstStyle>
            <a:lvl1pPr algn="l" defTabSz="457200" rtl="0" eaLnBrk="1" latinLnBrk="0" hangingPunct="1">
              <a:spcBef>
                <a:spcPct val="0"/>
              </a:spcBef>
              <a:buNone/>
              <a:defRPr sz="4000" b="1" i="0" kern="1200" cap="all">
                <a:solidFill>
                  <a:schemeClr val="tx1"/>
                </a:solidFill>
                <a:latin typeface="Trade Gothic LT Bold No. 2"/>
                <a:ea typeface="+mj-ea"/>
                <a:cs typeface="Trade Gothic LT Bold No. 2"/>
              </a:defRPr>
            </a:lvl1pPr>
          </a:lstStyle>
          <a:p>
            <a:pPr algn="ctr"/>
            <a:r>
              <a:rPr lang="en-US" dirty="0">
                <a:latin typeface="Trade Gothic LT" panose="02000503000000000000" pitchFamily="2" charset="77"/>
              </a:rPr>
              <a:t>Financial </a:t>
            </a:r>
            <a:r>
              <a:rPr lang="en-US" dirty="0">
                <a:solidFill>
                  <a:srgbClr val="1F8A70"/>
                </a:solidFill>
                <a:latin typeface="Trade Gothic LT" panose="02000503000000000000" pitchFamily="2" charset="77"/>
              </a:rPr>
              <a:t>HEALTH</a:t>
            </a:r>
            <a:r>
              <a:rPr lang="en-US" dirty="0">
                <a:latin typeface="Trade Gothic LT" panose="02000503000000000000" pitchFamily="2" charset="77"/>
                <a:ea typeface="Trade Gothic LT" charset="0"/>
                <a:cs typeface="Trade Gothic LT" charset="0"/>
              </a:rPr>
              <a:t> </a:t>
            </a:r>
          </a:p>
          <a:p>
            <a:pPr algn="ctr"/>
            <a:r>
              <a:rPr lang="en-US" sz="1600" dirty="0">
                <a:solidFill>
                  <a:srgbClr val="666666"/>
                </a:solidFill>
                <a:latin typeface="Trade Gothic LT BoldCondTwenty" panose="02000503000000000000" pitchFamily="2" charset="77"/>
                <a:ea typeface="Trade Gothic LT" charset="0"/>
                <a:cs typeface="Trade Gothic LT" charset="0"/>
              </a:rPr>
              <a:t>Gross Margin%; OWC %; &amp; Debt %</a:t>
            </a:r>
          </a:p>
        </p:txBody>
      </p:sp>
      <p:sp>
        <p:nvSpPr>
          <p:cNvPr id="3" name="TextBox 2"/>
          <p:cNvSpPr txBox="1"/>
          <p:nvPr/>
        </p:nvSpPr>
        <p:spPr>
          <a:xfrm>
            <a:off x="5615046" y="4071922"/>
            <a:ext cx="537327" cy="283154"/>
          </a:xfrm>
          <a:prstGeom prst="rect">
            <a:avLst/>
          </a:prstGeom>
          <a:noFill/>
        </p:spPr>
        <p:txBody>
          <a:bodyPr wrap="none" rtlCol="0">
            <a:spAutoFit/>
          </a:bodyPr>
          <a:lstStyle/>
          <a:p>
            <a:r>
              <a:rPr lang="en-US" sz="1200" b="1" dirty="0">
                <a:latin typeface="Trade Gothic LT"/>
              </a:rPr>
              <a:t>2013</a:t>
            </a:r>
          </a:p>
        </p:txBody>
      </p:sp>
      <p:pic>
        <p:nvPicPr>
          <p:cNvPr id="2" name="Picture 1">
            <a:extLst>
              <a:ext uri="{FF2B5EF4-FFF2-40B4-BE49-F238E27FC236}">
                <a16:creationId xmlns:a16="http://schemas.microsoft.com/office/drawing/2014/main" id="{359B6B0F-8372-794E-B0AE-568F0E63724C}"/>
              </a:ext>
            </a:extLst>
          </p:cNvPr>
          <p:cNvPicPr>
            <a:picLocks noChangeAspect="1"/>
          </p:cNvPicPr>
          <p:nvPr/>
        </p:nvPicPr>
        <p:blipFill rotWithShape="1">
          <a:blip r:embed="rId4"/>
          <a:srcRect l="9349" t="17615" r="10020" b="13394"/>
          <a:stretch/>
        </p:blipFill>
        <p:spPr>
          <a:xfrm>
            <a:off x="7834046" y="133564"/>
            <a:ext cx="1001730" cy="482885"/>
          </a:xfrm>
          <a:prstGeom prst="rect">
            <a:avLst/>
          </a:prstGeom>
        </p:spPr>
      </p:pic>
    </p:spTree>
    <p:extLst>
      <p:ext uri="{BB962C8B-B14F-4D97-AF65-F5344CB8AC3E}">
        <p14:creationId xmlns:p14="http://schemas.microsoft.com/office/powerpoint/2010/main" val="183371932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2413</TotalTime>
  <Words>1483</Words>
  <Application>Microsoft Office PowerPoint</Application>
  <PresentationFormat>On-screen Show (16:9)</PresentationFormat>
  <Paragraphs>148</Paragraphs>
  <Slides>18</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Arial</vt:lpstr>
      <vt:lpstr>Gill Sans</vt:lpstr>
      <vt:lpstr>Open Sans Condensed</vt:lpstr>
      <vt:lpstr>Trade Gothic LT</vt:lpstr>
      <vt:lpstr>Trade Gothic LT Bold No. 2</vt:lpstr>
      <vt:lpstr>Calibri</vt:lpstr>
      <vt:lpstr>Trade Gothic LT Light</vt:lpstr>
      <vt:lpstr>Trade Gothic LT CondEighteen</vt:lpstr>
      <vt:lpstr>Trade Gothic LT Oblique</vt:lpstr>
      <vt:lpstr>Avenir Next Medium</vt:lpstr>
      <vt:lpstr>Trade Gothic LT BoldCondTwenty</vt:lpstr>
      <vt:lpstr>1_Office Theme</vt:lpstr>
      <vt:lpstr>PowerPoint Presentation</vt:lpstr>
      <vt:lpstr>Company Overview</vt:lpstr>
      <vt:lpstr>PowerPoint Presentation</vt:lpstr>
      <vt:lpstr>PowerPoint Presentation</vt:lpstr>
      <vt:lpstr>Aliveness &amp; Authenticity</vt:lpstr>
      <vt:lpstr>WHY are Aliveness &amp; Authenticity so IMPORTANT? – Impact on Culture!</vt:lpstr>
      <vt:lpstr>Impact of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Tuthill Corporation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Tuthill Aliveness Template</dc:title>
  <dc:subject/>
  <dc:creator>Chad Gabriel</dc:creator>
  <cp:keywords/>
  <dc:description/>
  <cp:lastModifiedBy>Carmazzi, Tom</cp:lastModifiedBy>
  <cp:revision>83</cp:revision>
  <cp:lastPrinted>2018-05-14T19:40:22Z</cp:lastPrinted>
  <dcterms:created xsi:type="dcterms:W3CDTF">2015-09-25T13:42:40Z</dcterms:created>
  <dcterms:modified xsi:type="dcterms:W3CDTF">2018-05-14T22:27:14Z</dcterms:modified>
  <cp:category/>
</cp:coreProperties>
</file>