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4v" ContentType="video/mp4"/>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59" r:id="rId1"/>
  </p:sldMasterIdLst>
  <p:notesMasterIdLst>
    <p:notesMasterId r:id="rId41"/>
  </p:notesMasterIdLst>
  <p:sldIdLst>
    <p:sldId id="318" r:id="rId2"/>
    <p:sldId id="377" r:id="rId3"/>
    <p:sldId id="397" r:id="rId4"/>
    <p:sldId id="394" r:id="rId5"/>
    <p:sldId id="399" r:id="rId6"/>
    <p:sldId id="409" r:id="rId7"/>
    <p:sldId id="396" r:id="rId8"/>
    <p:sldId id="269" r:id="rId9"/>
    <p:sldId id="395" r:id="rId10"/>
    <p:sldId id="265" r:id="rId11"/>
    <p:sldId id="322" r:id="rId12"/>
    <p:sldId id="323" r:id="rId13"/>
    <p:sldId id="415" r:id="rId14"/>
    <p:sldId id="416" r:id="rId15"/>
    <p:sldId id="324" r:id="rId16"/>
    <p:sldId id="405" r:id="rId17"/>
    <p:sldId id="371" r:id="rId18"/>
    <p:sldId id="372" r:id="rId19"/>
    <p:sldId id="373" r:id="rId20"/>
    <p:sldId id="410" r:id="rId21"/>
    <p:sldId id="413" r:id="rId22"/>
    <p:sldId id="411" r:id="rId23"/>
    <p:sldId id="414" r:id="rId24"/>
    <p:sldId id="375" r:id="rId25"/>
    <p:sldId id="360" r:id="rId26"/>
    <p:sldId id="357" r:id="rId27"/>
    <p:sldId id="359" r:id="rId28"/>
    <p:sldId id="369" r:id="rId29"/>
    <p:sldId id="361" r:id="rId30"/>
    <p:sldId id="362" r:id="rId31"/>
    <p:sldId id="363" r:id="rId32"/>
    <p:sldId id="364" r:id="rId33"/>
    <p:sldId id="365" r:id="rId34"/>
    <p:sldId id="366" r:id="rId35"/>
    <p:sldId id="367" r:id="rId36"/>
    <p:sldId id="406" r:id="rId37"/>
    <p:sldId id="370" r:id="rId38"/>
    <p:sldId id="408" r:id="rId39"/>
    <p:sldId id="336"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Nunito Sans" panose="020B0604020202020204" charset="0"/>
      <p:regular r:id="rId48"/>
      <p:bold r:id="rId49"/>
      <p:italic r:id="rId50"/>
      <p:boldItalic r:id="rId51"/>
    </p:embeddedFont>
    <p:embeddedFont>
      <p:font typeface="Nunito Sans ExtraBold" panose="020B0604020202020204" charset="0"/>
      <p:bold r:id="rId52"/>
      <p:boldItalic r:id="rId53"/>
    </p:embeddedFont>
    <p:embeddedFont>
      <p:font typeface="Nunito Sans ExtraLight" panose="020B0604020202020204" charset="0"/>
      <p:regular r:id="rId54"/>
      <p:italic r:id="rId55"/>
    </p:embeddedFont>
    <p:embeddedFont>
      <p:font typeface="Nunito Sans Light" panose="020B0604020202020204" charset="0"/>
      <p:regular r:id="rId56"/>
      <p:italic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Changalidi" initials="MC" lastIdx="1" clrIdx="0">
    <p:extLst>
      <p:ext uri="{19B8F6BF-5375-455C-9EA6-DF929625EA0E}">
        <p15:presenceInfo xmlns:p15="http://schemas.microsoft.com/office/powerpoint/2012/main" userId="S-1-5-21-1002024503-2105618903-107454651-71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2070"/>
    <a:srgbClr val="FF0066"/>
    <a:srgbClr val="00B57C"/>
    <a:srgbClr val="000000"/>
    <a:srgbClr val="FF0119"/>
    <a:srgbClr val="101C32"/>
    <a:srgbClr val="232232"/>
    <a:srgbClr val="272637"/>
    <a:srgbClr val="FFC000"/>
    <a:srgbClr val="E6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4" autoAdjust="0"/>
    <p:restoredTop sz="96119" autoAdjust="0"/>
  </p:normalViewPr>
  <p:slideViewPr>
    <p:cSldViewPr>
      <p:cViewPr varScale="1">
        <p:scale>
          <a:sx n="110" d="100"/>
          <a:sy n="110" d="100"/>
        </p:scale>
        <p:origin x="1020" y="102"/>
      </p:cViewPr>
      <p:guideLst/>
    </p:cSldViewPr>
  </p:slideViewPr>
  <p:notesTextViewPr>
    <p:cViewPr>
      <p:scale>
        <a:sx n="3" d="2"/>
        <a:sy n="3" d="2"/>
      </p:scale>
      <p:origin x="0" y="0"/>
    </p:cViewPr>
  </p:notesTextViewPr>
  <p:sorterViewPr>
    <p:cViewPr>
      <p:scale>
        <a:sx n="100" d="100"/>
        <a:sy n="100" d="100"/>
      </p:scale>
      <p:origin x="0" y="-27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C0EADD-BC3C-4CCA-8040-CC6E26DC78E1}" type="datetimeFigureOut">
              <a:rPr lang="en-US" smtClean="0"/>
              <a:t>4/25/2019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35765-0E14-4056-A259-59121934FAA7}" type="slidenum">
              <a:rPr lang="en-US" smtClean="0"/>
              <a:t>‹#›</a:t>
            </a:fld>
            <a:endParaRPr lang="en-US"/>
          </a:p>
        </p:txBody>
      </p:sp>
    </p:spTree>
    <p:extLst>
      <p:ext uri="{BB962C8B-B14F-4D97-AF65-F5344CB8AC3E}">
        <p14:creationId xmlns:p14="http://schemas.microsoft.com/office/powerpoint/2010/main" val="1274819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that’s what we did.  At the start, we couldn’t afford to hire anyone in the states so we gave our earliest employees equity and hired an outsource team in Ukraine. .  We grew to that $1 million at which point Strauss told us we’d be a real business when we hot $10 million.  So that’s what we did.  We grew organically, profitably off of our own steam and hit a peak of 150 real employees.  We brought our Ukrainian </a:t>
            </a:r>
            <a:r>
              <a:rPr lang="en-US" dirty="0" err="1"/>
              <a:t>oustource</a:t>
            </a:r>
            <a:r>
              <a:rPr lang="en-US" dirty="0"/>
              <a:t> team on staff and opened a large office in NY</a:t>
            </a:r>
          </a:p>
          <a:p>
            <a:r>
              <a:rPr lang="en-US" dirty="0"/>
              <a:t>IN 2011 we partnered with MSFT to be the first game developer on their new OS</a:t>
            </a:r>
          </a:p>
        </p:txBody>
      </p:sp>
    </p:spTree>
    <p:extLst>
      <p:ext uri="{BB962C8B-B14F-4D97-AF65-F5344CB8AC3E}">
        <p14:creationId xmlns:p14="http://schemas.microsoft.com/office/powerpoint/2010/main" val="2446963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ANIMATE AND CHANGE ICONS FOR PRODUCT SUITE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happened next was extraordinary.  Within the next 3 weeks, with little to no ability to communicate and over the Christmas and new years holidays we surveyed all of our employees and then decided what to do.  Approximately half of our staff were unwilling or unable to leave Crimea, but 55 agreed to move to save the business and their jobs.</a:t>
            </a:r>
          </a:p>
          <a:p>
            <a:endParaRPr lang="en-US" dirty="0"/>
          </a:p>
        </p:txBody>
      </p:sp>
      <p:sp>
        <p:nvSpPr>
          <p:cNvPr id="4" name="Slide Number Placeholder 3"/>
          <p:cNvSpPr>
            <a:spLocks noGrp="1"/>
          </p:cNvSpPr>
          <p:nvPr>
            <p:ph type="sldNum" sz="quarter" idx="10"/>
          </p:nvPr>
        </p:nvSpPr>
        <p:spPr/>
        <p:txBody>
          <a:bodyPr/>
          <a:lstStyle/>
          <a:p>
            <a:fld id="{7D635765-0E14-4056-A259-59121934FAA7}" type="slidenum">
              <a:rPr lang="en-US" smtClean="0"/>
              <a:t>12</a:t>
            </a:fld>
            <a:endParaRPr lang="en-US"/>
          </a:p>
        </p:txBody>
      </p:sp>
    </p:spTree>
    <p:extLst>
      <p:ext uri="{BB962C8B-B14F-4D97-AF65-F5344CB8AC3E}">
        <p14:creationId xmlns:p14="http://schemas.microsoft.com/office/powerpoint/2010/main" val="831686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ANIMATE AND CHANGE ICONS FOR PRODUCT SUITE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happened next was extraordinary.  Within the next 3 weeks, with little to no ability to communicate and over the Christmas and new years holidays we surveyed all of our employees and then decided what to do.  Approximately half of our staff were unwilling or unable to leave Crimea, but 55 agreed to move to save the business and their jobs.</a:t>
            </a:r>
          </a:p>
          <a:p>
            <a:endParaRPr lang="en-US" dirty="0"/>
          </a:p>
        </p:txBody>
      </p:sp>
      <p:sp>
        <p:nvSpPr>
          <p:cNvPr id="4" name="Slide Number Placeholder 3"/>
          <p:cNvSpPr>
            <a:spLocks noGrp="1"/>
          </p:cNvSpPr>
          <p:nvPr>
            <p:ph type="sldNum" sz="quarter" idx="10"/>
          </p:nvPr>
        </p:nvSpPr>
        <p:spPr/>
        <p:txBody>
          <a:bodyPr/>
          <a:lstStyle/>
          <a:p>
            <a:fld id="{7D635765-0E14-4056-A259-59121934FAA7}" type="slidenum">
              <a:rPr lang="en-US" smtClean="0"/>
              <a:t>13</a:t>
            </a:fld>
            <a:endParaRPr lang="en-US"/>
          </a:p>
        </p:txBody>
      </p:sp>
    </p:spTree>
    <p:extLst>
      <p:ext uri="{BB962C8B-B14F-4D97-AF65-F5344CB8AC3E}">
        <p14:creationId xmlns:p14="http://schemas.microsoft.com/office/powerpoint/2010/main" val="1939755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ANIMATE AND CHANGE ICONS FOR PRODUCT SUITE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happened next was extraordinary.  Within the next 3 weeks, with little to no ability to communicate and over the Christmas and new years holidays we surveyed all of our employees and then decided what to do.  Approximately half of our staff were unwilling or unable to leave Crimea, but 55 agreed to move to save the business and their jobs.</a:t>
            </a:r>
          </a:p>
          <a:p>
            <a:endParaRPr lang="en-US" dirty="0"/>
          </a:p>
        </p:txBody>
      </p:sp>
      <p:sp>
        <p:nvSpPr>
          <p:cNvPr id="4" name="Slide Number Placeholder 3"/>
          <p:cNvSpPr>
            <a:spLocks noGrp="1"/>
          </p:cNvSpPr>
          <p:nvPr>
            <p:ph type="sldNum" sz="quarter" idx="10"/>
          </p:nvPr>
        </p:nvSpPr>
        <p:spPr/>
        <p:txBody>
          <a:bodyPr/>
          <a:lstStyle/>
          <a:p>
            <a:fld id="{7D635765-0E14-4056-A259-59121934FAA7}" type="slidenum">
              <a:rPr lang="en-US" smtClean="0"/>
              <a:t>14</a:t>
            </a:fld>
            <a:endParaRPr lang="en-US"/>
          </a:p>
        </p:txBody>
      </p:sp>
    </p:spTree>
    <p:extLst>
      <p:ext uri="{BB962C8B-B14F-4D97-AF65-F5344CB8AC3E}">
        <p14:creationId xmlns:p14="http://schemas.microsoft.com/office/powerpoint/2010/main" val="1357046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 January 6, 2015 we moved 55 employees and there families to a city that they had never been to and we had never heard of before.  It cost us hundreds of thousands of dollars, and of course many sleepless nights. I met them in Krasnodar Russia that day, all of their </a:t>
            </a:r>
            <a:r>
              <a:rPr lang="en-US" dirty="0" err="1"/>
              <a:t>posessions</a:t>
            </a:r>
            <a:r>
              <a:rPr lang="en-US" dirty="0"/>
              <a:t> squeezed into 3 box trucks.  And we set a course on re-building.</a:t>
            </a:r>
          </a:p>
          <a:p>
            <a:endParaRPr lang="en-US" dirty="0"/>
          </a:p>
          <a:p>
            <a:r>
              <a:rPr lang="en-US" dirty="0"/>
              <a:t> In order to move our employees and continue on we had to lay  off staff in NY as well.  Overnight we went from 150 to 75 employees.  This Necessitated the shuttering of our most exciting business line, adding insult to injury. </a:t>
            </a:r>
          </a:p>
        </p:txBody>
      </p:sp>
      <p:sp>
        <p:nvSpPr>
          <p:cNvPr id="4" name="Slide Number Placeholder 3"/>
          <p:cNvSpPr>
            <a:spLocks noGrp="1"/>
          </p:cNvSpPr>
          <p:nvPr>
            <p:ph type="sldNum" sz="quarter" idx="10"/>
          </p:nvPr>
        </p:nvSpPr>
        <p:spPr/>
        <p:txBody>
          <a:bodyPr/>
          <a:lstStyle/>
          <a:p>
            <a:fld id="{7D635765-0E14-4056-A259-59121934FAA7}" type="slidenum">
              <a:rPr lang="en-US" smtClean="0"/>
              <a:t>15</a:t>
            </a:fld>
            <a:endParaRPr lang="en-US"/>
          </a:p>
        </p:txBody>
      </p:sp>
    </p:spTree>
    <p:extLst>
      <p:ext uri="{BB962C8B-B14F-4D97-AF65-F5344CB8AC3E}">
        <p14:creationId xmlns:p14="http://schemas.microsoft.com/office/powerpoint/2010/main" val="3198493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But remember, I said this story has a happy ending.  Within 18 months we </a:t>
            </a:r>
            <a:r>
              <a:rPr lang="en-US" dirty="0" err="1"/>
              <a:t>wenr</a:t>
            </a:r>
            <a:r>
              <a:rPr lang="en-US" dirty="0"/>
              <a:t> from utter chaos and </a:t>
            </a:r>
            <a:r>
              <a:rPr lang="en-US" dirty="0" err="1"/>
              <a:t>disrepare</a:t>
            </a:r>
            <a:r>
              <a:rPr lang="en-US" dirty="0"/>
              <a:t> to being named </a:t>
            </a:r>
            <a:r>
              <a:rPr lang="en-US" dirty="0" err="1"/>
              <a:t>inc</a:t>
            </a:r>
            <a:r>
              <a:rPr lang="en-US" dirty="0"/>
              <a:t> magazines first best place to work in </a:t>
            </a:r>
            <a:r>
              <a:rPr lang="en-US" dirty="0" err="1"/>
              <a:t>america</a:t>
            </a:r>
            <a:r>
              <a:rPr lang="en-US" dirty="0"/>
              <a:t>,.  we also ended 2016 with our highest revenue and highest profit in the company’s 16 year history </a:t>
            </a:r>
            <a:r>
              <a:rPr lang="en-US" dirty="0" err="1"/>
              <a:t>history</a:t>
            </a:r>
            <a:r>
              <a:rPr lang="en-US" dirty="0"/>
              <a:t>.  So let’s talk about how that happened, and the steps we took to engineer a corporate comeback.</a:t>
            </a:r>
          </a:p>
        </p:txBody>
      </p:sp>
      <p:sp>
        <p:nvSpPr>
          <p:cNvPr id="4" name="Slide Number Placeholder 3"/>
          <p:cNvSpPr>
            <a:spLocks noGrp="1"/>
          </p:cNvSpPr>
          <p:nvPr>
            <p:ph type="sldNum" sz="quarter" idx="10"/>
          </p:nvPr>
        </p:nvSpPr>
        <p:spPr/>
        <p:txBody>
          <a:bodyPr/>
          <a:lstStyle/>
          <a:p>
            <a:fld id="{1AB51417-3C60-4CF4-A045-C3DF44169029}" type="slidenum">
              <a:rPr lang="en-US" smtClean="0"/>
              <a:t>16</a:t>
            </a:fld>
            <a:endParaRPr lang="en-US"/>
          </a:p>
        </p:txBody>
      </p:sp>
    </p:spTree>
    <p:extLst>
      <p:ext uri="{BB962C8B-B14F-4D97-AF65-F5344CB8AC3E}">
        <p14:creationId xmlns:p14="http://schemas.microsoft.com/office/powerpoint/2010/main" val="1409124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35765-0E14-4056-A259-59121934FAA7}" type="slidenum">
              <a:rPr lang="en-US" smtClean="0"/>
              <a:t>17</a:t>
            </a:fld>
            <a:endParaRPr lang="en-US"/>
          </a:p>
        </p:txBody>
      </p:sp>
    </p:spTree>
    <p:extLst>
      <p:ext uri="{BB962C8B-B14F-4D97-AF65-F5344CB8AC3E}">
        <p14:creationId xmlns:p14="http://schemas.microsoft.com/office/powerpoint/2010/main" val="1448968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35765-0E14-4056-A259-59121934FAA7}" type="slidenum">
              <a:rPr lang="en-US" smtClean="0"/>
              <a:t>18</a:t>
            </a:fld>
            <a:endParaRPr lang="en-US"/>
          </a:p>
        </p:txBody>
      </p:sp>
    </p:spTree>
    <p:extLst>
      <p:ext uri="{BB962C8B-B14F-4D97-AF65-F5344CB8AC3E}">
        <p14:creationId xmlns:p14="http://schemas.microsoft.com/office/powerpoint/2010/main" val="7484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ICON NEXT TO EACH VALUE, IN FUTURE SLIDES PLACE ICON ALIOGNED WITH INITIATIVE ON THAT SLIDE</a:t>
            </a:r>
          </a:p>
          <a:p>
            <a:endParaRPr lang="en-US" dirty="0"/>
          </a:p>
          <a:p>
            <a:r>
              <a:rPr lang="en-US" dirty="0"/>
              <a:t>So that’s what we did.  At the start, we couldn’t afford to hire anyone in the states so we gave our earliest employees equity and hired an outsource team in Ukraine. .  We grew to that $1 million at which point Strauss told us we’d be a real business when we hot $10 million.  So that’s what we did.  We grew organically, profitably off of our own steam and hit a peak of 150 real employees.  We brought our Ukrainian </a:t>
            </a:r>
            <a:r>
              <a:rPr lang="en-US" dirty="0" err="1"/>
              <a:t>oustource</a:t>
            </a:r>
            <a:r>
              <a:rPr lang="en-US" dirty="0"/>
              <a:t> team on staff and opened a large office in NY</a:t>
            </a:r>
          </a:p>
          <a:p>
            <a:r>
              <a:rPr lang="en-US" dirty="0"/>
              <a:t>IN 2011 we partnered with MSFT to be the first game developer on their new OS</a:t>
            </a:r>
          </a:p>
        </p:txBody>
      </p:sp>
    </p:spTree>
    <p:extLst>
      <p:ext uri="{BB962C8B-B14F-4D97-AF65-F5344CB8AC3E}">
        <p14:creationId xmlns:p14="http://schemas.microsoft.com/office/powerpoint/2010/main" val="265353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Providing short term housing, stipends for security deposits, moving costs, additional time off for travel back to </a:t>
            </a:r>
            <a:r>
              <a:rPr lang="en-US" dirty="0" err="1"/>
              <a:t>simfy</a:t>
            </a:r>
            <a:r>
              <a:rPr lang="en-US" dirty="0"/>
              <a:t>, real estate agent, office location, introduction of little wins.</a:t>
            </a:r>
          </a:p>
        </p:txBody>
      </p:sp>
      <p:sp>
        <p:nvSpPr>
          <p:cNvPr id="4" name="Slide Number Placeholder 3"/>
          <p:cNvSpPr>
            <a:spLocks noGrp="1"/>
          </p:cNvSpPr>
          <p:nvPr>
            <p:ph type="sldNum" sz="quarter" idx="5"/>
          </p:nvPr>
        </p:nvSpPr>
        <p:spPr/>
        <p:txBody>
          <a:bodyPr/>
          <a:lstStyle/>
          <a:p>
            <a:fld id="{7D635765-0E14-4056-A259-59121934FAA7}" type="slidenum">
              <a:rPr lang="en-US" smtClean="0"/>
              <a:t>21</a:t>
            </a:fld>
            <a:endParaRPr lang="en-US"/>
          </a:p>
        </p:txBody>
      </p:sp>
    </p:spTree>
    <p:extLst>
      <p:ext uri="{BB962C8B-B14F-4D97-AF65-F5344CB8AC3E}">
        <p14:creationId xmlns:p14="http://schemas.microsoft.com/office/powerpoint/2010/main" val="4074671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Providing short term housing, stipends for security deposits, moving costs, additional time off for travel back to </a:t>
            </a:r>
            <a:r>
              <a:rPr lang="en-US" dirty="0" err="1"/>
              <a:t>simfy</a:t>
            </a:r>
            <a:r>
              <a:rPr lang="en-US" dirty="0"/>
              <a:t>, real estate agent, office location, introduction of little wins.</a:t>
            </a:r>
          </a:p>
        </p:txBody>
      </p:sp>
      <p:sp>
        <p:nvSpPr>
          <p:cNvPr id="4" name="Slide Number Placeholder 3"/>
          <p:cNvSpPr>
            <a:spLocks noGrp="1"/>
          </p:cNvSpPr>
          <p:nvPr>
            <p:ph type="sldNum" sz="quarter" idx="5"/>
          </p:nvPr>
        </p:nvSpPr>
        <p:spPr/>
        <p:txBody>
          <a:bodyPr/>
          <a:lstStyle/>
          <a:p>
            <a:fld id="{7D635765-0E14-4056-A259-59121934FAA7}" type="slidenum">
              <a:rPr lang="en-US" smtClean="0"/>
              <a:t>22</a:t>
            </a:fld>
            <a:endParaRPr lang="en-US"/>
          </a:p>
        </p:txBody>
      </p:sp>
    </p:spTree>
    <p:extLst>
      <p:ext uri="{BB962C8B-B14F-4D97-AF65-F5344CB8AC3E}">
        <p14:creationId xmlns:p14="http://schemas.microsoft.com/office/powerpoint/2010/main" val="1899237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that’s what we did.  At the start, we couldn’t afford to hire anyone in the states so we gave our earliest employees equity and hired an outsource team in Ukraine. .  We grew to that $1 million at which point Strauss told us we’d be a real business when we hot $10 million.  So that’s what we did.  We grew organically, profitably off of our own steam and hit a peak of 150 real employees.  We brought our Ukrainian </a:t>
            </a:r>
            <a:r>
              <a:rPr lang="en-US" dirty="0" err="1"/>
              <a:t>oustource</a:t>
            </a:r>
            <a:r>
              <a:rPr lang="en-US" dirty="0"/>
              <a:t> team on staff and opened a large office in NY</a:t>
            </a:r>
          </a:p>
          <a:p>
            <a:r>
              <a:rPr lang="en-US" dirty="0"/>
              <a:t>IN 2011 we partnered with MSFT to be the first game developer on their new OS</a:t>
            </a:r>
          </a:p>
        </p:txBody>
      </p:sp>
    </p:spTree>
    <p:extLst>
      <p:ext uri="{BB962C8B-B14F-4D97-AF65-F5344CB8AC3E}">
        <p14:creationId xmlns:p14="http://schemas.microsoft.com/office/powerpoint/2010/main" val="3981692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Providing short term housing, stipends for security deposits, moving costs, additional time off for travel back to </a:t>
            </a:r>
            <a:r>
              <a:rPr lang="en-US" dirty="0" err="1"/>
              <a:t>simfy</a:t>
            </a:r>
            <a:r>
              <a:rPr lang="en-US" dirty="0"/>
              <a:t>, real estate agent, office location, introduction of little wins.</a:t>
            </a:r>
          </a:p>
        </p:txBody>
      </p:sp>
      <p:sp>
        <p:nvSpPr>
          <p:cNvPr id="4" name="Slide Number Placeholder 3"/>
          <p:cNvSpPr>
            <a:spLocks noGrp="1"/>
          </p:cNvSpPr>
          <p:nvPr>
            <p:ph type="sldNum" sz="quarter" idx="5"/>
          </p:nvPr>
        </p:nvSpPr>
        <p:spPr/>
        <p:txBody>
          <a:bodyPr/>
          <a:lstStyle/>
          <a:p>
            <a:fld id="{7D635765-0E14-4056-A259-59121934FAA7}" type="slidenum">
              <a:rPr lang="en-US" smtClean="0"/>
              <a:t>23</a:t>
            </a:fld>
            <a:endParaRPr lang="en-US"/>
          </a:p>
        </p:txBody>
      </p:sp>
    </p:spTree>
    <p:extLst>
      <p:ext uri="{BB962C8B-B14F-4D97-AF65-F5344CB8AC3E}">
        <p14:creationId xmlns:p14="http://schemas.microsoft.com/office/powerpoint/2010/main" val="378508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35765-0E14-4056-A259-59121934FAA7}" type="slidenum">
              <a:rPr lang="en-US" smtClean="0"/>
              <a:t>24</a:t>
            </a:fld>
            <a:endParaRPr lang="en-US"/>
          </a:p>
        </p:txBody>
      </p:sp>
    </p:spTree>
    <p:extLst>
      <p:ext uri="{BB962C8B-B14F-4D97-AF65-F5344CB8AC3E}">
        <p14:creationId xmlns:p14="http://schemas.microsoft.com/office/powerpoint/2010/main" val="743142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35765-0E14-4056-A259-59121934FAA7}" type="slidenum">
              <a:rPr lang="en-US" smtClean="0"/>
              <a:t>27</a:t>
            </a:fld>
            <a:endParaRPr lang="en-US"/>
          </a:p>
        </p:txBody>
      </p:sp>
    </p:spTree>
    <p:extLst>
      <p:ext uri="{BB962C8B-B14F-4D97-AF65-F5344CB8AC3E}">
        <p14:creationId xmlns:p14="http://schemas.microsoft.com/office/powerpoint/2010/main" val="2345286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 IT DOWN</a:t>
            </a:r>
          </a:p>
        </p:txBody>
      </p:sp>
      <p:sp>
        <p:nvSpPr>
          <p:cNvPr id="4" name="Slide Number Placeholder 3"/>
          <p:cNvSpPr>
            <a:spLocks noGrp="1"/>
          </p:cNvSpPr>
          <p:nvPr>
            <p:ph type="sldNum" sz="quarter" idx="5"/>
          </p:nvPr>
        </p:nvSpPr>
        <p:spPr/>
        <p:txBody>
          <a:bodyPr/>
          <a:lstStyle/>
          <a:p>
            <a:fld id="{7D635765-0E14-4056-A259-59121934FAA7}" type="slidenum">
              <a:rPr lang="en-US" smtClean="0"/>
              <a:t>36</a:t>
            </a:fld>
            <a:endParaRPr lang="en-US"/>
          </a:p>
        </p:txBody>
      </p:sp>
    </p:spTree>
    <p:extLst>
      <p:ext uri="{BB962C8B-B14F-4D97-AF65-F5344CB8AC3E}">
        <p14:creationId xmlns:p14="http://schemas.microsoft.com/office/powerpoint/2010/main" val="1932952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 REVEAL OF FACES </a:t>
            </a:r>
          </a:p>
        </p:txBody>
      </p:sp>
      <p:sp>
        <p:nvSpPr>
          <p:cNvPr id="4" name="Slide Number Placeholder 3"/>
          <p:cNvSpPr>
            <a:spLocks noGrp="1"/>
          </p:cNvSpPr>
          <p:nvPr>
            <p:ph type="sldNum" sz="quarter" idx="5"/>
          </p:nvPr>
        </p:nvSpPr>
        <p:spPr/>
        <p:txBody>
          <a:bodyPr/>
          <a:lstStyle/>
          <a:p>
            <a:fld id="{7D635765-0E14-4056-A259-59121934FAA7}" type="slidenum">
              <a:rPr lang="en-US" smtClean="0"/>
              <a:t>38</a:t>
            </a:fld>
            <a:endParaRPr lang="en-US"/>
          </a:p>
        </p:txBody>
      </p:sp>
    </p:spTree>
    <p:extLst>
      <p:ext uri="{BB962C8B-B14F-4D97-AF65-F5344CB8AC3E}">
        <p14:creationId xmlns:p14="http://schemas.microsoft.com/office/powerpoint/2010/main" val="3236707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that’s what we did.  At the start, we couldn’t afford to hire anyone in the states so we gave our earliest employees equity and hired an outsource team in Ukraine. .  We grew to that $1 million at which point Strauss told us we’d be a real business when we hot $10 million.  So that’s what we did.  We grew organically, profitably off of our own steam and hit a peak of 150 real employees.  We brought our Ukrainian </a:t>
            </a:r>
            <a:r>
              <a:rPr lang="en-US" dirty="0" err="1"/>
              <a:t>oustource</a:t>
            </a:r>
            <a:r>
              <a:rPr lang="en-US" dirty="0"/>
              <a:t> team on staff and opened a large office in NY</a:t>
            </a:r>
          </a:p>
          <a:p>
            <a:r>
              <a:rPr lang="en-US" dirty="0"/>
              <a:t>IN 2011 we partnered with MSFT to be the first game developer on their new OS</a:t>
            </a:r>
          </a:p>
        </p:txBody>
      </p:sp>
    </p:spTree>
    <p:extLst>
      <p:ext uri="{BB962C8B-B14F-4D97-AF65-F5344CB8AC3E}">
        <p14:creationId xmlns:p14="http://schemas.microsoft.com/office/powerpoint/2010/main" val="3268952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Remove red outline and show </a:t>
            </a:r>
            <a:r>
              <a:rPr lang="en-US" dirty="0" err="1"/>
              <a:t>groeth</a:t>
            </a:r>
            <a:r>
              <a:rPr lang="en-US" dirty="0"/>
              <a:t> from 6 – 100 employees “Arkadium </a:t>
            </a:r>
            <a:r>
              <a:rPr lang="en-US" dirty="0" err="1"/>
              <a:t>crimea</a:t>
            </a:r>
            <a:r>
              <a:rPr lang="en-US" dirty="0"/>
              <a:t>”</a:t>
            </a:r>
          </a:p>
        </p:txBody>
      </p:sp>
      <p:sp>
        <p:nvSpPr>
          <p:cNvPr id="4" name="Slide Number Placeholder 3"/>
          <p:cNvSpPr>
            <a:spLocks noGrp="1"/>
          </p:cNvSpPr>
          <p:nvPr>
            <p:ph type="sldNum" sz="quarter" idx="10"/>
          </p:nvPr>
        </p:nvSpPr>
        <p:spPr/>
        <p:txBody>
          <a:bodyPr/>
          <a:lstStyle/>
          <a:p>
            <a:fld id="{7D635765-0E14-4056-A259-59121934FAA7}" type="slidenum">
              <a:rPr lang="en-US" smtClean="0"/>
              <a:t>6</a:t>
            </a:fld>
            <a:endParaRPr lang="en-US"/>
          </a:p>
        </p:txBody>
      </p:sp>
    </p:spTree>
    <p:extLst>
      <p:ext uri="{BB962C8B-B14F-4D97-AF65-F5344CB8AC3E}">
        <p14:creationId xmlns:p14="http://schemas.microsoft.com/office/powerpoint/2010/main" val="687044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that’s what we did.  At the start, we couldn’t afford to hire anyone in the states so we gave our earliest employees equity and hired an outsource team in Ukraine. .  We grew to that $1 million at which point Strauss told us we’d be a real business when we hot $10 million.  So that’s what we did.  We grew organically, profitably off of our own steam and hit a peak of 150 real employees.  We brought our Ukrainian </a:t>
            </a:r>
            <a:r>
              <a:rPr lang="en-US" dirty="0" err="1"/>
              <a:t>oustource</a:t>
            </a:r>
            <a:r>
              <a:rPr lang="en-US" dirty="0"/>
              <a:t> team on staff and opened a large office in NY</a:t>
            </a:r>
          </a:p>
          <a:p>
            <a:r>
              <a:rPr lang="en-US" dirty="0"/>
              <a:t>IN 2011 we partnered with MSFT to be the first game developer on their new OS</a:t>
            </a:r>
          </a:p>
        </p:txBody>
      </p:sp>
    </p:spTree>
    <p:extLst>
      <p:ext uri="{BB962C8B-B14F-4D97-AF65-F5344CB8AC3E}">
        <p14:creationId xmlns:p14="http://schemas.microsoft.com/office/powerpoint/2010/main" val="2845616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Things were good, we had our ups and downs like all businesses, sure but the future was bright.  Nothing could have prepared us for what came next</a:t>
            </a:r>
          </a:p>
        </p:txBody>
      </p:sp>
      <p:sp>
        <p:nvSpPr>
          <p:cNvPr id="4" name="Slide Number Placeholder 3"/>
          <p:cNvSpPr>
            <a:spLocks noGrp="1"/>
          </p:cNvSpPr>
          <p:nvPr>
            <p:ph type="sldNum" sz="quarter" idx="10"/>
          </p:nvPr>
        </p:nvSpPr>
        <p:spPr/>
        <p:txBody>
          <a:bodyPr/>
          <a:lstStyle/>
          <a:p>
            <a:fld id="{7D635765-0E14-4056-A259-59121934FAA7}" type="slidenum">
              <a:rPr lang="en-US" smtClean="0"/>
              <a:t>8</a:t>
            </a:fld>
            <a:endParaRPr lang="en-US"/>
          </a:p>
        </p:txBody>
      </p:sp>
    </p:spTree>
    <p:extLst>
      <p:ext uri="{BB962C8B-B14F-4D97-AF65-F5344CB8AC3E}">
        <p14:creationId xmlns:p14="http://schemas.microsoft.com/office/powerpoint/2010/main" val="375954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FONT</a:t>
            </a:r>
          </a:p>
          <a:p>
            <a:endParaRPr lang="en-US" dirty="0"/>
          </a:p>
          <a:p>
            <a:r>
              <a:rPr lang="en-US" dirty="0"/>
              <a:t>If you follow the news and then you’ll know what happened in 2014 when I say my business was based in </a:t>
            </a:r>
            <a:r>
              <a:rPr lang="en-US" dirty="0" err="1"/>
              <a:t>ukraine</a:t>
            </a:r>
            <a:r>
              <a:rPr lang="en-US" dirty="0"/>
              <a:t>.   Rioting started in Kiev at the beginning of the year which lead to the ousting of Ukrainian president Yanukovych the country is thrown in to chaos.  One week later on </a:t>
            </a:r>
            <a:r>
              <a:rPr lang="en-US" dirty="0" err="1"/>
              <a:t>Febuary</a:t>
            </a:r>
            <a:r>
              <a:rPr lang="en-US" dirty="0"/>
              <a:t> 28, pro-Russian gunmen begin to seize government buildings in Simferopol a few blocks from our office.  Tanks roll down the streets as my employees try to make their way to work and bring their kids to school.  The airport is seized and all transportation into and out of the region stops.</a:t>
            </a:r>
          </a:p>
          <a:p>
            <a:r>
              <a:rPr lang="en-US" dirty="0"/>
              <a:t>By mid march Putin is authorized to use force to protect the region and the people of </a:t>
            </a:r>
            <a:r>
              <a:rPr lang="en-US" dirty="0" err="1"/>
              <a:t>crimea</a:t>
            </a:r>
            <a:r>
              <a:rPr lang="en-US" dirty="0"/>
              <a:t> vote to secede from Ukraine and join Russia</a:t>
            </a:r>
          </a:p>
          <a:p>
            <a:r>
              <a:rPr lang="en-US" dirty="0"/>
              <a:t>So within the course of 1 day we go from owning and operating a business in Ukraine to owning and operating a business in Russia, having </a:t>
            </a:r>
            <a:r>
              <a:rPr lang="en-US" dirty="0" err="1"/>
              <a:t>necer</a:t>
            </a:r>
            <a:r>
              <a:rPr lang="en-US" dirty="0"/>
              <a:t> moved.</a:t>
            </a:r>
          </a:p>
          <a:p>
            <a:r>
              <a:rPr lang="en-US" dirty="0"/>
              <a:t>Over the next 8 months our business all but stops as our Crimean employees spend weeks changing their working papers, citizenship, banks.  Our </a:t>
            </a:r>
            <a:r>
              <a:rPr lang="en-US" dirty="0" err="1"/>
              <a:t>our</a:t>
            </a:r>
            <a:r>
              <a:rPr lang="en-US" dirty="0"/>
              <a:t> currency changes even our time zone changes.   and our corporate bank account, which was in a Ukrainian bank, evaporates into thin air</a:t>
            </a:r>
          </a:p>
          <a:p>
            <a:endParaRPr lang="en-US" dirty="0"/>
          </a:p>
        </p:txBody>
      </p:sp>
      <p:sp>
        <p:nvSpPr>
          <p:cNvPr id="4" name="Slide Number Placeholder 3"/>
          <p:cNvSpPr>
            <a:spLocks noGrp="1"/>
          </p:cNvSpPr>
          <p:nvPr>
            <p:ph type="sldNum" sz="quarter" idx="10"/>
          </p:nvPr>
        </p:nvSpPr>
        <p:spPr/>
        <p:txBody>
          <a:bodyPr/>
          <a:lstStyle/>
          <a:p>
            <a:fld id="{7D635765-0E14-4056-A259-59121934FAA7}" type="slidenum">
              <a:rPr lang="en-US" smtClean="0"/>
              <a:t>9</a:t>
            </a:fld>
            <a:endParaRPr lang="en-US"/>
          </a:p>
        </p:txBody>
      </p:sp>
    </p:spTree>
    <p:extLst>
      <p:ext uri="{BB962C8B-B14F-4D97-AF65-F5344CB8AC3E}">
        <p14:creationId xmlns:p14="http://schemas.microsoft.com/office/powerpoint/2010/main" val="3601105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r>
              <a:rPr lang="en-US" dirty="0"/>
              <a:t>CHECK FONT</a:t>
            </a:r>
          </a:p>
          <a:p>
            <a:endParaRPr lang="en-US" dirty="0"/>
          </a:p>
          <a:p>
            <a:r>
              <a:rPr lang="en-US" dirty="0"/>
              <a:t>It was tough.  It was really tough but we were slowly working through it.  All that changed however on December 19 when president Obama issued sanction on </a:t>
            </a:r>
            <a:r>
              <a:rPr lang="en-US" dirty="0" err="1"/>
              <a:t>crimea</a:t>
            </a:r>
            <a:r>
              <a:rPr lang="en-US" dirty="0"/>
              <a:t> making my business there immediately illegal.  That day.  No warning, no wind down period.  And an interesting aside should you ever find yourself in this position, the american government </a:t>
            </a:r>
            <a:r>
              <a:rPr lang="en-US" dirty="0" err="1"/>
              <a:t>dowsnt</a:t>
            </a:r>
            <a:r>
              <a:rPr lang="en-US" dirty="0"/>
              <a:t> reach out and tell you with a certified letter or an email.  We found out through a </a:t>
            </a:r>
            <a:r>
              <a:rPr lang="en-US" dirty="0" err="1"/>
              <a:t>goofgle</a:t>
            </a:r>
            <a:r>
              <a:rPr lang="en-US" dirty="0"/>
              <a:t> news alert.</a:t>
            </a:r>
          </a:p>
          <a:p>
            <a:endParaRPr lang="en-US" dirty="0"/>
          </a:p>
          <a:p>
            <a:r>
              <a:rPr lang="en-US" dirty="0"/>
              <a:t>So what do sanctions mean?  If I speak to my employees about business, I can go to jail.  If I send payroll I go to jail.  If I pay my rent I go to jail.  No contact, no money, no travel, no code, or we go to jail. Oh and its Christmas.  </a:t>
            </a:r>
          </a:p>
        </p:txBody>
      </p:sp>
      <p:sp>
        <p:nvSpPr>
          <p:cNvPr id="4" name="Slide Number Placeholder 3"/>
          <p:cNvSpPr>
            <a:spLocks noGrp="1"/>
          </p:cNvSpPr>
          <p:nvPr>
            <p:ph type="sldNum" sz="quarter" idx="10"/>
          </p:nvPr>
        </p:nvSpPr>
        <p:spPr/>
        <p:txBody>
          <a:bodyPr/>
          <a:lstStyle/>
          <a:p>
            <a:fld id="{7D635765-0E14-4056-A259-59121934FAA7}" type="slidenum">
              <a:rPr lang="en-US" smtClean="0"/>
              <a:t>10</a:t>
            </a:fld>
            <a:endParaRPr lang="en-US"/>
          </a:p>
        </p:txBody>
      </p:sp>
    </p:spTree>
    <p:extLst>
      <p:ext uri="{BB962C8B-B14F-4D97-AF65-F5344CB8AC3E}">
        <p14:creationId xmlns:p14="http://schemas.microsoft.com/office/powerpoint/2010/main" val="10199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happened next was extraordinary.  Within the next 3 weeks, with little to no ability to communicate and over the Christmas and new years holidays we surveyed all of our employees and then decided what to do.  Approximately half of our staff were unwilling or unable to leave Crimea, but 55 agreed to move to save the business and their jobs.</a:t>
            </a:r>
          </a:p>
        </p:txBody>
      </p:sp>
      <p:sp>
        <p:nvSpPr>
          <p:cNvPr id="4" name="Slide Number Placeholder 3"/>
          <p:cNvSpPr>
            <a:spLocks noGrp="1"/>
          </p:cNvSpPr>
          <p:nvPr>
            <p:ph type="sldNum" sz="quarter" idx="10"/>
          </p:nvPr>
        </p:nvSpPr>
        <p:spPr/>
        <p:txBody>
          <a:bodyPr/>
          <a:lstStyle/>
          <a:p>
            <a:fld id="{7D635765-0E14-4056-A259-59121934FAA7}" type="slidenum">
              <a:rPr lang="en-US" smtClean="0"/>
              <a:t>11</a:t>
            </a:fld>
            <a:endParaRPr lang="en-US"/>
          </a:p>
        </p:txBody>
      </p:sp>
    </p:spTree>
    <p:extLst>
      <p:ext uri="{BB962C8B-B14F-4D97-AF65-F5344CB8AC3E}">
        <p14:creationId xmlns:p14="http://schemas.microsoft.com/office/powerpoint/2010/main" val="1444251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8450EB-7DAD-469E-B9CB-A03C983A078D}"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4267-FA33-49B8-86B3-FB08FA7DAF20}" type="slidenum">
              <a:rPr lang="en-US" smtClean="0"/>
              <a:t>‹#›</a:t>
            </a:fld>
            <a:endParaRPr lang="en-US"/>
          </a:p>
        </p:txBody>
      </p:sp>
    </p:spTree>
    <p:extLst>
      <p:ext uri="{BB962C8B-B14F-4D97-AF65-F5344CB8AC3E}">
        <p14:creationId xmlns:p14="http://schemas.microsoft.com/office/powerpoint/2010/main" val="1104679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8450EB-7DAD-469E-B9CB-A03C983A078D}" type="datetimeFigureOut">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B4267-FA33-49B8-86B3-FB08FA7DAF20}" type="slidenum">
              <a:rPr lang="en-US" smtClean="0"/>
              <a:t>‹#›</a:t>
            </a:fld>
            <a:endParaRPr lang="en-US"/>
          </a:p>
        </p:txBody>
      </p:sp>
    </p:spTree>
    <p:extLst>
      <p:ext uri="{BB962C8B-B14F-4D97-AF65-F5344CB8AC3E}">
        <p14:creationId xmlns:p14="http://schemas.microsoft.com/office/powerpoint/2010/main" val="1930030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450EB-7DAD-469E-B9CB-A03C983A078D}"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4267-FA33-49B8-86B3-FB08FA7DAF20}" type="slidenum">
              <a:rPr lang="en-US" smtClean="0"/>
              <a:t>‹#›</a:t>
            </a:fld>
            <a:endParaRPr lang="en-US"/>
          </a:p>
        </p:txBody>
      </p:sp>
    </p:spTree>
    <p:extLst>
      <p:ext uri="{BB962C8B-B14F-4D97-AF65-F5344CB8AC3E}">
        <p14:creationId xmlns:p14="http://schemas.microsoft.com/office/powerpoint/2010/main" val="1154714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450EB-7DAD-469E-B9CB-A03C983A078D}"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4267-FA33-49B8-86B3-FB08FA7DAF20}" type="slidenum">
              <a:rPr lang="en-US" smtClean="0"/>
              <a:t>‹#›</a:t>
            </a:fld>
            <a:endParaRPr lang="en-US"/>
          </a:p>
        </p:txBody>
      </p:sp>
    </p:spTree>
    <p:extLst>
      <p:ext uri="{BB962C8B-B14F-4D97-AF65-F5344CB8AC3E}">
        <p14:creationId xmlns:p14="http://schemas.microsoft.com/office/powerpoint/2010/main" val="2332761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10515600" cy="4351338"/>
          </a:xfrm>
        </p:spPr>
        <p:txBody>
          <a:bodyPr>
            <a:normAutofit/>
          </a:bodyPr>
          <a:lstStyle>
            <a:lvl1pPr marL="171450" indent="-171450">
              <a:buClr>
                <a:schemeClr val="accent4"/>
              </a:buClr>
              <a:buFont typeface="Wingdings" panose="05000000000000000000" pitchFamily="2" charset="2"/>
              <a:buChar char="§"/>
              <a:defRPr sz="1500"/>
            </a:lvl1pPr>
            <a:lvl2pPr marL="514350" indent="-171450">
              <a:buClr>
                <a:schemeClr val="accent4"/>
              </a:buClr>
              <a:buFont typeface="Wingdings" panose="05000000000000000000" pitchFamily="2" charset="2"/>
              <a:buChar char="§"/>
              <a:defRPr sz="1500"/>
            </a:lvl2pPr>
            <a:lvl3pPr marL="857250" indent="-171450">
              <a:buClr>
                <a:schemeClr val="accent4"/>
              </a:buClr>
              <a:buFont typeface="Wingdings" panose="05000000000000000000" pitchFamily="2" charset="2"/>
              <a:buChar char="§"/>
              <a:defRPr sz="1500"/>
            </a:lvl3pPr>
            <a:lvl4pPr marL="1200150" indent="-171450">
              <a:buClr>
                <a:schemeClr val="accent4"/>
              </a:buClr>
              <a:buFont typeface="Wingdings" panose="05000000000000000000" pitchFamily="2" charset="2"/>
              <a:buChar char="§"/>
              <a:defRPr sz="1500"/>
            </a:lvl4pPr>
            <a:lvl5pPr marL="1543050" indent="-171450">
              <a:buClr>
                <a:schemeClr val="accent4"/>
              </a:buClr>
              <a:buFont typeface="Wingdings" panose="05000000000000000000" pitchFamily="2" charset="2"/>
              <a:buChar char="§"/>
              <a:defRPr sz="15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64D77C4-A5BF-49FB-AF2D-9D7317EF259F}" type="datetimeFigureOut">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225929-08A9-438F-9B6E-8245AD42AF5A}"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4780"/>
            <a:ext cx="12192000" cy="784859"/>
          </a:xfrm>
          <a:prstGeom prst="rect">
            <a:avLst/>
          </a:prstGeom>
        </p:spPr>
      </p:pic>
      <p:sp>
        <p:nvSpPr>
          <p:cNvPr id="11" name="Title 1"/>
          <p:cNvSpPr>
            <a:spLocks noGrp="1"/>
          </p:cNvSpPr>
          <p:nvPr>
            <p:ph type="title"/>
          </p:nvPr>
        </p:nvSpPr>
        <p:spPr>
          <a:xfrm>
            <a:off x="368413" y="-94676"/>
            <a:ext cx="10359945" cy="784859"/>
          </a:xfrm>
        </p:spPr>
        <p:txBody>
          <a:bodyPr>
            <a:normAutofit/>
          </a:bodyPr>
          <a:lstStyle>
            <a:lvl1pPr algn="l">
              <a:defRPr sz="2100">
                <a:solidFill>
                  <a:schemeClr val="accent1"/>
                </a:solidFill>
                <a:latin typeface="+mn-lt"/>
              </a:defRPr>
            </a:lvl1pPr>
          </a:lstStyle>
          <a:p>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4013" y="93045"/>
            <a:ext cx="888889" cy="274286"/>
          </a:xfrm>
          <a:prstGeom prst="rect">
            <a:avLst/>
          </a:prstGeom>
        </p:spPr>
      </p:pic>
    </p:spTree>
    <p:extLst>
      <p:ext uri="{BB962C8B-B14F-4D97-AF65-F5344CB8AC3E}">
        <p14:creationId xmlns:p14="http://schemas.microsoft.com/office/powerpoint/2010/main" val="1813204705"/>
      </p:ext>
    </p:extLst>
  </p:cSld>
  <p:clrMapOvr>
    <a:masterClrMapping/>
  </p:clrMapOvr>
  <p:extLst mod="1">
    <p:ext uri="{DCECCB84-F9BA-43D5-87BE-67443E8EF086}">
      <p15:sldGuideLst xmlns:p15="http://schemas.microsoft.com/office/powerpoint/2012/main">
        <p15:guide id="1" orient="horz" pos="408"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with Background" userDrawn="1">
  <p:cSld name="Title and Content with Background">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30470238"/>
      </p:ext>
    </p:extLst>
  </p:cSld>
  <p:clrMapOvr>
    <a:masterClrMapping/>
  </p:clrMapOvr>
  <p:extLst mod="1">
    <p:ext uri="{DCECCB84-F9BA-43D5-87BE-67443E8EF086}">
      <p15:sldGuideLst xmlns:p15="http://schemas.microsoft.com/office/powerpoint/2012/main">
        <p15:guide id="1" pos="288">
          <p15:clr>
            <a:srgbClr val="F9AD4C"/>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450EB-7DAD-469E-B9CB-A03C983A078D}"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4267-FA33-49B8-86B3-FB08FA7DAF20}" type="slidenum">
              <a:rPr lang="en-US" smtClean="0"/>
              <a:t>‹#›</a:t>
            </a:fld>
            <a:endParaRPr lang="en-US"/>
          </a:p>
        </p:txBody>
      </p:sp>
    </p:spTree>
    <p:extLst>
      <p:ext uri="{BB962C8B-B14F-4D97-AF65-F5344CB8AC3E}">
        <p14:creationId xmlns:p14="http://schemas.microsoft.com/office/powerpoint/2010/main" val="22073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8450EB-7DAD-469E-B9CB-A03C983A078D}"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4267-FA33-49B8-86B3-FB08FA7DAF20}" type="slidenum">
              <a:rPr lang="en-US" smtClean="0"/>
              <a:t>‹#›</a:t>
            </a:fld>
            <a:endParaRPr lang="en-US"/>
          </a:p>
        </p:txBody>
      </p:sp>
    </p:spTree>
    <p:extLst>
      <p:ext uri="{BB962C8B-B14F-4D97-AF65-F5344CB8AC3E}">
        <p14:creationId xmlns:p14="http://schemas.microsoft.com/office/powerpoint/2010/main" val="2765155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8450EB-7DAD-469E-B9CB-A03C983A078D}" type="datetimeFigureOut">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B4267-FA33-49B8-86B3-FB08FA7DAF20}" type="slidenum">
              <a:rPr lang="en-US" smtClean="0"/>
              <a:t>‹#›</a:t>
            </a:fld>
            <a:endParaRPr lang="en-US"/>
          </a:p>
        </p:txBody>
      </p:sp>
    </p:spTree>
    <p:extLst>
      <p:ext uri="{BB962C8B-B14F-4D97-AF65-F5344CB8AC3E}">
        <p14:creationId xmlns:p14="http://schemas.microsoft.com/office/powerpoint/2010/main" val="404509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8450EB-7DAD-469E-B9CB-A03C983A078D}" type="datetimeFigureOut">
              <a:rPr lang="en-US" smtClean="0"/>
              <a:t>4/25/2019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3B4267-FA33-49B8-86B3-FB08FA7DAF20}" type="slidenum">
              <a:rPr lang="en-US" smtClean="0"/>
              <a:t>‹#›</a:t>
            </a:fld>
            <a:endParaRPr lang="en-US"/>
          </a:p>
        </p:txBody>
      </p:sp>
    </p:spTree>
    <p:extLst>
      <p:ext uri="{BB962C8B-B14F-4D97-AF65-F5344CB8AC3E}">
        <p14:creationId xmlns:p14="http://schemas.microsoft.com/office/powerpoint/2010/main" val="161697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8450EB-7DAD-469E-B9CB-A03C983A078D}" type="datetimeFigureOut">
              <a:rPr lang="en-US" smtClean="0"/>
              <a:t>4/25/2019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3B4267-FA33-49B8-86B3-FB08FA7DAF20}" type="slidenum">
              <a:rPr lang="en-US" smtClean="0"/>
              <a:t>‹#›</a:t>
            </a:fld>
            <a:endParaRPr lang="en-US"/>
          </a:p>
        </p:txBody>
      </p:sp>
    </p:spTree>
    <p:extLst>
      <p:ext uri="{BB962C8B-B14F-4D97-AF65-F5344CB8AC3E}">
        <p14:creationId xmlns:p14="http://schemas.microsoft.com/office/powerpoint/2010/main" val="1153071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8450EB-7DAD-469E-B9CB-A03C983A078D}" type="datetimeFigureOut">
              <a:rPr lang="en-US" smtClean="0"/>
              <a:t>4/25/2019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3B4267-FA33-49B8-86B3-FB08FA7DAF20}" type="slidenum">
              <a:rPr lang="en-US" smtClean="0"/>
              <a:t>‹#›</a:t>
            </a:fld>
            <a:endParaRPr lang="en-US"/>
          </a:p>
        </p:txBody>
      </p:sp>
    </p:spTree>
    <p:extLst>
      <p:ext uri="{BB962C8B-B14F-4D97-AF65-F5344CB8AC3E}">
        <p14:creationId xmlns:p14="http://schemas.microsoft.com/office/powerpoint/2010/main" val="270359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4AA095-51FC-41A0-A053-D399B3C2257F}"/>
              </a:ext>
            </a:extLst>
          </p:cNvPr>
          <p:cNvSpPr/>
          <p:nvPr userDrawn="1"/>
        </p:nvSpPr>
        <p:spPr>
          <a:xfrm>
            <a:off x="0" y="4187"/>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05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8450EB-7DAD-469E-B9CB-A03C983A078D}" type="datetimeFigureOut">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B4267-FA33-49B8-86B3-FB08FA7DAF20}" type="slidenum">
              <a:rPr lang="en-US" smtClean="0"/>
              <a:t>‹#›</a:t>
            </a:fld>
            <a:endParaRPr lang="en-US"/>
          </a:p>
        </p:txBody>
      </p:sp>
    </p:spTree>
    <p:extLst>
      <p:ext uri="{BB962C8B-B14F-4D97-AF65-F5344CB8AC3E}">
        <p14:creationId xmlns:p14="http://schemas.microsoft.com/office/powerpoint/2010/main" val="3681070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450EB-7DAD-469E-B9CB-A03C983A078D}" type="datetimeFigureOut">
              <a:rPr lang="en-US" smtClean="0"/>
              <a:t>4/25/2019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B4267-FA33-49B8-86B3-FB08FA7DAF20}" type="slidenum">
              <a:rPr lang="en-US" smtClean="0"/>
              <a:t>‹#›</a:t>
            </a:fld>
            <a:endParaRPr lang="en-US"/>
          </a:p>
        </p:txBody>
      </p:sp>
    </p:spTree>
    <p:extLst>
      <p:ext uri="{BB962C8B-B14F-4D97-AF65-F5344CB8AC3E}">
        <p14:creationId xmlns:p14="http://schemas.microsoft.com/office/powerpoint/2010/main" val="592700798"/>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72" r:id="rId8"/>
    <p:sldLayoutId id="2147483967" r:id="rId9"/>
    <p:sldLayoutId id="2147483968" r:id="rId10"/>
    <p:sldLayoutId id="2147483969" r:id="rId11"/>
    <p:sldLayoutId id="2147483970" r:id="rId12"/>
    <p:sldLayoutId id="2147483946" r:id="rId13"/>
    <p:sldLayoutId id="214748397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4v"/><Relationship Id="rId1" Type="http://schemas.microsoft.com/office/2007/relationships/media" Target="../media/media5.m4v"/><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video" Target="../media/media6.m4v"/><Relationship Id="rId1" Type="http://schemas.microsoft.com/office/2007/relationships/media" Target="../media/media6.m4v"/><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video" Target="../media/media6.m4v"/><Relationship Id="rId1" Type="http://schemas.microsoft.com/office/2007/relationships/media" Target="../media/media6.m4v"/><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video" Target="../media/media6.m4v"/><Relationship Id="rId1" Type="http://schemas.microsoft.com/office/2007/relationships/media" Target="../media/media6.m4v"/><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video" Target="../media/media7.m4v"/><Relationship Id="rId1" Type="http://schemas.microsoft.com/office/2007/relationships/media" Target="../media/media7.m4v"/><Relationship Id="rId6" Type="http://schemas.openxmlformats.org/officeDocument/2006/relationships/image" Target="../media/image33.jpg"/><Relationship Id="rId5" Type="http://schemas.openxmlformats.org/officeDocument/2006/relationships/image" Target="../media/image36.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video" Target="../media/media8.m4v"/><Relationship Id="rId1" Type="http://schemas.microsoft.com/office/2007/relationships/media" Target="../media/media8.m4v"/><Relationship Id="rId6" Type="http://schemas.openxmlformats.org/officeDocument/2006/relationships/image" Target="../media/image38.jpg"/><Relationship Id="rId11" Type="http://schemas.openxmlformats.org/officeDocument/2006/relationships/image" Target="../media/image43.jp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notesSlide" Target="../notesSlides/notesSlide14.xml"/><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4.jp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1.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3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jp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4"/><Relationship Id="rId7" Type="http://schemas.openxmlformats.org/officeDocument/2006/relationships/image" Target="../media/image24.png"/><Relationship Id="rId12" Type="http://schemas.openxmlformats.org/officeDocument/2006/relationships/image" Target="../media/image29.jpg"/><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notesSlide" Target="../notesSlides/notesSlide7.xml"/><Relationship Id="rId11" Type="http://schemas.openxmlformats.org/officeDocument/2006/relationships/image" Target="../media/image28.jpeg"/><Relationship Id="rId5" Type="http://schemas.openxmlformats.org/officeDocument/2006/relationships/slideLayout" Target="../slideLayouts/slideLayout7.xml"/><Relationship Id="rId10" Type="http://schemas.openxmlformats.org/officeDocument/2006/relationships/image" Target="../media/image27.jfif"/><Relationship Id="rId4" Type="http://schemas.openxmlformats.org/officeDocument/2006/relationships/video" Target="../media/media3.mp4"/><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6DF0C7E-F7BA-4DC1-819B-3398388C08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3" name="Group 2">
            <a:extLst>
              <a:ext uri="{FF2B5EF4-FFF2-40B4-BE49-F238E27FC236}">
                <a16:creationId xmlns:a16="http://schemas.microsoft.com/office/drawing/2014/main" id="{9087B1D7-7BA5-45E8-A7DB-C551E715E70A}"/>
              </a:ext>
            </a:extLst>
          </p:cNvPr>
          <p:cNvGrpSpPr/>
          <p:nvPr/>
        </p:nvGrpSpPr>
        <p:grpSpPr>
          <a:xfrm>
            <a:off x="5979416" y="6148400"/>
            <a:ext cx="1295400" cy="404799"/>
            <a:chOff x="3615808" y="2748966"/>
            <a:chExt cx="2894891" cy="901644"/>
          </a:xfrm>
        </p:grpSpPr>
        <p:pic>
          <p:nvPicPr>
            <p:cNvPr id="4" name="Graphic 4">
              <a:extLst>
                <a:ext uri="{FF2B5EF4-FFF2-40B4-BE49-F238E27FC236}">
                  <a16:creationId xmlns:a16="http://schemas.microsoft.com/office/drawing/2014/main" id="{2630A289-04C4-40B8-83C1-9CA26EB42DC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92309" y="2762738"/>
              <a:ext cx="2518390" cy="742067"/>
            </a:xfrm>
            <a:prstGeom prst="rect">
              <a:avLst/>
            </a:prstGeom>
          </p:spPr>
        </p:pic>
        <p:cxnSp>
          <p:nvCxnSpPr>
            <p:cNvPr id="5" name="Straight Connector 4">
              <a:extLst>
                <a:ext uri="{FF2B5EF4-FFF2-40B4-BE49-F238E27FC236}">
                  <a16:creationId xmlns:a16="http://schemas.microsoft.com/office/drawing/2014/main" id="{51CC0CB2-618B-41DA-B0DA-587FE7A32893}"/>
                </a:ext>
              </a:extLst>
            </p:cNvPr>
            <p:cNvCxnSpPr>
              <a:cxnSpLocks/>
            </p:cNvCxnSpPr>
            <p:nvPr/>
          </p:nvCxnSpPr>
          <p:spPr>
            <a:xfrm>
              <a:off x="3615808" y="2748966"/>
              <a:ext cx="0" cy="90164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685339C6-7EEC-42A9-BFE9-087DDEAB6857}"/>
              </a:ext>
            </a:extLst>
          </p:cNvPr>
          <p:cNvSpPr txBox="1"/>
          <p:nvPr/>
        </p:nvSpPr>
        <p:spPr>
          <a:xfrm>
            <a:off x="9906000" y="6287218"/>
            <a:ext cx="2133598" cy="276999"/>
          </a:xfrm>
          <a:prstGeom prst="rect">
            <a:avLst/>
          </a:prstGeom>
          <a:noFill/>
        </p:spPr>
        <p:txBody>
          <a:bodyPr wrap="square" rtlCol="0">
            <a:spAutoFit/>
          </a:bodyPr>
          <a:lstStyle/>
          <a:p>
            <a:r>
              <a:rPr lang="en-US" sz="1200" dirty="0">
                <a:solidFill>
                  <a:schemeClr val="bg1"/>
                </a:solidFill>
                <a:latin typeface="Nunito Sans ExtraLight" panose="00000300000000000000" pitchFamily="2" charset="0"/>
              </a:rPr>
              <a:t>May 1, 2019</a:t>
            </a:r>
          </a:p>
        </p:txBody>
      </p:sp>
      <p:pic>
        <p:nvPicPr>
          <p:cNvPr id="1028" name="Picture 4" descr="Related image">
            <a:extLst>
              <a:ext uri="{FF2B5EF4-FFF2-40B4-BE49-F238E27FC236}">
                <a16:creationId xmlns:a16="http://schemas.microsoft.com/office/drawing/2014/main" id="{C450BCB5-671B-4DD9-AE69-BF5DB5498E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6147401"/>
            <a:ext cx="416816" cy="416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25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am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70" y="-1"/>
            <a:ext cx="12420602" cy="685800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8" y="0"/>
            <a:ext cx="12214621" cy="6858000"/>
          </a:xfrm>
          <a:prstGeom prst="rect">
            <a:avLst/>
          </a:prstGeom>
        </p:spPr>
      </p:pic>
      <p:sp>
        <p:nvSpPr>
          <p:cNvPr id="7" name="Rectangle 6"/>
          <p:cNvSpPr/>
          <p:nvPr/>
        </p:nvSpPr>
        <p:spPr>
          <a:xfrm>
            <a:off x="-76200" y="-35961"/>
            <a:ext cx="12268200" cy="6900863"/>
          </a:xfrm>
          <a:prstGeom prst="rect">
            <a:avLst/>
          </a:prstGeom>
          <a:solidFill>
            <a:schemeClr val="tx1">
              <a:lumMod val="95000"/>
              <a:lumOff val="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0" y="4286250"/>
            <a:ext cx="12256892" cy="131445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1752600" y="4447186"/>
            <a:ext cx="8763000" cy="1015663"/>
          </a:xfrm>
          <a:prstGeom prst="rect">
            <a:avLst/>
          </a:prstGeom>
          <a:noFill/>
        </p:spPr>
        <p:txBody>
          <a:bodyPr wrap="square" rtlCol="0">
            <a:spAutoFit/>
          </a:bodyPr>
          <a:lstStyle/>
          <a:p>
            <a:r>
              <a:rPr lang="en-US" sz="3000" dirty="0">
                <a:solidFill>
                  <a:schemeClr val="bg1"/>
                </a:solidFill>
                <a:latin typeface="Nunito Sans Light" panose="00000400000000000000" pitchFamily="2" charset="0"/>
                <a:ea typeface="Roboto" panose="02000000000000000000" pitchFamily="2" charset="0"/>
              </a:rPr>
              <a:t>December 19, 2014:  By executive order, the President makes my business illegal overnight.</a:t>
            </a:r>
          </a:p>
        </p:txBody>
      </p:sp>
    </p:spTree>
    <p:extLst>
      <p:ext uri="{BB962C8B-B14F-4D97-AF65-F5344CB8AC3E}">
        <p14:creationId xmlns:p14="http://schemas.microsoft.com/office/powerpoint/2010/main" val="16112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2"/>
                </p:tgtEl>
              </p:cMediaNode>
            </p:video>
          </p:childTnLst>
        </p:cTn>
      </p:par>
    </p:tnLst>
    <p:bldLst>
      <p:bldP spid="10"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p Start-1">
            <a:hlinkClick r:id="" action="ppaction://media"/>
            <a:extLst>
              <a:ext uri="{FF2B5EF4-FFF2-40B4-BE49-F238E27FC236}">
                <a16:creationId xmlns:a16="http://schemas.microsoft.com/office/drawing/2014/main" id="{2D36B69F-FAE9-4865-B4EA-67F29D34EA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8094584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p Staff-1" hidden="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7DAFBA1-742F-4EA1-A37E-EEFEEC4D24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88B8093-9BA5-4706-AEE8-31644CA888E5}"/>
              </a:ext>
            </a:extLst>
          </p:cNvPr>
          <p:cNvPicPr>
            <a:picLocks noChangeAspect="1"/>
          </p:cNvPicPr>
          <p:nvPr/>
        </p:nvPicPr>
        <p:blipFill rotWithShape="1">
          <a:blip r:embed="rId7">
            <a:extLst>
              <a:ext uri="{28A0092B-C50C-407E-A947-70E740481C1C}">
                <a14:useLocalDpi xmlns:a14="http://schemas.microsoft.com/office/drawing/2010/main" val="0"/>
              </a:ext>
            </a:extLst>
          </a:blip>
          <a:srcRect l="14375" t="14950" r="14950" b="14375"/>
          <a:stretch/>
        </p:blipFill>
        <p:spPr>
          <a:xfrm>
            <a:off x="762000" y="990600"/>
            <a:ext cx="3247642" cy="3247642"/>
          </a:xfrm>
          <a:prstGeom prst="ellipse">
            <a:avLst/>
          </a:prstGeom>
        </p:spPr>
      </p:pic>
      <p:pic>
        <p:nvPicPr>
          <p:cNvPr id="8" name="Picture 7">
            <a:extLst>
              <a:ext uri="{FF2B5EF4-FFF2-40B4-BE49-F238E27FC236}">
                <a16:creationId xmlns:a16="http://schemas.microsoft.com/office/drawing/2014/main" id="{887E0990-6A25-401C-B7AB-3103D3930E86}"/>
              </a:ext>
            </a:extLst>
          </p:cNvPr>
          <p:cNvPicPr>
            <a:picLocks noChangeAspect="1"/>
          </p:cNvPicPr>
          <p:nvPr/>
        </p:nvPicPr>
        <p:blipFill rotWithShape="1">
          <a:blip r:embed="rId7">
            <a:extLst>
              <a:ext uri="{28A0092B-C50C-407E-A947-70E740481C1C}">
                <a14:useLocalDpi xmlns:a14="http://schemas.microsoft.com/office/drawing/2010/main" val="0"/>
              </a:ext>
            </a:extLst>
          </a:blip>
          <a:srcRect l="14375" t="14950" r="14950" b="14375"/>
          <a:stretch/>
        </p:blipFill>
        <p:spPr>
          <a:xfrm>
            <a:off x="4510279" y="990600"/>
            <a:ext cx="3247642" cy="3247642"/>
          </a:xfrm>
          <a:prstGeom prst="ellipse">
            <a:avLst/>
          </a:prstGeom>
        </p:spPr>
      </p:pic>
      <p:pic>
        <p:nvPicPr>
          <p:cNvPr id="9" name="Picture 8">
            <a:extLst>
              <a:ext uri="{FF2B5EF4-FFF2-40B4-BE49-F238E27FC236}">
                <a16:creationId xmlns:a16="http://schemas.microsoft.com/office/drawing/2014/main" id="{607AEAF7-4DC9-48B3-8350-27E4AE7586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7973" y="990600"/>
            <a:ext cx="3247642" cy="3247642"/>
          </a:xfrm>
          <a:prstGeom prst="ellipse">
            <a:avLst/>
          </a:prstGeom>
        </p:spPr>
      </p:pic>
      <p:sp>
        <p:nvSpPr>
          <p:cNvPr id="4" name="TextBox 3">
            <a:extLst>
              <a:ext uri="{FF2B5EF4-FFF2-40B4-BE49-F238E27FC236}">
                <a16:creationId xmlns:a16="http://schemas.microsoft.com/office/drawing/2014/main" id="{5BC51A7C-E045-4F9F-AE1D-C97000D00CAC}"/>
              </a:ext>
            </a:extLst>
          </p:cNvPr>
          <p:cNvSpPr txBox="1"/>
          <p:nvPr/>
        </p:nvSpPr>
        <p:spPr>
          <a:xfrm>
            <a:off x="762000" y="4419600"/>
            <a:ext cx="3048000" cy="954107"/>
          </a:xfrm>
          <a:prstGeom prst="rect">
            <a:avLst/>
          </a:prstGeom>
          <a:noFill/>
        </p:spPr>
        <p:txBody>
          <a:bodyPr wrap="square" rtlCol="0">
            <a:spAutoFit/>
          </a:bodyPr>
          <a:lstStyle/>
          <a:p>
            <a:pPr algn="ctr"/>
            <a:r>
              <a:rPr lang="en-US" sz="2800" dirty="0">
                <a:solidFill>
                  <a:schemeClr val="bg1"/>
                </a:solidFill>
                <a:latin typeface="Nunito Sans" panose="00000500000000000000" pitchFamily="2" charset="0"/>
              </a:rPr>
              <a:t>New York Employees</a:t>
            </a:r>
            <a:endParaRPr lang="en-US" sz="3200" dirty="0">
              <a:solidFill>
                <a:schemeClr val="bg1"/>
              </a:solidFill>
              <a:latin typeface="Nunito Sans" panose="00000500000000000000" pitchFamily="2" charset="0"/>
            </a:endParaRPr>
          </a:p>
        </p:txBody>
      </p:sp>
      <p:sp>
        <p:nvSpPr>
          <p:cNvPr id="10" name="TextBox 9">
            <a:extLst>
              <a:ext uri="{FF2B5EF4-FFF2-40B4-BE49-F238E27FC236}">
                <a16:creationId xmlns:a16="http://schemas.microsoft.com/office/drawing/2014/main" id="{EB95FAE9-64EF-45B5-BC5A-08FE0550FAF5}"/>
              </a:ext>
            </a:extLst>
          </p:cNvPr>
          <p:cNvSpPr txBox="1"/>
          <p:nvPr/>
        </p:nvSpPr>
        <p:spPr>
          <a:xfrm>
            <a:off x="4572000" y="4419600"/>
            <a:ext cx="3048000" cy="954107"/>
          </a:xfrm>
          <a:prstGeom prst="rect">
            <a:avLst/>
          </a:prstGeom>
          <a:noFill/>
        </p:spPr>
        <p:txBody>
          <a:bodyPr wrap="square" rtlCol="0">
            <a:spAutoFit/>
          </a:bodyPr>
          <a:lstStyle/>
          <a:p>
            <a:pPr algn="ctr"/>
            <a:r>
              <a:rPr lang="en-US" sz="2800" dirty="0">
                <a:solidFill>
                  <a:schemeClr val="bg1"/>
                </a:solidFill>
                <a:latin typeface="Nunito Sans" panose="00000500000000000000" pitchFamily="2" charset="0"/>
              </a:rPr>
              <a:t>Crimea</a:t>
            </a:r>
          </a:p>
          <a:p>
            <a:pPr algn="ctr"/>
            <a:r>
              <a:rPr lang="en-US" sz="2800" dirty="0">
                <a:solidFill>
                  <a:schemeClr val="bg1"/>
                </a:solidFill>
                <a:latin typeface="Nunito Sans" panose="00000500000000000000" pitchFamily="2" charset="0"/>
              </a:rPr>
              <a:t>Employees</a:t>
            </a:r>
            <a:endParaRPr lang="en-US" sz="3200" dirty="0">
              <a:solidFill>
                <a:schemeClr val="bg1"/>
              </a:solidFill>
              <a:latin typeface="Nunito Sans" panose="00000500000000000000" pitchFamily="2" charset="0"/>
            </a:endParaRPr>
          </a:p>
        </p:txBody>
      </p:sp>
      <p:sp>
        <p:nvSpPr>
          <p:cNvPr id="11" name="TextBox 10">
            <a:extLst>
              <a:ext uri="{FF2B5EF4-FFF2-40B4-BE49-F238E27FC236}">
                <a16:creationId xmlns:a16="http://schemas.microsoft.com/office/drawing/2014/main" id="{95D9D886-0964-4BCD-81AD-8FC23A6FD650}"/>
              </a:ext>
            </a:extLst>
          </p:cNvPr>
          <p:cNvSpPr txBox="1"/>
          <p:nvPr/>
        </p:nvSpPr>
        <p:spPr>
          <a:xfrm>
            <a:off x="8305800" y="4419600"/>
            <a:ext cx="3048000" cy="954107"/>
          </a:xfrm>
          <a:prstGeom prst="rect">
            <a:avLst/>
          </a:prstGeom>
          <a:noFill/>
        </p:spPr>
        <p:txBody>
          <a:bodyPr wrap="square" rtlCol="0">
            <a:spAutoFit/>
          </a:bodyPr>
          <a:lstStyle/>
          <a:p>
            <a:pPr algn="ctr"/>
            <a:r>
              <a:rPr lang="en-US" sz="2800" dirty="0">
                <a:solidFill>
                  <a:schemeClr val="bg1"/>
                </a:solidFill>
                <a:latin typeface="Nunito Sans" panose="00000500000000000000" pitchFamily="2" charset="0"/>
              </a:rPr>
              <a:t>Product</a:t>
            </a:r>
          </a:p>
          <a:p>
            <a:pPr algn="ctr"/>
            <a:r>
              <a:rPr lang="en-US" sz="2800" dirty="0">
                <a:solidFill>
                  <a:schemeClr val="bg1"/>
                </a:solidFill>
                <a:latin typeface="Nunito Sans" panose="00000500000000000000" pitchFamily="2" charset="0"/>
              </a:rPr>
              <a:t>Suite</a:t>
            </a:r>
            <a:endParaRPr lang="en-US" sz="3200" dirty="0">
              <a:solidFill>
                <a:schemeClr val="bg1"/>
              </a:solidFill>
              <a:latin typeface="Nunito Sans" panose="00000500000000000000" pitchFamily="2" charset="0"/>
            </a:endParaRPr>
          </a:p>
        </p:txBody>
      </p:sp>
    </p:spTree>
    <p:extLst>
      <p:ext uri="{BB962C8B-B14F-4D97-AF65-F5344CB8AC3E}">
        <p14:creationId xmlns:p14="http://schemas.microsoft.com/office/powerpoint/2010/main" val="282603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p Staff-1" hidden="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7DAFBA1-742F-4EA1-A37E-EEFEEC4D24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88B8093-9BA5-4706-AEE8-31644CA888E5}"/>
              </a:ext>
            </a:extLst>
          </p:cNvPr>
          <p:cNvPicPr>
            <a:picLocks noChangeAspect="1"/>
          </p:cNvPicPr>
          <p:nvPr/>
        </p:nvPicPr>
        <p:blipFill rotWithShape="1">
          <a:blip r:embed="rId7">
            <a:extLst>
              <a:ext uri="{28A0092B-C50C-407E-A947-70E740481C1C}">
                <a14:useLocalDpi xmlns:a14="http://schemas.microsoft.com/office/drawing/2010/main" val="0"/>
              </a:ext>
            </a:extLst>
          </a:blip>
          <a:srcRect l="30327" t="30903" r="30903" b="30327"/>
          <a:stretch/>
        </p:blipFill>
        <p:spPr>
          <a:xfrm>
            <a:off x="1495042" y="1723642"/>
            <a:ext cx="1781558" cy="1781558"/>
          </a:xfrm>
          <a:prstGeom prst="ellipse">
            <a:avLst/>
          </a:prstGeom>
        </p:spPr>
      </p:pic>
      <p:pic>
        <p:nvPicPr>
          <p:cNvPr id="8" name="Picture 7">
            <a:extLst>
              <a:ext uri="{FF2B5EF4-FFF2-40B4-BE49-F238E27FC236}">
                <a16:creationId xmlns:a16="http://schemas.microsoft.com/office/drawing/2014/main" id="{887E0990-6A25-401C-B7AB-3103D3930E86}"/>
              </a:ext>
            </a:extLst>
          </p:cNvPr>
          <p:cNvPicPr>
            <a:picLocks noChangeAspect="1"/>
          </p:cNvPicPr>
          <p:nvPr/>
        </p:nvPicPr>
        <p:blipFill rotWithShape="1">
          <a:blip r:embed="rId7">
            <a:extLst>
              <a:ext uri="{28A0092B-C50C-407E-A947-70E740481C1C}">
                <a14:useLocalDpi xmlns:a14="http://schemas.microsoft.com/office/drawing/2010/main" val="0"/>
              </a:ext>
            </a:extLst>
          </a:blip>
          <a:srcRect l="30327" t="30903" r="30903" b="30327"/>
          <a:stretch/>
        </p:blipFill>
        <p:spPr>
          <a:xfrm>
            <a:off x="5243321" y="1723642"/>
            <a:ext cx="1781558" cy="1781558"/>
          </a:xfrm>
          <a:prstGeom prst="ellipse">
            <a:avLst/>
          </a:prstGeom>
        </p:spPr>
      </p:pic>
      <p:pic>
        <p:nvPicPr>
          <p:cNvPr id="9" name="Picture 8">
            <a:extLst>
              <a:ext uri="{FF2B5EF4-FFF2-40B4-BE49-F238E27FC236}">
                <a16:creationId xmlns:a16="http://schemas.microsoft.com/office/drawing/2014/main" id="{607AEAF7-4DC9-48B3-8350-27E4AE7586DD}"/>
              </a:ext>
            </a:extLst>
          </p:cNvPr>
          <p:cNvPicPr>
            <a:picLocks noChangeAspect="1"/>
          </p:cNvPicPr>
          <p:nvPr/>
        </p:nvPicPr>
        <p:blipFill rotWithShape="1">
          <a:blip r:embed="rId8">
            <a:extLst>
              <a:ext uri="{28A0092B-C50C-407E-A947-70E740481C1C}">
                <a14:useLocalDpi xmlns:a14="http://schemas.microsoft.com/office/drawing/2010/main" val="0"/>
              </a:ext>
            </a:extLst>
          </a:blip>
          <a:srcRect l="23052" t="23052" r="23052" b="23052"/>
          <a:stretch/>
        </p:blipFill>
        <p:spPr>
          <a:xfrm>
            <a:off x="8946630" y="1739257"/>
            <a:ext cx="1750328" cy="1750328"/>
          </a:xfrm>
          <a:prstGeom prst="ellipse">
            <a:avLst/>
          </a:prstGeom>
        </p:spPr>
      </p:pic>
      <p:sp>
        <p:nvSpPr>
          <p:cNvPr id="4" name="TextBox 3">
            <a:extLst>
              <a:ext uri="{FF2B5EF4-FFF2-40B4-BE49-F238E27FC236}">
                <a16:creationId xmlns:a16="http://schemas.microsoft.com/office/drawing/2014/main" id="{5BC51A7C-E045-4F9F-AE1D-C97000D00CAC}"/>
              </a:ext>
            </a:extLst>
          </p:cNvPr>
          <p:cNvSpPr txBox="1"/>
          <p:nvPr/>
        </p:nvSpPr>
        <p:spPr>
          <a:xfrm>
            <a:off x="762000" y="4419600"/>
            <a:ext cx="3048000" cy="1877437"/>
          </a:xfrm>
          <a:prstGeom prst="rect">
            <a:avLst/>
          </a:prstGeom>
          <a:noFill/>
        </p:spPr>
        <p:txBody>
          <a:bodyPr wrap="square" rtlCol="0">
            <a:spAutoFit/>
          </a:bodyPr>
          <a:lstStyle/>
          <a:p>
            <a:pPr algn="ctr"/>
            <a:r>
              <a:rPr lang="en-US" sz="2800" dirty="0">
                <a:solidFill>
                  <a:schemeClr val="bg1"/>
                </a:solidFill>
                <a:latin typeface="Nunito Sans" panose="00000500000000000000" pitchFamily="2" charset="0"/>
              </a:rPr>
              <a:t>New York employees reduced by </a:t>
            </a:r>
          </a:p>
          <a:p>
            <a:pPr algn="ctr"/>
            <a:r>
              <a:rPr lang="en-US" sz="3200" dirty="0">
                <a:solidFill>
                  <a:schemeClr val="bg1"/>
                </a:solidFill>
                <a:latin typeface="Nunito Sans" panose="00000500000000000000" pitchFamily="2" charset="0"/>
              </a:rPr>
              <a:t>50% </a:t>
            </a:r>
          </a:p>
        </p:txBody>
      </p:sp>
      <p:sp>
        <p:nvSpPr>
          <p:cNvPr id="10" name="TextBox 9">
            <a:extLst>
              <a:ext uri="{FF2B5EF4-FFF2-40B4-BE49-F238E27FC236}">
                <a16:creationId xmlns:a16="http://schemas.microsoft.com/office/drawing/2014/main" id="{EB95FAE9-64EF-45B5-BC5A-08FE0550FAF5}"/>
              </a:ext>
            </a:extLst>
          </p:cNvPr>
          <p:cNvSpPr txBox="1"/>
          <p:nvPr/>
        </p:nvSpPr>
        <p:spPr>
          <a:xfrm>
            <a:off x="4572000" y="4419600"/>
            <a:ext cx="3048000" cy="1877437"/>
          </a:xfrm>
          <a:prstGeom prst="rect">
            <a:avLst/>
          </a:prstGeom>
          <a:noFill/>
        </p:spPr>
        <p:txBody>
          <a:bodyPr wrap="square" rtlCol="0">
            <a:spAutoFit/>
          </a:bodyPr>
          <a:lstStyle/>
          <a:p>
            <a:pPr algn="ctr"/>
            <a:r>
              <a:rPr lang="en-US" sz="2800" dirty="0">
                <a:solidFill>
                  <a:schemeClr val="bg1"/>
                </a:solidFill>
                <a:latin typeface="Nunito Sans" panose="00000500000000000000" pitchFamily="2" charset="0"/>
              </a:rPr>
              <a:t>Crimea employees reduced by </a:t>
            </a:r>
          </a:p>
          <a:p>
            <a:pPr algn="ctr"/>
            <a:r>
              <a:rPr lang="en-US" sz="3200" dirty="0">
                <a:solidFill>
                  <a:schemeClr val="bg1"/>
                </a:solidFill>
                <a:latin typeface="Nunito Sans" panose="00000500000000000000" pitchFamily="2" charset="0"/>
              </a:rPr>
              <a:t>50% </a:t>
            </a:r>
          </a:p>
        </p:txBody>
      </p:sp>
      <p:sp>
        <p:nvSpPr>
          <p:cNvPr id="11" name="TextBox 10">
            <a:extLst>
              <a:ext uri="{FF2B5EF4-FFF2-40B4-BE49-F238E27FC236}">
                <a16:creationId xmlns:a16="http://schemas.microsoft.com/office/drawing/2014/main" id="{95D9D886-0964-4BCD-81AD-8FC23A6FD650}"/>
              </a:ext>
            </a:extLst>
          </p:cNvPr>
          <p:cNvSpPr txBox="1"/>
          <p:nvPr/>
        </p:nvSpPr>
        <p:spPr>
          <a:xfrm>
            <a:off x="8305800" y="4419600"/>
            <a:ext cx="3048000" cy="1446550"/>
          </a:xfrm>
          <a:prstGeom prst="rect">
            <a:avLst/>
          </a:prstGeom>
          <a:noFill/>
        </p:spPr>
        <p:txBody>
          <a:bodyPr wrap="square" rtlCol="0">
            <a:spAutoFit/>
          </a:bodyPr>
          <a:lstStyle/>
          <a:p>
            <a:pPr algn="ctr"/>
            <a:r>
              <a:rPr lang="en-US" sz="2800" dirty="0">
                <a:solidFill>
                  <a:schemeClr val="bg1"/>
                </a:solidFill>
                <a:latin typeface="Nunito Sans" panose="00000500000000000000" pitchFamily="2" charset="0"/>
              </a:rPr>
              <a:t>Product suite reduced by </a:t>
            </a:r>
          </a:p>
          <a:p>
            <a:pPr algn="ctr"/>
            <a:r>
              <a:rPr lang="en-US" sz="3200" dirty="0">
                <a:solidFill>
                  <a:schemeClr val="bg1"/>
                </a:solidFill>
                <a:latin typeface="Nunito Sans" panose="00000500000000000000" pitchFamily="2" charset="0"/>
              </a:rPr>
              <a:t>50% </a:t>
            </a:r>
          </a:p>
        </p:txBody>
      </p:sp>
    </p:spTree>
    <p:extLst>
      <p:ext uri="{BB962C8B-B14F-4D97-AF65-F5344CB8AC3E}">
        <p14:creationId xmlns:p14="http://schemas.microsoft.com/office/powerpoint/2010/main" val="36424264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p Staff-1" hidden="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7DAFBA1-742F-4EA1-A37E-EEFEEC4D24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B90B97D-E0F2-45A7-A6D7-1357321F7D74}"/>
              </a:ext>
            </a:extLst>
          </p:cNvPr>
          <p:cNvPicPr>
            <a:picLocks noChangeAspect="1"/>
          </p:cNvPicPr>
          <p:nvPr/>
        </p:nvPicPr>
        <p:blipFill rotWithShape="1">
          <a:blip r:embed="rId7">
            <a:extLst>
              <a:ext uri="{28A0092B-C50C-407E-A947-70E740481C1C}">
                <a14:useLocalDpi xmlns:a14="http://schemas.microsoft.com/office/drawing/2010/main" val="0"/>
              </a:ext>
            </a:extLst>
          </a:blip>
          <a:srcRect l="30327" t="30903" r="30903" b="30327"/>
          <a:stretch/>
        </p:blipFill>
        <p:spPr>
          <a:xfrm>
            <a:off x="5243321" y="1723642"/>
            <a:ext cx="1781558" cy="1781558"/>
          </a:xfrm>
          <a:prstGeom prst="ellipse">
            <a:avLst/>
          </a:prstGeom>
        </p:spPr>
      </p:pic>
    </p:spTree>
    <p:extLst>
      <p:ext uri="{BB962C8B-B14F-4D97-AF65-F5344CB8AC3E}">
        <p14:creationId xmlns:p14="http://schemas.microsoft.com/office/powerpoint/2010/main" val="1695577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0">
        <p159:morph option="byObject"/>
      </p:transition>
    </mc:Choice>
    <mc:Fallback xmlns="">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hidden="1"/>
          <p:cNvSpPr/>
          <p:nvPr/>
        </p:nvSpPr>
        <p:spPr>
          <a:xfrm>
            <a:off x="1515489" y="3064142"/>
            <a:ext cx="9152513" cy="4022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Krzone-1">
            <a:hlinkClick r:id="" action="ppaction://media"/>
            <a:extLst>
              <a:ext uri="{FF2B5EF4-FFF2-40B4-BE49-F238E27FC236}">
                <a16:creationId xmlns:a16="http://schemas.microsoft.com/office/drawing/2014/main" id="{7C4BFABA-0AD5-41E7-9B73-37F1181BF1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45" y="0"/>
            <a:ext cx="12192000" cy="6858000"/>
          </a:xfrm>
          <a:prstGeom prst="rect">
            <a:avLst/>
          </a:prstGeom>
        </p:spPr>
      </p:pic>
      <p:pic>
        <p:nvPicPr>
          <p:cNvPr id="6" name="Picture 5">
            <a:extLst>
              <a:ext uri="{FF2B5EF4-FFF2-40B4-BE49-F238E27FC236}">
                <a16:creationId xmlns:a16="http://schemas.microsoft.com/office/drawing/2014/main" id="{655334C9-42BD-42B1-8668-9CDF6BBCDE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AE7515C-5D3F-47B4-B230-4E67CB300CBE}"/>
              </a:ext>
            </a:extLst>
          </p:cNvPr>
          <p:cNvPicPr>
            <a:picLocks noChangeAspect="1"/>
          </p:cNvPicPr>
          <p:nvPr/>
        </p:nvPicPr>
        <p:blipFill rotWithShape="1">
          <a:blip r:embed="rId7">
            <a:extLst>
              <a:ext uri="{28A0092B-C50C-407E-A947-70E740481C1C}">
                <a14:useLocalDpi xmlns:a14="http://schemas.microsoft.com/office/drawing/2010/main" val="0"/>
              </a:ext>
            </a:extLst>
          </a:blip>
          <a:srcRect l="30327" t="30903" r="30903" b="30327"/>
          <a:stretch/>
        </p:blipFill>
        <p:spPr>
          <a:xfrm>
            <a:off x="2590800" y="3962400"/>
            <a:ext cx="166879" cy="166879"/>
          </a:xfrm>
          <a:prstGeom prst="ellipse">
            <a:avLst/>
          </a:prstGeom>
        </p:spPr>
      </p:pic>
    </p:spTree>
    <p:extLst>
      <p:ext uri="{BB962C8B-B14F-4D97-AF65-F5344CB8AC3E}">
        <p14:creationId xmlns:p14="http://schemas.microsoft.com/office/powerpoint/2010/main" val="14185036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4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ids 2 1-1" hidden="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866900"/>
            <a:ext cx="9144000" cy="2857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41174"/>
            <a:ext cx="12192000" cy="5110228"/>
          </a:xfrm>
          <a:prstGeom prst="rect">
            <a:avLst/>
          </a:prstGeom>
        </p:spPr>
      </p:pic>
      <p:sp>
        <p:nvSpPr>
          <p:cNvPr id="9" name="Rectangle 8"/>
          <p:cNvSpPr/>
          <p:nvPr/>
        </p:nvSpPr>
        <p:spPr>
          <a:xfrm>
            <a:off x="0" y="0"/>
            <a:ext cx="12192000" cy="186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4717055"/>
            <a:ext cx="12192000" cy="206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type="subTitle" idx="1"/>
          </p:nvPr>
        </p:nvSpPr>
        <p:spPr>
          <a:xfrm>
            <a:off x="1762981" y="2321533"/>
            <a:ext cx="8572500" cy="1085850"/>
          </a:xfrm>
        </p:spPr>
        <p:txBody>
          <a:bodyPr anchor="ctr">
            <a:noAutofit/>
          </a:bodyPr>
          <a:lstStyle/>
          <a:p>
            <a:pPr>
              <a:lnSpc>
                <a:spcPct val="150000"/>
              </a:lnSpc>
            </a:pPr>
            <a:r>
              <a:rPr lang="en-US" sz="6600" dirty="0">
                <a:latin typeface="Nunito Sans ExtraLight" panose="00000300000000000000" pitchFamily="2" charset="0"/>
                <a:ea typeface="Roboto" panose="02000000000000000000" pitchFamily="2" charset="0"/>
              </a:rPr>
              <a:t>18 months later…</a:t>
            </a:r>
          </a:p>
        </p:txBody>
      </p:sp>
      <p:sp>
        <p:nvSpPr>
          <p:cNvPr id="5" name="Content Placeholder 1"/>
          <p:cNvSpPr txBox="1">
            <a:spLocks/>
          </p:cNvSpPr>
          <p:nvPr/>
        </p:nvSpPr>
        <p:spPr>
          <a:xfrm>
            <a:off x="1762981" y="2342557"/>
            <a:ext cx="8572500" cy="1085850"/>
          </a:xfrm>
          <a:prstGeom prst="rect">
            <a:avLst/>
          </a:prstGeom>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sz="6600" dirty="0">
                <a:latin typeface="Nunito Sans ExtraLight" panose="00000300000000000000" pitchFamily="2" charset="0"/>
                <a:ea typeface="Roboto" panose="02000000000000000000" pitchFamily="2" charset="0"/>
              </a:rPr>
              <a:t>Best Place to Work</a:t>
            </a:r>
          </a:p>
        </p:txBody>
      </p:sp>
      <p:pic>
        <p:nvPicPr>
          <p:cNvPr id="13" name="Picture 12">
            <a:extLst>
              <a:ext uri="{FF2B5EF4-FFF2-40B4-BE49-F238E27FC236}">
                <a16:creationId xmlns:a16="http://schemas.microsoft.com/office/drawing/2014/main" id="{44766BDA-79BE-4E25-B7A6-0E4911251A41}"/>
              </a:ext>
            </a:extLst>
          </p:cNvPr>
          <p:cNvPicPr>
            <a:picLocks noChangeAspect="1"/>
          </p:cNvPicPr>
          <p:nvPr/>
        </p:nvPicPr>
        <p:blipFill>
          <a:blip r:embed="rId7"/>
          <a:stretch>
            <a:fillRect/>
          </a:stretch>
        </p:blipFill>
        <p:spPr>
          <a:xfrm rot="768283">
            <a:off x="7145541" y="1664663"/>
            <a:ext cx="3301138" cy="4340478"/>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14" name="Picture 13">
            <a:extLst>
              <a:ext uri="{FF2B5EF4-FFF2-40B4-BE49-F238E27FC236}">
                <a16:creationId xmlns:a16="http://schemas.microsoft.com/office/drawing/2014/main" id="{75EA9520-A58C-4A04-A3C2-36841E69F4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0020" y="1823300"/>
            <a:ext cx="3846520" cy="1442445"/>
          </a:xfrm>
          <a:prstGeom prst="rect">
            <a:avLst/>
          </a:prstGeom>
        </p:spPr>
      </p:pic>
      <p:pic>
        <p:nvPicPr>
          <p:cNvPr id="15" name="Picture 14">
            <a:extLst>
              <a:ext uri="{FF2B5EF4-FFF2-40B4-BE49-F238E27FC236}">
                <a16:creationId xmlns:a16="http://schemas.microsoft.com/office/drawing/2014/main" id="{F45AFCD0-20EA-44B4-AA1A-2708FB1150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8161" y="3550830"/>
            <a:ext cx="1187884" cy="2026181"/>
          </a:xfrm>
          <a:prstGeom prst="rect">
            <a:avLst/>
          </a:prstGeom>
        </p:spPr>
      </p:pic>
      <p:pic>
        <p:nvPicPr>
          <p:cNvPr id="16" name="Picture 15">
            <a:extLst>
              <a:ext uri="{FF2B5EF4-FFF2-40B4-BE49-F238E27FC236}">
                <a16:creationId xmlns:a16="http://schemas.microsoft.com/office/drawing/2014/main" id="{B0F6DED5-5648-4411-963A-7137D99D3A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72921" y="2629451"/>
            <a:ext cx="1842758" cy="1842758"/>
          </a:xfrm>
          <a:prstGeom prst="rect">
            <a:avLst/>
          </a:prstGeom>
        </p:spPr>
      </p:pic>
      <p:pic>
        <p:nvPicPr>
          <p:cNvPr id="17" name="Picture 16">
            <a:extLst>
              <a:ext uri="{FF2B5EF4-FFF2-40B4-BE49-F238E27FC236}">
                <a16:creationId xmlns:a16="http://schemas.microsoft.com/office/drawing/2014/main" id="{68966993-3AED-4B5B-B7C1-66A63B8D6D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66513" y="3550830"/>
            <a:ext cx="1830027" cy="1842758"/>
          </a:xfrm>
          <a:prstGeom prst="rect">
            <a:avLst/>
          </a:prstGeom>
        </p:spPr>
      </p:pic>
    </p:spTree>
    <p:extLst>
      <p:ext uri="{BB962C8B-B14F-4D97-AF65-F5344CB8AC3E}">
        <p14:creationId xmlns:p14="http://schemas.microsoft.com/office/powerpoint/2010/main" val="38948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 fill="hold"/>
                                        <p:tgtEl>
                                          <p:spTgt spid="6"/>
                                        </p:tgtEl>
                                      </p:cBhvr>
                                    </p:cmd>
                                  </p:childTnLst>
                                </p:cTn>
                              </p:par>
                              <p:par>
                                <p:cTn id="7" presetID="42" presetClass="path" presetSubtype="0" decel="28000" fill="hold" nodeType="withEffect">
                                  <p:stCondLst>
                                    <p:cond delay="0"/>
                                  </p:stCondLst>
                                  <p:childTnLst>
                                    <p:animMotion origin="layout" path="M 0 -2.22222E-6 L 0 -0.06458 " pathEditMode="relative" rAng="0" ptsTypes="AA">
                                      <p:cBhvr>
                                        <p:cTn id="8" dur="7000" fill="hold"/>
                                        <p:tgtEl>
                                          <p:spTgt spid="7"/>
                                        </p:tgtEl>
                                        <p:attrNameLst>
                                          <p:attrName>ppt_x</p:attrName>
                                          <p:attrName>ppt_y</p:attrName>
                                        </p:attrNameLst>
                                      </p:cBhvr>
                                      <p:rCtr x="0" y="-3241"/>
                                    </p:animMotion>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nodeType="clickEffect">
                                  <p:stCondLst>
                                    <p:cond delay="0"/>
                                  </p:stCondLst>
                                  <p:childTnLst>
                                    <p:animEffect transition="out" filter="wipe(left)">
                                      <p:cBhvr>
                                        <p:cTn id="12" dur="1300"/>
                                        <p:tgtEl>
                                          <p:spTgt spid="7"/>
                                        </p:tgtEl>
                                      </p:cBhvr>
                                    </p:animEffect>
                                    <p:set>
                                      <p:cBhvr>
                                        <p:cTn id="13" dur="1" fill="hold">
                                          <p:stCondLst>
                                            <p:cond delay="1299"/>
                                          </p:stCondLst>
                                        </p:cTn>
                                        <p:tgtEl>
                                          <p:spTgt spid="7"/>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
                                            <p:txEl>
                                              <p:pRg st="0" end="0"/>
                                            </p:txEl>
                                          </p:spTgt>
                                        </p:tgtEl>
                                      </p:cBhvr>
                                    </p:animEffect>
                                    <p:set>
                                      <p:cBhvr>
                                        <p:cTn id="21" dur="1" fill="hold">
                                          <p:stCondLst>
                                            <p:cond delay="499"/>
                                          </p:stCondLst>
                                        </p:cTn>
                                        <p:tgtEl>
                                          <p:spTgt spid="2">
                                            <p:txEl>
                                              <p:pRg st="0" end="0"/>
                                            </p:txEl>
                                          </p:spTgt>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1000"/>
                            </p:stCondLst>
                            <p:childTnLst>
                              <p:par>
                                <p:cTn id="27" presetID="42" presetClass="path" presetSubtype="0" accel="50000" decel="50000" fill="hold" grpId="1" nodeType="afterEffect">
                                  <p:stCondLst>
                                    <p:cond delay="0"/>
                                  </p:stCondLst>
                                  <p:childTnLst>
                                    <p:animMotion origin="layout" path="M 8.33333E-7 -2.59259E-6 L 0.00052 -0.3618 " pathEditMode="relative" rAng="0" ptsTypes="AA">
                                      <p:cBhvr>
                                        <p:cTn id="28" dur="2000" fill="hold"/>
                                        <p:tgtEl>
                                          <p:spTgt spid="5"/>
                                        </p:tgtEl>
                                        <p:attrNameLst>
                                          <p:attrName>ppt_x</p:attrName>
                                          <p:attrName>ppt_y</p:attrName>
                                        </p:attrNameLst>
                                      </p:cBhvr>
                                      <p:rCtr x="26" y="-18102"/>
                                    </p:animMotion>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repeatCount="indefinite" fill="hold" display="0">
                  <p:stCondLst>
                    <p:cond delay="indefinite"/>
                  </p:stCondLst>
                </p:cTn>
                <p:tgtEl>
                  <p:spTgt spid="6"/>
                </p:tgtEl>
              </p:cMediaNode>
            </p:video>
          </p:childTnLst>
        </p:cTn>
      </p:par>
    </p:tnLst>
    <p:bldLst>
      <p:bldP spid="2" grpId="0" build="p"/>
      <p:bldP spid="2" grpId="1" build="p"/>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A599B0-ED67-4030-822B-CD0D8789305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rcRect t="31786"/>
          <a:stretch/>
        </p:blipFill>
        <p:spPr>
          <a:xfrm>
            <a:off x="0" y="-182307"/>
            <a:ext cx="12192000" cy="4678107"/>
          </a:xfrm>
          <a:prstGeom prst="rect">
            <a:avLst/>
          </a:prstGeom>
        </p:spPr>
      </p:pic>
      <p:sp>
        <p:nvSpPr>
          <p:cNvPr id="7" name="Rectangle 6">
            <a:extLst>
              <a:ext uri="{FF2B5EF4-FFF2-40B4-BE49-F238E27FC236}">
                <a16:creationId xmlns:a16="http://schemas.microsoft.com/office/drawing/2014/main" id="{3AE66AF0-B252-4465-B6A8-960E2F124BF5}"/>
              </a:ext>
            </a:extLst>
          </p:cNvPr>
          <p:cNvSpPr/>
          <p:nvPr/>
        </p:nvSpPr>
        <p:spPr>
          <a:xfrm>
            <a:off x="2362200" y="3048634"/>
            <a:ext cx="1828800" cy="1600200"/>
          </a:xfrm>
          <a:prstGeom prst="rect">
            <a:avLst/>
          </a:prstGeom>
          <a:solidFill>
            <a:srgbClr val="00B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A092352-3C5A-477C-9C04-92086B0793F3}"/>
              </a:ext>
            </a:extLst>
          </p:cNvPr>
          <p:cNvSpPr txBox="1"/>
          <p:nvPr/>
        </p:nvSpPr>
        <p:spPr>
          <a:xfrm>
            <a:off x="2286000" y="2286634"/>
            <a:ext cx="1981200" cy="830997"/>
          </a:xfrm>
          <a:prstGeom prst="rect">
            <a:avLst/>
          </a:prstGeom>
          <a:noFill/>
        </p:spPr>
        <p:txBody>
          <a:bodyPr wrap="square" rtlCol="0">
            <a:spAutoFit/>
          </a:bodyPr>
          <a:lstStyle/>
          <a:p>
            <a:pPr algn="ctr"/>
            <a:r>
              <a:rPr lang="en-US" sz="4800" dirty="0">
                <a:solidFill>
                  <a:schemeClr val="bg1"/>
                </a:solidFill>
                <a:latin typeface="Nunito Sans" panose="00000500000000000000" pitchFamily="2" charset="0"/>
              </a:rPr>
              <a:t>$9.6M</a:t>
            </a:r>
          </a:p>
        </p:txBody>
      </p:sp>
      <p:sp>
        <p:nvSpPr>
          <p:cNvPr id="13" name="Rectangle 12">
            <a:extLst>
              <a:ext uri="{FF2B5EF4-FFF2-40B4-BE49-F238E27FC236}">
                <a16:creationId xmlns:a16="http://schemas.microsoft.com/office/drawing/2014/main" id="{811B6C91-4EC2-4630-856C-D019F1DA37BD}"/>
              </a:ext>
            </a:extLst>
          </p:cNvPr>
          <p:cNvSpPr/>
          <p:nvPr/>
        </p:nvSpPr>
        <p:spPr>
          <a:xfrm>
            <a:off x="5181600" y="2266182"/>
            <a:ext cx="1828800" cy="2382652"/>
          </a:xfrm>
          <a:prstGeom prst="rect">
            <a:avLst/>
          </a:prstGeom>
          <a:solidFill>
            <a:srgbClr val="00B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BD4AC01-0FE6-497B-9036-96669A04C1F0}"/>
              </a:ext>
            </a:extLst>
          </p:cNvPr>
          <p:cNvSpPr txBox="1"/>
          <p:nvPr/>
        </p:nvSpPr>
        <p:spPr>
          <a:xfrm>
            <a:off x="4838700" y="1524634"/>
            <a:ext cx="2514600" cy="830997"/>
          </a:xfrm>
          <a:prstGeom prst="rect">
            <a:avLst/>
          </a:prstGeom>
          <a:noFill/>
        </p:spPr>
        <p:txBody>
          <a:bodyPr wrap="square" rtlCol="0">
            <a:spAutoFit/>
          </a:bodyPr>
          <a:lstStyle/>
          <a:p>
            <a:pPr algn="ctr"/>
            <a:r>
              <a:rPr lang="en-US" sz="4800" dirty="0">
                <a:solidFill>
                  <a:schemeClr val="bg1"/>
                </a:solidFill>
                <a:latin typeface="Nunito Sans" panose="00000500000000000000" pitchFamily="2" charset="0"/>
              </a:rPr>
              <a:t>$12.3M</a:t>
            </a:r>
          </a:p>
        </p:txBody>
      </p:sp>
      <p:sp>
        <p:nvSpPr>
          <p:cNvPr id="15" name="Rectangle 14">
            <a:extLst>
              <a:ext uri="{FF2B5EF4-FFF2-40B4-BE49-F238E27FC236}">
                <a16:creationId xmlns:a16="http://schemas.microsoft.com/office/drawing/2014/main" id="{24E3F864-B1B6-4A46-B7CC-F3C4825808D2}"/>
              </a:ext>
            </a:extLst>
          </p:cNvPr>
          <p:cNvSpPr/>
          <p:nvPr/>
        </p:nvSpPr>
        <p:spPr>
          <a:xfrm>
            <a:off x="8001000" y="1780749"/>
            <a:ext cx="1828800" cy="2868085"/>
          </a:xfrm>
          <a:prstGeom prst="rect">
            <a:avLst/>
          </a:prstGeom>
          <a:solidFill>
            <a:srgbClr val="00B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4ED158-66D5-4A2A-BC90-4CF77FEF6698}"/>
              </a:ext>
            </a:extLst>
          </p:cNvPr>
          <p:cNvSpPr txBox="1"/>
          <p:nvPr/>
        </p:nvSpPr>
        <p:spPr>
          <a:xfrm>
            <a:off x="7543800" y="1066800"/>
            <a:ext cx="2514600" cy="830997"/>
          </a:xfrm>
          <a:prstGeom prst="rect">
            <a:avLst/>
          </a:prstGeom>
          <a:noFill/>
        </p:spPr>
        <p:txBody>
          <a:bodyPr wrap="square" rtlCol="0">
            <a:spAutoFit/>
          </a:bodyPr>
          <a:lstStyle/>
          <a:p>
            <a:pPr algn="ctr"/>
            <a:r>
              <a:rPr lang="en-US" sz="4800" dirty="0">
                <a:solidFill>
                  <a:schemeClr val="bg1"/>
                </a:solidFill>
                <a:latin typeface="Nunito Sans" panose="00000500000000000000" pitchFamily="2" charset="0"/>
              </a:rPr>
              <a:t>$14.4M</a:t>
            </a:r>
          </a:p>
        </p:txBody>
      </p:sp>
      <p:sp>
        <p:nvSpPr>
          <p:cNvPr id="18" name="TextBox 17">
            <a:extLst>
              <a:ext uri="{FF2B5EF4-FFF2-40B4-BE49-F238E27FC236}">
                <a16:creationId xmlns:a16="http://schemas.microsoft.com/office/drawing/2014/main" id="{8669A8F0-8C56-487C-B706-014720EA2F1E}"/>
              </a:ext>
            </a:extLst>
          </p:cNvPr>
          <p:cNvSpPr txBox="1"/>
          <p:nvPr/>
        </p:nvSpPr>
        <p:spPr>
          <a:xfrm>
            <a:off x="2286000" y="3996441"/>
            <a:ext cx="1981200" cy="707886"/>
          </a:xfrm>
          <a:prstGeom prst="rect">
            <a:avLst/>
          </a:prstGeom>
          <a:noFill/>
        </p:spPr>
        <p:txBody>
          <a:bodyPr wrap="square" rtlCol="0">
            <a:spAutoFit/>
          </a:bodyPr>
          <a:lstStyle/>
          <a:p>
            <a:pPr algn="ctr"/>
            <a:r>
              <a:rPr lang="en-US" sz="4000" dirty="0">
                <a:solidFill>
                  <a:schemeClr val="bg1"/>
                </a:solidFill>
                <a:latin typeface="Nunito Sans ExtraLight" panose="00000300000000000000" pitchFamily="2" charset="0"/>
              </a:rPr>
              <a:t>2015</a:t>
            </a:r>
          </a:p>
        </p:txBody>
      </p:sp>
      <p:sp>
        <p:nvSpPr>
          <p:cNvPr id="19" name="TextBox 18">
            <a:extLst>
              <a:ext uri="{FF2B5EF4-FFF2-40B4-BE49-F238E27FC236}">
                <a16:creationId xmlns:a16="http://schemas.microsoft.com/office/drawing/2014/main" id="{484E60FB-1B0C-4E82-BA90-829BCF86537F}"/>
              </a:ext>
            </a:extLst>
          </p:cNvPr>
          <p:cNvSpPr txBox="1"/>
          <p:nvPr/>
        </p:nvSpPr>
        <p:spPr>
          <a:xfrm>
            <a:off x="5099050" y="3996441"/>
            <a:ext cx="1981200" cy="707886"/>
          </a:xfrm>
          <a:prstGeom prst="rect">
            <a:avLst/>
          </a:prstGeom>
          <a:noFill/>
        </p:spPr>
        <p:txBody>
          <a:bodyPr wrap="square" rtlCol="0">
            <a:spAutoFit/>
          </a:bodyPr>
          <a:lstStyle/>
          <a:p>
            <a:pPr algn="ctr"/>
            <a:r>
              <a:rPr lang="en-US" sz="4000" dirty="0">
                <a:solidFill>
                  <a:schemeClr val="bg1"/>
                </a:solidFill>
                <a:latin typeface="Nunito Sans ExtraLight" panose="00000300000000000000" pitchFamily="2" charset="0"/>
              </a:rPr>
              <a:t>2016</a:t>
            </a:r>
          </a:p>
        </p:txBody>
      </p:sp>
      <p:sp>
        <p:nvSpPr>
          <p:cNvPr id="20" name="TextBox 19">
            <a:extLst>
              <a:ext uri="{FF2B5EF4-FFF2-40B4-BE49-F238E27FC236}">
                <a16:creationId xmlns:a16="http://schemas.microsoft.com/office/drawing/2014/main" id="{84867592-CBB5-4878-86EF-95731D894361}"/>
              </a:ext>
            </a:extLst>
          </p:cNvPr>
          <p:cNvSpPr txBox="1"/>
          <p:nvPr/>
        </p:nvSpPr>
        <p:spPr>
          <a:xfrm>
            <a:off x="7912100" y="3996441"/>
            <a:ext cx="1981200" cy="707886"/>
          </a:xfrm>
          <a:prstGeom prst="rect">
            <a:avLst/>
          </a:prstGeom>
          <a:noFill/>
        </p:spPr>
        <p:txBody>
          <a:bodyPr wrap="square" rtlCol="0">
            <a:spAutoFit/>
          </a:bodyPr>
          <a:lstStyle/>
          <a:p>
            <a:pPr algn="ctr"/>
            <a:r>
              <a:rPr lang="en-US" sz="4000" dirty="0">
                <a:solidFill>
                  <a:schemeClr val="bg1"/>
                </a:solidFill>
                <a:latin typeface="Nunito Sans ExtraLight" panose="00000300000000000000" pitchFamily="2" charset="0"/>
              </a:rPr>
              <a:t>2017</a:t>
            </a:r>
          </a:p>
        </p:txBody>
      </p:sp>
      <p:sp>
        <p:nvSpPr>
          <p:cNvPr id="21" name="TextBox 20">
            <a:extLst>
              <a:ext uri="{FF2B5EF4-FFF2-40B4-BE49-F238E27FC236}">
                <a16:creationId xmlns:a16="http://schemas.microsoft.com/office/drawing/2014/main" id="{49773CC1-372D-4709-B4FC-0E01C343AAA5}"/>
              </a:ext>
            </a:extLst>
          </p:cNvPr>
          <p:cNvSpPr txBox="1"/>
          <p:nvPr/>
        </p:nvSpPr>
        <p:spPr>
          <a:xfrm>
            <a:off x="2209800" y="4885560"/>
            <a:ext cx="2146300" cy="769441"/>
          </a:xfrm>
          <a:prstGeom prst="rect">
            <a:avLst/>
          </a:prstGeom>
          <a:noFill/>
        </p:spPr>
        <p:txBody>
          <a:bodyPr wrap="square" rtlCol="0">
            <a:spAutoFit/>
          </a:bodyPr>
          <a:lstStyle/>
          <a:p>
            <a:pPr algn="ctr"/>
            <a:r>
              <a:rPr lang="en-US" sz="4400" dirty="0">
                <a:latin typeface="Nunito Sans" panose="00000500000000000000" pitchFamily="2" charset="0"/>
              </a:rPr>
              <a:t>13.2%</a:t>
            </a:r>
          </a:p>
        </p:txBody>
      </p:sp>
      <p:sp>
        <p:nvSpPr>
          <p:cNvPr id="22" name="TextBox 21">
            <a:extLst>
              <a:ext uri="{FF2B5EF4-FFF2-40B4-BE49-F238E27FC236}">
                <a16:creationId xmlns:a16="http://schemas.microsoft.com/office/drawing/2014/main" id="{AA0550FB-D306-4B20-AB55-F0FB2CE428BA}"/>
              </a:ext>
            </a:extLst>
          </p:cNvPr>
          <p:cNvSpPr txBox="1"/>
          <p:nvPr/>
        </p:nvSpPr>
        <p:spPr>
          <a:xfrm>
            <a:off x="5022850" y="4885560"/>
            <a:ext cx="2146300" cy="769441"/>
          </a:xfrm>
          <a:prstGeom prst="rect">
            <a:avLst/>
          </a:prstGeom>
          <a:noFill/>
        </p:spPr>
        <p:txBody>
          <a:bodyPr wrap="square" rtlCol="0">
            <a:spAutoFit/>
          </a:bodyPr>
          <a:lstStyle/>
          <a:p>
            <a:pPr algn="ctr"/>
            <a:r>
              <a:rPr lang="en-US" sz="4400" dirty="0">
                <a:latin typeface="Nunito Sans" panose="00000500000000000000" pitchFamily="2" charset="0"/>
              </a:rPr>
              <a:t>23.3%</a:t>
            </a:r>
          </a:p>
        </p:txBody>
      </p:sp>
      <p:sp>
        <p:nvSpPr>
          <p:cNvPr id="23" name="TextBox 22">
            <a:extLst>
              <a:ext uri="{FF2B5EF4-FFF2-40B4-BE49-F238E27FC236}">
                <a16:creationId xmlns:a16="http://schemas.microsoft.com/office/drawing/2014/main" id="{C3FB6432-DEDE-4384-AE2D-261F663D514C}"/>
              </a:ext>
            </a:extLst>
          </p:cNvPr>
          <p:cNvSpPr txBox="1"/>
          <p:nvPr/>
        </p:nvSpPr>
        <p:spPr>
          <a:xfrm>
            <a:off x="7835900" y="4885560"/>
            <a:ext cx="2146300" cy="769441"/>
          </a:xfrm>
          <a:prstGeom prst="rect">
            <a:avLst/>
          </a:prstGeom>
          <a:noFill/>
        </p:spPr>
        <p:txBody>
          <a:bodyPr wrap="square" rtlCol="0">
            <a:spAutoFit/>
          </a:bodyPr>
          <a:lstStyle/>
          <a:p>
            <a:pPr algn="ctr"/>
            <a:r>
              <a:rPr lang="en-US" sz="4400" dirty="0">
                <a:latin typeface="Nunito Sans" panose="00000500000000000000" pitchFamily="2" charset="0"/>
              </a:rPr>
              <a:t>17.1%</a:t>
            </a:r>
          </a:p>
        </p:txBody>
      </p:sp>
      <p:sp>
        <p:nvSpPr>
          <p:cNvPr id="24" name="TextBox 23">
            <a:extLst>
              <a:ext uri="{FF2B5EF4-FFF2-40B4-BE49-F238E27FC236}">
                <a16:creationId xmlns:a16="http://schemas.microsoft.com/office/drawing/2014/main" id="{E4B135C5-5FD2-482B-83B7-768B58B71D0D}"/>
              </a:ext>
            </a:extLst>
          </p:cNvPr>
          <p:cNvSpPr txBox="1"/>
          <p:nvPr/>
        </p:nvSpPr>
        <p:spPr>
          <a:xfrm>
            <a:off x="2286000" y="5525869"/>
            <a:ext cx="1981200" cy="646331"/>
          </a:xfrm>
          <a:prstGeom prst="rect">
            <a:avLst/>
          </a:prstGeom>
          <a:noFill/>
        </p:spPr>
        <p:txBody>
          <a:bodyPr wrap="square" rtlCol="0">
            <a:spAutoFit/>
          </a:bodyPr>
          <a:lstStyle/>
          <a:p>
            <a:pPr algn="ctr"/>
            <a:r>
              <a:rPr lang="en-US" sz="3600" dirty="0">
                <a:latin typeface="Nunito Sans ExtraLight" panose="00000300000000000000" pitchFamily="2" charset="0"/>
              </a:rPr>
              <a:t>EBITDA</a:t>
            </a:r>
          </a:p>
        </p:txBody>
      </p:sp>
      <p:sp>
        <p:nvSpPr>
          <p:cNvPr id="25" name="TextBox 24">
            <a:extLst>
              <a:ext uri="{FF2B5EF4-FFF2-40B4-BE49-F238E27FC236}">
                <a16:creationId xmlns:a16="http://schemas.microsoft.com/office/drawing/2014/main" id="{491C0BF9-31E5-42D1-9F97-B6025FD0A82B}"/>
              </a:ext>
            </a:extLst>
          </p:cNvPr>
          <p:cNvSpPr txBox="1"/>
          <p:nvPr/>
        </p:nvSpPr>
        <p:spPr>
          <a:xfrm>
            <a:off x="5105400" y="5525869"/>
            <a:ext cx="1981200" cy="646331"/>
          </a:xfrm>
          <a:prstGeom prst="rect">
            <a:avLst/>
          </a:prstGeom>
          <a:noFill/>
        </p:spPr>
        <p:txBody>
          <a:bodyPr wrap="square" rtlCol="0">
            <a:spAutoFit/>
          </a:bodyPr>
          <a:lstStyle/>
          <a:p>
            <a:pPr algn="ctr"/>
            <a:r>
              <a:rPr lang="en-US" sz="3600" dirty="0">
                <a:latin typeface="Nunito Sans ExtraLight" panose="00000300000000000000" pitchFamily="2" charset="0"/>
              </a:rPr>
              <a:t>EBITDA</a:t>
            </a:r>
          </a:p>
        </p:txBody>
      </p:sp>
      <p:sp>
        <p:nvSpPr>
          <p:cNvPr id="26" name="TextBox 25">
            <a:extLst>
              <a:ext uri="{FF2B5EF4-FFF2-40B4-BE49-F238E27FC236}">
                <a16:creationId xmlns:a16="http://schemas.microsoft.com/office/drawing/2014/main" id="{F604C0B2-6F97-4F98-A586-F1F4C7834A39}"/>
              </a:ext>
            </a:extLst>
          </p:cNvPr>
          <p:cNvSpPr txBox="1"/>
          <p:nvPr/>
        </p:nvSpPr>
        <p:spPr>
          <a:xfrm>
            <a:off x="7933732" y="5525869"/>
            <a:ext cx="1981200" cy="646331"/>
          </a:xfrm>
          <a:prstGeom prst="rect">
            <a:avLst/>
          </a:prstGeom>
          <a:noFill/>
        </p:spPr>
        <p:txBody>
          <a:bodyPr wrap="square" rtlCol="0">
            <a:spAutoFit/>
          </a:bodyPr>
          <a:lstStyle/>
          <a:p>
            <a:pPr algn="ctr"/>
            <a:r>
              <a:rPr lang="en-US" sz="3600" dirty="0">
                <a:latin typeface="Nunito Sans ExtraLight" panose="00000300000000000000" pitchFamily="2" charset="0"/>
              </a:rPr>
              <a:t>EBITDA</a:t>
            </a:r>
          </a:p>
        </p:txBody>
      </p:sp>
    </p:spTree>
    <p:extLst>
      <p:ext uri="{BB962C8B-B14F-4D97-AF65-F5344CB8AC3E}">
        <p14:creationId xmlns:p14="http://schemas.microsoft.com/office/powerpoint/2010/main" val="137784682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D35BC8-EE3A-4138-A856-EA93AF83413D}"/>
              </a:ext>
            </a:extLst>
          </p:cNvPr>
          <p:cNvPicPr>
            <a:picLocks noChangeAspect="1"/>
          </p:cNvPicPr>
          <p:nvPr/>
        </p:nvPicPr>
        <p:blipFill rotWithShape="1">
          <a:blip r:embed="rId3">
            <a:extLst>
              <a:ext uri="{28A0092B-C50C-407E-A947-70E740481C1C}">
                <a14:useLocalDpi xmlns:a14="http://schemas.microsoft.com/office/drawing/2010/main" val="0"/>
              </a:ext>
            </a:extLst>
          </a:blip>
          <a:srcRect t="34314"/>
          <a:stretch/>
        </p:blipFill>
        <p:spPr>
          <a:xfrm>
            <a:off x="-1" y="0"/>
            <a:ext cx="13920831" cy="6858000"/>
          </a:xfrm>
          <a:prstGeom prst="rect">
            <a:avLst/>
          </a:prstGeom>
        </p:spPr>
      </p:pic>
      <p:pic>
        <p:nvPicPr>
          <p:cNvPr id="3" name="Picture 2">
            <a:extLst>
              <a:ext uri="{FF2B5EF4-FFF2-40B4-BE49-F238E27FC236}">
                <a16:creationId xmlns:a16="http://schemas.microsoft.com/office/drawing/2014/main" id="{9055D7E6-4D27-481D-A518-AF05BD570042}"/>
              </a:ext>
            </a:extLst>
          </p:cNvPr>
          <p:cNvPicPr>
            <a:picLocks noChangeAspect="1"/>
          </p:cNvPicPr>
          <p:nvPr/>
        </p:nvPicPr>
        <p:blipFill rotWithShape="1">
          <a:blip r:embed="rId4">
            <a:extLst>
              <a:ext uri="{28A0092B-C50C-407E-A947-70E740481C1C}">
                <a14:useLocalDpi xmlns:a14="http://schemas.microsoft.com/office/drawing/2010/main" val="0"/>
              </a:ext>
            </a:extLst>
          </a:blip>
          <a:srcRect l="22983" r="22539"/>
          <a:stretch/>
        </p:blipFill>
        <p:spPr>
          <a:xfrm>
            <a:off x="5867400" y="0"/>
            <a:ext cx="8053431" cy="6858000"/>
          </a:xfrm>
          <a:prstGeom prst="rect">
            <a:avLst/>
          </a:prstGeom>
        </p:spPr>
      </p:pic>
      <p:sp>
        <p:nvSpPr>
          <p:cNvPr id="5" name="Rectangle 4">
            <a:extLst>
              <a:ext uri="{FF2B5EF4-FFF2-40B4-BE49-F238E27FC236}">
                <a16:creationId xmlns:a16="http://schemas.microsoft.com/office/drawing/2014/main" id="{E82219CB-0C46-46E1-89B8-6E8C4CF44A9A}"/>
              </a:ext>
            </a:extLst>
          </p:cNvPr>
          <p:cNvSpPr/>
          <p:nvPr/>
        </p:nvSpPr>
        <p:spPr>
          <a:xfrm>
            <a:off x="0" y="0"/>
            <a:ext cx="5867400" cy="6858000"/>
          </a:xfrm>
          <a:prstGeom prst="rect">
            <a:avLst/>
          </a:prstGeom>
          <a:solidFill>
            <a:srgbClr val="00B0F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6000" dirty="0">
                <a:latin typeface="Nunito Sans Light" panose="00000400000000000000" pitchFamily="2" charset="0"/>
              </a:rPr>
              <a:t>“Culture eats</a:t>
            </a:r>
          </a:p>
          <a:p>
            <a:pPr lvl="1"/>
            <a:r>
              <a:rPr lang="en-US" sz="6000" dirty="0">
                <a:latin typeface="Nunito Sans Light" panose="00000400000000000000" pitchFamily="2" charset="0"/>
              </a:rPr>
              <a:t>strategy for</a:t>
            </a:r>
          </a:p>
          <a:p>
            <a:pPr lvl="1"/>
            <a:r>
              <a:rPr lang="en-US" sz="6000" dirty="0">
                <a:latin typeface="Nunito Sans Light" panose="00000400000000000000" pitchFamily="2" charset="0"/>
              </a:rPr>
              <a:t>breakfast.”</a:t>
            </a:r>
          </a:p>
        </p:txBody>
      </p:sp>
    </p:spTree>
    <p:extLst>
      <p:ext uri="{BB962C8B-B14F-4D97-AF65-F5344CB8AC3E}">
        <p14:creationId xmlns:p14="http://schemas.microsoft.com/office/powerpoint/2010/main" val="2745619929"/>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4000" decel="76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B12FBD-742B-46AD-9551-AC35B6DD0D57}"/>
              </a:ext>
            </a:extLst>
          </p:cNvPr>
          <p:cNvPicPr>
            <a:picLocks noChangeAspect="1"/>
          </p:cNvPicPr>
          <p:nvPr/>
        </p:nvPicPr>
        <p:blipFill rotWithShape="1">
          <a:blip r:embed="rId2">
            <a:extLst>
              <a:ext uri="{28A0092B-C50C-407E-A947-70E740481C1C}">
                <a14:useLocalDpi xmlns:a14="http://schemas.microsoft.com/office/drawing/2010/main" val="0"/>
              </a:ext>
            </a:extLst>
          </a:blip>
          <a:srcRect t="16249" b="20939"/>
          <a:stretch/>
        </p:blipFill>
        <p:spPr>
          <a:xfrm>
            <a:off x="0" y="1752600"/>
            <a:ext cx="12192000" cy="5105400"/>
          </a:xfrm>
          <a:prstGeom prst="rect">
            <a:avLst/>
          </a:prstGeom>
        </p:spPr>
      </p:pic>
      <p:sp>
        <p:nvSpPr>
          <p:cNvPr id="5" name="Rectangle 4">
            <a:extLst>
              <a:ext uri="{FF2B5EF4-FFF2-40B4-BE49-F238E27FC236}">
                <a16:creationId xmlns:a16="http://schemas.microsoft.com/office/drawing/2014/main" id="{99C84D59-230D-49A9-A90F-E840CC4982FF}"/>
              </a:ext>
            </a:extLst>
          </p:cNvPr>
          <p:cNvSpPr/>
          <p:nvPr/>
        </p:nvSpPr>
        <p:spPr>
          <a:xfrm>
            <a:off x="838200" y="838200"/>
            <a:ext cx="10210800" cy="1042593"/>
          </a:xfrm>
          <a:prstGeom prst="rect">
            <a:avLst/>
          </a:prstGeom>
        </p:spPr>
        <p:txBody>
          <a:bodyPr wrap="square">
            <a:spAutoFit/>
          </a:bodyPr>
          <a:lstStyle/>
          <a:p>
            <a:pPr lvl="1">
              <a:lnSpc>
                <a:spcPts val="7000"/>
              </a:lnSpc>
            </a:pPr>
            <a:r>
              <a:rPr lang="en-US" sz="7200" dirty="0">
                <a:latin typeface="Nunito Sans ExtraLight" panose="00000300000000000000" pitchFamily="2" charset="0"/>
              </a:rPr>
              <a:t>Our Cultural Foundation</a:t>
            </a:r>
          </a:p>
        </p:txBody>
      </p:sp>
    </p:spTree>
    <p:extLst>
      <p:ext uri="{BB962C8B-B14F-4D97-AF65-F5344CB8AC3E}">
        <p14:creationId xmlns:p14="http://schemas.microsoft.com/office/powerpoint/2010/main" val="3237256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BEC9A-4296-4D0D-88EF-66511B85C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8F27009-DCBC-430E-952C-DE5BD342C808}"/>
              </a:ext>
            </a:extLst>
          </p:cNvPr>
          <p:cNvSpPr/>
          <p:nvPr/>
        </p:nvSpPr>
        <p:spPr>
          <a:xfrm>
            <a:off x="4284784" y="1896208"/>
            <a:ext cx="3616569" cy="2819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000"/>
              </a:lnSpc>
            </a:pPr>
            <a:r>
              <a:rPr lang="en-US" sz="4400" b="1" dirty="0">
                <a:solidFill>
                  <a:schemeClr val="bg1"/>
                </a:solidFill>
                <a:latin typeface="Gotham Bold" panose="02000803030000020004" pitchFamily="2" charset="0"/>
                <a:ea typeface="Roboto" panose="02000000000000000000" pitchFamily="2" charset="0"/>
              </a:rPr>
              <a:t>LOTS</a:t>
            </a:r>
          </a:p>
          <a:p>
            <a:pPr algn="ctr">
              <a:lnSpc>
                <a:spcPts val="5000"/>
              </a:lnSpc>
            </a:pPr>
            <a:r>
              <a:rPr lang="en-US" sz="4400" b="1" dirty="0">
                <a:solidFill>
                  <a:schemeClr val="bg1"/>
                </a:solidFill>
                <a:latin typeface="Gotham Bold" panose="02000803030000020004" pitchFamily="2" charset="0"/>
                <a:ea typeface="Roboto" panose="02000000000000000000" pitchFamily="2" charset="0"/>
              </a:rPr>
              <a:t>OF</a:t>
            </a:r>
          </a:p>
          <a:p>
            <a:pPr algn="ctr">
              <a:lnSpc>
                <a:spcPts val="5000"/>
              </a:lnSpc>
            </a:pPr>
            <a:r>
              <a:rPr lang="en-US" sz="4400" b="1" dirty="0">
                <a:solidFill>
                  <a:schemeClr val="bg1"/>
                </a:solidFill>
                <a:latin typeface="Gotham Bold" panose="02000803030000020004" pitchFamily="2" charset="0"/>
                <a:ea typeface="Roboto" panose="02000000000000000000" pitchFamily="2" charset="0"/>
              </a:rPr>
              <a:t>REVENUE</a:t>
            </a:r>
            <a:endParaRPr lang="en-US" sz="4400" dirty="0"/>
          </a:p>
        </p:txBody>
      </p:sp>
      <p:sp>
        <p:nvSpPr>
          <p:cNvPr id="12" name="Rectangle 11">
            <a:extLst>
              <a:ext uri="{FF2B5EF4-FFF2-40B4-BE49-F238E27FC236}">
                <a16:creationId xmlns:a16="http://schemas.microsoft.com/office/drawing/2014/main" id="{6B6A71CF-C483-48B8-8DF0-89819894BAD4}"/>
              </a:ext>
            </a:extLst>
          </p:cNvPr>
          <p:cNvSpPr/>
          <p:nvPr/>
        </p:nvSpPr>
        <p:spPr>
          <a:xfrm>
            <a:off x="457200" y="1896208"/>
            <a:ext cx="3616569" cy="2819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000"/>
              </a:lnSpc>
            </a:pPr>
            <a:r>
              <a:rPr lang="en-US" sz="4400" b="1" dirty="0">
                <a:solidFill>
                  <a:schemeClr val="bg1"/>
                </a:solidFill>
                <a:latin typeface="Gotham Bold" panose="02000803030000020004" pitchFamily="2" charset="0"/>
                <a:ea typeface="Roboto" panose="02000000000000000000" pitchFamily="2" charset="0"/>
              </a:rPr>
              <a:t>HALF</a:t>
            </a:r>
          </a:p>
          <a:p>
            <a:pPr algn="ctr">
              <a:lnSpc>
                <a:spcPts val="5000"/>
              </a:lnSpc>
            </a:pPr>
            <a:r>
              <a:rPr lang="en-US" sz="4400" b="1" dirty="0">
                <a:solidFill>
                  <a:schemeClr val="bg1"/>
                </a:solidFill>
                <a:latin typeface="Gotham Bold" panose="02000803030000020004" pitchFamily="2" charset="0"/>
                <a:ea typeface="Roboto" panose="02000000000000000000" pitchFamily="2" charset="0"/>
              </a:rPr>
              <a:t>OUR</a:t>
            </a:r>
          </a:p>
          <a:p>
            <a:pPr algn="ctr">
              <a:lnSpc>
                <a:spcPts val="5000"/>
              </a:lnSpc>
            </a:pPr>
            <a:r>
              <a:rPr lang="en-US" sz="4400" b="1" dirty="0">
                <a:solidFill>
                  <a:schemeClr val="bg1"/>
                </a:solidFill>
                <a:latin typeface="Gotham Bold" panose="02000803030000020004" pitchFamily="2" charset="0"/>
                <a:ea typeface="Roboto" panose="02000000000000000000" pitchFamily="2" charset="0"/>
              </a:rPr>
              <a:t>STAFF</a:t>
            </a:r>
            <a:endParaRPr lang="en-US" sz="4400" dirty="0"/>
          </a:p>
        </p:txBody>
      </p:sp>
      <p:sp>
        <p:nvSpPr>
          <p:cNvPr id="13" name="Rectangle 12">
            <a:extLst>
              <a:ext uri="{FF2B5EF4-FFF2-40B4-BE49-F238E27FC236}">
                <a16:creationId xmlns:a16="http://schemas.microsoft.com/office/drawing/2014/main" id="{AD1AF342-7AAD-4C67-A8C9-E6BEB98847EA}"/>
              </a:ext>
            </a:extLst>
          </p:cNvPr>
          <p:cNvSpPr/>
          <p:nvPr/>
        </p:nvSpPr>
        <p:spPr>
          <a:xfrm>
            <a:off x="8129953" y="1896208"/>
            <a:ext cx="3616569" cy="2819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000"/>
              </a:lnSpc>
            </a:pPr>
            <a:r>
              <a:rPr lang="en-US" sz="4400" b="1" dirty="0">
                <a:solidFill>
                  <a:schemeClr val="bg1"/>
                </a:solidFill>
                <a:latin typeface="Gotham Bold" panose="02000803030000020004" pitchFamily="2" charset="0"/>
                <a:ea typeface="Roboto" panose="02000000000000000000" pitchFamily="2" charset="0"/>
              </a:rPr>
              <a:t>SOME</a:t>
            </a:r>
          </a:p>
          <a:p>
            <a:pPr algn="ctr">
              <a:lnSpc>
                <a:spcPts val="5000"/>
              </a:lnSpc>
            </a:pPr>
            <a:r>
              <a:rPr lang="en-US" sz="4400" b="1" dirty="0">
                <a:solidFill>
                  <a:schemeClr val="bg1"/>
                </a:solidFill>
                <a:latin typeface="Gotham Bold" panose="02000803030000020004" pitchFamily="2" charset="0"/>
                <a:ea typeface="Roboto" panose="02000000000000000000" pitchFamily="2" charset="0"/>
              </a:rPr>
              <a:t>OF OUR</a:t>
            </a:r>
          </a:p>
          <a:p>
            <a:pPr algn="ctr">
              <a:lnSpc>
                <a:spcPts val="5000"/>
              </a:lnSpc>
            </a:pPr>
            <a:r>
              <a:rPr lang="en-US" sz="4400" b="1" dirty="0">
                <a:solidFill>
                  <a:schemeClr val="bg1"/>
                </a:solidFill>
                <a:latin typeface="Gotham Bold" panose="02000803030000020004" pitchFamily="2" charset="0"/>
                <a:ea typeface="Roboto" panose="02000000000000000000" pitchFamily="2" charset="0"/>
              </a:rPr>
              <a:t>HEART</a:t>
            </a:r>
            <a:endParaRPr lang="en-US" sz="4400" dirty="0"/>
          </a:p>
        </p:txBody>
      </p:sp>
    </p:spTree>
    <p:extLst>
      <p:ext uri="{BB962C8B-B14F-4D97-AF65-F5344CB8AC3E}">
        <p14:creationId xmlns:p14="http://schemas.microsoft.com/office/powerpoint/2010/main" val="379651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2E3BA7-8CD7-4626-825A-FDAA05239269}"/>
              </a:ext>
            </a:extLst>
          </p:cNvPr>
          <p:cNvPicPr>
            <a:picLocks noChangeAspect="1"/>
          </p:cNvPicPr>
          <p:nvPr/>
        </p:nvPicPr>
        <p:blipFill rotWithShape="1">
          <a:blip r:embed="rId3">
            <a:extLst>
              <a:ext uri="{28A0092B-C50C-407E-A947-70E740481C1C}">
                <a14:useLocalDpi xmlns:a14="http://schemas.microsoft.com/office/drawing/2010/main" val="0"/>
              </a:ext>
            </a:extLst>
          </a:blip>
          <a:srcRect l="11349" t="10853" r="35933" b="56"/>
          <a:stretch/>
        </p:blipFill>
        <p:spPr>
          <a:xfrm>
            <a:off x="-76200" y="-2"/>
            <a:ext cx="4071344" cy="6880276"/>
          </a:xfrm>
          <a:prstGeom prst="rect">
            <a:avLst/>
          </a:prstGeom>
        </p:spPr>
      </p:pic>
      <p:pic>
        <p:nvPicPr>
          <p:cNvPr id="11" name="Picture 10">
            <a:extLst>
              <a:ext uri="{FF2B5EF4-FFF2-40B4-BE49-F238E27FC236}">
                <a16:creationId xmlns:a16="http://schemas.microsoft.com/office/drawing/2014/main" id="{46347774-53F9-467F-BD12-D8B7072591A7}"/>
              </a:ext>
            </a:extLst>
          </p:cNvPr>
          <p:cNvPicPr>
            <a:picLocks noChangeAspect="1"/>
          </p:cNvPicPr>
          <p:nvPr/>
        </p:nvPicPr>
        <p:blipFill rotWithShape="1">
          <a:blip r:embed="rId4">
            <a:extLst>
              <a:ext uri="{28A0092B-C50C-407E-A947-70E740481C1C}">
                <a14:useLocalDpi xmlns:a14="http://schemas.microsoft.com/office/drawing/2010/main" val="0"/>
              </a:ext>
            </a:extLst>
          </a:blip>
          <a:srcRect l="32512" t="889" r="26091" b="1"/>
          <a:stretch/>
        </p:blipFill>
        <p:spPr>
          <a:xfrm>
            <a:off x="3995144" y="-2"/>
            <a:ext cx="4310656" cy="6880276"/>
          </a:xfrm>
          <a:prstGeom prst="rect">
            <a:avLst/>
          </a:prstGeom>
          <a:ln>
            <a:noFill/>
          </a:ln>
        </p:spPr>
      </p:pic>
      <p:pic>
        <p:nvPicPr>
          <p:cNvPr id="12" name="Picture 11">
            <a:extLst>
              <a:ext uri="{FF2B5EF4-FFF2-40B4-BE49-F238E27FC236}">
                <a16:creationId xmlns:a16="http://schemas.microsoft.com/office/drawing/2014/main" id="{6D868827-F49B-41B2-9AD2-5C5ABD90E621}"/>
              </a:ext>
            </a:extLst>
          </p:cNvPr>
          <p:cNvPicPr>
            <a:picLocks noChangeAspect="1"/>
          </p:cNvPicPr>
          <p:nvPr/>
        </p:nvPicPr>
        <p:blipFill rotWithShape="1">
          <a:blip r:embed="rId5">
            <a:extLst>
              <a:ext uri="{28A0092B-C50C-407E-A947-70E740481C1C}">
                <a14:useLocalDpi xmlns:a14="http://schemas.microsoft.com/office/drawing/2010/main" val="0"/>
              </a:ext>
            </a:extLst>
          </a:blip>
          <a:srcRect l="19465" r="26836" b="818"/>
          <a:stretch/>
        </p:blipFill>
        <p:spPr>
          <a:xfrm>
            <a:off x="8305800" y="0"/>
            <a:ext cx="3886200" cy="6880274"/>
          </a:xfrm>
          <a:prstGeom prst="rect">
            <a:avLst/>
          </a:prstGeom>
        </p:spPr>
      </p:pic>
      <p:sp>
        <p:nvSpPr>
          <p:cNvPr id="14" name="Rectangle 13">
            <a:extLst>
              <a:ext uri="{FF2B5EF4-FFF2-40B4-BE49-F238E27FC236}">
                <a16:creationId xmlns:a16="http://schemas.microsoft.com/office/drawing/2014/main" id="{52366850-4199-4CC6-B4CB-0E599B74F360}"/>
              </a:ext>
            </a:extLst>
          </p:cNvPr>
          <p:cNvSpPr/>
          <p:nvPr/>
        </p:nvSpPr>
        <p:spPr>
          <a:xfrm>
            <a:off x="7943684" y="5128150"/>
            <a:ext cx="4204859" cy="1805623"/>
          </a:xfrm>
          <a:prstGeom prst="rect">
            <a:avLst/>
          </a:prstGeom>
        </p:spPr>
        <p:txBody>
          <a:bodyPr wrap="square">
            <a:spAutoFit/>
          </a:bodyPr>
          <a:lstStyle/>
          <a:p>
            <a:pPr lvl="1">
              <a:lnSpc>
                <a:spcPts val="6400"/>
              </a:lnSpc>
            </a:pPr>
            <a:r>
              <a:rPr lang="en-US" sz="7200" spc="-150" dirty="0">
                <a:solidFill>
                  <a:schemeClr val="bg1"/>
                </a:solidFill>
                <a:latin typeface="Nunito Sans Light" panose="00000400000000000000" pitchFamily="2" charset="0"/>
              </a:rPr>
              <a:t>Living</a:t>
            </a:r>
          </a:p>
          <a:p>
            <a:pPr lvl="1">
              <a:lnSpc>
                <a:spcPts val="6400"/>
              </a:lnSpc>
            </a:pPr>
            <a:r>
              <a:rPr lang="en-US" sz="7200" spc="-300" dirty="0">
                <a:solidFill>
                  <a:schemeClr val="bg1"/>
                </a:solidFill>
                <a:latin typeface="Nunito Sans Light" panose="00000400000000000000" pitchFamily="2" charset="0"/>
              </a:rPr>
              <a:t>Full Lives</a:t>
            </a:r>
          </a:p>
        </p:txBody>
      </p:sp>
      <p:sp>
        <p:nvSpPr>
          <p:cNvPr id="15" name="Rectangle 14">
            <a:extLst>
              <a:ext uri="{FF2B5EF4-FFF2-40B4-BE49-F238E27FC236}">
                <a16:creationId xmlns:a16="http://schemas.microsoft.com/office/drawing/2014/main" id="{A2A15C8A-7443-4BED-84B6-43DB1F802949}"/>
              </a:ext>
            </a:extLst>
          </p:cNvPr>
          <p:cNvSpPr/>
          <p:nvPr/>
        </p:nvSpPr>
        <p:spPr>
          <a:xfrm>
            <a:off x="3727397" y="5128150"/>
            <a:ext cx="3885250" cy="1805623"/>
          </a:xfrm>
          <a:prstGeom prst="rect">
            <a:avLst/>
          </a:prstGeom>
        </p:spPr>
        <p:txBody>
          <a:bodyPr wrap="square">
            <a:spAutoFit/>
          </a:bodyPr>
          <a:lstStyle/>
          <a:p>
            <a:pPr lvl="1">
              <a:lnSpc>
                <a:spcPts val="6400"/>
              </a:lnSpc>
            </a:pPr>
            <a:r>
              <a:rPr lang="en-US" sz="7200" spc="-150" dirty="0">
                <a:solidFill>
                  <a:schemeClr val="bg1"/>
                </a:solidFill>
                <a:latin typeface="Nunito Sans Light" panose="00000400000000000000" pitchFamily="2" charset="0"/>
              </a:rPr>
              <a:t>Positive</a:t>
            </a:r>
          </a:p>
          <a:p>
            <a:pPr lvl="1">
              <a:lnSpc>
                <a:spcPts val="6400"/>
              </a:lnSpc>
            </a:pPr>
            <a:r>
              <a:rPr lang="en-US" sz="7200" spc="-150" dirty="0">
                <a:solidFill>
                  <a:schemeClr val="bg1"/>
                </a:solidFill>
                <a:latin typeface="Nunito Sans Light" panose="00000400000000000000" pitchFamily="2" charset="0"/>
              </a:rPr>
              <a:t>Energy</a:t>
            </a:r>
          </a:p>
        </p:txBody>
      </p:sp>
      <p:sp>
        <p:nvSpPr>
          <p:cNvPr id="16" name="Rectangle 15">
            <a:extLst>
              <a:ext uri="{FF2B5EF4-FFF2-40B4-BE49-F238E27FC236}">
                <a16:creationId xmlns:a16="http://schemas.microsoft.com/office/drawing/2014/main" id="{A2F4100C-E4FB-4731-BD43-DFE854B83C60}"/>
              </a:ext>
            </a:extLst>
          </p:cNvPr>
          <p:cNvSpPr/>
          <p:nvPr/>
        </p:nvSpPr>
        <p:spPr>
          <a:xfrm>
            <a:off x="-311204" y="5128150"/>
            <a:ext cx="3859537" cy="1805623"/>
          </a:xfrm>
          <a:prstGeom prst="rect">
            <a:avLst/>
          </a:prstGeom>
        </p:spPr>
        <p:txBody>
          <a:bodyPr wrap="square">
            <a:spAutoFit/>
          </a:bodyPr>
          <a:lstStyle/>
          <a:p>
            <a:pPr lvl="1">
              <a:lnSpc>
                <a:spcPts val="6400"/>
              </a:lnSpc>
            </a:pPr>
            <a:r>
              <a:rPr lang="en-US" sz="7200" spc="-150" dirty="0">
                <a:solidFill>
                  <a:schemeClr val="bg1"/>
                </a:solidFill>
                <a:latin typeface="Nunito Sans Light" panose="00000400000000000000" pitchFamily="2" charset="0"/>
              </a:rPr>
              <a:t>Fierce</a:t>
            </a:r>
          </a:p>
          <a:p>
            <a:pPr lvl="1">
              <a:lnSpc>
                <a:spcPts val="6400"/>
              </a:lnSpc>
            </a:pPr>
            <a:r>
              <a:rPr lang="en-US" sz="7200" spc="-150" dirty="0">
                <a:solidFill>
                  <a:schemeClr val="bg1"/>
                </a:solidFill>
                <a:latin typeface="Nunito Sans Light" panose="00000400000000000000" pitchFamily="2" charset="0"/>
              </a:rPr>
              <a:t>Drive</a:t>
            </a:r>
          </a:p>
        </p:txBody>
      </p:sp>
      <p:pic>
        <p:nvPicPr>
          <p:cNvPr id="3" name="Picture 2">
            <a:extLst>
              <a:ext uri="{FF2B5EF4-FFF2-40B4-BE49-F238E27FC236}">
                <a16:creationId xmlns:a16="http://schemas.microsoft.com/office/drawing/2014/main" id="{1625E0A4-5160-4136-A06E-34A004503A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748" y="3545415"/>
            <a:ext cx="1540372" cy="1540372"/>
          </a:xfrm>
          <a:prstGeom prst="rect">
            <a:avLst/>
          </a:prstGeom>
        </p:spPr>
      </p:pic>
      <p:pic>
        <p:nvPicPr>
          <p:cNvPr id="5" name="Picture 4">
            <a:extLst>
              <a:ext uri="{FF2B5EF4-FFF2-40B4-BE49-F238E27FC236}">
                <a16:creationId xmlns:a16="http://schemas.microsoft.com/office/drawing/2014/main" id="{A2BE41C8-0441-4B7E-9AAA-59822F481E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5228" y="3534279"/>
            <a:ext cx="1540372" cy="1540372"/>
          </a:xfrm>
          <a:prstGeom prst="rect">
            <a:avLst/>
          </a:prstGeom>
        </p:spPr>
      </p:pic>
      <p:pic>
        <p:nvPicPr>
          <p:cNvPr id="20" name="Picture 19">
            <a:extLst>
              <a:ext uri="{FF2B5EF4-FFF2-40B4-BE49-F238E27FC236}">
                <a16:creationId xmlns:a16="http://schemas.microsoft.com/office/drawing/2014/main" id="{BAC5D195-6392-460B-9971-2CF12F571D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0600" y="3496959"/>
            <a:ext cx="1540372" cy="1540372"/>
          </a:xfrm>
          <a:prstGeom prst="rect">
            <a:avLst/>
          </a:prstGeom>
        </p:spPr>
      </p:pic>
    </p:spTree>
    <p:extLst>
      <p:ext uri="{BB962C8B-B14F-4D97-AF65-F5344CB8AC3E}">
        <p14:creationId xmlns:p14="http://schemas.microsoft.com/office/powerpoint/2010/main" val="21644963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decel="6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600" fill="hold"/>
                                        <p:tgtEl>
                                          <p:spTgt spid="11"/>
                                        </p:tgtEl>
                                        <p:attrNameLst>
                                          <p:attrName>ppt_x</p:attrName>
                                        </p:attrNameLst>
                                      </p:cBhvr>
                                      <p:tavLst>
                                        <p:tav tm="0">
                                          <p:val>
                                            <p:strVal val="#ppt_x"/>
                                          </p:val>
                                        </p:tav>
                                        <p:tav tm="100000">
                                          <p:val>
                                            <p:strVal val="#ppt_x"/>
                                          </p:val>
                                        </p:tav>
                                      </p:tavLst>
                                    </p:anim>
                                    <p:anim calcmode="lin" valueType="num">
                                      <p:cBhvr additive="base">
                                        <p:cTn id="8" dur="600" fill="hold"/>
                                        <p:tgtEl>
                                          <p:spTgt spid="11"/>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3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2" presetClass="entr" presetSubtype="4" accel="40000" decel="60000" fill="hold" nodeType="withEffect">
                                  <p:stCondLst>
                                    <p:cond delay="2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900" fill="hold"/>
                                        <p:tgtEl>
                                          <p:spTgt spid="12"/>
                                        </p:tgtEl>
                                        <p:attrNameLst>
                                          <p:attrName>ppt_x</p:attrName>
                                        </p:attrNameLst>
                                      </p:cBhvr>
                                      <p:tavLst>
                                        <p:tav tm="0">
                                          <p:val>
                                            <p:strVal val="#ppt_x"/>
                                          </p:val>
                                        </p:tav>
                                        <p:tav tm="100000">
                                          <p:val>
                                            <p:strVal val="#ppt_x"/>
                                          </p:val>
                                        </p:tav>
                                      </p:tavLst>
                                    </p:anim>
                                    <p:anim calcmode="lin" valueType="num">
                                      <p:cBhvr additive="base">
                                        <p:cTn id="18" dur="900" fill="hold"/>
                                        <p:tgtEl>
                                          <p:spTgt spid="12"/>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9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9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D9B64-8AA6-43D8-8365-28B69F4B9427}"/>
              </a:ext>
            </a:extLst>
          </p:cNvPr>
          <p:cNvPicPr>
            <a:picLocks noChangeAspect="1"/>
          </p:cNvPicPr>
          <p:nvPr/>
        </p:nvPicPr>
        <p:blipFill rotWithShape="1">
          <a:blip r:embed="rId3">
            <a:extLst>
              <a:ext uri="{28A0092B-C50C-407E-A947-70E740481C1C}">
                <a14:useLocalDpi xmlns:a14="http://schemas.microsoft.com/office/drawing/2010/main" val="0"/>
              </a:ext>
            </a:extLst>
          </a:blip>
          <a:srcRect l="3114" t="4862" r="5558" b="25085"/>
          <a:stretch/>
        </p:blipFill>
        <p:spPr>
          <a:xfrm>
            <a:off x="5486400" y="0"/>
            <a:ext cx="6705600" cy="6858000"/>
          </a:xfrm>
          <a:prstGeom prst="rect">
            <a:avLst/>
          </a:prstGeom>
        </p:spPr>
      </p:pic>
      <p:sp>
        <p:nvSpPr>
          <p:cNvPr id="6" name="Rectangle 5">
            <a:extLst>
              <a:ext uri="{FF2B5EF4-FFF2-40B4-BE49-F238E27FC236}">
                <a16:creationId xmlns:a16="http://schemas.microsoft.com/office/drawing/2014/main" id="{19FB1A13-08B8-480F-970E-8FE11B4047B1}"/>
              </a:ext>
            </a:extLst>
          </p:cNvPr>
          <p:cNvSpPr/>
          <p:nvPr/>
        </p:nvSpPr>
        <p:spPr>
          <a:xfrm>
            <a:off x="0" y="2514967"/>
            <a:ext cx="6096000" cy="1828065"/>
          </a:xfrm>
          <a:prstGeom prst="rect">
            <a:avLst/>
          </a:prstGeom>
        </p:spPr>
        <p:txBody>
          <a:bodyPr>
            <a:spAutoFit/>
          </a:bodyPr>
          <a:lstStyle/>
          <a:p>
            <a:pPr lvl="1">
              <a:lnSpc>
                <a:spcPts val="6500"/>
              </a:lnSpc>
            </a:pPr>
            <a:r>
              <a:rPr lang="en-US" sz="7200" dirty="0">
                <a:latin typeface="Nunito Sans ExtraLight" panose="00000300000000000000" pitchFamily="2" charset="0"/>
              </a:rPr>
              <a:t>Short-Term</a:t>
            </a:r>
          </a:p>
          <a:p>
            <a:pPr lvl="1">
              <a:lnSpc>
                <a:spcPts val="6500"/>
              </a:lnSpc>
            </a:pPr>
            <a:r>
              <a:rPr lang="en-US" sz="7200" dirty="0">
                <a:latin typeface="Nunito Sans ExtraLight" panose="00000300000000000000" pitchFamily="2" charset="0"/>
              </a:rPr>
              <a:t>Decisions</a:t>
            </a:r>
          </a:p>
        </p:txBody>
      </p:sp>
    </p:spTree>
    <p:extLst>
      <p:ext uri="{BB962C8B-B14F-4D97-AF65-F5344CB8AC3E}">
        <p14:creationId xmlns:p14="http://schemas.microsoft.com/office/powerpoint/2010/main" val="888608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D9B64-8AA6-43D8-8365-28B69F4B9427}"/>
              </a:ext>
            </a:extLst>
          </p:cNvPr>
          <p:cNvPicPr>
            <a:picLocks noChangeAspect="1"/>
          </p:cNvPicPr>
          <p:nvPr/>
        </p:nvPicPr>
        <p:blipFill rotWithShape="1">
          <a:blip r:embed="rId3">
            <a:extLst>
              <a:ext uri="{28A0092B-C50C-407E-A947-70E740481C1C}">
                <a14:useLocalDpi xmlns:a14="http://schemas.microsoft.com/office/drawing/2010/main" val="0"/>
              </a:ext>
            </a:extLst>
          </a:blip>
          <a:srcRect l="12421" t="29299" r="1591" b="13377"/>
          <a:stretch/>
        </p:blipFill>
        <p:spPr>
          <a:xfrm>
            <a:off x="0" y="0"/>
            <a:ext cx="6858000" cy="3429000"/>
          </a:xfrm>
          <a:prstGeom prst="rect">
            <a:avLst/>
          </a:prstGeom>
        </p:spPr>
      </p:pic>
      <p:sp>
        <p:nvSpPr>
          <p:cNvPr id="7" name="Rectangle 6">
            <a:extLst>
              <a:ext uri="{FF2B5EF4-FFF2-40B4-BE49-F238E27FC236}">
                <a16:creationId xmlns:a16="http://schemas.microsoft.com/office/drawing/2014/main" id="{5AD1DB73-5C3C-4F84-819A-E53F679496D6}"/>
              </a:ext>
            </a:extLst>
          </p:cNvPr>
          <p:cNvSpPr/>
          <p:nvPr/>
        </p:nvSpPr>
        <p:spPr>
          <a:xfrm>
            <a:off x="7010400" y="2362200"/>
            <a:ext cx="5181600" cy="4576253"/>
          </a:xfrm>
          <a:prstGeom prst="rect">
            <a:avLst/>
          </a:prstGeom>
        </p:spPr>
        <p:txBody>
          <a:bodyPr wrap="square">
            <a:spAutoFit/>
          </a:bodyPr>
          <a:lstStyle/>
          <a:p>
            <a:pPr marL="914400" lvl="1" indent="-457200">
              <a:lnSpc>
                <a:spcPts val="3500"/>
              </a:lnSpc>
              <a:buFont typeface="Arial" panose="020B0604020202020204" pitchFamily="34" charset="0"/>
              <a:buChar char="•"/>
            </a:pPr>
            <a:r>
              <a:rPr lang="en-US" sz="2800" dirty="0">
                <a:latin typeface="Nunito Sans Light" panose="00000400000000000000" pitchFamily="2" charset="0"/>
              </a:rPr>
              <a:t>Housing assistance</a:t>
            </a:r>
          </a:p>
          <a:p>
            <a:pPr marL="914400" lvl="1" indent="-457200">
              <a:lnSpc>
                <a:spcPts val="3500"/>
              </a:lnSpc>
              <a:buFont typeface="Arial" panose="020B0604020202020204" pitchFamily="34" charset="0"/>
              <a:buChar char="•"/>
            </a:pPr>
            <a:endParaRPr lang="en-US" sz="2800" dirty="0">
              <a:latin typeface="Nunito Sans Light" panose="00000400000000000000" pitchFamily="2" charset="0"/>
            </a:endParaRPr>
          </a:p>
          <a:p>
            <a:pPr marL="914400" lvl="1" indent="-457200">
              <a:lnSpc>
                <a:spcPts val="3500"/>
              </a:lnSpc>
              <a:buFont typeface="Arial" panose="020B0604020202020204" pitchFamily="34" charset="0"/>
              <a:buChar char="•"/>
            </a:pPr>
            <a:r>
              <a:rPr lang="en-US" sz="2800" dirty="0">
                <a:latin typeface="Nunito Sans Light" panose="00000400000000000000" pitchFamily="2" charset="0"/>
              </a:rPr>
              <a:t>Additional time off</a:t>
            </a:r>
          </a:p>
          <a:p>
            <a:pPr marL="914400" lvl="1" indent="-457200">
              <a:lnSpc>
                <a:spcPts val="3500"/>
              </a:lnSpc>
              <a:buFont typeface="Arial" panose="020B0604020202020204" pitchFamily="34" charset="0"/>
              <a:buChar char="•"/>
            </a:pPr>
            <a:endParaRPr lang="en-US" sz="2800" dirty="0">
              <a:latin typeface="Nunito Sans Light" panose="00000400000000000000" pitchFamily="2" charset="0"/>
            </a:endParaRPr>
          </a:p>
          <a:p>
            <a:pPr marL="914400" lvl="1" indent="-457200">
              <a:lnSpc>
                <a:spcPts val="3500"/>
              </a:lnSpc>
              <a:buFont typeface="Arial" panose="020B0604020202020204" pitchFamily="34" charset="0"/>
              <a:buChar char="•"/>
            </a:pPr>
            <a:r>
              <a:rPr lang="en-US" sz="2800" dirty="0">
                <a:latin typeface="Nunito Sans Light" panose="00000400000000000000" pitchFamily="2" charset="0"/>
              </a:rPr>
              <a:t>Travel stipend for family</a:t>
            </a:r>
          </a:p>
          <a:p>
            <a:pPr marL="914400" lvl="1" indent="-457200">
              <a:lnSpc>
                <a:spcPts val="3500"/>
              </a:lnSpc>
              <a:buFont typeface="Arial" panose="020B0604020202020204" pitchFamily="34" charset="0"/>
              <a:buChar char="•"/>
            </a:pPr>
            <a:endParaRPr lang="en-US" sz="2800" dirty="0">
              <a:latin typeface="Nunito Sans Light" panose="00000400000000000000" pitchFamily="2" charset="0"/>
            </a:endParaRPr>
          </a:p>
          <a:p>
            <a:pPr marL="914400" lvl="1" indent="-457200">
              <a:lnSpc>
                <a:spcPts val="3500"/>
              </a:lnSpc>
              <a:buFont typeface="Arial" panose="020B0604020202020204" pitchFamily="34" charset="0"/>
              <a:buChar char="•"/>
            </a:pPr>
            <a:r>
              <a:rPr lang="en-US" sz="2800" dirty="0">
                <a:latin typeface="Nunito Sans Light" panose="00000400000000000000" pitchFamily="2" charset="0"/>
              </a:rPr>
              <a:t>Relocation bonuses</a:t>
            </a:r>
          </a:p>
          <a:p>
            <a:pPr marL="914400" lvl="1" indent="-457200">
              <a:lnSpc>
                <a:spcPts val="3500"/>
              </a:lnSpc>
              <a:buFont typeface="Arial" panose="020B0604020202020204" pitchFamily="34" charset="0"/>
              <a:buChar char="•"/>
            </a:pPr>
            <a:endParaRPr lang="en-US" sz="2800" dirty="0">
              <a:latin typeface="Nunito Sans Light" panose="00000400000000000000" pitchFamily="2" charset="0"/>
            </a:endParaRPr>
          </a:p>
          <a:p>
            <a:pPr marL="914400" lvl="1" indent="-457200">
              <a:lnSpc>
                <a:spcPts val="3500"/>
              </a:lnSpc>
              <a:buFont typeface="Arial" panose="020B0604020202020204" pitchFamily="34" charset="0"/>
              <a:buChar char="•"/>
            </a:pPr>
            <a:r>
              <a:rPr lang="en-US" sz="2800" dirty="0">
                <a:latin typeface="Nunito Sans Light" panose="00000400000000000000" pitchFamily="2" charset="0"/>
              </a:rPr>
              <a:t>Personal asset transfer</a:t>
            </a:r>
          </a:p>
          <a:p>
            <a:pPr marL="914400" lvl="1" indent="-457200">
              <a:lnSpc>
                <a:spcPts val="3500"/>
              </a:lnSpc>
              <a:buFont typeface="Arial" panose="020B0604020202020204" pitchFamily="34" charset="0"/>
              <a:buChar char="•"/>
            </a:pPr>
            <a:endParaRPr lang="en-US" sz="2800" dirty="0">
              <a:latin typeface="Nunito Sans Light" panose="00000400000000000000" pitchFamily="2" charset="0"/>
            </a:endParaRPr>
          </a:p>
        </p:txBody>
      </p:sp>
      <p:pic>
        <p:nvPicPr>
          <p:cNvPr id="3" name="Picture 2">
            <a:extLst>
              <a:ext uri="{FF2B5EF4-FFF2-40B4-BE49-F238E27FC236}">
                <a16:creationId xmlns:a16="http://schemas.microsoft.com/office/drawing/2014/main" id="{3275759E-456E-41A0-92C7-DFE618639B21}"/>
              </a:ext>
            </a:extLst>
          </p:cNvPr>
          <p:cNvPicPr>
            <a:picLocks noChangeAspect="1"/>
          </p:cNvPicPr>
          <p:nvPr/>
        </p:nvPicPr>
        <p:blipFill rotWithShape="1">
          <a:blip r:embed="rId4">
            <a:extLst>
              <a:ext uri="{28A0092B-C50C-407E-A947-70E740481C1C}">
                <a14:useLocalDpi xmlns:a14="http://schemas.microsoft.com/office/drawing/2010/main" val="0"/>
              </a:ext>
            </a:extLst>
          </a:blip>
          <a:srcRect l="62743" t="28077" r="1" b="23328"/>
          <a:stretch/>
        </p:blipFill>
        <p:spPr>
          <a:xfrm>
            <a:off x="0" y="3429000"/>
            <a:ext cx="3505200" cy="3429000"/>
          </a:xfrm>
          <a:prstGeom prst="rect">
            <a:avLst/>
          </a:prstGeom>
        </p:spPr>
      </p:pic>
      <p:pic>
        <p:nvPicPr>
          <p:cNvPr id="6" name="Picture 5">
            <a:extLst>
              <a:ext uri="{FF2B5EF4-FFF2-40B4-BE49-F238E27FC236}">
                <a16:creationId xmlns:a16="http://schemas.microsoft.com/office/drawing/2014/main" id="{8795839A-F7EB-4A78-9B21-3CB566425E16}"/>
              </a:ext>
            </a:extLst>
          </p:cNvPr>
          <p:cNvPicPr>
            <a:picLocks noChangeAspect="1"/>
          </p:cNvPicPr>
          <p:nvPr/>
        </p:nvPicPr>
        <p:blipFill rotWithShape="1">
          <a:blip r:embed="rId5">
            <a:extLst>
              <a:ext uri="{28A0092B-C50C-407E-A947-70E740481C1C}">
                <a14:useLocalDpi xmlns:a14="http://schemas.microsoft.com/office/drawing/2010/main" val="0"/>
              </a:ext>
            </a:extLst>
          </a:blip>
          <a:srcRect l="5694" t="4114" r="31664" b="3322"/>
          <a:stretch/>
        </p:blipFill>
        <p:spPr>
          <a:xfrm>
            <a:off x="3505200" y="3429000"/>
            <a:ext cx="3352800" cy="3429000"/>
          </a:xfrm>
          <a:prstGeom prst="rect">
            <a:avLst/>
          </a:prstGeom>
        </p:spPr>
      </p:pic>
      <p:pic>
        <p:nvPicPr>
          <p:cNvPr id="8" name="Picture 7">
            <a:extLst>
              <a:ext uri="{FF2B5EF4-FFF2-40B4-BE49-F238E27FC236}">
                <a16:creationId xmlns:a16="http://schemas.microsoft.com/office/drawing/2014/main" id="{108D8AAA-D2D6-4E2D-813F-A5769240CA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400" y="228600"/>
            <a:ext cx="2027486" cy="2027486"/>
          </a:xfrm>
          <a:prstGeom prst="rect">
            <a:avLst/>
          </a:prstGeom>
          <a:effectLst>
            <a:outerShdw blurRad="50800" dist="38100" dir="5400000" algn="t" rotWithShape="0">
              <a:prstClr val="black">
                <a:alpha val="12000"/>
              </a:prstClr>
            </a:outerShdw>
          </a:effectLst>
        </p:spPr>
      </p:pic>
    </p:spTree>
    <p:extLst>
      <p:ext uri="{BB962C8B-B14F-4D97-AF65-F5344CB8AC3E}">
        <p14:creationId xmlns:p14="http://schemas.microsoft.com/office/powerpoint/2010/main" val="133644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500"/>
                                        <p:tgtEl>
                                          <p:spTgt spid="7">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Effect transition="in" filter="fade">
                                      <p:cBhvr>
                                        <p:cTn id="19" dur="500"/>
                                        <p:tgtEl>
                                          <p:spTgt spid="7">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animEffect transition="in" filter="fade">
                                      <p:cBhvr>
                                        <p:cTn id="23"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B8E65-358C-433D-A37D-13C74FE12F3D}"/>
              </a:ext>
            </a:extLst>
          </p:cNvPr>
          <p:cNvPicPr>
            <a:picLocks noChangeAspect="1"/>
          </p:cNvPicPr>
          <p:nvPr/>
        </p:nvPicPr>
        <p:blipFill rotWithShape="1">
          <a:blip r:embed="rId3">
            <a:extLst>
              <a:ext uri="{28A0092B-C50C-407E-A947-70E740481C1C}">
                <a14:useLocalDpi xmlns:a14="http://schemas.microsoft.com/office/drawing/2010/main" val="0"/>
              </a:ext>
            </a:extLst>
          </a:blip>
          <a:srcRect t="13457" b="14668"/>
          <a:stretch/>
        </p:blipFill>
        <p:spPr>
          <a:xfrm>
            <a:off x="4876801" y="0"/>
            <a:ext cx="7315200" cy="7010400"/>
          </a:xfrm>
          <a:prstGeom prst="rect">
            <a:avLst/>
          </a:prstGeom>
        </p:spPr>
      </p:pic>
      <p:sp>
        <p:nvSpPr>
          <p:cNvPr id="4" name="Rectangle 3">
            <a:extLst>
              <a:ext uri="{FF2B5EF4-FFF2-40B4-BE49-F238E27FC236}">
                <a16:creationId xmlns:a16="http://schemas.microsoft.com/office/drawing/2014/main" id="{3CE2B81C-E1D5-4CCF-BA9A-858EBDC7FA1C}"/>
              </a:ext>
            </a:extLst>
          </p:cNvPr>
          <p:cNvSpPr/>
          <p:nvPr/>
        </p:nvSpPr>
        <p:spPr>
          <a:xfrm>
            <a:off x="152400" y="3200400"/>
            <a:ext cx="6096000" cy="2661626"/>
          </a:xfrm>
          <a:prstGeom prst="rect">
            <a:avLst/>
          </a:prstGeom>
        </p:spPr>
        <p:txBody>
          <a:bodyPr>
            <a:spAutoFit/>
          </a:bodyPr>
          <a:lstStyle/>
          <a:p>
            <a:pPr lvl="1">
              <a:lnSpc>
                <a:spcPts val="6500"/>
              </a:lnSpc>
            </a:pPr>
            <a:r>
              <a:rPr lang="en-US" sz="7200" dirty="0">
                <a:latin typeface="Nunito Sans ExtraLight" panose="00000300000000000000" pitchFamily="2" charset="0"/>
              </a:rPr>
              <a:t>Beautiful </a:t>
            </a:r>
          </a:p>
          <a:p>
            <a:pPr lvl="1">
              <a:lnSpc>
                <a:spcPts val="6500"/>
              </a:lnSpc>
            </a:pPr>
            <a:r>
              <a:rPr lang="en-US" sz="7200" dirty="0">
                <a:latin typeface="Nunito Sans ExtraLight" panose="00000300000000000000" pitchFamily="2" charset="0"/>
              </a:rPr>
              <a:t>New</a:t>
            </a:r>
          </a:p>
          <a:p>
            <a:pPr lvl="1">
              <a:lnSpc>
                <a:spcPts val="6500"/>
              </a:lnSpc>
            </a:pPr>
            <a:r>
              <a:rPr lang="en-US" sz="7200" dirty="0">
                <a:latin typeface="Nunito Sans ExtraLight" panose="00000300000000000000" pitchFamily="2" charset="0"/>
              </a:rPr>
              <a:t>Office</a:t>
            </a:r>
          </a:p>
        </p:txBody>
      </p:sp>
      <p:pic>
        <p:nvPicPr>
          <p:cNvPr id="5" name="Picture 4">
            <a:extLst>
              <a:ext uri="{FF2B5EF4-FFF2-40B4-BE49-F238E27FC236}">
                <a16:creationId xmlns:a16="http://schemas.microsoft.com/office/drawing/2014/main" id="{8B9D2C5D-0C43-4246-AF20-55B9A0C91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14" y="733483"/>
            <a:ext cx="2027486" cy="2027486"/>
          </a:xfrm>
          <a:prstGeom prst="rect">
            <a:avLst/>
          </a:prstGeom>
          <a:effectLst>
            <a:outerShdw blurRad="50800" dist="38100" dir="5400000" algn="t" rotWithShape="0">
              <a:prstClr val="black">
                <a:alpha val="12000"/>
              </a:prstClr>
            </a:outerShdw>
          </a:effectLst>
        </p:spPr>
      </p:pic>
    </p:spTree>
    <p:extLst>
      <p:ext uri="{BB962C8B-B14F-4D97-AF65-F5344CB8AC3E}">
        <p14:creationId xmlns:p14="http://schemas.microsoft.com/office/powerpoint/2010/main" val="927270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EBF87F-2917-4145-B149-73D5EEA8315C}"/>
              </a:ext>
            </a:extLst>
          </p:cNvPr>
          <p:cNvPicPr>
            <a:picLocks noChangeAspect="1"/>
          </p:cNvPicPr>
          <p:nvPr/>
        </p:nvPicPr>
        <p:blipFill rotWithShape="1">
          <a:blip r:embed="rId3">
            <a:extLst>
              <a:ext uri="{28A0092B-C50C-407E-A947-70E740481C1C}">
                <a14:useLocalDpi xmlns:a14="http://schemas.microsoft.com/office/drawing/2010/main" val="0"/>
              </a:ext>
            </a:extLst>
          </a:blip>
          <a:srcRect t="10937"/>
          <a:stretch/>
        </p:blipFill>
        <p:spPr>
          <a:xfrm>
            <a:off x="0" y="-869157"/>
            <a:ext cx="7239000" cy="8596313"/>
          </a:xfrm>
          <a:prstGeom prst="rect">
            <a:avLst/>
          </a:prstGeom>
        </p:spPr>
      </p:pic>
      <p:sp>
        <p:nvSpPr>
          <p:cNvPr id="2" name="Rectangle 1">
            <a:extLst>
              <a:ext uri="{FF2B5EF4-FFF2-40B4-BE49-F238E27FC236}">
                <a16:creationId xmlns:a16="http://schemas.microsoft.com/office/drawing/2014/main" id="{CB8A9AD6-B4B4-4525-9076-075806622313}"/>
              </a:ext>
            </a:extLst>
          </p:cNvPr>
          <p:cNvSpPr/>
          <p:nvPr/>
        </p:nvSpPr>
        <p:spPr>
          <a:xfrm>
            <a:off x="7010400" y="2438400"/>
            <a:ext cx="5562600" cy="1940275"/>
          </a:xfrm>
          <a:prstGeom prst="rect">
            <a:avLst/>
          </a:prstGeom>
        </p:spPr>
        <p:txBody>
          <a:bodyPr wrap="square">
            <a:spAutoFit/>
          </a:bodyPr>
          <a:lstStyle/>
          <a:p>
            <a:pPr lvl="1">
              <a:lnSpc>
                <a:spcPts val="7000"/>
              </a:lnSpc>
            </a:pPr>
            <a:r>
              <a:rPr lang="en-US" sz="7200" dirty="0">
                <a:latin typeface="Nunito Sans ExtraLight" panose="00000300000000000000" pitchFamily="2" charset="0"/>
              </a:rPr>
              <a:t>Long-Term</a:t>
            </a:r>
          </a:p>
          <a:p>
            <a:pPr lvl="1">
              <a:lnSpc>
                <a:spcPts val="7000"/>
              </a:lnSpc>
            </a:pPr>
            <a:r>
              <a:rPr lang="en-US" sz="7200" dirty="0">
                <a:latin typeface="Nunito Sans ExtraLight" panose="00000300000000000000" pitchFamily="2" charset="0"/>
              </a:rPr>
              <a:t>Changes</a:t>
            </a:r>
          </a:p>
        </p:txBody>
      </p:sp>
    </p:spTree>
    <p:extLst>
      <p:ext uri="{BB962C8B-B14F-4D97-AF65-F5344CB8AC3E}">
        <p14:creationId xmlns:p14="http://schemas.microsoft.com/office/powerpoint/2010/main" val="70625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F5AAF-FD17-4448-8836-582EE6423802}"/>
              </a:ext>
            </a:extLst>
          </p:cNvPr>
          <p:cNvPicPr>
            <a:picLocks noChangeAspect="1"/>
          </p:cNvPicPr>
          <p:nvPr/>
        </p:nvPicPr>
        <p:blipFill rotWithShape="1">
          <a:blip r:embed="rId2">
            <a:extLst>
              <a:ext uri="{28A0092B-C50C-407E-A947-70E740481C1C}">
                <a14:useLocalDpi xmlns:a14="http://schemas.microsoft.com/office/drawing/2010/main" val="0"/>
              </a:ext>
            </a:extLst>
          </a:blip>
          <a:srcRect t="14898" b="27997"/>
          <a:stretch/>
        </p:blipFill>
        <p:spPr>
          <a:xfrm>
            <a:off x="-83937" y="0"/>
            <a:ext cx="12275937" cy="5257800"/>
          </a:xfrm>
          <a:prstGeom prst="rect">
            <a:avLst/>
          </a:prstGeom>
        </p:spPr>
      </p:pic>
      <p:sp>
        <p:nvSpPr>
          <p:cNvPr id="4" name="Rectangle 3">
            <a:extLst>
              <a:ext uri="{FF2B5EF4-FFF2-40B4-BE49-F238E27FC236}">
                <a16:creationId xmlns:a16="http://schemas.microsoft.com/office/drawing/2014/main" id="{5747442D-A9EC-4267-A2DD-CE98A0BA56D9}"/>
              </a:ext>
            </a:extLst>
          </p:cNvPr>
          <p:cNvSpPr/>
          <p:nvPr/>
        </p:nvSpPr>
        <p:spPr>
          <a:xfrm>
            <a:off x="506164" y="5514078"/>
            <a:ext cx="10210800" cy="973343"/>
          </a:xfrm>
          <a:prstGeom prst="rect">
            <a:avLst/>
          </a:prstGeom>
        </p:spPr>
        <p:txBody>
          <a:bodyPr wrap="square">
            <a:spAutoFit/>
          </a:bodyPr>
          <a:lstStyle/>
          <a:p>
            <a:pPr lvl="1">
              <a:lnSpc>
                <a:spcPts val="7000"/>
              </a:lnSpc>
            </a:pPr>
            <a:r>
              <a:rPr lang="en-US" sz="5400" dirty="0">
                <a:latin typeface="Nunito Sans ExtraLight" panose="00000300000000000000" pitchFamily="2" charset="0"/>
              </a:rPr>
              <a:t>Display Tangible Progress</a:t>
            </a:r>
          </a:p>
        </p:txBody>
      </p:sp>
      <p:pic>
        <p:nvPicPr>
          <p:cNvPr id="6" name="Picture 5">
            <a:extLst>
              <a:ext uri="{FF2B5EF4-FFF2-40B4-BE49-F238E27FC236}">
                <a16:creationId xmlns:a16="http://schemas.microsoft.com/office/drawing/2014/main" id="{792F1834-22E5-43DE-9C90-E745AC17F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4648200"/>
            <a:ext cx="2027486" cy="2027486"/>
          </a:xfrm>
          <a:prstGeom prst="rect">
            <a:avLst/>
          </a:prstGeom>
          <a:effectLst>
            <a:outerShdw blurRad="50800" dist="38100" dir="5400000" algn="t" rotWithShape="0">
              <a:prstClr val="black">
                <a:alpha val="12000"/>
              </a:prstClr>
            </a:outerShdw>
          </a:effectLst>
        </p:spPr>
      </p:pic>
    </p:spTree>
    <p:extLst>
      <p:ext uri="{BB962C8B-B14F-4D97-AF65-F5344CB8AC3E}">
        <p14:creationId xmlns:p14="http://schemas.microsoft.com/office/powerpoint/2010/main" val="1340563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5F07E-F714-42C9-8491-80282635E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9293"/>
            <a:ext cx="9128872" cy="6867293"/>
          </a:xfrm>
          <a:prstGeom prst="rect">
            <a:avLst/>
          </a:prstGeom>
        </p:spPr>
      </p:pic>
      <p:sp>
        <p:nvSpPr>
          <p:cNvPr id="4" name="Rectangle 3">
            <a:extLst>
              <a:ext uri="{FF2B5EF4-FFF2-40B4-BE49-F238E27FC236}">
                <a16:creationId xmlns:a16="http://schemas.microsoft.com/office/drawing/2014/main" id="{F913F326-5ADE-472C-A053-5B9F9C130F5E}"/>
              </a:ext>
            </a:extLst>
          </p:cNvPr>
          <p:cNvSpPr/>
          <p:nvPr/>
        </p:nvSpPr>
        <p:spPr>
          <a:xfrm>
            <a:off x="0" y="2661434"/>
            <a:ext cx="5257800" cy="3046988"/>
          </a:xfrm>
          <a:prstGeom prst="rect">
            <a:avLst/>
          </a:prstGeom>
        </p:spPr>
        <p:txBody>
          <a:bodyPr wrap="square">
            <a:spAutoFit/>
          </a:bodyPr>
          <a:lstStyle/>
          <a:p>
            <a:pPr lvl="1"/>
            <a:r>
              <a:rPr lang="en-US" sz="4800" spc="-150" dirty="0">
                <a:latin typeface="Nunito Sans ExtraLight" panose="00000300000000000000" pitchFamily="2" charset="0"/>
              </a:rPr>
              <a:t>Revamped Compensation Program &amp; New Quarterly Bonuses</a:t>
            </a:r>
          </a:p>
        </p:txBody>
      </p:sp>
      <p:pic>
        <p:nvPicPr>
          <p:cNvPr id="6" name="Picture 5">
            <a:extLst>
              <a:ext uri="{FF2B5EF4-FFF2-40B4-BE49-F238E27FC236}">
                <a16:creationId xmlns:a16="http://schemas.microsoft.com/office/drawing/2014/main" id="{43210119-3D77-4B3C-985A-287B02B5E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56" y="410914"/>
            <a:ext cx="2027486" cy="2027486"/>
          </a:xfrm>
          <a:prstGeom prst="rect">
            <a:avLst/>
          </a:prstGeom>
          <a:effectLst>
            <a:outerShdw blurRad="50800" dist="38100" dir="5400000" algn="t" rotWithShape="0">
              <a:prstClr val="black">
                <a:alpha val="12000"/>
              </a:prstClr>
            </a:outerShdw>
          </a:effectLst>
        </p:spPr>
      </p:pic>
    </p:spTree>
    <p:extLst>
      <p:ext uri="{BB962C8B-B14F-4D97-AF65-F5344CB8AC3E}">
        <p14:creationId xmlns:p14="http://schemas.microsoft.com/office/powerpoint/2010/main" val="2158142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0DFC72-6367-4B63-8616-18D0A95A1C15}"/>
              </a:ext>
            </a:extLst>
          </p:cNvPr>
          <p:cNvPicPr>
            <a:picLocks noChangeAspect="1"/>
          </p:cNvPicPr>
          <p:nvPr/>
        </p:nvPicPr>
        <p:blipFill rotWithShape="1">
          <a:blip r:embed="rId3">
            <a:extLst>
              <a:ext uri="{28A0092B-C50C-407E-A947-70E740481C1C}">
                <a14:useLocalDpi xmlns:a14="http://schemas.microsoft.com/office/drawing/2010/main" val="0"/>
              </a:ext>
            </a:extLst>
          </a:blip>
          <a:srcRect l="13500" t="4000" r="10749" b="6000"/>
          <a:stretch/>
        </p:blipFill>
        <p:spPr>
          <a:xfrm>
            <a:off x="0" y="0"/>
            <a:ext cx="7696200" cy="6858000"/>
          </a:xfrm>
          <a:prstGeom prst="rect">
            <a:avLst/>
          </a:prstGeom>
        </p:spPr>
      </p:pic>
      <p:sp>
        <p:nvSpPr>
          <p:cNvPr id="6" name="Rectangle 5">
            <a:extLst>
              <a:ext uri="{FF2B5EF4-FFF2-40B4-BE49-F238E27FC236}">
                <a16:creationId xmlns:a16="http://schemas.microsoft.com/office/drawing/2014/main" id="{8C72845F-1225-431F-910A-2AC4EFA7F063}"/>
              </a:ext>
            </a:extLst>
          </p:cNvPr>
          <p:cNvSpPr/>
          <p:nvPr/>
        </p:nvSpPr>
        <p:spPr>
          <a:xfrm>
            <a:off x="7315200" y="2593237"/>
            <a:ext cx="4876800" cy="3416320"/>
          </a:xfrm>
          <a:prstGeom prst="rect">
            <a:avLst/>
          </a:prstGeom>
        </p:spPr>
        <p:txBody>
          <a:bodyPr wrap="square">
            <a:spAutoFit/>
          </a:bodyPr>
          <a:lstStyle/>
          <a:p>
            <a:pPr lvl="1" algn="ctr"/>
            <a:r>
              <a:rPr lang="en-US" sz="5400" spc="-150" dirty="0">
                <a:latin typeface="Nunito Sans ExtraLight" panose="00000300000000000000" pitchFamily="2" charset="0"/>
              </a:rPr>
              <a:t>Established </a:t>
            </a:r>
            <a:r>
              <a:rPr lang="en-US" sz="5400" dirty="0">
                <a:latin typeface="Nunito Sans ExtraLight" panose="00000300000000000000" pitchFamily="2" charset="0"/>
              </a:rPr>
              <a:t>the </a:t>
            </a:r>
          </a:p>
          <a:p>
            <a:pPr lvl="1" algn="ctr"/>
            <a:r>
              <a:rPr lang="en-US" sz="5400" dirty="0" err="1">
                <a:latin typeface="Nunito Sans ExtraLight" panose="00000300000000000000" pitchFamily="2" charset="0"/>
              </a:rPr>
              <a:t>Arkadium</a:t>
            </a:r>
            <a:endParaRPr lang="en-US" sz="5400" dirty="0">
              <a:latin typeface="Nunito Sans ExtraLight" panose="00000300000000000000" pitchFamily="2" charset="0"/>
            </a:endParaRPr>
          </a:p>
          <a:p>
            <a:pPr lvl="1" algn="ctr"/>
            <a:r>
              <a:rPr lang="en-US" sz="5400" dirty="0">
                <a:latin typeface="Nunito Sans ExtraLight" panose="00000300000000000000" pitchFamily="2" charset="0"/>
              </a:rPr>
              <a:t>Cup</a:t>
            </a:r>
          </a:p>
        </p:txBody>
      </p:sp>
      <p:pic>
        <p:nvPicPr>
          <p:cNvPr id="5" name="Picture 4">
            <a:extLst>
              <a:ext uri="{FF2B5EF4-FFF2-40B4-BE49-F238E27FC236}">
                <a16:creationId xmlns:a16="http://schemas.microsoft.com/office/drawing/2014/main" id="{B5526524-7CEE-4AC7-91A9-F2DAA388D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400" y="381000"/>
            <a:ext cx="2027486" cy="2027486"/>
          </a:xfrm>
          <a:prstGeom prst="rect">
            <a:avLst/>
          </a:prstGeom>
          <a:effectLst>
            <a:outerShdw blurRad="50800" dist="38100" dir="5400000" algn="t" rotWithShape="0">
              <a:prstClr val="black">
                <a:alpha val="12000"/>
              </a:prstClr>
            </a:outerShdw>
          </a:effectLst>
        </p:spPr>
      </p:pic>
    </p:spTree>
    <p:extLst>
      <p:ext uri="{BB962C8B-B14F-4D97-AF65-F5344CB8AC3E}">
        <p14:creationId xmlns:p14="http://schemas.microsoft.com/office/powerpoint/2010/main" val="388150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indoor&#10;&#10;Description generated with very high confidence">
            <a:extLst>
              <a:ext uri="{FF2B5EF4-FFF2-40B4-BE49-F238E27FC236}">
                <a16:creationId xmlns:a16="http://schemas.microsoft.com/office/drawing/2014/main" id="{60D98476-8115-44EE-BF4B-56D261DC48D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colorTemperature colorTemp="6505"/>
                    </a14:imgEffect>
                    <a14:imgEffect>
                      <a14:saturation sat="103000"/>
                    </a14:imgEffect>
                    <a14:imgEffect>
                      <a14:brightnessContrast bright="3000" contrast="20000"/>
                    </a14:imgEffect>
                  </a14:imgLayer>
                </a14:imgProps>
              </a:ext>
            </a:extLst>
          </a:blip>
          <a:srcRect b="25000"/>
          <a:stretch/>
        </p:blipFill>
        <p:spPr>
          <a:xfrm>
            <a:off x="-265043" y="-152400"/>
            <a:ext cx="12457043" cy="7162800"/>
          </a:xfrm>
          <a:prstGeom prst="rect">
            <a:avLst/>
          </a:prstGeom>
        </p:spPr>
      </p:pic>
      <p:sp>
        <p:nvSpPr>
          <p:cNvPr id="5" name="Rectangle 4">
            <a:extLst>
              <a:ext uri="{FF2B5EF4-FFF2-40B4-BE49-F238E27FC236}">
                <a16:creationId xmlns:a16="http://schemas.microsoft.com/office/drawing/2014/main" id="{AF19872B-B0DC-4140-91D1-AFDCEA2E79E8}"/>
              </a:ext>
            </a:extLst>
          </p:cNvPr>
          <p:cNvSpPr/>
          <p:nvPr/>
        </p:nvSpPr>
        <p:spPr>
          <a:xfrm>
            <a:off x="-265043" y="1184400"/>
            <a:ext cx="7924800" cy="2209800"/>
          </a:xfrm>
          <a:prstGeom prst="rect">
            <a:avLst/>
          </a:prstGeom>
          <a:solidFill>
            <a:srgbClr val="0070C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ts val="6000"/>
              </a:lnSpc>
            </a:pPr>
            <a:r>
              <a:rPr lang="en-US" sz="6000" dirty="0">
                <a:latin typeface="Nunito Sans Light" panose="00000400000000000000" pitchFamily="2" charset="0"/>
              </a:rPr>
              <a:t>Systematized Gratitude In-Person…</a:t>
            </a:r>
          </a:p>
        </p:txBody>
      </p:sp>
      <p:pic>
        <p:nvPicPr>
          <p:cNvPr id="7" name="Picture 6">
            <a:extLst>
              <a:ext uri="{FF2B5EF4-FFF2-40B4-BE49-F238E27FC236}">
                <a16:creationId xmlns:a16="http://schemas.microsoft.com/office/drawing/2014/main" id="{3B10FF92-2CD3-4C24-BE46-C6BF674B5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4572000"/>
            <a:ext cx="2027486" cy="2027486"/>
          </a:xfrm>
          <a:prstGeom prst="rect">
            <a:avLst/>
          </a:prstGeom>
          <a:effectLst>
            <a:outerShdw blurRad="50800" dist="38100" dir="5400000" algn="t" rotWithShape="0">
              <a:prstClr val="black">
                <a:alpha val="12000"/>
              </a:prstClr>
            </a:outerShdw>
          </a:effectLst>
        </p:spPr>
      </p:pic>
    </p:spTree>
    <p:extLst>
      <p:ext uri="{BB962C8B-B14F-4D97-AF65-F5344CB8AC3E}">
        <p14:creationId xmlns:p14="http://schemas.microsoft.com/office/powerpoint/2010/main" val="329233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245820-3395-4992-97AC-1EECAFEC1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B75BA75-CE7D-4DD7-8E8B-316D301148E8}"/>
              </a:ext>
            </a:extLst>
          </p:cNvPr>
          <p:cNvSpPr/>
          <p:nvPr/>
        </p:nvSpPr>
        <p:spPr>
          <a:xfrm>
            <a:off x="6705600" y="1447800"/>
            <a:ext cx="5486400" cy="2095500"/>
          </a:xfrm>
          <a:prstGeom prst="rect">
            <a:avLst/>
          </a:prstGeom>
          <a:solidFill>
            <a:srgbClr val="0070C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ts val="6000"/>
              </a:lnSpc>
            </a:pPr>
            <a:r>
              <a:rPr lang="en-US" sz="6000" dirty="0">
                <a:latin typeface="Nunito Sans Light" panose="00000400000000000000" pitchFamily="2" charset="0"/>
              </a:rPr>
              <a:t>…And Online</a:t>
            </a:r>
          </a:p>
        </p:txBody>
      </p:sp>
      <p:pic>
        <p:nvPicPr>
          <p:cNvPr id="5" name="Picture 4">
            <a:extLst>
              <a:ext uri="{FF2B5EF4-FFF2-40B4-BE49-F238E27FC236}">
                <a16:creationId xmlns:a16="http://schemas.microsoft.com/office/drawing/2014/main" id="{5036CD0E-8C3D-4D23-8F01-453C50109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4572000"/>
            <a:ext cx="2027486" cy="2027486"/>
          </a:xfrm>
          <a:prstGeom prst="rect">
            <a:avLst/>
          </a:prstGeom>
          <a:effectLst>
            <a:outerShdw blurRad="50800" dist="38100" dir="5400000" algn="t" rotWithShape="0">
              <a:prstClr val="black">
                <a:alpha val="12000"/>
              </a:prstClr>
            </a:outerShdw>
          </a:effectLst>
        </p:spPr>
      </p:pic>
    </p:spTree>
    <p:extLst>
      <p:ext uri="{BB962C8B-B14F-4D97-AF65-F5344CB8AC3E}">
        <p14:creationId xmlns:p14="http://schemas.microsoft.com/office/powerpoint/2010/main" val="4016897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B72ECD2-6D79-43E0-BC70-99B304C99322}"/>
              </a:ext>
            </a:extLst>
          </p:cNvPr>
          <p:cNvPicPr>
            <a:picLocks noChangeAspect="1"/>
          </p:cNvPicPr>
          <p:nvPr/>
        </p:nvPicPr>
        <p:blipFill rotWithShape="1">
          <a:blip r:embed="rId3">
            <a:extLst>
              <a:ext uri="{28A0092B-C50C-407E-A947-70E740481C1C}">
                <a14:useLocalDpi xmlns:a14="http://schemas.microsoft.com/office/drawing/2010/main" val="0"/>
              </a:ext>
            </a:extLst>
          </a:blip>
          <a:srcRect l="8824" t="3835" r="18571" b="15827"/>
          <a:stretch/>
        </p:blipFill>
        <p:spPr>
          <a:xfrm>
            <a:off x="0" y="838200"/>
            <a:ext cx="5637228" cy="5097564"/>
          </a:xfrm>
          <a:prstGeom prst="rect">
            <a:avLst/>
          </a:prstGeom>
          <a:ln>
            <a:noFill/>
          </a:ln>
        </p:spPr>
      </p:pic>
      <p:pic>
        <p:nvPicPr>
          <p:cNvPr id="16" name="Picture 15">
            <a:extLst>
              <a:ext uri="{FF2B5EF4-FFF2-40B4-BE49-F238E27FC236}">
                <a16:creationId xmlns:a16="http://schemas.microsoft.com/office/drawing/2014/main" id="{FC027780-7793-4692-8EB8-53A910B7B12C}"/>
              </a:ext>
            </a:extLst>
          </p:cNvPr>
          <p:cNvPicPr>
            <a:picLocks noChangeAspect="1"/>
          </p:cNvPicPr>
          <p:nvPr/>
        </p:nvPicPr>
        <p:blipFill rotWithShape="1">
          <a:blip r:embed="rId4">
            <a:extLst>
              <a:ext uri="{28A0092B-C50C-407E-A947-70E740481C1C}">
                <a14:useLocalDpi xmlns:a14="http://schemas.microsoft.com/office/drawing/2010/main" val="0"/>
              </a:ext>
            </a:extLst>
          </a:blip>
          <a:srcRect l="3986" t="4222" r="3986" b="3265"/>
          <a:stretch/>
        </p:blipFill>
        <p:spPr>
          <a:xfrm>
            <a:off x="9111834" y="838200"/>
            <a:ext cx="3080166" cy="2419100"/>
          </a:xfrm>
          <a:prstGeom prst="rect">
            <a:avLst/>
          </a:prstGeom>
        </p:spPr>
      </p:pic>
      <p:pic>
        <p:nvPicPr>
          <p:cNvPr id="17" name="Picture 16">
            <a:extLst>
              <a:ext uri="{FF2B5EF4-FFF2-40B4-BE49-F238E27FC236}">
                <a16:creationId xmlns:a16="http://schemas.microsoft.com/office/drawing/2014/main" id="{52E3589E-3812-4C3E-BF4F-972454C705B8}"/>
              </a:ext>
            </a:extLst>
          </p:cNvPr>
          <p:cNvPicPr>
            <a:picLocks noChangeAspect="1"/>
          </p:cNvPicPr>
          <p:nvPr/>
        </p:nvPicPr>
        <p:blipFill rotWithShape="1">
          <a:blip r:embed="rId5"/>
          <a:srcRect l="15328" t="4305" r="28130" b="5272"/>
          <a:stretch/>
        </p:blipFill>
        <p:spPr>
          <a:xfrm>
            <a:off x="5637228" y="838200"/>
            <a:ext cx="3474606" cy="3048000"/>
          </a:xfrm>
          <a:prstGeom prst="rect">
            <a:avLst/>
          </a:prstGeom>
        </p:spPr>
      </p:pic>
      <p:sp>
        <p:nvSpPr>
          <p:cNvPr id="15" name="Rectangle 14">
            <a:extLst>
              <a:ext uri="{FF2B5EF4-FFF2-40B4-BE49-F238E27FC236}">
                <a16:creationId xmlns:a16="http://schemas.microsoft.com/office/drawing/2014/main" id="{8CE78631-DF81-4F87-AA21-F77E1E9538D2}"/>
              </a:ext>
            </a:extLst>
          </p:cNvPr>
          <p:cNvSpPr/>
          <p:nvPr/>
        </p:nvSpPr>
        <p:spPr>
          <a:xfrm>
            <a:off x="5637228" y="3886200"/>
            <a:ext cx="3474606" cy="2049564"/>
          </a:xfrm>
          <a:prstGeom prst="rect">
            <a:avLst/>
          </a:prstGeom>
          <a:solidFill>
            <a:srgbClr val="9E2070"/>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43840" tIns="0" rtlCol="0" anchor="ctr"/>
          <a:lstStyle/>
          <a:p>
            <a:r>
              <a:rPr lang="en-US" sz="4400" dirty="0">
                <a:solidFill>
                  <a:schemeClr val="bg1"/>
                </a:solidFill>
                <a:latin typeface="Nunito Sans ExtraLight" panose="00000300000000000000" pitchFamily="2" charset="0"/>
                <a:cs typeface="Calibri" panose="020F0502020204030204" pitchFamily="34" charset="0"/>
              </a:rPr>
              <a:t>2001</a:t>
            </a:r>
          </a:p>
          <a:p>
            <a:pPr>
              <a:lnSpc>
                <a:spcPts val="2500"/>
              </a:lnSpc>
            </a:pPr>
            <a:r>
              <a:rPr lang="en-US" sz="2400" dirty="0">
                <a:solidFill>
                  <a:schemeClr val="bg1"/>
                </a:solidFill>
                <a:latin typeface="Nunito Sans ExtraBold" panose="00000900000000000000" pitchFamily="2" charset="0"/>
                <a:cs typeface="Calibri" panose="020F0502020204030204" pitchFamily="34" charset="0"/>
              </a:rPr>
              <a:t>Founded </a:t>
            </a:r>
            <a:r>
              <a:rPr lang="en-US" sz="2400" dirty="0" err="1">
                <a:solidFill>
                  <a:schemeClr val="bg1"/>
                </a:solidFill>
                <a:latin typeface="Nunito Sans ExtraBold" panose="00000900000000000000" pitchFamily="2" charset="0"/>
                <a:cs typeface="Calibri" panose="020F0502020204030204" pitchFamily="34" charset="0"/>
              </a:rPr>
              <a:t>Arkadium</a:t>
            </a:r>
            <a:endParaRPr lang="en-US" sz="2400" dirty="0">
              <a:solidFill>
                <a:schemeClr val="bg1"/>
              </a:solidFill>
              <a:latin typeface="Nunito Sans ExtraBold" panose="000009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1613BE7F-44D9-4394-9D18-08221EDCED4E}"/>
              </a:ext>
            </a:extLst>
          </p:cNvPr>
          <p:cNvPicPr>
            <a:picLocks noChangeAspect="1"/>
          </p:cNvPicPr>
          <p:nvPr/>
        </p:nvPicPr>
        <p:blipFill rotWithShape="1">
          <a:blip r:embed="rId6">
            <a:extLst>
              <a:ext uri="{28A0092B-C50C-407E-A947-70E740481C1C}">
                <a14:useLocalDpi xmlns:a14="http://schemas.microsoft.com/office/drawing/2010/main" val="0"/>
              </a:ext>
            </a:extLst>
          </a:blip>
          <a:srcRect l="21792" t="106" r="21848" b="12311"/>
          <a:stretch/>
        </p:blipFill>
        <p:spPr>
          <a:xfrm>
            <a:off x="9111834" y="3243330"/>
            <a:ext cx="3080166" cy="2692434"/>
          </a:xfrm>
          <a:prstGeom prst="rect">
            <a:avLst/>
          </a:prstGeom>
        </p:spPr>
      </p:pic>
    </p:spTree>
    <p:extLst>
      <p:ext uri="{BB962C8B-B14F-4D97-AF65-F5344CB8AC3E}">
        <p14:creationId xmlns:p14="http://schemas.microsoft.com/office/powerpoint/2010/main" val="10519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2" presetClass="entr" presetSubtype="2" decel="100000" fill="hold" nodeType="withEffect">
                                  <p:stCondLst>
                                    <p:cond delay="20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par>
                                <p:cTn id="15" presetID="2" presetClass="entr" presetSubtype="2" decel="100000" fill="hold" nodeType="withEffect">
                                  <p:stCondLst>
                                    <p:cond delay="3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1+#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5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3D5242-286B-46D8-B573-8C4164049ACA}"/>
              </a:ext>
            </a:extLst>
          </p:cNvPr>
          <p:cNvSpPr txBox="1"/>
          <p:nvPr/>
        </p:nvSpPr>
        <p:spPr>
          <a:xfrm>
            <a:off x="4800600" y="2967335"/>
            <a:ext cx="4114800" cy="923330"/>
          </a:xfrm>
          <a:prstGeom prst="rect">
            <a:avLst/>
          </a:prstGeom>
          <a:noFill/>
        </p:spPr>
        <p:txBody>
          <a:bodyPr wrap="square" rtlCol="0">
            <a:spAutoFit/>
          </a:bodyPr>
          <a:lstStyle/>
          <a:p>
            <a:r>
              <a:rPr lang="en-US" sz="3600" dirty="0"/>
              <a:t>Fun Nights</a:t>
            </a:r>
          </a:p>
          <a:p>
            <a:endParaRPr lang="en-US" dirty="0"/>
          </a:p>
        </p:txBody>
      </p:sp>
      <p:pic>
        <p:nvPicPr>
          <p:cNvPr id="4" name="Picture 3">
            <a:extLst>
              <a:ext uri="{FF2B5EF4-FFF2-40B4-BE49-F238E27FC236}">
                <a16:creationId xmlns:a16="http://schemas.microsoft.com/office/drawing/2014/main" id="{410C114C-4D00-40F2-B3AB-46637BECA07C}"/>
              </a:ext>
            </a:extLst>
          </p:cNvPr>
          <p:cNvPicPr>
            <a:picLocks noChangeAspect="1"/>
          </p:cNvPicPr>
          <p:nvPr/>
        </p:nvPicPr>
        <p:blipFill rotWithShape="1">
          <a:blip r:embed="rId2">
            <a:extLst>
              <a:ext uri="{28A0092B-C50C-407E-A947-70E740481C1C}">
                <a14:useLocalDpi xmlns:a14="http://schemas.microsoft.com/office/drawing/2010/main" val="0"/>
              </a:ext>
            </a:extLst>
          </a:blip>
          <a:srcRect b="24444"/>
          <a:stretch/>
        </p:blipFill>
        <p:spPr>
          <a:xfrm>
            <a:off x="0" y="1676400"/>
            <a:ext cx="12192000" cy="5181600"/>
          </a:xfrm>
          <a:prstGeom prst="rect">
            <a:avLst/>
          </a:prstGeom>
        </p:spPr>
      </p:pic>
      <p:sp>
        <p:nvSpPr>
          <p:cNvPr id="5" name="Rectangle 4">
            <a:extLst>
              <a:ext uri="{FF2B5EF4-FFF2-40B4-BE49-F238E27FC236}">
                <a16:creationId xmlns:a16="http://schemas.microsoft.com/office/drawing/2014/main" id="{22F620E1-76EB-4EC6-9E90-7ECCDF524482}"/>
              </a:ext>
            </a:extLst>
          </p:cNvPr>
          <p:cNvSpPr/>
          <p:nvPr/>
        </p:nvSpPr>
        <p:spPr>
          <a:xfrm>
            <a:off x="2133600" y="633806"/>
            <a:ext cx="10058400" cy="996427"/>
          </a:xfrm>
          <a:prstGeom prst="rect">
            <a:avLst/>
          </a:prstGeom>
        </p:spPr>
        <p:txBody>
          <a:bodyPr wrap="square">
            <a:spAutoFit/>
          </a:bodyPr>
          <a:lstStyle/>
          <a:p>
            <a:pPr lvl="1">
              <a:lnSpc>
                <a:spcPts val="7000"/>
              </a:lnSpc>
            </a:pPr>
            <a:r>
              <a:rPr lang="en-US" sz="6000" dirty="0">
                <a:latin typeface="Nunito Sans ExtraLight" panose="00000300000000000000" pitchFamily="2" charset="0"/>
              </a:rPr>
              <a:t>Started Monthly Fun Nights</a:t>
            </a:r>
          </a:p>
        </p:txBody>
      </p:sp>
      <p:pic>
        <p:nvPicPr>
          <p:cNvPr id="6" name="Picture 5">
            <a:extLst>
              <a:ext uri="{FF2B5EF4-FFF2-40B4-BE49-F238E27FC236}">
                <a16:creationId xmlns:a16="http://schemas.microsoft.com/office/drawing/2014/main" id="{2FFA89E9-BE7A-4499-96F6-2230C9292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18277"/>
            <a:ext cx="2027486" cy="2027486"/>
          </a:xfrm>
          <a:prstGeom prst="rect">
            <a:avLst/>
          </a:prstGeom>
          <a:effectLst>
            <a:outerShdw blurRad="50800" dist="38100" dir="5400000" algn="t" rotWithShape="0">
              <a:prstClr val="black">
                <a:alpha val="12000"/>
              </a:prstClr>
            </a:outerShdw>
          </a:effectLst>
        </p:spPr>
      </p:pic>
    </p:spTree>
    <p:extLst>
      <p:ext uri="{BB962C8B-B14F-4D97-AF65-F5344CB8AC3E}">
        <p14:creationId xmlns:p14="http://schemas.microsoft.com/office/powerpoint/2010/main" val="2669906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9C7BF0-1FB6-4E73-9C01-6C18B601A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DE8126F-127E-4944-B72A-622BAD0E3ED0}"/>
              </a:ext>
            </a:extLst>
          </p:cNvPr>
          <p:cNvSpPr/>
          <p:nvPr/>
        </p:nvSpPr>
        <p:spPr>
          <a:xfrm>
            <a:off x="2804443" y="2590800"/>
            <a:ext cx="6934200" cy="2209800"/>
          </a:xfrm>
          <a:prstGeom prst="rect">
            <a:avLst/>
          </a:prstGeom>
          <a:solidFill>
            <a:srgbClr val="0070C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Nunito Sans Light" panose="00000400000000000000" pitchFamily="2" charset="0"/>
              </a:rPr>
              <a:t>Developed Quarterly Themes</a:t>
            </a:r>
          </a:p>
        </p:txBody>
      </p:sp>
      <p:pic>
        <p:nvPicPr>
          <p:cNvPr id="4" name="Picture 3">
            <a:extLst>
              <a:ext uri="{FF2B5EF4-FFF2-40B4-BE49-F238E27FC236}">
                <a16:creationId xmlns:a16="http://schemas.microsoft.com/office/drawing/2014/main" id="{FC671434-CFC4-44D8-B67F-EBF621D4C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5095" y="4748715"/>
            <a:ext cx="2027486" cy="2027486"/>
          </a:xfrm>
          <a:prstGeom prst="rect">
            <a:avLst/>
          </a:prstGeom>
          <a:effectLst>
            <a:outerShdw blurRad="50800" dist="38100" dir="5400000" algn="t" rotWithShape="0">
              <a:prstClr val="black">
                <a:alpha val="12000"/>
              </a:prstClr>
            </a:outerShdw>
          </a:effectLst>
        </p:spPr>
      </p:pic>
    </p:spTree>
    <p:extLst>
      <p:ext uri="{BB962C8B-B14F-4D97-AF65-F5344CB8AC3E}">
        <p14:creationId xmlns:p14="http://schemas.microsoft.com/office/powerpoint/2010/main" val="3554131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BE4CA5-3D79-4151-B862-DE76B7D49C03}"/>
              </a:ext>
            </a:extLst>
          </p:cNvPr>
          <p:cNvPicPr>
            <a:picLocks noChangeAspect="1"/>
          </p:cNvPicPr>
          <p:nvPr/>
        </p:nvPicPr>
        <p:blipFill rotWithShape="1">
          <a:blip r:embed="rId2">
            <a:extLst>
              <a:ext uri="{28A0092B-C50C-407E-A947-70E740481C1C}">
                <a14:useLocalDpi xmlns:a14="http://schemas.microsoft.com/office/drawing/2010/main" val="0"/>
              </a:ext>
            </a:extLst>
          </a:blip>
          <a:srcRect t="23333"/>
          <a:stretch/>
        </p:blipFill>
        <p:spPr>
          <a:xfrm>
            <a:off x="0" y="0"/>
            <a:ext cx="12192000" cy="7010400"/>
          </a:xfrm>
          <a:prstGeom prst="rect">
            <a:avLst/>
          </a:prstGeom>
        </p:spPr>
      </p:pic>
      <p:sp>
        <p:nvSpPr>
          <p:cNvPr id="2" name="Rectangle 1">
            <a:extLst>
              <a:ext uri="{FF2B5EF4-FFF2-40B4-BE49-F238E27FC236}">
                <a16:creationId xmlns:a16="http://schemas.microsoft.com/office/drawing/2014/main" id="{59042EF7-5723-4AD3-9DBA-2C36EE77CC95}"/>
              </a:ext>
            </a:extLst>
          </p:cNvPr>
          <p:cNvSpPr/>
          <p:nvPr/>
        </p:nvSpPr>
        <p:spPr>
          <a:xfrm>
            <a:off x="0" y="533400"/>
            <a:ext cx="5638800" cy="2209800"/>
          </a:xfrm>
          <a:prstGeom prst="rect">
            <a:avLst/>
          </a:pr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ts val="5000"/>
              </a:lnSpc>
            </a:pPr>
            <a:r>
              <a:rPr lang="en-US" sz="4500" dirty="0">
                <a:latin typeface="Nunito Sans Light" panose="00000400000000000000" pitchFamily="2" charset="0"/>
              </a:rPr>
              <a:t>Developed the Infinite Possibilities</a:t>
            </a:r>
          </a:p>
          <a:p>
            <a:pPr lvl="1">
              <a:lnSpc>
                <a:spcPts val="5000"/>
              </a:lnSpc>
            </a:pPr>
            <a:r>
              <a:rPr lang="en-US" sz="4500" dirty="0">
                <a:latin typeface="Nunito Sans Light" panose="00000400000000000000" pitchFamily="2" charset="0"/>
              </a:rPr>
              <a:t>Prize</a:t>
            </a:r>
          </a:p>
        </p:txBody>
      </p:sp>
      <p:pic>
        <p:nvPicPr>
          <p:cNvPr id="6" name="Picture 5">
            <a:extLst>
              <a:ext uri="{FF2B5EF4-FFF2-40B4-BE49-F238E27FC236}">
                <a16:creationId xmlns:a16="http://schemas.microsoft.com/office/drawing/2014/main" id="{462A7ED3-7338-4FF2-9904-52F361717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0" y="4648200"/>
            <a:ext cx="2027486" cy="2027486"/>
          </a:xfrm>
          <a:prstGeom prst="rect">
            <a:avLst/>
          </a:prstGeom>
          <a:effectLst>
            <a:outerShdw blurRad="50800" dist="38100" dir="5400000" algn="t" rotWithShape="0">
              <a:prstClr val="black">
                <a:alpha val="12000"/>
              </a:prstClr>
            </a:outerShdw>
          </a:effectLst>
        </p:spPr>
      </p:pic>
    </p:spTree>
    <p:extLst>
      <p:ext uri="{BB962C8B-B14F-4D97-AF65-F5344CB8AC3E}">
        <p14:creationId xmlns:p14="http://schemas.microsoft.com/office/powerpoint/2010/main" val="395741290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163D85-1FD3-4672-BF7F-3C2E1C21167B}"/>
              </a:ext>
            </a:extLst>
          </p:cNvPr>
          <p:cNvPicPr>
            <a:picLocks noChangeAspect="1"/>
          </p:cNvPicPr>
          <p:nvPr/>
        </p:nvPicPr>
        <p:blipFill rotWithShape="1">
          <a:blip r:embed="rId2">
            <a:extLst>
              <a:ext uri="{28A0092B-C50C-407E-A947-70E740481C1C}">
                <a14:useLocalDpi xmlns:a14="http://schemas.microsoft.com/office/drawing/2010/main" val="0"/>
              </a:ext>
            </a:extLst>
          </a:blip>
          <a:srcRect b="6250"/>
          <a:stretch/>
        </p:blipFill>
        <p:spPr>
          <a:xfrm>
            <a:off x="0" y="3276600"/>
            <a:ext cx="6112255" cy="3581400"/>
          </a:xfrm>
          <a:prstGeom prst="rect">
            <a:avLst/>
          </a:prstGeom>
        </p:spPr>
      </p:pic>
      <p:pic>
        <p:nvPicPr>
          <p:cNvPr id="3" name="Picture 2">
            <a:extLst>
              <a:ext uri="{FF2B5EF4-FFF2-40B4-BE49-F238E27FC236}">
                <a16:creationId xmlns:a16="http://schemas.microsoft.com/office/drawing/2014/main" id="{3DE4CC53-ABE0-4B10-9F4A-4DC2D45168BC}"/>
              </a:ext>
            </a:extLst>
          </p:cNvPr>
          <p:cNvPicPr>
            <a:picLocks noChangeAspect="1"/>
          </p:cNvPicPr>
          <p:nvPr/>
        </p:nvPicPr>
        <p:blipFill rotWithShape="1">
          <a:blip r:embed="rId3">
            <a:extLst>
              <a:ext uri="{28A0092B-C50C-407E-A947-70E740481C1C}">
                <a14:useLocalDpi xmlns:a14="http://schemas.microsoft.com/office/drawing/2010/main" val="0"/>
              </a:ext>
            </a:extLst>
          </a:blip>
          <a:srcRect l="32186" t="41895"/>
          <a:stretch/>
        </p:blipFill>
        <p:spPr>
          <a:xfrm>
            <a:off x="6112255" y="3276600"/>
            <a:ext cx="6071724" cy="3597442"/>
          </a:xfrm>
          <a:prstGeom prst="rect">
            <a:avLst/>
          </a:prstGeom>
        </p:spPr>
      </p:pic>
      <p:pic>
        <p:nvPicPr>
          <p:cNvPr id="8" name="Picture 7">
            <a:extLst>
              <a:ext uri="{FF2B5EF4-FFF2-40B4-BE49-F238E27FC236}">
                <a16:creationId xmlns:a16="http://schemas.microsoft.com/office/drawing/2014/main" id="{5AA7A874-0944-4974-B330-BDFD085AE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8" y="-782406"/>
            <a:ext cx="6087766" cy="4059006"/>
          </a:xfrm>
          <a:prstGeom prst="rect">
            <a:avLst/>
          </a:prstGeom>
        </p:spPr>
      </p:pic>
      <p:pic>
        <p:nvPicPr>
          <p:cNvPr id="10" name="Picture 9">
            <a:extLst>
              <a:ext uri="{FF2B5EF4-FFF2-40B4-BE49-F238E27FC236}">
                <a16:creationId xmlns:a16="http://schemas.microsoft.com/office/drawing/2014/main" id="{C8388466-C239-49DC-B555-ED0907DBB8CD}"/>
              </a:ext>
            </a:extLst>
          </p:cNvPr>
          <p:cNvPicPr>
            <a:picLocks noChangeAspect="1"/>
          </p:cNvPicPr>
          <p:nvPr/>
        </p:nvPicPr>
        <p:blipFill rotWithShape="1">
          <a:blip r:embed="rId5">
            <a:extLst>
              <a:ext uri="{28A0092B-C50C-407E-A947-70E740481C1C}">
                <a14:useLocalDpi xmlns:a14="http://schemas.microsoft.com/office/drawing/2010/main" val="0"/>
              </a:ext>
            </a:extLst>
          </a:blip>
          <a:srcRect t="41284" b="9847"/>
          <a:stretch/>
        </p:blipFill>
        <p:spPr>
          <a:xfrm>
            <a:off x="6018826" y="-782406"/>
            <a:ext cx="6229350" cy="4059006"/>
          </a:xfrm>
          <a:prstGeom prst="rect">
            <a:avLst/>
          </a:prstGeom>
        </p:spPr>
      </p:pic>
      <p:sp>
        <p:nvSpPr>
          <p:cNvPr id="11" name="Rectangle 10">
            <a:extLst>
              <a:ext uri="{FF2B5EF4-FFF2-40B4-BE49-F238E27FC236}">
                <a16:creationId xmlns:a16="http://schemas.microsoft.com/office/drawing/2014/main" id="{FD5CF744-8CF8-4E7A-BB3F-25AF533995E4}"/>
              </a:ext>
            </a:extLst>
          </p:cNvPr>
          <p:cNvSpPr/>
          <p:nvPr/>
        </p:nvSpPr>
        <p:spPr>
          <a:xfrm>
            <a:off x="2463803" y="1622258"/>
            <a:ext cx="7086600" cy="3276600"/>
          </a:xfrm>
          <a:prstGeom prst="rect">
            <a:avLst/>
          </a:pr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r>
              <a:rPr lang="en-US" sz="6000" dirty="0">
                <a:solidFill>
                  <a:schemeClr val="bg1"/>
                </a:solidFill>
                <a:latin typeface="Nunito Sans Light" panose="00000400000000000000" pitchFamily="2" charset="0"/>
              </a:rPr>
              <a:t>Created Personal</a:t>
            </a:r>
          </a:p>
          <a:p>
            <a:pPr algn="ctr">
              <a:lnSpc>
                <a:spcPts val="6000"/>
              </a:lnSpc>
            </a:pPr>
            <a:r>
              <a:rPr lang="en-US" sz="6000" dirty="0">
                <a:solidFill>
                  <a:schemeClr val="bg1"/>
                </a:solidFill>
                <a:latin typeface="Nunito Sans Light" panose="00000400000000000000" pitchFamily="2" charset="0"/>
              </a:rPr>
              <a:t>Development</a:t>
            </a:r>
          </a:p>
          <a:p>
            <a:pPr algn="ctr">
              <a:lnSpc>
                <a:spcPts val="6000"/>
              </a:lnSpc>
            </a:pPr>
            <a:r>
              <a:rPr lang="en-US" sz="6000" dirty="0">
                <a:solidFill>
                  <a:schemeClr val="bg1"/>
                </a:solidFill>
                <a:latin typeface="Nunito Sans Light" panose="00000400000000000000" pitchFamily="2" charset="0"/>
              </a:rPr>
              <a:t>Budget</a:t>
            </a:r>
            <a:endParaRPr lang="en-US" sz="4800" dirty="0">
              <a:solidFill>
                <a:schemeClr val="bg1"/>
              </a:solidFill>
              <a:latin typeface="Nunito Sans Light" panose="00000400000000000000" pitchFamily="2" charset="0"/>
            </a:endParaRPr>
          </a:p>
        </p:txBody>
      </p:sp>
      <p:pic>
        <p:nvPicPr>
          <p:cNvPr id="7" name="Picture 6">
            <a:extLst>
              <a:ext uri="{FF2B5EF4-FFF2-40B4-BE49-F238E27FC236}">
                <a16:creationId xmlns:a16="http://schemas.microsoft.com/office/drawing/2014/main" id="{74CFADE4-D34F-497A-921D-8707280B5B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9800" y="4648200"/>
            <a:ext cx="2027486" cy="2027486"/>
          </a:xfrm>
          <a:prstGeom prst="rect">
            <a:avLst/>
          </a:prstGeom>
          <a:effectLst>
            <a:outerShdw blurRad="50800" dist="38100" dir="5400000" algn="t" rotWithShape="0">
              <a:prstClr val="black">
                <a:alpha val="12000"/>
              </a:prstClr>
            </a:outerShdw>
          </a:effectLst>
        </p:spPr>
      </p:pic>
    </p:spTree>
    <p:extLst>
      <p:ext uri="{BB962C8B-B14F-4D97-AF65-F5344CB8AC3E}">
        <p14:creationId xmlns:p14="http://schemas.microsoft.com/office/powerpoint/2010/main" val="6203205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5A02A4-579A-4CFB-A547-F04362597E12}"/>
              </a:ext>
            </a:extLst>
          </p:cNvPr>
          <p:cNvPicPr>
            <a:picLocks noChangeAspect="1"/>
          </p:cNvPicPr>
          <p:nvPr/>
        </p:nvPicPr>
        <p:blipFill rotWithShape="1">
          <a:blip r:embed="rId2">
            <a:extLst>
              <a:ext uri="{28A0092B-C50C-407E-A947-70E740481C1C}">
                <a14:useLocalDpi xmlns:a14="http://schemas.microsoft.com/office/drawing/2010/main" val="0"/>
              </a:ext>
            </a:extLst>
          </a:blip>
          <a:srcRect t="41936" b="1"/>
          <a:stretch/>
        </p:blipFill>
        <p:spPr>
          <a:xfrm>
            <a:off x="0" y="-217865"/>
            <a:ext cx="12192000" cy="4718130"/>
          </a:xfrm>
          <a:prstGeom prst="rect">
            <a:avLst/>
          </a:prstGeom>
        </p:spPr>
      </p:pic>
      <p:sp>
        <p:nvSpPr>
          <p:cNvPr id="6" name="Rectangle 5">
            <a:extLst>
              <a:ext uri="{FF2B5EF4-FFF2-40B4-BE49-F238E27FC236}">
                <a16:creationId xmlns:a16="http://schemas.microsoft.com/office/drawing/2014/main" id="{3EC0C574-2DE2-488F-970A-D6522A3B2301}"/>
              </a:ext>
            </a:extLst>
          </p:cNvPr>
          <p:cNvSpPr/>
          <p:nvPr/>
        </p:nvSpPr>
        <p:spPr>
          <a:xfrm>
            <a:off x="2209800" y="4876800"/>
            <a:ext cx="11134578" cy="1138773"/>
          </a:xfrm>
          <a:prstGeom prst="rect">
            <a:avLst/>
          </a:prstGeom>
        </p:spPr>
        <p:txBody>
          <a:bodyPr wrap="square">
            <a:spAutoFit/>
          </a:bodyPr>
          <a:lstStyle/>
          <a:p>
            <a:pPr lvl="1">
              <a:lnSpc>
                <a:spcPts val="8000"/>
              </a:lnSpc>
            </a:pPr>
            <a:r>
              <a:rPr lang="en-US" sz="6600" dirty="0">
                <a:latin typeface="Nunito Sans ExtraLight" panose="00000300000000000000" pitchFamily="2" charset="0"/>
              </a:rPr>
              <a:t>Overhauled Benefits</a:t>
            </a:r>
          </a:p>
        </p:txBody>
      </p:sp>
      <p:sp>
        <p:nvSpPr>
          <p:cNvPr id="7" name="Rectangle 6">
            <a:extLst>
              <a:ext uri="{FF2B5EF4-FFF2-40B4-BE49-F238E27FC236}">
                <a16:creationId xmlns:a16="http://schemas.microsoft.com/office/drawing/2014/main" id="{C72E9D28-83FD-4B3E-B38C-BAE74742065C}"/>
              </a:ext>
            </a:extLst>
          </p:cNvPr>
          <p:cNvSpPr/>
          <p:nvPr/>
        </p:nvSpPr>
        <p:spPr>
          <a:xfrm>
            <a:off x="2230902" y="5826442"/>
            <a:ext cx="10896600" cy="523220"/>
          </a:xfrm>
          <a:prstGeom prst="rect">
            <a:avLst/>
          </a:prstGeom>
        </p:spPr>
        <p:txBody>
          <a:bodyPr wrap="square">
            <a:spAutoFit/>
          </a:bodyPr>
          <a:lstStyle/>
          <a:p>
            <a:pPr lvl="1"/>
            <a:r>
              <a:rPr lang="en-US" sz="2800" dirty="0">
                <a:latin typeface="Nunito Sans ExtraLight" panose="00000300000000000000" pitchFamily="2" charset="0"/>
              </a:rPr>
              <a:t>401(k), health coverage, $500 medical stipend, and more</a:t>
            </a:r>
          </a:p>
        </p:txBody>
      </p:sp>
      <p:pic>
        <p:nvPicPr>
          <p:cNvPr id="5" name="Picture 4">
            <a:extLst>
              <a:ext uri="{FF2B5EF4-FFF2-40B4-BE49-F238E27FC236}">
                <a16:creationId xmlns:a16="http://schemas.microsoft.com/office/drawing/2014/main" id="{7DDAAE77-9638-4557-98D5-1D1F31D68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17" y="4643973"/>
            <a:ext cx="2027486" cy="2027486"/>
          </a:xfrm>
          <a:prstGeom prst="rect">
            <a:avLst/>
          </a:prstGeom>
          <a:effectLst>
            <a:outerShdw blurRad="50800" dist="38100" dir="5400000" algn="t" rotWithShape="0">
              <a:prstClr val="black">
                <a:alpha val="12000"/>
              </a:prstClr>
            </a:outerShdw>
          </a:effectLst>
        </p:spPr>
      </p:pic>
    </p:spTree>
    <p:extLst>
      <p:ext uri="{BB962C8B-B14F-4D97-AF65-F5344CB8AC3E}">
        <p14:creationId xmlns:p14="http://schemas.microsoft.com/office/powerpoint/2010/main" val="3306016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3D5242-286B-46D8-B573-8C4164049ACA}"/>
              </a:ext>
            </a:extLst>
          </p:cNvPr>
          <p:cNvSpPr txBox="1"/>
          <p:nvPr/>
        </p:nvSpPr>
        <p:spPr>
          <a:xfrm>
            <a:off x="8077200" y="2514600"/>
            <a:ext cx="4114800" cy="4708981"/>
          </a:xfrm>
          <a:prstGeom prst="rect">
            <a:avLst/>
          </a:prstGeom>
          <a:noFill/>
        </p:spPr>
        <p:txBody>
          <a:bodyPr wrap="square" rtlCol="0">
            <a:spAutoFit/>
          </a:bodyPr>
          <a:lstStyle/>
          <a:p>
            <a:pPr>
              <a:lnSpc>
                <a:spcPts val="7200"/>
              </a:lnSpc>
            </a:pPr>
            <a:r>
              <a:rPr lang="en-US" sz="6000" dirty="0">
                <a:latin typeface="Nunito Sans ExtraLight" panose="00000300000000000000" pitchFamily="2" charset="0"/>
              </a:rPr>
              <a:t>Started Monthly</a:t>
            </a:r>
          </a:p>
          <a:p>
            <a:pPr>
              <a:lnSpc>
                <a:spcPts val="7200"/>
              </a:lnSpc>
            </a:pPr>
            <a:r>
              <a:rPr lang="en-US" sz="6000" dirty="0">
                <a:latin typeface="Nunito Sans ExtraLight" panose="00000300000000000000" pitchFamily="2" charset="0"/>
              </a:rPr>
              <a:t>Connection Lunches</a:t>
            </a:r>
          </a:p>
          <a:p>
            <a:endParaRPr lang="en-US" sz="6000" dirty="0">
              <a:latin typeface="Nunito Sans ExtraLight" panose="00000300000000000000" pitchFamily="2" charset="0"/>
            </a:endParaRPr>
          </a:p>
        </p:txBody>
      </p:sp>
      <p:pic>
        <p:nvPicPr>
          <p:cNvPr id="4" name="Picture 3">
            <a:extLst>
              <a:ext uri="{FF2B5EF4-FFF2-40B4-BE49-F238E27FC236}">
                <a16:creationId xmlns:a16="http://schemas.microsoft.com/office/drawing/2014/main" id="{7F91D687-3316-48EE-BA9B-CEF51ED0073D}"/>
              </a:ext>
            </a:extLst>
          </p:cNvPr>
          <p:cNvPicPr>
            <a:picLocks noChangeAspect="1"/>
          </p:cNvPicPr>
          <p:nvPr/>
        </p:nvPicPr>
        <p:blipFill rotWithShape="1">
          <a:blip r:embed="rId2">
            <a:extLst>
              <a:ext uri="{28A0092B-C50C-407E-A947-70E740481C1C}">
                <a14:useLocalDpi xmlns:a14="http://schemas.microsoft.com/office/drawing/2010/main" val="0"/>
              </a:ext>
            </a:extLst>
          </a:blip>
          <a:srcRect l="24010" t="156" r="15473" b="8266"/>
          <a:stretch/>
        </p:blipFill>
        <p:spPr>
          <a:xfrm rot="5400000">
            <a:off x="462663" y="-462662"/>
            <a:ext cx="6857999" cy="7783326"/>
          </a:xfrm>
          <a:prstGeom prst="rect">
            <a:avLst/>
          </a:prstGeom>
        </p:spPr>
      </p:pic>
      <p:pic>
        <p:nvPicPr>
          <p:cNvPr id="5" name="Picture 4">
            <a:extLst>
              <a:ext uri="{FF2B5EF4-FFF2-40B4-BE49-F238E27FC236}">
                <a16:creationId xmlns:a16="http://schemas.microsoft.com/office/drawing/2014/main" id="{B371AB9B-3CB9-4ED5-A8FE-D9F3082AD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487114"/>
            <a:ext cx="2027486" cy="2027486"/>
          </a:xfrm>
          <a:prstGeom prst="rect">
            <a:avLst/>
          </a:prstGeom>
          <a:effectLst>
            <a:outerShdw blurRad="50800" dist="38100" dir="5400000" algn="t" rotWithShape="0">
              <a:prstClr val="black">
                <a:alpha val="12000"/>
              </a:prstClr>
            </a:outerShdw>
          </a:effectLst>
        </p:spPr>
      </p:pic>
    </p:spTree>
    <p:extLst>
      <p:ext uri="{BB962C8B-B14F-4D97-AF65-F5344CB8AC3E}">
        <p14:creationId xmlns:p14="http://schemas.microsoft.com/office/powerpoint/2010/main" val="26777930"/>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0A84A5-72BB-4977-9CEE-958F76D89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938" y="3436432"/>
            <a:ext cx="1742939" cy="1711249"/>
          </a:xfrm>
          <a:prstGeom prst="rect">
            <a:avLst/>
          </a:prstGeom>
        </p:spPr>
      </p:pic>
      <p:pic>
        <p:nvPicPr>
          <p:cNvPr id="17" name="Picture 16">
            <a:extLst>
              <a:ext uri="{FF2B5EF4-FFF2-40B4-BE49-F238E27FC236}">
                <a16:creationId xmlns:a16="http://schemas.microsoft.com/office/drawing/2014/main" id="{84BD800E-F612-4E91-B795-36BCABB0F1DA}"/>
              </a:ext>
            </a:extLst>
          </p:cNvPr>
          <p:cNvPicPr>
            <a:picLocks noChangeAspect="1"/>
          </p:cNvPicPr>
          <p:nvPr/>
        </p:nvPicPr>
        <p:blipFill rotWithShape="1">
          <a:blip r:embed="rId4">
            <a:extLst>
              <a:ext uri="{28A0092B-C50C-407E-A947-70E740481C1C}">
                <a14:useLocalDpi xmlns:a14="http://schemas.microsoft.com/office/drawing/2010/main" val="0"/>
              </a:ext>
            </a:extLst>
          </a:blip>
          <a:srcRect l="57183" t="50000" r="-164" b="-108"/>
          <a:stretch/>
        </p:blipFill>
        <p:spPr>
          <a:xfrm>
            <a:off x="6970784" y="3429000"/>
            <a:ext cx="5240264" cy="3436433"/>
          </a:xfrm>
          <a:prstGeom prst="rect">
            <a:avLst/>
          </a:prstGeom>
        </p:spPr>
      </p:pic>
      <p:pic>
        <p:nvPicPr>
          <p:cNvPr id="15" name="Picture 14">
            <a:extLst>
              <a:ext uri="{FF2B5EF4-FFF2-40B4-BE49-F238E27FC236}">
                <a16:creationId xmlns:a16="http://schemas.microsoft.com/office/drawing/2014/main" id="{D1B4B8B5-CC55-4B5D-BD07-15F80980F968}"/>
              </a:ext>
            </a:extLst>
          </p:cNvPr>
          <p:cNvPicPr>
            <a:picLocks noChangeAspect="1"/>
          </p:cNvPicPr>
          <p:nvPr/>
        </p:nvPicPr>
        <p:blipFill rotWithShape="1">
          <a:blip r:embed="rId4">
            <a:extLst>
              <a:ext uri="{28A0092B-C50C-407E-A947-70E740481C1C}">
                <a14:useLocalDpi xmlns:a14="http://schemas.microsoft.com/office/drawing/2010/main" val="0"/>
              </a:ext>
            </a:extLst>
          </a:blip>
          <a:srcRect l="57339" t="109" r="-164" b="-108"/>
          <a:stretch/>
        </p:blipFill>
        <p:spPr>
          <a:xfrm>
            <a:off x="6990679" y="1"/>
            <a:ext cx="5221218" cy="6858000"/>
          </a:xfrm>
          <a:prstGeom prst="rect">
            <a:avLst/>
          </a:prstGeom>
        </p:spPr>
      </p:pic>
      <p:pic>
        <p:nvPicPr>
          <p:cNvPr id="14" name="Picture 13">
            <a:extLst>
              <a:ext uri="{FF2B5EF4-FFF2-40B4-BE49-F238E27FC236}">
                <a16:creationId xmlns:a16="http://schemas.microsoft.com/office/drawing/2014/main" id="{D3717069-57FD-43EB-BD26-F8CD172F78AA}"/>
              </a:ext>
            </a:extLst>
          </p:cNvPr>
          <p:cNvPicPr>
            <a:picLocks noChangeAspect="1"/>
          </p:cNvPicPr>
          <p:nvPr/>
        </p:nvPicPr>
        <p:blipFill rotWithShape="1">
          <a:blip r:embed="rId4">
            <a:extLst>
              <a:ext uri="{28A0092B-C50C-407E-A947-70E740481C1C}">
                <a14:useLocalDpi xmlns:a14="http://schemas.microsoft.com/office/drawing/2010/main" val="0"/>
              </a:ext>
            </a:extLst>
          </a:blip>
          <a:srcRect l="1" t="50000" r="42661" b="-108"/>
          <a:stretch/>
        </p:blipFill>
        <p:spPr>
          <a:xfrm>
            <a:off x="-849" y="3429000"/>
            <a:ext cx="6990679" cy="3436433"/>
          </a:xfrm>
          <a:prstGeom prst="rect">
            <a:avLst/>
          </a:prstGeom>
        </p:spPr>
      </p:pic>
      <p:pic>
        <p:nvPicPr>
          <p:cNvPr id="3" name="Picture 2">
            <a:extLst>
              <a:ext uri="{FF2B5EF4-FFF2-40B4-BE49-F238E27FC236}">
                <a16:creationId xmlns:a16="http://schemas.microsoft.com/office/drawing/2014/main" id="{AE4CE47E-EB98-4C71-9FA1-1E221AFBD4A5}"/>
              </a:ext>
            </a:extLst>
          </p:cNvPr>
          <p:cNvPicPr>
            <a:picLocks noChangeAspect="1"/>
          </p:cNvPicPr>
          <p:nvPr/>
        </p:nvPicPr>
        <p:blipFill rotWithShape="1">
          <a:blip r:embed="rId4">
            <a:extLst>
              <a:ext uri="{28A0092B-C50C-407E-A947-70E740481C1C}">
                <a14:useLocalDpi xmlns:a14="http://schemas.microsoft.com/office/drawing/2010/main" val="0"/>
              </a:ext>
            </a:extLst>
          </a:blip>
          <a:srcRect r="57175" b="49892"/>
          <a:stretch/>
        </p:blipFill>
        <p:spPr>
          <a:xfrm>
            <a:off x="0" y="0"/>
            <a:ext cx="5221218" cy="3436431"/>
          </a:xfrm>
          <a:prstGeom prst="rect">
            <a:avLst/>
          </a:prstGeom>
        </p:spPr>
      </p:pic>
      <p:pic>
        <p:nvPicPr>
          <p:cNvPr id="5" name="Picture 4">
            <a:extLst>
              <a:ext uri="{FF2B5EF4-FFF2-40B4-BE49-F238E27FC236}">
                <a16:creationId xmlns:a16="http://schemas.microsoft.com/office/drawing/2014/main" id="{A033FD35-C3FD-4F10-BE58-ED91381892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1218" y="0"/>
            <a:ext cx="1789181" cy="1717752"/>
          </a:xfrm>
          <a:prstGeom prst="rect">
            <a:avLst/>
          </a:prstGeom>
        </p:spPr>
      </p:pic>
      <p:pic>
        <p:nvPicPr>
          <p:cNvPr id="7" name="Picture 6">
            <a:extLst>
              <a:ext uri="{FF2B5EF4-FFF2-40B4-BE49-F238E27FC236}">
                <a16:creationId xmlns:a16="http://schemas.microsoft.com/office/drawing/2014/main" id="{CC9BC48C-512E-41CB-BE79-C80BD39C4F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36434"/>
            <a:ext cx="1742938" cy="1711248"/>
          </a:xfrm>
          <a:prstGeom prst="rect">
            <a:avLst/>
          </a:prstGeom>
        </p:spPr>
      </p:pic>
      <p:pic>
        <p:nvPicPr>
          <p:cNvPr id="9" name="Picture 8">
            <a:extLst>
              <a:ext uri="{FF2B5EF4-FFF2-40B4-BE49-F238E27FC236}">
                <a16:creationId xmlns:a16="http://schemas.microsoft.com/office/drawing/2014/main" id="{ECADD698-0FEE-4EC4-84A8-9842AFE32F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68110" y="5122494"/>
            <a:ext cx="1742939" cy="1742939"/>
          </a:xfrm>
          <a:prstGeom prst="rect">
            <a:avLst/>
          </a:prstGeom>
        </p:spPr>
      </p:pic>
      <p:sp>
        <p:nvSpPr>
          <p:cNvPr id="12" name="Rectangle 11">
            <a:extLst>
              <a:ext uri="{FF2B5EF4-FFF2-40B4-BE49-F238E27FC236}">
                <a16:creationId xmlns:a16="http://schemas.microsoft.com/office/drawing/2014/main" id="{4AD309B0-6CEE-439A-AB7C-5D439FE20ECE}"/>
              </a:ext>
            </a:extLst>
          </p:cNvPr>
          <p:cNvSpPr/>
          <p:nvPr/>
        </p:nvSpPr>
        <p:spPr>
          <a:xfrm>
            <a:off x="2057400" y="2236102"/>
            <a:ext cx="6583674" cy="1200329"/>
          </a:xfrm>
          <a:prstGeom prst="rect">
            <a:avLst/>
          </a:prstGeom>
        </p:spPr>
        <p:txBody>
          <a:bodyPr wrap="square">
            <a:spAutoFit/>
          </a:bodyPr>
          <a:lstStyle/>
          <a:p>
            <a:pPr lvl="1">
              <a:lnSpc>
                <a:spcPts val="8000"/>
              </a:lnSpc>
            </a:pPr>
            <a:r>
              <a:rPr lang="en-US" sz="8800" dirty="0">
                <a:latin typeface="Nunito Sans ExtraLight" panose="00000300000000000000" pitchFamily="2" charset="0"/>
              </a:rPr>
              <a:t>Investing In </a:t>
            </a:r>
          </a:p>
        </p:txBody>
      </p:sp>
      <p:sp>
        <p:nvSpPr>
          <p:cNvPr id="13" name="Rectangle 12">
            <a:extLst>
              <a:ext uri="{FF2B5EF4-FFF2-40B4-BE49-F238E27FC236}">
                <a16:creationId xmlns:a16="http://schemas.microsoft.com/office/drawing/2014/main" id="{60AA527F-29DE-44DE-97C2-D9B70F6375D1}"/>
              </a:ext>
            </a:extLst>
          </p:cNvPr>
          <p:cNvSpPr/>
          <p:nvPr/>
        </p:nvSpPr>
        <p:spPr>
          <a:xfrm>
            <a:off x="3476583" y="3531506"/>
            <a:ext cx="6583674" cy="1200329"/>
          </a:xfrm>
          <a:prstGeom prst="rect">
            <a:avLst/>
          </a:prstGeom>
        </p:spPr>
        <p:txBody>
          <a:bodyPr wrap="square">
            <a:spAutoFit/>
          </a:bodyPr>
          <a:lstStyle/>
          <a:p>
            <a:pPr lvl="1">
              <a:lnSpc>
                <a:spcPts val="8000"/>
              </a:lnSpc>
            </a:pPr>
            <a:r>
              <a:rPr lang="en-US" sz="8800" dirty="0">
                <a:latin typeface="Nunito Sans ExtraLight" panose="00000300000000000000" pitchFamily="2" charset="0"/>
              </a:rPr>
              <a:t>Our Future</a:t>
            </a:r>
          </a:p>
        </p:txBody>
      </p:sp>
      <p:pic>
        <p:nvPicPr>
          <p:cNvPr id="16" name="Picture 15">
            <a:extLst>
              <a:ext uri="{FF2B5EF4-FFF2-40B4-BE49-F238E27FC236}">
                <a16:creationId xmlns:a16="http://schemas.microsoft.com/office/drawing/2014/main" id="{E14E4463-D63A-46FC-8F71-B64E23547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938" y="3436432"/>
            <a:ext cx="1742937" cy="1711248"/>
          </a:xfrm>
          <a:prstGeom prst="rect">
            <a:avLst/>
          </a:prstGeom>
        </p:spPr>
      </p:pic>
    </p:spTree>
    <p:extLst>
      <p:ext uri="{BB962C8B-B14F-4D97-AF65-F5344CB8AC3E}">
        <p14:creationId xmlns:p14="http://schemas.microsoft.com/office/powerpoint/2010/main" val="324029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6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nodeType="withEffect">
                                  <p:stCondLst>
                                    <p:cond delay="11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nodeType="withEffect">
                                  <p:stCondLst>
                                    <p:cond delay="19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10" presetClass="entr" presetSubtype="0" fill="hold" nodeType="withEffect">
                                  <p:stCondLst>
                                    <p:cond delay="2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10" presetClass="entr" presetSubtype="0" fill="hold" nodeType="withEffect">
                                  <p:stCondLst>
                                    <p:cond delay="33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10" presetClass="entr" presetSubtype="0" fill="hold" nodeType="withEffect">
                                  <p:stCondLst>
                                    <p:cond delay="42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par>
                                <p:cTn id="26" presetID="10" presetClass="entr" presetSubtype="0" fill="hold" nodeType="withEffect">
                                  <p:stCondLst>
                                    <p:cond delay="50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900"/>
                                        <p:tgtEl>
                                          <p:spTgt spid="9"/>
                                        </p:tgtEl>
                                      </p:cBhvr>
                                    </p:animEffect>
                                  </p:childTnLst>
                                </p:cTn>
                              </p:par>
                              <p:par>
                                <p:cTn id="29" presetID="10" presetClass="entr" presetSubtype="0" fill="hold" nodeType="withEffect">
                                  <p:stCondLst>
                                    <p:cond delay="57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55F6E2-C82A-472E-95CA-C02A44D60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95" y="0"/>
            <a:ext cx="12317455" cy="6858000"/>
          </a:xfrm>
          <a:prstGeom prst="rect">
            <a:avLst/>
          </a:prstGeom>
          <a:effectLst/>
        </p:spPr>
      </p:pic>
      <p:grpSp>
        <p:nvGrpSpPr>
          <p:cNvPr id="11" name="Group 10">
            <a:extLst>
              <a:ext uri="{FF2B5EF4-FFF2-40B4-BE49-F238E27FC236}">
                <a16:creationId xmlns:a16="http://schemas.microsoft.com/office/drawing/2014/main" id="{C8830AC4-D06C-467C-8D99-B8EE4A3A8A3E}"/>
              </a:ext>
            </a:extLst>
          </p:cNvPr>
          <p:cNvGrpSpPr/>
          <p:nvPr/>
        </p:nvGrpSpPr>
        <p:grpSpPr>
          <a:xfrm>
            <a:off x="685800" y="2057400"/>
            <a:ext cx="5902363" cy="4114800"/>
            <a:chOff x="380999" y="1524000"/>
            <a:chExt cx="5902363" cy="4114800"/>
          </a:xfrm>
        </p:grpSpPr>
        <p:sp>
          <p:nvSpPr>
            <p:cNvPr id="7" name="Rectangle 6">
              <a:extLst>
                <a:ext uri="{FF2B5EF4-FFF2-40B4-BE49-F238E27FC236}">
                  <a16:creationId xmlns:a16="http://schemas.microsoft.com/office/drawing/2014/main" id="{A390F4A4-15CC-46FA-9304-D51A25E7B1A5}"/>
                </a:ext>
              </a:extLst>
            </p:cNvPr>
            <p:cNvSpPr/>
            <p:nvPr/>
          </p:nvSpPr>
          <p:spPr>
            <a:xfrm>
              <a:off x="380999" y="1524000"/>
              <a:ext cx="5902363" cy="4114800"/>
            </a:xfrm>
            <a:prstGeom prst="rect">
              <a:avLst/>
            </a:prstGeom>
            <a:solidFill>
              <a:schemeClr val="bg1"/>
            </a:solidFill>
            <a:ln>
              <a:noFill/>
            </a:ln>
            <a:effectLst>
              <a:outerShdw blurRad="330200" dist="38100" dir="5400000" sx="101000" sy="101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endParaRPr lang="en-US" sz="2800" dirty="0">
                <a:solidFill>
                  <a:schemeClr val="tx1"/>
                </a:solidFill>
                <a:latin typeface="Nunito Sans Light" panose="00000400000000000000" pitchFamily="2" charset="0"/>
              </a:endParaRPr>
            </a:p>
            <a:p>
              <a:pPr lvl="1"/>
              <a:endParaRPr lang="en-US" sz="2800" dirty="0">
                <a:solidFill>
                  <a:schemeClr val="tx1"/>
                </a:solidFill>
                <a:latin typeface="Nunito Sans Light" panose="00000400000000000000" pitchFamily="2" charset="0"/>
              </a:endParaRPr>
            </a:p>
            <a:p>
              <a:pPr lvl="1"/>
              <a:r>
                <a:rPr lang="en-US" sz="3200" dirty="0">
                  <a:solidFill>
                    <a:schemeClr val="tx1"/>
                  </a:solidFill>
                  <a:latin typeface="Nunito Sans Light" panose="00000400000000000000" pitchFamily="2" charset="0"/>
                </a:rPr>
                <a:t>Arkadium buys out</a:t>
              </a:r>
            </a:p>
            <a:p>
              <a:pPr lvl="1"/>
              <a:r>
                <a:rPr lang="en-US" sz="3200" dirty="0">
                  <a:solidFill>
                    <a:schemeClr val="tx1"/>
                  </a:solidFill>
                  <a:latin typeface="Nunito Sans Light" panose="00000400000000000000" pitchFamily="2" charset="0"/>
                </a:rPr>
                <a:t>VC investor to focus</a:t>
              </a:r>
            </a:p>
            <a:p>
              <a:pPr lvl="1"/>
              <a:r>
                <a:rPr lang="en-US" sz="3200" dirty="0">
                  <a:solidFill>
                    <a:schemeClr val="tx1"/>
                  </a:solidFill>
                  <a:latin typeface="Nunito Sans Light" panose="00000400000000000000" pitchFamily="2" charset="0"/>
                </a:rPr>
                <a:t>on long-term strategy</a:t>
              </a:r>
            </a:p>
          </p:txBody>
        </p:sp>
        <p:pic>
          <p:nvPicPr>
            <p:cNvPr id="9" name="Picture 8">
              <a:extLst>
                <a:ext uri="{FF2B5EF4-FFF2-40B4-BE49-F238E27FC236}">
                  <a16:creationId xmlns:a16="http://schemas.microsoft.com/office/drawing/2014/main" id="{9C0FDE5C-6400-4756-8CDD-CBA448902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764" y="4620491"/>
              <a:ext cx="1114172" cy="713509"/>
            </a:xfrm>
            <a:prstGeom prst="rect">
              <a:avLst/>
            </a:prstGeom>
          </p:spPr>
        </p:pic>
        <p:sp>
          <p:nvSpPr>
            <p:cNvPr id="10" name="TextBox 9">
              <a:extLst>
                <a:ext uri="{FF2B5EF4-FFF2-40B4-BE49-F238E27FC236}">
                  <a16:creationId xmlns:a16="http://schemas.microsoft.com/office/drawing/2014/main" id="{CB79D676-86F7-4B9E-B01F-7FD0DBBDE51D}"/>
                </a:ext>
              </a:extLst>
            </p:cNvPr>
            <p:cNvSpPr txBox="1"/>
            <p:nvPr/>
          </p:nvSpPr>
          <p:spPr>
            <a:xfrm>
              <a:off x="1992936" y="4792579"/>
              <a:ext cx="2169761" cy="369332"/>
            </a:xfrm>
            <a:prstGeom prst="rect">
              <a:avLst/>
            </a:prstGeom>
            <a:noFill/>
          </p:spPr>
          <p:txBody>
            <a:bodyPr wrap="none" rtlCol="0">
              <a:spAutoFit/>
            </a:bodyPr>
            <a:lstStyle/>
            <a:p>
              <a:r>
                <a:rPr lang="en-US" cap="all" dirty="0"/>
                <a:t>September 19, 2018</a:t>
              </a:r>
              <a:endParaRPr lang="en-US" dirty="0"/>
            </a:p>
          </p:txBody>
        </p:sp>
      </p:grpSp>
      <p:sp>
        <p:nvSpPr>
          <p:cNvPr id="12" name="TextBox 11">
            <a:extLst>
              <a:ext uri="{FF2B5EF4-FFF2-40B4-BE49-F238E27FC236}">
                <a16:creationId xmlns:a16="http://schemas.microsoft.com/office/drawing/2014/main" id="{38401596-A175-4C3F-A0E9-6A724F0363EB}"/>
              </a:ext>
            </a:extLst>
          </p:cNvPr>
          <p:cNvSpPr txBox="1"/>
          <p:nvPr/>
        </p:nvSpPr>
        <p:spPr>
          <a:xfrm>
            <a:off x="567710" y="674053"/>
            <a:ext cx="8271490" cy="1754326"/>
          </a:xfrm>
          <a:prstGeom prst="rect">
            <a:avLst/>
          </a:prstGeom>
          <a:noFill/>
        </p:spPr>
        <p:txBody>
          <a:bodyPr wrap="square" rtlCol="0">
            <a:spAutoFit/>
          </a:bodyPr>
          <a:lstStyle/>
          <a:p>
            <a:pPr>
              <a:lnSpc>
                <a:spcPts val="7200"/>
              </a:lnSpc>
            </a:pPr>
            <a:r>
              <a:rPr lang="en-US" sz="4800" dirty="0">
                <a:latin typeface="Nunito Sans ExtraLight" panose="00000300000000000000" pitchFamily="2" charset="0"/>
              </a:rPr>
              <a:t>By Investing in Ourselves</a:t>
            </a:r>
          </a:p>
          <a:p>
            <a:endParaRPr lang="en-US" sz="4800" dirty="0">
              <a:latin typeface="Nunito Sans ExtraLight" panose="00000300000000000000" pitchFamily="2" charset="0"/>
            </a:endParaRPr>
          </a:p>
        </p:txBody>
      </p:sp>
    </p:spTree>
    <p:extLst>
      <p:ext uri="{BB962C8B-B14F-4D97-AF65-F5344CB8AC3E}">
        <p14:creationId xmlns:p14="http://schemas.microsoft.com/office/powerpoint/2010/main" val="2474902996"/>
      </p:ext>
    </p:extLst>
  </p:cSld>
  <p:clrMapOvr>
    <a:masterClrMapping/>
  </p:clrMapOvr>
  <p:transition spd="slow">
    <p:push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7C2E31-20E1-4567-8F67-9E5B1BAFA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4AD309B0-6CEE-439A-AB7C-5D439FE20ECE}"/>
              </a:ext>
            </a:extLst>
          </p:cNvPr>
          <p:cNvSpPr/>
          <p:nvPr/>
        </p:nvSpPr>
        <p:spPr>
          <a:xfrm>
            <a:off x="5486400" y="631355"/>
            <a:ext cx="6019800" cy="5586145"/>
          </a:xfrm>
          <a:prstGeom prst="rect">
            <a:avLst/>
          </a:prstGeom>
        </p:spPr>
        <p:txBody>
          <a:bodyPr wrap="square">
            <a:spAutoFit/>
          </a:bodyPr>
          <a:lstStyle/>
          <a:p>
            <a:pPr lvl="1"/>
            <a:r>
              <a:rPr lang="en-US" sz="4300" dirty="0">
                <a:latin typeface="Nunito Sans ExtraLight" panose="00000300000000000000" pitchFamily="2" charset="0"/>
              </a:rPr>
              <a:t>“If your end game is having a business that you love, continuing to thrive, and making careers for people, then I’m winning.” </a:t>
            </a:r>
          </a:p>
          <a:p>
            <a:pPr lvl="1"/>
            <a:r>
              <a:rPr lang="en-US" sz="4300" dirty="0">
                <a:latin typeface="Nunito Sans ExtraLight" panose="00000300000000000000" pitchFamily="2" charset="0"/>
              </a:rPr>
              <a:t>-</a:t>
            </a:r>
            <a:r>
              <a:rPr lang="en-US" sz="2800" dirty="0">
                <a:latin typeface="Nunito Sans ExtraLight" panose="00000300000000000000" pitchFamily="2" charset="0"/>
              </a:rPr>
              <a:t>Jess</a:t>
            </a:r>
          </a:p>
          <a:p>
            <a:pPr lvl="1"/>
            <a:r>
              <a:rPr lang="en-US" sz="2800" dirty="0">
                <a:latin typeface="Nunito Sans ExtraLight" panose="00000300000000000000" pitchFamily="2" charset="0"/>
              </a:rPr>
              <a:t>  </a:t>
            </a:r>
            <a:r>
              <a:rPr lang="en-US" sz="2400" dirty="0">
                <a:latin typeface="Nunito Sans ExtraLight" panose="00000300000000000000" pitchFamily="2" charset="0"/>
              </a:rPr>
              <a:t>The New York Times</a:t>
            </a:r>
          </a:p>
          <a:p>
            <a:pPr lvl="1"/>
            <a:r>
              <a:rPr lang="en-US" sz="2400" dirty="0">
                <a:latin typeface="Nunito Sans ExtraLight" panose="00000300000000000000" pitchFamily="2" charset="0"/>
              </a:rPr>
              <a:t>   January 11, 2019</a:t>
            </a:r>
          </a:p>
        </p:txBody>
      </p:sp>
      <p:pic>
        <p:nvPicPr>
          <p:cNvPr id="17" name="Picture 16" hidden="1">
            <a:extLst>
              <a:ext uri="{FF2B5EF4-FFF2-40B4-BE49-F238E27FC236}">
                <a16:creationId xmlns:a16="http://schemas.microsoft.com/office/drawing/2014/main" id="{BB54B2B1-53DD-47C6-A0E5-DD74B17AC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678" y="-7620000"/>
            <a:ext cx="13546666" cy="7620000"/>
          </a:xfrm>
          <a:prstGeom prst="rect">
            <a:avLst/>
          </a:prstGeom>
        </p:spPr>
      </p:pic>
      <p:sp>
        <p:nvSpPr>
          <p:cNvPr id="18" name="Rectangle 17" hidden="1">
            <a:extLst>
              <a:ext uri="{FF2B5EF4-FFF2-40B4-BE49-F238E27FC236}">
                <a16:creationId xmlns:a16="http://schemas.microsoft.com/office/drawing/2014/main" id="{03252CDC-B161-4861-B257-342BFCA675C1}"/>
              </a:ext>
            </a:extLst>
          </p:cNvPr>
          <p:cNvSpPr/>
          <p:nvPr/>
        </p:nvSpPr>
        <p:spPr>
          <a:xfrm>
            <a:off x="1905000" y="-5181600"/>
            <a:ext cx="9378461"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ts val="6000"/>
              </a:lnSpc>
            </a:pPr>
            <a:r>
              <a:rPr lang="en-US" sz="9600" dirty="0">
                <a:latin typeface="Nunito Sans Light" panose="00000400000000000000" pitchFamily="2" charset="0"/>
              </a:rPr>
              <a:t>Thank You</a:t>
            </a:r>
          </a:p>
        </p:txBody>
      </p:sp>
      <p:pic>
        <p:nvPicPr>
          <p:cNvPr id="19" name="Picture 18" hidden="1">
            <a:extLst>
              <a:ext uri="{FF2B5EF4-FFF2-40B4-BE49-F238E27FC236}">
                <a16:creationId xmlns:a16="http://schemas.microsoft.com/office/drawing/2014/main" id="{F12C0CF8-5116-47F9-838C-E451E4F19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4651134"/>
            <a:ext cx="7168662" cy="4651134"/>
          </a:xfrm>
          <a:prstGeom prst="rect">
            <a:avLst/>
          </a:prstGeom>
        </p:spPr>
      </p:pic>
      <p:sp>
        <p:nvSpPr>
          <p:cNvPr id="2" name="Rectangle 1">
            <a:extLst>
              <a:ext uri="{FF2B5EF4-FFF2-40B4-BE49-F238E27FC236}">
                <a16:creationId xmlns:a16="http://schemas.microsoft.com/office/drawing/2014/main" id="{D7567990-2E0C-4847-91B9-6AB52309FE11}"/>
              </a:ext>
            </a:extLst>
          </p:cNvPr>
          <p:cNvSpPr/>
          <p:nvPr/>
        </p:nvSpPr>
        <p:spPr>
          <a:xfrm>
            <a:off x="0" y="1709928"/>
            <a:ext cx="1752600" cy="171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6000"/>
              </a:lnSpc>
            </a:pPr>
            <a:endParaRPr lang="en-US" sz="6000" dirty="0">
              <a:latin typeface="Nunito Sans Light" panose="00000400000000000000" pitchFamily="2" charset="0"/>
            </a:endParaRPr>
          </a:p>
        </p:txBody>
      </p:sp>
      <p:sp>
        <p:nvSpPr>
          <p:cNvPr id="9" name="Rectangle 8">
            <a:extLst>
              <a:ext uri="{FF2B5EF4-FFF2-40B4-BE49-F238E27FC236}">
                <a16:creationId xmlns:a16="http://schemas.microsoft.com/office/drawing/2014/main" id="{F2162D91-AB8C-4E03-943B-A9280A646E6E}"/>
              </a:ext>
            </a:extLst>
          </p:cNvPr>
          <p:cNvSpPr/>
          <p:nvPr/>
        </p:nvSpPr>
        <p:spPr>
          <a:xfrm>
            <a:off x="1752600" y="1709928"/>
            <a:ext cx="1737360" cy="171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6000"/>
              </a:lnSpc>
            </a:pPr>
            <a:endParaRPr lang="en-US" sz="6000" dirty="0">
              <a:latin typeface="Nunito Sans Light" panose="00000400000000000000" pitchFamily="2" charset="0"/>
            </a:endParaRPr>
          </a:p>
        </p:txBody>
      </p:sp>
      <p:sp>
        <p:nvSpPr>
          <p:cNvPr id="10" name="Rectangle 9">
            <a:extLst>
              <a:ext uri="{FF2B5EF4-FFF2-40B4-BE49-F238E27FC236}">
                <a16:creationId xmlns:a16="http://schemas.microsoft.com/office/drawing/2014/main" id="{753FB0F9-CCCB-4B74-8A53-16B0555BCF97}"/>
              </a:ext>
            </a:extLst>
          </p:cNvPr>
          <p:cNvSpPr/>
          <p:nvPr/>
        </p:nvSpPr>
        <p:spPr>
          <a:xfrm>
            <a:off x="3489960" y="1709928"/>
            <a:ext cx="1752600" cy="171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6000"/>
              </a:lnSpc>
            </a:pPr>
            <a:endParaRPr lang="en-US" sz="6000" dirty="0">
              <a:latin typeface="Nunito Sans Light" panose="00000400000000000000" pitchFamily="2" charset="0"/>
            </a:endParaRPr>
          </a:p>
        </p:txBody>
      </p:sp>
      <p:sp>
        <p:nvSpPr>
          <p:cNvPr id="11" name="Rectangle 10">
            <a:extLst>
              <a:ext uri="{FF2B5EF4-FFF2-40B4-BE49-F238E27FC236}">
                <a16:creationId xmlns:a16="http://schemas.microsoft.com/office/drawing/2014/main" id="{A1F28C16-CB4F-42BF-967E-EB83D547EF75}"/>
              </a:ext>
            </a:extLst>
          </p:cNvPr>
          <p:cNvSpPr/>
          <p:nvPr/>
        </p:nvSpPr>
        <p:spPr>
          <a:xfrm>
            <a:off x="1752600" y="-9144"/>
            <a:ext cx="1737360" cy="171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6000"/>
              </a:lnSpc>
            </a:pPr>
            <a:endParaRPr lang="en-US" sz="6000" dirty="0">
              <a:latin typeface="Nunito Sans Light" panose="00000400000000000000" pitchFamily="2" charset="0"/>
            </a:endParaRPr>
          </a:p>
        </p:txBody>
      </p:sp>
      <p:sp>
        <p:nvSpPr>
          <p:cNvPr id="13" name="Rectangle 12">
            <a:extLst>
              <a:ext uri="{FF2B5EF4-FFF2-40B4-BE49-F238E27FC236}">
                <a16:creationId xmlns:a16="http://schemas.microsoft.com/office/drawing/2014/main" id="{CAA2A7B4-793B-4954-AB61-E6A691C91C60}"/>
              </a:ext>
            </a:extLst>
          </p:cNvPr>
          <p:cNvSpPr/>
          <p:nvPr/>
        </p:nvSpPr>
        <p:spPr>
          <a:xfrm>
            <a:off x="3489960" y="3424428"/>
            <a:ext cx="1752600" cy="171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6000"/>
              </a:lnSpc>
            </a:pPr>
            <a:endParaRPr lang="en-US" sz="6000" dirty="0">
              <a:latin typeface="Nunito Sans Light" panose="00000400000000000000" pitchFamily="2" charset="0"/>
            </a:endParaRPr>
          </a:p>
        </p:txBody>
      </p:sp>
      <p:sp>
        <p:nvSpPr>
          <p:cNvPr id="14" name="Rectangle 13">
            <a:extLst>
              <a:ext uri="{FF2B5EF4-FFF2-40B4-BE49-F238E27FC236}">
                <a16:creationId xmlns:a16="http://schemas.microsoft.com/office/drawing/2014/main" id="{267E6C1E-7F49-40F5-A32B-CAF1E0DF6D00}"/>
              </a:ext>
            </a:extLst>
          </p:cNvPr>
          <p:cNvSpPr/>
          <p:nvPr/>
        </p:nvSpPr>
        <p:spPr>
          <a:xfrm>
            <a:off x="1752600" y="5148072"/>
            <a:ext cx="1737360" cy="171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6000"/>
              </a:lnSpc>
            </a:pPr>
            <a:endParaRPr lang="en-US" sz="6000" dirty="0">
              <a:latin typeface="Nunito Sans Light" panose="00000400000000000000" pitchFamily="2" charset="0"/>
            </a:endParaRPr>
          </a:p>
        </p:txBody>
      </p:sp>
      <p:sp>
        <p:nvSpPr>
          <p:cNvPr id="15" name="Rectangle 14">
            <a:extLst>
              <a:ext uri="{FF2B5EF4-FFF2-40B4-BE49-F238E27FC236}">
                <a16:creationId xmlns:a16="http://schemas.microsoft.com/office/drawing/2014/main" id="{5A6D5CF3-D21D-43BB-84AA-12298CDA52A9}"/>
              </a:ext>
            </a:extLst>
          </p:cNvPr>
          <p:cNvSpPr/>
          <p:nvPr/>
        </p:nvSpPr>
        <p:spPr>
          <a:xfrm>
            <a:off x="11430" y="5138928"/>
            <a:ext cx="1752600" cy="171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6000"/>
              </a:lnSpc>
            </a:pPr>
            <a:endParaRPr lang="en-US" sz="6000" dirty="0">
              <a:latin typeface="Nunito Sans Light" panose="00000400000000000000" pitchFamily="2" charset="0"/>
            </a:endParaRPr>
          </a:p>
        </p:txBody>
      </p:sp>
      <p:sp>
        <p:nvSpPr>
          <p:cNvPr id="16" name="Rectangle 15">
            <a:extLst>
              <a:ext uri="{FF2B5EF4-FFF2-40B4-BE49-F238E27FC236}">
                <a16:creationId xmlns:a16="http://schemas.microsoft.com/office/drawing/2014/main" id="{F8D3E518-C136-4AF6-AF25-74D690C848ED}"/>
              </a:ext>
            </a:extLst>
          </p:cNvPr>
          <p:cNvSpPr/>
          <p:nvPr/>
        </p:nvSpPr>
        <p:spPr>
          <a:xfrm>
            <a:off x="3489960" y="5138928"/>
            <a:ext cx="1752600" cy="171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6000"/>
              </a:lnSpc>
            </a:pPr>
            <a:endParaRPr lang="en-US" sz="6000" dirty="0">
              <a:latin typeface="Nunito Sans Light" panose="00000400000000000000" pitchFamily="2" charset="0"/>
            </a:endParaRPr>
          </a:p>
        </p:txBody>
      </p:sp>
      <p:sp>
        <p:nvSpPr>
          <p:cNvPr id="20" name="Rectangle 19">
            <a:extLst>
              <a:ext uri="{FF2B5EF4-FFF2-40B4-BE49-F238E27FC236}">
                <a16:creationId xmlns:a16="http://schemas.microsoft.com/office/drawing/2014/main" id="{06C9955E-B9F4-4B5F-84AA-76EA0FB46C86}"/>
              </a:ext>
            </a:extLst>
          </p:cNvPr>
          <p:cNvSpPr/>
          <p:nvPr/>
        </p:nvSpPr>
        <p:spPr>
          <a:xfrm>
            <a:off x="3474720" y="-4572"/>
            <a:ext cx="1767840" cy="171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6000"/>
              </a:lnSpc>
            </a:pPr>
            <a:endParaRPr lang="en-US" sz="6000" dirty="0">
              <a:latin typeface="Nunito Sans Light" panose="00000400000000000000" pitchFamily="2" charset="0"/>
            </a:endParaRPr>
          </a:p>
        </p:txBody>
      </p:sp>
      <p:sp>
        <p:nvSpPr>
          <p:cNvPr id="21" name="Rectangle 20">
            <a:extLst>
              <a:ext uri="{FF2B5EF4-FFF2-40B4-BE49-F238E27FC236}">
                <a16:creationId xmlns:a16="http://schemas.microsoft.com/office/drawing/2014/main" id="{B86E5AD0-BC45-4551-ACE4-455B83D91436}"/>
              </a:ext>
            </a:extLst>
          </p:cNvPr>
          <p:cNvSpPr/>
          <p:nvPr/>
        </p:nvSpPr>
        <p:spPr>
          <a:xfrm>
            <a:off x="11430" y="-9144"/>
            <a:ext cx="1752600" cy="171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6000"/>
              </a:lnSpc>
            </a:pPr>
            <a:endParaRPr lang="en-US" sz="6000" dirty="0">
              <a:latin typeface="Nunito Sans Light" panose="00000400000000000000" pitchFamily="2" charset="0"/>
            </a:endParaRPr>
          </a:p>
        </p:txBody>
      </p:sp>
      <p:sp>
        <p:nvSpPr>
          <p:cNvPr id="23" name="Rectangle 22">
            <a:extLst>
              <a:ext uri="{FF2B5EF4-FFF2-40B4-BE49-F238E27FC236}">
                <a16:creationId xmlns:a16="http://schemas.microsoft.com/office/drawing/2014/main" id="{CC9D5001-5CC4-46D6-A9CF-CFD8E43E65DB}"/>
              </a:ext>
            </a:extLst>
          </p:cNvPr>
          <p:cNvSpPr/>
          <p:nvPr/>
        </p:nvSpPr>
        <p:spPr>
          <a:xfrm>
            <a:off x="-7620" y="3424428"/>
            <a:ext cx="1752600" cy="171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6000"/>
              </a:lnSpc>
            </a:pPr>
            <a:endParaRPr lang="en-US" sz="6000" dirty="0">
              <a:latin typeface="Nunito Sans Light" panose="00000400000000000000" pitchFamily="2" charset="0"/>
            </a:endParaRPr>
          </a:p>
        </p:txBody>
      </p:sp>
      <p:pic>
        <p:nvPicPr>
          <p:cNvPr id="22" name="Picture 21">
            <a:extLst>
              <a:ext uri="{FF2B5EF4-FFF2-40B4-BE49-F238E27FC236}">
                <a16:creationId xmlns:a16="http://schemas.microsoft.com/office/drawing/2014/main" id="{25A0B7E3-B9E3-4B91-AE71-5414D3936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866" y="-7638288"/>
            <a:ext cx="13546666" cy="7620000"/>
          </a:xfrm>
          <a:prstGeom prst="rect">
            <a:avLst/>
          </a:prstGeom>
        </p:spPr>
      </p:pic>
      <p:sp>
        <p:nvSpPr>
          <p:cNvPr id="24" name="Rectangle 23">
            <a:extLst>
              <a:ext uri="{FF2B5EF4-FFF2-40B4-BE49-F238E27FC236}">
                <a16:creationId xmlns:a16="http://schemas.microsoft.com/office/drawing/2014/main" id="{2DF3E92D-9749-43F0-970A-56B728C52447}"/>
              </a:ext>
            </a:extLst>
          </p:cNvPr>
          <p:cNvSpPr/>
          <p:nvPr/>
        </p:nvSpPr>
        <p:spPr>
          <a:xfrm>
            <a:off x="2468545" y="-5199888"/>
            <a:ext cx="9378461"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ts val="6000"/>
              </a:lnSpc>
            </a:pPr>
            <a:r>
              <a:rPr lang="en-US" sz="9600" dirty="0">
                <a:latin typeface="Nunito Sans Light" panose="00000400000000000000" pitchFamily="2" charset="0"/>
              </a:rPr>
              <a:t>Thank You</a:t>
            </a:r>
          </a:p>
        </p:txBody>
      </p:sp>
      <p:pic>
        <p:nvPicPr>
          <p:cNvPr id="25" name="Picture 24">
            <a:extLst>
              <a:ext uri="{FF2B5EF4-FFF2-40B4-BE49-F238E27FC236}">
                <a16:creationId xmlns:a16="http://schemas.microsoft.com/office/drawing/2014/main" id="{C4F72E9D-90BD-4EA4-BB00-FC71BDF3A6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4669422"/>
            <a:ext cx="7168662" cy="4651134"/>
          </a:xfrm>
          <a:prstGeom prst="rect">
            <a:avLst/>
          </a:prstGeom>
        </p:spPr>
      </p:pic>
    </p:spTree>
    <p:extLst>
      <p:ext uri="{BB962C8B-B14F-4D97-AF65-F5344CB8AC3E}">
        <p14:creationId xmlns:p14="http://schemas.microsoft.com/office/powerpoint/2010/main" val="70770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1500"/>
                            </p:stCondLst>
                            <p:childTnLst>
                              <p:par>
                                <p:cTn id="17" presetID="10" presetClass="exit" presetSubtype="0" fill="hold" grpId="0" nodeType="after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par>
                          <p:cTn id="20" fill="hold">
                            <p:stCondLst>
                              <p:cond delay="2000"/>
                            </p:stCondLst>
                            <p:childTnLst>
                              <p:par>
                                <p:cTn id="21" presetID="10" presetClass="exit" presetSubtype="0" fill="hold" grpId="0" nodeType="after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par>
                          <p:cTn id="24" fill="hold">
                            <p:stCondLst>
                              <p:cond delay="2500"/>
                            </p:stCondLst>
                            <p:childTnLst>
                              <p:par>
                                <p:cTn id="25" presetID="10" presetClass="exit" presetSubtype="0" fill="hold" grpId="0" nodeType="after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par>
                                <p:cTn id="28" presetID="10" presetClass="exit" presetSubtype="0" fill="hold" grpId="0" nodeType="withEffect">
                                  <p:stCondLst>
                                    <p:cond delay="30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3300"/>
                            </p:stCondLst>
                            <p:childTnLst>
                              <p:par>
                                <p:cTn id="32" presetID="10" presetClass="exit" presetSubtype="0" fill="hold" grpId="0" nodeType="after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par>
                          <p:cTn id="35" fill="hold">
                            <p:stCondLst>
                              <p:cond delay="3800"/>
                            </p:stCondLst>
                            <p:childTnLst>
                              <p:par>
                                <p:cTn id="36" presetID="10" presetClass="exit" presetSubtype="0" fill="hold" grpId="0" nodeType="after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par>
                          <p:cTn id="39" fill="hold">
                            <p:stCondLst>
                              <p:cond delay="4300"/>
                            </p:stCondLst>
                            <p:childTnLst>
                              <p:par>
                                <p:cTn id="40" presetID="10" presetClass="exit" presetSubtype="0" fill="hold" grpId="0" nodeType="after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par>
                          <p:cTn id="43" fill="hold">
                            <p:stCondLst>
                              <p:cond delay="4800"/>
                            </p:stCondLst>
                            <p:childTnLst>
                              <p:par>
                                <p:cTn id="44" presetID="10" presetClass="exit" presetSubtype="0" fill="hold" grpId="0" nodeType="after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par>
                          <p:cTn id="47" fill="hold">
                            <p:stCondLst>
                              <p:cond delay="5300"/>
                            </p:stCondLst>
                            <p:childTnLst>
                              <p:par>
                                <p:cTn id="48" presetID="10" presetClass="exit" presetSubtype="0" fill="hold" grpId="0" nodeType="after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9" grpId="0" animBg="1"/>
      <p:bldP spid="10" grpId="0" animBg="1"/>
      <p:bldP spid="11" grpId="0" animBg="1"/>
      <p:bldP spid="13" grpId="0" animBg="1"/>
      <p:bldP spid="14" grpId="0" animBg="1"/>
      <p:bldP spid="15" grpId="0" animBg="1"/>
      <p:bldP spid="16" grpId="0" animBg="1"/>
      <p:bldP spid="20" grpId="0" animBg="1"/>
      <p:bldP spid="21"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E1CD74-4D1A-4D86-9C86-14ACDF75F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66" y="-505287"/>
            <a:ext cx="13546666" cy="7620000"/>
          </a:xfrm>
          <a:prstGeom prst="rect">
            <a:avLst/>
          </a:prstGeom>
        </p:spPr>
      </p:pic>
      <p:sp>
        <p:nvSpPr>
          <p:cNvPr id="8" name="Rectangle 7">
            <a:extLst>
              <a:ext uri="{FF2B5EF4-FFF2-40B4-BE49-F238E27FC236}">
                <a16:creationId xmlns:a16="http://schemas.microsoft.com/office/drawing/2014/main" id="{094C5CA6-4BC2-4B0A-8D2B-D31C74DB9D2C}"/>
              </a:ext>
            </a:extLst>
          </p:cNvPr>
          <p:cNvSpPr/>
          <p:nvPr/>
        </p:nvSpPr>
        <p:spPr>
          <a:xfrm>
            <a:off x="2737339" y="1933113"/>
            <a:ext cx="9378461"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ts val="6000"/>
              </a:lnSpc>
            </a:pPr>
            <a:r>
              <a:rPr lang="en-US" sz="9600" dirty="0">
                <a:latin typeface="Nunito Sans Light" panose="00000400000000000000" pitchFamily="2" charset="0"/>
              </a:rPr>
              <a:t>Thank You</a:t>
            </a:r>
          </a:p>
        </p:txBody>
      </p:sp>
      <p:pic>
        <p:nvPicPr>
          <p:cNvPr id="6" name="Picture 5">
            <a:extLst>
              <a:ext uri="{FF2B5EF4-FFF2-40B4-BE49-F238E27FC236}">
                <a16:creationId xmlns:a16="http://schemas.microsoft.com/office/drawing/2014/main" id="{B06C62CD-98D1-484B-8067-1D0EA4DCA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062" y="2463579"/>
            <a:ext cx="7168662" cy="4651134"/>
          </a:xfrm>
          <a:prstGeom prst="rect">
            <a:avLst/>
          </a:prstGeom>
        </p:spPr>
      </p:pic>
    </p:spTree>
    <p:extLst>
      <p:ext uri="{BB962C8B-B14F-4D97-AF65-F5344CB8AC3E}">
        <p14:creationId xmlns:p14="http://schemas.microsoft.com/office/powerpoint/2010/main" val="1319760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B72ECD2-6D79-43E0-BC70-99B304C99322}"/>
              </a:ext>
            </a:extLst>
          </p:cNvPr>
          <p:cNvPicPr>
            <a:picLocks noChangeAspect="1"/>
          </p:cNvPicPr>
          <p:nvPr/>
        </p:nvPicPr>
        <p:blipFill rotWithShape="1">
          <a:blip r:embed="rId3">
            <a:extLst>
              <a:ext uri="{28A0092B-C50C-407E-A947-70E740481C1C}">
                <a14:useLocalDpi xmlns:a14="http://schemas.microsoft.com/office/drawing/2010/main" val="0"/>
              </a:ext>
            </a:extLst>
          </a:blip>
          <a:srcRect l="32928" t="32" r="29267" b="46"/>
          <a:stretch/>
        </p:blipFill>
        <p:spPr>
          <a:xfrm>
            <a:off x="1" y="838200"/>
            <a:ext cx="2362200" cy="5102286"/>
          </a:xfrm>
          <a:prstGeom prst="rect">
            <a:avLst/>
          </a:prstGeom>
          <a:ln>
            <a:noFill/>
          </a:ln>
        </p:spPr>
      </p:pic>
      <p:pic>
        <p:nvPicPr>
          <p:cNvPr id="16" name="Picture 15">
            <a:extLst>
              <a:ext uri="{FF2B5EF4-FFF2-40B4-BE49-F238E27FC236}">
                <a16:creationId xmlns:a16="http://schemas.microsoft.com/office/drawing/2014/main" id="{FC027780-7793-4692-8EB8-53A910B7B12C}"/>
              </a:ext>
            </a:extLst>
          </p:cNvPr>
          <p:cNvPicPr>
            <a:picLocks noChangeAspect="1"/>
          </p:cNvPicPr>
          <p:nvPr/>
        </p:nvPicPr>
        <p:blipFill rotWithShape="1">
          <a:blip r:embed="rId4">
            <a:extLst>
              <a:ext uri="{28A0092B-C50C-407E-A947-70E740481C1C}">
                <a14:useLocalDpi xmlns:a14="http://schemas.microsoft.com/office/drawing/2010/main" val="0"/>
              </a:ext>
            </a:extLst>
          </a:blip>
          <a:srcRect l="13621" t="256" r="15722" b="-579"/>
          <a:stretch/>
        </p:blipFill>
        <p:spPr>
          <a:xfrm>
            <a:off x="4187299" y="838200"/>
            <a:ext cx="2266835" cy="2514600"/>
          </a:xfrm>
          <a:prstGeom prst="rect">
            <a:avLst/>
          </a:prstGeom>
        </p:spPr>
      </p:pic>
      <p:pic>
        <p:nvPicPr>
          <p:cNvPr id="17" name="Picture 16">
            <a:extLst>
              <a:ext uri="{FF2B5EF4-FFF2-40B4-BE49-F238E27FC236}">
                <a16:creationId xmlns:a16="http://schemas.microsoft.com/office/drawing/2014/main" id="{52E3589E-3812-4C3E-BF4F-972454C705B8}"/>
              </a:ext>
            </a:extLst>
          </p:cNvPr>
          <p:cNvPicPr>
            <a:picLocks noChangeAspect="1"/>
          </p:cNvPicPr>
          <p:nvPr/>
        </p:nvPicPr>
        <p:blipFill rotWithShape="1">
          <a:blip r:embed="rId5"/>
          <a:srcRect l="19081" t="68" r="50595" b="1355"/>
          <a:stretch/>
        </p:blipFill>
        <p:spPr>
          <a:xfrm>
            <a:off x="2336410" y="838200"/>
            <a:ext cx="1939049" cy="3457656"/>
          </a:xfrm>
          <a:prstGeom prst="rect">
            <a:avLst/>
          </a:prstGeom>
        </p:spPr>
      </p:pic>
      <p:sp>
        <p:nvSpPr>
          <p:cNvPr id="15" name="Rectangle 14">
            <a:extLst>
              <a:ext uri="{FF2B5EF4-FFF2-40B4-BE49-F238E27FC236}">
                <a16:creationId xmlns:a16="http://schemas.microsoft.com/office/drawing/2014/main" id="{8CE78631-DF81-4F87-AA21-F77E1E9538D2}"/>
              </a:ext>
            </a:extLst>
          </p:cNvPr>
          <p:cNvSpPr/>
          <p:nvPr/>
        </p:nvSpPr>
        <p:spPr>
          <a:xfrm>
            <a:off x="2342272" y="4295856"/>
            <a:ext cx="2209800" cy="1646991"/>
          </a:xfrm>
          <a:prstGeom prst="rect">
            <a:avLst/>
          </a:prstGeom>
          <a:solidFill>
            <a:srgbClr val="9E2070"/>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43840" tIns="0" rtlCol="0" anchor="ctr"/>
          <a:lstStyle/>
          <a:p>
            <a:r>
              <a:rPr lang="en-US" sz="4400" dirty="0">
                <a:solidFill>
                  <a:schemeClr val="bg1"/>
                </a:solidFill>
                <a:latin typeface="Nunito Sans ExtraLight" panose="00000300000000000000" pitchFamily="2" charset="0"/>
                <a:cs typeface="Calibri" panose="020F0502020204030204" pitchFamily="34" charset="0"/>
              </a:rPr>
              <a:t>2001</a:t>
            </a:r>
          </a:p>
          <a:p>
            <a:pPr>
              <a:lnSpc>
                <a:spcPts val="2500"/>
              </a:lnSpc>
            </a:pPr>
            <a:r>
              <a:rPr lang="en-US" sz="2400" dirty="0">
                <a:solidFill>
                  <a:schemeClr val="bg1"/>
                </a:solidFill>
                <a:latin typeface="Nunito Sans ExtraBold" panose="00000900000000000000" pitchFamily="2" charset="0"/>
                <a:cs typeface="Calibri" panose="020F0502020204030204" pitchFamily="34" charset="0"/>
              </a:rPr>
              <a:t>Founded </a:t>
            </a:r>
            <a:r>
              <a:rPr lang="en-US" sz="2400" dirty="0" err="1">
                <a:solidFill>
                  <a:schemeClr val="bg1"/>
                </a:solidFill>
                <a:latin typeface="Nunito Sans ExtraBold" panose="00000900000000000000" pitchFamily="2" charset="0"/>
                <a:cs typeface="Calibri" panose="020F0502020204030204" pitchFamily="34" charset="0"/>
              </a:rPr>
              <a:t>Arkadium</a:t>
            </a:r>
            <a:endParaRPr lang="en-US" sz="2400" dirty="0">
              <a:solidFill>
                <a:schemeClr val="bg1"/>
              </a:solidFill>
              <a:latin typeface="Nunito Sans ExtraBold" panose="000009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1613BE7F-44D9-4394-9D18-08221EDCED4E}"/>
              </a:ext>
            </a:extLst>
          </p:cNvPr>
          <p:cNvPicPr>
            <a:picLocks noChangeAspect="1"/>
          </p:cNvPicPr>
          <p:nvPr/>
        </p:nvPicPr>
        <p:blipFill rotWithShape="1">
          <a:blip r:embed="rId6">
            <a:extLst>
              <a:ext uri="{28A0092B-C50C-407E-A947-70E740481C1C}">
                <a14:useLocalDpi xmlns:a14="http://schemas.microsoft.com/office/drawing/2010/main" val="0"/>
              </a:ext>
            </a:extLst>
          </a:blip>
          <a:srcRect l="29260" t="106" r="30816" b="12311"/>
          <a:stretch/>
        </p:blipFill>
        <p:spPr>
          <a:xfrm>
            <a:off x="4277355" y="3259094"/>
            <a:ext cx="2173217" cy="2683753"/>
          </a:xfrm>
          <a:prstGeom prst="rect">
            <a:avLst/>
          </a:prstGeom>
        </p:spPr>
      </p:pic>
      <p:grpSp>
        <p:nvGrpSpPr>
          <p:cNvPr id="3" name="Group 2">
            <a:extLst>
              <a:ext uri="{FF2B5EF4-FFF2-40B4-BE49-F238E27FC236}">
                <a16:creationId xmlns:a16="http://schemas.microsoft.com/office/drawing/2014/main" id="{4FB0EFC7-0BE7-4C1D-8965-5EA0BD25FA8B}"/>
              </a:ext>
            </a:extLst>
          </p:cNvPr>
          <p:cNvGrpSpPr/>
          <p:nvPr/>
        </p:nvGrpSpPr>
        <p:grpSpPr>
          <a:xfrm>
            <a:off x="6450572" y="835838"/>
            <a:ext cx="5741427" cy="5104648"/>
            <a:chOff x="6450572" y="835838"/>
            <a:chExt cx="5741427" cy="5104648"/>
          </a:xfrm>
        </p:grpSpPr>
        <p:pic>
          <p:nvPicPr>
            <p:cNvPr id="7" name="Picture 6">
              <a:extLst>
                <a:ext uri="{FF2B5EF4-FFF2-40B4-BE49-F238E27FC236}">
                  <a16:creationId xmlns:a16="http://schemas.microsoft.com/office/drawing/2014/main" id="{F47CC302-42B4-4E40-9635-014263802D24}"/>
                </a:ext>
              </a:extLst>
            </p:cNvPr>
            <p:cNvPicPr>
              <a:picLocks noChangeAspect="1"/>
            </p:cNvPicPr>
            <p:nvPr/>
          </p:nvPicPr>
          <p:blipFill rotWithShape="1">
            <a:blip r:embed="rId7">
              <a:extLst>
                <a:ext uri="{28A0092B-C50C-407E-A947-70E740481C1C}">
                  <a14:useLocalDpi xmlns:a14="http://schemas.microsoft.com/office/drawing/2010/main" val="0"/>
                </a:ext>
              </a:extLst>
            </a:blip>
            <a:srcRect l="15227" t="25216" r="16916" b="5971"/>
            <a:stretch/>
          </p:blipFill>
          <p:spPr>
            <a:xfrm>
              <a:off x="9292533" y="835838"/>
              <a:ext cx="2899466" cy="2274023"/>
            </a:xfrm>
            <a:prstGeom prst="rect">
              <a:avLst/>
            </a:prstGeom>
          </p:spPr>
        </p:pic>
        <p:pic>
          <p:nvPicPr>
            <p:cNvPr id="8" name="Picture 7">
              <a:extLst>
                <a:ext uri="{FF2B5EF4-FFF2-40B4-BE49-F238E27FC236}">
                  <a16:creationId xmlns:a16="http://schemas.microsoft.com/office/drawing/2014/main" id="{73E1E6D0-7F16-4EA0-902E-8BA4F9A66809}"/>
                </a:ext>
              </a:extLst>
            </p:cNvPr>
            <p:cNvPicPr>
              <a:picLocks noChangeAspect="1"/>
            </p:cNvPicPr>
            <p:nvPr/>
          </p:nvPicPr>
          <p:blipFill rotWithShape="1">
            <a:blip r:embed="rId8">
              <a:extLst>
                <a:ext uri="{28A0092B-C50C-407E-A947-70E740481C1C}">
                  <a14:useLocalDpi xmlns:a14="http://schemas.microsoft.com/office/drawing/2010/main" val="0"/>
                </a:ext>
              </a:extLst>
            </a:blip>
            <a:srcRect l="21632" t="14879" r="21323" b="24558"/>
            <a:stretch/>
          </p:blipFill>
          <p:spPr>
            <a:xfrm>
              <a:off x="6450572" y="835840"/>
              <a:ext cx="2841960" cy="2274024"/>
            </a:xfrm>
            <a:prstGeom prst="rect">
              <a:avLst/>
            </a:prstGeom>
          </p:spPr>
        </p:pic>
        <p:pic>
          <p:nvPicPr>
            <p:cNvPr id="9" name="Picture 8">
              <a:extLst>
                <a:ext uri="{FF2B5EF4-FFF2-40B4-BE49-F238E27FC236}">
                  <a16:creationId xmlns:a16="http://schemas.microsoft.com/office/drawing/2014/main" id="{1E812AE7-888D-44C6-AF4D-E142C0730624}"/>
                </a:ext>
              </a:extLst>
            </p:cNvPr>
            <p:cNvPicPr>
              <a:picLocks noChangeAspect="1"/>
            </p:cNvPicPr>
            <p:nvPr/>
          </p:nvPicPr>
          <p:blipFill rotWithShape="1">
            <a:blip r:embed="rId9">
              <a:extLst>
                <a:ext uri="{28A0092B-C50C-407E-A947-70E740481C1C}">
                  <a14:useLocalDpi xmlns:a14="http://schemas.microsoft.com/office/drawing/2010/main" val="0"/>
                </a:ext>
              </a:extLst>
            </a:blip>
            <a:srcRect l="-67" t="214" r="67" b="34734"/>
            <a:stretch/>
          </p:blipFill>
          <p:spPr>
            <a:xfrm>
              <a:off x="6450572" y="3112225"/>
              <a:ext cx="5741427" cy="2828261"/>
            </a:xfrm>
            <a:prstGeom prst="rect">
              <a:avLst/>
            </a:prstGeom>
          </p:spPr>
        </p:pic>
      </p:grpSp>
      <p:sp>
        <p:nvSpPr>
          <p:cNvPr id="10" name="Rectangle 9">
            <a:extLst>
              <a:ext uri="{FF2B5EF4-FFF2-40B4-BE49-F238E27FC236}">
                <a16:creationId xmlns:a16="http://schemas.microsoft.com/office/drawing/2014/main" id="{B626591E-918D-44DD-A1E7-C3A4A7F64DA1}"/>
              </a:ext>
            </a:extLst>
          </p:cNvPr>
          <p:cNvSpPr/>
          <p:nvPr/>
        </p:nvSpPr>
        <p:spPr>
          <a:xfrm>
            <a:off x="9292534" y="2253078"/>
            <a:ext cx="2899466" cy="1676135"/>
          </a:xfrm>
          <a:prstGeom prst="rect">
            <a:avLst/>
          </a:prstGeom>
          <a:solidFill>
            <a:srgbClr val="002060"/>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43840" tIns="0" rtlCol="0" anchor="ctr"/>
          <a:lstStyle/>
          <a:p>
            <a:r>
              <a:rPr lang="en-US" sz="4400" dirty="0">
                <a:solidFill>
                  <a:schemeClr val="bg1"/>
                </a:solidFill>
                <a:latin typeface="Nunito Sans ExtraLight" panose="00000300000000000000" pitchFamily="2" charset="0"/>
                <a:cs typeface="Calibri" panose="020F0502020204030204" pitchFamily="34" charset="0"/>
              </a:rPr>
              <a:t>2005</a:t>
            </a:r>
          </a:p>
          <a:p>
            <a:pPr>
              <a:lnSpc>
                <a:spcPts val="2500"/>
              </a:lnSpc>
            </a:pPr>
            <a:r>
              <a:rPr lang="en-US" sz="2400" dirty="0">
                <a:solidFill>
                  <a:schemeClr val="bg1"/>
                </a:solidFill>
                <a:latin typeface="Nunito Sans ExtraBold" panose="00000900000000000000" pitchFamily="2" charset="0"/>
                <a:cs typeface="Calibri" panose="020F0502020204030204" pitchFamily="34" charset="0"/>
              </a:rPr>
              <a:t>Opened Ukraine Office</a:t>
            </a:r>
          </a:p>
        </p:txBody>
      </p:sp>
    </p:spTree>
    <p:extLst>
      <p:ext uri="{BB962C8B-B14F-4D97-AF65-F5344CB8AC3E}">
        <p14:creationId xmlns:p14="http://schemas.microsoft.com/office/powerpoint/2010/main" val="42546732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600" fill="hold"/>
                                        <p:tgtEl>
                                          <p:spTgt spid="10"/>
                                        </p:tgtEl>
                                        <p:attrNameLst>
                                          <p:attrName>ppt_x</p:attrName>
                                        </p:attrNameLst>
                                      </p:cBhvr>
                                      <p:tavLst>
                                        <p:tav tm="0">
                                          <p:val>
                                            <p:strVal val="1+#ppt_w/2"/>
                                          </p:val>
                                        </p:tav>
                                        <p:tav tm="100000">
                                          <p:val>
                                            <p:strVal val="#ppt_x"/>
                                          </p:val>
                                        </p:tav>
                                      </p:tavLst>
                                    </p:anim>
                                    <p:anim calcmode="lin" valueType="num">
                                      <p:cBhvr additive="base">
                                        <p:cTn id="12" dur="6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53C8B02-C5A0-48F4-A236-35128AC99BDA}"/>
              </a:ext>
            </a:extLst>
          </p:cNvPr>
          <p:cNvSpPr/>
          <p:nvPr/>
        </p:nvSpPr>
        <p:spPr>
          <a:xfrm>
            <a:off x="0" y="835838"/>
            <a:ext cx="12192000" cy="51022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Picture 12">
            <a:extLst>
              <a:ext uri="{FF2B5EF4-FFF2-40B4-BE49-F238E27FC236}">
                <a16:creationId xmlns:a16="http://schemas.microsoft.com/office/drawing/2014/main" id="{771A7089-5B9B-42CD-91AA-0CE5E6A1C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 y="835838"/>
            <a:ext cx="6803048" cy="5102286"/>
          </a:xfrm>
          <a:prstGeom prst="rect">
            <a:avLst/>
          </a:prstGeom>
        </p:spPr>
      </p:pic>
      <p:sp>
        <p:nvSpPr>
          <p:cNvPr id="19" name="TextBox 18">
            <a:extLst>
              <a:ext uri="{FF2B5EF4-FFF2-40B4-BE49-F238E27FC236}">
                <a16:creationId xmlns:a16="http://schemas.microsoft.com/office/drawing/2014/main" id="{5BC9689B-1E91-48AD-968A-F92DEEB56A8A}"/>
              </a:ext>
            </a:extLst>
          </p:cNvPr>
          <p:cNvSpPr txBox="1"/>
          <p:nvPr/>
        </p:nvSpPr>
        <p:spPr>
          <a:xfrm>
            <a:off x="7162800" y="1724987"/>
            <a:ext cx="4419600" cy="3323987"/>
          </a:xfrm>
          <a:prstGeom prst="rect">
            <a:avLst/>
          </a:prstGeom>
          <a:noFill/>
        </p:spPr>
        <p:txBody>
          <a:bodyPr wrap="square" rtlCol="0">
            <a:spAutoFit/>
          </a:bodyPr>
          <a:lstStyle/>
          <a:p>
            <a:pPr>
              <a:lnSpc>
                <a:spcPct val="150000"/>
              </a:lnSpc>
            </a:pPr>
            <a:r>
              <a:rPr lang="en-US" sz="4800" dirty="0">
                <a:solidFill>
                  <a:schemeClr val="bg1"/>
                </a:solidFill>
                <a:latin typeface="Nunito Sans ExtraLight" panose="00000300000000000000" pitchFamily="2" charset="0"/>
              </a:rPr>
              <a:t>Fierce Drive</a:t>
            </a:r>
          </a:p>
          <a:p>
            <a:pPr>
              <a:lnSpc>
                <a:spcPct val="150000"/>
              </a:lnSpc>
            </a:pPr>
            <a:r>
              <a:rPr lang="en-US" sz="4800" dirty="0">
                <a:solidFill>
                  <a:schemeClr val="bg1"/>
                </a:solidFill>
                <a:latin typeface="Nunito Sans ExtraLight" panose="00000300000000000000" pitchFamily="2" charset="0"/>
              </a:rPr>
              <a:t>Positive Energy </a:t>
            </a:r>
          </a:p>
          <a:p>
            <a:pPr>
              <a:lnSpc>
                <a:spcPct val="150000"/>
              </a:lnSpc>
            </a:pPr>
            <a:r>
              <a:rPr lang="en-US" sz="4800" dirty="0">
                <a:solidFill>
                  <a:schemeClr val="bg1"/>
                </a:solidFill>
                <a:latin typeface="Nunito Sans ExtraLight" panose="00000300000000000000" pitchFamily="2" charset="0"/>
              </a:rPr>
              <a:t>Living Full Lives</a:t>
            </a:r>
          </a:p>
        </p:txBody>
      </p:sp>
      <p:sp>
        <p:nvSpPr>
          <p:cNvPr id="21" name="Rectangle 20">
            <a:extLst>
              <a:ext uri="{FF2B5EF4-FFF2-40B4-BE49-F238E27FC236}">
                <a16:creationId xmlns:a16="http://schemas.microsoft.com/office/drawing/2014/main" id="{457814E3-BC30-4809-8B65-86775F6D323E}"/>
              </a:ext>
            </a:extLst>
          </p:cNvPr>
          <p:cNvSpPr/>
          <p:nvPr/>
        </p:nvSpPr>
        <p:spPr>
          <a:xfrm>
            <a:off x="0" y="4261989"/>
            <a:ext cx="2899466" cy="1676135"/>
          </a:xfrm>
          <a:prstGeom prst="rect">
            <a:avLst/>
          </a:prstGeom>
          <a:solidFill>
            <a:srgbClr val="002060"/>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43840" tIns="0" rtlCol="0" anchor="ctr"/>
          <a:lstStyle/>
          <a:p>
            <a:pPr>
              <a:lnSpc>
                <a:spcPts val="2500"/>
              </a:lnSpc>
            </a:pPr>
            <a:r>
              <a:rPr lang="en-US" sz="2400" dirty="0">
                <a:solidFill>
                  <a:schemeClr val="bg1"/>
                </a:solidFill>
                <a:latin typeface="Nunito Sans ExtraBold" panose="00000900000000000000" pitchFamily="2" charset="0"/>
                <a:cs typeface="Calibri" panose="020F0502020204030204" pitchFamily="34" charset="0"/>
              </a:rPr>
              <a:t>Established Our</a:t>
            </a:r>
          </a:p>
          <a:p>
            <a:pPr>
              <a:lnSpc>
                <a:spcPts val="2500"/>
              </a:lnSpc>
            </a:pPr>
            <a:r>
              <a:rPr lang="en-US" sz="2400" dirty="0">
                <a:solidFill>
                  <a:schemeClr val="bg1"/>
                </a:solidFill>
                <a:latin typeface="Nunito Sans ExtraBold" panose="00000900000000000000" pitchFamily="2" charset="0"/>
                <a:cs typeface="Calibri" panose="020F0502020204030204" pitchFamily="34" charset="0"/>
              </a:rPr>
              <a:t>Core Values</a:t>
            </a:r>
          </a:p>
        </p:txBody>
      </p:sp>
    </p:spTree>
    <p:extLst>
      <p:ext uri="{BB962C8B-B14F-4D97-AF65-F5344CB8AC3E}">
        <p14:creationId xmlns:p14="http://schemas.microsoft.com/office/powerpoint/2010/main" val="27107255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fade">
                                      <p:cBhvr>
                                        <p:cTn id="16" dur="500"/>
                                        <p:tgtEl>
                                          <p:spTgt spid="19">
                                            <p:txEl>
                                              <p:pRg st="1" end="1"/>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9">
                                            <p:txEl>
                                              <p:pRg st="2" end="2"/>
                                            </p:txEl>
                                          </p:spTgt>
                                        </p:tgtEl>
                                        <p:attrNameLst>
                                          <p:attrName>style.visibility</p:attrName>
                                        </p:attrNameLst>
                                      </p:cBhvr>
                                      <p:to>
                                        <p:strVal val="visible"/>
                                      </p:to>
                                    </p:set>
                                    <p:animEffect transition="in" filter="fade">
                                      <p:cBhvr>
                                        <p:cTn id="20"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100">
            <a:hlinkClick r:id="" action="ppaction://media"/>
            <a:extLst>
              <a:ext uri="{FF2B5EF4-FFF2-40B4-BE49-F238E27FC236}">
                <a16:creationId xmlns:a16="http://schemas.microsoft.com/office/drawing/2014/main" id="{B9ABCE9A-FF21-416E-B356-ACFFD3CC6A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63967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7CC302-42B4-4E40-9635-014263802D24}"/>
              </a:ext>
            </a:extLst>
          </p:cNvPr>
          <p:cNvPicPr>
            <a:picLocks noChangeAspect="1"/>
          </p:cNvPicPr>
          <p:nvPr/>
        </p:nvPicPr>
        <p:blipFill rotWithShape="1">
          <a:blip r:embed="rId3">
            <a:extLst>
              <a:ext uri="{28A0092B-C50C-407E-A947-70E740481C1C}">
                <a14:useLocalDpi xmlns:a14="http://schemas.microsoft.com/office/drawing/2010/main" val="0"/>
              </a:ext>
            </a:extLst>
          </a:blip>
          <a:srcRect l="10180" r="3783" b="14486"/>
          <a:stretch/>
        </p:blipFill>
        <p:spPr>
          <a:xfrm>
            <a:off x="0" y="3714040"/>
            <a:ext cx="2239066" cy="2221722"/>
          </a:xfrm>
          <a:prstGeom prst="rect">
            <a:avLst/>
          </a:prstGeom>
        </p:spPr>
      </p:pic>
      <p:pic>
        <p:nvPicPr>
          <p:cNvPr id="8" name="Picture 7">
            <a:extLst>
              <a:ext uri="{FF2B5EF4-FFF2-40B4-BE49-F238E27FC236}">
                <a16:creationId xmlns:a16="http://schemas.microsoft.com/office/drawing/2014/main" id="{73E1E6D0-7F16-4EA0-902E-8BA4F9A668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8" t="6035" r="2794" b="18143"/>
          <a:stretch/>
        </p:blipFill>
        <p:spPr>
          <a:xfrm>
            <a:off x="2233599" y="3714041"/>
            <a:ext cx="2617709" cy="2222385"/>
          </a:xfrm>
          <a:prstGeom prst="rect">
            <a:avLst/>
          </a:prstGeom>
        </p:spPr>
      </p:pic>
      <p:pic>
        <p:nvPicPr>
          <p:cNvPr id="9" name="Picture 8" descr="A group of people standing on top of a sandy beach&#10;&#10;Description generated with very high confidence">
            <a:extLst>
              <a:ext uri="{FF2B5EF4-FFF2-40B4-BE49-F238E27FC236}">
                <a16:creationId xmlns:a16="http://schemas.microsoft.com/office/drawing/2014/main" id="{1E812AE7-888D-44C6-AF4D-E142C073062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28014" t="30075" r="25999" b="51769"/>
          <a:stretch/>
        </p:blipFill>
        <p:spPr>
          <a:xfrm>
            <a:off x="5467" y="838465"/>
            <a:ext cx="4845840" cy="2875575"/>
          </a:xfrm>
          <a:prstGeom prst="rect">
            <a:avLst/>
          </a:prstGeom>
        </p:spPr>
      </p:pic>
      <p:sp>
        <p:nvSpPr>
          <p:cNvPr id="10" name="Rectangle 9">
            <a:extLst>
              <a:ext uri="{FF2B5EF4-FFF2-40B4-BE49-F238E27FC236}">
                <a16:creationId xmlns:a16="http://schemas.microsoft.com/office/drawing/2014/main" id="{B626591E-918D-44DD-A1E7-C3A4A7F64DA1}"/>
              </a:ext>
            </a:extLst>
          </p:cNvPr>
          <p:cNvSpPr/>
          <p:nvPr/>
        </p:nvSpPr>
        <p:spPr>
          <a:xfrm>
            <a:off x="2233599" y="2293751"/>
            <a:ext cx="2617709" cy="1420290"/>
          </a:xfrm>
          <a:prstGeom prst="rect">
            <a:avLst/>
          </a:prstGeom>
          <a:solidFill>
            <a:srgbClr val="00B050"/>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43840" tIns="0" rtlCol="0" anchor="ctr"/>
          <a:lstStyle/>
          <a:p>
            <a:r>
              <a:rPr lang="en-US" sz="4400" dirty="0">
                <a:solidFill>
                  <a:schemeClr val="bg1"/>
                </a:solidFill>
                <a:latin typeface="Nunito Sans ExtraLight" panose="00000300000000000000" pitchFamily="2" charset="0"/>
                <a:cs typeface="Calibri" panose="020F0502020204030204" pitchFamily="34" charset="0"/>
              </a:rPr>
              <a:t>2011</a:t>
            </a:r>
          </a:p>
          <a:p>
            <a:pPr>
              <a:lnSpc>
                <a:spcPts val="2500"/>
              </a:lnSpc>
            </a:pPr>
            <a:r>
              <a:rPr lang="en-US" sz="2400" dirty="0">
                <a:solidFill>
                  <a:schemeClr val="bg1"/>
                </a:solidFill>
                <a:latin typeface="Nunito Sans ExtraBold" panose="00000900000000000000" pitchFamily="2" charset="0"/>
                <a:cs typeface="Calibri" panose="020F0502020204030204" pitchFamily="34" charset="0"/>
              </a:rPr>
              <a:t>Partnered </a:t>
            </a:r>
          </a:p>
          <a:p>
            <a:pPr>
              <a:lnSpc>
                <a:spcPts val="2500"/>
              </a:lnSpc>
            </a:pPr>
            <a:r>
              <a:rPr lang="en-US" sz="2400" dirty="0">
                <a:solidFill>
                  <a:schemeClr val="bg1"/>
                </a:solidFill>
                <a:latin typeface="Nunito Sans ExtraBold" panose="00000900000000000000" pitchFamily="2" charset="0"/>
                <a:cs typeface="Calibri" panose="020F0502020204030204" pitchFamily="34" charset="0"/>
              </a:rPr>
              <a:t>with Microsoft</a:t>
            </a:r>
          </a:p>
        </p:txBody>
      </p:sp>
      <p:pic>
        <p:nvPicPr>
          <p:cNvPr id="11" name="Picture 10">
            <a:extLst>
              <a:ext uri="{FF2B5EF4-FFF2-40B4-BE49-F238E27FC236}">
                <a16:creationId xmlns:a16="http://schemas.microsoft.com/office/drawing/2014/main" id="{0D671ACB-843A-4260-A4C0-B9283F4BD0C7}"/>
              </a:ext>
            </a:extLst>
          </p:cNvPr>
          <p:cNvPicPr>
            <a:picLocks noChangeAspect="1"/>
          </p:cNvPicPr>
          <p:nvPr/>
        </p:nvPicPr>
        <p:blipFill rotWithShape="1">
          <a:blip r:embed="rId7">
            <a:extLst>
              <a:ext uri="{28A0092B-C50C-407E-A947-70E740481C1C}">
                <a14:useLocalDpi xmlns:a14="http://schemas.microsoft.com/office/drawing/2010/main" val="0"/>
              </a:ext>
            </a:extLst>
          </a:blip>
          <a:srcRect l="8477" t="14214" r="8029" b="33690"/>
          <a:stretch/>
        </p:blipFill>
        <p:spPr>
          <a:xfrm>
            <a:off x="8305799" y="838465"/>
            <a:ext cx="3896768" cy="3301718"/>
          </a:xfrm>
          <a:prstGeom prst="rect">
            <a:avLst/>
          </a:prstGeom>
          <a:ln>
            <a:noFill/>
          </a:ln>
          <a:effectLst/>
        </p:spPr>
      </p:pic>
      <p:grpSp>
        <p:nvGrpSpPr>
          <p:cNvPr id="12" name="Group 11">
            <a:extLst>
              <a:ext uri="{FF2B5EF4-FFF2-40B4-BE49-F238E27FC236}">
                <a16:creationId xmlns:a16="http://schemas.microsoft.com/office/drawing/2014/main" id="{5C39B35D-446E-414C-9E71-46BE3895A695}"/>
              </a:ext>
            </a:extLst>
          </p:cNvPr>
          <p:cNvGrpSpPr/>
          <p:nvPr/>
        </p:nvGrpSpPr>
        <p:grpSpPr>
          <a:xfrm>
            <a:off x="4851309" y="838465"/>
            <a:ext cx="6588244" cy="5097296"/>
            <a:chOff x="-1183" y="1755711"/>
            <a:chExt cx="6588244" cy="5097296"/>
          </a:xfrm>
        </p:grpSpPr>
        <p:grpSp>
          <p:nvGrpSpPr>
            <p:cNvPr id="13" name="Group 12">
              <a:extLst>
                <a:ext uri="{FF2B5EF4-FFF2-40B4-BE49-F238E27FC236}">
                  <a16:creationId xmlns:a16="http://schemas.microsoft.com/office/drawing/2014/main" id="{F61316F9-DEE2-4BA0-8544-8B961631009E}"/>
                </a:ext>
              </a:extLst>
            </p:cNvPr>
            <p:cNvGrpSpPr/>
            <p:nvPr/>
          </p:nvGrpSpPr>
          <p:grpSpPr>
            <a:xfrm>
              <a:off x="-1183" y="1755711"/>
              <a:ext cx="3454491" cy="2703909"/>
              <a:chOff x="1959211" y="948653"/>
              <a:chExt cx="2590868" cy="2027931"/>
            </a:xfrm>
          </p:grpSpPr>
          <p:sp>
            <p:nvSpPr>
              <p:cNvPr id="18" name="Rectangle 17">
                <a:extLst>
                  <a:ext uri="{FF2B5EF4-FFF2-40B4-BE49-F238E27FC236}">
                    <a16:creationId xmlns:a16="http://schemas.microsoft.com/office/drawing/2014/main" id="{26A72738-4C55-42D9-8302-CE38E7F53A38}"/>
                  </a:ext>
                </a:extLst>
              </p:cNvPr>
              <p:cNvSpPr/>
              <p:nvPr/>
            </p:nvSpPr>
            <p:spPr>
              <a:xfrm>
                <a:off x="1959211" y="948653"/>
                <a:ext cx="2590868" cy="2027931"/>
              </a:xfrm>
              <a:prstGeom prst="rect">
                <a:avLst/>
              </a:prstGeom>
              <a:solidFill>
                <a:srgbClr val="00B0F0"/>
              </a:solidFill>
              <a:ln>
                <a:noFill/>
              </a:ln>
              <a:effectLst>
                <a:innerShdw blurRad="317500">
                  <a:schemeClr val="accent5">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a:t>
                </a:r>
              </a:p>
            </p:txBody>
          </p:sp>
          <p:pic>
            <p:nvPicPr>
              <p:cNvPr id="19" name="Picture 18" descr="A screenshot of a cell phone&#10;&#10;Description generated with very high confidence">
                <a:extLst>
                  <a:ext uri="{FF2B5EF4-FFF2-40B4-BE49-F238E27FC236}">
                    <a16:creationId xmlns:a16="http://schemas.microsoft.com/office/drawing/2014/main" id="{DEB926D3-DB94-4F35-8079-C659DEF5D7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3015" y="1077413"/>
                <a:ext cx="2423258" cy="1530201"/>
              </a:xfrm>
              <a:prstGeom prst="rect">
                <a:avLst/>
              </a:prstGeom>
              <a:noFill/>
              <a:ln>
                <a:noFill/>
              </a:ln>
            </p:spPr>
          </p:pic>
        </p:grpSp>
        <p:pic>
          <p:nvPicPr>
            <p:cNvPr id="14" name="Picture 5" descr="Image result for arkadium offices">
              <a:extLst>
                <a:ext uri="{FF2B5EF4-FFF2-40B4-BE49-F238E27FC236}">
                  <a16:creationId xmlns:a16="http://schemas.microsoft.com/office/drawing/2014/main" id="{0A7298A1-AC6C-4E45-A151-21586240B2C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510" t="-39" r="-21388"/>
            <a:stretch/>
          </p:blipFill>
          <p:spPr bwMode="auto">
            <a:xfrm>
              <a:off x="-1183" y="3965246"/>
              <a:ext cx="6588244" cy="288776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50848248-F34F-473D-9A76-90E8AFCC6578}"/>
              </a:ext>
            </a:extLst>
          </p:cNvPr>
          <p:cNvSpPr/>
          <p:nvPr/>
        </p:nvSpPr>
        <p:spPr>
          <a:xfrm>
            <a:off x="8515622" y="3047335"/>
            <a:ext cx="3686943" cy="2888425"/>
          </a:xfrm>
          <a:prstGeom prst="rect">
            <a:avLst/>
          </a:prstGeom>
          <a:solidFill>
            <a:srgbClr val="C00000"/>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43840" tIns="0" rtlCol="0" anchor="ctr"/>
          <a:lstStyle/>
          <a:p>
            <a:r>
              <a:rPr lang="en-US" sz="4400" dirty="0">
                <a:solidFill>
                  <a:schemeClr val="bg1"/>
                </a:solidFill>
                <a:latin typeface="Nunito Sans ExtraLight" panose="00000300000000000000" pitchFamily="2" charset="0"/>
                <a:cs typeface="Calibri" panose="020F0502020204030204" pitchFamily="34" charset="0"/>
              </a:rPr>
              <a:t>2013</a:t>
            </a:r>
          </a:p>
          <a:p>
            <a:pPr>
              <a:lnSpc>
                <a:spcPts val="2500"/>
              </a:lnSpc>
            </a:pPr>
            <a:r>
              <a:rPr lang="en-US" sz="2400" dirty="0">
                <a:solidFill>
                  <a:schemeClr val="bg1"/>
                </a:solidFill>
                <a:latin typeface="Nunito Sans ExtraBold" panose="00000900000000000000" pitchFamily="2" charset="0"/>
                <a:cs typeface="Calibri" panose="020F0502020204030204" pitchFamily="34" charset="0"/>
              </a:rPr>
              <a:t>Accepted $5M </a:t>
            </a:r>
          </a:p>
          <a:p>
            <a:pPr>
              <a:lnSpc>
                <a:spcPts val="2500"/>
              </a:lnSpc>
            </a:pPr>
            <a:r>
              <a:rPr lang="en-US" sz="2400" dirty="0">
                <a:solidFill>
                  <a:schemeClr val="bg1"/>
                </a:solidFill>
                <a:latin typeface="Nunito Sans ExtraBold" panose="00000900000000000000" pitchFamily="2" charset="0"/>
                <a:cs typeface="Calibri" panose="020F0502020204030204" pitchFamily="34" charset="0"/>
              </a:rPr>
              <a:t>Series A funding</a:t>
            </a:r>
          </a:p>
        </p:txBody>
      </p:sp>
    </p:spTree>
    <p:extLst>
      <p:ext uri="{BB962C8B-B14F-4D97-AF65-F5344CB8AC3E}">
        <p14:creationId xmlns:p14="http://schemas.microsoft.com/office/powerpoint/2010/main" val="18969324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600" fill="hold"/>
                                        <p:tgtEl>
                                          <p:spTgt spid="10"/>
                                        </p:tgtEl>
                                        <p:attrNameLst>
                                          <p:attrName>ppt_x</p:attrName>
                                        </p:attrNameLst>
                                      </p:cBhvr>
                                      <p:tavLst>
                                        <p:tav tm="0">
                                          <p:val>
                                            <p:strVal val="0-#ppt_w/2"/>
                                          </p:val>
                                        </p:tav>
                                        <p:tav tm="100000">
                                          <p:val>
                                            <p:strVal val="#ppt_x"/>
                                          </p:val>
                                        </p:tav>
                                      </p:tavLst>
                                    </p:anim>
                                    <p:anim calcmode="lin" valueType="num">
                                      <p:cBhvr additive="base">
                                        <p:cTn id="12" dur="6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decel="10000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2" presetClass="entr" presetSubtype="2" decel="10000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3139"/>
            <a:ext cx="12192000" cy="8128000"/>
          </a:xfrm>
          <a:prstGeom prst="rect">
            <a:avLst/>
          </a:prstGeom>
        </p:spPr>
      </p:pic>
      <p:sp>
        <p:nvSpPr>
          <p:cNvPr id="4" name="Rectangle 3"/>
          <p:cNvSpPr/>
          <p:nvPr/>
        </p:nvSpPr>
        <p:spPr>
          <a:xfrm>
            <a:off x="0" y="-4114800"/>
            <a:ext cx="12192000" cy="474533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0" y="6248400"/>
            <a:ext cx="12192000" cy="486086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3999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8000" fill="hold"/>
                                        <p:tgtEl>
                                          <p:spTgt spid="3"/>
                                        </p:tgtEl>
                                      </p:cBhvr>
                                      <p:by x="115000" y="115000"/>
                                    </p:animScale>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 -4.81481E-6 L 0 0.53542 " pathEditMode="relative" rAng="0" ptsTypes="AA">
                                      <p:cBhvr>
                                        <p:cTn id="10" dur="1000" fill="hold"/>
                                        <p:tgtEl>
                                          <p:spTgt spid="4"/>
                                        </p:tgtEl>
                                        <p:attrNameLst>
                                          <p:attrName>ppt_x</p:attrName>
                                          <p:attrName>ppt_y</p:attrName>
                                        </p:attrNameLst>
                                      </p:cBhvr>
                                      <p:rCtr x="0" y="26759"/>
                                    </p:animMotion>
                                  </p:childTnLst>
                                </p:cTn>
                              </p:par>
                              <p:par>
                                <p:cTn id="11" presetID="42" presetClass="path" presetSubtype="0" accel="50000" decel="50000" fill="hold" grpId="0" nodeType="withEffect">
                                  <p:stCondLst>
                                    <p:cond delay="0"/>
                                  </p:stCondLst>
                                  <p:childTnLst>
                                    <p:animMotion origin="layout" path="M 0 7.40741E-7 L 0 -0.60208 " pathEditMode="relative" rAng="0" ptsTypes="AA">
                                      <p:cBhvr>
                                        <p:cTn id="12" dur="1000" fill="hold"/>
                                        <p:tgtEl>
                                          <p:spTgt spid="5"/>
                                        </p:tgtEl>
                                        <p:attrNameLst>
                                          <p:attrName>ppt_x</p:attrName>
                                          <p:attrName>ppt_y</p:attrName>
                                        </p:attrNameLst>
                                      </p:cBhvr>
                                      <p:rCtr x="0" y="-30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Soldiers-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4287"/>
            <a:ext cx="12192000" cy="6858001"/>
          </a:xfrm>
          <a:prstGeom prst="rect">
            <a:avLst/>
          </a:prstGeom>
        </p:spPr>
      </p:pic>
      <p:pic>
        <p:nvPicPr>
          <p:cNvPr id="4" name="crimea vot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4762"/>
            <a:ext cx="12192000" cy="6858000"/>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6" y="22166"/>
            <a:ext cx="12197646" cy="6835834"/>
          </a:xfrm>
          <a:prstGeom prst="rect">
            <a:avLst/>
          </a:prstGeom>
        </p:spPr>
      </p:pic>
      <p:sp>
        <p:nvSpPr>
          <p:cNvPr id="33" name="Rectangle 32"/>
          <p:cNvSpPr/>
          <p:nvPr/>
        </p:nvSpPr>
        <p:spPr>
          <a:xfrm>
            <a:off x="0" y="0"/>
            <a:ext cx="12192000" cy="6858000"/>
          </a:xfrm>
          <a:prstGeom prst="rect">
            <a:avLst/>
          </a:prstGeom>
          <a:solidFill>
            <a:schemeClr val="tx1">
              <a:lumMod val="95000"/>
              <a:lumOff val="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 name="Straight Arrow Connector 2"/>
          <p:cNvCxnSpPr>
            <a:cxnSpLocks/>
          </p:cNvCxnSpPr>
          <p:nvPr/>
        </p:nvCxnSpPr>
        <p:spPr>
          <a:xfrm>
            <a:off x="-5181600" y="4800600"/>
            <a:ext cx="3657600" cy="0"/>
          </a:xfrm>
          <a:prstGeom prst="straightConnector1">
            <a:avLst/>
          </a:prstGeom>
          <a:ln w="34925">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a:off x="-2971800" y="4800600"/>
            <a:ext cx="3657600" cy="0"/>
          </a:xfrm>
          <a:prstGeom prst="straightConnector1">
            <a:avLst/>
          </a:prstGeom>
          <a:ln w="34925">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a:off x="-685800" y="4800600"/>
            <a:ext cx="3657600" cy="0"/>
          </a:xfrm>
          <a:prstGeom prst="straightConnector1">
            <a:avLst/>
          </a:prstGeom>
          <a:ln w="34925">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p:cNvCxnSpPr>
          <p:nvPr/>
        </p:nvCxnSpPr>
        <p:spPr>
          <a:xfrm>
            <a:off x="1524000" y="4800600"/>
            <a:ext cx="3657600" cy="0"/>
          </a:xfrm>
          <a:prstGeom prst="straightConnector1">
            <a:avLst/>
          </a:prstGeom>
          <a:ln w="34925">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p:cNvCxnSpPr>
          <p:nvPr/>
        </p:nvCxnSpPr>
        <p:spPr>
          <a:xfrm>
            <a:off x="3733800" y="4800600"/>
            <a:ext cx="3657600" cy="0"/>
          </a:xfrm>
          <a:prstGeom prst="straightConnector1">
            <a:avLst/>
          </a:prstGeom>
          <a:ln w="34925">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530930" y="5096300"/>
            <a:ext cx="5130140" cy="553998"/>
          </a:xfrm>
          <a:prstGeom prst="rect">
            <a:avLst/>
          </a:prstGeom>
          <a:noFill/>
        </p:spPr>
        <p:txBody>
          <a:bodyPr wrap="square" rtlCol="0">
            <a:spAutoFit/>
          </a:bodyPr>
          <a:lstStyle/>
          <a:p>
            <a:pPr algn="ctr"/>
            <a:r>
              <a:rPr lang="en-US" sz="3000" dirty="0">
                <a:solidFill>
                  <a:srgbClr val="FF0000"/>
                </a:solidFill>
                <a:latin typeface="Nunito Sans Light" panose="00000400000000000000" pitchFamily="2" charset="0"/>
                <a:ea typeface="Roboto" panose="02000000000000000000" pitchFamily="2" charset="0"/>
              </a:rPr>
              <a:t>February 28, 2014</a:t>
            </a:r>
          </a:p>
        </p:txBody>
      </p:sp>
      <p:sp>
        <p:nvSpPr>
          <p:cNvPr id="35" name="TextBox 34"/>
          <p:cNvSpPr txBox="1"/>
          <p:nvPr/>
        </p:nvSpPr>
        <p:spPr>
          <a:xfrm>
            <a:off x="2908042" y="4930728"/>
            <a:ext cx="6572250" cy="727122"/>
          </a:xfrm>
          <a:prstGeom prst="rect">
            <a:avLst/>
          </a:prstGeom>
          <a:noFill/>
        </p:spPr>
        <p:txBody>
          <a:bodyPr wrap="square" rtlCol="0">
            <a:spAutoFit/>
          </a:bodyPr>
          <a:lstStyle/>
          <a:p>
            <a:pPr algn="ctr">
              <a:lnSpc>
                <a:spcPct val="150000"/>
              </a:lnSpc>
            </a:pPr>
            <a:r>
              <a:rPr lang="en-US" sz="3000" dirty="0">
                <a:solidFill>
                  <a:srgbClr val="FF0000"/>
                </a:solidFill>
                <a:latin typeface="Nunito Sans Light" panose="00000400000000000000" pitchFamily="2" charset="0"/>
                <a:ea typeface="Roboto" panose="02000000000000000000" pitchFamily="2" charset="0"/>
              </a:rPr>
              <a:t>March 2014</a:t>
            </a:r>
          </a:p>
        </p:txBody>
      </p:sp>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45249" y="1653184"/>
            <a:ext cx="3342382" cy="2228255"/>
          </a:xfrm>
          <a:prstGeom prst="rect">
            <a:avLst/>
          </a:prstGeom>
        </p:spPr>
      </p:pic>
      <p:pic>
        <p:nvPicPr>
          <p:cNvPr id="38" name="Picture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6800" y="1657946"/>
            <a:ext cx="3682484" cy="2228255"/>
          </a:xfrm>
          <a:prstGeom prst="rect">
            <a:avLst/>
          </a:prstGeom>
        </p:spPr>
      </p:pic>
      <p:pic>
        <p:nvPicPr>
          <p:cNvPr id="39" name="Picture 3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4400" y="1653184"/>
            <a:ext cx="3342382" cy="2228255"/>
          </a:xfrm>
          <a:prstGeom prst="rect">
            <a:avLst/>
          </a:prstGeom>
        </p:spPr>
      </p:pic>
      <p:sp>
        <p:nvSpPr>
          <p:cNvPr id="5" name="Rectangle 4"/>
          <p:cNvSpPr/>
          <p:nvPr/>
        </p:nvSpPr>
        <p:spPr>
          <a:xfrm>
            <a:off x="-5646" y="0"/>
            <a:ext cx="12197646" cy="85725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646" y="6005512"/>
            <a:ext cx="12197646" cy="86602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908042" y="4925966"/>
            <a:ext cx="6572250" cy="727122"/>
          </a:xfrm>
          <a:prstGeom prst="rect">
            <a:avLst/>
          </a:prstGeom>
          <a:noFill/>
        </p:spPr>
        <p:txBody>
          <a:bodyPr wrap="square" rtlCol="0">
            <a:spAutoFit/>
          </a:bodyPr>
          <a:lstStyle/>
          <a:p>
            <a:pPr algn="ctr">
              <a:lnSpc>
                <a:spcPct val="150000"/>
              </a:lnSpc>
            </a:pPr>
            <a:r>
              <a:rPr lang="en-US" sz="3000" dirty="0">
                <a:solidFill>
                  <a:srgbClr val="FF0000"/>
                </a:solidFill>
                <a:latin typeface="Nunito Sans Light" panose="00000400000000000000" pitchFamily="2" charset="0"/>
                <a:ea typeface="Roboto" panose="02000000000000000000" pitchFamily="2" charset="0"/>
              </a:rPr>
              <a:t>April-November 2014</a:t>
            </a:r>
          </a:p>
        </p:txBody>
      </p:sp>
    </p:spTree>
    <p:extLst>
      <p:ext uri="{BB962C8B-B14F-4D97-AF65-F5344CB8AC3E}">
        <p14:creationId xmlns:p14="http://schemas.microsoft.com/office/powerpoint/2010/main" val="328573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09" fill="hold"/>
                                        <p:tgtEl>
                                          <p:spTgt spid="31"/>
                                        </p:tgtEl>
                                      </p:cBhvr>
                                    </p:cmd>
                                  </p:childTnLst>
                                </p:cTn>
                              </p:par>
                              <p:par>
                                <p:cTn id="7" presetID="10"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animEffect transition="in" filter="fade">
                                      <p:cBhvr>
                                        <p:cTn id="9" dur="500"/>
                                        <p:tgtEl>
                                          <p:spTgt spid="34"/>
                                        </p:tgtEl>
                                      </p:cBhvr>
                                    </p:animEffect>
                                  </p:childTnLst>
                                </p:cTn>
                              </p:par>
                              <p:par>
                                <p:cTn id="10" presetID="42" presetClass="path" presetSubtype="0" fill="hold" nodeType="withEffect">
                                  <p:stCondLst>
                                    <p:cond delay="0"/>
                                  </p:stCondLst>
                                  <p:childTnLst>
                                    <p:animMotion origin="layout" path="M 0.2 0 L 0.38125 0 " pathEditMode="relative" rAng="0" ptsTypes="AA">
                                      <p:cBhvr>
                                        <p:cTn id="11" dur="5000" fill="hold"/>
                                        <p:tgtEl>
                                          <p:spTgt spid="3"/>
                                        </p:tgtEl>
                                        <p:attrNameLst>
                                          <p:attrName>ppt_x</p:attrName>
                                          <p:attrName>ppt_y</p:attrName>
                                        </p:attrNameLst>
                                      </p:cBhvr>
                                      <p:rCtr x="9063" y="0"/>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xit" presetSubtype="0" fill="hold" grpId="1" nodeType="with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42" presetClass="path" presetSubtype="0" fill="hold" nodeType="withEffect">
                                  <p:stCondLst>
                                    <p:cond delay="0"/>
                                  </p:stCondLst>
                                  <p:childTnLst>
                                    <p:animMotion origin="layout" path="M 0.2 0 L 0.38125 0 " pathEditMode="relative" rAng="0" ptsTypes="AA">
                                      <p:cBhvr>
                                        <p:cTn id="24" dur="5000" fill="hold"/>
                                        <p:tgtEl>
                                          <p:spTgt spid="27"/>
                                        </p:tgtEl>
                                        <p:attrNameLst>
                                          <p:attrName>ppt_x</p:attrName>
                                          <p:attrName>ppt_y</p:attrName>
                                        </p:attrNameLst>
                                      </p:cBhvr>
                                      <p:rCtr x="9063" y="0"/>
                                    </p:animMotion>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3119" fill="hold"/>
                                        <p:tgtEl>
                                          <p:spTgt spid="4"/>
                                        </p:tgtEl>
                                      </p:cBhvr>
                                    </p:cmd>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xit" presetSubtype="0" fill="hold" grpId="1" nodeType="withEffect">
                                  <p:stCondLst>
                                    <p:cond delay="0"/>
                                  </p:stCondLst>
                                  <p:childTnLst>
                                    <p:animEffect transition="out" filter="fade">
                                      <p:cBhvr>
                                        <p:cTn id="35" dur="500"/>
                                        <p:tgtEl>
                                          <p:spTgt spid="35"/>
                                        </p:tgtEl>
                                      </p:cBhvr>
                                    </p:animEffect>
                                    <p:set>
                                      <p:cBhvr>
                                        <p:cTn id="36" dur="1" fill="hold">
                                          <p:stCondLst>
                                            <p:cond delay="499"/>
                                          </p:stCondLst>
                                        </p:cTn>
                                        <p:tgtEl>
                                          <p:spTgt spid="35"/>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42" presetClass="path" presetSubtype="0" fill="hold" nodeType="withEffect">
                                  <p:stCondLst>
                                    <p:cond delay="0"/>
                                  </p:stCondLst>
                                  <p:childTnLst>
                                    <p:animMotion origin="layout" path="M 0.2 0 L 0.38125 0 " pathEditMode="relative" rAng="0" ptsTypes="AA">
                                      <p:cBhvr>
                                        <p:cTn id="44" dur="5000" fill="hold"/>
                                        <p:tgtEl>
                                          <p:spTgt spid="28"/>
                                        </p:tgtEl>
                                        <p:attrNameLst>
                                          <p:attrName>ppt_x</p:attrName>
                                          <p:attrName>ppt_y</p:attrName>
                                        </p:attrNameLst>
                                      </p:cBhvr>
                                      <p:rCtr x="9063" y="0"/>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42" presetClass="path" presetSubtype="0" fill="hold" nodeType="withEffect">
                                  <p:stCondLst>
                                    <p:cond delay="0"/>
                                  </p:stCondLst>
                                  <p:childTnLst>
                                    <p:animMotion origin="layout" path="M 0.2 0 L 0.38125 0 " pathEditMode="relative" rAng="0" ptsTypes="AA">
                                      <p:cBhvr>
                                        <p:cTn id="54" dur="5000" fill="hold"/>
                                        <p:tgtEl>
                                          <p:spTgt spid="29"/>
                                        </p:tgtEl>
                                        <p:attrNameLst>
                                          <p:attrName>ppt_x</p:attrName>
                                          <p:attrName>ppt_y</p:attrName>
                                        </p:attrNameLst>
                                      </p:cBhvr>
                                      <p:rCtr x="9063" y="0"/>
                                    </p:animMotion>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42" presetClass="path" presetSubtype="0" fill="hold" nodeType="withEffect">
                                  <p:stCondLst>
                                    <p:cond delay="0"/>
                                  </p:stCondLst>
                                  <p:childTnLst>
                                    <p:animMotion origin="layout" path="M 0.2 0 L 0.38125 0 " pathEditMode="relative" rAng="0" ptsTypes="AA">
                                      <p:cBhvr>
                                        <p:cTn id="61" dur="5000" fill="hold"/>
                                        <p:tgtEl>
                                          <p:spTgt spid="30"/>
                                        </p:tgtEl>
                                        <p:attrNameLst>
                                          <p:attrName>ppt_x</p:attrName>
                                          <p:attrName>ppt_y</p:attrName>
                                        </p:attrNameLst>
                                      </p:cBhvr>
                                      <p:rCtr x="9063" y="0"/>
                                    </p:animMotion>
                                  </p:childTnLst>
                                </p:cTn>
                              </p:par>
                              <p:par>
                                <p:cTn id="62" presetID="10" presetClass="entr" presetSubtype="0" fill="hold"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5" repeatCount="indefinite" fill="hold" display="0">
                  <p:stCondLst>
                    <p:cond delay="indefinite"/>
                  </p:stCondLst>
                  <p:endCondLst>
                    <p:cond evt="onNext" delay="0">
                      <p:tgtEl>
                        <p:sldTgt/>
                      </p:tgtEl>
                    </p:cond>
                  </p:endCondLst>
                </p:cTn>
                <p:tgtEl>
                  <p:spTgt spid="31"/>
                </p:tgtEl>
              </p:cMediaNode>
            </p:video>
            <p:video>
              <p:cMediaNode vol="80000">
                <p:cTn id="66" repeatCount="indefinite" fill="hold" display="0">
                  <p:stCondLst>
                    <p:cond delay="indefinite"/>
                  </p:stCondLst>
                </p:cTn>
                <p:tgtEl>
                  <p:spTgt spid="4"/>
                </p:tgtEl>
              </p:cMediaNode>
            </p:video>
          </p:childTnLst>
        </p:cTn>
      </p:par>
    </p:tnLst>
    <p:bldLst>
      <p:bldP spid="34" grpId="0"/>
      <p:bldP spid="34" grpId="1"/>
      <p:bldP spid="35" grpId="0"/>
      <p:bldP spid="35" grpId="1"/>
      <p:bldP spid="1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alpha val="66000"/>
          </a:srgbClr>
        </a:solidFill>
        <a:ln>
          <a:noFill/>
        </a:ln>
      </a:spPr>
      <a:bodyPr rtlCol="0" anchor="ctr"/>
      <a:lstStyle>
        <a:defPPr algn="l">
          <a:lnSpc>
            <a:spcPts val="6000"/>
          </a:lnSpc>
          <a:defRPr sz="6000" dirty="0" smtClean="0">
            <a:latin typeface="Nunito Sans Light" panose="00000400000000000000"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20442</TotalTime>
  <Words>1907</Words>
  <Application>Microsoft Office PowerPoint</Application>
  <PresentationFormat>Widescreen</PresentationFormat>
  <Paragraphs>183</Paragraphs>
  <Slides>39</Slides>
  <Notes>24</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Nunito Sans Light</vt:lpstr>
      <vt:lpstr>Calibri</vt:lpstr>
      <vt:lpstr>Nunito Sans ExtraLight</vt:lpstr>
      <vt:lpstr>Nunito Sans</vt:lpstr>
      <vt:lpstr>Roboto</vt:lpstr>
      <vt:lpstr>Wingdings</vt:lpstr>
      <vt:lpstr>Arial</vt:lpstr>
      <vt:lpstr>Gotham Bold</vt:lpstr>
      <vt:lpstr>Calibri Light</vt:lpstr>
      <vt:lpstr>Nunito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cloudix</dc:creator>
  <cp:lastModifiedBy>Brook Roses</cp:lastModifiedBy>
  <cp:revision>541</cp:revision>
  <dcterms:created xsi:type="dcterms:W3CDTF">2017-06-14T03:10:00Z</dcterms:created>
  <dcterms:modified xsi:type="dcterms:W3CDTF">2019-04-25T13:54:07Z</dcterms:modified>
</cp:coreProperties>
</file>